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73" r:id="rId3"/>
    <p:sldId id="274" r:id="rId4"/>
    <p:sldId id="331" r:id="rId5"/>
    <p:sldId id="275" r:id="rId6"/>
    <p:sldId id="319" r:id="rId7"/>
    <p:sldId id="332"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20" r:id="rId29"/>
    <p:sldId id="323" r:id="rId30"/>
    <p:sldId id="324" r:id="rId31"/>
    <p:sldId id="325" r:id="rId32"/>
    <p:sldId id="326" r:id="rId33"/>
    <p:sldId id="327" r:id="rId34"/>
    <p:sldId id="328" r:id="rId35"/>
    <p:sldId id="329" r:id="rId36"/>
    <p:sldId id="321" r:id="rId37"/>
    <p:sldId id="290" r:id="rId38"/>
    <p:sldId id="281" r:id="rId39"/>
    <p:sldId id="291" r:id="rId40"/>
    <p:sldId id="282" r:id="rId41"/>
    <p:sldId id="288" r:id="rId42"/>
    <p:sldId id="278" r:id="rId43"/>
    <p:sldId id="287" r:id="rId44"/>
    <p:sldId id="280" r:id="rId45"/>
    <p:sldId id="289" r:id="rId46"/>
    <p:sldId id="322" r:id="rId47"/>
    <p:sldId id="279" r:id="rId48"/>
    <p:sldId id="270" r:id="rId49"/>
    <p:sldId id="298" r:id="rId5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32A"/>
    <a:srgbClr val="C81E45"/>
    <a:srgbClr val="D9AB16"/>
    <a:srgbClr val="8F4693"/>
    <a:srgbClr val="FFFFFF"/>
    <a:srgbClr val="2F5079"/>
    <a:srgbClr val="E9458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59" autoAdjust="0"/>
  </p:normalViewPr>
  <p:slideViewPr>
    <p:cSldViewPr>
      <p:cViewPr>
        <p:scale>
          <a:sx n="70" d="100"/>
          <a:sy n="70" d="100"/>
        </p:scale>
        <p:origin x="-1194" y="-210"/>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586" y="-72"/>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wwp\data\ifs_data\Internal\Services\Reserving\Research\PPOs\WorkingParty2013\03%20Work\QualitativeSurvey\Responses\Respons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wp\data\ifs_data\Internal\Services\Reserving\Research\PPOs\WorkingParty2013\03%20Work\QualitativeSurvey\Responses\Respons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wp\data\ifs_data\Internal\Services\Reserving\Research\PPOs\WorkingParty2013\03%20Work\QualitativeSurvey\Responses\Respons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wp\data\ifs_data\Internal\Services\Reserving\Research\PPOs\WorkingParty2013\03%20Work\QualitativeSurvey\Responses\Respons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wp\data\ifs_data\Internal\Services\Reserving\Research\PPOs\WorkingParty2013\03%20Work\QualitativeSurvey\Responses\Respons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wp\data\ifs_data\Internal\Services\Reserving\Research\PPOs\WorkingParty2013\03%20Work\QualitativeSurvey\Responses\Respons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wp\data\ifs_data\Internal\Services\Reserving\Research\PPOs\WorkingParty2013\03%20Work\QualitativeSurvey\Responses\Res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invertIfNegative val="0"/>
          <c:cat>
            <c:strRef>
              <c:f>GIROC!$E$2:$E$4</c:f>
              <c:strCache>
                <c:ptCount val="3"/>
                <c:pt idx="0">
                  <c:v>improved</c:v>
                </c:pt>
                <c:pt idx="1">
                  <c:v>improved a little</c:v>
                </c:pt>
                <c:pt idx="2">
                  <c:v>no change</c:v>
                </c:pt>
              </c:strCache>
            </c:strRef>
          </c:cat>
          <c:val>
            <c:numRef>
              <c:f>GIROC!$F$2:$F$4</c:f>
              <c:numCache>
                <c:formatCode>General</c:formatCode>
                <c:ptCount val="3"/>
                <c:pt idx="0">
                  <c:v>6</c:v>
                </c:pt>
                <c:pt idx="1">
                  <c:v>1</c:v>
                </c:pt>
                <c:pt idx="2">
                  <c:v>4</c:v>
                </c:pt>
              </c:numCache>
            </c:numRef>
          </c:val>
        </c:ser>
        <c:dLbls>
          <c:showLegendKey val="0"/>
          <c:showVal val="0"/>
          <c:showCatName val="0"/>
          <c:showSerName val="0"/>
          <c:showPercent val="0"/>
          <c:showBubbleSize val="0"/>
        </c:dLbls>
        <c:gapWidth val="150"/>
        <c:axId val="99929600"/>
        <c:axId val="95801856"/>
      </c:barChart>
      <c:catAx>
        <c:axId val="99929600"/>
        <c:scaling>
          <c:orientation val="minMax"/>
        </c:scaling>
        <c:delete val="0"/>
        <c:axPos val="l"/>
        <c:majorTickMark val="out"/>
        <c:minorTickMark val="none"/>
        <c:tickLblPos val="nextTo"/>
        <c:crossAx val="95801856"/>
        <c:crosses val="autoZero"/>
        <c:auto val="1"/>
        <c:lblAlgn val="ctr"/>
        <c:lblOffset val="100"/>
        <c:noMultiLvlLbl val="0"/>
      </c:catAx>
      <c:valAx>
        <c:axId val="95801856"/>
        <c:scaling>
          <c:orientation val="minMax"/>
        </c:scaling>
        <c:delete val="0"/>
        <c:axPos val="b"/>
        <c:majorGridlines/>
        <c:numFmt formatCode="General" sourceLinked="1"/>
        <c:majorTickMark val="out"/>
        <c:minorTickMark val="none"/>
        <c:tickLblPos val="nextTo"/>
        <c:crossAx val="99929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GIROC!$B$2:$B$8</c:f>
              <c:strCache>
                <c:ptCount val="7"/>
                <c:pt idx="0">
                  <c:v>paid</c:v>
                </c:pt>
                <c:pt idx="1">
                  <c:v>incurred</c:v>
                </c:pt>
                <c:pt idx="2">
                  <c:v>numbers</c:v>
                </c:pt>
                <c:pt idx="3">
                  <c:v>settled</c:v>
                </c:pt>
                <c:pt idx="4">
                  <c:v>nils</c:v>
                </c:pt>
                <c:pt idx="5">
                  <c:v>average cost</c:v>
                </c:pt>
                <c:pt idx="6">
                  <c:v>by claimant</c:v>
                </c:pt>
              </c:strCache>
            </c:strRef>
          </c:cat>
          <c:val>
            <c:numRef>
              <c:f>GIROC!$C$2:$C$8</c:f>
              <c:numCache>
                <c:formatCode>General</c:formatCode>
                <c:ptCount val="7"/>
                <c:pt idx="0">
                  <c:v>10</c:v>
                </c:pt>
                <c:pt idx="1">
                  <c:v>10</c:v>
                </c:pt>
                <c:pt idx="2">
                  <c:v>9</c:v>
                </c:pt>
                <c:pt idx="3">
                  <c:v>7</c:v>
                </c:pt>
                <c:pt idx="4">
                  <c:v>6</c:v>
                </c:pt>
                <c:pt idx="5">
                  <c:v>5</c:v>
                </c:pt>
                <c:pt idx="6">
                  <c:v>3</c:v>
                </c:pt>
              </c:numCache>
            </c:numRef>
          </c:val>
        </c:ser>
        <c:dLbls>
          <c:showLegendKey val="0"/>
          <c:showVal val="0"/>
          <c:showCatName val="0"/>
          <c:showSerName val="0"/>
          <c:showPercent val="0"/>
          <c:showBubbleSize val="0"/>
        </c:dLbls>
        <c:gapWidth val="150"/>
        <c:axId val="109274112"/>
        <c:axId val="95804160"/>
      </c:barChart>
      <c:catAx>
        <c:axId val="109274112"/>
        <c:scaling>
          <c:orientation val="maxMin"/>
        </c:scaling>
        <c:delete val="0"/>
        <c:axPos val="l"/>
        <c:majorTickMark val="out"/>
        <c:minorTickMark val="none"/>
        <c:tickLblPos val="nextTo"/>
        <c:crossAx val="95804160"/>
        <c:crosses val="autoZero"/>
        <c:auto val="1"/>
        <c:lblAlgn val="ctr"/>
        <c:lblOffset val="100"/>
        <c:noMultiLvlLbl val="0"/>
      </c:catAx>
      <c:valAx>
        <c:axId val="95804160"/>
        <c:scaling>
          <c:orientation val="minMax"/>
        </c:scaling>
        <c:delete val="0"/>
        <c:axPos val="t"/>
        <c:majorGridlines/>
        <c:numFmt formatCode="General" sourceLinked="1"/>
        <c:majorTickMark val="out"/>
        <c:minorTickMark val="none"/>
        <c:tickLblPos val="nextTo"/>
        <c:crossAx val="109274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w="38100">
              <a:solidFill>
                <a:schemeClr val="bg1"/>
              </a:solidFill>
            </a:ln>
          </c:spPr>
          <c:cat>
            <c:strRef>
              <c:f>GIROC!$D$33:$D$36</c:f>
              <c:strCache>
                <c:ptCount val="4"/>
                <c:pt idx="0">
                  <c:v>Bootstrap</c:v>
                </c:pt>
                <c:pt idx="1">
                  <c:v>Scenarios</c:v>
                </c:pt>
                <c:pt idx="2">
                  <c:v>CL selections</c:v>
                </c:pt>
                <c:pt idx="3">
                  <c:v>Capital model</c:v>
                </c:pt>
              </c:strCache>
            </c:strRef>
          </c:cat>
          <c:val>
            <c:numRef>
              <c:f>GIROC!$E$33:$E$36</c:f>
              <c:numCache>
                <c:formatCode>General</c:formatCode>
                <c:ptCount val="4"/>
                <c:pt idx="0">
                  <c:v>9</c:v>
                </c:pt>
                <c:pt idx="1">
                  <c:v>10</c:v>
                </c:pt>
                <c:pt idx="2">
                  <c:v>3</c:v>
                </c:pt>
                <c:pt idx="3">
                  <c:v>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836811023622047"/>
          <c:y val="0.34200714494021578"/>
          <c:w val="0.29496522309711287"/>
          <c:h val="0.47339311752697577"/>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8836811023622047"/>
          <c:y val="0.34200714494021578"/>
          <c:w val="0.29496522309711287"/>
          <c:h val="0.47339311752697577"/>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GIROC!$B$26</c:f>
              <c:strCache>
                <c:ptCount val="1"/>
                <c:pt idx="0">
                  <c:v>Yes</c:v>
                </c:pt>
              </c:strCache>
            </c:strRef>
          </c:tx>
          <c:invertIfNegative val="0"/>
          <c:cat>
            <c:strRef>
              <c:f>GIROC!$A$27:$A$30</c:f>
              <c:strCache>
                <c:ptCount val="4"/>
                <c:pt idx="0">
                  <c:v>Trends</c:v>
                </c:pt>
                <c:pt idx="1">
                  <c:v>Reservng Cycle</c:v>
                </c:pt>
                <c:pt idx="2">
                  <c:v>Inlfation</c:v>
                </c:pt>
                <c:pt idx="3">
                  <c:v>Seasonality</c:v>
                </c:pt>
              </c:strCache>
            </c:strRef>
          </c:cat>
          <c:val>
            <c:numRef>
              <c:f>GIROC!$B$27:$B$30</c:f>
              <c:numCache>
                <c:formatCode>General</c:formatCode>
                <c:ptCount val="4"/>
                <c:pt idx="0">
                  <c:v>12</c:v>
                </c:pt>
                <c:pt idx="1">
                  <c:v>0</c:v>
                </c:pt>
                <c:pt idx="2">
                  <c:v>8</c:v>
                </c:pt>
                <c:pt idx="3">
                  <c:v>11</c:v>
                </c:pt>
              </c:numCache>
            </c:numRef>
          </c:val>
        </c:ser>
        <c:dLbls>
          <c:showLegendKey val="0"/>
          <c:showVal val="0"/>
          <c:showCatName val="0"/>
          <c:showSerName val="0"/>
          <c:showPercent val="0"/>
          <c:showBubbleSize val="0"/>
        </c:dLbls>
        <c:gapWidth val="150"/>
        <c:axId val="110499840"/>
        <c:axId val="96023616"/>
      </c:barChart>
      <c:catAx>
        <c:axId val="110499840"/>
        <c:scaling>
          <c:orientation val="maxMin"/>
        </c:scaling>
        <c:delete val="0"/>
        <c:axPos val="l"/>
        <c:majorTickMark val="out"/>
        <c:minorTickMark val="none"/>
        <c:tickLblPos val="nextTo"/>
        <c:crossAx val="96023616"/>
        <c:crosses val="autoZero"/>
        <c:auto val="1"/>
        <c:lblAlgn val="ctr"/>
        <c:lblOffset val="100"/>
        <c:noMultiLvlLbl val="0"/>
      </c:catAx>
      <c:valAx>
        <c:axId val="96023616"/>
        <c:scaling>
          <c:orientation val="minMax"/>
        </c:scaling>
        <c:delete val="0"/>
        <c:axPos val="t"/>
        <c:majorGridlines/>
        <c:numFmt formatCode="General" sourceLinked="1"/>
        <c:majorTickMark val="out"/>
        <c:minorTickMark val="none"/>
        <c:tickLblPos val="nextTo"/>
        <c:crossAx val="110499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GIROC!$B$40:$B$43</c:f>
              <c:strCache>
                <c:ptCount val="4"/>
                <c:pt idx="0">
                  <c:v>Actuarial estimate</c:v>
                </c:pt>
                <c:pt idx="1">
                  <c:v>Plus an explicit margin</c:v>
                </c:pt>
                <c:pt idx="2">
                  <c:v>Plus a subjective margin</c:v>
                </c:pt>
                <c:pt idx="3">
                  <c:v>Set by management</c:v>
                </c:pt>
              </c:strCache>
            </c:strRef>
          </c:cat>
          <c:val>
            <c:numRef>
              <c:f>GIROC!$C$40:$C$43</c:f>
              <c:numCache>
                <c:formatCode>General</c:formatCode>
                <c:ptCount val="4"/>
                <c:pt idx="0">
                  <c:v>1</c:v>
                </c:pt>
                <c:pt idx="1">
                  <c:v>2</c:v>
                </c:pt>
                <c:pt idx="2">
                  <c:v>7</c:v>
                </c:pt>
                <c:pt idx="3">
                  <c:v>3</c:v>
                </c:pt>
              </c:numCache>
            </c:numRef>
          </c:val>
        </c:ser>
        <c:dLbls>
          <c:showLegendKey val="0"/>
          <c:showVal val="0"/>
          <c:showCatName val="0"/>
          <c:showSerName val="0"/>
          <c:showPercent val="0"/>
          <c:showBubbleSize val="0"/>
        </c:dLbls>
        <c:gapWidth val="150"/>
        <c:axId val="112466944"/>
        <c:axId val="110570880"/>
      </c:barChart>
      <c:catAx>
        <c:axId val="112466944"/>
        <c:scaling>
          <c:orientation val="maxMin"/>
        </c:scaling>
        <c:delete val="0"/>
        <c:axPos val="l"/>
        <c:majorTickMark val="out"/>
        <c:minorTickMark val="none"/>
        <c:tickLblPos val="nextTo"/>
        <c:crossAx val="110570880"/>
        <c:crosses val="autoZero"/>
        <c:auto val="1"/>
        <c:lblAlgn val="ctr"/>
        <c:lblOffset val="100"/>
        <c:noMultiLvlLbl val="0"/>
      </c:catAx>
      <c:valAx>
        <c:axId val="110570880"/>
        <c:scaling>
          <c:orientation val="minMax"/>
        </c:scaling>
        <c:delete val="0"/>
        <c:axPos val="t"/>
        <c:majorGridlines/>
        <c:numFmt formatCode="General" sourceLinked="1"/>
        <c:majorTickMark val="out"/>
        <c:minorTickMark val="none"/>
        <c:tickLblPos val="nextTo"/>
        <c:crossAx val="112466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GIROC!$B$46:$B$49</c:f>
              <c:strCache>
                <c:ptCount val="4"/>
                <c:pt idx="0">
                  <c:v>Limited</c:v>
                </c:pt>
                <c:pt idx="1">
                  <c:v>Improved</c:v>
                </c:pt>
                <c:pt idx="2">
                  <c:v>"Well enough" or good</c:v>
                </c:pt>
                <c:pt idx="3">
                  <c:v>Very good</c:v>
                </c:pt>
              </c:strCache>
            </c:strRef>
          </c:cat>
          <c:val>
            <c:numRef>
              <c:f>GIROC!$C$46:$C$49</c:f>
              <c:numCache>
                <c:formatCode>General</c:formatCode>
                <c:ptCount val="4"/>
                <c:pt idx="0">
                  <c:v>2</c:v>
                </c:pt>
                <c:pt idx="1">
                  <c:v>3</c:v>
                </c:pt>
                <c:pt idx="2">
                  <c:v>3</c:v>
                </c:pt>
                <c:pt idx="3">
                  <c:v>5</c:v>
                </c:pt>
              </c:numCache>
            </c:numRef>
          </c:val>
        </c:ser>
        <c:dLbls>
          <c:showLegendKey val="0"/>
          <c:showVal val="0"/>
          <c:showCatName val="0"/>
          <c:showSerName val="0"/>
          <c:showPercent val="0"/>
          <c:showBubbleSize val="0"/>
        </c:dLbls>
        <c:gapWidth val="150"/>
        <c:axId val="112537600"/>
        <c:axId val="110574912"/>
      </c:barChart>
      <c:catAx>
        <c:axId val="112537600"/>
        <c:scaling>
          <c:orientation val="maxMin"/>
        </c:scaling>
        <c:delete val="0"/>
        <c:axPos val="l"/>
        <c:majorTickMark val="out"/>
        <c:minorTickMark val="none"/>
        <c:tickLblPos val="nextTo"/>
        <c:crossAx val="110574912"/>
        <c:crosses val="autoZero"/>
        <c:auto val="1"/>
        <c:lblAlgn val="ctr"/>
        <c:lblOffset val="100"/>
        <c:noMultiLvlLbl val="0"/>
      </c:catAx>
      <c:valAx>
        <c:axId val="110574912"/>
        <c:scaling>
          <c:orientation val="minMax"/>
        </c:scaling>
        <c:delete val="0"/>
        <c:axPos val="t"/>
        <c:majorGridlines/>
        <c:numFmt formatCode="General" sourceLinked="1"/>
        <c:majorTickMark val="out"/>
        <c:minorTickMark val="none"/>
        <c:tickLblPos val="nextTo"/>
        <c:crossAx val="112537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B51E8-1A75-4B8B-AFC0-FF79C4E9E265}"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GB"/>
        </a:p>
      </dgm:t>
    </dgm:pt>
    <dgm:pt modelId="{36FA2B64-F75E-40E8-AA0C-AEE354671F2F}">
      <dgm:prSet phldrT="[Text]"/>
      <dgm:spPr/>
      <dgm:t>
        <a:bodyPr/>
        <a:lstStyle/>
        <a:p>
          <a:r>
            <a:rPr lang="en-GB" dirty="0" smtClean="0"/>
            <a:t>Stakeholders</a:t>
          </a:r>
          <a:endParaRPr lang="en-GB" dirty="0"/>
        </a:p>
      </dgm:t>
    </dgm:pt>
    <dgm:pt modelId="{2E02EA58-1BA3-4756-A0A2-8B8E2D30341C}" type="parTrans" cxnId="{BCF1CF43-7414-4982-B2C2-FFED55680BE7}">
      <dgm:prSet/>
      <dgm:spPr/>
      <dgm:t>
        <a:bodyPr/>
        <a:lstStyle/>
        <a:p>
          <a:endParaRPr lang="en-GB"/>
        </a:p>
      </dgm:t>
    </dgm:pt>
    <dgm:pt modelId="{75BF3810-1661-451C-83D2-732C657E42E4}" type="sibTrans" cxnId="{BCF1CF43-7414-4982-B2C2-FFED55680BE7}">
      <dgm:prSet/>
      <dgm:spPr/>
      <dgm:t>
        <a:bodyPr/>
        <a:lstStyle/>
        <a:p>
          <a:endParaRPr lang="en-GB"/>
        </a:p>
      </dgm:t>
    </dgm:pt>
    <dgm:pt modelId="{A2B32C34-F6EF-47C6-9D19-3188872E207C}">
      <dgm:prSet/>
      <dgm:spPr/>
      <dgm:t>
        <a:bodyPr/>
        <a:lstStyle/>
        <a:p>
          <a:r>
            <a:rPr lang="en-GB" smtClean="0"/>
            <a:t>Executive and non-executive directors/Senior management                                    </a:t>
          </a:r>
          <a:endParaRPr lang="en-GB" dirty="0" smtClean="0"/>
        </a:p>
      </dgm:t>
    </dgm:pt>
    <dgm:pt modelId="{E657B86E-47B4-47A6-8A78-F262EC470B40}" type="parTrans" cxnId="{CFF5FDDC-639B-475A-97F2-ED78A7EA22D0}">
      <dgm:prSet/>
      <dgm:spPr/>
      <dgm:t>
        <a:bodyPr/>
        <a:lstStyle/>
        <a:p>
          <a:endParaRPr lang="en-GB"/>
        </a:p>
      </dgm:t>
    </dgm:pt>
    <dgm:pt modelId="{E9289D7D-B7C0-4D17-BCBC-1C13BA1F80CF}" type="sibTrans" cxnId="{CFF5FDDC-639B-475A-97F2-ED78A7EA22D0}">
      <dgm:prSet/>
      <dgm:spPr/>
      <dgm:t>
        <a:bodyPr/>
        <a:lstStyle/>
        <a:p>
          <a:endParaRPr lang="en-GB"/>
        </a:p>
      </dgm:t>
    </dgm:pt>
    <dgm:pt modelId="{641A7FBF-46B0-4008-8E86-9F4983553AFC}">
      <dgm:prSet/>
      <dgm:spPr/>
      <dgm:t>
        <a:bodyPr/>
        <a:lstStyle/>
        <a:p>
          <a:r>
            <a:rPr lang="en-GB" smtClean="0"/>
            <a:t>Ratings agencies</a:t>
          </a:r>
          <a:endParaRPr lang="en-GB" dirty="0" smtClean="0"/>
        </a:p>
      </dgm:t>
    </dgm:pt>
    <dgm:pt modelId="{35046E40-4EC4-43F6-B675-377A7FBA4B6F}" type="parTrans" cxnId="{F5304ADB-5144-44A7-9A08-E9F198992F7D}">
      <dgm:prSet/>
      <dgm:spPr/>
      <dgm:t>
        <a:bodyPr/>
        <a:lstStyle/>
        <a:p>
          <a:endParaRPr lang="en-GB"/>
        </a:p>
      </dgm:t>
    </dgm:pt>
    <dgm:pt modelId="{8E76DDEB-555C-4D0D-9BBF-E09F4E03622C}" type="sibTrans" cxnId="{F5304ADB-5144-44A7-9A08-E9F198992F7D}">
      <dgm:prSet/>
      <dgm:spPr/>
      <dgm:t>
        <a:bodyPr/>
        <a:lstStyle/>
        <a:p>
          <a:endParaRPr lang="en-GB"/>
        </a:p>
      </dgm:t>
    </dgm:pt>
    <dgm:pt modelId="{01DA4046-59BD-413C-B127-A6215C9F190C}">
      <dgm:prSet/>
      <dgm:spPr/>
      <dgm:t>
        <a:bodyPr/>
        <a:lstStyle/>
        <a:p>
          <a:r>
            <a:rPr lang="en-GB" smtClean="0"/>
            <a:t>Investment analysts     </a:t>
          </a:r>
          <a:endParaRPr lang="en-GB" dirty="0" smtClean="0"/>
        </a:p>
      </dgm:t>
    </dgm:pt>
    <dgm:pt modelId="{5D93411E-B6AF-4C24-87BD-19C6EA876AD8}" type="parTrans" cxnId="{5A6BA8C7-F3D9-46BF-971B-4DE314E257F0}">
      <dgm:prSet/>
      <dgm:spPr/>
      <dgm:t>
        <a:bodyPr/>
        <a:lstStyle/>
        <a:p>
          <a:endParaRPr lang="en-GB"/>
        </a:p>
      </dgm:t>
    </dgm:pt>
    <dgm:pt modelId="{EF8FB90F-5DC6-4D19-8651-5C79F7E8D8FB}" type="sibTrans" cxnId="{5A6BA8C7-F3D9-46BF-971B-4DE314E257F0}">
      <dgm:prSet/>
      <dgm:spPr/>
      <dgm:t>
        <a:bodyPr/>
        <a:lstStyle/>
        <a:p>
          <a:endParaRPr lang="en-GB"/>
        </a:p>
      </dgm:t>
    </dgm:pt>
    <dgm:pt modelId="{80820C5B-3605-417C-9AA9-5CB68D0D5366}">
      <dgm:prSet/>
      <dgm:spPr/>
      <dgm:t>
        <a:bodyPr/>
        <a:lstStyle/>
        <a:p>
          <a:r>
            <a:rPr lang="en-GB" smtClean="0"/>
            <a:t>Regulatory bodies </a:t>
          </a:r>
          <a:endParaRPr lang="en-GB" dirty="0" smtClean="0"/>
        </a:p>
      </dgm:t>
    </dgm:pt>
    <dgm:pt modelId="{CDCF160C-C0A7-4D31-90F0-03593B7F419B}" type="parTrans" cxnId="{EDF42A34-A44B-443D-8FED-316AECA89F1F}">
      <dgm:prSet/>
      <dgm:spPr/>
      <dgm:t>
        <a:bodyPr/>
        <a:lstStyle/>
        <a:p>
          <a:endParaRPr lang="en-GB"/>
        </a:p>
      </dgm:t>
    </dgm:pt>
    <dgm:pt modelId="{87F720A1-3DC0-4658-AD73-BCBD26745198}" type="sibTrans" cxnId="{EDF42A34-A44B-443D-8FED-316AECA89F1F}">
      <dgm:prSet/>
      <dgm:spPr/>
      <dgm:t>
        <a:bodyPr/>
        <a:lstStyle/>
        <a:p>
          <a:endParaRPr lang="en-GB"/>
        </a:p>
      </dgm:t>
    </dgm:pt>
    <dgm:pt modelId="{B7974D33-742B-444E-A9BD-B0C0D4E6515B}">
      <dgm:prSet/>
      <dgm:spPr/>
      <dgm:t>
        <a:bodyPr/>
        <a:lstStyle/>
        <a:p>
          <a:r>
            <a:rPr lang="en-GB" smtClean="0"/>
            <a:t>Other Stakeholder Groups (CRO Forum, CFO forum etc.)  </a:t>
          </a:r>
          <a:endParaRPr lang="en-GB" dirty="0"/>
        </a:p>
      </dgm:t>
    </dgm:pt>
    <dgm:pt modelId="{A7CB09A7-940B-4BAF-A88C-D1ECA9CE5AA1}" type="parTrans" cxnId="{F34D190B-5208-42F9-9266-AA7AEFD83473}">
      <dgm:prSet/>
      <dgm:spPr/>
      <dgm:t>
        <a:bodyPr/>
        <a:lstStyle/>
        <a:p>
          <a:endParaRPr lang="en-GB"/>
        </a:p>
      </dgm:t>
    </dgm:pt>
    <dgm:pt modelId="{717FB177-397D-491A-B1B9-15A4882D3171}" type="sibTrans" cxnId="{F34D190B-5208-42F9-9266-AA7AEFD83473}">
      <dgm:prSet/>
      <dgm:spPr/>
      <dgm:t>
        <a:bodyPr/>
        <a:lstStyle/>
        <a:p>
          <a:endParaRPr lang="en-GB"/>
        </a:p>
      </dgm:t>
    </dgm:pt>
    <dgm:pt modelId="{AC6C26E2-4519-45C4-80E7-F8AE1EEAB679}">
      <dgm:prSet/>
      <dgm:spPr/>
      <dgm:t>
        <a:bodyPr/>
        <a:lstStyle/>
        <a:p>
          <a:r>
            <a:rPr lang="en-GB" smtClean="0"/>
            <a:t>Practitioners</a:t>
          </a:r>
          <a:endParaRPr lang="en-GB" dirty="0"/>
        </a:p>
      </dgm:t>
    </dgm:pt>
    <dgm:pt modelId="{14C93109-D8F5-42C5-9230-6823F4170BD8}" type="parTrans" cxnId="{9AB74DCB-7579-48BA-8C8F-744E87CE079F}">
      <dgm:prSet/>
      <dgm:spPr/>
      <dgm:t>
        <a:bodyPr/>
        <a:lstStyle/>
        <a:p>
          <a:endParaRPr lang="en-GB"/>
        </a:p>
      </dgm:t>
    </dgm:pt>
    <dgm:pt modelId="{868E5B59-BAD2-485A-AA23-3FDFCFCD83F8}" type="sibTrans" cxnId="{9AB74DCB-7579-48BA-8C8F-744E87CE079F}">
      <dgm:prSet/>
      <dgm:spPr/>
      <dgm:t>
        <a:bodyPr/>
        <a:lstStyle/>
        <a:p>
          <a:endParaRPr lang="en-GB"/>
        </a:p>
      </dgm:t>
    </dgm:pt>
    <dgm:pt modelId="{0A2DAA49-B7E1-4180-8A93-8EA4C77922DF}">
      <dgm:prSet/>
      <dgm:spPr/>
      <dgm:t>
        <a:bodyPr/>
        <a:lstStyle/>
        <a:p>
          <a:r>
            <a:rPr lang="en-GB" smtClean="0"/>
            <a:t>London Market Reserving Actuaries </a:t>
          </a:r>
          <a:endParaRPr lang="en-GB" dirty="0" smtClean="0"/>
        </a:p>
      </dgm:t>
    </dgm:pt>
    <dgm:pt modelId="{21938F2C-333C-4342-8B75-AFDB87ABD0D3}" type="parTrans" cxnId="{2B0D85E2-E21E-462E-B901-CC01FCFC5F0C}">
      <dgm:prSet/>
      <dgm:spPr/>
      <dgm:t>
        <a:bodyPr/>
        <a:lstStyle/>
        <a:p>
          <a:endParaRPr lang="en-GB"/>
        </a:p>
      </dgm:t>
    </dgm:pt>
    <dgm:pt modelId="{9CD44B3F-C62E-4F8C-8AD7-157B0ABD15FB}" type="sibTrans" cxnId="{2B0D85E2-E21E-462E-B901-CC01FCFC5F0C}">
      <dgm:prSet/>
      <dgm:spPr/>
      <dgm:t>
        <a:bodyPr/>
        <a:lstStyle/>
        <a:p>
          <a:endParaRPr lang="en-GB"/>
        </a:p>
      </dgm:t>
    </dgm:pt>
    <dgm:pt modelId="{AA97103F-8E4C-4B2F-AC24-5721BB473C8D}">
      <dgm:prSet/>
      <dgm:spPr/>
      <dgm:t>
        <a:bodyPr/>
        <a:lstStyle/>
        <a:p>
          <a:r>
            <a:rPr lang="en-GB" smtClean="0"/>
            <a:t>Reinsurance Reserving Actuaries</a:t>
          </a:r>
          <a:endParaRPr lang="en-GB" dirty="0"/>
        </a:p>
      </dgm:t>
    </dgm:pt>
    <dgm:pt modelId="{B3ACE8EB-0861-4F1D-B901-CA15F86C3A00}" type="parTrans" cxnId="{0B06DB07-4638-448A-989A-A3884FE11958}">
      <dgm:prSet/>
      <dgm:spPr/>
      <dgm:t>
        <a:bodyPr/>
        <a:lstStyle/>
        <a:p>
          <a:endParaRPr lang="en-GB"/>
        </a:p>
      </dgm:t>
    </dgm:pt>
    <dgm:pt modelId="{8281DF7E-58B8-4F01-A302-41E39F989020}" type="sibTrans" cxnId="{0B06DB07-4638-448A-989A-A3884FE11958}">
      <dgm:prSet/>
      <dgm:spPr/>
      <dgm:t>
        <a:bodyPr/>
        <a:lstStyle/>
        <a:p>
          <a:endParaRPr lang="en-GB"/>
        </a:p>
      </dgm:t>
    </dgm:pt>
    <dgm:pt modelId="{9DFD26AC-49AC-4C34-BB90-6D222FED0D17}">
      <dgm:prSet/>
      <dgm:spPr/>
      <dgm:t>
        <a:bodyPr/>
        <a:lstStyle/>
        <a:p>
          <a:r>
            <a:rPr lang="en-GB" smtClean="0"/>
            <a:t>Personal lines Reserving Actuaries</a:t>
          </a:r>
          <a:endParaRPr lang="en-GB" dirty="0"/>
        </a:p>
      </dgm:t>
    </dgm:pt>
    <dgm:pt modelId="{F1632D04-1470-45D6-BCD0-6B0FA69467E3}" type="parTrans" cxnId="{E3262D99-657D-4A10-B3F4-12200CC224BE}">
      <dgm:prSet/>
      <dgm:spPr/>
      <dgm:t>
        <a:bodyPr/>
        <a:lstStyle/>
        <a:p>
          <a:endParaRPr lang="en-GB"/>
        </a:p>
      </dgm:t>
    </dgm:pt>
    <dgm:pt modelId="{A4437B1D-0FE0-4C97-B3F7-DD92BC0E7A5F}" type="sibTrans" cxnId="{E3262D99-657D-4A10-B3F4-12200CC224BE}">
      <dgm:prSet/>
      <dgm:spPr/>
      <dgm:t>
        <a:bodyPr/>
        <a:lstStyle/>
        <a:p>
          <a:endParaRPr lang="en-GB"/>
        </a:p>
      </dgm:t>
    </dgm:pt>
    <dgm:pt modelId="{05FF36B8-5EE5-4BB8-825D-A32DE8CF04DE}">
      <dgm:prSet/>
      <dgm:spPr/>
      <dgm:t>
        <a:bodyPr/>
        <a:lstStyle/>
        <a:p>
          <a:r>
            <a:rPr lang="en-GB" smtClean="0"/>
            <a:t>Consulting Reserving Actuaries</a:t>
          </a:r>
          <a:endParaRPr lang="en-GB" dirty="0" smtClean="0"/>
        </a:p>
      </dgm:t>
    </dgm:pt>
    <dgm:pt modelId="{FAA3C465-2F68-46E8-B473-1184A904A3CE}" type="parTrans" cxnId="{F3D7303B-1E84-4A71-9915-ECD91EDE8DD3}">
      <dgm:prSet/>
      <dgm:spPr/>
      <dgm:t>
        <a:bodyPr/>
        <a:lstStyle/>
        <a:p>
          <a:endParaRPr lang="en-GB"/>
        </a:p>
      </dgm:t>
    </dgm:pt>
    <dgm:pt modelId="{EEB7599D-F9A2-4B98-8DF3-81D14334140E}" type="sibTrans" cxnId="{F3D7303B-1E84-4A71-9915-ECD91EDE8DD3}">
      <dgm:prSet/>
      <dgm:spPr/>
      <dgm:t>
        <a:bodyPr/>
        <a:lstStyle/>
        <a:p>
          <a:endParaRPr lang="en-GB"/>
        </a:p>
      </dgm:t>
    </dgm:pt>
    <dgm:pt modelId="{8AE0702C-A870-4B77-B890-6BFC0A27FC2B}" type="pres">
      <dgm:prSet presAssocID="{42CB51E8-1A75-4B8B-AFC0-FF79C4E9E265}" presName="Name0" presStyleCnt="0">
        <dgm:presLayoutVars>
          <dgm:dir/>
          <dgm:animLvl val="lvl"/>
          <dgm:resizeHandles val="exact"/>
        </dgm:presLayoutVars>
      </dgm:prSet>
      <dgm:spPr/>
      <dgm:t>
        <a:bodyPr/>
        <a:lstStyle/>
        <a:p>
          <a:endParaRPr lang="en-GB"/>
        </a:p>
      </dgm:t>
    </dgm:pt>
    <dgm:pt modelId="{A1C60F88-91DB-4D6E-A43F-78E1C1E62F47}" type="pres">
      <dgm:prSet presAssocID="{36FA2B64-F75E-40E8-AA0C-AEE354671F2F}" presName="linNode" presStyleCnt="0"/>
      <dgm:spPr/>
    </dgm:pt>
    <dgm:pt modelId="{9C261B09-E2B3-4E8F-BFF2-F00BC3133C98}" type="pres">
      <dgm:prSet presAssocID="{36FA2B64-F75E-40E8-AA0C-AEE354671F2F}" presName="parentText" presStyleLbl="node1" presStyleIdx="0" presStyleCnt="2">
        <dgm:presLayoutVars>
          <dgm:chMax val="1"/>
          <dgm:bulletEnabled val="1"/>
        </dgm:presLayoutVars>
      </dgm:prSet>
      <dgm:spPr/>
      <dgm:t>
        <a:bodyPr/>
        <a:lstStyle/>
        <a:p>
          <a:endParaRPr lang="en-GB"/>
        </a:p>
      </dgm:t>
    </dgm:pt>
    <dgm:pt modelId="{21BB1530-D7E0-40EF-9523-5A926A9ECBA2}" type="pres">
      <dgm:prSet presAssocID="{36FA2B64-F75E-40E8-AA0C-AEE354671F2F}" presName="descendantText" presStyleLbl="alignAccFollowNode1" presStyleIdx="0" presStyleCnt="2" custLinFactNeighborX="1370" custLinFactNeighborY="342">
        <dgm:presLayoutVars>
          <dgm:bulletEnabled val="1"/>
        </dgm:presLayoutVars>
      </dgm:prSet>
      <dgm:spPr/>
      <dgm:t>
        <a:bodyPr/>
        <a:lstStyle/>
        <a:p>
          <a:endParaRPr lang="en-GB"/>
        </a:p>
      </dgm:t>
    </dgm:pt>
    <dgm:pt modelId="{603FE975-FF7E-41A9-8CEB-CD6F63FD8983}" type="pres">
      <dgm:prSet presAssocID="{75BF3810-1661-451C-83D2-732C657E42E4}" presName="sp" presStyleCnt="0"/>
      <dgm:spPr/>
    </dgm:pt>
    <dgm:pt modelId="{C8D7C336-4110-4627-B14F-63549C2EF4AF}" type="pres">
      <dgm:prSet presAssocID="{AC6C26E2-4519-45C4-80E7-F8AE1EEAB679}" presName="linNode" presStyleCnt="0"/>
      <dgm:spPr/>
    </dgm:pt>
    <dgm:pt modelId="{C61F185E-F7DA-412B-BCB6-79C9BF7B797B}" type="pres">
      <dgm:prSet presAssocID="{AC6C26E2-4519-45C4-80E7-F8AE1EEAB679}" presName="parentText" presStyleLbl="node1" presStyleIdx="1" presStyleCnt="2">
        <dgm:presLayoutVars>
          <dgm:chMax val="1"/>
          <dgm:bulletEnabled val="1"/>
        </dgm:presLayoutVars>
      </dgm:prSet>
      <dgm:spPr/>
      <dgm:t>
        <a:bodyPr/>
        <a:lstStyle/>
        <a:p>
          <a:endParaRPr lang="en-GB"/>
        </a:p>
      </dgm:t>
    </dgm:pt>
    <dgm:pt modelId="{9FE8CC5F-2771-48F0-9FB4-6D22B6A65A26}" type="pres">
      <dgm:prSet presAssocID="{AC6C26E2-4519-45C4-80E7-F8AE1EEAB679}" presName="descendantText" presStyleLbl="alignAccFollowNode1" presStyleIdx="1" presStyleCnt="2">
        <dgm:presLayoutVars>
          <dgm:bulletEnabled val="1"/>
        </dgm:presLayoutVars>
      </dgm:prSet>
      <dgm:spPr/>
      <dgm:t>
        <a:bodyPr/>
        <a:lstStyle/>
        <a:p>
          <a:endParaRPr lang="en-GB"/>
        </a:p>
      </dgm:t>
    </dgm:pt>
  </dgm:ptLst>
  <dgm:cxnLst>
    <dgm:cxn modelId="{E3262D99-657D-4A10-B3F4-12200CC224BE}" srcId="{AC6C26E2-4519-45C4-80E7-F8AE1EEAB679}" destId="{9DFD26AC-49AC-4C34-BB90-6D222FED0D17}" srcOrd="2" destOrd="0" parTransId="{F1632D04-1470-45D6-BCD0-6B0FA69467E3}" sibTransId="{A4437B1D-0FE0-4C97-B3F7-DD92BC0E7A5F}"/>
    <dgm:cxn modelId="{F5304ADB-5144-44A7-9A08-E9F198992F7D}" srcId="{36FA2B64-F75E-40E8-AA0C-AEE354671F2F}" destId="{641A7FBF-46B0-4008-8E86-9F4983553AFC}" srcOrd="1" destOrd="0" parTransId="{35046E40-4EC4-43F6-B675-377A7FBA4B6F}" sibTransId="{8E76DDEB-555C-4D0D-9BBF-E09F4E03622C}"/>
    <dgm:cxn modelId="{D01D52C3-1306-4D82-88C4-24C96336E492}" type="presOf" srcId="{AA97103F-8E4C-4B2F-AC24-5721BB473C8D}" destId="{9FE8CC5F-2771-48F0-9FB4-6D22B6A65A26}" srcOrd="0" destOrd="1" presId="urn:microsoft.com/office/officeart/2005/8/layout/vList5"/>
    <dgm:cxn modelId="{2B0D85E2-E21E-462E-B901-CC01FCFC5F0C}" srcId="{AC6C26E2-4519-45C4-80E7-F8AE1EEAB679}" destId="{0A2DAA49-B7E1-4180-8A93-8EA4C77922DF}" srcOrd="0" destOrd="0" parTransId="{21938F2C-333C-4342-8B75-AFDB87ABD0D3}" sibTransId="{9CD44B3F-C62E-4F8C-8AD7-157B0ABD15FB}"/>
    <dgm:cxn modelId="{F3D7303B-1E84-4A71-9915-ECD91EDE8DD3}" srcId="{AC6C26E2-4519-45C4-80E7-F8AE1EEAB679}" destId="{05FF36B8-5EE5-4BB8-825D-A32DE8CF04DE}" srcOrd="3" destOrd="0" parTransId="{FAA3C465-2F68-46E8-B473-1184A904A3CE}" sibTransId="{EEB7599D-F9A2-4B98-8DF3-81D14334140E}"/>
    <dgm:cxn modelId="{B04083B6-A9DC-44C7-9749-E9258028D65A}" type="presOf" srcId="{36FA2B64-F75E-40E8-AA0C-AEE354671F2F}" destId="{9C261B09-E2B3-4E8F-BFF2-F00BC3133C98}" srcOrd="0" destOrd="0" presId="urn:microsoft.com/office/officeart/2005/8/layout/vList5"/>
    <dgm:cxn modelId="{487D9FEE-450C-46C1-8F4F-9CF9F4F0E511}" type="presOf" srcId="{01DA4046-59BD-413C-B127-A6215C9F190C}" destId="{21BB1530-D7E0-40EF-9523-5A926A9ECBA2}" srcOrd="0" destOrd="2" presId="urn:microsoft.com/office/officeart/2005/8/layout/vList5"/>
    <dgm:cxn modelId="{8D1CA951-252A-498F-8E1B-628A55502CCF}" type="presOf" srcId="{42CB51E8-1A75-4B8B-AFC0-FF79C4E9E265}" destId="{8AE0702C-A870-4B77-B890-6BFC0A27FC2B}" srcOrd="0" destOrd="0" presId="urn:microsoft.com/office/officeart/2005/8/layout/vList5"/>
    <dgm:cxn modelId="{9AB74DCB-7579-48BA-8C8F-744E87CE079F}" srcId="{42CB51E8-1A75-4B8B-AFC0-FF79C4E9E265}" destId="{AC6C26E2-4519-45C4-80E7-F8AE1EEAB679}" srcOrd="1" destOrd="0" parTransId="{14C93109-D8F5-42C5-9230-6823F4170BD8}" sibTransId="{868E5B59-BAD2-485A-AA23-3FDFCFCD83F8}"/>
    <dgm:cxn modelId="{F34D190B-5208-42F9-9266-AA7AEFD83473}" srcId="{36FA2B64-F75E-40E8-AA0C-AEE354671F2F}" destId="{B7974D33-742B-444E-A9BD-B0C0D4E6515B}" srcOrd="4" destOrd="0" parTransId="{A7CB09A7-940B-4BAF-A88C-D1ECA9CE5AA1}" sibTransId="{717FB177-397D-491A-B1B9-15A4882D3171}"/>
    <dgm:cxn modelId="{55BD7A12-8570-426D-9E9F-FFB648A3D979}" type="presOf" srcId="{05FF36B8-5EE5-4BB8-825D-A32DE8CF04DE}" destId="{9FE8CC5F-2771-48F0-9FB4-6D22B6A65A26}" srcOrd="0" destOrd="3" presId="urn:microsoft.com/office/officeart/2005/8/layout/vList5"/>
    <dgm:cxn modelId="{CFF5FDDC-639B-475A-97F2-ED78A7EA22D0}" srcId="{36FA2B64-F75E-40E8-AA0C-AEE354671F2F}" destId="{A2B32C34-F6EF-47C6-9D19-3188872E207C}" srcOrd="0" destOrd="0" parTransId="{E657B86E-47B4-47A6-8A78-F262EC470B40}" sibTransId="{E9289D7D-B7C0-4D17-BCBC-1C13BA1F80CF}"/>
    <dgm:cxn modelId="{76CD7821-F7ED-467B-84BA-579AFB961850}" type="presOf" srcId="{B7974D33-742B-444E-A9BD-B0C0D4E6515B}" destId="{21BB1530-D7E0-40EF-9523-5A926A9ECBA2}" srcOrd="0" destOrd="4" presId="urn:microsoft.com/office/officeart/2005/8/layout/vList5"/>
    <dgm:cxn modelId="{BCF1CF43-7414-4982-B2C2-FFED55680BE7}" srcId="{42CB51E8-1A75-4B8B-AFC0-FF79C4E9E265}" destId="{36FA2B64-F75E-40E8-AA0C-AEE354671F2F}" srcOrd="0" destOrd="0" parTransId="{2E02EA58-1BA3-4756-A0A2-8B8E2D30341C}" sibTransId="{75BF3810-1661-451C-83D2-732C657E42E4}"/>
    <dgm:cxn modelId="{B910D2B3-143E-44A9-B9BC-61403A8B8AB4}" type="presOf" srcId="{A2B32C34-F6EF-47C6-9D19-3188872E207C}" destId="{21BB1530-D7E0-40EF-9523-5A926A9ECBA2}" srcOrd="0" destOrd="0" presId="urn:microsoft.com/office/officeart/2005/8/layout/vList5"/>
    <dgm:cxn modelId="{0B06DB07-4638-448A-989A-A3884FE11958}" srcId="{AC6C26E2-4519-45C4-80E7-F8AE1EEAB679}" destId="{AA97103F-8E4C-4B2F-AC24-5721BB473C8D}" srcOrd="1" destOrd="0" parTransId="{B3ACE8EB-0861-4F1D-B901-CA15F86C3A00}" sibTransId="{8281DF7E-58B8-4F01-A302-41E39F989020}"/>
    <dgm:cxn modelId="{E933E58A-43E4-499A-BCFD-B89DA6899118}" type="presOf" srcId="{80820C5B-3605-417C-9AA9-5CB68D0D5366}" destId="{21BB1530-D7E0-40EF-9523-5A926A9ECBA2}" srcOrd="0" destOrd="3" presId="urn:microsoft.com/office/officeart/2005/8/layout/vList5"/>
    <dgm:cxn modelId="{5A6BA8C7-F3D9-46BF-971B-4DE314E257F0}" srcId="{36FA2B64-F75E-40E8-AA0C-AEE354671F2F}" destId="{01DA4046-59BD-413C-B127-A6215C9F190C}" srcOrd="2" destOrd="0" parTransId="{5D93411E-B6AF-4C24-87BD-19C6EA876AD8}" sibTransId="{EF8FB90F-5DC6-4D19-8651-5C79F7E8D8FB}"/>
    <dgm:cxn modelId="{4E713E54-DCE4-400B-8D71-DF7311E46A7E}" type="presOf" srcId="{AC6C26E2-4519-45C4-80E7-F8AE1EEAB679}" destId="{C61F185E-F7DA-412B-BCB6-79C9BF7B797B}" srcOrd="0" destOrd="0" presId="urn:microsoft.com/office/officeart/2005/8/layout/vList5"/>
    <dgm:cxn modelId="{EDF42A34-A44B-443D-8FED-316AECA89F1F}" srcId="{36FA2B64-F75E-40E8-AA0C-AEE354671F2F}" destId="{80820C5B-3605-417C-9AA9-5CB68D0D5366}" srcOrd="3" destOrd="0" parTransId="{CDCF160C-C0A7-4D31-90F0-03593B7F419B}" sibTransId="{87F720A1-3DC0-4658-AD73-BCBD26745198}"/>
    <dgm:cxn modelId="{0E71D744-C457-4736-97EC-DC4F74EE0554}" type="presOf" srcId="{0A2DAA49-B7E1-4180-8A93-8EA4C77922DF}" destId="{9FE8CC5F-2771-48F0-9FB4-6D22B6A65A26}" srcOrd="0" destOrd="0" presId="urn:microsoft.com/office/officeart/2005/8/layout/vList5"/>
    <dgm:cxn modelId="{BC7639DD-E2E6-4339-9026-CE649E8FDA4F}" type="presOf" srcId="{9DFD26AC-49AC-4C34-BB90-6D222FED0D17}" destId="{9FE8CC5F-2771-48F0-9FB4-6D22B6A65A26}" srcOrd="0" destOrd="2" presId="urn:microsoft.com/office/officeart/2005/8/layout/vList5"/>
    <dgm:cxn modelId="{50EF17D2-58CF-4138-883B-68E935AC933F}" type="presOf" srcId="{641A7FBF-46B0-4008-8E86-9F4983553AFC}" destId="{21BB1530-D7E0-40EF-9523-5A926A9ECBA2}" srcOrd="0" destOrd="1" presId="urn:microsoft.com/office/officeart/2005/8/layout/vList5"/>
    <dgm:cxn modelId="{3DBCE341-393D-47DC-8D05-438ABF44D864}" type="presParOf" srcId="{8AE0702C-A870-4B77-B890-6BFC0A27FC2B}" destId="{A1C60F88-91DB-4D6E-A43F-78E1C1E62F47}" srcOrd="0" destOrd="0" presId="urn:microsoft.com/office/officeart/2005/8/layout/vList5"/>
    <dgm:cxn modelId="{5EF40037-4B09-46FD-9855-EB52B1F40822}" type="presParOf" srcId="{A1C60F88-91DB-4D6E-A43F-78E1C1E62F47}" destId="{9C261B09-E2B3-4E8F-BFF2-F00BC3133C98}" srcOrd="0" destOrd="0" presId="urn:microsoft.com/office/officeart/2005/8/layout/vList5"/>
    <dgm:cxn modelId="{04E03869-BF83-4A43-9CBE-54318A7D9625}" type="presParOf" srcId="{A1C60F88-91DB-4D6E-A43F-78E1C1E62F47}" destId="{21BB1530-D7E0-40EF-9523-5A926A9ECBA2}" srcOrd="1" destOrd="0" presId="urn:microsoft.com/office/officeart/2005/8/layout/vList5"/>
    <dgm:cxn modelId="{1A13CDF5-6858-4B4D-87B4-CB6A63E51B4C}" type="presParOf" srcId="{8AE0702C-A870-4B77-B890-6BFC0A27FC2B}" destId="{603FE975-FF7E-41A9-8CEB-CD6F63FD8983}" srcOrd="1" destOrd="0" presId="urn:microsoft.com/office/officeart/2005/8/layout/vList5"/>
    <dgm:cxn modelId="{7D0C4149-17E5-4BF1-9319-C076646E05C8}" type="presParOf" srcId="{8AE0702C-A870-4B77-B890-6BFC0A27FC2B}" destId="{C8D7C336-4110-4627-B14F-63549C2EF4AF}" srcOrd="2" destOrd="0" presId="urn:microsoft.com/office/officeart/2005/8/layout/vList5"/>
    <dgm:cxn modelId="{311CDDE3-6AB2-42C2-B5AC-884C5379F788}" type="presParOf" srcId="{C8D7C336-4110-4627-B14F-63549C2EF4AF}" destId="{C61F185E-F7DA-412B-BCB6-79C9BF7B797B}" srcOrd="0" destOrd="0" presId="urn:microsoft.com/office/officeart/2005/8/layout/vList5"/>
    <dgm:cxn modelId="{EA599E28-B642-44B3-9E4C-77CFB383352F}" type="presParOf" srcId="{C8D7C336-4110-4627-B14F-63549C2EF4AF}" destId="{9FE8CC5F-2771-48F0-9FB4-6D22B6A65A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B51E8-1A75-4B8B-AFC0-FF79C4E9E265}"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GB"/>
        </a:p>
      </dgm:t>
    </dgm:pt>
    <dgm:pt modelId="{36FA2B64-F75E-40E8-AA0C-AEE354671F2F}">
      <dgm:prSet phldrT="[Text]"/>
      <dgm:spPr/>
      <dgm:t>
        <a:bodyPr/>
        <a:lstStyle/>
        <a:p>
          <a:r>
            <a:rPr lang="en-GB" dirty="0" smtClean="0"/>
            <a:t>Stakeholders</a:t>
          </a:r>
          <a:endParaRPr lang="en-GB" dirty="0"/>
        </a:p>
      </dgm:t>
    </dgm:pt>
    <dgm:pt modelId="{2E02EA58-1BA3-4756-A0A2-8B8E2D30341C}" type="parTrans" cxnId="{BCF1CF43-7414-4982-B2C2-FFED55680BE7}">
      <dgm:prSet/>
      <dgm:spPr/>
      <dgm:t>
        <a:bodyPr/>
        <a:lstStyle/>
        <a:p>
          <a:endParaRPr lang="en-GB"/>
        </a:p>
      </dgm:t>
    </dgm:pt>
    <dgm:pt modelId="{75BF3810-1661-451C-83D2-732C657E42E4}" type="sibTrans" cxnId="{BCF1CF43-7414-4982-B2C2-FFED55680BE7}">
      <dgm:prSet/>
      <dgm:spPr/>
      <dgm:t>
        <a:bodyPr/>
        <a:lstStyle/>
        <a:p>
          <a:endParaRPr lang="en-GB"/>
        </a:p>
      </dgm:t>
    </dgm:pt>
    <dgm:pt modelId="{A2B32C34-F6EF-47C6-9D19-3188872E207C}">
      <dgm:prSet/>
      <dgm:spPr/>
      <dgm:t>
        <a:bodyPr/>
        <a:lstStyle/>
        <a:p>
          <a:r>
            <a:rPr lang="en-GB" baseline="0" dirty="0" smtClean="0">
              <a:solidFill>
                <a:schemeClr val="bg1">
                  <a:lumMod val="75000"/>
                </a:schemeClr>
              </a:solidFill>
            </a:rPr>
            <a:t>Executive and non-executive directors/Senior management                                    </a:t>
          </a:r>
        </a:p>
      </dgm:t>
    </dgm:pt>
    <dgm:pt modelId="{E657B86E-47B4-47A6-8A78-F262EC470B40}" type="parTrans" cxnId="{CFF5FDDC-639B-475A-97F2-ED78A7EA22D0}">
      <dgm:prSet/>
      <dgm:spPr/>
      <dgm:t>
        <a:bodyPr/>
        <a:lstStyle/>
        <a:p>
          <a:endParaRPr lang="en-GB"/>
        </a:p>
      </dgm:t>
    </dgm:pt>
    <dgm:pt modelId="{E9289D7D-B7C0-4D17-BCBC-1C13BA1F80CF}" type="sibTrans" cxnId="{CFF5FDDC-639B-475A-97F2-ED78A7EA22D0}">
      <dgm:prSet/>
      <dgm:spPr/>
      <dgm:t>
        <a:bodyPr/>
        <a:lstStyle/>
        <a:p>
          <a:endParaRPr lang="en-GB"/>
        </a:p>
      </dgm:t>
    </dgm:pt>
    <dgm:pt modelId="{641A7FBF-46B0-4008-8E86-9F4983553AFC}">
      <dgm:prSet/>
      <dgm:spPr/>
      <dgm:t>
        <a:bodyPr/>
        <a:lstStyle/>
        <a:p>
          <a:r>
            <a:rPr lang="en-GB" baseline="0" smtClean="0">
              <a:solidFill>
                <a:schemeClr val="bg1">
                  <a:lumMod val="75000"/>
                </a:schemeClr>
              </a:solidFill>
            </a:rPr>
            <a:t>Ratings agencies</a:t>
          </a:r>
          <a:endParaRPr lang="en-GB" baseline="0" dirty="0" smtClean="0">
            <a:solidFill>
              <a:schemeClr val="bg1">
                <a:lumMod val="75000"/>
              </a:schemeClr>
            </a:solidFill>
          </a:endParaRPr>
        </a:p>
      </dgm:t>
    </dgm:pt>
    <dgm:pt modelId="{35046E40-4EC4-43F6-B675-377A7FBA4B6F}" type="parTrans" cxnId="{F5304ADB-5144-44A7-9A08-E9F198992F7D}">
      <dgm:prSet/>
      <dgm:spPr/>
      <dgm:t>
        <a:bodyPr/>
        <a:lstStyle/>
        <a:p>
          <a:endParaRPr lang="en-GB"/>
        </a:p>
      </dgm:t>
    </dgm:pt>
    <dgm:pt modelId="{8E76DDEB-555C-4D0D-9BBF-E09F4E03622C}" type="sibTrans" cxnId="{F5304ADB-5144-44A7-9A08-E9F198992F7D}">
      <dgm:prSet/>
      <dgm:spPr/>
      <dgm:t>
        <a:bodyPr/>
        <a:lstStyle/>
        <a:p>
          <a:endParaRPr lang="en-GB"/>
        </a:p>
      </dgm:t>
    </dgm:pt>
    <dgm:pt modelId="{01DA4046-59BD-413C-B127-A6215C9F190C}">
      <dgm:prSet/>
      <dgm:spPr/>
      <dgm:t>
        <a:bodyPr/>
        <a:lstStyle/>
        <a:p>
          <a:r>
            <a:rPr lang="en-GB" dirty="0" smtClean="0"/>
            <a:t>Investment analysts     </a:t>
          </a:r>
        </a:p>
      </dgm:t>
    </dgm:pt>
    <dgm:pt modelId="{5D93411E-B6AF-4C24-87BD-19C6EA876AD8}" type="parTrans" cxnId="{5A6BA8C7-F3D9-46BF-971B-4DE314E257F0}">
      <dgm:prSet/>
      <dgm:spPr/>
      <dgm:t>
        <a:bodyPr/>
        <a:lstStyle/>
        <a:p>
          <a:endParaRPr lang="en-GB"/>
        </a:p>
      </dgm:t>
    </dgm:pt>
    <dgm:pt modelId="{EF8FB90F-5DC6-4D19-8651-5C79F7E8D8FB}" type="sibTrans" cxnId="{5A6BA8C7-F3D9-46BF-971B-4DE314E257F0}">
      <dgm:prSet/>
      <dgm:spPr/>
      <dgm:t>
        <a:bodyPr/>
        <a:lstStyle/>
        <a:p>
          <a:endParaRPr lang="en-GB"/>
        </a:p>
      </dgm:t>
    </dgm:pt>
    <dgm:pt modelId="{80820C5B-3605-417C-9AA9-5CB68D0D5366}">
      <dgm:prSet/>
      <dgm:spPr/>
      <dgm:t>
        <a:bodyPr/>
        <a:lstStyle/>
        <a:p>
          <a:r>
            <a:rPr lang="en-GB" dirty="0" smtClean="0"/>
            <a:t>Regulatory bodies </a:t>
          </a:r>
        </a:p>
      </dgm:t>
    </dgm:pt>
    <dgm:pt modelId="{CDCF160C-C0A7-4D31-90F0-03593B7F419B}" type="parTrans" cxnId="{EDF42A34-A44B-443D-8FED-316AECA89F1F}">
      <dgm:prSet/>
      <dgm:spPr/>
      <dgm:t>
        <a:bodyPr/>
        <a:lstStyle/>
        <a:p>
          <a:endParaRPr lang="en-GB"/>
        </a:p>
      </dgm:t>
    </dgm:pt>
    <dgm:pt modelId="{87F720A1-3DC0-4658-AD73-BCBD26745198}" type="sibTrans" cxnId="{EDF42A34-A44B-443D-8FED-316AECA89F1F}">
      <dgm:prSet/>
      <dgm:spPr/>
      <dgm:t>
        <a:bodyPr/>
        <a:lstStyle/>
        <a:p>
          <a:endParaRPr lang="en-GB"/>
        </a:p>
      </dgm:t>
    </dgm:pt>
    <dgm:pt modelId="{B7974D33-742B-444E-A9BD-B0C0D4E6515B}">
      <dgm:prSet/>
      <dgm:spPr/>
      <dgm:t>
        <a:bodyPr/>
        <a:lstStyle/>
        <a:p>
          <a:r>
            <a:rPr lang="en-GB" baseline="0" dirty="0" smtClean="0">
              <a:solidFill>
                <a:schemeClr val="tx1"/>
              </a:solidFill>
            </a:rPr>
            <a:t>Other Stakeholder Groups (CRO Forum, CFO forum etc.) </a:t>
          </a:r>
          <a:r>
            <a:rPr lang="en-GB" dirty="0" smtClean="0">
              <a:solidFill>
                <a:schemeClr val="tx1"/>
              </a:solidFill>
            </a:rPr>
            <a:t> </a:t>
          </a:r>
          <a:endParaRPr lang="en-GB" dirty="0">
            <a:solidFill>
              <a:schemeClr val="tx1"/>
            </a:solidFill>
          </a:endParaRPr>
        </a:p>
      </dgm:t>
    </dgm:pt>
    <dgm:pt modelId="{A7CB09A7-940B-4BAF-A88C-D1ECA9CE5AA1}" type="parTrans" cxnId="{F34D190B-5208-42F9-9266-AA7AEFD83473}">
      <dgm:prSet/>
      <dgm:spPr/>
      <dgm:t>
        <a:bodyPr/>
        <a:lstStyle/>
        <a:p>
          <a:endParaRPr lang="en-GB"/>
        </a:p>
      </dgm:t>
    </dgm:pt>
    <dgm:pt modelId="{717FB177-397D-491A-B1B9-15A4882D3171}" type="sibTrans" cxnId="{F34D190B-5208-42F9-9266-AA7AEFD83473}">
      <dgm:prSet/>
      <dgm:spPr/>
      <dgm:t>
        <a:bodyPr/>
        <a:lstStyle/>
        <a:p>
          <a:endParaRPr lang="en-GB"/>
        </a:p>
      </dgm:t>
    </dgm:pt>
    <dgm:pt modelId="{AC6C26E2-4519-45C4-80E7-F8AE1EEAB679}">
      <dgm:prSet/>
      <dgm:spPr/>
      <dgm:t>
        <a:bodyPr/>
        <a:lstStyle/>
        <a:p>
          <a:r>
            <a:rPr lang="en-GB" smtClean="0"/>
            <a:t>Practitioners</a:t>
          </a:r>
          <a:endParaRPr lang="en-GB" dirty="0"/>
        </a:p>
      </dgm:t>
    </dgm:pt>
    <dgm:pt modelId="{14C93109-D8F5-42C5-9230-6823F4170BD8}" type="parTrans" cxnId="{9AB74DCB-7579-48BA-8C8F-744E87CE079F}">
      <dgm:prSet/>
      <dgm:spPr/>
      <dgm:t>
        <a:bodyPr/>
        <a:lstStyle/>
        <a:p>
          <a:endParaRPr lang="en-GB"/>
        </a:p>
      </dgm:t>
    </dgm:pt>
    <dgm:pt modelId="{868E5B59-BAD2-485A-AA23-3FDFCFCD83F8}" type="sibTrans" cxnId="{9AB74DCB-7579-48BA-8C8F-744E87CE079F}">
      <dgm:prSet/>
      <dgm:spPr/>
      <dgm:t>
        <a:bodyPr/>
        <a:lstStyle/>
        <a:p>
          <a:endParaRPr lang="en-GB"/>
        </a:p>
      </dgm:t>
    </dgm:pt>
    <dgm:pt modelId="{0A2DAA49-B7E1-4180-8A93-8EA4C77922DF}">
      <dgm:prSet/>
      <dgm:spPr/>
      <dgm:t>
        <a:bodyPr/>
        <a:lstStyle/>
        <a:p>
          <a:r>
            <a:rPr lang="en-GB" baseline="0" dirty="0" smtClean="0">
              <a:solidFill>
                <a:schemeClr val="bg1">
                  <a:lumMod val="75000"/>
                </a:schemeClr>
              </a:solidFill>
            </a:rPr>
            <a:t>London Market Reserving Actuaries </a:t>
          </a:r>
        </a:p>
      </dgm:t>
    </dgm:pt>
    <dgm:pt modelId="{21938F2C-333C-4342-8B75-AFDB87ABD0D3}" type="parTrans" cxnId="{2B0D85E2-E21E-462E-B901-CC01FCFC5F0C}">
      <dgm:prSet/>
      <dgm:spPr/>
      <dgm:t>
        <a:bodyPr/>
        <a:lstStyle/>
        <a:p>
          <a:endParaRPr lang="en-GB"/>
        </a:p>
      </dgm:t>
    </dgm:pt>
    <dgm:pt modelId="{9CD44B3F-C62E-4F8C-8AD7-157B0ABD15FB}" type="sibTrans" cxnId="{2B0D85E2-E21E-462E-B901-CC01FCFC5F0C}">
      <dgm:prSet/>
      <dgm:spPr/>
      <dgm:t>
        <a:bodyPr/>
        <a:lstStyle/>
        <a:p>
          <a:endParaRPr lang="en-GB"/>
        </a:p>
      </dgm:t>
    </dgm:pt>
    <dgm:pt modelId="{AA97103F-8E4C-4B2F-AC24-5721BB473C8D}">
      <dgm:prSet/>
      <dgm:spPr/>
      <dgm:t>
        <a:bodyPr/>
        <a:lstStyle/>
        <a:p>
          <a:r>
            <a:rPr lang="en-GB" baseline="0" dirty="0" smtClean="0">
              <a:solidFill>
                <a:schemeClr val="bg1">
                  <a:lumMod val="75000"/>
                </a:schemeClr>
              </a:solidFill>
            </a:rPr>
            <a:t>Reinsurance Reserving Actuaries</a:t>
          </a:r>
          <a:endParaRPr lang="en-GB" baseline="0" dirty="0">
            <a:solidFill>
              <a:schemeClr val="bg1">
                <a:lumMod val="75000"/>
              </a:schemeClr>
            </a:solidFill>
          </a:endParaRPr>
        </a:p>
      </dgm:t>
    </dgm:pt>
    <dgm:pt modelId="{B3ACE8EB-0861-4F1D-B901-CA15F86C3A00}" type="parTrans" cxnId="{0B06DB07-4638-448A-989A-A3884FE11958}">
      <dgm:prSet/>
      <dgm:spPr/>
      <dgm:t>
        <a:bodyPr/>
        <a:lstStyle/>
        <a:p>
          <a:endParaRPr lang="en-GB"/>
        </a:p>
      </dgm:t>
    </dgm:pt>
    <dgm:pt modelId="{8281DF7E-58B8-4F01-A302-41E39F989020}" type="sibTrans" cxnId="{0B06DB07-4638-448A-989A-A3884FE11958}">
      <dgm:prSet/>
      <dgm:spPr/>
      <dgm:t>
        <a:bodyPr/>
        <a:lstStyle/>
        <a:p>
          <a:endParaRPr lang="en-GB"/>
        </a:p>
      </dgm:t>
    </dgm:pt>
    <dgm:pt modelId="{9DFD26AC-49AC-4C34-BB90-6D222FED0D17}">
      <dgm:prSet/>
      <dgm:spPr/>
      <dgm:t>
        <a:bodyPr/>
        <a:lstStyle/>
        <a:p>
          <a:r>
            <a:rPr lang="en-GB" dirty="0" smtClean="0"/>
            <a:t>Personal lines Reserving Actuaries</a:t>
          </a:r>
          <a:endParaRPr lang="en-GB" dirty="0"/>
        </a:p>
      </dgm:t>
    </dgm:pt>
    <dgm:pt modelId="{F1632D04-1470-45D6-BCD0-6B0FA69467E3}" type="parTrans" cxnId="{E3262D99-657D-4A10-B3F4-12200CC224BE}">
      <dgm:prSet/>
      <dgm:spPr/>
      <dgm:t>
        <a:bodyPr/>
        <a:lstStyle/>
        <a:p>
          <a:endParaRPr lang="en-GB"/>
        </a:p>
      </dgm:t>
    </dgm:pt>
    <dgm:pt modelId="{A4437B1D-0FE0-4C97-B3F7-DD92BC0E7A5F}" type="sibTrans" cxnId="{E3262D99-657D-4A10-B3F4-12200CC224BE}">
      <dgm:prSet/>
      <dgm:spPr/>
      <dgm:t>
        <a:bodyPr/>
        <a:lstStyle/>
        <a:p>
          <a:endParaRPr lang="en-GB"/>
        </a:p>
      </dgm:t>
    </dgm:pt>
    <dgm:pt modelId="{05FF36B8-5EE5-4BB8-825D-A32DE8CF04DE}">
      <dgm:prSet/>
      <dgm:spPr/>
      <dgm:t>
        <a:bodyPr/>
        <a:lstStyle/>
        <a:p>
          <a:r>
            <a:rPr lang="en-GB" strike="sngStrike" baseline="0" dirty="0" smtClean="0"/>
            <a:t>Consulting Reserving Actuaries</a:t>
          </a:r>
        </a:p>
      </dgm:t>
    </dgm:pt>
    <dgm:pt modelId="{FAA3C465-2F68-46E8-B473-1184A904A3CE}" type="parTrans" cxnId="{F3D7303B-1E84-4A71-9915-ECD91EDE8DD3}">
      <dgm:prSet/>
      <dgm:spPr/>
      <dgm:t>
        <a:bodyPr/>
        <a:lstStyle/>
        <a:p>
          <a:endParaRPr lang="en-GB"/>
        </a:p>
      </dgm:t>
    </dgm:pt>
    <dgm:pt modelId="{EEB7599D-F9A2-4B98-8DF3-81D14334140E}" type="sibTrans" cxnId="{F3D7303B-1E84-4A71-9915-ECD91EDE8DD3}">
      <dgm:prSet/>
      <dgm:spPr/>
      <dgm:t>
        <a:bodyPr/>
        <a:lstStyle/>
        <a:p>
          <a:endParaRPr lang="en-GB"/>
        </a:p>
      </dgm:t>
    </dgm:pt>
    <dgm:pt modelId="{8AE0702C-A870-4B77-B890-6BFC0A27FC2B}" type="pres">
      <dgm:prSet presAssocID="{42CB51E8-1A75-4B8B-AFC0-FF79C4E9E265}" presName="Name0" presStyleCnt="0">
        <dgm:presLayoutVars>
          <dgm:dir/>
          <dgm:animLvl val="lvl"/>
          <dgm:resizeHandles val="exact"/>
        </dgm:presLayoutVars>
      </dgm:prSet>
      <dgm:spPr/>
      <dgm:t>
        <a:bodyPr/>
        <a:lstStyle/>
        <a:p>
          <a:endParaRPr lang="en-GB"/>
        </a:p>
      </dgm:t>
    </dgm:pt>
    <dgm:pt modelId="{A1C60F88-91DB-4D6E-A43F-78E1C1E62F47}" type="pres">
      <dgm:prSet presAssocID="{36FA2B64-F75E-40E8-AA0C-AEE354671F2F}" presName="linNode" presStyleCnt="0"/>
      <dgm:spPr/>
    </dgm:pt>
    <dgm:pt modelId="{9C261B09-E2B3-4E8F-BFF2-F00BC3133C98}" type="pres">
      <dgm:prSet presAssocID="{36FA2B64-F75E-40E8-AA0C-AEE354671F2F}" presName="parentText" presStyleLbl="node1" presStyleIdx="0" presStyleCnt="2">
        <dgm:presLayoutVars>
          <dgm:chMax val="1"/>
          <dgm:bulletEnabled val="1"/>
        </dgm:presLayoutVars>
      </dgm:prSet>
      <dgm:spPr/>
      <dgm:t>
        <a:bodyPr/>
        <a:lstStyle/>
        <a:p>
          <a:endParaRPr lang="en-GB"/>
        </a:p>
      </dgm:t>
    </dgm:pt>
    <dgm:pt modelId="{21BB1530-D7E0-40EF-9523-5A926A9ECBA2}" type="pres">
      <dgm:prSet presAssocID="{36FA2B64-F75E-40E8-AA0C-AEE354671F2F}" presName="descendantText" presStyleLbl="alignAccFollowNode1" presStyleIdx="0" presStyleCnt="2" custLinFactNeighborX="1370" custLinFactNeighborY="342">
        <dgm:presLayoutVars>
          <dgm:bulletEnabled val="1"/>
        </dgm:presLayoutVars>
      </dgm:prSet>
      <dgm:spPr/>
      <dgm:t>
        <a:bodyPr/>
        <a:lstStyle/>
        <a:p>
          <a:endParaRPr lang="en-GB"/>
        </a:p>
      </dgm:t>
    </dgm:pt>
    <dgm:pt modelId="{603FE975-FF7E-41A9-8CEB-CD6F63FD8983}" type="pres">
      <dgm:prSet presAssocID="{75BF3810-1661-451C-83D2-732C657E42E4}" presName="sp" presStyleCnt="0"/>
      <dgm:spPr/>
    </dgm:pt>
    <dgm:pt modelId="{C8D7C336-4110-4627-B14F-63549C2EF4AF}" type="pres">
      <dgm:prSet presAssocID="{AC6C26E2-4519-45C4-80E7-F8AE1EEAB679}" presName="linNode" presStyleCnt="0"/>
      <dgm:spPr/>
    </dgm:pt>
    <dgm:pt modelId="{C61F185E-F7DA-412B-BCB6-79C9BF7B797B}" type="pres">
      <dgm:prSet presAssocID="{AC6C26E2-4519-45C4-80E7-F8AE1EEAB679}" presName="parentText" presStyleLbl="node1" presStyleIdx="1" presStyleCnt="2">
        <dgm:presLayoutVars>
          <dgm:chMax val="1"/>
          <dgm:bulletEnabled val="1"/>
        </dgm:presLayoutVars>
      </dgm:prSet>
      <dgm:spPr/>
      <dgm:t>
        <a:bodyPr/>
        <a:lstStyle/>
        <a:p>
          <a:endParaRPr lang="en-GB"/>
        </a:p>
      </dgm:t>
    </dgm:pt>
    <dgm:pt modelId="{9FE8CC5F-2771-48F0-9FB4-6D22B6A65A26}" type="pres">
      <dgm:prSet presAssocID="{AC6C26E2-4519-45C4-80E7-F8AE1EEAB679}" presName="descendantText" presStyleLbl="alignAccFollowNode1" presStyleIdx="1" presStyleCnt="2">
        <dgm:presLayoutVars>
          <dgm:bulletEnabled val="1"/>
        </dgm:presLayoutVars>
      </dgm:prSet>
      <dgm:spPr/>
      <dgm:t>
        <a:bodyPr/>
        <a:lstStyle/>
        <a:p>
          <a:endParaRPr lang="en-GB"/>
        </a:p>
      </dgm:t>
    </dgm:pt>
  </dgm:ptLst>
  <dgm:cxnLst>
    <dgm:cxn modelId="{5A6BA8C7-F3D9-46BF-971B-4DE314E257F0}" srcId="{36FA2B64-F75E-40E8-AA0C-AEE354671F2F}" destId="{01DA4046-59BD-413C-B127-A6215C9F190C}" srcOrd="2" destOrd="0" parTransId="{5D93411E-B6AF-4C24-87BD-19C6EA876AD8}" sibTransId="{EF8FB90F-5DC6-4D19-8651-5C79F7E8D8FB}"/>
    <dgm:cxn modelId="{F34D190B-5208-42F9-9266-AA7AEFD83473}" srcId="{36FA2B64-F75E-40E8-AA0C-AEE354671F2F}" destId="{B7974D33-742B-444E-A9BD-B0C0D4E6515B}" srcOrd="4" destOrd="0" parTransId="{A7CB09A7-940B-4BAF-A88C-D1ECA9CE5AA1}" sibTransId="{717FB177-397D-491A-B1B9-15A4882D3171}"/>
    <dgm:cxn modelId="{8B087AFC-299E-44D3-9774-7FAFC3F2690B}" type="presOf" srcId="{36FA2B64-F75E-40E8-AA0C-AEE354671F2F}" destId="{9C261B09-E2B3-4E8F-BFF2-F00BC3133C98}" srcOrd="0" destOrd="0" presId="urn:microsoft.com/office/officeart/2005/8/layout/vList5"/>
    <dgm:cxn modelId="{E3BB7411-7602-4CF4-BDD2-31635E72098F}" type="presOf" srcId="{641A7FBF-46B0-4008-8E86-9F4983553AFC}" destId="{21BB1530-D7E0-40EF-9523-5A926A9ECBA2}" srcOrd="0" destOrd="1" presId="urn:microsoft.com/office/officeart/2005/8/layout/vList5"/>
    <dgm:cxn modelId="{80BEDD6F-555B-48D6-BBD1-B550C00313FB}" type="presOf" srcId="{A2B32C34-F6EF-47C6-9D19-3188872E207C}" destId="{21BB1530-D7E0-40EF-9523-5A926A9ECBA2}" srcOrd="0" destOrd="0" presId="urn:microsoft.com/office/officeart/2005/8/layout/vList5"/>
    <dgm:cxn modelId="{25FF5A99-5DE2-4B99-9560-EC50A46B6DF2}" type="presOf" srcId="{AC6C26E2-4519-45C4-80E7-F8AE1EEAB679}" destId="{C61F185E-F7DA-412B-BCB6-79C9BF7B797B}" srcOrd="0" destOrd="0" presId="urn:microsoft.com/office/officeart/2005/8/layout/vList5"/>
    <dgm:cxn modelId="{2B0D85E2-E21E-462E-B901-CC01FCFC5F0C}" srcId="{AC6C26E2-4519-45C4-80E7-F8AE1EEAB679}" destId="{0A2DAA49-B7E1-4180-8A93-8EA4C77922DF}" srcOrd="0" destOrd="0" parTransId="{21938F2C-333C-4342-8B75-AFDB87ABD0D3}" sibTransId="{9CD44B3F-C62E-4F8C-8AD7-157B0ABD15FB}"/>
    <dgm:cxn modelId="{BCF1CF43-7414-4982-B2C2-FFED55680BE7}" srcId="{42CB51E8-1A75-4B8B-AFC0-FF79C4E9E265}" destId="{36FA2B64-F75E-40E8-AA0C-AEE354671F2F}" srcOrd="0" destOrd="0" parTransId="{2E02EA58-1BA3-4756-A0A2-8B8E2D30341C}" sibTransId="{75BF3810-1661-451C-83D2-732C657E42E4}"/>
    <dgm:cxn modelId="{00C0FA5C-0490-4F8D-A0A2-8B39C1778A85}" type="presOf" srcId="{01DA4046-59BD-413C-B127-A6215C9F190C}" destId="{21BB1530-D7E0-40EF-9523-5A926A9ECBA2}" srcOrd="0" destOrd="2" presId="urn:microsoft.com/office/officeart/2005/8/layout/vList5"/>
    <dgm:cxn modelId="{8729FBE7-6199-475B-8369-0DF260F072A3}" type="presOf" srcId="{9DFD26AC-49AC-4C34-BB90-6D222FED0D17}" destId="{9FE8CC5F-2771-48F0-9FB4-6D22B6A65A26}" srcOrd="0" destOrd="2" presId="urn:microsoft.com/office/officeart/2005/8/layout/vList5"/>
    <dgm:cxn modelId="{82998AA3-CFE2-46A2-AD41-231FD18B292E}" type="presOf" srcId="{80820C5B-3605-417C-9AA9-5CB68D0D5366}" destId="{21BB1530-D7E0-40EF-9523-5A926A9ECBA2}" srcOrd="0" destOrd="3" presId="urn:microsoft.com/office/officeart/2005/8/layout/vList5"/>
    <dgm:cxn modelId="{0B06DB07-4638-448A-989A-A3884FE11958}" srcId="{AC6C26E2-4519-45C4-80E7-F8AE1EEAB679}" destId="{AA97103F-8E4C-4B2F-AC24-5721BB473C8D}" srcOrd="1" destOrd="0" parTransId="{B3ACE8EB-0861-4F1D-B901-CA15F86C3A00}" sibTransId="{8281DF7E-58B8-4F01-A302-41E39F989020}"/>
    <dgm:cxn modelId="{9AB74DCB-7579-48BA-8C8F-744E87CE079F}" srcId="{42CB51E8-1A75-4B8B-AFC0-FF79C4E9E265}" destId="{AC6C26E2-4519-45C4-80E7-F8AE1EEAB679}" srcOrd="1" destOrd="0" parTransId="{14C93109-D8F5-42C5-9230-6823F4170BD8}" sibTransId="{868E5B59-BAD2-485A-AA23-3FDFCFCD83F8}"/>
    <dgm:cxn modelId="{F5304ADB-5144-44A7-9A08-E9F198992F7D}" srcId="{36FA2B64-F75E-40E8-AA0C-AEE354671F2F}" destId="{641A7FBF-46B0-4008-8E86-9F4983553AFC}" srcOrd="1" destOrd="0" parTransId="{35046E40-4EC4-43F6-B675-377A7FBA4B6F}" sibTransId="{8E76DDEB-555C-4D0D-9BBF-E09F4E03622C}"/>
    <dgm:cxn modelId="{73C1D7AB-14A7-428B-AFD4-F9F6DA03E1C8}" type="presOf" srcId="{AA97103F-8E4C-4B2F-AC24-5721BB473C8D}" destId="{9FE8CC5F-2771-48F0-9FB4-6D22B6A65A26}" srcOrd="0" destOrd="1" presId="urn:microsoft.com/office/officeart/2005/8/layout/vList5"/>
    <dgm:cxn modelId="{7B3DFD98-7E0B-4B8E-94D1-A063B98C1EB5}" type="presOf" srcId="{B7974D33-742B-444E-A9BD-B0C0D4E6515B}" destId="{21BB1530-D7E0-40EF-9523-5A926A9ECBA2}" srcOrd="0" destOrd="4" presId="urn:microsoft.com/office/officeart/2005/8/layout/vList5"/>
    <dgm:cxn modelId="{CFF5FDDC-639B-475A-97F2-ED78A7EA22D0}" srcId="{36FA2B64-F75E-40E8-AA0C-AEE354671F2F}" destId="{A2B32C34-F6EF-47C6-9D19-3188872E207C}" srcOrd="0" destOrd="0" parTransId="{E657B86E-47B4-47A6-8A78-F262EC470B40}" sibTransId="{E9289D7D-B7C0-4D17-BCBC-1C13BA1F80CF}"/>
    <dgm:cxn modelId="{0016B5D9-3FBB-4532-87C7-6EB3601F07A9}" type="presOf" srcId="{0A2DAA49-B7E1-4180-8A93-8EA4C77922DF}" destId="{9FE8CC5F-2771-48F0-9FB4-6D22B6A65A26}" srcOrd="0" destOrd="0" presId="urn:microsoft.com/office/officeart/2005/8/layout/vList5"/>
    <dgm:cxn modelId="{DEE967DD-6B48-4861-9220-3EC6606884D7}" type="presOf" srcId="{42CB51E8-1A75-4B8B-AFC0-FF79C4E9E265}" destId="{8AE0702C-A870-4B77-B890-6BFC0A27FC2B}" srcOrd="0" destOrd="0" presId="urn:microsoft.com/office/officeart/2005/8/layout/vList5"/>
    <dgm:cxn modelId="{E3262D99-657D-4A10-B3F4-12200CC224BE}" srcId="{AC6C26E2-4519-45C4-80E7-F8AE1EEAB679}" destId="{9DFD26AC-49AC-4C34-BB90-6D222FED0D17}" srcOrd="2" destOrd="0" parTransId="{F1632D04-1470-45D6-BCD0-6B0FA69467E3}" sibTransId="{A4437B1D-0FE0-4C97-B3F7-DD92BC0E7A5F}"/>
    <dgm:cxn modelId="{EDF42A34-A44B-443D-8FED-316AECA89F1F}" srcId="{36FA2B64-F75E-40E8-AA0C-AEE354671F2F}" destId="{80820C5B-3605-417C-9AA9-5CB68D0D5366}" srcOrd="3" destOrd="0" parTransId="{CDCF160C-C0A7-4D31-90F0-03593B7F419B}" sibTransId="{87F720A1-3DC0-4658-AD73-BCBD26745198}"/>
    <dgm:cxn modelId="{F3D7303B-1E84-4A71-9915-ECD91EDE8DD3}" srcId="{AC6C26E2-4519-45C4-80E7-F8AE1EEAB679}" destId="{05FF36B8-5EE5-4BB8-825D-A32DE8CF04DE}" srcOrd="3" destOrd="0" parTransId="{FAA3C465-2F68-46E8-B473-1184A904A3CE}" sibTransId="{EEB7599D-F9A2-4B98-8DF3-81D14334140E}"/>
    <dgm:cxn modelId="{4658A1E4-DC98-4D44-A2D2-11A0B4A0C7F2}" type="presOf" srcId="{05FF36B8-5EE5-4BB8-825D-A32DE8CF04DE}" destId="{9FE8CC5F-2771-48F0-9FB4-6D22B6A65A26}" srcOrd="0" destOrd="3" presId="urn:microsoft.com/office/officeart/2005/8/layout/vList5"/>
    <dgm:cxn modelId="{41738D01-6A5E-4D99-BC92-1C7AACEC71F5}" type="presParOf" srcId="{8AE0702C-A870-4B77-B890-6BFC0A27FC2B}" destId="{A1C60F88-91DB-4D6E-A43F-78E1C1E62F47}" srcOrd="0" destOrd="0" presId="urn:microsoft.com/office/officeart/2005/8/layout/vList5"/>
    <dgm:cxn modelId="{9EFB51B7-7F2D-4585-952A-217451609500}" type="presParOf" srcId="{A1C60F88-91DB-4D6E-A43F-78E1C1E62F47}" destId="{9C261B09-E2B3-4E8F-BFF2-F00BC3133C98}" srcOrd="0" destOrd="0" presId="urn:microsoft.com/office/officeart/2005/8/layout/vList5"/>
    <dgm:cxn modelId="{7527CD18-FD5A-4BCD-B60F-7AF85EDDB425}" type="presParOf" srcId="{A1C60F88-91DB-4D6E-A43F-78E1C1E62F47}" destId="{21BB1530-D7E0-40EF-9523-5A926A9ECBA2}" srcOrd="1" destOrd="0" presId="urn:microsoft.com/office/officeart/2005/8/layout/vList5"/>
    <dgm:cxn modelId="{1D0B6DFC-7B7C-4F78-92F1-76DB51259895}" type="presParOf" srcId="{8AE0702C-A870-4B77-B890-6BFC0A27FC2B}" destId="{603FE975-FF7E-41A9-8CEB-CD6F63FD8983}" srcOrd="1" destOrd="0" presId="urn:microsoft.com/office/officeart/2005/8/layout/vList5"/>
    <dgm:cxn modelId="{8B449708-B7D7-4FCD-8734-60926A19DB4F}" type="presParOf" srcId="{8AE0702C-A870-4B77-B890-6BFC0A27FC2B}" destId="{C8D7C336-4110-4627-B14F-63549C2EF4AF}" srcOrd="2" destOrd="0" presId="urn:microsoft.com/office/officeart/2005/8/layout/vList5"/>
    <dgm:cxn modelId="{8C860CEA-8F9D-4220-97B5-4F27308E0639}" type="presParOf" srcId="{C8D7C336-4110-4627-B14F-63549C2EF4AF}" destId="{C61F185E-F7DA-412B-BCB6-79C9BF7B797B}" srcOrd="0" destOrd="0" presId="urn:microsoft.com/office/officeart/2005/8/layout/vList5"/>
    <dgm:cxn modelId="{3DFFBDAA-C052-48AD-9638-1533A50E5F2B}" type="presParOf" srcId="{C8D7C336-4110-4627-B14F-63549C2EF4AF}" destId="{9FE8CC5F-2771-48F0-9FB4-6D22B6A65A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9FDCC-8D57-4C3A-85D1-F8A2EDCF9183}"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GB"/>
        </a:p>
      </dgm:t>
    </dgm:pt>
    <dgm:pt modelId="{7CB36504-56F2-4945-883B-32BA60918B66}">
      <dgm:prSet phldrT="[Text]"/>
      <dgm:spPr/>
      <dgm:t>
        <a:bodyPr/>
        <a:lstStyle/>
        <a:p>
          <a:r>
            <a:rPr lang="en-GB" dirty="0" smtClean="0"/>
            <a:t>Chain ladder and BF/Cape Cod still king</a:t>
          </a:r>
          <a:endParaRPr lang="en-GB" dirty="0"/>
        </a:p>
      </dgm:t>
    </dgm:pt>
    <dgm:pt modelId="{B34588FC-1071-4F56-80D8-F90B78C380B5}" type="parTrans" cxnId="{63D64AF5-95CC-4FF0-B26E-1FABB8DEB185}">
      <dgm:prSet/>
      <dgm:spPr/>
      <dgm:t>
        <a:bodyPr/>
        <a:lstStyle/>
        <a:p>
          <a:endParaRPr lang="en-GB"/>
        </a:p>
      </dgm:t>
    </dgm:pt>
    <dgm:pt modelId="{101A2B52-2E6D-43EF-8C0B-C689EC36E7FF}" type="sibTrans" cxnId="{63D64AF5-95CC-4FF0-B26E-1FABB8DEB185}">
      <dgm:prSet/>
      <dgm:spPr/>
      <dgm:t>
        <a:bodyPr/>
        <a:lstStyle/>
        <a:p>
          <a:endParaRPr lang="en-GB"/>
        </a:p>
      </dgm:t>
    </dgm:pt>
    <dgm:pt modelId="{B037D6A2-5F32-4553-9121-77EB88C12A0B}">
      <dgm:prSet/>
      <dgm:spPr/>
      <dgm:t>
        <a:bodyPr/>
        <a:lstStyle/>
        <a:p>
          <a:r>
            <a:rPr lang="en-GB" dirty="0" smtClean="0"/>
            <a:t>Average cost</a:t>
          </a:r>
        </a:p>
      </dgm:t>
    </dgm:pt>
    <dgm:pt modelId="{34FF49A2-F0D4-4C90-9D61-E69B9C25FF7C}" type="parTrans" cxnId="{C23C9201-E6D0-4C60-845D-723B269AF0A8}">
      <dgm:prSet/>
      <dgm:spPr/>
      <dgm:t>
        <a:bodyPr/>
        <a:lstStyle/>
        <a:p>
          <a:endParaRPr lang="en-GB"/>
        </a:p>
      </dgm:t>
    </dgm:pt>
    <dgm:pt modelId="{0AA7707F-1E66-4D41-BFF5-1A4A004009BC}" type="sibTrans" cxnId="{C23C9201-E6D0-4C60-845D-723B269AF0A8}">
      <dgm:prSet/>
      <dgm:spPr/>
      <dgm:t>
        <a:bodyPr/>
        <a:lstStyle/>
        <a:p>
          <a:endParaRPr lang="en-GB"/>
        </a:p>
      </dgm:t>
    </dgm:pt>
    <dgm:pt modelId="{197F5E88-93FA-45F9-ACC5-547DBE31DD30}">
      <dgm:prSet/>
      <dgm:spPr/>
      <dgm:t>
        <a:bodyPr/>
        <a:lstStyle/>
        <a:p>
          <a:r>
            <a:rPr lang="en-GB" dirty="0" smtClean="0"/>
            <a:t>Large loss</a:t>
          </a:r>
        </a:p>
      </dgm:t>
    </dgm:pt>
    <dgm:pt modelId="{1AC5DC6F-B983-4D34-8C5C-505629DD6220}" type="parTrans" cxnId="{D1EB08FF-46C5-4674-9A03-F9B2ED34E2D5}">
      <dgm:prSet/>
      <dgm:spPr/>
      <dgm:t>
        <a:bodyPr/>
        <a:lstStyle/>
        <a:p>
          <a:endParaRPr lang="en-GB"/>
        </a:p>
      </dgm:t>
    </dgm:pt>
    <dgm:pt modelId="{13F4A88C-6BB4-4C49-9E09-C12E0138ED04}" type="sibTrans" cxnId="{D1EB08FF-46C5-4674-9A03-F9B2ED34E2D5}">
      <dgm:prSet/>
      <dgm:spPr/>
      <dgm:t>
        <a:bodyPr/>
        <a:lstStyle/>
        <a:p>
          <a:endParaRPr lang="en-GB"/>
        </a:p>
      </dgm:t>
    </dgm:pt>
    <dgm:pt modelId="{D4B901DF-9779-4675-9943-36EA1987A9F8}">
      <dgm:prSet/>
      <dgm:spPr/>
      <dgm:t>
        <a:bodyPr/>
        <a:lstStyle/>
        <a:p>
          <a:r>
            <a:rPr lang="en-GB" dirty="0" smtClean="0"/>
            <a:t>Developments since 2006</a:t>
          </a:r>
        </a:p>
      </dgm:t>
    </dgm:pt>
    <dgm:pt modelId="{9C78A1EA-82B6-41DD-9B25-AFBF29EDA2F3}" type="parTrans" cxnId="{E7A1C5B9-55C7-43E8-A8DD-32D1317DB30D}">
      <dgm:prSet/>
      <dgm:spPr/>
      <dgm:t>
        <a:bodyPr/>
        <a:lstStyle/>
        <a:p>
          <a:endParaRPr lang="en-GB"/>
        </a:p>
      </dgm:t>
    </dgm:pt>
    <dgm:pt modelId="{DF5A5432-1C91-469C-B930-CAFB8FBC3D98}" type="sibTrans" cxnId="{E7A1C5B9-55C7-43E8-A8DD-32D1317DB30D}">
      <dgm:prSet/>
      <dgm:spPr/>
      <dgm:t>
        <a:bodyPr/>
        <a:lstStyle/>
        <a:p>
          <a:endParaRPr lang="en-GB"/>
        </a:p>
      </dgm:t>
    </dgm:pt>
    <dgm:pt modelId="{C0089BDA-0E1D-449C-BB18-B08766390F8E}">
      <dgm:prSet/>
      <dgm:spPr/>
      <dgm:t>
        <a:bodyPr/>
        <a:lstStyle/>
        <a:p>
          <a:r>
            <a:rPr lang="en-GB" dirty="0" smtClean="0"/>
            <a:t>Large claims modelling</a:t>
          </a:r>
        </a:p>
      </dgm:t>
    </dgm:pt>
    <dgm:pt modelId="{40E20075-E50B-48B1-890F-600597DED1C7}" type="parTrans" cxnId="{338FF4AE-A69A-432A-B78C-9FF1E036AA9B}">
      <dgm:prSet/>
      <dgm:spPr/>
      <dgm:t>
        <a:bodyPr/>
        <a:lstStyle/>
        <a:p>
          <a:endParaRPr lang="en-GB"/>
        </a:p>
      </dgm:t>
    </dgm:pt>
    <dgm:pt modelId="{469EFA92-C4D8-452D-873B-9E219C3ADE66}" type="sibTrans" cxnId="{338FF4AE-A69A-432A-B78C-9FF1E036AA9B}">
      <dgm:prSet/>
      <dgm:spPr/>
      <dgm:t>
        <a:bodyPr/>
        <a:lstStyle/>
        <a:p>
          <a:endParaRPr lang="en-GB"/>
        </a:p>
      </dgm:t>
    </dgm:pt>
    <dgm:pt modelId="{7455A90D-E837-4A0C-9351-A060094105B4}">
      <dgm:prSet/>
      <dgm:spPr/>
      <dgm:t>
        <a:bodyPr/>
        <a:lstStyle/>
        <a:p>
          <a:r>
            <a:rPr lang="en-GB" dirty="0" smtClean="0"/>
            <a:t>PPOs</a:t>
          </a:r>
        </a:p>
      </dgm:t>
    </dgm:pt>
    <dgm:pt modelId="{2F5EA5B5-3F27-4B92-A37E-CA04B3A0800B}" type="parTrans" cxnId="{D4580B9C-BBB1-4D47-9B19-1B970E6742B6}">
      <dgm:prSet/>
      <dgm:spPr/>
      <dgm:t>
        <a:bodyPr/>
        <a:lstStyle/>
        <a:p>
          <a:endParaRPr lang="en-GB"/>
        </a:p>
      </dgm:t>
    </dgm:pt>
    <dgm:pt modelId="{28A45536-8598-4780-A6BE-E427D9B8B446}" type="sibTrans" cxnId="{D4580B9C-BBB1-4D47-9B19-1B970E6742B6}">
      <dgm:prSet/>
      <dgm:spPr/>
      <dgm:t>
        <a:bodyPr/>
        <a:lstStyle/>
        <a:p>
          <a:endParaRPr lang="en-GB"/>
        </a:p>
      </dgm:t>
    </dgm:pt>
    <dgm:pt modelId="{2A6B983F-F917-49C4-A7E8-12BC430DCA3F}">
      <dgm:prSet phldrT="[Text]"/>
      <dgm:spPr/>
      <dgm:t>
        <a:bodyPr/>
        <a:lstStyle/>
        <a:p>
          <a:r>
            <a:rPr lang="en-GB" dirty="0" smtClean="0"/>
            <a:t>Current practice</a:t>
          </a:r>
          <a:endParaRPr lang="en-GB" dirty="0"/>
        </a:p>
      </dgm:t>
    </dgm:pt>
    <dgm:pt modelId="{26C88888-7BB3-4C9D-85C3-63038DA0831F}" type="parTrans" cxnId="{E9F6D4EB-10ED-40CD-8528-DB6C1B08C766}">
      <dgm:prSet/>
      <dgm:spPr/>
      <dgm:t>
        <a:bodyPr/>
        <a:lstStyle/>
        <a:p>
          <a:endParaRPr lang="en-GB"/>
        </a:p>
      </dgm:t>
    </dgm:pt>
    <dgm:pt modelId="{0B03FB6D-AF6B-4B6C-90E9-EF9AE7157551}" type="sibTrans" cxnId="{E9F6D4EB-10ED-40CD-8528-DB6C1B08C766}">
      <dgm:prSet/>
      <dgm:spPr/>
      <dgm:t>
        <a:bodyPr/>
        <a:lstStyle/>
        <a:p>
          <a:endParaRPr lang="en-GB"/>
        </a:p>
      </dgm:t>
    </dgm:pt>
    <dgm:pt modelId="{9F0ADBE4-A762-460E-ABEA-B1ADAFDF677C}">
      <dgm:prSet/>
      <dgm:spPr/>
      <dgm:t>
        <a:bodyPr/>
        <a:lstStyle/>
        <a:p>
          <a:r>
            <a:rPr lang="en-GB" dirty="0" smtClean="0"/>
            <a:t>The rise of diagnostics and drill down</a:t>
          </a:r>
        </a:p>
      </dgm:t>
    </dgm:pt>
    <dgm:pt modelId="{ED42E859-F2C1-41FF-A8CC-7801A68D72CC}" type="parTrans" cxnId="{A22C9880-18BD-47E0-8299-D0E536772048}">
      <dgm:prSet/>
      <dgm:spPr/>
    </dgm:pt>
    <dgm:pt modelId="{2775CE35-650A-4EFA-B658-8CC2D0026261}" type="sibTrans" cxnId="{A22C9880-18BD-47E0-8299-D0E536772048}">
      <dgm:prSet/>
      <dgm:spPr/>
    </dgm:pt>
    <dgm:pt modelId="{7D43F6FE-9A05-4385-BFDA-9A8BF0B1AE3E}" type="pres">
      <dgm:prSet presAssocID="{EF19FDCC-8D57-4C3A-85D1-F8A2EDCF9183}" presName="Name0" presStyleCnt="0">
        <dgm:presLayoutVars>
          <dgm:dir/>
          <dgm:animLvl val="lvl"/>
          <dgm:resizeHandles val="exact"/>
        </dgm:presLayoutVars>
      </dgm:prSet>
      <dgm:spPr/>
      <dgm:t>
        <a:bodyPr/>
        <a:lstStyle/>
        <a:p>
          <a:endParaRPr lang="en-GB"/>
        </a:p>
      </dgm:t>
    </dgm:pt>
    <dgm:pt modelId="{5E8032B4-1D83-4F19-9B13-5B50F08BB26F}" type="pres">
      <dgm:prSet presAssocID="{2A6B983F-F917-49C4-A7E8-12BC430DCA3F}" presName="linNode" presStyleCnt="0"/>
      <dgm:spPr/>
    </dgm:pt>
    <dgm:pt modelId="{7BA14188-8188-4337-A555-63C13229AE04}" type="pres">
      <dgm:prSet presAssocID="{2A6B983F-F917-49C4-A7E8-12BC430DCA3F}" presName="parentText" presStyleLbl="node1" presStyleIdx="0" presStyleCnt="2">
        <dgm:presLayoutVars>
          <dgm:chMax val="1"/>
          <dgm:bulletEnabled val="1"/>
        </dgm:presLayoutVars>
      </dgm:prSet>
      <dgm:spPr/>
      <dgm:t>
        <a:bodyPr/>
        <a:lstStyle/>
        <a:p>
          <a:endParaRPr lang="en-GB"/>
        </a:p>
      </dgm:t>
    </dgm:pt>
    <dgm:pt modelId="{54ACACD1-ABBF-4449-B5F1-B42F28303F67}" type="pres">
      <dgm:prSet presAssocID="{2A6B983F-F917-49C4-A7E8-12BC430DCA3F}" presName="descendantText" presStyleLbl="alignAccFollowNode1" presStyleIdx="0" presStyleCnt="2">
        <dgm:presLayoutVars>
          <dgm:bulletEnabled val="1"/>
        </dgm:presLayoutVars>
      </dgm:prSet>
      <dgm:spPr/>
      <dgm:t>
        <a:bodyPr/>
        <a:lstStyle/>
        <a:p>
          <a:endParaRPr lang="en-GB"/>
        </a:p>
      </dgm:t>
    </dgm:pt>
    <dgm:pt modelId="{0E44438A-1C79-400E-826D-8B46C0F00502}" type="pres">
      <dgm:prSet presAssocID="{0B03FB6D-AF6B-4B6C-90E9-EF9AE7157551}" presName="sp" presStyleCnt="0"/>
      <dgm:spPr/>
    </dgm:pt>
    <dgm:pt modelId="{809E1730-32E0-4650-A355-DFAD21A2B063}" type="pres">
      <dgm:prSet presAssocID="{D4B901DF-9779-4675-9943-36EA1987A9F8}" presName="linNode" presStyleCnt="0"/>
      <dgm:spPr/>
    </dgm:pt>
    <dgm:pt modelId="{DD7BE80A-F08C-4EC8-97B2-3968A66CAE83}" type="pres">
      <dgm:prSet presAssocID="{D4B901DF-9779-4675-9943-36EA1987A9F8}" presName="parentText" presStyleLbl="node1" presStyleIdx="1" presStyleCnt="2">
        <dgm:presLayoutVars>
          <dgm:chMax val="1"/>
          <dgm:bulletEnabled val="1"/>
        </dgm:presLayoutVars>
      </dgm:prSet>
      <dgm:spPr/>
      <dgm:t>
        <a:bodyPr/>
        <a:lstStyle/>
        <a:p>
          <a:endParaRPr lang="en-GB"/>
        </a:p>
      </dgm:t>
    </dgm:pt>
    <dgm:pt modelId="{AA77F193-6513-4700-8D23-29CA07333073}" type="pres">
      <dgm:prSet presAssocID="{D4B901DF-9779-4675-9943-36EA1987A9F8}" presName="descendantText" presStyleLbl="alignAccFollowNode1" presStyleIdx="1" presStyleCnt="2">
        <dgm:presLayoutVars>
          <dgm:bulletEnabled val="1"/>
        </dgm:presLayoutVars>
      </dgm:prSet>
      <dgm:spPr/>
      <dgm:t>
        <a:bodyPr/>
        <a:lstStyle/>
        <a:p>
          <a:endParaRPr lang="en-GB"/>
        </a:p>
      </dgm:t>
    </dgm:pt>
  </dgm:ptLst>
  <dgm:cxnLst>
    <dgm:cxn modelId="{C86C22C2-D5D3-4AA7-9772-6790F61E9038}" type="presOf" srcId="{D4B901DF-9779-4675-9943-36EA1987A9F8}" destId="{DD7BE80A-F08C-4EC8-97B2-3968A66CAE83}" srcOrd="0" destOrd="0" presId="urn:microsoft.com/office/officeart/2005/8/layout/vList5"/>
    <dgm:cxn modelId="{824991E4-8710-445E-9B0C-8DCBA052D91B}" type="presOf" srcId="{2A6B983F-F917-49C4-A7E8-12BC430DCA3F}" destId="{7BA14188-8188-4337-A555-63C13229AE04}" srcOrd="0" destOrd="0" presId="urn:microsoft.com/office/officeart/2005/8/layout/vList5"/>
    <dgm:cxn modelId="{2F07515A-6D4E-48F4-AD24-2C587DAA0FED}" type="presOf" srcId="{7455A90D-E837-4A0C-9351-A060094105B4}" destId="{AA77F193-6513-4700-8D23-29CA07333073}" srcOrd="0" destOrd="2" presId="urn:microsoft.com/office/officeart/2005/8/layout/vList5"/>
    <dgm:cxn modelId="{63D64AF5-95CC-4FF0-B26E-1FABB8DEB185}" srcId="{2A6B983F-F917-49C4-A7E8-12BC430DCA3F}" destId="{7CB36504-56F2-4945-883B-32BA60918B66}" srcOrd="0" destOrd="0" parTransId="{B34588FC-1071-4F56-80D8-F90B78C380B5}" sibTransId="{101A2B52-2E6D-43EF-8C0B-C689EC36E7FF}"/>
    <dgm:cxn modelId="{ECB07833-F765-49A8-887B-9C59A32E73C2}" type="presOf" srcId="{B037D6A2-5F32-4553-9121-77EB88C12A0B}" destId="{54ACACD1-ABBF-4449-B5F1-B42F28303F67}" srcOrd="0" destOrd="1" presId="urn:microsoft.com/office/officeart/2005/8/layout/vList5"/>
    <dgm:cxn modelId="{C23C9201-E6D0-4C60-845D-723B269AF0A8}" srcId="{7CB36504-56F2-4945-883B-32BA60918B66}" destId="{B037D6A2-5F32-4553-9121-77EB88C12A0B}" srcOrd="0" destOrd="0" parTransId="{34FF49A2-F0D4-4C90-9D61-E69B9C25FF7C}" sibTransId="{0AA7707F-1E66-4D41-BFF5-1A4A004009BC}"/>
    <dgm:cxn modelId="{E9F6D4EB-10ED-40CD-8528-DB6C1B08C766}" srcId="{EF19FDCC-8D57-4C3A-85D1-F8A2EDCF9183}" destId="{2A6B983F-F917-49C4-A7E8-12BC430DCA3F}" srcOrd="0" destOrd="0" parTransId="{26C88888-7BB3-4C9D-85C3-63038DA0831F}" sibTransId="{0B03FB6D-AF6B-4B6C-90E9-EF9AE7157551}"/>
    <dgm:cxn modelId="{D4580B9C-BBB1-4D47-9B19-1B970E6742B6}" srcId="{9F0ADBE4-A762-460E-ABEA-B1ADAFDF677C}" destId="{7455A90D-E837-4A0C-9351-A060094105B4}" srcOrd="1" destOrd="0" parTransId="{2F5EA5B5-3F27-4B92-A37E-CA04B3A0800B}" sibTransId="{28A45536-8598-4780-A6BE-E427D9B8B446}"/>
    <dgm:cxn modelId="{A22C9880-18BD-47E0-8299-D0E536772048}" srcId="{D4B901DF-9779-4675-9943-36EA1987A9F8}" destId="{9F0ADBE4-A762-460E-ABEA-B1ADAFDF677C}" srcOrd="0" destOrd="0" parTransId="{ED42E859-F2C1-41FF-A8CC-7801A68D72CC}" sibTransId="{2775CE35-650A-4EFA-B658-8CC2D0026261}"/>
    <dgm:cxn modelId="{A16E770C-36C3-4760-831F-83A0F6A74D3A}" type="presOf" srcId="{197F5E88-93FA-45F9-ACC5-547DBE31DD30}" destId="{54ACACD1-ABBF-4449-B5F1-B42F28303F67}" srcOrd="0" destOrd="2" presId="urn:microsoft.com/office/officeart/2005/8/layout/vList5"/>
    <dgm:cxn modelId="{E81448EF-1A5D-49BE-8B9D-03631E2C8E63}" type="presOf" srcId="{9F0ADBE4-A762-460E-ABEA-B1ADAFDF677C}" destId="{AA77F193-6513-4700-8D23-29CA07333073}" srcOrd="0" destOrd="0" presId="urn:microsoft.com/office/officeart/2005/8/layout/vList5"/>
    <dgm:cxn modelId="{E7A1C5B9-55C7-43E8-A8DD-32D1317DB30D}" srcId="{EF19FDCC-8D57-4C3A-85D1-F8A2EDCF9183}" destId="{D4B901DF-9779-4675-9943-36EA1987A9F8}" srcOrd="1" destOrd="0" parTransId="{9C78A1EA-82B6-41DD-9B25-AFBF29EDA2F3}" sibTransId="{DF5A5432-1C91-469C-B930-CAFB8FBC3D98}"/>
    <dgm:cxn modelId="{D47A3BB1-9A7E-4BB0-8850-12742138FC19}" type="presOf" srcId="{EF19FDCC-8D57-4C3A-85D1-F8A2EDCF9183}" destId="{7D43F6FE-9A05-4385-BFDA-9A8BF0B1AE3E}" srcOrd="0" destOrd="0" presId="urn:microsoft.com/office/officeart/2005/8/layout/vList5"/>
    <dgm:cxn modelId="{D1EB08FF-46C5-4674-9A03-F9B2ED34E2D5}" srcId="{7CB36504-56F2-4945-883B-32BA60918B66}" destId="{197F5E88-93FA-45F9-ACC5-547DBE31DD30}" srcOrd="1" destOrd="0" parTransId="{1AC5DC6F-B983-4D34-8C5C-505629DD6220}" sibTransId="{13F4A88C-6BB4-4C49-9E09-C12E0138ED04}"/>
    <dgm:cxn modelId="{338FF4AE-A69A-432A-B78C-9FF1E036AA9B}" srcId="{9F0ADBE4-A762-460E-ABEA-B1ADAFDF677C}" destId="{C0089BDA-0E1D-449C-BB18-B08766390F8E}" srcOrd="0" destOrd="0" parTransId="{40E20075-E50B-48B1-890F-600597DED1C7}" sibTransId="{469EFA92-C4D8-452D-873B-9E219C3ADE66}"/>
    <dgm:cxn modelId="{9696A2EB-978E-4DC3-8807-A801103019A2}" type="presOf" srcId="{C0089BDA-0E1D-449C-BB18-B08766390F8E}" destId="{AA77F193-6513-4700-8D23-29CA07333073}" srcOrd="0" destOrd="1" presId="urn:microsoft.com/office/officeart/2005/8/layout/vList5"/>
    <dgm:cxn modelId="{0CD1634C-2DDB-48E6-A6AD-ADC8AECF00C5}" type="presOf" srcId="{7CB36504-56F2-4945-883B-32BA60918B66}" destId="{54ACACD1-ABBF-4449-B5F1-B42F28303F67}" srcOrd="0" destOrd="0" presId="urn:microsoft.com/office/officeart/2005/8/layout/vList5"/>
    <dgm:cxn modelId="{125FAFE0-EA34-4C1A-85B4-3F319340B8D8}" type="presParOf" srcId="{7D43F6FE-9A05-4385-BFDA-9A8BF0B1AE3E}" destId="{5E8032B4-1D83-4F19-9B13-5B50F08BB26F}" srcOrd="0" destOrd="0" presId="urn:microsoft.com/office/officeart/2005/8/layout/vList5"/>
    <dgm:cxn modelId="{08A038DD-0A92-4B9B-BD69-E222151426E4}" type="presParOf" srcId="{5E8032B4-1D83-4F19-9B13-5B50F08BB26F}" destId="{7BA14188-8188-4337-A555-63C13229AE04}" srcOrd="0" destOrd="0" presId="urn:microsoft.com/office/officeart/2005/8/layout/vList5"/>
    <dgm:cxn modelId="{516BD037-28A7-410C-95BC-9B0FE495CDCD}" type="presParOf" srcId="{5E8032B4-1D83-4F19-9B13-5B50F08BB26F}" destId="{54ACACD1-ABBF-4449-B5F1-B42F28303F67}" srcOrd="1" destOrd="0" presId="urn:microsoft.com/office/officeart/2005/8/layout/vList5"/>
    <dgm:cxn modelId="{627BCA7E-70F6-4DAC-9D70-23F2D279DA92}" type="presParOf" srcId="{7D43F6FE-9A05-4385-BFDA-9A8BF0B1AE3E}" destId="{0E44438A-1C79-400E-826D-8B46C0F00502}" srcOrd="1" destOrd="0" presId="urn:microsoft.com/office/officeart/2005/8/layout/vList5"/>
    <dgm:cxn modelId="{1FEEA777-6B3A-412A-B10A-C3C5E4470A03}" type="presParOf" srcId="{7D43F6FE-9A05-4385-BFDA-9A8BF0B1AE3E}" destId="{809E1730-32E0-4650-A355-DFAD21A2B063}" srcOrd="2" destOrd="0" presId="urn:microsoft.com/office/officeart/2005/8/layout/vList5"/>
    <dgm:cxn modelId="{8E336353-97E3-4779-A51B-60237793262D}" type="presParOf" srcId="{809E1730-32E0-4650-A355-DFAD21A2B063}" destId="{DD7BE80A-F08C-4EC8-97B2-3968A66CAE83}" srcOrd="0" destOrd="0" presId="urn:microsoft.com/office/officeart/2005/8/layout/vList5"/>
    <dgm:cxn modelId="{C5B0049F-5446-4ECC-9BE0-9544D2FA68DB}" type="presParOf" srcId="{809E1730-32E0-4650-A355-DFAD21A2B063}" destId="{AA77F193-6513-4700-8D23-29CA073330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9C7984-8F78-4054-B2BA-BA832292BA21}" type="doc">
      <dgm:prSet loTypeId="urn:microsoft.com/office/officeart/2005/8/layout/hProcess10" loCatId="process" qsTypeId="urn:microsoft.com/office/officeart/2005/8/quickstyle/simple1" qsCatId="simple" csTypeId="urn:microsoft.com/office/officeart/2005/8/colors/accent2_3" csCatId="accent2" phldr="1"/>
      <dgm:spPr/>
    </dgm:pt>
    <dgm:pt modelId="{ABB2B26C-7512-4037-842C-B5D389EAFA1A}">
      <dgm:prSet phldrT="[Text]"/>
      <dgm:spPr/>
      <dgm:t>
        <a:bodyPr/>
        <a:lstStyle/>
        <a:p>
          <a:r>
            <a:rPr lang="en-GB" dirty="0" smtClean="0"/>
            <a:t>Claims and pricing</a:t>
          </a:r>
          <a:endParaRPr lang="en-GB" dirty="0"/>
        </a:p>
      </dgm:t>
    </dgm:pt>
    <dgm:pt modelId="{62FCBD92-35D8-438D-920E-4724A1EB58C1}" type="parTrans" cxnId="{2593B22C-77E0-4806-89E3-90DCEE852FF8}">
      <dgm:prSet/>
      <dgm:spPr/>
      <dgm:t>
        <a:bodyPr/>
        <a:lstStyle/>
        <a:p>
          <a:endParaRPr lang="en-GB"/>
        </a:p>
      </dgm:t>
    </dgm:pt>
    <dgm:pt modelId="{E43EFB44-6704-41EE-904D-E0F5234B8A3F}" type="sibTrans" cxnId="{2593B22C-77E0-4806-89E3-90DCEE852FF8}">
      <dgm:prSet/>
      <dgm:spPr/>
      <dgm:t>
        <a:bodyPr/>
        <a:lstStyle/>
        <a:p>
          <a:endParaRPr lang="en-GB"/>
        </a:p>
      </dgm:t>
    </dgm:pt>
    <dgm:pt modelId="{101BCF00-D3C8-4BC8-827A-426C05AAA271}">
      <dgm:prSet phldrT="[Text]"/>
      <dgm:spPr/>
      <dgm:t>
        <a:bodyPr/>
        <a:lstStyle/>
        <a:p>
          <a:r>
            <a:rPr lang="en-GB" dirty="0" smtClean="0"/>
            <a:t>Capital</a:t>
          </a:r>
          <a:endParaRPr lang="en-GB" dirty="0"/>
        </a:p>
      </dgm:t>
    </dgm:pt>
    <dgm:pt modelId="{5F5861FF-8D8D-4339-9661-493205D5827D}" type="parTrans" cxnId="{A44507DB-EA1E-4AA0-B764-1D1214A17648}">
      <dgm:prSet/>
      <dgm:spPr/>
      <dgm:t>
        <a:bodyPr/>
        <a:lstStyle/>
        <a:p>
          <a:endParaRPr lang="en-GB"/>
        </a:p>
      </dgm:t>
    </dgm:pt>
    <dgm:pt modelId="{80F1949A-FF23-4E46-AABF-EEA69E701EE9}" type="sibTrans" cxnId="{A44507DB-EA1E-4AA0-B764-1D1214A17648}">
      <dgm:prSet/>
      <dgm:spPr/>
      <dgm:t>
        <a:bodyPr/>
        <a:lstStyle/>
        <a:p>
          <a:endParaRPr lang="en-GB"/>
        </a:p>
      </dgm:t>
    </dgm:pt>
    <dgm:pt modelId="{3426DA58-2D9D-4D31-92A6-FCD550975AB0}">
      <dgm:prSet phldrT="[Text]"/>
      <dgm:spPr/>
      <dgm:t>
        <a:bodyPr/>
        <a:lstStyle/>
        <a:p>
          <a:r>
            <a:rPr lang="en-GB" dirty="0" smtClean="0"/>
            <a:t>Finance</a:t>
          </a:r>
          <a:endParaRPr lang="en-GB" dirty="0"/>
        </a:p>
      </dgm:t>
    </dgm:pt>
    <dgm:pt modelId="{4A2D6555-EC9D-4E81-AE76-6260D20D2E6E}" type="parTrans" cxnId="{AAE784D3-80B6-4A7A-99F9-4FE25BA85D71}">
      <dgm:prSet/>
      <dgm:spPr/>
      <dgm:t>
        <a:bodyPr/>
        <a:lstStyle/>
        <a:p>
          <a:endParaRPr lang="en-GB"/>
        </a:p>
      </dgm:t>
    </dgm:pt>
    <dgm:pt modelId="{5854E1A4-5A32-43BF-BA12-DEA6C911FDEA}" type="sibTrans" cxnId="{AAE784D3-80B6-4A7A-99F9-4FE25BA85D71}">
      <dgm:prSet/>
      <dgm:spPr/>
      <dgm:t>
        <a:bodyPr/>
        <a:lstStyle/>
        <a:p>
          <a:endParaRPr lang="en-GB"/>
        </a:p>
      </dgm:t>
    </dgm:pt>
    <dgm:pt modelId="{EB5A13B2-2FFF-46BB-9AC0-D8C6BB759F60}">
      <dgm:prSet phldrT="[Text]"/>
      <dgm:spPr/>
      <dgm:t>
        <a:bodyPr/>
        <a:lstStyle/>
        <a:p>
          <a:r>
            <a:rPr lang="en-GB" dirty="0" smtClean="0"/>
            <a:t>Risk </a:t>
          </a:r>
          <a:r>
            <a:rPr lang="en-GB" dirty="0" err="1" smtClean="0"/>
            <a:t>mgmt</a:t>
          </a:r>
          <a:r>
            <a:rPr lang="en-GB" dirty="0" smtClean="0"/>
            <a:t>/ strategy</a:t>
          </a:r>
          <a:endParaRPr lang="en-GB" dirty="0"/>
        </a:p>
      </dgm:t>
    </dgm:pt>
    <dgm:pt modelId="{F8F1848A-2D2B-4FE8-8A7F-9F3B31B8F17E}" type="parTrans" cxnId="{E70BD3E9-7134-45FB-820B-C16CC59F09C8}">
      <dgm:prSet/>
      <dgm:spPr/>
      <dgm:t>
        <a:bodyPr/>
        <a:lstStyle/>
        <a:p>
          <a:endParaRPr lang="en-GB"/>
        </a:p>
      </dgm:t>
    </dgm:pt>
    <dgm:pt modelId="{72536680-3658-484B-B90F-2E065A07138A}" type="sibTrans" cxnId="{E70BD3E9-7134-45FB-820B-C16CC59F09C8}">
      <dgm:prSet/>
      <dgm:spPr/>
      <dgm:t>
        <a:bodyPr/>
        <a:lstStyle/>
        <a:p>
          <a:endParaRPr lang="en-GB"/>
        </a:p>
      </dgm:t>
    </dgm:pt>
    <dgm:pt modelId="{25216D4E-2031-49F4-BA65-9ACFF53A9D82}" type="pres">
      <dgm:prSet presAssocID="{1B9C7984-8F78-4054-B2BA-BA832292BA21}" presName="Name0" presStyleCnt="0">
        <dgm:presLayoutVars>
          <dgm:dir/>
          <dgm:resizeHandles val="exact"/>
        </dgm:presLayoutVars>
      </dgm:prSet>
      <dgm:spPr/>
    </dgm:pt>
    <dgm:pt modelId="{DC758869-625F-4BC5-A6B1-1E2DCA3E4A99}" type="pres">
      <dgm:prSet presAssocID="{ABB2B26C-7512-4037-842C-B5D389EAFA1A}" presName="composite" presStyleCnt="0"/>
      <dgm:spPr/>
    </dgm:pt>
    <dgm:pt modelId="{25929407-B2D4-4D46-836C-90B24FEE4D88}" type="pres">
      <dgm:prSet presAssocID="{ABB2B26C-7512-4037-842C-B5D389EAFA1A}"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FCC3814-FE80-483F-8FB8-87077D51C3A3}" type="pres">
      <dgm:prSet presAssocID="{ABB2B26C-7512-4037-842C-B5D389EAFA1A}" presName="txNode" presStyleLbl="node1" presStyleIdx="0" presStyleCnt="4">
        <dgm:presLayoutVars>
          <dgm:bulletEnabled val="1"/>
        </dgm:presLayoutVars>
      </dgm:prSet>
      <dgm:spPr/>
      <dgm:t>
        <a:bodyPr/>
        <a:lstStyle/>
        <a:p>
          <a:endParaRPr lang="en-GB"/>
        </a:p>
      </dgm:t>
    </dgm:pt>
    <dgm:pt modelId="{74F845D0-967E-4F42-84BE-F0648EFC8AF9}" type="pres">
      <dgm:prSet presAssocID="{E43EFB44-6704-41EE-904D-E0F5234B8A3F}" presName="sibTrans" presStyleLbl="sibTrans2D1" presStyleIdx="0" presStyleCnt="3"/>
      <dgm:spPr/>
      <dgm:t>
        <a:bodyPr/>
        <a:lstStyle/>
        <a:p>
          <a:endParaRPr lang="en-GB"/>
        </a:p>
      </dgm:t>
    </dgm:pt>
    <dgm:pt modelId="{FB5B76A7-ABE2-443E-BD4E-A960C38D620C}" type="pres">
      <dgm:prSet presAssocID="{E43EFB44-6704-41EE-904D-E0F5234B8A3F}" presName="connTx" presStyleLbl="sibTrans2D1" presStyleIdx="0" presStyleCnt="3"/>
      <dgm:spPr/>
      <dgm:t>
        <a:bodyPr/>
        <a:lstStyle/>
        <a:p>
          <a:endParaRPr lang="en-GB"/>
        </a:p>
      </dgm:t>
    </dgm:pt>
    <dgm:pt modelId="{42357EFA-C867-45E2-9E57-9051D85801D0}" type="pres">
      <dgm:prSet presAssocID="{101BCF00-D3C8-4BC8-827A-426C05AAA271}" presName="composite" presStyleCnt="0"/>
      <dgm:spPr/>
    </dgm:pt>
    <dgm:pt modelId="{CF4A1D91-2E01-43E9-A5AF-E5AA60EFE5C7}" type="pres">
      <dgm:prSet presAssocID="{101BCF00-D3C8-4BC8-827A-426C05AAA271}" presName="imagSh"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pt>
    <dgm:pt modelId="{1DC40BBD-EBA7-45A3-B621-0B60E8B05428}" type="pres">
      <dgm:prSet presAssocID="{101BCF00-D3C8-4BC8-827A-426C05AAA271}" presName="txNode" presStyleLbl="node1" presStyleIdx="1" presStyleCnt="4">
        <dgm:presLayoutVars>
          <dgm:bulletEnabled val="1"/>
        </dgm:presLayoutVars>
      </dgm:prSet>
      <dgm:spPr/>
      <dgm:t>
        <a:bodyPr/>
        <a:lstStyle/>
        <a:p>
          <a:endParaRPr lang="en-GB"/>
        </a:p>
      </dgm:t>
    </dgm:pt>
    <dgm:pt modelId="{6B602A05-4D68-4FA6-9898-EEB3535D96F3}" type="pres">
      <dgm:prSet presAssocID="{80F1949A-FF23-4E46-AABF-EEA69E701EE9}" presName="sibTrans" presStyleLbl="sibTrans2D1" presStyleIdx="1" presStyleCnt="3"/>
      <dgm:spPr/>
      <dgm:t>
        <a:bodyPr/>
        <a:lstStyle/>
        <a:p>
          <a:endParaRPr lang="en-GB"/>
        </a:p>
      </dgm:t>
    </dgm:pt>
    <dgm:pt modelId="{35AAE620-9F9A-4264-8723-E3A0436822AB}" type="pres">
      <dgm:prSet presAssocID="{80F1949A-FF23-4E46-AABF-EEA69E701EE9}" presName="connTx" presStyleLbl="sibTrans2D1" presStyleIdx="1" presStyleCnt="3"/>
      <dgm:spPr/>
      <dgm:t>
        <a:bodyPr/>
        <a:lstStyle/>
        <a:p>
          <a:endParaRPr lang="en-GB"/>
        </a:p>
      </dgm:t>
    </dgm:pt>
    <dgm:pt modelId="{699617B3-D648-4F11-B752-B2AC99F173E2}" type="pres">
      <dgm:prSet presAssocID="{3426DA58-2D9D-4D31-92A6-FCD550975AB0}" presName="composite" presStyleCnt="0"/>
      <dgm:spPr/>
    </dgm:pt>
    <dgm:pt modelId="{01898ACB-834E-4B19-9C78-FFA04BBD4C38}" type="pres">
      <dgm:prSet presAssocID="{3426DA58-2D9D-4D31-92A6-FCD550975AB0}"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7CE69D65-8F86-481B-8F38-E2D0D3AA15CB}" type="pres">
      <dgm:prSet presAssocID="{3426DA58-2D9D-4D31-92A6-FCD550975AB0}" presName="txNode" presStyleLbl="node1" presStyleIdx="2" presStyleCnt="4">
        <dgm:presLayoutVars>
          <dgm:bulletEnabled val="1"/>
        </dgm:presLayoutVars>
      </dgm:prSet>
      <dgm:spPr/>
      <dgm:t>
        <a:bodyPr/>
        <a:lstStyle/>
        <a:p>
          <a:endParaRPr lang="en-GB"/>
        </a:p>
      </dgm:t>
    </dgm:pt>
    <dgm:pt modelId="{323C6AF4-5E83-4C34-9948-92226E79C805}" type="pres">
      <dgm:prSet presAssocID="{5854E1A4-5A32-43BF-BA12-DEA6C911FDEA}" presName="sibTrans" presStyleLbl="sibTrans2D1" presStyleIdx="2" presStyleCnt="3"/>
      <dgm:spPr/>
      <dgm:t>
        <a:bodyPr/>
        <a:lstStyle/>
        <a:p>
          <a:endParaRPr lang="en-GB"/>
        </a:p>
      </dgm:t>
    </dgm:pt>
    <dgm:pt modelId="{5BC0D208-BC49-4A1B-B883-66E1589D8478}" type="pres">
      <dgm:prSet presAssocID="{5854E1A4-5A32-43BF-BA12-DEA6C911FDEA}" presName="connTx" presStyleLbl="sibTrans2D1" presStyleIdx="2" presStyleCnt="3"/>
      <dgm:spPr/>
      <dgm:t>
        <a:bodyPr/>
        <a:lstStyle/>
        <a:p>
          <a:endParaRPr lang="en-GB"/>
        </a:p>
      </dgm:t>
    </dgm:pt>
    <dgm:pt modelId="{CF044535-3CE7-408B-AAC2-BFE0FEECDF54}" type="pres">
      <dgm:prSet presAssocID="{EB5A13B2-2FFF-46BB-9AC0-D8C6BB759F60}" presName="composite" presStyleCnt="0"/>
      <dgm:spPr/>
    </dgm:pt>
    <dgm:pt modelId="{BC0FEBBC-3471-4C1D-9DF9-E276A1ADAAD4}" type="pres">
      <dgm:prSet presAssocID="{EB5A13B2-2FFF-46BB-9AC0-D8C6BB759F60}" presName="imagSh" presStyleLbl="b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D65D7EFB-6B80-474D-B90E-AFCC2D58B00C}" type="pres">
      <dgm:prSet presAssocID="{EB5A13B2-2FFF-46BB-9AC0-D8C6BB759F60}" presName="txNode" presStyleLbl="node1" presStyleIdx="3" presStyleCnt="4">
        <dgm:presLayoutVars>
          <dgm:bulletEnabled val="1"/>
        </dgm:presLayoutVars>
      </dgm:prSet>
      <dgm:spPr/>
      <dgm:t>
        <a:bodyPr/>
        <a:lstStyle/>
        <a:p>
          <a:endParaRPr lang="en-GB"/>
        </a:p>
      </dgm:t>
    </dgm:pt>
  </dgm:ptLst>
  <dgm:cxnLst>
    <dgm:cxn modelId="{682E37F9-F89E-449C-9355-B1814CE685B8}" type="presOf" srcId="{3426DA58-2D9D-4D31-92A6-FCD550975AB0}" destId="{7CE69D65-8F86-481B-8F38-E2D0D3AA15CB}" srcOrd="0" destOrd="0" presId="urn:microsoft.com/office/officeart/2005/8/layout/hProcess10"/>
    <dgm:cxn modelId="{23E890FE-20EC-466A-804C-74A010FC1D0B}" type="presOf" srcId="{5854E1A4-5A32-43BF-BA12-DEA6C911FDEA}" destId="{323C6AF4-5E83-4C34-9948-92226E79C805}" srcOrd="0" destOrd="0" presId="urn:microsoft.com/office/officeart/2005/8/layout/hProcess10"/>
    <dgm:cxn modelId="{EC96F297-1C10-48B3-B9DA-BF8C72AB6FCD}" type="presOf" srcId="{EB5A13B2-2FFF-46BB-9AC0-D8C6BB759F60}" destId="{D65D7EFB-6B80-474D-B90E-AFCC2D58B00C}" srcOrd="0" destOrd="0" presId="urn:microsoft.com/office/officeart/2005/8/layout/hProcess10"/>
    <dgm:cxn modelId="{4EECC7E4-F557-4DFB-B8A2-D23FE20A8519}" type="presOf" srcId="{ABB2B26C-7512-4037-842C-B5D389EAFA1A}" destId="{2FCC3814-FE80-483F-8FB8-87077D51C3A3}" srcOrd="0" destOrd="0" presId="urn:microsoft.com/office/officeart/2005/8/layout/hProcess10"/>
    <dgm:cxn modelId="{2593B22C-77E0-4806-89E3-90DCEE852FF8}" srcId="{1B9C7984-8F78-4054-B2BA-BA832292BA21}" destId="{ABB2B26C-7512-4037-842C-B5D389EAFA1A}" srcOrd="0" destOrd="0" parTransId="{62FCBD92-35D8-438D-920E-4724A1EB58C1}" sibTransId="{E43EFB44-6704-41EE-904D-E0F5234B8A3F}"/>
    <dgm:cxn modelId="{69A570AB-BAF9-4FB6-BF43-8E32CD3EAAE5}" type="presOf" srcId="{E43EFB44-6704-41EE-904D-E0F5234B8A3F}" destId="{74F845D0-967E-4F42-84BE-F0648EFC8AF9}" srcOrd="0" destOrd="0" presId="urn:microsoft.com/office/officeart/2005/8/layout/hProcess10"/>
    <dgm:cxn modelId="{C8521EEF-0D27-495D-B6AD-0D081536959A}" type="presOf" srcId="{E43EFB44-6704-41EE-904D-E0F5234B8A3F}" destId="{FB5B76A7-ABE2-443E-BD4E-A960C38D620C}" srcOrd="1" destOrd="0" presId="urn:microsoft.com/office/officeart/2005/8/layout/hProcess10"/>
    <dgm:cxn modelId="{AAE784D3-80B6-4A7A-99F9-4FE25BA85D71}" srcId="{1B9C7984-8F78-4054-B2BA-BA832292BA21}" destId="{3426DA58-2D9D-4D31-92A6-FCD550975AB0}" srcOrd="2" destOrd="0" parTransId="{4A2D6555-EC9D-4E81-AE76-6260D20D2E6E}" sibTransId="{5854E1A4-5A32-43BF-BA12-DEA6C911FDEA}"/>
    <dgm:cxn modelId="{E70BD3E9-7134-45FB-820B-C16CC59F09C8}" srcId="{1B9C7984-8F78-4054-B2BA-BA832292BA21}" destId="{EB5A13B2-2FFF-46BB-9AC0-D8C6BB759F60}" srcOrd="3" destOrd="0" parTransId="{F8F1848A-2D2B-4FE8-8A7F-9F3B31B8F17E}" sibTransId="{72536680-3658-484B-B90F-2E065A07138A}"/>
    <dgm:cxn modelId="{A44507DB-EA1E-4AA0-B764-1D1214A17648}" srcId="{1B9C7984-8F78-4054-B2BA-BA832292BA21}" destId="{101BCF00-D3C8-4BC8-827A-426C05AAA271}" srcOrd="1" destOrd="0" parTransId="{5F5861FF-8D8D-4339-9661-493205D5827D}" sibTransId="{80F1949A-FF23-4E46-AABF-EEA69E701EE9}"/>
    <dgm:cxn modelId="{EEDA801D-71D7-4095-A26B-CADD99EDBBEA}" type="presOf" srcId="{80F1949A-FF23-4E46-AABF-EEA69E701EE9}" destId="{6B602A05-4D68-4FA6-9898-EEB3535D96F3}" srcOrd="0" destOrd="0" presId="urn:microsoft.com/office/officeart/2005/8/layout/hProcess10"/>
    <dgm:cxn modelId="{3B5CB925-C690-4419-91D9-7C43AB66A408}" type="presOf" srcId="{5854E1A4-5A32-43BF-BA12-DEA6C911FDEA}" destId="{5BC0D208-BC49-4A1B-B883-66E1589D8478}" srcOrd="1" destOrd="0" presId="urn:microsoft.com/office/officeart/2005/8/layout/hProcess10"/>
    <dgm:cxn modelId="{A20AD888-69D7-473D-AA45-2C4D77F7FBB7}" type="presOf" srcId="{101BCF00-D3C8-4BC8-827A-426C05AAA271}" destId="{1DC40BBD-EBA7-45A3-B621-0B60E8B05428}" srcOrd="0" destOrd="0" presId="urn:microsoft.com/office/officeart/2005/8/layout/hProcess10"/>
    <dgm:cxn modelId="{2B77DA2D-0740-4E94-9D8B-3F4D4EC03A6C}" type="presOf" srcId="{1B9C7984-8F78-4054-B2BA-BA832292BA21}" destId="{25216D4E-2031-49F4-BA65-9ACFF53A9D82}" srcOrd="0" destOrd="0" presId="urn:microsoft.com/office/officeart/2005/8/layout/hProcess10"/>
    <dgm:cxn modelId="{E66E63B2-A209-42D9-B643-ACF8CA12F163}" type="presOf" srcId="{80F1949A-FF23-4E46-AABF-EEA69E701EE9}" destId="{35AAE620-9F9A-4264-8723-E3A0436822AB}" srcOrd="1" destOrd="0" presId="urn:microsoft.com/office/officeart/2005/8/layout/hProcess10"/>
    <dgm:cxn modelId="{9F85CA84-3C50-44D5-84E0-7585E849845B}" type="presParOf" srcId="{25216D4E-2031-49F4-BA65-9ACFF53A9D82}" destId="{DC758869-625F-4BC5-A6B1-1E2DCA3E4A99}" srcOrd="0" destOrd="0" presId="urn:microsoft.com/office/officeart/2005/8/layout/hProcess10"/>
    <dgm:cxn modelId="{550E06E0-2E39-49A8-91A8-0F1B0D52610D}" type="presParOf" srcId="{DC758869-625F-4BC5-A6B1-1E2DCA3E4A99}" destId="{25929407-B2D4-4D46-836C-90B24FEE4D88}" srcOrd="0" destOrd="0" presId="urn:microsoft.com/office/officeart/2005/8/layout/hProcess10"/>
    <dgm:cxn modelId="{1B4A7DC7-3471-4884-87EA-A122003ACF30}" type="presParOf" srcId="{DC758869-625F-4BC5-A6B1-1E2DCA3E4A99}" destId="{2FCC3814-FE80-483F-8FB8-87077D51C3A3}" srcOrd="1" destOrd="0" presId="urn:microsoft.com/office/officeart/2005/8/layout/hProcess10"/>
    <dgm:cxn modelId="{72437960-0476-49B3-B82E-254E19775FAB}" type="presParOf" srcId="{25216D4E-2031-49F4-BA65-9ACFF53A9D82}" destId="{74F845D0-967E-4F42-84BE-F0648EFC8AF9}" srcOrd="1" destOrd="0" presId="urn:microsoft.com/office/officeart/2005/8/layout/hProcess10"/>
    <dgm:cxn modelId="{6F70204C-4132-4FB9-90D2-CAC50116286A}" type="presParOf" srcId="{74F845D0-967E-4F42-84BE-F0648EFC8AF9}" destId="{FB5B76A7-ABE2-443E-BD4E-A960C38D620C}" srcOrd="0" destOrd="0" presId="urn:microsoft.com/office/officeart/2005/8/layout/hProcess10"/>
    <dgm:cxn modelId="{14164CC9-0291-4DA7-9813-53E24975AC1F}" type="presParOf" srcId="{25216D4E-2031-49F4-BA65-9ACFF53A9D82}" destId="{42357EFA-C867-45E2-9E57-9051D85801D0}" srcOrd="2" destOrd="0" presId="urn:microsoft.com/office/officeart/2005/8/layout/hProcess10"/>
    <dgm:cxn modelId="{7C28B3F8-527B-47EE-832E-DC8B9A12C876}" type="presParOf" srcId="{42357EFA-C867-45E2-9E57-9051D85801D0}" destId="{CF4A1D91-2E01-43E9-A5AF-E5AA60EFE5C7}" srcOrd="0" destOrd="0" presId="urn:microsoft.com/office/officeart/2005/8/layout/hProcess10"/>
    <dgm:cxn modelId="{9C7D665E-60C6-46D1-970E-C2F0BF782A04}" type="presParOf" srcId="{42357EFA-C867-45E2-9E57-9051D85801D0}" destId="{1DC40BBD-EBA7-45A3-B621-0B60E8B05428}" srcOrd="1" destOrd="0" presId="urn:microsoft.com/office/officeart/2005/8/layout/hProcess10"/>
    <dgm:cxn modelId="{5F5FD6A4-C5B3-4340-8E03-0A1DC07AA5BB}" type="presParOf" srcId="{25216D4E-2031-49F4-BA65-9ACFF53A9D82}" destId="{6B602A05-4D68-4FA6-9898-EEB3535D96F3}" srcOrd="3" destOrd="0" presId="urn:microsoft.com/office/officeart/2005/8/layout/hProcess10"/>
    <dgm:cxn modelId="{FC8FFDCC-E554-4998-BBC1-7780FB33A840}" type="presParOf" srcId="{6B602A05-4D68-4FA6-9898-EEB3535D96F3}" destId="{35AAE620-9F9A-4264-8723-E3A0436822AB}" srcOrd="0" destOrd="0" presId="urn:microsoft.com/office/officeart/2005/8/layout/hProcess10"/>
    <dgm:cxn modelId="{D4EA3A90-8F6B-40BF-A84E-A614E383F27C}" type="presParOf" srcId="{25216D4E-2031-49F4-BA65-9ACFF53A9D82}" destId="{699617B3-D648-4F11-B752-B2AC99F173E2}" srcOrd="4" destOrd="0" presId="urn:microsoft.com/office/officeart/2005/8/layout/hProcess10"/>
    <dgm:cxn modelId="{32CC36B5-66AB-4BB2-9C32-2F7B7B597933}" type="presParOf" srcId="{699617B3-D648-4F11-B752-B2AC99F173E2}" destId="{01898ACB-834E-4B19-9C78-FFA04BBD4C38}" srcOrd="0" destOrd="0" presId="urn:microsoft.com/office/officeart/2005/8/layout/hProcess10"/>
    <dgm:cxn modelId="{6B39B7DE-6AB5-4E3F-8291-040C210E72B2}" type="presParOf" srcId="{699617B3-D648-4F11-B752-B2AC99F173E2}" destId="{7CE69D65-8F86-481B-8F38-E2D0D3AA15CB}" srcOrd="1" destOrd="0" presId="urn:microsoft.com/office/officeart/2005/8/layout/hProcess10"/>
    <dgm:cxn modelId="{3F9829BD-1BC6-4A85-8A2A-FDBC3CE6CC5F}" type="presParOf" srcId="{25216D4E-2031-49F4-BA65-9ACFF53A9D82}" destId="{323C6AF4-5E83-4C34-9948-92226E79C805}" srcOrd="5" destOrd="0" presId="urn:microsoft.com/office/officeart/2005/8/layout/hProcess10"/>
    <dgm:cxn modelId="{55244758-7BA6-4A21-A974-94D60CEB9B92}" type="presParOf" srcId="{323C6AF4-5E83-4C34-9948-92226E79C805}" destId="{5BC0D208-BC49-4A1B-B883-66E1589D8478}" srcOrd="0" destOrd="0" presId="urn:microsoft.com/office/officeart/2005/8/layout/hProcess10"/>
    <dgm:cxn modelId="{A39E2C4C-FA4C-43FD-8040-F9667796C269}" type="presParOf" srcId="{25216D4E-2031-49F4-BA65-9ACFF53A9D82}" destId="{CF044535-3CE7-408B-AAC2-BFE0FEECDF54}" srcOrd="6" destOrd="0" presId="urn:microsoft.com/office/officeart/2005/8/layout/hProcess10"/>
    <dgm:cxn modelId="{4756C618-73FA-4A6C-B473-2DD05F77CEE6}" type="presParOf" srcId="{CF044535-3CE7-408B-AAC2-BFE0FEECDF54}" destId="{BC0FEBBC-3471-4C1D-9DF9-E276A1ADAAD4}" srcOrd="0" destOrd="0" presId="urn:microsoft.com/office/officeart/2005/8/layout/hProcess10"/>
    <dgm:cxn modelId="{86CA72BB-0C65-4325-835F-5E05844E52FA}" type="presParOf" srcId="{CF044535-3CE7-408B-AAC2-BFE0FEECDF54}" destId="{D65D7EFB-6B80-474D-B90E-AFCC2D58B00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7323AD-B357-47B6-B9D7-100DF96DF3F8}"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GB"/>
        </a:p>
      </dgm:t>
    </dgm:pt>
    <dgm:pt modelId="{7A2A1828-B029-45D6-9217-EECCA7DC8C5C}">
      <dgm:prSet phldrT="[Text]"/>
      <dgm:spPr/>
      <dgm:t>
        <a:bodyPr/>
        <a:lstStyle/>
        <a:p>
          <a:r>
            <a:rPr lang="en-GB" dirty="0" smtClean="0"/>
            <a:t>Longer, more detailed</a:t>
          </a:r>
          <a:endParaRPr lang="en-GB" dirty="0"/>
        </a:p>
      </dgm:t>
    </dgm:pt>
    <dgm:pt modelId="{D43E9B71-87C6-44D3-8FAE-48C7B0E60083}" type="parTrans" cxnId="{DB129931-3B4F-4572-BB3C-36A6F4229900}">
      <dgm:prSet/>
      <dgm:spPr/>
      <dgm:t>
        <a:bodyPr/>
        <a:lstStyle/>
        <a:p>
          <a:endParaRPr lang="en-GB"/>
        </a:p>
      </dgm:t>
    </dgm:pt>
    <dgm:pt modelId="{79B39FB5-F576-4CB8-9C0D-5CCD860B099C}" type="sibTrans" cxnId="{DB129931-3B4F-4572-BB3C-36A6F4229900}">
      <dgm:prSet/>
      <dgm:spPr/>
      <dgm:t>
        <a:bodyPr/>
        <a:lstStyle/>
        <a:p>
          <a:endParaRPr lang="en-GB"/>
        </a:p>
      </dgm:t>
    </dgm:pt>
    <dgm:pt modelId="{D15C0F7A-454B-489E-B133-BB7729AEF8A3}">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n-GB" dirty="0" smtClean="0"/>
            <a:t>Uncertainty</a:t>
          </a:r>
          <a:endParaRPr lang="en-GB" dirty="0"/>
        </a:p>
      </dgm:t>
    </dgm:pt>
    <dgm:pt modelId="{145F49A1-394B-4DD4-AFFB-3486060A9825}" type="parTrans" cxnId="{E412CC9C-9E92-480C-98F7-294FBE6086E4}">
      <dgm:prSet/>
      <dgm:spPr>
        <a:ln>
          <a:noFill/>
        </a:ln>
      </dgm:spPr>
      <dgm:t>
        <a:bodyPr/>
        <a:lstStyle/>
        <a:p>
          <a:endParaRPr lang="en-GB"/>
        </a:p>
      </dgm:t>
    </dgm:pt>
    <dgm:pt modelId="{33F3D340-9E1C-40FE-9D0E-3D5D5B9980B4}" type="sibTrans" cxnId="{E412CC9C-9E92-480C-98F7-294FBE6086E4}">
      <dgm:prSet/>
      <dgm:spPr/>
      <dgm:t>
        <a:bodyPr/>
        <a:lstStyle/>
        <a:p>
          <a:endParaRPr lang="en-GB"/>
        </a:p>
      </dgm:t>
    </dgm:pt>
    <dgm:pt modelId="{26E52C55-FD65-4D0C-A549-E980438FD907}">
      <dgm:prSet phldrT="[Text]"/>
      <dgm:spPr/>
      <dgm:t>
        <a:bodyPr/>
        <a:lstStyle/>
        <a:p>
          <a:r>
            <a:rPr lang="en-GB" dirty="0" smtClean="0"/>
            <a:t>Too long?</a:t>
          </a:r>
          <a:endParaRPr lang="en-GB" dirty="0"/>
        </a:p>
      </dgm:t>
    </dgm:pt>
    <dgm:pt modelId="{B739D181-8C99-4D55-A977-86E043922667}" type="parTrans" cxnId="{70DF7EA5-BA9E-40C0-BE68-F209893363FF}">
      <dgm:prSet/>
      <dgm:spPr>
        <a:ln>
          <a:tailEnd type="triangle"/>
        </a:ln>
      </dgm:spPr>
      <dgm:t>
        <a:bodyPr/>
        <a:lstStyle/>
        <a:p>
          <a:endParaRPr lang="en-GB"/>
        </a:p>
      </dgm:t>
    </dgm:pt>
    <dgm:pt modelId="{53F3B4D4-6D98-4D7C-8304-FF5DF0B13717}" type="sibTrans" cxnId="{70DF7EA5-BA9E-40C0-BE68-F209893363FF}">
      <dgm:prSet/>
      <dgm:spPr/>
      <dgm:t>
        <a:bodyPr/>
        <a:lstStyle/>
        <a:p>
          <a:endParaRPr lang="en-GB"/>
        </a:p>
      </dgm:t>
    </dgm:pt>
    <dgm:pt modelId="{C8B0BE64-B524-413F-886A-4ECFA49C9C29}">
      <dgm:prSet phldrT="[Text]"/>
      <dgm:spPr/>
      <dgm:t>
        <a:bodyPr/>
        <a:lstStyle/>
        <a:p>
          <a:r>
            <a:rPr lang="en-GB" dirty="0" smtClean="0"/>
            <a:t>Presentations</a:t>
          </a:r>
          <a:endParaRPr lang="en-GB" dirty="0"/>
        </a:p>
      </dgm:t>
    </dgm:pt>
    <dgm:pt modelId="{535A35A6-C500-47E8-9C65-6CF0D60F525A}" type="parTrans" cxnId="{403198B1-741D-405B-9012-18FCFCF087FD}">
      <dgm:prSet/>
      <dgm:spPr/>
      <dgm:t>
        <a:bodyPr/>
        <a:lstStyle/>
        <a:p>
          <a:endParaRPr lang="en-GB"/>
        </a:p>
      </dgm:t>
    </dgm:pt>
    <dgm:pt modelId="{C1D0CA60-9C6F-4D91-8B72-88BEB607CDCB}" type="sibTrans" cxnId="{403198B1-741D-405B-9012-18FCFCF087FD}">
      <dgm:prSet/>
      <dgm:spPr/>
      <dgm:t>
        <a:bodyPr/>
        <a:lstStyle/>
        <a:p>
          <a:endParaRPr lang="en-GB"/>
        </a:p>
      </dgm:t>
    </dgm:pt>
    <dgm:pt modelId="{2B7F985C-0B4D-493C-9F04-485FF7CCFBD4}">
      <dgm:prSet phldrT="[Text]"/>
      <dgm:spPr/>
      <dgm:t>
        <a:bodyPr/>
        <a:lstStyle/>
        <a:p>
          <a:r>
            <a:rPr lang="en-GB" dirty="0" smtClean="0"/>
            <a:t>More questioning</a:t>
          </a:r>
        </a:p>
        <a:p>
          <a:r>
            <a:rPr lang="en-GB" dirty="0" smtClean="0"/>
            <a:t>/challenge</a:t>
          </a:r>
          <a:endParaRPr lang="en-GB" dirty="0"/>
        </a:p>
      </dgm:t>
    </dgm:pt>
    <dgm:pt modelId="{1F9FC69B-7A74-47F5-B06D-039ACABB42C0}" type="parTrans" cxnId="{24B6F442-564E-47FE-8083-F631B24E6C8F}">
      <dgm:prSet/>
      <dgm:spPr>
        <a:ln>
          <a:headEnd type="triangle"/>
          <a:tailEnd type="none"/>
        </a:ln>
      </dgm:spPr>
      <dgm:t>
        <a:bodyPr/>
        <a:lstStyle/>
        <a:p>
          <a:endParaRPr lang="en-GB"/>
        </a:p>
      </dgm:t>
    </dgm:pt>
    <dgm:pt modelId="{1A02A6FE-9AEE-4D44-A5A3-9DF27D909527}" type="sibTrans" cxnId="{24B6F442-564E-47FE-8083-F631B24E6C8F}">
      <dgm:prSet/>
      <dgm:spPr/>
      <dgm:t>
        <a:bodyPr/>
        <a:lstStyle/>
        <a:p>
          <a:endParaRPr lang="en-GB"/>
        </a:p>
      </dgm:t>
    </dgm:pt>
    <dgm:pt modelId="{CF616AED-76C7-4BEF-AACE-BC4C2787C269}" type="pres">
      <dgm:prSet presAssocID="{C47323AD-B357-47B6-B9D7-100DF96DF3F8}" presName="cycle" presStyleCnt="0">
        <dgm:presLayoutVars>
          <dgm:chMax val="1"/>
          <dgm:dir/>
          <dgm:animLvl val="ctr"/>
          <dgm:resizeHandles val="exact"/>
        </dgm:presLayoutVars>
      </dgm:prSet>
      <dgm:spPr/>
      <dgm:t>
        <a:bodyPr/>
        <a:lstStyle/>
        <a:p>
          <a:endParaRPr lang="en-GB"/>
        </a:p>
      </dgm:t>
    </dgm:pt>
    <dgm:pt modelId="{C42CDDC1-9B30-44C1-88FF-974238C97E01}" type="pres">
      <dgm:prSet presAssocID="{7A2A1828-B029-45D6-9217-EECCA7DC8C5C}" presName="centerShape" presStyleLbl="node0" presStyleIdx="0" presStyleCnt="1"/>
      <dgm:spPr/>
      <dgm:t>
        <a:bodyPr/>
        <a:lstStyle/>
        <a:p>
          <a:endParaRPr lang="en-GB"/>
        </a:p>
      </dgm:t>
    </dgm:pt>
    <dgm:pt modelId="{5C91960B-0B36-436E-A916-11E04E85EA9D}" type="pres">
      <dgm:prSet presAssocID="{145F49A1-394B-4DD4-AFFB-3486060A9825}" presName="Name9" presStyleLbl="parChTrans1D2" presStyleIdx="0" presStyleCnt="4"/>
      <dgm:spPr/>
      <dgm:t>
        <a:bodyPr/>
        <a:lstStyle/>
        <a:p>
          <a:endParaRPr lang="en-GB"/>
        </a:p>
      </dgm:t>
    </dgm:pt>
    <dgm:pt modelId="{621653BF-E732-41E0-9A2C-80B946D1FCC8}" type="pres">
      <dgm:prSet presAssocID="{145F49A1-394B-4DD4-AFFB-3486060A9825}" presName="connTx" presStyleLbl="parChTrans1D2" presStyleIdx="0" presStyleCnt="4"/>
      <dgm:spPr/>
      <dgm:t>
        <a:bodyPr/>
        <a:lstStyle/>
        <a:p>
          <a:endParaRPr lang="en-GB"/>
        </a:p>
      </dgm:t>
    </dgm:pt>
    <dgm:pt modelId="{8E556D92-5E5E-4AC2-89DE-B58D595F2127}" type="pres">
      <dgm:prSet presAssocID="{D15C0F7A-454B-489E-B133-BB7729AEF8A3}" presName="node" presStyleLbl="node1" presStyleIdx="0" presStyleCnt="4">
        <dgm:presLayoutVars>
          <dgm:bulletEnabled val="1"/>
        </dgm:presLayoutVars>
      </dgm:prSet>
      <dgm:spPr/>
      <dgm:t>
        <a:bodyPr/>
        <a:lstStyle/>
        <a:p>
          <a:endParaRPr lang="en-GB"/>
        </a:p>
      </dgm:t>
    </dgm:pt>
    <dgm:pt modelId="{6E767082-3784-4A09-88DF-B94448973777}" type="pres">
      <dgm:prSet presAssocID="{B739D181-8C99-4D55-A977-86E043922667}" presName="Name9" presStyleLbl="parChTrans1D2" presStyleIdx="1" presStyleCnt="4"/>
      <dgm:spPr/>
      <dgm:t>
        <a:bodyPr/>
        <a:lstStyle/>
        <a:p>
          <a:endParaRPr lang="en-GB"/>
        </a:p>
      </dgm:t>
    </dgm:pt>
    <dgm:pt modelId="{76B23A0F-2080-4AF0-B85E-07674864AB70}" type="pres">
      <dgm:prSet presAssocID="{B739D181-8C99-4D55-A977-86E043922667}" presName="connTx" presStyleLbl="parChTrans1D2" presStyleIdx="1" presStyleCnt="4"/>
      <dgm:spPr/>
      <dgm:t>
        <a:bodyPr/>
        <a:lstStyle/>
        <a:p>
          <a:endParaRPr lang="en-GB"/>
        </a:p>
      </dgm:t>
    </dgm:pt>
    <dgm:pt modelId="{3265E082-4C6D-4725-AB9E-AD5965A690DF}" type="pres">
      <dgm:prSet presAssocID="{26E52C55-FD65-4D0C-A549-E980438FD907}" presName="node" presStyleLbl="node1" presStyleIdx="1" presStyleCnt="4">
        <dgm:presLayoutVars>
          <dgm:bulletEnabled val="1"/>
        </dgm:presLayoutVars>
      </dgm:prSet>
      <dgm:spPr/>
      <dgm:t>
        <a:bodyPr/>
        <a:lstStyle/>
        <a:p>
          <a:endParaRPr lang="en-GB"/>
        </a:p>
      </dgm:t>
    </dgm:pt>
    <dgm:pt modelId="{7F91E271-956E-49C1-9163-3BC14FF31B7C}" type="pres">
      <dgm:prSet presAssocID="{535A35A6-C500-47E8-9C65-6CF0D60F525A}" presName="Name9" presStyleLbl="parChTrans1D2" presStyleIdx="2" presStyleCnt="4"/>
      <dgm:spPr/>
      <dgm:t>
        <a:bodyPr/>
        <a:lstStyle/>
        <a:p>
          <a:endParaRPr lang="en-GB"/>
        </a:p>
      </dgm:t>
    </dgm:pt>
    <dgm:pt modelId="{C6156EB5-EA1B-4F1A-BE7B-0B1F2E5EDEE0}" type="pres">
      <dgm:prSet presAssocID="{535A35A6-C500-47E8-9C65-6CF0D60F525A}" presName="connTx" presStyleLbl="parChTrans1D2" presStyleIdx="2" presStyleCnt="4"/>
      <dgm:spPr/>
      <dgm:t>
        <a:bodyPr/>
        <a:lstStyle/>
        <a:p>
          <a:endParaRPr lang="en-GB"/>
        </a:p>
      </dgm:t>
    </dgm:pt>
    <dgm:pt modelId="{C7D31732-DEEE-4D3F-8C33-7D4F50B0634C}" type="pres">
      <dgm:prSet presAssocID="{C8B0BE64-B524-413F-886A-4ECFA49C9C29}" presName="node" presStyleLbl="node1" presStyleIdx="2" presStyleCnt="4">
        <dgm:presLayoutVars>
          <dgm:bulletEnabled val="1"/>
        </dgm:presLayoutVars>
      </dgm:prSet>
      <dgm:spPr/>
      <dgm:t>
        <a:bodyPr/>
        <a:lstStyle/>
        <a:p>
          <a:endParaRPr lang="en-GB"/>
        </a:p>
      </dgm:t>
    </dgm:pt>
    <dgm:pt modelId="{C59EC08F-B2F7-440C-BDA0-1235C747AC07}" type="pres">
      <dgm:prSet presAssocID="{1F9FC69B-7A74-47F5-B06D-039ACABB42C0}" presName="Name9" presStyleLbl="parChTrans1D2" presStyleIdx="3" presStyleCnt="4"/>
      <dgm:spPr/>
      <dgm:t>
        <a:bodyPr/>
        <a:lstStyle/>
        <a:p>
          <a:endParaRPr lang="en-GB"/>
        </a:p>
      </dgm:t>
    </dgm:pt>
    <dgm:pt modelId="{3155F0A5-9929-4EE7-90D1-36D04B097779}" type="pres">
      <dgm:prSet presAssocID="{1F9FC69B-7A74-47F5-B06D-039ACABB42C0}" presName="connTx" presStyleLbl="parChTrans1D2" presStyleIdx="3" presStyleCnt="4"/>
      <dgm:spPr/>
      <dgm:t>
        <a:bodyPr/>
        <a:lstStyle/>
        <a:p>
          <a:endParaRPr lang="en-GB"/>
        </a:p>
      </dgm:t>
    </dgm:pt>
    <dgm:pt modelId="{E4EFE88B-E46B-491B-B210-C9F77513A044}" type="pres">
      <dgm:prSet presAssocID="{2B7F985C-0B4D-493C-9F04-485FF7CCFBD4}" presName="node" presStyleLbl="node1" presStyleIdx="3" presStyleCnt="4">
        <dgm:presLayoutVars>
          <dgm:bulletEnabled val="1"/>
        </dgm:presLayoutVars>
      </dgm:prSet>
      <dgm:spPr/>
      <dgm:t>
        <a:bodyPr/>
        <a:lstStyle/>
        <a:p>
          <a:endParaRPr lang="en-GB"/>
        </a:p>
      </dgm:t>
    </dgm:pt>
  </dgm:ptLst>
  <dgm:cxnLst>
    <dgm:cxn modelId="{70DF7EA5-BA9E-40C0-BE68-F209893363FF}" srcId="{7A2A1828-B029-45D6-9217-EECCA7DC8C5C}" destId="{26E52C55-FD65-4D0C-A549-E980438FD907}" srcOrd="1" destOrd="0" parTransId="{B739D181-8C99-4D55-A977-86E043922667}" sibTransId="{53F3B4D4-6D98-4D7C-8304-FF5DF0B13717}"/>
    <dgm:cxn modelId="{6C287DC0-564E-45E5-A73B-F7410FCEA507}" type="presOf" srcId="{B739D181-8C99-4D55-A977-86E043922667}" destId="{76B23A0F-2080-4AF0-B85E-07674864AB70}" srcOrd="1" destOrd="0" presId="urn:microsoft.com/office/officeart/2005/8/layout/radial1"/>
    <dgm:cxn modelId="{403198B1-741D-405B-9012-18FCFCF087FD}" srcId="{7A2A1828-B029-45D6-9217-EECCA7DC8C5C}" destId="{C8B0BE64-B524-413F-886A-4ECFA49C9C29}" srcOrd="2" destOrd="0" parTransId="{535A35A6-C500-47E8-9C65-6CF0D60F525A}" sibTransId="{C1D0CA60-9C6F-4D91-8B72-88BEB607CDCB}"/>
    <dgm:cxn modelId="{03A80194-E367-44EC-9484-B802F31AAC84}" type="presOf" srcId="{26E52C55-FD65-4D0C-A549-E980438FD907}" destId="{3265E082-4C6D-4725-AB9E-AD5965A690DF}" srcOrd="0" destOrd="0" presId="urn:microsoft.com/office/officeart/2005/8/layout/radial1"/>
    <dgm:cxn modelId="{DB129931-3B4F-4572-BB3C-36A6F4229900}" srcId="{C47323AD-B357-47B6-B9D7-100DF96DF3F8}" destId="{7A2A1828-B029-45D6-9217-EECCA7DC8C5C}" srcOrd="0" destOrd="0" parTransId="{D43E9B71-87C6-44D3-8FAE-48C7B0E60083}" sibTransId="{79B39FB5-F576-4CB8-9C0D-5CCD860B099C}"/>
    <dgm:cxn modelId="{8CB31777-959D-47AA-9674-F3A9B1893CD0}" type="presOf" srcId="{7A2A1828-B029-45D6-9217-EECCA7DC8C5C}" destId="{C42CDDC1-9B30-44C1-88FF-974238C97E01}" srcOrd="0" destOrd="0" presId="urn:microsoft.com/office/officeart/2005/8/layout/radial1"/>
    <dgm:cxn modelId="{C21BEF3A-673F-4E14-863C-4B8C0C9359FD}" type="presOf" srcId="{B739D181-8C99-4D55-A977-86E043922667}" destId="{6E767082-3784-4A09-88DF-B94448973777}" srcOrd="0" destOrd="0" presId="urn:microsoft.com/office/officeart/2005/8/layout/radial1"/>
    <dgm:cxn modelId="{A4E9844E-A78E-4091-A06F-D15EB7BED1EA}" type="presOf" srcId="{535A35A6-C500-47E8-9C65-6CF0D60F525A}" destId="{C6156EB5-EA1B-4F1A-BE7B-0B1F2E5EDEE0}" srcOrd="1" destOrd="0" presId="urn:microsoft.com/office/officeart/2005/8/layout/radial1"/>
    <dgm:cxn modelId="{713C32EE-C858-4200-99F7-A0FEEE3FA8F6}" type="presOf" srcId="{1F9FC69B-7A74-47F5-B06D-039ACABB42C0}" destId="{3155F0A5-9929-4EE7-90D1-36D04B097779}" srcOrd="1" destOrd="0" presId="urn:microsoft.com/office/officeart/2005/8/layout/radial1"/>
    <dgm:cxn modelId="{0EEDBB88-F1DF-4FFB-8532-4E9181B44527}" type="presOf" srcId="{1F9FC69B-7A74-47F5-B06D-039ACABB42C0}" destId="{C59EC08F-B2F7-440C-BDA0-1235C747AC07}" srcOrd="0" destOrd="0" presId="urn:microsoft.com/office/officeart/2005/8/layout/radial1"/>
    <dgm:cxn modelId="{893EFAF5-003E-410F-A9F9-7ECCB3491CCB}" type="presOf" srcId="{C47323AD-B357-47B6-B9D7-100DF96DF3F8}" destId="{CF616AED-76C7-4BEF-AACE-BC4C2787C269}" srcOrd="0" destOrd="0" presId="urn:microsoft.com/office/officeart/2005/8/layout/radial1"/>
    <dgm:cxn modelId="{35B30741-6B2B-4A6B-ACF8-BC3F6933FBDA}" type="presOf" srcId="{145F49A1-394B-4DD4-AFFB-3486060A9825}" destId="{5C91960B-0B36-436E-A916-11E04E85EA9D}" srcOrd="0" destOrd="0" presId="urn:microsoft.com/office/officeart/2005/8/layout/radial1"/>
    <dgm:cxn modelId="{A7FDC1C9-5471-4033-B351-BF8274C5384F}" type="presOf" srcId="{C8B0BE64-B524-413F-886A-4ECFA49C9C29}" destId="{C7D31732-DEEE-4D3F-8C33-7D4F50B0634C}" srcOrd="0" destOrd="0" presId="urn:microsoft.com/office/officeart/2005/8/layout/radial1"/>
    <dgm:cxn modelId="{E412CC9C-9E92-480C-98F7-294FBE6086E4}" srcId="{7A2A1828-B029-45D6-9217-EECCA7DC8C5C}" destId="{D15C0F7A-454B-489E-B133-BB7729AEF8A3}" srcOrd="0" destOrd="0" parTransId="{145F49A1-394B-4DD4-AFFB-3486060A9825}" sibTransId="{33F3D340-9E1C-40FE-9D0E-3D5D5B9980B4}"/>
    <dgm:cxn modelId="{3A7DA33D-48ED-4F5E-AF84-DC7699D52731}" type="presOf" srcId="{2B7F985C-0B4D-493C-9F04-485FF7CCFBD4}" destId="{E4EFE88B-E46B-491B-B210-C9F77513A044}" srcOrd="0" destOrd="0" presId="urn:microsoft.com/office/officeart/2005/8/layout/radial1"/>
    <dgm:cxn modelId="{E7D725C9-DB45-4AF0-9087-628750CE7237}" type="presOf" srcId="{535A35A6-C500-47E8-9C65-6CF0D60F525A}" destId="{7F91E271-956E-49C1-9163-3BC14FF31B7C}" srcOrd="0" destOrd="0" presId="urn:microsoft.com/office/officeart/2005/8/layout/radial1"/>
    <dgm:cxn modelId="{24B6F442-564E-47FE-8083-F631B24E6C8F}" srcId="{7A2A1828-B029-45D6-9217-EECCA7DC8C5C}" destId="{2B7F985C-0B4D-493C-9F04-485FF7CCFBD4}" srcOrd="3" destOrd="0" parTransId="{1F9FC69B-7A74-47F5-B06D-039ACABB42C0}" sibTransId="{1A02A6FE-9AEE-4D44-A5A3-9DF27D909527}"/>
    <dgm:cxn modelId="{6F1F5D04-070A-4510-9999-8783679213C7}" type="presOf" srcId="{D15C0F7A-454B-489E-B133-BB7729AEF8A3}" destId="{8E556D92-5E5E-4AC2-89DE-B58D595F2127}" srcOrd="0" destOrd="0" presId="urn:microsoft.com/office/officeart/2005/8/layout/radial1"/>
    <dgm:cxn modelId="{6005F619-E3C6-4998-9F28-886303BACE5A}" type="presOf" srcId="{145F49A1-394B-4DD4-AFFB-3486060A9825}" destId="{621653BF-E732-41E0-9A2C-80B946D1FCC8}" srcOrd="1" destOrd="0" presId="urn:microsoft.com/office/officeart/2005/8/layout/radial1"/>
    <dgm:cxn modelId="{482DD528-50D6-4A49-91E8-30D9754D9097}" type="presParOf" srcId="{CF616AED-76C7-4BEF-AACE-BC4C2787C269}" destId="{C42CDDC1-9B30-44C1-88FF-974238C97E01}" srcOrd="0" destOrd="0" presId="urn:microsoft.com/office/officeart/2005/8/layout/radial1"/>
    <dgm:cxn modelId="{C0AC03F4-C0B0-4F28-B33A-C2447173FCEB}" type="presParOf" srcId="{CF616AED-76C7-4BEF-AACE-BC4C2787C269}" destId="{5C91960B-0B36-436E-A916-11E04E85EA9D}" srcOrd="1" destOrd="0" presId="urn:microsoft.com/office/officeart/2005/8/layout/radial1"/>
    <dgm:cxn modelId="{138B0DD6-89E9-4B56-A927-3100B5B42D97}" type="presParOf" srcId="{5C91960B-0B36-436E-A916-11E04E85EA9D}" destId="{621653BF-E732-41E0-9A2C-80B946D1FCC8}" srcOrd="0" destOrd="0" presId="urn:microsoft.com/office/officeart/2005/8/layout/radial1"/>
    <dgm:cxn modelId="{8E919AEC-BF9F-4A7D-A6D0-3566BEE273EA}" type="presParOf" srcId="{CF616AED-76C7-4BEF-AACE-BC4C2787C269}" destId="{8E556D92-5E5E-4AC2-89DE-B58D595F2127}" srcOrd="2" destOrd="0" presId="urn:microsoft.com/office/officeart/2005/8/layout/radial1"/>
    <dgm:cxn modelId="{915A78A5-9290-4D09-BED9-9B3538A42480}" type="presParOf" srcId="{CF616AED-76C7-4BEF-AACE-BC4C2787C269}" destId="{6E767082-3784-4A09-88DF-B94448973777}" srcOrd="3" destOrd="0" presId="urn:microsoft.com/office/officeart/2005/8/layout/radial1"/>
    <dgm:cxn modelId="{FE062786-77D5-414F-A2D5-7F3C0BE559C8}" type="presParOf" srcId="{6E767082-3784-4A09-88DF-B94448973777}" destId="{76B23A0F-2080-4AF0-B85E-07674864AB70}" srcOrd="0" destOrd="0" presId="urn:microsoft.com/office/officeart/2005/8/layout/radial1"/>
    <dgm:cxn modelId="{8F319715-6227-4BD3-B25D-77E170CDE044}" type="presParOf" srcId="{CF616AED-76C7-4BEF-AACE-BC4C2787C269}" destId="{3265E082-4C6D-4725-AB9E-AD5965A690DF}" srcOrd="4" destOrd="0" presId="urn:microsoft.com/office/officeart/2005/8/layout/radial1"/>
    <dgm:cxn modelId="{3AEE26AE-0CBE-4737-A78A-089A271A997C}" type="presParOf" srcId="{CF616AED-76C7-4BEF-AACE-BC4C2787C269}" destId="{7F91E271-956E-49C1-9163-3BC14FF31B7C}" srcOrd="5" destOrd="0" presId="urn:microsoft.com/office/officeart/2005/8/layout/radial1"/>
    <dgm:cxn modelId="{A4928049-40B3-4903-88E4-94B6251CB200}" type="presParOf" srcId="{7F91E271-956E-49C1-9163-3BC14FF31B7C}" destId="{C6156EB5-EA1B-4F1A-BE7B-0B1F2E5EDEE0}" srcOrd="0" destOrd="0" presId="urn:microsoft.com/office/officeart/2005/8/layout/radial1"/>
    <dgm:cxn modelId="{878A8046-310A-429E-9991-3BBC26A7CC30}" type="presParOf" srcId="{CF616AED-76C7-4BEF-AACE-BC4C2787C269}" destId="{C7D31732-DEEE-4D3F-8C33-7D4F50B0634C}" srcOrd="6" destOrd="0" presId="urn:microsoft.com/office/officeart/2005/8/layout/radial1"/>
    <dgm:cxn modelId="{26F22A1B-EE74-44D9-8470-9AF054C17955}" type="presParOf" srcId="{CF616AED-76C7-4BEF-AACE-BC4C2787C269}" destId="{C59EC08F-B2F7-440C-BDA0-1235C747AC07}" srcOrd="7" destOrd="0" presId="urn:microsoft.com/office/officeart/2005/8/layout/radial1"/>
    <dgm:cxn modelId="{7F2C56C6-4BDF-4A21-A5B0-7138E80D68FF}" type="presParOf" srcId="{C59EC08F-B2F7-440C-BDA0-1235C747AC07}" destId="{3155F0A5-9929-4EE7-90D1-36D04B097779}" srcOrd="0" destOrd="0" presId="urn:microsoft.com/office/officeart/2005/8/layout/radial1"/>
    <dgm:cxn modelId="{DB9C4BF5-7951-4B55-80A7-FCF5CDDA8786}" type="presParOf" srcId="{CF616AED-76C7-4BEF-AACE-BC4C2787C269}" destId="{E4EFE88B-E46B-491B-B210-C9F77513A04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CB51E8-1A75-4B8B-AFC0-FF79C4E9E265}"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GB"/>
        </a:p>
      </dgm:t>
    </dgm:pt>
    <dgm:pt modelId="{36FA2B64-F75E-40E8-AA0C-AEE354671F2F}">
      <dgm:prSet phldrT="[Text]"/>
      <dgm:spPr/>
      <dgm:t>
        <a:bodyPr/>
        <a:lstStyle/>
        <a:p>
          <a:r>
            <a:rPr lang="en-GB" dirty="0" smtClean="0"/>
            <a:t>Stakeholders</a:t>
          </a:r>
          <a:endParaRPr lang="en-GB" dirty="0"/>
        </a:p>
      </dgm:t>
    </dgm:pt>
    <dgm:pt modelId="{2E02EA58-1BA3-4756-A0A2-8B8E2D30341C}" type="parTrans" cxnId="{BCF1CF43-7414-4982-B2C2-FFED55680BE7}">
      <dgm:prSet/>
      <dgm:spPr/>
      <dgm:t>
        <a:bodyPr/>
        <a:lstStyle/>
        <a:p>
          <a:endParaRPr lang="en-GB"/>
        </a:p>
      </dgm:t>
    </dgm:pt>
    <dgm:pt modelId="{75BF3810-1661-451C-83D2-732C657E42E4}" type="sibTrans" cxnId="{BCF1CF43-7414-4982-B2C2-FFED55680BE7}">
      <dgm:prSet/>
      <dgm:spPr/>
      <dgm:t>
        <a:bodyPr/>
        <a:lstStyle/>
        <a:p>
          <a:endParaRPr lang="en-GB"/>
        </a:p>
      </dgm:t>
    </dgm:pt>
    <dgm:pt modelId="{A2B32C34-F6EF-47C6-9D19-3188872E207C}">
      <dgm:prSet/>
      <dgm:spPr/>
      <dgm:t>
        <a:bodyPr/>
        <a:lstStyle/>
        <a:p>
          <a:r>
            <a:rPr lang="en-GB" dirty="0" smtClean="0"/>
            <a:t>Executive and non-executive directors/Senior management                                    </a:t>
          </a:r>
        </a:p>
      </dgm:t>
    </dgm:pt>
    <dgm:pt modelId="{E657B86E-47B4-47A6-8A78-F262EC470B40}" type="parTrans" cxnId="{CFF5FDDC-639B-475A-97F2-ED78A7EA22D0}">
      <dgm:prSet/>
      <dgm:spPr/>
      <dgm:t>
        <a:bodyPr/>
        <a:lstStyle/>
        <a:p>
          <a:endParaRPr lang="en-GB"/>
        </a:p>
      </dgm:t>
    </dgm:pt>
    <dgm:pt modelId="{E9289D7D-B7C0-4D17-BCBC-1C13BA1F80CF}" type="sibTrans" cxnId="{CFF5FDDC-639B-475A-97F2-ED78A7EA22D0}">
      <dgm:prSet/>
      <dgm:spPr/>
      <dgm:t>
        <a:bodyPr/>
        <a:lstStyle/>
        <a:p>
          <a:endParaRPr lang="en-GB"/>
        </a:p>
      </dgm:t>
    </dgm:pt>
    <dgm:pt modelId="{641A7FBF-46B0-4008-8E86-9F4983553AFC}">
      <dgm:prSet/>
      <dgm:spPr/>
      <dgm:t>
        <a:bodyPr/>
        <a:lstStyle/>
        <a:p>
          <a:r>
            <a:rPr lang="en-GB" smtClean="0"/>
            <a:t>Ratings agencies</a:t>
          </a:r>
          <a:endParaRPr lang="en-GB" dirty="0" smtClean="0"/>
        </a:p>
      </dgm:t>
    </dgm:pt>
    <dgm:pt modelId="{35046E40-4EC4-43F6-B675-377A7FBA4B6F}" type="parTrans" cxnId="{F5304ADB-5144-44A7-9A08-E9F198992F7D}">
      <dgm:prSet/>
      <dgm:spPr/>
      <dgm:t>
        <a:bodyPr/>
        <a:lstStyle/>
        <a:p>
          <a:endParaRPr lang="en-GB"/>
        </a:p>
      </dgm:t>
    </dgm:pt>
    <dgm:pt modelId="{8E76DDEB-555C-4D0D-9BBF-E09F4E03622C}" type="sibTrans" cxnId="{F5304ADB-5144-44A7-9A08-E9F198992F7D}">
      <dgm:prSet/>
      <dgm:spPr/>
      <dgm:t>
        <a:bodyPr/>
        <a:lstStyle/>
        <a:p>
          <a:endParaRPr lang="en-GB"/>
        </a:p>
      </dgm:t>
    </dgm:pt>
    <dgm:pt modelId="{01DA4046-59BD-413C-B127-A6215C9F190C}">
      <dgm:prSet/>
      <dgm:spPr/>
      <dgm:t>
        <a:bodyPr/>
        <a:lstStyle/>
        <a:p>
          <a:r>
            <a:rPr lang="en-GB" dirty="0" smtClean="0">
              <a:solidFill>
                <a:srgbClr val="FF0000"/>
              </a:solidFill>
            </a:rPr>
            <a:t>Investment analysts     </a:t>
          </a:r>
        </a:p>
      </dgm:t>
    </dgm:pt>
    <dgm:pt modelId="{5D93411E-B6AF-4C24-87BD-19C6EA876AD8}" type="parTrans" cxnId="{5A6BA8C7-F3D9-46BF-971B-4DE314E257F0}">
      <dgm:prSet/>
      <dgm:spPr/>
      <dgm:t>
        <a:bodyPr/>
        <a:lstStyle/>
        <a:p>
          <a:endParaRPr lang="en-GB"/>
        </a:p>
      </dgm:t>
    </dgm:pt>
    <dgm:pt modelId="{EF8FB90F-5DC6-4D19-8651-5C79F7E8D8FB}" type="sibTrans" cxnId="{5A6BA8C7-F3D9-46BF-971B-4DE314E257F0}">
      <dgm:prSet/>
      <dgm:spPr/>
      <dgm:t>
        <a:bodyPr/>
        <a:lstStyle/>
        <a:p>
          <a:endParaRPr lang="en-GB"/>
        </a:p>
      </dgm:t>
    </dgm:pt>
    <dgm:pt modelId="{80820C5B-3605-417C-9AA9-5CB68D0D5366}">
      <dgm:prSet/>
      <dgm:spPr/>
      <dgm:t>
        <a:bodyPr/>
        <a:lstStyle/>
        <a:p>
          <a:r>
            <a:rPr lang="en-GB" dirty="0" smtClean="0">
              <a:solidFill>
                <a:srgbClr val="FF0000"/>
              </a:solidFill>
            </a:rPr>
            <a:t>Regulatory bodies </a:t>
          </a:r>
        </a:p>
      </dgm:t>
    </dgm:pt>
    <dgm:pt modelId="{CDCF160C-C0A7-4D31-90F0-03593B7F419B}" type="parTrans" cxnId="{EDF42A34-A44B-443D-8FED-316AECA89F1F}">
      <dgm:prSet/>
      <dgm:spPr/>
      <dgm:t>
        <a:bodyPr/>
        <a:lstStyle/>
        <a:p>
          <a:endParaRPr lang="en-GB"/>
        </a:p>
      </dgm:t>
    </dgm:pt>
    <dgm:pt modelId="{87F720A1-3DC0-4658-AD73-BCBD26745198}" type="sibTrans" cxnId="{EDF42A34-A44B-443D-8FED-316AECA89F1F}">
      <dgm:prSet/>
      <dgm:spPr/>
      <dgm:t>
        <a:bodyPr/>
        <a:lstStyle/>
        <a:p>
          <a:endParaRPr lang="en-GB"/>
        </a:p>
      </dgm:t>
    </dgm:pt>
    <dgm:pt modelId="{B7974D33-742B-444E-A9BD-B0C0D4E6515B}">
      <dgm:prSet/>
      <dgm:spPr/>
      <dgm:t>
        <a:bodyPr/>
        <a:lstStyle/>
        <a:p>
          <a:r>
            <a:rPr lang="en-GB" dirty="0" smtClean="0"/>
            <a:t>Other Stakeholder Groups (CRO Forum, CFO forum etc.)  </a:t>
          </a:r>
          <a:endParaRPr lang="en-GB" dirty="0"/>
        </a:p>
      </dgm:t>
    </dgm:pt>
    <dgm:pt modelId="{A7CB09A7-940B-4BAF-A88C-D1ECA9CE5AA1}" type="parTrans" cxnId="{F34D190B-5208-42F9-9266-AA7AEFD83473}">
      <dgm:prSet/>
      <dgm:spPr/>
      <dgm:t>
        <a:bodyPr/>
        <a:lstStyle/>
        <a:p>
          <a:endParaRPr lang="en-GB"/>
        </a:p>
      </dgm:t>
    </dgm:pt>
    <dgm:pt modelId="{717FB177-397D-491A-B1B9-15A4882D3171}" type="sibTrans" cxnId="{F34D190B-5208-42F9-9266-AA7AEFD83473}">
      <dgm:prSet/>
      <dgm:spPr/>
      <dgm:t>
        <a:bodyPr/>
        <a:lstStyle/>
        <a:p>
          <a:endParaRPr lang="en-GB"/>
        </a:p>
      </dgm:t>
    </dgm:pt>
    <dgm:pt modelId="{AC6C26E2-4519-45C4-80E7-F8AE1EEAB679}">
      <dgm:prSet/>
      <dgm:spPr/>
      <dgm:t>
        <a:bodyPr/>
        <a:lstStyle/>
        <a:p>
          <a:r>
            <a:rPr lang="en-GB" smtClean="0"/>
            <a:t>Practitioners</a:t>
          </a:r>
          <a:endParaRPr lang="en-GB" dirty="0"/>
        </a:p>
      </dgm:t>
    </dgm:pt>
    <dgm:pt modelId="{14C93109-D8F5-42C5-9230-6823F4170BD8}" type="parTrans" cxnId="{9AB74DCB-7579-48BA-8C8F-744E87CE079F}">
      <dgm:prSet/>
      <dgm:spPr/>
      <dgm:t>
        <a:bodyPr/>
        <a:lstStyle/>
        <a:p>
          <a:endParaRPr lang="en-GB"/>
        </a:p>
      </dgm:t>
    </dgm:pt>
    <dgm:pt modelId="{868E5B59-BAD2-485A-AA23-3FDFCFCD83F8}" type="sibTrans" cxnId="{9AB74DCB-7579-48BA-8C8F-744E87CE079F}">
      <dgm:prSet/>
      <dgm:spPr/>
      <dgm:t>
        <a:bodyPr/>
        <a:lstStyle/>
        <a:p>
          <a:endParaRPr lang="en-GB"/>
        </a:p>
      </dgm:t>
    </dgm:pt>
    <dgm:pt modelId="{0A2DAA49-B7E1-4180-8A93-8EA4C77922DF}">
      <dgm:prSet/>
      <dgm:spPr/>
      <dgm:t>
        <a:bodyPr/>
        <a:lstStyle/>
        <a:p>
          <a:r>
            <a:rPr lang="en-GB" smtClean="0"/>
            <a:t>London Market Reserving Actuaries </a:t>
          </a:r>
          <a:endParaRPr lang="en-GB" dirty="0" smtClean="0"/>
        </a:p>
      </dgm:t>
    </dgm:pt>
    <dgm:pt modelId="{21938F2C-333C-4342-8B75-AFDB87ABD0D3}" type="parTrans" cxnId="{2B0D85E2-E21E-462E-B901-CC01FCFC5F0C}">
      <dgm:prSet/>
      <dgm:spPr/>
      <dgm:t>
        <a:bodyPr/>
        <a:lstStyle/>
        <a:p>
          <a:endParaRPr lang="en-GB"/>
        </a:p>
      </dgm:t>
    </dgm:pt>
    <dgm:pt modelId="{9CD44B3F-C62E-4F8C-8AD7-157B0ABD15FB}" type="sibTrans" cxnId="{2B0D85E2-E21E-462E-B901-CC01FCFC5F0C}">
      <dgm:prSet/>
      <dgm:spPr/>
      <dgm:t>
        <a:bodyPr/>
        <a:lstStyle/>
        <a:p>
          <a:endParaRPr lang="en-GB"/>
        </a:p>
      </dgm:t>
    </dgm:pt>
    <dgm:pt modelId="{AA97103F-8E4C-4B2F-AC24-5721BB473C8D}">
      <dgm:prSet/>
      <dgm:spPr/>
      <dgm:t>
        <a:bodyPr/>
        <a:lstStyle/>
        <a:p>
          <a:r>
            <a:rPr lang="en-GB" smtClean="0"/>
            <a:t>Reinsurance Reserving Actuaries</a:t>
          </a:r>
          <a:endParaRPr lang="en-GB" dirty="0"/>
        </a:p>
      </dgm:t>
    </dgm:pt>
    <dgm:pt modelId="{B3ACE8EB-0861-4F1D-B901-CA15F86C3A00}" type="parTrans" cxnId="{0B06DB07-4638-448A-989A-A3884FE11958}">
      <dgm:prSet/>
      <dgm:spPr/>
      <dgm:t>
        <a:bodyPr/>
        <a:lstStyle/>
        <a:p>
          <a:endParaRPr lang="en-GB"/>
        </a:p>
      </dgm:t>
    </dgm:pt>
    <dgm:pt modelId="{8281DF7E-58B8-4F01-A302-41E39F989020}" type="sibTrans" cxnId="{0B06DB07-4638-448A-989A-A3884FE11958}">
      <dgm:prSet/>
      <dgm:spPr/>
      <dgm:t>
        <a:bodyPr/>
        <a:lstStyle/>
        <a:p>
          <a:endParaRPr lang="en-GB"/>
        </a:p>
      </dgm:t>
    </dgm:pt>
    <dgm:pt modelId="{9DFD26AC-49AC-4C34-BB90-6D222FED0D17}">
      <dgm:prSet/>
      <dgm:spPr/>
      <dgm:t>
        <a:bodyPr/>
        <a:lstStyle/>
        <a:p>
          <a:r>
            <a:rPr lang="en-GB" dirty="0" smtClean="0">
              <a:solidFill>
                <a:srgbClr val="FF0000"/>
              </a:solidFill>
            </a:rPr>
            <a:t>Personal lines Reserving Actuaries</a:t>
          </a:r>
          <a:endParaRPr lang="en-GB" dirty="0">
            <a:solidFill>
              <a:srgbClr val="FF0000"/>
            </a:solidFill>
          </a:endParaRPr>
        </a:p>
      </dgm:t>
    </dgm:pt>
    <dgm:pt modelId="{F1632D04-1470-45D6-BCD0-6B0FA69467E3}" type="parTrans" cxnId="{E3262D99-657D-4A10-B3F4-12200CC224BE}">
      <dgm:prSet/>
      <dgm:spPr/>
      <dgm:t>
        <a:bodyPr/>
        <a:lstStyle/>
        <a:p>
          <a:endParaRPr lang="en-GB"/>
        </a:p>
      </dgm:t>
    </dgm:pt>
    <dgm:pt modelId="{A4437B1D-0FE0-4C97-B3F7-DD92BC0E7A5F}" type="sibTrans" cxnId="{E3262D99-657D-4A10-B3F4-12200CC224BE}">
      <dgm:prSet/>
      <dgm:spPr/>
      <dgm:t>
        <a:bodyPr/>
        <a:lstStyle/>
        <a:p>
          <a:endParaRPr lang="en-GB"/>
        </a:p>
      </dgm:t>
    </dgm:pt>
    <dgm:pt modelId="{05FF36B8-5EE5-4BB8-825D-A32DE8CF04DE}">
      <dgm:prSet/>
      <dgm:spPr/>
      <dgm:t>
        <a:bodyPr/>
        <a:lstStyle/>
        <a:p>
          <a:r>
            <a:rPr lang="en-GB" dirty="0" smtClean="0"/>
            <a:t>Consulting Reserving Actuaries</a:t>
          </a:r>
        </a:p>
      </dgm:t>
    </dgm:pt>
    <dgm:pt modelId="{FAA3C465-2F68-46E8-B473-1184A904A3CE}" type="parTrans" cxnId="{F3D7303B-1E84-4A71-9915-ECD91EDE8DD3}">
      <dgm:prSet/>
      <dgm:spPr/>
      <dgm:t>
        <a:bodyPr/>
        <a:lstStyle/>
        <a:p>
          <a:endParaRPr lang="en-GB"/>
        </a:p>
      </dgm:t>
    </dgm:pt>
    <dgm:pt modelId="{EEB7599D-F9A2-4B98-8DF3-81D14334140E}" type="sibTrans" cxnId="{F3D7303B-1E84-4A71-9915-ECD91EDE8DD3}">
      <dgm:prSet/>
      <dgm:spPr/>
      <dgm:t>
        <a:bodyPr/>
        <a:lstStyle/>
        <a:p>
          <a:endParaRPr lang="en-GB"/>
        </a:p>
      </dgm:t>
    </dgm:pt>
    <dgm:pt modelId="{8AE0702C-A870-4B77-B890-6BFC0A27FC2B}" type="pres">
      <dgm:prSet presAssocID="{42CB51E8-1A75-4B8B-AFC0-FF79C4E9E265}" presName="Name0" presStyleCnt="0">
        <dgm:presLayoutVars>
          <dgm:dir/>
          <dgm:animLvl val="lvl"/>
          <dgm:resizeHandles val="exact"/>
        </dgm:presLayoutVars>
      </dgm:prSet>
      <dgm:spPr/>
      <dgm:t>
        <a:bodyPr/>
        <a:lstStyle/>
        <a:p>
          <a:endParaRPr lang="en-GB"/>
        </a:p>
      </dgm:t>
    </dgm:pt>
    <dgm:pt modelId="{A1C60F88-91DB-4D6E-A43F-78E1C1E62F47}" type="pres">
      <dgm:prSet presAssocID="{36FA2B64-F75E-40E8-AA0C-AEE354671F2F}" presName="linNode" presStyleCnt="0"/>
      <dgm:spPr/>
    </dgm:pt>
    <dgm:pt modelId="{9C261B09-E2B3-4E8F-BFF2-F00BC3133C98}" type="pres">
      <dgm:prSet presAssocID="{36FA2B64-F75E-40E8-AA0C-AEE354671F2F}" presName="parentText" presStyleLbl="node1" presStyleIdx="0" presStyleCnt="2">
        <dgm:presLayoutVars>
          <dgm:chMax val="1"/>
          <dgm:bulletEnabled val="1"/>
        </dgm:presLayoutVars>
      </dgm:prSet>
      <dgm:spPr/>
      <dgm:t>
        <a:bodyPr/>
        <a:lstStyle/>
        <a:p>
          <a:endParaRPr lang="en-GB"/>
        </a:p>
      </dgm:t>
    </dgm:pt>
    <dgm:pt modelId="{21BB1530-D7E0-40EF-9523-5A926A9ECBA2}" type="pres">
      <dgm:prSet presAssocID="{36FA2B64-F75E-40E8-AA0C-AEE354671F2F}" presName="descendantText" presStyleLbl="alignAccFollowNode1" presStyleIdx="0" presStyleCnt="2" custLinFactNeighborX="1370" custLinFactNeighborY="342">
        <dgm:presLayoutVars>
          <dgm:bulletEnabled val="1"/>
        </dgm:presLayoutVars>
      </dgm:prSet>
      <dgm:spPr/>
      <dgm:t>
        <a:bodyPr/>
        <a:lstStyle/>
        <a:p>
          <a:endParaRPr lang="en-GB"/>
        </a:p>
      </dgm:t>
    </dgm:pt>
    <dgm:pt modelId="{603FE975-FF7E-41A9-8CEB-CD6F63FD8983}" type="pres">
      <dgm:prSet presAssocID="{75BF3810-1661-451C-83D2-732C657E42E4}" presName="sp" presStyleCnt="0"/>
      <dgm:spPr/>
    </dgm:pt>
    <dgm:pt modelId="{C8D7C336-4110-4627-B14F-63549C2EF4AF}" type="pres">
      <dgm:prSet presAssocID="{AC6C26E2-4519-45C4-80E7-F8AE1EEAB679}" presName="linNode" presStyleCnt="0"/>
      <dgm:spPr/>
    </dgm:pt>
    <dgm:pt modelId="{C61F185E-F7DA-412B-BCB6-79C9BF7B797B}" type="pres">
      <dgm:prSet presAssocID="{AC6C26E2-4519-45C4-80E7-F8AE1EEAB679}" presName="parentText" presStyleLbl="node1" presStyleIdx="1" presStyleCnt="2">
        <dgm:presLayoutVars>
          <dgm:chMax val="1"/>
          <dgm:bulletEnabled val="1"/>
        </dgm:presLayoutVars>
      </dgm:prSet>
      <dgm:spPr/>
      <dgm:t>
        <a:bodyPr/>
        <a:lstStyle/>
        <a:p>
          <a:endParaRPr lang="en-GB"/>
        </a:p>
      </dgm:t>
    </dgm:pt>
    <dgm:pt modelId="{9FE8CC5F-2771-48F0-9FB4-6D22B6A65A26}" type="pres">
      <dgm:prSet presAssocID="{AC6C26E2-4519-45C4-80E7-F8AE1EEAB679}" presName="descendantText" presStyleLbl="alignAccFollowNode1" presStyleIdx="1" presStyleCnt="2">
        <dgm:presLayoutVars>
          <dgm:bulletEnabled val="1"/>
        </dgm:presLayoutVars>
      </dgm:prSet>
      <dgm:spPr/>
      <dgm:t>
        <a:bodyPr/>
        <a:lstStyle/>
        <a:p>
          <a:endParaRPr lang="en-GB"/>
        </a:p>
      </dgm:t>
    </dgm:pt>
  </dgm:ptLst>
  <dgm:cxnLst>
    <dgm:cxn modelId="{5A6BA8C7-F3D9-46BF-971B-4DE314E257F0}" srcId="{36FA2B64-F75E-40E8-AA0C-AEE354671F2F}" destId="{01DA4046-59BD-413C-B127-A6215C9F190C}" srcOrd="2" destOrd="0" parTransId="{5D93411E-B6AF-4C24-87BD-19C6EA876AD8}" sibTransId="{EF8FB90F-5DC6-4D19-8651-5C79F7E8D8FB}"/>
    <dgm:cxn modelId="{BF5A1761-28B2-4E5E-B966-E329349505E8}" type="presOf" srcId="{641A7FBF-46B0-4008-8E86-9F4983553AFC}" destId="{21BB1530-D7E0-40EF-9523-5A926A9ECBA2}" srcOrd="0" destOrd="1" presId="urn:microsoft.com/office/officeart/2005/8/layout/vList5"/>
    <dgm:cxn modelId="{F34D190B-5208-42F9-9266-AA7AEFD83473}" srcId="{36FA2B64-F75E-40E8-AA0C-AEE354671F2F}" destId="{B7974D33-742B-444E-A9BD-B0C0D4E6515B}" srcOrd="4" destOrd="0" parTransId="{A7CB09A7-940B-4BAF-A88C-D1ECA9CE5AA1}" sibTransId="{717FB177-397D-491A-B1B9-15A4882D3171}"/>
    <dgm:cxn modelId="{91FBEB22-26CC-4E02-8905-D57AEB7727B3}" type="presOf" srcId="{AA97103F-8E4C-4B2F-AC24-5721BB473C8D}" destId="{9FE8CC5F-2771-48F0-9FB4-6D22B6A65A26}" srcOrd="0" destOrd="1" presId="urn:microsoft.com/office/officeart/2005/8/layout/vList5"/>
    <dgm:cxn modelId="{033E8157-AE0E-4AC8-8418-BB493A271EE9}" type="presOf" srcId="{80820C5B-3605-417C-9AA9-5CB68D0D5366}" destId="{21BB1530-D7E0-40EF-9523-5A926A9ECBA2}" srcOrd="0" destOrd="3" presId="urn:microsoft.com/office/officeart/2005/8/layout/vList5"/>
    <dgm:cxn modelId="{A49529FA-4466-423F-9360-385768C1F0B2}" type="presOf" srcId="{A2B32C34-F6EF-47C6-9D19-3188872E207C}" destId="{21BB1530-D7E0-40EF-9523-5A926A9ECBA2}" srcOrd="0" destOrd="0" presId="urn:microsoft.com/office/officeart/2005/8/layout/vList5"/>
    <dgm:cxn modelId="{2B0D85E2-E21E-462E-B901-CC01FCFC5F0C}" srcId="{AC6C26E2-4519-45C4-80E7-F8AE1EEAB679}" destId="{0A2DAA49-B7E1-4180-8A93-8EA4C77922DF}" srcOrd="0" destOrd="0" parTransId="{21938F2C-333C-4342-8B75-AFDB87ABD0D3}" sibTransId="{9CD44B3F-C62E-4F8C-8AD7-157B0ABD15FB}"/>
    <dgm:cxn modelId="{CD5BC052-74AC-4192-8914-B3D7CC5A0CBB}" type="presOf" srcId="{36FA2B64-F75E-40E8-AA0C-AEE354671F2F}" destId="{9C261B09-E2B3-4E8F-BFF2-F00BC3133C98}" srcOrd="0" destOrd="0" presId="urn:microsoft.com/office/officeart/2005/8/layout/vList5"/>
    <dgm:cxn modelId="{7D570850-2133-4C4E-A087-B1BC4A3B8936}" type="presOf" srcId="{AC6C26E2-4519-45C4-80E7-F8AE1EEAB679}" destId="{C61F185E-F7DA-412B-BCB6-79C9BF7B797B}" srcOrd="0" destOrd="0" presId="urn:microsoft.com/office/officeart/2005/8/layout/vList5"/>
    <dgm:cxn modelId="{F4A684E9-E344-433D-9137-EE2DED8EA886}" type="presOf" srcId="{9DFD26AC-49AC-4C34-BB90-6D222FED0D17}" destId="{9FE8CC5F-2771-48F0-9FB4-6D22B6A65A26}" srcOrd="0" destOrd="2" presId="urn:microsoft.com/office/officeart/2005/8/layout/vList5"/>
    <dgm:cxn modelId="{BCF1CF43-7414-4982-B2C2-FFED55680BE7}" srcId="{42CB51E8-1A75-4B8B-AFC0-FF79C4E9E265}" destId="{36FA2B64-F75E-40E8-AA0C-AEE354671F2F}" srcOrd="0" destOrd="0" parTransId="{2E02EA58-1BA3-4756-A0A2-8B8E2D30341C}" sibTransId="{75BF3810-1661-451C-83D2-732C657E42E4}"/>
    <dgm:cxn modelId="{4D3542A7-57D1-41AC-9B55-993FC9C65B52}" type="presOf" srcId="{0A2DAA49-B7E1-4180-8A93-8EA4C77922DF}" destId="{9FE8CC5F-2771-48F0-9FB4-6D22B6A65A26}" srcOrd="0" destOrd="0" presId="urn:microsoft.com/office/officeart/2005/8/layout/vList5"/>
    <dgm:cxn modelId="{8564DD88-5310-4281-B082-84124FFCBB41}" type="presOf" srcId="{01DA4046-59BD-413C-B127-A6215C9F190C}" destId="{21BB1530-D7E0-40EF-9523-5A926A9ECBA2}" srcOrd="0" destOrd="2" presId="urn:microsoft.com/office/officeart/2005/8/layout/vList5"/>
    <dgm:cxn modelId="{0B06DB07-4638-448A-989A-A3884FE11958}" srcId="{AC6C26E2-4519-45C4-80E7-F8AE1EEAB679}" destId="{AA97103F-8E4C-4B2F-AC24-5721BB473C8D}" srcOrd="1" destOrd="0" parTransId="{B3ACE8EB-0861-4F1D-B901-CA15F86C3A00}" sibTransId="{8281DF7E-58B8-4F01-A302-41E39F989020}"/>
    <dgm:cxn modelId="{9AB74DCB-7579-48BA-8C8F-744E87CE079F}" srcId="{42CB51E8-1A75-4B8B-AFC0-FF79C4E9E265}" destId="{AC6C26E2-4519-45C4-80E7-F8AE1EEAB679}" srcOrd="1" destOrd="0" parTransId="{14C93109-D8F5-42C5-9230-6823F4170BD8}" sibTransId="{868E5B59-BAD2-485A-AA23-3FDFCFCD83F8}"/>
    <dgm:cxn modelId="{F5304ADB-5144-44A7-9A08-E9F198992F7D}" srcId="{36FA2B64-F75E-40E8-AA0C-AEE354671F2F}" destId="{641A7FBF-46B0-4008-8E86-9F4983553AFC}" srcOrd="1" destOrd="0" parTransId="{35046E40-4EC4-43F6-B675-377A7FBA4B6F}" sibTransId="{8E76DDEB-555C-4D0D-9BBF-E09F4E03622C}"/>
    <dgm:cxn modelId="{CFF5FDDC-639B-475A-97F2-ED78A7EA22D0}" srcId="{36FA2B64-F75E-40E8-AA0C-AEE354671F2F}" destId="{A2B32C34-F6EF-47C6-9D19-3188872E207C}" srcOrd="0" destOrd="0" parTransId="{E657B86E-47B4-47A6-8A78-F262EC470B40}" sibTransId="{E9289D7D-B7C0-4D17-BCBC-1C13BA1F80CF}"/>
    <dgm:cxn modelId="{39C71117-8877-484A-8236-D8D347AB1559}" type="presOf" srcId="{B7974D33-742B-444E-A9BD-B0C0D4E6515B}" destId="{21BB1530-D7E0-40EF-9523-5A926A9ECBA2}" srcOrd="0" destOrd="4" presId="urn:microsoft.com/office/officeart/2005/8/layout/vList5"/>
    <dgm:cxn modelId="{E3262D99-657D-4A10-B3F4-12200CC224BE}" srcId="{AC6C26E2-4519-45C4-80E7-F8AE1EEAB679}" destId="{9DFD26AC-49AC-4C34-BB90-6D222FED0D17}" srcOrd="2" destOrd="0" parTransId="{F1632D04-1470-45D6-BCD0-6B0FA69467E3}" sibTransId="{A4437B1D-0FE0-4C97-B3F7-DD92BC0E7A5F}"/>
    <dgm:cxn modelId="{1BFBD8EC-0C81-47B5-B722-D47AC66EC4DE}" type="presOf" srcId="{05FF36B8-5EE5-4BB8-825D-A32DE8CF04DE}" destId="{9FE8CC5F-2771-48F0-9FB4-6D22B6A65A26}" srcOrd="0" destOrd="3" presId="urn:microsoft.com/office/officeart/2005/8/layout/vList5"/>
    <dgm:cxn modelId="{34CD8441-0F07-4FA9-A611-E7694E9BF1B5}" type="presOf" srcId="{42CB51E8-1A75-4B8B-AFC0-FF79C4E9E265}" destId="{8AE0702C-A870-4B77-B890-6BFC0A27FC2B}" srcOrd="0" destOrd="0" presId="urn:microsoft.com/office/officeart/2005/8/layout/vList5"/>
    <dgm:cxn modelId="{EDF42A34-A44B-443D-8FED-316AECA89F1F}" srcId="{36FA2B64-F75E-40E8-AA0C-AEE354671F2F}" destId="{80820C5B-3605-417C-9AA9-5CB68D0D5366}" srcOrd="3" destOrd="0" parTransId="{CDCF160C-C0A7-4D31-90F0-03593B7F419B}" sibTransId="{87F720A1-3DC0-4658-AD73-BCBD26745198}"/>
    <dgm:cxn modelId="{F3D7303B-1E84-4A71-9915-ECD91EDE8DD3}" srcId="{AC6C26E2-4519-45C4-80E7-F8AE1EEAB679}" destId="{05FF36B8-5EE5-4BB8-825D-A32DE8CF04DE}" srcOrd="3" destOrd="0" parTransId="{FAA3C465-2F68-46E8-B473-1184A904A3CE}" sibTransId="{EEB7599D-F9A2-4B98-8DF3-81D14334140E}"/>
    <dgm:cxn modelId="{DEC071BB-88A2-451F-B856-D510A88C3471}" type="presParOf" srcId="{8AE0702C-A870-4B77-B890-6BFC0A27FC2B}" destId="{A1C60F88-91DB-4D6E-A43F-78E1C1E62F47}" srcOrd="0" destOrd="0" presId="urn:microsoft.com/office/officeart/2005/8/layout/vList5"/>
    <dgm:cxn modelId="{30B0F099-D576-4A3B-A71F-4DD09C91D1DD}" type="presParOf" srcId="{A1C60F88-91DB-4D6E-A43F-78E1C1E62F47}" destId="{9C261B09-E2B3-4E8F-BFF2-F00BC3133C98}" srcOrd="0" destOrd="0" presId="urn:microsoft.com/office/officeart/2005/8/layout/vList5"/>
    <dgm:cxn modelId="{465AAAA6-A5E1-4FBF-94A4-10EF42FF83E7}" type="presParOf" srcId="{A1C60F88-91DB-4D6E-A43F-78E1C1E62F47}" destId="{21BB1530-D7E0-40EF-9523-5A926A9ECBA2}" srcOrd="1" destOrd="0" presId="urn:microsoft.com/office/officeart/2005/8/layout/vList5"/>
    <dgm:cxn modelId="{8CFC31FD-6FAB-4EB8-A4BE-F45F24120BF3}" type="presParOf" srcId="{8AE0702C-A870-4B77-B890-6BFC0A27FC2B}" destId="{603FE975-FF7E-41A9-8CEB-CD6F63FD8983}" srcOrd="1" destOrd="0" presId="urn:microsoft.com/office/officeart/2005/8/layout/vList5"/>
    <dgm:cxn modelId="{3A8D1F0F-2A52-4E78-AEF2-E81A58FB91A9}" type="presParOf" srcId="{8AE0702C-A870-4B77-B890-6BFC0A27FC2B}" destId="{C8D7C336-4110-4627-B14F-63549C2EF4AF}" srcOrd="2" destOrd="0" presId="urn:microsoft.com/office/officeart/2005/8/layout/vList5"/>
    <dgm:cxn modelId="{E1C4EDA1-111C-4221-B3BB-EE6AB7345B2F}" type="presParOf" srcId="{C8D7C336-4110-4627-B14F-63549C2EF4AF}" destId="{C61F185E-F7DA-412B-BCB6-79C9BF7B797B}" srcOrd="0" destOrd="0" presId="urn:microsoft.com/office/officeart/2005/8/layout/vList5"/>
    <dgm:cxn modelId="{0430A207-7C96-434D-9933-DFD945890E5A}" type="presParOf" srcId="{C8D7C336-4110-4627-B14F-63549C2EF4AF}" destId="{9FE8CC5F-2771-48F0-9FB4-6D22B6A65A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B1530-D7E0-40EF-9523-5A926A9ECBA2}">
      <dsp:nvSpPr>
        <dsp:cNvPr id="0" name=""/>
        <dsp:cNvSpPr/>
      </dsp:nvSpPr>
      <dsp:spPr>
        <a:xfrm rot="5400000">
          <a:off x="3569668" y="-970369"/>
          <a:ext cx="1804556" cy="420889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smtClean="0"/>
            <a:t>Executive and non-executive directors/Senior management                                    </a:t>
          </a:r>
          <a:endParaRPr lang="en-GB" sz="1500" kern="1200" dirty="0" smtClean="0"/>
        </a:p>
        <a:p>
          <a:pPr marL="114300" lvl="1" indent="-114300" algn="l" defTabSz="666750">
            <a:lnSpc>
              <a:spcPct val="90000"/>
            </a:lnSpc>
            <a:spcBef>
              <a:spcPct val="0"/>
            </a:spcBef>
            <a:spcAft>
              <a:spcPct val="15000"/>
            </a:spcAft>
            <a:buChar char="••"/>
          </a:pPr>
          <a:r>
            <a:rPr lang="en-GB" sz="1500" kern="1200" smtClean="0"/>
            <a:t>Ratings agencies</a:t>
          </a:r>
          <a:endParaRPr lang="en-GB" sz="1500" kern="1200" dirty="0" smtClean="0"/>
        </a:p>
        <a:p>
          <a:pPr marL="114300" lvl="1" indent="-114300" algn="l" defTabSz="666750">
            <a:lnSpc>
              <a:spcPct val="90000"/>
            </a:lnSpc>
            <a:spcBef>
              <a:spcPct val="0"/>
            </a:spcBef>
            <a:spcAft>
              <a:spcPct val="15000"/>
            </a:spcAft>
            <a:buChar char="••"/>
          </a:pPr>
          <a:r>
            <a:rPr lang="en-GB" sz="1500" kern="1200" smtClean="0"/>
            <a:t>Investment analysts     </a:t>
          </a:r>
          <a:endParaRPr lang="en-GB" sz="1500" kern="1200" dirty="0" smtClean="0"/>
        </a:p>
        <a:p>
          <a:pPr marL="114300" lvl="1" indent="-114300" algn="l" defTabSz="666750">
            <a:lnSpc>
              <a:spcPct val="90000"/>
            </a:lnSpc>
            <a:spcBef>
              <a:spcPct val="0"/>
            </a:spcBef>
            <a:spcAft>
              <a:spcPct val="15000"/>
            </a:spcAft>
            <a:buChar char="••"/>
          </a:pPr>
          <a:r>
            <a:rPr lang="en-GB" sz="1500" kern="1200" smtClean="0"/>
            <a:t>Regulatory bodies </a:t>
          </a:r>
          <a:endParaRPr lang="en-GB" sz="1500" kern="1200" dirty="0" smtClean="0"/>
        </a:p>
        <a:p>
          <a:pPr marL="114300" lvl="1" indent="-114300" algn="l" defTabSz="666750">
            <a:lnSpc>
              <a:spcPct val="90000"/>
            </a:lnSpc>
            <a:spcBef>
              <a:spcPct val="0"/>
            </a:spcBef>
            <a:spcAft>
              <a:spcPct val="15000"/>
            </a:spcAft>
            <a:buChar char="••"/>
          </a:pPr>
          <a:r>
            <a:rPr lang="en-GB" sz="1500" kern="1200" smtClean="0"/>
            <a:t>Other Stakeholder Groups (CRO Forum, CFO forum etc.)  </a:t>
          </a:r>
          <a:endParaRPr lang="en-GB" sz="1500" kern="1200" dirty="0"/>
        </a:p>
      </dsp:txBody>
      <dsp:txXfrm rot="-5400000">
        <a:off x="2367502" y="319888"/>
        <a:ext cx="4120799" cy="1628374"/>
      </dsp:txXfrm>
    </dsp:sp>
    <dsp:sp modelId="{9C261B09-E2B3-4E8F-BFF2-F00BC3133C98}">
      <dsp:nvSpPr>
        <dsp:cNvPr id="0" name=""/>
        <dsp:cNvSpPr/>
      </dsp:nvSpPr>
      <dsp:spPr>
        <a:xfrm>
          <a:off x="0" y="56"/>
          <a:ext cx="2367501" cy="2255695"/>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Stakeholders</a:t>
          </a:r>
          <a:endParaRPr lang="en-GB" sz="2600" kern="1200" dirty="0"/>
        </a:p>
      </dsp:txBody>
      <dsp:txXfrm>
        <a:off x="110114" y="110170"/>
        <a:ext cx="2147273" cy="2035467"/>
      </dsp:txXfrm>
    </dsp:sp>
    <dsp:sp modelId="{9FE8CC5F-2771-48F0-9FB4-6D22B6A65A26}">
      <dsp:nvSpPr>
        <dsp:cNvPr id="0" name=""/>
        <dsp:cNvSpPr/>
      </dsp:nvSpPr>
      <dsp:spPr>
        <a:xfrm rot="5400000">
          <a:off x="3569668" y="1391938"/>
          <a:ext cx="1804556" cy="420889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smtClean="0"/>
            <a:t>London Market Reserving Actuaries </a:t>
          </a:r>
          <a:endParaRPr lang="en-GB" sz="1500" kern="1200" dirty="0" smtClean="0"/>
        </a:p>
        <a:p>
          <a:pPr marL="114300" lvl="1" indent="-114300" algn="l" defTabSz="666750">
            <a:lnSpc>
              <a:spcPct val="90000"/>
            </a:lnSpc>
            <a:spcBef>
              <a:spcPct val="0"/>
            </a:spcBef>
            <a:spcAft>
              <a:spcPct val="15000"/>
            </a:spcAft>
            <a:buChar char="••"/>
          </a:pPr>
          <a:r>
            <a:rPr lang="en-GB" sz="1500" kern="1200" smtClean="0"/>
            <a:t>Reinsurance Reserving Actuaries</a:t>
          </a:r>
          <a:endParaRPr lang="en-GB" sz="1500" kern="1200" dirty="0"/>
        </a:p>
        <a:p>
          <a:pPr marL="114300" lvl="1" indent="-114300" algn="l" defTabSz="666750">
            <a:lnSpc>
              <a:spcPct val="90000"/>
            </a:lnSpc>
            <a:spcBef>
              <a:spcPct val="0"/>
            </a:spcBef>
            <a:spcAft>
              <a:spcPct val="15000"/>
            </a:spcAft>
            <a:buChar char="••"/>
          </a:pPr>
          <a:r>
            <a:rPr lang="en-GB" sz="1500" kern="1200" smtClean="0"/>
            <a:t>Personal lines Reserving Actuaries</a:t>
          </a:r>
          <a:endParaRPr lang="en-GB" sz="1500" kern="1200" dirty="0"/>
        </a:p>
        <a:p>
          <a:pPr marL="114300" lvl="1" indent="-114300" algn="l" defTabSz="666750">
            <a:lnSpc>
              <a:spcPct val="90000"/>
            </a:lnSpc>
            <a:spcBef>
              <a:spcPct val="0"/>
            </a:spcBef>
            <a:spcAft>
              <a:spcPct val="15000"/>
            </a:spcAft>
            <a:buChar char="••"/>
          </a:pPr>
          <a:r>
            <a:rPr lang="en-GB" sz="1500" kern="1200" smtClean="0"/>
            <a:t>Consulting Reserving Actuaries</a:t>
          </a:r>
          <a:endParaRPr lang="en-GB" sz="1500" kern="1200" dirty="0" smtClean="0"/>
        </a:p>
      </dsp:txBody>
      <dsp:txXfrm rot="-5400000">
        <a:off x="2367502" y="2682196"/>
        <a:ext cx="4120799" cy="1628374"/>
      </dsp:txXfrm>
    </dsp:sp>
    <dsp:sp modelId="{C61F185E-F7DA-412B-BCB6-79C9BF7B797B}">
      <dsp:nvSpPr>
        <dsp:cNvPr id="0" name=""/>
        <dsp:cNvSpPr/>
      </dsp:nvSpPr>
      <dsp:spPr>
        <a:xfrm>
          <a:off x="0" y="2368536"/>
          <a:ext cx="2367501" cy="2255695"/>
        </a:xfrm>
        <a:prstGeom prst="roundRect">
          <a:avLst/>
        </a:prstGeom>
        <a:solidFill>
          <a:schemeClr val="accent4">
            <a:shade val="80000"/>
            <a:hueOff val="291538"/>
            <a:satOff val="-12979"/>
            <a:lumOff val="278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smtClean="0"/>
            <a:t>Practitioners</a:t>
          </a:r>
          <a:endParaRPr lang="en-GB" sz="2600" kern="1200" dirty="0"/>
        </a:p>
      </dsp:txBody>
      <dsp:txXfrm>
        <a:off x="110114" y="2478650"/>
        <a:ext cx="2147273" cy="2035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B1530-D7E0-40EF-9523-5A926A9ECBA2}">
      <dsp:nvSpPr>
        <dsp:cNvPr id="0" name=""/>
        <dsp:cNvSpPr/>
      </dsp:nvSpPr>
      <dsp:spPr>
        <a:xfrm rot="5400000">
          <a:off x="3569668" y="-970369"/>
          <a:ext cx="1804556" cy="420889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baseline="0" dirty="0" smtClean="0">
              <a:solidFill>
                <a:schemeClr val="bg1">
                  <a:lumMod val="75000"/>
                </a:schemeClr>
              </a:solidFill>
            </a:rPr>
            <a:t>Executive and non-executive directors/Senior management                                    </a:t>
          </a:r>
        </a:p>
        <a:p>
          <a:pPr marL="114300" lvl="1" indent="-114300" algn="l" defTabSz="666750">
            <a:lnSpc>
              <a:spcPct val="90000"/>
            </a:lnSpc>
            <a:spcBef>
              <a:spcPct val="0"/>
            </a:spcBef>
            <a:spcAft>
              <a:spcPct val="15000"/>
            </a:spcAft>
            <a:buChar char="••"/>
          </a:pPr>
          <a:r>
            <a:rPr lang="en-GB" sz="1500" kern="1200" baseline="0" smtClean="0">
              <a:solidFill>
                <a:schemeClr val="bg1">
                  <a:lumMod val="75000"/>
                </a:schemeClr>
              </a:solidFill>
            </a:rPr>
            <a:t>Ratings agencies</a:t>
          </a:r>
          <a:endParaRPr lang="en-GB" sz="1500" kern="1200" baseline="0" dirty="0" smtClean="0">
            <a:solidFill>
              <a:schemeClr val="bg1">
                <a:lumMod val="75000"/>
              </a:schemeClr>
            </a:solidFill>
          </a:endParaRPr>
        </a:p>
        <a:p>
          <a:pPr marL="114300" lvl="1" indent="-114300" algn="l" defTabSz="666750">
            <a:lnSpc>
              <a:spcPct val="90000"/>
            </a:lnSpc>
            <a:spcBef>
              <a:spcPct val="0"/>
            </a:spcBef>
            <a:spcAft>
              <a:spcPct val="15000"/>
            </a:spcAft>
            <a:buChar char="••"/>
          </a:pPr>
          <a:r>
            <a:rPr lang="en-GB" sz="1500" kern="1200" dirty="0" smtClean="0"/>
            <a:t>Investment analysts     </a:t>
          </a:r>
        </a:p>
        <a:p>
          <a:pPr marL="114300" lvl="1" indent="-114300" algn="l" defTabSz="666750">
            <a:lnSpc>
              <a:spcPct val="90000"/>
            </a:lnSpc>
            <a:spcBef>
              <a:spcPct val="0"/>
            </a:spcBef>
            <a:spcAft>
              <a:spcPct val="15000"/>
            </a:spcAft>
            <a:buChar char="••"/>
          </a:pPr>
          <a:r>
            <a:rPr lang="en-GB" sz="1500" kern="1200" dirty="0" smtClean="0"/>
            <a:t>Regulatory bodies </a:t>
          </a:r>
        </a:p>
        <a:p>
          <a:pPr marL="114300" lvl="1" indent="-114300" algn="l" defTabSz="666750">
            <a:lnSpc>
              <a:spcPct val="90000"/>
            </a:lnSpc>
            <a:spcBef>
              <a:spcPct val="0"/>
            </a:spcBef>
            <a:spcAft>
              <a:spcPct val="15000"/>
            </a:spcAft>
            <a:buChar char="••"/>
          </a:pPr>
          <a:r>
            <a:rPr lang="en-GB" sz="1500" kern="1200" baseline="0" dirty="0" smtClean="0">
              <a:solidFill>
                <a:schemeClr val="tx1"/>
              </a:solidFill>
            </a:rPr>
            <a:t>Other Stakeholder Groups (CRO Forum, CFO forum etc.) </a:t>
          </a:r>
          <a:r>
            <a:rPr lang="en-GB" sz="1500" kern="1200" dirty="0" smtClean="0">
              <a:solidFill>
                <a:schemeClr val="tx1"/>
              </a:solidFill>
            </a:rPr>
            <a:t> </a:t>
          </a:r>
          <a:endParaRPr lang="en-GB" sz="1500" kern="1200" dirty="0">
            <a:solidFill>
              <a:schemeClr val="tx1"/>
            </a:solidFill>
          </a:endParaRPr>
        </a:p>
      </dsp:txBody>
      <dsp:txXfrm rot="-5400000">
        <a:off x="2367502" y="319888"/>
        <a:ext cx="4120799" cy="1628374"/>
      </dsp:txXfrm>
    </dsp:sp>
    <dsp:sp modelId="{9C261B09-E2B3-4E8F-BFF2-F00BC3133C98}">
      <dsp:nvSpPr>
        <dsp:cNvPr id="0" name=""/>
        <dsp:cNvSpPr/>
      </dsp:nvSpPr>
      <dsp:spPr>
        <a:xfrm>
          <a:off x="0" y="56"/>
          <a:ext cx="2367501" cy="2255695"/>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dirty="0" smtClean="0"/>
            <a:t>Stakeholders</a:t>
          </a:r>
          <a:endParaRPr lang="en-GB" sz="2600" kern="1200" dirty="0"/>
        </a:p>
      </dsp:txBody>
      <dsp:txXfrm>
        <a:off x="110114" y="110170"/>
        <a:ext cx="2147273" cy="2035467"/>
      </dsp:txXfrm>
    </dsp:sp>
    <dsp:sp modelId="{9FE8CC5F-2771-48F0-9FB4-6D22B6A65A26}">
      <dsp:nvSpPr>
        <dsp:cNvPr id="0" name=""/>
        <dsp:cNvSpPr/>
      </dsp:nvSpPr>
      <dsp:spPr>
        <a:xfrm rot="5400000">
          <a:off x="3569668" y="1391938"/>
          <a:ext cx="1804556" cy="4208890"/>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baseline="0" dirty="0" smtClean="0">
              <a:solidFill>
                <a:schemeClr val="bg1">
                  <a:lumMod val="75000"/>
                </a:schemeClr>
              </a:solidFill>
            </a:rPr>
            <a:t>London Market Reserving Actuaries </a:t>
          </a:r>
        </a:p>
        <a:p>
          <a:pPr marL="114300" lvl="1" indent="-114300" algn="l" defTabSz="666750">
            <a:lnSpc>
              <a:spcPct val="90000"/>
            </a:lnSpc>
            <a:spcBef>
              <a:spcPct val="0"/>
            </a:spcBef>
            <a:spcAft>
              <a:spcPct val="15000"/>
            </a:spcAft>
            <a:buChar char="••"/>
          </a:pPr>
          <a:r>
            <a:rPr lang="en-GB" sz="1500" kern="1200" baseline="0" dirty="0" smtClean="0">
              <a:solidFill>
                <a:schemeClr val="bg1">
                  <a:lumMod val="75000"/>
                </a:schemeClr>
              </a:solidFill>
            </a:rPr>
            <a:t>Reinsurance Reserving Actuaries</a:t>
          </a:r>
          <a:endParaRPr lang="en-GB" sz="1500" kern="1200" baseline="0" dirty="0">
            <a:solidFill>
              <a:schemeClr val="bg1">
                <a:lumMod val="75000"/>
              </a:schemeClr>
            </a:solidFill>
          </a:endParaRPr>
        </a:p>
        <a:p>
          <a:pPr marL="114300" lvl="1" indent="-114300" algn="l" defTabSz="666750">
            <a:lnSpc>
              <a:spcPct val="90000"/>
            </a:lnSpc>
            <a:spcBef>
              <a:spcPct val="0"/>
            </a:spcBef>
            <a:spcAft>
              <a:spcPct val="15000"/>
            </a:spcAft>
            <a:buChar char="••"/>
          </a:pPr>
          <a:r>
            <a:rPr lang="en-GB" sz="1500" kern="1200" dirty="0" smtClean="0"/>
            <a:t>Personal lines Reserving Actuaries</a:t>
          </a:r>
          <a:endParaRPr lang="en-GB" sz="1500" kern="1200" dirty="0"/>
        </a:p>
        <a:p>
          <a:pPr marL="114300" lvl="1" indent="-114300" algn="l" defTabSz="666750">
            <a:lnSpc>
              <a:spcPct val="90000"/>
            </a:lnSpc>
            <a:spcBef>
              <a:spcPct val="0"/>
            </a:spcBef>
            <a:spcAft>
              <a:spcPct val="15000"/>
            </a:spcAft>
            <a:buChar char="••"/>
          </a:pPr>
          <a:r>
            <a:rPr lang="en-GB" sz="1500" strike="sngStrike" kern="1200" baseline="0" dirty="0" smtClean="0"/>
            <a:t>Consulting Reserving Actuaries</a:t>
          </a:r>
        </a:p>
      </dsp:txBody>
      <dsp:txXfrm rot="-5400000">
        <a:off x="2367502" y="2682196"/>
        <a:ext cx="4120799" cy="1628374"/>
      </dsp:txXfrm>
    </dsp:sp>
    <dsp:sp modelId="{C61F185E-F7DA-412B-BCB6-79C9BF7B797B}">
      <dsp:nvSpPr>
        <dsp:cNvPr id="0" name=""/>
        <dsp:cNvSpPr/>
      </dsp:nvSpPr>
      <dsp:spPr>
        <a:xfrm>
          <a:off x="0" y="2368536"/>
          <a:ext cx="2367501" cy="2255695"/>
        </a:xfrm>
        <a:prstGeom prst="roundRect">
          <a:avLst/>
        </a:prstGeom>
        <a:solidFill>
          <a:schemeClr val="accent4">
            <a:shade val="80000"/>
            <a:hueOff val="291538"/>
            <a:satOff val="-12979"/>
            <a:lumOff val="278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kern="1200" smtClean="0"/>
            <a:t>Practitioners</a:t>
          </a:r>
          <a:endParaRPr lang="en-GB" sz="2600" kern="1200" dirty="0"/>
        </a:p>
      </dsp:txBody>
      <dsp:txXfrm>
        <a:off x="110114" y="2478650"/>
        <a:ext cx="2147273" cy="2035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247" cy="49673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defRPr sz="1200"/>
            </a:lvl1pPr>
          </a:lstStyle>
          <a:p>
            <a:endParaRPr lang="en-US"/>
          </a:p>
        </p:txBody>
      </p:sp>
      <p:sp>
        <p:nvSpPr>
          <p:cNvPr id="55299" name="Rectangle 3"/>
          <p:cNvSpPr>
            <a:spLocks noGrp="1" noChangeArrowheads="1"/>
          </p:cNvSpPr>
          <p:nvPr>
            <p:ph type="dt" sz="quarter" idx="1"/>
          </p:nvPr>
        </p:nvSpPr>
        <p:spPr bwMode="auto">
          <a:xfrm>
            <a:off x="3849826" y="0"/>
            <a:ext cx="2946246" cy="496732"/>
          </a:xfrm>
          <a:prstGeom prst="rect">
            <a:avLst/>
          </a:prstGeom>
          <a:noFill/>
          <a:ln w="9525">
            <a:noFill/>
            <a:miter lim="800000"/>
            <a:headEnd/>
            <a:tailEnd/>
          </a:ln>
          <a:effectLst/>
        </p:spPr>
        <p:txBody>
          <a:bodyPr vert="horz" wrap="square" lIns="92108" tIns="46054" rIns="92108" bIns="46054" numCol="1" anchor="t" anchorCtr="0" compatLnSpc="1">
            <a:prstTxWarp prst="textNoShape">
              <a:avLst/>
            </a:prstTxWarp>
          </a:bodyPr>
          <a:lstStyle>
            <a:lvl1pPr algn="r">
              <a:defRPr sz="1200"/>
            </a:lvl1pPr>
          </a:lstStyle>
          <a:p>
            <a:fld id="{11120BBB-16B3-4672-99ED-D5ED63667028}" type="datetimeFigureOut">
              <a:rPr lang="en-US"/>
              <a:pPr/>
              <a:t>10/9/2013</a:t>
            </a:fld>
            <a:endParaRPr lang="en-US"/>
          </a:p>
        </p:txBody>
      </p:sp>
      <p:sp>
        <p:nvSpPr>
          <p:cNvPr id="55300" name="Rectangle 4"/>
          <p:cNvSpPr>
            <a:spLocks noGrp="1" noChangeArrowheads="1"/>
          </p:cNvSpPr>
          <p:nvPr>
            <p:ph type="ftr" sz="quarter" idx="2"/>
          </p:nvPr>
        </p:nvSpPr>
        <p:spPr bwMode="auto">
          <a:xfrm>
            <a:off x="0" y="9428309"/>
            <a:ext cx="2946247" cy="496731"/>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defRPr sz="1200"/>
            </a:lvl1pPr>
          </a:lstStyle>
          <a:p>
            <a:endParaRPr lang="en-US"/>
          </a:p>
        </p:txBody>
      </p:sp>
      <p:sp>
        <p:nvSpPr>
          <p:cNvPr id="55301" name="Rectangle 5"/>
          <p:cNvSpPr>
            <a:spLocks noGrp="1" noChangeArrowheads="1"/>
          </p:cNvSpPr>
          <p:nvPr>
            <p:ph type="sldNum" sz="quarter" idx="3"/>
          </p:nvPr>
        </p:nvSpPr>
        <p:spPr bwMode="auto">
          <a:xfrm>
            <a:off x="3849826" y="9428309"/>
            <a:ext cx="2946246" cy="496731"/>
          </a:xfrm>
          <a:prstGeom prst="rect">
            <a:avLst/>
          </a:prstGeom>
          <a:noFill/>
          <a:ln w="9525">
            <a:noFill/>
            <a:miter lim="800000"/>
            <a:headEnd/>
            <a:tailEnd/>
          </a:ln>
          <a:effectLst/>
        </p:spPr>
        <p:txBody>
          <a:bodyPr vert="horz" wrap="square" lIns="92108" tIns="46054" rIns="92108" bIns="46054" numCol="1" anchor="b" anchorCtr="0" compatLnSpc="1">
            <a:prstTxWarp prst="textNoShape">
              <a:avLst/>
            </a:prstTxWarp>
          </a:bodyPr>
          <a:lstStyle>
            <a:lvl1pPr algn="r">
              <a:defRPr sz="1200"/>
            </a:lvl1pPr>
          </a:lstStyle>
          <a:p>
            <a:fld id="{D3FBAF89-6A95-4FFD-8D89-7D5DD2619DF3}" type="slidenum">
              <a:rPr lang="en-US"/>
              <a:pPr/>
              <a:t>‹#›</a:t>
            </a:fld>
            <a:endParaRPr lang="en-US"/>
          </a:p>
        </p:txBody>
      </p:sp>
    </p:spTree>
    <p:extLst>
      <p:ext uri="{BB962C8B-B14F-4D97-AF65-F5344CB8AC3E}">
        <p14:creationId xmlns:p14="http://schemas.microsoft.com/office/powerpoint/2010/main" val="4290198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247" cy="496732"/>
          </a:xfrm>
          <a:prstGeom prst="rect">
            <a:avLst/>
          </a:prstGeom>
          <a:noFill/>
          <a:ln>
            <a:noFill/>
          </a:ln>
          <a:effectLst/>
          <a:extLst/>
        </p:spPr>
        <p:txBody>
          <a:bodyPr vert="horz" wrap="square" lIns="92108" tIns="46054" rIns="92108" bIns="46054" numCol="1" anchor="t" anchorCtr="0" compatLnSpc="1">
            <a:prstTxWarp prst="textNoShape">
              <a:avLst/>
            </a:prstTxWarp>
          </a:bodyPr>
          <a:lstStyle>
            <a:lvl1pPr>
              <a:defRPr sz="1200"/>
            </a:lvl1pPr>
          </a:lstStyle>
          <a:p>
            <a:pPr>
              <a:defRPr/>
            </a:pPr>
            <a:endParaRPr lang="en-GB"/>
          </a:p>
        </p:txBody>
      </p:sp>
      <p:sp>
        <p:nvSpPr>
          <p:cNvPr id="7171" name="Rectangle 3"/>
          <p:cNvSpPr>
            <a:spLocks noGrp="1" noChangeArrowheads="1"/>
          </p:cNvSpPr>
          <p:nvPr>
            <p:ph type="dt" idx="1"/>
          </p:nvPr>
        </p:nvSpPr>
        <p:spPr bwMode="auto">
          <a:xfrm>
            <a:off x="3849826" y="0"/>
            <a:ext cx="2946246" cy="496732"/>
          </a:xfrm>
          <a:prstGeom prst="rect">
            <a:avLst/>
          </a:prstGeom>
          <a:noFill/>
          <a:ln>
            <a:noFill/>
          </a:ln>
          <a:effectLst/>
          <a:extLst/>
        </p:spPr>
        <p:txBody>
          <a:bodyPr vert="horz" wrap="square" lIns="92108" tIns="46054" rIns="92108" bIns="46054" numCol="1" anchor="t" anchorCtr="0" compatLnSpc="1">
            <a:prstTxWarp prst="textNoShape">
              <a:avLst/>
            </a:prstTxWarp>
          </a:bodyPr>
          <a:lstStyle>
            <a:lvl1pPr algn="r">
              <a:defRPr sz="1200"/>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9288" y="4714953"/>
            <a:ext cx="5439101" cy="4467387"/>
          </a:xfrm>
          <a:prstGeom prst="rect">
            <a:avLst/>
          </a:prstGeom>
          <a:noFill/>
          <a:ln>
            <a:noFill/>
          </a:ln>
          <a:effectLst/>
          <a:extLst/>
        </p:spPr>
        <p:txBody>
          <a:bodyPr vert="horz" wrap="square" lIns="92108" tIns="46054" rIns="92108" bIns="4605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9428309"/>
            <a:ext cx="2946247" cy="496731"/>
          </a:xfrm>
          <a:prstGeom prst="rect">
            <a:avLst/>
          </a:prstGeom>
          <a:noFill/>
          <a:ln>
            <a:noFill/>
          </a:ln>
          <a:effectLst/>
          <a:extLst/>
        </p:spPr>
        <p:txBody>
          <a:bodyPr vert="horz" wrap="square" lIns="92108" tIns="46054" rIns="92108" bIns="46054" numCol="1" anchor="b" anchorCtr="0" compatLnSpc="1">
            <a:prstTxWarp prst="textNoShape">
              <a:avLst/>
            </a:prstTxWarp>
          </a:bodyPr>
          <a:lstStyle>
            <a:lvl1pPr>
              <a:defRPr sz="1200"/>
            </a:lvl1pPr>
          </a:lstStyle>
          <a:p>
            <a:pPr>
              <a:defRPr/>
            </a:pPr>
            <a:endParaRPr lang="en-GB"/>
          </a:p>
        </p:txBody>
      </p:sp>
      <p:sp>
        <p:nvSpPr>
          <p:cNvPr id="7175" name="Rectangle 7"/>
          <p:cNvSpPr>
            <a:spLocks noGrp="1" noChangeArrowheads="1"/>
          </p:cNvSpPr>
          <p:nvPr>
            <p:ph type="sldNum" sz="quarter" idx="5"/>
          </p:nvPr>
        </p:nvSpPr>
        <p:spPr bwMode="auto">
          <a:xfrm>
            <a:off x="3849826" y="9428309"/>
            <a:ext cx="2946246" cy="496731"/>
          </a:xfrm>
          <a:prstGeom prst="rect">
            <a:avLst/>
          </a:prstGeom>
          <a:noFill/>
          <a:ln>
            <a:noFill/>
          </a:ln>
          <a:effectLst/>
          <a:extLst/>
        </p:spPr>
        <p:txBody>
          <a:bodyPr vert="horz" wrap="square" lIns="92108" tIns="46054" rIns="92108" bIns="46054" numCol="1" anchor="b" anchorCtr="0" compatLnSpc="1">
            <a:prstTxWarp prst="textNoShape">
              <a:avLst/>
            </a:prstTxWarp>
          </a:bodyPr>
          <a:lstStyle>
            <a:lvl1pPr algn="r">
              <a:defRPr sz="1200"/>
            </a:lvl1pPr>
          </a:lstStyle>
          <a:p>
            <a:pPr>
              <a:defRPr/>
            </a:pPr>
            <a:fld id="{3F05EC6C-61B8-4524-9600-A6A7FFB6D539}" type="slidenum">
              <a:rPr lang="en-GB"/>
              <a:pPr>
                <a:defRPr/>
              </a:pPr>
              <a:t>‹#›</a:t>
            </a:fld>
            <a:endParaRPr lang="en-GB"/>
          </a:p>
        </p:txBody>
      </p:sp>
    </p:spTree>
    <p:extLst>
      <p:ext uri="{BB962C8B-B14F-4D97-AF65-F5344CB8AC3E}">
        <p14:creationId xmlns:p14="http://schemas.microsoft.com/office/powerpoint/2010/main" val="695351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pPr eaLnBrk="1" hangingPunct="1"/>
            <a:r>
              <a:rPr lang="en-GB" smtClean="0"/>
              <a:t>Getting room filled plus James:	10 mins</a:t>
            </a:r>
          </a:p>
          <a:p>
            <a:pPr eaLnBrk="1" hangingPunct="1"/>
            <a:r>
              <a:rPr lang="en-GB" smtClean="0"/>
              <a:t>Sarah:			15 to 20 mins</a:t>
            </a:r>
          </a:p>
          <a:p>
            <a:pPr eaLnBrk="1" hangingPunct="1"/>
            <a:r>
              <a:rPr lang="en-GB" smtClean="0"/>
              <a:t>Alex:			10 mins</a:t>
            </a:r>
          </a:p>
          <a:p>
            <a:pPr eaLnBrk="1" hangingPunct="1"/>
            <a:r>
              <a:rPr lang="en-GB" smtClean="0"/>
              <a:t>Chris (plus Richard?)		15 to 20 mins</a:t>
            </a:r>
          </a:p>
          <a:p>
            <a:pPr eaLnBrk="1" hangingPunct="1"/>
            <a:r>
              <a:rPr lang="en-GB" smtClean="0"/>
              <a:t>Next Steps			The Balance = 0 to 10 mins</a:t>
            </a:r>
          </a:p>
        </p:txBody>
      </p:sp>
      <p:sp>
        <p:nvSpPr>
          <p:cNvPr id="21507" name="Slide Number Placeholder 3"/>
          <p:cNvSpPr>
            <a:spLocks noGrp="1"/>
          </p:cNvSpPr>
          <p:nvPr>
            <p:ph type="sldNum" sz="quarter" idx="5"/>
          </p:nvPr>
        </p:nvSpPr>
        <p:spPr>
          <a:noFill/>
          <a:ln>
            <a:miter lim="800000"/>
            <a:headEnd/>
            <a:tailEnd/>
          </a:ln>
        </p:spPr>
        <p:txBody>
          <a:bodyPr/>
          <a:lstStyle/>
          <a:p>
            <a:fld id="{CB15C9D4-C3FF-4DC0-8991-0B9155E076C6}" type="slidenum">
              <a:rPr lang="en-GB" smtClean="0"/>
              <a:pPr/>
              <a:t>3</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mention all </a:t>
            </a:r>
            <a:r>
              <a:rPr lang="en-GB" dirty="0" err="1" smtClean="0"/>
              <a:t>respones</a:t>
            </a:r>
            <a:r>
              <a:rPr lang="en-GB" dirty="0" smtClean="0"/>
              <a:t> – most common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mention all </a:t>
            </a:r>
            <a:r>
              <a:rPr lang="en-GB" dirty="0" err="1" smtClean="0"/>
              <a:t>respones</a:t>
            </a:r>
            <a:r>
              <a:rPr lang="en-GB" dirty="0" smtClean="0"/>
              <a:t> – most common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discussing inflation few actually allowed for this explicitly in </a:t>
            </a:r>
            <a:r>
              <a:rPr lang="en-GB" sz="1200" kern="1200" dirty="0" err="1" smtClean="0">
                <a:solidFill>
                  <a:schemeClr val="tx1"/>
                </a:solidFill>
                <a:effectLst/>
                <a:latin typeface="Arial" charset="0"/>
                <a:ea typeface="+mn-ea"/>
                <a:cs typeface="Arial" charset="0"/>
              </a:rPr>
              <a:t>trainagles</a:t>
            </a:r>
            <a:r>
              <a:rPr lang="en-GB" sz="1200" kern="1200" dirty="0" smtClean="0">
                <a:solidFill>
                  <a:schemeClr val="tx1"/>
                </a:solidFill>
                <a:effectLst/>
                <a:latin typeface="Arial" charset="0"/>
                <a:ea typeface="+mn-ea"/>
                <a:cs typeface="Arial" charset="0"/>
              </a:rPr>
              <a:t>, most in ultimate trends, e.g. when selecting BF prior</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Similarly with seasonality, though majority did make adjustments in the </a:t>
            </a:r>
            <a:r>
              <a:rPr lang="en-GB" sz="1200" kern="1200" dirty="0" err="1" smtClean="0">
                <a:solidFill>
                  <a:schemeClr val="tx1"/>
                </a:solidFill>
                <a:effectLst/>
                <a:latin typeface="Arial" charset="0"/>
                <a:ea typeface="+mn-ea"/>
                <a:cs typeface="Arial" charset="0"/>
              </a:rPr>
              <a:t>trianglefor</a:t>
            </a:r>
            <a:r>
              <a:rPr lang="en-GB" sz="1200" kern="1200" dirty="0" smtClean="0">
                <a:solidFill>
                  <a:schemeClr val="tx1"/>
                </a:solidFill>
                <a:effectLst/>
                <a:latin typeface="Arial" charset="0"/>
                <a:ea typeface="+mn-ea"/>
                <a:cs typeface="Arial" charset="0"/>
              </a:rPr>
              <a:t> these.  A couple only mentioned process adjustments, and only one explicitly mentioned the weather</a:t>
            </a:r>
          </a:p>
          <a:p>
            <a:endParaRPr lang="en-GB"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mention all </a:t>
            </a:r>
            <a:r>
              <a:rPr lang="en-GB" dirty="0" err="1" smtClean="0"/>
              <a:t>respones</a:t>
            </a:r>
            <a:r>
              <a:rPr lang="en-GB" dirty="0" smtClean="0"/>
              <a:t> – most common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mention all </a:t>
            </a:r>
            <a:r>
              <a:rPr lang="en-GB" dirty="0" err="1" smtClean="0"/>
              <a:t>respones</a:t>
            </a:r>
            <a:r>
              <a:rPr lang="en-GB" dirty="0" smtClean="0"/>
              <a:t> – most common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not happy</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detailed write up will be made available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detailed write up will be made available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detailed write up will be made available</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pPr eaLnBrk="1" hangingPunct="1"/>
            <a:r>
              <a:rPr lang="en-GB" smtClean="0"/>
              <a:t>Getting room filled plus James:	10 mins</a:t>
            </a:r>
          </a:p>
          <a:p>
            <a:pPr eaLnBrk="1" hangingPunct="1"/>
            <a:r>
              <a:rPr lang="en-GB" smtClean="0"/>
              <a:t>Sarah:			15 to 20 mins</a:t>
            </a:r>
          </a:p>
          <a:p>
            <a:pPr eaLnBrk="1" hangingPunct="1"/>
            <a:r>
              <a:rPr lang="en-GB" smtClean="0"/>
              <a:t>Alex:			10 mins</a:t>
            </a:r>
          </a:p>
          <a:p>
            <a:pPr eaLnBrk="1" hangingPunct="1"/>
            <a:r>
              <a:rPr lang="en-GB" smtClean="0"/>
              <a:t>Chris (plus Richard?)		15 to 20 mins</a:t>
            </a:r>
          </a:p>
          <a:p>
            <a:pPr eaLnBrk="1" hangingPunct="1"/>
            <a:r>
              <a:rPr lang="en-GB" smtClean="0"/>
              <a:t>Next Steps			The Balance = 0 to 10 mins</a:t>
            </a:r>
          </a:p>
        </p:txBody>
      </p:sp>
      <p:sp>
        <p:nvSpPr>
          <p:cNvPr id="21507" name="Slide Number Placeholder 3"/>
          <p:cNvSpPr>
            <a:spLocks noGrp="1"/>
          </p:cNvSpPr>
          <p:nvPr>
            <p:ph type="sldNum" sz="quarter" idx="5"/>
          </p:nvPr>
        </p:nvSpPr>
        <p:spPr>
          <a:noFill/>
          <a:ln>
            <a:miter lim="800000"/>
            <a:headEnd/>
            <a:tailEnd/>
          </a:ln>
        </p:spPr>
        <p:txBody>
          <a:bodyPr/>
          <a:lstStyle/>
          <a:p>
            <a:fld id="{CB15C9D4-C3FF-4DC0-8991-0B9155E076C6}" type="slidenum">
              <a:rPr lang="en-GB" smtClean="0"/>
              <a:pPr/>
              <a:t>4</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pPr eaLnBrk="1" hangingPunct="1"/>
            <a:r>
              <a:rPr lang="en-GB" smtClean="0"/>
              <a:t>Getting room filled plus James:	10 mins</a:t>
            </a:r>
          </a:p>
          <a:p>
            <a:pPr eaLnBrk="1" hangingPunct="1"/>
            <a:r>
              <a:rPr lang="en-GB" smtClean="0"/>
              <a:t>Sarah:			15 to 20 mins</a:t>
            </a:r>
          </a:p>
          <a:p>
            <a:pPr eaLnBrk="1" hangingPunct="1"/>
            <a:r>
              <a:rPr lang="en-GB" smtClean="0"/>
              <a:t>Alex:			10 mins</a:t>
            </a:r>
          </a:p>
          <a:p>
            <a:pPr eaLnBrk="1" hangingPunct="1"/>
            <a:r>
              <a:rPr lang="en-GB" smtClean="0"/>
              <a:t>Chris (plus Richard?)		15 to 20 mins</a:t>
            </a:r>
          </a:p>
          <a:p>
            <a:pPr eaLnBrk="1" hangingPunct="1"/>
            <a:r>
              <a:rPr lang="en-GB" smtClean="0"/>
              <a:t>Next Steps			The Balance = 0 to 10 mins</a:t>
            </a:r>
          </a:p>
        </p:txBody>
      </p:sp>
      <p:sp>
        <p:nvSpPr>
          <p:cNvPr id="21507" name="Slide Number Placeholder 3"/>
          <p:cNvSpPr>
            <a:spLocks noGrp="1"/>
          </p:cNvSpPr>
          <p:nvPr>
            <p:ph type="sldNum" sz="quarter" idx="5"/>
          </p:nvPr>
        </p:nvSpPr>
        <p:spPr>
          <a:noFill/>
          <a:ln>
            <a:miter lim="800000"/>
            <a:headEnd/>
            <a:tailEnd/>
          </a:ln>
        </p:spPr>
        <p:txBody>
          <a:bodyPr/>
          <a:lstStyle/>
          <a:p>
            <a:fld id="{CB15C9D4-C3FF-4DC0-8991-0B9155E076C6}" type="slidenum">
              <a:rPr lang="en-GB" smtClean="0"/>
              <a:pPr/>
              <a:t>28</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29</a:t>
            </a:fld>
            <a:endParaRPr lang="en-GB"/>
          </a:p>
        </p:txBody>
      </p:sp>
    </p:spTree>
    <p:extLst>
      <p:ext uri="{BB962C8B-B14F-4D97-AF65-F5344CB8AC3E}">
        <p14:creationId xmlns:p14="http://schemas.microsoft.com/office/powerpoint/2010/main" val="118424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30</a:t>
            </a:fld>
            <a:endParaRPr lang="en-GB"/>
          </a:p>
        </p:txBody>
      </p:sp>
    </p:spTree>
    <p:extLst>
      <p:ext uri="{BB962C8B-B14F-4D97-AF65-F5344CB8AC3E}">
        <p14:creationId xmlns:p14="http://schemas.microsoft.com/office/powerpoint/2010/main" val="1820671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3F05EC6C-61B8-4524-9600-A6A7FFB6D539}" type="slidenum">
              <a:rPr lang="en-GB" smtClean="0"/>
              <a:pPr>
                <a:defRPr/>
              </a:pPr>
              <a:t>31</a:t>
            </a:fld>
            <a:endParaRPr lang="en-GB"/>
          </a:p>
        </p:txBody>
      </p:sp>
    </p:spTree>
    <p:extLst>
      <p:ext uri="{BB962C8B-B14F-4D97-AF65-F5344CB8AC3E}">
        <p14:creationId xmlns:p14="http://schemas.microsoft.com/office/powerpoint/2010/main" val="2249345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32</a:t>
            </a:fld>
            <a:endParaRPr lang="en-GB"/>
          </a:p>
        </p:txBody>
      </p:sp>
    </p:spTree>
    <p:extLst>
      <p:ext uri="{BB962C8B-B14F-4D97-AF65-F5344CB8AC3E}">
        <p14:creationId xmlns:p14="http://schemas.microsoft.com/office/powerpoint/2010/main" val="1820671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33</a:t>
            </a:fld>
            <a:endParaRPr lang="en-GB"/>
          </a:p>
        </p:txBody>
      </p:sp>
    </p:spTree>
    <p:extLst>
      <p:ext uri="{BB962C8B-B14F-4D97-AF65-F5344CB8AC3E}">
        <p14:creationId xmlns:p14="http://schemas.microsoft.com/office/powerpoint/2010/main" val="265671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34</a:t>
            </a:fld>
            <a:endParaRPr lang="en-GB"/>
          </a:p>
        </p:txBody>
      </p:sp>
    </p:spTree>
    <p:extLst>
      <p:ext uri="{BB962C8B-B14F-4D97-AF65-F5344CB8AC3E}">
        <p14:creationId xmlns:p14="http://schemas.microsoft.com/office/powerpoint/2010/main" val="3098305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35</a:t>
            </a:fld>
            <a:endParaRPr lang="en-GB"/>
          </a:p>
        </p:txBody>
      </p:sp>
    </p:spTree>
    <p:extLst>
      <p:ext uri="{BB962C8B-B14F-4D97-AF65-F5344CB8AC3E}">
        <p14:creationId xmlns:p14="http://schemas.microsoft.com/office/powerpoint/2010/main" val="818815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pPr eaLnBrk="1" hangingPunct="1"/>
            <a:r>
              <a:rPr lang="en-GB" smtClean="0"/>
              <a:t>Getting room filled plus James:	10 mins</a:t>
            </a:r>
          </a:p>
          <a:p>
            <a:pPr eaLnBrk="1" hangingPunct="1"/>
            <a:r>
              <a:rPr lang="en-GB" smtClean="0"/>
              <a:t>Sarah:			15 to 20 mins</a:t>
            </a:r>
          </a:p>
          <a:p>
            <a:pPr eaLnBrk="1" hangingPunct="1"/>
            <a:r>
              <a:rPr lang="en-GB" smtClean="0"/>
              <a:t>Alex:			10 mins</a:t>
            </a:r>
          </a:p>
          <a:p>
            <a:pPr eaLnBrk="1" hangingPunct="1"/>
            <a:r>
              <a:rPr lang="en-GB" smtClean="0"/>
              <a:t>Chris (plus Richard?)		15 to 20 mins</a:t>
            </a:r>
          </a:p>
          <a:p>
            <a:pPr eaLnBrk="1" hangingPunct="1"/>
            <a:r>
              <a:rPr lang="en-GB" smtClean="0"/>
              <a:t>Next Steps			The Balance = 0 to 10 mins</a:t>
            </a:r>
          </a:p>
        </p:txBody>
      </p:sp>
      <p:sp>
        <p:nvSpPr>
          <p:cNvPr id="21507" name="Slide Number Placeholder 3"/>
          <p:cNvSpPr>
            <a:spLocks noGrp="1"/>
          </p:cNvSpPr>
          <p:nvPr>
            <p:ph type="sldNum" sz="quarter" idx="5"/>
          </p:nvPr>
        </p:nvSpPr>
        <p:spPr>
          <a:noFill/>
          <a:ln>
            <a:miter lim="800000"/>
            <a:headEnd/>
            <a:tailEnd/>
          </a:ln>
        </p:spPr>
        <p:txBody>
          <a:bodyPr/>
          <a:lstStyle/>
          <a:p>
            <a:fld id="{CB15C9D4-C3FF-4DC0-8991-0B9155E076C6}" type="slidenum">
              <a:rPr lang="en-GB" smtClean="0"/>
              <a:pPr/>
              <a:t>36</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p:spPr>
        <p:txBody>
          <a:bodyPr/>
          <a:lstStyle/>
          <a:p>
            <a:pPr eaLnBrk="1" hangingPunct="1"/>
            <a:r>
              <a:rPr lang="en-GB" smtClean="0"/>
              <a:t>Problems that can only be defined by their complex solution</a:t>
            </a:r>
          </a:p>
          <a:p>
            <a:pPr eaLnBrk="1" hangingPunct="1"/>
            <a:r>
              <a:rPr lang="en-GB" smtClean="0"/>
              <a:t>By implication this means non-unique, non-linear, not prescribable, and imperfect.</a:t>
            </a:r>
          </a:p>
          <a:p>
            <a:pPr eaLnBrk="1" hangingPunct="1"/>
            <a:r>
              <a:rPr lang="en-GB" smtClean="0"/>
              <a:t>But we do it</a:t>
            </a:r>
          </a:p>
          <a:p>
            <a:pPr eaLnBrk="1" hangingPunct="1"/>
            <a:endParaRPr lang="en-US" smtClean="0"/>
          </a:p>
        </p:txBody>
      </p:sp>
      <p:sp>
        <p:nvSpPr>
          <p:cNvPr id="28675" name="Slide Number Placeholder 3"/>
          <p:cNvSpPr txBox="1">
            <a:spLocks noGrp="1"/>
          </p:cNvSpPr>
          <p:nvPr/>
        </p:nvSpPr>
        <p:spPr bwMode="auto">
          <a:xfrm>
            <a:off x="3849826" y="9428309"/>
            <a:ext cx="2946246" cy="496731"/>
          </a:xfrm>
          <a:prstGeom prst="rect">
            <a:avLst/>
          </a:prstGeom>
          <a:noFill/>
          <a:ln w="9525">
            <a:noFill/>
            <a:miter lim="800000"/>
            <a:headEnd/>
            <a:tailEnd/>
          </a:ln>
        </p:spPr>
        <p:txBody>
          <a:bodyPr lIns="92108" tIns="46054" rIns="92108" bIns="46054" anchor="b"/>
          <a:lstStyle/>
          <a:p>
            <a:pPr algn="r"/>
            <a:fld id="{9833BB28-5EA6-491B-A7E0-6E3F0C107464}" type="slidenum">
              <a:rPr lang="en-GB" sz="1200"/>
              <a:pPr algn="r"/>
              <a:t>37</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pPr eaLnBrk="1" hangingPunct="1"/>
            <a:r>
              <a:rPr lang="en-GB" smtClean="0"/>
              <a:t>Getting room filled plus James:	10 mins</a:t>
            </a:r>
          </a:p>
          <a:p>
            <a:pPr eaLnBrk="1" hangingPunct="1"/>
            <a:r>
              <a:rPr lang="en-GB" smtClean="0"/>
              <a:t>Sarah:			15 to 20 mins</a:t>
            </a:r>
          </a:p>
          <a:p>
            <a:pPr eaLnBrk="1" hangingPunct="1"/>
            <a:r>
              <a:rPr lang="en-GB" smtClean="0"/>
              <a:t>Alex:			10 mins</a:t>
            </a:r>
          </a:p>
          <a:p>
            <a:pPr eaLnBrk="1" hangingPunct="1"/>
            <a:r>
              <a:rPr lang="en-GB" smtClean="0"/>
              <a:t>Chris (plus Richard?)		15 to 20 mins</a:t>
            </a:r>
          </a:p>
          <a:p>
            <a:pPr eaLnBrk="1" hangingPunct="1"/>
            <a:r>
              <a:rPr lang="en-GB" smtClean="0"/>
              <a:t>Next Steps			The Balance = 0 to 10 mins</a:t>
            </a:r>
          </a:p>
        </p:txBody>
      </p:sp>
      <p:sp>
        <p:nvSpPr>
          <p:cNvPr id="21507" name="Slide Number Placeholder 3"/>
          <p:cNvSpPr>
            <a:spLocks noGrp="1"/>
          </p:cNvSpPr>
          <p:nvPr>
            <p:ph type="sldNum" sz="quarter" idx="5"/>
          </p:nvPr>
        </p:nvSpPr>
        <p:spPr>
          <a:noFill/>
          <a:ln>
            <a:miter lim="800000"/>
            <a:headEnd/>
            <a:tailEnd/>
          </a:ln>
        </p:spPr>
        <p:txBody>
          <a:bodyPr/>
          <a:lstStyle/>
          <a:p>
            <a:fld id="{CB15C9D4-C3FF-4DC0-8991-0B9155E076C6}" type="slidenum">
              <a:rPr lang="en-GB" smtClean="0"/>
              <a:pPr/>
              <a:t>6</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p:spPr>
        <p:txBody>
          <a:bodyPr/>
          <a:lstStyle/>
          <a:p>
            <a:pPr eaLnBrk="1" hangingPunct="1"/>
            <a:r>
              <a:rPr lang="en-GB" smtClean="0"/>
              <a:t>Problems that can only be defined by their complex solution</a:t>
            </a:r>
          </a:p>
          <a:p>
            <a:pPr eaLnBrk="1" hangingPunct="1"/>
            <a:endParaRPr lang="en-US" smtClean="0"/>
          </a:p>
        </p:txBody>
      </p:sp>
      <p:sp>
        <p:nvSpPr>
          <p:cNvPr id="43011" name="Slide Number Placeholder 3"/>
          <p:cNvSpPr>
            <a:spLocks noGrp="1"/>
          </p:cNvSpPr>
          <p:nvPr>
            <p:ph type="sldNum" sz="quarter" idx="5"/>
          </p:nvPr>
        </p:nvSpPr>
        <p:spPr>
          <a:noFill/>
          <a:ln>
            <a:miter lim="800000"/>
            <a:headEnd/>
            <a:tailEnd/>
          </a:ln>
        </p:spPr>
        <p:txBody>
          <a:bodyPr/>
          <a:lstStyle/>
          <a:p>
            <a:fld id="{83C67C8D-B6E6-4E71-8F74-C9C5966E9633}" type="slidenum">
              <a:rPr lang="en-GB" smtClean="0"/>
              <a:pPr/>
              <a:t>38</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p:spPr>
        <p:txBody>
          <a:bodyPr/>
          <a:lstStyle/>
          <a:p>
            <a:pPr eaLnBrk="1" hangingPunct="1"/>
            <a:endParaRPr lang="en-US" smtClean="0"/>
          </a:p>
        </p:txBody>
      </p:sp>
      <p:sp>
        <p:nvSpPr>
          <p:cNvPr id="40963" name="Slide Number Placeholder 3"/>
          <p:cNvSpPr txBox="1">
            <a:spLocks noGrp="1"/>
          </p:cNvSpPr>
          <p:nvPr/>
        </p:nvSpPr>
        <p:spPr bwMode="auto">
          <a:xfrm>
            <a:off x="3849826" y="9428309"/>
            <a:ext cx="2946246" cy="496731"/>
          </a:xfrm>
          <a:prstGeom prst="rect">
            <a:avLst/>
          </a:prstGeom>
          <a:noFill/>
          <a:ln w="9525">
            <a:noFill/>
            <a:miter lim="800000"/>
            <a:headEnd/>
            <a:tailEnd/>
          </a:ln>
        </p:spPr>
        <p:txBody>
          <a:bodyPr lIns="92108" tIns="46054" rIns="92108" bIns="46054" anchor="b"/>
          <a:lstStyle/>
          <a:p>
            <a:pPr algn="r"/>
            <a:fld id="{B149361E-3EC1-4F7D-B53D-67BF9AA5426F}" type="slidenum">
              <a:rPr lang="en-GB" sz="1200"/>
              <a:pPr algn="r"/>
              <a:t>39</a:t>
            </a:fld>
            <a:endParaRPr lang="en-GB"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p:spPr>
        <p:txBody>
          <a:bodyPr/>
          <a:lstStyle/>
          <a:p>
            <a:pPr eaLnBrk="1" hangingPunct="1"/>
            <a:r>
              <a:rPr lang="en-GB" smtClean="0"/>
              <a:t>Introduce Lucy as bit of a man eater, keenly observant driven to learn from and build others up.</a:t>
            </a:r>
          </a:p>
          <a:p>
            <a:pPr eaLnBrk="1" hangingPunct="1"/>
            <a:r>
              <a:rPr lang="en-GB" smtClean="0"/>
              <a:t>Nigel: named after father in law who suggested I bring humour into my office life with disastrous consequences. I think it really means he only likes Americans who are funny.</a:t>
            </a:r>
          </a:p>
          <a:p>
            <a:pPr eaLnBrk="1" hangingPunct="1"/>
            <a:r>
              <a:rPr lang="en-GB" smtClean="0"/>
              <a:t>John, just looking for a quiet life</a:t>
            </a: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p:spPr>
        <p:txBody>
          <a:bodyPr/>
          <a:lstStyle/>
          <a:p>
            <a:pPr eaLnBrk="1" hangingPunct="1"/>
            <a:r>
              <a:rPr lang="en-GB" smtClean="0"/>
              <a:t>Getting room filled plus James:	10 mins</a:t>
            </a:r>
          </a:p>
          <a:p>
            <a:pPr eaLnBrk="1" hangingPunct="1"/>
            <a:r>
              <a:rPr lang="en-GB" smtClean="0"/>
              <a:t>Sarah:			15 to 20 mins</a:t>
            </a:r>
          </a:p>
          <a:p>
            <a:pPr eaLnBrk="1" hangingPunct="1"/>
            <a:r>
              <a:rPr lang="en-GB" smtClean="0"/>
              <a:t>Alex:			10 mins</a:t>
            </a:r>
          </a:p>
          <a:p>
            <a:pPr eaLnBrk="1" hangingPunct="1"/>
            <a:r>
              <a:rPr lang="en-GB" smtClean="0"/>
              <a:t>Chris (plus Richard?)		15 to 20 mins</a:t>
            </a:r>
          </a:p>
          <a:p>
            <a:pPr eaLnBrk="1" hangingPunct="1"/>
            <a:r>
              <a:rPr lang="en-GB" smtClean="0"/>
              <a:t>Next Steps			The Balance = 0 to 10 mins</a:t>
            </a:r>
          </a:p>
        </p:txBody>
      </p:sp>
      <p:sp>
        <p:nvSpPr>
          <p:cNvPr id="21507" name="Slide Number Placeholder 3"/>
          <p:cNvSpPr>
            <a:spLocks noGrp="1"/>
          </p:cNvSpPr>
          <p:nvPr>
            <p:ph type="sldNum" sz="quarter" idx="5"/>
          </p:nvPr>
        </p:nvSpPr>
        <p:spPr>
          <a:noFill/>
          <a:ln>
            <a:miter lim="800000"/>
            <a:headEnd/>
            <a:tailEnd/>
          </a:ln>
        </p:spPr>
        <p:txBody>
          <a:bodyPr/>
          <a:lstStyle/>
          <a:p>
            <a:fld id="{CB15C9D4-C3FF-4DC0-8991-0B9155E076C6}" type="slidenum">
              <a:rPr lang="en-GB" smtClean="0"/>
              <a:pPr/>
              <a:t>46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Flavour, consensus – clear messages/themes</a:t>
            </a:r>
          </a:p>
          <a:p>
            <a:r>
              <a:rPr lang="en-GB" dirty="0" smtClean="0"/>
              <a:t>Won’t dwell on individual responses</a:t>
            </a:r>
          </a:p>
          <a:p>
            <a:r>
              <a:rPr lang="en-GB" dirty="0" smtClean="0"/>
              <a:t>Will be fully written</a:t>
            </a:r>
            <a:r>
              <a:rPr lang="en-GB" baseline="0" dirty="0" smtClean="0"/>
              <a:t> up with more details</a:t>
            </a:r>
            <a:endParaRPr lang="en-GB" dirty="0" smtClean="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external reviews</a:t>
            </a:r>
          </a:p>
          <a:p>
            <a:r>
              <a:rPr lang="en-GB" dirty="0" smtClean="0"/>
              <a:t>3 also monthly</a:t>
            </a:r>
            <a:r>
              <a:rPr lang="en-GB" baseline="0" dirty="0" smtClean="0"/>
              <a:t> monitoring</a:t>
            </a:r>
            <a:endParaRPr lang="en-GB" dirty="0" smtClean="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3730222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not happy “restricted” by systems</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mention all </a:t>
            </a:r>
            <a:r>
              <a:rPr lang="en-GB" dirty="0" err="1" smtClean="0"/>
              <a:t>respones</a:t>
            </a:r>
            <a:r>
              <a:rPr lang="en-GB" dirty="0" smtClean="0"/>
              <a:t> – most common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mention all </a:t>
            </a:r>
            <a:r>
              <a:rPr lang="en-GB" smtClean="0"/>
              <a:t>respones</a:t>
            </a:r>
            <a:r>
              <a:rPr lang="en-GB" dirty="0" smtClean="0"/>
              <a:t> – most common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378424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mention all </a:t>
            </a:r>
            <a:r>
              <a:rPr lang="en-GB" smtClean="0"/>
              <a:t>respones</a:t>
            </a:r>
            <a:r>
              <a:rPr lang="en-GB" dirty="0" smtClean="0"/>
              <a:t> – most common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3784249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4" name="Picture 4" descr="E:\Pants Work\Current Work\Actuaries 2011\IFOA Rebrand 2012\PowerPoint\blue_crest.png"/>
          <p:cNvPicPr>
            <a:picLocks noChangeAspect="1" noChangeArrowheads="1"/>
          </p:cNvPicPr>
          <p:nvPr userDrawn="1"/>
        </p:nvPicPr>
        <p:blipFill>
          <a:blip r:embed="rId2" cstate="print"/>
          <a:srcRect/>
          <a:stretch>
            <a:fillRect/>
          </a:stretch>
        </p:blipFill>
        <p:spPr bwMode="auto">
          <a:xfrm>
            <a:off x="5037138" y="2116138"/>
            <a:ext cx="3937000" cy="4489450"/>
          </a:xfrm>
          <a:prstGeom prst="rect">
            <a:avLst/>
          </a:prstGeom>
          <a:noFill/>
          <a:ln w="9525">
            <a:noFill/>
            <a:miter lim="800000"/>
            <a:headEnd/>
            <a:tailEnd/>
          </a:ln>
        </p:spPr>
      </p:pic>
      <p:pic>
        <p:nvPicPr>
          <p:cNvPr id="5" name="Picture 4" descr="E:\Pants Work\Current Work\Actuaries 2011\Logos all\IFOA Logo\Lanscape - Standard\WMF logos\IFOA_logo_L_RGB_WO_text.wmf"/>
          <p:cNvPicPr>
            <a:picLocks noChangeAspect="1" noChangeArrowheads="1"/>
          </p:cNvPicPr>
          <p:nvPr userDrawn="1"/>
        </p:nvPicPr>
        <p:blipFill>
          <a:blip r:embed="rId3" cstate="print"/>
          <a:srcRect/>
          <a:stretch>
            <a:fillRect/>
          </a:stretch>
        </p:blipFill>
        <p:spPr bwMode="auto">
          <a:xfrm>
            <a:off x="422275" y="260350"/>
            <a:ext cx="2363788" cy="1042988"/>
          </a:xfrm>
          <a:prstGeom prst="rect">
            <a:avLst/>
          </a:prstGeom>
          <a:noFill/>
          <a:ln w="9525">
            <a:noFill/>
            <a:miter lim="800000"/>
            <a:headEnd/>
            <a:tailEnd/>
          </a:ln>
        </p:spPr>
      </p:pic>
      <p:sp>
        <p:nvSpPr>
          <p:cNvPr id="3074" name="Rectangle 2"/>
          <p:cNvSpPr>
            <a:spLocks noGrp="1" noChangeArrowheads="1"/>
          </p:cNvSpPr>
          <p:nvPr>
            <p:ph type="ctrTitle"/>
          </p:nvPr>
        </p:nvSpPr>
        <p:spPr>
          <a:xfrm>
            <a:off x="395289" y="2133602"/>
            <a:ext cx="7766034"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6" name="Rectangle 4"/>
          <p:cNvSpPr>
            <a:spLocks noGrp="1" noChangeArrowheads="1"/>
          </p:cNvSpPr>
          <p:nvPr>
            <p:ph type="dt" sz="half" idx="10"/>
          </p:nvPr>
        </p:nvSpPr>
        <p:spPr>
          <a:xfrm>
            <a:off x="395288" y="6410325"/>
            <a:ext cx="2195512" cy="331788"/>
          </a:xfrm>
        </p:spPr>
        <p:txBody>
          <a:bodyPr/>
          <a:lstStyle>
            <a:lvl1pPr>
              <a:defRPr>
                <a:solidFill>
                  <a:schemeClr val="bg1"/>
                </a:solidFill>
              </a:defRPr>
            </a:lvl1pPr>
          </a:lstStyle>
          <a:p>
            <a:pPr>
              <a:defRPr/>
            </a:pPr>
            <a:fld id="{C3341BE0-4C35-4FE7-8CD9-1D4523E6E89A}" type="datetime4">
              <a:rPr lang="en-GB"/>
              <a:pPr>
                <a:defRPr/>
              </a:pPr>
              <a:t>09 October 2013</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3D9C8817-7AC2-4508-BF16-E7BE34E99BA0}" type="datetime4">
              <a:rPr lang="en-GB"/>
              <a:pPr>
                <a:defRPr/>
              </a:pPr>
              <a:t>09 October 2013</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B42CD6E-8DEE-47F8-99AB-262A0EAB15BE}"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fld id="{014FA19E-0BF1-4B4D-8E74-86178B23F853}" type="datetime4">
              <a:rPr lang="en-GB"/>
              <a:pPr>
                <a:defRPr/>
              </a:pPr>
              <a:t>09 October 2013</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0F97EB3-2713-44AC-92BB-3799EC5BC30B}"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74DE390-4DC7-45C1-91AC-A23250FF1077}" type="datetime4">
              <a:rPr lang="en-GB"/>
              <a:pPr>
                <a:defRPr/>
              </a:pPr>
              <a:t>09 October 2013</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51C4997-13D1-4508-A559-3183332348D0}"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DC102C-32DE-45C4-8B93-A1E137DE6A0B}" type="datetime4">
              <a:rPr lang="en-GB"/>
              <a:pPr>
                <a:defRPr/>
              </a:pPr>
              <a:t>09 October 2013</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C45AFB2-72E0-48D3-8541-C106A17C990A}"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4653136"/>
            <a:ext cx="54864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383931" y="466328"/>
            <a:ext cx="837561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383931" y="5219874"/>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03BE73C-9F04-4D05-9DE2-E4F6460C9607}" type="datetime4">
              <a:rPr lang="en-GB"/>
              <a:pPr>
                <a:defRPr/>
              </a:pPr>
              <a:t>09 October 2013</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C57772-063F-4BAF-9250-307466FBD4F3}"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404813"/>
            <a:ext cx="82915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200"/>
            </a:lvl1pPr>
          </a:lstStyle>
          <a:p>
            <a:pPr lvl="0"/>
            <a:r>
              <a:rPr lang="en-US" noProof="0" smtClean="0"/>
              <a:t>Click icon to add chart</a:t>
            </a:r>
            <a:endParaRPr lang="en-GB" noProof="0" dirty="0"/>
          </a:p>
        </p:txBody>
      </p:sp>
      <p:sp>
        <p:nvSpPr>
          <p:cNvPr id="5" name="Rectangle 4"/>
          <p:cNvSpPr>
            <a:spLocks noGrp="1" noChangeArrowheads="1"/>
          </p:cNvSpPr>
          <p:nvPr>
            <p:ph type="dt" sz="half" idx="10"/>
          </p:nvPr>
        </p:nvSpPr>
        <p:spPr>
          <a:ln/>
        </p:spPr>
        <p:txBody>
          <a:bodyPr/>
          <a:lstStyle>
            <a:lvl1pPr>
              <a:defRPr/>
            </a:lvl1pPr>
          </a:lstStyle>
          <a:p>
            <a:pPr>
              <a:defRPr/>
            </a:pPr>
            <a:fld id="{1E3E93CD-4E7C-4578-9470-DCA3EFB4547E}" type="datetime4">
              <a:rPr lang="en-GB"/>
              <a:pPr>
                <a:defRPr/>
              </a:pPr>
              <a:t>09 October 2013</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14671C-3DE3-49A0-B42F-905B4735C98F}"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pic>
        <p:nvPicPr>
          <p:cNvPr id="4" name="Picture 4" descr="E:\Pants Work\Current Work\Actuaries 2011\Logos all\IFOA Logo\Lanscape - Standard\WMF logos\IFOA_logo_L_RGB_WO_text.wmf"/>
          <p:cNvPicPr>
            <a:picLocks noChangeAspect="1" noChangeArrowheads="1"/>
          </p:cNvPicPr>
          <p:nvPr userDrawn="1"/>
        </p:nvPicPr>
        <p:blipFill>
          <a:blip r:embed="rId2" cstate="print"/>
          <a:srcRect/>
          <a:stretch>
            <a:fillRect/>
          </a:stretch>
        </p:blipFill>
        <p:spPr bwMode="auto">
          <a:xfrm>
            <a:off x="422275" y="260350"/>
            <a:ext cx="2363788" cy="1042988"/>
          </a:xfrm>
          <a:prstGeom prst="rect">
            <a:avLst/>
          </a:prstGeom>
          <a:noFill/>
          <a:ln w="9525">
            <a:noFill/>
            <a:miter lim="800000"/>
            <a:headEnd/>
            <a:tailEnd/>
          </a:ln>
        </p:spPr>
      </p:pic>
      <p:grpSp>
        <p:nvGrpSpPr>
          <p:cNvPr id="5" name="Group 3"/>
          <p:cNvGrpSpPr>
            <a:grpSpLocks/>
          </p:cNvGrpSpPr>
          <p:nvPr userDrawn="1"/>
        </p:nvGrpSpPr>
        <p:grpSpPr bwMode="auto">
          <a:xfrm>
            <a:off x="7297738" y="493713"/>
            <a:ext cx="1528762" cy="631825"/>
            <a:chOff x="7905328" y="493473"/>
            <a:chExt cx="1656184" cy="631271"/>
          </a:xfrm>
        </p:grpSpPr>
        <p:sp>
          <p:nvSpPr>
            <p:cNvPr id="6" name="Oval 1"/>
            <p:cNvSpPr/>
            <p:nvPr userDrawn="1"/>
          </p:nvSpPr>
          <p:spPr>
            <a:xfrm>
              <a:off x="7905328" y="493473"/>
              <a:ext cx="648371"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2"/>
            <p:cNvSpPr txBox="1"/>
            <p:nvPr userDrawn="1"/>
          </p:nvSpPr>
          <p:spPr>
            <a:xfrm>
              <a:off x="8553699" y="539470"/>
              <a:ext cx="1007813" cy="585274"/>
            </a:xfrm>
            <a:prstGeom prst="rect">
              <a:avLst/>
            </a:prstGeom>
            <a:noFill/>
          </p:spPr>
          <p:txBody>
            <a:bodyPr>
              <a:spAutoFit/>
            </a:bodyPr>
            <a:lstStyle/>
            <a:p>
              <a:pPr>
                <a:defRPr/>
              </a:pPr>
              <a:r>
                <a:rPr lang="en-GB" sz="1600" dirty="0">
                  <a:solidFill>
                    <a:schemeClr val="bg1"/>
                  </a:solidFill>
                </a:rPr>
                <a:t>Partner</a:t>
              </a:r>
            </a:p>
            <a:p>
              <a:pPr>
                <a:defRPr/>
              </a:pPr>
              <a:r>
                <a:rPr lang="en-GB" sz="1600" dirty="0">
                  <a:solidFill>
                    <a:schemeClr val="bg1"/>
                  </a:solidFill>
                </a:rPr>
                <a:t>Logo</a:t>
              </a:r>
            </a:p>
          </p:txBody>
        </p:sp>
      </p:grpSp>
      <p:grpSp>
        <p:nvGrpSpPr>
          <p:cNvPr id="8" name="Group 4"/>
          <p:cNvGrpSpPr>
            <a:grpSpLocks/>
          </p:cNvGrpSpPr>
          <p:nvPr userDrawn="1"/>
        </p:nvGrpSpPr>
        <p:grpSpPr bwMode="auto">
          <a:xfrm>
            <a:off x="7297738" y="1357313"/>
            <a:ext cx="1528762" cy="631825"/>
            <a:chOff x="7905328" y="1357569"/>
            <a:chExt cx="1656184" cy="631271"/>
          </a:xfrm>
        </p:grpSpPr>
        <p:sp>
          <p:nvSpPr>
            <p:cNvPr id="9" name="Oval 8"/>
            <p:cNvSpPr/>
            <p:nvPr userDrawn="1"/>
          </p:nvSpPr>
          <p:spPr>
            <a:xfrm>
              <a:off x="7905328" y="1357569"/>
              <a:ext cx="648371"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extBox 11"/>
            <p:cNvSpPr txBox="1"/>
            <p:nvPr userDrawn="1"/>
          </p:nvSpPr>
          <p:spPr>
            <a:xfrm>
              <a:off x="8553699" y="1403566"/>
              <a:ext cx="1007813" cy="585274"/>
            </a:xfrm>
            <a:prstGeom prst="rect">
              <a:avLst/>
            </a:prstGeom>
            <a:noFill/>
          </p:spPr>
          <p:txBody>
            <a:bodyPr>
              <a:spAutoFit/>
            </a:bodyPr>
            <a:lstStyle/>
            <a:p>
              <a:pPr>
                <a:defRPr/>
              </a:pPr>
              <a:r>
                <a:rPr lang="en-GB" sz="1600" dirty="0">
                  <a:solidFill>
                    <a:schemeClr val="bg1"/>
                  </a:solidFill>
                </a:rPr>
                <a:t>Partner</a:t>
              </a:r>
            </a:p>
            <a:p>
              <a:pPr>
                <a:defRPr/>
              </a:pPr>
              <a:r>
                <a:rPr lang="en-GB" sz="1600" dirty="0">
                  <a:solidFill>
                    <a:schemeClr val="bg1"/>
                  </a:solidFill>
                </a:rPr>
                <a:t>Logo</a:t>
              </a:r>
            </a:p>
          </p:txBody>
        </p:sp>
      </p:grpSp>
      <p:sp>
        <p:nvSpPr>
          <p:cNvPr id="3074" name="Rectangle 2"/>
          <p:cNvSpPr>
            <a:spLocks noGrp="1" noChangeArrowheads="1"/>
          </p:cNvSpPr>
          <p:nvPr>
            <p:ph type="ctrTitle"/>
          </p:nvPr>
        </p:nvSpPr>
        <p:spPr>
          <a:xfrm>
            <a:off x="395289" y="2133602"/>
            <a:ext cx="6370186" cy="1295399"/>
          </a:xfrm>
        </p:spPr>
        <p:txBody>
          <a:bodyPr anchor="t"/>
          <a:lstStyle>
            <a:lvl1pPr>
              <a:defRPr sz="3600" b="1">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11" name="Rectangle 4"/>
          <p:cNvSpPr>
            <a:spLocks noGrp="1" noChangeArrowheads="1"/>
          </p:cNvSpPr>
          <p:nvPr>
            <p:ph type="dt" sz="half" idx="10"/>
          </p:nvPr>
        </p:nvSpPr>
        <p:spPr>
          <a:xfrm>
            <a:off x="395288" y="6410325"/>
            <a:ext cx="2195512" cy="331788"/>
          </a:xfrm>
        </p:spPr>
        <p:txBody>
          <a:bodyPr/>
          <a:lstStyle>
            <a:lvl1pPr>
              <a:defRPr>
                <a:solidFill>
                  <a:schemeClr val="bg1"/>
                </a:solidFill>
              </a:defRPr>
            </a:lvl1pPr>
          </a:lstStyle>
          <a:p>
            <a:pPr>
              <a:defRPr/>
            </a:pPr>
            <a:fld id="{4F1B8ED7-C964-4E24-8C44-C1E6054F2451}" type="datetime4">
              <a:rPr lang="en-GB"/>
              <a:pPr>
                <a:defRPr/>
              </a:pPr>
              <a:t>09 October 2013</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665163" y="5546725"/>
            <a:ext cx="10463213" cy="958850"/>
            <a:chOff x="-720503" y="5546036"/>
            <a:chExt cx="11335516" cy="959392"/>
          </a:xfrm>
        </p:grpSpPr>
        <p:sp>
          <p:nvSpPr>
            <p:cNvPr id="5" name="TextBox 6"/>
            <p:cNvSpPr txBox="1"/>
            <p:nvPr userDrawn="1"/>
          </p:nvSpPr>
          <p:spPr>
            <a:xfrm rot="18900000">
              <a:off x="466193" y="6074973"/>
              <a:ext cx="1425753" cy="430455"/>
            </a:xfrm>
            <a:prstGeom prst="rect">
              <a:avLst/>
            </a:prstGeom>
            <a:noFill/>
          </p:spPr>
          <p:txBody>
            <a:bodyPr wrap="none">
              <a:spAutoFit/>
            </a:bodyPr>
            <a:lstStyle/>
            <a:p>
              <a:pPr>
                <a:defRPr/>
              </a:pPr>
              <a:r>
                <a:rPr lang="en-GB" sz="2200" dirty="0">
                  <a:solidFill>
                    <a:schemeClr val="accent3">
                      <a:lumMod val="50000"/>
                    </a:schemeClr>
                  </a:solidFill>
                </a:rPr>
                <a:t>Progress</a:t>
              </a:r>
            </a:p>
          </p:txBody>
        </p:sp>
        <p:sp>
          <p:nvSpPr>
            <p:cNvPr id="6" name="TextBox 7"/>
            <p:cNvSpPr txBox="1"/>
            <p:nvPr userDrawn="1"/>
          </p:nvSpPr>
          <p:spPr>
            <a:xfrm rot="18900000">
              <a:off x="921952" y="6024144"/>
              <a:ext cx="1747365" cy="430455"/>
            </a:xfrm>
            <a:prstGeom prst="rect">
              <a:avLst/>
            </a:prstGeom>
            <a:noFill/>
          </p:spPr>
          <p:txBody>
            <a:bodyPr wrap="none">
              <a:spAutoFit/>
            </a:bodyPr>
            <a:lstStyle/>
            <a:p>
              <a:pPr>
                <a:defRPr/>
              </a:pPr>
              <a:r>
                <a:rPr lang="en-GB" sz="2200" dirty="0">
                  <a:solidFill>
                    <a:schemeClr val="accent3">
                      <a:lumMod val="50000"/>
                    </a:schemeClr>
                  </a:solidFill>
                </a:rPr>
                <a:t>Community</a:t>
              </a:r>
            </a:p>
          </p:txBody>
        </p:sp>
        <p:sp>
          <p:nvSpPr>
            <p:cNvPr id="7" name="TextBox 8"/>
            <p:cNvSpPr txBox="1"/>
            <p:nvPr userDrawn="1"/>
          </p:nvSpPr>
          <p:spPr>
            <a:xfrm rot="18900000">
              <a:off x="1307198" y="5646106"/>
              <a:ext cx="2851507" cy="432044"/>
            </a:xfrm>
            <a:prstGeom prst="rect">
              <a:avLst/>
            </a:prstGeom>
            <a:noFill/>
          </p:spPr>
          <p:txBody>
            <a:bodyPr wrap="none">
              <a:spAutoFit/>
            </a:bodyPr>
            <a:lstStyle/>
            <a:p>
              <a:pPr>
                <a:defRPr/>
              </a:pPr>
              <a:r>
                <a:rPr lang="en-GB" sz="2200" dirty="0">
                  <a:solidFill>
                    <a:schemeClr val="accent3">
                      <a:lumMod val="50000"/>
                    </a:schemeClr>
                  </a:solidFill>
                </a:rPr>
                <a:t>Sessional Meetings</a:t>
              </a:r>
            </a:p>
          </p:txBody>
        </p:sp>
        <p:sp>
          <p:nvSpPr>
            <p:cNvPr id="8" name="TextBox 10"/>
            <p:cNvSpPr txBox="1"/>
            <p:nvPr userDrawn="1"/>
          </p:nvSpPr>
          <p:spPr>
            <a:xfrm rot="18900000">
              <a:off x="2096608" y="6024144"/>
              <a:ext cx="1558182" cy="430455"/>
            </a:xfrm>
            <a:prstGeom prst="rect">
              <a:avLst/>
            </a:prstGeom>
            <a:noFill/>
          </p:spPr>
          <p:txBody>
            <a:bodyPr wrap="none">
              <a:spAutoFit/>
            </a:bodyPr>
            <a:lstStyle/>
            <a:p>
              <a:pPr>
                <a:defRPr/>
              </a:pPr>
              <a:r>
                <a:rPr lang="en-GB" sz="2200" dirty="0">
                  <a:solidFill>
                    <a:schemeClr val="accent3">
                      <a:lumMod val="50000"/>
                    </a:schemeClr>
                  </a:solidFill>
                </a:rPr>
                <a:t>Education</a:t>
              </a:r>
            </a:p>
          </p:txBody>
        </p:sp>
        <p:sp>
          <p:nvSpPr>
            <p:cNvPr id="9" name="TextBox 11"/>
            <p:cNvSpPr txBox="1"/>
            <p:nvPr userDrawn="1"/>
          </p:nvSpPr>
          <p:spPr>
            <a:xfrm rot="18900000">
              <a:off x="2499053" y="5797003"/>
              <a:ext cx="2320074" cy="432044"/>
            </a:xfrm>
            <a:prstGeom prst="rect">
              <a:avLst/>
            </a:prstGeom>
            <a:noFill/>
          </p:spPr>
          <p:txBody>
            <a:bodyPr wrap="none">
              <a:spAutoFit/>
            </a:bodyPr>
            <a:lstStyle/>
            <a:p>
              <a:pPr>
                <a:defRPr/>
              </a:pPr>
              <a:r>
                <a:rPr lang="en-GB" sz="2200" dirty="0">
                  <a:solidFill>
                    <a:schemeClr val="accent3">
                      <a:lumMod val="50000"/>
                    </a:schemeClr>
                  </a:solidFill>
                </a:rPr>
                <a:t>Working parties</a:t>
              </a:r>
            </a:p>
          </p:txBody>
        </p:sp>
        <p:sp>
          <p:nvSpPr>
            <p:cNvPr id="10" name="TextBox 12"/>
            <p:cNvSpPr txBox="1"/>
            <p:nvPr userDrawn="1"/>
          </p:nvSpPr>
          <p:spPr>
            <a:xfrm rot="18900000">
              <a:off x="3166354" y="5949489"/>
              <a:ext cx="1900431" cy="430456"/>
            </a:xfrm>
            <a:prstGeom prst="rect">
              <a:avLst/>
            </a:prstGeom>
            <a:noFill/>
          </p:spPr>
          <p:txBody>
            <a:bodyPr wrap="none">
              <a:spAutoFit/>
            </a:bodyPr>
            <a:lstStyle/>
            <a:p>
              <a:pPr>
                <a:defRPr/>
              </a:pPr>
              <a:r>
                <a:rPr lang="en-GB" sz="2200" dirty="0">
                  <a:solidFill>
                    <a:schemeClr val="accent3">
                      <a:lumMod val="50000"/>
                    </a:schemeClr>
                  </a:solidFill>
                </a:rPr>
                <a:t>Volunteering</a:t>
              </a:r>
            </a:p>
          </p:txBody>
        </p:sp>
        <p:sp>
          <p:nvSpPr>
            <p:cNvPr id="11" name="TextBox 13"/>
            <p:cNvSpPr txBox="1"/>
            <p:nvPr userDrawn="1"/>
          </p:nvSpPr>
          <p:spPr>
            <a:xfrm rot="18900000">
              <a:off x="3840534" y="6041616"/>
              <a:ext cx="1510026" cy="430456"/>
            </a:xfrm>
            <a:prstGeom prst="rect">
              <a:avLst/>
            </a:prstGeom>
            <a:noFill/>
          </p:spPr>
          <p:txBody>
            <a:bodyPr wrap="none">
              <a:spAutoFit/>
            </a:bodyPr>
            <a:lstStyle/>
            <a:p>
              <a:pPr>
                <a:defRPr/>
              </a:pPr>
              <a:r>
                <a:rPr lang="en-GB" sz="2200" dirty="0">
                  <a:solidFill>
                    <a:schemeClr val="accent3">
                      <a:lumMod val="50000"/>
                    </a:schemeClr>
                  </a:solidFill>
                </a:rPr>
                <a:t>Research</a:t>
              </a:r>
            </a:p>
          </p:txBody>
        </p:sp>
        <p:sp>
          <p:nvSpPr>
            <p:cNvPr id="12" name="TextBox 14"/>
            <p:cNvSpPr txBox="1"/>
            <p:nvPr userDrawn="1"/>
          </p:nvSpPr>
          <p:spPr>
            <a:xfrm rot="18900000">
              <a:off x="4189662" y="5681050"/>
              <a:ext cx="2700161" cy="430455"/>
            </a:xfrm>
            <a:prstGeom prst="rect">
              <a:avLst/>
            </a:prstGeom>
            <a:noFill/>
          </p:spPr>
          <p:txBody>
            <a:bodyPr wrap="none">
              <a:spAutoFit/>
            </a:bodyPr>
            <a:lstStyle/>
            <a:p>
              <a:pPr>
                <a:defRPr/>
              </a:pPr>
              <a:r>
                <a:rPr lang="en-GB" sz="2200" dirty="0">
                  <a:solidFill>
                    <a:schemeClr val="accent3">
                      <a:lumMod val="50000"/>
                    </a:schemeClr>
                  </a:solidFill>
                </a:rPr>
                <a:t>Shaping the future</a:t>
              </a:r>
            </a:p>
          </p:txBody>
        </p:sp>
        <p:sp>
          <p:nvSpPr>
            <p:cNvPr id="13" name="TextBox 15"/>
            <p:cNvSpPr txBox="1"/>
            <p:nvPr userDrawn="1"/>
          </p:nvSpPr>
          <p:spPr>
            <a:xfrm rot="18900000">
              <a:off x="4960154" y="5960608"/>
              <a:ext cx="1730167" cy="430455"/>
            </a:xfrm>
            <a:prstGeom prst="rect">
              <a:avLst/>
            </a:prstGeom>
            <a:noFill/>
          </p:spPr>
          <p:txBody>
            <a:bodyPr wrap="none">
              <a:spAutoFit/>
            </a:bodyPr>
            <a:lstStyle/>
            <a:p>
              <a:pPr>
                <a:defRPr/>
              </a:pPr>
              <a:r>
                <a:rPr lang="en-GB" sz="2200" dirty="0">
                  <a:solidFill>
                    <a:schemeClr val="accent3">
                      <a:lumMod val="50000"/>
                    </a:schemeClr>
                  </a:solidFill>
                </a:rPr>
                <a:t>Networking</a:t>
              </a:r>
            </a:p>
          </p:txBody>
        </p:sp>
        <p:sp>
          <p:nvSpPr>
            <p:cNvPr id="14" name="TextBox 16"/>
            <p:cNvSpPr txBox="1"/>
            <p:nvPr userDrawn="1"/>
          </p:nvSpPr>
          <p:spPr>
            <a:xfrm rot="18900000">
              <a:off x="5274887" y="5565097"/>
              <a:ext cx="2989095" cy="432044"/>
            </a:xfrm>
            <a:prstGeom prst="rect">
              <a:avLst/>
            </a:prstGeom>
            <a:noFill/>
          </p:spPr>
          <p:txBody>
            <a:bodyPr wrap="none">
              <a:spAutoFit/>
            </a:bodyPr>
            <a:lstStyle/>
            <a:p>
              <a:pPr>
                <a:defRPr/>
              </a:pPr>
              <a:r>
                <a:rPr lang="en-GB" sz="2200" dirty="0">
                  <a:solidFill>
                    <a:schemeClr val="accent3">
                      <a:lumMod val="50000"/>
                    </a:schemeClr>
                  </a:solidFill>
                </a:rPr>
                <a:t>Professional support</a:t>
              </a:r>
            </a:p>
          </p:txBody>
        </p:sp>
        <p:sp>
          <p:nvSpPr>
            <p:cNvPr id="15" name="TextBox 17"/>
            <p:cNvSpPr txBox="1"/>
            <p:nvPr userDrawn="1"/>
          </p:nvSpPr>
          <p:spPr>
            <a:xfrm rot="18900000">
              <a:off x="5911230" y="5641340"/>
              <a:ext cx="2751756" cy="430456"/>
            </a:xfrm>
            <a:prstGeom prst="rect">
              <a:avLst/>
            </a:prstGeom>
            <a:noFill/>
          </p:spPr>
          <p:txBody>
            <a:bodyPr wrap="none">
              <a:spAutoFit/>
            </a:bodyPr>
            <a:lstStyle/>
            <a:p>
              <a:pPr>
                <a:defRPr/>
              </a:pPr>
              <a:r>
                <a:rPr lang="en-GB" sz="2200" dirty="0">
                  <a:solidFill>
                    <a:schemeClr val="accent3">
                      <a:lumMod val="50000"/>
                    </a:schemeClr>
                  </a:solidFill>
                </a:rPr>
                <a:t>Enterprise and risk</a:t>
              </a:r>
            </a:p>
          </p:txBody>
        </p:sp>
        <p:sp>
          <p:nvSpPr>
            <p:cNvPr id="16" name="TextBox 18"/>
            <p:cNvSpPr txBox="1"/>
            <p:nvPr userDrawn="1"/>
          </p:nvSpPr>
          <p:spPr>
            <a:xfrm rot="18900000">
              <a:off x="6544134" y="5766824"/>
              <a:ext cx="2359631" cy="430455"/>
            </a:xfrm>
            <a:prstGeom prst="rect">
              <a:avLst/>
            </a:prstGeom>
            <a:noFill/>
          </p:spPr>
          <p:txBody>
            <a:bodyPr wrap="none">
              <a:spAutoFit/>
            </a:bodyPr>
            <a:lstStyle/>
            <a:p>
              <a:pPr>
                <a:defRPr/>
              </a:pPr>
              <a:r>
                <a:rPr lang="en-GB" sz="2200" dirty="0">
                  <a:solidFill>
                    <a:schemeClr val="accent3">
                      <a:lumMod val="50000"/>
                    </a:schemeClr>
                  </a:solidFill>
                </a:rPr>
                <a:t>Learned society</a:t>
              </a:r>
            </a:p>
          </p:txBody>
        </p:sp>
        <p:sp>
          <p:nvSpPr>
            <p:cNvPr id="17" name="TextBox 19"/>
            <p:cNvSpPr txBox="1"/>
            <p:nvPr userDrawn="1"/>
          </p:nvSpPr>
          <p:spPr>
            <a:xfrm rot="18900000">
              <a:off x="7161559" y="5993964"/>
              <a:ext cx="1783482" cy="430456"/>
            </a:xfrm>
            <a:prstGeom prst="rect">
              <a:avLst/>
            </a:prstGeom>
            <a:noFill/>
          </p:spPr>
          <p:txBody>
            <a:bodyPr wrap="none">
              <a:spAutoFit/>
            </a:bodyPr>
            <a:lstStyle/>
            <a:p>
              <a:pPr>
                <a:defRPr/>
              </a:pPr>
              <a:r>
                <a:rPr lang="en-GB" sz="2200" dirty="0">
                  <a:solidFill>
                    <a:schemeClr val="accent3">
                      <a:lumMod val="50000"/>
                    </a:schemeClr>
                  </a:solidFill>
                </a:rPr>
                <a:t>Opportunity</a:t>
              </a:r>
            </a:p>
          </p:txBody>
        </p:sp>
        <p:sp>
          <p:nvSpPr>
            <p:cNvPr id="18" name="TextBox 20"/>
            <p:cNvSpPr txBox="1"/>
            <p:nvPr userDrawn="1"/>
          </p:nvSpPr>
          <p:spPr>
            <a:xfrm rot="18900000">
              <a:off x="7637957" y="5607984"/>
              <a:ext cx="2803352" cy="430455"/>
            </a:xfrm>
            <a:prstGeom prst="rect">
              <a:avLst/>
            </a:prstGeom>
            <a:noFill/>
          </p:spPr>
          <p:txBody>
            <a:bodyPr wrap="none">
              <a:spAutoFit/>
            </a:bodyPr>
            <a:lstStyle/>
            <a:p>
              <a:pPr>
                <a:defRPr/>
              </a:pPr>
              <a:r>
                <a:rPr lang="en-GB" sz="2200" dirty="0">
                  <a:solidFill>
                    <a:schemeClr val="accent3">
                      <a:lumMod val="50000"/>
                    </a:schemeClr>
                  </a:solidFill>
                </a:rPr>
                <a:t>International profile</a:t>
              </a:r>
            </a:p>
          </p:txBody>
        </p:sp>
        <p:sp>
          <p:nvSpPr>
            <p:cNvPr id="19" name="TextBox 21"/>
            <p:cNvSpPr txBox="1"/>
            <p:nvPr userDrawn="1"/>
          </p:nvSpPr>
          <p:spPr>
            <a:xfrm rot="18900000">
              <a:off x="8463484" y="6052735"/>
              <a:ext cx="1356959" cy="430455"/>
            </a:xfrm>
            <a:prstGeom prst="rect">
              <a:avLst/>
            </a:prstGeom>
            <a:noFill/>
          </p:spPr>
          <p:txBody>
            <a:bodyPr wrap="none">
              <a:spAutoFit/>
            </a:bodyPr>
            <a:lstStyle/>
            <a:p>
              <a:pPr>
                <a:defRPr/>
              </a:pPr>
              <a:r>
                <a:rPr lang="en-GB" sz="2200" dirty="0">
                  <a:solidFill>
                    <a:schemeClr val="accent3">
                      <a:lumMod val="50000"/>
                    </a:schemeClr>
                  </a:solidFill>
                </a:rPr>
                <a:t>Journals</a:t>
              </a:r>
            </a:p>
          </p:txBody>
        </p:sp>
        <p:sp>
          <p:nvSpPr>
            <p:cNvPr id="20" name="TextBox 22"/>
            <p:cNvSpPr txBox="1"/>
            <p:nvPr userDrawn="1"/>
          </p:nvSpPr>
          <p:spPr>
            <a:xfrm rot="18900000">
              <a:off x="8934722" y="6001907"/>
              <a:ext cx="1680291" cy="430455"/>
            </a:xfrm>
            <a:prstGeom prst="rect">
              <a:avLst/>
            </a:prstGeom>
            <a:noFill/>
          </p:spPr>
          <p:txBody>
            <a:bodyPr wrap="none">
              <a:spAutoFit/>
            </a:bodyPr>
            <a:lstStyle/>
            <a:p>
              <a:pPr>
                <a:defRPr/>
              </a:pPr>
              <a:r>
                <a:rPr lang="en-GB" sz="2200" dirty="0">
                  <a:solidFill>
                    <a:schemeClr val="accent3">
                      <a:lumMod val="50000"/>
                    </a:schemeClr>
                  </a:solidFill>
                </a:rPr>
                <a:t>Supporting</a:t>
              </a:r>
            </a:p>
          </p:txBody>
        </p:sp>
        <p:sp>
          <p:nvSpPr>
            <p:cNvPr id="21" name="TextBox 23"/>
            <p:cNvSpPr txBox="1"/>
            <p:nvPr userDrawn="1"/>
          </p:nvSpPr>
          <p:spPr>
            <a:xfrm rot="18900000">
              <a:off x="-720503" y="5546036"/>
              <a:ext cx="1473910" cy="430456"/>
            </a:xfrm>
            <a:prstGeom prst="rect">
              <a:avLst/>
            </a:prstGeom>
            <a:noFill/>
          </p:spPr>
          <p:txBody>
            <a:bodyPr wrap="none">
              <a:spAutoFit/>
            </a:bodyPr>
            <a:lstStyle/>
            <a:p>
              <a:pPr>
                <a:defRPr/>
              </a:pPr>
              <a:r>
                <a:rPr lang="en-GB" sz="2200" dirty="0">
                  <a:solidFill>
                    <a:schemeClr val="accent3">
                      <a:lumMod val="50000"/>
                    </a:schemeClr>
                  </a:solidFill>
                </a:rPr>
                <a:t>Expertise</a:t>
              </a:r>
            </a:p>
          </p:txBody>
        </p:sp>
        <p:sp>
          <p:nvSpPr>
            <p:cNvPr id="22" name="TextBox 24"/>
            <p:cNvSpPr txBox="1"/>
            <p:nvPr userDrawn="1"/>
          </p:nvSpPr>
          <p:spPr>
            <a:xfrm rot="18900000">
              <a:off x="-686106" y="5873246"/>
              <a:ext cx="1900432" cy="430456"/>
            </a:xfrm>
            <a:prstGeom prst="rect">
              <a:avLst/>
            </a:prstGeom>
            <a:noFill/>
          </p:spPr>
          <p:txBody>
            <a:bodyPr wrap="none">
              <a:spAutoFit/>
            </a:bodyPr>
            <a:lstStyle/>
            <a:p>
              <a:pPr>
                <a:defRPr/>
              </a:pPr>
              <a:r>
                <a:rPr lang="en-GB" sz="2200" dirty="0">
                  <a:solidFill>
                    <a:schemeClr val="accent3">
                      <a:lumMod val="50000"/>
                    </a:schemeClr>
                  </a:solidFill>
                </a:rPr>
                <a:t>Sponsorship</a:t>
              </a:r>
            </a:p>
          </p:txBody>
        </p:sp>
        <p:sp>
          <p:nvSpPr>
            <p:cNvPr id="23" name="TextBox 25"/>
            <p:cNvSpPr txBox="1"/>
            <p:nvPr userDrawn="1"/>
          </p:nvSpPr>
          <p:spPr>
            <a:xfrm rot="18900000">
              <a:off x="-359335" y="5655636"/>
              <a:ext cx="2820551" cy="430455"/>
            </a:xfrm>
            <a:prstGeom prst="rect">
              <a:avLst/>
            </a:prstGeom>
            <a:noFill/>
          </p:spPr>
          <p:txBody>
            <a:bodyPr wrap="none">
              <a:spAutoFit/>
            </a:bodyPr>
            <a:lstStyle/>
            <a:p>
              <a:pPr>
                <a:defRPr/>
              </a:pPr>
              <a:r>
                <a:rPr lang="en-GB" sz="2200" dirty="0">
                  <a:solidFill>
                    <a:schemeClr val="accent3">
                      <a:lumMod val="50000"/>
                    </a:schemeClr>
                  </a:solidFill>
                </a:rPr>
                <a:t>Thought leadership</a:t>
              </a:r>
            </a:p>
          </p:txBody>
        </p:sp>
      </p:grpSp>
      <p:pic>
        <p:nvPicPr>
          <p:cNvPr id="24" name="Picture 4" descr="E:\Pants Work\Current Work\Actuaries 2011\Logos all\IFOA Logo\Lanscape - Standard\WMF logos\IFOA_logo_L_RGB_WO_text.wmf"/>
          <p:cNvPicPr>
            <a:picLocks noChangeAspect="1" noChangeArrowheads="1"/>
          </p:cNvPicPr>
          <p:nvPr userDrawn="1"/>
        </p:nvPicPr>
        <p:blipFill>
          <a:blip r:embed="rId2" cstate="print"/>
          <a:srcRect/>
          <a:stretch>
            <a:fillRect/>
          </a:stretch>
        </p:blipFill>
        <p:spPr bwMode="auto">
          <a:xfrm>
            <a:off x="422275" y="260350"/>
            <a:ext cx="2363788" cy="1042988"/>
          </a:xfrm>
          <a:prstGeom prst="rect">
            <a:avLst/>
          </a:prstGeom>
          <a:noFill/>
          <a:ln w="9525">
            <a:noFill/>
            <a:miter lim="800000"/>
            <a:headEnd/>
            <a:tailEnd/>
          </a:ln>
        </p:spPr>
      </p:pic>
      <p:sp>
        <p:nvSpPr>
          <p:cNvPr id="3074" name="Rectangle 2"/>
          <p:cNvSpPr>
            <a:spLocks noGrp="1" noChangeArrowheads="1"/>
          </p:cNvSpPr>
          <p:nvPr>
            <p:ph type="ctrTitle"/>
          </p:nvPr>
        </p:nvSpPr>
        <p:spPr>
          <a:xfrm>
            <a:off x="395288" y="2133602"/>
            <a:ext cx="7129462" cy="1295399"/>
          </a:xfrm>
        </p:spPr>
        <p:txBody>
          <a:bodyPr anchor="t"/>
          <a:lstStyle>
            <a:lvl1pPr>
              <a:defRPr sz="3600">
                <a:solidFill>
                  <a:schemeClr val="bg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25" name="Rectangle 4"/>
          <p:cNvSpPr>
            <a:spLocks noGrp="1" noChangeArrowheads="1"/>
          </p:cNvSpPr>
          <p:nvPr>
            <p:ph type="dt" sz="half" idx="10"/>
          </p:nvPr>
        </p:nvSpPr>
        <p:spPr>
          <a:xfrm>
            <a:off x="395288" y="6410325"/>
            <a:ext cx="2195512" cy="331788"/>
          </a:xfrm>
        </p:spPr>
        <p:txBody>
          <a:bodyPr/>
          <a:lstStyle>
            <a:lvl1pPr>
              <a:defRPr>
                <a:solidFill>
                  <a:schemeClr val="bg1"/>
                </a:solidFill>
              </a:defRPr>
            </a:lvl1pPr>
          </a:lstStyle>
          <a:p>
            <a:pPr>
              <a:defRPr/>
            </a:pPr>
            <a:fld id="{EDD691C4-7540-479C-9F5A-AC28A58B9494}" type="datetime4">
              <a:rPr lang="en-GB"/>
              <a:pPr>
                <a:defRPr/>
              </a:pPr>
              <a:t>09 October 2013</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2" cstate="print"/>
          <a:srcRect/>
          <a:stretch>
            <a:fillRect/>
          </a:stretch>
        </p:blipFill>
        <p:spPr bwMode="auto">
          <a:xfrm>
            <a:off x="434975" y="249238"/>
            <a:ext cx="2389188" cy="1054100"/>
          </a:xfrm>
          <a:prstGeom prst="rect">
            <a:avLst/>
          </a:prstGeom>
          <a:noFill/>
          <a:ln w="9525">
            <a:noFill/>
            <a:miter lim="800000"/>
            <a:headEnd/>
            <a:tailEnd/>
          </a:ln>
        </p:spPr>
      </p:pic>
      <p:sp>
        <p:nvSpPr>
          <p:cNvPr id="5" name="TextBox 1"/>
          <p:cNvSpPr txBox="1"/>
          <p:nvPr userDrawn="1"/>
        </p:nvSpPr>
        <p:spPr>
          <a:xfrm rot="18900000">
            <a:off x="430213" y="6073775"/>
            <a:ext cx="1316037" cy="431800"/>
          </a:xfrm>
          <a:prstGeom prst="rect">
            <a:avLst/>
          </a:prstGeom>
          <a:noFill/>
        </p:spPr>
        <p:txBody>
          <a:bodyPr wrap="none">
            <a:spAutoFit/>
          </a:bodyPr>
          <a:lstStyle/>
          <a:p>
            <a:pPr>
              <a:defRPr/>
            </a:pPr>
            <a:r>
              <a:rPr lang="en-GB" sz="2200" dirty="0">
                <a:solidFill>
                  <a:schemeClr val="bg1">
                    <a:lumMod val="75000"/>
                  </a:schemeClr>
                </a:solidFill>
              </a:rPr>
              <a:t>Progress</a:t>
            </a:r>
          </a:p>
        </p:txBody>
      </p:sp>
      <p:sp>
        <p:nvSpPr>
          <p:cNvPr id="6" name="TextBox 10"/>
          <p:cNvSpPr txBox="1"/>
          <p:nvPr userDrawn="1"/>
        </p:nvSpPr>
        <p:spPr>
          <a:xfrm rot="18900000">
            <a:off x="850900" y="6024563"/>
            <a:ext cx="1612900" cy="430212"/>
          </a:xfrm>
          <a:prstGeom prst="rect">
            <a:avLst/>
          </a:prstGeom>
          <a:noFill/>
        </p:spPr>
        <p:txBody>
          <a:bodyPr wrap="none">
            <a:spAutoFit/>
          </a:bodyPr>
          <a:lstStyle/>
          <a:p>
            <a:pPr>
              <a:defRPr/>
            </a:pPr>
            <a:r>
              <a:rPr lang="en-GB" sz="2200" dirty="0">
                <a:solidFill>
                  <a:schemeClr val="bg1">
                    <a:lumMod val="75000"/>
                  </a:schemeClr>
                </a:solidFill>
              </a:rPr>
              <a:t>Community</a:t>
            </a:r>
          </a:p>
        </p:txBody>
      </p:sp>
      <p:sp>
        <p:nvSpPr>
          <p:cNvPr id="7" name="TextBox 11"/>
          <p:cNvSpPr txBox="1"/>
          <p:nvPr userDrawn="1"/>
        </p:nvSpPr>
        <p:spPr>
          <a:xfrm rot="18900000">
            <a:off x="1206500" y="5646738"/>
            <a:ext cx="2632075" cy="430212"/>
          </a:xfrm>
          <a:prstGeom prst="rect">
            <a:avLst/>
          </a:prstGeom>
          <a:noFill/>
        </p:spPr>
        <p:txBody>
          <a:bodyPr wrap="none">
            <a:spAutoFit/>
          </a:bodyPr>
          <a:lstStyle/>
          <a:p>
            <a:pPr>
              <a:defRPr/>
            </a:pPr>
            <a:r>
              <a:rPr lang="en-GB" sz="2200" dirty="0">
                <a:solidFill>
                  <a:schemeClr val="bg1">
                    <a:lumMod val="75000"/>
                  </a:schemeClr>
                </a:solidFill>
              </a:rPr>
              <a:t>Sessional Meetings</a:t>
            </a:r>
          </a:p>
        </p:txBody>
      </p:sp>
      <p:sp>
        <p:nvSpPr>
          <p:cNvPr id="8" name="TextBox 12"/>
          <p:cNvSpPr txBox="1"/>
          <p:nvPr userDrawn="1"/>
        </p:nvSpPr>
        <p:spPr>
          <a:xfrm rot="18900000">
            <a:off x="1935163" y="6024563"/>
            <a:ext cx="1439862" cy="430212"/>
          </a:xfrm>
          <a:prstGeom prst="rect">
            <a:avLst/>
          </a:prstGeom>
          <a:noFill/>
        </p:spPr>
        <p:txBody>
          <a:bodyPr wrap="none">
            <a:spAutoFit/>
          </a:bodyPr>
          <a:lstStyle/>
          <a:p>
            <a:pPr>
              <a:defRPr/>
            </a:pPr>
            <a:r>
              <a:rPr lang="en-GB" sz="2200" dirty="0">
                <a:solidFill>
                  <a:schemeClr val="bg1">
                    <a:lumMod val="75000"/>
                  </a:schemeClr>
                </a:solidFill>
              </a:rPr>
              <a:t>Education</a:t>
            </a:r>
          </a:p>
        </p:txBody>
      </p:sp>
      <p:sp>
        <p:nvSpPr>
          <p:cNvPr id="9" name="TextBox 13"/>
          <p:cNvSpPr txBox="1"/>
          <p:nvPr userDrawn="1"/>
        </p:nvSpPr>
        <p:spPr>
          <a:xfrm rot="18900000">
            <a:off x="2306638" y="5797550"/>
            <a:ext cx="2141537" cy="431800"/>
          </a:xfrm>
          <a:prstGeom prst="rect">
            <a:avLst/>
          </a:prstGeom>
          <a:noFill/>
        </p:spPr>
        <p:txBody>
          <a:bodyPr wrap="none">
            <a:spAutoFit/>
          </a:bodyPr>
          <a:lstStyle/>
          <a:p>
            <a:pPr>
              <a:defRPr/>
            </a:pPr>
            <a:r>
              <a:rPr lang="en-GB" sz="2200" dirty="0">
                <a:solidFill>
                  <a:schemeClr val="bg1">
                    <a:lumMod val="75000"/>
                  </a:schemeClr>
                </a:solidFill>
              </a:rPr>
              <a:t>Working parties</a:t>
            </a:r>
          </a:p>
        </p:txBody>
      </p:sp>
      <p:sp>
        <p:nvSpPr>
          <p:cNvPr id="10" name="TextBox 14"/>
          <p:cNvSpPr txBox="1"/>
          <p:nvPr userDrawn="1"/>
        </p:nvSpPr>
        <p:spPr>
          <a:xfrm rot="18900000">
            <a:off x="2922588" y="5948363"/>
            <a:ext cx="1754187" cy="431800"/>
          </a:xfrm>
          <a:prstGeom prst="rect">
            <a:avLst/>
          </a:prstGeom>
          <a:noFill/>
        </p:spPr>
        <p:txBody>
          <a:bodyPr wrap="none">
            <a:spAutoFit/>
          </a:bodyPr>
          <a:lstStyle/>
          <a:p>
            <a:pPr>
              <a:defRPr/>
            </a:pPr>
            <a:r>
              <a:rPr lang="en-GB" sz="2200" dirty="0">
                <a:solidFill>
                  <a:schemeClr val="bg1">
                    <a:lumMod val="75000"/>
                  </a:schemeClr>
                </a:solidFill>
              </a:rPr>
              <a:t>Volunteering</a:t>
            </a:r>
          </a:p>
        </p:txBody>
      </p:sp>
      <p:sp>
        <p:nvSpPr>
          <p:cNvPr id="11" name="TextBox 15"/>
          <p:cNvSpPr txBox="1"/>
          <p:nvPr userDrawn="1"/>
        </p:nvSpPr>
        <p:spPr>
          <a:xfrm rot="18900000">
            <a:off x="3544888" y="6040438"/>
            <a:ext cx="1393825" cy="431800"/>
          </a:xfrm>
          <a:prstGeom prst="rect">
            <a:avLst/>
          </a:prstGeom>
          <a:noFill/>
        </p:spPr>
        <p:txBody>
          <a:bodyPr wrap="none">
            <a:spAutoFit/>
          </a:bodyPr>
          <a:lstStyle/>
          <a:p>
            <a:pPr>
              <a:defRPr/>
            </a:pPr>
            <a:r>
              <a:rPr lang="en-GB" sz="2200" dirty="0">
                <a:solidFill>
                  <a:schemeClr val="bg1">
                    <a:lumMod val="75000"/>
                  </a:schemeClr>
                </a:solidFill>
              </a:rPr>
              <a:t>Research</a:t>
            </a:r>
          </a:p>
        </p:txBody>
      </p:sp>
      <p:sp>
        <p:nvSpPr>
          <p:cNvPr id="12" name="TextBox 16"/>
          <p:cNvSpPr txBox="1"/>
          <p:nvPr userDrawn="1"/>
        </p:nvSpPr>
        <p:spPr>
          <a:xfrm rot="18900000">
            <a:off x="3867150" y="5680075"/>
            <a:ext cx="2492375" cy="431800"/>
          </a:xfrm>
          <a:prstGeom prst="rect">
            <a:avLst/>
          </a:prstGeom>
          <a:noFill/>
        </p:spPr>
        <p:txBody>
          <a:bodyPr wrap="none">
            <a:spAutoFit/>
          </a:bodyPr>
          <a:lstStyle/>
          <a:p>
            <a:pPr>
              <a:defRPr/>
            </a:pPr>
            <a:r>
              <a:rPr lang="en-GB" sz="2200" dirty="0">
                <a:solidFill>
                  <a:schemeClr val="bg1">
                    <a:lumMod val="75000"/>
                  </a:schemeClr>
                </a:solidFill>
              </a:rPr>
              <a:t>Shaping the future</a:t>
            </a:r>
          </a:p>
        </p:txBody>
      </p:sp>
      <p:sp>
        <p:nvSpPr>
          <p:cNvPr id="13" name="TextBox 17"/>
          <p:cNvSpPr txBox="1"/>
          <p:nvPr userDrawn="1"/>
        </p:nvSpPr>
        <p:spPr>
          <a:xfrm rot="18900000">
            <a:off x="4578350" y="5959475"/>
            <a:ext cx="1597025" cy="431800"/>
          </a:xfrm>
          <a:prstGeom prst="rect">
            <a:avLst/>
          </a:prstGeom>
          <a:noFill/>
        </p:spPr>
        <p:txBody>
          <a:bodyPr wrap="none">
            <a:spAutoFit/>
          </a:bodyPr>
          <a:lstStyle/>
          <a:p>
            <a:pPr>
              <a:defRPr/>
            </a:pPr>
            <a:r>
              <a:rPr lang="en-GB" sz="2200" dirty="0">
                <a:solidFill>
                  <a:schemeClr val="bg1">
                    <a:lumMod val="75000"/>
                  </a:schemeClr>
                </a:solidFill>
              </a:rPr>
              <a:t>Networking</a:t>
            </a:r>
          </a:p>
        </p:txBody>
      </p:sp>
      <p:sp>
        <p:nvSpPr>
          <p:cNvPr id="14" name="TextBox 18"/>
          <p:cNvSpPr txBox="1"/>
          <p:nvPr userDrawn="1"/>
        </p:nvSpPr>
        <p:spPr>
          <a:xfrm rot="18900000">
            <a:off x="4868863" y="5565775"/>
            <a:ext cx="2759075" cy="430213"/>
          </a:xfrm>
          <a:prstGeom prst="rect">
            <a:avLst/>
          </a:prstGeom>
          <a:noFill/>
        </p:spPr>
        <p:txBody>
          <a:bodyPr wrap="none">
            <a:spAutoFit/>
          </a:bodyPr>
          <a:lstStyle/>
          <a:p>
            <a:pPr>
              <a:defRPr/>
            </a:pPr>
            <a:r>
              <a:rPr lang="en-GB" sz="2200" dirty="0">
                <a:solidFill>
                  <a:schemeClr val="bg1">
                    <a:lumMod val="75000"/>
                  </a:schemeClr>
                </a:solidFill>
              </a:rPr>
              <a:t>Professional support</a:t>
            </a:r>
          </a:p>
        </p:txBody>
      </p:sp>
      <p:sp>
        <p:nvSpPr>
          <p:cNvPr id="15" name="TextBox 19"/>
          <p:cNvSpPr txBox="1"/>
          <p:nvPr userDrawn="1"/>
        </p:nvSpPr>
        <p:spPr>
          <a:xfrm rot="18900000">
            <a:off x="5456238" y="5641975"/>
            <a:ext cx="2540000" cy="430213"/>
          </a:xfrm>
          <a:prstGeom prst="rect">
            <a:avLst/>
          </a:prstGeom>
          <a:noFill/>
        </p:spPr>
        <p:txBody>
          <a:bodyPr wrap="none">
            <a:spAutoFit/>
          </a:bodyPr>
          <a:lstStyle/>
          <a:p>
            <a:pPr>
              <a:defRPr/>
            </a:pPr>
            <a:r>
              <a:rPr lang="en-GB" sz="2200" dirty="0">
                <a:solidFill>
                  <a:schemeClr val="bg1">
                    <a:lumMod val="75000"/>
                  </a:schemeClr>
                </a:solidFill>
              </a:rPr>
              <a:t>Enterprise and risk</a:t>
            </a:r>
          </a:p>
        </p:txBody>
      </p:sp>
      <p:sp>
        <p:nvSpPr>
          <p:cNvPr id="16" name="TextBox 20"/>
          <p:cNvSpPr txBox="1"/>
          <p:nvPr userDrawn="1"/>
        </p:nvSpPr>
        <p:spPr>
          <a:xfrm rot="18900000">
            <a:off x="6040438" y="5767388"/>
            <a:ext cx="2178050" cy="430212"/>
          </a:xfrm>
          <a:prstGeom prst="rect">
            <a:avLst/>
          </a:prstGeom>
          <a:noFill/>
        </p:spPr>
        <p:txBody>
          <a:bodyPr wrap="none">
            <a:spAutoFit/>
          </a:bodyPr>
          <a:lstStyle/>
          <a:p>
            <a:pPr>
              <a:defRPr/>
            </a:pPr>
            <a:r>
              <a:rPr lang="en-GB" sz="2200" dirty="0">
                <a:solidFill>
                  <a:schemeClr val="bg1">
                    <a:lumMod val="75000"/>
                  </a:schemeClr>
                </a:solidFill>
              </a:rPr>
              <a:t>Learned society</a:t>
            </a:r>
          </a:p>
        </p:txBody>
      </p:sp>
      <p:sp>
        <p:nvSpPr>
          <p:cNvPr id="17" name="TextBox 21"/>
          <p:cNvSpPr txBox="1"/>
          <p:nvPr userDrawn="1"/>
        </p:nvSpPr>
        <p:spPr>
          <a:xfrm rot="18900000">
            <a:off x="6611938" y="5994400"/>
            <a:ext cx="1644650" cy="430213"/>
          </a:xfrm>
          <a:prstGeom prst="rect">
            <a:avLst/>
          </a:prstGeom>
          <a:noFill/>
        </p:spPr>
        <p:txBody>
          <a:bodyPr wrap="none">
            <a:spAutoFit/>
          </a:bodyPr>
          <a:lstStyle/>
          <a:p>
            <a:pPr>
              <a:defRPr/>
            </a:pPr>
            <a:r>
              <a:rPr lang="en-GB" sz="2200" dirty="0">
                <a:solidFill>
                  <a:schemeClr val="bg1">
                    <a:lumMod val="75000"/>
                  </a:schemeClr>
                </a:solidFill>
              </a:rPr>
              <a:t>Opportunity</a:t>
            </a:r>
          </a:p>
        </p:txBody>
      </p:sp>
      <p:sp>
        <p:nvSpPr>
          <p:cNvPr id="18" name="TextBox 22"/>
          <p:cNvSpPr txBox="1"/>
          <p:nvPr userDrawn="1"/>
        </p:nvSpPr>
        <p:spPr>
          <a:xfrm rot="18900000">
            <a:off x="7050088" y="5607050"/>
            <a:ext cx="2587625" cy="431800"/>
          </a:xfrm>
          <a:prstGeom prst="rect">
            <a:avLst/>
          </a:prstGeom>
          <a:noFill/>
        </p:spPr>
        <p:txBody>
          <a:bodyPr wrap="none">
            <a:spAutoFit/>
          </a:bodyPr>
          <a:lstStyle/>
          <a:p>
            <a:pPr>
              <a:defRPr/>
            </a:pPr>
            <a:r>
              <a:rPr lang="en-GB" sz="2200" dirty="0">
                <a:solidFill>
                  <a:schemeClr val="bg1">
                    <a:lumMod val="75000"/>
                  </a:schemeClr>
                </a:solidFill>
              </a:rPr>
              <a:t>International profile</a:t>
            </a:r>
          </a:p>
        </p:txBody>
      </p:sp>
      <p:sp>
        <p:nvSpPr>
          <p:cNvPr id="19" name="TextBox 23"/>
          <p:cNvSpPr txBox="1"/>
          <p:nvPr userDrawn="1"/>
        </p:nvSpPr>
        <p:spPr>
          <a:xfrm rot="18900000">
            <a:off x="7812088" y="6053138"/>
            <a:ext cx="1252537" cy="430212"/>
          </a:xfrm>
          <a:prstGeom prst="rect">
            <a:avLst/>
          </a:prstGeom>
          <a:noFill/>
        </p:spPr>
        <p:txBody>
          <a:bodyPr wrap="none">
            <a:spAutoFit/>
          </a:bodyPr>
          <a:lstStyle/>
          <a:p>
            <a:pPr>
              <a:defRPr/>
            </a:pPr>
            <a:r>
              <a:rPr lang="en-GB" sz="2200" dirty="0">
                <a:solidFill>
                  <a:schemeClr val="bg1">
                    <a:lumMod val="75000"/>
                  </a:schemeClr>
                </a:solidFill>
              </a:rPr>
              <a:t>Journals</a:t>
            </a:r>
          </a:p>
        </p:txBody>
      </p:sp>
      <p:sp>
        <p:nvSpPr>
          <p:cNvPr id="20" name="TextBox 24"/>
          <p:cNvSpPr txBox="1"/>
          <p:nvPr userDrawn="1"/>
        </p:nvSpPr>
        <p:spPr>
          <a:xfrm rot="18900000">
            <a:off x="8248650" y="6002338"/>
            <a:ext cx="1549400" cy="430212"/>
          </a:xfrm>
          <a:prstGeom prst="rect">
            <a:avLst/>
          </a:prstGeom>
          <a:noFill/>
        </p:spPr>
        <p:txBody>
          <a:bodyPr wrap="none">
            <a:spAutoFit/>
          </a:bodyPr>
          <a:lstStyle/>
          <a:p>
            <a:pPr>
              <a:defRPr/>
            </a:pPr>
            <a:r>
              <a:rPr lang="en-GB" sz="2200" dirty="0">
                <a:solidFill>
                  <a:schemeClr val="bg1">
                    <a:lumMod val="75000"/>
                  </a:schemeClr>
                </a:solidFill>
              </a:rPr>
              <a:t>Supporting</a:t>
            </a:r>
          </a:p>
        </p:txBody>
      </p:sp>
      <p:sp>
        <p:nvSpPr>
          <p:cNvPr id="21" name="TextBox 25"/>
          <p:cNvSpPr txBox="1"/>
          <p:nvPr userDrawn="1"/>
        </p:nvSpPr>
        <p:spPr>
          <a:xfrm rot="18900000">
            <a:off x="-665163" y="5546725"/>
            <a:ext cx="1362076" cy="430213"/>
          </a:xfrm>
          <a:prstGeom prst="rect">
            <a:avLst/>
          </a:prstGeom>
          <a:noFill/>
        </p:spPr>
        <p:txBody>
          <a:bodyPr wrap="none">
            <a:spAutoFit/>
          </a:bodyPr>
          <a:lstStyle/>
          <a:p>
            <a:pPr>
              <a:defRPr/>
            </a:pPr>
            <a:r>
              <a:rPr lang="en-GB" sz="2200" dirty="0">
                <a:solidFill>
                  <a:schemeClr val="bg1">
                    <a:lumMod val="75000"/>
                  </a:schemeClr>
                </a:solidFill>
              </a:rPr>
              <a:t>Expertise</a:t>
            </a:r>
          </a:p>
        </p:txBody>
      </p:sp>
      <p:sp>
        <p:nvSpPr>
          <p:cNvPr id="22" name="TextBox 26"/>
          <p:cNvSpPr txBox="1"/>
          <p:nvPr userDrawn="1"/>
        </p:nvSpPr>
        <p:spPr>
          <a:xfrm rot="18900000">
            <a:off x="-631825" y="5873750"/>
            <a:ext cx="1752600" cy="430213"/>
          </a:xfrm>
          <a:prstGeom prst="rect">
            <a:avLst/>
          </a:prstGeom>
          <a:noFill/>
        </p:spPr>
        <p:txBody>
          <a:bodyPr wrap="none">
            <a:spAutoFit/>
          </a:bodyPr>
          <a:lstStyle/>
          <a:p>
            <a:pPr>
              <a:defRPr/>
            </a:pPr>
            <a:r>
              <a:rPr lang="en-GB" sz="2200" dirty="0">
                <a:solidFill>
                  <a:schemeClr val="bg1">
                    <a:lumMod val="75000"/>
                  </a:schemeClr>
                </a:solidFill>
              </a:rPr>
              <a:t>Sponsorship</a:t>
            </a:r>
          </a:p>
        </p:txBody>
      </p:sp>
      <p:sp>
        <p:nvSpPr>
          <p:cNvPr id="23" name="TextBox 27"/>
          <p:cNvSpPr txBox="1"/>
          <p:nvPr userDrawn="1"/>
        </p:nvSpPr>
        <p:spPr>
          <a:xfrm rot="18900000">
            <a:off x="-331788" y="5654675"/>
            <a:ext cx="2603501" cy="431800"/>
          </a:xfrm>
          <a:prstGeom prst="rect">
            <a:avLst/>
          </a:prstGeom>
          <a:noFill/>
        </p:spPr>
        <p:txBody>
          <a:bodyPr wrap="none">
            <a:spAutoFit/>
          </a:bodyPr>
          <a:lstStyle/>
          <a:p>
            <a:pPr>
              <a:defRPr/>
            </a:pPr>
            <a:r>
              <a:rPr lang="en-GB" sz="2200" dirty="0">
                <a:solidFill>
                  <a:schemeClr val="bg1">
                    <a:lumMod val="75000"/>
                  </a:schemeClr>
                </a:solidFill>
              </a:rPr>
              <a:t>Thought leadership</a:t>
            </a:r>
          </a:p>
        </p:txBody>
      </p:sp>
      <p:sp>
        <p:nvSpPr>
          <p:cNvPr id="3074" name="Rectangle 2"/>
          <p:cNvSpPr>
            <a:spLocks noGrp="1" noChangeArrowheads="1"/>
          </p:cNvSpPr>
          <p:nvPr>
            <p:ph type="ctrTitle"/>
          </p:nvPr>
        </p:nvSpPr>
        <p:spPr>
          <a:xfrm>
            <a:off x="395288" y="2133602"/>
            <a:ext cx="7493579"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24" name="Rectangle 4"/>
          <p:cNvSpPr>
            <a:spLocks noGrp="1" noChangeArrowheads="1"/>
          </p:cNvSpPr>
          <p:nvPr>
            <p:ph type="dt" sz="half" idx="10"/>
          </p:nvPr>
        </p:nvSpPr>
        <p:spPr>
          <a:xfrm>
            <a:off x="395288" y="6410325"/>
            <a:ext cx="2195512" cy="331788"/>
          </a:xfrm>
        </p:spPr>
        <p:txBody>
          <a:bodyPr/>
          <a:lstStyle>
            <a:lvl1pPr>
              <a:defRPr>
                <a:solidFill>
                  <a:schemeClr val="tx1"/>
                </a:solidFill>
              </a:defRPr>
            </a:lvl1pPr>
          </a:lstStyle>
          <a:p>
            <a:pPr>
              <a:defRPr/>
            </a:pPr>
            <a:fld id="{7F304AF1-A434-4504-A551-210172A320B3}" type="datetime4">
              <a:rPr lang="en-GB"/>
              <a:pPr>
                <a:defRPr/>
              </a:pPr>
              <a:t>09 October 2013</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3" cstate="print"/>
          <a:srcRect/>
          <a:stretch>
            <a:fillRect/>
          </a:stretch>
        </p:blipFill>
        <p:spPr bwMode="auto">
          <a:xfrm>
            <a:off x="434975" y="249238"/>
            <a:ext cx="2389188" cy="1054100"/>
          </a:xfrm>
          <a:prstGeom prst="rect">
            <a:avLst/>
          </a:prstGeom>
          <a:noFill/>
          <a:ln w="9525">
            <a:noFill/>
            <a:miter lim="800000"/>
            <a:headEnd/>
            <a:tailEnd/>
          </a:ln>
        </p:spPr>
      </p:pic>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5" name="Rectangle 4"/>
          <p:cNvSpPr>
            <a:spLocks noGrp="1" noChangeArrowheads="1"/>
          </p:cNvSpPr>
          <p:nvPr>
            <p:ph type="dt" sz="half" idx="10"/>
          </p:nvPr>
        </p:nvSpPr>
        <p:spPr>
          <a:xfrm>
            <a:off x="395288" y="6410325"/>
            <a:ext cx="2195512" cy="331788"/>
          </a:xfrm>
        </p:spPr>
        <p:txBody>
          <a:bodyPr/>
          <a:lstStyle>
            <a:lvl1pPr>
              <a:defRPr>
                <a:solidFill>
                  <a:schemeClr val="bg1"/>
                </a:solidFill>
              </a:defRPr>
            </a:lvl1pPr>
          </a:lstStyle>
          <a:p>
            <a:pPr>
              <a:defRPr/>
            </a:pPr>
            <a:fld id="{A364CE90-6D5E-4E17-B628-B019DBF9A458}" type="datetime4">
              <a:rPr lang="en-GB"/>
              <a:pPr>
                <a:defRPr/>
              </a:pPr>
              <a:t>09 October 2013</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3" cstate="print"/>
          <a:srcRect/>
          <a:stretch>
            <a:fillRect/>
          </a:stretch>
        </p:blipFill>
        <p:spPr bwMode="auto">
          <a:xfrm>
            <a:off x="434975" y="249238"/>
            <a:ext cx="2389188" cy="1054100"/>
          </a:xfrm>
          <a:prstGeom prst="rect">
            <a:avLst/>
          </a:prstGeom>
          <a:noFill/>
          <a:ln w="9525">
            <a:noFill/>
            <a:miter lim="800000"/>
            <a:headEnd/>
            <a:tailEnd/>
          </a:ln>
        </p:spPr>
      </p:pic>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5" name="Rectangle 4"/>
          <p:cNvSpPr>
            <a:spLocks noGrp="1" noChangeArrowheads="1"/>
          </p:cNvSpPr>
          <p:nvPr>
            <p:ph type="dt" sz="half" idx="10"/>
          </p:nvPr>
        </p:nvSpPr>
        <p:spPr>
          <a:xfrm>
            <a:off x="395288" y="6410325"/>
            <a:ext cx="2195512" cy="331788"/>
          </a:xfrm>
        </p:spPr>
        <p:txBody>
          <a:bodyPr/>
          <a:lstStyle>
            <a:lvl1pPr>
              <a:defRPr>
                <a:solidFill>
                  <a:schemeClr val="tx1"/>
                </a:solidFill>
              </a:defRPr>
            </a:lvl1pPr>
          </a:lstStyle>
          <a:p>
            <a:pPr>
              <a:defRPr/>
            </a:pPr>
            <a:fld id="{9A292D41-E03F-4EDA-9C0C-FE36650164C1}" type="datetime4">
              <a:rPr lang="en-GB"/>
              <a:pPr>
                <a:defRPr/>
              </a:pPr>
              <a:t>09 October 2013</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3" cstate="print"/>
          <a:srcRect/>
          <a:stretch>
            <a:fillRect/>
          </a:stretch>
        </p:blipFill>
        <p:spPr bwMode="auto">
          <a:xfrm>
            <a:off x="434975" y="249238"/>
            <a:ext cx="2389188" cy="1054100"/>
          </a:xfrm>
          <a:prstGeom prst="rect">
            <a:avLst/>
          </a:prstGeom>
          <a:noFill/>
          <a:ln w="9525">
            <a:noFill/>
            <a:miter lim="800000"/>
            <a:headEnd/>
            <a:tailEnd/>
          </a:ln>
        </p:spPr>
      </p:pic>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5" name="Rectangle 4"/>
          <p:cNvSpPr>
            <a:spLocks noGrp="1" noChangeArrowheads="1"/>
          </p:cNvSpPr>
          <p:nvPr>
            <p:ph type="dt" sz="half" idx="10"/>
          </p:nvPr>
        </p:nvSpPr>
        <p:spPr>
          <a:xfrm>
            <a:off x="395288" y="6410325"/>
            <a:ext cx="2195512" cy="331788"/>
          </a:xfrm>
        </p:spPr>
        <p:txBody>
          <a:bodyPr/>
          <a:lstStyle>
            <a:lvl1pPr>
              <a:defRPr>
                <a:solidFill>
                  <a:schemeClr val="bg1"/>
                </a:solidFill>
              </a:defRPr>
            </a:lvl1pPr>
          </a:lstStyle>
          <a:p>
            <a:pPr>
              <a:defRPr/>
            </a:pPr>
            <a:fld id="{333BD877-62B0-43C2-9878-6E790E213CA6}" type="datetime4">
              <a:rPr lang="en-GB"/>
              <a:pPr>
                <a:defRPr/>
              </a:pPr>
              <a:t>09 October 2013</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E:\Pants Work\Current Work\Actuaries 2011\Logos all\IFOA Logo\Lanscape - Standard\WMF logos\IFOA_logo_L_RGB.wmf"/>
          <p:cNvPicPr>
            <a:picLocks noChangeAspect="1" noChangeArrowheads="1"/>
          </p:cNvPicPr>
          <p:nvPr userDrawn="1"/>
        </p:nvPicPr>
        <p:blipFill>
          <a:blip r:embed="rId3" cstate="print"/>
          <a:srcRect/>
          <a:stretch>
            <a:fillRect/>
          </a:stretch>
        </p:blipFill>
        <p:spPr bwMode="auto">
          <a:xfrm>
            <a:off x="434975" y="249238"/>
            <a:ext cx="2389188" cy="1054100"/>
          </a:xfrm>
          <a:prstGeom prst="rect">
            <a:avLst/>
          </a:prstGeom>
          <a:noFill/>
          <a:ln w="9525">
            <a:noFill/>
            <a:miter lim="800000"/>
            <a:headEnd/>
            <a:tailEnd/>
          </a:ln>
        </p:spPr>
      </p:pic>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sp>
        <p:nvSpPr>
          <p:cNvPr id="5" name="Rectangle 4"/>
          <p:cNvSpPr>
            <a:spLocks noGrp="1" noChangeArrowheads="1"/>
          </p:cNvSpPr>
          <p:nvPr>
            <p:ph type="dt" sz="half" idx="10"/>
          </p:nvPr>
        </p:nvSpPr>
        <p:spPr>
          <a:xfrm>
            <a:off x="395288" y="6410325"/>
            <a:ext cx="1384300" cy="300038"/>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pPr>
              <a:defRPr/>
            </a:pPr>
            <a:fld id="{C113364F-B0B2-4C2C-8724-EB43F18BA9F1}" type="datetime4">
              <a:rPr lang="en-GB"/>
              <a:pPr>
                <a:defRPr/>
              </a:pPr>
              <a:t>09 October 2013</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289" y="1597050"/>
            <a:ext cx="8291512"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AD927FAE-4D6E-4C88-B2B4-1937DE1B136F}" type="datetime4">
              <a:rPr lang="en-GB"/>
              <a:pPr>
                <a:defRPr/>
              </a:pPr>
              <a:t>09 October 2013</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7491430-EFD9-41FC-B301-10E21D933B5B}"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04813"/>
            <a:ext cx="82915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95288" y="1557338"/>
            <a:ext cx="8291512" cy="4640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395288" y="6410325"/>
            <a:ext cx="2016125" cy="3317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fld id="{2A122846-12A6-4C55-8B03-C807CFED48F0}" type="datetime4">
              <a:rPr lang="en-GB"/>
              <a:pPr>
                <a:defRPr/>
              </a:pPr>
              <a:t>09 October 2013</a:t>
            </a:fld>
            <a:endParaRPr lang="en-GB" dirty="0"/>
          </a:p>
        </p:txBody>
      </p:sp>
      <p:sp>
        <p:nvSpPr>
          <p:cNvPr id="1029" name="Rectangle 5"/>
          <p:cNvSpPr>
            <a:spLocks noGrp="1" noChangeArrowheads="1"/>
          </p:cNvSpPr>
          <p:nvPr>
            <p:ph type="ftr" sz="quarter" idx="3"/>
          </p:nvPr>
        </p:nvSpPr>
        <p:spPr bwMode="auto">
          <a:xfrm>
            <a:off x="2411413" y="6410325"/>
            <a:ext cx="4321175" cy="3317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pPr>
              <a:defRPr/>
            </a:pPr>
            <a:endParaRPr lang="en-GB"/>
          </a:p>
        </p:txBody>
      </p:sp>
      <p:sp>
        <p:nvSpPr>
          <p:cNvPr id="1030" name="Rectangle 6"/>
          <p:cNvSpPr>
            <a:spLocks noGrp="1" noChangeArrowheads="1"/>
          </p:cNvSpPr>
          <p:nvPr>
            <p:ph type="sldNum" sz="quarter" idx="4"/>
          </p:nvPr>
        </p:nvSpPr>
        <p:spPr bwMode="auto">
          <a:xfrm>
            <a:off x="8101013" y="6402388"/>
            <a:ext cx="647700"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pPr>
              <a:defRPr/>
            </a:pPr>
            <a:fld id="{8082937E-0573-4886-8E96-27F35C6DE591}" type="slidenum">
              <a:rPr lang="en-GB"/>
              <a:pPr>
                <a:defRPr/>
              </a:pPr>
              <a:t>‹#›</a:t>
            </a:fld>
            <a:endParaRPr lang="en-GB" dirty="0"/>
          </a:p>
        </p:txBody>
      </p:sp>
      <p:sp>
        <p:nvSpPr>
          <p:cNvPr id="1031" name="Line 7"/>
          <p:cNvSpPr>
            <a:spLocks noChangeShapeType="1"/>
          </p:cNvSpPr>
          <p:nvPr/>
        </p:nvSpPr>
        <p:spPr bwMode="auto">
          <a:xfrm>
            <a:off x="468313" y="6329363"/>
            <a:ext cx="8207375" cy="0"/>
          </a:xfrm>
          <a:prstGeom prst="line">
            <a:avLst/>
          </a:prstGeom>
          <a:noFill/>
          <a:ln w="12700">
            <a:solidFill>
              <a:srgbClr val="8F4693"/>
            </a:solidFill>
            <a:round/>
            <a:headEnd/>
            <a:tailEnd/>
          </a:ln>
          <a:effectLst/>
          <a:extLst/>
        </p:spPr>
        <p:txBody>
          <a:bodyPr/>
          <a:lstStyle/>
          <a:p>
            <a:pPr>
              <a:defRPr/>
            </a:pPr>
            <a:endParaRPr lang="en-GB"/>
          </a:p>
        </p:txBody>
      </p:sp>
      <p:grpSp>
        <p:nvGrpSpPr>
          <p:cNvPr id="1032" name="Group 64"/>
          <p:cNvGrpSpPr>
            <a:grpSpLocks/>
          </p:cNvGrpSpPr>
          <p:nvPr/>
        </p:nvGrpSpPr>
        <p:grpSpPr bwMode="auto">
          <a:xfrm>
            <a:off x="-2895600" y="0"/>
            <a:ext cx="2786062" cy="6858000"/>
            <a:chOff x="-3137354" y="0"/>
            <a:chExt cx="3018256" cy="6858000"/>
          </a:xfrm>
        </p:grpSpPr>
        <p:sp>
          <p:nvSpPr>
            <p:cNvPr id="12" name="Rectangle 11"/>
            <p:cNvSpPr/>
            <p:nvPr userDrawn="1"/>
          </p:nvSpPr>
          <p:spPr>
            <a:xfrm>
              <a:off x="-3137354" y="0"/>
              <a:ext cx="299417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p:cNvSpPr txBox="1"/>
            <p:nvPr userDrawn="1"/>
          </p:nvSpPr>
          <p:spPr>
            <a:xfrm>
              <a:off x="-2982572" y="100013"/>
              <a:ext cx="2839396" cy="306387"/>
            </a:xfrm>
            <a:prstGeom prst="rect">
              <a:avLst/>
            </a:prstGeom>
            <a:noFill/>
          </p:spPr>
          <p:txBody>
            <a:bodyPr lIns="0" tIns="0" rIns="0" bIns="0">
              <a:spAutoFit/>
            </a:bodyPr>
            <a:lstStyle/>
            <a:p>
              <a:pPr>
                <a:defRPr/>
              </a:pPr>
              <a:r>
                <a:rPr lang="en-GB" sz="1000" b="1" dirty="0">
                  <a:solidFill>
                    <a:schemeClr val="accent2"/>
                  </a:solidFill>
                </a:rPr>
                <a:t>Colour palette for PowerPoint presentations</a:t>
              </a:r>
              <a:endParaRPr lang="en-US" sz="1000" b="1" dirty="0">
                <a:solidFill>
                  <a:schemeClr val="accent2"/>
                </a:solidFill>
              </a:endParaRPr>
            </a:p>
          </p:txBody>
        </p:sp>
        <p:grpSp>
          <p:nvGrpSpPr>
            <p:cNvPr id="1037" name="Group 58"/>
            <p:cNvGrpSpPr>
              <a:grpSpLocks/>
            </p:cNvGrpSpPr>
            <p:nvPr userDrawn="1"/>
          </p:nvGrpSpPr>
          <p:grpSpPr bwMode="auto">
            <a:xfrm>
              <a:off x="-2982571" y="476672"/>
              <a:ext cx="2863473" cy="307777"/>
              <a:chOff x="-2982571" y="476672"/>
              <a:chExt cx="2863473" cy="307777"/>
            </a:xfrm>
          </p:grpSpPr>
          <p:sp>
            <p:nvSpPr>
              <p:cNvPr id="56" name="Rectangle 9"/>
              <p:cNvSpPr/>
              <p:nvPr userDrawn="1"/>
            </p:nvSpPr>
            <p:spPr>
              <a:xfrm>
                <a:off x="-2982572" y="476250"/>
                <a:ext cx="309565" cy="285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11"/>
              <p:cNvSpPr txBox="1"/>
              <p:nvPr userDrawn="1"/>
            </p:nvSpPr>
            <p:spPr>
              <a:xfrm>
                <a:off x="-2518225" y="476250"/>
                <a:ext cx="2399127" cy="307975"/>
              </a:xfrm>
              <a:prstGeom prst="rect">
                <a:avLst/>
              </a:prstGeom>
              <a:noFill/>
            </p:spPr>
            <p:txBody>
              <a:bodyPr lIns="0" tIns="0" rIns="0" bIns="0">
                <a:spAutoFit/>
              </a:bodyPr>
              <a:lstStyle/>
              <a:p>
                <a:pPr>
                  <a:defRPr/>
                </a:pPr>
                <a:r>
                  <a:rPr lang="en-GB" sz="1000" dirty="0"/>
                  <a:t>Dark blue</a:t>
                </a:r>
              </a:p>
              <a:p>
                <a:pPr>
                  <a:defRPr/>
                </a:pPr>
                <a:r>
                  <a:rPr lang="en-GB" sz="1000" dirty="0"/>
                  <a:t>R17  G52  B88</a:t>
                </a:r>
                <a:endParaRPr lang="en-US" sz="1000" dirty="0"/>
              </a:p>
            </p:txBody>
          </p:sp>
        </p:grpSp>
        <p:grpSp>
          <p:nvGrpSpPr>
            <p:cNvPr id="1038" name="Group 13"/>
            <p:cNvGrpSpPr>
              <a:grpSpLocks/>
            </p:cNvGrpSpPr>
            <p:nvPr userDrawn="1"/>
          </p:nvGrpSpPr>
          <p:grpSpPr bwMode="auto">
            <a:xfrm>
              <a:off x="-2982575" y="882170"/>
              <a:ext cx="2863476" cy="307777"/>
              <a:chOff x="-2928990" y="365095"/>
              <a:chExt cx="2643206" cy="307777"/>
            </a:xfrm>
          </p:grpSpPr>
          <p:sp>
            <p:nvSpPr>
              <p:cNvPr id="54" name="Rectangle 14"/>
              <p:cNvSpPr/>
              <p:nvPr userDrawn="1"/>
            </p:nvSpPr>
            <p:spPr>
              <a:xfrm>
                <a:off x="-2928987" y="365575"/>
                <a:ext cx="285752" cy="285750"/>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15"/>
              <p:cNvSpPr txBox="1"/>
              <p:nvPr userDrawn="1"/>
            </p:nvSpPr>
            <p:spPr>
              <a:xfrm>
                <a:off x="-2500359" y="365575"/>
                <a:ext cx="2214576" cy="307975"/>
              </a:xfrm>
              <a:prstGeom prst="rect">
                <a:avLst/>
              </a:prstGeom>
              <a:noFill/>
            </p:spPr>
            <p:txBody>
              <a:bodyPr lIns="0" tIns="0" rIns="0" bIns="0">
                <a:spAutoFit/>
              </a:bodyPr>
              <a:lstStyle/>
              <a:p>
                <a:pPr>
                  <a:defRPr/>
                </a:pPr>
                <a:r>
                  <a:rPr lang="en-GB" sz="1000" dirty="0"/>
                  <a:t>Gold</a:t>
                </a:r>
              </a:p>
              <a:p>
                <a:pPr>
                  <a:defRPr/>
                </a:pPr>
                <a:r>
                  <a:rPr lang="en-GB" sz="1000" dirty="0"/>
                  <a:t>R217  G171  B22</a:t>
                </a:r>
                <a:endParaRPr lang="en-US" sz="800" dirty="0"/>
              </a:p>
            </p:txBody>
          </p:sp>
        </p:grpSp>
        <p:grpSp>
          <p:nvGrpSpPr>
            <p:cNvPr id="1039" name="Group 16"/>
            <p:cNvGrpSpPr>
              <a:grpSpLocks/>
            </p:cNvGrpSpPr>
            <p:nvPr userDrawn="1"/>
          </p:nvGrpSpPr>
          <p:grpSpPr bwMode="auto">
            <a:xfrm>
              <a:off x="-2982575" y="1277829"/>
              <a:ext cx="2863476" cy="307777"/>
              <a:chOff x="-2928990" y="63509"/>
              <a:chExt cx="2643206" cy="307777"/>
            </a:xfrm>
          </p:grpSpPr>
          <p:sp>
            <p:nvSpPr>
              <p:cNvPr id="52" name="Rectangle 17"/>
              <p:cNvSpPr/>
              <p:nvPr userDrawn="1"/>
            </p:nvSpPr>
            <p:spPr>
              <a:xfrm>
                <a:off x="-2928987" y="63618"/>
                <a:ext cx="285752" cy="285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18"/>
              <p:cNvSpPr txBox="1"/>
              <p:nvPr userDrawn="1"/>
            </p:nvSpPr>
            <p:spPr>
              <a:xfrm>
                <a:off x="-2500359" y="63618"/>
                <a:ext cx="2214576" cy="307975"/>
              </a:xfrm>
              <a:prstGeom prst="rect">
                <a:avLst/>
              </a:prstGeom>
              <a:noFill/>
            </p:spPr>
            <p:txBody>
              <a:bodyPr lIns="0" tIns="0" rIns="0" bIns="0">
                <a:spAutoFit/>
              </a:bodyPr>
              <a:lstStyle/>
              <a:p>
                <a:pPr>
                  <a:defRPr/>
                </a:pPr>
                <a:r>
                  <a:rPr lang="en-GB" sz="1000" dirty="0"/>
                  <a:t>Mid blue</a:t>
                </a:r>
              </a:p>
              <a:p>
                <a:pPr>
                  <a:defRPr/>
                </a:pPr>
                <a:r>
                  <a:rPr lang="en-GB" sz="1000" dirty="0"/>
                  <a:t>R64  G150  B184</a:t>
                </a:r>
                <a:endParaRPr lang="en-US" sz="1000" dirty="0"/>
              </a:p>
            </p:txBody>
          </p:sp>
        </p:grpSp>
        <p:sp>
          <p:nvSpPr>
            <p:cNvPr id="17" name="TextBox 16"/>
            <p:cNvSpPr txBox="1"/>
            <p:nvPr userDrawn="1"/>
          </p:nvSpPr>
          <p:spPr>
            <a:xfrm>
              <a:off x="-2982572" y="2122488"/>
              <a:ext cx="2399126" cy="153987"/>
            </a:xfrm>
            <a:prstGeom prst="rect">
              <a:avLst/>
            </a:prstGeom>
            <a:noFill/>
          </p:spPr>
          <p:txBody>
            <a:bodyPr lIns="0" tIns="0" rIns="0" bIns="0">
              <a:spAutoFit/>
            </a:bodyPr>
            <a:lstStyle/>
            <a:p>
              <a:pPr>
                <a:defRPr/>
              </a:pPr>
              <a:r>
                <a:rPr lang="en-GB" sz="1000" b="1" dirty="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2" y="260350"/>
              <a:ext cx="2399126" cy="153988"/>
            </a:xfrm>
            <a:prstGeom prst="rect">
              <a:avLst/>
            </a:prstGeom>
            <a:noFill/>
          </p:spPr>
          <p:txBody>
            <a:bodyPr lIns="0" tIns="0" rIns="0" bIns="0">
              <a:spAutoFit/>
            </a:bodyPr>
            <a:lstStyle/>
            <a:p>
              <a:pPr>
                <a:tabLst>
                  <a:tab pos="2419350" algn="l"/>
                </a:tabLst>
                <a:defRPr/>
              </a:pPr>
              <a:r>
                <a:rPr lang="en-GB" sz="1000" b="1" dirty="0">
                  <a:solidFill>
                    <a:schemeClr val="accent1"/>
                  </a:solidFill>
                </a:rPr>
                <a:t>Primary colour palette</a:t>
              </a:r>
              <a:endParaRPr lang="en-US" sz="1000" b="1" dirty="0">
                <a:solidFill>
                  <a:schemeClr val="accent1"/>
                </a:solidFill>
              </a:endParaRPr>
            </a:p>
          </p:txBody>
        </p:sp>
        <p:grpSp>
          <p:nvGrpSpPr>
            <p:cNvPr id="1042" name="Group 24"/>
            <p:cNvGrpSpPr>
              <a:grpSpLocks/>
            </p:cNvGrpSpPr>
            <p:nvPr userDrawn="1"/>
          </p:nvGrpSpPr>
          <p:grpSpPr bwMode="auto">
            <a:xfrm>
              <a:off x="-2982575" y="1688965"/>
              <a:ext cx="2863476" cy="307777"/>
              <a:chOff x="-2928990" y="63509"/>
              <a:chExt cx="2643206" cy="307777"/>
            </a:xfrm>
          </p:grpSpPr>
          <p:sp>
            <p:nvSpPr>
              <p:cNvPr id="50" name="Rectangle 49"/>
              <p:cNvSpPr/>
              <p:nvPr userDrawn="1"/>
            </p:nvSpPr>
            <p:spPr>
              <a:xfrm>
                <a:off x="-2928987" y="63644"/>
                <a:ext cx="285752"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50"/>
              <p:cNvSpPr txBox="1"/>
              <p:nvPr userDrawn="1"/>
            </p:nvSpPr>
            <p:spPr>
              <a:xfrm>
                <a:off x="-2500359" y="63644"/>
                <a:ext cx="2214576" cy="307975"/>
              </a:xfrm>
              <a:prstGeom prst="rect">
                <a:avLst/>
              </a:prstGeom>
              <a:noFill/>
            </p:spPr>
            <p:txBody>
              <a:bodyPr lIns="0" tIns="0" rIns="0" bIns="0">
                <a:spAutoFit/>
              </a:bodyPr>
              <a:lstStyle/>
              <a:p>
                <a:pPr>
                  <a:defRPr/>
                </a:pPr>
                <a:r>
                  <a:rPr lang="en-GB" sz="1000" dirty="0"/>
                  <a:t>Light grey</a:t>
                </a:r>
              </a:p>
              <a:p>
                <a:pPr>
                  <a:defRPr/>
                </a:pPr>
                <a:r>
                  <a:rPr lang="en-GB" sz="1000" dirty="0"/>
                  <a:t>R220  G221  B217</a:t>
                </a:r>
                <a:endParaRPr lang="en-US" sz="1000" dirty="0"/>
              </a:p>
            </p:txBody>
          </p:sp>
        </p:grpSp>
        <p:grpSp>
          <p:nvGrpSpPr>
            <p:cNvPr id="1043" name="Group 27"/>
            <p:cNvGrpSpPr>
              <a:grpSpLocks/>
            </p:cNvGrpSpPr>
            <p:nvPr userDrawn="1"/>
          </p:nvGrpSpPr>
          <p:grpSpPr bwMode="auto">
            <a:xfrm>
              <a:off x="-2982575" y="2733370"/>
              <a:ext cx="2863476" cy="307777"/>
              <a:chOff x="-2928990" y="696778"/>
              <a:chExt cx="2643206" cy="307777"/>
            </a:xfrm>
          </p:grpSpPr>
          <p:sp>
            <p:nvSpPr>
              <p:cNvPr id="48" name="Rectangle 47"/>
              <p:cNvSpPr/>
              <p:nvPr userDrawn="1"/>
            </p:nvSpPr>
            <p:spPr>
              <a:xfrm>
                <a:off x="-2928987" y="697083"/>
                <a:ext cx="285752" cy="285750"/>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userDrawn="1"/>
            </p:nvSpPr>
            <p:spPr>
              <a:xfrm>
                <a:off x="-2500359" y="697083"/>
                <a:ext cx="2214576" cy="307975"/>
              </a:xfrm>
              <a:prstGeom prst="rect">
                <a:avLst/>
              </a:prstGeom>
              <a:noFill/>
            </p:spPr>
            <p:txBody>
              <a:bodyPr lIns="0" tIns="0" rIns="0" bIns="0">
                <a:spAutoFit/>
              </a:bodyPr>
              <a:lstStyle/>
              <a:p>
                <a:pPr>
                  <a:defRPr/>
                </a:pPr>
                <a:r>
                  <a:rPr lang="en-GB" sz="1000" dirty="0"/>
                  <a:t>Pea green</a:t>
                </a:r>
              </a:p>
              <a:p>
                <a:pPr>
                  <a:defRPr/>
                </a:pPr>
                <a:r>
                  <a:rPr lang="en-GB" sz="1000" dirty="0"/>
                  <a:t>R121  G163  B42</a:t>
                </a:r>
                <a:endParaRPr lang="en-US" sz="1000" dirty="0"/>
              </a:p>
            </p:txBody>
          </p:sp>
        </p:grpSp>
        <p:grpSp>
          <p:nvGrpSpPr>
            <p:cNvPr id="1044" name="Group 60"/>
            <p:cNvGrpSpPr>
              <a:grpSpLocks/>
            </p:cNvGrpSpPr>
            <p:nvPr userDrawn="1"/>
          </p:nvGrpSpPr>
          <p:grpSpPr bwMode="auto">
            <a:xfrm>
              <a:off x="-2982571" y="3144506"/>
              <a:ext cx="2863473" cy="307777"/>
              <a:chOff x="-2982571" y="3144506"/>
              <a:chExt cx="2863473" cy="307777"/>
            </a:xfrm>
          </p:grpSpPr>
          <p:sp>
            <p:nvSpPr>
              <p:cNvPr id="46" name="Rectangle 45"/>
              <p:cNvSpPr/>
              <p:nvPr userDrawn="1"/>
            </p:nvSpPr>
            <p:spPr>
              <a:xfrm>
                <a:off x="-2982572" y="3144838"/>
                <a:ext cx="309565" cy="285750"/>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userDrawn="1"/>
            </p:nvSpPr>
            <p:spPr>
              <a:xfrm>
                <a:off x="-2518225" y="3144838"/>
                <a:ext cx="2399127" cy="307975"/>
              </a:xfrm>
              <a:prstGeom prst="rect">
                <a:avLst/>
              </a:prstGeom>
              <a:noFill/>
            </p:spPr>
            <p:txBody>
              <a:bodyPr lIns="0" tIns="0" rIns="0" bIns="0">
                <a:spAutoFit/>
              </a:bodyPr>
              <a:lstStyle/>
              <a:p>
                <a:pPr>
                  <a:defRPr/>
                </a:pPr>
                <a:r>
                  <a:rPr lang="en-GB" sz="1000" dirty="0"/>
                  <a:t>Forest green</a:t>
                </a:r>
              </a:p>
              <a:p>
                <a:pPr>
                  <a:defRPr/>
                </a:pPr>
                <a:r>
                  <a:rPr lang="en-GB" sz="1000" dirty="0"/>
                  <a:t>R0 G132  B82</a:t>
                </a:r>
                <a:endParaRPr lang="en-US" sz="1000" dirty="0"/>
              </a:p>
            </p:txBody>
          </p:sp>
        </p:grpSp>
        <p:grpSp>
          <p:nvGrpSpPr>
            <p:cNvPr id="1045" name="Group 33"/>
            <p:cNvGrpSpPr>
              <a:grpSpLocks/>
            </p:cNvGrpSpPr>
            <p:nvPr userDrawn="1"/>
          </p:nvGrpSpPr>
          <p:grpSpPr bwMode="auto">
            <a:xfrm>
              <a:off x="-2982575" y="3555642"/>
              <a:ext cx="2863476" cy="307777"/>
              <a:chOff x="-2928990" y="696778"/>
              <a:chExt cx="2643206" cy="307777"/>
            </a:xfrm>
          </p:grpSpPr>
          <p:sp>
            <p:nvSpPr>
              <p:cNvPr id="44" name="Rectangle 43"/>
              <p:cNvSpPr/>
              <p:nvPr userDrawn="1"/>
            </p:nvSpPr>
            <p:spPr>
              <a:xfrm>
                <a:off x="-2928987" y="697136"/>
                <a:ext cx="285752" cy="285750"/>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Box 44"/>
              <p:cNvSpPr txBox="1"/>
              <p:nvPr userDrawn="1"/>
            </p:nvSpPr>
            <p:spPr>
              <a:xfrm>
                <a:off x="-2500359" y="697136"/>
                <a:ext cx="2214576" cy="307975"/>
              </a:xfrm>
              <a:prstGeom prst="rect">
                <a:avLst/>
              </a:prstGeom>
              <a:noFill/>
            </p:spPr>
            <p:txBody>
              <a:bodyPr lIns="0" tIns="0" rIns="0" bIns="0">
                <a:spAutoFit/>
              </a:bodyPr>
              <a:lstStyle/>
              <a:p>
                <a:pPr>
                  <a:defRPr/>
                </a:pPr>
                <a:r>
                  <a:rPr lang="en-GB" sz="1000" dirty="0"/>
                  <a:t>Bottle green</a:t>
                </a:r>
              </a:p>
              <a:p>
                <a:pPr>
                  <a:defRPr/>
                </a:pPr>
                <a:r>
                  <a:rPr lang="en-GB" sz="1000" dirty="0"/>
                  <a:t>R17  G179  B162</a:t>
                </a:r>
                <a:endParaRPr lang="en-US" sz="1000" dirty="0"/>
              </a:p>
            </p:txBody>
          </p:sp>
        </p:grpSp>
        <p:grpSp>
          <p:nvGrpSpPr>
            <p:cNvPr id="1046" name="Group 36"/>
            <p:cNvGrpSpPr>
              <a:grpSpLocks/>
            </p:cNvGrpSpPr>
            <p:nvPr userDrawn="1"/>
          </p:nvGrpSpPr>
          <p:grpSpPr bwMode="auto">
            <a:xfrm>
              <a:off x="-2982575" y="3966778"/>
              <a:ext cx="2863476" cy="307777"/>
              <a:chOff x="-2928990" y="696778"/>
              <a:chExt cx="2643206" cy="307777"/>
            </a:xfrm>
          </p:grpSpPr>
          <p:sp>
            <p:nvSpPr>
              <p:cNvPr id="42" name="Rectangle 41"/>
              <p:cNvSpPr/>
              <p:nvPr userDrawn="1"/>
            </p:nvSpPr>
            <p:spPr>
              <a:xfrm>
                <a:off x="-2928987" y="697163"/>
                <a:ext cx="285752" cy="285750"/>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extBox 42"/>
              <p:cNvSpPr txBox="1"/>
              <p:nvPr userDrawn="1"/>
            </p:nvSpPr>
            <p:spPr>
              <a:xfrm>
                <a:off x="-2500359" y="697163"/>
                <a:ext cx="2214576" cy="307975"/>
              </a:xfrm>
              <a:prstGeom prst="rect">
                <a:avLst/>
              </a:prstGeom>
              <a:noFill/>
            </p:spPr>
            <p:txBody>
              <a:bodyPr lIns="0" tIns="0" rIns="0" bIns="0">
                <a:spAutoFit/>
              </a:bodyPr>
              <a:lstStyle/>
              <a:p>
                <a:pPr>
                  <a:defRPr/>
                </a:pPr>
                <a:r>
                  <a:rPr lang="en-GB" sz="1000" dirty="0"/>
                  <a:t>Cyan</a:t>
                </a:r>
              </a:p>
              <a:p>
                <a:pPr>
                  <a:defRPr/>
                </a:pPr>
                <a:r>
                  <a:rPr lang="en-GB" sz="1000" dirty="0"/>
                  <a:t>R0  G156  B200</a:t>
                </a:r>
                <a:endParaRPr lang="en-US" sz="1000" dirty="0"/>
              </a:p>
            </p:txBody>
          </p:sp>
        </p:grpSp>
        <p:grpSp>
          <p:nvGrpSpPr>
            <p:cNvPr id="1047" name="Group 63"/>
            <p:cNvGrpSpPr>
              <a:grpSpLocks/>
            </p:cNvGrpSpPr>
            <p:nvPr userDrawn="1"/>
          </p:nvGrpSpPr>
          <p:grpSpPr bwMode="auto">
            <a:xfrm>
              <a:off x="-2982571" y="4377914"/>
              <a:ext cx="2863473" cy="307777"/>
              <a:chOff x="-2982571" y="4377914"/>
              <a:chExt cx="2863473" cy="307777"/>
            </a:xfrm>
          </p:grpSpPr>
          <p:sp>
            <p:nvSpPr>
              <p:cNvPr id="40" name="Rectangle 39"/>
              <p:cNvSpPr/>
              <p:nvPr userDrawn="1"/>
            </p:nvSpPr>
            <p:spPr>
              <a:xfrm>
                <a:off x="-2982572" y="4378325"/>
                <a:ext cx="309565" cy="285750"/>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p:cNvSpPr txBox="1"/>
              <p:nvPr userDrawn="1"/>
            </p:nvSpPr>
            <p:spPr>
              <a:xfrm>
                <a:off x="-2518225" y="4378325"/>
                <a:ext cx="2399127" cy="307975"/>
              </a:xfrm>
              <a:prstGeom prst="rect">
                <a:avLst/>
              </a:prstGeom>
              <a:noFill/>
            </p:spPr>
            <p:txBody>
              <a:bodyPr lIns="0" tIns="0" rIns="0" bIns="0">
                <a:spAutoFit/>
              </a:bodyPr>
              <a:lstStyle/>
              <a:p>
                <a:pPr>
                  <a:defRPr/>
                </a:pPr>
                <a:r>
                  <a:rPr lang="en-GB" sz="1000" dirty="0"/>
                  <a:t>Light blue</a:t>
                </a:r>
              </a:p>
              <a:p>
                <a:pPr>
                  <a:defRPr/>
                </a:pPr>
                <a:r>
                  <a:rPr lang="en-GB" sz="1000" dirty="0"/>
                  <a:t>R124  G179  B225</a:t>
                </a:r>
                <a:endParaRPr lang="en-US" sz="1000" dirty="0"/>
              </a:p>
            </p:txBody>
          </p:sp>
        </p:grpSp>
        <p:grpSp>
          <p:nvGrpSpPr>
            <p:cNvPr id="1048" name="Group 43"/>
            <p:cNvGrpSpPr>
              <a:grpSpLocks/>
            </p:cNvGrpSpPr>
            <p:nvPr userDrawn="1"/>
          </p:nvGrpSpPr>
          <p:grpSpPr bwMode="auto">
            <a:xfrm>
              <a:off x="-2982575" y="4789050"/>
              <a:ext cx="2863476" cy="307777"/>
              <a:chOff x="-2928990" y="696778"/>
              <a:chExt cx="2643206" cy="307777"/>
            </a:xfrm>
          </p:grpSpPr>
          <p:sp>
            <p:nvSpPr>
              <p:cNvPr id="38" name="Rectangle 37"/>
              <p:cNvSpPr/>
              <p:nvPr userDrawn="1"/>
            </p:nvSpPr>
            <p:spPr>
              <a:xfrm>
                <a:off x="-2928987" y="697216"/>
                <a:ext cx="285752" cy="285750"/>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38"/>
              <p:cNvSpPr txBox="1"/>
              <p:nvPr userDrawn="1"/>
            </p:nvSpPr>
            <p:spPr>
              <a:xfrm>
                <a:off x="-2500359" y="697216"/>
                <a:ext cx="2214576" cy="307975"/>
              </a:xfrm>
              <a:prstGeom prst="rect">
                <a:avLst/>
              </a:prstGeom>
              <a:noFill/>
            </p:spPr>
            <p:txBody>
              <a:bodyPr lIns="0" tIns="0" rIns="0" bIns="0">
                <a:spAutoFit/>
              </a:bodyPr>
              <a:lstStyle/>
              <a:p>
                <a:pPr>
                  <a:defRPr/>
                </a:pPr>
                <a:r>
                  <a:rPr lang="en-GB" sz="1000" dirty="0"/>
                  <a:t>Violet</a:t>
                </a:r>
              </a:p>
              <a:p>
                <a:pPr>
                  <a:defRPr/>
                </a:pPr>
                <a:r>
                  <a:rPr lang="en-GB" sz="1000" dirty="0"/>
                  <a:t>R128  G118  B207</a:t>
                </a:r>
                <a:endParaRPr lang="en-US" sz="1000" dirty="0"/>
              </a:p>
            </p:txBody>
          </p:sp>
        </p:grpSp>
        <p:grpSp>
          <p:nvGrpSpPr>
            <p:cNvPr id="1049" name="Group 46"/>
            <p:cNvGrpSpPr>
              <a:grpSpLocks/>
            </p:cNvGrpSpPr>
            <p:nvPr userDrawn="1"/>
          </p:nvGrpSpPr>
          <p:grpSpPr bwMode="auto">
            <a:xfrm>
              <a:off x="-2982575" y="5200186"/>
              <a:ext cx="2863476" cy="307777"/>
              <a:chOff x="-2928990" y="696778"/>
              <a:chExt cx="2643206" cy="307777"/>
            </a:xfrm>
          </p:grpSpPr>
          <p:sp>
            <p:nvSpPr>
              <p:cNvPr id="36" name="Rectangle 35"/>
              <p:cNvSpPr/>
              <p:nvPr userDrawn="1"/>
            </p:nvSpPr>
            <p:spPr>
              <a:xfrm>
                <a:off x="-2928987" y="697242"/>
                <a:ext cx="285752" cy="285750"/>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36"/>
              <p:cNvSpPr txBox="1"/>
              <p:nvPr userDrawn="1"/>
            </p:nvSpPr>
            <p:spPr>
              <a:xfrm>
                <a:off x="-2500359" y="697242"/>
                <a:ext cx="2214576" cy="307975"/>
              </a:xfrm>
              <a:prstGeom prst="rect">
                <a:avLst/>
              </a:prstGeom>
              <a:noFill/>
            </p:spPr>
            <p:txBody>
              <a:bodyPr lIns="0" tIns="0" rIns="0" bIns="0">
                <a:spAutoFit/>
              </a:bodyPr>
              <a:lstStyle/>
              <a:p>
                <a:pPr>
                  <a:defRPr/>
                </a:pPr>
                <a:r>
                  <a:rPr lang="en-GB" sz="1000" dirty="0"/>
                  <a:t>Purple</a:t>
                </a:r>
              </a:p>
              <a:p>
                <a:pPr>
                  <a:defRPr/>
                </a:pPr>
                <a:r>
                  <a:rPr lang="en-GB" sz="1000" dirty="0"/>
                  <a:t>R143  G70  B147</a:t>
                </a:r>
                <a:endParaRPr lang="en-US" sz="1000" dirty="0"/>
              </a:p>
            </p:txBody>
          </p:sp>
        </p:grpSp>
        <p:grpSp>
          <p:nvGrpSpPr>
            <p:cNvPr id="1050" name="Group 49"/>
            <p:cNvGrpSpPr>
              <a:grpSpLocks/>
            </p:cNvGrpSpPr>
            <p:nvPr userDrawn="1"/>
          </p:nvGrpSpPr>
          <p:grpSpPr bwMode="auto">
            <a:xfrm>
              <a:off x="-2982575" y="5611322"/>
              <a:ext cx="2863476" cy="307777"/>
              <a:chOff x="-2928990" y="696778"/>
              <a:chExt cx="2643206" cy="307777"/>
            </a:xfrm>
          </p:grpSpPr>
          <p:sp>
            <p:nvSpPr>
              <p:cNvPr id="34" name="Rectangle 33"/>
              <p:cNvSpPr/>
              <p:nvPr userDrawn="1"/>
            </p:nvSpPr>
            <p:spPr>
              <a:xfrm>
                <a:off x="-2928987" y="697269"/>
                <a:ext cx="285752" cy="285750"/>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Box 34"/>
              <p:cNvSpPr txBox="1"/>
              <p:nvPr userDrawn="1"/>
            </p:nvSpPr>
            <p:spPr>
              <a:xfrm>
                <a:off x="-2500359" y="697269"/>
                <a:ext cx="2214576" cy="307975"/>
              </a:xfrm>
              <a:prstGeom prst="rect">
                <a:avLst/>
              </a:prstGeom>
              <a:noFill/>
            </p:spPr>
            <p:txBody>
              <a:bodyPr lIns="0" tIns="0" rIns="0" bIns="0">
                <a:spAutoFit/>
              </a:bodyPr>
              <a:lstStyle/>
              <a:p>
                <a:pPr>
                  <a:defRPr/>
                </a:pPr>
                <a:r>
                  <a:rPr lang="en-GB" sz="1000" dirty="0" err="1"/>
                  <a:t>Fuscia</a:t>
                </a:r>
                <a:endParaRPr lang="en-GB" sz="1000" dirty="0"/>
              </a:p>
              <a:p>
                <a:pPr>
                  <a:defRPr/>
                </a:pPr>
                <a:r>
                  <a:rPr lang="en-GB" sz="1000" dirty="0"/>
                  <a:t>R233  G69  B140</a:t>
                </a:r>
                <a:endParaRPr lang="en-US" sz="1000" dirty="0"/>
              </a:p>
            </p:txBody>
          </p:sp>
        </p:grpSp>
        <p:grpSp>
          <p:nvGrpSpPr>
            <p:cNvPr id="1051" name="Group 52"/>
            <p:cNvGrpSpPr>
              <a:grpSpLocks/>
            </p:cNvGrpSpPr>
            <p:nvPr userDrawn="1"/>
          </p:nvGrpSpPr>
          <p:grpSpPr bwMode="auto">
            <a:xfrm>
              <a:off x="-2982575" y="6022458"/>
              <a:ext cx="2863476" cy="307777"/>
              <a:chOff x="-2928990" y="696778"/>
              <a:chExt cx="2643206" cy="307777"/>
            </a:xfrm>
          </p:grpSpPr>
          <p:sp>
            <p:nvSpPr>
              <p:cNvPr id="32" name="Rectangle 31"/>
              <p:cNvSpPr/>
              <p:nvPr userDrawn="1"/>
            </p:nvSpPr>
            <p:spPr>
              <a:xfrm>
                <a:off x="-2928987" y="697295"/>
                <a:ext cx="285752" cy="285750"/>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2"/>
              <p:cNvSpPr txBox="1"/>
              <p:nvPr userDrawn="1"/>
            </p:nvSpPr>
            <p:spPr>
              <a:xfrm>
                <a:off x="-2500359" y="697295"/>
                <a:ext cx="2214576" cy="307975"/>
              </a:xfrm>
              <a:prstGeom prst="rect">
                <a:avLst/>
              </a:prstGeom>
              <a:noFill/>
            </p:spPr>
            <p:txBody>
              <a:bodyPr lIns="0" tIns="0" rIns="0" bIns="0">
                <a:spAutoFit/>
              </a:bodyPr>
              <a:lstStyle/>
              <a:p>
                <a:pPr>
                  <a:defRPr/>
                </a:pPr>
                <a:r>
                  <a:rPr lang="en-GB" sz="1000" dirty="0"/>
                  <a:t>Red</a:t>
                </a:r>
              </a:p>
              <a:p>
                <a:pPr>
                  <a:defRPr/>
                </a:pPr>
                <a:r>
                  <a:rPr lang="en-GB" sz="1000" dirty="0"/>
                  <a:t>R200  G30  B69</a:t>
                </a:r>
                <a:endParaRPr lang="en-US" sz="1000" dirty="0"/>
              </a:p>
            </p:txBody>
          </p:sp>
        </p:grpSp>
        <p:grpSp>
          <p:nvGrpSpPr>
            <p:cNvPr id="1052" name="Group 55"/>
            <p:cNvGrpSpPr>
              <a:grpSpLocks/>
            </p:cNvGrpSpPr>
            <p:nvPr userDrawn="1"/>
          </p:nvGrpSpPr>
          <p:grpSpPr bwMode="auto">
            <a:xfrm>
              <a:off x="-2982575" y="6433591"/>
              <a:ext cx="2863476" cy="307777"/>
              <a:chOff x="-2928990" y="696778"/>
              <a:chExt cx="2643206" cy="307777"/>
            </a:xfrm>
          </p:grpSpPr>
          <p:sp>
            <p:nvSpPr>
              <p:cNvPr id="30" name="Rectangle 29"/>
              <p:cNvSpPr/>
              <p:nvPr userDrawn="1"/>
            </p:nvSpPr>
            <p:spPr>
              <a:xfrm>
                <a:off x="-2928987" y="697325"/>
                <a:ext cx="285752" cy="285750"/>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p:nvPr userDrawn="1"/>
            </p:nvSpPr>
            <p:spPr>
              <a:xfrm>
                <a:off x="-2500359" y="697325"/>
                <a:ext cx="2214576" cy="307975"/>
              </a:xfrm>
              <a:prstGeom prst="rect">
                <a:avLst/>
              </a:prstGeom>
              <a:noFill/>
            </p:spPr>
            <p:txBody>
              <a:bodyPr lIns="0" tIns="0" rIns="0" bIns="0">
                <a:spAutoFit/>
              </a:bodyPr>
              <a:lstStyle/>
              <a:p>
                <a:pPr>
                  <a:defRPr/>
                </a:pPr>
                <a:r>
                  <a:rPr lang="en-GB" sz="1000" dirty="0"/>
                  <a:t>Orange</a:t>
                </a:r>
              </a:p>
              <a:p>
                <a:pPr>
                  <a:defRPr/>
                </a:pPr>
                <a:r>
                  <a:rPr lang="en-GB" sz="1000" dirty="0"/>
                  <a:t>R238  G116  29</a:t>
                </a:r>
                <a:endParaRPr lang="en-US" sz="1000" dirty="0"/>
              </a:p>
            </p:txBody>
          </p:sp>
        </p:grpSp>
      </p:grpSp>
      <p:sp>
        <p:nvSpPr>
          <p:cNvPr id="58" name="Rectangle 57"/>
          <p:cNvSpPr/>
          <p:nvPr/>
        </p:nvSpPr>
        <p:spPr>
          <a:xfrm>
            <a:off x="-2759075" y="2351088"/>
            <a:ext cx="28575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TextBox 58"/>
          <p:cNvSpPr txBox="1"/>
          <p:nvPr/>
        </p:nvSpPr>
        <p:spPr>
          <a:xfrm>
            <a:off x="-2311400" y="2349500"/>
            <a:ext cx="2214562" cy="306388"/>
          </a:xfrm>
          <a:prstGeom prst="rect">
            <a:avLst/>
          </a:prstGeom>
          <a:noFill/>
        </p:spPr>
        <p:txBody>
          <a:bodyPr lIns="0" tIns="0" rIns="0" bIns="0">
            <a:spAutoFit/>
          </a:bodyPr>
          <a:lstStyle/>
          <a:p>
            <a:pPr>
              <a:defRPr/>
            </a:pPr>
            <a:r>
              <a:rPr lang="en-GB" sz="1000" dirty="0"/>
              <a:t>Dark grey</a:t>
            </a:r>
          </a:p>
          <a:p>
            <a:pPr>
              <a:defRPr/>
            </a:pPr>
            <a:r>
              <a:rPr lang="en-GB" sz="1000" dirty="0"/>
              <a:t>R63  G69  B72</a:t>
            </a:r>
            <a:endParaRPr lang="en-US" sz="1000"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63" r:id="rId9"/>
    <p:sldLayoutId id="2147483662" r:id="rId10"/>
    <p:sldLayoutId id="2147483661" r:id="rId11"/>
    <p:sldLayoutId id="2147483660" r:id="rId12"/>
    <p:sldLayoutId id="2147483659" r:id="rId13"/>
    <p:sldLayoutId id="2147483658" r:id="rId14"/>
    <p:sldLayoutId id="2147483657" r:id="rId15"/>
  </p:sldLayoutIdLst>
  <p:timing>
    <p:tnLst>
      <p:par>
        <p:cTn id="1" dur="indefinite" restart="never" nodeType="tmRoot"/>
      </p:par>
    </p:tnLst>
  </p:timing>
  <p:hf hdr="0" ftr="0"/>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cs typeface="Arial" charset="0"/>
        </a:defRPr>
      </a:lvl2pPr>
      <a:lvl3pPr algn="l" rtl="0" eaLnBrk="0" fontAlgn="base" hangingPunct="0">
        <a:spcBef>
          <a:spcPct val="0"/>
        </a:spcBef>
        <a:spcAft>
          <a:spcPct val="0"/>
        </a:spcAft>
        <a:defRPr sz="3200" b="1">
          <a:solidFill>
            <a:schemeClr val="accent1"/>
          </a:solidFill>
          <a:latin typeface="Arial" charset="0"/>
          <a:cs typeface="Arial" charset="0"/>
        </a:defRPr>
      </a:lvl3pPr>
      <a:lvl4pPr algn="l" rtl="0" eaLnBrk="0" fontAlgn="base" hangingPunct="0">
        <a:spcBef>
          <a:spcPct val="0"/>
        </a:spcBef>
        <a:spcAft>
          <a:spcPct val="0"/>
        </a:spcAft>
        <a:defRPr sz="3200" b="1">
          <a:solidFill>
            <a:schemeClr val="accent1"/>
          </a:solidFill>
          <a:latin typeface="Arial" charset="0"/>
          <a:cs typeface="Arial" charset="0"/>
        </a:defRPr>
      </a:lvl4pPr>
      <a:lvl5pPr algn="l" rtl="0" eaLnBrk="0" fontAlgn="base" hangingPunct="0">
        <a:spcBef>
          <a:spcPct val="0"/>
        </a:spcBef>
        <a:spcAft>
          <a:spcPct val="0"/>
        </a:spcAft>
        <a:defRPr sz="3200" b="1">
          <a:solidFill>
            <a:schemeClr val="accent1"/>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0" fontAlgn="base" hangingPunct="0">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0" fontAlgn="base" hangingPunct="0">
        <a:spcBef>
          <a:spcPct val="50000"/>
        </a:spcBef>
        <a:spcAft>
          <a:spcPct val="0"/>
        </a:spcAft>
        <a:buClr>
          <a:srgbClr val="8F4693"/>
        </a:buClr>
        <a:buChar char="–"/>
        <a:defRPr sz="2000">
          <a:solidFill>
            <a:srgbClr val="3F4548"/>
          </a:solidFill>
          <a:latin typeface="+mn-lt"/>
          <a:cs typeface="+mn-cs"/>
        </a:defRPr>
      </a:lvl2pPr>
      <a:lvl3pPr marL="1071563" indent="-174625" algn="l" rtl="0" eaLnBrk="0" fontAlgn="base" hangingPunct="0">
        <a:spcBef>
          <a:spcPct val="50000"/>
        </a:spcBef>
        <a:spcAft>
          <a:spcPct val="0"/>
        </a:spcAft>
        <a:buClr>
          <a:srgbClr val="8F4693"/>
        </a:buClr>
        <a:buChar char="•"/>
        <a:defRPr sz="2400">
          <a:solidFill>
            <a:srgbClr val="3F4548"/>
          </a:solidFill>
          <a:latin typeface="+mn-lt"/>
          <a:cs typeface="+mn-cs"/>
        </a:defRPr>
      </a:lvl3pPr>
      <a:lvl4pPr marL="1433513" indent="-182563" algn="l" rtl="0" eaLnBrk="0" fontAlgn="base" hangingPunct="0">
        <a:spcBef>
          <a:spcPct val="50000"/>
        </a:spcBef>
        <a:spcAft>
          <a:spcPct val="0"/>
        </a:spcAft>
        <a:buClr>
          <a:srgbClr val="8F4693"/>
        </a:buClr>
        <a:buChar char="–"/>
        <a:defRPr sz="1600">
          <a:solidFill>
            <a:srgbClr val="3F4548"/>
          </a:solidFill>
          <a:latin typeface="+mn-lt"/>
          <a:cs typeface="+mn-cs"/>
        </a:defRPr>
      </a:lvl4pPr>
      <a:lvl5pPr marL="1792288" indent="-176213" algn="l" rtl="0" eaLnBrk="0" fontAlgn="base" hangingPunct="0">
        <a:spcBef>
          <a:spcPct val="50000"/>
        </a:spcBef>
        <a:spcAft>
          <a:spcPct val="0"/>
        </a:spcAft>
        <a:buClr>
          <a:srgbClr val="8F4693"/>
        </a:buClr>
        <a:buFont typeface="Arial"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395288" y="2133600"/>
            <a:ext cx="7766050" cy="1295400"/>
          </a:xfrm>
        </p:spPr>
        <p:txBody>
          <a:bodyPr/>
          <a:lstStyle/>
          <a:p>
            <a:pPr eaLnBrk="1" hangingPunct="1"/>
            <a:r>
              <a:rPr lang="en-GB" sz="2800" dirty="0" smtClean="0">
                <a:solidFill>
                  <a:srgbClr val="D9AB16"/>
                </a:solidFill>
              </a:rPr>
              <a:t>GIRO40</a:t>
            </a:r>
            <a:endParaRPr lang="en-GB" dirty="0" smtClean="0">
              <a:solidFill>
                <a:srgbClr val="D9AB16"/>
              </a:solidFill>
            </a:endParaRPr>
          </a:p>
        </p:txBody>
      </p:sp>
      <p:sp>
        <p:nvSpPr>
          <p:cNvPr id="18434" name="Rectangle 3"/>
          <p:cNvSpPr>
            <a:spLocks noGrp="1" noChangeArrowheads="1"/>
          </p:cNvSpPr>
          <p:nvPr>
            <p:ph type="subTitle" idx="1"/>
          </p:nvPr>
        </p:nvSpPr>
        <p:spPr>
          <a:xfrm>
            <a:off x="395288" y="3573463"/>
            <a:ext cx="6121400" cy="1296987"/>
          </a:xfrm>
        </p:spPr>
        <p:txBody>
          <a:bodyPr/>
          <a:lstStyle/>
          <a:p>
            <a:pPr eaLnBrk="1" hangingPunct="1">
              <a:spcBef>
                <a:spcPct val="0"/>
              </a:spcBef>
            </a:pPr>
            <a:r>
              <a:rPr lang="en-GB" dirty="0" smtClean="0"/>
              <a:t>8 – 11 October, Edinburgh</a:t>
            </a:r>
          </a:p>
          <a:p>
            <a:pPr eaLnBrk="1" hangingPunct="1">
              <a:spcBef>
                <a:spcPct val="0"/>
              </a:spcBef>
            </a:pPr>
            <a:endParaRPr lang="en-GB" dirty="0" smtClean="0"/>
          </a:p>
          <a:p>
            <a:pPr eaLnBrk="1" hangingPunct="1">
              <a:spcBef>
                <a:spcPct val="0"/>
              </a:spcBef>
            </a:pP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who did we talk to?</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3" name="Content Placeholder 2"/>
          <p:cNvSpPr>
            <a:spLocks noGrp="1"/>
          </p:cNvSpPr>
          <p:nvPr>
            <p:ph idx="1"/>
          </p:nvPr>
        </p:nvSpPr>
        <p:spPr>
          <a:xfrm>
            <a:off x="384458" y="1484784"/>
            <a:ext cx="8291512" cy="4640262"/>
          </a:xfrm>
        </p:spPr>
        <p:txBody>
          <a:bodyPr/>
          <a:lstStyle/>
          <a:p>
            <a:endParaRPr lang="en-GB" dirty="0" smtClean="0"/>
          </a:p>
        </p:txBody>
      </p:sp>
      <p:graphicFrame>
        <p:nvGraphicFramePr>
          <p:cNvPr id="6" name="Diagram 5"/>
          <p:cNvGraphicFramePr/>
          <p:nvPr>
            <p:extLst>
              <p:ext uri="{D42A27DB-BD31-4B8C-83A1-F6EECF244321}">
                <p14:modId xmlns:p14="http://schemas.microsoft.com/office/powerpoint/2010/main" val="503400097"/>
              </p:ext>
            </p:extLst>
          </p:nvPr>
        </p:nvGraphicFramePr>
        <p:xfrm>
          <a:off x="683568" y="1340768"/>
          <a:ext cx="6576392"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058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br>
              <a:rPr lang="en-GB" dirty="0" smtClean="0"/>
            </a:br>
            <a:r>
              <a:rPr lang="en-GB" sz="2800" dirty="0" smtClean="0"/>
              <a:t>Personal Lines Reserving Actuaries</a:t>
            </a:r>
            <a:endParaRPr lang="en-GB" sz="2800"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
        <p:nvSpPr>
          <p:cNvPr id="3" name="Content Placeholder 2"/>
          <p:cNvSpPr>
            <a:spLocks noGrp="1"/>
          </p:cNvSpPr>
          <p:nvPr>
            <p:ph idx="1"/>
          </p:nvPr>
        </p:nvSpPr>
        <p:spPr>
          <a:xfrm>
            <a:off x="384458" y="1484784"/>
            <a:ext cx="8291512" cy="4640262"/>
          </a:xfrm>
        </p:spPr>
        <p:txBody>
          <a:bodyPr/>
          <a:lstStyle/>
          <a:p>
            <a:endParaRPr lang="en-GB" dirty="0" smtClean="0"/>
          </a:p>
          <a:p>
            <a:r>
              <a:rPr lang="en-GB" dirty="0" smtClean="0"/>
              <a:t>Process</a:t>
            </a:r>
          </a:p>
          <a:p>
            <a:r>
              <a:rPr lang="en-GB" dirty="0" smtClean="0"/>
              <a:t>Data</a:t>
            </a:r>
          </a:p>
          <a:p>
            <a:r>
              <a:rPr lang="en-GB" dirty="0" smtClean="0"/>
              <a:t>Methods</a:t>
            </a:r>
          </a:p>
          <a:p>
            <a:r>
              <a:rPr lang="en-GB" dirty="0" smtClean="0"/>
              <a:t>Communication</a:t>
            </a:r>
          </a:p>
        </p:txBody>
      </p:sp>
      <p:sp>
        <p:nvSpPr>
          <p:cNvPr id="8" name="TextBox 7"/>
          <p:cNvSpPr txBox="1"/>
          <p:nvPr/>
        </p:nvSpPr>
        <p:spPr>
          <a:xfrm>
            <a:off x="5292080" y="5157192"/>
            <a:ext cx="288032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2400" dirty="0" smtClean="0"/>
              <a:t>13 respondents</a:t>
            </a:r>
            <a:endParaRPr lang="en-GB" sz="2400" dirty="0"/>
          </a:p>
        </p:txBody>
      </p:sp>
    </p:spTree>
    <p:extLst>
      <p:ext uri="{BB962C8B-B14F-4D97-AF65-F5344CB8AC3E}">
        <p14:creationId xmlns:p14="http://schemas.microsoft.com/office/powerpoint/2010/main" val="294519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
        <p:nvSpPr>
          <p:cNvPr id="3" name="Content Placeholder 2"/>
          <p:cNvSpPr>
            <a:spLocks noGrp="1"/>
          </p:cNvSpPr>
          <p:nvPr>
            <p:ph idx="1"/>
          </p:nvPr>
        </p:nvSpPr>
        <p:spPr>
          <a:xfrm>
            <a:off x="384458" y="1484784"/>
            <a:ext cx="8291512" cy="4640262"/>
          </a:xfrm>
        </p:spPr>
        <p:txBody>
          <a:bodyPr/>
          <a:lstStyle/>
          <a:p>
            <a:r>
              <a:rPr lang="en-GB" dirty="0" smtClean="0"/>
              <a:t>Quarterly reviews</a:t>
            </a:r>
          </a:p>
          <a:p>
            <a:r>
              <a:rPr lang="en-GB" dirty="0" smtClean="0"/>
              <a:t>Most time spent</a:t>
            </a:r>
          </a:p>
          <a:p>
            <a:pPr lvl="1"/>
            <a:r>
              <a:rPr lang="en-GB" dirty="0" smtClean="0"/>
              <a:t>analysis</a:t>
            </a:r>
          </a:p>
          <a:p>
            <a:pPr lvl="1"/>
            <a:r>
              <a:rPr lang="en-GB" dirty="0" smtClean="0"/>
              <a:t>reporting</a:t>
            </a:r>
          </a:p>
          <a:p>
            <a:r>
              <a:rPr lang="en-GB" dirty="0" smtClean="0"/>
              <a:t>Key constraints</a:t>
            </a:r>
          </a:p>
          <a:p>
            <a:pPr lvl="1"/>
            <a:r>
              <a:rPr lang="en-GB" dirty="0" smtClean="0"/>
              <a:t>Time or resources</a:t>
            </a:r>
          </a:p>
          <a:p>
            <a:pPr lvl="1"/>
            <a:r>
              <a:rPr lang="en-GB" dirty="0" smtClean="0"/>
              <a:t>Granularity</a:t>
            </a:r>
          </a:p>
        </p:txBody>
      </p:sp>
      <p:sp>
        <p:nvSpPr>
          <p:cNvPr id="6" name="TextBox 5"/>
          <p:cNvSpPr txBox="1"/>
          <p:nvPr/>
        </p:nvSpPr>
        <p:spPr>
          <a:xfrm>
            <a:off x="2695027" y="2507863"/>
            <a:ext cx="432048" cy="584775"/>
          </a:xfrm>
          <a:prstGeom prst="rect">
            <a:avLst/>
          </a:prstGeom>
          <a:noFill/>
        </p:spPr>
        <p:txBody>
          <a:bodyPr wrap="square" rtlCol="0">
            <a:spAutoFit/>
          </a:bodyPr>
          <a:lstStyle/>
          <a:p>
            <a:r>
              <a:rPr lang="en-GB" sz="3200" dirty="0" smtClean="0">
                <a:latin typeface="Wingdings" pitchFamily="2" charset="2"/>
              </a:rPr>
              <a:t>J</a:t>
            </a:r>
            <a:endParaRPr lang="en-GB" sz="3200" dirty="0">
              <a:latin typeface="Wingdings" pitchFamily="2" charset="2"/>
            </a:endParaRPr>
          </a:p>
        </p:txBody>
      </p:sp>
      <p:sp>
        <p:nvSpPr>
          <p:cNvPr id="7" name="TextBox 6"/>
          <p:cNvSpPr txBox="1"/>
          <p:nvPr/>
        </p:nvSpPr>
        <p:spPr>
          <a:xfrm>
            <a:off x="2695027" y="2996952"/>
            <a:ext cx="392771" cy="584775"/>
          </a:xfrm>
          <a:prstGeom prst="rect">
            <a:avLst/>
          </a:prstGeom>
          <a:noFill/>
        </p:spPr>
        <p:txBody>
          <a:bodyPr wrap="square" rtlCol="0">
            <a:spAutoFit/>
          </a:bodyPr>
          <a:lstStyle/>
          <a:p>
            <a:r>
              <a:rPr lang="en-GB" sz="3200" dirty="0" smtClean="0">
                <a:latin typeface="Wingdings" pitchFamily="2" charset="2"/>
              </a:rPr>
              <a:t>L</a:t>
            </a:r>
            <a:endParaRPr lang="en-GB" dirty="0">
              <a:latin typeface="Wingdings" pitchFamily="2" charset="2"/>
            </a:endParaRPr>
          </a:p>
        </p:txBody>
      </p:sp>
    </p:spTree>
    <p:extLst>
      <p:ext uri="{BB962C8B-B14F-4D97-AF65-F5344CB8AC3E}">
        <p14:creationId xmlns:p14="http://schemas.microsoft.com/office/powerpoint/2010/main" val="15661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
        <p:nvSpPr>
          <p:cNvPr id="3" name="Content Placeholder 2"/>
          <p:cNvSpPr>
            <a:spLocks noGrp="1"/>
          </p:cNvSpPr>
          <p:nvPr>
            <p:ph idx="1"/>
          </p:nvPr>
        </p:nvSpPr>
        <p:spPr>
          <a:xfrm>
            <a:off x="384458" y="1484784"/>
            <a:ext cx="4763606" cy="4640262"/>
          </a:xfrm>
        </p:spPr>
        <p:txBody>
          <a:bodyPr/>
          <a:lstStyle/>
          <a:p>
            <a:r>
              <a:rPr lang="en-GB" dirty="0" smtClean="0"/>
              <a:t>The key to actuarial happiness?</a:t>
            </a:r>
          </a:p>
          <a:p>
            <a:pPr lvl="1"/>
            <a:r>
              <a:rPr lang="en-GB" dirty="0" smtClean="0"/>
              <a:t>5 get individual data</a:t>
            </a:r>
          </a:p>
          <a:p>
            <a:pPr lvl="1"/>
            <a:r>
              <a:rPr lang="en-GB" dirty="0" smtClean="0"/>
              <a:t>2 said they could get whatever they need</a:t>
            </a:r>
          </a:p>
          <a:p>
            <a:r>
              <a:rPr lang="en-GB" dirty="0" smtClean="0"/>
              <a:t>Room for improvement?</a:t>
            </a:r>
          </a:p>
          <a:p>
            <a:pPr lvl="1"/>
            <a:r>
              <a:rPr lang="en-GB" dirty="0" smtClean="0"/>
              <a:t>6 said no improvement needed</a:t>
            </a:r>
          </a:p>
          <a:p>
            <a:pPr lvl="1"/>
            <a:r>
              <a:rPr lang="en-GB" dirty="0" smtClean="0"/>
              <a:t>claimant level</a:t>
            </a:r>
          </a:p>
          <a:p>
            <a:pPr lvl="1"/>
            <a:r>
              <a:rPr lang="en-GB" dirty="0" smtClean="0"/>
              <a:t>more granularity</a:t>
            </a:r>
          </a:p>
          <a:p>
            <a:endParaRPr lang="en-GB" dirty="0" smtClean="0"/>
          </a:p>
          <a:p>
            <a:endParaRPr lang="en-GB" dirty="0" smtClean="0"/>
          </a:p>
        </p:txBody>
      </p:sp>
      <p:pic>
        <p:nvPicPr>
          <p:cNvPr id="1026" name="Picture 2" descr="http://leostartsup.com/wp-content/uploads/2011/12/hap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124744"/>
            <a:ext cx="2945985" cy="394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8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
        <p:nvSpPr>
          <p:cNvPr id="3" name="Content Placeholder 2"/>
          <p:cNvSpPr>
            <a:spLocks noGrp="1"/>
          </p:cNvSpPr>
          <p:nvPr>
            <p:ph idx="1"/>
          </p:nvPr>
        </p:nvSpPr>
        <p:spPr>
          <a:xfrm>
            <a:off x="384458" y="1484784"/>
            <a:ext cx="3683486" cy="4640262"/>
          </a:xfrm>
        </p:spPr>
        <p:txBody>
          <a:bodyPr/>
          <a:lstStyle/>
          <a:p>
            <a:r>
              <a:rPr lang="en-GB" dirty="0" smtClean="0"/>
              <a:t>Have things got better?</a:t>
            </a:r>
          </a:p>
          <a:p>
            <a:pPr lvl="1"/>
            <a:r>
              <a:rPr lang="en-GB" dirty="0" smtClean="0"/>
              <a:t>3 of the 4 who cited no change were already happy with the data they had previously</a:t>
            </a:r>
          </a:p>
          <a:p>
            <a:pPr lvl="1"/>
            <a:r>
              <a:rPr lang="en-GB" dirty="0" smtClean="0"/>
              <a:t>responses as to what has improved varied</a:t>
            </a:r>
          </a:p>
          <a:p>
            <a:pPr lvl="2"/>
            <a:r>
              <a:rPr lang="en-GB" dirty="0"/>
              <a:t>m</a:t>
            </a:r>
            <a:r>
              <a:rPr lang="en-GB" dirty="0" smtClean="0"/>
              <a:t>ore diagnostics</a:t>
            </a:r>
          </a:p>
          <a:p>
            <a:pPr lvl="2"/>
            <a:r>
              <a:rPr lang="en-GB" dirty="0" smtClean="0"/>
              <a:t>better splits (peril)</a:t>
            </a:r>
          </a:p>
          <a:p>
            <a:pPr lvl="2"/>
            <a:endParaRPr lang="en-GB" dirty="0" smtClean="0"/>
          </a:p>
          <a:p>
            <a:endParaRPr lang="en-GB" dirty="0" smtClean="0"/>
          </a:p>
          <a:p>
            <a:endParaRPr lang="en-GB" dirty="0" smtClean="0"/>
          </a:p>
        </p:txBody>
      </p:sp>
      <p:graphicFrame>
        <p:nvGraphicFramePr>
          <p:cNvPr id="7" name="Chart 6"/>
          <p:cNvGraphicFramePr/>
          <p:nvPr>
            <p:extLst>
              <p:ext uri="{D42A27DB-BD31-4B8C-83A1-F6EECF244321}">
                <p14:modId xmlns:p14="http://schemas.microsoft.com/office/powerpoint/2010/main" val="1795410121"/>
              </p:ext>
            </p:extLst>
          </p:nvPr>
        </p:nvGraphicFramePr>
        <p:xfrm>
          <a:off x="3923928" y="206084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24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sp>
        <p:nvSpPr>
          <p:cNvPr id="3" name="Content Placeholder 2"/>
          <p:cNvSpPr>
            <a:spLocks noGrp="1"/>
          </p:cNvSpPr>
          <p:nvPr>
            <p:ph idx="1"/>
          </p:nvPr>
        </p:nvSpPr>
        <p:spPr>
          <a:xfrm>
            <a:off x="384458" y="1484784"/>
            <a:ext cx="3683486" cy="4640262"/>
          </a:xfrm>
        </p:spPr>
        <p:txBody>
          <a:bodyPr/>
          <a:lstStyle/>
          <a:p>
            <a:pPr lvl="2"/>
            <a:endParaRPr lang="en-GB" dirty="0" smtClean="0"/>
          </a:p>
          <a:p>
            <a:endParaRPr lang="en-GB" dirty="0" smtClean="0"/>
          </a:p>
          <a:p>
            <a:endParaRPr lang="en-GB" dirty="0" smtClean="0"/>
          </a:p>
        </p:txBody>
      </p:sp>
      <p:graphicFrame>
        <p:nvGraphicFramePr>
          <p:cNvPr id="8" name="Chart 7"/>
          <p:cNvGraphicFramePr/>
          <p:nvPr>
            <p:extLst>
              <p:ext uri="{D42A27DB-BD31-4B8C-83A1-F6EECF244321}">
                <p14:modId xmlns:p14="http://schemas.microsoft.com/office/powerpoint/2010/main" val="3292340847"/>
              </p:ext>
            </p:extLst>
          </p:nvPr>
        </p:nvGraphicFramePr>
        <p:xfrm>
          <a:off x="755576" y="1484784"/>
          <a:ext cx="734481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2188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Data</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sp>
        <p:nvSpPr>
          <p:cNvPr id="3" name="Content Placeholder 2"/>
          <p:cNvSpPr>
            <a:spLocks noGrp="1"/>
          </p:cNvSpPr>
          <p:nvPr>
            <p:ph idx="1"/>
          </p:nvPr>
        </p:nvSpPr>
        <p:spPr>
          <a:xfrm>
            <a:off x="384458" y="1484784"/>
            <a:ext cx="3683486" cy="4640262"/>
          </a:xfrm>
        </p:spPr>
        <p:txBody>
          <a:bodyPr/>
          <a:lstStyle/>
          <a:p>
            <a:r>
              <a:rPr lang="en-GB" dirty="0" smtClean="0"/>
              <a:t>Virtually all said good or very good</a:t>
            </a:r>
          </a:p>
          <a:p>
            <a:endParaRPr lang="en-GB" dirty="0"/>
          </a:p>
          <a:p>
            <a:r>
              <a:rPr lang="en-GB" dirty="0" smtClean="0"/>
              <a:t>Issue driven</a:t>
            </a:r>
          </a:p>
          <a:p>
            <a:pPr lvl="1"/>
            <a:r>
              <a:rPr lang="en-GB" dirty="0" smtClean="0"/>
              <a:t>Demand from business</a:t>
            </a:r>
          </a:p>
        </p:txBody>
      </p:sp>
      <p:pic>
        <p:nvPicPr>
          <p:cNvPr id="7" name="Picture 2" descr="http://leostartsup.com/wp-content/uploads/2011/12/hap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124744"/>
            <a:ext cx="2945985" cy="394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656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sp>
        <p:nvSpPr>
          <p:cNvPr id="3" name="Content Placeholder 2"/>
          <p:cNvSpPr>
            <a:spLocks noGrp="1"/>
          </p:cNvSpPr>
          <p:nvPr>
            <p:ph idx="1"/>
          </p:nvPr>
        </p:nvSpPr>
        <p:spPr>
          <a:xfrm>
            <a:off x="384458" y="1484784"/>
            <a:ext cx="7859950" cy="4640262"/>
          </a:xfrm>
        </p:spPr>
        <p:txBody>
          <a:bodyPr/>
          <a:lstStyle/>
          <a:p>
            <a:endParaRPr lang="en-GB" dirty="0"/>
          </a:p>
        </p:txBody>
      </p:sp>
      <p:graphicFrame>
        <p:nvGraphicFramePr>
          <p:cNvPr id="6" name="Diagram 5"/>
          <p:cNvGraphicFramePr/>
          <p:nvPr>
            <p:extLst>
              <p:ext uri="{D42A27DB-BD31-4B8C-83A1-F6EECF244321}">
                <p14:modId xmlns:p14="http://schemas.microsoft.com/office/powerpoint/2010/main" val="242280634"/>
              </p:ext>
            </p:extLst>
          </p:nvPr>
        </p:nvGraphicFramePr>
        <p:xfrm>
          <a:off x="827584" y="1397000"/>
          <a:ext cx="6792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5048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sp>
        <p:nvSpPr>
          <p:cNvPr id="3" name="Content Placeholder 2"/>
          <p:cNvSpPr>
            <a:spLocks noGrp="1"/>
          </p:cNvSpPr>
          <p:nvPr>
            <p:ph idx="1"/>
          </p:nvPr>
        </p:nvSpPr>
        <p:spPr>
          <a:xfrm>
            <a:off x="384458" y="1484784"/>
            <a:ext cx="7859950" cy="4640262"/>
          </a:xfrm>
        </p:spPr>
        <p:txBody>
          <a:bodyPr/>
          <a:lstStyle/>
          <a:p>
            <a:r>
              <a:rPr lang="en-GB" dirty="0" smtClean="0"/>
              <a:t>Bootstrap and scenarios rule </a:t>
            </a:r>
            <a:r>
              <a:rPr lang="en-GB" sz="2000" dirty="0" smtClean="0"/>
              <a:t>(8 and 10 respectively)</a:t>
            </a:r>
          </a:p>
          <a:p>
            <a:endParaRPr lang="en-GB" dirty="0"/>
          </a:p>
          <a:p>
            <a:endParaRPr lang="en-GB" dirty="0" smtClean="0"/>
          </a:p>
          <a:p>
            <a:endParaRPr lang="en-GB" dirty="0"/>
          </a:p>
          <a:p>
            <a:endParaRPr lang="en-GB" dirty="0" smtClean="0"/>
          </a:p>
          <a:p>
            <a:endParaRPr lang="en-GB" dirty="0"/>
          </a:p>
          <a:p>
            <a:r>
              <a:rPr lang="en-GB" sz="1800" dirty="0" smtClean="0"/>
              <a:t>Scenarios linked to specific or unusual cases, </a:t>
            </a:r>
            <a:r>
              <a:rPr lang="en-GB" sz="1800" dirty="0" err="1" smtClean="0"/>
              <a:t>eg</a:t>
            </a:r>
            <a:r>
              <a:rPr lang="en-GB" sz="1800" dirty="0" smtClean="0"/>
              <a:t>. PPOs, latent or large claims and Ogden changes</a:t>
            </a:r>
          </a:p>
          <a:p>
            <a:r>
              <a:rPr lang="en-GB" sz="1800" dirty="0"/>
              <a:t>Also large loss distributions</a:t>
            </a:r>
          </a:p>
          <a:p>
            <a:pPr marL="0" indent="0">
              <a:buNone/>
            </a:pPr>
            <a:endParaRPr lang="en-GB" sz="1800" dirty="0" smtClean="0"/>
          </a:p>
          <a:p>
            <a:endParaRPr lang="en-GB" dirty="0"/>
          </a:p>
        </p:txBody>
      </p:sp>
      <p:graphicFrame>
        <p:nvGraphicFramePr>
          <p:cNvPr id="7" name="Chart 6"/>
          <p:cNvGraphicFramePr/>
          <p:nvPr>
            <p:extLst>
              <p:ext uri="{D42A27DB-BD31-4B8C-83A1-F6EECF244321}">
                <p14:modId xmlns:p14="http://schemas.microsoft.com/office/powerpoint/2010/main" val="1592127918"/>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9326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91512" cy="1143000"/>
          </a:xfrm>
        </p:spPr>
        <p:txBody>
          <a:bodyPr/>
          <a:lstStyle/>
          <a:p>
            <a:pPr lvl="3"/>
            <a:r>
              <a:rPr lang="en-GB" b="1" dirty="0">
                <a:solidFill>
                  <a:schemeClr val="accent1"/>
                </a:solidFill>
                <a:latin typeface="+mj-lt"/>
                <a:ea typeface="+mj-ea"/>
                <a:cs typeface="+mj-cs"/>
              </a:rPr>
              <a:t>Do you allow for the following in your reserve analyses? </a:t>
            </a:r>
            <a:r>
              <a:rPr lang="en-GB" dirty="0"/>
              <a:t> </a:t>
            </a:r>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graphicFrame>
        <p:nvGraphicFramePr>
          <p:cNvPr id="7" name="Chart 6"/>
          <p:cNvGraphicFramePr/>
          <p:nvPr>
            <p:extLst>
              <p:ext uri="{D42A27DB-BD31-4B8C-83A1-F6EECF244321}">
                <p14:modId xmlns:p14="http://schemas.microsoft.com/office/powerpoint/2010/main" val="7545451"/>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589261915"/>
              </p:ext>
            </p:extLst>
          </p:nvPr>
        </p:nvGraphicFramePr>
        <p:xfrm>
          <a:off x="827584" y="1916832"/>
          <a:ext cx="6984776"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4840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p:cNvSpPr>
            <a:spLocks noGrp="1"/>
          </p:cNvSpPr>
          <p:nvPr>
            <p:ph type="ctrTitle"/>
          </p:nvPr>
        </p:nvSpPr>
        <p:spPr>
          <a:xfrm>
            <a:off x="395288" y="1773238"/>
            <a:ext cx="7493000" cy="1295400"/>
          </a:xfrm>
        </p:spPr>
        <p:txBody>
          <a:bodyPr/>
          <a:lstStyle/>
          <a:p>
            <a:pPr eaLnBrk="1" hangingPunct="1"/>
            <a:r>
              <a:rPr lang="en-GB" sz="2800" dirty="0" smtClean="0"/>
              <a:t>D1: Update from the GIROC Reserving Research </a:t>
            </a:r>
            <a:r>
              <a:rPr lang="en-GB" sz="2800" dirty="0" err="1" smtClean="0"/>
              <a:t>Workstream</a:t>
            </a:r>
            <a:r>
              <a:rPr lang="en-GB" sz="2800" dirty="0" smtClean="0"/>
              <a:t/>
            </a:r>
            <a:br>
              <a:rPr lang="en-GB" sz="2800" dirty="0" smtClean="0"/>
            </a:br>
            <a:r>
              <a:rPr lang="en-GB" sz="2800" dirty="0" smtClean="0"/>
              <a:t>(featuring ‘The Life Cycle of the Peril’)</a:t>
            </a:r>
          </a:p>
        </p:txBody>
      </p:sp>
      <p:sp>
        <p:nvSpPr>
          <p:cNvPr id="19458" name="Subtitle 5"/>
          <p:cNvSpPr>
            <a:spLocks noGrp="1"/>
          </p:cNvSpPr>
          <p:nvPr>
            <p:ph type="subTitle" idx="1"/>
          </p:nvPr>
        </p:nvSpPr>
        <p:spPr>
          <a:xfrm>
            <a:off x="395288" y="3644900"/>
            <a:ext cx="6121400" cy="1728788"/>
          </a:xfrm>
        </p:spPr>
        <p:txBody>
          <a:bodyPr/>
          <a:lstStyle/>
          <a:p>
            <a:pPr eaLnBrk="1" hangingPunct="1">
              <a:spcBef>
                <a:spcPct val="0"/>
              </a:spcBef>
            </a:pPr>
            <a:r>
              <a:rPr lang="en-GB" smtClean="0"/>
              <a:t>James Orr (Chair)</a:t>
            </a:r>
          </a:p>
          <a:p>
            <a:pPr eaLnBrk="1" hangingPunct="1">
              <a:spcBef>
                <a:spcPct val="0"/>
              </a:spcBef>
            </a:pPr>
            <a:r>
              <a:rPr lang="en-GB" smtClean="0"/>
              <a:t>Sarah MacDonnell</a:t>
            </a:r>
          </a:p>
          <a:p>
            <a:pPr eaLnBrk="1" hangingPunct="1">
              <a:spcBef>
                <a:spcPct val="0"/>
              </a:spcBef>
            </a:pPr>
            <a:r>
              <a:rPr lang="en-GB" smtClean="0"/>
              <a:t>Alex Marcuson</a:t>
            </a:r>
          </a:p>
          <a:p>
            <a:pPr eaLnBrk="1" hangingPunct="1">
              <a:spcBef>
                <a:spcPct val="0"/>
              </a:spcBef>
            </a:pPr>
            <a:r>
              <a:rPr lang="en-GB" smtClean="0"/>
              <a:t>Chris Smerald</a:t>
            </a:r>
          </a:p>
          <a:p>
            <a:pPr eaLnBrk="1" hangingPunct="1">
              <a:spcBef>
                <a:spcPct val="0"/>
              </a:spcBef>
            </a:pPr>
            <a:r>
              <a:rPr lang="en-GB" smtClean="0"/>
              <a:t>Richard Kelsey</a:t>
            </a:r>
          </a:p>
        </p:txBody>
      </p:sp>
      <p:sp>
        <p:nvSpPr>
          <p:cNvPr id="19459" name="Date Placeholder 3"/>
          <p:cNvSpPr>
            <a:spLocks noGrp="1"/>
          </p:cNvSpPr>
          <p:nvPr>
            <p:ph type="dt" sz="quarter" idx="10"/>
          </p:nvPr>
        </p:nvSpPr>
        <p:spPr>
          <a:noFill/>
          <a:ln>
            <a:miter lim="800000"/>
            <a:headEnd/>
            <a:tailEnd/>
          </a:ln>
        </p:spPr>
        <p:txBody>
          <a:bodyPr/>
          <a:lstStyle/>
          <a:p>
            <a:fld id="{5FF8F20D-130E-4C24-AEE8-105A00E7DE17}" type="datetime4">
              <a:rPr lang="en-GB" smtClean="0"/>
              <a:pPr/>
              <a:t>09 October 2013</a:t>
            </a:fld>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a:p>
        </p:txBody>
      </p:sp>
      <p:sp>
        <p:nvSpPr>
          <p:cNvPr id="3" name="Content Placeholder 2"/>
          <p:cNvSpPr>
            <a:spLocks noGrp="1"/>
          </p:cNvSpPr>
          <p:nvPr>
            <p:ph idx="1"/>
          </p:nvPr>
        </p:nvSpPr>
        <p:spPr>
          <a:xfrm>
            <a:off x="384458" y="1484784"/>
            <a:ext cx="4907622" cy="4640262"/>
          </a:xfrm>
        </p:spPr>
        <p:txBody>
          <a:bodyPr/>
          <a:lstStyle/>
          <a:p>
            <a:r>
              <a:rPr lang="en-GB" dirty="0" smtClean="0"/>
              <a:t>What </a:t>
            </a:r>
            <a:r>
              <a:rPr lang="en-GB" dirty="0"/>
              <a:t>new methods have you come across that you would recommend to a fellow actuary</a:t>
            </a:r>
            <a:r>
              <a:rPr lang="en-GB" dirty="0" smtClean="0"/>
              <a:t>?</a:t>
            </a:r>
          </a:p>
          <a:p>
            <a:pPr lvl="1"/>
            <a:r>
              <a:rPr lang="en-GB" dirty="0" smtClean="0"/>
              <a:t>9 said none</a:t>
            </a:r>
          </a:p>
          <a:p>
            <a:pPr lvl="2"/>
            <a:r>
              <a:rPr lang="en-GB" dirty="0" err="1" smtClean="0"/>
              <a:t>Diagnositcs</a:t>
            </a:r>
            <a:endParaRPr lang="en-GB" dirty="0" smtClean="0"/>
          </a:p>
          <a:p>
            <a:pPr lvl="2"/>
            <a:r>
              <a:rPr lang="en-GB" dirty="0" smtClean="0"/>
              <a:t>Large claims modelling</a:t>
            </a:r>
          </a:p>
          <a:p>
            <a:pPr lvl="2"/>
            <a:r>
              <a:rPr lang="en-GB" dirty="0" smtClean="0"/>
              <a:t>Granular reserving</a:t>
            </a:r>
            <a:endParaRPr lang="en-GB" dirty="0"/>
          </a:p>
          <a:p>
            <a:endParaRPr lang="en-GB" dirty="0" smtClean="0"/>
          </a:p>
          <a:p>
            <a:endParaRPr lang="en-GB" dirty="0"/>
          </a:p>
          <a:p>
            <a:endParaRPr lang="en-GB" dirty="0" smtClean="0"/>
          </a:p>
          <a:p>
            <a:endParaRPr lang="en-GB" dirty="0"/>
          </a:p>
          <a:p>
            <a:endParaRPr lang="en-GB" dirty="0"/>
          </a:p>
        </p:txBody>
      </p:sp>
      <p:pic>
        <p:nvPicPr>
          <p:cNvPr id="8" name="Picture 4" descr="http://media-cache-ec0.pinimg.com/736x/35/59/a8/3559a871ff40bc51b291ba0c94357c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76672"/>
            <a:ext cx="3600400" cy="2397006"/>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5885373" y="2996952"/>
            <a:ext cx="3024335" cy="158417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Want proven and pragmatic methods </a:t>
            </a:r>
            <a:r>
              <a:rPr lang="en-GB" dirty="0" smtClean="0"/>
              <a:t>- </a:t>
            </a:r>
            <a:r>
              <a:rPr lang="en-GB" dirty="0"/>
              <a:t>no use sitting in a theoretical box</a:t>
            </a:r>
          </a:p>
        </p:txBody>
      </p:sp>
      <p:sp>
        <p:nvSpPr>
          <p:cNvPr id="9" name="Oval Callout 8"/>
          <p:cNvSpPr/>
          <p:nvPr/>
        </p:nvSpPr>
        <p:spPr>
          <a:xfrm>
            <a:off x="3491880" y="4381693"/>
            <a:ext cx="2952328" cy="1702559"/>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Question </a:t>
            </a:r>
            <a:r>
              <a:rPr lang="en-GB" dirty="0"/>
              <a:t>of resources to try out - balance with how much value is it going to add</a:t>
            </a:r>
          </a:p>
        </p:txBody>
      </p:sp>
    </p:spTree>
    <p:extLst>
      <p:ext uri="{BB962C8B-B14F-4D97-AF65-F5344CB8AC3E}">
        <p14:creationId xmlns:p14="http://schemas.microsoft.com/office/powerpoint/2010/main" val="12039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sp>
        <p:nvSpPr>
          <p:cNvPr id="3" name="Content Placeholder 2"/>
          <p:cNvSpPr>
            <a:spLocks noGrp="1"/>
          </p:cNvSpPr>
          <p:nvPr>
            <p:ph idx="1"/>
          </p:nvPr>
        </p:nvSpPr>
        <p:spPr>
          <a:xfrm>
            <a:off x="384458" y="1484784"/>
            <a:ext cx="4475574" cy="4640262"/>
          </a:xfrm>
        </p:spPr>
        <p:txBody>
          <a:bodyPr/>
          <a:lstStyle/>
          <a:p>
            <a:r>
              <a:rPr lang="en-GB" dirty="0" smtClean="0"/>
              <a:t>Are </a:t>
            </a:r>
            <a:r>
              <a:rPr lang="en-GB" dirty="0"/>
              <a:t>there any methods you have seen that would like to learn more about/see adopted/developed by the industry? </a:t>
            </a:r>
          </a:p>
          <a:p>
            <a:pPr lvl="1"/>
            <a:r>
              <a:rPr lang="en-GB" dirty="0" smtClean="0"/>
              <a:t>“No” - 8</a:t>
            </a:r>
          </a:p>
          <a:p>
            <a:pPr lvl="2"/>
            <a:r>
              <a:rPr lang="en-GB" dirty="0" smtClean="0"/>
              <a:t>Granular reserving</a:t>
            </a:r>
          </a:p>
          <a:p>
            <a:endParaRPr lang="en-GB" dirty="0" smtClean="0"/>
          </a:p>
          <a:p>
            <a:endParaRPr lang="en-GB" dirty="0"/>
          </a:p>
          <a:p>
            <a:endParaRPr lang="en-GB" dirty="0" smtClean="0"/>
          </a:p>
          <a:p>
            <a:endParaRPr lang="en-GB" dirty="0"/>
          </a:p>
          <a:p>
            <a:endParaRPr lang="en-GB" dirty="0"/>
          </a:p>
        </p:txBody>
      </p:sp>
      <p:pic>
        <p:nvPicPr>
          <p:cNvPr id="8" name="Picture 4" descr="http://media-cache-ec0.pinimg.com/736x/35/59/a8/3559a871ff40bc51b291ba0c94357c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76672"/>
            <a:ext cx="3600400" cy="239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99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91512" cy="1143000"/>
          </a:xfrm>
        </p:spPr>
        <p:txBody>
          <a:bodyPr/>
          <a:lstStyle/>
          <a:p>
            <a:r>
              <a:rPr lang="en-GB" dirty="0" smtClean="0"/>
              <a:t>Communication</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348983"/>
              </p:ext>
            </p:extLst>
          </p:nvPr>
        </p:nvGraphicFramePr>
        <p:xfrm>
          <a:off x="611560" y="1509131"/>
          <a:ext cx="7931472" cy="2855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http://leostartsup.com/wp-content/uploads/2011/12/happ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831" y="4239199"/>
            <a:ext cx="1422353" cy="1904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6256" y="4548679"/>
            <a:ext cx="1528670" cy="1285447"/>
          </a:xfrm>
          <a:prstGeom prst="rect">
            <a:avLst/>
          </a:prstGeom>
        </p:spPr>
      </p:pic>
    </p:spTree>
    <p:extLst>
      <p:ext uri="{BB962C8B-B14F-4D97-AF65-F5344CB8AC3E}">
        <p14:creationId xmlns:p14="http://schemas.microsoft.com/office/powerpoint/2010/main" val="15279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a:p>
        </p:txBody>
      </p:sp>
      <p:sp>
        <p:nvSpPr>
          <p:cNvPr id="3" name="Content Placeholder 2"/>
          <p:cNvSpPr>
            <a:spLocks noGrp="1"/>
          </p:cNvSpPr>
          <p:nvPr>
            <p:ph idx="1"/>
          </p:nvPr>
        </p:nvSpPr>
        <p:spPr>
          <a:xfrm>
            <a:off x="384458" y="1484784"/>
            <a:ext cx="8652038" cy="4640262"/>
          </a:xfrm>
        </p:spPr>
        <p:txBody>
          <a:bodyPr/>
          <a:lstStyle/>
          <a:p>
            <a:endParaRPr lang="en-GB" dirty="0" smtClean="0"/>
          </a:p>
          <a:p>
            <a:pPr lvl="1"/>
            <a:endParaRPr lang="en-GB" dirty="0"/>
          </a:p>
          <a:p>
            <a:pPr lvl="1"/>
            <a:endParaRPr lang="en-GB" dirty="0" smtClean="0"/>
          </a:p>
        </p:txBody>
      </p:sp>
      <p:sp>
        <p:nvSpPr>
          <p:cNvPr id="7" name="Content Placeholder 2"/>
          <p:cNvSpPr txBox="1">
            <a:spLocks/>
          </p:cNvSpPr>
          <p:nvPr/>
        </p:nvSpPr>
        <p:spPr bwMode="auto">
          <a:xfrm>
            <a:off x="384458" y="1484784"/>
            <a:ext cx="829151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endParaRPr lang="en-GB" dirty="0" smtClean="0"/>
          </a:p>
          <a:p>
            <a:pPr lvl="1"/>
            <a:endParaRPr lang="en-GB" dirty="0" smtClean="0"/>
          </a:p>
        </p:txBody>
      </p:sp>
      <p:graphicFrame>
        <p:nvGraphicFramePr>
          <p:cNvPr id="8" name="Diagram 7"/>
          <p:cNvGraphicFramePr/>
          <p:nvPr>
            <p:extLst>
              <p:ext uri="{D42A27DB-BD31-4B8C-83A1-F6EECF244321}">
                <p14:modId xmlns:p14="http://schemas.microsoft.com/office/powerpoint/2010/main" val="2041510015"/>
              </p:ext>
            </p:extLst>
          </p:nvPr>
        </p:nvGraphicFramePr>
        <p:xfrm>
          <a:off x="971600" y="1484784"/>
          <a:ext cx="741682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Callout 10"/>
          <p:cNvSpPr/>
          <p:nvPr/>
        </p:nvSpPr>
        <p:spPr>
          <a:xfrm>
            <a:off x="5940152" y="1484784"/>
            <a:ext cx="2592288" cy="1440160"/>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“Some of the additional information is positive”</a:t>
            </a:r>
            <a:endParaRPr lang="en-GB" dirty="0"/>
          </a:p>
        </p:txBody>
      </p:sp>
      <p:sp>
        <p:nvSpPr>
          <p:cNvPr id="12" name="Oval Callout 11"/>
          <p:cNvSpPr/>
          <p:nvPr/>
        </p:nvSpPr>
        <p:spPr>
          <a:xfrm>
            <a:off x="611560" y="1484784"/>
            <a:ext cx="2592288" cy="1440160"/>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“Before just included the numbers”</a:t>
            </a:r>
            <a:endParaRPr lang="en-GB" dirty="0"/>
          </a:p>
        </p:txBody>
      </p:sp>
    </p:spTree>
    <p:extLst>
      <p:ext uri="{BB962C8B-B14F-4D97-AF65-F5344CB8AC3E}">
        <p14:creationId xmlns:p14="http://schemas.microsoft.com/office/powerpoint/2010/main" val="188047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Booking reserves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sp>
        <p:nvSpPr>
          <p:cNvPr id="3" name="Content Placeholder 2"/>
          <p:cNvSpPr>
            <a:spLocks noGrp="1"/>
          </p:cNvSpPr>
          <p:nvPr>
            <p:ph idx="1"/>
          </p:nvPr>
        </p:nvSpPr>
        <p:spPr>
          <a:xfrm>
            <a:off x="384458" y="1484784"/>
            <a:ext cx="8652038" cy="4640262"/>
          </a:xfrm>
        </p:spPr>
        <p:txBody>
          <a:bodyPr/>
          <a:lstStyle/>
          <a:p>
            <a:endParaRPr lang="en-GB" dirty="0" smtClean="0"/>
          </a:p>
          <a:p>
            <a:pPr lvl="1"/>
            <a:endParaRPr lang="en-GB" dirty="0"/>
          </a:p>
          <a:p>
            <a:pPr lvl="1"/>
            <a:endParaRPr lang="en-GB" dirty="0" smtClean="0"/>
          </a:p>
        </p:txBody>
      </p:sp>
      <p:graphicFrame>
        <p:nvGraphicFramePr>
          <p:cNvPr id="6" name="Chart 5"/>
          <p:cNvGraphicFramePr>
            <a:graphicFrameLocks/>
          </p:cNvGraphicFramePr>
          <p:nvPr>
            <p:extLst>
              <p:ext uri="{D42A27DB-BD31-4B8C-83A1-F6EECF244321}">
                <p14:modId xmlns:p14="http://schemas.microsoft.com/office/powerpoint/2010/main" val="3218295825"/>
              </p:ext>
            </p:extLst>
          </p:nvPr>
        </p:nvGraphicFramePr>
        <p:xfrm>
          <a:off x="755576" y="1772816"/>
          <a:ext cx="7416824"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2096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reserves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sp>
        <p:nvSpPr>
          <p:cNvPr id="3" name="Content Placeholder 2"/>
          <p:cNvSpPr>
            <a:spLocks noGrp="1"/>
          </p:cNvSpPr>
          <p:nvPr>
            <p:ph idx="1"/>
          </p:nvPr>
        </p:nvSpPr>
        <p:spPr>
          <a:xfrm>
            <a:off x="384458" y="1484784"/>
            <a:ext cx="8652038" cy="4640262"/>
          </a:xfrm>
        </p:spPr>
        <p:txBody>
          <a:bodyPr/>
          <a:lstStyle/>
          <a:p>
            <a:endParaRPr lang="en-GB" dirty="0" smtClean="0"/>
          </a:p>
          <a:p>
            <a:pPr lvl="1"/>
            <a:endParaRPr lang="en-GB" dirty="0"/>
          </a:p>
          <a:p>
            <a:pPr lvl="1"/>
            <a:endParaRPr lang="en-GB" dirty="0" smtClean="0"/>
          </a:p>
        </p:txBody>
      </p:sp>
      <p:graphicFrame>
        <p:nvGraphicFramePr>
          <p:cNvPr id="9" name="Chart 8"/>
          <p:cNvGraphicFramePr>
            <a:graphicFrameLocks/>
          </p:cNvGraphicFramePr>
          <p:nvPr>
            <p:extLst>
              <p:ext uri="{D42A27DB-BD31-4B8C-83A1-F6EECF244321}">
                <p14:modId xmlns:p14="http://schemas.microsoft.com/office/powerpoint/2010/main" val="1010903642"/>
              </p:ext>
            </p:extLst>
          </p:nvPr>
        </p:nvGraphicFramePr>
        <p:xfrm>
          <a:off x="683568" y="1772816"/>
          <a:ext cx="7560840"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7158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lines reserving actuaries 2013</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a:p>
        </p:txBody>
      </p:sp>
      <p:sp>
        <p:nvSpPr>
          <p:cNvPr id="3" name="Content Placeholder 2"/>
          <p:cNvSpPr>
            <a:spLocks noGrp="1"/>
          </p:cNvSpPr>
          <p:nvPr>
            <p:ph idx="1"/>
          </p:nvPr>
        </p:nvSpPr>
        <p:spPr>
          <a:xfrm>
            <a:off x="384458" y="1484784"/>
            <a:ext cx="8652038" cy="4752528"/>
          </a:xfrm>
        </p:spPr>
        <p:txBody>
          <a:bodyPr/>
          <a:lstStyle/>
          <a:p>
            <a:r>
              <a:rPr lang="en-GB" sz="2000" dirty="0" smtClean="0"/>
              <a:t>Relatively contented bunch </a:t>
            </a:r>
            <a:r>
              <a:rPr lang="en-GB" sz="1800" dirty="0" smtClean="0"/>
              <a:t>(yet to hear from stakeholders!)</a:t>
            </a:r>
            <a:endParaRPr lang="en-GB" sz="1800" dirty="0"/>
          </a:p>
          <a:p>
            <a:r>
              <a:rPr lang="en-GB" sz="2000" dirty="0" smtClean="0"/>
              <a:t>Positive developments in data and communication</a:t>
            </a:r>
          </a:p>
          <a:p>
            <a:r>
              <a:rPr lang="en-GB" sz="2000" dirty="0" smtClean="0"/>
              <a:t>More limited developments in methodology</a:t>
            </a:r>
          </a:p>
          <a:p>
            <a:r>
              <a:rPr lang="en-GB" sz="2000" dirty="0" smtClean="0"/>
              <a:t>GRIT recommendations appear to have been taken on board</a:t>
            </a:r>
          </a:p>
          <a:p>
            <a:pPr lvl="2"/>
            <a:r>
              <a:rPr lang="en-GB" sz="1600" dirty="0" smtClean="0"/>
              <a:t>Understanding the business</a:t>
            </a:r>
          </a:p>
          <a:p>
            <a:pPr lvl="2"/>
            <a:r>
              <a:rPr lang="en-GB" sz="1600" dirty="0" smtClean="0"/>
              <a:t>Producing a quantitative range of outcomes</a:t>
            </a:r>
          </a:p>
          <a:p>
            <a:pPr lvl="2"/>
            <a:r>
              <a:rPr lang="en-GB" sz="1600" dirty="0" smtClean="0"/>
              <a:t>GRIT actually recommended not replacing chain ladder</a:t>
            </a:r>
          </a:p>
          <a:p>
            <a:endParaRPr lang="en-GB" sz="2000" dirty="0" smtClean="0"/>
          </a:p>
          <a:p>
            <a:r>
              <a:rPr lang="en-GB" sz="2000" dirty="0" smtClean="0"/>
              <a:t>Will be interesting to contrast with actuaries working in Reinsurance and the London Market</a:t>
            </a:r>
          </a:p>
          <a:p>
            <a:pPr lvl="1"/>
            <a:r>
              <a:rPr lang="en-GB" sz="1800" dirty="0" smtClean="0"/>
              <a:t>…and stakeholders!</a:t>
            </a:r>
          </a:p>
          <a:p>
            <a:pPr lvl="1"/>
            <a:endParaRPr lang="en-GB" dirty="0"/>
          </a:p>
          <a:p>
            <a:pPr lvl="1"/>
            <a:endParaRPr lang="en-GB" dirty="0" smtClean="0"/>
          </a:p>
        </p:txBody>
      </p:sp>
    </p:spTree>
    <p:extLst>
      <p:ext uri="{BB962C8B-B14F-4D97-AF65-F5344CB8AC3E}">
        <p14:creationId xmlns:p14="http://schemas.microsoft.com/office/powerpoint/2010/main" val="3993676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who did we talk to?</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a:p>
        </p:txBody>
      </p:sp>
      <p:sp>
        <p:nvSpPr>
          <p:cNvPr id="3" name="Content Placeholder 2"/>
          <p:cNvSpPr>
            <a:spLocks noGrp="1"/>
          </p:cNvSpPr>
          <p:nvPr>
            <p:ph idx="1"/>
          </p:nvPr>
        </p:nvSpPr>
        <p:spPr>
          <a:xfrm>
            <a:off x="384458" y="1484784"/>
            <a:ext cx="8291512" cy="4640262"/>
          </a:xfrm>
        </p:spPr>
        <p:txBody>
          <a:bodyPr/>
          <a:lstStyle/>
          <a:p>
            <a:endParaRPr lang="en-GB" dirty="0" smtClean="0"/>
          </a:p>
        </p:txBody>
      </p:sp>
      <p:graphicFrame>
        <p:nvGraphicFramePr>
          <p:cNvPr id="6" name="Diagram 5"/>
          <p:cNvGraphicFramePr/>
          <p:nvPr>
            <p:extLst>
              <p:ext uri="{D42A27DB-BD31-4B8C-83A1-F6EECF244321}">
                <p14:modId xmlns:p14="http://schemas.microsoft.com/office/powerpoint/2010/main" val="3616098003"/>
              </p:ext>
            </p:extLst>
          </p:nvPr>
        </p:nvGraphicFramePr>
        <p:xfrm>
          <a:off x="683568" y="1340768"/>
          <a:ext cx="6576392"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491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Running Order</a:t>
            </a:r>
          </a:p>
        </p:txBody>
      </p:sp>
      <p:sp>
        <p:nvSpPr>
          <p:cNvPr id="20482" name="Date Placeholder 3"/>
          <p:cNvSpPr>
            <a:spLocks noGrp="1"/>
          </p:cNvSpPr>
          <p:nvPr>
            <p:ph type="dt" sz="quarter" idx="10"/>
          </p:nvPr>
        </p:nvSpPr>
        <p:spPr>
          <a:noFill/>
          <a:ln>
            <a:miter lim="800000"/>
            <a:headEnd/>
            <a:tailEnd/>
          </a:ln>
        </p:spPr>
        <p:txBody>
          <a:bodyPr/>
          <a:lstStyle/>
          <a:p>
            <a:fld id="{71B868C1-3C91-410F-90E7-2A40E1B8BE93}" type="datetime4">
              <a:rPr lang="en-GB" smtClean="0"/>
              <a:pPr/>
              <a:t>09 October 2013</a:t>
            </a:fld>
            <a:endParaRPr lang="en-GB" smtClean="0"/>
          </a:p>
        </p:txBody>
      </p:sp>
      <p:sp>
        <p:nvSpPr>
          <p:cNvPr id="20483" name="Slide Number Placeholder 4"/>
          <p:cNvSpPr>
            <a:spLocks noGrp="1"/>
          </p:cNvSpPr>
          <p:nvPr>
            <p:ph type="sldNum" sz="quarter" idx="12"/>
          </p:nvPr>
        </p:nvSpPr>
        <p:spPr>
          <a:noFill/>
          <a:ln>
            <a:miter lim="800000"/>
            <a:headEnd/>
            <a:tailEnd/>
          </a:ln>
        </p:spPr>
        <p:txBody>
          <a:bodyPr/>
          <a:lstStyle/>
          <a:p>
            <a:fld id="{4BE0C0A0-0E90-4E15-BBF3-877B0EE42AF8}" type="slidenum">
              <a:rPr lang="en-GB" smtClean="0"/>
              <a:pPr/>
              <a:t>28</a:t>
            </a:fld>
            <a:endParaRPr lang="en-GB" smtClean="0"/>
          </a:p>
        </p:txBody>
      </p:sp>
      <p:sp>
        <p:nvSpPr>
          <p:cNvPr id="20484" name="Content Placeholder 2"/>
          <p:cNvSpPr>
            <a:spLocks noGrp="1"/>
          </p:cNvSpPr>
          <p:nvPr>
            <p:ph idx="1"/>
          </p:nvPr>
        </p:nvSpPr>
        <p:spPr>
          <a:xfrm>
            <a:off x="384175" y="1484313"/>
            <a:ext cx="8291513" cy="4640262"/>
          </a:xfrm>
        </p:spPr>
        <p:txBody>
          <a:bodyPr/>
          <a:lstStyle/>
          <a:p>
            <a:pPr eaLnBrk="1" hangingPunct="1"/>
            <a:r>
              <a:rPr lang="en-GB" dirty="0" smtClean="0">
                <a:solidFill>
                  <a:schemeClr val="bg1">
                    <a:lumMod val="75000"/>
                  </a:schemeClr>
                </a:solidFill>
              </a:rPr>
              <a:t>Introduction					</a:t>
            </a:r>
            <a:r>
              <a:rPr lang="en-GB" sz="1800" dirty="0" smtClean="0">
                <a:solidFill>
                  <a:schemeClr val="bg1">
                    <a:lumMod val="75000"/>
                  </a:schemeClr>
                </a:solidFill>
              </a:rPr>
              <a:t>James</a:t>
            </a:r>
          </a:p>
          <a:p>
            <a:pPr eaLnBrk="1" hangingPunct="1"/>
            <a:r>
              <a:rPr lang="en-GB" dirty="0" smtClean="0">
                <a:solidFill>
                  <a:schemeClr val="bg1">
                    <a:lumMod val="75000"/>
                  </a:schemeClr>
                </a:solidFill>
              </a:rPr>
              <a:t>Reserving Survey results and plans		</a:t>
            </a:r>
            <a:r>
              <a:rPr lang="en-GB" sz="1800" dirty="0" smtClean="0">
                <a:solidFill>
                  <a:schemeClr val="bg1">
                    <a:lumMod val="75000"/>
                  </a:schemeClr>
                </a:solidFill>
              </a:rPr>
              <a:t>Sarah</a:t>
            </a:r>
          </a:p>
          <a:p>
            <a:pPr eaLnBrk="1" hangingPunct="1"/>
            <a:r>
              <a:rPr lang="en-GB" dirty="0" smtClean="0"/>
              <a:t>‘The Life Cycle of the Peril’ infomercial		</a:t>
            </a:r>
            <a:r>
              <a:rPr lang="en-GB" sz="1800" dirty="0" smtClean="0"/>
              <a:t>Alex</a:t>
            </a:r>
            <a:endParaRPr lang="en-GB" dirty="0" smtClean="0"/>
          </a:p>
          <a:p>
            <a:pPr eaLnBrk="1" hangingPunct="1"/>
            <a:r>
              <a:rPr lang="en-GB" dirty="0" smtClean="0">
                <a:solidFill>
                  <a:schemeClr val="bg1">
                    <a:lumMod val="75000"/>
                  </a:schemeClr>
                </a:solidFill>
              </a:rPr>
              <a:t>Story-telling					</a:t>
            </a:r>
            <a:r>
              <a:rPr lang="en-GB" sz="1800" dirty="0" smtClean="0">
                <a:solidFill>
                  <a:schemeClr val="bg1">
                    <a:lumMod val="75000"/>
                  </a:schemeClr>
                </a:solidFill>
              </a:rPr>
              <a:t>Chris &amp; Richard</a:t>
            </a:r>
          </a:p>
          <a:p>
            <a:pPr eaLnBrk="1" hangingPunct="1"/>
            <a:r>
              <a:rPr lang="en-GB" dirty="0" smtClean="0">
                <a:solidFill>
                  <a:schemeClr val="bg1">
                    <a:lumMod val="75000"/>
                  </a:schemeClr>
                </a:solidFill>
              </a:rPr>
              <a:t>Next Steps						</a:t>
            </a:r>
            <a:r>
              <a:rPr lang="en-GB" sz="1800" dirty="0" smtClean="0">
                <a:solidFill>
                  <a:schemeClr val="bg1">
                    <a:lumMod val="75000"/>
                  </a:schemeClr>
                </a:solidFill>
              </a:rPr>
              <a:t>James</a:t>
            </a:r>
            <a:endParaRPr lang="en-GB" sz="3200" dirty="0" smtClean="0">
              <a:solidFill>
                <a:schemeClr val="bg1">
                  <a:lumMod val="75000"/>
                </a:schemeClr>
              </a:solidFill>
            </a:endParaRPr>
          </a:p>
        </p:txBody>
      </p:sp>
    </p:spTree>
    <p:extLst>
      <p:ext uri="{BB962C8B-B14F-4D97-AF65-F5344CB8AC3E}">
        <p14:creationId xmlns:p14="http://schemas.microsoft.com/office/powerpoint/2010/main" val="3341859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t>The Life Cycle of the Peril</a:t>
            </a:r>
            <a:br>
              <a:rPr lang="en-GB" dirty="0" smtClean="0"/>
            </a:br>
            <a:r>
              <a:rPr lang="en-GB" sz="2400" dirty="0" smtClean="0"/>
              <a:t>Alex </a:t>
            </a:r>
            <a:r>
              <a:rPr lang="en-GB" sz="2400" dirty="0" err="1" smtClean="0"/>
              <a:t>Marcuson</a:t>
            </a:r>
            <a:endParaRPr lang="en-GB" sz="2400" dirty="0"/>
          </a:p>
        </p:txBody>
      </p:sp>
      <p:sp>
        <p:nvSpPr>
          <p:cNvPr id="15" name="Content Placeholder 14"/>
          <p:cNvSpPr>
            <a:spLocks noGrp="1"/>
          </p:cNvSpPr>
          <p:nvPr>
            <p:ph idx="1"/>
          </p:nvPr>
        </p:nvSpPr>
        <p:spPr/>
        <p:txBody>
          <a:bodyPr/>
          <a:lstStyle/>
          <a:p>
            <a:pPr>
              <a:buFont typeface="Arial" charset="0"/>
              <a:buChar char="•"/>
            </a:pPr>
            <a:endParaRPr lang="en-GB" dirty="0" smtClean="0"/>
          </a:p>
          <a:p>
            <a:pPr>
              <a:buFont typeface="Arial" charset="0"/>
              <a:buChar char="•"/>
            </a:pPr>
            <a:r>
              <a:rPr lang="en-GB" dirty="0" smtClean="0"/>
              <a:t>First thoughts</a:t>
            </a:r>
          </a:p>
          <a:p>
            <a:pPr>
              <a:buFont typeface="Arial" charset="0"/>
              <a:buChar char="•"/>
            </a:pPr>
            <a:r>
              <a:rPr lang="en-GB" dirty="0" smtClean="0"/>
              <a:t>Thinking in 3 dimensions</a:t>
            </a:r>
          </a:p>
          <a:p>
            <a:pPr>
              <a:buFont typeface="Arial" charset="0"/>
              <a:buChar char="•"/>
            </a:pPr>
            <a:r>
              <a:rPr lang="en-GB" dirty="0" smtClean="0"/>
              <a:t>The changing role of the actuary</a:t>
            </a:r>
          </a:p>
          <a:p>
            <a:pPr>
              <a:buFont typeface="Arial" charset="0"/>
              <a:buChar char="•"/>
            </a:pPr>
            <a:r>
              <a:rPr lang="en-GB" dirty="0" smtClean="0"/>
              <a:t>Our plan for next year</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a:p>
        </p:txBody>
      </p:sp>
    </p:spTree>
    <p:extLst>
      <p:ext uri="{BB962C8B-B14F-4D97-AF65-F5344CB8AC3E}">
        <p14:creationId xmlns:p14="http://schemas.microsoft.com/office/powerpoint/2010/main" val="86477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Running Order</a:t>
            </a:r>
          </a:p>
        </p:txBody>
      </p:sp>
      <p:sp>
        <p:nvSpPr>
          <p:cNvPr id="20482" name="Date Placeholder 3"/>
          <p:cNvSpPr>
            <a:spLocks noGrp="1"/>
          </p:cNvSpPr>
          <p:nvPr>
            <p:ph type="dt" sz="quarter" idx="10"/>
          </p:nvPr>
        </p:nvSpPr>
        <p:spPr>
          <a:noFill/>
          <a:ln>
            <a:miter lim="800000"/>
            <a:headEnd/>
            <a:tailEnd/>
          </a:ln>
        </p:spPr>
        <p:txBody>
          <a:bodyPr/>
          <a:lstStyle/>
          <a:p>
            <a:fld id="{71B868C1-3C91-410F-90E7-2A40E1B8BE93}" type="datetime4">
              <a:rPr lang="en-GB" smtClean="0"/>
              <a:pPr/>
              <a:t>09 October 2013</a:t>
            </a:fld>
            <a:endParaRPr lang="en-GB" smtClean="0"/>
          </a:p>
        </p:txBody>
      </p:sp>
      <p:sp>
        <p:nvSpPr>
          <p:cNvPr id="20483" name="Slide Number Placeholder 4"/>
          <p:cNvSpPr>
            <a:spLocks noGrp="1"/>
          </p:cNvSpPr>
          <p:nvPr>
            <p:ph type="sldNum" sz="quarter" idx="12"/>
          </p:nvPr>
        </p:nvSpPr>
        <p:spPr>
          <a:noFill/>
          <a:ln>
            <a:miter lim="800000"/>
            <a:headEnd/>
            <a:tailEnd/>
          </a:ln>
        </p:spPr>
        <p:txBody>
          <a:bodyPr/>
          <a:lstStyle/>
          <a:p>
            <a:fld id="{4BE0C0A0-0E90-4E15-BBF3-877B0EE42AF8}" type="slidenum">
              <a:rPr lang="en-GB" smtClean="0"/>
              <a:pPr/>
              <a:t>3</a:t>
            </a:fld>
            <a:endParaRPr lang="en-GB" smtClean="0"/>
          </a:p>
        </p:txBody>
      </p:sp>
      <p:sp>
        <p:nvSpPr>
          <p:cNvPr id="20484" name="Content Placeholder 2"/>
          <p:cNvSpPr>
            <a:spLocks noGrp="1"/>
          </p:cNvSpPr>
          <p:nvPr>
            <p:ph idx="1"/>
          </p:nvPr>
        </p:nvSpPr>
        <p:spPr>
          <a:xfrm>
            <a:off x="384175" y="1484313"/>
            <a:ext cx="8291513" cy="4640262"/>
          </a:xfrm>
        </p:spPr>
        <p:txBody>
          <a:bodyPr/>
          <a:lstStyle/>
          <a:p>
            <a:pPr eaLnBrk="1" hangingPunct="1"/>
            <a:r>
              <a:rPr lang="en-GB" smtClean="0"/>
              <a:t>Introduction					</a:t>
            </a:r>
            <a:r>
              <a:rPr lang="en-GB" sz="1800" smtClean="0"/>
              <a:t>James</a:t>
            </a:r>
          </a:p>
          <a:p>
            <a:pPr eaLnBrk="1" hangingPunct="1"/>
            <a:r>
              <a:rPr lang="en-GB" smtClean="0"/>
              <a:t>Reserving Survey results and plans		</a:t>
            </a:r>
            <a:r>
              <a:rPr lang="en-GB" sz="1800" smtClean="0"/>
              <a:t>Sarah</a:t>
            </a:r>
          </a:p>
          <a:p>
            <a:pPr eaLnBrk="1" hangingPunct="1"/>
            <a:r>
              <a:rPr lang="en-GB" smtClean="0"/>
              <a:t>‘The Life Cycle of the Peril’ infomercial		</a:t>
            </a:r>
            <a:r>
              <a:rPr lang="en-GB" sz="1800" smtClean="0"/>
              <a:t>Alex</a:t>
            </a:r>
            <a:endParaRPr lang="en-GB" smtClean="0"/>
          </a:p>
          <a:p>
            <a:pPr eaLnBrk="1" hangingPunct="1"/>
            <a:r>
              <a:rPr lang="en-GB" smtClean="0"/>
              <a:t>Story-telling					</a:t>
            </a:r>
            <a:r>
              <a:rPr lang="en-GB" sz="1800" smtClean="0"/>
              <a:t>Chris &amp; Richard</a:t>
            </a:r>
          </a:p>
          <a:p>
            <a:pPr eaLnBrk="1" hangingPunct="1"/>
            <a:r>
              <a:rPr lang="en-GB" smtClean="0"/>
              <a:t>Next Steps						</a:t>
            </a:r>
            <a:r>
              <a:rPr lang="en-GB" sz="1800" smtClean="0"/>
              <a:t>James</a:t>
            </a:r>
            <a:endParaRPr lang="en-GB" sz="32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Life Cycle of the </a:t>
            </a:r>
            <a:r>
              <a:rPr lang="en-GB" dirty="0" smtClean="0"/>
              <a:t>Peril</a:t>
            </a:r>
            <a:br>
              <a:rPr lang="en-GB" dirty="0" smtClean="0"/>
            </a:br>
            <a:r>
              <a:rPr lang="en-GB" sz="2400" dirty="0" smtClean="0"/>
              <a:t>First thoughts</a:t>
            </a:r>
            <a:endParaRPr lang="en-GB" sz="2400" dirty="0"/>
          </a:p>
        </p:txBody>
      </p:sp>
      <p:sp>
        <p:nvSpPr>
          <p:cNvPr id="3" name="Content Placeholder 2"/>
          <p:cNvSpPr>
            <a:spLocks noGrp="1"/>
          </p:cNvSpPr>
          <p:nvPr>
            <p:ph idx="1"/>
          </p:nvPr>
        </p:nvSpPr>
        <p:spPr>
          <a:xfrm>
            <a:off x="395289" y="1597050"/>
            <a:ext cx="8291512" cy="4640262"/>
          </a:xfrm>
        </p:spPr>
        <p:txBody>
          <a:bodyPr/>
          <a:lstStyle/>
          <a:p>
            <a:endParaRPr lang="en-GB" dirty="0" smtClean="0"/>
          </a:p>
          <a:p>
            <a:r>
              <a:rPr lang="en-GB" dirty="0" smtClean="0"/>
              <a:t>The Life Cycle of the Peril</a:t>
            </a:r>
          </a:p>
          <a:p>
            <a:endParaRPr lang="en-GB" dirty="0" smtClean="0"/>
          </a:p>
          <a:p>
            <a:r>
              <a:rPr lang="en-GB" dirty="0"/>
              <a:t>D&amp;O: a </a:t>
            </a:r>
            <a:r>
              <a:rPr lang="en-GB" dirty="0" smtClean="0"/>
              <a:t>brief discussion</a:t>
            </a:r>
            <a:endParaRPr lang="en-GB" dirty="0"/>
          </a:p>
          <a:p>
            <a:endParaRPr lang="en-GB" dirty="0" smtClean="0"/>
          </a:p>
          <a:p>
            <a:r>
              <a:rPr lang="en-GB" dirty="0" smtClean="0">
                <a:solidFill>
                  <a:schemeClr val="bg2">
                    <a:lumMod val="75000"/>
                  </a:schemeClr>
                </a:solidFill>
              </a:rPr>
              <a:t>Perils and exposures</a:t>
            </a:r>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a:p>
        </p:txBody>
      </p:sp>
    </p:spTree>
    <p:extLst>
      <p:ext uri="{BB962C8B-B14F-4D97-AF65-F5344CB8AC3E}">
        <p14:creationId xmlns:p14="http://schemas.microsoft.com/office/powerpoint/2010/main" val="1559293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Life Cycle of the Peril</a:t>
            </a:r>
            <a:br>
              <a:rPr lang="en-GB" dirty="0"/>
            </a:br>
            <a:r>
              <a:rPr lang="en-GB" sz="2400" dirty="0" smtClean="0"/>
              <a:t>D&amp;O: a brief discussion</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a:p>
        </p:txBody>
      </p:sp>
      <p:grpSp>
        <p:nvGrpSpPr>
          <p:cNvPr id="6" name="Group 5"/>
          <p:cNvGrpSpPr/>
          <p:nvPr/>
        </p:nvGrpSpPr>
        <p:grpSpPr>
          <a:xfrm>
            <a:off x="575556" y="2962602"/>
            <a:ext cx="7956884" cy="2482622"/>
            <a:chOff x="575556" y="2962602"/>
            <a:chExt cx="7956884" cy="2482622"/>
          </a:xfrm>
        </p:grpSpPr>
        <p:sp>
          <p:nvSpPr>
            <p:cNvPr id="9" name="Oval 8"/>
            <p:cNvSpPr/>
            <p:nvPr/>
          </p:nvSpPr>
          <p:spPr>
            <a:xfrm>
              <a:off x="575556" y="3034118"/>
              <a:ext cx="237626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Securities class actions</a:t>
              </a:r>
              <a:endParaRPr lang="en-GB" dirty="0"/>
            </a:p>
          </p:txBody>
        </p:sp>
        <p:sp>
          <p:nvSpPr>
            <p:cNvPr id="11" name="Oval 10"/>
            <p:cNvSpPr/>
            <p:nvPr/>
          </p:nvSpPr>
          <p:spPr>
            <a:xfrm>
              <a:off x="2209303" y="3684047"/>
              <a:ext cx="237626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Policy exposures</a:t>
              </a:r>
              <a:endParaRPr lang="en-GB" dirty="0"/>
            </a:p>
          </p:txBody>
        </p:sp>
        <p:sp>
          <p:nvSpPr>
            <p:cNvPr id="12" name="Oval 11"/>
            <p:cNvSpPr/>
            <p:nvPr/>
          </p:nvSpPr>
          <p:spPr>
            <a:xfrm>
              <a:off x="6156176" y="4797152"/>
              <a:ext cx="237626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Distributional model</a:t>
              </a:r>
              <a:endParaRPr lang="en-GB" dirty="0"/>
            </a:p>
          </p:txBody>
        </p:sp>
        <p:sp>
          <p:nvSpPr>
            <p:cNvPr id="13" name="Oval 12"/>
            <p:cNvSpPr/>
            <p:nvPr/>
          </p:nvSpPr>
          <p:spPr>
            <a:xfrm>
              <a:off x="3995936" y="4301672"/>
              <a:ext cx="237626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Limits and excesses</a:t>
              </a:r>
              <a:endParaRPr lang="en-GB" dirty="0"/>
            </a:p>
          </p:txBody>
        </p:sp>
        <p:sp>
          <p:nvSpPr>
            <p:cNvPr id="20" name="Curved Left Arrow 19"/>
            <p:cNvSpPr/>
            <p:nvPr/>
          </p:nvSpPr>
          <p:spPr>
            <a:xfrm rot="18143172">
              <a:off x="3100478" y="2488914"/>
              <a:ext cx="382477" cy="13298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urved Left Arrow 20"/>
            <p:cNvSpPr/>
            <p:nvPr/>
          </p:nvSpPr>
          <p:spPr>
            <a:xfrm rot="18143172">
              <a:off x="4796948" y="3119103"/>
              <a:ext cx="382477" cy="13298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Left Arrow 21"/>
            <p:cNvSpPr/>
            <p:nvPr/>
          </p:nvSpPr>
          <p:spPr>
            <a:xfrm rot="18143172">
              <a:off x="6628872" y="3606142"/>
              <a:ext cx="382477" cy="13298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 name="Group 2"/>
          <p:cNvGrpSpPr/>
          <p:nvPr/>
        </p:nvGrpSpPr>
        <p:grpSpPr>
          <a:xfrm>
            <a:off x="579593" y="1732990"/>
            <a:ext cx="7736823" cy="670558"/>
            <a:chOff x="579593" y="1732990"/>
            <a:chExt cx="7736823" cy="670558"/>
          </a:xfrm>
        </p:grpSpPr>
        <p:sp>
          <p:nvSpPr>
            <p:cNvPr id="25" name="Oval 24"/>
            <p:cNvSpPr/>
            <p:nvPr/>
          </p:nvSpPr>
          <p:spPr>
            <a:xfrm>
              <a:off x="579593" y="1755475"/>
              <a:ext cx="1832167"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Chain-ladder</a:t>
              </a:r>
              <a:endParaRPr lang="en-GB" dirty="0"/>
            </a:p>
          </p:txBody>
        </p:sp>
        <p:sp>
          <p:nvSpPr>
            <p:cNvPr id="26" name="Oval 25"/>
            <p:cNvSpPr/>
            <p:nvPr/>
          </p:nvSpPr>
          <p:spPr>
            <a:xfrm>
              <a:off x="3279893" y="1738134"/>
              <a:ext cx="2084195"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smtClean="0"/>
                <a:t>Bornhuetter</a:t>
              </a:r>
              <a:r>
                <a:rPr lang="en-GB" dirty="0" smtClean="0"/>
                <a:t>-Ferguson</a:t>
              </a:r>
              <a:endParaRPr lang="en-GB" dirty="0"/>
            </a:p>
          </p:txBody>
        </p:sp>
        <p:sp>
          <p:nvSpPr>
            <p:cNvPr id="27" name="Oval 26"/>
            <p:cNvSpPr/>
            <p:nvPr/>
          </p:nvSpPr>
          <p:spPr>
            <a:xfrm>
              <a:off x="6160213" y="1732990"/>
              <a:ext cx="2156203"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Good year/ bad year</a:t>
              </a:r>
              <a:endParaRPr lang="en-GB" dirty="0"/>
            </a:p>
          </p:txBody>
        </p:sp>
        <p:sp>
          <p:nvSpPr>
            <p:cNvPr id="28" name="Down Arrow 27"/>
            <p:cNvSpPr/>
            <p:nvPr/>
          </p:nvSpPr>
          <p:spPr>
            <a:xfrm rot="16200000">
              <a:off x="2515216" y="1845556"/>
              <a:ext cx="648072" cy="42293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Down Arrow 28"/>
            <p:cNvSpPr/>
            <p:nvPr/>
          </p:nvSpPr>
          <p:spPr>
            <a:xfrm rot="16200000">
              <a:off x="5395538" y="1868042"/>
              <a:ext cx="648072" cy="42293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835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Life Cycle of the </a:t>
            </a:r>
            <a:r>
              <a:rPr lang="en-GB" dirty="0" smtClean="0"/>
              <a:t>Peril</a:t>
            </a:r>
            <a:br>
              <a:rPr lang="en-GB" dirty="0" smtClean="0"/>
            </a:br>
            <a:r>
              <a:rPr lang="en-GB" sz="2400" dirty="0" smtClean="0"/>
              <a:t>First thoughts</a:t>
            </a:r>
            <a:endParaRPr lang="en-GB" sz="2400" dirty="0"/>
          </a:p>
        </p:txBody>
      </p:sp>
      <p:sp>
        <p:nvSpPr>
          <p:cNvPr id="3" name="Content Placeholder 2"/>
          <p:cNvSpPr>
            <a:spLocks noGrp="1"/>
          </p:cNvSpPr>
          <p:nvPr>
            <p:ph idx="1"/>
          </p:nvPr>
        </p:nvSpPr>
        <p:spPr>
          <a:xfrm>
            <a:off x="395289" y="1597050"/>
            <a:ext cx="8291512" cy="4640262"/>
          </a:xfrm>
        </p:spPr>
        <p:txBody>
          <a:bodyPr/>
          <a:lstStyle/>
          <a:p>
            <a:endParaRPr lang="en-GB" dirty="0" smtClean="0"/>
          </a:p>
          <a:p>
            <a:r>
              <a:rPr lang="en-GB" dirty="0" smtClean="0">
                <a:solidFill>
                  <a:schemeClr val="bg2">
                    <a:lumMod val="75000"/>
                  </a:schemeClr>
                </a:solidFill>
              </a:rPr>
              <a:t>The Life Cycle of the Peril</a:t>
            </a:r>
          </a:p>
          <a:p>
            <a:endParaRPr lang="en-GB" dirty="0" smtClean="0">
              <a:solidFill>
                <a:schemeClr val="bg2">
                  <a:lumMod val="75000"/>
                </a:schemeClr>
              </a:solidFill>
            </a:endParaRPr>
          </a:p>
          <a:p>
            <a:r>
              <a:rPr lang="en-GB" dirty="0">
                <a:solidFill>
                  <a:schemeClr val="bg2">
                    <a:lumMod val="75000"/>
                  </a:schemeClr>
                </a:solidFill>
              </a:rPr>
              <a:t>D&amp;O: a </a:t>
            </a:r>
            <a:r>
              <a:rPr lang="en-GB" dirty="0" smtClean="0">
                <a:solidFill>
                  <a:schemeClr val="bg2">
                    <a:lumMod val="75000"/>
                  </a:schemeClr>
                </a:solidFill>
              </a:rPr>
              <a:t>brief discussion</a:t>
            </a:r>
            <a:endParaRPr lang="en-GB" dirty="0">
              <a:solidFill>
                <a:schemeClr val="bg2">
                  <a:lumMod val="75000"/>
                </a:schemeClr>
              </a:solidFill>
            </a:endParaRPr>
          </a:p>
          <a:p>
            <a:endParaRPr lang="en-GB" dirty="0" smtClean="0"/>
          </a:p>
          <a:p>
            <a:r>
              <a:rPr lang="en-GB" dirty="0" smtClean="0"/>
              <a:t>Perils and exposures</a:t>
            </a:r>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a:p>
        </p:txBody>
      </p:sp>
    </p:spTree>
    <p:extLst>
      <p:ext uri="{BB962C8B-B14F-4D97-AF65-F5344CB8AC3E}">
        <p14:creationId xmlns:p14="http://schemas.microsoft.com/office/powerpoint/2010/main" val="500314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Life Cycle of the Peril</a:t>
            </a:r>
            <a:br>
              <a:rPr lang="en-GB" dirty="0"/>
            </a:br>
            <a:r>
              <a:rPr lang="en-GB" sz="2400" dirty="0" smtClean="0"/>
              <a:t>Thinking in 3 dimensions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a:p>
        </p:txBody>
      </p:sp>
      <p:grpSp>
        <p:nvGrpSpPr>
          <p:cNvPr id="3" name="Group 2"/>
          <p:cNvGrpSpPr/>
          <p:nvPr/>
        </p:nvGrpSpPr>
        <p:grpSpPr>
          <a:xfrm>
            <a:off x="1475656" y="1938934"/>
            <a:ext cx="3621081" cy="3614508"/>
            <a:chOff x="1475656" y="1938934"/>
            <a:chExt cx="3621081" cy="3614508"/>
          </a:xfrm>
        </p:grpSpPr>
        <p:cxnSp>
          <p:nvCxnSpPr>
            <p:cNvPr id="8" name="Straight Arrow Connector 7"/>
            <p:cNvCxnSpPr/>
            <p:nvPr/>
          </p:nvCxnSpPr>
          <p:spPr>
            <a:xfrm flipV="1">
              <a:off x="4715864" y="2375798"/>
              <a:ext cx="0" cy="18674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49277" y="4248006"/>
              <a:ext cx="2364586"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34990" y="1938934"/>
              <a:ext cx="761747" cy="369332"/>
            </a:xfrm>
            <a:prstGeom prst="rect">
              <a:avLst/>
            </a:prstGeom>
            <a:noFill/>
          </p:spPr>
          <p:txBody>
            <a:bodyPr wrap="none" rtlCol="0">
              <a:spAutoFit/>
            </a:bodyPr>
            <a:lstStyle/>
            <a:p>
              <a:r>
                <a:rPr lang="en-GB" dirty="0" smtClean="0"/>
                <a:t>Perils</a:t>
              </a:r>
              <a:endParaRPr lang="en-GB" dirty="0"/>
            </a:p>
          </p:txBody>
        </p:sp>
        <p:sp>
          <p:nvSpPr>
            <p:cNvPr id="13" name="TextBox 12"/>
            <p:cNvSpPr txBox="1"/>
            <p:nvPr/>
          </p:nvSpPr>
          <p:spPr>
            <a:xfrm>
              <a:off x="1475656" y="5184110"/>
              <a:ext cx="2198038" cy="369332"/>
            </a:xfrm>
            <a:prstGeom prst="rect">
              <a:avLst/>
            </a:prstGeom>
            <a:noFill/>
          </p:spPr>
          <p:txBody>
            <a:bodyPr wrap="none" rtlCol="0">
              <a:spAutoFit/>
            </a:bodyPr>
            <a:lstStyle/>
            <a:p>
              <a:r>
                <a:rPr lang="en-GB" dirty="0" smtClean="0"/>
                <a:t>Exposure dynamics</a:t>
              </a:r>
              <a:endParaRPr lang="en-GB" dirty="0"/>
            </a:p>
          </p:txBody>
        </p:sp>
      </p:grpSp>
      <p:sp>
        <p:nvSpPr>
          <p:cNvPr id="7" name="Parallelogram 6"/>
          <p:cNvSpPr/>
          <p:nvPr/>
        </p:nvSpPr>
        <p:spPr>
          <a:xfrm rot="20610741">
            <a:off x="2261472" y="2731860"/>
            <a:ext cx="2495600" cy="1662783"/>
          </a:xfrm>
          <a:prstGeom prst="parallelogram">
            <a:avLst>
              <a:gd name="adj" fmla="val 29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Catastrophe</a:t>
            </a:r>
          </a:p>
          <a:p>
            <a:pPr algn="ctr"/>
            <a:r>
              <a:rPr lang="en-GB" dirty="0" smtClean="0"/>
              <a:t>Models</a:t>
            </a:r>
          </a:p>
          <a:p>
            <a:pPr algn="ctr"/>
            <a:endParaRPr lang="en-GB" dirty="0"/>
          </a:p>
        </p:txBody>
      </p:sp>
      <p:grpSp>
        <p:nvGrpSpPr>
          <p:cNvPr id="14" name="Group 13"/>
          <p:cNvGrpSpPr/>
          <p:nvPr/>
        </p:nvGrpSpPr>
        <p:grpSpPr>
          <a:xfrm>
            <a:off x="3771634" y="3324756"/>
            <a:ext cx="1904530" cy="1404835"/>
            <a:chOff x="3051554" y="3441854"/>
            <a:chExt cx="1904530" cy="1404835"/>
          </a:xfrm>
        </p:grpSpPr>
        <p:grpSp>
          <p:nvGrpSpPr>
            <p:cNvPr id="16" name="Group 15"/>
            <p:cNvGrpSpPr/>
            <p:nvPr/>
          </p:nvGrpSpPr>
          <p:grpSpPr>
            <a:xfrm>
              <a:off x="3051554" y="3441854"/>
              <a:ext cx="1904530" cy="1404835"/>
              <a:chOff x="5076825" y="4111704"/>
              <a:chExt cx="1440473" cy="1050846"/>
            </a:xfrm>
            <a:solidFill>
              <a:srgbClr val="FF0000">
                <a:alpha val="50000"/>
              </a:srgbClr>
            </a:solidFill>
          </p:grpSpPr>
          <p:sp>
            <p:nvSpPr>
              <p:cNvPr id="18" name="Parallelogram 17"/>
              <p:cNvSpPr/>
              <p:nvPr/>
            </p:nvSpPr>
            <p:spPr>
              <a:xfrm rot="20561445">
                <a:off x="5569470" y="4407379"/>
                <a:ext cx="947828" cy="625907"/>
              </a:xfrm>
              <a:prstGeom prst="parallelogram">
                <a:avLst>
                  <a:gd name="adj" fmla="val 3157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Parallelogram 18"/>
              <p:cNvSpPr/>
              <p:nvPr/>
            </p:nvSpPr>
            <p:spPr>
              <a:xfrm rot="867027">
                <a:off x="5105257" y="4111704"/>
                <a:ext cx="1254855" cy="388740"/>
              </a:xfrm>
              <a:prstGeom prst="parallelogram">
                <a:avLst>
                  <a:gd name="adj" fmla="val 16319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arallelogram 19"/>
              <p:cNvSpPr/>
              <p:nvPr/>
            </p:nvSpPr>
            <p:spPr>
              <a:xfrm rot="5400000">
                <a:off x="4964593" y="4460395"/>
                <a:ext cx="814387" cy="589923"/>
              </a:xfrm>
              <a:prstGeom prst="parallelogram">
                <a:avLst>
                  <a:gd name="adj" fmla="val 2579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3143949" y="3680349"/>
              <a:ext cx="1690142" cy="369332"/>
            </a:xfrm>
            <a:prstGeom prst="rect">
              <a:avLst/>
            </a:prstGeom>
            <a:noFill/>
          </p:spPr>
          <p:txBody>
            <a:bodyPr wrap="square" rtlCol="0">
              <a:spAutoFit/>
            </a:bodyPr>
            <a:lstStyle/>
            <a:p>
              <a:pPr algn="ctr"/>
              <a:r>
                <a:rPr lang="en-GB" dirty="0" smtClean="0">
                  <a:solidFill>
                    <a:schemeClr val="bg1"/>
                  </a:solidFill>
                </a:rPr>
                <a:t>Pricing Models</a:t>
              </a:r>
              <a:endParaRPr lang="en-GB" dirty="0">
                <a:solidFill>
                  <a:schemeClr val="bg1"/>
                </a:solidFill>
              </a:endParaRPr>
            </a:p>
          </p:txBody>
        </p:sp>
      </p:grpSp>
      <p:grpSp>
        <p:nvGrpSpPr>
          <p:cNvPr id="21" name="Group 20"/>
          <p:cNvGrpSpPr/>
          <p:nvPr/>
        </p:nvGrpSpPr>
        <p:grpSpPr>
          <a:xfrm>
            <a:off x="4260998" y="4094192"/>
            <a:ext cx="3184047" cy="1436062"/>
            <a:chOff x="4260998" y="4094192"/>
            <a:chExt cx="3184047" cy="1436062"/>
          </a:xfrm>
        </p:grpSpPr>
        <p:cxnSp>
          <p:nvCxnSpPr>
            <p:cNvPr id="9" name="Straight Arrow Connector 8"/>
            <p:cNvCxnSpPr/>
            <p:nvPr/>
          </p:nvCxnSpPr>
          <p:spPr>
            <a:xfrm>
              <a:off x="4709100" y="4243463"/>
              <a:ext cx="2239164" cy="58060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80295" y="5160922"/>
              <a:ext cx="2364750" cy="369332"/>
            </a:xfrm>
            <a:prstGeom prst="rect">
              <a:avLst/>
            </a:prstGeom>
            <a:noFill/>
          </p:spPr>
          <p:txBody>
            <a:bodyPr wrap="none" rtlCol="0">
              <a:spAutoFit/>
            </a:bodyPr>
            <a:lstStyle/>
            <a:p>
              <a:r>
                <a:rPr lang="en-GB" dirty="0" smtClean="0"/>
                <a:t>Emerging experience</a:t>
              </a:r>
              <a:endParaRPr lang="en-GB" dirty="0"/>
            </a:p>
          </p:txBody>
        </p:sp>
        <p:sp>
          <p:nvSpPr>
            <p:cNvPr id="15" name="Flowchart: Direct Access Storage 14"/>
            <p:cNvSpPr/>
            <p:nvPr/>
          </p:nvSpPr>
          <p:spPr>
            <a:xfrm rot="914972">
              <a:off x="4260998" y="4094192"/>
              <a:ext cx="2498248" cy="707315"/>
            </a:xfrm>
            <a:prstGeom prst="flowChartMagneticDrum">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Reserving Models</a:t>
              </a:r>
              <a:endParaRPr lang="en-GB" dirty="0"/>
            </a:p>
          </p:txBody>
        </p:sp>
      </p:grpSp>
    </p:spTree>
    <p:extLst>
      <p:ext uri="{BB962C8B-B14F-4D97-AF65-F5344CB8AC3E}">
        <p14:creationId xmlns:p14="http://schemas.microsoft.com/office/powerpoint/2010/main" val="223856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Life Cycle of the Peril</a:t>
            </a:r>
            <a:br>
              <a:rPr lang="en-GB" dirty="0"/>
            </a:br>
            <a:r>
              <a:rPr lang="en-GB" sz="2400" dirty="0" smtClean="0"/>
              <a:t>The changing role of the actuary</a:t>
            </a:r>
            <a:endParaRPr lang="en-GB" dirty="0"/>
          </a:p>
        </p:txBody>
      </p:sp>
      <p:sp>
        <p:nvSpPr>
          <p:cNvPr id="3" name="Content Placeholder 2"/>
          <p:cNvSpPr>
            <a:spLocks noGrp="1"/>
          </p:cNvSpPr>
          <p:nvPr>
            <p:ph idx="1"/>
          </p:nvPr>
        </p:nvSpPr>
        <p:spPr/>
        <p:txBody>
          <a:bodyPr/>
          <a:lstStyle/>
          <a:p>
            <a:pPr marL="0" indent="0">
              <a:buNone/>
            </a:pPr>
            <a:r>
              <a:rPr lang="en-GB" dirty="0" smtClean="0"/>
              <a:t>A digression</a:t>
            </a:r>
          </a:p>
          <a:p>
            <a:pPr marL="627063" indent="-627063">
              <a:lnSpc>
                <a:spcPct val="150000"/>
              </a:lnSpc>
            </a:pPr>
            <a:r>
              <a:rPr lang="en-GB" dirty="0" smtClean="0"/>
              <a:t>Pricing and reserving</a:t>
            </a:r>
          </a:p>
          <a:p>
            <a:pPr marL="1255713" lvl="1" indent="-627063"/>
            <a:r>
              <a:rPr lang="en-GB" dirty="0" smtClean="0"/>
              <a:t>Together or apart?</a:t>
            </a:r>
          </a:p>
          <a:p>
            <a:pPr marL="1255713" lvl="1" indent="-627063"/>
            <a:r>
              <a:rPr lang="en-GB" dirty="0" smtClean="0"/>
              <a:t>Feedback to planning and capital</a:t>
            </a:r>
          </a:p>
          <a:p>
            <a:pPr marL="627063" indent="-627063"/>
            <a:endParaRPr lang="en-GB" dirty="0"/>
          </a:p>
          <a:p>
            <a:pPr marL="627063" indent="-627063"/>
            <a:r>
              <a:rPr lang="en-GB" dirty="0" smtClean="0"/>
              <a:t>Reporting timetables</a:t>
            </a:r>
          </a:p>
          <a:p>
            <a:pPr marL="627063" indent="-627063"/>
            <a:endParaRPr lang="en-GB" dirty="0"/>
          </a:p>
          <a:p>
            <a:pPr marL="627063" indent="-627063"/>
            <a:r>
              <a:rPr lang="en-GB" dirty="0" smtClean="0"/>
              <a:t>Portfolio segmentation</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34</a:t>
            </a:fld>
            <a:endParaRPr lang="en-GB"/>
          </a:p>
        </p:txBody>
      </p:sp>
    </p:spTree>
    <p:extLst>
      <p:ext uri="{BB962C8B-B14F-4D97-AF65-F5344CB8AC3E}">
        <p14:creationId xmlns:p14="http://schemas.microsoft.com/office/powerpoint/2010/main" val="365172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Life Cycle of the Peril</a:t>
            </a:r>
            <a:br>
              <a:rPr lang="en-GB" dirty="0"/>
            </a:br>
            <a:r>
              <a:rPr lang="en-GB" sz="2400" dirty="0" smtClean="0"/>
              <a:t>Our plan for next year</a:t>
            </a:r>
            <a:endParaRPr lang="en-GB" sz="2400" dirty="0"/>
          </a:p>
        </p:txBody>
      </p:sp>
      <p:sp>
        <p:nvSpPr>
          <p:cNvPr id="3" name="Content Placeholder 2"/>
          <p:cNvSpPr>
            <a:spLocks noGrp="1"/>
          </p:cNvSpPr>
          <p:nvPr>
            <p:ph idx="1"/>
          </p:nvPr>
        </p:nvSpPr>
        <p:spPr>
          <a:xfrm>
            <a:off x="395289" y="1628800"/>
            <a:ext cx="8291512" cy="4640262"/>
          </a:xfrm>
        </p:spPr>
        <p:txBody>
          <a:bodyPr/>
          <a:lstStyle/>
          <a:p>
            <a:endParaRPr lang="en-GB" dirty="0" smtClean="0"/>
          </a:p>
          <a:p>
            <a:r>
              <a:rPr lang="en-GB" dirty="0" smtClean="0"/>
              <a:t>Develop and document our framework to help an actuary to reach better expert judgements</a:t>
            </a:r>
          </a:p>
          <a:p>
            <a:endParaRPr lang="en-GB" dirty="0" smtClean="0"/>
          </a:p>
          <a:p>
            <a:r>
              <a:rPr lang="en-GB" dirty="0" smtClean="0"/>
              <a:t>Develop a quantitative approach that take perils and exposures into account</a:t>
            </a:r>
            <a:endParaRPr lang="en-GB" dirty="0"/>
          </a:p>
          <a:p>
            <a:endParaRPr lang="en-GB" dirty="0"/>
          </a:p>
          <a:p>
            <a:r>
              <a:rPr lang="en-GB" dirty="0" smtClean="0"/>
              <a:t>Testing on real and pseudo-data</a:t>
            </a:r>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a:p>
        </p:txBody>
      </p:sp>
    </p:spTree>
    <p:extLst>
      <p:ext uri="{BB962C8B-B14F-4D97-AF65-F5344CB8AC3E}">
        <p14:creationId xmlns:p14="http://schemas.microsoft.com/office/powerpoint/2010/main" val="2963258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Running Order</a:t>
            </a:r>
          </a:p>
        </p:txBody>
      </p:sp>
      <p:sp>
        <p:nvSpPr>
          <p:cNvPr id="20482" name="Date Placeholder 3"/>
          <p:cNvSpPr>
            <a:spLocks noGrp="1"/>
          </p:cNvSpPr>
          <p:nvPr>
            <p:ph type="dt" sz="quarter" idx="10"/>
          </p:nvPr>
        </p:nvSpPr>
        <p:spPr>
          <a:noFill/>
          <a:ln>
            <a:miter lim="800000"/>
            <a:headEnd/>
            <a:tailEnd/>
          </a:ln>
        </p:spPr>
        <p:txBody>
          <a:bodyPr/>
          <a:lstStyle/>
          <a:p>
            <a:fld id="{71B868C1-3C91-410F-90E7-2A40E1B8BE93}" type="datetime4">
              <a:rPr lang="en-GB" smtClean="0"/>
              <a:pPr/>
              <a:t>09 October 2013</a:t>
            </a:fld>
            <a:endParaRPr lang="en-GB" smtClean="0"/>
          </a:p>
        </p:txBody>
      </p:sp>
      <p:sp>
        <p:nvSpPr>
          <p:cNvPr id="20483" name="Slide Number Placeholder 4"/>
          <p:cNvSpPr>
            <a:spLocks noGrp="1"/>
          </p:cNvSpPr>
          <p:nvPr>
            <p:ph type="sldNum" sz="quarter" idx="12"/>
          </p:nvPr>
        </p:nvSpPr>
        <p:spPr>
          <a:noFill/>
          <a:ln>
            <a:miter lim="800000"/>
            <a:headEnd/>
            <a:tailEnd/>
          </a:ln>
        </p:spPr>
        <p:txBody>
          <a:bodyPr/>
          <a:lstStyle/>
          <a:p>
            <a:fld id="{4BE0C0A0-0E90-4E15-BBF3-877B0EE42AF8}" type="slidenum">
              <a:rPr lang="en-GB" smtClean="0"/>
              <a:pPr/>
              <a:t>36</a:t>
            </a:fld>
            <a:endParaRPr lang="en-GB" smtClean="0"/>
          </a:p>
        </p:txBody>
      </p:sp>
      <p:sp>
        <p:nvSpPr>
          <p:cNvPr id="20484" name="Content Placeholder 2"/>
          <p:cNvSpPr>
            <a:spLocks noGrp="1"/>
          </p:cNvSpPr>
          <p:nvPr>
            <p:ph idx="1"/>
          </p:nvPr>
        </p:nvSpPr>
        <p:spPr>
          <a:xfrm>
            <a:off x="384175" y="1484313"/>
            <a:ext cx="8291513" cy="4640262"/>
          </a:xfrm>
        </p:spPr>
        <p:txBody>
          <a:bodyPr/>
          <a:lstStyle/>
          <a:p>
            <a:pPr eaLnBrk="1" hangingPunct="1"/>
            <a:r>
              <a:rPr lang="en-GB" dirty="0" smtClean="0">
                <a:solidFill>
                  <a:schemeClr val="bg1">
                    <a:lumMod val="75000"/>
                  </a:schemeClr>
                </a:solidFill>
              </a:rPr>
              <a:t>Introduction					</a:t>
            </a:r>
            <a:r>
              <a:rPr lang="en-GB" sz="1800" dirty="0" smtClean="0">
                <a:solidFill>
                  <a:schemeClr val="bg1">
                    <a:lumMod val="75000"/>
                  </a:schemeClr>
                </a:solidFill>
              </a:rPr>
              <a:t>James</a:t>
            </a:r>
          </a:p>
          <a:p>
            <a:pPr eaLnBrk="1" hangingPunct="1"/>
            <a:r>
              <a:rPr lang="en-GB" dirty="0" smtClean="0">
                <a:solidFill>
                  <a:schemeClr val="bg1">
                    <a:lumMod val="75000"/>
                  </a:schemeClr>
                </a:solidFill>
              </a:rPr>
              <a:t>Reserving Survey results and plans		</a:t>
            </a:r>
            <a:r>
              <a:rPr lang="en-GB" sz="1800" dirty="0" smtClean="0">
                <a:solidFill>
                  <a:schemeClr val="bg1">
                    <a:lumMod val="75000"/>
                  </a:schemeClr>
                </a:solidFill>
              </a:rPr>
              <a:t>Sarah</a:t>
            </a:r>
          </a:p>
          <a:p>
            <a:pPr eaLnBrk="1" hangingPunct="1"/>
            <a:r>
              <a:rPr lang="en-GB" dirty="0" smtClean="0">
                <a:solidFill>
                  <a:schemeClr val="bg1">
                    <a:lumMod val="75000"/>
                  </a:schemeClr>
                </a:solidFill>
              </a:rPr>
              <a:t>‘The Life Cycle of the Peril’ infomercial		</a:t>
            </a:r>
            <a:r>
              <a:rPr lang="en-GB" sz="1800" dirty="0" smtClean="0">
                <a:solidFill>
                  <a:schemeClr val="bg1">
                    <a:lumMod val="75000"/>
                  </a:schemeClr>
                </a:solidFill>
              </a:rPr>
              <a:t>Alex</a:t>
            </a:r>
            <a:endParaRPr lang="en-GB" dirty="0" smtClean="0">
              <a:solidFill>
                <a:schemeClr val="bg1">
                  <a:lumMod val="75000"/>
                </a:schemeClr>
              </a:solidFill>
            </a:endParaRPr>
          </a:p>
          <a:p>
            <a:pPr eaLnBrk="1" hangingPunct="1"/>
            <a:r>
              <a:rPr lang="en-GB" dirty="0" smtClean="0"/>
              <a:t>Story-telling					</a:t>
            </a:r>
            <a:r>
              <a:rPr lang="en-GB" sz="1800" dirty="0" smtClean="0"/>
              <a:t>Chris &amp; Richard</a:t>
            </a:r>
          </a:p>
          <a:p>
            <a:pPr eaLnBrk="1" hangingPunct="1"/>
            <a:r>
              <a:rPr lang="en-GB" dirty="0" smtClean="0">
                <a:solidFill>
                  <a:schemeClr val="bg1">
                    <a:lumMod val="75000"/>
                  </a:schemeClr>
                </a:solidFill>
              </a:rPr>
              <a:t>Next Steps						</a:t>
            </a:r>
            <a:r>
              <a:rPr lang="en-GB" sz="1800" dirty="0" smtClean="0">
                <a:solidFill>
                  <a:schemeClr val="bg1">
                    <a:lumMod val="75000"/>
                  </a:schemeClr>
                </a:solidFill>
              </a:rPr>
              <a:t>James</a:t>
            </a:r>
            <a:endParaRPr lang="en-GB" sz="3200" dirty="0" smtClean="0">
              <a:solidFill>
                <a:schemeClr val="bg1">
                  <a:lumMod val="75000"/>
                </a:schemeClr>
              </a:solidFill>
            </a:endParaRPr>
          </a:p>
        </p:txBody>
      </p:sp>
    </p:spTree>
    <p:extLst>
      <p:ext uri="{BB962C8B-B14F-4D97-AF65-F5344CB8AC3E}">
        <p14:creationId xmlns:p14="http://schemas.microsoft.com/office/powerpoint/2010/main" val="3341859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304800" y="228600"/>
            <a:ext cx="8291513" cy="914400"/>
          </a:xfrm>
        </p:spPr>
        <p:txBody>
          <a:bodyPr/>
          <a:lstStyle/>
          <a:p>
            <a:pPr eaLnBrk="1" hangingPunct="1"/>
            <a:r>
              <a:rPr lang="en-GB" dirty="0" smtClean="0"/>
              <a:t>Storytelling and Lucy</a:t>
            </a:r>
            <a:br>
              <a:rPr lang="en-GB" dirty="0" smtClean="0"/>
            </a:br>
            <a:r>
              <a:rPr lang="en-GB" sz="2800" dirty="0" smtClean="0"/>
              <a:t>Chris </a:t>
            </a:r>
            <a:r>
              <a:rPr lang="en-GB" sz="2800" dirty="0" err="1" smtClean="0"/>
              <a:t>Smerald</a:t>
            </a:r>
            <a:r>
              <a:rPr lang="en-GB" sz="2800" dirty="0" smtClean="0"/>
              <a:t> &amp; Richard Kelsey</a:t>
            </a:r>
          </a:p>
        </p:txBody>
      </p:sp>
      <p:sp>
        <p:nvSpPr>
          <p:cNvPr id="27650" name="Content Placeholder 2"/>
          <p:cNvSpPr>
            <a:spLocks noGrp="1"/>
          </p:cNvSpPr>
          <p:nvPr>
            <p:ph idx="4294967295"/>
          </p:nvPr>
        </p:nvSpPr>
        <p:spPr>
          <a:xfrm>
            <a:off x="377475" y="1524000"/>
            <a:ext cx="8229600" cy="4267200"/>
          </a:xfrm>
        </p:spPr>
        <p:txBody>
          <a:bodyPr/>
          <a:lstStyle/>
          <a:p>
            <a:pPr marL="457200" indent="-457200" eaLnBrk="1" hangingPunct="1">
              <a:spcBef>
                <a:spcPts val="400"/>
              </a:spcBef>
              <a:buFontTx/>
              <a:buAutoNum type="alphaUcPeriod"/>
            </a:pPr>
            <a:r>
              <a:rPr lang="en-GB" sz="2800" dirty="0" smtClean="0"/>
              <a:t>Good Actuarial </a:t>
            </a:r>
            <a:r>
              <a:rPr lang="en-GB" sz="2800" dirty="0"/>
              <a:t>R</a:t>
            </a:r>
            <a:r>
              <a:rPr lang="en-GB" sz="2800" dirty="0" smtClean="0"/>
              <a:t>eport</a:t>
            </a:r>
          </a:p>
          <a:p>
            <a:pPr marL="457200" indent="-457200" eaLnBrk="1" hangingPunct="1">
              <a:spcBef>
                <a:spcPts val="400"/>
              </a:spcBef>
              <a:buFontTx/>
              <a:buAutoNum type="alphaUcPeriod"/>
            </a:pPr>
            <a:r>
              <a:rPr lang="en-GB" sz="2800" dirty="0" smtClean="0"/>
              <a:t>Just a little bit More Wicked? </a:t>
            </a:r>
          </a:p>
          <a:p>
            <a:pPr marL="457200" indent="-457200" eaLnBrk="1" hangingPunct="1">
              <a:spcBef>
                <a:spcPts val="400"/>
              </a:spcBef>
              <a:buFontTx/>
              <a:buAutoNum type="alphaUcPeriod"/>
            </a:pPr>
            <a:r>
              <a:rPr lang="en-GB" sz="2800" dirty="0" smtClean="0"/>
              <a:t>How Storytelling can Help</a:t>
            </a:r>
          </a:p>
          <a:p>
            <a:pPr marL="457200" indent="-457200" eaLnBrk="1" hangingPunct="1">
              <a:spcBef>
                <a:spcPts val="2400"/>
              </a:spcBef>
              <a:spcAft>
                <a:spcPts val="2400"/>
              </a:spcAft>
              <a:buFontTx/>
              <a:buAutoNum type="alphaUcPeriod"/>
            </a:pPr>
            <a:r>
              <a:rPr lang="en-US" sz="2800" dirty="0" smtClean="0"/>
              <a:t>Quality of the Story</a:t>
            </a:r>
          </a:p>
          <a:p>
            <a:pPr marL="457200" indent="-457200" eaLnBrk="1" hangingPunct="1">
              <a:buFontTx/>
              <a:buAutoNum type="alphaUcPeriod"/>
            </a:pPr>
            <a:r>
              <a:rPr lang="en-GB" sz="2800" dirty="0" smtClean="0"/>
              <a:t>Tragic Perils of Lucy Austral-</a:t>
            </a:r>
            <a:r>
              <a:rPr lang="en-GB" sz="2800" dirty="0" err="1" smtClean="0"/>
              <a:t>O’Pithecus</a:t>
            </a:r>
            <a:r>
              <a:rPr lang="en-GB" sz="2800" dirty="0" smtClean="0"/>
              <a:t>.</a:t>
            </a:r>
          </a:p>
          <a:p>
            <a:pPr marL="457200" indent="-457200" eaLnBrk="1" hangingPunct="1">
              <a:buFontTx/>
              <a:buAutoNum type="alphaUcPeriod"/>
            </a:pPr>
            <a:r>
              <a:rPr lang="en-GB" sz="2800" dirty="0" smtClean="0"/>
              <a:t>Able - </a:t>
            </a:r>
            <a:r>
              <a:rPr lang="en-GB" sz="2800" dirty="0" err="1" smtClean="0"/>
              <a:t>Revealer</a:t>
            </a:r>
            <a:r>
              <a:rPr lang="en-GB" sz="2800" dirty="0" smtClean="0"/>
              <a:t> of Deeper Insights</a:t>
            </a:r>
          </a:p>
          <a:p>
            <a:pPr marL="457200" indent="-457200" eaLnBrk="1" hangingPunct="1"/>
            <a:endParaRPr lang="en-GB" dirty="0" smtClean="0"/>
          </a:p>
        </p:txBody>
      </p:sp>
      <p:sp>
        <p:nvSpPr>
          <p:cNvPr id="27651" name="Date Placeholder 3"/>
          <p:cNvSpPr txBox="1">
            <a:spLocks noGrp="1"/>
          </p:cNvSpPr>
          <p:nvPr/>
        </p:nvSpPr>
        <p:spPr bwMode="auto">
          <a:xfrm>
            <a:off x="395288" y="6410325"/>
            <a:ext cx="2016125" cy="331788"/>
          </a:xfrm>
          <a:prstGeom prst="rect">
            <a:avLst/>
          </a:prstGeom>
          <a:noFill/>
          <a:ln w="9525">
            <a:noFill/>
            <a:miter lim="800000"/>
            <a:headEnd/>
            <a:tailEnd/>
          </a:ln>
        </p:spPr>
        <p:txBody>
          <a:bodyPr/>
          <a:lstStyle/>
          <a:p>
            <a:fld id="{2E160F5D-3BC4-48F5-A8DB-AB60BE86FEA7}" type="datetime4">
              <a:rPr lang="en-GB" sz="1200"/>
              <a:pPr/>
              <a:t>09 October 2013</a:t>
            </a:fld>
            <a:endParaRPr lang="en-GB" sz="1200"/>
          </a:p>
        </p:txBody>
      </p:sp>
      <p:sp>
        <p:nvSpPr>
          <p:cNvPr id="27652" name="Slide Number Placeholder 4"/>
          <p:cNvSpPr txBox="1">
            <a:spLocks noGrp="1"/>
          </p:cNvSpPr>
          <p:nvPr/>
        </p:nvSpPr>
        <p:spPr bwMode="auto">
          <a:xfrm>
            <a:off x="8101013" y="6402388"/>
            <a:ext cx="647700" cy="339725"/>
          </a:xfrm>
          <a:prstGeom prst="rect">
            <a:avLst/>
          </a:prstGeom>
          <a:noFill/>
          <a:ln w="9525">
            <a:noFill/>
            <a:miter lim="800000"/>
            <a:headEnd/>
            <a:tailEnd/>
          </a:ln>
        </p:spPr>
        <p:txBody>
          <a:bodyPr/>
          <a:lstStyle/>
          <a:p>
            <a:pPr algn="r"/>
            <a:fld id="{B5D1533D-5E05-4B3C-8BE6-DB69E9633E49}" type="slidenum">
              <a:rPr lang="en-GB" sz="1200">
                <a:solidFill>
                  <a:srgbClr val="3F4548"/>
                </a:solidFill>
              </a:rPr>
              <a:pPr algn="r"/>
              <a:t>37</a:t>
            </a:fld>
            <a:endParaRPr lang="en-GB" sz="1200">
              <a:solidFill>
                <a:srgbClr val="3F4548"/>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GB" dirty="0" smtClean="0"/>
              <a:t>A) Good Actuarial Report</a:t>
            </a:r>
          </a:p>
        </p:txBody>
      </p:sp>
      <p:sp>
        <p:nvSpPr>
          <p:cNvPr id="41986" name="Content Placeholder 2"/>
          <p:cNvSpPr>
            <a:spLocks noGrp="1"/>
          </p:cNvSpPr>
          <p:nvPr>
            <p:ph idx="1"/>
          </p:nvPr>
        </p:nvSpPr>
        <p:spPr>
          <a:xfrm>
            <a:off x="395288" y="1597025"/>
            <a:ext cx="8291512" cy="4640263"/>
          </a:xfrm>
        </p:spPr>
        <p:txBody>
          <a:bodyPr/>
          <a:lstStyle/>
          <a:p>
            <a:pPr marL="0" indent="0" eaLnBrk="1" hangingPunct="1">
              <a:buNone/>
            </a:pPr>
            <a:r>
              <a:rPr lang="en-GB" dirty="0" smtClean="0"/>
              <a:t>I know actuarial reports are never going to make it to the best seller list, but let’s face it when did you last read a page turner?</a:t>
            </a:r>
          </a:p>
          <a:p>
            <a:pPr lvl="1" eaLnBrk="1" hangingPunct="1"/>
            <a:r>
              <a:rPr lang="en-GB" dirty="0" smtClean="0"/>
              <a:t>Long winded because all ‘</a:t>
            </a:r>
            <a:r>
              <a:rPr lang="en-GB" i="1" dirty="0" smtClean="0"/>
              <a:t>should normally’ aspects of guidance are included at a superficial level.</a:t>
            </a:r>
          </a:p>
          <a:p>
            <a:pPr lvl="1" eaLnBrk="1" hangingPunct="1"/>
            <a:r>
              <a:rPr lang="en-GB" i="1" dirty="0" smtClean="0"/>
              <a:t>Statement of </a:t>
            </a:r>
            <a:r>
              <a:rPr lang="en-GB" dirty="0" smtClean="0"/>
              <a:t>the results at many levels of detail</a:t>
            </a:r>
          </a:p>
          <a:p>
            <a:pPr lvl="1" eaLnBrk="1" hangingPunct="1"/>
            <a:r>
              <a:rPr lang="en-GB" dirty="0" smtClean="0"/>
              <a:t>High level description of the results which could be worked out from reading the tables.</a:t>
            </a:r>
          </a:p>
          <a:p>
            <a:pPr lvl="1" eaLnBrk="1" hangingPunct="1"/>
            <a:r>
              <a:rPr lang="en-GB" dirty="0" smtClean="0"/>
              <a:t>Vague description of methodology</a:t>
            </a:r>
            <a:r>
              <a:rPr lang="en-GB" sz="1600" dirty="0" smtClean="0"/>
              <a:t>. Difficult to understand what was actually used. The values, context and reasonableness of key assumptions. Whether other plausible approaches or values were considered or ruled out.</a:t>
            </a:r>
          </a:p>
        </p:txBody>
      </p:sp>
      <p:sp>
        <p:nvSpPr>
          <p:cNvPr id="41987" name="Date Placeholder 3"/>
          <p:cNvSpPr>
            <a:spLocks noGrp="1"/>
          </p:cNvSpPr>
          <p:nvPr>
            <p:ph type="dt" sz="quarter" idx="10"/>
          </p:nvPr>
        </p:nvSpPr>
        <p:spPr>
          <a:noFill/>
          <a:ln>
            <a:miter lim="800000"/>
            <a:headEnd/>
            <a:tailEnd/>
          </a:ln>
        </p:spPr>
        <p:txBody>
          <a:bodyPr/>
          <a:lstStyle/>
          <a:p>
            <a:fld id="{0945E86A-116E-4F43-A318-659D783F5718}" type="datetime4">
              <a:rPr lang="en-GB" smtClean="0"/>
              <a:pPr/>
              <a:t>09 October 2013</a:t>
            </a:fld>
            <a:endParaRPr lang="en-GB" smtClean="0"/>
          </a:p>
        </p:txBody>
      </p:sp>
      <p:sp>
        <p:nvSpPr>
          <p:cNvPr id="41988" name="Slide Number Placeholder 4"/>
          <p:cNvSpPr>
            <a:spLocks noGrp="1"/>
          </p:cNvSpPr>
          <p:nvPr>
            <p:ph type="sldNum" sz="quarter" idx="12"/>
          </p:nvPr>
        </p:nvSpPr>
        <p:spPr>
          <a:noFill/>
          <a:ln>
            <a:miter lim="800000"/>
            <a:headEnd/>
            <a:tailEnd/>
          </a:ln>
        </p:spPr>
        <p:txBody>
          <a:bodyPr/>
          <a:lstStyle/>
          <a:p>
            <a:fld id="{9E680FDF-99FA-4F9B-BB19-7083A717CD7A}" type="slidenum">
              <a:rPr lang="en-GB" smtClean="0"/>
              <a:pPr/>
              <a:t>38</a:t>
            </a:fld>
            <a:endParaRPr lang="en-GB"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469075" y="76200"/>
            <a:ext cx="8291513" cy="838200"/>
          </a:xfrm>
        </p:spPr>
        <p:txBody>
          <a:bodyPr/>
          <a:lstStyle/>
          <a:p>
            <a:pPr algn="ctr" eaLnBrk="1" hangingPunct="1"/>
            <a:r>
              <a:rPr lang="en-GB" dirty="0" smtClean="0"/>
              <a:t>B) Is the Reserving Process now so Complex that it Truly is Wicked? </a:t>
            </a:r>
            <a:endParaRPr lang="en-US" dirty="0" smtClean="0"/>
          </a:p>
        </p:txBody>
      </p:sp>
      <p:sp>
        <p:nvSpPr>
          <p:cNvPr id="39938" name="Content Placeholder 2"/>
          <p:cNvSpPr>
            <a:spLocks noGrp="1"/>
          </p:cNvSpPr>
          <p:nvPr>
            <p:ph idx="4294967295"/>
          </p:nvPr>
        </p:nvSpPr>
        <p:spPr>
          <a:xfrm>
            <a:off x="0" y="1000125"/>
            <a:ext cx="9144000" cy="5402263"/>
          </a:xfrm>
        </p:spPr>
        <p:txBody>
          <a:bodyPr/>
          <a:lstStyle/>
          <a:p>
            <a:pPr eaLnBrk="1" hangingPunct="1"/>
            <a:r>
              <a:rPr lang="en-GB" dirty="0" smtClean="0"/>
              <a:t>By implication this means uniquely non-unique, non-linear, non-scriptable, &amp; arguably imperfect -more like a cooperative game theory</a:t>
            </a:r>
            <a:r>
              <a:rPr lang="en-GB" baseline="30000" dirty="0" smtClean="0"/>
              <a:t> </a:t>
            </a:r>
            <a:r>
              <a:rPr lang="en-GB" dirty="0" smtClean="0"/>
              <a:t>outcome: optimal only in the sense that all can live with it.</a:t>
            </a:r>
          </a:p>
          <a:p>
            <a:pPr eaLnBrk="1" hangingPunct="1"/>
            <a:r>
              <a:rPr lang="en-GB" dirty="0" smtClean="0"/>
              <a:t>Example: </a:t>
            </a:r>
            <a:r>
              <a:rPr lang="en-GB" sz="2000" dirty="0" smtClean="0"/>
              <a:t>Even a simple motor class may be split into 3 levels (AD,TPD and BI). The first level AD, may be split 4 ways Wind-screen, </a:t>
            </a:r>
            <a:r>
              <a:rPr lang="en-GB" sz="2000" dirty="0" err="1" smtClean="0"/>
              <a:t>Fire&amp;Theft</a:t>
            </a:r>
            <a:r>
              <a:rPr lang="en-GB" sz="2000" dirty="0" smtClean="0"/>
              <a:t>, Other AD and Non-RI Recoveries. The last level may be further split into 2 or more (</a:t>
            </a:r>
            <a:r>
              <a:rPr lang="en-GB" sz="2000" dirty="0" err="1" smtClean="0"/>
              <a:t>attritional</a:t>
            </a:r>
            <a:r>
              <a:rPr lang="en-GB" sz="2000" dirty="0" smtClean="0"/>
              <a:t>/large). That is 7 splits for frequency, severity for each accident year and don’t forget the trends and that bad winter and......</a:t>
            </a:r>
            <a:endParaRPr lang="en-GB" dirty="0"/>
          </a:p>
          <a:p>
            <a:pPr eaLnBrk="1" hangingPunct="1"/>
            <a:r>
              <a:rPr lang="en-GB" dirty="0" smtClean="0"/>
              <a:t>But with growing stakeholder requirements, methods innovations, data sophistication, and risk requirements </a:t>
            </a:r>
            <a:r>
              <a:rPr lang="en-GB" sz="2200" b="1" i="1" dirty="0" smtClean="0">
                <a:solidFill>
                  <a:srgbClr val="79A32A"/>
                </a:solidFill>
              </a:rPr>
              <a:t>has reserving been pushed deeper into the wicked problem space?</a:t>
            </a:r>
          </a:p>
          <a:p>
            <a:pPr eaLnBrk="1" hangingPunct="1"/>
            <a:r>
              <a:rPr lang="en-GB" dirty="0" smtClean="0"/>
              <a:t>This may be too much !</a:t>
            </a:r>
            <a:r>
              <a:rPr lang="en-GB" i="1" dirty="0" smtClean="0"/>
              <a:t> </a:t>
            </a:r>
            <a:r>
              <a:rPr lang="en-GB" sz="2200" b="1" i="1" dirty="0" smtClean="0">
                <a:solidFill>
                  <a:srgbClr val="79A32A"/>
                </a:solidFill>
              </a:rPr>
              <a:t>how can we develop or explain best practice or even write a good report about what we managed to complete?</a:t>
            </a:r>
            <a:endParaRPr lang="en-US" sz="2200" b="1" i="1" dirty="0" smtClean="0">
              <a:solidFill>
                <a:srgbClr val="79A32A"/>
              </a:solidFill>
            </a:endParaRPr>
          </a:p>
        </p:txBody>
      </p:sp>
      <p:sp>
        <p:nvSpPr>
          <p:cNvPr id="39939" name="Date Placeholder 3"/>
          <p:cNvSpPr txBox="1">
            <a:spLocks noGrp="1"/>
          </p:cNvSpPr>
          <p:nvPr/>
        </p:nvSpPr>
        <p:spPr bwMode="auto">
          <a:xfrm>
            <a:off x="395288" y="6410325"/>
            <a:ext cx="2016125" cy="331788"/>
          </a:xfrm>
          <a:prstGeom prst="rect">
            <a:avLst/>
          </a:prstGeom>
          <a:noFill/>
          <a:ln w="9525">
            <a:noFill/>
            <a:miter lim="800000"/>
            <a:headEnd/>
            <a:tailEnd/>
          </a:ln>
        </p:spPr>
        <p:txBody>
          <a:bodyPr/>
          <a:lstStyle/>
          <a:p>
            <a:fld id="{FC59BF40-84A6-419D-AED2-2F143F6336E2}" type="datetime4">
              <a:rPr lang="en-GB" sz="1200"/>
              <a:pPr/>
              <a:t>09 October 2013</a:t>
            </a:fld>
            <a:endParaRPr lang="en-GB" sz="1200" dirty="0"/>
          </a:p>
        </p:txBody>
      </p:sp>
      <p:sp>
        <p:nvSpPr>
          <p:cNvPr id="39940" name="Slide Number Placeholder 4"/>
          <p:cNvSpPr txBox="1">
            <a:spLocks noGrp="1"/>
          </p:cNvSpPr>
          <p:nvPr/>
        </p:nvSpPr>
        <p:spPr bwMode="auto">
          <a:xfrm>
            <a:off x="8101013" y="6402388"/>
            <a:ext cx="647700" cy="339725"/>
          </a:xfrm>
          <a:prstGeom prst="rect">
            <a:avLst/>
          </a:prstGeom>
          <a:noFill/>
          <a:ln w="9525">
            <a:noFill/>
            <a:miter lim="800000"/>
            <a:headEnd/>
            <a:tailEnd/>
          </a:ln>
        </p:spPr>
        <p:txBody>
          <a:bodyPr/>
          <a:lstStyle/>
          <a:p>
            <a:pPr algn="r"/>
            <a:fld id="{06AD79FE-0ACD-4C9D-BC5D-0AAC6B453A03}" type="slidenum">
              <a:rPr lang="en-GB" sz="1200">
                <a:solidFill>
                  <a:srgbClr val="3F4548"/>
                </a:solidFill>
              </a:rPr>
              <a:pPr algn="r"/>
              <a:t>39</a:t>
            </a:fld>
            <a:endParaRPr lang="en-GB" sz="1200">
              <a:solidFill>
                <a:srgbClr val="3F4548"/>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Running Order</a:t>
            </a:r>
          </a:p>
        </p:txBody>
      </p:sp>
      <p:sp>
        <p:nvSpPr>
          <p:cNvPr id="20482" name="Date Placeholder 3"/>
          <p:cNvSpPr>
            <a:spLocks noGrp="1"/>
          </p:cNvSpPr>
          <p:nvPr>
            <p:ph type="dt" sz="quarter" idx="10"/>
          </p:nvPr>
        </p:nvSpPr>
        <p:spPr>
          <a:noFill/>
          <a:ln>
            <a:miter lim="800000"/>
            <a:headEnd/>
            <a:tailEnd/>
          </a:ln>
        </p:spPr>
        <p:txBody>
          <a:bodyPr/>
          <a:lstStyle/>
          <a:p>
            <a:fld id="{71B868C1-3C91-410F-90E7-2A40E1B8BE93}" type="datetime4">
              <a:rPr lang="en-GB" smtClean="0"/>
              <a:pPr/>
              <a:t>09 October 2013</a:t>
            </a:fld>
            <a:endParaRPr lang="en-GB" smtClean="0"/>
          </a:p>
        </p:txBody>
      </p:sp>
      <p:sp>
        <p:nvSpPr>
          <p:cNvPr id="20483" name="Slide Number Placeholder 4"/>
          <p:cNvSpPr>
            <a:spLocks noGrp="1"/>
          </p:cNvSpPr>
          <p:nvPr>
            <p:ph type="sldNum" sz="quarter" idx="12"/>
          </p:nvPr>
        </p:nvSpPr>
        <p:spPr>
          <a:noFill/>
          <a:ln>
            <a:miter lim="800000"/>
            <a:headEnd/>
            <a:tailEnd/>
          </a:ln>
        </p:spPr>
        <p:txBody>
          <a:bodyPr/>
          <a:lstStyle/>
          <a:p>
            <a:fld id="{4BE0C0A0-0E90-4E15-BBF3-877B0EE42AF8}" type="slidenum">
              <a:rPr lang="en-GB" smtClean="0"/>
              <a:pPr/>
              <a:t>4</a:t>
            </a:fld>
            <a:endParaRPr lang="en-GB" smtClean="0"/>
          </a:p>
        </p:txBody>
      </p:sp>
      <p:sp>
        <p:nvSpPr>
          <p:cNvPr id="20484" name="Content Placeholder 2"/>
          <p:cNvSpPr>
            <a:spLocks noGrp="1"/>
          </p:cNvSpPr>
          <p:nvPr>
            <p:ph idx="1"/>
          </p:nvPr>
        </p:nvSpPr>
        <p:spPr>
          <a:xfrm>
            <a:off x="384175" y="1484313"/>
            <a:ext cx="8291513" cy="4640262"/>
          </a:xfrm>
        </p:spPr>
        <p:txBody>
          <a:bodyPr/>
          <a:lstStyle/>
          <a:p>
            <a:pPr eaLnBrk="1" hangingPunct="1"/>
            <a:r>
              <a:rPr lang="en-GB" dirty="0" smtClean="0"/>
              <a:t>Introduction					</a:t>
            </a:r>
            <a:r>
              <a:rPr lang="en-GB" sz="1800" dirty="0" smtClean="0"/>
              <a:t>James</a:t>
            </a:r>
          </a:p>
          <a:p>
            <a:pPr eaLnBrk="1" hangingPunct="1"/>
            <a:r>
              <a:rPr lang="en-GB" dirty="0" smtClean="0">
                <a:solidFill>
                  <a:schemeClr val="bg1">
                    <a:lumMod val="75000"/>
                  </a:schemeClr>
                </a:solidFill>
              </a:rPr>
              <a:t>Reserving Survey results and plans		</a:t>
            </a:r>
            <a:r>
              <a:rPr lang="en-GB" sz="1800" dirty="0" smtClean="0">
                <a:solidFill>
                  <a:schemeClr val="bg1">
                    <a:lumMod val="75000"/>
                  </a:schemeClr>
                </a:solidFill>
              </a:rPr>
              <a:t>Sarah</a:t>
            </a:r>
          </a:p>
          <a:p>
            <a:pPr eaLnBrk="1" hangingPunct="1"/>
            <a:r>
              <a:rPr lang="en-GB" dirty="0" smtClean="0">
                <a:solidFill>
                  <a:schemeClr val="bg1">
                    <a:lumMod val="75000"/>
                  </a:schemeClr>
                </a:solidFill>
              </a:rPr>
              <a:t>‘The Life Cycle of the Peril’ infomercial		</a:t>
            </a:r>
            <a:r>
              <a:rPr lang="en-GB" sz="1800" dirty="0" smtClean="0">
                <a:solidFill>
                  <a:schemeClr val="bg1">
                    <a:lumMod val="75000"/>
                  </a:schemeClr>
                </a:solidFill>
              </a:rPr>
              <a:t>Alex</a:t>
            </a:r>
            <a:endParaRPr lang="en-GB" dirty="0" smtClean="0">
              <a:solidFill>
                <a:schemeClr val="bg1">
                  <a:lumMod val="75000"/>
                </a:schemeClr>
              </a:solidFill>
            </a:endParaRPr>
          </a:p>
          <a:p>
            <a:pPr eaLnBrk="1" hangingPunct="1"/>
            <a:r>
              <a:rPr lang="en-GB" dirty="0" smtClean="0">
                <a:solidFill>
                  <a:schemeClr val="bg1">
                    <a:lumMod val="75000"/>
                  </a:schemeClr>
                </a:solidFill>
              </a:rPr>
              <a:t>Story-telling					</a:t>
            </a:r>
            <a:r>
              <a:rPr lang="en-GB" sz="1800" dirty="0" smtClean="0">
                <a:solidFill>
                  <a:schemeClr val="bg1">
                    <a:lumMod val="75000"/>
                  </a:schemeClr>
                </a:solidFill>
              </a:rPr>
              <a:t>Chris &amp; Richard</a:t>
            </a:r>
          </a:p>
          <a:p>
            <a:pPr eaLnBrk="1" hangingPunct="1"/>
            <a:r>
              <a:rPr lang="en-GB" dirty="0" smtClean="0">
                <a:solidFill>
                  <a:schemeClr val="bg1">
                    <a:lumMod val="75000"/>
                  </a:schemeClr>
                </a:solidFill>
              </a:rPr>
              <a:t>Next Steps						</a:t>
            </a:r>
            <a:r>
              <a:rPr lang="en-GB" sz="1800" dirty="0" smtClean="0">
                <a:solidFill>
                  <a:schemeClr val="bg1">
                    <a:lumMod val="75000"/>
                  </a:schemeClr>
                </a:solidFill>
              </a:rPr>
              <a:t>James</a:t>
            </a:r>
            <a:endParaRPr lang="en-GB" sz="3200" dirty="0" smtClean="0">
              <a:solidFill>
                <a:schemeClr val="bg1">
                  <a:lumMod val="75000"/>
                </a:schemeClr>
              </a:solidFill>
            </a:endParaRPr>
          </a:p>
        </p:txBody>
      </p:sp>
    </p:spTree>
    <p:extLst>
      <p:ext uri="{BB962C8B-B14F-4D97-AF65-F5344CB8AC3E}">
        <p14:creationId xmlns:p14="http://schemas.microsoft.com/office/powerpoint/2010/main" val="1654461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33400" y="152400"/>
            <a:ext cx="8291512" cy="304799"/>
          </a:xfrm>
        </p:spPr>
        <p:txBody>
          <a:bodyPr/>
          <a:lstStyle/>
          <a:p>
            <a:pPr eaLnBrk="1" hangingPunct="1"/>
            <a:r>
              <a:rPr lang="en-GB" dirty="0" smtClean="0"/>
              <a:t>C) How </a:t>
            </a:r>
            <a:r>
              <a:rPr lang="en-GB" dirty="0"/>
              <a:t>S</a:t>
            </a:r>
            <a:r>
              <a:rPr lang="en-GB" dirty="0" smtClean="0"/>
              <a:t>tories can Help</a:t>
            </a:r>
          </a:p>
        </p:txBody>
      </p:sp>
      <p:sp>
        <p:nvSpPr>
          <p:cNvPr id="44034" name="Content Placeholder 2"/>
          <p:cNvSpPr>
            <a:spLocks noGrp="1"/>
          </p:cNvSpPr>
          <p:nvPr>
            <p:ph idx="1"/>
          </p:nvPr>
        </p:nvSpPr>
        <p:spPr>
          <a:xfrm>
            <a:off x="19792" y="609600"/>
            <a:ext cx="8915400" cy="5867400"/>
          </a:xfrm>
        </p:spPr>
        <p:txBody>
          <a:bodyPr/>
          <a:lstStyle/>
          <a:p>
            <a:pPr eaLnBrk="1" hangingPunct="1"/>
            <a:r>
              <a:rPr lang="en-GB" dirty="0" smtClean="0"/>
              <a:t>A good story can be read more than once and entertains each time.</a:t>
            </a:r>
          </a:p>
          <a:p>
            <a:pPr eaLnBrk="1" hangingPunct="1"/>
            <a:r>
              <a:rPr lang="en-GB" dirty="0" smtClean="0"/>
              <a:t>Likewise, should the test of a good actuarial report be that it can inform 2-3 years after it was written.</a:t>
            </a:r>
          </a:p>
          <a:p>
            <a:pPr eaLnBrk="1" hangingPunct="1"/>
            <a:r>
              <a:rPr lang="en-GB" dirty="0" smtClean="0"/>
              <a:t>To pass this test, it needs</a:t>
            </a:r>
          </a:p>
          <a:p>
            <a:pPr lvl="1" eaLnBrk="1" hangingPunct="1"/>
            <a:r>
              <a:rPr lang="en-GB" dirty="0" smtClean="0"/>
              <a:t>to still inform;</a:t>
            </a:r>
          </a:p>
          <a:p>
            <a:pPr lvl="1" eaLnBrk="1" hangingPunct="1"/>
            <a:r>
              <a:rPr lang="en-GB" dirty="0" smtClean="0"/>
              <a:t>for the stories and alternate endings presented to be still be plausible with the benefit of hindsight;</a:t>
            </a:r>
          </a:p>
          <a:p>
            <a:pPr lvl="1" eaLnBrk="1" hangingPunct="1"/>
            <a:r>
              <a:rPr lang="en-GB" dirty="0" smtClean="0"/>
              <a:t>if the world has changed, to educate that the change could not have reasonably been foreseen ?</a:t>
            </a:r>
          </a:p>
          <a:p>
            <a:pPr lvl="1" eaLnBrk="1" hangingPunct="1"/>
            <a:r>
              <a:rPr lang="en-GB" dirty="0" smtClean="0"/>
              <a:t>bold enough to complete the feedback loop showing success and failure of past predictions.</a:t>
            </a:r>
          </a:p>
          <a:p>
            <a:pPr eaLnBrk="1" hangingPunct="1"/>
            <a:endParaRPr lang="en-GB" sz="2200" b="1" i="1" dirty="0" smtClean="0">
              <a:solidFill>
                <a:srgbClr val="79A32A"/>
              </a:solidFill>
            </a:endParaRPr>
          </a:p>
        </p:txBody>
      </p:sp>
      <p:sp>
        <p:nvSpPr>
          <p:cNvPr id="44035" name="Date Placeholder 3"/>
          <p:cNvSpPr>
            <a:spLocks noGrp="1"/>
          </p:cNvSpPr>
          <p:nvPr>
            <p:ph type="dt" sz="quarter" idx="10"/>
          </p:nvPr>
        </p:nvSpPr>
        <p:spPr>
          <a:noFill/>
          <a:ln>
            <a:miter lim="800000"/>
            <a:headEnd/>
            <a:tailEnd/>
          </a:ln>
        </p:spPr>
        <p:txBody>
          <a:bodyPr/>
          <a:lstStyle/>
          <a:p>
            <a:fld id="{A529F98E-7EBE-4688-85EA-C433C2394551}" type="datetime4">
              <a:rPr lang="en-GB" smtClean="0"/>
              <a:pPr/>
              <a:t>09 October 2013</a:t>
            </a:fld>
            <a:endParaRPr lang="en-GB" smtClean="0"/>
          </a:p>
        </p:txBody>
      </p:sp>
      <p:sp>
        <p:nvSpPr>
          <p:cNvPr id="44036" name="Slide Number Placeholder 4"/>
          <p:cNvSpPr>
            <a:spLocks noGrp="1"/>
          </p:cNvSpPr>
          <p:nvPr>
            <p:ph type="sldNum" sz="quarter" idx="12"/>
          </p:nvPr>
        </p:nvSpPr>
        <p:spPr>
          <a:noFill/>
          <a:ln>
            <a:miter lim="800000"/>
            <a:headEnd/>
            <a:tailEnd/>
          </a:ln>
        </p:spPr>
        <p:txBody>
          <a:bodyPr/>
          <a:lstStyle/>
          <a:p>
            <a:fld id="{9D0CD92B-B3F7-445D-9F98-91D45848F23B}" type="slidenum">
              <a:rPr lang="en-GB" smtClean="0"/>
              <a:pPr/>
              <a:t>40</a:t>
            </a:fld>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457201" y="76201"/>
            <a:ext cx="8291512" cy="381000"/>
          </a:xfrm>
        </p:spPr>
        <p:txBody>
          <a:bodyPr/>
          <a:lstStyle/>
          <a:p>
            <a:pPr eaLnBrk="1" hangingPunct="1"/>
            <a:r>
              <a:rPr lang="en-GB" dirty="0" smtClean="0"/>
              <a:t>D) Quality of the Story Reveals More</a:t>
            </a:r>
            <a:endParaRPr lang="en-US" dirty="0" smtClean="0"/>
          </a:p>
        </p:txBody>
      </p:sp>
      <p:sp>
        <p:nvSpPr>
          <p:cNvPr id="3" name="Content Placeholder 2"/>
          <p:cNvSpPr>
            <a:spLocks noGrp="1"/>
          </p:cNvSpPr>
          <p:nvPr>
            <p:ph idx="4294967295"/>
          </p:nvPr>
        </p:nvSpPr>
        <p:spPr>
          <a:xfrm>
            <a:off x="152400" y="533400"/>
            <a:ext cx="8991600" cy="5791200"/>
          </a:xfrm>
        </p:spPr>
        <p:txBody>
          <a:bodyPr/>
          <a:lstStyle/>
          <a:p>
            <a:pPr eaLnBrk="1" hangingPunct="1">
              <a:defRPr/>
            </a:pPr>
            <a:r>
              <a:rPr lang="en-GB" dirty="0" smtClean="0"/>
              <a:t>Distance becomes a leveller. In devising the tale the </a:t>
            </a:r>
            <a:r>
              <a:rPr lang="en-GB" dirty="0"/>
              <a:t>author sees more clearly how perils are </a:t>
            </a:r>
            <a:r>
              <a:rPr lang="en-GB" dirty="0" smtClean="0"/>
              <a:t>intertwined and has a deeper sense of the building blocks that underlay reserving problems.</a:t>
            </a:r>
          </a:p>
          <a:p>
            <a:pPr marL="0" indent="0" eaLnBrk="1" hangingPunct="1">
              <a:buNone/>
              <a:defRPr/>
            </a:pPr>
            <a:r>
              <a:rPr lang="en-GB" b="1" i="1" dirty="0" smtClean="0">
                <a:solidFill>
                  <a:srgbClr val="79A32A"/>
                </a:solidFill>
              </a:rPr>
              <a:t>So If </a:t>
            </a:r>
            <a:r>
              <a:rPr lang="en-GB" b="1" i="1" dirty="0">
                <a:solidFill>
                  <a:srgbClr val="79A32A"/>
                </a:solidFill>
              </a:rPr>
              <a:t>experience and wisdom can be deepened by shared stories how do we evaluate and build on this?</a:t>
            </a:r>
          </a:p>
          <a:p>
            <a:pPr eaLnBrk="1" hangingPunct="1">
              <a:defRPr/>
            </a:pPr>
            <a:r>
              <a:rPr lang="en-GB" dirty="0" smtClean="0"/>
              <a:t>“</a:t>
            </a:r>
            <a:r>
              <a:rPr lang="en-GB" dirty="0"/>
              <a:t>Flow” writing </a:t>
            </a:r>
            <a:r>
              <a:rPr lang="en-GB" dirty="0" smtClean="0"/>
              <a:t>combined </a:t>
            </a:r>
            <a:r>
              <a:rPr lang="en-GB" dirty="0"/>
              <a:t>with checklists </a:t>
            </a:r>
            <a:r>
              <a:rPr lang="en-GB" dirty="0" smtClean="0"/>
              <a:t>was an interesting experience, rather than creeping attempts at perfection. A sprint followed by more sprints until the end is reached, then repeated sprints redrafting and adapting as missed bits are added and logic improved. Often we </a:t>
            </a:r>
            <a:r>
              <a:rPr lang="en-GB" dirty="0"/>
              <a:t>only find out </a:t>
            </a:r>
            <a:r>
              <a:rPr lang="en-GB" dirty="0" smtClean="0"/>
              <a:t>something </a:t>
            </a:r>
            <a:r>
              <a:rPr lang="en-GB" dirty="0"/>
              <a:t>obvious at the end that makes us revisit and </a:t>
            </a:r>
            <a:r>
              <a:rPr lang="en-GB" dirty="0" smtClean="0"/>
              <a:t>retake </a:t>
            </a:r>
            <a:r>
              <a:rPr lang="en-GB" dirty="0"/>
              <a:t>our painstaking journey </a:t>
            </a:r>
            <a:r>
              <a:rPr lang="en-GB" dirty="0" smtClean="0"/>
              <a:t>– something that with a sprint could </a:t>
            </a:r>
            <a:r>
              <a:rPr lang="en-GB" dirty="0"/>
              <a:t>have been obvious </a:t>
            </a:r>
            <a:r>
              <a:rPr lang="en-GB" dirty="0" smtClean="0"/>
              <a:t>sooner</a:t>
            </a:r>
            <a:r>
              <a:rPr lang="en-GB" i="1" dirty="0"/>
              <a:t>.</a:t>
            </a:r>
            <a:endParaRPr lang="en-GB" i="1" dirty="0" smtClean="0"/>
          </a:p>
          <a:p>
            <a:pPr marL="0" indent="0" eaLnBrk="1" hangingPunct="1">
              <a:buNone/>
              <a:defRPr/>
            </a:pPr>
            <a:r>
              <a:rPr lang="en-GB" b="1" i="1" dirty="0" smtClean="0">
                <a:solidFill>
                  <a:srgbClr val="79A32A"/>
                </a:solidFill>
              </a:rPr>
              <a:t>We don’t think this can be </a:t>
            </a:r>
            <a:r>
              <a:rPr lang="en-GB" b="1" i="1" dirty="0" err="1" smtClean="0">
                <a:solidFill>
                  <a:srgbClr val="79A32A"/>
                </a:solidFill>
              </a:rPr>
              <a:t>TASed</a:t>
            </a:r>
            <a:r>
              <a:rPr lang="en-GB" b="1" i="1" dirty="0" smtClean="0">
                <a:solidFill>
                  <a:srgbClr val="79A32A"/>
                </a:solidFill>
              </a:rPr>
              <a:t>. Goodbye TAS, Hello Lucy.</a:t>
            </a:r>
            <a:endParaRPr lang="en-GB" dirty="0"/>
          </a:p>
          <a:p>
            <a:pPr eaLnBrk="1" hangingPunct="1">
              <a:defRPr/>
            </a:pPr>
            <a:endParaRPr lang="en-GB" dirty="0" smtClean="0"/>
          </a:p>
          <a:p>
            <a:pPr marL="0" indent="0" eaLnBrk="1" hangingPunct="1">
              <a:buFontTx/>
              <a:buNone/>
              <a:defRPr/>
            </a:pPr>
            <a:endParaRPr lang="en-GB" dirty="0" smtClean="0"/>
          </a:p>
          <a:p>
            <a:pPr marL="0" indent="0" eaLnBrk="1" hangingPunct="1">
              <a:buFontTx/>
              <a:buNone/>
              <a:defRPr/>
            </a:pPr>
            <a:endParaRPr lang="en-GB" dirty="0" smtClean="0"/>
          </a:p>
          <a:p>
            <a:pPr eaLnBrk="1" hangingPunct="1">
              <a:defRPr/>
            </a:pPr>
            <a:endParaRPr lang="en-US" dirty="0"/>
          </a:p>
        </p:txBody>
      </p:sp>
      <p:sp>
        <p:nvSpPr>
          <p:cNvPr id="31747" name="Date Placeholder 3"/>
          <p:cNvSpPr txBox="1">
            <a:spLocks noGrp="1"/>
          </p:cNvSpPr>
          <p:nvPr/>
        </p:nvSpPr>
        <p:spPr bwMode="auto">
          <a:xfrm>
            <a:off x="395288" y="6410325"/>
            <a:ext cx="2016125" cy="331788"/>
          </a:xfrm>
          <a:prstGeom prst="rect">
            <a:avLst/>
          </a:prstGeom>
          <a:noFill/>
          <a:ln w="9525">
            <a:noFill/>
            <a:miter lim="800000"/>
            <a:headEnd/>
            <a:tailEnd/>
          </a:ln>
        </p:spPr>
        <p:txBody>
          <a:bodyPr/>
          <a:lstStyle/>
          <a:p>
            <a:fld id="{1E3DB655-447F-48DD-8964-825E5B60994D}" type="datetime4">
              <a:rPr lang="en-GB" sz="1200"/>
              <a:pPr/>
              <a:t>09 October 2013</a:t>
            </a:fld>
            <a:endParaRPr lang="en-GB" sz="1200"/>
          </a:p>
        </p:txBody>
      </p:sp>
      <p:sp>
        <p:nvSpPr>
          <p:cNvPr id="31748" name="Slide Number Placeholder 4"/>
          <p:cNvSpPr txBox="1">
            <a:spLocks noGrp="1"/>
          </p:cNvSpPr>
          <p:nvPr/>
        </p:nvSpPr>
        <p:spPr bwMode="auto">
          <a:xfrm>
            <a:off x="8101013" y="6402388"/>
            <a:ext cx="647700" cy="339725"/>
          </a:xfrm>
          <a:prstGeom prst="rect">
            <a:avLst/>
          </a:prstGeom>
          <a:noFill/>
          <a:ln w="9525">
            <a:noFill/>
            <a:miter lim="800000"/>
            <a:headEnd/>
            <a:tailEnd/>
          </a:ln>
        </p:spPr>
        <p:txBody>
          <a:bodyPr/>
          <a:lstStyle/>
          <a:p>
            <a:pPr algn="r"/>
            <a:fld id="{6DF7EA5D-5A26-4A78-800A-3DD290CD7015}" type="slidenum">
              <a:rPr lang="en-GB" sz="1200">
                <a:solidFill>
                  <a:srgbClr val="3F4548"/>
                </a:solidFill>
              </a:rPr>
              <a:pPr algn="r"/>
              <a:t>41</a:t>
            </a:fld>
            <a:endParaRPr lang="en-GB" sz="1200">
              <a:solidFill>
                <a:srgbClr val="3F4548"/>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3"/>
          <p:cNvSpPr>
            <a:spLocks noGrp="1"/>
          </p:cNvSpPr>
          <p:nvPr>
            <p:ph type="title"/>
          </p:nvPr>
        </p:nvSpPr>
        <p:spPr/>
        <p:txBody>
          <a:bodyPr/>
          <a:lstStyle/>
          <a:p>
            <a:pPr eaLnBrk="1" hangingPunct="1"/>
            <a:r>
              <a:rPr lang="en-GB" dirty="0" smtClean="0"/>
              <a:t>‘There was a lone Grizzled Actuary’</a:t>
            </a:r>
            <a:endParaRPr lang="en-GB" sz="2400" dirty="0" smtClean="0"/>
          </a:p>
        </p:txBody>
      </p:sp>
      <p:sp>
        <p:nvSpPr>
          <p:cNvPr id="25602" name="Content Placeholder 14"/>
          <p:cNvSpPr>
            <a:spLocks noGrp="1"/>
          </p:cNvSpPr>
          <p:nvPr>
            <p:ph idx="1"/>
          </p:nvPr>
        </p:nvSpPr>
        <p:spPr>
          <a:xfrm>
            <a:off x="395288" y="1597025"/>
            <a:ext cx="8291512" cy="4640263"/>
          </a:xfrm>
        </p:spPr>
        <p:txBody>
          <a:bodyPr/>
          <a:lstStyle/>
          <a:p>
            <a:pPr lvl="1" eaLnBrk="1" hangingPunct="1"/>
            <a:r>
              <a:rPr lang="en-GB" dirty="0" smtClean="0"/>
              <a:t>She was lone, but not lonely, rather she didn’t follow the herd, but followed her roving eye.</a:t>
            </a:r>
          </a:p>
          <a:p>
            <a:pPr lvl="1" eaLnBrk="1" hangingPunct="1"/>
            <a:r>
              <a:rPr lang="en-GB" dirty="0" smtClean="0"/>
              <a:t>She had been ‘around the block a bit’ in so far as she had made mistakes, seen others make mistakes and learned from them.</a:t>
            </a:r>
          </a:p>
          <a:p>
            <a:pPr lvl="1" eaLnBrk="1" hangingPunct="1"/>
            <a:r>
              <a:rPr lang="en-GB" dirty="0" smtClean="0"/>
              <a:t>She is not surprised when unexpected events happen which affect results. They happen. Some could have been reasonably predicted, some not. Experience has provided a toolkit of how to approach, investigate and run with surprises.</a:t>
            </a:r>
          </a:p>
          <a:p>
            <a:pPr lvl="1" eaLnBrk="1" hangingPunct="1"/>
            <a:r>
              <a:rPr lang="en-GB" dirty="0" smtClean="0"/>
              <a:t>Actually she quite likes the surprises. This is when Grizzled Actuary comes into her own. Without these she was sidelined.</a:t>
            </a:r>
          </a:p>
          <a:p>
            <a:pPr lvl="1" eaLnBrk="1" hangingPunct="1"/>
            <a:r>
              <a:rPr lang="en-GB" dirty="0" smtClean="0"/>
              <a:t>This is Lucy.</a:t>
            </a:r>
          </a:p>
          <a:p>
            <a:pPr lvl="1" eaLnBrk="1" hangingPunct="1"/>
            <a:endParaRPr lang="en-GB" dirty="0" smtClean="0"/>
          </a:p>
        </p:txBody>
      </p:sp>
      <p:sp>
        <p:nvSpPr>
          <p:cNvPr id="25603" name="Date Placeholder 3"/>
          <p:cNvSpPr>
            <a:spLocks noGrp="1"/>
          </p:cNvSpPr>
          <p:nvPr>
            <p:ph type="dt" sz="quarter" idx="10"/>
          </p:nvPr>
        </p:nvSpPr>
        <p:spPr>
          <a:noFill/>
          <a:ln>
            <a:miter lim="800000"/>
            <a:headEnd/>
            <a:tailEnd/>
          </a:ln>
        </p:spPr>
        <p:txBody>
          <a:bodyPr/>
          <a:lstStyle/>
          <a:p>
            <a:fld id="{6BCF813A-210B-466A-B241-69AD48336F1D}" type="datetime4">
              <a:rPr lang="en-GB" smtClean="0"/>
              <a:pPr/>
              <a:t>09 October 2013</a:t>
            </a:fld>
            <a:endParaRPr lang="en-GB" smtClean="0"/>
          </a:p>
        </p:txBody>
      </p:sp>
      <p:sp>
        <p:nvSpPr>
          <p:cNvPr id="25604" name="Slide Number Placeholder 4"/>
          <p:cNvSpPr>
            <a:spLocks noGrp="1"/>
          </p:cNvSpPr>
          <p:nvPr>
            <p:ph type="sldNum" sz="quarter" idx="12"/>
          </p:nvPr>
        </p:nvSpPr>
        <p:spPr>
          <a:noFill/>
          <a:ln>
            <a:miter lim="800000"/>
            <a:headEnd/>
            <a:tailEnd/>
          </a:ln>
        </p:spPr>
        <p:txBody>
          <a:bodyPr/>
          <a:lstStyle/>
          <a:p>
            <a:fld id="{98E8143B-CE69-4415-B459-B7E80B58E318}" type="slidenum">
              <a:rPr lang="en-GB" smtClean="0"/>
              <a:pPr/>
              <a:t>42</a:t>
            </a:fld>
            <a:endParaRPr lang="en-GB"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152400" y="33647"/>
            <a:ext cx="8763000" cy="914400"/>
          </a:xfrm>
        </p:spPr>
        <p:txBody>
          <a:bodyPr/>
          <a:lstStyle/>
          <a:p>
            <a:pPr eaLnBrk="1" hangingPunct="1"/>
            <a:r>
              <a:rPr lang="en-GB" dirty="0" smtClean="0"/>
              <a:t>E</a:t>
            </a:r>
            <a:r>
              <a:rPr lang="en-GB" sz="2800" dirty="0" smtClean="0"/>
              <a:t>) Perils of Lucy: </a:t>
            </a:r>
            <a:r>
              <a:rPr lang="en-GB" sz="2400" dirty="0" smtClean="0"/>
              <a:t>Imparting Intermediate Experience &amp; </a:t>
            </a:r>
            <a:r>
              <a:rPr lang="en-GB" sz="2400" dirty="0"/>
              <a:t>Wisdom </a:t>
            </a:r>
            <a:r>
              <a:rPr lang="en-GB" sz="2400" dirty="0" smtClean="0"/>
              <a:t>needed </a:t>
            </a:r>
            <a:r>
              <a:rPr lang="en-GB" sz="2400" dirty="0"/>
              <a:t>to c</a:t>
            </a:r>
            <a:r>
              <a:rPr lang="en-GB" sz="2400" dirty="0" smtClean="0"/>
              <a:t>ut through </a:t>
            </a:r>
            <a:r>
              <a:rPr lang="en-GB" sz="2400" dirty="0"/>
              <a:t>the </a:t>
            </a:r>
            <a:r>
              <a:rPr lang="en-GB" sz="2400" dirty="0" smtClean="0"/>
              <a:t>Wickedest Snares</a:t>
            </a:r>
            <a:r>
              <a:rPr lang="en-GB" sz="2400" dirty="0"/>
              <a:t>.</a:t>
            </a:r>
            <a:endParaRPr lang="en-US" sz="2400" dirty="0" smtClean="0"/>
          </a:p>
        </p:txBody>
      </p:sp>
      <p:sp>
        <p:nvSpPr>
          <p:cNvPr id="29698" name="Content Placeholder 2"/>
          <p:cNvSpPr>
            <a:spLocks noGrp="1"/>
          </p:cNvSpPr>
          <p:nvPr>
            <p:ph idx="4294967295"/>
          </p:nvPr>
        </p:nvSpPr>
        <p:spPr>
          <a:xfrm>
            <a:off x="388361" y="990600"/>
            <a:ext cx="8291512" cy="5334000"/>
          </a:xfrm>
        </p:spPr>
        <p:txBody>
          <a:bodyPr/>
          <a:lstStyle/>
          <a:p>
            <a:pPr eaLnBrk="1" hangingPunct="1"/>
            <a:r>
              <a:rPr lang="en-GB" dirty="0" smtClean="0"/>
              <a:t>The value of experience.</a:t>
            </a:r>
            <a:endParaRPr lang="en-US" dirty="0" smtClean="0"/>
          </a:p>
          <a:p>
            <a:pPr eaLnBrk="1" hangingPunct="1"/>
            <a:r>
              <a:rPr lang="en-GB" dirty="0" smtClean="0"/>
              <a:t>The power of agency risk,</a:t>
            </a:r>
            <a:endParaRPr lang="en-US" dirty="0" smtClean="0"/>
          </a:p>
          <a:p>
            <a:pPr eaLnBrk="1" hangingPunct="1"/>
            <a:r>
              <a:rPr lang="en-GB" dirty="0" smtClean="0"/>
              <a:t>The role of conversations.</a:t>
            </a:r>
          </a:p>
          <a:p>
            <a:pPr eaLnBrk="1" hangingPunct="1"/>
            <a:r>
              <a:rPr lang="en-GB" dirty="0" smtClean="0"/>
              <a:t>The importance of governance and controls – what is independence and objectivity.</a:t>
            </a:r>
            <a:endParaRPr lang="en-US" dirty="0" smtClean="0"/>
          </a:p>
          <a:p>
            <a:pPr eaLnBrk="1" hangingPunct="1"/>
            <a:r>
              <a:rPr lang="en-GB" dirty="0" smtClean="0"/>
              <a:t>The hypothesis structure: current, alternative, and monitoring for deviations.</a:t>
            </a:r>
            <a:endParaRPr lang="en-US" dirty="0" smtClean="0"/>
          </a:p>
          <a:p>
            <a:pPr eaLnBrk="1" hangingPunct="1"/>
            <a:r>
              <a:rPr lang="en-GB" dirty="0" smtClean="0"/>
              <a:t>Risk for less experienced actuaries using black box models.</a:t>
            </a:r>
          </a:p>
          <a:p>
            <a:pPr eaLnBrk="1" hangingPunct="1"/>
            <a:r>
              <a:rPr lang="en-GB" dirty="0" smtClean="0"/>
              <a:t>How to choose an effective method.</a:t>
            </a:r>
          </a:p>
          <a:p>
            <a:pPr eaLnBrk="1" hangingPunct="1"/>
            <a:r>
              <a:rPr lang="en-GB" b="1" i="1" dirty="0" smtClean="0">
                <a:solidFill>
                  <a:srgbClr val="79A32A"/>
                </a:solidFill>
              </a:rPr>
              <a:t>What else?</a:t>
            </a:r>
          </a:p>
        </p:txBody>
      </p:sp>
      <p:sp>
        <p:nvSpPr>
          <p:cNvPr id="29699" name="Date Placeholder 3"/>
          <p:cNvSpPr txBox="1">
            <a:spLocks noGrp="1"/>
          </p:cNvSpPr>
          <p:nvPr/>
        </p:nvSpPr>
        <p:spPr bwMode="auto">
          <a:xfrm>
            <a:off x="395288" y="6410325"/>
            <a:ext cx="2016125" cy="331788"/>
          </a:xfrm>
          <a:prstGeom prst="rect">
            <a:avLst/>
          </a:prstGeom>
          <a:noFill/>
          <a:ln w="9525">
            <a:noFill/>
            <a:miter lim="800000"/>
            <a:headEnd/>
            <a:tailEnd/>
          </a:ln>
        </p:spPr>
        <p:txBody>
          <a:bodyPr/>
          <a:lstStyle/>
          <a:p>
            <a:fld id="{8FAC460B-2602-4143-A81B-30A8CD989408}" type="datetime4">
              <a:rPr lang="en-GB" sz="1200"/>
              <a:pPr/>
              <a:t>09 October 2013</a:t>
            </a:fld>
            <a:endParaRPr lang="en-GB" sz="1200"/>
          </a:p>
        </p:txBody>
      </p:sp>
      <p:sp>
        <p:nvSpPr>
          <p:cNvPr id="29700" name="Slide Number Placeholder 4"/>
          <p:cNvSpPr txBox="1">
            <a:spLocks noGrp="1"/>
          </p:cNvSpPr>
          <p:nvPr/>
        </p:nvSpPr>
        <p:spPr bwMode="auto">
          <a:xfrm>
            <a:off x="8101013" y="6402388"/>
            <a:ext cx="647700" cy="339725"/>
          </a:xfrm>
          <a:prstGeom prst="rect">
            <a:avLst/>
          </a:prstGeom>
          <a:noFill/>
          <a:ln w="9525">
            <a:noFill/>
            <a:miter lim="800000"/>
            <a:headEnd/>
            <a:tailEnd/>
          </a:ln>
        </p:spPr>
        <p:txBody>
          <a:bodyPr/>
          <a:lstStyle/>
          <a:p>
            <a:pPr algn="r"/>
            <a:fld id="{CC1A9F6A-A2F4-49FC-8586-0FCB91675931}" type="slidenum">
              <a:rPr lang="en-GB" sz="1200">
                <a:solidFill>
                  <a:srgbClr val="3F4548"/>
                </a:solidFill>
              </a:rPr>
              <a:pPr algn="r"/>
              <a:t>43</a:t>
            </a:fld>
            <a:endParaRPr lang="en-GB" sz="1200">
              <a:solidFill>
                <a:srgbClr val="3F4548"/>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52400"/>
            <a:ext cx="8291512" cy="990600"/>
          </a:xfrm>
        </p:spPr>
        <p:txBody>
          <a:bodyPr/>
          <a:lstStyle/>
          <a:p>
            <a:pPr eaLnBrk="1" hangingPunct="1"/>
            <a:r>
              <a:rPr lang="en-GB" dirty="0" smtClean="0"/>
              <a:t>What Else...</a:t>
            </a:r>
          </a:p>
        </p:txBody>
      </p:sp>
      <p:sp>
        <p:nvSpPr>
          <p:cNvPr id="26626" name="Content Placeholder 2"/>
          <p:cNvSpPr>
            <a:spLocks noGrp="1"/>
          </p:cNvSpPr>
          <p:nvPr>
            <p:ph idx="1"/>
          </p:nvPr>
        </p:nvSpPr>
        <p:spPr>
          <a:xfrm>
            <a:off x="395288" y="1214438"/>
            <a:ext cx="8320087" cy="5286375"/>
          </a:xfrm>
        </p:spPr>
        <p:txBody>
          <a:bodyPr/>
          <a:lstStyle/>
          <a:p>
            <a:pPr eaLnBrk="1" hangingPunct="1"/>
            <a:r>
              <a:rPr lang="en-GB" dirty="0" smtClean="0"/>
              <a:t>Lucy was asked what she thought of ‘peril life cycle’ or other potential new methods of reserving </a:t>
            </a:r>
          </a:p>
          <a:p>
            <a:pPr lvl="1" eaLnBrk="1" hangingPunct="1"/>
            <a:r>
              <a:rPr lang="en-GB" dirty="0" smtClean="0"/>
              <a:t>“They are all well and good, but...”.</a:t>
            </a:r>
          </a:p>
          <a:p>
            <a:pPr lvl="1" eaLnBrk="1" hangingPunct="1"/>
            <a:r>
              <a:rPr lang="en-GB" sz="1800" dirty="0" smtClean="0"/>
              <a:t>Don’t throw away the triangle. The triangle is a very good communication device which people are used to and can be used to reference development with time lines that people are familiar with (actual years!)</a:t>
            </a:r>
          </a:p>
          <a:p>
            <a:pPr lvl="1" eaLnBrk="1" hangingPunct="1"/>
            <a:r>
              <a:rPr lang="en-GB" dirty="0" smtClean="0"/>
              <a:t>Actually, the more interesting triangle is the undeveloped half of the run-off rectangle which others call the future flight path.</a:t>
            </a:r>
          </a:p>
          <a:p>
            <a:pPr lvl="1" eaLnBrk="1" hangingPunct="1"/>
            <a:r>
              <a:rPr lang="en-GB" sz="1800" dirty="0" smtClean="0"/>
              <a:t>I call the next “diagonal of the triangle” the next chapter of the story. If the story which emerges ties in with your draft then the ending will be plausible, but don’t get complacent because if the actual storyline drifts away from your script there could be a different ending.</a:t>
            </a:r>
          </a:p>
          <a:p>
            <a:pPr lvl="1" eaLnBrk="1" hangingPunct="1"/>
            <a:r>
              <a:rPr lang="en-GB" dirty="0" smtClean="0"/>
              <a:t>Don’t rush to rule out or ignore other plausible stories.</a:t>
            </a:r>
          </a:p>
        </p:txBody>
      </p:sp>
      <p:sp>
        <p:nvSpPr>
          <p:cNvPr id="26627" name="Date Placeholder 3"/>
          <p:cNvSpPr>
            <a:spLocks noGrp="1"/>
          </p:cNvSpPr>
          <p:nvPr>
            <p:ph type="dt" sz="quarter" idx="10"/>
          </p:nvPr>
        </p:nvSpPr>
        <p:spPr>
          <a:noFill/>
          <a:ln>
            <a:miter lim="800000"/>
            <a:headEnd/>
            <a:tailEnd/>
          </a:ln>
        </p:spPr>
        <p:txBody>
          <a:bodyPr/>
          <a:lstStyle/>
          <a:p>
            <a:fld id="{3DA457F2-8FF0-4656-9FFD-E34D2A9F9D95}" type="datetime4">
              <a:rPr lang="en-GB" smtClean="0"/>
              <a:pPr/>
              <a:t>09 October 2013</a:t>
            </a:fld>
            <a:endParaRPr lang="en-GB" smtClean="0"/>
          </a:p>
        </p:txBody>
      </p:sp>
      <p:sp>
        <p:nvSpPr>
          <p:cNvPr id="26628" name="Slide Number Placeholder 4"/>
          <p:cNvSpPr>
            <a:spLocks noGrp="1"/>
          </p:cNvSpPr>
          <p:nvPr>
            <p:ph type="sldNum" sz="quarter" idx="12"/>
          </p:nvPr>
        </p:nvSpPr>
        <p:spPr>
          <a:noFill/>
          <a:ln>
            <a:miter lim="800000"/>
            <a:headEnd/>
            <a:tailEnd/>
          </a:ln>
        </p:spPr>
        <p:txBody>
          <a:bodyPr/>
          <a:lstStyle/>
          <a:p>
            <a:fld id="{40D5F811-9891-487B-9E66-1B370B470C8B}" type="slidenum">
              <a:rPr lang="en-GB" smtClean="0"/>
              <a:pPr/>
              <a:t>44</a:t>
            </a:fld>
            <a:endParaRPr lang="en-GB"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395288" y="76200"/>
            <a:ext cx="8291513" cy="457200"/>
          </a:xfrm>
        </p:spPr>
        <p:txBody>
          <a:bodyPr/>
          <a:lstStyle/>
          <a:p>
            <a:pPr eaLnBrk="1" hangingPunct="1"/>
            <a:r>
              <a:rPr lang="en-GB" dirty="0" smtClean="0"/>
              <a:t>F) Able to Glimpse Deeper Insights</a:t>
            </a:r>
            <a:endParaRPr lang="en-US" dirty="0" smtClean="0"/>
          </a:p>
        </p:txBody>
      </p:sp>
      <p:sp>
        <p:nvSpPr>
          <p:cNvPr id="32770" name="Content Placeholder 2"/>
          <p:cNvSpPr>
            <a:spLocks noGrp="1"/>
          </p:cNvSpPr>
          <p:nvPr>
            <p:ph idx="4294967295"/>
          </p:nvPr>
        </p:nvSpPr>
        <p:spPr>
          <a:xfrm>
            <a:off x="0" y="609600"/>
            <a:ext cx="9067800" cy="5715000"/>
          </a:xfrm>
        </p:spPr>
        <p:txBody>
          <a:bodyPr/>
          <a:lstStyle/>
          <a:p>
            <a:pPr marL="0" indent="0" eaLnBrk="1" hangingPunct="1">
              <a:buNone/>
            </a:pPr>
            <a:r>
              <a:rPr lang="en-GB" dirty="0" smtClean="0"/>
              <a:t>Seeing and thinking through examples with Lucy of the more tricky building blocks and realizing these may be key to unravelling the wickedness of actuarial work. </a:t>
            </a:r>
          </a:p>
          <a:p>
            <a:pPr marL="0" indent="0" eaLnBrk="1" hangingPunct="1">
              <a:buNone/>
            </a:pPr>
            <a:r>
              <a:rPr lang="en-GB" b="1" i="1" dirty="0">
                <a:solidFill>
                  <a:srgbClr val="79A32A"/>
                </a:solidFill>
              </a:rPr>
              <a:t>C</a:t>
            </a:r>
            <a:r>
              <a:rPr lang="en-GB" b="1" i="1" dirty="0" smtClean="0">
                <a:solidFill>
                  <a:srgbClr val="79A32A"/>
                </a:solidFill>
              </a:rPr>
              <a:t>an we create a more structured framework that helps us with reserving and reporting?</a:t>
            </a:r>
          </a:p>
          <a:p>
            <a:r>
              <a:rPr lang="en-GB" dirty="0" err="1" smtClean="0"/>
              <a:t>Ontologies</a:t>
            </a:r>
            <a:endParaRPr lang="en-GB" dirty="0" smtClean="0"/>
          </a:p>
          <a:p>
            <a:r>
              <a:rPr lang="en-GB" dirty="0" smtClean="0"/>
              <a:t>A library of “wisdom” tales</a:t>
            </a:r>
          </a:p>
          <a:p>
            <a:r>
              <a:rPr lang="en-GB" dirty="0" smtClean="0"/>
              <a:t>Easily referable rules and constraints</a:t>
            </a:r>
          </a:p>
          <a:p>
            <a:r>
              <a:rPr lang="en-GB" dirty="0" smtClean="0"/>
              <a:t>Reference Data </a:t>
            </a:r>
          </a:p>
          <a:p>
            <a:r>
              <a:rPr lang="en-GB" dirty="0" smtClean="0"/>
              <a:t>Sample reports for specific stakeholder requirements?</a:t>
            </a:r>
          </a:p>
          <a:p>
            <a:r>
              <a:rPr lang="en-GB" dirty="0" smtClean="0"/>
              <a:t>Address and include objections/comments received en-route</a:t>
            </a:r>
          </a:p>
          <a:p>
            <a:pPr marL="0" indent="0" eaLnBrk="1" hangingPunct="1"/>
            <a:endParaRPr lang="en-US" dirty="0" smtClean="0"/>
          </a:p>
        </p:txBody>
      </p:sp>
      <p:sp>
        <p:nvSpPr>
          <p:cNvPr id="32771" name="Date Placeholder 3"/>
          <p:cNvSpPr txBox="1">
            <a:spLocks noGrp="1"/>
          </p:cNvSpPr>
          <p:nvPr/>
        </p:nvSpPr>
        <p:spPr bwMode="auto">
          <a:xfrm>
            <a:off x="395288" y="6410325"/>
            <a:ext cx="2016125" cy="331788"/>
          </a:xfrm>
          <a:prstGeom prst="rect">
            <a:avLst/>
          </a:prstGeom>
          <a:noFill/>
          <a:ln w="9525">
            <a:noFill/>
            <a:miter lim="800000"/>
            <a:headEnd/>
            <a:tailEnd/>
          </a:ln>
        </p:spPr>
        <p:txBody>
          <a:bodyPr/>
          <a:lstStyle/>
          <a:p>
            <a:fld id="{402EB363-1C8E-4C51-BA2F-87AD83707D8C}" type="datetime4">
              <a:rPr lang="en-GB" sz="1200"/>
              <a:pPr/>
              <a:t>09 October 2013</a:t>
            </a:fld>
            <a:endParaRPr lang="en-GB" sz="1200"/>
          </a:p>
        </p:txBody>
      </p:sp>
      <p:sp>
        <p:nvSpPr>
          <p:cNvPr id="32772" name="Slide Number Placeholder 4"/>
          <p:cNvSpPr txBox="1">
            <a:spLocks noGrp="1"/>
          </p:cNvSpPr>
          <p:nvPr/>
        </p:nvSpPr>
        <p:spPr bwMode="auto">
          <a:xfrm>
            <a:off x="8101013" y="6402388"/>
            <a:ext cx="647700" cy="339725"/>
          </a:xfrm>
          <a:prstGeom prst="rect">
            <a:avLst/>
          </a:prstGeom>
          <a:noFill/>
          <a:ln w="9525">
            <a:noFill/>
            <a:miter lim="800000"/>
            <a:headEnd/>
            <a:tailEnd/>
          </a:ln>
        </p:spPr>
        <p:txBody>
          <a:bodyPr/>
          <a:lstStyle/>
          <a:p>
            <a:pPr algn="r"/>
            <a:fld id="{BF595E2A-95D6-4C0B-94DD-8C56633D98F9}" type="slidenum">
              <a:rPr lang="en-GB" sz="1200">
                <a:solidFill>
                  <a:srgbClr val="3F4548"/>
                </a:solidFill>
              </a:rPr>
              <a:pPr algn="r"/>
              <a:t>45</a:t>
            </a:fld>
            <a:endParaRPr lang="en-GB" sz="1200">
              <a:solidFill>
                <a:srgbClr val="3F4548"/>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Running Order</a:t>
            </a:r>
          </a:p>
        </p:txBody>
      </p:sp>
      <p:sp>
        <p:nvSpPr>
          <p:cNvPr id="20482" name="Date Placeholder 3"/>
          <p:cNvSpPr>
            <a:spLocks noGrp="1"/>
          </p:cNvSpPr>
          <p:nvPr>
            <p:ph type="dt" sz="quarter" idx="10"/>
          </p:nvPr>
        </p:nvSpPr>
        <p:spPr>
          <a:noFill/>
          <a:ln>
            <a:miter lim="800000"/>
            <a:headEnd/>
            <a:tailEnd/>
          </a:ln>
        </p:spPr>
        <p:txBody>
          <a:bodyPr/>
          <a:lstStyle/>
          <a:p>
            <a:fld id="{71B868C1-3C91-410F-90E7-2A40E1B8BE93}" type="datetime4">
              <a:rPr lang="en-GB" smtClean="0"/>
              <a:pPr/>
              <a:t>09 October 2013</a:t>
            </a:fld>
            <a:endParaRPr lang="en-GB" smtClean="0"/>
          </a:p>
        </p:txBody>
      </p:sp>
      <p:sp>
        <p:nvSpPr>
          <p:cNvPr id="20483" name="Slide Number Placeholder 4"/>
          <p:cNvSpPr>
            <a:spLocks noGrp="1"/>
          </p:cNvSpPr>
          <p:nvPr>
            <p:ph type="sldNum" sz="quarter" idx="12"/>
          </p:nvPr>
        </p:nvSpPr>
        <p:spPr>
          <a:noFill/>
          <a:ln>
            <a:miter lim="800000"/>
            <a:headEnd/>
            <a:tailEnd/>
          </a:ln>
        </p:spPr>
        <p:txBody>
          <a:bodyPr/>
          <a:lstStyle/>
          <a:p>
            <a:fld id="{4BE0C0A0-0E90-4E15-BBF3-877B0EE42AF8}" type="slidenum">
              <a:rPr lang="en-GB" smtClean="0"/>
              <a:pPr/>
              <a:t>46</a:t>
            </a:fld>
            <a:endParaRPr lang="en-GB" smtClean="0"/>
          </a:p>
        </p:txBody>
      </p:sp>
      <p:sp>
        <p:nvSpPr>
          <p:cNvPr id="20484" name="Content Placeholder 2"/>
          <p:cNvSpPr>
            <a:spLocks noGrp="1"/>
          </p:cNvSpPr>
          <p:nvPr>
            <p:ph idx="1"/>
          </p:nvPr>
        </p:nvSpPr>
        <p:spPr>
          <a:xfrm>
            <a:off x="384175" y="1484313"/>
            <a:ext cx="8291513" cy="4640262"/>
          </a:xfrm>
        </p:spPr>
        <p:txBody>
          <a:bodyPr/>
          <a:lstStyle/>
          <a:p>
            <a:pPr eaLnBrk="1" hangingPunct="1"/>
            <a:r>
              <a:rPr lang="en-GB" dirty="0" smtClean="0">
                <a:solidFill>
                  <a:schemeClr val="bg1">
                    <a:lumMod val="75000"/>
                  </a:schemeClr>
                </a:solidFill>
              </a:rPr>
              <a:t>Introduction					</a:t>
            </a:r>
            <a:r>
              <a:rPr lang="en-GB" sz="1800" dirty="0" smtClean="0">
                <a:solidFill>
                  <a:schemeClr val="bg1">
                    <a:lumMod val="75000"/>
                  </a:schemeClr>
                </a:solidFill>
              </a:rPr>
              <a:t>James</a:t>
            </a:r>
          </a:p>
          <a:p>
            <a:pPr eaLnBrk="1" hangingPunct="1"/>
            <a:r>
              <a:rPr lang="en-GB" dirty="0" smtClean="0">
                <a:solidFill>
                  <a:schemeClr val="bg1">
                    <a:lumMod val="75000"/>
                  </a:schemeClr>
                </a:solidFill>
              </a:rPr>
              <a:t>Reserving Survey results and plans		</a:t>
            </a:r>
            <a:r>
              <a:rPr lang="en-GB" sz="1800" dirty="0" smtClean="0">
                <a:solidFill>
                  <a:schemeClr val="bg1">
                    <a:lumMod val="75000"/>
                  </a:schemeClr>
                </a:solidFill>
              </a:rPr>
              <a:t>Sarah</a:t>
            </a:r>
          </a:p>
          <a:p>
            <a:pPr eaLnBrk="1" hangingPunct="1"/>
            <a:r>
              <a:rPr lang="en-GB" dirty="0" smtClean="0">
                <a:solidFill>
                  <a:schemeClr val="bg1">
                    <a:lumMod val="75000"/>
                  </a:schemeClr>
                </a:solidFill>
              </a:rPr>
              <a:t>‘The Life Cycle of the Peril’ infomercial		</a:t>
            </a:r>
            <a:r>
              <a:rPr lang="en-GB" sz="1800" dirty="0" smtClean="0">
                <a:solidFill>
                  <a:schemeClr val="bg1">
                    <a:lumMod val="75000"/>
                  </a:schemeClr>
                </a:solidFill>
              </a:rPr>
              <a:t>Alex</a:t>
            </a:r>
            <a:endParaRPr lang="en-GB" dirty="0" smtClean="0">
              <a:solidFill>
                <a:schemeClr val="bg1">
                  <a:lumMod val="75000"/>
                </a:schemeClr>
              </a:solidFill>
            </a:endParaRPr>
          </a:p>
          <a:p>
            <a:pPr eaLnBrk="1" hangingPunct="1"/>
            <a:r>
              <a:rPr lang="en-GB" dirty="0" smtClean="0">
                <a:solidFill>
                  <a:schemeClr val="bg1">
                    <a:lumMod val="75000"/>
                  </a:schemeClr>
                </a:solidFill>
              </a:rPr>
              <a:t>Story-telling					</a:t>
            </a:r>
            <a:r>
              <a:rPr lang="en-GB" sz="1800" dirty="0" smtClean="0">
                <a:solidFill>
                  <a:schemeClr val="bg1">
                    <a:lumMod val="75000"/>
                  </a:schemeClr>
                </a:solidFill>
              </a:rPr>
              <a:t>Chris &amp; Richard</a:t>
            </a:r>
          </a:p>
          <a:p>
            <a:pPr eaLnBrk="1" hangingPunct="1"/>
            <a:r>
              <a:rPr lang="en-GB" dirty="0" smtClean="0"/>
              <a:t>Next Steps						</a:t>
            </a:r>
            <a:r>
              <a:rPr lang="en-GB" sz="1800" dirty="0" smtClean="0"/>
              <a:t>James</a:t>
            </a:r>
            <a:endParaRPr lang="en-GB" sz="3200" dirty="0" smtClean="0"/>
          </a:p>
        </p:txBody>
      </p:sp>
    </p:spTree>
    <p:extLst>
      <p:ext uri="{BB962C8B-B14F-4D97-AF65-F5344CB8AC3E}">
        <p14:creationId xmlns:p14="http://schemas.microsoft.com/office/powerpoint/2010/main" val="33418593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4"/>
          <p:cNvSpPr>
            <a:spLocks noGrp="1"/>
          </p:cNvSpPr>
          <p:nvPr>
            <p:ph idx="1"/>
          </p:nvPr>
        </p:nvSpPr>
        <p:spPr>
          <a:xfrm>
            <a:off x="395288" y="1597025"/>
            <a:ext cx="8291512" cy="4640263"/>
          </a:xfrm>
        </p:spPr>
        <p:txBody>
          <a:bodyPr/>
          <a:lstStyle/>
          <a:p>
            <a:pPr eaLnBrk="1" hangingPunct="1"/>
            <a:r>
              <a:rPr lang="en-GB" sz="1800" smtClean="0"/>
              <a:t>Reserving Survey</a:t>
            </a:r>
          </a:p>
          <a:p>
            <a:pPr lvl="1" eaLnBrk="1" hangingPunct="1"/>
            <a:r>
              <a:rPr lang="en-GB" sz="1600" smtClean="0"/>
              <a:t>write-up the initial survey</a:t>
            </a:r>
          </a:p>
          <a:p>
            <a:pPr lvl="1" eaLnBrk="1" hangingPunct="1"/>
            <a:r>
              <a:rPr lang="en-GB" sz="1600" smtClean="0"/>
              <a:t>extend the survey to the London Market and Boards</a:t>
            </a:r>
          </a:p>
          <a:p>
            <a:pPr eaLnBrk="1" hangingPunct="1"/>
            <a:r>
              <a:rPr lang="en-GB" sz="1800" smtClean="0"/>
              <a:t>Life Cycle of the Peril</a:t>
            </a:r>
          </a:p>
          <a:p>
            <a:pPr lvl="1" eaLnBrk="1" hangingPunct="1"/>
            <a:r>
              <a:rPr lang="en-GB" sz="1600" smtClean="0"/>
              <a:t>complete development of the peril-based framework</a:t>
            </a:r>
          </a:p>
          <a:p>
            <a:pPr lvl="1" eaLnBrk="1" hangingPunct="1"/>
            <a:r>
              <a:rPr lang="en-GB" sz="1600" smtClean="0"/>
              <a:t>move to implementation and assessment of quantitative techniques</a:t>
            </a:r>
          </a:p>
          <a:p>
            <a:pPr lvl="1" eaLnBrk="1" hangingPunct="1"/>
            <a:r>
              <a:rPr lang="en-GB" sz="1600" smtClean="0"/>
              <a:t>making use of simulated and possibly real data</a:t>
            </a:r>
          </a:p>
          <a:p>
            <a:pPr eaLnBrk="1" hangingPunct="1"/>
            <a:r>
              <a:rPr lang="en-GB" sz="1800" smtClean="0"/>
              <a:t>Story-telling</a:t>
            </a:r>
          </a:p>
          <a:p>
            <a:pPr lvl="1" eaLnBrk="1" hangingPunct="1"/>
            <a:r>
              <a:rPr lang="en-GB" sz="1600" smtClean="0"/>
              <a:t>should we commission more stories on key issues?</a:t>
            </a:r>
          </a:p>
          <a:p>
            <a:pPr lvl="1" eaLnBrk="1" hangingPunct="1"/>
            <a:r>
              <a:rPr lang="en-GB" sz="1600" smtClean="0"/>
              <a:t>writing ‘The Ideal Actuarial Report’…</a:t>
            </a:r>
          </a:p>
          <a:p>
            <a:pPr eaLnBrk="1" hangingPunct="1"/>
            <a:r>
              <a:rPr lang="en-GB" sz="1800" smtClean="0"/>
              <a:t>The ‘Herd Effect’</a:t>
            </a:r>
          </a:p>
          <a:p>
            <a:pPr lvl="1" eaLnBrk="1" hangingPunct="1"/>
            <a:r>
              <a:rPr lang="en-GB" sz="1600" smtClean="0"/>
              <a:t>designing an experiment to quantify the impact of social and professional norms</a:t>
            </a:r>
          </a:p>
        </p:txBody>
      </p:sp>
      <p:sp>
        <p:nvSpPr>
          <p:cNvPr id="2" name="Oval 1"/>
          <p:cNvSpPr/>
          <p:nvPr/>
        </p:nvSpPr>
        <p:spPr>
          <a:xfrm>
            <a:off x="5148263" y="3429000"/>
            <a:ext cx="2160587" cy="576263"/>
          </a:xfrm>
          <a:prstGeom prst="ellipse">
            <a:avLst/>
          </a:prstGeom>
          <a:noFill/>
          <a:ln>
            <a:solidFill>
              <a:srgbClr val="C81E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0000"/>
              </a:solidFill>
            </a:endParaRPr>
          </a:p>
        </p:txBody>
      </p:sp>
      <p:sp>
        <p:nvSpPr>
          <p:cNvPr id="45059" name="Title 13"/>
          <p:cNvSpPr>
            <a:spLocks noGrp="1"/>
          </p:cNvSpPr>
          <p:nvPr>
            <p:ph type="title"/>
          </p:nvPr>
        </p:nvSpPr>
        <p:spPr/>
        <p:txBody>
          <a:bodyPr/>
          <a:lstStyle/>
          <a:p>
            <a:pPr eaLnBrk="1" hangingPunct="1"/>
            <a:r>
              <a:rPr lang="en-GB" smtClean="0"/>
              <a:t>Next Steps</a:t>
            </a:r>
            <a:br>
              <a:rPr lang="en-GB" smtClean="0"/>
            </a:br>
            <a:r>
              <a:rPr lang="en-GB" sz="2400" smtClean="0"/>
              <a:t>James Orr</a:t>
            </a:r>
          </a:p>
        </p:txBody>
      </p:sp>
      <p:sp>
        <p:nvSpPr>
          <p:cNvPr id="45060" name="Date Placeholder 3"/>
          <p:cNvSpPr>
            <a:spLocks noGrp="1"/>
          </p:cNvSpPr>
          <p:nvPr>
            <p:ph type="dt" sz="quarter" idx="10"/>
          </p:nvPr>
        </p:nvSpPr>
        <p:spPr>
          <a:noFill/>
          <a:ln>
            <a:miter lim="800000"/>
            <a:headEnd/>
            <a:tailEnd/>
          </a:ln>
        </p:spPr>
        <p:txBody>
          <a:bodyPr/>
          <a:lstStyle/>
          <a:p>
            <a:fld id="{074E8CA6-872D-4025-A4E8-21D949F5322E}" type="datetime4">
              <a:rPr lang="en-GB" smtClean="0"/>
              <a:pPr/>
              <a:t>09 October 2013</a:t>
            </a:fld>
            <a:endParaRPr lang="en-GB" smtClean="0"/>
          </a:p>
        </p:txBody>
      </p:sp>
      <p:sp>
        <p:nvSpPr>
          <p:cNvPr id="45061" name="Slide Number Placeholder 4"/>
          <p:cNvSpPr>
            <a:spLocks noGrp="1"/>
          </p:cNvSpPr>
          <p:nvPr>
            <p:ph type="sldNum" sz="quarter" idx="12"/>
          </p:nvPr>
        </p:nvSpPr>
        <p:spPr>
          <a:noFill/>
          <a:ln>
            <a:miter lim="800000"/>
            <a:headEnd/>
            <a:tailEnd/>
          </a:ln>
        </p:spPr>
        <p:txBody>
          <a:bodyPr/>
          <a:lstStyle/>
          <a:p>
            <a:fld id="{43E89E9F-12E7-4FC0-922E-F4B78090E6C6}" type="slidenum">
              <a:rPr lang="en-GB" smtClean="0"/>
              <a:pPr/>
              <a:t>47</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a:noFill/>
          <a:ln>
            <a:miter lim="800000"/>
            <a:headEnd/>
            <a:tailEnd/>
          </a:ln>
        </p:spPr>
        <p:txBody>
          <a:bodyPr/>
          <a:lstStyle/>
          <a:p>
            <a:fld id="{FB4684A7-B7F6-4556-BF3C-9A83BD9D4149}" type="datetime4">
              <a:rPr lang="en-GB" smtClean="0"/>
              <a:pPr/>
              <a:t>09 October 2013</a:t>
            </a:fld>
            <a:endParaRPr lang="en-GB" smtClean="0"/>
          </a:p>
        </p:txBody>
      </p:sp>
      <p:sp>
        <p:nvSpPr>
          <p:cNvPr id="46082" name="Slide Number Placeholder 4"/>
          <p:cNvSpPr>
            <a:spLocks noGrp="1"/>
          </p:cNvSpPr>
          <p:nvPr>
            <p:ph type="sldNum" sz="quarter" idx="12"/>
          </p:nvPr>
        </p:nvSpPr>
        <p:spPr>
          <a:noFill/>
          <a:ln>
            <a:miter lim="800000"/>
            <a:headEnd/>
            <a:tailEnd/>
          </a:ln>
        </p:spPr>
        <p:txBody>
          <a:bodyPr/>
          <a:lstStyle/>
          <a:p>
            <a:fld id="{C6C215BD-3824-489E-9526-3B90782F0C75}" type="slidenum">
              <a:rPr lang="en-GB" smtClean="0"/>
              <a:pPr/>
              <a:t>48</a:t>
            </a:fld>
            <a:endParaRPr lang="en-GB" smtClean="0"/>
          </a:p>
        </p:txBody>
      </p:sp>
      <p:sp>
        <p:nvSpPr>
          <p:cNvPr id="46083" name="Content Placeholder 7"/>
          <p:cNvSpPr>
            <a:spLocks noGrp="1"/>
          </p:cNvSpPr>
          <p:nvPr>
            <p:ph idx="1"/>
          </p:nvPr>
        </p:nvSpPr>
        <p:spPr>
          <a:xfrm>
            <a:off x="495300" y="4005263"/>
            <a:ext cx="8399463" cy="2355850"/>
          </a:xfrm>
        </p:spPr>
        <p:txBody>
          <a:bodyPr/>
          <a:lstStyle/>
          <a:p>
            <a:pPr marL="0" indent="0" eaLnBrk="1" hangingPunct="1">
              <a:buFontTx/>
              <a:buNone/>
            </a:pPr>
            <a:r>
              <a:rPr lang="en-GB" sz="2200" smtClean="0"/>
              <a:t>Expressions of individual views by members of the Institute and Faculty of Actuaries and its staff are encouraged.</a:t>
            </a:r>
          </a:p>
          <a:p>
            <a:pPr marL="0" indent="0" eaLnBrk="1" hangingPunct="1">
              <a:buFontTx/>
              <a:buNone/>
            </a:pPr>
            <a:r>
              <a:rPr lang="en-GB" sz="2200" smtClean="0"/>
              <a:t>The views expressed in this presentation are those of the presenter.</a:t>
            </a:r>
          </a:p>
        </p:txBody>
      </p:sp>
      <p:sp>
        <p:nvSpPr>
          <p:cNvPr id="10" name="Rectangular Callout 9"/>
          <p:cNvSpPr/>
          <p:nvPr/>
        </p:nvSpPr>
        <p:spPr>
          <a:xfrm>
            <a:off x="520700" y="693738"/>
            <a:ext cx="3917950" cy="1727200"/>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ular Callout 6"/>
          <p:cNvSpPr/>
          <p:nvPr/>
        </p:nvSpPr>
        <p:spPr>
          <a:xfrm>
            <a:off x="4705350" y="693738"/>
            <a:ext cx="3917950" cy="1727200"/>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086" name="Title 1"/>
          <p:cNvSpPr>
            <a:spLocks noGrp="1"/>
          </p:cNvSpPr>
          <p:nvPr>
            <p:ph type="title"/>
          </p:nvPr>
        </p:nvSpPr>
        <p:spPr>
          <a:xfrm>
            <a:off x="717550" y="985838"/>
            <a:ext cx="3522663" cy="1143000"/>
          </a:xfrm>
        </p:spPr>
        <p:txBody>
          <a:bodyPr/>
          <a:lstStyle/>
          <a:p>
            <a:pPr algn="ctr" eaLnBrk="1" hangingPunct="1"/>
            <a:r>
              <a:rPr lang="en-GB" sz="4800" smtClean="0">
                <a:solidFill>
                  <a:schemeClr val="bg1"/>
                </a:solidFill>
              </a:rPr>
              <a:t>Questions</a:t>
            </a:r>
          </a:p>
        </p:txBody>
      </p:sp>
      <p:sp>
        <p:nvSpPr>
          <p:cNvPr id="46087" name="Title 1"/>
          <p:cNvSpPr txBox="1">
            <a:spLocks/>
          </p:cNvSpPr>
          <p:nvPr/>
        </p:nvSpPr>
        <p:spPr bwMode="auto">
          <a:xfrm>
            <a:off x="4903788" y="981075"/>
            <a:ext cx="3522662" cy="1143000"/>
          </a:xfrm>
          <a:prstGeom prst="rect">
            <a:avLst/>
          </a:prstGeom>
          <a:noFill/>
          <a:ln w="9525">
            <a:noFill/>
            <a:miter lim="800000"/>
            <a:headEnd/>
            <a:tailEnd/>
          </a:ln>
        </p:spPr>
        <p:txBody>
          <a:bodyPr anchor="ctr"/>
          <a:lstStyle/>
          <a:p>
            <a:pPr algn="ctr"/>
            <a:r>
              <a:rPr lang="en-GB" sz="4800">
                <a:solidFill>
                  <a:schemeClr val="bg1"/>
                </a:solidFill>
              </a:rPr>
              <a:t>Comments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EDC102C-32DE-45C4-8B93-A1E137DE6A0B}" type="datetime4">
              <a:rPr lang="en-GB" smtClean="0"/>
              <a:pPr>
                <a:defRPr/>
              </a:pPr>
              <a:t>09 October 2013</a:t>
            </a:fld>
            <a:endParaRPr lang="en-GB" dirty="0"/>
          </a:p>
        </p:txBody>
      </p:sp>
      <p:sp>
        <p:nvSpPr>
          <p:cNvPr id="3" name="Slide Number Placeholder 2"/>
          <p:cNvSpPr>
            <a:spLocks noGrp="1"/>
          </p:cNvSpPr>
          <p:nvPr>
            <p:ph type="sldNum" sz="quarter" idx="12"/>
          </p:nvPr>
        </p:nvSpPr>
        <p:spPr/>
        <p:txBody>
          <a:bodyPr/>
          <a:lstStyle/>
          <a:p>
            <a:pPr>
              <a:defRPr/>
            </a:pPr>
            <a:fld id="{DC45AFB2-72E0-48D3-8541-C106A17C990A}" type="slidenum">
              <a:rPr lang="en-GB" smtClean="0"/>
              <a:pPr>
                <a:defRPr/>
              </a:pPr>
              <a:t>49</a:t>
            </a:fld>
            <a:endParaRPr lang="en-GB" dirty="0"/>
          </a:p>
        </p:txBody>
      </p:sp>
      <p:sp>
        <p:nvSpPr>
          <p:cNvPr id="5" name="TextBox 4"/>
          <p:cNvSpPr txBox="1"/>
          <p:nvPr/>
        </p:nvSpPr>
        <p:spPr>
          <a:xfrm>
            <a:off x="609600" y="304800"/>
            <a:ext cx="7848600" cy="584775"/>
          </a:xfrm>
          <a:prstGeom prst="rect">
            <a:avLst/>
          </a:prstGeom>
          <a:noFill/>
        </p:spPr>
        <p:txBody>
          <a:bodyPr wrap="square" rtlCol="0">
            <a:spAutoFit/>
          </a:bodyPr>
          <a:lstStyle/>
          <a:p>
            <a:pPr algn="ctr"/>
            <a:r>
              <a:rPr lang="en-GB" sz="3200" dirty="0" smtClean="0"/>
              <a:t>Footnotes and Appendices</a:t>
            </a:r>
            <a:endParaRPr lang="en-US" sz="3200" dirty="0"/>
          </a:p>
        </p:txBody>
      </p:sp>
    </p:spTree>
    <p:extLst>
      <p:ext uri="{BB962C8B-B14F-4D97-AF65-F5344CB8AC3E}">
        <p14:creationId xmlns:p14="http://schemas.microsoft.com/office/powerpoint/2010/main" val="592939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z="2800" smtClean="0"/>
              <a:t>GIROC Reserving Research Working Party</a:t>
            </a:r>
          </a:p>
        </p:txBody>
      </p:sp>
      <p:sp>
        <p:nvSpPr>
          <p:cNvPr id="22530" name="Content Placeholder 2"/>
          <p:cNvSpPr>
            <a:spLocks noGrp="1"/>
          </p:cNvSpPr>
          <p:nvPr>
            <p:ph idx="1"/>
          </p:nvPr>
        </p:nvSpPr>
        <p:spPr>
          <a:xfrm>
            <a:off x="395288" y="1597025"/>
            <a:ext cx="8291512" cy="4640263"/>
          </a:xfrm>
        </p:spPr>
        <p:txBody>
          <a:bodyPr/>
          <a:lstStyle/>
          <a:p>
            <a:pPr eaLnBrk="1" hangingPunct="1"/>
            <a:r>
              <a:rPr lang="en-GB" smtClean="0"/>
              <a:t>Established after ‘hot topics’ pitch in Brussels, GIRO 2012</a:t>
            </a:r>
          </a:p>
          <a:p>
            <a:pPr eaLnBrk="1" hangingPunct="1"/>
            <a:r>
              <a:rPr lang="en-GB" smtClean="0"/>
              <a:t>Brief:</a:t>
            </a:r>
          </a:p>
          <a:p>
            <a:pPr lvl="1" eaLnBrk="1" hangingPunct="1"/>
            <a:r>
              <a:rPr lang="en-GB" smtClean="0"/>
              <a:t>new methods: claims-level; stochastic reserving</a:t>
            </a:r>
          </a:p>
          <a:p>
            <a:pPr lvl="1" eaLnBrk="1" hangingPunct="1"/>
            <a:r>
              <a:rPr lang="en-GB" smtClean="0"/>
              <a:t>identifying and commissioning research</a:t>
            </a:r>
          </a:p>
          <a:p>
            <a:pPr eaLnBrk="1" hangingPunct="1"/>
            <a:r>
              <a:rPr lang="en-GB" smtClean="0"/>
              <a:t>Activity:</a:t>
            </a:r>
          </a:p>
          <a:p>
            <a:pPr lvl="1" eaLnBrk="1" hangingPunct="1"/>
            <a:r>
              <a:rPr lang="en-GB" smtClean="0"/>
              <a:t>hugely enjoyable and wide-ranging discussions</a:t>
            </a:r>
          </a:p>
          <a:p>
            <a:pPr lvl="2" eaLnBrk="1" hangingPunct="1"/>
            <a:r>
              <a:rPr lang="en-GB" sz="1800" smtClean="0"/>
              <a:t>‘</a:t>
            </a:r>
            <a:r>
              <a:rPr lang="en-GB" sz="1800" b="1" u="sng" smtClean="0"/>
              <a:t>The Grizzled Actuary</a:t>
            </a:r>
            <a:r>
              <a:rPr lang="en-GB" sz="1800" smtClean="0"/>
              <a:t>’, story-telling and ‘The Ideal Actuarial Report’</a:t>
            </a:r>
          </a:p>
          <a:p>
            <a:pPr lvl="2" eaLnBrk="1" hangingPunct="1"/>
            <a:r>
              <a:rPr lang="en-GB" sz="1800" b="1" u="sng" smtClean="0"/>
              <a:t>Survey</a:t>
            </a:r>
            <a:r>
              <a:rPr lang="en-GB" sz="1800" smtClean="0"/>
              <a:t> of Reserving Functions and their users</a:t>
            </a:r>
          </a:p>
          <a:p>
            <a:pPr lvl="2" eaLnBrk="1" hangingPunct="1"/>
            <a:r>
              <a:rPr lang="en-GB" sz="1800" b="1" u="sng" smtClean="0"/>
              <a:t>Peril-based</a:t>
            </a:r>
            <a:r>
              <a:rPr lang="en-GB" sz="1800" smtClean="0"/>
              <a:t> framework for risk and claims manifestation</a:t>
            </a:r>
          </a:p>
          <a:p>
            <a:pPr lvl="2" eaLnBrk="1" hangingPunct="1"/>
            <a:r>
              <a:rPr lang="en-GB" sz="1800" smtClean="0"/>
              <a:t>Quantifying the ‘Herd Effect’</a:t>
            </a:r>
          </a:p>
          <a:p>
            <a:pPr lvl="2" eaLnBrk="1" hangingPunct="1"/>
            <a:endParaRPr lang="en-GB" sz="1800" smtClean="0"/>
          </a:p>
        </p:txBody>
      </p:sp>
      <p:sp>
        <p:nvSpPr>
          <p:cNvPr id="22531" name="Date Placeholder 3"/>
          <p:cNvSpPr>
            <a:spLocks noGrp="1"/>
          </p:cNvSpPr>
          <p:nvPr>
            <p:ph type="dt" sz="quarter" idx="10"/>
          </p:nvPr>
        </p:nvSpPr>
        <p:spPr>
          <a:noFill/>
          <a:ln>
            <a:miter lim="800000"/>
            <a:headEnd/>
            <a:tailEnd/>
          </a:ln>
        </p:spPr>
        <p:txBody>
          <a:bodyPr/>
          <a:lstStyle/>
          <a:p>
            <a:fld id="{0F6985BF-F2DF-467D-B932-B23629D47B44}" type="datetime4">
              <a:rPr lang="en-GB" smtClean="0"/>
              <a:pPr/>
              <a:t>09 October 2013</a:t>
            </a:fld>
            <a:endParaRPr lang="en-GB" smtClean="0"/>
          </a:p>
        </p:txBody>
      </p:sp>
      <p:sp>
        <p:nvSpPr>
          <p:cNvPr id="22532" name="Slide Number Placeholder 4"/>
          <p:cNvSpPr>
            <a:spLocks noGrp="1"/>
          </p:cNvSpPr>
          <p:nvPr>
            <p:ph type="sldNum" sz="quarter" idx="12"/>
          </p:nvPr>
        </p:nvSpPr>
        <p:spPr>
          <a:noFill/>
          <a:ln>
            <a:miter lim="800000"/>
            <a:headEnd/>
            <a:tailEnd/>
          </a:ln>
        </p:spPr>
        <p:txBody>
          <a:bodyPr/>
          <a:lstStyle/>
          <a:p>
            <a:fld id="{68B32EE2-1D86-44FF-815B-4C26389CC00A}" type="slidenum">
              <a:rPr lang="en-GB" smtClean="0"/>
              <a:pPr/>
              <a:t>5</a:t>
            </a:fld>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Running Order</a:t>
            </a:r>
          </a:p>
        </p:txBody>
      </p:sp>
      <p:sp>
        <p:nvSpPr>
          <p:cNvPr id="20482" name="Date Placeholder 3"/>
          <p:cNvSpPr>
            <a:spLocks noGrp="1"/>
          </p:cNvSpPr>
          <p:nvPr>
            <p:ph type="dt" sz="quarter" idx="10"/>
          </p:nvPr>
        </p:nvSpPr>
        <p:spPr>
          <a:noFill/>
          <a:ln>
            <a:miter lim="800000"/>
            <a:headEnd/>
            <a:tailEnd/>
          </a:ln>
        </p:spPr>
        <p:txBody>
          <a:bodyPr/>
          <a:lstStyle/>
          <a:p>
            <a:fld id="{71B868C1-3C91-410F-90E7-2A40E1B8BE93}" type="datetime4">
              <a:rPr lang="en-GB" smtClean="0"/>
              <a:pPr/>
              <a:t>09 October 2013</a:t>
            </a:fld>
            <a:endParaRPr lang="en-GB" smtClean="0"/>
          </a:p>
        </p:txBody>
      </p:sp>
      <p:sp>
        <p:nvSpPr>
          <p:cNvPr id="20483" name="Slide Number Placeholder 4"/>
          <p:cNvSpPr>
            <a:spLocks noGrp="1"/>
          </p:cNvSpPr>
          <p:nvPr>
            <p:ph type="sldNum" sz="quarter" idx="12"/>
          </p:nvPr>
        </p:nvSpPr>
        <p:spPr>
          <a:noFill/>
          <a:ln>
            <a:miter lim="800000"/>
            <a:headEnd/>
            <a:tailEnd/>
          </a:ln>
        </p:spPr>
        <p:txBody>
          <a:bodyPr/>
          <a:lstStyle/>
          <a:p>
            <a:fld id="{4BE0C0A0-0E90-4E15-BBF3-877B0EE42AF8}" type="slidenum">
              <a:rPr lang="en-GB" smtClean="0"/>
              <a:pPr/>
              <a:t>6</a:t>
            </a:fld>
            <a:endParaRPr lang="en-GB" smtClean="0"/>
          </a:p>
        </p:txBody>
      </p:sp>
      <p:sp>
        <p:nvSpPr>
          <p:cNvPr id="20484" name="Content Placeholder 2"/>
          <p:cNvSpPr>
            <a:spLocks noGrp="1"/>
          </p:cNvSpPr>
          <p:nvPr>
            <p:ph idx="1"/>
          </p:nvPr>
        </p:nvSpPr>
        <p:spPr>
          <a:xfrm>
            <a:off x="384175" y="1484313"/>
            <a:ext cx="8291513" cy="4640262"/>
          </a:xfrm>
        </p:spPr>
        <p:txBody>
          <a:bodyPr/>
          <a:lstStyle/>
          <a:p>
            <a:pPr eaLnBrk="1" hangingPunct="1"/>
            <a:r>
              <a:rPr lang="en-GB" dirty="0" smtClean="0">
                <a:solidFill>
                  <a:schemeClr val="bg1">
                    <a:lumMod val="75000"/>
                  </a:schemeClr>
                </a:solidFill>
              </a:rPr>
              <a:t>Introduction					</a:t>
            </a:r>
            <a:r>
              <a:rPr lang="en-GB" sz="1800" dirty="0" smtClean="0">
                <a:solidFill>
                  <a:schemeClr val="bg1">
                    <a:lumMod val="75000"/>
                  </a:schemeClr>
                </a:solidFill>
              </a:rPr>
              <a:t>James</a:t>
            </a:r>
          </a:p>
          <a:p>
            <a:pPr eaLnBrk="1" hangingPunct="1"/>
            <a:r>
              <a:rPr lang="en-GB" dirty="0" smtClean="0"/>
              <a:t>Reserving Survey results and plans		</a:t>
            </a:r>
            <a:r>
              <a:rPr lang="en-GB" sz="1800" dirty="0" smtClean="0"/>
              <a:t>Sarah</a:t>
            </a:r>
          </a:p>
          <a:p>
            <a:pPr eaLnBrk="1" hangingPunct="1"/>
            <a:r>
              <a:rPr lang="en-GB" dirty="0" smtClean="0">
                <a:solidFill>
                  <a:schemeClr val="bg1">
                    <a:lumMod val="75000"/>
                  </a:schemeClr>
                </a:solidFill>
              </a:rPr>
              <a:t>‘The Life Cycle of the Peril’ infomercial		</a:t>
            </a:r>
            <a:r>
              <a:rPr lang="en-GB" sz="1800" dirty="0" smtClean="0">
                <a:solidFill>
                  <a:schemeClr val="bg1">
                    <a:lumMod val="75000"/>
                  </a:schemeClr>
                </a:solidFill>
              </a:rPr>
              <a:t>Alex</a:t>
            </a:r>
            <a:endParaRPr lang="en-GB" dirty="0" smtClean="0">
              <a:solidFill>
                <a:schemeClr val="bg1">
                  <a:lumMod val="75000"/>
                </a:schemeClr>
              </a:solidFill>
            </a:endParaRPr>
          </a:p>
          <a:p>
            <a:pPr eaLnBrk="1" hangingPunct="1"/>
            <a:r>
              <a:rPr lang="en-GB" dirty="0" smtClean="0">
                <a:solidFill>
                  <a:schemeClr val="bg1">
                    <a:lumMod val="75000"/>
                  </a:schemeClr>
                </a:solidFill>
              </a:rPr>
              <a:t>Story-telling					</a:t>
            </a:r>
            <a:r>
              <a:rPr lang="en-GB" sz="1800" dirty="0" smtClean="0">
                <a:solidFill>
                  <a:schemeClr val="bg1">
                    <a:lumMod val="75000"/>
                  </a:schemeClr>
                </a:solidFill>
              </a:rPr>
              <a:t>Chris &amp; Richard</a:t>
            </a:r>
          </a:p>
          <a:p>
            <a:pPr eaLnBrk="1" hangingPunct="1"/>
            <a:r>
              <a:rPr lang="en-GB" dirty="0" smtClean="0">
                <a:solidFill>
                  <a:schemeClr val="bg1">
                    <a:lumMod val="75000"/>
                  </a:schemeClr>
                </a:solidFill>
              </a:rPr>
              <a:t>Next Steps						</a:t>
            </a:r>
            <a:r>
              <a:rPr lang="en-GB" sz="1800" dirty="0" smtClean="0">
                <a:solidFill>
                  <a:schemeClr val="bg1">
                    <a:lumMod val="75000"/>
                  </a:schemeClr>
                </a:solidFill>
              </a:rPr>
              <a:t>James</a:t>
            </a:r>
            <a:endParaRPr lang="en-GB" sz="3200" dirty="0" smtClean="0">
              <a:solidFill>
                <a:schemeClr val="bg1">
                  <a:lumMod val="75000"/>
                </a:schemeClr>
              </a:solidFill>
            </a:endParaRPr>
          </a:p>
        </p:txBody>
      </p:sp>
    </p:spTree>
    <p:extLst>
      <p:ext uri="{BB962C8B-B14F-4D97-AF65-F5344CB8AC3E}">
        <p14:creationId xmlns:p14="http://schemas.microsoft.com/office/powerpoint/2010/main" val="3341859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GIROC Survey 2013</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sp>
        <p:nvSpPr>
          <p:cNvPr id="3" name="Content Placeholder 2"/>
          <p:cNvSpPr>
            <a:spLocks noGrp="1"/>
          </p:cNvSpPr>
          <p:nvPr>
            <p:ph idx="1"/>
          </p:nvPr>
        </p:nvSpPr>
        <p:spPr>
          <a:xfrm>
            <a:off x="384458" y="1484784"/>
            <a:ext cx="8291512" cy="4640262"/>
          </a:xfrm>
        </p:spPr>
        <p:txBody>
          <a:bodyPr/>
          <a:lstStyle/>
          <a:p>
            <a:r>
              <a:rPr lang="en-GB" dirty="0" smtClean="0"/>
              <a:t>GRIT 2004 </a:t>
            </a:r>
            <a:r>
              <a:rPr lang="en-GB" dirty="0"/>
              <a:t>to </a:t>
            </a:r>
            <a:r>
              <a:rPr lang="en-GB" dirty="0" smtClean="0"/>
              <a:t>2006</a:t>
            </a:r>
          </a:p>
          <a:p>
            <a:pPr lvl="1"/>
            <a:r>
              <a:rPr lang="en-GB" dirty="0" smtClean="0"/>
              <a:t>Range of recommendations </a:t>
            </a:r>
          </a:p>
          <a:p>
            <a:pPr lvl="2"/>
            <a:r>
              <a:rPr lang="en-GB" dirty="0" smtClean="0"/>
              <a:t>producing </a:t>
            </a:r>
            <a:r>
              <a:rPr lang="en-GB" dirty="0"/>
              <a:t>a quantitative range of </a:t>
            </a:r>
            <a:r>
              <a:rPr lang="en-GB" dirty="0" smtClean="0"/>
              <a:t>outcomes</a:t>
            </a:r>
          </a:p>
          <a:p>
            <a:pPr lvl="2"/>
            <a:r>
              <a:rPr lang="en-GB" dirty="0" smtClean="0"/>
              <a:t>understanding </a:t>
            </a:r>
            <a:r>
              <a:rPr lang="en-GB" dirty="0"/>
              <a:t>the business </a:t>
            </a:r>
            <a:r>
              <a:rPr lang="en-GB" dirty="0" smtClean="0"/>
              <a:t>better</a:t>
            </a:r>
          </a:p>
          <a:p>
            <a:r>
              <a:rPr lang="en-GB" dirty="0" smtClean="0"/>
              <a:t>Aim of 2013 study: </a:t>
            </a:r>
          </a:p>
          <a:p>
            <a:pPr lvl="1"/>
            <a:r>
              <a:rPr lang="en-GB" dirty="0" smtClean="0"/>
              <a:t>what </a:t>
            </a:r>
            <a:r>
              <a:rPr lang="en-GB" dirty="0"/>
              <a:t>has changed since </a:t>
            </a:r>
            <a:r>
              <a:rPr lang="en-GB" dirty="0" smtClean="0"/>
              <a:t>GRIT survey?</a:t>
            </a:r>
          </a:p>
          <a:p>
            <a:pPr lvl="1"/>
            <a:r>
              <a:rPr lang="en-GB" dirty="0"/>
              <a:t>a</a:t>
            </a:r>
            <a:r>
              <a:rPr lang="en-GB" dirty="0" smtClean="0"/>
              <a:t>re there any </a:t>
            </a:r>
            <a:r>
              <a:rPr lang="en-GB" dirty="0"/>
              <a:t>barriers (if any) that may have prevented the development or uptake of new </a:t>
            </a:r>
            <a:r>
              <a:rPr lang="en-GB" dirty="0" smtClean="0"/>
              <a:t>techniques</a:t>
            </a:r>
            <a:endParaRPr lang="en-GB" dirty="0"/>
          </a:p>
          <a:p>
            <a:endParaRPr lang="en-GB" dirty="0" smtClean="0"/>
          </a:p>
        </p:txBody>
      </p:sp>
    </p:spTree>
    <p:extLst>
      <p:ext uri="{BB962C8B-B14F-4D97-AF65-F5344CB8AC3E}">
        <p14:creationId xmlns:p14="http://schemas.microsoft.com/office/powerpoint/2010/main" val="4004478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GRIT 2006</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
        <p:nvSpPr>
          <p:cNvPr id="3" name="Content Placeholder 2"/>
          <p:cNvSpPr>
            <a:spLocks noGrp="1"/>
          </p:cNvSpPr>
          <p:nvPr>
            <p:ph idx="1"/>
          </p:nvPr>
        </p:nvSpPr>
        <p:spPr>
          <a:xfrm>
            <a:off x="384458" y="1484784"/>
            <a:ext cx="8291512" cy="4640262"/>
          </a:xfrm>
        </p:spPr>
        <p:txBody>
          <a:bodyPr/>
          <a:lstStyle/>
          <a:p>
            <a:r>
              <a:rPr lang="en-GB" dirty="0" smtClean="0"/>
              <a:t>Stakeholders too</a:t>
            </a:r>
          </a:p>
          <a:p>
            <a:pPr lvl="1"/>
            <a:r>
              <a:rPr lang="en-GB" dirty="0" smtClean="0"/>
              <a:t>company </a:t>
            </a:r>
            <a:r>
              <a:rPr lang="en-GB" dirty="0"/>
              <a:t>board </a:t>
            </a:r>
            <a:r>
              <a:rPr lang="en-GB" dirty="0" smtClean="0"/>
              <a:t>members</a:t>
            </a:r>
          </a:p>
          <a:p>
            <a:pPr lvl="1"/>
            <a:r>
              <a:rPr lang="en-GB" dirty="0" smtClean="0"/>
              <a:t>ratings agencies</a:t>
            </a:r>
          </a:p>
          <a:p>
            <a:pPr lvl="1"/>
            <a:r>
              <a:rPr lang="en-GB" dirty="0" smtClean="0"/>
              <a:t>investment </a:t>
            </a:r>
            <a:r>
              <a:rPr lang="en-GB" dirty="0"/>
              <a:t>analysts </a:t>
            </a:r>
            <a:endParaRPr lang="en-GB" dirty="0" smtClean="0"/>
          </a:p>
          <a:p>
            <a:pPr lvl="1"/>
            <a:r>
              <a:rPr lang="en-GB" dirty="0" smtClean="0"/>
              <a:t>regulators</a:t>
            </a:r>
          </a:p>
          <a:p>
            <a:r>
              <a:rPr lang="en-GB" dirty="0" smtClean="0"/>
              <a:t>GRIT stakeholder findings</a:t>
            </a:r>
          </a:p>
          <a:p>
            <a:pPr lvl="1"/>
            <a:r>
              <a:rPr lang="en-GB" dirty="0" smtClean="0"/>
              <a:t>communicating uncertainty</a:t>
            </a:r>
          </a:p>
          <a:p>
            <a:pPr lvl="1"/>
            <a:r>
              <a:rPr lang="en-GB" dirty="0" smtClean="0"/>
              <a:t>communicating </a:t>
            </a:r>
            <a:r>
              <a:rPr lang="en-GB" dirty="0"/>
              <a:t>key assumptions and reserve drivers </a:t>
            </a:r>
            <a:r>
              <a:rPr lang="en-GB" dirty="0" smtClean="0"/>
              <a:t>and …</a:t>
            </a:r>
          </a:p>
          <a:p>
            <a:pPr lvl="1"/>
            <a:r>
              <a:rPr lang="en-GB" dirty="0" smtClean="0"/>
              <a:t>… </a:t>
            </a:r>
            <a:r>
              <a:rPr lang="en-GB" dirty="0"/>
              <a:t>communicating in </a:t>
            </a:r>
            <a:r>
              <a:rPr lang="en-GB" dirty="0" smtClean="0"/>
              <a:t>general</a:t>
            </a:r>
            <a:endParaRPr lang="en-GB" dirty="0"/>
          </a:p>
          <a:p>
            <a:endParaRPr lang="en-GB" dirty="0" smtClean="0"/>
          </a:p>
        </p:txBody>
      </p:sp>
    </p:spTree>
    <p:extLst>
      <p:ext uri="{BB962C8B-B14F-4D97-AF65-F5344CB8AC3E}">
        <p14:creationId xmlns:p14="http://schemas.microsoft.com/office/powerpoint/2010/main" val="5175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who did we talk to?</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09 October 2013</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sp>
        <p:nvSpPr>
          <p:cNvPr id="3" name="Content Placeholder 2"/>
          <p:cNvSpPr>
            <a:spLocks noGrp="1"/>
          </p:cNvSpPr>
          <p:nvPr>
            <p:ph idx="1"/>
          </p:nvPr>
        </p:nvSpPr>
        <p:spPr>
          <a:xfrm>
            <a:off x="384458" y="1484784"/>
            <a:ext cx="8291512" cy="4640262"/>
          </a:xfrm>
        </p:spPr>
        <p:txBody>
          <a:bodyPr/>
          <a:lstStyle/>
          <a:p>
            <a:endParaRPr lang="en-GB" dirty="0" smtClean="0"/>
          </a:p>
        </p:txBody>
      </p:sp>
      <p:graphicFrame>
        <p:nvGraphicFramePr>
          <p:cNvPr id="6" name="Diagram 5"/>
          <p:cNvGraphicFramePr/>
          <p:nvPr>
            <p:extLst>
              <p:ext uri="{D42A27DB-BD31-4B8C-83A1-F6EECF244321}">
                <p14:modId xmlns:p14="http://schemas.microsoft.com/office/powerpoint/2010/main" val="2734640816"/>
              </p:ext>
            </p:extLst>
          </p:nvPr>
        </p:nvGraphicFramePr>
        <p:xfrm>
          <a:off x="683568" y="1340768"/>
          <a:ext cx="6576392"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550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purple">
  <a:themeElements>
    <a:clrScheme name="Custom 2">
      <a:dk1>
        <a:srgbClr val="3F4548"/>
      </a:dk1>
      <a:lt1>
        <a:sysClr val="window" lastClr="FFFFFF"/>
      </a:lt1>
      <a:dk2>
        <a:srgbClr val="000000"/>
      </a:dk2>
      <a:lt2>
        <a:srgbClr val="FFFFFF"/>
      </a:lt2>
      <a:accent1>
        <a:srgbClr val="8F4693"/>
      </a:accent1>
      <a:accent2>
        <a:srgbClr val="113458"/>
      </a:accent2>
      <a:accent3>
        <a:srgbClr val="7CB3E1"/>
      </a:accent3>
      <a:accent4>
        <a:srgbClr val="4096B8"/>
      </a:accent4>
      <a:accent5>
        <a:srgbClr val="11B3A2"/>
      </a:accent5>
      <a:accent6>
        <a:srgbClr val="008452"/>
      </a:accent6>
      <a:hlink>
        <a:srgbClr val="8F4693"/>
      </a:hlink>
      <a:folHlink>
        <a:srgbClr val="8F4693"/>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14 purple</Template>
  <TotalTime>984</TotalTime>
  <Words>2426</Words>
  <Application>Microsoft Office PowerPoint</Application>
  <PresentationFormat>On-screen Show (4:3)</PresentationFormat>
  <Paragraphs>532</Paragraphs>
  <Slides>49</Slides>
  <Notes>33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IFOA PowerPoint template 14 purple</vt:lpstr>
      <vt:lpstr>GIRO40</vt:lpstr>
      <vt:lpstr>D1: Update from the GIROC Reserving Research Workstream (featuring ‘The Life Cycle of the Peril’)</vt:lpstr>
      <vt:lpstr>Running Order</vt:lpstr>
      <vt:lpstr>Running Order</vt:lpstr>
      <vt:lpstr>GIROC Reserving Research Working Party</vt:lpstr>
      <vt:lpstr>Running Order</vt:lpstr>
      <vt:lpstr>GIROC Survey 2013</vt:lpstr>
      <vt:lpstr>GRIT 2006</vt:lpstr>
      <vt:lpstr>So who did we talk to?</vt:lpstr>
      <vt:lpstr>So who did we talk to?</vt:lpstr>
      <vt:lpstr>Results Personal Lines Reserving Actuaries</vt:lpstr>
      <vt:lpstr>Process</vt:lpstr>
      <vt:lpstr>Data</vt:lpstr>
      <vt:lpstr>Data</vt:lpstr>
      <vt:lpstr>Data</vt:lpstr>
      <vt:lpstr>Qualitative Data</vt:lpstr>
      <vt:lpstr>Methods</vt:lpstr>
      <vt:lpstr>Uncertainty</vt:lpstr>
      <vt:lpstr>Do you allow for the following in your reserve analyses?  </vt:lpstr>
      <vt:lpstr>Methods</vt:lpstr>
      <vt:lpstr>Methods</vt:lpstr>
      <vt:lpstr>Communication</vt:lpstr>
      <vt:lpstr>Reports</vt:lpstr>
      <vt:lpstr>Booking reserves</vt:lpstr>
      <vt:lpstr>Understanding reserves</vt:lpstr>
      <vt:lpstr>Personal lines reserving actuaries 2013</vt:lpstr>
      <vt:lpstr>So who did we talk to?</vt:lpstr>
      <vt:lpstr>Running Order</vt:lpstr>
      <vt:lpstr>The Life Cycle of the Peril Alex Marcuson</vt:lpstr>
      <vt:lpstr>The Life Cycle of the Peril First thoughts</vt:lpstr>
      <vt:lpstr>The Life Cycle of the Peril D&amp;O: a brief discussion</vt:lpstr>
      <vt:lpstr>The Life Cycle of the Peril First thoughts</vt:lpstr>
      <vt:lpstr>The Life Cycle of the Peril Thinking in 3 dimensions</vt:lpstr>
      <vt:lpstr>The Life Cycle of the Peril The changing role of the actuary</vt:lpstr>
      <vt:lpstr>The Life Cycle of the Peril Our plan for next year</vt:lpstr>
      <vt:lpstr>Running Order</vt:lpstr>
      <vt:lpstr>Storytelling and Lucy Chris Smerald &amp; Richard Kelsey</vt:lpstr>
      <vt:lpstr>A) Good Actuarial Report</vt:lpstr>
      <vt:lpstr>B) Is the Reserving Process now so Complex that it Truly is Wicked? </vt:lpstr>
      <vt:lpstr>C) How Stories can Help</vt:lpstr>
      <vt:lpstr>D) Quality of the Story Reveals More</vt:lpstr>
      <vt:lpstr>‘There was a lone Grizzled Actuary’</vt:lpstr>
      <vt:lpstr>E) Perils of Lucy: Imparting Intermediate Experience &amp; Wisdom needed to cut through the Wickedest Snares.</vt:lpstr>
      <vt:lpstr>What Else...</vt:lpstr>
      <vt:lpstr>F) Able to Glimpse Deeper Insights</vt:lpstr>
      <vt:lpstr>Running Order</vt:lpstr>
      <vt:lpstr>Next Steps James Orr</vt:lpstr>
      <vt:lpstr>Questions</vt:lpstr>
      <vt:lpstr>PowerPoint Presentation</vt:lpstr>
    </vt:vector>
  </TitlesOfParts>
  <Company>The 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chris</cp:lastModifiedBy>
  <cp:revision>93</cp:revision>
  <cp:lastPrinted>2013-10-04T12:19:06Z</cp:lastPrinted>
  <dcterms:created xsi:type="dcterms:W3CDTF">2013-05-30T14:27:18Z</dcterms:created>
  <dcterms:modified xsi:type="dcterms:W3CDTF">2013-10-09T18:06:41Z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y fmtid="{D5CDD505-2E9C-101B-9397-08002B2CF9AE}" pid="3" name="PublishingExpirationDate">
    <vt:lpwstr/>
  </property>
  <property fmtid="{D5CDD505-2E9C-101B-9397-08002B2CF9AE}" pid="4" name="PublishingStartDate">
    <vt:lpwstr/>
  </property>
</Properties>
</file>