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9" r:id="rId6"/>
    <p:sldId id="271" r:id="rId7"/>
    <p:sldId id="274" r:id="rId8"/>
    <p:sldId id="275" r:id="rId9"/>
    <p:sldId id="282" r:id="rId10"/>
    <p:sldId id="289" r:id="rId11"/>
    <p:sldId id="290" r:id="rId12"/>
    <p:sldId id="283" r:id="rId13"/>
    <p:sldId id="285" r:id="rId14"/>
    <p:sldId id="286" r:id="rId15"/>
    <p:sldId id="287" r:id="rId16"/>
    <p:sldId id="288" r:id="rId17"/>
    <p:sldId id="280" r:id="rId18"/>
    <p:sldId id="281" r:id="rId19"/>
    <p:sldId id="277" r:id="rId20"/>
    <p:sldId id="278" r:id="rId21"/>
    <p:sldId id="270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47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B8"/>
    <a:srgbClr val="D9AB16"/>
    <a:srgbClr val="79A32A"/>
    <a:srgbClr val="FFFFFF"/>
    <a:srgbClr val="8F4693"/>
    <a:srgbClr val="2F5079"/>
    <a:srgbClr val="E9458C"/>
    <a:srgbClr val="000000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9" d="100"/>
          <a:sy n="119" d="100"/>
        </p:scale>
        <p:origin x="-1320" y="-36"/>
      </p:cViewPr>
      <p:guideLst>
        <p:guide orient="horz" pos="4247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2116264"/>
            <a:ext cx="3936435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7766034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4046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4653136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3931" y="466328"/>
            <a:ext cx="837561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31" y="5219874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82915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9" y="6410325"/>
            <a:ext cx="201612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4" y="6410325"/>
            <a:ext cx="4321175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3" y="6402390"/>
            <a:ext cx="6477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6370186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97226" y="493474"/>
            <a:ext cx="1528785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297226" y="1357570"/>
            <a:ext cx="1528785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5080" y="5546036"/>
            <a:ext cx="10463554" cy="959392"/>
            <a:chOff x="-720503" y="5546036"/>
            <a:chExt cx="11335516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466860" y="6074541"/>
              <a:ext cx="14243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922416" y="6024208"/>
              <a:ext cx="17473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306975" y="5646703"/>
              <a:ext cx="2851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095817" y="6024206"/>
              <a:ext cx="1559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498437" y="5797705"/>
              <a:ext cx="23201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165852" y="5948709"/>
              <a:ext cx="1900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840802" y="6040986"/>
              <a:ext cx="1509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189384" y="5680258"/>
              <a:ext cx="27007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4960545" y="5960094"/>
              <a:ext cx="17299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275268" y="5565807"/>
              <a:ext cx="29890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5911563" y="5641309"/>
              <a:ext cx="27511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543375" y="5767143"/>
              <a:ext cx="2360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162308" y="5993647"/>
              <a:ext cx="178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637929" y="5607753"/>
              <a:ext cx="2803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63048" y="6052369"/>
              <a:ext cx="135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387" y="6002036"/>
              <a:ext cx="16796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720503" y="5546036"/>
              <a:ext cx="14747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685285" y="5873207"/>
              <a:ext cx="19001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359696" y="5655092"/>
              <a:ext cx="2820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49357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430948" y="6074542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851461" y="6024209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206438" y="5646704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1934600" y="6024207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306250" y="5797706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2922325" y="5948710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545356" y="6040987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3867124" y="5680259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4578965" y="5960095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4869479" y="556580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5456827" y="5641310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040038" y="5767144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6611361" y="5993648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050396" y="5607754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7812044" y="6052370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248050" y="6002037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5080" y="5546037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32571" y="5873208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332027" y="5655093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6"/>
            <a:ext cx="1385017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556792"/>
            <a:ext cx="8291512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404813"/>
            <a:ext cx="8291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557338"/>
            <a:ext cx="8291512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9" y="6410325"/>
            <a:ext cx="2016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10 May 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4" y="6410325"/>
            <a:ext cx="43211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02390"/>
            <a:ext cx="647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4" y="6329363"/>
            <a:ext cx="8207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R64</a:t>
                </a:r>
                <a:r>
                  <a:rPr lang="en-GB" sz="1000" baseline="0" dirty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R220</a:t>
                </a:r>
                <a:r>
                  <a:rPr lang="en-GB" sz="1000" baseline="0" dirty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</a:t>
                </a:r>
                <a:r>
                  <a:rPr lang="en-GB" sz="1000" baseline="0" dirty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759458" y="2351160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310953" y="2348881"/>
            <a:ext cx="2214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Science Universe Seminar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967220"/>
            <a:ext cx="7705104" cy="1296789"/>
          </a:xfrm>
        </p:spPr>
        <p:txBody>
          <a:bodyPr/>
          <a:lstStyle/>
          <a:p>
            <a:r>
              <a:rPr lang="en-GB" dirty="0"/>
              <a:t>Modelling, Analytics and Insights from Data </a:t>
            </a:r>
            <a:r>
              <a:rPr lang="en-GB" dirty="0" smtClean="0"/>
              <a:t>Working Party </a:t>
            </a:r>
            <a:r>
              <a:rPr lang="en-GB"/>
              <a:t>- </a:t>
            </a:r>
            <a:r>
              <a:rPr lang="en-GB" smtClean="0"/>
              <a:t>Update </a:t>
            </a:r>
            <a:r>
              <a:rPr lang="en-GB" dirty="0"/>
              <a:t>on work streams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Areas – Scope of workstream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en-GB" sz="1600" dirty="0"/>
              <a:t>The </a:t>
            </a:r>
            <a:r>
              <a:rPr lang="en-GB" sz="1600" i="1" dirty="0"/>
              <a:t>New Areas </a:t>
            </a:r>
            <a:r>
              <a:rPr lang="en-GB" sz="1600" dirty="0"/>
              <a:t>workstream will have a dual focus:</a:t>
            </a:r>
          </a:p>
          <a:p>
            <a:pPr marL="531813" lvl="2" indent="-177800"/>
            <a:r>
              <a:rPr lang="en-GB" sz="1400" dirty="0">
                <a:ea typeface="+mn-ea"/>
              </a:rPr>
              <a:t>applications of modelling and analytics in existing practice areas where such techniques are not used; and</a:t>
            </a:r>
          </a:p>
          <a:p>
            <a:pPr marL="531813" lvl="2" indent="-177800"/>
            <a:r>
              <a:rPr lang="en-GB" sz="1400" dirty="0">
                <a:ea typeface="+mn-ea"/>
              </a:rPr>
              <a:t>applications of modelling and analytics in new areas where actuaries have limited involvement at present, but where the actuarial skillset could add value. </a:t>
            </a:r>
          </a:p>
          <a:p>
            <a:pPr marL="625475" lvl="1" indent="-177800"/>
            <a:endParaRPr lang="en-GB" sz="1200" dirty="0"/>
          </a:p>
          <a:p>
            <a:pPr marL="177800" indent="-177800"/>
            <a:r>
              <a:rPr lang="en-GB" sz="1600" dirty="0"/>
              <a:t>To help what is potentially a very broad area of research, we have divided our efforts in to three sub-streams:</a:t>
            </a:r>
          </a:p>
          <a:p>
            <a:pPr marL="531813" lvl="2" indent="-177800"/>
            <a:r>
              <a:rPr lang="en-GB" sz="1400" dirty="0"/>
              <a:t>Existing areas of practice</a:t>
            </a:r>
          </a:p>
          <a:p>
            <a:pPr marL="531813" lvl="2" indent="-177800"/>
            <a:r>
              <a:rPr lang="en-GB" sz="1400" dirty="0"/>
              <a:t>New areas of practice</a:t>
            </a:r>
          </a:p>
          <a:p>
            <a:pPr marL="531813" lvl="2" indent="-177800"/>
            <a:r>
              <a:rPr lang="en-GB" sz="1400" dirty="0"/>
              <a:t>Technology</a:t>
            </a:r>
          </a:p>
          <a:p>
            <a:pPr marL="531813" lvl="2" indent="-177800"/>
            <a:endParaRPr lang="en-GB" sz="1400" dirty="0"/>
          </a:p>
          <a:p>
            <a:pPr marL="177800" indent="-177800"/>
            <a:r>
              <a:rPr lang="en-GB" sz="1600" dirty="0"/>
              <a:t>Our initial proposal is that our output will take the form of presentations at the various Institute &amp; Faculty events to raise awareness of the new applications and opportunities for actuaries, as well as contribution to any papers produced by the MAID Working Party.</a:t>
            </a:r>
          </a:p>
          <a:p>
            <a:pPr marL="177800" indent="-177800"/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7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Areas – Proposed areas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1"/>
                </a:solidFill>
              </a:rPr>
              <a:t>Existing areas of practice</a:t>
            </a:r>
          </a:p>
          <a:p>
            <a:pPr marL="177800" indent="-177800"/>
            <a:r>
              <a:rPr lang="en-GB" sz="1600" dirty="0"/>
              <a:t>This sub-stream will tie in with the research being undertaken as par of Workstream 2 to focus on applications of modelling and analytics in areas where actuaries currently practice, but analytical methods are used to a limited degree or not at all.</a:t>
            </a:r>
          </a:p>
          <a:p>
            <a:pPr marL="177800" indent="-177800"/>
            <a:r>
              <a:rPr lang="en-GB" sz="1600" dirty="0"/>
              <a:t>This will include consideration of practice areas within:</a:t>
            </a:r>
          </a:p>
          <a:p>
            <a:pPr marL="531813" lvl="2" indent="-177800"/>
            <a:r>
              <a:rPr lang="en-GB" sz="1400" dirty="0"/>
              <a:t>General Insurance</a:t>
            </a:r>
          </a:p>
          <a:p>
            <a:pPr marL="531813" lvl="2" indent="-177800"/>
            <a:r>
              <a:rPr lang="en-GB" sz="1400" dirty="0"/>
              <a:t>Life Insurance</a:t>
            </a:r>
          </a:p>
          <a:p>
            <a:pPr marL="531813" lvl="2" indent="-177800"/>
            <a:r>
              <a:rPr lang="en-GB" sz="1400" dirty="0"/>
              <a:t>Health</a:t>
            </a:r>
          </a:p>
          <a:p>
            <a:pPr marL="531813" lvl="2" indent="-177800"/>
            <a:r>
              <a:rPr lang="en-GB" sz="1400" dirty="0"/>
              <a:t>Reinsurance</a:t>
            </a:r>
          </a:p>
          <a:p>
            <a:pPr marL="531813" lvl="2" indent="-177800"/>
            <a:r>
              <a:rPr lang="en-GB" sz="1400" dirty="0"/>
              <a:t>Pensions</a:t>
            </a:r>
          </a:p>
          <a:p>
            <a:pPr marL="531813" lvl="2" indent="-177800"/>
            <a:r>
              <a:rPr lang="en-GB" sz="1400" dirty="0"/>
              <a:t>Investment</a:t>
            </a:r>
          </a:p>
          <a:p>
            <a:pPr marL="531813" lvl="2" indent="-177800"/>
            <a:r>
              <a:rPr lang="en-GB" sz="1400" dirty="0"/>
              <a:t>Risk management</a:t>
            </a:r>
          </a:p>
          <a:p>
            <a:pPr marL="0" indent="0">
              <a:spcBef>
                <a:spcPts val="1200"/>
              </a:spcBef>
              <a:buNone/>
            </a:pPr>
            <a:endParaRPr lang="en-GB" sz="12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6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Areas – Proposed areas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1"/>
                </a:solidFill>
              </a:rPr>
              <a:t>New areas of practice</a:t>
            </a:r>
          </a:p>
          <a:p>
            <a:pPr marL="177800" indent="-177800"/>
            <a:r>
              <a:rPr lang="en-GB" sz="1600" dirty="0"/>
              <a:t>This sub-stream will investigate new business areas where the actuarial profession can expand and add value. This will take into considerations both existing experiences and potential opportunities in the short term.</a:t>
            </a:r>
          </a:p>
          <a:p>
            <a:pPr marL="177800" indent="-177800"/>
            <a:r>
              <a:rPr lang="en-GB" sz="1600" dirty="0"/>
              <a:t>The initial thoughts are to investigate the following opportunities and questions:</a:t>
            </a:r>
          </a:p>
          <a:p>
            <a:pPr marL="531813" lvl="2" indent="-177800"/>
            <a:r>
              <a:rPr lang="en-GB" sz="1400" dirty="0"/>
              <a:t>Where are actuaries already adding value in non-traditional areas?</a:t>
            </a:r>
          </a:p>
          <a:p>
            <a:pPr marL="531813" lvl="2" indent="-177800"/>
            <a:r>
              <a:rPr lang="en-GB" sz="1400" dirty="0"/>
              <a:t>What new areas can the profession expand to in the short-term?</a:t>
            </a:r>
          </a:p>
          <a:p>
            <a:pPr marL="531813" lvl="2" indent="-177800"/>
            <a:r>
              <a:rPr lang="en-GB" sz="1400" dirty="0"/>
              <a:t>Additional education requirements for actuaries and delivery channels (CPD/new exams?).</a:t>
            </a:r>
          </a:p>
          <a:p>
            <a:pPr marL="531813" lvl="2" indent="-177800"/>
            <a:r>
              <a:rPr lang="en-GB" sz="1400" dirty="0"/>
              <a:t>Identify unique skills that actuary possess vs. some professions seen as replacement of actuaries in certain areas, e.g. data scientists.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7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Areas – Proposed areas for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1"/>
                </a:solidFill>
              </a:rPr>
              <a:t>Technology</a:t>
            </a:r>
          </a:p>
          <a:p>
            <a:pPr marL="177800" indent="-177800"/>
            <a:r>
              <a:rPr lang="en-GB" sz="1600" dirty="0"/>
              <a:t>In addition to considering where actuaries may be able to apply modelling and analytical techniques, we will consider the technologies which may support this work.</a:t>
            </a:r>
          </a:p>
          <a:p>
            <a:pPr marL="177800" indent="-177800"/>
            <a:r>
              <a:rPr lang="en-GB" sz="1600" dirty="0"/>
              <a:t>This may include consideration of the following new and innovative technologies:</a:t>
            </a:r>
          </a:p>
          <a:p>
            <a:pPr marL="531813" lvl="2" indent="-177800"/>
            <a:r>
              <a:rPr lang="en-GB" sz="1400" dirty="0">
                <a:ea typeface="+mn-ea"/>
              </a:rPr>
              <a:t>The Device Mesh</a:t>
            </a:r>
          </a:p>
          <a:p>
            <a:pPr marL="531813" lvl="2" indent="-177800"/>
            <a:r>
              <a:rPr lang="en-GB" sz="1400" dirty="0">
                <a:ea typeface="+mn-ea"/>
              </a:rPr>
              <a:t>Machine learning</a:t>
            </a:r>
          </a:p>
          <a:p>
            <a:pPr marL="531813" lvl="2" indent="-177800"/>
            <a:r>
              <a:rPr lang="en-GB" sz="1400" dirty="0">
                <a:ea typeface="+mn-ea"/>
              </a:rPr>
              <a:t>Advances in disease diagnosis</a:t>
            </a:r>
          </a:p>
          <a:p>
            <a:pPr marL="531813" lvl="2" indent="-177800"/>
            <a:r>
              <a:rPr lang="en-GB" sz="1400" dirty="0">
                <a:ea typeface="+mn-ea"/>
              </a:rPr>
              <a:t>Cognitive computing</a:t>
            </a:r>
          </a:p>
          <a:p>
            <a:pPr marL="531813" lvl="2" indent="-177800"/>
            <a:r>
              <a:rPr lang="en-GB" sz="1400" dirty="0">
                <a:ea typeface="+mn-ea"/>
              </a:rPr>
              <a:t>Telematics</a:t>
            </a:r>
          </a:p>
          <a:p>
            <a:pPr marL="531813" lvl="2" indent="-177800"/>
            <a:r>
              <a:rPr lang="en-GB" sz="1400" dirty="0">
                <a:ea typeface="+mn-ea"/>
              </a:rPr>
              <a:t>Home sensors</a:t>
            </a:r>
          </a:p>
          <a:p>
            <a:pPr marL="531813" lvl="2" indent="-177800"/>
            <a:r>
              <a:rPr lang="en-GB" sz="1400" dirty="0">
                <a:ea typeface="+mn-ea"/>
              </a:rPr>
              <a:t>Algorithmic trading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stream 4: </a:t>
            </a:r>
            <a:br>
              <a:rPr lang="en-GB" dirty="0"/>
            </a:br>
            <a:r>
              <a:rPr lang="en-GB" dirty="0"/>
              <a:t>Implications for professional affairs</a:t>
            </a:r>
          </a:p>
        </p:txBody>
      </p:sp>
    </p:spTree>
    <p:extLst>
      <p:ext uri="{BB962C8B-B14F-4D97-AF65-F5344CB8AC3E}">
        <p14:creationId xmlns:p14="http://schemas.microsoft.com/office/powerpoint/2010/main" val="62412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for the profession under four alternative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18" y="1412776"/>
            <a:ext cx="8291512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To consider future implications for the profession under four alternative scenarios. These scenarios consider the rate of evolution in data science from the current state, overlaying a range of possible positive and negative consequences for the actuarial profession: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dirty="0"/>
              <a:t>A short paper will be produced elaborating the range of possible consequences for the profession under each scenario, this will cover five areas: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Exams, CPD, conference agenda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Public Interest issues, PR and implications for our profile, implications for the society we live in and wider regulatory environment considerations including consultation responses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IFoA Policy implications and linkages; regulation of the profession, Standards – and implications for IFoA regulation and quality (QAS)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Interaction with members on a truly cross practice basis and feedback on IFoA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Possible partnerships, collaboration, interacting with Influencers and lobbying; international connectivity and collaboration globally including with other leading actuarial bodies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Right Arrow 4"/>
          <p:cNvSpPr/>
          <p:nvPr/>
        </p:nvSpPr>
        <p:spPr>
          <a:xfrm rot="5400000">
            <a:off x="5936557" y="2060853"/>
            <a:ext cx="655275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91126"/>
              </p:ext>
            </p:extLst>
          </p:nvPr>
        </p:nvGraphicFramePr>
        <p:xfrm>
          <a:off x="3779912" y="2308633"/>
          <a:ext cx="31683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774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Scenario</a:t>
                      </a:r>
                      <a:r>
                        <a:rPr lang="en-GB" sz="1400" b="1" baseline="0" dirty="0"/>
                        <a:t> 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Scenario</a:t>
                      </a:r>
                      <a:r>
                        <a:rPr lang="en-GB" sz="1400" b="1" baseline="0" dirty="0"/>
                        <a:t> 2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1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Scenario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Scenario</a:t>
                      </a:r>
                      <a:r>
                        <a:rPr lang="en-GB" sz="1400" b="1" baseline="0" dirty="0"/>
                        <a:t> 4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4321" y="3224009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(external) rate of evolution in data science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8967" y="2969575"/>
            <a:ext cx="77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Gradual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5729" y="2971258"/>
            <a:ext cx="68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Rapid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2073" y="2324927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(internal) </a:t>
            </a:r>
          </a:p>
          <a:p>
            <a:pPr algn="ctr"/>
            <a:r>
              <a:rPr lang="en-GB" sz="1200" dirty="0">
                <a:solidFill>
                  <a:schemeClr val="accent1"/>
                </a:solidFill>
              </a:rPr>
              <a:t>implication for the actuarial profession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2788090"/>
            <a:ext cx="754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Decline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213367"/>
            <a:ext cx="855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Growth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3292984" y="2490366"/>
            <a:ext cx="122696" cy="2922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5220072" y="3038824"/>
            <a:ext cx="360040" cy="1384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1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data science already changing your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57" y="1587579"/>
            <a:ext cx="8291512" cy="4640262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ever accelerating progress of technology has led to speculation of a singularity - a hypothetical event in which artificial intelligence would be capable of recursive self improvement. </a:t>
            </a:r>
          </a:p>
          <a:p>
            <a:pPr marL="0" indent="0">
              <a:buNone/>
            </a:pPr>
            <a:r>
              <a:rPr lang="en-GB" sz="1600" b="1" dirty="0"/>
              <a:t>The singularity might be science fiction - but data science is a reality!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89610" y="2963682"/>
            <a:ext cx="600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Do you see developments in Data Science as a threat or an opportunity to actuaries?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9610" y="3898999"/>
            <a:ext cx="577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Have you seen </a:t>
            </a:r>
            <a:r>
              <a:rPr lang="en-GB" sz="1600" b="1" u="sng" dirty="0"/>
              <a:t>new</a:t>
            </a:r>
            <a:r>
              <a:rPr lang="en-GB" sz="1600" b="1" dirty="0"/>
              <a:t> data science techniques being applied in an actuarial context?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7363" y="5035393"/>
            <a:ext cx="46871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If yes – please can you provide details?</a:t>
            </a:r>
          </a:p>
          <a:p>
            <a:r>
              <a:rPr lang="en-GB" sz="1400" dirty="0"/>
              <a:t>For example:</a:t>
            </a:r>
          </a:p>
          <a:p>
            <a:r>
              <a:rPr lang="en-GB" sz="1400" dirty="0"/>
              <a:t>Are these techniques being led by actuaries? </a:t>
            </a:r>
          </a:p>
          <a:p>
            <a:r>
              <a:rPr lang="en-GB" sz="1400" dirty="0"/>
              <a:t>Is there collaboration with other specialists?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926" y="4760293"/>
            <a:ext cx="35436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27" y="3866291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9995" y="3864893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971" y="4237021"/>
            <a:ext cx="768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672" y="4235623"/>
            <a:ext cx="103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927" y="2953116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7149" y="2959552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019" y="3311892"/>
            <a:ext cx="84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Threat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2042" y="3311892"/>
            <a:ext cx="1255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Opportunity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3118257" y="3635289"/>
            <a:ext cx="315197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3108820">
            <a:off x="973688" y="4459827"/>
            <a:ext cx="422897" cy="13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297770" y="3006030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312330" y="3944634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547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would you like the </a:t>
            </a:r>
            <a:r>
              <a:rPr lang="en-GB" dirty="0" err="1"/>
              <a:t>IFoA</a:t>
            </a:r>
            <a:r>
              <a:rPr lang="en-GB" dirty="0"/>
              <a:t> to change over the next 10 years?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83049" y="1546070"/>
            <a:ext cx="74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% of </a:t>
            </a:r>
            <a:r>
              <a:rPr lang="en-GB" sz="1600" b="1" dirty="0" err="1"/>
              <a:t>IFoA</a:t>
            </a:r>
            <a:r>
              <a:rPr lang="en-GB" sz="1600" b="1" dirty="0"/>
              <a:t> members working in new, non-traditional, ‘Data Science’ roles?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3527" y="2279159"/>
            <a:ext cx="577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Should the </a:t>
            </a:r>
            <a:r>
              <a:rPr lang="en-GB" sz="1600" b="1" dirty="0" err="1"/>
              <a:t>IFoA</a:t>
            </a:r>
            <a:r>
              <a:rPr lang="en-GB" sz="1600" b="1" dirty="0"/>
              <a:t> have a ‘data science’ exam specialism?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5825" y="3366125"/>
            <a:ext cx="464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Which practice area(s) will be most impacted by new data science techniques?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983" y="1537052"/>
            <a:ext cx="462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34" y="2988911"/>
            <a:ext cx="26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Finance and Investment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983" y="2250846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9529" y="2257282"/>
            <a:ext cx="41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145" y="2586390"/>
            <a:ext cx="768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2052" y="2575942"/>
            <a:ext cx="1030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634" y="3307279"/>
            <a:ext cx="26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General Insurance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634" y="3625647"/>
            <a:ext cx="26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Health and Care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634" y="3944015"/>
            <a:ext cx="26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34" y="4262383"/>
            <a:ext cx="263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Pensions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634" y="4580752"/>
            <a:ext cx="273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Resource and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4634" y="4899121"/>
            <a:ext cx="273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Risk 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634" y="5217490"/>
            <a:ext cx="273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Cross Practice 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634" y="5535859"/>
            <a:ext cx="273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 Practice Area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0839" y="3048040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0839" y="3362162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0839" y="3676284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70839" y="3990406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70839" y="4304528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0839" y="4618650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0839" y="4932772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0839" y="5246894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0839" y="5561019"/>
            <a:ext cx="31841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633" y="5877272"/>
            <a:ext cx="239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If new, please specify:</a:t>
            </a:r>
            <a:endParaRPr lang="en-GB" sz="1600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3323307" y="1991975"/>
            <a:ext cx="315197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 rot="10800000">
            <a:off x="3427774" y="3055774"/>
            <a:ext cx="572890" cy="116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850127" y="5877272"/>
            <a:ext cx="24419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6" name="Right Arrow 45"/>
          <p:cNvSpPr/>
          <p:nvPr/>
        </p:nvSpPr>
        <p:spPr>
          <a:xfrm rot="986071">
            <a:off x="2198924" y="5790554"/>
            <a:ext cx="432141" cy="106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012160" y="4304528"/>
            <a:ext cx="2633236" cy="1803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   ARN (optional):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4470" y="5095870"/>
            <a:ext cx="22086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9" name="Right Arrow 48"/>
          <p:cNvSpPr/>
          <p:nvPr/>
        </p:nvSpPr>
        <p:spPr>
          <a:xfrm rot="5400000">
            <a:off x="4758560" y="2852936"/>
            <a:ext cx="315197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>
            <a:off x="5312006" y="4699672"/>
            <a:ext cx="572890" cy="116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287083" y="1546070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2540825" y="2277002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048809" y="3481527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55" name="Oval 54"/>
          <p:cNvSpPr/>
          <p:nvPr/>
        </p:nvSpPr>
        <p:spPr>
          <a:xfrm>
            <a:off x="6300192" y="4648781"/>
            <a:ext cx="330014" cy="29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98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231" y="4005064"/>
            <a:ext cx="8399804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20495" y="693242"/>
            <a:ext cx="3918567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704938" y="693242"/>
            <a:ext cx="391856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02" y="985838"/>
            <a:ext cx="3522853" cy="1143000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04345" y="980728"/>
            <a:ext cx="35228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stream 1: </a:t>
            </a:r>
            <a:br>
              <a:rPr lang="en-GB" dirty="0"/>
            </a:br>
            <a:r>
              <a:rPr lang="en-GB" dirty="0"/>
              <a:t>Research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86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activity around data science universe within the actuarial community worldwide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56466" y="2348880"/>
            <a:ext cx="8159116" cy="3313460"/>
            <a:chOff x="456466" y="1988294"/>
            <a:chExt cx="8159116" cy="3313460"/>
          </a:xfrm>
        </p:grpSpPr>
        <p:sp>
          <p:nvSpPr>
            <p:cNvPr id="8" name="Rectangular Callout 7"/>
            <p:cNvSpPr/>
            <p:nvPr/>
          </p:nvSpPr>
          <p:spPr>
            <a:xfrm>
              <a:off x="456466" y="4365104"/>
              <a:ext cx="3971518" cy="936650"/>
            </a:xfrm>
            <a:prstGeom prst="wedgeRectCallout">
              <a:avLst>
                <a:gd name="adj1" fmla="val -41536"/>
                <a:gd name="adj2" fmla="val -94885"/>
              </a:avLst>
            </a:prstGeom>
            <a:solidFill>
              <a:srgbClr val="2F5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IAA ASTIN Big Data / Data Analytics Working Party – Phase 1 Paper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463532" y="1988294"/>
              <a:ext cx="3964451" cy="936650"/>
            </a:xfrm>
            <a:prstGeom prst="wedgeRectCallout">
              <a:avLst>
                <a:gd name="adj1" fmla="val 42015"/>
                <a:gd name="adj2" fmla="val 79714"/>
              </a:avLst>
            </a:prstGeom>
            <a:solidFill>
              <a:srgbClr val="2F5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Big Data: An Actuarial Perspective Paper; Institute of Actuaries in Belgium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63533" y="3255267"/>
              <a:ext cx="3964451" cy="648073"/>
              <a:chOff x="807" y="141192"/>
              <a:chExt cx="1723043" cy="103382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07" y="141192"/>
                <a:ext cx="1723043" cy="1033826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807" y="141192"/>
                <a:ext cx="1723043" cy="10338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</a:rPr>
                  <a:t>2015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44008" y="3255267"/>
              <a:ext cx="3964451" cy="648073"/>
              <a:chOff x="807" y="141192"/>
              <a:chExt cx="1723043" cy="103382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7" y="141192"/>
                <a:ext cx="1723043" cy="10338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807" y="141192"/>
                <a:ext cx="1723043" cy="1033826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</a:rPr>
                  <a:t>2016</a:t>
                </a:r>
              </a:p>
            </p:txBody>
          </p:sp>
        </p:grpSp>
        <p:sp>
          <p:nvSpPr>
            <p:cNvPr id="12" name="Rectangular Callout 11"/>
            <p:cNvSpPr/>
            <p:nvPr/>
          </p:nvSpPr>
          <p:spPr>
            <a:xfrm>
              <a:off x="4644008" y="4365104"/>
              <a:ext cx="3964451" cy="936650"/>
            </a:xfrm>
            <a:prstGeom prst="wedgeRectCallout">
              <a:avLst>
                <a:gd name="adj1" fmla="val -38875"/>
                <a:gd name="adj2" fmla="val -91129"/>
              </a:avLst>
            </a:prstGeom>
            <a:solidFill>
              <a:srgbClr val="D9AB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Big Data Working Party Presentation at </a:t>
              </a:r>
              <a:r>
                <a:rPr lang="en-GB" dirty="0" err="1"/>
                <a:t>IFoA</a:t>
              </a:r>
              <a:r>
                <a:rPr lang="en-GB" dirty="0"/>
                <a:t> Asia Conference, Singapore Actuarial Society</a:t>
              </a:r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4651131" y="1988294"/>
              <a:ext cx="3964451" cy="936650"/>
            </a:xfrm>
            <a:prstGeom prst="wedgeRectCallout">
              <a:avLst>
                <a:gd name="adj1" fmla="val 42015"/>
                <a:gd name="adj2" fmla="val 79714"/>
              </a:avLst>
            </a:prstGeom>
            <a:solidFill>
              <a:srgbClr val="D9AB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CAS Institute defines program for data science and predictive analytics credential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26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workstream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556792"/>
            <a:ext cx="8291512" cy="4608512"/>
          </a:xfrm>
        </p:spPr>
        <p:txBody>
          <a:bodyPr/>
          <a:lstStyle/>
          <a:p>
            <a:r>
              <a:rPr lang="en-GB" dirty="0"/>
              <a:t>Review what is currently out there (and what is not)</a:t>
            </a:r>
          </a:p>
          <a:p>
            <a:pPr lvl="1"/>
            <a:r>
              <a:rPr lang="en-GB" dirty="0"/>
              <a:t>Thought leadership</a:t>
            </a:r>
          </a:p>
          <a:p>
            <a:pPr lvl="1"/>
            <a:r>
              <a:rPr lang="en-GB" dirty="0"/>
              <a:t>Views and opinions</a:t>
            </a:r>
          </a:p>
          <a:p>
            <a:pPr lvl="1"/>
            <a:r>
              <a:rPr lang="en-GB" dirty="0"/>
              <a:t>Tools and platforms</a:t>
            </a:r>
          </a:p>
          <a:p>
            <a:pPr lvl="1"/>
            <a:r>
              <a:rPr lang="en-GB" dirty="0"/>
              <a:t>International perspective</a:t>
            </a:r>
          </a:p>
          <a:p>
            <a:pPr lvl="1"/>
            <a:endParaRPr lang="en-GB" dirty="0"/>
          </a:p>
          <a:p>
            <a:r>
              <a:rPr lang="en-GB" dirty="0"/>
              <a:t>Identify what could be looked into in the future</a:t>
            </a:r>
          </a:p>
          <a:p>
            <a:pPr lvl="1"/>
            <a:r>
              <a:rPr lang="en-GB" dirty="0"/>
              <a:t>Gap analysis</a:t>
            </a:r>
          </a:p>
          <a:p>
            <a:pPr lvl="1"/>
            <a:r>
              <a:rPr lang="en-GB" dirty="0"/>
              <a:t>Areas to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Right Arrow 4"/>
          <p:cNvSpPr/>
          <p:nvPr/>
        </p:nvSpPr>
        <p:spPr>
          <a:xfrm rot="5400000">
            <a:off x="5936557" y="2060853"/>
            <a:ext cx="655275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/>
          </a:p>
        </p:txBody>
      </p:sp>
      <p:sp>
        <p:nvSpPr>
          <p:cNvPr id="9" name="Bent Arrow 8"/>
          <p:cNvSpPr/>
          <p:nvPr/>
        </p:nvSpPr>
        <p:spPr>
          <a:xfrm>
            <a:off x="5686444" y="2644118"/>
            <a:ext cx="2088232" cy="1440160"/>
          </a:xfrm>
          <a:prstGeom prst="bentArrow">
            <a:avLst/>
          </a:prstGeom>
          <a:solidFill>
            <a:srgbClr val="4096B8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3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workstream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40869"/>
            <a:ext cx="6624736" cy="1043979"/>
          </a:xfrm>
          <a:solidFill>
            <a:srgbClr val="D9AB16"/>
          </a:solidFill>
          <a:ln>
            <a:noFill/>
          </a:ln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sz="2000" dirty="0">
                <a:solidFill>
                  <a:srgbClr val="FFFFFF"/>
                </a:solidFill>
              </a:rPr>
              <a:t>Define issues to be addressed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>
                <a:solidFill>
                  <a:srgbClr val="FFFFFF"/>
                </a:solidFill>
              </a:rPr>
              <a:t>Decide how to split the issues between Literature Review and Member Survey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88" name="Group 87"/>
          <p:cNvGrpSpPr/>
          <p:nvPr/>
        </p:nvGrpSpPr>
        <p:grpSpPr>
          <a:xfrm>
            <a:off x="539712" y="1412776"/>
            <a:ext cx="1440000" cy="4824536"/>
            <a:chOff x="467544" y="1484784"/>
            <a:chExt cx="1440000" cy="4536448"/>
          </a:xfrm>
        </p:grpSpPr>
        <p:sp>
          <p:nvSpPr>
            <p:cNvPr id="79" name="Rectangle 78"/>
            <p:cNvSpPr/>
            <p:nvPr/>
          </p:nvSpPr>
          <p:spPr>
            <a:xfrm>
              <a:off x="467544" y="1484784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May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7544" y="1988840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June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7544" y="2492896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July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7544" y="2996952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Aug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7544" y="3501008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7544" y="4005064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Oct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7544" y="4509120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Nov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67544" y="5013176"/>
              <a:ext cx="1440000" cy="504000"/>
            </a:xfrm>
            <a:prstGeom prst="rect">
              <a:avLst/>
            </a:prstGeom>
            <a:solidFill>
              <a:srgbClr val="4096B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Dec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7544" y="5517232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2016+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67544" y="1494748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May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7544" y="1998804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June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7544" y="2502860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July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67544" y="3006916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Aug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7544" y="3510972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Sep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67544" y="4015028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Oct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67544" y="4519084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Nov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7544" y="5023140"/>
              <a:ext cx="1440000" cy="504000"/>
            </a:xfrm>
            <a:prstGeom prst="rect">
              <a:avLst/>
            </a:prstGeom>
            <a:solidFill>
              <a:srgbClr val="2F5079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Dec</a:t>
              </a:r>
            </a:p>
          </p:txBody>
        </p:sp>
      </p:grpSp>
      <p:sp>
        <p:nvSpPr>
          <p:cNvPr id="100" name="Content Placeholder 2"/>
          <p:cNvSpPr txBox="1">
            <a:spLocks/>
          </p:cNvSpPr>
          <p:nvPr/>
        </p:nvSpPr>
        <p:spPr bwMode="auto">
          <a:xfrm>
            <a:off x="5328084" y="2529507"/>
            <a:ext cx="3348372" cy="2099665"/>
          </a:xfrm>
          <a:prstGeom prst="rect">
            <a:avLst/>
          </a:prstGeom>
          <a:solidFill>
            <a:srgbClr val="79A32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Literature Review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– Phase 1</a:t>
            </a: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 bwMode="auto">
          <a:xfrm>
            <a:off x="2051720" y="2540726"/>
            <a:ext cx="3232911" cy="1016256"/>
          </a:xfrm>
          <a:prstGeom prst="rect">
            <a:avLst/>
          </a:prstGeom>
          <a:solidFill>
            <a:srgbClr val="4096B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Member Survey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5328084" y="4725144"/>
            <a:ext cx="3348372" cy="1500465"/>
          </a:xfrm>
          <a:prstGeom prst="rect">
            <a:avLst/>
          </a:prstGeom>
          <a:solidFill>
            <a:srgbClr val="79A32A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Literature Review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– Phase 2</a:t>
            </a: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2051720" y="3631199"/>
            <a:ext cx="3232911" cy="2594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/>
              <a:t>Other activities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GB" sz="2000" kern="0" dirty="0"/>
              <a:t>e.g. Twitter/LinkedIn campaign to define similarities/differences between actuaries and data scientists?</a:t>
            </a:r>
          </a:p>
        </p:txBody>
      </p:sp>
    </p:spTree>
    <p:extLst>
      <p:ext uri="{BB962C8B-B14F-4D97-AF65-F5344CB8AC3E}">
        <p14:creationId xmlns:p14="http://schemas.microsoft.com/office/powerpoint/2010/main" val="21198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stream 2: </a:t>
            </a:r>
            <a:br>
              <a:rPr lang="en-GB" dirty="0"/>
            </a:br>
            <a:r>
              <a:rPr lang="en-US" dirty="0"/>
              <a:t>New approaches to current actuarial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26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579521"/>
              </p:ext>
            </p:extLst>
          </p:nvPr>
        </p:nvGraphicFramePr>
        <p:xfrm>
          <a:off x="251520" y="548680"/>
          <a:ext cx="8677472" cy="5852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2896"/>
                <a:gridCol w="1446144"/>
                <a:gridCol w="1446144"/>
                <a:gridCol w="1446144"/>
                <a:gridCol w="1446144"/>
              </a:tblGrid>
              <a:tr h="796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EXISTING PROBLEM AREAS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General </a:t>
                      </a:r>
                      <a:r>
                        <a:rPr lang="en-GB" sz="1600" dirty="0" smtClean="0">
                          <a:effectLst/>
                        </a:rPr>
                        <a:t>Insurance</a:t>
                      </a:r>
                      <a:endParaRPr lang="en-GB" sz="1600" dirty="0">
                        <a:effectLst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Pension</a:t>
                      </a:r>
                      <a:endParaRPr lang="en-GB" sz="1600" dirty="0">
                        <a:effectLst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Life, Health &amp; </a:t>
                      </a:r>
                      <a:r>
                        <a:rPr lang="en-GB" sz="1600" dirty="0" smtClean="0">
                          <a:effectLst/>
                        </a:rPr>
                        <a:t>Care</a:t>
                      </a:r>
                      <a:endParaRPr lang="en-GB" sz="1600" dirty="0">
                        <a:effectLst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Investment</a:t>
                      </a:r>
                      <a:endParaRPr lang="en-GB" sz="1600" dirty="0">
                        <a:effectLst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Pricing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Product Design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Reserving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Capital Modelling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Exposure Management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Scheme Valuation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Surplus Distribution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Asset &amp; Liability Modelling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Data </a:t>
                      </a:r>
                      <a:r>
                        <a:rPr lang="en-GB" sz="1600" dirty="0" smtClean="0">
                          <a:effectLst/>
                        </a:rPr>
                        <a:t>Cleansing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  <a:tr h="443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External Data </a:t>
                      </a:r>
                      <a:r>
                        <a:rPr lang="en-GB" sz="1600" dirty="0" smtClean="0">
                          <a:effectLst/>
                        </a:rPr>
                        <a:t>Sources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√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√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  <a:tr h="627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Strategic/Tactical Asset Allocation</a:t>
                      </a: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√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24" marR="58058" marT="403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1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9" y="321683"/>
            <a:ext cx="8291512" cy="1143000"/>
          </a:xfrm>
        </p:spPr>
        <p:txBody>
          <a:bodyPr/>
          <a:lstStyle/>
          <a:p>
            <a:r>
              <a:rPr lang="en-GB" dirty="0" smtClean="0"/>
              <a:t>The Data Science Universe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5" y="1152178"/>
            <a:ext cx="85689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95095" y="5561806"/>
            <a:ext cx="17281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1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stream 3: </a:t>
            </a:r>
            <a:br>
              <a:rPr lang="en-GB" dirty="0"/>
            </a:br>
            <a:r>
              <a:rPr lang="en-GB" dirty="0"/>
              <a:t>New areas - </a:t>
            </a:r>
            <a:r>
              <a:rPr lang="en-US" dirty="0"/>
              <a:t>possible ideas and solutions in areas offering new opportunities for actuarial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292783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E03378-2E60-49B9-ABC0-82BE98C927D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28BBB0D-C09F-45DD-8B3D-E71EFBEC5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F0167-B4CC-4FB3-8825-5CAD37303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mid blue</Template>
  <TotalTime>70</TotalTime>
  <Words>1114</Words>
  <Application>Microsoft Office PowerPoint</Application>
  <PresentationFormat>On-screen Show (4:3)</PresentationFormat>
  <Paragraphs>231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IFOA PowerPoint template 14 mid blue</vt:lpstr>
      <vt:lpstr>Data Science Universe Seminar   </vt:lpstr>
      <vt:lpstr>Work stream 1:  Research </vt:lpstr>
      <vt:lpstr>Recent activity around data science universe within the actuarial community worldwide</vt:lpstr>
      <vt:lpstr>Research workstream objectives</vt:lpstr>
      <vt:lpstr>Research workstream plan</vt:lpstr>
      <vt:lpstr>Work stream 2:  New approaches to current actuarial work</vt:lpstr>
      <vt:lpstr>PowerPoint Presentation</vt:lpstr>
      <vt:lpstr>The Data Science Universe</vt:lpstr>
      <vt:lpstr>Work stream 3:  New areas - possible ideas and solutions in areas offering new opportunities for actuarial work</vt:lpstr>
      <vt:lpstr>New Areas – Scope of workstream</vt:lpstr>
      <vt:lpstr>New Areas – Proposed areas for research</vt:lpstr>
      <vt:lpstr>New Areas – Proposed areas for research</vt:lpstr>
      <vt:lpstr>New Areas – Proposed areas for research</vt:lpstr>
      <vt:lpstr>Work stream 4:  Implications for professional affairs</vt:lpstr>
      <vt:lpstr>Implications for the profession under four alternative scenarios</vt:lpstr>
      <vt:lpstr>How is data science already changing your work?</vt:lpstr>
      <vt:lpstr>How would you like the IFoA to change over the next 10 years?</vt:lpstr>
      <vt:lpstr>Questions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Windows User</cp:lastModifiedBy>
  <cp:revision>24</cp:revision>
  <dcterms:created xsi:type="dcterms:W3CDTF">2013-05-30T14:24:16Z</dcterms:created>
  <dcterms:modified xsi:type="dcterms:W3CDTF">2016-05-10T15:07:40Z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