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695" r:id="rId6"/>
  </p:sldMasterIdLst>
  <p:notesMasterIdLst>
    <p:notesMasterId r:id="rId64"/>
  </p:notesMasterIdLst>
  <p:sldIdLst>
    <p:sldId id="265" r:id="rId7"/>
    <p:sldId id="266" r:id="rId8"/>
    <p:sldId id="258" r:id="rId9"/>
    <p:sldId id="260" r:id="rId10"/>
    <p:sldId id="268" r:id="rId11"/>
    <p:sldId id="267" r:id="rId12"/>
    <p:sldId id="485" r:id="rId13"/>
    <p:sldId id="320" r:id="rId14"/>
    <p:sldId id="385" r:id="rId15"/>
    <p:sldId id="341" r:id="rId16"/>
    <p:sldId id="489" r:id="rId17"/>
    <p:sldId id="302" r:id="rId18"/>
    <p:sldId id="477" r:id="rId19"/>
    <p:sldId id="314" r:id="rId20"/>
    <p:sldId id="374" r:id="rId21"/>
    <p:sldId id="486" r:id="rId22"/>
    <p:sldId id="315" r:id="rId23"/>
    <p:sldId id="530" r:id="rId24"/>
    <p:sldId id="484" r:id="rId25"/>
    <p:sldId id="483" r:id="rId26"/>
    <p:sldId id="531" r:id="rId27"/>
    <p:sldId id="271" r:id="rId28"/>
    <p:sldId id="257" r:id="rId29"/>
    <p:sldId id="532" r:id="rId30"/>
    <p:sldId id="269" r:id="rId31"/>
    <p:sldId id="270" r:id="rId32"/>
    <p:sldId id="272" r:id="rId33"/>
    <p:sldId id="526" r:id="rId34"/>
    <p:sldId id="527" r:id="rId35"/>
    <p:sldId id="528" r:id="rId36"/>
    <p:sldId id="529" r:id="rId37"/>
    <p:sldId id="273" r:id="rId38"/>
    <p:sldId id="508" r:id="rId39"/>
    <p:sldId id="516" r:id="rId40"/>
    <p:sldId id="274" r:id="rId41"/>
    <p:sldId id="482" r:id="rId42"/>
    <p:sldId id="481" r:id="rId43"/>
    <p:sldId id="480" r:id="rId44"/>
    <p:sldId id="275" r:id="rId45"/>
    <p:sldId id="276" r:id="rId46"/>
    <p:sldId id="533" r:id="rId47"/>
    <p:sldId id="534" r:id="rId48"/>
    <p:sldId id="259" r:id="rId49"/>
    <p:sldId id="262" r:id="rId50"/>
    <p:sldId id="535" r:id="rId51"/>
    <p:sldId id="519" r:id="rId52"/>
    <p:sldId id="520" r:id="rId53"/>
    <p:sldId id="521" r:id="rId54"/>
    <p:sldId id="522" r:id="rId55"/>
    <p:sldId id="523" r:id="rId56"/>
    <p:sldId id="536" r:id="rId57"/>
    <p:sldId id="537" r:id="rId58"/>
    <p:sldId id="525" r:id="rId59"/>
    <p:sldId id="524" r:id="rId60"/>
    <p:sldId id="264" r:id="rId61"/>
    <p:sldId id="261" r:id="rId62"/>
    <p:sldId id="263"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Waite (LCP)" initials="AW(" lastIdx="2" clrIdx="0">
    <p:extLst>
      <p:ext uri="{19B8F6BF-5375-455C-9EA6-DF929625EA0E}">
        <p15:presenceInfo xmlns:p15="http://schemas.microsoft.com/office/powerpoint/2012/main" userId="S::Alex.Waite@lcp.uk.com::1b1ad904-c0d2-4462-972e-e75f20a677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AB16"/>
    <a:srgbClr val="95C532"/>
    <a:srgbClr val="7BB54D"/>
    <a:srgbClr val="4472C4"/>
    <a:srgbClr val="699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573F55-219E-4171-A442-2050B81D61E3}" v="137" dt="2020-09-14T07:53:56.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102"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https://lcponline.sharepoint.com/teams/Total/Shared%20Documents/DC/2020-05%20DC%20strategy%20review/Backing/Lifestyle%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11161053833668E-2"/>
          <c:y val="7.2425286453637078E-2"/>
          <c:w val="0.91448495551935438"/>
          <c:h val="0.58372600120612061"/>
        </c:manualLayout>
      </c:layout>
      <c:barChart>
        <c:barDir val="col"/>
        <c:grouping val="percentStacked"/>
        <c:varyColors val="0"/>
        <c:ser>
          <c:idx val="0"/>
          <c:order val="0"/>
          <c:tx>
            <c:strRef>
              <c:f>'default LS'!$C$5</c:f>
              <c:strCache>
                <c:ptCount val="1"/>
                <c:pt idx="0">
                  <c:v>Total Global Equity Fund</c:v>
                </c:pt>
              </c:strCache>
            </c:strRef>
          </c:tx>
          <c:spPr>
            <a:solidFill>
              <a:srgbClr val="E93F6F"/>
            </a:solidFill>
          </c:spPr>
          <c:invertIfNegative val="0"/>
          <c:cat>
            <c:strRef>
              <c:f>'default LS'!$A$6:$B$31</c:f>
              <c:strCache>
                <c:ptCount val="26"/>
                <c:pt idx="0">
                  <c:v>25+</c:v>
                </c:pt>
                <c:pt idx="1">
                  <c:v>24</c:v>
                </c:pt>
                <c:pt idx="2">
                  <c:v>23</c:v>
                </c:pt>
                <c:pt idx="3">
                  <c:v>22</c:v>
                </c:pt>
                <c:pt idx="4">
                  <c:v>21</c:v>
                </c:pt>
                <c:pt idx="5">
                  <c:v>20</c:v>
                </c:pt>
                <c:pt idx="6">
                  <c:v>19</c:v>
                </c:pt>
                <c:pt idx="7">
                  <c:v>18</c:v>
                </c:pt>
                <c:pt idx="8">
                  <c:v>17</c:v>
                </c:pt>
                <c:pt idx="9">
                  <c:v>16</c:v>
                </c:pt>
                <c:pt idx="10">
                  <c:v>15</c:v>
                </c:pt>
                <c:pt idx="11">
                  <c:v>14</c:v>
                </c:pt>
                <c:pt idx="12">
                  <c:v>13</c:v>
                </c:pt>
                <c:pt idx="13">
                  <c:v>12</c:v>
                </c:pt>
                <c:pt idx="14">
                  <c:v>11</c:v>
                </c:pt>
                <c:pt idx="15">
                  <c:v>10</c:v>
                </c:pt>
                <c:pt idx="16">
                  <c:v>9</c:v>
                </c:pt>
                <c:pt idx="17">
                  <c:v>8</c:v>
                </c:pt>
                <c:pt idx="18">
                  <c:v>7</c:v>
                </c:pt>
                <c:pt idx="19">
                  <c:v>6</c:v>
                </c:pt>
                <c:pt idx="20">
                  <c:v>5</c:v>
                </c:pt>
                <c:pt idx="21">
                  <c:v>4</c:v>
                </c:pt>
                <c:pt idx="22">
                  <c:v>3</c:v>
                </c:pt>
                <c:pt idx="23">
                  <c:v>2</c:v>
                </c:pt>
                <c:pt idx="24">
                  <c:v>1</c:v>
                </c:pt>
                <c:pt idx="25">
                  <c:v>0</c:v>
                </c:pt>
              </c:strCache>
            </c:strRef>
          </c:cat>
          <c:val>
            <c:numRef>
              <c:f>'default LS'!$C$6:$C$31</c:f>
              <c:numCache>
                <c:formatCode>0.0%</c:formatCode>
                <c:ptCount val="26"/>
                <c:pt idx="0">
                  <c:v>1</c:v>
                </c:pt>
                <c:pt idx="1">
                  <c:v>0.96250000000000002</c:v>
                </c:pt>
                <c:pt idx="2">
                  <c:v>0.92500000000000004</c:v>
                </c:pt>
                <c:pt idx="3">
                  <c:v>0.88750000000000007</c:v>
                </c:pt>
                <c:pt idx="4">
                  <c:v>0.85000000000000009</c:v>
                </c:pt>
                <c:pt idx="5">
                  <c:v>0.81250000000000011</c:v>
                </c:pt>
                <c:pt idx="6">
                  <c:v>0.77500000000000013</c:v>
                </c:pt>
                <c:pt idx="7">
                  <c:v>0.73750000000000016</c:v>
                </c:pt>
                <c:pt idx="8">
                  <c:v>0.70000000000000018</c:v>
                </c:pt>
                <c:pt idx="9">
                  <c:v>0.6625000000000002</c:v>
                </c:pt>
                <c:pt idx="10">
                  <c:v>0.62500000000000022</c:v>
                </c:pt>
                <c:pt idx="11">
                  <c:v>0.58750000000000024</c:v>
                </c:pt>
                <c:pt idx="12">
                  <c:v>0.55000000000000027</c:v>
                </c:pt>
                <c:pt idx="13">
                  <c:v>0.51250000000000029</c:v>
                </c:pt>
                <c:pt idx="14">
                  <c:v>0.47500000000000031</c:v>
                </c:pt>
                <c:pt idx="15">
                  <c:v>0.43750000000000033</c:v>
                </c:pt>
                <c:pt idx="16">
                  <c:v>0.40000000000000036</c:v>
                </c:pt>
                <c:pt idx="17">
                  <c:v>0.36250000000000038</c:v>
                </c:pt>
                <c:pt idx="18">
                  <c:v>0.3250000000000004</c:v>
                </c:pt>
                <c:pt idx="19">
                  <c:v>0.28750000000000042</c:v>
                </c:pt>
                <c:pt idx="20" formatCode="0.00%">
                  <c:v>0.25</c:v>
                </c:pt>
                <c:pt idx="21">
                  <c:v>0.2</c:v>
                </c:pt>
                <c:pt idx="22">
                  <c:v>0.15000000000000002</c:v>
                </c:pt>
                <c:pt idx="23">
                  <c:v>0.10000000000000002</c:v>
                </c:pt>
                <c:pt idx="24">
                  <c:v>5.0000000000000017E-2</c:v>
                </c:pt>
                <c:pt idx="25" formatCode="0.00%">
                  <c:v>0</c:v>
                </c:pt>
              </c:numCache>
            </c:numRef>
          </c:val>
          <c:extLst>
            <c:ext xmlns:c16="http://schemas.microsoft.com/office/drawing/2014/chart" uri="{C3380CC4-5D6E-409C-BE32-E72D297353CC}">
              <c16:uniqueId val="{00000000-847B-4ACB-912E-91029B3B1CC9}"/>
            </c:ext>
          </c:extLst>
        </c:ser>
        <c:ser>
          <c:idx val="3"/>
          <c:order val="1"/>
          <c:tx>
            <c:strRef>
              <c:f>'default LS'!$D$5</c:f>
              <c:strCache>
                <c:ptCount val="1"/>
                <c:pt idx="0">
                  <c:v>Total Diversified Multi Asset Fund</c:v>
                </c:pt>
              </c:strCache>
            </c:strRef>
          </c:tx>
          <c:spPr>
            <a:solidFill>
              <a:srgbClr val="F7A600"/>
            </a:solidFill>
          </c:spPr>
          <c:invertIfNegative val="0"/>
          <c:cat>
            <c:strRef>
              <c:f>'default LS'!$A$6:$B$31</c:f>
              <c:strCache>
                <c:ptCount val="26"/>
                <c:pt idx="0">
                  <c:v>25+</c:v>
                </c:pt>
                <c:pt idx="1">
                  <c:v>24</c:v>
                </c:pt>
                <c:pt idx="2">
                  <c:v>23</c:v>
                </c:pt>
                <c:pt idx="3">
                  <c:v>22</c:v>
                </c:pt>
                <c:pt idx="4">
                  <c:v>21</c:v>
                </c:pt>
                <c:pt idx="5">
                  <c:v>20</c:v>
                </c:pt>
                <c:pt idx="6">
                  <c:v>19</c:v>
                </c:pt>
                <c:pt idx="7">
                  <c:v>18</c:v>
                </c:pt>
                <c:pt idx="8">
                  <c:v>17</c:v>
                </c:pt>
                <c:pt idx="9">
                  <c:v>16</c:v>
                </c:pt>
                <c:pt idx="10">
                  <c:v>15</c:v>
                </c:pt>
                <c:pt idx="11">
                  <c:v>14</c:v>
                </c:pt>
                <c:pt idx="12">
                  <c:v>13</c:v>
                </c:pt>
                <c:pt idx="13">
                  <c:v>12</c:v>
                </c:pt>
                <c:pt idx="14">
                  <c:v>11</c:v>
                </c:pt>
                <c:pt idx="15">
                  <c:v>10</c:v>
                </c:pt>
                <c:pt idx="16">
                  <c:v>9</c:v>
                </c:pt>
                <c:pt idx="17">
                  <c:v>8</c:v>
                </c:pt>
                <c:pt idx="18">
                  <c:v>7</c:v>
                </c:pt>
                <c:pt idx="19">
                  <c:v>6</c:v>
                </c:pt>
                <c:pt idx="20">
                  <c:v>5</c:v>
                </c:pt>
                <c:pt idx="21">
                  <c:v>4</c:v>
                </c:pt>
                <c:pt idx="22">
                  <c:v>3</c:v>
                </c:pt>
                <c:pt idx="23">
                  <c:v>2</c:v>
                </c:pt>
                <c:pt idx="24">
                  <c:v>1</c:v>
                </c:pt>
                <c:pt idx="25">
                  <c:v>0</c:v>
                </c:pt>
              </c:strCache>
            </c:strRef>
          </c:cat>
          <c:val>
            <c:numRef>
              <c:f>'default LS'!$D$6:$D$31</c:f>
              <c:numCache>
                <c:formatCode>0.0%</c:formatCode>
                <c:ptCount val="26"/>
                <c:pt idx="0">
                  <c:v>0</c:v>
                </c:pt>
                <c:pt idx="1">
                  <c:v>3.7499999999999999E-2</c:v>
                </c:pt>
                <c:pt idx="2">
                  <c:v>7.4999999999999997E-2</c:v>
                </c:pt>
                <c:pt idx="3">
                  <c:v>0.11249999999999999</c:v>
                </c:pt>
                <c:pt idx="4">
                  <c:v>0.15</c:v>
                </c:pt>
                <c:pt idx="5">
                  <c:v>0.1875</c:v>
                </c:pt>
                <c:pt idx="6">
                  <c:v>0.22500000000000001</c:v>
                </c:pt>
                <c:pt idx="7">
                  <c:v>0.26250000000000001</c:v>
                </c:pt>
                <c:pt idx="8">
                  <c:v>0.3</c:v>
                </c:pt>
                <c:pt idx="9">
                  <c:v>0.33749999999999997</c:v>
                </c:pt>
                <c:pt idx="10">
                  <c:v>0.37499999999999994</c:v>
                </c:pt>
                <c:pt idx="11">
                  <c:v>0.41249999999999992</c:v>
                </c:pt>
                <c:pt idx="12">
                  <c:v>0.4499999999999999</c:v>
                </c:pt>
                <c:pt idx="13">
                  <c:v>0.48749999999999988</c:v>
                </c:pt>
                <c:pt idx="14">
                  <c:v>0.52499999999999991</c:v>
                </c:pt>
                <c:pt idx="15">
                  <c:v>0.56249999999999989</c:v>
                </c:pt>
                <c:pt idx="16">
                  <c:v>0.59999999999999987</c:v>
                </c:pt>
                <c:pt idx="17">
                  <c:v>0.63749999999999984</c:v>
                </c:pt>
                <c:pt idx="18">
                  <c:v>0.67499999999999982</c:v>
                </c:pt>
                <c:pt idx="19">
                  <c:v>0.7124999999999998</c:v>
                </c:pt>
                <c:pt idx="20">
                  <c:v>0.75</c:v>
                </c:pt>
                <c:pt idx="21">
                  <c:v>0.75</c:v>
                </c:pt>
                <c:pt idx="22">
                  <c:v>0.75</c:v>
                </c:pt>
                <c:pt idx="23">
                  <c:v>0.75</c:v>
                </c:pt>
                <c:pt idx="24">
                  <c:v>0.75</c:v>
                </c:pt>
                <c:pt idx="25">
                  <c:v>0.75</c:v>
                </c:pt>
              </c:numCache>
            </c:numRef>
          </c:val>
          <c:extLst>
            <c:ext xmlns:c16="http://schemas.microsoft.com/office/drawing/2014/chart" uri="{C3380CC4-5D6E-409C-BE32-E72D297353CC}">
              <c16:uniqueId val="{00000001-847B-4ACB-912E-91029B3B1CC9}"/>
            </c:ext>
          </c:extLst>
        </c:ser>
        <c:ser>
          <c:idx val="1"/>
          <c:order val="2"/>
          <c:tx>
            <c:strRef>
              <c:f>'default LS'!$E$5</c:f>
              <c:strCache>
                <c:ptCount val="1"/>
                <c:pt idx="0">
                  <c:v>Total Cash Fund</c:v>
                </c:pt>
              </c:strCache>
            </c:strRef>
          </c:tx>
          <c:spPr>
            <a:solidFill>
              <a:schemeClr val="accent1"/>
            </a:solidFill>
          </c:spPr>
          <c:invertIfNegative val="0"/>
          <c:cat>
            <c:strRef>
              <c:f>'default LS'!$A$6:$B$31</c:f>
              <c:strCache>
                <c:ptCount val="26"/>
                <c:pt idx="0">
                  <c:v>25+</c:v>
                </c:pt>
                <c:pt idx="1">
                  <c:v>24</c:v>
                </c:pt>
                <c:pt idx="2">
                  <c:v>23</c:v>
                </c:pt>
                <c:pt idx="3">
                  <c:v>22</c:v>
                </c:pt>
                <c:pt idx="4">
                  <c:v>21</c:v>
                </c:pt>
                <c:pt idx="5">
                  <c:v>20</c:v>
                </c:pt>
                <c:pt idx="6">
                  <c:v>19</c:v>
                </c:pt>
                <c:pt idx="7">
                  <c:v>18</c:v>
                </c:pt>
                <c:pt idx="8">
                  <c:v>17</c:v>
                </c:pt>
                <c:pt idx="9">
                  <c:v>16</c:v>
                </c:pt>
                <c:pt idx="10">
                  <c:v>15</c:v>
                </c:pt>
                <c:pt idx="11">
                  <c:v>14</c:v>
                </c:pt>
                <c:pt idx="12">
                  <c:v>13</c:v>
                </c:pt>
                <c:pt idx="13">
                  <c:v>12</c:v>
                </c:pt>
                <c:pt idx="14">
                  <c:v>11</c:v>
                </c:pt>
                <c:pt idx="15">
                  <c:v>10</c:v>
                </c:pt>
                <c:pt idx="16">
                  <c:v>9</c:v>
                </c:pt>
                <c:pt idx="17">
                  <c:v>8</c:v>
                </c:pt>
                <c:pt idx="18">
                  <c:v>7</c:v>
                </c:pt>
                <c:pt idx="19">
                  <c:v>6</c:v>
                </c:pt>
                <c:pt idx="20">
                  <c:v>5</c:v>
                </c:pt>
                <c:pt idx="21">
                  <c:v>4</c:v>
                </c:pt>
                <c:pt idx="22">
                  <c:v>3</c:v>
                </c:pt>
                <c:pt idx="23">
                  <c:v>2</c:v>
                </c:pt>
                <c:pt idx="24">
                  <c:v>1</c:v>
                </c:pt>
                <c:pt idx="25">
                  <c:v>0</c:v>
                </c:pt>
              </c:strCache>
            </c:strRef>
          </c:cat>
          <c:val>
            <c:numRef>
              <c:f>'default LS'!$E$6:$E$31</c:f>
              <c:numCache>
                <c:formatCode>General</c:formatCode>
                <c:ptCount val="26"/>
                <c:pt idx="0" formatCode="0.0%">
                  <c:v>0</c:v>
                </c:pt>
                <c:pt idx="10" formatCode="0.0%">
                  <c:v>0</c:v>
                </c:pt>
                <c:pt idx="11" formatCode="0.0%">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0.05</c:v>
                </c:pt>
                <c:pt idx="22" formatCode="0.0%">
                  <c:v>0.1</c:v>
                </c:pt>
                <c:pt idx="23" formatCode="0.0%">
                  <c:v>0.15000000000000002</c:v>
                </c:pt>
                <c:pt idx="24" formatCode="0.0%">
                  <c:v>0.2</c:v>
                </c:pt>
                <c:pt idx="25" formatCode="0.0%">
                  <c:v>0.25</c:v>
                </c:pt>
              </c:numCache>
            </c:numRef>
          </c:val>
          <c:extLst>
            <c:ext xmlns:c16="http://schemas.microsoft.com/office/drawing/2014/chart" uri="{C3380CC4-5D6E-409C-BE32-E72D297353CC}">
              <c16:uniqueId val="{00000002-847B-4ACB-912E-91029B3B1CC9}"/>
            </c:ext>
          </c:extLst>
        </c:ser>
        <c:dLbls>
          <c:showLegendKey val="0"/>
          <c:showVal val="0"/>
          <c:showCatName val="0"/>
          <c:showSerName val="0"/>
          <c:showPercent val="0"/>
          <c:showBubbleSize val="0"/>
        </c:dLbls>
        <c:gapWidth val="31"/>
        <c:overlap val="100"/>
        <c:axId val="176880640"/>
        <c:axId val="178205824"/>
        <c:extLst>
          <c:ext xmlns:c15="http://schemas.microsoft.com/office/drawing/2012/chart" uri="{02D57815-91ED-43cb-92C2-25804820EDAC}">
            <c15:filteredBarSeries>
              <c15:ser>
                <c:idx val="6"/>
                <c:order val="3"/>
                <c:tx>
                  <c:strRef>
                    <c:extLst>
                      <c:ext uri="{02D57815-91ED-43cb-92C2-25804820EDAC}">
                        <c15:formulaRef>
                          <c15:sqref>'default LS'!$F$5</c15:sqref>
                        </c15:formulaRef>
                      </c:ext>
                    </c:extLst>
                    <c:strCache>
                      <c:ptCount val="1"/>
                    </c:strCache>
                  </c:strRef>
                </c:tx>
                <c:spPr>
                  <a:solidFill>
                    <a:schemeClr val="accent5"/>
                  </a:solidFill>
                </c:spPr>
                <c:invertIfNegative val="0"/>
                <c:cat>
                  <c:strRef>
                    <c:extLst>
                      <c:ext uri="{02D57815-91ED-43cb-92C2-25804820EDAC}">
                        <c15:formulaRef>
                          <c15:sqref>'default LS'!$A$6:$B$31</c15:sqref>
                        </c15:formulaRef>
                      </c:ext>
                    </c:extLst>
                    <c:strCache>
                      <c:ptCount val="26"/>
                      <c:pt idx="0">
                        <c:v>25+</c:v>
                      </c:pt>
                      <c:pt idx="1">
                        <c:v>24</c:v>
                      </c:pt>
                      <c:pt idx="2">
                        <c:v>23</c:v>
                      </c:pt>
                      <c:pt idx="3">
                        <c:v>22</c:v>
                      </c:pt>
                      <c:pt idx="4">
                        <c:v>21</c:v>
                      </c:pt>
                      <c:pt idx="5">
                        <c:v>20</c:v>
                      </c:pt>
                      <c:pt idx="6">
                        <c:v>19</c:v>
                      </c:pt>
                      <c:pt idx="7">
                        <c:v>18</c:v>
                      </c:pt>
                      <c:pt idx="8">
                        <c:v>17</c:v>
                      </c:pt>
                      <c:pt idx="9">
                        <c:v>16</c:v>
                      </c:pt>
                      <c:pt idx="10">
                        <c:v>15</c:v>
                      </c:pt>
                      <c:pt idx="11">
                        <c:v>14</c:v>
                      </c:pt>
                      <c:pt idx="12">
                        <c:v>13</c:v>
                      </c:pt>
                      <c:pt idx="13">
                        <c:v>12</c:v>
                      </c:pt>
                      <c:pt idx="14">
                        <c:v>11</c:v>
                      </c:pt>
                      <c:pt idx="15">
                        <c:v>10</c:v>
                      </c:pt>
                      <c:pt idx="16">
                        <c:v>9</c:v>
                      </c:pt>
                      <c:pt idx="17">
                        <c:v>8</c:v>
                      </c:pt>
                      <c:pt idx="18">
                        <c:v>7</c:v>
                      </c:pt>
                      <c:pt idx="19">
                        <c:v>6</c:v>
                      </c:pt>
                      <c:pt idx="20">
                        <c:v>5</c:v>
                      </c:pt>
                      <c:pt idx="21">
                        <c:v>4</c:v>
                      </c:pt>
                      <c:pt idx="22">
                        <c:v>3</c:v>
                      </c:pt>
                      <c:pt idx="23">
                        <c:v>2</c:v>
                      </c:pt>
                      <c:pt idx="24">
                        <c:v>1</c:v>
                      </c:pt>
                      <c:pt idx="25">
                        <c:v>0</c:v>
                      </c:pt>
                    </c:strCache>
                  </c:strRef>
                </c:cat>
                <c:val>
                  <c:numRef>
                    <c:extLst>
                      <c:ext uri="{02D57815-91ED-43cb-92C2-25804820EDAC}">
                        <c15:formulaRef>
                          <c15:sqref>'default LS'!$F$16:$F$31</c15:sqref>
                        </c15:formulaRef>
                      </c:ext>
                    </c:extLst>
                    <c:numCache>
                      <c:formatCode>0.0%</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3-847B-4ACB-912E-91029B3B1CC9}"/>
                  </c:ext>
                </c:extLst>
              </c15:ser>
            </c15:filteredBarSeries>
          </c:ext>
        </c:extLst>
      </c:barChart>
      <c:catAx>
        <c:axId val="176880640"/>
        <c:scaling>
          <c:orientation val="minMax"/>
        </c:scaling>
        <c:delete val="0"/>
        <c:axPos val="b"/>
        <c:title>
          <c:tx>
            <c:rich>
              <a:bodyPr/>
              <a:lstStyle/>
              <a:p>
                <a:pPr>
                  <a:defRPr b="1"/>
                </a:pPr>
                <a:r>
                  <a:rPr lang="en-GB" b="1"/>
                  <a:t>Years to retirement</a:t>
                </a:r>
              </a:p>
            </c:rich>
          </c:tx>
          <c:layout>
            <c:manualLayout>
              <c:xMode val="edge"/>
              <c:yMode val="edge"/>
              <c:x val="0.41735147161983621"/>
              <c:y val="0.72921445666333429"/>
            </c:manualLayout>
          </c:layout>
          <c:overlay val="0"/>
        </c:title>
        <c:numFmt formatCode="General" sourceLinked="1"/>
        <c:majorTickMark val="out"/>
        <c:minorTickMark val="none"/>
        <c:tickLblPos val="nextTo"/>
        <c:spPr>
          <a:ln>
            <a:solidFill>
              <a:srgbClr val="B38F55"/>
            </a:solidFill>
          </a:ln>
        </c:spPr>
        <c:txPr>
          <a:bodyPr rot="0" vert="horz"/>
          <a:lstStyle/>
          <a:p>
            <a:pPr>
              <a:defRPr/>
            </a:pPr>
            <a:endParaRPr lang="en-US"/>
          </a:p>
        </c:txPr>
        <c:crossAx val="178205824"/>
        <c:crosses val="autoZero"/>
        <c:auto val="1"/>
        <c:lblAlgn val="ctr"/>
        <c:lblOffset val="100"/>
        <c:tickLblSkip val="5"/>
        <c:tickMarkSkip val="5"/>
        <c:noMultiLvlLbl val="0"/>
      </c:catAx>
      <c:valAx>
        <c:axId val="178205824"/>
        <c:scaling>
          <c:orientation val="minMax"/>
          <c:min val="0"/>
        </c:scaling>
        <c:delete val="0"/>
        <c:axPos val="l"/>
        <c:majorGridlines/>
        <c:numFmt formatCode="0%" sourceLinked="1"/>
        <c:majorTickMark val="out"/>
        <c:minorTickMark val="none"/>
        <c:tickLblPos val="nextTo"/>
        <c:spPr>
          <a:ln>
            <a:noFill/>
          </a:ln>
        </c:spPr>
        <c:txPr>
          <a:bodyPr rot="0" vert="horz"/>
          <a:lstStyle/>
          <a:p>
            <a:pPr>
              <a:defRPr/>
            </a:pPr>
            <a:endParaRPr lang="en-US"/>
          </a:p>
        </c:txPr>
        <c:crossAx val="176880640"/>
        <c:crosses val="autoZero"/>
        <c:crossBetween val="between"/>
        <c:majorUnit val="0.2"/>
      </c:valAx>
    </c:plotArea>
    <c:legend>
      <c:legendPos val="r"/>
      <c:layout>
        <c:manualLayout>
          <c:xMode val="edge"/>
          <c:yMode val="edge"/>
          <c:x val="9.3834329543280762E-2"/>
          <c:y val="0.80261318354422284"/>
          <c:w val="0.8899340431274616"/>
          <c:h val="0.15163222871994803"/>
        </c:manualLayout>
      </c:layout>
      <c:overlay val="0"/>
    </c:legend>
    <c:plotVisOnly val="1"/>
    <c:dispBlanksAs val="zero"/>
    <c:showDLblsOverMax val="0"/>
  </c:chart>
  <c:spPr>
    <a:solidFill>
      <a:schemeClr val="bg1"/>
    </a:solidFill>
    <a:ln>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CBA63-5D47-4C7E-8CC8-8AA6805AFC6E}" type="datetimeFigureOut">
              <a:rPr lang="en-GB" smtClean="0"/>
              <a:t>13/09/2020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4B54D-4DC4-4FF5-B214-81642BB96C81}" type="slidenum">
              <a:rPr lang="en-GB" smtClean="0"/>
              <a:t>‹#›</a:t>
            </a:fld>
            <a:endParaRPr lang="en-GB"/>
          </a:p>
        </p:txBody>
      </p:sp>
    </p:spTree>
    <p:extLst>
      <p:ext uri="{BB962C8B-B14F-4D97-AF65-F5344CB8AC3E}">
        <p14:creationId xmlns:p14="http://schemas.microsoft.com/office/powerpoint/2010/main" val="603403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75E569-FA29-4591-9ED9-413A86DC2D18}" type="slidenum">
              <a:rPr lang="en-GB" smtClean="0"/>
              <a:pPr/>
              <a:t>26</a:t>
            </a:fld>
            <a:endParaRPr lang="en-GB"/>
          </a:p>
        </p:txBody>
      </p:sp>
    </p:spTree>
    <p:extLst>
      <p:ext uri="{BB962C8B-B14F-4D97-AF65-F5344CB8AC3E}">
        <p14:creationId xmlns:p14="http://schemas.microsoft.com/office/powerpoint/2010/main" val="145300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www.ibtimes.co.uk</a:t>
            </a:r>
            <a:r>
              <a:rPr lang="en-US" dirty="0"/>
              <a:t>/ibms-watson-cracks-medical-mystery-life-saving-diagnosis-patient-who-baffled-doctors-1574963</a:t>
            </a:r>
          </a:p>
          <a:p>
            <a:r>
              <a:rPr lang="en-US" dirty="0"/>
              <a:t>Image: </a:t>
            </a:r>
            <a:r>
              <a:rPr lang="en-US" dirty="0" err="1"/>
              <a:t>wikmedia</a:t>
            </a:r>
            <a:r>
              <a:rPr lang="en-US" dirty="0"/>
              <a:t> commons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BB6E3-4A17-5D48-80FE-DF6AAF1232DD}"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83863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75E569-FA29-4591-9ED9-413A86DC2D18}"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595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75E569-FA29-4591-9ED9-413A86DC2D18}"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45747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75E569-FA29-4591-9ED9-413A86DC2D18}"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5956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75E569-FA29-4591-9ED9-413A86DC2D18}"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595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w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F6ACC2-D3BB-4BCC-B463-3232AF688BC3}"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BEA2F-F039-4BBA-9E39-5A5EE267FCA6}" type="slidenum">
              <a:rPr lang="en-GB" smtClean="0"/>
              <a:t>‹#›</a:t>
            </a:fld>
            <a:endParaRPr lang="en-GB"/>
          </a:p>
        </p:txBody>
      </p:sp>
    </p:spTree>
    <p:extLst>
      <p:ext uri="{BB962C8B-B14F-4D97-AF65-F5344CB8AC3E}">
        <p14:creationId xmlns:p14="http://schemas.microsoft.com/office/powerpoint/2010/main" val="136988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F6ACC2-D3BB-4BCC-B463-3232AF688BC3}"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BEA2F-F039-4BBA-9E39-5A5EE267FCA6}" type="slidenum">
              <a:rPr lang="en-GB" smtClean="0"/>
              <a:t>‹#›</a:t>
            </a:fld>
            <a:endParaRPr lang="en-GB"/>
          </a:p>
        </p:txBody>
      </p:sp>
    </p:spTree>
    <p:extLst>
      <p:ext uri="{BB962C8B-B14F-4D97-AF65-F5344CB8AC3E}">
        <p14:creationId xmlns:p14="http://schemas.microsoft.com/office/powerpoint/2010/main" val="120532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F6ACC2-D3BB-4BCC-B463-3232AF688BC3}"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BEA2F-F039-4BBA-9E39-5A5EE267FCA6}"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92308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F6ACC2-D3BB-4BCC-B463-3232AF688BC3}"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BEA2F-F039-4BBA-9E39-5A5EE267FCA6}" type="slidenum">
              <a:rPr lang="en-GB" smtClean="0"/>
              <a:t>‹#›</a:t>
            </a:fld>
            <a:endParaRPr lang="en-GB"/>
          </a:p>
        </p:txBody>
      </p:sp>
    </p:spTree>
    <p:extLst>
      <p:ext uri="{BB962C8B-B14F-4D97-AF65-F5344CB8AC3E}">
        <p14:creationId xmlns:p14="http://schemas.microsoft.com/office/powerpoint/2010/main" val="2403876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F6ACC2-D3BB-4BCC-B463-3232AF688BC3}"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BEA2F-F039-4BBA-9E39-5A5EE267FCA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2628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F6ACC2-D3BB-4BCC-B463-3232AF688BC3}"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BEA2F-F039-4BBA-9E39-5A5EE267FCA6}" type="slidenum">
              <a:rPr lang="en-GB" smtClean="0"/>
              <a:t>‹#›</a:t>
            </a:fld>
            <a:endParaRPr lang="en-GB"/>
          </a:p>
        </p:txBody>
      </p:sp>
    </p:spTree>
    <p:extLst>
      <p:ext uri="{BB962C8B-B14F-4D97-AF65-F5344CB8AC3E}">
        <p14:creationId xmlns:p14="http://schemas.microsoft.com/office/powerpoint/2010/main" val="174022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F6ACC2-D3BB-4BCC-B463-3232AF688BC3}"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BEA2F-F039-4BBA-9E39-5A5EE267FCA6}" type="slidenum">
              <a:rPr lang="en-GB" smtClean="0"/>
              <a:t>‹#›</a:t>
            </a:fld>
            <a:endParaRPr lang="en-GB"/>
          </a:p>
        </p:txBody>
      </p:sp>
    </p:spTree>
    <p:extLst>
      <p:ext uri="{BB962C8B-B14F-4D97-AF65-F5344CB8AC3E}">
        <p14:creationId xmlns:p14="http://schemas.microsoft.com/office/powerpoint/2010/main" val="2729903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F6ACC2-D3BB-4BCC-B463-3232AF688BC3}"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BEA2F-F039-4BBA-9E39-5A5EE267FCA6}" type="slidenum">
              <a:rPr lang="en-GB" smtClean="0"/>
              <a:t>‹#›</a:t>
            </a:fld>
            <a:endParaRPr lang="en-GB"/>
          </a:p>
        </p:txBody>
      </p:sp>
    </p:spTree>
    <p:extLst>
      <p:ext uri="{BB962C8B-B14F-4D97-AF65-F5344CB8AC3E}">
        <p14:creationId xmlns:p14="http://schemas.microsoft.com/office/powerpoint/2010/main" val="1027583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 Column">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611466" y="6530338"/>
            <a:ext cx="1170083" cy="293865"/>
          </a:xfrm>
          <a:prstGeom prst="rect">
            <a:avLst/>
          </a:prstGeom>
        </p:spPr>
        <p:txBody>
          <a:bodyPr vert="horz" lIns="116788" tIns="58394" rIns="0" bIns="58394" rtlCol="0" anchor="t" anchorCtr="0"/>
          <a:lstStyle>
            <a:lvl1pPr algn="r">
              <a:defRPr sz="1088">
                <a:solidFill>
                  <a:schemeClr val="accent1"/>
                </a:solidFill>
                <a:latin typeface="Arial" panose="020B0604020202020204" pitchFamily="34" charset="0"/>
                <a:cs typeface="Arial" panose="020B0604020202020204" pitchFamily="34" charset="0"/>
              </a:defRPr>
            </a:lvl1pPr>
          </a:lstStyle>
          <a:p>
            <a:fld id="{4222576E-11E7-43FE-9D56-B51783728168}" type="slidenum">
              <a:rPr lang="en-GB" smtClean="0"/>
              <a:pPr/>
              <a:t>‹#›</a:t>
            </a:fld>
            <a:endParaRPr lang="en-GB"/>
          </a:p>
        </p:txBody>
      </p:sp>
      <p:pic>
        <p:nvPicPr>
          <p:cNvPr id="3" name="Picture 2">
            <a:extLst>
              <a:ext uri="{FF2B5EF4-FFF2-40B4-BE49-F238E27FC236}">
                <a16:creationId xmlns:a16="http://schemas.microsoft.com/office/drawing/2014/main" id="{E23DBF63-FF6A-4C86-A3AE-F347ACA435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7603" y="290276"/>
            <a:ext cx="1839056" cy="460854"/>
          </a:xfrm>
          <a:prstGeom prst="rect">
            <a:avLst/>
          </a:prstGeom>
        </p:spPr>
      </p:pic>
      <p:sp>
        <p:nvSpPr>
          <p:cNvPr id="4" name="Text Placeholder 3">
            <a:extLst>
              <a:ext uri="{FF2B5EF4-FFF2-40B4-BE49-F238E27FC236}">
                <a16:creationId xmlns:a16="http://schemas.microsoft.com/office/drawing/2014/main" id="{DF577B43-E88E-4922-BD07-D7DD898353FB}"/>
              </a:ext>
            </a:extLst>
          </p:cNvPr>
          <p:cNvSpPr>
            <a:spLocks noGrp="1"/>
          </p:cNvSpPr>
          <p:nvPr>
            <p:ph type="body" sz="quarter" idx="10" hasCustomPrompt="1"/>
          </p:nvPr>
        </p:nvSpPr>
        <p:spPr>
          <a:xfrm>
            <a:off x="492541" y="261214"/>
            <a:ext cx="9029929" cy="526299"/>
          </a:xfrm>
          <a:prstGeom prst="rect">
            <a:avLst/>
          </a:prstGeom>
        </p:spPr>
        <p:txBody>
          <a:bodyPr/>
          <a:lstStyle>
            <a:lvl1pPr marL="0" indent="0">
              <a:buNone/>
              <a:defRPr sz="2540" i="1">
                <a:solidFill>
                  <a:srgbClr val="00A3C7"/>
                </a:solidFill>
                <a:latin typeface="Georgia" panose="02040502050405020303" pitchFamily="18" charset="0"/>
              </a:defRPr>
            </a:lvl1pPr>
          </a:lstStyle>
          <a:p>
            <a:pPr lvl="0"/>
            <a:r>
              <a:rPr lang="en-US"/>
              <a:t>Most interesting title goes here</a:t>
            </a:r>
            <a:endParaRPr lang="en-GB"/>
          </a:p>
        </p:txBody>
      </p:sp>
      <p:sp>
        <p:nvSpPr>
          <p:cNvPr id="6" name="Text Placeholder 3">
            <a:extLst>
              <a:ext uri="{FF2B5EF4-FFF2-40B4-BE49-F238E27FC236}">
                <a16:creationId xmlns:a16="http://schemas.microsoft.com/office/drawing/2014/main" id="{68BC1BEA-A4ED-4C79-8880-065D99FC8CCE}"/>
              </a:ext>
            </a:extLst>
          </p:cNvPr>
          <p:cNvSpPr>
            <a:spLocks noGrp="1"/>
          </p:cNvSpPr>
          <p:nvPr>
            <p:ph type="body" sz="quarter" idx="11" hasCustomPrompt="1"/>
          </p:nvPr>
        </p:nvSpPr>
        <p:spPr>
          <a:xfrm>
            <a:off x="492541" y="816575"/>
            <a:ext cx="9029929" cy="526299"/>
          </a:xfrm>
          <a:prstGeom prst="rect">
            <a:avLst/>
          </a:prstGeom>
        </p:spPr>
        <p:txBody>
          <a:bodyPr/>
          <a:lstStyle>
            <a:lvl1pPr marL="0" indent="0">
              <a:buNone/>
              <a:defRPr sz="1814" i="1">
                <a:solidFill>
                  <a:srgbClr val="8DA8AD"/>
                </a:solidFill>
                <a:latin typeface="Georgia" panose="02040502050405020303" pitchFamily="18" charset="0"/>
              </a:defRPr>
            </a:lvl1pPr>
          </a:lstStyle>
          <a:p>
            <a:pPr lvl="0"/>
            <a:r>
              <a:rPr lang="en-US"/>
              <a:t>Subtitle goes here</a:t>
            </a:r>
            <a:endParaRPr lang="en-GB"/>
          </a:p>
        </p:txBody>
      </p:sp>
      <p:sp>
        <p:nvSpPr>
          <p:cNvPr id="7" name="Text Placeholder 6">
            <a:extLst>
              <a:ext uri="{FF2B5EF4-FFF2-40B4-BE49-F238E27FC236}">
                <a16:creationId xmlns:a16="http://schemas.microsoft.com/office/drawing/2014/main" id="{0FB8FDDC-AA5E-4559-B663-CC3A18DF9C1D}"/>
              </a:ext>
            </a:extLst>
          </p:cNvPr>
          <p:cNvSpPr>
            <a:spLocks noGrp="1"/>
          </p:cNvSpPr>
          <p:nvPr>
            <p:ph type="body" sz="quarter" idx="18" hasCustomPrompt="1"/>
          </p:nvPr>
        </p:nvSpPr>
        <p:spPr>
          <a:xfrm>
            <a:off x="492542" y="1469326"/>
            <a:ext cx="11289007" cy="4768031"/>
          </a:xfrm>
          <a:prstGeom prst="rect">
            <a:avLst/>
          </a:prstGeom>
        </p:spPr>
        <p:txBody>
          <a:bodyPr/>
          <a:lstStyle>
            <a:lvl1pPr marL="195912" indent="-195912">
              <a:spcAft>
                <a:spcPts val="1088"/>
              </a:spcAft>
              <a:buClr>
                <a:schemeClr val="tx2"/>
              </a:buClr>
              <a:buFont typeface="Arial" panose="020B0604020202020204" pitchFamily="34" charset="0"/>
              <a:buChar char="•"/>
              <a:defRPr/>
            </a:lvl1pPr>
            <a:lvl2pPr marL="391824" indent="-195912">
              <a:spcBef>
                <a:spcPts val="0"/>
              </a:spcBef>
              <a:spcAft>
                <a:spcPts val="544"/>
              </a:spcAft>
              <a:buClr>
                <a:schemeClr val="tx2"/>
              </a:buClr>
              <a:buFont typeface="Arial" panose="020B0604020202020204" pitchFamily="34" charset="0"/>
              <a:buChar char="•"/>
              <a:defRPr/>
            </a:lvl2pPr>
            <a:lvl3pPr marL="587736" indent="-195912">
              <a:spcBef>
                <a:spcPts val="0"/>
              </a:spcBef>
              <a:spcAft>
                <a:spcPts val="544"/>
              </a:spcAft>
              <a:buClr>
                <a:schemeClr val="tx2"/>
              </a:buClr>
              <a:buFont typeface="Arial" panose="020B0604020202020204" pitchFamily="34" charset="0"/>
              <a:buChar char="•"/>
              <a:defRPr/>
            </a:lvl3pPr>
            <a:lvl4pPr marL="1899921" indent="-311010">
              <a:spcBef>
                <a:spcPts val="0"/>
              </a:spcBef>
              <a:spcAft>
                <a:spcPts val="544"/>
              </a:spcAft>
              <a:buClr>
                <a:schemeClr val="tx2"/>
              </a:buClr>
              <a:buFont typeface="Arial" panose="020B0604020202020204" pitchFamily="34" charset="0"/>
              <a:buChar char="•"/>
              <a:defRPr/>
            </a:lvl4pPr>
            <a:lvl5pPr marL="2429557" indent="-311010">
              <a:spcBef>
                <a:spcPts val="0"/>
              </a:spcBef>
              <a:spcAft>
                <a:spcPts val="544"/>
              </a:spcAft>
              <a:buClr>
                <a:schemeClr val="tx2"/>
              </a:buClr>
              <a:buFont typeface="Arial" panose="020B0604020202020204" pitchFamily="34" charset="0"/>
              <a:buChar char="•"/>
              <a:defRPr/>
            </a:lvl5pPr>
          </a:lstStyle>
          <a:p>
            <a:pPr lvl="0"/>
            <a:r>
              <a:rPr lang="en-US"/>
              <a:t>Main bullet</a:t>
            </a:r>
          </a:p>
          <a:p>
            <a:pPr lvl="1"/>
            <a:r>
              <a:rPr lang="en-US"/>
              <a:t>Second bullet</a:t>
            </a:r>
          </a:p>
          <a:p>
            <a:pPr lvl="2"/>
            <a:r>
              <a:rPr lang="en-US"/>
              <a:t>Other bullets</a:t>
            </a:r>
          </a:p>
          <a:p>
            <a:pPr lvl="2"/>
            <a:r>
              <a:rPr lang="en-US"/>
              <a:t>Other bullets</a:t>
            </a:r>
            <a:endParaRPr lang="en-GB"/>
          </a:p>
        </p:txBody>
      </p:sp>
    </p:spTree>
    <p:extLst>
      <p:ext uri="{BB962C8B-B14F-4D97-AF65-F5344CB8AC3E}">
        <p14:creationId xmlns:p14="http://schemas.microsoft.com/office/powerpoint/2010/main" val="3394920783"/>
      </p:ext>
    </p:extLst>
  </p:cSld>
  <p:clrMapOvr>
    <a:masterClrMapping/>
  </p:clrMapOvr>
  <p:extLst>
    <p:ext uri="{DCECCB84-F9BA-43D5-87BE-67443E8EF086}">
      <p15:sldGuideLst xmlns:p15="http://schemas.microsoft.com/office/powerpoint/2012/main">
        <p15:guide id="1" pos="329">
          <p15:clr>
            <a:srgbClr val="FBAE40"/>
          </p15:clr>
        </p15:guide>
        <p15:guide id="2" pos="6407">
          <p15:clr>
            <a:srgbClr val="FBAE40"/>
          </p15:clr>
        </p15:guide>
        <p15:guide id="3" orient="horz" pos="295">
          <p15:clr>
            <a:srgbClr val="FBAE40"/>
          </p15:clr>
        </p15:guide>
        <p15:guide id="4" orient="horz" pos="446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6716377" y="2116264"/>
            <a:ext cx="5248580"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27052" y="2133602"/>
            <a:ext cx="10354711"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1744C141-B97D-4979-AB76-E8E6AB76C28B}" type="datetime4">
              <a:rPr lang="en-GB"/>
              <a:pPr/>
              <a:t>13 September 2020</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63999" y="260351"/>
            <a:ext cx="3151372"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087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2"/>
            <a:ext cx="8493582"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1744C141-B97D-4979-AB76-E8E6AB76C28B}" type="datetime4">
              <a:rPr lang="en-GB"/>
              <a:pPr/>
              <a:t>13 September 2020</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999" y="260351"/>
            <a:ext cx="3151372"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9729635" y="493474"/>
            <a:ext cx="2038380"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a:solidFill>
                    <a:schemeClr val="bg1"/>
                  </a:solidFill>
                </a:rPr>
                <a:t>Partner</a:t>
              </a:r>
            </a:p>
            <a:p>
              <a:r>
                <a:rPr lang="en-GB" sz="1600" dirty="0">
                  <a:solidFill>
                    <a:schemeClr val="bg1"/>
                  </a:solidFill>
                </a:rPr>
                <a:t>Logo</a:t>
              </a:r>
            </a:p>
          </p:txBody>
        </p:sp>
      </p:grpSp>
      <p:grpSp>
        <p:nvGrpSpPr>
          <p:cNvPr id="5" name="Group 4"/>
          <p:cNvGrpSpPr/>
          <p:nvPr userDrawn="1"/>
        </p:nvGrpSpPr>
        <p:grpSpPr>
          <a:xfrm>
            <a:off x="9729635" y="1357570"/>
            <a:ext cx="2038380"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a:solidFill>
                    <a:schemeClr val="bg1"/>
                  </a:solidFill>
                </a:rPr>
                <a:t>Partner</a:t>
              </a:r>
            </a:p>
            <a:p>
              <a:r>
                <a:rPr lang="en-GB" sz="1600" dirty="0">
                  <a:solidFill>
                    <a:schemeClr val="bg1"/>
                  </a:solidFill>
                </a:rPr>
                <a:t>Logo</a:t>
              </a:r>
            </a:p>
          </p:txBody>
        </p:sp>
      </p:grpSp>
    </p:spTree>
    <p:extLst>
      <p:ext uri="{BB962C8B-B14F-4D97-AF65-F5344CB8AC3E}">
        <p14:creationId xmlns:p14="http://schemas.microsoft.com/office/powerpoint/2010/main" val="328560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F6ACC2-D3BB-4BCC-B463-3232AF688BC3}"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BEA2F-F039-4BBA-9E39-5A5EE267FCA6}" type="slidenum">
              <a:rPr lang="en-GB" smtClean="0"/>
              <a:t>‹#›</a:t>
            </a:fld>
            <a:endParaRPr lang="en-GB"/>
          </a:p>
        </p:txBody>
      </p:sp>
    </p:spTree>
    <p:extLst>
      <p:ext uri="{BB962C8B-B14F-4D97-AF65-F5344CB8AC3E}">
        <p14:creationId xmlns:p14="http://schemas.microsoft.com/office/powerpoint/2010/main" val="16329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59895" y="5546036"/>
            <a:ext cx="13466122" cy="959392"/>
            <a:chOff x="-536165" y="5546036"/>
            <a:chExt cx="10941225" cy="959392"/>
          </a:xfrm>
        </p:grpSpPr>
        <p:sp>
          <p:nvSpPr>
            <p:cNvPr id="7" name="TextBox 6"/>
            <p:cNvSpPr txBox="1"/>
            <p:nvPr userDrawn="1"/>
          </p:nvSpPr>
          <p:spPr>
            <a:xfrm rot="18900000">
              <a:off x="644903" y="6074541"/>
              <a:ext cx="1068262" cy="430887"/>
            </a:xfrm>
            <a:prstGeom prst="rect">
              <a:avLst/>
            </a:prstGeom>
            <a:noFill/>
          </p:spPr>
          <p:txBody>
            <a:bodyPr wrap="none" rtlCol="0">
              <a:spAutoFit/>
            </a:bodyPr>
            <a:lstStyle/>
            <a:p>
              <a:r>
                <a:rPr lang="en-GB" sz="2200" dirty="0">
                  <a:solidFill>
                    <a:schemeClr val="accent3">
                      <a:lumMod val="50000"/>
                    </a:schemeClr>
                  </a:solidFill>
                </a:rPr>
                <a:t>Progress</a:t>
              </a:r>
            </a:p>
          </p:txBody>
        </p:sp>
        <p:sp>
          <p:nvSpPr>
            <p:cNvPr id="8" name="TextBox 7"/>
            <p:cNvSpPr txBox="1"/>
            <p:nvPr userDrawn="1"/>
          </p:nvSpPr>
          <p:spPr>
            <a:xfrm rot="18900000">
              <a:off x="1140835" y="6024208"/>
              <a:ext cx="1310515" cy="430887"/>
            </a:xfrm>
            <a:prstGeom prst="rect">
              <a:avLst/>
            </a:prstGeom>
            <a:noFill/>
          </p:spPr>
          <p:txBody>
            <a:bodyPr wrap="none" rtlCol="0">
              <a:spAutoFit/>
            </a:bodyPr>
            <a:lstStyle/>
            <a:p>
              <a:r>
                <a:rPr lang="en-GB" sz="2200" dirty="0">
                  <a:solidFill>
                    <a:schemeClr val="accent3">
                      <a:lumMod val="50000"/>
                    </a:schemeClr>
                  </a:solidFill>
                </a:rPr>
                <a:t>Community</a:t>
              </a:r>
            </a:p>
          </p:txBody>
        </p:sp>
        <p:sp>
          <p:nvSpPr>
            <p:cNvPr id="9" name="TextBox 8"/>
            <p:cNvSpPr txBox="1"/>
            <p:nvPr userDrawn="1"/>
          </p:nvSpPr>
          <p:spPr>
            <a:xfrm rot="18900000">
              <a:off x="1663452" y="5646703"/>
              <a:ext cx="2138867" cy="430887"/>
            </a:xfrm>
            <a:prstGeom prst="rect">
              <a:avLst/>
            </a:prstGeom>
            <a:noFill/>
          </p:spPr>
          <p:txBody>
            <a:bodyPr wrap="none" rtlCol="0">
              <a:spAutoFit/>
            </a:bodyPr>
            <a:lstStyle/>
            <a:p>
              <a:r>
                <a:rPr lang="en-GB" sz="2200" dirty="0">
                  <a:solidFill>
                    <a:schemeClr val="accent3">
                      <a:lumMod val="50000"/>
                    </a:schemeClr>
                  </a:solidFill>
                </a:rPr>
                <a:t>Sessional Meetings</a:t>
              </a:r>
            </a:p>
          </p:txBody>
        </p:sp>
        <p:sp>
          <p:nvSpPr>
            <p:cNvPr id="11" name="TextBox 10"/>
            <p:cNvSpPr txBox="1"/>
            <p:nvPr userDrawn="1"/>
          </p:nvSpPr>
          <p:spPr>
            <a:xfrm rot="18900000">
              <a:off x="2290792" y="6024206"/>
              <a:ext cx="1169852" cy="430887"/>
            </a:xfrm>
            <a:prstGeom prst="rect">
              <a:avLst/>
            </a:prstGeom>
            <a:noFill/>
          </p:spPr>
          <p:txBody>
            <a:bodyPr wrap="none" rtlCol="0">
              <a:spAutoFit/>
            </a:bodyPr>
            <a:lstStyle/>
            <a:p>
              <a:r>
                <a:rPr lang="en-GB" sz="2200" dirty="0">
                  <a:solidFill>
                    <a:schemeClr val="accent3">
                      <a:lumMod val="50000"/>
                    </a:schemeClr>
                  </a:solidFill>
                </a:rPr>
                <a:t>Education</a:t>
              </a:r>
            </a:p>
          </p:txBody>
        </p:sp>
        <p:sp>
          <p:nvSpPr>
            <p:cNvPr id="12" name="TextBox 11"/>
            <p:cNvSpPr txBox="1"/>
            <p:nvPr userDrawn="1"/>
          </p:nvSpPr>
          <p:spPr>
            <a:xfrm rot="18900000">
              <a:off x="2788455" y="5797705"/>
              <a:ext cx="1740113" cy="430887"/>
            </a:xfrm>
            <a:prstGeom prst="rect">
              <a:avLst/>
            </a:prstGeom>
            <a:noFill/>
          </p:spPr>
          <p:txBody>
            <a:bodyPr wrap="none" rtlCol="0">
              <a:spAutoFit/>
            </a:bodyPr>
            <a:lstStyle/>
            <a:p>
              <a:pPr algn="l"/>
              <a:r>
                <a:rPr lang="en-GB" sz="2200" dirty="0">
                  <a:solidFill>
                    <a:schemeClr val="accent3">
                      <a:lumMod val="50000"/>
                    </a:schemeClr>
                  </a:solidFill>
                </a:rPr>
                <a:t>Working parties</a:t>
              </a:r>
            </a:p>
          </p:txBody>
        </p:sp>
        <p:sp>
          <p:nvSpPr>
            <p:cNvPr id="13" name="TextBox 12"/>
            <p:cNvSpPr txBox="1"/>
            <p:nvPr userDrawn="1"/>
          </p:nvSpPr>
          <p:spPr>
            <a:xfrm rot="18900000">
              <a:off x="3403434" y="5948709"/>
              <a:ext cx="1425495" cy="430887"/>
            </a:xfrm>
            <a:prstGeom prst="rect">
              <a:avLst/>
            </a:prstGeom>
            <a:noFill/>
          </p:spPr>
          <p:txBody>
            <a:bodyPr wrap="none" rtlCol="0">
              <a:spAutoFit/>
            </a:bodyPr>
            <a:lstStyle/>
            <a:p>
              <a:r>
                <a:rPr lang="en-GB" sz="2200" dirty="0">
                  <a:solidFill>
                    <a:schemeClr val="accent3">
                      <a:lumMod val="50000"/>
                    </a:schemeClr>
                  </a:solidFill>
                </a:rPr>
                <a:t>Volunteering</a:t>
              </a:r>
            </a:p>
          </p:txBody>
        </p:sp>
        <p:sp>
          <p:nvSpPr>
            <p:cNvPr id="14" name="TextBox 13"/>
            <p:cNvSpPr txBox="1"/>
            <p:nvPr userDrawn="1"/>
          </p:nvSpPr>
          <p:spPr>
            <a:xfrm rot="18900000">
              <a:off x="4029482" y="6040986"/>
              <a:ext cx="1132081" cy="430887"/>
            </a:xfrm>
            <a:prstGeom prst="rect">
              <a:avLst/>
            </a:prstGeom>
            <a:noFill/>
          </p:spPr>
          <p:txBody>
            <a:bodyPr wrap="none" rtlCol="0">
              <a:spAutoFit/>
            </a:bodyPr>
            <a:lstStyle/>
            <a:p>
              <a:r>
                <a:rPr lang="en-GB" sz="2200" dirty="0">
                  <a:solidFill>
                    <a:schemeClr val="accent3">
                      <a:lumMod val="50000"/>
                    </a:schemeClr>
                  </a:solidFill>
                </a:rPr>
                <a:t>Research</a:t>
              </a:r>
            </a:p>
          </p:txBody>
        </p:sp>
        <p:sp>
          <p:nvSpPr>
            <p:cNvPr id="15" name="TextBox 14"/>
            <p:cNvSpPr txBox="1"/>
            <p:nvPr userDrawn="1"/>
          </p:nvSpPr>
          <p:spPr>
            <a:xfrm rot="18900000">
              <a:off x="4526976" y="5680258"/>
              <a:ext cx="2025554" cy="430887"/>
            </a:xfrm>
            <a:prstGeom prst="rect">
              <a:avLst/>
            </a:prstGeom>
            <a:noFill/>
          </p:spPr>
          <p:txBody>
            <a:bodyPr wrap="none" rtlCol="0">
              <a:spAutoFit/>
            </a:bodyPr>
            <a:lstStyle/>
            <a:p>
              <a:r>
                <a:rPr lang="en-GB" sz="2200" dirty="0">
                  <a:solidFill>
                    <a:schemeClr val="accent3">
                      <a:lumMod val="50000"/>
                    </a:schemeClr>
                  </a:solidFill>
                </a:rPr>
                <a:t>Shaping</a:t>
              </a:r>
              <a:r>
                <a:rPr lang="en-GB" sz="2200" baseline="0" dirty="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18900000">
              <a:off x="5176794" y="5960094"/>
              <a:ext cx="1297491" cy="430887"/>
            </a:xfrm>
            <a:prstGeom prst="rect">
              <a:avLst/>
            </a:prstGeom>
            <a:noFill/>
          </p:spPr>
          <p:txBody>
            <a:bodyPr wrap="none" rtlCol="0">
              <a:spAutoFit/>
            </a:bodyPr>
            <a:lstStyle/>
            <a:p>
              <a:r>
                <a:rPr lang="en-GB" sz="2200" dirty="0">
                  <a:solidFill>
                    <a:schemeClr val="accent3">
                      <a:lumMod val="50000"/>
                    </a:schemeClr>
                  </a:solidFill>
                </a:rPr>
                <a:t>Networking</a:t>
              </a:r>
            </a:p>
          </p:txBody>
        </p:sp>
        <p:sp>
          <p:nvSpPr>
            <p:cNvPr id="17" name="TextBox 16"/>
            <p:cNvSpPr txBox="1"/>
            <p:nvPr userDrawn="1"/>
          </p:nvSpPr>
          <p:spPr>
            <a:xfrm rot="18900000">
              <a:off x="5648894" y="5565807"/>
              <a:ext cx="2241760" cy="430887"/>
            </a:xfrm>
            <a:prstGeom prst="rect">
              <a:avLst/>
            </a:prstGeom>
            <a:noFill/>
          </p:spPr>
          <p:txBody>
            <a:bodyPr wrap="none" rtlCol="0">
              <a:spAutoFit/>
            </a:bodyPr>
            <a:lstStyle/>
            <a:p>
              <a:r>
                <a:rPr lang="en-GB" sz="2200" dirty="0">
                  <a:solidFill>
                    <a:schemeClr val="accent3">
                      <a:lumMod val="50000"/>
                    </a:schemeClr>
                  </a:solidFill>
                </a:rPr>
                <a:t>Professional</a:t>
              </a:r>
              <a:r>
                <a:rPr lang="en-GB" sz="2200" baseline="0" dirty="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18900000">
              <a:off x="6255449" y="5641309"/>
              <a:ext cx="2063326" cy="430887"/>
            </a:xfrm>
            <a:prstGeom prst="rect">
              <a:avLst/>
            </a:prstGeom>
            <a:noFill/>
          </p:spPr>
          <p:txBody>
            <a:bodyPr wrap="none" rtlCol="0">
              <a:spAutoFit/>
            </a:bodyPr>
            <a:lstStyle/>
            <a:p>
              <a:r>
                <a:rPr lang="en-GB" sz="2200" dirty="0">
                  <a:solidFill>
                    <a:schemeClr val="accent3">
                      <a:lumMod val="50000"/>
                    </a:schemeClr>
                  </a:solidFill>
                </a:rPr>
                <a:t>Enterprise and risk</a:t>
              </a:r>
            </a:p>
          </p:txBody>
        </p:sp>
        <p:sp>
          <p:nvSpPr>
            <p:cNvPr id="19" name="TextBox 18"/>
            <p:cNvSpPr txBox="1"/>
            <p:nvPr userDrawn="1"/>
          </p:nvSpPr>
          <p:spPr>
            <a:xfrm rot="18900000">
              <a:off x="6838420" y="5767143"/>
              <a:ext cx="1770277" cy="430887"/>
            </a:xfrm>
            <a:prstGeom prst="rect">
              <a:avLst/>
            </a:prstGeom>
            <a:noFill/>
          </p:spPr>
          <p:txBody>
            <a:bodyPr wrap="none" rtlCol="0">
              <a:spAutoFit/>
            </a:bodyPr>
            <a:lstStyle/>
            <a:p>
              <a:r>
                <a:rPr lang="en-GB" sz="2200" dirty="0">
                  <a:solidFill>
                    <a:schemeClr val="accent3">
                      <a:lumMod val="50000"/>
                    </a:schemeClr>
                  </a:solidFill>
                </a:rPr>
                <a:t>Learned</a:t>
              </a:r>
              <a:r>
                <a:rPr lang="en-GB" sz="2200" baseline="0" dirty="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18900000">
              <a:off x="7385068" y="5993647"/>
              <a:ext cx="1336564" cy="430887"/>
            </a:xfrm>
            <a:prstGeom prst="rect">
              <a:avLst/>
            </a:prstGeom>
            <a:noFill/>
          </p:spPr>
          <p:txBody>
            <a:bodyPr wrap="none" rtlCol="0">
              <a:spAutoFit/>
            </a:bodyPr>
            <a:lstStyle/>
            <a:p>
              <a:r>
                <a:rPr lang="en-GB" sz="2200" dirty="0">
                  <a:solidFill>
                    <a:schemeClr val="accent3">
                      <a:lumMod val="50000"/>
                    </a:schemeClr>
                  </a:solidFill>
                </a:rPr>
                <a:t>Opportunity</a:t>
              </a:r>
            </a:p>
          </p:txBody>
        </p:sp>
        <p:sp>
          <p:nvSpPr>
            <p:cNvPr id="21" name="TextBox 20"/>
            <p:cNvSpPr txBox="1"/>
            <p:nvPr userDrawn="1"/>
          </p:nvSpPr>
          <p:spPr>
            <a:xfrm rot="18900000">
              <a:off x="7988328" y="5607753"/>
              <a:ext cx="2102399" cy="430887"/>
            </a:xfrm>
            <a:prstGeom prst="rect">
              <a:avLst/>
            </a:prstGeom>
            <a:noFill/>
          </p:spPr>
          <p:txBody>
            <a:bodyPr wrap="none" rtlCol="0">
              <a:spAutoFit/>
            </a:bodyPr>
            <a:lstStyle/>
            <a:p>
              <a:r>
                <a:rPr lang="en-GB" sz="2200" dirty="0">
                  <a:solidFill>
                    <a:schemeClr val="accent3">
                      <a:lumMod val="50000"/>
                    </a:schemeClr>
                  </a:solidFill>
                </a:rPr>
                <a:t>International profile</a:t>
              </a:r>
            </a:p>
          </p:txBody>
        </p:sp>
        <p:sp>
          <p:nvSpPr>
            <p:cNvPr id="22" name="TextBox 21"/>
            <p:cNvSpPr txBox="1"/>
            <p:nvPr userDrawn="1"/>
          </p:nvSpPr>
          <p:spPr>
            <a:xfrm rot="18900000">
              <a:off x="8632625" y="6052369"/>
              <a:ext cx="1017466" cy="430887"/>
            </a:xfrm>
            <a:prstGeom prst="rect">
              <a:avLst/>
            </a:prstGeom>
            <a:noFill/>
          </p:spPr>
          <p:txBody>
            <a:bodyPr wrap="none" rtlCol="0">
              <a:spAutoFit/>
            </a:bodyPr>
            <a:lstStyle/>
            <a:p>
              <a:r>
                <a:rPr lang="en-GB" sz="2200" dirty="0">
                  <a:solidFill>
                    <a:schemeClr val="accent3">
                      <a:lumMod val="50000"/>
                    </a:schemeClr>
                  </a:solidFill>
                </a:rPr>
                <a:t>Journals</a:t>
              </a:r>
            </a:p>
          </p:txBody>
        </p:sp>
        <p:sp>
          <p:nvSpPr>
            <p:cNvPr id="23" name="TextBox 22"/>
            <p:cNvSpPr txBox="1"/>
            <p:nvPr userDrawn="1"/>
          </p:nvSpPr>
          <p:spPr>
            <a:xfrm rot="18900000">
              <a:off x="9145340" y="6002036"/>
              <a:ext cx="1259720" cy="430887"/>
            </a:xfrm>
            <a:prstGeom prst="rect">
              <a:avLst/>
            </a:prstGeom>
            <a:noFill/>
          </p:spPr>
          <p:txBody>
            <a:bodyPr wrap="none" rtlCol="0">
              <a:spAutoFit/>
            </a:bodyPr>
            <a:lstStyle/>
            <a:p>
              <a:r>
                <a:rPr lang="en-GB" sz="2200" dirty="0">
                  <a:solidFill>
                    <a:schemeClr val="accent3">
                      <a:lumMod val="50000"/>
                    </a:schemeClr>
                  </a:solidFill>
                </a:rPr>
                <a:t>Supporting</a:t>
              </a:r>
            </a:p>
          </p:txBody>
        </p:sp>
        <p:sp>
          <p:nvSpPr>
            <p:cNvPr id="24" name="TextBox 23"/>
            <p:cNvSpPr txBox="1"/>
            <p:nvPr userDrawn="1"/>
          </p:nvSpPr>
          <p:spPr>
            <a:xfrm rot="18900000">
              <a:off x="-536165" y="5546036"/>
              <a:ext cx="1106032" cy="430887"/>
            </a:xfrm>
            <a:prstGeom prst="rect">
              <a:avLst/>
            </a:prstGeom>
            <a:noFill/>
          </p:spPr>
          <p:txBody>
            <a:bodyPr wrap="none" rtlCol="0">
              <a:spAutoFit/>
            </a:bodyPr>
            <a:lstStyle/>
            <a:p>
              <a:r>
                <a:rPr lang="en-GB" sz="2200" dirty="0">
                  <a:solidFill>
                    <a:schemeClr val="accent3">
                      <a:lumMod val="50000"/>
                    </a:schemeClr>
                  </a:solidFill>
                </a:rPr>
                <a:t>Expertise</a:t>
              </a:r>
            </a:p>
          </p:txBody>
        </p:sp>
        <p:sp>
          <p:nvSpPr>
            <p:cNvPr id="25" name="TextBox 24"/>
            <p:cNvSpPr txBox="1"/>
            <p:nvPr userDrawn="1"/>
          </p:nvSpPr>
          <p:spPr>
            <a:xfrm rot="18900000">
              <a:off x="-447764" y="5873207"/>
              <a:ext cx="1425130" cy="430887"/>
            </a:xfrm>
            <a:prstGeom prst="rect">
              <a:avLst/>
            </a:prstGeom>
            <a:noFill/>
          </p:spPr>
          <p:txBody>
            <a:bodyPr wrap="none" rtlCol="0">
              <a:spAutoFit/>
            </a:bodyPr>
            <a:lstStyle/>
            <a:p>
              <a:r>
                <a:rPr lang="en-GB" sz="2200" dirty="0">
                  <a:solidFill>
                    <a:schemeClr val="accent3">
                      <a:lumMod val="50000"/>
                    </a:schemeClr>
                  </a:solidFill>
                </a:rPr>
                <a:t>Sponsorship</a:t>
              </a:r>
            </a:p>
          </p:txBody>
        </p:sp>
        <p:sp>
          <p:nvSpPr>
            <p:cNvPr id="26" name="TextBox 25"/>
            <p:cNvSpPr txBox="1"/>
            <p:nvPr userDrawn="1"/>
          </p:nvSpPr>
          <p:spPr>
            <a:xfrm rot="18900000">
              <a:off x="-7126" y="5655092"/>
              <a:ext cx="2115424" cy="430887"/>
            </a:xfrm>
            <a:prstGeom prst="rect">
              <a:avLst/>
            </a:prstGeom>
            <a:noFill/>
          </p:spPr>
          <p:txBody>
            <a:bodyPr wrap="none" rtlCol="0">
              <a:spAutoFit/>
            </a:bodyPr>
            <a:lstStyle/>
            <a:p>
              <a:r>
                <a:rPr lang="en-GB" sz="2200"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527051" y="2133602"/>
            <a:ext cx="9505950"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1744C141-B97D-4979-AB76-E8E6AB76C28B}" type="datetime4">
              <a:rPr lang="en-GB"/>
              <a:pPr/>
              <a:t>13 September 2020</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999" y="260351"/>
            <a:ext cx="3151372"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346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2"/>
            <a:ext cx="9991439"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9182" y="248907"/>
            <a:ext cx="318597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793727" y="6074542"/>
            <a:ext cx="1314784" cy="430887"/>
          </a:xfrm>
          <a:prstGeom prst="rect">
            <a:avLst/>
          </a:prstGeom>
          <a:noFill/>
        </p:spPr>
        <p:txBody>
          <a:bodyPr wrap="none" rtlCol="0">
            <a:spAutoFit/>
          </a:bodyPr>
          <a:lstStyle/>
          <a:p>
            <a:r>
              <a:rPr lang="en-GB" sz="2200" dirty="0">
                <a:solidFill>
                  <a:schemeClr val="bg1">
                    <a:lumMod val="75000"/>
                  </a:schemeClr>
                </a:solidFill>
              </a:rPr>
              <a:t>Progress</a:t>
            </a:r>
          </a:p>
        </p:txBody>
      </p:sp>
      <p:sp>
        <p:nvSpPr>
          <p:cNvPr id="11" name="TextBox 10"/>
          <p:cNvSpPr txBox="1"/>
          <p:nvPr userDrawn="1"/>
        </p:nvSpPr>
        <p:spPr>
          <a:xfrm rot="-2700000">
            <a:off x="1404105" y="6024209"/>
            <a:ext cx="1612942" cy="430887"/>
          </a:xfrm>
          <a:prstGeom prst="rect">
            <a:avLst/>
          </a:prstGeom>
          <a:noFill/>
        </p:spPr>
        <p:txBody>
          <a:bodyPr wrap="none" rtlCol="0">
            <a:spAutoFit/>
          </a:bodyPr>
          <a:lstStyle/>
          <a:p>
            <a:r>
              <a:rPr lang="en-GB" sz="2200" dirty="0">
                <a:solidFill>
                  <a:schemeClr val="bg1">
                    <a:lumMod val="75000"/>
                  </a:schemeClr>
                </a:solidFill>
              </a:rPr>
              <a:t>Community</a:t>
            </a:r>
          </a:p>
        </p:txBody>
      </p:sp>
      <p:sp>
        <p:nvSpPr>
          <p:cNvPr id="12" name="TextBox 11"/>
          <p:cNvSpPr txBox="1"/>
          <p:nvPr userDrawn="1"/>
        </p:nvSpPr>
        <p:spPr>
          <a:xfrm rot="-2700000">
            <a:off x="2047326" y="5646704"/>
            <a:ext cx="2632452" cy="430887"/>
          </a:xfrm>
          <a:prstGeom prst="rect">
            <a:avLst/>
          </a:prstGeom>
          <a:noFill/>
        </p:spPr>
        <p:txBody>
          <a:bodyPr wrap="none" rtlCol="0">
            <a:spAutoFit/>
          </a:bodyPr>
          <a:lstStyle/>
          <a:p>
            <a:r>
              <a:rPr lang="en-GB" sz="2200" dirty="0">
                <a:solidFill>
                  <a:schemeClr val="bg1">
                    <a:lumMod val="75000"/>
                  </a:schemeClr>
                </a:solidFill>
              </a:rPr>
              <a:t>Sessional Meetings</a:t>
            </a:r>
          </a:p>
        </p:txBody>
      </p:sp>
      <p:sp>
        <p:nvSpPr>
          <p:cNvPr id="13" name="TextBox 12"/>
          <p:cNvSpPr txBox="1"/>
          <p:nvPr userDrawn="1"/>
        </p:nvSpPr>
        <p:spPr>
          <a:xfrm rot="-2700000">
            <a:off x="2819436" y="6024207"/>
            <a:ext cx="1439818" cy="430887"/>
          </a:xfrm>
          <a:prstGeom prst="rect">
            <a:avLst/>
          </a:prstGeom>
          <a:noFill/>
        </p:spPr>
        <p:txBody>
          <a:bodyPr wrap="none" rtlCol="0">
            <a:spAutoFit/>
          </a:bodyPr>
          <a:lstStyle/>
          <a:p>
            <a:r>
              <a:rPr lang="en-GB" sz="2200" dirty="0">
                <a:solidFill>
                  <a:schemeClr val="bg1">
                    <a:lumMod val="75000"/>
                  </a:schemeClr>
                </a:solidFill>
              </a:rPr>
              <a:t>Education</a:t>
            </a:r>
          </a:p>
        </p:txBody>
      </p:sp>
      <p:sp>
        <p:nvSpPr>
          <p:cNvPr id="14" name="TextBox 13"/>
          <p:cNvSpPr txBox="1"/>
          <p:nvPr userDrawn="1"/>
        </p:nvSpPr>
        <p:spPr>
          <a:xfrm rot="-2700000">
            <a:off x="3431945" y="5797706"/>
            <a:ext cx="2141677" cy="430887"/>
          </a:xfrm>
          <a:prstGeom prst="rect">
            <a:avLst/>
          </a:prstGeom>
          <a:noFill/>
        </p:spPr>
        <p:txBody>
          <a:bodyPr wrap="none" rtlCol="0">
            <a:spAutoFit/>
          </a:bodyPr>
          <a:lstStyle/>
          <a:p>
            <a:pPr algn="l"/>
            <a:r>
              <a:rPr lang="en-GB" sz="2200" dirty="0">
                <a:solidFill>
                  <a:schemeClr val="bg1">
                    <a:lumMod val="75000"/>
                  </a:schemeClr>
                </a:solidFill>
              </a:rPr>
              <a:t>Working parties</a:t>
            </a:r>
          </a:p>
        </p:txBody>
      </p:sp>
      <p:sp>
        <p:nvSpPr>
          <p:cNvPr id="15" name="TextBox 14"/>
          <p:cNvSpPr txBox="1"/>
          <p:nvPr userDrawn="1"/>
        </p:nvSpPr>
        <p:spPr>
          <a:xfrm rot="-2700000">
            <a:off x="4188843" y="5948710"/>
            <a:ext cx="1754455" cy="430887"/>
          </a:xfrm>
          <a:prstGeom prst="rect">
            <a:avLst/>
          </a:prstGeom>
          <a:noFill/>
        </p:spPr>
        <p:txBody>
          <a:bodyPr wrap="none" rtlCol="0">
            <a:spAutoFit/>
          </a:bodyPr>
          <a:lstStyle/>
          <a:p>
            <a:r>
              <a:rPr lang="en-GB" sz="2200" dirty="0">
                <a:solidFill>
                  <a:schemeClr val="bg1">
                    <a:lumMod val="75000"/>
                  </a:schemeClr>
                </a:solidFill>
              </a:rPr>
              <a:t>Volunteering</a:t>
            </a:r>
          </a:p>
        </p:txBody>
      </p:sp>
      <p:sp>
        <p:nvSpPr>
          <p:cNvPr id="16" name="TextBox 15"/>
          <p:cNvSpPr txBox="1"/>
          <p:nvPr userDrawn="1"/>
        </p:nvSpPr>
        <p:spPr>
          <a:xfrm rot="-2700000">
            <a:off x="4959362" y="6040987"/>
            <a:ext cx="1393330" cy="430887"/>
          </a:xfrm>
          <a:prstGeom prst="rect">
            <a:avLst/>
          </a:prstGeom>
          <a:noFill/>
        </p:spPr>
        <p:txBody>
          <a:bodyPr wrap="none" rtlCol="0">
            <a:spAutoFit/>
          </a:bodyPr>
          <a:lstStyle/>
          <a:p>
            <a:r>
              <a:rPr lang="en-GB" sz="2200" dirty="0">
                <a:solidFill>
                  <a:schemeClr val="bg1">
                    <a:lumMod val="75000"/>
                  </a:schemeClr>
                </a:solidFill>
              </a:rPr>
              <a:t>Research</a:t>
            </a:r>
          </a:p>
        </p:txBody>
      </p:sp>
      <p:sp>
        <p:nvSpPr>
          <p:cNvPr id="17" name="TextBox 16"/>
          <p:cNvSpPr txBox="1"/>
          <p:nvPr userDrawn="1"/>
        </p:nvSpPr>
        <p:spPr>
          <a:xfrm rot="-2700000">
            <a:off x="5571663" y="5680259"/>
            <a:ext cx="2492990" cy="430887"/>
          </a:xfrm>
          <a:prstGeom prst="rect">
            <a:avLst/>
          </a:prstGeom>
          <a:noFill/>
        </p:spPr>
        <p:txBody>
          <a:bodyPr wrap="none" rtlCol="0">
            <a:spAutoFit/>
          </a:bodyPr>
          <a:lstStyle/>
          <a:p>
            <a:r>
              <a:rPr lang="en-GB" sz="2200" dirty="0">
                <a:solidFill>
                  <a:schemeClr val="bg1">
                    <a:lumMod val="75000"/>
                  </a:schemeClr>
                </a:solidFill>
              </a:rPr>
              <a:t>Shaping</a:t>
            </a:r>
            <a:r>
              <a:rPr lang="en-GB" sz="2200" baseline="0" dirty="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6371438" y="5960095"/>
            <a:ext cx="1596912" cy="430887"/>
          </a:xfrm>
          <a:prstGeom prst="rect">
            <a:avLst/>
          </a:prstGeom>
          <a:noFill/>
        </p:spPr>
        <p:txBody>
          <a:bodyPr wrap="none" rtlCol="0">
            <a:spAutoFit/>
          </a:bodyPr>
          <a:lstStyle/>
          <a:p>
            <a:r>
              <a:rPr lang="en-GB" sz="2200" dirty="0">
                <a:solidFill>
                  <a:schemeClr val="bg1">
                    <a:lumMod val="75000"/>
                  </a:schemeClr>
                </a:solidFill>
              </a:rPr>
              <a:t>Networking</a:t>
            </a:r>
          </a:p>
        </p:txBody>
      </p:sp>
      <p:sp>
        <p:nvSpPr>
          <p:cNvPr id="19" name="TextBox 18"/>
          <p:cNvSpPr txBox="1"/>
          <p:nvPr userDrawn="1"/>
        </p:nvSpPr>
        <p:spPr>
          <a:xfrm rot="-2700000">
            <a:off x="6952486" y="5565808"/>
            <a:ext cx="2759089" cy="430887"/>
          </a:xfrm>
          <a:prstGeom prst="rect">
            <a:avLst/>
          </a:prstGeom>
          <a:noFill/>
        </p:spPr>
        <p:txBody>
          <a:bodyPr wrap="none" rtlCol="0">
            <a:spAutoFit/>
          </a:bodyPr>
          <a:lstStyle/>
          <a:p>
            <a:r>
              <a:rPr lang="en-GB" sz="2200" dirty="0">
                <a:solidFill>
                  <a:schemeClr val="bg1">
                    <a:lumMod val="75000"/>
                  </a:schemeClr>
                </a:solidFill>
              </a:rPr>
              <a:t>Professional</a:t>
            </a:r>
            <a:r>
              <a:rPr lang="en-GB" sz="2200" baseline="0" dirty="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7699015" y="5641310"/>
            <a:ext cx="2539478" cy="430887"/>
          </a:xfrm>
          <a:prstGeom prst="rect">
            <a:avLst/>
          </a:prstGeom>
          <a:noFill/>
        </p:spPr>
        <p:txBody>
          <a:bodyPr wrap="none" rtlCol="0">
            <a:spAutoFit/>
          </a:bodyPr>
          <a:lstStyle/>
          <a:p>
            <a:r>
              <a:rPr lang="en-GB" sz="2200" dirty="0">
                <a:solidFill>
                  <a:schemeClr val="bg1">
                    <a:lumMod val="75000"/>
                  </a:schemeClr>
                </a:solidFill>
              </a:rPr>
              <a:t>Enterprise and risk</a:t>
            </a:r>
          </a:p>
        </p:txBody>
      </p:sp>
      <p:sp>
        <p:nvSpPr>
          <p:cNvPr id="21" name="TextBox 20"/>
          <p:cNvSpPr txBox="1"/>
          <p:nvPr userDrawn="1"/>
        </p:nvSpPr>
        <p:spPr>
          <a:xfrm rot="-2700000">
            <a:off x="8416518" y="5767144"/>
            <a:ext cx="2178802" cy="430887"/>
          </a:xfrm>
          <a:prstGeom prst="rect">
            <a:avLst/>
          </a:prstGeom>
          <a:noFill/>
        </p:spPr>
        <p:txBody>
          <a:bodyPr wrap="none" rtlCol="0">
            <a:spAutoFit/>
          </a:bodyPr>
          <a:lstStyle/>
          <a:p>
            <a:r>
              <a:rPr lang="en-GB" sz="2200" dirty="0">
                <a:solidFill>
                  <a:schemeClr val="bg1">
                    <a:lumMod val="75000"/>
                  </a:schemeClr>
                </a:solidFill>
              </a:rPr>
              <a:t>Learned</a:t>
            </a:r>
            <a:r>
              <a:rPr lang="en-GB" sz="2200" baseline="0" dirty="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9089314" y="5993648"/>
            <a:ext cx="1645002" cy="430887"/>
          </a:xfrm>
          <a:prstGeom prst="rect">
            <a:avLst/>
          </a:prstGeom>
          <a:noFill/>
        </p:spPr>
        <p:txBody>
          <a:bodyPr wrap="none" rtlCol="0">
            <a:spAutoFit/>
          </a:bodyPr>
          <a:lstStyle/>
          <a:p>
            <a:r>
              <a:rPr lang="en-GB" sz="2200" dirty="0">
                <a:solidFill>
                  <a:schemeClr val="bg1">
                    <a:lumMod val="75000"/>
                  </a:schemeClr>
                </a:solidFill>
              </a:rPr>
              <a:t>Opportunity</a:t>
            </a:r>
          </a:p>
        </p:txBody>
      </p:sp>
      <p:sp>
        <p:nvSpPr>
          <p:cNvPr id="23" name="TextBox 22"/>
          <p:cNvSpPr txBox="1"/>
          <p:nvPr userDrawn="1"/>
        </p:nvSpPr>
        <p:spPr>
          <a:xfrm rot="-2700000">
            <a:off x="9831788" y="5607754"/>
            <a:ext cx="2587568" cy="430887"/>
          </a:xfrm>
          <a:prstGeom prst="rect">
            <a:avLst/>
          </a:prstGeom>
          <a:noFill/>
        </p:spPr>
        <p:txBody>
          <a:bodyPr wrap="none" rtlCol="0">
            <a:spAutoFit/>
          </a:bodyPr>
          <a:lstStyle/>
          <a:p>
            <a:r>
              <a:rPr lang="en-GB" sz="2200" dirty="0">
                <a:solidFill>
                  <a:schemeClr val="bg1">
                    <a:lumMod val="75000"/>
                  </a:schemeClr>
                </a:solidFill>
              </a:rPr>
              <a:t>International profile</a:t>
            </a:r>
          </a:p>
        </p:txBody>
      </p:sp>
      <p:sp>
        <p:nvSpPr>
          <p:cNvPr id="24" name="TextBox 23"/>
          <p:cNvSpPr txBox="1"/>
          <p:nvPr userDrawn="1"/>
        </p:nvSpPr>
        <p:spPr>
          <a:xfrm rot="-2700000">
            <a:off x="10624769" y="6052370"/>
            <a:ext cx="1252266" cy="430887"/>
          </a:xfrm>
          <a:prstGeom prst="rect">
            <a:avLst/>
          </a:prstGeom>
          <a:noFill/>
        </p:spPr>
        <p:txBody>
          <a:bodyPr wrap="none" rtlCol="0">
            <a:spAutoFit/>
          </a:bodyPr>
          <a:lstStyle/>
          <a:p>
            <a:r>
              <a:rPr lang="en-GB" sz="2200" dirty="0">
                <a:solidFill>
                  <a:schemeClr val="bg1">
                    <a:lumMod val="75000"/>
                  </a:schemeClr>
                </a:solidFill>
              </a:rPr>
              <a:t>Journals</a:t>
            </a:r>
          </a:p>
        </p:txBody>
      </p:sp>
      <p:sp>
        <p:nvSpPr>
          <p:cNvPr id="25" name="TextBox 24"/>
          <p:cNvSpPr txBox="1"/>
          <p:nvPr userDrawn="1"/>
        </p:nvSpPr>
        <p:spPr>
          <a:xfrm rot="-2700000">
            <a:off x="11255803" y="6002037"/>
            <a:ext cx="1550424" cy="430887"/>
          </a:xfrm>
          <a:prstGeom prst="rect">
            <a:avLst/>
          </a:prstGeom>
          <a:noFill/>
        </p:spPr>
        <p:txBody>
          <a:bodyPr wrap="none" rtlCol="0">
            <a:spAutoFit/>
          </a:bodyPr>
          <a:lstStyle/>
          <a:p>
            <a:r>
              <a:rPr lang="en-GB" sz="2200" dirty="0">
                <a:solidFill>
                  <a:schemeClr val="bg1">
                    <a:lumMod val="75000"/>
                  </a:schemeClr>
                </a:solidFill>
              </a:rPr>
              <a:t>Supporting</a:t>
            </a:r>
          </a:p>
        </p:txBody>
      </p:sp>
      <p:sp>
        <p:nvSpPr>
          <p:cNvPr id="26" name="TextBox 25"/>
          <p:cNvSpPr txBox="1"/>
          <p:nvPr userDrawn="1"/>
        </p:nvSpPr>
        <p:spPr>
          <a:xfrm rot="-2700000">
            <a:off x="-659896" y="5546037"/>
            <a:ext cx="1361270" cy="430887"/>
          </a:xfrm>
          <a:prstGeom prst="rect">
            <a:avLst/>
          </a:prstGeom>
          <a:noFill/>
        </p:spPr>
        <p:txBody>
          <a:bodyPr wrap="none" rtlCol="0">
            <a:spAutoFit/>
          </a:bodyPr>
          <a:lstStyle/>
          <a:p>
            <a:r>
              <a:rPr lang="en-GB" sz="2200" dirty="0">
                <a:solidFill>
                  <a:schemeClr val="bg1">
                    <a:lumMod val="75000"/>
                  </a:schemeClr>
                </a:solidFill>
              </a:rPr>
              <a:t>Expertise</a:t>
            </a:r>
          </a:p>
        </p:txBody>
      </p:sp>
      <p:sp>
        <p:nvSpPr>
          <p:cNvPr id="27" name="TextBox 26"/>
          <p:cNvSpPr txBox="1"/>
          <p:nvPr userDrawn="1"/>
        </p:nvSpPr>
        <p:spPr>
          <a:xfrm rot="-2700000">
            <a:off x="-551095" y="5873208"/>
            <a:ext cx="1754006" cy="430887"/>
          </a:xfrm>
          <a:prstGeom prst="rect">
            <a:avLst/>
          </a:prstGeom>
          <a:noFill/>
        </p:spPr>
        <p:txBody>
          <a:bodyPr wrap="none" rtlCol="0">
            <a:spAutoFit/>
          </a:bodyPr>
          <a:lstStyle/>
          <a:p>
            <a:r>
              <a:rPr lang="en-GB" sz="2200" dirty="0">
                <a:solidFill>
                  <a:schemeClr val="bg1">
                    <a:lumMod val="75000"/>
                  </a:schemeClr>
                </a:solidFill>
              </a:rPr>
              <a:t>Sponsorship</a:t>
            </a:r>
          </a:p>
        </p:txBody>
      </p:sp>
      <p:sp>
        <p:nvSpPr>
          <p:cNvPr id="28" name="TextBox 27"/>
          <p:cNvSpPr txBox="1"/>
          <p:nvPr userDrawn="1"/>
        </p:nvSpPr>
        <p:spPr>
          <a:xfrm rot="-2700000">
            <a:off x="-8770" y="5655093"/>
            <a:ext cx="2603598" cy="430887"/>
          </a:xfrm>
          <a:prstGeom prst="rect">
            <a:avLst/>
          </a:prstGeom>
          <a:noFill/>
        </p:spPr>
        <p:txBody>
          <a:bodyPr wrap="none" rtlCol="0">
            <a:spAutoFit/>
          </a:bodyPr>
          <a:lstStyle/>
          <a:p>
            <a:r>
              <a:rPr lang="en-GB" sz="2200" dirty="0">
                <a:solidFill>
                  <a:schemeClr val="bg1">
                    <a:lumMod val="75000"/>
                  </a:schemeClr>
                </a:solidFill>
              </a:rPr>
              <a:t>Thought leadership</a:t>
            </a:r>
          </a:p>
        </p:txBody>
      </p:sp>
      <p:sp>
        <p:nvSpPr>
          <p:cNvPr id="3076" name="Rectangle 4"/>
          <p:cNvSpPr>
            <a:spLocks noGrp="1" noChangeArrowheads="1"/>
          </p:cNvSpPr>
          <p:nvPr>
            <p:ph type="dt" sz="half" idx="2"/>
          </p:nvPr>
        </p:nvSpPr>
        <p:spPr>
          <a:xfrm>
            <a:off x="527052" y="6410325"/>
            <a:ext cx="2927349" cy="331788"/>
          </a:xfrm>
        </p:spPr>
        <p:txBody>
          <a:bodyPr/>
          <a:lstStyle>
            <a:lvl1pPr>
              <a:defRPr>
                <a:solidFill>
                  <a:schemeClr val="tx1"/>
                </a:solidFill>
              </a:defRPr>
            </a:lvl1pPr>
          </a:lstStyle>
          <a:p>
            <a:fld id="{1744C141-B97D-4979-AB76-E8E6AB76C28B}" type="datetime4">
              <a:rPr lang="en-GB" smtClean="0"/>
              <a:pPr/>
              <a:t>13 September 2020</a:t>
            </a:fld>
            <a:endParaRPr lang="en-GB" dirty="0"/>
          </a:p>
        </p:txBody>
      </p:sp>
    </p:spTree>
    <p:extLst>
      <p:ext uri="{BB962C8B-B14F-4D97-AF65-F5344CB8AC3E}">
        <p14:creationId xmlns:p14="http://schemas.microsoft.com/office/powerpoint/2010/main" val="4264055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2"/>
            <a:ext cx="9505950"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9182" y="248907"/>
            <a:ext cx="318597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1744C141-B97D-4979-AB76-E8E6AB76C28B}" type="datetime4">
              <a:rPr lang="en-GB" smtClean="0"/>
              <a:pPr/>
              <a:t>13 September 2020</a:t>
            </a:fld>
            <a:endParaRPr lang="en-GB" dirty="0"/>
          </a:p>
        </p:txBody>
      </p:sp>
    </p:spTree>
    <p:extLst>
      <p:ext uri="{BB962C8B-B14F-4D97-AF65-F5344CB8AC3E}">
        <p14:creationId xmlns:p14="http://schemas.microsoft.com/office/powerpoint/2010/main" val="360302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2"/>
            <a:ext cx="9505950"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9182" y="248907"/>
            <a:ext cx="318597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527052" y="6410325"/>
            <a:ext cx="2927349" cy="331788"/>
          </a:xfrm>
        </p:spPr>
        <p:txBody>
          <a:bodyPr/>
          <a:lstStyle>
            <a:lvl1pPr>
              <a:defRPr>
                <a:solidFill>
                  <a:schemeClr val="tx1"/>
                </a:solidFill>
              </a:defRPr>
            </a:lvl1pPr>
          </a:lstStyle>
          <a:p>
            <a:fld id="{1744C141-B97D-4979-AB76-E8E6AB76C28B}" type="datetime4">
              <a:rPr lang="en-GB" smtClean="0"/>
              <a:pPr/>
              <a:t>13 September 2020</a:t>
            </a:fld>
            <a:endParaRPr lang="en-GB" dirty="0"/>
          </a:p>
        </p:txBody>
      </p:sp>
    </p:spTree>
    <p:extLst>
      <p:ext uri="{BB962C8B-B14F-4D97-AF65-F5344CB8AC3E}">
        <p14:creationId xmlns:p14="http://schemas.microsoft.com/office/powerpoint/2010/main" val="3877266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2"/>
            <a:ext cx="9505950"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9182" y="248907"/>
            <a:ext cx="318597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527052" y="6410325"/>
            <a:ext cx="2927349" cy="331788"/>
          </a:xfrm>
        </p:spPr>
        <p:txBody>
          <a:bodyPr/>
          <a:lstStyle>
            <a:lvl1pPr>
              <a:defRPr>
                <a:solidFill>
                  <a:schemeClr val="tx1"/>
                </a:solidFill>
              </a:defRPr>
            </a:lvl1pPr>
          </a:lstStyle>
          <a:p>
            <a:fld id="{1744C141-B97D-4979-AB76-E8E6AB76C28B}" type="datetime4">
              <a:rPr lang="en-GB" smtClean="0"/>
              <a:pPr/>
              <a:t>13 September 2020</a:t>
            </a:fld>
            <a:endParaRPr lang="en-GB" dirty="0"/>
          </a:p>
        </p:txBody>
      </p:sp>
    </p:spTree>
    <p:extLst>
      <p:ext uri="{BB962C8B-B14F-4D97-AF65-F5344CB8AC3E}">
        <p14:creationId xmlns:p14="http://schemas.microsoft.com/office/powerpoint/2010/main" val="311483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2"/>
            <a:ext cx="9505950"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9182" y="248907"/>
            <a:ext cx="318597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527052" y="6410326"/>
            <a:ext cx="1846689"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13 September 2020</a:t>
            </a:fld>
            <a:endParaRPr lang="en-GB" dirty="0"/>
          </a:p>
        </p:txBody>
      </p:sp>
    </p:spTree>
    <p:extLst>
      <p:ext uri="{BB962C8B-B14F-4D97-AF65-F5344CB8AC3E}">
        <p14:creationId xmlns:p14="http://schemas.microsoft.com/office/powerpoint/2010/main" val="1797392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13 September 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3677261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27050" y="1557338"/>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55266" y="1557338"/>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13 September 2020</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2119100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13 September 2020</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3057650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13 September 2020</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69236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F6ACC2-D3BB-4BCC-B463-3232AF688BC3}"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BEA2F-F039-4BBA-9E39-5A5EE267FCA6}" type="slidenum">
              <a:rPr lang="en-GB" smtClean="0"/>
              <a:t>‹#›</a:t>
            </a:fld>
            <a:endParaRPr lang="en-GB"/>
          </a:p>
        </p:txBody>
      </p:sp>
    </p:spTree>
    <p:extLst>
      <p:ext uri="{BB962C8B-B14F-4D97-AF65-F5344CB8AC3E}">
        <p14:creationId xmlns:p14="http://schemas.microsoft.com/office/powerpoint/2010/main" val="3943827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13 September 2020</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3970811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1908" y="4653136"/>
            <a:ext cx="7315200" cy="566738"/>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511907" y="466328"/>
            <a:ext cx="1116748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511908" y="5219874"/>
            <a:ext cx="73152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13 September 2020</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1041301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11055349"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27050" y="1557338"/>
            <a:ext cx="5425017"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6155266" y="1557338"/>
            <a:ext cx="5427134" cy="464026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527052" y="6410325"/>
            <a:ext cx="2688166" cy="331788"/>
          </a:xfrm>
        </p:spPr>
        <p:txBody>
          <a:bodyPr/>
          <a:lstStyle>
            <a:lvl1pPr>
              <a:defRPr/>
            </a:lvl1pPr>
          </a:lstStyle>
          <a:p>
            <a:fld id="{E55E8865-9CB5-4569-9D00-F0979EDB96F2}" type="datetime4">
              <a:rPr lang="en-GB"/>
              <a:pPr/>
              <a:t>13 September 2020</a:t>
            </a:fld>
            <a:endParaRPr lang="en-GB"/>
          </a:p>
        </p:txBody>
      </p:sp>
      <p:sp>
        <p:nvSpPr>
          <p:cNvPr id="6" name="Footer Placeholder 5"/>
          <p:cNvSpPr>
            <a:spLocks noGrp="1"/>
          </p:cNvSpPr>
          <p:nvPr>
            <p:ph type="ftr" sz="quarter" idx="11"/>
          </p:nvPr>
        </p:nvSpPr>
        <p:spPr>
          <a:xfrm>
            <a:off x="3215219" y="6410325"/>
            <a:ext cx="5761567"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10801351" y="6402390"/>
            <a:ext cx="8636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404748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984" y="489600"/>
            <a:ext cx="11078309" cy="752400"/>
          </a:xfrm>
        </p:spPr>
        <p:txBody>
          <a:bodyPr anchor="t" anchorCtr="0">
            <a:no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4907451" y="1857600"/>
            <a:ext cx="6815666" cy="4286044"/>
          </a:xfrm>
        </p:spPr>
        <p:txBody>
          <a:bodyPr/>
          <a:lstStyle>
            <a:lvl1pPr>
              <a:defRPr sz="2400"/>
            </a:lvl1pPr>
            <a:lvl2pPr>
              <a:defRPr sz="2400"/>
            </a:lvl2pPr>
            <a:lvl3pPr>
              <a:defRPr sz="16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985" y="1857600"/>
            <a:ext cx="3942699" cy="4286044"/>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accent2"/>
                </a:solidFill>
              </a:defRPr>
            </a:lvl1pPr>
          </a:lstStyle>
          <a:p>
            <a:fld id="{192DAC20-4BA7-42CE-BB54-80C3818F7B29}" type="slidenum">
              <a:rPr lang="en-US" smtClean="0"/>
              <a:pPr/>
              <a:t>‹#›</a:t>
            </a:fld>
            <a:endParaRPr lang="en-US" dirty="0"/>
          </a:p>
        </p:txBody>
      </p:sp>
      <p:sp>
        <p:nvSpPr>
          <p:cNvPr id="9" name="Footer Placeholder 4"/>
          <p:cNvSpPr>
            <a:spLocks noGrp="1"/>
          </p:cNvSpPr>
          <p:nvPr>
            <p:ph type="ftr" sz="quarter" idx="3"/>
          </p:nvPr>
        </p:nvSpPr>
        <p:spPr>
          <a:xfrm>
            <a:off x="570205" y="6548211"/>
            <a:ext cx="2658462" cy="144484"/>
          </a:xfrm>
          <a:prstGeom prst="rect">
            <a:avLst/>
          </a:prstGeom>
        </p:spPr>
        <p:txBody>
          <a:bodyPr/>
          <a:lstStyle>
            <a:lvl1pPr algn="ctr">
              <a:defRPr sz="600"/>
            </a:lvl1pPr>
          </a:lstStyle>
          <a:p>
            <a:pPr algn="l"/>
            <a:r>
              <a:rPr lang="en-US" dirty="0">
                <a:solidFill>
                  <a:schemeClr val="accent2">
                    <a:lumMod val="75000"/>
                    <a:lumOff val="25000"/>
                  </a:schemeClr>
                </a:solidFill>
              </a:rPr>
              <a:t>© 2011 The Actuarial Profession </a:t>
            </a:r>
            <a:r>
              <a:rPr lang="en-US" dirty="0">
                <a:solidFill>
                  <a:schemeClr val="accent1"/>
                </a:solidFill>
                <a:sym typeface="Wingdings"/>
              </a:rPr>
              <a:t></a:t>
            </a:r>
            <a:r>
              <a:rPr lang="en-US" dirty="0">
                <a:solidFill>
                  <a:schemeClr val="accent1">
                    <a:lumMod val="75000"/>
                  </a:schemeClr>
                </a:solidFill>
              </a:rPr>
              <a:t> </a:t>
            </a:r>
            <a:r>
              <a:rPr lang="en-US" dirty="0">
                <a:solidFill>
                  <a:schemeClr val="accent2">
                    <a:lumMod val="75000"/>
                    <a:lumOff val="25000"/>
                  </a:schemeClr>
                </a:solidFill>
              </a:rPr>
              <a:t>www.actuaries.org.uk</a:t>
            </a:r>
          </a:p>
        </p:txBody>
      </p:sp>
    </p:spTree>
    <p:extLst>
      <p:ext uri="{BB962C8B-B14F-4D97-AF65-F5344CB8AC3E}">
        <p14:creationId xmlns:p14="http://schemas.microsoft.com/office/powerpoint/2010/main" val="2009958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43C2-2BCA-4F96-B57E-91387C34F4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8D9002-8AFB-4474-A1B4-37F8B8C82B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41F6C6-FB4B-4CA0-A6A0-BC431B2D465B}"/>
              </a:ext>
            </a:extLst>
          </p:cNvPr>
          <p:cNvSpPr>
            <a:spLocks noGrp="1"/>
          </p:cNvSpPr>
          <p:nvPr>
            <p:ph type="dt" sz="half" idx="10"/>
          </p:nvPr>
        </p:nvSpPr>
        <p:spPr/>
        <p:txBody>
          <a:bodyPr/>
          <a:lstStyle/>
          <a:p>
            <a:fld id="{ACAC77C0-6228-46DC-B80B-126CB678F585}" type="datetimeFigureOut">
              <a:rPr lang="en-GB" smtClean="0"/>
              <a:t>13/09/2020</a:t>
            </a:fld>
            <a:endParaRPr lang="en-GB"/>
          </a:p>
        </p:txBody>
      </p:sp>
      <p:sp>
        <p:nvSpPr>
          <p:cNvPr id="5" name="Footer Placeholder 4">
            <a:extLst>
              <a:ext uri="{FF2B5EF4-FFF2-40B4-BE49-F238E27FC236}">
                <a16:creationId xmlns:a16="http://schemas.microsoft.com/office/drawing/2014/main" id="{D9B9A9AD-C7ED-4696-9AF8-BC08F6DBDA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010F40-75CB-4D3B-8F32-4C7E8B4655EC}"/>
              </a:ext>
            </a:extLst>
          </p:cNvPr>
          <p:cNvSpPr>
            <a:spLocks noGrp="1"/>
          </p:cNvSpPr>
          <p:nvPr>
            <p:ph type="sldNum" sz="quarter" idx="12"/>
          </p:nvPr>
        </p:nvSpPr>
        <p:spPr/>
        <p:txBody>
          <a:bodyPr/>
          <a:lstStyle/>
          <a:p>
            <a:fld id="{FB0D42D3-1B8C-4F21-918B-1D8DA36FE248}" type="slidenum">
              <a:rPr lang="en-GB" smtClean="0"/>
              <a:t>‹#›</a:t>
            </a:fld>
            <a:endParaRPr lang="en-GB"/>
          </a:p>
        </p:txBody>
      </p:sp>
    </p:spTree>
    <p:extLst>
      <p:ext uri="{BB962C8B-B14F-4D97-AF65-F5344CB8AC3E}">
        <p14:creationId xmlns:p14="http://schemas.microsoft.com/office/powerpoint/2010/main" val="2963743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E050-B311-42B8-9554-B15E94807D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185E58-9345-4FA7-A607-C25BB43E55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F782AC-0BCD-430C-956C-9BB048DB83DE}"/>
              </a:ext>
            </a:extLst>
          </p:cNvPr>
          <p:cNvSpPr>
            <a:spLocks noGrp="1"/>
          </p:cNvSpPr>
          <p:nvPr>
            <p:ph type="dt" sz="half" idx="10"/>
          </p:nvPr>
        </p:nvSpPr>
        <p:spPr/>
        <p:txBody>
          <a:bodyPr/>
          <a:lstStyle/>
          <a:p>
            <a:fld id="{ACAC77C0-6228-46DC-B80B-126CB678F585}" type="datetimeFigureOut">
              <a:rPr lang="en-GB" smtClean="0"/>
              <a:t>13/09/2020</a:t>
            </a:fld>
            <a:endParaRPr lang="en-GB"/>
          </a:p>
        </p:txBody>
      </p:sp>
      <p:sp>
        <p:nvSpPr>
          <p:cNvPr id="5" name="Footer Placeholder 4">
            <a:extLst>
              <a:ext uri="{FF2B5EF4-FFF2-40B4-BE49-F238E27FC236}">
                <a16:creationId xmlns:a16="http://schemas.microsoft.com/office/drawing/2014/main" id="{0AC122F3-591B-49FD-BC94-6B40F7D41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7049D5-7F7B-4752-BFC5-FCFDA3113BFC}"/>
              </a:ext>
            </a:extLst>
          </p:cNvPr>
          <p:cNvSpPr>
            <a:spLocks noGrp="1"/>
          </p:cNvSpPr>
          <p:nvPr>
            <p:ph type="sldNum" sz="quarter" idx="12"/>
          </p:nvPr>
        </p:nvSpPr>
        <p:spPr/>
        <p:txBody>
          <a:bodyPr/>
          <a:lstStyle/>
          <a:p>
            <a:fld id="{FB0D42D3-1B8C-4F21-918B-1D8DA36FE248}" type="slidenum">
              <a:rPr lang="en-GB" smtClean="0"/>
              <a:t>‹#›</a:t>
            </a:fld>
            <a:endParaRPr lang="en-GB"/>
          </a:p>
        </p:txBody>
      </p:sp>
    </p:spTree>
    <p:extLst>
      <p:ext uri="{BB962C8B-B14F-4D97-AF65-F5344CB8AC3E}">
        <p14:creationId xmlns:p14="http://schemas.microsoft.com/office/powerpoint/2010/main" val="2518522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37C3-2567-427B-9C93-8F4CF55F7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E0FF37-9903-4006-ABE5-1BB7A840A1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9957FF-CCA3-409F-A03A-83FBDD9C288E}"/>
              </a:ext>
            </a:extLst>
          </p:cNvPr>
          <p:cNvSpPr>
            <a:spLocks noGrp="1"/>
          </p:cNvSpPr>
          <p:nvPr>
            <p:ph type="dt" sz="half" idx="10"/>
          </p:nvPr>
        </p:nvSpPr>
        <p:spPr/>
        <p:txBody>
          <a:bodyPr/>
          <a:lstStyle/>
          <a:p>
            <a:fld id="{ACAC77C0-6228-46DC-B80B-126CB678F585}" type="datetimeFigureOut">
              <a:rPr lang="en-GB" smtClean="0"/>
              <a:t>13/09/2020</a:t>
            </a:fld>
            <a:endParaRPr lang="en-GB"/>
          </a:p>
        </p:txBody>
      </p:sp>
      <p:sp>
        <p:nvSpPr>
          <p:cNvPr id="5" name="Footer Placeholder 4">
            <a:extLst>
              <a:ext uri="{FF2B5EF4-FFF2-40B4-BE49-F238E27FC236}">
                <a16:creationId xmlns:a16="http://schemas.microsoft.com/office/drawing/2014/main" id="{AD84FD29-EEF8-4EE5-9D4B-58F07430CE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03FDF1-D725-42D5-82F4-B87D4B58F13E}"/>
              </a:ext>
            </a:extLst>
          </p:cNvPr>
          <p:cNvSpPr>
            <a:spLocks noGrp="1"/>
          </p:cNvSpPr>
          <p:nvPr>
            <p:ph type="sldNum" sz="quarter" idx="12"/>
          </p:nvPr>
        </p:nvSpPr>
        <p:spPr/>
        <p:txBody>
          <a:bodyPr/>
          <a:lstStyle/>
          <a:p>
            <a:fld id="{FB0D42D3-1B8C-4F21-918B-1D8DA36FE248}" type="slidenum">
              <a:rPr lang="en-GB" smtClean="0"/>
              <a:t>‹#›</a:t>
            </a:fld>
            <a:endParaRPr lang="en-GB"/>
          </a:p>
        </p:txBody>
      </p:sp>
    </p:spTree>
    <p:extLst>
      <p:ext uri="{BB962C8B-B14F-4D97-AF65-F5344CB8AC3E}">
        <p14:creationId xmlns:p14="http://schemas.microsoft.com/office/powerpoint/2010/main" val="3743359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F60C-97BC-4697-AA8F-6B2E637D6A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4E1453-2C41-4A79-8D35-DD3052A455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CFA1EB-8525-4629-A145-BF149CB5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E66AD8-B486-4CF8-AC87-5E515A6B26B1}"/>
              </a:ext>
            </a:extLst>
          </p:cNvPr>
          <p:cNvSpPr>
            <a:spLocks noGrp="1"/>
          </p:cNvSpPr>
          <p:nvPr>
            <p:ph type="dt" sz="half" idx="10"/>
          </p:nvPr>
        </p:nvSpPr>
        <p:spPr/>
        <p:txBody>
          <a:bodyPr/>
          <a:lstStyle/>
          <a:p>
            <a:fld id="{ACAC77C0-6228-46DC-B80B-126CB678F585}" type="datetimeFigureOut">
              <a:rPr lang="en-GB" smtClean="0"/>
              <a:t>13/09/2020</a:t>
            </a:fld>
            <a:endParaRPr lang="en-GB"/>
          </a:p>
        </p:txBody>
      </p:sp>
      <p:sp>
        <p:nvSpPr>
          <p:cNvPr id="6" name="Footer Placeholder 5">
            <a:extLst>
              <a:ext uri="{FF2B5EF4-FFF2-40B4-BE49-F238E27FC236}">
                <a16:creationId xmlns:a16="http://schemas.microsoft.com/office/drawing/2014/main" id="{3726ADE0-2C44-4F46-A54A-DD0A88FC8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1364F-C5A2-432A-B048-43DE59A6AB79}"/>
              </a:ext>
            </a:extLst>
          </p:cNvPr>
          <p:cNvSpPr>
            <a:spLocks noGrp="1"/>
          </p:cNvSpPr>
          <p:nvPr>
            <p:ph type="sldNum" sz="quarter" idx="12"/>
          </p:nvPr>
        </p:nvSpPr>
        <p:spPr/>
        <p:txBody>
          <a:bodyPr/>
          <a:lstStyle/>
          <a:p>
            <a:fld id="{FB0D42D3-1B8C-4F21-918B-1D8DA36FE248}" type="slidenum">
              <a:rPr lang="en-GB" smtClean="0"/>
              <a:t>‹#›</a:t>
            </a:fld>
            <a:endParaRPr lang="en-GB"/>
          </a:p>
        </p:txBody>
      </p:sp>
    </p:spTree>
    <p:extLst>
      <p:ext uri="{BB962C8B-B14F-4D97-AF65-F5344CB8AC3E}">
        <p14:creationId xmlns:p14="http://schemas.microsoft.com/office/powerpoint/2010/main" val="19230239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24A61-79A4-4DF3-84F4-C402264104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AFB08F-4BAC-48D4-BE2C-C0FCEA1217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114B59-0A36-4006-A9A9-DC35E85E62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F5738C-3388-4EF9-BAB6-544A979B1D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B56AD-F992-459E-A873-55D1408245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983433-6BA5-46B1-8337-95C34248681D}"/>
              </a:ext>
            </a:extLst>
          </p:cNvPr>
          <p:cNvSpPr>
            <a:spLocks noGrp="1"/>
          </p:cNvSpPr>
          <p:nvPr>
            <p:ph type="dt" sz="half" idx="10"/>
          </p:nvPr>
        </p:nvSpPr>
        <p:spPr/>
        <p:txBody>
          <a:bodyPr/>
          <a:lstStyle/>
          <a:p>
            <a:fld id="{ACAC77C0-6228-46DC-B80B-126CB678F585}" type="datetimeFigureOut">
              <a:rPr lang="en-GB" smtClean="0"/>
              <a:t>13/09/2020</a:t>
            </a:fld>
            <a:endParaRPr lang="en-GB"/>
          </a:p>
        </p:txBody>
      </p:sp>
      <p:sp>
        <p:nvSpPr>
          <p:cNvPr id="8" name="Footer Placeholder 7">
            <a:extLst>
              <a:ext uri="{FF2B5EF4-FFF2-40B4-BE49-F238E27FC236}">
                <a16:creationId xmlns:a16="http://schemas.microsoft.com/office/drawing/2014/main" id="{34BEDC7B-9F2D-484A-AE6C-53190B7431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63EC1B-9CDF-41F8-A5E9-3F494C3E9F31}"/>
              </a:ext>
            </a:extLst>
          </p:cNvPr>
          <p:cNvSpPr>
            <a:spLocks noGrp="1"/>
          </p:cNvSpPr>
          <p:nvPr>
            <p:ph type="sldNum" sz="quarter" idx="12"/>
          </p:nvPr>
        </p:nvSpPr>
        <p:spPr/>
        <p:txBody>
          <a:bodyPr/>
          <a:lstStyle/>
          <a:p>
            <a:fld id="{FB0D42D3-1B8C-4F21-918B-1D8DA36FE248}" type="slidenum">
              <a:rPr lang="en-GB" smtClean="0"/>
              <a:t>‹#›</a:t>
            </a:fld>
            <a:endParaRPr lang="en-GB"/>
          </a:p>
        </p:txBody>
      </p:sp>
    </p:spTree>
    <p:extLst>
      <p:ext uri="{BB962C8B-B14F-4D97-AF65-F5344CB8AC3E}">
        <p14:creationId xmlns:p14="http://schemas.microsoft.com/office/powerpoint/2010/main" val="96751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9DB4-0F26-4039-A9F3-324689C5F1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E0C50E-9FF7-4BF8-881A-6A0EBC690470}"/>
              </a:ext>
            </a:extLst>
          </p:cNvPr>
          <p:cNvSpPr>
            <a:spLocks noGrp="1"/>
          </p:cNvSpPr>
          <p:nvPr>
            <p:ph type="dt" sz="half" idx="10"/>
          </p:nvPr>
        </p:nvSpPr>
        <p:spPr/>
        <p:txBody>
          <a:bodyPr/>
          <a:lstStyle/>
          <a:p>
            <a:fld id="{ACAC77C0-6228-46DC-B80B-126CB678F585}" type="datetimeFigureOut">
              <a:rPr lang="en-GB" smtClean="0"/>
              <a:t>13/09/2020</a:t>
            </a:fld>
            <a:endParaRPr lang="en-GB"/>
          </a:p>
        </p:txBody>
      </p:sp>
      <p:sp>
        <p:nvSpPr>
          <p:cNvPr id="4" name="Footer Placeholder 3">
            <a:extLst>
              <a:ext uri="{FF2B5EF4-FFF2-40B4-BE49-F238E27FC236}">
                <a16:creationId xmlns:a16="http://schemas.microsoft.com/office/drawing/2014/main" id="{1710D8C8-62FC-4E48-B6E9-7AF37EC94D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91B60DF-8E9E-4AA8-9E67-BEF5EBB9E5AF}"/>
              </a:ext>
            </a:extLst>
          </p:cNvPr>
          <p:cNvSpPr>
            <a:spLocks noGrp="1"/>
          </p:cNvSpPr>
          <p:nvPr>
            <p:ph type="sldNum" sz="quarter" idx="12"/>
          </p:nvPr>
        </p:nvSpPr>
        <p:spPr/>
        <p:txBody>
          <a:bodyPr/>
          <a:lstStyle/>
          <a:p>
            <a:fld id="{FB0D42D3-1B8C-4F21-918B-1D8DA36FE248}" type="slidenum">
              <a:rPr lang="en-GB" smtClean="0"/>
              <a:t>‹#›</a:t>
            </a:fld>
            <a:endParaRPr lang="en-GB"/>
          </a:p>
        </p:txBody>
      </p:sp>
    </p:spTree>
    <p:extLst>
      <p:ext uri="{BB962C8B-B14F-4D97-AF65-F5344CB8AC3E}">
        <p14:creationId xmlns:p14="http://schemas.microsoft.com/office/powerpoint/2010/main" val="146391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F6ACC2-D3BB-4BCC-B463-3232AF688BC3}" type="datetimeFigureOut">
              <a:rPr lang="en-GB" smtClean="0"/>
              <a:t>13/09/2020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8BEA2F-F039-4BBA-9E39-5A5EE267FCA6}" type="slidenum">
              <a:rPr lang="en-GB" smtClean="0"/>
              <a:t>‹#›</a:t>
            </a:fld>
            <a:endParaRPr lang="en-GB"/>
          </a:p>
        </p:txBody>
      </p:sp>
    </p:spTree>
    <p:extLst>
      <p:ext uri="{BB962C8B-B14F-4D97-AF65-F5344CB8AC3E}">
        <p14:creationId xmlns:p14="http://schemas.microsoft.com/office/powerpoint/2010/main" val="2210904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D81745-36F7-46B9-A79B-8DD2D86E4C19}"/>
              </a:ext>
            </a:extLst>
          </p:cNvPr>
          <p:cNvSpPr>
            <a:spLocks noGrp="1"/>
          </p:cNvSpPr>
          <p:nvPr>
            <p:ph type="dt" sz="half" idx="10"/>
          </p:nvPr>
        </p:nvSpPr>
        <p:spPr/>
        <p:txBody>
          <a:bodyPr/>
          <a:lstStyle/>
          <a:p>
            <a:fld id="{ACAC77C0-6228-46DC-B80B-126CB678F585}" type="datetimeFigureOut">
              <a:rPr lang="en-GB" smtClean="0"/>
              <a:t>13/09/2020</a:t>
            </a:fld>
            <a:endParaRPr lang="en-GB"/>
          </a:p>
        </p:txBody>
      </p:sp>
      <p:sp>
        <p:nvSpPr>
          <p:cNvPr id="3" name="Footer Placeholder 2">
            <a:extLst>
              <a:ext uri="{FF2B5EF4-FFF2-40B4-BE49-F238E27FC236}">
                <a16:creationId xmlns:a16="http://schemas.microsoft.com/office/drawing/2014/main" id="{35AC2600-61B0-4D85-ABB9-B0BDE3537B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8AFA88-C260-4EC6-834B-0A4D87CC3C91}"/>
              </a:ext>
            </a:extLst>
          </p:cNvPr>
          <p:cNvSpPr>
            <a:spLocks noGrp="1"/>
          </p:cNvSpPr>
          <p:nvPr>
            <p:ph type="sldNum" sz="quarter" idx="12"/>
          </p:nvPr>
        </p:nvSpPr>
        <p:spPr/>
        <p:txBody>
          <a:bodyPr/>
          <a:lstStyle/>
          <a:p>
            <a:fld id="{FB0D42D3-1B8C-4F21-918B-1D8DA36FE248}" type="slidenum">
              <a:rPr lang="en-GB" smtClean="0"/>
              <a:t>‹#›</a:t>
            </a:fld>
            <a:endParaRPr lang="en-GB"/>
          </a:p>
        </p:txBody>
      </p:sp>
    </p:spTree>
    <p:extLst>
      <p:ext uri="{BB962C8B-B14F-4D97-AF65-F5344CB8AC3E}">
        <p14:creationId xmlns:p14="http://schemas.microsoft.com/office/powerpoint/2010/main" val="1790710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3AB3-200D-493E-A37A-87D8BBD2AB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87BC24A-A5CD-481E-84BF-088A252F72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526A23-9239-40B0-84DF-24418751C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328CDE-93DA-4E19-ABD0-24DE12E64B64}"/>
              </a:ext>
            </a:extLst>
          </p:cNvPr>
          <p:cNvSpPr>
            <a:spLocks noGrp="1"/>
          </p:cNvSpPr>
          <p:nvPr>
            <p:ph type="dt" sz="half" idx="10"/>
          </p:nvPr>
        </p:nvSpPr>
        <p:spPr/>
        <p:txBody>
          <a:bodyPr/>
          <a:lstStyle/>
          <a:p>
            <a:fld id="{ACAC77C0-6228-46DC-B80B-126CB678F585}" type="datetimeFigureOut">
              <a:rPr lang="en-GB" smtClean="0"/>
              <a:t>13/09/2020</a:t>
            </a:fld>
            <a:endParaRPr lang="en-GB"/>
          </a:p>
        </p:txBody>
      </p:sp>
      <p:sp>
        <p:nvSpPr>
          <p:cNvPr id="6" name="Footer Placeholder 5">
            <a:extLst>
              <a:ext uri="{FF2B5EF4-FFF2-40B4-BE49-F238E27FC236}">
                <a16:creationId xmlns:a16="http://schemas.microsoft.com/office/drawing/2014/main" id="{4A495F98-2E7C-4CCD-AFFC-20DC1DE6BD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08A265-55BA-4BC9-A85F-B03BC0D27C86}"/>
              </a:ext>
            </a:extLst>
          </p:cNvPr>
          <p:cNvSpPr>
            <a:spLocks noGrp="1"/>
          </p:cNvSpPr>
          <p:nvPr>
            <p:ph type="sldNum" sz="quarter" idx="12"/>
          </p:nvPr>
        </p:nvSpPr>
        <p:spPr/>
        <p:txBody>
          <a:bodyPr/>
          <a:lstStyle/>
          <a:p>
            <a:fld id="{FB0D42D3-1B8C-4F21-918B-1D8DA36FE248}" type="slidenum">
              <a:rPr lang="en-GB" smtClean="0"/>
              <a:t>‹#›</a:t>
            </a:fld>
            <a:endParaRPr lang="en-GB"/>
          </a:p>
        </p:txBody>
      </p:sp>
    </p:spTree>
    <p:extLst>
      <p:ext uri="{BB962C8B-B14F-4D97-AF65-F5344CB8AC3E}">
        <p14:creationId xmlns:p14="http://schemas.microsoft.com/office/powerpoint/2010/main" val="3329826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D1369-D955-4184-B8E7-F7CBB34751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E84847-B16C-4B51-BE1D-10650F40F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268D52-6544-4C03-9713-F3D8DC35F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697D5-0554-4951-B36C-02B5101965C2}"/>
              </a:ext>
            </a:extLst>
          </p:cNvPr>
          <p:cNvSpPr>
            <a:spLocks noGrp="1"/>
          </p:cNvSpPr>
          <p:nvPr>
            <p:ph type="dt" sz="half" idx="10"/>
          </p:nvPr>
        </p:nvSpPr>
        <p:spPr/>
        <p:txBody>
          <a:bodyPr/>
          <a:lstStyle/>
          <a:p>
            <a:fld id="{ACAC77C0-6228-46DC-B80B-126CB678F585}" type="datetimeFigureOut">
              <a:rPr lang="en-GB" smtClean="0"/>
              <a:t>13/09/2020</a:t>
            </a:fld>
            <a:endParaRPr lang="en-GB"/>
          </a:p>
        </p:txBody>
      </p:sp>
      <p:sp>
        <p:nvSpPr>
          <p:cNvPr id="6" name="Footer Placeholder 5">
            <a:extLst>
              <a:ext uri="{FF2B5EF4-FFF2-40B4-BE49-F238E27FC236}">
                <a16:creationId xmlns:a16="http://schemas.microsoft.com/office/drawing/2014/main" id="{4F50E109-1354-4023-BEBC-00D23F17E3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ADCF24-11C4-440F-9ABB-6BDCBBE42340}"/>
              </a:ext>
            </a:extLst>
          </p:cNvPr>
          <p:cNvSpPr>
            <a:spLocks noGrp="1"/>
          </p:cNvSpPr>
          <p:nvPr>
            <p:ph type="sldNum" sz="quarter" idx="12"/>
          </p:nvPr>
        </p:nvSpPr>
        <p:spPr/>
        <p:txBody>
          <a:bodyPr/>
          <a:lstStyle/>
          <a:p>
            <a:fld id="{FB0D42D3-1B8C-4F21-918B-1D8DA36FE248}" type="slidenum">
              <a:rPr lang="en-GB" smtClean="0"/>
              <a:t>‹#›</a:t>
            </a:fld>
            <a:endParaRPr lang="en-GB"/>
          </a:p>
        </p:txBody>
      </p:sp>
    </p:spTree>
    <p:extLst>
      <p:ext uri="{BB962C8B-B14F-4D97-AF65-F5344CB8AC3E}">
        <p14:creationId xmlns:p14="http://schemas.microsoft.com/office/powerpoint/2010/main" val="1046030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19C38-EDA0-422F-8A63-84AA3633A5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F53A60-4075-4C1A-AD9B-4DFCDE221D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569A0-9F56-44DA-BAB8-B95B0DFBCBA7}"/>
              </a:ext>
            </a:extLst>
          </p:cNvPr>
          <p:cNvSpPr>
            <a:spLocks noGrp="1"/>
          </p:cNvSpPr>
          <p:nvPr>
            <p:ph type="dt" sz="half" idx="10"/>
          </p:nvPr>
        </p:nvSpPr>
        <p:spPr/>
        <p:txBody>
          <a:bodyPr/>
          <a:lstStyle/>
          <a:p>
            <a:fld id="{ACAC77C0-6228-46DC-B80B-126CB678F585}" type="datetimeFigureOut">
              <a:rPr lang="en-GB" smtClean="0"/>
              <a:t>13/09/2020</a:t>
            </a:fld>
            <a:endParaRPr lang="en-GB"/>
          </a:p>
        </p:txBody>
      </p:sp>
      <p:sp>
        <p:nvSpPr>
          <p:cNvPr id="5" name="Footer Placeholder 4">
            <a:extLst>
              <a:ext uri="{FF2B5EF4-FFF2-40B4-BE49-F238E27FC236}">
                <a16:creationId xmlns:a16="http://schemas.microsoft.com/office/drawing/2014/main" id="{D4ADA14D-EB68-4C1E-B36E-A683C6790C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1277F4-6601-4802-B369-AF7E51565CB5}"/>
              </a:ext>
            </a:extLst>
          </p:cNvPr>
          <p:cNvSpPr>
            <a:spLocks noGrp="1"/>
          </p:cNvSpPr>
          <p:nvPr>
            <p:ph type="sldNum" sz="quarter" idx="12"/>
          </p:nvPr>
        </p:nvSpPr>
        <p:spPr/>
        <p:txBody>
          <a:bodyPr/>
          <a:lstStyle/>
          <a:p>
            <a:fld id="{FB0D42D3-1B8C-4F21-918B-1D8DA36FE248}" type="slidenum">
              <a:rPr lang="en-GB" smtClean="0"/>
              <a:t>‹#›</a:t>
            </a:fld>
            <a:endParaRPr lang="en-GB"/>
          </a:p>
        </p:txBody>
      </p:sp>
    </p:spTree>
    <p:extLst>
      <p:ext uri="{BB962C8B-B14F-4D97-AF65-F5344CB8AC3E}">
        <p14:creationId xmlns:p14="http://schemas.microsoft.com/office/powerpoint/2010/main" val="18265591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89C01C-F526-416F-B539-ABDE22A63D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E273D7-3C10-435D-8737-83296ABAF1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1D5969-7E3B-4205-809C-B71D4A85CBB3}"/>
              </a:ext>
            </a:extLst>
          </p:cNvPr>
          <p:cNvSpPr>
            <a:spLocks noGrp="1"/>
          </p:cNvSpPr>
          <p:nvPr>
            <p:ph type="dt" sz="half" idx="10"/>
          </p:nvPr>
        </p:nvSpPr>
        <p:spPr/>
        <p:txBody>
          <a:bodyPr/>
          <a:lstStyle/>
          <a:p>
            <a:fld id="{ACAC77C0-6228-46DC-B80B-126CB678F585}" type="datetimeFigureOut">
              <a:rPr lang="en-GB" smtClean="0"/>
              <a:t>13/09/2020</a:t>
            </a:fld>
            <a:endParaRPr lang="en-GB"/>
          </a:p>
        </p:txBody>
      </p:sp>
      <p:sp>
        <p:nvSpPr>
          <p:cNvPr id="5" name="Footer Placeholder 4">
            <a:extLst>
              <a:ext uri="{FF2B5EF4-FFF2-40B4-BE49-F238E27FC236}">
                <a16:creationId xmlns:a16="http://schemas.microsoft.com/office/drawing/2014/main" id="{C39A8917-9C21-4D3F-92F0-FBE0616F6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90896A-88A7-47FC-A1E1-4604D11B3ECD}"/>
              </a:ext>
            </a:extLst>
          </p:cNvPr>
          <p:cNvSpPr>
            <a:spLocks noGrp="1"/>
          </p:cNvSpPr>
          <p:nvPr>
            <p:ph type="sldNum" sz="quarter" idx="12"/>
          </p:nvPr>
        </p:nvSpPr>
        <p:spPr/>
        <p:txBody>
          <a:bodyPr/>
          <a:lstStyle/>
          <a:p>
            <a:fld id="{FB0D42D3-1B8C-4F21-918B-1D8DA36FE248}" type="slidenum">
              <a:rPr lang="en-GB" smtClean="0"/>
              <a:t>‹#›</a:t>
            </a:fld>
            <a:endParaRPr lang="en-GB"/>
          </a:p>
        </p:txBody>
      </p:sp>
    </p:spTree>
    <p:extLst>
      <p:ext uri="{BB962C8B-B14F-4D97-AF65-F5344CB8AC3E}">
        <p14:creationId xmlns:p14="http://schemas.microsoft.com/office/powerpoint/2010/main" val="1415980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F6ACC2-D3BB-4BCC-B463-3232AF688BC3}" type="datetimeFigureOut">
              <a:rPr lang="en-GB" smtClean="0"/>
              <a:t>13/09/2020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8BEA2F-F039-4BBA-9E39-5A5EE267FCA6}" type="slidenum">
              <a:rPr lang="en-GB" smtClean="0"/>
              <a:t>‹#›</a:t>
            </a:fld>
            <a:endParaRPr lang="en-GB"/>
          </a:p>
        </p:txBody>
      </p:sp>
    </p:spTree>
    <p:extLst>
      <p:ext uri="{BB962C8B-B14F-4D97-AF65-F5344CB8AC3E}">
        <p14:creationId xmlns:p14="http://schemas.microsoft.com/office/powerpoint/2010/main" val="14973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F6ACC2-D3BB-4BCC-B463-3232AF688BC3}" type="datetimeFigureOut">
              <a:rPr lang="en-GB" smtClean="0"/>
              <a:t>13/09/2020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8BEA2F-F039-4BBA-9E39-5A5EE267FCA6}" type="slidenum">
              <a:rPr lang="en-GB" smtClean="0"/>
              <a:t>‹#›</a:t>
            </a:fld>
            <a:endParaRPr lang="en-GB"/>
          </a:p>
        </p:txBody>
      </p:sp>
    </p:spTree>
    <p:extLst>
      <p:ext uri="{BB962C8B-B14F-4D97-AF65-F5344CB8AC3E}">
        <p14:creationId xmlns:p14="http://schemas.microsoft.com/office/powerpoint/2010/main" val="313405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6ACC2-D3BB-4BCC-B463-3232AF688BC3}" type="datetimeFigureOut">
              <a:rPr lang="en-GB" smtClean="0"/>
              <a:t>13/09/2020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8BEA2F-F039-4BBA-9E39-5A5EE267FCA6}" type="slidenum">
              <a:rPr lang="en-GB" smtClean="0"/>
              <a:t>‹#›</a:t>
            </a:fld>
            <a:endParaRPr lang="en-GB"/>
          </a:p>
        </p:txBody>
      </p:sp>
    </p:spTree>
    <p:extLst>
      <p:ext uri="{BB962C8B-B14F-4D97-AF65-F5344CB8AC3E}">
        <p14:creationId xmlns:p14="http://schemas.microsoft.com/office/powerpoint/2010/main" val="23710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F6ACC2-D3BB-4BCC-B463-3232AF688BC3}" type="datetimeFigureOut">
              <a:rPr lang="en-GB" smtClean="0"/>
              <a:t>13/09/2020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8BEA2F-F039-4BBA-9E39-5A5EE267FCA6}" type="slidenum">
              <a:rPr lang="en-GB" smtClean="0"/>
              <a:t>‹#›</a:t>
            </a:fld>
            <a:endParaRPr lang="en-GB"/>
          </a:p>
        </p:txBody>
      </p:sp>
    </p:spTree>
    <p:extLst>
      <p:ext uri="{BB962C8B-B14F-4D97-AF65-F5344CB8AC3E}">
        <p14:creationId xmlns:p14="http://schemas.microsoft.com/office/powerpoint/2010/main" val="243275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F6ACC2-D3BB-4BCC-B463-3232AF688BC3}" type="datetimeFigureOut">
              <a:rPr lang="en-GB" smtClean="0"/>
              <a:t>13/09/2020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8BEA2F-F039-4BBA-9E39-5A5EE267FCA6}" type="slidenum">
              <a:rPr lang="en-GB" smtClean="0"/>
              <a:t>‹#›</a:t>
            </a:fld>
            <a:endParaRPr lang="en-GB"/>
          </a:p>
        </p:txBody>
      </p:sp>
    </p:spTree>
    <p:extLst>
      <p:ext uri="{BB962C8B-B14F-4D97-AF65-F5344CB8AC3E}">
        <p14:creationId xmlns:p14="http://schemas.microsoft.com/office/powerpoint/2010/main" val="237529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F6ACC2-D3BB-4BCC-B463-3232AF688BC3}" type="datetimeFigureOut">
              <a:rPr lang="en-GB" smtClean="0"/>
              <a:t>13/09/2020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E8BEA2F-F039-4BBA-9E39-5A5EE267FCA6}" type="slidenum">
              <a:rPr lang="en-GB" smtClean="0"/>
              <a:t>‹#›</a:t>
            </a:fld>
            <a:endParaRPr lang="en-GB"/>
          </a:p>
        </p:txBody>
      </p:sp>
    </p:spTree>
    <p:extLst>
      <p:ext uri="{BB962C8B-B14F-4D97-AF65-F5344CB8AC3E}">
        <p14:creationId xmlns:p14="http://schemas.microsoft.com/office/powerpoint/2010/main" val="1235667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9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2"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27052" y="1557338"/>
            <a:ext cx="11055349"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527052"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13 September 2020</a:t>
            </a:fld>
            <a:endParaRPr lang="en-GB" dirty="0"/>
          </a:p>
        </p:txBody>
      </p:sp>
      <p:sp>
        <p:nvSpPr>
          <p:cNvPr id="1029" name="Rectangle 5"/>
          <p:cNvSpPr>
            <a:spLocks noGrp="1" noChangeArrowheads="1"/>
          </p:cNvSpPr>
          <p:nvPr>
            <p:ph type="ftr" sz="quarter" idx="3"/>
          </p:nvPr>
        </p:nvSpPr>
        <p:spPr bwMode="auto">
          <a:xfrm>
            <a:off x="3215219" y="6410325"/>
            <a:ext cx="576156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10801351" y="6402390"/>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624419" y="6329363"/>
            <a:ext cx="10943167"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grpSp>
        <p:nvGrpSpPr>
          <p:cNvPr id="10" name="Group 64"/>
          <p:cNvGrpSpPr/>
          <p:nvPr/>
        </p:nvGrpSpPr>
        <p:grpSpPr>
          <a:xfrm>
            <a:off x="-3861359" y="0"/>
            <a:ext cx="3714777"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a:t>Mid blue</a:t>
                </a:r>
              </a:p>
              <a:p>
                <a:r>
                  <a:rPr lang="en-GB" sz="1000" dirty="0"/>
                  <a:t>R64</a:t>
                </a:r>
                <a:r>
                  <a:rPr lang="en-GB" sz="1000" baseline="0" dirty="0"/>
                  <a:t>  G150  B184</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a:t>Light grey</a:t>
                </a:r>
              </a:p>
              <a:p>
                <a:r>
                  <a:rPr lang="en-GB" sz="1000" dirty="0"/>
                  <a:t>R220</a:t>
                </a:r>
                <a:r>
                  <a:rPr lang="en-GB" sz="1000" baseline="0" dirty="0"/>
                  <a:t>  G221  B217</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a:t>Forest green</a:t>
                </a:r>
              </a:p>
              <a:p>
                <a:r>
                  <a:rPr lang="en-GB" sz="1000" dirty="0"/>
                  <a:t>R</a:t>
                </a:r>
                <a:r>
                  <a:rPr lang="en-GB" sz="1000" baseline="0" dirty="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Cyan</a:t>
                </a:r>
              </a:p>
              <a:p>
                <a:r>
                  <a:rPr lang="en-GB" sz="1000" dirty="0"/>
                  <a:t>R0</a:t>
                </a:r>
                <a:r>
                  <a:rPr lang="en-GB" sz="1000" baseline="0" dirty="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err="1"/>
                  <a:t>Fuscia</a:t>
                </a:r>
                <a:endParaRPr lang="en-GB" sz="1000" dirty="0"/>
              </a:p>
              <a:p>
                <a:r>
                  <a:rPr lang="en-GB" sz="1000" dirty="0"/>
                  <a:t>R233</a:t>
                </a:r>
                <a:r>
                  <a:rPr lang="en-GB" sz="1000" baseline="0" dirty="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29</a:t>
                </a:r>
                <a:endParaRPr lang="en-US" sz="1000" dirty="0"/>
              </a:p>
            </p:txBody>
          </p:sp>
        </p:grpSp>
      </p:grpSp>
      <p:sp>
        <p:nvSpPr>
          <p:cNvPr id="58" name="Rectangle 57"/>
          <p:cNvSpPr/>
          <p:nvPr/>
        </p:nvSpPr>
        <p:spPr>
          <a:xfrm>
            <a:off x="-3679277" y="2351160"/>
            <a:ext cx="381003"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TextBox 58"/>
          <p:cNvSpPr txBox="1"/>
          <p:nvPr/>
        </p:nvSpPr>
        <p:spPr>
          <a:xfrm>
            <a:off x="-3081271" y="2348881"/>
            <a:ext cx="2952774" cy="307777"/>
          </a:xfrm>
          <a:prstGeom prst="rect">
            <a:avLst/>
          </a:prstGeom>
          <a:noFill/>
        </p:spPr>
        <p:txBody>
          <a:bodyPr wrap="square" lIns="0" tIns="0" rIns="0" bIns="0" rtlCol="0">
            <a:spAutoFit/>
          </a:bodyPr>
          <a:lstStyle/>
          <a:p>
            <a:r>
              <a:rPr lang="en-GB" sz="1000" dirty="0"/>
              <a:t>Dark grey</a:t>
            </a:r>
          </a:p>
          <a:p>
            <a:r>
              <a:rPr lang="en-GB" sz="1000" dirty="0"/>
              <a:t>R63</a:t>
            </a:r>
            <a:r>
              <a:rPr lang="en-GB" sz="1000" baseline="0" dirty="0"/>
              <a:t>  G69  B72</a:t>
            </a:r>
            <a:endParaRPr lang="en-US" sz="1000" dirty="0"/>
          </a:p>
        </p:txBody>
      </p:sp>
    </p:spTree>
    <p:extLst>
      <p:ext uri="{BB962C8B-B14F-4D97-AF65-F5344CB8AC3E}">
        <p14:creationId xmlns:p14="http://schemas.microsoft.com/office/powerpoint/2010/main" val="3611808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p:txStyles>
    <p:title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6410FC-0BEE-4891-8A38-B9827E0F8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DF33C6-FF0B-4DB7-BD63-701D093CD9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777521-228F-4282-B626-B5748F5ABB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C77C0-6228-46DC-B80B-126CB678F585}" type="datetimeFigureOut">
              <a:rPr lang="en-GB" smtClean="0"/>
              <a:t>13/09/2020</a:t>
            </a:fld>
            <a:endParaRPr lang="en-GB"/>
          </a:p>
        </p:txBody>
      </p:sp>
      <p:sp>
        <p:nvSpPr>
          <p:cNvPr id="5" name="Footer Placeholder 4">
            <a:extLst>
              <a:ext uri="{FF2B5EF4-FFF2-40B4-BE49-F238E27FC236}">
                <a16:creationId xmlns:a16="http://schemas.microsoft.com/office/drawing/2014/main" id="{456E57EF-B9BA-4417-BAA1-D6D5123E6B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0A73C9A-4E79-4535-AD9C-55D5B22525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D42D3-1B8C-4F21-918B-1D8DA36FE248}" type="slidenum">
              <a:rPr lang="en-GB" smtClean="0"/>
              <a:t>‹#›</a:t>
            </a:fld>
            <a:endParaRPr lang="en-GB"/>
          </a:p>
        </p:txBody>
      </p:sp>
    </p:spTree>
    <p:extLst>
      <p:ext uri="{BB962C8B-B14F-4D97-AF65-F5344CB8AC3E}">
        <p14:creationId xmlns:p14="http://schemas.microsoft.com/office/powerpoint/2010/main" val="318952971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sustainabledevelopment.un.org/content/documents/5987our-common-future.pdf"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actuaries.org.uk/news-and-insights/news/addressing-sustainability-why-actuaries-need-change-their-mindset-change-world" TargetMode="Externa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6.xml"/><Relationship Id="rId5" Type="http://schemas.openxmlformats.org/officeDocument/2006/relationships/image" Target="../media/image38.png"/><Relationship Id="rId4" Type="http://schemas.openxmlformats.org/officeDocument/2006/relationships/image" Target="../media/image37.emf"/></Relationships>
</file>

<file path=ppt/slides/_rels/slide31.xml.rels><?xml version="1.0" encoding="UTF-8" standalone="yes"?>
<Relationships xmlns="http://schemas.openxmlformats.org/package/2006/relationships"><Relationship Id="rId3" Type="http://schemas.openxmlformats.org/officeDocument/2006/relationships/hyperlink" Target="https://braveneweurope.com/yanis-varoufakis-something-remarkable-just-happened-this-august-how-the-pandemic-has-sped-up-the-passage-to-postcapitalism" TargetMode="External"/><Relationship Id="rId2" Type="http://schemas.openxmlformats.org/officeDocument/2006/relationships/image" Target="../media/image39.png"/><Relationship Id="rId1" Type="http://schemas.openxmlformats.org/officeDocument/2006/relationships/slideLayout" Target="../slideLayouts/slideLayout26.xml"/><Relationship Id="rId5" Type="http://schemas.openxmlformats.org/officeDocument/2006/relationships/hyperlink" Target="http://www3.weforum.org/docs/WEF_COVID_19_Risks_Outlook_Special_Edition_Pages.pdf" TargetMode="External"/><Relationship Id="rId4" Type="http://schemas.openxmlformats.org/officeDocument/2006/relationships/hyperlink" Target="https://www.kateraworth.com/2020/04/08/amsterdam-city-doughnu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hyperlink" Target="https://www.uksa.org.uk/Savers_Take_Control"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9086-1832-42D0-AE06-27EFAF795FD3}"/>
              </a:ext>
            </a:extLst>
          </p:cNvPr>
          <p:cNvSpPr>
            <a:spLocks noGrp="1"/>
          </p:cNvSpPr>
          <p:nvPr>
            <p:ph type="ctrTitle"/>
          </p:nvPr>
        </p:nvSpPr>
        <p:spPr>
          <a:xfrm>
            <a:off x="4974337" y="1265315"/>
            <a:ext cx="4299666" cy="2163686"/>
          </a:xfrm>
        </p:spPr>
        <p:txBody>
          <a:bodyPr>
            <a:normAutofit/>
          </a:bodyPr>
          <a:lstStyle/>
          <a:p>
            <a:pPr algn="l"/>
            <a:r>
              <a:rPr lang="en-GB" sz="4800" dirty="0"/>
              <a:t>Economics MIG</a:t>
            </a:r>
          </a:p>
        </p:txBody>
      </p:sp>
      <p:sp>
        <p:nvSpPr>
          <p:cNvPr id="3" name="Subtitle 2">
            <a:extLst>
              <a:ext uri="{FF2B5EF4-FFF2-40B4-BE49-F238E27FC236}">
                <a16:creationId xmlns:a16="http://schemas.microsoft.com/office/drawing/2014/main" id="{6584D134-EBCD-4329-B9FA-E58E64393282}"/>
              </a:ext>
            </a:extLst>
          </p:cNvPr>
          <p:cNvSpPr>
            <a:spLocks noGrp="1"/>
          </p:cNvSpPr>
          <p:nvPr>
            <p:ph type="subTitle" idx="1"/>
          </p:nvPr>
        </p:nvSpPr>
        <p:spPr>
          <a:xfrm>
            <a:off x="4974337" y="3655464"/>
            <a:ext cx="4299666" cy="1479244"/>
          </a:xfrm>
        </p:spPr>
        <p:txBody>
          <a:bodyPr>
            <a:normAutofit/>
          </a:bodyPr>
          <a:lstStyle/>
          <a:p>
            <a:pPr algn="l">
              <a:lnSpc>
                <a:spcPct val="90000"/>
              </a:lnSpc>
            </a:pPr>
            <a:r>
              <a:rPr lang="en-GB" b="1" dirty="0"/>
              <a:t>Stimulating diverse economic thinking within the actuarial profession</a:t>
            </a:r>
          </a:p>
          <a:p>
            <a:pPr algn="l">
              <a:lnSpc>
                <a:spcPct val="90000"/>
              </a:lnSpc>
            </a:pPr>
            <a:endParaRPr lang="en-GB" dirty="0"/>
          </a:p>
          <a:p>
            <a:pPr algn="l">
              <a:lnSpc>
                <a:spcPct val="90000"/>
              </a:lnSpc>
            </a:pPr>
            <a:r>
              <a:rPr lang="en-GB" dirty="0"/>
              <a:t>Chair: Alex Waite</a:t>
            </a:r>
          </a:p>
          <a:p>
            <a:pPr algn="l">
              <a:lnSpc>
                <a:spcPct val="90000"/>
              </a:lnSpc>
            </a:pPr>
            <a:endParaRPr lang="en-GB" dirty="0"/>
          </a:p>
          <a:p>
            <a:pPr algn="l">
              <a:lnSpc>
                <a:spcPct val="90000"/>
              </a:lnSpc>
            </a:pPr>
            <a:r>
              <a:rPr lang="en-GB" dirty="0"/>
              <a:t>14 September 2020 </a:t>
            </a:r>
            <a:br>
              <a:rPr lang="en-GB" dirty="0"/>
            </a:br>
            <a:r>
              <a:rPr lang="en-GB" dirty="0"/>
              <a:t>Main meeting: 9.30-11.30</a:t>
            </a:r>
          </a:p>
          <a:p>
            <a:pPr algn="l">
              <a:lnSpc>
                <a:spcPct val="90000"/>
              </a:lnSpc>
            </a:pPr>
            <a:endParaRPr lang="en-GB" sz="1100" dirty="0"/>
          </a:p>
        </p:txBody>
      </p:sp>
      <p:pic>
        <p:nvPicPr>
          <p:cNvPr id="7" name="Graphic 6" descr="Coins">
            <a:extLst>
              <a:ext uri="{FF2B5EF4-FFF2-40B4-BE49-F238E27FC236}">
                <a16:creationId xmlns:a16="http://schemas.microsoft.com/office/drawing/2014/main" id="{F39CB8E5-D861-4F29-BBF6-F6BAD19415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1695484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ck is shown at the time&#10;&#10;Description automatically generated">
            <a:extLst>
              <a:ext uri="{FF2B5EF4-FFF2-40B4-BE49-F238E27FC236}">
                <a16:creationId xmlns:a16="http://schemas.microsoft.com/office/drawing/2014/main" id="{E2576431-C511-9549-9B41-475CB71E7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9784" y="1274555"/>
            <a:ext cx="3175000" cy="3175000"/>
          </a:xfrm>
          <a:prstGeom prst="rect">
            <a:avLst/>
          </a:prstGeom>
        </p:spPr>
      </p:pic>
      <p:sp>
        <p:nvSpPr>
          <p:cNvPr id="2" name="Title 1"/>
          <p:cNvSpPr>
            <a:spLocks noGrp="1"/>
          </p:cNvSpPr>
          <p:nvPr>
            <p:ph type="title"/>
          </p:nvPr>
        </p:nvSpPr>
        <p:spPr/>
        <p:txBody>
          <a:bodyPr/>
          <a:lstStyle/>
          <a:p>
            <a:r>
              <a:rPr lang="en-GB" dirty="0"/>
              <a:t>Old Paradigm of Economics</a:t>
            </a:r>
          </a:p>
        </p:txBody>
      </p:sp>
      <p:sp>
        <p:nvSpPr>
          <p:cNvPr id="3" name="Content Placeholder 2"/>
          <p:cNvSpPr>
            <a:spLocks noGrp="1"/>
          </p:cNvSpPr>
          <p:nvPr>
            <p:ph idx="1"/>
          </p:nvPr>
        </p:nvSpPr>
        <p:spPr>
          <a:xfrm>
            <a:off x="1571232" y="1340769"/>
            <a:ext cx="7664845" cy="4752528"/>
          </a:xfrm>
        </p:spPr>
        <p:txBody>
          <a:bodyPr/>
          <a:lstStyle/>
          <a:p>
            <a:r>
              <a:rPr lang="en-GB" dirty="0"/>
              <a:t>Mainstream traditional economics comes mainly from the “neoclassical school”. </a:t>
            </a:r>
          </a:p>
          <a:p>
            <a:r>
              <a:rPr lang="en-GB" dirty="0"/>
              <a:t>Neoclassical economics assumes:</a:t>
            </a:r>
          </a:p>
          <a:p>
            <a:pPr lvl="1"/>
            <a:r>
              <a:rPr lang="en-GB" dirty="0"/>
              <a:t>people largely act as ‘rational’ agents</a:t>
            </a:r>
          </a:p>
          <a:p>
            <a:pPr lvl="1"/>
            <a:r>
              <a:rPr lang="en-GB" dirty="0"/>
              <a:t>the role of energy is largely ignored</a:t>
            </a:r>
          </a:p>
          <a:p>
            <a:pPr lvl="1"/>
            <a:r>
              <a:rPr lang="en-GB" dirty="0"/>
              <a:t>money is neutral, a “veil over barter”</a:t>
            </a:r>
          </a:p>
          <a:p>
            <a:pPr lvl="1"/>
            <a:r>
              <a:rPr lang="en-GB" dirty="0"/>
              <a:t>the economy is an equilibrium system – like a pendulum</a:t>
            </a:r>
          </a:p>
          <a:p>
            <a:r>
              <a:rPr lang="en-GB" dirty="0"/>
              <a:t>Equilibrium systems are inherently predictable unless they are shocked from outside.</a:t>
            </a:r>
          </a:p>
          <a:p>
            <a:pPr marL="0" indent="0">
              <a:buNone/>
            </a:pPr>
            <a:endParaRPr lang="en-GB" dirty="0"/>
          </a:p>
          <a:p>
            <a:pPr marL="735188" lvl="1" indent="-371464">
              <a:buFont typeface="+mj-lt"/>
              <a:buAutoNum type="arabicPeriod"/>
            </a:pPr>
            <a:endParaRPr lang="en-GB" dirty="0"/>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10</a:t>
            </a:fld>
            <a:endParaRPr lang="en-GB">
              <a:latin typeface="Arial" charset="0"/>
              <a:cs typeface="Arial" charset="0"/>
            </a:endParaRPr>
          </a:p>
        </p:txBody>
      </p:sp>
      <p:sp>
        <p:nvSpPr>
          <p:cNvPr id="6" name="Rectangle 5">
            <a:extLst>
              <a:ext uri="{FF2B5EF4-FFF2-40B4-BE49-F238E27FC236}">
                <a16:creationId xmlns:a16="http://schemas.microsoft.com/office/drawing/2014/main" id="{BAAE28DD-4418-47D0-AFF0-FE18601F1CA7}"/>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5152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insect on the ground&#10;&#10;Description automatically generated">
            <a:extLst>
              <a:ext uri="{FF2B5EF4-FFF2-40B4-BE49-F238E27FC236}">
                <a16:creationId xmlns:a16="http://schemas.microsoft.com/office/drawing/2014/main" id="{0B45C5AA-19F6-114E-9872-1B78F03D7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342" y="3825141"/>
            <a:ext cx="4307026" cy="2422702"/>
          </a:xfrm>
          <a:prstGeom prst="rect">
            <a:avLst/>
          </a:prstGeom>
        </p:spPr>
      </p:pic>
      <p:sp>
        <p:nvSpPr>
          <p:cNvPr id="2" name="Title 1"/>
          <p:cNvSpPr>
            <a:spLocks noGrp="1"/>
          </p:cNvSpPr>
          <p:nvPr>
            <p:ph type="title"/>
          </p:nvPr>
        </p:nvSpPr>
        <p:spPr/>
        <p:txBody>
          <a:bodyPr/>
          <a:lstStyle/>
          <a:p>
            <a:r>
              <a:rPr lang="en-GB" dirty="0"/>
              <a:t>New Paradigm of Economics</a:t>
            </a:r>
          </a:p>
        </p:txBody>
      </p:sp>
      <p:sp>
        <p:nvSpPr>
          <p:cNvPr id="3" name="Content Placeholder 2"/>
          <p:cNvSpPr>
            <a:spLocks noGrp="1"/>
          </p:cNvSpPr>
          <p:nvPr>
            <p:ph idx="1"/>
          </p:nvPr>
        </p:nvSpPr>
        <p:spPr>
          <a:xfrm>
            <a:off x="1571232" y="1340769"/>
            <a:ext cx="8845249" cy="4752528"/>
          </a:xfrm>
        </p:spPr>
        <p:txBody>
          <a:bodyPr/>
          <a:lstStyle/>
          <a:p>
            <a:r>
              <a:rPr lang="en-GB" dirty="0"/>
              <a:t>Modern economics understands the economy is a complex system – more like a living organism.</a:t>
            </a:r>
          </a:p>
          <a:p>
            <a:r>
              <a:rPr lang="en-GB" dirty="0"/>
              <a:t>Complex systems have emergent behaviour. Cannot deduce behaviour of the high level from aggregating the low level.</a:t>
            </a:r>
          </a:p>
          <a:p>
            <a:r>
              <a:rPr lang="en-GB" dirty="0"/>
              <a:t>Complex systems are inherently unpredictable, sensitive to initial conditions - the butterfly effect.</a:t>
            </a:r>
          </a:p>
          <a:p>
            <a:pPr marL="0" indent="0">
              <a:buNone/>
            </a:pPr>
            <a:endParaRPr lang="en-GB" dirty="0"/>
          </a:p>
          <a:p>
            <a:pPr marL="735188" lvl="1" indent="-371464">
              <a:buFont typeface="+mj-lt"/>
              <a:buAutoNum type="arabicPeriod"/>
            </a:pPr>
            <a:endParaRPr lang="en-GB" dirty="0"/>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11</a:t>
            </a:fld>
            <a:endParaRPr lang="en-GB">
              <a:latin typeface="Arial" charset="0"/>
              <a:cs typeface="Arial" charset="0"/>
            </a:endParaRPr>
          </a:p>
        </p:txBody>
      </p:sp>
      <p:sp>
        <p:nvSpPr>
          <p:cNvPr id="6" name="Rectangle 5">
            <a:extLst>
              <a:ext uri="{FF2B5EF4-FFF2-40B4-BE49-F238E27FC236}">
                <a16:creationId xmlns:a16="http://schemas.microsoft.com/office/drawing/2014/main" id="{61E8AFF4-04AC-4B1F-AEF1-FCA3D3FE94AF}"/>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822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3D461-72A6-4CB0-A839-7F505144159E}"/>
              </a:ext>
            </a:extLst>
          </p:cNvPr>
          <p:cNvSpPr>
            <a:spLocks noGrp="1"/>
          </p:cNvSpPr>
          <p:nvPr>
            <p:ph type="title"/>
          </p:nvPr>
        </p:nvSpPr>
        <p:spPr/>
        <p:txBody>
          <a:bodyPr/>
          <a:lstStyle/>
          <a:p>
            <a:r>
              <a:rPr lang="en-GB" dirty="0"/>
              <a:t>Some of the groups investigating economics</a:t>
            </a:r>
          </a:p>
        </p:txBody>
      </p:sp>
      <p:sp>
        <p:nvSpPr>
          <p:cNvPr id="3" name="Content Placeholder 2">
            <a:extLst>
              <a:ext uri="{FF2B5EF4-FFF2-40B4-BE49-F238E27FC236}">
                <a16:creationId xmlns:a16="http://schemas.microsoft.com/office/drawing/2014/main" id="{E18719F6-7FDF-4F47-AE0D-80DB544528A6}"/>
              </a:ext>
            </a:extLst>
          </p:cNvPr>
          <p:cNvSpPr>
            <a:spLocks noGrp="1"/>
          </p:cNvSpPr>
          <p:nvPr>
            <p:ph idx="1"/>
          </p:nvPr>
        </p:nvSpPr>
        <p:spPr/>
        <p:txBody>
          <a:bodyPr/>
          <a:lstStyle/>
          <a:p>
            <a:pPr marL="0" indent="0">
              <a:buNone/>
            </a:pPr>
            <a:r>
              <a:rPr lang="en-GB" dirty="0"/>
              <a:t>The following organisations/initiatives on economics have been created in the last years (just a few examples): </a:t>
            </a:r>
          </a:p>
          <a:p>
            <a:r>
              <a:rPr lang="en-GB" dirty="0"/>
              <a:t>Institute for New Economic Thinking</a:t>
            </a:r>
            <a:endParaRPr lang="en-GB" b="1" dirty="0"/>
          </a:p>
          <a:p>
            <a:r>
              <a:rPr lang="en-GB" dirty="0"/>
              <a:t>Rethinking Economics</a:t>
            </a:r>
          </a:p>
          <a:p>
            <a:r>
              <a:rPr lang="en-GB" dirty="0"/>
              <a:t>UCL Institute for Innovation and Public Purpose</a:t>
            </a:r>
          </a:p>
          <a:p>
            <a:r>
              <a:rPr lang="en-GB" dirty="0"/>
              <a:t>Promoting Economic Pluralism</a:t>
            </a:r>
          </a:p>
          <a:p>
            <a:r>
              <a:rPr lang="en-GB" dirty="0"/>
              <a:t>OECD New Approaches for Economic Challenges</a:t>
            </a:r>
          </a:p>
          <a:p>
            <a:r>
              <a:rPr lang="en-GB" dirty="0"/>
              <a:t>ESRC Rebuilding Macroeconomics Network Plus</a:t>
            </a:r>
          </a:p>
          <a:p>
            <a:endParaRPr lang="en-GB" dirty="0"/>
          </a:p>
          <a:p>
            <a:endParaRPr lang="en-GB" dirty="0"/>
          </a:p>
        </p:txBody>
      </p:sp>
      <p:sp>
        <p:nvSpPr>
          <p:cNvPr id="5" name="Slide Number Placeholder 4">
            <a:extLst>
              <a:ext uri="{FF2B5EF4-FFF2-40B4-BE49-F238E27FC236}">
                <a16:creationId xmlns:a16="http://schemas.microsoft.com/office/drawing/2014/main" id="{03EA3F61-831C-4EE6-B337-5935315CBDF2}"/>
              </a:ext>
            </a:extLst>
          </p:cNvPr>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12</a:t>
            </a:fld>
            <a:endParaRPr lang="en-GB">
              <a:latin typeface="Arial" charset="0"/>
              <a:cs typeface="Arial" charset="0"/>
            </a:endParaRPr>
          </a:p>
        </p:txBody>
      </p:sp>
      <p:sp>
        <p:nvSpPr>
          <p:cNvPr id="6" name="Rectangle 5">
            <a:extLst>
              <a:ext uri="{FF2B5EF4-FFF2-40B4-BE49-F238E27FC236}">
                <a16:creationId xmlns:a16="http://schemas.microsoft.com/office/drawing/2014/main" id="{F8DED51F-9BCA-4724-BDCB-6CB4127544E4}"/>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503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9138" y="795149"/>
            <a:ext cx="8982471" cy="1282086"/>
          </a:xfrm>
        </p:spPr>
      </p:pic>
      <p:sp>
        <p:nvSpPr>
          <p:cNvPr id="5" name="Slide Number Placeholder 4"/>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13</a:t>
            </a:fld>
            <a:endParaRPr lang="en-GB">
              <a:latin typeface="Arial" charset="0"/>
              <a:cs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532" y="2121339"/>
            <a:ext cx="4178087" cy="402434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473" y="2134472"/>
            <a:ext cx="4327074" cy="3562414"/>
          </a:xfrm>
          <a:prstGeom prst="rect">
            <a:avLst/>
          </a:prstGeom>
        </p:spPr>
      </p:pic>
      <p:sp>
        <p:nvSpPr>
          <p:cNvPr id="8" name="Rectangle 7">
            <a:extLst>
              <a:ext uri="{FF2B5EF4-FFF2-40B4-BE49-F238E27FC236}">
                <a16:creationId xmlns:a16="http://schemas.microsoft.com/office/drawing/2014/main" id="{FE7D4F25-7276-4E5C-AC0C-6407750EF1B5}"/>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247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7866" y="684186"/>
            <a:ext cx="8982471" cy="900461"/>
          </a:xfrm>
        </p:spPr>
      </p:pic>
      <p:sp>
        <p:nvSpPr>
          <p:cNvPr id="5" name="Slide Number Placeholder 4"/>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14</a:t>
            </a:fld>
            <a:endParaRPr lang="en-GB">
              <a:latin typeface="Arial" charset="0"/>
              <a:cs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557" y="1858444"/>
            <a:ext cx="6107609" cy="3809385"/>
          </a:xfrm>
          <a:prstGeom prst="rect">
            <a:avLst/>
          </a:prstGeom>
        </p:spPr>
      </p:pic>
      <p:sp>
        <p:nvSpPr>
          <p:cNvPr id="11" name="Rectangle 10"/>
          <p:cNvSpPr/>
          <p:nvPr/>
        </p:nvSpPr>
        <p:spPr>
          <a:xfrm>
            <a:off x="7734182" y="1868827"/>
            <a:ext cx="3147278" cy="3360792"/>
          </a:xfrm>
          <a:prstGeom prst="rect">
            <a:avLst/>
          </a:prstGeom>
        </p:spPr>
        <p:txBody>
          <a:bodyPr wrap="square">
            <a:spAutoFit/>
          </a:bodyPr>
          <a:lstStyle/>
          <a:p>
            <a:pPr defTabSz="914400" fontAlgn="base">
              <a:spcBef>
                <a:spcPct val="0"/>
              </a:spcBef>
              <a:spcAft>
                <a:spcPct val="0"/>
              </a:spcAft>
            </a:pPr>
            <a:r>
              <a:rPr lang="en-GB" sz="1517" dirty="0">
                <a:solidFill>
                  <a:srgbClr val="3F4548"/>
                </a:solidFill>
                <a:latin typeface="Arial" charset="0"/>
                <a:cs typeface="Arial" charset="0"/>
              </a:rPr>
              <a:t>“Rebuilding Macroeconomics is a diverse and extensive network of mainstream and heterodox economists and academics from anthropology, biology, complexity, finance, history, philosophy, physics, psychology, sociology. Our Network brings together academics, policy makers, representatives of civil society and interested members of the public. Our aim is to transform macroeconomics into a policy-relevant social science.”</a:t>
            </a:r>
          </a:p>
        </p:txBody>
      </p:sp>
      <p:sp>
        <p:nvSpPr>
          <p:cNvPr id="7" name="Rectangle 6">
            <a:extLst>
              <a:ext uri="{FF2B5EF4-FFF2-40B4-BE49-F238E27FC236}">
                <a16:creationId xmlns:a16="http://schemas.microsoft.com/office/drawing/2014/main" id="{576B0509-DED6-4EE6-A910-8308545BD101}"/>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3105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the change in economics important?</a:t>
            </a:r>
          </a:p>
        </p:txBody>
      </p:sp>
      <p:sp>
        <p:nvSpPr>
          <p:cNvPr id="3" name="Content Placeholder 2"/>
          <p:cNvSpPr>
            <a:spLocks noGrp="1"/>
          </p:cNvSpPr>
          <p:nvPr>
            <p:ph idx="1"/>
          </p:nvPr>
        </p:nvSpPr>
        <p:spPr/>
        <p:txBody>
          <a:bodyPr/>
          <a:lstStyle/>
          <a:p>
            <a:pPr marL="0" indent="0">
              <a:buNone/>
            </a:pPr>
            <a:r>
              <a:rPr lang="en-GB" dirty="0"/>
              <a:t>“Practical men who believe themselves to be quite exempt from any intellectual influence, are usually the slaves of some defunct economist.” </a:t>
            </a:r>
            <a:br>
              <a:rPr lang="en-GB" dirty="0"/>
            </a:br>
            <a:r>
              <a:rPr lang="en-GB" dirty="0"/>
              <a:t>JM Keynes</a:t>
            </a:r>
          </a:p>
          <a:p>
            <a:r>
              <a:rPr lang="en-GB" dirty="0"/>
              <a:t>Investment theory</a:t>
            </a:r>
          </a:p>
          <a:p>
            <a:r>
              <a:rPr lang="en-GB" dirty="0"/>
              <a:t>Financial regulation</a:t>
            </a:r>
          </a:p>
          <a:p>
            <a:r>
              <a:rPr lang="en-GB" dirty="0"/>
              <a:t>Rising inequality</a:t>
            </a:r>
          </a:p>
          <a:p>
            <a:r>
              <a:rPr lang="en-GB" dirty="0"/>
              <a:t>The economics of the coronavirus pandemic: “How do we pay for it?”</a:t>
            </a:r>
          </a:p>
          <a:p>
            <a:r>
              <a:rPr lang="en-GB" dirty="0"/>
              <a:t>Climate change. </a:t>
            </a:r>
          </a:p>
          <a:p>
            <a:pPr marL="0" indent="0">
              <a:buNone/>
            </a:pPr>
            <a:endParaRPr lang="en-GB" dirty="0"/>
          </a:p>
          <a:p>
            <a:endParaRPr lang="en-GB" dirty="0"/>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15</a:t>
            </a:fld>
            <a:endParaRPr lang="en-GB">
              <a:latin typeface="Arial" charset="0"/>
              <a:cs typeface="Arial" charset="0"/>
            </a:endParaRPr>
          </a:p>
        </p:txBody>
      </p:sp>
      <p:sp>
        <p:nvSpPr>
          <p:cNvPr id="6" name="Rectangle 5">
            <a:extLst>
              <a:ext uri="{FF2B5EF4-FFF2-40B4-BE49-F238E27FC236}">
                <a16:creationId xmlns:a16="http://schemas.microsoft.com/office/drawing/2014/main" id="{3B2F3058-70A4-4AAC-9475-2E312D00F7CE}"/>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044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F152-EAB1-724A-8404-8C42AA76B8DB}"/>
              </a:ext>
            </a:extLst>
          </p:cNvPr>
          <p:cNvSpPr>
            <a:spLocks noGrp="1"/>
          </p:cNvSpPr>
          <p:nvPr>
            <p:ph type="title"/>
          </p:nvPr>
        </p:nvSpPr>
        <p:spPr>
          <a:xfrm>
            <a:off x="1571230" y="404813"/>
            <a:ext cx="8982471" cy="1143000"/>
          </a:xfrm>
        </p:spPr>
        <p:txBody>
          <a:bodyPr wrap="square" anchor="ctr">
            <a:normAutofit/>
          </a:bodyPr>
          <a:lstStyle/>
          <a:p>
            <a:r>
              <a:rPr lang="en-US" dirty="0"/>
              <a:t>Apollo Program</a:t>
            </a:r>
            <a:br>
              <a:rPr lang="en-US" dirty="0"/>
            </a:br>
            <a:r>
              <a:rPr lang="en-US" dirty="0"/>
              <a:t>Money is not a limiting factor</a:t>
            </a:r>
          </a:p>
        </p:txBody>
      </p:sp>
      <p:pic>
        <p:nvPicPr>
          <p:cNvPr id="13" name="Picture 12" descr="A group of clouds in the sky&#10;&#10;Description automatically generated">
            <a:extLst>
              <a:ext uri="{FF2B5EF4-FFF2-40B4-BE49-F238E27FC236}">
                <a16:creationId xmlns:a16="http://schemas.microsoft.com/office/drawing/2014/main" id="{2E779761-9915-8A49-A3D6-2D72E6CBC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230" y="1547814"/>
            <a:ext cx="2184135" cy="3206709"/>
          </a:xfrm>
          <a:prstGeom prst="rect">
            <a:avLst/>
          </a:prstGeom>
          <a:noFill/>
        </p:spPr>
      </p:pic>
      <p:sp>
        <p:nvSpPr>
          <p:cNvPr id="3" name="Content Placeholder 2">
            <a:extLst>
              <a:ext uri="{FF2B5EF4-FFF2-40B4-BE49-F238E27FC236}">
                <a16:creationId xmlns:a16="http://schemas.microsoft.com/office/drawing/2014/main" id="{504CEA31-FE76-774F-9023-910323037156}"/>
              </a:ext>
            </a:extLst>
          </p:cNvPr>
          <p:cNvSpPr>
            <a:spLocks noGrp="1"/>
          </p:cNvSpPr>
          <p:nvPr>
            <p:ph sz="half" idx="2"/>
          </p:nvPr>
        </p:nvSpPr>
        <p:spPr>
          <a:xfrm>
            <a:off x="7176120" y="1604793"/>
            <a:ext cx="3377580" cy="2112239"/>
          </a:xfrm>
        </p:spPr>
        <p:txBody>
          <a:bodyPr wrap="square" anchor="t">
            <a:normAutofit/>
          </a:bodyPr>
          <a:lstStyle/>
          <a:p>
            <a:r>
              <a:rPr lang="en-GB" sz="2400" dirty="0"/>
              <a:t>Physical limits of our planet and our productive resources are the real limits, not money.</a:t>
            </a:r>
          </a:p>
        </p:txBody>
      </p:sp>
      <p:sp>
        <p:nvSpPr>
          <p:cNvPr id="18" name="Date Placeholder 4">
            <a:extLst>
              <a:ext uri="{FF2B5EF4-FFF2-40B4-BE49-F238E27FC236}">
                <a16:creationId xmlns:a16="http://schemas.microsoft.com/office/drawing/2014/main" id="{FD7E4582-922A-48D6-9041-6531D6047D01}"/>
              </a:ext>
            </a:extLst>
          </p:cNvPr>
          <p:cNvSpPr>
            <a:spLocks noGrp="1"/>
          </p:cNvSpPr>
          <p:nvPr>
            <p:ph type="dt" sz="half" idx="10"/>
          </p:nvPr>
        </p:nvSpPr>
        <p:spPr>
          <a:xfrm>
            <a:off x="1571230" y="6410325"/>
            <a:ext cx="4524771" cy="331788"/>
          </a:xfrm>
        </p:spPr>
        <p:txBody>
          <a:bodyPr/>
          <a:lstStyle/>
          <a:p>
            <a:pPr defTabSz="914400" fontAlgn="base">
              <a:spcBef>
                <a:spcPct val="0"/>
              </a:spcBef>
              <a:spcAft>
                <a:spcPts val="600"/>
              </a:spcAft>
            </a:pPr>
            <a:r>
              <a:rPr lang="en-GB" dirty="0">
                <a:solidFill>
                  <a:srgbClr val="3F4548"/>
                </a:solidFill>
                <a:latin typeface="Arial" charset="0"/>
                <a:cs typeface="Arial" charset="0"/>
              </a:rPr>
              <a:t>Source: “The Deficit Myth” by Stephanie Kelton</a:t>
            </a:r>
          </a:p>
        </p:txBody>
      </p:sp>
      <p:sp>
        <p:nvSpPr>
          <p:cNvPr id="5" name="Slide Number Placeholder 4">
            <a:extLst>
              <a:ext uri="{FF2B5EF4-FFF2-40B4-BE49-F238E27FC236}">
                <a16:creationId xmlns:a16="http://schemas.microsoft.com/office/drawing/2014/main" id="{435A9E25-7C4A-E44D-B461-13E15F3D5F10}"/>
              </a:ext>
            </a:extLst>
          </p:cNvPr>
          <p:cNvSpPr>
            <a:spLocks noGrp="1"/>
          </p:cNvSpPr>
          <p:nvPr>
            <p:ph type="sldNum" sz="quarter" idx="12"/>
          </p:nvPr>
        </p:nvSpPr>
        <p:spPr>
          <a:xfrm>
            <a:off x="9919098" y="6402390"/>
            <a:ext cx="701675" cy="339725"/>
          </a:xfrm>
        </p:spPr>
        <p:txBody>
          <a:bodyPr wrap="square" anchor="t">
            <a:normAutofit/>
          </a:bodyPr>
          <a:lstStyle/>
          <a:p>
            <a:pPr defTabSz="914400" fontAlgn="base">
              <a:spcBef>
                <a:spcPct val="0"/>
              </a:spcBef>
              <a:spcAft>
                <a:spcPts val="600"/>
              </a:spcAft>
            </a:pPr>
            <a:fld id="{FE8DA6AF-1811-4E27-A96F-54109F1D0275}" type="slidenum">
              <a:rPr lang="en-GB">
                <a:latin typeface="Arial" charset="0"/>
                <a:cs typeface="Arial" charset="0"/>
              </a:rPr>
              <a:pPr defTabSz="914400" fontAlgn="base">
                <a:spcBef>
                  <a:spcPct val="0"/>
                </a:spcBef>
                <a:spcAft>
                  <a:spcPts val="600"/>
                </a:spcAft>
              </a:pPr>
              <a:t>16</a:t>
            </a:fld>
            <a:endParaRPr lang="en-GB">
              <a:latin typeface="Arial" charset="0"/>
              <a:cs typeface="Arial" charset="0"/>
            </a:endParaRPr>
          </a:p>
        </p:txBody>
      </p:sp>
      <p:pic>
        <p:nvPicPr>
          <p:cNvPr id="15" name="Picture 14" descr="A picture containing outdoor, clothing, person, water&#10;&#10;Description automatically generated">
            <a:extLst>
              <a:ext uri="{FF2B5EF4-FFF2-40B4-BE49-F238E27FC236}">
                <a16:creationId xmlns:a16="http://schemas.microsoft.com/office/drawing/2014/main" id="{81E8E130-D9D9-D04E-BA74-987472104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760" y="1547814"/>
            <a:ext cx="3096344" cy="2064229"/>
          </a:xfrm>
          <a:prstGeom prst="rect">
            <a:avLst/>
          </a:prstGeom>
        </p:spPr>
      </p:pic>
      <p:pic>
        <p:nvPicPr>
          <p:cNvPr id="17" name="Picture 16" descr="A picture containing sitting, table, food, board&#10;&#10;Description automatically generated">
            <a:extLst>
              <a:ext uri="{FF2B5EF4-FFF2-40B4-BE49-F238E27FC236}">
                <a16:creationId xmlns:a16="http://schemas.microsoft.com/office/drawing/2014/main" id="{BC0B3AC7-CA20-0149-9005-74E5374DD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433" y="3723258"/>
            <a:ext cx="4773488" cy="2506081"/>
          </a:xfrm>
          <a:prstGeom prst="rect">
            <a:avLst/>
          </a:prstGeom>
        </p:spPr>
      </p:pic>
      <p:sp>
        <p:nvSpPr>
          <p:cNvPr id="9" name="Rectangle 8">
            <a:extLst>
              <a:ext uri="{FF2B5EF4-FFF2-40B4-BE49-F238E27FC236}">
                <a16:creationId xmlns:a16="http://schemas.microsoft.com/office/drawing/2014/main" id="{DAAAFA60-1B95-41C6-BFB4-5CC0A92487DA}"/>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604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0" y="404813"/>
            <a:ext cx="9477771" cy="1143000"/>
          </a:xfrm>
        </p:spPr>
        <p:txBody>
          <a:bodyPr/>
          <a:lstStyle/>
          <a:p>
            <a:r>
              <a:rPr lang="en-US" dirty="0"/>
              <a:t>Background to the MIG</a:t>
            </a:r>
            <a:br>
              <a:rPr lang="en-GB" dirty="0"/>
            </a:br>
            <a:endParaRPr lang="en-GB" dirty="0"/>
          </a:p>
        </p:txBody>
      </p:sp>
      <p:sp>
        <p:nvSpPr>
          <p:cNvPr id="3" name="Content Placeholder 2"/>
          <p:cNvSpPr>
            <a:spLocks noGrp="1"/>
          </p:cNvSpPr>
          <p:nvPr>
            <p:ph idx="1"/>
          </p:nvPr>
        </p:nvSpPr>
        <p:spPr/>
        <p:txBody>
          <a:bodyPr/>
          <a:lstStyle/>
          <a:p>
            <a:pPr marL="0" indent="0">
              <a:buNone/>
            </a:pPr>
            <a:r>
              <a:rPr lang="en-GB" sz="2000" dirty="0"/>
              <a:t>“On Economic Thought and Actuarial Practice” by Dr Iain </a:t>
            </a:r>
            <a:r>
              <a:rPr lang="en-GB" sz="2000" dirty="0" err="1"/>
              <a:t>Clacher</a:t>
            </a:r>
            <a:r>
              <a:rPr lang="en-GB" sz="2000" dirty="0"/>
              <a:t>, published 2019</a:t>
            </a:r>
            <a:endParaRPr lang="en-GB" sz="2000" dirty="0">
              <a:solidFill>
                <a:schemeClr val="tx1"/>
              </a:solidFill>
            </a:endParaRPr>
          </a:p>
          <a:p>
            <a:pPr marL="0" indent="0">
              <a:buNone/>
            </a:pPr>
            <a:r>
              <a:rPr lang="en-GB" sz="2000" dirty="0">
                <a:solidFill>
                  <a:schemeClr val="tx1"/>
                </a:solidFill>
              </a:rPr>
              <a:t>The project aimed to understand actuaries’ current and emerging uses of economic theory.</a:t>
            </a:r>
          </a:p>
          <a:p>
            <a:pPr marL="0" indent="0">
              <a:buNone/>
            </a:pPr>
            <a:r>
              <a:rPr lang="en-GB" sz="2000" i="1" dirty="0">
                <a:solidFill>
                  <a:schemeClr val="tx1"/>
                </a:solidFill>
              </a:rPr>
              <a:t>“New ways of economic thinking are already manifest, and the prominence of such approaches is growing. However, for the Profession to ask the right questions of economics, broadly defined, </a:t>
            </a:r>
            <a:r>
              <a:rPr lang="en-GB" sz="2000" b="1" i="1" dirty="0">
                <a:solidFill>
                  <a:schemeClr val="tx1"/>
                </a:solidFill>
              </a:rPr>
              <a:t>this requires going back to first principles about the role of the actuary and actuarial work</a:t>
            </a:r>
            <a:r>
              <a:rPr lang="en-GB" sz="2000" i="1" dirty="0">
                <a:solidFill>
                  <a:schemeClr val="tx1"/>
                </a:solidFill>
              </a:rPr>
              <a:t>.”</a:t>
            </a:r>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17</a:t>
            </a:fld>
            <a:endParaRPr lang="en-GB">
              <a:latin typeface="Arial" charset="0"/>
              <a:cs typeface="Arial" charset="0"/>
            </a:endParaRPr>
          </a:p>
        </p:txBody>
      </p:sp>
      <p:sp>
        <p:nvSpPr>
          <p:cNvPr id="6" name="Rectangle 5">
            <a:extLst>
              <a:ext uri="{FF2B5EF4-FFF2-40B4-BE49-F238E27FC236}">
                <a16:creationId xmlns:a16="http://schemas.microsoft.com/office/drawing/2014/main" id="{BC7F91DA-5A48-4C04-BCE7-2235E813CCAF}"/>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018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DEEE5-7F7D-6945-A16D-277CD9342FD0}"/>
              </a:ext>
            </a:extLst>
          </p:cNvPr>
          <p:cNvSpPr>
            <a:spLocks noGrp="1"/>
          </p:cNvSpPr>
          <p:nvPr>
            <p:ph type="title"/>
          </p:nvPr>
        </p:nvSpPr>
        <p:spPr/>
        <p:txBody>
          <a:bodyPr/>
          <a:lstStyle/>
          <a:p>
            <a:r>
              <a:rPr lang="en-US"/>
              <a:t>Aims </a:t>
            </a:r>
            <a:r>
              <a:rPr lang="en-US" dirty="0"/>
              <a:t>of the MIG</a:t>
            </a:r>
          </a:p>
        </p:txBody>
      </p:sp>
      <p:sp>
        <p:nvSpPr>
          <p:cNvPr id="3" name="Content Placeholder 2">
            <a:extLst>
              <a:ext uri="{FF2B5EF4-FFF2-40B4-BE49-F238E27FC236}">
                <a16:creationId xmlns:a16="http://schemas.microsoft.com/office/drawing/2014/main" id="{91DC589D-E216-CF47-99DD-AB35DD4961C5}"/>
              </a:ext>
            </a:extLst>
          </p:cNvPr>
          <p:cNvSpPr>
            <a:spLocks noGrp="1"/>
          </p:cNvSpPr>
          <p:nvPr>
            <p:ph idx="1"/>
          </p:nvPr>
        </p:nvSpPr>
        <p:spPr/>
        <p:txBody>
          <a:bodyPr/>
          <a:lstStyle/>
          <a:p>
            <a:r>
              <a:rPr lang="en-GB" dirty="0"/>
              <a:t>The MIG reports to the </a:t>
            </a:r>
            <a:r>
              <a:rPr lang="en-GB" dirty="0" err="1"/>
              <a:t>IFoA’s</a:t>
            </a:r>
            <a:r>
              <a:rPr lang="en-GB" dirty="0"/>
              <a:t> Finance &amp; Investment Board. </a:t>
            </a:r>
          </a:p>
          <a:p>
            <a:r>
              <a:rPr lang="en-GB" dirty="0"/>
              <a:t>It’s a volunteer effort and receives no funding from the IFoA.</a:t>
            </a:r>
          </a:p>
          <a:p>
            <a:r>
              <a:rPr lang="en-GB" dirty="0"/>
              <a:t>Open to all – actuaries and non-actuaries.</a:t>
            </a:r>
          </a:p>
          <a:p>
            <a:r>
              <a:rPr lang="en-GB" dirty="0"/>
              <a:t>Managing committee of 9, we are looking for one more.</a:t>
            </a:r>
          </a:p>
          <a:p>
            <a:r>
              <a:rPr lang="en-GB" dirty="0"/>
              <a:t>The MIG will investigate, learn, stimulate and use </a:t>
            </a:r>
            <a:r>
              <a:rPr lang="en-GB" i="1" dirty="0">
                <a:solidFill>
                  <a:schemeClr val="accent1"/>
                </a:solidFill>
              </a:rPr>
              <a:t>diverse economic thinking</a:t>
            </a:r>
            <a:r>
              <a:rPr lang="en-GB" dirty="0"/>
              <a:t> for the goals of:</a:t>
            </a:r>
          </a:p>
          <a:p>
            <a:pPr lvl="1"/>
            <a:r>
              <a:rPr lang="en-GB" dirty="0"/>
              <a:t>supplementing actuaries' education and professional development</a:t>
            </a:r>
          </a:p>
          <a:p>
            <a:pPr lvl="1"/>
            <a:r>
              <a:rPr lang="en-GB" dirty="0"/>
              <a:t>supporting actuaries in their professional work</a:t>
            </a:r>
          </a:p>
          <a:p>
            <a:pPr lvl="1"/>
            <a:r>
              <a:rPr lang="en-GB" dirty="0"/>
              <a:t>serving the public interest</a:t>
            </a:r>
          </a:p>
          <a:p>
            <a:endParaRPr lang="en-US" dirty="0"/>
          </a:p>
        </p:txBody>
      </p:sp>
      <p:sp>
        <p:nvSpPr>
          <p:cNvPr id="5" name="Slide Number Placeholder 4">
            <a:extLst>
              <a:ext uri="{FF2B5EF4-FFF2-40B4-BE49-F238E27FC236}">
                <a16:creationId xmlns:a16="http://schemas.microsoft.com/office/drawing/2014/main" id="{812C967C-1A5A-244A-BE19-EAAB960D00B1}"/>
              </a:ext>
            </a:extLst>
          </p:cNvPr>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18</a:t>
            </a:fld>
            <a:endParaRPr lang="en-GB">
              <a:latin typeface="Arial" charset="0"/>
              <a:cs typeface="Arial" charset="0"/>
            </a:endParaRPr>
          </a:p>
        </p:txBody>
      </p:sp>
      <p:sp>
        <p:nvSpPr>
          <p:cNvPr id="6" name="Rectangle 5">
            <a:extLst>
              <a:ext uri="{FF2B5EF4-FFF2-40B4-BE49-F238E27FC236}">
                <a16:creationId xmlns:a16="http://schemas.microsoft.com/office/drawing/2014/main" id="{D1D3F946-668E-4BFB-8587-B5E7AE9F5C2B}"/>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7315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BB673-E6B6-694B-9279-A434F8C3D331}"/>
              </a:ext>
            </a:extLst>
          </p:cNvPr>
          <p:cNvSpPr>
            <a:spLocks noGrp="1"/>
          </p:cNvSpPr>
          <p:nvPr>
            <p:ph type="title"/>
          </p:nvPr>
        </p:nvSpPr>
        <p:spPr/>
        <p:txBody>
          <a:bodyPr/>
          <a:lstStyle/>
          <a:p>
            <a:r>
              <a:rPr lang="en-US" dirty="0"/>
              <a:t>Economics MIG</a:t>
            </a:r>
          </a:p>
        </p:txBody>
      </p:sp>
      <p:sp>
        <p:nvSpPr>
          <p:cNvPr id="3" name="Content Placeholder 2">
            <a:extLst>
              <a:ext uri="{FF2B5EF4-FFF2-40B4-BE49-F238E27FC236}">
                <a16:creationId xmlns:a16="http://schemas.microsoft.com/office/drawing/2014/main" id="{39C1AC2F-AAD0-5F4B-9239-4342515190CE}"/>
              </a:ext>
            </a:extLst>
          </p:cNvPr>
          <p:cNvSpPr>
            <a:spLocks noGrp="1"/>
          </p:cNvSpPr>
          <p:nvPr>
            <p:ph idx="1"/>
          </p:nvPr>
        </p:nvSpPr>
        <p:spPr/>
        <p:txBody>
          <a:bodyPr/>
          <a:lstStyle/>
          <a:p>
            <a:r>
              <a:rPr lang="en-US" dirty="0"/>
              <a:t>We don’t have the answers, we need to learn from research.</a:t>
            </a:r>
          </a:p>
          <a:p>
            <a:r>
              <a:rPr lang="en-US" dirty="0"/>
              <a:t>We need more members, more volunteers for the workstreams.</a:t>
            </a:r>
          </a:p>
          <a:p>
            <a:r>
              <a:rPr lang="en-US" dirty="0"/>
              <a:t>Diversity of thought and pluralistic thinking is encouraged.</a:t>
            </a:r>
          </a:p>
          <a:p>
            <a:pPr lvl="0"/>
            <a:r>
              <a:rPr lang="en-GB" dirty="0"/>
              <a:t>We aim to produce discussion fora, papers, articles, blog posts, webinars and educational material.</a:t>
            </a:r>
          </a:p>
          <a:p>
            <a:r>
              <a:rPr lang="en-US" sz="2800" dirty="0"/>
              <a:t>Since we’re not being paid:- it should also be enjoyable!</a:t>
            </a:r>
          </a:p>
          <a:p>
            <a:pPr lvl="0"/>
            <a:endParaRPr lang="en-US" dirty="0"/>
          </a:p>
          <a:p>
            <a:endParaRPr lang="en-US" dirty="0"/>
          </a:p>
        </p:txBody>
      </p:sp>
      <p:sp>
        <p:nvSpPr>
          <p:cNvPr id="5" name="Slide Number Placeholder 4">
            <a:extLst>
              <a:ext uri="{FF2B5EF4-FFF2-40B4-BE49-F238E27FC236}">
                <a16:creationId xmlns:a16="http://schemas.microsoft.com/office/drawing/2014/main" id="{2F9B0176-F268-7C47-AE10-8E5AB4CE4A35}"/>
              </a:ext>
            </a:extLst>
          </p:cNvPr>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19</a:t>
            </a:fld>
            <a:endParaRPr lang="en-GB">
              <a:latin typeface="Arial" charset="0"/>
              <a:cs typeface="Arial" charset="0"/>
            </a:endParaRPr>
          </a:p>
        </p:txBody>
      </p:sp>
      <p:sp>
        <p:nvSpPr>
          <p:cNvPr id="6" name="Rectangle 5">
            <a:extLst>
              <a:ext uri="{FF2B5EF4-FFF2-40B4-BE49-F238E27FC236}">
                <a16:creationId xmlns:a16="http://schemas.microsoft.com/office/drawing/2014/main" id="{3BC4DB8F-2703-40C7-9480-74EC51EDFA8E}"/>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964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1CF4-EDA7-4198-8788-439B7875CF13}"/>
              </a:ext>
            </a:extLst>
          </p:cNvPr>
          <p:cNvSpPr>
            <a:spLocks noGrp="1"/>
          </p:cNvSpPr>
          <p:nvPr>
            <p:ph type="title"/>
          </p:nvPr>
        </p:nvSpPr>
        <p:spPr/>
        <p:txBody>
          <a:bodyPr/>
          <a:lstStyle/>
          <a:p>
            <a:r>
              <a:rPr lang="en-GB" dirty="0"/>
              <a:t>Why are we doing this…?</a:t>
            </a:r>
          </a:p>
        </p:txBody>
      </p:sp>
      <p:sp>
        <p:nvSpPr>
          <p:cNvPr id="3" name="Content Placeholder 2">
            <a:extLst>
              <a:ext uri="{FF2B5EF4-FFF2-40B4-BE49-F238E27FC236}">
                <a16:creationId xmlns:a16="http://schemas.microsoft.com/office/drawing/2014/main" id="{7EA03110-E4CE-4CEA-A274-C683A1CC91D7}"/>
              </a:ext>
            </a:extLst>
          </p:cNvPr>
          <p:cNvSpPr>
            <a:spLocks noGrp="1"/>
          </p:cNvSpPr>
          <p:nvPr>
            <p:ph idx="1"/>
          </p:nvPr>
        </p:nvSpPr>
        <p:spPr>
          <a:xfrm>
            <a:off x="677334" y="1571505"/>
            <a:ext cx="9266766" cy="1857496"/>
          </a:xfrm>
        </p:spPr>
        <p:txBody>
          <a:bodyPr/>
          <a:lstStyle/>
          <a:p>
            <a:r>
              <a:rPr lang="en-GB" dirty="0"/>
              <a:t>To stimulate the use of </a:t>
            </a:r>
            <a:r>
              <a:rPr lang="en-GB" i="1" dirty="0">
                <a:solidFill>
                  <a:schemeClr val="accent1"/>
                </a:solidFill>
              </a:rPr>
              <a:t>diverse economic thinking</a:t>
            </a:r>
            <a:r>
              <a:rPr lang="en-GB" dirty="0"/>
              <a:t> with the aim of:</a:t>
            </a:r>
          </a:p>
          <a:p>
            <a:pPr lvl="1"/>
            <a:r>
              <a:rPr lang="en-GB" dirty="0"/>
              <a:t>supplementing actuaries' professional development</a:t>
            </a:r>
          </a:p>
          <a:p>
            <a:pPr lvl="1"/>
            <a:r>
              <a:rPr lang="en-GB" dirty="0"/>
              <a:t>supporting actuaries in their professional work, and </a:t>
            </a:r>
          </a:p>
          <a:p>
            <a:pPr lvl="1"/>
            <a:r>
              <a:rPr lang="en-GB" dirty="0"/>
              <a:t>serving the public interest</a:t>
            </a:r>
          </a:p>
          <a:p>
            <a:pPr lvl="1"/>
            <a:endParaRPr lang="en-GB" dirty="0"/>
          </a:p>
          <a:p>
            <a:pPr lvl="1"/>
            <a:endParaRPr lang="en-GB" dirty="0"/>
          </a:p>
          <a:p>
            <a:pPr lvl="1"/>
            <a:endParaRPr lang="en-GB" dirty="0"/>
          </a:p>
        </p:txBody>
      </p:sp>
      <p:sp>
        <p:nvSpPr>
          <p:cNvPr id="5" name="Title 1">
            <a:extLst>
              <a:ext uri="{FF2B5EF4-FFF2-40B4-BE49-F238E27FC236}">
                <a16:creationId xmlns:a16="http://schemas.microsoft.com/office/drawing/2014/main" id="{63ABDB24-0B33-405C-B542-EEAD29E78645}"/>
              </a:ext>
            </a:extLst>
          </p:cNvPr>
          <p:cNvSpPr txBox="1">
            <a:spLocks/>
          </p:cNvSpPr>
          <p:nvPr/>
        </p:nvSpPr>
        <p:spPr>
          <a:xfrm>
            <a:off x="935242" y="43053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dirty="0"/>
              <a:t>…and to change the world!</a:t>
            </a:r>
          </a:p>
        </p:txBody>
      </p:sp>
    </p:spTree>
    <p:extLst>
      <p:ext uri="{BB962C8B-B14F-4D97-AF65-F5344CB8AC3E}">
        <p14:creationId xmlns:p14="http://schemas.microsoft.com/office/powerpoint/2010/main" val="137356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F965-A7A9-9548-830A-5E018E74F896}"/>
              </a:ext>
            </a:extLst>
          </p:cNvPr>
          <p:cNvSpPr>
            <a:spLocks noGrp="1"/>
          </p:cNvSpPr>
          <p:nvPr>
            <p:ph type="title"/>
          </p:nvPr>
        </p:nvSpPr>
        <p:spPr/>
        <p:txBody>
          <a:bodyPr/>
          <a:lstStyle/>
          <a:p>
            <a:r>
              <a:rPr lang="en-US" dirty="0"/>
              <a:t>Response to the Coronavirus pandemic</a:t>
            </a:r>
          </a:p>
        </p:txBody>
      </p:sp>
      <p:sp>
        <p:nvSpPr>
          <p:cNvPr id="3" name="Content Placeholder 2">
            <a:extLst>
              <a:ext uri="{FF2B5EF4-FFF2-40B4-BE49-F238E27FC236}">
                <a16:creationId xmlns:a16="http://schemas.microsoft.com/office/drawing/2014/main" id="{FB0194B1-66B3-8F48-967D-790EA13086D9}"/>
              </a:ext>
            </a:extLst>
          </p:cNvPr>
          <p:cNvSpPr>
            <a:spLocks noGrp="1"/>
          </p:cNvSpPr>
          <p:nvPr>
            <p:ph idx="1"/>
          </p:nvPr>
        </p:nvSpPr>
        <p:spPr/>
        <p:txBody>
          <a:bodyPr/>
          <a:lstStyle/>
          <a:p>
            <a:r>
              <a:rPr lang="en-US" dirty="0"/>
              <a:t>In May the MIG responded to a Treasury consultation on economic impact of coronavirus.</a:t>
            </a:r>
          </a:p>
          <a:p>
            <a:r>
              <a:rPr lang="en-US" dirty="0"/>
              <a:t>Helped to organize a newsletter which collates information on the economic impact of coronavirus, with volunteers from the </a:t>
            </a:r>
            <a:r>
              <a:rPr lang="en-US" dirty="0" err="1"/>
              <a:t>IFoA’s</a:t>
            </a:r>
            <a:r>
              <a:rPr lang="en-US" dirty="0"/>
              <a:t> Coronavirus pool. First edition planned for 18</a:t>
            </a:r>
            <a:r>
              <a:rPr lang="en-US" baseline="30000" dirty="0"/>
              <a:t>th</a:t>
            </a:r>
            <a:r>
              <a:rPr lang="en-US" dirty="0"/>
              <a:t> September.</a:t>
            </a:r>
          </a:p>
        </p:txBody>
      </p:sp>
      <p:sp>
        <p:nvSpPr>
          <p:cNvPr id="5" name="Slide Number Placeholder 4">
            <a:extLst>
              <a:ext uri="{FF2B5EF4-FFF2-40B4-BE49-F238E27FC236}">
                <a16:creationId xmlns:a16="http://schemas.microsoft.com/office/drawing/2014/main" id="{12CD9544-72CC-1445-B867-7FBF61E95B4F}"/>
              </a:ext>
            </a:extLst>
          </p:cNvPr>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20</a:t>
            </a:fld>
            <a:endParaRPr lang="en-GB">
              <a:latin typeface="Arial" charset="0"/>
              <a:cs typeface="Arial" charset="0"/>
            </a:endParaRPr>
          </a:p>
        </p:txBody>
      </p:sp>
      <p:sp>
        <p:nvSpPr>
          <p:cNvPr id="6" name="Rectangle 5">
            <a:extLst>
              <a:ext uri="{FF2B5EF4-FFF2-40B4-BE49-F238E27FC236}">
                <a16:creationId xmlns:a16="http://schemas.microsoft.com/office/drawing/2014/main" id="{D360632B-639E-4779-8B72-E1400789523F}"/>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2216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E43D-5CF4-164C-A176-F65B277F4318}"/>
              </a:ext>
            </a:extLst>
          </p:cNvPr>
          <p:cNvSpPr>
            <a:spLocks noGrp="1"/>
          </p:cNvSpPr>
          <p:nvPr>
            <p:ph type="title"/>
          </p:nvPr>
        </p:nvSpPr>
        <p:spPr/>
        <p:txBody>
          <a:bodyPr/>
          <a:lstStyle/>
          <a:p>
            <a:r>
              <a:rPr lang="en-US" dirty="0"/>
              <a:t>Current Workstreams</a:t>
            </a:r>
          </a:p>
        </p:txBody>
      </p:sp>
      <p:sp>
        <p:nvSpPr>
          <p:cNvPr id="3" name="Content Placeholder 2">
            <a:extLst>
              <a:ext uri="{FF2B5EF4-FFF2-40B4-BE49-F238E27FC236}">
                <a16:creationId xmlns:a16="http://schemas.microsoft.com/office/drawing/2014/main" id="{862E0C5C-A53A-3D4A-A9CB-478328F31E90}"/>
              </a:ext>
            </a:extLst>
          </p:cNvPr>
          <p:cNvSpPr>
            <a:spLocks noGrp="1"/>
          </p:cNvSpPr>
          <p:nvPr>
            <p:ph idx="1"/>
          </p:nvPr>
        </p:nvSpPr>
        <p:spPr/>
        <p:txBody>
          <a:bodyPr/>
          <a:lstStyle/>
          <a:p>
            <a:r>
              <a:rPr lang="en-GB" dirty="0"/>
              <a:t>Key workstreams:</a:t>
            </a:r>
          </a:p>
          <a:p>
            <a:pPr lvl="1"/>
            <a:r>
              <a:rPr lang="en-GB" dirty="0"/>
              <a:t>The economic impact of Covid-19 and understanding money &amp; debt</a:t>
            </a:r>
          </a:p>
          <a:p>
            <a:pPr lvl="1"/>
            <a:r>
              <a:rPr lang="en-GB" dirty="0"/>
              <a:t>Sustainability Economics</a:t>
            </a:r>
          </a:p>
          <a:p>
            <a:pPr lvl="1"/>
            <a:r>
              <a:rPr lang="en-GB" dirty="0"/>
              <a:t>Long-term real investment returns</a:t>
            </a:r>
          </a:p>
          <a:p>
            <a:pPr lvl="1"/>
            <a:r>
              <a:rPr lang="en-GB" dirty="0"/>
              <a:t>Use of capital in UK pension schemes</a:t>
            </a:r>
          </a:p>
          <a:p>
            <a:pPr lvl="1"/>
            <a:r>
              <a:rPr lang="en-GB" dirty="0"/>
              <a:t>Economic pluralism</a:t>
            </a:r>
          </a:p>
          <a:p>
            <a:pPr lvl="1"/>
            <a:r>
              <a:rPr lang="en-GB" dirty="0"/>
              <a:t>Managing uncertainty</a:t>
            </a:r>
          </a:p>
          <a:p>
            <a:r>
              <a:rPr lang="en-GB" dirty="0"/>
              <a:t>We hope you enjoy the discussions and would like to participate in the MIG!</a:t>
            </a:r>
          </a:p>
          <a:p>
            <a:endParaRPr lang="en-US" dirty="0"/>
          </a:p>
        </p:txBody>
      </p:sp>
      <p:sp>
        <p:nvSpPr>
          <p:cNvPr id="5" name="Slide Number Placeholder 4">
            <a:extLst>
              <a:ext uri="{FF2B5EF4-FFF2-40B4-BE49-F238E27FC236}">
                <a16:creationId xmlns:a16="http://schemas.microsoft.com/office/drawing/2014/main" id="{FBCAA2E3-FDF6-6344-AB9F-207EE99B6D1F}"/>
              </a:ext>
            </a:extLst>
          </p:cNvPr>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21</a:t>
            </a:fld>
            <a:endParaRPr lang="en-GB">
              <a:latin typeface="Arial" charset="0"/>
              <a:cs typeface="Arial" charset="0"/>
            </a:endParaRPr>
          </a:p>
        </p:txBody>
      </p:sp>
      <p:sp>
        <p:nvSpPr>
          <p:cNvPr id="6" name="Rectangle 5">
            <a:extLst>
              <a:ext uri="{FF2B5EF4-FFF2-40B4-BE49-F238E27FC236}">
                <a16:creationId xmlns:a16="http://schemas.microsoft.com/office/drawing/2014/main" id="{3BDDD08D-93AA-4125-B09A-01F708BBD775}"/>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7514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D564-01AE-4609-A469-7AAC7A1378AD}"/>
              </a:ext>
            </a:extLst>
          </p:cNvPr>
          <p:cNvSpPr>
            <a:spLocks noGrp="1"/>
          </p:cNvSpPr>
          <p:nvPr>
            <p:ph type="ctrTitle"/>
          </p:nvPr>
        </p:nvSpPr>
        <p:spPr>
          <a:xfrm>
            <a:off x="1318437" y="1520456"/>
            <a:ext cx="7955566" cy="2530380"/>
          </a:xfrm>
        </p:spPr>
        <p:txBody>
          <a:bodyPr/>
          <a:lstStyle/>
          <a:p>
            <a:pPr algn="ctr">
              <a:lnSpc>
                <a:spcPct val="90000"/>
              </a:lnSpc>
            </a:pPr>
            <a:r>
              <a:rPr lang="en-GB" b="1" dirty="0"/>
              <a:t>Questions</a:t>
            </a:r>
            <a:endParaRPr lang="en-GB" sz="4800" dirty="0"/>
          </a:p>
        </p:txBody>
      </p:sp>
      <p:sp>
        <p:nvSpPr>
          <p:cNvPr id="6" name="Subtitle 5">
            <a:extLst>
              <a:ext uri="{FF2B5EF4-FFF2-40B4-BE49-F238E27FC236}">
                <a16:creationId xmlns:a16="http://schemas.microsoft.com/office/drawing/2014/main" id="{15834A70-C386-4080-88D2-060FB39C7D53}"/>
              </a:ext>
            </a:extLst>
          </p:cNvPr>
          <p:cNvSpPr>
            <a:spLocks noGrp="1"/>
          </p:cNvSpPr>
          <p:nvPr>
            <p:ph type="subTitle" idx="1"/>
          </p:nvPr>
        </p:nvSpPr>
        <p:spPr>
          <a:xfrm>
            <a:off x="1507067" y="4912070"/>
            <a:ext cx="7766936" cy="1096899"/>
          </a:xfrm>
        </p:spPr>
        <p:txBody>
          <a:bodyPr/>
          <a:lstStyle/>
          <a:p>
            <a:pPr algn="ctr"/>
            <a:endParaRPr lang="en-GB" dirty="0"/>
          </a:p>
        </p:txBody>
      </p:sp>
    </p:spTree>
    <p:extLst>
      <p:ext uri="{BB962C8B-B14F-4D97-AF65-F5344CB8AC3E}">
        <p14:creationId xmlns:p14="http://schemas.microsoft.com/office/powerpoint/2010/main" val="3043585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1CF4-EDA7-4198-8788-439B7875CF13}"/>
              </a:ext>
            </a:extLst>
          </p:cNvPr>
          <p:cNvSpPr>
            <a:spLocks noGrp="1"/>
          </p:cNvSpPr>
          <p:nvPr>
            <p:ph type="title"/>
          </p:nvPr>
        </p:nvSpPr>
        <p:spPr/>
        <p:txBody>
          <a:bodyPr/>
          <a:lstStyle/>
          <a:p>
            <a:r>
              <a:rPr lang="en-GB" dirty="0"/>
              <a:t>Workstream introductions</a:t>
            </a:r>
          </a:p>
        </p:txBody>
      </p:sp>
      <p:sp>
        <p:nvSpPr>
          <p:cNvPr id="3" name="Content Placeholder 2">
            <a:extLst>
              <a:ext uri="{FF2B5EF4-FFF2-40B4-BE49-F238E27FC236}">
                <a16:creationId xmlns:a16="http://schemas.microsoft.com/office/drawing/2014/main" id="{7EA03110-E4CE-4CEA-A274-C683A1CC91D7}"/>
              </a:ext>
            </a:extLst>
          </p:cNvPr>
          <p:cNvSpPr>
            <a:spLocks noGrp="1"/>
          </p:cNvSpPr>
          <p:nvPr>
            <p:ph idx="1"/>
          </p:nvPr>
        </p:nvSpPr>
        <p:spPr>
          <a:xfrm>
            <a:off x="677334" y="1571504"/>
            <a:ext cx="9266766" cy="5198573"/>
          </a:xfrm>
        </p:spPr>
        <p:txBody>
          <a:bodyPr/>
          <a:lstStyle/>
          <a:p>
            <a:r>
              <a:rPr lang="en-GB" dirty="0"/>
              <a:t>Workstream introductions</a:t>
            </a:r>
          </a:p>
          <a:p>
            <a:pPr lvl="1"/>
            <a:r>
              <a:rPr lang="en-GB" dirty="0"/>
              <a:t>The economic impact of Covid-19 and understanding </a:t>
            </a:r>
            <a:r>
              <a:rPr lang="en-GB" b="1" dirty="0"/>
              <a:t>money &amp; debt</a:t>
            </a:r>
          </a:p>
          <a:p>
            <a:pPr lvl="1"/>
            <a:r>
              <a:rPr lang="en-GB" b="1" dirty="0"/>
              <a:t>Sustainability</a:t>
            </a:r>
            <a:r>
              <a:rPr lang="en-GB" dirty="0"/>
              <a:t> Economics</a:t>
            </a:r>
          </a:p>
          <a:p>
            <a:pPr lvl="1"/>
            <a:r>
              <a:rPr lang="en-GB" dirty="0"/>
              <a:t>Long-term real </a:t>
            </a:r>
            <a:r>
              <a:rPr lang="en-GB" b="1" dirty="0"/>
              <a:t>investment returns</a:t>
            </a:r>
          </a:p>
          <a:p>
            <a:pPr lvl="1"/>
            <a:r>
              <a:rPr lang="en-GB" dirty="0"/>
              <a:t>Use of capital in UK </a:t>
            </a:r>
            <a:r>
              <a:rPr lang="en-GB" b="1" dirty="0"/>
              <a:t>pension schemes</a:t>
            </a:r>
          </a:p>
          <a:p>
            <a:pPr lvl="1"/>
            <a:r>
              <a:rPr lang="en-GB" dirty="0"/>
              <a:t>Economic </a:t>
            </a:r>
            <a:r>
              <a:rPr lang="en-GB" b="1" dirty="0"/>
              <a:t>pluralism</a:t>
            </a:r>
          </a:p>
          <a:p>
            <a:pPr lvl="1"/>
            <a:r>
              <a:rPr lang="en-GB" b="1" dirty="0"/>
              <a:t>Managing uncertainty</a:t>
            </a:r>
          </a:p>
          <a:p>
            <a:endParaRPr lang="en-GB" dirty="0"/>
          </a:p>
          <a:p>
            <a:r>
              <a:rPr lang="en-GB" dirty="0"/>
              <a:t>Following the introductions these will be discussed in breakout groups</a:t>
            </a:r>
          </a:p>
          <a:p>
            <a:pPr lvl="1"/>
            <a:r>
              <a:rPr lang="en-GB" dirty="0"/>
              <a:t>You will be randomly allocated, but you are encouraged to “self-select” too</a:t>
            </a:r>
          </a:p>
          <a:p>
            <a:pPr lvl="1"/>
            <a:r>
              <a:rPr lang="en-GB" dirty="0"/>
              <a:t>Please listen to instructions from your chair-person</a:t>
            </a:r>
          </a:p>
          <a:p>
            <a:pPr lvl="1"/>
            <a:r>
              <a:rPr lang="en-GB" dirty="0"/>
              <a:t>Please “speak up”</a:t>
            </a:r>
          </a:p>
          <a:p>
            <a:pPr lvl="1"/>
            <a:r>
              <a:rPr lang="en-GB" dirty="0"/>
              <a:t>Please also give others the opportunity to speak up too!</a:t>
            </a:r>
          </a:p>
          <a:p>
            <a:pPr lvl="1"/>
            <a:endParaRPr lang="en-GB" dirty="0"/>
          </a:p>
          <a:p>
            <a:pPr lvl="1"/>
            <a:endParaRPr lang="en-GB" dirty="0"/>
          </a:p>
        </p:txBody>
      </p:sp>
    </p:spTree>
    <p:extLst>
      <p:ext uri="{BB962C8B-B14F-4D97-AF65-F5344CB8AC3E}">
        <p14:creationId xmlns:p14="http://schemas.microsoft.com/office/powerpoint/2010/main" val="3830454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D564-01AE-4609-A469-7AAC7A1378AD}"/>
              </a:ext>
            </a:extLst>
          </p:cNvPr>
          <p:cNvSpPr>
            <a:spLocks noGrp="1"/>
          </p:cNvSpPr>
          <p:nvPr>
            <p:ph type="ctrTitle"/>
          </p:nvPr>
        </p:nvSpPr>
        <p:spPr>
          <a:xfrm>
            <a:off x="1318437" y="1520456"/>
            <a:ext cx="7955566" cy="2530380"/>
          </a:xfrm>
        </p:spPr>
        <p:txBody>
          <a:bodyPr/>
          <a:lstStyle/>
          <a:p>
            <a:pPr algn="ctr">
              <a:lnSpc>
                <a:spcPct val="90000"/>
              </a:lnSpc>
            </a:pPr>
            <a:r>
              <a:rPr lang="en-GB" b="1" dirty="0"/>
              <a:t>Money &amp; Debt</a:t>
            </a:r>
            <a:endParaRPr lang="en-GB" sz="4800" dirty="0"/>
          </a:p>
        </p:txBody>
      </p:sp>
      <p:sp>
        <p:nvSpPr>
          <p:cNvPr id="6" name="Subtitle 5">
            <a:extLst>
              <a:ext uri="{FF2B5EF4-FFF2-40B4-BE49-F238E27FC236}">
                <a16:creationId xmlns:a16="http://schemas.microsoft.com/office/drawing/2014/main" id="{15834A70-C386-4080-88D2-060FB39C7D53}"/>
              </a:ext>
            </a:extLst>
          </p:cNvPr>
          <p:cNvSpPr>
            <a:spLocks noGrp="1"/>
          </p:cNvSpPr>
          <p:nvPr>
            <p:ph type="subTitle" idx="1"/>
          </p:nvPr>
        </p:nvSpPr>
        <p:spPr>
          <a:xfrm>
            <a:off x="1507067" y="4912070"/>
            <a:ext cx="7766936" cy="1096899"/>
          </a:xfrm>
        </p:spPr>
        <p:txBody>
          <a:bodyPr/>
          <a:lstStyle/>
          <a:p>
            <a:pPr algn="ctr"/>
            <a:r>
              <a:rPr lang="en-GB" dirty="0"/>
              <a:t>Lucy Saye</a:t>
            </a:r>
          </a:p>
          <a:p>
            <a:pPr algn="ctr"/>
            <a:endParaRPr lang="en-GB" dirty="0"/>
          </a:p>
        </p:txBody>
      </p:sp>
    </p:spTree>
    <p:extLst>
      <p:ext uri="{BB962C8B-B14F-4D97-AF65-F5344CB8AC3E}">
        <p14:creationId xmlns:p14="http://schemas.microsoft.com/office/powerpoint/2010/main" val="858546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4420850" cy="6858000"/>
          </a:xfrm>
          <a:prstGeom prst="rect">
            <a:avLst/>
          </a:prstGeom>
        </p:spPr>
      </p:pic>
      <p:sp>
        <p:nvSpPr>
          <p:cNvPr id="2" name="Title 1"/>
          <p:cNvSpPr>
            <a:spLocks noGrp="1"/>
          </p:cNvSpPr>
          <p:nvPr>
            <p:ph type="title"/>
          </p:nvPr>
        </p:nvSpPr>
        <p:spPr>
          <a:xfrm>
            <a:off x="436952" y="-13279"/>
            <a:ext cx="8982471" cy="692233"/>
          </a:xfrm>
        </p:spPr>
        <p:txBody>
          <a:bodyPr>
            <a:normAutofit fontScale="90000"/>
          </a:bodyPr>
          <a:lstStyle/>
          <a:p>
            <a:r>
              <a:rPr lang="en-GB" dirty="0"/>
              <a:t>Money &amp; Debt</a:t>
            </a:r>
          </a:p>
        </p:txBody>
      </p:sp>
      <p:sp>
        <p:nvSpPr>
          <p:cNvPr id="3" name="Content Placeholder 2"/>
          <p:cNvSpPr>
            <a:spLocks noGrp="1"/>
          </p:cNvSpPr>
          <p:nvPr>
            <p:ph idx="1"/>
          </p:nvPr>
        </p:nvSpPr>
        <p:spPr>
          <a:xfrm>
            <a:off x="436953" y="747217"/>
            <a:ext cx="10177260" cy="5472608"/>
          </a:xfrm>
        </p:spPr>
        <p:txBody>
          <a:bodyPr>
            <a:noAutofit/>
          </a:bodyPr>
          <a:lstStyle/>
          <a:p>
            <a:r>
              <a:rPr lang="en-GB" sz="1600" b="1" dirty="0"/>
              <a:t>Orthodox view of Money</a:t>
            </a:r>
          </a:p>
          <a:p>
            <a:pPr lvl="1"/>
            <a:r>
              <a:rPr lang="en-GB" sz="1400" dirty="0"/>
              <a:t>Defined by its function (store of value, medium of exchange, unit of account, final settlement)</a:t>
            </a:r>
          </a:p>
          <a:p>
            <a:pPr lvl="1"/>
            <a:r>
              <a:rPr lang="en-GB" sz="1400" dirty="0"/>
              <a:t>“</a:t>
            </a:r>
            <a:r>
              <a:rPr lang="en-GB" sz="1400" i="1" dirty="0"/>
              <a:t>Veil</a:t>
            </a:r>
            <a:r>
              <a:rPr lang="en-GB" sz="1400" dirty="0"/>
              <a:t>” over the economy through which the value of real exchange is realised</a:t>
            </a:r>
          </a:p>
          <a:p>
            <a:pPr lvl="1"/>
            <a:r>
              <a:rPr lang="en-GB" sz="1400" dirty="0"/>
              <a:t>Neutral – no effect on real economic activity - just represents the value of other commodities</a:t>
            </a:r>
          </a:p>
          <a:p>
            <a:pPr lvl="1"/>
            <a:r>
              <a:rPr lang="en-GB" sz="1400" dirty="0"/>
              <a:t>Banks are intermediaries – lend out deposits – bank multiplier</a:t>
            </a:r>
          </a:p>
          <a:p>
            <a:r>
              <a:rPr lang="en-GB" sz="1600" b="1" dirty="0"/>
              <a:t>In reality money has a varied history intersecting anthropology, economics, politics, law and war!</a:t>
            </a:r>
          </a:p>
          <a:p>
            <a:r>
              <a:rPr lang="en-GB" sz="1600" b="1" dirty="0"/>
              <a:t>Money has always existed as a social relationship of credit &amp; debt</a:t>
            </a:r>
          </a:p>
          <a:p>
            <a:pPr lvl="1"/>
            <a:r>
              <a:rPr lang="en-GB" sz="1400" dirty="0"/>
              <a:t>Accounting entry systems of Babylon &amp; Ancient Egypt</a:t>
            </a:r>
          </a:p>
          <a:p>
            <a:pPr lvl="1"/>
            <a:r>
              <a:rPr lang="en-GB" sz="1400" dirty="0"/>
              <a:t>Europe – Tally sticks</a:t>
            </a:r>
          </a:p>
          <a:p>
            <a:pPr lvl="1"/>
            <a:r>
              <a:rPr lang="en-GB" sz="1400" dirty="0"/>
              <a:t>Goldsmiths &amp; promissory notes</a:t>
            </a:r>
          </a:p>
          <a:p>
            <a:r>
              <a:rPr lang="en-GB" sz="1600" b="1" dirty="0"/>
              <a:t>Role of money in capitalism </a:t>
            </a:r>
          </a:p>
          <a:p>
            <a:pPr lvl="1"/>
            <a:r>
              <a:rPr lang="en-GB" sz="1400" dirty="0"/>
              <a:t>Marx – money (or financing) required prior to production</a:t>
            </a:r>
          </a:p>
          <a:p>
            <a:pPr lvl="1"/>
            <a:r>
              <a:rPr lang="en-GB" sz="1400" dirty="0"/>
              <a:t>Minsky – “</a:t>
            </a:r>
            <a:r>
              <a:rPr lang="en-GB" sz="1400" i="1" dirty="0"/>
              <a:t>capitalism is essentially a financial system, and the peculiar behavioural attributes of a capitalist economy centre around the impact of finance on system behaviour.</a:t>
            </a:r>
            <a:r>
              <a:rPr lang="en-GB" sz="1400" dirty="0"/>
              <a:t>” </a:t>
            </a:r>
          </a:p>
          <a:p>
            <a:pPr lvl="1"/>
            <a:r>
              <a:rPr lang="en-GB" sz="1400" dirty="0"/>
              <a:t>Hawtrey – Inherent instability of credit </a:t>
            </a:r>
          </a:p>
          <a:p>
            <a:pPr lvl="1"/>
            <a:r>
              <a:rPr lang="en-GB" sz="1400" dirty="0"/>
              <a:t>Schumpeter – role of credit in “</a:t>
            </a:r>
            <a:r>
              <a:rPr lang="en-GB" sz="1400" i="1" dirty="0"/>
              <a:t>creative destruction</a:t>
            </a:r>
            <a:r>
              <a:rPr lang="en-GB" sz="1400" dirty="0"/>
              <a:t>” which is the source of capitalism’s dynamism</a:t>
            </a:r>
          </a:p>
          <a:p>
            <a:pPr lvl="1"/>
            <a:r>
              <a:rPr lang="en-GB" sz="1400" dirty="0"/>
              <a:t>Keynes – Anything we can actually do, we can afford</a:t>
            </a:r>
          </a:p>
          <a:p>
            <a:endParaRPr lang="en-GB" sz="140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25</a:t>
            </a:fld>
            <a:endParaRPr lang="en-GB"/>
          </a:p>
        </p:txBody>
      </p:sp>
    </p:spTree>
    <p:extLst>
      <p:ext uri="{BB962C8B-B14F-4D97-AF65-F5344CB8AC3E}">
        <p14:creationId xmlns:p14="http://schemas.microsoft.com/office/powerpoint/2010/main" val="220415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7914917" y="3072098"/>
            <a:ext cx="4277083" cy="1986752"/>
          </a:xfrm>
          <a:prstGeom prst="rect">
            <a:avLst/>
          </a:prstGeom>
        </p:spPr>
      </p:pic>
      <p:pic>
        <p:nvPicPr>
          <p:cNvPr id="12" name="Picture 11"/>
          <p:cNvPicPr>
            <a:picLocks noChangeAspect="1"/>
          </p:cNvPicPr>
          <p:nvPr/>
        </p:nvPicPr>
        <p:blipFill>
          <a:blip r:embed="rId4"/>
          <a:stretch>
            <a:fillRect/>
          </a:stretch>
        </p:blipFill>
        <p:spPr>
          <a:xfrm>
            <a:off x="7698480" y="4943151"/>
            <a:ext cx="4493520" cy="1939231"/>
          </a:xfrm>
          <a:prstGeom prst="rect">
            <a:avLst/>
          </a:prstGeom>
        </p:spPr>
      </p:pic>
      <p:pic>
        <p:nvPicPr>
          <p:cNvPr id="4" name="Picture 3"/>
          <p:cNvPicPr>
            <a:picLocks noChangeAspect="1"/>
          </p:cNvPicPr>
          <p:nvPr/>
        </p:nvPicPr>
        <p:blipFill>
          <a:blip r:embed="rId5"/>
          <a:stretch>
            <a:fillRect/>
          </a:stretch>
        </p:blipFill>
        <p:spPr>
          <a:xfrm>
            <a:off x="0" y="3106186"/>
            <a:ext cx="4036116" cy="1918576"/>
          </a:xfrm>
          <a:prstGeom prst="rect">
            <a:avLst/>
          </a:prstGeom>
        </p:spPr>
      </p:pic>
      <p:sp>
        <p:nvSpPr>
          <p:cNvPr id="5" name="Slide Number Placeholder 4">
            <a:extLst>
              <a:ext uri="{FF2B5EF4-FFF2-40B4-BE49-F238E27FC236}">
                <a16:creationId xmlns:a16="http://schemas.microsoft.com/office/drawing/2014/main" id="{88EA62AB-C7FC-F84B-BF55-5DCAA8610F95}"/>
              </a:ext>
            </a:extLst>
          </p:cNvPr>
          <p:cNvSpPr>
            <a:spLocks noGrp="1"/>
          </p:cNvSpPr>
          <p:nvPr>
            <p:ph type="sldNum" sz="quarter" idx="12"/>
          </p:nvPr>
        </p:nvSpPr>
        <p:spPr/>
        <p:txBody>
          <a:bodyPr/>
          <a:lstStyle/>
          <a:p>
            <a:fld id="{FE8DA6AF-1811-4E27-A96F-54109F1D0275}" type="slidenum">
              <a:rPr lang="en-GB" smtClean="0"/>
              <a:pPr/>
              <a:t>26</a:t>
            </a:fld>
            <a:endParaRPr lang="en-GB"/>
          </a:p>
        </p:txBody>
      </p:sp>
      <p:pic>
        <p:nvPicPr>
          <p:cNvPr id="9" name="Picture 8"/>
          <p:cNvPicPr>
            <a:picLocks noChangeAspect="1"/>
          </p:cNvPicPr>
          <p:nvPr/>
        </p:nvPicPr>
        <p:blipFill>
          <a:blip r:embed="rId6"/>
          <a:stretch>
            <a:fillRect/>
          </a:stretch>
        </p:blipFill>
        <p:spPr>
          <a:xfrm>
            <a:off x="7512038" y="1050793"/>
            <a:ext cx="4679962" cy="1982802"/>
          </a:xfrm>
          <a:prstGeom prst="rect">
            <a:avLst/>
          </a:prstGeom>
        </p:spPr>
      </p:pic>
      <p:pic>
        <p:nvPicPr>
          <p:cNvPr id="14" name="Picture 13"/>
          <p:cNvPicPr>
            <a:picLocks noChangeAspect="1"/>
          </p:cNvPicPr>
          <p:nvPr/>
        </p:nvPicPr>
        <p:blipFill>
          <a:blip r:embed="rId7"/>
          <a:stretch>
            <a:fillRect/>
          </a:stretch>
        </p:blipFill>
        <p:spPr>
          <a:xfrm>
            <a:off x="1" y="4990674"/>
            <a:ext cx="4171950" cy="1859415"/>
          </a:xfrm>
          <a:prstGeom prst="rect">
            <a:avLst/>
          </a:prstGeom>
        </p:spPr>
      </p:pic>
      <p:pic>
        <p:nvPicPr>
          <p:cNvPr id="15" name="Picture 14"/>
          <p:cNvPicPr>
            <a:picLocks noChangeAspect="1"/>
          </p:cNvPicPr>
          <p:nvPr/>
        </p:nvPicPr>
        <p:blipFill>
          <a:blip r:embed="rId8"/>
          <a:stretch>
            <a:fillRect/>
          </a:stretch>
        </p:blipFill>
        <p:spPr>
          <a:xfrm>
            <a:off x="122801" y="5052"/>
            <a:ext cx="3982474" cy="3067046"/>
          </a:xfrm>
          <a:prstGeom prst="rect">
            <a:avLst/>
          </a:prstGeom>
        </p:spPr>
      </p:pic>
      <p:pic>
        <p:nvPicPr>
          <p:cNvPr id="16" name="Picture 15"/>
          <p:cNvPicPr>
            <a:picLocks noChangeAspect="1"/>
          </p:cNvPicPr>
          <p:nvPr/>
        </p:nvPicPr>
        <p:blipFill>
          <a:blip r:embed="rId9"/>
          <a:stretch>
            <a:fillRect/>
          </a:stretch>
        </p:blipFill>
        <p:spPr>
          <a:xfrm>
            <a:off x="4027888" y="9690"/>
            <a:ext cx="3491925" cy="2924734"/>
          </a:xfrm>
          <a:prstGeom prst="rect">
            <a:avLst/>
          </a:prstGeom>
        </p:spPr>
      </p:pic>
      <p:pic>
        <p:nvPicPr>
          <p:cNvPr id="10" name="Picture 9"/>
          <p:cNvPicPr>
            <a:picLocks noChangeAspect="1"/>
          </p:cNvPicPr>
          <p:nvPr/>
        </p:nvPicPr>
        <p:blipFill>
          <a:blip r:embed="rId10"/>
          <a:stretch>
            <a:fillRect/>
          </a:stretch>
        </p:blipFill>
        <p:spPr>
          <a:xfrm>
            <a:off x="7519813" y="15707"/>
            <a:ext cx="4672187" cy="1100950"/>
          </a:xfrm>
          <a:prstGeom prst="rect">
            <a:avLst/>
          </a:prstGeom>
        </p:spPr>
      </p:pic>
      <p:pic>
        <p:nvPicPr>
          <p:cNvPr id="13" name="Picture 12"/>
          <p:cNvPicPr>
            <a:picLocks noChangeAspect="1"/>
          </p:cNvPicPr>
          <p:nvPr/>
        </p:nvPicPr>
        <p:blipFill>
          <a:blip r:embed="rId11"/>
          <a:stretch>
            <a:fillRect/>
          </a:stretch>
        </p:blipFill>
        <p:spPr>
          <a:xfrm>
            <a:off x="4105275" y="2934424"/>
            <a:ext cx="3593205" cy="2456677"/>
          </a:xfrm>
          <a:prstGeom prst="rect">
            <a:avLst/>
          </a:prstGeom>
        </p:spPr>
      </p:pic>
      <p:pic>
        <p:nvPicPr>
          <p:cNvPr id="2" name="Picture 1"/>
          <p:cNvPicPr>
            <a:picLocks noChangeAspect="1"/>
          </p:cNvPicPr>
          <p:nvPr/>
        </p:nvPicPr>
        <p:blipFill>
          <a:blip r:embed="rId12"/>
          <a:stretch>
            <a:fillRect/>
          </a:stretch>
        </p:blipFill>
        <p:spPr>
          <a:xfrm>
            <a:off x="3808317" y="5391101"/>
            <a:ext cx="4103676" cy="1466899"/>
          </a:xfrm>
          <a:prstGeom prst="rect">
            <a:avLst/>
          </a:prstGeom>
        </p:spPr>
      </p:pic>
    </p:spTree>
    <p:extLst>
      <p:ext uri="{BB962C8B-B14F-4D97-AF65-F5344CB8AC3E}">
        <p14:creationId xmlns:p14="http://schemas.microsoft.com/office/powerpoint/2010/main" val="1694352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D564-01AE-4609-A469-7AAC7A1378AD}"/>
              </a:ext>
            </a:extLst>
          </p:cNvPr>
          <p:cNvSpPr>
            <a:spLocks noGrp="1"/>
          </p:cNvSpPr>
          <p:nvPr>
            <p:ph type="ctrTitle"/>
          </p:nvPr>
        </p:nvSpPr>
        <p:spPr>
          <a:xfrm>
            <a:off x="1318437" y="1520456"/>
            <a:ext cx="7955566" cy="2530380"/>
          </a:xfrm>
        </p:spPr>
        <p:txBody>
          <a:bodyPr/>
          <a:lstStyle/>
          <a:p>
            <a:pPr algn="ctr">
              <a:lnSpc>
                <a:spcPct val="90000"/>
              </a:lnSpc>
            </a:pPr>
            <a:r>
              <a:rPr lang="en-GB" b="1" dirty="0"/>
              <a:t>Sustainability Economics</a:t>
            </a:r>
          </a:p>
        </p:txBody>
      </p:sp>
      <p:sp>
        <p:nvSpPr>
          <p:cNvPr id="6" name="Subtitle 5">
            <a:extLst>
              <a:ext uri="{FF2B5EF4-FFF2-40B4-BE49-F238E27FC236}">
                <a16:creationId xmlns:a16="http://schemas.microsoft.com/office/drawing/2014/main" id="{15834A70-C386-4080-88D2-060FB39C7D53}"/>
              </a:ext>
            </a:extLst>
          </p:cNvPr>
          <p:cNvSpPr>
            <a:spLocks noGrp="1"/>
          </p:cNvSpPr>
          <p:nvPr>
            <p:ph type="subTitle" idx="1"/>
          </p:nvPr>
        </p:nvSpPr>
        <p:spPr>
          <a:xfrm>
            <a:off x="1507067" y="4912070"/>
            <a:ext cx="7766936" cy="1096899"/>
          </a:xfrm>
        </p:spPr>
        <p:txBody>
          <a:bodyPr/>
          <a:lstStyle/>
          <a:p>
            <a:pPr algn="ctr"/>
            <a:r>
              <a:rPr lang="en-GB" dirty="0"/>
              <a:t>Nick Foster </a:t>
            </a:r>
          </a:p>
          <a:p>
            <a:pPr algn="ctr"/>
            <a:endParaRPr lang="en-GB" dirty="0"/>
          </a:p>
          <a:p>
            <a:pPr algn="ctr"/>
            <a:endParaRPr lang="en-GB" dirty="0"/>
          </a:p>
          <a:p>
            <a:pPr algn="ctr"/>
            <a:endParaRPr lang="en-GB" dirty="0"/>
          </a:p>
        </p:txBody>
      </p:sp>
    </p:spTree>
    <p:extLst>
      <p:ext uri="{BB962C8B-B14F-4D97-AF65-F5344CB8AC3E}">
        <p14:creationId xmlns:p14="http://schemas.microsoft.com/office/powerpoint/2010/main" val="2917621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Sustainability Economics </a:t>
            </a:r>
            <a:r>
              <a:rPr lang="en-GB" dirty="0" err="1"/>
              <a:t>Workstream</a:t>
            </a:r>
            <a:endParaRPr lang="en-GB" dirty="0"/>
          </a:p>
        </p:txBody>
      </p:sp>
      <p:sp>
        <p:nvSpPr>
          <p:cNvPr id="4" name="Title 2"/>
          <p:cNvSpPr txBox="1">
            <a:spLocks/>
          </p:cNvSpPr>
          <p:nvPr/>
        </p:nvSpPr>
        <p:spPr>
          <a:xfrm>
            <a:off x="1728129" y="950615"/>
            <a:ext cx="8420100" cy="1194396"/>
          </a:xfrm>
          <a:prstGeom prst="rect">
            <a:avLst/>
          </a:prstGeom>
        </p:spPr>
        <p:txBody>
          <a:bodyPr vert="horz" lIns="99060" tIns="49530" rIns="99060" bIns="49530" rtlCol="0" anchor="ctr">
            <a:normAutofit fontScale="975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base">
              <a:spcAft>
                <a:spcPct val="0"/>
              </a:spcAft>
            </a:pPr>
            <a:endParaRPr lang="en-GB" sz="3575" dirty="0">
              <a:solidFill>
                <a:srgbClr val="3F4548"/>
              </a:solidFill>
              <a:latin typeface="Arial"/>
              <a:cs typeface="Arial"/>
            </a:endParaRPr>
          </a:p>
        </p:txBody>
      </p:sp>
      <p:sp>
        <p:nvSpPr>
          <p:cNvPr id="2" name="Rectangle 1"/>
          <p:cNvSpPr/>
          <p:nvPr/>
        </p:nvSpPr>
        <p:spPr>
          <a:xfrm>
            <a:off x="1562264" y="2093615"/>
            <a:ext cx="8505312" cy="3416320"/>
          </a:xfrm>
          <a:prstGeom prst="rect">
            <a:avLst/>
          </a:prstGeom>
        </p:spPr>
        <p:txBody>
          <a:bodyPr wrap="square">
            <a:spAutoFit/>
          </a:bodyPr>
          <a:lstStyle/>
          <a:p>
            <a:pPr defTabSz="914400" fontAlgn="base">
              <a:spcBef>
                <a:spcPct val="0"/>
              </a:spcBef>
              <a:spcAft>
                <a:spcPct val="0"/>
              </a:spcAft>
            </a:pPr>
            <a:r>
              <a:rPr lang="en-GB" i="1" dirty="0">
                <a:solidFill>
                  <a:srgbClr val="3F4548"/>
                </a:solidFill>
                <a:latin typeface="Calibri" panose="020F0502020204030204" pitchFamily="34" charset="0"/>
                <a:cs typeface="Calibri" panose="020F0502020204030204" pitchFamily="34" charset="0"/>
              </a:rPr>
              <a:t>Sustainable development is development that meets the needs of the present without compromising the ability of future generations to meet their own needs. It contains within it two key concepts:</a:t>
            </a:r>
          </a:p>
          <a:p>
            <a:pPr marL="309553" indent="-309553" defTabSz="914400" fontAlgn="base">
              <a:spcBef>
                <a:spcPct val="0"/>
              </a:spcBef>
              <a:spcAft>
                <a:spcPct val="0"/>
              </a:spcAft>
              <a:buFont typeface="Arial" panose="020B0604020202020204" pitchFamily="34" charset="0"/>
              <a:buChar char="•"/>
            </a:pPr>
            <a:r>
              <a:rPr lang="en-GB" i="1" dirty="0">
                <a:solidFill>
                  <a:srgbClr val="3F4548"/>
                </a:solidFill>
                <a:latin typeface="Calibri" panose="020F0502020204030204" pitchFamily="34" charset="0"/>
                <a:cs typeface="Calibri" panose="020F0502020204030204" pitchFamily="34" charset="0"/>
              </a:rPr>
              <a:t>the concept of 'needs', in particular the essential needs of the world's poor, to which overriding priority should be given; and</a:t>
            </a:r>
          </a:p>
          <a:p>
            <a:pPr marL="309553" indent="-309553" defTabSz="914400" fontAlgn="base">
              <a:spcBef>
                <a:spcPct val="0"/>
              </a:spcBef>
              <a:spcAft>
                <a:spcPct val="0"/>
              </a:spcAft>
              <a:buFont typeface="Arial" panose="020B0604020202020204" pitchFamily="34" charset="0"/>
              <a:buChar char="•"/>
            </a:pPr>
            <a:r>
              <a:rPr lang="en-GB" i="1" dirty="0">
                <a:solidFill>
                  <a:srgbClr val="3F4548"/>
                </a:solidFill>
                <a:latin typeface="Calibri" panose="020F0502020204030204" pitchFamily="34" charset="0"/>
                <a:cs typeface="Calibri" panose="020F0502020204030204" pitchFamily="34" charset="0"/>
              </a:rPr>
              <a:t>the idea of limitations imposed by the state of technology and social organization on the environment's ability to meet present and future needs.</a:t>
            </a:r>
          </a:p>
          <a:p>
            <a:pPr marL="309553" indent="-309553" defTabSz="914400" fontAlgn="base">
              <a:spcBef>
                <a:spcPct val="0"/>
              </a:spcBef>
              <a:spcAft>
                <a:spcPct val="0"/>
              </a:spcAft>
              <a:buFont typeface="Arial" panose="020B0604020202020204" pitchFamily="34" charset="0"/>
              <a:buChar char="•"/>
            </a:pPr>
            <a:endParaRPr lang="en-GB" i="1" dirty="0">
              <a:solidFill>
                <a:srgbClr val="3F4548"/>
              </a:solidFill>
              <a:latin typeface="Calibri" panose="020F0502020204030204" pitchFamily="34" charset="0"/>
              <a:cs typeface="Calibri" panose="020F0502020204030204" pitchFamily="34" charset="0"/>
            </a:endParaRPr>
          </a:p>
          <a:p>
            <a:pPr defTabSz="914400" fontAlgn="base">
              <a:spcBef>
                <a:spcPct val="0"/>
              </a:spcBef>
              <a:spcAft>
                <a:spcPct val="0"/>
              </a:spcAft>
            </a:pPr>
            <a:r>
              <a:rPr lang="en-GB" b="1" dirty="0">
                <a:solidFill>
                  <a:srgbClr val="3F4548"/>
                </a:solidFill>
                <a:latin typeface="Arial" charset="0"/>
                <a:cs typeface="Arial" charset="0"/>
                <a:hlinkClick r:id="rId3"/>
              </a:rPr>
              <a:t>Report</a:t>
            </a:r>
            <a:r>
              <a:rPr lang="en-GB" b="1" dirty="0">
                <a:solidFill>
                  <a:srgbClr val="3F4548"/>
                </a:solidFill>
                <a:latin typeface="Arial" charset="0"/>
                <a:cs typeface="Arial" charset="0"/>
              </a:rPr>
              <a:t> of the World Commission on Environment and Development: Our Common Future, Chair: </a:t>
            </a:r>
            <a:r>
              <a:rPr lang="en-GB" dirty="0">
                <a:solidFill>
                  <a:srgbClr val="3F4548"/>
                </a:solidFill>
                <a:latin typeface="Arial" charset="0"/>
                <a:cs typeface="Arial" charset="0"/>
              </a:rPr>
              <a:t>Norwegian Prime Minister </a:t>
            </a:r>
            <a:r>
              <a:rPr lang="en-GB" dirty="0" err="1">
                <a:solidFill>
                  <a:srgbClr val="3F4548"/>
                </a:solidFill>
                <a:latin typeface="Arial" charset="0"/>
                <a:cs typeface="Arial" charset="0"/>
              </a:rPr>
              <a:t>Gro</a:t>
            </a:r>
            <a:r>
              <a:rPr lang="en-GB" dirty="0">
                <a:solidFill>
                  <a:srgbClr val="3F4548"/>
                </a:solidFill>
                <a:latin typeface="Arial" charset="0"/>
                <a:cs typeface="Arial" charset="0"/>
              </a:rPr>
              <a:t> Harlem </a:t>
            </a:r>
            <a:r>
              <a:rPr lang="en-GB" dirty="0" err="1">
                <a:solidFill>
                  <a:srgbClr val="3F4548"/>
                </a:solidFill>
                <a:latin typeface="Arial" charset="0"/>
                <a:cs typeface="Arial" charset="0"/>
              </a:rPr>
              <a:t>Brundtland</a:t>
            </a:r>
            <a:r>
              <a:rPr lang="en-GB" dirty="0">
                <a:solidFill>
                  <a:srgbClr val="3F4548"/>
                </a:solidFill>
                <a:latin typeface="Arial" charset="0"/>
                <a:cs typeface="Arial" charset="0"/>
              </a:rPr>
              <a:t>, Oslo, March 1987</a:t>
            </a:r>
            <a:endParaRPr lang="en-GB" sz="1517" dirty="0">
              <a:solidFill>
                <a:srgbClr val="3F4548"/>
              </a:solidFill>
              <a:latin typeface="Georgia" panose="02040502050405020303" pitchFamily="18" charset="0"/>
              <a:cs typeface="Arial" charset="0"/>
            </a:endParaRPr>
          </a:p>
          <a:p>
            <a:pPr defTabSz="914400" fontAlgn="base">
              <a:spcBef>
                <a:spcPct val="0"/>
              </a:spcBef>
              <a:spcAft>
                <a:spcPct val="0"/>
              </a:spcAft>
            </a:pPr>
            <a:endParaRPr lang="en-GB" dirty="0">
              <a:solidFill>
                <a:srgbClr val="3F4548"/>
              </a:solidFill>
              <a:latin typeface="Arial" charset="0"/>
              <a:cs typeface="Arial" charset="0"/>
            </a:endParaRPr>
          </a:p>
        </p:txBody>
      </p:sp>
      <p:sp>
        <p:nvSpPr>
          <p:cNvPr id="6" name="Rectangle 5">
            <a:extLst>
              <a:ext uri="{FF2B5EF4-FFF2-40B4-BE49-F238E27FC236}">
                <a16:creationId xmlns:a16="http://schemas.microsoft.com/office/drawing/2014/main" id="{9A8EF3DB-0546-420C-B230-2AC2454A01C4}"/>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452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1230" y="404814"/>
            <a:ext cx="8982471" cy="431899"/>
          </a:xfrm>
        </p:spPr>
        <p:txBody>
          <a:bodyPr/>
          <a:lstStyle/>
          <a:p>
            <a:r>
              <a:rPr lang="en-GB" dirty="0"/>
              <a:t>Introduction</a:t>
            </a:r>
          </a:p>
        </p:txBody>
      </p:sp>
      <p:sp>
        <p:nvSpPr>
          <p:cNvPr id="4" name="Content Placeholder 3"/>
          <p:cNvSpPr>
            <a:spLocks noGrp="1"/>
          </p:cNvSpPr>
          <p:nvPr>
            <p:ph idx="1"/>
          </p:nvPr>
        </p:nvSpPr>
        <p:spPr>
          <a:xfrm>
            <a:off x="1399727" y="962810"/>
            <a:ext cx="3184106" cy="3384375"/>
          </a:xfrm>
        </p:spPr>
        <p:txBody>
          <a:bodyPr>
            <a:normAutofit fontScale="25000" lnSpcReduction="20000"/>
          </a:bodyPr>
          <a:lstStyle/>
          <a:p>
            <a:pPr marL="0" indent="0">
              <a:buNone/>
            </a:pPr>
            <a:r>
              <a:rPr lang="en-GB" sz="5958" dirty="0"/>
              <a:t>Sustainability for me boils down to two things:</a:t>
            </a:r>
          </a:p>
          <a:p>
            <a:r>
              <a:rPr lang="en-GB" sz="5958" dirty="0"/>
              <a:t>How we organise ourselves</a:t>
            </a:r>
          </a:p>
          <a:p>
            <a:r>
              <a:rPr lang="en-GB" sz="5958" dirty="0"/>
              <a:t>How we measure what we do</a:t>
            </a:r>
          </a:p>
          <a:p>
            <a:pPr marL="0" indent="0">
              <a:buNone/>
            </a:pPr>
            <a:r>
              <a:rPr lang="en-GB" sz="5958" dirty="0"/>
              <a:t>Actuaries are well equipped to contribute to both of these </a:t>
            </a:r>
          </a:p>
          <a:p>
            <a:pPr marL="0" indent="0">
              <a:buNone/>
            </a:pPr>
            <a:r>
              <a:rPr lang="en-GB" sz="5958" dirty="0"/>
              <a:t>Simon Jones’ </a:t>
            </a:r>
            <a:r>
              <a:rPr lang="en-GB" sz="5958" dirty="0">
                <a:hlinkClick r:id="rId2"/>
              </a:rPr>
              <a:t>article</a:t>
            </a:r>
            <a:r>
              <a:rPr lang="en-GB" sz="5958" dirty="0"/>
              <a:t> as he stepped down as Chair of the RE (now Sustainability) Board last month highlighted the following themes:</a:t>
            </a:r>
          </a:p>
          <a:p>
            <a:pPr marL="0" indent="0">
              <a:buNone/>
            </a:pPr>
            <a:endParaRPr lang="en-GB" sz="5958" dirty="0"/>
          </a:p>
          <a:p>
            <a:r>
              <a:rPr lang="en-GB" sz="5958" dirty="0"/>
              <a:t>Pluralist economics (another of our </a:t>
            </a:r>
            <a:r>
              <a:rPr lang="en-GB" sz="5958" dirty="0" err="1"/>
              <a:t>workstreams</a:t>
            </a:r>
            <a:r>
              <a:rPr lang="en-GB" sz="5958" dirty="0"/>
              <a:t>!)</a:t>
            </a:r>
          </a:p>
          <a:p>
            <a:r>
              <a:rPr lang="en-GB" sz="5958" dirty="0"/>
              <a:t>Systems thinking</a:t>
            </a:r>
          </a:p>
          <a:p>
            <a:r>
              <a:rPr lang="en-GB" sz="5958" dirty="0"/>
              <a:t>Interconnectedness of SDGs</a:t>
            </a:r>
          </a:p>
          <a:p>
            <a:pPr marL="0" indent="0">
              <a:buNone/>
            </a:pPr>
            <a:endParaRPr lang="en-GB" sz="5958" dirty="0"/>
          </a:p>
          <a:p>
            <a:pPr marL="0" indent="0">
              <a:buNone/>
            </a:pPr>
            <a:endParaRPr lang="en-GB" sz="5958" dirty="0"/>
          </a:p>
          <a:p>
            <a:pPr marL="0" indent="0">
              <a:buNone/>
            </a:pPr>
            <a:endParaRPr lang="en-GB" dirty="0"/>
          </a:p>
        </p:txBody>
      </p:sp>
      <p:pic>
        <p:nvPicPr>
          <p:cNvPr id="6" name="Picture 5"/>
          <p:cNvPicPr>
            <a:picLocks noChangeAspect="1"/>
          </p:cNvPicPr>
          <p:nvPr/>
        </p:nvPicPr>
        <p:blipFill>
          <a:blip r:embed="rId3"/>
          <a:stretch>
            <a:fillRect/>
          </a:stretch>
        </p:blipFill>
        <p:spPr>
          <a:xfrm>
            <a:off x="4638658" y="116632"/>
            <a:ext cx="5633806" cy="5983444"/>
          </a:xfrm>
          <a:prstGeom prst="rect">
            <a:avLst/>
          </a:prstGeom>
        </p:spPr>
      </p:pic>
      <p:sp>
        <p:nvSpPr>
          <p:cNvPr id="7" name="Rectangle 6"/>
          <p:cNvSpPr/>
          <p:nvPr/>
        </p:nvSpPr>
        <p:spPr>
          <a:xfrm>
            <a:off x="1571230" y="6304002"/>
            <a:ext cx="9333755" cy="400110"/>
          </a:xfrm>
          <a:prstGeom prst="rect">
            <a:avLst/>
          </a:prstGeom>
        </p:spPr>
        <p:txBody>
          <a:bodyPr wrap="square">
            <a:spAutoFit/>
          </a:bodyPr>
          <a:lstStyle/>
          <a:p>
            <a:pPr defTabSz="914400" fontAlgn="base">
              <a:spcBef>
                <a:spcPct val="0"/>
              </a:spcBef>
              <a:spcAft>
                <a:spcPct val="0"/>
              </a:spcAft>
            </a:pPr>
            <a:r>
              <a:rPr lang="en-GB" sz="1000" dirty="0">
                <a:solidFill>
                  <a:srgbClr val="3F4548"/>
                </a:solidFill>
                <a:latin typeface="Arial" charset="0"/>
                <a:cs typeface="Arial" charset="0"/>
              </a:rPr>
              <a:t>Source: University of Cambridge Institute for Sustainability Leadership (CISL). (2015, July; updated 2017, November). </a:t>
            </a:r>
            <a:r>
              <a:rPr lang="en-GB" sz="1000" i="1" dirty="0">
                <a:solidFill>
                  <a:srgbClr val="3F4548"/>
                </a:solidFill>
                <a:latin typeface="Arial" charset="0"/>
                <a:cs typeface="Arial" charset="0"/>
              </a:rPr>
              <a:t>Rewiring the Economy: Ten tasks, ten years.</a:t>
            </a:r>
            <a:r>
              <a:rPr lang="en-GB" sz="1000" dirty="0">
                <a:solidFill>
                  <a:srgbClr val="3F4548"/>
                </a:solidFill>
                <a:latin typeface="Arial" charset="0"/>
                <a:cs typeface="Arial" charset="0"/>
              </a:rPr>
              <a:t> Cambridge, UK: Cambridge Institute for Sustainability</a:t>
            </a:r>
          </a:p>
        </p:txBody>
      </p:sp>
      <p:sp>
        <p:nvSpPr>
          <p:cNvPr id="8" name="Rectangle 7">
            <a:extLst>
              <a:ext uri="{FF2B5EF4-FFF2-40B4-BE49-F238E27FC236}">
                <a16:creationId xmlns:a16="http://schemas.microsoft.com/office/drawing/2014/main" id="{9E9E20E8-CAED-4729-B2DE-BC644166D5D9}"/>
              </a:ext>
            </a:extLst>
          </p:cNvPr>
          <p:cNvSpPr/>
          <p:nvPr/>
        </p:nvSpPr>
        <p:spPr>
          <a:xfrm>
            <a:off x="430306" y="6167716"/>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36396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D564-01AE-4609-A469-7AAC7A1378AD}"/>
              </a:ext>
            </a:extLst>
          </p:cNvPr>
          <p:cNvSpPr>
            <a:spLocks noGrp="1"/>
          </p:cNvSpPr>
          <p:nvPr>
            <p:ph type="title"/>
          </p:nvPr>
        </p:nvSpPr>
        <p:spPr/>
        <p:txBody>
          <a:bodyPr/>
          <a:lstStyle/>
          <a:p>
            <a:r>
              <a:rPr lang="en-GB" dirty="0"/>
              <a:t>Practical housekeeping</a:t>
            </a:r>
          </a:p>
        </p:txBody>
      </p:sp>
      <p:sp>
        <p:nvSpPr>
          <p:cNvPr id="3" name="Content Placeholder 2">
            <a:extLst>
              <a:ext uri="{FF2B5EF4-FFF2-40B4-BE49-F238E27FC236}">
                <a16:creationId xmlns:a16="http://schemas.microsoft.com/office/drawing/2014/main" id="{70102CEE-9AA1-467A-B8C3-ADBF4DAA17A9}"/>
              </a:ext>
            </a:extLst>
          </p:cNvPr>
          <p:cNvSpPr>
            <a:spLocks noGrp="1"/>
          </p:cNvSpPr>
          <p:nvPr>
            <p:ph idx="1"/>
          </p:nvPr>
        </p:nvSpPr>
        <p:spPr>
          <a:xfrm>
            <a:off x="677334" y="1450731"/>
            <a:ext cx="8596668" cy="4590631"/>
          </a:xfrm>
        </p:spPr>
        <p:txBody>
          <a:bodyPr/>
          <a:lstStyle/>
          <a:p>
            <a:r>
              <a:rPr lang="en-GB" dirty="0"/>
              <a:t>Please stay on </a:t>
            </a:r>
            <a:r>
              <a:rPr lang="en-GB" b="1" dirty="0"/>
              <a:t>mute</a:t>
            </a:r>
            <a:r>
              <a:rPr lang="en-GB" dirty="0"/>
              <a:t> unless invited to unmute. Video is welcome.</a:t>
            </a:r>
          </a:p>
          <a:p>
            <a:r>
              <a:rPr lang="en-GB" dirty="0"/>
              <a:t>Please use the “</a:t>
            </a:r>
            <a:r>
              <a:rPr lang="en-GB" b="1" dirty="0"/>
              <a:t>Chat</a:t>
            </a:r>
            <a:r>
              <a:rPr lang="en-GB" dirty="0"/>
              <a:t>” (to everyone) function for comments, and questions.</a:t>
            </a:r>
          </a:p>
          <a:p>
            <a:r>
              <a:rPr lang="en-GB" dirty="0"/>
              <a:t>Type “</a:t>
            </a:r>
            <a:r>
              <a:rPr lang="en-GB" b="1" i="1" dirty="0"/>
              <a:t>1 min</a:t>
            </a:r>
            <a:r>
              <a:rPr lang="en-GB" dirty="0"/>
              <a:t>” in the chat to ask to make a verbal contribution to the debate (or ask a question verbally). At the appropriate time I will ask you to “unmute”, and all contributions will be limited to 1 min.</a:t>
            </a:r>
          </a:p>
          <a:p>
            <a:r>
              <a:rPr lang="en-GB" dirty="0"/>
              <a:t>The presentations and the break-out room discussions </a:t>
            </a:r>
            <a:r>
              <a:rPr lang="en-GB" b="1" dirty="0"/>
              <a:t>will be recorded, </a:t>
            </a:r>
            <a:r>
              <a:rPr lang="en-GB" dirty="0"/>
              <a:t>please turn off your camera if you do not want to be seen.</a:t>
            </a:r>
          </a:p>
          <a:p>
            <a:r>
              <a:rPr lang="en-GB" dirty="0"/>
              <a:t>The meeting is open to actuaries, and non-actuaries (including those who have not signed up to the code of conduct of the Economics MIG).</a:t>
            </a:r>
          </a:p>
          <a:p>
            <a:r>
              <a:rPr lang="en-GB" b="1" dirty="0"/>
              <a:t>Disagreement is anticipated, please remain professional</a:t>
            </a:r>
            <a:r>
              <a:rPr lang="en-GB" dirty="0"/>
              <a:t>.</a:t>
            </a:r>
          </a:p>
          <a:p>
            <a:r>
              <a:rPr lang="en-GB" dirty="0"/>
              <a:t>The event can count towards 2 hours of </a:t>
            </a:r>
            <a:r>
              <a:rPr lang="en-GB" b="1" dirty="0"/>
              <a:t>CPD</a:t>
            </a:r>
            <a:r>
              <a:rPr lang="en-GB" dirty="0"/>
              <a:t>, if you choose to do so.</a:t>
            </a:r>
          </a:p>
          <a:p>
            <a:r>
              <a:rPr lang="en-GB" dirty="0"/>
              <a:t>Further details regarding the Economics MIG, including joining instructions, can be found by searching the </a:t>
            </a:r>
            <a:r>
              <a:rPr lang="en-GB" dirty="0" err="1"/>
              <a:t>IFoA</a:t>
            </a:r>
            <a:r>
              <a:rPr lang="en-GB" dirty="0"/>
              <a:t> website for “</a:t>
            </a:r>
            <a:r>
              <a:rPr lang="en-GB" i="1" dirty="0"/>
              <a:t>Economics MIG</a:t>
            </a:r>
            <a:r>
              <a:rPr lang="en-GB" dirty="0"/>
              <a:t>”. </a:t>
            </a:r>
          </a:p>
          <a:p>
            <a:r>
              <a:rPr lang="en-GB" dirty="0"/>
              <a:t>Immediately following the formal event, we anticipate hosting a more informal discussion, for those that want to stay on the call – </a:t>
            </a:r>
            <a:r>
              <a:rPr lang="en-GB" b="1" dirty="0"/>
              <a:t>not recorded!</a:t>
            </a:r>
          </a:p>
          <a:p>
            <a:endParaRPr lang="en-GB" dirty="0"/>
          </a:p>
        </p:txBody>
      </p:sp>
    </p:spTree>
    <p:extLst>
      <p:ext uri="{BB962C8B-B14F-4D97-AF65-F5344CB8AC3E}">
        <p14:creationId xmlns:p14="http://schemas.microsoft.com/office/powerpoint/2010/main" val="4040113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1230" y="404814"/>
            <a:ext cx="8982471" cy="431899"/>
          </a:xfrm>
        </p:spPr>
        <p:txBody>
          <a:bodyPr/>
          <a:lstStyle/>
          <a:p>
            <a:r>
              <a:rPr lang="en-GB" dirty="0"/>
              <a:t>Introduction (2)</a:t>
            </a:r>
          </a:p>
        </p:txBody>
      </p:sp>
      <p:sp>
        <p:nvSpPr>
          <p:cNvPr id="4" name="Content Placeholder 3"/>
          <p:cNvSpPr>
            <a:spLocks noGrp="1"/>
          </p:cNvSpPr>
          <p:nvPr>
            <p:ph idx="1"/>
          </p:nvPr>
        </p:nvSpPr>
        <p:spPr>
          <a:xfrm>
            <a:off x="1415480" y="1196753"/>
            <a:ext cx="5832648" cy="3677345"/>
          </a:xfrm>
        </p:spPr>
        <p:txBody>
          <a:bodyPr>
            <a:normAutofit/>
          </a:bodyPr>
          <a:lstStyle/>
          <a:p>
            <a:pPr marL="0" indent="0">
              <a:buNone/>
            </a:pPr>
            <a:endParaRPr lang="en-GB" sz="5958" dirty="0"/>
          </a:p>
          <a:p>
            <a:pPr marL="0" indent="0">
              <a:buNone/>
            </a:pPr>
            <a:endParaRPr lang="en-GB" sz="5958" dirty="0"/>
          </a:p>
          <a:p>
            <a:pPr marL="0" indent="0">
              <a:buNone/>
            </a:pPr>
            <a:endParaRPr lang="en-GB" dirty="0"/>
          </a:p>
        </p:txBody>
      </p:sp>
      <p:sp>
        <p:nvSpPr>
          <p:cNvPr id="8" name="Content Placeholder 3"/>
          <p:cNvSpPr txBox="1">
            <a:spLocks/>
          </p:cNvSpPr>
          <p:nvPr/>
        </p:nvSpPr>
        <p:spPr bwMode="auto">
          <a:xfrm>
            <a:off x="1399728" y="962810"/>
            <a:ext cx="5416353" cy="33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25000" lnSpcReduction="20000"/>
          </a:bodyPr>
          <a:lst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defTabSz="914400">
              <a:buNone/>
            </a:pPr>
            <a:r>
              <a:rPr lang="en-GB" sz="5958" kern="0" dirty="0">
                <a:latin typeface="Arial"/>
                <a:cs typeface="Arial"/>
              </a:rPr>
              <a:t>There are some moves in the right direction, </a:t>
            </a:r>
            <a:r>
              <a:rPr lang="en-GB" sz="5958" kern="0" dirty="0" err="1">
                <a:latin typeface="Arial"/>
                <a:cs typeface="Arial"/>
              </a:rPr>
              <a:t>eg</a:t>
            </a:r>
            <a:r>
              <a:rPr lang="en-GB" sz="5958" kern="0" dirty="0">
                <a:latin typeface="Arial"/>
                <a:cs typeface="Arial"/>
              </a:rPr>
              <a:t> recently on climate risk:</a:t>
            </a:r>
          </a:p>
          <a:p>
            <a:pPr defTabSz="914400"/>
            <a:r>
              <a:rPr lang="en-GB" sz="5958" kern="0" dirty="0">
                <a:latin typeface="Arial"/>
                <a:cs typeface="Arial"/>
              </a:rPr>
              <a:t>TCFD </a:t>
            </a:r>
          </a:p>
          <a:p>
            <a:pPr defTabSz="914400"/>
            <a:r>
              <a:rPr lang="en-GB" sz="5958" kern="0" dirty="0">
                <a:latin typeface="Arial"/>
                <a:cs typeface="Arial"/>
              </a:rPr>
              <a:t>DWP consultation on taking action on climate risk by occupational pension schemes</a:t>
            </a:r>
          </a:p>
          <a:p>
            <a:pPr defTabSz="914400"/>
            <a:r>
              <a:rPr lang="en-GB" sz="5958" kern="0" dirty="0">
                <a:latin typeface="Arial"/>
                <a:cs typeface="Arial"/>
              </a:rPr>
              <a:t>Report of the US Commodity Futures Trading Commission on managing climate risk, recognising that financial markets are not pricing climate risk and urging urgent action</a:t>
            </a:r>
          </a:p>
          <a:p>
            <a:pPr defTabSz="914400"/>
            <a:r>
              <a:rPr lang="en-GB" sz="6000" dirty="0">
                <a:latin typeface="Arial"/>
                <a:cs typeface="Arial"/>
              </a:rPr>
              <a:t>European Commission to unveil a stricter 2030 emissions reduction target this week – thought to be a 55% reduction on 1990 levels</a:t>
            </a:r>
          </a:p>
          <a:p>
            <a:pPr marL="0" indent="0" defTabSz="914400">
              <a:buNone/>
            </a:pPr>
            <a:endParaRPr lang="en-GB" sz="6000" kern="0" dirty="0">
              <a:latin typeface="Arial"/>
              <a:cs typeface="Arial"/>
            </a:endParaRPr>
          </a:p>
          <a:p>
            <a:pPr defTabSz="914400"/>
            <a:endParaRPr lang="en-GB" sz="5958" kern="0" dirty="0">
              <a:latin typeface="Arial"/>
              <a:cs typeface="Arial"/>
            </a:endParaRPr>
          </a:p>
          <a:p>
            <a:pPr marL="0" indent="0" defTabSz="914400">
              <a:buNone/>
            </a:pPr>
            <a:endParaRPr lang="en-GB" sz="5958" kern="0" dirty="0">
              <a:latin typeface="Arial"/>
              <a:cs typeface="Arial"/>
            </a:endParaRPr>
          </a:p>
          <a:p>
            <a:pPr marL="0" indent="0" defTabSz="914400">
              <a:buNone/>
            </a:pPr>
            <a:endParaRPr lang="en-GB" sz="5958" kern="0" dirty="0">
              <a:latin typeface="Arial"/>
              <a:cs typeface="Arial"/>
            </a:endParaRPr>
          </a:p>
          <a:p>
            <a:pPr marL="0" indent="0" defTabSz="914400">
              <a:buNone/>
            </a:pPr>
            <a:endParaRPr lang="en-GB" kern="0" dirty="0">
              <a:latin typeface="Arial"/>
              <a:cs typeface="Arial"/>
            </a:endParaRPr>
          </a:p>
        </p:txBody>
      </p:sp>
      <p:pic>
        <p:nvPicPr>
          <p:cNvPr id="9" name="Picture 8"/>
          <p:cNvPicPr>
            <a:picLocks noChangeAspect="1"/>
          </p:cNvPicPr>
          <p:nvPr/>
        </p:nvPicPr>
        <p:blipFill>
          <a:blip r:embed="rId2"/>
          <a:stretch>
            <a:fillRect/>
          </a:stretch>
        </p:blipFill>
        <p:spPr>
          <a:xfrm>
            <a:off x="7359325" y="388668"/>
            <a:ext cx="1665242" cy="2475359"/>
          </a:xfrm>
          <a:prstGeom prst="rect">
            <a:avLst/>
          </a:prstGeom>
        </p:spPr>
      </p:pic>
      <p:pic>
        <p:nvPicPr>
          <p:cNvPr id="10" name="Picture 9"/>
          <p:cNvPicPr>
            <a:picLocks noChangeAspect="1"/>
          </p:cNvPicPr>
          <p:nvPr/>
        </p:nvPicPr>
        <p:blipFill>
          <a:blip r:embed="rId3"/>
          <a:stretch>
            <a:fillRect/>
          </a:stretch>
        </p:blipFill>
        <p:spPr>
          <a:xfrm>
            <a:off x="8218112" y="1759393"/>
            <a:ext cx="2744855" cy="2552063"/>
          </a:xfrm>
          <a:prstGeom prst="rect">
            <a:avLst/>
          </a:prstGeom>
        </p:spPr>
      </p:pic>
      <p:pic>
        <p:nvPicPr>
          <p:cNvPr id="11" name="Picture 10"/>
          <p:cNvPicPr>
            <a:picLocks noChangeAspect="1"/>
          </p:cNvPicPr>
          <p:nvPr/>
        </p:nvPicPr>
        <p:blipFill>
          <a:blip r:embed="rId4"/>
          <a:stretch>
            <a:fillRect/>
          </a:stretch>
        </p:blipFill>
        <p:spPr>
          <a:xfrm>
            <a:off x="9320372" y="0"/>
            <a:ext cx="1728628" cy="2214876"/>
          </a:xfrm>
          <a:prstGeom prst="rect">
            <a:avLst/>
          </a:prstGeom>
        </p:spPr>
      </p:pic>
      <p:sp>
        <p:nvSpPr>
          <p:cNvPr id="12" name="Content Placeholder 3"/>
          <p:cNvSpPr txBox="1">
            <a:spLocks/>
          </p:cNvSpPr>
          <p:nvPr/>
        </p:nvSpPr>
        <p:spPr bwMode="auto">
          <a:xfrm>
            <a:off x="1571230" y="4581128"/>
            <a:ext cx="3944251" cy="178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40000" lnSpcReduction="20000"/>
          </a:bodyPr>
          <a:lst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defTabSz="914400">
              <a:buNone/>
            </a:pPr>
            <a:r>
              <a:rPr lang="en-GB" sz="5958" kern="0" dirty="0">
                <a:latin typeface="Arial"/>
                <a:cs typeface="Arial"/>
              </a:rPr>
              <a:t>However the most important indicators (like the Keeling Curve) continue to move in the wrong direction </a:t>
            </a:r>
          </a:p>
          <a:p>
            <a:pPr marL="0" indent="0" defTabSz="914400">
              <a:buNone/>
            </a:pPr>
            <a:endParaRPr lang="en-GB" sz="5958" kern="0" dirty="0">
              <a:latin typeface="Arial"/>
              <a:cs typeface="Arial"/>
            </a:endParaRPr>
          </a:p>
          <a:p>
            <a:pPr marL="0" indent="0" defTabSz="914400">
              <a:buNone/>
            </a:pPr>
            <a:endParaRPr lang="en-GB" sz="5958" kern="0" dirty="0">
              <a:latin typeface="Arial"/>
              <a:cs typeface="Arial"/>
            </a:endParaRPr>
          </a:p>
          <a:p>
            <a:pPr marL="0" indent="0" defTabSz="914400">
              <a:buNone/>
            </a:pPr>
            <a:endParaRPr lang="en-GB" kern="0" dirty="0">
              <a:latin typeface="Arial"/>
              <a:cs typeface="Arial"/>
            </a:endParaRPr>
          </a:p>
        </p:txBody>
      </p:sp>
      <p:pic>
        <p:nvPicPr>
          <p:cNvPr id="7" name="Picture 6"/>
          <p:cNvPicPr>
            <a:picLocks noChangeAspect="1"/>
          </p:cNvPicPr>
          <p:nvPr/>
        </p:nvPicPr>
        <p:blipFill>
          <a:blip r:embed="rId5"/>
          <a:stretch>
            <a:fillRect/>
          </a:stretch>
        </p:blipFill>
        <p:spPr>
          <a:xfrm>
            <a:off x="6154168" y="3436180"/>
            <a:ext cx="4881798" cy="2929079"/>
          </a:xfrm>
          <a:prstGeom prst="rect">
            <a:avLst/>
          </a:prstGeom>
        </p:spPr>
      </p:pic>
      <p:sp>
        <p:nvSpPr>
          <p:cNvPr id="13" name="Rectangle 12">
            <a:extLst>
              <a:ext uri="{FF2B5EF4-FFF2-40B4-BE49-F238E27FC236}">
                <a16:creationId xmlns:a16="http://schemas.microsoft.com/office/drawing/2014/main" id="{63DABA23-9A6A-411B-9E2B-D0BFAF50ABDC}"/>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050436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9943" y="796209"/>
            <a:ext cx="6028813" cy="621704"/>
          </a:xfrm>
        </p:spPr>
        <p:txBody>
          <a:bodyPr>
            <a:normAutofit/>
          </a:bodyPr>
          <a:lstStyle/>
          <a:p>
            <a:r>
              <a:rPr lang="en-GB" dirty="0"/>
              <a:t>Pluralist economics</a:t>
            </a:r>
            <a:endParaRPr lang="en-GB" sz="2600" dirty="0"/>
          </a:p>
        </p:txBody>
      </p:sp>
      <p:sp>
        <p:nvSpPr>
          <p:cNvPr id="3" name="Content Placeholder 2"/>
          <p:cNvSpPr>
            <a:spLocks noGrp="1"/>
          </p:cNvSpPr>
          <p:nvPr>
            <p:ph idx="1"/>
          </p:nvPr>
        </p:nvSpPr>
        <p:spPr/>
        <p:txBody>
          <a:bodyPr/>
          <a:lstStyle/>
          <a:p>
            <a:endParaRPr lang="en-GB" dirty="0"/>
          </a:p>
          <a:p>
            <a:endParaRPr lang="en-GB" dirty="0"/>
          </a:p>
        </p:txBody>
      </p:sp>
      <p:pic>
        <p:nvPicPr>
          <p:cNvPr id="2" name="Picture 1"/>
          <p:cNvPicPr>
            <a:picLocks noChangeAspect="1"/>
          </p:cNvPicPr>
          <p:nvPr/>
        </p:nvPicPr>
        <p:blipFill>
          <a:blip r:embed="rId2"/>
          <a:stretch>
            <a:fillRect/>
          </a:stretch>
        </p:blipFill>
        <p:spPr>
          <a:xfrm>
            <a:off x="1571230" y="2496341"/>
            <a:ext cx="3732683" cy="3722317"/>
          </a:xfrm>
          <a:prstGeom prst="rect">
            <a:avLst/>
          </a:prstGeom>
        </p:spPr>
      </p:pic>
      <p:sp>
        <p:nvSpPr>
          <p:cNvPr id="7" name="TextBox 6"/>
          <p:cNvSpPr txBox="1"/>
          <p:nvPr/>
        </p:nvSpPr>
        <p:spPr>
          <a:xfrm>
            <a:off x="1419942" y="1508747"/>
            <a:ext cx="4172002" cy="1259640"/>
          </a:xfrm>
          <a:prstGeom prst="rect">
            <a:avLst/>
          </a:prstGeom>
          <a:noFill/>
        </p:spPr>
        <p:txBody>
          <a:bodyPr wrap="square" rtlCol="0">
            <a:spAutoFit/>
          </a:bodyPr>
          <a:lstStyle/>
          <a:p>
            <a:pPr defTabSz="914400" fontAlgn="base">
              <a:spcBef>
                <a:spcPct val="0"/>
              </a:spcBef>
              <a:spcAft>
                <a:spcPct val="0"/>
              </a:spcAft>
            </a:pPr>
            <a:r>
              <a:rPr lang="en-GB" sz="1517" dirty="0">
                <a:solidFill>
                  <a:srgbClr val="3F4548"/>
                </a:solidFill>
                <a:latin typeface="Arial" charset="0"/>
                <a:cs typeface="Arial" charset="0"/>
              </a:rPr>
              <a:t>There are few areas where how the economics coming out reflects the values which go in (explicitly or implicitly) more clearly than when we consider alternative metrics to GDP!</a:t>
            </a:r>
          </a:p>
        </p:txBody>
      </p:sp>
      <p:sp>
        <p:nvSpPr>
          <p:cNvPr id="8" name="TextBox 7"/>
          <p:cNvSpPr txBox="1"/>
          <p:nvPr/>
        </p:nvSpPr>
        <p:spPr>
          <a:xfrm>
            <a:off x="6384033" y="553857"/>
            <a:ext cx="4320954" cy="4757777"/>
          </a:xfrm>
          <a:prstGeom prst="rect">
            <a:avLst/>
          </a:prstGeom>
          <a:noFill/>
        </p:spPr>
        <p:txBody>
          <a:bodyPr wrap="square" rtlCol="0">
            <a:spAutoFit/>
          </a:bodyPr>
          <a:lstStyle/>
          <a:p>
            <a:pPr defTabSz="914400" fontAlgn="base">
              <a:spcBef>
                <a:spcPct val="0"/>
              </a:spcBef>
              <a:spcAft>
                <a:spcPct val="0"/>
              </a:spcAft>
            </a:pPr>
            <a:r>
              <a:rPr lang="en-GB" sz="1517" b="1" dirty="0" err="1">
                <a:solidFill>
                  <a:srgbClr val="3F4548"/>
                </a:solidFill>
                <a:latin typeface="Arial" charset="0"/>
                <a:cs typeface="Arial" charset="0"/>
              </a:rPr>
              <a:t>Yanis</a:t>
            </a:r>
            <a:r>
              <a:rPr lang="en-GB" sz="1517" b="1" dirty="0">
                <a:solidFill>
                  <a:srgbClr val="3F4548"/>
                </a:solidFill>
                <a:latin typeface="Arial" charset="0"/>
                <a:cs typeface="Arial" charset="0"/>
              </a:rPr>
              <a:t> Varoufakis, </a:t>
            </a:r>
            <a:r>
              <a:rPr lang="en-GB" sz="1517" b="1" dirty="0">
                <a:solidFill>
                  <a:srgbClr val="3F4548"/>
                </a:solidFill>
                <a:latin typeface="Arial" charset="0"/>
                <a:cs typeface="Arial" charset="0"/>
                <a:hlinkClick r:id="rId3"/>
              </a:rPr>
              <a:t>August 2020</a:t>
            </a:r>
            <a:endParaRPr lang="en-GB" sz="1517" b="1" dirty="0">
              <a:solidFill>
                <a:srgbClr val="3F4548"/>
              </a:solidFill>
              <a:latin typeface="Arial" charset="0"/>
              <a:cs typeface="Arial" charset="0"/>
            </a:endParaRPr>
          </a:p>
          <a:p>
            <a:pPr defTabSz="914400" fontAlgn="base">
              <a:spcBef>
                <a:spcPct val="0"/>
              </a:spcBef>
              <a:spcAft>
                <a:spcPct val="0"/>
              </a:spcAft>
            </a:pPr>
            <a:r>
              <a:rPr lang="en-GB" sz="1600" i="1" dirty="0">
                <a:solidFill>
                  <a:srgbClr val="3F4548"/>
                </a:solidFill>
                <a:latin typeface="Arial" charset="0"/>
                <a:cs typeface="Arial" charset="0"/>
              </a:rPr>
              <a:t>Two days ago, something extraordinary happened. </a:t>
            </a:r>
            <a:r>
              <a:rPr lang="en-GB" sz="1600" b="1" i="1" dirty="0">
                <a:solidFill>
                  <a:srgbClr val="3F4548"/>
                </a:solidFill>
                <a:latin typeface="Arial" charset="0"/>
                <a:cs typeface="Arial" charset="0"/>
              </a:rPr>
              <a:t>Something that has never happened before in the history of capitalism</a:t>
            </a:r>
            <a:r>
              <a:rPr lang="en-GB" sz="1600" i="1" dirty="0">
                <a:solidFill>
                  <a:srgbClr val="3F4548"/>
                </a:solidFill>
                <a:latin typeface="Arial" charset="0"/>
                <a:cs typeface="Arial" charset="0"/>
              </a:rPr>
              <a:t>. In Britain, the news came out that the economy had suffered its greatest slump ever – more than 22% down during the first 7 months of 2020. Remarkably, on the same day, the London Stock Exchange, the FTSE100 index, rose by more than 2%</a:t>
            </a:r>
          </a:p>
          <a:p>
            <a:pPr defTabSz="914400" fontAlgn="base">
              <a:spcBef>
                <a:spcPct val="0"/>
              </a:spcBef>
              <a:spcAft>
                <a:spcPct val="0"/>
              </a:spcAft>
            </a:pPr>
            <a:endParaRPr lang="en-GB" sz="1600" i="1" dirty="0">
              <a:solidFill>
                <a:srgbClr val="3F4548"/>
              </a:solidFill>
              <a:latin typeface="Arial" charset="0"/>
              <a:cs typeface="Arial" charset="0"/>
            </a:endParaRPr>
          </a:p>
          <a:p>
            <a:pPr defTabSz="914400" fontAlgn="base">
              <a:spcBef>
                <a:spcPct val="0"/>
              </a:spcBef>
              <a:spcAft>
                <a:spcPct val="0"/>
              </a:spcAft>
            </a:pPr>
            <a:r>
              <a:rPr lang="en-GB" sz="1600" i="1" dirty="0">
                <a:solidFill>
                  <a:srgbClr val="3F4548"/>
                </a:solidFill>
                <a:latin typeface="Arial" charset="0"/>
                <a:cs typeface="Arial" charset="0"/>
              </a:rPr>
              <a:t>This week’s events in Wall Street and the City of London mark this turning point – the historic moment that future historians will undoubtedly pick to say: </a:t>
            </a:r>
            <a:r>
              <a:rPr lang="en-GB" sz="1600" b="1" i="1" dirty="0">
                <a:solidFill>
                  <a:srgbClr val="3F4548"/>
                </a:solidFill>
                <a:latin typeface="Arial" charset="0"/>
                <a:cs typeface="Arial" charset="0"/>
              </a:rPr>
              <a:t>It was in the summer of 2020 when financial capitalism finally broke with the world of real people</a:t>
            </a:r>
            <a:r>
              <a:rPr lang="en-GB" sz="1600" i="1" dirty="0">
                <a:solidFill>
                  <a:srgbClr val="3F4548"/>
                </a:solidFill>
                <a:latin typeface="Arial" charset="0"/>
                <a:cs typeface="Arial" charset="0"/>
              </a:rPr>
              <a:t>, including capitalists antiquated enough to try to profit from producing goods and services.</a:t>
            </a:r>
            <a:endParaRPr lang="en-GB" sz="1517" i="1" dirty="0">
              <a:solidFill>
                <a:srgbClr val="3F4548"/>
              </a:solidFill>
              <a:latin typeface="Arial" charset="0"/>
              <a:cs typeface="Arial" charset="0"/>
            </a:endParaRPr>
          </a:p>
        </p:txBody>
      </p:sp>
      <p:sp>
        <p:nvSpPr>
          <p:cNvPr id="9" name="TextBox 8"/>
          <p:cNvSpPr txBox="1"/>
          <p:nvPr/>
        </p:nvSpPr>
        <p:spPr>
          <a:xfrm>
            <a:off x="5054305" y="5311633"/>
            <a:ext cx="5499395" cy="1026178"/>
          </a:xfrm>
          <a:prstGeom prst="rect">
            <a:avLst/>
          </a:prstGeom>
          <a:noFill/>
        </p:spPr>
        <p:txBody>
          <a:bodyPr wrap="square" rtlCol="0">
            <a:spAutoFit/>
          </a:bodyPr>
          <a:lstStyle/>
          <a:p>
            <a:pPr marL="285750" indent="-285750" defTabSz="914400" fontAlgn="base">
              <a:spcBef>
                <a:spcPct val="0"/>
              </a:spcBef>
              <a:spcAft>
                <a:spcPct val="0"/>
              </a:spcAft>
              <a:buFont typeface="Arial" panose="020B0604020202020204" pitchFamily="34" charset="0"/>
              <a:buChar char="•"/>
            </a:pPr>
            <a:r>
              <a:rPr lang="en-GB" sz="1517" b="1" dirty="0">
                <a:solidFill>
                  <a:srgbClr val="3F4548"/>
                </a:solidFill>
                <a:latin typeface="Arial" charset="0"/>
                <a:cs typeface="Arial" charset="0"/>
                <a:hlinkClick r:id="rId4"/>
              </a:rPr>
              <a:t>Amsterdam</a:t>
            </a:r>
            <a:r>
              <a:rPr lang="en-GB" sz="1517" b="1" dirty="0">
                <a:solidFill>
                  <a:srgbClr val="3F4548"/>
                </a:solidFill>
                <a:latin typeface="Arial" charset="0"/>
                <a:cs typeface="Arial" charset="0"/>
              </a:rPr>
              <a:t> have decided the Doughnut is the post-COVID framework they need</a:t>
            </a:r>
          </a:p>
          <a:p>
            <a:pPr marL="285750" indent="-285750" defTabSz="914400" fontAlgn="base">
              <a:spcBef>
                <a:spcPct val="0"/>
              </a:spcBef>
              <a:spcAft>
                <a:spcPct val="0"/>
              </a:spcAft>
              <a:buFont typeface="Arial" panose="020B0604020202020204" pitchFamily="34" charset="0"/>
              <a:buChar char="•"/>
            </a:pPr>
            <a:r>
              <a:rPr lang="en-GB" sz="1517" b="1" dirty="0">
                <a:solidFill>
                  <a:srgbClr val="3F4548"/>
                </a:solidFill>
                <a:latin typeface="Arial" charset="0"/>
                <a:cs typeface="Arial" charset="0"/>
              </a:rPr>
              <a:t>WEF recent </a:t>
            </a:r>
            <a:r>
              <a:rPr lang="en-GB" sz="1517" b="1" dirty="0">
                <a:solidFill>
                  <a:srgbClr val="3F4548"/>
                </a:solidFill>
                <a:latin typeface="Arial" charset="0"/>
                <a:cs typeface="Arial" charset="0"/>
                <a:hlinkClick r:id="rId5"/>
              </a:rPr>
              <a:t>report</a:t>
            </a:r>
            <a:r>
              <a:rPr lang="en-GB" sz="1517" b="1" dirty="0">
                <a:solidFill>
                  <a:srgbClr val="3F4548"/>
                </a:solidFill>
                <a:latin typeface="Arial" charset="0"/>
                <a:cs typeface="Arial" charset="0"/>
              </a:rPr>
              <a:t> on COVID-19 Risks Outlook urges incorporating green programmes into recovery plans</a:t>
            </a:r>
          </a:p>
        </p:txBody>
      </p:sp>
      <p:sp>
        <p:nvSpPr>
          <p:cNvPr id="10" name="Rectangle 9">
            <a:extLst>
              <a:ext uri="{FF2B5EF4-FFF2-40B4-BE49-F238E27FC236}">
                <a16:creationId xmlns:a16="http://schemas.microsoft.com/office/drawing/2014/main" id="{6A979E68-3A9F-49D5-B995-6EDD417418A7}"/>
              </a:ext>
            </a:extLst>
          </p:cNvPr>
          <p:cNvSpPr/>
          <p:nvPr/>
        </p:nvSpPr>
        <p:spPr>
          <a:xfrm>
            <a:off x="430306" y="6293226"/>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8405332"/>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D564-01AE-4609-A469-7AAC7A1378AD}"/>
              </a:ext>
            </a:extLst>
          </p:cNvPr>
          <p:cNvSpPr>
            <a:spLocks noGrp="1"/>
          </p:cNvSpPr>
          <p:nvPr>
            <p:ph type="ctrTitle"/>
          </p:nvPr>
        </p:nvSpPr>
        <p:spPr>
          <a:xfrm>
            <a:off x="1318437" y="1520456"/>
            <a:ext cx="7955566" cy="2530380"/>
          </a:xfrm>
        </p:spPr>
        <p:txBody>
          <a:bodyPr/>
          <a:lstStyle/>
          <a:p>
            <a:pPr algn="ctr">
              <a:lnSpc>
                <a:spcPct val="90000"/>
              </a:lnSpc>
            </a:pPr>
            <a:r>
              <a:rPr lang="en-GB" b="1" dirty="0"/>
              <a:t>Investment Returns</a:t>
            </a:r>
            <a:endParaRPr lang="en-GB" sz="4800" dirty="0"/>
          </a:p>
        </p:txBody>
      </p:sp>
      <p:sp>
        <p:nvSpPr>
          <p:cNvPr id="6" name="Subtitle 5">
            <a:extLst>
              <a:ext uri="{FF2B5EF4-FFF2-40B4-BE49-F238E27FC236}">
                <a16:creationId xmlns:a16="http://schemas.microsoft.com/office/drawing/2014/main" id="{15834A70-C386-4080-88D2-060FB39C7D53}"/>
              </a:ext>
            </a:extLst>
          </p:cNvPr>
          <p:cNvSpPr>
            <a:spLocks noGrp="1"/>
          </p:cNvSpPr>
          <p:nvPr>
            <p:ph type="subTitle" idx="1"/>
          </p:nvPr>
        </p:nvSpPr>
        <p:spPr>
          <a:xfrm>
            <a:off x="1507067" y="4912070"/>
            <a:ext cx="7766936" cy="1096899"/>
          </a:xfrm>
        </p:spPr>
        <p:txBody>
          <a:bodyPr/>
          <a:lstStyle/>
          <a:p>
            <a:pPr algn="ctr"/>
            <a:r>
              <a:rPr lang="en-GB" dirty="0"/>
              <a:t>Martin White</a:t>
            </a:r>
          </a:p>
          <a:p>
            <a:pPr algn="ctr"/>
            <a:endParaRPr lang="en-GB" dirty="0"/>
          </a:p>
        </p:txBody>
      </p:sp>
    </p:spTree>
    <p:extLst>
      <p:ext uri="{BB962C8B-B14F-4D97-AF65-F5344CB8AC3E}">
        <p14:creationId xmlns:p14="http://schemas.microsoft.com/office/powerpoint/2010/main" val="1007911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51378" y="464"/>
            <a:ext cx="8982471" cy="692233"/>
          </a:xfrm>
        </p:spPr>
        <p:txBody>
          <a:bodyPr/>
          <a:lstStyle/>
          <a:p>
            <a:pPr algn="ctr"/>
            <a:r>
              <a:rPr lang="en-GB" dirty="0"/>
              <a:t>Long-term real investment returns</a:t>
            </a:r>
          </a:p>
        </p:txBody>
      </p:sp>
      <p:sp>
        <p:nvSpPr>
          <p:cNvPr id="3" name="Content Placeholder 2"/>
          <p:cNvSpPr>
            <a:spLocks noGrp="1"/>
          </p:cNvSpPr>
          <p:nvPr>
            <p:ph idx="1"/>
          </p:nvPr>
        </p:nvSpPr>
        <p:spPr>
          <a:xfrm>
            <a:off x="1551378" y="836712"/>
            <a:ext cx="8982471" cy="5256584"/>
          </a:xfrm>
        </p:spPr>
        <p:txBody>
          <a:bodyPr/>
          <a:lstStyle/>
          <a:p>
            <a:pPr marL="0" indent="0">
              <a:buNone/>
            </a:pPr>
            <a:r>
              <a:rPr lang="en-GB" sz="1400" i="1" dirty="0"/>
              <a:t>“</a:t>
            </a:r>
            <a:r>
              <a:rPr lang="en-GB" sz="1600" i="1" dirty="0"/>
              <a:t>An active engagement with, and challenging of, economics is an interesting, fascinating, and productive area of research for the actuarial profession.”  </a:t>
            </a:r>
            <a:r>
              <a:rPr lang="en-GB" sz="1600" dirty="0"/>
              <a:t> (Dr Iain Clacher, Economic Thought and Actuarial Practice, June 2019)</a:t>
            </a:r>
          </a:p>
          <a:p>
            <a:pPr marL="0" indent="0">
              <a:buNone/>
            </a:pPr>
            <a:endParaRPr lang="en-GB" sz="1600" dirty="0"/>
          </a:p>
          <a:p>
            <a:r>
              <a:rPr lang="en-GB" sz="1600" b="1" dirty="0"/>
              <a:t>What</a:t>
            </a:r>
            <a:r>
              <a:rPr lang="en-GB" sz="1600" dirty="0"/>
              <a:t> this is about</a:t>
            </a:r>
          </a:p>
          <a:p>
            <a:r>
              <a:rPr lang="en-GB" sz="1600" b="1" dirty="0"/>
              <a:t>Why</a:t>
            </a:r>
            <a:r>
              <a:rPr lang="en-GB" sz="1600" dirty="0"/>
              <a:t> we are doing it</a:t>
            </a:r>
          </a:p>
          <a:p>
            <a:r>
              <a:rPr lang="en-GB" sz="1600" b="1" dirty="0"/>
              <a:t>Who</a:t>
            </a:r>
            <a:r>
              <a:rPr lang="en-GB" sz="1600" dirty="0"/>
              <a:t> we are, and who we will engage with</a:t>
            </a:r>
          </a:p>
          <a:p>
            <a:r>
              <a:rPr lang="en-GB" sz="1600" b="1" dirty="0"/>
              <a:t>How</a:t>
            </a:r>
            <a:r>
              <a:rPr lang="en-GB" sz="1600" dirty="0"/>
              <a:t> we will go about it</a:t>
            </a:r>
          </a:p>
          <a:p>
            <a:r>
              <a:rPr lang="en-GB" sz="1600" dirty="0"/>
              <a:t>Desired </a:t>
            </a:r>
            <a:r>
              <a:rPr lang="en-GB" sz="1600" b="1" dirty="0"/>
              <a:t>outcomes</a:t>
            </a:r>
            <a:r>
              <a:rPr lang="en-GB" sz="1600" dirty="0"/>
              <a:t> (?) / potential outcomes (?)</a:t>
            </a:r>
          </a:p>
          <a:p>
            <a:r>
              <a:rPr lang="en-GB" sz="1600" b="1" dirty="0"/>
              <a:t>When</a:t>
            </a:r>
            <a:r>
              <a:rPr lang="en-GB" sz="1600" dirty="0"/>
              <a:t>: starting now, but we can’t know how long the work will last and what will comes from it!</a:t>
            </a:r>
          </a:p>
          <a:p>
            <a:endParaRPr lang="en-GB" sz="1600" dirty="0"/>
          </a:p>
          <a:p>
            <a:pPr marL="0" indent="0">
              <a:buNone/>
            </a:pPr>
            <a:r>
              <a:rPr lang="en-GB" sz="1600" dirty="0"/>
              <a:t>Breakout session; seeking participant input – learn from each other, take turns, be brief!</a:t>
            </a:r>
          </a:p>
          <a:p>
            <a:pPr marL="0" indent="0">
              <a:buNone/>
            </a:pPr>
            <a:r>
              <a:rPr lang="en-GB" sz="1600" b="1" dirty="0"/>
              <a:t>Objectives for the 30 min breakout session:-</a:t>
            </a:r>
          </a:p>
          <a:p>
            <a:pPr marL="342900" indent="-342900">
              <a:buFont typeface="+mj-lt"/>
              <a:buAutoNum type="arabicPeriod"/>
            </a:pPr>
            <a:r>
              <a:rPr lang="en-GB" sz="1600" dirty="0"/>
              <a:t>Brief discussion on each of the above; presenter will try to facilitate and not talk too much</a:t>
            </a:r>
          </a:p>
          <a:p>
            <a:pPr marL="342900" indent="-342900">
              <a:buFont typeface="+mj-lt"/>
              <a:buAutoNum type="arabicPeriod"/>
            </a:pPr>
            <a:r>
              <a:rPr lang="en-GB" sz="1600" dirty="0"/>
              <a:t>Get a tentative consensus on desired outcomes and next steps</a:t>
            </a:r>
            <a:endParaRPr lang="en-GB" sz="1200" dirty="0"/>
          </a:p>
          <a:p>
            <a:pPr marL="342900" indent="-342900">
              <a:buFont typeface="+mj-lt"/>
              <a:buAutoNum type="arabicPeriod"/>
            </a:pPr>
            <a:endParaRPr lang="en-GB" sz="1600" dirty="0"/>
          </a:p>
          <a:p>
            <a:endParaRPr lang="en-GB" sz="1600"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BC1242CF-12C1-4411-B532-E91306108269}" type="datetime4">
              <a:rPr lang="en-GB">
                <a:solidFill>
                  <a:srgbClr val="3F4548"/>
                </a:solidFill>
                <a:latin typeface="Arial" charset="0"/>
                <a:cs typeface="Arial" charset="0"/>
              </a:rPr>
              <a:pPr defTabSz="914400" fontAlgn="base">
                <a:spcBef>
                  <a:spcPct val="0"/>
                </a:spcBef>
                <a:spcAft>
                  <a:spcPct val="0"/>
                </a:spcAft>
              </a:pPr>
              <a:t>13 September 2020</a:t>
            </a:fld>
            <a:endParaRPr lang="en-GB" dirty="0">
              <a:solidFill>
                <a:srgbClr val="3F4548"/>
              </a:solidFill>
              <a:latin typeface="Arial" charset="0"/>
              <a:cs typeface="Arial" charset="0"/>
            </a:endParaRPr>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33</a:t>
            </a:fld>
            <a:endParaRPr lang="en-GB">
              <a:latin typeface="Arial" charset="0"/>
              <a:cs typeface="Arial" charset="0"/>
            </a:endParaRPr>
          </a:p>
        </p:txBody>
      </p:sp>
    </p:spTree>
    <p:extLst>
      <p:ext uri="{BB962C8B-B14F-4D97-AF65-F5344CB8AC3E}">
        <p14:creationId xmlns:p14="http://schemas.microsoft.com/office/powerpoint/2010/main" val="2761930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497" y="260648"/>
            <a:ext cx="8982471" cy="1080120"/>
          </a:xfrm>
        </p:spPr>
        <p:txBody>
          <a:bodyPr/>
          <a:lstStyle/>
          <a:p>
            <a:pPr algn="ctr"/>
            <a:r>
              <a:rPr lang="en-GB" dirty="0"/>
              <a:t>Long-term investment returns: shaping the work stream: discuss and challenge</a:t>
            </a:r>
          </a:p>
        </p:txBody>
      </p:sp>
      <p:sp>
        <p:nvSpPr>
          <p:cNvPr id="3" name="Content Placeholder 2"/>
          <p:cNvSpPr>
            <a:spLocks noGrp="1"/>
          </p:cNvSpPr>
          <p:nvPr>
            <p:ph idx="1"/>
          </p:nvPr>
        </p:nvSpPr>
        <p:spPr>
          <a:xfrm>
            <a:off x="1551378" y="1484784"/>
            <a:ext cx="8982471" cy="4608512"/>
          </a:xfrm>
        </p:spPr>
        <p:txBody>
          <a:bodyPr numCol="2"/>
          <a:lstStyle/>
          <a:p>
            <a:r>
              <a:rPr lang="en-GB" sz="1200" b="1" dirty="0"/>
              <a:t>What</a:t>
            </a:r>
            <a:r>
              <a:rPr lang="en-GB" sz="1200" dirty="0"/>
              <a:t> real returns might be achieved over the next 30/50/100 years on equity portfolios?</a:t>
            </a:r>
          </a:p>
          <a:p>
            <a:pPr lvl="1">
              <a:buFont typeface="+mj-lt"/>
              <a:buAutoNum type="arabicPeriod"/>
            </a:pPr>
            <a:r>
              <a:rPr lang="en-GB" sz="1100" dirty="0"/>
              <a:t>Where do real returns come from – do we really understand?</a:t>
            </a:r>
          </a:p>
          <a:p>
            <a:pPr lvl="1">
              <a:buFont typeface="+mj-lt"/>
              <a:buAutoNum type="arabicPeriod"/>
            </a:pPr>
            <a:r>
              <a:rPr lang="en-GB" sz="1100" dirty="0"/>
              <a:t>Can we get any feel for the uncertainties involved?</a:t>
            </a:r>
          </a:p>
          <a:p>
            <a:pPr lvl="1">
              <a:buFont typeface="+mj-lt"/>
              <a:buAutoNum type="arabicPeriod"/>
            </a:pPr>
            <a:r>
              <a:rPr lang="en-GB" sz="1100" dirty="0"/>
              <a:t>How have the real returns from the last 150 years arisen?</a:t>
            </a:r>
          </a:p>
          <a:p>
            <a:pPr lvl="1">
              <a:buFont typeface="+mj-lt"/>
              <a:buAutoNum type="arabicPeriod"/>
            </a:pPr>
            <a:r>
              <a:rPr lang="en-GB" sz="1100" dirty="0"/>
              <a:t>What do we know today about the world that tells us we </a:t>
            </a:r>
            <a:r>
              <a:rPr lang="en-GB" sz="1100" u="sng" dirty="0"/>
              <a:t>cannot</a:t>
            </a:r>
            <a:r>
              <a:rPr lang="en-GB" sz="1100" dirty="0"/>
              <a:t> simply extrapolate from the past</a:t>
            </a:r>
          </a:p>
          <a:p>
            <a:r>
              <a:rPr lang="en-GB" sz="1200" b="1" dirty="0"/>
              <a:t>Why</a:t>
            </a:r>
            <a:r>
              <a:rPr lang="en-GB" sz="1200" dirty="0"/>
              <a:t> we are doing it</a:t>
            </a:r>
          </a:p>
          <a:p>
            <a:pPr lvl="1">
              <a:buFont typeface="+mj-lt"/>
              <a:buAutoNum type="arabicPeriod"/>
            </a:pPr>
            <a:r>
              <a:rPr lang="en-GB" sz="1100" dirty="0"/>
              <a:t>To manage uncertainty, you have to first face up to it!</a:t>
            </a:r>
          </a:p>
          <a:p>
            <a:pPr lvl="1">
              <a:buFont typeface="+mj-lt"/>
              <a:buAutoNum type="arabicPeriod"/>
            </a:pPr>
            <a:r>
              <a:rPr lang="en-GB" sz="1100" dirty="0"/>
              <a:t>Understanding real long term returns is vital for personal, and inter-generational, financial planning.</a:t>
            </a:r>
          </a:p>
          <a:p>
            <a:pPr lvl="1">
              <a:buFont typeface="+mj-lt"/>
              <a:buAutoNum type="arabicPeriod"/>
            </a:pPr>
            <a:r>
              <a:rPr lang="en-GB" sz="1100" dirty="0"/>
              <a:t>All the common beliefs and expectations may turn out to be dramatically wrong.</a:t>
            </a:r>
          </a:p>
          <a:p>
            <a:pPr lvl="1">
              <a:buFont typeface="+mj-lt"/>
              <a:buAutoNum type="arabicPeriod"/>
            </a:pPr>
            <a:r>
              <a:rPr lang="en-GB" sz="1100" dirty="0"/>
              <a:t>Strong suspicion that past real investment returns have a big component from each of </a:t>
            </a:r>
            <a:r>
              <a:rPr lang="en-GB" sz="1100" u="sng" dirty="0"/>
              <a:t>population growth</a:t>
            </a:r>
            <a:r>
              <a:rPr lang="en-GB" sz="1100" dirty="0"/>
              <a:t> and </a:t>
            </a:r>
            <a:r>
              <a:rPr lang="en-GB" sz="1100" u="sng" dirty="0"/>
              <a:t>growth of economic output per head</a:t>
            </a:r>
            <a:endParaRPr lang="en-GB" sz="1100" dirty="0"/>
          </a:p>
          <a:p>
            <a:pPr lvl="1">
              <a:buFont typeface="+mj-lt"/>
              <a:buAutoNum type="arabicPeriod"/>
            </a:pPr>
            <a:r>
              <a:rPr lang="en-GB" sz="1100" dirty="0"/>
              <a:t>But the world is at a climate, and ecological tipping point – to avoid disaster, past trends have to be interrupted.</a:t>
            </a:r>
          </a:p>
          <a:p>
            <a:pPr lvl="1">
              <a:buFont typeface="+mj-lt"/>
              <a:buAutoNum type="arabicPeriod"/>
            </a:pPr>
            <a:r>
              <a:rPr lang="en-GB" sz="1100" dirty="0"/>
              <a:t>Start facing up </a:t>
            </a:r>
            <a:r>
              <a:rPr lang="en-GB" sz="1100" u="sng" dirty="0"/>
              <a:t>now</a:t>
            </a:r>
            <a:r>
              <a:rPr lang="en-GB" sz="1100" dirty="0"/>
              <a:t> to the uncertainties involved.</a:t>
            </a:r>
            <a:endParaRPr lang="en-GB" sz="1200" dirty="0"/>
          </a:p>
          <a:p>
            <a:r>
              <a:rPr lang="en-GB" sz="1200" b="1" dirty="0"/>
              <a:t>Who</a:t>
            </a:r>
            <a:r>
              <a:rPr lang="en-GB" sz="1200" dirty="0"/>
              <a:t> we are, and who we will engage with</a:t>
            </a:r>
          </a:p>
          <a:p>
            <a:pPr lvl="1">
              <a:buFont typeface="+mj-lt"/>
              <a:buAutoNum type="arabicPeriod"/>
            </a:pPr>
            <a:r>
              <a:rPr lang="en-GB" sz="1100" dirty="0"/>
              <a:t>All volunteers – actuarial initiative, but anyone welcome who can contribute.</a:t>
            </a:r>
          </a:p>
          <a:p>
            <a:pPr lvl="1">
              <a:buFont typeface="+mj-lt"/>
              <a:buAutoNum type="arabicPeriod"/>
            </a:pPr>
            <a:r>
              <a:rPr lang="en-GB" sz="1100" dirty="0"/>
              <a:t>Need to be more interested to learn from each other than advocating our personal views.  </a:t>
            </a:r>
          </a:p>
          <a:p>
            <a:pPr lvl="1">
              <a:buFont typeface="+mj-lt"/>
              <a:buAutoNum type="arabicPeriod"/>
            </a:pPr>
            <a:r>
              <a:rPr lang="en-GB" sz="1100" dirty="0"/>
              <a:t>Will engage with anyone who will talk to us – including academic, government, civil society organisations</a:t>
            </a:r>
          </a:p>
          <a:p>
            <a:r>
              <a:rPr lang="en-GB" sz="1200" b="1" dirty="0"/>
              <a:t>How</a:t>
            </a:r>
            <a:r>
              <a:rPr lang="en-GB" sz="1200" dirty="0"/>
              <a:t> we will go about it</a:t>
            </a:r>
          </a:p>
          <a:p>
            <a:pPr lvl="1">
              <a:buFont typeface="+mj-lt"/>
              <a:buAutoNum type="arabicPeriod"/>
            </a:pPr>
            <a:r>
              <a:rPr lang="en-GB" sz="1100" dirty="0"/>
              <a:t>Learn as we go.</a:t>
            </a:r>
          </a:p>
          <a:p>
            <a:pPr lvl="1">
              <a:buFont typeface="+mj-lt"/>
              <a:buAutoNum type="arabicPeriod"/>
            </a:pPr>
            <a:r>
              <a:rPr lang="en-GB" sz="1100" dirty="0"/>
              <a:t>Will depend on interests of volunteers</a:t>
            </a:r>
          </a:p>
          <a:p>
            <a:pPr lvl="1">
              <a:buFont typeface="+mj-lt"/>
              <a:buAutoNum type="arabicPeriod"/>
            </a:pPr>
            <a:r>
              <a:rPr lang="en-GB" sz="1100" dirty="0"/>
              <a:t>Iterative process – thought amongst ourselves, develop material for discussion, engage with outsiders, review, repeat….</a:t>
            </a:r>
          </a:p>
          <a:p>
            <a:pPr lvl="1">
              <a:buFont typeface="+mj-lt"/>
              <a:buAutoNum type="arabicPeriod"/>
            </a:pPr>
            <a:r>
              <a:rPr lang="en-GB" sz="1100" dirty="0"/>
              <a:t>We can start with a simple model – can investment returns exist in a nil-growth world?</a:t>
            </a:r>
          </a:p>
          <a:p>
            <a:r>
              <a:rPr lang="en-GB" sz="1200" dirty="0"/>
              <a:t>Desired </a:t>
            </a:r>
            <a:r>
              <a:rPr lang="en-GB" sz="1200" b="1" dirty="0"/>
              <a:t>outcomes</a:t>
            </a:r>
            <a:endParaRPr lang="en-GB" sz="1200" dirty="0"/>
          </a:p>
          <a:p>
            <a:pPr lvl="1">
              <a:buFont typeface="+mj-lt"/>
              <a:buAutoNum type="arabicPeriod"/>
            </a:pPr>
            <a:r>
              <a:rPr lang="en-GB" sz="1100" dirty="0"/>
              <a:t>Insights that help society manage uncertainty</a:t>
            </a:r>
          </a:p>
          <a:p>
            <a:r>
              <a:rPr lang="en-GB" sz="1200" b="1" dirty="0"/>
              <a:t>When</a:t>
            </a:r>
            <a:r>
              <a:rPr lang="en-GB" sz="1200" dirty="0"/>
              <a:t>: starting now.  No obvious end point!</a:t>
            </a:r>
          </a:p>
        </p:txBody>
      </p:sp>
      <p:sp>
        <p:nvSpPr>
          <p:cNvPr id="4" name="Date Placeholder 3"/>
          <p:cNvSpPr>
            <a:spLocks noGrp="1"/>
          </p:cNvSpPr>
          <p:nvPr>
            <p:ph type="dt" sz="half" idx="10"/>
          </p:nvPr>
        </p:nvSpPr>
        <p:spPr/>
        <p:txBody>
          <a:bodyPr/>
          <a:lstStyle/>
          <a:p>
            <a:pPr defTabSz="914400" fontAlgn="base">
              <a:spcBef>
                <a:spcPct val="0"/>
              </a:spcBef>
              <a:spcAft>
                <a:spcPct val="0"/>
              </a:spcAft>
            </a:pPr>
            <a:fld id="{BC1242CF-12C1-4411-B532-E91306108269}" type="datetime4">
              <a:rPr lang="en-GB">
                <a:solidFill>
                  <a:srgbClr val="3F4548"/>
                </a:solidFill>
                <a:latin typeface="Arial" charset="0"/>
                <a:cs typeface="Arial" charset="0"/>
              </a:rPr>
              <a:pPr defTabSz="914400" fontAlgn="base">
                <a:spcBef>
                  <a:spcPct val="0"/>
                </a:spcBef>
                <a:spcAft>
                  <a:spcPct val="0"/>
                </a:spcAft>
              </a:pPr>
              <a:t>13 September 2020</a:t>
            </a:fld>
            <a:endParaRPr lang="en-GB">
              <a:solidFill>
                <a:srgbClr val="3F4548"/>
              </a:solidFill>
              <a:latin typeface="Arial" charset="0"/>
              <a:cs typeface="Arial" charset="0"/>
            </a:endParaRPr>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34</a:t>
            </a:fld>
            <a:endParaRPr lang="en-GB">
              <a:latin typeface="Arial" charset="0"/>
              <a:cs typeface="Arial" charset="0"/>
            </a:endParaRPr>
          </a:p>
        </p:txBody>
      </p:sp>
      <p:sp>
        <p:nvSpPr>
          <p:cNvPr id="6" name="Rectangle 5">
            <a:extLst>
              <a:ext uri="{FF2B5EF4-FFF2-40B4-BE49-F238E27FC236}">
                <a16:creationId xmlns:a16="http://schemas.microsoft.com/office/drawing/2014/main" id="{1D80FBD5-75FF-44E1-8A49-B2A1AD9D4A14}"/>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1120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D564-01AE-4609-A469-7AAC7A1378AD}"/>
              </a:ext>
            </a:extLst>
          </p:cNvPr>
          <p:cNvSpPr>
            <a:spLocks noGrp="1"/>
          </p:cNvSpPr>
          <p:nvPr>
            <p:ph type="ctrTitle"/>
          </p:nvPr>
        </p:nvSpPr>
        <p:spPr>
          <a:xfrm>
            <a:off x="1318437" y="1520456"/>
            <a:ext cx="7955566" cy="2530380"/>
          </a:xfrm>
        </p:spPr>
        <p:txBody>
          <a:bodyPr/>
          <a:lstStyle/>
          <a:p>
            <a:pPr algn="ctr">
              <a:lnSpc>
                <a:spcPct val="90000"/>
              </a:lnSpc>
            </a:pPr>
            <a:r>
              <a:rPr lang="en-GB" b="1" dirty="0"/>
              <a:t>Pension Schemes</a:t>
            </a:r>
            <a:endParaRPr lang="en-GB" sz="4800" dirty="0"/>
          </a:p>
        </p:txBody>
      </p:sp>
      <p:sp>
        <p:nvSpPr>
          <p:cNvPr id="6" name="Subtitle 5">
            <a:extLst>
              <a:ext uri="{FF2B5EF4-FFF2-40B4-BE49-F238E27FC236}">
                <a16:creationId xmlns:a16="http://schemas.microsoft.com/office/drawing/2014/main" id="{15834A70-C386-4080-88D2-060FB39C7D53}"/>
              </a:ext>
            </a:extLst>
          </p:cNvPr>
          <p:cNvSpPr>
            <a:spLocks noGrp="1"/>
          </p:cNvSpPr>
          <p:nvPr>
            <p:ph type="subTitle" idx="1"/>
          </p:nvPr>
        </p:nvSpPr>
        <p:spPr>
          <a:xfrm>
            <a:off x="1507067" y="4912070"/>
            <a:ext cx="7766936" cy="1096899"/>
          </a:xfrm>
        </p:spPr>
        <p:txBody>
          <a:bodyPr/>
          <a:lstStyle/>
          <a:p>
            <a:pPr algn="ctr"/>
            <a:r>
              <a:rPr lang="en-GB" dirty="0"/>
              <a:t>James Fermont</a:t>
            </a:r>
          </a:p>
          <a:p>
            <a:pPr algn="ctr"/>
            <a:endParaRPr lang="en-GB" dirty="0"/>
          </a:p>
        </p:txBody>
      </p:sp>
    </p:spTree>
    <p:extLst>
      <p:ext uri="{BB962C8B-B14F-4D97-AF65-F5344CB8AC3E}">
        <p14:creationId xmlns:p14="http://schemas.microsoft.com/office/powerpoint/2010/main" val="4146650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EFCB48-A3F2-42DE-AC66-A71E70737521}"/>
              </a:ext>
            </a:extLst>
          </p:cNvPr>
          <p:cNvSpPr>
            <a:spLocks noGrp="1"/>
          </p:cNvSpPr>
          <p:nvPr>
            <p:ph type="sldNum" sz="quarter" idx="4"/>
          </p:nvPr>
        </p:nvSpPr>
        <p:spPr/>
        <p:txBody>
          <a:bodyPr/>
          <a:lstStyle/>
          <a:p>
            <a:fld id="{4222576E-11E7-43FE-9D56-B51783728168}" type="slidenum">
              <a:rPr lang="en-GB" smtClean="0"/>
              <a:pPr/>
              <a:t>36</a:t>
            </a:fld>
            <a:endParaRPr lang="en-GB"/>
          </a:p>
        </p:txBody>
      </p:sp>
      <p:sp>
        <p:nvSpPr>
          <p:cNvPr id="10" name="Text Placeholder 9">
            <a:extLst>
              <a:ext uri="{FF2B5EF4-FFF2-40B4-BE49-F238E27FC236}">
                <a16:creationId xmlns:a16="http://schemas.microsoft.com/office/drawing/2014/main" id="{30D3BB2C-7245-46BB-B411-6ED3C37E2B10}"/>
              </a:ext>
            </a:extLst>
          </p:cNvPr>
          <p:cNvSpPr>
            <a:spLocks noGrp="1"/>
          </p:cNvSpPr>
          <p:nvPr>
            <p:ph type="body" sz="quarter" idx="10"/>
          </p:nvPr>
        </p:nvSpPr>
        <p:spPr/>
        <p:txBody>
          <a:bodyPr/>
          <a:lstStyle/>
          <a:p>
            <a:r>
              <a:rPr lang="en-GB"/>
              <a:t>Use of capital in UK Pension Schemes</a:t>
            </a:r>
          </a:p>
        </p:txBody>
      </p:sp>
      <p:pic>
        <p:nvPicPr>
          <p:cNvPr id="8" name="Picture 7">
            <a:extLst>
              <a:ext uri="{FF2B5EF4-FFF2-40B4-BE49-F238E27FC236}">
                <a16:creationId xmlns:a16="http://schemas.microsoft.com/office/drawing/2014/main" id="{2F845EC4-792A-4B62-A5CA-42A141049770}"/>
              </a:ext>
            </a:extLst>
          </p:cNvPr>
          <p:cNvPicPr>
            <a:picLocks noChangeAspect="1"/>
          </p:cNvPicPr>
          <p:nvPr/>
        </p:nvPicPr>
        <p:blipFill>
          <a:blip r:embed="rId2"/>
          <a:stretch>
            <a:fillRect/>
          </a:stretch>
        </p:blipFill>
        <p:spPr>
          <a:xfrm>
            <a:off x="1893114" y="1033534"/>
            <a:ext cx="8112531" cy="5287658"/>
          </a:xfrm>
          <a:prstGeom prst="rect">
            <a:avLst/>
          </a:prstGeom>
        </p:spPr>
      </p:pic>
      <p:sp>
        <p:nvSpPr>
          <p:cNvPr id="2" name="Rectangle 1">
            <a:extLst>
              <a:ext uri="{FF2B5EF4-FFF2-40B4-BE49-F238E27FC236}">
                <a16:creationId xmlns:a16="http://schemas.microsoft.com/office/drawing/2014/main" id="{4FD43118-B419-4810-BDD9-7234E880ED9F}"/>
              </a:ext>
            </a:extLst>
          </p:cNvPr>
          <p:cNvSpPr/>
          <p:nvPr/>
        </p:nvSpPr>
        <p:spPr>
          <a:xfrm>
            <a:off x="9522470" y="261214"/>
            <a:ext cx="2259079" cy="644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1724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EFCB48-A3F2-42DE-AC66-A71E70737521}"/>
              </a:ext>
            </a:extLst>
          </p:cNvPr>
          <p:cNvSpPr>
            <a:spLocks noGrp="1"/>
          </p:cNvSpPr>
          <p:nvPr>
            <p:ph type="sldNum" sz="quarter" idx="4"/>
          </p:nvPr>
        </p:nvSpPr>
        <p:spPr/>
        <p:txBody>
          <a:bodyPr/>
          <a:lstStyle/>
          <a:p>
            <a:fld id="{4222576E-11E7-43FE-9D56-B51783728168}" type="slidenum">
              <a:rPr lang="en-GB" smtClean="0"/>
              <a:pPr/>
              <a:t>37</a:t>
            </a:fld>
            <a:endParaRPr lang="en-GB"/>
          </a:p>
        </p:txBody>
      </p:sp>
      <p:sp>
        <p:nvSpPr>
          <p:cNvPr id="10" name="Text Placeholder 9">
            <a:extLst>
              <a:ext uri="{FF2B5EF4-FFF2-40B4-BE49-F238E27FC236}">
                <a16:creationId xmlns:a16="http://schemas.microsoft.com/office/drawing/2014/main" id="{30D3BB2C-7245-46BB-B411-6ED3C37E2B10}"/>
              </a:ext>
            </a:extLst>
          </p:cNvPr>
          <p:cNvSpPr>
            <a:spLocks noGrp="1"/>
          </p:cNvSpPr>
          <p:nvPr>
            <p:ph type="body" sz="quarter" idx="10"/>
          </p:nvPr>
        </p:nvSpPr>
        <p:spPr/>
        <p:txBody>
          <a:bodyPr/>
          <a:lstStyle/>
          <a:p>
            <a:r>
              <a:rPr lang="en-GB" dirty="0"/>
              <a:t>Defined Benefit (DB)</a:t>
            </a:r>
            <a:r>
              <a:rPr lang="en-GB"/>
              <a:t> Pension Schemes</a:t>
            </a:r>
          </a:p>
        </p:txBody>
      </p:sp>
      <p:pic>
        <p:nvPicPr>
          <p:cNvPr id="2" name="Picture 1">
            <a:extLst>
              <a:ext uri="{FF2B5EF4-FFF2-40B4-BE49-F238E27FC236}">
                <a16:creationId xmlns:a16="http://schemas.microsoft.com/office/drawing/2014/main" id="{5D9B2E73-11C7-4A50-AF1C-FFA140112580}"/>
              </a:ext>
            </a:extLst>
          </p:cNvPr>
          <p:cNvPicPr>
            <a:picLocks noChangeAspect="1"/>
          </p:cNvPicPr>
          <p:nvPr/>
        </p:nvPicPr>
        <p:blipFill>
          <a:blip r:embed="rId2"/>
          <a:stretch>
            <a:fillRect/>
          </a:stretch>
        </p:blipFill>
        <p:spPr>
          <a:xfrm>
            <a:off x="2050429" y="1082249"/>
            <a:ext cx="6390185" cy="3781857"/>
          </a:xfrm>
          <a:prstGeom prst="rect">
            <a:avLst/>
          </a:prstGeom>
        </p:spPr>
      </p:pic>
      <p:sp>
        <p:nvSpPr>
          <p:cNvPr id="7" name="Text Placeholder 8">
            <a:extLst>
              <a:ext uri="{FF2B5EF4-FFF2-40B4-BE49-F238E27FC236}">
                <a16:creationId xmlns:a16="http://schemas.microsoft.com/office/drawing/2014/main" id="{96A7B277-4038-41A9-AFB2-F0A15A2EFE3D}"/>
              </a:ext>
            </a:extLst>
          </p:cNvPr>
          <p:cNvSpPr>
            <a:spLocks noGrp="1"/>
          </p:cNvSpPr>
          <p:nvPr>
            <p:ph type="body" sz="quarter" idx="18"/>
          </p:nvPr>
        </p:nvSpPr>
        <p:spPr>
          <a:xfrm>
            <a:off x="9202473" y="2250971"/>
            <a:ext cx="2101711" cy="857253"/>
          </a:xfrm>
        </p:spPr>
        <p:txBody>
          <a:bodyPr/>
          <a:lstStyle/>
          <a:p>
            <a:pPr marL="0" indent="0">
              <a:buNone/>
            </a:pPr>
            <a:r>
              <a:rPr lang="en-GB" sz="1451" dirty="0"/>
              <a:t>Source: Mercer European Asset Allocation Survey 2019 </a:t>
            </a:r>
          </a:p>
        </p:txBody>
      </p:sp>
      <p:sp>
        <p:nvSpPr>
          <p:cNvPr id="4" name="Rectangle: Rounded Corners 3">
            <a:extLst>
              <a:ext uri="{FF2B5EF4-FFF2-40B4-BE49-F238E27FC236}">
                <a16:creationId xmlns:a16="http://schemas.microsoft.com/office/drawing/2014/main" id="{CAAF5AC5-14C7-4A85-AE1F-4B35425FE7C2}"/>
              </a:ext>
            </a:extLst>
          </p:cNvPr>
          <p:cNvSpPr/>
          <p:nvPr/>
        </p:nvSpPr>
        <p:spPr>
          <a:xfrm>
            <a:off x="1638410" y="5198971"/>
            <a:ext cx="1989225" cy="9631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40"/>
              <a:t>Legislation</a:t>
            </a:r>
          </a:p>
        </p:txBody>
      </p:sp>
      <p:sp>
        <p:nvSpPr>
          <p:cNvPr id="11" name="Rectangle: Rounded Corners 10">
            <a:extLst>
              <a:ext uri="{FF2B5EF4-FFF2-40B4-BE49-F238E27FC236}">
                <a16:creationId xmlns:a16="http://schemas.microsoft.com/office/drawing/2014/main" id="{8F829335-C7CF-4B96-B003-BC5F3C6DF3B4}"/>
              </a:ext>
            </a:extLst>
          </p:cNvPr>
          <p:cNvSpPr/>
          <p:nvPr/>
        </p:nvSpPr>
        <p:spPr>
          <a:xfrm>
            <a:off x="4017227" y="5198971"/>
            <a:ext cx="1989225" cy="96312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40"/>
              <a:t>Maturing schemes</a:t>
            </a:r>
          </a:p>
        </p:txBody>
      </p:sp>
      <p:sp>
        <p:nvSpPr>
          <p:cNvPr id="12" name="Rectangle: Rounded Corners 11">
            <a:extLst>
              <a:ext uri="{FF2B5EF4-FFF2-40B4-BE49-F238E27FC236}">
                <a16:creationId xmlns:a16="http://schemas.microsoft.com/office/drawing/2014/main" id="{4075F95B-BF91-4F3E-A612-A6CB5474393E}"/>
              </a:ext>
            </a:extLst>
          </p:cNvPr>
          <p:cNvSpPr/>
          <p:nvPr/>
        </p:nvSpPr>
        <p:spPr>
          <a:xfrm>
            <a:off x="6316433" y="5178906"/>
            <a:ext cx="1989225" cy="9631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40"/>
              <a:t>Less liquid assets</a:t>
            </a:r>
          </a:p>
        </p:txBody>
      </p:sp>
      <p:sp>
        <p:nvSpPr>
          <p:cNvPr id="13" name="Rectangle: Rounded Corners 12">
            <a:extLst>
              <a:ext uri="{FF2B5EF4-FFF2-40B4-BE49-F238E27FC236}">
                <a16:creationId xmlns:a16="http://schemas.microsoft.com/office/drawing/2014/main" id="{FF72C5B8-1ECF-4EED-A28F-6BD88234B800}"/>
              </a:ext>
            </a:extLst>
          </p:cNvPr>
          <p:cNvSpPr/>
          <p:nvPr/>
        </p:nvSpPr>
        <p:spPr>
          <a:xfrm>
            <a:off x="8564366" y="5177916"/>
            <a:ext cx="1989225" cy="96312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40"/>
              <a:t>Impact of QE</a:t>
            </a:r>
          </a:p>
        </p:txBody>
      </p:sp>
      <p:sp>
        <p:nvSpPr>
          <p:cNvPr id="14" name="Rectangle 13">
            <a:extLst>
              <a:ext uri="{FF2B5EF4-FFF2-40B4-BE49-F238E27FC236}">
                <a16:creationId xmlns:a16="http://schemas.microsoft.com/office/drawing/2014/main" id="{687607D2-59F3-4208-A8B6-CBFAF194F0EC}"/>
              </a:ext>
            </a:extLst>
          </p:cNvPr>
          <p:cNvSpPr/>
          <p:nvPr/>
        </p:nvSpPr>
        <p:spPr>
          <a:xfrm>
            <a:off x="9522470" y="261214"/>
            <a:ext cx="2259079" cy="644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6188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EFCB48-A3F2-42DE-AC66-A71E70737521}"/>
              </a:ext>
            </a:extLst>
          </p:cNvPr>
          <p:cNvSpPr>
            <a:spLocks noGrp="1"/>
          </p:cNvSpPr>
          <p:nvPr>
            <p:ph type="sldNum" sz="quarter" idx="4"/>
          </p:nvPr>
        </p:nvSpPr>
        <p:spPr/>
        <p:txBody>
          <a:bodyPr/>
          <a:lstStyle/>
          <a:p>
            <a:fld id="{4222576E-11E7-43FE-9D56-B51783728168}" type="slidenum">
              <a:rPr lang="en-GB" smtClean="0"/>
              <a:pPr/>
              <a:t>38</a:t>
            </a:fld>
            <a:endParaRPr lang="en-GB"/>
          </a:p>
        </p:txBody>
      </p:sp>
      <p:sp>
        <p:nvSpPr>
          <p:cNvPr id="10" name="Text Placeholder 9">
            <a:extLst>
              <a:ext uri="{FF2B5EF4-FFF2-40B4-BE49-F238E27FC236}">
                <a16:creationId xmlns:a16="http://schemas.microsoft.com/office/drawing/2014/main" id="{30D3BB2C-7245-46BB-B411-6ED3C37E2B10}"/>
              </a:ext>
            </a:extLst>
          </p:cNvPr>
          <p:cNvSpPr>
            <a:spLocks noGrp="1"/>
          </p:cNvSpPr>
          <p:nvPr>
            <p:ph type="body" sz="quarter" idx="10"/>
          </p:nvPr>
        </p:nvSpPr>
        <p:spPr/>
        <p:txBody>
          <a:bodyPr/>
          <a:lstStyle/>
          <a:p>
            <a:r>
              <a:rPr lang="en-GB" dirty="0"/>
              <a:t>Defined Contribution (DC)</a:t>
            </a:r>
            <a:r>
              <a:rPr lang="en-GB"/>
              <a:t> Pension Schemes</a:t>
            </a:r>
          </a:p>
        </p:txBody>
      </p:sp>
      <p:sp>
        <p:nvSpPr>
          <p:cNvPr id="9" name="Text Placeholder 8">
            <a:extLst>
              <a:ext uri="{FF2B5EF4-FFF2-40B4-BE49-F238E27FC236}">
                <a16:creationId xmlns:a16="http://schemas.microsoft.com/office/drawing/2014/main" id="{4AF88120-411B-4A64-8F4A-F529C6DCAA83}"/>
              </a:ext>
            </a:extLst>
          </p:cNvPr>
          <p:cNvSpPr txBox="1">
            <a:spLocks/>
          </p:cNvSpPr>
          <p:nvPr/>
        </p:nvSpPr>
        <p:spPr>
          <a:xfrm>
            <a:off x="1438318" y="1645472"/>
            <a:ext cx="2641519" cy="1221256"/>
          </a:xfrm>
          <a:prstGeom prst="rect">
            <a:avLst/>
          </a:prstGeom>
        </p:spPr>
        <p:txBody>
          <a:bodyPr/>
          <a:lstStyle>
            <a:lvl1pPr marL="216000" indent="-216000" algn="l" defTabSz="1167886" rtl="0" eaLnBrk="1" latinLnBrk="0" hangingPunct="1">
              <a:spcBef>
                <a:spcPts val="0"/>
              </a:spcBef>
              <a:spcAft>
                <a:spcPts val="1200"/>
              </a:spcAft>
              <a:buClr>
                <a:schemeClr val="tx2"/>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1pPr>
            <a:lvl2pPr marL="432000" indent="-216000" algn="l" defTabSz="1167886" rtl="0" eaLnBrk="1" latinLnBrk="0" hangingPunct="1">
              <a:spcBef>
                <a:spcPts val="0"/>
              </a:spcBef>
              <a:spcAft>
                <a:spcPts val="600"/>
              </a:spcAft>
              <a:buClr>
                <a:schemeClr val="tx2"/>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2pPr>
            <a:lvl3pPr marL="648000" indent="-216000" algn="l" defTabSz="1167886" rtl="0" eaLnBrk="1" latinLnBrk="0" hangingPunct="1">
              <a:spcBef>
                <a:spcPts val="0"/>
              </a:spcBef>
              <a:spcAft>
                <a:spcPts val="600"/>
              </a:spcAft>
              <a:buClr>
                <a:schemeClr val="tx2"/>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2094731" indent="-342900" algn="l" defTabSz="1167886" rtl="0" eaLnBrk="1" latinLnBrk="0" hangingPunct="1">
              <a:spcBef>
                <a:spcPts val="0"/>
              </a:spcBef>
              <a:spcAft>
                <a:spcPts val="600"/>
              </a:spcAft>
              <a:buClr>
                <a:schemeClr val="tx2"/>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4pPr>
            <a:lvl5pPr marL="2678674" indent="-342900" algn="l" defTabSz="1167886" rtl="0" eaLnBrk="1" latinLnBrk="0" hangingPunct="1">
              <a:spcBef>
                <a:spcPts val="0"/>
              </a:spcBef>
              <a:spcAft>
                <a:spcPts val="600"/>
              </a:spcAft>
              <a:buClr>
                <a:schemeClr val="tx2"/>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5pPr>
            <a:lvl6pPr marL="3211687" indent="-291971" algn="l" defTabSz="1167886"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795632" indent="-291971" algn="l" defTabSz="1167886"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379574" indent="-291971" algn="l" defTabSz="1167886"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63517" indent="-291971" algn="l" defTabSz="1167886"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a:lstStyle>
          <a:p>
            <a:pPr marL="0" indent="0">
              <a:buNone/>
            </a:pPr>
            <a:r>
              <a:rPr lang="en-GB" sz="1451" dirty="0"/>
              <a:t>Typical lifestyle strategy supporting a drawdown approach at target retirement date. </a:t>
            </a:r>
          </a:p>
          <a:p>
            <a:pPr marL="0" indent="0">
              <a:buNone/>
            </a:pPr>
            <a:r>
              <a:rPr lang="en-GB" sz="1451" dirty="0"/>
              <a:t>Source : LCP Research</a:t>
            </a:r>
          </a:p>
        </p:txBody>
      </p:sp>
      <p:graphicFrame>
        <p:nvGraphicFramePr>
          <p:cNvPr id="14" name="Chart 13">
            <a:extLst>
              <a:ext uri="{FF2B5EF4-FFF2-40B4-BE49-F238E27FC236}">
                <a16:creationId xmlns:a16="http://schemas.microsoft.com/office/drawing/2014/main" id="{042DBFC6-CE7A-46DC-9251-5633C49D23BC}"/>
              </a:ext>
            </a:extLst>
          </p:cNvPr>
          <p:cNvGraphicFramePr>
            <a:graphicFrameLocks noChangeAspect="1"/>
          </p:cNvGraphicFramePr>
          <p:nvPr>
            <p:extLst>
              <p:ext uri="{D42A27DB-BD31-4B8C-83A1-F6EECF244321}">
                <p14:modId xmlns:p14="http://schemas.microsoft.com/office/powerpoint/2010/main" val="4015067306"/>
              </p:ext>
            </p:extLst>
          </p:nvPr>
        </p:nvGraphicFramePr>
        <p:xfrm>
          <a:off x="4079837" y="905608"/>
          <a:ext cx="6623257" cy="4013581"/>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Rounded Corners 10">
            <a:extLst>
              <a:ext uri="{FF2B5EF4-FFF2-40B4-BE49-F238E27FC236}">
                <a16:creationId xmlns:a16="http://schemas.microsoft.com/office/drawing/2014/main" id="{ACF692B8-CB4B-4EC7-A4E6-5B79AC4C7C94}"/>
              </a:ext>
            </a:extLst>
          </p:cNvPr>
          <p:cNvSpPr/>
          <p:nvPr/>
        </p:nvSpPr>
        <p:spPr>
          <a:xfrm>
            <a:off x="2643998" y="4945944"/>
            <a:ext cx="2013187" cy="13215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902" dirty="0"/>
              <a:t>Pension Freedoms</a:t>
            </a:r>
          </a:p>
        </p:txBody>
      </p:sp>
      <p:sp>
        <p:nvSpPr>
          <p:cNvPr id="12" name="Rectangle: Rounded Corners 11">
            <a:extLst>
              <a:ext uri="{FF2B5EF4-FFF2-40B4-BE49-F238E27FC236}">
                <a16:creationId xmlns:a16="http://schemas.microsoft.com/office/drawing/2014/main" id="{4DA261BA-8287-4F7C-8EDB-E825B26A1C8F}"/>
              </a:ext>
            </a:extLst>
          </p:cNvPr>
          <p:cNvSpPr/>
          <p:nvPr/>
        </p:nvSpPr>
        <p:spPr>
          <a:xfrm>
            <a:off x="5109763" y="4945944"/>
            <a:ext cx="2013187" cy="132155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902"/>
              <a:t>ESG</a:t>
            </a:r>
          </a:p>
        </p:txBody>
      </p:sp>
      <p:sp>
        <p:nvSpPr>
          <p:cNvPr id="13" name="Rectangle: Rounded Corners 12">
            <a:extLst>
              <a:ext uri="{FF2B5EF4-FFF2-40B4-BE49-F238E27FC236}">
                <a16:creationId xmlns:a16="http://schemas.microsoft.com/office/drawing/2014/main" id="{59BE4BDE-82CE-4E87-ABFA-030E6CF57ADC}"/>
              </a:ext>
            </a:extLst>
          </p:cNvPr>
          <p:cNvSpPr/>
          <p:nvPr/>
        </p:nvSpPr>
        <p:spPr>
          <a:xfrm>
            <a:off x="7575528" y="4919190"/>
            <a:ext cx="2013187" cy="13215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902"/>
              <a:t>Less short-termism?</a:t>
            </a:r>
          </a:p>
        </p:txBody>
      </p:sp>
      <p:sp>
        <p:nvSpPr>
          <p:cNvPr id="15" name="Rectangle 14">
            <a:extLst>
              <a:ext uri="{FF2B5EF4-FFF2-40B4-BE49-F238E27FC236}">
                <a16:creationId xmlns:a16="http://schemas.microsoft.com/office/drawing/2014/main" id="{1A8DBA52-0BB1-4FB5-9048-22500E6DB2E8}"/>
              </a:ext>
            </a:extLst>
          </p:cNvPr>
          <p:cNvSpPr/>
          <p:nvPr/>
        </p:nvSpPr>
        <p:spPr>
          <a:xfrm>
            <a:off x="9522470" y="261214"/>
            <a:ext cx="2259079" cy="644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9217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D564-01AE-4609-A469-7AAC7A1378AD}"/>
              </a:ext>
            </a:extLst>
          </p:cNvPr>
          <p:cNvSpPr>
            <a:spLocks noGrp="1"/>
          </p:cNvSpPr>
          <p:nvPr>
            <p:ph type="ctrTitle"/>
          </p:nvPr>
        </p:nvSpPr>
        <p:spPr>
          <a:xfrm>
            <a:off x="1318437" y="1520456"/>
            <a:ext cx="7955566" cy="2530380"/>
          </a:xfrm>
        </p:spPr>
        <p:txBody>
          <a:bodyPr/>
          <a:lstStyle/>
          <a:p>
            <a:pPr algn="ctr">
              <a:lnSpc>
                <a:spcPct val="90000"/>
              </a:lnSpc>
            </a:pPr>
            <a:r>
              <a:rPr lang="en-GB" b="1" dirty="0"/>
              <a:t>Pluralism</a:t>
            </a:r>
            <a:endParaRPr lang="en-GB" sz="4800" dirty="0"/>
          </a:p>
        </p:txBody>
      </p:sp>
      <p:sp>
        <p:nvSpPr>
          <p:cNvPr id="6" name="Subtitle 5">
            <a:extLst>
              <a:ext uri="{FF2B5EF4-FFF2-40B4-BE49-F238E27FC236}">
                <a16:creationId xmlns:a16="http://schemas.microsoft.com/office/drawing/2014/main" id="{15834A70-C386-4080-88D2-060FB39C7D53}"/>
              </a:ext>
            </a:extLst>
          </p:cNvPr>
          <p:cNvSpPr>
            <a:spLocks noGrp="1"/>
          </p:cNvSpPr>
          <p:nvPr>
            <p:ph type="subTitle" idx="1"/>
          </p:nvPr>
        </p:nvSpPr>
        <p:spPr>
          <a:xfrm>
            <a:off x="1507067" y="4912070"/>
            <a:ext cx="7766936" cy="1096899"/>
          </a:xfrm>
        </p:spPr>
        <p:txBody>
          <a:bodyPr/>
          <a:lstStyle/>
          <a:p>
            <a:pPr algn="ctr"/>
            <a:r>
              <a:rPr lang="en-GB" dirty="0"/>
              <a:t>Henry Leveson-Gower </a:t>
            </a:r>
          </a:p>
          <a:p>
            <a:pPr algn="ctr"/>
            <a:endParaRPr lang="en-GB" dirty="0"/>
          </a:p>
          <a:p>
            <a:pPr algn="ctr"/>
            <a:endParaRPr lang="en-GB" dirty="0"/>
          </a:p>
          <a:p>
            <a:pPr algn="ctr"/>
            <a:r>
              <a:rPr lang="en-GB" dirty="0"/>
              <a:t>[No additional slides]</a:t>
            </a:r>
          </a:p>
        </p:txBody>
      </p:sp>
    </p:spTree>
    <p:extLst>
      <p:ext uri="{BB962C8B-B14F-4D97-AF65-F5344CB8AC3E}">
        <p14:creationId xmlns:p14="http://schemas.microsoft.com/office/powerpoint/2010/main" val="260121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E0FBA3-19A4-4494-894D-1C6476ECA370}"/>
              </a:ext>
            </a:extLst>
          </p:cNvPr>
          <p:cNvSpPr>
            <a:spLocks noGrp="1"/>
          </p:cNvSpPr>
          <p:nvPr>
            <p:ph idx="1"/>
          </p:nvPr>
        </p:nvSpPr>
        <p:spPr>
          <a:xfrm>
            <a:off x="677333" y="765580"/>
            <a:ext cx="6627239" cy="6092419"/>
          </a:xfrm>
        </p:spPr>
        <p:txBody>
          <a:bodyPr anchor="ctr">
            <a:noAutofit/>
          </a:bodyPr>
          <a:lstStyle/>
          <a:p>
            <a:pPr>
              <a:lnSpc>
                <a:spcPct val="90000"/>
              </a:lnSpc>
              <a:buFont typeface="+mj-lt"/>
              <a:buAutoNum type="arabicPeriod"/>
            </a:pPr>
            <a:r>
              <a:rPr lang="en-GB" sz="1600" b="1" dirty="0"/>
              <a:t>Welcome</a:t>
            </a:r>
          </a:p>
          <a:p>
            <a:pPr>
              <a:lnSpc>
                <a:spcPct val="90000"/>
              </a:lnSpc>
              <a:buFont typeface="+mj-lt"/>
              <a:buAutoNum type="arabicPeriod"/>
            </a:pPr>
            <a:r>
              <a:rPr lang="en-GB" sz="1600" b="1" dirty="0"/>
              <a:t>How the Economics MIG fits into the </a:t>
            </a:r>
            <a:r>
              <a:rPr lang="en-GB" sz="1600" b="1" dirty="0" err="1"/>
              <a:t>IFoA’s</a:t>
            </a:r>
            <a:r>
              <a:rPr lang="en-GB" sz="1600" b="1" dirty="0"/>
              <a:t> Strategy</a:t>
            </a:r>
            <a:endParaRPr lang="en-GB" sz="1400" dirty="0"/>
          </a:p>
          <a:p>
            <a:pPr>
              <a:lnSpc>
                <a:spcPct val="90000"/>
              </a:lnSpc>
              <a:buFont typeface="+mj-lt"/>
              <a:buAutoNum type="arabicPeriod"/>
            </a:pPr>
            <a:r>
              <a:rPr lang="en-GB" sz="1600" b="1" dirty="0"/>
              <a:t>Aims of the Economics MIG</a:t>
            </a:r>
            <a:endParaRPr lang="en-GB" sz="1400" dirty="0"/>
          </a:p>
          <a:p>
            <a:pPr>
              <a:lnSpc>
                <a:spcPct val="90000"/>
              </a:lnSpc>
              <a:buFont typeface="+mj-lt"/>
              <a:buAutoNum type="arabicPeriod"/>
            </a:pPr>
            <a:r>
              <a:rPr lang="en-GB" sz="1600" b="1" dirty="0"/>
              <a:t>Workstream introductory presentations</a:t>
            </a:r>
            <a:endParaRPr lang="en-GB" sz="1400" dirty="0"/>
          </a:p>
          <a:p>
            <a:pPr lvl="1">
              <a:lnSpc>
                <a:spcPct val="90000"/>
              </a:lnSpc>
            </a:pPr>
            <a:r>
              <a:rPr lang="en-GB" sz="1400" dirty="0"/>
              <a:t>Each workstream will have one speaker to introduce their topic, their existing areas of research, and some thoughts for the aims for the year ahead</a:t>
            </a:r>
          </a:p>
          <a:p>
            <a:pPr marL="1771650" lvl="4" indent="0">
              <a:lnSpc>
                <a:spcPct val="90000"/>
              </a:lnSpc>
              <a:buNone/>
            </a:pPr>
            <a:r>
              <a:rPr lang="en-GB" sz="1400" b="1" dirty="0">
                <a:solidFill>
                  <a:srgbClr val="D9AB16"/>
                </a:solidFill>
              </a:rPr>
              <a:t>[A short comfort break – Before Breakouts]</a:t>
            </a:r>
          </a:p>
          <a:p>
            <a:pPr>
              <a:lnSpc>
                <a:spcPct val="90000"/>
              </a:lnSpc>
              <a:buFont typeface="+mj-lt"/>
              <a:buAutoNum type="arabicPeriod"/>
            </a:pPr>
            <a:r>
              <a:rPr lang="en-GB" sz="1600" b="1" dirty="0"/>
              <a:t>Workstream breakout rooms </a:t>
            </a:r>
            <a:r>
              <a:rPr lang="en-GB" sz="1400" dirty="0"/>
              <a:t>(30 minutes)</a:t>
            </a:r>
          </a:p>
          <a:p>
            <a:pPr lvl="1">
              <a:lnSpc>
                <a:spcPct val="90000"/>
              </a:lnSpc>
            </a:pPr>
            <a:r>
              <a:rPr lang="en-GB" sz="1400" dirty="0"/>
              <a:t>Participants can attend the breakout room of their choice, to discuss and agree areas of future research and priorities </a:t>
            </a:r>
          </a:p>
          <a:p>
            <a:pPr marL="457200" lvl="1" indent="0" algn="ctr">
              <a:lnSpc>
                <a:spcPct val="90000"/>
              </a:lnSpc>
              <a:buNone/>
            </a:pPr>
            <a:r>
              <a:rPr lang="en-GB" sz="1400" b="1" dirty="0">
                <a:solidFill>
                  <a:srgbClr val="D9AB16"/>
                </a:solidFill>
              </a:rPr>
              <a:t>[Main session recommenced at 11.00]</a:t>
            </a:r>
          </a:p>
          <a:p>
            <a:pPr>
              <a:lnSpc>
                <a:spcPct val="90000"/>
              </a:lnSpc>
              <a:buFont typeface="+mj-lt"/>
              <a:buAutoNum type="arabicPeriod"/>
            </a:pPr>
            <a:r>
              <a:rPr lang="en-GB" sz="1600" b="1" dirty="0"/>
              <a:t>One-minute feedback</a:t>
            </a:r>
            <a:endParaRPr lang="en-GB" sz="1400" dirty="0"/>
          </a:p>
          <a:p>
            <a:pPr lvl="1">
              <a:lnSpc>
                <a:spcPct val="90000"/>
              </a:lnSpc>
            </a:pPr>
            <a:r>
              <a:rPr lang="en-GB" sz="1400" dirty="0"/>
              <a:t>Each group to list their top priorities for effecting change in 2020/21</a:t>
            </a:r>
          </a:p>
          <a:p>
            <a:pPr>
              <a:lnSpc>
                <a:spcPct val="90000"/>
              </a:lnSpc>
              <a:buFont typeface="+mj-lt"/>
              <a:buAutoNum type="arabicPeriod"/>
            </a:pPr>
            <a:r>
              <a:rPr lang="en-GB" sz="1600" b="1" dirty="0"/>
              <a:t>Cross-pollination of ideas</a:t>
            </a:r>
            <a:endParaRPr lang="en-GB" sz="1400" dirty="0"/>
          </a:p>
          <a:p>
            <a:pPr lvl="1">
              <a:lnSpc>
                <a:spcPct val="90000"/>
              </a:lnSpc>
            </a:pPr>
            <a:r>
              <a:rPr lang="en-GB" sz="1400" dirty="0"/>
              <a:t>Bringing it all together</a:t>
            </a:r>
          </a:p>
          <a:p>
            <a:pPr>
              <a:lnSpc>
                <a:spcPct val="90000"/>
              </a:lnSpc>
              <a:buFont typeface="+mj-lt"/>
              <a:buAutoNum type="arabicPeriod"/>
            </a:pPr>
            <a:r>
              <a:rPr lang="en-GB" sz="1600" b="1" dirty="0"/>
              <a:t>Wrap-up and introduction to the “</a:t>
            </a:r>
            <a:r>
              <a:rPr lang="en-GB" sz="1600" b="1" i="1" dirty="0"/>
              <a:t>after party</a:t>
            </a:r>
            <a:r>
              <a:rPr lang="en-GB" sz="1600" b="1" dirty="0"/>
              <a:t>”</a:t>
            </a:r>
          </a:p>
          <a:p>
            <a:pPr marL="0" indent="0" algn="ctr">
              <a:lnSpc>
                <a:spcPct val="90000"/>
              </a:lnSpc>
              <a:buNone/>
            </a:pPr>
            <a:r>
              <a:rPr lang="en-GB" sz="1400" dirty="0">
                <a:solidFill>
                  <a:schemeClr val="accent1"/>
                </a:solidFill>
              </a:rPr>
              <a:t>	</a:t>
            </a:r>
            <a:r>
              <a:rPr lang="en-GB" sz="1400" dirty="0">
                <a:solidFill>
                  <a:srgbClr val="D9AB16"/>
                </a:solidFill>
              </a:rPr>
              <a:t>[Option to stay on for an informal discussion afterwards]</a:t>
            </a:r>
          </a:p>
          <a:p>
            <a:pPr>
              <a:lnSpc>
                <a:spcPct val="90000"/>
              </a:lnSpc>
              <a:buFont typeface="+mj-lt"/>
              <a:buAutoNum type="arabicPeriod"/>
            </a:pPr>
            <a:endParaRPr lang="en-GB" sz="1400" dirty="0"/>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43F35E3-9B84-4158-AFC5-064BF6063261}"/>
              </a:ext>
            </a:extLst>
          </p:cNvPr>
          <p:cNvSpPr>
            <a:spLocks noGrp="1"/>
          </p:cNvSpPr>
          <p:nvPr>
            <p:ph type="title"/>
          </p:nvPr>
        </p:nvSpPr>
        <p:spPr>
          <a:xfrm>
            <a:off x="7599936" y="1253067"/>
            <a:ext cx="3601464" cy="4351866"/>
          </a:xfrm>
        </p:spPr>
        <p:txBody>
          <a:bodyPr anchor="ctr">
            <a:normAutofit/>
          </a:bodyPr>
          <a:lstStyle/>
          <a:p>
            <a:r>
              <a:rPr lang="en-GB" dirty="0">
                <a:solidFill>
                  <a:srgbClr val="D9AB16"/>
                </a:solidFill>
              </a:rPr>
              <a:t>Programme</a:t>
            </a:r>
            <a:br>
              <a:rPr lang="en-GB" dirty="0">
                <a:solidFill>
                  <a:schemeClr val="bg1"/>
                </a:solidFill>
              </a:rPr>
            </a:br>
            <a:endParaRPr lang="en-GB" sz="2000" dirty="0">
              <a:solidFill>
                <a:schemeClr val="bg1"/>
              </a:solidFill>
              <a:highlight>
                <a:srgbClr val="FFFF00"/>
              </a:highlight>
            </a:endParaRPr>
          </a:p>
        </p:txBody>
      </p:sp>
      <p:sp>
        <p:nvSpPr>
          <p:cNvPr id="15" name="Title 1">
            <a:extLst>
              <a:ext uri="{FF2B5EF4-FFF2-40B4-BE49-F238E27FC236}">
                <a16:creationId xmlns:a16="http://schemas.microsoft.com/office/drawing/2014/main" id="{7A08643A-007B-4D89-A3B7-696A0E1A72D0}"/>
              </a:ext>
            </a:extLst>
          </p:cNvPr>
          <p:cNvSpPr txBox="1">
            <a:spLocks/>
          </p:cNvSpPr>
          <p:nvPr/>
        </p:nvSpPr>
        <p:spPr>
          <a:xfrm>
            <a:off x="677334" y="109088"/>
            <a:ext cx="6155266" cy="65649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Economics MIG Meeting</a:t>
            </a:r>
          </a:p>
        </p:txBody>
      </p:sp>
    </p:spTree>
    <p:extLst>
      <p:ext uri="{BB962C8B-B14F-4D97-AF65-F5344CB8AC3E}">
        <p14:creationId xmlns:p14="http://schemas.microsoft.com/office/powerpoint/2010/main" val="4104733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D564-01AE-4609-A469-7AAC7A1378AD}"/>
              </a:ext>
            </a:extLst>
          </p:cNvPr>
          <p:cNvSpPr>
            <a:spLocks noGrp="1"/>
          </p:cNvSpPr>
          <p:nvPr>
            <p:ph type="ctrTitle"/>
          </p:nvPr>
        </p:nvSpPr>
        <p:spPr>
          <a:xfrm>
            <a:off x="1318437" y="1520456"/>
            <a:ext cx="7955566" cy="2530380"/>
          </a:xfrm>
        </p:spPr>
        <p:txBody>
          <a:bodyPr/>
          <a:lstStyle/>
          <a:p>
            <a:pPr algn="ctr">
              <a:lnSpc>
                <a:spcPct val="90000"/>
              </a:lnSpc>
            </a:pPr>
            <a:r>
              <a:rPr lang="en-GB" b="1" dirty="0"/>
              <a:t>Managing Uncertainty</a:t>
            </a:r>
            <a:endParaRPr lang="en-GB" sz="4800" dirty="0"/>
          </a:p>
        </p:txBody>
      </p:sp>
      <p:sp>
        <p:nvSpPr>
          <p:cNvPr id="6" name="Subtitle 5">
            <a:extLst>
              <a:ext uri="{FF2B5EF4-FFF2-40B4-BE49-F238E27FC236}">
                <a16:creationId xmlns:a16="http://schemas.microsoft.com/office/drawing/2014/main" id="{15834A70-C386-4080-88D2-060FB39C7D53}"/>
              </a:ext>
            </a:extLst>
          </p:cNvPr>
          <p:cNvSpPr>
            <a:spLocks noGrp="1"/>
          </p:cNvSpPr>
          <p:nvPr>
            <p:ph type="subTitle" idx="1"/>
          </p:nvPr>
        </p:nvSpPr>
        <p:spPr>
          <a:xfrm>
            <a:off x="1507067" y="4912070"/>
            <a:ext cx="7766936" cy="1096899"/>
          </a:xfrm>
        </p:spPr>
        <p:txBody>
          <a:bodyPr/>
          <a:lstStyle/>
          <a:p>
            <a:pPr algn="ctr"/>
            <a:r>
              <a:rPr lang="en-GB" dirty="0"/>
              <a:t>Dr Iain Clacher</a:t>
            </a:r>
          </a:p>
          <a:p>
            <a:pPr algn="ctr"/>
            <a:endParaRPr lang="en-GB" dirty="0"/>
          </a:p>
          <a:p>
            <a:pPr algn="ctr"/>
            <a:endParaRPr lang="en-GB" dirty="0"/>
          </a:p>
        </p:txBody>
      </p:sp>
    </p:spTree>
    <p:extLst>
      <p:ext uri="{BB962C8B-B14F-4D97-AF65-F5344CB8AC3E}">
        <p14:creationId xmlns:p14="http://schemas.microsoft.com/office/powerpoint/2010/main" val="3561814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776E-521D-47BD-83EE-F13C8CE7C5A4}"/>
              </a:ext>
            </a:extLst>
          </p:cNvPr>
          <p:cNvSpPr>
            <a:spLocks noGrp="1"/>
          </p:cNvSpPr>
          <p:nvPr>
            <p:ph type="title"/>
          </p:nvPr>
        </p:nvSpPr>
        <p:spPr/>
        <p:txBody>
          <a:bodyPr/>
          <a:lstStyle/>
          <a:p>
            <a:r>
              <a:rPr lang="en-GB" dirty="0"/>
              <a:t>An intractable problem rarely discussed</a:t>
            </a:r>
          </a:p>
        </p:txBody>
      </p:sp>
      <p:sp>
        <p:nvSpPr>
          <p:cNvPr id="3" name="Content Placeholder 2">
            <a:extLst>
              <a:ext uri="{FF2B5EF4-FFF2-40B4-BE49-F238E27FC236}">
                <a16:creationId xmlns:a16="http://schemas.microsoft.com/office/drawing/2014/main" id="{023DBACF-57BA-420D-8A2A-A1B0273283D6}"/>
              </a:ext>
            </a:extLst>
          </p:cNvPr>
          <p:cNvSpPr>
            <a:spLocks noGrp="1"/>
          </p:cNvSpPr>
          <p:nvPr>
            <p:ph idx="1"/>
          </p:nvPr>
        </p:nvSpPr>
        <p:spPr/>
        <p:txBody>
          <a:bodyPr>
            <a:normAutofit lnSpcReduction="10000"/>
          </a:bodyPr>
          <a:lstStyle/>
          <a:p>
            <a:r>
              <a:rPr lang="en-GB" dirty="0"/>
              <a:t>J.M. Keynes – </a:t>
            </a:r>
            <a:r>
              <a:rPr lang="en-GB" i="1" dirty="0"/>
              <a:t>Treatise on Probability</a:t>
            </a:r>
            <a:r>
              <a:rPr lang="en-GB" dirty="0"/>
              <a:t> (1921)</a:t>
            </a:r>
          </a:p>
          <a:p>
            <a:pPr marL="0" indent="0">
              <a:buNone/>
            </a:pPr>
            <a:endParaRPr lang="en-GB" dirty="0"/>
          </a:p>
          <a:p>
            <a:r>
              <a:rPr lang="en-GB" dirty="0"/>
              <a:t>F. Knight – </a:t>
            </a:r>
            <a:r>
              <a:rPr lang="en-GB" i="1" dirty="0"/>
              <a:t>Risk, Uncertainty, and Profit</a:t>
            </a:r>
            <a:r>
              <a:rPr lang="en-GB" dirty="0"/>
              <a:t>  (1924)</a:t>
            </a:r>
          </a:p>
          <a:p>
            <a:endParaRPr lang="en-GB" dirty="0"/>
          </a:p>
          <a:p>
            <a:r>
              <a:rPr lang="en-GB" dirty="0"/>
              <a:t>L. von Mises – </a:t>
            </a:r>
            <a:r>
              <a:rPr lang="en-GB" i="1" dirty="0"/>
              <a:t>Human Action: A Treatise on Economics </a:t>
            </a:r>
            <a:r>
              <a:rPr lang="en-GB" dirty="0"/>
              <a:t>(1949)</a:t>
            </a:r>
          </a:p>
          <a:p>
            <a:endParaRPr lang="en-GB" dirty="0"/>
          </a:p>
          <a:p>
            <a:r>
              <a:rPr lang="en-GB" dirty="0"/>
              <a:t>R. von Mises – </a:t>
            </a:r>
            <a:r>
              <a:rPr lang="en-GB" i="1" dirty="0"/>
              <a:t>Probability, Statistics, and Truth </a:t>
            </a:r>
            <a:r>
              <a:rPr lang="en-GB" dirty="0"/>
              <a:t>(1957)</a:t>
            </a:r>
          </a:p>
          <a:p>
            <a:endParaRPr lang="en-GB" dirty="0"/>
          </a:p>
          <a:p>
            <a:r>
              <a:rPr lang="en-GB" dirty="0"/>
              <a:t>J. Kay and M. King – </a:t>
            </a:r>
            <a:r>
              <a:rPr lang="en-GB" i="1" dirty="0"/>
              <a:t>Radical Uncertainty </a:t>
            </a:r>
            <a:r>
              <a:rPr lang="en-GB" dirty="0"/>
              <a:t>(2019)</a:t>
            </a:r>
          </a:p>
          <a:p>
            <a:endParaRPr lang="en-GB" dirty="0"/>
          </a:p>
          <a:p>
            <a:endParaRPr lang="en-GB" dirty="0"/>
          </a:p>
          <a:p>
            <a:endParaRPr lang="en-GB" dirty="0"/>
          </a:p>
        </p:txBody>
      </p:sp>
      <p:grpSp>
        <p:nvGrpSpPr>
          <p:cNvPr id="7" name="Group 6">
            <a:extLst>
              <a:ext uri="{FF2B5EF4-FFF2-40B4-BE49-F238E27FC236}">
                <a16:creationId xmlns:a16="http://schemas.microsoft.com/office/drawing/2014/main" id="{7E7C502B-DC17-4710-9AF0-5C21E58E7747}"/>
              </a:ext>
            </a:extLst>
          </p:cNvPr>
          <p:cNvGrpSpPr/>
          <p:nvPr/>
        </p:nvGrpSpPr>
        <p:grpSpPr>
          <a:xfrm>
            <a:off x="9478108" y="2751993"/>
            <a:ext cx="4048857" cy="4351338"/>
            <a:chOff x="9478108" y="2751993"/>
            <a:chExt cx="4048857" cy="4351338"/>
          </a:xfrm>
        </p:grpSpPr>
        <p:sp>
          <p:nvSpPr>
            <p:cNvPr id="5" name="Flowchart: Extract 4">
              <a:extLst>
                <a:ext uri="{FF2B5EF4-FFF2-40B4-BE49-F238E27FC236}">
                  <a16:creationId xmlns:a16="http://schemas.microsoft.com/office/drawing/2014/main" id="{A145C298-BE04-4BEC-87A6-174842CB8323}"/>
                </a:ext>
              </a:extLst>
            </p:cNvPr>
            <p:cNvSpPr/>
            <p:nvPr/>
          </p:nvSpPr>
          <p:spPr>
            <a:xfrm>
              <a:off x="9478108" y="5210054"/>
              <a:ext cx="3849565" cy="1893277"/>
            </a:xfrm>
            <a:prstGeom prst="flowChartExtract">
              <a:avLst/>
            </a:prstGeom>
            <a:solidFill>
              <a:srgbClr val="7BB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Extract 3">
              <a:extLst>
                <a:ext uri="{FF2B5EF4-FFF2-40B4-BE49-F238E27FC236}">
                  <a16:creationId xmlns:a16="http://schemas.microsoft.com/office/drawing/2014/main" id="{290CE573-F111-442D-94EF-08FC44AFB9DB}"/>
                </a:ext>
              </a:extLst>
            </p:cNvPr>
            <p:cNvSpPr/>
            <p:nvPr/>
          </p:nvSpPr>
          <p:spPr>
            <a:xfrm>
              <a:off x="10857034" y="2751993"/>
              <a:ext cx="2669931" cy="4106007"/>
            </a:xfrm>
            <a:prstGeom prst="flowChartExtract">
              <a:avLst/>
            </a:prstGeom>
            <a:solidFill>
              <a:srgbClr val="95C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15670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C238-9C39-40E8-96B2-E3294EB2BB85}"/>
              </a:ext>
            </a:extLst>
          </p:cNvPr>
          <p:cNvSpPr>
            <a:spLocks noGrp="1"/>
          </p:cNvSpPr>
          <p:nvPr>
            <p:ph type="title"/>
          </p:nvPr>
        </p:nvSpPr>
        <p:spPr/>
        <p:txBody>
          <a:bodyPr/>
          <a:lstStyle/>
          <a:p>
            <a:r>
              <a:rPr lang="en-GB" dirty="0"/>
              <a:t>What are we talking about?</a:t>
            </a:r>
          </a:p>
        </p:txBody>
      </p:sp>
      <p:sp>
        <p:nvSpPr>
          <p:cNvPr id="3" name="Content Placeholder 2">
            <a:extLst>
              <a:ext uri="{FF2B5EF4-FFF2-40B4-BE49-F238E27FC236}">
                <a16:creationId xmlns:a16="http://schemas.microsoft.com/office/drawing/2014/main" id="{B0C1773F-DD18-4FCA-8945-A080A70B9B37}"/>
              </a:ext>
            </a:extLst>
          </p:cNvPr>
          <p:cNvSpPr>
            <a:spLocks noGrp="1"/>
          </p:cNvSpPr>
          <p:nvPr>
            <p:ph idx="1"/>
          </p:nvPr>
        </p:nvSpPr>
        <p:spPr>
          <a:xfrm>
            <a:off x="838200" y="1597025"/>
            <a:ext cx="10515600" cy="4351338"/>
          </a:xfrm>
        </p:spPr>
        <p:txBody>
          <a:bodyPr>
            <a:noAutofit/>
          </a:bodyPr>
          <a:lstStyle/>
          <a:p>
            <a:pPr marL="0" indent="0" algn="just">
              <a:buNone/>
            </a:pPr>
            <a:r>
              <a:rPr lang="en-GB" sz="2400" b="1" i="1" dirty="0">
                <a:solidFill>
                  <a:srgbClr val="202122"/>
                </a:solidFill>
                <a:effectLst/>
                <a:latin typeface="Arial" panose="020B0604020202020204" pitchFamily="34" charset="0"/>
              </a:rPr>
              <a:t>Reports that say that something hasn't happened are always interesting to me</a:t>
            </a:r>
            <a:r>
              <a:rPr lang="en-GB" sz="2400" b="0" i="1" dirty="0">
                <a:solidFill>
                  <a:srgbClr val="202122"/>
                </a:solidFill>
                <a:effectLst/>
                <a:latin typeface="Arial" panose="020B0604020202020204" pitchFamily="34" charset="0"/>
              </a:rPr>
              <a:t>, because as we know, there are known knowns; there are things we know we know. We also know there are known unknowns; that is to say we know there are some things we do not know. </a:t>
            </a:r>
          </a:p>
          <a:p>
            <a:pPr marL="0" indent="0" algn="just">
              <a:buNone/>
            </a:pPr>
            <a:endParaRPr lang="en-GB" sz="2400" i="1" dirty="0">
              <a:solidFill>
                <a:srgbClr val="202122"/>
              </a:solidFill>
              <a:latin typeface="Arial" panose="020B0604020202020204" pitchFamily="34" charset="0"/>
            </a:endParaRPr>
          </a:p>
          <a:p>
            <a:pPr marL="0" indent="0" algn="just">
              <a:buNone/>
            </a:pPr>
            <a:r>
              <a:rPr lang="en-GB" sz="2400" b="0" i="1" dirty="0">
                <a:solidFill>
                  <a:srgbClr val="202122"/>
                </a:solidFill>
                <a:effectLst/>
                <a:latin typeface="Arial" panose="020B0604020202020204" pitchFamily="34" charset="0"/>
              </a:rPr>
              <a:t>But there are also unknown unknowns - the ones we don't know we don't know. </a:t>
            </a:r>
            <a:r>
              <a:rPr lang="en-GB" sz="2400" b="1" i="1" dirty="0">
                <a:solidFill>
                  <a:srgbClr val="202122"/>
                </a:solidFill>
                <a:effectLst/>
                <a:latin typeface="Arial" panose="020B0604020202020204" pitchFamily="34" charset="0"/>
              </a:rPr>
              <a:t>And if one looks throughout the history of our country and other free countries, it is the latter category that tend to be the difficult ones</a:t>
            </a:r>
            <a:r>
              <a:rPr lang="en-GB" sz="2400" b="0" i="1" dirty="0">
                <a:solidFill>
                  <a:srgbClr val="202122"/>
                </a:solidFill>
                <a:effectLst/>
                <a:latin typeface="Arial" panose="020B0604020202020204" pitchFamily="34" charset="0"/>
              </a:rPr>
              <a:t>.</a:t>
            </a:r>
          </a:p>
          <a:p>
            <a:pPr marL="0" indent="0" algn="just">
              <a:buNone/>
            </a:pPr>
            <a:endParaRPr lang="en-GB" sz="2400" i="1" dirty="0">
              <a:solidFill>
                <a:srgbClr val="202122"/>
              </a:solidFill>
              <a:latin typeface="Arial" panose="020B0604020202020204" pitchFamily="34" charset="0"/>
            </a:endParaRPr>
          </a:p>
          <a:p>
            <a:pPr marL="0" indent="0" algn="r">
              <a:buNone/>
            </a:pPr>
            <a:r>
              <a:rPr lang="en-GB" sz="2400" i="1" dirty="0">
                <a:solidFill>
                  <a:srgbClr val="202122"/>
                </a:solidFill>
                <a:latin typeface="Arial" panose="020B0604020202020204" pitchFamily="34" charset="0"/>
              </a:rPr>
              <a:t>Donald Rumsfeld (2002)</a:t>
            </a:r>
            <a:endParaRPr lang="en-GB" sz="2400" i="1" dirty="0"/>
          </a:p>
        </p:txBody>
      </p:sp>
      <p:grpSp>
        <p:nvGrpSpPr>
          <p:cNvPr id="5" name="Group 4">
            <a:extLst>
              <a:ext uri="{FF2B5EF4-FFF2-40B4-BE49-F238E27FC236}">
                <a16:creationId xmlns:a16="http://schemas.microsoft.com/office/drawing/2014/main" id="{B33D9D89-7793-45B4-B201-6FB08A72A13F}"/>
              </a:ext>
            </a:extLst>
          </p:cNvPr>
          <p:cNvGrpSpPr/>
          <p:nvPr/>
        </p:nvGrpSpPr>
        <p:grpSpPr>
          <a:xfrm>
            <a:off x="9478108" y="2751993"/>
            <a:ext cx="4048857" cy="4351338"/>
            <a:chOff x="9478108" y="2751993"/>
            <a:chExt cx="4048857" cy="4351338"/>
          </a:xfrm>
        </p:grpSpPr>
        <p:sp>
          <p:nvSpPr>
            <p:cNvPr id="6" name="Flowchart: Extract 5">
              <a:extLst>
                <a:ext uri="{FF2B5EF4-FFF2-40B4-BE49-F238E27FC236}">
                  <a16:creationId xmlns:a16="http://schemas.microsoft.com/office/drawing/2014/main" id="{7E249F81-0AA1-43EF-8104-116C712F995A}"/>
                </a:ext>
              </a:extLst>
            </p:cNvPr>
            <p:cNvSpPr/>
            <p:nvPr/>
          </p:nvSpPr>
          <p:spPr>
            <a:xfrm>
              <a:off x="9478108" y="5210054"/>
              <a:ext cx="3849565" cy="1893277"/>
            </a:xfrm>
            <a:prstGeom prst="flowChartExtract">
              <a:avLst/>
            </a:prstGeom>
            <a:solidFill>
              <a:srgbClr val="7BB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Extract 6">
              <a:extLst>
                <a:ext uri="{FF2B5EF4-FFF2-40B4-BE49-F238E27FC236}">
                  <a16:creationId xmlns:a16="http://schemas.microsoft.com/office/drawing/2014/main" id="{59843D3B-1973-41FE-9702-6F32525D7157}"/>
                </a:ext>
              </a:extLst>
            </p:cNvPr>
            <p:cNvSpPr/>
            <p:nvPr/>
          </p:nvSpPr>
          <p:spPr>
            <a:xfrm>
              <a:off x="10857034" y="2751993"/>
              <a:ext cx="2669931" cy="4106007"/>
            </a:xfrm>
            <a:prstGeom prst="flowChartExtract">
              <a:avLst/>
            </a:prstGeom>
            <a:solidFill>
              <a:srgbClr val="95C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4666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776E-521D-47BD-83EE-F13C8CE7C5A4}"/>
              </a:ext>
            </a:extLst>
          </p:cNvPr>
          <p:cNvSpPr>
            <a:spLocks noGrp="1"/>
          </p:cNvSpPr>
          <p:nvPr>
            <p:ph type="title"/>
          </p:nvPr>
        </p:nvSpPr>
        <p:spPr/>
        <p:txBody>
          <a:bodyPr/>
          <a:lstStyle/>
          <a:p>
            <a:r>
              <a:rPr lang="en-GB" dirty="0"/>
              <a:t>The Key question and the hard answer</a:t>
            </a:r>
          </a:p>
        </p:txBody>
      </p:sp>
      <p:sp>
        <p:nvSpPr>
          <p:cNvPr id="3" name="Content Placeholder 2">
            <a:extLst>
              <a:ext uri="{FF2B5EF4-FFF2-40B4-BE49-F238E27FC236}">
                <a16:creationId xmlns:a16="http://schemas.microsoft.com/office/drawing/2014/main" id="{023DBACF-57BA-420D-8A2A-A1B0273283D6}"/>
              </a:ext>
            </a:extLst>
          </p:cNvPr>
          <p:cNvSpPr>
            <a:spLocks noGrp="1"/>
          </p:cNvSpPr>
          <p:nvPr>
            <p:ph idx="1"/>
          </p:nvPr>
        </p:nvSpPr>
        <p:spPr/>
        <p:txBody>
          <a:bodyPr>
            <a:normAutofit/>
          </a:bodyPr>
          <a:lstStyle/>
          <a:p>
            <a:pPr marL="0" indent="0">
              <a:buNone/>
            </a:pPr>
            <a:r>
              <a:rPr lang="en-GB" dirty="0"/>
              <a:t>The key question:</a:t>
            </a:r>
          </a:p>
          <a:p>
            <a:pPr marL="0" indent="0">
              <a:buNone/>
            </a:pPr>
            <a:endParaRPr lang="en-GB" i="1" dirty="0"/>
          </a:p>
          <a:p>
            <a:pPr marL="0" indent="0" algn="ctr">
              <a:buNone/>
            </a:pPr>
            <a:r>
              <a:rPr lang="en-GB" i="1" dirty="0"/>
              <a:t>What is really going on here?</a:t>
            </a:r>
            <a:r>
              <a:rPr lang="en-GB" dirty="0"/>
              <a:t> </a:t>
            </a:r>
          </a:p>
          <a:p>
            <a:pPr marL="0" indent="0">
              <a:buNone/>
            </a:pPr>
            <a:endParaRPr lang="en-GB" dirty="0"/>
          </a:p>
          <a:p>
            <a:pPr marL="0" indent="0">
              <a:buNone/>
            </a:pPr>
            <a:r>
              <a:rPr lang="en-GB" dirty="0"/>
              <a:t>The hard answer:</a:t>
            </a:r>
          </a:p>
          <a:p>
            <a:pPr marL="0" indent="0">
              <a:buNone/>
            </a:pPr>
            <a:endParaRPr lang="en-GB" dirty="0"/>
          </a:p>
          <a:p>
            <a:pPr marL="0" indent="0" algn="ctr">
              <a:buNone/>
            </a:pPr>
            <a:r>
              <a:rPr lang="en-GB" i="1" dirty="0"/>
              <a:t>I/we don’t know.</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p:txBody>
      </p:sp>
      <p:grpSp>
        <p:nvGrpSpPr>
          <p:cNvPr id="4" name="Group 3">
            <a:extLst>
              <a:ext uri="{FF2B5EF4-FFF2-40B4-BE49-F238E27FC236}">
                <a16:creationId xmlns:a16="http://schemas.microsoft.com/office/drawing/2014/main" id="{FBF920AA-D02A-4430-AA71-5BDF65CA6001}"/>
              </a:ext>
            </a:extLst>
          </p:cNvPr>
          <p:cNvGrpSpPr/>
          <p:nvPr/>
        </p:nvGrpSpPr>
        <p:grpSpPr>
          <a:xfrm>
            <a:off x="9478108" y="2751993"/>
            <a:ext cx="4048857" cy="4351338"/>
            <a:chOff x="9478108" y="2751993"/>
            <a:chExt cx="4048857" cy="4351338"/>
          </a:xfrm>
        </p:grpSpPr>
        <p:sp>
          <p:nvSpPr>
            <p:cNvPr id="5" name="Flowchart: Extract 4">
              <a:extLst>
                <a:ext uri="{FF2B5EF4-FFF2-40B4-BE49-F238E27FC236}">
                  <a16:creationId xmlns:a16="http://schemas.microsoft.com/office/drawing/2014/main" id="{FA9ACE46-91CF-4A2C-A2F5-63E3955DF766}"/>
                </a:ext>
              </a:extLst>
            </p:cNvPr>
            <p:cNvSpPr/>
            <p:nvPr/>
          </p:nvSpPr>
          <p:spPr>
            <a:xfrm>
              <a:off x="9478108" y="5210054"/>
              <a:ext cx="3849565" cy="1893277"/>
            </a:xfrm>
            <a:prstGeom prst="flowChartExtract">
              <a:avLst/>
            </a:prstGeom>
            <a:solidFill>
              <a:srgbClr val="7BB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Extract 5">
              <a:extLst>
                <a:ext uri="{FF2B5EF4-FFF2-40B4-BE49-F238E27FC236}">
                  <a16:creationId xmlns:a16="http://schemas.microsoft.com/office/drawing/2014/main" id="{A564AEAE-81AF-48E6-9C6C-8D16E97234FF}"/>
                </a:ext>
              </a:extLst>
            </p:cNvPr>
            <p:cNvSpPr/>
            <p:nvPr/>
          </p:nvSpPr>
          <p:spPr>
            <a:xfrm>
              <a:off x="10857034" y="2751993"/>
              <a:ext cx="2669931" cy="4106007"/>
            </a:xfrm>
            <a:prstGeom prst="flowChartExtract">
              <a:avLst/>
            </a:prstGeom>
            <a:solidFill>
              <a:srgbClr val="95C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3726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776E-521D-47BD-83EE-F13C8CE7C5A4}"/>
              </a:ext>
            </a:extLst>
          </p:cNvPr>
          <p:cNvSpPr>
            <a:spLocks noGrp="1"/>
          </p:cNvSpPr>
          <p:nvPr>
            <p:ph type="title"/>
          </p:nvPr>
        </p:nvSpPr>
        <p:spPr/>
        <p:txBody>
          <a:bodyPr/>
          <a:lstStyle/>
          <a:p>
            <a:r>
              <a:rPr lang="en-GB" dirty="0"/>
              <a:t>What is needed in such circumstances?</a:t>
            </a:r>
          </a:p>
        </p:txBody>
      </p:sp>
      <p:sp>
        <p:nvSpPr>
          <p:cNvPr id="3" name="Content Placeholder 2">
            <a:extLst>
              <a:ext uri="{FF2B5EF4-FFF2-40B4-BE49-F238E27FC236}">
                <a16:creationId xmlns:a16="http://schemas.microsoft.com/office/drawing/2014/main" id="{023DBACF-57BA-420D-8A2A-A1B0273283D6}"/>
              </a:ext>
            </a:extLst>
          </p:cNvPr>
          <p:cNvSpPr>
            <a:spLocks noGrp="1"/>
          </p:cNvSpPr>
          <p:nvPr>
            <p:ph idx="1"/>
          </p:nvPr>
        </p:nvSpPr>
        <p:spPr/>
        <p:txBody>
          <a:bodyPr>
            <a:normAutofit/>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i="1" dirty="0"/>
              <a:t>Courage, leadership, and imagination</a:t>
            </a:r>
          </a:p>
          <a:p>
            <a:pPr marL="0" indent="0">
              <a:buNone/>
            </a:pPr>
            <a:endParaRPr lang="en-GB" dirty="0"/>
          </a:p>
          <a:p>
            <a:pPr marL="0" indent="0">
              <a:buNone/>
            </a:pPr>
            <a:endParaRPr lang="en-GB" dirty="0"/>
          </a:p>
          <a:p>
            <a:endParaRPr lang="en-GB" dirty="0"/>
          </a:p>
          <a:p>
            <a:endParaRPr lang="en-GB" dirty="0"/>
          </a:p>
        </p:txBody>
      </p:sp>
      <p:grpSp>
        <p:nvGrpSpPr>
          <p:cNvPr id="4" name="Group 3">
            <a:extLst>
              <a:ext uri="{FF2B5EF4-FFF2-40B4-BE49-F238E27FC236}">
                <a16:creationId xmlns:a16="http://schemas.microsoft.com/office/drawing/2014/main" id="{3B1F5A81-30ED-46F1-8938-1F3730135F01}"/>
              </a:ext>
            </a:extLst>
          </p:cNvPr>
          <p:cNvGrpSpPr/>
          <p:nvPr/>
        </p:nvGrpSpPr>
        <p:grpSpPr>
          <a:xfrm>
            <a:off x="9478108" y="2751993"/>
            <a:ext cx="4048857" cy="4351338"/>
            <a:chOff x="9478108" y="2751993"/>
            <a:chExt cx="4048857" cy="4351338"/>
          </a:xfrm>
        </p:grpSpPr>
        <p:sp>
          <p:nvSpPr>
            <p:cNvPr id="5" name="Flowchart: Extract 4">
              <a:extLst>
                <a:ext uri="{FF2B5EF4-FFF2-40B4-BE49-F238E27FC236}">
                  <a16:creationId xmlns:a16="http://schemas.microsoft.com/office/drawing/2014/main" id="{3E6C1501-61F7-4831-974B-D6052AAAFE91}"/>
                </a:ext>
              </a:extLst>
            </p:cNvPr>
            <p:cNvSpPr/>
            <p:nvPr/>
          </p:nvSpPr>
          <p:spPr>
            <a:xfrm>
              <a:off x="9478108" y="5210054"/>
              <a:ext cx="3849565" cy="1893277"/>
            </a:xfrm>
            <a:prstGeom prst="flowChartExtract">
              <a:avLst/>
            </a:prstGeom>
            <a:solidFill>
              <a:srgbClr val="7BB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Extract 5">
              <a:extLst>
                <a:ext uri="{FF2B5EF4-FFF2-40B4-BE49-F238E27FC236}">
                  <a16:creationId xmlns:a16="http://schemas.microsoft.com/office/drawing/2014/main" id="{B5853623-80C3-49FF-BE6B-E5C3FB70A346}"/>
                </a:ext>
              </a:extLst>
            </p:cNvPr>
            <p:cNvSpPr/>
            <p:nvPr/>
          </p:nvSpPr>
          <p:spPr>
            <a:xfrm>
              <a:off x="10857034" y="2751993"/>
              <a:ext cx="2669931" cy="4106007"/>
            </a:xfrm>
            <a:prstGeom prst="flowChartExtract">
              <a:avLst/>
            </a:prstGeom>
            <a:solidFill>
              <a:srgbClr val="95C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95609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DBACF-57BA-420D-8A2A-A1B0273283D6}"/>
              </a:ext>
            </a:extLst>
          </p:cNvPr>
          <p:cNvSpPr>
            <a:spLocks noGrp="1"/>
          </p:cNvSpPr>
          <p:nvPr>
            <p:ph idx="1"/>
          </p:nvPr>
        </p:nvSpPr>
        <p:spPr>
          <a:xfrm>
            <a:off x="801832" y="400051"/>
            <a:ext cx="10515600" cy="5912426"/>
          </a:xfrm>
        </p:spPr>
        <p:txBody>
          <a:bodyPr>
            <a:normAutofit fontScale="55000" lnSpcReduction="20000"/>
          </a:bodyPr>
          <a:lstStyle/>
          <a:p>
            <a:pPr lvl="0"/>
            <a:r>
              <a:rPr lang="en-GB" sz="3000" dirty="0"/>
              <a:t>Are there useful theoretical constructs for dealing with uncertainty in everyday situations?</a:t>
            </a:r>
          </a:p>
          <a:p>
            <a:pPr lvl="0"/>
            <a:endParaRPr lang="en-GB" sz="3000" dirty="0"/>
          </a:p>
          <a:p>
            <a:pPr lvl="0"/>
            <a:r>
              <a:rPr lang="en-GB" sz="3000" dirty="0"/>
              <a:t>Are there useful practical tools for "?</a:t>
            </a:r>
          </a:p>
          <a:p>
            <a:pPr lvl="0"/>
            <a:endParaRPr lang="en-GB" sz="3000" dirty="0"/>
          </a:p>
          <a:p>
            <a:pPr lvl="0"/>
            <a:r>
              <a:rPr lang="en-GB" sz="3000" dirty="0"/>
              <a:t>Moving along the scale from not needing to address uncertainty to it being crucial:</a:t>
            </a:r>
          </a:p>
          <a:p>
            <a:pPr lvl="0"/>
            <a:endParaRPr lang="en-GB" sz="3000" dirty="0"/>
          </a:p>
          <a:p>
            <a:pPr lvl="1"/>
            <a:r>
              <a:rPr lang="en-GB" sz="3000" dirty="0"/>
              <a:t>Where is it appropriate to use statistical techniques, ignoring uncertainty because it is immaterial or implausible? (e.g. perhaps in the pricing of motor insurance or just in the pure risk premium?)</a:t>
            </a:r>
          </a:p>
          <a:p>
            <a:pPr lvl="1"/>
            <a:r>
              <a:rPr lang="en-GB" sz="3000" dirty="0"/>
              <a:t>Where should uncertainty be incorporated? (e.g. perhaps in the calculation of risk capital for insurance risks?)</a:t>
            </a:r>
          </a:p>
          <a:p>
            <a:pPr lvl="1"/>
            <a:r>
              <a:rPr lang="en-GB" sz="3000" dirty="0"/>
              <a:t>Where is it crucially important to assess uncertainty more fully?  (e.g. perhaps in the ORSA, or climate stress testing) </a:t>
            </a:r>
          </a:p>
          <a:p>
            <a:pPr lvl="1"/>
            <a:r>
              <a:rPr lang="en-GB" sz="3000" dirty="0"/>
              <a:t>What about Rumsfeld's unknown unknowns?  How should they be dealt with?  Can insurers and pension schemes be made resilient unknown unknowns?  Is this desirable or appropriate?   </a:t>
            </a:r>
          </a:p>
          <a:p>
            <a:pPr lvl="1"/>
            <a:r>
              <a:rPr lang="en-GB" sz="3000" dirty="0"/>
              <a:t>Which types of uncertainty are captured in each of the previous bullets/situations?</a:t>
            </a:r>
          </a:p>
          <a:p>
            <a:pPr lvl="0"/>
            <a:endParaRPr lang="en-GB" sz="3000" dirty="0"/>
          </a:p>
          <a:p>
            <a:pPr lvl="0"/>
            <a:r>
              <a:rPr lang="en-GB" sz="3000" dirty="0"/>
              <a:t>When is it appropriate to treat risks/uncertainties statistically or with probabilities?</a:t>
            </a:r>
          </a:p>
          <a:p>
            <a:pPr lvl="0"/>
            <a:endParaRPr lang="en-GB" sz="3000" dirty="0"/>
          </a:p>
          <a:p>
            <a:pPr lvl="0"/>
            <a:r>
              <a:rPr lang="en-GB" sz="3000" dirty="0"/>
              <a:t>Where does this get us in trouble?  Can we identify the types of events, exposures, risks, uncertainties, scenarios, situations where we could get into trouble by treating uncertainties as statistical risk?</a:t>
            </a:r>
          </a:p>
          <a:p>
            <a:pPr lvl="0"/>
            <a:endParaRPr lang="en-GB" sz="3000" dirty="0"/>
          </a:p>
          <a:p>
            <a:pPr lvl="0"/>
            <a:r>
              <a:rPr lang="en-GB" sz="3000" dirty="0"/>
              <a:t>What do we do with irreducible uncertainty?  When we encounter it in our actuarial work?  For clients, for policyholders, for other stakeholders?</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p:txBody>
      </p:sp>
      <p:grpSp>
        <p:nvGrpSpPr>
          <p:cNvPr id="4" name="Group 3">
            <a:extLst>
              <a:ext uri="{FF2B5EF4-FFF2-40B4-BE49-F238E27FC236}">
                <a16:creationId xmlns:a16="http://schemas.microsoft.com/office/drawing/2014/main" id="{B6DAB06D-B15D-4F2E-97A6-CF63B217D0B8}"/>
              </a:ext>
            </a:extLst>
          </p:cNvPr>
          <p:cNvGrpSpPr/>
          <p:nvPr/>
        </p:nvGrpSpPr>
        <p:grpSpPr>
          <a:xfrm>
            <a:off x="9478108" y="2751993"/>
            <a:ext cx="4048857" cy="4351338"/>
            <a:chOff x="9478108" y="2751993"/>
            <a:chExt cx="4048857" cy="4351338"/>
          </a:xfrm>
        </p:grpSpPr>
        <p:sp>
          <p:nvSpPr>
            <p:cNvPr id="5" name="Flowchart: Extract 4">
              <a:extLst>
                <a:ext uri="{FF2B5EF4-FFF2-40B4-BE49-F238E27FC236}">
                  <a16:creationId xmlns:a16="http://schemas.microsoft.com/office/drawing/2014/main" id="{AB095FEB-EA84-4372-8DE8-D93BC61A6853}"/>
                </a:ext>
              </a:extLst>
            </p:cNvPr>
            <p:cNvSpPr/>
            <p:nvPr/>
          </p:nvSpPr>
          <p:spPr>
            <a:xfrm>
              <a:off x="9478108" y="5210054"/>
              <a:ext cx="3849565" cy="1893277"/>
            </a:xfrm>
            <a:prstGeom prst="flowChartExtract">
              <a:avLst/>
            </a:prstGeom>
            <a:solidFill>
              <a:srgbClr val="7BB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Extract 5">
              <a:extLst>
                <a:ext uri="{FF2B5EF4-FFF2-40B4-BE49-F238E27FC236}">
                  <a16:creationId xmlns:a16="http://schemas.microsoft.com/office/drawing/2014/main" id="{C5A08CFF-1B56-4969-A800-A0B287BD35B8}"/>
                </a:ext>
              </a:extLst>
            </p:cNvPr>
            <p:cNvSpPr/>
            <p:nvPr/>
          </p:nvSpPr>
          <p:spPr>
            <a:xfrm>
              <a:off x="10857034" y="2751993"/>
              <a:ext cx="2669931" cy="4106007"/>
            </a:xfrm>
            <a:prstGeom prst="flowChartExtract">
              <a:avLst/>
            </a:prstGeom>
            <a:solidFill>
              <a:srgbClr val="95C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88179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1CF4-EDA7-4198-8788-439B7875CF13}"/>
              </a:ext>
            </a:extLst>
          </p:cNvPr>
          <p:cNvSpPr>
            <a:spLocks noGrp="1"/>
          </p:cNvSpPr>
          <p:nvPr>
            <p:ph type="title"/>
          </p:nvPr>
        </p:nvSpPr>
        <p:spPr/>
        <p:txBody>
          <a:bodyPr/>
          <a:lstStyle/>
          <a:p>
            <a:r>
              <a:rPr lang="en-GB" dirty="0"/>
              <a:t>Workstream: Breakout discussion</a:t>
            </a:r>
          </a:p>
        </p:txBody>
      </p:sp>
      <p:sp>
        <p:nvSpPr>
          <p:cNvPr id="3" name="Content Placeholder 2">
            <a:extLst>
              <a:ext uri="{FF2B5EF4-FFF2-40B4-BE49-F238E27FC236}">
                <a16:creationId xmlns:a16="http://schemas.microsoft.com/office/drawing/2014/main" id="{7EA03110-E4CE-4CEA-A274-C683A1CC91D7}"/>
              </a:ext>
            </a:extLst>
          </p:cNvPr>
          <p:cNvSpPr>
            <a:spLocks noGrp="1"/>
          </p:cNvSpPr>
          <p:nvPr>
            <p:ph idx="1"/>
          </p:nvPr>
        </p:nvSpPr>
        <p:spPr>
          <a:xfrm>
            <a:off x="677334" y="1571504"/>
            <a:ext cx="9266766" cy="5198573"/>
          </a:xfrm>
        </p:spPr>
        <p:txBody>
          <a:bodyPr/>
          <a:lstStyle/>
          <a:p>
            <a:r>
              <a:rPr lang="en-GB" dirty="0"/>
              <a:t>You will be randomly allocated, but please “self-select” from:</a:t>
            </a:r>
          </a:p>
          <a:p>
            <a:pPr lvl="1"/>
            <a:r>
              <a:rPr lang="en-GB" dirty="0"/>
              <a:t>The economic impact of Covid-19 and understanding </a:t>
            </a:r>
            <a:r>
              <a:rPr lang="en-GB" b="1" dirty="0"/>
              <a:t>money &amp; debt</a:t>
            </a:r>
          </a:p>
          <a:p>
            <a:pPr lvl="1"/>
            <a:r>
              <a:rPr lang="en-GB" b="1" dirty="0"/>
              <a:t>Sustainability</a:t>
            </a:r>
            <a:r>
              <a:rPr lang="en-GB" dirty="0"/>
              <a:t> Economics</a:t>
            </a:r>
          </a:p>
          <a:p>
            <a:pPr lvl="1"/>
            <a:r>
              <a:rPr lang="en-GB" dirty="0"/>
              <a:t>Long-term real </a:t>
            </a:r>
            <a:r>
              <a:rPr lang="en-GB" b="1" dirty="0"/>
              <a:t>investment returns</a:t>
            </a:r>
          </a:p>
          <a:p>
            <a:pPr lvl="1"/>
            <a:r>
              <a:rPr lang="en-GB" dirty="0"/>
              <a:t>Use of capital in UK </a:t>
            </a:r>
            <a:r>
              <a:rPr lang="en-GB" b="1" dirty="0"/>
              <a:t>pension schemes</a:t>
            </a:r>
          </a:p>
          <a:p>
            <a:pPr lvl="1"/>
            <a:r>
              <a:rPr lang="en-GB" dirty="0"/>
              <a:t>Economic </a:t>
            </a:r>
            <a:r>
              <a:rPr lang="en-GB" b="1" dirty="0"/>
              <a:t>pluralism</a:t>
            </a:r>
          </a:p>
          <a:p>
            <a:pPr lvl="1"/>
            <a:r>
              <a:rPr lang="en-GB" b="1" dirty="0"/>
              <a:t>Managing uncertainty</a:t>
            </a:r>
          </a:p>
          <a:p>
            <a:r>
              <a:rPr lang="en-GB" dirty="0"/>
              <a:t>A reminder of the “ground rules”:</a:t>
            </a:r>
          </a:p>
          <a:p>
            <a:pPr lvl="1"/>
            <a:r>
              <a:rPr lang="en-GB" dirty="0"/>
              <a:t>Please listen to instructions from your chair-person</a:t>
            </a:r>
          </a:p>
          <a:p>
            <a:pPr lvl="1"/>
            <a:r>
              <a:rPr lang="en-GB" dirty="0"/>
              <a:t>Please “speak up”</a:t>
            </a:r>
          </a:p>
          <a:p>
            <a:pPr lvl="1"/>
            <a:r>
              <a:rPr lang="en-GB" dirty="0"/>
              <a:t>Please also give others the opportunity to speak up too!</a:t>
            </a:r>
          </a:p>
          <a:p>
            <a:r>
              <a:rPr lang="en-GB" dirty="0"/>
              <a:t>You should be automatically returned at 11am</a:t>
            </a:r>
          </a:p>
          <a:p>
            <a:pPr lvl="1"/>
            <a:r>
              <a:rPr lang="en-GB" dirty="0"/>
              <a:t>…but if not, we are on the same link as the original meeting</a:t>
            </a:r>
          </a:p>
          <a:p>
            <a:pPr lvl="1"/>
            <a:endParaRPr lang="en-GB" dirty="0"/>
          </a:p>
        </p:txBody>
      </p:sp>
    </p:spTree>
    <p:extLst>
      <p:ext uri="{BB962C8B-B14F-4D97-AF65-F5344CB8AC3E}">
        <p14:creationId xmlns:p14="http://schemas.microsoft.com/office/powerpoint/2010/main" val="3451357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D564-01AE-4609-A469-7AAC7A1378AD}"/>
              </a:ext>
            </a:extLst>
          </p:cNvPr>
          <p:cNvSpPr>
            <a:spLocks noGrp="1"/>
          </p:cNvSpPr>
          <p:nvPr>
            <p:ph type="ctrTitle"/>
          </p:nvPr>
        </p:nvSpPr>
        <p:spPr/>
        <p:txBody>
          <a:bodyPr/>
          <a:lstStyle/>
          <a:p>
            <a:r>
              <a:rPr lang="en-GB" dirty="0"/>
              <a:t>Breakouts</a:t>
            </a:r>
          </a:p>
        </p:txBody>
      </p:sp>
      <p:sp>
        <p:nvSpPr>
          <p:cNvPr id="6" name="Subtitle 5">
            <a:extLst>
              <a:ext uri="{FF2B5EF4-FFF2-40B4-BE49-F238E27FC236}">
                <a16:creationId xmlns:a16="http://schemas.microsoft.com/office/drawing/2014/main" id="{15834A70-C386-4080-88D2-060FB39C7D53}"/>
              </a:ext>
            </a:extLst>
          </p:cNvPr>
          <p:cNvSpPr>
            <a:spLocks noGrp="1"/>
          </p:cNvSpPr>
          <p:nvPr>
            <p:ph type="subTitle" idx="1"/>
          </p:nvPr>
        </p:nvSpPr>
        <p:spPr/>
        <p:txBody>
          <a:bodyPr/>
          <a:lstStyle/>
          <a:p>
            <a:r>
              <a:rPr lang="en-GB" dirty="0"/>
              <a:t>If you are still here, please speak up…!</a:t>
            </a:r>
          </a:p>
        </p:txBody>
      </p:sp>
    </p:spTree>
    <p:extLst>
      <p:ext uri="{BB962C8B-B14F-4D97-AF65-F5344CB8AC3E}">
        <p14:creationId xmlns:p14="http://schemas.microsoft.com/office/powerpoint/2010/main" val="2046362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D564-01AE-4609-A469-7AAC7A1378AD}"/>
              </a:ext>
            </a:extLst>
          </p:cNvPr>
          <p:cNvSpPr>
            <a:spLocks noGrp="1"/>
          </p:cNvSpPr>
          <p:nvPr>
            <p:ph type="ctrTitle"/>
          </p:nvPr>
        </p:nvSpPr>
        <p:spPr/>
        <p:txBody>
          <a:bodyPr/>
          <a:lstStyle/>
          <a:p>
            <a:r>
              <a:rPr lang="en-GB" dirty="0"/>
              <a:t>Welcome back</a:t>
            </a:r>
          </a:p>
        </p:txBody>
      </p:sp>
      <p:sp>
        <p:nvSpPr>
          <p:cNvPr id="6" name="Subtitle 5">
            <a:extLst>
              <a:ext uri="{FF2B5EF4-FFF2-40B4-BE49-F238E27FC236}">
                <a16:creationId xmlns:a16="http://schemas.microsoft.com/office/drawing/2014/main" id="{15834A70-C386-4080-88D2-060FB39C7D53}"/>
              </a:ext>
            </a:extLst>
          </p:cNvPr>
          <p:cNvSpPr>
            <a:spLocks noGrp="1"/>
          </p:cNvSpPr>
          <p:nvPr>
            <p:ph type="subTitle" idx="1"/>
          </p:nvPr>
        </p:nvSpPr>
        <p:spPr/>
        <p:txBody>
          <a:bodyPr/>
          <a:lstStyle/>
          <a:p>
            <a:r>
              <a:rPr lang="en-GB" dirty="0"/>
              <a:t>We will start again shortly</a:t>
            </a:r>
          </a:p>
        </p:txBody>
      </p:sp>
    </p:spTree>
    <p:extLst>
      <p:ext uri="{BB962C8B-B14F-4D97-AF65-F5344CB8AC3E}">
        <p14:creationId xmlns:p14="http://schemas.microsoft.com/office/powerpoint/2010/main" val="3451527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1CF4-EDA7-4198-8788-439B7875CF13}"/>
              </a:ext>
            </a:extLst>
          </p:cNvPr>
          <p:cNvSpPr>
            <a:spLocks noGrp="1"/>
          </p:cNvSpPr>
          <p:nvPr>
            <p:ph type="title"/>
          </p:nvPr>
        </p:nvSpPr>
        <p:spPr/>
        <p:txBody>
          <a:bodyPr/>
          <a:lstStyle/>
          <a:p>
            <a:r>
              <a:rPr lang="en-GB" dirty="0"/>
              <a:t>Workstream “1 minute feedback”</a:t>
            </a:r>
          </a:p>
        </p:txBody>
      </p:sp>
      <p:sp>
        <p:nvSpPr>
          <p:cNvPr id="3" name="Content Placeholder 2">
            <a:extLst>
              <a:ext uri="{FF2B5EF4-FFF2-40B4-BE49-F238E27FC236}">
                <a16:creationId xmlns:a16="http://schemas.microsoft.com/office/drawing/2014/main" id="{7EA03110-E4CE-4CEA-A274-C683A1CC91D7}"/>
              </a:ext>
            </a:extLst>
          </p:cNvPr>
          <p:cNvSpPr>
            <a:spLocks noGrp="1"/>
          </p:cNvSpPr>
          <p:nvPr>
            <p:ph idx="1"/>
          </p:nvPr>
        </p:nvSpPr>
        <p:spPr>
          <a:xfrm>
            <a:off x="677334" y="1571504"/>
            <a:ext cx="9266766" cy="5198573"/>
          </a:xfrm>
        </p:spPr>
        <p:txBody>
          <a:bodyPr/>
          <a:lstStyle/>
          <a:p>
            <a:r>
              <a:rPr lang="en-GB" dirty="0"/>
              <a:t>Key objectives for each workstream:</a:t>
            </a:r>
          </a:p>
          <a:p>
            <a:pPr lvl="1"/>
            <a:r>
              <a:rPr lang="en-GB" dirty="0"/>
              <a:t>The economic impact of Covid-19 and understanding money &amp; debt - </a:t>
            </a:r>
            <a:r>
              <a:rPr lang="en-GB" i="1" dirty="0"/>
              <a:t>Lucy</a:t>
            </a:r>
          </a:p>
          <a:p>
            <a:pPr lvl="1"/>
            <a:r>
              <a:rPr lang="en-GB" dirty="0"/>
              <a:t>Sustainability Economics - </a:t>
            </a:r>
            <a:r>
              <a:rPr lang="en-GB" i="1" dirty="0"/>
              <a:t>Nick</a:t>
            </a:r>
          </a:p>
          <a:p>
            <a:pPr lvl="1"/>
            <a:r>
              <a:rPr lang="en-GB" dirty="0"/>
              <a:t>Long-term real investment returns - </a:t>
            </a:r>
            <a:r>
              <a:rPr lang="en-GB" i="1" dirty="0"/>
              <a:t>Martin</a:t>
            </a:r>
          </a:p>
          <a:p>
            <a:pPr lvl="1"/>
            <a:r>
              <a:rPr lang="en-GB" dirty="0"/>
              <a:t>Use of capital in UK pension schemes - </a:t>
            </a:r>
            <a:r>
              <a:rPr lang="en-GB" i="1" dirty="0"/>
              <a:t>James</a:t>
            </a:r>
          </a:p>
          <a:p>
            <a:pPr lvl="1"/>
            <a:r>
              <a:rPr lang="en-GB" dirty="0"/>
              <a:t>Economic pluralism - </a:t>
            </a:r>
            <a:r>
              <a:rPr lang="en-GB" i="1" dirty="0"/>
              <a:t>Henry</a:t>
            </a:r>
          </a:p>
          <a:p>
            <a:pPr lvl="1"/>
            <a:r>
              <a:rPr lang="en-GB" dirty="0"/>
              <a:t>Managing uncertainty - </a:t>
            </a:r>
            <a:r>
              <a:rPr lang="en-GB" i="1" dirty="0"/>
              <a:t>Iain</a:t>
            </a:r>
          </a:p>
        </p:txBody>
      </p:sp>
    </p:spTree>
    <p:extLst>
      <p:ext uri="{BB962C8B-B14F-4D97-AF65-F5344CB8AC3E}">
        <p14:creationId xmlns:p14="http://schemas.microsoft.com/office/powerpoint/2010/main" val="76586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D564-01AE-4609-A469-7AAC7A1378AD}"/>
              </a:ext>
            </a:extLst>
          </p:cNvPr>
          <p:cNvSpPr>
            <a:spLocks noGrp="1"/>
          </p:cNvSpPr>
          <p:nvPr>
            <p:ph type="ctrTitle"/>
          </p:nvPr>
        </p:nvSpPr>
        <p:spPr>
          <a:xfrm>
            <a:off x="1318437" y="1520456"/>
            <a:ext cx="7955566" cy="2530380"/>
          </a:xfrm>
        </p:spPr>
        <p:txBody>
          <a:bodyPr/>
          <a:lstStyle/>
          <a:p>
            <a:pPr algn="ctr"/>
            <a:r>
              <a:rPr lang="en-GB" b="1" dirty="0"/>
              <a:t>How the Economics MIG fits into the </a:t>
            </a:r>
            <a:r>
              <a:rPr lang="en-GB" b="1" dirty="0" err="1"/>
              <a:t>IFoA’s</a:t>
            </a:r>
            <a:r>
              <a:rPr lang="en-GB" b="1" dirty="0"/>
              <a:t> Strategy </a:t>
            </a:r>
            <a:endParaRPr lang="en-GB" dirty="0"/>
          </a:p>
        </p:txBody>
      </p:sp>
      <p:sp>
        <p:nvSpPr>
          <p:cNvPr id="6" name="Subtitle 5">
            <a:extLst>
              <a:ext uri="{FF2B5EF4-FFF2-40B4-BE49-F238E27FC236}">
                <a16:creationId xmlns:a16="http://schemas.microsoft.com/office/drawing/2014/main" id="{15834A70-C386-4080-88D2-060FB39C7D53}"/>
              </a:ext>
            </a:extLst>
          </p:cNvPr>
          <p:cNvSpPr>
            <a:spLocks noGrp="1"/>
          </p:cNvSpPr>
          <p:nvPr>
            <p:ph type="subTitle" idx="1"/>
          </p:nvPr>
        </p:nvSpPr>
        <p:spPr>
          <a:xfrm>
            <a:off x="1507067" y="4912070"/>
            <a:ext cx="7766936" cy="1096899"/>
          </a:xfrm>
        </p:spPr>
        <p:txBody>
          <a:bodyPr/>
          <a:lstStyle/>
          <a:p>
            <a:pPr algn="ctr"/>
            <a:r>
              <a:rPr lang="en-GB" dirty="0"/>
              <a:t>Tan </a:t>
            </a:r>
            <a:r>
              <a:rPr lang="en-GB" dirty="0" err="1"/>
              <a:t>Suee</a:t>
            </a:r>
            <a:r>
              <a:rPr lang="en-GB" dirty="0"/>
              <a:t> </a:t>
            </a:r>
            <a:r>
              <a:rPr lang="en-GB" dirty="0" err="1"/>
              <a:t>Chieh</a:t>
            </a:r>
            <a:endParaRPr lang="en-GB" dirty="0"/>
          </a:p>
          <a:p>
            <a:pPr algn="ctr"/>
            <a:r>
              <a:rPr lang="en-GB" dirty="0"/>
              <a:t>President of the Institute and Faculty of Actuaries</a:t>
            </a:r>
          </a:p>
        </p:txBody>
      </p:sp>
    </p:spTree>
    <p:extLst>
      <p:ext uri="{BB962C8B-B14F-4D97-AF65-F5344CB8AC3E}">
        <p14:creationId xmlns:p14="http://schemas.microsoft.com/office/powerpoint/2010/main" val="1669134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D564-01AE-4609-A469-7AAC7A1378AD}"/>
              </a:ext>
            </a:extLst>
          </p:cNvPr>
          <p:cNvSpPr>
            <a:spLocks noGrp="1"/>
          </p:cNvSpPr>
          <p:nvPr>
            <p:ph type="ctrTitle"/>
          </p:nvPr>
        </p:nvSpPr>
        <p:spPr>
          <a:xfrm>
            <a:off x="1318437" y="1520456"/>
            <a:ext cx="7955566" cy="2530380"/>
          </a:xfrm>
        </p:spPr>
        <p:txBody>
          <a:bodyPr/>
          <a:lstStyle/>
          <a:p>
            <a:pPr algn="ctr">
              <a:lnSpc>
                <a:spcPct val="90000"/>
              </a:lnSpc>
            </a:pPr>
            <a:r>
              <a:rPr lang="en-GB" b="1" dirty="0"/>
              <a:t>Cross-pollination </a:t>
            </a:r>
            <a:br>
              <a:rPr lang="en-GB" b="1" dirty="0"/>
            </a:br>
            <a:r>
              <a:rPr lang="en-GB" b="1" dirty="0"/>
              <a:t>of Ideas</a:t>
            </a:r>
            <a:endParaRPr lang="en-GB" sz="4800" dirty="0"/>
          </a:p>
        </p:txBody>
      </p:sp>
      <p:sp>
        <p:nvSpPr>
          <p:cNvPr id="6" name="Subtitle 5">
            <a:extLst>
              <a:ext uri="{FF2B5EF4-FFF2-40B4-BE49-F238E27FC236}">
                <a16:creationId xmlns:a16="http://schemas.microsoft.com/office/drawing/2014/main" id="{15834A70-C386-4080-88D2-060FB39C7D53}"/>
              </a:ext>
            </a:extLst>
          </p:cNvPr>
          <p:cNvSpPr>
            <a:spLocks noGrp="1"/>
          </p:cNvSpPr>
          <p:nvPr>
            <p:ph type="subTitle" idx="1"/>
          </p:nvPr>
        </p:nvSpPr>
        <p:spPr>
          <a:xfrm>
            <a:off x="1507067" y="4912070"/>
            <a:ext cx="7766936" cy="1096899"/>
          </a:xfrm>
        </p:spPr>
        <p:txBody>
          <a:bodyPr/>
          <a:lstStyle/>
          <a:p>
            <a:pPr algn="ctr"/>
            <a:r>
              <a:rPr lang="en-GB" dirty="0"/>
              <a:t>Martin White</a:t>
            </a:r>
          </a:p>
          <a:p>
            <a:pPr algn="ctr"/>
            <a:endParaRPr lang="en-GB" dirty="0"/>
          </a:p>
          <a:p>
            <a:pPr algn="ctr"/>
            <a:endParaRPr lang="en-GB" dirty="0"/>
          </a:p>
          <a:p>
            <a:pPr algn="ctr"/>
            <a:r>
              <a:rPr lang="en-GB" dirty="0"/>
              <a:t>[No additional slides]</a:t>
            </a:r>
          </a:p>
        </p:txBody>
      </p:sp>
    </p:spTree>
    <p:extLst>
      <p:ext uri="{BB962C8B-B14F-4D97-AF65-F5344CB8AC3E}">
        <p14:creationId xmlns:p14="http://schemas.microsoft.com/office/powerpoint/2010/main" val="2892502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51378" y="464"/>
            <a:ext cx="8982471" cy="1628337"/>
          </a:xfrm>
        </p:spPr>
        <p:txBody>
          <a:bodyPr/>
          <a:lstStyle/>
          <a:p>
            <a:pPr algn="ctr"/>
            <a:r>
              <a:rPr lang="en-GB" dirty="0"/>
              <a:t>Better understanding the real economy:</a:t>
            </a:r>
            <a:br>
              <a:rPr lang="en-GB" dirty="0"/>
            </a:br>
            <a:r>
              <a:rPr lang="en-GB" dirty="0"/>
              <a:t>a collaboration of diverse volunteers (PT1/2)</a:t>
            </a:r>
          </a:p>
        </p:txBody>
      </p:sp>
      <p:sp>
        <p:nvSpPr>
          <p:cNvPr id="3" name="Content Placeholder 2"/>
          <p:cNvSpPr>
            <a:spLocks noGrp="1"/>
          </p:cNvSpPr>
          <p:nvPr>
            <p:ph idx="1"/>
          </p:nvPr>
        </p:nvSpPr>
        <p:spPr>
          <a:xfrm>
            <a:off x="1415481" y="1700808"/>
            <a:ext cx="8982471" cy="4536504"/>
          </a:xfrm>
        </p:spPr>
        <p:txBody>
          <a:bodyPr/>
          <a:lstStyle/>
          <a:p>
            <a:r>
              <a:rPr lang="en-GB" sz="1800" dirty="0"/>
              <a:t>Origin: concern that actuaries need to engage more with economic thought</a:t>
            </a:r>
          </a:p>
          <a:p>
            <a:r>
              <a:rPr lang="en-GB" sz="1800" dirty="0"/>
              <a:t>… and that economic thought is too important just to be left to the economists: it is up to all of us to ask ourselves challenging questions</a:t>
            </a:r>
          </a:p>
          <a:p>
            <a:r>
              <a:rPr lang="en-GB" sz="1800" dirty="0"/>
              <a:t>Diverse group of people with different passions – but aim is to learn from each other rather than persuade each other.  Human angle is important, not just technical.</a:t>
            </a:r>
          </a:p>
          <a:p>
            <a:r>
              <a:rPr lang="en-GB" sz="1800" dirty="0"/>
              <a:t>Always to be asking “what is going on here”</a:t>
            </a:r>
          </a:p>
          <a:p>
            <a:r>
              <a:rPr lang="en-GB" sz="1800" dirty="0"/>
              <a:t>Complex world – models, especially very simple models, can be helpful to give us insights about the world, even if taken literally they could lead to mistakes and unintended consequences</a:t>
            </a:r>
          </a:p>
          <a:p>
            <a:r>
              <a:rPr lang="en-GB" sz="1800" dirty="0"/>
              <a:t>Fun as well as usefulness: the power of small groups to spark ideas</a:t>
            </a:r>
          </a:p>
          <a:p>
            <a:r>
              <a:rPr lang="en-GB" sz="1800" dirty="0"/>
              <a:t>Current work streams – may seem scattergun / random, and there will be more</a:t>
            </a:r>
          </a:p>
          <a:p>
            <a:r>
              <a:rPr lang="en-GB" sz="1800" dirty="0"/>
              <a:t>However, any line of enquiry is potentially useful to the whole, and to understanding today as well as thinking about the future</a:t>
            </a:r>
            <a:endParaRPr lang="en-GB" sz="1600"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BC1242CF-12C1-4411-B532-E91306108269}" type="datetime4">
              <a:rPr lang="en-GB">
                <a:solidFill>
                  <a:srgbClr val="3F4548"/>
                </a:solidFill>
                <a:latin typeface="Arial" charset="0"/>
                <a:cs typeface="Arial" charset="0"/>
              </a:rPr>
              <a:pPr defTabSz="914400" fontAlgn="base">
                <a:spcBef>
                  <a:spcPct val="0"/>
                </a:spcBef>
                <a:spcAft>
                  <a:spcPct val="0"/>
                </a:spcAft>
              </a:pPr>
              <a:t>14 September 2020</a:t>
            </a:fld>
            <a:endParaRPr lang="en-GB" dirty="0">
              <a:solidFill>
                <a:srgbClr val="3F4548"/>
              </a:solidFill>
              <a:latin typeface="Arial" charset="0"/>
              <a:cs typeface="Arial" charset="0"/>
            </a:endParaRPr>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51</a:t>
            </a:fld>
            <a:endParaRPr lang="en-GB">
              <a:latin typeface="Arial" charset="0"/>
              <a:cs typeface="Arial" charset="0"/>
            </a:endParaRPr>
          </a:p>
        </p:txBody>
      </p:sp>
    </p:spTree>
    <p:extLst>
      <p:ext uri="{BB962C8B-B14F-4D97-AF65-F5344CB8AC3E}">
        <p14:creationId xmlns:p14="http://schemas.microsoft.com/office/powerpoint/2010/main" val="457927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378" y="464"/>
            <a:ext cx="8982471" cy="1628337"/>
          </a:xfrm>
        </p:spPr>
        <p:txBody>
          <a:bodyPr/>
          <a:lstStyle/>
          <a:p>
            <a:pPr algn="ctr"/>
            <a:r>
              <a:rPr lang="en-GB" dirty="0"/>
              <a:t>On understanding today and thinking about the future  (PT2/2)</a:t>
            </a:r>
          </a:p>
        </p:txBody>
      </p:sp>
      <p:sp>
        <p:nvSpPr>
          <p:cNvPr id="3" name="Content Placeholder 2"/>
          <p:cNvSpPr>
            <a:spLocks noGrp="1"/>
          </p:cNvSpPr>
          <p:nvPr>
            <p:ph idx="1"/>
          </p:nvPr>
        </p:nvSpPr>
        <p:spPr>
          <a:xfrm>
            <a:off x="1551378" y="1556792"/>
            <a:ext cx="8982471" cy="4536504"/>
          </a:xfrm>
        </p:spPr>
        <p:txBody>
          <a:bodyPr/>
          <a:lstStyle/>
          <a:p>
            <a:r>
              <a:rPr lang="en-GB" sz="1800" dirty="0"/>
              <a:t>Do we understand well enough how wealth is created in companies?</a:t>
            </a:r>
          </a:p>
          <a:p>
            <a:r>
              <a:rPr lang="en-GB" sz="1800" dirty="0"/>
              <a:t>And what this means for how we provide for our individual and collective futures?</a:t>
            </a:r>
          </a:p>
          <a:p>
            <a:r>
              <a:rPr lang="en-GB" sz="1800" dirty="0"/>
              <a:t>But we face huge challenges, meaning that the future has to look quite different from the past – and every work stream has potential to shed light on this</a:t>
            </a:r>
          </a:p>
          <a:p>
            <a:r>
              <a:rPr lang="en-GB" sz="1800" dirty="0"/>
              <a:t>Climate change; a sustainable world in ecological terms; resource constraints; “growth” no longer accepted as solution – indeed, it may be part of the problem</a:t>
            </a:r>
          </a:p>
          <a:p>
            <a:r>
              <a:rPr lang="en-GB" sz="1800" dirty="0"/>
              <a:t>Financial stuff – mechanics of money, of financial (as opposed to real) investment (pardon the simple terminology!)</a:t>
            </a:r>
          </a:p>
          <a:p>
            <a:r>
              <a:rPr lang="en-GB" sz="1800" dirty="0"/>
              <a:t>Principles for tackling uncertainty: Kay/King recent book but masses of other good resources too – we will develop reading lists for the public MIG site</a:t>
            </a:r>
          </a:p>
          <a:p>
            <a:r>
              <a:rPr lang="en-GB" sz="1800" dirty="0"/>
              <a:t>Our preparation for today didn’t talk much about corporate behaviour, corporate cultures, or impact of financial intermediation: for this see separate new project at </a:t>
            </a:r>
            <a:r>
              <a:rPr lang="en-GB" sz="1800" dirty="0">
                <a:hlinkClick r:id="rId3"/>
              </a:rPr>
              <a:t>https://www.uksa.org.uk/Savers_Take_Control</a:t>
            </a:r>
            <a:endParaRPr lang="en-GB" sz="1800" dirty="0"/>
          </a:p>
          <a:p>
            <a:endParaRPr lang="en-GB" sz="1800"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BC1242CF-12C1-4411-B532-E91306108269}" type="datetime4">
              <a:rPr lang="en-GB">
                <a:solidFill>
                  <a:srgbClr val="3F4548"/>
                </a:solidFill>
                <a:latin typeface="Arial" charset="0"/>
                <a:cs typeface="Arial" charset="0"/>
              </a:rPr>
              <a:pPr defTabSz="914400" fontAlgn="base">
                <a:spcBef>
                  <a:spcPct val="0"/>
                </a:spcBef>
                <a:spcAft>
                  <a:spcPct val="0"/>
                </a:spcAft>
              </a:pPr>
              <a:t>14 September 2020</a:t>
            </a:fld>
            <a:endParaRPr lang="en-GB" dirty="0">
              <a:solidFill>
                <a:srgbClr val="3F4548"/>
              </a:solidFill>
              <a:latin typeface="Arial" charset="0"/>
              <a:cs typeface="Arial" charset="0"/>
            </a:endParaRPr>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52</a:t>
            </a:fld>
            <a:endParaRPr lang="en-GB">
              <a:latin typeface="Arial" charset="0"/>
              <a:cs typeface="Arial" charset="0"/>
            </a:endParaRPr>
          </a:p>
        </p:txBody>
      </p:sp>
      <p:sp>
        <p:nvSpPr>
          <p:cNvPr id="6" name="Rectangle 5">
            <a:extLst>
              <a:ext uri="{FF2B5EF4-FFF2-40B4-BE49-F238E27FC236}">
                <a16:creationId xmlns:a16="http://schemas.microsoft.com/office/drawing/2014/main" id="{B8996544-154B-4706-A3D8-469B709E69BE}"/>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3329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9086-1832-42D0-AE06-27EFAF795FD3}"/>
              </a:ext>
            </a:extLst>
          </p:cNvPr>
          <p:cNvSpPr>
            <a:spLocks noGrp="1"/>
          </p:cNvSpPr>
          <p:nvPr>
            <p:ph type="ctrTitle"/>
          </p:nvPr>
        </p:nvSpPr>
        <p:spPr>
          <a:xfrm>
            <a:off x="4974337" y="1265315"/>
            <a:ext cx="4299666" cy="2163686"/>
          </a:xfrm>
        </p:spPr>
        <p:txBody>
          <a:bodyPr>
            <a:normAutofit/>
          </a:bodyPr>
          <a:lstStyle/>
          <a:p>
            <a:pPr algn="l"/>
            <a:r>
              <a:rPr lang="en-GB" sz="4800" dirty="0"/>
              <a:t>Thank you </a:t>
            </a:r>
          </a:p>
        </p:txBody>
      </p:sp>
      <p:sp>
        <p:nvSpPr>
          <p:cNvPr id="3" name="Subtitle 2">
            <a:extLst>
              <a:ext uri="{FF2B5EF4-FFF2-40B4-BE49-F238E27FC236}">
                <a16:creationId xmlns:a16="http://schemas.microsoft.com/office/drawing/2014/main" id="{6584D134-EBCD-4329-B9FA-E58E64393282}"/>
              </a:ext>
            </a:extLst>
          </p:cNvPr>
          <p:cNvSpPr>
            <a:spLocks noGrp="1"/>
          </p:cNvSpPr>
          <p:nvPr>
            <p:ph type="subTitle" idx="1"/>
          </p:nvPr>
        </p:nvSpPr>
        <p:spPr>
          <a:xfrm>
            <a:off x="4974337" y="3655464"/>
            <a:ext cx="4299666" cy="1479244"/>
          </a:xfrm>
        </p:spPr>
        <p:txBody>
          <a:bodyPr>
            <a:normAutofit/>
          </a:bodyPr>
          <a:lstStyle/>
          <a:p>
            <a:pPr algn="l">
              <a:lnSpc>
                <a:spcPct val="90000"/>
              </a:lnSpc>
            </a:pPr>
            <a:r>
              <a:rPr lang="en-GB" b="1" dirty="0"/>
              <a:t>Wrap up</a:t>
            </a:r>
          </a:p>
          <a:p>
            <a:pPr algn="l">
              <a:lnSpc>
                <a:spcPct val="90000"/>
              </a:lnSpc>
            </a:pPr>
            <a:endParaRPr lang="en-GB" dirty="0"/>
          </a:p>
          <a:p>
            <a:pPr algn="l">
              <a:lnSpc>
                <a:spcPct val="90000"/>
              </a:lnSpc>
            </a:pPr>
            <a:r>
              <a:rPr lang="en-GB" dirty="0"/>
              <a:t>Alex Waite</a:t>
            </a:r>
          </a:p>
          <a:p>
            <a:pPr algn="l">
              <a:lnSpc>
                <a:spcPct val="90000"/>
              </a:lnSpc>
            </a:pPr>
            <a:endParaRPr lang="en-GB" dirty="0"/>
          </a:p>
          <a:p>
            <a:pPr algn="l">
              <a:lnSpc>
                <a:spcPct val="90000"/>
              </a:lnSpc>
            </a:pPr>
            <a:endParaRPr lang="en-GB" sz="1100" dirty="0"/>
          </a:p>
        </p:txBody>
      </p:sp>
      <p:pic>
        <p:nvPicPr>
          <p:cNvPr id="7" name="Graphic 6" descr="Coins">
            <a:extLst>
              <a:ext uri="{FF2B5EF4-FFF2-40B4-BE49-F238E27FC236}">
                <a16:creationId xmlns:a16="http://schemas.microsoft.com/office/drawing/2014/main" id="{F39CB8E5-D861-4F29-BBF6-F6BAD19415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1395683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D564-01AE-4609-A469-7AAC7A1378AD}"/>
              </a:ext>
            </a:extLst>
          </p:cNvPr>
          <p:cNvSpPr>
            <a:spLocks noGrp="1"/>
          </p:cNvSpPr>
          <p:nvPr>
            <p:ph type="ctrTitle"/>
          </p:nvPr>
        </p:nvSpPr>
        <p:spPr>
          <a:xfrm>
            <a:off x="1318437" y="1520456"/>
            <a:ext cx="7955566" cy="2530380"/>
          </a:xfrm>
        </p:spPr>
        <p:txBody>
          <a:bodyPr/>
          <a:lstStyle/>
          <a:p>
            <a:pPr algn="ctr">
              <a:lnSpc>
                <a:spcPct val="90000"/>
              </a:lnSpc>
            </a:pPr>
            <a:r>
              <a:rPr lang="en-GB" b="1" dirty="0"/>
              <a:t>“After Party”</a:t>
            </a:r>
            <a:endParaRPr lang="en-GB" sz="4800" dirty="0"/>
          </a:p>
        </p:txBody>
      </p:sp>
      <p:sp>
        <p:nvSpPr>
          <p:cNvPr id="6" name="Subtitle 5">
            <a:extLst>
              <a:ext uri="{FF2B5EF4-FFF2-40B4-BE49-F238E27FC236}">
                <a16:creationId xmlns:a16="http://schemas.microsoft.com/office/drawing/2014/main" id="{15834A70-C386-4080-88D2-060FB39C7D53}"/>
              </a:ext>
            </a:extLst>
          </p:cNvPr>
          <p:cNvSpPr>
            <a:spLocks noGrp="1"/>
          </p:cNvSpPr>
          <p:nvPr>
            <p:ph type="subTitle" idx="1"/>
          </p:nvPr>
        </p:nvSpPr>
        <p:spPr>
          <a:xfrm>
            <a:off x="1412752" y="4305401"/>
            <a:ext cx="7766936" cy="1096899"/>
          </a:xfrm>
        </p:spPr>
        <p:txBody>
          <a:bodyPr/>
          <a:lstStyle/>
          <a:p>
            <a:pPr algn="ctr"/>
            <a:endParaRPr lang="en-GB" dirty="0"/>
          </a:p>
          <a:p>
            <a:pPr algn="ctr"/>
            <a:endParaRPr lang="en-GB" dirty="0"/>
          </a:p>
          <a:p>
            <a:pPr algn="ctr"/>
            <a:r>
              <a:rPr lang="en-GB" b="1" dirty="0">
                <a:solidFill>
                  <a:schemeClr val="accent5"/>
                </a:solidFill>
              </a:rPr>
              <a:t>Recording is now turned off!</a:t>
            </a:r>
          </a:p>
        </p:txBody>
      </p:sp>
    </p:spTree>
    <p:extLst>
      <p:ext uri="{BB962C8B-B14F-4D97-AF65-F5344CB8AC3E}">
        <p14:creationId xmlns:p14="http://schemas.microsoft.com/office/powerpoint/2010/main" val="3081034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D564-01AE-4609-A469-7AAC7A1378AD}"/>
              </a:ext>
            </a:extLst>
          </p:cNvPr>
          <p:cNvSpPr>
            <a:spLocks noGrp="1"/>
          </p:cNvSpPr>
          <p:nvPr>
            <p:ph type="ctrTitle"/>
          </p:nvPr>
        </p:nvSpPr>
        <p:spPr/>
        <p:txBody>
          <a:bodyPr/>
          <a:lstStyle/>
          <a:p>
            <a:r>
              <a:rPr lang="en-GB" dirty="0"/>
              <a:t>Appendix</a:t>
            </a:r>
          </a:p>
        </p:txBody>
      </p:sp>
      <p:sp>
        <p:nvSpPr>
          <p:cNvPr id="6" name="Subtitle 5">
            <a:extLst>
              <a:ext uri="{FF2B5EF4-FFF2-40B4-BE49-F238E27FC236}">
                <a16:creationId xmlns:a16="http://schemas.microsoft.com/office/drawing/2014/main" id="{15834A70-C386-4080-88D2-060FB39C7D53}"/>
              </a:ext>
            </a:extLst>
          </p:cNvPr>
          <p:cNvSpPr>
            <a:spLocks noGrp="1"/>
          </p:cNvSpPr>
          <p:nvPr>
            <p:ph type="subTitle" idx="1"/>
          </p:nvPr>
        </p:nvSpPr>
        <p:spPr/>
        <p:txBody>
          <a:bodyPr/>
          <a:lstStyle/>
          <a:p>
            <a:r>
              <a:rPr lang="en-GB" dirty="0"/>
              <a:t>Background to the Economics MIG</a:t>
            </a:r>
          </a:p>
        </p:txBody>
      </p:sp>
    </p:spTree>
    <p:extLst>
      <p:ext uri="{BB962C8B-B14F-4D97-AF65-F5344CB8AC3E}">
        <p14:creationId xmlns:p14="http://schemas.microsoft.com/office/powerpoint/2010/main" val="1944200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6109-111F-4DB6-8569-71199C66018C}"/>
              </a:ext>
            </a:extLst>
          </p:cNvPr>
          <p:cNvSpPr>
            <a:spLocks noGrp="1"/>
          </p:cNvSpPr>
          <p:nvPr>
            <p:ph type="title"/>
          </p:nvPr>
        </p:nvSpPr>
        <p:spPr/>
        <p:txBody>
          <a:bodyPr/>
          <a:lstStyle/>
          <a:p>
            <a:r>
              <a:rPr lang="en-GB" dirty="0"/>
              <a:t>Background to the Economics MIG </a:t>
            </a:r>
            <a:br>
              <a:rPr lang="en-GB" dirty="0"/>
            </a:br>
            <a:r>
              <a:rPr lang="en-GB" sz="2800" dirty="0">
                <a:solidFill>
                  <a:srgbClr val="699841"/>
                </a:solidFill>
              </a:rPr>
              <a:t>Membership and approach</a:t>
            </a:r>
            <a:endParaRPr lang="en-GB" dirty="0">
              <a:solidFill>
                <a:srgbClr val="699841"/>
              </a:solidFill>
            </a:endParaRPr>
          </a:p>
        </p:txBody>
      </p:sp>
      <p:sp>
        <p:nvSpPr>
          <p:cNvPr id="3" name="Content Placeholder 2">
            <a:extLst>
              <a:ext uri="{FF2B5EF4-FFF2-40B4-BE49-F238E27FC236}">
                <a16:creationId xmlns:a16="http://schemas.microsoft.com/office/drawing/2014/main" id="{45712431-E912-4A47-AE4B-37ED3E310293}"/>
              </a:ext>
            </a:extLst>
          </p:cNvPr>
          <p:cNvSpPr>
            <a:spLocks noGrp="1"/>
          </p:cNvSpPr>
          <p:nvPr>
            <p:ph idx="1"/>
          </p:nvPr>
        </p:nvSpPr>
        <p:spPr/>
        <p:txBody>
          <a:bodyPr/>
          <a:lstStyle/>
          <a:p>
            <a:pPr fontAlgn="base"/>
            <a:r>
              <a:rPr lang="en-GB" dirty="0"/>
              <a:t>The MIG is open to anyone to join, and is not limited to actuaries.  Indeed, seeking out external expertise is important for this MIG.  </a:t>
            </a:r>
          </a:p>
          <a:p>
            <a:pPr fontAlgn="base"/>
            <a:r>
              <a:rPr lang="en-GB" dirty="0"/>
              <a:t>We intend that the style of the discussions will be suited to the purpose of the MIG, which is a search for discovery and enquiry into economic questions that are relevant to the areas in which actuaries operate.  An important theme is the need to face up to uncertainty as a pre-requisite to being able to tackle difficult questions.  </a:t>
            </a:r>
          </a:p>
          <a:p>
            <a:pPr fontAlgn="base"/>
            <a:r>
              <a:rPr lang="en-GB" dirty="0"/>
              <a:t>Of particular interest are lines of thought and enquiry which are additional to the economic paradigms which have dominated both academia and the financial sector over the last few decades.  The style will be to encourage and engage with fresh questions, especially questions which seem to have had limited attention to date, and to encourage diversity of thought.</a:t>
            </a:r>
          </a:p>
          <a:p>
            <a:pPr marL="0" indent="0" fontAlgn="base">
              <a:buNone/>
            </a:pPr>
            <a:endParaRPr lang="en-GB" dirty="0"/>
          </a:p>
        </p:txBody>
      </p:sp>
    </p:spTree>
    <p:extLst>
      <p:ext uri="{BB962C8B-B14F-4D97-AF65-F5344CB8AC3E}">
        <p14:creationId xmlns:p14="http://schemas.microsoft.com/office/powerpoint/2010/main" val="2298249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6109-111F-4DB6-8569-71199C66018C}"/>
              </a:ext>
            </a:extLst>
          </p:cNvPr>
          <p:cNvSpPr>
            <a:spLocks noGrp="1"/>
          </p:cNvSpPr>
          <p:nvPr>
            <p:ph type="title"/>
          </p:nvPr>
        </p:nvSpPr>
        <p:spPr/>
        <p:txBody>
          <a:bodyPr/>
          <a:lstStyle/>
          <a:p>
            <a:r>
              <a:rPr lang="en-GB" dirty="0"/>
              <a:t>Background to the Economics MIG </a:t>
            </a:r>
            <a:br>
              <a:rPr lang="en-GB" dirty="0"/>
            </a:br>
            <a:r>
              <a:rPr lang="en-GB" sz="2800" dirty="0">
                <a:solidFill>
                  <a:srgbClr val="699841"/>
                </a:solidFill>
              </a:rPr>
              <a:t>Scope</a:t>
            </a:r>
            <a:endParaRPr lang="en-GB" dirty="0">
              <a:solidFill>
                <a:srgbClr val="699841"/>
              </a:solidFill>
            </a:endParaRPr>
          </a:p>
        </p:txBody>
      </p:sp>
      <p:sp>
        <p:nvSpPr>
          <p:cNvPr id="3" name="Content Placeholder 2">
            <a:extLst>
              <a:ext uri="{FF2B5EF4-FFF2-40B4-BE49-F238E27FC236}">
                <a16:creationId xmlns:a16="http://schemas.microsoft.com/office/drawing/2014/main" id="{45712431-E912-4A47-AE4B-37ED3E310293}"/>
              </a:ext>
            </a:extLst>
          </p:cNvPr>
          <p:cNvSpPr>
            <a:spLocks noGrp="1"/>
          </p:cNvSpPr>
          <p:nvPr>
            <p:ph idx="1"/>
          </p:nvPr>
        </p:nvSpPr>
        <p:spPr>
          <a:xfrm>
            <a:off x="677334" y="1811661"/>
            <a:ext cx="8596668" cy="5046339"/>
          </a:xfrm>
        </p:spPr>
        <p:txBody>
          <a:bodyPr/>
          <a:lstStyle/>
          <a:p>
            <a:pPr fontAlgn="base"/>
            <a:r>
              <a:rPr lang="en-GB" dirty="0"/>
              <a:t>The Economics MIG is sponsored by the F&amp;I Board of the </a:t>
            </a:r>
            <a:r>
              <a:rPr lang="en-GB" dirty="0" err="1"/>
              <a:t>IFoA</a:t>
            </a:r>
            <a:r>
              <a:rPr lang="en-GB" dirty="0"/>
              <a:t> to:</a:t>
            </a:r>
          </a:p>
          <a:p>
            <a:pPr lvl="1" fontAlgn="base"/>
            <a:r>
              <a:rPr lang="en-GB" dirty="0"/>
              <a:t>Raise awareness and understanding of our use of economic thought, theories and models and the implications for policyholders, pension scheme members, insurers, regulators and society.  </a:t>
            </a:r>
          </a:p>
          <a:p>
            <a:pPr lvl="1" fontAlgn="base"/>
            <a:r>
              <a:rPr lang="en-GB" dirty="0"/>
              <a:t>Engage in meaningful discussions in various areas of economics, especially those relevant to our stakeholders.  For example, in assessing implications for managing long term assets and liabilities and addressing the related risks and uncertainties.</a:t>
            </a:r>
          </a:p>
          <a:p>
            <a:pPr lvl="1" fontAlgn="base"/>
            <a:r>
              <a:rPr lang="en-GB" dirty="0"/>
              <a:t>Engage with interested parties, including academics, outside the actuarial profession, to deepen the level of understanding of MIG members, with a view to posing and investigating questions of importance to actuaries in today’s rapidly changing world and of expected relevance to the future.</a:t>
            </a:r>
          </a:p>
          <a:p>
            <a:pPr lvl="1" fontAlgn="base"/>
            <a:r>
              <a:rPr lang="en-GB" dirty="0"/>
              <a:t>Promote discussion and debate about the strengths and limitations of current economic thinking, of actuaries’ current uses thereof, and whether actuaries' current uses should be revised, refined, supplemented or replaced altogether in the future.</a:t>
            </a:r>
          </a:p>
          <a:p>
            <a:pPr lvl="1" fontAlgn="base"/>
            <a:r>
              <a:rPr lang="en-GB" dirty="0"/>
              <a:t>Support members of the MIG and the </a:t>
            </a:r>
            <a:r>
              <a:rPr lang="en-GB" dirty="0" err="1"/>
              <a:t>IFoA</a:t>
            </a:r>
            <a:r>
              <a:rPr lang="en-GB" dirty="0"/>
              <a:t> in assessing implications of economics and actuaries' use thereof.</a:t>
            </a:r>
          </a:p>
        </p:txBody>
      </p:sp>
    </p:spTree>
    <p:extLst>
      <p:ext uri="{BB962C8B-B14F-4D97-AF65-F5344CB8AC3E}">
        <p14:creationId xmlns:p14="http://schemas.microsoft.com/office/powerpoint/2010/main" val="93209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D564-01AE-4609-A469-7AAC7A1378AD}"/>
              </a:ext>
            </a:extLst>
          </p:cNvPr>
          <p:cNvSpPr>
            <a:spLocks noGrp="1"/>
          </p:cNvSpPr>
          <p:nvPr>
            <p:ph type="ctrTitle"/>
          </p:nvPr>
        </p:nvSpPr>
        <p:spPr>
          <a:xfrm>
            <a:off x="1318437" y="1520456"/>
            <a:ext cx="7955566" cy="2530380"/>
          </a:xfrm>
        </p:spPr>
        <p:txBody>
          <a:bodyPr/>
          <a:lstStyle/>
          <a:p>
            <a:pPr algn="ctr">
              <a:lnSpc>
                <a:spcPct val="90000"/>
              </a:lnSpc>
            </a:pPr>
            <a:r>
              <a:rPr lang="en-GB" b="1" dirty="0"/>
              <a:t>Aims of the</a:t>
            </a:r>
            <a:br>
              <a:rPr lang="en-GB" b="1" dirty="0"/>
            </a:br>
            <a:r>
              <a:rPr lang="en-GB" b="1" dirty="0"/>
              <a:t>Economics MIG</a:t>
            </a:r>
            <a:endParaRPr lang="en-GB" sz="4800" dirty="0"/>
          </a:p>
        </p:txBody>
      </p:sp>
      <p:sp>
        <p:nvSpPr>
          <p:cNvPr id="6" name="Subtitle 5">
            <a:extLst>
              <a:ext uri="{FF2B5EF4-FFF2-40B4-BE49-F238E27FC236}">
                <a16:creationId xmlns:a16="http://schemas.microsoft.com/office/drawing/2014/main" id="{15834A70-C386-4080-88D2-060FB39C7D53}"/>
              </a:ext>
            </a:extLst>
          </p:cNvPr>
          <p:cNvSpPr>
            <a:spLocks noGrp="1"/>
          </p:cNvSpPr>
          <p:nvPr>
            <p:ph type="subTitle" idx="1"/>
          </p:nvPr>
        </p:nvSpPr>
        <p:spPr>
          <a:xfrm>
            <a:off x="1507067" y="4912070"/>
            <a:ext cx="7766936" cy="1096899"/>
          </a:xfrm>
        </p:spPr>
        <p:txBody>
          <a:bodyPr/>
          <a:lstStyle/>
          <a:p>
            <a:pPr algn="ctr"/>
            <a:r>
              <a:rPr lang="en-GB" dirty="0"/>
              <a:t>Oliver Bettis</a:t>
            </a:r>
          </a:p>
          <a:p>
            <a:pPr algn="ctr"/>
            <a:r>
              <a:rPr lang="en-GB" dirty="0"/>
              <a:t>Chairman of the Economics MIG</a:t>
            </a:r>
          </a:p>
        </p:txBody>
      </p:sp>
    </p:spTree>
    <p:extLst>
      <p:ext uri="{BB962C8B-B14F-4D97-AF65-F5344CB8AC3E}">
        <p14:creationId xmlns:p14="http://schemas.microsoft.com/office/powerpoint/2010/main" val="87659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E157-D93D-8649-82C5-B1DDB8D290BA}"/>
              </a:ext>
            </a:extLst>
          </p:cNvPr>
          <p:cNvSpPr>
            <a:spLocks noGrp="1"/>
          </p:cNvSpPr>
          <p:nvPr>
            <p:ph type="title"/>
          </p:nvPr>
        </p:nvSpPr>
        <p:spPr/>
        <p:txBody>
          <a:bodyPr/>
          <a:lstStyle/>
          <a:p>
            <a:r>
              <a:rPr lang="en-US" dirty="0"/>
              <a:t>Aims of the </a:t>
            </a:r>
            <a:r>
              <a:rPr lang="en-US" dirty="0" err="1"/>
              <a:t>IFoA’s</a:t>
            </a:r>
            <a:r>
              <a:rPr lang="en-US" dirty="0"/>
              <a:t> Economics Member Interest Group</a:t>
            </a:r>
          </a:p>
        </p:txBody>
      </p:sp>
      <p:sp>
        <p:nvSpPr>
          <p:cNvPr id="3" name="Content Placeholder 2">
            <a:extLst>
              <a:ext uri="{FF2B5EF4-FFF2-40B4-BE49-F238E27FC236}">
                <a16:creationId xmlns:a16="http://schemas.microsoft.com/office/drawing/2014/main" id="{150B3E1E-5B21-194F-BBF8-2925939768A9}"/>
              </a:ext>
            </a:extLst>
          </p:cNvPr>
          <p:cNvSpPr>
            <a:spLocks noGrp="1"/>
          </p:cNvSpPr>
          <p:nvPr>
            <p:ph idx="1"/>
          </p:nvPr>
        </p:nvSpPr>
        <p:spPr/>
        <p:txBody>
          <a:bodyPr/>
          <a:lstStyle/>
          <a:p>
            <a:endParaRPr lang="en-US" dirty="0"/>
          </a:p>
          <a:p>
            <a:endParaRPr lang="en-US" dirty="0"/>
          </a:p>
          <a:p>
            <a:r>
              <a:rPr lang="en-US" dirty="0"/>
              <a:t>Motivation: The paradigm shift in economics</a:t>
            </a:r>
          </a:p>
          <a:p>
            <a:r>
              <a:rPr lang="en-US" dirty="0"/>
              <a:t>Why does this matter?</a:t>
            </a:r>
          </a:p>
          <a:p>
            <a:r>
              <a:rPr lang="en-US" dirty="0"/>
              <a:t>The aims of the Economics MIG</a:t>
            </a:r>
          </a:p>
          <a:p>
            <a:endParaRPr lang="en-US" dirty="0"/>
          </a:p>
        </p:txBody>
      </p:sp>
      <p:sp>
        <p:nvSpPr>
          <p:cNvPr id="5" name="Slide Number Placeholder 4">
            <a:extLst>
              <a:ext uri="{FF2B5EF4-FFF2-40B4-BE49-F238E27FC236}">
                <a16:creationId xmlns:a16="http://schemas.microsoft.com/office/drawing/2014/main" id="{7EDD063B-C10A-2F40-B2EB-03631C2C3A42}"/>
              </a:ext>
            </a:extLst>
          </p:cNvPr>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7</a:t>
            </a:fld>
            <a:endParaRPr lang="en-GB">
              <a:latin typeface="Arial" charset="0"/>
              <a:cs typeface="Arial" charset="0"/>
            </a:endParaRPr>
          </a:p>
        </p:txBody>
      </p:sp>
      <p:sp>
        <p:nvSpPr>
          <p:cNvPr id="6" name="Rectangle 5">
            <a:extLst>
              <a:ext uri="{FF2B5EF4-FFF2-40B4-BE49-F238E27FC236}">
                <a16:creationId xmlns:a16="http://schemas.microsoft.com/office/drawing/2014/main" id="{22E7E8B9-51B4-4DAC-96C5-33623B99ACA0}"/>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2123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Motivation for the Economics Member Interest Group</a:t>
            </a:r>
            <a:br>
              <a:rPr lang="en-GB" dirty="0">
                <a:solidFill>
                  <a:schemeClr val="accent1"/>
                </a:solidFill>
              </a:rPr>
            </a:br>
            <a:endParaRPr lang="en-GB" dirty="0"/>
          </a:p>
        </p:txBody>
      </p:sp>
      <p:sp>
        <p:nvSpPr>
          <p:cNvPr id="3" name="Content Placeholder 2"/>
          <p:cNvSpPr>
            <a:spLocks noGrp="1"/>
          </p:cNvSpPr>
          <p:nvPr>
            <p:ph idx="1"/>
          </p:nvPr>
        </p:nvSpPr>
        <p:spPr>
          <a:xfrm>
            <a:off x="1571234" y="1556794"/>
            <a:ext cx="9477767" cy="3770213"/>
          </a:xfrm>
        </p:spPr>
        <p:txBody>
          <a:bodyPr/>
          <a:lstStyle/>
          <a:p>
            <a:pPr>
              <a:buNone/>
            </a:pPr>
            <a:r>
              <a:rPr lang="en-GB" dirty="0"/>
              <a:t>The 2008 financial crisis was also a crisis for economics:</a:t>
            </a:r>
          </a:p>
          <a:p>
            <a:pPr>
              <a:buNone/>
            </a:pPr>
            <a:r>
              <a:rPr lang="en-GB" b="1" dirty="0"/>
              <a:t>Adair Turner, on the need to “reconstruct” economics*</a:t>
            </a:r>
            <a:endParaRPr lang="en-GB" b="1" baseline="30000" dirty="0"/>
          </a:p>
          <a:p>
            <a:r>
              <a:rPr lang="en-GB" dirty="0"/>
              <a:t>“… one oversimplified strand [of economics] dominated in the pre-crisis years”</a:t>
            </a:r>
          </a:p>
          <a:p>
            <a:r>
              <a:rPr lang="en-GB" dirty="0"/>
              <a:t>“… do we really need … to “reconstruct economics”? My conclusion is that we do.” </a:t>
            </a:r>
          </a:p>
          <a:p>
            <a:pPr marL="0" indent="0">
              <a:buNone/>
            </a:pPr>
            <a:endParaRPr lang="en-GB" dirty="0"/>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8</a:t>
            </a:fld>
            <a:endParaRPr lang="en-GB">
              <a:latin typeface="Arial" charset="0"/>
              <a:cs typeface="Arial" charset="0"/>
            </a:endParaRPr>
          </a:p>
        </p:txBody>
      </p:sp>
      <p:sp>
        <p:nvSpPr>
          <p:cNvPr id="6" name="TextBox 5"/>
          <p:cNvSpPr txBox="1"/>
          <p:nvPr/>
        </p:nvSpPr>
        <p:spPr>
          <a:xfrm>
            <a:off x="1571229" y="6411178"/>
            <a:ext cx="5144357" cy="258982"/>
          </a:xfrm>
          <a:prstGeom prst="rect">
            <a:avLst/>
          </a:prstGeom>
          <a:noFill/>
        </p:spPr>
        <p:txBody>
          <a:bodyPr wrap="none" rtlCol="0">
            <a:spAutoFit/>
          </a:bodyPr>
          <a:lstStyle/>
          <a:p>
            <a:pPr defTabSz="914400" fontAlgn="base">
              <a:spcBef>
                <a:spcPct val="0"/>
              </a:spcBef>
              <a:spcAft>
                <a:spcPct val="0"/>
              </a:spcAft>
            </a:pPr>
            <a:r>
              <a:rPr lang="en-GB" sz="1083" dirty="0">
                <a:solidFill>
                  <a:srgbClr val="3F4548"/>
                </a:solidFill>
                <a:latin typeface="Arial" charset="0"/>
                <a:cs typeface="Arial" charset="0"/>
              </a:rPr>
              <a:t>*</a:t>
            </a:r>
            <a:r>
              <a:rPr lang="en-GB" sz="1083" baseline="30000" dirty="0">
                <a:solidFill>
                  <a:srgbClr val="3F4548"/>
                </a:solidFill>
                <a:latin typeface="Arial" charset="0"/>
                <a:cs typeface="Arial" charset="0"/>
              </a:rPr>
              <a:t> </a:t>
            </a:r>
            <a:r>
              <a:rPr lang="en-GB" sz="1083" dirty="0">
                <a:solidFill>
                  <a:srgbClr val="3F4548"/>
                </a:solidFill>
                <a:latin typeface="Arial" charset="0"/>
                <a:cs typeface="Arial" charset="0"/>
              </a:rPr>
              <a:t>Source: “Economics After the Crisis”, by Adair Turner, MIT Press 17 April 2012</a:t>
            </a:r>
          </a:p>
        </p:txBody>
      </p:sp>
      <p:sp>
        <p:nvSpPr>
          <p:cNvPr id="7" name="Rectangle 6">
            <a:extLst>
              <a:ext uri="{FF2B5EF4-FFF2-40B4-BE49-F238E27FC236}">
                <a16:creationId xmlns:a16="http://schemas.microsoft.com/office/drawing/2014/main" id="{23F22FA4-3BF4-4B72-BC62-2E73E0CAB559}"/>
              </a:ext>
            </a:extLst>
          </p:cNvPr>
          <p:cNvSpPr/>
          <p:nvPr/>
        </p:nvSpPr>
        <p:spPr>
          <a:xfrm>
            <a:off x="430306" y="6230471"/>
            <a:ext cx="11304494" cy="171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634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Paradigm Shift in Economics</a:t>
            </a:r>
          </a:p>
        </p:txBody>
      </p:sp>
      <p:sp>
        <p:nvSpPr>
          <p:cNvPr id="3" name="Content Placeholder 2"/>
          <p:cNvSpPr>
            <a:spLocks noGrp="1"/>
          </p:cNvSpPr>
          <p:nvPr>
            <p:ph idx="1"/>
          </p:nvPr>
        </p:nvSpPr>
        <p:spPr>
          <a:xfrm>
            <a:off x="1571230" y="1557338"/>
            <a:ext cx="8982471" cy="3743870"/>
          </a:xfrm>
        </p:spPr>
        <p:txBody>
          <a:bodyPr/>
          <a:lstStyle/>
          <a:p>
            <a:pPr marL="0" indent="0">
              <a:buNone/>
            </a:pPr>
            <a:r>
              <a:rPr lang="en-GB" dirty="0"/>
              <a:t>“Today, not only is our economy in a shambles but so too is the economic paradigm that predominated in the years before the crisis… Too many have invested too much in the wrong models… But a new paradigm, I believe, is within our grasp. </a:t>
            </a:r>
          </a:p>
          <a:p>
            <a:pPr marL="0" indent="0">
              <a:buNone/>
            </a:pPr>
            <a:r>
              <a:rPr lang="en-GB" dirty="0"/>
              <a:t>What is at stake … is the stability and prosperity of our economies.”*</a:t>
            </a:r>
          </a:p>
          <a:p>
            <a:pPr marL="0" indent="0">
              <a:buNone/>
            </a:pPr>
            <a:r>
              <a:rPr lang="en-GB" dirty="0"/>
              <a:t>Joseph Stiglitz, 19 August 2010</a:t>
            </a:r>
          </a:p>
          <a:p>
            <a:pPr marL="0" indent="0">
              <a:buNone/>
            </a:pPr>
            <a:endParaRPr lang="en-GB" dirty="0"/>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pPr>
            <a:fld id="{FE8DA6AF-1811-4E27-A96F-54109F1D0275}" type="slidenum">
              <a:rPr lang="en-GB">
                <a:latin typeface="Arial" charset="0"/>
                <a:cs typeface="Arial" charset="0"/>
              </a:rPr>
              <a:pPr defTabSz="914400" fontAlgn="base">
                <a:spcBef>
                  <a:spcPct val="0"/>
                </a:spcBef>
                <a:spcAft>
                  <a:spcPct val="0"/>
                </a:spcAft>
              </a:pPr>
              <a:t>9</a:t>
            </a:fld>
            <a:endParaRPr lang="en-GB">
              <a:latin typeface="Arial" charset="0"/>
              <a:cs typeface="Arial" charset="0"/>
            </a:endParaRPr>
          </a:p>
        </p:txBody>
      </p:sp>
      <p:sp>
        <p:nvSpPr>
          <p:cNvPr id="6" name="TextBox 5"/>
          <p:cNvSpPr txBox="1"/>
          <p:nvPr/>
        </p:nvSpPr>
        <p:spPr>
          <a:xfrm>
            <a:off x="1703512" y="6341419"/>
            <a:ext cx="7056784" cy="461665"/>
          </a:xfrm>
          <a:prstGeom prst="rect">
            <a:avLst/>
          </a:prstGeom>
          <a:noFill/>
        </p:spPr>
        <p:txBody>
          <a:bodyPr wrap="square" rtlCol="0">
            <a:spAutoFit/>
          </a:bodyPr>
          <a:lstStyle/>
          <a:p>
            <a:pPr defTabSz="914400" fontAlgn="base">
              <a:spcBef>
                <a:spcPct val="0"/>
              </a:spcBef>
              <a:spcAft>
                <a:spcPct val="0"/>
              </a:spcAft>
            </a:pPr>
            <a:r>
              <a:rPr lang="en-GB" sz="1200" dirty="0">
                <a:solidFill>
                  <a:srgbClr val="3F4548"/>
                </a:solidFill>
                <a:latin typeface="Arial" charset="0"/>
                <a:cs typeface="Arial" charset="0"/>
              </a:rPr>
              <a:t>*Economics Nobel Prize winner Joseph </a:t>
            </a:r>
            <a:r>
              <a:rPr lang="en-GB" sz="1200" dirty="0" err="1">
                <a:solidFill>
                  <a:srgbClr val="3F4548"/>
                </a:solidFill>
                <a:latin typeface="Arial" charset="0"/>
                <a:cs typeface="Arial" charset="0"/>
              </a:rPr>
              <a:t>Stigilitz</a:t>
            </a:r>
            <a:r>
              <a:rPr lang="en-GB" sz="1200" dirty="0">
                <a:solidFill>
                  <a:srgbClr val="3F4548"/>
                </a:solidFill>
                <a:latin typeface="Arial" charset="0"/>
                <a:cs typeface="Arial" charset="0"/>
              </a:rPr>
              <a:t> writing in the Financial Times, 19 August 2010</a:t>
            </a:r>
            <a:endParaRPr lang="en-GB" sz="1200" dirty="0">
              <a:solidFill>
                <a:srgbClr val="3F4548"/>
              </a:solidFill>
              <a:latin typeface="Arial" charset="0"/>
              <a:cs typeface="Arial" charset="0"/>
              <a:hlinkClick r:id=""/>
            </a:endParaRPr>
          </a:p>
          <a:p>
            <a:pPr defTabSz="914400" fontAlgn="base">
              <a:spcBef>
                <a:spcPct val="0"/>
              </a:spcBef>
              <a:spcAft>
                <a:spcPct val="0"/>
              </a:spcAft>
            </a:pPr>
            <a:r>
              <a:rPr lang="en-GB" sz="1200" dirty="0">
                <a:solidFill>
                  <a:srgbClr val="3F4548"/>
                </a:solidFill>
                <a:latin typeface="Arial" charset="0"/>
                <a:cs typeface="Arial" charset="0"/>
                <a:hlinkClick r:id=""/>
              </a:rPr>
              <a:t>http://www.ft.com/cms/s/0/d5108f90-abc2-11df-9f02-00144feabdc0.html#axzz48mrgTgQ8</a:t>
            </a:r>
            <a:r>
              <a:rPr lang="en-GB" sz="1200" dirty="0">
                <a:solidFill>
                  <a:srgbClr val="3F4548"/>
                </a:solidFill>
                <a:latin typeface="Arial" charset="0"/>
                <a:cs typeface="Arial" charset="0"/>
              </a:rPr>
              <a: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191" y="4538952"/>
            <a:ext cx="1759019" cy="1297277"/>
          </a:xfrm>
          <a:prstGeom prst="rect">
            <a:avLst/>
          </a:prstGeom>
        </p:spPr>
      </p:pic>
      <p:sp>
        <p:nvSpPr>
          <p:cNvPr id="8" name="Right Arrow 7"/>
          <p:cNvSpPr/>
          <p:nvPr/>
        </p:nvSpPr>
        <p:spPr>
          <a:xfrm>
            <a:off x="4098342" y="4775692"/>
            <a:ext cx="1465231" cy="758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latin typeface="Arial"/>
              <a:cs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017" y="4509121"/>
            <a:ext cx="2198774" cy="1297277"/>
          </a:xfrm>
          <a:prstGeom prst="rect">
            <a:avLst/>
          </a:prstGeom>
        </p:spPr>
      </p:pic>
      <p:sp>
        <p:nvSpPr>
          <p:cNvPr id="10" name="TextBox 9"/>
          <p:cNvSpPr txBox="1"/>
          <p:nvPr/>
        </p:nvSpPr>
        <p:spPr>
          <a:xfrm>
            <a:off x="1801198" y="5947841"/>
            <a:ext cx="4248472" cy="369332"/>
          </a:xfrm>
          <a:prstGeom prst="rect">
            <a:avLst/>
          </a:prstGeom>
          <a:noFill/>
        </p:spPr>
        <p:txBody>
          <a:bodyPr wrap="square" rtlCol="0">
            <a:spAutoFit/>
          </a:bodyPr>
          <a:lstStyle/>
          <a:p>
            <a:pPr defTabSz="914400" fontAlgn="base">
              <a:spcBef>
                <a:spcPct val="0"/>
              </a:spcBef>
              <a:spcAft>
                <a:spcPct val="0"/>
              </a:spcAft>
            </a:pPr>
            <a:r>
              <a:rPr lang="en-GB" dirty="0">
                <a:solidFill>
                  <a:srgbClr val="3F4548"/>
                </a:solidFill>
                <a:latin typeface="Arial" charset="0"/>
                <a:cs typeface="Arial" charset="0"/>
              </a:rPr>
              <a:t>Ptolemaic system</a:t>
            </a:r>
          </a:p>
        </p:txBody>
      </p:sp>
      <p:sp>
        <p:nvSpPr>
          <p:cNvPr id="11" name="TextBox 10"/>
          <p:cNvSpPr txBox="1"/>
          <p:nvPr/>
        </p:nvSpPr>
        <p:spPr>
          <a:xfrm>
            <a:off x="6215281" y="5904158"/>
            <a:ext cx="4248472" cy="369332"/>
          </a:xfrm>
          <a:prstGeom prst="rect">
            <a:avLst/>
          </a:prstGeom>
          <a:noFill/>
        </p:spPr>
        <p:txBody>
          <a:bodyPr wrap="square" rtlCol="0">
            <a:spAutoFit/>
          </a:bodyPr>
          <a:lstStyle/>
          <a:p>
            <a:pPr defTabSz="914400" fontAlgn="base">
              <a:spcBef>
                <a:spcPct val="0"/>
              </a:spcBef>
              <a:spcAft>
                <a:spcPct val="0"/>
              </a:spcAft>
            </a:pPr>
            <a:r>
              <a:rPr lang="en-GB" dirty="0">
                <a:solidFill>
                  <a:srgbClr val="3F4548"/>
                </a:solidFill>
                <a:latin typeface="Arial" charset="0"/>
                <a:cs typeface="Arial" charset="0"/>
              </a:rPr>
              <a:t>Galilean/Copernican system</a:t>
            </a:r>
          </a:p>
        </p:txBody>
      </p:sp>
      <p:sp>
        <p:nvSpPr>
          <p:cNvPr id="12" name="Rectangle 11">
            <a:extLst>
              <a:ext uri="{FF2B5EF4-FFF2-40B4-BE49-F238E27FC236}">
                <a16:creationId xmlns:a16="http://schemas.microsoft.com/office/drawing/2014/main" id="{9601A736-FF87-4C52-AA21-2A50580B1987}"/>
              </a:ext>
            </a:extLst>
          </p:cNvPr>
          <p:cNvSpPr/>
          <p:nvPr/>
        </p:nvSpPr>
        <p:spPr>
          <a:xfrm>
            <a:off x="430306" y="6273490"/>
            <a:ext cx="11304494" cy="12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525542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IFOA PowerPoint template 14 gold">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D42874CA69784AA63532ECB5614D30" ma:contentTypeVersion="13" ma:contentTypeDescription="Create a new document." ma:contentTypeScope="" ma:versionID="63a0d16ccc446dedfedf7b7ee5c617e0">
  <xsd:schema xmlns:xsd="http://www.w3.org/2001/XMLSchema" xmlns:xs="http://www.w3.org/2001/XMLSchema" xmlns:p="http://schemas.microsoft.com/office/2006/metadata/properties" xmlns:ns3="e9e40929-a7fb-47ed-81f8-58dff6f47417" xmlns:ns4="91bd5039-bed5-4559-b6eb-3faa6e747d0e" targetNamespace="http://schemas.microsoft.com/office/2006/metadata/properties" ma:root="true" ma:fieldsID="b997e8d6e8ee885009759508f83cf383" ns3:_="" ns4:_="">
    <xsd:import namespace="e9e40929-a7fb-47ed-81f8-58dff6f47417"/>
    <xsd:import namespace="91bd5039-bed5-4559-b6eb-3faa6e747d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e40929-a7fb-47ed-81f8-58dff6f47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bd5039-bed5-4559-b6eb-3faa6e747d0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14A896-E330-4D33-933C-D57AD1D8D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e40929-a7fb-47ed-81f8-58dff6f47417"/>
    <ds:schemaRef ds:uri="91bd5039-bed5-4559-b6eb-3faa6e747d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2255A8-CF86-4239-8571-F63D5A6712EF}">
  <ds:schemaRefs>
    <ds:schemaRef ds:uri="http://schemas.microsoft.com/sharepoint/v3/contenttype/forms"/>
  </ds:schemaRefs>
</ds:datastoreItem>
</file>

<file path=customXml/itemProps3.xml><?xml version="1.0" encoding="utf-8"?>
<ds:datastoreItem xmlns:ds="http://schemas.openxmlformats.org/officeDocument/2006/customXml" ds:itemID="{F0CCABFA-D9CA-4859-A51F-F9F5375867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9e40929-a7fb-47ed-81f8-58dff6f47417"/>
    <ds:schemaRef ds:uri="91bd5039-bed5-4559-b6eb-3faa6e747d0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2000</TotalTime>
  <Words>3552</Words>
  <Application>Microsoft Office PowerPoint</Application>
  <PresentationFormat>Widescreen</PresentationFormat>
  <Paragraphs>429</Paragraphs>
  <Slides>57</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57</vt:i4>
      </vt:variant>
    </vt:vector>
  </HeadingPairs>
  <TitlesOfParts>
    <vt:vector size="66" baseType="lpstr">
      <vt:lpstr>Arial</vt:lpstr>
      <vt:lpstr>Calibri</vt:lpstr>
      <vt:lpstr>Calibri Light</vt:lpstr>
      <vt:lpstr>Georgia</vt:lpstr>
      <vt:lpstr>Trebuchet MS</vt:lpstr>
      <vt:lpstr>Wingdings 3</vt:lpstr>
      <vt:lpstr>Facet</vt:lpstr>
      <vt:lpstr>IFOA PowerPoint template 14 gold</vt:lpstr>
      <vt:lpstr>Office Theme</vt:lpstr>
      <vt:lpstr>Economics MIG</vt:lpstr>
      <vt:lpstr>Why are we doing this…?</vt:lpstr>
      <vt:lpstr>Practical housekeeping</vt:lpstr>
      <vt:lpstr>Programme </vt:lpstr>
      <vt:lpstr>How the Economics MIG fits into the IFoA’s Strategy </vt:lpstr>
      <vt:lpstr>Aims of the Economics MIG</vt:lpstr>
      <vt:lpstr>Aims of the IFoA’s Economics Member Interest Group</vt:lpstr>
      <vt:lpstr>Motivation for the Economics Member Interest Group </vt:lpstr>
      <vt:lpstr>Paradigm Shift in Economics</vt:lpstr>
      <vt:lpstr>Old Paradigm of Economics</vt:lpstr>
      <vt:lpstr>New Paradigm of Economics</vt:lpstr>
      <vt:lpstr>Some of the groups investigating economics</vt:lpstr>
      <vt:lpstr>PowerPoint Presentation</vt:lpstr>
      <vt:lpstr>PowerPoint Presentation</vt:lpstr>
      <vt:lpstr>Why is the change in economics important?</vt:lpstr>
      <vt:lpstr>Apollo Program Money is not a limiting factor</vt:lpstr>
      <vt:lpstr>Background to the MIG </vt:lpstr>
      <vt:lpstr>Aims of the MIG</vt:lpstr>
      <vt:lpstr>Economics MIG</vt:lpstr>
      <vt:lpstr>Response to the Coronavirus pandemic</vt:lpstr>
      <vt:lpstr>Current Workstreams</vt:lpstr>
      <vt:lpstr>Questions</vt:lpstr>
      <vt:lpstr>Workstream introductions</vt:lpstr>
      <vt:lpstr>Money &amp; Debt</vt:lpstr>
      <vt:lpstr>Money &amp; Debt</vt:lpstr>
      <vt:lpstr>PowerPoint Presentation</vt:lpstr>
      <vt:lpstr>Sustainability Economics</vt:lpstr>
      <vt:lpstr>Sustainability Economics Workstream</vt:lpstr>
      <vt:lpstr>Introduction</vt:lpstr>
      <vt:lpstr>Introduction (2)</vt:lpstr>
      <vt:lpstr>Pluralist economics</vt:lpstr>
      <vt:lpstr>Investment Returns</vt:lpstr>
      <vt:lpstr>Long-term real investment returns</vt:lpstr>
      <vt:lpstr>Long-term investment returns: shaping the work stream: discuss and challenge</vt:lpstr>
      <vt:lpstr>Pension Schemes</vt:lpstr>
      <vt:lpstr>PowerPoint Presentation</vt:lpstr>
      <vt:lpstr>PowerPoint Presentation</vt:lpstr>
      <vt:lpstr>PowerPoint Presentation</vt:lpstr>
      <vt:lpstr>Pluralism</vt:lpstr>
      <vt:lpstr>Managing Uncertainty</vt:lpstr>
      <vt:lpstr>An intractable problem rarely discussed</vt:lpstr>
      <vt:lpstr>What are we talking about?</vt:lpstr>
      <vt:lpstr>The Key question and the hard answer</vt:lpstr>
      <vt:lpstr>What is needed in such circumstances?</vt:lpstr>
      <vt:lpstr>PowerPoint Presentation</vt:lpstr>
      <vt:lpstr>Workstream: Breakout discussion</vt:lpstr>
      <vt:lpstr>Breakouts</vt:lpstr>
      <vt:lpstr>Welcome back</vt:lpstr>
      <vt:lpstr>Workstream “1 minute feedback”</vt:lpstr>
      <vt:lpstr>Cross-pollination  of Ideas</vt:lpstr>
      <vt:lpstr>Better understanding the real economy: a collaboration of diverse volunteers (PT1/2)</vt:lpstr>
      <vt:lpstr>On understanding today and thinking about the future  (PT2/2)</vt:lpstr>
      <vt:lpstr>Thank you </vt:lpstr>
      <vt:lpstr>“After Party”</vt:lpstr>
      <vt:lpstr>Appendix</vt:lpstr>
      <vt:lpstr>Background to the Economics MIG  Membership and approach</vt:lpstr>
      <vt:lpstr>Background to the Economics MIG  Scope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MIG</dc:title>
  <dc:creator>Alex Waite (LCP)</dc:creator>
  <cp:lastModifiedBy>Alex Waite (LCP)</cp:lastModifiedBy>
  <cp:revision>19</cp:revision>
  <dcterms:created xsi:type="dcterms:W3CDTF">2020-07-31T12:55:55Z</dcterms:created>
  <dcterms:modified xsi:type="dcterms:W3CDTF">2020-09-14T07:55:03Z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0x01010003D42874CA69784AA63532ECB5614D30</vt:lpwstr>
  </property>
</Properties>
</file>