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5"/>
  </p:notesMasterIdLst>
  <p:handoutMasterIdLst>
    <p:handoutMasterId r:id="rId46"/>
  </p:handoutMasterIdLst>
  <p:sldIdLst>
    <p:sldId id="256" r:id="rId4"/>
    <p:sldId id="302" r:id="rId5"/>
    <p:sldId id="374" r:id="rId6"/>
    <p:sldId id="379" r:id="rId7"/>
    <p:sldId id="375" r:id="rId8"/>
    <p:sldId id="376" r:id="rId9"/>
    <p:sldId id="377" r:id="rId10"/>
    <p:sldId id="378" r:id="rId11"/>
    <p:sldId id="381" r:id="rId12"/>
    <p:sldId id="382" r:id="rId13"/>
    <p:sldId id="383" r:id="rId14"/>
    <p:sldId id="380" r:id="rId15"/>
    <p:sldId id="370" r:id="rId16"/>
    <p:sldId id="368" r:id="rId17"/>
    <p:sldId id="404" r:id="rId18"/>
    <p:sldId id="405" r:id="rId19"/>
    <p:sldId id="406" r:id="rId20"/>
    <p:sldId id="407" r:id="rId21"/>
    <p:sldId id="408" r:id="rId22"/>
    <p:sldId id="360" r:id="rId23"/>
    <p:sldId id="371" r:id="rId24"/>
    <p:sldId id="372" r:id="rId25"/>
    <p:sldId id="384" r:id="rId26"/>
    <p:sldId id="314" r:id="rId27"/>
    <p:sldId id="312" r:id="rId28"/>
    <p:sldId id="313" r:id="rId29"/>
    <p:sldId id="310" r:id="rId30"/>
    <p:sldId id="392" r:id="rId31"/>
    <p:sldId id="393" r:id="rId32"/>
    <p:sldId id="394" r:id="rId33"/>
    <p:sldId id="395" r:id="rId34"/>
    <p:sldId id="396" r:id="rId35"/>
    <p:sldId id="397" r:id="rId36"/>
    <p:sldId id="398" r:id="rId37"/>
    <p:sldId id="399" r:id="rId38"/>
    <p:sldId id="400" r:id="rId39"/>
    <p:sldId id="387" r:id="rId40"/>
    <p:sldId id="403" r:id="rId41"/>
    <p:sldId id="388" r:id="rId42"/>
    <p:sldId id="401" r:id="rId43"/>
    <p:sldId id="270" r:id="rId44"/>
  </p:sldIdLst>
  <p:sldSz cx="9144000" cy="5143500" type="screen16x9"/>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guide id="3" orient="horz" pos="758">
          <p15:clr>
            <a:srgbClr val="A4A3A4"/>
          </p15:clr>
        </p15:guide>
        <p15:guide id="4" orient="horz" pos="804">
          <p15:clr>
            <a:srgbClr val="A4A3A4"/>
          </p15:clr>
        </p15:guide>
        <p15:guide id="5" orient="horz" pos="1030">
          <p15:clr>
            <a:srgbClr val="A4A3A4"/>
          </p15:clr>
        </p15:guide>
        <p15:guide id="6" pos="242">
          <p15:clr>
            <a:srgbClr val="A4A3A4"/>
          </p15:clr>
        </p15:guide>
        <p15:guide id="7" orient="horz" pos="2573">
          <p15:clr>
            <a:srgbClr val="A4A3A4"/>
          </p15:clr>
        </p15:guide>
        <p15:guide id="8" pos="3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ckridge, Alex" initials="M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6B8"/>
    <a:srgbClr val="79A32A"/>
    <a:srgbClr val="FFFFFF"/>
    <a:srgbClr val="DCDDD9"/>
    <a:srgbClr val="06B3BB"/>
    <a:srgbClr val="F5B4BF"/>
    <a:srgbClr val="C00000"/>
    <a:srgbClr val="E8EFF3"/>
    <a:srgbClr val="CEDDE6"/>
    <a:srgbClr val="2F5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DDEE2-3C52-4015-BE43-5BE0368EE80C}" v="124" dt="2018-11-26T17:18:54.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3" autoAdjust="0"/>
    <p:restoredTop sz="65854" autoAdjust="0"/>
  </p:normalViewPr>
  <p:slideViewPr>
    <p:cSldViewPr showGuides="1">
      <p:cViewPr varScale="1">
        <p:scale>
          <a:sx n="77" d="100"/>
          <a:sy n="77" d="100"/>
        </p:scale>
        <p:origin x="1901" y="67"/>
      </p:cViewPr>
      <p:guideLst>
        <p:guide orient="horz" pos="4247"/>
        <p:guide pos="322"/>
        <p:guide orient="horz" pos="758"/>
        <p:guide orient="horz" pos="804"/>
        <p:guide orient="horz" pos="1030"/>
        <p:guide pos="242"/>
        <p:guide orient="horz" pos="2573"/>
        <p:guide pos="328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Golding" userId="3765a2cd638dca63" providerId="LiveId" clId="{065DDEE2-3C52-4015-BE43-5BE0368EE80C}"/>
    <pc:docChg chg="undo custSel addSld modSld">
      <pc:chgData name="Charles Golding" userId="3765a2cd638dca63" providerId="LiveId" clId="{065DDEE2-3C52-4015-BE43-5BE0368EE80C}" dt="2018-11-26T17:25:50.664" v="1061" actId="6549"/>
      <pc:docMkLst>
        <pc:docMk/>
      </pc:docMkLst>
      <pc:sldChg chg="modNotesTx">
        <pc:chgData name="Charles Golding" userId="3765a2cd638dca63" providerId="LiveId" clId="{065DDEE2-3C52-4015-BE43-5BE0368EE80C}" dt="2018-11-26T17:04:02.659" v="268" actId="20577"/>
        <pc:sldMkLst>
          <pc:docMk/>
          <pc:sldMk cId="35831283" sldId="360"/>
        </pc:sldMkLst>
      </pc:sldChg>
      <pc:sldChg chg="modSp modNotesTx">
        <pc:chgData name="Charles Golding" userId="3765a2cd638dca63" providerId="LiveId" clId="{065DDEE2-3C52-4015-BE43-5BE0368EE80C}" dt="2018-11-26T17:11:59.896" v="475" actId="6549"/>
        <pc:sldMkLst>
          <pc:docMk/>
          <pc:sldMk cId="59445553" sldId="370"/>
        </pc:sldMkLst>
        <pc:spChg chg="mod">
          <ac:chgData name="Charles Golding" userId="3765a2cd638dca63" providerId="LiveId" clId="{065DDEE2-3C52-4015-BE43-5BE0368EE80C}" dt="2018-11-26T17:11:21.654" v="473" actId="20577"/>
          <ac:spMkLst>
            <pc:docMk/>
            <pc:sldMk cId="59445553" sldId="370"/>
            <ac:spMk id="3" creationId="{00000000-0000-0000-0000-000000000000}"/>
          </ac:spMkLst>
        </pc:spChg>
      </pc:sldChg>
      <pc:sldChg chg="addSp delSp modSp add modNotesTx">
        <pc:chgData name="Charles Golding" userId="3765a2cd638dca63" providerId="LiveId" clId="{065DDEE2-3C52-4015-BE43-5BE0368EE80C}" dt="2018-11-26T17:18:36.034" v="747" actId="20577"/>
        <pc:sldMkLst>
          <pc:docMk/>
          <pc:sldMk cId="4240354228" sldId="371"/>
        </pc:sldMkLst>
        <pc:spChg chg="mod">
          <ac:chgData name="Charles Golding" userId="3765a2cd638dca63" providerId="LiveId" clId="{065DDEE2-3C52-4015-BE43-5BE0368EE80C}" dt="2018-11-26T17:17:20.387" v="742" actId="12"/>
          <ac:spMkLst>
            <pc:docMk/>
            <pc:sldMk cId="4240354228" sldId="371"/>
            <ac:spMk id="3" creationId="{00000000-0000-0000-0000-000000000000}"/>
          </ac:spMkLst>
        </pc:spChg>
        <pc:spChg chg="add del mod">
          <ac:chgData name="Charles Golding" userId="3765a2cd638dca63" providerId="LiveId" clId="{065DDEE2-3C52-4015-BE43-5BE0368EE80C}" dt="2018-11-26T17:05:08.739" v="270"/>
          <ac:spMkLst>
            <pc:docMk/>
            <pc:sldMk cId="4240354228" sldId="371"/>
            <ac:spMk id="6" creationId="{B34397BD-761C-4065-9DD0-09F5435B4B5F}"/>
          </ac:spMkLst>
        </pc:spChg>
        <pc:spChg chg="add del mod">
          <ac:chgData name="Charles Golding" userId="3765a2cd638dca63" providerId="LiveId" clId="{065DDEE2-3C52-4015-BE43-5BE0368EE80C}" dt="2018-11-26T17:05:08.739" v="270"/>
          <ac:spMkLst>
            <pc:docMk/>
            <pc:sldMk cId="4240354228" sldId="371"/>
            <ac:spMk id="7" creationId="{7D617E16-0CEF-40C2-A2CD-5898E35065B6}"/>
          </ac:spMkLst>
        </pc:spChg>
        <pc:spChg chg="add del mod">
          <ac:chgData name="Charles Golding" userId="3765a2cd638dca63" providerId="LiveId" clId="{065DDEE2-3C52-4015-BE43-5BE0368EE80C}" dt="2018-11-26T17:05:08.739" v="270"/>
          <ac:spMkLst>
            <pc:docMk/>
            <pc:sldMk cId="4240354228" sldId="371"/>
            <ac:spMk id="8" creationId="{95851AE1-CCCC-4942-B4CB-09FF26C6D6AF}"/>
          </ac:spMkLst>
        </pc:spChg>
        <pc:spChg chg="add del mod">
          <ac:chgData name="Charles Golding" userId="3765a2cd638dca63" providerId="LiveId" clId="{065DDEE2-3C52-4015-BE43-5BE0368EE80C}" dt="2018-11-26T17:05:08.739" v="270"/>
          <ac:spMkLst>
            <pc:docMk/>
            <pc:sldMk cId="4240354228" sldId="371"/>
            <ac:spMk id="9" creationId="{E06AADD7-D293-4640-982C-4CE1522F156D}"/>
          </ac:spMkLst>
        </pc:spChg>
      </pc:sldChg>
      <pc:sldChg chg="modSp add modNotesTx">
        <pc:chgData name="Charles Golding" userId="3765a2cd638dca63" providerId="LiveId" clId="{065DDEE2-3C52-4015-BE43-5BE0368EE80C}" dt="2018-11-26T17:25:50.664" v="1061" actId="6549"/>
        <pc:sldMkLst>
          <pc:docMk/>
          <pc:sldMk cId="3312559082" sldId="372"/>
        </pc:sldMkLst>
        <pc:spChg chg="mod">
          <ac:chgData name="Charles Golding" userId="3765a2cd638dca63" providerId="LiveId" clId="{065DDEE2-3C52-4015-BE43-5BE0368EE80C}" dt="2018-11-26T17:15:31.387" v="738" actId="6549"/>
          <ac:spMkLst>
            <pc:docMk/>
            <pc:sldMk cId="3312559082" sldId="372"/>
            <ac:spMk id="2" creationId="{00000000-0000-0000-0000-000000000000}"/>
          </ac:spMkLst>
        </pc:spChg>
        <pc:spChg chg="mod">
          <ac:chgData name="Charles Golding" userId="3765a2cd638dca63" providerId="LiveId" clId="{065DDEE2-3C52-4015-BE43-5BE0368EE80C}" dt="2018-11-26T17:25:50.664" v="1061" actId="6549"/>
          <ac:spMkLst>
            <pc:docMk/>
            <pc:sldMk cId="3312559082" sldId="372"/>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AE91E-62C8-4D24-87B9-82FF8B49DDA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F583005F-2CA1-46BC-89D6-14211F58A7DD}">
      <dgm:prSet phldrT="[Text]"/>
      <dgm:spPr/>
      <dgm:t>
        <a:bodyPr/>
        <a:lstStyle/>
        <a:p>
          <a:r>
            <a:rPr lang="en-GB" dirty="0"/>
            <a:t>2016</a:t>
          </a:r>
        </a:p>
      </dgm:t>
    </dgm:pt>
    <dgm:pt modelId="{DF068A7D-1723-4CEE-90E1-C5ED0C9232C3}" type="parTrans" cxnId="{1A274C90-EED9-4D8B-BF42-BA9AEE8B36CE}">
      <dgm:prSet/>
      <dgm:spPr/>
      <dgm:t>
        <a:bodyPr/>
        <a:lstStyle/>
        <a:p>
          <a:endParaRPr lang="en-GB"/>
        </a:p>
      </dgm:t>
    </dgm:pt>
    <dgm:pt modelId="{76E985B1-B5AD-4494-A7BB-EC505948D02B}" type="sibTrans" cxnId="{1A274C90-EED9-4D8B-BF42-BA9AEE8B36CE}">
      <dgm:prSet/>
      <dgm:spPr/>
      <dgm:t>
        <a:bodyPr/>
        <a:lstStyle/>
        <a:p>
          <a:endParaRPr lang="en-GB"/>
        </a:p>
      </dgm:t>
    </dgm:pt>
    <dgm:pt modelId="{7528D212-7F20-4E4A-AF49-8A3A0C6189DF}">
      <dgm:prSet phldrT="[Text]"/>
      <dgm:spPr/>
      <dgm:t>
        <a:bodyPr/>
        <a:lstStyle/>
        <a:p>
          <a:r>
            <a:rPr lang="en-GB" dirty="0"/>
            <a:t>DP1/16</a:t>
          </a:r>
        </a:p>
      </dgm:t>
    </dgm:pt>
    <dgm:pt modelId="{185A85F6-3A67-4A63-A1C8-6A6CBD2F9554}" type="parTrans" cxnId="{9F8110E8-0838-428F-9E09-1EBAF4DFF191}">
      <dgm:prSet/>
      <dgm:spPr/>
      <dgm:t>
        <a:bodyPr/>
        <a:lstStyle/>
        <a:p>
          <a:endParaRPr lang="en-GB"/>
        </a:p>
      </dgm:t>
    </dgm:pt>
    <dgm:pt modelId="{47C1EF66-CD6C-4839-93A4-71EA0B672EBA}" type="sibTrans" cxnId="{9F8110E8-0838-428F-9E09-1EBAF4DFF191}">
      <dgm:prSet/>
      <dgm:spPr/>
      <dgm:t>
        <a:bodyPr/>
        <a:lstStyle/>
        <a:p>
          <a:endParaRPr lang="en-GB"/>
        </a:p>
      </dgm:t>
    </dgm:pt>
    <dgm:pt modelId="{A08D7CF7-D3E3-4584-AEE2-959C8E019625}">
      <dgm:prSet phldrT="[Text]"/>
      <dgm:spPr/>
      <dgm:t>
        <a:bodyPr/>
        <a:lstStyle/>
        <a:p>
          <a:r>
            <a:rPr lang="en-GB" dirty="0"/>
            <a:t>2017</a:t>
          </a:r>
        </a:p>
      </dgm:t>
    </dgm:pt>
    <dgm:pt modelId="{677993A7-E074-43F0-A8E4-5DC5F47BD529}" type="parTrans" cxnId="{7FF6474A-D987-4A22-9FCE-4DACD522A202}">
      <dgm:prSet/>
      <dgm:spPr/>
      <dgm:t>
        <a:bodyPr/>
        <a:lstStyle/>
        <a:p>
          <a:endParaRPr lang="en-GB"/>
        </a:p>
      </dgm:t>
    </dgm:pt>
    <dgm:pt modelId="{35A9C587-8559-4394-A317-A509FB677FCA}" type="sibTrans" cxnId="{7FF6474A-D987-4A22-9FCE-4DACD522A202}">
      <dgm:prSet/>
      <dgm:spPr/>
      <dgm:t>
        <a:bodyPr/>
        <a:lstStyle/>
        <a:p>
          <a:endParaRPr lang="en-GB"/>
        </a:p>
      </dgm:t>
    </dgm:pt>
    <dgm:pt modelId="{4D1F0F5C-274F-46BF-8A61-ADE1088DA01A}">
      <dgm:prSet phldrT="[Text]"/>
      <dgm:spPr/>
      <dgm:t>
        <a:bodyPr/>
        <a:lstStyle/>
        <a:p>
          <a:r>
            <a:rPr lang="en-GB" dirty="0"/>
            <a:t>SS3/17</a:t>
          </a:r>
        </a:p>
      </dgm:t>
    </dgm:pt>
    <dgm:pt modelId="{F99C2784-BFC6-4657-B928-D5051EA08123}" type="parTrans" cxnId="{E7E9083D-E434-4102-AC19-B4F442B77FCB}">
      <dgm:prSet/>
      <dgm:spPr/>
      <dgm:t>
        <a:bodyPr/>
        <a:lstStyle/>
        <a:p>
          <a:endParaRPr lang="en-GB"/>
        </a:p>
      </dgm:t>
    </dgm:pt>
    <dgm:pt modelId="{BF22D744-4240-4BEC-AEB8-835B78C28DE7}" type="sibTrans" cxnId="{E7E9083D-E434-4102-AC19-B4F442B77FCB}">
      <dgm:prSet/>
      <dgm:spPr/>
      <dgm:t>
        <a:bodyPr/>
        <a:lstStyle/>
        <a:p>
          <a:endParaRPr lang="en-GB"/>
        </a:p>
      </dgm:t>
    </dgm:pt>
    <dgm:pt modelId="{3365706B-6C90-4CB1-8F88-1BD8CF89A416}">
      <dgm:prSet phldrT="[Text]"/>
      <dgm:spPr/>
      <dgm:t>
        <a:bodyPr/>
        <a:lstStyle/>
        <a:p>
          <a:r>
            <a:rPr lang="en-GB" dirty="0"/>
            <a:t>2018</a:t>
          </a:r>
        </a:p>
      </dgm:t>
    </dgm:pt>
    <dgm:pt modelId="{DD550845-3BF3-4DA2-A91F-A0280E49375F}" type="parTrans" cxnId="{BD066D1E-E691-4B42-81BD-A0DFB30426EC}">
      <dgm:prSet/>
      <dgm:spPr/>
      <dgm:t>
        <a:bodyPr/>
        <a:lstStyle/>
        <a:p>
          <a:endParaRPr lang="en-GB"/>
        </a:p>
      </dgm:t>
    </dgm:pt>
    <dgm:pt modelId="{074F3CDC-0125-4F7D-BF95-5255A6661535}" type="sibTrans" cxnId="{BD066D1E-E691-4B42-81BD-A0DFB30426EC}">
      <dgm:prSet/>
      <dgm:spPr/>
      <dgm:t>
        <a:bodyPr/>
        <a:lstStyle/>
        <a:p>
          <a:endParaRPr lang="en-GB"/>
        </a:p>
      </dgm:t>
    </dgm:pt>
    <dgm:pt modelId="{F3B7B10A-E7B7-4BB8-A41D-CF161806D29B}">
      <dgm:prSet phldrT="[Text]"/>
      <dgm:spPr/>
      <dgm:t>
        <a:bodyPr/>
        <a:lstStyle/>
        <a:p>
          <a:r>
            <a:rPr lang="en-GB" dirty="0"/>
            <a:t>CP13/18</a:t>
          </a:r>
        </a:p>
      </dgm:t>
    </dgm:pt>
    <dgm:pt modelId="{A2032FA5-8FE7-4273-BAEB-9B09831361A7}" type="parTrans" cxnId="{3B583ECB-53F0-4CEC-A21C-D71D22809D31}">
      <dgm:prSet/>
      <dgm:spPr/>
      <dgm:t>
        <a:bodyPr/>
        <a:lstStyle/>
        <a:p>
          <a:endParaRPr lang="en-GB"/>
        </a:p>
      </dgm:t>
    </dgm:pt>
    <dgm:pt modelId="{EF89ED63-BD09-4E81-89DD-A52A9107433B}" type="sibTrans" cxnId="{3B583ECB-53F0-4CEC-A21C-D71D22809D31}">
      <dgm:prSet/>
      <dgm:spPr/>
      <dgm:t>
        <a:bodyPr/>
        <a:lstStyle/>
        <a:p>
          <a:endParaRPr lang="en-GB"/>
        </a:p>
      </dgm:t>
    </dgm:pt>
    <dgm:pt modelId="{BFA7E7AD-D7AE-4A17-84C9-EE2F6B372757}">
      <dgm:prSet phldrT="[Text]"/>
      <dgm:spPr/>
      <dgm:t>
        <a:bodyPr/>
        <a:lstStyle/>
        <a:p>
          <a:r>
            <a:rPr lang="en-GB" dirty="0"/>
            <a:t>2019</a:t>
          </a:r>
        </a:p>
      </dgm:t>
    </dgm:pt>
    <dgm:pt modelId="{6571968B-2A68-4807-A336-81B9B4026876}" type="parTrans" cxnId="{1A1F3059-5145-484B-BA87-DC242BF8D299}">
      <dgm:prSet/>
      <dgm:spPr/>
      <dgm:t>
        <a:bodyPr/>
        <a:lstStyle/>
        <a:p>
          <a:endParaRPr lang="en-GB"/>
        </a:p>
      </dgm:t>
    </dgm:pt>
    <dgm:pt modelId="{8B1BF889-B28F-4047-878A-9935F4D5BDEA}" type="sibTrans" cxnId="{1A1F3059-5145-484B-BA87-DC242BF8D299}">
      <dgm:prSet/>
      <dgm:spPr/>
      <dgm:t>
        <a:bodyPr/>
        <a:lstStyle/>
        <a:p>
          <a:endParaRPr lang="en-GB"/>
        </a:p>
      </dgm:t>
    </dgm:pt>
    <dgm:pt modelId="{5FCABEA3-6EF0-46FA-9C09-ACD9749764C1}">
      <dgm:prSet phldrT="[Text]"/>
      <dgm:spPr/>
      <dgm:t>
        <a:bodyPr/>
        <a:lstStyle/>
        <a:p>
          <a:r>
            <a:rPr lang="en-GB" dirty="0"/>
            <a:t>???</a:t>
          </a:r>
        </a:p>
      </dgm:t>
    </dgm:pt>
    <dgm:pt modelId="{20E7BA6D-1C3D-46BD-B6A1-8B22A21C430E}" type="parTrans" cxnId="{4A50FE7D-1A41-4218-8B78-2EADE0004888}">
      <dgm:prSet/>
      <dgm:spPr/>
      <dgm:t>
        <a:bodyPr/>
        <a:lstStyle/>
        <a:p>
          <a:endParaRPr lang="en-GB"/>
        </a:p>
      </dgm:t>
    </dgm:pt>
    <dgm:pt modelId="{60E251E5-5AF2-4C8F-93A7-2A76C539D0AC}" type="sibTrans" cxnId="{4A50FE7D-1A41-4218-8B78-2EADE0004888}">
      <dgm:prSet/>
      <dgm:spPr/>
      <dgm:t>
        <a:bodyPr/>
        <a:lstStyle/>
        <a:p>
          <a:endParaRPr lang="en-GB"/>
        </a:p>
      </dgm:t>
    </dgm:pt>
    <dgm:pt modelId="{E8D836A8-818D-412A-9879-1CA918164D02}">
      <dgm:prSet phldrT="[Text]"/>
      <dgm:spPr/>
      <dgm:t>
        <a:bodyPr/>
        <a:lstStyle/>
        <a:p>
          <a:r>
            <a:rPr lang="en-GB" dirty="0"/>
            <a:t>CP48/16</a:t>
          </a:r>
        </a:p>
      </dgm:t>
    </dgm:pt>
    <dgm:pt modelId="{1AB39091-4ABF-49B8-A790-AF0B7FD27A19}" type="parTrans" cxnId="{37598B14-9267-4C7B-95C1-B5D69DE88F63}">
      <dgm:prSet/>
      <dgm:spPr/>
      <dgm:t>
        <a:bodyPr/>
        <a:lstStyle/>
        <a:p>
          <a:endParaRPr lang="en-GB"/>
        </a:p>
      </dgm:t>
    </dgm:pt>
    <dgm:pt modelId="{B5837551-8B88-4BDC-965D-E3A512360554}" type="sibTrans" cxnId="{37598B14-9267-4C7B-95C1-B5D69DE88F63}">
      <dgm:prSet/>
      <dgm:spPr/>
      <dgm:t>
        <a:bodyPr/>
        <a:lstStyle/>
        <a:p>
          <a:endParaRPr lang="en-GB"/>
        </a:p>
      </dgm:t>
    </dgm:pt>
    <dgm:pt modelId="{2E18EDC7-49D6-4C48-BFBA-85608DE141CD}">
      <dgm:prSet phldrT="[Text]"/>
      <dgm:spPr/>
      <dgm:t>
        <a:bodyPr/>
        <a:lstStyle/>
        <a:p>
          <a:r>
            <a:rPr lang="en-GB" dirty="0"/>
            <a:t>CP21/17</a:t>
          </a:r>
        </a:p>
      </dgm:t>
    </dgm:pt>
    <dgm:pt modelId="{9AA2EABF-28A7-4C3D-AD5B-AF669F48774F}" type="parTrans" cxnId="{C0E606CE-0A47-48F0-91BD-68CDA2A0246A}">
      <dgm:prSet/>
      <dgm:spPr/>
      <dgm:t>
        <a:bodyPr/>
        <a:lstStyle/>
        <a:p>
          <a:endParaRPr lang="en-GB"/>
        </a:p>
      </dgm:t>
    </dgm:pt>
    <dgm:pt modelId="{EB0E0E25-80AD-4C90-9686-7B620304B414}" type="sibTrans" cxnId="{C0E606CE-0A47-48F0-91BD-68CDA2A0246A}">
      <dgm:prSet/>
      <dgm:spPr/>
      <dgm:t>
        <a:bodyPr/>
        <a:lstStyle/>
        <a:p>
          <a:endParaRPr lang="en-GB"/>
        </a:p>
      </dgm:t>
    </dgm:pt>
    <dgm:pt modelId="{0148DFF7-E0E3-44EE-8280-AE0CB0BCE276}">
      <dgm:prSet phldrT="[Text]"/>
      <dgm:spPr/>
      <dgm:t>
        <a:bodyPr/>
        <a:lstStyle/>
        <a:p>
          <a:r>
            <a:rPr lang="en-GB" dirty="0"/>
            <a:t>SS7/18</a:t>
          </a:r>
        </a:p>
      </dgm:t>
    </dgm:pt>
    <dgm:pt modelId="{0997AE71-0348-4696-BD07-D09C132D3808}" type="parTrans" cxnId="{269011DA-B094-40BC-B3B6-23E362D68A22}">
      <dgm:prSet/>
      <dgm:spPr/>
      <dgm:t>
        <a:bodyPr/>
        <a:lstStyle/>
        <a:p>
          <a:endParaRPr lang="en-GB"/>
        </a:p>
      </dgm:t>
    </dgm:pt>
    <dgm:pt modelId="{A246D29A-B29E-43CD-9CA2-DF4FB623F3B7}" type="sibTrans" cxnId="{269011DA-B094-40BC-B3B6-23E362D68A22}">
      <dgm:prSet/>
      <dgm:spPr/>
      <dgm:t>
        <a:bodyPr/>
        <a:lstStyle/>
        <a:p>
          <a:endParaRPr lang="en-GB"/>
        </a:p>
      </dgm:t>
    </dgm:pt>
    <dgm:pt modelId="{5DCA33F9-3B11-42D6-9C3D-AE015E352E1E}" type="pres">
      <dgm:prSet presAssocID="{7A2AE91E-62C8-4D24-87B9-82FF8B49DDAD}" presName="theList" presStyleCnt="0">
        <dgm:presLayoutVars>
          <dgm:dir/>
          <dgm:animLvl val="lvl"/>
          <dgm:resizeHandles val="exact"/>
        </dgm:presLayoutVars>
      </dgm:prSet>
      <dgm:spPr/>
      <dgm:t>
        <a:bodyPr/>
        <a:lstStyle/>
        <a:p>
          <a:endParaRPr lang="en-GB"/>
        </a:p>
      </dgm:t>
    </dgm:pt>
    <dgm:pt modelId="{12150F56-514A-49AE-9512-13C9E4392FDD}" type="pres">
      <dgm:prSet presAssocID="{F583005F-2CA1-46BC-89D6-14211F58A7DD}" presName="compNode" presStyleCnt="0"/>
      <dgm:spPr/>
    </dgm:pt>
    <dgm:pt modelId="{14E42ECA-3411-4E74-A9C5-BBE135E2597E}" type="pres">
      <dgm:prSet presAssocID="{F583005F-2CA1-46BC-89D6-14211F58A7DD}" presName="noGeometry" presStyleCnt="0"/>
      <dgm:spPr/>
    </dgm:pt>
    <dgm:pt modelId="{7FDEB5CE-52DD-4067-86F5-AB83DF07F605}" type="pres">
      <dgm:prSet presAssocID="{F583005F-2CA1-46BC-89D6-14211F58A7DD}" presName="childTextVisible" presStyleLbl="bgAccFollowNode1" presStyleIdx="0" presStyleCnt="4">
        <dgm:presLayoutVars>
          <dgm:bulletEnabled val="1"/>
        </dgm:presLayoutVars>
      </dgm:prSet>
      <dgm:spPr/>
      <dgm:t>
        <a:bodyPr/>
        <a:lstStyle/>
        <a:p>
          <a:endParaRPr lang="en-GB"/>
        </a:p>
      </dgm:t>
    </dgm:pt>
    <dgm:pt modelId="{D5A7F1E6-4AAE-46F8-9B10-726907DADE88}" type="pres">
      <dgm:prSet presAssocID="{F583005F-2CA1-46BC-89D6-14211F58A7DD}" presName="childTextHidden" presStyleLbl="bgAccFollowNode1" presStyleIdx="0" presStyleCnt="4"/>
      <dgm:spPr/>
      <dgm:t>
        <a:bodyPr/>
        <a:lstStyle/>
        <a:p>
          <a:endParaRPr lang="en-GB"/>
        </a:p>
      </dgm:t>
    </dgm:pt>
    <dgm:pt modelId="{1D39BD95-F23C-4496-BC2E-6B907C94BF22}" type="pres">
      <dgm:prSet presAssocID="{F583005F-2CA1-46BC-89D6-14211F58A7DD}" presName="parentText" presStyleLbl="node1" presStyleIdx="0" presStyleCnt="4">
        <dgm:presLayoutVars>
          <dgm:chMax val="1"/>
          <dgm:bulletEnabled val="1"/>
        </dgm:presLayoutVars>
      </dgm:prSet>
      <dgm:spPr/>
      <dgm:t>
        <a:bodyPr/>
        <a:lstStyle/>
        <a:p>
          <a:endParaRPr lang="en-GB"/>
        </a:p>
      </dgm:t>
    </dgm:pt>
    <dgm:pt modelId="{4AEDC795-B63E-435F-83D0-5179B0A9F51D}" type="pres">
      <dgm:prSet presAssocID="{F583005F-2CA1-46BC-89D6-14211F58A7DD}" presName="aSpace" presStyleCnt="0"/>
      <dgm:spPr/>
    </dgm:pt>
    <dgm:pt modelId="{4E5C2BE1-181B-4B71-B8B5-B6F00F49A58E}" type="pres">
      <dgm:prSet presAssocID="{A08D7CF7-D3E3-4584-AEE2-959C8E019625}" presName="compNode" presStyleCnt="0"/>
      <dgm:spPr/>
    </dgm:pt>
    <dgm:pt modelId="{A6A3E95C-BAD5-4234-8CB5-F2D329BEFEA1}" type="pres">
      <dgm:prSet presAssocID="{A08D7CF7-D3E3-4584-AEE2-959C8E019625}" presName="noGeometry" presStyleCnt="0"/>
      <dgm:spPr/>
    </dgm:pt>
    <dgm:pt modelId="{F2730035-6B25-4931-95AF-84F05FF1A2EB}" type="pres">
      <dgm:prSet presAssocID="{A08D7CF7-D3E3-4584-AEE2-959C8E019625}" presName="childTextVisible" presStyleLbl="bgAccFollowNode1" presStyleIdx="1" presStyleCnt="4">
        <dgm:presLayoutVars>
          <dgm:bulletEnabled val="1"/>
        </dgm:presLayoutVars>
      </dgm:prSet>
      <dgm:spPr/>
      <dgm:t>
        <a:bodyPr/>
        <a:lstStyle/>
        <a:p>
          <a:endParaRPr lang="en-GB"/>
        </a:p>
      </dgm:t>
    </dgm:pt>
    <dgm:pt modelId="{41779DF7-1563-498A-90D5-03D77F649FE0}" type="pres">
      <dgm:prSet presAssocID="{A08D7CF7-D3E3-4584-AEE2-959C8E019625}" presName="childTextHidden" presStyleLbl="bgAccFollowNode1" presStyleIdx="1" presStyleCnt="4"/>
      <dgm:spPr/>
      <dgm:t>
        <a:bodyPr/>
        <a:lstStyle/>
        <a:p>
          <a:endParaRPr lang="en-GB"/>
        </a:p>
      </dgm:t>
    </dgm:pt>
    <dgm:pt modelId="{7753E309-820E-41BE-B4C6-F845661306C4}" type="pres">
      <dgm:prSet presAssocID="{A08D7CF7-D3E3-4584-AEE2-959C8E019625}" presName="parentText" presStyleLbl="node1" presStyleIdx="1" presStyleCnt="4">
        <dgm:presLayoutVars>
          <dgm:chMax val="1"/>
          <dgm:bulletEnabled val="1"/>
        </dgm:presLayoutVars>
      </dgm:prSet>
      <dgm:spPr/>
      <dgm:t>
        <a:bodyPr/>
        <a:lstStyle/>
        <a:p>
          <a:endParaRPr lang="en-GB"/>
        </a:p>
      </dgm:t>
    </dgm:pt>
    <dgm:pt modelId="{924E924E-402F-441D-897E-A74436B4AF6B}" type="pres">
      <dgm:prSet presAssocID="{A08D7CF7-D3E3-4584-AEE2-959C8E019625}" presName="aSpace" presStyleCnt="0"/>
      <dgm:spPr/>
    </dgm:pt>
    <dgm:pt modelId="{7F4A2E23-1705-4729-BB25-1E18EA686AA8}" type="pres">
      <dgm:prSet presAssocID="{3365706B-6C90-4CB1-8F88-1BD8CF89A416}" presName="compNode" presStyleCnt="0"/>
      <dgm:spPr/>
    </dgm:pt>
    <dgm:pt modelId="{47BD4080-A26E-46C1-97F0-42D773F96290}" type="pres">
      <dgm:prSet presAssocID="{3365706B-6C90-4CB1-8F88-1BD8CF89A416}" presName="noGeometry" presStyleCnt="0"/>
      <dgm:spPr/>
    </dgm:pt>
    <dgm:pt modelId="{210E5F6A-ACAB-49DC-ACA1-5DABFCAC9613}" type="pres">
      <dgm:prSet presAssocID="{3365706B-6C90-4CB1-8F88-1BD8CF89A416}" presName="childTextVisible" presStyleLbl="bgAccFollowNode1" presStyleIdx="2" presStyleCnt="4">
        <dgm:presLayoutVars>
          <dgm:bulletEnabled val="1"/>
        </dgm:presLayoutVars>
      </dgm:prSet>
      <dgm:spPr/>
      <dgm:t>
        <a:bodyPr/>
        <a:lstStyle/>
        <a:p>
          <a:endParaRPr lang="en-GB"/>
        </a:p>
      </dgm:t>
    </dgm:pt>
    <dgm:pt modelId="{EEC6D26D-9730-47EB-B9FF-51FF4D897242}" type="pres">
      <dgm:prSet presAssocID="{3365706B-6C90-4CB1-8F88-1BD8CF89A416}" presName="childTextHidden" presStyleLbl="bgAccFollowNode1" presStyleIdx="2" presStyleCnt="4"/>
      <dgm:spPr/>
      <dgm:t>
        <a:bodyPr/>
        <a:lstStyle/>
        <a:p>
          <a:endParaRPr lang="en-GB"/>
        </a:p>
      </dgm:t>
    </dgm:pt>
    <dgm:pt modelId="{37B57DA3-A766-42E5-99C2-09CE683E1F50}" type="pres">
      <dgm:prSet presAssocID="{3365706B-6C90-4CB1-8F88-1BD8CF89A416}" presName="parentText" presStyleLbl="node1" presStyleIdx="2" presStyleCnt="4">
        <dgm:presLayoutVars>
          <dgm:chMax val="1"/>
          <dgm:bulletEnabled val="1"/>
        </dgm:presLayoutVars>
      </dgm:prSet>
      <dgm:spPr/>
      <dgm:t>
        <a:bodyPr/>
        <a:lstStyle/>
        <a:p>
          <a:endParaRPr lang="en-GB"/>
        </a:p>
      </dgm:t>
    </dgm:pt>
    <dgm:pt modelId="{479664AA-46ED-471F-A2CA-A5DCDA41AA80}" type="pres">
      <dgm:prSet presAssocID="{3365706B-6C90-4CB1-8F88-1BD8CF89A416}" presName="aSpace" presStyleCnt="0"/>
      <dgm:spPr/>
    </dgm:pt>
    <dgm:pt modelId="{7FA775AA-27CB-4F03-A1E7-33CD18ACFFBF}" type="pres">
      <dgm:prSet presAssocID="{BFA7E7AD-D7AE-4A17-84C9-EE2F6B372757}" presName="compNode" presStyleCnt="0"/>
      <dgm:spPr/>
    </dgm:pt>
    <dgm:pt modelId="{D848BEF9-B699-469E-964A-F49519BF34FB}" type="pres">
      <dgm:prSet presAssocID="{BFA7E7AD-D7AE-4A17-84C9-EE2F6B372757}" presName="noGeometry" presStyleCnt="0"/>
      <dgm:spPr/>
    </dgm:pt>
    <dgm:pt modelId="{C83B44A6-0C0C-4E2A-8631-E612451299D4}" type="pres">
      <dgm:prSet presAssocID="{BFA7E7AD-D7AE-4A17-84C9-EE2F6B372757}" presName="childTextVisible" presStyleLbl="bgAccFollowNode1" presStyleIdx="3" presStyleCnt="4">
        <dgm:presLayoutVars>
          <dgm:bulletEnabled val="1"/>
        </dgm:presLayoutVars>
      </dgm:prSet>
      <dgm:spPr/>
      <dgm:t>
        <a:bodyPr/>
        <a:lstStyle/>
        <a:p>
          <a:endParaRPr lang="en-GB"/>
        </a:p>
      </dgm:t>
    </dgm:pt>
    <dgm:pt modelId="{F1D74F44-4B71-4132-ABD7-FCF22BB150C2}" type="pres">
      <dgm:prSet presAssocID="{BFA7E7AD-D7AE-4A17-84C9-EE2F6B372757}" presName="childTextHidden" presStyleLbl="bgAccFollowNode1" presStyleIdx="3" presStyleCnt="4"/>
      <dgm:spPr/>
      <dgm:t>
        <a:bodyPr/>
        <a:lstStyle/>
        <a:p>
          <a:endParaRPr lang="en-GB"/>
        </a:p>
      </dgm:t>
    </dgm:pt>
    <dgm:pt modelId="{2A35BB10-CD13-47E2-BFA4-2B660E4D2211}" type="pres">
      <dgm:prSet presAssocID="{BFA7E7AD-D7AE-4A17-84C9-EE2F6B372757}" presName="parentText" presStyleLbl="node1" presStyleIdx="3" presStyleCnt="4">
        <dgm:presLayoutVars>
          <dgm:chMax val="1"/>
          <dgm:bulletEnabled val="1"/>
        </dgm:presLayoutVars>
      </dgm:prSet>
      <dgm:spPr/>
      <dgm:t>
        <a:bodyPr/>
        <a:lstStyle/>
        <a:p>
          <a:endParaRPr lang="en-GB"/>
        </a:p>
      </dgm:t>
    </dgm:pt>
  </dgm:ptLst>
  <dgm:cxnLst>
    <dgm:cxn modelId="{90FCE1F8-A185-4393-911B-52D56B8B44FF}" type="presOf" srcId="{7A2AE91E-62C8-4D24-87B9-82FF8B49DDAD}" destId="{5DCA33F9-3B11-42D6-9C3D-AE015E352E1E}" srcOrd="0" destOrd="0" presId="urn:microsoft.com/office/officeart/2005/8/layout/hProcess6"/>
    <dgm:cxn modelId="{BD066D1E-E691-4B42-81BD-A0DFB30426EC}" srcId="{7A2AE91E-62C8-4D24-87B9-82FF8B49DDAD}" destId="{3365706B-6C90-4CB1-8F88-1BD8CF89A416}" srcOrd="2" destOrd="0" parTransId="{DD550845-3BF3-4DA2-A91F-A0280E49375F}" sibTransId="{074F3CDC-0125-4F7D-BF95-5255A6661535}"/>
    <dgm:cxn modelId="{9FB39DFC-2655-4DF6-AAF3-A8DEB493AFD8}" type="presOf" srcId="{E8D836A8-818D-412A-9879-1CA918164D02}" destId="{D5A7F1E6-4AAE-46F8-9B10-726907DADE88}" srcOrd="1" destOrd="1" presId="urn:microsoft.com/office/officeart/2005/8/layout/hProcess6"/>
    <dgm:cxn modelId="{C0E606CE-0A47-48F0-91BD-68CDA2A0246A}" srcId="{A08D7CF7-D3E3-4584-AEE2-959C8E019625}" destId="{2E18EDC7-49D6-4C48-BFBA-85608DE141CD}" srcOrd="1" destOrd="0" parTransId="{9AA2EABF-28A7-4C3D-AD5B-AF669F48774F}" sibTransId="{EB0E0E25-80AD-4C90-9686-7B620304B414}"/>
    <dgm:cxn modelId="{94E4056D-0674-4C06-8ACC-180F71B9C6C8}" type="presOf" srcId="{2E18EDC7-49D6-4C48-BFBA-85608DE141CD}" destId="{F2730035-6B25-4931-95AF-84F05FF1A2EB}" srcOrd="0" destOrd="1" presId="urn:microsoft.com/office/officeart/2005/8/layout/hProcess6"/>
    <dgm:cxn modelId="{6618E8A3-8B9B-41C9-91DE-F1101C346484}" type="presOf" srcId="{5FCABEA3-6EF0-46FA-9C09-ACD9749764C1}" destId="{F1D74F44-4B71-4132-ABD7-FCF22BB150C2}" srcOrd="1" destOrd="0" presId="urn:microsoft.com/office/officeart/2005/8/layout/hProcess6"/>
    <dgm:cxn modelId="{37598B14-9267-4C7B-95C1-B5D69DE88F63}" srcId="{F583005F-2CA1-46BC-89D6-14211F58A7DD}" destId="{E8D836A8-818D-412A-9879-1CA918164D02}" srcOrd="1" destOrd="0" parTransId="{1AB39091-4ABF-49B8-A790-AF0B7FD27A19}" sibTransId="{B5837551-8B88-4BDC-965D-E3A512360554}"/>
    <dgm:cxn modelId="{0919C375-880A-4262-83A2-B5BEDAEA56AE}" type="presOf" srcId="{4D1F0F5C-274F-46BF-8A61-ADE1088DA01A}" destId="{F2730035-6B25-4931-95AF-84F05FF1A2EB}" srcOrd="0" destOrd="0" presId="urn:microsoft.com/office/officeart/2005/8/layout/hProcess6"/>
    <dgm:cxn modelId="{A10F30D1-32A9-4D8A-9CF1-91D7DD2794A2}" type="presOf" srcId="{BFA7E7AD-D7AE-4A17-84C9-EE2F6B372757}" destId="{2A35BB10-CD13-47E2-BFA4-2B660E4D2211}" srcOrd="0" destOrd="0" presId="urn:microsoft.com/office/officeart/2005/8/layout/hProcess6"/>
    <dgm:cxn modelId="{7FF6474A-D987-4A22-9FCE-4DACD522A202}" srcId="{7A2AE91E-62C8-4D24-87B9-82FF8B49DDAD}" destId="{A08D7CF7-D3E3-4584-AEE2-959C8E019625}" srcOrd="1" destOrd="0" parTransId="{677993A7-E074-43F0-A8E4-5DC5F47BD529}" sibTransId="{35A9C587-8559-4394-A317-A509FB677FCA}"/>
    <dgm:cxn modelId="{E7E9083D-E434-4102-AC19-B4F442B77FCB}" srcId="{A08D7CF7-D3E3-4584-AEE2-959C8E019625}" destId="{4D1F0F5C-274F-46BF-8A61-ADE1088DA01A}" srcOrd="0" destOrd="0" parTransId="{F99C2784-BFC6-4657-B928-D5051EA08123}" sibTransId="{BF22D744-4240-4BEC-AEB8-835B78C28DE7}"/>
    <dgm:cxn modelId="{9F8110E8-0838-428F-9E09-1EBAF4DFF191}" srcId="{F583005F-2CA1-46BC-89D6-14211F58A7DD}" destId="{7528D212-7F20-4E4A-AF49-8A3A0C6189DF}" srcOrd="0" destOrd="0" parTransId="{185A85F6-3A67-4A63-A1C8-6A6CBD2F9554}" sibTransId="{47C1EF66-CD6C-4839-93A4-71EA0B672EBA}"/>
    <dgm:cxn modelId="{0FED0C38-DDF3-494A-A561-1AEACE18AC8B}" type="presOf" srcId="{0148DFF7-E0E3-44EE-8280-AE0CB0BCE276}" destId="{210E5F6A-ACAB-49DC-ACA1-5DABFCAC9613}" srcOrd="0" destOrd="0" presId="urn:microsoft.com/office/officeart/2005/8/layout/hProcess6"/>
    <dgm:cxn modelId="{3B583ECB-53F0-4CEC-A21C-D71D22809D31}" srcId="{3365706B-6C90-4CB1-8F88-1BD8CF89A416}" destId="{F3B7B10A-E7B7-4BB8-A41D-CF161806D29B}" srcOrd="1" destOrd="0" parTransId="{A2032FA5-8FE7-4273-BAEB-9B09831361A7}" sibTransId="{EF89ED63-BD09-4E81-89DD-A52A9107433B}"/>
    <dgm:cxn modelId="{4A50FE7D-1A41-4218-8B78-2EADE0004888}" srcId="{BFA7E7AD-D7AE-4A17-84C9-EE2F6B372757}" destId="{5FCABEA3-6EF0-46FA-9C09-ACD9749764C1}" srcOrd="0" destOrd="0" parTransId="{20E7BA6D-1C3D-46BD-B6A1-8B22A21C430E}" sibTransId="{60E251E5-5AF2-4C8F-93A7-2A76C539D0AC}"/>
    <dgm:cxn modelId="{DB84FD36-701C-4C19-9450-F5227B8E1762}" type="presOf" srcId="{5FCABEA3-6EF0-46FA-9C09-ACD9749764C1}" destId="{C83B44A6-0C0C-4E2A-8631-E612451299D4}" srcOrd="0" destOrd="0" presId="urn:microsoft.com/office/officeart/2005/8/layout/hProcess6"/>
    <dgm:cxn modelId="{269011DA-B094-40BC-B3B6-23E362D68A22}" srcId="{3365706B-6C90-4CB1-8F88-1BD8CF89A416}" destId="{0148DFF7-E0E3-44EE-8280-AE0CB0BCE276}" srcOrd="0" destOrd="0" parTransId="{0997AE71-0348-4696-BD07-D09C132D3808}" sibTransId="{A246D29A-B29E-43CD-9CA2-DF4FB623F3B7}"/>
    <dgm:cxn modelId="{A6BF0A7F-1B05-452C-B3EF-BCE41B86D3FF}" type="presOf" srcId="{A08D7CF7-D3E3-4584-AEE2-959C8E019625}" destId="{7753E309-820E-41BE-B4C6-F845661306C4}" srcOrd="0" destOrd="0" presId="urn:microsoft.com/office/officeart/2005/8/layout/hProcess6"/>
    <dgm:cxn modelId="{B62A69B1-BA4E-4A8A-B402-E9597157AD27}" type="presOf" srcId="{F3B7B10A-E7B7-4BB8-A41D-CF161806D29B}" destId="{EEC6D26D-9730-47EB-B9FF-51FF4D897242}" srcOrd="1" destOrd="1" presId="urn:microsoft.com/office/officeart/2005/8/layout/hProcess6"/>
    <dgm:cxn modelId="{1D528EF1-BF36-4DE6-AF82-8D0EBD947105}" type="presOf" srcId="{3365706B-6C90-4CB1-8F88-1BD8CF89A416}" destId="{37B57DA3-A766-42E5-99C2-09CE683E1F50}" srcOrd="0" destOrd="0" presId="urn:microsoft.com/office/officeart/2005/8/layout/hProcess6"/>
    <dgm:cxn modelId="{75FE4ED6-BD94-4438-A453-7145D74E4B84}" type="presOf" srcId="{4D1F0F5C-274F-46BF-8A61-ADE1088DA01A}" destId="{41779DF7-1563-498A-90D5-03D77F649FE0}" srcOrd="1" destOrd="0" presId="urn:microsoft.com/office/officeart/2005/8/layout/hProcess6"/>
    <dgm:cxn modelId="{87A85724-C1F7-4637-87C1-D51096380018}" type="presOf" srcId="{7528D212-7F20-4E4A-AF49-8A3A0C6189DF}" destId="{D5A7F1E6-4AAE-46F8-9B10-726907DADE88}" srcOrd="1" destOrd="0" presId="urn:microsoft.com/office/officeart/2005/8/layout/hProcess6"/>
    <dgm:cxn modelId="{B3B80DC4-C3F2-4E59-AA0F-3FF96AAE3869}" type="presOf" srcId="{2E18EDC7-49D6-4C48-BFBA-85608DE141CD}" destId="{41779DF7-1563-498A-90D5-03D77F649FE0}" srcOrd="1" destOrd="1" presId="urn:microsoft.com/office/officeart/2005/8/layout/hProcess6"/>
    <dgm:cxn modelId="{85BCFABF-C1F7-403E-9A46-A70E0E208373}" type="presOf" srcId="{E8D836A8-818D-412A-9879-1CA918164D02}" destId="{7FDEB5CE-52DD-4067-86F5-AB83DF07F605}" srcOrd="0" destOrd="1" presId="urn:microsoft.com/office/officeart/2005/8/layout/hProcess6"/>
    <dgm:cxn modelId="{ED89DCE3-46DF-4C2C-8F94-FD3E8643EDA8}" type="presOf" srcId="{F3B7B10A-E7B7-4BB8-A41D-CF161806D29B}" destId="{210E5F6A-ACAB-49DC-ACA1-5DABFCAC9613}" srcOrd="0" destOrd="1" presId="urn:microsoft.com/office/officeart/2005/8/layout/hProcess6"/>
    <dgm:cxn modelId="{1A1F3059-5145-484B-BA87-DC242BF8D299}" srcId="{7A2AE91E-62C8-4D24-87B9-82FF8B49DDAD}" destId="{BFA7E7AD-D7AE-4A17-84C9-EE2F6B372757}" srcOrd="3" destOrd="0" parTransId="{6571968B-2A68-4807-A336-81B9B4026876}" sibTransId="{8B1BF889-B28F-4047-878A-9935F4D5BDEA}"/>
    <dgm:cxn modelId="{DD558EC6-3089-4FF4-AE88-53BC145BFF1C}" type="presOf" srcId="{F583005F-2CA1-46BC-89D6-14211F58A7DD}" destId="{1D39BD95-F23C-4496-BC2E-6B907C94BF22}" srcOrd="0" destOrd="0" presId="urn:microsoft.com/office/officeart/2005/8/layout/hProcess6"/>
    <dgm:cxn modelId="{01437E8C-86FC-4313-9597-BE9DF4EEDA26}" type="presOf" srcId="{0148DFF7-E0E3-44EE-8280-AE0CB0BCE276}" destId="{EEC6D26D-9730-47EB-B9FF-51FF4D897242}" srcOrd="1" destOrd="0" presId="urn:microsoft.com/office/officeart/2005/8/layout/hProcess6"/>
    <dgm:cxn modelId="{1A274C90-EED9-4D8B-BF42-BA9AEE8B36CE}" srcId="{7A2AE91E-62C8-4D24-87B9-82FF8B49DDAD}" destId="{F583005F-2CA1-46BC-89D6-14211F58A7DD}" srcOrd="0" destOrd="0" parTransId="{DF068A7D-1723-4CEE-90E1-C5ED0C9232C3}" sibTransId="{76E985B1-B5AD-4494-A7BB-EC505948D02B}"/>
    <dgm:cxn modelId="{55DBE5B9-E9D9-4544-97BA-4A3B3D3A6974}" type="presOf" srcId="{7528D212-7F20-4E4A-AF49-8A3A0C6189DF}" destId="{7FDEB5CE-52DD-4067-86F5-AB83DF07F605}" srcOrd="0" destOrd="0" presId="urn:microsoft.com/office/officeart/2005/8/layout/hProcess6"/>
    <dgm:cxn modelId="{26088F26-400A-493C-AE29-8350841EE422}" type="presParOf" srcId="{5DCA33F9-3B11-42D6-9C3D-AE015E352E1E}" destId="{12150F56-514A-49AE-9512-13C9E4392FDD}" srcOrd="0" destOrd="0" presId="urn:microsoft.com/office/officeart/2005/8/layout/hProcess6"/>
    <dgm:cxn modelId="{576FD309-2567-4487-B486-21A4F6273F56}" type="presParOf" srcId="{12150F56-514A-49AE-9512-13C9E4392FDD}" destId="{14E42ECA-3411-4E74-A9C5-BBE135E2597E}" srcOrd="0" destOrd="0" presId="urn:microsoft.com/office/officeart/2005/8/layout/hProcess6"/>
    <dgm:cxn modelId="{0DDD3BFF-6414-4E2F-97A1-385CC6BC874B}" type="presParOf" srcId="{12150F56-514A-49AE-9512-13C9E4392FDD}" destId="{7FDEB5CE-52DD-4067-86F5-AB83DF07F605}" srcOrd="1" destOrd="0" presId="urn:microsoft.com/office/officeart/2005/8/layout/hProcess6"/>
    <dgm:cxn modelId="{CC64F605-7903-43B0-9AD7-7F4DAAD8991F}" type="presParOf" srcId="{12150F56-514A-49AE-9512-13C9E4392FDD}" destId="{D5A7F1E6-4AAE-46F8-9B10-726907DADE88}" srcOrd="2" destOrd="0" presId="urn:microsoft.com/office/officeart/2005/8/layout/hProcess6"/>
    <dgm:cxn modelId="{6F27686A-4F5B-430B-B48C-1EE7496EBBF6}" type="presParOf" srcId="{12150F56-514A-49AE-9512-13C9E4392FDD}" destId="{1D39BD95-F23C-4496-BC2E-6B907C94BF22}" srcOrd="3" destOrd="0" presId="urn:microsoft.com/office/officeart/2005/8/layout/hProcess6"/>
    <dgm:cxn modelId="{E2FAF36C-1032-47AA-ABBF-1752675BBCA2}" type="presParOf" srcId="{5DCA33F9-3B11-42D6-9C3D-AE015E352E1E}" destId="{4AEDC795-B63E-435F-83D0-5179B0A9F51D}" srcOrd="1" destOrd="0" presId="urn:microsoft.com/office/officeart/2005/8/layout/hProcess6"/>
    <dgm:cxn modelId="{5FC32096-A563-4731-97D3-31C1A957131C}" type="presParOf" srcId="{5DCA33F9-3B11-42D6-9C3D-AE015E352E1E}" destId="{4E5C2BE1-181B-4B71-B8B5-B6F00F49A58E}" srcOrd="2" destOrd="0" presId="urn:microsoft.com/office/officeart/2005/8/layout/hProcess6"/>
    <dgm:cxn modelId="{1755B2D1-E759-461D-A961-32D9E264AF85}" type="presParOf" srcId="{4E5C2BE1-181B-4B71-B8B5-B6F00F49A58E}" destId="{A6A3E95C-BAD5-4234-8CB5-F2D329BEFEA1}" srcOrd="0" destOrd="0" presId="urn:microsoft.com/office/officeart/2005/8/layout/hProcess6"/>
    <dgm:cxn modelId="{A8568B1E-CE1F-4F9A-90EF-E0B2A49AE13A}" type="presParOf" srcId="{4E5C2BE1-181B-4B71-B8B5-B6F00F49A58E}" destId="{F2730035-6B25-4931-95AF-84F05FF1A2EB}" srcOrd="1" destOrd="0" presId="urn:microsoft.com/office/officeart/2005/8/layout/hProcess6"/>
    <dgm:cxn modelId="{37634152-A905-4C28-8276-C21A1C704BDA}" type="presParOf" srcId="{4E5C2BE1-181B-4B71-B8B5-B6F00F49A58E}" destId="{41779DF7-1563-498A-90D5-03D77F649FE0}" srcOrd="2" destOrd="0" presId="urn:microsoft.com/office/officeart/2005/8/layout/hProcess6"/>
    <dgm:cxn modelId="{92757EDB-8AD5-4F6C-A4A3-C9E1A9EC01B1}" type="presParOf" srcId="{4E5C2BE1-181B-4B71-B8B5-B6F00F49A58E}" destId="{7753E309-820E-41BE-B4C6-F845661306C4}" srcOrd="3" destOrd="0" presId="urn:microsoft.com/office/officeart/2005/8/layout/hProcess6"/>
    <dgm:cxn modelId="{F9641ACE-CEE2-452A-9BC3-555C18473E22}" type="presParOf" srcId="{5DCA33F9-3B11-42D6-9C3D-AE015E352E1E}" destId="{924E924E-402F-441D-897E-A74436B4AF6B}" srcOrd="3" destOrd="0" presId="urn:microsoft.com/office/officeart/2005/8/layout/hProcess6"/>
    <dgm:cxn modelId="{BE07A052-F71C-4F19-9D2B-4943BB3950E5}" type="presParOf" srcId="{5DCA33F9-3B11-42D6-9C3D-AE015E352E1E}" destId="{7F4A2E23-1705-4729-BB25-1E18EA686AA8}" srcOrd="4" destOrd="0" presId="urn:microsoft.com/office/officeart/2005/8/layout/hProcess6"/>
    <dgm:cxn modelId="{E70B3349-54A5-4746-A1C9-BCE08CA7608B}" type="presParOf" srcId="{7F4A2E23-1705-4729-BB25-1E18EA686AA8}" destId="{47BD4080-A26E-46C1-97F0-42D773F96290}" srcOrd="0" destOrd="0" presId="urn:microsoft.com/office/officeart/2005/8/layout/hProcess6"/>
    <dgm:cxn modelId="{85DFE2EB-0C19-480C-81B2-EDC294D6B79B}" type="presParOf" srcId="{7F4A2E23-1705-4729-BB25-1E18EA686AA8}" destId="{210E5F6A-ACAB-49DC-ACA1-5DABFCAC9613}" srcOrd="1" destOrd="0" presId="urn:microsoft.com/office/officeart/2005/8/layout/hProcess6"/>
    <dgm:cxn modelId="{989FA5C2-DB5B-4CB5-A132-74FBC4B8348F}" type="presParOf" srcId="{7F4A2E23-1705-4729-BB25-1E18EA686AA8}" destId="{EEC6D26D-9730-47EB-B9FF-51FF4D897242}" srcOrd="2" destOrd="0" presId="urn:microsoft.com/office/officeart/2005/8/layout/hProcess6"/>
    <dgm:cxn modelId="{5BEE7895-1F1A-4418-98A2-21E90DF268EA}" type="presParOf" srcId="{7F4A2E23-1705-4729-BB25-1E18EA686AA8}" destId="{37B57DA3-A766-42E5-99C2-09CE683E1F50}" srcOrd="3" destOrd="0" presId="urn:microsoft.com/office/officeart/2005/8/layout/hProcess6"/>
    <dgm:cxn modelId="{243914E5-C491-4269-972D-CBD1A06D61BD}" type="presParOf" srcId="{5DCA33F9-3B11-42D6-9C3D-AE015E352E1E}" destId="{479664AA-46ED-471F-A2CA-A5DCDA41AA80}" srcOrd="5" destOrd="0" presId="urn:microsoft.com/office/officeart/2005/8/layout/hProcess6"/>
    <dgm:cxn modelId="{FB6F1256-1D15-4DF4-AD21-42A2F0C91F9A}" type="presParOf" srcId="{5DCA33F9-3B11-42D6-9C3D-AE015E352E1E}" destId="{7FA775AA-27CB-4F03-A1E7-33CD18ACFFBF}" srcOrd="6" destOrd="0" presId="urn:microsoft.com/office/officeart/2005/8/layout/hProcess6"/>
    <dgm:cxn modelId="{2DA884BC-4357-401E-A2D6-7921C2F82F1F}" type="presParOf" srcId="{7FA775AA-27CB-4F03-A1E7-33CD18ACFFBF}" destId="{D848BEF9-B699-469E-964A-F49519BF34FB}" srcOrd="0" destOrd="0" presId="urn:microsoft.com/office/officeart/2005/8/layout/hProcess6"/>
    <dgm:cxn modelId="{9FF5CF30-DECC-43C4-8176-6A3B8763BEB2}" type="presParOf" srcId="{7FA775AA-27CB-4F03-A1E7-33CD18ACFFBF}" destId="{C83B44A6-0C0C-4E2A-8631-E612451299D4}" srcOrd="1" destOrd="0" presId="urn:microsoft.com/office/officeart/2005/8/layout/hProcess6"/>
    <dgm:cxn modelId="{C3AB163E-051E-4223-9F57-5FB44907E2E8}" type="presParOf" srcId="{7FA775AA-27CB-4F03-A1E7-33CD18ACFFBF}" destId="{F1D74F44-4B71-4132-ABD7-FCF22BB150C2}" srcOrd="2" destOrd="0" presId="urn:microsoft.com/office/officeart/2005/8/layout/hProcess6"/>
    <dgm:cxn modelId="{69F7452E-3730-4D6C-8564-92C1A4046629}" type="presParOf" srcId="{7FA775AA-27CB-4F03-A1E7-33CD18ACFFBF}" destId="{2A35BB10-CD13-47E2-BFA4-2B660E4D2211}"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2A071-9383-4810-BDD6-11608A0B00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76C273F4-36BE-451E-827A-6EFBD0047CFB}">
      <dgm:prSet phldrT="[Text]"/>
      <dgm:spPr>
        <a:solidFill>
          <a:schemeClr val="tx2"/>
        </a:solidFill>
      </dgm:spPr>
      <dgm:t>
        <a:bodyPr/>
        <a:lstStyle/>
        <a:p>
          <a:r>
            <a:rPr lang="en-GB" smtClean="0"/>
            <a:t>Optimise financials, complexity and cost</a:t>
          </a:r>
          <a:endParaRPr lang="en-GB"/>
        </a:p>
      </dgm:t>
    </dgm:pt>
    <dgm:pt modelId="{5DA10F73-27CB-4108-AD88-CF19FBBA995E}" type="parTrans" cxnId="{3F1C69C1-6D69-49ED-818C-A1CA0C97E527}">
      <dgm:prSet/>
      <dgm:spPr/>
      <dgm:t>
        <a:bodyPr/>
        <a:lstStyle/>
        <a:p>
          <a:endParaRPr lang="en-GB"/>
        </a:p>
      </dgm:t>
    </dgm:pt>
    <dgm:pt modelId="{51FB76B1-6A4E-445D-ACD4-103B5E68CE7C}" type="sibTrans" cxnId="{3F1C69C1-6D69-49ED-818C-A1CA0C97E527}">
      <dgm:prSet/>
      <dgm:spPr/>
      <dgm:t>
        <a:bodyPr/>
        <a:lstStyle/>
        <a:p>
          <a:endParaRPr lang="en-GB"/>
        </a:p>
      </dgm:t>
    </dgm:pt>
    <dgm:pt modelId="{AC2880BD-D1BC-493C-ABE9-14FF9C88C6CD}">
      <dgm:prSet phldrT="[Text]"/>
      <dgm:spPr/>
      <dgm:t>
        <a:bodyPr/>
        <a:lstStyle/>
        <a:p>
          <a:r>
            <a:rPr lang="en-GB" smtClean="0"/>
            <a:t>Number of notes</a:t>
          </a:r>
          <a:endParaRPr lang="en-GB"/>
        </a:p>
      </dgm:t>
    </dgm:pt>
    <dgm:pt modelId="{472658C4-4B58-45A1-8474-4F8CF2FF126A}" type="parTrans" cxnId="{47A401A0-093A-4191-877E-0CF74859F13E}">
      <dgm:prSet/>
      <dgm:spPr/>
      <dgm:t>
        <a:bodyPr/>
        <a:lstStyle/>
        <a:p>
          <a:endParaRPr lang="en-GB"/>
        </a:p>
      </dgm:t>
    </dgm:pt>
    <dgm:pt modelId="{A130CDEE-D776-4138-A2C2-852E75D5949D}" type="sibTrans" cxnId="{47A401A0-093A-4191-877E-0CF74859F13E}">
      <dgm:prSet/>
      <dgm:spPr/>
      <dgm:t>
        <a:bodyPr/>
        <a:lstStyle/>
        <a:p>
          <a:endParaRPr lang="en-GB"/>
        </a:p>
      </dgm:t>
    </dgm:pt>
    <dgm:pt modelId="{94B9DE9F-B947-4C5D-BA82-A2B90F2B315F}">
      <dgm:prSet phldrT="[Text]"/>
      <dgm:spPr/>
      <dgm:t>
        <a:bodyPr/>
        <a:lstStyle/>
        <a:p>
          <a:r>
            <a:rPr lang="en-GB" smtClean="0"/>
            <a:t>Liquity &amp; cash traps</a:t>
          </a:r>
          <a:endParaRPr lang="en-GB"/>
        </a:p>
      </dgm:t>
    </dgm:pt>
    <dgm:pt modelId="{6BE210D0-8AF5-4B9D-B275-89D0379BFF96}" type="parTrans" cxnId="{17CC0D3A-470E-4F26-A98A-BD9B00C20F4C}">
      <dgm:prSet/>
      <dgm:spPr/>
      <dgm:t>
        <a:bodyPr/>
        <a:lstStyle/>
        <a:p>
          <a:endParaRPr lang="en-GB"/>
        </a:p>
      </dgm:t>
    </dgm:pt>
    <dgm:pt modelId="{4EA42D00-E3AA-4267-A8BB-E0AEC51909CE}" type="sibTrans" cxnId="{17CC0D3A-470E-4F26-A98A-BD9B00C20F4C}">
      <dgm:prSet/>
      <dgm:spPr/>
      <dgm:t>
        <a:bodyPr/>
        <a:lstStyle/>
        <a:p>
          <a:endParaRPr lang="en-GB"/>
        </a:p>
      </dgm:t>
    </dgm:pt>
    <dgm:pt modelId="{6F3650AB-927F-49E5-A569-68EC00F8D29B}">
      <dgm:prSet phldrT="[Text]"/>
      <dgm:spPr/>
      <dgm:t>
        <a:bodyPr/>
        <a:lstStyle/>
        <a:p>
          <a:r>
            <a:rPr lang="en-GB" smtClean="0"/>
            <a:t>New business</a:t>
          </a:r>
          <a:endParaRPr lang="en-GB"/>
        </a:p>
      </dgm:t>
    </dgm:pt>
    <dgm:pt modelId="{F206923F-FF50-4B21-A392-6D5391D7AFC8}" type="parTrans" cxnId="{D4B5B698-CBB9-4EB5-9A91-13A8D4D3CAE6}">
      <dgm:prSet/>
      <dgm:spPr/>
      <dgm:t>
        <a:bodyPr/>
        <a:lstStyle/>
        <a:p>
          <a:endParaRPr lang="en-GB"/>
        </a:p>
      </dgm:t>
    </dgm:pt>
    <dgm:pt modelId="{A475165D-2967-4438-86BE-2651446A60EC}" type="sibTrans" cxnId="{D4B5B698-CBB9-4EB5-9A91-13A8D4D3CAE6}">
      <dgm:prSet/>
      <dgm:spPr/>
      <dgm:t>
        <a:bodyPr/>
        <a:lstStyle/>
        <a:p>
          <a:endParaRPr lang="en-GB"/>
        </a:p>
      </dgm:t>
    </dgm:pt>
    <dgm:pt modelId="{60BB8564-6BBE-4617-9333-BEF29A44039F}">
      <dgm:prSet phldrT="[Text]"/>
      <dgm:spPr/>
      <dgm:t>
        <a:bodyPr/>
        <a:lstStyle/>
        <a:p>
          <a:r>
            <a:rPr lang="en-GB" smtClean="0"/>
            <a:t>Size of the notes</a:t>
          </a:r>
          <a:endParaRPr lang="en-GB"/>
        </a:p>
      </dgm:t>
    </dgm:pt>
    <dgm:pt modelId="{59E8C77C-95BA-45D7-870C-B767810172DF}" type="parTrans" cxnId="{6BD7E294-4E8E-46AF-8FD2-1480035A8F7C}">
      <dgm:prSet/>
      <dgm:spPr/>
      <dgm:t>
        <a:bodyPr/>
        <a:lstStyle/>
        <a:p>
          <a:endParaRPr lang="en-GB"/>
        </a:p>
      </dgm:t>
    </dgm:pt>
    <dgm:pt modelId="{CFC80746-C22B-4D1E-8D9A-92B4624D0EB8}" type="sibTrans" cxnId="{6BD7E294-4E8E-46AF-8FD2-1480035A8F7C}">
      <dgm:prSet/>
      <dgm:spPr/>
      <dgm:t>
        <a:bodyPr/>
        <a:lstStyle/>
        <a:p>
          <a:endParaRPr lang="en-GB"/>
        </a:p>
      </dgm:t>
    </dgm:pt>
    <dgm:pt modelId="{3C93CEEB-8E34-4A9F-9E09-2F2243DB92B1}" type="pres">
      <dgm:prSet presAssocID="{22E2A071-9383-4810-BDD6-11608A0B00BB}" presName="Name0" presStyleCnt="0">
        <dgm:presLayoutVars>
          <dgm:chMax val="1"/>
          <dgm:dir/>
          <dgm:animLvl val="ctr"/>
          <dgm:resizeHandles val="exact"/>
        </dgm:presLayoutVars>
      </dgm:prSet>
      <dgm:spPr/>
      <dgm:t>
        <a:bodyPr/>
        <a:lstStyle/>
        <a:p>
          <a:endParaRPr lang="en-GB"/>
        </a:p>
      </dgm:t>
    </dgm:pt>
    <dgm:pt modelId="{4E466874-26E2-4D40-9067-EEC17499EAAF}" type="pres">
      <dgm:prSet presAssocID="{76C273F4-36BE-451E-827A-6EFBD0047CFB}" presName="centerShape" presStyleLbl="node0" presStyleIdx="0" presStyleCnt="1"/>
      <dgm:spPr/>
      <dgm:t>
        <a:bodyPr/>
        <a:lstStyle/>
        <a:p>
          <a:endParaRPr lang="en-GB"/>
        </a:p>
      </dgm:t>
    </dgm:pt>
    <dgm:pt modelId="{4137FB3F-1A8B-4ADB-BE49-047BD1A45F89}" type="pres">
      <dgm:prSet presAssocID="{AC2880BD-D1BC-493C-ABE9-14FF9C88C6CD}" presName="node" presStyleLbl="node1" presStyleIdx="0" presStyleCnt="4">
        <dgm:presLayoutVars>
          <dgm:bulletEnabled val="1"/>
        </dgm:presLayoutVars>
      </dgm:prSet>
      <dgm:spPr/>
      <dgm:t>
        <a:bodyPr/>
        <a:lstStyle/>
        <a:p>
          <a:endParaRPr lang="en-GB"/>
        </a:p>
      </dgm:t>
    </dgm:pt>
    <dgm:pt modelId="{4E599600-EC0C-4AF0-93AA-B165D36F5D5E}" type="pres">
      <dgm:prSet presAssocID="{AC2880BD-D1BC-493C-ABE9-14FF9C88C6CD}" presName="dummy" presStyleCnt="0"/>
      <dgm:spPr/>
    </dgm:pt>
    <dgm:pt modelId="{356088F7-ADFF-4F9C-8192-FC7F47C8E062}" type="pres">
      <dgm:prSet presAssocID="{A130CDEE-D776-4138-A2C2-852E75D5949D}" presName="sibTrans" presStyleLbl="sibTrans2D1" presStyleIdx="0" presStyleCnt="4"/>
      <dgm:spPr/>
      <dgm:t>
        <a:bodyPr/>
        <a:lstStyle/>
        <a:p>
          <a:endParaRPr lang="en-GB"/>
        </a:p>
      </dgm:t>
    </dgm:pt>
    <dgm:pt modelId="{ACC6F53A-4E80-4A67-A82C-7AFB33F0466A}" type="pres">
      <dgm:prSet presAssocID="{94B9DE9F-B947-4C5D-BA82-A2B90F2B315F}" presName="node" presStyleLbl="node1" presStyleIdx="1" presStyleCnt="4">
        <dgm:presLayoutVars>
          <dgm:bulletEnabled val="1"/>
        </dgm:presLayoutVars>
      </dgm:prSet>
      <dgm:spPr/>
      <dgm:t>
        <a:bodyPr/>
        <a:lstStyle/>
        <a:p>
          <a:endParaRPr lang="en-GB"/>
        </a:p>
      </dgm:t>
    </dgm:pt>
    <dgm:pt modelId="{CDE6ADD0-31B2-4AEB-B971-1FE1321B93BB}" type="pres">
      <dgm:prSet presAssocID="{94B9DE9F-B947-4C5D-BA82-A2B90F2B315F}" presName="dummy" presStyleCnt="0"/>
      <dgm:spPr/>
    </dgm:pt>
    <dgm:pt modelId="{43DC999A-9E59-4265-AE54-E51597EDA121}" type="pres">
      <dgm:prSet presAssocID="{4EA42D00-E3AA-4267-A8BB-E0AEC51909CE}" presName="sibTrans" presStyleLbl="sibTrans2D1" presStyleIdx="1" presStyleCnt="4"/>
      <dgm:spPr/>
      <dgm:t>
        <a:bodyPr/>
        <a:lstStyle/>
        <a:p>
          <a:endParaRPr lang="en-GB"/>
        </a:p>
      </dgm:t>
    </dgm:pt>
    <dgm:pt modelId="{BC0C9DA8-4893-46A4-9B2F-1781B9A84508}" type="pres">
      <dgm:prSet presAssocID="{6F3650AB-927F-49E5-A569-68EC00F8D29B}" presName="node" presStyleLbl="node1" presStyleIdx="2" presStyleCnt="4">
        <dgm:presLayoutVars>
          <dgm:bulletEnabled val="1"/>
        </dgm:presLayoutVars>
      </dgm:prSet>
      <dgm:spPr/>
      <dgm:t>
        <a:bodyPr/>
        <a:lstStyle/>
        <a:p>
          <a:endParaRPr lang="en-GB"/>
        </a:p>
      </dgm:t>
    </dgm:pt>
    <dgm:pt modelId="{662B22E3-D579-4CBB-8F2C-3B8465FC4C04}" type="pres">
      <dgm:prSet presAssocID="{6F3650AB-927F-49E5-A569-68EC00F8D29B}" presName="dummy" presStyleCnt="0"/>
      <dgm:spPr/>
    </dgm:pt>
    <dgm:pt modelId="{C92B22B8-AB78-4826-AC9F-F8775A19481C}" type="pres">
      <dgm:prSet presAssocID="{A475165D-2967-4438-86BE-2651446A60EC}" presName="sibTrans" presStyleLbl="sibTrans2D1" presStyleIdx="2" presStyleCnt="4"/>
      <dgm:spPr/>
      <dgm:t>
        <a:bodyPr/>
        <a:lstStyle/>
        <a:p>
          <a:endParaRPr lang="en-GB"/>
        </a:p>
      </dgm:t>
    </dgm:pt>
    <dgm:pt modelId="{358C47A5-3F09-4E2D-834A-562EAA7FCD90}" type="pres">
      <dgm:prSet presAssocID="{60BB8564-6BBE-4617-9333-BEF29A44039F}" presName="node" presStyleLbl="node1" presStyleIdx="3" presStyleCnt="4">
        <dgm:presLayoutVars>
          <dgm:bulletEnabled val="1"/>
        </dgm:presLayoutVars>
      </dgm:prSet>
      <dgm:spPr/>
      <dgm:t>
        <a:bodyPr/>
        <a:lstStyle/>
        <a:p>
          <a:endParaRPr lang="en-GB"/>
        </a:p>
      </dgm:t>
    </dgm:pt>
    <dgm:pt modelId="{42CD5CD3-DA6C-422A-AFED-CED47E8FF715}" type="pres">
      <dgm:prSet presAssocID="{60BB8564-6BBE-4617-9333-BEF29A44039F}" presName="dummy" presStyleCnt="0"/>
      <dgm:spPr/>
    </dgm:pt>
    <dgm:pt modelId="{B276B57A-0B06-40F0-887F-905A2F961515}" type="pres">
      <dgm:prSet presAssocID="{CFC80746-C22B-4D1E-8D9A-92B4624D0EB8}" presName="sibTrans" presStyleLbl="sibTrans2D1" presStyleIdx="3" presStyleCnt="4"/>
      <dgm:spPr/>
      <dgm:t>
        <a:bodyPr/>
        <a:lstStyle/>
        <a:p>
          <a:endParaRPr lang="en-GB"/>
        </a:p>
      </dgm:t>
    </dgm:pt>
  </dgm:ptLst>
  <dgm:cxnLst>
    <dgm:cxn modelId="{6BD7E294-4E8E-46AF-8FD2-1480035A8F7C}" srcId="{76C273F4-36BE-451E-827A-6EFBD0047CFB}" destId="{60BB8564-6BBE-4617-9333-BEF29A44039F}" srcOrd="3" destOrd="0" parTransId="{59E8C77C-95BA-45D7-870C-B767810172DF}" sibTransId="{CFC80746-C22B-4D1E-8D9A-92B4624D0EB8}"/>
    <dgm:cxn modelId="{3E9E109E-1C83-4650-A3B8-4984DAAEC9B7}" type="presOf" srcId="{76C273F4-36BE-451E-827A-6EFBD0047CFB}" destId="{4E466874-26E2-4D40-9067-EEC17499EAAF}" srcOrd="0" destOrd="0" presId="urn:microsoft.com/office/officeart/2005/8/layout/radial6"/>
    <dgm:cxn modelId="{D2EC0367-442A-4DEE-B88C-4FF7E53C7591}" type="presOf" srcId="{CFC80746-C22B-4D1E-8D9A-92B4624D0EB8}" destId="{B276B57A-0B06-40F0-887F-905A2F961515}" srcOrd="0" destOrd="0" presId="urn:microsoft.com/office/officeart/2005/8/layout/radial6"/>
    <dgm:cxn modelId="{31FFAC43-30C7-4AF0-BE4D-287615D9906C}" type="presOf" srcId="{AC2880BD-D1BC-493C-ABE9-14FF9C88C6CD}" destId="{4137FB3F-1A8B-4ADB-BE49-047BD1A45F89}" srcOrd="0" destOrd="0" presId="urn:microsoft.com/office/officeart/2005/8/layout/radial6"/>
    <dgm:cxn modelId="{396574A4-A89A-48F7-961F-1B657808D033}" type="presOf" srcId="{94B9DE9F-B947-4C5D-BA82-A2B90F2B315F}" destId="{ACC6F53A-4E80-4A67-A82C-7AFB33F0466A}" srcOrd="0" destOrd="0" presId="urn:microsoft.com/office/officeart/2005/8/layout/radial6"/>
    <dgm:cxn modelId="{377775CF-6845-4831-963E-5A9808D66988}" type="presOf" srcId="{60BB8564-6BBE-4617-9333-BEF29A44039F}" destId="{358C47A5-3F09-4E2D-834A-562EAA7FCD90}" srcOrd="0" destOrd="0" presId="urn:microsoft.com/office/officeart/2005/8/layout/radial6"/>
    <dgm:cxn modelId="{5F9EB7CD-63D6-4E71-8A74-D6E124086B47}" type="presOf" srcId="{4EA42D00-E3AA-4267-A8BB-E0AEC51909CE}" destId="{43DC999A-9E59-4265-AE54-E51597EDA121}" srcOrd="0" destOrd="0" presId="urn:microsoft.com/office/officeart/2005/8/layout/radial6"/>
    <dgm:cxn modelId="{17CC0D3A-470E-4F26-A98A-BD9B00C20F4C}" srcId="{76C273F4-36BE-451E-827A-6EFBD0047CFB}" destId="{94B9DE9F-B947-4C5D-BA82-A2B90F2B315F}" srcOrd="1" destOrd="0" parTransId="{6BE210D0-8AF5-4B9D-B275-89D0379BFF96}" sibTransId="{4EA42D00-E3AA-4267-A8BB-E0AEC51909CE}"/>
    <dgm:cxn modelId="{D4B5B698-CBB9-4EB5-9A91-13A8D4D3CAE6}" srcId="{76C273F4-36BE-451E-827A-6EFBD0047CFB}" destId="{6F3650AB-927F-49E5-A569-68EC00F8D29B}" srcOrd="2" destOrd="0" parTransId="{F206923F-FF50-4B21-A392-6D5391D7AFC8}" sibTransId="{A475165D-2967-4438-86BE-2651446A60EC}"/>
    <dgm:cxn modelId="{3F1C69C1-6D69-49ED-818C-A1CA0C97E527}" srcId="{22E2A071-9383-4810-BDD6-11608A0B00BB}" destId="{76C273F4-36BE-451E-827A-6EFBD0047CFB}" srcOrd="0" destOrd="0" parTransId="{5DA10F73-27CB-4108-AD88-CF19FBBA995E}" sibTransId="{51FB76B1-6A4E-445D-ACD4-103B5E68CE7C}"/>
    <dgm:cxn modelId="{D7924738-542C-4151-92B8-F80E7DD2922B}" type="presOf" srcId="{A130CDEE-D776-4138-A2C2-852E75D5949D}" destId="{356088F7-ADFF-4F9C-8192-FC7F47C8E062}" srcOrd="0" destOrd="0" presId="urn:microsoft.com/office/officeart/2005/8/layout/radial6"/>
    <dgm:cxn modelId="{E65BAAA4-B58C-47C5-8A39-60D5EEA045C6}" type="presOf" srcId="{A475165D-2967-4438-86BE-2651446A60EC}" destId="{C92B22B8-AB78-4826-AC9F-F8775A19481C}" srcOrd="0" destOrd="0" presId="urn:microsoft.com/office/officeart/2005/8/layout/radial6"/>
    <dgm:cxn modelId="{CDE89A67-B141-4697-AF4C-5FB6E34A4F54}" type="presOf" srcId="{22E2A071-9383-4810-BDD6-11608A0B00BB}" destId="{3C93CEEB-8E34-4A9F-9E09-2F2243DB92B1}" srcOrd="0" destOrd="0" presId="urn:microsoft.com/office/officeart/2005/8/layout/radial6"/>
    <dgm:cxn modelId="{47A401A0-093A-4191-877E-0CF74859F13E}" srcId="{76C273F4-36BE-451E-827A-6EFBD0047CFB}" destId="{AC2880BD-D1BC-493C-ABE9-14FF9C88C6CD}" srcOrd="0" destOrd="0" parTransId="{472658C4-4B58-45A1-8474-4F8CF2FF126A}" sibTransId="{A130CDEE-D776-4138-A2C2-852E75D5949D}"/>
    <dgm:cxn modelId="{6126B74E-5855-49D8-ACF2-FB82EC1F0D4B}" type="presOf" srcId="{6F3650AB-927F-49E5-A569-68EC00F8D29B}" destId="{BC0C9DA8-4893-46A4-9B2F-1781B9A84508}" srcOrd="0" destOrd="0" presId="urn:microsoft.com/office/officeart/2005/8/layout/radial6"/>
    <dgm:cxn modelId="{67831294-728F-42C0-93BD-079023A52283}" type="presParOf" srcId="{3C93CEEB-8E34-4A9F-9E09-2F2243DB92B1}" destId="{4E466874-26E2-4D40-9067-EEC17499EAAF}" srcOrd="0" destOrd="0" presId="urn:microsoft.com/office/officeart/2005/8/layout/radial6"/>
    <dgm:cxn modelId="{7B6B8650-E0A5-4638-9BBA-E69E91C50C2C}" type="presParOf" srcId="{3C93CEEB-8E34-4A9F-9E09-2F2243DB92B1}" destId="{4137FB3F-1A8B-4ADB-BE49-047BD1A45F89}" srcOrd="1" destOrd="0" presId="urn:microsoft.com/office/officeart/2005/8/layout/radial6"/>
    <dgm:cxn modelId="{E259D1A8-1F81-4821-B0B6-ACEB4233B339}" type="presParOf" srcId="{3C93CEEB-8E34-4A9F-9E09-2F2243DB92B1}" destId="{4E599600-EC0C-4AF0-93AA-B165D36F5D5E}" srcOrd="2" destOrd="0" presId="urn:microsoft.com/office/officeart/2005/8/layout/radial6"/>
    <dgm:cxn modelId="{D4FADB23-7899-466E-AD21-A5408C7775ED}" type="presParOf" srcId="{3C93CEEB-8E34-4A9F-9E09-2F2243DB92B1}" destId="{356088F7-ADFF-4F9C-8192-FC7F47C8E062}" srcOrd="3" destOrd="0" presId="urn:microsoft.com/office/officeart/2005/8/layout/radial6"/>
    <dgm:cxn modelId="{35B89300-CAA8-445C-9ED8-9120DFB112D0}" type="presParOf" srcId="{3C93CEEB-8E34-4A9F-9E09-2F2243DB92B1}" destId="{ACC6F53A-4E80-4A67-A82C-7AFB33F0466A}" srcOrd="4" destOrd="0" presId="urn:microsoft.com/office/officeart/2005/8/layout/radial6"/>
    <dgm:cxn modelId="{29A806D5-F906-4208-B383-1F22C3EF33D3}" type="presParOf" srcId="{3C93CEEB-8E34-4A9F-9E09-2F2243DB92B1}" destId="{CDE6ADD0-31B2-4AEB-B971-1FE1321B93BB}" srcOrd="5" destOrd="0" presId="urn:microsoft.com/office/officeart/2005/8/layout/radial6"/>
    <dgm:cxn modelId="{B309BD98-962B-43E8-9020-2508B580556C}" type="presParOf" srcId="{3C93CEEB-8E34-4A9F-9E09-2F2243DB92B1}" destId="{43DC999A-9E59-4265-AE54-E51597EDA121}" srcOrd="6" destOrd="0" presId="urn:microsoft.com/office/officeart/2005/8/layout/radial6"/>
    <dgm:cxn modelId="{D908217B-DE6F-4EDE-BEEF-3AE28A5A65E0}" type="presParOf" srcId="{3C93CEEB-8E34-4A9F-9E09-2F2243DB92B1}" destId="{BC0C9DA8-4893-46A4-9B2F-1781B9A84508}" srcOrd="7" destOrd="0" presId="urn:microsoft.com/office/officeart/2005/8/layout/radial6"/>
    <dgm:cxn modelId="{53E7B005-F865-4006-80EE-5F11BB95722A}" type="presParOf" srcId="{3C93CEEB-8E34-4A9F-9E09-2F2243DB92B1}" destId="{662B22E3-D579-4CBB-8F2C-3B8465FC4C04}" srcOrd="8" destOrd="0" presId="urn:microsoft.com/office/officeart/2005/8/layout/radial6"/>
    <dgm:cxn modelId="{D050D3E8-7081-4E2E-B149-DFAB57FCEA2F}" type="presParOf" srcId="{3C93CEEB-8E34-4A9F-9E09-2F2243DB92B1}" destId="{C92B22B8-AB78-4826-AC9F-F8775A19481C}" srcOrd="9" destOrd="0" presId="urn:microsoft.com/office/officeart/2005/8/layout/radial6"/>
    <dgm:cxn modelId="{CC146C19-B63C-47D2-A391-A6BA8D027C0A}" type="presParOf" srcId="{3C93CEEB-8E34-4A9F-9E09-2F2243DB92B1}" destId="{358C47A5-3F09-4E2D-834A-562EAA7FCD90}" srcOrd="10" destOrd="0" presId="urn:microsoft.com/office/officeart/2005/8/layout/radial6"/>
    <dgm:cxn modelId="{BF0B5884-1F05-4B16-BC3A-ECB25A18F303}" type="presParOf" srcId="{3C93CEEB-8E34-4A9F-9E09-2F2243DB92B1}" destId="{42CD5CD3-DA6C-422A-AFED-CED47E8FF715}" srcOrd="11" destOrd="0" presId="urn:microsoft.com/office/officeart/2005/8/layout/radial6"/>
    <dgm:cxn modelId="{64E9A167-89CF-4414-9775-E6EFEAF9566F}" type="presParOf" srcId="{3C93CEEB-8E34-4A9F-9E09-2F2243DB92B1}" destId="{B276B57A-0B06-40F0-887F-905A2F96151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EB5CE-52DD-4067-86F5-AB83DF07F605}">
      <dsp:nvSpPr>
        <dsp:cNvPr id="0" name=""/>
        <dsp:cNvSpPr/>
      </dsp:nvSpPr>
      <dsp:spPr>
        <a:xfrm>
          <a:off x="378305" y="1009502"/>
          <a:ext cx="1497653" cy="1309138"/>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DP1/16</a:t>
          </a:r>
        </a:p>
        <a:p>
          <a:pPr marL="57150" lvl="1" indent="-57150" algn="l" defTabSz="488950">
            <a:lnSpc>
              <a:spcPct val="90000"/>
            </a:lnSpc>
            <a:spcBef>
              <a:spcPct val="0"/>
            </a:spcBef>
            <a:spcAft>
              <a:spcPct val="15000"/>
            </a:spcAft>
            <a:buChar char="••"/>
          </a:pPr>
          <a:r>
            <a:rPr lang="en-GB" sz="1100" kern="1200" dirty="0"/>
            <a:t>CP48/16</a:t>
          </a:r>
        </a:p>
      </dsp:txBody>
      <dsp:txXfrm>
        <a:off x="752719" y="1205873"/>
        <a:ext cx="730106" cy="916396"/>
      </dsp:txXfrm>
    </dsp:sp>
    <dsp:sp modelId="{1D39BD95-F23C-4496-BC2E-6B907C94BF22}">
      <dsp:nvSpPr>
        <dsp:cNvPr id="0" name=""/>
        <dsp:cNvSpPr/>
      </dsp:nvSpPr>
      <dsp:spPr>
        <a:xfrm>
          <a:off x="3892" y="1289658"/>
          <a:ext cx="748826" cy="7488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a:t>2016</a:t>
          </a:r>
        </a:p>
      </dsp:txBody>
      <dsp:txXfrm>
        <a:off x="113555" y="1399321"/>
        <a:ext cx="529500" cy="529500"/>
      </dsp:txXfrm>
    </dsp:sp>
    <dsp:sp modelId="{F2730035-6B25-4931-95AF-84F05FF1A2EB}">
      <dsp:nvSpPr>
        <dsp:cNvPr id="0" name=""/>
        <dsp:cNvSpPr/>
      </dsp:nvSpPr>
      <dsp:spPr>
        <a:xfrm>
          <a:off x="2343976" y="1009502"/>
          <a:ext cx="1497653" cy="1309138"/>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SS3/17</a:t>
          </a:r>
        </a:p>
        <a:p>
          <a:pPr marL="57150" lvl="1" indent="-57150" algn="l" defTabSz="488950">
            <a:lnSpc>
              <a:spcPct val="90000"/>
            </a:lnSpc>
            <a:spcBef>
              <a:spcPct val="0"/>
            </a:spcBef>
            <a:spcAft>
              <a:spcPct val="15000"/>
            </a:spcAft>
            <a:buChar char="••"/>
          </a:pPr>
          <a:r>
            <a:rPr lang="en-GB" sz="1100" kern="1200" dirty="0"/>
            <a:t>CP21/17</a:t>
          </a:r>
        </a:p>
      </dsp:txBody>
      <dsp:txXfrm>
        <a:off x="2718389" y="1205873"/>
        <a:ext cx="730106" cy="916396"/>
      </dsp:txXfrm>
    </dsp:sp>
    <dsp:sp modelId="{7753E309-820E-41BE-B4C6-F845661306C4}">
      <dsp:nvSpPr>
        <dsp:cNvPr id="0" name=""/>
        <dsp:cNvSpPr/>
      </dsp:nvSpPr>
      <dsp:spPr>
        <a:xfrm>
          <a:off x="1969562" y="1289658"/>
          <a:ext cx="748826" cy="7488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a:t>2017</a:t>
          </a:r>
        </a:p>
      </dsp:txBody>
      <dsp:txXfrm>
        <a:off x="2079225" y="1399321"/>
        <a:ext cx="529500" cy="529500"/>
      </dsp:txXfrm>
    </dsp:sp>
    <dsp:sp modelId="{210E5F6A-ACAB-49DC-ACA1-5DABFCAC9613}">
      <dsp:nvSpPr>
        <dsp:cNvPr id="0" name=""/>
        <dsp:cNvSpPr/>
      </dsp:nvSpPr>
      <dsp:spPr>
        <a:xfrm>
          <a:off x="4309647" y="1009502"/>
          <a:ext cx="1497653" cy="1309138"/>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SS7/18</a:t>
          </a:r>
        </a:p>
        <a:p>
          <a:pPr marL="57150" lvl="1" indent="-57150" algn="l" defTabSz="488950">
            <a:lnSpc>
              <a:spcPct val="90000"/>
            </a:lnSpc>
            <a:spcBef>
              <a:spcPct val="0"/>
            </a:spcBef>
            <a:spcAft>
              <a:spcPct val="15000"/>
            </a:spcAft>
            <a:buChar char="••"/>
          </a:pPr>
          <a:r>
            <a:rPr lang="en-GB" sz="1100" kern="1200" dirty="0"/>
            <a:t>CP13/18</a:t>
          </a:r>
        </a:p>
      </dsp:txBody>
      <dsp:txXfrm>
        <a:off x="4684060" y="1205873"/>
        <a:ext cx="730106" cy="916396"/>
      </dsp:txXfrm>
    </dsp:sp>
    <dsp:sp modelId="{37B57DA3-A766-42E5-99C2-09CE683E1F50}">
      <dsp:nvSpPr>
        <dsp:cNvPr id="0" name=""/>
        <dsp:cNvSpPr/>
      </dsp:nvSpPr>
      <dsp:spPr>
        <a:xfrm>
          <a:off x="3935233" y="1289658"/>
          <a:ext cx="748826" cy="7488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a:t>2018</a:t>
          </a:r>
        </a:p>
      </dsp:txBody>
      <dsp:txXfrm>
        <a:off x="4044896" y="1399321"/>
        <a:ext cx="529500" cy="529500"/>
      </dsp:txXfrm>
    </dsp:sp>
    <dsp:sp modelId="{C83B44A6-0C0C-4E2A-8631-E612451299D4}">
      <dsp:nvSpPr>
        <dsp:cNvPr id="0" name=""/>
        <dsp:cNvSpPr/>
      </dsp:nvSpPr>
      <dsp:spPr>
        <a:xfrm>
          <a:off x="6275317" y="1009502"/>
          <a:ext cx="1497653" cy="1309138"/>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n-GB" sz="1100" kern="1200" dirty="0"/>
            <a:t>???</a:t>
          </a:r>
        </a:p>
      </dsp:txBody>
      <dsp:txXfrm>
        <a:off x="6649731" y="1205873"/>
        <a:ext cx="730106" cy="916396"/>
      </dsp:txXfrm>
    </dsp:sp>
    <dsp:sp modelId="{2A35BB10-CD13-47E2-BFA4-2B660E4D2211}">
      <dsp:nvSpPr>
        <dsp:cNvPr id="0" name=""/>
        <dsp:cNvSpPr/>
      </dsp:nvSpPr>
      <dsp:spPr>
        <a:xfrm>
          <a:off x="5900904" y="1289658"/>
          <a:ext cx="748826" cy="7488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a:t>2019</a:t>
          </a:r>
        </a:p>
      </dsp:txBody>
      <dsp:txXfrm>
        <a:off x="6010567" y="1399321"/>
        <a:ext cx="529500" cy="529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6B57A-0B06-40F0-887F-905A2F961515}">
      <dsp:nvSpPr>
        <dsp:cNvPr id="0" name=""/>
        <dsp:cNvSpPr/>
      </dsp:nvSpPr>
      <dsp:spPr>
        <a:xfrm>
          <a:off x="1969769" y="322910"/>
          <a:ext cx="2156460" cy="2156460"/>
        </a:xfrm>
        <a:prstGeom prst="blockArc">
          <a:avLst>
            <a:gd name="adj1" fmla="val 10800000"/>
            <a:gd name="adj2" fmla="val 162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2B22B8-AB78-4826-AC9F-F8775A19481C}">
      <dsp:nvSpPr>
        <dsp:cNvPr id="0" name=""/>
        <dsp:cNvSpPr/>
      </dsp:nvSpPr>
      <dsp:spPr>
        <a:xfrm>
          <a:off x="1969769" y="322910"/>
          <a:ext cx="2156460" cy="2156460"/>
        </a:xfrm>
        <a:prstGeom prst="blockArc">
          <a:avLst>
            <a:gd name="adj1" fmla="val 5400000"/>
            <a:gd name="adj2" fmla="val 108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DC999A-9E59-4265-AE54-E51597EDA121}">
      <dsp:nvSpPr>
        <dsp:cNvPr id="0" name=""/>
        <dsp:cNvSpPr/>
      </dsp:nvSpPr>
      <dsp:spPr>
        <a:xfrm>
          <a:off x="1969769" y="322910"/>
          <a:ext cx="2156460" cy="2156460"/>
        </a:xfrm>
        <a:prstGeom prst="blockArc">
          <a:avLst>
            <a:gd name="adj1" fmla="val 0"/>
            <a:gd name="adj2" fmla="val 54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6088F7-ADFF-4F9C-8192-FC7F47C8E062}">
      <dsp:nvSpPr>
        <dsp:cNvPr id="0" name=""/>
        <dsp:cNvSpPr/>
      </dsp:nvSpPr>
      <dsp:spPr>
        <a:xfrm>
          <a:off x="1969769" y="322910"/>
          <a:ext cx="2156460" cy="2156460"/>
        </a:xfrm>
        <a:prstGeom prst="blockArc">
          <a:avLst>
            <a:gd name="adj1" fmla="val 16200000"/>
            <a:gd name="adj2" fmla="val 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466874-26E2-4D40-9067-EEC17499EAAF}">
      <dsp:nvSpPr>
        <dsp:cNvPr id="0" name=""/>
        <dsp:cNvSpPr/>
      </dsp:nvSpPr>
      <dsp:spPr>
        <a:xfrm>
          <a:off x="2552402" y="905543"/>
          <a:ext cx="991195" cy="99119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smtClean="0"/>
            <a:t>Optimise financials, complexity and cost</a:t>
          </a:r>
          <a:endParaRPr lang="en-GB" sz="1100" kern="1200"/>
        </a:p>
      </dsp:txBody>
      <dsp:txXfrm>
        <a:off x="2697559" y="1050700"/>
        <a:ext cx="700881" cy="700881"/>
      </dsp:txXfrm>
    </dsp:sp>
    <dsp:sp modelId="{4137FB3F-1A8B-4ADB-BE49-047BD1A45F89}">
      <dsp:nvSpPr>
        <dsp:cNvPr id="0" name=""/>
        <dsp:cNvSpPr/>
      </dsp:nvSpPr>
      <dsp:spPr>
        <a:xfrm>
          <a:off x="2701081" y="970"/>
          <a:ext cx="693836" cy="6938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Number of notes</a:t>
          </a:r>
          <a:endParaRPr lang="en-GB" sz="900" kern="1200"/>
        </a:p>
      </dsp:txBody>
      <dsp:txXfrm>
        <a:off x="2802691" y="102580"/>
        <a:ext cx="490616" cy="490616"/>
      </dsp:txXfrm>
    </dsp:sp>
    <dsp:sp modelId="{ACC6F53A-4E80-4A67-A82C-7AFB33F0466A}">
      <dsp:nvSpPr>
        <dsp:cNvPr id="0" name=""/>
        <dsp:cNvSpPr/>
      </dsp:nvSpPr>
      <dsp:spPr>
        <a:xfrm>
          <a:off x="3754333" y="1054222"/>
          <a:ext cx="693836" cy="6938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Liquity &amp; cash traps</a:t>
          </a:r>
          <a:endParaRPr lang="en-GB" sz="900" kern="1200"/>
        </a:p>
      </dsp:txBody>
      <dsp:txXfrm>
        <a:off x="3855943" y="1155832"/>
        <a:ext cx="490616" cy="490616"/>
      </dsp:txXfrm>
    </dsp:sp>
    <dsp:sp modelId="{BC0C9DA8-4893-46A4-9B2F-1781B9A84508}">
      <dsp:nvSpPr>
        <dsp:cNvPr id="0" name=""/>
        <dsp:cNvSpPr/>
      </dsp:nvSpPr>
      <dsp:spPr>
        <a:xfrm>
          <a:off x="2701081" y="2107474"/>
          <a:ext cx="693836" cy="6938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New business</a:t>
          </a:r>
          <a:endParaRPr lang="en-GB" sz="900" kern="1200"/>
        </a:p>
      </dsp:txBody>
      <dsp:txXfrm>
        <a:off x="2802691" y="2209084"/>
        <a:ext cx="490616" cy="490616"/>
      </dsp:txXfrm>
    </dsp:sp>
    <dsp:sp modelId="{358C47A5-3F09-4E2D-834A-562EAA7FCD90}">
      <dsp:nvSpPr>
        <dsp:cNvPr id="0" name=""/>
        <dsp:cNvSpPr/>
      </dsp:nvSpPr>
      <dsp:spPr>
        <a:xfrm>
          <a:off x="1647829" y="1054222"/>
          <a:ext cx="693836" cy="6938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Size of the notes</a:t>
          </a:r>
          <a:endParaRPr lang="en-GB" sz="900" kern="1200"/>
        </a:p>
      </dsp:txBody>
      <dsp:txXfrm>
        <a:off x="1749439" y="1155832"/>
        <a:ext cx="490616" cy="4906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8421C14C-D437-4E95-B019-6ABC802F7DB3}" type="datetimeFigureOut">
              <a:rPr lang="en-GB" smtClean="0"/>
              <a:t>11/12/2018</a:t>
            </a:fld>
            <a:endParaRPr lang="en-GB"/>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447E39E2-3928-47B6-ABC4-EF6B073E6D59}" type="slidenum">
              <a:rPr lang="en-GB" smtClean="0"/>
              <a:t>‹#›</a:t>
            </a:fld>
            <a:endParaRPr lang="en-GB"/>
          </a:p>
        </p:txBody>
      </p:sp>
    </p:spTree>
    <p:extLst>
      <p:ext uri="{BB962C8B-B14F-4D97-AF65-F5344CB8AC3E}">
        <p14:creationId xmlns:p14="http://schemas.microsoft.com/office/powerpoint/2010/main" val="1839443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107950" y="739775"/>
            <a:ext cx="658177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689515"/>
            <a:ext cx="543814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900" kern="1200">
        <a:solidFill>
          <a:schemeClr val="tx1"/>
        </a:solidFill>
        <a:latin typeface="Arial" charset="0"/>
        <a:ea typeface="+mn-ea"/>
        <a:cs typeface="Arial" charset="0"/>
      </a:defRPr>
    </a:lvl1pPr>
    <a:lvl2pPr marL="342900" algn="l" rtl="0" fontAlgn="base">
      <a:spcBef>
        <a:spcPct val="30000"/>
      </a:spcBef>
      <a:spcAft>
        <a:spcPct val="0"/>
      </a:spcAft>
      <a:defRPr sz="900" kern="1200">
        <a:solidFill>
          <a:schemeClr val="tx1"/>
        </a:solidFill>
        <a:latin typeface="Arial" charset="0"/>
        <a:ea typeface="+mn-ea"/>
        <a:cs typeface="Arial" charset="0"/>
      </a:defRPr>
    </a:lvl2pPr>
    <a:lvl3pPr marL="685800" algn="l" rtl="0" fontAlgn="base">
      <a:spcBef>
        <a:spcPct val="30000"/>
      </a:spcBef>
      <a:spcAft>
        <a:spcPct val="0"/>
      </a:spcAft>
      <a:defRPr sz="900" kern="1200">
        <a:solidFill>
          <a:schemeClr val="tx1"/>
        </a:solidFill>
        <a:latin typeface="Arial" charset="0"/>
        <a:ea typeface="+mn-ea"/>
        <a:cs typeface="Arial" charset="0"/>
      </a:defRPr>
    </a:lvl3pPr>
    <a:lvl4pPr marL="1028700" algn="l" rtl="0" fontAlgn="base">
      <a:spcBef>
        <a:spcPct val="30000"/>
      </a:spcBef>
      <a:spcAft>
        <a:spcPct val="0"/>
      </a:spcAft>
      <a:defRPr sz="900" kern="1200">
        <a:solidFill>
          <a:schemeClr val="tx1"/>
        </a:solidFill>
        <a:latin typeface="Arial" charset="0"/>
        <a:ea typeface="+mn-ea"/>
        <a:cs typeface="Arial" charset="0"/>
      </a:defRPr>
    </a:lvl4pPr>
    <a:lvl5pPr marL="1371600" algn="l" rtl="0" fontAlgn="base">
      <a:spcBef>
        <a:spcPct val="30000"/>
      </a:spcBef>
      <a:spcAft>
        <a:spcPct val="0"/>
      </a:spcAft>
      <a:defRPr sz="900" kern="1200">
        <a:solidFill>
          <a:schemeClr val="tx1"/>
        </a:solidFill>
        <a:latin typeface="Arial" charset="0"/>
        <a:ea typeface="+mn-ea"/>
        <a:cs typeface="Arial"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1</a:t>
            </a:fld>
            <a:endParaRPr lang="en-GB"/>
          </a:p>
        </p:txBody>
      </p:sp>
    </p:spTree>
    <p:extLst>
      <p:ext uri="{BB962C8B-B14F-4D97-AF65-F5344CB8AC3E}">
        <p14:creationId xmlns:p14="http://schemas.microsoft.com/office/powerpoint/2010/main" val="468079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solidFill>
                  <a:schemeClr val="tx1"/>
                </a:solidFill>
              </a:rPr>
              <a:t>PRA view is that compensation for risks should be higher than best estimate cost of NNEG</a:t>
            </a:r>
            <a:r>
              <a:rPr lang="en-GB" sz="900" baseline="0" dirty="0">
                <a:solidFill>
                  <a:schemeClr val="tx1"/>
                </a:solidFill>
              </a:rPr>
              <a:t> because </a:t>
            </a:r>
            <a:r>
              <a:rPr lang="en-GB" sz="900" dirty="0">
                <a:solidFill>
                  <a:schemeClr val="tx1"/>
                </a:solidFill>
              </a:rPr>
              <a:t>FS captures</a:t>
            </a:r>
            <a:r>
              <a:rPr lang="en-GB" sz="900" baseline="0" dirty="0">
                <a:solidFill>
                  <a:schemeClr val="tx1"/>
                </a:solidFill>
              </a:rPr>
              <a:t> expected cost of defaults and cost of downgrades</a:t>
            </a: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52642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principles in isolation</a:t>
            </a:r>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28261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sz="9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91594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our survey of nine firms,  seven (78%)  used Black Scholes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900" kern="1200" dirty="0">
                <a:solidFill>
                  <a:schemeClr val="tx1"/>
                </a:solidFill>
                <a:effectLst/>
                <a:latin typeface="Arial" charset="0"/>
                <a:ea typeface="+mn-ea"/>
                <a:cs typeface="Arial" charset="0"/>
              </a:rPr>
              <a:t>Constant volatility could lead to a material over or understatement by duration – some form of volatility curve might give better results.</a:t>
            </a:r>
          </a:p>
          <a:p>
            <a:pPr marL="171450" indent="-171450">
              <a:buFont typeface="Arial" panose="020B0604020202020204" pitchFamily="34" charset="0"/>
              <a:buChar char="•"/>
            </a:pPr>
            <a:r>
              <a:rPr lang="en-GB" dirty="0"/>
              <a:t>Black 76 was normally used with the forward house price inflation rate usually based on CPI or RPI plus a margin for house price growth in excess of inflation (Nationwide Index shows UK average over 2% per annum above RPI over the last 40 years)</a:t>
            </a:r>
          </a:p>
          <a:p>
            <a:pPr marL="171450" indent="-171450">
              <a:buFont typeface="Arial" panose="020B0604020202020204" pitchFamily="34" charset="0"/>
              <a:buChar char="•"/>
            </a:pPr>
            <a:r>
              <a:rPr lang="en-GB" dirty="0"/>
              <a:t>Black Scholes is clearly used to value the put option at each future point in time with the number of mortgages terminating at that time modelled deterministically</a:t>
            </a:r>
          </a:p>
          <a:p>
            <a:pPr marL="171450" indent="-171450">
              <a:buFont typeface="Arial" panose="020B0604020202020204" pitchFamily="34" charset="0"/>
              <a:buChar char="•"/>
            </a:pPr>
            <a:r>
              <a:rPr lang="en-GB" dirty="0"/>
              <a:t>Stochastic models allow much greater sophistication including the possibility of stochastic decrements, correlation between future market interest rates and pre-payments etc.</a:t>
            </a:r>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531157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Autocorrelation or serial correlation.  Strong correlation between house price movements over time periods separated by interval or lag.  This type of correlation is often noted in markets where there is seasonality.</a:t>
            </a:r>
          </a:p>
          <a:p>
            <a:pPr marL="171450" indent="-171450">
              <a:buFont typeface="Arial" panose="020B0604020202020204" pitchFamily="34" charset="0"/>
              <a:buChar char="•"/>
            </a:pPr>
            <a:r>
              <a:rPr lang="en-GB" dirty="0"/>
              <a:t>Momentum effects.  The observed tendency for rising house prices to rise further and for falling prices to keep falling.  This is a particular type of autocorrelation.</a:t>
            </a:r>
          </a:p>
          <a:p>
            <a:pPr marL="171450" indent="-171450">
              <a:buFont typeface="Arial" panose="020B0604020202020204" pitchFamily="34" charset="0"/>
              <a:buChar char="•"/>
            </a:pPr>
            <a:r>
              <a:rPr lang="en-GB" dirty="0"/>
              <a:t>Mean reversion.  The tendency for house price returns to move back to a historical average rate of growth.</a:t>
            </a:r>
          </a:p>
          <a:p>
            <a:pPr marL="171450" indent="-171450">
              <a:buFont typeface="Arial" panose="020B0604020202020204" pitchFamily="34" charset="0"/>
              <a:buChar char="•"/>
            </a:pPr>
            <a:r>
              <a:rPr lang="en-GB" dirty="0"/>
              <a:t>Conditional heteroskedasticity.  This relates to non-constant volatility of house prices where you would see periods of high volatility as well as periods of “calm” or low volatility.  The process assumes that there is a correlation between volatility rates from one period to the next.  It may well exhibit mean reversion where the volatility rate tends to move back to a historic average volatility rate.</a:t>
            </a:r>
          </a:p>
          <a:p>
            <a:pPr marL="171450" indent="-171450">
              <a:buFont typeface="Arial" panose="020B0604020202020204" pitchFamily="34" charset="0"/>
              <a:buChar char="•"/>
            </a:pPr>
            <a:r>
              <a:rPr lang="en-GB" dirty="0"/>
              <a:t>Volatility that varies by property groups.  This is another form of heteroskedasticity.  The housing market is not homogeneous and the volatility can vary by region and type of property.</a:t>
            </a:r>
          </a:p>
          <a:p>
            <a:pPr marL="171450" indent="-171450">
              <a:buFont typeface="Arial" panose="020B0604020202020204" pitchFamily="34" charset="0"/>
              <a:buChar char="•"/>
            </a:pPr>
            <a:r>
              <a:rPr lang="en-GB" dirty="0"/>
              <a:t>Jumps.  Some significant market movements have been observed in relatively short time periods e.g. following the 2007-8 financial crisis.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36071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742159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8439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At the life conference, there was a strong vote in favour of Monte Carlo or simulation based approaches.  However, closed form is useful from a comparative viewpoint if you are a regulator and is useful in pricing.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900" kern="1200" dirty="0">
                <a:solidFill>
                  <a:schemeClr val="tx1"/>
                </a:solidFill>
                <a:effectLst/>
                <a:latin typeface="Arial" charset="0"/>
                <a:ea typeface="+mn-ea"/>
                <a:cs typeface="Arial" charset="0"/>
              </a:rPr>
              <a:t>Sophistication.  Clearly, with a more sophisticated the model, you could model more features including, for example, correlations between prepayments and interest rates (and early redemption charges).  However, greater sophistication makes closed form solutions less likely.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900" kern="1200" dirty="0">
                <a:solidFill>
                  <a:schemeClr val="tx1"/>
                </a:solidFill>
                <a:effectLst/>
                <a:latin typeface="Arial" charset="0"/>
                <a:ea typeface="+mn-ea"/>
                <a:cs typeface="Arial" charset="0"/>
              </a:rPr>
              <a:t>Calibration and estimation of parameters.  Models need to be calibrated and, the poorer the fit of the model, the greater the issues and the more need for workarounds.  Maximum likelihood (MLE), method of moments (MM) and generalised method of moments (GMM). Model risk is real even with a well-defined model.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900" kern="1200" dirty="0">
                <a:solidFill>
                  <a:schemeClr val="tx1"/>
                </a:solidFill>
                <a:effectLst/>
                <a:latin typeface="Arial" charset="0"/>
                <a:ea typeface="+mn-ea"/>
                <a:cs typeface="Arial" charset="0"/>
              </a:rPr>
              <a:t>Real-world vs risk-neutral of halfway house.  Real world is clearly appropriate if you are looking at cash flows.  However, a risk-neutral approach requires there to be a market to hedge the risk which in the case of individual properties does not exist.  Risk-neutral models tend to give higher NNEG costs in the current market environment (explain). A halfway house solution might be the answer, for example, a model that allows for mean reversion or, maybe, not using a risk-free rate.</a:t>
            </a:r>
          </a:p>
          <a:p>
            <a:pPr marL="171450" lvl="0" indent="-171450">
              <a:buFont typeface="Arial" panose="020B0604020202020204" pitchFamily="34" charset="0"/>
              <a:buChar char="•"/>
            </a:pPr>
            <a:r>
              <a:rPr lang="en-GB" sz="900" kern="1200" dirty="0">
                <a:solidFill>
                  <a:schemeClr val="tx1"/>
                </a:solidFill>
                <a:effectLst/>
                <a:latin typeface="Arial" charset="0"/>
                <a:ea typeface="+mn-ea"/>
                <a:cs typeface="Arial" charset="0"/>
              </a:rPr>
              <a:t>In a real-world approach, you are looking at the return from house prices to determine whether the NNEG applies and so the division of the total return into two components is academic.  In a risk-free approach, you have issues as you cannot short-sell a house so using a rental yield in place of a dividend yield in a Black-Scholes formula does not give you a no-arbitrage solution.  In addition, it presupposes that the rental yield will remain constant with changing house prices which historically has not been the case. In addition, someone letting a property will incur costs which reduce the gross yield substantially – letting agency fees, maintenance costs, voids etc. so what is the yield.  There are other questions about whether the rental yield reduces the propensity for house price growth, particularly on a regional basis.</a:t>
            </a:r>
          </a:p>
          <a:p>
            <a:pPr marL="171450" lvl="0" indent="-171450">
              <a:buFont typeface="Arial" panose="020B0604020202020204" pitchFamily="34" charset="0"/>
              <a:buChar char="•"/>
            </a:pPr>
            <a:r>
              <a:rPr lang="en-GB" sz="900" kern="1200" dirty="0">
                <a:solidFill>
                  <a:schemeClr val="tx1"/>
                </a:solidFill>
                <a:effectLst/>
                <a:latin typeface="Arial" charset="0"/>
                <a:ea typeface="+mn-ea"/>
                <a:cs typeface="Arial" charset="0"/>
              </a:rPr>
              <a:t>Risk-free (swap or repo) yelled curve or greater.  Use of stochastic interest rate model.</a:t>
            </a:r>
          </a:p>
          <a:p>
            <a:pPr marL="171450" lvl="0" indent="-171450">
              <a:buFont typeface="Arial" panose="020B0604020202020204" pitchFamily="34" charset="0"/>
              <a:buChar char="•"/>
            </a:pPr>
            <a:r>
              <a:rPr lang="en-GB" sz="900" kern="1200" dirty="0">
                <a:solidFill>
                  <a:schemeClr val="tx1"/>
                </a:solidFill>
                <a:effectLst/>
                <a:latin typeface="Arial" charset="0"/>
                <a:ea typeface="+mn-ea"/>
                <a:cs typeface="Arial" charset="0"/>
              </a:rPr>
              <a:t>Consistency of valuation assumptions.</a:t>
            </a: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67017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900" kern="1200" dirty="0">
                <a:solidFill>
                  <a:schemeClr val="tx1"/>
                </a:solidFill>
                <a:effectLst/>
                <a:latin typeface="Arial" charset="0"/>
                <a:ea typeface="+mn-ea"/>
                <a:cs typeface="Arial" charset="0"/>
              </a:rPr>
              <a:t>AR(I) MA Autoregressive moving average – “I” refers to integrated with data values replaced by differences – ARMA models are typically used where mean reversion applies</a:t>
            </a:r>
          </a:p>
          <a:p>
            <a:pPr marL="171450" indent="-171450">
              <a:buFont typeface="Arial" panose="020B0604020202020204" pitchFamily="34" charset="0"/>
              <a:buChar char="•"/>
            </a:pPr>
            <a:r>
              <a:rPr lang="en-GB" sz="900" kern="1200" dirty="0">
                <a:solidFill>
                  <a:schemeClr val="tx1"/>
                </a:solidFill>
                <a:effectLst/>
                <a:latin typeface="Arial" charset="0"/>
                <a:ea typeface="+mn-ea"/>
                <a:cs typeface="Arial" charset="0"/>
              </a:rPr>
              <a:t>(E)(G)ARCH – autoregressive conditional heteroskedasticity where the volatility– “G” refers to generalisation where there is autoregression and (mean reversion) for the volatility parameter – “E” refers to exponential and is a variant which models log volatilities.</a:t>
            </a:r>
          </a:p>
          <a:p>
            <a:pPr marL="171450" indent="-171450">
              <a:buFont typeface="Arial" panose="020B0604020202020204" pitchFamily="34" charset="0"/>
              <a:buChar char="•"/>
            </a:pPr>
            <a:r>
              <a:rPr lang="en-GB" sz="900" kern="1200" dirty="0">
                <a:solidFill>
                  <a:schemeClr val="tx1"/>
                </a:solidFill>
                <a:effectLst/>
                <a:latin typeface="Arial" charset="0"/>
                <a:ea typeface="+mn-ea"/>
                <a:cs typeface="Arial" charset="0"/>
              </a:rPr>
              <a:t>GJR – </a:t>
            </a:r>
            <a:r>
              <a:rPr lang="en-GB" sz="900" kern="1200" dirty="0" err="1">
                <a:solidFill>
                  <a:schemeClr val="tx1"/>
                </a:solidFill>
                <a:effectLst/>
                <a:latin typeface="Arial" charset="0"/>
                <a:ea typeface="+mn-ea"/>
                <a:cs typeface="Arial" charset="0"/>
              </a:rPr>
              <a:t>Glosten</a:t>
            </a:r>
            <a:r>
              <a:rPr lang="en-GB" sz="900" kern="1200" dirty="0">
                <a:solidFill>
                  <a:schemeClr val="tx1"/>
                </a:solidFill>
                <a:effectLst/>
                <a:latin typeface="Arial" charset="0"/>
                <a:ea typeface="+mn-ea"/>
                <a:cs typeface="Arial" charset="0"/>
              </a:rPr>
              <a:t>-Jagannathan-Runkle models for volatility clustering.  Might be better fit than GARCH or EGARCH based on research in the investment market.</a:t>
            </a:r>
          </a:p>
          <a:p>
            <a:pPr marL="171450" indent="-171450">
              <a:buFont typeface="Arial" panose="020B0604020202020204" pitchFamily="34" charset="0"/>
              <a:buChar char="•"/>
            </a:pPr>
            <a:r>
              <a:rPr lang="en-GB" sz="900" kern="1200" dirty="0">
                <a:solidFill>
                  <a:schemeClr val="tx1"/>
                </a:solidFill>
                <a:effectLst/>
                <a:latin typeface="Arial" charset="0"/>
                <a:ea typeface="+mn-ea"/>
                <a:cs typeface="Arial" charset="0"/>
              </a:rPr>
              <a:t>MCMC Markov Chain Monte Carlo methods .  You </a:t>
            </a:r>
            <a:r>
              <a:rPr lang="en-GB" sz="900" kern="1200" dirty="0" err="1">
                <a:solidFill>
                  <a:schemeClr val="tx1"/>
                </a:solidFill>
                <a:effectLst/>
                <a:latin typeface="Arial" charset="0"/>
                <a:ea typeface="+mn-ea"/>
                <a:cs typeface="Arial" charset="0"/>
              </a:rPr>
              <a:t>ight</a:t>
            </a:r>
            <a:r>
              <a:rPr lang="en-GB" sz="900" kern="1200" dirty="0">
                <a:solidFill>
                  <a:schemeClr val="tx1"/>
                </a:solidFill>
                <a:effectLst/>
                <a:latin typeface="Arial" charset="0"/>
                <a:ea typeface="+mn-ea"/>
                <a:cs typeface="Arial" charset="0"/>
              </a:rPr>
              <a:t> recall that a Markov Chain is one where the probability of each event depends only on the state attained in the previous event</a:t>
            </a:r>
          </a:p>
          <a:p>
            <a:pPr marL="171450" indent="-171450">
              <a:buFont typeface="Arial" panose="020B0604020202020204" pitchFamily="34" charset="0"/>
              <a:buChar char="•"/>
            </a:pPr>
            <a:r>
              <a:rPr lang="en-GB" sz="900" kern="1200" dirty="0">
                <a:solidFill>
                  <a:schemeClr val="tx1"/>
                </a:solidFill>
                <a:effectLst/>
                <a:latin typeface="Arial" charset="0"/>
                <a:ea typeface="+mn-ea"/>
                <a:cs typeface="Arial" charset="0"/>
              </a:rPr>
              <a:t>VAR – Vector autoregression model is a stochastic process model used to capture the linear interdependencies among multiple time series.</a:t>
            </a:r>
          </a:p>
          <a:p>
            <a:pPr marL="171450" indent="-171450">
              <a:buFont typeface="Arial" panose="020B0604020202020204" pitchFamily="34" charset="0"/>
              <a:buChar char="•"/>
            </a:pPr>
            <a:r>
              <a:rPr lang="en-GB" sz="900" kern="1200" dirty="0">
                <a:solidFill>
                  <a:schemeClr val="tx1"/>
                </a:solidFill>
                <a:effectLst/>
                <a:latin typeface="Arial" charset="0"/>
                <a:ea typeface="+mn-ea"/>
                <a:cs typeface="Arial" charset="0"/>
              </a:rPr>
              <a:t>Jump Diffusion Process – Robert Merton</a:t>
            </a:r>
          </a:p>
          <a:p>
            <a:pPr marL="171450" indent="-171450">
              <a:buFont typeface="Arial" panose="020B0604020202020204" pitchFamily="34" charset="0"/>
              <a:buChar char="•"/>
            </a:pPr>
            <a:r>
              <a:rPr lang="en-GB" sz="900" kern="1200" dirty="0">
                <a:solidFill>
                  <a:schemeClr val="tx1"/>
                </a:solidFill>
                <a:effectLst/>
                <a:latin typeface="Arial" charset="0"/>
                <a:ea typeface="+mn-ea"/>
                <a:cs typeface="Arial" charset="0"/>
              </a:rPr>
              <a:t>Combined might give better fit.</a:t>
            </a:r>
          </a:p>
          <a:p>
            <a:pPr marL="171450" indent="-171450">
              <a:buFont typeface="Arial" panose="020B0604020202020204" pitchFamily="34" charset="0"/>
              <a:buChar char="•"/>
            </a:pPr>
            <a:r>
              <a:rPr lang="en-GB" sz="900" b="0" kern="1200" dirty="0">
                <a:solidFill>
                  <a:schemeClr val="tx1"/>
                </a:solidFill>
                <a:effectLst/>
                <a:latin typeface="Arial" charset="0"/>
                <a:ea typeface="+mn-ea"/>
                <a:cs typeface="Arial" charset="0"/>
              </a:rPr>
              <a:t>Risk-neutralisation.  T</a:t>
            </a:r>
            <a:r>
              <a:rPr lang="en-GB" sz="900" kern="1200" dirty="0">
                <a:solidFill>
                  <a:schemeClr val="tx1"/>
                </a:solidFill>
                <a:effectLst/>
                <a:latin typeface="Arial" charset="0"/>
                <a:ea typeface="+mn-ea"/>
                <a:cs typeface="Arial" charset="0"/>
              </a:rPr>
              <a:t>his is a mathematical way of going from a predictive “real world” probability distribution to a “no arbitrage” risk-neutral one.  Academics have proposed various ways: </a:t>
            </a:r>
            <a:r>
              <a:rPr lang="en-GB" sz="900" kern="1200" dirty="0" err="1">
                <a:solidFill>
                  <a:schemeClr val="tx1"/>
                </a:solidFill>
                <a:effectLst/>
                <a:latin typeface="Arial" charset="0"/>
                <a:ea typeface="+mn-ea"/>
                <a:cs typeface="Arial" charset="0"/>
              </a:rPr>
              <a:t>Esscher</a:t>
            </a:r>
            <a:r>
              <a:rPr lang="en-GB" sz="900" kern="1200" dirty="0">
                <a:solidFill>
                  <a:schemeClr val="tx1"/>
                </a:solidFill>
                <a:effectLst/>
                <a:latin typeface="Arial" charset="0"/>
                <a:ea typeface="+mn-ea"/>
                <a:cs typeface="Arial" charset="0"/>
              </a:rPr>
              <a:t> Transforms which is a way of converting one probability density function to another.  Maximum entropy is an information theory idea where entropy refers to a measure of the amount of information gained.  There are others </a:t>
            </a:r>
            <a:r>
              <a:rPr lang="en-GB" sz="900" kern="1200" dirty="0" err="1">
                <a:solidFill>
                  <a:schemeClr val="tx1"/>
                </a:solidFill>
                <a:effectLst/>
                <a:latin typeface="Arial" charset="0"/>
                <a:ea typeface="+mn-ea"/>
                <a:cs typeface="Arial" charset="0"/>
              </a:rPr>
              <a:t>e.g</a:t>
            </a:r>
            <a:r>
              <a:rPr lang="en-GB" sz="900" kern="1200" dirty="0">
                <a:solidFill>
                  <a:schemeClr val="tx1"/>
                </a:solidFill>
                <a:effectLst/>
                <a:latin typeface="Arial" charset="0"/>
                <a:ea typeface="+mn-ea"/>
                <a:cs typeface="Arial" charset="0"/>
              </a:rPr>
              <a:t> Wang Transforms.</a:t>
            </a:r>
          </a:p>
          <a:p>
            <a:pPr marL="171450" indent="-171450">
              <a:buFont typeface="Arial" panose="020B0604020202020204" pitchFamily="34" charset="0"/>
              <a:buChar char="•"/>
            </a:pPr>
            <a:r>
              <a:rPr lang="en-GB" sz="900" kern="1200" dirty="0">
                <a:solidFill>
                  <a:schemeClr val="tx1"/>
                </a:solidFill>
                <a:effectLst/>
                <a:latin typeface="Arial" charset="0"/>
                <a:ea typeface="+mn-ea"/>
                <a:cs typeface="Arial" charset="0"/>
              </a:rPr>
              <a:t>As for Black-Scholes where de-smoothing is used to allow for autocorrelation where a compromise is made then some adjustments to parameters may be needed to give a better fit..  </a:t>
            </a:r>
          </a:p>
          <a:p>
            <a:pPr marL="171450" indent="-171450">
              <a:buFont typeface="Arial" panose="020B0604020202020204" pitchFamily="34" charset="0"/>
              <a:buChar char="•"/>
            </a:pPr>
            <a:endParaRPr lang="en-GB" sz="900" kern="1200" dirty="0">
              <a:solidFill>
                <a:schemeClr val="tx1"/>
              </a:solidFill>
              <a:effectLst/>
              <a:latin typeface="Arial" charset="0"/>
              <a:ea typeface="+mn-ea"/>
              <a:cs typeface="Arial" charset="0"/>
            </a:endParaRPr>
          </a:p>
          <a:p>
            <a:pPr marL="171450" indent="-171450">
              <a:buFont typeface="Arial" panose="020B0604020202020204" pitchFamily="34" charset="0"/>
              <a:buChar char="•"/>
            </a:pPr>
            <a:endParaRPr lang="en-GB" sz="900" kern="1200" dirty="0">
              <a:solidFill>
                <a:schemeClr val="tx1"/>
              </a:solidFill>
              <a:effectLst/>
              <a:latin typeface="Arial" charset="0"/>
              <a:ea typeface="+mn-ea"/>
              <a:cs typeface="Arial" charset="0"/>
            </a:endParaRPr>
          </a:p>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58569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900" kern="1200" dirty="0">
              <a:solidFill>
                <a:schemeClr val="tx1"/>
              </a:solidFill>
              <a:effectLst/>
              <a:latin typeface="Arial" charset="0"/>
              <a:ea typeface="+mn-ea"/>
              <a:cs typeface="Arial" charset="0"/>
            </a:endParaRPr>
          </a:p>
          <a:p>
            <a:pPr marL="171450" indent="-171450">
              <a:buFont typeface="Arial" panose="020B0604020202020204" pitchFamily="34" charset="0"/>
              <a:buChar char="•"/>
            </a:pPr>
            <a:endParaRPr lang="en-GB" sz="900" kern="1200" dirty="0">
              <a:solidFill>
                <a:schemeClr val="tx1"/>
              </a:solidFill>
              <a:effectLst/>
              <a:latin typeface="Arial" charset="0"/>
              <a:ea typeface="+mn-ea"/>
              <a:cs typeface="Arial" charset="0"/>
            </a:endParaRPr>
          </a:p>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42846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a:t>
            </a:fld>
            <a:endParaRPr lang="en-GB"/>
          </a:p>
        </p:txBody>
      </p:sp>
    </p:spTree>
    <p:extLst>
      <p:ext uri="{BB962C8B-B14F-4D97-AF65-F5344CB8AC3E}">
        <p14:creationId xmlns:p14="http://schemas.microsoft.com/office/powerpoint/2010/main" val="3575579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sz="9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1251880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Ongoing debate around</a:t>
            </a:r>
            <a:r>
              <a:rPr lang="en-GB" baseline="0" dirty="0"/>
              <a:t> insurance vs. investment contract classification</a:t>
            </a:r>
          </a:p>
          <a:p>
            <a:pPr marL="171450" indent="-171450">
              <a:buFont typeface="Arial" panose="020B0604020202020204" pitchFamily="34" charset="0"/>
              <a:buChar char="•"/>
            </a:pPr>
            <a:r>
              <a:rPr lang="en-GB" baseline="0" dirty="0"/>
              <a:t>We understand from our research and interviews with practitioners that the current market practice is to value as an investment contract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a:t>Remains to be seen if ERMs</a:t>
            </a:r>
            <a:r>
              <a:rPr lang="en-GB" baseline="0" dirty="0"/>
              <a:t> can be explicitly de-scoped from </a:t>
            </a:r>
            <a:r>
              <a:rPr lang="en-GB" dirty="0"/>
              <a:t>IFRS 17,</a:t>
            </a:r>
            <a:r>
              <a:rPr lang="en-GB" baseline="0" dirty="0"/>
              <a:t> the IASB will be keen to avoid any further implementation delays</a:t>
            </a:r>
            <a:endParaRPr lang="en-GB" dirty="0"/>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24</a:t>
            </a:fld>
            <a:endParaRPr lang="en-GB"/>
          </a:p>
        </p:txBody>
      </p:sp>
    </p:spTree>
    <p:extLst>
      <p:ext uri="{BB962C8B-B14F-4D97-AF65-F5344CB8AC3E}">
        <p14:creationId xmlns:p14="http://schemas.microsoft.com/office/powerpoint/2010/main" val="3575579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Paul Fisher letters – outline how MA benefit can</a:t>
            </a:r>
            <a:r>
              <a:rPr lang="en-GB" baseline="0" dirty="0"/>
              <a:t> be claimed on ERMs through securitisation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a:t>Various consultations – clarifying rules around MA eligibility, ratings and MA benefit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a:t>David Rule letter – strengthened</a:t>
            </a:r>
            <a:r>
              <a:rPr lang="en-GB" baseline="0" dirty="0"/>
              <a:t> stance, “(firms) should not assess (NNEG risk) as lower by assuming future house price growth in excess of the risk-free rate”</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CP13/18 introduces EVT</a:t>
            </a:r>
            <a:endParaRPr lang="en-GB" dirty="0"/>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25</a:t>
            </a:fld>
            <a:endParaRPr lang="en-GB"/>
          </a:p>
        </p:txBody>
      </p:sp>
    </p:spTree>
    <p:extLst>
      <p:ext uri="{BB962C8B-B14F-4D97-AF65-F5344CB8AC3E}">
        <p14:creationId xmlns:p14="http://schemas.microsoft.com/office/powerpoint/2010/main" val="357557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EVT</a:t>
            </a:r>
            <a:r>
              <a:rPr lang="en-GB" baseline="0" dirty="0"/>
              <a:t> highly sensitive to deferment rate</a:t>
            </a:r>
          </a:p>
          <a:p>
            <a:pPr marL="171450" indent="-171450">
              <a:buFont typeface="Arial" panose="020B0604020202020204" pitchFamily="34" charset="0"/>
              <a:buChar char="•"/>
            </a:pPr>
            <a:r>
              <a:rPr lang="en-GB" baseline="0" dirty="0"/>
              <a:t>Also sensitive to risk free rates</a:t>
            </a:r>
          </a:p>
          <a:p>
            <a:pPr marL="171450" indent="-171450">
              <a:buFont typeface="Arial" panose="020B0604020202020204" pitchFamily="34" charset="0"/>
              <a:buChar char="•"/>
            </a:pPr>
            <a:r>
              <a:rPr lang="en-GB" baseline="0" dirty="0"/>
              <a:t>NNEG increases exponentially with LTV</a:t>
            </a:r>
          </a:p>
          <a:p>
            <a:pPr marL="171450" indent="-171450">
              <a:buFont typeface="Arial" panose="020B0604020202020204" pitchFamily="34" charset="0"/>
              <a:buChar char="•"/>
            </a:pPr>
            <a:r>
              <a:rPr lang="en-GB" baseline="0" dirty="0"/>
              <a:t>The majority of firms surveyed by us were applying a ‘real world’ Black-Scholes approach, suggesting that they may be financially impacted by the EVT</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26</a:t>
            </a:fld>
            <a:endParaRPr lang="en-GB"/>
          </a:p>
        </p:txBody>
      </p:sp>
    </p:spTree>
    <p:extLst>
      <p:ext uri="{BB962C8B-B14F-4D97-AF65-F5344CB8AC3E}">
        <p14:creationId xmlns:p14="http://schemas.microsoft.com/office/powerpoint/2010/main" val="3575579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25 Oct announcement – came as a surprise, although the </a:t>
            </a:r>
            <a:r>
              <a:rPr lang="en-GB" dirty="0" err="1"/>
              <a:t>IFoA</a:t>
            </a:r>
            <a:r>
              <a:rPr lang="en-GB" baseline="0" dirty="0"/>
              <a:t> and industry were lobbying for a delay. The planned implementation date has been pushed back by </a:t>
            </a:r>
            <a:r>
              <a:rPr lang="en-GB" b="1" baseline="0" dirty="0"/>
              <a:t>at least</a:t>
            </a:r>
            <a:r>
              <a:rPr lang="en-GB" baseline="0" dirty="0"/>
              <a:t> a year. (Annuity writers may hope that the planned risk refinements may end up being implemented at the same time.)</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a:t>The </a:t>
            </a:r>
            <a:r>
              <a:rPr lang="en-GB" baseline="0" dirty="0"/>
              <a:t>delay gives ERM writers more time to engage with the regulator and make any necessary adjustments to their strategy.</a:t>
            </a:r>
            <a:endParaRPr lang="en-GB"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baseline="0"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The IFRS 17 1 year delay is half the 2 year delay asked for by industry</a:t>
            </a:r>
            <a:endParaRPr lang="en-GB" dirty="0"/>
          </a:p>
          <a:p>
            <a:pPr marL="171450" indent="-171450">
              <a:buFont typeface="Arial" panose="020B0604020202020204" pitchFamily="34" charset="0"/>
              <a:buChar char="•"/>
            </a:pPr>
            <a:r>
              <a:rPr lang="en-GB" dirty="0"/>
              <a:t>This allows bodies such as the ABI more time to lobby for ERMs</a:t>
            </a:r>
            <a:r>
              <a:rPr lang="en-GB" baseline="0" dirty="0"/>
              <a:t> to be explicitly de-scoped.</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The continuing difficulties experienced with valuing ERMs show the need for thought leadership, and we hope that the </a:t>
            </a:r>
            <a:r>
              <a:rPr lang="en-GB" baseline="0" dirty="0" err="1"/>
              <a:t>IFoA</a:t>
            </a:r>
            <a:r>
              <a:rPr lang="en-GB" baseline="0" dirty="0"/>
              <a:t> and ABI commissioned research will help address this</a:t>
            </a: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27</a:t>
            </a:fld>
            <a:endParaRPr lang="en-GB"/>
          </a:p>
        </p:txBody>
      </p:sp>
    </p:spTree>
    <p:extLst>
      <p:ext uri="{BB962C8B-B14F-4D97-AF65-F5344CB8AC3E}">
        <p14:creationId xmlns:p14="http://schemas.microsoft.com/office/powerpoint/2010/main" val="3575579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sz="9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34198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Structure</a:t>
            </a:r>
          </a:p>
          <a:p>
            <a:pPr marL="171450" indent="-171450">
              <a:buFont typeface="Arial" panose="020B0604020202020204" pitchFamily="34" charset="0"/>
              <a:buChar char="•"/>
            </a:pPr>
            <a:r>
              <a:rPr lang="en-GB" baseline="0" dirty="0" smtClean="0"/>
              <a:t>Firms have been pushed into a restructure in the UK under the MA to achieve </a:t>
            </a:r>
            <a:r>
              <a:rPr lang="en-GB" baseline="0" dirty="0" err="1" smtClean="0"/>
              <a:t>cashflow</a:t>
            </a:r>
            <a:r>
              <a:rPr lang="en-GB" baseline="0" dirty="0" smtClean="0"/>
              <a:t> fixity</a:t>
            </a:r>
          </a:p>
          <a:p>
            <a:pPr marL="171450" indent="-171450">
              <a:buFont typeface="Arial" panose="020B0604020202020204" pitchFamily="34" charset="0"/>
              <a:buChar char="•"/>
            </a:pPr>
            <a:r>
              <a:rPr lang="en-GB" baseline="0" dirty="0" smtClean="0"/>
              <a:t>Securitisation has been the chosen path- the door is open for alternatives but we are on a tried and tested path</a:t>
            </a:r>
          </a:p>
          <a:p>
            <a:pPr marL="171450" indent="-171450">
              <a:buFont typeface="Arial" panose="020B0604020202020204" pitchFamily="34" charset="0"/>
              <a:buChar char="•"/>
            </a:pPr>
            <a:r>
              <a:rPr lang="en-GB" baseline="0" dirty="0" smtClean="0"/>
              <a:t>Talk through basic features (originate outside, set up SPV, transfer assets into SPV, issue note(s), annuity writer buys the rated part into the MAP and the unrated part goes elsewhere (either in the business or sold)</a:t>
            </a:r>
          </a:p>
          <a:p>
            <a:pPr marL="171450" indent="-171450">
              <a:buFont typeface="Arial" panose="020B0604020202020204" pitchFamily="34" charset="0"/>
              <a:buChar char="•"/>
            </a:pPr>
            <a:r>
              <a:rPr lang="en-GB" baseline="0" dirty="0" smtClean="0"/>
              <a:t>“Regulatory” structure – looks different to the SPVs for CMBS/ RMBS – also very different to known public vehicles</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Risks</a:t>
            </a:r>
          </a:p>
          <a:p>
            <a:pPr marL="171450" indent="-171450">
              <a:buFont typeface="Arial" panose="020B0604020202020204" pitchFamily="34" charset="0"/>
              <a:buChar char="•"/>
            </a:pPr>
            <a:r>
              <a:rPr lang="en-GB" baseline="0" dirty="0" smtClean="0"/>
              <a:t>Not as simple as you might expect it to be – adding fixity changes the nature of the risk too</a:t>
            </a:r>
          </a:p>
          <a:p>
            <a:pPr marL="171450" indent="-171450">
              <a:buFont typeface="Arial" panose="020B0604020202020204" pitchFamily="34" charset="0"/>
              <a:buChar char="•"/>
            </a:pPr>
            <a:r>
              <a:rPr lang="en-GB" baseline="0" dirty="0" smtClean="0"/>
              <a:t>Short dated – can easily end up with a liquidity concern</a:t>
            </a:r>
          </a:p>
          <a:p>
            <a:pPr marL="171450" indent="-171450">
              <a:buFont typeface="Arial" panose="020B0604020202020204" pitchFamily="34" charset="0"/>
              <a:buChar char="•"/>
            </a:pPr>
            <a:r>
              <a:rPr lang="en-GB" baseline="0" dirty="0" smtClean="0"/>
              <a:t>Timing – Fixity means I might need to plug gaps in “lumpiness” </a:t>
            </a:r>
          </a:p>
          <a:p>
            <a:pPr marL="171450" indent="-171450">
              <a:buFont typeface="Arial" panose="020B0604020202020204" pitchFamily="34" charset="0"/>
              <a:buChar char="•"/>
            </a:pPr>
            <a:r>
              <a:rPr lang="en-GB" baseline="0" dirty="0" smtClean="0"/>
              <a:t>Longer dated – an increasing level of uncertainty over time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Summary – Some questioning around the appropriateness to match annuities (which is probably correct given the </a:t>
            </a:r>
            <a:r>
              <a:rPr lang="en-GB" baseline="0" dirty="0" err="1" smtClean="0"/>
              <a:t>cashflow</a:t>
            </a:r>
            <a:r>
              <a:rPr lang="en-GB" baseline="0" dirty="0" smtClean="0"/>
              <a:t> uncertainty), you can get the benefit  but it has forced companies into new territory in terms of their thinking</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Suggest that we have a </a:t>
            </a:r>
            <a:r>
              <a:rPr lang="en-GB" baseline="0" dirty="0" err="1" smtClean="0"/>
              <a:t>a</a:t>
            </a:r>
            <a:r>
              <a:rPr lang="en-GB" baseline="0" dirty="0" smtClean="0"/>
              <a:t> post-Brexit view here - mine would be that “this is an area where there has been a lot spent and there is some gain from the PRA. The bar </a:t>
            </a:r>
            <a:r>
              <a:rPr lang="en-GB" baseline="0" dirty="0" err="1" smtClean="0"/>
              <a:t>hs</a:t>
            </a:r>
            <a:r>
              <a:rPr lang="en-GB" baseline="0" dirty="0" smtClean="0"/>
              <a:t> been set for the players today so it’d be hard to pull back on this / unwind the structures for those that have them. It also allows more explicit matching / risk management protocol for the annuity business so there are some positives for the regulator in doing it this way. Maybe soften the position on “fixity” meaning other solutions may be viable for smaller players though”</a:t>
            </a:r>
            <a:endParaRPr lang="en-GB" baseline="0"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29</a:t>
            </a:fld>
            <a:endParaRPr lang="en-GB"/>
          </a:p>
        </p:txBody>
      </p:sp>
    </p:spTree>
    <p:extLst>
      <p:ext uri="{BB962C8B-B14F-4D97-AF65-F5344CB8AC3E}">
        <p14:creationId xmlns:p14="http://schemas.microsoft.com/office/powerpoint/2010/main" val="3889733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30</a:t>
            </a:fld>
            <a:endParaRPr lang="en-GB"/>
          </a:p>
        </p:txBody>
      </p:sp>
    </p:spTree>
    <p:extLst>
      <p:ext uri="{BB962C8B-B14F-4D97-AF65-F5344CB8AC3E}">
        <p14:creationId xmlns:p14="http://schemas.microsoft.com/office/powerpoint/2010/main" val="26926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smtClean="0"/>
              <a:t>Two distinct ways of looking at this</a:t>
            </a:r>
          </a:p>
          <a:p>
            <a:pPr marL="514350" lvl="1" indent="-171450">
              <a:buFontTx/>
              <a:buChar char="-"/>
            </a:pPr>
            <a:r>
              <a:rPr lang="en-GB" baseline="0" smtClean="0"/>
              <a:t>RMBS / CMBS markets, where the value of each traded note is driven by market’s view of that note versus alternative investments</a:t>
            </a:r>
          </a:p>
          <a:p>
            <a:pPr marL="514350" lvl="1" indent="-171450">
              <a:buFontTx/>
              <a:buChar char="-"/>
            </a:pPr>
            <a:r>
              <a:rPr lang="en-GB" baseline="0" smtClean="0"/>
              <a:t>Equity (or mezz / sub –debt) trading where the market prices at much higher yield</a:t>
            </a:r>
          </a:p>
          <a:p>
            <a:pPr marL="171450" indent="-171450">
              <a:buFontTx/>
              <a:buChar char="-"/>
            </a:pPr>
            <a:r>
              <a:rPr lang="en-GB" baseline="0" smtClean="0"/>
              <a:t>Helpful to join the two elements - typically considers the retention of value between the assets and the SPV</a:t>
            </a:r>
          </a:p>
          <a:p>
            <a:pPr marL="171450" indent="-171450">
              <a:buFontTx/>
              <a:buChar char="-"/>
            </a:pPr>
            <a:r>
              <a:rPr lang="en-GB" baseline="0" smtClean="0"/>
              <a:t>Stress uses a similar formulation to this</a:t>
            </a:r>
          </a:p>
          <a:p>
            <a:pPr marL="171450" indent="-171450">
              <a:buFontTx/>
              <a:buChar char="-"/>
            </a:pPr>
            <a:endParaRPr lang="en-GB" baseline="0" smtClean="0"/>
          </a:p>
          <a:p>
            <a:pPr marL="171450" indent="-171450">
              <a:buFontTx/>
              <a:buChar char="-"/>
            </a:pPr>
            <a:r>
              <a:rPr lang="en-GB" baseline="0" smtClean="0"/>
              <a:t>MA under stress is more complex – muddied further by the considerations set out in CP13/18 and this part of emerging.</a:t>
            </a:r>
          </a:p>
          <a:p>
            <a:pPr marL="514350" lvl="1" indent="-171450">
              <a:buFontTx/>
              <a:buChar char="-"/>
            </a:pPr>
            <a:r>
              <a:rPr lang="en-GB" baseline="0" smtClean="0"/>
              <a:t>It’s already difficult without CP13.18 in mind though</a:t>
            </a:r>
          </a:p>
          <a:p>
            <a:pPr marL="514350" lvl="1" indent="-171450">
              <a:buFontTx/>
              <a:buChar char="-"/>
            </a:pPr>
            <a:r>
              <a:rPr lang="en-GB" baseline="0" smtClean="0"/>
              <a:t>“no mechanistic” – this acts as a baseline. Relies on the re-rating of the note(s) themselves and re-application. The reassessment of the rating itself is not trivial – to do this in capital models requires a large amount of information / stresses on stresses. Ratings also drop at discrete points rather than being a smooth function. </a:t>
            </a:r>
          </a:p>
          <a:p>
            <a:pPr marL="514350" lvl="1" indent="-171450">
              <a:buFontTx/>
              <a:buChar char="-"/>
            </a:pPr>
            <a:r>
              <a:rPr lang="en-GB" baseline="0" smtClean="0"/>
              <a:t>Helpful to simplify the problem down – methods perhaps the subject of future research though.</a:t>
            </a:r>
          </a:p>
          <a:p>
            <a:pPr marL="342900" lvl="1" indent="0">
              <a:buFontTx/>
              <a:buNone/>
            </a:pPr>
            <a:endParaRPr lang="en-GB" baseline="0" smtClean="0"/>
          </a:p>
          <a:p>
            <a:pPr marL="514350" lvl="1" indent="-171450">
              <a:buFontTx/>
              <a:buChar char="-"/>
            </a:pPr>
            <a:r>
              <a:rPr lang="en-GB" baseline="0" smtClean="0"/>
              <a:t>Then want to reassess the FS itself</a:t>
            </a:r>
          </a:p>
          <a:p>
            <a:pPr marL="857250" lvl="2" indent="-171450">
              <a:buFontTx/>
              <a:buChar char="-"/>
            </a:pPr>
            <a:r>
              <a:rPr lang="en-GB" baseline="0" smtClean="0"/>
              <a:t>Default characteristics have changed</a:t>
            </a:r>
          </a:p>
          <a:p>
            <a:pPr marL="857250" lvl="2" indent="-171450">
              <a:buFontTx/>
              <a:buChar char="-"/>
            </a:pPr>
            <a:r>
              <a:rPr lang="en-GB" baseline="0" smtClean="0"/>
              <a:t>Liquidity characteristics have also changed</a:t>
            </a:r>
          </a:p>
          <a:p>
            <a:pPr marL="857250" lvl="2" indent="-171450">
              <a:buFontTx/>
              <a:buChar char="-"/>
            </a:pPr>
            <a:r>
              <a:rPr lang="en-GB" baseline="0" smtClean="0"/>
              <a:t>LGDs for the ERM asstes are typically quite low though </a:t>
            </a:r>
          </a:p>
          <a:p>
            <a:pPr marL="857250" lvl="2" indent="-171450">
              <a:buFontTx/>
              <a:buChar char="-"/>
            </a:pPr>
            <a:r>
              <a:rPr lang="en-GB" baseline="0" smtClean="0"/>
              <a:t>Expect that you will need to reassess the characterisitics in stress and the minimum is to take the max of the 2. Difficult to justify anything else.</a:t>
            </a:r>
          </a:p>
          <a:p>
            <a:pPr marL="171450" indent="-171450">
              <a:buFontTx/>
              <a:buChar char="-"/>
            </a:pPr>
            <a:endParaRPr lang="en-GB" baseline="0" smtClean="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31</a:t>
            </a:fld>
            <a:endParaRPr lang="en-GB"/>
          </a:p>
        </p:txBody>
      </p:sp>
    </p:spTree>
    <p:extLst>
      <p:ext uri="{BB962C8B-B14F-4D97-AF65-F5344CB8AC3E}">
        <p14:creationId xmlns:p14="http://schemas.microsoft.com/office/powerpoint/2010/main" val="373236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GB" sz="9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105003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a:t>
            </a:fld>
            <a:endParaRPr lang="en-GB"/>
          </a:p>
        </p:txBody>
      </p:sp>
    </p:spTree>
    <p:extLst>
      <p:ext uri="{BB962C8B-B14F-4D97-AF65-F5344CB8AC3E}">
        <p14:creationId xmlns:p14="http://schemas.microsoft.com/office/powerpoint/2010/main" val="3222801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What</a:t>
            </a:r>
            <a:r>
              <a:rPr lang="en-GB" baseline="0" dirty="0" smtClean="0"/>
              <a:t> we new things have we learned:</a:t>
            </a:r>
          </a:p>
          <a:p>
            <a:endParaRPr lang="en-GB" baseline="0" dirty="0" smtClean="0"/>
          </a:p>
          <a:p>
            <a:r>
              <a:rPr lang="en-GB" baseline="0" dirty="0" smtClean="0"/>
              <a:t>AAA to AA rating require structure that meets its debt obligations in terms of both amount AND timely payment.  Lower rating allow for a deferral in payment provided the structure is able to support payment of all debt obligations by the legal final maturity of the debt obligation.</a:t>
            </a:r>
          </a:p>
          <a:p>
            <a:endParaRPr lang="en-GB" baseline="0" dirty="0" smtClean="0"/>
          </a:p>
          <a:p>
            <a:r>
              <a:rPr lang="en-GB" baseline="0" dirty="0" smtClean="0"/>
              <a:t>The strict definition of default is based on the legal wording of the debt obligation.  It is common in debt obligations that the borrower is permitted to pay within x business days after the specified payment dates. Therefore, in assessing the default risk, </a:t>
            </a:r>
            <a:r>
              <a:rPr lang="en-GB" baseline="0" dirty="0" err="1" smtClean="0"/>
              <a:t>ECAI’s</a:t>
            </a:r>
            <a:r>
              <a:rPr lang="en-GB" baseline="0" dirty="0" smtClean="0"/>
              <a:t> will model default is occurring after the x days has elapsed.</a:t>
            </a:r>
          </a:p>
          <a:p>
            <a:endParaRPr lang="en-GB" baseline="0" dirty="0" smtClean="0"/>
          </a:p>
          <a:p>
            <a:r>
              <a:rPr lang="en-GB" baseline="0" dirty="0" smtClean="0"/>
              <a:t>In assessing the ability to meet debtor obligations, the </a:t>
            </a:r>
            <a:r>
              <a:rPr lang="en-GB" baseline="0" dirty="0" err="1" smtClean="0"/>
              <a:t>ECAI</a:t>
            </a:r>
            <a:r>
              <a:rPr lang="en-GB" baseline="0" dirty="0" smtClean="0"/>
              <a:t> will take into account any structural features such as liquidity facilities, contingent reserves to meet note payments as they fall due.</a:t>
            </a:r>
          </a:p>
          <a:p>
            <a:r>
              <a:rPr lang="en-GB" baseline="0" dirty="0" smtClean="0"/>
              <a:t> </a:t>
            </a:r>
          </a:p>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4200568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sz="900" kern="1200" dirty="0" smtClean="0">
                <a:solidFill>
                  <a:schemeClr val="tx1"/>
                </a:solidFill>
                <a:effectLst/>
                <a:latin typeface="Arial" charset="0"/>
                <a:ea typeface="+mn-ea"/>
                <a:cs typeface="Arial" charset="0"/>
              </a:rPr>
              <a:t>There may be a desire for Insurers to attempt to translate rating stresses into a probability distribution in order to more closely align a credit rating with capital and/or </a:t>
            </a:r>
            <a:r>
              <a:rPr lang="en-GB" sz="900" kern="1200" dirty="0" err="1" smtClean="0">
                <a:solidFill>
                  <a:schemeClr val="tx1"/>
                </a:solidFill>
                <a:effectLst/>
                <a:latin typeface="Arial" charset="0"/>
                <a:ea typeface="+mn-ea"/>
                <a:cs typeface="Arial" charset="0"/>
              </a:rPr>
              <a:t>ORSA</a:t>
            </a:r>
            <a:r>
              <a:rPr lang="en-GB" sz="900" kern="1200" dirty="0" smtClean="0">
                <a:solidFill>
                  <a:schemeClr val="tx1"/>
                </a:solidFill>
                <a:effectLst/>
                <a:latin typeface="Arial" charset="0"/>
                <a:ea typeface="+mn-ea"/>
                <a:cs typeface="Arial" charset="0"/>
              </a:rPr>
              <a:t> stresses.  From our discussions with rating agencies, this is not an approach that they are familiar with, and from observation of individual stresses, it is also clear that not all variables are stressed to the same extent.  We therefore consider that it is easier to demonstrate </a:t>
            </a:r>
            <a:r>
              <a:rPr lang="en-GB" sz="900" kern="1200" dirty="0" err="1" smtClean="0">
                <a:solidFill>
                  <a:schemeClr val="tx1"/>
                </a:solidFill>
                <a:effectLst/>
                <a:latin typeface="Arial" charset="0"/>
                <a:ea typeface="+mn-ea"/>
                <a:cs typeface="Arial" charset="0"/>
              </a:rPr>
              <a:t>ECAI</a:t>
            </a:r>
            <a:r>
              <a:rPr lang="en-GB" sz="900" kern="1200" dirty="0" smtClean="0">
                <a:solidFill>
                  <a:schemeClr val="tx1"/>
                </a:solidFill>
                <a:effectLst/>
                <a:latin typeface="Arial" charset="0"/>
                <a:ea typeface="+mn-ea"/>
                <a:cs typeface="Arial" charset="0"/>
              </a:rPr>
              <a:t> consistency in internal ratings by comparing and justifying assumptions and judgements used against  </a:t>
            </a:r>
            <a:r>
              <a:rPr lang="en-GB" sz="900" kern="1200" dirty="0" err="1" smtClean="0">
                <a:solidFill>
                  <a:schemeClr val="tx1"/>
                </a:solidFill>
                <a:effectLst/>
                <a:latin typeface="Arial" charset="0"/>
                <a:ea typeface="+mn-ea"/>
                <a:cs typeface="Arial" charset="0"/>
              </a:rPr>
              <a:t>ECAI</a:t>
            </a:r>
            <a:r>
              <a:rPr lang="en-GB" sz="900" kern="1200" dirty="0" smtClean="0">
                <a:solidFill>
                  <a:schemeClr val="tx1"/>
                </a:solidFill>
                <a:effectLst/>
                <a:latin typeface="Arial" charset="0"/>
                <a:ea typeface="+mn-ea"/>
                <a:cs typeface="Arial" charset="0"/>
              </a:rPr>
              <a:t> published criteria, rather than setting a probability level</a:t>
            </a:r>
          </a:p>
          <a:p>
            <a:endParaRPr lang="en-GB" sz="900" kern="1200" dirty="0" smtClean="0">
              <a:solidFill>
                <a:schemeClr val="tx1"/>
              </a:solidFill>
              <a:effectLst/>
              <a:latin typeface="Arial" charset="0"/>
              <a:ea typeface="+mn-ea"/>
              <a:cs typeface="Arial" charset="0"/>
            </a:endParaRPr>
          </a:p>
          <a:p>
            <a:r>
              <a:rPr lang="en-GB" dirty="0" smtClean="0"/>
              <a:t>What we have concluded are:</a:t>
            </a:r>
          </a:p>
          <a:p>
            <a:endParaRPr lang="en-GB" dirty="0" smtClean="0"/>
          </a:p>
          <a:p>
            <a:r>
              <a:rPr lang="en-GB" dirty="0" smtClean="0"/>
              <a:t>Firms</a:t>
            </a:r>
            <a:r>
              <a:rPr lang="en-GB" baseline="0" dirty="0" smtClean="0"/>
              <a:t> should use house price stress scenarios in line with </a:t>
            </a:r>
            <a:r>
              <a:rPr lang="en-GB" baseline="0" dirty="0" err="1" smtClean="0"/>
              <a:t>ECAI</a:t>
            </a:r>
            <a:r>
              <a:rPr lang="en-GB" baseline="0" dirty="0" smtClean="0"/>
              <a:t> published scenarios.  The </a:t>
            </a:r>
            <a:r>
              <a:rPr lang="en-GB" baseline="0" dirty="0" err="1" smtClean="0"/>
              <a:t>ECAI</a:t>
            </a:r>
            <a:r>
              <a:rPr lang="en-GB" baseline="0" dirty="0" smtClean="0"/>
              <a:t> scenarios borrow from their extensive experience in rating and analysing the house price risk associated with </a:t>
            </a:r>
            <a:r>
              <a:rPr lang="en-GB" baseline="0" dirty="0" err="1" smtClean="0"/>
              <a:t>RMBS</a:t>
            </a:r>
            <a:r>
              <a:rPr lang="en-GB" baseline="0" dirty="0" smtClean="0"/>
              <a:t> structures.  </a:t>
            </a:r>
          </a:p>
          <a:p>
            <a:endParaRPr lang="en-GB" baseline="0" dirty="0" smtClean="0"/>
          </a:p>
          <a:p>
            <a:r>
              <a:rPr lang="en-GB" baseline="0" dirty="0" smtClean="0"/>
              <a:t>For mortality, morbidity and prepayment scenarios, </a:t>
            </a:r>
            <a:r>
              <a:rPr lang="en-GB" baseline="0" dirty="0" err="1" smtClean="0"/>
              <a:t>ECAI’s</a:t>
            </a:r>
            <a:r>
              <a:rPr lang="en-GB" baseline="0" dirty="0" smtClean="0"/>
              <a:t> would seek to understand and place reliance on the firm’s relevant experience data in determining appropriate rating stresses. </a:t>
            </a:r>
          </a:p>
          <a:p>
            <a:endParaRPr lang="en-GB" baseline="0" dirty="0" smtClean="0"/>
          </a:p>
          <a:p>
            <a:r>
              <a:rPr lang="en-GB" sz="900" kern="1200" dirty="0" smtClean="0">
                <a:solidFill>
                  <a:schemeClr val="tx1"/>
                </a:solidFill>
                <a:effectLst/>
                <a:latin typeface="Arial" charset="0"/>
                <a:ea typeface="+mn-ea"/>
                <a:cs typeface="Arial" charset="0"/>
              </a:rPr>
              <a:t>In order for portfolio data to be taken into consideration, we expect that data covering one full economic cycle must be made available to rating agencies.  Short term spikes in historical data could be used to set stresses at the A and BBB level.  Simple and prudent extrapolation could then be used to set stresses at the AA and AAA level</a:t>
            </a:r>
          </a:p>
          <a:p>
            <a:endParaRPr lang="en-GB" sz="900" kern="1200" dirty="0" smtClean="0">
              <a:solidFill>
                <a:schemeClr val="tx1"/>
              </a:solidFill>
              <a:effectLst/>
              <a:latin typeface="Arial" charset="0"/>
              <a:ea typeface="+mn-ea"/>
              <a:cs typeface="Arial" charset="0"/>
            </a:endParaRPr>
          </a:p>
          <a:p>
            <a:r>
              <a:rPr lang="en-GB" sz="900" kern="1200" dirty="0" smtClean="0">
                <a:solidFill>
                  <a:schemeClr val="tx1"/>
                </a:solidFill>
                <a:effectLst/>
                <a:latin typeface="Arial" charset="0"/>
                <a:ea typeface="+mn-ea"/>
                <a:cs typeface="Arial" charset="0"/>
              </a:rPr>
              <a:t>Annual review of rating</a:t>
            </a:r>
            <a:r>
              <a:rPr lang="en-GB" sz="900" kern="1200" baseline="0" dirty="0" smtClean="0">
                <a:solidFill>
                  <a:schemeClr val="tx1"/>
                </a:solidFill>
                <a:effectLst/>
                <a:latin typeface="Arial" charset="0"/>
                <a:ea typeface="+mn-ea"/>
                <a:cs typeface="Arial" charset="0"/>
              </a:rPr>
              <a:t> scenarios</a:t>
            </a:r>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933851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Document</a:t>
            </a:r>
            <a:r>
              <a:rPr lang="en-GB" baseline="0" dirty="0" smtClean="0"/>
              <a:t> expert judgement</a:t>
            </a:r>
          </a:p>
          <a:p>
            <a:endParaRPr lang="en-GB" baseline="0" dirty="0" smtClean="0"/>
          </a:p>
          <a:p>
            <a:r>
              <a:rPr lang="en-GB" baseline="0" dirty="0" smtClean="0"/>
              <a:t>No 2 </a:t>
            </a:r>
            <a:r>
              <a:rPr lang="en-GB" baseline="0" dirty="0" err="1" smtClean="0"/>
              <a:t>ECAI’s</a:t>
            </a:r>
            <a:r>
              <a:rPr lang="en-GB" baseline="0" dirty="0" smtClean="0"/>
              <a:t> will apply expert judgement in the same way</a:t>
            </a: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735688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sz="9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1814997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aseline="0"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3753724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sz="9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3253015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40</a:t>
            </a:fld>
            <a:endParaRPr lang="en-GB"/>
          </a:p>
        </p:txBody>
      </p:sp>
    </p:spTree>
    <p:extLst>
      <p:ext uri="{BB962C8B-B14F-4D97-AF65-F5344CB8AC3E}">
        <p14:creationId xmlns:p14="http://schemas.microsoft.com/office/powerpoint/2010/main" val="2636763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41</a:t>
            </a:fld>
            <a:endParaRPr lang="en-GB"/>
          </a:p>
        </p:txBody>
      </p:sp>
    </p:spTree>
    <p:extLst>
      <p:ext uri="{BB962C8B-B14F-4D97-AF65-F5344CB8AC3E}">
        <p14:creationId xmlns:p14="http://schemas.microsoft.com/office/powerpoint/2010/main" val="46137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sz="9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177784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92462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45572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645392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55918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David Rule speech in April 2018 summarised the regulatory drivers behind CP13/18, published in July 2018</a:t>
            </a: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1768905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69305"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2" y="1600207"/>
            <a:ext cx="8234358"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4914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11 December 2018</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11 December 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11 December 2018</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11 December 2018</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11 December 2018</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700"/>
            </a:lvl1pPr>
          </a:lstStyle>
          <a:p>
            <a:r>
              <a:rPr lang="en-US"/>
              <a:t>Click icon to add chart</a:t>
            </a:r>
            <a:endParaRPr lang="en-GB" dirty="0"/>
          </a:p>
        </p:txBody>
      </p:sp>
      <p:sp>
        <p:nvSpPr>
          <p:cNvPr id="5" name="Date Placeholder 4"/>
          <p:cNvSpPr>
            <a:spLocks noGrp="1"/>
          </p:cNvSpPr>
          <p:nvPr>
            <p:ph type="dt" sz="half" idx="10"/>
          </p:nvPr>
        </p:nvSpPr>
        <p:spPr>
          <a:xfrm>
            <a:off x="395290" y="4807744"/>
            <a:ext cx="2016125" cy="248841"/>
          </a:xfrm>
        </p:spPr>
        <p:txBody>
          <a:bodyPr/>
          <a:lstStyle>
            <a:lvl1pPr>
              <a:defRPr/>
            </a:lvl1pPr>
          </a:lstStyle>
          <a:p>
            <a:fld id="{E55E8865-9CB5-4569-9D00-F0979EDB96F2}" type="datetime4">
              <a:rPr lang="en-GB"/>
              <a:pPr/>
              <a:t>11 December 2018</a:t>
            </a:fld>
            <a:endParaRPr lang="en-GB"/>
          </a:p>
        </p:txBody>
      </p:sp>
      <p:sp>
        <p:nvSpPr>
          <p:cNvPr id="6" name="Footer Placeholder 5"/>
          <p:cNvSpPr>
            <a:spLocks noGrp="1"/>
          </p:cNvSpPr>
          <p:nvPr>
            <p:ph type="ftr" sz="quarter" idx="11"/>
          </p:nvPr>
        </p:nvSpPr>
        <p:spPr>
          <a:xfrm>
            <a:off x="2411418" y="4807744"/>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177212"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1485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11 December 2018</a:t>
            </a:fld>
            <a:endParaRPr lang="en-GB"/>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grpSp>
        <p:nvGrpSpPr>
          <p:cNvPr id="5" name="Group 4"/>
          <p:cNvGrpSpPr/>
          <p:nvPr userDrawn="1"/>
        </p:nvGrpSpPr>
        <p:grpSpPr>
          <a:xfrm>
            <a:off x="6286500" y="404979"/>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8" y="4144137"/>
            <a:ext cx="9791567" cy="750322"/>
            <a:chOff x="-326052" y="5525517"/>
            <a:chExt cx="10607533" cy="1000430"/>
          </a:xfrm>
        </p:grpSpPr>
        <p:sp>
          <p:nvSpPr>
            <p:cNvPr id="7" name="TextBox 6"/>
            <p:cNvSpPr txBox="1"/>
            <p:nvPr userDrawn="1"/>
          </p:nvSpPr>
          <p:spPr>
            <a:xfrm rot="18900000">
              <a:off x="918816" y="6054023"/>
              <a:ext cx="1146495" cy="471924"/>
            </a:xfrm>
            <a:prstGeom prst="rect">
              <a:avLst/>
            </a:prstGeom>
            <a:noFill/>
          </p:spPr>
          <p:txBody>
            <a:bodyPr wrap="none" rtlCol="0">
              <a:spAutoFit/>
            </a:bodyPr>
            <a:lstStyle/>
            <a:p>
              <a:r>
                <a:rPr lang="en-GB" sz="1700" dirty="0">
                  <a:solidFill>
                    <a:schemeClr val="accent3">
                      <a:lumMod val="50000"/>
                    </a:schemeClr>
                  </a:solidFill>
                </a:rPr>
                <a:t>Progress</a:t>
              </a:r>
            </a:p>
          </p:txBody>
        </p:sp>
        <p:sp>
          <p:nvSpPr>
            <p:cNvPr id="8" name="TextBox 7"/>
            <p:cNvSpPr txBox="1"/>
            <p:nvPr userDrawn="1"/>
          </p:nvSpPr>
          <p:spPr>
            <a:xfrm rot="18900000">
              <a:off x="1315795" y="6003689"/>
              <a:ext cx="1394827" cy="471924"/>
            </a:xfrm>
            <a:prstGeom prst="rect">
              <a:avLst/>
            </a:prstGeom>
            <a:noFill/>
          </p:spPr>
          <p:txBody>
            <a:bodyPr wrap="none" rtlCol="0">
              <a:spAutoFit/>
            </a:bodyPr>
            <a:lstStyle/>
            <a:p>
              <a:r>
                <a:rPr lang="en-GB" sz="1700" dirty="0">
                  <a:solidFill>
                    <a:schemeClr val="accent3">
                      <a:lumMod val="50000"/>
                    </a:schemeClr>
                  </a:solidFill>
                </a:rPr>
                <a:t>Community</a:t>
              </a:r>
            </a:p>
          </p:txBody>
        </p:sp>
        <p:sp>
          <p:nvSpPr>
            <p:cNvPr id="9" name="TextBox 8"/>
            <p:cNvSpPr txBox="1"/>
            <p:nvPr userDrawn="1"/>
          </p:nvSpPr>
          <p:spPr>
            <a:xfrm rot="18900000">
              <a:off x="1708416" y="5626184"/>
              <a:ext cx="2252700" cy="471924"/>
            </a:xfrm>
            <a:prstGeom prst="rect">
              <a:avLst/>
            </a:prstGeom>
            <a:noFill/>
          </p:spPr>
          <p:txBody>
            <a:bodyPr wrap="none" rtlCol="0">
              <a:spAutoFit/>
            </a:bodyPr>
            <a:lstStyle/>
            <a:p>
              <a:r>
                <a:rPr lang="en-GB" sz="1700" dirty="0">
                  <a:solidFill>
                    <a:schemeClr val="accent3">
                      <a:lumMod val="50000"/>
                    </a:schemeClr>
                  </a:solidFill>
                </a:rPr>
                <a:t>Sessional Meetings</a:t>
              </a:r>
            </a:p>
          </p:txBody>
        </p:sp>
        <p:sp>
          <p:nvSpPr>
            <p:cNvPr id="11" name="TextBox 10"/>
            <p:cNvSpPr txBox="1"/>
            <p:nvPr userDrawn="1"/>
          </p:nvSpPr>
          <p:spPr>
            <a:xfrm rot="18900000">
              <a:off x="2448712" y="6003687"/>
              <a:ext cx="1254163" cy="471924"/>
            </a:xfrm>
            <a:prstGeom prst="rect">
              <a:avLst/>
            </a:prstGeom>
            <a:noFill/>
          </p:spPr>
          <p:txBody>
            <a:bodyPr wrap="none" rtlCol="0">
              <a:spAutoFit/>
            </a:bodyPr>
            <a:lstStyle/>
            <a:p>
              <a:r>
                <a:rPr lang="en-GB" sz="1700" dirty="0">
                  <a:solidFill>
                    <a:schemeClr val="accent3">
                      <a:lumMod val="50000"/>
                    </a:schemeClr>
                  </a:solidFill>
                </a:rPr>
                <a:t>Education</a:t>
              </a:r>
            </a:p>
          </p:txBody>
        </p:sp>
        <p:sp>
          <p:nvSpPr>
            <p:cNvPr id="12" name="TextBox 11"/>
            <p:cNvSpPr txBox="1"/>
            <p:nvPr userDrawn="1"/>
          </p:nvSpPr>
          <p:spPr>
            <a:xfrm rot="18900000">
              <a:off x="2861294" y="5777187"/>
              <a:ext cx="1838629" cy="471924"/>
            </a:xfrm>
            <a:prstGeom prst="rect">
              <a:avLst/>
            </a:prstGeom>
            <a:noFill/>
          </p:spPr>
          <p:txBody>
            <a:bodyPr wrap="none" rtlCol="0">
              <a:spAutoFit/>
            </a:bodyPr>
            <a:lstStyle/>
            <a:p>
              <a:pPr algn="l"/>
              <a:r>
                <a:rPr lang="en-GB" sz="1700" dirty="0">
                  <a:solidFill>
                    <a:schemeClr val="accent3">
                      <a:lumMod val="50000"/>
                    </a:schemeClr>
                  </a:solidFill>
                </a:rPr>
                <a:t>Working parties</a:t>
              </a:r>
            </a:p>
          </p:txBody>
        </p:sp>
        <p:sp>
          <p:nvSpPr>
            <p:cNvPr id="13" name="TextBox 12"/>
            <p:cNvSpPr txBox="1"/>
            <p:nvPr userDrawn="1"/>
          </p:nvSpPr>
          <p:spPr>
            <a:xfrm rot="18900000">
              <a:off x="3460079" y="5928191"/>
              <a:ext cx="1517222" cy="471924"/>
            </a:xfrm>
            <a:prstGeom prst="rect">
              <a:avLst/>
            </a:prstGeom>
            <a:noFill/>
          </p:spPr>
          <p:txBody>
            <a:bodyPr wrap="none" rtlCol="0">
              <a:spAutoFit/>
            </a:bodyPr>
            <a:lstStyle/>
            <a:p>
              <a:r>
                <a:rPr lang="en-GB" sz="1700" dirty="0">
                  <a:solidFill>
                    <a:schemeClr val="accent3">
                      <a:lumMod val="50000"/>
                    </a:schemeClr>
                  </a:solidFill>
                </a:rPr>
                <a:t>Volunteering</a:t>
              </a:r>
            </a:p>
          </p:txBody>
        </p:sp>
        <p:sp>
          <p:nvSpPr>
            <p:cNvPr id="14" name="TextBox 13"/>
            <p:cNvSpPr txBox="1"/>
            <p:nvPr userDrawn="1"/>
          </p:nvSpPr>
          <p:spPr>
            <a:xfrm rot="18900000">
              <a:off x="4070377" y="6020467"/>
              <a:ext cx="1212485" cy="471924"/>
            </a:xfrm>
            <a:prstGeom prst="rect">
              <a:avLst/>
            </a:prstGeom>
            <a:noFill/>
          </p:spPr>
          <p:txBody>
            <a:bodyPr wrap="none" rtlCol="0">
              <a:spAutoFit/>
            </a:bodyPr>
            <a:lstStyle/>
            <a:p>
              <a:r>
                <a:rPr lang="en-GB" sz="1700" dirty="0">
                  <a:solidFill>
                    <a:schemeClr val="accent3">
                      <a:lumMod val="50000"/>
                    </a:schemeClr>
                  </a:solidFill>
                </a:rPr>
                <a:t>Research</a:t>
              </a:r>
            </a:p>
          </p:txBody>
        </p:sp>
        <p:sp>
          <p:nvSpPr>
            <p:cNvPr id="15" name="TextBox 14"/>
            <p:cNvSpPr txBox="1"/>
            <p:nvPr userDrawn="1"/>
          </p:nvSpPr>
          <p:spPr>
            <a:xfrm rot="18900000">
              <a:off x="4414313" y="5659739"/>
              <a:ext cx="2138085" cy="471924"/>
            </a:xfrm>
            <a:prstGeom prst="rect">
              <a:avLst/>
            </a:prstGeom>
            <a:noFill/>
          </p:spPr>
          <p:txBody>
            <a:bodyPr wrap="none" rtlCol="0">
              <a:spAutoFit/>
            </a:bodyPr>
            <a:lstStyle/>
            <a:p>
              <a:r>
                <a:rPr lang="en-GB" sz="1700" dirty="0">
                  <a:solidFill>
                    <a:schemeClr val="accent3">
                      <a:lumMod val="50000"/>
                    </a:schemeClr>
                  </a:solidFill>
                </a:rPr>
                <a:t>Shaping</a:t>
              </a:r>
              <a:r>
                <a:rPr lang="en-GB" sz="1700" baseline="0" dirty="0">
                  <a:solidFill>
                    <a:schemeClr val="accent3">
                      <a:lumMod val="50000"/>
                    </a:schemeClr>
                  </a:solidFill>
                </a:rPr>
                <a:t> the future</a:t>
              </a:r>
              <a:endParaRPr lang="en-GB" sz="1700" dirty="0">
                <a:solidFill>
                  <a:schemeClr val="accent3">
                    <a:lumMod val="50000"/>
                  </a:schemeClr>
                </a:solidFill>
              </a:endParaRPr>
            </a:p>
          </p:txBody>
        </p:sp>
        <p:sp>
          <p:nvSpPr>
            <p:cNvPr id="16" name="TextBox 15"/>
            <p:cNvSpPr txBox="1"/>
            <p:nvPr userDrawn="1"/>
          </p:nvSpPr>
          <p:spPr>
            <a:xfrm rot="18900000">
              <a:off x="5153737" y="5939575"/>
              <a:ext cx="1382670" cy="471924"/>
            </a:xfrm>
            <a:prstGeom prst="rect">
              <a:avLst/>
            </a:prstGeom>
            <a:noFill/>
          </p:spPr>
          <p:txBody>
            <a:bodyPr wrap="none" rtlCol="0">
              <a:spAutoFit/>
            </a:bodyPr>
            <a:lstStyle/>
            <a:p>
              <a:r>
                <a:rPr lang="en-GB" sz="1700" dirty="0">
                  <a:solidFill>
                    <a:schemeClr val="accent3">
                      <a:lumMod val="50000"/>
                    </a:schemeClr>
                  </a:solidFill>
                </a:rPr>
                <a:t>Networking</a:t>
              </a:r>
            </a:p>
          </p:txBody>
        </p:sp>
        <p:sp>
          <p:nvSpPr>
            <p:cNvPr id="17" name="TextBox 16"/>
            <p:cNvSpPr txBox="1"/>
            <p:nvPr userDrawn="1"/>
          </p:nvSpPr>
          <p:spPr>
            <a:xfrm rot="18900000">
              <a:off x="5519560" y="5545288"/>
              <a:ext cx="2358633" cy="471924"/>
            </a:xfrm>
            <a:prstGeom prst="rect">
              <a:avLst/>
            </a:prstGeom>
            <a:noFill/>
          </p:spPr>
          <p:txBody>
            <a:bodyPr wrap="none" rtlCol="0">
              <a:spAutoFit/>
            </a:bodyPr>
            <a:lstStyle/>
            <a:p>
              <a:r>
                <a:rPr lang="en-GB" sz="1700" dirty="0">
                  <a:solidFill>
                    <a:schemeClr val="accent3">
                      <a:lumMod val="50000"/>
                    </a:schemeClr>
                  </a:solidFill>
                </a:rPr>
                <a:t>Professional</a:t>
              </a:r>
              <a:r>
                <a:rPr lang="en-GB" sz="1700" baseline="0" dirty="0">
                  <a:solidFill>
                    <a:schemeClr val="accent3">
                      <a:lumMod val="50000"/>
                    </a:schemeClr>
                  </a:solidFill>
                </a:rPr>
                <a:t> support</a:t>
              </a:r>
              <a:endParaRPr lang="en-GB" sz="1700" dirty="0">
                <a:solidFill>
                  <a:schemeClr val="accent3">
                    <a:lumMod val="50000"/>
                  </a:schemeClr>
                </a:solidFill>
              </a:endParaRPr>
            </a:p>
          </p:txBody>
        </p:sp>
        <p:sp>
          <p:nvSpPr>
            <p:cNvPr id="18" name="TextBox 17"/>
            <p:cNvSpPr txBox="1"/>
            <p:nvPr userDrawn="1"/>
          </p:nvSpPr>
          <p:spPr>
            <a:xfrm rot="18900000">
              <a:off x="6081939" y="5620791"/>
              <a:ext cx="2172817" cy="471924"/>
            </a:xfrm>
            <a:prstGeom prst="rect">
              <a:avLst/>
            </a:prstGeom>
            <a:noFill/>
          </p:spPr>
          <p:txBody>
            <a:bodyPr wrap="none" rtlCol="0">
              <a:spAutoFit/>
            </a:bodyPr>
            <a:lstStyle/>
            <a:p>
              <a:r>
                <a:rPr lang="en-GB" sz="1700" dirty="0">
                  <a:solidFill>
                    <a:schemeClr val="accent3">
                      <a:lumMod val="50000"/>
                    </a:schemeClr>
                  </a:solidFill>
                </a:rPr>
                <a:t>Enterprise and risk</a:t>
              </a:r>
            </a:p>
          </p:txBody>
        </p:sp>
        <p:sp>
          <p:nvSpPr>
            <p:cNvPr id="19" name="TextBox 18"/>
            <p:cNvSpPr txBox="1"/>
            <p:nvPr userDrawn="1"/>
          </p:nvSpPr>
          <p:spPr>
            <a:xfrm rot="18900000">
              <a:off x="6685758" y="5746624"/>
              <a:ext cx="1872388" cy="471924"/>
            </a:xfrm>
            <a:prstGeom prst="rect">
              <a:avLst/>
            </a:prstGeom>
            <a:noFill/>
          </p:spPr>
          <p:txBody>
            <a:bodyPr wrap="none" rtlCol="0">
              <a:spAutoFit/>
            </a:bodyPr>
            <a:lstStyle/>
            <a:p>
              <a:r>
                <a:rPr lang="en-GB" sz="1700" dirty="0">
                  <a:solidFill>
                    <a:schemeClr val="accent3">
                      <a:lumMod val="50000"/>
                    </a:schemeClr>
                  </a:solidFill>
                </a:rPr>
                <a:t>Learned</a:t>
              </a:r>
              <a:r>
                <a:rPr lang="en-GB" sz="1700" baseline="0" dirty="0">
                  <a:solidFill>
                    <a:schemeClr val="accent3">
                      <a:lumMod val="50000"/>
                    </a:schemeClr>
                  </a:solidFill>
                </a:rPr>
                <a:t> society</a:t>
              </a:r>
              <a:endParaRPr lang="en-GB" sz="1700" dirty="0">
                <a:solidFill>
                  <a:schemeClr val="accent3">
                    <a:lumMod val="50000"/>
                  </a:schemeClr>
                </a:solidFill>
              </a:endParaRPr>
            </a:p>
          </p:txBody>
        </p:sp>
        <p:sp>
          <p:nvSpPr>
            <p:cNvPr id="20" name="TextBox 19"/>
            <p:cNvSpPr txBox="1"/>
            <p:nvPr userDrawn="1"/>
          </p:nvSpPr>
          <p:spPr>
            <a:xfrm rot="18900000">
              <a:off x="7313649" y="5973128"/>
              <a:ext cx="1424350" cy="471924"/>
            </a:xfrm>
            <a:prstGeom prst="rect">
              <a:avLst/>
            </a:prstGeom>
            <a:noFill/>
          </p:spPr>
          <p:txBody>
            <a:bodyPr wrap="none" rtlCol="0">
              <a:spAutoFit/>
            </a:bodyPr>
            <a:lstStyle/>
            <a:p>
              <a:r>
                <a:rPr lang="en-GB" sz="1700" dirty="0">
                  <a:solidFill>
                    <a:schemeClr val="accent3">
                      <a:lumMod val="50000"/>
                    </a:schemeClr>
                  </a:solidFill>
                </a:rPr>
                <a:t>Opportunity</a:t>
              </a:r>
            </a:p>
          </p:txBody>
        </p:sp>
        <p:sp>
          <p:nvSpPr>
            <p:cNvPr id="21" name="TextBox 20"/>
            <p:cNvSpPr txBox="1"/>
            <p:nvPr userDrawn="1"/>
          </p:nvSpPr>
          <p:spPr>
            <a:xfrm rot="18900000">
              <a:off x="7746551" y="5587235"/>
              <a:ext cx="2214495" cy="471924"/>
            </a:xfrm>
            <a:prstGeom prst="rect">
              <a:avLst/>
            </a:prstGeom>
            <a:noFill/>
          </p:spPr>
          <p:txBody>
            <a:bodyPr wrap="none" rtlCol="0">
              <a:spAutoFit/>
            </a:bodyPr>
            <a:lstStyle/>
            <a:p>
              <a:r>
                <a:rPr lang="en-GB" sz="1700" dirty="0">
                  <a:solidFill>
                    <a:schemeClr val="accent3">
                      <a:lumMod val="50000"/>
                    </a:schemeClr>
                  </a:solidFill>
                </a:rPr>
                <a:t>International profile</a:t>
              </a:r>
            </a:p>
          </p:txBody>
        </p:sp>
        <p:sp>
          <p:nvSpPr>
            <p:cNvPr id="22" name="TextBox 21"/>
            <p:cNvSpPr txBox="1"/>
            <p:nvPr userDrawn="1"/>
          </p:nvSpPr>
          <p:spPr>
            <a:xfrm rot="18900000">
              <a:off x="8480231" y="6031851"/>
              <a:ext cx="1094398" cy="471924"/>
            </a:xfrm>
            <a:prstGeom prst="rect">
              <a:avLst/>
            </a:prstGeom>
            <a:noFill/>
          </p:spPr>
          <p:txBody>
            <a:bodyPr wrap="none" rtlCol="0">
              <a:spAutoFit/>
            </a:bodyPr>
            <a:lstStyle/>
            <a:p>
              <a:r>
                <a:rPr lang="en-GB" sz="1700" dirty="0">
                  <a:solidFill>
                    <a:schemeClr val="accent3">
                      <a:lumMod val="50000"/>
                    </a:schemeClr>
                  </a:solidFill>
                </a:rPr>
                <a:t>Journals</a:t>
              </a:r>
            </a:p>
          </p:txBody>
        </p:sp>
        <p:sp>
          <p:nvSpPr>
            <p:cNvPr id="23" name="TextBox 22"/>
            <p:cNvSpPr txBox="1"/>
            <p:nvPr userDrawn="1"/>
          </p:nvSpPr>
          <p:spPr>
            <a:xfrm rot="18900000">
              <a:off x="8935279" y="5981517"/>
              <a:ext cx="1346202" cy="471924"/>
            </a:xfrm>
            <a:prstGeom prst="rect">
              <a:avLst/>
            </a:prstGeom>
            <a:noFill/>
          </p:spPr>
          <p:txBody>
            <a:bodyPr wrap="none" rtlCol="0">
              <a:spAutoFit/>
            </a:bodyPr>
            <a:lstStyle/>
            <a:p>
              <a:r>
                <a:rPr lang="en-GB" sz="1700" dirty="0">
                  <a:solidFill>
                    <a:schemeClr val="accent3">
                      <a:lumMod val="50000"/>
                    </a:schemeClr>
                  </a:solidFill>
                </a:rPr>
                <a:t>Supporting</a:t>
              </a:r>
            </a:p>
          </p:txBody>
        </p:sp>
        <p:sp>
          <p:nvSpPr>
            <p:cNvPr id="24" name="TextBox 23"/>
            <p:cNvSpPr txBox="1"/>
            <p:nvPr userDrawn="1"/>
          </p:nvSpPr>
          <p:spPr>
            <a:xfrm rot="18900000">
              <a:off x="-326052" y="5525517"/>
              <a:ext cx="1186437" cy="471924"/>
            </a:xfrm>
            <a:prstGeom prst="rect">
              <a:avLst/>
            </a:prstGeom>
            <a:noFill/>
          </p:spPr>
          <p:txBody>
            <a:bodyPr wrap="none" rtlCol="0">
              <a:spAutoFit/>
            </a:bodyPr>
            <a:lstStyle/>
            <a:p>
              <a:r>
                <a:rPr lang="en-GB" sz="1700" dirty="0">
                  <a:solidFill>
                    <a:schemeClr val="accent3">
                      <a:lumMod val="50000"/>
                    </a:schemeClr>
                  </a:solidFill>
                </a:rPr>
                <a:t>Expertise</a:t>
              </a:r>
            </a:p>
          </p:txBody>
        </p:sp>
        <p:sp>
          <p:nvSpPr>
            <p:cNvPr id="25" name="TextBox 24"/>
            <p:cNvSpPr txBox="1"/>
            <p:nvPr userDrawn="1"/>
          </p:nvSpPr>
          <p:spPr>
            <a:xfrm rot="18900000">
              <a:off x="-209497" y="5852688"/>
              <a:ext cx="1516387" cy="471924"/>
            </a:xfrm>
            <a:prstGeom prst="rect">
              <a:avLst/>
            </a:prstGeom>
            <a:noFill/>
          </p:spPr>
          <p:txBody>
            <a:bodyPr wrap="none" rtlCol="0">
              <a:spAutoFit/>
            </a:bodyPr>
            <a:lstStyle/>
            <a:p>
              <a:r>
                <a:rPr lang="en-GB" sz="1700" dirty="0">
                  <a:solidFill>
                    <a:schemeClr val="accent3">
                      <a:lumMod val="50000"/>
                    </a:schemeClr>
                  </a:solidFill>
                </a:rPr>
                <a:t>Sponsorship</a:t>
              </a:r>
            </a:p>
          </p:txBody>
        </p:sp>
        <p:sp>
          <p:nvSpPr>
            <p:cNvPr id="26" name="TextBox 25"/>
            <p:cNvSpPr txBox="1"/>
            <p:nvPr userDrawn="1"/>
          </p:nvSpPr>
          <p:spPr>
            <a:xfrm rot="18900000">
              <a:off x="181048" y="5634573"/>
              <a:ext cx="2228388" cy="471924"/>
            </a:xfrm>
            <a:prstGeom prst="rect">
              <a:avLst/>
            </a:prstGeom>
            <a:noFill/>
          </p:spPr>
          <p:txBody>
            <a:bodyPr wrap="none" rtlCol="0">
              <a:spAutoFit/>
            </a:bodyPr>
            <a:lstStyle/>
            <a:p>
              <a:r>
                <a:rPr lang="en-GB" sz="17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395288" y="1600207"/>
            <a:ext cx="81772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596570"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11 December 2018</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7493579"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23" y="4552061"/>
            <a:ext cx="1012137"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Progress</a:t>
            </a:r>
          </a:p>
        </p:txBody>
      </p:sp>
      <p:sp>
        <p:nvSpPr>
          <p:cNvPr id="33" name="TextBox 32"/>
          <p:cNvSpPr txBox="1"/>
          <p:nvPr userDrawn="1"/>
        </p:nvSpPr>
        <p:spPr>
          <a:xfrm rot="18900000">
            <a:off x="1237665" y="4514311"/>
            <a:ext cx="1241365" cy="330860"/>
          </a:xfrm>
          <a:prstGeom prst="rect">
            <a:avLst/>
          </a:prstGeom>
          <a:noFill/>
        </p:spPr>
        <p:txBody>
          <a:bodyPr wrap="none" lIns="68580" tIns="34290" rIns="68580" bIns="34290" rtlCol="0">
            <a:spAutoFit/>
          </a:bodyPr>
          <a:lstStyle/>
          <a:p>
            <a:r>
              <a:rPr lang="en-GB" sz="1700" dirty="0">
                <a:solidFill>
                  <a:schemeClr val="bg1">
                    <a:lumMod val="75000"/>
                  </a:schemeClr>
                </a:solidFill>
              </a:rPr>
              <a:t>Community</a:t>
            </a:r>
          </a:p>
        </p:txBody>
      </p:sp>
      <p:sp>
        <p:nvSpPr>
          <p:cNvPr id="34" name="TextBox 33"/>
          <p:cNvSpPr txBox="1"/>
          <p:nvPr userDrawn="1"/>
        </p:nvSpPr>
        <p:spPr>
          <a:xfrm rot="18900000">
            <a:off x="1600085" y="4231182"/>
            <a:ext cx="2033249" cy="330860"/>
          </a:xfrm>
          <a:prstGeom prst="rect">
            <a:avLst/>
          </a:prstGeom>
          <a:noFill/>
        </p:spPr>
        <p:txBody>
          <a:bodyPr wrap="none" lIns="68580" tIns="34290" rIns="68580" bIns="34290" rtlCol="0">
            <a:spAutoFit/>
          </a:bodyPr>
          <a:lstStyle/>
          <a:p>
            <a:r>
              <a:rPr lang="en-GB" sz="1700" dirty="0">
                <a:solidFill>
                  <a:schemeClr val="bg1">
                    <a:lumMod val="75000"/>
                  </a:schemeClr>
                </a:solidFill>
              </a:rPr>
              <a:t>Sessional Meetings</a:t>
            </a:r>
          </a:p>
        </p:txBody>
      </p:sp>
      <p:sp>
        <p:nvSpPr>
          <p:cNvPr id="35" name="TextBox 34"/>
          <p:cNvSpPr txBox="1"/>
          <p:nvPr userDrawn="1"/>
        </p:nvSpPr>
        <p:spPr>
          <a:xfrm rot="18900000">
            <a:off x="2283435" y="4514310"/>
            <a:ext cx="1111523" cy="330860"/>
          </a:xfrm>
          <a:prstGeom prst="rect">
            <a:avLst/>
          </a:prstGeom>
          <a:noFill/>
        </p:spPr>
        <p:txBody>
          <a:bodyPr wrap="none" lIns="68580" tIns="34290" rIns="68580" bIns="34290" rtlCol="0">
            <a:spAutoFit/>
          </a:bodyPr>
          <a:lstStyle/>
          <a:p>
            <a:r>
              <a:rPr lang="en-GB" sz="1700" dirty="0">
                <a:solidFill>
                  <a:schemeClr val="bg1">
                    <a:lumMod val="75000"/>
                  </a:schemeClr>
                </a:solidFill>
              </a:rPr>
              <a:t>Education</a:t>
            </a:r>
          </a:p>
        </p:txBody>
      </p:sp>
      <p:sp>
        <p:nvSpPr>
          <p:cNvPr id="36" name="TextBox 35"/>
          <p:cNvSpPr txBox="1"/>
          <p:nvPr userDrawn="1"/>
        </p:nvSpPr>
        <p:spPr>
          <a:xfrm rot="18900000">
            <a:off x="2664282" y="4344434"/>
            <a:ext cx="1651029" cy="330860"/>
          </a:xfrm>
          <a:prstGeom prst="rect">
            <a:avLst/>
          </a:prstGeom>
          <a:noFill/>
        </p:spPr>
        <p:txBody>
          <a:bodyPr wrap="none" lIns="68580" tIns="34290" rIns="68580" bIns="34290" rtlCol="0">
            <a:spAutoFit/>
          </a:bodyPr>
          <a:lstStyle/>
          <a:p>
            <a:pPr algn="l"/>
            <a:r>
              <a:rPr lang="en-GB" sz="1700" dirty="0">
                <a:solidFill>
                  <a:schemeClr val="bg1">
                    <a:lumMod val="75000"/>
                  </a:schemeClr>
                </a:solidFill>
              </a:rPr>
              <a:t>Working parties</a:t>
            </a:r>
          </a:p>
        </p:txBody>
      </p:sp>
      <p:sp>
        <p:nvSpPr>
          <p:cNvPr id="37" name="TextBox 36"/>
          <p:cNvSpPr txBox="1"/>
          <p:nvPr userDrawn="1"/>
        </p:nvSpPr>
        <p:spPr>
          <a:xfrm rot="18900000">
            <a:off x="3217005" y="4457687"/>
            <a:ext cx="1354345" cy="330860"/>
          </a:xfrm>
          <a:prstGeom prst="rect">
            <a:avLst/>
          </a:prstGeom>
          <a:noFill/>
        </p:spPr>
        <p:txBody>
          <a:bodyPr wrap="none" lIns="68580" tIns="34290" rIns="68580" bIns="34290" rtlCol="0">
            <a:spAutoFit/>
          </a:bodyPr>
          <a:lstStyle/>
          <a:p>
            <a:r>
              <a:rPr lang="en-GB" sz="1700" dirty="0">
                <a:solidFill>
                  <a:schemeClr val="bg1">
                    <a:lumMod val="75000"/>
                  </a:schemeClr>
                </a:solidFill>
              </a:rPr>
              <a:t>Volunteering</a:t>
            </a:r>
          </a:p>
        </p:txBody>
      </p:sp>
      <p:sp>
        <p:nvSpPr>
          <p:cNvPr id="38" name="TextBox 37"/>
          <p:cNvSpPr txBox="1"/>
          <p:nvPr userDrawn="1"/>
        </p:nvSpPr>
        <p:spPr>
          <a:xfrm rot="18900000">
            <a:off x="3780355" y="4526895"/>
            <a:ext cx="1073051" cy="330860"/>
          </a:xfrm>
          <a:prstGeom prst="rect">
            <a:avLst/>
          </a:prstGeom>
          <a:noFill/>
        </p:spPr>
        <p:txBody>
          <a:bodyPr wrap="none" lIns="68580" tIns="34290" rIns="68580" bIns="34290" rtlCol="0">
            <a:spAutoFit/>
          </a:bodyPr>
          <a:lstStyle/>
          <a:p>
            <a:r>
              <a:rPr lang="en-GB" sz="1700" dirty="0">
                <a:solidFill>
                  <a:schemeClr val="bg1">
                    <a:lumMod val="75000"/>
                  </a:schemeClr>
                </a:solidFill>
              </a:rPr>
              <a:t>Research</a:t>
            </a:r>
          </a:p>
        </p:txBody>
      </p:sp>
      <p:sp>
        <p:nvSpPr>
          <p:cNvPr id="39" name="TextBox 38"/>
          <p:cNvSpPr txBox="1"/>
          <p:nvPr userDrawn="1"/>
        </p:nvSpPr>
        <p:spPr>
          <a:xfrm rot="18900000">
            <a:off x="4097835" y="4256349"/>
            <a:ext cx="1927451" cy="330860"/>
          </a:xfrm>
          <a:prstGeom prst="rect">
            <a:avLst/>
          </a:prstGeom>
          <a:noFill/>
        </p:spPr>
        <p:txBody>
          <a:bodyPr wrap="none" lIns="68580" tIns="34290" rIns="68580" bIns="34290" rtlCol="0">
            <a:spAutoFit/>
          </a:bodyPr>
          <a:lstStyle/>
          <a:p>
            <a:r>
              <a:rPr lang="en-GB" sz="1700" dirty="0">
                <a:solidFill>
                  <a:schemeClr val="bg1">
                    <a:lumMod val="75000"/>
                  </a:schemeClr>
                </a:solidFill>
              </a:rPr>
              <a:t>Shaping</a:t>
            </a:r>
            <a:r>
              <a:rPr lang="en-GB" sz="1700" baseline="0" dirty="0">
                <a:solidFill>
                  <a:schemeClr val="bg1">
                    <a:lumMod val="75000"/>
                  </a:schemeClr>
                </a:solidFill>
              </a:rPr>
              <a:t> the future</a:t>
            </a:r>
            <a:endParaRPr lang="en-GB" sz="1700" dirty="0">
              <a:solidFill>
                <a:schemeClr val="bg1">
                  <a:lumMod val="75000"/>
                </a:schemeClr>
              </a:solidFill>
            </a:endParaRPr>
          </a:p>
        </p:txBody>
      </p:sp>
      <p:sp>
        <p:nvSpPr>
          <p:cNvPr id="40" name="TextBox 39"/>
          <p:cNvSpPr txBox="1"/>
          <p:nvPr userDrawn="1"/>
        </p:nvSpPr>
        <p:spPr>
          <a:xfrm rot="18900000">
            <a:off x="4780380" y="4466226"/>
            <a:ext cx="1230145" cy="330860"/>
          </a:xfrm>
          <a:prstGeom prst="rect">
            <a:avLst/>
          </a:prstGeom>
          <a:noFill/>
        </p:spPr>
        <p:txBody>
          <a:bodyPr wrap="none" lIns="68580" tIns="34290" rIns="68580" bIns="34290" rtlCol="0">
            <a:spAutoFit/>
          </a:bodyPr>
          <a:lstStyle/>
          <a:p>
            <a:r>
              <a:rPr lang="en-GB" sz="1700" dirty="0">
                <a:solidFill>
                  <a:schemeClr val="bg1">
                    <a:lumMod val="75000"/>
                  </a:schemeClr>
                </a:solidFill>
              </a:rPr>
              <a:t>Networking</a:t>
            </a:r>
          </a:p>
        </p:txBody>
      </p:sp>
      <p:sp>
        <p:nvSpPr>
          <p:cNvPr id="41" name="TextBox 40"/>
          <p:cNvSpPr txBox="1"/>
          <p:nvPr userDrawn="1"/>
        </p:nvSpPr>
        <p:spPr>
          <a:xfrm rot="18900000">
            <a:off x="5118063" y="4170510"/>
            <a:ext cx="2131033"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Professional</a:t>
            </a:r>
            <a:r>
              <a:rPr lang="en-GB" sz="1700" baseline="0" dirty="0">
                <a:solidFill>
                  <a:schemeClr val="bg1">
                    <a:lumMod val="75000"/>
                  </a:schemeClr>
                </a:solidFill>
              </a:rPr>
              <a:t> support</a:t>
            </a:r>
            <a:endParaRPr lang="en-GB" sz="1700" dirty="0">
              <a:solidFill>
                <a:schemeClr val="bg1">
                  <a:lumMod val="75000"/>
                </a:schemeClr>
              </a:solidFill>
            </a:endParaRPr>
          </a:p>
        </p:txBody>
      </p:sp>
      <p:sp>
        <p:nvSpPr>
          <p:cNvPr id="42" name="TextBox 41"/>
          <p:cNvSpPr txBox="1"/>
          <p:nvPr userDrawn="1"/>
        </p:nvSpPr>
        <p:spPr>
          <a:xfrm rot="18900000">
            <a:off x="5637182" y="4227137"/>
            <a:ext cx="1959511" cy="330860"/>
          </a:xfrm>
          <a:prstGeom prst="rect">
            <a:avLst/>
          </a:prstGeom>
          <a:noFill/>
        </p:spPr>
        <p:txBody>
          <a:bodyPr wrap="none" lIns="68580" tIns="34290" rIns="68580" bIns="34290" rtlCol="0">
            <a:spAutoFit/>
          </a:bodyPr>
          <a:lstStyle/>
          <a:p>
            <a:r>
              <a:rPr lang="en-GB" sz="1700" dirty="0">
                <a:solidFill>
                  <a:schemeClr val="bg1">
                    <a:lumMod val="75000"/>
                  </a:schemeClr>
                </a:solidFill>
              </a:rPr>
              <a:t>Enterprise and risk</a:t>
            </a:r>
          </a:p>
        </p:txBody>
      </p:sp>
      <p:sp>
        <p:nvSpPr>
          <p:cNvPr id="43" name="TextBox 42"/>
          <p:cNvSpPr txBox="1"/>
          <p:nvPr userDrawn="1"/>
        </p:nvSpPr>
        <p:spPr>
          <a:xfrm rot="18900000">
            <a:off x="6194553" y="4321512"/>
            <a:ext cx="1682192" cy="330860"/>
          </a:xfrm>
          <a:prstGeom prst="rect">
            <a:avLst/>
          </a:prstGeom>
          <a:noFill/>
        </p:spPr>
        <p:txBody>
          <a:bodyPr wrap="none" lIns="68580" tIns="34290" rIns="68580" bIns="34290" rtlCol="0">
            <a:spAutoFit/>
          </a:bodyPr>
          <a:lstStyle/>
          <a:p>
            <a:r>
              <a:rPr lang="en-GB" sz="1700" dirty="0">
                <a:solidFill>
                  <a:schemeClr val="bg1">
                    <a:lumMod val="75000"/>
                  </a:schemeClr>
                </a:solidFill>
              </a:rPr>
              <a:t>Learned</a:t>
            </a:r>
            <a:r>
              <a:rPr lang="en-GB" sz="1700" baseline="0" dirty="0">
                <a:solidFill>
                  <a:schemeClr val="bg1">
                    <a:lumMod val="75000"/>
                  </a:schemeClr>
                </a:solidFill>
              </a:rPr>
              <a:t> society</a:t>
            </a:r>
            <a:endParaRPr lang="en-GB" sz="1700" dirty="0">
              <a:solidFill>
                <a:schemeClr val="bg1">
                  <a:lumMod val="75000"/>
                </a:schemeClr>
              </a:solidFill>
            </a:endParaRPr>
          </a:p>
        </p:txBody>
      </p:sp>
      <p:sp>
        <p:nvSpPr>
          <p:cNvPr id="44" name="TextBox 43"/>
          <p:cNvSpPr txBox="1"/>
          <p:nvPr userDrawn="1"/>
        </p:nvSpPr>
        <p:spPr>
          <a:xfrm rot="18900000">
            <a:off x="6774146" y="4491390"/>
            <a:ext cx="1268617" cy="330860"/>
          </a:xfrm>
          <a:prstGeom prst="rect">
            <a:avLst/>
          </a:prstGeom>
          <a:noFill/>
        </p:spPr>
        <p:txBody>
          <a:bodyPr wrap="none" lIns="68580" tIns="34290" rIns="68580" bIns="34290" rtlCol="0">
            <a:spAutoFit/>
          </a:bodyPr>
          <a:lstStyle/>
          <a:p>
            <a:r>
              <a:rPr lang="en-GB" sz="1700" dirty="0">
                <a:solidFill>
                  <a:schemeClr val="bg1">
                    <a:lumMod val="75000"/>
                  </a:schemeClr>
                </a:solidFill>
              </a:rPr>
              <a:t>Opportunity</a:t>
            </a:r>
          </a:p>
        </p:txBody>
      </p:sp>
      <p:sp>
        <p:nvSpPr>
          <p:cNvPr id="45" name="TextBox 44"/>
          <p:cNvSpPr txBox="1"/>
          <p:nvPr userDrawn="1"/>
        </p:nvSpPr>
        <p:spPr>
          <a:xfrm rot="18900000">
            <a:off x="7173747" y="4201970"/>
            <a:ext cx="1997983" cy="330860"/>
          </a:xfrm>
          <a:prstGeom prst="rect">
            <a:avLst/>
          </a:prstGeom>
          <a:noFill/>
        </p:spPr>
        <p:txBody>
          <a:bodyPr wrap="none" lIns="68580" tIns="34290" rIns="68580" bIns="34290" rtlCol="0">
            <a:spAutoFit/>
          </a:bodyPr>
          <a:lstStyle/>
          <a:p>
            <a:r>
              <a:rPr lang="en-GB" sz="1700" dirty="0">
                <a:solidFill>
                  <a:schemeClr val="bg1">
                    <a:lumMod val="75000"/>
                  </a:schemeClr>
                </a:solidFill>
              </a:rPr>
              <a:t>International profile</a:t>
            </a:r>
          </a:p>
        </p:txBody>
      </p:sp>
      <p:sp>
        <p:nvSpPr>
          <p:cNvPr id="46" name="TextBox 45"/>
          <p:cNvSpPr txBox="1"/>
          <p:nvPr userDrawn="1"/>
        </p:nvSpPr>
        <p:spPr>
          <a:xfrm rot="18900000">
            <a:off x="7850991" y="4535432"/>
            <a:ext cx="964046" cy="330860"/>
          </a:xfrm>
          <a:prstGeom prst="rect">
            <a:avLst/>
          </a:prstGeom>
          <a:noFill/>
        </p:spPr>
        <p:txBody>
          <a:bodyPr wrap="none" lIns="68580" tIns="34290" rIns="68580" bIns="34290" rtlCol="0">
            <a:spAutoFit/>
          </a:bodyPr>
          <a:lstStyle/>
          <a:p>
            <a:r>
              <a:rPr lang="en-GB" sz="1700" dirty="0">
                <a:solidFill>
                  <a:schemeClr val="bg1">
                    <a:lumMod val="75000"/>
                  </a:schemeClr>
                </a:solidFill>
              </a:rPr>
              <a:t>Journals</a:t>
            </a:r>
          </a:p>
        </p:txBody>
      </p:sp>
      <p:sp>
        <p:nvSpPr>
          <p:cNvPr id="47" name="TextBox 46"/>
          <p:cNvSpPr txBox="1"/>
          <p:nvPr userDrawn="1"/>
        </p:nvSpPr>
        <p:spPr>
          <a:xfrm rot="18900000">
            <a:off x="8271035" y="4497682"/>
            <a:ext cx="1196481" cy="330860"/>
          </a:xfrm>
          <a:prstGeom prst="rect">
            <a:avLst/>
          </a:prstGeom>
          <a:noFill/>
        </p:spPr>
        <p:txBody>
          <a:bodyPr wrap="none" lIns="68580" tIns="34290" rIns="68580" bIns="34290" rtlCol="0">
            <a:spAutoFit/>
          </a:bodyPr>
          <a:lstStyle/>
          <a:p>
            <a:r>
              <a:rPr lang="en-GB" sz="1700" dirty="0">
                <a:solidFill>
                  <a:schemeClr val="bg1">
                    <a:lumMod val="75000"/>
                  </a:schemeClr>
                </a:solidFill>
              </a:rPr>
              <a:t>Supporting</a:t>
            </a:r>
          </a:p>
        </p:txBody>
      </p:sp>
      <p:sp>
        <p:nvSpPr>
          <p:cNvPr id="48" name="TextBox 47"/>
          <p:cNvSpPr txBox="1"/>
          <p:nvPr userDrawn="1"/>
        </p:nvSpPr>
        <p:spPr>
          <a:xfrm rot="18900000">
            <a:off x="-277885" y="4155682"/>
            <a:ext cx="1049005" cy="330860"/>
          </a:xfrm>
          <a:prstGeom prst="rect">
            <a:avLst/>
          </a:prstGeom>
          <a:noFill/>
        </p:spPr>
        <p:txBody>
          <a:bodyPr wrap="none" lIns="68580" tIns="34290" rIns="68580" bIns="34290" rtlCol="0">
            <a:spAutoFit/>
          </a:bodyPr>
          <a:lstStyle/>
          <a:p>
            <a:r>
              <a:rPr lang="en-GB" sz="1700" dirty="0">
                <a:solidFill>
                  <a:schemeClr val="bg1">
                    <a:lumMod val="75000"/>
                  </a:schemeClr>
                </a:solidFill>
              </a:rPr>
              <a:t>Expertise</a:t>
            </a:r>
          </a:p>
        </p:txBody>
      </p:sp>
      <p:sp>
        <p:nvSpPr>
          <p:cNvPr id="49" name="TextBox 48"/>
          <p:cNvSpPr txBox="1"/>
          <p:nvPr userDrawn="1"/>
        </p:nvSpPr>
        <p:spPr>
          <a:xfrm rot="18900000">
            <a:off x="-170296" y="4401060"/>
            <a:ext cx="1353576" cy="330860"/>
          </a:xfrm>
          <a:prstGeom prst="rect">
            <a:avLst/>
          </a:prstGeom>
          <a:noFill/>
        </p:spPr>
        <p:txBody>
          <a:bodyPr wrap="none" lIns="68580" tIns="34290" rIns="68580" bIns="34290" rtlCol="0">
            <a:spAutoFit/>
          </a:bodyPr>
          <a:lstStyle/>
          <a:p>
            <a:r>
              <a:rPr lang="en-GB" sz="1700" dirty="0">
                <a:solidFill>
                  <a:schemeClr val="bg1">
                    <a:lumMod val="75000"/>
                  </a:schemeClr>
                </a:solidFill>
              </a:rPr>
              <a:t>Sponsorship</a:t>
            </a:r>
          </a:p>
        </p:txBody>
      </p:sp>
      <p:sp>
        <p:nvSpPr>
          <p:cNvPr id="50" name="TextBox 49"/>
          <p:cNvSpPr txBox="1"/>
          <p:nvPr userDrawn="1"/>
        </p:nvSpPr>
        <p:spPr>
          <a:xfrm rot="18900000">
            <a:off x="190207" y="4237474"/>
            <a:ext cx="2010807" cy="330860"/>
          </a:xfrm>
          <a:prstGeom prst="rect">
            <a:avLst/>
          </a:prstGeom>
          <a:noFill/>
        </p:spPr>
        <p:txBody>
          <a:bodyPr wrap="none" lIns="68580" tIns="34290" rIns="68580" bIns="34290" rtlCol="0">
            <a:spAutoFit/>
          </a:bodyPr>
          <a:lstStyle/>
          <a:p>
            <a:r>
              <a:rPr lang="en-GB" sz="17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fld id="{1744C141-B97D-4979-AB76-E8E6AB76C28B}" type="datetime4">
              <a:rPr lang="en-GB" smtClean="0"/>
              <a:pPr/>
              <a:t>11 December 2018</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2915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smtClean="0"/>
              <a:pPr/>
              <a:t>11 December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63484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fld id="{1744C141-B97D-4979-AB76-E8E6AB76C28B}" type="datetime4">
              <a:rPr lang="en-GB" smtClean="0"/>
              <a:pPr/>
              <a:t>11 December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651986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smtClean="0"/>
              <a:pPr/>
              <a:t>11 December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7129463"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50"/>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11 December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11 December 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92"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90"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chemeClr val="tx1"/>
                </a:solidFill>
              </a:defRPr>
            </a:lvl1pPr>
          </a:lstStyle>
          <a:p>
            <a:fld id="{0D5A5B80-4E0E-41F8-BFF5-504EC24C412E}" type="datetime4">
              <a:rPr lang="en-GB" smtClean="0"/>
              <a:pPr/>
              <a:t>11 December 2018</a:t>
            </a:fld>
            <a:endParaRPr lang="en-GB" dirty="0"/>
          </a:p>
        </p:txBody>
      </p:sp>
      <p:sp>
        <p:nvSpPr>
          <p:cNvPr id="1029" name="Rectangle 5"/>
          <p:cNvSpPr>
            <a:spLocks noGrp="1" noChangeArrowheads="1"/>
          </p:cNvSpPr>
          <p:nvPr>
            <p:ph type="ftr" sz="quarter" idx="3"/>
          </p:nvPr>
        </p:nvSpPr>
        <p:spPr bwMode="auto">
          <a:xfrm>
            <a:off x="2411417" y="4807744"/>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5"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8"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29500" y="4172341"/>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3" y="99308"/>
              <a:ext cx="2839661" cy="328295"/>
            </a:xfrm>
            <a:prstGeom prst="rect">
              <a:avLst/>
            </a:prstGeom>
            <a:noFill/>
          </p:spPr>
          <p:txBody>
            <a:bodyPr wrap="square" lIns="0" tIns="0" rIns="0" bIns="0" rtlCol="0">
              <a:spAutoFit/>
            </a:bodyPr>
            <a:lstStyle/>
            <a:p>
              <a:r>
                <a:rPr lang="en-GB" sz="800" b="1" dirty="0">
                  <a:solidFill>
                    <a:schemeClr val="accent2"/>
                  </a:solidFill>
                </a:rPr>
                <a:t>Colour</a:t>
              </a:r>
              <a:r>
                <a:rPr lang="en-GB" sz="800" b="1" baseline="0" dirty="0">
                  <a:solidFill>
                    <a:schemeClr val="accent2"/>
                  </a:solidFill>
                </a:rPr>
                <a:t> palette for PowerPoint presentations</a:t>
              </a:r>
              <a:endParaRPr lang="en-US" sz="800" b="1" dirty="0">
                <a:solidFill>
                  <a:schemeClr val="accent2"/>
                </a:solidFill>
              </a:endParaRPr>
            </a:p>
          </p:txBody>
        </p:sp>
        <p:grpSp>
          <p:nvGrpSpPr>
            <p:cNvPr id="64" name="Group 58"/>
            <p:cNvGrpSpPr/>
            <p:nvPr userDrawn="1"/>
          </p:nvGrpSpPr>
          <p:grpSpPr>
            <a:xfrm>
              <a:off x="-2982571" y="476672"/>
              <a:ext cx="2863473" cy="328294"/>
              <a:chOff x="-2982571" y="476672"/>
              <a:chExt cx="2863473" cy="328294"/>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28294"/>
              </a:xfrm>
              <a:prstGeom prst="rect">
                <a:avLst/>
              </a:prstGeom>
              <a:noFill/>
            </p:spPr>
            <p:txBody>
              <a:bodyPr wrap="square" lIns="0" tIns="0" rIns="0" bIns="0" rtlCol="0">
                <a:spAutoFit/>
              </a:bodyPr>
              <a:lstStyle/>
              <a:p>
                <a:r>
                  <a:rPr lang="en-GB" sz="800" dirty="0"/>
                  <a:t>Dark blue</a:t>
                </a:r>
              </a:p>
              <a:p>
                <a:r>
                  <a:rPr lang="en-GB" sz="800" dirty="0"/>
                  <a:t>R17</a:t>
                </a:r>
                <a:r>
                  <a:rPr lang="en-GB" sz="800" baseline="0" dirty="0"/>
                  <a:t>  G52  B88</a:t>
                </a:r>
                <a:endParaRPr lang="en-US" sz="800" dirty="0"/>
              </a:p>
            </p:txBody>
          </p:sp>
        </p:grpSp>
        <p:grpSp>
          <p:nvGrpSpPr>
            <p:cNvPr id="65" name="Group 13"/>
            <p:cNvGrpSpPr/>
            <p:nvPr userDrawn="1"/>
          </p:nvGrpSpPr>
          <p:grpSpPr>
            <a:xfrm>
              <a:off x="-2982575" y="882170"/>
              <a:ext cx="2863476" cy="328294"/>
              <a:chOff x="-2928990" y="365095"/>
              <a:chExt cx="2643206" cy="328294"/>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5"/>
              <p:cNvSpPr txBox="1"/>
              <p:nvPr userDrawn="1"/>
            </p:nvSpPr>
            <p:spPr>
              <a:xfrm>
                <a:off x="-2500362" y="365095"/>
                <a:ext cx="2214578" cy="328294"/>
              </a:xfrm>
              <a:prstGeom prst="rect">
                <a:avLst/>
              </a:prstGeom>
              <a:noFill/>
            </p:spPr>
            <p:txBody>
              <a:bodyPr wrap="square" lIns="0" tIns="0" rIns="0" bIns="0" rtlCol="0">
                <a:spAutoFit/>
              </a:bodyPr>
              <a:lstStyle/>
              <a:p>
                <a:r>
                  <a:rPr lang="en-GB" sz="800" dirty="0"/>
                  <a:t>Gold</a:t>
                </a:r>
              </a:p>
              <a:p>
                <a:r>
                  <a:rPr lang="en-GB" sz="800" dirty="0"/>
                  <a:t>R217</a:t>
                </a:r>
                <a:r>
                  <a:rPr lang="en-GB" sz="800" baseline="0" dirty="0"/>
                  <a:t>  G171  B22</a:t>
                </a:r>
                <a:endParaRPr lang="en-US" sz="600" dirty="0"/>
              </a:p>
            </p:txBody>
          </p:sp>
        </p:grpSp>
        <p:grpSp>
          <p:nvGrpSpPr>
            <p:cNvPr id="66" name="Group 16"/>
            <p:cNvGrpSpPr/>
            <p:nvPr userDrawn="1"/>
          </p:nvGrpSpPr>
          <p:grpSpPr>
            <a:xfrm>
              <a:off x="-2982575" y="1277829"/>
              <a:ext cx="2863476" cy="328294"/>
              <a:chOff x="-2928990" y="63509"/>
              <a:chExt cx="2643206" cy="328294"/>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28294"/>
              </a:xfrm>
              <a:prstGeom prst="rect">
                <a:avLst/>
              </a:prstGeom>
              <a:noFill/>
            </p:spPr>
            <p:txBody>
              <a:bodyPr wrap="square" lIns="0" tIns="0" rIns="0" bIns="0" rtlCol="0">
                <a:spAutoFit/>
              </a:bodyPr>
              <a:lstStyle/>
              <a:p>
                <a:r>
                  <a:rPr lang="en-GB" sz="800" dirty="0"/>
                  <a:t>Mid blue</a:t>
                </a:r>
              </a:p>
              <a:p>
                <a:r>
                  <a:rPr lang="en-GB" sz="800" dirty="0"/>
                  <a:t>R64</a:t>
                </a:r>
                <a:r>
                  <a:rPr lang="en-GB" sz="800" baseline="0" dirty="0"/>
                  <a:t>  G150  B184</a:t>
                </a:r>
                <a:endParaRPr lang="en-US" sz="800" dirty="0"/>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a:solidFill>
                    <a:schemeClr val="accent1"/>
                  </a:solidFill>
                </a:rPr>
                <a:t>Secondary colour palette</a:t>
              </a:r>
              <a:endParaRPr lang="en-US" sz="800" b="1" dirty="0">
                <a:solidFill>
                  <a:schemeClr val="accent1"/>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4513" algn="l"/>
                </a:tabLst>
              </a:pPr>
              <a:r>
                <a:rPr lang="en-GB" sz="800" b="1" dirty="0">
                  <a:solidFill>
                    <a:schemeClr val="accent1"/>
                  </a:solidFill>
                </a:rPr>
                <a:t>Primary colour palette</a:t>
              </a:r>
              <a:endParaRPr lang="en-US" sz="800" b="1" dirty="0">
                <a:solidFill>
                  <a:schemeClr val="accent1"/>
                </a:solidFill>
              </a:endParaRPr>
            </a:p>
          </p:txBody>
        </p:sp>
        <p:grpSp>
          <p:nvGrpSpPr>
            <p:cNvPr id="69" name="Group 24"/>
            <p:cNvGrpSpPr/>
            <p:nvPr userDrawn="1"/>
          </p:nvGrpSpPr>
          <p:grpSpPr>
            <a:xfrm>
              <a:off x="-2982575" y="1688965"/>
              <a:ext cx="2863476" cy="328294"/>
              <a:chOff x="-2928990" y="63509"/>
              <a:chExt cx="2643206" cy="328294"/>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28294"/>
              </a:xfrm>
              <a:prstGeom prst="rect">
                <a:avLst/>
              </a:prstGeom>
              <a:noFill/>
            </p:spPr>
            <p:txBody>
              <a:bodyPr wrap="square" lIns="0" tIns="0" rIns="0" bIns="0" rtlCol="0">
                <a:spAutoFit/>
              </a:bodyPr>
              <a:lstStyle/>
              <a:p>
                <a:r>
                  <a:rPr lang="en-GB" sz="800" dirty="0"/>
                  <a:t>Light grey</a:t>
                </a:r>
              </a:p>
              <a:p>
                <a:r>
                  <a:rPr lang="en-GB" sz="800" dirty="0"/>
                  <a:t>R220</a:t>
                </a:r>
                <a:r>
                  <a:rPr lang="en-GB" sz="800" baseline="0" dirty="0"/>
                  <a:t>  G221  B217</a:t>
                </a:r>
                <a:endParaRPr lang="en-US" sz="800" dirty="0"/>
              </a:p>
            </p:txBody>
          </p:sp>
        </p:grpSp>
        <p:grpSp>
          <p:nvGrpSpPr>
            <p:cNvPr id="70" name="Group 27"/>
            <p:cNvGrpSpPr/>
            <p:nvPr userDrawn="1"/>
          </p:nvGrpSpPr>
          <p:grpSpPr>
            <a:xfrm>
              <a:off x="-2982575" y="2733370"/>
              <a:ext cx="2863476" cy="328294"/>
              <a:chOff x="-2928990" y="696778"/>
              <a:chExt cx="2643206" cy="328294"/>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Pea green</a:t>
                </a:r>
              </a:p>
              <a:p>
                <a:r>
                  <a:rPr lang="en-GB" sz="800" dirty="0"/>
                  <a:t>R121</a:t>
                </a:r>
                <a:r>
                  <a:rPr lang="en-GB" sz="800" baseline="0" dirty="0"/>
                  <a:t>  G163  B42</a:t>
                </a:r>
                <a:endParaRPr lang="en-US" sz="800" dirty="0"/>
              </a:p>
            </p:txBody>
          </p:sp>
        </p:grpSp>
        <p:grpSp>
          <p:nvGrpSpPr>
            <p:cNvPr id="71" name="Group 60"/>
            <p:cNvGrpSpPr/>
            <p:nvPr userDrawn="1"/>
          </p:nvGrpSpPr>
          <p:grpSpPr>
            <a:xfrm>
              <a:off x="-2982571" y="3144506"/>
              <a:ext cx="2863473" cy="328294"/>
              <a:chOff x="-2982571" y="3144506"/>
              <a:chExt cx="2863473" cy="328294"/>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3144506"/>
                <a:ext cx="2399126" cy="328294"/>
              </a:xfrm>
              <a:prstGeom prst="rect">
                <a:avLst/>
              </a:prstGeom>
              <a:noFill/>
            </p:spPr>
            <p:txBody>
              <a:bodyPr wrap="square" lIns="0" tIns="0" rIns="0" bIns="0" rtlCol="0">
                <a:spAutoFit/>
              </a:bodyPr>
              <a:lstStyle/>
              <a:p>
                <a:r>
                  <a:rPr lang="en-GB" sz="800" dirty="0"/>
                  <a:t>Forest green</a:t>
                </a:r>
              </a:p>
              <a:p>
                <a:r>
                  <a:rPr lang="en-GB" sz="800" dirty="0"/>
                  <a:t>R</a:t>
                </a:r>
                <a:r>
                  <a:rPr lang="en-GB" sz="800" baseline="0" dirty="0"/>
                  <a:t>0 G132  B82</a:t>
                </a:r>
                <a:endParaRPr lang="en-US" sz="800" dirty="0"/>
              </a:p>
            </p:txBody>
          </p:sp>
        </p:grpSp>
        <p:grpSp>
          <p:nvGrpSpPr>
            <p:cNvPr id="72" name="Group 33"/>
            <p:cNvGrpSpPr/>
            <p:nvPr userDrawn="1"/>
          </p:nvGrpSpPr>
          <p:grpSpPr>
            <a:xfrm>
              <a:off x="-2982575" y="3555642"/>
              <a:ext cx="2863476" cy="328294"/>
              <a:chOff x="-2928990" y="696778"/>
              <a:chExt cx="2643206" cy="328294"/>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696778"/>
                <a:ext cx="2214578" cy="328294"/>
              </a:xfrm>
              <a:prstGeom prst="rect">
                <a:avLst/>
              </a:prstGeom>
              <a:noFill/>
            </p:spPr>
            <p:txBody>
              <a:bodyPr wrap="square" lIns="0" tIns="0" rIns="0" bIns="0" rtlCol="0">
                <a:spAutoFit/>
              </a:bodyPr>
              <a:lstStyle/>
              <a:p>
                <a:r>
                  <a:rPr lang="en-GB" sz="800" dirty="0"/>
                  <a:t>Bottle green</a:t>
                </a:r>
              </a:p>
              <a:p>
                <a:r>
                  <a:rPr lang="en-GB" sz="800" dirty="0"/>
                  <a:t>R17</a:t>
                </a:r>
                <a:r>
                  <a:rPr lang="en-GB" sz="800" baseline="0" dirty="0"/>
                  <a:t>  G179  B162</a:t>
                </a:r>
                <a:endParaRPr lang="en-US" sz="800" dirty="0"/>
              </a:p>
            </p:txBody>
          </p:sp>
        </p:grpSp>
        <p:grpSp>
          <p:nvGrpSpPr>
            <p:cNvPr id="73" name="Group 36"/>
            <p:cNvGrpSpPr/>
            <p:nvPr userDrawn="1"/>
          </p:nvGrpSpPr>
          <p:grpSpPr>
            <a:xfrm>
              <a:off x="-2982575" y="3966778"/>
              <a:ext cx="2863476" cy="328294"/>
              <a:chOff x="-2928990" y="696778"/>
              <a:chExt cx="2643206" cy="328294"/>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Cyan</a:t>
                </a:r>
              </a:p>
              <a:p>
                <a:r>
                  <a:rPr lang="en-GB" sz="800" dirty="0"/>
                  <a:t>R0</a:t>
                </a:r>
                <a:r>
                  <a:rPr lang="en-GB" sz="800" baseline="0" dirty="0"/>
                  <a:t>  G156  B200</a:t>
                </a:r>
                <a:endParaRPr lang="en-US" sz="800" dirty="0"/>
              </a:p>
            </p:txBody>
          </p:sp>
        </p:grpSp>
        <p:grpSp>
          <p:nvGrpSpPr>
            <p:cNvPr id="74" name="Group 63"/>
            <p:cNvGrpSpPr/>
            <p:nvPr userDrawn="1"/>
          </p:nvGrpSpPr>
          <p:grpSpPr>
            <a:xfrm>
              <a:off x="-2982571" y="4377914"/>
              <a:ext cx="2863473" cy="328294"/>
              <a:chOff x="-2982571" y="4377914"/>
              <a:chExt cx="2863473" cy="328294"/>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4377914"/>
                <a:ext cx="2399126" cy="328294"/>
              </a:xfrm>
              <a:prstGeom prst="rect">
                <a:avLst/>
              </a:prstGeom>
              <a:noFill/>
            </p:spPr>
            <p:txBody>
              <a:bodyPr wrap="square" lIns="0" tIns="0" rIns="0" bIns="0" rtlCol="0">
                <a:spAutoFit/>
              </a:bodyPr>
              <a:lstStyle/>
              <a:p>
                <a:r>
                  <a:rPr lang="en-GB" sz="800" dirty="0"/>
                  <a:t>Light blue</a:t>
                </a:r>
              </a:p>
              <a:p>
                <a:r>
                  <a:rPr lang="en-GB" sz="800" dirty="0"/>
                  <a:t>R124</a:t>
                </a:r>
                <a:r>
                  <a:rPr lang="en-GB" sz="800" baseline="0" dirty="0"/>
                  <a:t>  G179  B225</a:t>
                </a:r>
                <a:endParaRPr lang="en-US" sz="800" dirty="0"/>
              </a:p>
            </p:txBody>
          </p:sp>
        </p:grpSp>
        <p:grpSp>
          <p:nvGrpSpPr>
            <p:cNvPr id="75" name="Group 43"/>
            <p:cNvGrpSpPr/>
            <p:nvPr userDrawn="1"/>
          </p:nvGrpSpPr>
          <p:grpSpPr>
            <a:xfrm>
              <a:off x="-2982575" y="4789050"/>
              <a:ext cx="2863476" cy="328294"/>
              <a:chOff x="-2928990" y="696778"/>
              <a:chExt cx="2643206" cy="328294"/>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Violet</a:t>
                </a:r>
              </a:p>
              <a:p>
                <a:r>
                  <a:rPr lang="en-GB" sz="800" dirty="0"/>
                  <a:t>R128</a:t>
                </a:r>
                <a:r>
                  <a:rPr lang="en-GB" sz="800" baseline="0" dirty="0"/>
                  <a:t>  G118  B207</a:t>
                </a:r>
                <a:endParaRPr lang="en-US" sz="800" dirty="0"/>
              </a:p>
            </p:txBody>
          </p:sp>
        </p:grpSp>
        <p:grpSp>
          <p:nvGrpSpPr>
            <p:cNvPr id="76" name="Group 46"/>
            <p:cNvGrpSpPr/>
            <p:nvPr userDrawn="1"/>
          </p:nvGrpSpPr>
          <p:grpSpPr>
            <a:xfrm>
              <a:off x="-2982575" y="5200186"/>
              <a:ext cx="2863476" cy="328294"/>
              <a:chOff x="-2928990" y="696778"/>
              <a:chExt cx="2643206" cy="328294"/>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Purple</a:t>
                </a:r>
              </a:p>
              <a:p>
                <a:r>
                  <a:rPr lang="en-GB" sz="800" dirty="0"/>
                  <a:t>R143</a:t>
                </a:r>
                <a:r>
                  <a:rPr lang="en-GB" sz="800" baseline="0" dirty="0"/>
                  <a:t>  G70  B147</a:t>
                </a:r>
                <a:endParaRPr lang="en-US" sz="800" dirty="0"/>
              </a:p>
            </p:txBody>
          </p:sp>
        </p:grpSp>
        <p:grpSp>
          <p:nvGrpSpPr>
            <p:cNvPr id="77" name="Group 49"/>
            <p:cNvGrpSpPr/>
            <p:nvPr userDrawn="1"/>
          </p:nvGrpSpPr>
          <p:grpSpPr>
            <a:xfrm>
              <a:off x="-2982575" y="5611322"/>
              <a:ext cx="2863476" cy="328294"/>
              <a:chOff x="-2928990" y="696778"/>
              <a:chExt cx="2643206" cy="328294"/>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28294"/>
              </a:xfrm>
              <a:prstGeom prst="rect">
                <a:avLst/>
              </a:prstGeom>
              <a:noFill/>
            </p:spPr>
            <p:txBody>
              <a:bodyPr wrap="square" lIns="0" tIns="0" rIns="0" bIns="0" rtlCol="0">
                <a:spAutoFit/>
              </a:bodyPr>
              <a:lstStyle/>
              <a:p>
                <a:r>
                  <a:rPr lang="en-GB" sz="800" dirty="0" err="1"/>
                  <a:t>Fuscia</a:t>
                </a:r>
                <a:endParaRPr lang="en-GB" sz="800" dirty="0"/>
              </a:p>
              <a:p>
                <a:r>
                  <a:rPr lang="en-GB" sz="800" dirty="0"/>
                  <a:t>R233</a:t>
                </a:r>
                <a:r>
                  <a:rPr lang="en-GB" sz="800" baseline="0" dirty="0"/>
                  <a:t>  G69  B140</a:t>
                </a:r>
                <a:endParaRPr lang="en-US" sz="800" dirty="0"/>
              </a:p>
            </p:txBody>
          </p:sp>
        </p:grpSp>
        <p:grpSp>
          <p:nvGrpSpPr>
            <p:cNvPr id="78" name="Group 52"/>
            <p:cNvGrpSpPr/>
            <p:nvPr userDrawn="1"/>
          </p:nvGrpSpPr>
          <p:grpSpPr>
            <a:xfrm>
              <a:off x="-2982575" y="6022458"/>
              <a:ext cx="2863476" cy="328294"/>
              <a:chOff x="-2928990" y="696778"/>
              <a:chExt cx="2643206" cy="328294"/>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Red</a:t>
                </a:r>
              </a:p>
              <a:p>
                <a:r>
                  <a:rPr lang="en-GB" sz="800" dirty="0"/>
                  <a:t>R200</a:t>
                </a:r>
                <a:r>
                  <a:rPr lang="en-GB" sz="800" baseline="0" dirty="0"/>
                  <a:t>  G30  B69</a:t>
                </a:r>
                <a:endParaRPr lang="en-US" sz="800" dirty="0"/>
              </a:p>
            </p:txBody>
          </p:sp>
        </p:grpSp>
        <p:grpSp>
          <p:nvGrpSpPr>
            <p:cNvPr id="79" name="Group 55"/>
            <p:cNvGrpSpPr/>
            <p:nvPr userDrawn="1"/>
          </p:nvGrpSpPr>
          <p:grpSpPr>
            <a:xfrm>
              <a:off x="-2982575" y="6433591"/>
              <a:ext cx="2863476" cy="328294"/>
              <a:chOff x="-2928990" y="696778"/>
              <a:chExt cx="2643206" cy="328294"/>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328294"/>
              </a:xfrm>
              <a:prstGeom prst="rect">
                <a:avLst/>
              </a:prstGeom>
              <a:noFill/>
            </p:spPr>
            <p:txBody>
              <a:bodyPr wrap="square" lIns="0" tIns="0" rIns="0" bIns="0" rtlCol="0">
                <a:spAutoFit/>
              </a:bodyPr>
              <a:lstStyle/>
              <a:p>
                <a:r>
                  <a:rPr lang="en-GB" sz="800" dirty="0"/>
                  <a:t>Orange</a:t>
                </a:r>
              </a:p>
              <a:p>
                <a:r>
                  <a:rPr lang="en-GB" sz="800" dirty="0"/>
                  <a:t>R238</a:t>
                </a:r>
                <a:r>
                  <a:rPr lang="en-GB" sz="800" baseline="0" dirty="0"/>
                  <a:t>  G116  29</a:t>
                </a:r>
                <a:endParaRPr lang="en-US" sz="8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Lst>
  <p:hf hdr="0" ftr="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p:titleStyle>
    <p:body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1" algn="l" defTabSz="685835" rtl="0" eaLnBrk="1" latinLnBrk="0" hangingPunct="1">
        <a:defRPr sz="1400" kern="1200">
          <a:solidFill>
            <a:schemeClr val="tx1"/>
          </a:solidFill>
          <a:latin typeface="+mn-lt"/>
          <a:ea typeface="+mn-ea"/>
          <a:cs typeface="+mn-cs"/>
        </a:defRPr>
      </a:lvl4pPr>
      <a:lvl5pPr marL="1371669" algn="l" defTabSz="685835" rtl="0" eaLnBrk="1" latinLnBrk="0" hangingPunct="1">
        <a:defRPr sz="1400" kern="1200">
          <a:solidFill>
            <a:schemeClr val="tx1"/>
          </a:solidFill>
          <a:latin typeface="+mn-lt"/>
          <a:ea typeface="+mn-ea"/>
          <a:cs typeface="+mn-cs"/>
        </a:defRPr>
      </a:lvl5pPr>
      <a:lvl6pPr marL="1714586" algn="l" defTabSz="685835" rtl="0" eaLnBrk="1" latinLnBrk="0" hangingPunct="1">
        <a:defRPr sz="1400" kern="1200">
          <a:solidFill>
            <a:schemeClr val="tx1"/>
          </a:solidFill>
          <a:latin typeface="+mn-lt"/>
          <a:ea typeface="+mn-ea"/>
          <a:cs typeface="+mn-cs"/>
        </a:defRPr>
      </a:lvl6pPr>
      <a:lvl7pPr marL="2057503" algn="l" defTabSz="685835" rtl="0" eaLnBrk="1" latinLnBrk="0" hangingPunct="1">
        <a:defRPr sz="1400" kern="1200">
          <a:solidFill>
            <a:schemeClr val="tx1"/>
          </a:solidFill>
          <a:latin typeface="+mn-lt"/>
          <a:ea typeface="+mn-ea"/>
          <a:cs typeface="+mn-cs"/>
        </a:defRPr>
      </a:lvl7pPr>
      <a:lvl8pPr marL="2400420" algn="l" defTabSz="685835" rtl="0" eaLnBrk="1" latinLnBrk="0" hangingPunct="1">
        <a:defRPr sz="1400" kern="1200">
          <a:solidFill>
            <a:schemeClr val="tx1"/>
          </a:solidFill>
          <a:latin typeface="+mn-lt"/>
          <a:ea typeface="+mn-ea"/>
          <a:cs typeface="+mn-cs"/>
        </a:defRPr>
      </a:lvl8pPr>
      <a:lvl9pPr marL="2743337" algn="l" defTabSz="6858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ZoI_C3BGAc"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Sessional Research Event: Equity Release Mortgages (ERM)</a:t>
            </a:r>
          </a:p>
        </p:txBody>
      </p:sp>
      <p:sp>
        <p:nvSpPr>
          <p:cNvPr id="2051" name="Rectangle 3"/>
          <p:cNvSpPr>
            <a:spLocks noGrp="1" noChangeArrowheads="1"/>
          </p:cNvSpPr>
          <p:nvPr>
            <p:ph type="subTitle" idx="1"/>
          </p:nvPr>
        </p:nvSpPr>
        <p:spPr>
          <a:xfrm>
            <a:off x="395536" y="2571750"/>
            <a:ext cx="5756772" cy="972592"/>
          </a:xfrm>
        </p:spPr>
        <p:txBody>
          <a:bodyPr/>
          <a:lstStyle/>
          <a:p>
            <a:pPr>
              <a:spcAft>
                <a:spcPts val="600"/>
              </a:spcAft>
            </a:pPr>
            <a:r>
              <a:rPr lang="en-GB" dirty="0"/>
              <a:t>Tom Kenny, Just</a:t>
            </a:r>
          </a:p>
          <a:p>
            <a:pPr>
              <a:spcAft>
                <a:spcPts val="600"/>
              </a:spcAft>
            </a:pPr>
            <a:r>
              <a:rPr lang="en-GB" dirty="0"/>
              <a:t>Charles Golding, Golding Smith &amp; Partners</a:t>
            </a:r>
          </a:p>
          <a:p>
            <a:pPr>
              <a:spcAft>
                <a:spcPts val="600"/>
              </a:spcAft>
            </a:pPr>
            <a:r>
              <a:rPr lang="en-GB" dirty="0"/>
              <a:t>Alex Mockridge, Legal </a:t>
            </a:r>
            <a:r>
              <a:rPr lang="en-GB" dirty="0" smtClean="0"/>
              <a:t>&amp; General</a:t>
            </a:r>
            <a:endParaRPr lang="en-GB" dirty="0"/>
          </a:p>
          <a:p>
            <a:pPr>
              <a:spcAft>
                <a:spcPts val="600"/>
              </a:spcAft>
            </a:pPr>
            <a:r>
              <a:rPr lang="en-GB" dirty="0" smtClean="0"/>
              <a:t>Raj </a:t>
            </a:r>
            <a:r>
              <a:rPr lang="en-GB" dirty="0" err="1" smtClean="0"/>
              <a:t>Saundh</a:t>
            </a:r>
            <a:r>
              <a:rPr lang="en-GB" dirty="0" smtClean="0"/>
              <a:t>, EY</a:t>
            </a:r>
            <a:endParaRPr lang="en-GB" dirty="0"/>
          </a:p>
          <a:p>
            <a:pPr>
              <a:spcAft>
                <a:spcPts val="600"/>
              </a:spcAft>
            </a:pPr>
            <a:r>
              <a:rPr lang="en-GB" dirty="0"/>
              <a:t>Scott Robertson, Phoenix Group Holdings</a:t>
            </a:r>
          </a:p>
          <a:p>
            <a:pPr>
              <a:spcAft>
                <a:spcPts val="600"/>
              </a:spcAft>
            </a:pPr>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smtClean="0"/>
              <a:pPr/>
              <a:t>11 December 2018</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CP13/18 </a:t>
            </a:r>
            <a:r>
              <a:rPr lang="en-GB" dirty="0">
                <a:solidFill>
                  <a:schemeClr val="accent4"/>
                </a:solidFill>
              </a:rPr>
              <a:t>|</a:t>
            </a:r>
            <a:r>
              <a:rPr lang="en-GB" dirty="0"/>
              <a:t> </a:t>
            </a:r>
            <a:r>
              <a:rPr lang="en-GB" dirty="0" smtClean="0">
                <a:solidFill>
                  <a:schemeClr val="accent2"/>
                </a:solidFill>
              </a:rPr>
              <a:t>SS3/17</a:t>
            </a:r>
            <a:endParaRPr lang="en-GB" dirty="0">
              <a:solidFill>
                <a:schemeClr val="accent2"/>
              </a:solidFill>
            </a:endParaRP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11 December 2018</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
        <p:nvSpPr>
          <p:cNvPr id="13" name="Content Placeholder 2"/>
          <p:cNvSpPr>
            <a:spLocks noGrp="1"/>
          </p:cNvSpPr>
          <p:nvPr>
            <p:ph idx="1"/>
          </p:nvPr>
        </p:nvSpPr>
        <p:spPr>
          <a:xfrm>
            <a:off x="467544" y="1113589"/>
            <a:ext cx="6696744" cy="594066"/>
          </a:xfrm>
        </p:spPr>
        <p:txBody>
          <a:bodyPr/>
          <a:lstStyle/>
          <a:p>
            <a:pPr>
              <a:lnSpc>
                <a:spcPct val="150000"/>
              </a:lnSpc>
              <a:spcBef>
                <a:spcPts val="0"/>
              </a:spcBef>
              <a:buClr>
                <a:schemeClr val="accent4"/>
              </a:buClr>
            </a:pPr>
            <a:r>
              <a:rPr lang="en-GB" sz="2000" b="1" dirty="0" smtClean="0">
                <a:solidFill>
                  <a:schemeClr val="accent4"/>
                </a:solidFill>
              </a:rPr>
              <a:t>July 2017</a:t>
            </a:r>
            <a:endParaRPr lang="en-GB" sz="2000" b="1" dirty="0">
              <a:solidFill>
                <a:schemeClr val="accent4"/>
              </a:solidFill>
            </a:endParaRPr>
          </a:p>
          <a:p>
            <a:pPr>
              <a:lnSpc>
                <a:spcPct val="150000"/>
              </a:lnSpc>
              <a:spcBef>
                <a:spcPts val="0"/>
              </a:spcBef>
              <a:buClr>
                <a:schemeClr val="accent4"/>
              </a:buClr>
            </a:pPr>
            <a:r>
              <a:rPr lang="en-GB" sz="2000" dirty="0">
                <a:solidFill>
                  <a:schemeClr val="tx1"/>
                </a:solidFill>
              </a:rPr>
              <a:t>Four principles applied in Effective Value Test</a:t>
            </a:r>
          </a:p>
          <a:p>
            <a:pPr lvl="1">
              <a:lnSpc>
                <a:spcPct val="150000"/>
              </a:lnSpc>
              <a:spcBef>
                <a:spcPts val="0"/>
              </a:spcBef>
              <a:buClr>
                <a:schemeClr val="accent4"/>
              </a:buClr>
            </a:pPr>
            <a:r>
              <a:rPr lang="en-GB" sz="1700" dirty="0">
                <a:solidFill>
                  <a:schemeClr val="tx1"/>
                </a:solidFill>
              </a:rPr>
              <a:t>No reduction in risk if all securitised notes held</a:t>
            </a:r>
          </a:p>
          <a:p>
            <a:pPr lvl="1">
              <a:lnSpc>
                <a:spcPct val="150000"/>
              </a:lnSpc>
              <a:spcBef>
                <a:spcPts val="0"/>
              </a:spcBef>
              <a:buClr>
                <a:schemeClr val="accent4"/>
              </a:buClr>
            </a:pPr>
            <a:r>
              <a:rPr lang="en-GB" sz="1700" dirty="0">
                <a:solidFill>
                  <a:schemeClr val="tx1"/>
                </a:solidFill>
              </a:rPr>
              <a:t>Economic value of ERM &lt; PV Deferred Possession</a:t>
            </a:r>
          </a:p>
          <a:p>
            <a:pPr lvl="1">
              <a:lnSpc>
                <a:spcPct val="150000"/>
              </a:lnSpc>
              <a:spcBef>
                <a:spcPts val="0"/>
              </a:spcBef>
              <a:buClr>
                <a:schemeClr val="accent4"/>
              </a:buClr>
            </a:pPr>
            <a:r>
              <a:rPr lang="en-GB" sz="1700" dirty="0">
                <a:solidFill>
                  <a:schemeClr val="tx1"/>
                </a:solidFill>
              </a:rPr>
              <a:t>PV Deferred Possession &lt; Value of Immediate Possession</a:t>
            </a:r>
          </a:p>
          <a:p>
            <a:pPr lvl="1">
              <a:lnSpc>
                <a:spcPct val="150000"/>
              </a:lnSpc>
              <a:spcBef>
                <a:spcPts val="0"/>
              </a:spcBef>
              <a:buClr>
                <a:schemeClr val="accent4"/>
              </a:buClr>
            </a:pPr>
            <a:r>
              <a:rPr lang="en-GB" sz="1700" dirty="0">
                <a:solidFill>
                  <a:schemeClr val="tx1"/>
                </a:solidFill>
              </a:rPr>
              <a:t>Compensation for risks retained &gt; BE cost of NNEG</a:t>
            </a:r>
          </a:p>
          <a:p>
            <a:pPr>
              <a:lnSpc>
                <a:spcPct val="150000"/>
              </a:lnSpc>
              <a:spcBef>
                <a:spcPts val="0"/>
              </a:spcBef>
              <a:buClr>
                <a:schemeClr val="accent4"/>
              </a:buClr>
            </a:pPr>
            <a:r>
              <a:rPr lang="en-GB" sz="2000" dirty="0">
                <a:solidFill>
                  <a:schemeClr val="tx1"/>
                </a:solidFill>
              </a:rPr>
              <a:t>PRA will use EVT to determine if MA benefit is too high</a:t>
            </a:r>
          </a:p>
        </p:txBody>
      </p:sp>
      <p:pic>
        <p:nvPicPr>
          <p:cNvPr id="10" name="Picture 9"/>
          <p:cNvPicPr>
            <a:picLocks noChangeAspect="1"/>
          </p:cNvPicPr>
          <p:nvPr/>
        </p:nvPicPr>
        <p:blipFill>
          <a:blip r:embed="rId3"/>
          <a:stretch>
            <a:fillRect/>
          </a:stretch>
        </p:blipFill>
        <p:spPr>
          <a:xfrm rot="20573418">
            <a:off x="6905933" y="362529"/>
            <a:ext cx="1722615" cy="2418928"/>
          </a:xfrm>
          <a:prstGeom prst="rect">
            <a:avLst/>
          </a:prstGeom>
        </p:spPr>
      </p:pic>
    </p:spTree>
    <p:extLst>
      <p:ext uri="{BB962C8B-B14F-4D97-AF65-F5344CB8AC3E}">
        <p14:creationId xmlns:p14="http://schemas.microsoft.com/office/powerpoint/2010/main" val="3026945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CP13/18 </a:t>
            </a:r>
            <a:r>
              <a:rPr lang="en-GB" dirty="0">
                <a:solidFill>
                  <a:schemeClr val="accent4"/>
                </a:solidFill>
              </a:rPr>
              <a:t>|</a:t>
            </a:r>
            <a:r>
              <a:rPr lang="en-GB" dirty="0"/>
              <a:t> </a:t>
            </a:r>
            <a:r>
              <a:rPr lang="en-GB" dirty="0" smtClean="0">
                <a:solidFill>
                  <a:schemeClr val="accent2"/>
                </a:solidFill>
              </a:rPr>
              <a:t>EVT?</a:t>
            </a:r>
            <a:endParaRPr lang="en-GB" dirty="0">
              <a:solidFill>
                <a:schemeClr val="accent2"/>
              </a:solidFill>
            </a:endParaRP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11 December 2018</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sp>
        <p:nvSpPr>
          <p:cNvPr id="13" name="Content Placeholder 2"/>
          <p:cNvSpPr>
            <a:spLocks noGrp="1"/>
          </p:cNvSpPr>
          <p:nvPr>
            <p:ph idx="1"/>
          </p:nvPr>
        </p:nvSpPr>
        <p:spPr>
          <a:xfrm>
            <a:off x="467544" y="1113589"/>
            <a:ext cx="6696744" cy="594066"/>
          </a:xfrm>
        </p:spPr>
        <p:txBody>
          <a:bodyPr/>
          <a:lstStyle/>
          <a:p>
            <a:pPr>
              <a:lnSpc>
                <a:spcPct val="150000"/>
              </a:lnSpc>
              <a:spcBef>
                <a:spcPts val="0"/>
              </a:spcBef>
              <a:buClr>
                <a:schemeClr val="accent4"/>
              </a:buClr>
            </a:pPr>
            <a:endParaRPr lang="en-GB" sz="2000" b="1" dirty="0">
              <a:solidFill>
                <a:schemeClr val="accent4"/>
              </a:solidFill>
            </a:endParaRPr>
          </a:p>
        </p:txBody>
      </p:sp>
      <p:pic>
        <p:nvPicPr>
          <p:cNvPr id="3" name="Picture 2"/>
          <p:cNvPicPr>
            <a:picLocks noChangeAspect="1"/>
          </p:cNvPicPr>
          <p:nvPr/>
        </p:nvPicPr>
        <p:blipFill>
          <a:blip r:embed="rId3"/>
          <a:stretch>
            <a:fillRect/>
          </a:stretch>
        </p:blipFill>
        <p:spPr>
          <a:xfrm>
            <a:off x="3815916" y="555526"/>
            <a:ext cx="4747419" cy="3387047"/>
          </a:xfrm>
          <a:prstGeom prst="rect">
            <a:avLst/>
          </a:prstGeom>
        </p:spPr>
      </p:pic>
      <p:cxnSp>
        <p:nvCxnSpPr>
          <p:cNvPr id="7" name="Straight Arrow Connector 6"/>
          <p:cNvCxnSpPr/>
          <p:nvPr/>
        </p:nvCxnSpPr>
        <p:spPr>
          <a:xfrm>
            <a:off x="3707904" y="1347614"/>
            <a:ext cx="0" cy="223224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99225" y="1811777"/>
            <a:ext cx="1316691" cy="1169551"/>
          </a:xfrm>
          <a:prstGeom prst="rect">
            <a:avLst/>
          </a:prstGeom>
          <a:noFill/>
        </p:spPr>
        <p:txBody>
          <a:bodyPr wrap="square" rtlCol="0">
            <a:spAutoFit/>
          </a:bodyPr>
          <a:lstStyle/>
          <a:p>
            <a:r>
              <a:rPr lang="en-GB" sz="1400" dirty="0"/>
              <a:t>Economic value (green) &lt; PV of Deferred Possession </a:t>
            </a:r>
          </a:p>
        </p:txBody>
      </p:sp>
    </p:spTree>
    <p:extLst>
      <p:ext uri="{BB962C8B-B14F-4D97-AF65-F5344CB8AC3E}">
        <p14:creationId xmlns:p14="http://schemas.microsoft.com/office/powerpoint/2010/main" val="2236568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600202"/>
            <a:ext cx="8569200" cy="971549"/>
          </a:xfrm>
        </p:spPr>
        <p:txBody>
          <a:bodyPr/>
          <a:lstStyle/>
          <a:p>
            <a:r>
              <a:rPr lang="en-GB" dirty="0" smtClean="0">
                <a:solidFill>
                  <a:srgbClr val="FFFFFF"/>
                </a:solidFill>
              </a:rPr>
              <a:t>Ways to model no-negative equity guarantee</a:t>
            </a:r>
            <a:r>
              <a:rPr lang="en-GB" dirty="0">
                <a:solidFill>
                  <a:srgbClr val="FFFFFF"/>
                </a:solidFill>
              </a:rPr>
              <a:t/>
            </a:r>
            <a:br>
              <a:rPr lang="en-GB" dirty="0">
                <a:solidFill>
                  <a:srgbClr val="FFFFFF"/>
                </a:solidFill>
              </a:rPr>
            </a:br>
            <a:endParaRPr lang="en-GB" b="0" dirty="0">
              <a:solidFill>
                <a:srgbClr val="FFFFFF"/>
              </a:solidFill>
            </a:endParaRPr>
          </a:p>
        </p:txBody>
      </p:sp>
      <p:sp>
        <p:nvSpPr>
          <p:cNvPr id="4" name="Rectangle 4"/>
          <p:cNvSpPr>
            <a:spLocks noGrp="1" noChangeArrowheads="1"/>
          </p:cNvSpPr>
          <p:nvPr>
            <p:ph type="dt" sz="half" idx="2"/>
          </p:nvPr>
        </p:nvSpPr>
        <p:spPr/>
        <p:txBody>
          <a:bodyPr/>
          <a:lstStyle/>
          <a:p>
            <a:fld id="{5E48DFFE-EFA0-44BE-8867-EC03927B5DA5}" type="datetime4">
              <a:rPr lang="en-GB">
                <a:solidFill>
                  <a:prstClr val="white"/>
                </a:solidFill>
              </a:rPr>
              <a:pPr/>
              <a:t>11 December 2018</a:t>
            </a:fld>
            <a:endParaRPr lang="en-GB" dirty="0">
              <a:solidFill>
                <a:prstClr val="white"/>
              </a:solidFill>
            </a:endParaRPr>
          </a:p>
        </p:txBody>
      </p:sp>
      <p:sp>
        <p:nvSpPr>
          <p:cNvPr id="3" name="Rectangle 2"/>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789765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firms currently use to model NNEG?</a:t>
            </a:r>
          </a:p>
        </p:txBody>
      </p:sp>
      <p:sp>
        <p:nvSpPr>
          <p:cNvPr id="3" name="Content Placeholder 2"/>
          <p:cNvSpPr>
            <a:spLocks noGrp="1"/>
          </p:cNvSpPr>
          <p:nvPr>
            <p:ph idx="1"/>
          </p:nvPr>
        </p:nvSpPr>
        <p:spPr/>
        <p:txBody>
          <a:bodyPr/>
          <a:lstStyle/>
          <a:p>
            <a:pPr marL="0" indent="0">
              <a:buNone/>
            </a:pPr>
            <a:r>
              <a:rPr lang="en-GB" b="1" dirty="0">
                <a:solidFill>
                  <a:srgbClr val="4096B8"/>
                </a:solidFill>
              </a:rPr>
              <a:t>Most firms use Black Scholes and variants</a:t>
            </a:r>
          </a:p>
          <a:p>
            <a:pPr>
              <a:buClr>
                <a:srgbClr val="4096B8"/>
              </a:buClr>
            </a:pPr>
            <a:r>
              <a:rPr lang="en-GB" dirty="0"/>
              <a:t>Closed form solution</a:t>
            </a:r>
          </a:p>
          <a:p>
            <a:pPr>
              <a:buClr>
                <a:srgbClr val="4096B8"/>
              </a:buClr>
            </a:pPr>
            <a:r>
              <a:rPr lang="en-GB" dirty="0"/>
              <a:t>Geometric Brownian Motion – a random walk with drift</a:t>
            </a:r>
          </a:p>
          <a:p>
            <a:pPr>
              <a:buClr>
                <a:srgbClr val="4096B8"/>
              </a:buClr>
            </a:pPr>
            <a:r>
              <a:rPr lang="en-GB" dirty="0"/>
              <a:t>Constant volatility</a:t>
            </a:r>
          </a:p>
          <a:p>
            <a:pPr>
              <a:buClr>
                <a:srgbClr val="4096B8"/>
              </a:buClr>
            </a:pPr>
            <a:r>
              <a:rPr lang="en-GB" dirty="0"/>
              <a:t>Black 76 is mainly used and requires a forward house price inflation rate</a:t>
            </a:r>
          </a:p>
          <a:p>
            <a:pPr>
              <a:buClr>
                <a:srgbClr val="4096B8"/>
              </a:buClr>
            </a:pPr>
            <a:r>
              <a:rPr lang="en-GB" dirty="0"/>
              <a:t>Decrements modelled deterministically</a:t>
            </a:r>
          </a:p>
          <a:p>
            <a:pPr marL="0" indent="0">
              <a:buNone/>
            </a:pPr>
            <a:r>
              <a:rPr lang="en-GB" b="1" dirty="0">
                <a:solidFill>
                  <a:srgbClr val="4096B8"/>
                </a:solidFill>
              </a:rPr>
              <a:t>Some use stochastic models for valuation/validation</a:t>
            </a:r>
          </a:p>
          <a:p>
            <a:pPr>
              <a:buClr>
                <a:srgbClr val="4096B8"/>
              </a:buClr>
            </a:pPr>
            <a:r>
              <a:rPr lang="en-GB" dirty="0"/>
              <a:t>Offering the potential for greater sophistication</a:t>
            </a: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spTree>
    <p:extLst>
      <p:ext uri="{BB962C8B-B14F-4D97-AF65-F5344CB8AC3E}">
        <p14:creationId xmlns:p14="http://schemas.microsoft.com/office/powerpoint/2010/main" val="59445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academic research show?</a:t>
            </a:r>
          </a:p>
        </p:txBody>
      </p:sp>
      <p:sp>
        <p:nvSpPr>
          <p:cNvPr id="3" name="Content Placeholder 2"/>
          <p:cNvSpPr>
            <a:spLocks noGrp="1"/>
          </p:cNvSpPr>
          <p:nvPr>
            <p:ph idx="1"/>
          </p:nvPr>
        </p:nvSpPr>
        <p:spPr>
          <a:xfrm>
            <a:off x="395292" y="1168003"/>
            <a:ext cx="4896788" cy="3480197"/>
          </a:xfrm>
        </p:spPr>
        <p:txBody>
          <a:bodyPr/>
          <a:lstStyle/>
          <a:p>
            <a:pPr marL="0" indent="0">
              <a:buNone/>
            </a:pPr>
            <a:r>
              <a:rPr lang="en-GB" b="1" dirty="0">
                <a:solidFill>
                  <a:srgbClr val="4096B8"/>
                </a:solidFill>
              </a:rPr>
              <a:t>House prices exhibit</a:t>
            </a:r>
          </a:p>
          <a:p>
            <a:pPr>
              <a:buClr>
                <a:srgbClr val="4096B8"/>
              </a:buClr>
            </a:pPr>
            <a:r>
              <a:rPr lang="en-GB" dirty="0"/>
              <a:t>Autocorrelation</a:t>
            </a:r>
          </a:p>
          <a:p>
            <a:pPr>
              <a:buClr>
                <a:srgbClr val="4096B8"/>
              </a:buClr>
            </a:pPr>
            <a:r>
              <a:rPr lang="en-GB" dirty="0"/>
              <a:t>Momentum effects</a:t>
            </a:r>
          </a:p>
          <a:p>
            <a:pPr>
              <a:buClr>
                <a:srgbClr val="4096B8"/>
              </a:buClr>
            </a:pPr>
            <a:r>
              <a:rPr lang="en-GB" dirty="0"/>
              <a:t>Mean reversion</a:t>
            </a:r>
          </a:p>
          <a:p>
            <a:pPr>
              <a:buClr>
                <a:srgbClr val="4096B8"/>
              </a:buClr>
            </a:pPr>
            <a:r>
              <a:rPr lang="en-GB" dirty="0"/>
              <a:t>Conditional heteroscedasticity</a:t>
            </a:r>
          </a:p>
          <a:p>
            <a:pPr>
              <a:buClr>
                <a:srgbClr val="4096B8"/>
              </a:buClr>
            </a:pPr>
            <a:r>
              <a:rPr lang="en-GB" dirty="0"/>
              <a:t>Volatility that varies by property groups</a:t>
            </a:r>
          </a:p>
          <a:p>
            <a:pPr>
              <a:buClr>
                <a:srgbClr val="4096B8"/>
              </a:buClr>
            </a:pPr>
            <a:r>
              <a:rPr lang="en-GB" dirty="0"/>
              <a:t>Jumps</a:t>
            </a: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sp>
        <p:nvSpPr>
          <p:cNvPr id="12" name="Right Arrow 6">
            <a:extLst>
              <a:ext uri="{FF2B5EF4-FFF2-40B4-BE49-F238E27FC236}">
                <a16:creationId xmlns="" xmlns:a16="http://schemas.microsoft.com/office/drawing/2014/main" id="{0CDCD44C-42AF-4EAA-87E3-BF50E431F927}"/>
              </a:ext>
            </a:extLst>
          </p:cNvPr>
          <p:cNvSpPr/>
          <p:nvPr/>
        </p:nvSpPr>
        <p:spPr>
          <a:xfrm>
            <a:off x="4530959" y="2294953"/>
            <a:ext cx="792088" cy="553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A476A3AC-6843-4335-8ABD-183E27274E25}"/>
              </a:ext>
            </a:extLst>
          </p:cNvPr>
          <p:cNvSpPr/>
          <p:nvPr/>
        </p:nvSpPr>
        <p:spPr>
          <a:xfrm>
            <a:off x="5436340" y="1851670"/>
            <a:ext cx="3312368" cy="1287532"/>
          </a:xfrm>
          <a:prstGeom prst="rect">
            <a:avLst/>
          </a:prstGeom>
        </p:spPr>
        <p:txBody>
          <a:bodyPr wrap="square">
            <a:spAutoFit/>
          </a:bodyPr>
          <a:lstStyle/>
          <a:p>
            <a:pPr marL="0" indent="0" algn="ctr">
              <a:lnSpc>
                <a:spcPct val="150000"/>
              </a:lnSpc>
              <a:spcBef>
                <a:spcPts val="1200"/>
              </a:spcBef>
              <a:buClr>
                <a:schemeClr val="accent4"/>
              </a:buClr>
              <a:buFontTx/>
              <a:buNone/>
            </a:pPr>
            <a:r>
              <a:rPr lang="en-GB" b="1" kern="0" dirty="0">
                <a:solidFill>
                  <a:schemeClr val="accent4"/>
                </a:solidFill>
              </a:rPr>
              <a:t>Assuming Geometric Brownian Motion could lead to inaccurate results</a:t>
            </a:r>
            <a:endParaRPr lang="en-GB" kern="0" dirty="0"/>
          </a:p>
        </p:txBody>
      </p:sp>
    </p:spTree>
    <p:extLst>
      <p:ext uri="{BB962C8B-B14F-4D97-AF65-F5344CB8AC3E}">
        <p14:creationId xmlns:p14="http://schemas.microsoft.com/office/powerpoint/2010/main" val="3070220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412606-A2D2-48E5-BC71-C0FE7A7546F6}"/>
              </a:ext>
            </a:extLst>
          </p:cNvPr>
          <p:cNvSpPr>
            <a:spLocks noGrp="1"/>
          </p:cNvSpPr>
          <p:nvPr>
            <p:ph type="title"/>
          </p:nvPr>
        </p:nvSpPr>
        <p:spPr>
          <a:xfrm>
            <a:off x="393221" y="248081"/>
            <a:ext cx="8291512" cy="595477"/>
          </a:xfrm>
        </p:spPr>
        <p:txBody>
          <a:bodyPr/>
          <a:lstStyle/>
          <a:p>
            <a:r>
              <a:rPr lang="en-GB" dirty="0"/>
              <a:t>UK Annual HPI </a:t>
            </a:r>
            <a:r>
              <a:rPr lang="en-GB" sz="1400" dirty="0">
                <a:solidFill>
                  <a:srgbClr val="4096B8"/>
                </a:solidFill>
              </a:rPr>
              <a:t>(Source: Nationwide HPI)</a:t>
            </a:r>
            <a:br>
              <a:rPr lang="en-GB" sz="1400" dirty="0">
                <a:solidFill>
                  <a:srgbClr val="4096B8"/>
                </a:solidFill>
              </a:rPr>
            </a:br>
            <a:endParaRPr lang="en-GB" sz="1400" dirty="0">
              <a:solidFill>
                <a:srgbClr val="4096B8"/>
              </a:solidFill>
            </a:endParaRPr>
          </a:p>
        </p:txBody>
      </p:sp>
      <p:pic>
        <p:nvPicPr>
          <p:cNvPr id="9" name="Content Placeholder 8">
            <a:extLst>
              <a:ext uri="{FF2B5EF4-FFF2-40B4-BE49-F238E27FC236}">
                <a16:creationId xmlns="" xmlns:a16="http://schemas.microsoft.com/office/drawing/2014/main" id="{5F34921C-AAC7-459C-AFD2-29703CA7822F}"/>
              </a:ext>
            </a:extLst>
          </p:cNvPr>
          <p:cNvPicPr>
            <a:picLocks noGrp="1" noChangeAspect="1"/>
          </p:cNvPicPr>
          <p:nvPr>
            <p:ph idx="1"/>
          </p:nvPr>
        </p:nvPicPr>
        <p:blipFill>
          <a:blip r:embed="rId2"/>
          <a:stretch>
            <a:fillRect/>
          </a:stretch>
        </p:blipFill>
        <p:spPr>
          <a:xfrm>
            <a:off x="462850" y="627534"/>
            <a:ext cx="6639088" cy="4104551"/>
          </a:xfrm>
          <a:prstGeom prst="rect">
            <a:avLst/>
          </a:prstGeom>
        </p:spPr>
      </p:pic>
      <p:sp>
        <p:nvSpPr>
          <p:cNvPr id="4" name="Date Placeholder 3">
            <a:extLst>
              <a:ext uri="{FF2B5EF4-FFF2-40B4-BE49-F238E27FC236}">
                <a16:creationId xmlns="" xmlns:a16="http://schemas.microsoft.com/office/drawing/2014/main" id="{B8D28F25-9D52-4E77-9824-A0703D719E54}"/>
              </a:ext>
            </a:extLst>
          </p:cNvPr>
          <p:cNvSpPr>
            <a:spLocks noGrp="1"/>
          </p:cNvSpPr>
          <p:nvPr>
            <p:ph type="dt" sz="half" idx="10"/>
          </p:nvPr>
        </p:nvSpPr>
        <p:spPr/>
        <p:txBody>
          <a:bodyPr/>
          <a:lstStyle/>
          <a:p>
            <a:fld id="{BC1242CF-12C1-4411-B532-E91306108269}" type="datetime4">
              <a:rPr lang="en-GB" smtClean="0"/>
              <a:pPr/>
              <a:t>11 December 2018</a:t>
            </a:fld>
            <a:endParaRPr lang="en-GB"/>
          </a:p>
        </p:txBody>
      </p:sp>
      <p:sp>
        <p:nvSpPr>
          <p:cNvPr id="5" name="Slide Number Placeholder 4">
            <a:extLst>
              <a:ext uri="{FF2B5EF4-FFF2-40B4-BE49-F238E27FC236}">
                <a16:creationId xmlns="" xmlns:a16="http://schemas.microsoft.com/office/drawing/2014/main" id="{16FE6331-FDE4-4BAF-96F2-73EA87BC2EF5}"/>
              </a:ext>
            </a:extLst>
          </p:cNvPr>
          <p:cNvSpPr>
            <a:spLocks noGrp="1"/>
          </p:cNvSpPr>
          <p:nvPr>
            <p:ph type="sldNum" sz="quarter" idx="12"/>
          </p:nvPr>
        </p:nvSpPr>
        <p:spPr/>
        <p:txBody>
          <a:bodyPr/>
          <a:lstStyle/>
          <a:p>
            <a:fld id="{FE8DA6AF-1811-4E27-A96F-54109F1D0275}" type="slidenum">
              <a:rPr lang="en-GB" smtClean="0"/>
              <a:pPr/>
              <a:t>15</a:t>
            </a:fld>
            <a:endParaRPr lang="en-GB"/>
          </a:p>
        </p:txBody>
      </p:sp>
    </p:spTree>
    <p:extLst>
      <p:ext uri="{BB962C8B-B14F-4D97-AF65-F5344CB8AC3E}">
        <p14:creationId xmlns:p14="http://schemas.microsoft.com/office/powerpoint/2010/main" val="7339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412606-A2D2-48E5-BC71-C0FE7A7546F6}"/>
              </a:ext>
            </a:extLst>
          </p:cNvPr>
          <p:cNvSpPr>
            <a:spLocks noGrp="1"/>
          </p:cNvSpPr>
          <p:nvPr>
            <p:ph type="title"/>
          </p:nvPr>
        </p:nvSpPr>
        <p:spPr>
          <a:xfrm>
            <a:off x="393221" y="248081"/>
            <a:ext cx="8291512" cy="595477"/>
          </a:xfrm>
        </p:spPr>
        <p:txBody>
          <a:bodyPr/>
          <a:lstStyle/>
          <a:p>
            <a:r>
              <a:rPr lang="en-GB" dirty="0"/>
              <a:t>UK Annual Real HPI </a:t>
            </a:r>
            <a:r>
              <a:rPr lang="en-GB" sz="1400" dirty="0">
                <a:solidFill>
                  <a:srgbClr val="4096B8"/>
                </a:solidFill>
              </a:rPr>
              <a:t>(Source: Nationwide HPI and ONS RPI)</a:t>
            </a:r>
            <a:br>
              <a:rPr lang="en-GB" sz="1400" dirty="0">
                <a:solidFill>
                  <a:srgbClr val="4096B8"/>
                </a:solidFill>
              </a:rPr>
            </a:br>
            <a:endParaRPr lang="en-GB" sz="1400" dirty="0">
              <a:solidFill>
                <a:srgbClr val="4096B8"/>
              </a:solidFill>
            </a:endParaRPr>
          </a:p>
        </p:txBody>
      </p:sp>
      <p:sp>
        <p:nvSpPr>
          <p:cNvPr id="4" name="Date Placeholder 3">
            <a:extLst>
              <a:ext uri="{FF2B5EF4-FFF2-40B4-BE49-F238E27FC236}">
                <a16:creationId xmlns="" xmlns:a16="http://schemas.microsoft.com/office/drawing/2014/main" id="{B8D28F25-9D52-4E77-9824-A0703D719E54}"/>
              </a:ext>
            </a:extLst>
          </p:cNvPr>
          <p:cNvSpPr>
            <a:spLocks noGrp="1"/>
          </p:cNvSpPr>
          <p:nvPr>
            <p:ph type="dt" sz="half" idx="10"/>
          </p:nvPr>
        </p:nvSpPr>
        <p:spPr/>
        <p:txBody>
          <a:bodyPr/>
          <a:lstStyle/>
          <a:p>
            <a:fld id="{BC1242CF-12C1-4411-B532-E91306108269}" type="datetime4">
              <a:rPr lang="en-GB" smtClean="0"/>
              <a:pPr/>
              <a:t>11 December 2018</a:t>
            </a:fld>
            <a:endParaRPr lang="en-GB"/>
          </a:p>
        </p:txBody>
      </p:sp>
      <p:sp>
        <p:nvSpPr>
          <p:cNvPr id="5" name="Slide Number Placeholder 4">
            <a:extLst>
              <a:ext uri="{FF2B5EF4-FFF2-40B4-BE49-F238E27FC236}">
                <a16:creationId xmlns="" xmlns:a16="http://schemas.microsoft.com/office/drawing/2014/main" id="{16FE6331-FDE4-4BAF-96F2-73EA87BC2EF5}"/>
              </a:ext>
            </a:extLst>
          </p:cNvPr>
          <p:cNvSpPr>
            <a:spLocks noGrp="1"/>
          </p:cNvSpPr>
          <p:nvPr>
            <p:ph type="sldNum" sz="quarter" idx="12"/>
          </p:nvPr>
        </p:nvSpPr>
        <p:spPr/>
        <p:txBody>
          <a:bodyPr/>
          <a:lstStyle/>
          <a:p>
            <a:fld id="{FE8DA6AF-1811-4E27-A96F-54109F1D0275}" type="slidenum">
              <a:rPr lang="en-GB" smtClean="0"/>
              <a:pPr/>
              <a:t>16</a:t>
            </a:fld>
            <a:endParaRPr lang="en-GB"/>
          </a:p>
        </p:txBody>
      </p:sp>
      <p:pic>
        <p:nvPicPr>
          <p:cNvPr id="12" name="Picture 11">
            <a:extLst>
              <a:ext uri="{FF2B5EF4-FFF2-40B4-BE49-F238E27FC236}">
                <a16:creationId xmlns="" xmlns:a16="http://schemas.microsoft.com/office/drawing/2014/main" id="{96B8D4A3-C90B-4990-8A8A-E1AB8416B942}"/>
              </a:ext>
            </a:extLst>
          </p:cNvPr>
          <p:cNvPicPr>
            <a:picLocks noChangeAspect="1"/>
          </p:cNvPicPr>
          <p:nvPr/>
        </p:nvPicPr>
        <p:blipFill>
          <a:blip r:embed="rId2"/>
          <a:stretch>
            <a:fillRect/>
          </a:stretch>
        </p:blipFill>
        <p:spPr>
          <a:xfrm>
            <a:off x="482052" y="627534"/>
            <a:ext cx="6682236" cy="4131226"/>
          </a:xfrm>
          <a:prstGeom prst="rect">
            <a:avLst/>
          </a:prstGeom>
        </p:spPr>
      </p:pic>
    </p:spTree>
    <p:extLst>
      <p:ext uri="{BB962C8B-B14F-4D97-AF65-F5344CB8AC3E}">
        <p14:creationId xmlns:p14="http://schemas.microsoft.com/office/powerpoint/2010/main" val="227657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412606-A2D2-48E5-BC71-C0FE7A7546F6}"/>
              </a:ext>
            </a:extLst>
          </p:cNvPr>
          <p:cNvSpPr>
            <a:spLocks noGrp="1"/>
          </p:cNvSpPr>
          <p:nvPr>
            <p:ph type="title"/>
          </p:nvPr>
        </p:nvSpPr>
        <p:spPr>
          <a:xfrm>
            <a:off x="393221" y="248081"/>
            <a:ext cx="8291512" cy="595477"/>
          </a:xfrm>
        </p:spPr>
        <p:txBody>
          <a:bodyPr/>
          <a:lstStyle/>
          <a:p>
            <a:r>
              <a:rPr lang="en-GB" dirty="0"/>
              <a:t>Moving Average Real HPI </a:t>
            </a:r>
            <a:r>
              <a:rPr lang="en-GB" sz="1400" dirty="0">
                <a:solidFill>
                  <a:srgbClr val="4096B8"/>
                </a:solidFill>
              </a:rPr>
              <a:t>(Source: Nationwide HPI and ONS RPI)</a:t>
            </a:r>
            <a:br>
              <a:rPr lang="en-GB" sz="1400" dirty="0">
                <a:solidFill>
                  <a:srgbClr val="4096B8"/>
                </a:solidFill>
              </a:rPr>
            </a:br>
            <a:endParaRPr lang="en-GB" sz="1400" dirty="0">
              <a:solidFill>
                <a:srgbClr val="4096B8"/>
              </a:solidFill>
            </a:endParaRPr>
          </a:p>
        </p:txBody>
      </p:sp>
      <p:sp>
        <p:nvSpPr>
          <p:cNvPr id="4" name="Date Placeholder 3">
            <a:extLst>
              <a:ext uri="{FF2B5EF4-FFF2-40B4-BE49-F238E27FC236}">
                <a16:creationId xmlns="" xmlns:a16="http://schemas.microsoft.com/office/drawing/2014/main" id="{B8D28F25-9D52-4E77-9824-A0703D719E54}"/>
              </a:ext>
            </a:extLst>
          </p:cNvPr>
          <p:cNvSpPr>
            <a:spLocks noGrp="1"/>
          </p:cNvSpPr>
          <p:nvPr>
            <p:ph type="dt" sz="half" idx="10"/>
          </p:nvPr>
        </p:nvSpPr>
        <p:spPr/>
        <p:txBody>
          <a:bodyPr/>
          <a:lstStyle/>
          <a:p>
            <a:fld id="{BC1242CF-12C1-4411-B532-E91306108269}" type="datetime4">
              <a:rPr lang="en-GB" smtClean="0"/>
              <a:pPr/>
              <a:t>11 December 2018</a:t>
            </a:fld>
            <a:endParaRPr lang="en-GB"/>
          </a:p>
        </p:txBody>
      </p:sp>
      <p:sp>
        <p:nvSpPr>
          <p:cNvPr id="5" name="Slide Number Placeholder 4">
            <a:extLst>
              <a:ext uri="{FF2B5EF4-FFF2-40B4-BE49-F238E27FC236}">
                <a16:creationId xmlns="" xmlns:a16="http://schemas.microsoft.com/office/drawing/2014/main" id="{16FE6331-FDE4-4BAF-96F2-73EA87BC2EF5}"/>
              </a:ext>
            </a:extLst>
          </p:cNvPr>
          <p:cNvSpPr>
            <a:spLocks noGrp="1"/>
          </p:cNvSpPr>
          <p:nvPr>
            <p:ph type="sldNum" sz="quarter" idx="12"/>
          </p:nvPr>
        </p:nvSpPr>
        <p:spPr/>
        <p:txBody>
          <a:bodyPr/>
          <a:lstStyle/>
          <a:p>
            <a:fld id="{FE8DA6AF-1811-4E27-A96F-54109F1D0275}" type="slidenum">
              <a:rPr lang="en-GB" smtClean="0"/>
              <a:pPr/>
              <a:t>17</a:t>
            </a:fld>
            <a:endParaRPr lang="en-GB"/>
          </a:p>
        </p:txBody>
      </p:sp>
      <p:pic>
        <p:nvPicPr>
          <p:cNvPr id="3" name="Picture 2">
            <a:extLst>
              <a:ext uri="{FF2B5EF4-FFF2-40B4-BE49-F238E27FC236}">
                <a16:creationId xmlns="" xmlns:a16="http://schemas.microsoft.com/office/drawing/2014/main" id="{B414131F-6202-4B0C-86A7-315C3C765629}"/>
              </a:ext>
            </a:extLst>
          </p:cNvPr>
          <p:cNvPicPr>
            <a:picLocks noChangeAspect="1"/>
          </p:cNvPicPr>
          <p:nvPr/>
        </p:nvPicPr>
        <p:blipFill>
          <a:blip r:embed="rId2"/>
          <a:stretch>
            <a:fillRect/>
          </a:stretch>
        </p:blipFill>
        <p:spPr>
          <a:xfrm>
            <a:off x="459267" y="640811"/>
            <a:ext cx="6633013" cy="4100795"/>
          </a:xfrm>
          <a:prstGeom prst="rect">
            <a:avLst/>
          </a:prstGeom>
        </p:spPr>
      </p:pic>
    </p:spTree>
    <p:extLst>
      <p:ext uri="{BB962C8B-B14F-4D97-AF65-F5344CB8AC3E}">
        <p14:creationId xmlns:p14="http://schemas.microsoft.com/office/powerpoint/2010/main" val="385975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424485"/>
          </a:xfrm>
        </p:spPr>
        <p:txBody>
          <a:bodyPr/>
          <a:lstStyle/>
          <a:p>
            <a:r>
              <a:rPr lang="en-GB" dirty="0"/>
              <a:t>Volatility and autocorrelation by region </a:t>
            </a:r>
            <a:r>
              <a:rPr lang="en-GB" sz="1400" dirty="0">
                <a:solidFill>
                  <a:srgbClr val="4096B8"/>
                </a:solidFill>
              </a:rPr>
              <a:t>(Source: Nationwide HPI) </a:t>
            </a:r>
            <a:endParaRPr lang="en-GB" sz="1400" dirty="0">
              <a:solidFill>
                <a:schemeClr val="accent2"/>
              </a:solidFill>
            </a:endParaRP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11 December 2018</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sp>
        <p:nvSpPr>
          <p:cNvPr id="8" name="TextBox 7"/>
          <p:cNvSpPr txBox="1"/>
          <p:nvPr/>
        </p:nvSpPr>
        <p:spPr>
          <a:xfrm>
            <a:off x="395290" y="728095"/>
            <a:ext cx="8147252" cy="369332"/>
          </a:xfrm>
          <a:prstGeom prst="rect">
            <a:avLst/>
          </a:prstGeom>
          <a:noFill/>
        </p:spPr>
        <p:txBody>
          <a:bodyPr wrap="square" rtlCol="0">
            <a:spAutoFit/>
          </a:bodyPr>
          <a:lstStyle/>
          <a:p>
            <a:r>
              <a:rPr lang="en-GB" dirty="0">
                <a:solidFill>
                  <a:srgbClr val="4096B8"/>
                </a:solidFill>
              </a:rPr>
              <a:t>The tables below update figures given by the original ERWP in 2005</a:t>
            </a:r>
          </a:p>
        </p:txBody>
      </p:sp>
      <p:pic>
        <p:nvPicPr>
          <p:cNvPr id="14" name="Picture 13">
            <a:extLst>
              <a:ext uri="{FF2B5EF4-FFF2-40B4-BE49-F238E27FC236}">
                <a16:creationId xmlns="" xmlns:a16="http://schemas.microsoft.com/office/drawing/2014/main" id="{A64AEEF3-1AAC-441F-B292-B6CA8A2B62AB}"/>
              </a:ext>
            </a:extLst>
          </p:cNvPr>
          <p:cNvPicPr>
            <a:picLocks noChangeAspect="1"/>
          </p:cNvPicPr>
          <p:nvPr/>
        </p:nvPicPr>
        <p:blipFill>
          <a:blip r:embed="rId3"/>
          <a:stretch>
            <a:fillRect/>
          </a:stretch>
        </p:blipFill>
        <p:spPr>
          <a:xfrm>
            <a:off x="425881" y="1236379"/>
            <a:ext cx="3699536" cy="2953235"/>
          </a:xfrm>
          <a:prstGeom prst="rect">
            <a:avLst/>
          </a:prstGeom>
        </p:spPr>
      </p:pic>
      <p:pic>
        <p:nvPicPr>
          <p:cNvPr id="15" name="Picture 14">
            <a:extLst>
              <a:ext uri="{FF2B5EF4-FFF2-40B4-BE49-F238E27FC236}">
                <a16:creationId xmlns="" xmlns:a16="http://schemas.microsoft.com/office/drawing/2014/main" id="{19EFC0E8-3998-4164-AB76-852ACF9BCEAE}"/>
              </a:ext>
            </a:extLst>
          </p:cNvPr>
          <p:cNvPicPr>
            <a:picLocks noChangeAspect="1"/>
          </p:cNvPicPr>
          <p:nvPr/>
        </p:nvPicPr>
        <p:blipFill>
          <a:blip r:embed="rId4"/>
          <a:stretch>
            <a:fillRect/>
          </a:stretch>
        </p:blipFill>
        <p:spPr>
          <a:xfrm>
            <a:off x="4283968" y="1236914"/>
            <a:ext cx="3699536" cy="2953235"/>
          </a:xfrm>
          <a:prstGeom prst="rect">
            <a:avLst/>
          </a:prstGeom>
        </p:spPr>
      </p:pic>
    </p:spTree>
    <p:extLst>
      <p:ext uri="{BB962C8B-B14F-4D97-AF65-F5344CB8AC3E}">
        <p14:creationId xmlns:p14="http://schemas.microsoft.com/office/powerpoint/2010/main" val="299977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424485"/>
          </a:xfrm>
        </p:spPr>
        <p:txBody>
          <a:bodyPr/>
          <a:lstStyle/>
          <a:p>
            <a:r>
              <a:rPr lang="en-GB" dirty="0"/>
              <a:t>HPI by property type </a:t>
            </a:r>
            <a:r>
              <a:rPr lang="en-GB" sz="1400" dirty="0">
                <a:solidFill>
                  <a:srgbClr val="4096B8"/>
                </a:solidFill>
              </a:rPr>
              <a:t>(Source: ONS) </a:t>
            </a:r>
            <a:endParaRPr lang="en-GB" sz="1400" dirty="0">
              <a:solidFill>
                <a:schemeClr val="accent2"/>
              </a:solidFill>
            </a:endParaRP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11 December 2018</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pic>
        <p:nvPicPr>
          <p:cNvPr id="3" name="Picture 2">
            <a:extLst>
              <a:ext uri="{FF2B5EF4-FFF2-40B4-BE49-F238E27FC236}">
                <a16:creationId xmlns="" xmlns:a16="http://schemas.microsoft.com/office/drawing/2014/main" id="{6F6F0BFC-1670-4300-9F03-C2FDC08E64DC}"/>
              </a:ext>
            </a:extLst>
          </p:cNvPr>
          <p:cNvPicPr>
            <a:picLocks noChangeAspect="1"/>
          </p:cNvPicPr>
          <p:nvPr/>
        </p:nvPicPr>
        <p:blipFill>
          <a:blip r:embed="rId3"/>
          <a:stretch>
            <a:fillRect/>
          </a:stretch>
        </p:blipFill>
        <p:spPr>
          <a:xfrm>
            <a:off x="427203" y="728096"/>
            <a:ext cx="6935842" cy="4029202"/>
          </a:xfrm>
          <a:prstGeom prst="rect">
            <a:avLst/>
          </a:prstGeom>
        </p:spPr>
      </p:pic>
    </p:spTree>
    <p:extLst>
      <p:ext uri="{BB962C8B-B14F-4D97-AF65-F5344CB8AC3E}">
        <p14:creationId xmlns:p14="http://schemas.microsoft.com/office/powerpoint/2010/main" val="46391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endParaRPr lang="en-GB" dirty="0">
              <a:solidFill>
                <a:schemeClr val="accent2"/>
              </a:solidFill>
            </a:endParaRPr>
          </a:p>
        </p:txBody>
      </p:sp>
      <p:sp>
        <p:nvSpPr>
          <p:cNvPr id="3" name="Content Placeholder 2"/>
          <p:cNvSpPr>
            <a:spLocks noGrp="1"/>
          </p:cNvSpPr>
          <p:nvPr>
            <p:ph idx="1"/>
          </p:nvPr>
        </p:nvSpPr>
        <p:spPr>
          <a:xfrm>
            <a:off x="467544" y="1131590"/>
            <a:ext cx="8136904" cy="3336181"/>
          </a:xfrm>
        </p:spPr>
        <p:txBody>
          <a:bodyPr/>
          <a:lstStyle/>
          <a:p>
            <a:pPr marL="0" indent="0">
              <a:buNone/>
            </a:pPr>
            <a:r>
              <a:rPr lang="en-GB" sz="1200" dirty="0"/>
              <a:t>The views expressed in this presentation are those of invited contributors and not necessarily those of the IFoA or our employers. The IFoA and our employers do not endorse any of the views stated, nor any claims or representations made in this presentation and accept no responsibility or liability to any person for loss or damage suffered as a consequence of their placing reliance upon any view, claim or representation made in this presentation. </a:t>
            </a:r>
            <a:br>
              <a:rPr lang="en-GB" sz="1200" dirty="0"/>
            </a:br>
            <a:endParaRPr lang="en-GB" sz="1200" dirty="0"/>
          </a:p>
          <a:p>
            <a:pPr marL="0" indent="0">
              <a:buNone/>
            </a:pPr>
            <a:r>
              <a:rPr lang="en-GB" sz="12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presentation be reproduced without the written permission of the IFoA.</a:t>
            </a: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a:p>
        </p:txBody>
      </p:sp>
    </p:spTree>
    <p:extLst>
      <p:ext uri="{BB962C8B-B14F-4D97-AF65-F5344CB8AC3E}">
        <p14:creationId xmlns:p14="http://schemas.microsoft.com/office/powerpoint/2010/main" val="1463109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issues?</a:t>
            </a:r>
          </a:p>
        </p:txBody>
      </p:sp>
      <p:sp>
        <p:nvSpPr>
          <p:cNvPr id="3" name="Content Placeholder 2"/>
          <p:cNvSpPr>
            <a:spLocks noGrp="1"/>
          </p:cNvSpPr>
          <p:nvPr>
            <p:ph idx="1"/>
          </p:nvPr>
        </p:nvSpPr>
        <p:spPr/>
        <p:txBody>
          <a:bodyPr/>
          <a:lstStyle/>
          <a:p>
            <a:pPr>
              <a:buClr>
                <a:srgbClr val="4096B8"/>
              </a:buClr>
            </a:pPr>
            <a:r>
              <a:rPr lang="en-GB" dirty="0"/>
              <a:t>Monte Carlo vs closed form</a:t>
            </a:r>
          </a:p>
          <a:p>
            <a:pPr>
              <a:buClr>
                <a:srgbClr val="4096B8"/>
              </a:buClr>
            </a:pPr>
            <a:r>
              <a:rPr lang="en-GB" dirty="0"/>
              <a:t>Sophistication of models</a:t>
            </a:r>
          </a:p>
          <a:p>
            <a:pPr>
              <a:buClr>
                <a:srgbClr val="4096B8"/>
              </a:buClr>
            </a:pPr>
            <a:r>
              <a:rPr lang="en-GB" dirty="0"/>
              <a:t>Calibration and estimation of parameters</a:t>
            </a:r>
          </a:p>
          <a:p>
            <a:pPr>
              <a:buClr>
                <a:srgbClr val="4096B8"/>
              </a:buClr>
            </a:pPr>
            <a:r>
              <a:rPr lang="en-GB" dirty="0"/>
              <a:t>Real world vs risk-neutral or “halfway house”</a:t>
            </a:r>
          </a:p>
          <a:p>
            <a:pPr>
              <a:buClr>
                <a:srgbClr val="4096B8"/>
              </a:buClr>
            </a:pPr>
            <a:r>
              <a:rPr lang="en-GB" dirty="0"/>
              <a:t>The deferment rate or rental yield assumption in risk-neutral model</a:t>
            </a:r>
          </a:p>
          <a:p>
            <a:pPr>
              <a:buClr>
                <a:srgbClr val="4096B8"/>
              </a:buClr>
            </a:pPr>
            <a:r>
              <a:rPr lang="en-GB" dirty="0"/>
              <a:t>Choice of discount rate</a:t>
            </a:r>
          </a:p>
          <a:p>
            <a:pPr>
              <a:buClr>
                <a:srgbClr val="4096B8"/>
              </a:buClr>
            </a:pPr>
            <a:r>
              <a:rPr lang="en-GB" dirty="0"/>
              <a:t>Consistency with overall valuation of the NNEG</a:t>
            </a: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20</a:t>
            </a:fld>
            <a:endParaRPr lang="en-GB"/>
          </a:p>
        </p:txBody>
      </p:sp>
    </p:spTree>
    <p:extLst>
      <p:ext uri="{BB962C8B-B14F-4D97-AF65-F5344CB8AC3E}">
        <p14:creationId xmlns:p14="http://schemas.microsoft.com/office/powerpoint/2010/main" val="35831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solutions</a:t>
            </a:r>
          </a:p>
        </p:txBody>
      </p:sp>
      <p:sp>
        <p:nvSpPr>
          <p:cNvPr id="3" name="Content Placeholder 2"/>
          <p:cNvSpPr>
            <a:spLocks noGrp="1"/>
          </p:cNvSpPr>
          <p:nvPr>
            <p:ph idx="1"/>
          </p:nvPr>
        </p:nvSpPr>
        <p:spPr/>
        <p:txBody>
          <a:bodyPr/>
          <a:lstStyle/>
          <a:p>
            <a:pPr>
              <a:buClr>
                <a:srgbClr val="4096B8"/>
              </a:buClr>
            </a:pPr>
            <a:r>
              <a:rPr lang="en-GB" dirty="0"/>
              <a:t>There are multiple possible models including:</a:t>
            </a:r>
          </a:p>
          <a:p>
            <a:pPr lvl="1">
              <a:buClr>
                <a:srgbClr val="DCDDD9"/>
              </a:buClr>
            </a:pPr>
            <a:r>
              <a:rPr lang="en-GB" dirty="0"/>
              <a:t>AR(I)MA, (E)GARCH, GJR, MCMC and VAR</a:t>
            </a:r>
          </a:p>
          <a:p>
            <a:pPr lvl="1">
              <a:buClr>
                <a:srgbClr val="DCDDD9"/>
              </a:buClr>
            </a:pPr>
            <a:r>
              <a:rPr lang="en-GB" dirty="0"/>
              <a:t>Jump diffusion processes could be incorporated</a:t>
            </a:r>
          </a:p>
          <a:p>
            <a:pPr>
              <a:buClr>
                <a:srgbClr val="4096B8"/>
              </a:buClr>
            </a:pPr>
            <a:r>
              <a:rPr lang="en-GB" dirty="0"/>
              <a:t>Combined models such as AR(I)MA-(E)GARCH</a:t>
            </a:r>
          </a:p>
          <a:p>
            <a:pPr>
              <a:buClr>
                <a:srgbClr val="4096B8"/>
              </a:buClr>
            </a:pPr>
            <a:r>
              <a:rPr lang="en-GB" dirty="0"/>
              <a:t>Risk neutralisation e.g. using </a:t>
            </a:r>
            <a:r>
              <a:rPr lang="en-GB" dirty="0" err="1"/>
              <a:t>Esscher</a:t>
            </a:r>
            <a:r>
              <a:rPr lang="en-GB" dirty="0"/>
              <a:t> transforms or Maximum Entropy</a:t>
            </a:r>
          </a:p>
          <a:p>
            <a:pPr>
              <a:buClr>
                <a:srgbClr val="4096B8"/>
              </a:buClr>
            </a:pPr>
            <a:r>
              <a:rPr lang="en-GB" dirty="0"/>
              <a:t>Closed form solutions might require a compromise and suitable calibration</a:t>
            </a: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21</a:t>
            </a:fld>
            <a:endParaRPr lang="en-GB"/>
          </a:p>
        </p:txBody>
      </p:sp>
    </p:spTree>
    <p:extLst>
      <p:ext uri="{BB962C8B-B14F-4D97-AF65-F5344CB8AC3E}">
        <p14:creationId xmlns:p14="http://schemas.microsoft.com/office/powerpoint/2010/main" val="4240354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way forward</a:t>
            </a:r>
          </a:p>
        </p:txBody>
      </p:sp>
      <p:sp>
        <p:nvSpPr>
          <p:cNvPr id="3" name="Content Placeholder 2"/>
          <p:cNvSpPr>
            <a:spLocks noGrp="1"/>
          </p:cNvSpPr>
          <p:nvPr>
            <p:ph idx="1"/>
          </p:nvPr>
        </p:nvSpPr>
        <p:spPr/>
        <p:txBody>
          <a:bodyPr/>
          <a:lstStyle/>
          <a:p>
            <a:pPr marL="0" lvl="0" indent="0">
              <a:buNone/>
            </a:pPr>
            <a:r>
              <a:rPr lang="en-GB" b="1" dirty="0">
                <a:solidFill>
                  <a:srgbClr val="4096B8"/>
                </a:solidFill>
              </a:rPr>
              <a:t>Co-funded independent research commissioned by IFoA and ABI on NNEG </a:t>
            </a:r>
          </a:p>
          <a:p>
            <a:pPr>
              <a:buClr>
                <a:srgbClr val="4096B8"/>
              </a:buClr>
            </a:pPr>
            <a:r>
              <a:rPr lang="en-GB" dirty="0"/>
              <a:t>Under oversight of Actuarial Research Centre</a:t>
            </a:r>
          </a:p>
          <a:p>
            <a:pPr>
              <a:buClr>
                <a:srgbClr val="4096B8"/>
              </a:buClr>
            </a:pPr>
            <a:r>
              <a:rPr lang="en-GB" dirty="0"/>
              <a:t>Kent Business School under Prof Radu Tunaru appointed</a:t>
            </a:r>
          </a:p>
          <a:p>
            <a:pPr>
              <a:buClr>
                <a:srgbClr val="4096B8"/>
              </a:buClr>
            </a:pPr>
            <a:r>
              <a:rPr lang="en-GB" dirty="0"/>
              <a:t>Review Group comprising 50: 50 ABI and IFoA/ARC representatives with Professor Johnny Li as the Chair</a:t>
            </a:r>
          </a:p>
          <a:p>
            <a:pPr>
              <a:buClr>
                <a:srgbClr val="4096B8"/>
              </a:buClr>
            </a:pPr>
            <a:r>
              <a:rPr lang="en-GB" dirty="0"/>
              <a:t>Interim results – shared with stakeholders at IFoA and ABI</a:t>
            </a:r>
          </a:p>
          <a:p>
            <a:pPr>
              <a:buClr>
                <a:srgbClr val="4096B8"/>
              </a:buClr>
            </a:pPr>
            <a:r>
              <a:rPr lang="en-GB" dirty="0"/>
              <a:t>Final published results – Q1 2019 </a:t>
            </a:r>
            <a:r>
              <a:rPr lang="en-GB"/>
              <a:t>is objective</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a:p>
        </p:txBody>
      </p:sp>
    </p:spTree>
    <p:extLst>
      <p:ext uri="{BB962C8B-B14F-4D97-AF65-F5344CB8AC3E}">
        <p14:creationId xmlns:p14="http://schemas.microsoft.com/office/powerpoint/2010/main" val="3312559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600202"/>
            <a:ext cx="8569200" cy="971549"/>
          </a:xfrm>
        </p:spPr>
        <p:txBody>
          <a:bodyPr/>
          <a:lstStyle/>
          <a:p>
            <a:r>
              <a:rPr lang="en-GB" dirty="0" smtClean="0">
                <a:solidFill>
                  <a:srgbClr val="FFFFFF"/>
                </a:solidFill>
              </a:rPr>
              <a:t>Valuation of ERMs</a:t>
            </a:r>
            <a:r>
              <a:rPr lang="en-GB" dirty="0">
                <a:solidFill>
                  <a:srgbClr val="FFFFFF"/>
                </a:solidFill>
              </a:rPr>
              <a:t/>
            </a:r>
            <a:br>
              <a:rPr lang="en-GB" dirty="0">
                <a:solidFill>
                  <a:srgbClr val="FFFFFF"/>
                </a:solidFill>
              </a:rPr>
            </a:br>
            <a:endParaRPr lang="en-GB" b="0" dirty="0">
              <a:solidFill>
                <a:srgbClr val="FFFFFF"/>
              </a:solidFill>
            </a:endParaRPr>
          </a:p>
        </p:txBody>
      </p:sp>
      <p:sp>
        <p:nvSpPr>
          <p:cNvPr id="4" name="Rectangle 4"/>
          <p:cNvSpPr>
            <a:spLocks noGrp="1" noChangeArrowheads="1"/>
          </p:cNvSpPr>
          <p:nvPr>
            <p:ph type="dt" sz="half" idx="2"/>
          </p:nvPr>
        </p:nvSpPr>
        <p:spPr/>
        <p:txBody>
          <a:bodyPr/>
          <a:lstStyle/>
          <a:p>
            <a:fld id="{5E48DFFE-EFA0-44BE-8867-EC03927B5DA5}" type="datetime4">
              <a:rPr lang="en-GB">
                <a:solidFill>
                  <a:prstClr val="white"/>
                </a:solidFill>
              </a:rPr>
              <a:pPr/>
              <a:t>11 December 2018</a:t>
            </a:fld>
            <a:endParaRPr lang="en-GB" dirty="0">
              <a:solidFill>
                <a:prstClr val="white"/>
              </a:solidFill>
            </a:endParaRPr>
          </a:p>
        </p:txBody>
      </p:sp>
      <p:sp>
        <p:nvSpPr>
          <p:cNvPr id="3" name="Rectangle 2"/>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272915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Valuation methodology – IFRS 17</a:t>
            </a:r>
            <a:endParaRPr lang="en-GB" dirty="0">
              <a:solidFill>
                <a:schemeClr val="accent2"/>
              </a:solidFill>
            </a:endParaRPr>
          </a:p>
        </p:txBody>
      </p:sp>
      <p:sp>
        <p:nvSpPr>
          <p:cNvPr id="3" name="Content Placeholder 2"/>
          <p:cNvSpPr>
            <a:spLocks noGrp="1"/>
          </p:cNvSpPr>
          <p:nvPr>
            <p:ph idx="1"/>
          </p:nvPr>
        </p:nvSpPr>
        <p:spPr>
          <a:xfrm>
            <a:off x="539552" y="1041579"/>
            <a:ext cx="8204398" cy="3402379"/>
          </a:xfrm>
        </p:spPr>
        <p:txBody>
          <a:bodyPr/>
          <a:lstStyle/>
          <a:p>
            <a:pPr>
              <a:lnSpc>
                <a:spcPct val="150000"/>
              </a:lnSpc>
              <a:spcBef>
                <a:spcPts val="600"/>
              </a:spcBef>
              <a:buClr>
                <a:schemeClr val="accent4"/>
              </a:buClr>
            </a:pPr>
            <a:r>
              <a:rPr lang="en-GB" sz="1600" dirty="0"/>
              <a:t>Do ERMs meet the definition of ‘insurance contract’?</a:t>
            </a:r>
          </a:p>
          <a:p>
            <a:pPr lvl="1">
              <a:lnSpc>
                <a:spcPct val="150000"/>
              </a:lnSpc>
              <a:spcBef>
                <a:spcPts val="600"/>
              </a:spcBef>
              <a:buClr>
                <a:schemeClr val="accent4"/>
              </a:buClr>
            </a:pPr>
            <a:r>
              <a:rPr lang="en-GB" sz="1300" i="1" dirty="0"/>
              <a:t>“A contract is an insurance contract only if it transfers significant insurance risk...”</a:t>
            </a:r>
            <a:r>
              <a:rPr lang="en-GB" sz="1300" dirty="0"/>
              <a:t> (IFRS17, B17)</a:t>
            </a:r>
          </a:p>
          <a:p>
            <a:pPr lvl="1">
              <a:lnSpc>
                <a:spcPct val="150000"/>
              </a:lnSpc>
              <a:spcBef>
                <a:spcPts val="600"/>
              </a:spcBef>
              <a:buClr>
                <a:schemeClr val="accent4"/>
              </a:buClr>
            </a:pPr>
            <a:r>
              <a:rPr lang="en-GB" sz="1300" i="1" dirty="0"/>
              <a:t>“Insurance risk is significant if, and only if, an insured event could cause the issuer to pay additional amounts that are significant in </a:t>
            </a:r>
            <a:r>
              <a:rPr lang="en-GB" sz="1300" b="1" i="1" dirty="0"/>
              <a:t>any single scenario</a:t>
            </a:r>
            <a:r>
              <a:rPr lang="en-GB" sz="1300" i="1" dirty="0"/>
              <a:t>, excluding scenarios that have no commercial substance (</a:t>
            </a:r>
            <a:r>
              <a:rPr lang="en-GB" sz="1300" i="1" dirty="0" err="1"/>
              <a:t>ie</a:t>
            </a:r>
            <a:r>
              <a:rPr lang="en-GB" sz="1300" i="1" dirty="0"/>
              <a:t> no discernible effect on the economics of the transaction)…”</a:t>
            </a:r>
            <a:r>
              <a:rPr lang="en-GB" sz="1300" dirty="0"/>
              <a:t> (IFRS17, B18)</a:t>
            </a:r>
          </a:p>
          <a:p>
            <a:pPr>
              <a:lnSpc>
                <a:spcPct val="150000"/>
              </a:lnSpc>
              <a:spcBef>
                <a:spcPts val="600"/>
              </a:spcBef>
              <a:buClr>
                <a:schemeClr val="accent4"/>
              </a:buClr>
            </a:pPr>
            <a:r>
              <a:rPr lang="en-GB" sz="1600" dirty="0"/>
              <a:t>If in scope, calculation of CSM, risk adjustment etc. likely to be required</a:t>
            </a:r>
          </a:p>
          <a:p>
            <a:pPr>
              <a:lnSpc>
                <a:spcPct val="150000"/>
              </a:lnSpc>
              <a:spcBef>
                <a:spcPts val="600"/>
              </a:spcBef>
              <a:buClr>
                <a:schemeClr val="accent4"/>
              </a:buClr>
            </a:pPr>
            <a:r>
              <a:rPr lang="en-GB" sz="1600" dirty="0"/>
              <a:t>Issue 1 of 25 in IASB staff paper </a:t>
            </a:r>
            <a:r>
              <a:rPr lang="en-GB" sz="1600" i="1" dirty="0"/>
              <a:t>IFRS 17, Concerns and implementation challenges</a:t>
            </a: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a:p>
        </p:txBody>
      </p:sp>
      <p:sp>
        <p:nvSpPr>
          <p:cNvPr id="6" name="TextBox 5"/>
          <p:cNvSpPr txBox="1"/>
          <p:nvPr/>
        </p:nvSpPr>
        <p:spPr>
          <a:xfrm>
            <a:off x="683568" y="4110340"/>
            <a:ext cx="5328592" cy="261610"/>
          </a:xfrm>
          <a:prstGeom prst="rect">
            <a:avLst/>
          </a:prstGeom>
          <a:noFill/>
        </p:spPr>
        <p:txBody>
          <a:bodyPr wrap="square" rtlCol="0">
            <a:spAutoFit/>
          </a:bodyPr>
          <a:lstStyle/>
          <a:p>
            <a:r>
              <a:rPr lang="en-GB" sz="1050" dirty="0">
                <a:solidFill>
                  <a:schemeClr val="accent2"/>
                </a:solidFill>
              </a:rPr>
              <a:t>https://www.ifrs.org/-/media/feature/meetings/2018/october/iasb/ap02d-ifrs17.pdf</a:t>
            </a:r>
          </a:p>
        </p:txBody>
      </p:sp>
    </p:spTree>
    <p:extLst>
      <p:ext uri="{BB962C8B-B14F-4D97-AF65-F5344CB8AC3E}">
        <p14:creationId xmlns:p14="http://schemas.microsoft.com/office/powerpoint/2010/main" val="516006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Valuation methodology – Solvency II (1)</a:t>
            </a:r>
            <a:endParaRPr lang="en-GB" dirty="0">
              <a:solidFill>
                <a:schemeClr val="accent2"/>
              </a:solidFill>
            </a:endParaRPr>
          </a:p>
        </p:txBody>
      </p:sp>
      <p:sp>
        <p:nvSpPr>
          <p:cNvPr id="3" name="Content Placeholder 2"/>
          <p:cNvSpPr>
            <a:spLocks noGrp="1"/>
          </p:cNvSpPr>
          <p:nvPr>
            <p:ph idx="1"/>
          </p:nvPr>
        </p:nvSpPr>
        <p:spPr>
          <a:xfrm>
            <a:off x="539552" y="1041579"/>
            <a:ext cx="8204398" cy="3402379"/>
          </a:xfrm>
        </p:spPr>
        <p:txBody>
          <a:bodyPr/>
          <a:lstStyle/>
          <a:p>
            <a:pPr>
              <a:lnSpc>
                <a:spcPct val="150000"/>
              </a:lnSpc>
              <a:spcBef>
                <a:spcPts val="600"/>
              </a:spcBef>
              <a:buClr>
                <a:schemeClr val="accent4"/>
              </a:buClr>
            </a:pPr>
            <a:r>
              <a:rPr lang="en-GB" sz="1600" dirty="0"/>
              <a:t>ERMs have been a regulatory focus for several years, including publication of </a:t>
            </a:r>
            <a:r>
              <a:rPr lang="en-GB" sz="1600" dirty="0" smtClean="0"/>
              <a:t>a number of </a:t>
            </a:r>
            <a:r>
              <a:rPr lang="en-GB" sz="1600" dirty="0"/>
              <a:t>consultation papers and letters to CEOs</a:t>
            </a:r>
          </a:p>
          <a:p>
            <a:pPr>
              <a:lnSpc>
                <a:spcPct val="150000"/>
              </a:lnSpc>
              <a:spcBef>
                <a:spcPts val="600"/>
              </a:spcBef>
              <a:buClr>
                <a:schemeClr val="accent4"/>
              </a:buClr>
            </a:pPr>
            <a:endParaRPr lang="en-GB" sz="1600" i="1" dirty="0"/>
          </a:p>
          <a:p>
            <a:pPr>
              <a:lnSpc>
                <a:spcPct val="150000"/>
              </a:lnSpc>
              <a:spcBef>
                <a:spcPts val="600"/>
              </a:spcBef>
              <a:buClr>
                <a:schemeClr val="accent4"/>
              </a:buClr>
            </a:pPr>
            <a:endParaRPr lang="en-GB" sz="1600" i="1" dirty="0"/>
          </a:p>
          <a:p>
            <a:pPr>
              <a:lnSpc>
                <a:spcPct val="150000"/>
              </a:lnSpc>
              <a:spcBef>
                <a:spcPts val="600"/>
              </a:spcBef>
              <a:buClr>
                <a:schemeClr val="accent4"/>
              </a:buClr>
            </a:pPr>
            <a:endParaRPr lang="en-GB" sz="1600" i="1" dirty="0"/>
          </a:p>
          <a:p>
            <a:pPr>
              <a:lnSpc>
                <a:spcPct val="150000"/>
              </a:lnSpc>
              <a:spcBef>
                <a:spcPts val="600"/>
              </a:spcBef>
              <a:buClr>
                <a:schemeClr val="accent4"/>
              </a:buClr>
            </a:pPr>
            <a:endParaRPr lang="en-GB" sz="1600" i="1" dirty="0"/>
          </a:p>
          <a:p>
            <a:pPr>
              <a:lnSpc>
                <a:spcPct val="150000"/>
              </a:lnSpc>
              <a:spcBef>
                <a:spcPts val="600"/>
              </a:spcBef>
              <a:buClr>
                <a:schemeClr val="accent4"/>
              </a:buClr>
            </a:pPr>
            <a:r>
              <a:rPr lang="en-GB" sz="1600" dirty="0"/>
              <a:t>Recent guidance has </a:t>
            </a:r>
            <a:r>
              <a:rPr lang="en-GB" sz="1600" dirty="0" smtClean="0"/>
              <a:t>focused on </a:t>
            </a:r>
            <a:r>
              <a:rPr lang="en-GB" sz="1600" dirty="0"/>
              <a:t>NNEG valuation and internal ratings</a:t>
            </a: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a:p>
        </p:txBody>
      </p:sp>
      <p:graphicFrame>
        <p:nvGraphicFramePr>
          <p:cNvPr id="6" name="Diagram 5"/>
          <p:cNvGraphicFramePr/>
          <p:nvPr>
            <p:extLst>
              <p:ext uri="{D42A27DB-BD31-4B8C-83A1-F6EECF244321}">
                <p14:modId xmlns:p14="http://schemas.microsoft.com/office/powerpoint/2010/main" val="2712780568"/>
              </p:ext>
            </p:extLst>
          </p:nvPr>
        </p:nvGraphicFramePr>
        <p:xfrm>
          <a:off x="984718" y="1347614"/>
          <a:ext cx="7776864"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lded Corner 6"/>
          <p:cNvSpPr/>
          <p:nvPr/>
        </p:nvSpPr>
        <p:spPr>
          <a:xfrm>
            <a:off x="94386" y="3065140"/>
            <a:ext cx="877214" cy="576064"/>
          </a:xfrm>
          <a:prstGeom prst="foldedCorner">
            <a:avLst/>
          </a:prstGeom>
          <a:solidFill>
            <a:schemeClr val="accent1">
              <a:lumMod val="40000"/>
              <a:lumOff val="6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a:solidFill>
                  <a:schemeClr val="tx1"/>
                </a:solidFill>
              </a:rPr>
              <a:t>Paul Fisher letter 20/02/2015</a:t>
            </a:r>
          </a:p>
        </p:txBody>
      </p:sp>
      <p:sp>
        <p:nvSpPr>
          <p:cNvPr id="8" name="Folded Corner 7"/>
          <p:cNvSpPr/>
          <p:nvPr/>
        </p:nvSpPr>
        <p:spPr>
          <a:xfrm>
            <a:off x="5065141" y="1923678"/>
            <a:ext cx="878400" cy="576000"/>
          </a:xfrm>
          <a:prstGeom prst="foldedCorner">
            <a:avLst/>
          </a:prstGeom>
          <a:solidFill>
            <a:schemeClr val="accent1">
              <a:lumMod val="40000"/>
              <a:lumOff val="6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a:solidFill>
                  <a:schemeClr val="tx1"/>
                </a:solidFill>
              </a:rPr>
              <a:t>David Rule letter </a:t>
            </a:r>
          </a:p>
          <a:p>
            <a:pPr algn="ctr"/>
            <a:r>
              <a:rPr lang="en-GB" sz="1000" dirty="0">
                <a:solidFill>
                  <a:schemeClr val="tx1"/>
                </a:solidFill>
              </a:rPr>
              <a:t>02/07/2018</a:t>
            </a:r>
          </a:p>
        </p:txBody>
      </p:sp>
      <p:sp>
        <p:nvSpPr>
          <p:cNvPr id="9" name="Folded Corner 8"/>
          <p:cNvSpPr/>
          <p:nvPr/>
        </p:nvSpPr>
        <p:spPr>
          <a:xfrm>
            <a:off x="94386" y="2417068"/>
            <a:ext cx="877214" cy="576064"/>
          </a:xfrm>
          <a:prstGeom prst="foldedCorner">
            <a:avLst/>
          </a:prstGeom>
          <a:solidFill>
            <a:schemeClr val="accent1">
              <a:lumMod val="40000"/>
              <a:lumOff val="6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a:solidFill>
                  <a:schemeClr val="tx1"/>
                </a:solidFill>
              </a:rPr>
              <a:t>Paul Fisher letter 15/10/2014</a:t>
            </a:r>
          </a:p>
        </p:txBody>
      </p:sp>
      <p:sp>
        <p:nvSpPr>
          <p:cNvPr id="10" name="Rectangle 9"/>
          <p:cNvSpPr/>
          <p:nvPr/>
        </p:nvSpPr>
        <p:spPr>
          <a:xfrm>
            <a:off x="5652120" y="3291830"/>
            <a:ext cx="792088" cy="349374"/>
          </a:xfrm>
          <a:prstGeom prst="rect">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smtClean="0">
                <a:solidFill>
                  <a:srgbClr val="FF0000"/>
                </a:solidFill>
              </a:rPr>
              <a:t>PS31/18</a:t>
            </a:r>
            <a:endParaRPr lang="en-GB" sz="1200" dirty="0">
              <a:solidFill>
                <a:srgbClr val="FF0000"/>
              </a:solidFill>
            </a:endParaRPr>
          </a:p>
        </p:txBody>
      </p:sp>
      <p:sp>
        <p:nvSpPr>
          <p:cNvPr id="11" name="Folded Corner 10"/>
          <p:cNvSpPr/>
          <p:nvPr/>
        </p:nvSpPr>
        <p:spPr>
          <a:xfrm>
            <a:off x="6444208" y="1923678"/>
            <a:ext cx="878400" cy="576000"/>
          </a:xfrm>
          <a:prstGeom prst="foldedCorner">
            <a:avLst/>
          </a:prstGeom>
          <a:solidFill>
            <a:schemeClr val="accent1">
              <a:lumMod val="40000"/>
              <a:lumOff val="6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a:solidFill>
                  <a:srgbClr val="FF0000"/>
                </a:solidFill>
              </a:rPr>
              <a:t>David Rule letter </a:t>
            </a:r>
          </a:p>
          <a:p>
            <a:pPr algn="ctr"/>
            <a:r>
              <a:rPr lang="en-GB" sz="1000" dirty="0" smtClean="0">
                <a:solidFill>
                  <a:srgbClr val="FF0000"/>
                </a:solidFill>
              </a:rPr>
              <a:t>10/12/2018</a:t>
            </a:r>
            <a:endParaRPr lang="en-GB" sz="1000" dirty="0">
              <a:solidFill>
                <a:srgbClr val="FF0000"/>
              </a:solidFill>
            </a:endParaRPr>
          </a:p>
        </p:txBody>
      </p:sp>
    </p:spTree>
    <p:extLst>
      <p:ext uri="{BB962C8B-B14F-4D97-AF65-F5344CB8AC3E}">
        <p14:creationId xmlns:p14="http://schemas.microsoft.com/office/powerpoint/2010/main" val="3209044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Valuation methodology – Solvency II (2)</a:t>
            </a:r>
            <a:endParaRPr lang="en-GB" dirty="0">
              <a:solidFill>
                <a:schemeClr val="accent2"/>
              </a:solidFill>
            </a:endParaRP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26</a:t>
            </a:fld>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91630"/>
            <a:ext cx="4201390"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30" y="1491630"/>
            <a:ext cx="4201386"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915566"/>
            <a:ext cx="8204398" cy="3528392"/>
          </a:xfrm>
        </p:spPr>
        <p:txBody>
          <a:bodyPr/>
          <a:lstStyle/>
          <a:p>
            <a:pPr>
              <a:lnSpc>
                <a:spcPct val="150000"/>
              </a:lnSpc>
              <a:spcBef>
                <a:spcPts val="600"/>
              </a:spcBef>
              <a:buClr>
                <a:schemeClr val="accent4"/>
              </a:buClr>
            </a:pPr>
            <a:r>
              <a:rPr lang="en-GB" sz="1600" dirty="0"/>
              <a:t>Effective value test ‘looks through’ structuring and internal rating</a:t>
            </a:r>
          </a:p>
        </p:txBody>
      </p:sp>
    </p:spTree>
    <p:extLst>
      <p:ext uri="{BB962C8B-B14F-4D97-AF65-F5344CB8AC3E}">
        <p14:creationId xmlns:p14="http://schemas.microsoft.com/office/powerpoint/2010/main" val="1948594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Valuation methodology – Latest developments</a:t>
            </a:r>
            <a:endParaRPr lang="en-GB" dirty="0">
              <a:solidFill>
                <a:schemeClr val="accent2"/>
              </a:solidFill>
            </a:endParaRP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987574"/>
            <a:ext cx="3391320" cy="307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214934" y="4149834"/>
            <a:ext cx="3312368" cy="215444"/>
          </a:xfrm>
          <a:prstGeom prst="rect">
            <a:avLst/>
          </a:prstGeom>
          <a:noFill/>
        </p:spPr>
        <p:txBody>
          <a:bodyPr wrap="square" rtlCol="0">
            <a:spAutoFit/>
          </a:bodyPr>
          <a:lstStyle/>
          <a:p>
            <a:r>
              <a:rPr lang="en-GB" sz="800" dirty="0">
                <a:solidFill>
                  <a:schemeClr val="accent2"/>
                </a:solidFill>
              </a:rPr>
              <a:t>www.theactuary.com</a:t>
            </a:r>
          </a:p>
        </p:txBody>
      </p:sp>
      <p:sp>
        <p:nvSpPr>
          <p:cNvPr id="10" name="TextBox 9"/>
          <p:cNvSpPr txBox="1"/>
          <p:nvPr/>
        </p:nvSpPr>
        <p:spPr>
          <a:xfrm>
            <a:off x="462541" y="4230765"/>
            <a:ext cx="3520009" cy="338554"/>
          </a:xfrm>
          <a:prstGeom prst="rect">
            <a:avLst/>
          </a:prstGeom>
          <a:noFill/>
        </p:spPr>
        <p:txBody>
          <a:bodyPr wrap="square" rtlCol="0">
            <a:spAutoFit/>
          </a:bodyPr>
          <a:lstStyle/>
          <a:p>
            <a:r>
              <a:rPr lang="en-GB" sz="800" dirty="0">
                <a:solidFill>
                  <a:schemeClr val="accent2"/>
                </a:solidFill>
              </a:rPr>
              <a:t>https://www.bankofengland.co.uk/prudential-regulation/publication/2018/solvency-ii-equity-release-mortgages</a:t>
            </a:r>
          </a:p>
        </p:txBody>
      </p:sp>
      <p:cxnSp>
        <p:nvCxnSpPr>
          <p:cNvPr id="9" name="Straight Connector 8"/>
          <p:cNvCxnSpPr/>
          <p:nvPr/>
        </p:nvCxnSpPr>
        <p:spPr>
          <a:xfrm>
            <a:off x="4860032" y="1131590"/>
            <a:ext cx="0" cy="338437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83" y="1964037"/>
            <a:ext cx="4564757" cy="218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38866"/>
          <a:stretch/>
        </p:blipFill>
        <p:spPr bwMode="auto">
          <a:xfrm>
            <a:off x="279983" y="1027400"/>
            <a:ext cx="3138282" cy="93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294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600202"/>
            <a:ext cx="8569200" cy="971549"/>
          </a:xfrm>
        </p:spPr>
        <p:txBody>
          <a:bodyPr/>
          <a:lstStyle/>
          <a:p>
            <a:r>
              <a:rPr lang="en-GB" dirty="0" smtClean="0">
                <a:solidFill>
                  <a:srgbClr val="FFFFFF"/>
                </a:solidFill>
              </a:rPr>
              <a:t>Structuring of ERMs</a:t>
            </a:r>
            <a:r>
              <a:rPr lang="en-GB" dirty="0">
                <a:solidFill>
                  <a:srgbClr val="FFFFFF"/>
                </a:solidFill>
              </a:rPr>
              <a:t/>
            </a:r>
            <a:br>
              <a:rPr lang="en-GB" dirty="0">
                <a:solidFill>
                  <a:srgbClr val="FFFFFF"/>
                </a:solidFill>
              </a:rPr>
            </a:br>
            <a:endParaRPr lang="en-GB" b="0" dirty="0">
              <a:solidFill>
                <a:srgbClr val="FFFFFF"/>
              </a:solidFill>
            </a:endParaRPr>
          </a:p>
        </p:txBody>
      </p:sp>
      <p:sp>
        <p:nvSpPr>
          <p:cNvPr id="4" name="Rectangle 4"/>
          <p:cNvSpPr>
            <a:spLocks noGrp="1" noChangeArrowheads="1"/>
          </p:cNvSpPr>
          <p:nvPr>
            <p:ph type="dt" sz="half" idx="2"/>
          </p:nvPr>
        </p:nvSpPr>
        <p:spPr/>
        <p:txBody>
          <a:bodyPr/>
          <a:lstStyle/>
          <a:p>
            <a:fld id="{5E48DFFE-EFA0-44BE-8867-EC03927B5DA5}" type="datetime4">
              <a:rPr lang="en-GB">
                <a:solidFill>
                  <a:prstClr val="white"/>
                </a:solidFill>
              </a:rPr>
              <a:pPr/>
              <a:t>11 December 2018</a:t>
            </a:fld>
            <a:endParaRPr lang="en-GB" dirty="0">
              <a:solidFill>
                <a:prstClr val="white"/>
              </a:solidFill>
            </a:endParaRPr>
          </a:p>
        </p:txBody>
      </p:sp>
      <p:sp>
        <p:nvSpPr>
          <p:cNvPr id="3" name="Rectangle 2"/>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960500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Securitisation – what does it mean for ERM?</a:t>
            </a:r>
            <a:endParaRPr lang="en-GB" dirty="0">
              <a:solidFill>
                <a:schemeClr val="accent2"/>
              </a:solidFill>
            </a:endParaRP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19869"/>
            <a:ext cx="2820035" cy="1998980"/>
          </a:xfrm>
          <a:prstGeom prst="rect">
            <a:avLst/>
          </a:prstGeom>
          <a:noFill/>
          <a:ln>
            <a:noFill/>
          </a:ln>
        </p:spPr>
      </p:pic>
      <p:cxnSp>
        <p:nvCxnSpPr>
          <p:cNvPr id="12" name="Straight Connector 11"/>
          <p:cNvCxnSpPr/>
          <p:nvPr/>
        </p:nvCxnSpPr>
        <p:spPr>
          <a:xfrm>
            <a:off x="3995936" y="1160860"/>
            <a:ext cx="0" cy="33843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95290" y="1121413"/>
            <a:ext cx="3384623" cy="369332"/>
          </a:xfrm>
          <a:prstGeom prst="rect">
            <a:avLst/>
          </a:prstGeom>
        </p:spPr>
        <p:txBody>
          <a:bodyPr wrap="square">
            <a:spAutoFit/>
          </a:bodyPr>
          <a:lstStyle/>
          <a:p>
            <a:pPr marL="0" lvl="0" indent="0">
              <a:buNone/>
            </a:pPr>
            <a:r>
              <a:rPr lang="en-GB" b="1" smtClean="0">
                <a:solidFill>
                  <a:srgbClr val="4096B8"/>
                </a:solidFill>
              </a:rPr>
              <a:t>The structure</a:t>
            </a:r>
            <a:endParaRPr lang="en-GB" b="1" dirty="0">
              <a:solidFill>
                <a:srgbClr val="4096B8"/>
              </a:solidFill>
            </a:endParaRPr>
          </a:p>
        </p:txBody>
      </p:sp>
      <p:sp>
        <p:nvSpPr>
          <p:cNvPr id="14" name="Rectangle 13"/>
          <p:cNvSpPr/>
          <p:nvPr/>
        </p:nvSpPr>
        <p:spPr>
          <a:xfrm>
            <a:off x="4157967" y="1121413"/>
            <a:ext cx="3943048" cy="369332"/>
          </a:xfrm>
          <a:prstGeom prst="rect">
            <a:avLst/>
          </a:prstGeom>
        </p:spPr>
        <p:txBody>
          <a:bodyPr wrap="square">
            <a:spAutoFit/>
          </a:bodyPr>
          <a:lstStyle/>
          <a:p>
            <a:pPr marL="0" lvl="0" indent="0">
              <a:buNone/>
            </a:pPr>
            <a:r>
              <a:rPr lang="en-GB" b="1" smtClean="0">
                <a:solidFill>
                  <a:srgbClr val="4096B8"/>
                </a:solidFill>
              </a:rPr>
              <a:t>The incremental risk implications</a:t>
            </a:r>
            <a:endParaRPr lang="en-GB" b="1" dirty="0">
              <a:solidFill>
                <a:srgbClr val="4096B8"/>
              </a:solidFill>
            </a:endParaRP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1763758"/>
            <a:ext cx="4248472" cy="2105255"/>
          </a:xfrm>
          <a:prstGeom prst="rect">
            <a:avLst/>
          </a:prstGeom>
          <a:noFill/>
          <a:ln>
            <a:noFill/>
          </a:ln>
        </p:spPr>
      </p:pic>
      <p:sp>
        <p:nvSpPr>
          <p:cNvPr id="7" name="Right Arrow 6"/>
          <p:cNvSpPr/>
          <p:nvPr/>
        </p:nvSpPr>
        <p:spPr>
          <a:xfrm rot="6881299">
            <a:off x="6576772" y="2523856"/>
            <a:ext cx="504056" cy="456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3676422">
            <a:off x="5020515" y="3183034"/>
            <a:ext cx="490351" cy="456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611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endParaRPr lang="en-GB" dirty="0">
              <a:solidFill>
                <a:schemeClr val="accent2"/>
              </a:solidFill>
            </a:endParaRPr>
          </a:p>
        </p:txBody>
      </p:sp>
      <p:sp>
        <p:nvSpPr>
          <p:cNvPr id="3" name="Content Placeholder 2"/>
          <p:cNvSpPr>
            <a:spLocks noGrp="1"/>
          </p:cNvSpPr>
          <p:nvPr>
            <p:ph idx="1"/>
          </p:nvPr>
        </p:nvSpPr>
        <p:spPr>
          <a:xfrm>
            <a:off x="539552" y="1041579"/>
            <a:ext cx="8204398" cy="3402379"/>
          </a:xfrm>
        </p:spPr>
        <p:txBody>
          <a:bodyPr/>
          <a:lstStyle/>
          <a:p>
            <a:pPr>
              <a:lnSpc>
                <a:spcPct val="150000"/>
              </a:lnSpc>
              <a:spcBef>
                <a:spcPts val="600"/>
              </a:spcBef>
              <a:buClr>
                <a:schemeClr val="accent4"/>
              </a:buClr>
            </a:pPr>
            <a:r>
              <a:rPr lang="en-GB" sz="1600" b="1" dirty="0" smtClean="0"/>
              <a:t>Background</a:t>
            </a:r>
            <a:endParaRPr lang="en-GB" sz="1600" b="1" dirty="0"/>
          </a:p>
          <a:p>
            <a:pPr>
              <a:lnSpc>
                <a:spcPct val="150000"/>
              </a:lnSpc>
              <a:spcBef>
                <a:spcPts val="600"/>
              </a:spcBef>
              <a:buClr>
                <a:schemeClr val="accent4"/>
              </a:buClr>
            </a:pPr>
            <a:r>
              <a:rPr lang="en-GB" sz="1600" b="1" dirty="0" smtClean="0"/>
              <a:t>Ways to model the no negative equity guarantee</a:t>
            </a:r>
            <a:endParaRPr lang="en-GB" sz="1600" b="1" dirty="0"/>
          </a:p>
          <a:p>
            <a:pPr>
              <a:lnSpc>
                <a:spcPct val="150000"/>
              </a:lnSpc>
              <a:spcBef>
                <a:spcPts val="600"/>
              </a:spcBef>
              <a:buClr>
                <a:schemeClr val="accent4"/>
              </a:buClr>
            </a:pPr>
            <a:r>
              <a:rPr lang="en-GB" sz="1600" b="1" dirty="0" smtClean="0"/>
              <a:t>Valuation of ERMs</a:t>
            </a:r>
            <a:endParaRPr lang="en-GB" sz="1600" b="1" dirty="0"/>
          </a:p>
          <a:p>
            <a:pPr>
              <a:lnSpc>
                <a:spcPct val="150000"/>
              </a:lnSpc>
              <a:spcBef>
                <a:spcPts val="600"/>
              </a:spcBef>
              <a:buClr>
                <a:schemeClr val="accent4"/>
              </a:buClr>
            </a:pPr>
            <a:r>
              <a:rPr lang="en-GB" sz="1600" b="1" dirty="0" smtClean="0"/>
              <a:t>Structuring of ERMs</a:t>
            </a:r>
            <a:endParaRPr lang="en-GB" sz="1600" b="1" dirty="0"/>
          </a:p>
          <a:p>
            <a:pPr>
              <a:lnSpc>
                <a:spcPct val="150000"/>
              </a:lnSpc>
              <a:spcBef>
                <a:spcPts val="600"/>
              </a:spcBef>
              <a:buClr>
                <a:schemeClr val="accent4"/>
              </a:buClr>
            </a:pPr>
            <a:r>
              <a:rPr lang="en-GB" sz="1600" b="1" dirty="0" smtClean="0"/>
              <a:t>Credit rating</a:t>
            </a:r>
            <a:endParaRPr lang="en-GB" sz="1600" b="1" dirty="0"/>
          </a:p>
          <a:p>
            <a:pPr>
              <a:lnSpc>
                <a:spcPct val="150000"/>
              </a:lnSpc>
              <a:spcBef>
                <a:spcPts val="600"/>
              </a:spcBef>
              <a:buClr>
                <a:schemeClr val="accent4"/>
              </a:buClr>
            </a:pPr>
            <a:r>
              <a:rPr lang="en-GB" sz="1600" b="1" dirty="0" smtClean="0"/>
              <a:t>Online survey</a:t>
            </a:r>
          </a:p>
          <a:p>
            <a:pPr>
              <a:lnSpc>
                <a:spcPct val="150000"/>
              </a:lnSpc>
              <a:spcBef>
                <a:spcPts val="600"/>
              </a:spcBef>
              <a:buClr>
                <a:schemeClr val="accent4"/>
              </a:buClr>
            </a:pPr>
            <a:r>
              <a:rPr lang="en-GB" sz="1600" b="1" dirty="0" smtClean="0"/>
              <a:t>Next </a:t>
            </a:r>
            <a:r>
              <a:rPr lang="en-GB" sz="1600" b="1" dirty="0"/>
              <a:t>steps</a:t>
            </a: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a:p>
        </p:txBody>
      </p:sp>
    </p:spTree>
    <p:extLst>
      <p:ext uri="{BB962C8B-B14F-4D97-AF65-F5344CB8AC3E}">
        <p14:creationId xmlns:p14="http://schemas.microsoft.com/office/powerpoint/2010/main" val="333000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Securitisation – balancing your own firm’s needs</a:t>
            </a:r>
            <a:endParaRPr lang="en-GB" dirty="0">
              <a:solidFill>
                <a:schemeClr val="accent2"/>
              </a:solidFill>
            </a:endParaRP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30</a:t>
            </a:fld>
            <a:endParaRPr lang="en-GB"/>
          </a:p>
        </p:txBody>
      </p:sp>
      <p:graphicFrame>
        <p:nvGraphicFramePr>
          <p:cNvPr id="8" name="Diagram 7"/>
          <p:cNvGraphicFramePr/>
          <p:nvPr>
            <p:extLst/>
          </p:nvPr>
        </p:nvGraphicFramePr>
        <p:xfrm>
          <a:off x="611560" y="1134265"/>
          <a:ext cx="6096000" cy="2802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ular Callout 8"/>
          <p:cNvSpPr/>
          <p:nvPr/>
        </p:nvSpPr>
        <p:spPr>
          <a:xfrm>
            <a:off x="4855417" y="1104963"/>
            <a:ext cx="2696049" cy="633825"/>
          </a:xfrm>
          <a:prstGeom prst="wedgeRectCallout">
            <a:avLst>
              <a:gd name="adj1" fmla="val -77240"/>
              <a:gd name="adj2" fmla="val 59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smtClean="0"/>
              <a:t>Variety of approaches used, with multiple rated notes with larger portfolios and a single rated note for smaller portfolios</a:t>
            </a:r>
            <a:endParaRPr lang="en-GB" sz="1000"/>
          </a:p>
        </p:txBody>
      </p:sp>
      <p:sp>
        <p:nvSpPr>
          <p:cNvPr id="13" name="Rectangular Callout 12"/>
          <p:cNvSpPr/>
          <p:nvPr/>
        </p:nvSpPr>
        <p:spPr>
          <a:xfrm>
            <a:off x="101020" y="1134265"/>
            <a:ext cx="2339876" cy="740446"/>
          </a:xfrm>
          <a:prstGeom prst="wedgeRectCallout">
            <a:avLst>
              <a:gd name="adj1" fmla="val 39233"/>
              <a:gd name="adj2" fmla="val 11467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smtClean="0"/>
              <a:t>Varies significantly, with all upwards of 60% cash flows in the MA portfolio, but some significantly higher where there are multiple rated notes</a:t>
            </a:r>
            <a:endParaRPr lang="en-GB" sz="1000" dirty="0"/>
          </a:p>
        </p:txBody>
      </p:sp>
      <p:sp>
        <p:nvSpPr>
          <p:cNvPr id="16" name="Rectangular Callout 15"/>
          <p:cNvSpPr/>
          <p:nvPr/>
        </p:nvSpPr>
        <p:spPr>
          <a:xfrm>
            <a:off x="5364088" y="2921112"/>
            <a:ext cx="2339876" cy="740446"/>
          </a:xfrm>
          <a:prstGeom prst="wedgeRectCallout">
            <a:avLst>
              <a:gd name="adj1" fmla="val -62327"/>
              <a:gd name="adj2" fmla="val -8336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smtClean="0"/>
              <a:t>Some use cash buffers, others may buy in liquidity if there is sufficient internally or it is cost effective to buy externally</a:t>
            </a:r>
            <a:endParaRPr lang="en-GB" sz="1000"/>
          </a:p>
        </p:txBody>
      </p:sp>
      <p:sp>
        <p:nvSpPr>
          <p:cNvPr id="10" name="Rectangle 9"/>
          <p:cNvSpPr/>
          <p:nvPr/>
        </p:nvSpPr>
        <p:spPr>
          <a:xfrm>
            <a:off x="814197" y="4013705"/>
            <a:ext cx="6192688" cy="6514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There is no “one size fits all” solution in the market</a:t>
            </a:r>
            <a:endParaRPr lang="en-GB" dirty="0"/>
          </a:p>
        </p:txBody>
      </p:sp>
      <p:sp>
        <p:nvSpPr>
          <p:cNvPr id="17" name="Rectangular Callout 16"/>
          <p:cNvSpPr/>
          <p:nvPr/>
        </p:nvSpPr>
        <p:spPr>
          <a:xfrm>
            <a:off x="233414" y="3130646"/>
            <a:ext cx="2339876" cy="740446"/>
          </a:xfrm>
          <a:prstGeom prst="wedgeRectCallout">
            <a:avLst>
              <a:gd name="adj1" fmla="val 77145"/>
              <a:gd name="adj2" fmla="val 2947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smtClean="0"/>
              <a:t>May have a whole new SPV, segment collateral within an existing SPV or use the same pool of collateral to write more mortgages</a:t>
            </a:r>
            <a:endParaRPr lang="en-GB" sz="1000" dirty="0"/>
          </a:p>
        </p:txBody>
      </p:sp>
    </p:spTree>
    <p:extLst>
      <p:ext uri="{BB962C8B-B14F-4D97-AF65-F5344CB8AC3E}">
        <p14:creationId xmlns:p14="http://schemas.microsoft.com/office/powerpoint/2010/main" val="349060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0"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Securitisation – valuation and capital modelling</a:t>
            </a:r>
            <a:endParaRPr lang="en-GB" dirty="0">
              <a:solidFill>
                <a:schemeClr val="accent2"/>
              </a:solidFill>
            </a:endParaRPr>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31</a:t>
            </a:fld>
            <a:endParaRPr lang="en-GB"/>
          </a:p>
        </p:txBody>
      </p:sp>
      <p:sp>
        <p:nvSpPr>
          <p:cNvPr id="11" name="Content Placeholder 2"/>
          <p:cNvSpPr>
            <a:spLocks noGrp="1"/>
          </p:cNvSpPr>
          <p:nvPr>
            <p:ph idx="1"/>
          </p:nvPr>
        </p:nvSpPr>
        <p:spPr>
          <a:xfrm>
            <a:off x="539552" y="1041579"/>
            <a:ext cx="8204398" cy="3402379"/>
          </a:xfrm>
        </p:spPr>
        <p:txBody>
          <a:bodyPr/>
          <a:lstStyle/>
          <a:p>
            <a:pPr>
              <a:lnSpc>
                <a:spcPct val="150000"/>
              </a:lnSpc>
              <a:spcBef>
                <a:spcPts val="600"/>
              </a:spcBef>
              <a:buClr>
                <a:schemeClr val="accent4"/>
              </a:buClr>
            </a:pPr>
            <a:r>
              <a:rPr lang="en-GB" sz="1600" smtClean="0"/>
              <a:t>Valuation in base </a:t>
            </a:r>
          </a:p>
          <a:p>
            <a:pPr lvl="1">
              <a:lnSpc>
                <a:spcPct val="150000"/>
              </a:lnSpc>
              <a:spcBef>
                <a:spcPts val="600"/>
              </a:spcBef>
              <a:buClr>
                <a:schemeClr val="accent4"/>
              </a:buClr>
            </a:pPr>
            <a:r>
              <a:rPr lang="en-GB" sz="1300"/>
              <a:t>T</a:t>
            </a:r>
            <a:r>
              <a:rPr lang="en-GB" sz="1300" smtClean="0"/>
              <a:t>he equation of value </a:t>
            </a:r>
          </a:p>
          <a:p>
            <a:pPr marL="336964" lvl="1" indent="0">
              <a:lnSpc>
                <a:spcPct val="150000"/>
              </a:lnSpc>
              <a:spcBef>
                <a:spcPts val="600"/>
              </a:spcBef>
              <a:buClr>
                <a:schemeClr val="accent4"/>
              </a:buClr>
              <a:buNone/>
            </a:pPr>
            <a:r>
              <a:rPr lang="en-GB" sz="1000" b="1" i="1" smtClean="0"/>
              <a:t>Total </a:t>
            </a:r>
            <a:r>
              <a:rPr lang="en-GB" sz="1000" b="1" i="1"/>
              <a:t>value of whole loans plus cash holdings less frictional costs of the SPV </a:t>
            </a:r>
            <a:r>
              <a:rPr lang="en-GB" sz="1000" b="1" i="1" smtClean="0"/>
              <a:t>= </a:t>
            </a:r>
            <a:r>
              <a:rPr lang="en-GB" sz="1000" b="1" i="1"/>
              <a:t>Total value of notes issued by the </a:t>
            </a:r>
            <a:r>
              <a:rPr lang="en-GB" sz="1000" b="1" i="1" smtClean="0"/>
              <a:t>SPV</a:t>
            </a:r>
            <a:endParaRPr lang="en-GB" sz="1000" b="1" smtClean="0"/>
          </a:p>
          <a:p>
            <a:pPr>
              <a:lnSpc>
                <a:spcPct val="150000"/>
              </a:lnSpc>
              <a:spcBef>
                <a:spcPts val="600"/>
              </a:spcBef>
              <a:buClr>
                <a:schemeClr val="accent4"/>
              </a:buClr>
            </a:pPr>
            <a:r>
              <a:rPr lang="en-GB" sz="1600" smtClean="0"/>
              <a:t>Valuation in stress</a:t>
            </a:r>
          </a:p>
          <a:p>
            <a:pPr>
              <a:lnSpc>
                <a:spcPct val="150000"/>
              </a:lnSpc>
              <a:spcBef>
                <a:spcPts val="600"/>
              </a:spcBef>
              <a:buClr>
                <a:schemeClr val="accent4"/>
              </a:buClr>
            </a:pPr>
            <a:r>
              <a:rPr lang="en-GB" sz="1600" smtClean="0"/>
              <a:t>MA under stress </a:t>
            </a:r>
          </a:p>
          <a:p>
            <a:pPr marL="336964" lvl="1" indent="0">
              <a:lnSpc>
                <a:spcPct val="150000"/>
              </a:lnSpc>
              <a:spcBef>
                <a:spcPts val="600"/>
              </a:spcBef>
              <a:buClr>
                <a:schemeClr val="accent4"/>
              </a:buClr>
              <a:buNone/>
            </a:pPr>
            <a:r>
              <a:rPr lang="en-GB" sz="1000" i="1" smtClean="0"/>
              <a:t>“The PRA considers that a ‘mechanistic approach’ based on the re-application of the approach used to calculate TPs is unlikely to result in an SCR that takes into account all quantifiable risks to which a firm is exposed, including the risk of losses that are not allowed for within the TP calculation. (SS8/18)”</a:t>
            </a:r>
            <a:endParaRPr lang="en-GB" sz="1600" i="1"/>
          </a:p>
        </p:txBody>
      </p:sp>
    </p:spTree>
    <p:extLst>
      <p:ext uri="{BB962C8B-B14F-4D97-AF65-F5344CB8AC3E}">
        <p14:creationId xmlns:p14="http://schemas.microsoft.com/office/powerpoint/2010/main" val="3711520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600205"/>
            <a:ext cx="8569200" cy="971549"/>
          </a:xfrm>
        </p:spPr>
        <p:txBody>
          <a:bodyPr/>
          <a:lstStyle/>
          <a:p>
            <a:r>
              <a:rPr lang="en-GB" dirty="0" smtClean="0">
                <a:solidFill>
                  <a:srgbClr val="FFFFFF"/>
                </a:solidFill>
              </a:rPr>
              <a:t>Credit rating of Re-structured </a:t>
            </a:r>
            <a:r>
              <a:rPr lang="en-GB" dirty="0" err="1" smtClean="0">
                <a:solidFill>
                  <a:srgbClr val="FFFFFF"/>
                </a:solidFill>
              </a:rPr>
              <a:t>ERMs</a:t>
            </a:r>
            <a:r>
              <a:rPr lang="en-GB" dirty="0">
                <a:solidFill>
                  <a:srgbClr val="FFFFFF"/>
                </a:solidFill>
              </a:rPr>
              <a:t/>
            </a:r>
            <a:br>
              <a:rPr lang="en-GB" dirty="0">
                <a:solidFill>
                  <a:srgbClr val="FFFFFF"/>
                </a:solidFill>
              </a:rPr>
            </a:br>
            <a:endParaRPr lang="en-GB" b="0" dirty="0">
              <a:solidFill>
                <a:srgbClr val="FFFFFF"/>
              </a:solidFill>
            </a:endParaRPr>
          </a:p>
        </p:txBody>
      </p:sp>
      <p:sp>
        <p:nvSpPr>
          <p:cNvPr id="4" name="Rectangle 4"/>
          <p:cNvSpPr>
            <a:spLocks noGrp="1" noChangeArrowheads="1"/>
          </p:cNvSpPr>
          <p:nvPr>
            <p:ph type="dt" sz="half" idx="2"/>
          </p:nvPr>
        </p:nvSpPr>
        <p:spPr/>
        <p:txBody>
          <a:bodyPr/>
          <a:lstStyle/>
          <a:p>
            <a:fld id="{5E48DFFE-EFA0-44BE-8867-EC03927B5DA5}" type="datetime4">
              <a:rPr lang="en-GB">
                <a:solidFill>
                  <a:prstClr val="white"/>
                </a:solidFill>
              </a:rPr>
              <a:pPr/>
              <a:t>11 December 2018</a:t>
            </a:fld>
            <a:endParaRPr lang="en-GB" dirty="0">
              <a:solidFill>
                <a:prstClr val="white"/>
              </a:solidFill>
            </a:endParaRPr>
          </a:p>
        </p:txBody>
      </p:sp>
      <p:sp>
        <p:nvSpPr>
          <p:cNvPr id="3" name="Rectangle 2"/>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Tree>
    <p:extLst>
      <p:ext uri="{BB962C8B-B14F-4D97-AF65-F5344CB8AC3E}">
        <p14:creationId xmlns:p14="http://schemas.microsoft.com/office/powerpoint/2010/main" val="1387683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need for an internal credit rating</a:t>
            </a:r>
            <a:endParaRPr lang="en-GB" dirty="0"/>
          </a:p>
        </p:txBody>
      </p:sp>
      <p:sp>
        <p:nvSpPr>
          <p:cNvPr id="5" name="Date Placeholder 4"/>
          <p:cNvSpPr>
            <a:spLocks noGrp="1"/>
          </p:cNvSpPr>
          <p:nvPr>
            <p:ph type="dt" sz="half" idx="10"/>
          </p:nvPr>
        </p:nvSpPr>
        <p:spPr/>
        <p:txBody>
          <a:bodyPr/>
          <a:lstStyle/>
          <a:p>
            <a:fld id="{A978B6D0-AB09-4B3E-9118-B4659F37B303}" type="datetime4">
              <a:rPr lang="en-GB" smtClean="0">
                <a:solidFill>
                  <a:srgbClr val="3F4548"/>
                </a:solidFill>
              </a:rPr>
              <a:pPr/>
              <a:t>11 December 2018</a:t>
            </a:fld>
            <a:endParaRPr lang="en-GB">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33</a:t>
            </a:fld>
            <a:endParaRPr lang="en-GB"/>
          </a:p>
        </p:txBody>
      </p:sp>
      <p:sp>
        <p:nvSpPr>
          <p:cNvPr id="8" name="TextBox 7"/>
          <p:cNvSpPr txBox="1"/>
          <p:nvPr/>
        </p:nvSpPr>
        <p:spPr>
          <a:xfrm>
            <a:off x="6373161" y="1410664"/>
            <a:ext cx="1863577" cy="523220"/>
          </a:xfrm>
          <a:prstGeom prst="rect">
            <a:avLst/>
          </a:prstGeom>
          <a:solidFill>
            <a:schemeClr val="accent6"/>
          </a:solidFill>
        </p:spPr>
        <p:txBody>
          <a:bodyPr wrap="square" rtlCol="0">
            <a:spAutoFit/>
          </a:bodyPr>
          <a:lstStyle/>
          <a:p>
            <a:pPr algn="ctr" fontAlgn="base">
              <a:spcBef>
                <a:spcPct val="0"/>
              </a:spcBef>
              <a:spcAft>
                <a:spcPct val="0"/>
              </a:spcAft>
            </a:pPr>
            <a:r>
              <a:rPr lang="en-GB" sz="1400" dirty="0" smtClean="0">
                <a:solidFill>
                  <a:prstClr val="white"/>
                </a:solidFill>
              </a:rPr>
              <a:t>Complex and large exposure</a:t>
            </a:r>
            <a:endParaRPr lang="en-GB" sz="1400" dirty="0">
              <a:solidFill>
                <a:prstClr val="white"/>
              </a:solidFill>
            </a:endParaRPr>
          </a:p>
        </p:txBody>
      </p:sp>
      <p:sp>
        <p:nvSpPr>
          <p:cNvPr id="9" name="TextBox 8"/>
          <p:cNvSpPr txBox="1"/>
          <p:nvPr/>
        </p:nvSpPr>
        <p:spPr>
          <a:xfrm>
            <a:off x="6371554" y="2994840"/>
            <a:ext cx="1861396" cy="523220"/>
          </a:xfrm>
          <a:prstGeom prst="rect">
            <a:avLst/>
          </a:prstGeom>
          <a:solidFill>
            <a:schemeClr val="accent6"/>
          </a:solidFill>
        </p:spPr>
        <p:txBody>
          <a:bodyPr wrap="square" rtlCol="0">
            <a:spAutoFit/>
          </a:bodyPr>
          <a:lstStyle/>
          <a:p>
            <a:pPr algn="ctr" fontAlgn="base">
              <a:spcBef>
                <a:spcPct val="0"/>
              </a:spcBef>
              <a:spcAft>
                <a:spcPct val="0"/>
              </a:spcAft>
            </a:pPr>
            <a:r>
              <a:rPr lang="en-GB" sz="1400" dirty="0" smtClean="0">
                <a:solidFill>
                  <a:prstClr val="white"/>
                </a:solidFill>
              </a:rPr>
              <a:t>Prudent Person Principle</a:t>
            </a:r>
            <a:endParaRPr lang="en-GB" sz="1400" dirty="0">
              <a:solidFill>
                <a:prstClr val="white"/>
              </a:solidFill>
            </a:endParaRPr>
          </a:p>
        </p:txBody>
      </p:sp>
      <p:sp>
        <p:nvSpPr>
          <p:cNvPr id="10" name="TextBox 9"/>
          <p:cNvSpPr txBox="1"/>
          <p:nvPr/>
        </p:nvSpPr>
        <p:spPr>
          <a:xfrm>
            <a:off x="6372761" y="2202755"/>
            <a:ext cx="1852289" cy="307777"/>
          </a:xfrm>
          <a:prstGeom prst="rect">
            <a:avLst/>
          </a:prstGeom>
          <a:solidFill>
            <a:schemeClr val="accent6"/>
          </a:solidFill>
        </p:spPr>
        <p:txBody>
          <a:bodyPr wrap="square" rtlCol="0">
            <a:spAutoFit/>
          </a:bodyPr>
          <a:lstStyle/>
          <a:p>
            <a:pPr algn="ctr" fontAlgn="base">
              <a:spcBef>
                <a:spcPct val="0"/>
              </a:spcBef>
              <a:spcAft>
                <a:spcPct val="0"/>
              </a:spcAft>
            </a:pPr>
            <a:r>
              <a:rPr lang="en-GB" sz="1400" dirty="0" smtClean="0">
                <a:solidFill>
                  <a:prstClr val="white"/>
                </a:solidFill>
              </a:rPr>
              <a:t>Matching Adjustment</a:t>
            </a:r>
            <a:endParaRPr lang="en-GB" sz="1400" dirty="0">
              <a:solidFill>
                <a:prstClr val="white"/>
              </a:solidFill>
            </a:endParaRPr>
          </a:p>
        </p:txBody>
      </p:sp>
      <p:sp>
        <p:nvSpPr>
          <p:cNvPr id="11" name="TextBox 10"/>
          <p:cNvSpPr txBox="1"/>
          <p:nvPr/>
        </p:nvSpPr>
        <p:spPr>
          <a:xfrm>
            <a:off x="2734071" y="2201662"/>
            <a:ext cx="1370504" cy="307777"/>
          </a:xfrm>
          <a:prstGeom prst="rect">
            <a:avLst/>
          </a:prstGeom>
          <a:noFill/>
          <a:ln>
            <a:solidFill>
              <a:schemeClr val="accent2"/>
            </a:solidFill>
          </a:ln>
        </p:spPr>
        <p:txBody>
          <a:bodyPr wrap="square" rtlCol="0">
            <a:spAutoFit/>
          </a:bodyPr>
          <a:lstStyle/>
          <a:p>
            <a:pPr fontAlgn="base">
              <a:spcBef>
                <a:spcPct val="0"/>
              </a:spcBef>
              <a:spcAft>
                <a:spcPct val="0"/>
              </a:spcAft>
            </a:pPr>
            <a:r>
              <a:rPr lang="en-GB" sz="1400" dirty="0" smtClean="0">
                <a:solidFill>
                  <a:srgbClr val="113458"/>
                </a:solidFill>
              </a:rPr>
              <a:t>Internal rating</a:t>
            </a:r>
            <a:endParaRPr lang="en-GB" sz="1400" dirty="0">
              <a:solidFill>
                <a:srgbClr val="113458"/>
              </a:solidFill>
            </a:endParaRPr>
          </a:p>
        </p:txBody>
      </p:sp>
      <p:cxnSp>
        <p:nvCxnSpPr>
          <p:cNvPr id="13" name="Elbow Connector 12"/>
          <p:cNvCxnSpPr>
            <a:stCxn id="8" idx="1"/>
            <a:endCxn id="11" idx="0"/>
          </p:cNvCxnSpPr>
          <p:nvPr/>
        </p:nvCxnSpPr>
        <p:spPr>
          <a:xfrm rot="10800000" flipV="1">
            <a:off x="3419323" y="1672274"/>
            <a:ext cx="2953838" cy="529388"/>
          </a:xfrm>
          <a:prstGeom prst="bentConnector2">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0" idx="1"/>
            <a:endCxn id="11" idx="3"/>
          </p:cNvCxnSpPr>
          <p:nvPr/>
        </p:nvCxnSpPr>
        <p:spPr>
          <a:xfrm rot="10800000">
            <a:off x="4104575" y="2355552"/>
            <a:ext cx="2268186" cy="1093"/>
          </a:xfrm>
          <a:prstGeom prst="bentConnector3">
            <a:avLst>
              <a:gd name="adj1" fmla="val 50000"/>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1"/>
            <a:endCxn id="11" idx="2"/>
          </p:cNvCxnSpPr>
          <p:nvPr/>
        </p:nvCxnSpPr>
        <p:spPr>
          <a:xfrm rot="10800000">
            <a:off x="3419324" y="2509440"/>
            <a:ext cx="2952231" cy="747011"/>
          </a:xfrm>
          <a:prstGeom prst="bentConnector2">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74747" y="1357056"/>
            <a:ext cx="2304256" cy="307777"/>
          </a:xfrm>
          <a:prstGeom prst="rect">
            <a:avLst/>
          </a:prstGeom>
          <a:noFill/>
          <a:ln>
            <a:noFill/>
          </a:ln>
        </p:spPr>
        <p:txBody>
          <a:bodyPr wrap="square" rtlCol="0">
            <a:spAutoFit/>
          </a:bodyPr>
          <a:lstStyle/>
          <a:p>
            <a:pPr algn="r" fontAlgn="base">
              <a:spcBef>
                <a:spcPct val="0"/>
              </a:spcBef>
              <a:spcAft>
                <a:spcPct val="0"/>
              </a:spcAft>
            </a:pPr>
            <a:r>
              <a:rPr lang="en-GB" sz="1400" dirty="0" smtClean="0">
                <a:solidFill>
                  <a:srgbClr val="113458"/>
                </a:solidFill>
              </a:rPr>
              <a:t>Solvency II requirement</a:t>
            </a:r>
            <a:endParaRPr lang="en-GB" sz="1400" dirty="0">
              <a:solidFill>
                <a:srgbClr val="113458"/>
              </a:solidFill>
            </a:endParaRPr>
          </a:p>
        </p:txBody>
      </p:sp>
      <p:sp>
        <p:nvSpPr>
          <p:cNvPr id="25" name="TextBox 24"/>
          <p:cNvSpPr txBox="1"/>
          <p:nvPr/>
        </p:nvSpPr>
        <p:spPr>
          <a:xfrm>
            <a:off x="3701273" y="2936657"/>
            <a:ext cx="2628292" cy="307777"/>
          </a:xfrm>
          <a:prstGeom prst="rect">
            <a:avLst/>
          </a:prstGeom>
          <a:noFill/>
          <a:ln>
            <a:noFill/>
          </a:ln>
        </p:spPr>
        <p:txBody>
          <a:bodyPr wrap="square" rtlCol="0">
            <a:spAutoFit/>
          </a:bodyPr>
          <a:lstStyle/>
          <a:p>
            <a:pPr algn="r" fontAlgn="base">
              <a:spcBef>
                <a:spcPct val="0"/>
              </a:spcBef>
              <a:spcAft>
                <a:spcPct val="0"/>
              </a:spcAft>
            </a:pPr>
            <a:r>
              <a:rPr lang="en-GB" sz="1400" dirty="0" smtClean="0">
                <a:solidFill>
                  <a:srgbClr val="113458"/>
                </a:solidFill>
              </a:rPr>
              <a:t>Identify and measure the risks</a:t>
            </a:r>
            <a:endParaRPr lang="en-GB" sz="1400" dirty="0">
              <a:solidFill>
                <a:srgbClr val="113458"/>
              </a:solidFill>
            </a:endParaRPr>
          </a:p>
        </p:txBody>
      </p:sp>
      <p:sp>
        <p:nvSpPr>
          <p:cNvPr id="26" name="TextBox 25"/>
          <p:cNvSpPr txBox="1"/>
          <p:nvPr/>
        </p:nvSpPr>
        <p:spPr>
          <a:xfrm>
            <a:off x="3854719" y="2047742"/>
            <a:ext cx="2474847" cy="307777"/>
          </a:xfrm>
          <a:prstGeom prst="rect">
            <a:avLst/>
          </a:prstGeom>
          <a:noFill/>
          <a:ln>
            <a:noFill/>
          </a:ln>
        </p:spPr>
        <p:txBody>
          <a:bodyPr wrap="square" rtlCol="0">
            <a:spAutoFit/>
          </a:bodyPr>
          <a:lstStyle/>
          <a:p>
            <a:pPr algn="r" fontAlgn="base">
              <a:spcBef>
                <a:spcPct val="0"/>
              </a:spcBef>
              <a:spcAft>
                <a:spcPct val="0"/>
              </a:spcAft>
            </a:pPr>
            <a:r>
              <a:rPr lang="en-GB" sz="1400" dirty="0" smtClean="0">
                <a:solidFill>
                  <a:srgbClr val="113458"/>
                </a:solidFill>
              </a:rPr>
              <a:t>Map to </a:t>
            </a:r>
            <a:r>
              <a:rPr lang="en-GB" sz="1400" dirty="0" err="1" smtClean="0">
                <a:solidFill>
                  <a:srgbClr val="113458"/>
                </a:solidFill>
              </a:rPr>
              <a:t>CQS</a:t>
            </a:r>
            <a:r>
              <a:rPr lang="en-GB" sz="1400" dirty="0" smtClean="0">
                <a:solidFill>
                  <a:srgbClr val="113458"/>
                </a:solidFill>
              </a:rPr>
              <a:t> and FS</a:t>
            </a:r>
            <a:endParaRPr lang="en-GB" sz="1400" dirty="0">
              <a:solidFill>
                <a:srgbClr val="113458"/>
              </a:solidFill>
            </a:endParaRPr>
          </a:p>
        </p:txBody>
      </p:sp>
      <p:sp>
        <p:nvSpPr>
          <p:cNvPr id="55" name="TextBox 54"/>
          <p:cNvSpPr txBox="1"/>
          <p:nvPr/>
        </p:nvSpPr>
        <p:spPr>
          <a:xfrm>
            <a:off x="513257" y="1400034"/>
            <a:ext cx="453901" cy="2352749"/>
          </a:xfrm>
          <a:prstGeom prst="rect">
            <a:avLst/>
          </a:prstGeom>
          <a:solidFill>
            <a:schemeClr val="accent1"/>
          </a:solidFill>
        </p:spPr>
        <p:txBody>
          <a:bodyPr vert="vert270" wrap="square" rtlCol="0">
            <a:noAutofit/>
          </a:bodyPr>
          <a:lstStyle/>
          <a:p>
            <a:pPr algn="ctr" fontAlgn="base">
              <a:spcBef>
                <a:spcPct val="0"/>
              </a:spcBef>
              <a:spcAft>
                <a:spcPct val="0"/>
              </a:spcAft>
            </a:pPr>
            <a:r>
              <a:rPr lang="en-GB" sz="1400" dirty="0" smtClean="0">
                <a:solidFill>
                  <a:srgbClr val="113458"/>
                </a:solidFill>
              </a:rPr>
              <a:t>Special Purpose Vehicle</a:t>
            </a:r>
            <a:endParaRPr lang="en-GB" sz="1400" dirty="0">
              <a:solidFill>
                <a:srgbClr val="113458"/>
              </a:solidFill>
            </a:endParaRPr>
          </a:p>
        </p:txBody>
      </p:sp>
      <p:sp>
        <p:nvSpPr>
          <p:cNvPr id="57" name="TextBox 56"/>
          <p:cNvSpPr txBox="1"/>
          <p:nvPr/>
        </p:nvSpPr>
        <p:spPr>
          <a:xfrm>
            <a:off x="1049584" y="1401074"/>
            <a:ext cx="999024" cy="1902963"/>
          </a:xfrm>
          <a:prstGeom prst="rect">
            <a:avLst/>
          </a:prstGeom>
          <a:solidFill>
            <a:schemeClr val="accent4"/>
          </a:solidFill>
        </p:spPr>
        <p:txBody>
          <a:bodyPr wrap="square" rtlCol="0" anchor="ctr" anchorCtr="0">
            <a:noAutofit/>
          </a:bodyPr>
          <a:lstStyle/>
          <a:p>
            <a:pPr algn="ctr" fontAlgn="base">
              <a:spcBef>
                <a:spcPct val="0"/>
              </a:spcBef>
              <a:spcAft>
                <a:spcPct val="0"/>
              </a:spcAft>
            </a:pPr>
            <a:r>
              <a:rPr lang="en-GB" sz="1400" dirty="0" smtClean="0">
                <a:solidFill>
                  <a:prstClr val="white"/>
                </a:solidFill>
              </a:rPr>
              <a:t>Senior Note(s)</a:t>
            </a:r>
            <a:endParaRPr lang="en-GB" sz="1400" dirty="0">
              <a:solidFill>
                <a:prstClr val="white"/>
              </a:solidFill>
            </a:endParaRPr>
          </a:p>
        </p:txBody>
      </p:sp>
      <p:sp>
        <p:nvSpPr>
          <p:cNvPr id="58" name="TextBox 57"/>
          <p:cNvSpPr txBox="1"/>
          <p:nvPr/>
        </p:nvSpPr>
        <p:spPr>
          <a:xfrm>
            <a:off x="1049584" y="3304037"/>
            <a:ext cx="999027" cy="447397"/>
          </a:xfrm>
          <a:prstGeom prst="rect">
            <a:avLst/>
          </a:prstGeom>
          <a:solidFill>
            <a:schemeClr val="accent4">
              <a:lumMod val="60000"/>
              <a:lumOff val="40000"/>
            </a:schemeClr>
          </a:solidFill>
        </p:spPr>
        <p:txBody>
          <a:bodyPr wrap="square" rtlCol="0" anchor="ctr" anchorCtr="0">
            <a:noAutofit/>
          </a:bodyPr>
          <a:lstStyle/>
          <a:p>
            <a:pPr algn="ctr" fontAlgn="base">
              <a:spcBef>
                <a:spcPct val="0"/>
              </a:spcBef>
              <a:spcAft>
                <a:spcPct val="0"/>
              </a:spcAft>
            </a:pPr>
            <a:r>
              <a:rPr lang="en-GB" sz="1200" dirty="0" smtClean="0">
                <a:solidFill>
                  <a:prstClr val="white"/>
                </a:solidFill>
              </a:rPr>
              <a:t>Junior Note</a:t>
            </a:r>
            <a:endParaRPr lang="en-GB" sz="1200" dirty="0">
              <a:solidFill>
                <a:prstClr val="white"/>
              </a:solidFill>
            </a:endParaRPr>
          </a:p>
        </p:txBody>
      </p:sp>
      <p:cxnSp>
        <p:nvCxnSpPr>
          <p:cNvPr id="77" name="Elbow Connector 76"/>
          <p:cNvCxnSpPr>
            <a:stCxn id="57" idx="3"/>
            <a:endCxn id="11" idx="1"/>
          </p:cNvCxnSpPr>
          <p:nvPr/>
        </p:nvCxnSpPr>
        <p:spPr>
          <a:xfrm>
            <a:off x="2048608" y="2352556"/>
            <a:ext cx="685463" cy="2995"/>
          </a:xfrm>
          <a:prstGeom prst="bentConnector3">
            <a:avLst>
              <a:gd name="adj1" fmla="val 50000"/>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bwMode="auto">
          <a:xfrm>
            <a:off x="502619" y="4093535"/>
            <a:ext cx="6876376" cy="622145"/>
          </a:xfrm>
          <a:prstGeom prst="rect">
            <a:avLst/>
          </a:prstGeom>
          <a:solidFill>
            <a:schemeClr val="accent1">
              <a:lumMod val="20000"/>
              <a:lumOff val="80000"/>
            </a:schemeClr>
          </a:solidFill>
          <a:ln>
            <a:noFill/>
          </a:ln>
          <a:effectLs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a:lstStyle>
          <a:p>
            <a:r>
              <a:rPr lang="en-GB" sz="1800" kern="0" dirty="0" smtClean="0">
                <a:solidFill>
                  <a:srgbClr val="113458"/>
                </a:solidFill>
              </a:rPr>
              <a:t>Solvency II Regulation underpins internal rating requirement </a:t>
            </a:r>
            <a:endParaRPr lang="en-GB" sz="1800" kern="0" dirty="0">
              <a:solidFill>
                <a:srgbClr val="113458"/>
              </a:solidFill>
            </a:endParaRPr>
          </a:p>
        </p:txBody>
      </p:sp>
    </p:spTree>
    <p:extLst>
      <p:ext uri="{BB962C8B-B14F-4D97-AF65-F5344CB8AC3E}">
        <p14:creationId xmlns:p14="http://schemas.microsoft.com/office/powerpoint/2010/main" val="289902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Callout 1 22"/>
          <p:cNvSpPr/>
          <p:nvPr/>
        </p:nvSpPr>
        <p:spPr>
          <a:xfrm>
            <a:off x="929368" y="1466731"/>
            <a:ext cx="1608407" cy="1020727"/>
          </a:xfrm>
          <a:prstGeom prst="borderCallout1">
            <a:avLst>
              <a:gd name="adj1" fmla="val 51118"/>
              <a:gd name="adj2" fmla="val 100742"/>
              <a:gd name="adj3" fmla="val 77411"/>
              <a:gd name="adj4" fmla="val 1685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GB" sz="1400" dirty="0">
                <a:solidFill>
                  <a:srgbClr val="000000"/>
                </a:solidFill>
              </a:rPr>
              <a:t>Model cash flows under individual and combined stress scenarios</a:t>
            </a:r>
          </a:p>
        </p:txBody>
      </p:sp>
      <p:sp>
        <p:nvSpPr>
          <p:cNvPr id="2" name="Title 1"/>
          <p:cNvSpPr>
            <a:spLocks noGrp="1"/>
          </p:cNvSpPr>
          <p:nvPr>
            <p:ph type="title"/>
          </p:nvPr>
        </p:nvSpPr>
        <p:spPr/>
        <p:txBody>
          <a:bodyPr/>
          <a:lstStyle/>
          <a:p>
            <a:r>
              <a:rPr lang="en-GB" dirty="0" smtClean="0"/>
              <a:t>How to be consistent with </a:t>
            </a:r>
            <a:r>
              <a:rPr lang="en-GB" dirty="0" err="1" smtClean="0"/>
              <a:t>ECAI</a:t>
            </a:r>
            <a:r>
              <a:rPr lang="en-GB" dirty="0" smtClean="0"/>
              <a:t> rating?</a:t>
            </a:r>
            <a:endParaRPr lang="en-GB" dirty="0"/>
          </a:p>
        </p:txBody>
      </p:sp>
      <p:sp>
        <p:nvSpPr>
          <p:cNvPr id="5" name="Date Placeholder 4"/>
          <p:cNvSpPr>
            <a:spLocks noGrp="1"/>
          </p:cNvSpPr>
          <p:nvPr>
            <p:ph type="dt" sz="half" idx="10"/>
          </p:nvPr>
        </p:nvSpPr>
        <p:spPr/>
        <p:txBody>
          <a:bodyPr/>
          <a:lstStyle/>
          <a:p>
            <a:fld id="{A978B6D0-AB09-4B3E-9118-B4659F37B303}" type="datetime4">
              <a:rPr lang="en-GB" smtClean="0">
                <a:solidFill>
                  <a:srgbClr val="3F4548"/>
                </a:solidFill>
              </a:rPr>
              <a:pPr/>
              <a:t>11 December 2018</a:t>
            </a:fld>
            <a:endParaRPr lang="en-GB">
              <a:solidFill>
                <a:srgbClr val="3F4548"/>
              </a:solidFill>
            </a:endParaRPr>
          </a:p>
        </p:txBody>
      </p:sp>
      <p:sp>
        <p:nvSpPr>
          <p:cNvPr id="22" name="Line Callout 1 21"/>
          <p:cNvSpPr/>
          <p:nvPr/>
        </p:nvSpPr>
        <p:spPr>
          <a:xfrm>
            <a:off x="929368" y="2738042"/>
            <a:ext cx="1608407" cy="727630"/>
          </a:xfrm>
          <a:prstGeom prst="borderCallout1">
            <a:avLst>
              <a:gd name="adj1" fmla="val 51118"/>
              <a:gd name="adj2" fmla="val 100742"/>
              <a:gd name="adj3" fmla="val -5998"/>
              <a:gd name="adj4" fmla="val 1685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GB" sz="1400" dirty="0">
                <a:solidFill>
                  <a:srgbClr val="000000"/>
                </a:solidFill>
              </a:rPr>
              <a:t>Identify and assess non-market </a:t>
            </a:r>
            <a:r>
              <a:rPr lang="en-GB" sz="1400" dirty="0" smtClean="0">
                <a:solidFill>
                  <a:srgbClr val="000000"/>
                </a:solidFill>
              </a:rPr>
              <a:t>risks</a:t>
            </a:r>
            <a:endParaRPr lang="en-GB" sz="1400" dirty="0">
              <a:solidFill>
                <a:srgbClr val="000000"/>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34</a:t>
            </a:fld>
            <a:endParaRPr lang="en-GB"/>
          </a:p>
        </p:txBody>
      </p:sp>
      <p:sp>
        <p:nvSpPr>
          <p:cNvPr id="13" name="TextBox 12"/>
          <p:cNvSpPr txBox="1"/>
          <p:nvPr/>
        </p:nvSpPr>
        <p:spPr>
          <a:xfrm>
            <a:off x="3575432" y="1444707"/>
            <a:ext cx="453901" cy="2352749"/>
          </a:xfrm>
          <a:prstGeom prst="rect">
            <a:avLst/>
          </a:prstGeom>
          <a:solidFill>
            <a:schemeClr val="accent1"/>
          </a:solidFill>
        </p:spPr>
        <p:txBody>
          <a:bodyPr vert="vert270" wrap="square" rtlCol="0">
            <a:noAutofit/>
          </a:bodyPr>
          <a:lstStyle/>
          <a:p>
            <a:pPr algn="ctr" fontAlgn="base">
              <a:spcBef>
                <a:spcPct val="0"/>
              </a:spcBef>
              <a:spcAft>
                <a:spcPct val="0"/>
              </a:spcAft>
            </a:pPr>
            <a:r>
              <a:rPr lang="en-GB" sz="1400" dirty="0" err="1" smtClean="0">
                <a:solidFill>
                  <a:srgbClr val="113458"/>
                </a:solidFill>
              </a:rPr>
              <a:t>ERM</a:t>
            </a:r>
            <a:r>
              <a:rPr lang="en-GB" sz="1400" dirty="0" smtClean="0">
                <a:solidFill>
                  <a:srgbClr val="113458"/>
                </a:solidFill>
              </a:rPr>
              <a:t> Portfolio</a:t>
            </a:r>
            <a:endParaRPr lang="en-GB" sz="1400" dirty="0">
              <a:solidFill>
                <a:srgbClr val="113458"/>
              </a:solidFill>
            </a:endParaRPr>
          </a:p>
        </p:txBody>
      </p:sp>
      <p:sp>
        <p:nvSpPr>
          <p:cNvPr id="14" name="TextBox 13"/>
          <p:cNvSpPr txBox="1"/>
          <p:nvPr/>
        </p:nvSpPr>
        <p:spPr>
          <a:xfrm>
            <a:off x="4133027" y="1445747"/>
            <a:ext cx="999024" cy="1902963"/>
          </a:xfrm>
          <a:prstGeom prst="rect">
            <a:avLst/>
          </a:prstGeom>
          <a:solidFill>
            <a:schemeClr val="accent4"/>
          </a:solidFill>
        </p:spPr>
        <p:txBody>
          <a:bodyPr wrap="square" rtlCol="0" anchor="ctr" anchorCtr="0">
            <a:noAutofit/>
          </a:bodyPr>
          <a:lstStyle/>
          <a:p>
            <a:pPr algn="ctr" fontAlgn="base">
              <a:spcBef>
                <a:spcPct val="0"/>
              </a:spcBef>
              <a:spcAft>
                <a:spcPct val="0"/>
              </a:spcAft>
            </a:pPr>
            <a:r>
              <a:rPr lang="en-GB" sz="1400" dirty="0" smtClean="0">
                <a:solidFill>
                  <a:prstClr val="white"/>
                </a:solidFill>
              </a:rPr>
              <a:t>Senior Note(s)</a:t>
            </a:r>
            <a:endParaRPr lang="en-GB" sz="1400" dirty="0">
              <a:solidFill>
                <a:prstClr val="white"/>
              </a:solidFill>
            </a:endParaRPr>
          </a:p>
        </p:txBody>
      </p:sp>
      <p:sp>
        <p:nvSpPr>
          <p:cNvPr id="15" name="TextBox 14"/>
          <p:cNvSpPr txBox="1"/>
          <p:nvPr/>
        </p:nvSpPr>
        <p:spPr>
          <a:xfrm>
            <a:off x="4133026" y="3348711"/>
            <a:ext cx="999027" cy="447397"/>
          </a:xfrm>
          <a:prstGeom prst="rect">
            <a:avLst/>
          </a:prstGeom>
          <a:solidFill>
            <a:schemeClr val="accent4">
              <a:lumMod val="60000"/>
              <a:lumOff val="40000"/>
            </a:schemeClr>
          </a:solidFill>
        </p:spPr>
        <p:txBody>
          <a:bodyPr wrap="square" rtlCol="0" anchor="ctr" anchorCtr="0">
            <a:noAutofit/>
          </a:bodyPr>
          <a:lstStyle/>
          <a:p>
            <a:pPr algn="ctr" fontAlgn="base">
              <a:spcBef>
                <a:spcPct val="0"/>
              </a:spcBef>
              <a:spcAft>
                <a:spcPct val="0"/>
              </a:spcAft>
            </a:pPr>
            <a:r>
              <a:rPr lang="en-GB" sz="1200" dirty="0" smtClean="0">
                <a:solidFill>
                  <a:prstClr val="white"/>
                </a:solidFill>
              </a:rPr>
              <a:t>Junior Note</a:t>
            </a:r>
            <a:endParaRPr lang="en-GB" sz="1200" dirty="0">
              <a:solidFill>
                <a:prstClr val="white"/>
              </a:solidFill>
            </a:endParaRPr>
          </a:p>
        </p:txBody>
      </p:sp>
      <p:sp>
        <p:nvSpPr>
          <p:cNvPr id="16" name="Title 1"/>
          <p:cNvSpPr txBox="1">
            <a:spLocks/>
          </p:cNvSpPr>
          <p:nvPr/>
        </p:nvSpPr>
        <p:spPr bwMode="auto">
          <a:xfrm>
            <a:off x="502619" y="4093535"/>
            <a:ext cx="6876376" cy="622145"/>
          </a:xfrm>
          <a:prstGeom prst="rect">
            <a:avLst/>
          </a:prstGeom>
          <a:solidFill>
            <a:schemeClr val="accent1">
              <a:lumMod val="20000"/>
              <a:lumOff val="80000"/>
            </a:schemeClr>
          </a:solidFill>
          <a:ln>
            <a:noFill/>
          </a:ln>
          <a:effectLs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a:lstStyle>
          <a:p>
            <a:r>
              <a:rPr lang="en-GB" sz="1800" kern="0" dirty="0" smtClean="0">
                <a:solidFill>
                  <a:srgbClr val="113458"/>
                </a:solidFill>
              </a:rPr>
              <a:t>Internal ratings aim to be broadly consistent with </a:t>
            </a:r>
            <a:r>
              <a:rPr lang="en-GB" sz="1800" kern="0" dirty="0" err="1" smtClean="0">
                <a:solidFill>
                  <a:srgbClr val="113458"/>
                </a:solidFill>
              </a:rPr>
              <a:t>ECAI</a:t>
            </a:r>
            <a:endParaRPr lang="en-GB" sz="1800" kern="0" dirty="0">
              <a:solidFill>
                <a:srgbClr val="113458"/>
              </a:solidFill>
            </a:endParaRPr>
          </a:p>
        </p:txBody>
      </p:sp>
      <p:sp>
        <p:nvSpPr>
          <p:cNvPr id="24" name="Line Callout 1 23"/>
          <p:cNvSpPr/>
          <p:nvPr/>
        </p:nvSpPr>
        <p:spPr>
          <a:xfrm>
            <a:off x="5770594" y="1466728"/>
            <a:ext cx="2225095" cy="766110"/>
          </a:xfrm>
          <a:prstGeom prst="borderCallout1">
            <a:avLst>
              <a:gd name="adj1" fmla="val 49035"/>
              <a:gd name="adj2" fmla="val -401"/>
              <a:gd name="adj3" fmla="val 104136"/>
              <a:gd name="adj4" fmla="val -2962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GB" sz="1400" dirty="0">
                <a:solidFill>
                  <a:srgbClr val="000000"/>
                </a:solidFill>
              </a:rPr>
              <a:t>Assess the resilience of the structure to meet debt obligations </a:t>
            </a:r>
          </a:p>
        </p:txBody>
      </p:sp>
      <p:sp>
        <p:nvSpPr>
          <p:cNvPr id="25" name="Line Callout 1 24"/>
          <p:cNvSpPr/>
          <p:nvPr/>
        </p:nvSpPr>
        <p:spPr>
          <a:xfrm>
            <a:off x="5770594" y="2586416"/>
            <a:ext cx="2225095" cy="1211039"/>
          </a:xfrm>
          <a:prstGeom prst="borderCallout1">
            <a:avLst>
              <a:gd name="adj1" fmla="val 49035"/>
              <a:gd name="adj2" fmla="val -401"/>
              <a:gd name="adj3" fmla="val 16701"/>
              <a:gd name="adj4" fmla="val -29142"/>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GB" sz="1400" dirty="0" smtClean="0">
                <a:solidFill>
                  <a:srgbClr val="000000"/>
                </a:solidFill>
              </a:rPr>
              <a:t>Apply expert judgement in assessing the quantitative and qualitative analysis to determine final rating </a:t>
            </a:r>
            <a:endParaRPr lang="en-GB" sz="1400" dirty="0">
              <a:solidFill>
                <a:srgbClr val="000000"/>
              </a:solidFill>
            </a:endParaRPr>
          </a:p>
        </p:txBody>
      </p:sp>
    </p:spTree>
    <p:extLst>
      <p:ext uri="{BB962C8B-B14F-4D97-AF65-F5344CB8AC3E}">
        <p14:creationId xmlns:p14="http://schemas.microsoft.com/office/powerpoint/2010/main" val="257677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Deriving rating scenario assumptions</a:t>
            </a:r>
            <a:endParaRPr lang="en-GB" dirty="0"/>
          </a:p>
        </p:txBody>
      </p:sp>
      <p:sp>
        <p:nvSpPr>
          <p:cNvPr id="5" name="Date Placeholder 4"/>
          <p:cNvSpPr>
            <a:spLocks noGrp="1"/>
          </p:cNvSpPr>
          <p:nvPr>
            <p:ph type="dt" sz="half" idx="10"/>
          </p:nvPr>
        </p:nvSpPr>
        <p:spPr/>
        <p:txBody>
          <a:bodyPr/>
          <a:lstStyle/>
          <a:p>
            <a:fld id="{A978B6D0-AB09-4B3E-9118-B4659F37B303}" type="datetime4">
              <a:rPr lang="en-GB" smtClean="0">
                <a:solidFill>
                  <a:srgbClr val="3F4548"/>
                </a:solidFill>
              </a:rPr>
              <a:pPr/>
              <a:t>11 December 2018</a:t>
            </a:fld>
            <a:endParaRPr lang="en-GB">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35</a:t>
            </a:fld>
            <a:endParaRPr lang="en-GB"/>
          </a:p>
        </p:txBody>
      </p:sp>
      <p:sp>
        <p:nvSpPr>
          <p:cNvPr id="7" name="TextBox 6"/>
          <p:cNvSpPr txBox="1"/>
          <p:nvPr/>
        </p:nvSpPr>
        <p:spPr>
          <a:xfrm>
            <a:off x="486057" y="1524571"/>
            <a:ext cx="697955" cy="297995"/>
          </a:xfrm>
          <a:prstGeom prst="rect">
            <a:avLst/>
          </a:prstGeom>
          <a:solidFill>
            <a:schemeClr val="accent6">
              <a:lumMod val="50000"/>
            </a:schemeClr>
          </a:solidFill>
          <a:ln>
            <a:solidFill>
              <a:schemeClr val="accent6">
                <a:lumMod val="50000"/>
              </a:schemeClr>
            </a:solidFill>
          </a:ln>
        </p:spPr>
        <p:txBody>
          <a:bodyPr wrap="square" rtlCol="0" anchor="ctr" anchorCtr="0">
            <a:noAutofit/>
          </a:bodyPr>
          <a:lstStyle/>
          <a:p>
            <a:pPr algn="ctr" fontAlgn="base">
              <a:spcBef>
                <a:spcPct val="0"/>
              </a:spcBef>
              <a:spcAft>
                <a:spcPct val="0"/>
              </a:spcAft>
            </a:pPr>
            <a:r>
              <a:rPr lang="en-GB" sz="1400" dirty="0" smtClean="0">
                <a:solidFill>
                  <a:prstClr val="white"/>
                </a:solidFill>
              </a:rPr>
              <a:t>AAA</a:t>
            </a:r>
            <a:endParaRPr lang="en-GB" sz="1400" dirty="0">
              <a:solidFill>
                <a:prstClr val="white"/>
              </a:solidFill>
            </a:endParaRPr>
          </a:p>
        </p:txBody>
      </p:sp>
      <p:sp>
        <p:nvSpPr>
          <p:cNvPr id="9" name="TextBox 8"/>
          <p:cNvSpPr txBox="1"/>
          <p:nvPr/>
        </p:nvSpPr>
        <p:spPr>
          <a:xfrm>
            <a:off x="486062" y="1894584"/>
            <a:ext cx="697951" cy="297995"/>
          </a:xfrm>
          <a:prstGeom prst="rect">
            <a:avLst/>
          </a:prstGeom>
          <a:solidFill>
            <a:schemeClr val="accent6">
              <a:lumMod val="75000"/>
            </a:schemeClr>
          </a:solidFill>
        </p:spPr>
        <p:txBody>
          <a:bodyPr wrap="square" rtlCol="0" anchor="ctr" anchorCtr="0">
            <a:noAutofit/>
          </a:bodyPr>
          <a:lstStyle/>
          <a:p>
            <a:pPr algn="ctr" fontAlgn="base">
              <a:spcBef>
                <a:spcPct val="0"/>
              </a:spcBef>
              <a:spcAft>
                <a:spcPct val="0"/>
              </a:spcAft>
            </a:pPr>
            <a:r>
              <a:rPr lang="en-GB" sz="1400" dirty="0" smtClean="0">
                <a:solidFill>
                  <a:prstClr val="white"/>
                </a:solidFill>
              </a:rPr>
              <a:t>AA</a:t>
            </a:r>
            <a:endParaRPr lang="en-GB" sz="1400" dirty="0">
              <a:solidFill>
                <a:prstClr val="white"/>
              </a:solidFill>
            </a:endParaRPr>
          </a:p>
        </p:txBody>
      </p:sp>
      <p:sp>
        <p:nvSpPr>
          <p:cNvPr id="10" name="TextBox 9"/>
          <p:cNvSpPr txBox="1"/>
          <p:nvPr/>
        </p:nvSpPr>
        <p:spPr>
          <a:xfrm>
            <a:off x="486062" y="2264597"/>
            <a:ext cx="697951" cy="297995"/>
          </a:xfrm>
          <a:prstGeom prst="rect">
            <a:avLst/>
          </a:prstGeom>
          <a:solidFill>
            <a:schemeClr val="accent6"/>
          </a:solidFill>
        </p:spPr>
        <p:txBody>
          <a:bodyPr wrap="square" rtlCol="0" anchor="ctr" anchorCtr="0">
            <a:noAutofit/>
          </a:bodyPr>
          <a:lstStyle/>
          <a:p>
            <a:pPr algn="ctr" fontAlgn="base">
              <a:spcBef>
                <a:spcPct val="0"/>
              </a:spcBef>
              <a:spcAft>
                <a:spcPct val="0"/>
              </a:spcAft>
            </a:pPr>
            <a:r>
              <a:rPr lang="en-GB" sz="1400" dirty="0" smtClean="0">
                <a:solidFill>
                  <a:prstClr val="white"/>
                </a:solidFill>
              </a:rPr>
              <a:t>A</a:t>
            </a:r>
            <a:endParaRPr lang="en-GB" sz="1400" dirty="0">
              <a:solidFill>
                <a:prstClr val="white"/>
              </a:solidFill>
            </a:endParaRPr>
          </a:p>
        </p:txBody>
      </p:sp>
      <p:sp>
        <p:nvSpPr>
          <p:cNvPr id="11" name="TextBox 10"/>
          <p:cNvSpPr txBox="1"/>
          <p:nvPr/>
        </p:nvSpPr>
        <p:spPr>
          <a:xfrm>
            <a:off x="486062" y="2634610"/>
            <a:ext cx="697951" cy="297995"/>
          </a:xfrm>
          <a:prstGeom prst="rect">
            <a:avLst/>
          </a:prstGeom>
          <a:solidFill>
            <a:schemeClr val="accent6">
              <a:lumMod val="60000"/>
              <a:lumOff val="40000"/>
            </a:schemeClr>
          </a:solidFill>
        </p:spPr>
        <p:txBody>
          <a:bodyPr wrap="square" rtlCol="0" anchor="ctr" anchorCtr="0">
            <a:noAutofit/>
          </a:bodyPr>
          <a:lstStyle/>
          <a:p>
            <a:pPr algn="ctr" fontAlgn="base">
              <a:spcBef>
                <a:spcPct val="0"/>
              </a:spcBef>
              <a:spcAft>
                <a:spcPct val="0"/>
              </a:spcAft>
            </a:pPr>
            <a:r>
              <a:rPr lang="en-GB" sz="1400" dirty="0" smtClean="0">
                <a:solidFill>
                  <a:srgbClr val="000000"/>
                </a:solidFill>
              </a:rPr>
              <a:t>BBB</a:t>
            </a:r>
            <a:endParaRPr lang="en-GB" sz="1400" dirty="0">
              <a:solidFill>
                <a:srgbClr val="000000"/>
              </a:solidFill>
            </a:endParaRPr>
          </a:p>
        </p:txBody>
      </p:sp>
      <p:sp>
        <p:nvSpPr>
          <p:cNvPr id="12" name="TextBox 11"/>
          <p:cNvSpPr txBox="1"/>
          <p:nvPr/>
        </p:nvSpPr>
        <p:spPr>
          <a:xfrm>
            <a:off x="486062" y="3004623"/>
            <a:ext cx="697951" cy="297995"/>
          </a:xfrm>
          <a:prstGeom prst="rect">
            <a:avLst/>
          </a:prstGeom>
          <a:solidFill>
            <a:schemeClr val="accent6">
              <a:lumMod val="40000"/>
              <a:lumOff val="60000"/>
            </a:schemeClr>
          </a:solidFill>
        </p:spPr>
        <p:txBody>
          <a:bodyPr wrap="square" rtlCol="0" anchor="ctr" anchorCtr="0">
            <a:noAutofit/>
          </a:bodyPr>
          <a:lstStyle/>
          <a:p>
            <a:pPr algn="ctr" fontAlgn="base">
              <a:spcBef>
                <a:spcPct val="0"/>
              </a:spcBef>
              <a:spcAft>
                <a:spcPct val="0"/>
              </a:spcAft>
            </a:pPr>
            <a:r>
              <a:rPr lang="en-GB" sz="1400" dirty="0" smtClean="0">
                <a:solidFill>
                  <a:srgbClr val="000000"/>
                </a:solidFill>
              </a:rPr>
              <a:t>BB</a:t>
            </a:r>
            <a:endParaRPr lang="en-GB" sz="1400" dirty="0">
              <a:solidFill>
                <a:srgbClr val="000000"/>
              </a:solidFill>
            </a:endParaRPr>
          </a:p>
        </p:txBody>
      </p:sp>
      <p:sp>
        <p:nvSpPr>
          <p:cNvPr id="13" name="TextBox 12"/>
          <p:cNvSpPr txBox="1"/>
          <p:nvPr/>
        </p:nvSpPr>
        <p:spPr>
          <a:xfrm>
            <a:off x="486062" y="3374636"/>
            <a:ext cx="697951" cy="297995"/>
          </a:xfrm>
          <a:prstGeom prst="rect">
            <a:avLst/>
          </a:prstGeom>
          <a:solidFill>
            <a:schemeClr val="accent6">
              <a:lumMod val="20000"/>
              <a:lumOff val="80000"/>
            </a:schemeClr>
          </a:solidFill>
        </p:spPr>
        <p:txBody>
          <a:bodyPr wrap="square" rtlCol="0" anchor="ctr" anchorCtr="0">
            <a:noAutofit/>
          </a:bodyPr>
          <a:lstStyle/>
          <a:p>
            <a:pPr algn="ctr" fontAlgn="base">
              <a:spcBef>
                <a:spcPct val="0"/>
              </a:spcBef>
              <a:spcAft>
                <a:spcPct val="0"/>
              </a:spcAft>
            </a:pPr>
            <a:r>
              <a:rPr lang="en-GB" sz="1400" dirty="0" smtClean="0">
                <a:solidFill>
                  <a:srgbClr val="000000"/>
                </a:solidFill>
              </a:rPr>
              <a:t>B</a:t>
            </a:r>
            <a:endParaRPr lang="en-GB" sz="1400" dirty="0">
              <a:solidFill>
                <a:srgbClr val="000000"/>
              </a:solidFill>
            </a:endParaRPr>
          </a:p>
        </p:txBody>
      </p:sp>
      <p:sp>
        <p:nvSpPr>
          <p:cNvPr id="14" name="Line Callout 1 13"/>
          <p:cNvSpPr/>
          <p:nvPr/>
        </p:nvSpPr>
        <p:spPr>
          <a:xfrm>
            <a:off x="1494382" y="1534214"/>
            <a:ext cx="1877260" cy="766110"/>
          </a:xfrm>
          <a:prstGeom prst="borderCallout1">
            <a:avLst>
              <a:gd name="adj1" fmla="val 51811"/>
              <a:gd name="adj2" fmla="val -157"/>
              <a:gd name="adj3" fmla="val 20865"/>
              <a:gd name="adj4" fmla="val -18481"/>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GB" sz="1400" dirty="0" smtClean="0">
                <a:solidFill>
                  <a:srgbClr val="3F4548"/>
                </a:solidFill>
              </a:rPr>
              <a:t>Extreme, “never seen before” scenario</a:t>
            </a:r>
            <a:endParaRPr lang="en-GB" sz="1400" dirty="0">
              <a:solidFill>
                <a:srgbClr val="3F4548"/>
              </a:solidFill>
            </a:endParaRPr>
          </a:p>
        </p:txBody>
      </p:sp>
      <p:sp>
        <p:nvSpPr>
          <p:cNvPr id="16" name="Line Callout 1 15"/>
          <p:cNvSpPr/>
          <p:nvPr/>
        </p:nvSpPr>
        <p:spPr>
          <a:xfrm>
            <a:off x="1494382" y="2906104"/>
            <a:ext cx="1877260" cy="766110"/>
          </a:xfrm>
          <a:prstGeom prst="borderCallout1">
            <a:avLst>
              <a:gd name="adj1" fmla="val 47646"/>
              <a:gd name="adj2" fmla="val -157"/>
              <a:gd name="adj3" fmla="val 81931"/>
              <a:gd name="adj4" fmla="val -19049"/>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GB" sz="1400" dirty="0" smtClean="0">
                <a:solidFill>
                  <a:srgbClr val="3F4548"/>
                </a:solidFill>
              </a:rPr>
              <a:t>Close to best estimate scenario</a:t>
            </a:r>
            <a:endParaRPr lang="en-GB" sz="1400" dirty="0">
              <a:solidFill>
                <a:srgbClr val="3F4548"/>
              </a:solidFill>
            </a:endParaRPr>
          </a:p>
        </p:txBody>
      </p:sp>
      <p:sp>
        <p:nvSpPr>
          <p:cNvPr id="24" name="TextBox 23"/>
          <p:cNvSpPr txBox="1"/>
          <p:nvPr/>
        </p:nvSpPr>
        <p:spPr>
          <a:xfrm>
            <a:off x="4254398" y="1556468"/>
            <a:ext cx="1997548" cy="743856"/>
          </a:xfrm>
          <a:prstGeom prst="rect">
            <a:avLst/>
          </a:prstGeom>
          <a:noFill/>
          <a:ln>
            <a:solidFill>
              <a:schemeClr val="accent2">
                <a:lumMod val="60000"/>
                <a:lumOff val="40000"/>
              </a:schemeClr>
            </a:solidFill>
          </a:ln>
        </p:spPr>
        <p:txBody>
          <a:bodyPr wrap="square" rtlCol="0">
            <a:noAutofit/>
          </a:bodyPr>
          <a:lstStyle/>
          <a:p>
            <a:pPr fontAlgn="base">
              <a:spcBef>
                <a:spcPct val="0"/>
              </a:spcBef>
              <a:spcAft>
                <a:spcPct val="0"/>
              </a:spcAft>
            </a:pPr>
            <a:r>
              <a:rPr lang="en-GB" sz="1400" dirty="0" smtClean="0">
                <a:solidFill>
                  <a:srgbClr val="113458"/>
                </a:solidFill>
              </a:rPr>
              <a:t>House Prices</a:t>
            </a:r>
            <a:endParaRPr lang="en-GB" sz="1400" dirty="0">
              <a:solidFill>
                <a:srgbClr val="113458"/>
              </a:solidFill>
            </a:endParaRPr>
          </a:p>
        </p:txBody>
      </p:sp>
      <p:sp>
        <p:nvSpPr>
          <p:cNvPr id="25" name="TextBox 24"/>
          <p:cNvSpPr txBox="1"/>
          <p:nvPr/>
        </p:nvSpPr>
        <p:spPr>
          <a:xfrm>
            <a:off x="6404346" y="1556467"/>
            <a:ext cx="1997548" cy="1160010"/>
          </a:xfrm>
          <a:prstGeom prst="rect">
            <a:avLst/>
          </a:prstGeom>
          <a:noFill/>
          <a:ln>
            <a:solidFill>
              <a:schemeClr val="accent2">
                <a:lumMod val="60000"/>
                <a:lumOff val="40000"/>
              </a:schemeClr>
            </a:solidFill>
          </a:ln>
        </p:spPr>
        <p:txBody>
          <a:bodyPr wrap="square" rtlCol="0" anchor="ctr" anchorCtr="0">
            <a:noAutofit/>
          </a:bodyPr>
          <a:lstStyle/>
          <a:p>
            <a:pPr fontAlgn="base">
              <a:spcBef>
                <a:spcPct val="0"/>
              </a:spcBef>
              <a:spcAft>
                <a:spcPct val="0"/>
              </a:spcAft>
            </a:pPr>
            <a:r>
              <a:rPr lang="en-GB" sz="1400" dirty="0" smtClean="0">
                <a:solidFill>
                  <a:srgbClr val="113458"/>
                </a:solidFill>
              </a:rPr>
              <a:t>Generic stress consistent with </a:t>
            </a:r>
            <a:r>
              <a:rPr lang="en-GB" sz="1400" dirty="0" err="1" smtClean="0">
                <a:solidFill>
                  <a:srgbClr val="113458"/>
                </a:solidFill>
              </a:rPr>
              <a:t>RMBS</a:t>
            </a:r>
            <a:r>
              <a:rPr lang="en-GB" sz="1400" dirty="0" smtClean="0">
                <a:solidFill>
                  <a:srgbClr val="113458"/>
                </a:solidFill>
              </a:rPr>
              <a:t> methodology </a:t>
            </a:r>
            <a:endParaRPr lang="en-GB" sz="1400" dirty="0">
              <a:solidFill>
                <a:srgbClr val="113458"/>
              </a:solidFill>
            </a:endParaRPr>
          </a:p>
        </p:txBody>
      </p:sp>
      <p:sp>
        <p:nvSpPr>
          <p:cNvPr id="26" name="TextBox 25"/>
          <p:cNvSpPr txBox="1"/>
          <p:nvPr/>
        </p:nvSpPr>
        <p:spPr>
          <a:xfrm>
            <a:off x="4254398" y="2810385"/>
            <a:ext cx="1997548" cy="307777"/>
          </a:xfrm>
          <a:prstGeom prst="rect">
            <a:avLst/>
          </a:prstGeom>
          <a:noFill/>
          <a:ln>
            <a:solidFill>
              <a:schemeClr val="accent2">
                <a:lumMod val="60000"/>
                <a:lumOff val="40000"/>
              </a:schemeClr>
            </a:solidFill>
          </a:ln>
        </p:spPr>
        <p:txBody>
          <a:bodyPr wrap="square" rtlCol="0">
            <a:spAutoFit/>
          </a:bodyPr>
          <a:lstStyle/>
          <a:p>
            <a:pPr fontAlgn="base">
              <a:spcBef>
                <a:spcPct val="0"/>
              </a:spcBef>
              <a:spcAft>
                <a:spcPct val="0"/>
              </a:spcAft>
            </a:pPr>
            <a:r>
              <a:rPr lang="en-GB" sz="1400" dirty="0" smtClean="0">
                <a:solidFill>
                  <a:srgbClr val="113458"/>
                </a:solidFill>
              </a:rPr>
              <a:t>Mortality</a:t>
            </a:r>
            <a:endParaRPr lang="en-GB" sz="1400" dirty="0">
              <a:solidFill>
                <a:srgbClr val="113458"/>
              </a:solidFill>
            </a:endParaRPr>
          </a:p>
        </p:txBody>
      </p:sp>
      <p:sp>
        <p:nvSpPr>
          <p:cNvPr id="27" name="TextBox 26"/>
          <p:cNvSpPr txBox="1"/>
          <p:nvPr/>
        </p:nvSpPr>
        <p:spPr>
          <a:xfrm>
            <a:off x="4254398" y="3219303"/>
            <a:ext cx="1997548" cy="307777"/>
          </a:xfrm>
          <a:prstGeom prst="rect">
            <a:avLst/>
          </a:prstGeom>
          <a:noFill/>
          <a:ln>
            <a:solidFill>
              <a:schemeClr val="accent2">
                <a:lumMod val="60000"/>
                <a:lumOff val="40000"/>
              </a:schemeClr>
            </a:solidFill>
          </a:ln>
        </p:spPr>
        <p:txBody>
          <a:bodyPr wrap="square" rtlCol="0">
            <a:spAutoFit/>
          </a:bodyPr>
          <a:lstStyle/>
          <a:p>
            <a:pPr fontAlgn="base">
              <a:spcBef>
                <a:spcPct val="0"/>
              </a:spcBef>
              <a:spcAft>
                <a:spcPct val="0"/>
              </a:spcAft>
            </a:pPr>
            <a:r>
              <a:rPr lang="en-GB" sz="1400" dirty="0" smtClean="0">
                <a:solidFill>
                  <a:srgbClr val="113458"/>
                </a:solidFill>
              </a:rPr>
              <a:t>Morbidity</a:t>
            </a:r>
            <a:endParaRPr lang="en-GB" sz="1400" dirty="0">
              <a:solidFill>
                <a:srgbClr val="113458"/>
              </a:solidFill>
            </a:endParaRPr>
          </a:p>
        </p:txBody>
      </p:sp>
      <p:sp>
        <p:nvSpPr>
          <p:cNvPr id="28" name="TextBox 27"/>
          <p:cNvSpPr txBox="1"/>
          <p:nvPr/>
        </p:nvSpPr>
        <p:spPr>
          <a:xfrm>
            <a:off x="4254398" y="3628222"/>
            <a:ext cx="1997548" cy="307777"/>
          </a:xfrm>
          <a:prstGeom prst="rect">
            <a:avLst/>
          </a:prstGeom>
          <a:noFill/>
          <a:ln>
            <a:solidFill>
              <a:schemeClr val="accent2">
                <a:lumMod val="60000"/>
                <a:lumOff val="40000"/>
              </a:schemeClr>
            </a:solidFill>
          </a:ln>
        </p:spPr>
        <p:txBody>
          <a:bodyPr wrap="square" rtlCol="0">
            <a:spAutoFit/>
          </a:bodyPr>
          <a:lstStyle/>
          <a:p>
            <a:pPr fontAlgn="base">
              <a:spcBef>
                <a:spcPct val="0"/>
              </a:spcBef>
              <a:spcAft>
                <a:spcPct val="0"/>
              </a:spcAft>
            </a:pPr>
            <a:r>
              <a:rPr lang="en-GB" sz="1400" dirty="0" smtClean="0">
                <a:solidFill>
                  <a:srgbClr val="113458"/>
                </a:solidFill>
              </a:rPr>
              <a:t>Prepayment</a:t>
            </a:r>
            <a:endParaRPr lang="en-GB" sz="1400" dirty="0">
              <a:solidFill>
                <a:srgbClr val="113458"/>
              </a:solidFill>
            </a:endParaRPr>
          </a:p>
        </p:txBody>
      </p:sp>
      <p:sp>
        <p:nvSpPr>
          <p:cNvPr id="29" name="TextBox 28"/>
          <p:cNvSpPr txBox="1"/>
          <p:nvPr/>
        </p:nvSpPr>
        <p:spPr>
          <a:xfrm>
            <a:off x="6404346" y="1179511"/>
            <a:ext cx="1997548" cy="307777"/>
          </a:xfrm>
          <a:prstGeom prst="rect">
            <a:avLst/>
          </a:prstGeom>
          <a:solidFill>
            <a:schemeClr val="accent2"/>
          </a:solidFill>
          <a:ln>
            <a:noFill/>
          </a:ln>
        </p:spPr>
        <p:txBody>
          <a:bodyPr wrap="square" rtlCol="0">
            <a:spAutoFit/>
          </a:bodyPr>
          <a:lstStyle/>
          <a:p>
            <a:pPr fontAlgn="base">
              <a:spcBef>
                <a:spcPct val="0"/>
              </a:spcBef>
              <a:spcAft>
                <a:spcPct val="0"/>
              </a:spcAft>
            </a:pPr>
            <a:r>
              <a:rPr lang="en-GB" sz="1400" b="1" dirty="0" err="1" smtClean="0">
                <a:solidFill>
                  <a:prstClr val="white"/>
                </a:solidFill>
              </a:rPr>
              <a:t>ECAI</a:t>
            </a:r>
            <a:r>
              <a:rPr lang="en-GB" sz="1400" b="1" dirty="0" smtClean="0">
                <a:solidFill>
                  <a:prstClr val="white"/>
                </a:solidFill>
              </a:rPr>
              <a:t> approach</a:t>
            </a:r>
            <a:endParaRPr lang="en-GB" sz="1400" b="1" dirty="0">
              <a:solidFill>
                <a:prstClr val="white"/>
              </a:solidFill>
            </a:endParaRPr>
          </a:p>
        </p:txBody>
      </p:sp>
      <p:sp>
        <p:nvSpPr>
          <p:cNvPr id="30" name="TextBox 29"/>
          <p:cNvSpPr txBox="1"/>
          <p:nvPr/>
        </p:nvSpPr>
        <p:spPr>
          <a:xfrm>
            <a:off x="4254398" y="1179511"/>
            <a:ext cx="1997548" cy="307777"/>
          </a:xfrm>
          <a:prstGeom prst="rect">
            <a:avLst/>
          </a:prstGeom>
          <a:solidFill>
            <a:schemeClr val="accent2"/>
          </a:solidFill>
          <a:ln>
            <a:noFill/>
          </a:ln>
        </p:spPr>
        <p:txBody>
          <a:bodyPr wrap="square" rtlCol="0">
            <a:spAutoFit/>
          </a:bodyPr>
          <a:lstStyle/>
          <a:p>
            <a:pPr fontAlgn="base">
              <a:spcBef>
                <a:spcPct val="0"/>
              </a:spcBef>
              <a:spcAft>
                <a:spcPct val="0"/>
              </a:spcAft>
            </a:pPr>
            <a:r>
              <a:rPr lang="en-GB" sz="1400" b="1" dirty="0" smtClean="0">
                <a:solidFill>
                  <a:prstClr val="white"/>
                </a:solidFill>
              </a:rPr>
              <a:t>Risk factor</a:t>
            </a:r>
            <a:endParaRPr lang="en-GB" sz="1400" b="1" dirty="0">
              <a:solidFill>
                <a:prstClr val="white"/>
              </a:solidFill>
            </a:endParaRPr>
          </a:p>
        </p:txBody>
      </p:sp>
      <p:sp>
        <p:nvSpPr>
          <p:cNvPr id="31" name="TextBox 30"/>
          <p:cNvSpPr txBox="1"/>
          <p:nvPr/>
        </p:nvSpPr>
        <p:spPr>
          <a:xfrm>
            <a:off x="4254398" y="2401467"/>
            <a:ext cx="1997548" cy="307777"/>
          </a:xfrm>
          <a:prstGeom prst="rect">
            <a:avLst/>
          </a:prstGeom>
          <a:noFill/>
          <a:ln>
            <a:solidFill>
              <a:schemeClr val="accent2">
                <a:lumMod val="60000"/>
                <a:lumOff val="40000"/>
              </a:schemeClr>
            </a:solidFill>
          </a:ln>
        </p:spPr>
        <p:txBody>
          <a:bodyPr wrap="square" rtlCol="0">
            <a:spAutoFit/>
          </a:bodyPr>
          <a:lstStyle/>
          <a:p>
            <a:pPr fontAlgn="base">
              <a:spcBef>
                <a:spcPct val="0"/>
              </a:spcBef>
              <a:spcAft>
                <a:spcPct val="0"/>
              </a:spcAft>
            </a:pPr>
            <a:r>
              <a:rPr lang="en-GB" sz="1400" dirty="0" smtClean="0">
                <a:solidFill>
                  <a:srgbClr val="113458"/>
                </a:solidFill>
              </a:rPr>
              <a:t>Interest rates</a:t>
            </a:r>
            <a:endParaRPr lang="en-GB" sz="1400" dirty="0">
              <a:solidFill>
                <a:srgbClr val="113458"/>
              </a:solidFill>
            </a:endParaRPr>
          </a:p>
        </p:txBody>
      </p:sp>
      <p:sp>
        <p:nvSpPr>
          <p:cNvPr id="32" name="TextBox 31"/>
          <p:cNvSpPr txBox="1"/>
          <p:nvPr/>
        </p:nvSpPr>
        <p:spPr>
          <a:xfrm>
            <a:off x="6404346" y="2813271"/>
            <a:ext cx="1997548" cy="1122726"/>
          </a:xfrm>
          <a:prstGeom prst="rect">
            <a:avLst/>
          </a:prstGeom>
          <a:noFill/>
          <a:ln>
            <a:solidFill>
              <a:schemeClr val="accent2">
                <a:lumMod val="60000"/>
                <a:lumOff val="40000"/>
              </a:schemeClr>
            </a:solidFill>
          </a:ln>
        </p:spPr>
        <p:txBody>
          <a:bodyPr wrap="square" rtlCol="0" anchor="ctr" anchorCtr="0">
            <a:noAutofit/>
          </a:bodyPr>
          <a:lstStyle/>
          <a:p>
            <a:pPr fontAlgn="base">
              <a:spcBef>
                <a:spcPct val="0"/>
              </a:spcBef>
              <a:spcAft>
                <a:spcPct val="0"/>
              </a:spcAft>
            </a:pPr>
            <a:r>
              <a:rPr lang="en-GB" sz="1400" dirty="0" err="1" smtClean="0">
                <a:solidFill>
                  <a:srgbClr val="113458"/>
                </a:solidFill>
              </a:rPr>
              <a:t>Idiosynchratic</a:t>
            </a:r>
            <a:r>
              <a:rPr lang="en-GB" sz="1400" dirty="0" smtClean="0">
                <a:solidFill>
                  <a:srgbClr val="113458"/>
                </a:solidFill>
              </a:rPr>
              <a:t> stresses informed by product features, historical data and expert judgement</a:t>
            </a:r>
            <a:endParaRPr lang="en-GB" sz="1400" dirty="0">
              <a:solidFill>
                <a:srgbClr val="113458"/>
              </a:solidFill>
            </a:endParaRPr>
          </a:p>
        </p:txBody>
      </p:sp>
      <p:sp>
        <p:nvSpPr>
          <p:cNvPr id="33" name="Title 1"/>
          <p:cNvSpPr txBox="1">
            <a:spLocks/>
          </p:cNvSpPr>
          <p:nvPr/>
        </p:nvSpPr>
        <p:spPr bwMode="auto">
          <a:xfrm>
            <a:off x="502619" y="4093535"/>
            <a:ext cx="6876376" cy="622145"/>
          </a:xfrm>
          <a:prstGeom prst="rect">
            <a:avLst/>
          </a:prstGeom>
          <a:solidFill>
            <a:schemeClr val="accent1">
              <a:lumMod val="20000"/>
              <a:lumOff val="80000"/>
            </a:schemeClr>
          </a:solidFill>
          <a:ln>
            <a:noFill/>
          </a:ln>
          <a:effectLs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a:lstStyle>
          <a:p>
            <a:r>
              <a:rPr lang="en-GB" sz="1800" kern="0" dirty="0" smtClean="0">
                <a:solidFill>
                  <a:srgbClr val="113458"/>
                </a:solidFill>
              </a:rPr>
              <a:t>Rating scenarios are derived by a combination of published </a:t>
            </a:r>
            <a:r>
              <a:rPr lang="en-GB" sz="1800" kern="0" dirty="0" err="1" smtClean="0">
                <a:solidFill>
                  <a:srgbClr val="113458"/>
                </a:solidFill>
              </a:rPr>
              <a:t>ECAI</a:t>
            </a:r>
            <a:r>
              <a:rPr lang="en-GB" sz="1800" kern="0" dirty="0" smtClean="0">
                <a:solidFill>
                  <a:srgbClr val="113458"/>
                </a:solidFill>
              </a:rPr>
              <a:t> assumptions and expert judgement</a:t>
            </a:r>
            <a:endParaRPr lang="en-GB" sz="1800" kern="0" dirty="0">
              <a:solidFill>
                <a:srgbClr val="113458"/>
              </a:solidFill>
            </a:endParaRPr>
          </a:p>
        </p:txBody>
      </p:sp>
    </p:spTree>
    <p:extLst>
      <p:ext uri="{BB962C8B-B14F-4D97-AF65-F5344CB8AC3E}">
        <p14:creationId xmlns:p14="http://schemas.microsoft.com/office/powerpoint/2010/main" val="3022446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apply expert judgement</a:t>
            </a:r>
            <a:endParaRPr lang="en-GB" dirty="0"/>
          </a:p>
        </p:txBody>
      </p:sp>
      <p:sp>
        <p:nvSpPr>
          <p:cNvPr id="5" name="Date Placeholder 4"/>
          <p:cNvSpPr>
            <a:spLocks noGrp="1"/>
          </p:cNvSpPr>
          <p:nvPr>
            <p:ph type="dt" sz="half" idx="10"/>
          </p:nvPr>
        </p:nvSpPr>
        <p:spPr/>
        <p:txBody>
          <a:bodyPr/>
          <a:lstStyle/>
          <a:p>
            <a:fld id="{A978B6D0-AB09-4B3E-9118-B4659F37B303}" type="datetime4">
              <a:rPr lang="en-GB" smtClean="0">
                <a:solidFill>
                  <a:srgbClr val="3F4548"/>
                </a:solidFill>
              </a:rPr>
              <a:pPr/>
              <a:t>11 December 2018</a:t>
            </a:fld>
            <a:endParaRPr lang="en-GB">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36</a:t>
            </a:fld>
            <a:endParaRPr lang="en-GB"/>
          </a:p>
        </p:txBody>
      </p:sp>
      <p:sp>
        <p:nvSpPr>
          <p:cNvPr id="7" name="Title 1"/>
          <p:cNvSpPr txBox="1">
            <a:spLocks/>
          </p:cNvSpPr>
          <p:nvPr/>
        </p:nvSpPr>
        <p:spPr bwMode="auto">
          <a:xfrm>
            <a:off x="502619" y="4093535"/>
            <a:ext cx="6876376" cy="622145"/>
          </a:xfrm>
          <a:prstGeom prst="rect">
            <a:avLst/>
          </a:prstGeom>
          <a:solidFill>
            <a:schemeClr val="accent1">
              <a:lumMod val="20000"/>
              <a:lumOff val="80000"/>
            </a:schemeClr>
          </a:solidFill>
          <a:ln>
            <a:noFill/>
          </a:ln>
          <a:effectLs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a:lstStyle>
          <a:p>
            <a:r>
              <a:rPr lang="en-GB" sz="1800" kern="0" dirty="0" smtClean="0">
                <a:solidFill>
                  <a:srgbClr val="113458"/>
                </a:solidFill>
              </a:rPr>
              <a:t>Expert judgement is a fundamental part of rating approach</a:t>
            </a:r>
            <a:endParaRPr lang="en-GB" sz="1800" kern="0" dirty="0">
              <a:solidFill>
                <a:srgbClr val="113458"/>
              </a:solidFill>
            </a:endParaRPr>
          </a:p>
        </p:txBody>
      </p:sp>
      <p:sp>
        <p:nvSpPr>
          <p:cNvPr id="10" name="Flowchart: Decision 9"/>
          <p:cNvSpPr/>
          <p:nvPr/>
        </p:nvSpPr>
        <p:spPr>
          <a:xfrm>
            <a:off x="6808735" y="1481964"/>
            <a:ext cx="1811407" cy="612648"/>
          </a:xfrm>
          <a:prstGeom prst="flowChartDecisi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dirty="0" smtClean="0">
                <a:solidFill>
                  <a:srgbClr val="113458"/>
                </a:solidFill>
              </a:rPr>
              <a:t>Rating</a:t>
            </a:r>
            <a:endParaRPr lang="en-GB" dirty="0">
              <a:solidFill>
                <a:srgbClr val="113458"/>
              </a:solidFill>
            </a:endParaRPr>
          </a:p>
        </p:txBody>
      </p:sp>
      <p:sp>
        <p:nvSpPr>
          <p:cNvPr id="11" name="Flowchart: Process 10"/>
          <p:cNvSpPr/>
          <p:nvPr/>
        </p:nvSpPr>
        <p:spPr>
          <a:xfrm>
            <a:off x="3838386" y="1506527"/>
            <a:ext cx="1446028" cy="577454"/>
          </a:xfrm>
          <a:prstGeom prst="flowChartProcess">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dirty="0" smtClean="0">
                <a:solidFill>
                  <a:srgbClr val="113458">
                    <a:lumMod val="75000"/>
                  </a:srgbClr>
                </a:solidFill>
              </a:rPr>
              <a:t>Expert Judgements</a:t>
            </a:r>
            <a:endParaRPr lang="en-GB" dirty="0">
              <a:solidFill>
                <a:srgbClr val="113458">
                  <a:lumMod val="75000"/>
                </a:srgbClr>
              </a:solidFill>
            </a:endParaRPr>
          </a:p>
        </p:txBody>
      </p:sp>
      <p:cxnSp>
        <p:nvCxnSpPr>
          <p:cNvPr id="13" name="Straight Connector 12"/>
          <p:cNvCxnSpPr>
            <a:stCxn id="20" idx="3"/>
            <a:endCxn id="11" idx="1"/>
          </p:cNvCxnSpPr>
          <p:nvPr/>
        </p:nvCxnSpPr>
        <p:spPr>
          <a:xfrm>
            <a:off x="2040014" y="1795253"/>
            <a:ext cx="17983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3"/>
            <a:endCxn id="10" idx="1"/>
          </p:cNvCxnSpPr>
          <p:nvPr/>
        </p:nvCxnSpPr>
        <p:spPr>
          <a:xfrm flipV="1">
            <a:off x="5284414" y="1788291"/>
            <a:ext cx="1524316" cy="6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Flowchart: Multidocument 19"/>
          <p:cNvSpPr/>
          <p:nvPr/>
        </p:nvSpPr>
        <p:spPr>
          <a:xfrm>
            <a:off x="583349" y="1199831"/>
            <a:ext cx="1456660" cy="1190847"/>
          </a:xfrm>
          <a:prstGeom prst="flowChartMultidocumen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dirty="0" smtClean="0">
                <a:solidFill>
                  <a:srgbClr val="000000"/>
                </a:solidFill>
              </a:rPr>
              <a:t>Modelled Scenarios</a:t>
            </a:r>
            <a:endParaRPr lang="en-GB" dirty="0">
              <a:solidFill>
                <a:srgbClr val="000000"/>
              </a:solidFill>
            </a:endParaRPr>
          </a:p>
        </p:txBody>
      </p:sp>
      <p:sp>
        <p:nvSpPr>
          <p:cNvPr id="41" name="TextBox 40"/>
          <p:cNvSpPr txBox="1"/>
          <p:nvPr/>
        </p:nvSpPr>
        <p:spPr>
          <a:xfrm>
            <a:off x="2743195" y="2516461"/>
            <a:ext cx="3795840" cy="307777"/>
          </a:xfrm>
          <a:prstGeom prst="rect">
            <a:avLst/>
          </a:prstGeom>
          <a:noFill/>
          <a:ln>
            <a:solidFill>
              <a:schemeClr val="accent1"/>
            </a:solidFill>
          </a:ln>
        </p:spPr>
        <p:txBody>
          <a:bodyPr wrap="square" rtlCol="0">
            <a:spAutoFit/>
          </a:bodyPr>
          <a:lstStyle/>
          <a:p>
            <a:pPr fontAlgn="base">
              <a:spcBef>
                <a:spcPct val="0"/>
              </a:spcBef>
              <a:spcAft>
                <a:spcPct val="0"/>
              </a:spcAft>
            </a:pPr>
            <a:r>
              <a:rPr lang="en-GB" sz="1400" dirty="0" smtClean="0">
                <a:solidFill>
                  <a:srgbClr val="113458"/>
                </a:solidFill>
              </a:rPr>
              <a:t>Consider plausibility of the modelled scenario</a:t>
            </a:r>
            <a:endParaRPr lang="en-GB" sz="1400" dirty="0">
              <a:solidFill>
                <a:srgbClr val="113458"/>
              </a:solidFill>
            </a:endParaRPr>
          </a:p>
        </p:txBody>
      </p:sp>
      <p:sp>
        <p:nvSpPr>
          <p:cNvPr id="42" name="TextBox 41"/>
          <p:cNvSpPr txBox="1"/>
          <p:nvPr/>
        </p:nvSpPr>
        <p:spPr>
          <a:xfrm>
            <a:off x="2743200" y="2876504"/>
            <a:ext cx="3795839" cy="307777"/>
          </a:xfrm>
          <a:prstGeom prst="rect">
            <a:avLst/>
          </a:prstGeom>
          <a:noFill/>
          <a:ln>
            <a:solidFill>
              <a:schemeClr val="accent1"/>
            </a:solidFill>
          </a:ln>
        </p:spPr>
        <p:txBody>
          <a:bodyPr wrap="square" rtlCol="0">
            <a:spAutoFit/>
          </a:bodyPr>
          <a:lstStyle/>
          <a:p>
            <a:pPr fontAlgn="base">
              <a:spcBef>
                <a:spcPct val="0"/>
              </a:spcBef>
              <a:spcAft>
                <a:spcPct val="0"/>
              </a:spcAft>
            </a:pPr>
            <a:r>
              <a:rPr lang="en-GB" sz="1400" dirty="0" smtClean="0">
                <a:solidFill>
                  <a:srgbClr val="113458"/>
                </a:solidFill>
              </a:rPr>
              <a:t>Materiality of modelled results</a:t>
            </a:r>
            <a:endParaRPr lang="en-GB" sz="1400" dirty="0">
              <a:solidFill>
                <a:srgbClr val="113458"/>
              </a:solidFill>
            </a:endParaRPr>
          </a:p>
        </p:txBody>
      </p:sp>
      <p:sp>
        <p:nvSpPr>
          <p:cNvPr id="43" name="TextBox 42"/>
          <p:cNvSpPr txBox="1"/>
          <p:nvPr/>
        </p:nvSpPr>
        <p:spPr>
          <a:xfrm>
            <a:off x="2743195" y="3236547"/>
            <a:ext cx="3795840" cy="307777"/>
          </a:xfrm>
          <a:prstGeom prst="rect">
            <a:avLst/>
          </a:prstGeom>
          <a:noFill/>
          <a:ln>
            <a:solidFill>
              <a:schemeClr val="accent1"/>
            </a:solidFill>
          </a:ln>
        </p:spPr>
        <p:txBody>
          <a:bodyPr wrap="square" rtlCol="0">
            <a:spAutoFit/>
          </a:bodyPr>
          <a:lstStyle/>
          <a:p>
            <a:pPr fontAlgn="base">
              <a:spcBef>
                <a:spcPct val="0"/>
              </a:spcBef>
              <a:spcAft>
                <a:spcPct val="0"/>
              </a:spcAft>
            </a:pPr>
            <a:r>
              <a:rPr lang="en-GB" sz="1400" dirty="0" smtClean="0">
                <a:solidFill>
                  <a:srgbClr val="113458"/>
                </a:solidFill>
              </a:rPr>
              <a:t>Significance of the risk factor</a:t>
            </a:r>
            <a:endParaRPr lang="en-GB" sz="1400" dirty="0">
              <a:solidFill>
                <a:srgbClr val="113458"/>
              </a:solidFill>
            </a:endParaRPr>
          </a:p>
        </p:txBody>
      </p:sp>
      <p:sp>
        <p:nvSpPr>
          <p:cNvPr id="47" name="TextBox 46"/>
          <p:cNvSpPr txBox="1"/>
          <p:nvPr/>
        </p:nvSpPr>
        <p:spPr>
          <a:xfrm>
            <a:off x="566689" y="2557021"/>
            <a:ext cx="1473323" cy="954107"/>
          </a:xfrm>
          <a:prstGeom prst="rect">
            <a:avLst/>
          </a:prstGeom>
          <a:noFill/>
          <a:ln>
            <a:solidFill>
              <a:schemeClr val="accent2"/>
            </a:solidFill>
          </a:ln>
        </p:spPr>
        <p:txBody>
          <a:bodyPr wrap="square" rtlCol="0">
            <a:spAutoFit/>
          </a:bodyPr>
          <a:lstStyle/>
          <a:p>
            <a:pPr algn="ctr" fontAlgn="base">
              <a:spcBef>
                <a:spcPct val="0"/>
              </a:spcBef>
              <a:spcAft>
                <a:spcPct val="0"/>
              </a:spcAft>
            </a:pPr>
            <a:r>
              <a:rPr lang="en-GB" sz="1400" dirty="0" err="1" smtClean="0">
                <a:solidFill>
                  <a:srgbClr val="113458"/>
                </a:solidFill>
              </a:rPr>
              <a:t>ECAI’s</a:t>
            </a:r>
            <a:r>
              <a:rPr lang="en-GB" sz="1400" dirty="0" smtClean="0">
                <a:solidFill>
                  <a:srgbClr val="113458"/>
                </a:solidFill>
              </a:rPr>
              <a:t> will consider a range of scenarios</a:t>
            </a:r>
            <a:endParaRPr lang="en-GB" sz="1400" dirty="0">
              <a:solidFill>
                <a:srgbClr val="113458"/>
              </a:solidFill>
            </a:endParaRPr>
          </a:p>
        </p:txBody>
      </p:sp>
      <p:sp>
        <p:nvSpPr>
          <p:cNvPr id="48" name="Right Arrow 47"/>
          <p:cNvSpPr/>
          <p:nvPr/>
        </p:nvSpPr>
        <p:spPr>
          <a:xfrm>
            <a:off x="2168323" y="2659824"/>
            <a:ext cx="521711" cy="676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49" name="Right Arrow 48"/>
          <p:cNvSpPr/>
          <p:nvPr/>
        </p:nvSpPr>
        <p:spPr>
          <a:xfrm>
            <a:off x="6680071" y="2659824"/>
            <a:ext cx="521711" cy="676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50" name="TextBox 49"/>
          <p:cNvSpPr txBox="1"/>
          <p:nvPr/>
        </p:nvSpPr>
        <p:spPr>
          <a:xfrm>
            <a:off x="7254943" y="2558094"/>
            <a:ext cx="1637064" cy="954107"/>
          </a:xfrm>
          <a:prstGeom prst="rect">
            <a:avLst/>
          </a:prstGeom>
          <a:noFill/>
          <a:ln>
            <a:solidFill>
              <a:schemeClr val="accent1"/>
            </a:solidFill>
          </a:ln>
        </p:spPr>
        <p:txBody>
          <a:bodyPr wrap="square" rtlCol="0">
            <a:spAutoFit/>
          </a:bodyPr>
          <a:lstStyle/>
          <a:p>
            <a:pPr fontAlgn="base">
              <a:spcBef>
                <a:spcPct val="0"/>
              </a:spcBef>
              <a:spcAft>
                <a:spcPct val="0"/>
              </a:spcAft>
            </a:pPr>
            <a:r>
              <a:rPr lang="en-GB" sz="1400" dirty="0" smtClean="0">
                <a:solidFill>
                  <a:srgbClr val="113458"/>
                </a:solidFill>
              </a:rPr>
              <a:t>Document rating decision and expert judgement applied</a:t>
            </a:r>
            <a:endParaRPr lang="en-GB" sz="1400" dirty="0">
              <a:solidFill>
                <a:srgbClr val="113458"/>
              </a:solidFill>
            </a:endParaRPr>
          </a:p>
        </p:txBody>
      </p:sp>
    </p:spTree>
    <p:extLst>
      <p:ext uri="{BB962C8B-B14F-4D97-AF65-F5344CB8AC3E}">
        <p14:creationId xmlns:p14="http://schemas.microsoft.com/office/powerpoint/2010/main" val="3344822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600202"/>
            <a:ext cx="8569200" cy="971549"/>
          </a:xfrm>
        </p:spPr>
        <p:txBody>
          <a:bodyPr/>
          <a:lstStyle/>
          <a:p>
            <a:r>
              <a:rPr lang="en-GB" dirty="0" smtClean="0">
                <a:solidFill>
                  <a:srgbClr val="FFFFFF"/>
                </a:solidFill>
              </a:rPr>
              <a:t>Online survey</a:t>
            </a:r>
            <a:r>
              <a:rPr lang="en-GB" dirty="0">
                <a:solidFill>
                  <a:srgbClr val="FFFFFF"/>
                </a:solidFill>
              </a:rPr>
              <a:t/>
            </a:r>
            <a:br>
              <a:rPr lang="en-GB" dirty="0">
                <a:solidFill>
                  <a:srgbClr val="FFFFFF"/>
                </a:solidFill>
              </a:rPr>
            </a:br>
            <a:endParaRPr lang="en-GB" b="0" dirty="0">
              <a:solidFill>
                <a:srgbClr val="FFFFFF"/>
              </a:solidFill>
            </a:endParaRPr>
          </a:p>
        </p:txBody>
      </p:sp>
      <p:sp>
        <p:nvSpPr>
          <p:cNvPr id="4" name="Rectangle 4"/>
          <p:cNvSpPr>
            <a:spLocks noGrp="1" noChangeArrowheads="1"/>
          </p:cNvSpPr>
          <p:nvPr>
            <p:ph type="dt" sz="half" idx="2"/>
          </p:nvPr>
        </p:nvSpPr>
        <p:spPr/>
        <p:txBody>
          <a:bodyPr/>
          <a:lstStyle/>
          <a:p>
            <a:fld id="{5E48DFFE-EFA0-44BE-8867-EC03927B5DA5}" type="datetime4">
              <a:rPr lang="en-GB">
                <a:solidFill>
                  <a:prstClr val="white"/>
                </a:solidFill>
              </a:rPr>
              <a:pPr/>
              <a:t>11 December 2018</a:t>
            </a:fld>
            <a:endParaRPr lang="en-GB" dirty="0">
              <a:solidFill>
                <a:prstClr val="white"/>
              </a:solidFill>
            </a:endParaRPr>
          </a:p>
        </p:txBody>
      </p:sp>
      <p:sp>
        <p:nvSpPr>
          <p:cNvPr id="3" name="Rectangle 2"/>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123913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CP13/18 </a:t>
            </a:r>
            <a:r>
              <a:rPr lang="en-GB" dirty="0">
                <a:solidFill>
                  <a:schemeClr val="accent4"/>
                </a:solidFill>
              </a:rPr>
              <a:t>|</a:t>
            </a:r>
            <a:r>
              <a:rPr lang="en-GB" dirty="0"/>
              <a:t> </a:t>
            </a:r>
            <a:r>
              <a:rPr lang="en-GB" dirty="0">
                <a:solidFill>
                  <a:schemeClr val="accent2"/>
                </a:solidFill>
              </a:rPr>
              <a:t>What do you think?</a:t>
            </a: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11 December 2018</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38</a:t>
            </a:fld>
            <a:endParaRPr lang="en-GB"/>
          </a:p>
        </p:txBody>
      </p:sp>
      <p:grpSp>
        <p:nvGrpSpPr>
          <p:cNvPr id="6" name="Group 5"/>
          <p:cNvGrpSpPr/>
          <p:nvPr/>
        </p:nvGrpSpPr>
        <p:grpSpPr>
          <a:xfrm>
            <a:off x="-179905" y="990036"/>
            <a:ext cx="8280920" cy="2956391"/>
            <a:chOff x="467544" y="983511"/>
            <a:chExt cx="8280920" cy="2956391"/>
          </a:xfrm>
        </p:grpSpPr>
        <p:sp>
          <p:nvSpPr>
            <p:cNvPr id="7" name="Rectangle 3"/>
            <p:cNvSpPr txBox="1">
              <a:spLocks noChangeArrowheads="1"/>
            </p:cNvSpPr>
            <p:nvPr>
              <p:custDataLst>
                <p:tags r:id="rId1"/>
              </p:custDataLst>
            </p:nvPr>
          </p:nvSpPr>
          <p:spPr bwMode="auto">
            <a:xfrm>
              <a:off x="467544" y="983511"/>
              <a:ext cx="8280920" cy="277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t" anchorCtr="0" compatLnSpc="1">
              <a:prstTxWarp prst="textNoShape">
                <a:avLst/>
              </a:prstTxWarp>
            </a:bodyPr>
            <a:lst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a:lstStyle>
            <a:p>
              <a:pPr>
                <a:spcBef>
                  <a:spcPts val="600"/>
                </a:spcBef>
                <a:spcAft>
                  <a:spcPts val="600"/>
                </a:spcAft>
                <a:buClr>
                  <a:srgbClr val="4096B8"/>
                </a:buClr>
                <a:tabLst>
                  <a:tab pos="675858" algn="l"/>
                </a:tabLst>
              </a:pPr>
              <a:endParaRPr lang="en-GB" altLang="en-US" sz="1600" kern="0" dirty="0"/>
            </a:p>
          </p:txBody>
        </p:sp>
        <p:sp>
          <p:nvSpPr>
            <p:cNvPr id="9" name="TextBox 8"/>
            <p:cNvSpPr txBox="1"/>
            <p:nvPr/>
          </p:nvSpPr>
          <p:spPr>
            <a:xfrm>
              <a:off x="1043608" y="987574"/>
              <a:ext cx="3816424" cy="276999"/>
            </a:xfrm>
            <a:prstGeom prst="rect">
              <a:avLst/>
            </a:prstGeom>
            <a:noFill/>
          </p:spPr>
          <p:txBody>
            <a:bodyPr wrap="square" rtlCol="0">
              <a:spAutoFit/>
            </a:bodyPr>
            <a:lstStyle/>
            <a:p>
              <a:pPr algn="r"/>
              <a:endParaRPr lang="en-GB" sz="1200" dirty="0">
                <a:solidFill>
                  <a:srgbClr val="3F4548"/>
                </a:solidFill>
              </a:endParaRPr>
            </a:p>
          </p:txBody>
        </p:sp>
        <p:sp>
          <p:nvSpPr>
            <p:cNvPr id="12" name="TextBox 11"/>
            <p:cNvSpPr txBox="1"/>
            <p:nvPr/>
          </p:nvSpPr>
          <p:spPr>
            <a:xfrm>
              <a:off x="2182901" y="2831906"/>
              <a:ext cx="2605123" cy="1107996"/>
            </a:xfrm>
            <a:prstGeom prst="rect">
              <a:avLst/>
            </a:prstGeom>
            <a:noFill/>
          </p:spPr>
          <p:txBody>
            <a:bodyPr wrap="square" rtlCol="0">
              <a:spAutoFit/>
            </a:bodyPr>
            <a:lstStyle/>
            <a:p>
              <a:pPr algn="r"/>
              <a:endParaRPr lang="en-GB" sz="6600" dirty="0">
                <a:solidFill>
                  <a:srgbClr val="3F4548"/>
                </a:solidFill>
              </a:endParaRPr>
            </a:p>
          </p:txBody>
        </p:sp>
      </p:grpSp>
      <p:pic>
        <p:nvPicPr>
          <p:cNvPr id="8" name="Picture 7"/>
          <p:cNvPicPr>
            <a:picLocks noChangeAspect="1"/>
          </p:cNvPicPr>
          <p:nvPr/>
        </p:nvPicPr>
        <p:blipFill>
          <a:blip r:embed="rId4"/>
          <a:stretch>
            <a:fillRect/>
          </a:stretch>
        </p:blipFill>
        <p:spPr>
          <a:xfrm>
            <a:off x="6778575" y="1118913"/>
            <a:ext cx="1978666" cy="2783494"/>
          </a:xfrm>
          <a:prstGeom prst="rect">
            <a:avLst/>
          </a:prstGeom>
        </p:spPr>
      </p:pic>
      <p:pic>
        <p:nvPicPr>
          <p:cNvPr id="3" name="Picture 2"/>
          <p:cNvPicPr>
            <a:picLocks noChangeAspect="1"/>
          </p:cNvPicPr>
          <p:nvPr/>
        </p:nvPicPr>
        <p:blipFill>
          <a:blip r:embed="rId5"/>
          <a:stretch>
            <a:fillRect/>
          </a:stretch>
        </p:blipFill>
        <p:spPr>
          <a:xfrm>
            <a:off x="584619" y="1190983"/>
            <a:ext cx="1809811" cy="2543260"/>
          </a:xfrm>
          <a:prstGeom prst="rect">
            <a:avLst/>
          </a:prstGeom>
        </p:spPr>
      </p:pic>
      <p:sp>
        <p:nvSpPr>
          <p:cNvPr id="10" name="TextBox 9"/>
          <p:cNvSpPr txBox="1"/>
          <p:nvPr/>
        </p:nvSpPr>
        <p:spPr>
          <a:xfrm>
            <a:off x="2838013" y="1635646"/>
            <a:ext cx="3534187" cy="2308324"/>
          </a:xfrm>
          <a:prstGeom prst="rect">
            <a:avLst/>
          </a:prstGeom>
          <a:noFill/>
        </p:spPr>
        <p:txBody>
          <a:bodyPr wrap="square" rtlCol="0">
            <a:spAutoFit/>
          </a:bodyPr>
          <a:lstStyle/>
          <a:p>
            <a:pPr algn="ctr"/>
            <a:r>
              <a:rPr lang="en-GB" dirty="0"/>
              <a:t>Use online poll to survey audience on points raised from </a:t>
            </a:r>
            <a:r>
              <a:rPr lang="en-GB" dirty="0" smtClean="0"/>
              <a:t>CP13/18 and PS31/18</a:t>
            </a:r>
            <a:endParaRPr lang="en-GB" dirty="0"/>
          </a:p>
          <a:p>
            <a:pPr lvl="2"/>
            <a:endParaRPr lang="en-GB" dirty="0"/>
          </a:p>
          <a:p>
            <a:pPr lvl="2"/>
            <a:r>
              <a:rPr lang="en-GB" dirty="0"/>
              <a:t>	Join at</a:t>
            </a:r>
          </a:p>
          <a:p>
            <a:pPr lvl="2"/>
            <a:r>
              <a:rPr lang="en-GB" b="1" dirty="0"/>
              <a:t>	slido.com </a:t>
            </a:r>
          </a:p>
          <a:p>
            <a:pPr lvl="2"/>
            <a:r>
              <a:rPr lang="en-GB" b="1" dirty="0"/>
              <a:t>	</a:t>
            </a:r>
            <a:r>
              <a:rPr lang="en-GB" b="1" dirty="0" smtClean="0"/>
              <a:t>#4355</a:t>
            </a:r>
            <a:endParaRPr lang="en-GB" b="1" dirty="0"/>
          </a:p>
          <a:p>
            <a:pPr algn="ctr"/>
            <a:endParaRPr lang="en-GB" dirty="0"/>
          </a:p>
        </p:txBody>
      </p:sp>
    </p:spTree>
    <p:extLst>
      <p:ext uri="{BB962C8B-B14F-4D97-AF65-F5344CB8AC3E}">
        <p14:creationId xmlns:p14="http://schemas.microsoft.com/office/powerpoint/2010/main" val="1755475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600202"/>
            <a:ext cx="8569200" cy="971549"/>
          </a:xfrm>
        </p:spPr>
        <p:txBody>
          <a:bodyPr/>
          <a:lstStyle/>
          <a:p>
            <a:r>
              <a:rPr lang="en-GB" dirty="0" smtClean="0">
                <a:solidFill>
                  <a:srgbClr val="FFFFFF"/>
                </a:solidFill>
              </a:rPr>
              <a:t>Next steps</a:t>
            </a:r>
            <a:r>
              <a:rPr lang="en-GB" dirty="0">
                <a:solidFill>
                  <a:srgbClr val="FFFFFF"/>
                </a:solidFill>
              </a:rPr>
              <a:t/>
            </a:r>
            <a:br>
              <a:rPr lang="en-GB" dirty="0">
                <a:solidFill>
                  <a:srgbClr val="FFFFFF"/>
                </a:solidFill>
              </a:rPr>
            </a:br>
            <a:endParaRPr lang="en-GB" b="0" dirty="0">
              <a:solidFill>
                <a:srgbClr val="FFFFFF"/>
              </a:solidFill>
            </a:endParaRPr>
          </a:p>
        </p:txBody>
      </p:sp>
      <p:sp>
        <p:nvSpPr>
          <p:cNvPr id="4" name="Rectangle 4"/>
          <p:cNvSpPr>
            <a:spLocks noGrp="1" noChangeArrowheads="1"/>
          </p:cNvSpPr>
          <p:nvPr>
            <p:ph type="dt" sz="half" idx="2"/>
          </p:nvPr>
        </p:nvSpPr>
        <p:spPr/>
        <p:txBody>
          <a:bodyPr/>
          <a:lstStyle/>
          <a:p>
            <a:fld id="{5E48DFFE-EFA0-44BE-8867-EC03927B5DA5}" type="datetime4">
              <a:rPr lang="en-GB">
                <a:solidFill>
                  <a:prstClr val="white"/>
                </a:solidFill>
              </a:rPr>
              <a:pPr/>
              <a:t>11 December 2018</a:t>
            </a:fld>
            <a:endParaRPr lang="en-GB" dirty="0">
              <a:solidFill>
                <a:prstClr val="white"/>
              </a:solidFill>
            </a:endParaRPr>
          </a:p>
        </p:txBody>
      </p:sp>
      <p:sp>
        <p:nvSpPr>
          <p:cNvPr id="3" name="Rectangle 2"/>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623332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600202"/>
            <a:ext cx="8569200" cy="971549"/>
          </a:xfrm>
        </p:spPr>
        <p:txBody>
          <a:bodyPr/>
          <a:lstStyle/>
          <a:p>
            <a:r>
              <a:rPr lang="en-GB" dirty="0" smtClean="0">
                <a:solidFill>
                  <a:srgbClr val="FFFFFF"/>
                </a:solidFill>
              </a:rPr>
              <a:t>Background</a:t>
            </a:r>
            <a:r>
              <a:rPr lang="en-GB" dirty="0">
                <a:solidFill>
                  <a:srgbClr val="FFFFFF"/>
                </a:solidFill>
              </a:rPr>
              <a:t/>
            </a:r>
            <a:br>
              <a:rPr lang="en-GB" dirty="0">
                <a:solidFill>
                  <a:srgbClr val="FFFFFF"/>
                </a:solidFill>
              </a:rPr>
            </a:br>
            <a:endParaRPr lang="en-GB" b="0" dirty="0">
              <a:solidFill>
                <a:srgbClr val="FFFFFF"/>
              </a:solidFill>
            </a:endParaRPr>
          </a:p>
        </p:txBody>
      </p:sp>
      <p:sp>
        <p:nvSpPr>
          <p:cNvPr id="4" name="Rectangle 4"/>
          <p:cNvSpPr>
            <a:spLocks noGrp="1" noChangeArrowheads="1"/>
          </p:cNvSpPr>
          <p:nvPr>
            <p:ph type="dt" sz="half" idx="2"/>
          </p:nvPr>
        </p:nvSpPr>
        <p:spPr/>
        <p:txBody>
          <a:bodyPr/>
          <a:lstStyle/>
          <a:p>
            <a:fld id="{5E48DFFE-EFA0-44BE-8867-EC03927B5DA5}" type="datetime4">
              <a:rPr lang="en-GB">
                <a:solidFill>
                  <a:prstClr val="white"/>
                </a:solidFill>
              </a:rPr>
              <a:pPr/>
              <a:t>11 December 2018</a:t>
            </a:fld>
            <a:endParaRPr lang="en-GB" dirty="0">
              <a:solidFill>
                <a:prstClr val="white"/>
              </a:solidFill>
            </a:endParaRPr>
          </a:p>
        </p:txBody>
      </p:sp>
      <p:sp>
        <p:nvSpPr>
          <p:cNvPr id="3" name="Rectangle 2"/>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139349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solidFill>
                <a:schemeClr val="accent2"/>
              </a:solidFill>
            </a:endParaRPr>
          </a:p>
        </p:txBody>
      </p:sp>
      <p:sp>
        <p:nvSpPr>
          <p:cNvPr id="3" name="Content Placeholder 2"/>
          <p:cNvSpPr>
            <a:spLocks noGrp="1"/>
          </p:cNvSpPr>
          <p:nvPr>
            <p:ph idx="1"/>
          </p:nvPr>
        </p:nvSpPr>
        <p:spPr>
          <a:xfrm>
            <a:off x="539552" y="1041579"/>
            <a:ext cx="8204398" cy="3402379"/>
          </a:xfrm>
        </p:spPr>
        <p:txBody>
          <a:bodyPr/>
          <a:lstStyle/>
          <a:p>
            <a:pPr>
              <a:lnSpc>
                <a:spcPct val="150000"/>
              </a:lnSpc>
              <a:spcBef>
                <a:spcPts val="600"/>
              </a:spcBef>
              <a:buClr>
                <a:schemeClr val="accent4"/>
              </a:buClr>
            </a:pPr>
            <a:r>
              <a:rPr lang="en-GB" sz="1600" b="1" dirty="0" smtClean="0"/>
              <a:t>Finalise paper</a:t>
            </a:r>
          </a:p>
          <a:p>
            <a:pPr>
              <a:lnSpc>
                <a:spcPct val="150000"/>
              </a:lnSpc>
              <a:spcBef>
                <a:spcPts val="600"/>
              </a:spcBef>
              <a:buClr>
                <a:schemeClr val="accent4"/>
              </a:buClr>
            </a:pPr>
            <a:r>
              <a:rPr lang="en-GB" sz="1600" b="1" dirty="0" smtClean="0"/>
              <a:t>Analyse the impact of the academic research on the matching adjustment</a:t>
            </a:r>
            <a:endParaRPr lang="en-GB" sz="1600" b="1" dirty="0"/>
          </a:p>
          <a:p>
            <a:pPr>
              <a:lnSpc>
                <a:spcPct val="150000"/>
              </a:lnSpc>
              <a:spcBef>
                <a:spcPts val="600"/>
              </a:spcBef>
              <a:buClr>
                <a:schemeClr val="accent4"/>
              </a:buClr>
            </a:pPr>
            <a:r>
              <a:rPr lang="en-GB" sz="1600" b="1" dirty="0" smtClean="0"/>
              <a:t>Analysis of mortality, long term care and voluntary early repayment experience</a:t>
            </a:r>
            <a:endParaRPr lang="en-GB" sz="1600" b="1" dirty="0"/>
          </a:p>
          <a:p>
            <a:pPr>
              <a:lnSpc>
                <a:spcPct val="150000"/>
              </a:lnSpc>
              <a:spcBef>
                <a:spcPts val="600"/>
              </a:spcBef>
              <a:buClr>
                <a:schemeClr val="accent4"/>
              </a:buClr>
            </a:pPr>
            <a:endParaRPr lang="en-GB" sz="1600" b="1" dirty="0"/>
          </a:p>
        </p:txBody>
      </p:sp>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40</a:t>
            </a:fld>
            <a:endParaRPr lang="en-GB"/>
          </a:p>
        </p:txBody>
      </p:sp>
    </p:spTree>
    <p:extLst>
      <p:ext uri="{BB962C8B-B14F-4D97-AF65-F5344CB8AC3E}">
        <p14:creationId xmlns:p14="http://schemas.microsoft.com/office/powerpoint/2010/main" val="29663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11 December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41</a:t>
            </a:fld>
            <a:endParaRPr lang="en-GB"/>
          </a:p>
        </p:txBody>
      </p:sp>
      <p:sp>
        <p:nvSpPr>
          <p:cNvPr id="8" name="Content Placeholder 7"/>
          <p:cNvSpPr>
            <a:spLocks noGrp="1"/>
          </p:cNvSpPr>
          <p:nvPr>
            <p:ph idx="1"/>
          </p:nvPr>
        </p:nvSpPr>
        <p:spPr>
          <a:xfrm>
            <a:off x="383381" y="3003802"/>
            <a:ext cx="8246269" cy="1767302"/>
          </a:xfrm>
        </p:spPr>
        <p:txBody>
          <a:bodyPr/>
          <a:lstStyle/>
          <a:p>
            <a:pPr marL="0" indent="0">
              <a:buNone/>
            </a:pPr>
            <a:r>
              <a:rPr lang="en-GB" sz="900" dirty="0"/>
              <a:t>The views expressed in this [publication/presentation] are those of invited contributors and not necessarily those of the IFoA. The IFoA do not endorse any of the views stated, nor any claims or representations made in this [publication/presentation] and accept no responsibility or liability to any person for loss or damage suffered as a consequence of their placing reliance upon any view, claim or representation made in this [publication/presentation]. </a:t>
            </a:r>
            <a:br>
              <a:rPr lang="en-GB" sz="900" dirty="0"/>
            </a:br>
            <a:endParaRPr lang="en-GB" sz="900" dirty="0"/>
          </a:p>
          <a:p>
            <a:pPr marL="0" indent="0">
              <a:buNone/>
            </a:pPr>
            <a:r>
              <a:rPr lang="en-GB" sz="9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[publication/presentation] be reproduced without the written permission of the IFoA [</a:t>
            </a:r>
            <a:r>
              <a:rPr lang="en-GB" sz="900" i="1" dirty="0"/>
              <a:t>or authors, in the case of non-IFoA research</a:t>
            </a:r>
            <a:r>
              <a:rPr lang="en-GB" sz="900" dirty="0"/>
              <a:t>].</a:t>
            </a:r>
          </a:p>
        </p:txBody>
      </p:sp>
      <p:sp>
        <p:nvSpPr>
          <p:cNvPr id="10" name="Rectangular Callout 9"/>
          <p:cNvSpPr/>
          <p:nvPr/>
        </p:nvSpPr>
        <p:spPr>
          <a:xfrm>
            <a:off x="383382" y="519931"/>
            <a:ext cx="4080607" cy="129614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7" name="Rectangular Callout 6"/>
          <p:cNvSpPr/>
          <p:nvPr/>
        </p:nvSpPr>
        <p:spPr>
          <a:xfrm>
            <a:off x="4680012" y="519931"/>
            <a:ext cx="4068703" cy="129614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2" name="Title 1"/>
          <p:cNvSpPr>
            <a:spLocks noGrp="1"/>
          </p:cNvSpPr>
          <p:nvPr>
            <p:ph type="title"/>
          </p:nvPr>
        </p:nvSpPr>
        <p:spPr>
          <a:xfrm>
            <a:off x="571500" y="739380"/>
            <a:ext cx="3730471" cy="857250"/>
          </a:xfrm>
        </p:spPr>
        <p:txBody>
          <a:bodyPr/>
          <a:lstStyle/>
          <a:p>
            <a:pPr algn="ctr"/>
            <a:r>
              <a:rPr lang="en-GB" sz="3600" dirty="0">
                <a:solidFill>
                  <a:schemeClr val="accent2"/>
                </a:solidFill>
              </a:rPr>
              <a:t>Questions</a:t>
            </a:r>
          </a:p>
        </p:txBody>
      </p:sp>
      <p:sp>
        <p:nvSpPr>
          <p:cNvPr id="9" name="Title 1"/>
          <p:cNvSpPr txBox="1">
            <a:spLocks/>
          </p:cNvSpPr>
          <p:nvPr/>
        </p:nvSpPr>
        <p:spPr bwMode="auto">
          <a:xfrm>
            <a:off x="4842030" y="735546"/>
            <a:ext cx="378762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36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ERM Working Party and the IFoA Support</a:t>
            </a:r>
          </a:p>
        </p:txBody>
      </p:sp>
      <p:sp>
        <p:nvSpPr>
          <p:cNvPr id="3" name="Content Placeholder 2"/>
          <p:cNvSpPr>
            <a:spLocks noGrp="1"/>
          </p:cNvSpPr>
          <p:nvPr>
            <p:ph idx="1"/>
          </p:nvPr>
        </p:nvSpPr>
        <p:spPr>
          <a:xfrm>
            <a:off x="467544" y="983746"/>
            <a:ext cx="4032448" cy="3787154"/>
          </a:xfrm>
        </p:spPr>
        <p:txBody>
          <a:bodyPr/>
          <a:lstStyle/>
          <a:p>
            <a:pPr>
              <a:buNone/>
            </a:pPr>
            <a:r>
              <a:rPr lang="en-GB" sz="1500" b="1" dirty="0"/>
              <a:t>Working party members</a:t>
            </a:r>
          </a:p>
          <a:p>
            <a:r>
              <a:rPr lang="en-GB" sz="1500" dirty="0"/>
              <a:t>Tom Kenny (Chair) - Just</a:t>
            </a:r>
          </a:p>
          <a:p>
            <a:r>
              <a:rPr lang="en-GB" sz="1500" dirty="0"/>
              <a:t>Charles Golding (Deputy) – Golding Smith</a:t>
            </a:r>
          </a:p>
          <a:p>
            <a:r>
              <a:rPr lang="en-GB" sz="1500" dirty="0"/>
              <a:t>Gina Craske - KPMG</a:t>
            </a:r>
          </a:p>
          <a:p>
            <a:r>
              <a:rPr lang="en-GB" sz="1500" dirty="0"/>
              <a:t>Andrew Dobinson - LBG </a:t>
            </a:r>
          </a:p>
          <a:p>
            <a:r>
              <a:rPr lang="en-GB" sz="1500" dirty="0"/>
              <a:t>Stuart Farrell – LV=</a:t>
            </a:r>
          </a:p>
          <a:p>
            <a:r>
              <a:rPr lang="en-GB" sz="1500" dirty="0"/>
              <a:t>Owen Griffiths – L&amp;G </a:t>
            </a:r>
          </a:p>
          <a:p>
            <a:r>
              <a:rPr lang="en-GB" sz="1500" dirty="0"/>
              <a:t>Sam Gunter - Hodge </a:t>
            </a:r>
          </a:p>
          <a:p>
            <a:r>
              <a:rPr lang="en-GB" sz="1500" dirty="0"/>
              <a:t>Nigel Hayes - Aviva</a:t>
            </a:r>
          </a:p>
          <a:p>
            <a:r>
              <a:rPr lang="en-GB" sz="1500" dirty="0"/>
              <a:t>Jyotsna Kaushik - PWC</a:t>
            </a:r>
          </a:p>
          <a:p>
            <a:pPr>
              <a:buNone/>
            </a:pPr>
            <a:endParaRPr lang="en-GB" sz="1500" dirty="0"/>
          </a:p>
        </p:txBody>
      </p:sp>
      <p:sp>
        <p:nvSpPr>
          <p:cNvPr id="4" name="Content Placeholder 2"/>
          <p:cNvSpPr txBox="1">
            <a:spLocks/>
          </p:cNvSpPr>
          <p:nvPr/>
        </p:nvSpPr>
        <p:spPr bwMode="auto">
          <a:xfrm>
            <a:off x="4355976" y="983746"/>
            <a:ext cx="2961530"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marL="202406" indent="-202406">
              <a:spcBef>
                <a:spcPct val="50000"/>
              </a:spcBef>
              <a:buClr>
                <a:srgbClr val="D9AB16"/>
              </a:buClr>
              <a:defRPr/>
            </a:pPr>
            <a:r>
              <a:rPr lang="en-GB" sz="1500" b="1" dirty="0"/>
              <a:t>Working party members (</a:t>
            </a:r>
            <a:r>
              <a:rPr lang="en-GB" sz="1500" b="1" dirty="0" err="1"/>
              <a:t>ctd</a:t>
            </a:r>
            <a:r>
              <a:rPr lang="en-GB" sz="1500" b="1" dirty="0"/>
              <a:t>)</a:t>
            </a:r>
          </a:p>
          <a:p>
            <a:pPr marL="202406" indent="-202406" defTabSz="685800">
              <a:spcBef>
                <a:spcPct val="50000"/>
              </a:spcBef>
              <a:buClr>
                <a:schemeClr val="accent1"/>
              </a:buClr>
              <a:buFontTx/>
              <a:buChar char="•"/>
              <a:defRPr/>
            </a:pPr>
            <a:r>
              <a:rPr lang="en-GB" sz="1500" dirty="0"/>
              <a:t>Alex Mockridge – L&amp;G </a:t>
            </a:r>
          </a:p>
          <a:p>
            <a:pPr marL="202406" indent="-202406" defTabSz="685800">
              <a:spcBef>
                <a:spcPct val="50000"/>
              </a:spcBef>
              <a:buClr>
                <a:schemeClr val="accent1"/>
              </a:buClr>
              <a:buFontTx/>
              <a:buChar char="•"/>
              <a:defRPr/>
            </a:pPr>
            <a:r>
              <a:rPr lang="en-GB" sz="1500" dirty="0">
                <a:solidFill>
                  <a:srgbClr val="3F4548"/>
                </a:solidFill>
              </a:rPr>
              <a:t>Scott Robertson - Phoenix </a:t>
            </a:r>
          </a:p>
          <a:p>
            <a:pPr marL="202406" indent="-202406" defTabSz="685800">
              <a:spcBef>
                <a:spcPct val="50000"/>
              </a:spcBef>
              <a:buClr>
                <a:schemeClr val="accent1"/>
              </a:buClr>
              <a:buFontTx/>
              <a:buChar char="•"/>
              <a:defRPr/>
            </a:pPr>
            <a:r>
              <a:rPr lang="en-GB" sz="1500" dirty="0">
                <a:solidFill>
                  <a:srgbClr val="3F4548"/>
                </a:solidFill>
              </a:rPr>
              <a:t>Raj Saundh - EY</a:t>
            </a:r>
            <a:endParaRPr lang="en-GB" sz="1500" kern="0" dirty="0">
              <a:solidFill>
                <a:srgbClr val="3F4548"/>
              </a:solidFill>
            </a:endParaRPr>
          </a:p>
          <a:p>
            <a:pPr marL="202406" indent="-202406" defTabSz="685800">
              <a:spcBef>
                <a:spcPct val="50000"/>
              </a:spcBef>
              <a:buClr>
                <a:schemeClr val="accent1"/>
              </a:buClr>
              <a:buFontTx/>
              <a:buChar char="•"/>
              <a:defRPr/>
            </a:pPr>
            <a:r>
              <a:rPr lang="en-GB" sz="1500" dirty="0">
                <a:solidFill>
                  <a:srgbClr val="3F4548"/>
                </a:solidFill>
                <a:latin typeface="+mn-lt"/>
                <a:cs typeface="+mn-cs"/>
              </a:rPr>
              <a:t>James Thorpe – Deloitte</a:t>
            </a:r>
          </a:p>
          <a:p>
            <a:pPr marL="202406" indent="-202406" defTabSz="685800">
              <a:spcBef>
                <a:spcPct val="50000"/>
              </a:spcBef>
              <a:buClr>
                <a:schemeClr val="accent1"/>
              </a:buClr>
              <a:buFontTx/>
              <a:buChar char="•"/>
              <a:defRPr/>
            </a:pPr>
            <a:endParaRPr lang="en-GB" sz="1500" kern="0" dirty="0">
              <a:solidFill>
                <a:srgbClr val="3F4548"/>
              </a:solidFill>
              <a:latin typeface="+mn-lt"/>
              <a:cs typeface="+mn-cs"/>
            </a:endParaRPr>
          </a:p>
          <a:p>
            <a:pPr marL="202406" indent="-202406" defTabSz="685800">
              <a:spcBef>
                <a:spcPct val="50000"/>
              </a:spcBef>
              <a:buClr>
                <a:srgbClr val="D9AB16"/>
              </a:buClr>
              <a:defRPr/>
            </a:pPr>
            <a:endParaRPr lang="en-GB" sz="1500" b="1" kern="0" dirty="0">
              <a:solidFill>
                <a:srgbClr val="3F4548"/>
              </a:solidFill>
              <a:latin typeface="+mn-lt"/>
              <a:cs typeface="+mn-cs"/>
            </a:endParaRPr>
          </a:p>
          <a:p>
            <a:pPr marL="202406" indent="-202406" defTabSz="685800">
              <a:spcBef>
                <a:spcPct val="50000"/>
              </a:spcBef>
              <a:buClr>
                <a:srgbClr val="D9AB16"/>
              </a:buClr>
              <a:defRPr/>
            </a:pPr>
            <a:r>
              <a:rPr lang="en-GB" sz="1500" b="1" kern="0" dirty="0" err="1">
                <a:solidFill>
                  <a:srgbClr val="3F4548"/>
                </a:solidFill>
                <a:latin typeface="+mn-lt"/>
                <a:cs typeface="+mn-cs"/>
              </a:rPr>
              <a:t>IFoA</a:t>
            </a:r>
            <a:r>
              <a:rPr lang="en-GB" sz="1500" b="1" kern="0" dirty="0">
                <a:solidFill>
                  <a:srgbClr val="3F4548"/>
                </a:solidFill>
                <a:latin typeface="+mn-lt"/>
                <a:cs typeface="+mn-cs"/>
              </a:rPr>
              <a:t> support team</a:t>
            </a:r>
          </a:p>
          <a:p>
            <a:pPr marL="202406" indent="-202406">
              <a:spcBef>
                <a:spcPct val="50000"/>
              </a:spcBef>
              <a:buClr>
                <a:srgbClr val="D9AB16"/>
              </a:buClr>
              <a:buFontTx/>
              <a:buChar char="•"/>
              <a:defRPr/>
            </a:pPr>
            <a:r>
              <a:rPr lang="en-GB" sz="1500" kern="0" dirty="0" err="1">
                <a:solidFill>
                  <a:srgbClr val="3F4548"/>
                </a:solidFill>
                <a:latin typeface="+mn-lt"/>
                <a:cs typeface="+mn-cs"/>
              </a:rPr>
              <a:t>Mairi</a:t>
            </a:r>
            <a:r>
              <a:rPr lang="en-GB" sz="1500" kern="0" dirty="0">
                <a:solidFill>
                  <a:srgbClr val="3F4548"/>
                </a:solidFill>
                <a:latin typeface="+mn-lt"/>
                <a:cs typeface="+mn-cs"/>
              </a:rPr>
              <a:t> Russell</a:t>
            </a:r>
          </a:p>
          <a:p>
            <a:pPr marL="202406" indent="-202406">
              <a:spcBef>
                <a:spcPct val="50000"/>
              </a:spcBef>
              <a:buClr>
                <a:srgbClr val="D9AB16"/>
              </a:buClr>
              <a:buFontTx/>
              <a:buChar char="•"/>
              <a:defRPr/>
            </a:pPr>
            <a:endParaRPr lang="en-GB" sz="1500" kern="0" dirty="0">
              <a:solidFill>
                <a:srgbClr val="3F4548"/>
              </a:solidFill>
              <a:latin typeface="+mn-lt"/>
              <a:cs typeface="+mn-cs"/>
            </a:endParaRPr>
          </a:p>
          <a:p>
            <a:pPr marL="202406" indent="-202406" defTabSz="685800">
              <a:spcBef>
                <a:spcPct val="50000"/>
              </a:spcBef>
              <a:buClr>
                <a:srgbClr val="D9AB16"/>
              </a:buClr>
              <a:buFontTx/>
              <a:buChar char="•"/>
              <a:defRPr/>
            </a:pPr>
            <a:endParaRPr lang="en-GB" sz="1500" kern="0" dirty="0">
              <a:solidFill>
                <a:srgbClr val="3F4548"/>
              </a:solidFill>
              <a:latin typeface="+mn-lt"/>
              <a:cs typeface="+mn-cs"/>
            </a:endParaRPr>
          </a:p>
          <a:p>
            <a:pPr marL="202406" indent="-202406" defTabSz="685800">
              <a:spcBef>
                <a:spcPct val="50000"/>
              </a:spcBef>
              <a:buClr>
                <a:srgbClr val="D9AB16"/>
              </a:buClr>
              <a:defRPr/>
            </a:pPr>
            <a:endParaRPr lang="en-GB" sz="1500" kern="0" dirty="0">
              <a:solidFill>
                <a:srgbClr val="3F4548"/>
              </a:solidFill>
              <a:latin typeface="+mn-lt"/>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139702"/>
            <a:ext cx="1939119" cy="1939119"/>
          </a:xfrm>
          <a:prstGeom prst="rect">
            <a:avLst/>
          </a:prstGeom>
        </p:spPr>
      </p:pic>
    </p:spTree>
    <p:extLst>
      <p:ext uri="{BB962C8B-B14F-4D97-AF65-F5344CB8AC3E}">
        <p14:creationId xmlns:p14="http://schemas.microsoft.com/office/powerpoint/2010/main" val="1819619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equity release important?</a:t>
            </a:r>
            <a:endParaRPr lang="en-GB" dirty="0">
              <a:solidFill>
                <a:schemeClr val="accent2"/>
              </a:solidFill>
            </a:endParaRPr>
          </a:p>
        </p:txBody>
      </p:sp>
      <p:sp>
        <p:nvSpPr>
          <p:cNvPr id="3" name="Content Placeholder 2"/>
          <p:cNvSpPr>
            <a:spLocks noGrp="1"/>
          </p:cNvSpPr>
          <p:nvPr>
            <p:ph idx="1"/>
          </p:nvPr>
        </p:nvSpPr>
        <p:spPr>
          <a:xfrm>
            <a:off x="539552" y="944873"/>
            <a:ext cx="5712862" cy="3546394"/>
          </a:xfrm>
        </p:spPr>
        <p:txBody>
          <a:bodyPr/>
          <a:lstStyle/>
          <a:p>
            <a:pPr>
              <a:lnSpc>
                <a:spcPct val="150000"/>
              </a:lnSpc>
              <a:spcBef>
                <a:spcPts val="1200"/>
              </a:spcBef>
              <a:buClr>
                <a:schemeClr val="accent4"/>
              </a:buClr>
            </a:pPr>
            <a:r>
              <a:rPr lang="en-GB" sz="2400" b="1" dirty="0">
                <a:solidFill>
                  <a:schemeClr val="tx1"/>
                </a:solidFill>
              </a:rPr>
              <a:t>Customers </a:t>
            </a:r>
            <a:r>
              <a:rPr lang="en-GB" sz="1600" dirty="0">
                <a:solidFill>
                  <a:schemeClr val="tx1"/>
                </a:solidFill>
                <a:hlinkClick r:id="rId3"/>
              </a:rPr>
              <a:t>https://www.youtube.com/watch?v=gZoI_C3BGAc</a:t>
            </a:r>
            <a:endParaRPr lang="en-GB" sz="1600" dirty="0">
              <a:solidFill>
                <a:schemeClr val="tx1"/>
              </a:solidFill>
            </a:endParaRPr>
          </a:p>
          <a:p>
            <a:pPr>
              <a:lnSpc>
                <a:spcPct val="150000"/>
              </a:lnSpc>
              <a:spcBef>
                <a:spcPts val="1200"/>
              </a:spcBef>
              <a:buClr>
                <a:schemeClr val="accent4"/>
              </a:buClr>
            </a:pPr>
            <a:r>
              <a:rPr lang="en-GB" sz="2400" b="1" dirty="0">
                <a:solidFill>
                  <a:schemeClr val="tx1"/>
                </a:solidFill>
              </a:rPr>
              <a:t>Investors</a:t>
            </a:r>
          </a:p>
          <a:p>
            <a:pPr marL="0" indent="0">
              <a:lnSpc>
                <a:spcPct val="150000"/>
              </a:lnSpc>
              <a:spcBef>
                <a:spcPts val="1200"/>
              </a:spcBef>
              <a:buClr>
                <a:schemeClr val="accent4"/>
              </a:buClr>
              <a:buNone/>
            </a:pPr>
            <a:endParaRPr lang="en-GB" sz="1100" dirty="0"/>
          </a:p>
          <a:p>
            <a:pPr marL="0" indent="0">
              <a:lnSpc>
                <a:spcPct val="150000"/>
              </a:lnSpc>
              <a:spcBef>
                <a:spcPts val="1200"/>
              </a:spcBef>
              <a:buClr>
                <a:schemeClr val="accent4"/>
              </a:buClr>
              <a:buNone/>
            </a:pPr>
            <a:endParaRPr lang="en-GB" sz="5400" dirty="0"/>
          </a:p>
          <a:p>
            <a:pPr marL="0" indent="0">
              <a:lnSpc>
                <a:spcPct val="150000"/>
              </a:lnSpc>
              <a:spcBef>
                <a:spcPts val="1200"/>
              </a:spcBef>
              <a:buClr>
                <a:schemeClr val="accent4"/>
              </a:buClr>
              <a:buNone/>
            </a:pPr>
            <a:endParaRPr lang="en-GB" sz="1600" b="1" dirty="0">
              <a:solidFill>
                <a:schemeClr val="tx1"/>
              </a:solidFill>
            </a:endParaRP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11 December 2018</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
        <p:nvSpPr>
          <p:cNvPr id="16" name="TextBox 15"/>
          <p:cNvSpPr txBox="1"/>
          <p:nvPr/>
        </p:nvSpPr>
        <p:spPr>
          <a:xfrm rot="1437483">
            <a:off x="5683529" y="1626066"/>
            <a:ext cx="3433409" cy="861774"/>
          </a:xfrm>
          <a:prstGeom prst="rect">
            <a:avLst/>
          </a:prstGeom>
          <a:noFill/>
        </p:spPr>
        <p:txBody>
          <a:bodyPr wrap="square" rtlCol="0">
            <a:spAutoFit/>
          </a:bodyPr>
          <a:lstStyle/>
          <a:p>
            <a:r>
              <a:rPr lang="en-GB" sz="3200" dirty="0">
                <a:solidFill>
                  <a:schemeClr val="accent1"/>
                </a:solidFill>
              </a:rPr>
              <a:t>£1.8tn of £2.6tn</a:t>
            </a:r>
          </a:p>
          <a:p>
            <a:endParaRPr lang="en-GB" dirty="0"/>
          </a:p>
        </p:txBody>
      </p:sp>
      <p:sp>
        <p:nvSpPr>
          <p:cNvPr id="17" name="TextBox 16"/>
          <p:cNvSpPr txBox="1"/>
          <p:nvPr/>
        </p:nvSpPr>
        <p:spPr>
          <a:xfrm>
            <a:off x="755575" y="2893175"/>
            <a:ext cx="1655840" cy="923330"/>
          </a:xfrm>
          <a:prstGeom prst="rect">
            <a:avLst/>
          </a:prstGeom>
          <a:noFill/>
        </p:spPr>
        <p:txBody>
          <a:bodyPr wrap="square" rtlCol="0">
            <a:spAutoFit/>
          </a:bodyPr>
          <a:lstStyle/>
          <a:p>
            <a:pPr marL="0" indent="0">
              <a:lnSpc>
                <a:spcPct val="150000"/>
              </a:lnSpc>
              <a:spcBef>
                <a:spcPts val="1200"/>
              </a:spcBef>
              <a:buClr>
                <a:schemeClr val="accent4"/>
              </a:buClr>
              <a:buNone/>
            </a:pPr>
            <a:r>
              <a:rPr lang="en-GB" sz="3600" dirty="0" smtClean="0"/>
              <a:t>+£4bn</a:t>
            </a:r>
            <a:endParaRPr lang="en-GB" sz="1050" dirty="0"/>
          </a:p>
        </p:txBody>
      </p:sp>
      <p:sp>
        <p:nvSpPr>
          <p:cNvPr id="8" name="TextBox 7"/>
          <p:cNvSpPr txBox="1"/>
          <p:nvPr/>
        </p:nvSpPr>
        <p:spPr>
          <a:xfrm>
            <a:off x="3860428" y="2886488"/>
            <a:ext cx="2016224" cy="820674"/>
          </a:xfrm>
          <a:prstGeom prst="rect">
            <a:avLst/>
          </a:prstGeom>
          <a:noFill/>
        </p:spPr>
        <p:txBody>
          <a:bodyPr wrap="square" rtlCol="0">
            <a:spAutoFit/>
          </a:bodyPr>
          <a:lstStyle/>
          <a:p>
            <a:pPr marL="0" indent="0">
              <a:lnSpc>
                <a:spcPct val="150000"/>
              </a:lnSpc>
              <a:spcBef>
                <a:spcPts val="1200"/>
              </a:spcBef>
              <a:buClr>
                <a:schemeClr val="accent4"/>
              </a:buClr>
              <a:buNone/>
            </a:pPr>
            <a:r>
              <a:rPr lang="en-GB" sz="3600" dirty="0" smtClean="0"/>
              <a:t>15-20yrs</a:t>
            </a:r>
            <a:endParaRPr lang="en-GB" sz="3600" dirty="0"/>
          </a:p>
        </p:txBody>
      </p:sp>
      <p:sp>
        <p:nvSpPr>
          <p:cNvPr id="9" name="TextBox 8"/>
          <p:cNvSpPr txBox="1"/>
          <p:nvPr/>
        </p:nvSpPr>
        <p:spPr>
          <a:xfrm>
            <a:off x="2478887" y="2893175"/>
            <a:ext cx="1324434" cy="923330"/>
          </a:xfrm>
          <a:prstGeom prst="rect">
            <a:avLst/>
          </a:prstGeom>
          <a:noFill/>
        </p:spPr>
        <p:txBody>
          <a:bodyPr wrap="square" rtlCol="0">
            <a:spAutoFit/>
          </a:bodyPr>
          <a:lstStyle/>
          <a:p>
            <a:pPr marL="0" indent="0">
              <a:lnSpc>
                <a:spcPct val="150000"/>
              </a:lnSpc>
              <a:spcBef>
                <a:spcPts val="1200"/>
              </a:spcBef>
              <a:buClr>
                <a:schemeClr val="accent4"/>
              </a:buClr>
              <a:buNone/>
            </a:pPr>
            <a:r>
              <a:rPr lang="en-GB" sz="3600" dirty="0" smtClean="0"/>
              <a:t>5.2%</a:t>
            </a:r>
            <a:endParaRPr lang="en-GB" sz="1050" dirty="0"/>
          </a:p>
        </p:txBody>
      </p:sp>
      <p:sp>
        <p:nvSpPr>
          <p:cNvPr id="10" name="TextBox 9"/>
          <p:cNvSpPr txBox="1"/>
          <p:nvPr/>
        </p:nvSpPr>
        <p:spPr>
          <a:xfrm>
            <a:off x="755576" y="2903932"/>
            <a:ext cx="7279268" cy="1319592"/>
          </a:xfrm>
          <a:prstGeom prst="rect">
            <a:avLst/>
          </a:prstGeom>
          <a:noFill/>
        </p:spPr>
        <p:txBody>
          <a:bodyPr wrap="square" rtlCol="0">
            <a:spAutoFit/>
          </a:bodyPr>
          <a:lstStyle/>
          <a:p>
            <a:pPr marL="0" indent="0" algn="r">
              <a:lnSpc>
                <a:spcPct val="150000"/>
              </a:lnSpc>
              <a:spcBef>
                <a:spcPts val="1200"/>
              </a:spcBef>
              <a:buClr>
                <a:schemeClr val="accent4"/>
              </a:buClr>
              <a:buNone/>
            </a:pPr>
            <a:r>
              <a:rPr lang="en-GB" sz="3600" dirty="0" smtClean="0"/>
              <a:t>+</a:t>
            </a:r>
            <a:r>
              <a:rPr lang="en-GB" sz="3600" dirty="0"/>
              <a:t>75bps</a:t>
            </a:r>
          </a:p>
          <a:p>
            <a:pPr marL="0" indent="0">
              <a:lnSpc>
                <a:spcPct val="150000"/>
              </a:lnSpc>
              <a:spcBef>
                <a:spcPts val="1200"/>
              </a:spcBef>
              <a:buClr>
                <a:schemeClr val="accent4"/>
              </a:buClr>
              <a:buNone/>
            </a:pPr>
            <a:r>
              <a:rPr lang="en-GB" sz="1050" dirty="0"/>
              <a:t>Source: Equity release council/Bank of England</a:t>
            </a:r>
          </a:p>
        </p:txBody>
      </p:sp>
    </p:spTree>
    <p:extLst>
      <p:ext uri="{BB962C8B-B14F-4D97-AF65-F5344CB8AC3E}">
        <p14:creationId xmlns:p14="http://schemas.microsoft.com/office/powerpoint/2010/main" val="4446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the investors in equity release?</a:t>
            </a:r>
            <a:endParaRPr lang="en-GB" dirty="0">
              <a:solidFill>
                <a:schemeClr val="accent2"/>
              </a:solidFill>
            </a:endParaRPr>
          </a:p>
        </p:txBody>
      </p:sp>
      <p:sp>
        <p:nvSpPr>
          <p:cNvPr id="3" name="Content Placeholder 2"/>
          <p:cNvSpPr>
            <a:spLocks noGrp="1"/>
          </p:cNvSpPr>
          <p:nvPr>
            <p:ph idx="1"/>
          </p:nvPr>
        </p:nvSpPr>
        <p:spPr>
          <a:xfrm>
            <a:off x="515322" y="1059582"/>
            <a:ext cx="8208912" cy="3546394"/>
          </a:xfrm>
        </p:spPr>
        <p:txBody>
          <a:bodyPr/>
          <a:lstStyle/>
          <a:p>
            <a:pPr>
              <a:lnSpc>
                <a:spcPct val="150000"/>
              </a:lnSpc>
              <a:spcBef>
                <a:spcPts val="1200"/>
              </a:spcBef>
              <a:buClr>
                <a:schemeClr val="accent4"/>
              </a:buClr>
            </a:pPr>
            <a:r>
              <a:rPr lang="en-GB" sz="1600" b="1" dirty="0">
                <a:solidFill>
                  <a:schemeClr val="tx1"/>
                </a:solidFill>
              </a:rPr>
              <a:t>Who are the investors?</a:t>
            </a:r>
          </a:p>
          <a:p>
            <a:pPr marL="0" indent="0">
              <a:lnSpc>
                <a:spcPct val="150000"/>
              </a:lnSpc>
              <a:spcBef>
                <a:spcPts val="1200"/>
              </a:spcBef>
              <a:buClr>
                <a:schemeClr val="accent4"/>
              </a:buClr>
              <a:buNone/>
            </a:pPr>
            <a:r>
              <a:rPr lang="en-GB" sz="1600" b="1" dirty="0">
                <a:solidFill>
                  <a:schemeClr val="tx1"/>
                </a:solidFill>
              </a:rPr>
              <a:t>6 retail annuity providers</a:t>
            </a:r>
          </a:p>
          <a:p>
            <a:pPr marL="0" indent="0">
              <a:lnSpc>
                <a:spcPct val="150000"/>
              </a:lnSpc>
              <a:spcBef>
                <a:spcPts val="1200"/>
              </a:spcBef>
              <a:buClr>
                <a:schemeClr val="accent4"/>
              </a:buClr>
              <a:buNone/>
            </a:pPr>
            <a:r>
              <a:rPr lang="en-GB" sz="1600" b="1" dirty="0">
                <a:solidFill>
                  <a:schemeClr val="tx1"/>
                </a:solidFill>
              </a:rPr>
              <a:t>-£4bn in 2018 </a:t>
            </a:r>
            <a:r>
              <a:rPr lang="en-GB" sz="1000" b="1" dirty="0">
                <a:solidFill>
                  <a:schemeClr val="tx1"/>
                </a:solidFill>
              </a:rPr>
              <a:t>(source: ABI)</a:t>
            </a:r>
          </a:p>
          <a:p>
            <a:pPr marL="0" indent="0">
              <a:lnSpc>
                <a:spcPct val="150000"/>
              </a:lnSpc>
              <a:spcBef>
                <a:spcPts val="1200"/>
              </a:spcBef>
              <a:buClr>
                <a:schemeClr val="accent4"/>
              </a:buClr>
              <a:buNone/>
            </a:pPr>
            <a:r>
              <a:rPr lang="en-GB" sz="1600" b="1" dirty="0">
                <a:solidFill>
                  <a:schemeClr val="tx1"/>
                </a:solidFill>
              </a:rPr>
              <a:t> </a:t>
            </a:r>
          </a:p>
          <a:p>
            <a:pPr marL="0" indent="0">
              <a:lnSpc>
                <a:spcPct val="150000"/>
              </a:lnSpc>
              <a:spcBef>
                <a:spcPts val="1200"/>
              </a:spcBef>
              <a:buClr>
                <a:schemeClr val="accent4"/>
              </a:buClr>
              <a:buNone/>
            </a:pPr>
            <a:r>
              <a:rPr lang="en-GB" sz="1600" b="1" dirty="0">
                <a:solidFill>
                  <a:schemeClr val="tx1"/>
                </a:solidFill>
              </a:rPr>
              <a:t>8 bulk annuity providers</a:t>
            </a:r>
          </a:p>
          <a:p>
            <a:pPr marL="0" indent="0">
              <a:lnSpc>
                <a:spcPct val="150000"/>
              </a:lnSpc>
              <a:spcBef>
                <a:spcPts val="1200"/>
              </a:spcBef>
              <a:buClr>
                <a:schemeClr val="accent4"/>
              </a:buClr>
              <a:buNone/>
            </a:pPr>
            <a:r>
              <a:rPr lang="en-GB" sz="1600" b="1" dirty="0">
                <a:solidFill>
                  <a:schemeClr val="tx1"/>
                </a:solidFill>
              </a:rPr>
              <a:t> - £35bn in 2018 </a:t>
            </a:r>
            <a:r>
              <a:rPr lang="en-GB" sz="1000" b="1" dirty="0">
                <a:solidFill>
                  <a:schemeClr val="tx1"/>
                </a:solidFill>
              </a:rPr>
              <a:t>(source: Hymans)</a:t>
            </a:r>
          </a:p>
          <a:p>
            <a:pPr marL="0" indent="0">
              <a:lnSpc>
                <a:spcPct val="150000"/>
              </a:lnSpc>
              <a:spcBef>
                <a:spcPts val="1200"/>
              </a:spcBef>
              <a:buClr>
                <a:schemeClr val="accent4"/>
              </a:buClr>
              <a:buNone/>
            </a:pPr>
            <a:r>
              <a:rPr lang="en-GB" sz="1000" b="1" dirty="0">
                <a:solidFill>
                  <a:schemeClr val="tx1"/>
                </a:solidFill>
              </a:rPr>
              <a:t> </a:t>
            </a:r>
            <a:endParaRPr lang="en-GB" sz="1600" b="1" dirty="0">
              <a:solidFill>
                <a:schemeClr val="tx1"/>
              </a:solidFill>
            </a:endParaRPr>
          </a:p>
          <a:p>
            <a:pPr marL="0" indent="0">
              <a:lnSpc>
                <a:spcPct val="150000"/>
              </a:lnSpc>
              <a:spcBef>
                <a:spcPts val="1200"/>
              </a:spcBef>
              <a:buClr>
                <a:schemeClr val="accent4"/>
              </a:buClr>
              <a:buNone/>
            </a:pPr>
            <a:endParaRPr lang="en-GB" sz="5400" dirty="0"/>
          </a:p>
          <a:p>
            <a:pPr marL="0" indent="0">
              <a:lnSpc>
                <a:spcPct val="150000"/>
              </a:lnSpc>
              <a:spcBef>
                <a:spcPts val="1200"/>
              </a:spcBef>
              <a:buClr>
                <a:schemeClr val="accent4"/>
              </a:buClr>
              <a:buNone/>
            </a:pPr>
            <a:endParaRPr lang="en-GB" sz="1600" b="1" dirty="0">
              <a:solidFill>
                <a:schemeClr val="tx1"/>
              </a:solidFill>
            </a:endParaRP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11 December 2018</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grpSp>
        <p:nvGrpSpPr>
          <p:cNvPr id="6" name="Group 5"/>
          <p:cNvGrpSpPr/>
          <p:nvPr/>
        </p:nvGrpSpPr>
        <p:grpSpPr>
          <a:xfrm>
            <a:off x="3113414" y="1407728"/>
            <a:ext cx="5277093" cy="1617316"/>
            <a:chOff x="3113414" y="1407728"/>
            <a:chExt cx="5277093" cy="1617316"/>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3414" y="1565813"/>
              <a:ext cx="972712" cy="69954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339" y="1605954"/>
              <a:ext cx="1181257" cy="59231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4386" y="1407728"/>
              <a:ext cx="1512168" cy="104906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84" y="2300577"/>
              <a:ext cx="992421" cy="72446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2497" y="1612391"/>
              <a:ext cx="1375079" cy="5081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4171" y="2389759"/>
              <a:ext cx="2556336" cy="507209"/>
            </a:xfrm>
            <a:prstGeom prst="rect">
              <a:avLst/>
            </a:prstGeom>
          </p:spPr>
        </p:pic>
      </p:gr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1816" y="2938112"/>
            <a:ext cx="1162227" cy="116222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55485" y="3293954"/>
            <a:ext cx="2420728" cy="915035"/>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06406" y="3221477"/>
            <a:ext cx="1405071" cy="1405071"/>
          </a:xfrm>
          <a:prstGeom prst="rect">
            <a:avLst/>
          </a:prstGeom>
        </p:spPr>
      </p:pic>
      <p:sp>
        <p:nvSpPr>
          <p:cNvPr id="16" name="Explosion 1 15"/>
          <p:cNvSpPr/>
          <p:nvPr/>
        </p:nvSpPr>
        <p:spPr>
          <a:xfrm>
            <a:off x="5500444" y="1246377"/>
            <a:ext cx="1691934" cy="1338413"/>
          </a:xfrm>
          <a:prstGeom prst="irregularSeal1">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07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the investors (</a:t>
            </a:r>
            <a:r>
              <a:rPr lang="en-GB" dirty="0" err="1" smtClean="0"/>
              <a:t>ctd</a:t>
            </a:r>
            <a:r>
              <a:rPr lang="en-GB" dirty="0" smtClean="0"/>
              <a:t>)?</a:t>
            </a:r>
            <a:endParaRPr lang="en-GB" dirty="0">
              <a:solidFill>
                <a:schemeClr val="accent2"/>
              </a:solidFill>
            </a:endParaRPr>
          </a:p>
        </p:txBody>
      </p:sp>
      <p:sp>
        <p:nvSpPr>
          <p:cNvPr id="3" name="Content Placeholder 2"/>
          <p:cNvSpPr>
            <a:spLocks noGrp="1"/>
          </p:cNvSpPr>
          <p:nvPr>
            <p:ph idx="1"/>
          </p:nvPr>
        </p:nvSpPr>
        <p:spPr>
          <a:xfrm>
            <a:off x="515322" y="1059582"/>
            <a:ext cx="8208912" cy="3546394"/>
          </a:xfrm>
        </p:spPr>
        <p:txBody>
          <a:bodyPr/>
          <a:lstStyle/>
          <a:p>
            <a:pPr>
              <a:lnSpc>
                <a:spcPct val="150000"/>
              </a:lnSpc>
              <a:spcBef>
                <a:spcPts val="1200"/>
              </a:spcBef>
              <a:buClr>
                <a:schemeClr val="accent4"/>
              </a:buClr>
            </a:pPr>
            <a:r>
              <a:rPr lang="en-GB" sz="1600" b="1" dirty="0">
                <a:solidFill>
                  <a:schemeClr val="tx1"/>
                </a:solidFill>
              </a:rPr>
              <a:t>Who are the investors?</a:t>
            </a:r>
          </a:p>
          <a:p>
            <a:pPr marL="0" indent="0">
              <a:lnSpc>
                <a:spcPct val="150000"/>
              </a:lnSpc>
              <a:spcBef>
                <a:spcPts val="1200"/>
              </a:spcBef>
              <a:buClr>
                <a:schemeClr val="accent4"/>
              </a:buClr>
              <a:buNone/>
            </a:pPr>
            <a:r>
              <a:rPr lang="en-GB" sz="1600" b="1" dirty="0">
                <a:solidFill>
                  <a:schemeClr val="tx1"/>
                </a:solidFill>
              </a:rPr>
              <a:t>-Reinsurers</a:t>
            </a:r>
          </a:p>
          <a:p>
            <a:pPr marL="0" indent="0">
              <a:lnSpc>
                <a:spcPct val="150000"/>
              </a:lnSpc>
              <a:spcBef>
                <a:spcPts val="1200"/>
              </a:spcBef>
              <a:buClr>
                <a:schemeClr val="accent4"/>
              </a:buClr>
              <a:buNone/>
            </a:pPr>
            <a:r>
              <a:rPr lang="en-GB" sz="1600" b="1" dirty="0">
                <a:solidFill>
                  <a:schemeClr val="tx1"/>
                </a:solidFill>
              </a:rPr>
              <a:t>-Pension funds</a:t>
            </a:r>
          </a:p>
          <a:p>
            <a:pPr marL="0" indent="0">
              <a:lnSpc>
                <a:spcPct val="150000"/>
              </a:lnSpc>
              <a:spcBef>
                <a:spcPts val="1200"/>
              </a:spcBef>
              <a:buClr>
                <a:schemeClr val="accent4"/>
              </a:buClr>
              <a:buNone/>
            </a:pPr>
            <a:r>
              <a:rPr lang="en-GB" sz="1600" b="1" dirty="0">
                <a:solidFill>
                  <a:schemeClr val="tx1"/>
                </a:solidFill>
              </a:rPr>
              <a:t>-Fund managers</a:t>
            </a:r>
            <a:endParaRPr lang="en-GB" sz="1000" b="1" dirty="0">
              <a:solidFill>
                <a:schemeClr val="tx1"/>
              </a:solidFill>
            </a:endParaRPr>
          </a:p>
          <a:p>
            <a:pPr marL="0" indent="0">
              <a:lnSpc>
                <a:spcPct val="150000"/>
              </a:lnSpc>
              <a:spcBef>
                <a:spcPts val="1200"/>
              </a:spcBef>
              <a:buClr>
                <a:schemeClr val="accent4"/>
              </a:buClr>
              <a:buNone/>
            </a:pPr>
            <a:r>
              <a:rPr lang="en-GB" sz="1600" b="1" dirty="0">
                <a:solidFill>
                  <a:schemeClr val="tx1"/>
                </a:solidFill>
              </a:rPr>
              <a:t> </a:t>
            </a:r>
          </a:p>
          <a:p>
            <a:pPr marL="0" indent="0">
              <a:lnSpc>
                <a:spcPct val="150000"/>
              </a:lnSpc>
              <a:spcBef>
                <a:spcPts val="1200"/>
              </a:spcBef>
              <a:buClr>
                <a:schemeClr val="accent4"/>
              </a:buClr>
              <a:buNone/>
            </a:pPr>
            <a:r>
              <a:rPr lang="en-GB" sz="1000" b="1" dirty="0">
                <a:solidFill>
                  <a:schemeClr val="tx1"/>
                </a:solidFill>
              </a:rPr>
              <a:t> </a:t>
            </a:r>
            <a:endParaRPr lang="en-GB" sz="1600" b="1" dirty="0">
              <a:solidFill>
                <a:schemeClr val="tx1"/>
              </a:solidFill>
            </a:endParaRPr>
          </a:p>
          <a:p>
            <a:pPr marL="0" indent="0">
              <a:lnSpc>
                <a:spcPct val="150000"/>
              </a:lnSpc>
              <a:spcBef>
                <a:spcPts val="1200"/>
              </a:spcBef>
              <a:buClr>
                <a:schemeClr val="accent4"/>
              </a:buClr>
              <a:buNone/>
            </a:pPr>
            <a:endParaRPr lang="en-GB" sz="5400" dirty="0"/>
          </a:p>
          <a:p>
            <a:pPr marL="0" indent="0">
              <a:lnSpc>
                <a:spcPct val="150000"/>
              </a:lnSpc>
              <a:spcBef>
                <a:spcPts val="1200"/>
              </a:spcBef>
              <a:buClr>
                <a:schemeClr val="accent4"/>
              </a:buClr>
              <a:buNone/>
            </a:pPr>
            <a:endParaRPr lang="en-GB" sz="1600" b="1" dirty="0">
              <a:solidFill>
                <a:schemeClr val="tx1"/>
              </a:solidFill>
            </a:endParaRP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11 December 2018</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spTree>
    <p:extLst>
      <p:ext uri="{BB962C8B-B14F-4D97-AF65-F5344CB8AC3E}">
        <p14:creationId xmlns:p14="http://schemas.microsoft.com/office/powerpoint/2010/main" val="30408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CP13/18 </a:t>
            </a:r>
            <a:r>
              <a:rPr lang="en-GB" dirty="0">
                <a:solidFill>
                  <a:schemeClr val="accent4"/>
                </a:solidFill>
              </a:rPr>
              <a:t>|</a:t>
            </a:r>
            <a:r>
              <a:rPr lang="en-GB" dirty="0"/>
              <a:t> </a:t>
            </a:r>
            <a:r>
              <a:rPr lang="en-GB" dirty="0" smtClean="0">
                <a:solidFill>
                  <a:schemeClr val="accent2"/>
                </a:solidFill>
              </a:rPr>
              <a:t>The build up</a:t>
            </a:r>
            <a:endParaRPr lang="en-GB" dirty="0">
              <a:solidFill>
                <a:schemeClr val="accent2"/>
              </a:solidFill>
            </a:endParaRP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11 December 2018</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p:grpSp>
        <p:nvGrpSpPr>
          <p:cNvPr id="6" name="Group 5"/>
          <p:cNvGrpSpPr/>
          <p:nvPr/>
        </p:nvGrpSpPr>
        <p:grpSpPr>
          <a:xfrm>
            <a:off x="-179905" y="990036"/>
            <a:ext cx="8280920" cy="2956391"/>
            <a:chOff x="467544" y="983511"/>
            <a:chExt cx="8280920" cy="2956391"/>
          </a:xfrm>
        </p:grpSpPr>
        <p:sp>
          <p:nvSpPr>
            <p:cNvPr id="7" name="Rectangle 3"/>
            <p:cNvSpPr txBox="1">
              <a:spLocks noChangeArrowheads="1"/>
            </p:cNvSpPr>
            <p:nvPr>
              <p:custDataLst>
                <p:tags r:id="rId1"/>
              </p:custDataLst>
            </p:nvPr>
          </p:nvSpPr>
          <p:spPr bwMode="auto">
            <a:xfrm>
              <a:off x="467544" y="983511"/>
              <a:ext cx="8280920" cy="277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t" anchorCtr="0" compatLnSpc="1">
              <a:prstTxWarp prst="textNoShape">
                <a:avLst/>
              </a:prstTxWarp>
            </a:bodyPr>
            <a:lst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a:lstStyle>
            <a:p>
              <a:pPr>
                <a:spcBef>
                  <a:spcPts val="600"/>
                </a:spcBef>
                <a:spcAft>
                  <a:spcPts val="600"/>
                </a:spcAft>
                <a:buClr>
                  <a:srgbClr val="4096B8"/>
                </a:buClr>
                <a:tabLst>
                  <a:tab pos="675858" algn="l"/>
                </a:tabLst>
              </a:pPr>
              <a:endParaRPr lang="en-GB" altLang="en-US" sz="1600" kern="0" dirty="0"/>
            </a:p>
          </p:txBody>
        </p:sp>
        <p:sp>
          <p:nvSpPr>
            <p:cNvPr id="9" name="TextBox 8"/>
            <p:cNvSpPr txBox="1"/>
            <p:nvPr/>
          </p:nvSpPr>
          <p:spPr>
            <a:xfrm>
              <a:off x="1043608" y="987574"/>
              <a:ext cx="3816424" cy="276999"/>
            </a:xfrm>
            <a:prstGeom prst="rect">
              <a:avLst/>
            </a:prstGeom>
            <a:noFill/>
          </p:spPr>
          <p:txBody>
            <a:bodyPr wrap="square" rtlCol="0">
              <a:spAutoFit/>
            </a:bodyPr>
            <a:lstStyle/>
            <a:p>
              <a:pPr algn="r"/>
              <a:endParaRPr lang="en-GB" sz="1200" dirty="0">
                <a:solidFill>
                  <a:srgbClr val="3F4548"/>
                </a:solidFill>
              </a:endParaRPr>
            </a:p>
          </p:txBody>
        </p:sp>
        <p:sp>
          <p:nvSpPr>
            <p:cNvPr id="12" name="TextBox 11"/>
            <p:cNvSpPr txBox="1"/>
            <p:nvPr/>
          </p:nvSpPr>
          <p:spPr>
            <a:xfrm>
              <a:off x="2182901" y="2831906"/>
              <a:ext cx="2605123" cy="1107996"/>
            </a:xfrm>
            <a:prstGeom prst="rect">
              <a:avLst/>
            </a:prstGeom>
            <a:noFill/>
          </p:spPr>
          <p:txBody>
            <a:bodyPr wrap="square" rtlCol="0">
              <a:spAutoFit/>
            </a:bodyPr>
            <a:lstStyle/>
            <a:p>
              <a:pPr algn="r"/>
              <a:endParaRPr lang="en-GB" sz="6600" dirty="0">
                <a:solidFill>
                  <a:srgbClr val="3F4548"/>
                </a:solidFill>
              </a:endParaRPr>
            </a:p>
          </p:txBody>
        </p:sp>
      </p:grpSp>
      <p:pic>
        <p:nvPicPr>
          <p:cNvPr id="11" name="Picture 10"/>
          <p:cNvPicPr>
            <a:picLocks noChangeAspect="1"/>
          </p:cNvPicPr>
          <p:nvPr/>
        </p:nvPicPr>
        <p:blipFill>
          <a:blip r:embed="rId4"/>
          <a:stretch>
            <a:fillRect/>
          </a:stretch>
        </p:blipFill>
        <p:spPr>
          <a:xfrm rot="20645745">
            <a:off x="462476" y="1113725"/>
            <a:ext cx="2003408" cy="2588094"/>
          </a:xfrm>
          <a:prstGeom prst="rect">
            <a:avLst/>
          </a:prstGeom>
        </p:spPr>
      </p:pic>
      <p:sp>
        <p:nvSpPr>
          <p:cNvPr id="13" name="Content Placeholder 2"/>
          <p:cNvSpPr>
            <a:spLocks noGrp="1"/>
          </p:cNvSpPr>
          <p:nvPr>
            <p:ph idx="1"/>
          </p:nvPr>
        </p:nvSpPr>
        <p:spPr>
          <a:xfrm>
            <a:off x="3059832" y="1065095"/>
            <a:ext cx="5904656" cy="594066"/>
          </a:xfrm>
        </p:spPr>
        <p:txBody>
          <a:bodyPr/>
          <a:lstStyle/>
          <a:p>
            <a:pPr>
              <a:lnSpc>
                <a:spcPct val="150000"/>
              </a:lnSpc>
              <a:spcBef>
                <a:spcPts val="0"/>
              </a:spcBef>
              <a:buClr>
                <a:schemeClr val="accent4"/>
              </a:buClr>
            </a:pPr>
            <a:r>
              <a:rPr lang="en-GB" sz="2000" dirty="0">
                <a:solidFill>
                  <a:schemeClr val="tx1"/>
                </a:solidFill>
              </a:rPr>
              <a:t>David Rule speech April 2018, Bank of England priority is:</a:t>
            </a:r>
          </a:p>
          <a:p>
            <a:pPr marL="336964" lvl="1" indent="0">
              <a:lnSpc>
                <a:spcPct val="150000"/>
              </a:lnSpc>
              <a:spcBef>
                <a:spcPts val="0"/>
              </a:spcBef>
              <a:buClr>
                <a:schemeClr val="accent4"/>
              </a:buClr>
              <a:buNone/>
            </a:pPr>
            <a:r>
              <a:rPr lang="en-GB" sz="1700" i="1" dirty="0">
                <a:solidFill>
                  <a:schemeClr val="tx1"/>
                </a:solidFill>
              </a:rPr>
              <a:t>“insurers capture the compensation for the risks they are exposed in the Fundamental Spread…so…Matching Adjustment is not overstated”</a:t>
            </a:r>
          </a:p>
          <a:p>
            <a:pPr>
              <a:lnSpc>
                <a:spcPct val="150000"/>
              </a:lnSpc>
              <a:spcBef>
                <a:spcPts val="0"/>
              </a:spcBef>
              <a:buClr>
                <a:schemeClr val="accent4"/>
              </a:buClr>
            </a:pPr>
            <a:r>
              <a:rPr lang="en-GB" sz="1700" i="1" dirty="0">
                <a:solidFill>
                  <a:schemeClr val="tx1"/>
                </a:solidFill>
              </a:rPr>
              <a:t>“insurers hold appropriate capital against these risks.”</a:t>
            </a:r>
          </a:p>
        </p:txBody>
      </p:sp>
    </p:spTree>
    <p:extLst>
      <p:ext uri="{BB962C8B-B14F-4D97-AF65-F5344CB8AC3E}">
        <p14:creationId xmlns:p14="http://schemas.microsoft.com/office/powerpoint/2010/main" val="42268094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G_DELETETEXT" val="YES"/>
</p:tagLst>
</file>

<file path=ppt/tags/tag2.xml><?xml version="1.0" encoding="utf-8"?>
<p:tagLst xmlns:a="http://schemas.openxmlformats.org/drawingml/2006/main" xmlns:r="http://schemas.openxmlformats.org/officeDocument/2006/relationships" xmlns:p="http://schemas.openxmlformats.org/presentationml/2006/main">
  <p:tag name="LG_DELETETEXT" val="YES"/>
</p:tagLst>
</file>

<file path=ppt/theme/theme1.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5f58a13a-4de7-4470-beb9-3beec9fe212b" origin="userSelected">
  <element uid="8d729ffa-0262-4284-bb03-a1db8eed34e4" value=""/>
  <element uid="7390e497-fa56-456e-8913-1dde72f3b462"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1ZjU4YTEzYS00ZGU3LTQ0NzAtYmViOS0zYmVlYzlmZTIxMmIiIG9yaWdpbj0idXNlclNlbGVjdGVkIj48ZWxlbWVudCB1aWQ9IjhkNzI5ZmZhLTAyNjItNDI4NC1iYjAzLWExZGI4ZWVkMzRlNCIgdmFsdWU9IiIgeG1sbnM9Imh0dHA6Ly93d3cuYm9sZG9uamFtZXMuY29tLzIwMDgvMDEvc2llL2ludGVybmFsL2xhYmVsIiAvPjxlbGVtZW50IHVpZD0iNzM5MGU0OTctZmE1Ni00NTZlLTg5MTMtMWRkZTcyZjNiNDYyIiB2YWx1ZT0iIiB4bWxucz0iaHR0cDovL3d3dy5ib2xkb25qYW1lcy5jb20vMjAwOC8wMS9zaWUvaW50ZXJuYWwvbGFiZWwiIC8+PC9zaXNsPjxVc2VyTmFtZT5GTVxrZW55b25hPC9Vc2VyTmFtZT48RGF0ZVRpbWU+MTcvMDkvMjAxOCAxNTo1MTo1OTwvRGF0ZVRpbWU+PExhYmVsU3RyaW5nPkluZm9ybWF0aW9uIENsYXNzaWZpY2F0aW9uOiBDb25maWRlbnRpYWw8L0xhYmVsU3RyaW5nPjwvaXRlbT48L2xhYmVsSGlzdG9yeT4=</Value>
</WrappedLabelHistory>
</file>

<file path=customXml/itemProps1.xml><?xml version="1.0" encoding="utf-8"?>
<ds:datastoreItem xmlns:ds="http://schemas.openxmlformats.org/officeDocument/2006/customXml" ds:itemID="{2D86018F-4E83-48F8-8C21-A79FC07077FD}">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95AE1E41-9E58-4FD6-A499-E4A410C0BD29}">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emplate>IFOA PowerPoint template 16.9</Template>
  <TotalTime>6381</TotalTime>
  <Words>4028</Words>
  <Application>Microsoft Office PowerPoint</Application>
  <PresentationFormat>On-screen Show (16:9)</PresentationFormat>
  <Paragraphs>465</Paragraphs>
  <Slides>41</Slides>
  <Notes>37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41</vt:i4>
      </vt:variant>
    </vt:vector>
  </HeadingPairs>
  <TitlesOfParts>
    <vt:vector size="43" baseType="lpstr">
      <vt:lpstr>Arial</vt:lpstr>
      <vt:lpstr>IFOA PowerPoint template 16.9</vt:lpstr>
      <vt:lpstr>Sessional Research Event: Equity Release Mortgages (ERM)</vt:lpstr>
      <vt:lpstr>Disclaimer</vt:lpstr>
      <vt:lpstr>Agenda</vt:lpstr>
      <vt:lpstr>Background </vt:lpstr>
      <vt:lpstr>The ERM Working Party and the IFoA Support</vt:lpstr>
      <vt:lpstr>Why is equity release important?</vt:lpstr>
      <vt:lpstr>Who are the investors in equity release?</vt:lpstr>
      <vt:lpstr>Who are the investors (ctd)?</vt:lpstr>
      <vt:lpstr>CP13/18 | The build up</vt:lpstr>
      <vt:lpstr>CP13/18 | SS3/17</vt:lpstr>
      <vt:lpstr>CP13/18 | EVT?</vt:lpstr>
      <vt:lpstr>Ways to model no-negative equity guarantee </vt:lpstr>
      <vt:lpstr>What do firms currently use to model NNEG?</vt:lpstr>
      <vt:lpstr>What does academic research show?</vt:lpstr>
      <vt:lpstr>UK Annual HPI (Source: Nationwide HPI) </vt:lpstr>
      <vt:lpstr>UK Annual Real HPI (Source: Nationwide HPI and ONS RPI) </vt:lpstr>
      <vt:lpstr>Moving Average Real HPI (Source: Nationwide HPI and ONS RPI) </vt:lpstr>
      <vt:lpstr>Volatility and autocorrelation by region (Source: Nationwide HPI) </vt:lpstr>
      <vt:lpstr>HPI by property type (Source: ONS) </vt:lpstr>
      <vt:lpstr>What are the issues?</vt:lpstr>
      <vt:lpstr>Possible solutions</vt:lpstr>
      <vt:lpstr>The way forward</vt:lpstr>
      <vt:lpstr>Valuation of ERMs </vt:lpstr>
      <vt:lpstr>Valuation methodology – IFRS 17</vt:lpstr>
      <vt:lpstr>Valuation methodology – Solvency II (1)</vt:lpstr>
      <vt:lpstr>Valuation methodology – Solvency II (2)</vt:lpstr>
      <vt:lpstr>Valuation methodology – Latest developments</vt:lpstr>
      <vt:lpstr>Structuring of ERMs </vt:lpstr>
      <vt:lpstr>Securitisation – what does it mean for ERM?</vt:lpstr>
      <vt:lpstr>Securitisation – balancing your own firm’s needs</vt:lpstr>
      <vt:lpstr>Securitisation – valuation and capital modelling</vt:lpstr>
      <vt:lpstr>Credit rating of Re-structured ERMs </vt:lpstr>
      <vt:lpstr>The need for an internal credit rating</vt:lpstr>
      <vt:lpstr>How to be consistent with ECAI rating?</vt:lpstr>
      <vt:lpstr>Deriving rating scenario assumptions</vt:lpstr>
      <vt:lpstr>How to apply expert judgement</vt:lpstr>
      <vt:lpstr>Online survey </vt:lpstr>
      <vt:lpstr>CP13/18 | What do you think?</vt:lpstr>
      <vt:lpstr>Next steps </vt:lpstr>
      <vt:lpstr>Next steps</vt:lpstr>
      <vt:lpstr>Questions</vt:lpstr>
    </vt:vector>
  </TitlesOfParts>
  <Company>IFoA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keywords>Public</cp:keywords>
  <cp:lastModifiedBy>Tom Kenny</cp:lastModifiedBy>
  <cp:revision>279</cp:revision>
  <cp:lastPrinted>2018-11-12T07:31:49Z</cp:lastPrinted>
  <dcterms:created xsi:type="dcterms:W3CDTF">2016-07-04T15:53:51Z</dcterms:created>
  <dcterms:modified xsi:type="dcterms:W3CDTF">2018-12-11T15:43:44Z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5de92b92-ce78-466f-8014-c0695d157225</vt:lpwstr>
  </property>
  <property fmtid="{D5CDD505-2E9C-101B-9397-08002B2CF9AE}" pid="3" name="bjSaver">
    <vt:lpwstr>GQOpXzV+rrrPofC8ot7pKG47ZIkk8gAj</vt:lpwstr>
  </property>
  <property fmtid="{D5CDD505-2E9C-101B-9397-08002B2CF9AE}" pid="4" name="X-124e4765-2f88-4c1f-a8f1-31b28df5d5fe:">
    <vt:lpwstr>Confidential</vt:lpwstr>
  </property>
  <property fmtid="{D5CDD505-2E9C-101B-9397-08002B2CF9AE}" pid="5" name="bjLabelHistoryID">
    <vt:lpwstr>{95AE1E41-9E58-4FD6-A499-E4A410C0BD29}</vt:lpwstr>
  </property>
  <property fmtid="{D5CDD505-2E9C-101B-9397-08002B2CF9AE}" pid="6" name="_NewReviewCycle">
    <vt:lpwstr/>
  </property>
  <property fmtid="{D5CDD505-2E9C-101B-9397-08002B2CF9AE}" pid="7" name="bjDocumentLabelXML">
    <vt:lpwstr>&lt;?xml version="1.0" encoding="us-ascii"?&gt;&lt;sisl xmlns:xsi="http://www.w3.org/2001/XMLSchema-instance" xmlns:xsd="http://www.w3.org/2001/XMLSchema" sislVersion="0" policy="784e6d64-272a-4c0b-aef4-7501937f1df8" origin="userSelected" xmlns="http://www.boldonj</vt:lpwstr>
  </property>
  <property fmtid="{D5CDD505-2E9C-101B-9397-08002B2CF9AE}" pid="8" name="bjDocumentLabelXML-0">
    <vt:lpwstr>ames.com/2008/01/sie/internal/label"&gt;&lt;element uid="id_classification_nonbusiness" value="" /&gt;&lt;/sisl&gt;</vt:lpwstr>
  </property>
  <property fmtid="{D5CDD505-2E9C-101B-9397-08002B2CF9AE}" pid="9" name="bjDocumentSecurityLabel">
    <vt:lpwstr>Public</vt:lpwstr>
  </property>
  <property fmtid="{D5CDD505-2E9C-101B-9397-08002B2CF9AE}" pid="10" name="LandG_DigitalShadows">
    <vt:lpwstr>cey9Um-."m,QaSJ#+A64Rw5{K-;[BbG9</vt:lpwstr>
  </property>
  <property fmtid="{D5CDD505-2E9C-101B-9397-08002B2CF9AE}" pid="11" name="LandG_Classification">
    <vt:lpwstr>Public</vt:lpwstr>
  </property>
</Properties>
</file>