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9"/>
  </p:notesMasterIdLst>
  <p:sldIdLst>
    <p:sldId id="256" r:id="rId2"/>
    <p:sldId id="281" r:id="rId3"/>
    <p:sldId id="267" r:id="rId4"/>
    <p:sldId id="268" r:id="rId5"/>
    <p:sldId id="274" r:id="rId6"/>
    <p:sldId id="273" r:id="rId7"/>
    <p:sldId id="282" r:id="rId8"/>
    <p:sldId id="269" r:id="rId9"/>
    <p:sldId id="276" r:id="rId10"/>
    <p:sldId id="277" r:id="rId11"/>
    <p:sldId id="271" r:id="rId12"/>
    <p:sldId id="278" r:id="rId13"/>
    <p:sldId id="279" r:id="rId14"/>
    <p:sldId id="280" r:id="rId15"/>
    <p:sldId id="275" r:id="rId16"/>
    <p:sldId id="266" r:id="rId17"/>
    <p:sldId id="258" r:id="rId18"/>
  </p:sldIdLst>
  <p:sldSz cx="9906000" cy="6858000" type="A4"/>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5"/>
    <a:srgbClr val="D5872B"/>
    <a:srgbClr val="D7B012"/>
    <a:srgbClr val="616B9C"/>
    <a:srgbClr val="1AA0AA"/>
    <a:srgbClr val="E20177"/>
    <a:srgbClr val="EE3424"/>
    <a:srgbClr val="F99D31"/>
    <a:srgbClr val="BAA3AB"/>
    <a:srgbClr val="7ECDC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08" autoAdjust="0"/>
  </p:normalViewPr>
  <p:slideViewPr>
    <p:cSldViewPr>
      <p:cViewPr varScale="1">
        <p:scale>
          <a:sx n="51" d="100"/>
          <a:sy n="51" d="100"/>
        </p:scale>
        <p:origin x="-384" y="-90"/>
      </p:cViewPr>
      <p:guideLst>
        <p:guide orient="horz" pos="528"/>
        <p:guide orient="horz" pos="4201"/>
        <p:guide orient="horz" pos="1224"/>
        <p:guide pos="3120"/>
        <p:guide pos="347"/>
        <p:guide pos="6017"/>
      </p:guideLst>
    </p:cSldViewPr>
  </p:slideViewPr>
  <p:outlineViewPr>
    <p:cViewPr>
      <p:scale>
        <a:sx n="33" d="100"/>
        <a:sy n="33" d="100"/>
      </p:scale>
      <p:origin x="0" y="26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6BEB3D2F-EB08-4E09-826E-AA93096799DA}" type="datetimeFigureOut">
              <a:rPr lang="en-US" smtClean="0"/>
              <a:pPr/>
              <a:t>12/13/2012</a:t>
            </a:fld>
            <a:endParaRPr lang="en-US"/>
          </a:p>
        </p:txBody>
      </p:sp>
      <p:sp>
        <p:nvSpPr>
          <p:cNvPr id="4" name="Slide Image Placeholder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B51D0F3-B938-4EFA-BA98-0A8F29425B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yardsticks by which we measure our behaviour.  They will drive our decisions, form our beliefs</a:t>
            </a:r>
            <a:r>
              <a:rPr lang="en-GB" baseline="0" dirty="0" smtClean="0"/>
              <a:t> and unite us as an organisation.  Our values will resonate with our audiences and appeal to like minded people.  Our values are critical to our brand’s success.</a:t>
            </a:r>
          </a:p>
          <a:p>
            <a:endParaRPr lang="en-GB" baseline="0" dirty="0" smtClean="0"/>
          </a:p>
          <a:p>
            <a:r>
              <a:rPr lang="en-GB" baseline="0" dirty="0" smtClean="0"/>
              <a:t>There has been a huge amount of effort dedicated to this tranche of brand work.  These have evolved, in partnership with the executive and council.  They are aligned with the </a:t>
            </a:r>
            <a:r>
              <a:rPr lang="en-GB" b="1" baseline="0" dirty="0" smtClean="0"/>
              <a:t>strategy launched in 2011 </a:t>
            </a:r>
            <a:r>
              <a:rPr lang="en-GB" baseline="0" dirty="0" smtClean="0"/>
              <a:t>and support the </a:t>
            </a:r>
            <a:r>
              <a:rPr lang="en-GB" b="1" baseline="0" dirty="0" smtClean="0"/>
              <a:t>Actuaries Code</a:t>
            </a:r>
            <a:r>
              <a:rPr lang="en-GB" baseline="0" dirty="0" smtClean="0"/>
              <a:t>.  </a:t>
            </a:r>
          </a:p>
          <a:p>
            <a:r>
              <a:rPr lang="en-GB" baseline="0" dirty="0" smtClean="0"/>
              <a:t>They will drive the performance structure of the staff as well as be the corner stone for volunteer induction.</a:t>
            </a:r>
          </a:p>
          <a:p>
            <a:endParaRPr lang="en-GB" dirty="0"/>
          </a:p>
        </p:txBody>
      </p:sp>
      <p:sp>
        <p:nvSpPr>
          <p:cNvPr id="4" name="Slide Number Placeholder 3"/>
          <p:cNvSpPr>
            <a:spLocks noGrp="1"/>
          </p:cNvSpPr>
          <p:nvPr>
            <p:ph type="sldNum" sz="quarter" idx="10"/>
          </p:nvPr>
        </p:nvSpPr>
        <p:spPr/>
        <p:txBody>
          <a:bodyPr/>
          <a:lstStyle/>
          <a:p>
            <a:fld id="{EB51D0F3-B938-4EFA-BA98-0A8F29425B51}"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65" descr="People_balcony_MR_PPT.jpg"/>
          <p:cNvPicPr>
            <a:picLocks noChangeAspect="1"/>
          </p:cNvPicPr>
          <p:nvPr userDrawn="1"/>
        </p:nvPicPr>
        <p:blipFill>
          <a:blip r:embed="rId2" cstate="print"/>
          <a:stretch>
            <a:fillRect/>
          </a:stretch>
        </p:blipFill>
        <p:spPr>
          <a:xfrm>
            <a:off x="0" y="0"/>
            <a:ext cx="9906000" cy="6858000"/>
          </a:xfrm>
          <a:prstGeom prst="rect">
            <a:avLst/>
          </a:prstGeom>
        </p:spPr>
      </p:pic>
      <p:sp>
        <p:nvSpPr>
          <p:cNvPr id="3" name="Subtitle 2"/>
          <p:cNvSpPr>
            <a:spLocks noGrp="1"/>
          </p:cNvSpPr>
          <p:nvPr>
            <p:ph type="subTitle" idx="1"/>
          </p:nvPr>
        </p:nvSpPr>
        <p:spPr>
          <a:xfrm>
            <a:off x="4095744" y="4336428"/>
            <a:ext cx="5456244" cy="1281106"/>
          </a:xfrm>
        </p:spPr>
        <p:txBody>
          <a:bodyPr>
            <a:noAutofit/>
          </a:bodyPr>
          <a:lstStyle>
            <a:lvl1pPr marL="0" indent="0" algn="r">
              <a:lnSpc>
                <a:spcPts val="4600"/>
              </a:lnSpc>
              <a:buNone/>
              <a:defRPr sz="40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953000" y="6111901"/>
            <a:ext cx="4598988" cy="303187"/>
          </a:xfrm>
          <a:prstGeom prst="rect">
            <a:avLst/>
          </a:prstGeom>
        </p:spPr>
        <p:txBody>
          <a:bodyPr lIns="0" tIns="0" rIns="0" bIns="0"/>
          <a:lstStyle>
            <a:lvl1pPr algn="r">
              <a:defRPr sz="1600">
                <a:solidFill>
                  <a:schemeClr val="accent2"/>
                </a:solidFill>
              </a:defRPr>
            </a:lvl1pPr>
          </a:lstStyle>
          <a:p>
            <a:endParaRPr lang="en-US" dirty="0"/>
          </a:p>
        </p:txBody>
      </p:sp>
      <p:cxnSp>
        <p:nvCxnSpPr>
          <p:cNvPr id="9" name="Straight Connector 8"/>
          <p:cNvCxnSpPr/>
          <p:nvPr userDrawn="1"/>
        </p:nvCxnSpPr>
        <p:spPr>
          <a:xfrm flipV="1">
            <a:off x="360363" y="6439659"/>
            <a:ext cx="9186862" cy="80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60001" y="1947847"/>
            <a:ext cx="9191988"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3" y="2130426"/>
            <a:ext cx="9001125" cy="634039"/>
          </a:xfrm>
        </p:spPr>
        <p:txBody>
          <a:bodyPr>
            <a:noAutofit/>
          </a:bodyPr>
          <a:lstStyle>
            <a:lvl1pPr>
              <a:lnSpc>
                <a:spcPts val="2300"/>
              </a:lnSpc>
              <a:defRPr sz="2000" b="0"/>
            </a:lvl1pPr>
          </a:lstStyle>
          <a:p>
            <a:r>
              <a:rPr lang="en-US" smtClean="0"/>
              <a:t>Click to edit Master title style</a:t>
            </a:r>
            <a:endParaRPr lang="en-US" dirty="0"/>
          </a:p>
        </p:txBody>
      </p:sp>
      <p:sp>
        <p:nvSpPr>
          <p:cNvPr id="11" name="Footer Placeholder 4"/>
          <p:cNvSpPr txBox="1">
            <a:spLocks/>
          </p:cNvSpPr>
          <p:nvPr userDrawn="1"/>
        </p:nvSpPr>
        <p:spPr>
          <a:xfrm>
            <a:off x="468313" y="6537328"/>
            <a:ext cx="5970587" cy="144484"/>
          </a:xfrm>
          <a:prstGeom prst="rect">
            <a:avLst/>
          </a:prstGeo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mn-lt"/>
                <a:ea typeface="+mn-ea"/>
                <a:cs typeface="+mn-cs"/>
              </a:rPr>
              <a:t>© 2010 The Actuarial Profession </a:t>
            </a:r>
            <a:r>
              <a:rPr kumimoji="0" lang="en-US" sz="600" b="0" i="0" u="none" strike="noStrike" kern="1200" cap="none" spc="0" normalizeH="0" baseline="0" noProof="0" dirty="0" smtClean="0">
                <a:ln>
                  <a:noFill/>
                </a:ln>
                <a:solidFill>
                  <a:schemeClr val="accent1"/>
                </a:solidFill>
                <a:effectLst/>
                <a:uLnTx/>
                <a:uFillTx/>
                <a:latin typeface="+mn-lt"/>
                <a:ea typeface="+mn-ea"/>
                <a:cs typeface="+mn-cs"/>
                <a:sym typeface="Wingdings"/>
              </a:rPr>
              <a:t></a:t>
            </a:r>
            <a:r>
              <a:rPr kumimoji="0" lang="en-US" sz="600" b="0" i="0" u="none" strike="noStrike" kern="1200" cap="none" spc="0" normalizeH="0" baseline="0" noProof="0" dirty="0" smtClean="0">
                <a:ln>
                  <a:noFill/>
                </a:ln>
                <a:solidFill>
                  <a:schemeClr val="accent1"/>
                </a:solidFill>
                <a:effectLst/>
                <a:uLnTx/>
                <a:uFillTx/>
                <a:latin typeface="+mn-lt"/>
                <a:ea typeface="+mn-ea"/>
                <a:cs typeface="+mn-cs"/>
              </a:rPr>
              <a:t> </a:t>
            </a:r>
            <a:r>
              <a:rPr kumimoji="0" lang="en-US" sz="600" b="0" i="0" u="none" strike="noStrike" kern="1200" cap="none" spc="0" normalizeH="0" baseline="0" noProof="0" dirty="0" smtClean="0">
                <a:ln>
                  <a:noFill/>
                </a:ln>
                <a:solidFill>
                  <a:schemeClr val="bg1"/>
                </a:solidFill>
                <a:effectLst/>
                <a:uLnTx/>
                <a:uFillTx/>
                <a:latin typeface="+mn-lt"/>
                <a:ea typeface="+mn-ea"/>
                <a:cs typeface="+mn-cs"/>
              </a:rPr>
              <a:t>www.actuaries.org.uk</a:t>
            </a: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9" descr="AP_logo_RGB_150dpi.png"/>
          <p:cNvPicPr>
            <a:picLocks noChangeAspect="1"/>
          </p:cNvPicPr>
          <p:nvPr userDrawn="1"/>
        </p:nvPicPr>
        <p:blipFill>
          <a:blip r:embed="rId3" cstate="print"/>
          <a:stretch>
            <a:fillRect/>
          </a:stretch>
        </p:blipFill>
        <p:spPr>
          <a:xfrm>
            <a:off x="523844" y="500042"/>
            <a:ext cx="2315313" cy="651487"/>
          </a:xfrm>
          <a:prstGeom prst="rect">
            <a:avLst/>
          </a:prstGeom>
        </p:spPr>
      </p:pic>
      <p:grpSp>
        <p:nvGrpSpPr>
          <p:cNvPr id="14" name="Group 13"/>
          <p:cNvGrpSpPr/>
          <p:nvPr userDrawn="1"/>
        </p:nvGrpSpPr>
        <p:grpSpPr>
          <a:xfrm>
            <a:off x="-3137354" y="0"/>
            <a:ext cx="3018256" cy="6858000"/>
            <a:chOff x="-3137354" y="0"/>
            <a:chExt cx="3018256" cy="6858000"/>
          </a:xfrm>
        </p:grpSpPr>
        <p:grpSp>
          <p:nvGrpSpPr>
            <p:cNvPr id="15" name="Group 64"/>
            <p:cNvGrpSpPr/>
            <p:nvPr/>
          </p:nvGrpSpPr>
          <p:grpSpPr>
            <a:xfrm>
              <a:off x="-3137354" y="0"/>
              <a:ext cx="3018256" cy="6858000"/>
              <a:chOff x="-3137354" y="0"/>
              <a:chExt cx="3018256" cy="6858000"/>
            </a:xfrm>
          </p:grpSpPr>
          <p:sp>
            <p:nvSpPr>
              <p:cNvPr id="17" name="Rectangle 16"/>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9" name="Group 58"/>
              <p:cNvGrpSpPr/>
              <p:nvPr userDrawn="1"/>
            </p:nvGrpSpPr>
            <p:grpSpPr>
              <a:xfrm>
                <a:off x="-2982571" y="611619"/>
                <a:ext cx="2863473" cy="307777"/>
                <a:chOff x="-2982571" y="611619"/>
                <a:chExt cx="2863473" cy="307777"/>
              </a:xfrm>
            </p:grpSpPr>
            <p:sp>
              <p:nvSpPr>
                <p:cNvPr id="61"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20" name="Group 13"/>
              <p:cNvGrpSpPr/>
              <p:nvPr userDrawn="1"/>
            </p:nvGrpSpPr>
            <p:grpSpPr>
              <a:xfrm>
                <a:off x="-2982575" y="1017117"/>
                <a:ext cx="2863476" cy="307777"/>
                <a:chOff x="-2928990" y="500042"/>
                <a:chExt cx="2643206" cy="307777"/>
              </a:xfrm>
            </p:grpSpPr>
            <p:sp>
              <p:nvSpPr>
                <p:cNvPr id="59"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21" name="Group 16"/>
              <p:cNvGrpSpPr/>
              <p:nvPr userDrawn="1"/>
            </p:nvGrpSpPr>
            <p:grpSpPr>
              <a:xfrm>
                <a:off x="-2982575" y="1714362"/>
                <a:ext cx="2863476" cy="307777"/>
                <a:chOff x="-2928990" y="500042"/>
                <a:chExt cx="2643206" cy="307777"/>
              </a:xfrm>
            </p:grpSpPr>
            <p:sp>
              <p:nvSpPr>
                <p:cNvPr id="57"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22" name="TextBox 21"/>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23" name="TextBox 22"/>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24" name="Group 24"/>
              <p:cNvGrpSpPr/>
              <p:nvPr userDrawn="1"/>
            </p:nvGrpSpPr>
            <p:grpSpPr>
              <a:xfrm>
                <a:off x="-2982575" y="2125498"/>
                <a:ext cx="2863476" cy="307777"/>
                <a:chOff x="-2928990" y="500042"/>
                <a:chExt cx="2643206" cy="307777"/>
              </a:xfrm>
            </p:grpSpPr>
            <p:sp>
              <p:nvSpPr>
                <p:cNvPr id="55" name="Rectangle 54"/>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25" name="Group 27"/>
              <p:cNvGrpSpPr/>
              <p:nvPr userDrawn="1"/>
            </p:nvGrpSpPr>
            <p:grpSpPr>
              <a:xfrm>
                <a:off x="-2982575" y="2536634"/>
                <a:ext cx="2863476" cy="307777"/>
                <a:chOff x="-2928990" y="500042"/>
                <a:chExt cx="2643206" cy="307777"/>
              </a:xfrm>
            </p:grpSpPr>
            <p:sp>
              <p:nvSpPr>
                <p:cNvPr id="53" name="Rectangle 52"/>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26" name="Group 60"/>
              <p:cNvGrpSpPr/>
              <p:nvPr userDrawn="1"/>
            </p:nvGrpSpPr>
            <p:grpSpPr>
              <a:xfrm>
                <a:off x="-2982571" y="2947770"/>
                <a:ext cx="2863473" cy="307777"/>
                <a:chOff x="-2982571" y="2947770"/>
                <a:chExt cx="2863473" cy="307777"/>
              </a:xfrm>
            </p:grpSpPr>
            <p:sp>
              <p:nvSpPr>
                <p:cNvPr id="51" name="Rectangle 50"/>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27" name="Group 33"/>
              <p:cNvGrpSpPr/>
              <p:nvPr userDrawn="1"/>
            </p:nvGrpSpPr>
            <p:grpSpPr>
              <a:xfrm>
                <a:off x="-2982575" y="3358906"/>
                <a:ext cx="2863476" cy="307777"/>
                <a:chOff x="-2928990" y="500042"/>
                <a:chExt cx="2643206" cy="307777"/>
              </a:xfrm>
            </p:grpSpPr>
            <p:sp>
              <p:nvSpPr>
                <p:cNvPr id="49" name="Rectangle 48"/>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28" name="Group 36"/>
              <p:cNvGrpSpPr/>
              <p:nvPr userDrawn="1"/>
            </p:nvGrpSpPr>
            <p:grpSpPr>
              <a:xfrm>
                <a:off x="-2982575" y="3770042"/>
                <a:ext cx="2863476" cy="307777"/>
                <a:chOff x="-2928990" y="500042"/>
                <a:chExt cx="2643206" cy="307777"/>
              </a:xfrm>
            </p:grpSpPr>
            <p:sp>
              <p:nvSpPr>
                <p:cNvPr id="47" name="Rectangle 46"/>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29" name="Group 63"/>
              <p:cNvGrpSpPr/>
              <p:nvPr userDrawn="1"/>
            </p:nvGrpSpPr>
            <p:grpSpPr>
              <a:xfrm>
                <a:off x="-2982571" y="4181178"/>
                <a:ext cx="2863473" cy="307777"/>
                <a:chOff x="-2982571" y="4181178"/>
                <a:chExt cx="2863473" cy="307777"/>
              </a:xfrm>
            </p:grpSpPr>
            <p:sp>
              <p:nvSpPr>
                <p:cNvPr id="45" name="Rectangle 44"/>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30" name="Group 43"/>
              <p:cNvGrpSpPr/>
              <p:nvPr userDrawn="1"/>
            </p:nvGrpSpPr>
            <p:grpSpPr>
              <a:xfrm>
                <a:off x="-2982575" y="4592314"/>
                <a:ext cx="2863476" cy="307777"/>
                <a:chOff x="-2928990" y="500042"/>
                <a:chExt cx="2643206" cy="307777"/>
              </a:xfrm>
            </p:grpSpPr>
            <p:sp>
              <p:nvSpPr>
                <p:cNvPr id="43" name="Rectangle 42"/>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31" name="Group 46"/>
              <p:cNvGrpSpPr/>
              <p:nvPr userDrawn="1"/>
            </p:nvGrpSpPr>
            <p:grpSpPr>
              <a:xfrm>
                <a:off x="-2982575" y="5003450"/>
                <a:ext cx="2863476" cy="307777"/>
                <a:chOff x="-2928990" y="500042"/>
                <a:chExt cx="2643206" cy="307777"/>
              </a:xfrm>
            </p:grpSpPr>
            <p:sp>
              <p:nvSpPr>
                <p:cNvPr id="41" name="Rectangle 40"/>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32" name="Group 49"/>
              <p:cNvGrpSpPr/>
              <p:nvPr userDrawn="1"/>
            </p:nvGrpSpPr>
            <p:grpSpPr>
              <a:xfrm>
                <a:off x="-2982575" y="5414586"/>
                <a:ext cx="2863476" cy="307777"/>
                <a:chOff x="-2928990" y="500042"/>
                <a:chExt cx="2643206" cy="307777"/>
              </a:xfrm>
            </p:grpSpPr>
            <p:sp>
              <p:nvSpPr>
                <p:cNvPr id="39" name="Rectangle 38"/>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33" name="Group 52"/>
              <p:cNvGrpSpPr/>
              <p:nvPr userDrawn="1"/>
            </p:nvGrpSpPr>
            <p:grpSpPr>
              <a:xfrm>
                <a:off x="-2982575" y="5825722"/>
                <a:ext cx="2863476" cy="307777"/>
                <a:chOff x="-2928990" y="500042"/>
                <a:chExt cx="2643206" cy="307777"/>
              </a:xfrm>
            </p:grpSpPr>
            <p:sp>
              <p:nvSpPr>
                <p:cNvPr id="37" name="Rectangle 36"/>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34" name="Group 55"/>
              <p:cNvGrpSpPr/>
              <p:nvPr userDrawn="1"/>
            </p:nvGrpSpPr>
            <p:grpSpPr>
              <a:xfrm>
                <a:off x="-2982575" y="6236855"/>
                <a:ext cx="2863476" cy="307777"/>
                <a:chOff x="-2928990" y="500042"/>
                <a:chExt cx="2643206" cy="307777"/>
              </a:xfrm>
            </p:grpSpPr>
            <p:sp>
              <p:nvSpPr>
                <p:cNvPr id="35" name="Rectangle 34"/>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16" name="TextBox 15"/>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7" name="Footer Placeholder 4"/>
          <p:cNvSpPr>
            <a:spLocks noGrp="1"/>
          </p:cNvSpPr>
          <p:nvPr>
            <p:ph type="ftr" sz="quarter" idx="3"/>
          </p:nvPr>
        </p:nvSpPr>
        <p:spPr>
          <a:xfrm>
            <a:off x="458528" y="6537325"/>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862" y="2131200"/>
            <a:ext cx="9000000" cy="633600"/>
          </a:xfrm>
        </p:spPr>
        <p:txBody>
          <a:bodyPr anchor="t"/>
          <a:lstStyle>
            <a:lvl1pPr algn="l">
              <a:lnSpc>
                <a:spcPts val="2300"/>
              </a:lnSpc>
              <a:defRPr sz="2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096800" y="4338000"/>
            <a:ext cx="5457600" cy="1281600"/>
          </a:xfrm>
        </p:spPr>
        <p:txBody>
          <a:bodyPr anchor="t" anchorCtr="0">
            <a:noAutofit/>
          </a:bodyPr>
          <a:lstStyle>
            <a:lvl1pPr marL="0" indent="0" algn="r">
              <a:lnSpc>
                <a:spcPts val="4600"/>
              </a:lnSpc>
              <a:buNone/>
              <a:defRPr sz="40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Rectangle 8"/>
          <p:cNvSpPr/>
          <p:nvPr userDrawn="1"/>
        </p:nvSpPr>
        <p:spPr>
          <a:xfrm>
            <a:off x="360001" y="1947847"/>
            <a:ext cx="9191988" cy="9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360363" y="6439659"/>
            <a:ext cx="9186862" cy="80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P_logo_100%G_150.jpg"/>
          <p:cNvPicPr>
            <a:picLocks noChangeAspect="1"/>
          </p:cNvPicPr>
          <p:nvPr userDrawn="1"/>
        </p:nvPicPr>
        <p:blipFill>
          <a:blip r:embed="rId2" cstate="print"/>
          <a:stretch>
            <a:fillRect/>
          </a:stretch>
        </p:blipFill>
        <p:spPr>
          <a:xfrm>
            <a:off x="516930" y="499204"/>
            <a:ext cx="2350840" cy="717845"/>
          </a:xfrm>
          <a:prstGeom prst="rect">
            <a:avLst/>
          </a:prstGeom>
        </p:spPr>
      </p:pic>
      <p:sp>
        <p:nvSpPr>
          <p:cNvPr id="11" name="Footer Placeholder 4"/>
          <p:cNvSpPr>
            <a:spLocks noGrp="1"/>
          </p:cNvSpPr>
          <p:nvPr>
            <p:ph type="ftr" sz="quarter" idx="3"/>
          </p:nvPr>
        </p:nvSpPr>
        <p:spPr>
          <a:xfrm>
            <a:off x="458528" y="6537325"/>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grpSp>
        <p:nvGrpSpPr>
          <p:cNvPr id="12" name="Group 11"/>
          <p:cNvGrpSpPr/>
          <p:nvPr userDrawn="1"/>
        </p:nvGrpSpPr>
        <p:grpSpPr>
          <a:xfrm>
            <a:off x="-3137354" y="0"/>
            <a:ext cx="3018256" cy="6858000"/>
            <a:chOff x="-3137354" y="0"/>
            <a:chExt cx="3018256" cy="6858000"/>
          </a:xfrm>
        </p:grpSpPr>
        <p:grpSp>
          <p:nvGrpSpPr>
            <p:cNvPr id="13" name="Group 64"/>
            <p:cNvGrpSpPr/>
            <p:nvPr/>
          </p:nvGrpSpPr>
          <p:grpSpPr>
            <a:xfrm>
              <a:off x="-3137354" y="0"/>
              <a:ext cx="3018256" cy="6858000"/>
              <a:chOff x="-3137354" y="0"/>
              <a:chExt cx="3018256" cy="6858000"/>
            </a:xfrm>
          </p:grpSpPr>
          <p:sp>
            <p:nvSpPr>
              <p:cNvPr id="15" name="Rectangle 14"/>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7" name="Group 58"/>
              <p:cNvGrpSpPr/>
              <p:nvPr userDrawn="1"/>
            </p:nvGrpSpPr>
            <p:grpSpPr>
              <a:xfrm>
                <a:off x="-2982571" y="611619"/>
                <a:ext cx="2863473" cy="307777"/>
                <a:chOff x="-2982571" y="611619"/>
                <a:chExt cx="2863473" cy="307777"/>
              </a:xfrm>
            </p:grpSpPr>
            <p:sp>
              <p:nvSpPr>
                <p:cNvPr id="59"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18" name="Group 13"/>
              <p:cNvGrpSpPr/>
              <p:nvPr userDrawn="1"/>
            </p:nvGrpSpPr>
            <p:grpSpPr>
              <a:xfrm>
                <a:off x="-2982575" y="1017117"/>
                <a:ext cx="2863476" cy="307777"/>
                <a:chOff x="-2928990" y="500042"/>
                <a:chExt cx="2643206" cy="307777"/>
              </a:xfrm>
            </p:grpSpPr>
            <p:sp>
              <p:nvSpPr>
                <p:cNvPr id="57"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19" name="Group 16"/>
              <p:cNvGrpSpPr/>
              <p:nvPr userDrawn="1"/>
            </p:nvGrpSpPr>
            <p:grpSpPr>
              <a:xfrm>
                <a:off x="-2982575" y="1714362"/>
                <a:ext cx="2863476" cy="307777"/>
                <a:chOff x="-2928990" y="500042"/>
                <a:chExt cx="2643206" cy="307777"/>
              </a:xfrm>
            </p:grpSpPr>
            <p:sp>
              <p:nvSpPr>
                <p:cNvPr id="55"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20" name="TextBox 19"/>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21" name="TextBox 20"/>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22" name="Group 24"/>
              <p:cNvGrpSpPr/>
              <p:nvPr userDrawn="1"/>
            </p:nvGrpSpPr>
            <p:grpSpPr>
              <a:xfrm>
                <a:off x="-2982575" y="2125498"/>
                <a:ext cx="2863476" cy="307777"/>
                <a:chOff x="-2928990" y="500042"/>
                <a:chExt cx="2643206" cy="307777"/>
              </a:xfrm>
            </p:grpSpPr>
            <p:sp>
              <p:nvSpPr>
                <p:cNvPr id="53" name="Rectangle 52"/>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23" name="Group 27"/>
              <p:cNvGrpSpPr/>
              <p:nvPr userDrawn="1"/>
            </p:nvGrpSpPr>
            <p:grpSpPr>
              <a:xfrm>
                <a:off x="-2982575" y="2536634"/>
                <a:ext cx="2863476" cy="307777"/>
                <a:chOff x="-2928990" y="500042"/>
                <a:chExt cx="2643206" cy="307777"/>
              </a:xfrm>
            </p:grpSpPr>
            <p:sp>
              <p:nvSpPr>
                <p:cNvPr id="51" name="Rectangle 50"/>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24" name="Group 60"/>
              <p:cNvGrpSpPr/>
              <p:nvPr userDrawn="1"/>
            </p:nvGrpSpPr>
            <p:grpSpPr>
              <a:xfrm>
                <a:off x="-2982571" y="2947770"/>
                <a:ext cx="2863473" cy="307777"/>
                <a:chOff x="-2982571" y="2947770"/>
                <a:chExt cx="2863473" cy="307777"/>
              </a:xfrm>
            </p:grpSpPr>
            <p:sp>
              <p:nvSpPr>
                <p:cNvPr id="49" name="Rectangle 48"/>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25" name="Group 33"/>
              <p:cNvGrpSpPr/>
              <p:nvPr userDrawn="1"/>
            </p:nvGrpSpPr>
            <p:grpSpPr>
              <a:xfrm>
                <a:off x="-2982575" y="3358906"/>
                <a:ext cx="2863476" cy="307777"/>
                <a:chOff x="-2928990" y="500042"/>
                <a:chExt cx="2643206" cy="307777"/>
              </a:xfrm>
            </p:grpSpPr>
            <p:sp>
              <p:nvSpPr>
                <p:cNvPr id="47" name="Rectangle 46"/>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26" name="Group 36"/>
              <p:cNvGrpSpPr/>
              <p:nvPr userDrawn="1"/>
            </p:nvGrpSpPr>
            <p:grpSpPr>
              <a:xfrm>
                <a:off x="-2982575" y="3770042"/>
                <a:ext cx="2863476" cy="307777"/>
                <a:chOff x="-2928990" y="500042"/>
                <a:chExt cx="2643206" cy="307777"/>
              </a:xfrm>
            </p:grpSpPr>
            <p:sp>
              <p:nvSpPr>
                <p:cNvPr id="45" name="Rectangle 44"/>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27" name="Group 63"/>
              <p:cNvGrpSpPr/>
              <p:nvPr userDrawn="1"/>
            </p:nvGrpSpPr>
            <p:grpSpPr>
              <a:xfrm>
                <a:off x="-2982571" y="4181178"/>
                <a:ext cx="2863473" cy="307777"/>
                <a:chOff x="-2982571" y="4181178"/>
                <a:chExt cx="2863473" cy="307777"/>
              </a:xfrm>
            </p:grpSpPr>
            <p:sp>
              <p:nvSpPr>
                <p:cNvPr id="43" name="Rectangle 42"/>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28" name="Group 43"/>
              <p:cNvGrpSpPr/>
              <p:nvPr userDrawn="1"/>
            </p:nvGrpSpPr>
            <p:grpSpPr>
              <a:xfrm>
                <a:off x="-2982575" y="4592314"/>
                <a:ext cx="2863476" cy="307777"/>
                <a:chOff x="-2928990" y="500042"/>
                <a:chExt cx="2643206" cy="307777"/>
              </a:xfrm>
            </p:grpSpPr>
            <p:sp>
              <p:nvSpPr>
                <p:cNvPr id="41" name="Rectangle 40"/>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29" name="Group 46"/>
              <p:cNvGrpSpPr/>
              <p:nvPr userDrawn="1"/>
            </p:nvGrpSpPr>
            <p:grpSpPr>
              <a:xfrm>
                <a:off x="-2982575" y="5003450"/>
                <a:ext cx="2863476" cy="307777"/>
                <a:chOff x="-2928990" y="500042"/>
                <a:chExt cx="2643206" cy="307777"/>
              </a:xfrm>
            </p:grpSpPr>
            <p:sp>
              <p:nvSpPr>
                <p:cNvPr id="39" name="Rectangle 38"/>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30" name="Group 49"/>
              <p:cNvGrpSpPr/>
              <p:nvPr userDrawn="1"/>
            </p:nvGrpSpPr>
            <p:grpSpPr>
              <a:xfrm>
                <a:off x="-2982575" y="5414586"/>
                <a:ext cx="2863476" cy="307777"/>
                <a:chOff x="-2928990" y="500042"/>
                <a:chExt cx="2643206" cy="307777"/>
              </a:xfrm>
            </p:grpSpPr>
            <p:sp>
              <p:nvSpPr>
                <p:cNvPr id="37" name="Rectangle 36"/>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31" name="Group 52"/>
              <p:cNvGrpSpPr/>
              <p:nvPr userDrawn="1"/>
            </p:nvGrpSpPr>
            <p:grpSpPr>
              <a:xfrm>
                <a:off x="-2982575" y="5825722"/>
                <a:ext cx="2863476" cy="307777"/>
                <a:chOff x="-2928990" y="500042"/>
                <a:chExt cx="2643206" cy="307777"/>
              </a:xfrm>
            </p:grpSpPr>
            <p:sp>
              <p:nvSpPr>
                <p:cNvPr id="35" name="Rectangle 34"/>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32" name="Group 55"/>
              <p:cNvGrpSpPr/>
              <p:nvPr userDrawn="1"/>
            </p:nvGrpSpPr>
            <p:grpSpPr>
              <a:xfrm>
                <a:off x="-2982575" y="6236855"/>
                <a:ext cx="2863476" cy="307777"/>
                <a:chOff x="-2928990" y="500042"/>
                <a:chExt cx="2643206" cy="307777"/>
              </a:xfrm>
            </p:grpSpPr>
            <p:sp>
              <p:nvSpPr>
                <p:cNvPr id="33" name="Rectangle 32"/>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14" name="TextBox 13"/>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9730" y="1857364"/>
            <a:ext cx="4375150" cy="4320000"/>
          </a:xfrm>
        </p:spPr>
        <p:txBody>
          <a:bodyPr/>
          <a:lstStyle>
            <a:lvl1pPr>
              <a:defRPr sz="2400"/>
            </a:lvl1pPr>
            <a:lvl2pPr>
              <a:defRPr sz="24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44410" y="1857364"/>
            <a:ext cx="4375150" cy="4320000"/>
          </a:xfrm>
        </p:spPr>
        <p:txBody>
          <a:bodyPr/>
          <a:lstStyle>
            <a:lvl1pPr>
              <a:defRPr sz="2400"/>
            </a:lvl1pPr>
            <a:lvl2pPr>
              <a:defRPr sz="24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8" name="Footer Placeholder 4"/>
          <p:cNvSpPr>
            <a:spLocks noGrp="1"/>
          </p:cNvSpPr>
          <p:nvPr>
            <p:ph type="ftr" sz="quarter" idx="3"/>
          </p:nvPr>
        </p:nvSpPr>
        <p:spPr>
          <a:xfrm>
            <a:off x="458528" y="6537325"/>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grpSp>
        <p:nvGrpSpPr>
          <p:cNvPr id="9" name="Group 8"/>
          <p:cNvGrpSpPr/>
          <p:nvPr userDrawn="1"/>
        </p:nvGrpSpPr>
        <p:grpSpPr>
          <a:xfrm>
            <a:off x="-3137354" y="0"/>
            <a:ext cx="3018256" cy="6858000"/>
            <a:chOff x="-3137354" y="0"/>
            <a:chExt cx="3018256" cy="6858000"/>
          </a:xfrm>
        </p:grpSpPr>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611619"/>
                <a:ext cx="2863473" cy="307777"/>
                <a:chOff x="-2982571" y="611619"/>
                <a:chExt cx="2863473" cy="307777"/>
              </a:xfrm>
            </p:grpSpPr>
            <p:sp>
              <p:nvSpPr>
                <p:cNvPr id="56"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15" name="Group 13"/>
              <p:cNvGrpSpPr/>
              <p:nvPr userDrawn="1"/>
            </p:nvGrpSpPr>
            <p:grpSpPr>
              <a:xfrm>
                <a:off x="-2982575" y="1017117"/>
                <a:ext cx="2863476" cy="307777"/>
                <a:chOff x="-2928990" y="500042"/>
                <a:chExt cx="2643206" cy="307777"/>
              </a:xfrm>
            </p:grpSpPr>
            <p:sp>
              <p:nvSpPr>
                <p:cNvPr id="54"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16" name="Group 16"/>
              <p:cNvGrpSpPr/>
              <p:nvPr userDrawn="1"/>
            </p:nvGrpSpPr>
            <p:grpSpPr>
              <a:xfrm>
                <a:off x="-2982575" y="1714362"/>
                <a:ext cx="2863476" cy="307777"/>
                <a:chOff x="-2928990" y="500042"/>
                <a:chExt cx="2643206" cy="307777"/>
              </a:xfrm>
            </p:grpSpPr>
            <p:sp>
              <p:nvSpPr>
                <p:cNvPr id="52"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17" name="TextBox 16"/>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18" name="TextBox 17"/>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19" name="Group 24"/>
              <p:cNvGrpSpPr/>
              <p:nvPr userDrawn="1"/>
            </p:nvGrpSpPr>
            <p:grpSpPr>
              <a:xfrm>
                <a:off x="-2982575" y="2125498"/>
                <a:ext cx="2863476" cy="307777"/>
                <a:chOff x="-2928990" y="500042"/>
                <a:chExt cx="2643206" cy="307777"/>
              </a:xfrm>
            </p:grpSpPr>
            <p:sp>
              <p:nvSpPr>
                <p:cNvPr id="50" name="Rectangle 49"/>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20" name="Group 27"/>
              <p:cNvGrpSpPr/>
              <p:nvPr userDrawn="1"/>
            </p:nvGrpSpPr>
            <p:grpSpPr>
              <a:xfrm>
                <a:off x="-2982575" y="2536634"/>
                <a:ext cx="2863476" cy="307777"/>
                <a:chOff x="-2928990" y="500042"/>
                <a:chExt cx="2643206" cy="307777"/>
              </a:xfrm>
            </p:grpSpPr>
            <p:sp>
              <p:nvSpPr>
                <p:cNvPr id="48" name="Rectangle 47"/>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21" name="Group 60"/>
              <p:cNvGrpSpPr/>
              <p:nvPr userDrawn="1"/>
            </p:nvGrpSpPr>
            <p:grpSpPr>
              <a:xfrm>
                <a:off x="-2982571" y="2947770"/>
                <a:ext cx="2863473" cy="307777"/>
                <a:chOff x="-2982571" y="2947770"/>
                <a:chExt cx="2863473" cy="307777"/>
              </a:xfrm>
            </p:grpSpPr>
            <p:sp>
              <p:nvSpPr>
                <p:cNvPr id="46" name="Rectangle 45"/>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22" name="Group 33"/>
              <p:cNvGrpSpPr/>
              <p:nvPr userDrawn="1"/>
            </p:nvGrpSpPr>
            <p:grpSpPr>
              <a:xfrm>
                <a:off x="-2982575" y="3358906"/>
                <a:ext cx="2863476" cy="307777"/>
                <a:chOff x="-2928990" y="500042"/>
                <a:chExt cx="2643206" cy="307777"/>
              </a:xfrm>
            </p:grpSpPr>
            <p:sp>
              <p:nvSpPr>
                <p:cNvPr id="44" name="Rectangle 43"/>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23" name="Group 36"/>
              <p:cNvGrpSpPr/>
              <p:nvPr userDrawn="1"/>
            </p:nvGrpSpPr>
            <p:grpSpPr>
              <a:xfrm>
                <a:off x="-2982575" y="3770042"/>
                <a:ext cx="2863476" cy="307777"/>
                <a:chOff x="-2928990" y="500042"/>
                <a:chExt cx="2643206" cy="307777"/>
              </a:xfrm>
            </p:grpSpPr>
            <p:sp>
              <p:nvSpPr>
                <p:cNvPr id="42" name="Rectangle 41"/>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24" name="Group 63"/>
              <p:cNvGrpSpPr/>
              <p:nvPr userDrawn="1"/>
            </p:nvGrpSpPr>
            <p:grpSpPr>
              <a:xfrm>
                <a:off x="-2982571" y="4181178"/>
                <a:ext cx="2863473" cy="307777"/>
                <a:chOff x="-2982571" y="4181178"/>
                <a:chExt cx="2863473" cy="307777"/>
              </a:xfrm>
            </p:grpSpPr>
            <p:sp>
              <p:nvSpPr>
                <p:cNvPr id="40" name="Rectangle 39"/>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25" name="Group 43"/>
              <p:cNvGrpSpPr/>
              <p:nvPr userDrawn="1"/>
            </p:nvGrpSpPr>
            <p:grpSpPr>
              <a:xfrm>
                <a:off x="-2982575" y="4592314"/>
                <a:ext cx="2863476" cy="307777"/>
                <a:chOff x="-2928990" y="500042"/>
                <a:chExt cx="2643206" cy="307777"/>
              </a:xfrm>
            </p:grpSpPr>
            <p:sp>
              <p:nvSpPr>
                <p:cNvPr id="38" name="Rectangle 37"/>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26" name="Group 46"/>
              <p:cNvGrpSpPr/>
              <p:nvPr userDrawn="1"/>
            </p:nvGrpSpPr>
            <p:grpSpPr>
              <a:xfrm>
                <a:off x="-2982575" y="5003450"/>
                <a:ext cx="2863476" cy="307777"/>
                <a:chOff x="-2928990" y="500042"/>
                <a:chExt cx="2643206" cy="307777"/>
              </a:xfrm>
            </p:grpSpPr>
            <p:sp>
              <p:nvSpPr>
                <p:cNvPr id="36" name="Rectangle 35"/>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27" name="Group 49"/>
              <p:cNvGrpSpPr/>
              <p:nvPr userDrawn="1"/>
            </p:nvGrpSpPr>
            <p:grpSpPr>
              <a:xfrm>
                <a:off x="-2982575" y="5414586"/>
                <a:ext cx="2863476" cy="307777"/>
                <a:chOff x="-2928990" y="500042"/>
                <a:chExt cx="2643206" cy="307777"/>
              </a:xfrm>
            </p:grpSpPr>
            <p:sp>
              <p:nvSpPr>
                <p:cNvPr id="34" name="Rectangle 33"/>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28" name="Group 52"/>
              <p:cNvGrpSpPr/>
              <p:nvPr userDrawn="1"/>
            </p:nvGrpSpPr>
            <p:grpSpPr>
              <a:xfrm>
                <a:off x="-2982575" y="5825722"/>
                <a:ext cx="2863476" cy="307777"/>
                <a:chOff x="-2928990" y="500042"/>
                <a:chExt cx="2643206" cy="307777"/>
              </a:xfrm>
            </p:grpSpPr>
            <p:sp>
              <p:nvSpPr>
                <p:cNvPr id="32" name="Rectangle 31"/>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29" name="Group 55"/>
              <p:cNvGrpSpPr/>
              <p:nvPr userDrawn="1"/>
            </p:nvGrpSpPr>
            <p:grpSpPr>
              <a:xfrm>
                <a:off x="-2982575" y="6236855"/>
                <a:ext cx="2863476" cy="307777"/>
                <a:chOff x="-2928990" y="500042"/>
                <a:chExt cx="2643206" cy="307777"/>
              </a:xfrm>
            </p:grpSpPr>
            <p:sp>
              <p:nvSpPr>
                <p:cNvPr id="30" name="Rectangle 29"/>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11" name="TextBox 10"/>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9730" y="1591374"/>
            <a:ext cx="437687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730" y="2231136"/>
            <a:ext cx="4376870" cy="3951288"/>
          </a:xfrm>
        </p:spPr>
        <p:txBody>
          <a:bodyPr/>
          <a:lstStyle>
            <a:lvl1pPr>
              <a:defRPr sz="2400"/>
            </a:lvl1pPr>
            <a:lvl2pPr>
              <a:defRPr sz="24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4400" y="1591374"/>
            <a:ext cx="437859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4400" y="2231136"/>
            <a:ext cx="4378590" cy="3951288"/>
          </a:xfrm>
        </p:spPr>
        <p:txBody>
          <a:bodyPr/>
          <a:lstStyle>
            <a:lvl1pPr>
              <a:defRPr sz="2400"/>
            </a:lvl1pPr>
            <a:lvl2pPr>
              <a:defRPr sz="2400"/>
            </a:lvl2pPr>
            <a:lvl3pPr>
              <a:defRPr sz="16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10" name="Footer Placeholder 4"/>
          <p:cNvSpPr>
            <a:spLocks noGrp="1"/>
          </p:cNvSpPr>
          <p:nvPr>
            <p:ph type="ftr" sz="quarter" idx="13"/>
          </p:nvPr>
        </p:nvSpPr>
        <p:spPr>
          <a:xfrm>
            <a:off x="463440" y="6537325"/>
            <a:ext cx="2160000" cy="144484"/>
          </a:xfrm>
          <a:prstGeom prst="rect">
            <a:avLst/>
          </a:prstGeom>
        </p:spPr>
        <p:txBody>
          <a:bodyPr/>
          <a:lstStyle>
            <a:lvl1pPr algn="l">
              <a:defRPr sz="600"/>
            </a:lvl1pPr>
          </a:lstStyle>
          <a:p>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2">
                    <a:lumMod val="50000"/>
                    <a:lumOff val="50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grpSp>
        <p:nvGrpSpPr>
          <p:cNvPr id="11" name="Group 10"/>
          <p:cNvGrpSpPr/>
          <p:nvPr userDrawn="1"/>
        </p:nvGrpSpPr>
        <p:grpSpPr>
          <a:xfrm>
            <a:off x="-3137354" y="0"/>
            <a:ext cx="3018256" cy="6858000"/>
            <a:chOff x="-3137354" y="0"/>
            <a:chExt cx="3018256" cy="6858000"/>
          </a:xfrm>
        </p:grpSpPr>
        <p:grpSp>
          <p:nvGrpSpPr>
            <p:cNvPr id="12" name="Group 64"/>
            <p:cNvGrpSpPr/>
            <p:nvPr/>
          </p:nvGrpSpPr>
          <p:grpSpPr>
            <a:xfrm>
              <a:off x="-3137354" y="0"/>
              <a:ext cx="3018256" cy="6858000"/>
              <a:chOff x="-3137354" y="0"/>
              <a:chExt cx="3018256" cy="6858000"/>
            </a:xfrm>
          </p:grpSpPr>
          <p:sp>
            <p:nvSpPr>
              <p:cNvPr id="14" name="Rectangle 13"/>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6" name="Group 58"/>
              <p:cNvGrpSpPr/>
              <p:nvPr userDrawn="1"/>
            </p:nvGrpSpPr>
            <p:grpSpPr>
              <a:xfrm>
                <a:off x="-2982571" y="611619"/>
                <a:ext cx="2863473" cy="307777"/>
                <a:chOff x="-2982571" y="611619"/>
                <a:chExt cx="2863473" cy="307777"/>
              </a:xfrm>
            </p:grpSpPr>
            <p:sp>
              <p:nvSpPr>
                <p:cNvPr id="58"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17" name="Group 13"/>
              <p:cNvGrpSpPr/>
              <p:nvPr userDrawn="1"/>
            </p:nvGrpSpPr>
            <p:grpSpPr>
              <a:xfrm>
                <a:off x="-2982575" y="1017117"/>
                <a:ext cx="2863476" cy="307777"/>
                <a:chOff x="-2928990" y="500042"/>
                <a:chExt cx="2643206" cy="307777"/>
              </a:xfrm>
            </p:grpSpPr>
            <p:sp>
              <p:nvSpPr>
                <p:cNvPr id="56"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18" name="Group 16"/>
              <p:cNvGrpSpPr/>
              <p:nvPr userDrawn="1"/>
            </p:nvGrpSpPr>
            <p:grpSpPr>
              <a:xfrm>
                <a:off x="-2982575" y="1714362"/>
                <a:ext cx="2863476" cy="307777"/>
                <a:chOff x="-2928990" y="500042"/>
                <a:chExt cx="2643206" cy="307777"/>
              </a:xfrm>
            </p:grpSpPr>
            <p:sp>
              <p:nvSpPr>
                <p:cNvPr id="54"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19" name="TextBox 18"/>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20" name="TextBox 19"/>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21" name="Group 24"/>
              <p:cNvGrpSpPr/>
              <p:nvPr userDrawn="1"/>
            </p:nvGrpSpPr>
            <p:grpSpPr>
              <a:xfrm>
                <a:off x="-2982575" y="2125498"/>
                <a:ext cx="2863476" cy="307777"/>
                <a:chOff x="-2928990" y="500042"/>
                <a:chExt cx="2643206" cy="307777"/>
              </a:xfrm>
            </p:grpSpPr>
            <p:sp>
              <p:nvSpPr>
                <p:cNvPr id="52" name="Rectangle 51"/>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22" name="Group 27"/>
              <p:cNvGrpSpPr/>
              <p:nvPr userDrawn="1"/>
            </p:nvGrpSpPr>
            <p:grpSpPr>
              <a:xfrm>
                <a:off x="-2982575" y="2536634"/>
                <a:ext cx="2863476" cy="307777"/>
                <a:chOff x="-2928990" y="500042"/>
                <a:chExt cx="2643206" cy="307777"/>
              </a:xfrm>
            </p:grpSpPr>
            <p:sp>
              <p:nvSpPr>
                <p:cNvPr id="50" name="Rectangle 49"/>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23" name="Group 60"/>
              <p:cNvGrpSpPr/>
              <p:nvPr userDrawn="1"/>
            </p:nvGrpSpPr>
            <p:grpSpPr>
              <a:xfrm>
                <a:off x="-2982571" y="2947770"/>
                <a:ext cx="2863473" cy="307777"/>
                <a:chOff x="-2982571" y="2947770"/>
                <a:chExt cx="2863473" cy="307777"/>
              </a:xfrm>
            </p:grpSpPr>
            <p:sp>
              <p:nvSpPr>
                <p:cNvPr id="48" name="Rectangle 47"/>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24" name="Group 33"/>
              <p:cNvGrpSpPr/>
              <p:nvPr userDrawn="1"/>
            </p:nvGrpSpPr>
            <p:grpSpPr>
              <a:xfrm>
                <a:off x="-2982575" y="3358906"/>
                <a:ext cx="2863476" cy="307777"/>
                <a:chOff x="-2928990" y="500042"/>
                <a:chExt cx="2643206" cy="307777"/>
              </a:xfrm>
            </p:grpSpPr>
            <p:sp>
              <p:nvSpPr>
                <p:cNvPr id="46" name="Rectangle 45"/>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25" name="Group 36"/>
              <p:cNvGrpSpPr/>
              <p:nvPr userDrawn="1"/>
            </p:nvGrpSpPr>
            <p:grpSpPr>
              <a:xfrm>
                <a:off x="-2982575" y="3770042"/>
                <a:ext cx="2863476" cy="307777"/>
                <a:chOff x="-2928990" y="500042"/>
                <a:chExt cx="2643206" cy="307777"/>
              </a:xfrm>
            </p:grpSpPr>
            <p:sp>
              <p:nvSpPr>
                <p:cNvPr id="44" name="Rectangle 43"/>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26" name="Group 63"/>
              <p:cNvGrpSpPr/>
              <p:nvPr userDrawn="1"/>
            </p:nvGrpSpPr>
            <p:grpSpPr>
              <a:xfrm>
                <a:off x="-2982571" y="4181178"/>
                <a:ext cx="2863473" cy="307777"/>
                <a:chOff x="-2982571" y="4181178"/>
                <a:chExt cx="2863473" cy="307777"/>
              </a:xfrm>
            </p:grpSpPr>
            <p:sp>
              <p:nvSpPr>
                <p:cNvPr id="42" name="Rectangle 41"/>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27" name="Group 43"/>
              <p:cNvGrpSpPr/>
              <p:nvPr userDrawn="1"/>
            </p:nvGrpSpPr>
            <p:grpSpPr>
              <a:xfrm>
                <a:off x="-2982575" y="4592314"/>
                <a:ext cx="2863476" cy="307777"/>
                <a:chOff x="-2928990" y="500042"/>
                <a:chExt cx="2643206" cy="307777"/>
              </a:xfrm>
            </p:grpSpPr>
            <p:sp>
              <p:nvSpPr>
                <p:cNvPr id="40" name="Rectangle 39"/>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28" name="Group 46"/>
              <p:cNvGrpSpPr/>
              <p:nvPr userDrawn="1"/>
            </p:nvGrpSpPr>
            <p:grpSpPr>
              <a:xfrm>
                <a:off x="-2982575" y="5003450"/>
                <a:ext cx="2863476" cy="307777"/>
                <a:chOff x="-2928990" y="500042"/>
                <a:chExt cx="2643206" cy="307777"/>
              </a:xfrm>
            </p:grpSpPr>
            <p:sp>
              <p:nvSpPr>
                <p:cNvPr id="38" name="Rectangle 37"/>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29" name="Group 49"/>
              <p:cNvGrpSpPr/>
              <p:nvPr userDrawn="1"/>
            </p:nvGrpSpPr>
            <p:grpSpPr>
              <a:xfrm>
                <a:off x="-2982575" y="5414586"/>
                <a:ext cx="2863476" cy="307777"/>
                <a:chOff x="-2928990" y="500042"/>
                <a:chExt cx="2643206" cy="307777"/>
              </a:xfrm>
            </p:grpSpPr>
            <p:sp>
              <p:nvSpPr>
                <p:cNvPr id="36" name="Rectangle 35"/>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30" name="Group 52"/>
              <p:cNvGrpSpPr/>
              <p:nvPr userDrawn="1"/>
            </p:nvGrpSpPr>
            <p:grpSpPr>
              <a:xfrm>
                <a:off x="-2982575" y="5825722"/>
                <a:ext cx="2863476" cy="307777"/>
                <a:chOff x="-2928990" y="500042"/>
                <a:chExt cx="2643206" cy="307777"/>
              </a:xfrm>
            </p:grpSpPr>
            <p:sp>
              <p:nvSpPr>
                <p:cNvPr id="34" name="Rectangle 33"/>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31" name="Group 55"/>
              <p:cNvGrpSpPr/>
              <p:nvPr userDrawn="1"/>
            </p:nvGrpSpPr>
            <p:grpSpPr>
              <a:xfrm>
                <a:off x="-2982575" y="6236855"/>
                <a:ext cx="2863476" cy="307777"/>
                <a:chOff x="-2928990" y="500042"/>
                <a:chExt cx="2643206" cy="307777"/>
              </a:xfrm>
            </p:grpSpPr>
            <p:sp>
              <p:nvSpPr>
                <p:cNvPr id="32" name="Rectangle 31"/>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13" name="TextBox 12"/>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7" name="Footer Placeholder 4"/>
          <p:cNvSpPr>
            <a:spLocks noGrp="1"/>
          </p:cNvSpPr>
          <p:nvPr>
            <p:ph type="ftr" sz="quarter" idx="3"/>
          </p:nvPr>
        </p:nvSpPr>
        <p:spPr>
          <a:xfrm>
            <a:off x="463292" y="6548211"/>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grpSp>
        <p:nvGrpSpPr>
          <p:cNvPr id="6" name="Group 5"/>
          <p:cNvGrpSpPr/>
          <p:nvPr userDrawn="1"/>
        </p:nvGrpSpPr>
        <p:grpSpPr>
          <a:xfrm>
            <a:off x="-3137354" y="0"/>
            <a:ext cx="3018256" cy="6858000"/>
            <a:chOff x="-3137354" y="0"/>
            <a:chExt cx="3018256" cy="6858000"/>
          </a:xfrm>
        </p:grpSpPr>
        <p:grpSp>
          <p:nvGrpSpPr>
            <p:cNvPr id="8" name="Group 64"/>
            <p:cNvGrpSpPr/>
            <p:nvPr/>
          </p:nvGrpSpPr>
          <p:grpSpPr>
            <a:xfrm>
              <a:off x="-3137354" y="0"/>
              <a:ext cx="3018256" cy="6858000"/>
              <a:chOff x="-3137354" y="0"/>
              <a:chExt cx="3018256" cy="6858000"/>
            </a:xfrm>
          </p:grpSpPr>
          <p:sp>
            <p:nvSpPr>
              <p:cNvPr id="10" name="Rectangle 9"/>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2" name="Group 58"/>
              <p:cNvGrpSpPr/>
              <p:nvPr userDrawn="1"/>
            </p:nvGrpSpPr>
            <p:grpSpPr>
              <a:xfrm>
                <a:off x="-2982571" y="611619"/>
                <a:ext cx="2863473" cy="307777"/>
                <a:chOff x="-2982571" y="611619"/>
                <a:chExt cx="2863473" cy="307777"/>
              </a:xfrm>
            </p:grpSpPr>
            <p:sp>
              <p:nvSpPr>
                <p:cNvPr id="54"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13" name="Group 13"/>
              <p:cNvGrpSpPr/>
              <p:nvPr userDrawn="1"/>
            </p:nvGrpSpPr>
            <p:grpSpPr>
              <a:xfrm>
                <a:off x="-2982575" y="1017117"/>
                <a:ext cx="2863476" cy="307777"/>
                <a:chOff x="-2928990" y="500042"/>
                <a:chExt cx="2643206" cy="307777"/>
              </a:xfrm>
            </p:grpSpPr>
            <p:sp>
              <p:nvSpPr>
                <p:cNvPr id="52"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14" name="Group 16"/>
              <p:cNvGrpSpPr/>
              <p:nvPr userDrawn="1"/>
            </p:nvGrpSpPr>
            <p:grpSpPr>
              <a:xfrm>
                <a:off x="-2982575" y="1714362"/>
                <a:ext cx="2863476" cy="307777"/>
                <a:chOff x="-2928990" y="500042"/>
                <a:chExt cx="2643206" cy="307777"/>
              </a:xfrm>
            </p:grpSpPr>
            <p:sp>
              <p:nvSpPr>
                <p:cNvPr id="50"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15" name="TextBox 14"/>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16" name="TextBox 15"/>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17" name="Group 24"/>
              <p:cNvGrpSpPr/>
              <p:nvPr userDrawn="1"/>
            </p:nvGrpSpPr>
            <p:grpSpPr>
              <a:xfrm>
                <a:off x="-2982575" y="2125498"/>
                <a:ext cx="2863476" cy="307777"/>
                <a:chOff x="-2928990" y="500042"/>
                <a:chExt cx="2643206" cy="307777"/>
              </a:xfrm>
            </p:grpSpPr>
            <p:sp>
              <p:nvSpPr>
                <p:cNvPr id="48" name="Rectangle 47"/>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18" name="Group 27"/>
              <p:cNvGrpSpPr/>
              <p:nvPr userDrawn="1"/>
            </p:nvGrpSpPr>
            <p:grpSpPr>
              <a:xfrm>
                <a:off x="-2982575" y="2536634"/>
                <a:ext cx="2863476" cy="307777"/>
                <a:chOff x="-2928990" y="500042"/>
                <a:chExt cx="2643206" cy="307777"/>
              </a:xfrm>
            </p:grpSpPr>
            <p:sp>
              <p:nvSpPr>
                <p:cNvPr id="46" name="Rectangle 45"/>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19" name="Group 60"/>
              <p:cNvGrpSpPr/>
              <p:nvPr userDrawn="1"/>
            </p:nvGrpSpPr>
            <p:grpSpPr>
              <a:xfrm>
                <a:off x="-2982571" y="2947770"/>
                <a:ext cx="2863473" cy="307777"/>
                <a:chOff x="-2982571" y="2947770"/>
                <a:chExt cx="2863473" cy="307777"/>
              </a:xfrm>
            </p:grpSpPr>
            <p:sp>
              <p:nvSpPr>
                <p:cNvPr id="44" name="Rectangle 43"/>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20" name="Group 33"/>
              <p:cNvGrpSpPr/>
              <p:nvPr userDrawn="1"/>
            </p:nvGrpSpPr>
            <p:grpSpPr>
              <a:xfrm>
                <a:off x="-2982575" y="3358906"/>
                <a:ext cx="2863476" cy="307777"/>
                <a:chOff x="-2928990" y="500042"/>
                <a:chExt cx="2643206" cy="307777"/>
              </a:xfrm>
            </p:grpSpPr>
            <p:sp>
              <p:nvSpPr>
                <p:cNvPr id="42" name="Rectangle 41"/>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21" name="Group 36"/>
              <p:cNvGrpSpPr/>
              <p:nvPr userDrawn="1"/>
            </p:nvGrpSpPr>
            <p:grpSpPr>
              <a:xfrm>
                <a:off x="-2982575" y="3770042"/>
                <a:ext cx="2863476" cy="307777"/>
                <a:chOff x="-2928990" y="500042"/>
                <a:chExt cx="2643206" cy="307777"/>
              </a:xfrm>
            </p:grpSpPr>
            <p:sp>
              <p:nvSpPr>
                <p:cNvPr id="40" name="Rectangle 39"/>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22" name="Group 63"/>
              <p:cNvGrpSpPr/>
              <p:nvPr userDrawn="1"/>
            </p:nvGrpSpPr>
            <p:grpSpPr>
              <a:xfrm>
                <a:off x="-2982571" y="4181178"/>
                <a:ext cx="2863473" cy="307777"/>
                <a:chOff x="-2982571" y="4181178"/>
                <a:chExt cx="2863473" cy="307777"/>
              </a:xfrm>
            </p:grpSpPr>
            <p:sp>
              <p:nvSpPr>
                <p:cNvPr id="38" name="Rectangle 37"/>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23" name="Group 43"/>
              <p:cNvGrpSpPr/>
              <p:nvPr userDrawn="1"/>
            </p:nvGrpSpPr>
            <p:grpSpPr>
              <a:xfrm>
                <a:off x="-2982575" y="4592314"/>
                <a:ext cx="2863476" cy="307777"/>
                <a:chOff x="-2928990" y="500042"/>
                <a:chExt cx="2643206" cy="307777"/>
              </a:xfrm>
            </p:grpSpPr>
            <p:sp>
              <p:nvSpPr>
                <p:cNvPr id="36" name="Rectangle 35"/>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24" name="Group 46"/>
              <p:cNvGrpSpPr/>
              <p:nvPr userDrawn="1"/>
            </p:nvGrpSpPr>
            <p:grpSpPr>
              <a:xfrm>
                <a:off x="-2982575" y="5003450"/>
                <a:ext cx="2863476" cy="307777"/>
                <a:chOff x="-2928990" y="500042"/>
                <a:chExt cx="2643206" cy="307777"/>
              </a:xfrm>
            </p:grpSpPr>
            <p:sp>
              <p:nvSpPr>
                <p:cNvPr id="34" name="Rectangle 33"/>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25" name="Group 49"/>
              <p:cNvGrpSpPr/>
              <p:nvPr userDrawn="1"/>
            </p:nvGrpSpPr>
            <p:grpSpPr>
              <a:xfrm>
                <a:off x="-2982575" y="5414586"/>
                <a:ext cx="2863476" cy="307777"/>
                <a:chOff x="-2928990" y="500042"/>
                <a:chExt cx="2643206" cy="307777"/>
              </a:xfrm>
            </p:grpSpPr>
            <p:sp>
              <p:nvSpPr>
                <p:cNvPr id="32" name="Rectangle 31"/>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26" name="Group 52"/>
              <p:cNvGrpSpPr/>
              <p:nvPr userDrawn="1"/>
            </p:nvGrpSpPr>
            <p:grpSpPr>
              <a:xfrm>
                <a:off x="-2982575" y="5825722"/>
                <a:ext cx="2863476" cy="307777"/>
                <a:chOff x="-2928990" y="500042"/>
                <a:chExt cx="2643206" cy="307777"/>
              </a:xfrm>
            </p:grpSpPr>
            <p:sp>
              <p:nvSpPr>
                <p:cNvPr id="30" name="Rectangle 29"/>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27" name="Group 55"/>
              <p:cNvGrpSpPr/>
              <p:nvPr userDrawn="1"/>
            </p:nvGrpSpPr>
            <p:grpSpPr>
              <a:xfrm>
                <a:off x="-2982575" y="6236855"/>
                <a:ext cx="2863476" cy="307777"/>
                <a:chOff x="-2928990" y="500042"/>
                <a:chExt cx="2643206" cy="307777"/>
              </a:xfrm>
            </p:grpSpPr>
            <p:sp>
              <p:nvSpPr>
                <p:cNvPr id="28" name="Rectangle 27"/>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9" name="TextBox 8"/>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862" y="489600"/>
            <a:ext cx="9001126" cy="752400"/>
          </a:xfrm>
        </p:spPr>
        <p:txBody>
          <a:bodyPr anchor="t" anchorCtr="0">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987303" y="1857600"/>
            <a:ext cx="5537729" cy="4286044"/>
          </a:xfrm>
        </p:spPr>
        <p:txBody>
          <a:bodyPr/>
          <a:lstStyle>
            <a:lvl1pPr>
              <a:defRPr sz="2400"/>
            </a:lvl1pPr>
            <a:lvl2pPr>
              <a:defRPr sz="2400"/>
            </a:lvl2pPr>
            <a:lvl3pPr>
              <a:defRPr sz="16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0862" y="1857600"/>
            <a:ext cx="3203443" cy="4286044"/>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192DAC20-4BA7-42CE-BB54-80C3818F7B29}" type="slidenum">
              <a:rPr lang="en-US" smtClean="0"/>
              <a:pPr/>
              <a:t>‹#›</a:t>
            </a:fld>
            <a:endParaRPr lang="en-US" dirty="0"/>
          </a:p>
        </p:txBody>
      </p:sp>
      <p:sp>
        <p:nvSpPr>
          <p:cNvPr id="9" name="Footer Placeholder 4"/>
          <p:cNvSpPr>
            <a:spLocks noGrp="1"/>
          </p:cNvSpPr>
          <p:nvPr>
            <p:ph type="ftr" sz="quarter" idx="3"/>
          </p:nvPr>
        </p:nvSpPr>
        <p:spPr>
          <a:xfrm>
            <a:off x="463292" y="6548211"/>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489156"/>
            <a:ext cx="9001125" cy="751815"/>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50862" y="1857365"/>
            <a:ext cx="9001125" cy="42687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9271084" y="6410344"/>
            <a:ext cx="273000" cy="252000"/>
          </a:xfrm>
          <a:prstGeom prst="rect">
            <a:avLst/>
          </a:prstGeom>
          <a:solidFill>
            <a:schemeClr val="accent1"/>
          </a:solidFill>
        </p:spPr>
        <p:txBody>
          <a:bodyPr vert="horz" wrap="none" lIns="0" tIns="0" rIns="0" bIns="0" rtlCol="0" anchor="ctr" anchorCtr="0"/>
          <a:lstStyle>
            <a:lvl1pPr algn="ctr">
              <a:defRPr sz="1200">
                <a:solidFill>
                  <a:srgbClr val="415968"/>
                </a:solidFill>
              </a:defRPr>
            </a:lvl1pPr>
          </a:lstStyle>
          <a:p>
            <a:fld id="{192DAC20-4BA7-42CE-BB54-80C3818F7B29}" type="slidenum">
              <a:rPr lang="en-US" smtClean="0"/>
              <a:pPr/>
              <a:t>‹#›</a:t>
            </a:fld>
            <a:endParaRPr lang="en-US" dirty="0"/>
          </a:p>
        </p:txBody>
      </p:sp>
      <p:cxnSp>
        <p:nvCxnSpPr>
          <p:cNvPr id="60" name="Straight Connector 59"/>
          <p:cNvCxnSpPr/>
          <p:nvPr/>
        </p:nvCxnSpPr>
        <p:spPr>
          <a:xfrm flipV="1">
            <a:off x="360363" y="349157"/>
            <a:ext cx="9186862" cy="80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0363" y="1357298"/>
            <a:ext cx="9186862" cy="1604"/>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Footer Placeholder 4"/>
          <p:cNvSpPr>
            <a:spLocks noGrp="1"/>
          </p:cNvSpPr>
          <p:nvPr>
            <p:ph type="ftr" sz="quarter" idx="3"/>
          </p:nvPr>
        </p:nvSpPr>
        <p:spPr>
          <a:xfrm>
            <a:off x="463292" y="6548211"/>
            <a:ext cx="2160000" cy="144484"/>
          </a:xfrm>
          <a:prstGeom prst="rect">
            <a:avLst/>
          </a:prstGeom>
        </p:spPr>
        <p:txBody>
          <a:bodyPr/>
          <a:lstStyle>
            <a:lvl1pPr algn="ctr">
              <a:defRPr sz="600"/>
            </a:lvl1p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grpSp>
        <p:nvGrpSpPr>
          <p:cNvPr id="67" name="Group 66"/>
          <p:cNvGrpSpPr/>
          <p:nvPr/>
        </p:nvGrpSpPr>
        <p:grpSpPr>
          <a:xfrm>
            <a:off x="-3137354" y="0"/>
            <a:ext cx="3018256" cy="6858000"/>
            <a:chOff x="-3137354" y="0"/>
            <a:chExt cx="3018256" cy="6858000"/>
          </a:xfrm>
        </p:grpSpPr>
        <p:grpSp>
          <p:nvGrpSpPr>
            <p:cNvPr id="65" name="Group 64"/>
            <p:cNvGrpSpPr/>
            <p:nvPr/>
          </p:nvGrpSpPr>
          <p:grpSpPr>
            <a:xfrm>
              <a:off x="-3137354" y="0"/>
              <a:ext cx="3018256" cy="6858000"/>
              <a:chOff x="-3137354" y="0"/>
              <a:chExt cx="3018256" cy="6858000"/>
            </a:xfrm>
          </p:grpSpPr>
          <p:sp>
            <p:nvSpPr>
              <p:cNvPr id="9" name="Rectangle 8"/>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59" name="Group 58"/>
              <p:cNvGrpSpPr/>
              <p:nvPr userDrawn="1"/>
            </p:nvGrpSpPr>
            <p:grpSpPr>
              <a:xfrm>
                <a:off x="-2982571" y="611619"/>
                <a:ext cx="2863473" cy="307777"/>
                <a:chOff x="-2982571" y="611619"/>
                <a:chExt cx="2863473" cy="307777"/>
              </a:xfrm>
            </p:grpSpPr>
            <p:sp>
              <p:nvSpPr>
                <p:cNvPr id="10" name="Rectangle 9"/>
                <p:cNvSpPr/>
                <p:nvPr userDrawn="1"/>
              </p:nvSpPr>
              <p:spPr>
                <a:xfrm>
                  <a:off x="-2982571" y="611619"/>
                  <a:ext cx="309565"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518224" y="611619"/>
                  <a:ext cx="2399126" cy="307777"/>
                </a:xfrm>
                <a:prstGeom prst="rect">
                  <a:avLst/>
                </a:prstGeom>
                <a:noFill/>
              </p:spPr>
              <p:txBody>
                <a:bodyPr wrap="square" lIns="0" tIns="0" rIns="0" bIns="0" rtlCol="0">
                  <a:spAutoFit/>
                </a:bodyPr>
                <a:lstStyle/>
                <a:p>
                  <a:r>
                    <a:rPr lang="en-GB" sz="1000" dirty="0" smtClean="0"/>
                    <a:t>Actuarial Bright Green</a:t>
                  </a:r>
                </a:p>
                <a:p>
                  <a:r>
                    <a:rPr lang="en-GB" sz="1000" dirty="0" smtClean="0"/>
                    <a:t>R148</a:t>
                  </a:r>
                  <a:r>
                    <a:rPr lang="en-GB" sz="1000" baseline="0" dirty="0" smtClean="0"/>
                    <a:t>  G166  B31</a:t>
                  </a:r>
                  <a:endParaRPr lang="en-US" sz="1000" dirty="0"/>
                </a:p>
              </p:txBody>
            </p:sp>
          </p:grpSp>
          <p:grpSp>
            <p:nvGrpSpPr>
              <p:cNvPr id="14" name="Group 13"/>
              <p:cNvGrpSpPr/>
              <p:nvPr userDrawn="1"/>
            </p:nvGrpSpPr>
            <p:grpSpPr>
              <a:xfrm>
                <a:off x="-2982571" y="1017117"/>
                <a:ext cx="2863473" cy="307777"/>
                <a:chOff x="-2928990" y="500042"/>
                <a:chExt cx="2643206" cy="307777"/>
              </a:xfrm>
            </p:grpSpPr>
            <p:sp>
              <p:nvSpPr>
                <p:cNvPr id="15" name="Rectangle 14"/>
                <p:cNvSpPr/>
                <p:nvPr userDrawn="1"/>
              </p:nvSpPr>
              <p:spPr>
                <a:xfrm>
                  <a:off x="-2928990" y="500042"/>
                  <a:ext cx="285752"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Actuarial Slate</a:t>
                  </a:r>
                </a:p>
                <a:p>
                  <a:r>
                    <a:rPr lang="en-GB" sz="1000" dirty="0" smtClean="0"/>
                    <a:t>R32</a:t>
                  </a:r>
                  <a:r>
                    <a:rPr lang="en-GB" sz="1000" baseline="0" dirty="0" smtClean="0"/>
                    <a:t>  G44  B52 *</a:t>
                  </a:r>
                  <a:endParaRPr lang="en-US" sz="800" dirty="0"/>
                </a:p>
              </p:txBody>
            </p:sp>
          </p:grpSp>
          <p:grpSp>
            <p:nvGrpSpPr>
              <p:cNvPr id="17" name="Group 16"/>
              <p:cNvGrpSpPr/>
              <p:nvPr userDrawn="1"/>
            </p:nvGrpSpPr>
            <p:grpSpPr>
              <a:xfrm>
                <a:off x="-2982571" y="1714362"/>
                <a:ext cx="2863473" cy="307777"/>
                <a:chOff x="-2928990" y="500042"/>
                <a:chExt cx="2643206" cy="307777"/>
              </a:xfrm>
            </p:grpSpPr>
            <p:sp>
              <p:nvSpPr>
                <p:cNvPr id="18" name="Rectangle 17"/>
                <p:cNvSpPr/>
                <p:nvPr userDrawn="1"/>
              </p:nvSpPr>
              <p:spPr>
                <a:xfrm>
                  <a:off x="-2928990" y="500042"/>
                  <a:ext cx="285752"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Olive Green</a:t>
                  </a:r>
                  <a:endParaRPr lang="en-GB" sz="1000" dirty="0" smtClean="0"/>
                </a:p>
                <a:p>
                  <a:r>
                    <a:rPr lang="en-GB" sz="1000" dirty="0" smtClean="0"/>
                    <a:t>R120</a:t>
                  </a:r>
                  <a:r>
                    <a:rPr lang="en-GB" sz="1000" baseline="0" dirty="0" smtClean="0"/>
                    <a:t>  G162  B47</a:t>
                  </a:r>
                  <a:endParaRPr lang="en-US" sz="1000" dirty="0"/>
                </a:p>
              </p:txBody>
            </p:sp>
          </p:grpSp>
          <p:sp>
            <p:nvSpPr>
              <p:cNvPr id="22" name="TextBox 21"/>
              <p:cNvSpPr txBox="1"/>
              <p:nvPr userDrawn="1"/>
            </p:nvSpPr>
            <p:spPr>
              <a:xfrm>
                <a:off x="-2982571" y="1500174"/>
                <a:ext cx="2399126" cy="153888"/>
              </a:xfrm>
              <a:prstGeom prst="rect">
                <a:avLst/>
              </a:prstGeom>
              <a:noFill/>
            </p:spPr>
            <p:txBody>
              <a:bodyPr wrap="square" lIns="0" tIns="0" rIns="0" bIns="0" rtlCol="0">
                <a:spAutoFit/>
              </a:bodyPr>
              <a:lstStyle/>
              <a:p>
                <a:r>
                  <a:rPr lang="en-GB" sz="1000" b="1" dirty="0" smtClean="0"/>
                  <a:t>Secondary colour palette</a:t>
                </a:r>
                <a:endParaRPr lang="en-US" sz="1000" b="1" dirty="0"/>
              </a:p>
            </p:txBody>
          </p:sp>
          <p:sp>
            <p:nvSpPr>
              <p:cNvPr id="23" name="TextBox 22"/>
              <p:cNvSpPr txBox="1"/>
              <p:nvPr userDrawn="1"/>
            </p:nvSpPr>
            <p:spPr>
              <a:xfrm>
                <a:off x="-2982571" y="375532"/>
                <a:ext cx="2399126" cy="153888"/>
              </a:xfrm>
              <a:prstGeom prst="rect">
                <a:avLst/>
              </a:prstGeom>
              <a:noFill/>
            </p:spPr>
            <p:txBody>
              <a:bodyPr wrap="square" lIns="0" tIns="0" rIns="0" bIns="0" rtlCol="0">
                <a:spAutoFit/>
              </a:bodyPr>
              <a:lstStyle/>
              <a:p>
                <a:r>
                  <a:rPr lang="en-GB" sz="1000" b="1" dirty="0" smtClean="0"/>
                  <a:t>Primary colour palette</a:t>
                </a:r>
                <a:endParaRPr lang="en-US" sz="1000" b="1" dirty="0"/>
              </a:p>
            </p:txBody>
          </p:sp>
          <p:grpSp>
            <p:nvGrpSpPr>
              <p:cNvPr id="25" name="Group 24"/>
              <p:cNvGrpSpPr/>
              <p:nvPr userDrawn="1"/>
            </p:nvGrpSpPr>
            <p:grpSpPr>
              <a:xfrm>
                <a:off x="-2982571" y="2125498"/>
                <a:ext cx="2863473" cy="307777"/>
                <a:chOff x="-2928990" y="500042"/>
                <a:chExt cx="2643206" cy="307777"/>
              </a:xfrm>
            </p:grpSpPr>
            <p:sp>
              <p:nvSpPr>
                <p:cNvPr id="26" name="Rectangle 25"/>
                <p:cNvSpPr/>
                <p:nvPr userDrawn="1"/>
              </p:nvSpPr>
              <p:spPr>
                <a:xfrm>
                  <a:off x="-2928990" y="500042"/>
                  <a:ext cx="285752" cy="285752"/>
                </a:xfrm>
                <a:prstGeom prst="rect">
                  <a:avLst/>
                </a:prstGeom>
                <a:solidFill>
                  <a:srgbClr val="009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Bottle Green</a:t>
                  </a:r>
                  <a:endParaRPr lang="en-GB" sz="1000" dirty="0" smtClean="0"/>
                </a:p>
                <a:p>
                  <a:r>
                    <a:rPr lang="en-GB" sz="1000" dirty="0" smtClean="0"/>
                    <a:t>R0</a:t>
                  </a:r>
                  <a:r>
                    <a:rPr lang="en-GB" sz="1000" baseline="0" dirty="0" smtClean="0"/>
                    <a:t>  G147  B127</a:t>
                  </a:r>
                  <a:endParaRPr lang="en-US" sz="1000" dirty="0"/>
                </a:p>
              </p:txBody>
            </p:sp>
          </p:grpSp>
          <p:grpSp>
            <p:nvGrpSpPr>
              <p:cNvPr id="28" name="Group 27"/>
              <p:cNvGrpSpPr/>
              <p:nvPr userDrawn="1"/>
            </p:nvGrpSpPr>
            <p:grpSpPr>
              <a:xfrm>
                <a:off x="-2982571" y="2536634"/>
                <a:ext cx="2863473" cy="307777"/>
                <a:chOff x="-2928990" y="500042"/>
                <a:chExt cx="2643206" cy="307777"/>
              </a:xfrm>
            </p:grpSpPr>
            <p:sp>
              <p:nvSpPr>
                <p:cNvPr id="29" name="Rectangle 28"/>
                <p:cNvSpPr/>
                <p:nvPr userDrawn="1"/>
              </p:nvSpPr>
              <p:spPr>
                <a:xfrm>
                  <a:off x="-2928990" y="500042"/>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Turquoise</a:t>
                  </a:r>
                  <a:endParaRPr lang="en-GB" sz="1000" dirty="0" smtClean="0"/>
                </a:p>
                <a:p>
                  <a:r>
                    <a:rPr lang="en-GB" sz="1000" dirty="0" smtClean="0"/>
                    <a:t>R0</a:t>
                  </a:r>
                  <a:r>
                    <a:rPr lang="en-GB" sz="1000" baseline="0" dirty="0" smtClean="0"/>
                    <a:t>  G138  B176</a:t>
                  </a:r>
                  <a:endParaRPr lang="en-US" sz="1000" dirty="0"/>
                </a:p>
              </p:txBody>
            </p:sp>
          </p:grpSp>
          <p:grpSp>
            <p:nvGrpSpPr>
              <p:cNvPr id="61" name="Group 60"/>
              <p:cNvGrpSpPr/>
              <p:nvPr userDrawn="1"/>
            </p:nvGrpSpPr>
            <p:grpSpPr>
              <a:xfrm>
                <a:off x="-2982571" y="2947770"/>
                <a:ext cx="2863473" cy="307777"/>
                <a:chOff x="-2982571" y="2947770"/>
                <a:chExt cx="2863473" cy="307777"/>
              </a:xfrm>
            </p:grpSpPr>
            <p:sp>
              <p:nvSpPr>
                <p:cNvPr id="32" name="Rectangle 31"/>
                <p:cNvSpPr/>
                <p:nvPr userDrawn="1"/>
              </p:nvSpPr>
              <p:spPr>
                <a:xfrm>
                  <a:off x="-2982571" y="2947770"/>
                  <a:ext cx="309565" cy="285752"/>
                </a:xfrm>
                <a:prstGeom prst="rect">
                  <a:avLst/>
                </a:prstGeom>
                <a:solidFill>
                  <a:srgbClr val="1AA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18224" y="2947770"/>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Aqua Blue</a:t>
                  </a:r>
                  <a:endParaRPr lang="en-GB" sz="1000" dirty="0" smtClean="0"/>
                </a:p>
                <a:p>
                  <a:r>
                    <a:rPr lang="en-GB" sz="1000" dirty="0" smtClean="0"/>
                    <a:t>R</a:t>
                  </a:r>
                  <a:r>
                    <a:rPr lang="en-GB" sz="1000" baseline="0" dirty="0" smtClean="0"/>
                    <a:t>26 G160  B170</a:t>
                  </a:r>
                  <a:endParaRPr lang="en-US" sz="1000" dirty="0"/>
                </a:p>
              </p:txBody>
            </p:sp>
          </p:grpSp>
          <p:grpSp>
            <p:nvGrpSpPr>
              <p:cNvPr id="34" name="Group 33"/>
              <p:cNvGrpSpPr/>
              <p:nvPr userDrawn="1"/>
            </p:nvGrpSpPr>
            <p:grpSpPr>
              <a:xfrm>
                <a:off x="-2982571" y="3358906"/>
                <a:ext cx="2863473" cy="307777"/>
                <a:chOff x="-2928990" y="500042"/>
                <a:chExt cx="2643206" cy="307777"/>
              </a:xfrm>
            </p:grpSpPr>
            <p:sp>
              <p:nvSpPr>
                <p:cNvPr id="35" name="Rectangle 34"/>
                <p:cNvSpPr/>
                <p:nvPr userDrawn="1"/>
              </p:nvSpPr>
              <p:spPr>
                <a:xfrm>
                  <a:off x="-2928990" y="500042"/>
                  <a:ext cx="285752" cy="285752"/>
                </a:xfrm>
                <a:prstGeom prst="rect">
                  <a:avLst/>
                </a:prstGeom>
                <a:solidFill>
                  <a:srgbClr val="7EC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Pastel Green</a:t>
                  </a:r>
                  <a:endParaRPr lang="en-GB" sz="1000" dirty="0" smtClean="0"/>
                </a:p>
                <a:p>
                  <a:r>
                    <a:rPr lang="en-GB" sz="1000" dirty="0" smtClean="0"/>
                    <a:t>R126</a:t>
                  </a:r>
                  <a:r>
                    <a:rPr lang="en-GB" sz="1000" baseline="0" dirty="0" smtClean="0"/>
                    <a:t>  G205  B195</a:t>
                  </a:r>
                  <a:endParaRPr lang="en-US" sz="1000" dirty="0"/>
                </a:p>
              </p:txBody>
            </p:sp>
          </p:grpSp>
          <p:grpSp>
            <p:nvGrpSpPr>
              <p:cNvPr id="37" name="Group 36"/>
              <p:cNvGrpSpPr/>
              <p:nvPr userDrawn="1"/>
            </p:nvGrpSpPr>
            <p:grpSpPr>
              <a:xfrm>
                <a:off x="-2982571" y="3770042"/>
                <a:ext cx="2863473" cy="307777"/>
                <a:chOff x="-2928990" y="500042"/>
                <a:chExt cx="2643206" cy="307777"/>
              </a:xfrm>
            </p:grpSpPr>
            <p:sp>
              <p:nvSpPr>
                <p:cNvPr id="38" name="Rectangle 37"/>
                <p:cNvSpPr/>
                <p:nvPr userDrawn="1"/>
              </p:nvSpPr>
              <p:spPr>
                <a:xfrm>
                  <a:off x="-2928990" y="500042"/>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Light Purple</a:t>
                  </a:r>
                  <a:endParaRPr lang="en-GB" sz="1000" dirty="0" smtClean="0"/>
                </a:p>
                <a:p>
                  <a:r>
                    <a:rPr lang="en-GB" sz="1000" dirty="0" smtClean="0"/>
                    <a:t>R123</a:t>
                  </a:r>
                  <a:r>
                    <a:rPr lang="en-GB" sz="1000" baseline="0" dirty="0" smtClean="0"/>
                    <a:t>  G149  B174*</a:t>
                  </a:r>
                  <a:endParaRPr lang="en-US" sz="1000" dirty="0"/>
                </a:p>
              </p:txBody>
            </p:sp>
          </p:grpSp>
          <p:grpSp>
            <p:nvGrpSpPr>
              <p:cNvPr id="64" name="Group 63"/>
              <p:cNvGrpSpPr/>
              <p:nvPr userDrawn="1"/>
            </p:nvGrpSpPr>
            <p:grpSpPr>
              <a:xfrm>
                <a:off x="-2982571" y="4181178"/>
                <a:ext cx="2863473" cy="307777"/>
                <a:chOff x="-2982571" y="4181178"/>
                <a:chExt cx="2863473" cy="307777"/>
              </a:xfrm>
            </p:grpSpPr>
            <p:sp>
              <p:nvSpPr>
                <p:cNvPr id="41" name="Rectangle 40"/>
                <p:cNvSpPr/>
                <p:nvPr userDrawn="1"/>
              </p:nvSpPr>
              <p:spPr>
                <a:xfrm>
                  <a:off x="-2982571" y="4181178"/>
                  <a:ext cx="309565" cy="285752"/>
                </a:xfrm>
                <a:prstGeom prst="rect">
                  <a:avLst/>
                </a:prstGeom>
                <a:solidFill>
                  <a:srgbClr val="616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userDrawn="1"/>
              </p:nvSpPr>
              <p:spPr>
                <a:xfrm>
                  <a:off x="-2518224" y="4181178"/>
                  <a:ext cx="2399126" cy="307777"/>
                </a:xfrm>
                <a:prstGeom prst="rect">
                  <a:avLst/>
                </a:prstGeom>
                <a:noFill/>
              </p:spPr>
              <p:txBody>
                <a:bodyPr wrap="square" lIns="0" tIns="0" rIns="0" bIns="0" rtlCol="0">
                  <a:spAutoFit/>
                </a:bodyPr>
                <a:lstStyle/>
                <a:p>
                  <a:r>
                    <a:rPr lang="en-GB" sz="1000" dirty="0" smtClean="0"/>
                    <a:t>Secondary</a:t>
                  </a:r>
                  <a:r>
                    <a:rPr lang="en-GB" sz="1000" baseline="0" dirty="0" smtClean="0"/>
                    <a:t> Purple</a:t>
                  </a:r>
                  <a:endParaRPr lang="en-GB" sz="1000" dirty="0" smtClean="0"/>
                </a:p>
                <a:p>
                  <a:r>
                    <a:rPr lang="en-GB" sz="1000" dirty="0" smtClean="0"/>
                    <a:t>R97</a:t>
                  </a:r>
                  <a:r>
                    <a:rPr lang="en-GB" sz="1000" baseline="0" dirty="0" smtClean="0"/>
                    <a:t>  G107  B156</a:t>
                  </a:r>
                  <a:endParaRPr lang="en-US" sz="1000" dirty="0"/>
                </a:p>
              </p:txBody>
            </p:sp>
          </p:grpSp>
          <p:grpSp>
            <p:nvGrpSpPr>
              <p:cNvPr id="44" name="Group 43"/>
              <p:cNvGrpSpPr/>
              <p:nvPr userDrawn="1"/>
            </p:nvGrpSpPr>
            <p:grpSpPr>
              <a:xfrm>
                <a:off x="-2982571" y="4592314"/>
                <a:ext cx="2863473" cy="307777"/>
                <a:chOff x="-2928990" y="500042"/>
                <a:chExt cx="2643206" cy="307777"/>
              </a:xfrm>
            </p:grpSpPr>
            <p:sp>
              <p:nvSpPr>
                <p:cNvPr id="45" name="Rectangle 44"/>
                <p:cNvSpPr/>
                <p:nvPr userDrawn="1"/>
              </p:nvSpPr>
              <p:spPr>
                <a:xfrm>
                  <a:off x="-2928990" y="500042"/>
                  <a:ext cx="285752" cy="285752"/>
                </a:xfrm>
                <a:prstGeom prst="rect">
                  <a:avLst/>
                </a:prstGeom>
                <a:solidFill>
                  <a:srgbClr val="BAA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Ecru</a:t>
                  </a:r>
                  <a:endParaRPr lang="en-GB" sz="1000" dirty="0" smtClean="0"/>
                </a:p>
                <a:p>
                  <a:r>
                    <a:rPr lang="en-GB" sz="1000" dirty="0" smtClean="0"/>
                    <a:t>R186</a:t>
                  </a:r>
                  <a:r>
                    <a:rPr lang="en-GB" sz="1000" baseline="0" dirty="0" smtClean="0"/>
                    <a:t>  G163  B171</a:t>
                  </a:r>
                  <a:endParaRPr lang="en-US" sz="1000" dirty="0"/>
                </a:p>
              </p:txBody>
            </p:sp>
          </p:grpSp>
          <p:grpSp>
            <p:nvGrpSpPr>
              <p:cNvPr id="47" name="Group 46"/>
              <p:cNvGrpSpPr/>
              <p:nvPr userDrawn="1"/>
            </p:nvGrpSpPr>
            <p:grpSpPr>
              <a:xfrm>
                <a:off x="-2982571" y="5003450"/>
                <a:ext cx="2863473" cy="307777"/>
                <a:chOff x="-2928990" y="500042"/>
                <a:chExt cx="2643206" cy="307777"/>
              </a:xfrm>
            </p:grpSpPr>
            <p:sp>
              <p:nvSpPr>
                <p:cNvPr id="48" name="Rectangle 47"/>
                <p:cNvSpPr/>
                <p:nvPr userDrawn="1"/>
              </p:nvSpPr>
              <p:spPr>
                <a:xfrm>
                  <a:off x="-2928990" y="500042"/>
                  <a:ext cx="285752" cy="285752"/>
                </a:xfrm>
                <a:prstGeom prst="rect">
                  <a:avLst/>
                </a:prstGeom>
                <a:solidFill>
                  <a:srgbClr val="D7B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Yellow</a:t>
                  </a:r>
                  <a:endParaRPr lang="en-GB" sz="1000" dirty="0" smtClean="0"/>
                </a:p>
                <a:p>
                  <a:r>
                    <a:rPr lang="en-GB" sz="1000" dirty="0" smtClean="0"/>
                    <a:t>R215</a:t>
                  </a:r>
                  <a:r>
                    <a:rPr lang="en-GB" sz="1000" baseline="0" dirty="0" smtClean="0"/>
                    <a:t>  G176  B18</a:t>
                  </a:r>
                  <a:endParaRPr lang="en-US" sz="1000" dirty="0"/>
                </a:p>
              </p:txBody>
            </p:sp>
          </p:grpSp>
          <p:grpSp>
            <p:nvGrpSpPr>
              <p:cNvPr id="50" name="Group 49"/>
              <p:cNvGrpSpPr/>
              <p:nvPr userDrawn="1"/>
            </p:nvGrpSpPr>
            <p:grpSpPr>
              <a:xfrm>
                <a:off x="-2982571" y="5414586"/>
                <a:ext cx="2863473" cy="307777"/>
                <a:chOff x="-2928990" y="500042"/>
                <a:chExt cx="2643206" cy="307777"/>
              </a:xfrm>
            </p:grpSpPr>
            <p:sp>
              <p:nvSpPr>
                <p:cNvPr id="51" name="Rectangle 50"/>
                <p:cNvSpPr/>
                <p:nvPr userDrawn="1"/>
              </p:nvSpPr>
              <p:spPr>
                <a:xfrm>
                  <a:off x="-2928990" y="500042"/>
                  <a:ext cx="285752" cy="285752"/>
                </a:xfrm>
                <a:prstGeom prst="rect">
                  <a:avLst/>
                </a:prstGeom>
                <a:solidFill>
                  <a:srgbClr val="D58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Orange</a:t>
                  </a:r>
                  <a:endParaRPr lang="en-GB" sz="1000" dirty="0" smtClean="0"/>
                </a:p>
                <a:p>
                  <a:r>
                    <a:rPr lang="en-GB" sz="1000" dirty="0" smtClean="0"/>
                    <a:t>R213</a:t>
                  </a:r>
                  <a:r>
                    <a:rPr lang="en-GB" sz="1000" baseline="0" dirty="0" smtClean="0"/>
                    <a:t>  G135  B43</a:t>
                  </a:r>
                  <a:endParaRPr lang="en-US" sz="1000" dirty="0"/>
                </a:p>
              </p:txBody>
            </p:sp>
          </p:grpSp>
          <p:grpSp>
            <p:nvGrpSpPr>
              <p:cNvPr id="53" name="Group 52"/>
              <p:cNvGrpSpPr/>
              <p:nvPr userDrawn="1"/>
            </p:nvGrpSpPr>
            <p:grpSpPr>
              <a:xfrm>
                <a:off x="-2982571" y="5825722"/>
                <a:ext cx="2863473" cy="307777"/>
                <a:chOff x="-2928990" y="500042"/>
                <a:chExt cx="2643206" cy="307777"/>
              </a:xfrm>
            </p:grpSpPr>
            <p:sp>
              <p:nvSpPr>
                <p:cNvPr id="54" name="Rectangle 53"/>
                <p:cNvSpPr/>
                <p:nvPr userDrawn="1"/>
              </p:nvSpPr>
              <p:spPr>
                <a:xfrm>
                  <a:off x="-2928990" y="500042"/>
                  <a:ext cx="285752" cy="285752"/>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Red</a:t>
                  </a:r>
                  <a:endParaRPr lang="en-GB" sz="1000" dirty="0" smtClean="0"/>
                </a:p>
                <a:p>
                  <a:r>
                    <a:rPr lang="en-GB" sz="1000" dirty="0" smtClean="0"/>
                    <a:t>R238</a:t>
                  </a:r>
                  <a:r>
                    <a:rPr lang="en-GB" sz="1000" baseline="0" dirty="0" smtClean="0"/>
                    <a:t>  G52  B36</a:t>
                  </a:r>
                  <a:endParaRPr lang="en-US" sz="1000" dirty="0"/>
                </a:p>
              </p:txBody>
            </p:sp>
          </p:grpSp>
          <p:grpSp>
            <p:nvGrpSpPr>
              <p:cNvPr id="56" name="Group 55"/>
              <p:cNvGrpSpPr/>
              <p:nvPr userDrawn="1"/>
            </p:nvGrpSpPr>
            <p:grpSpPr>
              <a:xfrm>
                <a:off x="-2982571" y="6236855"/>
                <a:ext cx="2863473" cy="307777"/>
                <a:chOff x="-2928990" y="500042"/>
                <a:chExt cx="2643206" cy="307777"/>
              </a:xfrm>
            </p:grpSpPr>
            <p:sp>
              <p:nvSpPr>
                <p:cNvPr id="57" name="Rectangle 56"/>
                <p:cNvSpPr/>
                <p:nvPr userDrawn="1"/>
              </p:nvSpPr>
              <p:spPr>
                <a:xfrm>
                  <a:off x="-2928990" y="500042"/>
                  <a:ext cx="285752" cy="285752"/>
                </a:xfrm>
                <a:prstGeom prst="rect">
                  <a:avLst/>
                </a:prstGeom>
                <a:solidFill>
                  <a:srgbClr val="E20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userDrawn="1"/>
              </p:nvSpPr>
              <p:spPr>
                <a:xfrm>
                  <a:off x="-2500362" y="500042"/>
                  <a:ext cx="2214578" cy="307777"/>
                </a:xfrm>
                <a:prstGeom prst="rect">
                  <a:avLst/>
                </a:prstGeom>
                <a:noFill/>
              </p:spPr>
              <p:txBody>
                <a:bodyPr wrap="square" lIns="0" tIns="0" rIns="0" bIns="0" rtlCol="0">
                  <a:spAutoFit/>
                </a:bodyPr>
                <a:lstStyle/>
                <a:p>
                  <a:r>
                    <a:rPr lang="en-GB" sz="1000" dirty="0" smtClean="0"/>
                    <a:t>Secondary</a:t>
                  </a:r>
                  <a:r>
                    <a:rPr lang="en-GB" sz="1000" baseline="0" dirty="0" smtClean="0"/>
                    <a:t> </a:t>
                  </a:r>
                  <a:r>
                    <a:rPr lang="en-GB" sz="1000" baseline="0" dirty="0" err="1" smtClean="0"/>
                    <a:t>Rubine</a:t>
                  </a:r>
                  <a:r>
                    <a:rPr lang="en-GB" sz="1000" baseline="0" dirty="0" smtClean="0"/>
                    <a:t> Red</a:t>
                  </a:r>
                  <a:endParaRPr lang="en-GB" sz="1000" dirty="0" smtClean="0"/>
                </a:p>
                <a:p>
                  <a:r>
                    <a:rPr lang="en-GB" sz="1000" dirty="0" smtClean="0"/>
                    <a:t>R226</a:t>
                  </a:r>
                  <a:r>
                    <a:rPr lang="en-GB" sz="1000" baseline="0" dirty="0" smtClean="0"/>
                    <a:t>  G1  B119</a:t>
                  </a:r>
                  <a:endParaRPr lang="en-US" sz="1000" dirty="0"/>
                </a:p>
              </p:txBody>
            </p:sp>
          </p:grpSp>
        </p:grpSp>
        <p:sp>
          <p:nvSpPr>
            <p:cNvPr id="66" name="TextBox 65"/>
            <p:cNvSpPr txBox="1"/>
            <p:nvPr userDrawn="1"/>
          </p:nvSpPr>
          <p:spPr>
            <a:xfrm>
              <a:off x="-2976618" y="6626682"/>
              <a:ext cx="2714644" cy="123111"/>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*This colour reference is for screen presentations only</a:t>
              </a:r>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rtl="0" eaLnBrk="1" latinLnBrk="0" hangingPunct="1">
        <a:lnSpc>
          <a:spcPts val="3100"/>
        </a:lnSpc>
        <a:spcBef>
          <a:spcPct val="0"/>
        </a:spcBef>
        <a:buNone/>
        <a:defRPr sz="2800" b="1" kern="1200">
          <a:solidFill>
            <a:schemeClr val="accent2"/>
          </a:solidFill>
          <a:latin typeface="+mj-lt"/>
          <a:ea typeface="+mj-ea"/>
          <a:cs typeface="+mj-cs"/>
        </a:defRPr>
      </a:lvl1pPr>
    </p:titleStyle>
    <p:bodyStyle>
      <a:lvl1pPr marL="342900" indent="-342900" algn="l" defTabSz="914400" rtl="0" eaLnBrk="1" latinLnBrk="0" hangingPunct="1">
        <a:spcBef>
          <a:spcPts val="800"/>
        </a:spcBef>
        <a:buClr>
          <a:schemeClr val="accent1"/>
        </a:buClr>
        <a:buFont typeface="Arial"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ts val="600"/>
        </a:spcBef>
        <a:buClr>
          <a:schemeClr val="accent1"/>
        </a:buClr>
        <a:buFont typeface="Arial"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ts val="400"/>
        </a:spcBef>
        <a:buFont typeface="Arial"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ts val="400"/>
        </a:spcBef>
        <a:buFont typeface="Arial"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ts val="400"/>
        </a:spcBef>
        <a:buFont typeface="Arial" pitchFamily="34" charset="0"/>
        <a:buChar char="–"/>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640" y="2276872"/>
            <a:ext cx="6552727" cy="504056"/>
          </a:xfrm>
        </p:spPr>
        <p:txBody>
          <a:bodyPr>
            <a:noAutofit/>
          </a:bodyPr>
          <a:lstStyle/>
          <a:p>
            <a:pPr algn="ctr"/>
            <a:r>
              <a:rPr lang="en-GB" sz="3200" b="1" dirty="0" smtClean="0"/>
              <a:t>First Anniversary: CANUK</a:t>
            </a:r>
            <a:endParaRPr lang="en-US" sz="3200" b="1" dirty="0"/>
          </a:p>
        </p:txBody>
      </p:sp>
      <p:sp>
        <p:nvSpPr>
          <p:cNvPr id="3" name="Subtitle 2"/>
          <p:cNvSpPr>
            <a:spLocks noGrp="1"/>
          </p:cNvSpPr>
          <p:nvPr>
            <p:ph type="subTitle" idx="1"/>
          </p:nvPr>
        </p:nvSpPr>
        <p:spPr>
          <a:xfrm>
            <a:off x="3152800" y="4221088"/>
            <a:ext cx="6496272" cy="2376264"/>
          </a:xfrm>
        </p:spPr>
        <p:txBody>
          <a:bodyPr/>
          <a:lstStyle/>
          <a:p>
            <a:r>
              <a:rPr lang="en-GB" sz="3200" dirty="0" smtClean="0">
                <a:solidFill>
                  <a:schemeClr val="tx1"/>
                </a:solidFill>
              </a:rPr>
              <a:t>David Hare</a:t>
            </a:r>
          </a:p>
          <a:p>
            <a:pPr>
              <a:lnSpc>
                <a:spcPct val="100000"/>
              </a:lnSpc>
              <a:spcBef>
                <a:spcPts val="0"/>
              </a:spcBef>
            </a:pPr>
            <a:r>
              <a:rPr lang="en-GB" sz="2000" dirty="0" smtClean="0">
                <a:solidFill>
                  <a:schemeClr val="tx1"/>
                </a:solidFill>
              </a:rPr>
              <a:t>President-elect</a:t>
            </a:r>
          </a:p>
          <a:p>
            <a:pPr>
              <a:lnSpc>
                <a:spcPct val="100000"/>
              </a:lnSpc>
              <a:spcBef>
                <a:spcPts val="0"/>
              </a:spcBef>
            </a:pPr>
            <a:r>
              <a:rPr lang="en-GB" sz="2000" dirty="0" smtClean="0">
                <a:solidFill>
                  <a:schemeClr val="tx1"/>
                </a:solidFill>
              </a:rPr>
              <a:t>Institute and Faculty of Actuaries</a:t>
            </a:r>
          </a:p>
          <a:p>
            <a:pPr>
              <a:lnSpc>
                <a:spcPct val="100000"/>
              </a:lnSpc>
              <a:spcBef>
                <a:spcPts val="0"/>
              </a:spcBef>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Thought Leadership and Learned Society</a:t>
            </a:r>
            <a:endParaRPr lang="en-GB" dirty="0"/>
          </a:p>
        </p:txBody>
      </p:sp>
      <p:sp>
        <p:nvSpPr>
          <p:cNvPr id="3" name="Content Placeholder 2"/>
          <p:cNvSpPr>
            <a:spLocks noGrp="1"/>
          </p:cNvSpPr>
          <p:nvPr>
            <p:ph idx="1"/>
          </p:nvPr>
        </p:nvSpPr>
        <p:spPr>
          <a:xfrm>
            <a:off x="488504" y="2276872"/>
            <a:ext cx="9001125" cy="2363723"/>
          </a:xfrm>
        </p:spPr>
        <p:txBody>
          <a:bodyPr>
            <a:normAutofit lnSpcReduction="10000"/>
          </a:bodyPr>
          <a:lstStyle/>
          <a:p>
            <a:r>
              <a:rPr lang="en-GB" sz="2800" dirty="0" smtClean="0"/>
              <a:t>Launched the Actuarial Research Centre</a:t>
            </a:r>
          </a:p>
          <a:p>
            <a:r>
              <a:rPr lang="en-GB" sz="2800" dirty="0" smtClean="0"/>
              <a:t>Two major lectures per year</a:t>
            </a:r>
          </a:p>
          <a:p>
            <a:r>
              <a:rPr lang="en-GB" sz="2800" dirty="0" smtClean="0"/>
              <a:t>Continuing </a:t>
            </a:r>
            <a:r>
              <a:rPr lang="en-GB" sz="2800" dirty="0" err="1" smtClean="0"/>
              <a:t>sessional</a:t>
            </a:r>
            <a:r>
              <a:rPr lang="en-GB" sz="2800" dirty="0" smtClean="0"/>
              <a:t> events to present ongoing research: -Discount rate project</a:t>
            </a:r>
          </a:p>
          <a:p>
            <a:pPr>
              <a:buNone/>
            </a:pPr>
            <a:r>
              <a:rPr lang="en-GB" sz="2800" dirty="0" smtClean="0"/>
              <a:t>                    -Third Party Working Party</a:t>
            </a:r>
          </a:p>
        </p:txBody>
      </p:sp>
      <p:sp>
        <p:nvSpPr>
          <p:cNvPr id="4" name="Slide Number Placeholder 3"/>
          <p:cNvSpPr>
            <a:spLocks noGrp="1"/>
          </p:cNvSpPr>
          <p:nvPr>
            <p:ph type="sldNum" sz="quarter" idx="12"/>
          </p:nvPr>
        </p:nvSpPr>
        <p:spPr/>
        <p:txBody>
          <a:bodyPr/>
          <a:lstStyle/>
          <a:p>
            <a:fld id="{192DAC20-4BA7-42CE-BB54-80C3818F7B29}" type="slidenum">
              <a:rPr lang="en-US" smtClean="0"/>
              <a:pPr/>
              <a:t>9</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476672"/>
            <a:ext cx="7570490" cy="751815"/>
          </a:xfrm>
        </p:spPr>
        <p:txBody>
          <a:bodyPr/>
          <a:lstStyle/>
          <a:p>
            <a:r>
              <a:rPr lang="en-GB" dirty="0" smtClean="0"/>
              <a:t>On Public Affairs</a:t>
            </a:r>
            <a:br>
              <a:rPr lang="en-GB" dirty="0" smtClean="0"/>
            </a:br>
            <a:r>
              <a:rPr lang="en-GB" sz="1600" dirty="0" smtClean="0"/>
              <a:t>China Insurance Weekly, 26 September 2012</a:t>
            </a:r>
            <a:endParaRPr lang="en-GB" sz="16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10</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136576" y="1484784"/>
            <a:ext cx="7704856" cy="51125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Regulation</a:t>
            </a:r>
            <a:endParaRPr lang="en-GB" dirty="0"/>
          </a:p>
        </p:txBody>
      </p:sp>
      <p:sp>
        <p:nvSpPr>
          <p:cNvPr id="3" name="Content Placeholder 2"/>
          <p:cNvSpPr>
            <a:spLocks noGrp="1"/>
          </p:cNvSpPr>
          <p:nvPr>
            <p:ph idx="1"/>
          </p:nvPr>
        </p:nvSpPr>
        <p:spPr>
          <a:xfrm>
            <a:off x="1280592" y="2276872"/>
            <a:ext cx="7272808" cy="2363723"/>
          </a:xfrm>
        </p:spPr>
        <p:txBody>
          <a:bodyPr>
            <a:normAutofit/>
          </a:bodyPr>
          <a:lstStyle/>
          <a:p>
            <a:r>
              <a:rPr lang="en-GB" sz="3200" dirty="0" smtClean="0"/>
              <a:t>Publication of the Regulatory Strategy</a:t>
            </a:r>
          </a:p>
          <a:p>
            <a:r>
              <a:rPr lang="en-GB" sz="3200" dirty="0" smtClean="0"/>
              <a:t>Professional skills training</a:t>
            </a:r>
            <a:endParaRPr lang="en-GB" sz="32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11</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Member Support</a:t>
            </a:r>
            <a:endParaRPr lang="en-GB" dirty="0"/>
          </a:p>
        </p:txBody>
      </p:sp>
      <p:sp>
        <p:nvSpPr>
          <p:cNvPr id="3" name="Content Placeholder 2"/>
          <p:cNvSpPr>
            <a:spLocks noGrp="1"/>
          </p:cNvSpPr>
          <p:nvPr>
            <p:ph idx="1"/>
          </p:nvPr>
        </p:nvSpPr>
        <p:spPr>
          <a:xfrm>
            <a:off x="560512" y="1628800"/>
            <a:ext cx="9001000" cy="4248472"/>
          </a:xfrm>
        </p:spPr>
        <p:txBody>
          <a:bodyPr>
            <a:noAutofit/>
          </a:bodyPr>
          <a:lstStyle/>
          <a:p>
            <a:r>
              <a:rPr lang="en-GB" sz="2800" dirty="0" smtClean="0"/>
              <a:t>400 Club</a:t>
            </a:r>
          </a:p>
          <a:p>
            <a:r>
              <a:rPr lang="en-GB" sz="2800" dirty="0" smtClean="0"/>
              <a:t>Using technology to deliver CPD wherever you are</a:t>
            </a:r>
          </a:p>
          <a:p>
            <a:r>
              <a:rPr lang="en-GB" sz="2800" dirty="0" smtClean="0"/>
              <a:t>Launched the International Actuarial Careers Network</a:t>
            </a:r>
          </a:p>
          <a:p>
            <a:pPr>
              <a:buNone/>
            </a:pPr>
            <a:r>
              <a:rPr lang="en-GB" sz="2800" dirty="0" smtClean="0"/>
              <a:t>    (IACN)</a:t>
            </a:r>
          </a:p>
          <a:p>
            <a:r>
              <a:rPr lang="en-GB" sz="2800" dirty="0" smtClean="0"/>
              <a:t>Improvements to the volunteering experience</a:t>
            </a:r>
          </a:p>
          <a:p>
            <a:pPr lvl="1"/>
            <a:r>
              <a:rPr lang="en-GB" sz="2800" dirty="0" smtClean="0"/>
              <a:t>Volunteer Engagement Manager - Debbie Atkins</a:t>
            </a:r>
          </a:p>
          <a:p>
            <a:pPr lvl="1"/>
            <a:r>
              <a:rPr lang="en-GB" sz="2800" dirty="0" smtClean="0"/>
              <a:t>Volunteer handbook/ directory of  opportunities</a:t>
            </a:r>
          </a:p>
          <a:p>
            <a:pPr lvl="1"/>
            <a:r>
              <a:rPr lang="en-GB" sz="2800" dirty="0" smtClean="0"/>
              <a:t>Volunteer recognition Pins</a:t>
            </a:r>
          </a:p>
          <a:p>
            <a:pPr lvl="1">
              <a:buNone/>
            </a:pPr>
            <a:endParaRPr lang="en-GB" sz="2800" dirty="0" smtClean="0"/>
          </a:p>
          <a:p>
            <a:endParaRPr lang="en-GB" sz="2800" dirty="0" smtClean="0"/>
          </a:p>
          <a:p>
            <a:pPr>
              <a:buNone/>
            </a:pPr>
            <a:endParaRPr lang="en-GB" sz="28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12</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548680"/>
            <a:ext cx="9001125" cy="751815"/>
          </a:xfrm>
        </p:spPr>
        <p:txBody>
          <a:bodyPr/>
          <a:lstStyle/>
          <a:p>
            <a:r>
              <a:rPr lang="en-GB" dirty="0" smtClean="0"/>
              <a:t>CANUK: Some achievements…</a:t>
            </a:r>
            <a:endParaRPr lang="en-GB" dirty="0"/>
          </a:p>
        </p:txBody>
      </p:sp>
      <p:sp>
        <p:nvSpPr>
          <p:cNvPr id="3" name="Content Placeholder 2"/>
          <p:cNvSpPr>
            <a:spLocks noGrp="1"/>
          </p:cNvSpPr>
          <p:nvPr>
            <p:ph idx="1"/>
          </p:nvPr>
        </p:nvSpPr>
        <p:spPr>
          <a:xfrm>
            <a:off x="560512" y="2204864"/>
            <a:ext cx="9001125" cy="3299827"/>
          </a:xfrm>
        </p:spPr>
        <p:txBody>
          <a:bodyPr/>
          <a:lstStyle/>
          <a:p>
            <a:r>
              <a:rPr lang="en-GB" dirty="0" smtClean="0"/>
              <a:t>Better communication between our members here and in China</a:t>
            </a:r>
          </a:p>
          <a:p>
            <a:r>
              <a:rPr lang="en-GB" dirty="0" smtClean="0"/>
              <a:t>Created an environment of sharing knowledge</a:t>
            </a:r>
          </a:p>
          <a:p>
            <a:r>
              <a:rPr lang="en-GB" dirty="0" smtClean="0"/>
              <a:t>Delivery of CPD in China</a:t>
            </a:r>
          </a:p>
          <a:p>
            <a:r>
              <a:rPr lang="en-GB" dirty="0" smtClean="0"/>
              <a:t>Set up Solvency II Asia Subgroup</a:t>
            </a:r>
          </a:p>
          <a:p>
            <a:r>
              <a:rPr lang="en-GB" dirty="0" smtClean="0"/>
              <a:t>Planning to set up a General Insurance Pricing Forum (GIPF)</a:t>
            </a:r>
          </a:p>
          <a:p>
            <a:r>
              <a:rPr lang="en-GB" dirty="0" smtClean="0"/>
              <a:t>Organised networking events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13</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14</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
        <p:nvSpPr>
          <p:cNvPr id="6" name="Rectangle 5"/>
          <p:cNvSpPr/>
          <p:nvPr/>
        </p:nvSpPr>
        <p:spPr>
          <a:xfrm>
            <a:off x="344488" y="476672"/>
            <a:ext cx="9217024" cy="5688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4488" y="476672"/>
            <a:ext cx="4248472" cy="6463308"/>
          </a:xfrm>
          <a:prstGeom prst="rect">
            <a:avLst/>
          </a:prstGeom>
          <a:noFill/>
        </p:spPr>
        <p:txBody>
          <a:bodyPr wrap="square" rtlCol="0">
            <a:spAutoFit/>
          </a:bodyPr>
          <a:lstStyle/>
          <a:p>
            <a:r>
              <a:rPr lang="en-GB" b="1" u="sng" dirty="0" smtClean="0"/>
              <a:t>Our visit to China and the Far East, </a:t>
            </a:r>
            <a:r>
              <a:rPr lang="en-GB" dirty="0" smtClean="0"/>
              <a:t>September 2012</a:t>
            </a:r>
          </a:p>
          <a:p>
            <a:endParaRPr lang="en-GB" dirty="0" smtClean="0"/>
          </a:p>
          <a:p>
            <a:r>
              <a:rPr lang="en-GB" b="1" u="sng" dirty="0" smtClean="0"/>
              <a:t>Beijing</a:t>
            </a:r>
          </a:p>
          <a:p>
            <a:r>
              <a:rPr lang="en-GB" u="sng" dirty="0" smtClean="0"/>
              <a:t>14 September</a:t>
            </a:r>
          </a:p>
          <a:p>
            <a:r>
              <a:rPr lang="en-GB" dirty="0" smtClean="0"/>
              <a:t>Standard Life Reunion</a:t>
            </a:r>
          </a:p>
          <a:p>
            <a:r>
              <a:rPr lang="en-GB" u="sng" dirty="0" smtClean="0"/>
              <a:t>15-16 September</a:t>
            </a:r>
          </a:p>
          <a:p>
            <a:r>
              <a:rPr lang="en-GB" dirty="0" smtClean="0"/>
              <a:t>Chinese Actuarial Association Conference</a:t>
            </a:r>
          </a:p>
          <a:p>
            <a:r>
              <a:rPr lang="en-GB" u="sng" dirty="0" smtClean="0"/>
              <a:t>17 September</a:t>
            </a:r>
          </a:p>
          <a:p>
            <a:pPr>
              <a:buFont typeface="Arial" pitchFamily="34" charset="0"/>
              <a:buChar char="•"/>
            </a:pPr>
            <a:r>
              <a:rPr lang="en-GB" dirty="0" smtClean="0"/>
              <a:t>Meeting with the Financial Services </a:t>
            </a:r>
          </a:p>
          <a:p>
            <a:r>
              <a:rPr lang="en-GB" dirty="0" smtClean="0"/>
              <a:t> and Economic team at the British  </a:t>
            </a:r>
          </a:p>
          <a:p>
            <a:r>
              <a:rPr lang="en-GB" dirty="0" smtClean="0"/>
              <a:t> Embassy.</a:t>
            </a:r>
          </a:p>
          <a:p>
            <a:pPr>
              <a:buFont typeface="Arial" pitchFamily="34" charset="0"/>
              <a:buChar char="•"/>
            </a:pPr>
            <a:r>
              <a:rPr lang="en-GB" dirty="0" smtClean="0"/>
              <a:t>China Banking Regulatory Commission</a:t>
            </a:r>
          </a:p>
          <a:p>
            <a:pPr>
              <a:buFont typeface="Arial" pitchFamily="34" charset="0"/>
              <a:buChar char="•"/>
            </a:pPr>
            <a:r>
              <a:rPr lang="en-GB" dirty="0" smtClean="0"/>
              <a:t>Securities Regulatory Commission</a:t>
            </a:r>
          </a:p>
          <a:p>
            <a:pPr>
              <a:buFont typeface="Arial" pitchFamily="34" charset="0"/>
              <a:buChar char="•"/>
            </a:pPr>
            <a:r>
              <a:rPr lang="en-GB" dirty="0" smtClean="0"/>
              <a:t>Peking University</a:t>
            </a:r>
          </a:p>
          <a:p>
            <a:pPr>
              <a:buFont typeface="Arial" pitchFamily="34" charset="0"/>
              <a:buChar char="•"/>
            </a:pPr>
            <a:r>
              <a:rPr lang="en-GB" dirty="0" err="1" smtClean="0"/>
              <a:t>Tsinghua</a:t>
            </a:r>
            <a:r>
              <a:rPr lang="en-GB" dirty="0" smtClean="0"/>
              <a:t> University</a:t>
            </a:r>
          </a:p>
          <a:p>
            <a:r>
              <a:rPr lang="en-GB" u="sng" dirty="0" smtClean="0"/>
              <a:t>18 September</a:t>
            </a:r>
          </a:p>
          <a:p>
            <a:pPr>
              <a:buFont typeface="Arial" pitchFamily="34" charset="0"/>
              <a:buChar char="•"/>
            </a:pPr>
            <a:r>
              <a:rPr lang="en-GB" dirty="0" smtClean="0"/>
              <a:t>China Insurance Regulatory </a:t>
            </a:r>
          </a:p>
          <a:p>
            <a:r>
              <a:rPr lang="en-GB" dirty="0" smtClean="0"/>
              <a:t> Commission</a:t>
            </a:r>
          </a:p>
          <a:p>
            <a:pPr>
              <a:buFont typeface="Arial" pitchFamily="34" charset="0"/>
              <a:buChar char="•"/>
            </a:pPr>
            <a:r>
              <a:rPr lang="en-GB" dirty="0" smtClean="0"/>
              <a:t>Central University of Finance and </a:t>
            </a:r>
          </a:p>
          <a:p>
            <a:r>
              <a:rPr lang="en-GB" dirty="0" smtClean="0"/>
              <a:t> Economics</a:t>
            </a:r>
          </a:p>
          <a:p>
            <a:pPr>
              <a:buFont typeface="Arial" pitchFamily="34" charset="0"/>
              <a:buChar char="•"/>
            </a:pPr>
            <a:endParaRPr lang="en-GB" dirty="0"/>
          </a:p>
        </p:txBody>
      </p:sp>
      <p:sp>
        <p:nvSpPr>
          <p:cNvPr id="8" name="TextBox 7"/>
          <p:cNvSpPr txBox="1"/>
          <p:nvPr/>
        </p:nvSpPr>
        <p:spPr>
          <a:xfrm>
            <a:off x="4736976" y="476672"/>
            <a:ext cx="4680520" cy="7571303"/>
          </a:xfrm>
          <a:prstGeom prst="rect">
            <a:avLst/>
          </a:prstGeom>
          <a:noFill/>
        </p:spPr>
        <p:txBody>
          <a:bodyPr wrap="square" rtlCol="0">
            <a:spAutoFit/>
          </a:bodyPr>
          <a:lstStyle/>
          <a:p>
            <a:endParaRPr lang="en-GB" b="1" u="sng" dirty="0" smtClean="0"/>
          </a:p>
          <a:p>
            <a:endParaRPr lang="en-GB" b="1" u="sng" dirty="0" smtClean="0"/>
          </a:p>
          <a:p>
            <a:endParaRPr lang="en-GB" b="1" u="sng" dirty="0" smtClean="0"/>
          </a:p>
          <a:p>
            <a:r>
              <a:rPr lang="en-GB" b="1" u="sng" dirty="0" smtClean="0"/>
              <a:t>Shanghai</a:t>
            </a:r>
          </a:p>
          <a:p>
            <a:r>
              <a:rPr lang="en-GB" u="sng" dirty="0" smtClean="0"/>
              <a:t>19 September</a:t>
            </a:r>
          </a:p>
          <a:p>
            <a:pPr>
              <a:buFont typeface="Arial" pitchFamily="34" charset="0"/>
              <a:buChar char="•"/>
            </a:pPr>
            <a:r>
              <a:rPr lang="en-GB" dirty="0" smtClean="0"/>
              <a:t>Stakeholder lunch</a:t>
            </a:r>
          </a:p>
          <a:p>
            <a:pPr>
              <a:buFont typeface="Arial" pitchFamily="34" charset="0"/>
              <a:buChar char="•"/>
            </a:pPr>
            <a:r>
              <a:rPr lang="en-GB" dirty="0" smtClean="0"/>
              <a:t>Shanghai University of Finance and</a:t>
            </a:r>
          </a:p>
          <a:p>
            <a:r>
              <a:rPr lang="en-GB" dirty="0" smtClean="0"/>
              <a:t> Economics</a:t>
            </a:r>
          </a:p>
          <a:p>
            <a:pPr>
              <a:buFont typeface="Arial" pitchFamily="34" charset="0"/>
              <a:buChar char="•"/>
            </a:pPr>
            <a:r>
              <a:rPr lang="en-GB" dirty="0" smtClean="0"/>
              <a:t>Member Event</a:t>
            </a:r>
          </a:p>
          <a:p>
            <a:pPr>
              <a:buFont typeface="Arial" pitchFamily="34" charset="0"/>
              <a:buChar char="•"/>
            </a:pPr>
            <a:endParaRPr lang="en-GB" dirty="0" smtClean="0"/>
          </a:p>
          <a:p>
            <a:r>
              <a:rPr lang="en-GB" b="1" u="sng" dirty="0" smtClean="0"/>
              <a:t>Hong Kong</a:t>
            </a:r>
          </a:p>
          <a:p>
            <a:r>
              <a:rPr lang="en-GB" u="sng" dirty="0" smtClean="0"/>
              <a:t>20 September</a:t>
            </a:r>
          </a:p>
          <a:p>
            <a:pPr>
              <a:buFont typeface="Arial" pitchFamily="34" charset="0"/>
              <a:buChar char="•"/>
            </a:pPr>
            <a:r>
              <a:rPr lang="en-GB" dirty="0" smtClean="0"/>
              <a:t>Mandatory Provident Fund Authority</a:t>
            </a:r>
          </a:p>
          <a:p>
            <a:pPr>
              <a:buFont typeface="Arial" pitchFamily="34" charset="0"/>
              <a:buChar char="•"/>
            </a:pPr>
            <a:r>
              <a:rPr lang="en-GB" dirty="0" smtClean="0"/>
              <a:t>Hong Kong University</a:t>
            </a:r>
          </a:p>
          <a:p>
            <a:pPr>
              <a:buFont typeface="Arial" pitchFamily="34" charset="0"/>
              <a:buChar char="•"/>
            </a:pPr>
            <a:r>
              <a:rPr lang="en-GB" dirty="0" smtClean="0"/>
              <a:t>Member Event</a:t>
            </a:r>
          </a:p>
          <a:p>
            <a:r>
              <a:rPr lang="en-GB" u="sng" dirty="0" smtClean="0"/>
              <a:t>21 September</a:t>
            </a:r>
          </a:p>
          <a:p>
            <a:pPr>
              <a:buFont typeface="Arial" pitchFamily="34" charset="0"/>
              <a:buChar char="•"/>
            </a:pPr>
            <a:r>
              <a:rPr lang="en-GB" dirty="0" smtClean="0"/>
              <a:t>Commissioner of Insurance</a:t>
            </a:r>
          </a:p>
          <a:p>
            <a:pPr>
              <a:buFont typeface="Arial" pitchFamily="34" charset="0"/>
              <a:buChar char="•"/>
            </a:pPr>
            <a:r>
              <a:rPr lang="en-GB" dirty="0" smtClean="0"/>
              <a:t>Chinese University of Hong Kong</a:t>
            </a:r>
          </a:p>
          <a:p>
            <a:endParaRPr lang="en-GB" dirty="0" smtClean="0"/>
          </a:p>
          <a:p>
            <a:r>
              <a:rPr lang="en-GB" b="1" u="sng" dirty="0" smtClean="0"/>
              <a:t>Singapore</a:t>
            </a:r>
          </a:p>
          <a:p>
            <a:r>
              <a:rPr lang="en-GB" u="sng" dirty="0" smtClean="0"/>
              <a:t>21 September</a:t>
            </a:r>
          </a:p>
          <a:p>
            <a:pPr>
              <a:buFont typeface="Arial" pitchFamily="34" charset="0"/>
              <a:buChar char="•"/>
            </a:pPr>
            <a:r>
              <a:rPr lang="en-GB" dirty="0" smtClean="0"/>
              <a:t>Monetary Authority of Singapore</a:t>
            </a:r>
          </a:p>
          <a:p>
            <a:endParaRPr lang="en-GB" dirty="0" smtClean="0"/>
          </a:p>
          <a:p>
            <a:endParaRPr lang="en-GB" dirty="0" smtClean="0"/>
          </a:p>
          <a:p>
            <a:endParaRPr lang="en-GB" dirty="0" smtClean="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2DAC20-4BA7-42CE-BB54-80C3818F7B29}" type="slidenum">
              <a:rPr lang="en-US" smtClean="0"/>
              <a:pPr/>
              <a:t>15</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
        <p:nvSpPr>
          <p:cNvPr id="6" name="Rectangle 5"/>
          <p:cNvSpPr/>
          <p:nvPr/>
        </p:nvSpPr>
        <p:spPr>
          <a:xfrm>
            <a:off x="344488" y="476672"/>
            <a:ext cx="9145016" cy="5832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72480" y="476672"/>
            <a:ext cx="9361040" cy="6124754"/>
          </a:xfrm>
          <a:prstGeom prst="rect">
            <a:avLst/>
          </a:prstGeom>
          <a:noFill/>
        </p:spPr>
        <p:txBody>
          <a:bodyPr wrap="square" rtlCol="0">
            <a:spAutoFit/>
          </a:bodyPr>
          <a:lstStyle/>
          <a:p>
            <a:r>
              <a:rPr lang="en-GB" sz="2800" b="1" dirty="0" smtClean="0"/>
              <a:t>Recent email from a Volunteer in China.</a:t>
            </a:r>
          </a:p>
          <a:p>
            <a:endParaRPr lang="en-GB" sz="2800" i="1" dirty="0" smtClean="0"/>
          </a:p>
          <a:p>
            <a:r>
              <a:rPr lang="en-GB" sz="2800" i="1" dirty="0" smtClean="0"/>
              <a:t>“Even though Beijing is remote from the UK, I still feel the change happening.  The Visits to China get more and more frequent, events such as new qualifier ceremonies have been held locally and our community gets more vibrant.”</a:t>
            </a:r>
          </a:p>
          <a:p>
            <a:endParaRPr lang="en-GB" sz="2800" i="1" dirty="0" smtClean="0"/>
          </a:p>
          <a:p>
            <a:endParaRPr lang="en-GB" sz="2800" i="1" dirty="0" smtClean="0"/>
          </a:p>
          <a:p>
            <a:r>
              <a:rPr lang="en-GB" sz="2800" i="1" dirty="0" smtClean="0"/>
              <a:t>“All of this benefits members a lot.  To volunteer for the Profession is a great choice for me –it’s a fantastic way to help shape the future of the Profession.” </a:t>
            </a:r>
          </a:p>
          <a:p>
            <a:pPr algn="r"/>
            <a:r>
              <a:rPr lang="en-GB" sz="1000" dirty="0" smtClean="0"/>
              <a:t>2 December 2012</a:t>
            </a:r>
          </a:p>
          <a:p>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Institute and Faculty of Actuaries</a:t>
            </a:r>
            <a:endParaRPr lang="en-GB" dirty="0"/>
          </a:p>
        </p:txBody>
      </p:sp>
      <p:sp>
        <p:nvSpPr>
          <p:cNvPr id="3" name="Content Placeholder 2"/>
          <p:cNvSpPr>
            <a:spLocks noGrp="1"/>
          </p:cNvSpPr>
          <p:nvPr>
            <p:ph idx="1"/>
          </p:nvPr>
        </p:nvSpPr>
        <p:spPr>
          <a:xfrm>
            <a:off x="550862" y="1556793"/>
            <a:ext cx="9001125" cy="4464496"/>
          </a:xfrm>
        </p:spPr>
        <p:txBody>
          <a:bodyPr>
            <a:normAutofit fontScale="92500"/>
          </a:bodyPr>
          <a:lstStyle/>
          <a:p>
            <a:r>
              <a:rPr lang="en-GB" sz="3200" dirty="0" smtClean="0"/>
              <a:t>One Profession, many communities -delivering first </a:t>
            </a:r>
          </a:p>
          <a:p>
            <a:pPr>
              <a:buNone/>
            </a:pPr>
            <a:r>
              <a:rPr lang="en-GB" sz="3200" dirty="0" smtClean="0"/>
              <a:t>    rate qualifications, member support and high</a:t>
            </a:r>
          </a:p>
          <a:p>
            <a:pPr>
              <a:buNone/>
            </a:pPr>
            <a:r>
              <a:rPr lang="en-GB" sz="3200" dirty="0" smtClean="0"/>
              <a:t>    standards</a:t>
            </a:r>
          </a:p>
          <a:p>
            <a:pPr>
              <a:buNone/>
            </a:pPr>
            <a:endParaRPr lang="en-GB" sz="3200" dirty="0" smtClean="0"/>
          </a:p>
          <a:p>
            <a:r>
              <a:rPr lang="en-GB" sz="3200" dirty="0" smtClean="0"/>
              <a:t>Providing a quality service to our members. </a:t>
            </a:r>
          </a:p>
          <a:p>
            <a:pPr>
              <a:buNone/>
            </a:pPr>
            <a:r>
              <a:rPr lang="en-GB" sz="3200" dirty="0" smtClean="0"/>
              <a:t> </a:t>
            </a:r>
          </a:p>
          <a:p>
            <a:pPr>
              <a:lnSpc>
                <a:spcPct val="120000"/>
              </a:lnSpc>
              <a:spcBef>
                <a:spcPts val="0"/>
              </a:spcBef>
            </a:pPr>
            <a:r>
              <a:rPr lang="en-GB" sz="3200" dirty="0" smtClean="0"/>
              <a:t>Ensuring they have the right skills, training and tools in an ever changing profession. </a:t>
            </a:r>
          </a:p>
          <a:p>
            <a:pPr>
              <a:buNone/>
            </a:pPr>
            <a:endParaRPr lang="en-GB" dirty="0" smtClean="0"/>
          </a:p>
          <a:p>
            <a:pPr>
              <a:buNone/>
            </a:pPr>
            <a:endParaRPr lang="en-GB" dirty="0" smtClean="0"/>
          </a:p>
          <a:p>
            <a:pPr>
              <a:buNone/>
            </a:pPr>
            <a:endParaRPr lang="en-GB" dirty="0" smtClean="0"/>
          </a:p>
        </p:txBody>
      </p:sp>
      <p:sp>
        <p:nvSpPr>
          <p:cNvPr id="4" name="Slide Number Placeholder 3"/>
          <p:cNvSpPr>
            <a:spLocks noGrp="1"/>
          </p:cNvSpPr>
          <p:nvPr>
            <p:ph type="sldNum" sz="quarter" idx="12"/>
          </p:nvPr>
        </p:nvSpPr>
        <p:spPr/>
        <p:txBody>
          <a:bodyPr/>
          <a:lstStyle/>
          <a:p>
            <a:fld id="{192DAC20-4BA7-42CE-BB54-80C3818F7B29}" type="slidenum">
              <a:rPr lang="en-US" smtClean="0"/>
              <a:pPr/>
              <a:t>16</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620688"/>
            <a:ext cx="1737842" cy="432048"/>
          </a:xfrm>
        </p:spPr>
        <p:txBody>
          <a:bodyPr/>
          <a:lstStyle/>
          <a:p>
            <a:pPr algn="ctr"/>
            <a:r>
              <a:rPr lang="en-GB" sz="3200" dirty="0" smtClean="0"/>
              <a:t>CANUK</a:t>
            </a:r>
            <a:endParaRPr lang="en-GB" sz="3200" dirty="0"/>
          </a:p>
        </p:txBody>
      </p:sp>
      <p:sp>
        <p:nvSpPr>
          <p:cNvPr id="3" name="Content Placeholder 2"/>
          <p:cNvSpPr>
            <a:spLocks noGrp="1"/>
          </p:cNvSpPr>
          <p:nvPr>
            <p:ph idx="1"/>
          </p:nvPr>
        </p:nvSpPr>
        <p:spPr/>
        <p:txBody>
          <a:bodyPr>
            <a:normAutofit/>
          </a:bodyPr>
          <a:lstStyle/>
          <a:p>
            <a:r>
              <a:rPr lang="en-GB" sz="3200" dirty="0" smtClean="0"/>
              <a:t>A networking platform for Chinese actuaries in the UK.</a:t>
            </a:r>
          </a:p>
          <a:p>
            <a:r>
              <a:rPr lang="en-GB" sz="3200" dirty="0" smtClean="0"/>
              <a:t>A communication channel to other Chinese actuarial associations.</a:t>
            </a:r>
          </a:p>
          <a:p>
            <a:r>
              <a:rPr lang="en-GB" sz="3200" dirty="0" smtClean="0"/>
              <a:t>Dedicated to advise and support Chinese students in the UK.</a:t>
            </a:r>
            <a:endParaRPr lang="en-GB" sz="32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1</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620688"/>
            <a:ext cx="9207499" cy="751815"/>
          </a:xfrm>
        </p:spPr>
        <p:txBody>
          <a:bodyPr/>
          <a:lstStyle/>
          <a:p>
            <a:r>
              <a:rPr lang="en-GB" dirty="0" smtClean="0"/>
              <a:t>Institute and Faculty of Actuaries – Strategy Update</a:t>
            </a:r>
            <a:endParaRPr lang="en-GB" dirty="0"/>
          </a:p>
        </p:txBody>
      </p:sp>
      <p:sp>
        <p:nvSpPr>
          <p:cNvPr id="3" name="Content Placeholder 2"/>
          <p:cNvSpPr>
            <a:spLocks noGrp="1"/>
          </p:cNvSpPr>
          <p:nvPr>
            <p:ph idx="1"/>
          </p:nvPr>
        </p:nvSpPr>
        <p:spPr>
          <a:xfrm>
            <a:off x="560513" y="2492896"/>
            <a:ext cx="7776864" cy="2003683"/>
          </a:xfrm>
        </p:spPr>
        <p:txBody>
          <a:bodyPr>
            <a:normAutofit/>
          </a:bodyPr>
          <a:lstStyle/>
          <a:p>
            <a:pPr>
              <a:buNone/>
            </a:pPr>
            <a:r>
              <a:rPr lang="en-GB" sz="2800" dirty="0" smtClean="0"/>
              <a:t>Over the past 18 months we have been working</a:t>
            </a:r>
          </a:p>
          <a:p>
            <a:pPr>
              <a:buNone/>
            </a:pPr>
            <a:r>
              <a:rPr lang="en-GB" sz="2800" dirty="0" smtClean="0"/>
              <a:t>on implementing changes to our focus, how we</a:t>
            </a:r>
          </a:p>
          <a:p>
            <a:pPr>
              <a:buNone/>
            </a:pPr>
            <a:r>
              <a:rPr lang="en-GB" sz="2800" dirty="0" smtClean="0"/>
              <a:t>operate and how we measure our successes.</a:t>
            </a:r>
            <a:endParaRPr lang="en-GB" sz="28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2</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GB" dirty="0" smtClean="0"/>
          </a:p>
        </p:txBody>
      </p:sp>
      <p:sp>
        <p:nvSpPr>
          <p:cNvPr id="8195" name="Content Placeholder 2"/>
          <p:cNvSpPr>
            <a:spLocks noGrp="1"/>
          </p:cNvSpPr>
          <p:nvPr>
            <p:ph idx="1"/>
          </p:nvPr>
        </p:nvSpPr>
        <p:spPr/>
        <p:txBody>
          <a:bodyPr/>
          <a:lstStyle/>
          <a:p>
            <a:endParaRPr lang="en-GB" dirty="0" smtClean="0"/>
          </a:p>
        </p:txBody>
      </p:sp>
      <p:sp>
        <p:nvSpPr>
          <p:cNvPr id="4" name="Slide Number Placeholder 3"/>
          <p:cNvSpPr>
            <a:spLocks noGrp="1"/>
          </p:cNvSpPr>
          <p:nvPr>
            <p:ph type="sldNum" sz="quarter" idx="4294967295"/>
          </p:nvPr>
        </p:nvSpPr>
        <p:spPr>
          <a:xfrm>
            <a:off x="9271000" y="6410325"/>
            <a:ext cx="274638" cy="252413"/>
          </a:xfrm>
          <a:prstGeom prst="rect">
            <a:avLst/>
          </a:prstGeom>
        </p:spPr>
        <p:txBody>
          <a:bodyPr/>
          <a:lstStyle/>
          <a:p>
            <a:pPr>
              <a:defRPr/>
            </a:pPr>
            <a:fld id="{773C5807-E4E2-4EA1-B3BC-C981B0B57061}" type="slidenum">
              <a:rPr lang="en-US" smtClean="0"/>
              <a:pPr>
                <a:defRPr/>
              </a:pPr>
              <a:t>3</a:t>
            </a:fld>
            <a:endParaRPr lang="en-US" dirty="0"/>
          </a:p>
        </p:txBody>
      </p:sp>
      <p:sp>
        <p:nvSpPr>
          <p:cNvPr id="8197" name="Footer Placeholder 4"/>
          <p:cNvSpPr>
            <a:spLocks noGrp="1"/>
          </p:cNvSpPr>
          <p:nvPr>
            <p:ph type="ftr" sz="quarter" idx="4294967295"/>
          </p:nvPr>
        </p:nvSpPr>
        <p:spPr bwMode="auto">
          <a:xfrm>
            <a:off x="415925" y="6524625"/>
            <a:ext cx="2159000" cy="144463"/>
          </a:xfrm>
          <a:prstGeom prst="rect">
            <a:avLst/>
          </a:prstGeom>
          <a:noFill/>
          <a:ln>
            <a:miter lim="800000"/>
            <a:headEnd/>
            <a:tailEnd/>
          </a:ln>
        </p:spPr>
        <p:txBody>
          <a:bodyPr/>
          <a:lstStyle/>
          <a:p>
            <a:endParaRPr lang="en-US" dirty="0" smtClean="0"/>
          </a:p>
        </p:txBody>
      </p:sp>
      <p:sp>
        <p:nvSpPr>
          <p:cNvPr id="6" name="Rectangle 5"/>
          <p:cNvSpPr/>
          <p:nvPr/>
        </p:nvSpPr>
        <p:spPr>
          <a:xfrm>
            <a:off x="415925" y="476250"/>
            <a:ext cx="9290050"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8199" name="Picture 2"/>
          <p:cNvPicPr>
            <a:picLocks noChangeAspect="1" noChangeArrowheads="1"/>
          </p:cNvPicPr>
          <p:nvPr/>
        </p:nvPicPr>
        <p:blipFill>
          <a:blip r:embed="rId2" cstate="print"/>
          <a:srcRect/>
          <a:stretch>
            <a:fillRect/>
          </a:stretch>
        </p:blipFill>
        <p:spPr bwMode="auto">
          <a:xfrm>
            <a:off x="849313" y="1125538"/>
            <a:ext cx="2879725" cy="4313237"/>
          </a:xfrm>
          <a:prstGeom prst="rect">
            <a:avLst/>
          </a:prstGeom>
          <a:noFill/>
          <a:ln w="9525">
            <a:noFill/>
            <a:miter lim="800000"/>
            <a:headEnd/>
            <a:tailEnd/>
          </a:ln>
        </p:spPr>
      </p:pic>
      <p:sp>
        <p:nvSpPr>
          <p:cNvPr id="8200" name="TextBox 7"/>
          <p:cNvSpPr txBox="1">
            <a:spLocks noChangeArrowheads="1"/>
          </p:cNvSpPr>
          <p:nvPr/>
        </p:nvSpPr>
        <p:spPr bwMode="auto">
          <a:xfrm>
            <a:off x="4376738" y="1052513"/>
            <a:ext cx="4897437" cy="4648200"/>
          </a:xfrm>
          <a:prstGeom prst="rect">
            <a:avLst/>
          </a:prstGeom>
          <a:noFill/>
          <a:ln w="9525">
            <a:noFill/>
            <a:miter lim="800000"/>
            <a:headEnd/>
            <a:tailEnd/>
          </a:ln>
        </p:spPr>
        <p:txBody>
          <a:bodyPr>
            <a:spAutoFit/>
          </a:bodyPr>
          <a:lstStyle/>
          <a:p>
            <a:r>
              <a:rPr lang="en-GB" sz="3200" b="1" dirty="0"/>
              <a:t>Philip Scott</a:t>
            </a:r>
          </a:p>
          <a:p>
            <a:r>
              <a:rPr lang="en-GB" dirty="0"/>
              <a:t>President, Institute and Faculty of Actuaries</a:t>
            </a:r>
          </a:p>
          <a:p>
            <a:endParaRPr lang="en-GB" dirty="0"/>
          </a:p>
          <a:p>
            <a:endParaRPr lang="en-GB" dirty="0"/>
          </a:p>
          <a:p>
            <a:r>
              <a:rPr lang="en-GB" sz="3200" dirty="0"/>
              <a:t>Priorities for his term as President:</a:t>
            </a:r>
          </a:p>
          <a:p>
            <a:endParaRPr lang="en-GB" sz="3200" dirty="0"/>
          </a:p>
          <a:p>
            <a:pPr>
              <a:buFont typeface="Arial" charset="0"/>
              <a:buChar char="•"/>
            </a:pPr>
            <a:r>
              <a:rPr lang="en-GB" sz="3200" dirty="0"/>
              <a:t> Brand</a:t>
            </a:r>
          </a:p>
          <a:p>
            <a:pPr>
              <a:buFont typeface="Arial" charset="0"/>
              <a:buChar char="•"/>
            </a:pPr>
            <a:r>
              <a:rPr lang="en-GB" sz="3200" dirty="0"/>
              <a:t> Customer Focus</a:t>
            </a:r>
          </a:p>
          <a:p>
            <a:pPr>
              <a:buFont typeface="Arial" charset="0"/>
              <a:buChar char="•"/>
            </a:pPr>
            <a:r>
              <a:rPr lang="en-GB" sz="3200" dirty="0"/>
              <a:t> Leadership</a:t>
            </a:r>
          </a:p>
          <a:p>
            <a:pPr>
              <a:buFont typeface="Arial" charset="0"/>
              <a:buChar cha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28" y="548680"/>
            <a:ext cx="4690170" cy="751815"/>
          </a:xfrm>
        </p:spPr>
        <p:txBody>
          <a:bodyPr/>
          <a:lstStyle/>
          <a:p>
            <a:r>
              <a:rPr lang="en-GB" dirty="0" smtClean="0"/>
              <a:t>Brand: some key principles</a:t>
            </a:r>
            <a:endParaRPr lang="en-GB" dirty="0"/>
          </a:p>
        </p:txBody>
      </p:sp>
      <p:sp>
        <p:nvSpPr>
          <p:cNvPr id="3" name="Content Placeholder 2"/>
          <p:cNvSpPr>
            <a:spLocks noGrp="1"/>
          </p:cNvSpPr>
          <p:nvPr>
            <p:ph idx="1"/>
          </p:nvPr>
        </p:nvSpPr>
        <p:spPr/>
        <p:txBody>
          <a:bodyPr>
            <a:normAutofit fontScale="40000" lnSpcReduction="20000"/>
          </a:bodyPr>
          <a:lstStyle/>
          <a:p>
            <a:r>
              <a:rPr lang="en-GB" sz="7000" dirty="0" smtClean="0">
                <a:solidFill>
                  <a:schemeClr val="tx1"/>
                </a:solidFill>
                <a:latin typeface="Arial" pitchFamily="34" charset="0"/>
                <a:ea typeface="+mj-ea"/>
                <a:cs typeface="Arial" pitchFamily="34" charset="0"/>
              </a:rPr>
              <a:t>The element that keeps such organisations</a:t>
            </a:r>
            <a:br>
              <a:rPr lang="en-GB" sz="7000" dirty="0" smtClean="0">
                <a:solidFill>
                  <a:schemeClr val="tx1"/>
                </a:solidFill>
                <a:latin typeface="Arial" pitchFamily="34" charset="0"/>
                <a:ea typeface="+mj-ea"/>
                <a:cs typeface="Arial" pitchFamily="34" charset="0"/>
              </a:rPr>
            </a:br>
            <a:r>
              <a:rPr lang="en-GB" sz="7000" dirty="0" smtClean="0">
                <a:solidFill>
                  <a:schemeClr val="tx1"/>
                </a:solidFill>
                <a:latin typeface="Arial" pitchFamily="34" charset="0"/>
                <a:ea typeface="+mj-ea"/>
                <a:cs typeface="Arial" pitchFamily="34" charset="0"/>
              </a:rPr>
              <a:t>at the top of their game is a solid brand identity.</a:t>
            </a:r>
          </a:p>
          <a:p>
            <a:pPr>
              <a:buNone/>
            </a:pPr>
            <a:endParaRPr lang="en-GB" sz="7000" dirty="0" smtClean="0">
              <a:solidFill>
                <a:schemeClr val="tx1"/>
              </a:solidFill>
              <a:latin typeface="Arial" pitchFamily="34" charset="0"/>
              <a:ea typeface="+mj-ea"/>
              <a:cs typeface="Arial" pitchFamily="34" charset="0"/>
            </a:endParaRPr>
          </a:p>
          <a:p>
            <a:r>
              <a:rPr lang="en-GB" sz="7000" dirty="0" smtClean="0">
                <a:solidFill>
                  <a:schemeClr val="tx1"/>
                </a:solidFill>
                <a:latin typeface="Arial" pitchFamily="34" charset="0"/>
                <a:ea typeface="+mj-ea"/>
                <a:cs typeface="Arial" pitchFamily="34" charset="0"/>
              </a:rPr>
              <a:t>A good brand adds value.</a:t>
            </a:r>
          </a:p>
          <a:p>
            <a:pPr>
              <a:buNone/>
            </a:pPr>
            <a:endParaRPr lang="en-GB" sz="7000" dirty="0" smtClean="0">
              <a:solidFill>
                <a:schemeClr val="tx1"/>
              </a:solidFill>
              <a:latin typeface="Arial" pitchFamily="34" charset="0"/>
              <a:ea typeface="+mj-ea"/>
              <a:cs typeface="Arial" pitchFamily="34" charset="0"/>
            </a:endParaRPr>
          </a:p>
          <a:p>
            <a:r>
              <a:rPr lang="en-GB" sz="7000" dirty="0" smtClean="0">
                <a:solidFill>
                  <a:schemeClr val="tx1"/>
                </a:solidFill>
                <a:latin typeface="Arial" pitchFamily="34" charset="0"/>
                <a:ea typeface="+mj-ea"/>
                <a:cs typeface="Arial" pitchFamily="34" charset="0"/>
              </a:rPr>
              <a:t>A good brand means you are easily recognised,</a:t>
            </a:r>
            <a:br>
              <a:rPr lang="en-GB" sz="7000" dirty="0" smtClean="0">
                <a:solidFill>
                  <a:schemeClr val="tx1"/>
                </a:solidFill>
                <a:latin typeface="Arial" pitchFamily="34" charset="0"/>
                <a:ea typeface="+mj-ea"/>
                <a:cs typeface="Arial" pitchFamily="34" charset="0"/>
              </a:rPr>
            </a:br>
            <a:r>
              <a:rPr lang="en-GB" sz="7000" dirty="0" smtClean="0">
                <a:solidFill>
                  <a:schemeClr val="tx1"/>
                </a:solidFill>
                <a:latin typeface="Arial" pitchFamily="34" charset="0"/>
                <a:ea typeface="+mj-ea"/>
                <a:cs typeface="Arial" pitchFamily="34" charset="0"/>
              </a:rPr>
              <a:t>trusted and used frequently.</a:t>
            </a:r>
          </a:p>
          <a:p>
            <a:pPr>
              <a:buNone/>
            </a:pPr>
            <a:endParaRPr lang="en-GB" sz="7000" dirty="0" smtClean="0">
              <a:solidFill>
                <a:schemeClr val="tx1"/>
              </a:solidFill>
              <a:latin typeface="Arial" pitchFamily="34" charset="0"/>
              <a:ea typeface="+mj-ea"/>
              <a:cs typeface="Arial" pitchFamily="34" charset="0"/>
            </a:endParaRPr>
          </a:p>
          <a:p>
            <a:r>
              <a:rPr lang="en-GB" sz="7000" dirty="0" smtClean="0">
                <a:solidFill>
                  <a:schemeClr val="tx1"/>
                </a:solidFill>
                <a:latin typeface="Arial" pitchFamily="34" charset="0"/>
                <a:ea typeface="+mj-ea"/>
                <a:cs typeface="Arial" pitchFamily="34" charset="0"/>
              </a:rPr>
              <a:t>Good business and growth flows from a good brand. </a:t>
            </a:r>
            <a:r>
              <a:rPr lang="en-GB" sz="5100" dirty="0" smtClean="0">
                <a:solidFill>
                  <a:schemeClr val="bg2"/>
                </a:solidFill>
              </a:rPr>
              <a:t/>
            </a:r>
            <a:br>
              <a:rPr lang="en-GB" sz="5100" dirty="0" smtClean="0">
                <a:solidFill>
                  <a:schemeClr val="bg2"/>
                </a:solidFill>
              </a:rPr>
            </a:br>
            <a:endParaRPr lang="en-GB"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values</a:t>
            </a:r>
            <a:br>
              <a:rPr lang="en-GB" dirty="0" smtClean="0"/>
            </a:br>
            <a:r>
              <a:rPr lang="en-GB" sz="2400" dirty="0" smtClean="0"/>
              <a:t>How we measure behaviour</a:t>
            </a:r>
            <a:endParaRPr lang="en-GB" sz="2400" dirty="0"/>
          </a:p>
        </p:txBody>
      </p:sp>
      <p:sp>
        <p:nvSpPr>
          <p:cNvPr id="3" name="Content Placeholder 2"/>
          <p:cNvSpPr>
            <a:spLocks noGrp="1"/>
          </p:cNvSpPr>
          <p:nvPr>
            <p:ph idx="1"/>
          </p:nvPr>
        </p:nvSpPr>
        <p:spPr>
          <a:xfrm>
            <a:off x="560512" y="1484784"/>
            <a:ext cx="9001125" cy="4896544"/>
          </a:xfrm>
        </p:spPr>
        <p:txBody>
          <a:bodyPr/>
          <a:lstStyle/>
          <a:p>
            <a:pPr>
              <a:buNone/>
            </a:pPr>
            <a:r>
              <a:rPr lang="en-GB" b="1" dirty="0" smtClean="0"/>
              <a:t>Integrity</a:t>
            </a:r>
            <a:r>
              <a:rPr lang="en-GB" dirty="0" smtClean="0"/>
              <a:t>: honest, accountable and professional</a:t>
            </a:r>
            <a:endParaRPr lang="en-GB" sz="2800" dirty="0" smtClean="0"/>
          </a:p>
          <a:p>
            <a:pPr>
              <a:buNone/>
            </a:pPr>
            <a:r>
              <a:rPr lang="en-GB" dirty="0" smtClean="0"/>
              <a:t>We are: Doing the right thing for the organisation, our members</a:t>
            </a:r>
          </a:p>
          <a:p>
            <a:pPr>
              <a:buNone/>
            </a:pPr>
            <a:r>
              <a:rPr lang="en-GB" dirty="0" smtClean="0"/>
              <a:t>the profession and the public interest.</a:t>
            </a:r>
          </a:p>
          <a:p>
            <a:pPr>
              <a:buNone/>
            </a:pPr>
            <a:endParaRPr lang="en-GB" dirty="0" smtClean="0"/>
          </a:p>
          <a:p>
            <a:pPr>
              <a:buNone/>
            </a:pPr>
            <a:r>
              <a:rPr lang="en-GB" b="1" dirty="0" smtClean="0"/>
              <a:t>Community</a:t>
            </a:r>
            <a:r>
              <a:rPr lang="en-GB" dirty="0" smtClean="0"/>
              <a:t>: inclusive, accessible and collaborative</a:t>
            </a:r>
          </a:p>
          <a:p>
            <a:pPr>
              <a:buNone/>
            </a:pPr>
            <a:r>
              <a:rPr lang="en-GB" dirty="0" smtClean="0"/>
              <a:t>We are: building relationships and communities by listening and </a:t>
            </a:r>
          </a:p>
          <a:p>
            <a:pPr>
              <a:buNone/>
            </a:pPr>
            <a:r>
              <a:rPr lang="en-GB" dirty="0" smtClean="0"/>
              <a:t>giving people a clear voice</a:t>
            </a:r>
          </a:p>
          <a:p>
            <a:pPr>
              <a:buNone/>
            </a:pPr>
            <a:endParaRPr lang="en-GB" dirty="0" smtClean="0"/>
          </a:p>
          <a:p>
            <a:pPr>
              <a:buNone/>
            </a:pPr>
            <a:r>
              <a:rPr lang="en-GB" b="1" dirty="0" smtClean="0"/>
              <a:t>Progress</a:t>
            </a:r>
            <a:r>
              <a:rPr lang="en-GB" dirty="0" smtClean="0"/>
              <a:t>: relevant, supportive and purposeful</a:t>
            </a:r>
          </a:p>
          <a:p>
            <a:pPr>
              <a:buNone/>
            </a:pPr>
            <a:r>
              <a:rPr lang="en-GB" dirty="0" smtClean="0"/>
              <a:t>We are: leading the future of the profession together</a:t>
            </a:r>
          </a:p>
          <a:p>
            <a:pPr>
              <a:buNone/>
            </a:pPr>
            <a:endParaRPr lang="en-GB"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5</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692696"/>
            <a:ext cx="8352928" cy="432048"/>
          </a:xfrm>
        </p:spPr>
        <p:txBody>
          <a:bodyPr/>
          <a:lstStyle/>
          <a:p>
            <a:r>
              <a:rPr lang="en-GB" sz="3200" dirty="0" smtClean="0"/>
              <a:t>Institute and Faculty of Actuaries</a:t>
            </a:r>
            <a:endParaRPr lang="en-GB" sz="3200" dirty="0"/>
          </a:p>
        </p:txBody>
      </p:sp>
      <p:sp>
        <p:nvSpPr>
          <p:cNvPr id="3" name="Content Placeholder 2"/>
          <p:cNvSpPr>
            <a:spLocks noGrp="1"/>
          </p:cNvSpPr>
          <p:nvPr>
            <p:ph idx="1"/>
          </p:nvPr>
        </p:nvSpPr>
        <p:spPr/>
        <p:txBody>
          <a:bodyPr>
            <a:normAutofit fontScale="77500" lnSpcReduction="20000"/>
          </a:bodyPr>
          <a:lstStyle/>
          <a:p>
            <a:pPr marL="0" indent="0">
              <a:spcBef>
                <a:spcPts val="600"/>
              </a:spcBef>
              <a:buNone/>
            </a:pPr>
            <a:r>
              <a:rPr lang="en-GB" sz="3200" b="1" dirty="0" smtClean="0"/>
              <a:t>Our Vision</a:t>
            </a:r>
          </a:p>
          <a:p>
            <a:pPr marL="0" indent="0">
              <a:spcBef>
                <a:spcPts val="600"/>
              </a:spcBef>
              <a:buNone/>
            </a:pPr>
            <a:r>
              <a:rPr lang="en-GB" sz="3200" dirty="0" smtClean="0"/>
              <a:t>We will serve the public interest by ensuring that where there is uncertainty of future financial outcomes, actuaries are trusted and sought after for their valued analysis and authority.</a:t>
            </a:r>
          </a:p>
          <a:p>
            <a:pPr marL="0" indent="0"/>
            <a:endParaRPr lang="en-GB" sz="3200" dirty="0" smtClean="0"/>
          </a:p>
          <a:p>
            <a:pPr marL="0" indent="0">
              <a:spcBef>
                <a:spcPts val="600"/>
              </a:spcBef>
              <a:buNone/>
            </a:pPr>
            <a:r>
              <a:rPr lang="en-GB" sz="3200" b="1" dirty="0" smtClean="0"/>
              <a:t>Our Mission</a:t>
            </a:r>
          </a:p>
          <a:p>
            <a:pPr marL="0" indent="0">
              <a:spcBef>
                <a:spcPts val="600"/>
              </a:spcBef>
              <a:buNone/>
            </a:pPr>
            <a:r>
              <a:rPr lang="en-GB" sz="3200" dirty="0" smtClean="0"/>
              <a:t>The objects of the Institute and Faculty of Actuaries shall be, in the public interest, to advance all matters relevant to actuarial science and its applications and to regulate and promote the Actuarial Profession.</a:t>
            </a:r>
          </a:p>
          <a:p>
            <a:pPr marL="0" indent="0">
              <a:spcBef>
                <a:spcPts val="600"/>
              </a:spcBef>
            </a:pPr>
            <a:endParaRPr lang="en-GB" sz="3200" dirty="0" smtClean="0"/>
          </a:p>
          <a:p>
            <a:pPr marL="0" indent="0">
              <a:spcBef>
                <a:spcPts val="600"/>
              </a:spcBef>
              <a:buNone/>
            </a:pPr>
            <a:r>
              <a:rPr lang="en-GB" sz="3200" dirty="0" smtClean="0"/>
              <a:t>(Charter of the Institute and Faculty of Actuaries, August 2010)</a:t>
            </a:r>
          </a:p>
          <a:p>
            <a:pPr>
              <a:buNone/>
            </a:pPr>
            <a:endParaRPr lang="en-GB" sz="32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6</a:t>
            </a:fld>
            <a:endParaRPr lang="en-US" dirty="0"/>
          </a:p>
        </p:txBody>
      </p:sp>
      <p:sp>
        <p:nvSpPr>
          <p:cNvPr id="5" name="Footer Placeholder 4"/>
          <p:cNvSpPr>
            <a:spLocks noGrp="1"/>
          </p:cNvSpPr>
          <p:nvPr>
            <p:ph type="ftr" sz="quarter" idx="3"/>
          </p:nvPr>
        </p:nvSpPr>
        <p:spPr/>
        <p:txBody>
          <a:bodyPr/>
          <a:lstStyle/>
          <a:p>
            <a:pPr algn="l"/>
            <a:r>
              <a:rPr lang="en-US" dirty="0" smtClean="0">
                <a:solidFill>
                  <a:schemeClr val="accent2">
                    <a:lumMod val="75000"/>
                    <a:lumOff val="25000"/>
                  </a:schemeClr>
                </a:solidFill>
              </a:rPr>
              <a:t>© 2010 The Actuarial Profession </a:t>
            </a:r>
            <a:r>
              <a:rPr lang="en-US" dirty="0" smtClean="0">
                <a:solidFill>
                  <a:schemeClr val="accent1"/>
                </a:solidFill>
                <a:sym typeface="Wingdings"/>
              </a:rPr>
              <a:t></a:t>
            </a:r>
            <a:r>
              <a:rPr lang="en-US" dirty="0" smtClean="0">
                <a:solidFill>
                  <a:schemeClr val="accent1">
                    <a:lumMod val="75000"/>
                  </a:schemeClr>
                </a:solidFill>
              </a:rPr>
              <a:t> </a:t>
            </a:r>
            <a:r>
              <a:rPr lang="en-US" dirty="0"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4488" y="549275"/>
            <a:ext cx="9207500" cy="752475"/>
          </a:xfrm>
        </p:spPr>
        <p:txBody>
          <a:bodyPr/>
          <a:lstStyle/>
          <a:p>
            <a:r>
              <a:rPr lang="en-GB" dirty="0" smtClean="0"/>
              <a:t>The Institute and Faculty’s Strategic Objectives</a:t>
            </a:r>
          </a:p>
        </p:txBody>
      </p:sp>
      <p:sp>
        <p:nvSpPr>
          <p:cNvPr id="9219" name="Content Placeholder 2"/>
          <p:cNvSpPr>
            <a:spLocks noGrp="1"/>
          </p:cNvSpPr>
          <p:nvPr>
            <p:ph idx="1"/>
          </p:nvPr>
        </p:nvSpPr>
        <p:spPr>
          <a:xfrm>
            <a:off x="416496" y="1628800"/>
            <a:ext cx="9073008" cy="4464496"/>
          </a:xfrm>
        </p:spPr>
        <p:txBody>
          <a:bodyPr>
            <a:normAutofit fontScale="70000" lnSpcReduction="20000"/>
          </a:bodyPr>
          <a:lstStyle/>
          <a:p>
            <a:pPr marL="0" indent="0">
              <a:spcBef>
                <a:spcPts val="600"/>
              </a:spcBef>
              <a:buNone/>
            </a:pPr>
            <a:r>
              <a:rPr lang="en-GB" sz="3200" b="1" u="sng" dirty="0" smtClean="0"/>
              <a:t>Education</a:t>
            </a:r>
          </a:p>
          <a:p>
            <a:pPr marL="0" indent="0">
              <a:spcBef>
                <a:spcPts val="600"/>
              </a:spcBef>
              <a:buNone/>
            </a:pPr>
            <a:r>
              <a:rPr lang="en-GB" sz="3200" dirty="0" smtClean="0"/>
              <a:t>To provide high quality qualifications for our students and lifelong education for our members.</a:t>
            </a:r>
          </a:p>
          <a:p>
            <a:pPr marL="0" indent="0">
              <a:spcBef>
                <a:spcPts val="600"/>
              </a:spcBef>
              <a:buNone/>
            </a:pPr>
            <a:r>
              <a:rPr lang="en-GB" sz="3200" b="1" u="sng" dirty="0" smtClean="0"/>
              <a:t>Learned Society and Thought Leadership</a:t>
            </a:r>
          </a:p>
          <a:p>
            <a:pPr marL="0" indent="0">
              <a:spcBef>
                <a:spcPts val="600"/>
              </a:spcBef>
              <a:buNone/>
            </a:pPr>
            <a:r>
              <a:rPr lang="en-GB" sz="3200" dirty="0" smtClean="0"/>
              <a:t>To advance all matters relevant to actuarial science.</a:t>
            </a:r>
          </a:p>
          <a:p>
            <a:pPr marL="0" indent="0">
              <a:spcBef>
                <a:spcPts val="600"/>
              </a:spcBef>
              <a:buNone/>
            </a:pPr>
            <a:r>
              <a:rPr lang="en-GB" sz="3200" b="1" u="sng" dirty="0" smtClean="0"/>
              <a:t>Public Affairs and Promotion</a:t>
            </a:r>
          </a:p>
          <a:p>
            <a:pPr marL="0" indent="0">
              <a:spcBef>
                <a:spcPts val="600"/>
              </a:spcBef>
              <a:buNone/>
            </a:pPr>
            <a:r>
              <a:rPr lang="en-GB" sz="3200" dirty="0" smtClean="0"/>
              <a:t>To speak up on relevant matters of public interest and to raise awareness of the work of actuaries and the value we add to society.</a:t>
            </a:r>
          </a:p>
          <a:p>
            <a:pPr marL="0" indent="0">
              <a:spcBef>
                <a:spcPts val="600"/>
              </a:spcBef>
              <a:buNone/>
            </a:pPr>
            <a:r>
              <a:rPr lang="en-GB" sz="3200" b="1" u="sng" dirty="0" smtClean="0"/>
              <a:t>Licensing and regulation</a:t>
            </a:r>
          </a:p>
          <a:p>
            <a:pPr marL="0" indent="0">
              <a:spcBef>
                <a:spcPts val="600"/>
              </a:spcBef>
              <a:buNone/>
            </a:pPr>
            <a:r>
              <a:rPr lang="en-GB" sz="3200" dirty="0" smtClean="0"/>
              <a:t>To license and regulate the members of the Institute and Faculty in such a way as to assure public confidence.</a:t>
            </a:r>
          </a:p>
          <a:p>
            <a:pPr marL="0" indent="0">
              <a:spcBef>
                <a:spcPts val="600"/>
              </a:spcBef>
              <a:buNone/>
            </a:pPr>
            <a:r>
              <a:rPr lang="en-GB" sz="3200" b="1" u="sng" dirty="0" smtClean="0"/>
              <a:t>Member support</a:t>
            </a:r>
          </a:p>
          <a:p>
            <a:pPr marL="0" indent="0">
              <a:spcBef>
                <a:spcPts val="600"/>
              </a:spcBef>
              <a:buNone/>
            </a:pPr>
            <a:r>
              <a:rPr lang="en-GB" sz="3200" dirty="0" smtClean="0"/>
              <a:t>To offer excellent support that meets members’ varied and evolving needs.</a:t>
            </a:r>
          </a:p>
        </p:txBody>
      </p:sp>
      <p:sp>
        <p:nvSpPr>
          <p:cNvPr id="4" name="Slide Number Placeholder 3"/>
          <p:cNvSpPr>
            <a:spLocks noGrp="1"/>
          </p:cNvSpPr>
          <p:nvPr>
            <p:ph type="sldNum" sz="quarter" idx="4294967295"/>
          </p:nvPr>
        </p:nvSpPr>
        <p:spPr>
          <a:xfrm>
            <a:off x="9271000" y="6410325"/>
            <a:ext cx="274638" cy="252413"/>
          </a:xfrm>
          <a:prstGeom prst="rect">
            <a:avLst/>
          </a:prstGeom>
        </p:spPr>
        <p:txBody>
          <a:bodyPr/>
          <a:lstStyle/>
          <a:p>
            <a:pPr>
              <a:defRPr/>
            </a:pPr>
            <a:fld id="{CB647087-8DA5-46A2-AFEC-5CE9CE287AB9}" type="slidenum">
              <a:rPr lang="en-US" smtClean="0"/>
              <a:pPr>
                <a:defRPr/>
              </a:pPr>
              <a:t>7</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Education</a:t>
            </a:r>
            <a:endParaRPr lang="en-GB" dirty="0"/>
          </a:p>
        </p:txBody>
      </p:sp>
      <p:sp>
        <p:nvSpPr>
          <p:cNvPr id="3" name="Content Placeholder 2"/>
          <p:cNvSpPr>
            <a:spLocks noGrp="1"/>
          </p:cNvSpPr>
          <p:nvPr>
            <p:ph idx="1"/>
          </p:nvPr>
        </p:nvSpPr>
        <p:spPr>
          <a:xfrm>
            <a:off x="560512" y="2276873"/>
            <a:ext cx="9001125" cy="3240360"/>
          </a:xfrm>
        </p:spPr>
        <p:txBody>
          <a:bodyPr>
            <a:normAutofit fontScale="92500" lnSpcReduction="10000"/>
          </a:bodyPr>
          <a:lstStyle/>
          <a:p>
            <a:r>
              <a:rPr lang="en-GB" sz="2800" dirty="0" smtClean="0"/>
              <a:t>Maintain our gold standard qualifications</a:t>
            </a:r>
          </a:p>
          <a:p>
            <a:r>
              <a:rPr lang="en-GB" sz="2800" dirty="0" smtClean="0"/>
              <a:t>Online application of the CA3 (Communication) exam</a:t>
            </a:r>
          </a:p>
          <a:p>
            <a:r>
              <a:rPr lang="en-GB" sz="2800" dirty="0" smtClean="0"/>
              <a:t>Accredited the Chinese University of Hong Kong</a:t>
            </a:r>
          </a:p>
          <a:p>
            <a:r>
              <a:rPr lang="en-GB" sz="2800" dirty="0" smtClean="0"/>
              <a:t>Looking into accrediting other universities in China</a:t>
            </a:r>
          </a:p>
          <a:p>
            <a:r>
              <a:rPr lang="en-GB" sz="2800" dirty="0" smtClean="0"/>
              <a:t>Launched the Sir Edward </a:t>
            </a:r>
            <a:r>
              <a:rPr lang="en-GB" sz="2800" dirty="0" err="1" smtClean="0"/>
              <a:t>Johnstone</a:t>
            </a:r>
            <a:r>
              <a:rPr lang="en-GB" sz="2800" dirty="0" smtClean="0"/>
              <a:t> prize in China</a:t>
            </a:r>
          </a:p>
          <a:p>
            <a:r>
              <a:rPr lang="en-GB" sz="2800" dirty="0" smtClean="0"/>
              <a:t>Recognition of the potential talent in China</a:t>
            </a:r>
          </a:p>
          <a:p>
            <a:pPr>
              <a:buNone/>
            </a:pPr>
            <a:r>
              <a:rPr lang="en-GB" sz="2800" dirty="0" smtClean="0"/>
              <a:t> </a:t>
            </a:r>
            <a:endParaRPr lang="en-GB" sz="2800" dirty="0"/>
          </a:p>
        </p:txBody>
      </p:sp>
      <p:sp>
        <p:nvSpPr>
          <p:cNvPr id="4" name="Slide Number Placeholder 3"/>
          <p:cNvSpPr>
            <a:spLocks noGrp="1"/>
          </p:cNvSpPr>
          <p:nvPr>
            <p:ph type="sldNum" sz="quarter" idx="12"/>
          </p:nvPr>
        </p:nvSpPr>
        <p:spPr/>
        <p:txBody>
          <a:bodyPr/>
          <a:lstStyle/>
          <a:p>
            <a:fld id="{192DAC20-4BA7-42CE-BB54-80C3818F7B29}" type="slidenum">
              <a:rPr lang="en-US" smtClean="0"/>
              <a:pPr/>
              <a:t>8</a:t>
            </a:fld>
            <a:endParaRPr lang="en-US" dirty="0"/>
          </a:p>
        </p:txBody>
      </p:sp>
      <p:sp>
        <p:nvSpPr>
          <p:cNvPr id="5" name="Footer Placeholder 4"/>
          <p:cNvSpPr>
            <a:spLocks noGrp="1"/>
          </p:cNvSpPr>
          <p:nvPr>
            <p:ph type="ftr" sz="quarter" idx="3"/>
          </p:nvPr>
        </p:nvSpPr>
        <p:spPr/>
        <p:txBody>
          <a:bodyPr/>
          <a:lstStyle/>
          <a:p>
            <a:pPr algn="l"/>
            <a:r>
              <a:rPr lang="en-US" smtClean="0">
                <a:solidFill>
                  <a:schemeClr val="accent2">
                    <a:lumMod val="75000"/>
                    <a:lumOff val="25000"/>
                  </a:schemeClr>
                </a:solidFill>
              </a:rPr>
              <a:t>© 2010 The Actuarial Profession </a:t>
            </a:r>
            <a:r>
              <a:rPr lang="en-US" smtClean="0">
                <a:solidFill>
                  <a:schemeClr val="accent1"/>
                </a:solidFill>
                <a:sym typeface="Wingdings"/>
              </a:rPr>
              <a:t></a:t>
            </a:r>
            <a:r>
              <a:rPr lang="en-US" smtClean="0">
                <a:solidFill>
                  <a:schemeClr val="accent1">
                    <a:lumMod val="75000"/>
                  </a:schemeClr>
                </a:solidFill>
              </a:rPr>
              <a:t> </a:t>
            </a:r>
            <a:r>
              <a:rPr lang="en-US" smtClean="0">
                <a:solidFill>
                  <a:schemeClr val="accent2">
                    <a:lumMod val="75000"/>
                    <a:lumOff val="25000"/>
                  </a:schemeClr>
                </a:solidFill>
              </a:rPr>
              <a:t>www.actuaries.org.uk</a:t>
            </a:r>
            <a:endParaRPr lang="en-US" dirty="0">
              <a:solidFill>
                <a:schemeClr val="accent2">
                  <a:lumMod val="75000"/>
                  <a:lumOff val="25000"/>
                </a:schemeClr>
              </a:solidFill>
            </a:endParaRPr>
          </a:p>
        </p:txBody>
      </p:sp>
    </p:spTree>
  </p:cSld>
  <p:clrMapOvr>
    <a:masterClrMapping/>
  </p:clrMapOvr>
</p:sld>
</file>

<file path=ppt/theme/theme1.xml><?xml version="1.0" encoding="utf-8"?>
<a:theme xmlns:a="http://schemas.openxmlformats.org/drawingml/2006/main" name="AP_PPT_Staff_template_F">
  <a:themeElements>
    <a:clrScheme name="AP_speaker_colour_theme">
      <a:dk1>
        <a:sysClr val="windowText" lastClr="000000"/>
      </a:dk1>
      <a:lt1>
        <a:sysClr val="window" lastClr="FFFFFF"/>
      </a:lt1>
      <a:dk2>
        <a:srgbClr val="000000"/>
      </a:dk2>
      <a:lt2>
        <a:srgbClr val="FFFFFF"/>
      </a:lt2>
      <a:accent1>
        <a:srgbClr val="94A61F"/>
      </a:accent1>
      <a:accent2>
        <a:srgbClr val="202C34"/>
      </a:accent2>
      <a:accent3>
        <a:srgbClr val="7B95AE"/>
      </a:accent3>
      <a:accent4>
        <a:srgbClr val="008AB0"/>
      </a:accent4>
      <a:accent5>
        <a:srgbClr val="78A22F"/>
      </a:accent5>
      <a:accent6>
        <a:srgbClr val="616B9C"/>
      </a:accent6>
      <a:hlink>
        <a:srgbClr val="EE342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AP_PPT_Staff_template_F</Template>
  <TotalTime>839</TotalTime>
  <Words>1024</Words>
  <Application>Microsoft Office PowerPoint</Application>
  <PresentationFormat>A4 Paper (210x297 mm)</PresentationFormat>
  <Paragraphs>187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AP_PPT_Staff_template_F</vt:lpstr>
      <vt:lpstr>First Anniversary: CANUK</vt:lpstr>
      <vt:lpstr>CANUK</vt:lpstr>
      <vt:lpstr>Institute and Faculty of Actuaries – Strategy Update</vt:lpstr>
      <vt:lpstr>Slide 3</vt:lpstr>
      <vt:lpstr>Brand: some key principles</vt:lpstr>
      <vt:lpstr>Our values How we measure behaviour</vt:lpstr>
      <vt:lpstr>Institute and Faculty of Actuaries</vt:lpstr>
      <vt:lpstr>The Institute and Faculty’s Strategic Objectives</vt:lpstr>
      <vt:lpstr>On Education</vt:lpstr>
      <vt:lpstr>On Thought Leadership and Learned Society</vt:lpstr>
      <vt:lpstr>On Public Affairs China Insurance Weekly, 26 September 2012</vt:lpstr>
      <vt:lpstr>On Regulation</vt:lpstr>
      <vt:lpstr>On Member Support</vt:lpstr>
      <vt:lpstr>CANUK: Some achievements…</vt:lpstr>
      <vt:lpstr>Slide 14</vt:lpstr>
      <vt:lpstr>Slide 15</vt:lpstr>
      <vt:lpstr>The Institute and Faculty of Actuaries</vt:lpstr>
    </vt:vector>
  </TitlesOfParts>
  <Company>Actuarial Profession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Supporting title of the presentation – sub title placement</dc:title>
  <dc:creator>alisonj</dc:creator>
  <cp:lastModifiedBy>emmap</cp:lastModifiedBy>
  <cp:revision>87</cp:revision>
  <dcterms:created xsi:type="dcterms:W3CDTF">2010-03-26T09:47:36Z</dcterms:created>
  <dcterms:modified xsi:type="dcterms:W3CDTF">2012-12-13T15:29:54Z</dcterms:modified>
</cp:coreProperties>
</file>