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8" r:id="rId3"/>
    <p:sldId id="277" r:id="rId4"/>
    <p:sldId id="284" r:id="rId5"/>
    <p:sldId id="285" r:id="rId6"/>
    <p:sldId id="286" r:id="rId7"/>
    <p:sldId id="287" r:id="rId8"/>
    <p:sldId id="296" r:id="rId9"/>
    <p:sldId id="289" r:id="rId10"/>
    <p:sldId id="292" r:id="rId11"/>
    <p:sldId id="293" r:id="rId12"/>
    <p:sldId id="294" r:id="rId13"/>
    <p:sldId id="282" r:id="rId14"/>
    <p:sldId id="283" r:id="rId15"/>
    <p:sldId id="302" r:id="rId16"/>
    <p:sldId id="298" r:id="rId17"/>
    <p:sldId id="299" r:id="rId18"/>
    <p:sldId id="275" r:id="rId19"/>
    <p:sldId id="300" r:id="rId20"/>
    <p:sldId id="281" r:id="rId21"/>
    <p:sldId id="301" r:id="rId22"/>
    <p:sldId id="270" r:id="rId23"/>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079"/>
    <a:srgbClr val="E9458C"/>
    <a:srgbClr val="000000"/>
    <a:srgbClr val="79A32A"/>
    <a:srgbClr val="008452"/>
    <a:srgbClr val="11B3A2"/>
    <a:srgbClr val="009CC8"/>
    <a:srgbClr val="7CB3E1"/>
    <a:srgbClr val="8076CF"/>
    <a:srgbClr val="8F4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673" autoAdjust="0"/>
    <p:restoredTop sz="94660"/>
  </p:normalViewPr>
  <p:slideViewPr>
    <p:cSldViewPr showGuides="1">
      <p:cViewPr varScale="1">
        <p:scale>
          <a:sx n="148" d="100"/>
          <a:sy n="148" d="100"/>
        </p:scale>
        <p:origin x="-564" y="-90"/>
      </p:cViewPr>
      <p:guideLst>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ssn_HadCET_mean!$B$12</c:f>
              <c:strCache>
                <c:ptCount val="1"/>
                <c:pt idx="0">
                  <c:v>DJF</c:v>
                </c:pt>
              </c:strCache>
            </c:strRef>
          </c:tx>
          <c:marker>
            <c:symbol val="none"/>
          </c:marker>
          <c:trendline>
            <c:trendlineType val="linear"/>
            <c:dispRSqr val="0"/>
            <c:dispEq val="0"/>
          </c:trendline>
          <c:xVal>
            <c:numRef>
              <c:f>ssn_HadCET_mean!$A$15:$A$369</c:f>
              <c:numCache>
                <c:formatCode>General</c:formatCode>
                <c:ptCount val="355"/>
                <c:pt idx="0">
                  <c:v>1660</c:v>
                </c:pt>
                <c:pt idx="1">
                  <c:v>1661</c:v>
                </c:pt>
                <c:pt idx="2">
                  <c:v>1662</c:v>
                </c:pt>
                <c:pt idx="3">
                  <c:v>1663</c:v>
                </c:pt>
                <c:pt idx="4">
                  <c:v>1664</c:v>
                </c:pt>
                <c:pt idx="5">
                  <c:v>1665</c:v>
                </c:pt>
                <c:pt idx="6">
                  <c:v>1666</c:v>
                </c:pt>
                <c:pt idx="7">
                  <c:v>1667</c:v>
                </c:pt>
                <c:pt idx="8">
                  <c:v>1668</c:v>
                </c:pt>
                <c:pt idx="9">
                  <c:v>1669</c:v>
                </c:pt>
                <c:pt idx="10">
                  <c:v>1670</c:v>
                </c:pt>
                <c:pt idx="11">
                  <c:v>1671</c:v>
                </c:pt>
                <c:pt idx="12">
                  <c:v>1672</c:v>
                </c:pt>
                <c:pt idx="13">
                  <c:v>1673</c:v>
                </c:pt>
                <c:pt idx="14">
                  <c:v>1674</c:v>
                </c:pt>
                <c:pt idx="15">
                  <c:v>1675</c:v>
                </c:pt>
                <c:pt idx="16">
                  <c:v>1676</c:v>
                </c:pt>
                <c:pt idx="17">
                  <c:v>1677</c:v>
                </c:pt>
                <c:pt idx="18">
                  <c:v>1678</c:v>
                </c:pt>
                <c:pt idx="19">
                  <c:v>1679</c:v>
                </c:pt>
                <c:pt idx="20">
                  <c:v>1680</c:v>
                </c:pt>
                <c:pt idx="21">
                  <c:v>1681</c:v>
                </c:pt>
                <c:pt idx="22">
                  <c:v>1682</c:v>
                </c:pt>
                <c:pt idx="23">
                  <c:v>1683</c:v>
                </c:pt>
                <c:pt idx="24">
                  <c:v>1684</c:v>
                </c:pt>
                <c:pt idx="25">
                  <c:v>1685</c:v>
                </c:pt>
                <c:pt idx="26">
                  <c:v>1686</c:v>
                </c:pt>
                <c:pt idx="27">
                  <c:v>1687</c:v>
                </c:pt>
                <c:pt idx="28">
                  <c:v>1688</c:v>
                </c:pt>
                <c:pt idx="29">
                  <c:v>1689</c:v>
                </c:pt>
                <c:pt idx="30">
                  <c:v>1690</c:v>
                </c:pt>
                <c:pt idx="31">
                  <c:v>1691</c:v>
                </c:pt>
                <c:pt idx="32">
                  <c:v>1692</c:v>
                </c:pt>
                <c:pt idx="33">
                  <c:v>1693</c:v>
                </c:pt>
                <c:pt idx="34">
                  <c:v>1694</c:v>
                </c:pt>
                <c:pt idx="35">
                  <c:v>1695</c:v>
                </c:pt>
                <c:pt idx="36">
                  <c:v>1696</c:v>
                </c:pt>
                <c:pt idx="37">
                  <c:v>1697</c:v>
                </c:pt>
                <c:pt idx="38">
                  <c:v>1698</c:v>
                </c:pt>
                <c:pt idx="39">
                  <c:v>1699</c:v>
                </c:pt>
                <c:pt idx="40">
                  <c:v>1700</c:v>
                </c:pt>
                <c:pt idx="41">
                  <c:v>1701</c:v>
                </c:pt>
                <c:pt idx="42">
                  <c:v>1702</c:v>
                </c:pt>
                <c:pt idx="43">
                  <c:v>1703</c:v>
                </c:pt>
                <c:pt idx="44">
                  <c:v>1704</c:v>
                </c:pt>
                <c:pt idx="45">
                  <c:v>1705</c:v>
                </c:pt>
                <c:pt idx="46">
                  <c:v>1706</c:v>
                </c:pt>
                <c:pt idx="47">
                  <c:v>1707</c:v>
                </c:pt>
                <c:pt idx="48">
                  <c:v>1708</c:v>
                </c:pt>
                <c:pt idx="49">
                  <c:v>1709</c:v>
                </c:pt>
                <c:pt idx="50">
                  <c:v>1710</c:v>
                </c:pt>
                <c:pt idx="51">
                  <c:v>1711</c:v>
                </c:pt>
                <c:pt idx="52">
                  <c:v>1712</c:v>
                </c:pt>
                <c:pt idx="53">
                  <c:v>1713</c:v>
                </c:pt>
                <c:pt idx="54">
                  <c:v>1714</c:v>
                </c:pt>
                <c:pt idx="55">
                  <c:v>1715</c:v>
                </c:pt>
                <c:pt idx="56">
                  <c:v>1716</c:v>
                </c:pt>
                <c:pt idx="57">
                  <c:v>1717</c:v>
                </c:pt>
                <c:pt idx="58">
                  <c:v>1718</c:v>
                </c:pt>
                <c:pt idx="59">
                  <c:v>1719</c:v>
                </c:pt>
                <c:pt idx="60">
                  <c:v>1720</c:v>
                </c:pt>
                <c:pt idx="61">
                  <c:v>1721</c:v>
                </c:pt>
                <c:pt idx="62">
                  <c:v>1722</c:v>
                </c:pt>
                <c:pt idx="63">
                  <c:v>1723</c:v>
                </c:pt>
                <c:pt idx="64">
                  <c:v>1724</c:v>
                </c:pt>
                <c:pt idx="65">
                  <c:v>1725</c:v>
                </c:pt>
                <c:pt idx="66">
                  <c:v>1726</c:v>
                </c:pt>
                <c:pt idx="67">
                  <c:v>1727</c:v>
                </c:pt>
                <c:pt idx="68">
                  <c:v>1728</c:v>
                </c:pt>
                <c:pt idx="69">
                  <c:v>1729</c:v>
                </c:pt>
                <c:pt idx="70">
                  <c:v>1730</c:v>
                </c:pt>
                <c:pt idx="71">
                  <c:v>1731</c:v>
                </c:pt>
                <c:pt idx="72">
                  <c:v>1732</c:v>
                </c:pt>
                <c:pt idx="73">
                  <c:v>1733</c:v>
                </c:pt>
                <c:pt idx="74">
                  <c:v>1734</c:v>
                </c:pt>
                <c:pt idx="75">
                  <c:v>1735</c:v>
                </c:pt>
                <c:pt idx="76">
                  <c:v>1736</c:v>
                </c:pt>
                <c:pt idx="77">
                  <c:v>1737</c:v>
                </c:pt>
                <c:pt idx="78">
                  <c:v>1738</c:v>
                </c:pt>
                <c:pt idx="79">
                  <c:v>1739</c:v>
                </c:pt>
                <c:pt idx="80">
                  <c:v>1740</c:v>
                </c:pt>
                <c:pt idx="81">
                  <c:v>1741</c:v>
                </c:pt>
                <c:pt idx="82">
                  <c:v>1742</c:v>
                </c:pt>
                <c:pt idx="83">
                  <c:v>1743</c:v>
                </c:pt>
                <c:pt idx="84">
                  <c:v>1744</c:v>
                </c:pt>
                <c:pt idx="85">
                  <c:v>1745</c:v>
                </c:pt>
                <c:pt idx="86">
                  <c:v>1746</c:v>
                </c:pt>
                <c:pt idx="87">
                  <c:v>1747</c:v>
                </c:pt>
                <c:pt idx="88">
                  <c:v>1748</c:v>
                </c:pt>
                <c:pt idx="89">
                  <c:v>1749</c:v>
                </c:pt>
                <c:pt idx="90">
                  <c:v>1750</c:v>
                </c:pt>
                <c:pt idx="91">
                  <c:v>1751</c:v>
                </c:pt>
                <c:pt idx="92">
                  <c:v>1752</c:v>
                </c:pt>
                <c:pt idx="93">
                  <c:v>1753</c:v>
                </c:pt>
                <c:pt idx="94">
                  <c:v>1754</c:v>
                </c:pt>
                <c:pt idx="95">
                  <c:v>1755</c:v>
                </c:pt>
                <c:pt idx="96">
                  <c:v>1756</c:v>
                </c:pt>
                <c:pt idx="97">
                  <c:v>1757</c:v>
                </c:pt>
                <c:pt idx="98">
                  <c:v>1758</c:v>
                </c:pt>
                <c:pt idx="99">
                  <c:v>1759</c:v>
                </c:pt>
                <c:pt idx="100">
                  <c:v>1760</c:v>
                </c:pt>
                <c:pt idx="101">
                  <c:v>1761</c:v>
                </c:pt>
                <c:pt idx="102">
                  <c:v>1762</c:v>
                </c:pt>
                <c:pt idx="103">
                  <c:v>1763</c:v>
                </c:pt>
                <c:pt idx="104">
                  <c:v>1764</c:v>
                </c:pt>
                <c:pt idx="105">
                  <c:v>1765</c:v>
                </c:pt>
                <c:pt idx="106">
                  <c:v>1766</c:v>
                </c:pt>
                <c:pt idx="107">
                  <c:v>1767</c:v>
                </c:pt>
                <c:pt idx="108">
                  <c:v>1768</c:v>
                </c:pt>
                <c:pt idx="109">
                  <c:v>1769</c:v>
                </c:pt>
                <c:pt idx="110">
                  <c:v>1770</c:v>
                </c:pt>
                <c:pt idx="111">
                  <c:v>1771</c:v>
                </c:pt>
                <c:pt idx="112">
                  <c:v>1772</c:v>
                </c:pt>
                <c:pt idx="113">
                  <c:v>1773</c:v>
                </c:pt>
                <c:pt idx="114">
                  <c:v>1774</c:v>
                </c:pt>
                <c:pt idx="115">
                  <c:v>1775</c:v>
                </c:pt>
                <c:pt idx="116">
                  <c:v>1776</c:v>
                </c:pt>
                <c:pt idx="117">
                  <c:v>1777</c:v>
                </c:pt>
                <c:pt idx="118">
                  <c:v>1778</c:v>
                </c:pt>
                <c:pt idx="119">
                  <c:v>1779</c:v>
                </c:pt>
                <c:pt idx="120">
                  <c:v>1780</c:v>
                </c:pt>
                <c:pt idx="121">
                  <c:v>1781</c:v>
                </c:pt>
                <c:pt idx="122">
                  <c:v>1782</c:v>
                </c:pt>
                <c:pt idx="123">
                  <c:v>1783</c:v>
                </c:pt>
                <c:pt idx="124">
                  <c:v>1784</c:v>
                </c:pt>
                <c:pt idx="125">
                  <c:v>1785</c:v>
                </c:pt>
                <c:pt idx="126">
                  <c:v>1786</c:v>
                </c:pt>
                <c:pt idx="127">
                  <c:v>1787</c:v>
                </c:pt>
                <c:pt idx="128">
                  <c:v>1788</c:v>
                </c:pt>
                <c:pt idx="129">
                  <c:v>1789</c:v>
                </c:pt>
                <c:pt idx="130">
                  <c:v>1790</c:v>
                </c:pt>
                <c:pt idx="131">
                  <c:v>1791</c:v>
                </c:pt>
                <c:pt idx="132">
                  <c:v>1792</c:v>
                </c:pt>
                <c:pt idx="133">
                  <c:v>1793</c:v>
                </c:pt>
                <c:pt idx="134">
                  <c:v>1794</c:v>
                </c:pt>
                <c:pt idx="135">
                  <c:v>1795</c:v>
                </c:pt>
                <c:pt idx="136">
                  <c:v>1796</c:v>
                </c:pt>
                <c:pt idx="137">
                  <c:v>1797</c:v>
                </c:pt>
                <c:pt idx="138">
                  <c:v>1798</c:v>
                </c:pt>
                <c:pt idx="139">
                  <c:v>1799</c:v>
                </c:pt>
                <c:pt idx="140">
                  <c:v>1800</c:v>
                </c:pt>
                <c:pt idx="141">
                  <c:v>1801</c:v>
                </c:pt>
                <c:pt idx="142">
                  <c:v>1802</c:v>
                </c:pt>
                <c:pt idx="143">
                  <c:v>1803</c:v>
                </c:pt>
                <c:pt idx="144">
                  <c:v>1804</c:v>
                </c:pt>
                <c:pt idx="145">
                  <c:v>1805</c:v>
                </c:pt>
                <c:pt idx="146">
                  <c:v>1806</c:v>
                </c:pt>
                <c:pt idx="147">
                  <c:v>1807</c:v>
                </c:pt>
                <c:pt idx="148">
                  <c:v>1808</c:v>
                </c:pt>
                <c:pt idx="149">
                  <c:v>1809</c:v>
                </c:pt>
                <c:pt idx="150">
                  <c:v>1810</c:v>
                </c:pt>
                <c:pt idx="151">
                  <c:v>1811</c:v>
                </c:pt>
                <c:pt idx="152">
                  <c:v>1812</c:v>
                </c:pt>
                <c:pt idx="153">
                  <c:v>1813</c:v>
                </c:pt>
                <c:pt idx="154">
                  <c:v>1814</c:v>
                </c:pt>
                <c:pt idx="155">
                  <c:v>1815</c:v>
                </c:pt>
                <c:pt idx="156">
                  <c:v>1816</c:v>
                </c:pt>
                <c:pt idx="157">
                  <c:v>1817</c:v>
                </c:pt>
                <c:pt idx="158">
                  <c:v>1818</c:v>
                </c:pt>
                <c:pt idx="159">
                  <c:v>1819</c:v>
                </c:pt>
                <c:pt idx="160">
                  <c:v>1820</c:v>
                </c:pt>
                <c:pt idx="161">
                  <c:v>1821</c:v>
                </c:pt>
                <c:pt idx="162">
                  <c:v>1822</c:v>
                </c:pt>
                <c:pt idx="163">
                  <c:v>1823</c:v>
                </c:pt>
                <c:pt idx="164">
                  <c:v>1824</c:v>
                </c:pt>
                <c:pt idx="165">
                  <c:v>1825</c:v>
                </c:pt>
                <c:pt idx="166">
                  <c:v>1826</c:v>
                </c:pt>
                <c:pt idx="167">
                  <c:v>1827</c:v>
                </c:pt>
                <c:pt idx="168">
                  <c:v>1828</c:v>
                </c:pt>
                <c:pt idx="169">
                  <c:v>1829</c:v>
                </c:pt>
                <c:pt idx="170">
                  <c:v>1830</c:v>
                </c:pt>
                <c:pt idx="171">
                  <c:v>1831</c:v>
                </c:pt>
                <c:pt idx="172">
                  <c:v>1832</c:v>
                </c:pt>
                <c:pt idx="173">
                  <c:v>1833</c:v>
                </c:pt>
                <c:pt idx="174">
                  <c:v>1834</c:v>
                </c:pt>
                <c:pt idx="175">
                  <c:v>1835</c:v>
                </c:pt>
                <c:pt idx="176">
                  <c:v>1836</c:v>
                </c:pt>
                <c:pt idx="177">
                  <c:v>1837</c:v>
                </c:pt>
                <c:pt idx="178">
                  <c:v>1838</c:v>
                </c:pt>
                <c:pt idx="179">
                  <c:v>1839</c:v>
                </c:pt>
                <c:pt idx="180">
                  <c:v>1840</c:v>
                </c:pt>
                <c:pt idx="181">
                  <c:v>1841</c:v>
                </c:pt>
                <c:pt idx="182">
                  <c:v>1842</c:v>
                </c:pt>
                <c:pt idx="183">
                  <c:v>1843</c:v>
                </c:pt>
                <c:pt idx="184">
                  <c:v>1844</c:v>
                </c:pt>
                <c:pt idx="185">
                  <c:v>1845</c:v>
                </c:pt>
                <c:pt idx="186">
                  <c:v>1846</c:v>
                </c:pt>
                <c:pt idx="187">
                  <c:v>1847</c:v>
                </c:pt>
                <c:pt idx="188">
                  <c:v>1848</c:v>
                </c:pt>
                <c:pt idx="189">
                  <c:v>1849</c:v>
                </c:pt>
                <c:pt idx="190">
                  <c:v>1850</c:v>
                </c:pt>
                <c:pt idx="191">
                  <c:v>1851</c:v>
                </c:pt>
                <c:pt idx="192">
                  <c:v>1852</c:v>
                </c:pt>
                <c:pt idx="193">
                  <c:v>1853</c:v>
                </c:pt>
                <c:pt idx="194">
                  <c:v>1854</c:v>
                </c:pt>
                <c:pt idx="195">
                  <c:v>1855</c:v>
                </c:pt>
                <c:pt idx="196">
                  <c:v>1856</c:v>
                </c:pt>
                <c:pt idx="197">
                  <c:v>1857</c:v>
                </c:pt>
                <c:pt idx="198">
                  <c:v>1858</c:v>
                </c:pt>
                <c:pt idx="199">
                  <c:v>1859</c:v>
                </c:pt>
                <c:pt idx="200">
                  <c:v>1860</c:v>
                </c:pt>
                <c:pt idx="201">
                  <c:v>1861</c:v>
                </c:pt>
                <c:pt idx="202">
                  <c:v>1862</c:v>
                </c:pt>
                <c:pt idx="203">
                  <c:v>1863</c:v>
                </c:pt>
                <c:pt idx="204">
                  <c:v>1864</c:v>
                </c:pt>
                <c:pt idx="205">
                  <c:v>1865</c:v>
                </c:pt>
                <c:pt idx="206">
                  <c:v>1866</c:v>
                </c:pt>
                <c:pt idx="207">
                  <c:v>1867</c:v>
                </c:pt>
                <c:pt idx="208">
                  <c:v>1868</c:v>
                </c:pt>
                <c:pt idx="209">
                  <c:v>1869</c:v>
                </c:pt>
                <c:pt idx="210">
                  <c:v>1870</c:v>
                </c:pt>
                <c:pt idx="211">
                  <c:v>1871</c:v>
                </c:pt>
                <c:pt idx="212">
                  <c:v>1872</c:v>
                </c:pt>
                <c:pt idx="213">
                  <c:v>1873</c:v>
                </c:pt>
                <c:pt idx="214">
                  <c:v>1874</c:v>
                </c:pt>
                <c:pt idx="215">
                  <c:v>1875</c:v>
                </c:pt>
                <c:pt idx="216">
                  <c:v>1876</c:v>
                </c:pt>
                <c:pt idx="217">
                  <c:v>1877</c:v>
                </c:pt>
                <c:pt idx="218">
                  <c:v>1878</c:v>
                </c:pt>
                <c:pt idx="219">
                  <c:v>1879</c:v>
                </c:pt>
                <c:pt idx="220">
                  <c:v>1880</c:v>
                </c:pt>
                <c:pt idx="221">
                  <c:v>1881</c:v>
                </c:pt>
                <c:pt idx="222">
                  <c:v>1882</c:v>
                </c:pt>
                <c:pt idx="223">
                  <c:v>1883</c:v>
                </c:pt>
                <c:pt idx="224">
                  <c:v>1884</c:v>
                </c:pt>
                <c:pt idx="225">
                  <c:v>1885</c:v>
                </c:pt>
                <c:pt idx="226">
                  <c:v>1886</c:v>
                </c:pt>
                <c:pt idx="227">
                  <c:v>1887</c:v>
                </c:pt>
                <c:pt idx="228">
                  <c:v>1888</c:v>
                </c:pt>
                <c:pt idx="229">
                  <c:v>1889</c:v>
                </c:pt>
                <c:pt idx="230">
                  <c:v>1890</c:v>
                </c:pt>
                <c:pt idx="231">
                  <c:v>1891</c:v>
                </c:pt>
                <c:pt idx="232">
                  <c:v>1892</c:v>
                </c:pt>
                <c:pt idx="233">
                  <c:v>1893</c:v>
                </c:pt>
                <c:pt idx="234">
                  <c:v>1894</c:v>
                </c:pt>
                <c:pt idx="235">
                  <c:v>1895</c:v>
                </c:pt>
                <c:pt idx="236">
                  <c:v>1896</c:v>
                </c:pt>
                <c:pt idx="237">
                  <c:v>1897</c:v>
                </c:pt>
                <c:pt idx="238">
                  <c:v>1898</c:v>
                </c:pt>
                <c:pt idx="239">
                  <c:v>1899</c:v>
                </c:pt>
                <c:pt idx="240">
                  <c:v>1900</c:v>
                </c:pt>
                <c:pt idx="241">
                  <c:v>1901</c:v>
                </c:pt>
                <c:pt idx="242">
                  <c:v>1902</c:v>
                </c:pt>
                <c:pt idx="243">
                  <c:v>1903</c:v>
                </c:pt>
                <c:pt idx="244">
                  <c:v>1904</c:v>
                </c:pt>
                <c:pt idx="245">
                  <c:v>1905</c:v>
                </c:pt>
                <c:pt idx="246">
                  <c:v>1906</c:v>
                </c:pt>
                <c:pt idx="247">
                  <c:v>1907</c:v>
                </c:pt>
                <c:pt idx="248">
                  <c:v>1908</c:v>
                </c:pt>
                <c:pt idx="249">
                  <c:v>1909</c:v>
                </c:pt>
                <c:pt idx="250">
                  <c:v>1910</c:v>
                </c:pt>
                <c:pt idx="251">
                  <c:v>1911</c:v>
                </c:pt>
                <c:pt idx="252">
                  <c:v>1912</c:v>
                </c:pt>
                <c:pt idx="253">
                  <c:v>1913</c:v>
                </c:pt>
                <c:pt idx="254">
                  <c:v>1914</c:v>
                </c:pt>
                <c:pt idx="255">
                  <c:v>1915</c:v>
                </c:pt>
                <c:pt idx="256">
                  <c:v>1916</c:v>
                </c:pt>
                <c:pt idx="257">
                  <c:v>1917</c:v>
                </c:pt>
                <c:pt idx="258">
                  <c:v>1918</c:v>
                </c:pt>
                <c:pt idx="259">
                  <c:v>1919</c:v>
                </c:pt>
                <c:pt idx="260">
                  <c:v>1920</c:v>
                </c:pt>
                <c:pt idx="261">
                  <c:v>1921</c:v>
                </c:pt>
                <c:pt idx="262">
                  <c:v>1922</c:v>
                </c:pt>
                <c:pt idx="263">
                  <c:v>1923</c:v>
                </c:pt>
                <c:pt idx="264">
                  <c:v>1924</c:v>
                </c:pt>
                <c:pt idx="265">
                  <c:v>1925</c:v>
                </c:pt>
                <c:pt idx="266">
                  <c:v>1926</c:v>
                </c:pt>
                <c:pt idx="267">
                  <c:v>1927</c:v>
                </c:pt>
                <c:pt idx="268">
                  <c:v>1928</c:v>
                </c:pt>
                <c:pt idx="269">
                  <c:v>1929</c:v>
                </c:pt>
                <c:pt idx="270">
                  <c:v>1930</c:v>
                </c:pt>
                <c:pt idx="271">
                  <c:v>1931</c:v>
                </c:pt>
                <c:pt idx="272">
                  <c:v>1932</c:v>
                </c:pt>
                <c:pt idx="273">
                  <c:v>1933</c:v>
                </c:pt>
                <c:pt idx="274">
                  <c:v>1934</c:v>
                </c:pt>
                <c:pt idx="275">
                  <c:v>1935</c:v>
                </c:pt>
                <c:pt idx="276">
                  <c:v>1936</c:v>
                </c:pt>
                <c:pt idx="277">
                  <c:v>1937</c:v>
                </c:pt>
                <c:pt idx="278">
                  <c:v>1938</c:v>
                </c:pt>
                <c:pt idx="279">
                  <c:v>1939</c:v>
                </c:pt>
                <c:pt idx="280">
                  <c:v>1940</c:v>
                </c:pt>
                <c:pt idx="281">
                  <c:v>1941</c:v>
                </c:pt>
                <c:pt idx="282">
                  <c:v>1942</c:v>
                </c:pt>
                <c:pt idx="283">
                  <c:v>1943</c:v>
                </c:pt>
                <c:pt idx="284">
                  <c:v>1944</c:v>
                </c:pt>
                <c:pt idx="285">
                  <c:v>1945</c:v>
                </c:pt>
                <c:pt idx="286">
                  <c:v>1946</c:v>
                </c:pt>
                <c:pt idx="287">
                  <c:v>1947</c:v>
                </c:pt>
                <c:pt idx="288">
                  <c:v>1948</c:v>
                </c:pt>
                <c:pt idx="289">
                  <c:v>1949</c:v>
                </c:pt>
                <c:pt idx="290">
                  <c:v>1950</c:v>
                </c:pt>
                <c:pt idx="291">
                  <c:v>1951</c:v>
                </c:pt>
                <c:pt idx="292">
                  <c:v>1952</c:v>
                </c:pt>
                <c:pt idx="293">
                  <c:v>1953</c:v>
                </c:pt>
                <c:pt idx="294">
                  <c:v>1954</c:v>
                </c:pt>
                <c:pt idx="295">
                  <c:v>1955</c:v>
                </c:pt>
                <c:pt idx="296">
                  <c:v>1956</c:v>
                </c:pt>
                <c:pt idx="297">
                  <c:v>1957</c:v>
                </c:pt>
                <c:pt idx="298">
                  <c:v>1958</c:v>
                </c:pt>
                <c:pt idx="299">
                  <c:v>1959</c:v>
                </c:pt>
                <c:pt idx="300">
                  <c:v>1960</c:v>
                </c:pt>
                <c:pt idx="301">
                  <c:v>1961</c:v>
                </c:pt>
                <c:pt idx="302">
                  <c:v>1962</c:v>
                </c:pt>
                <c:pt idx="303">
                  <c:v>1963</c:v>
                </c:pt>
                <c:pt idx="304">
                  <c:v>1964</c:v>
                </c:pt>
                <c:pt idx="305">
                  <c:v>1965</c:v>
                </c:pt>
                <c:pt idx="306">
                  <c:v>1966</c:v>
                </c:pt>
                <c:pt idx="307">
                  <c:v>1967</c:v>
                </c:pt>
                <c:pt idx="308">
                  <c:v>1968</c:v>
                </c:pt>
                <c:pt idx="309">
                  <c:v>1969</c:v>
                </c:pt>
                <c:pt idx="310">
                  <c:v>1970</c:v>
                </c:pt>
                <c:pt idx="311">
                  <c:v>1971</c:v>
                </c:pt>
                <c:pt idx="312">
                  <c:v>1972</c:v>
                </c:pt>
                <c:pt idx="313">
                  <c:v>1973</c:v>
                </c:pt>
                <c:pt idx="314">
                  <c:v>1974</c:v>
                </c:pt>
                <c:pt idx="315">
                  <c:v>1975</c:v>
                </c:pt>
                <c:pt idx="316">
                  <c:v>1976</c:v>
                </c:pt>
                <c:pt idx="317">
                  <c:v>1977</c:v>
                </c:pt>
                <c:pt idx="318">
                  <c:v>1978</c:v>
                </c:pt>
                <c:pt idx="319">
                  <c:v>1979</c:v>
                </c:pt>
                <c:pt idx="320">
                  <c:v>1980</c:v>
                </c:pt>
                <c:pt idx="321">
                  <c:v>1981</c:v>
                </c:pt>
                <c:pt idx="322">
                  <c:v>1982</c:v>
                </c:pt>
                <c:pt idx="323">
                  <c:v>1983</c:v>
                </c:pt>
                <c:pt idx="324">
                  <c:v>1984</c:v>
                </c:pt>
                <c:pt idx="325">
                  <c:v>1985</c:v>
                </c:pt>
                <c:pt idx="326">
                  <c:v>1986</c:v>
                </c:pt>
                <c:pt idx="327">
                  <c:v>1987</c:v>
                </c:pt>
                <c:pt idx="328">
                  <c:v>1988</c:v>
                </c:pt>
                <c:pt idx="329">
                  <c:v>1989</c:v>
                </c:pt>
                <c:pt idx="330">
                  <c:v>1990</c:v>
                </c:pt>
                <c:pt idx="331">
                  <c:v>1991</c:v>
                </c:pt>
                <c:pt idx="332">
                  <c:v>1992</c:v>
                </c:pt>
                <c:pt idx="333">
                  <c:v>1993</c:v>
                </c:pt>
                <c:pt idx="334">
                  <c:v>1994</c:v>
                </c:pt>
                <c:pt idx="335">
                  <c:v>1995</c:v>
                </c:pt>
                <c:pt idx="336">
                  <c:v>1996</c:v>
                </c:pt>
                <c:pt idx="337">
                  <c:v>1997</c:v>
                </c:pt>
                <c:pt idx="338">
                  <c:v>1998</c:v>
                </c:pt>
                <c:pt idx="339">
                  <c:v>1999</c:v>
                </c:pt>
                <c:pt idx="340">
                  <c:v>2000</c:v>
                </c:pt>
                <c:pt idx="341">
                  <c:v>2001</c:v>
                </c:pt>
                <c:pt idx="342">
                  <c:v>2002</c:v>
                </c:pt>
                <c:pt idx="343">
                  <c:v>2003</c:v>
                </c:pt>
                <c:pt idx="344">
                  <c:v>2004</c:v>
                </c:pt>
                <c:pt idx="345">
                  <c:v>2005</c:v>
                </c:pt>
                <c:pt idx="346">
                  <c:v>2006</c:v>
                </c:pt>
                <c:pt idx="347">
                  <c:v>2007</c:v>
                </c:pt>
                <c:pt idx="348">
                  <c:v>2008</c:v>
                </c:pt>
                <c:pt idx="349">
                  <c:v>2009</c:v>
                </c:pt>
                <c:pt idx="350">
                  <c:v>2010</c:v>
                </c:pt>
                <c:pt idx="351">
                  <c:v>2011</c:v>
                </c:pt>
                <c:pt idx="352">
                  <c:v>2012</c:v>
                </c:pt>
                <c:pt idx="353">
                  <c:v>2013</c:v>
                </c:pt>
                <c:pt idx="354">
                  <c:v>2014</c:v>
                </c:pt>
              </c:numCache>
            </c:numRef>
          </c:xVal>
          <c:yVal>
            <c:numRef>
              <c:f>ssn_HadCET_mean!$B$15:$B$369</c:f>
              <c:numCache>
                <c:formatCode>General</c:formatCode>
                <c:ptCount val="355"/>
                <c:pt idx="0">
                  <c:v>2</c:v>
                </c:pt>
                <c:pt idx="1">
                  <c:v>5</c:v>
                </c:pt>
                <c:pt idx="2">
                  <c:v>5.7</c:v>
                </c:pt>
                <c:pt idx="3">
                  <c:v>1.7</c:v>
                </c:pt>
                <c:pt idx="4">
                  <c:v>4.7</c:v>
                </c:pt>
                <c:pt idx="5">
                  <c:v>2</c:v>
                </c:pt>
                <c:pt idx="6">
                  <c:v>3.7</c:v>
                </c:pt>
                <c:pt idx="7">
                  <c:v>2.2999999999999998</c:v>
                </c:pt>
                <c:pt idx="8">
                  <c:v>4.3</c:v>
                </c:pt>
                <c:pt idx="9">
                  <c:v>3.3</c:v>
                </c:pt>
                <c:pt idx="10">
                  <c:v>2</c:v>
                </c:pt>
                <c:pt idx="11">
                  <c:v>3.5</c:v>
                </c:pt>
                <c:pt idx="12">
                  <c:v>2.2999999999999998</c:v>
                </c:pt>
                <c:pt idx="13">
                  <c:v>3.7</c:v>
                </c:pt>
                <c:pt idx="14">
                  <c:v>2.5</c:v>
                </c:pt>
                <c:pt idx="15">
                  <c:v>2.8</c:v>
                </c:pt>
                <c:pt idx="16">
                  <c:v>5</c:v>
                </c:pt>
                <c:pt idx="17">
                  <c:v>2</c:v>
                </c:pt>
                <c:pt idx="18">
                  <c:v>1.8</c:v>
                </c:pt>
                <c:pt idx="19">
                  <c:v>1</c:v>
                </c:pt>
                <c:pt idx="20">
                  <c:v>3.2</c:v>
                </c:pt>
                <c:pt idx="21">
                  <c:v>1</c:v>
                </c:pt>
                <c:pt idx="22">
                  <c:v>3.7</c:v>
                </c:pt>
                <c:pt idx="23">
                  <c:v>3.8</c:v>
                </c:pt>
                <c:pt idx="24">
                  <c:v>-1.2</c:v>
                </c:pt>
                <c:pt idx="25">
                  <c:v>2.7</c:v>
                </c:pt>
                <c:pt idx="26">
                  <c:v>6.3</c:v>
                </c:pt>
                <c:pt idx="27">
                  <c:v>4.7</c:v>
                </c:pt>
                <c:pt idx="28">
                  <c:v>3.7</c:v>
                </c:pt>
                <c:pt idx="29">
                  <c:v>2.7</c:v>
                </c:pt>
                <c:pt idx="30">
                  <c:v>4.3</c:v>
                </c:pt>
                <c:pt idx="31">
                  <c:v>2.2000000000000002</c:v>
                </c:pt>
                <c:pt idx="32">
                  <c:v>1.8</c:v>
                </c:pt>
                <c:pt idx="33">
                  <c:v>3.8</c:v>
                </c:pt>
                <c:pt idx="34">
                  <c:v>2.7</c:v>
                </c:pt>
                <c:pt idx="35">
                  <c:v>0.70000000000000007</c:v>
                </c:pt>
                <c:pt idx="36">
                  <c:v>4.7</c:v>
                </c:pt>
                <c:pt idx="37">
                  <c:v>1.3</c:v>
                </c:pt>
                <c:pt idx="38">
                  <c:v>1</c:v>
                </c:pt>
                <c:pt idx="39">
                  <c:v>3.4</c:v>
                </c:pt>
                <c:pt idx="40">
                  <c:v>3.3</c:v>
                </c:pt>
                <c:pt idx="41">
                  <c:v>3.2</c:v>
                </c:pt>
                <c:pt idx="42">
                  <c:v>5.0999999999999996</c:v>
                </c:pt>
                <c:pt idx="43">
                  <c:v>3.5</c:v>
                </c:pt>
                <c:pt idx="44">
                  <c:v>3.5</c:v>
                </c:pt>
                <c:pt idx="45">
                  <c:v>3.4</c:v>
                </c:pt>
                <c:pt idx="46">
                  <c:v>3.8</c:v>
                </c:pt>
                <c:pt idx="47">
                  <c:v>3.7</c:v>
                </c:pt>
                <c:pt idx="48">
                  <c:v>4.5</c:v>
                </c:pt>
                <c:pt idx="49">
                  <c:v>1.2</c:v>
                </c:pt>
                <c:pt idx="50">
                  <c:v>3.2</c:v>
                </c:pt>
                <c:pt idx="51">
                  <c:v>4.8</c:v>
                </c:pt>
                <c:pt idx="52">
                  <c:v>3.8</c:v>
                </c:pt>
                <c:pt idx="53">
                  <c:v>4.2</c:v>
                </c:pt>
                <c:pt idx="54">
                  <c:v>4.5</c:v>
                </c:pt>
                <c:pt idx="55">
                  <c:v>4.3</c:v>
                </c:pt>
                <c:pt idx="56">
                  <c:v>0.8</c:v>
                </c:pt>
                <c:pt idx="57">
                  <c:v>3.3</c:v>
                </c:pt>
                <c:pt idx="58">
                  <c:v>3.2</c:v>
                </c:pt>
                <c:pt idx="59">
                  <c:v>3.8</c:v>
                </c:pt>
                <c:pt idx="60">
                  <c:v>4</c:v>
                </c:pt>
                <c:pt idx="61">
                  <c:v>3.8</c:v>
                </c:pt>
                <c:pt idx="62">
                  <c:v>4.5</c:v>
                </c:pt>
                <c:pt idx="63">
                  <c:v>3.1</c:v>
                </c:pt>
                <c:pt idx="64">
                  <c:v>5.2</c:v>
                </c:pt>
                <c:pt idx="65">
                  <c:v>3.7</c:v>
                </c:pt>
                <c:pt idx="66">
                  <c:v>3.1</c:v>
                </c:pt>
                <c:pt idx="67">
                  <c:v>3.7</c:v>
                </c:pt>
                <c:pt idx="68">
                  <c:v>3.3</c:v>
                </c:pt>
                <c:pt idx="69">
                  <c:v>1.7</c:v>
                </c:pt>
                <c:pt idx="70">
                  <c:v>4.5999999999999996</c:v>
                </c:pt>
                <c:pt idx="71">
                  <c:v>2.5</c:v>
                </c:pt>
                <c:pt idx="72">
                  <c:v>4.7</c:v>
                </c:pt>
                <c:pt idx="73">
                  <c:v>5</c:v>
                </c:pt>
                <c:pt idx="74">
                  <c:v>6.1</c:v>
                </c:pt>
                <c:pt idx="75">
                  <c:v>4.0999999999999996</c:v>
                </c:pt>
                <c:pt idx="76">
                  <c:v>5</c:v>
                </c:pt>
                <c:pt idx="77">
                  <c:v>5.6</c:v>
                </c:pt>
                <c:pt idx="78">
                  <c:v>4.7</c:v>
                </c:pt>
                <c:pt idx="79">
                  <c:v>5.6</c:v>
                </c:pt>
                <c:pt idx="80">
                  <c:v>-0.4</c:v>
                </c:pt>
                <c:pt idx="81">
                  <c:v>2.8</c:v>
                </c:pt>
                <c:pt idx="82">
                  <c:v>3.1</c:v>
                </c:pt>
                <c:pt idx="83">
                  <c:v>3.4</c:v>
                </c:pt>
                <c:pt idx="84">
                  <c:v>3.1</c:v>
                </c:pt>
                <c:pt idx="85">
                  <c:v>3.2</c:v>
                </c:pt>
                <c:pt idx="86">
                  <c:v>2.2000000000000002</c:v>
                </c:pt>
                <c:pt idx="87">
                  <c:v>4.8</c:v>
                </c:pt>
                <c:pt idx="88">
                  <c:v>3.2</c:v>
                </c:pt>
                <c:pt idx="89">
                  <c:v>5</c:v>
                </c:pt>
                <c:pt idx="90">
                  <c:v>5.0999999999999996</c:v>
                </c:pt>
                <c:pt idx="91">
                  <c:v>3.2</c:v>
                </c:pt>
                <c:pt idx="92">
                  <c:v>3.1</c:v>
                </c:pt>
                <c:pt idx="93">
                  <c:v>3.3</c:v>
                </c:pt>
                <c:pt idx="94">
                  <c:v>3.5</c:v>
                </c:pt>
                <c:pt idx="95">
                  <c:v>2.2999999999999998</c:v>
                </c:pt>
                <c:pt idx="96">
                  <c:v>4.3</c:v>
                </c:pt>
                <c:pt idx="97">
                  <c:v>2.4</c:v>
                </c:pt>
                <c:pt idx="98">
                  <c:v>3.2</c:v>
                </c:pt>
                <c:pt idx="99">
                  <c:v>5.2</c:v>
                </c:pt>
                <c:pt idx="100">
                  <c:v>2.7</c:v>
                </c:pt>
                <c:pt idx="101">
                  <c:v>5.8</c:v>
                </c:pt>
                <c:pt idx="102">
                  <c:v>4.4000000000000004</c:v>
                </c:pt>
                <c:pt idx="103">
                  <c:v>2.6</c:v>
                </c:pt>
                <c:pt idx="104">
                  <c:v>4.5999999999999996</c:v>
                </c:pt>
                <c:pt idx="105">
                  <c:v>2.7</c:v>
                </c:pt>
                <c:pt idx="106">
                  <c:v>1.4</c:v>
                </c:pt>
                <c:pt idx="107">
                  <c:v>2.9</c:v>
                </c:pt>
                <c:pt idx="108">
                  <c:v>3</c:v>
                </c:pt>
                <c:pt idx="109">
                  <c:v>3.3</c:v>
                </c:pt>
                <c:pt idx="110">
                  <c:v>4.4000000000000004</c:v>
                </c:pt>
                <c:pt idx="111">
                  <c:v>2.6</c:v>
                </c:pt>
                <c:pt idx="112">
                  <c:v>2.9</c:v>
                </c:pt>
                <c:pt idx="113">
                  <c:v>3.8</c:v>
                </c:pt>
                <c:pt idx="114">
                  <c:v>2.9</c:v>
                </c:pt>
                <c:pt idx="115">
                  <c:v>4.7</c:v>
                </c:pt>
                <c:pt idx="116">
                  <c:v>2.2000000000000002</c:v>
                </c:pt>
                <c:pt idx="117">
                  <c:v>2.9</c:v>
                </c:pt>
                <c:pt idx="118">
                  <c:v>2.6</c:v>
                </c:pt>
                <c:pt idx="119">
                  <c:v>5.6</c:v>
                </c:pt>
                <c:pt idx="120">
                  <c:v>1.4</c:v>
                </c:pt>
                <c:pt idx="121">
                  <c:v>3.4</c:v>
                </c:pt>
                <c:pt idx="122">
                  <c:v>4.2</c:v>
                </c:pt>
                <c:pt idx="123">
                  <c:v>3.2</c:v>
                </c:pt>
                <c:pt idx="124">
                  <c:v>1.2</c:v>
                </c:pt>
                <c:pt idx="125">
                  <c:v>1.4</c:v>
                </c:pt>
                <c:pt idx="126">
                  <c:v>3</c:v>
                </c:pt>
                <c:pt idx="127">
                  <c:v>4.0999999999999996</c:v>
                </c:pt>
                <c:pt idx="128">
                  <c:v>3.8</c:v>
                </c:pt>
                <c:pt idx="129">
                  <c:v>2.1</c:v>
                </c:pt>
                <c:pt idx="130">
                  <c:v>5.7</c:v>
                </c:pt>
                <c:pt idx="131">
                  <c:v>4.4000000000000004</c:v>
                </c:pt>
                <c:pt idx="132">
                  <c:v>2.6</c:v>
                </c:pt>
                <c:pt idx="133">
                  <c:v>3.9</c:v>
                </c:pt>
                <c:pt idx="134">
                  <c:v>4.8</c:v>
                </c:pt>
                <c:pt idx="135">
                  <c:v>0.5</c:v>
                </c:pt>
                <c:pt idx="136">
                  <c:v>6.2</c:v>
                </c:pt>
                <c:pt idx="137">
                  <c:v>2.6</c:v>
                </c:pt>
                <c:pt idx="138">
                  <c:v>4.0999999999999996</c:v>
                </c:pt>
                <c:pt idx="139">
                  <c:v>2</c:v>
                </c:pt>
                <c:pt idx="140">
                  <c:v>2.1</c:v>
                </c:pt>
                <c:pt idx="141">
                  <c:v>4.2</c:v>
                </c:pt>
                <c:pt idx="142">
                  <c:v>2.2999999999999998</c:v>
                </c:pt>
                <c:pt idx="143">
                  <c:v>2.9</c:v>
                </c:pt>
                <c:pt idx="144">
                  <c:v>4.4000000000000004</c:v>
                </c:pt>
                <c:pt idx="145">
                  <c:v>2.8</c:v>
                </c:pt>
                <c:pt idx="146">
                  <c:v>4</c:v>
                </c:pt>
                <c:pt idx="147">
                  <c:v>4.4000000000000004</c:v>
                </c:pt>
                <c:pt idx="148">
                  <c:v>2.4</c:v>
                </c:pt>
                <c:pt idx="149">
                  <c:v>3.3</c:v>
                </c:pt>
                <c:pt idx="150">
                  <c:v>3.3</c:v>
                </c:pt>
                <c:pt idx="151">
                  <c:v>3.1</c:v>
                </c:pt>
                <c:pt idx="152">
                  <c:v>3.7</c:v>
                </c:pt>
                <c:pt idx="153">
                  <c:v>3.1</c:v>
                </c:pt>
                <c:pt idx="154">
                  <c:v>0.4</c:v>
                </c:pt>
                <c:pt idx="155">
                  <c:v>3.7</c:v>
                </c:pt>
                <c:pt idx="156">
                  <c:v>2.4</c:v>
                </c:pt>
                <c:pt idx="157">
                  <c:v>4.7</c:v>
                </c:pt>
                <c:pt idx="158">
                  <c:v>3.2</c:v>
                </c:pt>
                <c:pt idx="159">
                  <c:v>4.0999999999999996</c:v>
                </c:pt>
                <c:pt idx="160">
                  <c:v>1.4</c:v>
                </c:pt>
                <c:pt idx="161">
                  <c:v>3.5</c:v>
                </c:pt>
                <c:pt idx="162">
                  <c:v>5.8</c:v>
                </c:pt>
                <c:pt idx="163">
                  <c:v>1.5</c:v>
                </c:pt>
                <c:pt idx="164">
                  <c:v>4.5999999999999996</c:v>
                </c:pt>
                <c:pt idx="165">
                  <c:v>4.3</c:v>
                </c:pt>
                <c:pt idx="166">
                  <c:v>3.8</c:v>
                </c:pt>
                <c:pt idx="167">
                  <c:v>2.7</c:v>
                </c:pt>
                <c:pt idx="168">
                  <c:v>5.7</c:v>
                </c:pt>
                <c:pt idx="169">
                  <c:v>4</c:v>
                </c:pt>
                <c:pt idx="170">
                  <c:v>1.1000000000000001</c:v>
                </c:pt>
                <c:pt idx="171">
                  <c:v>2.7</c:v>
                </c:pt>
                <c:pt idx="172">
                  <c:v>4.0999999999999996</c:v>
                </c:pt>
                <c:pt idx="173">
                  <c:v>4</c:v>
                </c:pt>
                <c:pt idx="174">
                  <c:v>6.5</c:v>
                </c:pt>
                <c:pt idx="175">
                  <c:v>4.7</c:v>
                </c:pt>
                <c:pt idx="176">
                  <c:v>3.4</c:v>
                </c:pt>
                <c:pt idx="177">
                  <c:v>3.8</c:v>
                </c:pt>
                <c:pt idx="178">
                  <c:v>1.4</c:v>
                </c:pt>
                <c:pt idx="179">
                  <c:v>3.6</c:v>
                </c:pt>
                <c:pt idx="180">
                  <c:v>3.8</c:v>
                </c:pt>
                <c:pt idx="181">
                  <c:v>1.6</c:v>
                </c:pt>
                <c:pt idx="182">
                  <c:v>3.1</c:v>
                </c:pt>
                <c:pt idx="183">
                  <c:v>4.4000000000000004</c:v>
                </c:pt>
                <c:pt idx="184">
                  <c:v>4.3</c:v>
                </c:pt>
                <c:pt idx="185">
                  <c:v>1.5</c:v>
                </c:pt>
                <c:pt idx="186">
                  <c:v>5.8</c:v>
                </c:pt>
                <c:pt idx="187">
                  <c:v>1.7</c:v>
                </c:pt>
                <c:pt idx="188">
                  <c:v>4.0999999999999996</c:v>
                </c:pt>
                <c:pt idx="189">
                  <c:v>5.0999999999999996</c:v>
                </c:pt>
                <c:pt idx="190">
                  <c:v>3.5</c:v>
                </c:pt>
                <c:pt idx="191">
                  <c:v>5</c:v>
                </c:pt>
                <c:pt idx="192">
                  <c:v>4.8</c:v>
                </c:pt>
                <c:pt idx="193">
                  <c:v>4.5</c:v>
                </c:pt>
                <c:pt idx="194">
                  <c:v>3.1</c:v>
                </c:pt>
                <c:pt idx="195">
                  <c:v>1.9000000000000001</c:v>
                </c:pt>
                <c:pt idx="196">
                  <c:v>3.8</c:v>
                </c:pt>
                <c:pt idx="197">
                  <c:v>3.8</c:v>
                </c:pt>
                <c:pt idx="198">
                  <c:v>4.2</c:v>
                </c:pt>
                <c:pt idx="199">
                  <c:v>5.0999999999999996</c:v>
                </c:pt>
                <c:pt idx="200">
                  <c:v>2.2999999999999998</c:v>
                </c:pt>
                <c:pt idx="201">
                  <c:v>2.7</c:v>
                </c:pt>
                <c:pt idx="202">
                  <c:v>4.3</c:v>
                </c:pt>
                <c:pt idx="203">
                  <c:v>5.7</c:v>
                </c:pt>
                <c:pt idx="204">
                  <c:v>3.7</c:v>
                </c:pt>
                <c:pt idx="205">
                  <c:v>2.7</c:v>
                </c:pt>
                <c:pt idx="206">
                  <c:v>5.3</c:v>
                </c:pt>
                <c:pt idx="207">
                  <c:v>4.7</c:v>
                </c:pt>
                <c:pt idx="208">
                  <c:v>4.5</c:v>
                </c:pt>
                <c:pt idx="209">
                  <c:v>6.8</c:v>
                </c:pt>
                <c:pt idx="210">
                  <c:v>3</c:v>
                </c:pt>
                <c:pt idx="211">
                  <c:v>2.4</c:v>
                </c:pt>
                <c:pt idx="212">
                  <c:v>5.2</c:v>
                </c:pt>
                <c:pt idx="213">
                  <c:v>4.0999999999999996</c:v>
                </c:pt>
                <c:pt idx="214">
                  <c:v>4.9000000000000004</c:v>
                </c:pt>
                <c:pt idx="215">
                  <c:v>2.8</c:v>
                </c:pt>
                <c:pt idx="216">
                  <c:v>4.0999999999999996</c:v>
                </c:pt>
                <c:pt idx="217">
                  <c:v>5.9</c:v>
                </c:pt>
                <c:pt idx="218">
                  <c:v>5</c:v>
                </c:pt>
                <c:pt idx="219">
                  <c:v>0.70000000000000007</c:v>
                </c:pt>
                <c:pt idx="220">
                  <c:v>2.5</c:v>
                </c:pt>
                <c:pt idx="221">
                  <c:v>2.2999999999999998</c:v>
                </c:pt>
                <c:pt idx="222">
                  <c:v>5.0999999999999996</c:v>
                </c:pt>
                <c:pt idx="223">
                  <c:v>4.8</c:v>
                </c:pt>
                <c:pt idx="224">
                  <c:v>5.5</c:v>
                </c:pt>
                <c:pt idx="225">
                  <c:v>4.4000000000000004</c:v>
                </c:pt>
                <c:pt idx="226">
                  <c:v>2.4</c:v>
                </c:pt>
                <c:pt idx="227">
                  <c:v>2.7</c:v>
                </c:pt>
                <c:pt idx="228">
                  <c:v>2.5</c:v>
                </c:pt>
                <c:pt idx="229">
                  <c:v>3.7</c:v>
                </c:pt>
                <c:pt idx="230">
                  <c:v>4</c:v>
                </c:pt>
                <c:pt idx="231">
                  <c:v>1.5</c:v>
                </c:pt>
                <c:pt idx="232">
                  <c:v>3.3</c:v>
                </c:pt>
                <c:pt idx="233">
                  <c:v>2.9</c:v>
                </c:pt>
                <c:pt idx="234">
                  <c:v>4.4000000000000004</c:v>
                </c:pt>
                <c:pt idx="235">
                  <c:v>1.2</c:v>
                </c:pt>
                <c:pt idx="236">
                  <c:v>4.4000000000000004</c:v>
                </c:pt>
                <c:pt idx="237">
                  <c:v>3.8</c:v>
                </c:pt>
                <c:pt idx="238">
                  <c:v>5.4</c:v>
                </c:pt>
                <c:pt idx="239">
                  <c:v>5.8</c:v>
                </c:pt>
                <c:pt idx="240">
                  <c:v>3.1</c:v>
                </c:pt>
                <c:pt idx="241">
                  <c:v>4.3</c:v>
                </c:pt>
                <c:pt idx="242">
                  <c:v>3.2</c:v>
                </c:pt>
                <c:pt idx="243">
                  <c:v>5.3</c:v>
                </c:pt>
                <c:pt idx="244">
                  <c:v>3.6</c:v>
                </c:pt>
                <c:pt idx="245">
                  <c:v>4.2</c:v>
                </c:pt>
                <c:pt idx="246">
                  <c:v>4.4000000000000004</c:v>
                </c:pt>
                <c:pt idx="247">
                  <c:v>3.1</c:v>
                </c:pt>
                <c:pt idx="248">
                  <c:v>4.0999999999999996</c:v>
                </c:pt>
                <c:pt idx="249">
                  <c:v>3.4</c:v>
                </c:pt>
                <c:pt idx="250">
                  <c:v>4.2</c:v>
                </c:pt>
                <c:pt idx="251">
                  <c:v>5</c:v>
                </c:pt>
                <c:pt idx="252">
                  <c:v>5.0999999999999996</c:v>
                </c:pt>
                <c:pt idx="253">
                  <c:v>5.3</c:v>
                </c:pt>
                <c:pt idx="254">
                  <c:v>5.2</c:v>
                </c:pt>
                <c:pt idx="255">
                  <c:v>4.3</c:v>
                </c:pt>
                <c:pt idx="256">
                  <c:v>5.5</c:v>
                </c:pt>
                <c:pt idx="257">
                  <c:v>1.5</c:v>
                </c:pt>
                <c:pt idx="258">
                  <c:v>4.2</c:v>
                </c:pt>
                <c:pt idx="259">
                  <c:v>3.9</c:v>
                </c:pt>
                <c:pt idx="260">
                  <c:v>5.6</c:v>
                </c:pt>
                <c:pt idx="261">
                  <c:v>5.4</c:v>
                </c:pt>
                <c:pt idx="262">
                  <c:v>4.9000000000000004</c:v>
                </c:pt>
                <c:pt idx="263">
                  <c:v>5.7</c:v>
                </c:pt>
                <c:pt idx="264">
                  <c:v>3.9</c:v>
                </c:pt>
                <c:pt idx="265">
                  <c:v>5.8</c:v>
                </c:pt>
                <c:pt idx="266">
                  <c:v>4.7</c:v>
                </c:pt>
                <c:pt idx="267">
                  <c:v>4.2</c:v>
                </c:pt>
                <c:pt idx="268">
                  <c:v>4.4000000000000004</c:v>
                </c:pt>
                <c:pt idx="269">
                  <c:v>1.7</c:v>
                </c:pt>
                <c:pt idx="270">
                  <c:v>4.5999999999999996</c:v>
                </c:pt>
                <c:pt idx="271">
                  <c:v>3.8</c:v>
                </c:pt>
                <c:pt idx="272">
                  <c:v>4.8</c:v>
                </c:pt>
                <c:pt idx="273">
                  <c:v>4.0999999999999996</c:v>
                </c:pt>
                <c:pt idx="274">
                  <c:v>3.2</c:v>
                </c:pt>
                <c:pt idx="275">
                  <c:v>6.1</c:v>
                </c:pt>
                <c:pt idx="276">
                  <c:v>3</c:v>
                </c:pt>
                <c:pt idx="277">
                  <c:v>5.4</c:v>
                </c:pt>
                <c:pt idx="278">
                  <c:v>4.5999999999999996</c:v>
                </c:pt>
                <c:pt idx="279">
                  <c:v>4.7</c:v>
                </c:pt>
                <c:pt idx="280">
                  <c:v>1.5</c:v>
                </c:pt>
                <c:pt idx="281">
                  <c:v>2.6</c:v>
                </c:pt>
                <c:pt idx="282">
                  <c:v>2.2000000000000002</c:v>
                </c:pt>
                <c:pt idx="283">
                  <c:v>5.9</c:v>
                </c:pt>
                <c:pt idx="284">
                  <c:v>4.3</c:v>
                </c:pt>
                <c:pt idx="285">
                  <c:v>3.7</c:v>
                </c:pt>
                <c:pt idx="286">
                  <c:v>4.5</c:v>
                </c:pt>
                <c:pt idx="287">
                  <c:v>1.1000000000000001</c:v>
                </c:pt>
                <c:pt idx="288">
                  <c:v>5.0999999999999996</c:v>
                </c:pt>
                <c:pt idx="289">
                  <c:v>5.6</c:v>
                </c:pt>
                <c:pt idx="290">
                  <c:v>5.0999999999999996</c:v>
                </c:pt>
                <c:pt idx="291">
                  <c:v>2.9</c:v>
                </c:pt>
                <c:pt idx="292">
                  <c:v>3.9</c:v>
                </c:pt>
                <c:pt idx="293">
                  <c:v>3.5</c:v>
                </c:pt>
                <c:pt idx="294">
                  <c:v>4.0999999999999996</c:v>
                </c:pt>
                <c:pt idx="295">
                  <c:v>3.5</c:v>
                </c:pt>
                <c:pt idx="296">
                  <c:v>2.9</c:v>
                </c:pt>
                <c:pt idx="297">
                  <c:v>5.5</c:v>
                </c:pt>
                <c:pt idx="298">
                  <c:v>4.2</c:v>
                </c:pt>
                <c:pt idx="299">
                  <c:v>3.6</c:v>
                </c:pt>
                <c:pt idx="300">
                  <c:v>4.5999999999999996</c:v>
                </c:pt>
                <c:pt idx="301">
                  <c:v>4.9000000000000004</c:v>
                </c:pt>
                <c:pt idx="302">
                  <c:v>3.6</c:v>
                </c:pt>
                <c:pt idx="303">
                  <c:v>-0.30000000000000004</c:v>
                </c:pt>
                <c:pt idx="304">
                  <c:v>3.5</c:v>
                </c:pt>
                <c:pt idx="305">
                  <c:v>3.3</c:v>
                </c:pt>
                <c:pt idx="306">
                  <c:v>4.4000000000000004</c:v>
                </c:pt>
                <c:pt idx="307">
                  <c:v>5.0999999999999996</c:v>
                </c:pt>
                <c:pt idx="308">
                  <c:v>3.5</c:v>
                </c:pt>
                <c:pt idx="309">
                  <c:v>3.2</c:v>
                </c:pt>
                <c:pt idx="310">
                  <c:v>3.3</c:v>
                </c:pt>
                <c:pt idx="311">
                  <c:v>4.4000000000000004</c:v>
                </c:pt>
                <c:pt idx="312">
                  <c:v>4.9000000000000004</c:v>
                </c:pt>
                <c:pt idx="313">
                  <c:v>4.9000000000000004</c:v>
                </c:pt>
                <c:pt idx="314">
                  <c:v>5.4</c:v>
                </c:pt>
                <c:pt idx="315">
                  <c:v>6.4</c:v>
                </c:pt>
                <c:pt idx="316">
                  <c:v>5.2</c:v>
                </c:pt>
                <c:pt idx="317">
                  <c:v>3.3</c:v>
                </c:pt>
                <c:pt idx="318">
                  <c:v>4.0999999999999996</c:v>
                </c:pt>
                <c:pt idx="319">
                  <c:v>1.6</c:v>
                </c:pt>
                <c:pt idx="320">
                  <c:v>4.5999999999999996</c:v>
                </c:pt>
                <c:pt idx="321">
                  <c:v>4.5</c:v>
                </c:pt>
                <c:pt idx="322">
                  <c:v>2.6</c:v>
                </c:pt>
                <c:pt idx="323">
                  <c:v>4.3</c:v>
                </c:pt>
                <c:pt idx="324">
                  <c:v>4.2</c:v>
                </c:pt>
                <c:pt idx="325">
                  <c:v>2.7</c:v>
                </c:pt>
                <c:pt idx="326">
                  <c:v>2.9</c:v>
                </c:pt>
                <c:pt idx="327">
                  <c:v>3.5</c:v>
                </c:pt>
                <c:pt idx="328">
                  <c:v>5.3</c:v>
                </c:pt>
                <c:pt idx="329">
                  <c:v>6.5</c:v>
                </c:pt>
                <c:pt idx="330">
                  <c:v>6.2</c:v>
                </c:pt>
                <c:pt idx="331">
                  <c:v>3</c:v>
                </c:pt>
                <c:pt idx="332">
                  <c:v>4.5999999999999996</c:v>
                </c:pt>
                <c:pt idx="333">
                  <c:v>4.7</c:v>
                </c:pt>
                <c:pt idx="334">
                  <c:v>4.7</c:v>
                </c:pt>
                <c:pt idx="335">
                  <c:v>5.9</c:v>
                </c:pt>
                <c:pt idx="336">
                  <c:v>3</c:v>
                </c:pt>
                <c:pt idx="337">
                  <c:v>4</c:v>
                </c:pt>
                <c:pt idx="338">
                  <c:v>6.1</c:v>
                </c:pt>
                <c:pt idx="339">
                  <c:v>5.4</c:v>
                </c:pt>
                <c:pt idx="340">
                  <c:v>5.4</c:v>
                </c:pt>
                <c:pt idx="341">
                  <c:v>4.5</c:v>
                </c:pt>
                <c:pt idx="342">
                  <c:v>5.4</c:v>
                </c:pt>
                <c:pt idx="343">
                  <c:v>4.7</c:v>
                </c:pt>
                <c:pt idx="344">
                  <c:v>5.0999999999999996</c:v>
                </c:pt>
                <c:pt idx="345">
                  <c:v>5.2</c:v>
                </c:pt>
                <c:pt idx="346">
                  <c:v>4.0999999999999996</c:v>
                </c:pt>
                <c:pt idx="347">
                  <c:v>6.4</c:v>
                </c:pt>
                <c:pt idx="348">
                  <c:v>5.6</c:v>
                </c:pt>
                <c:pt idx="349">
                  <c:v>3.5</c:v>
                </c:pt>
                <c:pt idx="350">
                  <c:v>2.4</c:v>
                </c:pt>
                <c:pt idx="351">
                  <c:v>3.1</c:v>
                </c:pt>
                <c:pt idx="352">
                  <c:v>5.0999999999999996</c:v>
                </c:pt>
                <c:pt idx="353">
                  <c:v>3.8</c:v>
                </c:pt>
                <c:pt idx="354">
                  <c:v>6.1</c:v>
                </c:pt>
              </c:numCache>
            </c:numRef>
          </c:yVal>
          <c:smooth val="0"/>
        </c:ser>
        <c:ser>
          <c:idx val="0"/>
          <c:order val="1"/>
          <c:tx>
            <c:strRef>
              <c:f>ssn_HadCET_mean!$C$12</c:f>
              <c:strCache>
                <c:ptCount val="1"/>
                <c:pt idx="0">
                  <c:v>MAM</c:v>
                </c:pt>
              </c:strCache>
            </c:strRef>
          </c:tx>
          <c:marker>
            <c:symbol val="none"/>
          </c:marker>
          <c:trendline>
            <c:trendlineType val="linear"/>
            <c:dispRSqr val="0"/>
            <c:dispEq val="0"/>
          </c:trendline>
          <c:xVal>
            <c:numRef>
              <c:f>ssn_HadCET_mean!$A$15:$A$369</c:f>
              <c:numCache>
                <c:formatCode>General</c:formatCode>
                <c:ptCount val="355"/>
                <c:pt idx="0">
                  <c:v>1660</c:v>
                </c:pt>
                <c:pt idx="1">
                  <c:v>1661</c:v>
                </c:pt>
                <c:pt idx="2">
                  <c:v>1662</c:v>
                </c:pt>
                <c:pt idx="3">
                  <c:v>1663</c:v>
                </c:pt>
                <c:pt idx="4">
                  <c:v>1664</c:v>
                </c:pt>
                <c:pt idx="5">
                  <c:v>1665</c:v>
                </c:pt>
                <c:pt idx="6">
                  <c:v>1666</c:v>
                </c:pt>
                <c:pt idx="7">
                  <c:v>1667</c:v>
                </c:pt>
                <c:pt idx="8">
                  <c:v>1668</c:v>
                </c:pt>
                <c:pt idx="9">
                  <c:v>1669</c:v>
                </c:pt>
                <c:pt idx="10">
                  <c:v>1670</c:v>
                </c:pt>
                <c:pt idx="11">
                  <c:v>1671</c:v>
                </c:pt>
                <c:pt idx="12">
                  <c:v>1672</c:v>
                </c:pt>
                <c:pt idx="13">
                  <c:v>1673</c:v>
                </c:pt>
                <c:pt idx="14">
                  <c:v>1674</c:v>
                </c:pt>
                <c:pt idx="15">
                  <c:v>1675</c:v>
                </c:pt>
                <c:pt idx="16">
                  <c:v>1676</c:v>
                </c:pt>
                <c:pt idx="17">
                  <c:v>1677</c:v>
                </c:pt>
                <c:pt idx="18">
                  <c:v>1678</c:v>
                </c:pt>
                <c:pt idx="19">
                  <c:v>1679</c:v>
                </c:pt>
                <c:pt idx="20">
                  <c:v>1680</c:v>
                </c:pt>
                <c:pt idx="21">
                  <c:v>1681</c:v>
                </c:pt>
                <c:pt idx="22">
                  <c:v>1682</c:v>
                </c:pt>
                <c:pt idx="23">
                  <c:v>1683</c:v>
                </c:pt>
                <c:pt idx="24">
                  <c:v>1684</c:v>
                </c:pt>
                <c:pt idx="25">
                  <c:v>1685</c:v>
                </c:pt>
                <c:pt idx="26">
                  <c:v>1686</c:v>
                </c:pt>
                <c:pt idx="27">
                  <c:v>1687</c:v>
                </c:pt>
                <c:pt idx="28">
                  <c:v>1688</c:v>
                </c:pt>
                <c:pt idx="29">
                  <c:v>1689</c:v>
                </c:pt>
                <c:pt idx="30">
                  <c:v>1690</c:v>
                </c:pt>
                <c:pt idx="31">
                  <c:v>1691</c:v>
                </c:pt>
                <c:pt idx="32">
                  <c:v>1692</c:v>
                </c:pt>
                <c:pt idx="33">
                  <c:v>1693</c:v>
                </c:pt>
                <c:pt idx="34">
                  <c:v>1694</c:v>
                </c:pt>
                <c:pt idx="35">
                  <c:v>1695</c:v>
                </c:pt>
                <c:pt idx="36">
                  <c:v>1696</c:v>
                </c:pt>
                <c:pt idx="37">
                  <c:v>1697</c:v>
                </c:pt>
                <c:pt idx="38">
                  <c:v>1698</c:v>
                </c:pt>
                <c:pt idx="39">
                  <c:v>1699</c:v>
                </c:pt>
                <c:pt idx="40">
                  <c:v>1700</c:v>
                </c:pt>
                <c:pt idx="41">
                  <c:v>1701</c:v>
                </c:pt>
                <c:pt idx="42">
                  <c:v>1702</c:v>
                </c:pt>
                <c:pt idx="43">
                  <c:v>1703</c:v>
                </c:pt>
                <c:pt idx="44">
                  <c:v>1704</c:v>
                </c:pt>
                <c:pt idx="45">
                  <c:v>1705</c:v>
                </c:pt>
                <c:pt idx="46">
                  <c:v>1706</c:v>
                </c:pt>
                <c:pt idx="47">
                  <c:v>1707</c:v>
                </c:pt>
                <c:pt idx="48">
                  <c:v>1708</c:v>
                </c:pt>
                <c:pt idx="49">
                  <c:v>1709</c:v>
                </c:pt>
                <c:pt idx="50">
                  <c:v>1710</c:v>
                </c:pt>
                <c:pt idx="51">
                  <c:v>1711</c:v>
                </c:pt>
                <c:pt idx="52">
                  <c:v>1712</c:v>
                </c:pt>
                <c:pt idx="53">
                  <c:v>1713</c:v>
                </c:pt>
                <c:pt idx="54">
                  <c:v>1714</c:v>
                </c:pt>
                <c:pt idx="55">
                  <c:v>1715</c:v>
                </c:pt>
                <c:pt idx="56">
                  <c:v>1716</c:v>
                </c:pt>
                <c:pt idx="57">
                  <c:v>1717</c:v>
                </c:pt>
                <c:pt idx="58">
                  <c:v>1718</c:v>
                </c:pt>
                <c:pt idx="59">
                  <c:v>1719</c:v>
                </c:pt>
                <c:pt idx="60">
                  <c:v>1720</c:v>
                </c:pt>
                <c:pt idx="61">
                  <c:v>1721</c:v>
                </c:pt>
                <c:pt idx="62">
                  <c:v>1722</c:v>
                </c:pt>
                <c:pt idx="63">
                  <c:v>1723</c:v>
                </c:pt>
                <c:pt idx="64">
                  <c:v>1724</c:v>
                </c:pt>
                <c:pt idx="65">
                  <c:v>1725</c:v>
                </c:pt>
                <c:pt idx="66">
                  <c:v>1726</c:v>
                </c:pt>
                <c:pt idx="67">
                  <c:v>1727</c:v>
                </c:pt>
                <c:pt idx="68">
                  <c:v>1728</c:v>
                </c:pt>
                <c:pt idx="69">
                  <c:v>1729</c:v>
                </c:pt>
                <c:pt idx="70">
                  <c:v>1730</c:v>
                </c:pt>
                <c:pt idx="71">
                  <c:v>1731</c:v>
                </c:pt>
                <c:pt idx="72">
                  <c:v>1732</c:v>
                </c:pt>
                <c:pt idx="73">
                  <c:v>1733</c:v>
                </c:pt>
                <c:pt idx="74">
                  <c:v>1734</c:v>
                </c:pt>
                <c:pt idx="75">
                  <c:v>1735</c:v>
                </c:pt>
                <c:pt idx="76">
                  <c:v>1736</c:v>
                </c:pt>
                <c:pt idx="77">
                  <c:v>1737</c:v>
                </c:pt>
                <c:pt idx="78">
                  <c:v>1738</c:v>
                </c:pt>
                <c:pt idx="79">
                  <c:v>1739</c:v>
                </c:pt>
                <c:pt idx="80">
                  <c:v>1740</c:v>
                </c:pt>
                <c:pt idx="81">
                  <c:v>1741</c:v>
                </c:pt>
                <c:pt idx="82">
                  <c:v>1742</c:v>
                </c:pt>
                <c:pt idx="83">
                  <c:v>1743</c:v>
                </c:pt>
                <c:pt idx="84">
                  <c:v>1744</c:v>
                </c:pt>
                <c:pt idx="85">
                  <c:v>1745</c:v>
                </c:pt>
                <c:pt idx="86">
                  <c:v>1746</c:v>
                </c:pt>
                <c:pt idx="87">
                  <c:v>1747</c:v>
                </c:pt>
                <c:pt idx="88">
                  <c:v>1748</c:v>
                </c:pt>
                <c:pt idx="89">
                  <c:v>1749</c:v>
                </c:pt>
                <c:pt idx="90">
                  <c:v>1750</c:v>
                </c:pt>
                <c:pt idx="91">
                  <c:v>1751</c:v>
                </c:pt>
                <c:pt idx="92">
                  <c:v>1752</c:v>
                </c:pt>
                <c:pt idx="93">
                  <c:v>1753</c:v>
                </c:pt>
                <c:pt idx="94">
                  <c:v>1754</c:v>
                </c:pt>
                <c:pt idx="95">
                  <c:v>1755</c:v>
                </c:pt>
                <c:pt idx="96">
                  <c:v>1756</c:v>
                </c:pt>
                <c:pt idx="97">
                  <c:v>1757</c:v>
                </c:pt>
                <c:pt idx="98">
                  <c:v>1758</c:v>
                </c:pt>
                <c:pt idx="99">
                  <c:v>1759</c:v>
                </c:pt>
                <c:pt idx="100">
                  <c:v>1760</c:v>
                </c:pt>
                <c:pt idx="101">
                  <c:v>1761</c:v>
                </c:pt>
                <c:pt idx="102">
                  <c:v>1762</c:v>
                </c:pt>
                <c:pt idx="103">
                  <c:v>1763</c:v>
                </c:pt>
                <c:pt idx="104">
                  <c:v>1764</c:v>
                </c:pt>
                <c:pt idx="105">
                  <c:v>1765</c:v>
                </c:pt>
                <c:pt idx="106">
                  <c:v>1766</c:v>
                </c:pt>
                <c:pt idx="107">
                  <c:v>1767</c:v>
                </c:pt>
                <c:pt idx="108">
                  <c:v>1768</c:v>
                </c:pt>
                <c:pt idx="109">
                  <c:v>1769</c:v>
                </c:pt>
                <c:pt idx="110">
                  <c:v>1770</c:v>
                </c:pt>
                <c:pt idx="111">
                  <c:v>1771</c:v>
                </c:pt>
                <c:pt idx="112">
                  <c:v>1772</c:v>
                </c:pt>
                <c:pt idx="113">
                  <c:v>1773</c:v>
                </c:pt>
                <c:pt idx="114">
                  <c:v>1774</c:v>
                </c:pt>
                <c:pt idx="115">
                  <c:v>1775</c:v>
                </c:pt>
                <c:pt idx="116">
                  <c:v>1776</c:v>
                </c:pt>
                <c:pt idx="117">
                  <c:v>1777</c:v>
                </c:pt>
                <c:pt idx="118">
                  <c:v>1778</c:v>
                </c:pt>
                <c:pt idx="119">
                  <c:v>1779</c:v>
                </c:pt>
                <c:pt idx="120">
                  <c:v>1780</c:v>
                </c:pt>
                <c:pt idx="121">
                  <c:v>1781</c:v>
                </c:pt>
                <c:pt idx="122">
                  <c:v>1782</c:v>
                </c:pt>
                <c:pt idx="123">
                  <c:v>1783</c:v>
                </c:pt>
                <c:pt idx="124">
                  <c:v>1784</c:v>
                </c:pt>
                <c:pt idx="125">
                  <c:v>1785</c:v>
                </c:pt>
                <c:pt idx="126">
                  <c:v>1786</c:v>
                </c:pt>
                <c:pt idx="127">
                  <c:v>1787</c:v>
                </c:pt>
                <c:pt idx="128">
                  <c:v>1788</c:v>
                </c:pt>
                <c:pt idx="129">
                  <c:v>1789</c:v>
                </c:pt>
                <c:pt idx="130">
                  <c:v>1790</c:v>
                </c:pt>
                <c:pt idx="131">
                  <c:v>1791</c:v>
                </c:pt>
                <c:pt idx="132">
                  <c:v>1792</c:v>
                </c:pt>
                <c:pt idx="133">
                  <c:v>1793</c:v>
                </c:pt>
                <c:pt idx="134">
                  <c:v>1794</c:v>
                </c:pt>
                <c:pt idx="135">
                  <c:v>1795</c:v>
                </c:pt>
                <c:pt idx="136">
                  <c:v>1796</c:v>
                </c:pt>
                <c:pt idx="137">
                  <c:v>1797</c:v>
                </c:pt>
                <c:pt idx="138">
                  <c:v>1798</c:v>
                </c:pt>
                <c:pt idx="139">
                  <c:v>1799</c:v>
                </c:pt>
                <c:pt idx="140">
                  <c:v>1800</c:v>
                </c:pt>
                <c:pt idx="141">
                  <c:v>1801</c:v>
                </c:pt>
                <c:pt idx="142">
                  <c:v>1802</c:v>
                </c:pt>
                <c:pt idx="143">
                  <c:v>1803</c:v>
                </c:pt>
                <c:pt idx="144">
                  <c:v>1804</c:v>
                </c:pt>
                <c:pt idx="145">
                  <c:v>1805</c:v>
                </c:pt>
                <c:pt idx="146">
                  <c:v>1806</c:v>
                </c:pt>
                <c:pt idx="147">
                  <c:v>1807</c:v>
                </c:pt>
                <c:pt idx="148">
                  <c:v>1808</c:v>
                </c:pt>
                <c:pt idx="149">
                  <c:v>1809</c:v>
                </c:pt>
                <c:pt idx="150">
                  <c:v>1810</c:v>
                </c:pt>
                <c:pt idx="151">
                  <c:v>1811</c:v>
                </c:pt>
                <c:pt idx="152">
                  <c:v>1812</c:v>
                </c:pt>
                <c:pt idx="153">
                  <c:v>1813</c:v>
                </c:pt>
                <c:pt idx="154">
                  <c:v>1814</c:v>
                </c:pt>
                <c:pt idx="155">
                  <c:v>1815</c:v>
                </c:pt>
                <c:pt idx="156">
                  <c:v>1816</c:v>
                </c:pt>
                <c:pt idx="157">
                  <c:v>1817</c:v>
                </c:pt>
                <c:pt idx="158">
                  <c:v>1818</c:v>
                </c:pt>
                <c:pt idx="159">
                  <c:v>1819</c:v>
                </c:pt>
                <c:pt idx="160">
                  <c:v>1820</c:v>
                </c:pt>
                <c:pt idx="161">
                  <c:v>1821</c:v>
                </c:pt>
                <c:pt idx="162">
                  <c:v>1822</c:v>
                </c:pt>
                <c:pt idx="163">
                  <c:v>1823</c:v>
                </c:pt>
                <c:pt idx="164">
                  <c:v>1824</c:v>
                </c:pt>
                <c:pt idx="165">
                  <c:v>1825</c:v>
                </c:pt>
                <c:pt idx="166">
                  <c:v>1826</c:v>
                </c:pt>
                <c:pt idx="167">
                  <c:v>1827</c:v>
                </c:pt>
                <c:pt idx="168">
                  <c:v>1828</c:v>
                </c:pt>
                <c:pt idx="169">
                  <c:v>1829</c:v>
                </c:pt>
                <c:pt idx="170">
                  <c:v>1830</c:v>
                </c:pt>
                <c:pt idx="171">
                  <c:v>1831</c:v>
                </c:pt>
                <c:pt idx="172">
                  <c:v>1832</c:v>
                </c:pt>
                <c:pt idx="173">
                  <c:v>1833</c:v>
                </c:pt>
                <c:pt idx="174">
                  <c:v>1834</c:v>
                </c:pt>
                <c:pt idx="175">
                  <c:v>1835</c:v>
                </c:pt>
                <c:pt idx="176">
                  <c:v>1836</c:v>
                </c:pt>
                <c:pt idx="177">
                  <c:v>1837</c:v>
                </c:pt>
                <c:pt idx="178">
                  <c:v>1838</c:v>
                </c:pt>
                <c:pt idx="179">
                  <c:v>1839</c:v>
                </c:pt>
                <c:pt idx="180">
                  <c:v>1840</c:v>
                </c:pt>
                <c:pt idx="181">
                  <c:v>1841</c:v>
                </c:pt>
                <c:pt idx="182">
                  <c:v>1842</c:v>
                </c:pt>
                <c:pt idx="183">
                  <c:v>1843</c:v>
                </c:pt>
                <c:pt idx="184">
                  <c:v>1844</c:v>
                </c:pt>
                <c:pt idx="185">
                  <c:v>1845</c:v>
                </c:pt>
                <c:pt idx="186">
                  <c:v>1846</c:v>
                </c:pt>
                <c:pt idx="187">
                  <c:v>1847</c:v>
                </c:pt>
                <c:pt idx="188">
                  <c:v>1848</c:v>
                </c:pt>
                <c:pt idx="189">
                  <c:v>1849</c:v>
                </c:pt>
                <c:pt idx="190">
                  <c:v>1850</c:v>
                </c:pt>
                <c:pt idx="191">
                  <c:v>1851</c:v>
                </c:pt>
                <c:pt idx="192">
                  <c:v>1852</c:v>
                </c:pt>
                <c:pt idx="193">
                  <c:v>1853</c:v>
                </c:pt>
                <c:pt idx="194">
                  <c:v>1854</c:v>
                </c:pt>
                <c:pt idx="195">
                  <c:v>1855</c:v>
                </c:pt>
                <c:pt idx="196">
                  <c:v>1856</c:v>
                </c:pt>
                <c:pt idx="197">
                  <c:v>1857</c:v>
                </c:pt>
                <c:pt idx="198">
                  <c:v>1858</c:v>
                </c:pt>
                <c:pt idx="199">
                  <c:v>1859</c:v>
                </c:pt>
                <c:pt idx="200">
                  <c:v>1860</c:v>
                </c:pt>
                <c:pt idx="201">
                  <c:v>1861</c:v>
                </c:pt>
                <c:pt idx="202">
                  <c:v>1862</c:v>
                </c:pt>
                <c:pt idx="203">
                  <c:v>1863</c:v>
                </c:pt>
                <c:pt idx="204">
                  <c:v>1864</c:v>
                </c:pt>
                <c:pt idx="205">
                  <c:v>1865</c:v>
                </c:pt>
                <c:pt idx="206">
                  <c:v>1866</c:v>
                </c:pt>
                <c:pt idx="207">
                  <c:v>1867</c:v>
                </c:pt>
                <c:pt idx="208">
                  <c:v>1868</c:v>
                </c:pt>
                <c:pt idx="209">
                  <c:v>1869</c:v>
                </c:pt>
                <c:pt idx="210">
                  <c:v>1870</c:v>
                </c:pt>
                <c:pt idx="211">
                  <c:v>1871</c:v>
                </c:pt>
                <c:pt idx="212">
                  <c:v>1872</c:v>
                </c:pt>
                <c:pt idx="213">
                  <c:v>1873</c:v>
                </c:pt>
                <c:pt idx="214">
                  <c:v>1874</c:v>
                </c:pt>
                <c:pt idx="215">
                  <c:v>1875</c:v>
                </c:pt>
                <c:pt idx="216">
                  <c:v>1876</c:v>
                </c:pt>
                <c:pt idx="217">
                  <c:v>1877</c:v>
                </c:pt>
                <c:pt idx="218">
                  <c:v>1878</c:v>
                </c:pt>
                <c:pt idx="219">
                  <c:v>1879</c:v>
                </c:pt>
                <c:pt idx="220">
                  <c:v>1880</c:v>
                </c:pt>
                <c:pt idx="221">
                  <c:v>1881</c:v>
                </c:pt>
                <c:pt idx="222">
                  <c:v>1882</c:v>
                </c:pt>
                <c:pt idx="223">
                  <c:v>1883</c:v>
                </c:pt>
                <c:pt idx="224">
                  <c:v>1884</c:v>
                </c:pt>
                <c:pt idx="225">
                  <c:v>1885</c:v>
                </c:pt>
                <c:pt idx="226">
                  <c:v>1886</c:v>
                </c:pt>
                <c:pt idx="227">
                  <c:v>1887</c:v>
                </c:pt>
                <c:pt idx="228">
                  <c:v>1888</c:v>
                </c:pt>
                <c:pt idx="229">
                  <c:v>1889</c:v>
                </c:pt>
                <c:pt idx="230">
                  <c:v>1890</c:v>
                </c:pt>
                <c:pt idx="231">
                  <c:v>1891</c:v>
                </c:pt>
                <c:pt idx="232">
                  <c:v>1892</c:v>
                </c:pt>
                <c:pt idx="233">
                  <c:v>1893</c:v>
                </c:pt>
                <c:pt idx="234">
                  <c:v>1894</c:v>
                </c:pt>
                <c:pt idx="235">
                  <c:v>1895</c:v>
                </c:pt>
                <c:pt idx="236">
                  <c:v>1896</c:v>
                </c:pt>
                <c:pt idx="237">
                  <c:v>1897</c:v>
                </c:pt>
                <c:pt idx="238">
                  <c:v>1898</c:v>
                </c:pt>
                <c:pt idx="239">
                  <c:v>1899</c:v>
                </c:pt>
                <c:pt idx="240">
                  <c:v>1900</c:v>
                </c:pt>
                <c:pt idx="241">
                  <c:v>1901</c:v>
                </c:pt>
                <c:pt idx="242">
                  <c:v>1902</c:v>
                </c:pt>
                <c:pt idx="243">
                  <c:v>1903</c:v>
                </c:pt>
                <c:pt idx="244">
                  <c:v>1904</c:v>
                </c:pt>
                <c:pt idx="245">
                  <c:v>1905</c:v>
                </c:pt>
                <c:pt idx="246">
                  <c:v>1906</c:v>
                </c:pt>
                <c:pt idx="247">
                  <c:v>1907</c:v>
                </c:pt>
                <c:pt idx="248">
                  <c:v>1908</c:v>
                </c:pt>
                <c:pt idx="249">
                  <c:v>1909</c:v>
                </c:pt>
                <c:pt idx="250">
                  <c:v>1910</c:v>
                </c:pt>
                <c:pt idx="251">
                  <c:v>1911</c:v>
                </c:pt>
                <c:pt idx="252">
                  <c:v>1912</c:v>
                </c:pt>
                <c:pt idx="253">
                  <c:v>1913</c:v>
                </c:pt>
                <c:pt idx="254">
                  <c:v>1914</c:v>
                </c:pt>
                <c:pt idx="255">
                  <c:v>1915</c:v>
                </c:pt>
                <c:pt idx="256">
                  <c:v>1916</c:v>
                </c:pt>
                <c:pt idx="257">
                  <c:v>1917</c:v>
                </c:pt>
                <c:pt idx="258">
                  <c:v>1918</c:v>
                </c:pt>
                <c:pt idx="259">
                  <c:v>1919</c:v>
                </c:pt>
                <c:pt idx="260">
                  <c:v>1920</c:v>
                </c:pt>
                <c:pt idx="261">
                  <c:v>1921</c:v>
                </c:pt>
                <c:pt idx="262">
                  <c:v>1922</c:v>
                </c:pt>
                <c:pt idx="263">
                  <c:v>1923</c:v>
                </c:pt>
                <c:pt idx="264">
                  <c:v>1924</c:v>
                </c:pt>
                <c:pt idx="265">
                  <c:v>1925</c:v>
                </c:pt>
                <c:pt idx="266">
                  <c:v>1926</c:v>
                </c:pt>
                <c:pt idx="267">
                  <c:v>1927</c:v>
                </c:pt>
                <c:pt idx="268">
                  <c:v>1928</c:v>
                </c:pt>
                <c:pt idx="269">
                  <c:v>1929</c:v>
                </c:pt>
                <c:pt idx="270">
                  <c:v>1930</c:v>
                </c:pt>
                <c:pt idx="271">
                  <c:v>1931</c:v>
                </c:pt>
                <c:pt idx="272">
                  <c:v>1932</c:v>
                </c:pt>
                <c:pt idx="273">
                  <c:v>1933</c:v>
                </c:pt>
                <c:pt idx="274">
                  <c:v>1934</c:v>
                </c:pt>
                <c:pt idx="275">
                  <c:v>1935</c:v>
                </c:pt>
                <c:pt idx="276">
                  <c:v>1936</c:v>
                </c:pt>
                <c:pt idx="277">
                  <c:v>1937</c:v>
                </c:pt>
                <c:pt idx="278">
                  <c:v>1938</c:v>
                </c:pt>
                <c:pt idx="279">
                  <c:v>1939</c:v>
                </c:pt>
                <c:pt idx="280">
                  <c:v>1940</c:v>
                </c:pt>
                <c:pt idx="281">
                  <c:v>1941</c:v>
                </c:pt>
                <c:pt idx="282">
                  <c:v>1942</c:v>
                </c:pt>
                <c:pt idx="283">
                  <c:v>1943</c:v>
                </c:pt>
                <c:pt idx="284">
                  <c:v>1944</c:v>
                </c:pt>
                <c:pt idx="285">
                  <c:v>1945</c:v>
                </c:pt>
                <c:pt idx="286">
                  <c:v>1946</c:v>
                </c:pt>
                <c:pt idx="287">
                  <c:v>1947</c:v>
                </c:pt>
                <c:pt idx="288">
                  <c:v>1948</c:v>
                </c:pt>
                <c:pt idx="289">
                  <c:v>1949</c:v>
                </c:pt>
                <c:pt idx="290">
                  <c:v>1950</c:v>
                </c:pt>
                <c:pt idx="291">
                  <c:v>1951</c:v>
                </c:pt>
                <c:pt idx="292">
                  <c:v>1952</c:v>
                </c:pt>
                <c:pt idx="293">
                  <c:v>1953</c:v>
                </c:pt>
                <c:pt idx="294">
                  <c:v>1954</c:v>
                </c:pt>
                <c:pt idx="295">
                  <c:v>1955</c:v>
                </c:pt>
                <c:pt idx="296">
                  <c:v>1956</c:v>
                </c:pt>
                <c:pt idx="297">
                  <c:v>1957</c:v>
                </c:pt>
                <c:pt idx="298">
                  <c:v>1958</c:v>
                </c:pt>
                <c:pt idx="299">
                  <c:v>1959</c:v>
                </c:pt>
                <c:pt idx="300">
                  <c:v>1960</c:v>
                </c:pt>
                <c:pt idx="301">
                  <c:v>1961</c:v>
                </c:pt>
                <c:pt idx="302">
                  <c:v>1962</c:v>
                </c:pt>
                <c:pt idx="303">
                  <c:v>1963</c:v>
                </c:pt>
                <c:pt idx="304">
                  <c:v>1964</c:v>
                </c:pt>
                <c:pt idx="305">
                  <c:v>1965</c:v>
                </c:pt>
                <c:pt idx="306">
                  <c:v>1966</c:v>
                </c:pt>
                <c:pt idx="307">
                  <c:v>1967</c:v>
                </c:pt>
                <c:pt idx="308">
                  <c:v>1968</c:v>
                </c:pt>
                <c:pt idx="309">
                  <c:v>1969</c:v>
                </c:pt>
                <c:pt idx="310">
                  <c:v>1970</c:v>
                </c:pt>
                <c:pt idx="311">
                  <c:v>1971</c:v>
                </c:pt>
                <c:pt idx="312">
                  <c:v>1972</c:v>
                </c:pt>
                <c:pt idx="313">
                  <c:v>1973</c:v>
                </c:pt>
                <c:pt idx="314">
                  <c:v>1974</c:v>
                </c:pt>
                <c:pt idx="315">
                  <c:v>1975</c:v>
                </c:pt>
                <c:pt idx="316">
                  <c:v>1976</c:v>
                </c:pt>
                <c:pt idx="317">
                  <c:v>1977</c:v>
                </c:pt>
                <c:pt idx="318">
                  <c:v>1978</c:v>
                </c:pt>
                <c:pt idx="319">
                  <c:v>1979</c:v>
                </c:pt>
                <c:pt idx="320">
                  <c:v>1980</c:v>
                </c:pt>
                <c:pt idx="321">
                  <c:v>1981</c:v>
                </c:pt>
                <c:pt idx="322">
                  <c:v>1982</c:v>
                </c:pt>
                <c:pt idx="323">
                  <c:v>1983</c:v>
                </c:pt>
                <c:pt idx="324">
                  <c:v>1984</c:v>
                </c:pt>
                <c:pt idx="325">
                  <c:v>1985</c:v>
                </c:pt>
                <c:pt idx="326">
                  <c:v>1986</c:v>
                </c:pt>
                <c:pt idx="327">
                  <c:v>1987</c:v>
                </c:pt>
                <c:pt idx="328">
                  <c:v>1988</c:v>
                </c:pt>
                <c:pt idx="329">
                  <c:v>1989</c:v>
                </c:pt>
                <c:pt idx="330">
                  <c:v>1990</c:v>
                </c:pt>
                <c:pt idx="331">
                  <c:v>1991</c:v>
                </c:pt>
                <c:pt idx="332">
                  <c:v>1992</c:v>
                </c:pt>
                <c:pt idx="333">
                  <c:v>1993</c:v>
                </c:pt>
                <c:pt idx="334">
                  <c:v>1994</c:v>
                </c:pt>
                <c:pt idx="335">
                  <c:v>1995</c:v>
                </c:pt>
                <c:pt idx="336">
                  <c:v>1996</c:v>
                </c:pt>
                <c:pt idx="337">
                  <c:v>1997</c:v>
                </c:pt>
                <c:pt idx="338">
                  <c:v>1998</c:v>
                </c:pt>
                <c:pt idx="339">
                  <c:v>1999</c:v>
                </c:pt>
                <c:pt idx="340">
                  <c:v>2000</c:v>
                </c:pt>
                <c:pt idx="341">
                  <c:v>2001</c:v>
                </c:pt>
                <c:pt idx="342">
                  <c:v>2002</c:v>
                </c:pt>
                <c:pt idx="343">
                  <c:v>2003</c:v>
                </c:pt>
                <c:pt idx="344">
                  <c:v>2004</c:v>
                </c:pt>
                <c:pt idx="345">
                  <c:v>2005</c:v>
                </c:pt>
                <c:pt idx="346">
                  <c:v>2006</c:v>
                </c:pt>
                <c:pt idx="347">
                  <c:v>2007</c:v>
                </c:pt>
                <c:pt idx="348">
                  <c:v>2008</c:v>
                </c:pt>
                <c:pt idx="349">
                  <c:v>2009</c:v>
                </c:pt>
                <c:pt idx="350">
                  <c:v>2010</c:v>
                </c:pt>
                <c:pt idx="351">
                  <c:v>2011</c:v>
                </c:pt>
                <c:pt idx="352">
                  <c:v>2012</c:v>
                </c:pt>
                <c:pt idx="353">
                  <c:v>2013</c:v>
                </c:pt>
                <c:pt idx="354">
                  <c:v>2014</c:v>
                </c:pt>
              </c:numCache>
            </c:numRef>
          </c:xVal>
          <c:yVal>
            <c:numRef>
              <c:f>ssn_HadCET_mean!$C$15:$C$369</c:f>
              <c:numCache>
                <c:formatCode>General</c:formatCode>
                <c:ptCount val="355"/>
                <c:pt idx="0">
                  <c:v>8.7000000000000011</c:v>
                </c:pt>
                <c:pt idx="1">
                  <c:v>8.3000000000000007</c:v>
                </c:pt>
                <c:pt idx="2">
                  <c:v>8.3000000000000007</c:v>
                </c:pt>
                <c:pt idx="3">
                  <c:v>7.3</c:v>
                </c:pt>
                <c:pt idx="4">
                  <c:v>8</c:v>
                </c:pt>
                <c:pt idx="5">
                  <c:v>7.3</c:v>
                </c:pt>
                <c:pt idx="6">
                  <c:v>8.3000000000000007</c:v>
                </c:pt>
                <c:pt idx="7">
                  <c:v>6.3</c:v>
                </c:pt>
                <c:pt idx="8">
                  <c:v>7.7</c:v>
                </c:pt>
                <c:pt idx="9">
                  <c:v>7.7</c:v>
                </c:pt>
                <c:pt idx="10">
                  <c:v>8</c:v>
                </c:pt>
                <c:pt idx="11">
                  <c:v>8</c:v>
                </c:pt>
                <c:pt idx="12">
                  <c:v>8</c:v>
                </c:pt>
                <c:pt idx="13">
                  <c:v>7.8</c:v>
                </c:pt>
                <c:pt idx="14">
                  <c:v>6.5</c:v>
                </c:pt>
                <c:pt idx="15">
                  <c:v>6.8</c:v>
                </c:pt>
                <c:pt idx="16">
                  <c:v>7.7</c:v>
                </c:pt>
                <c:pt idx="17">
                  <c:v>8.2000000000000011</c:v>
                </c:pt>
                <c:pt idx="18">
                  <c:v>7.2</c:v>
                </c:pt>
                <c:pt idx="19">
                  <c:v>7.8</c:v>
                </c:pt>
                <c:pt idx="20">
                  <c:v>7.7</c:v>
                </c:pt>
                <c:pt idx="21">
                  <c:v>7.5</c:v>
                </c:pt>
                <c:pt idx="22">
                  <c:v>7.5</c:v>
                </c:pt>
                <c:pt idx="23">
                  <c:v>8.8000000000000007</c:v>
                </c:pt>
                <c:pt idx="24">
                  <c:v>7.5</c:v>
                </c:pt>
                <c:pt idx="25">
                  <c:v>8.7000000000000011</c:v>
                </c:pt>
                <c:pt idx="26">
                  <c:v>9.3000000000000007</c:v>
                </c:pt>
                <c:pt idx="27">
                  <c:v>7.3</c:v>
                </c:pt>
                <c:pt idx="28">
                  <c:v>6.5</c:v>
                </c:pt>
                <c:pt idx="29">
                  <c:v>8</c:v>
                </c:pt>
                <c:pt idx="30">
                  <c:v>7.3</c:v>
                </c:pt>
                <c:pt idx="31">
                  <c:v>7.2</c:v>
                </c:pt>
                <c:pt idx="32">
                  <c:v>6.8</c:v>
                </c:pt>
                <c:pt idx="33">
                  <c:v>6.2</c:v>
                </c:pt>
                <c:pt idx="34">
                  <c:v>6.7</c:v>
                </c:pt>
                <c:pt idx="35">
                  <c:v>6</c:v>
                </c:pt>
                <c:pt idx="36">
                  <c:v>6.5</c:v>
                </c:pt>
                <c:pt idx="37">
                  <c:v>8</c:v>
                </c:pt>
                <c:pt idx="38">
                  <c:v>6.5</c:v>
                </c:pt>
                <c:pt idx="39">
                  <c:v>6.8</c:v>
                </c:pt>
                <c:pt idx="40">
                  <c:v>7.3</c:v>
                </c:pt>
                <c:pt idx="41">
                  <c:v>6.1</c:v>
                </c:pt>
                <c:pt idx="42">
                  <c:v>7.4</c:v>
                </c:pt>
                <c:pt idx="43">
                  <c:v>8.6</c:v>
                </c:pt>
                <c:pt idx="44">
                  <c:v>8.4</c:v>
                </c:pt>
                <c:pt idx="45">
                  <c:v>7.8</c:v>
                </c:pt>
                <c:pt idx="46">
                  <c:v>9.2000000000000011</c:v>
                </c:pt>
                <c:pt idx="47">
                  <c:v>8.2000000000000011</c:v>
                </c:pt>
                <c:pt idx="48">
                  <c:v>8.8000000000000007</c:v>
                </c:pt>
                <c:pt idx="49">
                  <c:v>8</c:v>
                </c:pt>
                <c:pt idx="50">
                  <c:v>8</c:v>
                </c:pt>
                <c:pt idx="51">
                  <c:v>8.7000000000000011</c:v>
                </c:pt>
                <c:pt idx="52">
                  <c:v>7.8</c:v>
                </c:pt>
                <c:pt idx="53">
                  <c:v>6.8</c:v>
                </c:pt>
                <c:pt idx="54">
                  <c:v>7.5</c:v>
                </c:pt>
                <c:pt idx="55">
                  <c:v>9</c:v>
                </c:pt>
                <c:pt idx="56">
                  <c:v>8</c:v>
                </c:pt>
                <c:pt idx="57">
                  <c:v>7.7</c:v>
                </c:pt>
                <c:pt idx="58">
                  <c:v>8</c:v>
                </c:pt>
                <c:pt idx="59">
                  <c:v>7.8</c:v>
                </c:pt>
                <c:pt idx="60">
                  <c:v>7.5</c:v>
                </c:pt>
                <c:pt idx="61">
                  <c:v>7.2</c:v>
                </c:pt>
                <c:pt idx="62">
                  <c:v>8</c:v>
                </c:pt>
                <c:pt idx="63">
                  <c:v>9.4</c:v>
                </c:pt>
                <c:pt idx="64">
                  <c:v>7.8</c:v>
                </c:pt>
                <c:pt idx="65">
                  <c:v>8</c:v>
                </c:pt>
                <c:pt idx="66">
                  <c:v>8.7000000000000011</c:v>
                </c:pt>
                <c:pt idx="67">
                  <c:v>9.3000000000000007</c:v>
                </c:pt>
                <c:pt idx="68">
                  <c:v>9.3000000000000007</c:v>
                </c:pt>
                <c:pt idx="69">
                  <c:v>6.7</c:v>
                </c:pt>
                <c:pt idx="70">
                  <c:v>9.1</c:v>
                </c:pt>
                <c:pt idx="71">
                  <c:v>8.3000000000000007</c:v>
                </c:pt>
                <c:pt idx="72">
                  <c:v>8.8000000000000007</c:v>
                </c:pt>
                <c:pt idx="73">
                  <c:v>9</c:v>
                </c:pt>
                <c:pt idx="74">
                  <c:v>9.5</c:v>
                </c:pt>
                <c:pt idx="75">
                  <c:v>8.5</c:v>
                </c:pt>
                <c:pt idx="76">
                  <c:v>8.7000000000000011</c:v>
                </c:pt>
                <c:pt idx="77">
                  <c:v>9.1</c:v>
                </c:pt>
                <c:pt idx="78">
                  <c:v>8.9</c:v>
                </c:pt>
                <c:pt idx="79">
                  <c:v>8</c:v>
                </c:pt>
                <c:pt idx="80">
                  <c:v>6.3</c:v>
                </c:pt>
                <c:pt idx="81">
                  <c:v>6.9</c:v>
                </c:pt>
                <c:pt idx="82">
                  <c:v>7.1</c:v>
                </c:pt>
                <c:pt idx="83">
                  <c:v>8</c:v>
                </c:pt>
                <c:pt idx="84">
                  <c:v>7.4</c:v>
                </c:pt>
                <c:pt idx="85">
                  <c:v>7.8</c:v>
                </c:pt>
                <c:pt idx="86">
                  <c:v>7.6</c:v>
                </c:pt>
                <c:pt idx="87">
                  <c:v>7.6</c:v>
                </c:pt>
                <c:pt idx="88">
                  <c:v>6.2</c:v>
                </c:pt>
                <c:pt idx="89">
                  <c:v>8.1</c:v>
                </c:pt>
                <c:pt idx="90">
                  <c:v>8.9</c:v>
                </c:pt>
                <c:pt idx="91">
                  <c:v>7.5</c:v>
                </c:pt>
                <c:pt idx="92">
                  <c:v>7.6</c:v>
                </c:pt>
                <c:pt idx="93">
                  <c:v>8.5</c:v>
                </c:pt>
                <c:pt idx="94">
                  <c:v>7.4</c:v>
                </c:pt>
                <c:pt idx="95">
                  <c:v>7.8</c:v>
                </c:pt>
                <c:pt idx="96">
                  <c:v>7.3</c:v>
                </c:pt>
                <c:pt idx="97">
                  <c:v>7.9</c:v>
                </c:pt>
                <c:pt idx="98">
                  <c:v>8.7000000000000011</c:v>
                </c:pt>
                <c:pt idx="99">
                  <c:v>8.9</c:v>
                </c:pt>
                <c:pt idx="100">
                  <c:v>9.2000000000000011</c:v>
                </c:pt>
                <c:pt idx="101">
                  <c:v>9.4</c:v>
                </c:pt>
                <c:pt idx="102">
                  <c:v>8.9</c:v>
                </c:pt>
                <c:pt idx="103">
                  <c:v>8.2000000000000011</c:v>
                </c:pt>
                <c:pt idx="104">
                  <c:v>7.8</c:v>
                </c:pt>
                <c:pt idx="105">
                  <c:v>8</c:v>
                </c:pt>
                <c:pt idx="106">
                  <c:v>7.3</c:v>
                </c:pt>
                <c:pt idx="107">
                  <c:v>7.3</c:v>
                </c:pt>
                <c:pt idx="108">
                  <c:v>8.3000000000000007</c:v>
                </c:pt>
                <c:pt idx="109">
                  <c:v>8</c:v>
                </c:pt>
                <c:pt idx="110">
                  <c:v>6</c:v>
                </c:pt>
                <c:pt idx="111">
                  <c:v>6.9</c:v>
                </c:pt>
                <c:pt idx="112">
                  <c:v>7</c:v>
                </c:pt>
                <c:pt idx="113">
                  <c:v>8.4</c:v>
                </c:pt>
                <c:pt idx="114">
                  <c:v>8.6</c:v>
                </c:pt>
                <c:pt idx="115">
                  <c:v>9.5</c:v>
                </c:pt>
                <c:pt idx="116">
                  <c:v>8.9</c:v>
                </c:pt>
                <c:pt idx="117">
                  <c:v>8.6</c:v>
                </c:pt>
                <c:pt idx="118">
                  <c:v>7.8</c:v>
                </c:pt>
                <c:pt idx="119">
                  <c:v>9.7000000000000011</c:v>
                </c:pt>
                <c:pt idx="120">
                  <c:v>9</c:v>
                </c:pt>
                <c:pt idx="121">
                  <c:v>9.3000000000000007</c:v>
                </c:pt>
                <c:pt idx="122">
                  <c:v>6.1</c:v>
                </c:pt>
                <c:pt idx="123">
                  <c:v>7.9</c:v>
                </c:pt>
                <c:pt idx="124">
                  <c:v>7.3</c:v>
                </c:pt>
                <c:pt idx="125">
                  <c:v>7.3</c:v>
                </c:pt>
                <c:pt idx="126">
                  <c:v>7.1</c:v>
                </c:pt>
                <c:pt idx="127">
                  <c:v>8.6</c:v>
                </c:pt>
                <c:pt idx="128">
                  <c:v>8.9</c:v>
                </c:pt>
                <c:pt idx="129">
                  <c:v>7.3</c:v>
                </c:pt>
                <c:pt idx="130">
                  <c:v>8.1</c:v>
                </c:pt>
                <c:pt idx="131">
                  <c:v>8.9</c:v>
                </c:pt>
                <c:pt idx="132">
                  <c:v>8.7000000000000011</c:v>
                </c:pt>
                <c:pt idx="133">
                  <c:v>7.1</c:v>
                </c:pt>
                <c:pt idx="134">
                  <c:v>9.5</c:v>
                </c:pt>
                <c:pt idx="135">
                  <c:v>7.5</c:v>
                </c:pt>
                <c:pt idx="136">
                  <c:v>8.2000000000000011</c:v>
                </c:pt>
                <c:pt idx="137">
                  <c:v>7.7</c:v>
                </c:pt>
                <c:pt idx="138">
                  <c:v>9.5</c:v>
                </c:pt>
                <c:pt idx="139">
                  <c:v>6.1</c:v>
                </c:pt>
                <c:pt idx="140">
                  <c:v>8.5</c:v>
                </c:pt>
                <c:pt idx="141">
                  <c:v>9</c:v>
                </c:pt>
                <c:pt idx="142">
                  <c:v>8.4</c:v>
                </c:pt>
                <c:pt idx="143">
                  <c:v>8.6</c:v>
                </c:pt>
                <c:pt idx="144">
                  <c:v>8.3000000000000007</c:v>
                </c:pt>
                <c:pt idx="145">
                  <c:v>8.2000000000000011</c:v>
                </c:pt>
                <c:pt idx="146">
                  <c:v>8</c:v>
                </c:pt>
                <c:pt idx="147">
                  <c:v>7.5</c:v>
                </c:pt>
                <c:pt idx="148">
                  <c:v>7.6</c:v>
                </c:pt>
                <c:pt idx="149">
                  <c:v>8.1</c:v>
                </c:pt>
                <c:pt idx="150">
                  <c:v>7.4</c:v>
                </c:pt>
                <c:pt idx="151">
                  <c:v>9.6</c:v>
                </c:pt>
                <c:pt idx="152">
                  <c:v>6.6</c:v>
                </c:pt>
                <c:pt idx="153">
                  <c:v>8.7000000000000011</c:v>
                </c:pt>
                <c:pt idx="154">
                  <c:v>7.2</c:v>
                </c:pt>
                <c:pt idx="155">
                  <c:v>9.3000000000000007</c:v>
                </c:pt>
                <c:pt idx="156">
                  <c:v>6.8</c:v>
                </c:pt>
                <c:pt idx="157">
                  <c:v>7.3</c:v>
                </c:pt>
                <c:pt idx="158">
                  <c:v>7.6</c:v>
                </c:pt>
                <c:pt idx="159">
                  <c:v>9</c:v>
                </c:pt>
                <c:pt idx="160">
                  <c:v>8.3000000000000007</c:v>
                </c:pt>
                <c:pt idx="161">
                  <c:v>8.2000000000000011</c:v>
                </c:pt>
                <c:pt idx="162">
                  <c:v>9.6</c:v>
                </c:pt>
                <c:pt idx="163">
                  <c:v>8</c:v>
                </c:pt>
                <c:pt idx="164">
                  <c:v>7.6</c:v>
                </c:pt>
                <c:pt idx="165">
                  <c:v>8.6</c:v>
                </c:pt>
                <c:pt idx="166">
                  <c:v>8.8000000000000007</c:v>
                </c:pt>
                <c:pt idx="167">
                  <c:v>8.9</c:v>
                </c:pt>
                <c:pt idx="168">
                  <c:v>9.1</c:v>
                </c:pt>
                <c:pt idx="169">
                  <c:v>7.8</c:v>
                </c:pt>
                <c:pt idx="170">
                  <c:v>9.5</c:v>
                </c:pt>
                <c:pt idx="171">
                  <c:v>9.3000000000000007</c:v>
                </c:pt>
                <c:pt idx="172">
                  <c:v>8.4</c:v>
                </c:pt>
                <c:pt idx="173">
                  <c:v>8.9</c:v>
                </c:pt>
                <c:pt idx="174">
                  <c:v>9.3000000000000007</c:v>
                </c:pt>
                <c:pt idx="175">
                  <c:v>8.6</c:v>
                </c:pt>
                <c:pt idx="176">
                  <c:v>8</c:v>
                </c:pt>
                <c:pt idx="177">
                  <c:v>5.6</c:v>
                </c:pt>
                <c:pt idx="178">
                  <c:v>7.2</c:v>
                </c:pt>
                <c:pt idx="179">
                  <c:v>6.9</c:v>
                </c:pt>
                <c:pt idx="180">
                  <c:v>8.3000000000000007</c:v>
                </c:pt>
                <c:pt idx="181">
                  <c:v>9.3000000000000007</c:v>
                </c:pt>
                <c:pt idx="182">
                  <c:v>8.5</c:v>
                </c:pt>
                <c:pt idx="183">
                  <c:v>8.2000000000000011</c:v>
                </c:pt>
                <c:pt idx="184">
                  <c:v>8.4</c:v>
                </c:pt>
                <c:pt idx="185">
                  <c:v>6.7</c:v>
                </c:pt>
                <c:pt idx="186">
                  <c:v>8.7000000000000011</c:v>
                </c:pt>
                <c:pt idx="187">
                  <c:v>8.2000000000000011</c:v>
                </c:pt>
                <c:pt idx="188">
                  <c:v>9.3000000000000007</c:v>
                </c:pt>
                <c:pt idx="189">
                  <c:v>8.2000000000000011</c:v>
                </c:pt>
                <c:pt idx="190">
                  <c:v>7.9</c:v>
                </c:pt>
                <c:pt idx="191">
                  <c:v>7.9</c:v>
                </c:pt>
                <c:pt idx="192">
                  <c:v>8</c:v>
                </c:pt>
                <c:pt idx="193">
                  <c:v>7.3</c:v>
                </c:pt>
                <c:pt idx="194">
                  <c:v>8.7000000000000011</c:v>
                </c:pt>
                <c:pt idx="195">
                  <c:v>6.4</c:v>
                </c:pt>
                <c:pt idx="196">
                  <c:v>7.3</c:v>
                </c:pt>
                <c:pt idx="197">
                  <c:v>8</c:v>
                </c:pt>
                <c:pt idx="198">
                  <c:v>7.8</c:v>
                </c:pt>
                <c:pt idx="199">
                  <c:v>8.8000000000000007</c:v>
                </c:pt>
                <c:pt idx="200">
                  <c:v>7.4</c:v>
                </c:pt>
                <c:pt idx="201">
                  <c:v>8.1</c:v>
                </c:pt>
                <c:pt idx="202">
                  <c:v>8.9</c:v>
                </c:pt>
                <c:pt idx="203">
                  <c:v>8.6</c:v>
                </c:pt>
                <c:pt idx="204">
                  <c:v>8.6</c:v>
                </c:pt>
                <c:pt idx="205">
                  <c:v>8.7000000000000011</c:v>
                </c:pt>
                <c:pt idx="206">
                  <c:v>7.8</c:v>
                </c:pt>
                <c:pt idx="207">
                  <c:v>7.9</c:v>
                </c:pt>
                <c:pt idx="208">
                  <c:v>9.7000000000000011</c:v>
                </c:pt>
                <c:pt idx="209">
                  <c:v>7.8</c:v>
                </c:pt>
                <c:pt idx="210">
                  <c:v>8.5</c:v>
                </c:pt>
                <c:pt idx="211">
                  <c:v>9.1</c:v>
                </c:pt>
                <c:pt idx="212">
                  <c:v>8.2000000000000011</c:v>
                </c:pt>
                <c:pt idx="213">
                  <c:v>7.7</c:v>
                </c:pt>
                <c:pt idx="214">
                  <c:v>8.8000000000000007</c:v>
                </c:pt>
                <c:pt idx="215">
                  <c:v>8.7000000000000011</c:v>
                </c:pt>
                <c:pt idx="216">
                  <c:v>7.3</c:v>
                </c:pt>
                <c:pt idx="217">
                  <c:v>7</c:v>
                </c:pt>
                <c:pt idx="218">
                  <c:v>8.7000000000000011</c:v>
                </c:pt>
                <c:pt idx="219">
                  <c:v>6.4</c:v>
                </c:pt>
                <c:pt idx="220">
                  <c:v>8.2000000000000011</c:v>
                </c:pt>
                <c:pt idx="221">
                  <c:v>8.1</c:v>
                </c:pt>
                <c:pt idx="222">
                  <c:v>9.1</c:v>
                </c:pt>
                <c:pt idx="223">
                  <c:v>6.9</c:v>
                </c:pt>
                <c:pt idx="224">
                  <c:v>8.3000000000000007</c:v>
                </c:pt>
                <c:pt idx="225">
                  <c:v>7</c:v>
                </c:pt>
                <c:pt idx="226">
                  <c:v>7.4</c:v>
                </c:pt>
                <c:pt idx="227">
                  <c:v>6.3</c:v>
                </c:pt>
                <c:pt idx="228">
                  <c:v>6.7</c:v>
                </c:pt>
                <c:pt idx="229">
                  <c:v>8.2000000000000011</c:v>
                </c:pt>
                <c:pt idx="230">
                  <c:v>8.3000000000000007</c:v>
                </c:pt>
                <c:pt idx="231">
                  <c:v>6.5</c:v>
                </c:pt>
                <c:pt idx="232">
                  <c:v>7.2</c:v>
                </c:pt>
                <c:pt idx="233">
                  <c:v>10.200000000000001</c:v>
                </c:pt>
                <c:pt idx="234">
                  <c:v>8.5</c:v>
                </c:pt>
                <c:pt idx="235">
                  <c:v>8.6</c:v>
                </c:pt>
                <c:pt idx="236">
                  <c:v>9.2000000000000011</c:v>
                </c:pt>
                <c:pt idx="237">
                  <c:v>7.9</c:v>
                </c:pt>
                <c:pt idx="238">
                  <c:v>7.7</c:v>
                </c:pt>
                <c:pt idx="239">
                  <c:v>7.6</c:v>
                </c:pt>
                <c:pt idx="240">
                  <c:v>7.4</c:v>
                </c:pt>
                <c:pt idx="241">
                  <c:v>8.1</c:v>
                </c:pt>
                <c:pt idx="242">
                  <c:v>7.7</c:v>
                </c:pt>
                <c:pt idx="243">
                  <c:v>8.2000000000000011</c:v>
                </c:pt>
                <c:pt idx="244">
                  <c:v>8</c:v>
                </c:pt>
                <c:pt idx="245">
                  <c:v>8.3000000000000007</c:v>
                </c:pt>
                <c:pt idx="246">
                  <c:v>7.6</c:v>
                </c:pt>
                <c:pt idx="247">
                  <c:v>8.1</c:v>
                </c:pt>
                <c:pt idx="248">
                  <c:v>7.6</c:v>
                </c:pt>
                <c:pt idx="249">
                  <c:v>7.8</c:v>
                </c:pt>
                <c:pt idx="250">
                  <c:v>8.2000000000000011</c:v>
                </c:pt>
                <c:pt idx="251">
                  <c:v>8.5</c:v>
                </c:pt>
                <c:pt idx="252">
                  <c:v>9.4</c:v>
                </c:pt>
                <c:pt idx="253">
                  <c:v>8.6</c:v>
                </c:pt>
                <c:pt idx="254">
                  <c:v>8.9</c:v>
                </c:pt>
                <c:pt idx="255">
                  <c:v>8</c:v>
                </c:pt>
                <c:pt idx="256">
                  <c:v>7.7</c:v>
                </c:pt>
                <c:pt idx="257">
                  <c:v>7.1</c:v>
                </c:pt>
                <c:pt idx="258">
                  <c:v>8.5</c:v>
                </c:pt>
                <c:pt idx="259">
                  <c:v>8.1</c:v>
                </c:pt>
                <c:pt idx="260">
                  <c:v>9.1</c:v>
                </c:pt>
                <c:pt idx="261">
                  <c:v>9</c:v>
                </c:pt>
                <c:pt idx="262">
                  <c:v>7.6</c:v>
                </c:pt>
                <c:pt idx="263">
                  <c:v>7.8</c:v>
                </c:pt>
                <c:pt idx="264">
                  <c:v>7.5</c:v>
                </c:pt>
                <c:pt idx="265">
                  <c:v>8</c:v>
                </c:pt>
                <c:pt idx="266">
                  <c:v>8.6</c:v>
                </c:pt>
                <c:pt idx="267">
                  <c:v>8.8000000000000007</c:v>
                </c:pt>
                <c:pt idx="268">
                  <c:v>8.6</c:v>
                </c:pt>
                <c:pt idx="269">
                  <c:v>8.1</c:v>
                </c:pt>
                <c:pt idx="270">
                  <c:v>8.1</c:v>
                </c:pt>
                <c:pt idx="271">
                  <c:v>7.8</c:v>
                </c:pt>
                <c:pt idx="272">
                  <c:v>7.4</c:v>
                </c:pt>
                <c:pt idx="273">
                  <c:v>9.4</c:v>
                </c:pt>
                <c:pt idx="274">
                  <c:v>8</c:v>
                </c:pt>
                <c:pt idx="275">
                  <c:v>8.2000000000000011</c:v>
                </c:pt>
                <c:pt idx="276">
                  <c:v>8.3000000000000007</c:v>
                </c:pt>
                <c:pt idx="277">
                  <c:v>8.3000000000000007</c:v>
                </c:pt>
                <c:pt idx="278">
                  <c:v>9.1</c:v>
                </c:pt>
                <c:pt idx="279">
                  <c:v>8.7000000000000011</c:v>
                </c:pt>
                <c:pt idx="280">
                  <c:v>9.1</c:v>
                </c:pt>
                <c:pt idx="281">
                  <c:v>7</c:v>
                </c:pt>
                <c:pt idx="282">
                  <c:v>8.5</c:v>
                </c:pt>
                <c:pt idx="283">
                  <c:v>9.6</c:v>
                </c:pt>
                <c:pt idx="284">
                  <c:v>8.9</c:v>
                </c:pt>
                <c:pt idx="285">
                  <c:v>10.1</c:v>
                </c:pt>
                <c:pt idx="286">
                  <c:v>8.6</c:v>
                </c:pt>
                <c:pt idx="287">
                  <c:v>8.6</c:v>
                </c:pt>
                <c:pt idx="288">
                  <c:v>9.6</c:v>
                </c:pt>
                <c:pt idx="289">
                  <c:v>8.8000000000000007</c:v>
                </c:pt>
                <c:pt idx="290">
                  <c:v>8.8000000000000007</c:v>
                </c:pt>
                <c:pt idx="291">
                  <c:v>7</c:v>
                </c:pt>
                <c:pt idx="292">
                  <c:v>9.9</c:v>
                </c:pt>
                <c:pt idx="293">
                  <c:v>8.5</c:v>
                </c:pt>
                <c:pt idx="294">
                  <c:v>8.2000000000000011</c:v>
                </c:pt>
                <c:pt idx="295">
                  <c:v>7.4</c:v>
                </c:pt>
                <c:pt idx="296">
                  <c:v>8.3000000000000007</c:v>
                </c:pt>
                <c:pt idx="297">
                  <c:v>9.5</c:v>
                </c:pt>
                <c:pt idx="298">
                  <c:v>7.4</c:v>
                </c:pt>
                <c:pt idx="299">
                  <c:v>9.8000000000000007</c:v>
                </c:pt>
                <c:pt idx="300">
                  <c:v>9.4</c:v>
                </c:pt>
                <c:pt idx="301">
                  <c:v>9.7000000000000011</c:v>
                </c:pt>
                <c:pt idx="302">
                  <c:v>6.9</c:v>
                </c:pt>
                <c:pt idx="303">
                  <c:v>8.4</c:v>
                </c:pt>
                <c:pt idx="304">
                  <c:v>8.8000000000000007</c:v>
                </c:pt>
                <c:pt idx="305">
                  <c:v>8.3000000000000007</c:v>
                </c:pt>
                <c:pt idx="306">
                  <c:v>8.2000000000000011</c:v>
                </c:pt>
                <c:pt idx="307">
                  <c:v>8.4</c:v>
                </c:pt>
                <c:pt idx="308">
                  <c:v>8.1</c:v>
                </c:pt>
                <c:pt idx="309">
                  <c:v>7.3</c:v>
                </c:pt>
                <c:pt idx="310">
                  <c:v>7.8</c:v>
                </c:pt>
                <c:pt idx="311">
                  <c:v>8.1</c:v>
                </c:pt>
                <c:pt idx="312">
                  <c:v>8.4</c:v>
                </c:pt>
                <c:pt idx="313">
                  <c:v>8.2000000000000011</c:v>
                </c:pt>
                <c:pt idx="314">
                  <c:v>8.3000000000000007</c:v>
                </c:pt>
                <c:pt idx="315">
                  <c:v>7.7</c:v>
                </c:pt>
                <c:pt idx="316">
                  <c:v>8.3000000000000007</c:v>
                </c:pt>
                <c:pt idx="317">
                  <c:v>8.2000000000000011</c:v>
                </c:pt>
                <c:pt idx="318">
                  <c:v>8.3000000000000007</c:v>
                </c:pt>
                <c:pt idx="319">
                  <c:v>7.5</c:v>
                </c:pt>
                <c:pt idx="320">
                  <c:v>8.2000000000000011</c:v>
                </c:pt>
                <c:pt idx="321">
                  <c:v>9</c:v>
                </c:pt>
                <c:pt idx="322">
                  <c:v>8.8000000000000007</c:v>
                </c:pt>
                <c:pt idx="323">
                  <c:v>7.8</c:v>
                </c:pt>
                <c:pt idx="324">
                  <c:v>7.6</c:v>
                </c:pt>
                <c:pt idx="325">
                  <c:v>8</c:v>
                </c:pt>
                <c:pt idx="326">
                  <c:v>7.3</c:v>
                </c:pt>
                <c:pt idx="327">
                  <c:v>8.2000000000000011</c:v>
                </c:pt>
                <c:pt idx="328">
                  <c:v>8.8000000000000007</c:v>
                </c:pt>
                <c:pt idx="329">
                  <c:v>9</c:v>
                </c:pt>
                <c:pt idx="330">
                  <c:v>9.6</c:v>
                </c:pt>
                <c:pt idx="331">
                  <c:v>8.9</c:v>
                </c:pt>
                <c:pt idx="332">
                  <c:v>9.9</c:v>
                </c:pt>
                <c:pt idx="333">
                  <c:v>9.2000000000000011</c:v>
                </c:pt>
                <c:pt idx="334">
                  <c:v>8.8000000000000007</c:v>
                </c:pt>
                <c:pt idx="335">
                  <c:v>8.8000000000000007</c:v>
                </c:pt>
                <c:pt idx="336">
                  <c:v>7.4</c:v>
                </c:pt>
                <c:pt idx="337">
                  <c:v>9.6</c:v>
                </c:pt>
                <c:pt idx="338">
                  <c:v>9.6</c:v>
                </c:pt>
                <c:pt idx="339">
                  <c:v>9.9</c:v>
                </c:pt>
                <c:pt idx="340">
                  <c:v>9.2000000000000011</c:v>
                </c:pt>
                <c:pt idx="341">
                  <c:v>8.5</c:v>
                </c:pt>
                <c:pt idx="342">
                  <c:v>9.6</c:v>
                </c:pt>
                <c:pt idx="343">
                  <c:v>9.7000000000000011</c:v>
                </c:pt>
                <c:pt idx="344">
                  <c:v>9.3000000000000007</c:v>
                </c:pt>
                <c:pt idx="345">
                  <c:v>9.2000000000000011</c:v>
                </c:pt>
                <c:pt idx="346">
                  <c:v>8.6</c:v>
                </c:pt>
                <c:pt idx="347">
                  <c:v>10.1</c:v>
                </c:pt>
                <c:pt idx="348">
                  <c:v>9.1</c:v>
                </c:pt>
                <c:pt idx="349">
                  <c:v>9.7000000000000011</c:v>
                </c:pt>
                <c:pt idx="350">
                  <c:v>8.5</c:v>
                </c:pt>
                <c:pt idx="351">
                  <c:v>10.200000000000001</c:v>
                </c:pt>
                <c:pt idx="352">
                  <c:v>9.1</c:v>
                </c:pt>
                <c:pt idx="353">
                  <c:v>6.9</c:v>
                </c:pt>
                <c:pt idx="354">
                  <c:v>10</c:v>
                </c:pt>
              </c:numCache>
            </c:numRef>
          </c:yVal>
          <c:smooth val="0"/>
        </c:ser>
        <c:ser>
          <c:idx val="2"/>
          <c:order val="2"/>
          <c:tx>
            <c:strRef>
              <c:f>ssn_HadCET_mean!$D$12</c:f>
              <c:strCache>
                <c:ptCount val="1"/>
                <c:pt idx="0">
                  <c:v>JJA</c:v>
                </c:pt>
              </c:strCache>
            </c:strRef>
          </c:tx>
          <c:marker>
            <c:symbol val="none"/>
          </c:marker>
          <c:trendline>
            <c:trendlineType val="linear"/>
            <c:dispRSqr val="0"/>
            <c:dispEq val="0"/>
          </c:trendline>
          <c:xVal>
            <c:numRef>
              <c:f>ssn_HadCET_mean!$A$15:$A$369</c:f>
              <c:numCache>
                <c:formatCode>General</c:formatCode>
                <c:ptCount val="355"/>
                <c:pt idx="0">
                  <c:v>1660</c:v>
                </c:pt>
                <c:pt idx="1">
                  <c:v>1661</c:v>
                </c:pt>
                <c:pt idx="2">
                  <c:v>1662</c:v>
                </c:pt>
                <c:pt idx="3">
                  <c:v>1663</c:v>
                </c:pt>
                <c:pt idx="4">
                  <c:v>1664</c:v>
                </c:pt>
                <c:pt idx="5">
                  <c:v>1665</c:v>
                </c:pt>
                <c:pt idx="6">
                  <c:v>1666</c:v>
                </c:pt>
                <c:pt idx="7">
                  <c:v>1667</c:v>
                </c:pt>
                <c:pt idx="8">
                  <c:v>1668</c:v>
                </c:pt>
                <c:pt idx="9">
                  <c:v>1669</c:v>
                </c:pt>
                <c:pt idx="10">
                  <c:v>1670</c:v>
                </c:pt>
                <c:pt idx="11">
                  <c:v>1671</c:v>
                </c:pt>
                <c:pt idx="12">
                  <c:v>1672</c:v>
                </c:pt>
                <c:pt idx="13">
                  <c:v>1673</c:v>
                </c:pt>
                <c:pt idx="14">
                  <c:v>1674</c:v>
                </c:pt>
                <c:pt idx="15">
                  <c:v>1675</c:v>
                </c:pt>
                <c:pt idx="16">
                  <c:v>1676</c:v>
                </c:pt>
                <c:pt idx="17">
                  <c:v>1677</c:v>
                </c:pt>
                <c:pt idx="18">
                  <c:v>1678</c:v>
                </c:pt>
                <c:pt idx="19">
                  <c:v>1679</c:v>
                </c:pt>
                <c:pt idx="20">
                  <c:v>1680</c:v>
                </c:pt>
                <c:pt idx="21">
                  <c:v>1681</c:v>
                </c:pt>
                <c:pt idx="22">
                  <c:v>1682</c:v>
                </c:pt>
                <c:pt idx="23">
                  <c:v>1683</c:v>
                </c:pt>
                <c:pt idx="24">
                  <c:v>1684</c:v>
                </c:pt>
                <c:pt idx="25">
                  <c:v>1685</c:v>
                </c:pt>
                <c:pt idx="26">
                  <c:v>1686</c:v>
                </c:pt>
                <c:pt idx="27">
                  <c:v>1687</c:v>
                </c:pt>
                <c:pt idx="28">
                  <c:v>1688</c:v>
                </c:pt>
                <c:pt idx="29">
                  <c:v>1689</c:v>
                </c:pt>
                <c:pt idx="30">
                  <c:v>1690</c:v>
                </c:pt>
                <c:pt idx="31">
                  <c:v>1691</c:v>
                </c:pt>
                <c:pt idx="32">
                  <c:v>1692</c:v>
                </c:pt>
                <c:pt idx="33">
                  <c:v>1693</c:v>
                </c:pt>
                <c:pt idx="34">
                  <c:v>1694</c:v>
                </c:pt>
                <c:pt idx="35">
                  <c:v>1695</c:v>
                </c:pt>
                <c:pt idx="36">
                  <c:v>1696</c:v>
                </c:pt>
                <c:pt idx="37">
                  <c:v>1697</c:v>
                </c:pt>
                <c:pt idx="38">
                  <c:v>1698</c:v>
                </c:pt>
                <c:pt idx="39">
                  <c:v>1699</c:v>
                </c:pt>
                <c:pt idx="40">
                  <c:v>1700</c:v>
                </c:pt>
                <c:pt idx="41">
                  <c:v>1701</c:v>
                </c:pt>
                <c:pt idx="42">
                  <c:v>1702</c:v>
                </c:pt>
                <c:pt idx="43">
                  <c:v>1703</c:v>
                </c:pt>
                <c:pt idx="44">
                  <c:v>1704</c:v>
                </c:pt>
                <c:pt idx="45">
                  <c:v>1705</c:v>
                </c:pt>
                <c:pt idx="46">
                  <c:v>1706</c:v>
                </c:pt>
                <c:pt idx="47">
                  <c:v>1707</c:v>
                </c:pt>
                <c:pt idx="48">
                  <c:v>1708</c:v>
                </c:pt>
                <c:pt idx="49">
                  <c:v>1709</c:v>
                </c:pt>
                <c:pt idx="50">
                  <c:v>1710</c:v>
                </c:pt>
                <c:pt idx="51">
                  <c:v>1711</c:v>
                </c:pt>
                <c:pt idx="52">
                  <c:v>1712</c:v>
                </c:pt>
                <c:pt idx="53">
                  <c:v>1713</c:v>
                </c:pt>
                <c:pt idx="54">
                  <c:v>1714</c:v>
                </c:pt>
                <c:pt idx="55">
                  <c:v>1715</c:v>
                </c:pt>
                <c:pt idx="56">
                  <c:v>1716</c:v>
                </c:pt>
                <c:pt idx="57">
                  <c:v>1717</c:v>
                </c:pt>
                <c:pt idx="58">
                  <c:v>1718</c:v>
                </c:pt>
                <c:pt idx="59">
                  <c:v>1719</c:v>
                </c:pt>
                <c:pt idx="60">
                  <c:v>1720</c:v>
                </c:pt>
                <c:pt idx="61">
                  <c:v>1721</c:v>
                </c:pt>
                <c:pt idx="62">
                  <c:v>1722</c:v>
                </c:pt>
                <c:pt idx="63">
                  <c:v>1723</c:v>
                </c:pt>
                <c:pt idx="64">
                  <c:v>1724</c:v>
                </c:pt>
                <c:pt idx="65">
                  <c:v>1725</c:v>
                </c:pt>
                <c:pt idx="66">
                  <c:v>1726</c:v>
                </c:pt>
                <c:pt idx="67">
                  <c:v>1727</c:v>
                </c:pt>
                <c:pt idx="68">
                  <c:v>1728</c:v>
                </c:pt>
                <c:pt idx="69">
                  <c:v>1729</c:v>
                </c:pt>
                <c:pt idx="70">
                  <c:v>1730</c:v>
                </c:pt>
                <c:pt idx="71">
                  <c:v>1731</c:v>
                </c:pt>
                <c:pt idx="72">
                  <c:v>1732</c:v>
                </c:pt>
                <c:pt idx="73">
                  <c:v>1733</c:v>
                </c:pt>
                <c:pt idx="74">
                  <c:v>1734</c:v>
                </c:pt>
                <c:pt idx="75">
                  <c:v>1735</c:v>
                </c:pt>
                <c:pt idx="76">
                  <c:v>1736</c:v>
                </c:pt>
                <c:pt idx="77">
                  <c:v>1737</c:v>
                </c:pt>
                <c:pt idx="78">
                  <c:v>1738</c:v>
                </c:pt>
                <c:pt idx="79">
                  <c:v>1739</c:v>
                </c:pt>
                <c:pt idx="80">
                  <c:v>1740</c:v>
                </c:pt>
                <c:pt idx="81">
                  <c:v>1741</c:v>
                </c:pt>
                <c:pt idx="82">
                  <c:v>1742</c:v>
                </c:pt>
                <c:pt idx="83">
                  <c:v>1743</c:v>
                </c:pt>
                <c:pt idx="84">
                  <c:v>1744</c:v>
                </c:pt>
                <c:pt idx="85">
                  <c:v>1745</c:v>
                </c:pt>
                <c:pt idx="86">
                  <c:v>1746</c:v>
                </c:pt>
                <c:pt idx="87">
                  <c:v>1747</c:v>
                </c:pt>
                <c:pt idx="88">
                  <c:v>1748</c:v>
                </c:pt>
                <c:pt idx="89">
                  <c:v>1749</c:v>
                </c:pt>
                <c:pt idx="90">
                  <c:v>1750</c:v>
                </c:pt>
                <c:pt idx="91">
                  <c:v>1751</c:v>
                </c:pt>
                <c:pt idx="92">
                  <c:v>1752</c:v>
                </c:pt>
                <c:pt idx="93">
                  <c:v>1753</c:v>
                </c:pt>
                <c:pt idx="94">
                  <c:v>1754</c:v>
                </c:pt>
                <c:pt idx="95">
                  <c:v>1755</c:v>
                </c:pt>
                <c:pt idx="96">
                  <c:v>1756</c:v>
                </c:pt>
                <c:pt idx="97">
                  <c:v>1757</c:v>
                </c:pt>
                <c:pt idx="98">
                  <c:v>1758</c:v>
                </c:pt>
                <c:pt idx="99">
                  <c:v>1759</c:v>
                </c:pt>
                <c:pt idx="100">
                  <c:v>1760</c:v>
                </c:pt>
                <c:pt idx="101">
                  <c:v>1761</c:v>
                </c:pt>
                <c:pt idx="102">
                  <c:v>1762</c:v>
                </c:pt>
                <c:pt idx="103">
                  <c:v>1763</c:v>
                </c:pt>
                <c:pt idx="104">
                  <c:v>1764</c:v>
                </c:pt>
                <c:pt idx="105">
                  <c:v>1765</c:v>
                </c:pt>
                <c:pt idx="106">
                  <c:v>1766</c:v>
                </c:pt>
                <c:pt idx="107">
                  <c:v>1767</c:v>
                </c:pt>
                <c:pt idx="108">
                  <c:v>1768</c:v>
                </c:pt>
                <c:pt idx="109">
                  <c:v>1769</c:v>
                </c:pt>
                <c:pt idx="110">
                  <c:v>1770</c:v>
                </c:pt>
                <c:pt idx="111">
                  <c:v>1771</c:v>
                </c:pt>
                <c:pt idx="112">
                  <c:v>1772</c:v>
                </c:pt>
                <c:pt idx="113">
                  <c:v>1773</c:v>
                </c:pt>
                <c:pt idx="114">
                  <c:v>1774</c:v>
                </c:pt>
                <c:pt idx="115">
                  <c:v>1775</c:v>
                </c:pt>
                <c:pt idx="116">
                  <c:v>1776</c:v>
                </c:pt>
                <c:pt idx="117">
                  <c:v>1777</c:v>
                </c:pt>
                <c:pt idx="118">
                  <c:v>1778</c:v>
                </c:pt>
                <c:pt idx="119">
                  <c:v>1779</c:v>
                </c:pt>
                <c:pt idx="120">
                  <c:v>1780</c:v>
                </c:pt>
                <c:pt idx="121">
                  <c:v>1781</c:v>
                </c:pt>
                <c:pt idx="122">
                  <c:v>1782</c:v>
                </c:pt>
                <c:pt idx="123">
                  <c:v>1783</c:v>
                </c:pt>
                <c:pt idx="124">
                  <c:v>1784</c:v>
                </c:pt>
                <c:pt idx="125">
                  <c:v>1785</c:v>
                </c:pt>
                <c:pt idx="126">
                  <c:v>1786</c:v>
                </c:pt>
                <c:pt idx="127">
                  <c:v>1787</c:v>
                </c:pt>
                <c:pt idx="128">
                  <c:v>1788</c:v>
                </c:pt>
                <c:pt idx="129">
                  <c:v>1789</c:v>
                </c:pt>
                <c:pt idx="130">
                  <c:v>1790</c:v>
                </c:pt>
                <c:pt idx="131">
                  <c:v>1791</c:v>
                </c:pt>
                <c:pt idx="132">
                  <c:v>1792</c:v>
                </c:pt>
                <c:pt idx="133">
                  <c:v>1793</c:v>
                </c:pt>
                <c:pt idx="134">
                  <c:v>1794</c:v>
                </c:pt>
                <c:pt idx="135">
                  <c:v>1795</c:v>
                </c:pt>
                <c:pt idx="136">
                  <c:v>1796</c:v>
                </c:pt>
                <c:pt idx="137">
                  <c:v>1797</c:v>
                </c:pt>
                <c:pt idx="138">
                  <c:v>1798</c:v>
                </c:pt>
                <c:pt idx="139">
                  <c:v>1799</c:v>
                </c:pt>
                <c:pt idx="140">
                  <c:v>1800</c:v>
                </c:pt>
                <c:pt idx="141">
                  <c:v>1801</c:v>
                </c:pt>
                <c:pt idx="142">
                  <c:v>1802</c:v>
                </c:pt>
                <c:pt idx="143">
                  <c:v>1803</c:v>
                </c:pt>
                <c:pt idx="144">
                  <c:v>1804</c:v>
                </c:pt>
                <c:pt idx="145">
                  <c:v>1805</c:v>
                </c:pt>
                <c:pt idx="146">
                  <c:v>1806</c:v>
                </c:pt>
                <c:pt idx="147">
                  <c:v>1807</c:v>
                </c:pt>
                <c:pt idx="148">
                  <c:v>1808</c:v>
                </c:pt>
                <c:pt idx="149">
                  <c:v>1809</c:v>
                </c:pt>
                <c:pt idx="150">
                  <c:v>1810</c:v>
                </c:pt>
                <c:pt idx="151">
                  <c:v>1811</c:v>
                </c:pt>
                <c:pt idx="152">
                  <c:v>1812</c:v>
                </c:pt>
                <c:pt idx="153">
                  <c:v>1813</c:v>
                </c:pt>
                <c:pt idx="154">
                  <c:v>1814</c:v>
                </c:pt>
                <c:pt idx="155">
                  <c:v>1815</c:v>
                </c:pt>
                <c:pt idx="156">
                  <c:v>1816</c:v>
                </c:pt>
                <c:pt idx="157">
                  <c:v>1817</c:v>
                </c:pt>
                <c:pt idx="158">
                  <c:v>1818</c:v>
                </c:pt>
                <c:pt idx="159">
                  <c:v>1819</c:v>
                </c:pt>
                <c:pt idx="160">
                  <c:v>1820</c:v>
                </c:pt>
                <c:pt idx="161">
                  <c:v>1821</c:v>
                </c:pt>
                <c:pt idx="162">
                  <c:v>1822</c:v>
                </c:pt>
                <c:pt idx="163">
                  <c:v>1823</c:v>
                </c:pt>
                <c:pt idx="164">
                  <c:v>1824</c:v>
                </c:pt>
                <c:pt idx="165">
                  <c:v>1825</c:v>
                </c:pt>
                <c:pt idx="166">
                  <c:v>1826</c:v>
                </c:pt>
                <c:pt idx="167">
                  <c:v>1827</c:v>
                </c:pt>
                <c:pt idx="168">
                  <c:v>1828</c:v>
                </c:pt>
                <c:pt idx="169">
                  <c:v>1829</c:v>
                </c:pt>
                <c:pt idx="170">
                  <c:v>1830</c:v>
                </c:pt>
                <c:pt idx="171">
                  <c:v>1831</c:v>
                </c:pt>
                <c:pt idx="172">
                  <c:v>1832</c:v>
                </c:pt>
                <c:pt idx="173">
                  <c:v>1833</c:v>
                </c:pt>
                <c:pt idx="174">
                  <c:v>1834</c:v>
                </c:pt>
                <c:pt idx="175">
                  <c:v>1835</c:v>
                </c:pt>
                <c:pt idx="176">
                  <c:v>1836</c:v>
                </c:pt>
                <c:pt idx="177">
                  <c:v>1837</c:v>
                </c:pt>
                <c:pt idx="178">
                  <c:v>1838</c:v>
                </c:pt>
                <c:pt idx="179">
                  <c:v>1839</c:v>
                </c:pt>
                <c:pt idx="180">
                  <c:v>1840</c:v>
                </c:pt>
                <c:pt idx="181">
                  <c:v>1841</c:v>
                </c:pt>
                <c:pt idx="182">
                  <c:v>1842</c:v>
                </c:pt>
                <c:pt idx="183">
                  <c:v>1843</c:v>
                </c:pt>
                <c:pt idx="184">
                  <c:v>1844</c:v>
                </c:pt>
                <c:pt idx="185">
                  <c:v>1845</c:v>
                </c:pt>
                <c:pt idx="186">
                  <c:v>1846</c:v>
                </c:pt>
                <c:pt idx="187">
                  <c:v>1847</c:v>
                </c:pt>
                <c:pt idx="188">
                  <c:v>1848</c:v>
                </c:pt>
                <c:pt idx="189">
                  <c:v>1849</c:v>
                </c:pt>
                <c:pt idx="190">
                  <c:v>1850</c:v>
                </c:pt>
                <c:pt idx="191">
                  <c:v>1851</c:v>
                </c:pt>
                <c:pt idx="192">
                  <c:v>1852</c:v>
                </c:pt>
                <c:pt idx="193">
                  <c:v>1853</c:v>
                </c:pt>
                <c:pt idx="194">
                  <c:v>1854</c:v>
                </c:pt>
                <c:pt idx="195">
                  <c:v>1855</c:v>
                </c:pt>
                <c:pt idx="196">
                  <c:v>1856</c:v>
                </c:pt>
                <c:pt idx="197">
                  <c:v>1857</c:v>
                </c:pt>
                <c:pt idx="198">
                  <c:v>1858</c:v>
                </c:pt>
                <c:pt idx="199">
                  <c:v>1859</c:v>
                </c:pt>
                <c:pt idx="200">
                  <c:v>1860</c:v>
                </c:pt>
                <c:pt idx="201">
                  <c:v>1861</c:v>
                </c:pt>
                <c:pt idx="202">
                  <c:v>1862</c:v>
                </c:pt>
                <c:pt idx="203">
                  <c:v>1863</c:v>
                </c:pt>
                <c:pt idx="204">
                  <c:v>1864</c:v>
                </c:pt>
                <c:pt idx="205">
                  <c:v>1865</c:v>
                </c:pt>
                <c:pt idx="206">
                  <c:v>1866</c:v>
                </c:pt>
                <c:pt idx="207">
                  <c:v>1867</c:v>
                </c:pt>
                <c:pt idx="208">
                  <c:v>1868</c:v>
                </c:pt>
                <c:pt idx="209">
                  <c:v>1869</c:v>
                </c:pt>
                <c:pt idx="210">
                  <c:v>1870</c:v>
                </c:pt>
                <c:pt idx="211">
                  <c:v>1871</c:v>
                </c:pt>
                <c:pt idx="212">
                  <c:v>1872</c:v>
                </c:pt>
                <c:pt idx="213">
                  <c:v>1873</c:v>
                </c:pt>
                <c:pt idx="214">
                  <c:v>1874</c:v>
                </c:pt>
                <c:pt idx="215">
                  <c:v>1875</c:v>
                </c:pt>
                <c:pt idx="216">
                  <c:v>1876</c:v>
                </c:pt>
                <c:pt idx="217">
                  <c:v>1877</c:v>
                </c:pt>
                <c:pt idx="218">
                  <c:v>1878</c:v>
                </c:pt>
                <c:pt idx="219">
                  <c:v>1879</c:v>
                </c:pt>
                <c:pt idx="220">
                  <c:v>1880</c:v>
                </c:pt>
                <c:pt idx="221">
                  <c:v>1881</c:v>
                </c:pt>
                <c:pt idx="222">
                  <c:v>1882</c:v>
                </c:pt>
                <c:pt idx="223">
                  <c:v>1883</c:v>
                </c:pt>
                <c:pt idx="224">
                  <c:v>1884</c:v>
                </c:pt>
                <c:pt idx="225">
                  <c:v>1885</c:v>
                </c:pt>
                <c:pt idx="226">
                  <c:v>1886</c:v>
                </c:pt>
                <c:pt idx="227">
                  <c:v>1887</c:v>
                </c:pt>
                <c:pt idx="228">
                  <c:v>1888</c:v>
                </c:pt>
                <c:pt idx="229">
                  <c:v>1889</c:v>
                </c:pt>
                <c:pt idx="230">
                  <c:v>1890</c:v>
                </c:pt>
                <c:pt idx="231">
                  <c:v>1891</c:v>
                </c:pt>
                <c:pt idx="232">
                  <c:v>1892</c:v>
                </c:pt>
                <c:pt idx="233">
                  <c:v>1893</c:v>
                </c:pt>
                <c:pt idx="234">
                  <c:v>1894</c:v>
                </c:pt>
                <c:pt idx="235">
                  <c:v>1895</c:v>
                </c:pt>
                <c:pt idx="236">
                  <c:v>1896</c:v>
                </c:pt>
                <c:pt idx="237">
                  <c:v>1897</c:v>
                </c:pt>
                <c:pt idx="238">
                  <c:v>1898</c:v>
                </c:pt>
                <c:pt idx="239">
                  <c:v>1899</c:v>
                </c:pt>
                <c:pt idx="240">
                  <c:v>1900</c:v>
                </c:pt>
                <c:pt idx="241">
                  <c:v>1901</c:v>
                </c:pt>
                <c:pt idx="242">
                  <c:v>1902</c:v>
                </c:pt>
                <c:pt idx="243">
                  <c:v>1903</c:v>
                </c:pt>
                <c:pt idx="244">
                  <c:v>1904</c:v>
                </c:pt>
                <c:pt idx="245">
                  <c:v>1905</c:v>
                </c:pt>
                <c:pt idx="246">
                  <c:v>1906</c:v>
                </c:pt>
                <c:pt idx="247">
                  <c:v>1907</c:v>
                </c:pt>
                <c:pt idx="248">
                  <c:v>1908</c:v>
                </c:pt>
                <c:pt idx="249">
                  <c:v>1909</c:v>
                </c:pt>
                <c:pt idx="250">
                  <c:v>1910</c:v>
                </c:pt>
                <c:pt idx="251">
                  <c:v>1911</c:v>
                </c:pt>
                <c:pt idx="252">
                  <c:v>1912</c:v>
                </c:pt>
                <c:pt idx="253">
                  <c:v>1913</c:v>
                </c:pt>
                <c:pt idx="254">
                  <c:v>1914</c:v>
                </c:pt>
                <c:pt idx="255">
                  <c:v>1915</c:v>
                </c:pt>
                <c:pt idx="256">
                  <c:v>1916</c:v>
                </c:pt>
                <c:pt idx="257">
                  <c:v>1917</c:v>
                </c:pt>
                <c:pt idx="258">
                  <c:v>1918</c:v>
                </c:pt>
                <c:pt idx="259">
                  <c:v>1919</c:v>
                </c:pt>
                <c:pt idx="260">
                  <c:v>1920</c:v>
                </c:pt>
                <c:pt idx="261">
                  <c:v>1921</c:v>
                </c:pt>
                <c:pt idx="262">
                  <c:v>1922</c:v>
                </c:pt>
                <c:pt idx="263">
                  <c:v>1923</c:v>
                </c:pt>
                <c:pt idx="264">
                  <c:v>1924</c:v>
                </c:pt>
                <c:pt idx="265">
                  <c:v>1925</c:v>
                </c:pt>
                <c:pt idx="266">
                  <c:v>1926</c:v>
                </c:pt>
                <c:pt idx="267">
                  <c:v>1927</c:v>
                </c:pt>
                <c:pt idx="268">
                  <c:v>1928</c:v>
                </c:pt>
                <c:pt idx="269">
                  <c:v>1929</c:v>
                </c:pt>
                <c:pt idx="270">
                  <c:v>1930</c:v>
                </c:pt>
                <c:pt idx="271">
                  <c:v>1931</c:v>
                </c:pt>
                <c:pt idx="272">
                  <c:v>1932</c:v>
                </c:pt>
                <c:pt idx="273">
                  <c:v>1933</c:v>
                </c:pt>
                <c:pt idx="274">
                  <c:v>1934</c:v>
                </c:pt>
                <c:pt idx="275">
                  <c:v>1935</c:v>
                </c:pt>
                <c:pt idx="276">
                  <c:v>1936</c:v>
                </c:pt>
                <c:pt idx="277">
                  <c:v>1937</c:v>
                </c:pt>
                <c:pt idx="278">
                  <c:v>1938</c:v>
                </c:pt>
                <c:pt idx="279">
                  <c:v>1939</c:v>
                </c:pt>
                <c:pt idx="280">
                  <c:v>1940</c:v>
                </c:pt>
                <c:pt idx="281">
                  <c:v>1941</c:v>
                </c:pt>
                <c:pt idx="282">
                  <c:v>1942</c:v>
                </c:pt>
                <c:pt idx="283">
                  <c:v>1943</c:v>
                </c:pt>
                <c:pt idx="284">
                  <c:v>1944</c:v>
                </c:pt>
                <c:pt idx="285">
                  <c:v>1945</c:v>
                </c:pt>
                <c:pt idx="286">
                  <c:v>1946</c:v>
                </c:pt>
                <c:pt idx="287">
                  <c:v>1947</c:v>
                </c:pt>
                <c:pt idx="288">
                  <c:v>1948</c:v>
                </c:pt>
                <c:pt idx="289">
                  <c:v>1949</c:v>
                </c:pt>
                <c:pt idx="290">
                  <c:v>1950</c:v>
                </c:pt>
                <c:pt idx="291">
                  <c:v>1951</c:v>
                </c:pt>
                <c:pt idx="292">
                  <c:v>1952</c:v>
                </c:pt>
                <c:pt idx="293">
                  <c:v>1953</c:v>
                </c:pt>
                <c:pt idx="294">
                  <c:v>1954</c:v>
                </c:pt>
                <c:pt idx="295">
                  <c:v>1955</c:v>
                </c:pt>
                <c:pt idx="296">
                  <c:v>1956</c:v>
                </c:pt>
                <c:pt idx="297">
                  <c:v>1957</c:v>
                </c:pt>
                <c:pt idx="298">
                  <c:v>1958</c:v>
                </c:pt>
                <c:pt idx="299">
                  <c:v>1959</c:v>
                </c:pt>
                <c:pt idx="300">
                  <c:v>1960</c:v>
                </c:pt>
                <c:pt idx="301">
                  <c:v>1961</c:v>
                </c:pt>
                <c:pt idx="302">
                  <c:v>1962</c:v>
                </c:pt>
                <c:pt idx="303">
                  <c:v>1963</c:v>
                </c:pt>
                <c:pt idx="304">
                  <c:v>1964</c:v>
                </c:pt>
                <c:pt idx="305">
                  <c:v>1965</c:v>
                </c:pt>
                <c:pt idx="306">
                  <c:v>1966</c:v>
                </c:pt>
                <c:pt idx="307">
                  <c:v>1967</c:v>
                </c:pt>
                <c:pt idx="308">
                  <c:v>1968</c:v>
                </c:pt>
                <c:pt idx="309">
                  <c:v>1969</c:v>
                </c:pt>
                <c:pt idx="310">
                  <c:v>1970</c:v>
                </c:pt>
                <c:pt idx="311">
                  <c:v>1971</c:v>
                </c:pt>
                <c:pt idx="312">
                  <c:v>1972</c:v>
                </c:pt>
                <c:pt idx="313">
                  <c:v>1973</c:v>
                </c:pt>
                <c:pt idx="314">
                  <c:v>1974</c:v>
                </c:pt>
                <c:pt idx="315">
                  <c:v>1975</c:v>
                </c:pt>
                <c:pt idx="316">
                  <c:v>1976</c:v>
                </c:pt>
                <c:pt idx="317">
                  <c:v>1977</c:v>
                </c:pt>
                <c:pt idx="318">
                  <c:v>1978</c:v>
                </c:pt>
                <c:pt idx="319">
                  <c:v>1979</c:v>
                </c:pt>
                <c:pt idx="320">
                  <c:v>1980</c:v>
                </c:pt>
                <c:pt idx="321">
                  <c:v>1981</c:v>
                </c:pt>
                <c:pt idx="322">
                  <c:v>1982</c:v>
                </c:pt>
                <c:pt idx="323">
                  <c:v>1983</c:v>
                </c:pt>
                <c:pt idx="324">
                  <c:v>1984</c:v>
                </c:pt>
                <c:pt idx="325">
                  <c:v>1985</c:v>
                </c:pt>
                <c:pt idx="326">
                  <c:v>1986</c:v>
                </c:pt>
                <c:pt idx="327">
                  <c:v>1987</c:v>
                </c:pt>
                <c:pt idx="328">
                  <c:v>1988</c:v>
                </c:pt>
                <c:pt idx="329">
                  <c:v>1989</c:v>
                </c:pt>
                <c:pt idx="330">
                  <c:v>1990</c:v>
                </c:pt>
                <c:pt idx="331">
                  <c:v>1991</c:v>
                </c:pt>
                <c:pt idx="332">
                  <c:v>1992</c:v>
                </c:pt>
                <c:pt idx="333">
                  <c:v>1993</c:v>
                </c:pt>
                <c:pt idx="334">
                  <c:v>1994</c:v>
                </c:pt>
                <c:pt idx="335">
                  <c:v>1995</c:v>
                </c:pt>
                <c:pt idx="336">
                  <c:v>1996</c:v>
                </c:pt>
                <c:pt idx="337">
                  <c:v>1997</c:v>
                </c:pt>
                <c:pt idx="338">
                  <c:v>1998</c:v>
                </c:pt>
                <c:pt idx="339">
                  <c:v>1999</c:v>
                </c:pt>
                <c:pt idx="340">
                  <c:v>2000</c:v>
                </c:pt>
                <c:pt idx="341">
                  <c:v>2001</c:v>
                </c:pt>
                <c:pt idx="342">
                  <c:v>2002</c:v>
                </c:pt>
                <c:pt idx="343">
                  <c:v>2003</c:v>
                </c:pt>
                <c:pt idx="344">
                  <c:v>2004</c:v>
                </c:pt>
                <c:pt idx="345">
                  <c:v>2005</c:v>
                </c:pt>
                <c:pt idx="346">
                  <c:v>2006</c:v>
                </c:pt>
                <c:pt idx="347">
                  <c:v>2007</c:v>
                </c:pt>
                <c:pt idx="348">
                  <c:v>2008</c:v>
                </c:pt>
                <c:pt idx="349">
                  <c:v>2009</c:v>
                </c:pt>
                <c:pt idx="350">
                  <c:v>2010</c:v>
                </c:pt>
                <c:pt idx="351">
                  <c:v>2011</c:v>
                </c:pt>
                <c:pt idx="352">
                  <c:v>2012</c:v>
                </c:pt>
                <c:pt idx="353">
                  <c:v>2013</c:v>
                </c:pt>
                <c:pt idx="354">
                  <c:v>2014</c:v>
                </c:pt>
              </c:numCache>
            </c:numRef>
          </c:xVal>
          <c:yVal>
            <c:numRef>
              <c:f>ssn_HadCET_mean!$D$15:$D$369</c:f>
              <c:numCache>
                <c:formatCode>General</c:formatCode>
                <c:ptCount val="355"/>
                <c:pt idx="0">
                  <c:v>15</c:v>
                </c:pt>
                <c:pt idx="1">
                  <c:v>14.7</c:v>
                </c:pt>
                <c:pt idx="2">
                  <c:v>15</c:v>
                </c:pt>
                <c:pt idx="3">
                  <c:v>14.7</c:v>
                </c:pt>
                <c:pt idx="4">
                  <c:v>15.7</c:v>
                </c:pt>
                <c:pt idx="5">
                  <c:v>15</c:v>
                </c:pt>
                <c:pt idx="6">
                  <c:v>16.7</c:v>
                </c:pt>
                <c:pt idx="7">
                  <c:v>16</c:v>
                </c:pt>
                <c:pt idx="8">
                  <c:v>15.3</c:v>
                </c:pt>
                <c:pt idx="9">
                  <c:v>16</c:v>
                </c:pt>
                <c:pt idx="10">
                  <c:v>15.3</c:v>
                </c:pt>
                <c:pt idx="11">
                  <c:v>15</c:v>
                </c:pt>
                <c:pt idx="12">
                  <c:v>15</c:v>
                </c:pt>
                <c:pt idx="13">
                  <c:v>15.2</c:v>
                </c:pt>
                <c:pt idx="14">
                  <c:v>13.7</c:v>
                </c:pt>
                <c:pt idx="15">
                  <c:v>13.7</c:v>
                </c:pt>
                <c:pt idx="16">
                  <c:v>16.8</c:v>
                </c:pt>
                <c:pt idx="17">
                  <c:v>15.3</c:v>
                </c:pt>
                <c:pt idx="18">
                  <c:v>15.3</c:v>
                </c:pt>
                <c:pt idx="19">
                  <c:v>16.2</c:v>
                </c:pt>
                <c:pt idx="20">
                  <c:v>14.7</c:v>
                </c:pt>
                <c:pt idx="21">
                  <c:v>15</c:v>
                </c:pt>
                <c:pt idx="22">
                  <c:v>14.5</c:v>
                </c:pt>
                <c:pt idx="23">
                  <c:v>15</c:v>
                </c:pt>
                <c:pt idx="24">
                  <c:v>15.5</c:v>
                </c:pt>
                <c:pt idx="25">
                  <c:v>14.3</c:v>
                </c:pt>
                <c:pt idx="26">
                  <c:v>15.5</c:v>
                </c:pt>
                <c:pt idx="27">
                  <c:v>14.5</c:v>
                </c:pt>
                <c:pt idx="28">
                  <c:v>14.5</c:v>
                </c:pt>
                <c:pt idx="29">
                  <c:v>14.3</c:v>
                </c:pt>
                <c:pt idx="30">
                  <c:v>14.7</c:v>
                </c:pt>
                <c:pt idx="31">
                  <c:v>15.2</c:v>
                </c:pt>
                <c:pt idx="32">
                  <c:v>14.5</c:v>
                </c:pt>
                <c:pt idx="33">
                  <c:v>14.8</c:v>
                </c:pt>
                <c:pt idx="34">
                  <c:v>13.7</c:v>
                </c:pt>
                <c:pt idx="35">
                  <c:v>13.2</c:v>
                </c:pt>
                <c:pt idx="36">
                  <c:v>14.7</c:v>
                </c:pt>
                <c:pt idx="37">
                  <c:v>14.3</c:v>
                </c:pt>
                <c:pt idx="38">
                  <c:v>14</c:v>
                </c:pt>
                <c:pt idx="39">
                  <c:v>15.5</c:v>
                </c:pt>
                <c:pt idx="40">
                  <c:v>14.5</c:v>
                </c:pt>
                <c:pt idx="41">
                  <c:v>16.2</c:v>
                </c:pt>
                <c:pt idx="42">
                  <c:v>14.8</c:v>
                </c:pt>
                <c:pt idx="43">
                  <c:v>15.4</c:v>
                </c:pt>
                <c:pt idx="44">
                  <c:v>16</c:v>
                </c:pt>
                <c:pt idx="45">
                  <c:v>15.1</c:v>
                </c:pt>
                <c:pt idx="46">
                  <c:v>16.100000000000001</c:v>
                </c:pt>
                <c:pt idx="47">
                  <c:v>16.3</c:v>
                </c:pt>
                <c:pt idx="48">
                  <c:v>15.3</c:v>
                </c:pt>
                <c:pt idx="49">
                  <c:v>15.2</c:v>
                </c:pt>
                <c:pt idx="50">
                  <c:v>15</c:v>
                </c:pt>
                <c:pt idx="51">
                  <c:v>15.3</c:v>
                </c:pt>
                <c:pt idx="52">
                  <c:v>15.3</c:v>
                </c:pt>
                <c:pt idx="53">
                  <c:v>14.2</c:v>
                </c:pt>
                <c:pt idx="54">
                  <c:v>15.8</c:v>
                </c:pt>
                <c:pt idx="55">
                  <c:v>14.8</c:v>
                </c:pt>
                <c:pt idx="56">
                  <c:v>15</c:v>
                </c:pt>
                <c:pt idx="57">
                  <c:v>14.8</c:v>
                </c:pt>
                <c:pt idx="58">
                  <c:v>16.2</c:v>
                </c:pt>
                <c:pt idx="59">
                  <c:v>16.7</c:v>
                </c:pt>
                <c:pt idx="60">
                  <c:v>14.7</c:v>
                </c:pt>
                <c:pt idx="61">
                  <c:v>15.2</c:v>
                </c:pt>
                <c:pt idx="62">
                  <c:v>14.7</c:v>
                </c:pt>
                <c:pt idx="63">
                  <c:v>15.3</c:v>
                </c:pt>
                <c:pt idx="64">
                  <c:v>15.5</c:v>
                </c:pt>
                <c:pt idx="65">
                  <c:v>13.1</c:v>
                </c:pt>
                <c:pt idx="66">
                  <c:v>16</c:v>
                </c:pt>
                <c:pt idx="67">
                  <c:v>16.2</c:v>
                </c:pt>
                <c:pt idx="68">
                  <c:v>16.399999999999999</c:v>
                </c:pt>
                <c:pt idx="69">
                  <c:v>15.9</c:v>
                </c:pt>
                <c:pt idx="70">
                  <c:v>15.2</c:v>
                </c:pt>
                <c:pt idx="71">
                  <c:v>16.2</c:v>
                </c:pt>
                <c:pt idx="72">
                  <c:v>15.7</c:v>
                </c:pt>
                <c:pt idx="73">
                  <c:v>16.5</c:v>
                </c:pt>
                <c:pt idx="74">
                  <c:v>15.5</c:v>
                </c:pt>
                <c:pt idx="75">
                  <c:v>14.8</c:v>
                </c:pt>
                <c:pt idx="76">
                  <c:v>16.600000000000001</c:v>
                </c:pt>
                <c:pt idx="77">
                  <c:v>15.7</c:v>
                </c:pt>
                <c:pt idx="78">
                  <c:v>15.5</c:v>
                </c:pt>
                <c:pt idx="79">
                  <c:v>15.3</c:v>
                </c:pt>
                <c:pt idx="80">
                  <c:v>14.3</c:v>
                </c:pt>
                <c:pt idx="81">
                  <c:v>15.8</c:v>
                </c:pt>
                <c:pt idx="82">
                  <c:v>15.5</c:v>
                </c:pt>
                <c:pt idx="83">
                  <c:v>15.8</c:v>
                </c:pt>
                <c:pt idx="84">
                  <c:v>15.4</c:v>
                </c:pt>
                <c:pt idx="85">
                  <c:v>14.4</c:v>
                </c:pt>
                <c:pt idx="86">
                  <c:v>15.3</c:v>
                </c:pt>
                <c:pt idx="87">
                  <c:v>16.600000000000001</c:v>
                </c:pt>
                <c:pt idx="88">
                  <c:v>15.3</c:v>
                </c:pt>
                <c:pt idx="89">
                  <c:v>14.9</c:v>
                </c:pt>
                <c:pt idx="90">
                  <c:v>15.5</c:v>
                </c:pt>
                <c:pt idx="91">
                  <c:v>14.9</c:v>
                </c:pt>
                <c:pt idx="92">
                  <c:v>15.4</c:v>
                </c:pt>
                <c:pt idx="93">
                  <c:v>15.2</c:v>
                </c:pt>
                <c:pt idx="94">
                  <c:v>14.7</c:v>
                </c:pt>
                <c:pt idx="95">
                  <c:v>15.1</c:v>
                </c:pt>
                <c:pt idx="96">
                  <c:v>14.9</c:v>
                </c:pt>
                <c:pt idx="97">
                  <c:v>15.9</c:v>
                </c:pt>
                <c:pt idx="98">
                  <c:v>15.1</c:v>
                </c:pt>
                <c:pt idx="99">
                  <c:v>16.5</c:v>
                </c:pt>
                <c:pt idx="100">
                  <c:v>16</c:v>
                </c:pt>
                <c:pt idx="101">
                  <c:v>15.5</c:v>
                </c:pt>
                <c:pt idx="102">
                  <c:v>16.7</c:v>
                </c:pt>
                <c:pt idx="103">
                  <c:v>15.1</c:v>
                </c:pt>
                <c:pt idx="104">
                  <c:v>15.1</c:v>
                </c:pt>
                <c:pt idx="105">
                  <c:v>14.9</c:v>
                </c:pt>
                <c:pt idx="106">
                  <c:v>15.3</c:v>
                </c:pt>
                <c:pt idx="107">
                  <c:v>14.4</c:v>
                </c:pt>
                <c:pt idx="108">
                  <c:v>15.2</c:v>
                </c:pt>
                <c:pt idx="109">
                  <c:v>14.8</c:v>
                </c:pt>
                <c:pt idx="110">
                  <c:v>14.7</c:v>
                </c:pt>
                <c:pt idx="111">
                  <c:v>14.8</c:v>
                </c:pt>
                <c:pt idx="112">
                  <c:v>16.399999999999999</c:v>
                </c:pt>
                <c:pt idx="113">
                  <c:v>15.9</c:v>
                </c:pt>
                <c:pt idx="114">
                  <c:v>15.6</c:v>
                </c:pt>
                <c:pt idx="115">
                  <c:v>16.399999999999999</c:v>
                </c:pt>
                <c:pt idx="116">
                  <c:v>15.2</c:v>
                </c:pt>
                <c:pt idx="117">
                  <c:v>14.9</c:v>
                </c:pt>
                <c:pt idx="118">
                  <c:v>16.5</c:v>
                </c:pt>
                <c:pt idx="119">
                  <c:v>16.600000000000001</c:v>
                </c:pt>
                <c:pt idx="120">
                  <c:v>16.2</c:v>
                </c:pt>
                <c:pt idx="121">
                  <c:v>17</c:v>
                </c:pt>
                <c:pt idx="122">
                  <c:v>14.9</c:v>
                </c:pt>
                <c:pt idx="123">
                  <c:v>16.5</c:v>
                </c:pt>
                <c:pt idx="124">
                  <c:v>14.3</c:v>
                </c:pt>
                <c:pt idx="125">
                  <c:v>15.4</c:v>
                </c:pt>
                <c:pt idx="126">
                  <c:v>15.4</c:v>
                </c:pt>
                <c:pt idx="127">
                  <c:v>15.1</c:v>
                </c:pt>
                <c:pt idx="128">
                  <c:v>15.7</c:v>
                </c:pt>
                <c:pt idx="129">
                  <c:v>15.3</c:v>
                </c:pt>
                <c:pt idx="130">
                  <c:v>15</c:v>
                </c:pt>
                <c:pt idx="131">
                  <c:v>15.3</c:v>
                </c:pt>
                <c:pt idx="132">
                  <c:v>15.1</c:v>
                </c:pt>
                <c:pt idx="133">
                  <c:v>15.4</c:v>
                </c:pt>
                <c:pt idx="134">
                  <c:v>16.399999999999999</c:v>
                </c:pt>
                <c:pt idx="135">
                  <c:v>15</c:v>
                </c:pt>
                <c:pt idx="136">
                  <c:v>14.8</c:v>
                </c:pt>
                <c:pt idx="137">
                  <c:v>15.6</c:v>
                </c:pt>
                <c:pt idx="138">
                  <c:v>16.5</c:v>
                </c:pt>
                <c:pt idx="139">
                  <c:v>14.6</c:v>
                </c:pt>
                <c:pt idx="140">
                  <c:v>16.100000000000001</c:v>
                </c:pt>
                <c:pt idx="141">
                  <c:v>16</c:v>
                </c:pt>
                <c:pt idx="142">
                  <c:v>14.8</c:v>
                </c:pt>
                <c:pt idx="143">
                  <c:v>15.8</c:v>
                </c:pt>
                <c:pt idx="144">
                  <c:v>15.9</c:v>
                </c:pt>
                <c:pt idx="145">
                  <c:v>15.2</c:v>
                </c:pt>
                <c:pt idx="146">
                  <c:v>15.5</c:v>
                </c:pt>
                <c:pt idx="147">
                  <c:v>16.100000000000001</c:v>
                </c:pt>
                <c:pt idx="148">
                  <c:v>16.600000000000001</c:v>
                </c:pt>
                <c:pt idx="149">
                  <c:v>14.5</c:v>
                </c:pt>
                <c:pt idx="150">
                  <c:v>14.8</c:v>
                </c:pt>
                <c:pt idx="151">
                  <c:v>14.9</c:v>
                </c:pt>
                <c:pt idx="152">
                  <c:v>13.8</c:v>
                </c:pt>
                <c:pt idx="153">
                  <c:v>14.4</c:v>
                </c:pt>
                <c:pt idx="154">
                  <c:v>14.3</c:v>
                </c:pt>
                <c:pt idx="155">
                  <c:v>14.8</c:v>
                </c:pt>
                <c:pt idx="156">
                  <c:v>13.4</c:v>
                </c:pt>
                <c:pt idx="157">
                  <c:v>14.3</c:v>
                </c:pt>
                <c:pt idx="158">
                  <c:v>16.600000000000001</c:v>
                </c:pt>
                <c:pt idx="159">
                  <c:v>15.7</c:v>
                </c:pt>
                <c:pt idx="160">
                  <c:v>14.7</c:v>
                </c:pt>
                <c:pt idx="161">
                  <c:v>14.5</c:v>
                </c:pt>
                <c:pt idx="162">
                  <c:v>16</c:v>
                </c:pt>
                <c:pt idx="163">
                  <c:v>13.6</c:v>
                </c:pt>
                <c:pt idx="164">
                  <c:v>14.8</c:v>
                </c:pt>
                <c:pt idx="165">
                  <c:v>15.9</c:v>
                </c:pt>
                <c:pt idx="166">
                  <c:v>17.600000000000001</c:v>
                </c:pt>
                <c:pt idx="167">
                  <c:v>15.2</c:v>
                </c:pt>
                <c:pt idx="168">
                  <c:v>15.6</c:v>
                </c:pt>
                <c:pt idx="169">
                  <c:v>14.8</c:v>
                </c:pt>
                <c:pt idx="170">
                  <c:v>14.2</c:v>
                </c:pt>
                <c:pt idx="171">
                  <c:v>16.3</c:v>
                </c:pt>
                <c:pt idx="172">
                  <c:v>15.5</c:v>
                </c:pt>
                <c:pt idx="173">
                  <c:v>14.9</c:v>
                </c:pt>
                <c:pt idx="174">
                  <c:v>16.2</c:v>
                </c:pt>
                <c:pt idx="175">
                  <c:v>16.100000000000001</c:v>
                </c:pt>
                <c:pt idx="176">
                  <c:v>15.1</c:v>
                </c:pt>
                <c:pt idx="177">
                  <c:v>16</c:v>
                </c:pt>
                <c:pt idx="178">
                  <c:v>15</c:v>
                </c:pt>
                <c:pt idx="179">
                  <c:v>14.6</c:v>
                </c:pt>
                <c:pt idx="180">
                  <c:v>14.6</c:v>
                </c:pt>
                <c:pt idx="181">
                  <c:v>13.8</c:v>
                </c:pt>
                <c:pt idx="182">
                  <c:v>15.7</c:v>
                </c:pt>
                <c:pt idx="183">
                  <c:v>14.3</c:v>
                </c:pt>
                <c:pt idx="184">
                  <c:v>14.5</c:v>
                </c:pt>
                <c:pt idx="185">
                  <c:v>14.2</c:v>
                </c:pt>
                <c:pt idx="186">
                  <c:v>17.100000000000001</c:v>
                </c:pt>
                <c:pt idx="187">
                  <c:v>15.5</c:v>
                </c:pt>
                <c:pt idx="188">
                  <c:v>14.6</c:v>
                </c:pt>
                <c:pt idx="189">
                  <c:v>15</c:v>
                </c:pt>
                <c:pt idx="190">
                  <c:v>15.4</c:v>
                </c:pt>
                <c:pt idx="191">
                  <c:v>14.8</c:v>
                </c:pt>
                <c:pt idx="192">
                  <c:v>15.9</c:v>
                </c:pt>
                <c:pt idx="193">
                  <c:v>14.6</c:v>
                </c:pt>
                <c:pt idx="194">
                  <c:v>14.6</c:v>
                </c:pt>
                <c:pt idx="195">
                  <c:v>15.3</c:v>
                </c:pt>
                <c:pt idx="196">
                  <c:v>15.2</c:v>
                </c:pt>
                <c:pt idx="197">
                  <c:v>16.5</c:v>
                </c:pt>
                <c:pt idx="198">
                  <c:v>15.8</c:v>
                </c:pt>
                <c:pt idx="199">
                  <c:v>16.399999999999999</c:v>
                </c:pt>
                <c:pt idx="200">
                  <c:v>13.5</c:v>
                </c:pt>
                <c:pt idx="201">
                  <c:v>15.2</c:v>
                </c:pt>
                <c:pt idx="202">
                  <c:v>13.8</c:v>
                </c:pt>
                <c:pt idx="203">
                  <c:v>14.8</c:v>
                </c:pt>
                <c:pt idx="204">
                  <c:v>14.4</c:v>
                </c:pt>
                <c:pt idx="205">
                  <c:v>15.8</c:v>
                </c:pt>
                <c:pt idx="206">
                  <c:v>15.2</c:v>
                </c:pt>
                <c:pt idx="207">
                  <c:v>15.1</c:v>
                </c:pt>
                <c:pt idx="208">
                  <c:v>16.899999999999999</c:v>
                </c:pt>
                <c:pt idx="209">
                  <c:v>15.3</c:v>
                </c:pt>
                <c:pt idx="210">
                  <c:v>16.100000000000001</c:v>
                </c:pt>
                <c:pt idx="211">
                  <c:v>15.1</c:v>
                </c:pt>
                <c:pt idx="212">
                  <c:v>15.5</c:v>
                </c:pt>
                <c:pt idx="213">
                  <c:v>15.3</c:v>
                </c:pt>
                <c:pt idx="214">
                  <c:v>15.4</c:v>
                </c:pt>
                <c:pt idx="215">
                  <c:v>15</c:v>
                </c:pt>
                <c:pt idx="216">
                  <c:v>16</c:v>
                </c:pt>
                <c:pt idx="217">
                  <c:v>15</c:v>
                </c:pt>
                <c:pt idx="218">
                  <c:v>16</c:v>
                </c:pt>
                <c:pt idx="219">
                  <c:v>13.7</c:v>
                </c:pt>
                <c:pt idx="220">
                  <c:v>15.2</c:v>
                </c:pt>
                <c:pt idx="221">
                  <c:v>14.6</c:v>
                </c:pt>
                <c:pt idx="222">
                  <c:v>14.4</c:v>
                </c:pt>
                <c:pt idx="223">
                  <c:v>14.6</c:v>
                </c:pt>
                <c:pt idx="224">
                  <c:v>15.9</c:v>
                </c:pt>
                <c:pt idx="225">
                  <c:v>14.6</c:v>
                </c:pt>
                <c:pt idx="226">
                  <c:v>15.1</c:v>
                </c:pt>
                <c:pt idx="227">
                  <c:v>16.100000000000001</c:v>
                </c:pt>
                <c:pt idx="228">
                  <c:v>13.7</c:v>
                </c:pt>
                <c:pt idx="229">
                  <c:v>15.1</c:v>
                </c:pt>
                <c:pt idx="230">
                  <c:v>14</c:v>
                </c:pt>
                <c:pt idx="231">
                  <c:v>14.6</c:v>
                </c:pt>
                <c:pt idx="232">
                  <c:v>14.3</c:v>
                </c:pt>
                <c:pt idx="233">
                  <c:v>16.5</c:v>
                </c:pt>
                <c:pt idx="234">
                  <c:v>14.5</c:v>
                </c:pt>
                <c:pt idx="235">
                  <c:v>15.3</c:v>
                </c:pt>
                <c:pt idx="236">
                  <c:v>15.6</c:v>
                </c:pt>
                <c:pt idx="237">
                  <c:v>15.9</c:v>
                </c:pt>
                <c:pt idx="238">
                  <c:v>15.1</c:v>
                </c:pt>
                <c:pt idx="239">
                  <c:v>16.899999999999999</c:v>
                </c:pt>
                <c:pt idx="240">
                  <c:v>15.8</c:v>
                </c:pt>
                <c:pt idx="241">
                  <c:v>15.8</c:v>
                </c:pt>
                <c:pt idx="242">
                  <c:v>14.3</c:v>
                </c:pt>
                <c:pt idx="243">
                  <c:v>14.2</c:v>
                </c:pt>
                <c:pt idx="244">
                  <c:v>15.2</c:v>
                </c:pt>
                <c:pt idx="245">
                  <c:v>15.5</c:v>
                </c:pt>
                <c:pt idx="246">
                  <c:v>15.6</c:v>
                </c:pt>
                <c:pt idx="247">
                  <c:v>13.6</c:v>
                </c:pt>
                <c:pt idx="248">
                  <c:v>14.9</c:v>
                </c:pt>
                <c:pt idx="249">
                  <c:v>13.9</c:v>
                </c:pt>
                <c:pt idx="250">
                  <c:v>14.7</c:v>
                </c:pt>
                <c:pt idx="251">
                  <c:v>17</c:v>
                </c:pt>
                <c:pt idx="252">
                  <c:v>14.3</c:v>
                </c:pt>
                <c:pt idx="253">
                  <c:v>14.7</c:v>
                </c:pt>
                <c:pt idx="254">
                  <c:v>15.5</c:v>
                </c:pt>
                <c:pt idx="255">
                  <c:v>14.8</c:v>
                </c:pt>
                <c:pt idx="256">
                  <c:v>14.5</c:v>
                </c:pt>
                <c:pt idx="257">
                  <c:v>15.5</c:v>
                </c:pt>
                <c:pt idx="258">
                  <c:v>14.9</c:v>
                </c:pt>
                <c:pt idx="259">
                  <c:v>14.6</c:v>
                </c:pt>
                <c:pt idx="260">
                  <c:v>14</c:v>
                </c:pt>
                <c:pt idx="261">
                  <c:v>16.2</c:v>
                </c:pt>
                <c:pt idx="262">
                  <c:v>13.7</c:v>
                </c:pt>
                <c:pt idx="263">
                  <c:v>15.1</c:v>
                </c:pt>
                <c:pt idx="264">
                  <c:v>14.4</c:v>
                </c:pt>
                <c:pt idx="265">
                  <c:v>15.7</c:v>
                </c:pt>
                <c:pt idx="266">
                  <c:v>15.6</c:v>
                </c:pt>
                <c:pt idx="267">
                  <c:v>14.7</c:v>
                </c:pt>
                <c:pt idx="268">
                  <c:v>14.8</c:v>
                </c:pt>
                <c:pt idx="269">
                  <c:v>14.9</c:v>
                </c:pt>
                <c:pt idx="270">
                  <c:v>15.4</c:v>
                </c:pt>
                <c:pt idx="271">
                  <c:v>14.7</c:v>
                </c:pt>
                <c:pt idx="272">
                  <c:v>15.8</c:v>
                </c:pt>
                <c:pt idx="273">
                  <c:v>17</c:v>
                </c:pt>
                <c:pt idx="274">
                  <c:v>16.2</c:v>
                </c:pt>
                <c:pt idx="275">
                  <c:v>16.3</c:v>
                </c:pt>
                <c:pt idx="276">
                  <c:v>15.4</c:v>
                </c:pt>
                <c:pt idx="277">
                  <c:v>15.7</c:v>
                </c:pt>
                <c:pt idx="278">
                  <c:v>15.3</c:v>
                </c:pt>
                <c:pt idx="279">
                  <c:v>15.4</c:v>
                </c:pt>
                <c:pt idx="280">
                  <c:v>15.7</c:v>
                </c:pt>
                <c:pt idx="281">
                  <c:v>15.7</c:v>
                </c:pt>
                <c:pt idx="282">
                  <c:v>15.5</c:v>
                </c:pt>
                <c:pt idx="283">
                  <c:v>15.6</c:v>
                </c:pt>
                <c:pt idx="284">
                  <c:v>15.7</c:v>
                </c:pt>
                <c:pt idx="285">
                  <c:v>15.7</c:v>
                </c:pt>
                <c:pt idx="286">
                  <c:v>14.7</c:v>
                </c:pt>
                <c:pt idx="287">
                  <c:v>17</c:v>
                </c:pt>
                <c:pt idx="288">
                  <c:v>14.8</c:v>
                </c:pt>
                <c:pt idx="289">
                  <c:v>16.5</c:v>
                </c:pt>
                <c:pt idx="290">
                  <c:v>15.9</c:v>
                </c:pt>
                <c:pt idx="291">
                  <c:v>15</c:v>
                </c:pt>
                <c:pt idx="292">
                  <c:v>15.7</c:v>
                </c:pt>
                <c:pt idx="293">
                  <c:v>15.4</c:v>
                </c:pt>
                <c:pt idx="294">
                  <c:v>14.1</c:v>
                </c:pt>
                <c:pt idx="295">
                  <c:v>16.5</c:v>
                </c:pt>
                <c:pt idx="296">
                  <c:v>14.1</c:v>
                </c:pt>
                <c:pt idx="297">
                  <c:v>15.6</c:v>
                </c:pt>
                <c:pt idx="298">
                  <c:v>15.3</c:v>
                </c:pt>
                <c:pt idx="299">
                  <c:v>16.600000000000001</c:v>
                </c:pt>
                <c:pt idx="300">
                  <c:v>15.4</c:v>
                </c:pt>
                <c:pt idx="301">
                  <c:v>15</c:v>
                </c:pt>
                <c:pt idx="302">
                  <c:v>14.4</c:v>
                </c:pt>
                <c:pt idx="303">
                  <c:v>14.8</c:v>
                </c:pt>
                <c:pt idx="304">
                  <c:v>15.1</c:v>
                </c:pt>
                <c:pt idx="305">
                  <c:v>14.5</c:v>
                </c:pt>
                <c:pt idx="306">
                  <c:v>15</c:v>
                </c:pt>
                <c:pt idx="307">
                  <c:v>15.5</c:v>
                </c:pt>
                <c:pt idx="308">
                  <c:v>15.1</c:v>
                </c:pt>
                <c:pt idx="309">
                  <c:v>15.7</c:v>
                </c:pt>
                <c:pt idx="310">
                  <c:v>15.9</c:v>
                </c:pt>
                <c:pt idx="311">
                  <c:v>15</c:v>
                </c:pt>
                <c:pt idx="312">
                  <c:v>14.2</c:v>
                </c:pt>
                <c:pt idx="313">
                  <c:v>15.6</c:v>
                </c:pt>
                <c:pt idx="314">
                  <c:v>14.8</c:v>
                </c:pt>
                <c:pt idx="315">
                  <c:v>16.899999999999999</c:v>
                </c:pt>
                <c:pt idx="316">
                  <c:v>17.8</c:v>
                </c:pt>
                <c:pt idx="317">
                  <c:v>14.4</c:v>
                </c:pt>
                <c:pt idx="318">
                  <c:v>14.5</c:v>
                </c:pt>
                <c:pt idx="319">
                  <c:v>15</c:v>
                </c:pt>
                <c:pt idx="320">
                  <c:v>14.8</c:v>
                </c:pt>
                <c:pt idx="321">
                  <c:v>15</c:v>
                </c:pt>
                <c:pt idx="322">
                  <c:v>15.9</c:v>
                </c:pt>
                <c:pt idx="323">
                  <c:v>17.100000000000001</c:v>
                </c:pt>
                <c:pt idx="324">
                  <c:v>16.3</c:v>
                </c:pt>
                <c:pt idx="325">
                  <c:v>14.5</c:v>
                </c:pt>
                <c:pt idx="326">
                  <c:v>14.8</c:v>
                </c:pt>
                <c:pt idx="327">
                  <c:v>14.8</c:v>
                </c:pt>
                <c:pt idx="328">
                  <c:v>14.8</c:v>
                </c:pt>
                <c:pt idx="329">
                  <c:v>16.5</c:v>
                </c:pt>
                <c:pt idx="330">
                  <c:v>16.2</c:v>
                </c:pt>
                <c:pt idx="331">
                  <c:v>15.5</c:v>
                </c:pt>
                <c:pt idx="332">
                  <c:v>15.7</c:v>
                </c:pt>
                <c:pt idx="333">
                  <c:v>14.9</c:v>
                </c:pt>
                <c:pt idx="334">
                  <c:v>16.2</c:v>
                </c:pt>
                <c:pt idx="335">
                  <c:v>17.399999999999999</c:v>
                </c:pt>
                <c:pt idx="336">
                  <c:v>15.8</c:v>
                </c:pt>
                <c:pt idx="337">
                  <c:v>16.600000000000001</c:v>
                </c:pt>
                <c:pt idx="338">
                  <c:v>15.2</c:v>
                </c:pt>
                <c:pt idx="339">
                  <c:v>15.9</c:v>
                </c:pt>
                <c:pt idx="340">
                  <c:v>15.7</c:v>
                </c:pt>
                <c:pt idx="341">
                  <c:v>16.100000000000001</c:v>
                </c:pt>
                <c:pt idx="342">
                  <c:v>15.8</c:v>
                </c:pt>
                <c:pt idx="343">
                  <c:v>17.3</c:v>
                </c:pt>
                <c:pt idx="344">
                  <c:v>16.2</c:v>
                </c:pt>
                <c:pt idx="345">
                  <c:v>16.2</c:v>
                </c:pt>
                <c:pt idx="346">
                  <c:v>17.2</c:v>
                </c:pt>
                <c:pt idx="347">
                  <c:v>15.2</c:v>
                </c:pt>
                <c:pt idx="348">
                  <c:v>15.4</c:v>
                </c:pt>
                <c:pt idx="349">
                  <c:v>15.8</c:v>
                </c:pt>
                <c:pt idx="350">
                  <c:v>15.9</c:v>
                </c:pt>
                <c:pt idx="351">
                  <c:v>14.8</c:v>
                </c:pt>
                <c:pt idx="352">
                  <c:v>15.2</c:v>
                </c:pt>
                <c:pt idx="353">
                  <c:v>16.3</c:v>
                </c:pt>
                <c:pt idx="354">
                  <c:v>15.9</c:v>
                </c:pt>
              </c:numCache>
            </c:numRef>
          </c:yVal>
          <c:smooth val="0"/>
        </c:ser>
        <c:ser>
          <c:idx val="3"/>
          <c:order val="3"/>
          <c:tx>
            <c:strRef>
              <c:f>ssn_HadCET_mean!$E$12</c:f>
              <c:strCache>
                <c:ptCount val="1"/>
                <c:pt idx="0">
                  <c:v>SON</c:v>
                </c:pt>
              </c:strCache>
            </c:strRef>
          </c:tx>
          <c:marker>
            <c:symbol val="none"/>
          </c:marker>
          <c:trendline>
            <c:trendlineType val="linear"/>
            <c:dispRSqr val="0"/>
            <c:dispEq val="0"/>
          </c:trendline>
          <c:xVal>
            <c:numRef>
              <c:f>ssn_HadCET_mean!$A$15:$A$369</c:f>
              <c:numCache>
                <c:formatCode>General</c:formatCode>
                <c:ptCount val="355"/>
                <c:pt idx="0">
                  <c:v>1660</c:v>
                </c:pt>
                <c:pt idx="1">
                  <c:v>1661</c:v>
                </c:pt>
                <c:pt idx="2">
                  <c:v>1662</c:v>
                </c:pt>
                <c:pt idx="3">
                  <c:v>1663</c:v>
                </c:pt>
                <c:pt idx="4">
                  <c:v>1664</c:v>
                </c:pt>
                <c:pt idx="5">
                  <c:v>1665</c:v>
                </c:pt>
                <c:pt idx="6">
                  <c:v>1666</c:v>
                </c:pt>
                <c:pt idx="7">
                  <c:v>1667</c:v>
                </c:pt>
                <c:pt idx="8">
                  <c:v>1668</c:v>
                </c:pt>
                <c:pt idx="9">
                  <c:v>1669</c:v>
                </c:pt>
                <c:pt idx="10">
                  <c:v>1670</c:v>
                </c:pt>
                <c:pt idx="11">
                  <c:v>1671</c:v>
                </c:pt>
                <c:pt idx="12">
                  <c:v>1672</c:v>
                </c:pt>
                <c:pt idx="13">
                  <c:v>1673</c:v>
                </c:pt>
                <c:pt idx="14">
                  <c:v>1674</c:v>
                </c:pt>
                <c:pt idx="15">
                  <c:v>1675</c:v>
                </c:pt>
                <c:pt idx="16">
                  <c:v>1676</c:v>
                </c:pt>
                <c:pt idx="17">
                  <c:v>1677</c:v>
                </c:pt>
                <c:pt idx="18">
                  <c:v>1678</c:v>
                </c:pt>
                <c:pt idx="19">
                  <c:v>1679</c:v>
                </c:pt>
                <c:pt idx="20">
                  <c:v>1680</c:v>
                </c:pt>
                <c:pt idx="21">
                  <c:v>1681</c:v>
                </c:pt>
                <c:pt idx="22">
                  <c:v>1682</c:v>
                </c:pt>
                <c:pt idx="23">
                  <c:v>1683</c:v>
                </c:pt>
                <c:pt idx="24">
                  <c:v>1684</c:v>
                </c:pt>
                <c:pt idx="25">
                  <c:v>1685</c:v>
                </c:pt>
                <c:pt idx="26">
                  <c:v>1686</c:v>
                </c:pt>
                <c:pt idx="27">
                  <c:v>1687</c:v>
                </c:pt>
                <c:pt idx="28">
                  <c:v>1688</c:v>
                </c:pt>
                <c:pt idx="29">
                  <c:v>1689</c:v>
                </c:pt>
                <c:pt idx="30">
                  <c:v>1690</c:v>
                </c:pt>
                <c:pt idx="31">
                  <c:v>1691</c:v>
                </c:pt>
                <c:pt idx="32">
                  <c:v>1692</c:v>
                </c:pt>
                <c:pt idx="33">
                  <c:v>1693</c:v>
                </c:pt>
                <c:pt idx="34">
                  <c:v>1694</c:v>
                </c:pt>
                <c:pt idx="35">
                  <c:v>1695</c:v>
                </c:pt>
                <c:pt idx="36">
                  <c:v>1696</c:v>
                </c:pt>
                <c:pt idx="37">
                  <c:v>1697</c:v>
                </c:pt>
                <c:pt idx="38">
                  <c:v>1698</c:v>
                </c:pt>
                <c:pt idx="39">
                  <c:v>1699</c:v>
                </c:pt>
                <c:pt idx="40">
                  <c:v>1700</c:v>
                </c:pt>
                <c:pt idx="41">
                  <c:v>1701</c:v>
                </c:pt>
                <c:pt idx="42">
                  <c:v>1702</c:v>
                </c:pt>
                <c:pt idx="43">
                  <c:v>1703</c:v>
                </c:pt>
                <c:pt idx="44">
                  <c:v>1704</c:v>
                </c:pt>
                <c:pt idx="45">
                  <c:v>1705</c:v>
                </c:pt>
                <c:pt idx="46">
                  <c:v>1706</c:v>
                </c:pt>
                <c:pt idx="47">
                  <c:v>1707</c:v>
                </c:pt>
                <c:pt idx="48">
                  <c:v>1708</c:v>
                </c:pt>
                <c:pt idx="49">
                  <c:v>1709</c:v>
                </c:pt>
                <c:pt idx="50">
                  <c:v>1710</c:v>
                </c:pt>
                <c:pt idx="51">
                  <c:v>1711</c:v>
                </c:pt>
                <c:pt idx="52">
                  <c:v>1712</c:v>
                </c:pt>
                <c:pt idx="53">
                  <c:v>1713</c:v>
                </c:pt>
                <c:pt idx="54">
                  <c:v>1714</c:v>
                </c:pt>
                <c:pt idx="55">
                  <c:v>1715</c:v>
                </c:pt>
                <c:pt idx="56">
                  <c:v>1716</c:v>
                </c:pt>
                <c:pt idx="57">
                  <c:v>1717</c:v>
                </c:pt>
                <c:pt idx="58">
                  <c:v>1718</c:v>
                </c:pt>
                <c:pt idx="59">
                  <c:v>1719</c:v>
                </c:pt>
                <c:pt idx="60">
                  <c:v>1720</c:v>
                </c:pt>
                <c:pt idx="61">
                  <c:v>1721</c:v>
                </c:pt>
                <c:pt idx="62">
                  <c:v>1722</c:v>
                </c:pt>
                <c:pt idx="63">
                  <c:v>1723</c:v>
                </c:pt>
                <c:pt idx="64">
                  <c:v>1724</c:v>
                </c:pt>
                <c:pt idx="65">
                  <c:v>1725</c:v>
                </c:pt>
                <c:pt idx="66">
                  <c:v>1726</c:v>
                </c:pt>
                <c:pt idx="67">
                  <c:v>1727</c:v>
                </c:pt>
                <c:pt idx="68">
                  <c:v>1728</c:v>
                </c:pt>
                <c:pt idx="69">
                  <c:v>1729</c:v>
                </c:pt>
                <c:pt idx="70">
                  <c:v>1730</c:v>
                </c:pt>
                <c:pt idx="71">
                  <c:v>1731</c:v>
                </c:pt>
                <c:pt idx="72">
                  <c:v>1732</c:v>
                </c:pt>
                <c:pt idx="73">
                  <c:v>1733</c:v>
                </c:pt>
                <c:pt idx="74">
                  <c:v>1734</c:v>
                </c:pt>
                <c:pt idx="75">
                  <c:v>1735</c:v>
                </c:pt>
                <c:pt idx="76">
                  <c:v>1736</c:v>
                </c:pt>
                <c:pt idx="77">
                  <c:v>1737</c:v>
                </c:pt>
                <c:pt idx="78">
                  <c:v>1738</c:v>
                </c:pt>
                <c:pt idx="79">
                  <c:v>1739</c:v>
                </c:pt>
                <c:pt idx="80">
                  <c:v>1740</c:v>
                </c:pt>
                <c:pt idx="81">
                  <c:v>1741</c:v>
                </c:pt>
                <c:pt idx="82">
                  <c:v>1742</c:v>
                </c:pt>
                <c:pt idx="83">
                  <c:v>1743</c:v>
                </c:pt>
                <c:pt idx="84">
                  <c:v>1744</c:v>
                </c:pt>
                <c:pt idx="85">
                  <c:v>1745</c:v>
                </c:pt>
                <c:pt idx="86">
                  <c:v>1746</c:v>
                </c:pt>
                <c:pt idx="87">
                  <c:v>1747</c:v>
                </c:pt>
                <c:pt idx="88">
                  <c:v>1748</c:v>
                </c:pt>
                <c:pt idx="89">
                  <c:v>1749</c:v>
                </c:pt>
                <c:pt idx="90">
                  <c:v>1750</c:v>
                </c:pt>
                <c:pt idx="91">
                  <c:v>1751</c:v>
                </c:pt>
                <c:pt idx="92">
                  <c:v>1752</c:v>
                </c:pt>
                <c:pt idx="93">
                  <c:v>1753</c:v>
                </c:pt>
                <c:pt idx="94">
                  <c:v>1754</c:v>
                </c:pt>
                <c:pt idx="95">
                  <c:v>1755</c:v>
                </c:pt>
                <c:pt idx="96">
                  <c:v>1756</c:v>
                </c:pt>
                <c:pt idx="97">
                  <c:v>1757</c:v>
                </c:pt>
                <c:pt idx="98">
                  <c:v>1758</c:v>
                </c:pt>
                <c:pt idx="99">
                  <c:v>1759</c:v>
                </c:pt>
                <c:pt idx="100">
                  <c:v>1760</c:v>
                </c:pt>
                <c:pt idx="101">
                  <c:v>1761</c:v>
                </c:pt>
                <c:pt idx="102">
                  <c:v>1762</c:v>
                </c:pt>
                <c:pt idx="103">
                  <c:v>1763</c:v>
                </c:pt>
                <c:pt idx="104">
                  <c:v>1764</c:v>
                </c:pt>
                <c:pt idx="105">
                  <c:v>1765</c:v>
                </c:pt>
                <c:pt idx="106">
                  <c:v>1766</c:v>
                </c:pt>
                <c:pt idx="107">
                  <c:v>1767</c:v>
                </c:pt>
                <c:pt idx="108">
                  <c:v>1768</c:v>
                </c:pt>
                <c:pt idx="109">
                  <c:v>1769</c:v>
                </c:pt>
                <c:pt idx="110">
                  <c:v>1770</c:v>
                </c:pt>
                <c:pt idx="111">
                  <c:v>1771</c:v>
                </c:pt>
                <c:pt idx="112">
                  <c:v>1772</c:v>
                </c:pt>
                <c:pt idx="113">
                  <c:v>1773</c:v>
                </c:pt>
                <c:pt idx="114">
                  <c:v>1774</c:v>
                </c:pt>
                <c:pt idx="115">
                  <c:v>1775</c:v>
                </c:pt>
                <c:pt idx="116">
                  <c:v>1776</c:v>
                </c:pt>
                <c:pt idx="117">
                  <c:v>1777</c:v>
                </c:pt>
                <c:pt idx="118">
                  <c:v>1778</c:v>
                </c:pt>
                <c:pt idx="119">
                  <c:v>1779</c:v>
                </c:pt>
                <c:pt idx="120">
                  <c:v>1780</c:v>
                </c:pt>
                <c:pt idx="121">
                  <c:v>1781</c:v>
                </c:pt>
                <c:pt idx="122">
                  <c:v>1782</c:v>
                </c:pt>
                <c:pt idx="123">
                  <c:v>1783</c:v>
                </c:pt>
                <c:pt idx="124">
                  <c:v>1784</c:v>
                </c:pt>
                <c:pt idx="125">
                  <c:v>1785</c:v>
                </c:pt>
                <c:pt idx="126">
                  <c:v>1786</c:v>
                </c:pt>
                <c:pt idx="127">
                  <c:v>1787</c:v>
                </c:pt>
                <c:pt idx="128">
                  <c:v>1788</c:v>
                </c:pt>
                <c:pt idx="129">
                  <c:v>1789</c:v>
                </c:pt>
                <c:pt idx="130">
                  <c:v>1790</c:v>
                </c:pt>
                <c:pt idx="131">
                  <c:v>1791</c:v>
                </c:pt>
                <c:pt idx="132">
                  <c:v>1792</c:v>
                </c:pt>
                <c:pt idx="133">
                  <c:v>1793</c:v>
                </c:pt>
                <c:pt idx="134">
                  <c:v>1794</c:v>
                </c:pt>
                <c:pt idx="135">
                  <c:v>1795</c:v>
                </c:pt>
                <c:pt idx="136">
                  <c:v>1796</c:v>
                </c:pt>
                <c:pt idx="137">
                  <c:v>1797</c:v>
                </c:pt>
                <c:pt idx="138">
                  <c:v>1798</c:v>
                </c:pt>
                <c:pt idx="139">
                  <c:v>1799</c:v>
                </c:pt>
                <c:pt idx="140">
                  <c:v>1800</c:v>
                </c:pt>
                <c:pt idx="141">
                  <c:v>1801</c:v>
                </c:pt>
                <c:pt idx="142">
                  <c:v>1802</c:v>
                </c:pt>
                <c:pt idx="143">
                  <c:v>1803</c:v>
                </c:pt>
                <c:pt idx="144">
                  <c:v>1804</c:v>
                </c:pt>
                <c:pt idx="145">
                  <c:v>1805</c:v>
                </c:pt>
                <c:pt idx="146">
                  <c:v>1806</c:v>
                </c:pt>
                <c:pt idx="147">
                  <c:v>1807</c:v>
                </c:pt>
                <c:pt idx="148">
                  <c:v>1808</c:v>
                </c:pt>
                <c:pt idx="149">
                  <c:v>1809</c:v>
                </c:pt>
                <c:pt idx="150">
                  <c:v>1810</c:v>
                </c:pt>
                <c:pt idx="151">
                  <c:v>1811</c:v>
                </c:pt>
                <c:pt idx="152">
                  <c:v>1812</c:v>
                </c:pt>
                <c:pt idx="153">
                  <c:v>1813</c:v>
                </c:pt>
                <c:pt idx="154">
                  <c:v>1814</c:v>
                </c:pt>
                <c:pt idx="155">
                  <c:v>1815</c:v>
                </c:pt>
                <c:pt idx="156">
                  <c:v>1816</c:v>
                </c:pt>
                <c:pt idx="157">
                  <c:v>1817</c:v>
                </c:pt>
                <c:pt idx="158">
                  <c:v>1818</c:v>
                </c:pt>
                <c:pt idx="159">
                  <c:v>1819</c:v>
                </c:pt>
                <c:pt idx="160">
                  <c:v>1820</c:v>
                </c:pt>
                <c:pt idx="161">
                  <c:v>1821</c:v>
                </c:pt>
                <c:pt idx="162">
                  <c:v>1822</c:v>
                </c:pt>
                <c:pt idx="163">
                  <c:v>1823</c:v>
                </c:pt>
                <c:pt idx="164">
                  <c:v>1824</c:v>
                </c:pt>
                <c:pt idx="165">
                  <c:v>1825</c:v>
                </c:pt>
                <c:pt idx="166">
                  <c:v>1826</c:v>
                </c:pt>
                <c:pt idx="167">
                  <c:v>1827</c:v>
                </c:pt>
                <c:pt idx="168">
                  <c:v>1828</c:v>
                </c:pt>
                <c:pt idx="169">
                  <c:v>1829</c:v>
                </c:pt>
                <c:pt idx="170">
                  <c:v>1830</c:v>
                </c:pt>
                <c:pt idx="171">
                  <c:v>1831</c:v>
                </c:pt>
                <c:pt idx="172">
                  <c:v>1832</c:v>
                </c:pt>
                <c:pt idx="173">
                  <c:v>1833</c:v>
                </c:pt>
                <c:pt idx="174">
                  <c:v>1834</c:v>
                </c:pt>
                <c:pt idx="175">
                  <c:v>1835</c:v>
                </c:pt>
                <c:pt idx="176">
                  <c:v>1836</c:v>
                </c:pt>
                <c:pt idx="177">
                  <c:v>1837</c:v>
                </c:pt>
                <c:pt idx="178">
                  <c:v>1838</c:v>
                </c:pt>
                <c:pt idx="179">
                  <c:v>1839</c:v>
                </c:pt>
                <c:pt idx="180">
                  <c:v>1840</c:v>
                </c:pt>
                <c:pt idx="181">
                  <c:v>1841</c:v>
                </c:pt>
                <c:pt idx="182">
                  <c:v>1842</c:v>
                </c:pt>
                <c:pt idx="183">
                  <c:v>1843</c:v>
                </c:pt>
                <c:pt idx="184">
                  <c:v>1844</c:v>
                </c:pt>
                <c:pt idx="185">
                  <c:v>1845</c:v>
                </c:pt>
                <c:pt idx="186">
                  <c:v>1846</c:v>
                </c:pt>
                <c:pt idx="187">
                  <c:v>1847</c:v>
                </c:pt>
                <c:pt idx="188">
                  <c:v>1848</c:v>
                </c:pt>
                <c:pt idx="189">
                  <c:v>1849</c:v>
                </c:pt>
                <c:pt idx="190">
                  <c:v>1850</c:v>
                </c:pt>
                <c:pt idx="191">
                  <c:v>1851</c:v>
                </c:pt>
                <c:pt idx="192">
                  <c:v>1852</c:v>
                </c:pt>
                <c:pt idx="193">
                  <c:v>1853</c:v>
                </c:pt>
                <c:pt idx="194">
                  <c:v>1854</c:v>
                </c:pt>
                <c:pt idx="195">
                  <c:v>1855</c:v>
                </c:pt>
                <c:pt idx="196">
                  <c:v>1856</c:v>
                </c:pt>
                <c:pt idx="197">
                  <c:v>1857</c:v>
                </c:pt>
                <c:pt idx="198">
                  <c:v>1858</c:v>
                </c:pt>
                <c:pt idx="199">
                  <c:v>1859</c:v>
                </c:pt>
                <c:pt idx="200">
                  <c:v>1860</c:v>
                </c:pt>
                <c:pt idx="201">
                  <c:v>1861</c:v>
                </c:pt>
                <c:pt idx="202">
                  <c:v>1862</c:v>
                </c:pt>
                <c:pt idx="203">
                  <c:v>1863</c:v>
                </c:pt>
                <c:pt idx="204">
                  <c:v>1864</c:v>
                </c:pt>
                <c:pt idx="205">
                  <c:v>1865</c:v>
                </c:pt>
                <c:pt idx="206">
                  <c:v>1866</c:v>
                </c:pt>
                <c:pt idx="207">
                  <c:v>1867</c:v>
                </c:pt>
                <c:pt idx="208">
                  <c:v>1868</c:v>
                </c:pt>
                <c:pt idx="209">
                  <c:v>1869</c:v>
                </c:pt>
                <c:pt idx="210">
                  <c:v>1870</c:v>
                </c:pt>
                <c:pt idx="211">
                  <c:v>1871</c:v>
                </c:pt>
                <c:pt idx="212">
                  <c:v>1872</c:v>
                </c:pt>
                <c:pt idx="213">
                  <c:v>1873</c:v>
                </c:pt>
                <c:pt idx="214">
                  <c:v>1874</c:v>
                </c:pt>
                <c:pt idx="215">
                  <c:v>1875</c:v>
                </c:pt>
                <c:pt idx="216">
                  <c:v>1876</c:v>
                </c:pt>
                <c:pt idx="217">
                  <c:v>1877</c:v>
                </c:pt>
                <c:pt idx="218">
                  <c:v>1878</c:v>
                </c:pt>
                <c:pt idx="219">
                  <c:v>1879</c:v>
                </c:pt>
                <c:pt idx="220">
                  <c:v>1880</c:v>
                </c:pt>
                <c:pt idx="221">
                  <c:v>1881</c:v>
                </c:pt>
                <c:pt idx="222">
                  <c:v>1882</c:v>
                </c:pt>
                <c:pt idx="223">
                  <c:v>1883</c:v>
                </c:pt>
                <c:pt idx="224">
                  <c:v>1884</c:v>
                </c:pt>
                <c:pt idx="225">
                  <c:v>1885</c:v>
                </c:pt>
                <c:pt idx="226">
                  <c:v>1886</c:v>
                </c:pt>
                <c:pt idx="227">
                  <c:v>1887</c:v>
                </c:pt>
                <c:pt idx="228">
                  <c:v>1888</c:v>
                </c:pt>
                <c:pt idx="229">
                  <c:v>1889</c:v>
                </c:pt>
                <c:pt idx="230">
                  <c:v>1890</c:v>
                </c:pt>
                <c:pt idx="231">
                  <c:v>1891</c:v>
                </c:pt>
                <c:pt idx="232">
                  <c:v>1892</c:v>
                </c:pt>
                <c:pt idx="233">
                  <c:v>1893</c:v>
                </c:pt>
                <c:pt idx="234">
                  <c:v>1894</c:v>
                </c:pt>
                <c:pt idx="235">
                  <c:v>1895</c:v>
                </c:pt>
                <c:pt idx="236">
                  <c:v>1896</c:v>
                </c:pt>
                <c:pt idx="237">
                  <c:v>1897</c:v>
                </c:pt>
                <c:pt idx="238">
                  <c:v>1898</c:v>
                </c:pt>
                <c:pt idx="239">
                  <c:v>1899</c:v>
                </c:pt>
                <c:pt idx="240">
                  <c:v>1900</c:v>
                </c:pt>
                <c:pt idx="241">
                  <c:v>1901</c:v>
                </c:pt>
                <c:pt idx="242">
                  <c:v>1902</c:v>
                </c:pt>
                <c:pt idx="243">
                  <c:v>1903</c:v>
                </c:pt>
                <c:pt idx="244">
                  <c:v>1904</c:v>
                </c:pt>
                <c:pt idx="245">
                  <c:v>1905</c:v>
                </c:pt>
                <c:pt idx="246">
                  <c:v>1906</c:v>
                </c:pt>
                <c:pt idx="247">
                  <c:v>1907</c:v>
                </c:pt>
                <c:pt idx="248">
                  <c:v>1908</c:v>
                </c:pt>
                <c:pt idx="249">
                  <c:v>1909</c:v>
                </c:pt>
                <c:pt idx="250">
                  <c:v>1910</c:v>
                </c:pt>
                <c:pt idx="251">
                  <c:v>1911</c:v>
                </c:pt>
                <c:pt idx="252">
                  <c:v>1912</c:v>
                </c:pt>
                <c:pt idx="253">
                  <c:v>1913</c:v>
                </c:pt>
                <c:pt idx="254">
                  <c:v>1914</c:v>
                </c:pt>
                <c:pt idx="255">
                  <c:v>1915</c:v>
                </c:pt>
                <c:pt idx="256">
                  <c:v>1916</c:v>
                </c:pt>
                <c:pt idx="257">
                  <c:v>1917</c:v>
                </c:pt>
                <c:pt idx="258">
                  <c:v>1918</c:v>
                </c:pt>
                <c:pt idx="259">
                  <c:v>1919</c:v>
                </c:pt>
                <c:pt idx="260">
                  <c:v>1920</c:v>
                </c:pt>
                <c:pt idx="261">
                  <c:v>1921</c:v>
                </c:pt>
                <c:pt idx="262">
                  <c:v>1922</c:v>
                </c:pt>
                <c:pt idx="263">
                  <c:v>1923</c:v>
                </c:pt>
                <c:pt idx="264">
                  <c:v>1924</c:v>
                </c:pt>
                <c:pt idx="265">
                  <c:v>1925</c:v>
                </c:pt>
                <c:pt idx="266">
                  <c:v>1926</c:v>
                </c:pt>
                <c:pt idx="267">
                  <c:v>1927</c:v>
                </c:pt>
                <c:pt idx="268">
                  <c:v>1928</c:v>
                </c:pt>
                <c:pt idx="269">
                  <c:v>1929</c:v>
                </c:pt>
                <c:pt idx="270">
                  <c:v>1930</c:v>
                </c:pt>
                <c:pt idx="271">
                  <c:v>1931</c:v>
                </c:pt>
                <c:pt idx="272">
                  <c:v>1932</c:v>
                </c:pt>
                <c:pt idx="273">
                  <c:v>1933</c:v>
                </c:pt>
                <c:pt idx="274">
                  <c:v>1934</c:v>
                </c:pt>
                <c:pt idx="275">
                  <c:v>1935</c:v>
                </c:pt>
                <c:pt idx="276">
                  <c:v>1936</c:v>
                </c:pt>
                <c:pt idx="277">
                  <c:v>1937</c:v>
                </c:pt>
                <c:pt idx="278">
                  <c:v>1938</c:v>
                </c:pt>
                <c:pt idx="279">
                  <c:v>1939</c:v>
                </c:pt>
                <c:pt idx="280">
                  <c:v>1940</c:v>
                </c:pt>
                <c:pt idx="281">
                  <c:v>1941</c:v>
                </c:pt>
                <c:pt idx="282">
                  <c:v>1942</c:v>
                </c:pt>
                <c:pt idx="283">
                  <c:v>1943</c:v>
                </c:pt>
                <c:pt idx="284">
                  <c:v>1944</c:v>
                </c:pt>
                <c:pt idx="285">
                  <c:v>1945</c:v>
                </c:pt>
                <c:pt idx="286">
                  <c:v>1946</c:v>
                </c:pt>
                <c:pt idx="287">
                  <c:v>1947</c:v>
                </c:pt>
                <c:pt idx="288">
                  <c:v>1948</c:v>
                </c:pt>
                <c:pt idx="289">
                  <c:v>1949</c:v>
                </c:pt>
                <c:pt idx="290">
                  <c:v>1950</c:v>
                </c:pt>
                <c:pt idx="291">
                  <c:v>1951</c:v>
                </c:pt>
                <c:pt idx="292">
                  <c:v>1952</c:v>
                </c:pt>
                <c:pt idx="293">
                  <c:v>1953</c:v>
                </c:pt>
                <c:pt idx="294">
                  <c:v>1954</c:v>
                </c:pt>
                <c:pt idx="295">
                  <c:v>1955</c:v>
                </c:pt>
                <c:pt idx="296">
                  <c:v>1956</c:v>
                </c:pt>
                <c:pt idx="297">
                  <c:v>1957</c:v>
                </c:pt>
                <c:pt idx="298">
                  <c:v>1958</c:v>
                </c:pt>
                <c:pt idx="299">
                  <c:v>1959</c:v>
                </c:pt>
                <c:pt idx="300">
                  <c:v>1960</c:v>
                </c:pt>
                <c:pt idx="301">
                  <c:v>1961</c:v>
                </c:pt>
                <c:pt idx="302">
                  <c:v>1962</c:v>
                </c:pt>
                <c:pt idx="303">
                  <c:v>1963</c:v>
                </c:pt>
                <c:pt idx="304">
                  <c:v>1964</c:v>
                </c:pt>
                <c:pt idx="305">
                  <c:v>1965</c:v>
                </c:pt>
                <c:pt idx="306">
                  <c:v>1966</c:v>
                </c:pt>
                <c:pt idx="307">
                  <c:v>1967</c:v>
                </c:pt>
                <c:pt idx="308">
                  <c:v>1968</c:v>
                </c:pt>
                <c:pt idx="309">
                  <c:v>1969</c:v>
                </c:pt>
                <c:pt idx="310">
                  <c:v>1970</c:v>
                </c:pt>
                <c:pt idx="311">
                  <c:v>1971</c:v>
                </c:pt>
                <c:pt idx="312">
                  <c:v>1972</c:v>
                </c:pt>
                <c:pt idx="313">
                  <c:v>1973</c:v>
                </c:pt>
                <c:pt idx="314">
                  <c:v>1974</c:v>
                </c:pt>
                <c:pt idx="315">
                  <c:v>1975</c:v>
                </c:pt>
                <c:pt idx="316">
                  <c:v>1976</c:v>
                </c:pt>
                <c:pt idx="317">
                  <c:v>1977</c:v>
                </c:pt>
                <c:pt idx="318">
                  <c:v>1978</c:v>
                </c:pt>
                <c:pt idx="319">
                  <c:v>1979</c:v>
                </c:pt>
                <c:pt idx="320">
                  <c:v>1980</c:v>
                </c:pt>
                <c:pt idx="321">
                  <c:v>1981</c:v>
                </c:pt>
                <c:pt idx="322">
                  <c:v>1982</c:v>
                </c:pt>
                <c:pt idx="323">
                  <c:v>1983</c:v>
                </c:pt>
                <c:pt idx="324">
                  <c:v>1984</c:v>
                </c:pt>
                <c:pt idx="325">
                  <c:v>1985</c:v>
                </c:pt>
                <c:pt idx="326">
                  <c:v>1986</c:v>
                </c:pt>
                <c:pt idx="327">
                  <c:v>1987</c:v>
                </c:pt>
                <c:pt idx="328">
                  <c:v>1988</c:v>
                </c:pt>
                <c:pt idx="329">
                  <c:v>1989</c:v>
                </c:pt>
                <c:pt idx="330">
                  <c:v>1990</c:v>
                </c:pt>
                <c:pt idx="331">
                  <c:v>1991</c:v>
                </c:pt>
                <c:pt idx="332">
                  <c:v>1992</c:v>
                </c:pt>
                <c:pt idx="333">
                  <c:v>1993</c:v>
                </c:pt>
                <c:pt idx="334">
                  <c:v>1994</c:v>
                </c:pt>
                <c:pt idx="335">
                  <c:v>1995</c:v>
                </c:pt>
                <c:pt idx="336">
                  <c:v>1996</c:v>
                </c:pt>
                <c:pt idx="337">
                  <c:v>1997</c:v>
                </c:pt>
                <c:pt idx="338">
                  <c:v>1998</c:v>
                </c:pt>
                <c:pt idx="339">
                  <c:v>1999</c:v>
                </c:pt>
                <c:pt idx="340">
                  <c:v>2000</c:v>
                </c:pt>
                <c:pt idx="341">
                  <c:v>2001</c:v>
                </c:pt>
                <c:pt idx="342">
                  <c:v>2002</c:v>
                </c:pt>
                <c:pt idx="343">
                  <c:v>2003</c:v>
                </c:pt>
                <c:pt idx="344">
                  <c:v>2004</c:v>
                </c:pt>
                <c:pt idx="345">
                  <c:v>2005</c:v>
                </c:pt>
                <c:pt idx="346">
                  <c:v>2006</c:v>
                </c:pt>
                <c:pt idx="347">
                  <c:v>2007</c:v>
                </c:pt>
                <c:pt idx="348">
                  <c:v>2008</c:v>
                </c:pt>
                <c:pt idx="349">
                  <c:v>2009</c:v>
                </c:pt>
                <c:pt idx="350">
                  <c:v>2010</c:v>
                </c:pt>
                <c:pt idx="351">
                  <c:v>2011</c:v>
                </c:pt>
                <c:pt idx="352">
                  <c:v>2012</c:v>
                </c:pt>
                <c:pt idx="353">
                  <c:v>2013</c:v>
                </c:pt>
                <c:pt idx="354">
                  <c:v>2014</c:v>
                </c:pt>
              </c:numCache>
            </c:numRef>
          </c:xVal>
          <c:yVal>
            <c:numRef>
              <c:f>ssn_HadCET_mean!$E$15:$E$369</c:f>
              <c:numCache>
                <c:formatCode>General</c:formatCode>
                <c:ptCount val="355"/>
                <c:pt idx="0">
                  <c:v>9.7000000000000011</c:v>
                </c:pt>
                <c:pt idx="1">
                  <c:v>10.7</c:v>
                </c:pt>
                <c:pt idx="2">
                  <c:v>10</c:v>
                </c:pt>
                <c:pt idx="3">
                  <c:v>10</c:v>
                </c:pt>
                <c:pt idx="4">
                  <c:v>9.3000000000000007</c:v>
                </c:pt>
                <c:pt idx="5">
                  <c:v>9.3000000000000007</c:v>
                </c:pt>
                <c:pt idx="6">
                  <c:v>10.3</c:v>
                </c:pt>
                <c:pt idx="7">
                  <c:v>9.3000000000000007</c:v>
                </c:pt>
                <c:pt idx="8">
                  <c:v>10</c:v>
                </c:pt>
                <c:pt idx="9">
                  <c:v>10</c:v>
                </c:pt>
                <c:pt idx="10">
                  <c:v>10</c:v>
                </c:pt>
                <c:pt idx="11">
                  <c:v>9.3000000000000007</c:v>
                </c:pt>
                <c:pt idx="12">
                  <c:v>9.7000000000000011</c:v>
                </c:pt>
                <c:pt idx="13">
                  <c:v>8</c:v>
                </c:pt>
                <c:pt idx="14">
                  <c:v>8.7000000000000011</c:v>
                </c:pt>
                <c:pt idx="15">
                  <c:v>7.7</c:v>
                </c:pt>
                <c:pt idx="16">
                  <c:v>7.5</c:v>
                </c:pt>
                <c:pt idx="17">
                  <c:v>8.7000000000000011</c:v>
                </c:pt>
                <c:pt idx="18">
                  <c:v>9.8000000000000007</c:v>
                </c:pt>
                <c:pt idx="19">
                  <c:v>9.2000000000000011</c:v>
                </c:pt>
                <c:pt idx="20">
                  <c:v>10.5</c:v>
                </c:pt>
                <c:pt idx="21">
                  <c:v>10.7</c:v>
                </c:pt>
                <c:pt idx="22">
                  <c:v>9.3000000000000007</c:v>
                </c:pt>
                <c:pt idx="23">
                  <c:v>8</c:v>
                </c:pt>
                <c:pt idx="24">
                  <c:v>8.7000000000000011</c:v>
                </c:pt>
                <c:pt idx="25">
                  <c:v>10</c:v>
                </c:pt>
                <c:pt idx="26">
                  <c:v>9.5</c:v>
                </c:pt>
                <c:pt idx="27">
                  <c:v>9.3000000000000007</c:v>
                </c:pt>
                <c:pt idx="28">
                  <c:v>7.7</c:v>
                </c:pt>
                <c:pt idx="29">
                  <c:v>8.7000000000000011</c:v>
                </c:pt>
                <c:pt idx="30">
                  <c:v>9.3000000000000007</c:v>
                </c:pt>
                <c:pt idx="31">
                  <c:v>8.3000000000000007</c:v>
                </c:pt>
                <c:pt idx="32">
                  <c:v>7.7</c:v>
                </c:pt>
                <c:pt idx="33">
                  <c:v>9.2000000000000011</c:v>
                </c:pt>
                <c:pt idx="34">
                  <c:v>7.8</c:v>
                </c:pt>
                <c:pt idx="35">
                  <c:v>8.7000000000000011</c:v>
                </c:pt>
                <c:pt idx="36">
                  <c:v>8.7000000000000011</c:v>
                </c:pt>
                <c:pt idx="37">
                  <c:v>8.3000000000000007</c:v>
                </c:pt>
                <c:pt idx="38">
                  <c:v>8.7000000000000011</c:v>
                </c:pt>
                <c:pt idx="39">
                  <c:v>9.4</c:v>
                </c:pt>
                <c:pt idx="40">
                  <c:v>8.9</c:v>
                </c:pt>
                <c:pt idx="41">
                  <c:v>9.5</c:v>
                </c:pt>
                <c:pt idx="42">
                  <c:v>9.6</c:v>
                </c:pt>
                <c:pt idx="43">
                  <c:v>8.5</c:v>
                </c:pt>
                <c:pt idx="44">
                  <c:v>8.9</c:v>
                </c:pt>
                <c:pt idx="45">
                  <c:v>8.2000000000000011</c:v>
                </c:pt>
                <c:pt idx="46">
                  <c:v>9.9</c:v>
                </c:pt>
                <c:pt idx="47">
                  <c:v>9.7000000000000011</c:v>
                </c:pt>
                <c:pt idx="48">
                  <c:v>10.200000000000001</c:v>
                </c:pt>
                <c:pt idx="49">
                  <c:v>10.3</c:v>
                </c:pt>
                <c:pt idx="50">
                  <c:v>10.3</c:v>
                </c:pt>
                <c:pt idx="51">
                  <c:v>9.8000000000000007</c:v>
                </c:pt>
                <c:pt idx="52">
                  <c:v>9.5</c:v>
                </c:pt>
                <c:pt idx="53">
                  <c:v>9.3000000000000007</c:v>
                </c:pt>
                <c:pt idx="54">
                  <c:v>9.8000000000000007</c:v>
                </c:pt>
                <c:pt idx="55">
                  <c:v>10.3</c:v>
                </c:pt>
                <c:pt idx="56">
                  <c:v>9.2000000000000011</c:v>
                </c:pt>
                <c:pt idx="57">
                  <c:v>9.5</c:v>
                </c:pt>
                <c:pt idx="58">
                  <c:v>9.8000000000000007</c:v>
                </c:pt>
                <c:pt idx="59">
                  <c:v>9.8000000000000007</c:v>
                </c:pt>
                <c:pt idx="60">
                  <c:v>9.5</c:v>
                </c:pt>
                <c:pt idx="61">
                  <c:v>9.7000000000000011</c:v>
                </c:pt>
                <c:pt idx="62">
                  <c:v>10.4</c:v>
                </c:pt>
                <c:pt idx="63">
                  <c:v>10.6</c:v>
                </c:pt>
                <c:pt idx="64">
                  <c:v>9.4</c:v>
                </c:pt>
                <c:pt idx="65">
                  <c:v>9.7000000000000011</c:v>
                </c:pt>
                <c:pt idx="66">
                  <c:v>10.3</c:v>
                </c:pt>
                <c:pt idx="67">
                  <c:v>10</c:v>
                </c:pt>
                <c:pt idx="68">
                  <c:v>9.7000000000000011</c:v>
                </c:pt>
                <c:pt idx="69">
                  <c:v>11.6</c:v>
                </c:pt>
                <c:pt idx="70">
                  <c:v>11.8</c:v>
                </c:pt>
                <c:pt idx="71">
                  <c:v>11.8</c:v>
                </c:pt>
                <c:pt idx="72">
                  <c:v>10.6</c:v>
                </c:pt>
                <c:pt idx="73">
                  <c:v>9.5</c:v>
                </c:pt>
                <c:pt idx="74">
                  <c:v>9.3000000000000007</c:v>
                </c:pt>
                <c:pt idx="75">
                  <c:v>10.3</c:v>
                </c:pt>
                <c:pt idx="76">
                  <c:v>10.6</c:v>
                </c:pt>
                <c:pt idx="77">
                  <c:v>9.7000000000000011</c:v>
                </c:pt>
                <c:pt idx="78">
                  <c:v>9.7000000000000011</c:v>
                </c:pt>
                <c:pt idx="79">
                  <c:v>8.8000000000000007</c:v>
                </c:pt>
                <c:pt idx="80">
                  <c:v>7.5</c:v>
                </c:pt>
                <c:pt idx="81">
                  <c:v>11.2</c:v>
                </c:pt>
                <c:pt idx="82">
                  <c:v>8.6</c:v>
                </c:pt>
                <c:pt idx="83">
                  <c:v>10.8</c:v>
                </c:pt>
                <c:pt idx="84">
                  <c:v>9.7000000000000011</c:v>
                </c:pt>
                <c:pt idx="85">
                  <c:v>10.1</c:v>
                </c:pt>
                <c:pt idx="86">
                  <c:v>8.4</c:v>
                </c:pt>
                <c:pt idx="87">
                  <c:v>10.200000000000001</c:v>
                </c:pt>
                <c:pt idx="88">
                  <c:v>10.200000000000001</c:v>
                </c:pt>
                <c:pt idx="89">
                  <c:v>10.200000000000001</c:v>
                </c:pt>
                <c:pt idx="90">
                  <c:v>9.5</c:v>
                </c:pt>
                <c:pt idx="91">
                  <c:v>8.4</c:v>
                </c:pt>
                <c:pt idx="92">
                  <c:v>10.3</c:v>
                </c:pt>
                <c:pt idx="93">
                  <c:v>9.2000000000000011</c:v>
                </c:pt>
                <c:pt idx="94">
                  <c:v>10</c:v>
                </c:pt>
                <c:pt idx="95">
                  <c:v>8.9</c:v>
                </c:pt>
                <c:pt idx="96">
                  <c:v>9</c:v>
                </c:pt>
                <c:pt idx="97">
                  <c:v>9.5</c:v>
                </c:pt>
                <c:pt idx="98">
                  <c:v>8.6</c:v>
                </c:pt>
                <c:pt idx="99">
                  <c:v>9.8000000000000007</c:v>
                </c:pt>
                <c:pt idx="100">
                  <c:v>10.200000000000001</c:v>
                </c:pt>
                <c:pt idx="101">
                  <c:v>9.9</c:v>
                </c:pt>
                <c:pt idx="102">
                  <c:v>8.7000000000000011</c:v>
                </c:pt>
                <c:pt idx="103">
                  <c:v>9.1</c:v>
                </c:pt>
                <c:pt idx="104">
                  <c:v>8.6</c:v>
                </c:pt>
                <c:pt idx="105">
                  <c:v>8.8000000000000007</c:v>
                </c:pt>
                <c:pt idx="106">
                  <c:v>9.9</c:v>
                </c:pt>
                <c:pt idx="107">
                  <c:v>10.1</c:v>
                </c:pt>
                <c:pt idx="108">
                  <c:v>8.8000000000000007</c:v>
                </c:pt>
                <c:pt idx="109">
                  <c:v>8.9</c:v>
                </c:pt>
                <c:pt idx="110">
                  <c:v>9.4</c:v>
                </c:pt>
                <c:pt idx="111">
                  <c:v>9.2000000000000011</c:v>
                </c:pt>
                <c:pt idx="112">
                  <c:v>10.6</c:v>
                </c:pt>
                <c:pt idx="113">
                  <c:v>9.2000000000000011</c:v>
                </c:pt>
                <c:pt idx="114">
                  <c:v>9.2000000000000011</c:v>
                </c:pt>
                <c:pt idx="115">
                  <c:v>9.5</c:v>
                </c:pt>
                <c:pt idx="116">
                  <c:v>9.8000000000000007</c:v>
                </c:pt>
                <c:pt idx="117">
                  <c:v>10.6</c:v>
                </c:pt>
                <c:pt idx="118">
                  <c:v>8.8000000000000007</c:v>
                </c:pt>
                <c:pt idx="119">
                  <c:v>10.6</c:v>
                </c:pt>
                <c:pt idx="120">
                  <c:v>9.7000000000000011</c:v>
                </c:pt>
                <c:pt idx="121">
                  <c:v>10.4</c:v>
                </c:pt>
                <c:pt idx="122">
                  <c:v>7.7</c:v>
                </c:pt>
                <c:pt idx="123">
                  <c:v>9.6</c:v>
                </c:pt>
                <c:pt idx="124">
                  <c:v>9.4</c:v>
                </c:pt>
                <c:pt idx="125">
                  <c:v>9.3000000000000007</c:v>
                </c:pt>
                <c:pt idx="126">
                  <c:v>7.5</c:v>
                </c:pt>
                <c:pt idx="127">
                  <c:v>9</c:v>
                </c:pt>
                <c:pt idx="128">
                  <c:v>9.8000000000000007</c:v>
                </c:pt>
                <c:pt idx="129">
                  <c:v>8.8000000000000007</c:v>
                </c:pt>
                <c:pt idx="130">
                  <c:v>9.5</c:v>
                </c:pt>
                <c:pt idx="131">
                  <c:v>9.5</c:v>
                </c:pt>
                <c:pt idx="132">
                  <c:v>9.2000000000000011</c:v>
                </c:pt>
                <c:pt idx="133">
                  <c:v>9.7000000000000011</c:v>
                </c:pt>
                <c:pt idx="134">
                  <c:v>9.4</c:v>
                </c:pt>
                <c:pt idx="135">
                  <c:v>10.7</c:v>
                </c:pt>
                <c:pt idx="136">
                  <c:v>9.1</c:v>
                </c:pt>
                <c:pt idx="137">
                  <c:v>8.5</c:v>
                </c:pt>
                <c:pt idx="138">
                  <c:v>9.4</c:v>
                </c:pt>
                <c:pt idx="139">
                  <c:v>8.9</c:v>
                </c:pt>
                <c:pt idx="140">
                  <c:v>9.5</c:v>
                </c:pt>
                <c:pt idx="141">
                  <c:v>9.7000000000000011</c:v>
                </c:pt>
                <c:pt idx="142">
                  <c:v>9.7000000000000011</c:v>
                </c:pt>
                <c:pt idx="143">
                  <c:v>8.6</c:v>
                </c:pt>
                <c:pt idx="144">
                  <c:v>10.5</c:v>
                </c:pt>
                <c:pt idx="145">
                  <c:v>9.2000000000000011</c:v>
                </c:pt>
                <c:pt idx="146">
                  <c:v>10.6</c:v>
                </c:pt>
                <c:pt idx="147">
                  <c:v>8.3000000000000007</c:v>
                </c:pt>
                <c:pt idx="148">
                  <c:v>8.6</c:v>
                </c:pt>
                <c:pt idx="149">
                  <c:v>9.2000000000000011</c:v>
                </c:pt>
                <c:pt idx="150">
                  <c:v>9.7000000000000011</c:v>
                </c:pt>
                <c:pt idx="151">
                  <c:v>11.2</c:v>
                </c:pt>
                <c:pt idx="152">
                  <c:v>9.1</c:v>
                </c:pt>
                <c:pt idx="153">
                  <c:v>8.3000000000000007</c:v>
                </c:pt>
                <c:pt idx="154">
                  <c:v>8.5</c:v>
                </c:pt>
                <c:pt idx="155">
                  <c:v>9</c:v>
                </c:pt>
                <c:pt idx="156">
                  <c:v>8.7000000000000011</c:v>
                </c:pt>
                <c:pt idx="157">
                  <c:v>9.6</c:v>
                </c:pt>
                <c:pt idx="158">
                  <c:v>11.6</c:v>
                </c:pt>
                <c:pt idx="159">
                  <c:v>8.9</c:v>
                </c:pt>
                <c:pt idx="160">
                  <c:v>8.7000000000000011</c:v>
                </c:pt>
                <c:pt idx="161">
                  <c:v>11.3</c:v>
                </c:pt>
                <c:pt idx="162">
                  <c:v>10.4</c:v>
                </c:pt>
                <c:pt idx="163">
                  <c:v>9.3000000000000007</c:v>
                </c:pt>
                <c:pt idx="164">
                  <c:v>10.1</c:v>
                </c:pt>
                <c:pt idx="165">
                  <c:v>10.4</c:v>
                </c:pt>
                <c:pt idx="166">
                  <c:v>9.7000000000000011</c:v>
                </c:pt>
                <c:pt idx="167">
                  <c:v>10.7</c:v>
                </c:pt>
                <c:pt idx="168">
                  <c:v>10.6</c:v>
                </c:pt>
                <c:pt idx="169">
                  <c:v>8</c:v>
                </c:pt>
                <c:pt idx="170">
                  <c:v>9.7000000000000011</c:v>
                </c:pt>
                <c:pt idx="171">
                  <c:v>10.7</c:v>
                </c:pt>
                <c:pt idx="172">
                  <c:v>10.1</c:v>
                </c:pt>
                <c:pt idx="173">
                  <c:v>9.6</c:v>
                </c:pt>
                <c:pt idx="174">
                  <c:v>10.4</c:v>
                </c:pt>
                <c:pt idx="175">
                  <c:v>9.6</c:v>
                </c:pt>
                <c:pt idx="176">
                  <c:v>8.5</c:v>
                </c:pt>
                <c:pt idx="177">
                  <c:v>9.4</c:v>
                </c:pt>
                <c:pt idx="178">
                  <c:v>9</c:v>
                </c:pt>
                <c:pt idx="179">
                  <c:v>9.7000000000000011</c:v>
                </c:pt>
                <c:pt idx="180">
                  <c:v>8.1</c:v>
                </c:pt>
                <c:pt idx="181">
                  <c:v>9.1</c:v>
                </c:pt>
                <c:pt idx="182">
                  <c:v>8.6</c:v>
                </c:pt>
                <c:pt idx="183">
                  <c:v>9.3000000000000007</c:v>
                </c:pt>
                <c:pt idx="184">
                  <c:v>9.5</c:v>
                </c:pt>
                <c:pt idx="185">
                  <c:v>9.2000000000000011</c:v>
                </c:pt>
                <c:pt idx="186">
                  <c:v>10.4</c:v>
                </c:pt>
                <c:pt idx="187">
                  <c:v>10</c:v>
                </c:pt>
                <c:pt idx="188">
                  <c:v>9.4</c:v>
                </c:pt>
                <c:pt idx="189">
                  <c:v>9.7000000000000011</c:v>
                </c:pt>
                <c:pt idx="190">
                  <c:v>9.2000000000000011</c:v>
                </c:pt>
                <c:pt idx="191">
                  <c:v>8.9</c:v>
                </c:pt>
                <c:pt idx="192">
                  <c:v>9.5</c:v>
                </c:pt>
                <c:pt idx="193">
                  <c:v>9.2000000000000011</c:v>
                </c:pt>
                <c:pt idx="194">
                  <c:v>9.6</c:v>
                </c:pt>
                <c:pt idx="195">
                  <c:v>9.4</c:v>
                </c:pt>
                <c:pt idx="196">
                  <c:v>9.3000000000000007</c:v>
                </c:pt>
                <c:pt idx="197">
                  <c:v>11</c:v>
                </c:pt>
                <c:pt idx="198">
                  <c:v>9.5</c:v>
                </c:pt>
                <c:pt idx="199">
                  <c:v>9.1</c:v>
                </c:pt>
                <c:pt idx="200">
                  <c:v>8.5</c:v>
                </c:pt>
                <c:pt idx="201">
                  <c:v>9.7000000000000011</c:v>
                </c:pt>
                <c:pt idx="202">
                  <c:v>8.8000000000000007</c:v>
                </c:pt>
                <c:pt idx="203">
                  <c:v>9.6</c:v>
                </c:pt>
                <c:pt idx="204">
                  <c:v>9.5</c:v>
                </c:pt>
                <c:pt idx="205">
                  <c:v>10.9</c:v>
                </c:pt>
                <c:pt idx="206">
                  <c:v>10.1</c:v>
                </c:pt>
                <c:pt idx="207">
                  <c:v>9.2000000000000011</c:v>
                </c:pt>
                <c:pt idx="208">
                  <c:v>9.2000000000000011</c:v>
                </c:pt>
                <c:pt idx="209">
                  <c:v>10</c:v>
                </c:pt>
                <c:pt idx="210">
                  <c:v>9</c:v>
                </c:pt>
                <c:pt idx="211">
                  <c:v>8.6</c:v>
                </c:pt>
                <c:pt idx="212">
                  <c:v>9.5</c:v>
                </c:pt>
                <c:pt idx="213">
                  <c:v>8.9</c:v>
                </c:pt>
                <c:pt idx="214">
                  <c:v>9.9</c:v>
                </c:pt>
                <c:pt idx="215">
                  <c:v>9.7000000000000011</c:v>
                </c:pt>
                <c:pt idx="216">
                  <c:v>10</c:v>
                </c:pt>
                <c:pt idx="217">
                  <c:v>9.2000000000000011</c:v>
                </c:pt>
                <c:pt idx="218">
                  <c:v>9</c:v>
                </c:pt>
                <c:pt idx="219">
                  <c:v>8.5</c:v>
                </c:pt>
                <c:pt idx="220">
                  <c:v>9</c:v>
                </c:pt>
                <c:pt idx="221">
                  <c:v>9.6</c:v>
                </c:pt>
                <c:pt idx="222">
                  <c:v>9.2000000000000011</c:v>
                </c:pt>
                <c:pt idx="223">
                  <c:v>9.6</c:v>
                </c:pt>
                <c:pt idx="224">
                  <c:v>9.7000000000000011</c:v>
                </c:pt>
                <c:pt idx="225">
                  <c:v>8.5</c:v>
                </c:pt>
                <c:pt idx="226">
                  <c:v>10.5</c:v>
                </c:pt>
                <c:pt idx="227">
                  <c:v>7.8</c:v>
                </c:pt>
                <c:pt idx="228">
                  <c:v>9.3000000000000007</c:v>
                </c:pt>
                <c:pt idx="229">
                  <c:v>9.4</c:v>
                </c:pt>
                <c:pt idx="230">
                  <c:v>9.9</c:v>
                </c:pt>
                <c:pt idx="231">
                  <c:v>9.7000000000000011</c:v>
                </c:pt>
                <c:pt idx="232">
                  <c:v>8.6</c:v>
                </c:pt>
                <c:pt idx="233">
                  <c:v>9.3000000000000007</c:v>
                </c:pt>
                <c:pt idx="234">
                  <c:v>9.6</c:v>
                </c:pt>
                <c:pt idx="235">
                  <c:v>10</c:v>
                </c:pt>
                <c:pt idx="236">
                  <c:v>8.1</c:v>
                </c:pt>
                <c:pt idx="237">
                  <c:v>9.9</c:v>
                </c:pt>
                <c:pt idx="238">
                  <c:v>11.2</c:v>
                </c:pt>
                <c:pt idx="239">
                  <c:v>10.200000000000001</c:v>
                </c:pt>
                <c:pt idx="240">
                  <c:v>10.200000000000001</c:v>
                </c:pt>
                <c:pt idx="241">
                  <c:v>9.5</c:v>
                </c:pt>
                <c:pt idx="242">
                  <c:v>9.7000000000000011</c:v>
                </c:pt>
                <c:pt idx="243">
                  <c:v>10</c:v>
                </c:pt>
                <c:pt idx="244">
                  <c:v>9.1</c:v>
                </c:pt>
                <c:pt idx="245">
                  <c:v>8.1</c:v>
                </c:pt>
                <c:pt idx="246">
                  <c:v>10.7</c:v>
                </c:pt>
                <c:pt idx="247">
                  <c:v>10</c:v>
                </c:pt>
                <c:pt idx="248">
                  <c:v>10.7</c:v>
                </c:pt>
                <c:pt idx="249">
                  <c:v>9</c:v>
                </c:pt>
                <c:pt idx="250">
                  <c:v>8.8000000000000007</c:v>
                </c:pt>
                <c:pt idx="251">
                  <c:v>9.8000000000000007</c:v>
                </c:pt>
                <c:pt idx="252">
                  <c:v>8.5</c:v>
                </c:pt>
                <c:pt idx="253">
                  <c:v>11.1</c:v>
                </c:pt>
                <c:pt idx="254">
                  <c:v>10.1</c:v>
                </c:pt>
                <c:pt idx="255">
                  <c:v>8.4</c:v>
                </c:pt>
                <c:pt idx="256">
                  <c:v>10.1</c:v>
                </c:pt>
                <c:pt idx="257">
                  <c:v>9.8000000000000007</c:v>
                </c:pt>
                <c:pt idx="258">
                  <c:v>8.9</c:v>
                </c:pt>
                <c:pt idx="259">
                  <c:v>7.8</c:v>
                </c:pt>
                <c:pt idx="260">
                  <c:v>10.1</c:v>
                </c:pt>
                <c:pt idx="261">
                  <c:v>10.5</c:v>
                </c:pt>
                <c:pt idx="262">
                  <c:v>8.8000000000000007</c:v>
                </c:pt>
                <c:pt idx="263">
                  <c:v>8.5</c:v>
                </c:pt>
                <c:pt idx="264">
                  <c:v>10.200000000000001</c:v>
                </c:pt>
                <c:pt idx="265">
                  <c:v>8.5</c:v>
                </c:pt>
                <c:pt idx="266">
                  <c:v>9.5</c:v>
                </c:pt>
                <c:pt idx="267">
                  <c:v>9.7000000000000011</c:v>
                </c:pt>
                <c:pt idx="268">
                  <c:v>10.200000000000001</c:v>
                </c:pt>
                <c:pt idx="269">
                  <c:v>10.5</c:v>
                </c:pt>
                <c:pt idx="270">
                  <c:v>10.1</c:v>
                </c:pt>
                <c:pt idx="271">
                  <c:v>9.4</c:v>
                </c:pt>
                <c:pt idx="272">
                  <c:v>9.4</c:v>
                </c:pt>
                <c:pt idx="273">
                  <c:v>10.200000000000001</c:v>
                </c:pt>
                <c:pt idx="274">
                  <c:v>10.4</c:v>
                </c:pt>
                <c:pt idx="275">
                  <c:v>10</c:v>
                </c:pt>
                <c:pt idx="276">
                  <c:v>9.8000000000000007</c:v>
                </c:pt>
                <c:pt idx="277">
                  <c:v>9.6</c:v>
                </c:pt>
                <c:pt idx="278">
                  <c:v>11.2</c:v>
                </c:pt>
                <c:pt idx="279">
                  <c:v>10.4</c:v>
                </c:pt>
                <c:pt idx="280">
                  <c:v>9.8000000000000007</c:v>
                </c:pt>
                <c:pt idx="281">
                  <c:v>10.5</c:v>
                </c:pt>
                <c:pt idx="282">
                  <c:v>9.6</c:v>
                </c:pt>
                <c:pt idx="283">
                  <c:v>10.1</c:v>
                </c:pt>
                <c:pt idx="284">
                  <c:v>9.3000000000000007</c:v>
                </c:pt>
                <c:pt idx="285">
                  <c:v>11.2</c:v>
                </c:pt>
                <c:pt idx="286">
                  <c:v>10.6</c:v>
                </c:pt>
                <c:pt idx="287">
                  <c:v>10.9</c:v>
                </c:pt>
                <c:pt idx="288">
                  <c:v>10.4</c:v>
                </c:pt>
                <c:pt idx="289">
                  <c:v>11.5</c:v>
                </c:pt>
                <c:pt idx="290">
                  <c:v>9.4</c:v>
                </c:pt>
                <c:pt idx="291">
                  <c:v>10.7</c:v>
                </c:pt>
                <c:pt idx="292">
                  <c:v>7.9</c:v>
                </c:pt>
                <c:pt idx="293">
                  <c:v>10.7</c:v>
                </c:pt>
                <c:pt idx="294">
                  <c:v>10.5</c:v>
                </c:pt>
                <c:pt idx="295">
                  <c:v>10.1</c:v>
                </c:pt>
                <c:pt idx="296">
                  <c:v>9.9</c:v>
                </c:pt>
                <c:pt idx="297">
                  <c:v>9.9</c:v>
                </c:pt>
                <c:pt idx="298">
                  <c:v>10.8</c:v>
                </c:pt>
                <c:pt idx="299">
                  <c:v>11.5</c:v>
                </c:pt>
                <c:pt idx="300">
                  <c:v>10.200000000000001</c:v>
                </c:pt>
                <c:pt idx="301">
                  <c:v>10.7</c:v>
                </c:pt>
                <c:pt idx="302">
                  <c:v>9.5</c:v>
                </c:pt>
                <c:pt idx="303">
                  <c:v>10.7</c:v>
                </c:pt>
                <c:pt idx="304">
                  <c:v>10.1</c:v>
                </c:pt>
                <c:pt idx="305">
                  <c:v>9.3000000000000007</c:v>
                </c:pt>
                <c:pt idx="306">
                  <c:v>9.8000000000000007</c:v>
                </c:pt>
                <c:pt idx="307">
                  <c:v>9.9</c:v>
                </c:pt>
                <c:pt idx="308">
                  <c:v>11</c:v>
                </c:pt>
                <c:pt idx="309">
                  <c:v>10.8</c:v>
                </c:pt>
                <c:pt idx="310">
                  <c:v>11</c:v>
                </c:pt>
                <c:pt idx="311">
                  <c:v>10.4</c:v>
                </c:pt>
                <c:pt idx="312">
                  <c:v>9.5</c:v>
                </c:pt>
                <c:pt idx="313">
                  <c:v>9.8000000000000007</c:v>
                </c:pt>
                <c:pt idx="314">
                  <c:v>8.9</c:v>
                </c:pt>
                <c:pt idx="315">
                  <c:v>9.9</c:v>
                </c:pt>
                <c:pt idx="316">
                  <c:v>10.1</c:v>
                </c:pt>
                <c:pt idx="317">
                  <c:v>10.6</c:v>
                </c:pt>
                <c:pt idx="318">
                  <c:v>11.5</c:v>
                </c:pt>
                <c:pt idx="319">
                  <c:v>10.5</c:v>
                </c:pt>
                <c:pt idx="320">
                  <c:v>10.1</c:v>
                </c:pt>
                <c:pt idx="321">
                  <c:v>10.3</c:v>
                </c:pt>
                <c:pt idx="322">
                  <c:v>10.8</c:v>
                </c:pt>
                <c:pt idx="323">
                  <c:v>10.6</c:v>
                </c:pt>
                <c:pt idx="324">
                  <c:v>10.9</c:v>
                </c:pt>
                <c:pt idx="325">
                  <c:v>9.9</c:v>
                </c:pt>
                <c:pt idx="326">
                  <c:v>10</c:v>
                </c:pt>
                <c:pt idx="327">
                  <c:v>9.9</c:v>
                </c:pt>
                <c:pt idx="328">
                  <c:v>9.6</c:v>
                </c:pt>
                <c:pt idx="329">
                  <c:v>10.9</c:v>
                </c:pt>
                <c:pt idx="330">
                  <c:v>10.7</c:v>
                </c:pt>
                <c:pt idx="331">
                  <c:v>10.6</c:v>
                </c:pt>
                <c:pt idx="332">
                  <c:v>9.5</c:v>
                </c:pt>
                <c:pt idx="333">
                  <c:v>8.5</c:v>
                </c:pt>
                <c:pt idx="334">
                  <c:v>11</c:v>
                </c:pt>
                <c:pt idx="335">
                  <c:v>11.4</c:v>
                </c:pt>
                <c:pt idx="336">
                  <c:v>10.4</c:v>
                </c:pt>
                <c:pt idx="337">
                  <c:v>10.9</c:v>
                </c:pt>
                <c:pt idx="338">
                  <c:v>10.6</c:v>
                </c:pt>
                <c:pt idx="339">
                  <c:v>11.4</c:v>
                </c:pt>
                <c:pt idx="340">
                  <c:v>10.7</c:v>
                </c:pt>
                <c:pt idx="341">
                  <c:v>11.4</c:v>
                </c:pt>
                <c:pt idx="342">
                  <c:v>11</c:v>
                </c:pt>
                <c:pt idx="343">
                  <c:v>10.5</c:v>
                </c:pt>
                <c:pt idx="344">
                  <c:v>11</c:v>
                </c:pt>
                <c:pt idx="345">
                  <c:v>11.5</c:v>
                </c:pt>
                <c:pt idx="346">
                  <c:v>12.6</c:v>
                </c:pt>
                <c:pt idx="347">
                  <c:v>10.7</c:v>
                </c:pt>
                <c:pt idx="348">
                  <c:v>10.1</c:v>
                </c:pt>
                <c:pt idx="349">
                  <c:v>11.5</c:v>
                </c:pt>
                <c:pt idx="350">
                  <c:v>9.8000000000000007</c:v>
                </c:pt>
                <c:pt idx="351">
                  <c:v>12.4</c:v>
                </c:pt>
                <c:pt idx="352">
                  <c:v>9.8000000000000007</c:v>
                </c:pt>
                <c:pt idx="353">
                  <c:v>10.8</c:v>
                </c:pt>
                <c:pt idx="354">
                  <c:v>12.1</c:v>
                </c:pt>
              </c:numCache>
            </c:numRef>
          </c:yVal>
          <c:smooth val="0"/>
        </c:ser>
        <c:dLbls>
          <c:showLegendKey val="0"/>
          <c:showVal val="0"/>
          <c:showCatName val="0"/>
          <c:showSerName val="0"/>
          <c:showPercent val="0"/>
          <c:showBubbleSize val="0"/>
        </c:dLbls>
        <c:axId val="78719616"/>
        <c:axId val="78725504"/>
      </c:scatterChart>
      <c:valAx>
        <c:axId val="78719616"/>
        <c:scaling>
          <c:orientation val="minMax"/>
          <c:min val="1650"/>
        </c:scaling>
        <c:delete val="0"/>
        <c:axPos val="b"/>
        <c:numFmt formatCode="General" sourceLinked="1"/>
        <c:majorTickMark val="out"/>
        <c:minorTickMark val="none"/>
        <c:tickLblPos val="nextTo"/>
        <c:crossAx val="78725504"/>
        <c:crosses val="autoZero"/>
        <c:crossBetween val="midCat"/>
        <c:majorUnit val="50"/>
      </c:valAx>
      <c:valAx>
        <c:axId val="78725504"/>
        <c:scaling>
          <c:orientation val="minMax"/>
          <c:min val="0"/>
        </c:scaling>
        <c:delete val="0"/>
        <c:axPos val="l"/>
        <c:majorGridlines/>
        <c:title>
          <c:tx>
            <c:rich>
              <a:bodyPr rot="-5400000" vert="horz"/>
              <a:lstStyle/>
              <a:p>
                <a:pPr>
                  <a:defRPr/>
                </a:pPr>
                <a:r>
                  <a:rPr lang="en-US"/>
                  <a:t>CET mean quarterly temp / celcius</a:t>
                </a:r>
              </a:p>
            </c:rich>
          </c:tx>
          <c:layout/>
          <c:overlay val="0"/>
        </c:title>
        <c:numFmt formatCode="General" sourceLinked="1"/>
        <c:majorTickMark val="out"/>
        <c:minorTickMark val="none"/>
        <c:tickLblPos val="nextTo"/>
        <c:crossAx val="78719616"/>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9352777777777772"/>
          <c:y val="5.4970107903178807E-2"/>
          <c:w val="0.1481388888888889"/>
          <c:h val="0.315985710119568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389626" algn="l" rtl="0" fontAlgn="base">
      <a:spcBef>
        <a:spcPct val="30000"/>
      </a:spcBef>
      <a:spcAft>
        <a:spcPct val="0"/>
      </a:spcAft>
      <a:defRPr sz="1000" kern="1200">
        <a:solidFill>
          <a:schemeClr val="tx1"/>
        </a:solidFill>
        <a:latin typeface="Arial" charset="0"/>
        <a:ea typeface="+mn-ea"/>
        <a:cs typeface="Arial" charset="0"/>
      </a:defRPr>
    </a:lvl2pPr>
    <a:lvl3pPr marL="779252" algn="l" rtl="0" fontAlgn="base">
      <a:spcBef>
        <a:spcPct val="30000"/>
      </a:spcBef>
      <a:spcAft>
        <a:spcPct val="0"/>
      </a:spcAft>
      <a:defRPr sz="1000" kern="1200">
        <a:solidFill>
          <a:schemeClr val="tx1"/>
        </a:solidFill>
        <a:latin typeface="Arial" charset="0"/>
        <a:ea typeface="+mn-ea"/>
        <a:cs typeface="Arial" charset="0"/>
      </a:defRPr>
    </a:lvl3pPr>
    <a:lvl4pPr marL="1168878" algn="l" rtl="0" fontAlgn="base">
      <a:spcBef>
        <a:spcPct val="30000"/>
      </a:spcBef>
      <a:spcAft>
        <a:spcPct val="0"/>
      </a:spcAft>
      <a:defRPr sz="1000" kern="1200">
        <a:solidFill>
          <a:schemeClr val="tx1"/>
        </a:solidFill>
        <a:latin typeface="Arial" charset="0"/>
        <a:ea typeface="+mn-ea"/>
        <a:cs typeface="Arial" charset="0"/>
      </a:defRPr>
    </a:lvl4pPr>
    <a:lvl5pPr marL="1558503" algn="l" rtl="0" fontAlgn="base">
      <a:spcBef>
        <a:spcPct val="30000"/>
      </a:spcBef>
      <a:spcAft>
        <a:spcPct val="0"/>
      </a:spcAft>
      <a:defRPr sz="1000" kern="1200">
        <a:solidFill>
          <a:schemeClr val="tx1"/>
        </a:solidFill>
        <a:latin typeface="Arial" charset="0"/>
        <a:ea typeface="+mn-ea"/>
        <a:cs typeface="Arial"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EC391-4557-4655-AD0C-A9BF591A3BCC}" type="slidenum">
              <a:rPr lang="en-GB"/>
              <a:pPr/>
              <a:t>5</a:t>
            </a:fld>
            <a:endParaRPr lang="en-GB"/>
          </a:p>
        </p:txBody>
      </p:sp>
      <p:sp>
        <p:nvSpPr>
          <p:cNvPr id="409602" name="Rectangle 2"/>
          <p:cNvSpPr>
            <a:spLocks noGrp="1" noRot="1" noChangeAspect="1" noChangeArrowheads="1" noTextEdit="1"/>
          </p:cNvSpPr>
          <p:nvPr>
            <p:ph type="sldImg"/>
          </p:nvPr>
        </p:nvSpPr>
        <p:spPr>
          <a:xfrm>
            <a:off x="138113" y="766763"/>
            <a:ext cx="6823075" cy="3838575"/>
          </a:xfrm>
          <a:ln/>
        </p:spPr>
      </p:sp>
      <p:sp>
        <p:nvSpPr>
          <p:cNvPr id="409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973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B384F-1A4C-409C-A7B3-E26CBCB40244}" type="slidenum">
              <a:rPr lang="en-GB" smtClean="0"/>
              <a:pPr/>
              <a:t>10</a:t>
            </a:fld>
            <a:endParaRPr lang="en-GB"/>
          </a:p>
        </p:txBody>
      </p:sp>
    </p:spTree>
    <p:extLst>
      <p:ext uri="{BB962C8B-B14F-4D97-AF65-F5344CB8AC3E}">
        <p14:creationId xmlns:p14="http://schemas.microsoft.com/office/powerpoint/2010/main" val="141207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B384F-1A4C-409C-A7B3-E26CBCB40244}" type="slidenum">
              <a:rPr lang="en-GB" smtClean="0"/>
              <a:pPr/>
              <a:t>11</a:t>
            </a:fld>
            <a:endParaRPr lang="en-GB"/>
          </a:p>
        </p:txBody>
      </p:sp>
    </p:spTree>
    <p:extLst>
      <p:ext uri="{BB962C8B-B14F-4D97-AF65-F5344CB8AC3E}">
        <p14:creationId xmlns:p14="http://schemas.microsoft.com/office/powerpoint/2010/main" val="188092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B384F-1A4C-409C-A7B3-E26CBCB40244}" type="slidenum">
              <a:rPr lang="en-GB" smtClean="0"/>
              <a:pPr/>
              <a:t>15</a:t>
            </a:fld>
            <a:endParaRPr lang="en-GB"/>
          </a:p>
        </p:txBody>
      </p:sp>
    </p:spTree>
    <p:extLst>
      <p:ext uri="{BB962C8B-B14F-4D97-AF65-F5344CB8AC3E}">
        <p14:creationId xmlns:p14="http://schemas.microsoft.com/office/powerpoint/2010/main" val="6720649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1587198"/>
            <a:ext cx="3936435" cy="33666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1600201"/>
            <a:ext cx="7766034"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09 October 2015</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09 October 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09 October 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09 October 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3489852"/>
            <a:ext cx="5486400" cy="425054"/>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349746"/>
            <a:ext cx="8375611"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n-US" smtClean="0"/>
              <a:t>Click icon to add picture</a:t>
            </a:r>
            <a:endParaRPr lang="en-GB"/>
          </a:p>
        </p:txBody>
      </p:sp>
      <p:sp>
        <p:nvSpPr>
          <p:cNvPr id="4" name="Text Placeholder 3"/>
          <p:cNvSpPr>
            <a:spLocks noGrp="1"/>
          </p:cNvSpPr>
          <p:nvPr>
            <p:ph type="body" sz="half" idx="2"/>
          </p:nvPr>
        </p:nvSpPr>
        <p:spPr>
          <a:xfrm>
            <a:off x="383931" y="3914905"/>
            <a:ext cx="5486400" cy="603647"/>
          </a:xfrm>
        </p:spPr>
        <p:txBody>
          <a:bodyPr/>
          <a:lstStyle>
            <a:lvl1pPr marL="0" indent="0">
              <a:buNone/>
              <a:defRPr sz="15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09 October 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168003"/>
            <a:ext cx="4070350" cy="3480197"/>
          </a:xfrm>
        </p:spPr>
        <p:txBody>
          <a:bodyPr/>
          <a:lstStyle>
            <a:lvl1pPr>
              <a:defRPr sz="1900"/>
            </a:lvl1pPr>
          </a:lstStyle>
          <a:p>
            <a:r>
              <a:rPr lang="en-US" smtClean="0"/>
              <a:t>Click icon to add chart</a:t>
            </a:r>
            <a:endParaRPr lang="en-GB" dirty="0"/>
          </a:p>
        </p:txBody>
      </p:sp>
      <p:sp>
        <p:nvSpPr>
          <p:cNvPr id="5" name="Date Placeholder 4"/>
          <p:cNvSpPr>
            <a:spLocks noGrp="1"/>
          </p:cNvSpPr>
          <p:nvPr>
            <p:ph type="dt" sz="half" idx="10"/>
          </p:nvPr>
        </p:nvSpPr>
        <p:spPr>
          <a:xfrm>
            <a:off x="395289" y="4807744"/>
            <a:ext cx="2016125" cy="248841"/>
          </a:xfrm>
        </p:spPr>
        <p:txBody>
          <a:bodyPr/>
          <a:lstStyle>
            <a:lvl1pPr>
              <a:defRPr/>
            </a:lvl1pPr>
          </a:lstStyle>
          <a:p>
            <a:fld id="{E55E8865-9CB5-4569-9D00-F0979EDB96F2}" type="datetime4">
              <a:rPr lang="en-GB"/>
              <a:pPr/>
              <a:t>09 October 2015</a:t>
            </a:fld>
            <a:endParaRPr lang="en-GB"/>
          </a:p>
        </p:txBody>
      </p:sp>
      <p:sp>
        <p:nvSpPr>
          <p:cNvPr id="6" name="Footer Placeholder 5"/>
          <p:cNvSpPr>
            <a:spLocks noGrp="1"/>
          </p:cNvSpPr>
          <p:nvPr>
            <p:ph type="ftr" sz="quarter" idx="11"/>
          </p:nvPr>
        </p:nvSpPr>
        <p:spPr>
          <a:xfrm>
            <a:off x="2411414"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4801792"/>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585732" y="4128746"/>
            <a:ext cx="10292834" cy="781100"/>
            <a:chOff x="-634543" y="5504998"/>
            <a:chExt cx="11150570" cy="1041467"/>
          </a:xfrm>
        </p:grpSpPr>
        <p:sp>
          <p:nvSpPr>
            <p:cNvPr id="7" name="TextBox 6"/>
            <p:cNvSpPr txBox="1"/>
            <p:nvPr userDrawn="1"/>
          </p:nvSpPr>
          <p:spPr>
            <a:xfrm rot="18900000">
              <a:off x="549347" y="6033504"/>
              <a:ext cx="1259373" cy="512961"/>
            </a:xfrm>
            <a:prstGeom prst="rect">
              <a:avLst/>
            </a:prstGeom>
            <a:noFill/>
          </p:spPr>
          <p:txBody>
            <a:bodyPr wrap="none" rtlCol="0">
              <a:spAutoFit/>
            </a:bodyPr>
            <a:lstStyle/>
            <a:p>
              <a:r>
                <a:rPr lang="en-GB" sz="1900" dirty="0" smtClean="0">
                  <a:solidFill>
                    <a:schemeClr val="accent3">
                      <a:lumMod val="50000"/>
                    </a:schemeClr>
                  </a:solidFill>
                </a:rPr>
                <a:t>Progress</a:t>
              </a:r>
              <a:endParaRPr lang="en-GB" sz="1900" dirty="0">
                <a:solidFill>
                  <a:schemeClr val="accent3">
                    <a:lumMod val="50000"/>
                  </a:schemeClr>
                </a:solidFill>
              </a:endParaRPr>
            </a:p>
          </p:txBody>
        </p:sp>
        <p:sp>
          <p:nvSpPr>
            <p:cNvPr id="8" name="TextBox 7"/>
            <p:cNvSpPr txBox="1"/>
            <p:nvPr userDrawn="1"/>
          </p:nvSpPr>
          <p:spPr>
            <a:xfrm rot="18900000">
              <a:off x="1026611" y="5983171"/>
              <a:ext cx="1538964" cy="512961"/>
            </a:xfrm>
            <a:prstGeom prst="rect">
              <a:avLst/>
            </a:prstGeom>
            <a:noFill/>
          </p:spPr>
          <p:txBody>
            <a:bodyPr wrap="none" rtlCol="0">
              <a:spAutoFit/>
            </a:bodyPr>
            <a:lstStyle/>
            <a:p>
              <a:r>
                <a:rPr lang="en-GB" sz="1900" dirty="0" smtClean="0">
                  <a:solidFill>
                    <a:schemeClr val="accent3">
                      <a:lumMod val="50000"/>
                    </a:schemeClr>
                  </a:solidFill>
                </a:rPr>
                <a:t>Community</a:t>
              </a:r>
              <a:endParaRPr lang="en-GB" sz="1900" dirty="0">
                <a:solidFill>
                  <a:schemeClr val="accent3">
                    <a:lumMod val="50000"/>
                  </a:schemeClr>
                </a:solidFill>
              </a:endParaRPr>
            </a:p>
          </p:txBody>
        </p:sp>
        <p:sp>
          <p:nvSpPr>
            <p:cNvPr id="9" name="TextBox 8"/>
            <p:cNvSpPr txBox="1"/>
            <p:nvPr userDrawn="1"/>
          </p:nvSpPr>
          <p:spPr>
            <a:xfrm rot="18900000">
              <a:off x="1484975" y="5605665"/>
              <a:ext cx="2495822" cy="512961"/>
            </a:xfrm>
            <a:prstGeom prst="rect">
              <a:avLst/>
            </a:prstGeom>
            <a:noFill/>
          </p:spPr>
          <p:txBody>
            <a:bodyPr wrap="none" rtlCol="0">
              <a:spAutoFit/>
            </a:bodyPr>
            <a:lstStyle/>
            <a:p>
              <a:r>
                <a:rPr lang="en-GB" sz="1900" dirty="0" smtClean="0">
                  <a:solidFill>
                    <a:schemeClr val="accent3">
                      <a:lumMod val="50000"/>
                    </a:schemeClr>
                  </a:solidFill>
                </a:rPr>
                <a:t>Sessional Meetings</a:t>
              </a:r>
              <a:endParaRPr lang="en-GB" sz="1900" dirty="0">
                <a:solidFill>
                  <a:schemeClr val="accent3">
                    <a:lumMod val="50000"/>
                  </a:schemeClr>
                </a:solidFill>
              </a:endParaRPr>
            </a:p>
          </p:txBody>
        </p:sp>
        <p:sp>
          <p:nvSpPr>
            <p:cNvPr id="11" name="TextBox 10"/>
            <p:cNvSpPr txBox="1"/>
            <p:nvPr userDrawn="1"/>
          </p:nvSpPr>
          <p:spPr>
            <a:xfrm rot="18900000">
              <a:off x="2186987" y="5983169"/>
              <a:ext cx="1377460" cy="512961"/>
            </a:xfrm>
            <a:prstGeom prst="rect">
              <a:avLst/>
            </a:prstGeom>
            <a:noFill/>
          </p:spPr>
          <p:txBody>
            <a:bodyPr wrap="none" rtlCol="0">
              <a:spAutoFit/>
            </a:bodyPr>
            <a:lstStyle/>
            <a:p>
              <a:r>
                <a:rPr lang="en-GB" sz="1900" dirty="0" smtClean="0">
                  <a:solidFill>
                    <a:schemeClr val="accent3">
                      <a:lumMod val="50000"/>
                    </a:schemeClr>
                  </a:solidFill>
                </a:rPr>
                <a:t>Education</a:t>
              </a:r>
              <a:endParaRPr lang="en-GB" sz="1900" dirty="0">
                <a:solidFill>
                  <a:schemeClr val="accent3">
                    <a:lumMod val="50000"/>
                  </a:schemeClr>
                </a:solidFill>
              </a:endParaRPr>
            </a:p>
          </p:txBody>
        </p:sp>
        <p:sp>
          <p:nvSpPr>
            <p:cNvPr id="12" name="TextBox 11"/>
            <p:cNvSpPr txBox="1"/>
            <p:nvPr userDrawn="1"/>
          </p:nvSpPr>
          <p:spPr>
            <a:xfrm rot="18900000">
              <a:off x="2641358" y="5756668"/>
              <a:ext cx="2034307" cy="512961"/>
            </a:xfrm>
            <a:prstGeom prst="rect">
              <a:avLst/>
            </a:prstGeom>
            <a:noFill/>
          </p:spPr>
          <p:txBody>
            <a:bodyPr wrap="none" rtlCol="0">
              <a:spAutoFit/>
            </a:bodyPr>
            <a:lstStyle/>
            <a:p>
              <a:pPr algn="l"/>
              <a:r>
                <a:rPr lang="en-GB" sz="1900" dirty="0" smtClean="0">
                  <a:solidFill>
                    <a:schemeClr val="accent3">
                      <a:lumMod val="50000"/>
                    </a:schemeClr>
                  </a:solidFill>
                </a:rPr>
                <a:t>Working parties</a:t>
              </a:r>
              <a:endParaRPr lang="en-GB" sz="1900" dirty="0">
                <a:solidFill>
                  <a:schemeClr val="accent3">
                    <a:lumMod val="50000"/>
                  </a:schemeClr>
                </a:solidFill>
              </a:endParaRPr>
            </a:p>
          </p:txBody>
        </p:sp>
        <p:sp>
          <p:nvSpPr>
            <p:cNvPr id="13" name="TextBox 12"/>
            <p:cNvSpPr txBox="1"/>
            <p:nvPr userDrawn="1"/>
          </p:nvSpPr>
          <p:spPr>
            <a:xfrm rot="18900000">
              <a:off x="3279321" y="5907672"/>
              <a:ext cx="1673723" cy="512961"/>
            </a:xfrm>
            <a:prstGeom prst="rect">
              <a:avLst/>
            </a:prstGeom>
            <a:noFill/>
          </p:spPr>
          <p:txBody>
            <a:bodyPr wrap="none" rtlCol="0">
              <a:spAutoFit/>
            </a:bodyPr>
            <a:lstStyle/>
            <a:p>
              <a:r>
                <a:rPr lang="en-GB" sz="1900" dirty="0" smtClean="0">
                  <a:solidFill>
                    <a:schemeClr val="accent3">
                      <a:lumMod val="50000"/>
                    </a:schemeClr>
                  </a:solidFill>
                </a:rPr>
                <a:t>Volunteering</a:t>
              </a:r>
              <a:endParaRPr lang="en-GB" sz="1900" dirty="0">
                <a:solidFill>
                  <a:schemeClr val="accent3">
                    <a:lumMod val="50000"/>
                  </a:schemeClr>
                </a:solidFill>
              </a:endParaRPr>
            </a:p>
          </p:txBody>
        </p:sp>
        <p:sp>
          <p:nvSpPr>
            <p:cNvPr id="14" name="TextBox 13"/>
            <p:cNvSpPr txBox="1"/>
            <p:nvPr userDrawn="1"/>
          </p:nvSpPr>
          <p:spPr>
            <a:xfrm rot="18900000">
              <a:off x="3928499" y="5999949"/>
              <a:ext cx="1334046" cy="512961"/>
            </a:xfrm>
            <a:prstGeom prst="rect">
              <a:avLst/>
            </a:prstGeom>
            <a:noFill/>
          </p:spPr>
          <p:txBody>
            <a:bodyPr wrap="none" rtlCol="0">
              <a:spAutoFit/>
            </a:bodyPr>
            <a:lstStyle/>
            <a:p>
              <a:r>
                <a:rPr lang="en-GB" sz="1900" dirty="0" smtClean="0">
                  <a:solidFill>
                    <a:schemeClr val="accent3">
                      <a:lumMod val="50000"/>
                    </a:schemeClr>
                  </a:solidFill>
                </a:rPr>
                <a:t>Research</a:t>
              </a:r>
              <a:endParaRPr lang="en-GB" sz="1900" dirty="0">
                <a:solidFill>
                  <a:schemeClr val="accent3">
                    <a:lumMod val="50000"/>
                  </a:schemeClr>
                </a:solidFill>
              </a:endParaRPr>
            </a:p>
          </p:txBody>
        </p:sp>
        <p:sp>
          <p:nvSpPr>
            <p:cNvPr id="15" name="TextBox 14"/>
            <p:cNvSpPr txBox="1"/>
            <p:nvPr userDrawn="1"/>
          </p:nvSpPr>
          <p:spPr>
            <a:xfrm rot="18900000">
              <a:off x="4357833" y="5639221"/>
              <a:ext cx="2363842" cy="512961"/>
            </a:xfrm>
            <a:prstGeom prst="rect">
              <a:avLst/>
            </a:prstGeom>
            <a:noFill/>
          </p:spPr>
          <p:txBody>
            <a:bodyPr wrap="none" rtlCol="0">
              <a:spAutoFit/>
            </a:bodyPr>
            <a:lstStyle/>
            <a:p>
              <a:r>
                <a:rPr lang="en-GB" sz="1900" dirty="0" smtClean="0">
                  <a:solidFill>
                    <a:schemeClr val="accent3">
                      <a:lumMod val="50000"/>
                    </a:schemeClr>
                  </a:solidFill>
                </a:rPr>
                <a:t>Shaping</a:t>
              </a:r>
              <a:r>
                <a:rPr lang="en-GB" sz="1900" baseline="0" dirty="0" smtClean="0">
                  <a:solidFill>
                    <a:schemeClr val="accent3">
                      <a:lumMod val="50000"/>
                    </a:schemeClr>
                  </a:solidFill>
                </a:rPr>
                <a:t> the future</a:t>
              </a:r>
              <a:endParaRPr lang="en-GB" sz="1900" dirty="0">
                <a:solidFill>
                  <a:schemeClr val="accent3">
                    <a:lumMod val="50000"/>
                  </a:schemeClr>
                </a:solidFill>
              </a:endParaRPr>
            </a:p>
          </p:txBody>
        </p:sp>
        <p:sp>
          <p:nvSpPr>
            <p:cNvPr id="16" name="TextBox 15"/>
            <p:cNvSpPr txBox="1"/>
            <p:nvPr userDrawn="1"/>
          </p:nvSpPr>
          <p:spPr>
            <a:xfrm rot="18900000">
              <a:off x="5063003" y="5919057"/>
              <a:ext cx="1525071" cy="512961"/>
            </a:xfrm>
            <a:prstGeom prst="rect">
              <a:avLst/>
            </a:prstGeom>
            <a:noFill/>
          </p:spPr>
          <p:txBody>
            <a:bodyPr wrap="none" rtlCol="0">
              <a:spAutoFit/>
            </a:bodyPr>
            <a:lstStyle/>
            <a:p>
              <a:r>
                <a:rPr lang="en-GB" sz="1900" dirty="0" smtClean="0">
                  <a:solidFill>
                    <a:schemeClr val="accent3">
                      <a:lumMod val="50000"/>
                    </a:schemeClr>
                  </a:solidFill>
                </a:rPr>
                <a:t>Networking</a:t>
              </a:r>
              <a:endParaRPr lang="en-GB" sz="1900" dirty="0">
                <a:solidFill>
                  <a:schemeClr val="accent3">
                    <a:lumMod val="50000"/>
                  </a:schemeClr>
                </a:solidFill>
              </a:endParaRPr>
            </a:p>
          </p:txBody>
        </p:sp>
        <p:sp>
          <p:nvSpPr>
            <p:cNvPr id="17" name="TextBox 16"/>
            <p:cNvSpPr txBox="1"/>
            <p:nvPr userDrawn="1"/>
          </p:nvSpPr>
          <p:spPr>
            <a:xfrm rot="18900000">
              <a:off x="5462819" y="5524769"/>
              <a:ext cx="2613910" cy="512961"/>
            </a:xfrm>
            <a:prstGeom prst="rect">
              <a:avLst/>
            </a:prstGeom>
            <a:noFill/>
          </p:spPr>
          <p:txBody>
            <a:bodyPr wrap="none" rtlCol="0">
              <a:spAutoFit/>
            </a:bodyPr>
            <a:lstStyle/>
            <a:p>
              <a:r>
                <a:rPr lang="en-GB" sz="1900" dirty="0" smtClean="0">
                  <a:solidFill>
                    <a:schemeClr val="accent3">
                      <a:lumMod val="50000"/>
                    </a:schemeClr>
                  </a:solidFill>
                </a:rPr>
                <a:t>Professional</a:t>
              </a:r>
              <a:r>
                <a:rPr lang="en-GB" sz="1900" baseline="0" dirty="0" smtClean="0">
                  <a:solidFill>
                    <a:schemeClr val="accent3">
                      <a:lumMod val="50000"/>
                    </a:schemeClr>
                  </a:solidFill>
                </a:rPr>
                <a:t> support</a:t>
              </a:r>
              <a:endParaRPr lang="en-GB" sz="1900" dirty="0">
                <a:solidFill>
                  <a:schemeClr val="accent3">
                    <a:lumMod val="50000"/>
                  </a:schemeClr>
                </a:solidFill>
              </a:endParaRPr>
            </a:p>
          </p:txBody>
        </p:sp>
        <p:sp>
          <p:nvSpPr>
            <p:cNvPr id="18" name="TextBox 17"/>
            <p:cNvSpPr txBox="1"/>
            <p:nvPr userDrawn="1"/>
          </p:nvSpPr>
          <p:spPr>
            <a:xfrm rot="18900000">
              <a:off x="6083484" y="5600272"/>
              <a:ext cx="2407256" cy="512961"/>
            </a:xfrm>
            <a:prstGeom prst="rect">
              <a:avLst/>
            </a:prstGeom>
            <a:noFill/>
          </p:spPr>
          <p:txBody>
            <a:bodyPr wrap="none" rtlCol="0">
              <a:spAutoFit/>
            </a:bodyPr>
            <a:lstStyle/>
            <a:p>
              <a:r>
                <a:rPr lang="en-GB" sz="1900" dirty="0" smtClean="0">
                  <a:solidFill>
                    <a:schemeClr val="accent3">
                      <a:lumMod val="50000"/>
                    </a:schemeClr>
                  </a:solidFill>
                </a:rPr>
                <a:t>Enterprise and risk</a:t>
              </a:r>
              <a:endParaRPr lang="en-GB" sz="1900" dirty="0">
                <a:solidFill>
                  <a:schemeClr val="accent3">
                    <a:lumMod val="50000"/>
                  </a:schemeClr>
                </a:solidFill>
              </a:endParaRPr>
            </a:p>
          </p:txBody>
        </p:sp>
        <p:sp>
          <p:nvSpPr>
            <p:cNvPr id="19" name="TextBox 18"/>
            <p:cNvSpPr txBox="1"/>
            <p:nvPr userDrawn="1"/>
          </p:nvSpPr>
          <p:spPr>
            <a:xfrm rot="18900000">
              <a:off x="6688379" y="5726106"/>
              <a:ext cx="2070359" cy="512961"/>
            </a:xfrm>
            <a:prstGeom prst="rect">
              <a:avLst/>
            </a:prstGeom>
            <a:noFill/>
          </p:spPr>
          <p:txBody>
            <a:bodyPr wrap="none" rtlCol="0">
              <a:spAutoFit/>
            </a:bodyPr>
            <a:lstStyle/>
            <a:p>
              <a:r>
                <a:rPr lang="en-GB" sz="1900" dirty="0" smtClean="0">
                  <a:solidFill>
                    <a:schemeClr val="accent3">
                      <a:lumMod val="50000"/>
                    </a:schemeClr>
                  </a:solidFill>
                </a:rPr>
                <a:t>Learned</a:t>
              </a:r>
              <a:r>
                <a:rPr lang="en-GB" sz="1900" baseline="0" dirty="0" smtClean="0">
                  <a:solidFill>
                    <a:schemeClr val="accent3">
                      <a:lumMod val="50000"/>
                    </a:schemeClr>
                  </a:solidFill>
                </a:rPr>
                <a:t> society</a:t>
              </a:r>
              <a:endParaRPr lang="en-GB" sz="1900" dirty="0">
                <a:solidFill>
                  <a:schemeClr val="accent3">
                    <a:lumMod val="50000"/>
                  </a:schemeClr>
                </a:solidFill>
              </a:endParaRPr>
            </a:p>
          </p:txBody>
        </p:sp>
        <p:sp>
          <p:nvSpPr>
            <p:cNvPr id="20" name="TextBox 19"/>
            <p:cNvSpPr txBox="1"/>
            <p:nvPr userDrawn="1"/>
          </p:nvSpPr>
          <p:spPr>
            <a:xfrm rot="18900000">
              <a:off x="7269107" y="5952610"/>
              <a:ext cx="1568485" cy="512961"/>
            </a:xfrm>
            <a:prstGeom prst="rect">
              <a:avLst/>
            </a:prstGeom>
            <a:noFill/>
          </p:spPr>
          <p:txBody>
            <a:bodyPr wrap="none" rtlCol="0">
              <a:spAutoFit/>
            </a:bodyPr>
            <a:lstStyle/>
            <a:p>
              <a:r>
                <a:rPr lang="en-GB" sz="1900" dirty="0" smtClean="0">
                  <a:solidFill>
                    <a:schemeClr val="accent3">
                      <a:lumMod val="50000"/>
                    </a:schemeClr>
                  </a:solidFill>
                </a:rPr>
                <a:t>Opportunity</a:t>
              </a:r>
              <a:endParaRPr lang="en-GB" sz="1900" dirty="0">
                <a:solidFill>
                  <a:schemeClr val="accent3">
                    <a:lumMod val="50000"/>
                  </a:schemeClr>
                </a:solidFill>
              </a:endParaRPr>
            </a:p>
          </p:txBody>
        </p:sp>
        <p:sp>
          <p:nvSpPr>
            <p:cNvPr id="21" name="TextBox 20"/>
            <p:cNvSpPr txBox="1"/>
            <p:nvPr userDrawn="1"/>
          </p:nvSpPr>
          <p:spPr>
            <a:xfrm rot="18900000">
              <a:off x="7812456" y="5566716"/>
              <a:ext cx="2454144" cy="512961"/>
            </a:xfrm>
            <a:prstGeom prst="rect">
              <a:avLst/>
            </a:prstGeom>
            <a:noFill/>
          </p:spPr>
          <p:txBody>
            <a:bodyPr wrap="none" rtlCol="0">
              <a:spAutoFit/>
            </a:bodyPr>
            <a:lstStyle/>
            <a:p>
              <a:r>
                <a:rPr lang="en-GB" sz="1900" dirty="0" smtClean="0">
                  <a:solidFill>
                    <a:schemeClr val="accent3">
                      <a:lumMod val="50000"/>
                    </a:schemeClr>
                  </a:solidFill>
                </a:rPr>
                <a:t>International profile</a:t>
              </a:r>
              <a:endParaRPr lang="en-GB" sz="1900" dirty="0">
                <a:solidFill>
                  <a:schemeClr val="accent3">
                    <a:lumMod val="50000"/>
                  </a:schemeClr>
                </a:solidFill>
              </a:endParaRPr>
            </a:p>
          </p:txBody>
        </p:sp>
        <p:sp>
          <p:nvSpPr>
            <p:cNvPr id="22" name="TextBox 21"/>
            <p:cNvSpPr txBox="1"/>
            <p:nvPr userDrawn="1"/>
          </p:nvSpPr>
          <p:spPr>
            <a:xfrm rot="18900000">
              <a:off x="8540325" y="6011332"/>
              <a:ext cx="1202066" cy="512961"/>
            </a:xfrm>
            <a:prstGeom prst="rect">
              <a:avLst/>
            </a:prstGeom>
            <a:noFill/>
          </p:spPr>
          <p:txBody>
            <a:bodyPr wrap="none" rtlCol="0">
              <a:spAutoFit/>
            </a:bodyPr>
            <a:lstStyle/>
            <a:p>
              <a:r>
                <a:rPr lang="en-GB" sz="1900" dirty="0" smtClean="0">
                  <a:solidFill>
                    <a:schemeClr val="accent3">
                      <a:lumMod val="50000"/>
                    </a:schemeClr>
                  </a:solidFill>
                </a:rPr>
                <a:t>Journals</a:t>
              </a:r>
              <a:endParaRPr lang="en-GB" sz="1900" dirty="0">
                <a:solidFill>
                  <a:schemeClr val="accent3">
                    <a:lumMod val="50000"/>
                  </a:schemeClr>
                </a:solidFill>
              </a:endParaRPr>
            </a:p>
          </p:txBody>
        </p:sp>
        <p:sp>
          <p:nvSpPr>
            <p:cNvPr id="23" name="TextBox 22"/>
            <p:cNvSpPr txBox="1"/>
            <p:nvPr userDrawn="1"/>
          </p:nvSpPr>
          <p:spPr>
            <a:xfrm rot="18900000">
              <a:off x="9034372" y="5960998"/>
              <a:ext cx="1481655" cy="512961"/>
            </a:xfrm>
            <a:prstGeom prst="rect">
              <a:avLst/>
            </a:prstGeom>
            <a:noFill/>
          </p:spPr>
          <p:txBody>
            <a:bodyPr wrap="none" rtlCol="0">
              <a:spAutoFit/>
            </a:bodyPr>
            <a:lstStyle/>
            <a:p>
              <a:r>
                <a:rPr lang="en-GB" sz="1900" dirty="0" smtClean="0">
                  <a:solidFill>
                    <a:schemeClr val="accent3">
                      <a:lumMod val="50000"/>
                    </a:schemeClr>
                  </a:solidFill>
                </a:rPr>
                <a:t>Supporting</a:t>
              </a:r>
              <a:endParaRPr lang="en-GB" sz="1900" dirty="0">
                <a:solidFill>
                  <a:schemeClr val="accent3">
                    <a:lumMod val="50000"/>
                  </a:schemeClr>
                </a:solidFill>
              </a:endParaRPr>
            </a:p>
          </p:txBody>
        </p:sp>
        <p:sp>
          <p:nvSpPr>
            <p:cNvPr id="24" name="TextBox 23"/>
            <p:cNvSpPr txBox="1"/>
            <p:nvPr userDrawn="1"/>
          </p:nvSpPr>
          <p:spPr>
            <a:xfrm rot="18900000">
              <a:off x="-634543" y="5504998"/>
              <a:ext cx="1302787" cy="512961"/>
            </a:xfrm>
            <a:prstGeom prst="rect">
              <a:avLst/>
            </a:prstGeom>
            <a:noFill/>
          </p:spPr>
          <p:txBody>
            <a:bodyPr wrap="none" rtlCol="0">
              <a:spAutoFit/>
            </a:bodyPr>
            <a:lstStyle/>
            <a:p>
              <a:r>
                <a:rPr lang="en-GB" sz="1900" dirty="0" smtClean="0">
                  <a:solidFill>
                    <a:schemeClr val="accent3">
                      <a:lumMod val="50000"/>
                    </a:schemeClr>
                  </a:solidFill>
                </a:rPr>
                <a:t>Expertise</a:t>
              </a:r>
              <a:endParaRPr lang="en-GB" sz="1900" dirty="0">
                <a:solidFill>
                  <a:schemeClr val="accent3">
                    <a:lumMod val="50000"/>
                  </a:schemeClr>
                </a:solidFill>
              </a:endParaRPr>
            </a:p>
          </p:txBody>
        </p:sp>
        <p:sp>
          <p:nvSpPr>
            <p:cNvPr id="25" name="TextBox 24"/>
            <p:cNvSpPr txBox="1"/>
            <p:nvPr userDrawn="1"/>
          </p:nvSpPr>
          <p:spPr>
            <a:xfrm rot="18900000">
              <a:off x="-571540" y="5832170"/>
              <a:ext cx="1672680" cy="512961"/>
            </a:xfrm>
            <a:prstGeom prst="rect">
              <a:avLst/>
            </a:prstGeom>
            <a:noFill/>
          </p:spPr>
          <p:txBody>
            <a:bodyPr wrap="none" rtlCol="0">
              <a:spAutoFit/>
            </a:bodyPr>
            <a:lstStyle/>
            <a:p>
              <a:r>
                <a:rPr lang="en-GB" sz="1900" dirty="0" smtClean="0">
                  <a:solidFill>
                    <a:schemeClr val="accent3">
                      <a:lumMod val="50000"/>
                    </a:schemeClr>
                  </a:solidFill>
                </a:rPr>
                <a:t>Sponsorship</a:t>
              </a:r>
              <a:endParaRPr lang="en-GB" sz="1900" dirty="0">
                <a:solidFill>
                  <a:schemeClr val="accent3">
                    <a:lumMod val="50000"/>
                  </a:schemeClr>
                </a:solidFill>
              </a:endParaRPr>
            </a:p>
          </p:txBody>
        </p:sp>
        <p:sp>
          <p:nvSpPr>
            <p:cNvPr id="26" name="TextBox 25"/>
            <p:cNvSpPr txBox="1"/>
            <p:nvPr userDrawn="1"/>
          </p:nvSpPr>
          <p:spPr>
            <a:xfrm rot="18900000">
              <a:off x="-184301" y="5614054"/>
              <a:ext cx="2469774" cy="512961"/>
            </a:xfrm>
            <a:prstGeom prst="rect">
              <a:avLst/>
            </a:prstGeom>
            <a:noFill/>
          </p:spPr>
          <p:txBody>
            <a:bodyPr wrap="none" rtlCol="0">
              <a:spAutoFit/>
            </a:bodyPr>
            <a:lstStyle/>
            <a:p>
              <a:r>
                <a:rPr lang="en-GB" sz="1900" dirty="0" smtClean="0">
                  <a:solidFill>
                    <a:schemeClr val="accent3">
                      <a:lumMod val="50000"/>
                    </a:schemeClr>
                  </a:solidFill>
                </a:rPr>
                <a:t>Thought leadership</a:t>
              </a:r>
              <a:endParaRPr lang="en-GB" sz="19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09 October 2015</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493579"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0737" y="4531951"/>
            <a:ext cx="113520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Progress</a:t>
            </a:r>
            <a:endParaRPr lang="en-GB" sz="1900" dirty="0">
              <a:solidFill>
                <a:schemeClr val="bg1">
                  <a:lumMod val="75000"/>
                </a:schemeClr>
              </a:solidFill>
            </a:endParaRPr>
          </a:p>
        </p:txBody>
      </p:sp>
      <p:sp>
        <p:nvSpPr>
          <p:cNvPr id="11" name="TextBox 10"/>
          <p:cNvSpPr txBox="1"/>
          <p:nvPr userDrawn="1"/>
        </p:nvSpPr>
        <p:spPr>
          <a:xfrm rot="-2700000">
            <a:off x="961288" y="4494202"/>
            <a:ext cx="139328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Community</a:t>
            </a:r>
            <a:endParaRPr lang="en-GB" sz="1900" dirty="0">
              <a:solidFill>
                <a:schemeClr val="bg1">
                  <a:lumMod val="75000"/>
                </a:schemeClr>
              </a:solidFill>
            </a:endParaRPr>
          </a:p>
        </p:txBody>
      </p:sp>
      <p:sp>
        <p:nvSpPr>
          <p:cNvPr id="12" name="TextBox 11"/>
          <p:cNvSpPr txBox="1"/>
          <p:nvPr userDrawn="1"/>
        </p:nvSpPr>
        <p:spPr>
          <a:xfrm rot="-2700000">
            <a:off x="1384393" y="4211073"/>
            <a:ext cx="2276542"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Sessional Meetings</a:t>
            </a:r>
            <a:endParaRPr lang="en-GB" sz="1900" dirty="0">
              <a:solidFill>
                <a:schemeClr val="bg1">
                  <a:lumMod val="75000"/>
                </a:schemeClr>
              </a:solidFill>
            </a:endParaRPr>
          </a:p>
        </p:txBody>
      </p:sp>
      <p:sp>
        <p:nvSpPr>
          <p:cNvPr id="13" name="TextBox 12"/>
          <p:cNvSpPr txBox="1"/>
          <p:nvPr userDrawn="1"/>
        </p:nvSpPr>
        <p:spPr>
          <a:xfrm rot="-2700000">
            <a:off x="2032404" y="4494200"/>
            <a:ext cx="124420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Education</a:t>
            </a:r>
            <a:endParaRPr lang="en-GB" sz="1900" dirty="0">
              <a:solidFill>
                <a:schemeClr val="bg1">
                  <a:lumMod val="75000"/>
                </a:schemeClr>
              </a:solidFill>
            </a:endParaRPr>
          </a:p>
        </p:txBody>
      </p:sp>
      <p:sp>
        <p:nvSpPr>
          <p:cNvPr id="14" name="TextBox 13"/>
          <p:cNvSpPr txBox="1"/>
          <p:nvPr userDrawn="1"/>
        </p:nvSpPr>
        <p:spPr>
          <a:xfrm rot="-2700000">
            <a:off x="2451824" y="4324324"/>
            <a:ext cx="1850528" cy="371075"/>
          </a:xfrm>
          <a:prstGeom prst="rect">
            <a:avLst/>
          </a:prstGeom>
          <a:noFill/>
        </p:spPr>
        <p:txBody>
          <a:bodyPr wrap="none" lIns="77925" tIns="38963" rIns="77925" bIns="38963" rtlCol="0">
            <a:spAutoFit/>
          </a:bodyPr>
          <a:lstStyle/>
          <a:p>
            <a:pPr algn="l"/>
            <a:r>
              <a:rPr lang="en-GB" sz="1900" dirty="0" smtClean="0">
                <a:solidFill>
                  <a:schemeClr val="bg1">
                    <a:lumMod val="75000"/>
                  </a:schemeClr>
                </a:solidFill>
              </a:rPr>
              <a:t>Working parties</a:t>
            </a:r>
            <a:endParaRPr lang="en-GB" sz="1900" dirty="0">
              <a:solidFill>
                <a:schemeClr val="bg1">
                  <a:lumMod val="75000"/>
                </a:schemeClr>
              </a:solidFill>
            </a:endParaRPr>
          </a:p>
        </p:txBody>
      </p:sp>
      <p:sp>
        <p:nvSpPr>
          <p:cNvPr id="15" name="TextBox 14"/>
          <p:cNvSpPr txBox="1"/>
          <p:nvPr userDrawn="1"/>
        </p:nvSpPr>
        <p:spPr>
          <a:xfrm rot="-2700000">
            <a:off x="3040712" y="4437577"/>
            <a:ext cx="1517681"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Volunteering</a:t>
            </a:r>
            <a:endParaRPr lang="en-GB" sz="1900" dirty="0">
              <a:solidFill>
                <a:schemeClr val="bg1">
                  <a:lumMod val="75000"/>
                </a:schemeClr>
              </a:solidFill>
            </a:endParaRPr>
          </a:p>
        </p:txBody>
      </p:sp>
      <p:sp>
        <p:nvSpPr>
          <p:cNvPr id="16" name="TextBox 15"/>
          <p:cNvSpPr txBox="1"/>
          <p:nvPr userDrawn="1"/>
        </p:nvSpPr>
        <p:spPr>
          <a:xfrm rot="-2700000">
            <a:off x="3639954" y="4506785"/>
            <a:ext cx="1204133"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Research</a:t>
            </a:r>
            <a:endParaRPr lang="en-GB" sz="1900" dirty="0">
              <a:solidFill>
                <a:schemeClr val="bg1">
                  <a:lumMod val="75000"/>
                </a:schemeClr>
              </a:solidFill>
            </a:endParaRPr>
          </a:p>
        </p:txBody>
      </p:sp>
      <p:sp>
        <p:nvSpPr>
          <p:cNvPr id="17" name="TextBox 16"/>
          <p:cNvSpPr txBox="1"/>
          <p:nvPr userDrawn="1"/>
        </p:nvSpPr>
        <p:spPr>
          <a:xfrm rot="-2700000">
            <a:off x="4036262" y="4236239"/>
            <a:ext cx="215471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Shaping</a:t>
            </a:r>
            <a:r>
              <a:rPr lang="en-GB" sz="1900" baseline="0" dirty="0" smtClean="0">
                <a:solidFill>
                  <a:schemeClr val="bg1">
                    <a:lumMod val="75000"/>
                  </a:schemeClr>
                </a:solidFill>
              </a:rPr>
              <a:t> the future</a:t>
            </a:r>
            <a:endParaRPr lang="en-GB" sz="1900" dirty="0">
              <a:solidFill>
                <a:schemeClr val="bg1">
                  <a:lumMod val="75000"/>
                </a:schemeClr>
              </a:solidFill>
            </a:endParaRPr>
          </a:p>
        </p:txBody>
      </p:sp>
      <p:sp>
        <p:nvSpPr>
          <p:cNvPr id="18" name="TextBox 17"/>
          <p:cNvSpPr txBox="1"/>
          <p:nvPr userDrawn="1"/>
        </p:nvSpPr>
        <p:spPr>
          <a:xfrm rot="-2700000">
            <a:off x="4687188" y="4446116"/>
            <a:ext cx="138046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Networking</a:t>
            </a:r>
            <a:endParaRPr lang="en-GB" sz="1900" dirty="0">
              <a:solidFill>
                <a:schemeClr val="bg1">
                  <a:lumMod val="75000"/>
                </a:schemeClr>
              </a:solidFill>
            </a:endParaRPr>
          </a:p>
        </p:txBody>
      </p:sp>
      <p:sp>
        <p:nvSpPr>
          <p:cNvPr id="19" name="TextBox 18"/>
          <p:cNvSpPr txBox="1"/>
          <p:nvPr userDrawn="1"/>
        </p:nvSpPr>
        <p:spPr>
          <a:xfrm rot="-2700000">
            <a:off x="5056250" y="4150401"/>
            <a:ext cx="2385546"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Professional</a:t>
            </a:r>
            <a:r>
              <a:rPr lang="en-GB" sz="1900" baseline="0" dirty="0" smtClean="0">
                <a:solidFill>
                  <a:schemeClr val="bg1">
                    <a:lumMod val="75000"/>
                  </a:schemeClr>
                </a:solidFill>
              </a:rPr>
              <a:t> support</a:t>
            </a:r>
            <a:endParaRPr lang="en-GB" sz="1900" dirty="0">
              <a:solidFill>
                <a:schemeClr val="bg1">
                  <a:lumMod val="75000"/>
                </a:schemeClr>
              </a:solidFill>
            </a:endParaRPr>
          </a:p>
        </p:txBody>
      </p:sp>
      <p:sp>
        <p:nvSpPr>
          <p:cNvPr id="20" name="TextBox 19"/>
          <p:cNvSpPr txBox="1"/>
          <p:nvPr userDrawn="1"/>
        </p:nvSpPr>
        <p:spPr>
          <a:xfrm rot="-2700000">
            <a:off x="5629171" y="4207027"/>
            <a:ext cx="2194789"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Enterprise and risk</a:t>
            </a:r>
            <a:endParaRPr lang="en-GB" sz="1900" dirty="0">
              <a:solidFill>
                <a:schemeClr val="bg1">
                  <a:lumMod val="75000"/>
                </a:schemeClr>
              </a:solidFill>
            </a:endParaRPr>
          </a:p>
        </p:txBody>
      </p:sp>
      <p:sp>
        <p:nvSpPr>
          <p:cNvPr id="21" name="TextBox 20"/>
          <p:cNvSpPr txBox="1"/>
          <p:nvPr userDrawn="1"/>
        </p:nvSpPr>
        <p:spPr>
          <a:xfrm rot="-2700000">
            <a:off x="6187535" y="4301403"/>
            <a:ext cx="1883807"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Learned</a:t>
            </a:r>
            <a:r>
              <a:rPr lang="en-GB" sz="1900" baseline="0" dirty="0" smtClean="0">
                <a:solidFill>
                  <a:schemeClr val="bg1">
                    <a:lumMod val="75000"/>
                  </a:schemeClr>
                </a:solidFill>
              </a:rPr>
              <a:t> society</a:t>
            </a:r>
            <a:endParaRPr lang="en-GB" sz="1900" dirty="0">
              <a:solidFill>
                <a:schemeClr val="bg1">
                  <a:lumMod val="75000"/>
                </a:schemeClr>
              </a:solidFill>
            </a:endParaRPr>
          </a:p>
        </p:txBody>
      </p:sp>
      <p:sp>
        <p:nvSpPr>
          <p:cNvPr id="22" name="TextBox 21"/>
          <p:cNvSpPr txBox="1"/>
          <p:nvPr userDrawn="1"/>
        </p:nvSpPr>
        <p:spPr>
          <a:xfrm rot="-2700000">
            <a:off x="6723592" y="4471281"/>
            <a:ext cx="142053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Opportunity</a:t>
            </a:r>
            <a:endParaRPr lang="en-GB" sz="1900" dirty="0">
              <a:solidFill>
                <a:schemeClr val="bg1">
                  <a:lumMod val="75000"/>
                </a:schemeClr>
              </a:solidFill>
            </a:endParaRPr>
          </a:p>
        </p:txBody>
      </p:sp>
      <p:sp>
        <p:nvSpPr>
          <p:cNvPr id="23" name="TextBox 22"/>
          <p:cNvSpPr txBox="1"/>
          <p:nvPr userDrawn="1"/>
        </p:nvSpPr>
        <p:spPr>
          <a:xfrm rot="-2700000">
            <a:off x="7225145" y="4181860"/>
            <a:ext cx="2238070"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International profile</a:t>
            </a:r>
            <a:endParaRPr lang="en-GB" sz="1900" dirty="0">
              <a:solidFill>
                <a:schemeClr val="bg1">
                  <a:lumMod val="75000"/>
                </a:schemeClr>
              </a:solidFill>
            </a:endParaRPr>
          </a:p>
        </p:txBody>
      </p:sp>
      <p:sp>
        <p:nvSpPr>
          <p:cNvPr id="24" name="TextBox 23"/>
          <p:cNvSpPr txBox="1"/>
          <p:nvPr userDrawn="1"/>
        </p:nvSpPr>
        <p:spPr>
          <a:xfrm rot="-2700000">
            <a:off x="7897024" y="4515322"/>
            <a:ext cx="1082305"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Journals</a:t>
            </a:r>
            <a:endParaRPr lang="en-GB" sz="1900" dirty="0">
              <a:solidFill>
                <a:schemeClr val="bg1">
                  <a:lumMod val="75000"/>
                </a:schemeClr>
              </a:solidFill>
            </a:endParaRPr>
          </a:p>
        </p:txBody>
      </p:sp>
      <p:sp>
        <p:nvSpPr>
          <p:cNvPr id="25" name="TextBox 24"/>
          <p:cNvSpPr txBox="1"/>
          <p:nvPr userDrawn="1"/>
        </p:nvSpPr>
        <p:spPr>
          <a:xfrm rot="-2700000">
            <a:off x="8353067" y="4477573"/>
            <a:ext cx="134038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Supporting</a:t>
            </a:r>
            <a:endParaRPr lang="en-GB" sz="1900" dirty="0">
              <a:solidFill>
                <a:schemeClr val="bg1">
                  <a:lumMod val="75000"/>
                </a:schemeClr>
              </a:solidFill>
            </a:endParaRPr>
          </a:p>
        </p:txBody>
      </p:sp>
      <p:sp>
        <p:nvSpPr>
          <p:cNvPr id="26" name="TextBox 25"/>
          <p:cNvSpPr txBox="1"/>
          <p:nvPr userDrawn="1"/>
        </p:nvSpPr>
        <p:spPr>
          <a:xfrm rot="-2700000">
            <a:off x="-572085" y="4135573"/>
            <a:ext cx="1175279"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Expertise</a:t>
            </a:r>
            <a:endParaRPr lang="en-GB" sz="1900" dirty="0">
              <a:solidFill>
                <a:schemeClr val="bg1">
                  <a:lumMod val="75000"/>
                </a:schemeClr>
              </a:solidFill>
            </a:endParaRPr>
          </a:p>
        </p:txBody>
      </p:sp>
      <p:sp>
        <p:nvSpPr>
          <p:cNvPr id="27" name="TextBox 26"/>
          <p:cNvSpPr txBox="1"/>
          <p:nvPr userDrawn="1"/>
        </p:nvSpPr>
        <p:spPr>
          <a:xfrm rot="-2700000">
            <a:off x="-513927" y="4380951"/>
            <a:ext cx="151671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Sponsorship</a:t>
            </a:r>
            <a:endParaRPr lang="en-GB" sz="1900" dirty="0">
              <a:solidFill>
                <a:schemeClr val="bg1">
                  <a:lumMod val="75000"/>
                </a:schemeClr>
              </a:solidFill>
            </a:endParaRPr>
          </a:p>
        </p:txBody>
      </p:sp>
      <p:sp>
        <p:nvSpPr>
          <p:cNvPr id="28" name="TextBox 27"/>
          <p:cNvSpPr txBox="1"/>
          <p:nvPr userDrawn="1"/>
        </p:nvSpPr>
        <p:spPr>
          <a:xfrm rot="-2700000">
            <a:off x="-156477" y="4217365"/>
            <a:ext cx="2252497"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Thought leadership</a:t>
            </a:r>
            <a:endParaRPr lang="en-GB" sz="1900" dirty="0">
              <a:solidFill>
                <a:schemeClr val="bg1">
                  <a:lumMod val="75000"/>
                </a:schemeClr>
              </a:solidFill>
            </a:endParaRPr>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09 October 2015</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smtClean="0"/>
              <a:pPr/>
              <a:t>09 October 2015</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09 October 2015</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09 October 2015</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09 October 2015</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dirty="0" smtClean="0"/>
              <a:t>1 June 2015</a:t>
            </a:r>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168003"/>
            <a:ext cx="4070350"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09 October 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chemeClr val="tx1"/>
                </a:solidFill>
              </a:defRPr>
            </a:lvl1pPr>
          </a:lstStyle>
          <a:p>
            <a:fld id="{0D5A5B80-4E0E-41F8-BFF5-504EC24C412E}" type="datetime4">
              <a:rPr lang="en-GB" smtClean="0"/>
              <a:pPr/>
              <a:t>09 October 2015</a:t>
            </a:fld>
            <a:endParaRPr lang="en-GB" dirty="0"/>
          </a:p>
        </p:txBody>
      </p:sp>
      <p:sp>
        <p:nvSpPr>
          <p:cNvPr id="1029" name="Rectangle 5"/>
          <p:cNvSpPr>
            <a:spLocks noGrp="1" noChangeArrowheads="1"/>
          </p:cNvSpPr>
          <p:nvPr>
            <p:ph type="ftr" sz="quarter" idx="3"/>
          </p:nvPr>
        </p:nvSpPr>
        <p:spPr bwMode="auto">
          <a:xfrm>
            <a:off x="2411414" y="4807744"/>
            <a:ext cx="432117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4801792"/>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lgn="r">
              <a:defRPr sz="10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53" y="4243771"/>
            <a:ext cx="1312820" cy="4342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2896019" y="0"/>
            <a:ext cx="2786082" cy="51435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84665"/>
            </a:xfrm>
            <a:prstGeom prst="rect">
              <a:avLst/>
            </a:prstGeom>
            <a:noFill/>
          </p:spPr>
          <p:txBody>
            <a:bodyPr wrap="square" lIns="0" tIns="0" rIns="0" bIns="0" rtlCol="0">
              <a:spAutoFit/>
            </a:bodyPr>
            <a:lstStyle/>
            <a:p>
              <a:r>
                <a:rPr lang="en-GB" sz="900" b="1" dirty="0" smtClean="0">
                  <a:solidFill>
                    <a:schemeClr val="accent2"/>
                  </a:solidFill>
                </a:rPr>
                <a:t>Colour</a:t>
              </a:r>
              <a:r>
                <a:rPr lang="en-GB" sz="900" b="1" baseline="0" dirty="0" smtClean="0">
                  <a:solidFill>
                    <a:schemeClr val="accent2"/>
                  </a:solidFill>
                </a:rPr>
                <a:t> palette for PowerPoint presentations</a:t>
              </a:r>
              <a:endParaRPr lang="en-US" sz="900" b="1" dirty="0">
                <a:solidFill>
                  <a:schemeClr val="accent2"/>
                </a:solidFill>
              </a:endParaRPr>
            </a:p>
          </p:txBody>
        </p:sp>
        <p:grpSp>
          <p:nvGrpSpPr>
            <p:cNvPr id="14" name="Group 58"/>
            <p:cNvGrpSpPr/>
            <p:nvPr userDrawn="1"/>
          </p:nvGrpSpPr>
          <p:grpSpPr>
            <a:xfrm>
              <a:off x="-2982571" y="476672"/>
              <a:ext cx="2863473" cy="369332"/>
              <a:chOff x="-2982571" y="476672"/>
              <a:chExt cx="2863473" cy="36933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69332"/>
              </a:xfrm>
              <a:prstGeom prst="rect">
                <a:avLst/>
              </a:prstGeom>
              <a:noFill/>
            </p:spPr>
            <p:txBody>
              <a:bodyPr wrap="square" lIns="0" tIns="0" rIns="0" bIns="0" rtlCol="0">
                <a:spAutoFit/>
              </a:bodyPr>
              <a:lstStyle/>
              <a:p>
                <a:r>
                  <a:rPr lang="en-GB" sz="900" dirty="0" smtClean="0"/>
                  <a:t>Dark blue</a:t>
                </a:r>
              </a:p>
              <a:p>
                <a:r>
                  <a:rPr lang="en-GB" sz="900" dirty="0" smtClean="0"/>
                  <a:t>R17</a:t>
                </a:r>
                <a:r>
                  <a:rPr lang="en-GB" sz="900" baseline="0" dirty="0" smtClean="0"/>
                  <a:t>  G52  B88</a:t>
                </a:r>
                <a:endParaRPr lang="en-US" sz="900" dirty="0"/>
              </a:p>
            </p:txBody>
          </p:sp>
        </p:grpSp>
        <p:grpSp>
          <p:nvGrpSpPr>
            <p:cNvPr id="15" name="Group 13"/>
            <p:cNvGrpSpPr/>
            <p:nvPr userDrawn="1"/>
          </p:nvGrpSpPr>
          <p:grpSpPr>
            <a:xfrm>
              <a:off x="-2982575" y="882170"/>
              <a:ext cx="2863476" cy="369332"/>
              <a:chOff x="-2928990" y="365095"/>
              <a:chExt cx="2643206" cy="369332"/>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69332"/>
              </a:xfrm>
              <a:prstGeom prst="rect">
                <a:avLst/>
              </a:prstGeom>
              <a:noFill/>
            </p:spPr>
            <p:txBody>
              <a:bodyPr wrap="square" lIns="0" tIns="0" rIns="0" bIns="0" rtlCol="0">
                <a:spAutoFit/>
              </a:bodyPr>
              <a:lstStyle/>
              <a:p>
                <a:r>
                  <a:rPr lang="en-GB" sz="900" dirty="0" smtClean="0"/>
                  <a:t>Gold</a:t>
                </a:r>
              </a:p>
              <a:p>
                <a:r>
                  <a:rPr lang="en-GB" sz="900" dirty="0" smtClean="0"/>
                  <a:t>R217</a:t>
                </a:r>
                <a:r>
                  <a:rPr lang="en-GB" sz="900" baseline="0" dirty="0" smtClean="0"/>
                  <a:t>  G171  B22</a:t>
                </a:r>
                <a:endParaRPr lang="en-US" sz="700" dirty="0"/>
              </a:p>
            </p:txBody>
          </p:sp>
        </p:grpSp>
        <p:grpSp>
          <p:nvGrpSpPr>
            <p:cNvPr id="16" name="Group 16"/>
            <p:cNvGrpSpPr/>
            <p:nvPr userDrawn="1"/>
          </p:nvGrpSpPr>
          <p:grpSpPr>
            <a:xfrm>
              <a:off x="-2982575" y="1277829"/>
              <a:ext cx="2863476" cy="369332"/>
              <a:chOff x="-2928990" y="63509"/>
              <a:chExt cx="2643206" cy="369332"/>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69332"/>
              </a:xfrm>
              <a:prstGeom prst="rect">
                <a:avLst/>
              </a:prstGeom>
              <a:noFill/>
            </p:spPr>
            <p:txBody>
              <a:bodyPr wrap="square" lIns="0" tIns="0" rIns="0" bIns="0" rtlCol="0">
                <a:spAutoFit/>
              </a:bodyPr>
              <a:lstStyle/>
              <a:p>
                <a:r>
                  <a:rPr lang="en-GB" sz="900" dirty="0" smtClean="0"/>
                  <a:t>Mid blue</a:t>
                </a:r>
              </a:p>
              <a:p>
                <a:r>
                  <a:rPr lang="en-GB" sz="900" dirty="0" smtClean="0"/>
                  <a:t>R64</a:t>
                </a:r>
                <a:r>
                  <a:rPr lang="en-GB" sz="900" baseline="0" dirty="0" smtClean="0"/>
                  <a:t>  G150  B184</a:t>
                </a:r>
                <a:endParaRPr lang="en-US" sz="900" dirty="0"/>
              </a:p>
            </p:txBody>
          </p:sp>
        </p:grpSp>
        <p:sp>
          <p:nvSpPr>
            <p:cNvPr id="17" name="TextBox 16"/>
            <p:cNvSpPr txBox="1"/>
            <p:nvPr userDrawn="1"/>
          </p:nvSpPr>
          <p:spPr>
            <a:xfrm>
              <a:off x="-2982571" y="2122984"/>
              <a:ext cx="2399125" cy="184665"/>
            </a:xfrm>
            <a:prstGeom prst="rect">
              <a:avLst/>
            </a:prstGeom>
            <a:noFill/>
          </p:spPr>
          <p:txBody>
            <a:bodyPr wrap="square" lIns="0" tIns="0" rIns="0" bIns="0" rtlCol="0">
              <a:spAutoFit/>
            </a:bodyPr>
            <a:lstStyle/>
            <a:p>
              <a:r>
                <a:rPr lang="en-GB" sz="900" b="1" dirty="0" smtClean="0">
                  <a:solidFill>
                    <a:schemeClr val="accent1"/>
                  </a:solidFill>
                </a:rPr>
                <a:t>Secondary colour palette</a:t>
              </a:r>
              <a:endParaRPr lang="en-US" sz="900" b="1" dirty="0">
                <a:solidFill>
                  <a:schemeClr val="accent1"/>
                </a:solidFill>
              </a:endParaRPr>
            </a:p>
          </p:txBody>
        </p:sp>
        <p:sp>
          <p:nvSpPr>
            <p:cNvPr id="18" name="TextBox 17"/>
            <p:cNvSpPr txBox="1"/>
            <p:nvPr userDrawn="1"/>
          </p:nvSpPr>
          <p:spPr>
            <a:xfrm>
              <a:off x="-2982571" y="260648"/>
              <a:ext cx="2399125" cy="184665"/>
            </a:xfrm>
            <a:prstGeom prst="rect">
              <a:avLst/>
            </a:prstGeom>
            <a:noFill/>
          </p:spPr>
          <p:txBody>
            <a:bodyPr wrap="square" lIns="0" tIns="0" rIns="0" bIns="0" rtlCol="0">
              <a:spAutoFit/>
            </a:bodyPr>
            <a:lstStyle/>
            <a:p>
              <a:pPr>
                <a:tabLst>
                  <a:tab pos="2061770" algn="l"/>
                </a:tabLst>
              </a:pPr>
              <a:r>
                <a:rPr lang="en-GB" sz="900" b="1" dirty="0" smtClean="0">
                  <a:solidFill>
                    <a:schemeClr val="accent1"/>
                  </a:solidFill>
                </a:rPr>
                <a:t>Primary colour palette</a:t>
              </a:r>
              <a:endParaRPr lang="en-US" sz="900" b="1" dirty="0">
                <a:solidFill>
                  <a:schemeClr val="accent1"/>
                </a:solidFill>
              </a:endParaRPr>
            </a:p>
          </p:txBody>
        </p:sp>
        <p:grpSp>
          <p:nvGrpSpPr>
            <p:cNvPr id="19" name="Group 24"/>
            <p:cNvGrpSpPr/>
            <p:nvPr userDrawn="1"/>
          </p:nvGrpSpPr>
          <p:grpSpPr>
            <a:xfrm>
              <a:off x="-2982575" y="1688965"/>
              <a:ext cx="2863476" cy="369332"/>
              <a:chOff x="-2928990" y="63509"/>
              <a:chExt cx="2643206" cy="36933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69332"/>
              </a:xfrm>
              <a:prstGeom prst="rect">
                <a:avLst/>
              </a:prstGeom>
              <a:noFill/>
            </p:spPr>
            <p:txBody>
              <a:bodyPr wrap="square" lIns="0" tIns="0" rIns="0" bIns="0" rtlCol="0">
                <a:spAutoFit/>
              </a:bodyPr>
              <a:lstStyle/>
              <a:p>
                <a:r>
                  <a:rPr lang="en-GB" sz="900" dirty="0" smtClean="0"/>
                  <a:t>Light grey</a:t>
                </a:r>
              </a:p>
              <a:p>
                <a:r>
                  <a:rPr lang="en-GB" sz="900" dirty="0" smtClean="0"/>
                  <a:t>R63</a:t>
                </a:r>
                <a:r>
                  <a:rPr lang="en-GB" sz="900" baseline="0" dirty="0" smtClean="0"/>
                  <a:t>  G69  B72</a:t>
                </a:r>
                <a:endParaRPr lang="en-US" sz="900" dirty="0"/>
              </a:p>
            </p:txBody>
          </p:sp>
        </p:grpSp>
        <p:grpSp>
          <p:nvGrpSpPr>
            <p:cNvPr id="20" name="Group 27"/>
            <p:cNvGrpSpPr/>
            <p:nvPr userDrawn="1"/>
          </p:nvGrpSpPr>
          <p:grpSpPr>
            <a:xfrm>
              <a:off x="-2982575" y="2733370"/>
              <a:ext cx="2863476" cy="369332"/>
              <a:chOff x="-2928990" y="696778"/>
              <a:chExt cx="2643206" cy="36933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Pea green</a:t>
                </a:r>
              </a:p>
              <a:p>
                <a:r>
                  <a:rPr lang="en-GB" sz="900" dirty="0" smtClean="0"/>
                  <a:t>R121</a:t>
                </a:r>
                <a:r>
                  <a:rPr lang="en-GB" sz="900" baseline="0" dirty="0" smtClean="0"/>
                  <a:t>  G163  B42</a:t>
                </a:r>
                <a:endParaRPr lang="en-US" sz="900" dirty="0"/>
              </a:p>
            </p:txBody>
          </p:sp>
        </p:grpSp>
        <p:grpSp>
          <p:nvGrpSpPr>
            <p:cNvPr id="21" name="Group 60"/>
            <p:cNvGrpSpPr/>
            <p:nvPr userDrawn="1"/>
          </p:nvGrpSpPr>
          <p:grpSpPr>
            <a:xfrm>
              <a:off x="-2982571" y="3144506"/>
              <a:ext cx="2863473" cy="369332"/>
              <a:chOff x="-2982571" y="3144506"/>
              <a:chExt cx="2863473" cy="36933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69332"/>
              </a:xfrm>
              <a:prstGeom prst="rect">
                <a:avLst/>
              </a:prstGeom>
              <a:noFill/>
            </p:spPr>
            <p:txBody>
              <a:bodyPr wrap="square" lIns="0" tIns="0" rIns="0" bIns="0" rtlCol="0">
                <a:spAutoFit/>
              </a:bodyPr>
              <a:lstStyle/>
              <a:p>
                <a:r>
                  <a:rPr lang="en-GB" sz="900" dirty="0" smtClean="0"/>
                  <a:t>Forest green</a:t>
                </a:r>
              </a:p>
              <a:p>
                <a:r>
                  <a:rPr lang="en-GB" sz="900" dirty="0" smtClean="0"/>
                  <a:t>R</a:t>
                </a:r>
                <a:r>
                  <a:rPr lang="en-GB" sz="900" baseline="0" dirty="0" smtClean="0"/>
                  <a:t>0 G132  B82</a:t>
                </a:r>
                <a:endParaRPr lang="en-US" sz="900" dirty="0"/>
              </a:p>
            </p:txBody>
          </p:sp>
        </p:grpSp>
        <p:grpSp>
          <p:nvGrpSpPr>
            <p:cNvPr id="22" name="Group 33"/>
            <p:cNvGrpSpPr/>
            <p:nvPr userDrawn="1"/>
          </p:nvGrpSpPr>
          <p:grpSpPr>
            <a:xfrm>
              <a:off x="-2982575" y="3555642"/>
              <a:ext cx="2863476" cy="369332"/>
              <a:chOff x="-2928990" y="696778"/>
              <a:chExt cx="2643206" cy="36933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Bottle green</a:t>
                </a:r>
              </a:p>
              <a:p>
                <a:r>
                  <a:rPr lang="en-GB" sz="900" dirty="0" smtClean="0"/>
                  <a:t>R17</a:t>
                </a:r>
                <a:r>
                  <a:rPr lang="en-GB" sz="900" baseline="0" dirty="0" smtClean="0"/>
                  <a:t>  G179  B162</a:t>
                </a:r>
                <a:endParaRPr lang="en-US" sz="900" dirty="0"/>
              </a:p>
            </p:txBody>
          </p:sp>
        </p:grpSp>
        <p:grpSp>
          <p:nvGrpSpPr>
            <p:cNvPr id="23" name="Group 36"/>
            <p:cNvGrpSpPr/>
            <p:nvPr userDrawn="1"/>
          </p:nvGrpSpPr>
          <p:grpSpPr>
            <a:xfrm>
              <a:off x="-2982575" y="3966778"/>
              <a:ext cx="2863476" cy="369332"/>
              <a:chOff x="-2928990" y="696778"/>
              <a:chExt cx="2643206" cy="36933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Cyan</a:t>
                </a:r>
              </a:p>
              <a:p>
                <a:r>
                  <a:rPr lang="en-GB" sz="900" dirty="0" smtClean="0"/>
                  <a:t>R0</a:t>
                </a:r>
                <a:r>
                  <a:rPr lang="en-GB" sz="900" baseline="0" dirty="0" smtClean="0"/>
                  <a:t>  G156  B200</a:t>
                </a:r>
                <a:endParaRPr lang="en-US" sz="900" dirty="0"/>
              </a:p>
            </p:txBody>
          </p:sp>
        </p:grpSp>
        <p:grpSp>
          <p:nvGrpSpPr>
            <p:cNvPr id="24" name="Group 63"/>
            <p:cNvGrpSpPr/>
            <p:nvPr userDrawn="1"/>
          </p:nvGrpSpPr>
          <p:grpSpPr>
            <a:xfrm>
              <a:off x="-2982571" y="4377914"/>
              <a:ext cx="2863473" cy="369332"/>
              <a:chOff x="-2982571" y="4377914"/>
              <a:chExt cx="2863473" cy="36933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69332"/>
              </a:xfrm>
              <a:prstGeom prst="rect">
                <a:avLst/>
              </a:prstGeom>
              <a:noFill/>
            </p:spPr>
            <p:txBody>
              <a:bodyPr wrap="square" lIns="0" tIns="0" rIns="0" bIns="0" rtlCol="0">
                <a:spAutoFit/>
              </a:bodyPr>
              <a:lstStyle/>
              <a:p>
                <a:r>
                  <a:rPr lang="en-GB" sz="900" dirty="0" smtClean="0"/>
                  <a:t>Light blue</a:t>
                </a:r>
              </a:p>
              <a:p>
                <a:r>
                  <a:rPr lang="en-GB" sz="900" dirty="0" smtClean="0"/>
                  <a:t>R124</a:t>
                </a:r>
                <a:r>
                  <a:rPr lang="en-GB" sz="900" baseline="0" dirty="0" smtClean="0"/>
                  <a:t>  G179  B225</a:t>
                </a:r>
                <a:endParaRPr lang="en-US" sz="900" dirty="0"/>
              </a:p>
            </p:txBody>
          </p:sp>
        </p:grpSp>
        <p:grpSp>
          <p:nvGrpSpPr>
            <p:cNvPr id="25" name="Group 43"/>
            <p:cNvGrpSpPr/>
            <p:nvPr userDrawn="1"/>
          </p:nvGrpSpPr>
          <p:grpSpPr>
            <a:xfrm>
              <a:off x="-2982575" y="4789050"/>
              <a:ext cx="2863476" cy="369332"/>
              <a:chOff x="-2928990" y="696778"/>
              <a:chExt cx="2643206" cy="36933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Violet</a:t>
                </a:r>
              </a:p>
              <a:p>
                <a:r>
                  <a:rPr lang="en-GB" sz="900" dirty="0" smtClean="0"/>
                  <a:t>R128</a:t>
                </a:r>
                <a:r>
                  <a:rPr lang="en-GB" sz="900" baseline="0" dirty="0" smtClean="0"/>
                  <a:t>  G118  B207</a:t>
                </a:r>
                <a:endParaRPr lang="en-US" sz="900" dirty="0"/>
              </a:p>
            </p:txBody>
          </p:sp>
        </p:grpSp>
        <p:grpSp>
          <p:nvGrpSpPr>
            <p:cNvPr id="26" name="Group 46"/>
            <p:cNvGrpSpPr/>
            <p:nvPr userDrawn="1"/>
          </p:nvGrpSpPr>
          <p:grpSpPr>
            <a:xfrm>
              <a:off x="-2982575" y="5200186"/>
              <a:ext cx="2863476" cy="369332"/>
              <a:chOff x="-2928990" y="696778"/>
              <a:chExt cx="2643206" cy="36933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Purple</a:t>
                </a:r>
              </a:p>
              <a:p>
                <a:r>
                  <a:rPr lang="en-GB" sz="900" dirty="0" smtClean="0"/>
                  <a:t>R143</a:t>
                </a:r>
                <a:r>
                  <a:rPr lang="en-GB" sz="900" baseline="0" dirty="0" smtClean="0"/>
                  <a:t>  G70  B147</a:t>
                </a:r>
                <a:endParaRPr lang="en-US" sz="900" dirty="0"/>
              </a:p>
            </p:txBody>
          </p:sp>
        </p:grpSp>
        <p:grpSp>
          <p:nvGrpSpPr>
            <p:cNvPr id="27" name="Group 49"/>
            <p:cNvGrpSpPr/>
            <p:nvPr userDrawn="1"/>
          </p:nvGrpSpPr>
          <p:grpSpPr>
            <a:xfrm>
              <a:off x="-2982575" y="5611322"/>
              <a:ext cx="2863476" cy="369332"/>
              <a:chOff x="-2928990" y="696778"/>
              <a:chExt cx="2643206" cy="36933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69332"/>
              </a:xfrm>
              <a:prstGeom prst="rect">
                <a:avLst/>
              </a:prstGeom>
              <a:noFill/>
            </p:spPr>
            <p:txBody>
              <a:bodyPr wrap="square" lIns="0" tIns="0" rIns="0" bIns="0" rtlCol="0">
                <a:spAutoFit/>
              </a:bodyPr>
              <a:lstStyle/>
              <a:p>
                <a:r>
                  <a:rPr lang="en-GB" sz="900" dirty="0" err="1" smtClean="0"/>
                  <a:t>Fuscia</a:t>
                </a:r>
                <a:endParaRPr lang="en-GB" sz="900" dirty="0" smtClean="0"/>
              </a:p>
              <a:p>
                <a:r>
                  <a:rPr lang="en-GB" sz="900" dirty="0" smtClean="0"/>
                  <a:t>R233</a:t>
                </a:r>
                <a:r>
                  <a:rPr lang="en-GB" sz="900" baseline="0" dirty="0" smtClean="0"/>
                  <a:t>  G69  B140</a:t>
                </a:r>
                <a:endParaRPr lang="en-US" sz="900" dirty="0"/>
              </a:p>
            </p:txBody>
          </p:sp>
        </p:grpSp>
        <p:grpSp>
          <p:nvGrpSpPr>
            <p:cNvPr id="28" name="Group 52"/>
            <p:cNvGrpSpPr/>
            <p:nvPr userDrawn="1"/>
          </p:nvGrpSpPr>
          <p:grpSpPr>
            <a:xfrm>
              <a:off x="-2982575" y="6022458"/>
              <a:ext cx="2863476" cy="369332"/>
              <a:chOff x="-2928990" y="696778"/>
              <a:chExt cx="2643206" cy="36933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Red</a:t>
                </a:r>
              </a:p>
              <a:p>
                <a:r>
                  <a:rPr lang="en-GB" sz="900" dirty="0" smtClean="0"/>
                  <a:t>R200</a:t>
                </a:r>
                <a:r>
                  <a:rPr lang="en-GB" sz="900" baseline="0" dirty="0" smtClean="0"/>
                  <a:t>  G30  B69</a:t>
                </a:r>
                <a:endParaRPr lang="en-US" sz="900" dirty="0"/>
              </a:p>
            </p:txBody>
          </p:sp>
        </p:grpSp>
        <p:grpSp>
          <p:nvGrpSpPr>
            <p:cNvPr id="29" name="Group 55"/>
            <p:cNvGrpSpPr/>
            <p:nvPr userDrawn="1"/>
          </p:nvGrpSpPr>
          <p:grpSpPr>
            <a:xfrm>
              <a:off x="-2982575" y="6433591"/>
              <a:ext cx="2863476" cy="369332"/>
              <a:chOff x="-2928990" y="696778"/>
              <a:chExt cx="2643206" cy="36933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Orange</a:t>
                </a:r>
              </a:p>
              <a:p>
                <a:r>
                  <a:rPr lang="en-GB" sz="900" dirty="0" smtClean="0"/>
                  <a:t>R238</a:t>
                </a:r>
                <a:r>
                  <a:rPr lang="en-GB" sz="900" baseline="0" dirty="0" smtClean="0"/>
                  <a:t>  G116  29</a:t>
                </a:r>
                <a:endParaRPr lang="en-US" sz="900" dirty="0"/>
              </a:p>
            </p:txBody>
          </p:sp>
        </p:grpSp>
      </p:grpSp>
      <p:sp>
        <p:nvSpPr>
          <p:cNvPr id="58" name="Rectangle 57"/>
          <p:cNvSpPr/>
          <p:nvPr/>
        </p:nvSpPr>
        <p:spPr>
          <a:xfrm>
            <a:off x="-2759458" y="1763370"/>
            <a:ext cx="285752"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a:p>
        </p:txBody>
      </p:sp>
      <p:sp>
        <p:nvSpPr>
          <p:cNvPr id="59" name="TextBox 58"/>
          <p:cNvSpPr txBox="1"/>
          <p:nvPr/>
        </p:nvSpPr>
        <p:spPr>
          <a:xfrm>
            <a:off x="-2310953" y="1761660"/>
            <a:ext cx="2214581" cy="276999"/>
          </a:xfrm>
          <a:prstGeom prst="rect">
            <a:avLst/>
          </a:prstGeom>
          <a:noFill/>
        </p:spPr>
        <p:txBody>
          <a:bodyPr wrap="square" lIns="0" tIns="0" rIns="0" bIns="0" rtlCol="0">
            <a:spAutoFit/>
          </a:bodyPr>
          <a:lstStyle/>
          <a:p>
            <a:r>
              <a:rPr lang="en-GB" sz="900" dirty="0" smtClean="0"/>
              <a:t>Dark grey</a:t>
            </a:r>
          </a:p>
          <a:p>
            <a:r>
              <a:rPr lang="en-GB" sz="900" dirty="0" smtClean="0"/>
              <a:t>R63</a:t>
            </a:r>
            <a:r>
              <a:rPr lang="en-GB" sz="900" baseline="0" dirty="0" smtClean="0"/>
              <a:t>  G69  B72</a:t>
            </a:r>
            <a:endParaRPr lang="en-US" sz="900"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4" r:id="rId4"/>
    <p:sldLayoutId id="2147483666" r:id="rId5"/>
    <p:sldLayoutId id="2147483668" r:id="rId6"/>
    <p:sldLayoutId id="2147483669" r:id="rId7"/>
    <p:sldLayoutId id="2147483650" r:id="rId8"/>
    <p:sldLayoutId id="2147483652" r:id="rId9"/>
    <p:sldLayoutId id="2147483653" r:id="rId10"/>
    <p:sldLayoutId id="2147483654" r:id="rId11"/>
    <p:sldLayoutId id="2147483655" r:id="rId12"/>
    <p:sldLayoutId id="2147483657" r:id="rId13"/>
    <p:sldLayoutId id="2147483660" r:id="rId14"/>
  </p:sldLayoutIdLst>
  <p:timing>
    <p:tnLst>
      <p:par>
        <p:cTn id="1" dur="indefinite" restart="never" nodeType="tmRoot"/>
      </p:par>
    </p:tnLst>
  </p:timing>
  <p:hf hdr="0" ftr="0"/>
  <p:txStyles>
    <p:titleStyle>
      <a:lvl1pPr algn="l" rtl="0" eaLnBrk="1" fontAlgn="base" hangingPunct="1">
        <a:spcBef>
          <a:spcPct val="0"/>
        </a:spcBef>
        <a:spcAft>
          <a:spcPct val="0"/>
        </a:spcAft>
        <a:defRPr sz="2700" b="1">
          <a:solidFill>
            <a:srgbClr val="D9AB16"/>
          </a:solidFill>
          <a:latin typeface="+mj-lt"/>
          <a:ea typeface="+mj-ea"/>
          <a:cs typeface="+mj-cs"/>
        </a:defRPr>
      </a:lvl1pPr>
      <a:lvl2pPr algn="l" rtl="0" eaLnBrk="1" fontAlgn="base" hangingPunct="1">
        <a:spcBef>
          <a:spcPct val="0"/>
        </a:spcBef>
        <a:spcAft>
          <a:spcPct val="0"/>
        </a:spcAft>
        <a:defRPr sz="2700">
          <a:solidFill>
            <a:srgbClr val="D9AB16"/>
          </a:solidFill>
          <a:latin typeface="Arial" charset="0"/>
          <a:cs typeface="Arial" charset="0"/>
        </a:defRPr>
      </a:lvl2pPr>
      <a:lvl3pPr algn="l" rtl="0" eaLnBrk="1" fontAlgn="base" hangingPunct="1">
        <a:spcBef>
          <a:spcPct val="0"/>
        </a:spcBef>
        <a:spcAft>
          <a:spcPct val="0"/>
        </a:spcAft>
        <a:defRPr sz="2700">
          <a:solidFill>
            <a:srgbClr val="D9AB16"/>
          </a:solidFill>
          <a:latin typeface="Arial" charset="0"/>
          <a:cs typeface="Arial" charset="0"/>
        </a:defRPr>
      </a:lvl3pPr>
      <a:lvl4pPr algn="l" rtl="0" eaLnBrk="1" fontAlgn="base" hangingPunct="1">
        <a:spcBef>
          <a:spcPct val="0"/>
        </a:spcBef>
        <a:spcAft>
          <a:spcPct val="0"/>
        </a:spcAft>
        <a:defRPr sz="2700">
          <a:solidFill>
            <a:srgbClr val="D9AB16"/>
          </a:solidFill>
          <a:latin typeface="Arial" charset="0"/>
          <a:cs typeface="Arial" charset="0"/>
        </a:defRPr>
      </a:lvl4pPr>
      <a:lvl5pPr algn="l" rtl="0" eaLnBrk="1" fontAlgn="base" hangingPunct="1">
        <a:spcBef>
          <a:spcPct val="0"/>
        </a:spcBef>
        <a:spcAft>
          <a:spcPct val="0"/>
        </a:spcAft>
        <a:defRPr sz="2700">
          <a:solidFill>
            <a:srgbClr val="D9AB16"/>
          </a:solidFill>
          <a:latin typeface="Arial" charset="0"/>
          <a:cs typeface="Arial" charset="0"/>
        </a:defRPr>
      </a:lvl5pPr>
      <a:lvl6pPr marL="389626" algn="l" rtl="0" eaLnBrk="1" fontAlgn="base" hangingPunct="1">
        <a:spcBef>
          <a:spcPct val="0"/>
        </a:spcBef>
        <a:spcAft>
          <a:spcPct val="0"/>
        </a:spcAft>
        <a:defRPr sz="2700">
          <a:solidFill>
            <a:srgbClr val="D9AB16"/>
          </a:solidFill>
          <a:latin typeface="Arial" charset="0"/>
          <a:cs typeface="Arial" charset="0"/>
        </a:defRPr>
      </a:lvl6pPr>
      <a:lvl7pPr marL="779252" algn="l" rtl="0" eaLnBrk="1" fontAlgn="base" hangingPunct="1">
        <a:spcBef>
          <a:spcPct val="0"/>
        </a:spcBef>
        <a:spcAft>
          <a:spcPct val="0"/>
        </a:spcAft>
        <a:defRPr sz="2700">
          <a:solidFill>
            <a:srgbClr val="D9AB16"/>
          </a:solidFill>
          <a:latin typeface="Arial" charset="0"/>
          <a:cs typeface="Arial" charset="0"/>
        </a:defRPr>
      </a:lvl7pPr>
      <a:lvl8pPr marL="1168878" algn="l" rtl="0" eaLnBrk="1" fontAlgn="base" hangingPunct="1">
        <a:spcBef>
          <a:spcPct val="0"/>
        </a:spcBef>
        <a:spcAft>
          <a:spcPct val="0"/>
        </a:spcAft>
        <a:defRPr sz="2700">
          <a:solidFill>
            <a:srgbClr val="D9AB16"/>
          </a:solidFill>
          <a:latin typeface="Arial" charset="0"/>
          <a:cs typeface="Arial" charset="0"/>
        </a:defRPr>
      </a:lvl8pPr>
      <a:lvl9pPr marL="1558503" algn="l" rtl="0" eaLnBrk="1" fontAlgn="base" hangingPunct="1">
        <a:spcBef>
          <a:spcPct val="0"/>
        </a:spcBef>
        <a:spcAft>
          <a:spcPct val="0"/>
        </a:spcAft>
        <a:defRPr sz="2700">
          <a:solidFill>
            <a:srgbClr val="D9AB16"/>
          </a:solidFill>
          <a:latin typeface="Arial" charset="0"/>
          <a:cs typeface="Arial" charset="0"/>
        </a:defRPr>
      </a:lvl9pPr>
    </p:titleStyle>
    <p:bodyStyle>
      <a:lvl1pPr marL="229987" indent="-229987" algn="l" rtl="0" eaLnBrk="1" fontAlgn="base" hangingPunct="1">
        <a:spcBef>
          <a:spcPct val="50000"/>
        </a:spcBef>
        <a:spcAft>
          <a:spcPct val="0"/>
        </a:spcAft>
        <a:buClr>
          <a:srgbClr val="D9AB16"/>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rgbClr val="D9AB16"/>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rgbClr val="D9AB16"/>
        </a:buClr>
        <a:buChar char="•"/>
        <a:defRPr>
          <a:solidFill>
            <a:srgbClr val="3F4548"/>
          </a:solidFill>
          <a:latin typeface="+mn-lt"/>
          <a:cs typeface="+mn-cs"/>
        </a:defRPr>
      </a:lvl3pPr>
      <a:lvl4pPr marL="1221640" indent="-155580"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rgbClr val="D9AB16"/>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image" Target="../media/image8.jpe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Flood, Flood Re and Actuaries</a:t>
            </a:r>
            <a:endParaRPr lang="en-GB" dirty="0"/>
          </a:p>
        </p:txBody>
      </p:sp>
      <p:sp>
        <p:nvSpPr>
          <p:cNvPr id="2051" name="Rectangle 3"/>
          <p:cNvSpPr>
            <a:spLocks noGrp="1" noChangeArrowheads="1"/>
          </p:cNvSpPr>
          <p:nvPr>
            <p:ph type="subTitle" idx="1"/>
          </p:nvPr>
        </p:nvSpPr>
        <p:spPr>
          <a:xfrm>
            <a:off x="395289" y="2031207"/>
            <a:ext cx="6121400" cy="972592"/>
          </a:xfrm>
        </p:spPr>
        <p:txBody>
          <a:bodyPr/>
          <a:lstStyle/>
          <a:p>
            <a:r>
              <a:rPr lang="en-GB" dirty="0" smtClean="0"/>
              <a:t>From the </a:t>
            </a:r>
            <a:r>
              <a:rPr lang="en-GB" dirty="0" err="1" smtClean="0"/>
              <a:t>IFoA</a:t>
            </a:r>
            <a:r>
              <a:rPr lang="en-GB" dirty="0" smtClean="0"/>
              <a:t> Flood Working Party:</a:t>
            </a:r>
          </a:p>
          <a:p>
            <a:r>
              <a:rPr lang="en-GB" dirty="0" smtClean="0"/>
              <a:t>Stephen Cox – Legal &amp; General</a:t>
            </a:r>
          </a:p>
          <a:p>
            <a:r>
              <a:rPr lang="en-GB" dirty="0" smtClean="0"/>
              <a:t>Phil Moss – Lane, Clark and Peacock</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1 June 2015</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How will Flood Re work?</a:t>
            </a:r>
            <a:endParaRPr lang="en-GB" dirty="0"/>
          </a:p>
        </p:txBody>
      </p:sp>
      <p:sp>
        <p:nvSpPr>
          <p:cNvPr id="47" name="Content Placeholder 2"/>
          <p:cNvSpPr>
            <a:spLocks noGrp="1"/>
          </p:cNvSpPr>
          <p:nvPr>
            <p:ph idx="1"/>
            <p:custDataLst>
              <p:tags r:id="rId3"/>
            </p:custDataLst>
          </p:nvPr>
        </p:nvSpPr>
        <p:spPr/>
        <p:txBody>
          <a:bodyPr>
            <a:noAutofit/>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pPr marL="0" indent="0">
              <a:buNone/>
            </a:pPr>
            <a:endParaRPr lang="en-US" sz="1000" dirty="0"/>
          </a:p>
        </p:txBody>
      </p:sp>
      <p:grpSp>
        <p:nvGrpSpPr>
          <p:cNvPr id="11" name="Group 10"/>
          <p:cNvGrpSpPr/>
          <p:nvPr/>
        </p:nvGrpSpPr>
        <p:grpSpPr>
          <a:xfrm>
            <a:off x="503392" y="1788886"/>
            <a:ext cx="1942433" cy="810090"/>
            <a:chOff x="395536" y="1628800"/>
            <a:chExt cx="2376264" cy="1368152"/>
          </a:xfrm>
          <a:solidFill>
            <a:schemeClr val="bg1"/>
          </a:solidFill>
        </p:grpSpPr>
        <p:sp>
          <p:nvSpPr>
            <p:cNvPr id="10" name="Rectangle 9"/>
            <p:cNvSpPr/>
            <p:nvPr/>
          </p:nvSpPr>
          <p:spPr>
            <a:xfrm>
              <a:off x="395536" y="1628800"/>
              <a:ext cx="2376264" cy="1368152"/>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8" name="TextBox 7"/>
            <p:cNvSpPr txBox="1"/>
            <p:nvPr/>
          </p:nvSpPr>
          <p:spPr>
            <a:xfrm>
              <a:off x="511122" y="1767085"/>
              <a:ext cx="2099200" cy="1091581"/>
            </a:xfrm>
            <a:prstGeom prst="rect">
              <a:avLst/>
            </a:prstGeom>
            <a:grpFill/>
          </p:spPr>
          <p:txBody>
            <a:bodyPr wrap="square" rtlCol="0" anchor="ctr">
              <a:spAutoFit/>
            </a:bodyPr>
            <a:lstStyle/>
            <a:p>
              <a:pPr algn="ctr"/>
              <a:r>
                <a:rPr lang="en-GB" dirty="0" smtClean="0">
                  <a:solidFill>
                    <a:sysClr val="windowText" lastClr="000000"/>
                  </a:solidFill>
                </a:rPr>
                <a:t>Low flood risk homes</a:t>
              </a:r>
              <a:endParaRPr lang="en-GB" dirty="0">
                <a:solidFill>
                  <a:sysClr val="windowText" lastClr="000000"/>
                </a:solidFill>
              </a:endParaRPr>
            </a:p>
          </p:txBody>
        </p:sp>
      </p:grpSp>
      <p:grpSp>
        <p:nvGrpSpPr>
          <p:cNvPr id="12" name="Group 11"/>
          <p:cNvGrpSpPr/>
          <p:nvPr/>
        </p:nvGrpSpPr>
        <p:grpSpPr>
          <a:xfrm>
            <a:off x="496095" y="2886972"/>
            <a:ext cx="1956288" cy="810090"/>
            <a:chOff x="395536" y="1628800"/>
            <a:chExt cx="2376264" cy="1368152"/>
          </a:xfrm>
        </p:grpSpPr>
        <p:sp>
          <p:nvSpPr>
            <p:cNvPr id="13" name="Rectangle 12"/>
            <p:cNvSpPr/>
            <p:nvPr/>
          </p:nvSpPr>
          <p:spPr>
            <a:xfrm>
              <a:off x="395536" y="1628800"/>
              <a:ext cx="2376264" cy="1368152"/>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11123" y="1650129"/>
              <a:ext cx="2179939" cy="1325491"/>
            </a:xfrm>
            <a:prstGeom prst="rect">
              <a:avLst/>
            </a:prstGeom>
            <a:noFill/>
          </p:spPr>
          <p:txBody>
            <a:bodyPr wrap="square" rtlCol="0" anchor="ctr">
              <a:spAutoFit/>
            </a:bodyPr>
            <a:lstStyle/>
            <a:p>
              <a:pPr algn="ctr"/>
              <a:r>
                <a:rPr lang="en-GB" dirty="0" smtClean="0">
                  <a:solidFill>
                    <a:schemeClr val="bg1"/>
                  </a:solidFill>
                </a:rPr>
                <a:t>High flood risk homes</a:t>
              </a:r>
            </a:p>
            <a:p>
              <a:pPr algn="ctr"/>
              <a:r>
                <a:rPr lang="en-US" sz="900" dirty="0">
                  <a:solidFill>
                    <a:schemeClr val="bg1"/>
                  </a:solidFill>
                </a:rPr>
                <a:t>1-2% highest risk ~350,000</a:t>
              </a:r>
              <a:endParaRPr lang="en-GB" dirty="0">
                <a:solidFill>
                  <a:schemeClr val="bg1"/>
                </a:solidFill>
              </a:endParaRPr>
            </a:p>
          </p:txBody>
        </p:sp>
      </p:grpSp>
      <p:grpSp>
        <p:nvGrpSpPr>
          <p:cNvPr id="15" name="Group 14"/>
          <p:cNvGrpSpPr/>
          <p:nvPr/>
        </p:nvGrpSpPr>
        <p:grpSpPr>
          <a:xfrm>
            <a:off x="3447104" y="2085789"/>
            <a:ext cx="1957292" cy="755433"/>
            <a:chOff x="401699" y="1621326"/>
            <a:chExt cx="2376264" cy="1368152"/>
          </a:xfrm>
          <a:solidFill>
            <a:srgbClr val="00B050"/>
          </a:solidFill>
        </p:grpSpPr>
        <p:sp>
          <p:nvSpPr>
            <p:cNvPr id="16" name="Rectangle 15"/>
            <p:cNvSpPr/>
            <p:nvPr/>
          </p:nvSpPr>
          <p:spPr>
            <a:xfrm>
              <a:off x="401699" y="1621326"/>
              <a:ext cx="2376264" cy="1368152"/>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76234" y="1978428"/>
              <a:ext cx="2204173" cy="668891"/>
            </a:xfrm>
            <a:prstGeom prst="rect">
              <a:avLst/>
            </a:prstGeom>
            <a:grpFill/>
            <a:ln>
              <a:solidFill>
                <a:srgbClr val="00B050"/>
              </a:solidFill>
            </a:ln>
          </p:spPr>
          <p:txBody>
            <a:bodyPr wrap="square" rtlCol="0" anchor="ctr">
              <a:spAutoFit/>
            </a:bodyPr>
            <a:lstStyle/>
            <a:p>
              <a:pPr algn="ctr"/>
              <a:r>
                <a:rPr lang="en-GB" dirty="0" smtClean="0">
                  <a:solidFill>
                    <a:schemeClr val="bg1"/>
                  </a:solidFill>
                </a:rPr>
                <a:t>Home insurers</a:t>
              </a:r>
              <a:endParaRPr lang="en-GB" dirty="0">
                <a:solidFill>
                  <a:schemeClr val="bg1"/>
                </a:solidFill>
              </a:endParaRPr>
            </a:p>
          </p:txBody>
        </p:sp>
      </p:grpSp>
      <p:grpSp>
        <p:nvGrpSpPr>
          <p:cNvPr id="21" name="Group 20"/>
          <p:cNvGrpSpPr/>
          <p:nvPr/>
        </p:nvGrpSpPr>
        <p:grpSpPr>
          <a:xfrm>
            <a:off x="6382977" y="2058588"/>
            <a:ext cx="1957292" cy="755433"/>
            <a:chOff x="395536" y="1628800"/>
            <a:chExt cx="2376264" cy="1368152"/>
          </a:xfrm>
          <a:solidFill>
            <a:srgbClr val="0070C0"/>
          </a:solidFill>
        </p:grpSpPr>
        <p:sp>
          <p:nvSpPr>
            <p:cNvPr id="22" name="Rectangle 21"/>
            <p:cNvSpPr/>
            <p:nvPr/>
          </p:nvSpPr>
          <p:spPr>
            <a:xfrm>
              <a:off x="395536" y="1628800"/>
              <a:ext cx="2376264" cy="1368152"/>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76233" y="1978428"/>
              <a:ext cx="2204173" cy="668891"/>
            </a:xfrm>
            <a:prstGeom prst="rect">
              <a:avLst/>
            </a:prstGeom>
            <a:grpFill/>
            <a:ln>
              <a:solidFill>
                <a:srgbClr val="0070C0"/>
              </a:solidFill>
            </a:ln>
          </p:spPr>
          <p:txBody>
            <a:bodyPr wrap="square" rtlCol="0" anchor="ctr">
              <a:spAutoFit/>
            </a:bodyPr>
            <a:lstStyle/>
            <a:p>
              <a:pPr algn="ctr"/>
              <a:r>
                <a:rPr lang="en-GB" dirty="0" smtClean="0">
                  <a:solidFill>
                    <a:schemeClr val="bg1"/>
                  </a:solidFill>
                </a:rPr>
                <a:t>Flood Re</a:t>
              </a:r>
              <a:endParaRPr lang="en-GB" dirty="0">
                <a:solidFill>
                  <a:schemeClr val="bg1"/>
                </a:solidFill>
              </a:endParaRPr>
            </a:p>
          </p:txBody>
        </p:sp>
      </p:grpSp>
      <p:cxnSp>
        <p:nvCxnSpPr>
          <p:cNvPr id="25" name="Straight Arrow Connector 24"/>
          <p:cNvCxnSpPr/>
          <p:nvPr/>
        </p:nvCxnSpPr>
        <p:spPr>
          <a:xfrm>
            <a:off x="2459714" y="1813339"/>
            <a:ext cx="976534" cy="380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55147" y="1905000"/>
            <a:ext cx="981102" cy="38405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459714" y="2602189"/>
            <a:ext cx="968428" cy="320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470569" y="2707191"/>
            <a:ext cx="965679" cy="30244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36297" y="1767910"/>
            <a:ext cx="930565" cy="217186"/>
          </a:xfrm>
          <a:prstGeom prst="rect">
            <a:avLst/>
          </a:prstGeom>
          <a:noFill/>
        </p:spPr>
        <p:txBody>
          <a:bodyPr wrap="square" lIns="77925" tIns="38963" rIns="77925" bIns="38963" rtlCol="0">
            <a:spAutoFit/>
          </a:bodyPr>
          <a:lstStyle/>
          <a:p>
            <a:pPr algn="ctr"/>
            <a:r>
              <a:rPr lang="en-GB" sz="900" dirty="0"/>
              <a:t>Premiums</a:t>
            </a:r>
          </a:p>
        </p:txBody>
      </p:sp>
      <p:sp>
        <p:nvSpPr>
          <p:cNvPr id="36" name="TextBox 35"/>
          <p:cNvSpPr txBox="1"/>
          <p:nvPr/>
        </p:nvSpPr>
        <p:spPr>
          <a:xfrm>
            <a:off x="2378526" y="2543509"/>
            <a:ext cx="930565" cy="217186"/>
          </a:xfrm>
          <a:prstGeom prst="rect">
            <a:avLst/>
          </a:prstGeom>
          <a:noFill/>
        </p:spPr>
        <p:txBody>
          <a:bodyPr wrap="square" lIns="77925" tIns="38963" rIns="77925" bIns="38963" rtlCol="0">
            <a:spAutoFit/>
          </a:bodyPr>
          <a:lstStyle/>
          <a:p>
            <a:pPr algn="ctr"/>
            <a:r>
              <a:rPr lang="en-GB" sz="900" dirty="0"/>
              <a:t>Premiums</a:t>
            </a:r>
          </a:p>
        </p:txBody>
      </p:sp>
      <p:sp>
        <p:nvSpPr>
          <p:cNvPr id="37" name="TextBox 36"/>
          <p:cNvSpPr txBox="1"/>
          <p:nvPr/>
        </p:nvSpPr>
        <p:spPr>
          <a:xfrm>
            <a:off x="2406328" y="2126710"/>
            <a:ext cx="930565" cy="217186"/>
          </a:xfrm>
          <a:prstGeom prst="rect">
            <a:avLst/>
          </a:prstGeom>
          <a:noFill/>
        </p:spPr>
        <p:txBody>
          <a:bodyPr wrap="square" lIns="77925" tIns="38963" rIns="77925" bIns="38963" rtlCol="0">
            <a:spAutoFit/>
          </a:bodyPr>
          <a:lstStyle/>
          <a:p>
            <a:pPr algn="ctr"/>
            <a:r>
              <a:rPr lang="en-GB" sz="900" dirty="0"/>
              <a:t>Claims</a:t>
            </a:r>
          </a:p>
        </p:txBody>
      </p:sp>
      <p:sp>
        <p:nvSpPr>
          <p:cNvPr id="38" name="TextBox 37"/>
          <p:cNvSpPr txBox="1"/>
          <p:nvPr/>
        </p:nvSpPr>
        <p:spPr>
          <a:xfrm>
            <a:off x="2455916" y="2942419"/>
            <a:ext cx="930565" cy="217186"/>
          </a:xfrm>
          <a:prstGeom prst="rect">
            <a:avLst/>
          </a:prstGeom>
          <a:noFill/>
        </p:spPr>
        <p:txBody>
          <a:bodyPr wrap="square" lIns="77925" tIns="38963" rIns="77925" bIns="38963" rtlCol="0">
            <a:spAutoFit/>
          </a:bodyPr>
          <a:lstStyle/>
          <a:p>
            <a:pPr algn="ctr"/>
            <a:r>
              <a:rPr lang="en-GB" sz="900" dirty="0"/>
              <a:t>Claims</a:t>
            </a:r>
          </a:p>
        </p:txBody>
      </p:sp>
      <p:cxnSp>
        <p:nvCxnSpPr>
          <p:cNvPr id="39" name="Straight Arrow Connector 38"/>
          <p:cNvCxnSpPr/>
          <p:nvPr/>
        </p:nvCxnSpPr>
        <p:spPr>
          <a:xfrm>
            <a:off x="5415254" y="2162918"/>
            <a:ext cx="9677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404398" y="2322918"/>
            <a:ext cx="9677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419055" y="2711451"/>
            <a:ext cx="96772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30300" y="1815667"/>
            <a:ext cx="930565" cy="355686"/>
          </a:xfrm>
          <a:prstGeom prst="rect">
            <a:avLst/>
          </a:prstGeom>
          <a:noFill/>
        </p:spPr>
        <p:txBody>
          <a:bodyPr wrap="square" lIns="77925" tIns="38963" rIns="77925" bIns="38963" rtlCol="0">
            <a:spAutoFit/>
          </a:bodyPr>
          <a:lstStyle/>
          <a:p>
            <a:pPr algn="ctr"/>
            <a:r>
              <a:rPr lang="en-GB" sz="900" dirty="0"/>
              <a:t>Flood Re premiums</a:t>
            </a:r>
          </a:p>
        </p:txBody>
      </p:sp>
      <p:sp>
        <p:nvSpPr>
          <p:cNvPr id="44" name="TextBox 43"/>
          <p:cNvSpPr txBox="1"/>
          <p:nvPr/>
        </p:nvSpPr>
        <p:spPr>
          <a:xfrm>
            <a:off x="5452412" y="2714859"/>
            <a:ext cx="930565" cy="355686"/>
          </a:xfrm>
          <a:prstGeom prst="rect">
            <a:avLst/>
          </a:prstGeom>
          <a:noFill/>
        </p:spPr>
        <p:txBody>
          <a:bodyPr wrap="square" lIns="77925" tIns="38963" rIns="77925" bIns="38963" rtlCol="0">
            <a:spAutoFit/>
          </a:bodyPr>
          <a:lstStyle/>
          <a:p>
            <a:pPr algn="ctr"/>
            <a:r>
              <a:rPr lang="en-GB" sz="900" dirty="0"/>
              <a:t>Flood Re claims</a:t>
            </a:r>
          </a:p>
        </p:txBody>
      </p:sp>
      <p:sp>
        <p:nvSpPr>
          <p:cNvPr id="46" name="TextBox 45"/>
          <p:cNvSpPr txBox="1"/>
          <p:nvPr/>
        </p:nvSpPr>
        <p:spPr>
          <a:xfrm>
            <a:off x="5445762" y="2322918"/>
            <a:ext cx="930565" cy="217186"/>
          </a:xfrm>
          <a:prstGeom prst="rect">
            <a:avLst/>
          </a:prstGeom>
          <a:noFill/>
        </p:spPr>
        <p:txBody>
          <a:bodyPr wrap="square" lIns="77925" tIns="38963" rIns="77925" bIns="38963" rtlCol="0">
            <a:spAutoFit/>
          </a:bodyPr>
          <a:lstStyle/>
          <a:p>
            <a:pPr algn="ctr"/>
            <a:r>
              <a:rPr lang="en-GB" sz="900" dirty="0"/>
              <a:t>Levy</a:t>
            </a:r>
          </a:p>
        </p:txBody>
      </p:sp>
      <p:sp>
        <p:nvSpPr>
          <p:cNvPr id="34" name="Date Placeholder 3"/>
          <p:cNvSpPr>
            <a:spLocks noGrp="1"/>
          </p:cNvSpPr>
          <p:nvPr>
            <p:ph type="dt" sz="half" idx="10"/>
          </p:nvPr>
        </p:nvSpPr>
        <p:spPr>
          <a:xfrm>
            <a:off x="395289" y="4807744"/>
            <a:ext cx="2016125" cy="248841"/>
          </a:xfrm>
        </p:spPr>
        <p:txBody>
          <a:bodyPr/>
          <a:lstStyle/>
          <a:p>
            <a:r>
              <a:rPr lang="en-US" dirty="0" smtClean="0"/>
              <a:t>1 June 2015</a:t>
            </a:r>
            <a:endParaRPr lang="en-GB" dirty="0"/>
          </a:p>
        </p:txBody>
      </p:sp>
      <p:sp>
        <p:nvSpPr>
          <p:cNvPr id="31" name="Slide Number Placeholder 30"/>
          <p:cNvSpPr>
            <a:spLocks noGrp="1"/>
          </p:cNvSpPr>
          <p:nvPr>
            <p:ph type="sldNum" sz="quarter" idx="12"/>
          </p:nvPr>
        </p:nvSpPr>
        <p:spPr/>
        <p:txBody>
          <a:bodyPr/>
          <a:lstStyle/>
          <a:p>
            <a:fld id="{FE8DA6AF-1811-4E27-A96F-54109F1D0275}" type="slidenum">
              <a:rPr lang="en-GB" smtClean="0"/>
              <a:pPr/>
              <a:t>10</a:t>
            </a:fld>
            <a:endParaRPr lang="en-GB"/>
          </a:p>
        </p:txBody>
      </p:sp>
    </p:spTree>
    <p:custDataLst>
      <p:tags r:id="rId1"/>
    </p:custDataLst>
    <p:extLst>
      <p:ext uri="{BB962C8B-B14F-4D97-AF65-F5344CB8AC3E}">
        <p14:creationId xmlns:p14="http://schemas.microsoft.com/office/powerpoint/2010/main" val="2868776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How will Flood Re work?</a:t>
            </a:r>
          </a:p>
        </p:txBody>
      </p:sp>
      <p:sp>
        <p:nvSpPr>
          <p:cNvPr id="3" name="Content Placeholder 2"/>
          <p:cNvSpPr>
            <a:spLocks noGrp="1"/>
          </p:cNvSpPr>
          <p:nvPr>
            <p:ph idx="1"/>
            <p:custDataLst>
              <p:tags r:id="rId3"/>
            </p:custDataLst>
          </p:nvPr>
        </p:nvSpPr>
        <p:spPr/>
        <p:txBody>
          <a:bodyPr>
            <a:normAutofit/>
          </a:bodyPr>
          <a:lstStyle/>
          <a:p>
            <a:r>
              <a:rPr lang="en-US" dirty="0"/>
              <a:t>Insurers can reinsure domestic property insurance flood </a:t>
            </a:r>
            <a:r>
              <a:rPr lang="en-US" dirty="0" smtClean="0"/>
              <a:t>risks for homes </a:t>
            </a:r>
            <a:r>
              <a:rPr lang="en-US" dirty="0">
                <a:solidFill>
                  <a:srgbClr val="FFC000"/>
                </a:solidFill>
              </a:rPr>
              <a:t>built prior to 2009 </a:t>
            </a:r>
            <a:r>
              <a:rPr lang="en-US" dirty="0"/>
              <a:t>with a not for profit pool for a fixed cost depending on </a:t>
            </a:r>
            <a:r>
              <a:rPr lang="en-US" dirty="0">
                <a:solidFill>
                  <a:srgbClr val="FFC000"/>
                </a:solidFill>
              </a:rPr>
              <a:t>council tax band </a:t>
            </a:r>
            <a:r>
              <a:rPr lang="en-US" dirty="0"/>
              <a:t>and </a:t>
            </a:r>
            <a:r>
              <a:rPr lang="en-US" dirty="0" smtClean="0"/>
              <a:t>cover type:</a:t>
            </a:r>
            <a:endParaRPr lang="en-US" dirty="0"/>
          </a:p>
          <a:p>
            <a:pPr lvl="2"/>
            <a:endParaRPr lang="en-US" dirty="0"/>
          </a:p>
          <a:p>
            <a:pPr lvl="2"/>
            <a:endParaRPr lang="en-US" dirty="0" smtClean="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744227627"/>
              </p:ext>
            </p:extLst>
          </p:nvPr>
        </p:nvGraphicFramePr>
        <p:xfrm>
          <a:off x="683568" y="2427734"/>
          <a:ext cx="6213230" cy="1674186"/>
        </p:xfrm>
        <a:graphic>
          <a:graphicData uri="http://schemas.openxmlformats.org/drawingml/2006/table">
            <a:tbl>
              <a:tblPr firstRow="1" bandRow="1">
                <a:tableStyleId>{21E4AEA4-8DFA-4A89-87EB-49C32662AFE0}</a:tableStyleId>
              </a:tblPr>
              <a:tblGrid>
                <a:gridCol w="828431"/>
                <a:gridCol w="598311"/>
                <a:gridCol w="598311"/>
                <a:gridCol w="598311"/>
                <a:gridCol w="598311"/>
                <a:gridCol w="598311"/>
                <a:gridCol w="598311"/>
                <a:gridCol w="598311"/>
                <a:gridCol w="598311"/>
                <a:gridCol w="598311"/>
              </a:tblGrid>
              <a:tr h="208091">
                <a:tc rowSpan="3">
                  <a:txBody>
                    <a:bodyPr/>
                    <a:lstStyle/>
                    <a:p>
                      <a:pPr>
                        <a:spcAft>
                          <a:spcPts val="0"/>
                        </a:spcAft>
                      </a:pPr>
                      <a:r>
                        <a:rPr lang="en-GB" sz="900" dirty="0">
                          <a:effectLst/>
                        </a:rPr>
                        <a:t>Cover Type</a:t>
                      </a:r>
                      <a:endParaRPr lang="en-GB" sz="800" dirty="0">
                        <a:effectLst/>
                        <a:latin typeface="Times New Roman"/>
                        <a:ea typeface="Times New Roman"/>
                      </a:endParaRPr>
                    </a:p>
                  </a:txBody>
                  <a:tcPr marL="63305" marR="63305" marT="0" marB="0" anchor="ctr"/>
                </a:tc>
                <a:tc>
                  <a:txBody>
                    <a:bodyPr/>
                    <a:lstStyle/>
                    <a:p>
                      <a:pPr>
                        <a:spcAft>
                          <a:spcPts val="0"/>
                        </a:spcAft>
                      </a:pPr>
                      <a:r>
                        <a:rPr lang="en-GB" sz="900">
                          <a:effectLst/>
                        </a:rPr>
                        <a:t> </a:t>
                      </a:r>
                      <a:endParaRPr lang="en-GB" sz="800">
                        <a:effectLst/>
                        <a:latin typeface="Times New Roman"/>
                        <a:ea typeface="Times New Roman"/>
                      </a:endParaRPr>
                    </a:p>
                  </a:txBody>
                  <a:tcPr marL="63305" marR="63305" marT="0" marB="0" anchor="ctr"/>
                </a:tc>
                <a:tc gridSpan="8">
                  <a:txBody>
                    <a:bodyPr/>
                    <a:lstStyle/>
                    <a:p>
                      <a:pPr algn="ctr">
                        <a:spcAft>
                          <a:spcPts val="0"/>
                        </a:spcAft>
                      </a:pPr>
                      <a:r>
                        <a:rPr lang="en-GB" sz="900" dirty="0">
                          <a:effectLst/>
                        </a:rPr>
                        <a:t>Property Council Tax Band</a:t>
                      </a:r>
                      <a:endParaRPr lang="en-GB" sz="800" dirty="0">
                        <a:effectLst/>
                        <a:latin typeface="Times New Roman"/>
                        <a:ea typeface="Times New Roman"/>
                      </a:endParaRPr>
                    </a:p>
                  </a:txBody>
                  <a:tcPr marL="63305" marR="6330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8091">
                <a:tc vMerge="1">
                  <a:txBody>
                    <a:bodyPr/>
                    <a:lstStyle/>
                    <a:p>
                      <a:endParaRPr lang="en-GB"/>
                    </a:p>
                  </a:txBody>
                  <a:tcPr/>
                </a:tc>
                <a:tc>
                  <a:txBody>
                    <a:bodyPr/>
                    <a:lstStyle/>
                    <a:p>
                      <a:pPr>
                        <a:spcAft>
                          <a:spcPts val="0"/>
                        </a:spcAft>
                      </a:pPr>
                      <a:r>
                        <a:rPr lang="en-GB" sz="900">
                          <a:effectLst/>
                        </a:rPr>
                        <a:t> </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A</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B</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C</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D</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E</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F</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G</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H</a:t>
                      </a:r>
                      <a:endParaRPr lang="en-GB" sz="800">
                        <a:effectLst/>
                        <a:latin typeface="Times New Roman"/>
                        <a:ea typeface="Times New Roman"/>
                      </a:endParaRPr>
                    </a:p>
                  </a:txBody>
                  <a:tcPr marL="63305" marR="63305" marT="0" marB="0" anchor="ctr"/>
                </a:tc>
              </a:tr>
              <a:tr h="208091">
                <a:tc vMerge="1">
                  <a:txBody>
                    <a:bodyPr/>
                    <a:lstStyle/>
                    <a:p>
                      <a:endParaRPr lang="en-GB"/>
                    </a:p>
                  </a:txBody>
                  <a:tcPr/>
                </a:tc>
                <a:tc>
                  <a:txBody>
                    <a:bodyPr/>
                    <a:lstStyle/>
                    <a:p>
                      <a:pPr algn="r">
                        <a:spcAft>
                          <a:spcPts val="0"/>
                        </a:spcAft>
                      </a:pPr>
                      <a:r>
                        <a:rPr lang="en-GB" sz="900">
                          <a:effectLst/>
                        </a:rPr>
                        <a:t>Wales:</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A/B/C</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 </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D</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E</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F</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G</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H</a:t>
                      </a:r>
                      <a:endParaRPr lang="en-GB" sz="800">
                        <a:effectLst/>
                        <a:latin typeface="Times New Roman"/>
                        <a:ea typeface="Times New Roman"/>
                      </a:endParaRPr>
                    </a:p>
                  </a:txBody>
                  <a:tcPr marL="63305" marR="63305" marT="0" marB="0" anchor="ctr"/>
                </a:tc>
                <a:tc>
                  <a:txBody>
                    <a:bodyPr/>
                    <a:lstStyle/>
                    <a:p>
                      <a:pPr algn="r">
                        <a:spcAft>
                          <a:spcPts val="0"/>
                        </a:spcAft>
                      </a:pPr>
                      <a:r>
                        <a:rPr lang="en-GB" sz="900">
                          <a:effectLst/>
                        </a:rPr>
                        <a:t>I</a:t>
                      </a:r>
                      <a:endParaRPr lang="en-GB" sz="800">
                        <a:effectLst/>
                        <a:latin typeface="Times New Roman"/>
                        <a:ea typeface="Times New Roman"/>
                      </a:endParaRPr>
                    </a:p>
                  </a:txBody>
                  <a:tcPr marL="63305" marR="63305" marT="0" marB="0" anchor="ctr"/>
                </a:tc>
              </a:tr>
              <a:tr h="349971">
                <a:tc gridSpan="2">
                  <a:txBody>
                    <a:bodyPr/>
                    <a:lstStyle/>
                    <a:p>
                      <a:pPr>
                        <a:spcAft>
                          <a:spcPts val="0"/>
                        </a:spcAft>
                      </a:pPr>
                      <a:r>
                        <a:rPr lang="en-GB" sz="800">
                          <a:effectLst/>
                        </a:rPr>
                        <a:t>Buildings only</a:t>
                      </a:r>
                      <a:endParaRPr lang="en-GB" sz="800">
                        <a:effectLst/>
                        <a:latin typeface="Times New Roman"/>
                        <a:ea typeface="Times New Roman"/>
                      </a:endParaRPr>
                    </a:p>
                  </a:txBody>
                  <a:tcPr marL="63305" marR="63305" marT="0" marB="0" anchor="ctr"/>
                </a:tc>
                <a:tc hMerge="1">
                  <a:txBody>
                    <a:bodyPr/>
                    <a:lstStyle/>
                    <a:p>
                      <a:endParaRPr lang="en-GB"/>
                    </a:p>
                  </a:txBody>
                  <a:tcPr/>
                </a:tc>
                <a:tc>
                  <a:txBody>
                    <a:bodyPr/>
                    <a:lstStyle/>
                    <a:p>
                      <a:pPr algn="r">
                        <a:spcAft>
                          <a:spcPts val="0"/>
                        </a:spcAft>
                      </a:pPr>
                      <a:r>
                        <a:rPr lang="en-GB" sz="800">
                          <a:effectLst/>
                        </a:rPr>
                        <a:t>£132</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£132</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£148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£168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£199</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£260</a:t>
                      </a:r>
                      <a:endParaRPr lang="en-GB" sz="800">
                        <a:effectLst/>
                        <a:latin typeface="Times New Roman"/>
                        <a:ea typeface="Times New Roman"/>
                      </a:endParaRPr>
                    </a:p>
                  </a:txBody>
                  <a:tcPr marL="63305" marR="63305" marT="0" marB="0" anchor="ctr"/>
                </a:tc>
                <a:tc>
                  <a:txBody>
                    <a:bodyPr/>
                    <a:lstStyle/>
                    <a:p>
                      <a:pPr algn="r">
                        <a:spcAft>
                          <a:spcPts val="0"/>
                        </a:spcAft>
                      </a:pPr>
                      <a:r>
                        <a:rPr lang="en-GB" sz="800" dirty="0">
                          <a:effectLst/>
                        </a:rPr>
                        <a:t>£334</a:t>
                      </a:r>
                      <a:endParaRPr lang="en-GB" sz="800" dirty="0">
                        <a:effectLst/>
                        <a:latin typeface="Times New Roman"/>
                        <a:ea typeface="Times New Roman"/>
                      </a:endParaRPr>
                    </a:p>
                  </a:txBody>
                  <a:tcPr marL="63305" marR="63305" marT="0" marB="0" anchor="ctr"/>
                </a:tc>
                <a:tc>
                  <a:txBody>
                    <a:bodyPr/>
                    <a:lstStyle/>
                    <a:p>
                      <a:pPr algn="r">
                        <a:spcAft>
                          <a:spcPts val="0"/>
                        </a:spcAft>
                      </a:pPr>
                      <a:r>
                        <a:rPr lang="en-GB" sz="800">
                          <a:effectLst/>
                        </a:rPr>
                        <a:t>£800</a:t>
                      </a:r>
                      <a:endParaRPr lang="en-GB" sz="800">
                        <a:effectLst/>
                        <a:latin typeface="Times New Roman"/>
                        <a:ea typeface="Times New Roman"/>
                      </a:endParaRPr>
                    </a:p>
                  </a:txBody>
                  <a:tcPr marL="63305" marR="63305" marT="0" marB="0" anchor="ctr"/>
                </a:tc>
              </a:tr>
              <a:tr h="349971">
                <a:tc gridSpan="2">
                  <a:txBody>
                    <a:bodyPr/>
                    <a:lstStyle/>
                    <a:p>
                      <a:pPr>
                        <a:spcAft>
                          <a:spcPts val="0"/>
                        </a:spcAft>
                      </a:pPr>
                      <a:r>
                        <a:rPr lang="en-GB" sz="800">
                          <a:effectLst/>
                        </a:rPr>
                        <a:t>Contents only</a:t>
                      </a:r>
                      <a:endParaRPr lang="en-GB" sz="800">
                        <a:effectLst/>
                        <a:latin typeface="Times New Roman"/>
                        <a:ea typeface="Times New Roman"/>
                      </a:endParaRPr>
                    </a:p>
                  </a:txBody>
                  <a:tcPr marL="63305" marR="63305" marT="0" marB="0" anchor="ctr"/>
                </a:tc>
                <a:tc hMerge="1">
                  <a:txBody>
                    <a:bodyPr/>
                    <a:lstStyle/>
                    <a:p>
                      <a:endParaRPr lang="en-GB"/>
                    </a:p>
                  </a:txBody>
                  <a:tcPr/>
                </a:tc>
                <a:tc>
                  <a:txBody>
                    <a:bodyPr/>
                    <a:lstStyle/>
                    <a:p>
                      <a:pPr algn="r">
                        <a:spcAft>
                          <a:spcPts val="0"/>
                        </a:spcAft>
                      </a:pPr>
                      <a:r>
                        <a:rPr lang="en-GB" sz="800">
                          <a:effectLst/>
                        </a:rPr>
                        <a:t>£78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£78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£98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£108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£131</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£148</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£206</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£400</a:t>
                      </a:r>
                      <a:endParaRPr lang="en-GB" sz="800">
                        <a:effectLst/>
                        <a:latin typeface="Times New Roman"/>
                        <a:ea typeface="Times New Roman"/>
                      </a:endParaRPr>
                    </a:p>
                  </a:txBody>
                  <a:tcPr marL="63305" marR="63305" marT="0" marB="0" anchor="ctr"/>
                </a:tc>
              </a:tr>
              <a:tr h="349971">
                <a:tc gridSpan="2">
                  <a:txBody>
                    <a:bodyPr/>
                    <a:lstStyle/>
                    <a:p>
                      <a:pPr>
                        <a:spcAft>
                          <a:spcPts val="0"/>
                        </a:spcAft>
                      </a:pPr>
                      <a:r>
                        <a:rPr lang="en-GB" sz="800" dirty="0">
                          <a:effectLst/>
                        </a:rPr>
                        <a:t>Buildings and Contents combined</a:t>
                      </a:r>
                      <a:endParaRPr lang="en-GB" sz="800" dirty="0">
                        <a:effectLst/>
                        <a:latin typeface="Times New Roman"/>
                        <a:ea typeface="Times New Roman"/>
                      </a:endParaRPr>
                    </a:p>
                  </a:txBody>
                  <a:tcPr marL="63305" marR="63305" marT="0" marB="0" anchor="ctr"/>
                </a:tc>
                <a:tc hMerge="1">
                  <a:txBody>
                    <a:bodyPr/>
                    <a:lstStyle/>
                    <a:p>
                      <a:endParaRPr lang="en-GB"/>
                    </a:p>
                  </a:txBody>
                  <a:tcPr/>
                </a:tc>
                <a:tc>
                  <a:txBody>
                    <a:bodyPr/>
                    <a:lstStyle/>
                    <a:p>
                      <a:pPr algn="r">
                        <a:spcAft>
                          <a:spcPts val="0"/>
                        </a:spcAft>
                      </a:pPr>
                      <a:r>
                        <a:rPr lang="en-GB" sz="800">
                          <a:effectLst/>
                        </a:rPr>
                        <a:t>£210</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£210</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£246</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£276</a:t>
                      </a:r>
                      <a:endParaRPr lang="en-GB" sz="800">
                        <a:effectLst/>
                        <a:latin typeface="Times New Roman"/>
                        <a:ea typeface="Times New Roman"/>
                      </a:endParaRPr>
                    </a:p>
                  </a:txBody>
                  <a:tcPr marL="63305" marR="63305" marT="0" marB="0" anchor="ctr"/>
                </a:tc>
                <a:tc>
                  <a:txBody>
                    <a:bodyPr/>
                    <a:lstStyle/>
                    <a:p>
                      <a:pPr algn="r">
                        <a:spcAft>
                          <a:spcPts val="0"/>
                        </a:spcAft>
                      </a:pPr>
                      <a:r>
                        <a:rPr lang="en-GB" sz="800">
                          <a:effectLst/>
                        </a:rPr>
                        <a:t>£330</a:t>
                      </a:r>
                      <a:endParaRPr lang="en-GB" sz="800">
                        <a:effectLst/>
                        <a:latin typeface="Times New Roman"/>
                        <a:ea typeface="Times New Roman"/>
                      </a:endParaRPr>
                    </a:p>
                  </a:txBody>
                  <a:tcPr marL="63305" marR="63305" marT="0" marB="0" anchor="ctr"/>
                </a:tc>
                <a:tc>
                  <a:txBody>
                    <a:bodyPr/>
                    <a:lstStyle/>
                    <a:p>
                      <a:pPr algn="r">
                        <a:spcAft>
                          <a:spcPts val="0"/>
                        </a:spcAft>
                      </a:pPr>
                      <a:r>
                        <a:rPr lang="en-GB" sz="800" dirty="0">
                          <a:effectLst/>
                        </a:rPr>
                        <a:t>£408</a:t>
                      </a:r>
                      <a:endParaRPr lang="en-GB" sz="800" dirty="0">
                        <a:effectLst/>
                        <a:latin typeface="Times New Roman"/>
                        <a:ea typeface="Times New Roman"/>
                      </a:endParaRPr>
                    </a:p>
                  </a:txBody>
                  <a:tcPr marL="63305" marR="63305" marT="0" marB="0" anchor="ctr"/>
                </a:tc>
                <a:tc>
                  <a:txBody>
                    <a:bodyPr/>
                    <a:lstStyle/>
                    <a:p>
                      <a:pPr algn="r">
                        <a:spcAft>
                          <a:spcPts val="0"/>
                        </a:spcAft>
                      </a:pPr>
                      <a:r>
                        <a:rPr lang="en-GB" sz="800">
                          <a:effectLst/>
                        </a:rPr>
                        <a:t>£540</a:t>
                      </a:r>
                      <a:endParaRPr lang="en-GB" sz="800">
                        <a:effectLst/>
                        <a:latin typeface="Times New Roman"/>
                        <a:ea typeface="Times New Roman"/>
                      </a:endParaRPr>
                    </a:p>
                  </a:txBody>
                  <a:tcPr marL="63305" marR="63305" marT="0" marB="0" anchor="ctr"/>
                </a:tc>
                <a:tc>
                  <a:txBody>
                    <a:bodyPr/>
                    <a:lstStyle/>
                    <a:p>
                      <a:pPr algn="r">
                        <a:spcAft>
                          <a:spcPts val="0"/>
                        </a:spcAft>
                      </a:pPr>
                      <a:r>
                        <a:rPr lang="en-GB" sz="800" dirty="0">
                          <a:effectLst/>
                        </a:rPr>
                        <a:t>£1,200</a:t>
                      </a:r>
                      <a:endParaRPr lang="en-GB" sz="800" dirty="0">
                        <a:effectLst/>
                        <a:latin typeface="Times New Roman"/>
                        <a:ea typeface="Times New Roman"/>
                      </a:endParaRPr>
                    </a:p>
                  </a:txBody>
                  <a:tcPr marL="63305" marR="63305" marT="0" marB="0" anchor="ctr"/>
                </a:tc>
              </a:tr>
            </a:tbl>
          </a:graphicData>
        </a:graphic>
      </p:graphicFrame>
      <p:sp>
        <p:nvSpPr>
          <p:cNvPr id="10" name="Date Placeholder 3"/>
          <p:cNvSpPr>
            <a:spLocks noGrp="1"/>
          </p:cNvSpPr>
          <p:nvPr>
            <p:ph type="dt" sz="half" idx="10"/>
          </p:nvPr>
        </p:nvSpPr>
        <p:spPr>
          <a:xfrm>
            <a:off x="395289" y="4807744"/>
            <a:ext cx="2016125" cy="248841"/>
          </a:xfrm>
        </p:spPr>
        <p:txBody>
          <a:bodyPr/>
          <a:lstStyle/>
          <a:p>
            <a:r>
              <a:rPr lang="en-US" dirty="0" smtClean="0"/>
              <a:t>1 June 2015</a:t>
            </a:r>
            <a:endParaRPr lang="en-GB" dirty="0"/>
          </a:p>
        </p:txBody>
      </p:sp>
      <p:sp>
        <p:nvSpPr>
          <p:cNvPr id="6" name="Slide Number Placeholder 5"/>
          <p:cNvSpPr>
            <a:spLocks noGrp="1"/>
          </p:cNvSpPr>
          <p:nvPr>
            <p:ph type="sldNum" sz="quarter" idx="12"/>
          </p:nvPr>
        </p:nvSpPr>
        <p:spPr/>
        <p:txBody>
          <a:bodyPr/>
          <a:lstStyle/>
          <a:p>
            <a:fld id="{FE8DA6AF-1811-4E27-A96F-54109F1D0275}" type="slidenum">
              <a:rPr lang="en-GB" smtClean="0"/>
              <a:pPr/>
              <a:t>11</a:t>
            </a:fld>
            <a:endParaRPr lang="en-GB"/>
          </a:p>
        </p:txBody>
      </p:sp>
    </p:spTree>
    <p:custDataLst>
      <p:tags r:id="rId1"/>
    </p:custDataLst>
    <p:extLst>
      <p:ext uri="{BB962C8B-B14F-4D97-AF65-F5344CB8AC3E}">
        <p14:creationId xmlns:p14="http://schemas.microsoft.com/office/powerpoint/2010/main" val="420632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Who pays?</a:t>
            </a:r>
            <a:endParaRPr lang="en-GB" dirty="0"/>
          </a:p>
        </p:txBody>
      </p:sp>
      <p:sp>
        <p:nvSpPr>
          <p:cNvPr id="3" name="Content Placeholder 2"/>
          <p:cNvSpPr>
            <a:spLocks noGrp="1"/>
          </p:cNvSpPr>
          <p:nvPr>
            <p:ph idx="1"/>
            <p:custDataLst>
              <p:tags r:id="rId3"/>
            </p:custDataLst>
          </p:nvPr>
        </p:nvSpPr>
        <p:spPr/>
        <p:txBody>
          <a:bodyPr>
            <a:normAutofit fontScale="92500" lnSpcReduction="20000"/>
          </a:bodyPr>
          <a:lstStyle/>
          <a:p>
            <a:r>
              <a:rPr lang="en-US" sz="2200" dirty="0"/>
              <a:t>The insurance industry </a:t>
            </a:r>
            <a:r>
              <a:rPr lang="en-US" sz="2200" dirty="0" smtClean="0"/>
              <a:t>(ABI) is </a:t>
            </a:r>
            <a:r>
              <a:rPr lang="en-US" sz="2200" dirty="0"/>
              <a:t>paying the £10m set up costs to get Flood Re up and running. The Flood Re pool itself has two sources of income:</a:t>
            </a:r>
          </a:p>
          <a:p>
            <a:pPr lvl="1"/>
            <a:r>
              <a:rPr lang="en-US" sz="2200" dirty="0"/>
              <a:t>Premiums of flood risks passed by insurers, which will be capped based on Council Tax bands.</a:t>
            </a:r>
          </a:p>
          <a:p>
            <a:pPr lvl="1"/>
            <a:r>
              <a:rPr lang="en-US" sz="2200" dirty="0"/>
              <a:t>An additional levy on the industry, equivalent to the existing cross-subsidy that exists in the market. This will be around </a:t>
            </a:r>
            <a:r>
              <a:rPr lang="en-US" sz="2200" dirty="0" smtClean="0"/>
              <a:t>2.4% </a:t>
            </a:r>
            <a:r>
              <a:rPr lang="en-US" sz="2200" dirty="0"/>
              <a:t>of a policy which equates to a notional average of £10.50 per customer.</a:t>
            </a:r>
          </a:p>
          <a:p>
            <a:pPr marL="382861" lvl="1" indent="0">
              <a:buNone/>
            </a:pPr>
            <a:r>
              <a:rPr lang="en-US" sz="2200" dirty="0"/>
              <a:t>Possibility of a further levy (Levy II) if Flood Re cannot meet its funding requirements.</a:t>
            </a:r>
            <a:endParaRPr lang="en-GB" sz="2200" dirty="0"/>
          </a:p>
          <a:p>
            <a:pPr lvl="2"/>
            <a:endParaRPr lang="en-US" dirty="0"/>
          </a:p>
          <a:p>
            <a:pPr lvl="2"/>
            <a:endParaRPr lang="en-US" dirty="0"/>
          </a:p>
          <a:p>
            <a:pPr lvl="2"/>
            <a:endParaRPr lang="en-GB" dirty="0"/>
          </a:p>
        </p:txBody>
      </p:sp>
      <p:sp>
        <p:nvSpPr>
          <p:cNvPr id="8" name="Date Placeholder 3"/>
          <p:cNvSpPr>
            <a:spLocks noGrp="1"/>
          </p:cNvSpPr>
          <p:nvPr>
            <p:ph type="dt" sz="half" idx="10"/>
          </p:nvPr>
        </p:nvSpPr>
        <p:spPr>
          <a:xfrm>
            <a:off x="395289" y="4807744"/>
            <a:ext cx="2016125" cy="248841"/>
          </a:xfrm>
        </p:spPr>
        <p:txBody>
          <a:bodyPr/>
          <a:lstStyle/>
          <a:p>
            <a:r>
              <a:rPr lang="en-US" dirty="0" smtClean="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Tree>
    <p:custDataLst>
      <p:tags r:id="rId1"/>
    </p:custDataLst>
    <p:extLst>
      <p:ext uri="{BB962C8B-B14F-4D97-AF65-F5344CB8AC3E}">
        <p14:creationId xmlns:p14="http://schemas.microsoft.com/office/powerpoint/2010/main" val="189004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Flood Re</a:t>
            </a:r>
            <a:endParaRPr lang="en-GB" dirty="0"/>
          </a:p>
        </p:txBody>
      </p:sp>
      <p:sp>
        <p:nvSpPr>
          <p:cNvPr id="3" name="Content Placeholder 2"/>
          <p:cNvSpPr>
            <a:spLocks noGrp="1"/>
          </p:cNvSpPr>
          <p:nvPr>
            <p:ph idx="1"/>
          </p:nvPr>
        </p:nvSpPr>
        <p:spPr>
          <a:xfrm>
            <a:off x="467544" y="1113588"/>
            <a:ext cx="3096344" cy="3480197"/>
          </a:xfrm>
        </p:spPr>
        <p:txBody>
          <a:bodyPr/>
          <a:lstStyle/>
          <a:p>
            <a:pPr marL="0" indent="0">
              <a:buNone/>
            </a:pPr>
            <a:r>
              <a:rPr lang="en-GB" sz="1900" b="1" dirty="0" smtClean="0"/>
              <a:t>Affordability:</a:t>
            </a:r>
            <a:endParaRPr lang="en-GB" sz="1900" b="1" dirty="0"/>
          </a:p>
          <a:p>
            <a:r>
              <a:rPr lang="en-GB" sz="1900" dirty="0" smtClean="0"/>
              <a:t>Flood Re is effectively funded by a percentage load on most home insurance premiums</a:t>
            </a:r>
          </a:p>
          <a:p>
            <a:r>
              <a:rPr lang="en-GB" sz="1900" dirty="0" smtClean="0"/>
              <a:t>Household premiums are greater for those with higher incomes but not that much</a:t>
            </a:r>
          </a:p>
          <a:p>
            <a:endParaRPr lang="en-GB" sz="1900"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11510"/>
            <a:ext cx="5243314" cy="358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509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Flood Re</a:t>
            </a:r>
            <a:endParaRPr lang="en-GB" dirty="0"/>
          </a:p>
        </p:txBody>
      </p:sp>
      <p:sp>
        <p:nvSpPr>
          <p:cNvPr id="3" name="Content Placeholder 2"/>
          <p:cNvSpPr>
            <a:spLocks noGrp="1"/>
          </p:cNvSpPr>
          <p:nvPr>
            <p:ph idx="1"/>
          </p:nvPr>
        </p:nvSpPr>
        <p:spPr>
          <a:xfrm>
            <a:off x="467544" y="1113588"/>
            <a:ext cx="3096344" cy="3480197"/>
          </a:xfrm>
        </p:spPr>
        <p:txBody>
          <a:bodyPr/>
          <a:lstStyle/>
          <a:p>
            <a:pPr marL="0" indent="0">
              <a:buNone/>
            </a:pPr>
            <a:r>
              <a:rPr lang="en-GB" sz="1900" b="1" dirty="0" smtClean="0"/>
              <a:t>Affordability:</a:t>
            </a:r>
            <a:endParaRPr lang="en-GB" sz="1900" b="1" dirty="0"/>
          </a:p>
          <a:p>
            <a:r>
              <a:rPr lang="en-GB" sz="1900" dirty="0" smtClean="0"/>
              <a:t>Looking at the ratio of premiums to income shows how the burden of Flood Re falls hardest on those with lower incomes</a:t>
            </a:r>
          </a:p>
          <a:p>
            <a:endParaRPr lang="en-GB" sz="1900"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000" y="410400"/>
            <a:ext cx="5227320" cy="357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329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Flood Re - Strengths</a:t>
            </a:r>
            <a:endParaRPr lang="en-GB" dirty="0"/>
          </a:p>
        </p:txBody>
      </p:sp>
      <p:sp>
        <p:nvSpPr>
          <p:cNvPr id="3" name="Content Placeholder 2"/>
          <p:cNvSpPr>
            <a:spLocks noGrp="1"/>
          </p:cNvSpPr>
          <p:nvPr>
            <p:ph idx="1"/>
            <p:custDataLst>
              <p:tags r:id="rId3"/>
            </p:custDataLst>
          </p:nvPr>
        </p:nvSpPr>
        <p:spPr/>
        <p:txBody>
          <a:bodyPr/>
          <a:lstStyle/>
          <a:p>
            <a:pPr>
              <a:buSzPct val="100000"/>
              <a:buBlip>
                <a:blip r:embed="rId6"/>
              </a:buBlip>
            </a:pPr>
            <a:r>
              <a:rPr lang="en-GB" dirty="0"/>
              <a:t>Provides coverage for consumers – a market for new business</a:t>
            </a:r>
          </a:p>
          <a:p>
            <a:pPr>
              <a:buSzPct val="100000"/>
              <a:buBlip>
                <a:blip r:embed="rId6"/>
              </a:buBlip>
            </a:pPr>
            <a:r>
              <a:rPr lang="en-US" dirty="0"/>
              <a:t>Very likely to improve price/terms for majority of customers </a:t>
            </a:r>
            <a:r>
              <a:rPr lang="en-US" dirty="0" smtClean="0"/>
              <a:t>who are subject </a:t>
            </a:r>
            <a:r>
              <a:rPr lang="en-US" dirty="0"/>
              <a:t>to high flood risk</a:t>
            </a:r>
          </a:p>
          <a:p>
            <a:pPr>
              <a:buSzPct val="100000"/>
              <a:buBlip>
                <a:blip r:embed="rId6"/>
              </a:buBlip>
            </a:pPr>
            <a:r>
              <a:rPr lang="en-US" dirty="0" smtClean="0"/>
              <a:t>Properties </a:t>
            </a:r>
            <a:r>
              <a:rPr lang="en-US" dirty="0"/>
              <a:t>built since 2009 cannot be ceded to Flood Re – this introduces a pressure on planning to fully consider flood risk</a:t>
            </a:r>
          </a:p>
          <a:p>
            <a:pPr>
              <a:buSzPct val="100000"/>
              <a:buBlip>
                <a:blip r:embed="rId6"/>
              </a:buBlip>
            </a:pPr>
            <a:r>
              <a:rPr lang="en-US" dirty="0"/>
              <a:t>Intention to return to risk reflective premiums within 25 years encourages investment in </a:t>
            </a:r>
            <a:r>
              <a:rPr lang="en-US" dirty="0" err="1"/>
              <a:t>defences</a:t>
            </a:r>
            <a:r>
              <a:rPr lang="en-US" dirty="0"/>
              <a:t> and improvement of housing stock (by owners)</a:t>
            </a:r>
          </a:p>
          <a:p>
            <a:pPr>
              <a:buSzPct val="100000"/>
              <a:buBlip>
                <a:blip r:embed="rId6"/>
              </a:buBlip>
            </a:pPr>
            <a:r>
              <a:rPr lang="en-US" dirty="0"/>
              <a:t>Some scope for resilient </a:t>
            </a:r>
            <a:r>
              <a:rPr lang="en-US" dirty="0" smtClean="0"/>
              <a:t>repairs</a:t>
            </a:r>
            <a:endParaRPr lang="en-US" dirty="0"/>
          </a:p>
        </p:txBody>
      </p:sp>
      <p:sp>
        <p:nvSpPr>
          <p:cNvPr id="8" name="Date Placeholder 3"/>
          <p:cNvSpPr>
            <a:spLocks noGrp="1"/>
          </p:cNvSpPr>
          <p:nvPr>
            <p:ph type="dt" sz="half" idx="10"/>
          </p:nvPr>
        </p:nvSpPr>
        <p:spPr>
          <a:xfrm>
            <a:off x="395289" y="4807744"/>
            <a:ext cx="2016125" cy="248841"/>
          </a:xfrm>
        </p:spPr>
        <p:txBody>
          <a:bodyPr/>
          <a:lstStyle/>
          <a:p>
            <a:r>
              <a:rPr lang="en-US" smtClean="0"/>
              <a:t>22 April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Tree>
    <p:custDataLst>
      <p:tags r:id="rId1"/>
    </p:custDataLst>
    <p:extLst>
      <p:ext uri="{BB962C8B-B14F-4D97-AF65-F5344CB8AC3E}">
        <p14:creationId xmlns:p14="http://schemas.microsoft.com/office/powerpoint/2010/main" val="53209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Flood Re – Controversies</a:t>
            </a:r>
            <a:endParaRPr lang="en-GB" dirty="0"/>
          </a:p>
        </p:txBody>
      </p:sp>
      <p:sp>
        <p:nvSpPr>
          <p:cNvPr id="3" name="Content Placeholder 2"/>
          <p:cNvSpPr>
            <a:spLocks noGrp="1"/>
          </p:cNvSpPr>
          <p:nvPr>
            <p:ph idx="1"/>
          </p:nvPr>
        </p:nvSpPr>
        <p:spPr>
          <a:xfrm>
            <a:off x="395536" y="1113588"/>
            <a:ext cx="8364006" cy="3480197"/>
          </a:xfrm>
        </p:spPr>
        <p:txBody>
          <a:bodyPr/>
          <a:lstStyle/>
          <a:p>
            <a:pPr>
              <a:buFont typeface="Arial" panose="020B0604020202020204" pitchFamily="34" charset="0"/>
              <a:buChar char="?"/>
            </a:pPr>
            <a:r>
              <a:rPr lang="en-GB" sz="1900" dirty="0" smtClean="0"/>
              <a:t>Who pays and who benefits</a:t>
            </a:r>
          </a:p>
          <a:p>
            <a:pPr>
              <a:buFont typeface="Arial" panose="020B0604020202020204" pitchFamily="34" charset="0"/>
              <a:buChar char="?"/>
            </a:pPr>
            <a:r>
              <a:rPr lang="en-GB" sz="1900" dirty="0" smtClean="0"/>
              <a:t>Coverage – Band H/I added</a:t>
            </a:r>
          </a:p>
          <a:p>
            <a:pPr>
              <a:buFont typeface="Arial" panose="020B0604020202020204" pitchFamily="34" charset="0"/>
              <a:buChar char="?"/>
            </a:pPr>
            <a:r>
              <a:rPr lang="en-GB" sz="1900" dirty="0" smtClean="0"/>
              <a:t>Windfall benefit for insurers with historically weaker underwriting</a:t>
            </a:r>
          </a:p>
          <a:p>
            <a:pPr>
              <a:buFont typeface="Arial" panose="020B0604020202020204" pitchFamily="34" charset="0"/>
              <a:buChar char="?"/>
            </a:pPr>
            <a:r>
              <a:rPr lang="en-GB" sz="1900" dirty="0" smtClean="0"/>
              <a:t>25 years – and associated uncertainty</a:t>
            </a:r>
          </a:p>
          <a:p>
            <a:pPr>
              <a:buFont typeface="Arial" panose="020B0604020202020204" pitchFamily="34" charset="0"/>
              <a:buChar char="?"/>
            </a:pPr>
            <a:r>
              <a:rPr lang="en-GB" sz="1900" dirty="0" smtClean="0"/>
              <a:t>Levy I timing &lt;&gt; coverage</a:t>
            </a:r>
          </a:p>
          <a:p>
            <a:pPr>
              <a:buFont typeface="Arial" panose="020B0604020202020204" pitchFamily="34" charset="0"/>
              <a:buChar char="?"/>
            </a:pPr>
            <a:r>
              <a:rPr lang="en-GB" sz="1900" dirty="0" smtClean="0"/>
              <a:t>Cost, difficulty and delay in inception</a:t>
            </a:r>
          </a:p>
          <a:p>
            <a:pPr>
              <a:buFont typeface="Arial" panose="020B0604020202020204" pitchFamily="34" charset="0"/>
              <a:buChar char="?"/>
            </a:pPr>
            <a:r>
              <a:rPr lang="en-GB" sz="1900" dirty="0" smtClean="0"/>
              <a:t>1 in 200 - a disincentive to underwrite</a:t>
            </a:r>
            <a:endParaRPr lang="en-GB" sz="1900"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Tree>
    <p:extLst>
      <p:ext uri="{BB962C8B-B14F-4D97-AF65-F5344CB8AC3E}">
        <p14:creationId xmlns:p14="http://schemas.microsoft.com/office/powerpoint/2010/main" val="302608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GB" dirty="0" smtClean="0"/>
              <a:t>The </a:t>
            </a:r>
            <a:r>
              <a:rPr lang="en-GB" dirty="0" err="1" smtClean="0"/>
              <a:t>IFoA</a:t>
            </a:r>
            <a:r>
              <a:rPr lang="en-GB" dirty="0" smtClean="0"/>
              <a:t> as a public interest body</a:t>
            </a:r>
            <a:endParaRPr lang="en-GB" dirty="0"/>
          </a:p>
        </p:txBody>
      </p:sp>
      <p:sp>
        <p:nvSpPr>
          <p:cNvPr id="4" name="Subtitle 3"/>
          <p:cNvSpPr>
            <a:spLocks noGrp="1"/>
          </p:cNvSpPr>
          <p:nvPr>
            <p:ph type="subTitle" idx="1"/>
          </p:nvPr>
        </p:nvSpPr>
        <p:spPr/>
        <p:txBody>
          <a:bodyPr/>
          <a:lstStyle/>
          <a:p>
            <a:r>
              <a:rPr lang="en-GB" dirty="0" smtClean="0"/>
              <a:t>A possible view on flood</a:t>
            </a:r>
          </a:p>
          <a:p>
            <a:endParaRPr lang="en-GB" dirty="0"/>
          </a:p>
          <a:p>
            <a:endParaRPr lang="en-GB" dirty="0"/>
          </a:p>
          <a:p>
            <a:r>
              <a:rPr lang="en-GB" sz="1400" dirty="0"/>
              <a:t>We are open and honest, acting impartially and with a sense of justice to all. Our role is to contribute to setting standards and policy in the financial sector, and other areas where we have expertise, in all countries. We should also speak out when appropriate, particularly where the public may not understand the associated risks. This also applies to publishing material which will help the understanding of consumers of financial services and the members of pensions schemes.</a:t>
            </a:r>
          </a:p>
          <a:p>
            <a:endParaRPr lang="en-GB" dirty="0"/>
          </a:p>
        </p:txBody>
      </p:sp>
      <p:sp>
        <p:nvSpPr>
          <p:cNvPr id="10" name="Path"/>
          <p:cNvSpPr/>
          <p:nvPr/>
        </p:nvSpPr>
        <p:spPr>
          <a:xfrm>
            <a:off x="3375560" y="4920306"/>
            <a:ext cx="51419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r"/>
            <a:endParaRPr lang="en-GB" sz="500" dirty="0">
              <a:solidFill>
                <a:schemeClr val="tx1"/>
              </a:solidFill>
            </a:endParaRPr>
          </a:p>
        </p:txBody>
      </p:sp>
      <p:sp>
        <p:nvSpPr>
          <p:cNvPr id="5" name="Date Placeholder 4"/>
          <p:cNvSpPr>
            <a:spLocks noGrp="1"/>
          </p:cNvSpPr>
          <p:nvPr>
            <p:ph type="dt" sz="half" idx="2"/>
          </p:nvPr>
        </p:nvSpPr>
        <p:spPr/>
        <p:txBody>
          <a:bodyPr/>
          <a:lstStyle/>
          <a:p>
            <a:r>
              <a:rPr lang="en-US" dirty="0" smtClean="0"/>
              <a:t>1 June 2015</a:t>
            </a:r>
            <a:endParaRPr lang="en-GB" dirty="0"/>
          </a:p>
        </p:txBody>
      </p:sp>
    </p:spTree>
    <p:custDataLst>
      <p:tags r:id="rId1"/>
    </p:custDataLst>
    <p:extLst>
      <p:ext uri="{BB962C8B-B14F-4D97-AF65-F5344CB8AC3E}">
        <p14:creationId xmlns:p14="http://schemas.microsoft.com/office/powerpoint/2010/main" val="254660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Profession’s View?</a:t>
            </a:r>
            <a:endParaRPr lang="en-GB" dirty="0"/>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smtClean="0"/>
              <a:t>Flood Re:</a:t>
            </a:r>
            <a:endParaRPr lang="en-GB" sz="1900" b="1" dirty="0"/>
          </a:p>
          <a:p>
            <a:r>
              <a:rPr lang="en-GB" sz="1900" dirty="0" smtClean="0"/>
              <a:t>Be clear on 25 year outcome – stated return to risk reflective pricing but talk from Flood Re of intention to use time to make underlying issue much better</a:t>
            </a:r>
          </a:p>
          <a:p>
            <a:r>
              <a:rPr lang="en-GB" sz="1900" dirty="0" smtClean="0"/>
              <a:t>So what are benefits – originally planned to give time for people to adjust to risk reflective pricing but can resilience be improved?</a:t>
            </a:r>
          </a:p>
          <a:p>
            <a:r>
              <a:rPr lang="en-GB" sz="1900" dirty="0" smtClean="0"/>
              <a:t>And who pays for it – Flood Re can fund some resilience and householders can do more over 25 years, government can build and maintain defences but may be a challenge just to maintain flood costs</a:t>
            </a:r>
          </a:p>
          <a:p>
            <a:endParaRPr lang="en-GB" sz="1900"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Tree>
    <p:extLst>
      <p:ext uri="{BB962C8B-B14F-4D97-AF65-F5344CB8AC3E}">
        <p14:creationId xmlns:p14="http://schemas.microsoft.com/office/powerpoint/2010/main" val="250132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Profession’s View?</a:t>
            </a:r>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a:t>Insurers:</a:t>
            </a:r>
          </a:p>
          <a:p>
            <a:r>
              <a:rPr lang="en-GB" sz="1900" dirty="0"/>
              <a:t>Covering </a:t>
            </a:r>
            <a:r>
              <a:rPr lang="en-GB" sz="1900" dirty="0" smtClean="0"/>
              <a:t>uncertainty – not what is predictable – should we explain this? Address other views of ‘pooling’ of risk?</a:t>
            </a:r>
            <a:endParaRPr lang="en-GB" sz="1900" dirty="0"/>
          </a:p>
          <a:p>
            <a:r>
              <a:rPr lang="en-GB" sz="1900" dirty="0"/>
              <a:t>Huge social role </a:t>
            </a:r>
            <a:r>
              <a:rPr lang="en-GB" sz="1900" dirty="0" smtClean="0"/>
              <a:t>of insurance may be forgotten!</a:t>
            </a:r>
            <a:endParaRPr lang="en-GB" sz="1900" dirty="0"/>
          </a:p>
          <a:p>
            <a:endParaRPr lang="en-GB" sz="1900"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Tree>
    <p:extLst>
      <p:ext uri="{BB962C8B-B14F-4D97-AF65-F5344CB8AC3E}">
        <p14:creationId xmlns:p14="http://schemas.microsoft.com/office/powerpoint/2010/main" val="257538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GIRO Flood Working Party</a:t>
            </a:r>
            <a:endParaRPr lang="en-GB" dirty="0"/>
          </a:p>
        </p:txBody>
      </p:sp>
      <p:sp>
        <p:nvSpPr>
          <p:cNvPr id="3" name="Content Placeholder 2"/>
          <p:cNvSpPr>
            <a:spLocks noGrp="1"/>
          </p:cNvSpPr>
          <p:nvPr>
            <p:ph idx="1"/>
            <p:custDataLst>
              <p:tags r:id="rId3"/>
            </p:custDataLst>
          </p:nvPr>
        </p:nvSpPr>
        <p:spPr/>
        <p:txBody>
          <a:bodyPr>
            <a:normAutofit fontScale="25000" lnSpcReduction="20000"/>
          </a:bodyPr>
          <a:lstStyle/>
          <a:p>
            <a:pPr marL="0" indent="0">
              <a:buNone/>
            </a:pPr>
            <a:r>
              <a:rPr lang="en-US" sz="8200" b="1" dirty="0"/>
              <a:t>Aim: To be a source of knowledge and expertise within the Actuarial Profession on matters relating to flood with a particular focus on the UK.</a:t>
            </a:r>
          </a:p>
          <a:p>
            <a:pPr lvl="2"/>
            <a:endParaRPr lang="en-US" sz="6400" dirty="0"/>
          </a:p>
          <a:p>
            <a:r>
              <a:rPr lang="en-US" sz="6400" dirty="0"/>
              <a:t>To develop the Profession’s position on UK flooding.</a:t>
            </a:r>
          </a:p>
          <a:p>
            <a:r>
              <a:rPr lang="en-US" sz="6400" dirty="0"/>
              <a:t>To produce reference material for UK actuaries.</a:t>
            </a:r>
          </a:p>
          <a:p>
            <a:r>
              <a:rPr lang="en-US" sz="6400" dirty="0"/>
              <a:t>To improve the understanding of flood risk amongst the industry, government and public.</a:t>
            </a:r>
          </a:p>
          <a:p>
            <a:r>
              <a:rPr lang="en-US" sz="6400" dirty="0"/>
              <a:t>To gather data and opinions from the industry to inform the above.</a:t>
            </a:r>
          </a:p>
          <a:p>
            <a:r>
              <a:rPr lang="en-US" sz="6400" dirty="0"/>
              <a:t>To work with industry bodies to report on market developments following the expected launch of Flood Re in 2015.</a:t>
            </a:r>
          </a:p>
          <a:p>
            <a:pPr lvl="2"/>
            <a:endParaRPr lang="en-GB" dirty="0"/>
          </a:p>
        </p:txBody>
      </p:sp>
      <p:sp>
        <p:nvSpPr>
          <p:cNvPr id="8" name="Date Placeholder 3"/>
          <p:cNvSpPr>
            <a:spLocks noGrp="1"/>
          </p:cNvSpPr>
          <p:nvPr>
            <p:ph type="dt" sz="half" idx="10"/>
          </p:nvPr>
        </p:nvSpPr>
        <p:spPr>
          <a:xfrm>
            <a:off x="395289" y="4807744"/>
            <a:ext cx="2016125" cy="248841"/>
          </a:xfrm>
        </p:spPr>
        <p:txBody>
          <a:bodyPr/>
          <a:lstStyle/>
          <a:p>
            <a:r>
              <a:rPr lang="en-US" dirty="0" smtClean="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custDataLst>
      <p:tags r:id="rId1"/>
    </p:custDataLst>
    <p:extLst>
      <p:ext uri="{BB962C8B-B14F-4D97-AF65-F5344CB8AC3E}">
        <p14:creationId xmlns:p14="http://schemas.microsoft.com/office/powerpoint/2010/main" val="41048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Profession’s View?</a:t>
            </a:r>
            <a:endParaRPr lang="en-GB" dirty="0"/>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smtClean="0"/>
              <a:t>Government:</a:t>
            </a:r>
            <a:endParaRPr lang="en-GB" sz="1900" b="1" dirty="0"/>
          </a:p>
          <a:p>
            <a:r>
              <a:rPr lang="en-GB" sz="1900" dirty="0" smtClean="0"/>
              <a:t>Sustainable development – growth-oriented economic model vs finite ecosystem</a:t>
            </a:r>
          </a:p>
          <a:p>
            <a:r>
              <a:rPr lang="en-GB" sz="1900" dirty="0" smtClean="0"/>
              <a:t>Role of defences</a:t>
            </a:r>
          </a:p>
          <a:p>
            <a:endParaRPr lang="en-GB" sz="1900" dirty="0" smtClean="0"/>
          </a:p>
          <a:p>
            <a:endParaRPr lang="en-GB" sz="1900"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732229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Profession’s View?</a:t>
            </a:r>
            <a:endParaRPr lang="en-GB" dirty="0"/>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smtClean="0"/>
              <a:t>Ultimately - what helps the public</a:t>
            </a:r>
            <a:endParaRPr lang="en-GB" sz="1900" b="1" dirty="0"/>
          </a:p>
          <a:p>
            <a:r>
              <a:rPr lang="en-GB" sz="1900" dirty="0" smtClean="0"/>
              <a:t>Build awareness of opportunity to improve housing in ‘breather’ provided by Flood Re - constructive</a:t>
            </a:r>
          </a:p>
          <a:p>
            <a:r>
              <a:rPr lang="en-GB" sz="1900" dirty="0" smtClean="0"/>
              <a:t>Risk of some customers becoming uninsured as result of the fairly regressive charging of the subsidy (24% of households already uninsured) – but how can this be addressed? A wider issue? </a:t>
            </a:r>
          </a:p>
          <a:p>
            <a:r>
              <a:rPr lang="en-GB" sz="1900" dirty="0" smtClean="0"/>
              <a:t>Be clear about what Flood Re is and isn’t and what else government can do to address the underlying issues</a:t>
            </a:r>
          </a:p>
          <a:p>
            <a:endParaRPr lang="en-GB" sz="1900" dirty="0" smtClean="0"/>
          </a:p>
          <a:p>
            <a:endParaRPr lang="en-GB" sz="1900"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2015</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Tree>
    <p:extLst>
      <p:ext uri="{BB962C8B-B14F-4D97-AF65-F5344CB8AC3E}">
        <p14:creationId xmlns:p14="http://schemas.microsoft.com/office/powerpoint/2010/main" val="2597140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8" name="Content Placeholder 7"/>
          <p:cNvSpPr>
            <a:spLocks noGrp="1"/>
          </p:cNvSpPr>
          <p:nvPr>
            <p:ph idx="1"/>
          </p:nvPr>
        </p:nvSpPr>
        <p:spPr>
          <a:xfrm>
            <a:off x="495231" y="3003798"/>
            <a:ext cx="8399804" cy="1767302"/>
          </a:xfrm>
        </p:spPr>
        <p:txBody>
          <a:bodyPr/>
          <a:lstStyle/>
          <a:p>
            <a:pPr marL="0" indent="0">
              <a:buNone/>
            </a:pPr>
            <a:r>
              <a:rPr lang="en-GB" sz="1900" dirty="0"/>
              <a:t>Expressions of individual views by members of the Institute and Faculty of Actuaries and its staff are encouraged.</a:t>
            </a:r>
          </a:p>
          <a:p>
            <a:pPr marL="0" indent="0">
              <a:buNone/>
            </a:pPr>
            <a:r>
              <a:rPr lang="en-GB" sz="1900" dirty="0"/>
              <a:t>The views expressed in this presentation are those of the presenter.</a:t>
            </a:r>
          </a:p>
        </p:txBody>
      </p:sp>
      <p:sp>
        <p:nvSpPr>
          <p:cNvPr id="10" name="Rectangular Callout 9"/>
          <p:cNvSpPr/>
          <p:nvPr/>
        </p:nvSpPr>
        <p:spPr>
          <a:xfrm>
            <a:off x="520495" y="519931"/>
            <a:ext cx="391856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7" name="Rectangular Callout 6"/>
          <p:cNvSpPr/>
          <p:nvPr/>
        </p:nvSpPr>
        <p:spPr>
          <a:xfrm>
            <a:off x="4704938" y="519931"/>
            <a:ext cx="3918567"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2" name="Title 1"/>
          <p:cNvSpPr>
            <a:spLocks noGrp="1"/>
          </p:cNvSpPr>
          <p:nvPr>
            <p:ph type="title"/>
          </p:nvPr>
        </p:nvSpPr>
        <p:spPr>
          <a:xfrm>
            <a:off x="716802" y="739379"/>
            <a:ext cx="3522853" cy="857250"/>
          </a:xfrm>
        </p:spPr>
        <p:txBody>
          <a:bodyPr/>
          <a:lstStyle/>
          <a:p>
            <a:pPr algn="ctr"/>
            <a:r>
              <a:rPr lang="en-GB" sz="4100" dirty="0">
                <a:solidFill>
                  <a:schemeClr val="accent2"/>
                </a:solidFill>
              </a:rPr>
              <a:t>Questions</a:t>
            </a:r>
          </a:p>
        </p:txBody>
      </p:sp>
      <p:sp>
        <p:nvSpPr>
          <p:cNvPr id="9" name="Title 1"/>
          <p:cNvSpPr txBox="1">
            <a:spLocks/>
          </p:cNvSpPr>
          <p:nvPr/>
        </p:nvSpPr>
        <p:spPr bwMode="auto">
          <a:xfrm>
            <a:off x="4904345" y="735546"/>
            <a:ext cx="352285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1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Flood Problem</a:t>
            </a:r>
            <a:endParaRPr lang="en-GB" dirty="0"/>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smtClean="0"/>
              <a:t>Created by insurers:</a:t>
            </a:r>
            <a:endParaRPr lang="en-GB" sz="1900" b="1" dirty="0"/>
          </a:p>
          <a:p>
            <a:r>
              <a:rPr lang="en-GB" sz="1900" dirty="0" smtClean="0"/>
              <a:t>Insurance is about pooling the unknown </a:t>
            </a:r>
          </a:p>
          <a:p>
            <a:r>
              <a:rPr lang="en-GB" sz="1900" dirty="0" smtClean="0"/>
              <a:t>Risk models have differentiated most perils more and more over the last 25-30 years but flood, by its nature has a more extreme variation than others</a:t>
            </a:r>
          </a:p>
          <a:p>
            <a:pPr marL="0" indent="0">
              <a:buNone/>
            </a:pPr>
            <a:r>
              <a:rPr lang="en-GB" sz="1900" b="1" dirty="0"/>
              <a:t>Exacerbated by external factors</a:t>
            </a:r>
            <a:r>
              <a:rPr lang="en-GB" sz="1900" b="1" dirty="0" smtClean="0"/>
              <a:t>:</a:t>
            </a:r>
          </a:p>
          <a:p>
            <a:r>
              <a:rPr lang="en-GB" sz="1900" dirty="0"/>
              <a:t>Climate change</a:t>
            </a:r>
          </a:p>
          <a:p>
            <a:r>
              <a:rPr lang="en-GB" sz="1900" dirty="0"/>
              <a:t>Population growth</a:t>
            </a:r>
          </a:p>
          <a:p>
            <a:r>
              <a:rPr lang="en-GB" sz="1900" dirty="0" smtClean="0"/>
              <a:t>Diminishing resources</a:t>
            </a:r>
          </a:p>
          <a:p>
            <a:endParaRPr lang="en-GB" sz="1900" dirty="0" smtClean="0"/>
          </a:p>
          <a:p>
            <a:endParaRPr lang="en-GB" sz="1900" dirty="0"/>
          </a:p>
        </p:txBody>
      </p:sp>
      <p:sp>
        <p:nvSpPr>
          <p:cNvPr id="4" name="Date Placeholder 3"/>
          <p:cNvSpPr>
            <a:spLocks noGrp="1"/>
          </p:cNvSpPr>
          <p:nvPr>
            <p:ph type="dt" sz="half" idx="10"/>
          </p:nvPr>
        </p:nvSpPr>
        <p:spPr/>
        <p:txBody>
          <a:bodyPr/>
          <a:lstStyle/>
          <a:p>
            <a:r>
              <a:rPr lang="en-US"/>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Tree>
    <p:extLst>
      <p:ext uri="{BB962C8B-B14F-4D97-AF65-F5344CB8AC3E}">
        <p14:creationId xmlns:p14="http://schemas.microsoft.com/office/powerpoint/2010/main" val="250132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 Trends in weather patterns</a:t>
            </a:r>
            <a:endParaRPr lang="en-GB" dirty="0"/>
          </a:p>
        </p:txBody>
      </p:sp>
      <p:sp>
        <p:nvSpPr>
          <p:cNvPr id="3" name="Content Placeholder 2"/>
          <p:cNvSpPr>
            <a:spLocks noGrp="1"/>
          </p:cNvSpPr>
          <p:nvPr>
            <p:ph idx="1"/>
          </p:nvPr>
        </p:nvSpPr>
        <p:spPr/>
        <p:txBody>
          <a:bodyPr/>
          <a:lstStyle/>
          <a:p>
            <a:r>
              <a:rPr lang="en-GB" dirty="0" smtClean="0"/>
              <a:t>2014 was the UK’s warmest ever year and eight of the top ten warmest years have occurred since 2002.</a:t>
            </a:r>
          </a:p>
          <a:p>
            <a:r>
              <a:rPr lang="en-GB" dirty="0" smtClean="0"/>
              <a:t>Five of the UK’s top six wettest years have occurred since 2000.</a:t>
            </a:r>
          </a:p>
          <a:p>
            <a:r>
              <a:rPr lang="en-GB" dirty="0" smtClean="0">
                <a:solidFill>
                  <a:schemeClr val="tx1"/>
                </a:solidFill>
              </a:rPr>
              <a:t>Many models are based on the average of past years. However, there </a:t>
            </a:r>
            <a:r>
              <a:rPr lang="en-GB" dirty="0">
                <a:solidFill>
                  <a:schemeClr val="tx1"/>
                </a:solidFill>
              </a:rPr>
              <a:t>is some evidence that expectations for 2015 should be greater than the average </a:t>
            </a:r>
            <a:r>
              <a:rPr lang="en-GB" dirty="0" smtClean="0">
                <a:solidFill>
                  <a:schemeClr val="tx1"/>
                </a:solidFill>
              </a:rPr>
              <a:t>of past years.</a:t>
            </a:r>
            <a:endParaRPr lang="en-GB" dirty="0">
              <a:solidFill>
                <a:schemeClr val="tx1"/>
              </a:solidFill>
            </a:endParaRPr>
          </a:p>
          <a:p>
            <a:endParaRPr lang="en-GB"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6" name="Slide Number Placeholder 5"/>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325771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dirty="0" smtClean="0"/>
              <a:t>Problem - Trends in weather patterns</a:t>
            </a:r>
            <a:endParaRPr lang="en-GB" dirty="0"/>
          </a:p>
        </p:txBody>
      </p:sp>
      <p:sp>
        <p:nvSpPr>
          <p:cNvPr id="92163" name="Rectangle 3"/>
          <p:cNvSpPr>
            <a:spLocks noGrp="1" noChangeArrowheads="1"/>
          </p:cNvSpPr>
          <p:nvPr>
            <p:ph idx="1"/>
            <p:custDataLst>
              <p:tags r:id="rId2"/>
            </p:custDataLst>
          </p:nvPr>
        </p:nvSpPr>
        <p:spPr>
          <a:noFill/>
        </p:spPr>
        <p:txBody>
          <a:bodyPr/>
          <a:lstStyle/>
          <a:p>
            <a:endParaRPr lang="en-GB" sz="1000" b="1" dirty="0"/>
          </a:p>
          <a:p>
            <a:pPr lvl="1"/>
            <a:endParaRPr lang="en-GB" sz="900" b="1" dirty="0"/>
          </a:p>
          <a:p>
            <a:pPr lvl="1"/>
            <a:endParaRPr lang="en-GB" sz="900" b="1" dirty="0"/>
          </a:p>
          <a:p>
            <a:pPr lvl="1"/>
            <a:endParaRPr lang="en-GB" sz="900" b="1" dirty="0"/>
          </a:p>
          <a:p>
            <a:pPr lvl="1"/>
            <a:endParaRPr lang="en-GB" sz="900" b="1" dirty="0"/>
          </a:p>
          <a:p>
            <a:pPr lvl="1"/>
            <a:endParaRPr lang="en-GB" sz="900" b="1" dirty="0"/>
          </a:p>
          <a:p>
            <a:pPr lvl="1"/>
            <a:endParaRPr lang="en-GB" sz="900" b="1"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04938" y="1437624"/>
            <a:ext cx="4120615" cy="20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3235576250"/>
              </p:ext>
            </p:extLst>
          </p:nvPr>
        </p:nvGraphicFramePr>
        <p:xfrm>
          <a:off x="246803" y="1329612"/>
          <a:ext cx="4220308"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583865" y="3529185"/>
            <a:ext cx="3237307" cy="1155905"/>
          </a:xfrm>
          <a:prstGeom prst="rect">
            <a:avLst/>
          </a:prstGeom>
          <a:noFill/>
        </p:spPr>
        <p:txBody>
          <a:bodyPr wrap="square" lIns="77925" tIns="38963" rIns="77925" bIns="38963" rtlCol="0">
            <a:spAutoFit/>
          </a:bodyPr>
          <a:lstStyle/>
          <a:p>
            <a:r>
              <a:rPr lang="en-GB" sz="1400" dirty="0"/>
              <a:t>Trend for a warmer time than recorded in the past – this increase in energy is expected to lead to more storms and greater rainfall as warmer air can carry more moisture.</a:t>
            </a:r>
          </a:p>
        </p:txBody>
      </p:sp>
      <p:sp>
        <p:nvSpPr>
          <p:cNvPr id="9" name="TextBox 8"/>
          <p:cNvSpPr txBox="1"/>
          <p:nvPr/>
        </p:nvSpPr>
        <p:spPr>
          <a:xfrm>
            <a:off x="4704938" y="3519000"/>
            <a:ext cx="3251438" cy="1155905"/>
          </a:xfrm>
          <a:prstGeom prst="rect">
            <a:avLst/>
          </a:prstGeom>
          <a:solidFill>
            <a:schemeClr val="bg1"/>
          </a:solidFill>
        </p:spPr>
        <p:txBody>
          <a:bodyPr wrap="square" lIns="77925" tIns="38963" rIns="77925" bIns="38963" rtlCol="0">
            <a:spAutoFit/>
          </a:bodyPr>
          <a:lstStyle/>
          <a:p>
            <a:r>
              <a:rPr lang="en-GB" sz="1400" dirty="0"/>
              <a:t>The impact on rainfall is less clear – winters have been wetter and summers drier over the last 250 years but more recently summers also appear to be wetter again. </a:t>
            </a:r>
          </a:p>
        </p:txBody>
      </p:sp>
      <p:sp>
        <p:nvSpPr>
          <p:cNvPr id="10" name="Date Placeholder 9"/>
          <p:cNvSpPr>
            <a:spLocks noGrp="1"/>
          </p:cNvSpPr>
          <p:nvPr>
            <p:ph type="dt" sz="half" idx="10"/>
          </p:nvPr>
        </p:nvSpPr>
        <p:spPr/>
        <p:txBody>
          <a:bodyPr/>
          <a:lstStyle/>
          <a:p>
            <a:r>
              <a:rPr lang="en-US" dirty="0"/>
              <a:t>1 June 2015</a:t>
            </a:r>
            <a:endParaRPr lang="en-GB" dirty="0"/>
          </a:p>
        </p:txBody>
      </p:sp>
      <p:sp>
        <p:nvSpPr>
          <p:cNvPr id="11" name="Slide Number Placeholder 10"/>
          <p:cNvSpPr>
            <a:spLocks noGrp="1"/>
          </p:cNvSpPr>
          <p:nvPr>
            <p:ph type="sldNum" sz="quarter" idx="12"/>
          </p:nvPr>
        </p:nvSpPr>
        <p:spPr/>
        <p:txBody>
          <a:bodyPr/>
          <a:lstStyle/>
          <a:p>
            <a:fld id="{FE8DA6AF-1811-4E27-A96F-54109F1D0275}" type="slidenum">
              <a:rPr lang="en-GB" smtClean="0"/>
              <a:pPr/>
              <a:t>5</a:t>
            </a:fld>
            <a:endParaRPr lang="en-GB"/>
          </a:p>
        </p:txBody>
      </p:sp>
    </p:spTree>
    <p:custDataLst>
      <p:tags r:id="rId1"/>
    </p:custDataLst>
    <p:extLst>
      <p:ext uri="{BB962C8B-B14F-4D97-AF65-F5344CB8AC3E}">
        <p14:creationId xmlns:p14="http://schemas.microsoft.com/office/powerpoint/2010/main" val="385616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95289" y="303610"/>
            <a:ext cx="8291512" cy="701966"/>
          </a:xfrm>
        </p:spPr>
        <p:txBody>
          <a:bodyPr/>
          <a:lstStyle/>
          <a:p>
            <a:pPr eaLnBrk="1" hangingPunct="1"/>
            <a:r>
              <a:rPr lang="en-GB" dirty="0" smtClean="0"/>
              <a:t>Problem - Insurers</a:t>
            </a:r>
          </a:p>
        </p:txBody>
      </p:sp>
      <p:sp>
        <p:nvSpPr>
          <p:cNvPr id="18436" name="Rectangle 3"/>
          <p:cNvSpPr>
            <a:spLocks noGrp="1" noChangeArrowheads="1"/>
          </p:cNvSpPr>
          <p:nvPr>
            <p:ph idx="1"/>
            <p:custDataLst>
              <p:tags r:id="rId2"/>
            </p:custDataLst>
          </p:nvPr>
        </p:nvSpPr>
        <p:spPr>
          <a:xfrm>
            <a:off x="395289" y="951570"/>
            <a:ext cx="8291512" cy="3696630"/>
          </a:xfrm>
          <a:noFill/>
        </p:spPr>
        <p:txBody>
          <a:bodyPr/>
          <a:lstStyle/>
          <a:p>
            <a:r>
              <a:rPr lang="en-GB" sz="1600" dirty="0"/>
              <a:t>Insurers have got much better at predicting flood risk at a more granular level. This has seen the expected flood cost for the worst properties become more extreme leading to a problem of affordability and availability.</a:t>
            </a:r>
          </a:p>
        </p:txBody>
      </p:sp>
      <p:pic>
        <p:nvPicPr>
          <p:cNvPr id="8" name="Picture 7" descr="RMS 75 yr defended and minor river - Morpeth.jpg"/>
          <p:cNvPicPr/>
          <p:nvPr/>
        </p:nvPicPr>
        <p:blipFill>
          <a:blip r:embed="rId4" cstate="print"/>
          <a:stretch>
            <a:fillRect/>
          </a:stretch>
        </p:blipFill>
        <p:spPr>
          <a:xfrm>
            <a:off x="763414" y="1815666"/>
            <a:ext cx="2653384" cy="2916324"/>
          </a:xfrm>
          <a:prstGeom prst="rect">
            <a:avLst/>
          </a:prstGeom>
        </p:spPr>
      </p:pic>
      <p:pic>
        <p:nvPicPr>
          <p:cNvPr id="9" name="Picture 8" descr="JBA river and surface water - Morpeth.jpg"/>
          <p:cNvPicPr/>
          <p:nvPr/>
        </p:nvPicPr>
        <p:blipFill>
          <a:blip r:embed="rId5" cstate="print"/>
          <a:stretch>
            <a:fillRect/>
          </a:stretch>
        </p:blipFill>
        <p:spPr>
          <a:xfrm>
            <a:off x="5668738" y="1869672"/>
            <a:ext cx="2642946" cy="2856326"/>
          </a:xfrm>
          <a:prstGeom prst="rect">
            <a:avLst/>
          </a:prstGeom>
        </p:spPr>
      </p:pic>
      <p:sp>
        <p:nvSpPr>
          <p:cNvPr id="2" name="Right Arrow 1"/>
          <p:cNvSpPr/>
          <p:nvPr/>
        </p:nvSpPr>
        <p:spPr bwMode="auto">
          <a:xfrm>
            <a:off x="3511684" y="2700640"/>
            <a:ext cx="2157054" cy="1530864"/>
          </a:xfrm>
          <a:prstGeom prst="rightArrow">
            <a:avLst/>
          </a:prstGeom>
          <a:solidFill>
            <a:schemeClr val="tx2">
              <a:lumMod val="75000"/>
            </a:schemeClr>
          </a:solidFill>
          <a:ln w="9525" cap="flat" cmpd="sng" algn="ctr">
            <a:noFill/>
            <a:prstDash val="solid"/>
            <a:round/>
            <a:headEnd type="none" w="med" len="med"/>
            <a:tailEnd type="none" w="med" len="med"/>
          </a:ln>
          <a:effectLst/>
          <a:extLst/>
        </p:spPr>
        <p:txBody>
          <a:bodyPr vert="horz" wrap="square" lIns="92038" tIns="92038" rIns="92038" bIns="92038" numCol="1" rtlCol="0" anchor="ctr" anchorCtr="0" compatLnSpc="1">
            <a:prstTxWarp prst="textNoShape">
              <a:avLst/>
            </a:prstTxWarp>
            <a:spAutoFit/>
          </a:bodyPr>
          <a:lstStyle/>
          <a:p>
            <a:pPr algn="ctr">
              <a:spcBef>
                <a:spcPct val="50000"/>
              </a:spcBef>
              <a:spcAft>
                <a:spcPts val="426"/>
              </a:spcAft>
            </a:pPr>
            <a:r>
              <a:rPr lang="en-GB" sz="1900" b="1" dirty="0">
                <a:solidFill>
                  <a:schemeClr val="bg1"/>
                </a:solidFill>
                <a:ea typeface="Arial Unicode MS" pitchFamily="34" charset="-128"/>
                <a:cs typeface="Arial Unicode MS" pitchFamily="34" charset="-128"/>
              </a:rPr>
              <a:t>Better granularity</a:t>
            </a:r>
          </a:p>
        </p:txBody>
      </p:sp>
      <p:sp>
        <p:nvSpPr>
          <p:cNvPr id="10" name="Date Placeholder 9"/>
          <p:cNvSpPr>
            <a:spLocks noGrp="1"/>
          </p:cNvSpPr>
          <p:nvPr>
            <p:ph type="dt" sz="half" idx="10"/>
          </p:nvPr>
        </p:nvSpPr>
        <p:spPr/>
        <p:txBody>
          <a:bodyPr/>
          <a:lstStyle/>
          <a:p>
            <a:r>
              <a:rPr lang="en-US" dirty="0"/>
              <a:t>1 June 2015</a:t>
            </a:r>
            <a:endParaRPr lang="en-GB" dirty="0"/>
          </a:p>
        </p:txBody>
      </p:sp>
      <p:sp>
        <p:nvSpPr>
          <p:cNvPr id="11" name="Slide Number Placeholder 10"/>
          <p:cNvSpPr>
            <a:spLocks noGrp="1"/>
          </p:cNvSpPr>
          <p:nvPr>
            <p:ph type="sldNum" sz="quarter" idx="12"/>
          </p:nvPr>
        </p:nvSpPr>
        <p:spPr/>
        <p:txBody>
          <a:bodyPr/>
          <a:lstStyle/>
          <a:p>
            <a:fld id="{FE8DA6AF-1811-4E27-A96F-54109F1D0275}" type="slidenum">
              <a:rPr lang="en-GB" smtClean="0"/>
              <a:pPr/>
              <a:t>6</a:t>
            </a:fld>
            <a:endParaRPr lang="en-GB"/>
          </a:p>
        </p:txBody>
      </p:sp>
      <p:sp>
        <p:nvSpPr>
          <p:cNvPr id="3" name="Rectangle 2"/>
          <p:cNvSpPr/>
          <p:nvPr/>
        </p:nvSpPr>
        <p:spPr>
          <a:xfrm>
            <a:off x="2339752" y="3939902"/>
            <a:ext cx="108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339752" y="4208644"/>
            <a:ext cx="108000" cy="9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6608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 Insurers</a:t>
            </a:r>
            <a:endParaRPr lang="en-GB" dirty="0"/>
          </a:p>
        </p:txBody>
      </p:sp>
      <p:sp>
        <p:nvSpPr>
          <p:cNvPr id="3" name="Content Placeholder 2"/>
          <p:cNvSpPr>
            <a:spLocks noGrp="1"/>
          </p:cNvSpPr>
          <p:nvPr>
            <p:ph idx="1"/>
          </p:nvPr>
        </p:nvSpPr>
        <p:spPr>
          <a:xfrm>
            <a:off x="467544" y="1113588"/>
            <a:ext cx="8291998" cy="3480197"/>
          </a:xfrm>
        </p:spPr>
        <p:txBody>
          <a:bodyPr/>
          <a:lstStyle/>
          <a:p>
            <a:pPr marL="0" indent="0">
              <a:buNone/>
            </a:pPr>
            <a:r>
              <a:rPr lang="en-GB" sz="1900" b="1" dirty="0" smtClean="0"/>
              <a:t>21</a:t>
            </a:r>
            <a:r>
              <a:rPr lang="en-GB" sz="1900" b="1" baseline="30000" dirty="0" smtClean="0"/>
              <a:t>st</a:t>
            </a:r>
            <a:r>
              <a:rPr lang="en-GB" sz="1900" b="1" dirty="0" smtClean="0"/>
              <a:t> May, The Actuary:</a:t>
            </a:r>
            <a:endParaRPr lang="en-GB" sz="1900" b="1" dirty="0"/>
          </a:p>
          <a:p>
            <a:r>
              <a:rPr lang="en-GB" sz="1600" i="1" dirty="0" smtClean="0"/>
              <a:t>“New </a:t>
            </a:r>
            <a:r>
              <a:rPr lang="en-GB" sz="1600" i="1" dirty="0"/>
              <a:t>model helps Canadian insurers better understand flood risks</a:t>
            </a:r>
            <a:br>
              <a:rPr lang="en-GB" sz="1600" i="1" dirty="0"/>
            </a:br>
            <a:r>
              <a:rPr lang="en-GB" sz="1600" i="1" dirty="0"/>
              <a:t>A “fully probabilistic” flood model has been developed to help insurers and reinsurers better underwrite and manage these risks in Canada</a:t>
            </a:r>
            <a:r>
              <a:rPr lang="en-GB" sz="1600" i="1" dirty="0" smtClean="0"/>
              <a:t>.”</a:t>
            </a:r>
            <a:endParaRPr lang="en-GB" sz="1600" i="1" dirty="0"/>
          </a:p>
          <a:p>
            <a:pPr marL="0" indent="0">
              <a:buNone/>
            </a:pPr>
            <a:r>
              <a:rPr lang="en-GB" sz="1900" b="1" dirty="0" smtClean="0"/>
              <a:t>22</a:t>
            </a:r>
            <a:r>
              <a:rPr lang="en-GB" sz="1900" b="1" baseline="30000" dirty="0" smtClean="0"/>
              <a:t>nd</a:t>
            </a:r>
            <a:r>
              <a:rPr lang="en-GB" sz="1900" b="1" dirty="0" smtClean="0"/>
              <a:t> May, Flood Re weekly briefing:</a:t>
            </a:r>
            <a:endParaRPr lang="en-GB" sz="1900" b="1" dirty="0"/>
          </a:p>
          <a:p>
            <a:r>
              <a:rPr lang="en-GB" sz="1600" i="1" dirty="0" smtClean="0"/>
              <a:t>“Canadian </a:t>
            </a:r>
            <a:r>
              <a:rPr lang="en-GB" sz="1600" i="1" dirty="0"/>
              <a:t>delegation visit to Flood Re - This week we were delighted to be able to host a visit from colleagues from the Insurance Bureau of Canada who are exploring whether a Flood Re type solution could be applicable in their country.  They spent time with our Executive team asking about the strategy and objectives for Flood Re as well as gaining significant insight into the operational programme that is in place</a:t>
            </a:r>
            <a:r>
              <a:rPr lang="en-GB" sz="1600" i="1" dirty="0" smtClean="0"/>
              <a:t>.</a:t>
            </a:r>
            <a:r>
              <a:rPr lang="en-GB" sz="1800" i="1" dirty="0" smtClean="0"/>
              <a:t>”</a:t>
            </a:r>
          </a:p>
          <a:p>
            <a:pPr marL="0" indent="0">
              <a:buNone/>
            </a:pPr>
            <a:r>
              <a:rPr lang="en-GB" sz="1600" dirty="0" smtClean="0"/>
              <a:t>But not quite as it seems – flood insurance availability</a:t>
            </a:r>
            <a:endParaRPr lang="en-GB" sz="1600" dirty="0"/>
          </a:p>
          <a:p>
            <a:endParaRPr lang="en-GB" sz="1900" dirty="0"/>
          </a:p>
          <a:p>
            <a:endParaRPr lang="en-GB" sz="1900" dirty="0"/>
          </a:p>
        </p:txBody>
      </p:sp>
      <p:sp>
        <p:nvSpPr>
          <p:cNvPr id="4" name="Date Placeholder 3"/>
          <p:cNvSpPr>
            <a:spLocks noGrp="1"/>
          </p:cNvSpPr>
          <p:nvPr>
            <p:ph type="dt" sz="half" idx="10"/>
          </p:nvPr>
        </p:nvSpPr>
        <p:spPr/>
        <p:txBody>
          <a:bodyPr/>
          <a:lstStyle/>
          <a:p>
            <a:r>
              <a:rPr lang="en-US" dirty="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Tree>
    <p:extLst>
      <p:ext uri="{BB962C8B-B14F-4D97-AF65-F5344CB8AC3E}">
        <p14:creationId xmlns:p14="http://schemas.microsoft.com/office/powerpoint/2010/main" val="95635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GB" dirty="0" smtClean="0"/>
              <a:t>Flood Re</a:t>
            </a:r>
            <a:endParaRPr lang="en-GB" dirty="0"/>
          </a:p>
        </p:txBody>
      </p:sp>
      <p:sp>
        <p:nvSpPr>
          <p:cNvPr id="4" name="Subtitle 3"/>
          <p:cNvSpPr>
            <a:spLocks noGrp="1"/>
          </p:cNvSpPr>
          <p:nvPr>
            <p:ph type="subTitle" idx="1"/>
          </p:nvPr>
        </p:nvSpPr>
        <p:spPr/>
        <p:txBody>
          <a:bodyPr/>
          <a:lstStyle/>
          <a:p>
            <a:r>
              <a:rPr lang="en-GB" dirty="0"/>
              <a:t>a</a:t>
            </a:r>
            <a:r>
              <a:rPr lang="en-GB" dirty="0" smtClean="0"/>
              <a:t> / the solution?</a:t>
            </a:r>
            <a:endParaRPr lang="en-GB" dirty="0"/>
          </a:p>
        </p:txBody>
      </p:sp>
      <p:sp>
        <p:nvSpPr>
          <p:cNvPr id="10" name="Path"/>
          <p:cNvSpPr/>
          <p:nvPr/>
        </p:nvSpPr>
        <p:spPr>
          <a:xfrm>
            <a:off x="3375560" y="4920306"/>
            <a:ext cx="51419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r"/>
            <a:endParaRPr lang="en-GB" sz="500" dirty="0">
              <a:solidFill>
                <a:schemeClr val="tx1"/>
              </a:solidFill>
            </a:endParaRPr>
          </a:p>
        </p:txBody>
      </p:sp>
      <p:sp>
        <p:nvSpPr>
          <p:cNvPr id="5" name="Date Placeholder 4"/>
          <p:cNvSpPr>
            <a:spLocks noGrp="1"/>
          </p:cNvSpPr>
          <p:nvPr>
            <p:ph type="dt" sz="half" idx="2"/>
          </p:nvPr>
        </p:nvSpPr>
        <p:spPr/>
        <p:txBody>
          <a:bodyPr/>
          <a:lstStyle/>
          <a:p>
            <a:r>
              <a:rPr lang="en-US" dirty="0" smtClean="0"/>
              <a:t>1 June 2015</a:t>
            </a:r>
            <a:endParaRPr lang="en-GB" dirty="0"/>
          </a:p>
        </p:txBody>
      </p:sp>
    </p:spTree>
    <p:custDataLst>
      <p:tags r:id="rId1"/>
    </p:custDataLst>
    <p:extLst>
      <p:ext uri="{BB962C8B-B14F-4D97-AF65-F5344CB8AC3E}">
        <p14:creationId xmlns:p14="http://schemas.microsoft.com/office/powerpoint/2010/main" val="120364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What is Flood Re?</a:t>
            </a:r>
            <a:endParaRPr lang="en-GB" dirty="0"/>
          </a:p>
        </p:txBody>
      </p:sp>
      <p:sp>
        <p:nvSpPr>
          <p:cNvPr id="3" name="Content Placeholder 2"/>
          <p:cNvSpPr>
            <a:spLocks noGrp="1"/>
          </p:cNvSpPr>
          <p:nvPr>
            <p:ph idx="1"/>
            <p:custDataLst>
              <p:tags r:id="rId3"/>
            </p:custDataLst>
          </p:nvPr>
        </p:nvSpPr>
        <p:spPr/>
        <p:txBody>
          <a:bodyPr/>
          <a:lstStyle/>
          <a:p>
            <a:r>
              <a:rPr lang="en-US" sz="1600" dirty="0" smtClean="0"/>
              <a:t>Designed </a:t>
            </a:r>
            <a:r>
              <a:rPr lang="en-US" sz="1600" dirty="0"/>
              <a:t>to enable high flood risk households to obtain affordably priced flood </a:t>
            </a:r>
            <a:r>
              <a:rPr lang="en-US" sz="1600" dirty="0" smtClean="0"/>
              <a:t>insurance, Flood Re is an </a:t>
            </a:r>
            <a:r>
              <a:rPr lang="en-US" sz="1600" dirty="0"/>
              <a:t>agreement between UK insurers and the Government </a:t>
            </a:r>
            <a:r>
              <a:rPr lang="en-US" sz="1600" dirty="0" smtClean="0"/>
              <a:t>to </a:t>
            </a:r>
            <a:r>
              <a:rPr lang="en-US" sz="1600" dirty="0"/>
              <a:t>allow insurers to pass the flood risk element of a home insurance policy into a </a:t>
            </a:r>
            <a:r>
              <a:rPr lang="en-US" sz="1600" dirty="0" smtClean="0"/>
              <a:t>not-for-profit fund that will pay any subsequent flood claim</a:t>
            </a:r>
            <a:r>
              <a:rPr lang="en-US" sz="1600" dirty="0"/>
              <a:t>. </a:t>
            </a:r>
            <a:endParaRPr lang="en-US" sz="1600" dirty="0" smtClean="0"/>
          </a:p>
          <a:p>
            <a:r>
              <a:rPr lang="en-US" sz="1600" dirty="0" smtClean="0"/>
              <a:t>Aim is to allow a </a:t>
            </a:r>
            <a:r>
              <a:rPr lang="en-US" sz="1600" dirty="0"/>
              <a:t>sustainable transition to risk reflective pricing over 25 years</a:t>
            </a:r>
            <a:r>
              <a:rPr lang="en-US" sz="1600" dirty="0" smtClean="0"/>
              <a:t>.</a:t>
            </a:r>
          </a:p>
          <a:p>
            <a:r>
              <a:rPr lang="en-US" sz="1600" dirty="0"/>
              <a:t>Flood Re is designed to provide support to those homeowners </a:t>
            </a:r>
            <a:r>
              <a:rPr lang="en-US" sz="1600" dirty="0" smtClean="0"/>
              <a:t>who</a:t>
            </a:r>
            <a:r>
              <a:rPr lang="en-US" sz="1600" dirty="0"/>
              <a:t>, without it, are most likely to face problems in obtaining affordable flood insurance.</a:t>
            </a:r>
          </a:p>
          <a:p>
            <a:pPr>
              <a:spcBef>
                <a:spcPts val="600"/>
              </a:spcBef>
            </a:pPr>
            <a:r>
              <a:rPr lang="en-US" sz="1600" dirty="0"/>
              <a:t>Exclusions include:</a:t>
            </a:r>
          </a:p>
          <a:p>
            <a:pPr lvl="1">
              <a:spcBef>
                <a:spcPts val="600"/>
              </a:spcBef>
            </a:pPr>
            <a:r>
              <a:rPr lang="en-US" sz="1600" dirty="0"/>
              <a:t>Homes built after </a:t>
            </a:r>
            <a:r>
              <a:rPr lang="en-US" sz="1600" dirty="0">
                <a:solidFill>
                  <a:schemeClr val="accent1"/>
                </a:solidFill>
              </a:rPr>
              <a:t>1 January 2009 </a:t>
            </a:r>
            <a:endParaRPr lang="en-US" sz="1600" dirty="0"/>
          </a:p>
          <a:p>
            <a:pPr lvl="1">
              <a:spcBef>
                <a:spcPts val="600"/>
              </a:spcBef>
            </a:pPr>
            <a:r>
              <a:rPr lang="en-US" sz="1600" dirty="0">
                <a:solidFill>
                  <a:schemeClr val="accent1"/>
                </a:solidFill>
              </a:rPr>
              <a:t>Commercial </a:t>
            </a:r>
            <a:r>
              <a:rPr lang="en-US" sz="1600" dirty="0"/>
              <a:t>properties, including commercial leasehold properties (although there are some exceptions)</a:t>
            </a:r>
          </a:p>
          <a:p>
            <a:endParaRPr lang="en-US" dirty="0"/>
          </a:p>
          <a:p>
            <a:endParaRPr lang="en-GB" dirty="0"/>
          </a:p>
        </p:txBody>
      </p:sp>
      <p:sp>
        <p:nvSpPr>
          <p:cNvPr id="8" name="Date Placeholder 3"/>
          <p:cNvSpPr>
            <a:spLocks noGrp="1"/>
          </p:cNvSpPr>
          <p:nvPr>
            <p:ph type="dt" sz="half" idx="10"/>
          </p:nvPr>
        </p:nvSpPr>
        <p:spPr>
          <a:xfrm>
            <a:off x="395289" y="4807744"/>
            <a:ext cx="2016125" cy="248841"/>
          </a:xfrm>
        </p:spPr>
        <p:txBody>
          <a:bodyPr/>
          <a:lstStyle/>
          <a:p>
            <a:r>
              <a:rPr lang="en-US" dirty="0" smtClean="0"/>
              <a:t>1 June 2015</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Tree>
    <p:custDataLst>
      <p:tags r:id="rId1"/>
    </p:custDataLst>
    <p:extLst>
      <p:ext uri="{BB962C8B-B14F-4D97-AF65-F5344CB8AC3E}">
        <p14:creationId xmlns:p14="http://schemas.microsoft.com/office/powerpoint/2010/main" val="27517354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TW_DELETETEXT" val="YES"/>
</p:tagLst>
</file>

<file path=ppt/tags/tag12.xml><?xml version="1.0" encoding="utf-8"?>
<p:tagLst xmlns:a="http://schemas.openxmlformats.org/drawingml/2006/main" xmlns:r="http://schemas.openxmlformats.org/officeDocument/2006/relationships" xmlns:p="http://schemas.openxmlformats.org/presentationml/2006/main">
  <p:tag name="TW_DELETETEXT" val="YES"/>
</p:tagLst>
</file>

<file path=ppt/tags/tag13.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TW_DELETETEXT" val="YES"/>
</p:tagLst>
</file>

<file path=ppt/tags/tag15.xml><?xml version="1.0" encoding="utf-8"?>
<p:tagLst xmlns:a="http://schemas.openxmlformats.org/drawingml/2006/main" xmlns:r="http://schemas.openxmlformats.org/officeDocument/2006/relationships" xmlns:p="http://schemas.openxmlformats.org/presentationml/2006/main">
  <p:tag name="TW_DELETETEXT" val="YES"/>
</p:tagLst>
</file>

<file path=ppt/tags/tag16.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TW_DELETETEXT" val="YES"/>
</p:tagLst>
</file>

<file path=ppt/tags/tag18.xml><?xml version="1.0" encoding="utf-8"?>
<p:tagLst xmlns:a="http://schemas.openxmlformats.org/drawingml/2006/main" xmlns:r="http://schemas.openxmlformats.org/officeDocument/2006/relationships" xmlns:p="http://schemas.openxmlformats.org/presentationml/2006/main">
  <p:tag name="TW_DELETETEXT" val="YES"/>
</p:tagLst>
</file>

<file path=ppt/tags/tag19.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TW_DELETETEXT" val="YES"/>
</p:tagLst>
</file>

<file path=ppt/tags/tag20.xml><?xml version="1.0" encoding="utf-8"?>
<p:tagLst xmlns:a="http://schemas.openxmlformats.org/drawingml/2006/main" xmlns:r="http://schemas.openxmlformats.org/officeDocument/2006/relationships" xmlns:p="http://schemas.openxmlformats.org/presentationml/2006/main">
  <p:tag name="TW_DELETETEXT" val="YES"/>
</p:tagLst>
</file>

<file path=ppt/tags/tag21.xml><?xml version="1.0" encoding="utf-8"?>
<p:tagLst xmlns:a="http://schemas.openxmlformats.org/drawingml/2006/main" xmlns:r="http://schemas.openxmlformats.org/officeDocument/2006/relationships" xmlns:p="http://schemas.openxmlformats.org/presentationml/2006/main">
  <p:tag name="TW_DELETETEXT" val="YES"/>
</p:tagLst>
</file>

<file path=ppt/tags/tag22.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23.xml><?xml version="1.0" encoding="utf-8"?>
<p:tagLst xmlns:a="http://schemas.openxmlformats.org/drawingml/2006/main" xmlns:r="http://schemas.openxmlformats.org/officeDocument/2006/relationships" xmlns:p="http://schemas.openxmlformats.org/presentationml/2006/main">
  <p:tag name="TW_DELETETEXT" val="YES"/>
</p:tagLst>
</file>

<file path=ppt/tags/tag24.xml><?xml version="1.0" encoding="utf-8"?>
<p:tagLst xmlns:a="http://schemas.openxmlformats.org/drawingml/2006/main" xmlns:r="http://schemas.openxmlformats.org/officeDocument/2006/relationships" xmlns:p="http://schemas.openxmlformats.org/presentationml/2006/main">
  <p:tag name="TW_DELETETEXT" val="YES"/>
</p:tagLst>
</file>

<file path=ppt/tags/tag25.xml><?xml version="1.0" encoding="utf-8"?>
<p:tagLst xmlns:a="http://schemas.openxmlformats.org/drawingml/2006/main" xmlns:r="http://schemas.openxmlformats.org/officeDocument/2006/relationships" xmlns:p="http://schemas.openxmlformats.org/presentationml/2006/main">
  <p:tag name="TW_DIALOGNAME" val="Transition"/>
  <p:tag name="TW_SHORTNAME" val="BASIC"/>
  <p:tag name="TW_ASSOCIATEDSLIDES" val=""/>
  <p:tag name="TW_INNEWPRESENTATION" val="NO"/>
  <p:tag name="TW_ONINSERTSLIDEDLG" val="YES"/>
</p:tagLst>
</file>

<file path=ppt/tags/tag26.xml><?xml version="1.0" encoding="utf-8"?>
<p:tagLst xmlns:a="http://schemas.openxmlformats.org/drawingml/2006/main" xmlns:r="http://schemas.openxmlformats.org/officeDocument/2006/relationships" xmlns:p="http://schemas.openxmlformats.org/presentationml/2006/main">
  <p:tag name="TW_DELETETEXT" val="YES"/>
</p:tagLst>
</file>

<file path=ppt/tags/tag3.xml><?xml version="1.0" encoding="utf-8"?>
<p:tagLst xmlns:a="http://schemas.openxmlformats.org/drawingml/2006/main" xmlns:r="http://schemas.openxmlformats.org/officeDocument/2006/relationships" xmlns:p="http://schemas.openxmlformats.org/presentationml/2006/main">
  <p:tag name="TW_DELETETEXT" val="YES"/>
</p:tagLst>
</file>

<file path=ppt/tags/tag4.xml><?xml version="1.0" encoding="utf-8"?>
<p:tagLst xmlns:a="http://schemas.openxmlformats.org/drawingml/2006/main" xmlns:r="http://schemas.openxmlformats.org/officeDocument/2006/relationships" xmlns:p="http://schemas.openxmlformats.org/presentationml/2006/main">
  <p:tag name="LG_DIALOGNAME" val="Text 1 column"/>
  <p:tag name="LG_SHORTNAME" val=""/>
  <p:tag name="LG_INNEWPRESENTATION" val="YES"/>
  <p:tag name="LG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LG_DELETETEXT" val="YES"/>
</p:tagLst>
</file>

<file path=ppt/tags/tag6.xml><?xml version="1.0" encoding="utf-8"?>
<p:tagLst xmlns:a="http://schemas.openxmlformats.org/drawingml/2006/main" xmlns:r="http://schemas.openxmlformats.org/officeDocument/2006/relationships" xmlns:p="http://schemas.openxmlformats.org/presentationml/2006/main">
  <p:tag name="LG_DIALOGNAME" val="Text 2 columns"/>
  <p:tag name="LG_SHORTNAME" val=""/>
  <p:tag name="LG_INNEWPRESENTATION" val="NO"/>
  <p:tag name="LG_ONINSERTSLIDEDLG" val="YES"/>
</p:tagLst>
</file>

<file path=ppt/tags/tag7.xml><?xml version="1.0" encoding="utf-8"?>
<p:tagLst xmlns:a="http://schemas.openxmlformats.org/drawingml/2006/main" xmlns:r="http://schemas.openxmlformats.org/officeDocument/2006/relationships" xmlns:p="http://schemas.openxmlformats.org/presentationml/2006/main">
  <p:tag name="LG_DELETETEXT" val="YES"/>
</p:tagLst>
</file>

<file path=ppt/tags/tag8.xml><?xml version="1.0" encoding="utf-8"?>
<p:tagLst xmlns:a="http://schemas.openxmlformats.org/drawingml/2006/main" xmlns:r="http://schemas.openxmlformats.org/officeDocument/2006/relationships" xmlns:p="http://schemas.openxmlformats.org/presentationml/2006/main">
  <p:tag name="TW_DIALOGNAME" val="Transition"/>
  <p:tag name="TW_SHORTNAME" val="BASIC"/>
  <p:tag name="TW_ASSOCIATEDSLIDES" val=""/>
  <p:tag name="TW_INNEWPRESENTATION" val="NO"/>
  <p:tag name="TW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IFOA PowerPoint template 08">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08</Template>
  <TotalTime>13432</TotalTime>
  <Words>1405</Words>
  <Application>Microsoft Office PowerPoint</Application>
  <PresentationFormat>On-screen Show (16:9)</PresentationFormat>
  <Paragraphs>228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IFOA PowerPoint template 08</vt:lpstr>
      <vt:lpstr>Flood, Flood Re and Actuaries</vt:lpstr>
      <vt:lpstr>GIRO Flood Working Party</vt:lpstr>
      <vt:lpstr>The Flood Problem</vt:lpstr>
      <vt:lpstr>Problem - Trends in weather patterns</vt:lpstr>
      <vt:lpstr>Problem - Trends in weather patterns</vt:lpstr>
      <vt:lpstr>Problem - Insurers</vt:lpstr>
      <vt:lpstr>Problem – Insurers</vt:lpstr>
      <vt:lpstr>Flood Re</vt:lpstr>
      <vt:lpstr>What is Flood Re?</vt:lpstr>
      <vt:lpstr>How will Flood Re work?</vt:lpstr>
      <vt:lpstr>How will Flood Re work?</vt:lpstr>
      <vt:lpstr>Who pays?</vt:lpstr>
      <vt:lpstr>Flood Re</vt:lpstr>
      <vt:lpstr>Flood Re</vt:lpstr>
      <vt:lpstr>Flood Re - Strengths</vt:lpstr>
      <vt:lpstr>Flood Re – Controversies</vt:lpstr>
      <vt:lpstr>The IFoA as a public interest body</vt:lpstr>
      <vt:lpstr>Profession’s View?</vt:lpstr>
      <vt:lpstr>Profession’s View?</vt:lpstr>
      <vt:lpstr>Profession’s View?</vt:lpstr>
      <vt:lpstr>Profession’s View?</vt:lpstr>
      <vt:lpstr>Questions</vt:lpstr>
    </vt:vector>
  </TitlesOfParts>
  <Company>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barbarab</dc:creator>
  <cp:lastModifiedBy>Windows User</cp:lastModifiedBy>
  <cp:revision>55</cp:revision>
  <dcterms:created xsi:type="dcterms:W3CDTF">2013-01-16T11:22:54Z</dcterms:created>
  <dcterms:modified xsi:type="dcterms:W3CDTF">2015-10-09T10:10:16Z</dcterms:modified>
</cp:coreProperties>
</file>