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10" r:id="rId3"/>
    <p:sldId id="326" r:id="rId4"/>
    <p:sldId id="327" r:id="rId5"/>
    <p:sldId id="329" r:id="rId6"/>
    <p:sldId id="328" r:id="rId7"/>
    <p:sldId id="303" r:id="rId8"/>
    <p:sldId id="311" r:id="rId9"/>
    <p:sldId id="295" r:id="rId10"/>
    <p:sldId id="296" r:id="rId11"/>
    <p:sldId id="312" r:id="rId12"/>
    <p:sldId id="298" r:id="rId13"/>
    <p:sldId id="297" r:id="rId14"/>
    <p:sldId id="299" r:id="rId15"/>
    <p:sldId id="316" r:id="rId16"/>
    <p:sldId id="317" r:id="rId17"/>
    <p:sldId id="318" r:id="rId18"/>
    <p:sldId id="319" r:id="rId19"/>
    <p:sldId id="320" r:id="rId20"/>
    <p:sldId id="321" r:id="rId21"/>
    <p:sldId id="322" r:id="rId22"/>
    <p:sldId id="323" r:id="rId23"/>
    <p:sldId id="324" r:id="rId24"/>
    <p:sldId id="325" r:id="rId25"/>
    <p:sldId id="330" r:id="rId26"/>
  </p:sldIdLst>
  <p:sldSz cx="9144000" cy="5143500" type="screen16x9"/>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guide id="3" orient="horz" pos="3185">
          <p15:clr>
            <a:srgbClr val="A4A3A4"/>
          </p15:clr>
        </p15:guide>
        <p15:guide id="4" pos="2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D35"/>
    <a:srgbClr val="FFFFFF"/>
    <a:srgbClr val="2F5079"/>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2558" autoAdjust="0"/>
  </p:normalViewPr>
  <p:slideViewPr>
    <p:cSldViewPr showGuides="1">
      <p:cViewPr varScale="1">
        <p:scale>
          <a:sx n="95" d="100"/>
          <a:sy n="95" d="100"/>
        </p:scale>
        <p:origin x="1926" y="78"/>
      </p:cViewPr>
      <p:guideLst>
        <p:guide orient="horz" pos="4247"/>
        <p:guide pos="322"/>
        <p:guide orient="horz" pos="3185"/>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DC85742-2093-4B5F-BE4B-072281482197}" type="datetimeFigureOut">
              <a:rPr lang="en-GB" smtClean="0"/>
              <a:t>22/11/2018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21678B4-2A0D-4488-821B-98BAF3EE08E6}" type="slidenum">
              <a:rPr lang="en-GB" smtClean="0"/>
              <a:t>‹#›</a:t>
            </a:fld>
            <a:endParaRPr lang="en-GB"/>
          </a:p>
        </p:txBody>
      </p:sp>
    </p:spTree>
    <p:extLst>
      <p:ext uri="{BB962C8B-B14F-4D97-AF65-F5344CB8AC3E}">
        <p14:creationId xmlns:p14="http://schemas.microsoft.com/office/powerpoint/2010/main" val="348417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lobenewswire.com/Tracker?data=_zS9nQvRNhZk-311120S3onjy13Oo3ZTAZCTjPTzqprZ2CscvQKtEOd8yV3fHT2Fl5lCmOuMv3DLStZjR8SuGb8-4V4rBpr-jvxQ69_GYcODmD-Ij6JxdR-6HO8UZkWjBKsK9Q_218XM3GNITTHtqSip5sUb4v-773V0MqRb-8SehFkcEX_-rTUKs6JU6cUxIDhu0gted1DWnJJA1DytM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enome.gov/11006943/human-genome-project-completion-frequently-asked-ques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hr.nlm.nih.gov/primer/hgp/descrip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189996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51169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900" b="0" i="0" kern="1200" dirty="0" smtClean="0">
                <a:solidFill>
                  <a:schemeClr val="tx1"/>
                </a:solidFill>
                <a:effectLst/>
                <a:latin typeface="Arial" charset="0"/>
                <a:ea typeface="+mn-ea"/>
                <a:cs typeface="Arial" charset="0"/>
              </a:rPr>
              <a:t>According to the latest report published by Credence Research, Inc. “</a:t>
            </a:r>
            <a:r>
              <a:rPr lang="en-GB" sz="900" b="1" i="0" u="sng" kern="1200" dirty="0" smtClean="0">
                <a:solidFill>
                  <a:schemeClr val="tx1"/>
                </a:solidFill>
                <a:effectLst/>
                <a:latin typeface="Arial" charset="0"/>
                <a:ea typeface="+mn-ea"/>
                <a:cs typeface="Arial" charset="0"/>
                <a:hlinkClick r:id="rId3"/>
              </a:rPr>
              <a:t>Direct-to-Consumer (DTC) Genetic Testing Market</a:t>
            </a:r>
            <a:r>
              <a:rPr lang="en-GB" sz="900" b="0" i="0" kern="1200" dirty="0" smtClean="0">
                <a:solidFill>
                  <a:schemeClr val="tx1"/>
                </a:solidFill>
                <a:effectLst/>
                <a:latin typeface="Arial" charset="0"/>
                <a:ea typeface="+mn-ea"/>
                <a:cs typeface="Arial" charset="0"/>
              </a:rPr>
              <a:t> - Growth, Future Prospects and Competitive Analysis, 2018-2026,” the global direct-to-consumer genetic testing market was valued at US$ 117.1 </a:t>
            </a:r>
            <a:r>
              <a:rPr lang="en-GB" sz="900" b="0" i="0" kern="1200" dirty="0" err="1" smtClean="0">
                <a:solidFill>
                  <a:schemeClr val="tx1"/>
                </a:solidFill>
                <a:effectLst/>
                <a:latin typeface="Arial" charset="0"/>
                <a:ea typeface="+mn-ea"/>
                <a:cs typeface="Arial" charset="0"/>
              </a:rPr>
              <a:t>Mn</a:t>
            </a:r>
            <a:r>
              <a:rPr lang="en-GB" sz="900" b="0" i="0" kern="1200" dirty="0" smtClean="0">
                <a:solidFill>
                  <a:schemeClr val="tx1"/>
                </a:solidFill>
                <a:effectLst/>
                <a:latin typeface="Arial" charset="0"/>
                <a:ea typeface="+mn-ea"/>
                <a:cs typeface="Arial" charset="0"/>
              </a:rPr>
              <a:t> in 2017 and expected to reach US$ 611.2 </a:t>
            </a:r>
            <a:r>
              <a:rPr lang="en-GB" sz="900" b="0" i="0" kern="1200" dirty="0" err="1" smtClean="0">
                <a:solidFill>
                  <a:schemeClr val="tx1"/>
                </a:solidFill>
                <a:effectLst/>
                <a:latin typeface="Arial" charset="0"/>
                <a:ea typeface="+mn-ea"/>
                <a:cs typeface="Arial" charset="0"/>
              </a:rPr>
              <a:t>Mn</a:t>
            </a:r>
            <a:r>
              <a:rPr lang="en-GB" sz="900" b="0" i="0" kern="1200" dirty="0" smtClean="0">
                <a:solidFill>
                  <a:schemeClr val="tx1"/>
                </a:solidFill>
                <a:effectLst/>
                <a:latin typeface="Arial" charset="0"/>
                <a:ea typeface="+mn-ea"/>
                <a:cs typeface="Arial" charset="0"/>
              </a:rPr>
              <a:t> by 2026, expanding at a CAGR of 19.4% from 2018 to 2026.</a:t>
            </a:r>
            <a:endParaRPr lang="en-GB" dirty="0" smtClean="0"/>
          </a:p>
          <a:p>
            <a:endParaRPr lang="en-GB" sz="900" b="0" i="0" kern="1200" dirty="0" smtClean="0">
              <a:solidFill>
                <a:schemeClr val="tx1"/>
              </a:solidFill>
              <a:effectLst/>
              <a:latin typeface="Arial" charset="0"/>
              <a:ea typeface="+mn-ea"/>
              <a:cs typeface="Arial" charset="0"/>
            </a:endParaRPr>
          </a:p>
          <a:p>
            <a:endParaRPr lang="en-GB" sz="900" b="0" i="0" kern="1200" dirty="0" smtClean="0">
              <a:solidFill>
                <a:schemeClr val="tx1"/>
              </a:solidFill>
              <a:effectLst/>
              <a:latin typeface="Arial" charset="0"/>
              <a:ea typeface="+mn-ea"/>
              <a:cs typeface="Arial" charset="0"/>
            </a:endParaRPr>
          </a:p>
          <a:p>
            <a:r>
              <a:rPr lang="en-GB" sz="900" b="0" i="0" kern="1200" dirty="0" smtClean="0">
                <a:solidFill>
                  <a:schemeClr val="tx1"/>
                </a:solidFill>
                <a:effectLst/>
                <a:latin typeface="Arial" charset="0"/>
                <a:ea typeface="+mn-ea"/>
                <a:cs typeface="Arial" charset="0"/>
              </a:rPr>
              <a:t>Grand View Research, </a:t>
            </a:r>
            <a:r>
              <a:rPr lang="en-GB" sz="900" b="0" i="0" kern="1200" dirty="0" err="1" smtClean="0">
                <a:solidFill>
                  <a:schemeClr val="tx1"/>
                </a:solidFill>
                <a:effectLst/>
                <a:latin typeface="Arial" charset="0"/>
                <a:ea typeface="+mn-ea"/>
                <a:cs typeface="Arial" charset="0"/>
              </a:rPr>
              <a:t>Inc</a:t>
            </a:r>
            <a:r>
              <a:rPr lang="en-GB" sz="900" b="0" i="0" kern="1200" dirty="0" smtClean="0">
                <a:solidFill>
                  <a:schemeClr val="tx1"/>
                </a:solidFill>
                <a:effectLst/>
                <a:latin typeface="Arial" charset="0"/>
                <a:ea typeface="+mn-ea"/>
                <a:cs typeface="Arial" charset="0"/>
              </a:rPr>
              <a:t> - The global genomics market is expected to reach USD 27.6 billion by 2025</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263130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https://www.wired.co.uk/article/precision-medicine</a:t>
            </a:r>
          </a:p>
          <a:p>
            <a:r>
              <a:rPr lang="en-GB" dirty="0" smtClean="0"/>
              <a:t>https://www.genome.gov/27565109/the-cost-of-sequencing-a-human-genome/</a:t>
            </a:r>
          </a:p>
          <a:p>
            <a:endParaRPr lang="en-GB" dirty="0" smtClean="0"/>
          </a:p>
          <a:p>
            <a:r>
              <a:rPr lang="en-GB" sz="1200" b="0" i="0" kern="1200" dirty="0" smtClean="0">
                <a:solidFill>
                  <a:schemeClr val="tx1"/>
                </a:solidFill>
                <a:effectLst/>
                <a:latin typeface="+mn-lt"/>
                <a:ea typeface="+mn-ea"/>
                <a:cs typeface="+mn-cs"/>
              </a:rPr>
              <a:t>The above estimated cost for generating the first human genome sequence by the HGP should not be confused with the total cost of the HGP. The originally projected cost for the U.S.'s contribution to the HGP was $3 billion; in actuality, the Project ended up taking less time (~13 years rather than ~15 years) and requiring less funding - ~</a:t>
            </a:r>
            <a:r>
              <a:rPr lang="en-GB" sz="1200" b="0" i="0" u="none" strike="noStrike" kern="1200" dirty="0" smtClean="0">
                <a:solidFill>
                  <a:schemeClr val="tx1"/>
                </a:solidFill>
                <a:effectLst/>
                <a:latin typeface="+mn-lt"/>
                <a:ea typeface="+mn-ea"/>
                <a:cs typeface="+mn-cs"/>
                <a:hlinkClick r:id="rId3"/>
              </a:rPr>
              <a:t>$2.7 billion</a:t>
            </a:r>
            <a:r>
              <a:rPr lang="en-GB" sz="1200" b="0" i="0" kern="1200" dirty="0" smtClean="0">
                <a:solidFill>
                  <a:schemeClr val="tx1"/>
                </a:solidFill>
                <a:effectLst/>
                <a:latin typeface="+mn-lt"/>
                <a:ea typeface="+mn-ea"/>
                <a:cs typeface="+mn-cs"/>
              </a:rPr>
              <a:t>. But the latter number represents the total U.S. funding for a wide range of scientific activities under the HGP's umbrella beyond human genome sequencing, including technology development, physical and genetic mapping, model organism genome mapping and sequencing, bioethics research, and program management. Further, this amount does not reflect the additional funds for an overlapping set of activities pursued by other countries that participated in the HGP.</a:t>
            </a:r>
          </a:p>
          <a:p>
            <a:endParaRPr lang="en-GB" sz="1200" b="0" i="0" kern="1200" dirty="0" smtClean="0">
              <a:solidFill>
                <a:schemeClr val="tx1"/>
              </a:solidFill>
              <a:effectLst/>
              <a:latin typeface="+mn-lt"/>
              <a:ea typeface="+mn-ea"/>
              <a:cs typeface="+mn-cs"/>
            </a:endParaRPr>
          </a:p>
          <a:p>
            <a:r>
              <a:rPr lang="en-GB" dirty="0" smtClean="0"/>
              <a:t>Latest companies are talking about $100 genome in 1hour. Not realistic yet but they are doing &lt;$500 apparently.</a:t>
            </a:r>
            <a:endParaRPr lang="en-GB" dirty="0"/>
          </a:p>
        </p:txBody>
      </p:sp>
      <p:sp>
        <p:nvSpPr>
          <p:cNvPr id="4" name="Slide Number Placeholder 3"/>
          <p:cNvSpPr>
            <a:spLocks noGrp="1"/>
          </p:cNvSpPr>
          <p:nvPr>
            <p:ph type="sldNum" sz="quarter" idx="10"/>
          </p:nvPr>
        </p:nvSpPr>
        <p:spPr/>
        <p:txBody>
          <a:bodyPr/>
          <a:lstStyle/>
          <a:p>
            <a:fld id="{83529D4D-CBC3-4174-80E6-461A727AD5BB}" type="slidenum">
              <a:rPr lang="en-GB" smtClean="0"/>
              <a:pPr/>
              <a:t>14</a:t>
            </a:fld>
            <a:endParaRPr lang="en-GB"/>
          </a:p>
        </p:txBody>
      </p:sp>
    </p:spTree>
    <p:extLst>
      <p:ext uri="{BB962C8B-B14F-4D97-AF65-F5344CB8AC3E}">
        <p14:creationId xmlns:p14="http://schemas.microsoft.com/office/powerpoint/2010/main" val="2411067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me this question can be</a:t>
            </a:r>
            <a:r>
              <a:rPr lang="en-GB" baseline="0" dirty="0" smtClean="0"/>
              <a:t> broken down into </a:t>
            </a:r>
            <a:r>
              <a:rPr lang="en-GB" dirty="0" smtClean="0"/>
              <a:t>two parts:</a:t>
            </a:r>
          </a:p>
          <a:p>
            <a:endParaRPr lang="en-GB" dirty="0" smtClean="0"/>
          </a:p>
          <a:p>
            <a:r>
              <a:rPr lang="en-GB" dirty="0" smtClean="0"/>
              <a:t>How predictive</a:t>
            </a:r>
            <a:r>
              <a:rPr lang="en-GB" baseline="0" dirty="0" smtClean="0"/>
              <a:t> are the tests?</a:t>
            </a:r>
          </a:p>
          <a:p>
            <a:r>
              <a:rPr lang="en-GB" baseline="0" dirty="0" smtClean="0"/>
              <a:t>and</a:t>
            </a:r>
          </a:p>
          <a:p>
            <a:r>
              <a:rPr lang="en-GB" baseline="0" dirty="0" smtClean="0"/>
              <a:t>How useful is the prediction</a:t>
            </a:r>
            <a:r>
              <a:rPr lang="en-GB" baseline="0" dirty="0" smtClean="0"/>
              <a:t>?</a:t>
            </a:r>
          </a:p>
          <a:p>
            <a:endParaRPr lang="en-GB" baseline="0" dirty="0" smtClean="0"/>
          </a:p>
          <a:p>
            <a:r>
              <a:rPr lang="en-GB" baseline="0" dirty="0" smtClean="0"/>
              <a:t>First we’ll look at some specific examples, and then consider these questions more broadly.</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352329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900" kern="1200" dirty="0" smtClean="0">
                <a:solidFill>
                  <a:schemeClr val="tx1"/>
                </a:solidFill>
                <a:effectLst/>
                <a:latin typeface="Arial" charset="0"/>
                <a:ea typeface="+mn-ea"/>
                <a:cs typeface="Arial" charset="0"/>
              </a:rPr>
              <a:t>As has</a:t>
            </a:r>
            <a:r>
              <a:rPr lang="en-GB" sz="900" kern="1200" baseline="0" dirty="0" smtClean="0">
                <a:solidFill>
                  <a:schemeClr val="tx1"/>
                </a:solidFill>
                <a:effectLst/>
                <a:latin typeface="Arial" charset="0"/>
                <a:ea typeface="+mn-ea"/>
                <a:cs typeface="Arial" charset="0"/>
              </a:rPr>
              <a:t> been previously </a:t>
            </a:r>
            <a:r>
              <a:rPr lang="en-GB" sz="900" kern="1200" dirty="0" smtClean="0">
                <a:solidFill>
                  <a:schemeClr val="tx1"/>
                </a:solidFill>
                <a:effectLst/>
                <a:latin typeface="Arial" charset="0"/>
                <a:ea typeface="+mn-ea"/>
                <a:cs typeface="Arial" charset="0"/>
              </a:rPr>
              <a:t>mentioned, We have entered an age where genetic information is readily available at low cost, which has driven the availability</a:t>
            </a:r>
            <a:r>
              <a:rPr lang="en-GB" sz="900" kern="1200" baseline="0" dirty="0" smtClean="0">
                <a:solidFill>
                  <a:schemeClr val="tx1"/>
                </a:solidFill>
                <a:effectLst/>
                <a:latin typeface="Arial" charset="0"/>
                <a:ea typeface="+mn-ea"/>
                <a:cs typeface="Arial" charset="0"/>
              </a:rPr>
              <a:t> of direct to consumer genetic testing</a:t>
            </a:r>
            <a:r>
              <a:rPr lang="en-GB" sz="900" kern="1200" dirty="0" smtClean="0">
                <a:solidFill>
                  <a:schemeClr val="tx1"/>
                </a:solidFill>
                <a:effectLst/>
                <a:latin typeface="Arial" charset="0"/>
                <a:ea typeface="+mn-ea"/>
                <a:cs typeface="Arial" charset="0"/>
              </a:rPr>
              <a:t>. And</a:t>
            </a:r>
            <a:r>
              <a:rPr lang="en-GB" sz="900" kern="1200" baseline="0" dirty="0" smtClean="0">
                <a:solidFill>
                  <a:schemeClr val="tx1"/>
                </a:solidFill>
                <a:effectLst/>
                <a:latin typeface="Arial" charset="0"/>
                <a:ea typeface="+mn-ea"/>
                <a:cs typeface="Arial" charset="0"/>
              </a:rPr>
              <a:t> t</a:t>
            </a:r>
            <a:r>
              <a:rPr lang="en-GB" sz="900" kern="1200" dirty="0" smtClean="0">
                <a:solidFill>
                  <a:schemeClr val="tx1"/>
                </a:solidFill>
                <a:effectLst/>
                <a:latin typeface="Arial" charset="0"/>
                <a:ea typeface="+mn-ea"/>
                <a:cs typeface="Arial" charset="0"/>
              </a:rPr>
              <a:t>here are now dozens of companies offering DTC genetic tests. The largest and best-known </a:t>
            </a:r>
            <a:r>
              <a:rPr lang="en-GB" sz="900" kern="1200" baseline="0" dirty="0" smtClean="0">
                <a:solidFill>
                  <a:schemeClr val="tx1"/>
                </a:solidFill>
                <a:effectLst/>
                <a:latin typeface="Arial" charset="0"/>
                <a:ea typeface="+mn-ea"/>
                <a:cs typeface="Arial" charset="0"/>
              </a:rPr>
              <a:t>is 23andMe.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900" kern="1200" baseline="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900" kern="1200" dirty="0" smtClean="0">
                <a:solidFill>
                  <a:schemeClr val="tx1"/>
                </a:solidFill>
                <a:effectLst/>
                <a:latin typeface="Arial" charset="0"/>
                <a:ea typeface="+mn-ea"/>
                <a:cs typeface="Arial" charset="0"/>
              </a:rPr>
              <a:t>They offer saliva-based personalised genetic health risk reports, among</a:t>
            </a:r>
            <a:r>
              <a:rPr lang="en-GB" sz="900" kern="1200" baseline="0" dirty="0" smtClean="0">
                <a:solidFill>
                  <a:schemeClr val="tx1"/>
                </a:solidFill>
                <a:effectLst/>
                <a:latin typeface="Arial" charset="0"/>
                <a:ea typeface="+mn-ea"/>
                <a:cs typeface="Arial" charset="0"/>
              </a:rPr>
              <a:t> other types of reports (such as ancestry).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900" kern="1200" baseline="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900" kern="1200" dirty="0" smtClean="0">
                <a:solidFill>
                  <a:schemeClr val="tx1"/>
                </a:solidFill>
                <a:effectLst/>
                <a:latin typeface="Arial" charset="0"/>
                <a:ea typeface="+mn-ea"/>
                <a:cs typeface="Arial" charset="0"/>
              </a:rPr>
              <a:t>They state</a:t>
            </a:r>
            <a:r>
              <a:rPr lang="en-GB" sz="900" kern="1200" baseline="0" dirty="0" smtClean="0">
                <a:solidFill>
                  <a:schemeClr val="tx1"/>
                </a:solidFill>
                <a:effectLst/>
                <a:latin typeface="Arial" charset="0"/>
                <a:ea typeface="+mn-ea"/>
                <a:cs typeface="Arial" charset="0"/>
              </a:rPr>
              <a:t> </a:t>
            </a:r>
            <a:r>
              <a:rPr lang="en-GB" sz="900" kern="1200" dirty="0" smtClean="0">
                <a:solidFill>
                  <a:schemeClr val="tx1"/>
                </a:solidFill>
                <a:effectLst/>
                <a:latin typeface="Arial" charset="0"/>
                <a:ea typeface="+mn-ea"/>
                <a:cs typeface="Arial" charset="0"/>
              </a:rPr>
              <a:t>that their mission is: “To help people</a:t>
            </a:r>
            <a:r>
              <a:rPr lang="en-GB" sz="900" kern="1200" baseline="0" dirty="0" smtClean="0">
                <a:solidFill>
                  <a:schemeClr val="tx1"/>
                </a:solidFill>
                <a:effectLst/>
                <a:latin typeface="Arial" charset="0"/>
                <a:ea typeface="+mn-ea"/>
                <a:cs typeface="Arial" charset="0"/>
              </a:rPr>
              <a:t> </a:t>
            </a:r>
            <a:r>
              <a:rPr lang="en-GB" sz="900" kern="1200" dirty="0" smtClean="0">
                <a:solidFill>
                  <a:schemeClr val="tx1"/>
                </a:solidFill>
                <a:effectLst/>
                <a:latin typeface="Arial" charset="0"/>
                <a:ea typeface="+mn-ea"/>
                <a:cs typeface="Arial" charset="0"/>
              </a:rPr>
              <a:t>access, understand and benefit from the human genome.”</a:t>
            </a:r>
            <a:endParaRPr lang="en-GB" sz="900" kern="1200" baseline="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900" kern="1200" baseline="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900" kern="1200" baseline="0" dirty="0" smtClean="0">
                <a:solidFill>
                  <a:schemeClr val="tx1"/>
                </a:solidFill>
                <a:effectLst/>
                <a:latin typeface="Arial" charset="0"/>
                <a:ea typeface="+mn-ea"/>
                <a:cs typeface="Arial" charset="0"/>
              </a:rPr>
              <a:t>This is a list of some of the conditions 23andMe test for, and what a genetic health risk report looks like.</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389484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take</a:t>
            </a:r>
            <a:r>
              <a:rPr lang="en-GB" baseline="0" dirty="0" smtClean="0"/>
              <a:t> a closer look at the most well known of the disorders for which genetic testing is commercially available and dive deeper into how useful these genetic predictive tests actually are using these specific examples.</a:t>
            </a:r>
          </a:p>
          <a:p>
            <a:endParaRPr lang="en-GB" baseline="0" dirty="0" smtClean="0"/>
          </a:p>
          <a:p>
            <a:r>
              <a:rPr lang="en-GB" sz="788" dirty="0" smtClean="0"/>
              <a:t>Parkinson’s Disease</a:t>
            </a:r>
          </a:p>
          <a:p>
            <a:pPr lvl="1"/>
            <a:r>
              <a:rPr lang="en-GB" sz="788" dirty="0" smtClean="0"/>
              <a:t>A genetic test can tell an individual they have an increased risk of developing PD, but not whether the individual will or will not get the disorder.</a:t>
            </a:r>
          </a:p>
          <a:p>
            <a:pPr lvl="1"/>
            <a:r>
              <a:rPr lang="en-GB" sz="788" dirty="0" smtClean="0"/>
              <a:t>23andMe’s test screens for a few specific variants in just two genes; LRRK2 and GBA. However, there are many other genes, and </a:t>
            </a:r>
            <a:r>
              <a:rPr lang="en-GB" sz="788" dirty="0" smtClean="0"/>
              <a:t>many other </a:t>
            </a:r>
            <a:r>
              <a:rPr lang="en-GB" sz="788" dirty="0" smtClean="0"/>
              <a:t>variants in the two named genes, which are also known to increase risk, and are not tested for.</a:t>
            </a:r>
          </a:p>
          <a:p>
            <a:pPr lvl="1"/>
            <a:r>
              <a:rPr lang="en-GB" sz="788" dirty="0" smtClean="0"/>
              <a:t>Most individuals with an identified genetic risk variant will in fact never develop the disease </a:t>
            </a:r>
            <a:r>
              <a:rPr lang="en-GB" sz="788" dirty="0" smtClean="0"/>
              <a:t>as the variants tested for require the co-expression </a:t>
            </a:r>
            <a:r>
              <a:rPr lang="en-GB" sz="788" dirty="0" smtClean="0"/>
              <a:t>of other genes to </a:t>
            </a:r>
            <a:r>
              <a:rPr lang="en-GB" sz="788" dirty="0" smtClean="0"/>
              <a:t>be</a:t>
            </a:r>
            <a:r>
              <a:rPr lang="en-GB" sz="788" baseline="0" dirty="0" smtClean="0"/>
              <a:t> harmful</a:t>
            </a:r>
            <a:r>
              <a:rPr lang="en-GB" sz="788" dirty="0" smtClean="0"/>
              <a:t>.</a:t>
            </a:r>
            <a:endParaRPr lang="en-GB" sz="788" dirty="0" smtClean="0"/>
          </a:p>
          <a:p>
            <a:pPr lvl="1"/>
            <a:endParaRPr lang="en-GB" sz="788" dirty="0" smtClean="0"/>
          </a:p>
          <a:p>
            <a:r>
              <a:rPr lang="en-GB" sz="788" dirty="0" smtClean="0"/>
              <a:t>Late-onset Alzheimer’s Disease </a:t>
            </a:r>
            <a:r>
              <a:rPr lang="en-GB" sz="788" dirty="0" smtClean="0"/>
              <a:t>(this is most </a:t>
            </a:r>
            <a:r>
              <a:rPr lang="en-GB" sz="788" dirty="0" smtClean="0"/>
              <a:t>common </a:t>
            </a:r>
            <a:r>
              <a:rPr lang="en-GB" sz="788" dirty="0" smtClean="0"/>
              <a:t>type of AD, defined by an</a:t>
            </a:r>
            <a:r>
              <a:rPr lang="en-GB" sz="788" baseline="0" dirty="0" smtClean="0"/>
              <a:t> onset</a:t>
            </a:r>
            <a:r>
              <a:rPr lang="en-GB" sz="788" dirty="0" smtClean="0"/>
              <a:t> </a:t>
            </a:r>
            <a:r>
              <a:rPr lang="en-GB" sz="788" dirty="0" smtClean="0"/>
              <a:t>over </a:t>
            </a:r>
            <a:r>
              <a:rPr lang="en-GB" sz="788" dirty="0" smtClean="0"/>
              <a:t>the age of 65</a:t>
            </a:r>
            <a:r>
              <a:rPr lang="en-GB" sz="788" dirty="0" smtClean="0"/>
              <a:t>)</a:t>
            </a:r>
          </a:p>
          <a:p>
            <a:pPr lvl="1"/>
            <a:r>
              <a:rPr lang="en-GB" sz="788" dirty="0" smtClean="0"/>
              <a:t>23andMe’s test focuses on APOE, a gene involved in cholesterol metabolism.</a:t>
            </a:r>
          </a:p>
          <a:p>
            <a:pPr lvl="1"/>
            <a:r>
              <a:rPr lang="en-GB" sz="788" dirty="0" smtClean="0"/>
              <a:t>There are four types of APOE </a:t>
            </a:r>
            <a:r>
              <a:rPr lang="en-GB" sz="788" dirty="0" smtClean="0"/>
              <a:t>(</a:t>
            </a:r>
            <a:r>
              <a:rPr lang="en-GB" sz="788" dirty="0" smtClean="0"/>
              <a:t>APOE1,2,3 and 4), and each individual can carry </a:t>
            </a:r>
            <a:r>
              <a:rPr lang="en-GB" sz="788" dirty="0" smtClean="0"/>
              <a:t>two</a:t>
            </a:r>
            <a:r>
              <a:rPr lang="en-GB" sz="788" baseline="0" dirty="0" smtClean="0"/>
              <a:t> variants, one on each chromosome</a:t>
            </a:r>
            <a:r>
              <a:rPr lang="en-GB" sz="788" dirty="0" smtClean="0"/>
              <a:t>.</a:t>
            </a:r>
            <a:endParaRPr lang="en-GB" sz="788" dirty="0" smtClean="0"/>
          </a:p>
          <a:p>
            <a:pPr lvl="1"/>
            <a:r>
              <a:rPr lang="en-GB" sz="788" dirty="0" smtClean="0"/>
              <a:t>The </a:t>
            </a:r>
            <a:r>
              <a:rPr lang="en-GB" sz="788" dirty="0" smtClean="0"/>
              <a:t>variant </a:t>
            </a:r>
            <a:r>
              <a:rPr lang="en-GB" sz="788" dirty="0" smtClean="0"/>
              <a:t>associated with AD is APOE4. If both of an individuals APOE </a:t>
            </a:r>
            <a:r>
              <a:rPr lang="en-GB" sz="788" dirty="0" smtClean="0"/>
              <a:t>are </a:t>
            </a:r>
            <a:r>
              <a:rPr lang="en-GB" sz="788" dirty="0" smtClean="0"/>
              <a:t>of type APOE4, it is thought to increase risk of developing AD 11-fold compared with the population average.</a:t>
            </a:r>
          </a:p>
          <a:p>
            <a:pPr lvl="1"/>
            <a:r>
              <a:rPr lang="en-GB" sz="788" dirty="0" smtClean="0"/>
              <a:t>However, many individuals with one of two copies of APOE4 never develop the disease, and many with no copies get AD.</a:t>
            </a:r>
          </a:p>
          <a:p>
            <a:pPr lvl="1"/>
            <a:r>
              <a:rPr lang="en-GB" sz="788" dirty="0" smtClean="0"/>
              <a:t>There are many variants in many other genes which are known to contribute to disease risk, but each variant alone is associated with just a small increase.</a:t>
            </a:r>
          </a:p>
          <a:p>
            <a:pPr lvl="1"/>
            <a:endParaRPr lang="en-GB" sz="788" dirty="0" smtClean="0"/>
          </a:p>
          <a:p>
            <a:r>
              <a:rPr lang="en-GB" sz="788" dirty="0" smtClean="0"/>
              <a:t>Celiac disease</a:t>
            </a:r>
          </a:p>
          <a:p>
            <a:pPr lvl="1"/>
            <a:r>
              <a:rPr lang="en-GB" sz="788" dirty="0" smtClean="0"/>
              <a:t>23andMe’s test for 2 variants.</a:t>
            </a:r>
            <a:r>
              <a:rPr lang="en-GB" sz="788" baseline="0" dirty="0" smtClean="0"/>
              <a:t> A positive result indicates the presence of a group of genes associated with Celiac disease,</a:t>
            </a:r>
            <a:r>
              <a:rPr lang="en-GB" sz="788" dirty="0" smtClean="0"/>
              <a:t> but again having one of these does not mean an individual will develop celiac disease.</a:t>
            </a:r>
          </a:p>
          <a:p>
            <a:pPr lvl="1"/>
            <a:r>
              <a:rPr lang="en-GB" sz="788" dirty="0" smtClean="0"/>
              <a:t>15-30% of the population have one of these variants, however only 3% of these will develop the disease.</a:t>
            </a:r>
          </a:p>
          <a:p>
            <a:pPr lvl="1"/>
            <a:endParaRPr lang="en-GB" sz="788" dirty="0" smtClean="0"/>
          </a:p>
          <a:p>
            <a:r>
              <a:rPr lang="en-GB" sz="788" dirty="0" smtClean="0"/>
              <a:t>Coronary Artery Disease</a:t>
            </a:r>
            <a:r>
              <a:rPr lang="en-GB" sz="788" baseline="0" dirty="0" smtClean="0"/>
              <a:t> - an example of what DTC tests like 23andMe can’t test for</a:t>
            </a:r>
            <a:endParaRPr lang="en-GB" sz="788" dirty="0" smtClean="0"/>
          </a:p>
          <a:p>
            <a:r>
              <a:rPr lang="en-GB" sz="788" dirty="0" smtClean="0"/>
              <a:t>         A leading global cause of mortality with a long recognised heritable component of approximately 40-50%.</a:t>
            </a:r>
          </a:p>
          <a:p>
            <a:pPr lvl="1"/>
            <a:r>
              <a:rPr lang="en-GB" sz="788" dirty="0" smtClean="0"/>
              <a:t>There are over 60 genetic variants implicated, from mutations in genes involved in cholesterol transport to inflammation, and remodelling and maintenance</a:t>
            </a:r>
            <a:r>
              <a:rPr lang="en-GB" sz="788" baseline="0" dirty="0" smtClean="0"/>
              <a:t> of the tone </a:t>
            </a:r>
            <a:r>
              <a:rPr lang="en-GB" sz="788" dirty="0" smtClean="0"/>
              <a:t>of vasculature. Known genetic variants account for only half of the known heritability.</a:t>
            </a:r>
          </a:p>
          <a:p>
            <a:pPr lvl="0"/>
            <a:r>
              <a:rPr lang="en-GB" sz="900" kern="1200" dirty="0" smtClean="0">
                <a:solidFill>
                  <a:schemeClr val="tx1"/>
                </a:solidFill>
                <a:effectLst/>
                <a:latin typeface="Arial" charset="0"/>
                <a:ea typeface="+mn-ea"/>
                <a:cs typeface="Arial" charset="0"/>
              </a:rPr>
              <a:t>It is possible to divide a population into high and low risk where the top 20% of individuals are twice as likely to develop the disease, but testing of many different genes is required. </a:t>
            </a:r>
          </a:p>
          <a:p>
            <a:pPr marL="342900" marR="0" lvl="1" indent="0" algn="l" defTabSz="914400" rtl="0" eaLnBrk="1" fontAlgn="base" latinLnBrk="0" hangingPunct="1">
              <a:lnSpc>
                <a:spcPct val="100000"/>
              </a:lnSpc>
              <a:spcBef>
                <a:spcPct val="30000"/>
              </a:spcBef>
              <a:spcAft>
                <a:spcPct val="0"/>
              </a:spcAft>
              <a:buClrTx/>
              <a:buSzTx/>
              <a:buFontTx/>
              <a:buNone/>
              <a:tabLst/>
              <a:defRPr/>
            </a:pPr>
            <a:endParaRPr lang="en-GB" sz="788" dirty="0" smtClean="0"/>
          </a:p>
          <a:p>
            <a:pPr marL="342900" marR="0" lvl="1" indent="0" algn="l" defTabSz="914400" rtl="0" eaLnBrk="1" fontAlgn="base" latinLnBrk="0" hangingPunct="1">
              <a:lnSpc>
                <a:spcPct val="100000"/>
              </a:lnSpc>
              <a:spcBef>
                <a:spcPct val="30000"/>
              </a:spcBef>
              <a:spcAft>
                <a:spcPct val="0"/>
              </a:spcAft>
              <a:buClrTx/>
              <a:buSzTx/>
              <a:buFontTx/>
              <a:buNone/>
              <a:tabLst/>
              <a:defRPr/>
            </a:pPr>
            <a:r>
              <a:rPr lang="en-GB" sz="800" dirty="0" smtClean="0"/>
              <a:t>So you can see that the common message is that these genetic tests can tell an individual they have an increased risk of developing a disease, but not whether the individual will or will not get the disorder. In fact, most individuals with one of these risk variants will in fact never develop the disease.</a:t>
            </a:r>
            <a:r>
              <a:rPr lang="en-GB" sz="800" baseline="0" dirty="0" smtClean="0"/>
              <a:t> At the same time many people who are told that no variants have been detected will get the disease.</a:t>
            </a:r>
            <a:endParaRPr lang="en-GB" sz="788" dirty="0" smtClean="0"/>
          </a:p>
          <a:p>
            <a:pPr marL="342900" marR="0" lvl="1" indent="0" algn="l" defTabSz="914400" rtl="0" eaLnBrk="1" fontAlgn="base" latinLnBrk="0" hangingPunct="1">
              <a:lnSpc>
                <a:spcPct val="100000"/>
              </a:lnSpc>
              <a:spcBef>
                <a:spcPct val="30000"/>
              </a:spcBef>
              <a:spcAft>
                <a:spcPct val="0"/>
              </a:spcAft>
              <a:buClrTx/>
              <a:buSzTx/>
              <a:buFontTx/>
              <a:buNone/>
              <a:tabLst/>
              <a:defRPr/>
            </a:pPr>
            <a:endParaRPr lang="en-GB" sz="800" dirty="0" smtClean="0"/>
          </a:p>
          <a:p>
            <a:pPr marL="342900" marR="0" lvl="1" indent="0" algn="l" defTabSz="914400" rtl="0" eaLnBrk="1" fontAlgn="base" latinLnBrk="0" hangingPunct="1">
              <a:lnSpc>
                <a:spcPct val="100000"/>
              </a:lnSpc>
              <a:spcBef>
                <a:spcPct val="30000"/>
              </a:spcBef>
              <a:spcAft>
                <a:spcPct val="0"/>
              </a:spcAft>
              <a:buClrTx/>
              <a:buSzTx/>
              <a:buFontTx/>
              <a:buNone/>
              <a:tabLst/>
              <a:defRPr/>
            </a:pPr>
            <a:endParaRPr lang="en-GB" sz="788" dirty="0" smtClean="0"/>
          </a:p>
        </p:txBody>
      </p:sp>
      <p:sp>
        <p:nvSpPr>
          <p:cNvPr id="4" name="Slide Number Placeholder 3"/>
          <p:cNvSpPr>
            <a:spLocks noGrp="1"/>
          </p:cNvSpPr>
          <p:nvPr>
            <p:ph type="sldNum" sz="quarter" idx="10"/>
          </p:nvPr>
        </p:nvSpPr>
        <p:spPr/>
        <p:txBody>
          <a:bodyPr/>
          <a:lstStyle/>
          <a:p>
            <a:fld id="{1E0D7482-8925-487E-A291-EB7801E1EFDF}" type="slidenum">
              <a:rPr lang="en-GB" smtClean="0"/>
              <a:t>17</a:t>
            </a:fld>
            <a:endParaRPr lang="en-GB"/>
          </a:p>
        </p:txBody>
      </p:sp>
    </p:spTree>
    <p:extLst>
      <p:ext uri="{BB962C8B-B14F-4D97-AF65-F5344CB8AC3E}">
        <p14:creationId xmlns:p14="http://schemas.microsoft.com/office/powerpoint/2010/main" val="3215537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smtClean="0"/>
              <a:t>So let’s look at some more examples.</a:t>
            </a:r>
          </a:p>
          <a:p>
            <a:endParaRPr lang="en-GB" sz="1050" dirty="0" smtClean="0"/>
          </a:p>
          <a:p>
            <a:r>
              <a:rPr lang="en-GB" sz="900" kern="1200" dirty="0" smtClean="0">
                <a:solidFill>
                  <a:schemeClr val="tx1"/>
                </a:solidFill>
                <a:effectLst/>
                <a:latin typeface="Arial" charset="0"/>
                <a:ea typeface="+mn-ea"/>
                <a:cs typeface="Arial" charset="0"/>
              </a:rPr>
              <a:t>Cancer is caused by uncontrolled cell division, as we all know it is very common – 1 in 3 affected. It would be great if we could take a genetic test to tell us if we’re going to get it or not.</a:t>
            </a:r>
          </a:p>
          <a:p>
            <a:endParaRPr lang="en-GB" sz="1050" dirty="0" smtClean="0"/>
          </a:p>
          <a:p>
            <a:r>
              <a:rPr lang="en-GB" sz="1050" dirty="0" smtClean="0"/>
              <a:t>There are generally</a:t>
            </a:r>
            <a:r>
              <a:rPr lang="en-GB" sz="1050" baseline="0" dirty="0" smtClean="0"/>
              <a:t> two types of </a:t>
            </a:r>
            <a:r>
              <a:rPr lang="en-GB" sz="1050" baseline="0" dirty="0" smtClean="0"/>
              <a:t>genes/pathways where mutations can cause cancer – we can think of one set of genes as the driver, this pushes on cell division, and the other as </a:t>
            </a:r>
            <a:r>
              <a:rPr lang="en-GB" sz="1050" baseline="0" dirty="0" smtClean="0"/>
              <a:t>the </a:t>
            </a:r>
            <a:r>
              <a:rPr lang="en-GB" sz="1050" baseline="0" dirty="0" smtClean="0"/>
              <a:t>break, these stop cell division. So if </a:t>
            </a:r>
            <a:r>
              <a:rPr lang="en-GB" sz="1050" baseline="0" dirty="0" smtClean="0"/>
              <a:t>the driver </a:t>
            </a:r>
            <a:r>
              <a:rPr lang="en-GB" sz="1050" baseline="0" dirty="0" smtClean="0"/>
              <a:t>is </a:t>
            </a:r>
            <a:r>
              <a:rPr lang="en-GB" sz="1050" baseline="0" dirty="0" smtClean="0"/>
              <a:t>upregulated, it acts like an accelerator and cell division is increased. </a:t>
            </a:r>
            <a:r>
              <a:rPr lang="en-GB" sz="1050" baseline="0" dirty="0" smtClean="0"/>
              <a:t>Another way uncontrolled cell division can happen </a:t>
            </a:r>
            <a:r>
              <a:rPr lang="en-GB" sz="1050" baseline="0" dirty="0" smtClean="0"/>
              <a:t>is where the break fails – so cell division proceeds unchecked and unstopped.</a:t>
            </a:r>
            <a:endParaRPr lang="en-GB" sz="1050" dirty="0" smtClean="0"/>
          </a:p>
          <a:p>
            <a:endParaRPr lang="en-GB" sz="1050" dirty="0" smtClean="0"/>
          </a:p>
          <a:p>
            <a:r>
              <a:rPr lang="en-GB" sz="1050" dirty="0" smtClean="0"/>
              <a:t>Breast Cancer</a:t>
            </a:r>
          </a:p>
          <a:p>
            <a:endParaRPr lang="en-GB" sz="1050" dirty="0" smtClean="0"/>
          </a:p>
          <a:p>
            <a:r>
              <a:rPr lang="en-GB" sz="1050" dirty="0" smtClean="0"/>
              <a:t>Most cases of breast cancer are not hereditary, but for those that are, that have a genetic component, BRCA is often responsible</a:t>
            </a:r>
            <a:r>
              <a:rPr lang="en-GB" sz="1050" dirty="0" smtClean="0"/>
              <a:t>.</a:t>
            </a:r>
          </a:p>
          <a:p>
            <a:endParaRPr lang="en-GB" sz="1050" dirty="0" smtClean="0"/>
          </a:p>
          <a:p>
            <a:r>
              <a:rPr lang="en-GB" sz="1050" dirty="0" smtClean="0"/>
              <a:t>BRCA</a:t>
            </a:r>
            <a:r>
              <a:rPr lang="en-GB" sz="1050" baseline="0" dirty="0" smtClean="0"/>
              <a:t> genes are tumour suppressor genes – the breaks. . If they are mutated they can’t function properly, can’t stop cell division.</a:t>
            </a:r>
          </a:p>
          <a:p>
            <a:endParaRPr lang="en-GB" sz="1050" baseline="0" dirty="0" smtClean="0"/>
          </a:p>
          <a:p>
            <a:r>
              <a:rPr lang="en-GB" sz="1050" dirty="0" smtClean="0"/>
              <a:t>These</a:t>
            </a:r>
            <a:r>
              <a:rPr lang="en-GB" sz="1050" baseline="0" dirty="0" smtClean="0"/>
              <a:t> </a:t>
            </a:r>
            <a:r>
              <a:rPr lang="en-GB" sz="1050" baseline="0" dirty="0" smtClean="0"/>
              <a:t>genes were made famous by Angelina </a:t>
            </a:r>
            <a:r>
              <a:rPr lang="en-GB" sz="1050" baseline="0" dirty="0" smtClean="0"/>
              <a:t>Jolie. She was </a:t>
            </a:r>
            <a:r>
              <a:rPr lang="en-GB" sz="1050" baseline="0" dirty="0" smtClean="0"/>
              <a:t>tested for mutations because of a high </a:t>
            </a:r>
            <a:r>
              <a:rPr lang="en-GB" sz="1050" baseline="0" dirty="0" smtClean="0"/>
              <a:t>incidence </a:t>
            </a:r>
            <a:r>
              <a:rPr lang="en-GB" sz="1050" baseline="0" dirty="0" smtClean="0"/>
              <a:t>of breast/ovarian cancer in her family, decided that because the test was positive, she would have a double mastectomy to reduce her chances of being affected.</a:t>
            </a:r>
          </a:p>
          <a:p>
            <a:endParaRPr lang="en-GB" sz="1050" dirty="0" smtClean="0"/>
          </a:p>
          <a:p>
            <a:r>
              <a:rPr lang="en-GB" sz="1050" dirty="0" smtClean="0"/>
              <a:t>So let’s look at some more examples.</a:t>
            </a:r>
          </a:p>
          <a:p>
            <a:endParaRPr lang="en-GB" sz="1050" dirty="0" smtClean="0"/>
          </a:p>
          <a:p>
            <a:r>
              <a:rPr lang="en-GB" sz="1050" dirty="0" smtClean="0"/>
              <a:t>Cancer –</a:t>
            </a:r>
            <a:r>
              <a:rPr lang="en-GB" sz="1050" baseline="0" dirty="0" smtClean="0"/>
              <a:t> common – 1 in 3 affected. It would be great if we could take a genetic test to tell us if we’re going to get it or not.</a:t>
            </a:r>
            <a:endParaRPr lang="en-GB" sz="1050" dirty="0" smtClean="0"/>
          </a:p>
          <a:p>
            <a:endParaRPr lang="en-GB" sz="1050" dirty="0" smtClean="0"/>
          </a:p>
          <a:p>
            <a:r>
              <a:rPr lang="en-GB" sz="1050" dirty="0" smtClean="0"/>
              <a:t>Cancer is caused by uncontrolled cell division. </a:t>
            </a:r>
          </a:p>
          <a:p>
            <a:endParaRPr lang="en-GB" sz="1050" dirty="0" smtClean="0"/>
          </a:p>
          <a:p>
            <a:r>
              <a:rPr lang="en-GB" sz="1050" dirty="0" smtClean="0"/>
              <a:t>There are generally</a:t>
            </a:r>
            <a:r>
              <a:rPr lang="en-GB" sz="1050" baseline="0" dirty="0" smtClean="0"/>
              <a:t> two types of genes/pathways where mutations can cause cancer – we can think of one set of genes as the driver, this pushes on cell division, and the other as the break, these stop cell division. So if the driver which pushes on cell division is upregulated, it acts like an accelerator and cell division is increased. Another way uncontrolled cell division can happen is where the break fails – so cell division proceeds unchecked and unstopped.</a:t>
            </a:r>
            <a:endParaRPr lang="en-GB" sz="1050" dirty="0" smtClean="0"/>
          </a:p>
          <a:p>
            <a:endParaRPr lang="en-GB" sz="1050" dirty="0" smtClean="0"/>
          </a:p>
          <a:p>
            <a:r>
              <a:rPr lang="en-GB" sz="1050" dirty="0" smtClean="0"/>
              <a:t>Breast Cancer</a:t>
            </a:r>
          </a:p>
          <a:p>
            <a:endParaRPr lang="en-GB" sz="1050" dirty="0" smtClean="0"/>
          </a:p>
          <a:p>
            <a:r>
              <a:rPr lang="en-GB" sz="1050" dirty="0" smtClean="0"/>
              <a:t>Most cases of breast cancer are not hereditary, but for those that are, that have a genetic component, BRCA is often responsible.</a:t>
            </a:r>
          </a:p>
          <a:p>
            <a:endParaRPr lang="en-GB" sz="1050" dirty="0" smtClean="0"/>
          </a:p>
          <a:p>
            <a:r>
              <a:rPr lang="en-GB" sz="1050" dirty="0" smtClean="0"/>
              <a:t>BRCA</a:t>
            </a:r>
            <a:r>
              <a:rPr lang="en-GB" sz="1050" baseline="0" dirty="0" smtClean="0"/>
              <a:t> genes are tumour suppressor genes – the breaks. . If they are mutated they can’t function properly, can’t stop cell division.</a:t>
            </a:r>
          </a:p>
          <a:p>
            <a:endParaRPr lang="en-GB" sz="1050" baseline="0" dirty="0" smtClean="0"/>
          </a:p>
          <a:p>
            <a:r>
              <a:rPr lang="en-GB" sz="1050" dirty="0" smtClean="0"/>
              <a:t>These</a:t>
            </a:r>
            <a:r>
              <a:rPr lang="en-GB" sz="1050" baseline="0" dirty="0" smtClean="0"/>
              <a:t> genes were made famous by Angelina Jolie. She was tested for mutations because of a high </a:t>
            </a:r>
            <a:r>
              <a:rPr lang="en-GB" sz="1050" baseline="0" dirty="0" err="1" smtClean="0"/>
              <a:t>indicence</a:t>
            </a:r>
            <a:r>
              <a:rPr lang="en-GB" sz="1050" baseline="0" dirty="0" smtClean="0"/>
              <a:t> of breast/ovarian cancer in her family, decided that because the test was positive, she would have a double mastectomy to reduce her chances of being affected.</a:t>
            </a:r>
          </a:p>
          <a:p>
            <a:endParaRPr lang="en-GB" sz="1050" dirty="0" smtClean="0"/>
          </a:p>
          <a:p>
            <a:r>
              <a:rPr lang="en-GB" sz="1050" baseline="0" dirty="0" smtClean="0"/>
              <a:t>23andMe only test for a small number out of a huge pool of potential mutations in these genes. Furthermore, these are only present in individuals of a particular genetic ancestry.</a:t>
            </a:r>
          </a:p>
          <a:p>
            <a:endParaRPr lang="en-GB" sz="1050" baseline="0" dirty="0" smtClean="0"/>
          </a:p>
          <a:p>
            <a:r>
              <a:rPr lang="en-GB" sz="1050" baseline="0" dirty="0" smtClean="0"/>
              <a:t>Even a clinical test for BRCA mutations will only test for the mutations present in an individuals family, so other potential mutations will be missed.</a:t>
            </a:r>
            <a:endParaRPr lang="en-GB" sz="1050" dirty="0" smtClean="0"/>
          </a:p>
          <a:p>
            <a:endParaRPr lang="en-GB" sz="1050" dirty="0" smtClean="0"/>
          </a:p>
          <a:p>
            <a:r>
              <a:rPr lang="en-GB" sz="1050" dirty="0" smtClean="0"/>
              <a:t>Prostate Cancer</a:t>
            </a:r>
          </a:p>
          <a:p>
            <a:endParaRPr lang="en-GB" sz="1050" dirty="0" smtClean="0"/>
          </a:p>
          <a:p>
            <a:r>
              <a:rPr lang="en-GB" sz="1050" dirty="0" smtClean="0"/>
              <a:t>There are a few risk factors for prostate cancer, the primary one</a:t>
            </a:r>
            <a:r>
              <a:rPr lang="en-GB" sz="1050" baseline="0" dirty="0" smtClean="0"/>
              <a:t> being that males are more affected!! </a:t>
            </a:r>
            <a:r>
              <a:rPr lang="en-GB" sz="1050" dirty="0" smtClean="0"/>
              <a:t>We</a:t>
            </a:r>
            <a:r>
              <a:rPr lang="en-GB" sz="1050" baseline="0" dirty="0" smtClean="0"/>
              <a:t> do know there is a genetic component as those with a family history are twice as likely as the general population to develop the disease.</a:t>
            </a:r>
            <a:endParaRPr lang="en-GB" sz="1050" dirty="0" smtClean="0"/>
          </a:p>
          <a:p>
            <a:endParaRPr lang="en-GB" sz="1050" dirty="0" smtClean="0"/>
          </a:p>
          <a:p>
            <a:r>
              <a:rPr lang="en-GB" sz="1050" dirty="0" smtClean="0"/>
              <a:t>We also know that BRCA </a:t>
            </a:r>
            <a:r>
              <a:rPr lang="en-GB" sz="1050" baseline="0" dirty="0" smtClean="0"/>
              <a:t>is </a:t>
            </a:r>
            <a:r>
              <a:rPr lang="en-GB" sz="1050" dirty="0" smtClean="0"/>
              <a:t>also implicated</a:t>
            </a:r>
            <a:r>
              <a:rPr lang="en-GB" sz="1050" baseline="0" dirty="0" smtClean="0"/>
              <a:t> in prostate cancer.</a:t>
            </a:r>
          </a:p>
          <a:p>
            <a:endParaRPr lang="en-GB" sz="1050" baseline="0" dirty="0" smtClean="0"/>
          </a:p>
          <a:p>
            <a:r>
              <a:rPr lang="en-GB" sz="1050" dirty="0" smtClean="0"/>
              <a:t>Overall, there</a:t>
            </a:r>
            <a:r>
              <a:rPr lang="en-GB" sz="1050" baseline="0" dirty="0" smtClean="0"/>
              <a:t> </a:t>
            </a:r>
            <a:r>
              <a:rPr lang="en-GB" sz="1050" dirty="0" smtClean="0"/>
              <a:t>are many variants of a large number of genes that each confer a slightly greater risk.</a:t>
            </a:r>
            <a:r>
              <a:rPr lang="en-GB" sz="1050" baseline="0" dirty="0" smtClean="0"/>
              <a:t> </a:t>
            </a:r>
            <a:r>
              <a:rPr lang="en-GB" sz="1050" dirty="0" smtClean="0"/>
              <a:t>By combining many variants it is possible to identify high risk individuals (four times more likely than the average individual to develop the disease). This is not available DTC.</a:t>
            </a:r>
          </a:p>
          <a:p>
            <a:endParaRPr lang="en-GB" sz="1050" baseline="0" dirty="0" smtClean="0"/>
          </a:p>
          <a:p>
            <a:endParaRPr lang="en-GB" sz="1050" baseline="0" dirty="0" smtClean="0"/>
          </a:p>
          <a:p>
            <a:endParaRPr lang="en-GB" sz="1050" baseline="0" dirty="0" smtClean="0"/>
          </a:p>
          <a:p>
            <a:endParaRPr lang="en-GB" sz="105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2553827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Here we revisit the two parts of the question of how useful these tests are in predicting disease – </a:t>
            </a:r>
            <a:r>
              <a:rPr lang="en-GB" sz="1200" baseline="0" dirty="0" smtClean="0"/>
              <a:t>how predictive is the test? How useful is the result? – how much more information will it give insurers/individuals than a family </a:t>
            </a:r>
            <a:r>
              <a:rPr lang="en-GB" sz="1200" baseline="0" dirty="0" smtClean="0"/>
              <a:t>history?</a:t>
            </a: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How </a:t>
            </a:r>
            <a:r>
              <a:rPr lang="en-GB" sz="1200" baseline="0" dirty="0" smtClean="0"/>
              <a:t>predictive are these tests?</a:t>
            </a:r>
            <a:endParaRPr lang="en-GB" sz="1200" baseline="0" dirty="0" smtClean="0"/>
          </a:p>
          <a:p>
            <a:pPr marL="3429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Genetic risk factors depend on </a:t>
            </a:r>
            <a:r>
              <a:rPr lang="en-GB" dirty="0" smtClean="0"/>
              <a:t>descent.</a:t>
            </a:r>
            <a:r>
              <a:rPr lang="en-GB" baseline="0" dirty="0" smtClean="0"/>
              <a:t> </a:t>
            </a:r>
            <a:r>
              <a:rPr lang="en-GB" dirty="0" smtClean="0"/>
              <a:t>This </a:t>
            </a:r>
            <a:r>
              <a:rPr lang="en-GB" dirty="0" smtClean="0"/>
              <a:t>is because</a:t>
            </a:r>
            <a:r>
              <a:rPr lang="en-GB" baseline="0" dirty="0" smtClean="0"/>
              <a:t> certain mutations are inherited through generations, so they have historically become </a:t>
            </a:r>
            <a:r>
              <a:rPr lang="en-GB" baseline="0" dirty="0" smtClean="0"/>
              <a:t>most </a:t>
            </a:r>
            <a:r>
              <a:rPr lang="en-GB" baseline="0" dirty="0" smtClean="0"/>
              <a:t>common in certain </a:t>
            </a:r>
            <a:r>
              <a:rPr lang="en-GB" baseline="0" dirty="0" smtClean="0"/>
              <a:t>ancestries</a:t>
            </a:r>
            <a:r>
              <a:rPr lang="en-GB" dirty="0" smtClean="0"/>
              <a:t>. </a:t>
            </a:r>
            <a:r>
              <a:rPr lang="en-GB" sz="900" baseline="0" dirty="0" smtClean="0"/>
              <a:t>Need a wider basis for more predictive power in different </a:t>
            </a:r>
            <a:r>
              <a:rPr lang="en-GB" sz="900" baseline="0" dirty="0" smtClean="0"/>
              <a:t>ancestries.</a:t>
            </a:r>
            <a:endParaRPr lang="en-GB" sz="900" baseline="0" dirty="0" smtClean="0"/>
          </a:p>
          <a:p>
            <a:pPr lvl="1">
              <a:buFont typeface="Arial" panose="020B0604020202020204" pitchFamily="34" charset="0"/>
              <a:buNone/>
            </a:pPr>
            <a:endParaRPr lang="en-GB" dirty="0" smtClean="0"/>
          </a:p>
          <a:p>
            <a:pPr lvl="1">
              <a:buFont typeface="Arial" panose="020B0604020202020204" pitchFamily="34" charset="0"/>
              <a:buChar char="•"/>
            </a:pPr>
            <a:r>
              <a:rPr lang="en-GB" dirty="0" smtClean="0"/>
              <a:t>Some genetic variants that are more common in those with a disease simply correlate with the </a:t>
            </a:r>
            <a:r>
              <a:rPr lang="en-GB" dirty="0" smtClean="0"/>
              <a:t>disease, </a:t>
            </a:r>
            <a:r>
              <a:rPr lang="en-GB" dirty="0" smtClean="0"/>
              <a:t>but are not causal. They appear with the disorder,</a:t>
            </a:r>
            <a:r>
              <a:rPr lang="en-GB" baseline="0" dirty="0" smtClean="0"/>
              <a:t> are also inherited but they do not actually cause the disease. They could simply correlate </a:t>
            </a:r>
            <a:r>
              <a:rPr lang="en-GB" baseline="0" dirty="0" smtClean="0"/>
              <a:t>or they could </a:t>
            </a:r>
            <a:r>
              <a:rPr lang="en-GB" baseline="0" dirty="0" smtClean="0"/>
              <a:t>be disease modifiers, </a:t>
            </a:r>
            <a:r>
              <a:rPr lang="en-GB" baseline="0" dirty="0" err="1" smtClean="0"/>
              <a:t>eg</a:t>
            </a:r>
            <a:r>
              <a:rPr lang="en-GB" baseline="0" dirty="0" smtClean="0"/>
              <a:t>. </a:t>
            </a:r>
            <a:r>
              <a:rPr lang="en-GB" baseline="0" dirty="0" smtClean="0"/>
              <a:t>act by </a:t>
            </a:r>
            <a:r>
              <a:rPr lang="en-GB" baseline="0" dirty="0" smtClean="0"/>
              <a:t>altering the expression of the disease causing gene. </a:t>
            </a:r>
            <a:r>
              <a:rPr lang="en-GB" baseline="0" dirty="0" smtClean="0"/>
              <a:t>They can </a:t>
            </a:r>
            <a:r>
              <a:rPr lang="en-GB" sz="900" baseline="0" dirty="0" smtClean="0"/>
              <a:t>reduce </a:t>
            </a:r>
            <a:r>
              <a:rPr lang="en-GB" sz="900" baseline="0" dirty="0" smtClean="0"/>
              <a:t>the accuracy of predictions. </a:t>
            </a:r>
            <a:endParaRPr lang="en-GB" dirty="0" smtClean="0"/>
          </a:p>
          <a:p>
            <a:pPr lvl="1">
              <a:buFont typeface="Arial" panose="020B0604020202020204" pitchFamily="34" charset="0"/>
              <a:buChar char="•"/>
            </a:pPr>
            <a:endParaRPr lang="en-GB" dirty="0" smtClean="0"/>
          </a:p>
          <a:p>
            <a:pPr lvl="1">
              <a:buFont typeface="Arial" panose="020B0604020202020204" pitchFamily="34" charset="0"/>
              <a:buChar char="•"/>
            </a:pPr>
            <a:r>
              <a:rPr lang="en-GB" dirty="0" smtClean="0"/>
              <a:t>For most disorders, only a certain variant is tested for while many contribute to the disorder. For example, for </a:t>
            </a:r>
            <a:r>
              <a:rPr lang="en-GB" dirty="0" smtClean="0"/>
              <a:t>Alzheimer's disease </a:t>
            </a:r>
            <a:r>
              <a:rPr lang="en-GB" dirty="0" smtClean="0"/>
              <a:t>an individual may get the report below stating they do not have the APOE4 </a:t>
            </a:r>
            <a:r>
              <a:rPr lang="en-GB" dirty="0" smtClean="0"/>
              <a:t>risk variant. </a:t>
            </a:r>
            <a:r>
              <a:rPr lang="en-GB" dirty="0" smtClean="0"/>
              <a:t>This is misleading as it does not mean the individual has a lower risk of getting AD than the general population, rather it means that the individual actually has the same risk as the general population.</a:t>
            </a:r>
            <a:r>
              <a:rPr lang="en-GB" baseline="0" dirty="0" smtClean="0"/>
              <a:t> It just means they don’t have this one genetic variant which would increase their risk. They could of course have any number of other genetic variants which might increase their risk, but these </a:t>
            </a:r>
            <a:r>
              <a:rPr lang="en-GB" baseline="0" dirty="0" smtClean="0"/>
              <a:t>are not </a:t>
            </a:r>
            <a:r>
              <a:rPr lang="en-GB" baseline="0" dirty="0" smtClean="0"/>
              <a:t>tested for.</a:t>
            </a:r>
          </a:p>
          <a:p>
            <a:pPr lvl="1">
              <a:buFont typeface="Arial" panose="020B0604020202020204" pitchFamily="34" charset="0"/>
              <a:buChar char="•"/>
            </a:pPr>
            <a:endParaRPr lang="en-GB" dirty="0" smtClean="0"/>
          </a:p>
          <a:p>
            <a:pPr lvl="1">
              <a:buFont typeface="Arial" panose="020B0604020202020204" pitchFamily="34" charset="0"/>
              <a:buChar char="•"/>
            </a:pPr>
            <a:r>
              <a:rPr lang="en-GB" dirty="0" smtClean="0"/>
              <a:t>Most genetic variants (with the exception of BRCA and APOE) are associated with just a small increase in risk of disease development, and the best predictive power for a meaningful result comes from combining many of these </a:t>
            </a:r>
            <a:r>
              <a:rPr lang="en-GB" dirty="0" smtClean="0"/>
              <a:t>in a regression equation to give a polygenic risk score.</a:t>
            </a:r>
            <a:r>
              <a:rPr lang="en-GB" baseline="0" dirty="0" smtClean="0"/>
              <a:t> </a:t>
            </a:r>
            <a:r>
              <a:rPr lang="en-GB" sz="900" baseline="0" dirty="0" smtClean="0"/>
              <a:t>The </a:t>
            </a:r>
            <a:r>
              <a:rPr lang="en-GB" sz="900" baseline="0" dirty="0" smtClean="0"/>
              <a:t>more genes/mutations tested for the better because each variant by itself has only a small increase. </a:t>
            </a:r>
            <a:endParaRPr lang="en-GB" dirty="0" smtClean="0"/>
          </a:p>
        </p:txBody>
      </p:sp>
      <p:sp>
        <p:nvSpPr>
          <p:cNvPr id="4" name="Slide Number Placeholder 3"/>
          <p:cNvSpPr>
            <a:spLocks noGrp="1"/>
          </p:cNvSpPr>
          <p:nvPr>
            <p:ph type="sldNum" sz="quarter" idx="10"/>
          </p:nvPr>
        </p:nvSpPr>
        <p:spPr/>
        <p:txBody>
          <a:bodyPr/>
          <a:lstStyle/>
          <a:p>
            <a:fld id="{1E0D7482-8925-487E-A291-EB7801E1EFDF}" type="slidenum">
              <a:rPr lang="en-GB" smtClean="0"/>
              <a:t>19</a:t>
            </a:fld>
            <a:endParaRPr lang="en-GB"/>
          </a:p>
        </p:txBody>
      </p:sp>
    </p:spTree>
    <p:extLst>
      <p:ext uri="{BB962C8B-B14F-4D97-AF65-F5344CB8AC3E}">
        <p14:creationId xmlns:p14="http://schemas.microsoft.com/office/powerpoint/2010/main" val="291452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Now we come to the second part of the question – How useful is the prediction?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Most </a:t>
            </a:r>
            <a:r>
              <a:rPr lang="en-GB" sz="900" baseline="0" dirty="0" smtClean="0"/>
              <a:t>disorders are complex and </a:t>
            </a:r>
            <a:r>
              <a:rPr lang="en-GB" sz="900" baseline="0" dirty="0" err="1" smtClean="0"/>
              <a:t>multicausal</a:t>
            </a:r>
            <a:r>
              <a:rPr lang="en-GB" sz="900" baseline="0" dirty="0" smtClean="0"/>
              <a:t>. This means a positive genetic </a:t>
            </a:r>
            <a:r>
              <a:rPr lang="en-GB" sz="900" baseline="0" dirty="0" smtClean="0"/>
              <a:t>risk </a:t>
            </a:r>
            <a:r>
              <a:rPr lang="en-GB" sz="900" baseline="0" dirty="0" smtClean="0"/>
              <a:t>factor may not tell the whole story. This can be because the disorder is </a:t>
            </a:r>
            <a:r>
              <a:rPr lang="en-GB" sz="900" baseline="0" dirty="0" err="1" smtClean="0"/>
              <a:t>multigenic</a:t>
            </a:r>
            <a:r>
              <a:rPr lang="en-GB" sz="900" baseline="0" dirty="0" smtClean="0"/>
              <a:t> (caused by the interaction between many genes) or multifactorial – they come about due to the interaction between genes and the environment. We know this partly thanks to twin studies, where 2 individuals with exactly the same genetic code </a:t>
            </a:r>
            <a:r>
              <a:rPr lang="en-GB" sz="900" baseline="0" dirty="0" smtClean="0"/>
              <a:t>are </a:t>
            </a:r>
            <a:r>
              <a:rPr lang="en-GB" sz="900" baseline="0" dirty="0" smtClean="0"/>
              <a:t>susceptible to different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well documented examples where there is an interaction between genes and the environment are:</a:t>
            </a:r>
            <a:endParaRPr lang="en-GB" sz="900" dirty="0" smtClean="0"/>
          </a:p>
          <a:p>
            <a:pPr marL="0" indent="0">
              <a:buNone/>
            </a:pPr>
            <a:endParaRPr lang="en-GB" sz="900" dirty="0" smtClean="0"/>
          </a:p>
          <a:p>
            <a:pPr marL="0" indent="0">
              <a:buNone/>
            </a:pPr>
            <a:r>
              <a:rPr lang="en-GB" sz="900" dirty="0" smtClean="0"/>
              <a:t>Parkinson’s Disease – </a:t>
            </a:r>
            <a:r>
              <a:rPr lang="en-GB" sz="900" dirty="0" smtClean="0"/>
              <a:t>where head trauma</a:t>
            </a:r>
            <a:r>
              <a:rPr lang="en-GB" sz="900" baseline="0" dirty="0" smtClean="0"/>
              <a:t> and exposure to pesticides can increase risk.</a:t>
            </a:r>
          </a:p>
          <a:p>
            <a:pPr marL="0" indent="0">
              <a:buNone/>
            </a:pPr>
            <a:r>
              <a:rPr lang="en-GB" sz="900" dirty="0" err="1" smtClean="0"/>
              <a:t>Alzhiemer’s</a:t>
            </a:r>
            <a:r>
              <a:rPr lang="en-GB" sz="900" dirty="0" smtClean="0"/>
              <a:t> </a:t>
            </a:r>
            <a:r>
              <a:rPr lang="en-GB" sz="900" dirty="0" smtClean="0"/>
              <a:t>Disease – High blood pressure and </a:t>
            </a:r>
            <a:r>
              <a:rPr lang="en-GB" sz="900" dirty="0" smtClean="0"/>
              <a:t>cholesterol</a:t>
            </a:r>
            <a:r>
              <a:rPr lang="en-GB" sz="900" baseline="0" dirty="0" smtClean="0"/>
              <a:t> are known risk factors.</a:t>
            </a:r>
            <a:endParaRPr lang="en-GB" sz="900" dirty="0" smtClean="0"/>
          </a:p>
          <a:p>
            <a:pPr marL="0" indent="0">
              <a:buNone/>
            </a:pPr>
            <a:r>
              <a:rPr lang="en-GB" sz="900" dirty="0" smtClean="0"/>
              <a:t>Cancers – smoking</a:t>
            </a:r>
            <a:r>
              <a:rPr lang="en-GB" sz="900" dirty="0" smtClean="0"/>
              <a:t>, alcohol consumption, obesity.</a:t>
            </a:r>
          </a:p>
          <a:p>
            <a:pPr marL="0" indent="0">
              <a:buNone/>
            </a:pPr>
            <a:r>
              <a:rPr lang="en-GB" sz="900" dirty="0" smtClean="0"/>
              <a:t>Cardiovascular</a:t>
            </a:r>
            <a:r>
              <a:rPr lang="en-GB" sz="900" baseline="0" dirty="0" smtClean="0"/>
              <a:t> disease </a:t>
            </a:r>
            <a:r>
              <a:rPr lang="en-GB" sz="900" dirty="0" smtClean="0"/>
              <a:t>– </a:t>
            </a:r>
            <a:r>
              <a:rPr lang="en-GB" sz="900" dirty="0" smtClean="0"/>
              <a:t>Diet, </a:t>
            </a:r>
            <a:r>
              <a:rPr lang="en-GB" sz="900" dirty="0" smtClean="0"/>
              <a:t>obesity.</a:t>
            </a:r>
            <a:endParaRPr lang="en-GB" sz="900" dirty="0" smtClean="0"/>
          </a:p>
          <a:p>
            <a:pPr marL="0" indent="0">
              <a:buNone/>
            </a:pPr>
            <a:endParaRPr lang="en-GB" sz="9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900" dirty="0" smtClean="0"/>
              <a:t>Often </a:t>
            </a:r>
            <a:r>
              <a:rPr lang="en-GB" sz="900" dirty="0" smtClean="0"/>
              <a:t>lifestyle risk factors play as much – or more – of a role in disease prediction than genetics,</a:t>
            </a:r>
            <a:r>
              <a:rPr lang="en-GB" sz="900" baseline="0" dirty="0" smtClean="0"/>
              <a:t> </a:t>
            </a:r>
            <a:r>
              <a:rPr lang="en-GB" sz="900" baseline="0" dirty="0" err="1" smtClean="0"/>
              <a:t>eg</a:t>
            </a:r>
            <a:r>
              <a:rPr lang="en-GB" sz="900" baseline="0" dirty="0" smtClean="0"/>
              <a:t>. lifestyle for </a:t>
            </a:r>
            <a:r>
              <a:rPr lang="en-GB" sz="900" baseline="0" dirty="0" smtClean="0"/>
              <a:t>stroke, smoking for cancer. But t</a:t>
            </a:r>
            <a:r>
              <a:rPr lang="en-GB" dirty="0" smtClean="0"/>
              <a:t>here </a:t>
            </a:r>
            <a:r>
              <a:rPr lang="en-GB" dirty="0" smtClean="0"/>
              <a:t>are also lifestyle protective </a:t>
            </a:r>
            <a:r>
              <a:rPr lang="en-GB" dirty="0" smtClean="0"/>
              <a:t>factors</a:t>
            </a:r>
            <a:r>
              <a:rPr lang="en-GB" sz="900" kern="1200" dirty="0" smtClean="0">
                <a:solidFill>
                  <a:schemeClr val="tx1"/>
                </a:solidFill>
                <a:effectLst/>
                <a:latin typeface="Arial" charset="0"/>
                <a:ea typeface="+mn-ea"/>
                <a:cs typeface="Arial" charset="0"/>
              </a:rPr>
              <a:t> like </a:t>
            </a:r>
            <a:r>
              <a:rPr lang="en-GB" dirty="0" smtClean="0"/>
              <a:t>caffeine </a:t>
            </a:r>
            <a:r>
              <a:rPr lang="en-GB" dirty="0" smtClean="0"/>
              <a:t>for Parkinson’s, increasing exercise, changing diet for </a:t>
            </a:r>
            <a:r>
              <a:rPr lang="en-GB" dirty="0" smtClean="0"/>
              <a:t>CVD.</a:t>
            </a:r>
            <a:r>
              <a:rPr lang="en-GB" baseline="0" dirty="0" smtClean="0"/>
              <a:t> </a:t>
            </a:r>
            <a:r>
              <a:rPr lang="en-GB" sz="900" kern="1200" dirty="0" smtClean="0">
                <a:solidFill>
                  <a:schemeClr val="tx1"/>
                </a:solidFill>
                <a:effectLst/>
                <a:latin typeface="Arial" charset="0"/>
                <a:ea typeface="+mn-ea"/>
                <a:cs typeface="Arial" charset="0"/>
              </a:rPr>
              <a:t>We need to know how the genetic variants interact </a:t>
            </a:r>
            <a:r>
              <a:rPr lang="en-GB" sz="900" kern="1200" dirty="0" smtClean="0">
                <a:solidFill>
                  <a:schemeClr val="tx1"/>
                </a:solidFill>
                <a:effectLst/>
                <a:latin typeface="Arial" charset="0"/>
                <a:ea typeface="+mn-ea"/>
                <a:cs typeface="Arial" charset="0"/>
              </a:rPr>
              <a:t>- not only with each other,</a:t>
            </a:r>
            <a:r>
              <a:rPr lang="en-GB" sz="900" kern="1200" baseline="0" dirty="0" smtClean="0">
                <a:solidFill>
                  <a:schemeClr val="tx1"/>
                </a:solidFill>
                <a:effectLst/>
                <a:latin typeface="Arial" charset="0"/>
                <a:ea typeface="+mn-ea"/>
                <a:cs typeface="Arial" charset="0"/>
              </a:rPr>
              <a:t> </a:t>
            </a:r>
            <a:r>
              <a:rPr lang="en-GB" sz="900" kern="1200" baseline="0" dirty="0" smtClean="0">
                <a:solidFill>
                  <a:schemeClr val="tx1"/>
                </a:solidFill>
                <a:effectLst/>
                <a:latin typeface="Arial" charset="0"/>
                <a:ea typeface="+mn-ea"/>
                <a:cs typeface="Arial" charset="0"/>
              </a:rPr>
              <a:t>but also</a:t>
            </a:r>
            <a:r>
              <a:rPr lang="en-GB" sz="900" kern="1200" dirty="0" smtClean="0">
                <a:solidFill>
                  <a:schemeClr val="tx1"/>
                </a:solidFill>
                <a:effectLst/>
                <a:latin typeface="Arial" charset="0"/>
                <a:ea typeface="+mn-ea"/>
                <a:cs typeface="Arial" charset="0"/>
              </a:rPr>
              <a:t> the environment </a:t>
            </a:r>
            <a:r>
              <a:rPr lang="en-GB" sz="900" kern="1200" dirty="0" smtClean="0">
                <a:solidFill>
                  <a:schemeClr val="tx1"/>
                </a:solidFill>
                <a:effectLst/>
                <a:latin typeface="Arial" charset="0"/>
                <a:ea typeface="+mn-ea"/>
                <a:cs typeface="Arial" charset="0"/>
              </a:rPr>
              <a:t>- to </a:t>
            </a:r>
            <a:r>
              <a:rPr lang="en-GB" sz="900" kern="1200" dirty="0" smtClean="0">
                <a:solidFill>
                  <a:schemeClr val="tx1"/>
                </a:solidFill>
                <a:effectLst/>
                <a:latin typeface="Arial" charset="0"/>
                <a:ea typeface="+mn-ea"/>
                <a:cs typeface="Arial" charset="0"/>
              </a:rPr>
              <a:t>bring about the trait to increase the usefulness of these tests.</a:t>
            </a:r>
            <a:r>
              <a:rPr lang="en-GB" sz="900" baseline="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Predictions for one individual can change over </a:t>
            </a:r>
            <a:r>
              <a:rPr lang="en-GB" sz="900" baseline="0" dirty="0" smtClean="0"/>
              <a:t>time. Lifestyle </a:t>
            </a:r>
            <a:r>
              <a:rPr lang="en-GB" sz="900" baseline="0" dirty="0" smtClean="0"/>
              <a:t>is also important here. </a:t>
            </a:r>
            <a:endParaRPr lang="en-GB"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There is still the issue of incorrect </a:t>
            </a:r>
            <a:r>
              <a:rPr lang="en-GB" sz="900" baseline="0" dirty="0" smtClean="0"/>
              <a:t>predictions/interpretation. An individual may be told </a:t>
            </a:r>
            <a:r>
              <a:rPr lang="en-GB" sz="900" baseline="0" dirty="0" smtClean="0"/>
              <a:t>they are at low </a:t>
            </a:r>
            <a:r>
              <a:rPr lang="en-GB" sz="900" baseline="0" dirty="0" smtClean="0"/>
              <a:t>risk of </a:t>
            </a:r>
            <a:r>
              <a:rPr lang="en-GB" sz="900" baseline="0" dirty="0" smtClean="0"/>
              <a:t>developing a disease because they have no </a:t>
            </a:r>
            <a:r>
              <a:rPr lang="en-GB" sz="900" baseline="0" dirty="0" smtClean="0"/>
              <a:t>common mutation but </a:t>
            </a:r>
            <a:r>
              <a:rPr lang="en-GB" sz="900" baseline="0" dirty="0" smtClean="0"/>
              <a:t>they might still </a:t>
            </a:r>
            <a:r>
              <a:rPr lang="en-GB" sz="900" baseline="0" dirty="0" smtClean="0"/>
              <a:t>get it from another cause – </a:t>
            </a:r>
            <a:r>
              <a:rPr lang="en-GB" sz="900" baseline="0" dirty="0" smtClean="0"/>
              <a:t>this could be another mutation in the same gene, </a:t>
            </a:r>
            <a:r>
              <a:rPr lang="en-GB" sz="900" baseline="0" dirty="0" smtClean="0"/>
              <a:t>or other </a:t>
            </a:r>
            <a:r>
              <a:rPr lang="en-GB" sz="900" baseline="0" dirty="0" smtClean="0"/>
              <a:t>gene, or because of a lifestyle factor. </a:t>
            </a:r>
            <a:endParaRPr lang="en-GB"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Different </a:t>
            </a:r>
            <a:r>
              <a:rPr lang="en-GB" sz="900" baseline="0" dirty="0" smtClean="0"/>
              <a:t>companies even </a:t>
            </a:r>
            <a:r>
              <a:rPr lang="en-GB" sz="900" baseline="0" dirty="0" smtClean="0"/>
              <a:t>report different risks for the same </a:t>
            </a:r>
            <a:r>
              <a:rPr lang="en-GB" sz="900" baseline="0" dirty="0" smtClean="0"/>
              <a:t>individual. </a:t>
            </a:r>
            <a:r>
              <a:rPr lang="en-GB" sz="900" baseline="0" dirty="0" smtClean="0"/>
              <a:t>This can happen if they use different sets of genetic variants and assumptions in their risk </a:t>
            </a:r>
            <a:r>
              <a:rPr lang="en-GB" sz="900" baseline="0" dirty="0" smtClean="0"/>
              <a:t>models. T</a:t>
            </a:r>
            <a:r>
              <a:rPr lang="en-GB" baseline="0" dirty="0" smtClean="0"/>
              <a:t>his obviously reduces the </a:t>
            </a:r>
            <a:r>
              <a:rPr lang="en-GB" baseline="0" dirty="0" err="1" smtClean="0"/>
              <a:t>predictiveness</a:t>
            </a:r>
            <a:r>
              <a:rPr lang="en-GB" baseline="0" dirty="0" smtClean="0"/>
              <a:t>/usefulness of these tests. </a:t>
            </a:r>
            <a:r>
              <a:rPr lang="en-GB" sz="900" baseline="0" dirty="0" smtClean="0"/>
              <a:t>The regression analysis actually works best when combined with environment/lifestyle variables. </a:t>
            </a:r>
            <a:r>
              <a:rPr lang="en-GB" sz="900" baseline="0" dirty="0" smtClean="0"/>
              <a:t>So again, we need </a:t>
            </a:r>
            <a:r>
              <a:rPr lang="en-GB" sz="900" baseline="0" dirty="0" smtClean="0"/>
              <a:t>to know how the genetic variants interact with </a:t>
            </a:r>
            <a:r>
              <a:rPr lang="en-GB" sz="900" baseline="0" dirty="0" smtClean="0"/>
              <a:t>each other </a:t>
            </a:r>
            <a:r>
              <a:rPr lang="en-GB" sz="900" baseline="0" dirty="0" smtClean="0"/>
              <a:t>and the environment to bring about the trait.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Risk reports can be updated with new </a:t>
            </a:r>
            <a:r>
              <a:rPr lang="en-GB" sz="900" baseline="0" dirty="0" smtClean="0"/>
              <a:t>knowledge, even though a new test isn’t run. This </a:t>
            </a:r>
            <a:r>
              <a:rPr lang="en-GB" sz="900" baseline="0" dirty="0" err="1" smtClean="0"/>
              <a:t>inherenty</a:t>
            </a:r>
            <a:r>
              <a:rPr lang="en-GB" sz="900" baseline="0" dirty="0" smtClean="0"/>
              <a:t> </a:t>
            </a:r>
            <a:r>
              <a:rPr lang="en-GB" sz="900" baseline="0" dirty="0" smtClean="0"/>
              <a:t>undermines the validity of the risk </a:t>
            </a:r>
            <a:r>
              <a:rPr lang="en-GB" sz="900" baseline="0" dirty="0" smtClean="0"/>
              <a:t>reports, </a:t>
            </a:r>
            <a:r>
              <a:rPr lang="en-GB" sz="900" baseline="0" dirty="0" smtClean="0"/>
              <a:t>as they are subject to </a:t>
            </a:r>
            <a:r>
              <a:rPr lang="en-GB" sz="900" baseline="0" dirty="0" smtClean="0"/>
              <a:t>change with advancements in technology. </a:t>
            </a:r>
            <a:endParaRPr lang="en-GB" sz="9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9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900" baseline="0" dirty="0" smtClean="0"/>
              <a:t>Another aspect to the usefulness of a prediction is the effect it might have on an individual’s </a:t>
            </a:r>
            <a:r>
              <a:rPr lang="en-GB" sz="900" baseline="0" dirty="0" smtClean="0"/>
              <a:t>behaviour.</a:t>
            </a:r>
            <a:endParaRPr lang="en-GB" sz="9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900" baseline="0" dirty="0" smtClean="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420821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Interestingly, in spite of the believe of genetic test takers that the results will motivate them to alter their lifestyle/behaviours, if an individual receives a genetic risk score indicating a susceptibility/predisposition for a certain disease they do not actually alter the behaviours which could alter the likelihood of disease development!!!... </a:t>
            </a:r>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However… they </a:t>
            </a:r>
            <a:r>
              <a:rPr lang="en-GB" dirty="0" smtClean="0"/>
              <a:t>sometimes take out/increase insurance</a:t>
            </a:r>
            <a:r>
              <a:rPr lang="en-GB" dirty="0" smtClean="0"/>
              <a:t>.</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352329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Concordat</a:t>
            </a:r>
            <a:r>
              <a:rPr lang="en-GB" baseline="0" dirty="0" smtClean="0"/>
              <a:t> first introduced in 2001. Agreement between government and ABI on how insurers can use genetic information.</a:t>
            </a:r>
            <a:endParaRPr lang="en-GB" dirty="0" smtClean="0"/>
          </a:p>
          <a:p>
            <a:endParaRPr lang="en-GB" dirty="0" smtClean="0"/>
          </a:p>
          <a:p>
            <a:r>
              <a:rPr lang="en-GB" dirty="0" smtClean="0"/>
              <a:t>First thing to say…</a:t>
            </a:r>
          </a:p>
          <a:p>
            <a:endParaRPr lang="en-GB" dirty="0" smtClean="0"/>
          </a:p>
          <a:p>
            <a:r>
              <a:rPr lang="en-GB" dirty="0" smtClean="0"/>
              <a:t>What’s changed (apart from the name)</a:t>
            </a:r>
          </a:p>
          <a:p>
            <a:pPr marL="171450" indent="-171450">
              <a:buFont typeface="Arial" panose="020B0604020202020204" pitchFamily="34" charset="0"/>
              <a:buChar char="•"/>
            </a:pPr>
            <a:r>
              <a:rPr lang="en-GB" dirty="0" smtClean="0"/>
              <a:t>Removal</a:t>
            </a:r>
            <a:r>
              <a:rPr lang="en-GB" baseline="0" dirty="0" smtClean="0"/>
              <a:t> of cliff edge (Brexit gag?) – why? Confidence that code will not just fall away.</a:t>
            </a:r>
          </a:p>
          <a:p>
            <a:pPr marL="171450" indent="-171450">
              <a:buFont typeface="Arial" panose="020B0604020202020204" pitchFamily="34" charset="0"/>
              <a:buChar char="•"/>
            </a:pPr>
            <a:r>
              <a:rPr lang="en-GB" baseline="0" dirty="0" smtClean="0"/>
              <a:t>Simplified language (comment that it is an clear and easy read)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1017136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smtClean="0"/>
              <a:t>On screen, some particular example papers/studies which </a:t>
            </a:r>
            <a:r>
              <a:rPr lang="en-GB" sz="900" dirty="0" smtClean="0"/>
              <a:t>highlight what </a:t>
            </a:r>
            <a:r>
              <a:rPr lang="en-GB" sz="900" dirty="0" smtClean="0"/>
              <a:t>I’m </a:t>
            </a:r>
            <a:r>
              <a:rPr lang="en-GB" sz="900" dirty="0" smtClean="0"/>
              <a:t>saying.</a:t>
            </a:r>
          </a:p>
          <a:p>
            <a:endParaRPr lang="en-GB" sz="9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900" kern="1200" dirty="0" smtClean="0">
                <a:solidFill>
                  <a:schemeClr val="tx1"/>
                </a:solidFill>
                <a:effectLst/>
                <a:latin typeface="Arial" charset="0"/>
                <a:ea typeface="+mn-ea"/>
                <a:cs typeface="Arial" charset="0"/>
              </a:rPr>
              <a:t>People suggest that they would change behaviours to healthier options in the event of a higher risk prediction from a </a:t>
            </a:r>
            <a:r>
              <a:rPr lang="en-GB" sz="900" kern="1200" dirty="0" smtClean="0">
                <a:solidFill>
                  <a:schemeClr val="tx1"/>
                </a:solidFill>
                <a:effectLst/>
                <a:latin typeface="Arial" charset="0"/>
                <a:ea typeface="+mn-ea"/>
                <a:cs typeface="Arial" charset="0"/>
              </a:rPr>
              <a:t>genetic </a:t>
            </a:r>
            <a:r>
              <a:rPr lang="en-GB" sz="900" kern="1200" dirty="0" smtClean="0">
                <a:solidFill>
                  <a:schemeClr val="tx1"/>
                </a:solidFill>
                <a:effectLst/>
                <a:latin typeface="Arial" charset="0"/>
                <a:ea typeface="+mn-ea"/>
                <a:cs typeface="Arial" charset="0"/>
              </a:rPr>
              <a:t>test, however it has been seen that people don’t actually shift behaviours. There is however a bigger increase in these individuals insuring themselves. </a:t>
            </a:r>
          </a:p>
          <a:p>
            <a:endParaRPr lang="en-GB" sz="900" dirty="0" smtClean="0"/>
          </a:p>
          <a:p>
            <a:endParaRPr lang="en-GB" sz="90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1019462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smtClean="0">
                <a:solidFill>
                  <a:schemeClr val="tx1"/>
                </a:solidFill>
                <a:effectLst/>
                <a:latin typeface="Arial" charset="0"/>
                <a:ea typeface="+mn-ea"/>
                <a:cs typeface="Arial" charset="0"/>
              </a:rPr>
              <a:t>RC:</a:t>
            </a:r>
          </a:p>
          <a:p>
            <a:endParaRPr lang="en-GB" sz="900" kern="1200" dirty="0" smtClean="0">
              <a:solidFill>
                <a:schemeClr val="tx1"/>
              </a:solidFill>
              <a:effectLst/>
              <a:latin typeface="Arial" charset="0"/>
              <a:ea typeface="+mn-ea"/>
              <a:cs typeface="Arial" charset="0"/>
            </a:endParaRPr>
          </a:p>
          <a:p>
            <a:r>
              <a:rPr lang="en-GB" sz="900" kern="1200" dirty="0" smtClean="0">
                <a:solidFill>
                  <a:schemeClr val="tx1"/>
                </a:solidFill>
                <a:effectLst/>
                <a:latin typeface="Arial" charset="0"/>
                <a:ea typeface="+mn-ea"/>
                <a:cs typeface="Arial" charset="0"/>
              </a:rPr>
              <a:t>The key factors driving the penetration of genetic testing include:</a:t>
            </a:r>
          </a:p>
          <a:p>
            <a:r>
              <a:rPr lang="en-GB" sz="900" kern="1200" dirty="0" smtClean="0">
                <a:solidFill>
                  <a:schemeClr val="tx1"/>
                </a:solidFill>
                <a:effectLst/>
                <a:latin typeface="Arial" charset="0"/>
                <a:ea typeface="+mn-ea"/>
                <a:cs typeface="Arial" charset="0"/>
              </a:rPr>
              <a:t> </a:t>
            </a:r>
          </a:p>
          <a:p>
            <a:pPr lvl="0"/>
            <a:r>
              <a:rPr lang="en-GB" sz="900" kern="1200" dirty="0" smtClean="0">
                <a:solidFill>
                  <a:schemeClr val="tx1"/>
                </a:solidFill>
                <a:effectLst/>
                <a:latin typeface="Arial" charset="0"/>
                <a:ea typeface="+mn-ea"/>
                <a:cs typeface="Arial" charset="0"/>
              </a:rPr>
              <a:t>Cost</a:t>
            </a:r>
          </a:p>
          <a:p>
            <a:pPr lvl="0"/>
            <a:r>
              <a:rPr lang="en-GB" sz="900" kern="1200" dirty="0" smtClean="0">
                <a:solidFill>
                  <a:schemeClr val="tx1"/>
                </a:solidFill>
                <a:effectLst/>
                <a:latin typeface="Arial" charset="0"/>
                <a:ea typeface="+mn-ea"/>
                <a:cs typeface="Arial" charset="0"/>
              </a:rPr>
              <a:t>Availability and ease of access</a:t>
            </a:r>
          </a:p>
          <a:p>
            <a:pPr lvl="0"/>
            <a:r>
              <a:rPr lang="en-GB" sz="900" kern="1200" dirty="0" err="1" smtClean="0">
                <a:solidFill>
                  <a:schemeClr val="tx1"/>
                </a:solidFill>
                <a:effectLst/>
                <a:latin typeface="Arial" charset="0"/>
                <a:ea typeface="+mn-ea"/>
                <a:cs typeface="Arial" charset="0"/>
              </a:rPr>
              <a:t>Predictiveness</a:t>
            </a:r>
            <a:endParaRPr lang="en-GB" sz="900" kern="1200" dirty="0" smtClean="0">
              <a:solidFill>
                <a:schemeClr val="tx1"/>
              </a:solidFill>
              <a:effectLst/>
              <a:latin typeface="Arial" charset="0"/>
              <a:ea typeface="+mn-ea"/>
              <a:cs typeface="Arial" charset="0"/>
            </a:endParaRPr>
          </a:p>
          <a:p>
            <a:pPr lvl="0"/>
            <a:r>
              <a:rPr lang="en-GB" sz="900" kern="1200" dirty="0" smtClean="0">
                <a:solidFill>
                  <a:schemeClr val="tx1"/>
                </a:solidFill>
                <a:effectLst/>
                <a:latin typeface="Arial" charset="0"/>
                <a:ea typeface="+mn-ea"/>
                <a:cs typeface="Arial" charset="0"/>
              </a:rPr>
              <a:t>Actionable outcomes</a:t>
            </a:r>
          </a:p>
          <a:p>
            <a:r>
              <a:rPr lang="en-GB" sz="900" kern="1200" dirty="0" smtClean="0">
                <a:solidFill>
                  <a:schemeClr val="tx1"/>
                </a:solidFill>
                <a:effectLst/>
                <a:latin typeface="Arial" charset="0"/>
                <a:ea typeface="+mn-ea"/>
                <a:cs typeface="Arial" charset="0"/>
              </a:rPr>
              <a:t> </a:t>
            </a:r>
          </a:p>
          <a:p>
            <a:r>
              <a:rPr lang="en-GB" sz="900" kern="1200" dirty="0" smtClean="0">
                <a:solidFill>
                  <a:schemeClr val="tx1"/>
                </a:solidFill>
                <a:effectLst/>
                <a:latin typeface="Arial" charset="0"/>
                <a:ea typeface="+mn-ea"/>
                <a:cs typeface="Arial" charset="0"/>
              </a:rPr>
              <a:t>Costs and ease of access have significantly reduced over the last ten years (currently a</a:t>
            </a:r>
            <a:r>
              <a:rPr lang="en-GB" sz="900" kern="1200" baseline="0" dirty="0" smtClean="0">
                <a:solidFill>
                  <a:schemeClr val="tx1"/>
                </a:solidFill>
                <a:effectLst/>
                <a:latin typeface="Arial" charset="0"/>
                <a:ea typeface="+mn-ea"/>
                <a:cs typeface="Arial" charset="0"/>
              </a:rPr>
              <a:t> few hundred dollars)</a:t>
            </a:r>
            <a:r>
              <a:rPr lang="en-GB" sz="900" kern="1200" dirty="0" smtClean="0">
                <a:solidFill>
                  <a:schemeClr val="tx1"/>
                </a:solidFill>
                <a:effectLst/>
                <a:latin typeface="Arial" charset="0"/>
                <a:ea typeface="+mn-ea"/>
                <a:cs typeface="Arial" charset="0"/>
              </a:rPr>
              <a:t>, but until </a:t>
            </a:r>
            <a:r>
              <a:rPr lang="en-GB" sz="900" kern="1200" dirty="0" err="1" smtClean="0">
                <a:solidFill>
                  <a:schemeClr val="tx1"/>
                </a:solidFill>
                <a:effectLst/>
                <a:latin typeface="Arial" charset="0"/>
                <a:ea typeface="+mn-ea"/>
                <a:cs typeface="Arial" charset="0"/>
              </a:rPr>
              <a:t>predictiveness</a:t>
            </a:r>
            <a:r>
              <a:rPr lang="en-GB" sz="900" kern="1200" dirty="0" smtClean="0">
                <a:solidFill>
                  <a:schemeClr val="tx1"/>
                </a:solidFill>
                <a:effectLst/>
                <a:latin typeface="Arial" charset="0"/>
                <a:ea typeface="+mn-ea"/>
                <a:cs typeface="Arial" charset="0"/>
              </a:rPr>
              <a:t> and actionable outcomes improve genetic testing will remain a nice to have and penetration will remain low (particularly for non-genealogy testing). This might be a longer term issue for the Insurance world, but in the short and mid term (next 5 years) we are probably OK. We should work with the new ‘Concordat’ as a professional body to provide insights into the effects in the longer term.</a:t>
            </a:r>
          </a:p>
          <a:p>
            <a:endParaRPr lang="en-GB" dirty="0" smtClean="0"/>
          </a:p>
          <a:p>
            <a:r>
              <a:rPr lang="en-GB" dirty="0" err="1" smtClean="0"/>
              <a:t>Predictiveness</a:t>
            </a:r>
            <a:endParaRPr lang="en-GB" dirty="0" smtClean="0"/>
          </a:p>
          <a:p>
            <a:r>
              <a:rPr lang="en-GB" dirty="0" smtClean="0"/>
              <a:t>Currently</a:t>
            </a:r>
            <a:r>
              <a:rPr lang="en-GB" baseline="0" dirty="0" smtClean="0"/>
              <a:t> </a:t>
            </a:r>
            <a:r>
              <a:rPr lang="en-GB" baseline="0" dirty="0" err="1" smtClean="0"/>
              <a:t>predictiveness</a:t>
            </a:r>
            <a:r>
              <a:rPr lang="en-GB" baseline="0" dirty="0" smtClean="0"/>
              <a:t> is arguably no better than taking a family history or understanding an individual’s lifestyle, and certainly no better than combining this information.  The tests are limited to a small number of diseases, at the intersection of the diseases for which some variants are associated with an increased risk, and the diseases we are most interested in (whether this is due to their common nature, or devastating effects).</a:t>
            </a:r>
          </a:p>
          <a:p>
            <a:endParaRPr lang="en-GB" baseline="0" dirty="0" smtClean="0"/>
          </a:p>
          <a:p>
            <a:r>
              <a:rPr lang="en-GB" sz="900" kern="1200" dirty="0" smtClean="0">
                <a:solidFill>
                  <a:schemeClr val="tx1"/>
                </a:solidFill>
                <a:effectLst/>
                <a:latin typeface="Arial" charset="0"/>
                <a:ea typeface="+mn-ea"/>
                <a:cs typeface="Arial" charset="0"/>
              </a:rPr>
              <a:t>Currently, results from DTC genetic testing services remain unreliable for risk</a:t>
            </a:r>
            <a:r>
              <a:rPr lang="en-GB" sz="900" kern="1200" baseline="0" dirty="0" smtClean="0">
                <a:solidFill>
                  <a:schemeClr val="tx1"/>
                </a:solidFill>
                <a:effectLst/>
                <a:latin typeface="Arial" charset="0"/>
                <a:ea typeface="+mn-ea"/>
                <a:cs typeface="Arial" charset="0"/>
              </a:rPr>
              <a:t> </a:t>
            </a:r>
            <a:r>
              <a:rPr lang="en-GB" sz="900" kern="1200" dirty="0" smtClean="0">
                <a:solidFill>
                  <a:schemeClr val="tx1"/>
                </a:solidFill>
                <a:effectLst/>
                <a:latin typeface="Arial" charset="0"/>
                <a:ea typeface="+mn-ea"/>
                <a:cs typeface="Arial" charset="0"/>
              </a:rPr>
              <a:t>assessment as the effects of most SNPs/mutations are difficult to interpret and are not</a:t>
            </a:r>
            <a:r>
              <a:rPr lang="en-GB" sz="900" kern="1200" baseline="0" dirty="0" smtClean="0">
                <a:solidFill>
                  <a:schemeClr val="tx1"/>
                </a:solidFill>
                <a:effectLst/>
                <a:latin typeface="Arial" charset="0"/>
                <a:ea typeface="+mn-ea"/>
                <a:cs typeface="Arial" charset="0"/>
              </a:rPr>
              <a:t> </a:t>
            </a:r>
            <a:r>
              <a:rPr lang="en-GB" sz="900" kern="1200" dirty="0" smtClean="0">
                <a:solidFill>
                  <a:schemeClr val="tx1"/>
                </a:solidFill>
                <a:effectLst/>
                <a:latin typeface="Arial" charset="0"/>
                <a:ea typeface="+mn-ea"/>
                <a:cs typeface="Arial" charset="0"/>
              </a:rPr>
              <a:t>necessarily clinically relevant. With the exception of a limited number of SNPs, most</a:t>
            </a:r>
            <a:r>
              <a:rPr lang="en-GB" sz="900" kern="1200" baseline="0" dirty="0" smtClean="0">
                <a:solidFill>
                  <a:schemeClr val="tx1"/>
                </a:solidFill>
                <a:effectLst/>
                <a:latin typeface="Arial" charset="0"/>
                <a:ea typeface="+mn-ea"/>
                <a:cs typeface="Arial" charset="0"/>
              </a:rPr>
              <a:t> </a:t>
            </a:r>
            <a:r>
              <a:rPr lang="en-GB" sz="900" kern="1200" dirty="0" smtClean="0">
                <a:solidFill>
                  <a:schemeClr val="tx1"/>
                </a:solidFill>
                <a:effectLst/>
                <a:latin typeface="Arial" charset="0"/>
                <a:ea typeface="+mn-ea"/>
                <a:cs typeface="Arial" charset="0"/>
              </a:rPr>
              <a:t>of the genetic variants used by DTC genetic testing companies offer modest</a:t>
            </a:r>
            <a:r>
              <a:rPr lang="en-GB" sz="900" kern="1200" baseline="0" dirty="0" smtClean="0">
                <a:solidFill>
                  <a:schemeClr val="tx1"/>
                </a:solidFill>
                <a:effectLst/>
                <a:latin typeface="Arial" charset="0"/>
                <a:ea typeface="+mn-ea"/>
                <a:cs typeface="Arial" charset="0"/>
              </a:rPr>
              <a:t> </a:t>
            </a:r>
            <a:r>
              <a:rPr lang="en-GB" sz="900" kern="1200" dirty="0" smtClean="0">
                <a:solidFill>
                  <a:schemeClr val="tx1"/>
                </a:solidFill>
                <a:effectLst/>
                <a:latin typeface="Arial" charset="0"/>
                <a:ea typeface="+mn-ea"/>
                <a:cs typeface="Arial" charset="0"/>
              </a:rPr>
              <a:t>predictive information and provide only small changes in a person’s risk</a:t>
            </a:r>
            <a:r>
              <a:rPr lang="en-GB" sz="900" kern="1200" baseline="0" dirty="0" smtClean="0">
                <a:solidFill>
                  <a:schemeClr val="tx1"/>
                </a:solidFill>
                <a:effectLst/>
                <a:latin typeface="Arial" charset="0"/>
                <a:ea typeface="+mn-ea"/>
                <a:cs typeface="Arial" charset="0"/>
              </a:rPr>
              <a:t> </a:t>
            </a:r>
            <a:r>
              <a:rPr lang="en-GB" sz="900" kern="1200" dirty="0" smtClean="0">
                <a:solidFill>
                  <a:schemeClr val="tx1"/>
                </a:solidFill>
                <a:effectLst/>
                <a:latin typeface="Arial" charset="0"/>
                <a:ea typeface="+mn-ea"/>
                <a:cs typeface="Arial" charset="0"/>
              </a:rPr>
              <a:t>profile.</a:t>
            </a:r>
          </a:p>
          <a:p>
            <a:endParaRPr lang="en-GB" baseline="0" dirty="0" smtClean="0"/>
          </a:p>
          <a:p>
            <a:r>
              <a:rPr lang="en-GB" baseline="0" dirty="0" smtClean="0"/>
              <a:t>Current tests are limited by sample groups (ancestry differences), the lack of understanding of disease pathways – how genes interact, modifiers Vs drivers, correlating Vs causal results, the vast numbers of SNPs and how they vary between groups and individuals, and also by the interaction between genes and the environment. This last point means that even when we fully understand the genetic code and how genes interact to bring about a disease, </a:t>
            </a:r>
            <a:r>
              <a:rPr lang="en-GB" baseline="0" dirty="0" err="1" smtClean="0"/>
              <a:t>predictiveness</a:t>
            </a:r>
            <a:r>
              <a:rPr lang="en-GB" baseline="0" dirty="0" smtClean="0"/>
              <a:t> will still not be fully accurate. </a:t>
            </a:r>
          </a:p>
          <a:p>
            <a:endParaRPr lang="en-GB" baseline="0" dirty="0" smtClean="0"/>
          </a:p>
          <a:p>
            <a:r>
              <a:rPr lang="en-GB" baseline="0" dirty="0" smtClean="0"/>
              <a:t>Although much progress has been made we are far from unravelling the complexity of, and level of interplay involved in, human genetics. </a:t>
            </a:r>
          </a:p>
          <a:p>
            <a:endParaRPr lang="en-GB" baseline="0" dirty="0" smtClean="0"/>
          </a:p>
          <a:p>
            <a:r>
              <a:rPr lang="en-GB" baseline="0" dirty="0" smtClean="0"/>
              <a:t>This will change.</a:t>
            </a:r>
          </a:p>
          <a:p>
            <a:endParaRPr lang="en-GB" baseline="0" dirty="0" smtClean="0"/>
          </a:p>
          <a:p>
            <a:endParaRPr lang="en-GB" baseline="0" dirty="0" smtClean="0"/>
          </a:p>
          <a:p>
            <a:r>
              <a:rPr lang="en-GB" baseline="0" dirty="0" smtClean="0"/>
              <a:t>BUT it can’t be denied that </a:t>
            </a:r>
            <a:r>
              <a:rPr lang="en-GB" sz="900" kern="1200" baseline="0" dirty="0" smtClean="0">
                <a:solidFill>
                  <a:schemeClr val="tx1"/>
                </a:solidFill>
                <a:effectLst/>
                <a:latin typeface="Arial" charset="0"/>
                <a:ea typeface="+mn-ea"/>
                <a:cs typeface="Arial" charset="0"/>
              </a:rPr>
              <a:t>t</a:t>
            </a:r>
            <a:r>
              <a:rPr lang="en-GB" sz="900" kern="1200" dirty="0" smtClean="0">
                <a:solidFill>
                  <a:schemeClr val="tx1"/>
                </a:solidFill>
                <a:effectLst/>
                <a:latin typeface="Arial" charset="0"/>
                <a:ea typeface="+mn-ea"/>
                <a:cs typeface="Arial" charset="0"/>
              </a:rPr>
              <a:t>he growing availability of relevant,</a:t>
            </a:r>
          </a:p>
          <a:p>
            <a:r>
              <a:rPr lang="en-GB" sz="900" kern="1200" dirty="0" smtClean="0">
                <a:solidFill>
                  <a:schemeClr val="tx1"/>
                </a:solidFill>
                <a:effectLst/>
                <a:latin typeface="Arial" charset="0"/>
                <a:ea typeface="+mn-ea"/>
                <a:cs typeface="Arial" charset="0"/>
              </a:rPr>
              <a:t>reliable and predictive health information from genetic testing will increase the</a:t>
            </a:r>
          </a:p>
          <a:p>
            <a:r>
              <a:rPr lang="en-GB" sz="900" kern="1200" dirty="0" smtClean="0">
                <a:solidFill>
                  <a:schemeClr val="tx1"/>
                </a:solidFill>
                <a:effectLst/>
                <a:latin typeface="Arial" charset="0"/>
                <a:ea typeface="+mn-ea"/>
                <a:cs typeface="Arial" charset="0"/>
              </a:rPr>
              <a:t>threats of anti-selection to insurers.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3523296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420821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352329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Read out and</a:t>
            </a:r>
            <a:r>
              <a:rPr lang="en-GB" baseline="0" dirty="0" smtClean="0"/>
              <a:t> elucidate with an example.</a:t>
            </a:r>
          </a:p>
          <a:p>
            <a:pPr marL="171450" indent="-171450">
              <a:buFont typeface="Arial" panose="020B0604020202020204" pitchFamily="34" charset="0"/>
              <a:buChar char="•"/>
            </a:pPr>
            <a:r>
              <a:rPr lang="en-GB" baseline="0" dirty="0" smtClean="0"/>
              <a:t>Clarify predictive / diagnostic?</a:t>
            </a:r>
          </a:p>
          <a:p>
            <a:pPr marL="171450" indent="-171450">
              <a:buFont typeface="Arial" panose="020B0604020202020204" pitchFamily="34" charset="0"/>
              <a:buChar char="•"/>
            </a:pPr>
            <a:r>
              <a:rPr lang="en-GB" baseline="0" dirty="0" smtClean="0"/>
              <a:t>Mention that insurers are allowed to take predictive tests into account if it is to the applicant’s benefit. Give example – e.g. family history, but negative test? What are the implications of this if testing becomes more mainstream? (Genetic testing by absence of negative test result?)</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168742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Currently</a:t>
            </a:r>
            <a:r>
              <a:rPr lang="en-GB" baseline="0" dirty="0" smtClean="0"/>
              <a:t> only one “carve out” – and currently no clear candidates for inclusion</a:t>
            </a:r>
          </a:p>
          <a:p>
            <a:pPr marL="171450" indent="-171450">
              <a:buFont typeface="Arial" panose="020B0604020202020204" pitchFamily="34" charset="0"/>
              <a:buChar char="•"/>
            </a:pPr>
            <a:r>
              <a:rPr lang="en-GB" baseline="0" dirty="0" smtClean="0"/>
              <a:t>One key question is whether this list will expand over time.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198164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current settlement is predicated on insurers being comfortable that the level of information asymmetry between consumers and insurers is at an acceptable level to enable insurance markets</a:t>
            </a:r>
            <a:r>
              <a:rPr lang="en-GB" baseline="0" dirty="0" smtClean="0"/>
              <a:t> to operate efficiently</a:t>
            </a:r>
            <a:endParaRPr lang="en-GB" dirty="0" smtClean="0"/>
          </a:p>
          <a:p>
            <a:pPr marL="171450" indent="-171450">
              <a:buFont typeface="Arial" panose="020B0604020202020204" pitchFamily="34" charset="0"/>
              <a:buChar char="•"/>
            </a:pPr>
            <a:r>
              <a:rPr lang="en-GB" dirty="0" smtClean="0"/>
              <a:t>However as time goes by, we</a:t>
            </a:r>
            <a:r>
              <a:rPr lang="en-GB" baseline="0" dirty="0" smtClean="0"/>
              <a:t> are likely to see progress in two areas</a:t>
            </a:r>
          </a:p>
          <a:p>
            <a:pPr marL="514350" lvl="1" indent="-171450">
              <a:buFont typeface="Arial" panose="020B0604020202020204" pitchFamily="34" charset="0"/>
              <a:buChar char="•"/>
            </a:pPr>
            <a:r>
              <a:rPr lang="en-GB" baseline="0" dirty="0" smtClean="0"/>
              <a:t>Penetration will increase, and more and more consumers will have access to genetic test results, whether via the direct to consumer market or public health initiatives</a:t>
            </a:r>
          </a:p>
          <a:p>
            <a:pPr marL="514350" lvl="1" indent="-171450">
              <a:buFont typeface="Arial" panose="020B0604020202020204" pitchFamily="34" charset="0"/>
              <a:buChar char="•"/>
            </a:pPr>
            <a:r>
              <a:rPr lang="en-GB" baseline="0" dirty="0" smtClean="0"/>
              <a:t>The usefulness of the results to consumers in their decision making may also increase over time</a:t>
            </a:r>
          </a:p>
          <a:p>
            <a:pPr marL="171450" lvl="0" indent="-171450">
              <a:buFont typeface="Arial" panose="020B0604020202020204" pitchFamily="34" charset="0"/>
              <a:buChar char="•"/>
            </a:pPr>
            <a:r>
              <a:rPr lang="en-GB" dirty="0" smtClean="0"/>
              <a:t>There is also likely to be an interaction between these two areas</a:t>
            </a:r>
            <a:r>
              <a:rPr lang="en-GB" baseline="0" dirty="0" smtClean="0"/>
              <a:t> – more testing makes new insights more likely, and more predictive tests become a more attractive proposition</a:t>
            </a:r>
          </a:p>
          <a:p>
            <a:pPr marL="171450" lvl="0" indent="-171450">
              <a:buFont typeface="Arial" panose="020B0604020202020204" pitchFamily="34" charset="0"/>
              <a:buChar char="•"/>
            </a:pPr>
            <a:r>
              <a:rPr lang="en-GB" baseline="0" dirty="0" smtClean="0"/>
              <a:t>The risk to society here is not to be understated – the implications of too high a level of informational asymmetry between consumers and insurers would be a collapse in the market. This would be a particular issue for critical illness cover, where those with low risk might choose to self-insure removing the benefits of pooling.</a:t>
            </a:r>
          </a:p>
          <a:p>
            <a:pPr marL="171450" lvl="0" indent="-171450">
              <a:buFont typeface="Arial" panose="020B0604020202020204" pitchFamily="34" charset="0"/>
              <a:buChar char="•"/>
            </a:pPr>
            <a:r>
              <a:rPr lang="en-GB" baseline="0" dirty="0" smtClean="0"/>
              <a:t>We’re going to look at the current position, and what the future might hold in each of these two areas. Firstly Richard will look at market penetration, and then Aisling will look at the </a:t>
            </a:r>
            <a:r>
              <a:rPr lang="en-GB" baseline="0" dirty="0" err="1" smtClean="0"/>
              <a:t>predictiveness</a:t>
            </a:r>
            <a:r>
              <a:rPr lang="en-GB" baseline="0" dirty="0" smtClean="0"/>
              <a:t> of genetic testing.</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266613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a:t>
            </a:r>
            <a:r>
              <a:rPr lang="en-GB" baseline="0" dirty="0" smtClean="0"/>
              <a:t> non reproductive and healthy cells contain 23 pairs of chromosomes </a:t>
            </a:r>
            <a:r>
              <a:rPr lang="en-GB" sz="900" dirty="0" smtClean="0"/>
              <a:t>which are inherited equally from both parents passing down information from one generation to another.</a:t>
            </a:r>
          </a:p>
          <a:p>
            <a:pPr marL="285750" indent="-285750">
              <a:buFont typeface="Arial" panose="020B0604020202020204" pitchFamily="34" charset="0"/>
              <a:buChar char="•"/>
            </a:pPr>
            <a:endParaRPr lang="en-GB" sz="900" dirty="0" smtClean="0"/>
          </a:p>
          <a:p>
            <a:pPr marL="0" indent="0">
              <a:buFont typeface="Arial" panose="020B0604020202020204" pitchFamily="34" charset="0"/>
              <a:buNone/>
            </a:pPr>
            <a:r>
              <a:rPr lang="en-GB" sz="900" dirty="0" smtClean="0"/>
              <a:t>A chromosome is a package of DNA molecules storing information as a code made up of four bases: adenine (A), guanine (G), cytosine (C), and thymine (T).</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Human DNA consists of about 3 billion bases, and more than 99 percent of those bases are the same in all people. The bases form defined pairs which create the familiar double helix 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humans, genes vary in size from a few hundred DNA bases to more than 2 million bases.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dirty="0" smtClean="0">
                <a:hlinkClick r:id="rId3"/>
              </a:rPr>
              <a:t>Human Genome Project</a:t>
            </a:r>
            <a:r>
              <a:rPr lang="en-GB" dirty="0" smtClean="0"/>
              <a:t> estimated that humans have between 20,000 and 25,000 genes.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smtClean="0"/>
              <a:t>The order, or sequence, of these bases determines the information available for building and maintaining an organism, similar to the way in which letters of the alphabet appear in a certain order to form words and sentences.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Mutations generally</a:t>
            </a:r>
            <a:r>
              <a:rPr lang="en-GB" baseline="0" dirty="0" smtClean="0"/>
              <a:t> occur when DNA is replicating itself or splitting to form Egg or Sperm cells. </a:t>
            </a:r>
            <a:r>
              <a:rPr lang="en-GB" sz="900" b="0" i="0" kern="1200" dirty="0" smtClean="0">
                <a:solidFill>
                  <a:schemeClr val="tx1"/>
                </a:solidFill>
                <a:effectLst/>
                <a:latin typeface="Arial" charset="0"/>
                <a:ea typeface="+mn-ea"/>
                <a:cs typeface="Arial" charset="0"/>
              </a:rPr>
              <a:t>They can also be induced extrinsically by external factors, such as UV radiation and free radicals.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kern="1200" dirty="0" smtClean="0">
              <a:solidFill>
                <a:schemeClr val="tx1"/>
              </a:solidFill>
              <a:effectLst/>
              <a:latin typeface="Arial"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smtClean="0">
                <a:solidFill>
                  <a:schemeClr val="tx1"/>
                </a:solidFill>
                <a:effectLst/>
                <a:latin typeface="Arial" charset="0"/>
                <a:ea typeface="+mn-ea"/>
                <a:cs typeface="Arial" charset="0"/>
              </a:rPr>
              <a:t>Mutations can be accumulated naturally in two ways.  It can either be passed down from parent to offspring, which is called hereditary mutation, or acquired throughout an organism’s lifetime. The latter, Acquired mutations, occur intrinsically from errors during DNA replication in actively dividing cells.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0" dirty="0" smtClean="0"/>
              <a:t>By performing large scale (either across the whole genome or at specific predetermined locations)  ‘proofreading’ studies, Geneticists are able to identify association of specific spelling mistakes with a disease, thereby identifying a gene, and potentially a specific mutation within that gene as a potential cause leading to a higher probability of developing a particular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https://www.singerinstruments.com/resource/what-are-genetic-mutation/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sz="1200" b="1" i="0" kern="1200" dirty="0" smtClean="0">
                <a:solidFill>
                  <a:schemeClr val="tx1"/>
                </a:solidFill>
                <a:effectLst/>
                <a:latin typeface="+mn-lt"/>
                <a:ea typeface="+mn-ea"/>
                <a:cs typeface="+mn-cs"/>
              </a:rPr>
              <a:t>Images:</a:t>
            </a:r>
          </a:p>
          <a:p>
            <a:r>
              <a:rPr lang="en-GB" sz="1200" b="0" i="0" kern="1200" dirty="0" smtClean="0">
                <a:solidFill>
                  <a:schemeClr val="tx1"/>
                </a:solidFill>
                <a:effectLst/>
                <a:latin typeface="+mn-lt"/>
                <a:ea typeface="+mn-ea"/>
                <a:cs typeface="+mn-cs"/>
              </a:rPr>
              <a:t>Credit: U.S. National Library of Medicine</a:t>
            </a:r>
          </a:p>
          <a:p>
            <a:r>
              <a:rPr lang="en-GB" dirty="0" smtClean="0"/>
              <a:t>https://ghr.nlm.nih.gov/primer/basics/chromosome</a:t>
            </a:r>
          </a:p>
          <a:p>
            <a:r>
              <a:rPr lang="en-GB" dirty="0" smtClean="0"/>
              <a:t>https://ghr.nlm.nih.gov/primer/basics/gene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http://nitro.biosci.arizona.edu/courses/EEB195/Lecture04/Lecture04.html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3529D4D-CBC3-4174-80E6-461A727AD5BB}" type="slidenum">
              <a:rPr lang="en-GB" smtClean="0"/>
              <a:pPr/>
              <a:t>8</a:t>
            </a:fld>
            <a:endParaRPr lang="en-GB"/>
          </a:p>
        </p:txBody>
      </p:sp>
    </p:spTree>
    <p:extLst>
      <p:ext uri="{BB962C8B-B14F-4D97-AF65-F5344CB8AC3E}">
        <p14:creationId xmlns:p14="http://schemas.microsoft.com/office/powerpoint/2010/main" val="34664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GB" sz="1400" dirty="0" smtClean="0"/>
              <a:t>A GWAS compares the entire genome of control and non-control individuals to ascertain which genes and mutations might be associated with a specific disease – this normally identifies a single base mutation that is associated and hence likely causative of a disease. </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400"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400" dirty="0" smtClean="0"/>
              <a:t>Single nucleotide polymorphisms (SNPs) are the most common type of genetic variation among people. Each SNP represents a difference in a single DNA building block, called a nucleotide.</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400"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400" dirty="0" smtClean="0"/>
              <a:t>D2C testing usually involves testing for Single Nucleotide </a:t>
            </a:r>
            <a:r>
              <a:rPr lang="en-GB" sz="1400" dirty="0" err="1" smtClean="0"/>
              <a:t>Polymophorisms</a:t>
            </a:r>
            <a:r>
              <a:rPr lang="en-GB" sz="1400" dirty="0" smtClean="0"/>
              <a:t> (SNPs) identified by Genome Wide Association Studies (GWAS).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383365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900" b="0" dirty="0" smtClean="0"/>
              <a:t>Including Prognosis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123938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35232969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22 November 2018</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22 November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22 November 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22 November 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22 November 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smtClean="0"/>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fld id="{E55E8865-9CB5-4569-9D00-F0979EDB96F2}" type="datetime4">
              <a:rPr lang="en-GB"/>
              <a:pPr/>
              <a:t>22 November 2018</a:t>
            </a:fld>
            <a:endParaRPr lang="en-GB"/>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Intro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06800" y="1108800"/>
            <a:ext cx="3870000" cy="3363512"/>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2"/>
          <p:cNvSpPr>
            <a:spLocks noGrp="1"/>
          </p:cNvSpPr>
          <p:nvPr>
            <p:ph idx="10"/>
          </p:nvPr>
        </p:nvSpPr>
        <p:spPr>
          <a:xfrm>
            <a:off x="4636800" y="1108800"/>
            <a:ext cx="3870000" cy="336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Date Placeholder 3"/>
          <p:cNvSpPr>
            <a:spLocks noGrp="1"/>
          </p:cNvSpPr>
          <p:nvPr>
            <p:ph type="dt" sz="half" idx="2"/>
          </p:nvPr>
        </p:nvSpPr>
        <p:spPr>
          <a:xfrm>
            <a:off x="2064447" y="4754090"/>
            <a:ext cx="2133600" cy="138499"/>
          </a:xfrm>
          <a:prstGeom prst="rect">
            <a:avLst/>
          </a:prstGeom>
        </p:spPr>
        <p:txBody>
          <a:bodyPr vert="horz" lIns="0" tIns="0" rIns="0" bIns="0" rtlCol="0" anchor="ctr">
            <a:spAutoFit/>
          </a:bodyPr>
          <a:lstStyle>
            <a:lvl1pPr algn="l">
              <a:defRPr sz="900">
                <a:solidFill>
                  <a:schemeClr val="accent2"/>
                </a:solidFill>
              </a:defRPr>
            </a:lvl1pPr>
          </a:lstStyle>
          <a:p>
            <a:r>
              <a:rPr lang="en-AU" smtClean="0"/>
              <a:t>DD MMMM YYYY</a:t>
            </a:r>
            <a:endParaRPr lang="en-AU" dirty="0"/>
          </a:p>
        </p:txBody>
      </p:sp>
      <p:sp>
        <p:nvSpPr>
          <p:cNvPr id="13" name="Footer Placeholder 4"/>
          <p:cNvSpPr>
            <a:spLocks noGrp="1"/>
          </p:cNvSpPr>
          <p:nvPr>
            <p:ph type="ftr" sz="quarter" idx="3"/>
          </p:nvPr>
        </p:nvSpPr>
        <p:spPr>
          <a:xfrm>
            <a:off x="338941" y="4755914"/>
            <a:ext cx="1692266" cy="138499"/>
          </a:xfrm>
          <a:prstGeom prst="rect">
            <a:avLst/>
          </a:prstGeom>
        </p:spPr>
        <p:txBody>
          <a:bodyPr vert="horz" wrap="square" lIns="0" tIns="0" rIns="0" bIns="0" rtlCol="0" anchor="ctr">
            <a:spAutoFit/>
          </a:bodyPr>
          <a:lstStyle>
            <a:lvl1pPr algn="ctr">
              <a:defRPr sz="900" b="1">
                <a:solidFill>
                  <a:schemeClr val="accent2"/>
                </a:solidFill>
              </a:defRPr>
            </a:lvl1pPr>
          </a:lstStyle>
          <a:p>
            <a:pPr algn="l"/>
            <a:r>
              <a:rPr lang="en-AU" smtClean="0"/>
              <a:t>Bupa  Private and Confidential</a:t>
            </a:r>
            <a:endParaRPr lang="en-AU" dirty="0"/>
          </a:p>
        </p:txBody>
      </p:sp>
      <p:sp>
        <p:nvSpPr>
          <p:cNvPr id="14" name="Slide Number Placeholder 5"/>
          <p:cNvSpPr>
            <a:spLocks noGrp="1"/>
          </p:cNvSpPr>
          <p:nvPr>
            <p:ph type="sldNum" sz="quarter" idx="4"/>
          </p:nvPr>
        </p:nvSpPr>
        <p:spPr>
          <a:xfrm>
            <a:off x="8167905" y="4755600"/>
            <a:ext cx="535998" cy="138499"/>
          </a:xfrm>
          <a:prstGeom prst="rect">
            <a:avLst/>
          </a:prstGeom>
        </p:spPr>
        <p:txBody>
          <a:bodyPr vert="horz" wrap="square" lIns="0" tIns="0" rIns="0" bIns="0" rtlCol="0" anchor="ctr">
            <a:spAutoFit/>
          </a:bodyPr>
          <a:lstStyle>
            <a:lvl1pPr algn="r">
              <a:defRPr sz="900" b="1">
                <a:solidFill>
                  <a:schemeClr val="accent2"/>
                </a:solidFill>
              </a:defRPr>
            </a:lvl1pPr>
          </a:lstStyle>
          <a:p>
            <a:fld id="{1E312DB4-4461-496E-BE8A-4915DF83011C}" type="slidenum">
              <a:rPr lang="en-AU" smtClean="0"/>
              <a:pPr/>
              <a:t>‹#›</a:t>
            </a:fld>
            <a:endParaRPr lang="en-AU" dirty="0"/>
          </a:p>
        </p:txBody>
      </p:sp>
      <p:cxnSp>
        <p:nvCxnSpPr>
          <p:cNvPr id="15" name="Straight Connector 14"/>
          <p:cNvCxnSpPr/>
          <p:nvPr userDrawn="1"/>
        </p:nvCxnSpPr>
        <p:spPr>
          <a:xfrm>
            <a:off x="325087" y="4725915"/>
            <a:ext cx="8472549"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87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22 November 2018</a:t>
            </a:fld>
            <a:endParaRPr lang="en-GB"/>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smtClean="0">
                  <a:solidFill>
                    <a:schemeClr val="bg1"/>
                  </a:solidFill>
                </a:rPr>
                <a:t>Partner</a:t>
              </a:r>
            </a:p>
            <a:p>
              <a:r>
                <a:rPr lang="en-GB" sz="1200" dirty="0" smtClean="0">
                  <a:solidFill>
                    <a:schemeClr val="bg1"/>
                  </a:solidFill>
                </a:rPr>
                <a:t>Logo</a:t>
              </a:r>
              <a:endParaRPr lang="en-GB" sz="1200" dirty="0">
                <a:solidFill>
                  <a:schemeClr val="bg1"/>
                </a:solidFill>
              </a:endParaRP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smtClean="0">
                  <a:solidFill>
                    <a:schemeClr val="bg1"/>
                  </a:solidFill>
                </a:rPr>
                <a:t>Partner</a:t>
              </a:r>
            </a:p>
            <a:p>
              <a:r>
                <a:rPr lang="en-GB" sz="1200" dirty="0" smtClean="0">
                  <a:solidFill>
                    <a:schemeClr val="bg1"/>
                  </a:solidFill>
                </a:rPr>
                <a:t>Logo</a:t>
              </a:r>
              <a:endParaRPr lang="en-GB" sz="1200" dirty="0">
                <a:solidFill>
                  <a:schemeClr val="bg1"/>
                </a:solidFill>
              </a:endParaRP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smtClean="0">
                  <a:solidFill>
                    <a:schemeClr val="accent3">
                      <a:lumMod val="50000"/>
                    </a:schemeClr>
                  </a:solidFill>
                </a:rPr>
                <a:t>Progress</a:t>
              </a:r>
              <a:endParaRPr lang="en-GB" sz="1700" dirty="0">
                <a:solidFill>
                  <a:schemeClr val="accent3">
                    <a:lumMod val="50000"/>
                  </a:schemeClr>
                </a:solidFill>
              </a:endParaRP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smtClean="0">
                  <a:solidFill>
                    <a:schemeClr val="accent3">
                      <a:lumMod val="50000"/>
                    </a:schemeClr>
                  </a:solidFill>
                </a:rPr>
                <a:t>Community</a:t>
              </a:r>
              <a:endParaRPr lang="en-GB" sz="1700" dirty="0">
                <a:solidFill>
                  <a:schemeClr val="accent3">
                    <a:lumMod val="50000"/>
                  </a:schemeClr>
                </a:solidFill>
              </a:endParaRP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smtClean="0">
                  <a:solidFill>
                    <a:schemeClr val="accent3">
                      <a:lumMod val="50000"/>
                    </a:schemeClr>
                  </a:solidFill>
                </a:rPr>
                <a:t>Sessional Meetings</a:t>
              </a:r>
              <a:endParaRPr lang="en-GB" sz="1700" dirty="0">
                <a:solidFill>
                  <a:schemeClr val="accent3">
                    <a:lumMod val="50000"/>
                  </a:schemeClr>
                </a:solidFill>
              </a:endParaRP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smtClean="0">
                  <a:solidFill>
                    <a:schemeClr val="accent3">
                      <a:lumMod val="50000"/>
                    </a:schemeClr>
                  </a:solidFill>
                </a:rPr>
                <a:t>Education</a:t>
              </a:r>
              <a:endParaRPr lang="en-GB" sz="1700" dirty="0">
                <a:solidFill>
                  <a:schemeClr val="accent3">
                    <a:lumMod val="50000"/>
                  </a:schemeClr>
                </a:solidFill>
              </a:endParaRP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smtClean="0">
                  <a:solidFill>
                    <a:schemeClr val="accent3">
                      <a:lumMod val="50000"/>
                    </a:schemeClr>
                  </a:solidFill>
                </a:rPr>
                <a:t>Working parties</a:t>
              </a:r>
              <a:endParaRPr lang="en-GB" sz="1700" dirty="0">
                <a:solidFill>
                  <a:schemeClr val="accent3">
                    <a:lumMod val="50000"/>
                  </a:schemeClr>
                </a:solidFill>
              </a:endParaRP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smtClean="0">
                  <a:solidFill>
                    <a:schemeClr val="accent3">
                      <a:lumMod val="50000"/>
                    </a:schemeClr>
                  </a:solidFill>
                </a:rPr>
                <a:t>Volunteering</a:t>
              </a:r>
              <a:endParaRPr lang="en-GB" sz="1700" dirty="0">
                <a:solidFill>
                  <a:schemeClr val="accent3">
                    <a:lumMod val="50000"/>
                  </a:schemeClr>
                </a:solidFill>
              </a:endParaRP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smtClean="0">
                  <a:solidFill>
                    <a:schemeClr val="accent3">
                      <a:lumMod val="50000"/>
                    </a:schemeClr>
                  </a:solidFill>
                </a:rPr>
                <a:t>Research</a:t>
              </a:r>
              <a:endParaRPr lang="en-GB" sz="1700" dirty="0">
                <a:solidFill>
                  <a:schemeClr val="accent3">
                    <a:lumMod val="50000"/>
                  </a:schemeClr>
                </a:solidFill>
              </a:endParaRP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smtClean="0">
                  <a:solidFill>
                    <a:schemeClr val="accent3">
                      <a:lumMod val="50000"/>
                    </a:schemeClr>
                  </a:solidFill>
                </a:rPr>
                <a:t>Shaping</a:t>
              </a:r>
              <a:r>
                <a:rPr lang="en-GB" sz="1700" baseline="0" dirty="0" smtClean="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smtClean="0">
                  <a:solidFill>
                    <a:schemeClr val="accent3">
                      <a:lumMod val="50000"/>
                    </a:schemeClr>
                  </a:solidFill>
                </a:rPr>
                <a:t>Networking</a:t>
              </a:r>
              <a:endParaRPr lang="en-GB" sz="1700" dirty="0">
                <a:solidFill>
                  <a:schemeClr val="accent3">
                    <a:lumMod val="50000"/>
                  </a:schemeClr>
                </a:solidFill>
              </a:endParaRP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smtClean="0">
                  <a:solidFill>
                    <a:schemeClr val="accent3">
                      <a:lumMod val="50000"/>
                    </a:schemeClr>
                  </a:solidFill>
                </a:rPr>
                <a:t>Professional</a:t>
              </a:r>
              <a:r>
                <a:rPr lang="en-GB" sz="1700" baseline="0" dirty="0" smtClean="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smtClean="0">
                  <a:solidFill>
                    <a:schemeClr val="accent3">
                      <a:lumMod val="50000"/>
                    </a:schemeClr>
                  </a:solidFill>
                </a:rPr>
                <a:t>Enterprise and risk</a:t>
              </a:r>
              <a:endParaRPr lang="en-GB" sz="1700" dirty="0">
                <a:solidFill>
                  <a:schemeClr val="accent3">
                    <a:lumMod val="50000"/>
                  </a:schemeClr>
                </a:solidFill>
              </a:endParaRP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smtClean="0">
                  <a:solidFill>
                    <a:schemeClr val="accent3">
                      <a:lumMod val="50000"/>
                    </a:schemeClr>
                  </a:solidFill>
                </a:rPr>
                <a:t>Learned</a:t>
              </a:r>
              <a:r>
                <a:rPr lang="en-GB" sz="1700" baseline="0" dirty="0" smtClean="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smtClean="0">
                  <a:solidFill>
                    <a:schemeClr val="accent3">
                      <a:lumMod val="50000"/>
                    </a:schemeClr>
                  </a:solidFill>
                </a:rPr>
                <a:t>Opportunity</a:t>
              </a:r>
              <a:endParaRPr lang="en-GB" sz="1700" dirty="0">
                <a:solidFill>
                  <a:schemeClr val="accent3">
                    <a:lumMod val="50000"/>
                  </a:schemeClr>
                </a:solidFill>
              </a:endParaRP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smtClean="0">
                  <a:solidFill>
                    <a:schemeClr val="accent3">
                      <a:lumMod val="50000"/>
                    </a:schemeClr>
                  </a:solidFill>
                </a:rPr>
                <a:t>International profile</a:t>
              </a:r>
              <a:endParaRPr lang="en-GB" sz="1700" dirty="0">
                <a:solidFill>
                  <a:schemeClr val="accent3">
                    <a:lumMod val="50000"/>
                  </a:schemeClr>
                </a:solidFill>
              </a:endParaRP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smtClean="0">
                  <a:solidFill>
                    <a:schemeClr val="accent3">
                      <a:lumMod val="50000"/>
                    </a:schemeClr>
                  </a:solidFill>
                </a:rPr>
                <a:t>Journals</a:t>
              </a:r>
              <a:endParaRPr lang="en-GB" sz="1700" dirty="0">
                <a:solidFill>
                  <a:schemeClr val="accent3">
                    <a:lumMod val="50000"/>
                  </a:schemeClr>
                </a:solidFill>
              </a:endParaRP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smtClean="0">
                  <a:solidFill>
                    <a:schemeClr val="accent3">
                      <a:lumMod val="50000"/>
                    </a:schemeClr>
                  </a:solidFill>
                </a:rPr>
                <a:t>Supporting</a:t>
              </a:r>
              <a:endParaRPr lang="en-GB" sz="1700" dirty="0">
                <a:solidFill>
                  <a:schemeClr val="accent3">
                    <a:lumMod val="50000"/>
                  </a:schemeClr>
                </a:solidFill>
              </a:endParaRP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smtClean="0">
                  <a:solidFill>
                    <a:schemeClr val="accent3">
                      <a:lumMod val="50000"/>
                    </a:schemeClr>
                  </a:solidFill>
                </a:rPr>
                <a:t>Expertise</a:t>
              </a:r>
              <a:endParaRPr lang="en-GB" sz="1700" dirty="0">
                <a:solidFill>
                  <a:schemeClr val="accent3">
                    <a:lumMod val="50000"/>
                  </a:schemeClr>
                </a:solidFill>
              </a:endParaRP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smtClean="0">
                  <a:solidFill>
                    <a:schemeClr val="accent3">
                      <a:lumMod val="50000"/>
                    </a:schemeClr>
                  </a:solidFill>
                </a:rPr>
                <a:t>Sponsorship</a:t>
              </a:r>
              <a:endParaRPr lang="en-GB" sz="1700" dirty="0">
                <a:solidFill>
                  <a:schemeClr val="accent3">
                    <a:lumMod val="50000"/>
                  </a:schemeClr>
                </a:solidFill>
              </a:endParaRP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smtClean="0">
                  <a:solidFill>
                    <a:schemeClr val="accent3">
                      <a:lumMod val="50000"/>
                    </a:schemeClr>
                  </a:solidFill>
                </a:rPr>
                <a:t>Thought leadership</a:t>
              </a:r>
              <a:endParaRPr lang="en-GB" sz="1700" dirty="0">
                <a:solidFill>
                  <a:schemeClr val="accent3">
                    <a:lumMod val="50000"/>
                  </a:schemeClr>
                </a:solidFill>
              </a:endParaRP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22 November 2018</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Progress</a:t>
            </a:r>
            <a:endParaRPr lang="en-GB" sz="1700" dirty="0">
              <a:solidFill>
                <a:schemeClr val="bg1">
                  <a:lumMod val="75000"/>
                </a:schemeClr>
              </a:solidFill>
            </a:endParaRP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Community</a:t>
            </a:r>
            <a:endParaRPr lang="en-GB" sz="1700" dirty="0">
              <a:solidFill>
                <a:schemeClr val="bg1">
                  <a:lumMod val="75000"/>
                </a:schemeClr>
              </a:solidFill>
            </a:endParaRP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Sessional Meetings</a:t>
            </a:r>
            <a:endParaRPr lang="en-GB" sz="1700" dirty="0">
              <a:solidFill>
                <a:schemeClr val="bg1">
                  <a:lumMod val="75000"/>
                </a:schemeClr>
              </a:solidFill>
            </a:endParaRP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Education</a:t>
            </a:r>
            <a:endParaRPr lang="en-GB" sz="1700" dirty="0">
              <a:solidFill>
                <a:schemeClr val="bg1">
                  <a:lumMod val="75000"/>
                </a:schemeClr>
              </a:solidFill>
            </a:endParaRP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smtClean="0">
                <a:solidFill>
                  <a:schemeClr val="bg1">
                    <a:lumMod val="75000"/>
                  </a:schemeClr>
                </a:solidFill>
              </a:rPr>
              <a:t>Working parties</a:t>
            </a:r>
            <a:endParaRPr lang="en-GB" sz="1700" dirty="0">
              <a:solidFill>
                <a:schemeClr val="bg1">
                  <a:lumMod val="75000"/>
                </a:schemeClr>
              </a:solidFill>
            </a:endParaRP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Volunteering</a:t>
            </a:r>
            <a:endParaRPr lang="en-GB" sz="1700" dirty="0">
              <a:solidFill>
                <a:schemeClr val="bg1">
                  <a:lumMod val="75000"/>
                </a:schemeClr>
              </a:solidFill>
            </a:endParaRP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Research</a:t>
            </a:r>
            <a:endParaRPr lang="en-GB" sz="1700" dirty="0">
              <a:solidFill>
                <a:schemeClr val="bg1">
                  <a:lumMod val="75000"/>
                </a:schemeClr>
              </a:solidFill>
            </a:endParaRP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Shaping</a:t>
            </a:r>
            <a:r>
              <a:rPr lang="en-GB" sz="1700" baseline="0" dirty="0" smtClean="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Networking</a:t>
            </a:r>
            <a:endParaRPr lang="en-GB" sz="1700" dirty="0">
              <a:solidFill>
                <a:schemeClr val="bg1">
                  <a:lumMod val="75000"/>
                </a:schemeClr>
              </a:solidFill>
            </a:endParaRP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Professional</a:t>
            </a:r>
            <a:r>
              <a:rPr lang="en-GB" sz="1700" baseline="0" dirty="0" smtClean="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Enterprise and risk</a:t>
            </a:r>
            <a:endParaRPr lang="en-GB" sz="1700" dirty="0">
              <a:solidFill>
                <a:schemeClr val="bg1">
                  <a:lumMod val="75000"/>
                </a:schemeClr>
              </a:solidFill>
            </a:endParaRP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Learned</a:t>
            </a:r>
            <a:r>
              <a:rPr lang="en-GB" sz="1700" baseline="0" dirty="0" smtClean="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Opportunity</a:t>
            </a:r>
            <a:endParaRPr lang="en-GB" sz="1700" dirty="0">
              <a:solidFill>
                <a:schemeClr val="bg1">
                  <a:lumMod val="75000"/>
                </a:schemeClr>
              </a:solidFill>
            </a:endParaRP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International profile</a:t>
            </a:r>
            <a:endParaRPr lang="en-GB" sz="1700" dirty="0">
              <a:solidFill>
                <a:schemeClr val="bg1">
                  <a:lumMod val="75000"/>
                </a:schemeClr>
              </a:solidFill>
            </a:endParaRP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Journals</a:t>
            </a:r>
            <a:endParaRPr lang="en-GB" sz="1700" dirty="0">
              <a:solidFill>
                <a:schemeClr val="bg1">
                  <a:lumMod val="75000"/>
                </a:schemeClr>
              </a:solidFill>
            </a:endParaRP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Supporting</a:t>
            </a:r>
            <a:endParaRPr lang="en-GB" sz="1700" dirty="0">
              <a:solidFill>
                <a:schemeClr val="bg1">
                  <a:lumMod val="75000"/>
                </a:schemeClr>
              </a:solidFill>
            </a:endParaRP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Expertise</a:t>
            </a:r>
            <a:endParaRPr lang="en-GB" sz="1700" dirty="0">
              <a:solidFill>
                <a:schemeClr val="bg1">
                  <a:lumMod val="75000"/>
                </a:schemeClr>
              </a:solidFill>
            </a:endParaRP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Sponsorship</a:t>
            </a:r>
            <a:endParaRPr lang="en-GB" sz="1700" dirty="0">
              <a:solidFill>
                <a:schemeClr val="bg1">
                  <a:lumMod val="75000"/>
                </a:schemeClr>
              </a:solidFill>
            </a:endParaRP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Thought leadership</a:t>
            </a:r>
            <a:endParaRPr lang="en-GB" sz="1700" dirty="0">
              <a:solidFill>
                <a:schemeClr val="bg1">
                  <a:lumMod val="75000"/>
                </a:schemeClr>
              </a:solidFill>
            </a:endParaRP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22 November 2018</a:t>
            </a:fld>
            <a:endParaRPr lang="en-GB" dirty="0"/>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22 November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22 November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22 November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22 November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22 November 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fld id="{0D5A5B80-4E0E-41F8-BFF5-504EC24C412E}" type="datetime4">
              <a:rPr lang="en-GB" smtClean="0"/>
              <a:pPr/>
              <a:t>22 November 2018</a:t>
            </a:fld>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smtClean="0">
                  <a:solidFill>
                    <a:schemeClr val="accent2"/>
                  </a:solidFill>
                </a:rPr>
                <a:t>Colour</a:t>
              </a:r>
              <a:r>
                <a:rPr lang="en-GB" sz="800" b="1" baseline="0" dirty="0" smtClean="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smtClean="0"/>
                  <a:t>Dark blue</a:t>
                </a:r>
              </a:p>
              <a:p>
                <a:r>
                  <a:rPr lang="en-GB" sz="800" dirty="0" smtClean="0"/>
                  <a:t>R17</a:t>
                </a:r>
                <a:r>
                  <a:rPr lang="en-GB" sz="800" baseline="0" dirty="0" smtClean="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smtClean="0"/>
                  <a:t>Gold</a:t>
                </a:r>
              </a:p>
              <a:p>
                <a:r>
                  <a:rPr lang="en-GB" sz="800" dirty="0" smtClean="0"/>
                  <a:t>R217</a:t>
                </a:r>
                <a:r>
                  <a:rPr lang="en-GB" sz="800" baseline="0" dirty="0" smtClean="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smtClean="0"/>
                  <a:t>Mid blue</a:t>
                </a:r>
              </a:p>
              <a:p>
                <a:r>
                  <a:rPr lang="en-GB" sz="800" dirty="0" smtClean="0"/>
                  <a:t>R64</a:t>
                </a:r>
                <a:r>
                  <a:rPr lang="en-GB" sz="800" baseline="0" dirty="0" smtClean="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smtClean="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smtClean="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smtClean="0"/>
                  <a:t>Light grey</a:t>
                </a:r>
              </a:p>
              <a:p>
                <a:r>
                  <a:rPr lang="en-GB" sz="800" dirty="0" smtClean="0"/>
                  <a:t>R220</a:t>
                </a:r>
                <a:r>
                  <a:rPr lang="en-GB" sz="800" baseline="0" dirty="0" smtClean="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Pea green</a:t>
                </a:r>
              </a:p>
              <a:p>
                <a:r>
                  <a:rPr lang="en-GB" sz="800" dirty="0" smtClean="0"/>
                  <a:t>R121</a:t>
                </a:r>
                <a:r>
                  <a:rPr lang="en-GB" sz="800" baseline="0" dirty="0" smtClean="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smtClean="0"/>
                  <a:t>Forest green</a:t>
                </a:r>
              </a:p>
              <a:p>
                <a:r>
                  <a:rPr lang="en-GB" sz="800" dirty="0" smtClean="0"/>
                  <a:t>R</a:t>
                </a:r>
                <a:r>
                  <a:rPr lang="en-GB" sz="800" baseline="0" dirty="0" smtClean="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Bottle green</a:t>
                </a:r>
              </a:p>
              <a:p>
                <a:r>
                  <a:rPr lang="en-GB" sz="800" dirty="0" smtClean="0"/>
                  <a:t>R17</a:t>
                </a:r>
                <a:r>
                  <a:rPr lang="en-GB" sz="800" baseline="0" dirty="0" smtClean="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Cyan</a:t>
                </a:r>
              </a:p>
              <a:p>
                <a:r>
                  <a:rPr lang="en-GB" sz="800" dirty="0" smtClean="0"/>
                  <a:t>R0</a:t>
                </a:r>
                <a:r>
                  <a:rPr lang="en-GB" sz="800" baseline="0" dirty="0" smtClean="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smtClean="0"/>
                  <a:t>Light blue</a:t>
                </a:r>
              </a:p>
              <a:p>
                <a:r>
                  <a:rPr lang="en-GB" sz="800" dirty="0" smtClean="0"/>
                  <a:t>R124</a:t>
                </a:r>
                <a:r>
                  <a:rPr lang="en-GB" sz="800" baseline="0" dirty="0" smtClean="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Violet</a:t>
                </a:r>
              </a:p>
              <a:p>
                <a:r>
                  <a:rPr lang="en-GB" sz="800" dirty="0" smtClean="0"/>
                  <a:t>R128</a:t>
                </a:r>
                <a:r>
                  <a:rPr lang="en-GB" sz="800" baseline="0" dirty="0" smtClean="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Purple</a:t>
                </a:r>
              </a:p>
              <a:p>
                <a:r>
                  <a:rPr lang="en-GB" sz="800" dirty="0" smtClean="0"/>
                  <a:t>R143</a:t>
                </a:r>
                <a:r>
                  <a:rPr lang="en-GB" sz="800" baseline="0" dirty="0" smtClean="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err="1" smtClean="0"/>
                  <a:t>Fuscia</a:t>
                </a:r>
                <a:endParaRPr lang="en-GB" sz="800" dirty="0" smtClean="0"/>
              </a:p>
              <a:p>
                <a:r>
                  <a:rPr lang="en-GB" sz="800" dirty="0" smtClean="0"/>
                  <a:t>R233</a:t>
                </a:r>
                <a:r>
                  <a:rPr lang="en-GB" sz="800" baseline="0" dirty="0" smtClean="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Red</a:t>
                </a:r>
              </a:p>
              <a:p>
                <a:r>
                  <a:rPr lang="en-GB" sz="800" dirty="0" smtClean="0"/>
                  <a:t>R200</a:t>
                </a:r>
                <a:r>
                  <a:rPr lang="en-GB" sz="800" baseline="0" dirty="0" smtClean="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Orange</a:t>
                </a:r>
              </a:p>
              <a:p>
                <a:r>
                  <a:rPr lang="en-GB" sz="800" dirty="0" smtClean="0"/>
                  <a:t>R238</a:t>
                </a:r>
                <a:r>
                  <a:rPr lang="en-GB" sz="800" baseline="0" dirty="0" smtClean="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 id="2147483671" r:id="rId15"/>
  </p:sldLayoutIdLst>
  <p:timing>
    <p:tnLst>
      <p:par>
        <p:cTn id="1" dur="indefinite" restart="never" nodeType="tmRoot"/>
      </p:par>
    </p:tnLst>
  </p:timing>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err="1" smtClean="0"/>
              <a:t>IFoA</a:t>
            </a:r>
            <a:r>
              <a:rPr lang="en-GB" dirty="0" smtClean="0"/>
              <a:t> Genetics Working Party</a:t>
            </a:r>
            <a:endParaRPr lang="en-GB" dirty="0"/>
          </a:p>
        </p:txBody>
      </p:sp>
      <p:sp>
        <p:nvSpPr>
          <p:cNvPr id="2051" name="Rectangle 3"/>
          <p:cNvSpPr>
            <a:spLocks noGrp="1" noChangeArrowheads="1"/>
          </p:cNvSpPr>
          <p:nvPr>
            <p:ph type="subTitle" idx="1"/>
          </p:nvPr>
        </p:nvSpPr>
        <p:spPr>
          <a:xfrm>
            <a:off x="395292" y="2031210"/>
            <a:ext cx="7201044" cy="972592"/>
          </a:xfrm>
        </p:spPr>
        <p:txBody>
          <a:bodyPr/>
          <a:lstStyle/>
          <a:p>
            <a:r>
              <a:rPr lang="en-GB" dirty="0" smtClean="0"/>
              <a:t>What next for the Concordat and Moratorium?</a:t>
            </a:r>
          </a:p>
          <a:p>
            <a:r>
              <a:rPr lang="en-GB" dirty="0" smtClean="0"/>
              <a:t>Nick Chadwick, </a:t>
            </a:r>
            <a:r>
              <a:rPr lang="en-GB" dirty="0"/>
              <a:t>Richard </a:t>
            </a:r>
            <a:r>
              <a:rPr lang="en-GB" dirty="0" smtClean="0"/>
              <a:t>Cohen and </a:t>
            </a:r>
            <a:r>
              <a:rPr lang="en-GB" dirty="0" err="1" smtClean="0"/>
              <a:t>Dr.</a:t>
            </a:r>
            <a:r>
              <a:rPr lang="en-GB" dirty="0" smtClean="0"/>
              <a:t> Aisling O’Loughlin</a:t>
            </a:r>
            <a:endParaRPr lang="en-GB" dirty="0"/>
          </a:p>
        </p:txBody>
      </p:sp>
      <p:sp>
        <p:nvSpPr>
          <p:cNvPr id="4" name="Rectangle 4"/>
          <p:cNvSpPr>
            <a:spLocks noGrp="1" noChangeArrowheads="1"/>
          </p:cNvSpPr>
          <p:nvPr>
            <p:ph type="dt" sz="half" idx="2"/>
          </p:nvPr>
        </p:nvSpPr>
        <p:spPr/>
        <p:txBody>
          <a:bodyPr/>
          <a:lstStyle/>
          <a:p>
            <a:r>
              <a:rPr lang="en-GB" dirty="0" smtClean="0"/>
              <a:t>23 November 2018</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95" y="117826"/>
            <a:ext cx="8135938" cy="332399"/>
          </a:xfrm>
        </p:spPr>
        <p:txBody>
          <a:bodyPr/>
          <a:lstStyle/>
          <a:p>
            <a:r>
              <a:rPr lang="en-GB" dirty="0" smtClean="0"/>
              <a:t>Uses of Genetic tests</a:t>
            </a:r>
            <a:endParaRPr lang="en-GB" dirty="0"/>
          </a:p>
        </p:txBody>
      </p:sp>
      <p:sp>
        <p:nvSpPr>
          <p:cNvPr id="4" name="Date Placeholder 3"/>
          <p:cNvSpPr>
            <a:spLocks noGrp="1"/>
          </p:cNvSpPr>
          <p:nvPr>
            <p:ph type="dt" sz="half" idx="4294967295"/>
          </p:nvPr>
        </p:nvSpPr>
        <p:spPr>
          <a:xfrm>
            <a:off x="2064447" y="4754090"/>
            <a:ext cx="2133600" cy="138499"/>
          </a:xfrm>
          <a:prstGeom prst="rect">
            <a:avLst/>
          </a:prstGeom>
        </p:spPr>
        <p:txBody>
          <a:bodyPr/>
          <a:lstStyle/>
          <a:p>
            <a:r>
              <a:rPr lang="en-AU" smtClean="0"/>
              <a:t>DD MMMM YYYY</a:t>
            </a:r>
            <a:endParaRPr lang="en-AU" dirty="0"/>
          </a:p>
        </p:txBody>
      </p:sp>
      <p:sp>
        <p:nvSpPr>
          <p:cNvPr id="5" name="Footer Placeholder 4"/>
          <p:cNvSpPr>
            <a:spLocks noGrp="1"/>
          </p:cNvSpPr>
          <p:nvPr>
            <p:ph type="ftr" sz="quarter" idx="4294967295"/>
          </p:nvPr>
        </p:nvSpPr>
        <p:spPr>
          <a:xfrm>
            <a:off x="338941" y="4755914"/>
            <a:ext cx="1692266" cy="138499"/>
          </a:xfrm>
          <a:prstGeom prst="rect">
            <a:avLst/>
          </a:prstGeom>
        </p:spPr>
        <p:txBody>
          <a:bodyPr/>
          <a:lstStyle/>
          <a:p>
            <a:pPr algn="l"/>
            <a:r>
              <a:rPr lang="en-AU" smtClean="0"/>
              <a:t>Bupa Private and Confidential</a:t>
            </a:r>
            <a:endParaRPr lang="en-AU" dirty="0"/>
          </a:p>
        </p:txBody>
      </p:sp>
      <p:sp>
        <p:nvSpPr>
          <p:cNvPr id="6" name="Slide Number Placeholder 5"/>
          <p:cNvSpPr>
            <a:spLocks noGrp="1"/>
          </p:cNvSpPr>
          <p:nvPr>
            <p:ph type="sldNum" sz="quarter" idx="4294967295"/>
          </p:nvPr>
        </p:nvSpPr>
        <p:spPr>
          <a:xfrm>
            <a:off x="8167905" y="4755600"/>
            <a:ext cx="535998" cy="138499"/>
          </a:xfrm>
          <a:prstGeom prst="rect">
            <a:avLst/>
          </a:prstGeom>
        </p:spPr>
        <p:txBody>
          <a:bodyPr/>
          <a:lstStyle/>
          <a:p>
            <a:fld id="{1E312DB4-4461-496E-BE8A-4915DF83011C}" type="slidenum">
              <a:rPr lang="en-AU" smtClean="0"/>
              <a:pPr/>
              <a:t>10</a:t>
            </a:fld>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577026666"/>
              </p:ext>
            </p:extLst>
          </p:nvPr>
        </p:nvGraphicFramePr>
        <p:xfrm>
          <a:off x="78658" y="489497"/>
          <a:ext cx="8986684" cy="4422091"/>
        </p:xfrm>
        <a:graphic>
          <a:graphicData uri="http://schemas.openxmlformats.org/drawingml/2006/table">
            <a:tbl>
              <a:tblPr firstRow="1" bandRow="1">
                <a:tableStyleId>{5C22544A-7EE6-4342-B048-85BDC9FD1C3A}</a:tableStyleId>
              </a:tblPr>
              <a:tblGrid>
                <a:gridCol w="1582994">
                  <a:extLst>
                    <a:ext uri="{9D8B030D-6E8A-4147-A177-3AD203B41FA5}">
                      <a16:colId xmlns:a16="http://schemas.microsoft.com/office/drawing/2014/main" val="20000"/>
                    </a:ext>
                  </a:extLst>
                </a:gridCol>
                <a:gridCol w="3952653">
                  <a:extLst>
                    <a:ext uri="{9D8B030D-6E8A-4147-A177-3AD203B41FA5}">
                      <a16:colId xmlns:a16="http://schemas.microsoft.com/office/drawing/2014/main" val="20001"/>
                    </a:ext>
                  </a:extLst>
                </a:gridCol>
                <a:gridCol w="3451037">
                  <a:extLst>
                    <a:ext uri="{9D8B030D-6E8A-4147-A177-3AD203B41FA5}">
                      <a16:colId xmlns:a16="http://schemas.microsoft.com/office/drawing/2014/main" val="20002"/>
                    </a:ext>
                  </a:extLst>
                </a:gridCol>
              </a:tblGrid>
              <a:tr h="307291">
                <a:tc>
                  <a:txBody>
                    <a:bodyPr/>
                    <a:lstStyle/>
                    <a:p>
                      <a:r>
                        <a:rPr lang="en-GB" sz="1200" dirty="0" smtClean="0"/>
                        <a:t>Purpose</a:t>
                      </a:r>
                      <a:endParaRPr lang="en-GB" sz="1200" dirty="0"/>
                    </a:p>
                  </a:txBody>
                  <a:tcPr/>
                </a:tc>
                <a:tc>
                  <a:txBody>
                    <a:bodyPr/>
                    <a:lstStyle/>
                    <a:p>
                      <a:r>
                        <a:rPr lang="en-GB" sz="1200" dirty="0" smtClean="0"/>
                        <a:t>Description</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Relevant</a:t>
                      </a:r>
                      <a:r>
                        <a:rPr lang="en-GB" sz="1200" baseline="0" dirty="0" smtClean="0"/>
                        <a:t> Insurance/</a:t>
                      </a:r>
                      <a:r>
                        <a:rPr lang="en-GB" sz="1200" dirty="0" smtClean="0"/>
                        <a:t>Actuarial and why</a:t>
                      </a:r>
                      <a:endParaRPr lang="en-GB" sz="1200" dirty="0"/>
                    </a:p>
                  </a:txBody>
                  <a:tcPr/>
                </a:tc>
                <a:extLst>
                  <a:ext uri="{0D108BD9-81ED-4DB2-BD59-A6C34878D82A}">
                    <a16:rowId xmlns:a16="http://schemas.microsoft.com/office/drawing/2014/main" val="10000"/>
                  </a:ext>
                </a:extLst>
              </a:tr>
              <a:tr h="729648">
                <a:tc>
                  <a:txBody>
                    <a:bodyPr/>
                    <a:lstStyle/>
                    <a:p>
                      <a:r>
                        <a:rPr lang="en-GB" sz="1200" b="1" dirty="0" smtClean="0"/>
                        <a:t>Predictive Medicine</a:t>
                      </a:r>
                      <a:endParaRPr lang="en-GB" sz="1200" b="1" dirty="0"/>
                    </a:p>
                  </a:txBody>
                  <a:tcPr/>
                </a:tc>
                <a:tc>
                  <a:txBody>
                    <a:bodyPr/>
                    <a:lstStyle/>
                    <a:p>
                      <a:r>
                        <a:rPr lang="en-GB" sz="1200" b="0" i="0" kern="1200" dirty="0" smtClean="0">
                          <a:solidFill>
                            <a:schemeClr val="dk1"/>
                          </a:solidFill>
                          <a:effectLst/>
                          <a:latin typeface="+mn-lt"/>
                          <a:ea typeface="+mn-ea"/>
                          <a:cs typeface="+mn-cs"/>
                        </a:rPr>
                        <a:t>Predictive genetic testing determines the chances that a healthy individual with or without a family history of a certain disease might develop that disease.</a:t>
                      </a:r>
                      <a:endParaRPr lang="en-GB" sz="1200" dirty="0"/>
                    </a:p>
                  </a:txBody>
                  <a:tcPr/>
                </a:tc>
                <a:tc>
                  <a:txBody>
                    <a:bodyPr/>
                    <a:lstStyle/>
                    <a:p>
                      <a:r>
                        <a:rPr lang="en-GB" sz="1200" dirty="0" smtClean="0"/>
                        <a:t>Life/CI: Probability</a:t>
                      </a:r>
                      <a:r>
                        <a:rPr lang="en-GB" sz="1200" baseline="0" dirty="0" smtClean="0"/>
                        <a:t> to present with a specific disease is determined by the genetic make-up of an individual – this could lead to an invalidation of actuarial models via anti-selection.</a:t>
                      </a:r>
                      <a:endParaRPr lang="en-GB" sz="1200" dirty="0"/>
                    </a:p>
                  </a:txBody>
                  <a:tcPr/>
                </a:tc>
                <a:extLst>
                  <a:ext uri="{0D108BD9-81ED-4DB2-BD59-A6C34878D82A}">
                    <a16:rowId xmlns:a16="http://schemas.microsoft.com/office/drawing/2014/main" val="10001"/>
                  </a:ext>
                </a:extLst>
              </a:tr>
              <a:tr h="729648">
                <a:tc>
                  <a:txBody>
                    <a:bodyPr/>
                    <a:lstStyle/>
                    <a:p>
                      <a:r>
                        <a:rPr lang="en-GB" sz="1200" b="1" dirty="0" smtClean="0"/>
                        <a:t>Diagnosis (and prognosis)</a:t>
                      </a:r>
                      <a:endParaRPr lang="en-GB" sz="1200" b="1" dirty="0"/>
                    </a:p>
                  </a:txBody>
                  <a:tcPr/>
                </a:tc>
                <a:tc>
                  <a:txBody>
                    <a:bodyPr/>
                    <a:lstStyle/>
                    <a:p>
                      <a:r>
                        <a:rPr lang="en-GB" sz="1200" b="0" i="0" kern="1200" dirty="0" smtClean="0">
                          <a:solidFill>
                            <a:schemeClr val="dk1"/>
                          </a:solidFill>
                          <a:effectLst/>
                          <a:latin typeface="+mn-lt"/>
                          <a:ea typeface="+mn-ea"/>
                          <a:cs typeface="+mn-cs"/>
                        </a:rPr>
                        <a:t>Diagnostic testing is used to identify or confirm the diagnosis of a disease or condition in a person or a family. Diagnostic testing gives a "yes" or "no" answer in most cases. It is sometimes helpful in determining the prognosis in addition to any treatment.</a:t>
                      </a:r>
                      <a:endParaRPr lang="en-GB" sz="1200" dirty="0"/>
                    </a:p>
                  </a:txBody>
                  <a:tcPr/>
                </a:tc>
                <a:tc>
                  <a:txBody>
                    <a:bodyPr/>
                    <a:lstStyle/>
                    <a:p>
                      <a:r>
                        <a:rPr lang="en-GB" sz="1200" dirty="0" smtClean="0"/>
                        <a:t>CI: Diagnosis of specific conditions leading to a pay-out.</a:t>
                      </a:r>
                      <a:endParaRPr lang="en-GB" sz="1200" dirty="0"/>
                    </a:p>
                  </a:txBody>
                  <a:tcPr/>
                </a:tc>
                <a:extLst>
                  <a:ext uri="{0D108BD9-81ED-4DB2-BD59-A6C34878D82A}">
                    <a16:rowId xmlns:a16="http://schemas.microsoft.com/office/drawing/2014/main" val="10002"/>
                  </a:ext>
                </a:extLst>
              </a:tr>
              <a:tr h="596984">
                <a:tc>
                  <a:txBody>
                    <a:bodyPr/>
                    <a:lstStyle/>
                    <a:p>
                      <a:r>
                        <a:rPr lang="en-GB" sz="1200" b="1" dirty="0" smtClean="0"/>
                        <a:t>Pharmacogenetics</a:t>
                      </a:r>
                      <a:endParaRPr lang="en-GB" sz="1200" b="1" dirty="0"/>
                    </a:p>
                  </a:txBody>
                  <a:tcPr/>
                </a:tc>
                <a:tc>
                  <a:txBody>
                    <a:bodyPr/>
                    <a:lstStyle/>
                    <a:p>
                      <a:r>
                        <a:rPr lang="en-GB" sz="1200" dirty="0" smtClean="0"/>
                        <a:t>The ability of an Individual to metabolise</a:t>
                      </a:r>
                      <a:r>
                        <a:rPr lang="en-GB" sz="1200" baseline="0" dirty="0" smtClean="0"/>
                        <a:t> specific drugs might impact dosage or side effects.</a:t>
                      </a:r>
                    </a:p>
                    <a:p>
                      <a:r>
                        <a:rPr lang="en-GB" sz="1200" baseline="0" dirty="0" smtClean="0"/>
                        <a:t>Targeted treatments that are specific to the DNA of a Cancer might improve treatment outcomes. </a:t>
                      </a:r>
                      <a:endParaRPr lang="en-GB" sz="1200" dirty="0"/>
                    </a:p>
                  </a:txBody>
                  <a:tcPr/>
                </a:tc>
                <a:tc>
                  <a:txBody>
                    <a:bodyPr/>
                    <a:lstStyle/>
                    <a:p>
                      <a:r>
                        <a:rPr lang="en-GB" sz="1200" dirty="0" smtClean="0"/>
                        <a:t>Health/PMI:</a:t>
                      </a:r>
                      <a:r>
                        <a:rPr lang="en-GB" sz="1200" baseline="0" dirty="0" smtClean="0"/>
                        <a:t> </a:t>
                      </a:r>
                      <a:r>
                        <a:rPr lang="en-GB" sz="1200" dirty="0" smtClean="0"/>
                        <a:t>payment for ineffective drugs; New targeted therapies costing much more money</a:t>
                      </a:r>
                      <a:endParaRPr lang="en-GB" sz="1200" dirty="0"/>
                    </a:p>
                  </a:txBody>
                  <a:tcPr/>
                </a:tc>
                <a:extLst>
                  <a:ext uri="{0D108BD9-81ED-4DB2-BD59-A6C34878D82A}">
                    <a16:rowId xmlns:a16="http://schemas.microsoft.com/office/drawing/2014/main" val="10003"/>
                  </a:ext>
                </a:extLst>
              </a:tr>
              <a:tr h="464321">
                <a:tc>
                  <a:txBody>
                    <a:bodyPr/>
                    <a:lstStyle/>
                    <a:p>
                      <a:r>
                        <a:rPr lang="en-GB" sz="1200" b="1" dirty="0" smtClean="0"/>
                        <a:t>Lifestyle/Traits</a:t>
                      </a:r>
                      <a:endParaRPr lang="en-GB" sz="1200" b="1" dirty="0"/>
                    </a:p>
                  </a:txBody>
                  <a:tcPr/>
                </a:tc>
                <a:tc>
                  <a:txBody>
                    <a:bodyPr/>
                    <a:lstStyle/>
                    <a:p>
                      <a:r>
                        <a:rPr lang="en-GB" sz="1200" dirty="0" smtClean="0"/>
                        <a:t>Testing of non-clinical genes that</a:t>
                      </a:r>
                      <a:r>
                        <a:rPr lang="en-GB" sz="1200" baseline="0" dirty="0" smtClean="0"/>
                        <a:t> might impact lifestyle, including nutrition and exercise.</a:t>
                      </a:r>
                      <a:endParaRPr lang="en-GB" sz="1200" dirty="0"/>
                    </a:p>
                  </a:txBody>
                  <a:tcPr/>
                </a:tc>
                <a:tc>
                  <a:txBody>
                    <a:bodyPr/>
                    <a:lstStyle/>
                    <a:p>
                      <a:r>
                        <a:rPr lang="en-GB" sz="1200" dirty="0" smtClean="0"/>
                        <a:t>All – indirectly.</a:t>
                      </a:r>
                      <a:r>
                        <a:rPr lang="en-GB" sz="1200" baseline="0" dirty="0" smtClean="0"/>
                        <a:t> </a:t>
                      </a:r>
                      <a:r>
                        <a:rPr lang="en-GB" sz="1200" dirty="0" smtClean="0"/>
                        <a:t>Improvements in lifestyle leading to lower incidence of disease and lower severity/quicker recovery if occurs.</a:t>
                      </a:r>
                      <a:endParaRPr lang="en-GB" sz="1200" dirty="0"/>
                    </a:p>
                  </a:txBody>
                  <a:tcPr/>
                </a:tc>
                <a:extLst>
                  <a:ext uri="{0D108BD9-81ED-4DB2-BD59-A6C34878D82A}">
                    <a16:rowId xmlns:a16="http://schemas.microsoft.com/office/drawing/2014/main" val="10004"/>
                  </a:ext>
                </a:extLst>
              </a:tr>
              <a:tr h="464321">
                <a:tc>
                  <a:txBody>
                    <a:bodyPr/>
                    <a:lstStyle/>
                    <a:p>
                      <a:r>
                        <a:rPr lang="en-GB" sz="1200" b="1" dirty="0" smtClean="0"/>
                        <a:t>Ancestry</a:t>
                      </a:r>
                      <a:endParaRPr lang="en-GB" sz="1200" b="1" dirty="0"/>
                    </a:p>
                  </a:txBody>
                  <a:tcPr/>
                </a:tc>
                <a:tc>
                  <a:txBody>
                    <a:bodyPr/>
                    <a:lstStyle/>
                    <a:p>
                      <a:r>
                        <a:rPr lang="en-GB" sz="1200" b="0" i="0" kern="1200" dirty="0" smtClean="0">
                          <a:solidFill>
                            <a:schemeClr val="dk1"/>
                          </a:solidFill>
                          <a:effectLst/>
                          <a:latin typeface="+mn-lt"/>
                          <a:ea typeface="+mn-ea"/>
                          <a:cs typeface="+mn-cs"/>
                        </a:rPr>
                        <a:t>Ancestry/Genealogy testing lets you know where your family came from and which genetic markers you have.</a:t>
                      </a:r>
                      <a:endParaRPr lang="en-GB" sz="1200" dirty="0"/>
                    </a:p>
                  </a:txBody>
                  <a:tcPr/>
                </a:tc>
                <a:tc>
                  <a:txBody>
                    <a:bodyPr/>
                    <a:lstStyle/>
                    <a:p>
                      <a:r>
                        <a:rPr lang="en-GB" sz="1200" dirty="0" smtClean="0"/>
                        <a:t>Not currently applicable – although certain diseases</a:t>
                      </a:r>
                      <a:r>
                        <a:rPr lang="en-GB" sz="1200" baseline="0" dirty="0" smtClean="0"/>
                        <a:t> are more or less prevalent in certain Ancestral profiles. </a:t>
                      </a:r>
                      <a:endParaRPr lang="en-GB"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40883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Factors influencing Penetration</a:t>
            </a:r>
            <a:endParaRPr lang="en-GB" dirty="0"/>
          </a:p>
        </p:txBody>
      </p:sp>
    </p:spTree>
    <p:extLst>
      <p:ext uri="{BB962C8B-B14F-4D97-AF65-F5344CB8AC3E}">
        <p14:creationId xmlns:p14="http://schemas.microsoft.com/office/powerpoint/2010/main" val="3298208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95" y="395585"/>
            <a:ext cx="8135938" cy="664797"/>
          </a:xfrm>
        </p:spPr>
        <p:txBody>
          <a:bodyPr/>
          <a:lstStyle/>
          <a:p>
            <a:r>
              <a:rPr lang="en-GB" dirty="0" smtClean="0"/>
              <a:t>Take-up rates of testing and how this has ramped over time</a:t>
            </a:r>
            <a:endParaRPr lang="en-GB" dirty="0"/>
          </a:p>
        </p:txBody>
      </p:sp>
      <p:sp>
        <p:nvSpPr>
          <p:cNvPr id="6" name="TextBox 5"/>
          <p:cNvSpPr txBox="1"/>
          <p:nvPr/>
        </p:nvSpPr>
        <p:spPr>
          <a:xfrm>
            <a:off x="395536" y="4515966"/>
            <a:ext cx="7848872" cy="477054"/>
          </a:xfrm>
          <a:prstGeom prst="rect">
            <a:avLst/>
          </a:prstGeom>
          <a:noFill/>
        </p:spPr>
        <p:txBody>
          <a:bodyPr wrap="square" rtlCol="0">
            <a:spAutoFit/>
          </a:bodyPr>
          <a:lstStyle/>
          <a:p>
            <a:r>
              <a:rPr lang="en-GB" sz="1400" dirty="0" smtClean="0"/>
              <a:t>Source: MIT Technology Review</a:t>
            </a:r>
          </a:p>
          <a:p>
            <a:r>
              <a:rPr lang="en-GB" sz="1100" dirty="0"/>
              <a:t>https://www.technologyreview.com/s/610233/2017-was-the-year-consumer-dna-testing-blew-up/</a:t>
            </a:r>
            <a:endParaRPr lang="en-GB" sz="1100" dirty="0" smtClean="0"/>
          </a:p>
        </p:txBody>
      </p:sp>
      <p:grpSp>
        <p:nvGrpSpPr>
          <p:cNvPr id="4" name="Group 3"/>
          <p:cNvGrpSpPr/>
          <p:nvPr/>
        </p:nvGrpSpPr>
        <p:grpSpPr>
          <a:xfrm>
            <a:off x="1835075" y="1203598"/>
            <a:ext cx="5276578" cy="3240000"/>
            <a:chOff x="1835075" y="1203598"/>
            <a:chExt cx="5276578" cy="3240000"/>
          </a:xfrm>
        </p:grpSpPr>
        <p:pic>
          <p:nvPicPr>
            <p:cNvPr id="5" name="Picture 4"/>
            <p:cNvPicPr>
              <a:picLocks noChangeAspect="1"/>
            </p:cNvPicPr>
            <p:nvPr/>
          </p:nvPicPr>
          <p:blipFill rotWithShape="1">
            <a:blip r:embed="rId3"/>
            <a:srcRect l="13775" t="24788" r="41338" b="26188"/>
            <a:stretch/>
          </p:blipFill>
          <p:spPr>
            <a:xfrm>
              <a:off x="1835075" y="1203598"/>
              <a:ext cx="5276578" cy="3240000"/>
            </a:xfrm>
            <a:prstGeom prst="rect">
              <a:avLst/>
            </a:prstGeom>
          </p:spPr>
        </p:pic>
        <p:sp>
          <p:nvSpPr>
            <p:cNvPr id="3" name="Oval 2"/>
            <p:cNvSpPr/>
            <p:nvPr/>
          </p:nvSpPr>
          <p:spPr>
            <a:xfrm>
              <a:off x="1979712" y="4103107"/>
              <a:ext cx="144016" cy="14401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203848" y="4126904"/>
              <a:ext cx="144016" cy="14401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3736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00012835"/>
              </p:ext>
            </p:extLst>
          </p:nvPr>
        </p:nvGraphicFramePr>
        <p:xfrm>
          <a:off x="971600" y="149814"/>
          <a:ext cx="7663296" cy="3627578"/>
        </p:xfrm>
        <a:graphic>
          <a:graphicData uri="http://schemas.openxmlformats.org/drawingml/2006/table">
            <a:tbl>
              <a:tblPr bandRow="1">
                <a:tableStyleId>{5C22544A-7EE6-4342-B048-85BDC9FD1C3A}</a:tableStyleId>
              </a:tblPr>
              <a:tblGrid>
                <a:gridCol w="1792437">
                  <a:extLst>
                    <a:ext uri="{9D8B030D-6E8A-4147-A177-3AD203B41FA5}">
                      <a16:colId xmlns:a16="http://schemas.microsoft.com/office/drawing/2014/main" val="20000"/>
                    </a:ext>
                  </a:extLst>
                </a:gridCol>
                <a:gridCol w="5870859">
                  <a:extLst>
                    <a:ext uri="{9D8B030D-6E8A-4147-A177-3AD203B41FA5}">
                      <a16:colId xmlns:a16="http://schemas.microsoft.com/office/drawing/2014/main" val="20001"/>
                    </a:ext>
                  </a:extLst>
                </a:gridCol>
              </a:tblGrid>
              <a:tr h="529022">
                <a:tc>
                  <a:txBody>
                    <a:bodyPr/>
                    <a:lstStyle/>
                    <a:p>
                      <a:r>
                        <a:rPr lang="en-GB" sz="1400" b="1" dirty="0" smtClean="0"/>
                        <a:t>Pharmacogenetics</a:t>
                      </a:r>
                      <a:endParaRPr lang="en-GB" sz="1400" b="1" dirty="0"/>
                    </a:p>
                  </a:txBody>
                  <a:tcPr/>
                </a:tc>
                <a:tc>
                  <a:txBody>
                    <a:bodyPr/>
                    <a:lstStyle/>
                    <a:p>
                      <a:endParaRPr lang="en-GB" sz="1400" dirty="0"/>
                    </a:p>
                  </a:txBody>
                  <a:tcPr/>
                </a:tc>
                <a:extLst>
                  <a:ext uri="{0D108BD9-81ED-4DB2-BD59-A6C34878D82A}">
                    <a16:rowId xmlns:a16="http://schemas.microsoft.com/office/drawing/2014/main" val="10000"/>
                  </a:ext>
                </a:extLst>
              </a:tr>
              <a:tr h="529022">
                <a:tc>
                  <a:txBody>
                    <a:bodyPr/>
                    <a:lstStyle/>
                    <a:p>
                      <a:r>
                        <a:rPr lang="en-GB" sz="1400" b="1" dirty="0" smtClean="0"/>
                        <a:t>Diagnosis</a:t>
                      </a:r>
                      <a:endParaRPr lang="en-GB" sz="1400" b="1" dirty="0"/>
                    </a:p>
                  </a:txBody>
                  <a:tcPr/>
                </a:tc>
                <a:tc>
                  <a:txBody>
                    <a:bodyPr/>
                    <a:lstStyle/>
                    <a:p>
                      <a:endParaRPr lang="en-GB" sz="1400" dirty="0"/>
                    </a:p>
                  </a:txBody>
                  <a:tcPr/>
                </a:tc>
                <a:extLst>
                  <a:ext uri="{0D108BD9-81ED-4DB2-BD59-A6C34878D82A}">
                    <a16:rowId xmlns:a16="http://schemas.microsoft.com/office/drawing/2014/main" val="10001"/>
                  </a:ext>
                </a:extLst>
              </a:tr>
              <a:tr h="793534">
                <a:tc>
                  <a:txBody>
                    <a:bodyPr/>
                    <a:lstStyle/>
                    <a:p>
                      <a:r>
                        <a:rPr lang="en-GB" sz="1400" b="1" dirty="0" smtClean="0"/>
                        <a:t>Predictive medicine</a:t>
                      </a:r>
                      <a:endParaRPr lang="en-GB" sz="1400" b="1" dirty="0"/>
                    </a:p>
                  </a:txBody>
                  <a:tcPr/>
                </a:tc>
                <a:tc>
                  <a:txBody>
                    <a:bodyPr/>
                    <a:lstStyle/>
                    <a:p>
                      <a:pPr algn="ctr"/>
                      <a:endParaRPr lang="en-GB" sz="1400" b="1" dirty="0"/>
                    </a:p>
                  </a:txBody>
                  <a:tcPr/>
                </a:tc>
                <a:extLst>
                  <a:ext uri="{0D108BD9-81ED-4DB2-BD59-A6C34878D82A}">
                    <a16:rowId xmlns:a16="http://schemas.microsoft.com/office/drawing/2014/main" val="10002"/>
                  </a:ext>
                </a:extLst>
              </a:tr>
              <a:tr h="888000">
                <a:tc>
                  <a:txBody>
                    <a:bodyPr/>
                    <a:lstStyle/>
                    <a:p>
                      <a:r>
                        <a:rPr lang="en-GB" sz="1400" b="1" dirty="0" smtClean="0"/>
                        <a:t>Lifestyle/Traits</a:t>
                      </a:r>
                      <a:endParaRPr lang="en-GB" sz="1400" b="1" dirty="0"/>
                    </a:p>
                  </a:txBody>
                  <a:tcPr/>
                </a:tc>
                <a:tc>
                  <a:txBody>
                    <a:bodyPr/>
                    <a:lstStyle/>
                    <a:p>
                      <a:endParaRPr lang="en-GB" sz="1400" b="1" dirty="0"/>
                    </a:p>
                  </a:txBody>
                  <a:tcPr/>
                </a:tc>
                <a:extLst>
                  <a:ext uri="{0D108BD9-81ED-4DB2-BD59-A6C34878D82A}">
                    <a16:rowId xmlns:a16="http://schemas.microsoft.com/office/drawing/2014/main" val="10003"/>
                  </a:ext>
                </a:extLst>
              </a:tr>
              <a:tr h="888000">
                <a:tc>
                  <a:txBody>
                    <a:bodyPr/>
                    <a:lstStyle/>
                    <a:p>
                      <a:r>
                        <a:rPr lang="en-GB" sz="1400" b="1" dirty="0" smtClean="0"/>
                        <a:t>Ancestry</a:t>
                      </a:r>
                      <a:endParaRPr lang="en-GB" sz="1400" b="1" dirty="0"/>
                    </a:p>
                  </a:txBody>
                  <a:tcPr/>
                </a:tc>
                <a:tc>
                  <a:txBody>
                    <a:bodyPr/>
                    <a:lstStyle/>
                    <a:p>
                      <a:endParaRPr lang="en-GB" sz="1400" b="1" dirty="0"/>
                    </a:p>
                  </a:txBody>
                  <a:tcPr/>
                </a:tc>
                <a:extLst>
                  <a:ext uri="{0D108BD9-81ED-4DB2-BD59-A6C34878D82A}">
                    <a16:rowId xmlns:a16="http://schemas.microsoft.com/office/drawing/2014/main" val="10004"/>
                  </a:ext>
                </a:extLst>
              </a:tr>
            </a:tbl>
          </a:graphicData>
        </a:graphic>
      </p:graphicFrame>
      <p:sp>
        <p:nvSpPr>
          <p:cNvPr id="2" name="AutoShape 2" descr="Making sense of how to get health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578" y="2124303"/>
            <a:ext cx="404929" cy="402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8535" y="2104893"/>
            <a:ext cx="1124365" cy="38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2195" y="2565536"/>
            <a:ext cx="1112320" cy="31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6958" y="1651848"/>
            <a:ext cx="787468" cy="30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1248" y="2585977"/>
            <a:ext cx="866301" cy="28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1"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51138" y="2104893"/>
            <a:ext cx="505260" cy="50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9216" y="2527207"/>
            <a:ext cx="809319" cy="29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4031" y="1314904"/>
            <a:ext cx="809319" cy="29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4311" y="3331299"/>
            <a:ext cx="809319" cy="29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7"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3151" y="2549890"/>
            <a:ext cx="712860" cy="31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8" name="Picture 2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76779" y="2124303"/>
            <a:ext cx="488445" cy="34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1" name="Picture 2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67392" y="1359930"/>
            <a:ext cx="470395" cy="47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64031" y="65290"/>
            <a:ext cx="607617" cy="60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15970" y="1370837"/>
            <a:ext cx="607617" cy="60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65224" y="3323530"/>
            <a:ext cx="607617" cy="60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5" name="Picture 3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51355" y="192879"/>
            <a:ext cx="1068248" cy="35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6" name="Picture 3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54769" y="192879"/>
            <a:ext cx="927698" cy="40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95623" y="1259160"/>
            <a:ext cx="902912" cy="39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31887" y="2119019"/>
            <a:ext cx="927698" cy="40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88804" y="3323531"/>
            <a:ext cx="927698" cy="40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7" name="Picture 3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79807" y="699437"/>
            <a:ext cx="504161" cy="50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9" name="Picture 37" descr="Invivo Clinical"/>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99298" y="365900"/>
            <a:ext cx="709233" cy="186174"/>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25139" y="195952"/>
            <a:ext cx="1036878" cy="46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13151" y="1359930"/>
            <a:ext cx="1036878" cy="46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25139" y="2527207"/>
            <a:ext cx="822248" cy="36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7549" y="2124303"/>
            <a:ext cx="787468" cy="30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095623" y="1682999"/>
            <a:ext cx="990970" cy="338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3" name="Picture 41"/>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40317" b="36019"/>
          <a:stretch/>
        </p:blipFill>
        <p:spPr bwMode="auto">
          <a:xfrm>
            <a:off x="4395656" y="829006"/>
            <a:ext cx="781471" cy="18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4" name="Picture 4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59023" y="1463279"/>
            <a:ext cx="1140620" cy="31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5" name="Picture 4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731434" y="3501266"/>
            <a:ext cx="1844959" cy="25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6" name="Picture 44"/>
          <p:cNvPicPr>
            <a:picLocks noChangeAspect="1" noChangeArrowheads="1"/>
          </p:cNvPicPr>
          <p:nvPr/>
        </p:nvPicPr>
        <p:blipFill rotWithShape="1">
          <a:blip r:embed="rId25">
            <a:extLst>
              <a:ext uri="{28A0092B-C50C-407E-A947-70E740481C1C}">
                <a14:useLocalDpi xmlns:a14="http://schemas.microsoft.com/office/drawing/2010/main" val="0"/>
              </a:ext>
            </a:extLst>
          </a:blip>
          <a:srcRect t="32069" b="39005"/>
          <a:stretch/>
        </p:blipFill>
        <p:spPr bwMode="auto">
          <a:xfrm>
            <a:off x="5855017" y="3163998"/>
            <a:ext cx="1563107" cy="25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5574" y="1307173"/>
            <a:ext cx="663625" cy="369332"/>
          </a:xfrm>
          <a:prstGeom prst="rect">
            <a:avLst/>
          </a:prstGeom>
          <a:noFill/>
        </p:spPr>
        <p:txBody>
          <a:bodyPr wrap="square" rtlCol="0">
            <a:spAutoFit/>
          </a:bodyPr>
          <a:lstStyle/>
          <a:p>
            <a:r>
              <a:rPr lang="en-GB" dirty="0" smtClean="0"/>
              <a:t>D2C</a:t>
            </a:r>
            <a:endParaRPr lang="en-GB" dirty="0"/>
          </a:p>
        </p:txBody>
      </p:sp>
      <p:sp>
        <p:nvSpPr>
          <p:cNvPr id="36" name="TextBox 35"/>
          <p:cNvSpPr txBox="1"/>
          <p:nvPr/>
        </p:nvSpPr>
        <p:spPr>
          <a:xfrm>
            <a:off x="155575" y="4083918"/>
            <a:ext cx="663625" cy="369332"/>
          </a:xfrm>
          <a:prstGeom prst="rect">
            <a:avLst/>
          </a:prstGeom>
          <a:noFill/>
        </p:spPr>
        <p:txBody>
          <a:bodyPr wrap="square" rtlCol="0">
            <a:spAutoFit/>
          </a:bodyPr>
          <a:lstStyle/>
          <a:p>
            <a:r>
              <a:rPr lang="en-GB" dirty="0" smtClean="0"/>
              <a:t>B2B</a:t>
            </a:r>
            <a:endParaRPr lang="en-GB" dirty="0"/>
          </a:p>
        </p:txBody>
      </p:sp>
      <p:sp>
        <p:nvSpPr>
          <p:cNvPr id="4" name="AutoShape 2" descr="Image result for roche logo image sear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87624" y="4129482"/>
            <a:ext cx="535801" cy="27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936451" y="4129481"/>
            <a:ext cx="684812" cy="27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933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 of Genetic Testing</a:t>
            </a:r>
            <a:endParaRPr lang="en-GB" dirty="0"/>
          </a:p>
        </p:txBody>
      </p:sp>
      <p:sp>
        <p:nvSpPr>
          <p:cNvPr id="8" name="Content Placeholder 7"/>
          <p:cNvSpPr>
            <a:spLocks noGrp="1"/>
          </p:cNvSpPr>
          <p:nvPr>
            <p:ph idx="1"/>
          </p:nvPr>
        </p:nvSpPr>
        <p:spPr>
          <a:xfrm>
            <a:off x="111797" y="915566"/>
            <a:ext cx="4444640" cy="3644998"/>
          </a:xfrm>
        </p:spPr>
        <p:txBody>
          <a:bodyPr/>
          <a:lstStyle/>
          <a:p>
            <a:pPr marL="285750" indent="-285750">
              <a:buFont typeface="Arial" panose="020B0604020202020204" pitchFamily="34" charset="0"/>
              <a:buChar char="•"/>
            </a:pPr>
            <a:r>
              <a:rPr lang="en-GB" sz="1400" b="0" dirty="0" smtClean="0">
                <a:latin typeface="Arial" panose="020B0604020202020204" pitchFamily="34" charset="0"/>
                <a:cs typeface="Arial" panose="020B0604020202020204" pitchFamily="34" charset="0"/>
              </a:rPr>
              <a:t>The National Human Genome Research Institute (NHRI) estimates that it cost between </a:t>
            </a:r>
            <a:r>
              <a:rPr lang="en-GB" sz="1400" b="0" dirty="0">
                <a:latin typeface="Arial" panose="020B0604020202020204" pitchFamily="34" charset="0"/>
                <a:cs typeface="Arial" panose="020B0604020202020204" pitchFamily="34" charset="0"/>
              </a:rPr>
              <a:t>c.$500m-$1bn to complete the first whole genome sequence in 2003 as part of The Human Genome Project. </a:t>
            </a:r>
            <a:r>
              <a:rPr lang="en-GB" sz="1400" b="0" dirty="0" smtClean="0">
                <a:latin typeface="Arial" panose="020B0604020202020204" pitchFamily="34" charset="0"/>
                <a:cs typeface="Arial" panose="020B0604020202020204" pitchFamily="34" charset="0"/>
              </a:rPr>
              <a:t>This process took more about 13 years in total.</a:t>
            </a:r>
          </a:p>
          <a:p>
            <a:pPr marL="285750" indent="-285750">
              <a:buFont typeface="Arial" panose="020B0604020202020204" pitchFamily="34" charset="0"/>
              <a:buChar char="•"/>
            </a:pPr>
            <a:endParaRPr lang="en-GB" sz="1400" b="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0" dirty="0" smtClean="0">
                <a:latin typeface="Arial" panose="020B0604020202020204" pitchFamily="34" charset="0"/>
                <a:cs typeface="Arial" panose="020B0604020202020204" pitchFamily="34" charset="0"/>
              </a:rPr>
              <a:t>In 2006 the average cost had reduced to c.$20-25m.</a:t>
            </a:r>
          </a:p>
          <a:p>
            <a:pPr marL="285750" indent="-285750">
              <a:buFont typeface="Arial" panose="020B0604020202020204" pitchFamily="34" charset="0"/>
              <a:buChar char="•"/>
            </a:pPr>
            <a:endParaRPr lang="en-GB" sz="1400" b="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0" dirty="0" smtClean="0">
                <a:latin typeface="Arial" panose="020B0604020202020204" pitchFamily="34" charset="0"/>
                <a:cs typeface="Arial" panose="020B0604020202020204" pitchFamily="34" charset="0"/>
              </a:rPr>
              <a:t>In 2016 this would have cost below $1,000.</a:t>
            </a:r>
            <a:endParaRPr lang="en-GB" sz="1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7994" y="727984"/>
            <a:ext cx="4416517" cy="331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976038" y="1916345"/>
            <a:ext cx="1562986" cy="430887"/>
          </a:xfrm>
          <a:prstGeom prst="rect">
            <a:avLst/>
          </a:prstGeom>
          <a:solidFill>
            <a:schemeClr val="bg1"/>
          </a:solidFill>
        </p:spPr>
        <p:txBody>
          <a:bodyPr wrap="square" rtlCol="0">
            <a:spAutoFit/>
          </a:bodyPr>
          <a:lstStyle/>
          <a:p>
            <a:r>
              <a:rPr lang="en-GB" sz="1050" dirty="0" smtClean="0"/>
              <a:t>Introduction of Second generation techniques</a:t>
            </a:r>
            <a:endParaRPr lang="en-GB" sz="1050" dirty="0"/>
          </a:p>
        </p:txBody>
      </p:sp>
    </p:spTree>
    <p:extLst>
      <p:ext uri="{BB962C8B-B14F-4D97-AF65-F5344CB8AC3E}">
        <p14:creationId xmlns:p14="http://schemas.microsoft.com/office/powerpoint/2010/main" val="3755558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How useful are genetic tests in predicting </a:t>
            </a:r>
            <a:br>
              <a:rPr lang="en-GB" dirty="0"/>
            </a:br>
            <a:r>
              <a:rPr lang="en-GB" dirty="0"/>
              <a:t>future illness?</a:t>
            </a:r>
          </a:p>
        </p:txBody>
      </p:sp>
      <p:sp>
        <p:nvSpPr>
          <p:cNvPr id="4" name="Date Placeholder 3"/>
          <p:cNvSpPr>
            <a:spLocks noGrp="1"/>
          </p:cNvSpPr>
          <p:nvPr>
            <p:ph type="dt" sz="half" idx="2"/>
          </p:nvPr>
        </p:nvSpPr>
        <p:spPr/>
        <p:txBody>
          <a:bodyPr/>
          <a:lstStyle/>
          <a:p>
            <a:fld id="{1744C141-B97D-4979-AB76-E8E6AB76C28B}" type="datetime4">
              <a:rPr lang="en-GB" smtClean="0"/>
              <a:pPr/>
              <a:t>22 November 2018</a:t>
            </a:fld>
            <a:endParaRPr lang="en-GB" dirty="0"/>
          </a:p>
        </p:txBody>
      </p:sp>
    </p:spTree>
    <p:extLst>
      <p:ext uri="{BB962C8B-B14F-4D97-AF65-F5344CB8AC3E}">
        <p14:creationId xmlns:p14="http://schemas.microsoft.com/office/powerpoint/2010/main" val="2982035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 23andme</a:t>
            </a:r>
            <a:endParaRPr lang="en-GB" dirty="0"/>
          </a:p>
        </p:txBody>
      </p:sp>
      <p:pic>
        <p:nvPicPr>
          <p:cNvPr id="5" name="Picture 4"/>
          <p:cNvPicPr>
            <a:picLocks noChangeAspect="1"/>
          </p:cNvPicPr>
          <p:nvPr/>
        </p:nvPicPr>
        <p:blipFill>
          <a:blip r:embed="rId3"/>
          <a:stretch>
            <a:fillRect/>
          </a:stretch>
        </p:blipFill>
        <p:spPr>
          <a:xfrm>
            <a:off x="143605" y="1621206"/>
            <a:ext cx="4181625" cy="2124000"/>
          </a:xfrm>
          <a:prstGeom prst="rect">
            <a:avLst/>
          </a:prstGeom>
        </p:spPr>
      </p:pic>
      <p:pic>
        <p:nvPicPr>
          <p:cNvPr id="6" name="Picture 5"/>
          <p:cNvPicPr>
            <a:picLocks noChangeAspect="1"/>
          </p:cNvPicPr>
          <p:nvPr/>
        </p:nvPicPr>
        <p:blipFill>
          <a:blip r:embed="rId4"/>
          <a:stretch>
            <a:fillRect/>
          </a:stretch>
        </p:blipFill>
        <p:spPr>
          <a:xfrm>
            <a:off x="4325230" y="1837206"/>
            <a:ext cx="4731036" cy="1692000"/>
          </a:xfrm>
          <a:prstGeom prst="rect">
            <a:avLst/>
          </a:prstGeom>
        </p:spPr>
      </p:pic>
    </p:spTree>
    <p:extLst>
      <p:ext uri="{BB962C8B-B14F-4D97-AF65-F5344CB8AC3E}">
        <p14:creationId xmlns:p14="http://schemas.microsoft.com/office/powerpoint/2010/main" val="1494146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8488866" cy="467277"/>
          </a:xfrm>
        </p:spPr>
        <p:txBody>
          <a:bodyPr>
            <a:normAutofit/>
          </a:bodyPr>
          <a:lstStyle/>
          <a:p>
            <a:r>
              <a:rPr lang="en-GB" dirty="0" smtClean="0"/>
              <a:t>How </a:t>
            </a:r>
            <a:r>
              <a:rPr lang="en-GB" dirty="0"/>
              <a:t>Predictive are Current </a:t>
            </a:r>
            <a:r>
              <a:rPr lang="en-GB" dirty="0" smtClean="0"/>
              <a:t>Genetic Tests?</a:t>
            </a:r>
            <a:endParaRPr lang="en-GB" sz="2550" dirty="0"/>
          </a:p>
        </p:txBody>
      </p:sp>
      <p:sp>
        <p:nvSpPr>
          <p:cNvPr id="3" name="Content Placeholder 2"/>
          <p:cNvSpPr>
            <a:spLocks noGrp="1"/>
          </p:cNvSpPr>
          <p:nvPr>
            <p:ph idx="1"/>
          </p:nvPr>
        </p:nvSpPr>
        <p:spPr>
          <a:xfrm>
            <a:off x="251520" y="619178"/>
            <a:ext cx="7886700" cy="3960440"/>
          </a:xfrm>
        </p:spPr>
        <p:txBody>
          <a:bodyPr>
            <a:noAutofit/>
          </a:bodyPr>
          <a:lstStyle/>
          <a:p>
            <a:pPr marL="0" indent="0">
              <a:buNone/>
            </a:pPr>
            <a:r>
              <a:rPr lang="en-GB" sz="1100" dirty="0" smtClean="0"/>
              <a:t>23andMe’s DTC tests include:</a:t>
            </a:r>
          </a:p>
          <a:p>
            <a:r>
              <a:rPr lang="en-GB" sz="1000" dirty="0"/>
              <a:t>Parkinson’s Disease</a:t>
            </a:r>
          </a:p>
          <a:p>
            <a:pPr lvl="1"/>
            <a:r>
              <a:rPr lang="en-GB" sz="1000" dirty="0"/>
              <a:t>Variants in just two of the genes known to be associated with PD are included; LRRK2 and GBA</a:t>
            </a:r>
          </a:p>
          <a:p>
            <a:r>
              <a:rPr lang="en-GB" sz="1000" dirty="0"/>
              <a:t>Late-onset Alzheimer’s Disease</a:t>
            </a:r>
          </a:p>
          <a:p>
            <a:pPr lvl="1"/>
            <a:r>
              <a:rPr lang="en-GB" sz="1000" dirty="0"/>
              <a:t>The test focuses on APOE, a gene involved in cholesterol metabolism</a:t>
            </a:r>
          </a:p>
          <a:p>
            <a:pPr lvl="1"/>
            <a:r>
              <a:rPr lang="en-GB" sz="1000" dirty="0"/>
              <a:t>Carrying two APOE4 </a:t>
            </a:r>
            <a:r>
              <a:rPr lang="en-GB" sz="1000" dirty="0" smtClean="0"/>
              <a:t>variants </a:t>
            </a:r>
            <a:r>
              <a:rPr lang="en-GB" sz="1000" dirty="0"/>
              <a:t>is thought to increase risk 11-fold but many individuals with one of two copies of APOE4 never develop the disease, and many with no copies get </a:t>
            </a:r>
            <a:r>
              <a:rPr lang="en-GB" sz="1000" dirty="0" smtClean="0"/>
              <a:t>AD</a:t>
            </a:r>
          </a:p>
          <a:p>
            <a:r>
              <a:rPr lang="en-GB" sz="1000" dirty="0"/>
              <a:t>Celiac disease</a:t>
            </a:r>
          </a:p>
          <a:p>
            <a:pPr lvl="1"/>
            <a:r>
              <a:rPr lang="en-GB" sz="1000" dirty="0"/>
              <a:t>23andMe test for 2 variants </a:t>
            </a:r>
          </a:p>
          <a:p>
            <a:pPr lvl="1"/>
            <a:r>
              <a:rPr lang="en-GB" sz="1000" dirty="0"/>
              <a:t>15-30% of the population have one of these, however only 3% of these will develop the </a:t>
            </a:r>
            <a:r>
              <a:rPr lang="en-GB" sz="1000" dirty="0" smtClean="0"/>
              <a:t>disease</a:t>
            </a:r>
            <a:endParaRPr lang="en-GB" sz="1100" dirty="0" smtClean="0"/>
          </a:p>
          <a:p>
            <a:pPr marL="0" indent="0">
              <a:lnSpc>
                <a:spcPct val="150000"/>
              </a:lnSpc>
              <a:buNone/>
            </a:pPr>
            <a:r>
              <a:rPr lang="en-GB" sz="1100" dirty="0" smtClean="0"/>
              <a:t>But not:</a:t>
            </a:r>
          </a:p>
          <a:p>
            <a:r>
              <a:rPr lang="en-GB" sz="1000" dirty="0" smtClean="0"/>
              <a:t>Coronary </a:t>
            </a:r>
            <a:r>
              <a:rPr lang="en-GB" sz="1000" dirty="0"/>
              <a:t>Artery Disease</a:t>
            </a:r>
          </a:p>
          <a:p>
            <a:pPr lvl="1"/>
            <a:r>
              <a:rPr lang="en-GB" sz="1000" dirty="0" smtClean="0"/>
              <a:t>A heritable component accounts for approximately </a:t>
            </a:r>
            <a:r>
              <a:rPr lang="en-GB" sz="1000" dirty="0"/>
              <a:t>40-50</a:t>
            </a:r>
            <a:r>
              <a:rPr lang="en-GB" sz="1000" dirty="0" smtClean="0"/>
              <a:t>% of risk, </a:t>
            </a:r>
            <a:r>
              <a:rPr lang="en-GB" sz="1000" dirty="0"/>
              <a:t>with over </a:t>
            </a:r>
            <a:r>
              <a:rPr lang="en-GB" sz="1000" dirty="0" smtClean="0"/>
              <a:t>60 known genetic </a:t>
            </a:r>
            <a:r>
              <a:rPr lang="en-GB" sz="1000" dirty="0"/>
              <a:t>variants accounting for only half of </a:t>
            </a:r>
            <a:r>
              <a:rPr lang="en-GB" sz="1000" dirty="0" smtClean="0"/>
              <a:t>this</a:t>
            </a:r>
            <a:endParaRPr lang="en-GB" sz="1000" dirty="0"/>
          </a:p>
          <a:p>
            <a:pPr lvl="1"/>
            <a:endParaRPr lang="en-GB" sz="900" dirty="0" smtClean="0"/>
          </a:p>
          <a:p>
            <a:pPr marL="0" indent="0">
              <a:spcBef>
                <a:spcPts val="0"/>
              </a:spcBef>
              <a:buNone/>
            </a:pPr>
            <a:r>
              <a:rPr lang="en-GB" sz="1100" dirty="0"/>
              <a:t>These genetic tests can tell an individual they have an increased risk of developing a disease, but not whether the individual will or will not get the disorder. In fact, most individuals with one of these risk variants will in fact never develop the </a:t>
            </a:r>
            <a:endParaRPr lang="en-GB" sz="1100" dirty="0" smtClean="0"/>
          </a:p>
          <a:p>
            <a:pPr marL="0" indent="0">
              <a:spcBef>
                <a:spcPts val="0"/>
              </a:spcBef>
              <a:buNone/>
            </a:pPr>
            <a:r>
              <a:rPr lang="en-GB" sz="1100" dirty="0" smtClean="0"/>
              <a:t>disease</a:t>
            </a:r>
            <a:r>
              <a:rPr lang="en-GB" sz="1100" dirty="0"/>
              <a:t>.</a:t>
            </a:r>
          </a:p>
          <a:p>
            <a:pPr marL="0" indent="0">
              <a:buNone/>
            </a:pPr>
            <a:endParaRPr lang="en-GB" sz="900" dirty="0" smtClean="0"/>
          </a:p>
          <a:p>
            <a:pPr marL="336964" lvl="1" indent="0">
              <a:buNone/>
            </a:pPr>
            <a:endParaRPr lang="en-GB" sz="900" dirty="0"/>
          </a:p>
          <a:p>
            <a:endParaRPr lang="en-GB" sz="900" dirty="0"/>
          </a:p>
        </p:txBody>
      </p:sp>
    </p:spTree>
    <p:extLst>
      <p:ext uri="{BB962C8B-B14F-4D97-AF65-F5344CB8AC3E}">
        <p14:creationId xmlns:p14="http://schemas.microsoft.com/office/powerpoint/2010/main" val="237269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08720"/>
            <a:ext cx="8856984" cy="3192165"/>
          </a:xfrm>
        </p:spPr>
        <p:txBody>
          <a:bodyPr/>
          <a:lstStyle/>
          <a:p>
            <a:pPr marL="0" indent="0">
              <a:buNone/>
            </a:pPr>
            <a:r>
              <a:rPr lang="en-GB" sz="1200" dirty="0" smtClean="0"/>
              <a:t>Cancer is caused by uncontrolled cell division. Mutations in genes associated with increased cell division are linked with an elevated risk for cancer.</a:t>
            </a:r>
          </a:p>
          <a:p>
            <a:r>
              <a:rPr lang="en-GB" sz="1200" dirty="0" smtClean="0"/>
              <a:t>Breast </a:t>
            </a:r>
            <a:r>
              <a:rPr lang="en-GB" sz="1200" dirty="0"/>
              <a:t>Cancer</a:t>
            </a:r>
          </a:p>
          <a:p>
            <a:pPr marL="628650" lvl="1" indent="-171450">
              <a:buFont typeface="Arial" panose="020B0604020202020204" pitchFamily="34" charset="0"/>
              <a:buChar char="•"/>
            </a:pPr>
            <a:r>
              <a:rPr lang="en-GB" sz="1200" dirty="0"/>
              <a:t>Most incidences of breast cancer are not </a:t>
            </a:r>
            <a:r>
              <a:rPr lang="en-GB" sz="1200" dirty="0" smtClean="0"/>
              <a:t>hereditary.</a:t>
            </a:r>
            <a:endParaRPr lang="en-GB" sz="1200" dirty="0"/>
          </a:p>
          <a:p>
            <a:pPr marL="628650" lvl="1" indent="-171450">
              <a:buFont typeface="Arial" panose="020B0604020202020204" pitchFamily="34" charset="0"/>
              <a:buChar char="•"/>
            </a:pPr>
            <a:r>
              <a:rPr lang="en-GB" sz="1200" dirty="0"/>
              <a:t>For those with a </a:t>
            </a:r>
            <a:r>
              <a:rPr lang="en-GB" sz="1200" dirty="0" smtClean="0"/>
              <a:t>genetic component</a:t>
            </a:r>
            <a:r>
              <a:rPr lang="en-GB" sz="1200" dirty="0"/>
              <a:t>, mutations in BRCA1 or 2 (the “Angelina Jolie gene”) account for 20% of the increased </a:t>
            </a:r>
            <a:r>
              <a:rPr lang="en-GB" sz="1200" dirty="0" smtClean="0"/>
              <a:t>risk.</a:t>
            </a:r>
          </a:p>
          <a:p>
            <a:pPr marL="628650" lvl="1" indent="-171450">
              <a:buFont typeface="Arial" panose="020B0604020202020204" pitchFamily="34" charset="0"/>
              <a:buChar char="•"/>
            </a:pPr>
            <a:r>
              <a:rPr lang="en-GB" sz="1200" dirty="0" smtClean="0"/>
              <a:t>23andMe only test for 3 out of thousands of possible mutations in the BRCA genes and these 3 are only present in individuals of Ashkenazi Jewish ancestry.</a:t>
            </a:r>
          </a:p>
          <a:p>
            <a:pPr marL="628650" lvl="1" indent="-171450">
              <a:buFont typeface="Arial" panose="020B0604020202020204" pitchFamily="34" charset="0"/>
              <a:buChar char="•"/>
            </a:pPr>
            <a:endParaRPr lang="en-GB" sz="700" dirty="0" smtClean="0"/>
          </a:p>
          <a:p>
            <a:r>
              <a:rPr lang="en-GB" sz="1200" dirty="0" smtClean="0"/>
              <a:t>Prostate </a:t>
            </a:r>
            <a:r>
              <a:rPr lang="en-GB" sz="1200" dirty="0"/>
              <a:t>Cancer</a:t>
            </a:r>
          </a:p>
          <a:p>
            <a:pPr marL="628650" lvl="1" indent="-171450">
              <a:buFont typeface="Arial" panose="020B0604020202020204" pitchFamily="34" charset="0"/>
              <a:buChar char="•"/>
            </a:pPr>
            <a:r>
              <a:rPr lang="en-GB" sz="1200" dirty="0"/>
              <a:t>The primary risk factor (apart from sex!) is age, but </a:t>
            </a:r>
            <a:r>
              <a:rPr lang="en-GB" sz="1200" dirty="0" smtClean="0"/>
              <a:t>those </a:t>
            </a:r>
            <a:r>
              <a:rPr lang="en-GB" sz="1200" dirty="0"/>
              <a:t>with a family history are twice as likely to </a:t>
            </a:r>
            <a:r>
              <a:rPr lang="en-GB" sz="1200" dirty="0" smtClean="0"/>
              <a:t>develop the disease.</a:t>
            </a:r>
            <a:endParaRPr lang="en-GB" sz="1200" dirty="0"/>
          </a:p>
          <a:p>
            <a:pPr marL="628650" lvl="1" indent="-171450">
              <a:buFont typeface="Arial" panose="020B0604020202020204" pitchFamily="34" charset="0"/>
              <a:buChar char="•"/>
            </a:pPr>
            <a:r>
              <a:rPr lang="en-GB" sz="1200" dirty="0" smtClean="0"/>
              <a:t>BRCA </a:t>
            </a:r>
            <a:r>
              <a:rPr lang="en-GB" sz="1200" dirty="0"/>
              <a:t>genes are </a:t>
            </a:r>
            <a:r>
              <a:rPr lang="en-GB" sz="1200" dirty="0" smtClean="0"/>
              <a:t>implicated. </a:t>
            </a:r>
          </a:p>
          <a:p>
            <a:pPr marL="628650" lvl="1" indent="-171450">
              <a:buFont typeface="Arial" panose="020B0604020202020204" pitchFamily="34" charset="0"/>
              <a:buChar char="•"/>
            </a:pPr>
            <a:r>
              <a:rPr lang="en-GB" sz="1200" dirty="0"/>
              <a:t>I</a:t>
            </a:r>
            <a:r>
              <a:rPr lang="en-GB" sz="1200" dirty="0" smtClean="0"/>
              <a:t>t is only possible to identify high risk individuals by combining tests for many variants </a:t>
            </a:r>
            <a:r>
              <a:rPr lang="en-GB" sz="1200" dirty="0"/>
              <a:t>of a large number of </a:t>
            </a:r>
            <a:r>
              <a:rPr lang="en-GB" sz="1200" dirty="0" smtClean="0"/>
              <a:t>genes. Alone, each of these would confer only </a:t>
            </a:r>
            <a:r>
              <a:rPr lang="en-GB" sz="1200" dirty="0"/>
              <a:t>a slightly greater </a:t>
            </a:r>
            <a:r>
              <a:rPr lang="en-GB" sz="1200" dirty="0" smtClean="0"/>
              <a:t>risk.</a:t>
            </a:r>
            <a:endParaRPr lang="en-GB" sz="1800" dirty="0"/>
          </a:p>
        </p:txBody>
      </p:sp>
      <p:sp>
        <p:nvSpPr>
          <p:cNvPr id="4" name="Date Placeholder 3"/>
          <p:cNvSpPr>
            <a:spLocks noGrp="1"/>
          </p:cNvSpPr>
          <p:nvPr>
            <p:ph type="dt" sz="half" idx="10"/>
          </p:nvPr>
        </p:nvSpPr>
        <p:spPr/>
        <p:txBody>
          <a:bodyPr/>
          <a:lstStyle/>
          <a:p>
            <a:fld id="{BC1242CF-12C1-4411-B532-E91306108269}" type="datetime4">
              <a:rPr lang="en-GB" smtClean="0"/>
              <a:pPr/>
              <a:t>22 November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
        <p:nvSpPr>
          <p:cNvPr id="9" name="Title 8"/>
          <p:cNvSpPr>
            <a:spLocks noGrp="1"/>
          </p:cNvSpPr>
          <p:nvPr>
            <p:ph type="title"/>
          </p:nvPr>
        </p:nvSpPr>
        <p:spPr>
          <a:xfrm>
            <a:off x="395290" y="51470"/>
            <a:ext cx="8291512" cy="857250"/>
          </a:xfrm>
        </p:spPr>
        <p:txBody>
          <a:bodyPr/>
          <a:lstStyle/>
          <a:p>
            <a:r>
              <a:rPr lang="en-GB" dirty="0"/>
              <a:t>How Predictive are Current Genetic Tests</a:t>
            </a:r>
            <a:r>
              <a:rPr lang="en-GB" dirty="0" smtClean="0"/>
              <a:t>? - Cancer</a:t>
            </a:r>
            <a:endParaRPr lang="en-GB" dirty="0"/>
          </a:p>
        </p:txBody>
      </p:sp>
    </p:spTree>
    <p:extLst>
      <p:ext uri="{BB962C8B-B14F-4D97-AF65-F5344CB8AC3E}">
        <p14:creationId xmlns:p14="http://schemas.microsoft.com/office/powerpoint/2010/main" val="98049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77" y="1"/>
            <a:ext cx="7886700" cy="699541"/>
          </a:xfrm>
        </p:spPr>
        <p:txBody>
          <a:bodyPr>
            <a:normAutofit/>
          </a:bodyPr>
          <a:lstStyle/>
          <a:p>
            <a:pPr marL="0" indent="0">
              <a:buNone/>
            </a:pPr>
            <a:r>
              <a:rPr lang="en-GB" sz="2800" dirty="0"/>
              <a:t>How Predictive are </a:t>
            </a:r>
            <a:r>
              <a:rPr lang="en-GB" sz="2800" dirty="0" smtClean="0"/>
              <a:t>Current Genetic </a:t>
            </a:r>
            <a:r>
              <a:rPr lang="en-GB" sz="2800" dirty="0"/>
              <a:t>Tests?</a:t>
            </a:r>
          </a:p>
        </p:txBody>
      </p:sp>
      <p:sp>
        <p:nvSpPr>
          <p:cNvPr id="3" name="Content Placeholder 2"/>
          <p:cNvSpPr>
            <a:spLocks noGrp="1"/>
          </p:cNvSpPr>
          <p:nvPr>
            <p:ph idx="1"/>
          </p:nvPr>
        </p:nvSpPr>
        <p:spPr>
          <a:xfrm>
            <a:off x="236843" y="457259"/>
            <a:ext cx="8280351" cy="4031165"/>
          </a:xfrm>
        </p:spPr>
        <p:txBody>
          <a:bodyPr>
            <a:normAutofit/>
          </a:bodyPr>
          <a:lstStyle/>
          <a:p>
            <a:pPr marL="0" indent="0">
              <a:buNone/>
            </a:pPr>
            <a:endParaRPr lang="en-GB" sz="1200" dirty="0" smtClean="0"/>
          </a:p>
          <a:p>
            <a:pPr lvl="1">
              <a:buFont typeface="Arial" panose="020B0604020202020204" pitchFamily="34" charset="0"/>
              <a:buChar char="•"/>
            </a:pPr>
            <a:r>
              <a:rPr lang="en-GB" sz="1200" dirty="0"/>
              <a:t>Genetic risk factors depend on </a:t>
            </a:r>
            <a:r>
              <a:rPr lang="en-GB" sz="1200" dirty="0" smtClean="0"/>
              <a:t>ancestry.</a:t>
            </a:r>
            <a:endParaRPr lang="en-GB" sz="1200" dirty="0"/>
          </a:p>
          <a:p>
            <a:pPr lvl="1">
              <a:buFont typeface="Arial" panose="020B0604020202020204" pitchFamily="34" charset="0"/>
              <a:buChar char="•"/>
            </a:pPr>
            <a:r>
              <a:rPr lang="en-GB" sz="1200" dirty="0" smtClean="0"/>
              <a:t>Some </a:t>
            </a:r>
            <a:r>
              <a:rPr lang="en-GB" sz="1200" dirty="0"/>
              <a:t>genetic variants </a:t>
            </a:r>
            <a:r>
              <a:rPr lang="en-GB" sz="1200" dirty="0" smtClean="0"/>
              <a:t>may correlate with the disease rather than being a causal factor.</a:t>
            </a:r>
            <a:endParaRPr lang="en-GB" sz="1200" dirty="0"/>
          </a:p>
          <a:p>
            <a:pPr lvl="1">
              <a:buFont typeface="Arial" panose="020B0604020202020204" pitchFamily="34" charset="0"/>
              <a:buChar char="•"/>
            </a:pPr>
            <a:r>
              <a:rPr lang="en-GB" sz="1200" dirty="0"/>
              <a:t>For most disorders, only a certain variant is tested for </a:t>
            </a:r>
            <a:r>
              <a:rPr lang="en-GB" sz="1200" dirty="0" smtClean="0"/>
              <a:t>while there may be many more risk factors.</a:t>
            </a:r>
            <a:endParaRPr lang="en-GB" sz="1200" dirty="0"/>
          </a:p>
          <a:p>
            <a:pPr lvl="1">
              <a:buFont typeface="Arial" panose="020B0604020202020204" pitchFamily="34" charset="0"/>
              <a:buChar char="•"/>
            </a:pPr>
            <a:r>
              <a:rPr lang="en-GB" sz="1200" dirty="0"/>
              <a:t>Most genetic variants </a:t>
            </a:r>
            <a:r>
              <a:rPr lang="en-GB" sz="1200" dirty="0" smtClean="0"/>
              <a:t>confer only a </a:t>
            </a:r>
            <a:r>
              <a:rPr lang="en-GB" sz="1200" dirty="0"/>
              <a:t>small increase in risk, and the best predictive power for a meaningful result comes from combining many </a:t>
            </a:r>
            <a:r>
              <a:rPr lang="en-GB" sz="1200" dirty="0" smtClean="0"/>
              <a:t>variants.</a:t>
            </a:r>
            <a:endParaRPr lang="en-GB" sz="1200" dirty="0"/>
          </a:p>
          <a:p>
            <a:pPr lvl="1"/>
            <a:endParaRPr lang="en-GB" sz="1200" dirty="0"/>
          </a:p>
          <a:p>
            <a:pPr marL="342900" lvl="1" indent="0">
              <a:buNone/>
            </a:pPr>
            <a:endParaRPr lang="en-GB" sz="1200" dirty="0"/>
          </a:p>
          <a:p>
            <a:pPr lvl="1"/>
            <a:endParaRPr lang="en-GB" sz="1200" dirty="0"/>
          </a:p>
          <a:p>
            <a:pPr marL="214313" indent="-214313"/>
            <a:endParaRPr lang="en-GB" sz="1200" dirty="0"/>
          </a:p>
          <a:p>
            <a:pPr lvl="1"/>
            <a:endParaRPr lang="en-GB" sz="1200" dirty="0"/>
          </a:p>
          <a:p>
            <a:pPr lvl="1"/>
            <a:endParaRPr lang="en-GB" sz="1200" dirty="0" smtClean="0"/>
          </a:p>
          <a:p>
            <a:pPr lvl="1"/>
            <a:endParaRPr lang="en-GB" sz="1200" dirty="0"/>
          </a:p>
          <a:p>
            <a:pPr lvl="1"/>
            <a:endParaRPr lang="en-GB" sz="1200" dirty="0" smtClean="0"/>
          </a:p>
          <a:p>
            <a:pPr lvl="2"/>
            <a:endParaRPr lang="en-GB" sz="1200" dirty="0" smtClean="0"/>
          </a:p>
          <a:p>
            <a:pPr lvl="1"/>
            <a:endParaRPr lang="en-GB" sz="1200" dirty="0" smtClean="0"/>
          </a:p>
          <a:p>
            <a:pPr marL="0" indent="0">
              <a:buNone/>
            </a:pPr>
            <a:endParaRPr lang="en-GB" sz="1200" dirty="0" smtClean="0"/>
          </a:p>
          <a:p>
            <a:endParaRPr lang="en-GB" sz="1200" dirty="0"/>
          </a:p>
          <a:p>
            <a:endParaRPr lang="en-GB" sz="1200" dirty="0"/>
          </a:p>
        </p:txBody>
      </p:sp>
      <p:sp>
        <p:nvSpPr>
          <p:cNvPr id="6" name="TextBox 5"/>
          <p:cNvSpPr txBox="1"/>
          <p:nvPr/>
        </p:nvSpPr>
        <p:spPr>
          <a:xfrm>
            <a:off x="3321226" y="4272420"/>
            <a:ext cx="2860928" cy="230832"/>
          </a:xfrm>
          <a:prstGeom prst="rect">
            <a:avLst/>
          </a:prstGeom>
          <a:noFill/>
        </p:spPr>
        <p:txBody>
          <a:bodyPr wrap="square" rtlCol="0">
            <a:spAutoFit/>
          </a:bodyPr>
          <a:lstStyle/>
          <a:p>
            <a:r>
              <a:rPr lang="en-GB" sz="900" i="1" dirty="0"/>
              <a:t>Source: Example Reports from 23andMe</a:t>
            </a:r>
          </a:p>
        </p:txBody>
      </p:sp>
      <p:sp>
        <p:nvSpPr>
          <p:cNvPr id="10" name="TextBox 9"/>
          <p:cNvSpPr txBox="1"/>
          <p:nvPr/>
        </p:nvSpPr>
        <p:spPr>
          <a:xfrm>
            <a:off x="7242717" y="2739185"/>
            <a:ext cx="326174" cy="461665"/>
          </a:xfrm>
          <a:prstGeom prst="rect">
            <a:avLst/>
          </a:prstGeom>
          <a:noFill/>
        </p:spPr>
        <p:txBody>
          <a:bodyPr wrap="square" rtlCol="0">
            <a:spAutoFit/>
          </a:bodyPr>
          <a:lstStyle/>
          <a:p>
            <a:r>
              <a:rPr lang="en-GB" sz="1200" dirty="0"/>
              <a:t>Or</a:t>
            </a:r>
          </a:p>
        </p:txBody>
      </p:sp>
      <p:pic>
        <p:nvPicPr>
          <p:cNvPr id="5" name="Picture 4"/>
          <p:cNvPicPr>
            <a:picLocks noChangeAspect="1"/>
          </p:cNvPicPr>
          <p:nvPr/>
        </p:nvPicPr>
        <p:blipFill rotWithShape="1">
          <a:blip r:embed="rId3"/>
          <a:srcRect l="996" t="4463" r="976" b="3480"/>
          <a:stretch/>
        </p:blipFill>
        <p:spPr>
          <a:xfrm>
            <a:off x="4788024" y="2295604"/>
            <a:ext cx="3888433" cy="1897197"/>
          </a:xfrm>
          <a:prstGeom prst="rect">
            <a:avLst/>
          </a:prstGeom>
        </p:spPr>
      </p:pic>
      <p:pic>
        <p:nvPicPr>
          <p:cNvPr id="7" name="Picture 6"/>
          <p:cNvPicPr>
            <a:picLocks noChangeAspect="1"/>
          </p:cNvPicPr>
          <p:nvPr/>
        </p:nvPicPr>
        <p:blipFill rotWithShape="1">
          <a:blip r:embed="rId4"/>
          <a:srcRect t="942" b="1"/>
          <a:stretch/>
        </p:blipFill>
        <p:spPr>
          <a:xfrm>
            <a:off x="205859" y="2295604"/>
            <a:ext cx="4150117" cy="1961987"/>
          </a:xfrm>
          <a:prstGeom prst="rect">
            <a:avLst/>
          </a:prstGeom>
        </p:spPr>
      </p:pic>
    </p:spTree>
    <p:extLst>
      <p:ext uri="{BB962C8B-B14F-4D97-AF65-F5344CB8AC3E}">
        <p14:creationId xmlns:p14="http://schemas.microsoft.com/office/powerpoint/2010/main" val="339161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Concordat is dead! Long live the code.</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pic>
        <p:nvPicPr>
          <p:cNvPr id="3" name="Picture 2"/>
          <p:cNvPicPr>
            <a:picLocks noChangeAspect="1"/>
          </p:cNvPicPr>
          <p:nvPr/>
        </p:nvPicPr>
        <p:blipFill>
          <a:blip r:embed="rId3"/>
          <a:stretch>
            <a:fillRect/>
          </a:stretch>
        </p:blipFill>
        <p:spPr>
          <a:xfrm>
            <a:off x="1043608" y="1160860"/>
            <a:ext cx="2221114" cy="3132000"/>
          </a:xfrm>
          <a:prstGeom prst="rect">
            <a:avLst/>
          </a:prstGeom>
          <a:ln>
            <a:solidFill>
              <a:schemeClr val="bg2"/>
            </a:solidFill>
          </a:ln>
        </p:spPr>
      </p:pic>
      <p:pic>
        <p:nvPicPr>
          <p:cNvPr id="6" name="Picture 5"/>
          <p:cNvPicPr>
            <a:picLocks noChangeAspect="1"/>
          </p:cNvPicPr>
          <p:nvPr/>
        </p:nvPicPr>
        <p:blipFill>
          <a:blip r:embed="rId4"/>
          <a:stretch>
            <a:fillRect/>
          </a:stretch>
        </p:blipFill>
        <p:spPr>
          <a:xfrm>
            <a:off x="5148064" y="1160860"/>
            <a:ext cx="2205581" cy="3132000"/>
          </a:xfrm>
          <a:prstGeom prst="rect">
            <a:avLst/>
          </a:prstGeom>
        </p:spPr>
      </p:pic>
    </p:spTree>
    <p:extLst>
      <p:ext uri="{BB962C8B-B14F-4D97-AF65-F5344CB8AC3E}">
        <p14:creationId xmlns:p14="http://schemas.microsoft.com/office/powerpoint/2010/main" val="169028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45" y="0"/>
            <a:ext cx="8291512" cy="857250"/>
          </a:xfrm>
        </p:spPr>
        <p:txBody>
          <a:bodyPr/>
          <a:lstStyle/>
          <a:p>
            <a:r>
              <a:rPr lang="en-GB" dirty="0" smtClean="0"/>
              <a:t>How Useful is the Prediction?</a:t>
            </a:r>
            <a:endParaRPr lang="en-GB" dirty="0"/>
          </a:p>
        </p:txBody>
      </p:sp>
      <p:sp>
        <p:nvSpPr>
          <p:cNvPr id="3" name="Content Placeholder 2"/>
          <p:cNvSpPr>
            <a:spLocks noGrp="1"/>
          </p:cNvSpPr>
          <p:nvPr>
            <p:ph idx="1"/>
          </p:nvPr>
        </p:nvSpPr>
        <p:spPr>
          <a:xfrm>
            <a:off x="119351" y="699542"/>
            <a:ext cx="8291512" cy="3528392"/>
          </a:xfrm>
        </p:spPr>
        <p:txBody>
          <a:bodyPr/>
          <a:lstStyle/>
          <a:p>
            <a:pPr marL="514350" lvl="1" indent="-171450">
              <a:buFont typeface="Arial" panose="020B0604020202020204" pitchFamily="34" charset="0"/>
              <a:buChar char="•"/>
            </a:pPr>
            <a:r>
              <a:rPr lang="en-GB" sz="1200" dirty="0" smtClean="0"/>
              <a:t>Most </a:t>
            </a:r>
            <a:r>
              <a:rPr lang="en-GB" sz="1200" dirty="0"/>
              <a:t>disorders are multi-causal in nature, either multi-genic or caused by the interaction between genes and the environment/lifestyle.</a:t>
            </a:r>
          </a:p>
          <a:p>
            <a:pPr marL="971550" lvl="2" indent="-285750">
              <a:buFont typeface="Arial" panose="020B0604020202020204" pitchFamily="34" charset="0"/>
              <a:buChar char="•"/>
            </a:pPr>
            <a:r>
              <a:rPr lang="en-GB" sz="1200" dirty="0" smtClean="0"/>
              <a:t>E.g. Parkinson’s</a:t>
            </a:r>
            <a:r>
              <a:rPr lang="en-GB" sz="1200" dirty="0"/>
              <a:t>, Alzheimer’s, cancers and cardiovascular </a:t>
            </a:r>
            <a:r>
              <a:rPr lang="en-GB" sz="1200" dirty="0" smtClean="0"/>
              <a:t>disease.</a:t>
            </a:r>
            <a:endParaRPr lang="en-GB" sz="1200" dirty="0"/>
          </a:p>
          <a:p>
            <a:pPr marL="628650" lvl="1" indent="-285750">
              <a:buFont typeface="Arial" panose="020B0604020202020204" pitchFamily="34" charset="0"/>
              <a:buChar char="•"/>
            </a:pPr>
            <a:endParaRPr lang="en-GB" sz="1200" dirty="0"/>
          </a:p>
          <a:p>
            <a:pPr marL="628650" lvl="1" indent="-285750">
              <a:buFont typeface="Arial" panose="020B0604020202020204" pitchFamily="34" charset="0"/>
              <a:buChar char="•"/>
            </a:pPr>
            <a:r>
              <a:rPr lang="en-GB" sz="1200" dirty="0"/>
              <a:t>Often </a:t>
            </a:r>
            <a:r>
              <a:rPr lang="en-GB" sz="1200" dirty="0" smtClean="0"/>
              <a:t>lifestyle </a:t>
            </a:r>
            <a:r>
              <a:rPr lang="en-GB" sz="1200" dirty="0"/>
              <a:t>risk or protection factors play as much – or more – of a role in disease prediction than </a:t>
            </a:r>
            <a:r>
              <a:rPr lang="en-GB" sz="1200" dirty="0" smtClean="0"/>
              <a:t>genetics, e.g</a:t>
            </a:r>
            <a:r>
              <a:rPr lang="en-GB" sz="1200" dirty="0"/>
              <a:t>. stroke</a:t>
            </a:r>
            <a:r>
              <a:rPr lang="en-GB" sz="1200" dirty="0" smtClean="0"/>
              <a:t>.</a:t>
            </a:r>
          </a:p>
          <a:p>
            <a:pPr marL="628650" lvl="1" indent="-285750">
              <a:buFont typeface="Arial" panose="020B0604020202020204" pitchFamily="34" charset="0"/>
              <a:buChar char="•"/>
            </a:pPr>
            <a:endParaRPr lang="en-GB" sz="1200" dirty="0" smtClean="0"/>
          </a:p>
          <a:p>
            <a:pPr marL="628650" lvl="1" indent="-285750">
              <a:buFont typeface="Arial" panose="020B0604020202020204" pitchFamily="34" charset="0"/>
              <a:buChar char="•"/>
            </a:pPr>
            <a:r>
              <a:rPr lang="en-GB" sz="1200" dirty="0"/>
              <a:t>The risk result for an individual can change over the course of their lifetime and lifestyle can often counteract genetic risk. </a:t>
            </a:r>
          </a:p>
          <a:p>
            <a:pPr marL="342900" lvl="1" indent="0">
              <a:buNone/>
            </a:pPr>
            <a:endParaRPr lang="en-GB" sz="1200" dirty="0" smtClean="0"/>
          </a:p>
          <a:p>
            <a:pPr marL="628650" lvl="1" indent="-285750">
              <a:buFont typeface="Arial" panose="020B0604020202020204" pitchFamily="34" charset="0"/>
              <a:buChar char="•"/>
            </a:pPr>
            <a:r>
              <a:rPr lang="en-GB" sz="1200" dirty="0"/>
              <a:t>One </a:t>
            </a:r>
            <a:r>
              <a:rPr lang="en-GB" sz="1200" dirty="0" smtClean="0"/>
              <a:t>individual </a:t>
            </a:r>
            <a:r>
              <a:rPr lang="en-GB" sz="1200" dirty="0"/>
              <a:t>may get </a:t>
            </a:r>
            <a:r>
              <a:rPr lang="en-GB" sz="1200" dirty="0" smtClean="0"/>
              <a:t>contrasting </a:t>
            </a:r>
            <a:r>
              <a:rPr lang="en-GB" sz="1200" dirty="0"/>
              <a:t>risk reports from different companies through </a:t>
            </a:r>
            <a:r>
              <a:rPr lang="en-GB" sz="1200" dirty="0" smtClean="0"/>
              <a:t>their alternate </a:t>
            </a:r>
            <a:r>
              <a:rPr lang="en-GB" sz="1200" dirty="0"/>
              <a:t>selection of </a:t>
            </a:r>
            <a:r>
              <a:rPr lang="en-GB" sz="1200" dirty="0" smtClean="0"/>
              <a:t>genetic </a:t>
            </a:r>
            <a:r>
              <a:rPr lang="en-GB" sz="1200" dirty="0"/>
              <a:t>variants and assumptions in their risk </a:t>
            </a:r>
            <a:r>
              <a:rPr lang="en-GB" sz="1200" dirty="0" smtClean="0"/>
              <a:t>models.</a:t>
            </a:r>
            <a:endParaRPr lang="en-GB" sz="1200" dirty="0"/>
          </a:p>
          <a:p>
            <a:pPr marL="628650" lvl="1" indent="-285750">
              <a:buFont typeface="Arial" panose="020B0604020202020204" pitchFamily="34" charset="0"/>
              <a:buChar char="•"/>
            </a:pPr>
            <a:endParaRPr lang="en-GB" sz="1200" dirty="0"/>
          </a:p>
          <a:p>
            <a:pPr marL="628650" lvl="1" indent="-285750">
              <a:buFont typeface="Arial" panose="020B0604020202020204" pitchFamily="34" charset="0"/>
              <a:buChar char="•"/>
            </a:pPr>
            <a:r>
              <a:rPr lang="en-GB" sz="1200" dirty="0"/>
              <a:t>Risk reports </a:t>
            </a:r>
            <a:r>
              <a:rPr lang="en-GB" sz="1200" dirty="0" smtClean="0"/>
              <a:t>by companies such as 23andMe can </a:t>
            </a:r>
            <a:r>
              <a:rPr lang="en-GB" sz="1200" dirty="0"/>
              <a:t>be updated with new knowledge, but new tests will not be run. </a:t>
            </a:r>
            <a:r>
              <a:rPr lang="en-GB" sz="1200" dirty="0" smtClean="0"/>
              <a:t>One might question the validity </a:t>
            </a:r>
            <a:r>
              <a:rPr lang="en-GB" sz="1200" dirty="0"/>
              <a:t>of a risk report that is subject to change.</a:t>
            </a:r>
          </a:p>
          <a:p>
            <a:pPr marL="628650" lvl="1" indent="-285750">
              <a:buFont typeface="Arial" panose="020B0604020202020204" pitchFamily="34" charset="0"/>
              <a:buChar char="•"/>
            </a:pPr>
            <a:endParaRPr lang="en-GB" sz="1200" dirty="0"/>
          </a:p>
        </p:txBody>
      </p:sp>
      <p:sp>
        <p:nvSpPr>
          <p:cNvPr id="4" name="Date Placeholder 3"/>
          <p:cNvSpPr>
            <a:spLocks noGrp="1"/>
          </p:cNvSpPr>
          <p:nvPr>
            <p:ph type="dt" sz="half" idx="10"/>
          </p:nvPr>
        </p:nvSpPr>
        <p:spPr/>
        <p:txBody>
          <a:bodyPr/>
          <a:lstStyle/>
          <a:p>
            <a:fld id="{BC1242CF-12C1-4411-B532-E91306108269}" type="datetime4">
              <a:rPr lang="en-GB" smtClean="0"/>
              <a:pPr/>
              <a:t>22 November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val="336827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Impact on Insurance</a:t>
            </a:r>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pPr/>
              <a:t>22 November 2018</a:t>
            </a:fld>
            <a:endParaRPr lang="en-GB" dirty="0"/>
          </a:p>
        </p:txBody>
      </p:sp>
    </p:spTree>
    <p:extLst>
      <p:ext uri="{BB962C8B-B14F-4D97-AF65-F5344CB8AC3E}">
        <p14:creationId xmlns:p14="http://schemas.microsoft.com/office/powerpoint/2010/main" val="442822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107504" y="92771"/>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noAutofit/>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r>
              <a:rPr lang="en-GB" dirty="0" smtClean="0"/>
              <a:t>Impact of Genetic testing on Insurance</a:t>
            </a:r>
            <a:endParaRPr lang="en-US" dirty="0"/>
          </a:p>
        </p:txBody>
      </p:sp>
      <p:graphicFrame>
        <p:nvGraphicFramePr>
          <p:cNvPr id="10" name="Content Placeholder 4"/>
          <p:cNvGraphicFramePr>
            <a:graphicFrameLocks/>
          </p:cNvGraphicFramePr>
          <p:nvPr>
            <p:extLst>
              <p:ext uri="{D42A27DB-BD31-4B8C-83A1-F6EECF244321}">
                <p14:modId xmlns:p14="http://schemas.microsoft.com/office/powerpoint/2010/main" val="68499654"/>
              </p:ext>
            </p:extLst>
          </p:nvPr>
        </p:nvGraphicFramePr>
        <p:xfrm>
          <a:off x="107504" y="1419622"/>
          <a:ext cx="8856985" cy="1296144"/>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3240361">
                  <a:extLst>
                    <a:ext uri="{9D8B030D-6E8A-4147-A177-3AD203B41FA5}">
                      <a16:colId xmlns:a16="http://schemas.microsoft.com/office/drawing/2014/main" val="20003"/>
                    </a:ext>
                  </a:extLst>
                </a:gridCol>
              </a:tblGrid>
              <a:tr h="360040">
                <a:tc>
                  <a:txBody>
                    <a:bodyPr/>
                    <a:lstStyle/>
                    <a:p>
                      <a:pPr algn="ctr"/>
                      <a:r>
                        <a:rPr lang="en-GB" sz="1200" dirty="0" smtClean="0">
                          <a:solidFill>
                            <a:schemeClr val="bg2"/>
                          </a:solidFill>
                          <a:latin typeface="SwissReSans" panose="020B0604020202020204" pitchFamily="34" charset="0"/>
                        </a:rPr>
                        <a:t>Genetic disease </a:t>
                      </a:r>
                      <a:r>
                        <a:rPr lang="en-GB" sz="1200" baseline="0" dirty="0" smtClean="0">
                          <a:solidFill>
                            <a:schemeClr val="bg2"/>
                          </a:solidFill>
                          <a:latin typeface="SwissReSans" panose="020B0604020202020204" pitchFamily="34" charset="0"/>
                        </a:rPr>
                        <a:t>(Gene)</a:t>
                      </a:r>
                    </a:p>
                  </a:txBody>
                  <a:tcPr marL="93105" marR="93105" marT="45729" marB="45729"/>
                </a:tc>
                <a:tc>
                  <a:txBody>
                    <a:bodyPr/>
                    <a:lstStyle/>
                    <a:p>
                      <a:pPr algn="ctr"/>
                      <a:r>
                        <a:rPr lang="en-GB" sz="1200" baseline="0" dirty="0" smtClean="0">
                          <a:solidFill>
                            <a:schemeClr val="bg2"/>
                          </a:solidFill>
                          <a:latin typeface="SwissReSans" panose="020B0604020202020204" pitchFamily="34" charset="0"/>
                        </a:rPr>
                        <a:t>Year study</a:t>
                      </a:r>
                    </a:p>
                  </a:txBody>
                  <a:tcPr marL="93105" marR="93105" marT="45729" marB="45729"/>
                </a:tc>
                <a:tc>
                  <a:txBody>
                    <a:bodyPr/>
                    <a:lstStyle/>
                    <a:p>
                      <a:pPr algn="ctr"/>
                      <a:r>
                        <a:rPr lang="en-GB" sz="1200" dirty="0" smtClean="0">
                          <a:solidFill>
                            <a:schemeClr val="bg2"/>
                          </a:solidFill>
                          <a:latin typeface="SwissReSans" panose="020B0604020202020204" pitchFamily="34" charset="0"/>
                        </a:rPr>
                        <a:t>Insurance product</a:t>
                      </a:r>
                      <a:endParaRPr lang="en-GB" sz="1200" dirty="0">
                        <a:solidFill>
                          <a:schemeClr val="bg2"/>
                        </a:solidFill>
                        <a:latin typeface="SwissReSans" panose="020B0604020202020204" pitchFamily="34" charset="0"/>
                      </a:endParaRPr>
                    </a:p>
                  </a:txBody>
                  <a:tcPr marL="93105" marR="93105" marT="45729" marB="45729"/>
                </a:tc>
                <a:tc>
                  <a:txBody>
                    <a:bodyPr/>
                    <a:lstStyle/>
                    <a:p>
                      <a:pPr algn="ctr"/>
                      <a:r>
                        <a:rPr lang="en-GB" sz="1200" dirty="0" smtClean="0">
                          <a:solidFill>
                            <a:schemeClr val="bg2"/>
                          </a:solidFill>
                          <a:latin typeface="SwissReSans" panose="020B0604020202020204" pitchFamily="34" charset="0"/>
                        </a:rPr>
                        <a:t>Odds ratio of  change behaviour  after positive test</a:t>
                      </a:r>
                      <a:endParaRPr lang="en-GB" sz="1200" dirty="0">
                        <a:solidFill>
                          <a:schemeClr val="bg2"/>
                        </a:solidFill>
                        <a:latin typeface="SwissReSans" panose="020B0604020202020204" pitchFamily="34" charset="0"/>
                      </a:endParaRPr>
                    </a:p>
                  </a:txBody>
                  <a:tcPr marL="93105" marR="93105" marT="45729" marB="45729"/>
                </a:tc>
                <a:extLst>
                  <a:ext uri="{0D108BD9-81ED-4DB2-BD59-A6C34878D82A}">
                    <a16:rowId xmlns:a16="http://schemas.microsoft.com/office/drawing/2014/main" val="10000"/>
                  </a:ext>
                </a:extLst>
              </a:tr>
              <a:tr h="262862">
                <a:tc>
                  <a:txBody>
                    <a:bodyPr/>
                    <a:lstStyle/>
                    <a:p>
                      <a:pPr algn="l"/>
                      <a:r>
                        <a:rPr lang="en-GB" sz="1200" dirty="0" smtClean="0">
                          <a:latin typeface="SwissReSans" panose="020B0604020202020204" pitchFamily="34" charset="0"/>
                        </a:rPr>
                        <a:t>Breast cancer</a:t>
                      </a:r>
                      <a:r>
                        <a:rPr lang="en-GB" sz="1200" baseline="0" dirty="0" smtClean="0">
                          <a:latin typeface="SwissReSans" panose="020B0604020202020204" pitchFamily="34" charset="0"/>
                        </a:rPr>
                        <a:t> (BRCA1/2)</a:t>
                      </a:r>
                    </a:p>
                  </a:txBody>
                  <a:tcPr marL="93105" marR="93105" marT="45729" marB="45729"/>
                </a:tc>
                <a:tc>
                  <a:txBody>
                    <a:bodyPr/>
                    <a:lstStyle/>
                    <a:p>
                      <a:pPr algn="l"/>
                      <a:r>
                        <a:rPr lang="en-GB" sz="1200" baseline="0" dirty="0" smtClean="0">
                          <a:latin typeface="SwissReSans" panose="020B0604020202020204" pitchFamily="34" charset="0"/>
                        </a:rPr>
                        <a:t>2003</a:t>
                      </a:r>
                    </a:p>
                  </a:txBody>
                  <a:tcPr marL="93105" marR="93105" marT="45729" marB="45729"/>
                </a:tc>
                <a:tc>
                  <a:txBody>
                    <a:bodyPr/>
                    <a:lstStyle/>
                    <a:p>
                      <a:pPr algn="l"/>
                      <a:r>
                        <a:rPr lang="en-GB" sz="1200" dirty="0" smtClean="0">
                          <a:latin typeface="SwissReSans" panose="020B0604020202020204" pitchFamily="34" charset="0"/>
                        </a:rPr>
                        <a:t>Life insurance</a:t>
                      </a:r>
                      <a:endParaRPr lang="en-GB" sz="1200" dirty="0">
                        <a:latin typeface="SwissReSans" panose="020B0604020202020204" pitchFamily="34" charset="0"/>
                      </a:endParaRPr>
                    </a:p>
                  </a:txBody>
                  <a:tcPr marL="93105" marR="93105" marT="45729" marB="45729"/>
                </a:tc>
                <a:tc>
                  <a:txBody>
                    <a:bodyPr/>
                    <a:lstStyle/>
                    <a:p>
                      <a:pPr algn="l"/>
                      <a:r>
                        <a:rPr lang="en-GB" sz="1200" b="1" dirty="0" smtClean="0">
                          <a:latin typeface="SwissReSans" panose="020B0604020202020204" pitchFamily="34" charset="0"/>
                        </a:rPr>
                        <a:t>5.1</a:t>
                      </a:r>
                      <a:r>
                        <a:rPr lang="en-GB" sz="1200" b="1" baseline="0" dirty="0" smtClean="0">
                          <a:latin typeface="SwissReSans" panose="020B0604020202020204" pitchFamily="34" charset="0"/>
                        </a:rPr>
                        <a:t>x</a:t>
                      </a:r>
                      <a:r>
                        <a:rPr lang="en-GB" sz="1200" baseline="0" dirty="0" smtClean="0">
                          <a:latin typeface="SwissReSans" panose="020B0604020202020204" pitchFamily="34" charset="0"/>
                        </a:rPr>
                        <a:t> more likely to increase coverage</a:t>
                      </a:r>
                      <a:endParaRPr lang="en-GB" sz="1200" dirty="0">
                        <a:latin typeface="SwissReSans" panose="020B0604020202020204" pitchFamily="34" charset="0"/>
                      </a:endParaRPr>
                    </a:p>
                  </a:txBody>
                  <a:tcPr marL="93105" marR="93105" marT="45729" marB="45729"/>
                </a:tc>
                <a:extLst>
                  <a:ext uri="{0D108BD9-81ED-4DB2-BD59-A6C34878D82A}">
                    <a16:rowId xmlns:a16="http://schemas.microsoft.com/office/drawing/2014/main" val="10001"/>
                  </a:ext>
                </a:extLst>
              </a:tr>
              <a:tr h="276556">
                <a:tc>
                  <a:txBody>
                    <a:bodyPr/>
                    <a:lstStyle/>
                    <a:p>
                      <a:pPr algn="l"/>
                      <a:r>
                        <a:rPr lang="en-GB" sz="1200" dirty="0" smtClean="0">
                          <a:latin typeface="SwissReSans" panose="020B0604020202020204" pitchFamily="34" charset="0"/>
                        </a:rPr>
                        <a:t>Huntington's disease (HD)</a:t>
                      </a:r>
                    </a:p>
                  </a:txBody>
                  <a:tcPr marL="93105" marR="93105" marT="45729" marB="45729"/>
                </a:tc>
                <a:tc>
                  <a:txBody>
                    <a:bodyPr/>
                    <a:lstStyle/>
                    <a:p>
                      <a:pPr algn="l"/>
                      <a:r>
                        <a:rPr lang="en-GB" sz="1200" dirty="0" smtClean="0">
                          <a:latin typeface="SwissReSans" panose="020B0604020202020204" pitchFamily="34" charset="0"/>
                        </a:rPr>
                        <a:t>2010</a:t>
                      </a:r>
                    </a:p>
                  </a:txBody>
                  <a:tcPr marL="93105" marR="93105"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SwissReSans" panose="020B0604020202020204" pitchFamily="34" charset="0"/>
                        </a:rPr>
                        <a:t>Long-term</a:t>
                      </a:r>
                      <a:r>
                        <a:rPr lang="en-GB" sz="1200" baseline="0" dirty="0" smtClean="0">
                          <a:latin typeface="SwissReSans" panose="020B0604020202020204" pitchFamily="34" charset="0"/>
                        </a:rPr>
                        <a:t> care insurance</a:t>
                      </a:r>
                      <a:endParaRPr lang="en-GB" sz="1200" dirty="0" smtClean="0">
                        <a:latin typeface="SwissReSans" panose="020B0604020202020204" pitchFamily="34" charset="0"/>
                      </a:endParaRPr>
                    </a:p>
                  </a:txBody>
                  <a:tcPr marL="93105" marR="93105"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SwissReSans" panose="020B0604020202020204" pitchFamily="34" charset="0"/>
                        </a:rPr>
                        <a:t>5x</a:t>
                      </a:r>
                      <a:r>
                        <a:rPr lang="en-GB" sz="1200" dirty="0" smtClean="0">
                          <a:latin typeface="SwissReSans" panose="020B0604020202020204" pitchFamily="34" charset="0"/>
                        </a:rPr>
                        <a:t> </a:t>
                      </a:r>
                      <a:r>
                        <a:rPr lang="en-GB" sz="1200" baseline="0" dirty="0" smtClean="0">
                          <a:latin typeface="SwissReSans" panose="020B0604020202020204" pitchFamily="34" charset="0"/>
                        </a:rPr>
                        <a:t>more likely to buy insurance</a:t>
                      </a:r>
                      <a:endParaRPr lang="en-GB" sz="1200" dirty="0" smtClean="0">
                        <a:latin typeface="SwissReSans" panose="020B0604020202020204" pitchFamily="34" charset="0"/>
                      </a:endParaRPr>
                    </a:p>
                  </a:txBody>
                  <a:tcPr marL="93105" marR="93105" marT="45729" marB="45729"/>
                </a:tc>
                <a:extLst>
                  <a:ext uri="{0D108BD9-81ED-4DB2-BD59-A6C34878D82A}">
                    <a16:rowId xmlns:a16="http://schemas.microsoft.com/office/drawing/2014/main" val="10002"/>
                  </a:ext>
                </a:extLst>
              </a:tr>
              <a:tr h="288032">
                <a:tc>
                  <a:txBody>
                    <a:bodyPr/>
                    <a:lstStyle/>
                    <a:p>
                      <a:pPr algn="l"/>
                      <a:r>
                        <a:rPr lang="en-GB" sz="1200" dirty="0" smtClean="0">
                          <a:latin typeface="SwissReSans" panose="020B0604020202020204" pitchFamily="34" charset="0"/>
                        </a:rPr>
                        <a:t>Colorectal cancer  (HNPCC)</a:t>
                      </a:r>
                    </a:p>
                  </a:txBody>
                  <a:tcPr marL="93105" marR="93105" marT="45729" marB="45729"/>
                </a:tc>
                <a:tc>
                  <a:txBody>
                    <a:bodyPr/>
                    <a:lstStyle/>
                    <a:p>
                      <a:pPr algn="l"/>
                      <a:r>
                        <a:rPr lang="en-GB" sz="1200" dirty="0" smtClean="0">
                          <a:latin typeface="SwissReSans" panose="020B0604020202020204" pitchFamily="34" charset="0"/>
                        </a:rPr>
                        <a:t>2001</a:t>
                      </a:r>
                    </a:p>
                  </a:txBody>
                  <a:tcPr marL="93105" marR="93105" marT="45729" marB="45729"/>
                </a:tc>
                <a:tc>
                  <a:txBody>
                    <a:bodyPr/>
                    <a:lstStyle/>
                    <a:p>
                      <a:pPr algn="l"/>
                      <a:r>
                        <a:rPr lang="en-GB" sz="1200" dirty="0" smtClean="0">
                          <a:latin typeface="SwissReSans" panose="020B0604020202020204" pitchFamily="34" charset="0"/>
                        </a:rPr>
                        <a:t>Life insurance</a:t>
                      </a:r>
                      <a:endParaRPr lang="en-GB" sz="1200" dirty="0">
                        <a:latin typeface="SwissReSans" panose="020B0604020202020204" pitchFamily="34" charset="0"/>
                      </a:endParaRPr>
                    </a:p>
                  </a:txBody>
                  <a:tcPr marL="93105" marR="93105"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SwissReSans" panose="020B0604020202020204" pitchFamily="34" charset="0"/>
                        </a:rPr>
                        <a:t>1.3x</a:t>
                      </a:r>
                      <a:r>
                        <a:rPr lang="en-GB" sz="1200" dirty="0" smtClean="0">
                          <a:latin typeface="SwissReSans" panose="020B0604020202020204" pitchFamily="34" charset="0"/>
                        </a:rPr>
                        <a:t> </a:t>
                      </a:r>
                      <a:r>
                        <a:rPr lang="en-GB" sz="1200" baseline="0" dirty="0" smtClean="0">
                          <a:latin typeface="SwissReSans" panose="020B0604020202020204" pitchFamily="34" charset="0"/>
                        </a:rPr>
                        <a:t>more likely to buy insurance</a:t>
                      </a:r>
                      <a:endParaRPr lang="en-GB" sz="1200" dirty="0" smtClean="0">
                        <a:latin typeface="SwissReSans" panose="020B0604020202020204" pitchFamily="34" charset="0"/>
                      </a:endParaRPr>
                    </a:p>
                  </a:txBody>
                  <a:tcPr marL="93105" marR="93105" marT="45729" marB="45729"/>
                </a:tc>
                <a:extLst>
                  <a:ext uri="{0D108BD9-81ED-4DB2-BD59-A6C34878D82A}">
                    <a16:rowId xmlns:a16="http://schemas.microsoft.com/office/drawing/2014/main" val="10003"/>
                  </a:ext>
                </a:extLst>
              </a:tr>
            </a:tbl>
          </a:graphicData>
        </a:graphic>
      </p:graphicFrame>
      <p:sp>
        <p:nvSpPr>
          <p:cNvPr id="5" name="Content Placeholder 7"/>
          <p:cNvSpPr>
            <a:spLocks noGrp="1"/>
          </p:cNvSpPr>
          <p:nvPr>
            <p:ph idx="1"/>
          </p:nvPr>
        </p:nvSpPr>
        <p:spPr>
          <a:xfrm>
            <a:off x="92646" y="915566"/>
            <a:ext cx="8780683" cy="3644998"/>
          </a:xfrm>
        </p:spPr>
        <p:txBody>
          <a:bodyPr/>
          <a:lstStyle/>
          <a:p>
            <a:pPr marL="285750" indent="-2857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Various academic papers have reviewed the odds ratio change in likelihood to increase </a:t>
            </a:r>
            <a:r>
              <a:rPr lang="en-GB" sz="1200" dirty="0" smtClean="0">
                <a:latin typeface="Arial" panose="020B0604020202020204" pitchFamily="34" charset="0"/>
                <a:cs typeface="Arial" panose="020B0604020202020204" pitchFamily="34" charset="0"/>
              </a:rPr>
              <a:t>insurance coverage with a positive genetic test result.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 2016 meta-analysis </a:t>
            </a:r>
            <a:r>
              <a:rPr lang="en-GB" sz="1200" dirty="0" smtClean="0">
                <a:latin typeface="Arial" panose="020B0604020202020204" pitchFamily="34" charset="0"/>
                <a:cs typeface="Arial" panose="020B0604020202020204" pitchFamily="34" charset="0"/>
              </a:rPr>
              <a:t>published in The BMJ suggests </a:t>
            </a:r>
            <a:r>
              <a:rPr lang="en-GB" sz="1200" dirty="0">
                <a:latin typeface="Arial" panose="020B0604020202020204" pitchFamily="34" charset="0"/>
                <a:cs typeface="Arial" panose="020B0604020202020204" pitchFamily="34" charset="0"/>
              </a:rPr>
              <a:t>that </a:t>
            </a:r>
            <a:r>
              <a:rPr lang="en-GB" sz="1200" dirty="0" smtClean="0">
                <a:latin typeface="Arial" panose="020B0604020202020204" pitchFamily="34" charset="0"/>
                <a:cs typeface="Arial" panose="020B0604020202020204" pitchFamily="34" charset="0"/>
              </a:rPr>
              <a:t>communicating </a:t>
            </a:r>
            <a:r>
              <a:rPr lang="en-GB" sz="1200" dirty="0">
                <a:latin typeface="Arial" panose="020B0604020202020204" pitchFamily="34" charset="0"/>
                <a:cs typeface="Arial" panose="020B0604020202020204" pitchFamily="34" charset="0"/>
              </a:rPr>
              <a:t>DNA based disease risk estimates has little or no effect on risk-reducing health </a:t>
            </a:r>
            <a:r>
              <a:rPr lang="en-GB" sz="1200" dirty="0" smtClean="0">
                <a:latin typeface="Arial" panose="020B0604020202020204" pitchFamily="34" charset="0"/>
                <a:cs typeface="Arial" panose="020B0604020202020204" pitchFamily="34" charset="0"/>
              </a:rPr>
              <a:t>behaviour.</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r>
              <a:rPr lang="en-GB" sz="1200" dirty="0" smtClean="0"/>
              <a:t>A ‘Genetic </a:t>
            </a:r>
            <a:r>
              <a:rPr lang="en-GB" sz="1200" dirty="0"/>
              <a:t>lens’ paper analysed </a:t>
            </a:r>
            <a:r>
              <a:rPr lang="en-GB" sz="1200" dirty="0" smtClean="0"/>
              <a:t>the impact of genetic </a:t>
            </a:r>
            <a:r>
              <a:rPr lang="en-GB" sz="1200" dirty="0"/>
              <a:t>testing on trauma cover if widely adopted </a:t>
            </a:r>
            <a:r>
              <a:rPr lang="en-GB" sz="1200" dirty="0" smtClean="0"/>
              <a:t>for breast and prostate cancer and coronary heart disease.</a:t>
            </a:r>
          </a:p>
          <a:p>
            <a:pPr lvl="1"/>
            <a:r>
              <a:rPr lang="en-GB" sz="900" dirty="0" smtClean="0">
                <a:latin typeface="Arial" panose="020B0604020202020204" pitchFamily="34" charset="0"/>
                <a:cs typeface="Arial" panose="020B0604020202020204" pitchFamily="34" charset="0"/>
              </a:rPr>
              <a:t>There is little or no impact on lapse rates</a:t>
            </a:r>
          </a:p>
          <a:p>
            <a:pPr lvl="1"/>
            <a:r>
              <a:rPr lang="en-GB" sz="900" dirty="0" smtClean="0">
                <a:latin typeface="Arial" panose="020B0604020202020204" pitchFamily="34" charset="0"/>
                <a:cs typeface="Arial" panose="020B0604020202020204" pitchFamily="34" charset="0"/>
              </a:rPr>
              <a:t>A four fold increase in genetic test take-up rates could lead to a claim cost increase of 7%</a:t>
            </a:r>
          </a:p>
          <a:p>
            <a:pPr lvl="1"/>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550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Conclusion</a:t>
            </a:r>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pPr/>
              <a:t>22 November 2018</a:t>
            </a:fld>
            <a:endParaRPr lang="en-GB" dirty="0"/>
          </a:p>
        </p:txBody>
      </p:sp>
    </p:spTree>
    <p:extLst>
      <p:ext uri="{BB962C8B-B14F-4D97-AF65-F5344CB8AC3E}">
        <p14:creationId xmlns:p14="http://schemas.microsoft.com/office/powerpoint/2010/main" val="696466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Conclusion</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22 November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sp>
        <p:nvSpPr>
          <p:cNvPr id="8" name="Rectangle 7"/>
          <p:cNvSpPr/>
          <p:nvPr/>
        </p:nvSpPr>
        <p:spPr>
          <a:xfrm>
            <a:off x="899592" y="1160860"/>
            <a:ext cx="6851352" cy="29327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p:cNvSpPr/>
          <p:nvPr/>
        </p:nvSpPr>
        <p:spPr>
          <a:xfrm>
            <a:off x="-5029824" y="1493697"/>
            <a:ext cx="11858832" cy="5199841"/>
          </a:xfrm>
          <a:prstGeom prst="arc">
            <a:avLst/>
          </a:prstGeom>
          <a:solidFill>
            <a:schemeClr val="accent3">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07772" y="1059583"/>
            <a:ext cx="369332" cy="929139"/>
          </a:xfrm>
          <a:prstGeom prst="rect">
            <a:avLst/>
          </a:prstGeom>
          <a:noFill/>
        </p:spPr>
        <p:txBody>
          <a:bodyPr vert="vert270" wrap="square" rtlCol="0">
            <a:spAutoFit/>
          </a:bodyPr>
          <a:lstStyle/>
          <a:p>
            <a:r>
              <a:rPr lang="en-GB" sz="1200" dirty="0" smtClean="0"/>
              <a:t>Penetration</a:t>
            </a:r>
            <a:endParaRPr lang="en-GB" sz="1200" dirty="0"/>
          </a:p>
        </p:txBody>
      </p:sp>
      <p:sp>
        <p:nvSpPr>
          <p:cNvPr id="11" name="TextBox 10"/>
          <p:cNvSpPr txBox="1"/>
          <p:nvPr/>
        </p:nvSpPr>
        <p:spPr>
          <a:xfrm>
            <a:off x="6156176" y="4100906"/>
            <a:ext cx="1594768" cy="276999"/>
          </a:xfrm>
          <a:prstGeom prst="rect">
            <a:avLst/>
          </a:prstGeom>
          <a:noFill/>
        </p:spPr>
        <p:txBody>
          <a:bodyPr vert="horz" wrap="square" rtlCol="0">
            <a:spAutoFit/>
          </a:bodyPr>
          <a:lstStyle/>
          <a:p>
            <a:r>
              <a:rPr lang="en-GB" sz="1200" dirty="0" err="1" smtClean="0"/>
              <a:t>Predictiveness</a:t>
            </a:r>
            <a:endParaRPr lang="en-GB" sz="1200" dirty="0"/>
          </a:p>
        </p:txBody>
      </p:sp>
      <p:sp>
        <p:nvSpPr>
          <p:cNvPr id="12" name="TextBox 11"/>
          <p:cNvSpPr txBox="1"/>
          <p:nvPr/>
        </p:nvSpPr>
        <p:spPr>
          <a:xfrm>
            <a:off x="1920792" y="3017242"/>
            <a:ext cx="2488500" cy="307777"/>
          </a:xfrm>
          <a:prstGeom prst="rect">
            <a:avLst/>
          </a:prstGeom>
          <a:noFill/>
        </p:spPr>
        <p:txBody>
          <a:bodyPr wrap="square" rtlCol="0">
            <a:spAutoFit/>
          </a:bodyPr>
          <a:lstStyle/>
          <a:p>
            <a:pPr algn="ctr"/>
            <a:r>
              <a:rPr lang="en-GB" sz="1400" b="1" dirty="0" smtClean="0"/>
              <a:t>Current settlement</a:t>
            </a:r>
            <a:endParaRPr lang="en-GB" sz="1400" b="1" dirty="0"/>
          </a:p>
        </p:txBody>
      </p:sp>
      <p:sp>
        <p:nvSpPr>
          <p:cNvPr id="13" name="TextBox 12"/>
          <p:cNvSpPr txBox="1"/>
          <p:nvPr/>
        </p:nvSpPr>
        <p:spPr>
          <a:xfrm>
            <a:off x="5262444" y="1769111"/>
            <a:ext cx="2488500" cy="307777"/>
          </a:xfrm>
          <a:prstGeom prst="rect">
            <a:avLst/>
          </a:prstGeom>
          <a:noFill/>
        </p:spPr>
        <p:txBody>
          <a:bodyPr wrap="square" rtlCol="0">
            <a:spAutoFit/>
          </a:bodyPr>
          <a:lstStyle/>
          <a:p>
            <a:pPr algn="ctr"/>
            <a:r>
              <a:rPr lang="en-GB" sz="1400" b="1" dirty="0" smtClean="0"/>
              <a:t>Danger Zone</a:t>
            </a:r>
            <a:endParaRPr lang="en-GB" sz="1400" b="1" dirty="0"/>
          </a:p>
        </p:txBody>
      </p:sp>
      <p:sp>
        <p:nvSpPr>
          <p:cNvPr id="14" name="Multiply 13"/>
          <p:cNvSpPr/>
          <p:nvPr/>
        </p:nvSpPr>
        <p:spPr>
          <a:xfrm>
            <a:off x="1590665" y="3103518"/>
            <a:ext cx="360000" cy="360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52841" y="3453988"/>
            <a:ext cx="2488500" cy="276999"/>
          </a:xfrm>
          <a:prstGeom prst="rect">
            <a:avLst/>
          </a:prstGeom>
          <a:noFill/>
        </p:spPr>
        <p:txBody>
          <a:bodyPr wrap="square" rtlCol="0">
            <a:spAutoFit/>
          </a:bodyPr>
          <a:lstStyle/>
          <a:p>
            <a:pPr algn="ctr"/>
            <a:r>
              <a:rPr lang="en-GB" sz="1200" i="1" dirty="0" smtClean="0"/>
              <a:t>Where we are now</a:t>
            </a:r>
            <a:endParaRPr lang="en-GB" sz="1200" i="1" dirty="0"/>
          </a:p>
        </p:txBody>
      </p:sp>
    </p:spTree>
    <p:extLst>
      <p:ext uri="{BB962C8B-B14F-4D97-AF65-F5344CB8AC3E}">
        <p14:creationId xmlns:p14="http://schemas.microsoft.com/office/powerpoint/2010/main" val="322584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Questions?</a:t>
            </a:r>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pPr/>
              <a:t>22 November 2018</a:t>
            </a:fld>
            <a:endParaRPr lang="en-GB" dirty="0"/>
          </a:p>
        </p:txBody>
      </p:sp>
    </p:spTree>
    <p:extLst>
      <p:ext uri="{BB962C8B-B14F-4D97-AF65-F5344CB8AC3E}">
        <p14:creationId xmlns:p14="http://schemas.microsoft.com/office/powerpoint/2010/main" val="390767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Core principles</a:t>
            </a:r>
            <a:endParaRPr lang="en-GB" dirty="0"/>
          </a:p>
        </p:txBody>
      </p:sp>
      <p:sp>
        <p:nvSpPr>
          <p:cNvPr id="3" name="Content Placeholder 2"/>
          <p:cNvSpPr>
            <a:spLocks noGrp="1"/>
          </p:cNvSpPr>
          <p:nvPr>
            <p:ph idx="1"/>
          </p:nvPr>
        </p:nvSpPr>
        <p:spPr/>
        <p:txBody>
          <a:bodyPr/>
          <a:lstStyle/>
          <a:p>
            <a:r>
              <a:rPr lang="en-GB" dirty="0" smtClean="0"/>
              <a:t>An </a:t>
            </a:r>
            <a:r>
              <a:rPr lang="en-GB" dirty="0"/>
              <a:t>insurer will not require or pressure an applicant to undertake a predictive or diagnostic genetic test in order to obtain insurance. </a:t>
            </a:r>
          </a:p>
          <a:p>
            <a:endParaRPr lang="en-GB" dirty="0" smtClean="0"/>
          </a:p>
          <a:p>
            <a:r>
              <a:rPr lang="en-GB" dirty="0" smtClean="0"/>
              <a:t>The </a:t>
            </a:r>
            <a:r>
              <a:rPr lang="en-GB" dirty="0"/>
              <a:t>results of a predictive genetic test may be considered in an application for insurance only when both of the following conditions are met: </a:t>
            </a:r>
          </a:p>
          <a:p>
            <a:pPr lvl="1"/>
            <a:r>
              <a:rPr lang="en-GB" dirty="0" smtClean="0"/>
              <a:t>This </a:t>
            </a:r>
            <a:r>
              <a:rPr lang="en-GB" dirty="0"/>
              <a:t>Code states that the specific predictive genetic test may be considered and; </a:t>
            </a:r>
          </a:p>
          <a:p>
            <a:pPr lvl="1"/>
            <a:r>
              <a:rPr lang="en-GB" dirty="0" smtClean="0"/>
              <a:t>The </a:t>
            </a:r>
            <a:r>
              <a:rPr lang="en-GB" dirty="0"/>
              <a:t>sum assured exceeds the financial limits set out in this Code. </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a:p>
        </p:txBody>
      </p:sp>
    </p:spTree>
    <p:extLst>
      <p:ext uri="{BB962C8B-B14F-4D97-AF65-F5344CB8AC3E}">
        <p14:creationId xmlns:p14="http://schemas.microsoft.com/office/powerpoint/2010/main" val="326332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predictive tests that may be considered</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pic>
        <p:nvPicPr>
          <p:cNvPr id="3" name="Picture 2"/>
          <p:cNvPicPr>
            <a:picLocks noChangeAspect="1"/>
          </p:cNvPicPr>
          <p:nvPr/>
        </p:nvPicPr>
        <p:blipFill>
          <a:blip r:embed="rId3"/>
          <a:stretch>
            <a:fillRect/>
          </a:stretch>
        </p:blipFill>
        <p:spPr>
          <a:xfrm>
            <a:off x="1102056" y="1419622"/>
            <a:ext cx="6877983" cy="2520000"/>
          </a:xfrm>
          <a:prstGeom prst="rect">
            <a:avLst/>
          </a:prstGeom>
        </p:spPr>
      </p:pic>
    </p:spTree>
    <p:extLst>
      <p:ext uri="{BB962C8B-B14F-4D97-AF65-F5344CB8AC3E}">
        <p14:creationId xmlns:p14="http://schemas.microsoft.com/office/powerpoint/2010/main" val="383740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future hold?</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22 November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0004" y="1563638"/>
            <a:ext cx="3722088" cy="2088000"/>
          </a:xfrm>
        </p:spPr>
      </p:pic>
    </p:spTree>
    <p:extLst>
      <p:ext uri="{BB962C8B-B14F-4D97-AF65-F5344CB8AC3E}">
        <p14:creationId xmlns:p14="http://schemas.microsoft.com/office/powerpoint/2010/main" val="129986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99592" y="1160860"/>
            <a:ext cx="6851352" cy="29327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p:cNvSpPr/>
          <p:nvPr/>
        </p:nvSpPr>
        <p:spPr>
          <a:xfrm>
            <a:off x="-5029824" y="1493697"/>
            <a:ext cx="11858832" cy="5199841"/>
          </a:xfrm>
          <a:prstGeom prst="arc">
            <a:avLst/>
          </a:prstGeom>
          <a:solidFill>
            <a:schemeClr val="accent3">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p:cNvSpPr>
            <a:spLocks noGrp="1"/>
          </p:cNvSpPr>
          <p:nvPr>
            <p:ph type="title"/>
          </p:nvPr>
        </p:nvSpPr>
        <p:spPr/>
        <p:txBody>
          <a:bodyPr/>
          <a:lstStyle/>
          <a:p>
            <a:r>
              <a:rPr lang="en-GB" dirty="0"/>
              <a:t>Where </a:t>
            </a:r>
            <a:r>
              <a:rPr lang="en-GB" dirty="0" smtClean="0"/>
              <a:t>are we </a:t>
            </a:r>
            <a:r>
              <a:rPr lang="en-GB" dirty="0"/>
              <a:t>at the </a:t>
            </a:r>
            <a:r>
              <a:rPr lang="en-GB" dirty="0" smtClean="0"/>
              <a:t>moment?</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22 November 2018</a:t>
            </a:fld>
            <a:endParaRPr lang="en-GB"/>
          </a:p>
        </p:txBody>
      </p:sp>
      <p:sp>
        <p:nvSpPr>
          <p:cNvPr id="5" name="Slide Number Placeholder 4"/>
          <p:cNvSpPr>
            <a:spLocks noGrp="1"/>
          </p:cNvSpPr>
          <p:nvPr>
            <p:ph type="sldNum" sz="quarter" idx="12"/>
          </p:nvPr>
        </p:nvSpPr>
        <p:spPr>
          <a:xfrm>
            <a:off x="8101015" y="4963145"/>
            <a:ext cx="647700" cy="254794"/>
          </a:xfrm>
        </p:spPr>
        <p:txBody>
          <a:bodyPr/>
          <a:lstStyle/>
          <a:p>
            <a:fld id="{FE8DA6AF-1811-4E27-A96F-54109F1D0275}" type="slidenum">
              <a:rPr lang="en-GB" smtClean="0"/>
              <a:pPr/>
              <a:t>6</a:t>
            </a:fld>
            <a:endParaRPr lang="en-GB"/>
          </a:p>
        </p:txBody>
      </p:sp>
      <p:cxnSp>
        <p:nvCxnSpPr>
          <p:cNvPr id="6" name="Straight Arrow Connector 5"/>
          <p:cNvCxnSpPr/>
          <p:nvPr/>
        </p:nvCxnSpPr>
        <p:spPr>
          <a:xfrm flipV="1">
            <a:off x="899592" y="1059583"/>
            <a:ext cx="0" cy="3041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899592" y="4100906"/>
            <a:ext cx="69847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07772" y="1059583"/>
            <a:ext cx="369332" cy="929139"/>
          </a:xfrm>
          <a:prstGeom prst="rect">
            <a:avLst/>
          </a:prstGeom>
          <a:noFill/>
        </p:spPr>
        <p:txBody>
          <a:bodyPr vert="vert270" wrap="square" rtlCol="0">
            <a:spAutoFit/>
          </a:bodyPr>
          <a:lstStyle/>
          <a:p>
            <a:r>
              <a:rPr lang="en-GB" sz="1200" dirty="0" smtClean="0"/>
              <a:t>Penetration</a:t>
            </a:r>
            <a:endParaRPr lang="en-GB" sz="1200" dirty="0"/>
          </a:p>
        </p:txBody>
      </p:sp>
      <p:sp>
        <p:nvSpPr>
          <p:cNvPr id="9" name="TextBox 8"/>
          <p:cNvSpPr txBox="1"/>
          <p:nvPr/>
        </p:nvSpPr>
        <p:spPr>
          <a:xfrm>
            <a:off x="6156176" y="4100906"/>
            <a:ext cx="1594768" cy="276999"/>
          </a:xfrm>
          <a:prstGeom prst="rect">
            <a:avLst/>
          </a:prstGeom>
          <a:noFill/>
        </p:spPr>
        <p:txBody>
          <a:bodyPr vert="horz" wrap="square" rtlCol="0">
            <a:spAutoFit/>
          </a:bodyPr>
          <a:lstStyle/>
          <a:p>
            <a:r>
              <a:rPr lang="en-GB" sz="1200" dirty="0" err="1" smtClean="0"/>
              <a:t>Predictiveness</a:t>
            </a:r>
            <a:endParaRPr lang="en-GB" sz="1200" dirty="0"/>
          </a:p>
        </p:txBody>
      </p:sp>
      <p:sp>
        <p:nvSpPr>
          <p:cNvPr id="10" name="TextBox 9"/>
          <p:cNvSpPr txBox="1"/>
          <p:nvPr/>
        </p:nvSpPr>
        <p:spPr>
          <a:xfrm>
            <a:off x="1920792" y="3017242"/>
            <a:ext cx="2488500" cy="307777"/>
          </a:xfrm>
          <a:prstGeom prst="rect">
            <a:avLst/>
          </a:prstGeom>
          <a:noFill/>
        </p:spPr>
        <p:txBody>
          <a:bodyPr wrap="square" rtlCol="0">
            <a:spAutoFit/>
          </a:bodyPr>
          <a:lstStyle/>
          <a:p>
            <a:pPr algn="ctr"/>
            <a:r>
              <a:rPr lang="en-GB" sz="1400" b="1" dirty="0" smtClean="0"/>
              <a:t>Current settlement</a:t>
            </a:r>
            <a:endParaRPr lang="en-GB" sz="1400" b="1" dirty="0"/>
          </a:p>
        </p:txBody>
      </p:sp>
      <p:sp>
        <p:nvSpPr>
          <p:cNvPr id="15" name="TextBox 14"/>
          <p:cNvSpPr txBox="1"/>
          <p:nvPr/>
        </p:nvSpPr>
        <p:spPr>
          <a:xfrm>
            <a:off x="5262444" y="1769111"/>
            <a:ext cx="2488500" cy="307777"/>
          </a:xfrm>
          <a:prstGeom prst="rect">
            <a:avLst/>
          </a:prstGeom>
          <a:noFill/>
        </p:spPr>
        <p:txBody>
          <a:bodyPr wrap="square" rtlCol="0">
            <a:spAutoFit/>
          </a:bodyPr>
          <a:lstStyle/>
          <a:p>
            <a:pPr algn="ctr"/>
            <a:r>
              <a:rPr lang="en-GB" sz="1400" b="1" dirty="0" smtClean="0"/>
              <a:t>Danger Zone</a:t>
            </a:r>
            <a:endParaRPr lang="en-GB" sz="1400" b="1" dirty="0"/>
          </a:p>
        </p:txBody>
      </p:sp>
      <p:sp>
        <p:nvSpPr>
          <p:cNvPr id="16" name="Multiply 15"/>
          <p:cNvSpPr/>
          <p:nvPr/>
        </p:nvSpPr>
        <p:spPr>
          <a:xfrm>
            <a:off x="1590665" y="3103518"/>
            <a:ext cx="360000" cy="360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52841" y="3453988"/>
            <a:ext cx="2488500" cy="276999"/>
          </a:xfrm>
          <a:prstGeom prst="rect">
            <a:avLst/>
          </a:prstGeom>
          <a:noFill/>
        </p:spPr>
        <p:txBody>
          <a:bodyPr wrap="square" rtlCol="0">
            <a:spAutoFit/>
          </a:bodyPr>
          <a:lstStyle/>
          <a:p>
            <a:pPr algn="ctr"/>
            <a:r>
              <a:rPr lang="en-GB" sz="1200" i="1" dirty="0" smtClean="0"/>
              <a:t>Where we are now</a:t>
            </a:r>
            <a:endParaRPr lang="en-GB" sz="1200" i="1" dirty="0"/>
          </a:p>
        </p:txBody>
      </p:sp>
    </p:spTree>
    <p:extLst>
      <p:ext uri="{BB962C8B-B14F-4D97-AF65-F5344CB8AC3E}">
        <p14:creationId xmlns:p14="http://schemas.microsoft.com/office/powerpoint/2010/main" val="120003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Genetic Testing – the landscape</a:t>
            </a:r>
            <a:endParaRPr lang="en-GB" dirty="0"/>
          </a:p>
        </p:txBody>
      </p:sp>
    </p:spTree>
    <p:extLst>
      <p:ext uri="{BB962C8B-B14F-4D97-AF65-F5344CB8AC3E}">
        <p14:creationId xmlns:p14="http://schemas.microsoft.com/office/powerpoint/2010/main" val="35982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291512" cy="627534"/>
          </a:xfrm>
        </p:spPr>
        <p:txBody>
          <a:bodyPr/>
          <a:lstStyle/>
          <a:p>
            <a:r>
              <a:rPr lang="en-GB" dirty="0" smtClean="0"/>
              <a:t>Genes and Mutations</a:t>
            </a:r>
            <a:endParaRPr lang="en-GB" dirty="0"/>
          </a:p>
        </p:txBody>
      </p:sp>
      <p:sp>
        <p:nvSpPr>
          <p:cNvPr id="3" name="Content Placeholder 2"/>
          <p:cNvSpPr>
            <a:spLocks noGrp="1"/>
          </p:cNvSpPr>
          <p:nvPr>
            <p:ph idx="1"/>
          </p:nvPr>
        </p:nvSpPr>
        <p:spPr>
          <a:xfrm>
            <a:off x="0" y="411510"/>
            <a:ext cx="8839200" cy="792088"/>
          </a:xfrm>
        </p:spPr>
        <p:txBody>
          <a:bodyPr/>
          <a:lstStyle/>
          <a:p>
            <a:pPr marL="0" indent="0">
              <a:buNone/>
            </a:pPr>
            <a:endParaRPr lang="en-GB" sz="1200" dirty="0"/>
          </a:p>
          <a:p>
            <a:pPr marL="285750" indent="-285750">
              <a:buFont typeface="Arial" panose="020B0604020202020204" pitchFamily="34" charset="0"/>
              <a:buChar char="•"/>
            </a:pPr>
            <a:r>
              <a:rPr lang="en-GB" sz="1200" dirty="0"/>
              <a:t>A gene is a collection of </a:t>
            </a:r>
            <a:r>
              <a:rPr lang="en-GB" sz="1200" dirty="0" smtClean="0"/>
              <a:t>bases (or letters) </a:t>
            </a:r>
            <a:r>
              <a:rPr lang="en-GB" sz="1200" dirty="0"/>
              <a:t>which can either act as instructions to make </a:t>
            </a:r>
            <a:r>
              <a:rPr lang="en-GB" sz="1200" dirty="0" smtClean="0"/>
              <a:t>proteins </a:t>
            </a:r>
            <a:r>
              <a:rPr lang="en-GB" sz="1200" dirty="0"/>
              <a:t>or influence the production of other proteins (by forcing genes that make proteins to be repressed or activated).</a:t>
            </a:r>
          </a:p>
          <a:p>
            <a:pPr marL="285750" indent="-285750">
              <a:buFont typeface="Arial" panose="020B0604020202020204" pitchFamily="34" charset="0"/>
              <a:buChar char="•"/>
            </a:pPr>
            <a:endParaRPr lang="en-GB" sz="1200" dirty="0"/>
          </a:p>
        </p:txBody>
      </p:sp>
      <p:pic>
        <p:nvPicPr>
          <p:cNvPr id="7" name="Picture 4" descr="Genes are made up of DNA. Each chromosome contains many 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131590"/>
            <a:ext cx="3745110" cy="1797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161143"/>
            <a:ext cx="1804451" cy="178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6"/>
          <p:cNvSpPr txBox="1">
            <a:spLocks/>
          </p:cNvSpPr>
          <p:nvPr/>
        </p:nvSpPr>
        <p:spPr bwMode="auto">
          <a:xfrm>
            <a:off x="0" y="3147814"/>
            <a:ext cx="8931173" cy="259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r>
              <a:rPr lang="en-GB" sz="1200" kern="0" dirty="0" smtClean="0"/>
              <a:t>A ‘spelling mistake’ in the code of a gene (known as a mutation) mean that the gene may perform at a sub-optimal level, potentially not performing at all.</a:t>
            </a:r>
          </a:p>
          <a:p>
            <a:pPr marL="285750" indent="-285750">
              <a:buFont typeface="Arial" panose="020B0604020202020204" pitchFamily="34" charset="0"/>
              <a:buChar char="•"/>
            </a:pPr>
            <a:endParaRPr lang="en-GB" sz="1200" kern="0" dirty="0" smtClean="0"/>
          </a:p>
        </p:txBody>
      </p:sp>
      <p:pic>
        <p:nvPicPr>
          <p:cNvPr id="9"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6962" y="3492109"/>
            <a:ext cx="41052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591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63" y="-92546"/>
            <a:ext cx="8291512" cy="857250"/>
          </a:xfrm>
        </p:spPr>
        <p:txBody>
          <a:bodyPr/>
          <a:lstStyle/>
          <a:p>
            <a:r>
              <a:rPr lang="en-GB" dirty="0" smtClean="0"/>
              <a:t>Identifying and testing for mutations</a:t>
            </a:r>
            <a:endParaRPr lang="en-GB" dirty="0"/>
          </a:p>
        </p:txBody>
      </p:sp>
      <p:sp>
        <p:nvSpPr>
          <p:cNvPr id="3" name="Content Placeholder 2"/>
          <p:cNvSpPr>
            <a:spLocks noGrp="1"/>
          </p:cNvSpPr>
          <p:nvPr>
            <p:ph idx="1"/>
          </p:nvPr>
        </p:nvSpPr>
        <p:spPr>
          <a:xfrm>
            <a:off x="1082" y="520953"/>
            <a:ext cx="9144000" cy="3363512"/>
          </a:xfrm>
        </p:spPr>
        <p:txBody>
          <a:bodyPr/>
          <a:lstStyle/>
          <a:p>
            <a:pPr marL="263525" lvl="1" indent="-263525" defTabSz="263525">
              <a:buFont typeface="Arial" panose="020B0604020202020204" pitchFamily="34" charset="0"/>
              <a:buChar char="•"/>
              <a:tabLst>
                <a:tab pos="263525" algn="l"/>
              </a:tabLst>
            </a:pPr>
            <a:r>
              <a:rPr lang="en-GB" sz="1600" dirty="0">
                <a:ea typeface="+mn-ea"/>
              </a:rPr>
              <a:t>Specific mutations are linked with a disease by using either  genome wide association studies (GWAS) or gene-specific candidate-driven </a:t>
            </a:r>
            <a:r>
              <a:rPr lang="en-GB" sz="1600" dirty="0" smtClean="0">
                <a:ea typeface="+mn-ea"/>
              </a:rPr>
              <a:t>studies</a:t>
            </a:r>
          </a:p>
          <a:p>
            <a:pPr marL="263525" lvl="1" indent="-263525" defTabSz="263525">
              <a:buFont typeface="Arial" panose="020B0604020202020204" pitchFamily="34" charset="0"/>
              <a:buChar char="•"/>
              <a:tabLst>
                <a:tab pos="263525" algn="l"/>
              </a:tabLst>
            </a:pPr>
            <a:endParaRPr lang="en-GB" sz="1600" dirty="0">
              <a:ea typeface="+mn-ea"/>
            </a:endParaRPr>
          </a:p>
          <a:p>
            <a:pPr marL="263525" lvl="1" indent="-263525" defTabSz="263525">
              <a:buFont typeface="Arial" panose="020B0604020202020204" pitchFamily="34" charset="0"/>
              <a:buChar char="•"/>
              <a:tabLst>
                <a:tab pos="263525" algn="l"/>
              </a:tabLst>
            </a:pPr>
            <a:endParaRPr lang="en-GB" sz="1600" dirty="0" smtClean="0">
              <a:ea typeface="+mn-ea"/>
            </a:endParaRPr>
          </a:p>
          <a:p>
            <a:pPr marL="263525" lvl="1" indent="-263525" defTabSz="263525">
              <a:buFont typeface="Arial" panose="020B0604020202020204" pitchFamily="34" charset="0"/>
              <a:buChar char="•"/>
              <a:tabLst>
                <a:tab pos="263525" algn="l"/>
              </a:tabLst>
            </a:pPr>
            <a:endParaRPr lang="en-GB" sz="1600" dirty="0">
              <a:ea typeface="+mn-ea"/>
            </a:endParaRPr>
          </a:p>
          <a:p>
            <a:pPr marL="263525" lvl="1" indent="-263525" defTabSz="263525">
              <a:buFont typeface="Arial" panose="020B0604020202020204" pitchFamily="34" charset="0"/>
              <a:buChar char="•"/>
              <a:tabLst>
                <a:tab pos="263525" algn="l"/>
              </a:tabLst>
            </a:pPr>
            <a:endParaRPr lang="en-GB" sz="1600" dirty="0" smtClean="0">
              <a:ea typeface="+mn-ea"/>
            </a:endParaRPr>
          </a:p>
          <a:p>
            <a:pPr marL="263525" lvl="1" indent="-263525" defTabSz="263525">
              <a:buFont typeface="Arial" panose="020B0604020202020204" pitchFamily="34" charset="0"/>
              <a:buChar char="•"/>
              <a:tabLst>
                <a:tab pos="263525" algn="l"/>
              </a:tabLst>
            </a:pPr>
            <a:endParaRPr lang="en-GB" sz="1600" dirty="0">
              <a:ea typeface="+mn-ea"/>
            </a:endParaRPr>
          </a:p>
          <a:p>
            <a:pPr marL="285750" indent="-285750">
              <a:buFont typeface="Arial" panose="020B0604020202020204" pitchFamily="34" charset="0"/>
              <a:buChar char="•"/>
            </a:pPr>
            <a:endParaRPr lang="en-GB" sz="1100" dirty="0" smtClean="0"/>
          </a:p>
          <a:p>
            <a:pPr marL="285750" indent="-285750">
              <a:buFont typeface="Arial" panose="020B0604020202020204" pitchFamily="34" charset="0"/>
              <a:buChar char="•"/>
            </a:pPr>
            <a:r>
              <a:rPr lang="en-GB" sz="1600" dirty="0" smtClean="0"/>
              <a:t>Identifying a definitive causative relationship between a gene and a disease can be difficult</a:t>
            </a:r>
          </a:p>
          <a:p>
            <a:pPr marL="621523" lvl="1" indent="-285750">
              <a:buFont typeface="Arial" panose="020B0604020202020204" pitchFamily="34" charset="0"/>
              <a:buChar char="•"/>
            </a:pPr>
            <a:r>
              <a:rPr lang="en-GB" sz="1300" dirty="0" smtClean="0"/>
              <a:t>Polygenetic expression – more than one gene involved (</a:t>
            </a:r>
            <a:r>
              <a:rPr lang="en-GB" sz="1300" dirty="0"/>
              <a:t>polygenic risk score – regression analysis</a:t>
            </a:r>
            <a:r>
              <a:rPr lang="en-GB" sz="1300" dirty="0" smtClean="0"/>
              <a:t>)</a:t>
            </a:r>
          </a:p>
          <a:p>
            <a:pPr marL="621523" lvl="1" indent="-285750">
              <a:buFont typeface="Arial" panose="020B0604020202020204" pitchFamily="34" charset="0"/>
              <a:buChar char="•"/>
            </a:pPr>
            <a:r>
              <a:rPr lang="en-GB" sz="1300" dirty="0" smtClean="0"/>
              <a:t>Genotype vs Phenotype</a:t>
            </a:r>
            <a:endParaRPr lang="en-GB" sz="1300" dirty="0"/>
          </a:p>
          <a:p>
            <a:pPr marL="621523" lvl="1" indent="-285750">
              <a:buFont typeface="Arial" panose="020B0604020202020204" pitchFamily="34" charset="0"/>
              <a:buChar char="•"/>
            </a:pPr>
            <a:r>
              <a:rPr lang="en-GB" sz="1300" dirty="0" smtClean="0"/>
              <a:t>Epigenetics  - Non-sequence alterations to DNA</a:t>
            </a:r>
          </a:p>
          <a:p>
            <a:pPr marL="621523" lvl="1" indent="-285750">
              <a:buFont typeface="Arial" panose="020B0604020202020204" pitchFamily="34" charset="0"/>
              <a:buChar char="•"/>
            </a:pPr>
            <a:r>
              <a:rPr lang="en-GB" sz="1300" dirty="0" smtClean="0"/>
              <a:t>Environmental factors influencing disease expression</a:t>
            </a:r>
          </a:p>
          <a:p>
            <a:pPr marL="621523" lvl="1" indent="-285750">
              <a:buFont typeface="Arial" panose="020B0604020202020204" pitchFamily="34" charset="0"/>
              <a:buChar char="•"/>
            </a:pPr>
            <a:endParaRPr lang="en-GB" sz="13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131590"/>
            <a:ext cx="2366528" cy="207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422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IFOA PowerPoint template 16.9</Template>
  <TotalTime>1256</TotalTime>
  <Words>4547</Words>
  <Application>Microsoft Office PowerPoint</Application>
  <PresentationFormat>On-screen Show (16:9)</PresentationFormat>
  <Paragraphs>437</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SwissReSans</vt:lpstr>
      <vt:lpstr>IFOA PowerPoint template 16.9</vt:lpstr>
      <vt:lpstr>IFoA Genetics Working Party</vt:lpstr>
      <vt:lpstr>The Concordat is dead! Long live the code.</vt:lpstr>
      <vt:lpstr>Core principles</vt:lpstr>
      <vt:lpstr>Current predictive tests that may be considered</vt:lpstr>
      <vt:lpstr>What does the future hold?</vt:lpstr>
      <vt:lpstr>Where are we at the moment?</vt:lpstr>
      <vt:lpstr>Genetic Testing – the landscape</vt:lpstr>
      <vt:lpstr>Genes and Mutations</vt:lpstr>
      <vt:lpstr>Identifying and testing for mutations</vt:lpstr>
      <vt:lpstr>Uses of Genetic tests</vt:lpstr>
      <vt:lpstr>Factors influencing Penetration</vt:lpstr>
      <vt:lpstr>Take-up rates of testing and how this has ramped over time</vt:lpstr>
      <vt:lpstr>PowerPoint Presentation</vt:lpstr>
      <vt:lpstr>Cost of Genetic Testing</vt:lpstr>
      <vt:lpstr>How useful are genetic tests in predicting  future illness?</vt:lpstr>
      <vt:lpstr>Case study – 23andme</vt:lpstr>
      <vt:lpstr>How Predictive are Current Genetic Tests?</vt:lpstr>
      <vt:lpstr>How Predictive are Current Genetic Tests? - Cancer</vt:lpstr>
      <vt:lpstr>How Predictive are Current Genetic Tests?</vt:lpstr>
      <vt:lpstr>How Useful is the Prediction?</vt:lpstr>
      <vt:lpstr>Impact on Insurance</vt:lpstr>
      <vt:lpstr>PowerPoint Presentation</vt:lpstr>
      <vt:lpstr>Conclusion</vt:lpstr>
      <vt:lpstr>Conclusion</vt:lpstr>
      <vt:lpstr>Questions?</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Aisling O'Loughlin</cp:lastModifiedBy>
  <cp:revision>135</cp:revision>
  <cp:lastPrinted>2018-11-22T14:14:55Z</cp:lastPrinted>
  <dcterms:created xsi:type="dcterms:W3CDTF">2016-07-04T15:53:51Z</dcterms:created>
  <dcterms:modified xsi:type="dcterms:W3CDTF">2018-11-22T14:22:36Z</dcterms:modified>
</cp:coreProperties>
</file>