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97" r:id="rId2"/>
    <p:sldId id="307" r:id="rId3"/>
    <p:sldId id="271" r:id="rId4"/>
    <p:sldId id="311" r:id="rId5"/>
    <p:sldId id="320" r:id="rId6"/>
    <p:sldId id="312" r:id="rId7"/>
    <p:sldId id="314" r:id="rId8"/>
    <p:sldId id="321" r:id="rId9"/>
    <p:sldId id="313" r:id="rId10"/>
    <p:sldId id="315" r:id="rId11"/>
    <p:sldId id="319" r:id="rId12"/>
  </p:sldIdLst>
  <p:sldSz cx="9906000" cy="6858000" type="A4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9A32A"/>
    <a:srgbClr val="C3F5FF"/>
    <a:srgbClr val="2F5079"/>
    <a:srgbClr val="E9458C"/>
    <a:srgbClr val="000000"/>
    <a:srgbClr val="008452"/>
    <a:srgbClr val="11B3A2"/>
    <a:srgbClr val="009CC8"/>
    <a:srgbClr val="7C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howGuides="1">
      <p:cViewPr varScale="1">
        <p:scale>
          <a:sx n="114" d="100"/>
          <a:sy n="114" d="100"/>
        </p:scale>
        <p:origin x="2322" y="102"/>
      </p:cViewPr>
      <p:guideLst>
        <p:guide orient="horz" pos="4247"/>
        <p:guide pos="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unnahar Akter (CMP - Postgraduate Researcher)" userId="S::aqa17kru@uea.ac.uk::b8b5d737-06be-4432-8e4c-454c3a32a60f" providerId="AD" clId="Web-{8B16D352-4897-4064-8A30-2CB90B2245A3}"/>
    <pc:docChg chg="modSld">
      <pc:chgData name="Nurunnahar Akter (CMP - Postgraduate Researcher)" userId="S::aqa17kru@uea.ac.uk::b8b5d737-06be-4432-8e4c-454c3a32a60f" providerId="AD" clId="Web-{8B16D352-4897-4064-8A30-2CB90B2245A3}" dt="2019-06-16T19:25:57.140" v="7"/>
      <pc:docMkLst>
        <pc:docMk/>
      </pc:docMkLst>
      <pc:sldChg chg="addAnim modAnim">
        <pc:chgData name="Nurunnahar Akter (CMP - Postgraduate Researcher)" userId="S::aqa17kru@uea.ac.uk::b8b5d737-06be-4432-8e4c-454c3a32a60f" providerId="AD" clId="Web-{8B16D352-4897-4064-8A30-2CB90B2245A3}" dt="2019-06-16T19:25:57.140" v="7"/>
        <pc:sldMkLst>
          <pc:docMk/>
          <pc:sldMk cId="2054392742" sldId="285"/>
        </pc:sldMkLst>
      </pc:sldChg>
      <pc:sldChg chg="modSp">
        <pc:chgData name="Nurunnahar Akter (CMP - Postgraduate Researcher)" userId="S::aqa17kru@uea.ac.uk::b8b5d737-06be-4432-8e4c-454c3a32a60f" providerId="AD" clId="Web-{8B16D352-4897-4064-8A30-2CB90B2245A3}" dt="2019-06-16T19:22:03.515" v="5" actId="20577"/>
        <pc:sldMkLst>
          <pc:docMk/>
          <pc:sldMk cId="2696025133" sldId="297"/>
        </pc:sldMkLst>
        <pc:spChg chg="mod">
          <ac:chgData name="Nurunnahar Akter (CMP - Postgraduate Researcher)" userId="S::aqa17kru@uea.ac.uk::b8b5d737-06be-4432-8e4c-454c3a32a60f" providerId="AD" clId="Web-{8B16D352-4897-4064-8A30-2CB90B2245A3}" dt="2019-06-16T19:22:03.515" v="5" actId="20577"/>
          <ac:spMkLst>
            <pc:docMk/>
            <pc:sldMk cId="2696025133" sldId="297"/>
            <ac:spMk id="3" creationId="{00000000-0000-0000-0000-000000000000}"/>
          </ac:spMkLst>
        </pc:spChg>
      </pc:sldChg>
    </pc:docChg>
  </pc:docChgLst>
  <pc:docChgLst>
    <pc:chgData clId="Web-{8B16D352-4897-4064-8A30-2CB90B2245A3}"/>
    <pc:docChg chg="modSld">
      <pc:chgData name="" userId="" providerId="" clId="Web-{8B16D352-4897-4064-8A30-2CB90B2245A3}" dt="2019-06-16T19:21:22.264" v="0" actId="20577"/>
      <pc:docMkLst>
        <pc:docMk/>
      </pc:docMkLst>
      <pc:sldChg chg="modSp">
        <pc:chgData name="" userId="" providerId="" clId="Web-{8B16D352-4897-4064-8A30-2CB90B2245A3}" dt="2019-06-16T19:21:22.264" v="0" actId="20577"/>
        <pc:sldMkLst>
          <pc:docMk/>
          <pc:sldMk cId="2696025133" sldId="297"/>
        </pc:sldMkLst>
        <pc:spChg chg="mod">
          <ac:chgData name="" userId="" providerId="" clId="Web-{8B16D352-4897-4064-8A30-2CB90B2245A3}" dt="2019-06-16T19:21:22.264" v="0" actId="20577"/>
          <ac:spMkLst>
            <pc:docMk/>
            <pc:sldMk cId="2696025133" sldId="29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20725"/>
            <a:ext cx="52006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88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ED7972-1B78-4AEE-82E8-1223AA6C8BA8}" type="datetime2">
              <a:rPr lang="en-GB" smtClean="0"/>
              <a:t>Friday, 11 June 2021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0"/>
            <a:ext cx="2909994" cy="11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3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653136"/>
            <a:ext cx="59436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24" y="466328"/>
            <a:ext cx="9073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925" y="5219874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7F3D7-BEBB-4DFF-AF42-78A2C34048D2}" type="datetime2">
              <a:rPr lang="en-GB" smtClean="0"/>
              <a:t>Friday, 11 June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>
            <a:lvl1pPr>
              <a:defRPr/>
            </a:lvl1pPr>
          </a:lstStyle>
          <a:p>
            <a:fld id="{29BB2167-A42A-475C-B287-2B919A79DEA5}" type="datetime2">
              <a:rPr lang="en-GB" smtClean="0"/>
              <a:t>Friday, 11 June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2365" y="6410325"/>
            <a:ext cx="4681273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" y="0"/>
            <a:ext cx="9896283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4AD074-F8F6-47B8-9CDE-FE632C548C8E}" type="datetime2">
              <a:rPr lang="en-GB" smtClean="0"/>
              <a:t>Friday, 11 June 2021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0"/>
            <a:ext cx="2909994" cy="11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AA3ED53-050A-4230-AEC3-1A34D479FC4F}" type="datetime2">
              <a:rPr lang="en-GB" smtClean="0"/>
              <a:t>Friday, 11 June 2021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1"/>
            <a:ext cx="2909992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8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9EFADCB-5CBA-480A-85B1-FE7A1A3872E4}" type="datetime2">
              <a:rPr lang="en-GB" smtClean="0"/>
              <a:t>Friday, 11 June 2021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1"/>
            <a:ext cx="2909992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4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207B4-C780-452B-B217-4DB31F6C1CE6}" type="datetime2">
              <a:rPr lang="en-GB" smtClean="0"/>
              <a:t>Friday, 11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A346E-5032-4FCC-A6D9-55FA970B9B45}" type="datetime2">
              <a:rPr lang="en-GB" smtClean="0"/>
              <a:t>Friday, 11 June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88" y="404664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4A606-E9DD-4C5A-BB62-C88EA5CBD1C3}" type="datetime2">
              <a:rPr lang="en-GB" smtClean="0"/>
              <a:t>Friday, 11 June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C374E-99D4-4A64-80CB-3718CAF6AAE8}" type="datetime2">
              <a:rPr lang="en-GB" smtClean="0"/>
              <a:t>Friday, 11 June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533140-D824-4B5B-BAF6-EF21824FB537}" type="datetime2">
              <a:rPr lang="en-GB" smtClean="0"/>
              <a:t>Friday, 11 June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04813"/>
            <a:ext cx="89824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557338"/>
            <a:ext cx="8982471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284717CD-99E8-4E4F-A387-3846841979F8}" type="datetime2">
              <a:rPr lang="en-GB" smtClean="0"/>
              <a:t>Friday, 11 June 2021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2365" y="6410325"/>
            <a:ext cx="468127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7340" y="6329363"/>
            <a:ext cx="88913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-2972065" y="3145009"/>
              <a:ext cx="309565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R121</a:t>
                </a:r>
                <a:r>
                  <a:rPr lang="en-GB" sz="1000" baseline="0" dirty="0"/>
                  <a:t>  G163  B42</a:t>
                </a:r>
                <a:endParaRPr lang="en-US" sz="1000" dirty="0"/>
              </a:p>
            </p:txBody>
          </p:sp>
        </p:grpSp>
        <p:sp>
          <p:nvSpPr>
            <p:cNvPr id="47" name="TextBox 46"/>
            <p:cNvSpPr txBox="1"/>
            <p:nvPr userDrawn="1"/>
          </p:nvSpPr>
          <p:spPr>
            <a:xfrm>
              <a:off x="-2518224" y="3144506"/>
              <a:ext cx="239912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/>
                <a:t>Light grey</a:t>
              </a:r>
            </a:p>
            <a:p>
              <a:r>
                <a:rPr lang="en-GB" sz="1000" dirty="0"/>
                <a:t>R</a:t>
              </a:r>
              <a:r>
                <a:rPr lang="en-GB" sz="1000" baseline="0" dirty="0"/>
                <a:t>220 G221  B217</a:t>
              </a:r>
              <a:endParaRPr lang="en-US" sz="1000" dirty="0"/>
            </a:p>
          </p:txBody>
        </p: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Cyan</a:t>
                </a:r>
              </a:p>
              <a:p>
                <a:r>
                  <a:rPr lang="en-GB" sz="1000" dirty="0"/>
                  <a:t>R0</a:t>
                </a:r>
                <a:r>
                  <a:rPr lang="en-GB" sz="1000" baseline="0" dirty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R124</a:t>
                </a:r>
                <a:r>
                  <a:rPr lang="en-GB" sz="1000" baseline="0" dirty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R128</a:t>
                </a:r>
                <a:r>
                  <a:rPr lang="en-GB" sz="1000" baseline="0" dirty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R143</a:t>
                </a:r>
                <a:r>
                  <a:rPr lang="en-GB" sz="1000" baseline="0" dirty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R233</a:t>
                </a:r>
                <a:r>
                  <a:rPr lang="en-GB" sz="1000" baseline="0" dirty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R200</a:t>
                </a:r>
                <a:r>
                  <a:rPr lang="en-GB" sz="1000" baseline="0" dirty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R238</a:t>
                </a:r>
                <a:r>
                  <a:rPr lang="en-GB" sz="1000" baseline="0" dirty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989413" y="2351160"/>
            <a:ext cx="309565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2503533" y="234888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Dark grey</a:t>
            </a:r>
          </a:p>
          <a:p>
            <a:r>
              <a:rPr lang="en-GB" sz="1000" dirty="0"/>
              <a:t>R63</a:t>
            </a:r>
            <a:r>
              <a:rPr lang="en-GB" sz="1000" baseline="0" dirty="0"/>
              <a:t>  G69  B72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77865"/>
            <a:ext cx="1752600" cy="6738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4" r:id="rId3"/>
    <p:sldLayoutId id="2147483676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7" r:id="rId10"/>
    <p:sldLayoutId id="214748366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60" y="1342603"/>
            <a:ext cx="8446740" cy="2057400"/>
          </a:xfrm>
        </p:spPr>
        <p:txBody>
          <a:bodyPr/>
          <a:lstStyle/>
          <a:p>
            <a:r>
              <a:rPr lang="en-US" dirty="0"/>
              <a:t>Hormone Replacement Therapy and its long-term impact on the survival of women in the United Kingdom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060" y="3381164"/>
            <a:ext cx="6503640" cy="9906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Nurunnahar Akter</a:t>
            </a:r>
          </a:p>
          <a:p>
            <a:r>
              <a:rPr lang="en-GB" sz="1800" dirty="0" err="1"/>
              <a:t>Ilyas</a:t>
            </a:r>
            <a:r>
              <a:rPr lang="en-GB" sz="1800" dirty="0"/>
              <a:t> </a:t>
            </a:r>
            <a:r>
              <a:rPr lang="en-GB" sz="1800" dirty="0" err="1"/>
              <a:t>Bakbergenuly</a:t>
            </a:r>
            <a:r>
              <a:rPr lang="en-GB" sz="1800" dirty="0"/>
              <a:t>, Nicholas Steel, Elena Kulinskaya</a:t>
            </a:r>
          </a:p>
          <a:p>
            <a:r>
              <a:rPr lang="en-GB" sz="1800" dirty="0"/>
              <a:t>University of East Anglia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E6EC77-FAAE-4586-AD47-2B6BE90941FC}" type="datetime2">
              <a:rPr lang="en-GB" smtClean="0"/>
              <a:t>Friday, 11 June 2021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32520" y="5055939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The </a:t>
            </a:r>
            <a:r>
              <a:rPr lang="en-GB" sz="1600" b="1" dirty="0">
                <a:solidFill>
                  <a:schemeClr val="tx2"/>
                </a:solidFill>
              </a:rPr>
              <a:t>‘Use of Big Health and Actuarial Data for understanding Longevity and Morbidity Risks’ </a:t>
            </a:r>
            <a:r>
              <a:rPr lang="en-GB" sz="1600" dirty="0">
                <a:solidFill>
                  <a:schemeClr val="tx2"/>
                </a:solidFill>
              </a:rPr>
              <a:t>research programme is being funded by the Actuarial Research Centre.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62081" y="6381328"/>
            <a:ext cx="1899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www.actuaries.org.uk/arc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-102939"/>
            <a:ext cx="3239004" cy="18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25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2D154-B3DF-4B18-AEE6-9B9E432C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8452"/>
                </a:solidFill>
              </a:rPr>
              <a:t>Ongoing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F5FA4-9751-4BE5-B013-9268DC07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9A9A1-EF82-4180-832E-829B775D9E9E}"/>
              </a:ext>
            </a:extLst>
          </p:cNvPr>
          <p:cNvSpPr txBox="1"/>
          <p:nvPr/>
        </p:nvSpPr>
        <p:spPr>
          <a:xfrm>
            <a:off x="776536" y="198884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8452"/>
                </a:solidFill>
              </a:rPr>
              <a:t>Development of a survival model with age as a time-scale</a:t>
            </a:r>
          </a:p>
          <a:p>
            <a:endParaRPr lang="en-GB" dirty="0">
              <a:solidFill>
                <a:srgbClr val="00845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8452"/>
                </a:solidFill>
              </a:rPr>
              <a:t>Calculation of life expectancy using the age model.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86828-92B6-475B-9CC0-5040C0CA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641B-83D5-41E2-ADB3-E779CC7EBD35}" type="datetime2">
              <a:rPr lang="en-GB" smtClean="0"/>
              <a:t>Friday, 11 June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8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1628800"/>
            <a:ext cx="9133283" cy="1295399"/>
          </a:xfrm>
        </p:spPr>
        <p:txBody>
          <a:bodyPr/>
          <a:lstStyle/>
          <a:p>
            <a:r>
              <a:rPr lang="en-GB" dirty="0"/>
              <a:t>The Actuarial Research Centre (ARC)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504" y="2348880"/>
            <a:ext cx="6631517" cy="576064"/>
          </a:xfrm>
        </p:spPr>
        <p:txBody>
          <a:bodyPr/>
          <a:lstStyle/>
          <a:p>
            <a:r>
              <a:rPr lang="en-GB" sz="2400" dirty="0"/>
              <a:t>A gateway to global actuarial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504" y="3284984"/>
            <a:ext cx="8648265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The Actuarial Research Centre (ARC) is the Institute and Faculty of Actuaries’ (IFoA) </a:t>
            </a:r>
          </a:p>
          <a:p>
            <a:r>
              <a:rPr lang="en-GB" sz="1600" dirty="0">
                <a:solidFill>
                  <a:schemeClr val="bg1"/>
                </a:solidFill>
              </a:rPr>
              <a:t>network of actuarial researchers around the world.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The ARC seeks to deliver cutting-edge research programmes that address some of the</a:t>
            </a:r>
          </a:p>
          <a:p>
            <a:r>
              <a:rPr lang="en-GB" sz="1600" dirty="0">
                <a:solidFill>
                  <a:schemeClr val="bg1"/>
                </a:solidFill>
              </a:rPr>
              <a:t>significant, global challenges in actuarial science, through a partnership of the actuarial </a:t>
            </a:r>
          </a:p>
          <a:p>
            <a:r>
              <a:rPr lang="en-GB" sz="1600" dirty="0">
                <a:solidFill>
                  <a:schemeClr val="bg1"/>
                </a:solidFill>
              </a:rPr>
              <a:t>profession, the academic community and practitioners. 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							</a:t>
            </a:r>
            <a:r>
              <a:rPr lang="en-GB" sz="1400" dirty="0">
                <a:solidFill>
                  <a:schemeClr val="bg1"/>
                </a:solidFill>
              </a:rPr>
              <a:t>www.actuaries.org.uk/arc</a:t>
            </a:r>
          </a:p>
        </p:txBody>
      </p:sp>
    </p:spTree>
    <p:extLst>
      <p:ext uri="{BB962C8B-B14F-4D97-AF65-F5344CB8AC3E}">
        <p14:creationId xmlns:p14="http://schemas.microsoft.com/office/powerpoint/2010/main" val="280941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8220471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A Brief Description of Hormone Replacement Therapy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Study Design and Patient Selection Criteria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Survival Models of All-Cause Mortality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Results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2BB5-35EA-486C-91D3-C6A847D34942}" type="datetime2">
              <a:rPr lang="en-GB" smtClean="0"/>
              <a:t>Friday, 11 June 2021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647AF-26EB-4DE0-9CE7-C60570E2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188640"/>
            <a:ext cx="8982471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Hormone Replacement Therapy (HRT)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5168295" cy="4452114"/>
          </a:xfrm>
        </p:spPr>
        <p:txBody>
          <a:bodyPr wrap="square" anchor="t">
            <a:normAutofit/>
          </a:bodyPr>
          <a:lstStyle/>
          <a:p>
            <a:pPr marL="177800" indent="-177800">
              <a:lnSpc>
                <a:spcPct val="90000"/>
              </a:lnSpc>
            </a:pPr>
            <a:r>
              <a:rPr lang="en-GB" sz="1900" dirty="0"/>
              <a:t>Around 80% women in the western countries suffer from menopausal symptoms </a:t>
            </a:r>
          </a:p>
          <a:p>
            <a:pPr marL="177800" indent="-177800">
              <a:lnSpc>
                <a:spcPct val="90000"/>
              </a:lnSpc>
            </a:pPr>
            <a:r>
              <a:rPr lang="en-GB" sz="1900" dirty="0"/>
              <a:t>HRT is mainly used to ameliorate menopausal symptoms</a:t>
            </a:r>
          </a:p>
          <a:p>
            <a:pPr marL="177800" indent="-177800">
              <a:lnSpc>
                <a:spcPct val="90000"/>
              </a:lnSpc>
            </a:pPr>
            <a:r>
              <a:rPr lang="en-GB" sz="1900" dirty="0"/>
              <a:t>First available in the United Kingdom in 1965</a:t>
            </a:r>
          </a:p>
          <a:p>
            <a:pPr marL="177800" indent="-177800">
              <a:lnSpc>
                <a:spcPct val="90000"/>
              </a:lnSpc>
            </a:pPr>
            <a:r>
              <a:rPr lang="en-GB" sz="1900" dirty="0"/>
              <a:t>The routes of administration are oral tablets, transdermal patches, injections, topical gels and ointments.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900" dirty="0"/>
              <a:t>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900" dirty="0"/>
              <a:t>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900" dirty="0"/>
              <a:t>   (British Menopause Society, 2019)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6371740-9516-4252-9BBD-93FB8CC4F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36" y="1785198"/>
            <a:ext cx="3751983" cy="299194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 wrap="square" anchor="t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E8DA6AF-1811-4E27-A96F-54109F1D0275}" type="slidenum">
              <a:rPr kumimoji="0" lang="en-GB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415E7-C0E6-4AE6-817F-B2C2C801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2568-1C65-4F26-8D4B-53731BBE9BA3}" type="datetime2">
              <a:rPr lang="en-GB" smtClean="0"/>
              <a:t>Friday, 11 June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6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188789"/>
            <a:ext cx="8982471" cy="863947"/>
          </a:xfrm>
        </p:spPr>
        <p:txBody>
          <a:bodyPr/>
          <a:lstStyle/>
          <a:p>
            <a:r>
              <a:rPr lang="en-GB" dirty="0"/>
              <a:t>Study design and model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30" y="764704"/>
            <a:ext cx="8982471" cy="5040560"/>
          </a:xfrm>
        </p:spPr>
        <p:txBody>
          <a:bodyPr/>
          <a:lstStyle/>
          <a:p>
            <a:pPr marL="0" indent="0">
              <a:buNone/>
            </a:pPr>
            <a:endParaRPr lang="en-GB" sz="1600" dirty="0"/>
          </a:p>
          <a:p>
            <a:pPr marL="177800" indent="-177800"/>
            <a:r>
              <a:rPr lang="en-GB" sz="1600" dirty="0"/>
              <a:t>Patients born between 1921 to 1960 and prescribed any kind of oral and/or transdermal HRT at age between 46 and 65 in 1984-2017 are the cases</a:t>
            </a:r>
          </a:p>
          <a:p>
            <a:pPr marL="177800" indent="-177800"/>
            <a:r>
              <a:rPr lang="en-GB" sz="1600" dirty="0"/>
              <a:t>Controls are non-users of HRT and matched with cases up to one-to-three ratio by year of birth and general practice</a:t>
            </a:r>
          </a:p>
          <a:p>
            <a:pPr marL="177800" indent="-177800"/>
            <a:r>
              <a:rPr lang="en-GB" sz="1600" dirty="0"/>
              <a:t>Outcome is death from any cause</a:t>
            </a:r>
          </a:p>
          <a:p>
            <a:pPr marL="177800" indent="-177800"/>
            <a:r>
              <a:rPr lang="en-GB" sz="1600" dirty="0"/>
              <a:t>Any kind of cancer, acute myocardial infraction (AMI), serious heart failure, stroke (except TIA), chronic kidney disease (CKD) stage 3-5, dementia, oophorectomy before 45 years, premature ovarian insufficiency, premature menopause, and surgically induced menopause are excluded</a:t>
            </a:r>
          </a:p>
          <a:p>
            <a:pPr marL="177800" indent="-177800"/>
            <a:r>
              <a:rPr lang="en-GB" sz="1600" dirty="0"/>
              <a:t>Analysis included </a:t>
            </a:r>
            <a:r>
              <a:rPr lang="en-GB" sz="1600" b="1" dirty="0"/>
              <a:t>105,199</a:t>
            </a:r>
            <a:r>
              <a:rPr lang="en-GB" sz="1600" dirty="0"/>
              <a:t> cases and </a:t>
            </a:r>
            <a:r>
              <a:rPr lang="en-GB" sz="1600" b="1" dirty="0"/>
              <a:t>224,643</a:t>
            </a:r>
            <a:r>
              <a:rPr lang="en-GB" sz="1600" dirty="0"/>
              <a:t> matched controls.</a:t>
            </a:r>
          </a:p>
          <a:p>
            <a:pPr marL="177800" indent="-177800"/>
            <a:r>
              <a:rPr lang="en-GB" sz="1600" dirty="0"/>
              <a:t>Covariates included in the final model are type of HRT, birth cohort, age at HRT, deprivation status, hypertension and its treatments, coronary heart disease, oophorectomy/hysterectomy status, interaction of smoking with body mass index (BMI), and smoking with type II diabetes</a:t>
            </a:r>
          </a:p>
          <a:p>
            <a:pPr marL="177800" indent="-177800"/>
            <a:r>
              <a:rPr lang="en-GB" sz="1600" dirty="0"/>
              <a:t>Incomplete records in BMI, smoking, and deprivation status were dealt with by multilevel multiple imputation using the ‘</a:t>
            </a:r>
            <a:r>
              <a:rPr lang="en-GB" sz="1600" b="1" dirty="0" err="1"/>
              <a:t>jomo</a:t>
            </a:r>
            <a:r>
              <a:rPr lang="en-GB" sz="1600" dirty="0"/>
              <a:t>’ package in R programming software.</a:t>
            </a:r>
          </a:p>
          <a:p>
            <a:pPr marL="0" indent="0">
              <a:buNone/>
            </a:pPr>
            <a:endParaRPr lang="en-GB" sz="1100" dirty="0"/>
          </a:p>
          <a:p>
            <a:pPr marL="177800" indent="-177800"/>
            <a:endParaRPr lang="en-GB" sz="1600" dirty="0"/>
          </a:p>
          <a:p>
            <a:pPr marL="177800" indent="-177800"/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DA6AF-1811-4E27-A96F-54109F1D02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E9BFF-C9C5-4FD8-8783-0F612D1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518-C395-48EB-B88F-AE7AD1A61BD1}" type="datetime2">
              <a:rPr lang="en-GB" smtClean="0"/>
              <a:t>Friday, 11 June 2021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6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45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45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45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45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45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45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45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04D2-5077-4FCA-AC94-1A3FFFA9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35" y="173160"/>
            <a:ext cx="8982471" cy="1143000"/>
          </a:xfrm>
        </p:spPr>
        <p:txBody>
          <a:bodyPr/>
          <a:lstStyle/>
          <a:p>
            <a:r>
              <a:rPr lang="en-US" dirty="0"/>
              <a:t>Proportional Hazard (PH) Assumption in the Cox Regression Model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4A8D5-A5E5-4704-BF8D-D2E6BFDF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ED7F-A114-43CD-9225-A2C4B04176CD}" type="datetime2">
              <a:rPr lang="en-GB" smtClean="0"/>
              <a:t>Friday, 11 June 2021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41074-BFEF-4F23-A683-57D5C8EBB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29" y="1219200"/>
            <a:ext cx="4622520" cy="3410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15A49-1587-4714-9C9D-3554F0FC0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417" y="1219199"/>
            <a:ext cx="4549048" cy="34103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A2AD21-6754-4799-BF54-40890E6E44DC}"/>
              </a:ext>
            </a:extLst>
          </p:cNvPr>
          <p:cNvSpPr txBox="1"/>
          <p:nvPr/>
        </p:nvSpPr>
        <p:spPr>
          <a:xfrm rot="16200000">
            <a:off x="63735" y="25992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(t)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FD6E28-D310-4BEA-BE5E-57739020EB18}"/>
              </a:ext>
            </a:extLst>
          </p:cNvPr>
          <p:cNvSpPr/>
          <p:nvPr/>
        </p:nvSpPr>
        <p:spPr>
          <a:xfrm>
            <a:off x="553201" y="4919317"/>
            <a:ext cx="874319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Proportional hazards (PH) assumptions were checked by </a:t>
            </a:r>
            <a:r>
              <a:rPr lang="en-GB" dirty="0" err="1"/>
              <a:t>Grambsch</a:t>
            </a:r>
            <a:r>
              <a:rPr lang="en-GB" dirty="0"/>
              <a:t> and  </a:t>
            </a:r>
            <a:r>
              <a:rPr lang="en-GB" dirty="0" err="1"/>
              <a:t>Therneau</a:t>
            </a:r>
            <a:r>
              <a:rPr lang="en-GB" dirty="0"/>
              <a:t> test and also by plotting the scaled Schoenfeld residuals against time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  </a:t>
            </a:r>
            <a:r>
              <a:rPr lang="en-GB" dirty="0"/>
              <a:t>Birth cohorts and age category at HRT violated the PH assumptions.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D8F9C5-4D21-4F09-8D42-B312C6E7B35E}"/>
              </a:ext>
            </a:extLst>
          </p:cNvPr>
          <p:cNvSpPr txBox="1"/>
          <p:nvPr/>
        </p:nvSpPr>
        <p:spPr>
          <a:xfrm>
            <a:off x="1520296" y="123694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Birth Cohort 1941-1950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71701D-B776-4CDB-851D-3BEF5B82D303}"/>
              </a:ext>
            </a:extLst>
          </p:cNvPr>
          <p:cNvSpPr txBox="1"/>
          <p:nvPr/>
        </p:nvSpPr>
        <p:spPr>
          <a:xfrm>
            <a:off x="5955512" y="123694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Birth Cohort 1951-1960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ED4758-BD06-4C3A-8B97-75123E64A647}"/>
              </a:ext>
            </a:extLst>
          </p:cNvPr>
          <p:cNvSpPr txBox="1"/>
          <p:nvPr/>
        </p:nvSpPr>
        <p:spPr>
          <a:xfrm>
            <a:off x="2407378" y="4438450"/>
            <a:ext cx="112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B12F1A-E8D2-4A4F-8EFF-FA66ED5F1455}"/>
              </a:ext>
            </a:extLst>
          </p:cNvPr>
          <p:cNvSpPr txBox="1"/>
          <p:nvPr/>
        </p:nvSpPr>
        <p:spPr>
          <a:xfrm>
            <a:off x="7262941" y="4438450"/>
            <a:ext cx="112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2B57F-1027-45A4-8DE5-B3C2C438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2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9249172" cy="772108"/>
          </a:xfrm>
        </p:spPr>
        <p:txBody>
          <a:bodyPr wrap="square" anchor="ctr">
            <a:normAutofit/>
          </a:bodyPr>
          <a:lstStyle/>
          <a:p>
            <a:r>
              <a:rPr lang="en-GB" sz="3000" dirty="0">
                <a:solidFill>
                  <a:srgbClr val="008452"/>
                </a:solidFill>
              </a:rPr>
              <a:t>Techniques of Handling Non-proportionality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3519" y="3194568"/>
            <a:ext cx="4717890" cy="2951914"/>
          </a:xfrm>
        </p:spPr>
        <p:txBody>
          <a:bodyPr wrap="square" anchor="t">
            <a:normAutofit/>
          </a:bodyPr>
          <a:lstStyle/>
          <a:p>
            <a:pPr marL="177800" indent="-177800">
              <a:lnSpc>
                <a:spcPct val="90000"/>
              </a:lnSpc>
            </a:pPr>
            <a:r>
              <a:rPr lang="en-GB" sz="1600" dirty="0"/>
              <a:t>Underlying baseline hazards of the study population are fitted with different parametric distributions</a:t>
            </a:r>
          </a:p>
          <a:p>
            <a:pPr marL="177800" indent="-177800">
              <a:lnSpc>
                <a:spcPct val="90000"/>
              </a:lnSpc>
            </a:pPr>
            <a:r>
              <a:rPr lang="en-GB" sz="1600" dirty="0"/>
              <a:t>Weibull distribution provided the best fit to the baseline hazards of this study population</a:t>
            </a:r>
          </a:p>
          <a:p>
            <a:pPr marL="177800" indent="-177800">
              <a:lnSpc>
                <a:spcPct val="90000"/>
              </a:lnSpc>
            </a:pPr>
            <a:r>
              <a:rPr lang="en-GB" sz="1600" dirty="0"/>
              <a:t>Weibull-Double-Cox model was fitted to handle the non-proportional hazards.</a:t>
            </a:r>
          </a:p>
          <a:p>
            <a:pPr marL="177800" indent="-177800">
              <a:lnSpc>
                <a:spcPct val="90000"/>
              </a:lnSpc>
            </a:pPr>
            <a:r>
              <a:rPr lang="en-GB" sz="1600" dirty="0"/>
              <a:t>This model incorporates the Weibull hazard function with Cox-regression model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 marL="177800" indent="-177800">
              <a:lnSpc>
                <a:spcPct val="90000"/>
              </a:lnSpc>
            </a:pPr>
            <a:endParaRPr lang="en-GB" sz="1600" dirty="0"/>
          </a:p>
          <a:p>
            <a:pPr marL="177800" indent="-177800">
              <a:lnSpc>
                <a:spcPct val="90000"/>
              </a:lnSpc>
            </a:pPr>
            <a:endParaRPr lang="en-GB" sz="1600" dirty="0"/>
          </a:p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0F092A-D922-43F6-A725-94DD6E6722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765164"/>
            <a:ext cx="4166294" cy="396044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 wrap="square" anchor="t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E8DA6AF-1811-4E27-A96F-54109F1D0275}" type="slidenum">
              <a:rPr kumimoji="0" lang="en-GB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E8CE94-50B0-4889-9D9B-4B7223B92AD1}"/>
              </a:ext>
            </a:extLst>
          </p:cNvPr>
          <p:cNvSpPr/>
          <p:nvPr/>
        </p:nvSpPr>
        <p:spPr>
          <a:xfrm>
            <a:off x="6321152" y="4724730"/>
            <a:ext cx="2915761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The value of Akaike’s Information Criterion (AIC) is an indication of the  goodness-of-fit. The lower the AIC the better the fit.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5DC345-07DA-4848-B793-19C84839FE2C}"/>
              </a:ext>
            </a:extLst>
          </p:cNvPr>
          <p:cNvSpPr txBox="1">
            <a:spLocks/>
          </p:cNvSpPr>
          <p:nvPr/>
        </p:nvSpPr>
        <p:spPr bwMode="auto">
          <a:xfrm>
            <a:off x="116918" y="1039619"/>
            <a:ext cx="6741082" cy="40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>
                <a:solidFill>
                  <a:srgbClr val="008452"/>
                </a:solidFill>
              </a:rPr>
              <a:t>    </a:t>
            </a:r>
            <a:r>
              <a:rPr lang="en-GB" sz="2000" kern="0" dirty="0">
                <a:solidFill>
                  <a:srgbClr val="008452"/>
                </a:solidFill>
              </a:rPr>
              <a:t>Conventional Methods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FD6A37-3AF8-4666-9ABB-A6126540DE45}"/>
              </a:ext>
            </a:extLst>
          </p:cNvPr>
          <p:cNvSpPr txBox="1">
            <a:spLocks/>
          </p:cNvSpPr>
          <p:nvPr/>
        </p:nvSpPr>
        <p:spPr bwMode="auto">
          <a:xfrm>
            <a:off x="259580" y="2631526"/>
            <a:ext cx="6741082" cy="40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>
                <a:solidFill>
                  <a:srgbClr val="008452"/>
                </a:solidFill>
              </a:rPr>
              <a:t>   </a:t>
            </a:r>
            <a:r>
              <a:rPr lang="en-GB" sz="2000" kern="0" dirty="0">
                <a:solidFill>
                  <a:srgbClr val="008452"/>
                </a:solidFill>
              </a:rPr>
              <a:t>Double-Cox survival model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072BD47-8503-4E96-870E-DD75E995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3EDF-4954-4DC9-BCC9-716BAA920A40}" type="datetime2">
              <a:rPr lang="en-GB" smtClean="0"/>
              <a:t>Friday, 11 June 2021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B69EC31-B481-47C9-B232-79984FBBDFEF}"/>
              </a:ext>
            </a:extLst>
          </p:cNvPr>
          <p:cNvSpPr txBox="1">
            <a:spLocks/>
          </p:cNvSpPr>
          <p:nvPr/>
        </p:nvSpPr>
        <p:spPr bwMode="auto">
          <a:xfrm>
            <a:off x="642379" y="1447801"/>
            <a:ext cx="4679030" cy="138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6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6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6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6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177800" indent="-177800">
              <a:lnSpc>
                <a:spcPct val="90000"/>
              </a:lnSpc>
            </a:pPr>
            <a:r>
              <a:rPr lang="en-GB" sz="1600" b="1" kern="0" dirty="0"/>
              <a:t>Split-time model: </a:t>
            </a:r>
            <a:r>
              <a:rPr lang="en-GB" sz="1600" kern="0" dirty="0"/>
              <a:t>Follow-up time split into multiple intervals</a:t>
            </a:r>
          </a:p>
          <a:p>
            <a:pPr marL="177800" indent="-177800">
              <a:lnSpc>
                <a:spcPct val="90000"/>
              </a:lnSpc>
            </a:pPr>
            <a:r>
              <a:rPr lang="en-GB" sz="1600" b="1" kern="0" dirty="0"/>
              <a:t>Stratified model: </a:t>
            </a:r>
            <a:r>
              <a:rPr lang="en-GB" sz="1600" kern="0" dirty="0"/>
              <a:t>Time varying covariates are not estimated</a:t>
            </a:r>
          </a:p>
          <a:p>
            <a:pPr marL="177800" indent="-177800">
              <a:lnSpc>
                <a:spcPct val="90000"/>
              </a:lnSpc>
            </a:pPr>
            <a:endParaRPr lang="en-GB" sz="1600" kern="0" dirty="0"/>
          </a:p>
          <a:p>
            <a:pPr marL="177800" indent="-177800">
              <a:lnSpc>
                <a:spcPct val="90000"/>
              </a:lnSpc>
            </a:pPr>
            <a:endParaRPr lang="en-GB" sz="1600" kern="0" dirty="0"/>
          </a:p>
          <a:p>
            <a:pPr marL="177800" indent="-177800">
              <a:lnSpc>
                <a:spcPct val="90000"/>
              </a:lnSpc>
            </a:pPr>
            <a:endParaRPr lang="en-GB" sz="1600" kern="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1900" kern="0" dirty="0"/>
          </a:p>
        </p:txBody>
      </p:sp>
    </p:spTree>
    <p:extLst>
      <p:ext uri="{BB962C8B-B14F-4D97-AF65-F5344CB8AC3E}">
        <p14:creationId xmlns:p14="http://schemas.microsoft.com/office/powerpoint/2010/main" val="127742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9618-BAA1-43AE-83AB-F9C0F5F0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64" y="115886"/>
            <a:ext cx="8982471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Age-specific HRT effects</a:t>
            </a: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AE6D1CF0-7979-43A5-AD4E-1E705BBAC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8" y="1052736"/>
            <a:ext cx="4904213" cy="5184575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8EFAB33-E62D-4153-8B58-70B2B9761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9298" y="1281012"/>
            <a:ext cx="4088904" cy="41642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    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1600" dirty="0"/>
              <a:t>Adjusted effects of HRT on all-cause mortality were estimated on full data and age subgroups at first treatment separately</a:t>
            </a:r>
          </a:p>
          <a:p>
            <a:r>
              <a:rPr lang="en-US" sz="1600" dirty="0"/>
              <a:t>No effect of estrogen-only HRT</a:t>
            </a:r>
          </a:p>
          <a:p>
            <a:r>
              <a:rPr lang="en-US" sz="1600" dirty="0"/>
              <a:t>Overall, combined HRT reduces mortality by</a:t>
            </a:r>
          </a:p>
          <a:p>
            <a:r>
              <a:rPr lang="en-US" sz="1600" dirty="0"/>
              <a:t>Highest reduction was in women who started treatment at age 51 to 55 years</a:t>
            </a:r>
          </a:p>
          <a:p>
            <a:r>
              <a:rPr lang="en-US" sz="1600" dirty="0"/>
              <a:t>No significant reduction in combined HRT users of age group 46 to 50 at first treatment.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D837E-626D-40FB-AD27-97A643E8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CC5EDD3-CB13-45EB-8A5C-B486875EE4D2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23C2AB-FF5D-4AEC-A221-9D2252680D86}"/>
              </a:ext>
            </a:extLst>
          </p:cNvPr>
          <p:cNvCxnSpPr>
            <a:cxnSpLocks/>
          </p:cNvCxnSpPr>
          <p:nvPr/>
        </p:nvCxnSpPr>
        <p:spPr>
          <a:xfrm>
            <a:off x="488504" y="1196752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1DCCEB-FDFF-475D-BD8B-043D5EB83BF1}"/>
              </a:ext>
            </a:extLst>
          </p:cNvPr>
          <p:cNvCxnSpPr>
            <a:cxnSpLocks/>
          </p:cNvCxnSpPr>
          <p:nvPr/>
        </p:nvCxnSpPr>
        <p:spPr>
          <a:xfrm>
            <a:off x="488504" y="1628800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2F1D4-2A1F-45F2-8FDF-6A13C47D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C579-D8C3-4D01-9D86-D79423675BDE}" type="datetime2">
              <a:rPr lang="en-GB" smtClean="0"/>
              <a:t>Friday, 11 June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7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F214-F5A5-4BA5-B4F1-7625B607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196895"/>
            <a:ext cx="8982471" cy="1143000"/>
          </a:xfrm>
        </p:spPr>
        <p:txBody>
          <a:bodyPr/>
          <a:lstStyle/>
          <a:p>
            <a:r>
              <a:rPr lang="en-GB" dirty="0"/>
              <a:t>Forest Plot of other Risk Factors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6C8DC-A866-4870-8A7C-EC459620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F30E-904E-43C8-B1E4-C40ED3DB9816}" type="datetime2">
              <a:rPr lang="en-GB" smtClean="0"/>
              <a:t>Friday, 11 June 2021</a:t>
            </a:fld>
            <a:endParaRPr lang="en-GB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BF902211-ACB0-41B1-A7FC-5EC81E84E3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9" y="957518"/>
            <a:ext cx="8134350" cy="55816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06797-B0BE-47E8-8DB2-8EB23181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9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F516-5C44-44DC-AAD8-14E2EB4C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91" y="-43187"/>
            <a:ext cx="8982471" cy="1143000"/>
          </a:xfrm>
        </p:spPr>
        <p:txBody>
          <a:bodyPr/>
          <a:lstStyle/>
          <a:p>
            <a:r>
              <a:rPr lang="en-GB" dirty="0"/>
              <a:t>Survival from study entry by birth cohort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F6E67-565F-4E28-9949-4416EFFD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F67187D-36C9-4CCC-8F12-403E7706E9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3" y="755920"/>
            <a:ext cx="3538261" cy="2951047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4559B242-8F5B-4DE5-9A54-156C6AC0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6" y="3500548"/>
            <a:ext cx="3517908" cy="2828712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D29CB9DF-B3D7-4925-B5BA-F6237DA78E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57" y="3471181"/>
            <a:ext cx="3551161" cy="2839201"/>
          </a:xfrm>
          <a:prstGeom prst="rect">
            <a:avLst/>
          </a:prstGeom>
        </p:spPr>
      </p:pic>
      <p:pic>
        <p:nvPicPr>
          <p:cNvPr id="15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49369CBA-71EF-49AB-A815-0C4E41AE48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97" y="755920"/>
            <a:ext cx="3628271" cy="29561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8D51D7-1129-4DB7-BE24-2B46A987B4F8}"/>
              </a:ext>
            </a:extLst>
          </p:cNvPr>
          <p:cNvSpPr/>
          <p:nvPr/>
        </p:nvSpPr>
        <p:spPr>
          <a:xfrm>
            <a:off x="7545288" y="908720"/>
            <a:ext cx="1440160" cy="3240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200" dirty="0">
              <a:solidFill>
                <a:srgbClr val="C00000"/>
              </a:solidFill>
            </a:endParaRPr>
          </a:p>
          <a:p>
            <a:endParaRPr lang="en-GB" sz="1200" dirty="0">
              <a:solidFill>
                <a:srgbClr val="C00000"/>
              </a:solidFill>
            </a:endParaRPr>
          </a:p>
          <a:p>
            <a:r>
              <a:rPr lang="en-GB" sz="1200" dirty="0">
                <a:solidFill>
                  <a:srgbClr val="C00000"/>
                </a:solidFill>
              </a:rPr>
              <a:t>Red: Age 46-50</a:t>
            </a:r>
          </a:p>
          <a:p>
            <a:r>
              <a:rPr lang="en-GB" sz="1200" dirty="0">
                <a:solidFill>
                  <a:srgbClr val="002060"/>
                </a:solidFill>
              </a:rPr>
              <a:t>Blue: Age 51-55</a:t>
            </a:r>
          </a:p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Green: Age 56-60</a:t>
            </a:r>
          </a:p>
          <a:p>
            <a:r>
              <a:rPr lang="en-GB" sz="1200" dirty="0">
                <a:solidFill>
                  <a:schemeClr val="accent3"/>
                </a:solidFill>
              </a:rPr>
              <a:t>Yellow: Age 61-65</a:t>
            </a:r>
          </a:p>
          <a:p>
            <a:endParaRPr lang="en-GB" sz="1200" dirty="0">
              <a:solidFill>
                <a:schemeClr val="accent3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Dashed lines: </a:t>
            </a:r>
            <a:r>
              <a:rPr lang="en-GB" sz="1200" dirty="0">
                <a:solidFill>
                  <a:schemeClr val="tx1"/>
                </a:solidFill>
              </a:rPr>
              <a:t>Combined HRT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Dotted lines: </a:t>
            </a:r>
            <a:r>
              <a:rPr lang="en-GB" sz="1200" dirty="0">
                <a:solidFill>
                  <a:schemeClr val="tx1"/>
                </a:solidFill>
              </a:rPr>
              <a:t>Oestrogen-only HRT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Solid lines: </a:t>
            </a:r>
            <a:r>
              <a:rPr lang="en-GB" sz="1200" dirty="0">
                <a:solidFill>
                  <a:schemeClr val="tx1"/>
                </a:solidFill>
              </a:rPr>
              <a:t>Non-users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Time:</a:t>
            </a:r>
            <a:r>
              <a:rPr lang="en-GB" sz="1200" dirty="0">
                <a:solidFill>
                  <a:schemeClr val="tx1"/>
                </a:solidFill>
              </a:rPr>
              <a:t> time from study entry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EB1C0-3A54-4497-BC34-C9FCC3317710}"/>
              </a:ext>
            </a:extLst>
          </p:cNvPr>
          <p:cNvSpPr txBox="1"/>
          <p:nvPr/>
        </p:nvSpPr>
        <p:spPr>
          <a:xfrm>
            <a:off x="7225491" y="4419689"/>
            <a:ext cx="2661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Age groups are based on age at first HRT treatment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Survival prospects improved in later birth cohorts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AC480-F3F9-4F78-86EF-BACC3A44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EA58-4095-49CE-A470-4030FFCE81E3}" type="datetime2">
              <a:rPr lang="en-GB" smtClean="0"/>
              <a:t>Friday, 11 June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602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3.4|5.6|34.5|21.8|10.2|49.5|16"/>
</p:tagLst>
</file>

<file path=ppt/theme/theme1.xml><?xml version="1.0" encoding="utf-8"?>
<a:theme xmlns:a="http://schemas.openxmlformats.org/drawingml/2006/main" name="IFOA PowerPoint template 07">
  <a:themeElements>
    <a:clrScheme name="ARC 01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008452"/>
      </a:accent1>
      <a:accent2>
        <a:srgbClr val="113458"/>
      </a:accent2>
      <a:accent3>
        <a:srgbClr val="D9AB16"/>
      </a:accent3>
      <a:accent4>
        <a:srgbClr val="4096B8"/>
      </a:accent4>
      <a:accent5>
        <a:srgbClr val="11B3A2"/>
      </a:accent5>
      <a:accent6>
        <a:srgbClr val="7CB3E1"/>
      </a:accent6>
      <a:hlink>
        <a:srgbClr val="008452"/>
      </a:hlink>
      <a:folHlink>
        <a:srgbClr val="00845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C PowerPoint Template [Read-Only]" id="{76A0AE0E-7D95-4C11-9C7B-B0EF8B046010}" vid="{F2CA1B23-E702-46C3-9F77-37DE691B05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 PowerPoint Template</Template>
  <TotalTime>50250</TotalTime>
  <Words>770</Words>
  <Application>Microsoft Office PowerPoint</Application>
  <PresentationFormat>A4 Paper (210x297 mm)</PresentationFormat>
  <Paragraphs>122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IFOA PowerPoint template 07</vt:lpstr>
      <vt:lpstr>Hormone Replacement Therapy and its long-term impact on the survival of women in the United Kingdom  </vt:lpstr>
      <vt:lpstr>Outline</vt:lpstr>
      <vt:lpstr>Hormone Replacement Therapy (HRT) </vt:lpstr>
      <vt:lpstr>Study design and model selection</vt:lpstr>
      <vt:lpstr>Proportional Hazard (PH) Assumption in the Cox Regression Model</vt:lpstr>
      <vt:lpstr>Techniques of Handling Non-proportionality </vt:lpstr>
      <vt:lpstr>Age-specific HRT effects</vt:lpstr>
      <vt:lpstr>Forest Plot of other Risk Factors</vt:lpstr>
      <vt:lpstr>Survival from study entry by birth cohort</vt:lpstr>
      <vt:lpstr>Ongoing work</vt:lpstr>
      <vt:lpstr>The Actuarial Research Centre (ARC)</vt:lpstr>
    </vt:vector>
  </TitlesOfParts>
  <Company>University of East Anglia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HRT: Age Distribution and Death Experience</dc:title>
  <dc:creator>Nurunnahar Akter (CMP - Postgraduate Researcher)</dc:creator>
  <cp:lastModifiedBy>Akter</cp:lastModifiedBy>
  <cp:revision>397</cp:revision>
  <cp:lastPrinted>2019-05-22T13:49:43Z</cp:lastPrinted>
  <dcterms:created xsi:type="dcterms:W3CDTF">2018-09-07T09:21:36Z</dcterms:created>
  <dcterms:modified xsi:type="dcterms:W3CDTF">2021-06-12T12:38:24Z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