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E5548-3972-4B4C-A93D-8F58387DA26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FA830-6316-4459-92AC-6834783FA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26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FA830-6316-4459-92AC-6834783FA8C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497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6B83-6C05-4107-958F-8C726C3DD0AA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DC5F-AEA1-4183-8BA5-E0DD1D37F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54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6B83-6C05-4107-958F-8C726C3DD0AA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DC5F-AEA1-4183-8BA5-E0DD1D37F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2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6B83-6C05-4107-958F-8C726C3DD0AA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DC5F-AEA1-4183-8BA5-E0DD1D37F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24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6B83-6C05-4107-958F-8C726C3DD0AA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DC5F-AEA1-4183-8BA5-E0DD1D37F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0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6B83-6C05-4107-958F-8C726C3DD0AA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DC5F-AEA1-4183-8BA5-E0DD1D37F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5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6B83-6C05-4107-958F-8C726C3DD0AA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DC5F-AEA1-4183-8BA5-E0DD1D37F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26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6B83-6C05-4107-958F-8C726C3DD0AA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DC5F-AEA1-4183-8BA5-E0DD1D37F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10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6B83-6C05-4107-958F-8C726C3DD0AA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DC5F-AEA1-4183-8BA5-E0DD1D37F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11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6B83-6C05-4107-958F-8C726C3DD0AA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DC5F-AEA1-4183-8BA5-E0DD1D37F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2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6B83-6C05-4107-958F-8C726C3DD0AA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DC5F-AEA1-4183-8BA5-E0DD1D37F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26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6B83-6C05-4107-958F-8C726C3DD0AA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DC5F-AEA1-4183-8BA5-E0DD1D37F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76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86B83-6C05-4107-958F-8C726C3DD0AA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1DC5F-AEA1-4183-8BA5-E0DD1D37F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1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Linkage between Capital and Reserving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Lloyds Reserving Guide:</a:t>
            </a:r>
          </a:p>
          <a:p>
            <a:pPr marL="0" indent="0">
              <a:buNone/>
            </a:pPr>
            <a:r>
              <a:rPr lang="en-GB" sz="2400" i="1" dirty="0" smtClean="0"/>
              <a:t>“</a:t>
            </a:r>
            <a:r>
              <a:rPr lang="en-GB" sz="2400" i="1" dirty="0"/>
              <a:t>The reserving process must be consistent with the treatment of reserve risk in the capital model</a:t>
            </a:r>
            <a:r>
              <a:rPr lang="en-GB" sz="2400" i="1" dirty="0" smtClean="0"/>
              <a:t>.”</a:t>
            </a:r>
          </a:p>
          <a:p>
            <a:pPr marL="0" indent="0">
              <a:buNone/>
            </a:pPr>
            <a:r>
              <a:rPr lang="en-GB" sz="2400" dirty="0" smtClean="0"/>
              <a:t>What does this mean in practice?</a:t>
            </a:r>
            <a:r>
              <a:rPr lang="en-GB" sz="2400" i="1" dirty="0" smtClean="0"/>
              <a:t> </a:t>
            </a:r>
          </a:p>
          <a:p>
            <a:pPr marL="0" indent="0">
              <a:buNone/>
            </a:pPr>
            <a:r>
              <a:rPr lang="en-GB" sz="2400" dirty="0" smtClean="0"/>
              <a:t>Relating reserving uncertainty to the underlying distribution from the capital model – what is the return period of specific scenarios?  And </a:t>
            </a:r>
            <a:r>
              <a:rPr lang="en-GB" sz="2400" smtClean="0"/>
              <a:t>does the </a:t>
            </a:r>
            <a:r>
              <a:rPr lang="en-GB" sz="2400" dirty="0" smtClean="0"/>
              <a:t>answer make sense?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How does this work in your firm?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67198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How Capital Models can Inform Reserve Uncertainty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GB" dirty="0" smtClean="0"/>
              <a:t>Capital modelling is typically focussed on the 1 in 200 regulatory requirement – this is by nature very uncertain</a:t>
            </a:r>
          </a:p>
          <a:p>
            <a:endParaRPr lang="en-GB" dirty="0" smtClean="0"/>
          </a:p>
          <a:p>
            <a:r>
              <a:rPr lang="en-GB" dirty="0" smtClean="0"/>
              <a:t>However Solvency II requires consideration of the full distribution of returns which should provide some useful information on reserving uncertainty at lower return periods</a:t>
            </a:r>
          </a:p>
          <a:p>
            <a:endParaRPr lang="en-GB" dirty="0" smtClean="0"/>
          </a:p>
          <a:p>
            <a:r>
              <a:rPr lang="en-GB" dirty="0" smtClean="0"/>
              <a:t>For example considering return periods of 1 in 10, 1 in 20 could usefully inform reserve uncertainty work</a:t>
            </a:r>
          </a:p>
          <a:p>
            <a:endParaRPr lang="en-GB" dirty="0" smtClean="0"/>
          </a:p>
          <a:p>
            <a:r>
              <a:rPr lang="en-GB" dirty="0" smtClean="0"/>
              <a:t>The challenge is how reliable are capital models in this range?</a:t>
            </a:r>
          </a:p>
          <a:p>
            <a:endParaRPr lang="en-GB" dirty="0" smtClean="0"/>
          </a:p>
          <a:p>
            <a:r>
              <a:rPr lang="en-GB" dirty="0" smtClean="0"/>
              <a:t>Fundamentally this is a risk (earnings volatility) issue not a capital issue</a:t>
            </a:r>
          </a:p>
          <a:p>
            <a:endParaRPr lang="en-GB" dirty="0" smtClean="0"/>
          </a:p>
          <a:p>
            <a:r>
              <a:rPr lang="en-GB" dirty="0" smtClean="0"/>
              <a:t>Possibly circular in that techniques for determining reserve uncertainty are what underpins the reserve risk element of capital </a:t>
            </a:r>
            <a:r>
              <a:rPr lang="en-GB" dirty="0" smtClean="0"/>
              <a:t>models</a:t>
            </a:r>
          </a:p>
          <a:p>
            <a:endParaRPr lang="en-GB" dirty="0"/>
          </a:p>
          <a:p>
            <a:r>
              <a:rPr lang="en-GB" dirty="0" smtClean="0"/>
              <a:t>A scenario approach may be useful both in assessing reserve uncertainty and determining the extreme event required to determine capital requirements – looking at specific scenarios of differing likelihoods may inform the distribution.  Also helps with communication – what can go wrong?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Also need to consider the difference between a 1 year view of risk (as required by Solvency II)  and an ultimate view – for short tail classes these are likely to be very similar but for longer tail classes they could be quite different.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54709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804</TotalTime>
  <Words>276</Words>
  <Application>Microsoft Office PowerPoint</Application>
  <PresentationFormat>On-screen Show (4:3)</PresentationFormat>
  <Paragraphs>24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</vt:lpstr>
      <vt:lpstr>Linkage between Capital and Reserving</vt:lpstr>
      <vt:lpstr>How Capital Models can Inform Reserve Uncertainty</vt:lpstr>
    </vt:vector>
  </TitlesOfParts>
  <Company>Legal &amp; General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Capital Models can Inform Reserve Uncertainty</dc:title>
  <dc:creator>Wren-Kirkham, Chris</dc:creator>
  <cp:lastModifiedBy>Wren-Kirkham, Chris</cp:lastModifiedBy>
  <cp:revision>10</cp:revision>
  <dcterms:created xsi:type="dcterms:W3CDTF">2015-06-25T08:09:55Z</dcterms:created>
  <dcterms:modified xsi:type="dcterms:W3CDTF">2015-09-17T11:13:43Z</dcterms:modified>
</cp:coreProperties>
</file>