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361" r:id="rId6"/>
    <p:sldId id="360" r:id="rId7"/>
    <p:sldId id="287" r:id="rId8"/>
    <p:sldId id="279" r:id="rId9"/>
    <p:sldId id="385" r:id="rId10"/>
    <p:sldId id="386" r:id="rId11"/>
    <p:sldId id="394" r:id="rId12"/>
    <p:sldId id="297" r:id="rId13"/>
    <p:sldId id="298" r:id="rId14"/>
    <p:sldId id="403" r:id="rId15"/>
    <p:sldId id="291" r:id="rId16"/>
    <p:sldId id="417" r:id="rId17"/>
    <p:sldId id="396" r:id="rId18"/>
    <p:sldId id="397" r:id="rId19"/>
    <p:sldId id="398" r:id="rId20"/>
    <p:sldId id="399" r:id="rId21"/>
    <p:sldId id="400" r:id="rId22"/>
    <p:sldId id="292" r:id="rId23"/>
    <p:sldId id="405" r:id="rId24"/>
    <p:sldId id="406" r:id="rId25"/>
    <p:sldId id="407" r:id="rId26"/>
    <p:sldId id="408" r:id="rId27"/>
    <p:sldId id="409" r:id="rId28"/>
    <p:sldId id="293" r:id="rId29"/>
    <p:sldId id="404" r:id="rId30"/>
    <p:sldId id="270" r:id="rId31"/>
  </p:sldIdLst>
  <p:sldSz cx="9144000" cy="5143500" type="screen16x9"/>
  <p:notesSz cx="6810375" cy="9942513"/>
  <p:custDataLst>
    <p:tags r:id="rId3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  <p15:guide id="3" orient="horz" pos="3185">
          <p15:clr>
            <a:srgbClr val="A4A3A4"/>
          </p15:clr>
        </p15:guide>
        <p15:guide id="4" pos="2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3E1"/>
    <a:srgbClr val="4096B8"/>
    <a:srgbClr val="FFFFFF"/>
    <a:srgbClr val="2F5079"/>
    <a:srgbClr val="E9458C"/>
    <a:srgbClr val="000000"/>
    <a:srgbClr val="79A32A"/>
    <a:srgbClr val="008452"/>
    <a:srgbClr val="11B3A2"/>
    <a:srgbClr val="009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7" autoAdjust="0"/>
    <p:restoredTop sz="78319" autoAdjust="0"/>
  </p:normalViewPr>
  <p:slideViewPr>
    <p:cSldViewPr showGuides="1">
      <p:cViewPr varScale="1">
        <p:scale>
          <a:sx n="114" d="100"/>
          <a:sy n="114" d="100"/>
        </p:scale>
        <p:origin x="1764" y="90"/>
      </p:cViewPr>
      <p:guideLst>
        <p:guide orient="horz" pos="4247"/>
        <p:guide pos="322"/>
        <p:guide orient="horz" pos="3185"/>
        <p:guide pos="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58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IFRS 17 Project budgets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No split</c:v>
          </c:tx>
          <c:spPr>
            <a:solidFill>
              <a:srgbClr val="D9AB16"/>
            </a:solidFill>
            <a:ln>
              <a:noFill/>
            </a:ln>
            <a:effectLst/>
          </c:spPr>
          <c:invertIfNegative val="0"/>
          <c:cat>
            <c:strRef>
              <c:f>Sheet1!$H$5:$H$19</c:f>
              <c:strCache>
                <c:ptCount val="1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</c:strCache>
            </c:strRef>
          </c:cat>
          <c:val>
            <c:numRef>
              <c:f>Sheet1!$I$5:$I$19</c:f>
              <c:numCache>
                <c:formatCode>General</c:formatCode>
                <c:ptCount val="15"/>
                <c:pt idx="0">
                  <c:v>50</c:v>
                </c:pt>
                <c:pt idx="1">
                  <c:v>200</c:v>
                </c:pt>
                <c:pt idx="5">
                  <c:v>17</c:v>
                </c:pt>
                <c:pt idx="6">
                  <c:v>159</c:v>
                </c:pt>
                <c:pt idx="14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3-4E5F-BC56-E54DA1DA20E1}"/>
            </c:ext>
          </c:extLst>
        </c:ser>
        <c:ser>
          <c:idx val="1"/>
          <c:order val="1"/>
          <c:tx>
            <c:v>IT</c:v>
          </c:tx>
          <c:spPr>
            <a:solidFill>
              <a:srgbClr val="113458"/>
            </a:solidFill>
            <a:ln>
              <a:noFill/>
            </a:ln>
            <a:effectLst/>
          </c:spPr>
          <c:invertIfNegative val="0"/>
          <c:cat>
            <c:strRef>
              <c:f>Sheet1!$H$5:$H$19</c:f>
              <c:strCache>
                <c:ptCount val="1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</c:strCache>
            </c:strRef>
          </c:cat>
          <c:val>
            <c:numRef>
              <c:f>Sheet1!$J$5:$J$19</c:f>
              <c:numCache>
                <c:formatCode>General</c:formatCode>
                <c:ptCount val="15"/>
                <c:pt idx="2">
                  <c:v>113</c:v>
                </c:pt>
                <c:pt idx="3">
                  <c:v>150</c:v>
                </c:pt>
                <c:pt idx="4">
                  <c:v>8</c:v>
                </c:pt>
                <c:pt idx="7">
                  <c:v>150</c:v>
                </c:pt>
                <c:pt idx="8">
                  <c:v>10</c:v>
                </c:pt>
                <c:pt idx="9">
                  <c:v>24</c:v>
                </c:pt>
                <c:pt idx="10">
                  <c:v>48</c:v>
                </c:pt>
                <c:pt idx="11">
                  <c:v>47</c:v>
                </c:pt>
                <c:pt idx="12">
                  <c:v>33</c:v>
                </c:pt>
                <c:pt idx="1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3-4E5F-BC56-E54DA1DA20E1}"/>
            </c:ext>
          </c:extLst>
        </c:ser>
        <c:ser>
          <c:idx val="2"/>
          <c:order val="2"/>
          <c:tx>
            <c:v>Actuarial</c:v>
          </c:tx>
          <c:spPr>
            <a:solidFill>
              <a:srgbClr val="4096B8"/>
            </a:solidFill>
            <a:ln>
              <a:noFill/>
            </a:ln>
            <a:effectLst/>
          </c:spPr>
          <c:invertIfNegative val="0"/>
          <c:cat>
            <c:strRef>
              <c:f>Sheet1!$H$5:$H$19</c:f>
              <c:strCache>
                <c:ptCount val="1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</c:strCache>
            </c:strRef>
          </c:cat>
          <c:val>
            <c:numRef>
              <c:f>Sheet1!$K$5:$K$19</c:f>
              <c:numCache>
                <c:formatCode>General</c:formatCode>
                <c:ptCount val="15"/>
                <c:pt idx="2">
                  <c:v>99</c:v>
                </c:pt>
                <c:pt idx="3">
                  <c:v>75</c:v>
                </c:pt>
                <c:pt idx="4">
                  <c:v>15</c:v>
                </c:pt>
                <c:pt idx="7">
                  <c:v>63</c:v>
                </c:pt>
                <c:pt idx="8">
                  <c:v>7</c:v>
                </c:pt>
                <c:pt idx="9">
                  <c:v>8</c:v>
                </c:pt>
                <c:pt idx="10">
                  <c:v>16</c:v>
                </c:pt>
                <c:pt idx="11">
                  <c:v>3</c:v>
                </c:pt>
                <c:pt idx="12">
                  <c:v>7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3-4E5F-BC56-E54DA1DA20E1}"/>
            </c:ext>
          </c:extLst>
        </c:ser>
        <c:ser>
          <c:idx val="3"/>
          <c:order val="3"/>
          <c:tx>
            <c:v>Finance</c:v>
          </c:tx>
          <c:spPr>
            <a:solidFill>
              <a:srgbClr val="7CB3E1"/>
            </a:solidFill>
            <a:ln>
              <a:noFill/>
            </a:ln>
            <a:effectLst/>
          </c:spPr>
          <c:invertIfNegative val="0"/>
          <c:cat>
            <c:strRef>
              <c:f>Sheet1!$H$5:$H$19</c:f>
              <c:strCache>
                <c:ptCount val="1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</c:strCache>
            </c:strRef>
          </c:cat>
          <c:val>
            <c:numRef>
              <c:f>Sheet1!$L$5:$L$19</c:f>
              <c:numCache>
                <c:formatCode>General</c:formatCode>
                <c:ptCount val="15"/>
                <c:pt idx="2">
                  <c:v>71</c:v>
                </c:pt>
                <c:pt idx="3">
                  <c:v>75</c:v>
                </c:pt>
                <c:pt idx="4">
                  <c:v>8</c:v>
                </c:pt>
                <c:pt idx="7">
                  <c:v>38</c:v>
                </c:pt>
                <c:pt idx="8">
                  <c:v>0</c:v>
                </c:pt>
                <c:pt idx="9">
                  <c:v>8</c:v>
                </c:pt>
                <c:pt idx="10">
                  <c:v>16</c:v>
                </c:pt>
                <c:pt idx="11">
                  <c:v>3</c:v>
                </c:pt>
                <c:pt idx="12">
                  <c:v>7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F3-4E5F-BC56-E54DA1DA2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809960"/>
        <c:axId val="404814552"/>
      </c:barChart>
      <c:catAx>
        <c:axId val="40480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14552"/>
        <c:crosses val="autoZero"/>
        <c:auto val="1"/>
        <c:lblAlgn val="ctr"/>
        <c:lblOffset val="100"/>
        <c:noMultiLvlLbl val="0"/>
      </c:catAx>
      <c:valAx>
        <c:axId val="40481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0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 progress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AI &amp; machine learning</c:v>
                </c:pt>
                <c:pt idx="1">
                  <c:v>Advanced analytics</c:v>
                </c:pt>
                <c:pt idx="2">
                  <c:v>Finance systems</c:v>
                </c:pt>
                <c:pt idx="3">
                  <c:v>Experience studies &amp; assumption setting</c:v>
                </c:pt>
                <c:pt idx="4">
                  <c:v>Reporting metrics and KPIs</c:v>
                </c:pt>
                <c:pt idx="5">
                  <c:v>Management reporting</c:v>
                </c:pt>
                <c:pt idx="6">
                  <c:v>Cloud computing</c:v>
                </c:pt>
                <c:pt idx="7">
                  <c:v>Target operating model</c:v>
                </c:pt>
                <c:pt idx="8">
                  <c:v>Pricing and underwriting</c:v>
                </c:pt>
                <c:pt idx="9">
                  <c:v>Process efficiency</c:v>
                </c:pt>
                <c:pt idx="10">
                  <c:v>Actuarial modeling platforms</c:v>
                </c:pt>
                <c:pt idx="11">
                  <c:v>Governance &amp; control enhancements</c:v>
                </c:pt>
                <c:pt idx="12">
                  <c:v>Data infrastructure</c:v>
                </c:pt>
              </c:strCache>
            </c:str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9</c:v>
                </c:pt>
                <c:pt idx="1">
                  <c:v>34</c:v>
                </c:pt>
                <c:pt idx="2">
                  <c:v>39</c:v>
                </c:pt>
                <c:pt idx="3">
                  <c:v>40</c:v>
                </c:pt>
                <c:pt idx="4">
                  <c:v>42</c:v>
                </c:pt>
                <c:pt idx="5">
                  <c:v>43</c:v>
                </c:pt>
                <c:pt idx="6">
                  <c:v>44</c:v>
                </c:pt>
                <c:pt idx="7">
                  <c:v>48</c:v>
                </c:pt>
                <c:pt idx="8">
                  <c:v>50</c:v>
                </c:pt>
                <c:pt idx="9">
                  <c:v>51</c:v>
                </c:pt>
                <c:pt idx="10">
                  <c:v>53</c:v>
                </c:pt>
                <c:pt idx="11">
                  <c:v>62</c:v>
                </c:pt>
                <c:pt idx="1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1-4BD4-B675-D5E4A8526B3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Future area of focus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AI &amp; machine learning</c:v>
                </c:pt>
                <c:pt idx="1">
                  <c:v>Advanced analytics</c:v>
                </c:pt>
                <c:pt idx="2">
                  <c:v>Finance systems</c:v>
                </c:pt>
                <c:pt idx="3">
                  <c:v>Experience studies &amp; assumption setting</c:v>
                </c:pt>
                <c:pt idx="4">
                  <c:v>Reporting metrics and KPIs</c:v>
                </c:pt>
                <c:pt idx="5">
                  <c:v>Management reporting</c:v>
                </c:pt>
                <c:pt idx="6">
                  <c:v>Cloud computing</c:v>
                </c:pt>
                <c:pt idx="7">
                  <c:v>Target operating model</c:v>
                </c:pt>
                <c:pt idx="8">
                  <c:v>Pricing and underwriting</c:v>
                </c:pt>
                <c:pt idx="9">
                  <c:v>Process efficiency</c:v>
                </c:pt>
                <c:pt idx="10">
                  <c:v>Actuarial modeling platforms</c:v>
                </c:pt>
                <c:pt idx="11">
                  <c:v>Governance &amp; control enhancements</c:v>
                </c:pt>
                <c:pt idx="12">
                  <c:v>Data infrastructure</c:v>
                </c:pt>
              </c:strCache>
            </c:strRef>
          </c:cat>
          <c:val>
            <c:numRef>
              <c:f>Tabelle1!$C$2:$C$14</c:f>
              <c:numCache>
                <c:formatCode>General</c:formatCode>
                <c:ptCount val="13"/>
                <c:pt idx="0">
                  <c:v>67</c:v>
                </c:pt>
                <c:pt idx="1">
                  <c:v>55</c:v>
                </c:pt>
                <c:pt idx="2">
                  <c:v>22</c:v>
                </c:pt>
                <c:pt idx="3">
                  <c:v>24</c:v>
                </c:pt>
                <c:pt idx="4">
                  <c:v>44</c:v>
                </c:pt>
                <c:pt idx="5">
                  <c:v>27</c:v>
                </c:pt>
                <c:pt idx="6">
                  <c:v>31</c:v>
                </c:pt>
                <c:pt idx="7">
                  <c:v>17</c:v>
                </c:pt>
                <c:pt idx="8">
                  <c:v>25</c:v>
                </c:pt>
                <c:pt idx="9">
                  <c:v>33</c:v>
                </c:pt>
                <c:pt idx="10">
                  <c:v>13</c:v>
                </c:pt>
                <c:pt idx="11">
                  <c:v>11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1-4BD4-B675-D5E4A8526B3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Previously implemented/NA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Tabelle1!$A$2:$A$14</c:f>
              <c:strCache>
                <c:ptCount val="13"/>
                <c:pt idx="0">
                  <c:v>AI &amp; machine learning</c:v>
                </c:pt>
                <c:pt idx="1">
                  <c:v>Advanced analytics</c:v>
                </c:pt>
                <c:pt idx="2">
                  <c:v>Finance systems</c:v>
                </c:pt>
                <c:pt idx="3">
                  <c:v>Experience studies &amp; assumption setting</c:v>
                </c:pt>
                <c:pt idx="4">
                  <c:v>Reporting metrics and KPIs</c:v>
                </c:pt>
                <c:pt idx="5">
                  <c:v>Management reporting</c:v>
                </c:pt>
                <c:pt idx="6">
                  <c:v>Cloud computing</c:v>
                </c:pt>
                <c:pt idx="7">
                  <c:v>Target operating model</c:v>
                </c:pt>
                <c:pt idx="8">
                  <c:v>Pricing and underwriting</c:v>
                </c:pt>
                <c:pt idx="9">
                  <c:v>Process efficiency</c:v>
                </c:pt>
                <c:pt idx="10">
                  <c:v>Actuarial modeling platforms</c:v>
                </c:pt>
                <c:pt idx="11">
                  <c:v>Governance &amp; control enhancements</c:v>
                </c:pt>
                <c:pt idx="12">
                  <c:v>Data infrastructure</c:v>
                </c:pt>
              </c:strCache>
            </c:strRef>
          </c:cat>
          <c:val>
            <c:numRef>
              <c:f>Tabelle1!$D$2:$D$14</c:f>
              <c:numCache>
                <c:formatCode>General</c:formatCode>
                <c:ptCount val="13"/>
                <c:pt idx="0">
                  <c:v>24</c:v>
                </c:pt>
                <c:pt idx="1">
                  <c:v>11</c:v>
                </c:pt>
                <c:pt idx="2">
                  <c:v>39</c:v>
                </c:pt>
                <c:pt idx="3">
                  <c:v>36</c:v>
                </c:pt>
                <c:pt idx="4">
                  <c:v>14</c:v>
                </c:pt>
                <c:pt idx="5">
                  <c:v>30</c:v>
                </c:pt>
                <c:pt idx="6">
                  <c:v>25</c:v>
                </c:pt>
                <c:pt idx="7">
                  <c:v>35</c:v>
                </c:pt>
                <c:pt idx="8">
                  <c:v>25</c:v>
                </c:pt>
                <c:pt idx="9">
                  <c:v>16</c:v>
                </c:pt>
                <c:pt idx="10">
                  <c:v>34</c:v>
                </c:pt>
                <c:pt idx="11">
                  <c:v>27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1-4BD4-B675-D5E4A8526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439159728"/>
        <c:axId val="1180106288"/>
      </c:barChart>
      <c:catAx>
        <c:axId val="143915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106288"/>
        <c:crosses val="autoZero"/>
        <c:auto val="1"/>
        <c:lblAlgn val="ctr"/>
        <c:lblOffset val="100"/>
        <c:noMultiLvlLbl val="0"/>
      </c:catAx>
      <c:valAx>
        <c:axId val="11801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b="1" dirty="0"/>
                  <a:t>% of Total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15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36071028181E-2"/>
          <c:y val="0.81497959330135306"/>
          <c:w val="0.40295919501007826"/>
          <c:h val="0.16629235133438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C7A86-1A56-4F67-84AD-F1D176452D6A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1AB958D-0C12-4223-BFB1-0CE664C56A9B}">
      <dgm:prSet phldrT="[Text]" custT="1"/>
      <dgm:spPr>
        <a:noFill/>
      </dgm:spPr>
      <dgm:t>
        <a:bodyPr/>
        <a:lstStyle/>
        <a:p>
          <a:pPr algn="ctr"/>
          <a:endParaRPr lang="en-GB" sz="1000" dirty="0">
            <a:solidFill>
              <a:schemeClr val="accent2"/>
            </a:solidFill>
          </a:endParaRPr>
        </a:p>
      </dgm:t>
    </dgm:pt>
    <dgm:pt modelId="{F54E9AB5-6742-48C5-8F03-43E0777B0B33}" type="parTrans" cxnId="{E4C73AFD-AADA-4A75-B7FF-40FAD8E49152}">
      <dgm:prSet/>
      <dgm:spPr/>
      <dgm:t>
        <a:bodyPr/>
        <a:lstStyle/>
        <a:p>
          <a:endParaRPr lang="en-GB" sz="1000"/>
        </a:p>
      </dgm:t>
    </dgm:pt>
    <dgm:pt modelId="{AAB089AA-BF94-42F4-A8CF-7A928A222EAC}" type="sibTrans" cxnId="{E4C73AFD-AADA-4A75-B7FF-40FAD8E49152}">
      <dgm:prSet/>
      <dgm:spPr/>
      <dgm:t>
        <a:bodyPr/>
        <a:lstStyle/>
        <a:p>
          <a:endParaRPr lang="en-GB" sz="1000"/>
        </a:p>
      </dgm:t>
    </dgm:pt>
    <dgm:pt modelId="{D9E4201F-F692-4F9A-BD68-46CC9F0C2490}">
      <dgm:prSet phldrT="[Text]" custT="1"/>
      <dgm:spPr/>
      <dgm:t>
        <a:bodyPr/>
        <a:lstStyle/>
        <a:p>
          <a:r>
            <a:rPr lang="en-GB" sz="1000" dirty="0"/>
            <a:t>Valuation</a:t>
          </a:r>
        </a:p>
      </dgm:t>
    </dgm:pt>
    <dgm:pt modelId="{9A8FDC86-25AE-4A0B-A8F5-B12176F118CC}" type="parTrans" cxnId="{1DFF21D4-6D16-47FE-BAC2-957674A181F5}">
      <dgm:prSet custT="1"/>
      <dgm:spPr>
        <a:solidFill>
          <a:schemeClr val="accent1"/>
        </a:solidFill>
      </dgm:spPr>
      <dgm:t>
        <a:bodyPr/>
        <a:lstStyle/>
        <a:p>
          <a:endParaRPr lang="en-GB" sz="1000" dirty="0"/>
        </a:p>
      </dgm:t>
    </dgm:pt>
    <dgm:pt modelId="{9A0B5B16-B589-46F4-ABC6-1C6A8AFECDBC}" type="sibTrans" cxnId="{1DFF21D4-6D16-47FE-BAC2-957674A181F5}">
      <dgm:prSet/>
      <dgm:spPr/>
      <dgm:t>
        <a:bodyPr/>
        <a:lstStyle/>
        <a:p>
          <a:endParaRPr lang="en-GB" sz="1000"/>
        </a:p>
      </dgm:t>
    </dgm:pt>
    <dgm:pt modelId="{F2F431BA-201D-4FFC-83C7-6B8E7BF2C73E}">
      <dgm:prSet phldrT="[Text]" custT="1"/>
      <dgm:spPr/>
      <dgm:t>
        <a:bodyPr/>
        <a:lstStyle/>
        <a:p>
          <a:r>
            <a:rPr lang="en-GB" sz="1000" dirty="0"/>
            <a:t>Reinsurance</a:t>
          </a:r>
        </a:p>
      </dgm:t>
    </dgm:pt>
    <dgm:pt modelId="{4201A2ED-4089-4405-8E1C-7CDE2F8BAC27}" type="parTrans" cxnId="{14D7DA67-3ED0-4E72-A433-57DEAEB6C220}">
      <dgm:prSet custT="1"/>
      <dgm:spPr>
        <a:solidFill>
          <a:schemeClr val="accent1"/>
        </a:solidFill>
      </dgm:spPr>
      <dgm:t>
        <a:bodyPr/>
        <a:lstStyle/>
        <a:p>
          <a:endParaRPr lang="en-GB" sz="1000" dirty="0"/>
        </a:p>
      </dgm:t>
    </dgm:pt>
    <dgm:pt modelId="{903D4844-FEA7-4A38-9D3E-8E77852CD6BD}" type="sibTrans" cxnId="{14D7DA67-3ED0-4E72-A433-57DEAEB6C220}">
      <dgm:prSet/>
      <dgm:spPr/>
      <dgm:t>
        <a:bodyPr/>
        <a:lstStyle/>
        <a:p>
          <a:endParaRPr lang="en-GB" sz="1000"/>
        </a:p>
      </dgm:t>
    </dgm:pt>
    <dgm:pt modelId="{43315A8C-ECBE-4300-AFDF-0DEA75DE4F81}">
      <dgm:prSet phldrT="[Text]" custT="1"/>
      <dgm:spPr/>
      <dgm:t>
        <a:bodyPr/>
        <a:lstStyle/>
        <a:p>
          <a:r>
            <a:rPr lang="en-GB" sz="1000" dirty="0"/>
            <a:t>With-Profits</a:t>
          </a:r>
        </a:p>
      </dgm:t>
    </dgm:pt>
    <dgm:pt modelId="{42074D32-A2C1-4E32-840C-E3F4CC7F2677}" type="parTrans" cxnId="{BF132C18-10D2-4913-A0AC-1428B95372B2}">
      <dgm:prSet custT="1"/>
      <dgm:spPr>
        <a:solidFill>
          <a:schemeClr val="accent1"/>
        </a:solidFill>
      </dgm:spPr>
      <dgm:t>
        <a:bodyPr/>
        <a:lstStyle/>
        <a:p>
          <a:endParaRPr lang="en-GB" sz="1000" dirty="0"/>
        </a:p>
      </dgm:t>
    </dgm:pt>
    <dgm:pt modelId="{BE2D9516-2E9A-4B24-B73F-6C4B59E29C60}" type="sibTrans" cxnId="{BF132C18-10D2-4913-A0AC-1428B95372B2}">
      <dgm:prSet/>
      <dgm:spPr/>
      <dgm:t>
        <a:bodyPr/>
        <a:lstStyle/>
        <a:p>
          <a:endParaRPr lang="en-GB" sz="1000"/>
        </a:p>
      </dgm:t>
    </dgm:pt>
    <dgm:pt modelId="{3C70FA55-BEE6-4F29-9EF4-DF6526576E40}">
      <dgm:prSet phldrT="[Text]" custT="1"/>
      <dgm:spPr/>
      <dgm:t>
        <a:bodyPr/>
        <a:lstStyle/>
        <a:p>
          <a:r>
            <a:rPr lang="en-GB" sz="1000" dirty="0"/>
            <a:t>Profit Emergence</a:t>
          </a:r>
        </a:p>
      </dgm:t>
    </dgm:pt>
    <dgm:pt modelId="{175856E5-ABD5-402E-859F-BCF67C6E8E50}" type="parTrans" cxnId="{2448BD00-F041-489A-8D60-4E4F69215E10}">
      <dgm:prSet custT="1"/>
      <dgm:spPr>
        <a:solidFill>
          <a:schemeClr val="accent1"/>
        </a:solidFill>
      </dgm:spPr>
      <dgm:t>
        <a:bodyPr/>
        <a:lstStyle/>
        <a:p>
          <a:endParaRPr lang="en-GB" sz="1000" dirty="0"/>
        </a:p>
      </dgm:t>
    </dgm:pt>
    <dgm:pt modelId="{263481FE-917F-4D17-8D8C-3D53FAFB3893}" type="sibTrans" cxnId="{2448BD00-F041-489A-8D60-4E4F69215E10}">
      <dgm:prSet/>
      <dgm:spPr/>
      <dgm:t>
        <a:bodyPr/>
        <a:lstStyle/>
        <a:p>
          <a:endParaRPr lang="en-GB" sz="1000"/>
        </a:p>
      </dgm:t>
    </dgm:pt>
    <dgm:pt modelId="{EDE7D9D7-8C0C-4265-9139-16E9C342380B}">
      <dgm:prSet phldrT="[Text]" custT="1"/>
      <dgm:spPr/>
      <dgm:t>
        <a:bodyPr/>
        <a:lstStyle/>
        <a:p>
          <a:r>
            <a:rPr lang="en-GB" sz="1000" dirty="0"/>
            <a:t>Transition</a:t>
          </a:r>
        </a:p>
      </dgm:t>
    </dgm:pt>
    <dgm:pt modelId="{5B1D664F-52DA-44D8-98C6-7C35F80002FB}" type="parTrans" cxnId="{F2EE56D6-9ACD-4420-9FE4-F8FFBDF2C7FF}">
      <dgm:prSet custT="1"/>
      <dgm:spPr>
        <a:solidFill>
          <a:schemeClr val="accent1"/>
        </a:solidFill>
      </dgm:spPr>
      <dgm:t>
        <a:bodyPr/>
        <a:lstStyle/>
        <a:p>
          <a:endParaRPr lang="en-GB" sz="1000" dirty="0"/>
        </a:p>
      </dgm:t>
    </dgm:pt>
    <dgm:pt modelId="{0AD3AC5E-13C1-48DB-B90E-45329B8FCB76}" type="sibTrans" cxnId="{F2EE56D6-9ACD-4420-9FE4-F8FFBDF2C7FF}">
      <dgm:prSet/>
      <dgm:spPr/>
      <dgm:t>
        <a:bodyPr/>
        <a:lstStyle/>
        <a:p>
          <a:endParaRPr lang="en-GB" sz="1000"/>
        </a:p>
      </dgm:t>
    </dgm:pt>
    <dgm:pt modelId="{09DF82FF-4686-48D1-BEBA-AB20955DAD95}" type="pres">
      <dgm:prSet presAssocID="{6CCC7A86-1A56-4F67-84AD-F1D176452D6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7B80B7-7A25-456A-A59A-C08FC0074CAB}" type="pres">
      <dgm:prSet presAssocID="{71AB958D-0C12-4223-BFB1-0CE664C56A9B}" presName="centerShape" presStyleLbl="node0" presStyleIdx="0" presStyleCnt="1" custScaleX="129240" custScaleY="128367"/>
      <dgm:spPr/>
    </dgm:pt>
    <dgm:pt modelId="{6C4F7E17-6FF2-49BE-ADF5-B76052D826E8}" type="pres">
      <dgm:prSet presAssocID="{9A8FDC86-25AE-4A0B-A8F5-B12176F118CC}" presName="parTrans" presStyleLbl="sibTrans2D1" presStyleIdx="0" presStyleCnt="5" custAng="10830574" custScaleX="493801" custScaleY="100003" custLinFactNeighborY="27948"/>
      <dgm:spPr/>
    </dgm:pt>
    <dgm:pt modelId="{871CA1C4-AA67-41E3-AE56-24BB6FA0F341}" type="pres">
      <dgm:prSet presAssocID="{9A8FDC86-25AE-4A0B-A8F5-B12176F118CC}" presName="connectorText" presStyleLbl="sibTrans2D1" presStyleIdx="0" presStyleCnt="5"/>
      <dgm:spPr/>
    </dgm:pt>
    <dgm:pt modelId="{D916D0DF-C44D-4A80-B915-7B64114337E6}" type="pres">
      <dgm:prSet presAssocID="{D9E4201F-F692-4F9A-BD68-46CC9F0C2490}" presName="node" presStyleLbl="node1" presStyleIdx="0" presStyleCnt="5" custScaleX="121732" custScaleY="113336" custRadScaleRad="90324">
        <dgm:presLayoutVars>
          <dgm:bulletEnabled val="1"/>
        </dgm:presLayoutVars>
      </dgm:prSet>
      <dgm:spPr/>
    </dgm:pt>
    <dgm:pt modelId="{6A9308C2-82D0-4B40-9530-A2C4DA77284E}" type="pres">
      <dgm:prSet presAssocID="{5B1D664F-52DA-44D8-98C6-7C35F80002FB}" presName="parTrans" presStyleLbl="sibTrans2D1" presStyleIdx="1" presStyleCnt="5" custAng="10830574" custScaleX="178915" custScaleY="100003"/>
      <dgm:spPr/>
    </dgm:pt>
    <dgm:pt modelId="{058AF1CF-8540-4BAA-8395-E54101186467}" type="pres">
      <dgm:prSet presAssocID="{5B1D664F-52DA-44D8-98C6-7C35F80002FB}" presName="connectorText" presStyleLbl="sibTrans2D1" presStyleIdx="1" presStyleCnt="5"/>
      <dgm:spPr/>
    </dgm:pt>
    <dgm:pt modelId="{CE82D48D-27F4-4E63-A9D8-03CF897661B9}" type="pres">
      <dgm:prSet presAssocID="{EDE7D9D7-8C0C-4265-9139-16E9C342380B}" presName="node" presStyleLbl="node1" presStyleIdx="1" presStyleCnt="5" custScaleX="121732" custScaleY="113336" custRadScaleRad="102222" custRadScaleInc="6000">
        <dgm:presLayoutVars>
          <dgm:bulletEnabled val="1"/>
        </dgm:presLayoutVars>
      </dgm:prSet>
      <dgm:spPr/>
    </dgm:pt>
    <dgm:pt modelId="{84B71B5F-C2D7-4506-8708-C9FA05123274}" type="pres">
      <dgm:prSet presAssocID="{175856E5-ABD5-402E-859F-BCF67C6E8E50}" presName="parTrans" presStyleLbl="sibTrans2D1" presStyleIdx="2" presStyleCnt="5" custAng="10830574" custScaleX="322247" custScaleY="100003" custLinFactNeighborX="-15157" custLinFactNeighborY="-11249"/>
      <dgm:spPr/>
    </dgm:pt>
    <dgm:pt modelId="{0C3E22D5-58C9-4C58-9E9F-143255404810}" type="pres">
      <dgm:prSet presAssocID="{175856E5-ABD5-402E-859F-BCF67C6E8E50}" presName="connectorText" presStyleLbl="sibTrans2D1" presStyleIdx="2" presStyleCnt="5"/>
      <dgm:spPr/>
    </dgm:pt>
    <dgm:pt modelId="{7CF64397-33D3-4F0B-8150-679F07DDEA44}" type="pres">
      <dgm:prSet presAssocID="{3C70FA55-BEE6-4F29-9EF4-DF6526576E40}" presName="node" presStyleLbl="node1" presStyleIdx="2" presStyleCnt="5" custScaleX="121732" custScaleY="113336" custRadScaleRad="94481" custRadScaleInc="-6864">
        <dgm:presLayoutVars>
          <dgm:bulletEnabled val="1"/>
        </dgm:presLayoutVars>
      </dgm:prSet>
      <dgm:spPr/>
    </dgm:pt>
    <dgm:pt modelId="{037BE4CE-792F-46C9-8E60-2B601019D94E}" type="pres">
      <dgm:prSet presAssocID="{4201A2ED-4089-4405-8E1C-7CDE2F8BAC27}" presName="parTrans" presStyleLbl="sibTrans2D1" presStyleIdx="3" presStyleCnt="5" custAng="10830574" custScaleX="322247" custScaleY="100003"/>
      <dgm:spPr/>
    </dgm:pt>
    <dgm:pt modelId="{30C06AA5-6173-461E-B447-B32A2BD9FF32}" type="pres">
      <dgm:prSet presAssocID="{4201A2ED-4089-4405-8E1C-7CDE2F8BAC27}" presName="connectorText" presStyleLbl="sibTrans2D1" presStyleIdx="3" presStyleCnt="5"/>
      <dgm:spPr/>
    </dgm:pt>
    <dgm:pt modelId="{D97FABF4-1BDD-4560-8DFB-7708274E3F4C}" type="pres">
      <dgm:prSet presAssocID="{F2F431BA-201D-4FFC-83C7-6B8E7BF2C73E}" presName="node" presStyleLbl="node1" presStyleIdx="3" presStyleCnt="5" custScaleX="121732" custScaleY="113336" custRadScaleRad="94481" custRadScaleInc="6864">
        <dgm:presLayoutVars>
          <dgm:bulletEnabled val="1"/>
        </dgm:presLayoutVars>
      </dgm:prSet>
      <dgm:spPr/>
    </dgm:pt>
    <dgm:pt modelId="{9CAAE835-D840-445E-BB47-300374C6B893}" type="pres">
      <dgm:prSet presAssocID="{42074D32-A2C1-4E32-840C-E3F4CC7F2677}" presName="parTrans" presStyleLbl="sibTrans2D1" presStyleIdx="4" presStyleCnt="5" custAng="10830574" custScaleX="178915" custScaleY="100003"/>
      <dgm:spPr/>
    </dgm:pt>
    <dgm:pt modelId="{F2E6A898-F248-48D8-B1DA-DE06D50269AC}" type="pres">
      <dgm:prSet presAssocID="{42074D32-A2C1-4E32-840C-E3F4CC7F2677}" presName="connectorText" presStyleLbl="sibTrans2D1" presStyleIdx="4" presStyleCnt="5"/>
      <dgm:spPr/>
    </dgm:pt>
    <dgm:pt modelId="{561D9BBA-0466-4BD8-B4BD-2FE99D12586C}" type="pres">
      <dgm:prSet presAssocID="{43315A8C-ECBE-4300-AFDF-0DEA75DE4F81}" presName="node" presStyleLbl="node1" presStyleIdx="4" presStyleCnt="5" custScaleX="126249" custScaleY="113336" custRadScaleRad="101135" custRadScaleInc="-581">
        <dgm:presLayoutVars>
          <dgm:bulletEnabled val="1"/>
        </dgm:presLayoutVars>
      </dgm:prSet>
      <dgm:spPr/>
    </dgm:pt>
  </dgm:ptLst>
  <dgm:cxnLst>
    <dgm:cxn modelId="{2448BD00-F041-489A-8D60-4E4F69215E10}" srcId="{71AB958D-0C12-4223-BFB1-0CE664C56A9B}" destId="{3C70FA55-BEE6-4F29-9EF4-DF6526576E40}" srcOrd="2" destOrd="0" parTransId="{175856E5-ABD5-402E-859F-BCF67C6E8E50}" sibTransId="{263481FE-917F-4D17-8D8C-3D53FAFB3893}"/>
    <dgm:cxn modelId="{601E730C-4739-4437-9697-75C72F981DE1}" type="presOf" srcId="{F2F431BA-201D-4FFC-83C7-6B8E7BF2C73E}" destId="{D97FABF4-1BDD-4560-8DFB-7708274E3F4C}" srcOrd="0" destOrd="0" presId="urn:microsoft.com/office/officeart/2005/8/layout/radial5"/>
    <dgm:cxn modelId="{04961F17-7EAE-4E73-AD53-647B3BE81DC6}" type="presOf" srcId="{6CCC7A86-1A56-4F67-84AD-F1D176452D6A}" destId="{09DF82FF-4686-48D1-BEBA-AB20955DAD95}" srcOrd="0" destOrd="0" presId="urn:microsoft.com/office/officeart/2005/8/layout/radial5"/>
    <dgm:cxn modelId="{BF132C18-10D2-4913-A0AC-1428B95372B2}" srcId="{71AB958D-0C12-4223-BFB1-0CE664C56A9B}" destId="{43315A8C-ECBE-4300-AFDF-0DEA75DE4F81}" srcOrd="4" destOrd="0" parTransId="{42074D32-A2C1-4E32-840C-E3F4CC7F2677}" sibTransId="{BE2D9516-2E9A-4B24-B73F-6C4B59E29C60}"/>
    <dgm:cxn modelId="{0A915B21-196B-443F-A2F7-72B541F7E5FF}" type="presOf" srcId="{175856E5-ABD5-402E-859F-BCF67C6E8E50}" destId="{84B71B5F-C2D7-4506-8708-C9FA05123274}" srcOrd="0" destOrd="0" presId="urn:microsoft.com/office/officeart/2005/8/layout/radial5"/>
    <dgm:cxn modelId="{7A6D3926-5B87-47A6-A2BF-A04A78E4BF0A}" type="presOf" srcId="{42074D32-A2C1-4E32-840C-E3F4CC7F2677}" destId="{9CAAE835-D840-445E-BB47-300374C6B893}" srcOrd="0" destOrd="0" presId="urn:microsoft.com/office/officeart/2005/8/layout/radial5"/>
    <dgm:cxn modelId="{3381A334-EF6B-44ED-8E23-281BFFE4B169}" type="presOf" srcId="{4201A2ED-4089-4405-8E1C-7CDE2F8BAC27}" destId="{30C06AA5-6173-461E-B447-B32A2BD9FF32}" srcOrd="1" destOrd="0" presId="urn:microsoft.com/office/officeart/2005/8/layout/radial5"/>
    <dgm:cxn modelId="{06A44B43-E213-43DF-AB64-B5AFF75082E6}" type="presOf" srcId="{9A8FDC86-25AE-4A0B-A8F5-B12176F118CC}" destId="{6C4F7E17-6FF2-49BE-ADF5-B76052D826E8}" srcOrd="0" destOrd="0" presId="urn:microsoft.com/office/officeart/2005/8/layout/radial5"/>
    <dgm:cxn modelId="{14D7DA67-3ED0-4E72-A433-57DEAEB6C220}" srcId="{71AB958D-0C12-4223-BFB1-0CE664C56A9B}" destId="{F2F431BA-201D-4FFC-83C7-6B8E7BF2C73E}" srcOrd="3" destOrd="0" parTransId="{4201A2ED-4089-4405-8E1C-7CDE2F8BAC27}" sibTransId="{903D4844-FEA7-4A38-9D3E-8E77852CD6BD}"/>
    <dgm:cxn modelId="{328D3F49-B44B-44D8-84BB-A6B0EAA9CD53}" type="presOf" srcId="{3C70FA55-BEE6-4F29-9EF4-DF6526576E40}" destId="{7CF64397-33D3-4F0B-8150-679F07DDEA44}" srcOrd="0" destOrd="0" presId="urn:microsoft.com/office/officeart/2005/8/layout/radial5"/>
    <dgm:cxn modelId="{88664A4C-5A36-445A-9C2C-2B66EBBF9F0F}" type="presOf" srcId="{71AB958D-0C12-4223-BFB1-0CE664C56A9B}" destId="{A77B80B7-7A25-456A-A59A-C08FC0074CAB}" srcOrd="0" destOrd="0" presId="urn:microsoft.com/office/officeart/2005/8/layout/radial5"/>
    <dgm:cxn modelId="{58E09683-5BAB-47DF-B3BF-57C3C0493E0F}" type="presOf" srcId="{42074D32-A2C1-4E32-840C-E3F4CC7F2677}" destId="{F2E6A898-F248-48D8-B1DA-DE06D50269AC}" srcOrd="1" destOrd="0" presId="urn:microsoft.com/office/officeart/2005/8/layout/radial5"/>
    <dgm:cxn modelId="{DE522AB7-C852-434E-9EF6-29F638F10629}" type="presOf" srcId="{D9E4201F-F692-4F9A-BD68-46CC9F0C2490}" destId="{D916D0DF-C44D-4A80-B915-7B64114337E6}" srcOrd="0" destOrd="0" presId="urn:microsoft.com/office/officeart/2005/8/layout/radial5"/>
    <dgm:cxn modelId="{1DFF21D4-6D16-47FE-BAC2-957674A181F5}" srcId="{71AB958D-0C12-4223-BFB1-0CE664C56A9B}" destId="{D9E4201F-F692-4F9A-BD68-46CC9F0C2490}" srcOrd="0" destOrd="0" parTransId="{9A8FDC86-25AE-4A0B-A8F5-B12176F118CC}" sibTransId="{9A0B5B16-B589-46F4-ABC6-1C6A8AFECDBC}"/>
    <dgm:cxn modelId="{F2EE56D6-9ACD-4420-9FE4-F8FFBDF2C7FF}" srcId="{71AB958D-0C12-4223-BFB1-0CE664C56A9B}" destId="{EDE7D9D7-8C0C-4265-9139-16E9C342380B}" srcOrd="1" destOrd="0" parTransId="{5B1D664F-52DA-44D8-98C6-7C35F80002FB}" sibTransId="{0AD3AC5E-13C1-48DB-B90E-45329B8FCB76}"/>
    <dgm:cxn modelId="{5F3E05E3-3195-40E6-B1F7-B382360D89CA}" type="presOf" srcId="{5B1D664F-52DA-44D8-98C6-7C35F80002FB}" destId="{058AF1CF-8540-4BAA-8395-E54101186467}" srcOrd="1" destOrd="0" presId="urn:microsoft.com/office/officeart/2005/8/layout/radial5"/>
    <dgm:cxn modelId="{1E6980E5-4510-4174-9458-25A441FC8F7F}" type="presOf" srcId="{43315A8C-ECBE-4300-AFDF-0DEA75DE4F81}" destId="{561D9BBA-0466-4BD8-B4BD-2FE99D12586C}" srcOrd="0" destOrd="0" presId="urn:microsoft.com/office/officeart/2005/8/layout/radial5"/>
    <dgm:cxn modelId="{21528EE6-93D2-4EDA-8ADD-AD2BE604B984}" type="presOf" srcId="{175856E5-ABD5-402E-859F-BCF67C6E8E50}" destId="{0C3E22D5-58C9-4C58-9E9F-143255404810}" srcOrd="1" destOrd="0" presId="urn:microsoft.com/office/officeart/2005/8/layout/radial5"/>
    <dgm:cxn modelId="{21C315ED-B0B0-4E70-9953-D1A342B02A0A}" type="presOf" srcId="{5B1D664F-52DA-44D8-98C6-7C35F80002FB}" destId="{6A9308C2-82D0-4B40-9530-A2C4DA77284E}" srcOrd="0" destOrd="0" presId="urn:microsoft.com/office/officeart/2005/8/layout/radial5"/>
    <dgm:cxn modelId="{6DCFADF7-97A9-40D1-9FF2-6D8D65956D03}" type="presOf" srcId="{4201A2ED-4089-4405-8E1C-7CDE2F8BAC27}" destId="{037BE4CE-792F-46C9-8E60-2B601019D94E}" srcOrd="0" destOrd="0" presId="urn:microsoft.com/office/officeart/2005/8/layout/radial5"/>
    <dgm:cxn modelId="{0C8D56F9-89C9-49E6-B8C8-983C449E80AE}" type="presOf" srcId="{9A8FDC86-25AE-4A0B-A8F5-B12176F118CC}" destId="{871CA1C4-AA67-41E3-AE56-24BB6FA0F341}" srcOrd="1" destOrd="0" presId="urn:microsoft.com/office/officeart/2005/8/layout/radial5"/>
    <dgm:cxn modelId="{E4C73AFD-AADA-4A75-B7FF-40FAD8E49152}" srcId="{6CCC7A86-1A56-4F67-84AD-F1D176452D6A}" destId="{71AB958D-0C12-4223-BFB1-0CE664C56A9B}" srcOrd="0" destOrd="0" parTransId="{F54E9AB5-6742-48C5-8F03-43E0777B0B33}" sibTransId="{AAB089AA-BF94-42F4-A8CF-7A928A222EAC}"/>
    <dgm:cxn modelId="{926CE5FE-A55E-44AC-A292-5799B56F704E}" type="presOf" srcId="{EDE7D9D7-8C0C-4265-9139-16E9C342380B}" destId="{CE82D48D-27F4-4E63-A9D8-03CF897661B9}" srcOrd="0" destOrd="0" presId="urn:microsoft.com/office/officeart/2005/8/layout/radial5"/>
    <dgm:cxn modelId="{2EEB93C8-A6DC-4447-A04E-C0C2F5214DC7}" type="presParOf" srcId="{09DF82FF-4686-48D1-BEBA-AB20955DAD95}" destId="{A77B80B7-7A25-456A-A59A-C08FC0074CAB}" srcOrd="0" destOrd="0" presId="urn:microsoft.com/office/officeart/2005/8/layout/radial5"/>
    <dgm:cxn modelId="{8A19C043-2D1A-4D8D-B1F4-41A7816F8140}" type="presParOf" srcId="{09DF82FF-4686-48D1-BEBA-AB20955DAD95}" destId="{6C4F7E17-6FF2-49BE-ADF5-B76052D826E8}" srcOrd="1" destOrd="0" presId="urn:microsoft.com/office/officeart/2005/8/layout/radial5"/>
    <dgm:cxn modelId="{48272AF4-9FF7-42F3-B20A-4F89FA7EB834}" type="presParOf" srcId="{6C4F7E17-6FF2-49BE-ADF5-B76052D826E8}" destId="{871CA1C4-AA67-41E3-AE56-24BB6FA0F341}" srcOrd="0" destOrd="0" presId="urn:microsoft.com/office/officeart/2005/8/layout/radial5"/>
    <dgm:cxn modelId="{7E7DF1FC-844E-4374-9FDA-C38205755574}" type="presParOf" srcId="{09DF82FF-4686-48D1-BEBA-AB20955DAD95}" destId="{D916D0DF-C44D-4A80-B915-7B64114337E6}" srcOrd="2" destOrd="0" presId="urn:microsoft.com/office/officeart/2005/8/layout/radial5"/>
    <dgm:cxn modelId="{5EBD8E24-139E-431B-B530-184B25178D48}" type="presParOf" srcId="{09DF82FF-4686-48D1-BEBA-AB20955DAD95}" destId="{6A9308C2-82D0-4B40-9530-A2C4DA77284E}" srcOrd="3" destOrd="0" presId="urn:microsoft.com/office/officeart/2005/8/layout/radial5"/>
    <dgm:cxn modelId="{FB3B626B-9F33-44ED-81E8-E5A52512F9E6}" type="presParOf" srcId="{6A9308C2-82D0-4B40-9530-A2C4DA77284E}" destId="{058AF1CF-8540-4BAA-8395-E54101186467}" srcOrd="0" destOrd="0" presId="urn:microsoft.com/office/officeart/2005/8/layout/radial5"/>
    <dgm:cxn modelId="{5A0B195B-2AB6-4238-BA4E-30E1B7AFC4DD}" type="presParOf" srcId="{09DF82FF-4686-48D1-BEBA-AB20955DAD95}" destId="{CE82D48D-27F4-4E63-A9D8-03CF897661B9}" srcOrd="4" destOrd="0" presId="urn:microsoft.com/office/officeart/2005/8/layout/radial5"/>
    <dgm:cxn modelId="{212C8048-E1F2-40EA-A7FA-C57C8EB60592}" type="presParOf" srcId="{09DF82FF-4686-48D1-BEBA-AB20955DAD95}" destId="{84B71B5F-C2D7-4506-8708-C9FA05123274}" srcOrd="5" destOrd="0" presId="urn:microsoft.com/office/officeart/2005/8/layout/radial5"/>
    <dgm:cxn modelId="{92E1CBE4-3280-4154-AF3A-91DDB0E670F9}" type="presParOf" srcId="{84B71B5F-C2D7-4506-8708-C9FA05123274}" destId="{0C3E22D5-58C9-4C58-9E9F-143255404810}" srcOrd="0" destOrd="0" presId="urn:microsoft.com/office/officeart/2005/8/layout/radial5"/>
    <dgm:cxn modelId="{3476ACBD-405A-4BC8-BD37-EA81E923C17F}" type="presParOf" srcId="{09DF82FF-4686-48D1-BEBA-AB20955DAD95}" destId="{7CF64397-33D3-4F0B-8150-679F07DDEA44}" srcOrd="6" destOrd="0" presId="urn:microsoft.com/office/officeart/2005/8/layout/radial5"/>
    <dgm:cxn modelId="{C90B6D80-F46F-4603-9EF0-A83983559892}" type="presParOf" srcId="{09DF82FF-4686-48D1-BEBA-AB20955DAD95}" destId="{037BE4CE-792F-46C9-8E60-2B601019D94E}" srcOrd="7" destOrd="0" presId="urn:microsoft.com/office/officeart/2005/8/layout/radial5"/>
    <dgm:cxn modelId="{2EDC75BD-C446-4DD6-992F-3A82FA130DA7}" type="presParOf" srcId="{037BE4CE-792F-46C9-8E60-2B601019D94E}" destId="{30C06AA5-6173-461E-B447-B32A2BD9FF32}" srcOrd="0" destOrd="0" presId="urn:microsoft.com/office/officeart/2005/8/layout/radial5"/>
    <dgm:cxn modelId="{5DDA5949-5991-493B-8035-B2581061E0D2}" type="presParOf" srcId="{09DF82FF-4686-48D1-BEBA-AB20955DAD95}" destId="{D97FABF4-1BDD-4560-8DFB-7708274E3F4C}" srcOrd="8" destOrd="0" presId="urn:microsoft.com/office/officeart/2005/8/layout/radial5"/>
    <dgm:cxn modelId="{26EE0D3A-F01B-4AE0-836F-8252BCC0C5FA}" type="presParOf" srcId="{09DF82FF-4686-48D1-BEBA-AB20955DAD95}" destId="{9CAAE835-D840-445E-BB47-300374C6B893}" srcOrd="9" destOrd="0" presId="urn:microsoft.com/office/officeart/2005/8/layout/radial5"/>
    <dgm:cxn modelId="{6C74FD46-0F53-486C-871D-1EB18BDAAC45}" type="presParOf" srcId="{9CAAE835-D840-445E-BB47-300374C6B893}" destId="{F2E6A898-F248-48D8-B1DA-DE06D50269AC}" srcOrd="0" destOrd="0" presId="urn:microsoft.com/office/officeart/2005/8/layout/radial5"/>
    <dgm:cxn modelId="{1B2DAF7F-C527-499E-9A66-A3E464EB61CC}" type="presParOf" srcId="{09DF82FF-4686-48D1-BEBA-AB20955DAD95}" destId="{561D9BBA-0466-4BD8-B4BD-2FE99D1258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A4D0F-6350-4516-A35B-33A63271B984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1D8E816-7121-49C1-9ADE-0D784D801F0E}">
      <dgm:prSet phldrT="[Text]" custT="1"/>
      <dgm:spPr/>
      <dgm:t>
        <a:bodyPr/>
        <a:lstStyle/>
        <a:p>
          <a:r>
            <a:rPr lang="en-GB" sz="1200" b="1" dirty="0"/>
            <a:t>Alignment with aims</a:t>
          </a:r>
        </a:p>
      </dgm:t>
    </dgm:pt>
    <dgm:pt modelId="{8C1420DF-04B2-41C8-A9E2-7952C91EF25D}" type="parTrans" cxnId="{35F4F54F-5404-481A-88EA-413E0C4612C9}">
      <dgm:prSet/>
      <dgm:spPr/>
      <dgm:t>
        <a:bodyPr/>
        <a:lstStyle/>
        <a:p>
          <a:endParaRPr lang="en-GB" sz="1000"/>
        </a:p>
      </dgm:t>
    </dgm:pt>
    <dgm:pt modelId="{E008D7AD-E579-4FF7-8E32-7F2429389438}" type="sibTrans" cxnId="{35F4F54F-5404-481A-88EA-413E0C4612C9}">
      <dgm:prSet custT="1"/>
      <dgm:spPr>
        <a:noFill/>
      </dgm:spPr>
      <dgm:t>
        <a:bodyPr/>
        <a:lstStyle/>
        <a:p>
          <a:endParaRPr lang="en-GB" sz="1000" dirty="0">
            <a:solidFill>
              <a:schemeClr val="accent4"/>
            </a:solidFill>
          </a:endParaRPr>
        </a:p>
      </dgm:t>
    </dgm:pt>
    <dgm:pt modelId="{EEF2C13D-7799-452B-9129-107CDFECE616}">
      <dgm:prSet phldrT="[Text]"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/>
            <a:t> Two measurement models</a:t>
          </a:r>
        </a:p>
      </dgm:t>
    </dgm:pt>
    <dgm:pt modelId="{01634021-93B6-4E35-8C91-6A23836B2FAE}" type="parTrans" cxnId="{A696A06D-9376-4850-B67F-C4067DCFAFAF}">
      <dgm:prSet/>
      <dgm:spPr/>
      <dgm:t>
        <a:bodyPr/>
        <a:lstStyle/>
        <a:p>
          <a:endParaRPr lang="en-GB" sz="1000"/>
        </a:p>
      </dgm:t>
    </dgm:pt>
    <dgm:pt modelId="{11FEDA2D-3C13-47CB-A0EF-52BBA84DD635}" type="sibTrans" cxnId="{A696A06D-9376-4850-B67F-C4067DCFAFAF}">
      <dgm:prSet/>
      <dgm:spPr/>
      <dgm:t>
        <a:bodyPr/>
        <a:lstStyle/>
        <a:p>
          <a:endParaRPr lang="en-GB" sz="1000"/>
        </a:p>
      </dgm:t>
    </dgm:pt>
    <dgm:pt modelId="{45FF686C-F770-460B-8F8A-190D9C4CC15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200" b="1" dirty="0">
              <a:solidFill>
                <a:schemeClr val="accent2"/>
              </a:solidFill>
            </a:rPr>
            <a:t>Disparity with aims</a:t>
          </a:r>
        </a:p>
      </dgm:t>
    </dgm:pt>
    <dgm:pt modelId="{9F76F938-2056-439D-8171-AFC6A2874A4D}" type="parTrans" cxnId="{E6019EB3-9115-4DB2-B0D8-A181FD7CA73C}">
      <dgm:prSet/>
      <dgm:spPr/>
      <dgm:t>
        <a:bodyPr/>
        <a:lstStyle/>
        <a:p>
          <a:endParaRPr lang="en-GB" sz="1000"/>
        </a:p>
      </dgm:t>
    </dgm:pt>
    <dgm:pt modelId="{D57B4EC2-70D9-427D-B89E-38FAC690FE29}" type="sibTrans" cxnId="{E6019EB3-9115-4DB2-B0D8-A181FD7CA73C}">
      <dgm:prSet custT="1"/>
      <dgm:spPr/>
      <dgm:t>
        <a:bodyPr/>
        <a:lstStyle/>
        <a:p>
          <a:endParaRPr lang="en-GB" sz="1000"/>
        </a:p>
      </dgm:t>
    </dgm:pt>
    <dgm:pt modelId="{FA8E1136-901F-4BFF-BFF6-FACA52A475E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/>
            <a:t> More judgements lie beneath binary model choice</a:t>
          </a:r>
        </a:p>
      </dgm:t>
    </dgm:pt>
    <dgm:pt modelId="{FCBE7C62-F7CB-4322-9068-5EE000602586}" type="parTrans" cxnId="{DDC85847-F403-4388-851C-49710CFC51CD}">
      <dgm:prSet/>
      <dgm:spPr/>
      <dgm:t>
        <a:bodyPr/>
        <a:lstStyle/>
        <a:p>
          <a:endParaRPr lang="en-GB" sz="1000"/>
        </a:p>
      </dgm:t>
    </dgm:pt>
    <dgm:pt modelId="{D07D4B42-905D-4A1E-AB4F-D784C6242A93}" type="sibTrans" cxnId="{DDC85847-F403-4388-851C-49710CFC51CD}">
      <dgm:prSet/>
      <dgm:spPr/>
      <dgm:t>
        <a:bodyPr/>
        <a:lstStyle/>
        <a:p>
          <a:endParaRPr lang="en-GB" sz="1000"/>
        </a:p>
      </dgm:t>
    </dgm:pt>
    <dgm:pt modelId="{69AB1C49-5FC2-4FF8-A83C-FB26EA60C527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>
              <a:latin typeface="+mn-lt"/>
            </a:rPr>
            <a:t> Best estimate valuation</a:t>
          </a:r>
          <a:endParaRPr lang="en-GB" sz="1000" dirty="0"/>
        </a:p>
      </dgm:t>
    </dgm:pt>
    <dgm:pt modelId="{B39D8A75-1179-418A-BA77-4C0336827FEC}" type="parTrans" cxnId="{5428C0FF-625D-4537-BF89-D76DD32B782C}">
      <dgm:prSet/>
      <dgm:spPr/>
      <dgm:t>
        <a:bodyPr/>
        <a:lstStyle/>
        <a:p>
          <a:endParaRPr lang="en-GB" sz="1000"/>
        </a:p>
      </dgm:t>
    </dgm:pt>
    <dgm:pt modelId="{E2214956-6F13-4D16-AD87-DCDCC53480A3}" type="sibTrans" cxnId="{5428C0FF-625D-4537-BF89-D76DD32B782C}">
      <dgm:prSet/>
      <dgm:spPr/>
      <dgm:t>
        <a:bodyPr/>
        <a:lstStyle/>
        <a:p>
          <a:endParaRPr lang="en-GB" sz="1000"/>
        </a:p>
      </dgm:t>
    </dgm:pt>
    <dgm:pt modelId="{6087B7F8-15C6-433C-9AB3-7EFE630A3ED3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>
              <a:latin typeface="+mn-lt"/>
            </a:rPr>
            <a:t> Granular calculation</a:t>
          </a:r>
          <a:endParaRPr lang="en-GB" sz="1000" dirty="0"/>
        </a:p>
      </dgm:t>
    </dgm:pt>
    <dgm:pt modelId="{29EC9258-5921-4EBE-9612-978861C5825F}" type="parTrans" cxnId="{7ECBCE90-1134-4972-9E49-280FEF4D4812}">
      <dgm:prSet/>
      <dgm:spPr/>
      <dgm:t>
        <a:bodyPr/>
        <a:lstStyle/>
        <a:p>
          <a:endParaRPr lang="en-GB" sz="1000"/>
        </a:p>
      </dgm:t>
    </dgm:pt>
    <dgm:pt modelId="{FF29F32C-730A-4A53-8F4A-386814520FFF}" type="sibTrans" cxnId="{7ECBCE90-1134-4972-9E49-280FEF4D4812}">
      <dgm:prSet/>
      <dgm:spPr/>
      <dgm:t>
        <a:bodyPr/>
        <a:lstStyle/>
        <a:p>
          <a:endParaRPr lang="en-GB" sz="1000"/>
        </a:p>
      </dgm:t>
    </dgm:pt>
    <dgm:pt modelId="{CA6EDAE9-3096-477E-865F-984C7504A993}">
      <dgm:prSet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>
              <a:latin typeface="+mn-lt"/>
            </a:rPr>
            <a:t> Interest-rate changes recognised through P&amp;L or OCI</a:t>
          </a:r>
          <a:endParaRPr lang="en-GB" sz="1000" dirty="0"/>
        </a:p>
      </dgm:t>
    </dgm:pt>
    <dgm:pt modelId="{6911E855-2E28-441C-AA4E-9BFBC571EFE2}" type="parTrans" cxnId="{520A135E-2D8E-4AA1-B178-11D78CD3799F}">
      <dgm:prSet/>
      <dgm:spPr/>
      <dgm:t>
        <a:bodyPr/>
        <a:lstStyle/>
        <a:p>
          <a:endParaRPr lang="en-GB" sz="1000"/>
        </a:p>
      </dgm:t>
    </dgm:pt>
    <dgm:pt modelId="{3F44D657-A1FD-4088-AFED-4D3C0BC57872}" type="sibTrans" cxnId="{520A135E-2D8E-4AA1-B178-11D78CD3799F}">
      <dgm:prSet/>
      <dgm:spPr/>
      <dgm:t>
        <a:bodyPr/>
        <a:lstStyle/>
        <a:p>
          <a:endParaRPr lang="en-GB" sz="1000"/>
        </a:p>
      </dgm:t>
    </dgm:pt>
    <dgm:pt modelId="{68CD057A-BDB6-40DE-ABA1-FA90C4A2EC2C}">
      <dgm:prSet custT="1"/>
      <dgm:spPr/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/>
            <a:t> Judgements in discount rate construction, including liquidity</a:t>
          </a:r>
        </a:p>
      </dgm:t>
    </dgm:pt>
    <dgm:pt modelId="{268D9A93-95F4-478E-BD3A-82BE45C4AFF5}" type="parTrans" cxnId="{128CE5E3-4B2F-4E99-82A2-6F393013485D}">
      <dgm:prSet/>
      <dgm:spPr/>
      <dgm:t>
        <a:bodyPr/>
        <a:lstStyle/>
        <a:p>
          <a:endParaRPr lang="en-GB" sz="1000"/>
        </a:p>
      </dgm:t>
    </dgm:pt>
    <dgm:pt modelId="{72A49EC8-B249-41F6-B53E-57FA9CC2CA07}" type="sibTrans" cxnId="{128CE5E3-4B2F-4E99-82A2-6F393013485D}">
      <dgm:prSet/>
      <dgm:spPr/>
      <dgm:t>
        <a:bodyPr/>
        <a:lstStyle/>
        <a:p>
          <a:endParaRPr lang="en-GB" sz="1000"/>
        </a:p>
      </dgm:t>
    </dgm:pt>
    <dgm:pt modelId="{A6374D79-F574-4A3E-8209-069E701C0D9F}">
      <dgm:prSet custT="1"/>
      <dgm:spPr/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>
              <a:latin typeface="+mn-lt"/>
            </a:rPr>
            <a:t> Potential contract boundary mismatches for riders</a:t>
          </a:r>
          <a:endParaRPr lang="en-GB" sz="1000" dirty="0"/>
        </a:p>
      </dgm:t>
    </dgm:pt>
    <dgm:pt modelId="{C146B117-CF6A-4E7C-A169-1666310CDABB}" type="parTrans" cxnId="{3DA65927-5587-45D0-B280-847D56886FF6}">
      <dgm:prSet/>
      <dgm:spPr/>
      <dgm:t>
        <a:bodyPr/>
        <a:lstStyle/>
        <a:p>
          <a:endParaRPr lang="en-GB" sz="1000"/>
        </a:p>
      </dgm:t>
    </dgm:pt>
    <dgm:pt modelId="{12AD89E9-0CF0-49E8-B61B-91595A2B3014}" type="sibTrans" cxnId="{3DA65927-5587-45D0-B280-847D56886FF6}">
      <dgm:prSet/>
      <dgm:spPr/>
      <dgm:t>
        <a:bodyPr/>
        <a:lstStyle/>
        <a:p>
          <a:endParaRPr lang="en-GB" sz="1000"/>
        </a:p>
      </dgm:t>
    </dgm:pt>
    <dgm:pt modelId="{78716E1E-7AF4-424B-A428-B27F2289CEA5}">
      <dgm:prSet custT="1"/>
      <dgm:spPr/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>
              <a:latin typeface="+mn-lt"/>
            </a:rPr>
            <a:t> Subjectivity for renewable contracts</a:t>
          </a:r>
          <a:endParaRPr lang="en-GB" sz="1000" dirty="0"/>
        </a:p>
      </dgm:t>
    </dgm:pt>
    <dgm:pt modelId="{ADA33322-7B2B-4210-8DC2-43B8EA1933B7}" type="parTrans" cxnId="{BFC4504B-530D-4FEF-A2E4-90831E3E867D}">
      <dgm:prSet/>
      <dgm:spPr/>
      <dgm:t>
        <a:bodyPr/>
        <a:lstStyle/>
        <a:p>
          <a:endParaRPr lang="en-GB" sz="1000"/>
        </a:p>
      </dgm:t>
    </dgm:pt>
    <dgm:pt modelId="{F1B15D14-1D81-482B-AC8B-1CD7D9DFFF36}" type="sibTrans" cxnId="{BFC4504B-530D-4FEF-A2E4-90831E3E867D}">
      <dgm:prSet/>
      <dgm:spPr/>
      <dgm:t>
        <a:bodyPr/>
        <a:lstStyle/>
        <a:p>
          <a:endParaRPr lang="en-GB" sz="1000"/>
        </a:p>
      </dgm:t>
    </dgm:pt>
    <dgm:pt modelId="{755BDEB8-3362-4FB5-99B1-E2EE0CB65694}" type="pres">
      <dgm:prSet presAssocID="{83AA4D0F-6350-4516-A35B-33A63271B984}" presName="linearFlow" presStyleCnt="0">
        <dgm:presLayoutVars>
          <dgm:dir/>
          <dgm:animLvl val="lvl"/>
          <dgm:resizeHandles val="exact"/>
        </dgm:presLayoutVars>
      </dgm:prSet>
      <dgm:spPr/>
    </dgm:pt>
    <dgm:pt modelId="{D294AD75-12B0-41A3-AA77-0E837BC5F190}" type="pres">
      <dgm:prSet presAssocID="{21D8E816-7121-49C1-9ADE-0D784D801F0E}" presName="composite" presStyleCnt="0"/>
      <dgm:spPr/>
    </dgm:pt>
    <dgm:pt modelId="{7EB7592C-A408-45E9-88B1-8D6E7674B11D}" type="pres">
      <dgm:prSet presAssocID="{21D8E816-7121-49C1-9ADE-0D784D801F0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351AAB7-60C0-4480-8EC7-DCD37C62B051}" type="pres">
      <dgm:prSet presAssocID="{21D8E816-7121-49C1-9ADE-0D784D801F0E}" presName="parSh" presStyleLbl="node1" presStyleIdx="0" presStyleCnt="2"/>
      <dgm:spPr>
        <a:prstGeom prst="rect">
          <a:avLst/>
        </a:prstGeom>
      </dgm:spPr>
    </dgm:pt>
    <dgm:pt modelId="{D7600EF0-A490-4B30-8959-4397036E969A}" type="pres">
      <dgm:prSet presAssocID="{21D8E816-7121-49C1-9ADE-0D784D801F0E}" presName="desTx" presStyleLbl="fgAcc1" presStyleIdx="0" presStyleCnt="2" custScaleX="111321">
        <dgm:presLayoutVars>
          <dgm:bulletEnabled val="1"/>
        </dgm:presLayoutVars>
      </dgm:prSet>
      <dgm:spPr>
        <a:prstGeom prst="flowChartProcess">
          <a:avLst/>
        </a:prstGeom>
      </dgm:spPr>
    </dgm:pt>
    <dgm:pt modelId="{F85D1E5E-6426-4E43-B3CB-BAFBC01ABC65}" type="pres">
      <dgm:prSet presAssocID="{E008D7AD-E579-4FF7-8E32-7F2429389438}" presName="sibTrans" presStyleLbl="sibTrans2D1" presStyleIdx="0" presStyleCnt="1" custScaleX="125408"/>
      <dgm:spPr/>
    </dgm:pt>
    <dgm:pt modelId="{D6DFCB0A-B44C-4941-B772-9B7A3528B206}" type="pres">
      <dgm:prSet presAssocID="{E008D7AD-E579-4FF7-8E32-7F2429389438}" presName="connTx" presStyleLbl="sibTrans2D1" presStyleIdx="0" presStyleCnt="1"/>
      <dgm:spPr/>
    </dgm:pt>
    <dgm:pt modelId="{5088ACEE-A315-457B-848A-666ABD733692}" type="pres">
      <dgm:prSet presAssocID="{45FF686C-F770-460B-8F8A-190D9C4CC153}" presName="composite" presStyleCnt="0"/>
      <dgm:spPr/>
    </dgm:pt>
    <dgm:pt modelId="{828171AD-8644-4DF8-BE0A-FBE53BDA0D9A}" type="pres">
      <dgm:prSet presAssocID="{45FF686C-F770-460B-8F8A-190D9C4CC153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E047775-BA73-4A90-9DA3-66C37CE53158}" type="pres">
      <dgm:prSet presAssocID="{45FF686C-F770-460B-8F8A-190D9C4CC153}" presName="parSh" presStyleLbl="node1" presStyleIdx="1" presStyleCnt="2" custLinFactNeighborX="-9895" custLinFactNeighborY="-10092"/>
      <dgm:spPr>
        <a:prstGeom prst="rect">
          <a:avLst/>
        </a:prstGeom>
      </dgm:spPr>
    </dgm:pt>
    <dgm:pt modelId="{023B57F6-7A07-4226-B251-ED65F94B6256}" type="pres">
      <dgm:prSet presAssocID="{45FF686C-F770-460B-8F8A-190D9C4CC153}" presName="desTx" presStyleLbl="fgAcc1" presStyleIdx="1" presStyleCnt="2" custScaleX="114488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87B7EC22-0CB3-4140-949B-CFD7DEC8ED39}" type="presOf" srcId="{A6374D79-F574-4A3E-8209-069E701C0D9F}" destId="{023B57F6-7A07-4226-B251-ED65F94B6256}" srcOrd="0" destOrd="2" presId="urn:microsoft.com/office/officeart/2005/8/layout/process3"/>
    <dgm:cxn modelId="{3DA65927-5587-45D0-B280-847D56886FF6}" srcId="{45FF686C-F770-460B-8F8A-190D9C4CC153}" destId="{A6374D79-F574-4A3E-8209-069E701C0D9F}" srcOrd="2" destOrd="0" parTransId="{C146B117-CF6A-4E7C-A169-1666310CDABB}" sibTransId="{12AD89E9-0CF0-49E8-B61B-91595A2B3014}"/>
    <dgm:cxn modelId="{520A135E-2D8E-4AA1-B178-11D78CD3799F}" srcId="{21D8E816-7121-49C1-9ADE-0D784D801F0E}" destId="{CA6EDAE9-3096-477E-865F-984C7504A993}" srcOrd="3" destOrd="0" parTransId="{6911E855-2E28-441C-AA4E-9BFBC571EFE2}" sibTransId="{3F44D657-A1FD-4088-AFED-4D3C0BC57872}"/>
    <dgm:cxn modelId="{DDC85847-F403-4388-851C-49710CFC51CD}" srcId="{45FF686C-F770-460B-8F8A-190D9C4CC153}" destId="{FA8E1136-901F-4BFF-BFF6-FACA52A475E4}" srcOrd="0" destOrd="0" parTransId="{FCBE7C62-F7CB-4322-9068-5EE000602586}" sibTransId="{D07D4B42-905D-4A1E-AB4F-D784C6242A93}"/>
    <dgm:cxn modelId="{B5E87B4A-72BA-47E7-AA11-30BEA76CFB36}" type="presOf" srcId="{21D8E816-7121-49C1-9ADE-0D784D801F0E}" destId="{7EB7592C-A408-45E9-88B1-8D6E7674B11D}" srcOrd="0" destOrd="0" presId="urn:microsoft.com/office/officeart/2005/8/layout/process3"/>
    <dgm:cxn modelId="{BFC4504B-530D-4FEF-A2E4-90831E3E867D}" srcId="{45FF686C-F770-460B-8F8A-190D9C4CC153}" destId="{78716E1E-7AF4-424B-A428-B27F2289CEA5}" srcOrd="3" destOrd="0" parTransId="{ADA33322-7B2B-4210-8DC2-43B8EA1933B7}" sibTransId="{F1B15D14-1D81-482B-AC8B-1CD7D9DFFF36}"/>
    <dgm:cxn modelId="{A696A06D-9376-4850-B67F-C4067DCFAFAF}" srcId="{21D8E816-7121-49C1-9ADE-0D784D801F0E}" destId="{EEF2C13D-7799-452B-9129-107CDFECE616}" srcOrd="0" destOrd="0" parTransId="{01634021-93B6-4E35-8C91-6A23836B2FAE}" sibTransId="{11FEDA2D-3C13-47CB-A0EF-52BBA84DD635}"/>
    <dgm:cxn modelId="{35F4F54F-5404-481A-88EA-413E0C4612C9}" srcId="{83AA4D0F-6350-4516-A35B-33A63271B984}" destId="{21D8E816-7121-49C1-9ADE-0D784D801F0E}" srcOrd="0" destOrd="0" parTransId="{8C1420DF-04B2-41C8-A9E2-7952C91EF25D}" sibTransId="{E008D7AD-E579-4FF7-8E32-7F2429389438}"/>
    <dgm:cxn modelId="{2920B756-E5C5-4865-AA1B-B8DB32745057}" type="presOf" srcId="{E008D7AD-E579-4FF7-8E32-7F2429389438}" destId="{F85D1E5E-6426-4E43-B3CB-BAFBC01ABC65}" srcOrd="0" destOrd="0" presId="urn:microsoft.com/office/officeart/2005/8/layout/process3"/>
    <dgm:cxn modelId="{7287A557-CEAD-4CE3-97A2-21BE269E31EE}" type="presOf" srcId="{EEF2C13D-7799-452B-9129-107CDFECE616}" destId="{D7600EF0-A490-4B30-8959-4397036E969A}" srcOrd="0" destOrd="0" presId="urn:microsoft.com/office/officeart/2005/8/layout/process3"/>
    <dgm:cxn modelId="{99379D8D-F579-46D0-81F6-5D360CD1BDBE}" type="presOf" srcId="{FA8E1136-901F-4BFF-BFF6-FACA52A475E4}" destId="{023B57F6-7A07-4226-B251-ED65F94B6256}" srcOrd="0" destOrd="0" presId="urn:microsoft.com/office/officeart/2005/8/layout/process3"/>
    <dgm:cxn modelId="{83A25C8E-C45D-425F-89F3-E2A2A860825F}" type="presOf" srcId="{E008D7AD-E579-4FF7-8E32-7F2429389438}" destId="{D6DFCB0A-B44C-4941-B772-9B7A3528B206}" srcOrd="1" destOrd="0" presId="urn:microsoft.com/office/officeart/2005/8/layout/process3"/>
    <dgm:cxn modelId="{7ECBCE90-1134-4972-9E49-280FEF4D4812}" srcId="{21D8E816-7121-49C1-9ADE-0D784D801F0E}" destId="{6087B7F8-15C6-433C-9AB3-7EFE630A3ED3}" srcOrd="2" destOrd="0" parTransId="{29EC9258-5921-4EBE-9612-978861C5825F}" sibTransId="{FF29F32C-730A-4A53-8F4A-386814520FFF}"/>
    <dgm:cxn modelId="{87A3F091-4513-4ECB-9059-E596FE2E323C}" type="presOf" srcId="{6087B7F8-15C6-433C-9AB3-7EFE630A3ED3}" destId="{D7600EF0-A490-4B30-8959-4397036E969A}" srcOrd="0" destOrd="2" presId="urn:microsoft.com/office/officeart/2005/8/layout/process3"/>
    <dgm:cxn modelId="{F8639895-C4E3-4195-8F74-66473C82EEBE}" type="presOf" srcId="{CA6EDAE9-3096-477E-865F-984C7504A993}" destId="{D7600EF0-A490-4B30-8959-4397036E969A}" srcOrd="0" destOrd="3" presId="urn:microsoft.com/office/officeart/2005/8/layout/process3"/>
    <dgm:cxn modelId="{D483D29F-9D60-46B7-BFA1-BDEF3F2BCE6B}" type="presOf" srcId="{45FF686C-F770-460B-8F8A-190D9C4CC153}" destId="{DE047775-BA73-4A90-9DA3-66C37CE53158}" srcOrd="1" destOrd="0" presId="urn:microsoft.com/office/officeart/2005/8/layout/process3"/>
    <dgm:cxn modelId="{15F766AF-D7B6-4E1E-ABF2-56CC0A816BF8}" type="presOf" srcId="{83AA4D0F-6350-4516-A35B-33A63271B984}" destId="{755BDEB8-3362-4FB5-99B1-E2EE0CB65694}" srcOrd="0" destOrd="0" presId="urn:microsoft.com/office/officeart/2005/8/layout/process3"/>
    <dgm:cxn modelId="{BD7CF0B1-FC58-4B29-9F50-E71E82A4D9B3}" type="presOf" srcId="{21D8E816-7121-49C1-9ADE-0D784D801F0E}" destId="{C351AAB7-60C0-4480-8EC7-DCD37C62B051}" srcOrd="1" destOrd="0" presId="urn:microsoft.com/office/officeart/2005/8/layout/process3"/>
    <dgm:cxn modelId="{E6019EB3-9115-4DB2-B0D8-A181FD7CA73C}" srcId="{83AA4D0F-6350-4516-A35B-33A63271B984}" destId="{45FF686C-F770-460B-8F8A-190D9C4CC153}" srcOrd="1" destOrd="0" parTransId="{9F76F938-2056-439D-8171-AFC6A2874A4D}" sibTransId="{D57B4EC2-70D9-427D-B89E-38FAC690FE29}"/>
    <dgm:cxn modelId="{2C68B2B7-7306-4DC3-967A-1ED00A95A5D1}" type="presOf" srcId="{45FF686C-F770-460B-8F8A-190D9C4CC153}" destId="{828171AD-8644-4DF8-BE0A-FBE53BDA0D9A}" srcOrd="0" destOrd="0" presId="urn:microsoft.com/office/officeart/2005/8/layout/process3"/>
    <dgm:cxn modelId="{BBC4B0CF-01B6-43EB-A6A2-56BC3526CD25}" type="presOf" srcId="{69AB1C49-5FC2-4FF8-A83C-FB26EA60C527}" destId="{D7600EF0-A490-4B30-8959-4397036E969A}" srcOrd="0" destOrd="1" presId="urn:microsoft.com/office/officeart/2005/8/layout/process3"/>
    <dgm:cxn modelId="{DFAC11E2-1C21-4DA4-96B9-4A1D65D89479}" type="presOf" srcId="{68CD057A-BDB6-40DE-ABA1-FA90C4A2EC2C}" destId="{023B57F6-7A07-4226-B251-ED65F94B6256}" srcOrd="0" destOrd="1" presId="urn:microsoft.com/office/officeart/2005/8/layout/process3"/>
    <dgm:cxn modelId="{128CE5E3-4B2F-4E99-82A2-6F393013485D}" srcId="{45FF686C-F770-460B-8F8A-190D9C4CC153}" destId="{68CD057A-BDB6-40DE-ABA1-FA90C4A2EC2C}" srcOrd="1" destOrd="0" parTransId="{268D9A93-95F4-478E-BD3A-82BE45C4AFF5}" sibTransId="{72A49EC8-B249-41F6-B53E-57FA9CC2CA07}"/>
    <dgm:cxn modelId="{685732FA-5C40-4BDF-9EBF-56738356D972}" type="presOf" srcId="{78716E1E-7AF4-424B-A428-B27F2289CEA5}" destId="{023B57F6-7A07-4226-B251-ED65F94B6256}" srcOrd="0" destOrd="3" presId="urn:microsoft.com/office/officeart/2005/8/layout/process3"/>
    <dgm:cxn modelId="{5428C0FF-625D-4537-BF89-D76DD32B782C}" srcId="{21D8E816-7121-49C1-9ADE-0D784D801F0E}" destId="{69AB1C49-5FC2-4FF8-A83C-FB26EA60C527}" srcOrd="1" destOrd="0" parTransId="{B39D8A75-1179-418A-BA77-4C0336827FEC}" sibTransId="{E2214956-6F13-4D16-AD87-DCDCC53480A3}"/>
    <dgm:cxn modelId="{1A495FDA-C45C-44C6-912C-34F144D01BB1}" type="presParOf" srcId="{755BDEB8-3362-4FB5-99B1-E2EE0CB65694}" destId="{D294AD75-12B0-41A3-AA77-0E837BC5F190}" srcOrd="0" destOrd="0" presId="urn:microsoft.com/office/officeart/2005/8/layout/process3"/>
    <dgm:cxn modelId="{6A519E61-4D56-4C33-885A-A76BD6814650}" type="presParOf" srcId="{D294AD75-12B0-41A3-AA77-0E837BC5F190}" destId="{7EB7592C-A408-45E9-88B1-8D6E7674B11D}" srcOrd="0" destOrd="0" presId="urn:microsoft.com/office/officeart/2005/8/layout/process3"/>
    <dgm:cxn modelId="{574EBC9D-298D-414C-82AD-34197B69EE78}" type="presParOf" srcId="{D294AD75-12B0-41A3-AA77-0E837BC5F190}" destId="{C351AAB7-60C0-4480-8EC7-DCD37C62B051}" srcOrd="1" destOrd="0" presId="urn:microsoft.com/office/officeart/2005/8/layout/process3"/>
    <dgm:cxn modelId="{6AC1ED03-8B29-45CC-9AAF-480A264B3E5E}" type="presParOf" srcId="{D294AD75-12B0-41A3-AA77-0E837BC5F190}" destId="{D7600EF0-A490-4B30-8959-4397036E969A}" srcOrd="2" destOrd="0" presId="urn:microsoft.com/office/officeart/2005/8/layout/process3"/>
    <dgm:cxn modelId="{EF95DD7C-E2FA-4F1F-9DB9-C4E18BA2AD0C}" type="presParOf" srcId="{755BDEB8-3362-4FB5-99B1-E2EE0CB65694}" destId="{F85D1E5E-6426-4E43-B3CB-BAFBC01ABC65}" srcOrd="1" destOrd="0" presId="urn:microsoft.com/office/officeart/2005/8/layout/process3"/>
    <dgm:cxn modelId="{09D69FC5-C920-4A1F-9C9D-AA58F2A2C3E9}" type="presParOf" srcId="{F85D1E5E-6426-4E43-B3CB-BAFBC01ABC65}" destId="{D6DFCB0A-B44C-4941-B772-9B7A3528B206}" srcOrd="0" destOrd="0" presId="urn:microsoft.com/office/officeart/2005/8/layout/process3"/>
    <dgm:cxn modelId="{3A4E1895-2A6B-4528-A79F-61FAAE61BEBC}" type="presParOf" srcId="{755BDEB8-3362-4FB5-99B1-E2EE0CB65694}" destId="{5088ACEE-A315-457B-848A-666ABD733692}" srcOrd="2" destOrd="0" presId="urn:microsoft.com/office/officeart/2005/8/layout/process3"/>
    <dgm:cxn modelId="{997F7E10-0E63-4917-86F2-74A8679E643E}" type="presParOf" srcId="{5088ACEE-A315-457B-848A-666ABD733692}" destId="{828171AD-8644-4DF8-BE0A-FBE53BDA0D9A}" srcOrd="0" destOrd="0" presId="urn:microsoft.com/office/officeart/2005/8/layout/process3"/>
    <dgm:cxn modelId="{E78F1C1B-A263-441A-AA57-A61F85D7A3EA}" type="presParOf" srcId="{5088ACEE-A315-457B-848A-666ABD733692}" destId="{DE047775-BA73-4A90-9DA3-66C37CE53158}" srcOrd="1" destOrd="0" presId="urn:microsoft.com/office/officeart/2005/8/layout/process3"/>
    <dgm:cxn modelId="{18236AFA-9711-4384-B393-80B889413B89}" type="presParOf" srcId="{5088ACEE-A315-457B-848A-666ABD733692}" destId="{023B57F6-7A07-4226-B251-ED65F94B62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AA4D0F-6350-4516-A35B-33A63271B984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1D8E816-7121-49C1-9ADE-0D784D801F0E}">
      <dgm:prSet phldrT="[Text]" custT="1"/>
      <dgm:spPr/>
      <dgm:t>
        <a:bodyPr/>
        <a:lstStyle/>
        <a:p>
          <a:r>
            <a:rPr lang="en-GB" sz="1200" b="1" dirty="0"/>
            <a:t>Alignment with aims</a:t>
          </a:r>
        </a:p>
      </dgm:t>
    </dgm:pt>
    <dgm:pt modelId="{8C1420DF-04B2-41C8-A9E2-7952C91EF25D}" type="parTrans" cxnId="{35F4F54F-5404-481A-88EA-413E0C4612C9}">
      <dgm:prSet/>
      <dgm:spPr/>
      <dgm:t>
        <a:bodyPr/>
        <a:lstStyle/>
        <a:p>
          <a:endParaRPr lang="en-GB" sz="1000"/>
        </a:p>
      </dgm:t>
    </dgm:pt>
    <dgm:pt modelId="{E008D7AD-E579-4FF7-8E32-7F2429389438}" type="sibTrans" cxnId="{35F4F54F-5404-481A-88EA-413E0C4612C9}">
      <dgm:prSet custT="1"/>
      <dgm:spPr>
        <a:noFill/>
      </dgm:spPr>
      <dgm:t>
        <a:bodyPr/>
        <a:lstStyle/>
        <a:p>
          <a:endParaRPr lang="en-GB" sz="1000" dirty="0">
            <a:solidFill>
              <a:schemeClr val="accent4"/>
            </a:solidFill>
          </a:endParaRPr>
        </a:p>
      </dgm:t>
    </dgm:pt>
    <dgm:pt modelId="{EEF2C13D-7799-452B-9129-107CDFECE616}">
      <dgm:prSet phldrT="[Text]"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/>
            <a:t> Aligns back-book measurement </a:t>
          </a:r>
        </a:p>
      </dgm:t>
    </dgm:pt>
    <dgm:pt modelId="{01634021-93B6-4E35-8C91-6A23836B2FAE}" type="parTrans" cxnId="{A696A06D-9376-4850-B67F-C4067DCFAFAF}">
      <dgm:prSet/>
      <dgm:spPr/>
      <dgm:t>
        <a:bodyPr/>
        <a:lstStyle/>
        <a:p>
          <a:endParaRPr lang="en-GB" sz="1000"/>
        </a:p>
      </dgm:t>
    </dgm:pt>
    <dgm:pt modelId="{11FEDA2D-3C13-47CB-A0EF-52BBA84DD635}" type="sibTrans" cxnId="{A696A06D-9376-4850-B67F-C4067DCFAFAF}">
      <dgm:prSet/>
      <dgm:spPr/>
      <dgm:t>
        <a:bodyPr/>
        <a:lstStyle/>
        <a:p>
          <a:endParaRPr lang="en-GB" sz="1000"/>
        </a:p>
      </dgm:t>
    </dgm:pt>
    <dgm:pt modelId="{FA8E1136-901F-4BFF-BFF6-FACA52A475E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/>
            <a:t> Variety of choice still available</a:t>
          </a:r>
        </a:p>
      </dgm:t>
    </dgm:pt>
    <dgm:pt modelId="{FCBE7C62-F7CB-4322-9068-5EE000602586}" type="parTrans" cxnId="{DDC85847-F403-4388-851C-49710CFC51CD}">
      <dgm:prSet/>
      <dgm:spPr/>
      <dgm:t>
        <a:bodyPr/>
        <a:lstStyle/>
        <a:p>
          <a:endParaRPr lang="en-GB" sz="1000"/>
        </a:p>
      </dgm:t>
    </dgm:pt>
    <dgm:pt modelId="{D07D4B42-905D-4A1E-AB4F-D784C6242A93}" type="sibTrans" cxnId="{DDC85847-F403-4388-851C-49710CFC51CD}">
      <dgm:prSet/>
      <dgm:spPr/>
      <dgm:t>
        <a:bodyPr/>
        <a:lstStyle/>
        <a:p>
          <a:endParaRPr lang="en-GB" sz="1000"/>
        </a:p>
      </dgm:t>
    </dgm:pt>
    <dgm:pt modelId="{9A195DBA-7594-4181-8A75-17F781F0E04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E3783F3C-A7AF-4761-87FB-F0E8026AF8CF}" type="parTrans" cxnId="{507AC643-23B2-45FF-9D5E-F7DC41A5F928}">
      <dgm:prSet/>
      <dgm:spPr/>
      <dgm:t>
        <a:bodyPr/>
        <a:lstStyle/>
        <a:p>
          <a:endParaRPr lang="en-GB"/>
        </a:p>
      </dgm:t>
    </dgm:pt>
    <dgm:pt modelId="{CB2C388E-814F-49BC-A1FF-F9C73C730CC2}" type="sibTrans" cxnId="{507AC643-23B2-45FF-9D5E-F7DC41A5F928}">
      <dgm:prSet/>
      <dgm:spPr/>
      <dgm:t>
        <a:bodyPr/>
        <a:lstStyle/>
        <a:p>
          <a:endParaRPr lang="en-GB"/>
        </a:p>
      </dgm:t>
    </dgm:pt>
    <dgm:pt modelId="{43C88465-D9DD-4BDD-AEA1-2D89982CE1DA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EDC35EBE-06B6-42AF-A67C-7BB92BC1452F}" type="parTrans" cxnId="{94860AE7-9923-4570-920A-A38467170DCE}">
      <dgm:prSet/>
      <dgm:spPr/>
      <dgm:t>
        <a:bodyPr/>
        <a:lstStyle/>
        <a:p>
          <a:endParaRPr lang="en-GB"/>
        </a:p>
      </dgm:t>
    </dgm:pt>
    <dgm:pt modelId="{5AF287A7-87A7-48B7-95B4-BC757165BC0B}" type="sibTrans" cxnId="{94860AE7-9923-4570-920A-A38467170DCE}">
      <dgm:prSet/>
      <dgm:spPr/>
      <dgm:t>
        <a:bodyPr/>
        <a:lstStyle/>
        <a:p>
          <a:endParaRPr lang="en-GB"/>
        </a:p>
      </dgm:t>
    </dgm:pt>
    <dgm:pt modelId="{952B23C4-3B22-4F0E-971E-4E0C82E890BF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D264C5AD-9962-480B-97B9-798527280600}" type="parTrans" cxnId="{C3611F3B-5E09-4A23-953B-080CB3BC2FD9}">
      <dgm:prSet/>
      <dgm:spPr/>
      <dgm:t>
        <a:bodyPr/>
        <a:lstStyle/>
        <a:p>
          <a:endParaRPr lang="en-GB"/>
        </a:p>
      </dgm:t>
    </dgm:pt>
    <dgm:pt modelId="{C1FAA4CA-246A-400D-945B-AEE987B3D37A}" type="sibTrans" cxnId="{C3611F3B-5E09-4A23-953B-080CB3BC2FD9}">
      <dgm:prSet/>
      <dgm:spPr/>
      <dgm:t>
        <a:bodyPr/>
        <a:lstStyle/>
        <a:p>
          <a:endParaRPr lang="en-GB"/>
        </a:p>
      </dgm:t>
    </dgm:pt>
    <dgm:pt modelId="{EEAA1785-C6A3-4603-AA5D-7B1AA3720558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82BEF038-9306-4EDD-B1FA-135BB190B1D3}" type="parTrans" cxnId="{C2598006-2098-4DC9-B91D-6451EBD03693}">
      <dgm:prSet/>
      <dgm:spPr/>
      <dgm:t>
        <a:bodyPr/>
        <a:lstStyle/>
        <a:p>
          <a:endParaRPr lang="en-GB"/>
        </a:p>
      </dgm:t>
    </dgm:pt>
    <dgm:pt modelId="{37FE0C0B-8C03-486B-A709-1143772D5FD8}" type="sibTrans" cxnId="{C2598006-2098-4DC9-B91D-6451EBD03693}">
      <dgm:prSet/>
      <dgm:spPr/>
      <dgm:t>
        <a:bodyPr/>
        <a:lstStyle/>
        <a:p>
          <a:endParaRPr lang="en-GB"/>
        </a:p>
      </dgm:t>
    </dgm:pt>
    <dgm:pt modelId="{F8C9A69E-FB56-4C5D-A60B-75D2EB3EB970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/>
            <a:t> Lead to different approaches for in-force and new business</a:t>
          </a:r>
        </a:p>
      </dgm:t>
    </dgm:pt>
    <dgm:pt modelId="{749C7DB3-8F7B-4E5C-BDC9-7D748D130215}" type="parTrans" cxnId="{A2E0D63A-9BB0-42C8-BF4B-A62E67225627}">
      <dgm:prSet/>
      <dgm:spPr/>
      <dgm:t>
        <a:bodyPr/>
        <a:lstStyle/>
        <a:p>
          <a:endParaRPr lang="en-GB"/>
        </a:p>
      </dgm:t>
    </dgm:pt>
    <dgm:pt modelId="{989654A2-4E25-4D36-A9C5-5486716E2BA0}" type="sibTrans" cxnId="{A2E0D63A-9BB0-42C8-BF4B-A62E67225627}">
      <dgm:prSet/>
      <dgm:spPr/>
      <dgm:t>
        <a:bodyPr/>
        <a:lstStyle/>
        <a:p>
          <a:endParaRPr lang="en-GB"/>
        </a:p>
      </dgm:t>
    </dgm:pt>
    <dgm:pt modelId="{45FF686C-F770-460B-8F8A-190D9C4CC15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200" b="1" dirty="0">
              <a:solidFill>
                <a:schemeClr val="accent2"/>
              </a:solidFill>
            </a:rPr>
            <a:t>Disparity with aims</a:t>
          </a:r>
        </a:p>
      </dgm:t>
    </dgm:pt>
    <dgm:pt modelId="{D57B4EC2-70D9-427D-B89E-38FAC690FE29}" type="sibTrans" cxnId="{E6019EB3-9115-4DB2-B0D8-A181FD7CA73C}">
      <dgm:prSet custT="1"/>
      <dgm:spPr/>
      <dgm:t>
        <a:bodyPr/>
        <a:lstStyle/>
        <a:p>
          <a:endParaRPr lang="en-GB" sz="1000"/>
        </a:p>
      </dgm:t>
    </dgm:pt>
    <dgm:pt modelId="{9F76F938-2056-439D-8171-AFC6A2874A4D}" type="parTrans" cxnId="{E6019EB3-9115-4DB2-B0D8-A181FD7CA73C}">
      <dgm:prSet/>
      <dgm:spPr/>
      <dgm:t>
        <a:bodyPr/>
        <a:lstStyle/>
        <a:p>
          <a:endParaRPr lang="en-GB" sz="1000"/>
        </a:p>
      </dgm:t>
    </dgm:pt>
    <dgm:pt modelId="{755BDEB8-3362-4FB5-99B1-E2EE0CB65694}" type="pres">
      <dgm:prSet presAssocID="{83AA4D0F-6350-4516-A35B-33A63271B984}" presName="linearFlow" presStyleCnt="0">
        <dgm:presLayoutVars>
          <dgm:dir/>
          <dgm:animLvl val="lvl"/>
          <dgm:resizeHandles val="exact"/>
        </dgm:presLayoutVars>
      </dgm:prSet>
      <dgm:spPr/>
    </dgm:pt>
    <dgm:pt modelId="{D294AD75-12B0-41A3-AA77-0E837BC5F190}" type="pres">
      <dgm:prSet presAssocID="{21D8E816-7121-49C1-9ADE-0D784D801F0E}" presName="composite" presStyleCnt="0"/>
      <dgm:spPr/>
    </dgm:pt>
    <dgm:pt modelId="{7EB7592C-A408-45E9-88B1-8D6E7674B11D}" type="pres">
      <dgm:prSet presAssocID="{21D8E816-7121-49C1-9ADE-0D784D801F0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351AAB7-60C0-4480-8EC7-DCD37C62B051}" type="pres">
      <dgm:prSet presAssocID="{21D8E816-7121-49C1-9ADE-0D784D801F0E}" presName="parSh" presStyleLbl="node1" presStyleIdx="0" presStyleCnt="2"/>
      <dgm:spPr>
        <a:prstGeom prst="rect">
          <a:avLst/>
        </a:prstGeom>
      </dgm:spPr>
    </dgm:pt>
    <dgm:pt modelId="{D7600EF0-A490-4B30-8959-4397036E969A}" type="pres">
      <dgm:prSet presAssocID="{21D8E816-7121-49C1-9ADE-0D784D801F0E}" presName="desTx" presStyleLbl="fgAcc1" presStyleIdx="0" presStyleCnt="2" custScaleX="111321">
        <dgm:presLayoutVars>
          <dgm:bulletEnabled val="1"/>
        </dgm:presLayoutVars>
      </dgm:prSet>
      <dgm:spPr>
        <a:prstGeom prst="flowChartProcess">
          <a:avLst/>
        </a:prstGeom>
      </dgm:spPr>
    </dgm:pt>
    <dgm:pt modelId="{F85D1E5E-6426-4E43-B3CB-BAFBC01ABC65}" type="pres">
      <dgm:prSet presAssocID="{E008D7AD-E579-4FF7-8E32-7F2429389438}" presName="sibTrans" presStyleLbl="sibTrans2D1" presStyleIdx="0" presStyleCnt="1" custScaleX="125408"/>
      <dgm:spPr/>
    </dgm:pt>
    <dgm:pt modelId="{D6DFCB0A-B44C-4941-B772-9B7A3528B206}" type="pres">
      <dgm:prSet presAssocID="{E008D7AD-E579-4FF7-8E32-7F2429389438}" presName="connTx" presStyleLbl="sibTrans2D1" presStyleIdx="0" presStyleCnt="1"/>
      <dgm:spPr/>
    </dgm:pt>
    <dgm:pt modelId="{5088ACEE-A315-457B-848A-666ABD733692}" type="pres">
      <dgm:prSet presAssocID="{45FF686C-F770-460B-8F8A-190D9C4CC153}" presName="composite" presStyleCnt="0"/>
      <dgm:spPr/>
    </dgm:pt>
    <dgm:pt modelId="{828171AD-8644-4DF8-BE0A-FBE53BDA0D9A}" type="pres">
      <dgm:prSet presAssocID="{45FF686C-F770-460B-8F8A-190D9C4CC153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E047775-BA73-4A90-9DA3-66C37CE53158}" type="pres">
      <dgm:prSet presAssocID="{45FF686C-F770-460B-8F8A-190D9C4CC153}" presName="parSh" presStyleLbl="node1" presStyleIdx="1" presStyleCnt="2" custLinFactNeighborX="-9895" custLinFactNeighborY="-10092"/>
      <dgm:spPr>
        <a:prstGeom prst="rect">
          <a:avLst/>
        </a:prstGeom>
      </dgm:spPr>
    </dgm:pt>
    <dgm:pt modelId="{023B57F6-7A07-4226-B251-ED65F94B6256}" type="pres">
      <dgm:prSet presAssocID="{45FF686C-F770-460B-8F8A-190D9C4CC153}" presName="desTx" presStyleLbl="fgAcc1" presStyleIdx="1" presStyleCnt="2" custScaleX="114488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C2598006-2098-4DC9-B91D-6451EBD03693}" srcId="{45FF686C-F770-460B-8F8A-190D9C4CC153}" destId="{EEAA1785-C6A3-4603-AA5D-7B1AA3720558}" srcOrd="3" destOrd="0" parTransId="{82BEF038-9306-4EDD-B1FA-135BB190B1D3}" sibTransId="{37FE0C0B-8C03-486B-A709-1143772D5FD8}"/>
    <dgm:cxn modelId="{A2E0D63A-9BB0-42C8-BF4B-A62E67225627}" srcId="{45FF686C-F770-460B-8F8A-190D9C4CC153}" destId="{F8C9A69E-FB56-4C5D-A60B-75D2EB3EB970}" srcOrd="1" destOrd="0" parTransId="{749C7DB3-8F7B-4E5C-BDC9-7D748D130215}" sibTransId="{989654A2-4E25-4D36-A9C5-5486716E2BA0}"/>
    <dgm:cxn modelId="{C3611F3B-5E09-4A23-953B-080CB3BC2FD9}" srcId="{45FF686C-F770-460B-8F8A-190D9C4CC153}" destId="{952B23C4-3B22-4F0E-971E-4E0C82E890BF}" srcOrd="2" destOrd="0" parTransId="{D264C5AD-9962-480B-97B9-798527280600}" sibTransId="{C1FAA4CA-246A-400D-945B-AEE987B3D37A}"/>
    <dgm:cxn modelId="{E4C84A5F-ECBA-4407-BAC9-83C349FAC50F}" type="presOf" srcId="{952B23C4-3B22-4F0E-971E-4E0C82E890BF}" destId="{023B57F6-7A07-4226-B251-ED65F94B6256}" srcOrd="0" destOrd="2" presId="urn:microsoft.com/office/officeart/2005/8/layout/process3"/>
    <dgm:cxn modelId="{507AC643-23B2-45FF-9D5E-F7DC41A5F928}" srcId="{45FF686C-F770-460B-8F8A-190D9C4CC153}" destId="{9A195DBA-7594-4181-8A75-17F781F0E044}" srcOrd="5" destOrd="0" parTransId="{E3783F3C-A7AF-4761-87FB-F0E8026AF8CF}" sibTransId="{CB2C388E-814F-49BC-A1FF-F9C73C730CC2}"/>
    <dgm:cxn modelId="{DDC85847-F403-4388-851C-49710CFC51CD}" srcId="{45FF686C-F770-460B-8F8A-190D9C4CC153}" destId="{FA8E1136-901F-4BFF-BFF6-FACA52A475E4}" srcOrd="0" destOrd="0" parTransId="{FCBE7C62-F7CB-4322-9068-5EE000602586}" sibTransId="{D07D4B42-905D-4A1E-AB4F-D784C6242A93}"/>
    <dgm:cxn modelId="{B5E87B4A-72BA-47E7-AA11-30BEA76CFB36}" type="presOf" srcId="{21D8E816-7121-49C1-9ADE-0D784D801F0E}" destId="{7EB7592C-A408-45E9-88B1-8D6E7674B11D}" srcOrd="0" destOrd="0" presId="urn:microsoft.com/office/officeart/2005/8/layout/process3"/>
    <dgm:cxn modelId="{A696A06D-9376-4850-B67F-C4067DCFAFAF}" srcId="{21D8E816-7121-49C1-9ADE-0D784D801F0E}" destId="{EEF2C13D-7799-452B-9129-107CDFECE616}" srcOrd="0" destOrd="0" parTransId="{01634021-93B6-4E35-8C91-6A23836B2FAE}" sibTransId="{11FEDA2D-3C13-47CB-A0EF-52BBA84DD635}"/>
    <dgm:cxn modelId="{35F4F54F-5404-481A-88EA-413E0C4612C9}" srcId="{83AA4D0F-6350-4516-A35B-33A63271B984}" destId="{21D8E816-7121-49C1-9ADE-0D784D801F0E}" srcOrd="0" destOrd="0" parTransId="{8C1420DF-04B2-41C8-A9E2-7952C91EF25D}" sibTransId="{E008D7AD-E579-4FF7-8E32-7F2429389438}"/>
    <dgm:cxn modelId="{5E6F3E54-174F-4DFE-8FD1-3B744E7EC35E}" type="presOf" srcId="{9A195DBA-7594-4181-8A75-17F781F0E044}" destId="{023B57F6-7A07-4226-B251-ED65F94B6256}" srcOrd="0" destOrd="5" presId="urn:microsoft.com/office/officeart/2005/8/layout/process3"/>
    <dgm:cxn modelId="{2920B756-E5C5-4865-AA1B-B8DB32745057}" type="presOf" srcId="{E008D7AD-E579-4FF7-8E32-7F2429389438}" destId="{F85D1E5E-6426-4E43-B3CB-BAFBC01ABC65}" srcOrd="0" destOrd="0" presId="urn:microsoft.com/office/officeart/2005/8/layout/process3"/>
    <dgm:cxn modelId="{7287A557-CEAD-4CE3-97A2-21BE269E31EE}" type="presOf" srcId="{EEF2C13D-7799-452B-9129-107CDFECE616}" destId="{D7600EF0-A490-4B30-8959-4397036E969A}" srcOrd="0" destOrd="0" presId="urn:microsoft.com/office/officeart/2005/8/layout/process3"/>
    <dgm:cxn modelId="{50A24989-1C30-4285-8A4A-232C6766CFE1}" type="presOf" srcId="{EEAA1785-C6A3-4603-AA5D-7B1AA3720558}" destId="{023B57F6-7A07-4226-B251-ED65F94B6256}" srcOrd="0" destOrd="3" presId="urn:microsoft.com/office/officeart/2005/8/layout/process3"/>
    <dgm:cxn modelId="{99379D8D-F579-46D0-81F6-5D360CD1BDBE}" type="presOf" srcId="{FA8E1136-901F-4BFF-BFF6-FACA52A475E4}" destId="{023B57F6-7A07-4226-B251-ED65F94B6256}" srcOrd="0" destOrd="0" presId="urn:microsoft.com/office/officeart/2005/8/layout/process3"/>
    <dgm:cxn modelId="{83A25C8E-C45D-425F-89F3-E2A2A860825F}" type="presOf" srcId="{E008D7AD-E579-4FF7-8E32-7F2429389438}" destId="{D6DFCB0A-B44C-4941-B772-9B7A3528B206}" srcOrd="1" destOrd="0" presId="urn:microsoft.com/office/officeart/2005/8/layout/process3"/>
    <dgm:cxn modelId="{D483D29F-9D60-46B7-BFA1-BDEF3F2BCE6B}" type="presOf" srcId="{45FF686C-F770-460B-8F8A-190D9C4CC153}" destId="{DE047775-BA73-4A90-9DA3-66C37CE53158}" srcOrd="1" destOrd="0" presId="urn:microsoft.com/office/officeart/2005/8/layout/process3"/>
    <dgm:cxn modelId="{84B72AA4-2C01-4458-9357-C21DBD99D7D8}" type="presOf" srcId="{F8C9A69E-FB56-4C5D-A60B-75D2EB3EB970}" destId="{023B57F6-7A07-4226-B251-ED65F94B6256}" srcOrd="0" destOrd="1" presId="urn:microsoft.com/office/officeart/2005/8/layout/process3"/>
    <dgm:cxn modelId="{15F766AF-D7B6-4E1E-ABF2-56CC0A816BF8}" type="presOf" srcId="{83AA4D0F-6350-4516-A35B-33A63271B984}" destId="{755BDEB8-3362-4FB5-99B1-E2EE0CB65694}" srcOrd="0" destOrd="0" presId="urn:microsoft.com/office/officeart/2005/8/layout/process3"/>
    <dgm:cxn modelId="{BD7CF0B1-FC58-4B29-9F50-E71E82A4D9B3}" type="presOf" srcId="{21D8E816-7121-49C1-9ADE-0D784D801F0E}" destId="{C351AAB7-60C0-4480-8EC7-DCD37C62B051}" srcOrd="1" destOrd="0" presId="urn:microsoft.com/office/officeart/2005/8/layout/process3"/>
    <dgm:cxn modelId="{E6019EB3-9115-4DB2-B0D8-A181FD7CA73C}" srcId="{83AA4D0F-6350-4516-A35B-33A63271B984}" destId="{45FF686C-F770-460B-8F8A-190D9C4CC153}" srcOrd="1" destOrd="0" parTransId="{9F76F938-2056-439D-8171-AFC6A2874A4D}" sibTransId="{D57B4EC2-70D9-427D-B89E-38FAC690FE29}"/>
    <dgm:cxn modelId="{2C68B2B7-7306-4DC3-967A-1ED00A95A5D1}" type="presOf" srcId="{45FF686C-F770-460B-8F8A-190D9C4CC153}" destId="{828171AD-8644-4DF8-BE0A-FBE53BDA0D9A}" srcOrd="0" destOrd="0" presId="urn:microsoft.com/office/officeart/2005/8/layout/process3"/>
    <dgm:cxn modelId="{C83D87E2-74D8-45C9-AF70-8494D0DB207F}" type="presOf" srcId="{43C88465-D9DD-4BDD-AEA1-2D89982CE1DA}" destId="{023B57F6-7A07-4226-B251-ED65F94B6256}" srcOrd="0" destOrd="4" presId="urn:microsoft.com/office/officeart/2005/8/layout/process3"/>
    <dgm:cxn modelId="{94860AE7-9923-4570-920A-A38467170DCE}" srcId="{45FF686C-F770-460B-8F8A-190D9C4CC153}" destId="{43C88465-D9DD-4BDD-AEA1-2D89982CE1DA}" srcOrd="4" destOrd="0" parTransId="{EDC35EBE-06B6-42AF-A67C-7BB92BC1452F}" sibTransId="{5AF287A7-87A7-48B7-95B4-BC757165BC0B}"/>
    <dgm:cxn modelId="{1A495FDA-C45C-44C6-912C-34F144D01BB1}" type="presParOf" srcId="{755BDEB8-3362-4FB5-99B1-E2EE0CB65694}" destId="{D294AD75-12B0-41A3-AA77-0E837BC5F190}" srcOrd="0" destOrd="0" presId="urn:microsoft.com/office/officeart/2005/8/layout/process3"/>
    <dgm:cxn modelId="{6A519E61-4D56-4C33-885A-A76BD6814650}" type="presParOf" srcId="{D294AD75-12B0-41A3-AA77-0E837BC5F190}" destId="{7EB7592C-A408-45E9-88B1-8D6E7674B11D}" srcOrd="0" destOrd="0" presId="urn:microsoft.com/office/officeart/2005/8/layout/process3"/>
    <dgm:cxn modelId="{574EBC9D-298D-414C-82AD-34197B69EE78}" type="presParOf" srcId="{D294AD75-12B0-41A3-AA77-0E837BC5F190}" destId="{C351AAB7-60C0-4480-8EC7-DCD37C62B051}" srcOrd="1" destOrd="0" presId="urn:microsoft.com/office/officeart/2005/8/layout/process3"/>
    <dgm:cxn modelId="{6AC1ED03-8B29-45CC-9AAF-480A264B3E5E}" type="presParOf" srcId="{D294AD75-12B0-41A3-AA77-0E837BC5F190}" destId="{D7600EF0-A490-4B30-8959-4397036E969A}" srcOrd="2" destOrd="0" presId="urn:microsoft.com/office/officeart/2005/8/layout/process3"/>
    <dgm:cxn modelId="{EF95DD7C-E2FA-4F1F-9DB9-C4E18BA2AD0C}" type="presParOf" srcId="{755BDEB8-3362-4FB5-99B1-E2EE0CB65694}" destId="{F85D1E5E-6426-4E43-B3CB-BAFBC01ABC65}" srcOrd="1" destOrd="0" presId="urn:microsoft.com/office/officeart/2005/8/layout/process3"/>
    <dgm:cxn modelId="{09D69FC5-C920-4A1F-9C9D-AA58F2A2C3E9}" type="presParOf" srcId="{F85D1E5E-6426-4E43-B3CB-BAFBC01ABC65}" destId="{D6DFCB0A-B44C-4941-B772-9B7A3528B206}" srcOrd="0" destOrd="0" presId="urn:microsoft.com/office/officeart/2005/8/layout/process3"/>
    <dgm:cxn modelId="{3A4E1895-2A6B-4528-A79F-61FAAE61BEBC}" type="presParOf" srcId="{755BDEB8-3362-4FB5-99B1-E2EE0CB65694}" destId="{5088ACEE-A315-457B-848A-666ABD733692}" srcOrd="2" destOrd="0" presId="urn:microsoft.com/office/officeart/2005/8/layout/process3"/>
    <dgm:cxn modelId="{997F7E10-0E63-4917-86F2-74A8679E643E}" type="presParOf" srcId="{5088ACEE-A315-457B-848A-666ABD733692}" destId="{828171AD-8644-4DF8-BE0A-FBE53BDA0D9A}" srcOrd="0" destOrd="0" presId="urn:microsoft.com/office/officeart/2005/8/layout/process3"/>
    <dgm:cxn modelId="{E78F1C1B-A263-441A-AA57-A61F85D7A3EA}" type="presParOf" srcId="{5088ACEE-A315-457B-848A-666ABD733692}" destId="{DE047775-BA73-4A90-9DA3-66C37CE53158}" srcOrd="1" destOrd="0" presId="urn:microsoft.com/office/officeart/2005/8/layout/process3"/>
    <dgm:cxn modelId="{18236AFA-9711-4384-B393-80B889413B89}" type="presParOf" srcId="{5088ACEE-A315-457B-848A-666ABD733692}" destId="{023B57F6-7A07-4226-B251-ED65F94B62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AA4D0F-6350-4516-A35B-33A63271B984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1D8E816-7121-49C1-9ADE-0D784D801F0E}">
      <dgm:prSet phldrT="[Text]" custT="1"/>
      <dgm:spPr/>
      <dgm:t>
        <a:bodyPr/>
        <a:lstStyle/>
        <a:p>
          <a:r>
            <a:rPr lang="en-GB" sz="1200" b="1" dirty="0"/>
            <a:t>Alignment with aims</a:t>
          </a:r>
        </a:p>
      </dgm:t>
    </dgm:pt>
    <dgm:pt modelId="{8C1420DF-04B2-41C8-A9E2-7952C91EF25D}" type="parTrans" cxnId="{35F4F54F-5404-481A-88EA-413E0C4612C9}">
      <dgm:prSet/>
      <dgm:spPr/>
      <dgm:t>
        <a:bodyPr/>
        <a:lstStyle/>
        <a:p>
          <a:endParaRPr lang="en-GB" sz="1000"/>
        </a:p>
      </dgm:t>
    </dgm:pt>
    <dgm:pt modelId="{E008D7AD-E579-4FF7-8E32-7F2429389438}" type="sibTrans" cxnId="{35F4F54F-5404-481A-88EA-413E0C4612C9}">
      <dgm:prSet custT="1"/>
      <dgm:spPr>
        <a:noFill/>
      </dgm:spPr>
      <dgm:t>
        <a:bodyPr/>
        <a:lstStyle/>
        <a:p>
          <a:endParaRPr lang="en-GB" sz="1000" dirty="0">
            <a:solidFill>
              <a:schemeClr val="accent4"/>
            </a:solidFill>
          </a:endParaRPr>
        </a:p>
      </dgm:t>
    </dgm:pt>
    <dgm:pt modelId="{EEF2C13D-7799-452B-9129-107CDFECE616}">
      <dgm:prSet phldrT="[Text]"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/>
            <a:t> Increased transparency</a:t>
          </a:r>
        </a:p>
      </dgm:t>
    </dgm:pt>
    <dgm:pt modelId="{01634021-93B6-4E35-8C91-6A23836B2FAE}" type="parTrans" cxnId="{A696A06D-9376-4850-B67F-C4067DCFAFAF}">
      <dgm:prSet/>
      <dgm:spPr/>
      <dgm:t>
        <a:bodyPr/>
        <a:lstStyle/>
        <a:p>
          <a:endParaRPr lang="en-GB" sz="1000"/>
        </a:p>
      </dgm:t>
    </dgm:pt>
    <dgm:pt modelId="{11FEDA2D-3C13-47CB-A0EF-52BBA84DD635}" type="sibTrans" cxnId="{A696A06D-9376-4850-B67F-C4067DCFAFAF}">
      <dgm:prSet/>
      <dgm:spPr/>
      <dgm:t>
        <a:bodyPr/>
        <a:lstStyle/>
        <a:p>
          <a:endParaRPr lang="en-GB" sz="1000"/>
        </a:p>
      </dgm:t>
    </dgm:pt>
    <dgm:pt modelId="{45FF686C-F770-460B-8F8A-190D9C4CC15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200" b="1" dirty="0">
              <a:solidFill>
                <a:schemeClr val="accent2"/>
              </a:solidFill>
            </a:rPr>
            <a:t>Disparity with aims</a:t>
          </a:r>
        </a:p>
      </dgm:t>
    </dgm:pt>
    <dgm:pt modelId="{9F76F938-2056-439D-8171-AFC6A2874A4D}" type="parTrans" cxnId="{E6019EB3-9115-4DB2-B0D8-A181FD7CA73C}">
      <dgm:prSet/>
      <dgm:spPr/>
      <dgm:t>
        <a:bodyPr/>
        <a:lstStyle/>
        <a:p>
          <a:endParaRPr lang="en-GB" sz="1000"/>
        </a:p>
      </dgm:t>
    </dgm:pt>
    <dgm:pt modelId="{D57B4EC2-70D9-427D-B89E-38FAC690FE29}" type="sibTrans" cxnId="{E6019EB3-9115-4DB2-B0D8-A181FD7CA73C}">
      <dgm:prSet custT="1"/>
      <dgm:spPr/>
      <dgm:t>
        <a:bodyPr/>
        <a:lstStyle/>
        <a:p>
          <a:endParaRPr lang="en-GB" sz="1000"/>
        </a:p>
      </dgm:t>
    </dgm:pt>
    <dgm:pt modelId="{FA8E1136-901F-4BFF-BFF6-FACA52A475E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/>
            <a:t> Introduces complexities (e.g. risk adjustment, investment expenses)</a:t>
          </a:r>
        </a:p>
      </dgm:t>
    </dgm:pt>
    <dgm:pt modelId="{FCBE7C62-F7CB-4322-9068-5EE000602586}" type="parTrans" cxnId="{DDC85847-F403-4388-851C-49710CFC51CD}">
      <dgm:prSet/>
      <dgm:spPr/>
      <dgm:t>
        <a:bodyPr/>
        <a:lstStyle/>
        <a:p>
          <a:endParaRPr lang="en-GB" sz="1000"/>
        </a:p>
      </dgm:t>
    </dgm:pt>
    <dgm:pt modelId="{D07D4B42-905D-4A1E-AB4F-D784C6242A93}" type="sibTrans" cxnId="{DDC85847-F403-4388-851C-49710CFC51CD}">
      <dgm:prSet/>
      <dgm:spPr/>
      <dgm:t>
        <a:bodyPr/>
        <a:lstStyle/>
        <a:p>
          <a:endParaRPr lang="en-GB" sz="1000"/>
        </a:p>
      </dgm:t>
    </dgm:pt>
    <dgm:pt modelId="{38F65CD4-96E7-43B5-862C-23C51F223113}">
      <dgm:prSet phldrT="[Text]"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/>
            <a:t> More granular profit disclosure</a:t>
          </a:r>
        </a:p>
      </dgm:t>
    </dgm:pt>
    <dgm:pt modelId="{E64916D4-C71A-4921-90E6-27CCB03F30C0}" type="parTrans" cxnId="{49C9B10C-24E7-4524-B5FF-C8053619273B}">
      <dgm:prSet/>
      <dgm:spPr/>
      <dgm:t>
        <a:bodyPr/>
        <a:lstStyle/>
        <a:p>
          <a:endParaRPr lang="en-GB"/>
        </a:p>
      </dgm:t>
    </dgm:pt>
    <dgm:pt modelId="{74F5C7A0-D2A1-454B-A3D1-1D6177F701B4}" type="sibTrans" cxnId="{49C9B10C-24E7-4524-B5FF-C8053619273B}">
      <dgm:prSet/>
      <dgm:spPr/>
      <dgm:t>
        <a:bodyPr/>
        <a:lstStyle/>
        <a:p>
          <a:endParaRPr lang="en-GB"/>
        </a:p>
      </dgm:t>
    </dgm:pt>
    <dgm:pt modelId="{CD82A564-E4CA-48CC-AB28-CAB3164BB776}">
      <dgm:prSet phldrT="[Text]"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/>
            <a:t> Comparability with non-insurance industries</a:t>
          </a:r>
        </a:p>
      </dgm:t>
    </dgm:pt>
    <dgm:pt modelId="{04399781-370F-4FB5-A2F1-5BEB02306BAC}" type="parTrans" cxnId="{676E50C2-9AF9-492F-BF93-867A9EFE2844}">
      <dgm:prSet/>
      <dgm:spPr/>
      <dgm:t>
        <a:bodyPr/>
        <a:lstStyle/>
        <a:p>
          <a:endParaRPr lang="en-GB"/>
        </a:p>
      </dgm:t>
    </dgm:pt>
    <dgm:pt modelId="{9C6DE92D-E47A-4A58-AC39-9D807E9CFE81}" type="sibTrans" cxnId="{676E50C2-9AF9-492F-BF93-867A9EFE2844}">
      <dgm:prSet/>
      <dgm:spPr/>
      <dgm:t>
        <a:bodyPr/>
        <a:lstStyle/>
        <a:p>
          <a:endParaRPr lang="en-GB"/>
        </a:p>
      </dgm:t>
    </dgm:pt>
    <dgm:pt modelId="{952B23C4-3B22-4F0E-971E-4E0C82E890BF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C1FAA4CA-246A-400D-945B-AEE987B3D37A}" type="sibTrans" cxnId="{C3611F3B-5E09-4A23-953B-080CB3BC2FD9}">
      <dgm:prSet/>
      <dgm:spPr/>
      <dgm:t>
        <a:bodyPr/>
        <a:lstStyle/>
        <a:p>
          <a:endParaRPr lang="en-GB"/>
        </a:p>
      </dgm:t>
    </dgm:pt>
    <dgm:pt modelId="{D264C5AD-9962-480B-97B9-798527280600}" type="parTrans" cxnId="{C3611F3B-5E09-4A23-953B-080CB3BC2FD9}">
      <dgm:prSet/>
      <dgm:spPr/>
      <dgm:t>
        <a:bodyPr/>
        <a:lstStyle/>
        <a:p>
          <a:endParaRPr lang="en-GB"/>
        </a:p>
      </dgm:t>
    </dgm:pt>
    <dgm:pt modelId="{EEAA1785-C6A3-4603-AA5D-7B1AA3720558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37FE0C0B-8C03-486B-A709-1143772D5FD8}" type="sibTrans" cxnId="{C2598006-2098-4DC9-B91D-6451EBD03693}">
      <dgm:prSet/>
      <dgm:spPr/>
      <dgm:t>
        <a:bodyPr/>
        <a:lstStyle/>
        <a:p>
          <a:endParaRPr lang="en-GB"/>
        </a:p>
      </dgm:t>
    </dgm:pt>
    <dgm:pt modelId="{82BEF038-9306-4EDD-B1FA-135BB190B1D3}" type="parTrans" cxnId="{C2598006-2098-4DC9-B91D-6451EBD03693}">
      <dgm:prSet/>
      <dgm:spPr/>
      <dgm:t>
        <a:bodyPr/>
        <a:lstStyle/>
        <a:p>
          <a:endParaRPr lang="en-GB"/>
        </a:p>
      </dgm:t>
    </dgm:pt>
    <dgm:pt modelId="{9A195DBA-7594-4181-8A75-17F781F0E04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CB2C388E-814F-49BC-A1FF-F9C73C730CC2}" type="sibTrans" cxnId="{507AC643-23B2-45FF-9D5E-F7DC41A5F928}">
      <dgm:prSet/>
      <dgm:spPr/>
      <dgm:t>
        <a:bodyPr/>
        <a:lstStyle/>
        <a:p>
          <a:endParaRPr lang="en-GB"/>
        </a:p>
      </dgm:t>
    </dgm:pt>
    <dgm:pt modelId="{E3783F3C-A7AF-4761-87FB-F0E8026AF8CF}" type="parTrans" cxnId="{507AC643-23B2-45FF-9D5E-F7DC41A5F928}">
      <dgm:prSet/>
      <dgm:spPr/>
      <dgm:t>
        <a:bodyPr/>
        <a:lstStyle/>
        <a:p>
          <a:endParaRPr lang="en-GB"/>
        </a:p>
      </dgm:t>
    </dgm:pt>
    <dgm:pt modelId="{43C88465-D9DD-4BDD-AEA1-2D89982CE1DA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5AF287A7-87A7-48B7-95B4-BC757165BC0B}" type="sibTrans" cxnId="{94860AE7-9923-4570-920A-A38467170DCE}">
      <dgm:prSet/>
      <dgm:spPr/>
      <dgm:t>
        <a:bodyPr/>
        <a:lstStyle/>
        <a:p>
          <a:endParaRPr lang="en-GB"/>
        </a:p>
      </dgm:t>
    </dgm:pt>
    <dgm:pt modelId="{EDC35EBE-06B6-42AF-A67C-7BB92BC1452F}" type="parTrans" cxnId="{94860AE7-9923-4570-920A-A38467170DCE}">
      <dgm:prSet/>
      <dgm:spPr/>
      <dgm:t>
        <a:bodyPr/>
        <a:lstStyle/>
        <a:p>
          <a:endParaRPr lang="en-GB"/>
        </a:p>
      </dgm:t>
    </dgm:pt>
    <dgm:pt modelId="{755BDEB8-3362-4FB5-99B1-E2EE0CB65694}" type="pres">
      <dgm:prSet presAssocID="{83AA4D0F-6350-4516-A35B-33A63271B984}" presName="linearFlow" presStyleCnt="0">
        <dgm:presLayoutVars>
          <dgm:dir/>
          <dgm:animLvl val="lvl"/>
          <dgm:resizeHandles val="exact"/>
        </dgm:presLayoutVars>
      </dgm:prSet>
      <dgm:spPr/>
    </dgm:pt>
    <dgm:pt modelId="{D294AD75-12B0-41A3-AA77-0E837BC5F190}" type="pres">
      <dgm:prSet presAssocID="{21D8E816-7121-49C1-9ADE-0D784D801F0E}" presName="composite" presStyleCnt="0"/>
      <dgm:spPr/>
    </dgm:pt>
    <dgm:pt modelId="{7EB7592C-A408-45E9-88B1-8D6E7674B11D}" type="pres">
      <dgm:prSet presAssocID="{21D8E816-7121-49C1-9ADE-0D784D801F0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351AAB7-60C0-4480-8EC7-DCD37C62B051}" type="pres">
      <dgm:prSet presAssocID="{21D8E816-7121-49C1-9ADE-0D784D801F0E}" presName="parSh" presStyleLbl="node1" presStyleIdx="0" presStyleCnt="2"/>
      <dgm:spPr>
        <a:prstGeom prst="rect">
          <a:avLst/>
        </a:prstGeom>
      </dgm:spPr>
    </dgm:pt>
    <dgm:pt modelId="{D7600EF0-A490-4B30-8959-4397036E969A}" type="pres">
      <dgm:prSet presAssocID="{21D8E816-7121-49C1-9ADE-0D784D801F0E}" presName="desTx" presStyleLbl="fgAcc1" presStyleIdx="0" presStyleCnt="2" custScaleX="111321">
        <dgm:presLayoutVars>
          <dgm:bulletEnabled val="1"/>
        </dgm:presLayoutVars>
      </dgm:prSet>
      <dgm:spPr>
        <a:prstGeom prst="flowChartProcess">
          <a:avLst/>
        </a:prstGeom>
      </dgm:spPr>
    </dgm:pt>
    <dgm:pt modelId="{F85D1E5E-6426-4E43-B3CB-BAFBC01ABC65}" type="pres">
      <dgm:prSet presAssocID="{E008D7AD-E579-4FF7-8E32-7F2429389438}" presName="sibTrans" presStyleLbl="sibTrans2D1" presStyleIdx="0" presStyleCnt="1" custScaleX="125408"/>
      <dgm:spPr/>
    </dgm:pt>
    <dgm:pt modelId="{D6DFCB0A-B44C-4941-B772-9B7A3528B206}" type="pres">
      <dgm:prSet presAssocID="{E008D7AD-E579-4FF7-8E32-7F2429389438}" presName="connTx" presStyleLbl="sibTrans2D1" presStyleIdx="0" presStyleCnt="1"/>
      <dgm:spPr/>
    </dgm:pt>
    <dgm:pt modelId="{5088ACEE-A315-457B-848A-666ABD733692}" type="pres">
      <dgm:prSet presAssocID="{45FF686C-F770-460B-8F8A-190D9C4CC153}" presName="composite" presStyleCnt="0"/>
      <dgm:spPr/>
    </dgm:pt>
    <dgm:pt modelId="{828171AD-8644-4DF8-BE0A-FBE53BDA0D9A}" type="pres">
      <dgm:prSet presAssocID="{45FF686C-F770-460B-8F8A-190D9C4CC153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E047775-BA73-4A90-9DA3-66C37CE53158}" type="pres">
      <dgm:prSet presAssocID="{45FF686C-F770-460B-8F8A-190D9C4CC153}" presName="parSh" presStyleLbl="node1" presStyleIdx="1" presStyleCnt="2" custLinFactNeighborX="-9895" custLinFactNeighborY="-10092"/>
      <dgm:spPr>
        <a:prstGeom prst="rect">
          <a:avLst/>
        </a:prstGeom>
      </dgm:spPr>
    </dgm:pt>
    <dgm:pt modelId="{023B57F6-7A07-4226-B251-ED65F94B6256}" type="pres">
      <dgm:prSet presAssocID="{45FF686C-F770-460B-8F8A-190D9C4CC153}" presName="desTx" presStyleLbl="fgAcc1" presStyleIdx="1" presStyleCnt="2" custScaleX="114488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C2598006-2098-4DC9-B91D-6451EBD03693}" srcId="{45FF686C-F770-460B-8F8A-190D9C4CC153}" destId="{EEAA1785-C6A3-4603-AA5D-7B1AA3720558}" srcOrd="2" destOrd="0" parTransId="{82BEF038-9306-4EDD-B1FA-135BB190B1D3}" sibTransId="{37FE0C0B-8C03-486B-A709-1143772D5FD8}"/>
    <dgm:cxn modelId="{49C9B10C-24E7-4524-B5FF-C8053619273B}" srcId="{21D8E816-7121-49C1-9ADE-0D784D801F0E}" destId="{38F65CD4-96E7-43B5-862C-23C51F223113}" srcOrd="1" destOrd="0" parTransId="{E64916D4-C71A-4921-90E6-27CCB03F30C0}" sibTransId="{74F5C7A0-D2A1-454B-A3D1-1D6177F701B4}"/>
    <dgm:cxn modelId="{C3611F3B-5E09-4A23-953B-080CB3BC2FD9}" srcId="{45FF686C-F770-460B-8F8A-190D9C4CC153}" destId="{952B23C4-3B22-4F0E-971E-4E0C82E890BF}" srcOrd="1" destOrd="0" parTransId="{D264C5AD-9962-480B-97B9-798527280600}" sibTransId="{C1FAA4CA-246A-400D-945B-AEE987B3D37A}"/>
    <dgm:cxn modelId="{E4C84A5F-ECBA-4407-BAC9-83C349FAC50F}" type="presOf" srcId="{952B23C4-3B22-4F0E-971E-4E0C82E890BF}" destId="{023B57F6-7A07-4226-B251-ED65F94B6256}" srcOrd="0" destOrd="1" presId="urn:microsoft.com/office/officeart/2005/8/layout/process3"/>
    <dgm:cxn modelId="{507AC643-23B2-45FF-9D5E-F7DC41A5F928}" srcId="{45FF686C-F770-460B-8F8A-190D9C4CC153}" destId="{9A195DBA-7594-4181-8A75-17F781F0E044}" srcOrd="4" destOrd="0" parTransId="{E3783F3C-A7AF-4761-87FB-F0E8026AF8CF}" sibTransId="{CB2C388E-814F-49BC-A1FF-F9C73C730CC2}"/>
    <dgm:cxn modelId="{DDC85847-F403-4388-851C-49710CFC51CD}" srcId="{45FF686C-F770-460B-8F8A-190D9C4CC153}" destId="{FA8E1136-901F-4BFF-BFF6-FACA52A475E4}" srcOrd="0" destOrd="0" parTransId="{FCBE7C62-F7CB-4322-9068-5EE000602586}" sibTransId="{D07D4B42-905D-4A1E-AB4F-D784C6242A93}"/>
    <dgm:cxn modelId="{B5E87B4A-72BA-47E7-AA11-30BEA76CFB36}" type="presOf" srcId="{21D8E816-7121-49C1-9ADE-0D784D801F0E}" destId="{7EB7592C-A408-45E9-88B1-8D6E7674B11D}" srcOrd="0" destOrd="0" presId="urn:microsoft.com/office/officeart/2005/8/layout/process3"/>
    <dgm:cxn modelId="{A696A06D-9376-4850-B67F-C4067DCFAFAF}" srcId="{21D8E816-7121-49C1-9ADE-0D784D801F0E}" destId="{EEF2C13D-7799-452B-9129-107CDFECE616}" srcOrd="0" destOrd="0" parTransId="{01634021-93B6-4E35-8C91-6A23836B2FAE}" sibTransId="{11FEDA2D-3C13-47CB-A0EF-52BBA84DD635}"/>
    <dgm:cxn modelId="{35F4F54F-5404-481A-88EA-413E0C4612C9}" srcId="{83AA4D0F-6350-4516-A35B-33A63271B984}" destId="{21D8E816-7121-49C1-9ADE-0D784D801F0E}" srcOrd="0" destOrd="0" parTransId="{8C1420DF-04B2-41C8-A9E2-7952C91EF25D}" sibTransId="{E008D7AD-E579-4FF7-8E32-7F2429389438}"/>
    <dgm:cxn modelId="{5E6F3E54-174F-4DFE-8FD1-3B744E7EC35E}" type="presOf" srcId="{9A195DBA-7594-4181-8A75-17F781F0E044}" destId="{023B57F6-7A07-4226-B251-ED65F94B6256}" srcOrd="0" destOrd="4" presId="urn:microsoft.com/office/officeart/2005/8/layout/process3"/>
    <dgm:cxn modelId="{2920B756-E5C5-4865-AA1B-B8DB32745057}" type="presOf" srcId="{E008D7AD-E579-4FF7-8E32-7F2429389438}" destId="{F85D1E5E-6426-4E43-B3CB-BAFBC01ABC65}" srcOrd="0" destOrd="0" presId="urn:microsoft.com/office/officeart/2005/8/layout/process3"/>
    <dgm:cxn modelId="{7287A557-CEAD-4CE3-97A2-21BE269E31EE}" type="presOf" srcId="{EEF2C13D-7799-452B-9129-107CDFECE616}" destId="{D7600EF0-A490-4B30-8959-4397036E969A}" srcOrd="0" destOrd="0" presId="urn:microsoft.com/office/officeart/2005/8/layout/process3"/>
    <dgm:cxn modelId="{50A24989-1C30-4285-8A4A-232C6766CFE1}" type="presOf" srcId="{EEAA1785-C6A3-4603-AA5D-7B1AA3720558}" destId="{023B57F6-7A07-4226-B251-ED65F94B6256}" srcOrd="0" destOrd="2" presId="urn:microsoft.com/office/officeart/2005/8/layout/process3"/>
    <dgm:cxn modelId="{99379D8D-F579-46D0-81F6-5D360CD1BDBE}" type="presOf" srcId="{FA8E1136-901F-4BFF-BFF6-FACA52A475E4}" destId="{023B57F6-7A07-4226-B251-ED65F94B6256}" srcOrd="0" destOrd="0" presId="urn:microsoft.com/office/officeart/2005/8/layout/process3"/>
    <dgm:cxn modelId="{83A25C8E-C45D-425F-89F3-E2A2A860825F}" type="presOf" srcId="{E008D7AD-E579-4FF7-8E32-7F2429389438}" destId="{D6DFCB0A-B44C-4941-B772-9B7A3528B206}" srcOrd="1" destOrd="0" presId="urn:microsoft.com/office/officeart/2005/8/layout/process3"/>
    <dgm:cxn modelId="{D483D29F-9D60-46B7-BFA1-BDEF3F2BCE6B}" type="presOf" srcId="{45FF686C-F770-460B-8F8A-190D9C4CC153}" destId="{DE047775-BA73-4A90-9DA3-66C37CE53158}" srcOrd="1" destOrd="0" presId="urn:microsoft.com/office/officeart/2005/8/layout/process3"/>
    <dgm:cxn modelId="{15F766AF-D7B6-4E1E-ABF2-56CC0A816BF8}" type="presOf" srcId="{83AA4D0F-6350-4516-A35B-33A63271B984}" destId="{755BDEB8-3362-4FB5-99B1-E2EE0CB65694}" srcOrd="0" destOrd="0" presId="urn:microsoft.com/office/officeart/2005/8/layout/process3"/>
    <dgm:cxn modelId="{BD7CF0B1-FC58-4B29-9F50-E71E82A4D9B3}" type="presOf" srcId="{21D8E816-7121-49C1-9ADE-0D784D801F0E}" destId="{C351AAB7-60C0-4480-8EC7-DCD37C62B051}" srcOrd="1" destOrd="0" presId="urn:microsoft.com/office/officeart/2005/8/layout/process3"/>
    <dgm:cxn modelId="{E6019EB3-9115-4DB2-B0D8-A181FD7CA73C}" srcId="{83AA4D0F-6350-4516-A35B-33A63271B984}" destId="{45FF686C-F770-460B-8F8A-190D9C4CC153}" srcOrd="1" destOrd="0" parTransId="{9F76F938-2056-439D-8171-AFC6A2874A4D}" sibTransId="{D57B4EC2-70D9-427D-B89E-38FAC690FE29}"/>
    <dgm:cxn modelId="{2C68B2B7-7306-4DC3-967A-1ED00A95A5D1}" type="presOf" srcId="{45FF686C-F770-460B-8F8A-190D9C4CC153}" destId="{828171AD-8644-4DF8-BE0A-FBE53BDA0D9A}" srcOrd="0" destOrd="0" presId="urn:microsoft.com/office/officeart/2005/8/layout/process3"/>
    <dgm:cxn modelId="{E5B7B7BC-47C8-4F44-A1A9-FE24B10CB2E9}" type="presOf" srcId="{38F65CD4-96E7-43B5-862C-23C51F223113}" destId="{D7600EF0-A490-4B30-8959-4397036E969A}" srcOrd="0" destOrd="1" presId="urn:microsoft.com/office/officeart/2005/8/layout/process3"/>
    <dgm:cxn modelId="{676E50C2-9AF9-492F-BF93-867A9EFE2844}" srcId="{21D8E816-7121-49C1-9ADE-0D784D801F0E}" destId="{CD82A564-E4CA-48CC-AB28-CAB3164BB776}" srcOrd="2" destOrd="0" parTransId="{04399781-370F-4FB5-A2F1-5BEB02306BAC}" sibTransId="{9C6DE92D-E47A-4A58-AC39-9D807E9CFE81}"/>
    <dgm:cxn modelId="{C83D87E2-74D8-45C9-AF70-8494D0DB207F}" type="presOf" srcId="{43C88465-D9DD-4BDD-AEA1-2D89982CE1DA}" destId="{023B57F6-7A07-4226-B251-ED65F94B6256}" srcOrd="0" destOrd="3" presId="urn:microsoft.com/office/officeart/2005/8/layout/process3"/>
    <dgm:cxn modelId="{94860AE7-9923-4570-920A-A38467170DCE}" srcId="{45FF686C-F770-460B-8F8A-190D9C4CC153}" destId="{43C88465-D9DD-4BDD-AEA1-2D89982CE1DA}" srcOrd="3" destOrd="0" parTransId="{EDC35EBE-06B6-42AF-A67C-7BB92BC1452F}" sibTransId="{5AF287A7-87A7-48B7-95B4-BC757165BC0B}"/>
    <dgm:cxn modelId="{94ACD1F9-DD7B-4EA6-931A-D1E2A2630AFB}" type="presOf" srcId="{CD82A564-E4CA-48CC-AB28-CAB3164BB776}" destId="{D7600EF0-A490-4B30-8959-4397036E969A}" srcOrd="0" destOrd="2" presId="urn:microsoft.com/office/officeart/2005/8/layout/process3"/>
    <dgm:cxn modelId="{1A495FDA-C45C-44C6-912C-34F144D01BB1}" type="presParOf" srcId="{755BDEB8-3362-4FB5-99B1-E2EE0CB65694}" destId="{D294AD75-12B0-41A3-AA77-0E837BC5F190}" srcOrd="0" destOrd="0" presId="urn:microsoft.com/office/officeart/2005/8/layout/process3"/>
    <dgm:cxn modelId="{6A519E61-4D56-4C33-885A-A76BD6814650}" type="presParOf" srcId="{D294AD75-12B0-41A3-AA77-0E837BC5F190}" destId="{7EB7592C-A408-45E9-88B1-8D6E7674B11D}" srcOrd="0" destOrd="0" presId="urn:microsoft.com/office/officeart/2005/8/layout/process3"/>
    <dgm:cxn modelId="{574EBC9D-298D-414C-82AD-34197B69EE78}" type="presParOf" srcId="{D294AD75-12B0-41A3-AA77-0E837BC5F190}" destId="{C351AAB7-60C0-4480-8EC7-DCD37C62B051}" srcOrd="1" destOrd="0" presId="urn:microsoft.com/office/officeart/2005/8/layout/process3"/>
    <dgm:cxn modelId="{6AC1ED03-8B29-45CC-9AAF-480A264B3E5E}" type="presParOf" srcId="{D294AD75-12B0-41A3-AA77-0E837BC5F190}" destId="{D7600EF0-A490-4B30-8959-4397036E969A}" srcOrd="2" destOrd="0" presId="urn:microsoft.com/office/officeart/2005/8/layout/process3"/>
    <dgm:cxn modelId="{EF95DD7C-E2FA-4F1F-9DB9-C4E18BA2AD0C}" type="presParOf" srcId="{755BDEB8-3362-4FB5-99B1-E2EE0CB65694}" destId="{F85D1E5E-6426-4E43-B3CB-BAFBC01ABC65}" srcOrd="1" destOrd="0" presId="urn:microsoft.com/office/officeart/2005/8/layout/process3"/>
    <dgm:cxn modelId="{09D69FC5-C920-4A1F-9C9D-AA58F2A2C3E9}" type="presParOf" srcId="{F85D1E5E-6426-4E43-B3CB-BAFBC01ABC65}" destId="{D6DFCB0A-B44C-4941-B772-9B7A3528B206}" srcOrd="0" destOrd="0" presId="urn:microsoft.com/office/officeart/2005/8/layout/process3"/>
    <dgm:cxn modelId="{3A4E1895-2A6B-4528-A79F-61FAAE61BEBC}" type="presParOf" srcId="{755BDEB8-3362-4FB5-99B1-E2EE0CB65694}" destId="{5088ACEE-A315-457B-848A-666ABD733692}" srcOrd="2" destOrd="0" presId="urn:microsoft.com/office/officeart/2005/8/layout/process3"/>
    <dgm:cxn modelId="{997F7E10-0E63-4917-86F2-74A8679E643E}" type="presParOf" srcId="{5088ACEE-A315-457B-848A-666ABD733692}" destId="{828171AD-8644-4DF8-BE0A-FBE53BDA0D9A}" srcOrd="0" destOrd="0" presId="urn:microsoft.com/office/officeart/2005/8/layout/process3"/>
    <dgm:cxn modelId="{E78F1C1B-A263-441A-AA57-A61F85D7A3EA}" type="presParOf" srcId="{5088ACEE-A315-457B-848A-666ABD733692}" destId="{DE047775-BA73-4A90-9DA3-66C37CE53158}" srcOrd="1" destOrd="0" presId="urn:microsoft.com/office/officeart/2005/8/layout/process3"/>
    <dgm:cxn modelId="{18236AFA-9711-4384-B393-80B889413B89}" type="presParOf" srcId="{5088ACEE-A315-457B-848A-666ABD733692}" destId="{023B57F6-7A07-4226-B251-ED65F94B62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AA4D0F-6350-4516-A35B-33A63271B984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1D8E816-7121-49C1-9ADE-0D784D801F0E}">
      <dgm:prSet phldrT="[Text]" custT="1"/>
      <dgm:spPr/>
      <dgm:t>
        <a:bodyPr/>
        <a:lstStyle/>
        <a:p>
          <a:r>
            <a:rPr lang="en-GB" sz="1200" b="1" dirty="0"/>
            <a:t>Alignment with aims</a:t>
          </a:r>
        </a:p>
      </dgm:t>
    </dgm:pt>
    <dgm:pt modelId="{8C1420DF-04B2-41C8-A9E2-7952C91EF25D}" type="parTrans" cxnId="{35F4F54F-5404-481A-88EA-413E0C4612C9}">
      <dgm:prSet/>
      <dgm:spPr/>
      <dgm:t>
        <a:bodyPr/>
        <a:lstStyle/>
        <a:p>
          <a:endParaRPr lang="en-GB" sz="1000"/>
        </a:p>
      </dgm:t>
    </dgm:pt>
    <dgm:pt modelId="{E008D7AD-E579-4FF7-8E32-7F2429389438}" type="sibTrans" cxnId="{35F4F54F-5404-481A-88EA-413E0C4612C9}">
      <dgm:prSet custT="1"/>
      <dgm:spPr>
        <a:noFill/>
      </dgm:spPr>
      <dgm:t>
        <a:bodyPr/>
        <a:lstStyle/>
        <a:p>
          <a:endParaRPr lang="en-GB" sz="1000" dirty="0">
            <a:solidFill>
              <a:schemeClr val="accent4"/>
            </a:solidFill>
          </a:endParaRPr>
        </a:p>
      </dgm:t>
    </dgm:pt>
    <dgm:pt modelId="{EEF2C13D-7799-452B-9129-107CDFECE616}">
      <dgm:prSet phldrT="[Text]"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/>
            <a:t> Comparability across international territories</a:t>
          </a:r>
        </a:p>
      </dgm:t>
    </dgm:pt>
    <dgm:pt modelId="{01634021-93B6-4E35-8C91-6A23836B2FAE}" type="parTrans" cxnId="{A696A06D-9376-4850-B67F-C4067DCFAFAF}">
      <dgm:prSet/>
      <dgm:spPr/>
      <dgm:t>
        <a:bodyPr/>
        <a:lstStyle/>
        <a:p>
          <a:endParaRPr lang="en-GB" sz="1000"/>
        </a:p>
      </dgm:t>
    </dgm:pt>
    <dgm:pt modelId="{11FEDA2D-3C13-47CB-A0EF-52BBA84DD635}" type="sibTrans" cxnId="{A696A06D-9376-4850-B67F-C4067DCFAFAF}">
      <dgm:prSet/>
      <dgm:spPr/>
      <dgm:t>
        <a:bodyPr/>
        <a:lstStyle/>
        <a:p>
          <a:endParaRPr lang="en-GB" sz="1000"/>
        </a:p>
      </dgm:t>
    </dgm:pt>
    <dgm:pt modelId="{45FF686C-F770-460B-8F8A-190D9C4CC15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200" b="1" dirty="0">
              <a:solidFill>
                <a:schemeClr val="accent2"/>
              </a:solidFill>
            </a:rPr>
            <a:t>Disparity with aims</a:t>
          </a:r>
        </a:p>
      </dgm:t>
    </dgm:pt>
    <dgm:pt modelId="{9F76F938-2056-439D-8171-AFC6A2874A4D}" type="parTrans" cxnId="{E6019EB3-9115-4DB2-B0D8-A181FD7CA73C}">
      <dgm:prSet/>
      <dgm:spPr/>
      <dgm:t>
        <a:bodyPr/>
        <a:lstStyle/>
        <a:p>
          <a:endParaRPr lang="en-GB" sz="1000"/>
        </a:p>
      </dgm:t>
    </dgm:pt>
    <dgm:pt modelId="{D57B4EC2-70D9-427D-B89E-38FAC690FE29}" type="sibTrans" cxnId="{E6019EB3-9115-4DB2-B0D8-A181FD7CA73C}">
      <dgm:prSet custT="1"/>
      <dgm:spPr/>
      <dgm:t>
        <a:bodyPr/>
        <a:lstStyle/>
        <a:p>
          <a:endParaRPr lang="en-GB" sz="1000"/>
        </a:p>
      </dgm:t>
    </dgm:pt>
    <dgm:pt modelId="{FA8E1136-901F-4BFF-BFF6-FACA52A475E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>
              <a:cs typeface="Times New Roman" panose="02020603050405020304" pitchFamily="18" charset="0"/>
            </a:rPr>
            <a:t> Inconsistent with the economics of reinsurance held</a:t>
          </a:r>
          <a:endParaRPr lang="en-GB" sz="1000" dirty="0"/>
        </a:p>
      </dgm:t>
    </dgm:pt>
    <dgm:pt modelId="{FCBE7C62-F7CB-4322-9068-5EE000602586}" type="parTrans" cxnId="{DDC85847-F403-4388-851C-49710CFC51CD}">
      <dgm:prSet/>
      <dgm:spPr/>
      <dgm:t>
        <a:bodyPr/>
        <a:lstStyle/>
        <a:p>
          <a:endParaRPr lang="en-GB" sz="1000"/>
        </a:p>
      </dgm:t>
    </dgm:pt>
    <dgm:pt modelId="{D07D4B42-905D-4A1E-AB4F-D784C6242A93}" type="sibTrans" cxnId="{DDC85847-F403-4388-851C-49710CFC51CD}">
      <dgm:prSet/>
      <dgm:spPr/>
      <dgm:t>
        <a:bodyPr/>
        <a:lstStyle/>
        <a:p>
          <a:endParaRPr lang="en-GB" sz="1000"/>
        </a:p>
      </dgm:t>
    </dgm:pt>
    <dgm:pt modelId="{9A195DBA-7594-4181-8A75-17F781F0E04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E3783F3C-A7AF-4761-87FB-F0E8026AF8CF}" type="parTrans" cxnId="{507AC643-23B2-45FF-9D5E-F7DC41A5F928}">
      <dgm:prSet/>
      <dgm:spPr/>
      <dgm:t>
        <a:bodyPr/>
        <a:lstStyle/>
        <a:p>
          <a:endParaRPr lang="en-GB"/>
        </a:p>
      </dgm:t>
    </dgm:pt>
    <dgm:pt modelId="{CB2C388E-814F-49BC-A1FF-F9C73C730CC2}" type="sibTrans" cxnId="{507AC643-23B2-45FF-9D5E-F7DC41A5F928}">
      <dgm:prSet/>
      <dgm:spPr/>
      <dgm:t>
        <a:bodyPr/>
        <a:lstStyle/>
        <a:p>
          <a:endParaRPr lang="en-GB"/>
        </a:p>
      </dgm:t>
    </dgm:pt>
    <dgm:pt modelId="{43C88465-D9DD-4BDD-AEA1-2D89982CE1DA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EDC35EBE-06B6-42AF-A67C-7BB92BC1452F}" type="parTrans" cxnId="{94860AE7-9923-4570-920A-A38467170DCE}">
      <dgm:prSet/>
      <dgm:spPr/>
      <dgm:t>
        <a:bodyPr/>
        <a:lstStyle/>
        <a:p>
          <a:endParaRPr lang="en-GB"/>
        </a:p>
      </dgm:t>
    </dgm:pt>
    <dgm:pt modelId="{5AF287A7-87A7-48B7-95B4-BC757165BC0B}" type="sibTrans" cxnId="{94860AE7-9923-4570-920A-A38467170DCE}">
      <dgm:prSet/>
      <dgm:spPr/>
      <dgm:t>
        <a:bodyPr/>
        <a:lstStyle/>
        <a:p>
          <a:endParaRPr lang="en-GB"/>
        </a:p>
      </dgm:t>
    </dgm:pt>
    <dgm:pt modelId="{952B23C4-3B22-4F0E-971E-4E0C82E890BF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D264C5AD-9962-480B-97B9-798527280600}" type="parTrans" cxnId="{C3611F3B-5E09-4A23-953B-080CB3BC2FD9}">
      <dgm:prSet/>
      <dgm:spPr/>
      <dgm:t>
        <a:bodyPr/>
        <a:lstStyle/>
        <a:p>
          <a:endParaRPr lang="en-GB"/>
        </a:p>
      </dgm:t>
    </dgm:pt>
    <dgm:pt modelId="{C1FAA4CA-246A-400D-945B-AEE987B3D37A}" type="sibTrans" cxnId="{C3611F3B-5E09-4A23-953B-080CB3BC2FD9}">
      <dgm:prSet/>
      <dgm:spPr/>
      <dgm:t>
        <a:bodyPr/>
        <a:lstStyle/>
        <a:p>
          <a:endParaRPr lang="en-GB"/>
        </a:p>
      </dgm:t>
    </dgm:pt>
    <dgm:pt modelId="{EEAA1785-C6A3-4603-AA5D-7B1AA3720558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endParaRPr lang="en-GB" sz="1000" dirty="0"/>
        </a:p>
      </dgm:t>
    </dgm:pt>
    <dgm:pt modelId="{82BEF038-9306-4EDD-B1FA-135BB190B1D3}" type="parTrans" cxnId="{C2598006-2098-4DC9-B91D-6451EBD03693}">
      <dgm:prSet/>
      <dgm:spPr/>
      <dgm:t>
        <a:bodyPr/>
        <a:lstStyle/>
        <a:p>
          <a:endParaRPr lang="en-GB"/>
        </a:p>
      </dgm:t>
    </dgm:pt>
    <dgm:pt modelId="{37FE0C0B-8C03-486B-A709-1143772D5FD8}" type="sibTrans" cxnId="{C2598006-2098-4DC9-B91D-6451EBD03693}">
      <dgm:prSet/>
      <dgm:spPr/>
      <dgm:t>
        <a:bodyPr/>
        <a:lstStyle/>
        <a:p>
          <a:endParaRPr lang="en-GB"/>
        </a:p>
      </dgm:t>
    </dgm:pt>
    <dgm:pt modelId="{F8C9A69E-FB56-4C5D-A60B-75D2EB3EB970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/>
            <a:t> Significant interpretation needed for reinsurance issued</a:t>
          </a:r>
        </a:p>
      </dgm:t>
    </dgm:pt>
    <dgm:pt modelId="{749C7DB3-8F7B-4E5C-BDC9-7D748D130215}" type="parTrans" cxnId="{A2E0D63A-9BB0-42C8-BF4B-A62E67225627}">
      <dgm:prSet/>
      <dgm:spPr/>
      <dgm:t>
        <a:bodyPr/>
        <a:lstStyle/>
        <a:p>
          <a:endParaRPr lang="en-GB"/>
        </a:p>
      </dgm:t>
    </dgm:pt>
    <dgm:pt modelId="{989654A2-4E25-4D36-A9C5-5486716E2BA0}" type="sibTrans" cxnId="{A2E0D63A-9BB0-42C8-BF4B-A62E67225627}">
      <dgm:prSet/>
      <dgm:spPr/>
      <dgm:t>
        <a:bodyPr/>
        <a:lstStyle/>
        <a:p>
          <a:endParaRPr lang="en-GB"/>
        </a:p>
      </dgm:t>
    </dgm:pt>
    <dgm:pt modelId="{755BDEB8-3362-4FB5-99B1-E2EE0CB65694}" type="pres">
      <dgm:prSet presAssocID="{83AA4D0F-6350-4516-A35B-33A63271B984}" presName="linearFlow" presStyleCnt="0">
        <dgm:presLayoutVars>
          <dgm:dir/>
          <dgm:animLvl val="lvl"/>
          <dgm:resizeHandles val="exact"/>
        </dgm:presLayoutVars>
      </dgm:prSet>
      <dgm:spPr/>
    </dgm:pt>
    <dgm:pt modelId="{D294AD75-12B0-41A3-AA77-0E837BC5F190}" type="pres">
      <dgm:prSet presAssocID="{21D8E816-7121-49C1-9ADE-0D784D801F0E}" presName="composite" presStyleCnt="0"/>
      <dgm:spPr/>
    </dgm:pt>
    <dgm:pt modelId="{7EB7592C-A408-45E9-88B1-8D6E7674B11D}" type="pres">
      <dgm:prSet presAssocID="{21D8E816-7121-49C1-9ADE-0D784D801F0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351AAB7-60C0-4480-8EC7-DCD37C62B051}" type="pres">
      <dgm:prSet presAssocID="{21D8E816-7121-49C1-9ADE-0D784D801F0E}" presName="parSh" presStyleLbl="node1" presStyleIdx="0" presStyleCnt="2"/>
      <dgm:spPr>
        <a:prstGeom prst="rect">
          <a:avLst/>
        </a:prstGeom>
      </dgm:spPr>
    </dgm:pt>
    <dgm:pt modelId="{D7600EF0-A490-4B30-8959-4397036E969A}" type="pres">
      <dgm:prSet presAssocID="{21D8E816-7121-49C1-9ADE-0D784D801F0E}" presName="desTx" presStyleLbl="fgAcc1" presStyleIdx="0" presStyleCnt="2" custScaleX="111321">
        <dgm:presLayoutVars>
          <dgm:bulletEnabled val="1"/>
        </dgm:presLayoutVars>
      </dgm:prSet>
      <dgm:spPr>
        <a:prstGeom prst="flowChartProcess">
          <a:avLst/>
        </a:prstGeom>
      </dgm:spPr>
    </dgm:pt>
    <dgm:pt modelId="{F85D1E5E-6426-4E43-B3CB-BAFBC01ABC65}" type="pres">
      <dgm:prSet presAssocID="{E008D7AD-E579-4FF7-8E32-7F2429389438}" presName="sibTrans" presStyleLbl="sibTrans2D1" presStyleIdx="0" presStyleCnt="1" custScaleX="125408"/>
      <dgm:spPr/>
    </dgm:pt>
    <dgm:pt modelId="{D6DFCB0A-B44C-4941-B772-9B7A3528B206}" type="pres">
      <dgm:prSet presAssocID="{E008D7AD-E579-4FF7-8E32-7F2429389438}" presName="connTx" presStyleLbl="sibTrans2D1" presStyleIdx="0" presStyleCnt="1"/>
      <dgm:spPr/>
    </dgm:pt>
    <dgm:pt modelId="{5088ACEE-A315-457B-848A-666ABD733692}" type="pres">
      <dgm:prSet presAssocID="{45FF686C-F770-460B-8F8A-190D9C4CC153}" presName="composite" presStyleCnt="0"/>
      <dgm:spPr/>
    </dgm:pt>
    <dgm:pt modelId="{828171AD-8644-4DF8-BE0A-FBE53BDA0D9A}" type="pres">
      <dgm:prSet presAssocID="{45FF686C-F770-460B-8F8A-190D9C4CC153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E047775-BA73-4A90-9DA3-66C37CE53158}" type="pres">
      <dgm:prSet presAssocID="{45FF686C-F770-460B-8F8A-190D9C4CC153}" presName="parSh" presStyleLbl="node1" presStyleIdx="1" presStyleCnt="2" custLinFactNeighborX="-9895" custLinFactNeighborY="-10092"/>
      <dgm:spPr>
        <a:prstGeom prst="rect">
          <a:avLst/>
        </a:prstGeom>
      </dgm:spPr>
    </dgm:pt>
    <dgm:pt modelId="{023B57F6-7A07-4226-B251-ED65F94B6256}" type="pres">
      <dgm:prSet presAssocID="{45FF686C-F770-460B-8F8A-190D9C4CC153}" presName="desTx" presStyleLbl="fgAcc1" presStyleIdx="1" presStyleCnt="2" custScaleX="114488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C2598006-2098-4DC9-B91D-6451EBD03693}" srcId="{45FF686C-F770-460B-8F8A-190D9C4CC153}" destId="{EEAA1785-C6A3-4603-AA5D-7B1AA3720558}" srcOrd="3" destOrd="0" parTransId="{82BEF038-9306-4EDD-B1FA-135BB190B1D3}" sibTransId="{37FE0C0B-8C03-486B-A709-1143772D5FD8}"/>
    <dgm:cxn modelId="{A2E0D63A-9BB0-42C8-BF4B-A62E67225627}" srcId="{45FF686C-F770-460B-8F8A-190D9C4CC153}" destId="{F8C9A69E-FB56-4C5D-A60B-75D2EB3EB970}" srcOrd="1" destOrd="0" parTransId="{749C7DB3-8F7B-4E5C-BDC9-7D748D130215}" sibTransId="{989654A2-4E25-4D36-A9C5-5486716E2BA0}"/>
    <dgm:cxn modelId="{C3611F3B-5E09-4A23-953B-080CB3BC2FD9}" srcId="{45FF686C-F770-460B-8F8A-190D9C4CC153}" destId="{952B23C4-3B22-4F0E-971E-4E0C82E890BF}" srcOrd="2" destOrd="0" parTransId="{D264C5AD-9962-480B-97B9-798527280600}" sibTransId="{C1FAA4CA-246A-400D-945B-AEE987B3D37A}"/>
    <dgm:cxn modelId="{E4C84A5F-ECBA-4407-BAC9-83C349FAC50F}" type="presOf" srcId="{952B23C4-3B22-4F0E-971E-4E0C82E890BF}" destId="{023B57F6-7A07-4226-B251-ED65F94B6256}" srcOrd="0" destOrd="2" presId="urn:microsoft.com/office/officeart/2005/8/layout/process3"/>
    <dgm:cxn modelId="{507AC643-23B2-45FF-9D5E-F7DC41A5F928}" srcId="{45FF686C-F770-460B-8F8A-190D9C4CC153}" destId="{9A195DBA-7594-4181-8A75-17F781F0E044}" srcOrd="5" destOrd="0" parTransId="{E3783F3C-A7AF-4761-87FB-F0E8026AF8CF}" sibTransId="{CB2C388E-814F-49BC-A1FF-F9C73C730CC2}"/>
    <dgm:cxn modelId="{DDC85847-F403-4388-851C-49710CFC51CD}" srcId="{45FF686C-F770-460B-8F8A-190D9C4CC153}" destId="{FA8E1136-901F-4BFF-BFF6-FACA52A475E4}" srcOrd="0" destOrd="0" parTransId="{FCBE7C62-F7CB-4322-9068-5EE000602586}" sibTransId="{D07D4B42-905D-4A1E-AB4F-D784C6242A93}"/>
    <dgm:cxn modelId="{B5E87B4A-72BA-47E7-AA11-30BEA76CFB36}" type="presOf" srcId="{21D8E816-7121-49C1-9ADE-0D784D801F0E}" destId="{7EB7592C-A408-45E9-88B1-8D6E7674B11D}" srcOrd="0" destOrd="0" presId="urn:microsoft.com/office/officeart/2005/8/layout/process3"/>
    <dgm:cxn modelId="{A696A06D-9376-4850-B67F-C4067DCFAFAF}" srcId="{21D8E816-7121-49C1-9ADE-0D784D801F0E}" destId="{EEF2C13D-7799-452B-9129-107CDFECE616}" srcOrd="0" destOrd="0" parTransId="{01634021-93B6-4E35-8C91-6A23836B2FAE}" sibTransId="{11FEDA2D-3C13-47CB-A0EF-52BBA84DD635}"/>
    <dgm:cxn modelId="{35F4F54F-5404-481A-88EA-413E0C4612C9}" srcId="{83AA4D0F-6350-4516-A35B-33A63271B984}" destId="{21D8E816-7121-49C1-9ADE-0D784D801F0E}" srcOrd="0" destOrd="0" parTransId="{8C1420DF-04B2-41C8-A9E2-7952C91EF25D}" sibTransId="{E008D7AD-E579-4FF7-8E32-7F2429389438}"/>
    <dgm:cxn modelId="{5E6F3E54-174F-4DFE-8FD1-3B744E7EC35E}" type="presOf" srcId="{9A195DBA-7594-4181-8A75-17F781F0E044}" destId="{023B57F6-7A07-4226-B251-ED65F94B6256}" srcOrd="0" destOrd="5" presId="urn:microsoft.com/office/officeart/2005/8/layout/process3"/>
    <dgm:cxn modelId="{2920B756-E5C5-4865-AA1B-B8DB32745057}" type="presOf" srcId="{E008D7AD-E579-4FF7-8E32-7F2429389438}" destId="{F85D1E5E-6426-4E43-B3CB-BAFBC01ABC65}" srcOrd="0" destOrd="0" presId="urn:microsoft.com/office/officeart/2005/8/layout/process3"/>
    <dgm:cxn modelId="{7287A557-CEAD-4CE3-97A2-21BE269E31EE}" type="presOf" srcId="{EEF2C13D-7799-452B-9129-107CDFECE616}" destId="{D7600EF0-A490-4B30-8959-4397036E969A}" srcOrd="0" destOrd="0" presId="urn:microsoft.com/office/officeart/2005/8/layout/process3"/>
    <dgm:cxn modelId="{50A24989-1C30-4285-8A4A-232C6766CFE1}" type="presOf" srcId="{EEAA1785-C6A3-4603-AA5D-7B1AA3720558}" destId="{023B57F6-7A07-4226-B251-ED65F94B6256}" srcOrd="0" destOrd="3" presId="urn:microsoft.com/office/officeart/2005/8/layout/process3"/>
    <dgm:cxn modelId="{99379D8D-F579-46D0-81F6-5D360CD1BDBE}" type="presOf" srcId="{FA8E1136-901F-4BFF-BFF6-FACA52A475E4}" destId="{023B57F6-7A07-4226-B251-ED65F94B6256}" srcOrd="0" destOrd="0" presId="urn:microsoft.com/office/officeart/2005/8/layout/process3"/>
    <dgm:cxn modelId="{83A25C8E-C45D-425F-89F3-E2A2A860825F}" type="presOf" srcId="{E008D7AD-E579-4FF7-8E32-7F2429389438}" destId="{D6DFCB0A-B44C-4941-B772-9B7A3528B206}" srcOrd="1" destOrd="0" presId="urn:microsoft.com/office/officeart/2005/8/layout/process3"/>
    <dgm:cxn modelId="{D483D29F-9D60-46B7-BFA1-BDEF3F2BCE6B}" type="presOf" srcId="{45FF686C-F770-460B-8F8A-190D9C4CC153}" destId="{DE047775-BA73-4A90-9DA3-66C37CE53158}" srcOrd="1" destOrd="0" presId="urn:microsoft.com/office/officeart/2005/8/layout/process3"/>
    <dgm:cxn modelId="{84B72AA4-2C01-4458-9357-C21DBD99D7D8}" type="presOf" srcId="{F8C9A69E-FB56-4C5D-A60B-75D2EB3EB970}" destId="{023B57F6-7A07-4226-B251-ED65F94B6256}" srcOrd="0" destOrd="1" presId="urn:microsoft.com/office/officeart/2005/8/layout/process3"/>
    <dgm:cxn modelId="{15F766AF-D7B6-4E1E-ABF2-56CC0A816BF8}" type="presOf" srcId="{83AA4D0F-6350-4516-A35B-33A63271B984}" destId="{755BDEB8-3362-4FB5-99B1-E2EE0CB65694}" srcOrd="0" destOrd="0" presId="urn:microsoft.com/office/officeart/2005/8/layout/process3"/>
    <dgm:cxn modelId="{BD7CF0B1-FC58-4B29-9F50-E71E82A4D9B3}" type="presOf" srcId="{21D8E816-7121-49C1-9ADE-0D784D801F0E}" destId="{C351AAB7-60C0-4480-8EC7-DCD37C62B051}" srcOrd="1" destOrd="0" presId="urn:microsoft.com/office/officeart/2005/8/layout/process3"/>
    <dgm:cxn modelId="{E6019EB3-9115-4DB2-B0D8-A181FD7CA73C}" srcId="{83AA4D0F-6350-4516-A35B-33A63271B984}" destId="{45FF686C-F770-460B-8F8A-190D9C4CC153}" srcOrd="1" destOrd="0" parTransId="{9F76F938-2056-439D-8171-AFC6A2874A4D}" sibTransId="{D57B4EC2-70D9-427D-B89E-38FAC690FE29}"/>
    <dgm:cxn modelId="{2C68B2B7-7306-4DC3-967A-1ED00A95A5D1}" type="presOf" srcId="{45FF686C-F770-460B-8F8A-190D9C4CC153}" destId="{828171AD-8644-4DF8-BE0A-FBE53BDA0D9A}" srcOrd="0" destOrd="0" presId="urn:microsoft.com/office/officeart/2005/8/layout/process3"/>
    <dgm:cxn modelId="{C83D87E2-74D8-45C9-AF70-8494D0DB207F}" type="presOf" srcId="{43C88465-D9DD-4BDD-AEA1-2D89982CE1DA}" destId="{023B57F6-7A07-4226-B251-ED65F94B6256}" srcOrd="0" destOrd="4" presId="urn:microsoft.com/office/officeart/2005/8/layout/process3"/>
    <dgm:cxn modelId="{94860AE7-9923-4570-920A-A38467170DCE}" srcId="{45FF686C-F770-460B-8F8A-190D9C4CC153}" destId="{43C88465-D9DD-4BDD-AEA1-2D89982CE1DA}" srcOrd="4" destOrd="0" parTransId="{EDC35EBE-06B6-42AF-A67C-7BB92BC1452F}" sibTransId="{5AF287A7-87A7-48B7-95B4-BC757165BC0B}"/>
    <dgm:cxn modelId="{1A495FDA-C45C-44C6-912C-34F144D01BB1}" type="presParOf" srcId="{755BDEB8-3362-4FB5-99B1-E2EE0CB65694}" destId="{D294AD75-12B0-41A3-AA77-0E837BC5F190}" srcOrd="0" destOrd="0" presId="urn:microsoft.com/office/officeart/2005/8/layout/process3"/>
    <dgm:cxn modelId="{6A519E61-4D56-4C33-885A-A76BD6814650}" type="presParOf" srcId="{D294AD75-12B0-41A3-AA77-0E837BC5F190}" destId="{7EB7592C-A408-45E9-88B1-8D6E7674B11D}" srcOrd="0" destOrd="0" presId="urn:microsoft.com/office/officeart/2005/8/layout/process3"/>
    <dgm:cxn modelId="{574EBC9D-298D-414C-82AD-34197B69EE78}" type="presParOf" srcId="{D294AD75-12B0-41A3-AA77-0E837BC5F190}" destId="{C351AAB7-60C0-4480-8EC7-DCD37C62B051}" srcOrd="1" destOrd="0" presId="urn:microsoft.com/office/officeart/2005/8/layout/process3"/>
    <dgm:cxn modelId="{6AC1ED03-8B29-45CC-9AAF-480A264B3E5E}" type="presParOf" srcId="{D294AD75-12B0-41A3-AA77-0E837BC5F190}" destId="{D7600EF0-A490-4B30-8959-4397036E969A}" srcOrd="2" destOrd="0" presId="urn:microsoft.com/office/officeart/2005/8/layout/process3"/>
    <dgm:cxn modelId="{EF95DD7C-E2FA-4F1F-9DB9-C4E18BA2AD0C}" type="presParOf" srcId="{755BDEB8-3362-4FB5-99B1-E2EE0CB65694}" destId="{F85D1E5E-6426-4E43-B3CB-BAFBC01ABC65}" srcOrd="1" destOrd="0" presId="urn:microsoft.com/office/officeart/2005/8/layout/process3"/>
    <dgm:cxn modelId="{09D69FC5-C920-4A1F-9C9D-AA58F2A2C3E9}" type="presParOf" srcId="{F85D1E5E-6426-4E43-B3CB-BAFBC01ABC65}" destId="{D6DFCB0A-B44C-4941-B772-9B7A3528B206}" srcOrd="0" destOrd="0" presId="urn:microsoft.com/office/officeart/2005/8/layout/process3"/>
    <dgm:cxn modelId="{3A4E1895-2A6B-4528-A79F-61FAAE61BEBC}" type="presParOf" srcId="{755BDEB8-3362-4FB5-99B1-E2EE0CB65694}" destId="{5088ACEE-A315-457B-848A-666ABD733692}" srcOrd="2" destOrd="0" presId="urn:microsoft.com/office/officeart/2005/8/layout/process3"/>
    <dgm:cxn modelId="{997F7E10-0E63-4917-86F2-74A8679E643E}" type="presParOf" srcId="{5088ACEE-A315-457B-848A-666ABD733692}" destId="{828171AD-8644-4DF8-BE0A-FBE53BDA0D9A}" srcOrd="0" destOrd="0" presId="urn:microsoft.com/office/officeart/2005/8/layout/process3"/>
    <dgm:cxn modelId="{E78F1C1B-A263-441A-AA57-A61F85D7A3EA}" type="presParOf" srcId="{5088ACEE-A315-457B-848A-666ABD733692}" destId="{DE047775-BA73-4A90-9DA3-66C37CE53158}" srcOrd="1" destOrd="0" presId="urn:microsoft.com/office/officeart/2005/8/layout/process3"/>
    <dgm:cxn modelId="{18236AFA-9711-4384-B393-80B889413B89}" type="presParOf" srcId="{5088ACEE-A315-457B-848A-666ABD733692}" destId="{023B57F6-7A07-4226-B251-ED65F94B62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AA4D0F-6350-4516-A35B-33A63271B984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1D8E816-7121-49C1-9ADE-0D784D801F0E}">
      <dgm:prSet phldrT="[Text]" custT="1"/>
      <dgm:spPr/>
      <dgm:t>
        <a:bodyPr/>
        <a:lstStyle/>
        <a:p>
          <a:r>
            <a:rPr lang="en-GB" sz="1200" b="1" dirty="0"/>
            <a:t>Alignment with aims</a:t>
          </a:r>
        </a:p>
      </dgm:t>
    </dgm:pt>
    <dgm:pt modelId="{8C1420DF-04B2-41C8-A9E2-7952C91EF25D}" type="parTrans" cxnId="{35F4F54F-5404-481A-88EA-413E0C4612C9}">
      <dgm:prSet/>
      <dgm:spPr/>
      <dgm:t>
        <a:bodyPr/>
        <a:lstStyle/>
        <a:p>
          <a:endParaRPr lang="en-GB" sz="1000"/>
        </a:p>
      </dgm:t>
    </dgm:pt>
    <dgm:pt modelId="{E008D7AD-E579-4FF7-8E32-7F2429389438}" type="sibTrans" cxnId="{35F4F54F-5404-481A-88EA-413E0C4612C9}">
      <dgm:prSet custT="1"/>
      <dgm:spPr>
        <a:noFill/>
      </dgm:spPr>
      <dgm:t>
        <a:bodyPr/>
        <a:lstStyle/>
        <a:p>
          <a:endParaRPr lang="en-GB" sz="1000" dirty="0">
            <a:solidFill>
              <a:schemeClr val="accent4"/>
            </a:solidFill>
          </a:endParaRPr>
        </a:p>
      </dgm:t>
    </dgm:pt>
    <dgm:pt modelId="{EEF2C13D-7799-452B-9129-107CDFECE616}">
      <dgm:prSet phldrT="[Text]"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ü"/>
          </a:pPr>
          <a:r>
            <a:rPr lang="en-GB" sz="1000" dirty="0"/>
            <a:t> Increase in transparency</a:t>
          </a:r>
        </a:p>
      </dgm:t>
    </dgm:pt>
    <dgm:pt modelId="{01634021-93B6-4E35-8C91-6A23836B2FAE}" type="parTrans" cxnId="{A696A06D-9376-4850-B67F-C4067DCFAFAF}">
      <dgm:prSet/>
      <dgm:spPr/>
      <dgm:t>
        <a:bodyPr/>
        <a:lstStyle/>
        <a:p>
          <a:endParaRPr lang="en-GB" sz="1000"/>
        </a:p>
      </dgm:t>
    </dgm:pt>
    <dgm:pt modelId="{11FEDA2D-3C13-47CB-A0EF-52BBA84DD635}" type="sibTrans" cxnId="{A696A06D-9376-4850-B67F-C4067DCFAFAF}">
      <dgm:prSet/>
      <dgm:spPr/>
      <dgm:t>
        <a:bodyPr/>
        <a:lstStyle/>
        <a:p>
          <a:endParaRPr lang="en-GB" sz="1000"/>
        </a:p>
      </dgm:t>
    </dgm:pt>
    <dgm:pt modelId="{45FF686C-F770-460B-8F8A-190D9C4CC15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200" b="1" dirty="0">
              <a:solidFill>
                <a:schemeClr val="accent2"/>
              </a:solidFill>
            </a:rPr>
            <a:t>Disparity with aims</a:t>
          </a:r>
        </a:p>
      </dgm:t>
    </dgm:pt>
    <dgm:pt modelId="{9F76F938-2056-439D-8171-AFC6A2874A4D}" type="parTrans" cxnId="{E6019EB3-9115-4DB2-B0D8-A181FD7CA73C}">
      <dgm:prSet/>
      <dgm:spPr/>
      <dgm:t>
        <a:bodyPr/>
        <a:lstStyle/>
        <a:p>
          <a:endParaRPr lang="en-GB" sz="1000"/>
        </a:p>
      </dgm:t>
    </dgm:pt>
    <dgm:pt modelId="{D57B4EC2-70D9-427D-B89E-38FAC690FE29}" type="sibTrans" cxnId="{E6019EB3-9115-4DB2-B0D8-A181FD7CA73C}">
      <dgm:prSet custT="1"/>
      <dgm:spPr/>
      <dgm:t>
        <a:bodyPr/>
        <a:lstStyle/>
        <a:p>
          <a:endParaRPr lang="en-GB" sz="1000"/>
        </a:p>
      </dgm:t>
    </dgm:pt>
    <dgm:pt modelId="{FA8E1136-901F-4BFF-BFF6-FACA52A475E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>
              <a:cs typeface="Times New Roman" panose="02020603050405020304" pitchFamily="18" charset="0"/>
            </a:rPr>
            <a:t> </a:t>
          </a:r>
          <a:r>
            <a:rPr lang="en-GB" sz="1000" dirty="0"/>
            <a:t> Disconnect between profit and cash emergence</a:t>
          </a:r>
        </a:p>
      </dgm:t>
    </dgm:pt>
    <dgm:pt modelId="{FCBE7C62-F7CB-4322-9068-5EE000602586}" type="parTrans" cxnId="{DDC85847-F403-4388-851C-49710CFC51CD}">
      <dgm:prSet/>
      <dgm:spPr/>
      <dgm:t>
        <a:bodyPr/>
        <a:lstStyle/>
        <a:p>
          <a:endParaRPr lang="en-GB" sz="1000"/>
        </a:p>
      </dgm:t>
    </dgm:pt>
    <dgm:pt modelId="{D07D4B42-905D-4A1E-AB4F-D784C6242A93}" type="sibTrans" cxnId="{DDC85847-F403-4388-851C-49710CFC51CD}">
      <dgm:prSet/>
      <dgm:spPr/>
      <dgm:t>
        <a:bodyPr/>
        <a:lstStyle/>
        <a:p>
          <a:endParaRPr lang="en-GB" sz="1000"/>
        </a:p>
      </dgm:t>
    </dgm:pt>
    <dgm:pt modelId="{B6DE93C3-098A-4254-985E-5E8AFC81BD35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/>
            <a:t> Split of WPSF may not reflect characteristics</a:t>
          </a:r>
        </a:p>
      </dgm:t>
    </dgm:pt>
    <dgm:pt modelId="{ACE4396D-BB6F-479F-9A52-EE5490A20CB4}" type="parTrans" cxnId="{029E2499-7BE7-452B-9763-E871CA046C0D}">
      <dgm:prSet/>
      <dgm:spPr/>
      <dgm:t>
        <a:bodyPr/>
        <a:lstStyle/>
        <a:p>
          <a:endParaRPr lang="en-GB"/>
        </a:p>
      </dgm:t>
    </dgm:pt>
    <dgm:pt modelId="{8D9390BD-AB9E-40A2-9089-679269A8F9AD}" type="sibTrans" cxnId="{029E2499-7BE7-452B-9763-E871CA046C0D}">
      <dgm:prSet/>
      <dgm:spPr/>
      <dgm:t>
        <a:bodyPr/>
        <a:lstStyle/>
        <a:p>
          <a:endParaRPr lang="en-GB"/>
        </a:p>
      </dgm:t>
    </dgm:pt>
    <dgm:pt modelId="{663D8983-678F-4951-8EAD-3B98E9BB86D4}">
      <dgm:prSet phldrT="[Text]" custT="1"/>
      <dgm:spPr>
        <a:solidFill>
          <a:schemeClr val="bg2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  <a:buFont typeface="Segoe UI Symbol" panose="020B0502040204020203" pitchFamily="34" charset="0"/>
            <a:buChar char="✗"/>
          </a:pPr>
          <a:r>
            <a:rPr lang="en-GB" sz="1000" dirty="0"/>
            <a:t> Interpretation needed for </a:t>
          </a:r>
          <a:r>
            <a:rPr lang="en-GB" sz="1000" dirty="0">
              <a:cs typeface="Times New Roman" panose="02020603050405020304" pitchFamily="18" charset="0"/>
            </a:rPr>
            <a:t>non profit business in the WPSF </a:t>
          </a:r>
          <a:endParaRPr lang="en-GB" sz="1000" dirty="0"/>
        </a:p>
      </dgm:t>
    </dgm:pt>
    <dgm:pt modelId="{9113E796-1B86-4DA3-B081-6AAC59C1E9B7}" type="parTrans" cxnId="{E5D8097B-4FDA-4056-90E0-F56216865E5C}">
      <dgm:prSet/>
      <dgm:spPr/>
      <dgm:t>
        <a:bodyPr/>
        <a:lstStyle/>
        <a:p>
          <a:endParaRPr lang="en-GB"/>
        </a:p>
      </dgm:t>
    </dgm:pt>
    <dgm:pt modelId="{25D407A6-BEE4-4AE4-B6BF-CB81F687B50A}" type="sibTrans" cxnId="{E5D8097B-4FDA-4056-90E0-F56216865E5C}">
      <dgm:prSet/>
      <dgm:spPr/>
      <dgm:t>
        <a:bodyPr/>
        <a:lstStyle/>
        <a:p>
          <a:endParaRPr lang="en-GB"/>
        </a:p>
      </dgm:t>
    </dgm:pt>
    <dgm:pt modelId="{755BDEB8-3362-4FB5-99B1-E2EE0CB65694}" type="pres">
      <dgm:prSet presAssocID="{83AA4D0F-6350-4516-A35B-33A63271B984}" presName="linearFlow" presStyleCnt="0">
        <dgm:presLayoutVars>
          <dgm:dir/>
          <dgm:animLvl val="lvl"/>
          <dgm:resizeHandles val="exact"/>
        </dgm:presLayoutVars>
      </dgm:prSet>
      <dgm:spPr/>
    </dgm:pt>
    <dgm:pt modelId="{D294AD75-12B0-41A3-AA77-0E837BC5F190}" type="pres">
      <dgm:prSet presAssocID="{21D8E816-7121-49C1-9ADE-0D784D801F0E}" presName="composite" presStyleCnt="0"/>
      <dgm:spPr/>
    </dgm:pt>
    <dgm:pt modelId="{7EB7592C-A408-45E9-88B1-8D6E7674B11D}" type="pres">
      <dgm:prSet presAssocID="{21D8E816-7121-49C1-9ADE-0D784D801F0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351AAB7-60C0-4480-8EC7-DCD37C62B051}" type="pres">
      <dgm:prSet presAssocID="{21D8E816-7121-49C1-9ADE-0D784D801F0E}" presName="parSh" presStyleLbl="node1" presStyleIdx="0" presStyleCnt="2"/>
      <dgm:spPr>
        <a:prstGeom prst="rect">
          <a:avLst/>
        </a:prstGeom>
      </dgm:spPr>
    </dgm:pt>
    <dgm:pt modelId="{D7600EF0-A490-4B30-8959-4397036E969A}" type="pres">
      <dgm:prSet presAssocID="{21D8E816-7121-49C1-9ADE-0D784D801F0E}" presName="desTx" presStyleLbl="fgAcc1" presStyleIdx="0" presStyleCnt="2" custScaleX="111321" custLinFactNeighborY="5133">
        <dgm:presLayoutVars>
          <dgm:bulletEnabled val="1"/>
        </dgm:presLayoutVars>
      </dgm:prSet>
      <dgm:spPr>
        <a:prstGeom prst="flowChartProcess">
          <a:avLst/>
        </a:prstGeom>
      </dgm:spPr>
    </dgm:pt>
    <dgm:pt modelId="{F85D1E5E-6426-4E43-B3CB-BAFBC01ABC65}" type="pres">
      <dgm:prSet presAssocID="{E008D7AD-E579-4FF7-8E32-7F2429389438}" presName="sibTrans" presStyleLbl="sibTrans2D1" presStyleIdx="0" presStyleCnt="1" custScaleX="125408"/>
      <dgm:spPr/>
    </dgm:pt>
    <dgm:pt modelId="{D6DFCB0A-B44C-4941-B772-9B7A3528B206}" type="pres">
      <dgm:prSet presAssocID="{E008D7AD-E579-4FF7-8E32-7F2429389438}" presName="connTx" presStyleLbl="sibTrans2D1" presStyleIdx="0" presStyleCnt="1"/>
      <dgm:spPr/>
    </dgm:pt>
    <dgm:pt modelId="{5088ACEE-A315-457B-848A-666ABD733692}" type="pres">
      <dgm:prSet presAssocID="{45FF686C-F770-460B-8F8A-190D9C4CC153}" presName="composite" presStyleCnt="0"/>
      <dgm:spPr/>
    </dgm:pt>
    <dgm:pt modelId="{828171AD-8644-4DF8-BE0A-FBE53BDA0D9A}" type="pres">
      <dgm:prSet presAssocID="{45FF686C-F770-460B-8F8A-190D9C4CC153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DE047775-BA73-4A90-9DA3-66C37CE53158}" type="pres">
      <dgm:prSet presAssocID="{45FF686C-F770-460B-8F8A-190D9C4CC153}" presName="parSh" presStyleLbl="node1" presStyleIdx="1" presStyleCnt="2" custLinFactNeighborX="-9895" custLinFactNeighborY="-10092"/>
      <dgm:spPr>
        <a:prstGeom prst="rect">
          <a:avLst/>
        </a:prstGeom>
      </dgm:spPr>
    </dgm:pt>
    <dgm:pt modelId="{023B57F6-7A07-4226-B251-ED65F94B6256}" type="pres">
      <dgm:prSet presAssocID="{45FF686C-F770-460B-8F8A-190D9C4CC153}" presName="desTx" presStyleLbl="fgAcc1" presStyleIdx="1" presStyleCnt="2" custScaleX="114488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162C6222-3063-46F0-8448-50938D17044D}" type="presOf" srcId="{B6DE93C3-098A-4254-985E-5E8AFC81BD35}" destId="{023B57F6-7A07-4226-B251-ED65F94B6256}" srcOrd="0" destOrd="1" presId="urn:microsoft.com/office/officeart/2005/8/layout/process3"/>
    <dgm:cxn modelId="{DDC85847-F403-4388-851C-49710CFC51CD}" srcId="{45FF686C-F770-460B-8F8A-190D9C4CC153}" destId="{FA8E1136-901F-4BFF-BFF6-FACA52A475E4}" srcOrd="0" destOrd="0" parTransId="{FCBE7C62-F7CB-4322-9068-5EE000602586}" sibTransId="{D07D4B42-905D-4A1E-AB4F-D784C6242A93}"/>
    <dgm:cxn modelId="{B5E87B4A-72BA-47E7-AA11-30BEA76CFB36}" type="presOf" srcId="{21D8E816-7121-49C1-9ADE-0D784D801F0E}" destId="{7EB7592C-A408-45E9-88B1-8D6E7674B11D}" srcOrd="0" destOrd="0" presId="urn:microsoft.com/office/officeart/2005/8/layout/process3"/>
    <dgm:cxn modelId="{A696A06D-9376-4850-B67F-C4067DCFAFAF}" srcId="{21D8E816-7121-49C1-9ADE-0D784D801F0E}" destId="{EEF2C13D-7799-452B-9129-107CDFECE616}" srcOrd="0" destOrd="0" parTransId="{01634021-93B6-4E35-8C91-6A23836B2FAE}" sibTransId="{11FEDA2D-3C13-47CB-A0EF-52BBA84DD635}"/>
    <dgm:cxn modelId="{35F4F54F-5404-481A-88EA-413E0C4612C9}" srcId="{83AA4D0F-6350-4516-A35B-33A63271B984}" destId="{21D8E816-7121-49C1-9ADE-0D784D801F0E}" srcOrd="0" destOrd="0" parTransId="{8C1420DF-04B2-41C8-A9E2-7952C91EF25D}" sibTransId="{E008D7AD-E579-4FF7-8E32-7F2429389438}"/>
    <dgm:cxn modelId="{2920B756-E5C5-4865-AA1B-B8DB32745057}" type="presOf" srcId="{E008D7AD-E579-4FF7-8E32-7F2429389438}" destId="{F85D1E5E-6426-4E43-B3CB-BAFBC01ABC65}" srcOrd="0" destOrd="0" presId="urn:microsoft.com/office/officeart/2005/8/layout/process3"/>
    <dgm:cxn modelId="{7287A557-CEAD-4CE3-97A2-21BE269E31EE}" type="presOf" srcId="{EEF2C13D-7799-452B-9129-107CDFECE616}" destId="{D7600EF0-A490-4B30-8959-4397036E969A}" srcOrd="0" destOrd="0" presId="urn:microsoft.com/office/officeart/2005/8/layout/process3"/>
    <dgm:cxn modelId="{E5D8097B-4FDA-4056-90E0-F56216865E5C}" srcId="{45FF686C-F770-460B-8F8A-190D9C4CC153}" destId="{663D8983-678F-4951-8EAD-3B98E9BB86D4}" srcOrd="2" destOrd="0" parTransId="{9113E796-1B86-4DA3-B081-6AAC59C1E9B7}" sibTransId="{25D407A6-BEE4-4AE4-B6BF-CB81F687B50A}"/>
    <dgm:cxn modelId="{99379D8D-F579-46D0-81F6-5D360CD1BDBE}" type="presOf" srcId="{FA8E1136-901F-4BFF-BFF6-FACA52A475E4}" destId="{023B57F6-7A07-4226-B251-ED65F94B6256}" srcOrd="0" destOrd="0" presId="urn:microsoft.com/office/officeart/2005/8/layout/process3"/>
    <dgm:cxn modelId="{D5763A8E-CC76-4D41-A39E-2688FC11C55F}" type="presOf" srcId="{663D8983-678F-4951-8EAD-3B98E9BB86D4}" destId="{023B57F6-7A07-4226-B251-ED65F94B6256}" srcOrd="0" destOrd="2" presId="urn:microsoft.com/office/officeart/2005/8/layout/process3"/>
    <dgm:cxn modelId="{83A25C8E-C45D-425F-89F3-E2A2A860825F}" type="presOf" srcId="{E008D7AD-E579-4FF7-8E32-7F2429389438}" destId="{D6DFCB0A-B44C-4941-B772-9B7A3528B206}" srcOrd="1" destOrd="0" presId="urn:microsoft.com/office/officeart/2005/8/layout/process3"/>
    <dgm:cxn modelId="{029E2499-7BE7-452B-9763-E871CA046C0D}" srcId="{45FF686C-F770-460B-8F8A-190D9C4CC153}" destId="{B6DE93C3-098A-4254-985E-5E8AFC81BD35}" srcOrd="1" destOrd="0" parTransId="{ACE4396D-BB6F-479F-9A52-EE5490A20CB4}" sibTransId="{8D9390BD-AB9E-40A2-9089-679269A8F9AD}"/>
    <dgm:cxn modelId="{D483D29F-9D60-46B7-BFA1-BDEF3F2BCE6B}" type="presOf" srcId="{45FF686C-F770-460B-8F8A-190D9C4CC153}" destId="{DE047775-BA73-4A90-9DA3-66C37CE53158}" srcOrd="1" destOrd="0" presId="urn:microsoft.com/office/officeart/2005/8/layout/process3"/>
    <dgm:cxn modelId="{15F766AF-D7B6-4E1E-ABF2-56CC0A816BF8}" type="presOf" srcId="{83AA4D0F-6350-4516-A35B-33A63271B984}" destId="{755BDEB8-3362-4FB5-99B1-E2EE0CB65694}" srcOrd="0" destOrd="0" presId="urn:microsoft.com/office/officeart/2005/8/layout/process3"/>
    <dgm:cxn modelId="{BD7CF0B1-FC58-4B29-9F50-E71E82A4D9B3}" type="presOf" srcId="{21D8E816-7121-49C1-9ADE-0D784D801F0E}" destId="{C351AAB7-60C0-4480-8EC7-DCD37C62B051}" srcOrd="1" destOrd="0" presId="urn:microsoft.com/office/officeart/2005/8/layout/process3"/>
    <dgm:cxn modelId="{E6019EB3-9115-4DB2-B0D8-A181FD7CA73C}" srcId="{83AA4D0F-6350-4516-A35B-33A63271B984}" destId="{45FF686C-F770-460B-8F8A-190D9C4CC153}" srcOrd="1" destOrd="0" parTransId="{9F76F938-2056-439D-8171-AFC6A2874A4D}" sibTransId="{D57B4EC2-70D9-427D-B89E-38FAC690FE29}"/>
    <dgm:cxn modelId="{2C68B2B7-7306-4DC3-967A-1ED00A95A5D1}" type="presOf" srcId="{45FF686C-F770-460B-8F8A-190D9C4CC153}" destId="{828171AD-8644-4DF8-BE0A-FBE53BDA0D9A}" srcOrd="0" destOrd="0" presId="urn:microsoft.com/office/officeart/2005/8/layout/process3"/>
    <dgm:cxn modelId="{1A495FDA-C45C-44C6-912C-34F144D01BB1}" type="presParOf" srcId="{755BDEB8-3362-4FB5-99B1-E2EE0CB65694}" destId="{D294AD75-12B0-41A3-AA77-0E837BC5F190}" srcOrd="0" destOrd="0" presId="urn:microsoft.com/office/officeart/2005/8/layout/process3"/>
    <dgm:cxn modelId="{6A519E61-4D56-4C33-885A-A76BD6814650}" type="presParOf" srcId="{D294AD75-12B0-41A3-AA77-0E837BC5F190}" destId="{7EB7592C-A408-45E9-88B1-8D6E7674B11D}" srcOrd="0" destOrd="0" presId="urn:microsoft.com/office/officeart/2005/8/layout/process3"/>
    <dgm:cxn modelId="{574EBC9D-298D-414C-82AD-34197B69EE78}" type="presParOf" srcId="{D294AD75-12B0-41A3-AA77-0E837BC5F190}" destId="{C351AAB7-60C0-4480-8EC7-DCD37C62B051}" srcOrd="1" destOrd="0" presId="urn:microsoft.com/office/officeart/2005/8/layout/process3"/>
    <dgm:cxn modelId="{6AC1ED03-8B29-45CC-9AAF-480A264B3E5E}" type="presParOf" srcId="{D294AD75-12B0-41A3-AA77-0E837BC5F190}" destId="{D7600EF0-A490-4B30-8959-4397036E969A}" srcOrd="2" destOrd="0" presId="urn:microsoft.com/office/officeart/2005/8/layout/process3"/>
    <dgm:cxn modelId="{EF95DD7C-E2FA-4F1F-9DB9-C4E18BA2AD0C}" type="presParOf" srcId="{755BDEB8-3362-4FB5-99B1-E2EE0CB65694}" destId="{F85D1E5E-6426-4E43-B3CB-BAFBC01ABC65}" srcOrd="1" destOrd="0" presId="urn:microsoft.com/office/officeart/2005/8/layout/process3"/>
    <dgm:cxn modelId="{09D69FC5-C920-4A1F-9C9D-AA58F2A2C3E9}" type="presParOf" srcId="{F85D1E5E-6426-4E43-B3CB-BAFBC01ABC65}" destId="{D6DFCB0A-B44C-4941-B772-9B7A3528B206}" srcOrd="0" destOrd="0" presId="urn:microsoft.com/office/officeart/2005/8/layout/process3"/>
    <dgm:cxn modelId="{3A4E1895-2A6B-4528-A79F-61FAAE61BEBC}" type="presParOf" srcId="{755BDEB8-3362-4FB5-99B1-E2EE0CB65694}" destId="{5088ACEE-A315-457B-848A-666ABD733692}" srcOrd="2" destOrd="0" presId="urn:microsoft.com/office/officeart/2005/8/layout/process3"/>
    <dgm:cxn modelId="{997F7E10-0E63-4917-86F2-74A8679E643E}" type="presParOf" srcId="{5088ACEE-A315-457B-848A-666ABD733692}" destId="{828171AD-8644-4DF8-BE0A-FBE53BDA0D9A}" srcOrd="0" destOrd="0" presId="urn:microsoft.com/office/officeart/2005/8/layout/process3"/>
    <dgm:cxn modelId="{E78F1C1B-A263-441A-AA57-A61F85D7A3EA}" type="presParOf" srcId="{5088ACEE-A315-457B-848A-666ABD733692}" destId="{DE047775-BA73-4A90-9DA3-66C37CE53158}" srcOrd="1" destOrd="0" presId="urn:microsoft.com/office/officeart/2005/8/layout/process3"/>
    <dgm:cxn modelId="{18236AFA-9711-4384-B393-80B889413B89}" type="presParOf" srcId="{5088ACEE-A315-457B-848A-666ABD733692}" destId="{023B57F6-7A07-4226-B251-ED65F94B62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80B7-7A25-456A-A59A-C08FC0074CAB}">
      <dsp:nvSpPr>
        <dsp:cNvPr id="0" name=""/>
        <dsp:cNvSpPr/>
      </dsp:nvSpPr>
      <dsp:spPr>
        <a:xfrm>
          <a:off x="1419286" y="1224854"/>
          <a:ext cx="1081123" cy="107382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accent2"/>
            </a:solidFill>
          </a:endParaRPr>
        </a:p>
      </dsp:txBody>
      <dsp:txXfrm>
        <a:off x="1577613" y="1382111"/>
        <a:ext cx="764469" cy="759307"/>
      </dsp:txXfrm>
    </dsp:sp>
    <dsp:sp modelId="{6C4F7E17-6FF2-49BE-ADF5-B76052D826E8}">
      <dsp:nvSpPr>
        <dsp:cNvPr id="0" name=""/>
        <dsp:cNvSpPr/>
      </dsp:nvSpPr>
      <dsp:spPr>
        <a:xfrm rot="5430574">
          <a:off x="1817032" y="1102477"/>
          <a:ext cx="285632" cy="31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1860258" y="1122614"/>
        <a:ext cx="199942" cy="188940"/>
      </dsp:txXfrm>
    </dsp:sp>
    <dsp:sp modelId="{D916D0DF-C44D-4A80-B915-7B64114337E6}">
      <dsp:nvSpPr>
        <dsp:cNvPr id="0" name=""/>
        <dsp:cNvSpPr/>
      </dsp:nvSpPr>
      <dsp:spPr>
        <a:xfrm>
          <a:off x="1396137" y="66053"/>
          <a:ext cx="1127421" cy="1049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Valuation</a:t>
          </a:r>
        </a:p>
      </dsp:txBody>
      <dsp:txXfrm>
        <a:off x="1561244" y="219772"/>
        <a:ext cx="797207" cy="742224"/>
      </dsp:txXfrm>
    </dsp:sp>
    <dsp:sp modelId="{6A9308C2-82D0-4B40-9530-A2C4DA77284E}">
      <dsp:nvSpPr>
        <dsp:cNvPr id="0" name=""/>
        <dsp:cNvSpPr/>
      </dsp:nvSpPr>
      <dsp:spPr>
        <a:xfrm rot="9880174">
          <a:off x="2477928" y="1427146"/>
          <a:ext cx="212707" cy="31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2540605" y="1481691"/>
        <a:ext cx="148895" cy="188940"/>
      </dsp:txXfrm>
    </dsp:sp>
    <dsp:sp modelId="{CE82D48D-27F4-4E63-A9D8-03CF897661B9}">
      <dsp:nvSpPr>
        <dsp:cNvPr id="0" name=""/>
        <dsp:cNvSpPr/>
      </dsp:nvSpPr>
      <dsp:spPr>
        <a:xfrm>
          <a:off x="2670935" y="875240"/>
          <a:ext cx="1127421" cy="1049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Transition</a:t>
          </a:r>
        </a:p>
      </dsp:txBody>
      <dsp:txXfrm>
        <a:off x="2836042" y="1028959"/>
        <a:ext cx="797207" cy="742224"/>
      </dsp:txXfrm>
    </dsp:sp>
    <dsp:sp modelId="{84B71B5F-C2D7-4506-8708-C9FA05123274}">
      <dsp:nvSpPr>
        <dsp:cNvPr id="0" name=""/>
        <dsp:cNvSpPr/>
      </dsp:nvSpPr>
      <dsp:spPr>
        <a:xfrm rot="13922312">
          <a:off x="2201411" y="2046378"/>
          <a:ext cx="252000" cy="31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2262463" y="2139160"/>
        <a:ext cx="176400" cy="188940"/>
      </dsp:txXfrm>
    </dsp:sp>
    <dsp:sp modelId="{7CF64397-33D3-4F0B-8150-679F07DDEA44}">
      <dsp:nvSpPr>
        <dsp:cNvPr id="0" name=""/>
        <dsp:cNvSpPr/>
      </dsp:nvSpPr>
      <dsp:spPr>
        <a:xfrm>
          <a:off x="2158089" y="2195832"/>
          <a:ext cx="1127421" cy="1049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Profit Emergence</a:t>
          </a:r>
        </a:p>
      </dsp:txBody>
      <dsp:txXfrm>
        <a:off x="2323196" y="2349551"/>
        <a:ext cx="797207" cy="742224"/>
      </dsp:txXfrm>
    </dsp:sp>
    <dsp:sp modelId="{037BE4CE-792F-46C9-8E60-2B601019D94E}">
      <dsp:nvSpPr>
        <dsp:cNvPr id="0" name=""/>
        <dsp:cNvSpPr/>
      </dsp:nvSpPr>
      <dsp:spPr>
        <a:xfrm rot="18538836">
          <a:off x="1454432" y="2081800"/>
          <a:ext cx="252000" cy="31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 rot="10800000">
        <a:off x="1468454" y="2174164"/>
        <a:ext cx="176400" cy="188940"/>
      </dsp:txXfrm>
    </dsp:sp>
    <dsp:sp modelId="{D97FABF4-1BDD-4560-8DFB-7708274E3F4C}">
      <dsp:nvSpPr>
        <dsp:cNvPr id="0" name=""/>
        <dsp:cNvSpPr/>
      </dsp:nvSpPr>
      <dsp:spPr>
        <a:xfrm>
          <a:off x="634186" y="2195832"/>
          <a:ext cx="1127421" cy="1049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Reinsurance</a:t>
          </a:r>
        </a:p>
      </dsp:txBody>
      <dsp:txXfrm>
        <a:off x="799293" y="2349551"/>
        <a:ext cx="797207" cy="742224"/>
      </dsp:txXfrm>
    </dsp:sp>
    <dsp:sp modelId="{9CAAE835-D840-445E-BB47-300374C6B893}">
      <dsp:nvSpPr>
        <dsp:cNvPr id="0" name=""/>
        <dsp:cNvSpPr/>
      </dsp:nvSpPr>
      <dsp:spPr>
        <a:xfrm rot="1098024">
          <a:off x="1265164" y="1410707"/>
          <a:ext cx="182673" cy="31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 rot="10800000">
        <a:off x="1266550" y="1465083"/>
        <a:ext cx="127871" cy="188940"/>
      </dsp:txXfrm>
    </dsp:sp>
    <dsp:sp modelId="{561D9BBA-0466-4BD8-B4BD-2FE99D12586C}">
      <dsp:nvSpPr>
        <dsp:cNvPr id="0" name=""/>
        <dsp:cNvSpPr/>
      </dsp:nvSpPr>
      <dsp:spPr>
        <a:xfrm>
          <a:off x="126891" y="836359"/>
          <a:ext cx="1169255" cy="1049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With-Profits</a:t>
          </a:r>
        </a:p>
      </dsp:txBody>
      <dsp:txXfrm>
        <a:off x="298124" y="990078"/>
        <a:ext cx="826789" cy="742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AAB7-60C0-4480-8EC7-DCD37C62B051}">
      <dsp:nvSpPr>
        <dsp:cNvPr id="0" name=""/>
        <dsp:cNvSpPr/>
      </dsp:nvSpPr>
      <dsp:spPr>
        <a:xfrm>
          <a:off x="4497" y="-149494"/>
          <a:ext cx="1908024" cy="448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Alignment with aims</a:t>
          </a:r>
        </a:p>
      </dsp:txBody>
      <dsp:txXfrm>
        <a:off x="4497" y="-149494"/>
        <a:ext cx="1908024" cy="298988"/>
      </dsp:txXfrm>
    </dsp:sp>
    <dsp:sp modelId="{D7600EF0-A490-4B30-8959-4397036E969A}">
      <dsp:nvSpPr>
        <dsp:cNvPr id="0" name=""/>
        <dsp:cNvSpPr/>
      </dsp:nvSpPr>
      <dsp:spPr>
        <a:xfrm>
          <a:off x="286595" y="149494"/>
          <a:ext cx="2124032" cy="2160239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/>
            <a:t> Two measurement models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>
              <a:latin typeface="+mn-lt"/>
            </a:rPr>
            <a:t> Best estimate valuation</a:t>
          </a: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>
              <a:latin typeface="+mn-lt"/>
            </a:rPr>
            <a:t> Granular calculation</a:t>
          </a: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>
              <a:latin typeface="+mn-lt"/>
            </a:rPr>
            <a:t> Interest-rate changes recognised through P&amp;L or OCI</a:t>
          </a:r>
          <a:endParaRPr lang="en-GB" sz="1000" kern="1200" dirty="0"/>
        </a:p>
      </dsp:txBody>
      <dsp:txXfrm>
        <a:off x="286595" y="149494"/>
        <a:ext cx="2124032" cy="2160239"/>
      </dsp:txXfrm>
    </dsp:sp>
    <dsp:sp modelId="{F85D1E5E-6426-4E43-B3CB-BAFBC01ABC65}">
      <dsp:nvSpPr>
        <dsp:cNvPr id="0" name=""/>
        <dsp:cNvSpPr/>
      </dsp:nvSpPr>
      <dsp:spPr>
        <a:xfrm>
          <a:off x="2108846" y="-237289"/>
          <a:ext cx="714350" cy="47457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accent4"/>
            </a:solidFill>
          </a:endParaRPr>
        </a:p>
      </dsp:txBody>
      <dsp:txXfrm>
        <a:off x="2108846" y="-142373"/>
        <a:ext cx="571976" cy="284747"/>
      </dsp:txXfrm>
    </dsp:sp>
    <dsp:sp modelId="{DE047775-BA73-4A90-9DA3-66C37CE53158}">
      <dsp:nvSpPr>
        <dsp:cNvPr id="0" name=""/>
        <dsp:cNvSpPr/>
      </dsp:nvSpPr>
      <dsp:spPr>
        <a:xfrm>
          <a:off x="2987279" y="-149494"/>
          <a:ext cx="1908024" cy="4484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accent2"/>
              </a:solidFill>
            </a:rPr>
            <a:t>Disparity with aims</a:t>
          </a:r>
        </a:p>
      </dsp:txBody>
      <dsp:txXfrm>
        <a:off x="2987279" y="-149494"/>
        <a:ext cx="1908024" cy="298988"/>
      </dsp:txXfrm>
    </dsp:sp>
    <dsp:sp modelId="{023B57F6-7A07-4226-B251-ED65F94B6256}">
      <dsp:nvSpPr>
        <dsp:cNvPr id="0" name=""/>
        <dsp:cNvSpPr/>
      </dsp:nvSpPr>
      <dsp:spPr>
        <a:xfrm>
          <a:off x="3427963" y="149494"/>
          <a:ext cx="2184459" cy="2160239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/>
            <a:t> More judgements lie beneath binary model choice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/>
            <a:t> Judgements in discount rate construction, including liquidity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>
              <a:latin typeface="+mn-lt"/>
            </a:rPr>
            <a:t> Potential contract boundary mismatches for riders</a:t>
          </a: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>
              <a:latin typeface="+mn-lt"/>
            </a:rPr>
            <a:t> Subjectivity for renewable contracts</a:t>
          </a:r>
          <a:endParaRPr lang="en-GB" sz="1000" kern="1200" dirty="0"/>
        </a:p>
      </dsp:txBody>
      <dsp:txXfrm>
        <a:off x="3427963" y="149494"/>
        <a:ext cx="2184459" cy="2160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AAB7-60C0-4480-8EC7-DCD37C62B051}">
      <dsp:nvSpPr>
        <dsp:cNvPr id="0" name=""/>
        <dsp:cNvSpPr/>
      </dsp:nvSpPr>
      <dsp:spPr>
        <a:xfrm>
          <a:off x="4497" y="-149494"/>
          <a:ext cx="1908024" cy="448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Alignment with aims</a:t>
          </a:r>
        </a:p>
      </dsp:txBody>
      <dsp:txXfrm>
        <a:off x="4497" y="-149494"/>
        <a:ext cx="1908024" cy="298988"/>
      </dsp:txXfrm>
    </dsp:sp>
    <dsp:sp modelId="{D7600EF0-A490-4B30-8959-4397036E969A}">
      <dsp:nvSpPr>
        <dsp:cNvPr id="0" name=""/>
        <dsp:cNvSpPr/>
      </dsp:nvSpPr>
      <dsp:spPr>
        <a:xfrm>
          <a:off x="286595" y="149494"/>
          <a:ext cx="2124032" cy="1152128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/>
            <a:t> Aligns back-book measurement </a:t>
          </a:r>
        </a:p>
      </dsp:txBody>
      <dsp:txXfrm>
        <a:off x="286595" y="149494"/>
        <a:ext cx="2124032" cy="1152128"/>
      </dsp:txXfrm>
    </dsp:sp>
    <dsp:sp modelId="{F85D1E5E-6426-4E43-B3CB-BAFBC01ABC65}">
      <dsp:nvSpPr>
        <dsp:cNvPr id="0" name=""/>
        <dsp:cNvSpPr/>
      </dsp:nvSpPr>
      <dsp:spPr>
        <a:xfrm>
          <a:off x="2108846" y="-237289"/>
          <a:ext cx="714350" cy="47457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accent4"/>
            </a:solidFill>
          </a:endParaRPr>
        </a:p>
      </dsp:txBody>
      <dsp:txXfrm>
        <a:off x="2108846" y="-142373"/>
        <a:ext cx="571976" cy="284747"/>
      </dsp:txXfrm>
    </dsp:sp>
    <dsp:sp modelId="{DE047775-BA73-4A90-9DA3-66C37CE53158}">
      <dsp:nvSpPr>
        <dsp:cNvPr id="0" name=""/>
        <dsp:cNvSpPr/>
      </dsp:nvSpPr>
      <dsp:spPr>
        <a:xfrm>
          <a:off x="2987279" y="-149494"/>
          <a:ext cx="1908024" cy="4484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accent2"/>
              </a:solidFill>
            </a:rPr>
            <a:t>Disparity with aims</a:t>
          </a:r>
        </a:p>
      </dsp:txBody>
      <dsp:txXfrm>
        <a:off x="2987279" y="-149494"/>
        <a:ext cx="1908024" cy="298988"/>
      </dsp:txXfrm>
    </dsp:sp>
    <dsp:sp modelId="{023B57F6-7A07-4226-B251-ED65F94B6256}">
      <dsp:nvSpPr>
        <dsp:cNvPr id="0" name=""/>
        <dsp:cNvSpPr/>
      </dsp:nvSpPr>
      <dsp:spPr>
        <a:xfrm>
          <a:off x="3427963" y="149494"/>
          <a:ext cx="2184459" cy="1152128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/>
            <a:t> Variety of choice still available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/>
            <a:t> Lead to different approaches for in-force and new business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</dsp:txBody>
      <dsp:txXfrm>
        <a:off x="3427963" y="149494"/>
        <a:ext cx="2184459" cy="1152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AAB7-60C0-4480-8EC7-DCD37C62B051}">
      <dsp:nvSpPr>
        <dsp:cNvPr id="0" name=""/>
        <dsp:cNvSpPr/>
      </dsp:nvSpPr>
      <dsp:spPr>
        <a:xfrm>
          <a:off x="4497" y="-149494"/>
          <a:ext cx="1908024" cy="448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Alignment with aims</a:t>
          </a:r>
        </a:p>
      </dsp:txBody>
      <dsp:txXfrm>
        <a:off x="4497" y="-149494"/>
        <a:ext cx="1908024" cy="298988"/>
      </dsp:txXfrm>
    </dsp:sp>
    <dsp:sp modelId="{D7600EF0-A490-4B30-8959-4397036E969A}">
      <dsp:nvSpPr>
        <dsp:cNvPr id="0" name=""/>
        <dsp:cNvSpPr/>
      </dsp:nvSpPr>
      <dsp:spPr>
        <a:xfrm>
          <a:off x="286595" y="149494"/>
          <a:ext cx="2124032" cy="1440158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/>
            <a:t> Increased transparency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/>
            <a:t> More granular profit disclosure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/>
            <a:t> Comparability with non-insurance industries</a:t>
          </a:r>
        </a:p>
      </dsp:txBody>
      <dsp:txXfrm>
        <a:off x="286595" y="149494"/>
        <a:ext cx="2124032" cy="1440158"/>
      </dsp:txXfrm>
    </dsp:sp>
    <dsp:sp modelId="{F85D1E5E-6426-4E43-B3CB-BAFBC01ABC65}">
      <dsp:nvSpPr>
        <dsp:cNvPr id="0" name=""/>
        <dsp:cNvSpPr/>
      </dsp:nvSpPr>
      <dsp:spPr>
        <a:xfrm>
          <a:off x="2108846" y="-237289"/>
          <a:ext cx="714350" cy="47457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accent4"/>
            </a:solidFill>
          </a:endParaRPr>
        </a:p>
      </dsp:txBody>
      <dsp:txXfrm>
        <a:off x="2108846" y="-142373"/>
        <a:ext cx="571976" cy="284747"/>
      </dsp:txXfrm>
    </dsp:sp>
    <dsp:sp modelId="{DE047775-BA73-4A90-9DA3-66C37CE53158}">
      <dsp:nvSpPr>
        <dsp:cNvPr id="0" name=""/>
        <dsp:cNvSpPr/>
      </dsp:nvSpPr>
      <dsp:spPr>
        <a:xfrm>
          <a:off x="2987279" y="-149494"/>
          <a:ext cx="1908024" cy="4484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accent2"/>
              </a:solidFill>
            </a:rPr>
            <a:t>Disparity with aims</a:t>
          </a:r>
        </a:p>
      </dsp:txBody>
      <dsp:txXfrm>
        <a:off x="2987279" y="-149494"/>
        <a:ext cx="1908024" cy="298988"/>
      </dsp:txXfrm>
    </dsp:sp>
    <dsp:sp modelId="{023B57F6-7A07-4226-B251-ED65F94B6256}">
      <dsp:nvSpPr>
        <dsp:cNvPr id="0" name=""/>
        <dsp:cNvSpPr/>
      </dsp:nvSpPr>
      <dsp:spPr>
        <a:xfrm>
          <a:off x="3427963" y="149494"/>
          <a:ext cx="2184459" cy="1440158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/>
            <a:t> Introduces complexities (e.g. risk adjustment, investment expenses)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</dsp:txBody>
      <dsp:txXfrm>
        <a:off x="3427963" y="149494"/>
        <a:ext cx="2184459" cy="1440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AAB7-60C0-4480-8EC7-DCD37C62B051}">
      <dsp:nvSpPr>
        <dsp:cNvPr id="0" name=""/>
        <dsp:cNvSpPr/>
      </dsp:nvSpPr>
      <dsp:spPr>
        <a:xfrm>
          <a:off x="4497" y="-149494"/>
          <a:ext cx="1908024" cy="448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Alignment with aims</a:t>
          </a:r>
        </a:p>
      </dsp:txBody>
      <dsp:txXfrm>
        <a:off x="4497" y="-149494"/>
        <a:ext cx="1908024" cy="298988"/>
      </dsp:txXfrm>
    </dsp:sp>
    <dsp:sp modelId="{D7600EF0-A490-4B30-8959-4397036E969A}">
      <dsp:nvSpPr>
        <dsp:cNvPr id="0" name=""/>
        <dsp:cNvSpPr/>
      </dsp:nvSpPr>
      <dsp:spPr>
        <a:xfrm>
          <a:off x="286595" y="149494"/>
          <a:ext cx="2124032" cy="1296143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/>
            <a:t> Comparability across international territories</a:t>
          </a:r>
        </a:p>
      </dsp:txBody>
      <dsp:txXfrm>
        <a:off x="286595" y="149494"/>
        <a:ext cx="2124032" cy="1296143"/>
      </dsp:txXfrm>
    </dsp:sp>
    <dsp:sp modelId="{F85D1E5E-6426-4E43-B3CB-BAFBC01ABC65}">
      <dsp:nvSpPr>
        <dsp:cNvPr id="0" name=""/>
        <dsp:cNvSpPr/>
      </dsp:nvSpPr>
      <dsp:spPr>
        <a:xfrm>
          <a:off x="2108846" y="-237289"/>
          <a:ext cx="714350" cy="47457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accent4"/>
            </a:solidFill>
          </a:endParaRPr>
        </a:p>
      </dsp:txBody>
      <dsp:txXfrm>
        <a:off x="2108846" y="-142373"/>
        <a:ext cx="571976" cy="284747"/>
      </dsp:txXfrm>
    </dsp:sp>
    <dsp:sp modelId="{DE047775-BA73-4A90-9DA3-66C37CE53158}">
      <dsp:nvSpPr>
        <dsp:cNvPr id="0" name=""/>
        <dsp:cNvSpPr/>
      </dsp:nvSpPr>
      <dsp:spPr>
        <a:xfrm>
          <a:off x="2987279" y="-149494"/>
          <a:ext cx="1908024" cy="4484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accent2"/>
              </a:solidFill>
            </a:rPr>
            <a:t>Disparity with aims</a:t>
          </a:r>
        </a:p>
      </dsp:txBody>
      <dsp:txXfrm>
        <a:off x="2987279" y="-149494"/>
        <a:ext cx="1908024" cy="298988"/>
      </dsp:txXfrm>
    </dsp:sp>
    <dsp:sp modelId="{023B57F6-7A07-4226-B251-ED65F94B6256}">
      <dsp:nvSpPr>
        <dsp:cNvPr id="0" name=""/>
        <dsp:cNvSpPr/>
      </dsp:nvSpPr>
      <dsp:spPr>
        <a:xfrm>
          <a:off x="3427963" y="149494"/>
          <a:ext cx="2184459" cy="1296143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>
              <a:cs typeface="Times New Roman" panose="02020603050405020304" pitchFamily="18" charset="0"/>
            </a:rPr>
            <a:t> Inconsistent with the economics of reinsurance held</a:t>
          </a: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/>
            <a:t> Significant interpretation needed for reinsurance issued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endParaRPr lang="en-GB" sz="1000" kern="1200" dirty="0"/>
        </a:p>
      </dsp:txBody>
      <dsp:txXfrm>
        <a:off x="3427963" y="149494"/>
        <a:ext cx="2184459" cy="1296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AAB7-60C0-4480-8EC7-DCD37C62B051}">
      <dsp:nvSpPr>
        <dsp:cNvPr id="0" name=""/>
        <dsp:cNvSpPr/>
      </dsp:nvSpPr>
      <dsp:spPr>
        <a:xfrm>
          <a:off x="4497" y="-32386"/>
          <a:ext cx="1908024" cy="448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Alignment with aims</a:t>
          </a:r>
        </a:p>
      </dsp:txBody>
      <dsp:txXfrm>
        <a:off x="4497" y="-32386"/>
        <a:ext cx="1908024" cy="298988"/>
      </dsp:txXfrm>
    </dsp:sp>
    <dsp:sp modelId="{D7600EF0-A490-4B30-8959-4397036E969A}">
      <dsp:nvSpPr>
        <dsp:cNvPr id="0" name=""/>
        <dsp:cNvSpPr/>
      </dsp:nvSpPr>
      <dsp:spPr>
        <a:xfrm>
          <a:off x="286595" y="266602"/>
          <a:ext cx="2124032" cy="1710000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000" kern="1200" dirty="0"/>
            <a:t> Increase in transparency</a:t>
          </a:r>
        </a:p>
      </dsp:txBody>
      <dsp:txXfrm>
        <a:off x="286595" y="266602"/>
        <a:ext cx="2124032" cy="1710000"/>
      </dsp:txXfrm>
    </dsp:sp>
    <dsp:sp modelId="{F85D1E5E-6426-4E43-B3CB-BAFBC01ABC65}">
      <dsp:nvSpPr>
        <dsp:cNvPr id="0" name=""/>
        <dsp:cNvSpPr/>
      </dsp:nvSpPr>
      <dsp:spPr>
        <a:xfrm>
          <a:off x="2108846" y="-120181"/>
          <a:ext cx="714350" cy="47457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accent4"/>
            </a:solidFill>
          </a:endParaRPr>
        </a:p>
      </dsp:txBody>
      <dsp:txXfrm>
        <a:off x="2108846" y="-25265"/>
        <a:ext cx="571976" cy="284747"/>
      </dsp:txXfrm>
    </dsp:sp>
    <dsp:sp modelId="{DE047775-BA73-4A90-9DA3-66C37CE53158}">
      <dsp:nvSpPr>
        <dsp:cNvPr id="0" name=""/>
        <dsp:cNvSpPr/>
      </dsp:nvSpPr>
      <dsp:spPr>
        <a:xfrm>
          <a:off x="2987279" y="-32386"/>
          <a:ext cx="1908024" cy="44848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accent2"/>
              </a:solidFill>
            </a:rPr>
            <a:t>Disparity with aims</a:t>
          </a:r>
        </a:p>
      </dsp:txBody>
      <dsp:txXfrm>
        <a:off x="2987279" y="-32386"/>
        <a:ext cx="1908024" cy="298988"/>
      </dsp:txXfrm>
    </dsp:sp>
    <dsp:sp modelId="{023B57F6-7A07-4226-B251-ED65F94B6256}">
      <dsp:nvSpPr>
        <dsp:cNvPr id="0" name=""/>
        <dsp:cNvSpPr/>
      </dsp:nvSpPr>
      <dsp:spPr>
        <a:xfrm>
          <a:off x="3427963" y="266602"/>
          <a:ext cx="2184459" cy="1710000"/>
        </a:xfrm>
        <a:prstGeom prst="flowChartProcess">
          <a:avLst/>
        </a:prstGeom>
        <a:solidFill>
          <a:schemeClr val="bg2">
            <a:lumMod val="95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>
              <a:cs typeface="Times New Roman" panose="02020603050405020304" pitchFamily="18" charset="0"/>
            </a:rPr>
            <a:t> </a:t>
          </a:r>
          <a:r>
            <a:rPr lang="en-GB" sz="1000" kern="1200" dirty="0"/>
            <a:t> Disconnect between profit and cash emergence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/>
            <a:t> Split of WPSF may not reflect characteristics</a:t>
          </a: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Segoe UI Symbol" panose="020B0502040204020203" pitchFamily="34" charset="0"/>
            <a:buChar char="✗"/>
          </a:pPr>
          <a:r>
            <a:rPr lang="en-GB" sz="1000" kern="1200" dirty="0"/>
            <a:t> Interpretation needed for </a:t>
          </a:r>
          <a:r>
            <a:rPr lang="en-GB" sz="1000" kern="1200" dirty="0">
              <a:cs typeface="Times New Roman" panose="02020603050405020304" pitchFamily="18" charset="0"/>
            </a:rPr>
            <a:t>non profit business in the WPSF </a:t>
          </a:r>
          <a:endParaRPr lang="en-GB" sz="1000" kern="1200" dirty="0"/>
        </a:p>
      </dsp:txBody>
      <dsp:txXfrm>
        <a:off x="3427963" y="266602"/>
        <a:ext cx="2184459" cy="171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12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31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28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80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6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407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9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80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05" y="800101"/>
            <a:ext cx="3946096" cy="4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92" y="1600207"/>
            <a:ext cx="8234358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4914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28 January 2020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28 January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30349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28 January 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28 January 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28 January 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2" y="303610"/>
            <a:ext cx="8291512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90" y="4807744"/>
            <a:ext cx="2016125" cy="248841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28 January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8" y="4807744"/>
            <a:ext cx="4321175" cy="248841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5" y="4801797"/>
            <a:ext cx="647700" cy="254794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1485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28 January 2020</a:t>
            </a:fld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693823" y="404980"/>
            <a:ext cx="1189338" cy="496537"/>
            <a:chOff x="7905328" y="493473"/>
            <a:chExt cx="1656184" cy="662050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6286500" y="404979"/>
            <a:ext cx="1189338" cy="496537"/>
            <a:chOff x="7905328" y="1357569"/>
            <a:chExt cx="1656184" cy="662050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00968" y="4144137"/>
            <a:ext cx="9791567" cy="750322"/>
            <a:chOff x="-326052" y="5525517"/>
            <a:chExt cx="10607533" cy="1000430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18816" y="6054023"/>
              <a:ext cx="1146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15795" y="6003689"/>
              <a:ext cx="139482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08416" y="5626184"/>
              <a:ext cx="225270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48712" y="6003687"/>
              <a:ext cx="125416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861294" y="5777187"/>
              <a:ext cx="1838629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460079" y="5928191"/>
              <a:ext cx="151722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070377" y="6020467"/>
              <a:ext cx="12124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14313" y="5659739"/>
              <a:ext cx="21380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53737" y="5939575"/>
              <a:ext cx="138267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19560" y="5545288"/>
              <a:ext cx="235863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081939" y="5620791"/>
              <a:ext cx="217281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685758" y="5746624"/>
              <a:ext cx="1872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13649" y="5973128"/>
              <a:ext cx="142435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746551" y="5587235"/>
              <a:ext cx="2214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80231" y="6031851"/>
              <a:ext cx="109439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279" y="5981517"/>
              <a:ext cx="134620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326052" y="5525517"/>
              <a:ext cx="118643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209497" y="5852688"/>
              <a:ext cx="151638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181048" y="5634573"/>
              <a:ext cx="2228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59657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28 January 2020</a:t>
            </a:fld>
            <a:endParaRPr lang="en-GB" dirty="0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7493579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871223" y="4552061"/>
            <a:ext cx="101213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Progress</a:t>
            </a: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237665" y="4514311"/>
            <a:ext cx="124136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Community</a:t>
            </a: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1600085" y="4231182"/>
            <a:ext cx="203324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2283435" y="4514310"/>
            <a:ext cx="111152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2664282" y="4344434"/>
            <a:ext cx="165102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Working parties</a:t>
            </a: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3217005" y="4457687"/>
            <a:ext cx="13543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Volunteering</a:t>
            </a: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3780355" y="4526895"/>
            <a:ext cx="10730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4097835" y="4256349"/>
            <a:ext cx="19274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4780380" y="4466226"/>
            <a:ext cx="12301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Networking</a:t>
            </a: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5118063" y="4170510"/>
            <a:ext cx="213103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5637182" y="4227137"/>
            <a:ext cx="195951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6194553" y="4321512"/>
            <a:ext cx="1682192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6774146" y="4491390"/>
            <a:ext cx="126861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Opportunity</a:t>
            </a: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7173747" y="4201970"/>
            <a:ext cx="199798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7850991" y="4535432"/>
            <a:ext cx="96404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Journals</a:t>
            </a: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8271035" y="4497682"/>
            <a:ext cx="119648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Supporting</a:t>
            </a: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277885" y="4155682"/>
            <a:ext cx="104900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Expertise</a:t>
            </a: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170296" y="4401060"/>
            <a:ext cx="135357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Sponsorship</a:t>
            </a: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190207" y="4237474"/>
            <a:ext cx="201080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28 January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2915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28 January 2020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63484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28 January 2020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651986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28 January 2020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7129463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50"/>
            <a:ext cx="1385017" cy="225056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28 January 2020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28 January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92" y="303610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2" y="1168003"/>
            <a:ext cx="8291512" cy="34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90" y="4807744"/>
            <a:ext cx="2016125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7" y="4807744"/>
            <a:ext cx="5589583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5" y="4801797"/>
            <a:ext cx="647700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8" y="4747022"/>
            <a:ext cx="8207375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GB" dirty="0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72341"/>
            <a:ext cx="1242138" cy="5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2353016" y="0"/>
            <a:ext cx="2263692" cy="51435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3" y="99308"/>
              <a:ext cx="2839661" cy="328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2"/>
                  </a:solidFill>
                </a:rPr>
                <a:t>Colour</a:t>
              </a:r>
              <a:r>
                <a:rPr lang="en-GB" sz="8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28294"/>
              <a:chOff x="-2982571" y="476672"/>
              <a:chExt cx="2863473" cy="328294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Dark blue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G52  B88</a:t>
                </a:r>
                <a:endParaRPr lang="en-US" sz="8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28294"/>
              <a:chOff x="-2928990" y="365095"/>
              <a:chExt cx="2643206" cy="328294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Gold</a:t>
                </a:r>
              </a:p>
              <a:p>
                <a:r>
                  <a:rPr lang="en-GB" sz="800" dirty="0"/>
                  <a:t>R217</a:t>
                </a:r>
                <a:r>
                  <a:rPr lang="en-GB" sz="800" baseline="0" dirty="0"/>
                  <a:t>  G171  B22</a:t>
                </a:r>
                <a:endParaRPr lang="en-US" sz="6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28294"/>
              <a:chOff x="-2928990" y="63509"/>
              <a:chExt cx="2643206" cy="328294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Mid blue</a:t>
                </a:r>
              </a:p>
              <a:p>
                <a:r>
                  <a:rPr lang="en-GB" sz="800" dirty="0"/>
                  <a:t>R64</a:t>
                </a:r>
                <a:r>
                  <a:rPr lang="en-GB" sz="800" baseline="0" dirty="0"/>
                  <a:t>  G150  B184</a:t>
                </a:r>
                <a:endParaRPr lang="en-US" sz="8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Secondary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1814513" algn="l"/>
                </a:tabLst>
              </a:pPr>
              <a:r>
                <a:rPr lang="en-GB" sz="800" b="1" dirty="0">
                  <a:solidFill>
                    <a:schemeClr val="accent1"/>
                  </a:solidFill>
                </a:rPr>
                <a:t>Primary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28294"/>
              <a:chOff x="-2928990" y="63509"/>
              <a:chExt cx="2643206" cy="328294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grey</a:t>
                </a:r>
              </a:p>
              <a:p>
                <a:r>
                  <a:rPr lang="en-GB" sz="800" dirty="0"/>
                  <a:t>R220</a:t>
                </a:r>
                <a:r>
                  <a:rPr lang="en-GB" sz="800" baseline="0" dirty="0"/>
                  <a:t>  G221  B217</a:t>
                </a:r>
                <a:endParaRPr lang="en-US" sz="8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28294"/>
              <a:chOff x="-2928990" y="696778"/>
              <a:chExt cx="2643206" cy="328294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Pea green</a:t>
                </a:r>
              </a:p>
              <a:p>
                <a:r>
                  <a:rPr lang="en-GB" sz="800" dirty="0"/>
                  <a:t>R121</a:t>
                </a:r>
                <a:r>
                  <a:rPr lang="en-GB" sz="800" baseline="0" dirty="0"/>
                  <a:t>  G163  B42</a:t>
                </a:r>
                <a:endParaRPr lang="en-US" sz="8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28294"/>
              <a:chOff x="-2982571" y="3144506"/>
              <a:chExt cx="2863473" cy="328294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Forest green</a:t>
                </a:r>
              </a:p>
              <a:p>
                <a:r>
                  <a:rPr lang="en-GB" sz="800" dirty="0"/>
                  <a:t>R</a:t>
                </a:r>
                <a:r>
                  <a:rPr lang="en-GB" sz="800" baseline="0" dirty="0"/>
                  <a:t>0 G132  B82</a:t>
                </a:r>
                <a:endParaRPr lang="en-US" sz="8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28294"/>
              <a:chOff x="-2928990" y="696778"/>
              <a:chExt cx="2643206" cy="328294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Bottle green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G179  B162</a:t>
                </a:r>
                <a:endParaRPr lang="en-US" sz="800" dirty="0"/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28294"/>
              <a:chOff x="-2928990" y="696778"/>
              <a:chExt cx="2643206" cy="328294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Cyan</a:t>
                </a:r>
              </a:p>
              <a:p>
                <a:r>
                  <a:rPr lang="en-GB" sz="800" dirty="0"/>
                  <a:t>R0</a:t>
                </a:r>
                <a:r>
                  <a:rPr lang="en-GB" sz="800" baseline="0" dirty="0"/>
                  <a:t>  G156  B200</a:t>
                </a:r>
                <a:endParaRPr lang="en-US" sz="8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28294"/>
              <a:chOff x="-2982571" y="4377914"/>
              <a:chExt cx="2863473" cy="328294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blue</a:t>
                </a:r>
              </a:p>
              <a:p>
                <a:r>
                  <a:rPr lang="en-GB" sz="800" dirty="0"/>
                  <a:t>R124</a:t>
                </a:r>
                <a:r>
                  <a:rPr lang="en-GB" sz="800" baseline="0" dirty="0"/>
                  <a:t>  G179  B225</a:t>
                </a:r>
                <a:endParaRPr lang="en-US" sz="8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28294"/>
              <a:chOff x="-2928990" y="696778"/>
              <a:chExt cx="2643206" cy="328294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Violet</a:t>
                </a:r>
              </a:p>
              <a:p>
                <a:r>
                  <a:rPr lang="en-GB" sz="800" dirty="0"/>
                  <a:t>R128</a:t>
                </a:r>
                <a:r>
                  <a:rPr lang="en-GB" sz="800" baseline="0" dirty="0"/>
                  <a:t>  G118  B207</a:t>
                </a:r>
                <a:endParaRPr lang="en-US" sz="8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28294"/>
              <a:chOff x="-2928990" y="696778"/>
              <a:chExt cx="2643206" cy="32829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Purple</a:t>
                </a:r>
              </a:p>
              <a:p>
                <a:r>
                  <a:rPr lang="en-GB" sz="800" dirty="0"/>
                  <a:t>R143</a:t>
                </a:r>
                <a:r>
                  <a:rPr lang="en-GB" sz="800" baseline="0" dirty="0"/>
                  <a:t>  G70  B147</a:t>
                </a:r>
                <a:endParaRPr lang="en-US" sz="8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28294"/>
              <a:chOff x="-2928990" y="696778"/>
              <a:chExt cx="2643206" cy="32829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Fuscia</a:t>
                </a:r>
              </a:p>
              <a:p>
                <a:r>
                  <a:rPr lang="en-GB" sz="800" dirty="0"/>
                  <a:t>R233</a:t>
                </a:r>
                <a:r>
                  <a:rPr lang="en-GB" sz="800" baseline="0" dirty="0"/>
                  <a:t>  G69  B140</a:t>
                </a:r>
                <a:endParaRPr lang="en-US" sz="8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28294"/>
              <a:chOff x="-2928990" y="696778"/>
              <a:chExt cx="2643206" cy="32829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Red</a:t>
                </a:r>
              </a:p>
              <a:p>
                <a:r>
                  <a:rPr lang="en-GB" sz="800" dirty="0"/>
                  <a:t>R200</a:t>
                </a:r>
                <a:r>
                  <a:rPr lang="en-GB" sz="800" baseline="0" dirty="0"/>
                  <a:t>  G30  B69</a:t>
                </a:r>
                <a:endParaRPr lang="en-US" sz="8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28294"/>
              <a:chOff x="-2928990" y="696778"/>
              <a:chExt cx="2643206" cy="32829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Orange</a:t>
                </a:r>
              </a:p>
              <a:p>
                <a:r>
                  <a:rPr lang="en-GB" sz="800" dirty="0"/>
                  <a:t>R238</a:t>
                </a:r>
                <a:r>
                  <a:rPr lang="en-GB" sz="800" baseline="0" dirty="0"/>
                  <a:t>  G116  29</a:t>
                </a:r>
                <a:endParaRPr lang="en-US" sz="8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60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5pPr>
      <a:lvl6pPr marL="34291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6pPr>
      <a:lvl7pPr marL="685835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7pPr>
      <a:lvl8pPr marL="1028751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8pPr>
      <a:lvl9pPr marL="13716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02417" indent="-20241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1800">
          <a:solidFill>
            <a:srgbClr val="3F4548"/>
          </a:solidFill>
          <a:latin typeface="+mn-lt"/>
          <a:ea typeface="+mn-ea"/>
          <a:cs typeface="+mn-cs"/>
        </a:defRPr>
      </a:lvl1pPr>
      <a:lvl2pPr marL="538190" indent="-20122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500">
          <a:solidFill>
            <a:srgbClr val="3F4548"/>
          </a:solidFill>
          <a:latin typeface="+mn-lt"/>
          <a:cs typeface="+mn-cs"/>
        </a:defRPr>
      </a:lvl2pPr>
      <a:lvl3pPr marL="803713" indent="-1309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075189" indent="-136930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200">
          <a:solidFill>
            <a:srgbClr val="3F4548"/>
          </a:solidFill>
          <a:latin typeface="+mn-lt"/>
          <a:cs typeface="+mn-cs"/>
        </a:defRPr>
      </a:lvl4pPr>
      <a:lvl5pPr marL="1344283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100">
          <a:solidFill>
            <a:srgbClr val="3F4548"/>
          </a:solidFill>
          <a:latin typeface="+mn-lt"/>
          <a:cs typeface="+mn-cs"/>
        </a:defRPr>
      </a:lvl5pPr>
      <a:lvl6pPr marL="1687200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6pPr>
      <a:lvl7pPr marL="2030117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7pPr>
      <a:lvl8pPr marL="2373035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8pPr>
      <a:lvl9pPr marL="2715952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10.xml"/><Relationship Id="rId7" Type="http://schemas.openxmlformats.org/officeDocument/2006/relationships/diagramData" Target="../diagrams/data1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5.bin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9.xml"/><Relationship Id="rId9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12.xml"/><Relationship Id="rId7" Type="http://schemas.openxmlformats.org/officeDocument/2006/relationships/diagramData" Target="../diagrams/data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6.bin"/><Relationship Id="rId10" Type="http://schemas.openxmlformats.org/officeDocument/2006/relationships/diagramColors" Target="../diagrams/colors2.xml"/><Relationship Id="rId4" Type="http://schemas.openxmlformats.org/officeDocument/2006/relationships/slideLayout" Target="../slideLayouts/slideLayout9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tags" Target="../tags/tag14.xml"/><Relationship Id="rId7" Type="http://schemas.openxmlformats.org/officeDocument/2006/relationships/diagramData" Target="../diagrams/data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7.bin"/><Relationship Id="rId10" Type="http://schemas.openxmlformats.org/officeDocument/2006/relationships/diagramColors" Target="../diagrams/colors3.xml"/><Relationship Id="rId4" Type="http://schemas.openxmlformats.org/officeDocument/2006/relationships/slideLayout" Target="../slideLayouts/slideLayout9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tags" Target="../tags/tag16.xml"/><Relationship Id="rId7" Type="http://schemas.openxmlformats.org/officeDocument/2006/relationships/diagramData" Target="../diagrams/data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8.bin"/><Relationship Id="rId10" Type="http://schemas.openxmlformats.org/officeDocument/2006/relationships/diagramColors" Target="../diagrams/colors4.xml"/><Relationship Id="rId4" Type="http://schemas.openxmlformats.org/officeDocument/2006/relationships/slideLayout" Target="../slideLayouts/slideLayout9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tags" Target="../tags/tag18.xml"/><Relationship Id="rId7" Type="http://schemas.openxmlformats.org/officeDocument/2006/relationships/diagramData" Target="../diagrams/data5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emf"/><Relationship Id="rId11" Type="http://schemas.microsoft.com/office/2007/relationships/diagramDrawing" Target="../diagrams/drawing5.xml"/><Relationship Id="rId5" Type="http://schemas.openxmlformats.org/officeDocument/2006/relationships/oleObject" Target="../embeddings/oleObject9.bin"/><Relationship Id="rId10" Type="http://schemas.openxmlformats.org/officeDocument/2006/relationships/diagramColors" Target="../diagrams/colors5.xml"/><Relationship Id="rId4" Type="http://schemas.openxmlformats.org/officeDocument/2006/relationships/slideLayout" Target="../slideLayouts/slideLayout9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tags" Target="../tags/tag20.xml"/><Relationship Id="rId7" Type="http://schemas.openxmlformats.org/officeDocument/2006/relationships/diagramData" Target="../diagrams/data6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11" Type="http://schemas.microsoft.com/office/2007/relationships/diagramDrawing" Target="../diagrams/drawing6.xml"/><Relationship Id="rId5" Type="http://schemas.openxmlformats.org/officeDocument/2006/relationships/oleObject" Target="../embeddings/oleObject10.bin"/><Relationship Id="rId10" Type="http://schemas.openxmlformats.org/officeDocument/2006/relationships/diagramColors" Target="../diagrams/colors6.xml"/><Relationship Id="rId4" Type="http://schemas.openxmlformats.org/officeDocument/2006/relationships/slideLayout" Target="../slideLayouts/slideLayout9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8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28.xml"/><Relationship Id="rId7" Type="http://schemas.openxmlformats.org/officeDocument/2006/relationships/image" Target="../media/image8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30.xml"/><Relationship Id="rId7" Type="http://schemas.openxmlformats.org/officeDocument/2006/relationships/image" Target="../media/image8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8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Impact of IFRS 17 for the UK Insurance Market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31210"/>
            <a:ext cx="5756772" cy="972592"/>
          </a:xfrm>
        </p:spPr>
        <p:txBody>
          <a:bodyPr/>
          <a:lstStyle/>
          <a:p>
            <a:r>
              <a:rPr lang="en-GB" dirty="0"/>
              <a:t>Dom Veney, PIC</a:t>
            </a:r>
          </a:p>
          <a:p>
            <a:r>
              <a:rPr lang="en-GB" dirty="0"/>
              <a:t>John Miller-Jennings, Swiss Re</a:t>
            </a:r>
          </a:p>
          <a:p>
            <a:r>
              <a:rPr lang="en-GB" dirty="0"/>
              <a:t>James Isherwood, PwC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/>
              <a:pPr/>
              <a:t>28 January 2020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IFRS 17 achieve these aims?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5B344A-B1EA-4D4F-94A9-6F6B8808C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91303"/>
              </p:ext>
            </p:extLst>
          </p:nvPr>
        </p:nvGraphicFramePr>
        <p:xfrm>
          <a:off x="467544" y="1275606"/>
          <a:ext cx="7129582" cy="23042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84966">
                  <a:extLst>
                    <a:ext uri="{9D8B030D-6E8A-4147-A177-3AD203B41FA5}">
                      <a16:colId xmlns:a16="http://schemas.microsoft.com/office/drawing/2014/main" val="2053464472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516298603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r>
                        <a:rPr lang="en-GB" sz="1400" dirty="0"/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Single model for all contracts globally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07892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en-GB" sz="1400" dirty="0"/>
                        <a:t>Timely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Economic changes measured immediately through P&amp;L or OCI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2591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en-GB" sz="1400" dirty="0"/>
                        <a:t>Clarity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Profits more aligned to delivery of services under the 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71662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en-GB" sz="1400" dirty="0"/>
                        <a:t>Comparability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Used globally (except US) &amp; other industries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90253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en-GB" sz="1400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Clearer disclosure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0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4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75D499E-DC1E-4CFD-BECF-A5C0E87784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1958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think-cell Slide" r:id="rId4" imgW="348" imgH="332" progId="TCLayout.ActiveDocument.1">
                  <p:embed/>
                </p:oleObj>
              </mc:Choice>
              <mc:Fallback>
                <p:oleObj name="think-cell Slide" r:id="rId4" imgW="348" imgH="3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5C83FE-AE3B-43DD-8415-F96DFD71069B}"/>
              </a:ext>
            </a:extLst>
          </p:cNvPr>
          <p:cNvGrpSpPr/>
          <p:nvPr/>
        </p:nvGrpSpPr>
        <p:grpSpPr>
          <a:xfrm>
            <a:off x="611560" y="915566"/>
            <a:ext cx="6864498" cy="3459899"/>
            <a:chOff x="3877867" y="786128"/>
            <a:chExt cx="4594962" cy="2743200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4F368955-451D-434C-82F8-19E705A392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02384124"/>
                </p:ext>
              </p:extLst>
            </p:nvPr>
          </p:nvGraphicFramePr>
          <p:xfrm>
            <a:off x="3900829" y="78612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7B51FB-D25F-446F-A037-5DC70A1CA721}"/>
                </a:ext>
              </a:extLst>
            </p:cNvPr>
            <p:cNvSpPr txBox="1"/>
            <p:nvPr/>
          </p:nvSpPr>
          <p:spPr>
            <a:xfrm>
              <a:off x="3877867" y="843558"/>
              <a:ext cx="2620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$m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28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B28F188-6D30-46F6-95CC-272EBF1FA5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286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think-cell Slide" r:id="rId5" imgW="348" imgH="332" progId="TCLayout.ActiveDocument.1">
                  <p:embed/>
                </p:oleObj>
              </mc:Choice>
              <mc:Fallback>
                <p:oleObj name="think-cell Slide" r:id="rId5" imgW="348" imgH="33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B28F188-6D30-46F6-95CC-272EBF1FA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39857F-7D0E-4C99-993E-425C2008C5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7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issues for UK insurers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/>
              <a:pPr/>
              <a:t>28 January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60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D30DC77-BC5B-44AF-9A8F-8AD2A9573D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3761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think-cell Slide" r:id="rId5" imgW="348" imgH="332" progId="TCLayout.ActiveDocument.1">
                  <p:embed/>
                </p:oleObj>
              </mc:Choice>
              <mc:Fallback>
                <p:oleObj name="think-cell Slide" r:id="rId5" imgW="348" imgH="33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D30DC77-BC5B-44AF-9A8F-8AD2A9573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4D90DCE-FE47-473D-BCCF-42729894AA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8313E-B628-4047-8006-48E3884E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C1F1D-13E6-49FA-9549-FD378DDA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168003"/>
            <a:ext cx="4032692" cy="3480197"/>
          </a:xfrm>
        </p:spPr>
        <p:txBody>
          <a:bodyPr/>
          <a:lstStyle/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IFRS 17 raises a number of key issues for the UK market.</a:t>
            </a:r>
          </a:p>
          <a:p>
            <a:pPr marL="0" indent="0">
              <a:buNone/>
            </a:pPr>
            <a:r>
              <a:rPr lang="en-GB" sz="1400" dirty="0"/>
              <a:t>Do these issues move us towards the objectives of the standard or further away?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85935-E420-4C5D-A9B9-2D980D6E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4F960-1671-42B6-AF32-4096DD76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E22AD01B-2B36-4A7A-B904-2A70F193A0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677564"/>
              </p:ext>
            </p:extLst>
          </p:nvPr>
        </p:nvGraphicFramePr>
        <p:xfrm>
          <a:off x="4283968" y="1168002"/>
          <a:ext cx="3898780" cy="32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688A2C0-C2A8-45BB-ACB8-C95648C12880}"/>
              </a:ext>
            </a:extLst>
          </p:cNvPr>
          <p:cNvGrpSpPr/>
          <p:nvPr/>
        </p:nvGrpSpPr>
        <p:grpSpPr>
          <a:xfrm>
            <a:off x="5724128" y="2675471"/>
            <a:ext cx="1013286" cy="553594"/>
            <a:chOff x="5652120" y="2715766"/>
            <a:chExt cx="1157302" cy="55359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420A04-4D32-44CD-A20B-13774AFDE3FD}"/>
                </a:ext>
              </a:extLst>
            </p:cNvPr>
            <p:cNvGrpSpPr/>
            <p:nvPr/>
          </p:nvGrpSpPr>
          <p:grpSpPr>
            <a:xfrm>
              <a:off x="5652120" y="2715766"/>
              <a:ext cx="1157302" cy="553594"/>
              <a:chOff x="1619672" y="1314598"/>
              <a:chExt cx="4392488" cy="2409280"/>
            </a:xfrm>
            <a:solidFill>
              <a:schemeClr val="accent1"/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DF8EA95-5561-4DCF-8A2D-3512A1591D3C}"/>
                  </a:ext>
                </a:extLst>
              </p:cNvPr>
              <p:cNvSpPr/>
              <p:nvPr/>
            </p:nvSpPr>
            <p:spPr>
              <a:xfrm>
                <a:off x="1619672" y="1314598"/>
                <a:ext cx="2160240" cy="11851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551D19-AEEC-4ABB-8B58-0F7A87749E20}"/>
                  </a:ext>
                </a:extLst>
              </p:cNvPr>
              <p:cNvSpPr/>
              <p:nvPr/>
            </p:nvSpPr>
            <p:spPr>
              <a:xfrm>
                <a:off x="1619672" y="2538734"/>
                <a:ext cx="2160240" cy="11851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BA454C-0056-46F1-8C6D-DEA7D07D0C68}"/>
                  </a:ext>
                </a:extLst>
              </p:cNvPr>
              <p:cNvSpPr/>
              <p:nvPr/>
            </p:nvSpPr>
            <p:spPr>
              <a:xfrm>
                <a:off x="3851920" y="2538734"/>
                <a:ext cx="2160240" cy="11851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FAF588D-D24A-4DC4-8D28-80E0C38EA3C8}"/>
                  </a:ext>
                </a:extLst>
              </p:cNvPr>
              <p:cNvSpPr/>
              <p:nvPr/>
            </p:nvSpPr>
            <p:spPr>
              <a:xfrm>
                <a:off x="3851920" y="1314598"/>
                <a:ext cx="2160240" cy="11851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6394FA-5B23-4582-B142-AE278272E816}"/>
                </a:ext>
              </a:extLst>
            </p:cNvPr>
            <p:cNvSpPr/>
            <p:nvPr/>
          </p:nvSpPr>
          <p:spPr>
            <a:xfrm>
              <a:off x="5652120" y="2776533"/>
              <a:ext cx="11573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UK</a:t>
              </a:r>
            </a:p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53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8AD0DCA-608E-4469-AE77-4491046739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think-cell Slide" r:id="rId5" imgW="348" imgH="332" progId="TCLayout.ActiveDocument.1">
                  <p:embed/>
                </p:oleObj>
              </mc:Choice>
              <mc:Fallback>
                <p:oleObj name="think-cell Slide" r:id="rId5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8AD0DCA-608E-4469-AE77-449104673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2D4D782-849B-4671-ABDF-79E519E718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1BCBC-1672-495E-816A-1473E128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A298-ABDF-47D4-9C8A-E90BCE4E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168003"/>
            <a:ext cx="6913012" cy="3480197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Valuation changes will affect all products in the UK market in a wide range of areas.</a:t>
            </a: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Conclusion: The changes in valuation apparently move towards the aims of IFRS 17. However, more judgements are required once you scratch the surface.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273C-6AF0-4478-9B72-4773EE71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09A7-E1D6-4DEF-A337-DFC8CEA9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10" name="Content Placeholder 21">
            <a:extLst>
              <a:ext uri="{FF2B5EF4-FFF2-40B4-BE49-F238E27FC236}">
                <a16:creationId xmlns:a16="http://schemas.microsoft.com/office/drawing/2014/main" id="{BDA5AB78-3B3F-4EC6-917F-AF39764C3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757678"/>
              </p:ext>
            </p:extLst>
          </p:nvPr>
        </p:nvGraphicFramePr>
        <p:xfrm>
          <a:off x="1403352" y="1707654"/>
          <a:ext cx="5616920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D613842-188A-43A3-80FB-87FFCC39923C}"/>
              </a:ext>
            </a:extLst>
          </p:cNvPr>
          <p:cNvGrpSpPr/>
          <p:nvPr/>
        </p:nvGrpSpPr>
        <p:grpSpPr>
          <a:xfrm>
            <a:off x="6588464" y="375606"/>
            <a:ext cx="2160000" cy="900000"/>
            <a:chOff x="1619672" y="1314598"/>
            <a:chExt cx="4392488" cy="2409280"/>
          </a:xfrm>
          <a:solidFill>
            <a:srgbClr val="C81E45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6075FF-ADE5-4DBD-824A-BEE1DFF1E24E}"/>
                </a:ext>
              </a:extLst>
            </p:cNvPr>
            <p:cNvSpPr/>
            <p:nvPr/>
          </p:nvSpPr>
          <p:spPr>
            <a:xfrm>
              <a:off x="1619672" y="1314598"/>
              <a:ext cx="2160240" cy="1185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Annuity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58EF2A-3E48-4BA3-A0C8-8AB6D096219E}"/>
                </a:ext>
              </a:extLst>
            </p:cNvPr>
            <p:cNvSpPr/>
            <p:nvPr/>
          </p:nvSpPr>
          <p:spPr>
            <a:xfrm>
              <a:off x="1619672" y="2538734"/>
              <a:ext cx="2160240" cy="1185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With-Profits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E186A3-ADEE-4DD6-906C-054788C4FBDA}"/>
                </a:ext>
              </a:extLst>
            </p:cNvPr>
            <p:cNvSpPr/>
            <p:nvPr/>
          </p:nvSpPr>
          <p:spPr>
            <a:xfrm>
              <a:off x="3851920" y="2538734"/>
              <a:ext cx="2160240" cy="1185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Reinsurance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AD2EBA-D014-48B5-AA5B-6F48904E61FC}"/>
                </a:ext>
              </a:extLst>
            </p:cNvPr>
            <p:cNvSpPr/>
            <p:nvPr/>
          </p:nvSpPr>
          <p:spPr>
            <a:xfrm>
              <a:off x="3851920" y="1314598"/>
              <a:ext cx="2160240" cy="1185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05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8AD0DCA-608E-4469-AE77-4491046739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think-cell Slide" r:id="rId5" imgW="348" imgH="332" progId="TCLayout.ActiveDocument.1">
                  <p:embed/>
                </p:oleObj>
              </mc:Choice>
              <mc:Fallback>
                <p:oleObj name="think-cell Slide" r:id="rId5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8AD0DCA-608E-4469-AE77-449104673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2D4D782-849B-4671-ABDF-79E519E718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1BCBC-1672-495E-816A-1473E128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A298-ABDF-47D4-9C8A-E90BCE4E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168003"/>
            <a:ext cx="5688876" cy="3480197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The length of the UK back-book is likely to make the fully retrospective approach impractical in most circumstances.</a:t>
            </a: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273C-6AF0-4478-9B72-4773EE71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09A7-E1D6-4DEF-A337-DFC8CEA9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10" name="Content Placeholder 21">
            <a:extLst>
              <a:ext uri="{FF2B5EF4-FFF2-40B4-BE49-F238E27FC236}">
                <a16:creationId xmlns:a16="http://schemas.microsoft.com/office/drawing/2014/main" id="{BDA5AB78-3B3F-4EC6-917F-AF39764C3F5D}"/>
              </a:ext>
            </a:extLst>
          </p:cNvPr>
          <p:cNvGraphicFramePr>
            <a:graphicFrameLocks/>
          </p:cNvGraphicFramePr>
          <p:nvPr/>
        </p:nvGraphicFramePr>
        <p:xfrm>
          <a:off x="1403352" y="1995686"/>
          <a:ext cx="561692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74C4DF4-24CA-4FE6-8019-82CCF6A6F51B}"/>
              </a:ext>
            </a:extLst>
          </p:cNvPr>
          <p:cNvGrpSpPr/>
          <p:nvPr/>
        </p:nvGrpSpPr>
        <p:grpSpPr>
          <a:xfrm>
            <a:off x="6588464" y="375606"/>
            <a:ext cx="2160000" cy="900000"/>
            <a:chOff x="1619672" y="1314598"/>
            <a:chExt cx="4392488" cy="2409280"/>
          </a:xfrm>
          <a:solidFill>
            <a:srgbClr val="FF00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27449C-64B2-4E1B-8BDD-75B2E2CF4FAB}"/>
                </a:ext>
              </a:extLst>
            </p:cNvPr>
            <p:cNvSpPr/>
            <p:nvPr/>
          </p:nvSpPr>
          <p:spPr>
            <a:xfrm>
              <a:off x="1619672" y="1314598"/>
              <a:ext cx="2160240" cy="1185144"/>
            </a:xfrm>
            <a:prstGeom prst="rect">
              <a:avLst/>
            </a:prstGeom>
            <a:solidFill>
              <a:srgbClr val="C81E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Annuity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93A636-9930-420A-8707-38A866D650DB}"/>
                </a:ext>
              </a:extLst>
            </p:cNvPr>
            <p:cNvSpPr/>
            <p:nvPr/>
          </p:nvSpPr>
          <p:spPr>
            <a:xfrm>
              <a:off x="1619672" y="2538734"/>
              <a:ext cx="2160240" cy="1185144"/>
            </a:xfrm>
            <a:prstGeom prst="rect">
              <a:avLst/>
            </a:prstGeom>
            <a:solidFill>
              <a:srgbClr val="EE74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With-Profits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363D84-F7DA-4838-BF35-ADFC683947E5}"/>
                </a:ext>
              </a:extLst>
            </p:cNvPr>
            <p:cNvSpPr/>
            <p:nvPr/>
          </p:nvSpPr>
          <p:spPr>
            <a:xfrm>
              <a:off x="3851920" y="2538734"/>
              <a:ext cx="2160240" cy="1185144"/>
            </a:xfrm>
            <a:prstGeom prst="rect">
              <a:avLst/>
            </a:prstGeom>
            <a:solidFill>
              <a:srgbClr val="EE74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Reinsurance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C2F364-047B-47E3-8796-DC97347D43B5}"/>
                </a:ext>
              </a:extLst>
            </p:cNvPr>
            <p:cNvSpPr/>
            <p:nvPr/>
          </p:nvSpPr>
          <p:spPr>
            <a:xfrm>
              <a:off x="3851920" y="1314598"/>
              <a:ext cx="2160240" cy="1185144"/>
            </a:xfrm>
            <a:prstGeom prst="rect">
              <a:avLst/>
            </a:prstGeom>
            <a:solidFill>
              <a:srgbClr val="EE74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Protection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EA0182A-F40C-464C-9581-0D8838933701}"/>
              </a:ext>
            </a:extLst>
          </p:cNvPr>
          <p:cNvSpPr/>
          <p:nvPr/>
        </p:nvSpPr>
        <p:spPr>
          <a:xfrm>
            <a:off x="395290" y="3869635"/>
            <a:ext cx="6913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Conclusion: </a:t>
            </a:r>
            <a:r>
              <a:rPr lang="en-GB" sz="1200" b="1" dirty="0">
                <a:latin typeface="+mn-lt"/>
                <a:cs typeface="Times New Roman" panose="02020603050405020304" pitchFamily="18" charset="0"/>
              </a:rPr>
              <a:t>Choices will impact equity, future profit, operational requirements and tax (where potential for significant impacts exist including any restrictions on “lost” and “recycled” profits).</a:t>
            </a:r>
          </a:p>
        </p:txBody>
      </p:sp>
    </p:spTree>
    <p:extLst>
      <p:ext uri="{BB962C8B-B14F-4D97-AF65-F5344CB8AC3E}">
        <p14:creationId xmlns:p14="http://schemas.microsoft.com/office/powerpoint/2010/main" val="300340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8AD0DCA-608E-4469-AE77-4491046739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think-cell Slide" r:id="rId5" imgW="348" imgH="332" progId="TCLayout.ActiveDocument.1">
                  <p:embed/>
                </p:oleObj>
              </mc:Choice>
              <mc:Fallback>
                <p:oleObj name="think-cell Slide" r:id="rId5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8AD0DCA-608E-4469-AE77-449104673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2D4D782-849B-4671-ABDF-79E519E718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1BCBC-1672-495E-816A-1473E128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Profit Emergence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A298-ABDF-47D4-9C8A-E90BCE4E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168003"/>
            <a:ext cx="5790258" cy="3480197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Profit will be spread over the service lifetime as an intended consequence of the CSM design.</a:t>
            </a: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273C-6AF0-4478-9B72-4773EE71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09A7-E1D6-4DEF-A337-DFC8CEA9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10" name="Content Placeholder 21">
            <a:extLst>
              <a:ext uri="{FF2B5EF4-FFF2-40B4-BE49-F238E27FC236}">
                <a16:creationId xmlns:a16="http://schemas.microsoft.com/office/drawing/2014/main" id="{BDA5AB78-3B3F-4EC6-917F-AF39764C3F5D}"/>
              </a:ext>
            </a:extLst>
          </p:cNvPr>
          <p:cNvGraphicFramePr>
            <a:graphicFrameLocks/>
          </p:cNvGraphicFramePr>
          <p:nvPr/>
        </p:nvGraphicFramePr>
        <p:xfrm>
          <a:off x="1403352" y="1851671"/>
          <a:ext cx="5616920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A0B765B-4C0B-4243-8CFC-B7FD3B8DB660}"/>
              </a:ext>
            </a:extLst>
          </p:cNvPr>
          <p:cNvGrpSpPr/>
          <p:nvPr/>
        </p:nvGrpSpPr>
        <p:grpSpPr>
          <a:xfrm>
            <a:off x="6588464" y="375606"/>
            <a:ext cx="2160000" cy="900000"/>
            <a:chOff x="1619672" y="1314598"/>
            <a:chExt cx="4392488" cy="24092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8DE18D-8517-4C32-8B6B-462255D8C827}"/>
                </a:ext>
              </a:extLst>
            </p:cNvPr>
            <p:cNvSpPr/>
            <p:nvPr/>
          </p:nvSpPr>
          <p:spPr>
            <a:xfrm>
              <a:off x="1619672" y="1314598"/>
              <a:ext cx="2160240" cy="1185144"/>
            </a:xfrm>
            <a:prstGeom prst="rect">
              <a:avLst/>
            </a:prstGeom>
            <a:solidFill>
              <a:srgbClr val="C81E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Annuity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10C27F-0D7C-45F9-9741-488A1ABD5555}"/>
                </a:ext>
              </a:extLst>
            </p:cNvPr>
            <p:cNvSpPr/>
            <p:nvPr/>
          </p:nvSpPr>
          <p:spPr>
            <a:xfrm>
              <a:off x="1619672" y="2538734"/>
              <a:ext cx="2160240" cy="1185144"/>
            </a:xfrm>
            <a:prstGeom prst="rect">
              <a:avLst/>
            </a:prstGeom>
            <a:solidFill>
              <a:srgbClr val="EE74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With-Profits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10A664-AAF4-421B-9843-A337C5C4EB85}"/>
                </a:ext>
              </a:extLst>
            </p:cNvPr>
            <p:cNvSpPr/>
            <p:nvPr/>
          </p:nvSpPr>
          <p:spPr>
            <a:xfrm>
              <a:off x="3851920" y="2538734"/>
              <a:ext cx="2160240" cy="1185144"/>
            </a:xfrm>
            <a:prstGeom prst="rect">
              <a:avLst/>
            </a:prstGeom>
            <a:solidFill>
              <a:srgbClr val="EE74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Reinsurance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6126E1-F8F5-461D-9AC2-2A924FEAD198}"/>
                </a:ext>
              </a:extLst>
            </p:cNvPr>
            <p:cNvSpPr/>
            <p:nvPr/>
          </p:nvSpPr>
          <p:spPr>
            <a:xfrm>
              <a:off x="3851920" y="1314598"/>
              <a:ext cx="2160240" cy="1185144"/>
            </a:xfrm>
            <a:prstGeom prst="rect">
              <a:avLst/>
            </a:prstGeom>
            <a:solidFill>
              <a:srgbClr val="EE74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Protection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5273EBF-EA95-4BF3-B9A5-C67C4D256C69}"/>
              </a:ext>
            </a:extLst>
          </p:cNvPr>
          <p:cNvSpPr/>
          <p:nvPr/>
        </p:nvSpPr>
        <p:spPr>
          <a:xfrm>
            <a:off x="395290" y="3869635"/>
            <a:ext cx="6913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Conclusion: profit emergence is different to what we have now, but is doing what the standard intended.</a:t>
            </a:r>
            <a:endParaRPr lang="en-GB" sz="1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8AD0DCA-608E-4469-AE77-4491046739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think-cell Slide" r:id="rId5" imgW="348" imgH="332" progId="TCLayout.ActiveDocument.1">
                  <p:embed/>
                </p:oleObj>
              </mc:Choice>
              <mc:Fallback>
                <p:oleObj name="think-cell Slide" r:id="rId5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8AD0DCA-608E-4469-AE77-449104673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2D4D782-849B-4671-ABDF-79E519E718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1BCBC-1672-495E-816A-1473E128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A298-ABDF-47D4-9C8A-E90BCE4E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168003"/>
            <a:ext cx="5760884" cy="3480197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Reinsurance is likely to be a bigger issue for the UK than for other markets due to the extensive use for life business.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273C-6AF0-4478-9B72-4773EE71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09A7-E1D6-4DEF-A337-DFC8CEA9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10" name="Content Placeholder 21">
            <a:extLst>
              <a:ext uri="{FF2B5EF4-FFF2-40B4-BE49-F238E27FC236}">
                <a16:creationId xmlns:a16="http://schemas.microsoft.com/office/drawing/2014/main" id="{BDA5AB78-3B3F-4EC6-917F-AF39764C3F5D}"/>
              </a:ext>
            </a:extLst>
          </p:cNvPr>
          <p:cNvGraphicFramePr>
            <a:graphicFrameLocks/>
          </p:cNvGraphicFramePr>
          <p:nvPr/>
        </p:nvGraphicFramePr>
        <p:xfrm>
          <a:off x="1403352" y="1995687"/>
          <a:ext cx="5616920" cy="129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47DB677-7DD9-4AF5-9737-E5D9D7E90799}"/>
              </a:ext>
            </a:extLst>
          </p:cNvPr>
          <p:cNvGrpSpPr/>
          <p:nvPr/>
        </p:nvGrpSpPr>
        <p:grpSpPr>
          <a:xfrm>
            <a:off x="6588464" y="375606"/>
            <a:ext cx="2160000" cy="900000"/>
            <a:chOff x="1619672" y="1314598"/>
            <a:chExt cx="4392488" cy="24092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259168-C53A-488F-90FA-7B3B3D85C2A5}"/>
                </a:ext>
              </a:extLst>
            </p:cNvPr>
            <p:cNvSpPr/>
            <p:nvPr/>
          </p:nvSpPr>
          <p:spPr>
            <a:xfrm>
              <a:off x="1619672" y="1314598"/>
              <a:ext cx="2160240" cy="118514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Annuity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4F07E0-C8E3-4720-96B7-A12B4C0A37A5}"/>
                </a:ext>
              </a:extLst>
            </p:cNvPr>
            <p:cNvSpPr/>
            <p:nvPr/>
          </p:nvSpPr>
          <p:spPr>
            <a:xfrm>
              <a:off x="1619672" y="2538734"/>
              <a:ext cx="2160240" cy="118514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With-Profits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E748F7-3197-415A-8DCA-94C7E17A4918}"/>
                </a:ext>
              </a:extLst>
            </p:cNvPr>
            <p:cNvSpPr/>
            <p:nvPr/>
          </p:nvSpPr>
          <p:spPr>
            <a:xfrm>
              <a:off x="3851920" y="2538734"/>
              <a:ext cx="2160240" cy="1185144"/>
            </a:xfrm>
            <a:prstGeom prst="rect">
              <a:avLst/>
            </a:prstGeom>
            <a:solidFill>
              <a:srgbClr val="C81E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Reinsurance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96F75B-27C6-4CB9-8B13-13BEAF158797}"/>
                </a:ext>
              </a:extLst>
            </p:cNvPr>
            <p:cNvSpPr/>
            <p:nvPr/>
          </p:nvSpPr>
          <p:spPr>
            <a:xfrm>
              <a:off x="3851920" y="1314598"/>
              <a:ext cx="2160240" cy="118514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Protection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1116560-8D1C-490F-8457-9FF10247D04E}"/>
              </a:ext>
            </a:extLst>
          </p:cNvPr>
          <p:cNvSpPr/>
          <p:nvPr/>
        </p:nvSpPr>
        <p:spPr>
          <a:xfrm>
            <a:off x="395290" y="3869635"/>
            <a:ext cx="6913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Conclusion: </a:t>
            </a:r>
            <a:r>
              <a:rPr lang="en-GB" sz="1200" b="1" dirty="0">
                <a:cs typeface="Times New Roman" panose="02020603050405020304" pitchFamily="18" charset="0"/>
              </a:rPr>
              <a:t>there remains a great deal of uncertainty around reinsurance, including implications on future practices.  The definition and treatment of proportionate reinsurance is a current topic of discussion.</a:t>
            </a:r>
          </a:p>
        </p:txBody>
      </p:sp>
    </p:spTree>
    <p:extLst>
      <p:ext uri="{BB962C8B-B14F-4D97-AF65-F5344CB8AC3E}">
        <p14:creationId xmlns:p14="http://schemas.microsoft.com/office/powerpoint/2010/main" val="24398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8AD0DCA-608E-4469-AE77-4491046739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8309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think-cell Slide" r:id="rId5" imgW="348" imgH="332" progId="TCLayout.ActiveDocument.1">
                  <p:embed/>
                </p:oleObj>
              </mc:Choice>
              <mc:Fallback>
                <p:oleObj name="think-cell Slide" r:id="rId5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8AD0DCA-608E-4469-AE77-449104673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2D4D782-849B-4671-ABDF-79E519E718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1BCBC-1672-495E-816A-1473E128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With-Profits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A298-ABDF-47D4-9C8A-E90BCE4E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168003"/>
            <a:ext cx="5790258" cy="3480197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Issues related to with profits are likely to be bigger for the UK than for other markets due to the historic prevalence and length of with-profits business.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b="1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273C-6AF0-4478-9B72-4773EE71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09A7-E1D6-4DEF-A337-DFC8CEA9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10" name="Content Placeholder 21">
            <a:extLst>
              <a:ext uri="{FF2B5EF4-FFF2-40B4-BE49-F238E27FC236}">
                <a16:creationId xmlns:a16="http://schemas.microsoft.com/office/drawing/2014/main" id="{BDA5AB78-3B3F-4EC6-917F-AF39764C3F5D}"/>
              </a:ext>
            </a:extLst>
          </p:cNvPr>
          <p:cNvGraphicFramePr>
            <a:graphicFrameLocks/>
          </p:cNvGraphicFramePr>
          <p:nvPr/>
        </p:nvGraphicFramePr>
        <p:xfrm>
          <a:off x="1403352" y="1779662"/>
          <a:ext cx="561692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AAD18C9-7215-4F70-BE6B-3995E09840AD}"/>
              </a:ext>
            </a:extLst>
          </p:cNvPr>
          <p:cNvGrpSpPr/>
          <p:nvPr/>
        </p:nvGrpSpPr>
        <p:grpSpPr>
          <a:xfrm>
            <a:off x="6588464" y="375606"/>
            <a:ext cx="2160000" cy="900000"/>
            <a:chOff x="1619672" y="1314598"/>
            <a:chExt cx="4392488" cy="24092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87A502-EB8F-45AC-8C51-C622CE684566}"/>
                </a:ext>
              </a:extLst>
            </p:cNvPr>
            <p:cNvSpPr/>
            <p:nvPr/>
          </p:nvSpPr>
          <p:spPr>
            <a:xfrm>
              <a:off x="1619672" y="1314598"/>
              <a:ext cx="2160240" cy="118514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Annuity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6C85B1-2C7E-4B22-B3F2-ABDBCC54379A}"/>
                </a:ext>
              </a:extLst>
            </p:cNvPr>
            <p:cNvSpPr/>
            <p:nvPr/>
          </p:nvSpPr>
          <p:spPr>
            <a:xfrm>
              <a:off x="1619672" y="2538734"/>
              <a:ext cx="2160240" cy="1185144"/>
            </a:xfrm>
            <a:prstGeom prst="rect">
              <a:avLst/>
            </a:prstGeom>
            <a:solidFill>
              <a:srgbClr val="C81E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With-Profits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565A44-D195-4EF3-ACD2-78A93702C605}"/>
                </a:ext>
              </a:extLst>
            </p:cNvPr>
            <p:cNvSpPr/>
            <p:nvPr/>
          </p:nvSpPr>
          <p:spPr>
            <a:xfrm>
              <a:off x="3851920" y="2538734"/>
              <a:ext cx="2160240" cy="118514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Reinsurance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AB645E-7B45-43F8-8CA0-DFEED27D7AB9}"/>
                </a:ext>
              </a:extLst>
            </p:cNvPr>
            <p:cNvSpPr/>
            <p:nvPr/>
          </p:nvSpPr>
          <p:spPr>
            <a:xfrm>
              <a:off x="3851920" y="1314598"/>
              <a:ext cx="2160240" cy="118514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Protection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C20C5-ECAA-4DD0-B421-F2901D319264}"/>
              </a:ext>
            </a:extLst>
          </p:cNvPr>
          <p:cNvSpPr/>
          <p:nvPr/>
        </p:nvSpPr>
        <p:spPr>
          <a:xfrm>
            <a:off x="395290" y="3946415"/>
            <a:ext cx="6913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Conclusion: </a:t>
            </a:r>
            <a:r>
              <a:rPr lang="en-GB" sz="1200" b="1" dirty="0">
                <a:cs typeface="Times New Roman" panose="02020603050405020304" pitchFamily="18" charset="0"/>
              </a:rPr>
              <a:t>additional disclosures will be required to tell the complete story. Furthermore, a number of UK with-profits funds are closed, and so firms may have little appetite to spend significant time and effort focusing on IFRS 17.</a:t>
            </a:r>
          </a:p>
        </p:txBody>
      </p:sp>
    </p:spTree>
    <p:extLst>
      <p:ext uri="{BB962C8B-B14F-4D97-AF65-F5344CB8AC3E}">
        <p14:creationId xmlns:p14="http://schemas.microsoft.com/office/powerpoint/2010/main" val="2430010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Wider reporting context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/>
              <a:pPr/>
              <a:t>28 January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32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CB652E3-5673-444F-82F9-B5C97B0D7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1339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think-cell Slide" r:id="rId6" imgW="348" imgH="332" progId="TCLayout.ActiveDocument.1">
                  <p:embed/>
                </p:oleObj>
              </mc:Choice>
              <mc:Fallback>
                <p:oleObj name="think-cell Slide" r:id="rId6" imgW="348" imgH="3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CE2A9B2-6B3E-49DF-99D8-0C09BEBC65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F3D7D-0015-4DE6-9476-A9CD030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17 Transversal Working Party -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FC3A8-5A26-4940-8860-67F744A7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09" y="1059582"/>
            <a:ext cx="8291512" cy="3480197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1. Support research around IFRS 17 requirements:</a:t>
            </a:r>
          </a:p>
          <a:p>
            <a:r>
              <a:rPr lang="en-GB" sz="1400" dirty="0"/>
              <a:t>Impact on UK Life insurance profitability and reporting/disclosure</a:t>
            </a:r>
          </a:p>
          <a:p>
            <a:r>
              <a:rPr lang="en-GB" sz="1400" dirty="0"/>
              <a:t>Potential impact of these changes on life business including product design, asset allocation and business management</a:t>
            </a:r>
          </a:p>
          <a:p>
            <a:r>
              <a:rPr lang="en-GB" sz="1400" dirty="0"/>
              <a:t>Comparison to and interaction with other financial reporting – Solvency II, Embedded Value and other metrics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2. Act as an advisory group on upcoming consultations</a:t>
            </a:r>
          </a:p>
          <a:p>
            <a:pPr marL="0" indent="0">
              <a:buNone/>
            </a:pPr>
            <a:endParaRPr lang="en-GB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70A43-49EF-4D26-A0E4-187B044C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9D96F-1851-419C-A03D-CBF1D3B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23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CB652E3-5673-444F-82F9-B5C97B0D7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1215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think-cell Slide" r:id="rId6" imgW="348" imgH="332" progId="TCLayout.ActiveDocument.1">
                  <p:embed/>
                </p:oleObj>
              </mc:Choice>
              <mc:Fallback>
                <p:oleObj name="think-cell Slide" r:id="rId6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CB652E3-5673-444F-82F9-B5C97B0D7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CE2A9B2-6B3E-49DF-99D8-0C09BEBC65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F3D7D-0015-4DE6-9476-A9CD030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insurer key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70A43-49EF-4D26-A0E4-187B044C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9D96F-1851-419C-A03D-CBF1D3B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1C27FD-A9E3-4A17-AAE1-1E0E02220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000" b="1" dirty="0">
                <a:solidFill>
                  <a:srgbClr val="D9AB16"/>
                </a:solidFill>
              </a:rPr>
              <a:t>Currently IFRS is only one KPI metric used in telling the story of a Life company</a:t>
            </a:r>
            <a:endParaRPr lang="en-GB" sz="10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E6A5A1D-51F9-4B91-8266-1F0AC900EA24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-324545" y="1419622"/>
            <a:ext cx="2644663" cy="3152662"/>
            <a:chOff x="4444159" y="1144496"/>
            <a:chExt cx="2507429" cy="357449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8E3674-25BD-4436-85A2-A706235CD8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44159" y="1144496"/>
              <a:ext cx="2507429" cy="3574494"/>
              <a:chOff x="3233734" y="2349097"/>
              <a:chExt cx="2891183" cy="4121588"/>
            </a:xfrm>
          </p:grpSpPr>
          <p:grpSp>
            <p:nvGrpSpPr>
              <p:cNvPr id="55" name="Group 52">
                <a:extLst>
                  <a:ext uri="{FF2B5EF4-FFF2-40B4-BE49-F238E27FC236}">
                    <a16:creationId xmlns:a16="http://schemas.microsoft.com/office/drawing/2014/main" id="{75651C86-D5A6-4848-B72A-9AB1B379B28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667931" y="2826424"/>
                <a:ext cx="1590665" cy="3199613"/>
                <a:chOff x="4230" y="2242"/>
                <a:chExt cx="522" cy="1050"/>
              </a:xfrm>
            </p:grpSpPr>
            <p:sp>
              <p:nvSpPr>
                <p:cNvPr id="65" name="Freeform 57">
                  <a:extLst>
                    <a:ext uri="{FF2B5EF4-FFF2-40B4-BE49-F238E27FC236}">
                      <a16:creationId xmlns:a16="http://schemas.microsoft.com/office/drawing/2014/main" id="{AFE9236C-43D5-4283-A691-7E2A0D2D1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2" y="2767"/>
                  <a:ext cx="370" cy="525"/>
                </a:xfrm>
                <a:custGeom>
                  <a:avLst/>
                  <a:gdLst/>
                  <a:ahLst/>
                  <a:cxnLst>
                    <a:cxn ang="0">
                      <a:pos x="0" y="988"/>
                    </a:cxn>
                    <a:cxn ang="0">
                      <a:pos x="987" y="1400"/>
                    </a:cxn>
                    <a:cxn ang="0">
                      <a:pos x="987" y="0"/>
                    </a:cxn>
                    <a:cxn ang="0">
                      <a:pos x="0" y="988"/>
                    </a:cxn>
                  </a:cxnLst>
                  <a:rect l="0" t="0" r="r" b="b"/>
                  <a:pathLst>
                    <a:path w="987" h="1400">
                      <a:moveTo>
                        <a:pt x="0" y="988"/>
                      </a:moveTo>
                      <a:cubicBezTo>
                        <a:pt x="262" y="1252"/>
                        <a:pt x="617" y="1400"/>
                        <a:pt x="987" y="1400"/>
                      </a:cubicBezTo>
                      <a:lnTo>
                        <a:pt x="987" y="0"/>
                      </a:lnTo>
                      <a:lnTo>
                        <a:pt x="0" y="9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2201" tIns="31101" rIns="62201" bIns="3110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25" dirty="0"/>
                </a:p>
              </p:txBody>
            </p:sp>
            <p:sp>
              <p:nvSpPr>
                <p:cNvPr id="66" name="Freeform 58">
                  <a:extLst>
                    <a:ext uri="{FF2B5EF4-FFF2-40B4-BE49-F238E27FC236}">
                      <a16:creationId xmlns:a16="http://schemas.microsoft.com/office/drawing/2014/main" id="{62220177-E301-4EC1-ADF9-E153E2FD1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" y="2767"/>
                  <a:ext cx="522" cy="3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5" y="988"/>
                    </a:cxn>
                    <a:cxn ang="0">
                      <a:pos x="139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2" h="988">
                      <a:moveTo>
                        <a:pt x="0" y="0"/>
                      </a:moveTo>
                      <a:cubicBezTo>
                        <a:pt x="0" y="370"/>
                        <a:pt x="146" y="725"/>
                        <a:pt x="405" y="988"/>
                      </a:cubicBezTo>
                      <a:lnTo>
                        <a:pt x="139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8C00"/>
                </a:solidFill>
                <a:ln w="285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2201" tIns="31101" rIns="62201" bIns="3110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25" dirty="0"/>
                </a:p>
              </p:txBody>
            </p:sp>
            <p:sp>
              <p:nvSpPr>
                <p:cNvPr id="67" name="Freeform 59">
                  <a:extLst>
                    <a:ext uri="{FF2B5EF4-FFF2-40B4-BE49-F238E27FC236}">
                      <a16:creationId xmlns:a16="http://schemas.microsoft.com/office/drawing/2014/main" id="{0596F8E8-003F-4C30-AB91-A73BA8DAB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" y="2397"/>
                  <a:ext cx="522" cy="370"/>
                </a:xfrm>
                <a:custGeom>
                  <a:avLst/>
                  <a:gdLst/>
                  <a:ahLst/>
                  <a:cxnLst>
                    <a:cxn ang="0">
                      <a:pos x="405" y="0"/>
                    </a:cxn>
                    <a:cxn ang="0">
                      <a:pos x="0" y="987"/>
                    </a:cxn>
                    <a:cxn ang="0">
                      <a:pos x="1392" y="987"/>
                    </a:cxn>
                    <a:cxn ang="0">
                      <a:pos x="405" y="0"/>
                    </a:cxn>
                  </a:cxnLst>
                  <a:rect l="0" t="0" r="r" b="b"/>
                  <a:pathLst>
                    <a:path w="1392" h="987">
                      <a:moveTo>
                        <a:pt x="405" y="0"/>
                      </a:moveTo>
                      <a:cubicBezTo>
                        <a:pt x="146" y="263"/>
                        <a:pt x="0" y="618"/>
                        <a:pt x="0" y="987"/>
                      </a:cubicBezTo>
                      <a:lnTo>
                        <a:pt x="1392" y="987"/>
                      </a:lnTo>
                      <a:lnTo>
                        <a:pt x="405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285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2201" tIns="31101" rIns="62201" bIns="3110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25" dirty="0"/>
                </a:p>
              </p:txBody>
            </p:sp>
            <p:sp>
              <p:nvSpPr>
                <p:cNvPr id="68" name="Freeform 60">
                  <a:extLst>
                    <a:ext uri="{FF2B5EF4-FFF2-40B4-BE49-F238E27FC236}">
                      <a16:creationId xmlns:a16="http://schemas.microsoft.com/office/drawing/2014/main" id="{C6CDC59F-8ABD-4CF4-AFFC-1764510D8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2" y="2242"/>
                  <a:ext cx="370" cy="525"/>
                </a:xfrm>
                <a:custGeom>
                  <a:avLst/>
                  <a:gdLst/>
                  <a:ahLst/>
                  <a:cxnLst>
                    <a:cxn ang="0">
                      <a:pos x="987" y="0"/>
                    </a:cxn>
                    <a:cxn ang="0">
                      <a:pos x="0" y="413"/>
                    </a:cxn>
                    <a:cxn ang="0">
                      <a:pos x="987" y="1400"/>
                    </a:cxn>
                    <a:cxn ang="0">
                      <a:pos x="987" y="0"/>
                    </a:cxn>
                  </a:cxnLst>
                  <a:rect l="0" t="0" r="r" b="b"/>
                  <a:pathLst>
                    <a:path w="987" h="1400">
                      <a:moveTo>
                        <a:pt x="987" y="0"/>
                      </a:moveTo>
                      <a:cubicBezTo>
                        <a:pt x="617" y="0"/>
                        <a:pt x="262" y="149"/>
                        <a:pt x="0" y="413"/>
                      </a:cubicBezTo>
                      <a:lnTo>
                        <a:pt x="987" y="1400"/>
                      </a:lnTo>
                      <a:lnTo>
                        <a:pt x="98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285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2201" tIns="31101" rIns="62201" bIns="3110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25" dirty="0"/>
                </a:p>
              </p:txBody>
            </p:sp>
          </p:grp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1AADA23-21D0-4535-83B5-17A4178FD115}"/>
                  </a:ext>
                </a:extLst>
              </p:cNvPr>
              <p:cNvSpPr/>
              <p:nvPr/>
            </p:nvSpPr>
            <p:spPr bwMode="ltGray">
              <a:xfrm>
                <a:off x="3233734" y="4495238"/>
                <a:ext cx="1080000" cy="1080000"/>
              </a:xfrm>
              <a:prstGeom prst="ellipse">
                <a:avLst/>
              </a:prstGeom>
              <a:solidFill>
                <a:srgbClr val="EB8C00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25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F4F043E-1259-493E-9081-7369D664D3F9}"/>
                  </a:ext>
                </a:extLst>
              </p:cNvPr>
              <p:cNvSpPr/>
              <p:nvPr/>
            </p:nvSpPr>
            <p:spPr bwMode="ltGray">
              <a:xfrm>
                <a:off x="3233734" y="3278190"/>
                <a:ext cx="1080000" cy="1080000"/>
              </a:xfrm>
              <a:prstGeom prst="ellipse">
                <a:avLst/>
              </a:prstGeom>
              <a:solidFill>
                <a:srgbClr val="D9D9D9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25" dirty="0">
                  <a:solidFill>
                    <a:schemeClr val="accent2"/>
                  </a:solidFill>
                  <a:latin typeface="Georgia" pitchFamily="18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8463119-F42E-4D48-A591-506028744F91}"/>
                  </a:ext>
                </a:extLst>
              </p:cNvPr>
              <p:cNvSpPr/>
              <p:nvPr/>
            </p:nvSpPr>
            <p:spPr bwMode="ltGray">
              <a:xfrm>
                <a:off x="4094311" y="2349097"/>
                <a:ext cx="1080000" cy="1080000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25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7A21ADD-680E-4F5B-B947-2B184126F495}"/>
                  </a:ext>
                </a:extLst>
              </p:cNvPr>
              <p:cNvSpPr/>
              <p:nvPr/>
            </p:nvSpPr>
            <p:spPr bwMode="ltGray">
              <a:xfrm>
                <a:off x="4094311" y="5390685"/>
                <a:ext cx="1080000" cy="10800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25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06804AB-2CEB-493D-8B4F-49AF889E74B4}"/>
                  </a:ext>
                </a:extLst>
              </p:cNvPr>
              <p:cNvSpPr/>
              <p:nvPr/>
            </p:nvSpPr>
            <p:spPr bwMode="ltGray">
              <a:xfrm>
                <a:off x="3323734" y="3368190"/>
                <a:ext cx="900000" cy="9000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680" i="1" dirty="0">
                  <a:solidFill>
                    <a:srgbClr val="968C6D"/>
                  </a:solidFill>
                  <a:latin typeface="Georgia" pitchFamily="18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0670AE7-45B5-47CE-ADD5-447D7A730EBB}"/>
                  </a:ext>
                </a:extLst>
              </p:cNvPr>
              <p:cNvSpPr/>
              <p:nvPr/>
            </p:nvSpPr>
            <p:spPr bwMode="ltGray">
              <a:xfrm>
                <a:off x="3323734" y="4582945"/>
                <a:ext cx="900000" cy="9000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680" i="1" dirty="0">
                  <a:solidFill>
                    <a:srgbClr val="EB8C00"/>
                  </a:solidFill>
                  <a:latin typeface="Georgia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92463ED-E076-4291-A958-87F406EB2AC9}"/>
                  </a:ext>
                </a:extLst>
              </p:cNvPr>
              <p:cNvSpPr/>
              <p:nvPr/>
            </p:nvSpPr>
            <p:spPr bwMode="ltGray">
              <a:xfrm>
                <a:off x="4189230" y="5482945"/>
                <a:ext cx="900000" cy="9000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000" i="1" dirty="0">
                    <a:solidFill>
                      <a:srgbClr val="D9AB16"/>
                    </a:solidFill>
                    <a:latin typeface="Georgia" pitchFamily="18" charset="0"/>
                  </a:rPr>
                  <a:t>Value of New Business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3765114-CE92-4FD6-9A89-DECCBAF00982}"/>
                  </a:ext>
                </a:extLst>
              </p:cNvPr>
              <p:cNvSpPr/>
              <p:nvPr/>
            </p:nvSpPr>
            <p:spPr bwMode="ltGray">
              <a:xfrm>
                <a:off x="4189230" y="2442312"/>
                <a:ext cx="900000" cy="900000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000" i="1" dirty="0">
                    <a:solidFill>
                      <a:schemeClr val="accent4"/>
                    </a:solidFill>
                    <a:latin typeface="Georgia" pitchFamily="18" charset="0"/>
                  </a:rPr>
                  <a:t>Cash-type metrics</a:t>
                </a: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7052239-3418-4EE4-9C2C-B3C3DC415CF0}"/>
                  </a:ext>
                </a:extLst>
              </p:cNvPr>
              <p:cNvSpPr/>
              <p:nvPr/>
            </p:nvSpPr>
            <p:spPr bwMode="ltGray">
              <a:xfrm>
                <a:off x="4410597" y="3564607"/>
                <a:ext cx="1714320" cy="1714321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GB" sz="1088" b="1" i="1" dirty="0">
                  <a:solidFill>
                    <a:srgbClr val="968C6D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83D0ACB-4424-4564-BE21-185053CA7363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4530465" y="2026392"/>
              <a:ext cx="780554" cy="780554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i="1" dirty="0">
                  <a:solidFill>
                    <a:srgbClr val="968C6D"/>
                  </a:solidFill>
                  <a:latin typeface="Georgia" pitchFamily="18" charset="0"/>
                </a:rPr>
                <a:t>Adjusted operating profit 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8B63904-41B2-4E81-9240-7AFFD66B277E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4535799" y="3076911"/>
              <a:ext cx="780554" cy="780554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i="1" dirty="0">
                  <a:solidFill>
                    <a:srgbClr val="EB8C00"/>
                  </a:solidFill>
                  <a:latin typeface="Georgia" pitchFamily="18" charset="0"/>
                </a:rPr>
                <a:t>Solvency measures </a:t>
              </a:r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BF774141-E00F-4CD7-9D5E-839F1DA1F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3135" y="2244847"/>
              <a:ext cx="655012" cy="1345449"/>
            </a:xfrm>
            <a:prstGeom prst="moon">
              <a:avLst>
                <a:gd name="adj" fmla="val 87500"/>
              </a:avLst>
            </a:prstGeom>
            <a:solidFill>
              <a:schemeClr val="bg2"/>
            </a:solidFill>
            <a:ln w="285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GB" sz="1400" b="1" i="1" dirty="0">
                  <a:solidFill>
                    <a:srgbClr val="968C6D"/>
                  </a:solidFill>
                  <a:latin typeface="Georgia" pitchFamily="18" charset="0"/>
                </a:rPr>
                <a:t> KPI</a:t>
              </a:r>
            </a:p>
          </p:txBody>
        </p:sp>
      </p:grpSp>
      <p:sp>
        <p:nvSpPr>
          <p:cNvPr id="69" name="Freeform 80">
            <a:extLst>
              <a:ext uri="{FF2B5EF4-FFF2-40B4-BE49-F238E27FC236}">
                <a16:creationId xmlns:a16="http://schemas.microsoft.com/office/drawing/2014/main" id="{B09CBC9A-1D2D-4419-B928-D71E1EE05CEE}"/>
              </a:ext>
            </a:extLst>
          </p:cNvPr>
          <p:cNvSpPr/>
          <p:nvPr/>
        </p:nvSpPr>
        <p:spPr>
          <a:xfrm flipV="1">
            <a:off x="2195736" y="3737248"/>
            <a:ext cx="5613086" cy="125691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ln w="19050">
            <a:solidFill>
              <a:srgbClr val="EB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750" dirty="0">
              <a:latin typeface="Georgia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3B5D66D-5E25-4EDB-9691-74D7D3A130D5}"/>
              </a:ext>
            </a:extLst>
          </p:cNvPr>
          <p:cNvGrpSpPr/>
          <p:nvPr/>
        </p:nvGrpSpPr>
        <p:grpSpPr>
          <a:xfrm>
            <a:off x="1534670" y="1548466"/>
            <a:ext cx="6332013" cy="220605"/>
            <a:chOff x="-227176" y="1031041"/>
            <a:chExt cx="5116658" cy="311147"/>
          </a:xfrm>
        </p:grpSpPr>
        <p:sp>
          <p:nvSpPr>
            <p:cNvPr id="71" name="Freeform 82">
              <a:extLst>
                <a:ext uri="{FF2B5EF4-FFF2-40B4-BE49-F238E27FC236}">
                  <a16:creationId xmlns:a16="http://schemas.microsoft.com/office/drawing/2014/main" id="{55C6A10D-0B77-4D85-818C-B8B18C9D7F2D}"/>
                </a:ext>
              </a:extLst>
            </p:cNvPr>
            <p:cNvSpPr/>
            <p:nvPr/>
          </p:nvSpPr>
          <p:spPr>
            <a:xfrm>
              <a:off x="-227176" y="1031041"/>
              <a:ext cx="5069906" cy="80409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750" dirty="0">
                <a:latin typeface="+mj-lt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8C56CD1-C2AF-46EC-BEA1-6CCD61ED10F5}"/>
                </a:ext>
              </a:extLst>
            </p:cNvPr>
            <p:cNvGrpSpPr/>
            <p:nvPr/>
          </p:nvGrpSpPr>
          <p:grpSpPr>
            <a:xfrm>
              <a:off x="730636" y="1081730"/>
              <a:ext cx="4158846" cy="260458"/>
              <a:chOff x="2783622" y="1081730"/>
              <a:chExt cx="4158846" cy="260458"/>
            </a:xfrm>
          </p:grpSpPr>
          <p:sp>
            <p:nvSpPr>
              <p:cNvPr id="73" name="Rectangle 10">
                <a:extLst>
                  <a:ext uri="{FF2B5EF4-FFF2-40B4-BE49-F238E27FC236}">
                    <a16:creationId xmlns:a16="http://schemas.microsoft.com/office/drawing/2014/main" id="{3B6642D1-A7C1-44CC-96DC-9584C07D4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432" y="1081730"/>
                <a:ext cx="3755036" cy="260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GB" sz="1200" dirty="0">
                    <a:latin typeface="+mj-lt"/>
                  </a:rPr>
                  <a:t>Investors interested in dividend paying capability</a:t>
                </a:r>
              </a:p>
            </p:txBody>
          </p:sp>
          <p:sp>
            <p:nvSpPr>
              <p:cNvPr id="74" name="Rectangle 10">
                <a:extLst>
                  <a:ext uri="{FF2B5EF4-FFF2-40B4-BE49-F238E27FC236}">
                    <a16:creationId xmlns:a16="http://schemas.microsoft.com/office/drawing/2014/main" id="{B84D1B33-58F0-4019-BBAE-DA58AE4CE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622" y="1113220"/>
                <a:ext cx="472922" cy="153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/>
                <a:r>
                  <a:rPr lang="en-GB" sz="1000" dirty="0">
                    <a:solidFill>
                      <a:srgbClr val="4096B8"/>
                    </a:solidFill>
                    <a:latin typeface="+mj-lt"/>
                  </a:rPr>
                  <a:t>Why?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21CDCA-4057-443C-A227-3288028FEB87}"/>
              </a:ext>
            </a:extLst>
          </p:cNvPr>
          <p:cNvGrpSpPr/>
          <p:nvPr/>
        </p:nvGrpSpPr>
        <p:grpSpPr>
          <a:xfrm>
            <a:off x="2369605" y="2331718"/>
            <a:ext cx="5439221" cy="393344"/>
            <a:chOff x="351595" y="1040710"/>
            <a:chExt cx="5100222" cy="554781"/>
          </a:xfrm>
        </p:grpSpPr>
        <p:sp>
          <p:nvSpPr>
            <p:cNvPr id="76" name="Freeform 104">
              <a:extLst>
                <a:ext uri="{FF2B5EF4-FFF2-40B4-BE49-F238E27FC236}">
                  <a16:creationId xmlns:a16="http://schemas.microsoft.com/office/drawing/2014/main" id="{2B75D7C4-DD21-49C5-ACFA-4876045D3F59}"/>
                </a:ext>
              </a:extLst>
            </p:cNvPr>
            <p:cNvSpPr/>
            <p:nvPr/>
          </p:nvSpPr>
          <p:spPr>
            <a:xfrm>
              <a:off x="351595" y="1040710"/>
              <a:ext cx="5100222" cy="89784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rgbClr val="968C6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750" dirty="0">
                <a:latin typeface="+mj-lt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DBA3907-33CB-4ED8-A6DE-ACC950486372}"/>
                </a:ext>
              </a:extLst>
            </p:cNvPr>
            <p:cNvGrpSpPr/>
            <p:nvPr/>
          </p:nvGrpSpPr>
          <p:grpSpPr>
            <a:xfrm>
              <a:off x="683568" y="1074577"/>
              <a:ext cx="4433963" cy="520914"/>
              <a:chOff x="2736554" y="1074577"/>
              <a:chExt cx="4433963" cy="520914"/>
            </a:xfrm>
          </p:grpSpPr>
          <p:sp>
            <p:nvSpPr>
              <p:cNvPr id="78" name="Rectangle 10">
                <a:extLst>
                  <a:ext uri="{FF2B5EF4-FFF2-40B4-BE49-F238E27FC236}">
                    <a16:creationId xmlns:a16="http://schemas.microsoft.com/office/drawing/2014/main" id="{5A4EBB6C-1AFE-4A95-88F6-F2462ED73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861" y="1074577"/>
                <a:ext cx="3970656" cy="520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GB" sz="1200" dirty="0">
                    <a:latin typeface="+mj-lt"/>
                  </a:rPr>
                  <a:t>Management believe results should be adjusted to reflect performance</a:t>
                </a:r>
              </a:p>
            </p:txBody>
          </p:sp>
          <p:sp>
            <p:nvSpPr>
              <p:cNvPr id="79" name="Rectangle 10">
                <a:extLst>
                  <a:ext uri="{FF2B5EF4-FFF2-40B4-BE49-F238E27FC236}">
                    <a16:creationId xmlns:a16="http://schemas.microsoft.com/office/drawing/2014/main" id="{644AF5E2-CFB5-4B45-9130-27521CD9B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554" y="1093957"/>
                <a:ext cx="634764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/>
                <a:r>
                  <a:rPr lang="en-GB" sz="1000" dirty="0">
                    <a:solidFill>
                      <a:srgbClr val="968C6D"/>
                    </a:solidFill>
                    <a:latin typeface="+mj-lt"/>
                  </a:rPr>
                  <a:t>Why?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54C25DD-DF1C-4CE2-BD61-1D4870932EA0}"/>
              </a:ext>
            </a:extLst>
          </p:cNvPr>
          <p:cNvGrpSpPr/>
          <p:nvPr/>
        </p:nvGrpSpPr>
        <p:grpSpPr>
          <a:xfrm>
            <a:off x="2719989" y="3461396"/>
            <a:ext cx="4804338" cy="369332"/>
            <a:chOff x="2709535" y="1193314"/>
            <a:chExt cx="2178061" cy="520914"/>
          </a:xfrm>
        </p:grpSpPr>
        <p:sp>
          <p:nvSpPr>
            <p:cNvPr id="81" name="Rectangle 10">
              <a:extLst>
                <a:ext uri="{FF2B5EF4-FFF2-40B4-BE49-F238E27FC236}">
                  <a16:creationId xmlns:a16="http://schemas.microsoft.com/office/drawing/2014/main" id="{41F8C4BD-7827-4A4F-B3BB-9B35B677E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832" y="1193314"/>
              <a:ext cx="1951764" cy="520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GB" sz="1200" dirty="0">
                  <a:latin typeface="+mj-lt"/>
                </a:rPr>
                <a:t>Coverage ratios and return on capital show strength and value of the business</a:t>
              </a:r>
            </a:p>
          </p:txBody>
        </p:sp>
        <p:sp>
          <p:nvSpPr>
            <p:cNvPr id="82" name="Rectangle 10">
              <a:extLst>
                <a:ext uri="{FF2B5EF4-FFF2-40B4-BE49-F238E27FC236}">
                  <a16:creationId xmlns:a16="http://schemas.microsoft.com/office/drawing/2014/main" id="{845BBF34-27A8-4EA9-88CA-861CC301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535" y="1388086"/>
              <a:ext cx="47292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en-GB" sz="1000" dirty="0">
                  <a:solidFill>
                    <a:srgbClr val="EB8C00"/>
                  </a:solidFill>
                  <a:latin typeface="+mj-lt"/>
                </a:rPr>
                <a:t>Why?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7BAA5D-2B80-4FF4-BF8F-6E77DEBB195E}"/>
              </a:ext>
            </a:extLst>
          </p:cNvPr>
          <p:cNvGrpSpPr/>
          <p:nvPr/>
        </p:nvGrpSpPr>
        <p:grpSpPr>
          <a:xfrm>
            <a:off x="1531999" y="4243868"/>
            <a:ext cx="6625245" cy="281230"/>
            <a:chOff x="-205475" y="1502021"/>
            <a:chExt cx="4964696" cy="524751"/>
          </a:xfrm>
        </p:grpSpPr>
        <p:sp>
          <p:nvSpPr>
            <p:cNvPr id="84" name="Freeform 139">
              <a:extLst>
                <a:ext uri="{FF2B5EF4-FFF2-40B4-BE49-F238E27FC236}">
                  <a16:creationId xmlns:a16="http://schemas.microsoft.com/office/drawing/2014/main" id="{B06815ED-2CA1-4A1E-B564-6892F5828E99}"/>
                </a:ext>
              </a:extLst>
            </p:cNvPr>
            <p:cNvSpPr/>
            <p:nvPr/>
          </p:nvSpPr>
          <p:spPr>
            <a:xfrm flipV="1">
              <a:off x="-205475" y="1918119"/>
              <a:ext cx="4298184" cy="108653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rgbClr val="D9AB1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750" dirty="0">
                <a:latin typeface="+mj-lt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E21F249-177A-4729-AAF8-9E0CFDC5D8D8}"/>
                </a:ext>
              </a:extLst>
            </p:cNvPr>
            <p:cNvGrpSpPr/>
            <p:nvPr/>
          </p:nvGrpSpPr>
          <p:grpSpPr>
            <a:xfrm>
              <a:off x="684758" y="1502021"/>
              <a:ext cx="4074463" cy="399129"/>
              <a:chOff x="2737744" y="1502021"/>
              <a:chExt cx="4074463" cy="399129"/>
            </a:xfrm>
          </p:grpSpPr>
          <p:sp>
            <p:nvSpPr>
              <p:cNvPr id="86" name="Rectangle 10">
                <a:extLst>
                  <a:ext uri="{FF2B5EF4-FFF2-40B4-BE49-F238E27FC236}">
                    <a16:creationId xmlns:a16="http://schemas.microsoft.com/office/drawing/2014/main" id="{9EBC0ABD-D46E-46E7-84DB-3B5A5704E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0742" y="1502021"/>
                <a:ext cx="3701465" cy="344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GB" sz="1200" dirty="0">
                    <a:latin typeface="+mj-lt"/>
                  </a:rPr>
                  <a:t>Often reported alongside a volume measure to indicate growth</a:t>
                </a:r>
              </a:p>
            </p:txBody>
          </p:sp>
          <p:sp>
            <p:nvSpPr>
              <p:cNvPr id="87" name="Rectangle 10">
                <a:extLst>
                  <a:ext uri="{FF2B5EF4-FFF2-40B4-BE49-F238E27FC236}">
                    <a16:creationId xmlns:a16="http://schemas.microsoft.com/office/drawing/2014/main" id="{93ECF71F-C146-48B6-B536-1D008FFB8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744" y="1666369"/>
                <a:ext cx="472922" cy="234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/>
                <a:r>
                  <a:rPr lang="en-GB" sz="1000" dirty="0">
                    <a:solidFill>
                      <a:srgbClr val="D9AB16"/>
                    </a:solidFill>
                    <a:latin typeface="+mj-lt"/>
                  </a:rPr>
                  <a:t>Why?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3784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CB652E3-5673-444F-82F9-B5C97B0D7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4653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think-cell Slide" r:id="rId6" imgW="348" imgH="332" progId="TCLayout.ActiveDocument.1">
                  <p:embed/>
                </p:oleObj>
              </mc:Choice>
              <mc:Fallback>
                <p:oleObj name="think-cell Slide" r:id="rId6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CB652E3-5673-444F-82F9-B5C97B0D7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CE2A9B2-6B3E-49DF-99D8-0C09BEBC65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F3D7D-0015-4DE6-9476-A9CD030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metrics under IFRS 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70A43-49EF-4D26-A0E4-187B044C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9D96F-1851-419C-A03D-CBF1D3B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122E4D-B6C5-4FB0-B48D-404269BD5DDD}"/>
              </a:ext>
            </a:extLst>
          </p:cNvPr>
          <p:cNvSpPr/>
          <p:nvPr/>
        </p:nvSpPr>
        <p:spPr>
          <a:xfrm>
            <a:off x="4752521" y="2108951"/>
            <a:ext cx="20102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D9AB16"/>
                </a:solidFill>
                <a:latin typeface="+mn-lt"/>
              </a:rPr>
              <a:t>Will it still be needed?</a:t>
            </a:r>
            <a:endParaRPr lang="en-GB" sz="1050" b="1" dirty="0">
              <a:solidFill>
                <a:srgbClr val="D9AB16"/>
              </a:solidFill>
              <a:latin typeface="+mn-lt"/>
              <a:sym typeface="Georgia"/>
            </a:endParaRPr>
          </a:p>
          <a:p>
            <a:endParaRPr lang="en-GB" sz="1050" dirty="0">
              <a:solidFill>
                <a:srgbClr val="D9AB16"/>
              </a:solidFill>
              <a:latin typeface="+mn-lt"/>
              <a:ea typeface="Georgia"/>
              <a:cs typeface="Georg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9BA63-F595-47CA-8BCD-808621BE2267}"/>
              </a:ext>
            </a:extLst>
          </p:cNvPr>
          <p:cNvSpPr/>
          <p:nvPr/>
        </p:nvSpPr>
        <p:spPr>
          <a:xfrm>
            <a:off x="4837054" y="2394908"/>
            <a:ext cx="194830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200" dirty="0"/>
              <a:t>Removal of short-term market volatility?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200" dirty="0"/>
              <a:t>Exclusion of deal activity?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200" dirty="0"/>
              <a:t>Exclusion of items that are one-off in nature?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FCFE0-53B1-460C-9E6A-A86F9D6C1823}"/>
              </a:ext>
            </a:extLst>
          </p:cNvPr>
          <p:cNvSpPr/>
          <p:nvPr/>
        </p:nvSpPr>
        <p:spPr>
          <a:xfrm>
            <a:off x="4932040" y="3918173"/>
            <a:ext cx="1656395" cy="52578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numCol="1" spcCol="108000" rtlCol="0" anchor="t">
            <a:spAutoFit/>
          </a:bodyPr>
          <a:lstStyle/>
          <a:p>
            <a:pPr marL="102394" indent="-102394">
              <a:spcAft>
                <a:spcPts val="450"/>
              </a:spcAft>
            </a:pPr>
            <a:endParaRPr lang="en-IN" sz="1000" dirty="0">
              <a:solidFill>
                <a:srgbClr val="000000"/>
              </a:solidFill>
            </a:endParaRPr>
          </a:p>
          <a:p>
            <a:pPr indent="-102394">
              <a:spcAft>
                <a:spcPts val="450"/>
              </a:spcAft>
            </a:pPr>
            <a:r>
              <a:rPr lang="en-IN" sz="1000" b="1" dirty="0">
                <a:solidFill>
                  <a:srgbClr val="D9AB16"/>
                </a:solidFill>
              </a:rPr>
              <a:t>There is no industry-standard AOP.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B8F85A-EBAB-4BCA-8BC0-D7D93668DA16}"/>
              </a:ext>
            </a:extLst>
          </p:cNvPr>
          <p:cNvGrpSpPr/>
          <p:nvPr/>
        </p:nvGrpSpPr>
        <p:grpSpPr>
          <a:xfrm>
            <a:off x="6876255" y="2397852"/>
            <a:ext cx="1661531" cy="2478154"/>
            <a:chOff x="2635234" y="1871588"/>
            <a:chExt cx="2215375" cy="32226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53822B-27DA-47AB-A2CD-C3A3D023C00A}"/>
                </a:ext>
              </a:extLst>
            </p:cNvPr>
            <p:cNvSpPr/>
            <p:nvPr/>
          </p:nvSpPr>
          <p:spPr>
            <a:xfrm>
              <a:off x="2635234" y="2141853"/>
              <a:ext cx="2160000" cy="295240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4000" tIns="54000" rIns="54000" bIns="54000" numCol="1" spcCol="108000" rtlCol="0" anchor="t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IN" sz="12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Inconsistent treatment in measurement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10CB3E-478A-48A1-8CAD-75EC98CF843C}"/>
                </a:ext>
              </a:extLst>
            </p:cNvPr>
            <p:cNvSpPr/>
            <p:nvPr/>
          </p:nvSpPr>
          <p:spPr>
            <a:xfrm>
              <a:off x="2639237" y="3255550"/>
              <a:ext cx="2160000" cy="5330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4000" tIns="54000" rIns="54000" bIns="54000" numCol="1" spcCol="108000" rtlCol="0" anchor="t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IN" sz="12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VFA release will not be predictable and stable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8CF37D-85AE-468D-A4DD-5A5288477B0A}"/>
                </a:ext>
              </a:extLst>
            </p:cNvPr>
            <p:cNvSpPr/>
            <p:nvPr/>
          </p:nvSpPr>
          <p:spPr>
            <a:xfrm>
              <a:off x="2690609" y="1871588"/>
              <a:ext cx="2160000" cy="3505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4000" tIns="54000" rIns="54000" bIns="54000" numCol="1" spcCol="108000" rtlCol="0" anchor="t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IN" sz="1000" b="1" dirty="0">
                  <a:solidFill>
                    <a:schemeClr val="bg1"/>
                  </a:solidFill>
                </a:rPr>
                <a:t>Mismatches</a:t>
              </a:r>
              <a:endParaRPr lang="en-IN" sz="1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F7222-18EC-4DDA-9FBB-A63A8EABF425}"/>
                </a:ext>
              </a:extLst>
            </p:cNvPr>
            <p:cNvSpPr/>
            <p:nvPr/>
          </p:nvSpPr>
          <p:spPr>
            <a:xfrm>
              <a:off x="2690609" y="2940504"/>
              <a:ext cx="2160000" cy="3505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4000" tIns="54000" rIns="54000" bIns="54000" numCol="1" spcCol="108000" rtlCol="0" anchor="t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IN" sz="1000" b="1" dirty="0">
                  <a:solidFill>
                    <a:schemeClr val="bg1"/>
                  </a:solidFill>
                </a:rPr>
                <a:t>CSM Volatility</a:t>
              </a:r>
              <a:endParaRPr lang="en-IN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4F3C8CD-B8DF-4FFF-9FC0-80D5EA7E3D37}"/>
              </a:ext>
            </a:extLst>
          </p:cNvPr>
          <p:cNvSpPr/>
          <p:nvPr/>
        </p:nvSpPr>
        <p:spPr>
          <a:xfrm>
            <a:off x="6810259" y="2108951"/>
            <a:ext cx="20102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D9AB16"/>
                </a:solidFill>
                <a:latin typeface="+mn-lt"/>
              </a:rPr>
              <a:t>New IFRS 17 factors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667A6C-8C3F-484B-8A02-BC2121DBBE0C}"/>
              </a:ext>
            </a:extLst>
          </p:cNvPr>
          <p:cNvSpPr/>
          <p:nvPr/>
        </p:nvSpPr>
        <p:spPr bwMode="ltGray">
          <a:xfrm flipH="1">
            <a:off x="1852851" y="1022881"/>
            <a:ext cx="1122152" cy="984671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9250B4-86FF-4D01-8639-C2B37D0C5727}"/>
              </a:ext>
            </a:extLst>
          </p:cNvPr>
          <p:cNvSpPr/>
          <p:nvPr/>
        </p:nvSpPr>
        <p:spPr bwMode="ltGray">
          <a:xfrm flipH="1">
            <a:off x="1941252" y="1107868"/>
            <a:ext cx="935126" cy="820559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accent4"/>
                </a:solidFill>
                <a:latin typeface="Georgia" pitchFamily="18" charset="0"/>
              </a:rPr>
              <a:t>Cash-type metrics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DD4D27-FC5A-4C51-9535-5EAE6776FC1D}"/>
              </a:ext>
            </a:extLst>
          </p:cNvPr>
          <p:cNvSpPr txBox="1"/>
          <p:nvPr/>
        </p:nvSpPr>
        <p:spPr>
          <a:xfrm>
            <a:off x="533036" y="2396027"/>
            <a:ext cx="20227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An indicator of dividend expectation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Analysts have publically called for improvement in profit performance / cash generation metrics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4096B8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A2B5A2-0575-4B16-9A94-A5CF5526CE53}"/>
              </a:ext>
            </a:extLst>
          </p:cNvPr>
          <p:cNvSpPr/>
          <p:nvPr/>
        </p:nvSpPr>
        <p:spPr bwMode="ltGray">
          <a:xfrm flipH="1">
            <a:off x="6114144" y="1027499"/>
            <a:ext cx="1122152" cy="984671"/>
          </a:xfrm>
          <a:prstGeom prst="ellipse">
            <a:avLst/>
          </a:prstGeom>
          <a:solidFill>
            <a:srgbClr val="D9D9D9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B2CFD3-7232-422B-BF76-F546BE0A560A}"/>
              </a:ext>
            </a:extLst>
          </p:cNvPr>
          <p:cNvSpPr/>
          <p:nvPr/>
        </p:nvSpPr>
        <p:spPr bwMode="ltGray">
          <a:xfrm flipH="1">
            <a:off x="6202545" y="1112486"/>
            <a:ext cx="935126" cy="820559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Adjusted Operating Profit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5B75E1-CBF9-4CB5-883F-39CB12A4AAD8}"/>
              </a:ext>
            </a:extLst>
          </p:cNvPr>
          <p:cNvSpPr/>
          <p:nvPr/>
        </p:nvSpPr>
        <p:spPr>
          <a:xfrm>
            <a:off x="467544" y="2107619"/>
            <a:ext cx="20102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D9AB16"/>
                </a:solidFill>
                <a:latin typeface="+mn-lt"/>
              </a:rPr>
              <a:t>Will it still be needed?</a:t>
            </a:r>
            <a:endParaRPr lang="en-GB" sz="1050" b="1" dirty="0">
              <a:solidFill>
                <a:srgbClr val="D9AB16"/>
              </a:solidFill>
              <a:latin typeface="+mn-lt"/>
              <a:sym typeface="Georgia"/>
            </a:endParaRPr>
          </a:p>
          <a:p>
            <a:endParaRPr lang="en-GB" sz="1050" dirty="0">
              <a:solidFill>
                <a:srgbClr val="D9AB16"/>
              </a:solidFill>
              <a:latin typeface="+mn-lt"/>
              <a:ea typeface="Georgia"/>
              <a:cs typeface="Georgi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4C62E9-2C18-4E7D-95E2-5F40D230EBE5}"/>
              </a:ext>
            </a:extLst>
          </p:cNvPr>
          <p:cNvSpPr/>
          <p:nvPr/>
        </p:nvSpPr>
        <p:spPr>
          <a:xfrm>
            <a:off x="2525282" y="2107619"/>
            <a:ext cx="20102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D9AB16"/>
                </a:solidFill>
                <a:latin typeface="+mn-lt"/>
              </a:rPr>
              <a:t>New IFRS 17 factors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D7009A-2109-4B87-AA06-7960FC191677}"/>
              </a:ext>
            </a:extLst>
          </p:cNvPr>
          <p:cNvSpPr txBox="1"/>
          <p:nvPr/>
        </p:nvSpPr>
        <p:spPr>
          <a:xfrm>
            <a:off x="2549260" y="2835542"/>
            <a:ext cx="20227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/>
              <a:t>Investors will need to be taken on the journey of how the cash metrics relate to the disclosed IFRS 17 profit</a:t>
            </a:r>
          </a:p>
          <a:p>
            <a:pPr>
              <a:spcAft>
                <a:spcPts val="600"/>
              </a:spcAft>
            </a:pPr>
            <a:endParaRPr lang="en-GB" sz="1200" b="1" dirty="0">
              <a:solidFill>
                <a:srgbClr val="4096B8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A40D7F-16C2-4977-ACD5-A3E0E743C142}"/>
              </a:ext>
            </a:extLst>
          </p:cNvPr>
          <p:cNvSpPr/>
          <p:nvPr/>
        </p:nvSpPr>
        <p:spPr>
          <a:xfrm>
            <a:off x="2625575" y="2416306"/>
            <a:ext cx="1898900" cy="416831"/>
          </a:xfrm>
          <a:prstGeom prst="rect">
            <a:avLst/>
          </a:prstGeom>
          <a:solidFill>
            <a:srgbClr val="113458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54000" tIns="54000" rIns="54000" bIns="54000" numCol="1" spcCol="108000" rtlCol="0" anchor="t">
            <a:spAutoFit/>
          </a:bodyPr>
          <a:lstStyle/>
          <a:p>
            <a:pPr>
              <a:spcAft>
                <a:spcPts val="450"/>
              </a:spcAft>
            </a:pPr>
            <a:r>
              <a:rPr lang="en-IN" sz="1000" b="1" dirty="0">
                <a:solidFill>
                  <a:schemeClr val="bg1"/>
                </a:solidFill>
              </a:rPr>
              <a:t>Reconciliation and disclosure</a:t>
            </a:r>
            <a:endParaRPr lang="en-IN" sz="10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F35730A-450D-40FD-B9EC-A4FD50AB6B0E}"/>
              </a:ext>
            </a:extLst>
          </p:cNvPr>
          <p:cNvCxnSpPr/>
          <p:nvPr/>
        </p:nvCxnSpPr>
        <p:spPr>
          <a:xfrm>
            <a:off x="4572000" y="1011026"/>
            <a:ext cx="0" cy="372096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CB652E3-5673-444F-82F9-B5C97B0D7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7683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think-cell Slide" r:id="rId6" imgW="348" imgH="332" progId="TCLayout.ActiveDocument.1">
                  <p:embed/>
                </p:oleObj>
              </mc:Choice>
              <mc:Fallback>
                <p:oleObj name="think-cell Slide" r:id="rId6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CB652E3-5673-444F-82F9-B5C97B0D7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CE2A9B2-6B3E-49DF-99D8-0C09BEBC65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F3D7D-0015-4DE6-9476-A9CD030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metrics under IFRS 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70A43-49EF-4D26-A0E4-187B044C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9D96F-1851-419C-A03D-CBF1D3B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1EABB-6DBC-4341-8292-04A1BE6D896C}"/>
              </a:ext>
            </a:extLst>
          </p:cNvPr>
          <p:cNvSpPr/>
          <p:nvPr/>
        </p:nvSpPr>
        <p:spPr>
          <a:xfrm>
            <a:off x="4752521" y="2027300"/>
            <a:ext cx="20102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D9AB16"/>
                </a:solidFill>
                <a:latin typeface="+mn-lt"/>
              </a:rPr>
              <a:t>Will it still be needed?</a:t>
            </a:r>
            <a:endParaRPr lang="en-GB" sz="1050" b="1" dirty="0">
              <a:solidFill>
                <a:srgbClr val="D9AB16"/>
              </a:solidFill>
              <a:latin typeface="+mn-lt"/>
              <a:sym typeface="Georgia"/>
            </a:endParaRPr>
          </a:p>
          <a:p>
            <a:endParaRPr lang="en-GB" sz="1050" dirty="0">
              <a:solidFill>
                <a:srgbClr val="D9AB16"/>
              </a:solidFill>
              <a:latin typeface="+mn-lt"/>
              <a:ea typeface="Georgia"/>
              <a:cs typeface="Georgia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79AEF7-3D54-4EA6-9040-8DBDE36E15A2}"/>
              </a:ext>
            </a:extLst>
          </p:cNvPr>
          <p:cNvCxnSpPr/>
          <p:nvPr/>
        </p:nvCxnSpPr>
        <p:spPr>
          <a:xfrm>
            <a:off x="4572000" y="1011026"/>
            <a:ext cx="0" cy="372096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77A12BD-114C-4DCA-A24D-BF179DC45961}"/>
              </a:ext>
            </a:extLst>
          </p:cNvPr>
          <p:cNvSpPr/>
          <p:nvPr/>
        </p:nvSpPr>
        <p:spPr>
          <a:xfrm>
            <a:off x="4837054" y="2326784"/>
            <a:ext cx="194830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1200" dirty="0"/>
              <a:t>Reported on SII or EV business, along with a volume metric such as new premium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FC884C-5B53-485E-8136-E1C1F589FB1A}"/>
              </a:ext>
            </a:extLst>
          </p:cNvPr>
          <p:cNvSpPr/>
          <p:nvPr/>
        </p:nvSpPr>
        <p:spPr>
          <a:xfrm>
            <a:off x="6913215" y="2245639"/>
            <a:ext cx="1620000" cy="227032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4000" tIns="54000" rIns="54000" bIns="54000" numCol="1" spcCol="108000" rtlCol="0" anchor="t">
            <a:noAutofit/>
          </a:bodyPr>
          <a:lstStyle/>
          <a:p>
            <a:pPr>
              <a:spcAft>
                <a:spcPts val="450"/>
              </a:spcAft>
            </a:pPr>
            <a:r>
              <a:rPr lang="en-GB" sz="1200" dirty="0">
                <a:solidFill>
                  <a:schemeClr val="tx1"/>
                </a:solidFill>
                <a:latin typeface="Arial" charset="0"/>
                <a:cs typeface="Arial" charset="0"/>
              </a:rPr>
              <a:t>New business CSM may become an alternative measure for new business, considered by users to be more comparable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D1BD45-01EC-4812-A91F-C81380BD43E6}"/>
              </a:ext>
            </a:extLst>
          </p:cNvPr>
          <p:cNvSpPr/>
          <p:nvPr/>
        </p:nvSpPr>
        <p:spPr>
          <a:xfrm>
            <a:off x="6810259" y="2027300"/>
            <a:ext cx="20102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D9AB16"/>
                </a:solidFill>
                <a:latin typeface="+mn-lt"/>
              </a:rPr>
              <a:t>New IFRS 17 factors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CB71CB-1308-4484-921F-0C0EC842FC2B}"/>
              </a:ext>
            </a:extLst>
          </p:cNvPr>
          <p:cNvSpPr/>
          <p:nvPr/>
        </p:nvSpPr>
        <p:spPr>
          <a:xfrm>
            <a:off x="467544" y="2025968"/>
            <a:ext cx="20102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D9AB16"/>
                </a:solidFill>
                <a:latin typeface="+mn-lt"/>
              </a:rPr>
              <a:t>Will it still be needed?</a:t>
            </a:r>
            <a:endParaRPr lang="en-GB" sz="1050" b="1" dirty="0">
              <a:solidFill>
                <a:srgbClr val="D9AB16"/>
              </a:solidFill>
              <a:latin typeface="+mn-lt"/>
              <a:sym typeface="Georgia"/>
            </a:endParaRPr>
          </a:p>
          <a:p>
            <a:endParaRPr lang="en-GB" sz="1050" dirty="0">
              <a:solidFill>
                <a:srgbClr val="D9AB16"/>
              </a:solidFill>
              <a:latin typeface="+mn-lt"/>
              <a:ea typeface="Georgia"/>
              <a:cs typeface="Georg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A5432A-C8E5-4DBC-8BD1-6460369064C7}"/>
              </a:ext>
            </a:extLst>
          </p:cNvPr>
          <p:cNvSpPr/>
          <p:nvPr/>
        </p:nvSpPr>
        <p:spPr>
          <a:xfrm>
            <a:off x="2525282" y="2025968"/>
            <a:ext cx="20102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rgbClr val="D9AB16"/>
                </a:solidFill>
                <a:latin typeface="+mn-lt"/>
              </a:rPr>
              <a:t>New IFRS 17 factors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F7F3E-7F81-44E1-AFDF-58ED01231732}"/>
              </a:ext>
            </a:extLst>
          </p:cNvPr>
          <p:cNvSpPr txBox="1"/>
          <p:nvPr/>
        </p:nvSpPr>
        <p:spPr>
          <a:xfrm>
            <a:off x="2549260" y="2820500"/>
            <a:ext cx="202274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/>
              <a:t>Investors will need to be taken on the journey of how the SII free surplus relate to the disclosed IFRS 17 profit.</a:t>
            </a:r>
          </a:p>
          <a:p>
            <a:pPr>
              <a:spcAft>
                <a:spcPts val="600"/>
              </a:spcAft>
            </a:pPr>
            <a:r>
              <a:rPr lang="en-GB" sz="1200" dirty="0"/>
              <a:t>Comparison between RA and RM will be likely.</a:t>
            </a:r>
            <a:endParaRPr lang="en-GB" sz="1200" b="1" dirty="0">
              <a:solidFill>
                <a:srgbClr val="4096B8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F10E3B-44F8-4A8D-9513-1FECD538F4ED}"/>
              </a:ext>
            </a:extLst>
          </p:cNvPr>
          <p:cNvSpPr/>
          <p:nvPr/>
        </p:nvSpPr>
        <p:spPr>
          <a:xfrm>
            <a:off x="2625575" y="2334655"/>
            <a:ext cx="1898900" cy="416831"/>
          </a:xfrm>
          <a:prstGeom prst="rect">
            <a:avLst/>
          </a:prstGeom>
          <a:solidFill>
            <a:srgbClr val="113458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54000" tIns="54000" rIns="54000" bIns="54000" numCol="1" spcCol="108000" rtlCol="0" anchor="t">
            <a:spAutoFit/>
          </a:bodyPr>
          <a:lstStyle/>
          <a:p>
            <a:pPr>
              <a:spcAft>
                <a:spcPts val="450"/>
              </a:spcAft>
            </a:pPr>
            <a:r>
              <a:rPr lang="en-IN" sz="1000" b="1" dirty="0">
                <a:solidFill>
                  <a:schemeClr val="bg1"/>
                </a:solidFill>
              </a:rPr>
              <a:t>Reconciliation and disclosure</a:t>
            </a:r>
            <a:endParaRPr lang="en-IN" sz="1000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1DC898-92F0-461E-91D5-A38198CF822E}"/>
              </a:ext>
            </a:extLst>
          </p:cNvPr>
          <p:cNvSpPr/>
          <p:nvPr/>
        </p:nvSpPr>
        <p:spPr bwMode="ltGray">
          <a:xfrm flipH="1">
            <a:off x="1991442" y="993016"/>
            <a:ext cx="1122152" cy="984671"/>
          </a:xfrm>
          <a:prstGeom prst="ellipse">
            <a:avLst/>
          </a:prstGeom>
          <a:solidFill>
            <a:srgbClr val="EB8C00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08A824-C80A-49E6-8997-BFED16292E74}"/>
              </a:ext>
            </a:extLst>
          </p:cNvPr>
          <p:cNvSpPr>
            <a:spLocks noChangeAspect="1"/>
          </p:cNvSpPr>
          <p:nvPr/>
        </p:nvSpPr>
        <p:spPr bwMode="ltGray">
          <a:xfrm flipH="1">
            <a:off x="2068662" y="1067814"/>
            <a:ext cx="935142" cy="820579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rgbClr val="EB8C00"/>
                </a:solidFill>
                <a:latin typeface="Georgia" pitchFamily="18" charset="0"/>
              </a:rPr>
              <a:t>Solvency measures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E1F517-6EB6-4D91-B37B-96C4AB607A58}"/>
              </a:ext>
            </a:extLst>
          </p:cNvPr>
          <p:cNvSpPr/>
          <p:nvPr/>
        </p:nvSpPr>
        <p:spPr bwMode="ltGray">
          <a:xfrm flipH="1">
            <a:off x="6201658" y="993016"/>
            <a:ext cx="1122152" cy="98467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5F0989-CD4D-4233-84A3-83320CAAA908}"/>
              </a:ext>
            </a:extLst>
          </p:cNvPr>
          <p:cNvSpPr/>
          <p:nvPr/>
        </p:nvSpPr>
        <p:spPr bwMode="ltGray">
          <a:xfrm flipH="1">
            <a:off x="6290059" y="1077132"/>
            <a:ext cx="935126" cy="820559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i="1" dirty="0">
                <a:solidFill>
                  <a:srgbClr val="D9AB16"/>
                </a:solidFill>
                <a:latin typeface="Georgia" pitchFamily="18" charset="0"/>
              </a:rPr>
              <a:t>Value of New Business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D91623-4612-4151-87FF-ED841EA8F184}"/>
              </a:ext>
            </a:extLst>
          </p:cNvPr>
          <p:cNvSpPr txBox="1"/>
          <p:nvPr/>
        </p:nvSpPr>
        <p:spPr>
          <a:xfrm>
            <a:off x="538909" y="2245639"/>
            <a:ext cx="20227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Risk adjustment unlikely to be as sophisticated as risk margin, nor consider tail risk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Information capital consumption is additive to the information provided by IFRS 17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4096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5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CB652E3-5673-444F-82F9-B5C97B0D7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8257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think-cell Slide" r:id="rId6" imgW="348" imgH="332" progId="TCLayout.ActiveDocument.1">
                  <p:embed/>
                </p:oleObj>
              </mc:Choice>
              <mc:Fallback>
                <p:oleObj name="think-cell Slide" r:id="rId6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CB652E3-5673-444F-82F9-B5C97B0D7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CE2A9B2-6B3E-49DF-99D8-0C09BEBC65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F3D7D-0015-4DE6-9476-A9CD030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will not be an easy journey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70A43-49EF-4D26-A0E4-187B044C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9D96F-1851-419C-A03D-CBF1D3B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10F673-09DB-4CE6-ADBB-3AD1057F0D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6" y="958722"/>
            <a:ext cx="6848778" cy="37687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F291860-A67E-4A19-8FF4-1B25DA0DC604}"/>
              </a:ext>
            </a:extLst>
          </p:cNvPr>
          <p:cNvGrpSpPr/>
          <p:nvPr/>
        </p:nvGrpSpPr>
        <p:grpSpPr>
          <a:xfrm>
            <a:off x="6120172" y="958722"/>
            <a:ext cx="2160240" cy="1656184"/>
            <a:chOff x="539552" y="771550"/>
            <a:chExt cx="2160240" cy="1656184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71634FBA-FB2A-4CD4-A402-8222CD6891D4}"/>
                </a:ext>
              </a:extLst>
            </p:cNvPr>
            <p:cNvSpPr/>
            <p:nvPr/>
          </p:nvSpPr>
          <p:spPr>
            <a:xfrm>
              <a:off x="539552" y="771550"/>
              <a:ext cx="2160240" cy="1656184"/>
            </a:xfrm>
            <a:prstGeom prst="triangle">
              <a:avLst/>
            </a:prstGeom>
            <a:ln w="889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6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E23AD3-D40E-4B95-80FB-744F7DFE71D0}"/>
                </a:ext>
              </a:extLst>
            </p:cNvPr>
            <p:cNvSpPr txBox="1"/>
            <p:nvPr/>
          </p:nvSpPr>
          <p:spPr>
            <a:xfrm>
              <a:off x="647564" y="1000074"/>
              <a:ext cx="194421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!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Accounting,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capital &amp; cash differences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0AB91-E412-425F-8051-A5FEAF225D02}"/>
              </a:ext>
            </a:extLst>
          </p:cNvPr>
          <p:cNvGrpSpPr/>
          <p:nvPr/>
        </p:nvGrpSpPr>
        <p:grpSpPr>
          <a:xfrm>
            <a:off x="539552" y="2643758"/>
            <a:ext cx="2160240" cy="1656184"/>
            <a:chOff x="539552" y="771550"/>
            <a:chExt cx="2160240" cy="1656184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DD85DD6-2CFA-46FB-A1E3-B91B331DB7BD}"/>
                </a:ext>
              </a:extLst>
            </p:cNvPr>
            <p:cNvSpPr/>
            <p:nvPr/>
          </p:nvSpPr>
          <p:spPr>
            <a:xfrm>
              <a:off x="539552" y="771550"/>
              <a:ext cx="2160240" cy="1656184"/>
            </a:xfrm>
            <a:prstGeom prst="triangle">
              <a:avLst/>
            </a:prstGeom>
            <a:ln w="889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6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E9DCB7-3EEC-438D-850E-8B40FD3DB63A}"/>
                </a:ext>
              </a:extLst>
            </p:cNvPr>
            <p:cNvSpPr txBox="1"/>
            <p:nvPr/>
          </p:nvSpPr>
          <p:spPr>
            <a:xfrm>
              <a:off x="647564" y="1000074"/>
              <a:ext cx="1944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!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Transition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murkiness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FBDA624-E6E3-4DFC-A441-84A8CFBE301C}"/>
              </a:ext>
            </a:extLst>
          </p:cNvPr>
          <p:cNvSpPr/>
          <p:nvPr/>
        </p:nvSpPr>
        <p:spPr>
          <a:xfrm>
            <a:off x="5364088" y="771550"/>
            <a:ext cx="3293415" cy="338437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0000" bIns="90000" rtlCol="0" anchor="t"/>
          <a:lstStyle/>
          <a:p>
            <a:pPr>
              <a:lnSpc>
                <a:spcPct val="100000"/>
              </a:lnSpc>
              <a:spcBef>
                <a:spcPts val="1800"/>
              </a:spcBef>
            </a:pPr>
            <a:endParaRPr lang="en-IN" sz="1600" dirty="0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D88ACE-8AC3-49F3-A5A1-1E8C38BB6382}"/>
              </a:ext>
            </a:extLst>
          </p:cNvPr>
          <p:cNvGrpSpPr/>
          <p:nvPr/>
        </p:nvGrpSpPr>
        <p:grpSpPr>
          <a:xfrm>
            <a:off x="3203848" y="1815666"/>
            <a:ext cx="2160240" cy="1656184"/>
            <a:chOff x="539552" y="771550"/>
            <a:chExt cx="2160240" cy="1656184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603086C-D79C-42A1-9F55-A3B22826CB2A}"/>
                </a:ext>
              </a:extLst>
            </p:cNvPr>
            <p:cNvSpPr/>
            <p:nvPr/>
          </p:nvSpPr>
          <p:spPr>
            <a:xfrm>
              <a:off x="539552" y="771550"/>
              <a:ext cx="2160240" cy="1656184"/>
            </a:xfrm>
            <a:prstGeom prst="triangle">
              <a:avLst/>
            </a:prstGeom>
            <a:ln w="889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GB" sz="6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E6D09E-6B91-4FB2-8D37-292E04670A11}"/>
                </a:ext>
              </a:extLst>
            </p:cNvPr>
            <p:cNvSpPr txBox="1"/>
            <p:nvPr/>
          </p:nvSpPr>
          <p:spPr>
            <a:xfrm>
              <a:off x="647564" y="1000074"/>
              <a:ext cx="1944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!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Complexity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not consistency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329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CB652E3-5673-444F-82F9-B5C97B0D7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575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think-cell Slide" r:id="rId6" imgW="348" imgH="332" progId="TCLayout.ActiveDocument.1">
                  <p:embed/>
                </p:oleObj>
              </mc:Choice>
              <mc:Fallback>
                <p:oleObj name="think-cell Slide" r:id="rId6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CB652E3-5673-444F-82F9-B5C97B0D7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CE2A9B2-6B3E-49DF-99D8-0C09BEBC65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F3D7D-0015-4DE6-9476-A9CD030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benefits outweighed by costs?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70A43-49EF-4D26-A0E4-187B044C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9D96F-1851-419C-A03D-CBF1D3B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BDA624-E6E3-4DFC-A441-84A8CFBE301C}"/>
              </a:ext>
            </a:extLst>
          </p:cNvPr>
          <p:cNvSpPr/>
          <p:nvPr/>
        </p:nvSpPr>
        <p:spPr>
          <a:xfrm>
            <a:off x="5364088" y="771550"/>
            <a:ext cx="3293415" cy="338437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0000" bIns="90000" rtlCol="0" anchor="t"/>
          <a:lstStyle/>
          <a:p>
            <a:pPr>
              <a:lnSpc>
                <a:spcPct val="100000"/>
              </a:lnSpc>
              <a:spcBef>
                <a:spcPts val="1800"/>
              </a:spcBef>
            </a:pPr>
            <a:endParaRPr lang="en-IN" sz="1600" dirty="0">
              <a:solidFill>
                <a:schemeClr val="tx2"/>
              </a:solidFill>
            </a:endParaRPr>
          </a:p>
        </p:txBody>
      </p:sp>
      <p:graphicFrame>
        <p:nvGraphicFramePr>
          <p:cNvPr id="18" name="Inhaltsplatzhalter 12">
            <a:extLst>
              <a:ext uri="{FF2B5EF4-FFF2-40B4-BE49-F238E27FC236}">
                <a16:creationId xmlns:a16="http://schemas.microsoft.com/office/drawing/2014/main" id="{3EC849B7-7546-4CFE-81A4-EAD7D7692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187997"/>
              </p:ext>
            </p:extLst>
          </p:nvPr>
        </p:nvGraphicFramePr>
        <p:xfrm>
          <a:off x="2699792" y="987573"/>
          <a:ext cx="5976664" cy="363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Rechteck 10">
            <a:extLst>
              <a:ext uri="{FF2B5EF4-FFF2-40B4-BE49-F238E27FC236}">
                <a16:creationId xmlns:a16="http://schemas.microsoft.com/office/drawing/2014/main" id="{1724BB87-5D5B-4A4B-B25E-A6947CDBAE30}"/>
              </a:ext>
            </a:extLst>
          </p:cNvPr>
          <p:cNvSpPr/>
          <p:nvPr/>
        </p:nvSpPr>
        <p:spPr>
          <a:xfrm>
            <a:off x="0" y="993030"/>
            <a:ext cx="2771800" cy="3631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F64FA4C6-D310-444C-B4BD-BBC85D75DFD3}"/>
              </a:ext>
            </a:extLst>
          </p:cNvPr>
          <p:cNvSpPr txBox="1">
            <a:spLocks/>
          </p:cNvSpPr>
          <p:nvPr/>
        </p:nvSpPr>
        <p:spPr bwMode="auto">
          <a:xfrm>
            <a:off x="442913" y="1082463"/>
            <a:ext cx="2352810" cy="357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68575" tIns="68575" rIns="68575" bIns="68575" numCol="1" anchor="t" anchorCtr="0" compatLnSpc="1">
            <a:prstTxWarp prst="textNoShape">
              <a:avLst/>
            </a:prstTxWarp>
            <a:noAutofit/>
          </a:bodyPr>
          <a:lstStyle>
            <a:lvl1pPr marL="457189" marR="0" lvl="0" indent="-228594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0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378" marR="0" lvl="1" indent="-323842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10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2pPr>
            <a:lvl3pPr marL="1371566" marR="0" lvl="2" indent="-323842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  <a:defRPr sz="110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3pPr>
            <a:lvl4pPr marL="1828754" marR="0" lvl="3" indent="-323842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◦"/>
              <a:defRPr sz="110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4pPr>
            <a:lvl5pPr marL="2285943" marR="0" lvl="4" indent="-323842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itchFamily="34" charset="0"/>
              <a:buChar char="›"/>
              <a:defRPr sz="110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5pPr>
            <a:lvl6pPr marL="2743132" marR="0" lvl="5" indent="-323842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  <a:defRPr sz="110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6pPr>
            <a:lvl7pPr marL="3200320" marR="0" lvl="6" indent="-323842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  <a:defRPr sz="110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7pPr>
            <a:lvl8pPr marL="3657509" marR="0" lvl="7" indent="-323842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romanLcPeriod"/>
              <a:defRPr sz="1100" i="0" u="none" strike="noStrike" cap="none">
                <a:solidFill>
                  <a:schemeClr val="dk1"/>
                </a:solidFill>
                <a:latin typeface="+mn-lt"/>
                <a:cs typeface="+mn-cs"/>
              </a:defRPr>
            </a:lvl8pPr>
            <a:lvl9pPr marL="4114697" marR="0" lvl="8" indent="-228594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500"/>
              <a:buNone/>
              <a:defRPr sz="1100" b="1" i="0" u="none" strike="noStrike" cap="none">
                <a:solidFill>
                  <a:schemeClr val="dk2"/>
                </a:solidFill>
                <a:latin typeface="+mn-lt"/>
                <a:cs typeface="+mn-cs"/>
              </a:defRPr>
            </a:lvl9pPr>
          </a:lstStyle>
          <a:p>
            <a:pPr>
              <a:buSzPct val="100000"/>
            </a:pPr>
            <a:r>
              <a:rPr lang="en" sz="1600" kern="0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IFRS 17 as a catalyst for change</a:t>
            </a:r>
          </a:p>
          <a:p>
            <a:pPr marL="180000" indent="-180000">
              <a:buSzPct val="100000"/>
              <a:buFont typeface="Arial"/>
              <a:buChar char="•"/>
            </a:pPr>
            <a:endParaRPr lang="en-US" sz="1400" kern="0" dirty="0">
              <a:solidFill>
                <a:schemeClr val="tx1"/>
              </a:solidFill>
            </a:endParaRPr>
          </a:p>
          <a:p>
            <a:pPr marL="180000" indent="-180000"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1400" kern="0" dirty="0">
                <a:solidFill>
                  <a:schemeClr val="tx1"/>
                </a:solidFill>
              </a:rPr>
              <a:t>Main focus areas are implementation of foundational capabilities, e.g. data infrastructure, governance/controls and actuarial modeling platforms</a:t>
            </a:r>
          </a:p>
          <a:p>
            <a:pPr marL="0" indent="0">
              <a:spcAft>
                <a:spcPts val="1200"/>
              </a:spcAft>
              <a:buSzPct val="100000"/>
            </a:pPr>
            <a:endParaRPr lang="en-US" sz="1400" kern="0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53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/>
              <a:pPr/>
              <a:t>28 January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CB652E3-5673-444F-82F9-B5C97B0D74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2434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think-cell Slide" r:id="rId6" imgW="348" imgH="332" progId="TCLayout.ActiveDocument.1">
                  <p:embed/>
                </p:oleObj>
              </mc:Choice>
              <mc:Fallback>
                <p:oleObj name="think-cell Slide" r:id="rId6" imgW="348" imgH="3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CB652E3-5673-444F-82F9-B5C97B0D74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CE2A9B2-6B3E-49DF-99D8-0C09BEBC65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F3D7D-0015-4DE6-9476-A9CD0303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FC3A8-5A26-4940-8860-67F744A7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09" y="1059582"/>
            <a:ext cx="8291512" cy="3480197"/>
          </a:xfrm>
        </p:spPr>
        <p:txBody>
          <a:bodyPr/>
          <a:lstStyle/>
          <a:p>
            <a:r>
              <a:rPr lang="en-GB" dirty="0"/>
              <a:t>Scale of change for UK market</a:t>
            </a:r>
          </a:p>
          <a:p>
            <a:r>
              <a:rPr lang="en-GB" dirty="0"/>
              <a:t>Broadly meeting IASB objectives</a:t>
            </a:r>
          </a:p>
          <a:p>
            <a:r>
              <a:rPr lang="en-GB" dirty="0"/>
              <a:t>Global context</a:t>
            </a:r>
          </a:p>
          <a:p>
            <a:r>
              <a:rPr lang="en-GB" dirty="0"/>
              <a:t>Significant cost/benefit challenges for UK legacy business</a:t>
            </a:r>
          </a:p>
          <a:p>
            <a:r>
              <a:rPr lang="en-GB" dirty="0"/>
              <a:t>Time to bed in </a:t>
            </a:r>
          </a:p>
          <a:p>
            <a:r>
              <a:rPr lang="en-GB" dirty="0"/>
              <a:t>Ongoing need for supplementary reporting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70A43-49EF-4D26-A0E4-187B044C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9D96F-1851-419C-A03D-CBF1D3B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685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3381" y="3003802"/>
            <a:ext cx="8246269" cy="1767302"/>
          </a:xfr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The views expressed in this [publication/presentation] are those of invited contributors and not necessarily those of the IFoA. The IFoA do not endorse any of the views stated, nor any claims or representations made in this [publication/presentation] and accept no responsibility or liability to any person for loss or damage suffered as a consequence of their placing reliance upon any view, claim or representation made in this [publication/presentation]. </a:t>
            </a:r>
            <a:br>
              <a:rPr lang="en-GB" sz="900" dirty="0"/>
            </a:br>
            <a:endParaRPr lang="en-GB" sz="900" dirty="0"/>
          </a:p>
          <a:p>
            <a:pPr marL="0" indent="0">
              <a:buNone/>
            </a:pPr>
            <a:r>
              <a:rPr lang="en-GB" sz="900" dirty="0"/>
              <a:t>The information and expressions of opinion contained in this publication are not intended to be a comprehensive study, nor to provide actuarial advice or advice of any nature and should not be treated as a substitute for specific advice concerning individual situations. On no account may any part of this [publication/presentation] be reproduced without the written permission of the IFoA [</a:t>
            </a:r>
            <a:r>
              <a:rPr lang="en-GB" sz="900" i="1" dirty="0"/>
              <a:t>or authors, in the case of non-IFoA research</a:t>
            </a:r>
            <a:r>
              <a:rPr lang="en-GB" sz="900" dirty="0"/>
              <a:t>].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83382" y="519931"/>
            <a:ext cx="4080607" cy="1296144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4680012" y="519931"/>
            <a:ext cx="4068703" cy="1296144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39380"/>
            <a:ext cx="3730471" cy="857250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842030" y="735546"/>
            <a:ext cx="378762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6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177519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86B1189-E439-40EE-A33B-6CF30DB5ABC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388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think-cell Slide" r:id="rId6" imgW="348" imgH="332" progId="TCLayout.ActiveDocument.1">
                  <p:embed/>
                </p:oleObj>
              </mc:Choice>
              <mc:Fallback>
                <p:oleObj name="think-cell Slide" r:id="rId6" imgW="348" imgH="3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D95D6A6-D792-4778-A61F-555A1EF0C0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17 Transversal Working Party - Members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295590"/>
              </p:ext>
            </p:extLst>
          </p:nvPr>
        </p:nvGraphicFramePr>
        <p:xfrm>
          <a:off x="433812" y="989257"/>
          <a:ext cx="6775704" cy="33572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Company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Country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r>
                        <a:rPr lang="en-GB" sz="1100" dirty="0"/>
                        <a:t>Dom Veney (Chair)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PIC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UK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James Isherwood (Deputy Chair)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PwC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UK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John Miller-Jennings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Swiss 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UK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40455278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Alexandra Flynn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Standard Life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UK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1984112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Lucinda Partlett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KPMG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UK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1848580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Burçin Arkut 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Foresters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UK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9231580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Teresa Murphy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WTW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UK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2741334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Xu Shi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KPMG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Australia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3156002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Jokoll Mendy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AIA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Hong Kong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587378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Jennifer Strickland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Milliman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UK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9505265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Helen Bowler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Deloitte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UK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7941417"/>
                  </a:ext>
                </a:extLst>
              </a:tr>
              <a:tr h="211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Mark Gibbs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L&amp;G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UK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73229"/>
                  </a:ext>
                </a:extLst>
              </a:tr>
              <a:tr h="120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Michael Smith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NN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Netherlands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795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44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3480197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Background to IFRS 17 in the UK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Key issues for UK insurers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Wider implications of IFRS 17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Summary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Q&amp;A</a:t>
            </a: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1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Background to IFRS 17 in the UK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/>
              <a:pPr/>
              <a:t>28 January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22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Commonly reported financial measures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4BF95-76EB-4300-B198-6EE76FFDCC9B}"/>
              </a:ext>
            </a:extLst>
          </p:cNvPr>
          <p:cNvSpPr txBox="1"/>
          <p:nvPr/>
        </p:nvSpPr>
        <p:spPr>
          <a:xfrm>
            <a:off x="1403648" y="1347614"/>
            <a:ext cx="25922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Operating Profit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CC568-A402-46F4-97BA-E61666564A8E}"/>
              </a:ext>
            </a:extLst>
          </p:cNvPr>
          <p:cNvSpPr txBox="1"/>
          <p:nvPr/>
        </p:nvSpPr>
        <p:spPr>
          <a:xfrm>
            <a:off x="827584" y="2931790"/>
            <a:ext cx="25922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Cash 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08842-8D18-4DC6-A890-336E88777454}"/>
              </a:ext>
            </a:extLst>
          </p:cNvPr>
          <p:cNvSpPr txBox="1"/>
          <p:nvPr/>
        </p:nvSpPr>
        <p:spPr>
          <a:xfrm>
            <a:off x="3307702" y="2009071"/>
            <a:ext cx="259228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Adjusted Own Funds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4248C-DD48-42BC-AB1C-7BB6A575DF2A}"/>
              </a:ext>
            </a:extLst>
          </p:cNvPr>
          <p:cNvSpPr txBox="1"/>
          <p:nvPr/>
        </p:nvSpPr>
        <p:spPr>
          <a:xfrm>
            <a:off x="208294" y="2132998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Free Surplus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EB12A-A406-46BD-B401-9EFF41CAB021}"/>
              </a:ext>
            </a:extLst>
          </p:cNvPr>
          <p:cNvSpPr txBox="1"/>
          <p:nvPr/>
        </p:nvSpPr>
        <p:spPr>
          <a:xfrm>
            <a:off x="4572000" y="2992814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19BD6-9EC5-4391-9E22-A8CF3C5F5E53}"/>
              </a:ext>
            </a:extLst>
          </p:cNvPr>
          <p:cNvSpPr txBox="1"/>
          <p:nvPr/>
        </p:nvSpPr>
        <p:spPr>
          <a:xfrm>
            <a:off x="6116220" y="2316242"/>
            <a:ext cx="25922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NB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AE284-45CB-49D4-9E9A-7CA2182F003F}"/>
              </a:ext>
            </a:extLst>
          </p:cNvPr>
          <p:cNvSpPr txBox="1"/>
          <p:nvPr/>
        </p:nvSpPr>
        <p:spPr>
          <a:xfrm>
            <a:off x="5818835" y="1227591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Solvency Capital Ratio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5F816-9115-4583-B50C-673743311E5E}"/>
              </a:ext>
            </a:extLst>
          </p:cNvPr>
          <p:cNvSpPr txBox="1"/>
          <p:nvPr/>
        </p:nvSpPr>
        <p:spPr>
          <a:xfrm>
            <a:off x="2987824" y="3694535"/>
            <a:ext cx="259228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MCEV</a:t>
            </a:r>
          </a:p>
        </p:txBody>
      </p:sp>
    </p:spTree>
    <p:extLst>
      <p:ext uri="{BB962C8B-B14F-4D97-AF65-F5344CB8AC3E}">
        <p14:creationId xmlns:p14="http://schemas.microsoft.com/office/powerpoint/2010/main" val="50392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UK Life market (indicative)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4" name="Arrow: Left-Up 13">
            <a:extLst>
              <a:ext uri="{FF2B5EF4-FFF2-40B4-BE49-F238E27FC236}">
                <a16:creationId xmlns:a16="http://schemas.microsoft.com/office/drawing/2014/main" id="{A35D6EA8-EFC0-4B53-8A56-E0C813E9DCB8}"/>
              </a:ext>
            </a:extLst>
          </p:cNvPr>
          <p:cNvSpPr/>
          <p:nvPr/>
        </p:nvSpPr>
        <p:spPr>
          <a:xfrm flipH="1">
            <a:off x="945112" y="941613"/>
            <a:ext cx="7011264" cy="3242190"/>
          </a:xfrm>
          <a:prstGeom prst="leftUpArrow">
            <a:avLst>
              <a:gd name="adj1" fmla="val 3236"/>
              <a:gd name="adj2" fmla="val 5328"/>
              <a:gd name="adj3" fmla="val 3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B4151-4353-422D-9FFD-8F6CE5A11FF1}"/>
              </a:ext>
            </a:extLst>
          </p:cNvPr>
          <p:cNvSpPr txBox="1"/>
          <p:nvPr/>
        </p:nvSpPr>
        <p:spPr>
          <a:xfrm rot="16200000">
            <a:off x="-689231" y="18470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Increasing Size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F3ED80-404B-431B-BDEE-C4DFC35ECFE5}"/>
              </a:ext>
            </a:extLst>
          </p:cNvPr>
          <p:cNvSpPr txBox="1"/>
          <p:nvPr/>
        </p:nvSpPr>
        <p:spPr>
          <a:xfrm>
            <a:off x="2555776" y="408391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Increasing Complexity</a:t>
            </a:r>
          </a:p>
        </p:txBody>
      </p:sp>
      <p:pic>
        <p:nvPicPr>
          <p:cNvPr id="8194" name="Picture 2" descr="https://cdn.evbuc.com/eventlogos/149289572/piclogoportrgb5b1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63" y="2974763"/>
            <a:ext cx="610362" cy="3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reinsurancene.ws/wp-content/uploads/2017/08/rothesaylife_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90" y="27899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3-eu-central-1.amazonaws.com/centaur-wp/mortgagestrategy/prod/content/uploads/2017/01/jus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32" y="3418031"/>
            <a:ext cx="534291" cy="2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futureproofinsurance.co.uk/wp-content/uploads/2018/02/canada-lif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13" y="2577668"/>
            <a:ext cx="85344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tse2.mm.bing.net/th?id=OIP.oytZibaJZNvLno8lsO6NiAHaB5&amp;pid=Api&amp;P=0&amp;w=536&amp;h=1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86" y="2775309"/>
            <a:ext cx="1354455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tse4.mm.bing.net/th?id=OIP.EyKoezOnSblmoXIBMupa3gAAAA&amp;pid=Api&amp;P=0&amp;w=300&amp;h=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38" y="1688337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www.mandgprudential.com/~/media/Images/M/MandG-Prudential/logo/og-logo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35898"/>
          <a:stretch/>
        </p:blipFill>
        <p:spPr bwMode="auto">
          <a:xfrm>
            <a:off x="5043956" y="1779661"/>
            <a:ext cx="1047750" cy="34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i.dailymail.co.uk/i/pix/2011/10/22/article-0-004D3B1F00000258-316_1024x615_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34522"/>
            <a:ext cx="753382" cy="4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tse2.mm.bing.net/th?id=OIP.2Ep71uk3atWmPujrJsbELAHaHa&amp;pid=Api&amp;P=0&amp;w=300&amp;h=3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96" y="969151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tse4.mm.bing.net/th?id=OIP.PHg53THE2vgazPOTmzQQagHaB8&amp;pid=Api&amp;P=0&amp;w=503&amp;h=13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15" y="1692093"/>
            <a:ext cx="1354455" cy="3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www.creditfinancecentre.co.uk/res/scottish_widows_log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19" y="2351432"/>
            <a:ext cx="1252730" cy="2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9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Life market types of business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E0EDF9-87D0-4E11-A8B3-CE0DCBA57FE8}"/>
              </a:ext>
            </a:extLst>
          </p:cNvPr>
          <p:cNvGrpSpPr/>
          <p:nvPr/>
        </p:nvGrpSpPr>
        <p:grpSpPr>
          <a:xfrm>
            <a:off x="2375756" y="1314598"/>
            <a:ext cx="4392488" cy="2409280"/>
            <a:chOff x="1619672" y="1314598"/>
            <a:chExt cx="4392488" cy="2409280"/>
          </a:xfrm>
          <a:solidFill>
            <a:schemeClr val="accent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FD22C6-E27A-4039-A569-5388E0DDFFD4}"/>
                </a:ext>
              </a:extLst>
            </p:cNvPr>
            <p:cNvSpPr/>
            <p:nvPr/>
          </p:nvSpPr>
          <p:spPr>
            <a:xfrm>
              <a:off x="1619672" y="1314598"/>
              <a:ext cx="2160240" cy="1185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Annuity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B5D33B-02F9-49CF-AA71-4745315B7D60}"/>
                </a:ext>
              </a:extLst>
            </p:cNvPr>
            <p:cNvSpPr/>
            <p:nvPr/>
          </p:nvSpPr>
          <p:spPr>
            <a:xfrm>
              <a:off x="1619672" y="2538734"/>
              <a:ext cx="2160240" cy="1185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With-Profits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6205EE-6A87-434E-8DE4-8C06A3DF59F5}"/>
                </a:ext>
              </a:extLst>
            </p:cNvPr>
            <p:cNvSpPr/>
            <p:nvPr/>
          </p:nvSpPr>
          <p:spPr>
            <a:xfrm>
              <a:off x="3851920" y="2538734"/>
              <a:ext cx="2160240" cy="1185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Reinsurance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67250B-DAA3-4CA1-8576-C210A868181D}"/>
                </a:ext>
              </a:extLst>
            </p:cNvPr>
            <p:cNvSpPr/>
            <p:nvPr/>
          </p:nvSpPr>
          <p:spPr>
            <a:xfrm>
              <a:off x="3851920" y="1314598"/>
              <a:ext cx="2160240" cy="11851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618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IFRS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3"/>
            <a:ext cx="8229603" cy="2123827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Making the industry more attractive to investors; and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Contributing to long term financial stability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By:</a:t>
            </a:r>
          </a:p>
          <a:p>
            <a:r>
              <a:rPr lang="en-GB" sz="1400" dirty="0">
                <a:solidFill>
                  <a:schemeClr val="tx1"/>
                </a:solidFill>
              </a:rPr>
              <a:t>Consistent accounting for insurance contracts</a:t>
            </a:r>
          </a:p>
          <a:p>
            <a:r>
              <a:rPr lang="en-GB" sz="1400" dirty="0">
                <a:solidFill>
                  <a:schemeClr val="tx1"/>
                </a:solidFill>
              </a:rPr>
              <a:t>Reflect economic changes in timely and transparent way</a:t>
            </a:r>
          </a:p>
          <a:p>
            <a:r>
              <a:rPr lang="en-GB" sz="1400" dirty="0">
                <a:solidFill>
                  <a:schemeClr val="tx1"/>
                </a:solidFill>
              </a:rPr>
              <a:t>Provide improved information about current and future profitability</a:t>
            </a:r>
          </a:p>
          <a:p>
            <a:r>
              <a:rPr lang="en-GB" sz="1400" dirty="0">
                <a:solidFill>
                  <a:schemeClr val="tx1"/>
                </a:solidFill>
              </a:rPr>
              <a:t>Increase global comparability </a:t>
            </a:r>
          </a:p>
          <a:p>
            <a:r>
              <a:rPr lang="en-GB" sz="1400" dirty="0">
                <a:solidFill>
                  <a:schemeClr val="tx1"/>
                </a:solidFill>
              </a:rPr>
              <a:t>Enhance quality of financial information</a:t>
            </a: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28 January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331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u7W9f8VEtLUMQQrDPu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2sqnvWwPMuvQ_GecC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2sqnvWwPMuvQ_GecCi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2sqnvWwPMuvQ_GecCi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2sqnvWwPMuvQ_GecC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2sqnvWwPMuvQ_GecC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qXxoZdF6dPz0nvGWYaR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qXxoZdF6dPz0nvGWYaR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qXxoZdF6dPz0nvGWYaR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qXxoZdF6dPz0nvGWYaR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qXxoZdF6dPz0nvGWYaR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qXxoZdF6dPz0nvGWYaR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qXxoZdF6dPz0nvGWYa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1gD7fthrpeKmfsR_bM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2K__qCsMJ6vH4G6OSO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FOA PowerPoint template 16.9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16.9.potx" id="{57431F25-0E3D-4E56-8B00-A405E6DD11F0}" vid="{97C7A00C-46BF-4582-B91A-E7C534285B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  <a:fontScheme name="PwC">
    <a:majorFont>
      <a:latin typeface="Georg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AD1EB3BBDB74FB27488D44E660825" ma:contentTypeVersion="9" ma:contentTypeDescription="Create a new document." ma:contentTypeScope="" ma:versionID="6138a29c55a3ad5dca8e64da05961a4a">
  <xsd:schema xmlns:xsd="http://www.w3.org/2001/XMLSchema" xmlns:xs="http://www.w3.org/2001/XMLSchema" xmlns:p="http://schemas.microsoft.com/office/2006/metadata/properties" xmlns:ns3="9a9fe7bd-516a-485e-b868-f9fdce01181b" xmlns:ns4="3833d2c0-44c6-4e2f-b919-7e796fa7c3ee" targetNamespace="http://schemas.microsoft.com/office/2006/metadata/properties" ma:root="true" ma:fieldsID="967e047c0962188fbce9de443c22029e" ns3:_="" ns4:_="">
    <xsd:import namespace="9a9fe7bd-516a-485e-b868-f9fdce01181b"/>
    <xsd:import namespace="3833d2c0-44c6-4e2f-b919-7e796fa7c3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e7bd-516a-485e-b868-f9fdce0118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3d2c0-44c6-4e2f-b919-7e796fa7c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0BD172-476F-4D40-A917-92581D330F60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3833d2c0-44c6-4e2f-b919-7e796fa7c3e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a9fe7bd-516a-485e-b868-f9fdce01181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813E033-1EEF-4569-ABB3-729CEBD37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fe7bd-516a-485e-b868-f9fdce01181b"/>
    <ds:schemaRef ds:uri="3833d2c0-44c6-4e2f-b919-7e796fa7c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90410D-C4B7-4D2B-972D-BFE2BFB28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</Template>
  <TotalTime>5184</TotalTime>
  <Words>1409</Words>
  <Application>Microsoft Office PowerPoint</Application>
  <PresentationFormat>On-screen Show (16:9)</PresentationFormat>
  <Paragraphs>352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Georgia</vt:lpstr>
      <vt:lpstr>Segoe UI Symbol</vt:lpstr>
      <vt:lpstr>Times New Roman</vt:lpstr>
      <vt:lpstr>Wingdings</vt:lpstr>
      <vt:lpstr>IFOA PowerPoint template 16.9</vt:lpstr>
      <vt:lpstr>think-cell Slide</vt:lpstr>
      <vt:lpstr>Impact of IFRS 17 for the UK Insurance Market</vt:lpstr>
      <vt:lpstr>IFRS 17 Transversal Working Party - Objectives</vt:lpstr>
      <vt:lpstr>IFRS 17 Transversal Working Party - Members</vt:lpstr>
      <vt:lpstr>Agenda</vt:lpstr>
      <vt:lpstr>Background to IFRS 17 in the UK </vt:lpstr>
      <vt:lpstr>Commonly reported financial measures</vt:lpstr>
      <vt:lpstr>Overview of the UK Life market (indicative)</vt:lpstr>
      <vt:lpstr>UK Life market types of business</vt:lpstr>
      <vt:lpstr>Aims of IFRS 17</vt:lpstr>
      <vt:lpstr>How does IFRS 17 achieve these aims?</vt:lpstr>
      <vt:lpstr>Costs</vt:lpstr>
      <vt:lpstr>Key issues for UK insurers</vt:lpstr>
      <vt:lpstr>Key issues</vt:lpstr>
      <vt:lpstr>Valuation</vt:lpstr>
      <vt:lpstr>Transition</vt:lpstr>
      <vt:lpstr>Profit Emergence</vt:lpstr>
      <vt:lpstr>Reinsurance</vt:lpstr>
      <vt:lpstr>With-Profits</vt:lpstr>
      <vt:lpstr>Wider reporting context</vt:lpstr>
      <vt:lpstr>Life insurer key metrics</vt:lpstr>
      <vt:lpstr>Key metrics under IFRS 17</vt:lpstr>
      <vt:lpstr>Key metrics under IFRS 17</vt:lpstr>
      <vt:lpstr>Reporting will not be an easy journey</vt:lpstr>
      <vt:lpstr>Are benefits outweighed by costs?</vt:lpstr>
      <vt:lpstr>Summary</vt:lpstr>
      <vt:lpstr>Summary</vt:lpstr>
      <vt:lpstr>Questions</vt:lpstr>
    </vt:vector>
  </TitlesOfParts>
  <Company>IFoA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Dominic Veney</cp:lastModifiedBy>
  <cp:revision>99</cp:revision>
  <dcterms:created xsi:type="dcterms:W3CDTF">2016-07-04T15:53:51Z</dcterms:created>
  <dcterms:modified xsi:type="dcterms:W3CDTF">2020-01-28T14:24:01Z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0x010100022AD1EB3BBDB74FB27488D44E660825</vt:lpwstr>
  </property>
  <property fmtid="{D5CDD505-2E9C-101B-9397-08002B2CF9AE}" pid="3" name="MSIP_Label_90c2fedb-0da6-4717-8531-d16a1b9930f4_Enabled">
    <vt:lpwstr>True</vt:lpwstr>
  </property>
  <property fmtid="{D5CDD505-2E9C-101B-9397-08002B2CF9AE}" pid="4" name="MSIP_Label_90c2fedb-0da6-4717-8531-d16a1b9930f4_SiteId">
    <vt:lpwstr>45597f60-6e37-4be7-acfb-4c9e23b261ea</vt:lpwstr>
  </property>
  <property fmtid="{D5CDD505-2E9C-101B-9397-08002B2CF9AE}" pid="5" name="MSIP_Label_90c2fedb-0da6-4717-8531-d16a1b9930f4_Owner">
    <vt:lpwstr>John_MillerJennings@swissre.com</vt:lpwstr>
  </property>
  <property fmtid="{D5CDD505-2E9C-101B-9397-08002B2CF9AE}" pid="6" name="MSIP_Label_90c2fedb-0da6-4717-8531-d16a1b9930f4_SetDate">
    <vt:lpwstr>2019-10-04T09:55:56.4913595Z</vt:lpwstr>
  </property>
  <property fmtid="{D5CDD505-2E9C-101B-9397-08002B2CF9AE}" pid="7" name="MSIP_Label_90c2fedb-0da6-4717-8531-d16a1b9930f4_Name">
    <vt:lpwstr>Internal</vt:lpwstr>
  </property>
  <property fmtid="{D5CDD505-2E9C-101B-9397-08002B2CF9AE}" pid="8" name="MSIP_Label_90c2fedb-0da6-4717-8531-d16a1b9930f4_Application">
    <vt:lpwstr>Microsoft Azure Information Protection</vt:lpwstr>
  </property>
  <property fmtid="{D5CDD505-2E9C-101B-9397-08002B2CF9AE}" pid="9" name="MSIP_Label_90c2fedb-0da6-4717-8531-d16a1b9930f4_Extended_MSFT_Method">
    <vt:lpwstr>Automatic</vt:lpwstr>
  </property>
  <property fmtid="{D5CDD505-2E9C-101B-9397-08002B2CF9AE}" pid="10" name="MSIP_Label_fa04ad84-3842-4580-9c59-9fd5ed058213_Enabled">
    <vt:lpwstr>True</vt:lpwstr>
  </property>
  <property fmtid="{D5CDD505-2E9C-101B-9397-08002B2CF9AE}" pid="11" name="MSIP_Label_fa04ad84-3842-4580-9c59-9fd5ed058213_SiteId">
    <vt:lpwstr>c9da0d0e-f235-4e9a-b399-246a120ebd3e</vt:lpwstr>
  </property>
  <property fmtid="{D5CDD505-2E9C-101B-9397-08002B2CF9AE}" pid="12" name="MSIP_Label_fa04ad84-3842-4580-9c59-9fd5ed058213_Owner">
    <vt:lpwstr>Veney@pensioncorporation.com</vt:lpwstr>
  </property>
  <property fmtid="{D5CDD505-2E9C-101B-9397-08002B2CF9AE}" pid="13" name="MSIP_Label_fa04ad84-3842-4580-9c59-9fd5ed058213_SetDate">
    <vt:lpwstr>2019-09-23T07:47:20.3699770Z</vt:lpwstr>
  </property>
  <property fmtid="{D5CDD505-2E9C-101B-9397-08002B2CF9AE}" pid="14" name="MSIP_Label_fa04ad84-3842-4580-9c59-9fd5ed058213_Name">
    <vt:lpwstr>Public</vt:lpwstr>
  </property>
  <property fmtid="{D5CDD505-2E9C-101B-9397-08002B2CF9AE}" pid="15" name="MSIP_Label_fa04ad84-3842-4580-9c59-9fd5ed058213_Application">
    <vt:lpwstr>Microsoft Azure Information Protection</vt:lpwstr>
  </property>
  <property fmtid="{D5CDD505-2E9C-101B-9397-08002B2CF9AE}" pid="16" name="MSIP_Label_fa04ad84-3842-4580-9c59-9fd5ed058213_Extended_MSFT_Method">
    <vt:lpwstr>Manual</vt:lpwstr>
  </property>
  <property fmtid="{D5CDD505-2E9C-101B-9397-08002B2CF9AE}" pid="17" name="Sensitivity">
    <vt:lpwstr>Internal Public</vt:lpwstr>
  </property>
</Properties>
</file>