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70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079"/>
    <a:srgbClr val="E9458C"/>
    <a:srgbClr val="000000"/>
    <a:srgbClr val="79A32A"/>
    <a:srgbClr val="008452"/>
    <a:srgbClr val="11B3A2"/>
    <a:srgbClr val="009CC8"/>
    <a:srgbClr val="7CB3E1"/>
    <a:srgbClr val="8076CF"/>
    <a:srgbClr val="8F4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5" autoAdjust="0"/>
    <p:restoredTop sz="94660"/>
  </p:normalViewPr>
  <p:slideViewPr>
    <p:cSldViewPr showGuides="1">
      <p:cViewPr>
        <p:scale>
          <a:sx n="75" d="100"/>
          <a:sy n="75" d="100"/>
        </p:scale>
        <p:origin x="-1602" y="-12"/>
      </p:cViewPr>
      <p:guideLst>
        <p:guide orient="horz" pos="4247"/>
        <p:guide pos="2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83" y="2116264"/>
            <a:ext cx="3936435" cy="44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2133602"/>
            <a:ext cx="776603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22 October 2015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" y="260351"/>
            <a:ext cx="2363529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4" y="4046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22 October 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22 October 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22 October 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1" y="4653136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3931" y="466328"/>
            <a:ext cx="8375611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931" y="5219874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/>
              <a:pPr/>
              <a:t>22 October 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404813"/>
            <a:ext cx="8291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557338"/>
            <a:ext cx="4068762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6450" y="1557338"/>
            <a:ext cx="4070350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89" y="6410325"/>
            <a:ext cx="2016125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22 October 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414" y="6410325"/>
            <a:ext cx="4321175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01013" y="6402390"/>
            <a:ext cx="6477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5080" y="5546036"/>
            <a:ext cx="10463554" cy="959392"/>
            <a:chOff x="-720503" y="5546036"/>
            <a:chExt cx="11335516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466860" y="6074541"/>
              <a:ext cx="14243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922416" y="6024208"/>
              <a:ext cx="17473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306975" y="5646703"/>
              <a:ext cx="28518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095817" y="6024206"/>
              <a:ext cx="15598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498437" y="5797705"/>
              <a:ext cx="23201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165852" y="5948709"/>
              <a:ext cx="19006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3840802" y="6040986"/>
              <a:ext cx="15094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189384" y="5680258"/>
              <a:ext cx="27007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4960545" y="5960094"/>
              <a:ext cx="17299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275268" y="5565807"/>
              <a:ext cx="29890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5911563" y="5641309"/>
              <a:ext cx="27511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543375" y="5767143"/>
              <a:ext cx="2360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162308" y="5993647"/>
              <a:ext cx="17820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637929" y="5607753"/>
              <a:ext cx="28031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463048" y="6052369"/>
              <a:ext cx="1356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35387" y="6002036"/>
              <a:ext cx="16796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720503" y="5546036"/>
              <a:ext cx="14747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685285" y="5873207"/>
              <a:ext cx="19001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-359696" y="5655092"/>
              <a:ext cx="2820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22 October 2015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" y="260351"/>
            <a:ext cx="2363529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49357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 rot="-2700000">
            <a:off x="430948" y="6074542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-2700000">
            <a:off x="851461" y="6024209"/>
            <a:ext cx="1612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Community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-2700000">
            <a:off x="1206438" y="5646704"/>
            <a:ext cx="2632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-2700000">
            <a:off x="1934600" y="6024207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Education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-2700000">
            <a:off x="2306250" y="5797706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Working parties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-2700000">
            <a:off x="2922325" y="5948710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Volunteering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-2700000">
            <a:off x="3545356" y="6040987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Research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-2700000">
            <a:off x="3867124" y="5680259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-2700000">
            <a:off x="4578965" y="5960095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Networking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-2700000">
            <a:off x="4869479" y="5565808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-2700000">
            <a:off x="5456827" y="5641310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-2700000">
            <a:off x="6040038" y="5767144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 rot="-2700000">
            <a:off x="6611361" y="5993648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Opportunity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 rot="-2700000">
            <a:off x="7050396" y="5607754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 rot="-2700000">
            <a:off x="7812044" y="6052370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Journals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-2700000">
            <a:off x="8248050" y="6002037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Supporting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-2700000">
            <a:off x="-665080" y="5546037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Expertise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-2700000">
            <a:off x="-632571" y="5873208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Sponsorship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-2700000">
            <a:off x="-332027" y="5655093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22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22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22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22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22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22 October 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8762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57338"/>
            <a:ext cx="4070350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22 October 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404813"/>
            <a:ext cx="82915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9" y="1557338"/>
            <a:ext cx="8291512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9" y="6410325"/>
            <a:ext cx="201612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22 October 2015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4" y="6410325"/>
            <a:ext cx="432117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02390"/>
            <a:ext cx="647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8314" y="6329363"/>
            <a:ext cx="8207375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53" y="5658362"/>
            <a:ext cx="1312820" cy="57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64"/>
          <p:cNvGrpSpPr/>
          <p:nvPr/>
        </p:nvGrpSpPr>
        <p:grpSpPr>
          <a:xfrm>
            <a:off x="-2896019" y="0"/>
            <a:ext cx="2786082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 smtClean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Dark blue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Gold</a:t>
                </a:r>
              </a:p>
              <a:p>
                <a:r>
                  <a:rPr lang="en-GB" sz="1000" dirty="0" smtClean="0"/>
                  <a:t>R217</a:t>
                </a:r>
                <a:r>
                  <a:rPr lang="en-GB" sz="1000" baseline="0" dirty="0" smtClean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Mid blue</a:t>
                </a:r>
              </a:p>
              <a:p>
                <a:r>
                  <a:rPr lang="en-GB" sz="1000" dirty="0" smtClean="0"/>
                  <a:t>R64</a:t>
                </a:r>
                <a:r>
                  <a:rPr lang="en-GB" sz="1000" baseline="0" dirty="0" smtClean="0"/>
                  <a:t>  G150  B184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grey</a:t>
                </a:r>
              </a:p>
              <a:p>
                <a:r>
                  <a:rPr lang="en-GB" sz="1000" dirty="0" smtClean="0"/>
                  <a:t>R63</a:t>
                </a:r>
                <a:r>
                  <a:rPr lang="en-GB" sz="1000" baseline="0" dirty="0" smtClean="0"/>
                  <a:t>  G69  B72</a:t>
                </a:r>
                <a:endParaRPr lang="en-US" sz="1000" dirty="0"/>
              </a:p>
            </p:txBody>
          </p:sp>
        </p:grp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Pea green</a:t>
                </a:r>
              </a:p>
              <a:p>
                <a:r>
                  <a:rPr lang="en-GB" sz="1000" dirty="0" smtClean="0"/>
                  <a:t>R121</a:t>
                </a:r>
                <a:r>
                  <a:rPr lang="en-GB" sz="1000" baseline="0" dirty="0" smtClean="0"/>
                  <a:t>  G163  B42</a:t>
                </a:r>
                <a:endParaRPr lang="en-US" sz="1000" dirty="0"/>
              </a:p>
            </p:txBody>
          </p:sp>
        </p:grpSp>
        <p:grpSp>
          <p:nvGrpSpPr>
            <p:cNvPr id="2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Forest green</a:t>
                </a:r>
              </a:p>
              <a:p>
                <a:r>
                  <a:rPr lang="en-GB" sz="1000" dirty="0" smtClean="0"/>
                  <a:t>R</a:t>
                </a:r>
                <a:r>
                  <a:rPr lang="en-GB" sz="1000" baseline="0" dirty="0" smtClean="0"/>
                  <a:t>0 G132  B82</a:t>
                </a:r>
                <a:endParaRPr lang="en-US" sz="1000" dirty="0"/>
              </a:p>
            </p:txBody>
          </p:sp>
        </p:grp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Bottle green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Cyan</a:t>
                </a:r>
              </a:p>
              <a:p>
                <a:r>
                  <a:rPr lang="en-GB" sz="1000" dirty="0" smtClean="0"/>
                  <a:t>R0</a:t>
                </a:r>
                <a:r>
                  <a:rPr lang="en-GB" sz="1000" baseline="0" dirty="0" smtClean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blue</a:t>
                </a:r>
              </a:p>
              <a:p>
                <a:r>
                  <a:rPr lang="en-GB" sz="1000" dirty="0" smtClean="0"/>
                  <a:t>R124</a:t>
                </a:r>
                <a:r>
                  <a:rPr lang="en-GB" sz="1000" baseline="0" dirty="0" smtClean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Violet</a:t>
                </a:r>
              </a:p>
              <a:p>
                <a:r>
                  <a:rPr lang="en-GB" sz="1000" dirty="0" smtClean="0"/>
                  <a:t>R128</a:t>
                </a:r>
                <a:r>
                  <a:rPr lang="en-GB" sz="1000" baseline="0" dirty="0" smtClean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Purple</a:t>
                </a:r>
              </a:p>
              <a:p>
                <a:r>
                  <a:rPr lang="en-GB" sz="1000" dirty="0" smtClean="0"/>
                  <a:t>R143</a:t>
                </a:r>
                <a:r>
                  <a:rPr lang="en-GB" sz="1000" baseline="0" dirty="0" smtClean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 smtClean="0"/>
                  <a:t>Fuscia</a:t>
                </a:r>
                <a:endParaRPr lang="en-GB" sz="1000" dirty="0" smtClean="0"/>
              </a:p>
              <a:p>
                <a:r>
                  <a:rPr lang="en-GB" sz="1000" dirty="0" smtClean="0"/>
                  <a:t>R233</a:t>
                </a:r>
                <a:r>
                  <a:rPr lang="en-GB" sz="1000" baseline="0" dirty="0" smtClean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Red</a:t>
                </a:r>
              </a:p>
              <a:p>
                <a:r>
                  <a:rPr lang="en-GB" sz="1000" dirty="0" smtClean="0"/>
                  <a:t>R200</a:t>
                </a:r>
                <a:r>
                  <a:rPr lang="en-GB" sz="1000" baseline="0" dirty="0" smtClean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Orange</a:t>
                </a:r>
              </a:p>
              <a:p>
                <a:r>
                  <a:rPr lang="en-GB" sz="1000" dirty="0" smtClean="0"/>
                  <a:t>R238</a:t>
                </a:r>
                <a:r>
                  <a:rPr lang="en-GB" sz="1000" baseline="0" dirty="0" smtClean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759458" y="2351160"/>
            <a:ext cx="285752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2310953" y="2348881"/>
            <a:ext cx="22145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/>
              <a:t>Dark grey</a:t>
            </a:r>
          </a:p>
          <a:p>
            <a:r>
              <a:rPr lang="en-GB" sz="1000" dirty="0" smtClean="0"/>
              <a:t>R63</a:t>
            </a:r>
            <a:r>
              <a:rPr lang="en-GB" sz="1000" baseline="0" dirty="0" smtClean="0"/>
              <a:t>  G69  B72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4" r:id="rId4"/>
    <p:sldLayoutId id="2147483666" r:id="rId5"/>
    <p:sldLayoutId id="2147483668" r:id="rId6"/>
    <p:sldLayoutId id="2147483669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57" r:id="rId13"/>
    <p:sldLayoutId id="2147483660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uaries.org/mexico2012/papers/Lockwood.pdf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IFRWorkingParty@gmail.com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Industrialising Financial Reporting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08276"/>
            <a:ext cx="6121400" cy="1296789"/>
          </a:xfrm>
        </p:spPr>
        <p:txBody>
          <a:bodyPr/>
          <a:lstStyle/>
          <a:p>
            <a:r>
              <a:rPr lang="en-GB" dirty="0" smtClean="0"/>
              <a:t>Oliver Lockwood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Longevity and expense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be brought into same P&amp;L attribution framework as asset risks</a:t>
            </a:r>
          </a:p>
          <a:p>
            <a:r>
              <a:rPr lang="en-GB" dirty="0" smtClean="0"/>
              <a:t>Requires look-through to how liability cash flows are derived</a:t>
            </a:r>
          </a:p>
          <a:p>
            <a:r>
              <a:rPr lang="en-GB" dirty="0" smtClean="0"/>
              <a:t>Expense risk relatively straightforward</a:t>
            </a:r>
          </a:p>
          <a:p>
            <a:r>
              <a:rPr lang="en-GB" dirty="0" smtClean="0"/>
              <a:t>Longevity risk more complex - depends on age, gender and possibly block of business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2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Value metric in which to perform P&amp;L attribution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Theoretical framework completely general</a:t>
            </a:r>
          </a:p>
          <a:p>
            <a:r>
              <a:rPr lang="en-GB" dirty="0" smtClean="0"/>
              <a:t>Bottom line value metrics, e.g. own funds, most relevant in a reporting exercise</a:t>
            </a:r>
          </a:p>
          <a:p>
            <a:r>
              <a:rPr lang="en-GB" dirty="0" smtClean="0"/>
              <a:t>Useful for illustrating concepts to consider assets and liabilities separately</a:t>
            </a:r>
          </a:p>
          <a:p>
            <a:r>
              <a:rPr lang="en-GB" dirty="0" smtClean="0"/>
              <a:t>In this example:</a:t>
            </a:r>
            <a:br>
              <a:rPr lang="en-GB" dirty="0" smtClean="0"/>
            </a:br>
            <a:r>
              <a:rPr lang="en-GB" sz="1700" dirty="0"/>
              <a:t>-  Assets</a:t>
            </a:r>
            <a:br>
              <a:rPr lang="en-GB" sz="1700" dirty="0"/>
            </a:br>
            <a:r>
              <a:rPr lang="en-GB" sz="1700" dirty="0"/>
              <a:t>-  Own funds without MA = Assets – BEL without MA</a:t>
            </a:r>
            <a:br>
              <a:rPr lang="en-GB" sz="1700" dirty="0"/>
            </a:br>
            <a:r>
              <a:rPr lang="en-GB" sz="1700" dirty="0"/>
              <a:t>-  Own funds with MA = Assets – BEL with MA</a:t>
            </a:r>
            <a:br>
              <a:rPr lang="en-GB" sz="1700" dirty="0"/>
            </a:br>
            <a:r>
              <a:rPr lang="en-GB" sz="1700" dirty="0"/>
              <a:t>-  NB: no risk margin as all risks </a:t>
            </a:r>
            <a:r>
              <a:rPr lang="en-GB" sz="1700" dirty="0" err="1"/>
              <a:t>hedgeable</a:t>
            </a:r>
            <a:r>
              <a:rPr lang="en-GB" sz="1700" dirty="0"/>
              <a:t> (except credit migration risk, for which a bespoke allowance is made)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9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Taylor series expansion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Change in value metric</a:t>
            </a:r>
            <a:br>
              <a:rPr lang="en-GB" dirty="0" smtClean="0"/>
            </a:br>
            <a:r>
              <a:rPr lang="en-GB" dirty="0" smtClean="0"/>
              <a:t>= Expected closing value – Opening value</a:t>
            </a:r>
            <a:br>
              <a:rPr lang="en-GB" dirty="0" smtClean="0"/>
            </a:br>
            <a:r>
              <a:rPr lang="en-GB" dirty="0" smtClean="0"/>
              <a:t>+ Actual closing value – Expected closing value</a:t>
            </a:r>
          </a:p>
          <a:p>
            <a:pPr marL="0" indent="0">
              <a:buNone/>
            </a:pPr>
            <a:r>
              <a:rPr lang="en-GB" dirty="0" smtClean="0"/>
              <a:t>= Expected change</a:t>
            </a:r>
            <a:br>
              <a:rPr lang="en-GB" dirty="0" smtClean="0"/>
            </a:br>
            <a:r>
              <a:rPr lang="en-GB" dirty="0" smtClean="0"/>
              <a:t>+ f(Expected value of variable 1 + Risk factor 1,</a:t>
            </a:r>
            <a:br>
              <a:rPr lang="en-GB" dirty="0" smtClean="0"/>
            </a:br>
            <a:r>
              <a:rPr lang="en-GB" dirty="0" smtClean="0"/>
              <a:t>Expected value of variable 2 + Risk factor 2, …)</a:t>
            </a:r>
            <a:br>
              <a:rPr lang="en-GB" dirty="0" smtClean="0"/>
            </a:br>
            <a:r>
              <a:rPr lang="en-GB" dirty="0" smtClean="0"/>
              <a:t>- f(Expected value of variable 1, Expected value of variable 2, …)</a:t>
            </a:r>
          </a:p>
          <a:p>
            <a:pPr marL="0" indent="0">
              <a:buNone/>
            </a:pPr>
            <a:r>
              <a:rPr lang="en-GB" dirty="0" smtClean="0"/>
              <a:t>= Expected change</a:t>
            </a:r>
            <a:br>
              <a:rPr lang="en-GB" dirty="0" smtClean="0"/>
            </a:br>
            <a:r>
              <a:rPr lang="en-GB" dirty="0" smtClean="0"/>
              <a:t>+ Sensitivity to risk factor 1 * Risk factor 1</a:t>
            </a:r>
            <a:br>
              <a:rPr lang="en-GB" dirty="0" smtClean="0"/>
            </a:br>
            <a:r>
              <a:rPr lang="en-GB" dirty="0" smtClean="0"/>
              <a:t>+ Sensitivity to risk factor 2 * Risk factor 2 +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3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Does not fall out automatically, so needs to be defined</a:t>
            </a:r>
          </a:p>
          <a:p>
            <a:r>
              <a:rPr lang="en-GB" dirty="0" smtClean="0"/>
              <a:t>Needs to be commercially acceptable as a forecast, </a:t>
            </a:r>
            <a:r>
              <a:rPr lang="en-GB" b="1" dirty="0" smtClean="0"/>
              <a:t>but </a:t>
            </a:r>
            <a:r>
              <a:rPr lang="en-GB" dirty="0" smtClean="0"/>
              <a:t>rigour of P&amp;L attribution process imposes realism</a:t>
            </a:r>
            <a:endParaRPr lang="en-GB" b="1" dirty="0"/>
          </a:p>
          <a:p>
            <a:r>
              <a:rPr lang="en-GB" dirty="0" smtClean="0"/>
              <a:t>Definition open to debate subject to meeting these criteria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position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700" dirty="0"/>
              <a:t>Forward rates or spreads:</a:t>
            </a:r>
            <a:br>
              <a:rPr lang="en-GB" sz="1700" dirty="0"/>
            </a:br>
            <a:r>
              <a:rPr lang="en-GB" sz="1700" dirty="0"/>
              <a:t/>
            </a:r>
            <a:br>
              <a:rPr lang="en-GB" sz="1700" dirty="0"/>
            </a:br>
            <a:r>
              <a:rPr lang="en-GB" sz="1700" dirty="0"/>
              <a:t/>
            </a:r>
            <a:br>
              <a:rPr lang="en-GB" sz="1700" dirty="0"/>
            </a:br>
            <a:endParaRPr lang="en-GB" sz="700" dirty="0"/>
          </a:p>
          <a:p>
            <a:r>
              <a:rPr lang="en-GB" sz="1700" dirty="0"/>
              <a:t>Risk-free yield curve after one year:</a:t>
            </a:r>
            <a:br>
              <a:rPr lang="en-GB" sz="1700" dirty="0"/>
            </a:br>
            <a:r>
              <a:rPr lang="en-GB" sz="1700" dirty="0"/>
              <a:t/>
            </a:r>
            <a:br>
              <a:rPr lang="en-GB" sz="1700" dirty="0"/>
            </a:br>
            <a:r>
              <a:rPr lang="en-GB" sz="1700" dirty="0"/>
              <a:t/>
            </a:r>
            <a:br>
              <a:rPr lang="en-GB" sz="1700" dirty="0"/>
            </a:br>
            <a:r>
              <a:rPr lang="en-GB" sz="1000" dirty="0"/>
              <a:t/>
            </a:r>
            <a:br>
              <a:rPr lang="en-GB" sz="1000" dirty="0"/>
            </a:br>
            <a:r>
              <a:rPr lang="en-GB" sz="1700" dirty="0"/>
              <a:t>due to no-arbitrage arguments</a:t>
            </a:r>
          </a:p>
          <a:p>
            <a:r>
              <a:rPr lang="en-GB" sz="1700" dirty="0"/>
              <a:t>A-rated corporate spreads after one year:</a:t>
            </a:r>
            <a:br>
              <a:rPr lang="en-GB" sz="1700" dirty="0"/>
            </a:br>
            <a:r>
              <a:rPr lang="en-GB" sz="1700" dirty="0"/>
              <a:t/>
            </a:r>
            <a:br>
              <a:rPr lang="en-GB" sz="1700" dirty="0"/>
            </a:br>
            <a:r>
              <a:rPr lang="en-GB" sz="1700" dirty="0"/>
              <a:t/>
            </a:r>
            <a:br>
              <a:rPr lang="en-GB" sz="1700" dirty="0"/>
            </a:br>
            <a:r>
              <a:rPr lang="en-GB" sz="1000" dirty="0"/>
              <a:t/>
            </a:r>
            <a:br>
              <a:rPr lang="en-GB" sz="1000" dirty="0"/>
            </a:br>
            <a:r>
              <a:rPr lang="en-GB" sz="1700" dirty="0"/>
              <a:t>possibly more appropriate due to rating transitions</a:t>
            </a:r>
            <a:br>
              <a:rPr lang="en-GB" sz="17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sz="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194275"/>
              </p:ext>
            </p:extLst>
          </p:nvPr>
        </p:nvGraphicFramePr>
        <p:xfrm>
          <a:off x="2339752" y="1916832"/>
          <a:ext cx="4187541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5847"/>
                <a:gridCol w="1395847"/>
                <a:gridCol w="1395847"/>
              </a:tblGrid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Year 1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Year</a:t>
                      </a:r>
                      <a:r>
                        <a:rPr lang="en-GB" sz="1500" baseline="0" dirty="0" smtClean="0"/>
                        <a:t> 2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Year</a:t>
                      </a:r>
                      <a:r>
                        <a:rPr lang="en-GB" sz="1500" baseline="0" dirty="0" smtClean="0"/>
                        <a:t> 3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0.5%</a:t>
                      </a:r>
                      <a:endParaRPr lang="en-GB" sz="1500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1.0%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1.5%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615446"/>
              </p:ext>
            </p:extLst>
          </p:nvPr>
        </p:nvGraphicFramePr>
        <p:xfrm>
          <a:off x="3059832" y="2924944"/>
          <a:ext cx="2791694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5847"/>
                <a:gridCol w="1395847"/>
              </a:tblGrid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Year</a:t>
                      </a:r>
                      <a:r>
                        <a:rPr lang="en-GB" sz="1500" baseline="0" dirty="0" smtClean="0"/>
                        <a:t> 1</a:t>
                      </a:r>
                      <a:endParaRPr lang="en-GB" sz="1500" dirty="0" smtClean="0"/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Year</a:t>
                      </a:r>
                      <a:r>
                        <a:rPr lang="en-GB" sz="1500" baseline="0" dirty="0" smtClean="0"/>
                        <a:t> 2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1.0%</a:t>
                      </a:r>
                      <a:endParaRPr lang="en-GB" sz="1500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1.5%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47527"/>
              </p:ext>
            </p:extLst>
          </p:nvPr>
        </p:nvGraphicFramePr>
        <p:xfrm>
          <a:off x="3059832" y="4221088"/>
          <a:ext cx="2791694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5847"/>
                <a:gridCol w="1395847"/>
              </a:tblGrid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Year</a:t>
                      </a:r>
                      <a:r>
                        <a:rPr lang="en-GB" sz="1500" baseline="0" dirty="0" smtClean="0"/>
                        <a:t> 1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Year</a:t>
                      </a:r>
                      <a:r>
                        <a:rPr lang="en-GB" sz="1500" baseline="0" dirty="0" smtClean="0"/>
                        <a:t> 2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0.5%</a:t>
                      </a:r>
                      <a:endParaRPr lang="en-GB" sz="1500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1.0%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6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Deviation terms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Shape of yield curve movements will not in general be in line with risk factors</a:t>
            </a:r>
          </a:p>
          <a:p>
            <a:r>
              <a:rPr lang="en-GB" sz="2200" dirty="0" smtClean="0"/>
              <a:t>Define: Deviation term = Actual ZCB price – Expected ZCB price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– </a:t>
            </a:r>
            <a:r>
              <a:rPr lang="en-GB" sz="2200" dirty="0" smtClean="0"/>
              <a:t>Sensitivity of ZCB price to risk factor 1 * Risk </a:t>
            </a:r>
            <a:r>
              <a:rPr lang="en-GB" sz="2200" dirty="0"/>
              <a:t>factor 1</a:t>
            </a:r>
            <a:br>
              <a:rPr lang="en-GB" sz="2200" dirty="0"/>
            </a:br>
            <a:r>
              <a:rPr lang="en-GB" sz="2200" dirty="0"/>
              <a:t>– Sensitivity of ZCB price to risk factor </a:t>
            </a:r>
            <a:r>
              <a:rPr lang="en-GB" sz="2200" dirty="0" smtClean="0"/>
              <a:t>2 </a:t>
            </a:r>
            <a:r>
              <a:rPr lang="en-GB" sz="2200" dirty="0"/>
              <a:t>* Risk factor </a:t>
            </a:r>
            <a:r>
              <a:rPr lang="en-GB" sz="2200" dirty="0" smtClean="0"/>
              <a:t>2 – …</a:t>
            </a:r>
          </a:p>
          <a:p>
            <a:r>
              <a:rPr lang="en-GB" sz="2200" dirty="0" smtClean="0"/>
              <a:t>Add deviation terms into Taylor series expansion</a:t>
            </a:r>
          </a:p>
          <a:p>
            <a:r>
              <a:rPr lang="en-GB" sz="2200" dirty="0" smtClean="0"/>
              <a:t>Could have a deviation term for: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-  </a:t>
            </a:r>
            <a:r>
              <a:rPr lang="en-GB" sz="2200" dirty="0" smtClean="0"/>
              <a:t>Each month (but potential excessive run time)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-  </a:t>
            </a:r>
            <a:r>
              <a:rPr lang="en-GB" sz="2200" dirty="0" smtClean="0"/>
              <a:t>Each calibration point (but complications with expected roll-forward)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Deviation terms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Corporate and supranational bond spreads: Similar to yields</a:t>
            </a:r>
            <a:endParaRPr lang="en-GB" dirty="0"/>
          </a:p>
          <a:p>
            <a:r>
              <a:rPr lang="en-GB" dirty="0" smtClean="0"/>
              <a:t>Credit migration experience: Deviation term for each asset and each rating the asset could transition to</a:t>
            </a:r>
          </a:p>
          <a:p>
            <a:r>
              <a:rPr lang="en-GB" dirty="0" smtClean="0"/>
              <a:t>Future credit transitions: Deviation term for each entry of transition matrix</a:t>
            </a:r>
          </a:p>
          <a:p>
            <a:r>
              <a:rPr lang="en-GB" dirty="0" smtClean="0"/>
              <a:t>Inflation experience: Deviation term for each actual emerging RPI figure</a:t>
            </a:r>
            <a:r>
              <a:rPr lang="en-GB" dirty="0"/>
              <a:t/>
            </a:r>
            <a:br>
              <a:rPr lang="en-GB" dirty="0"/>
            </a:br>
            <a:r>
              <a:rPr lang="en-GB" sz="1800" dirty="0"/>
              <a:t>-  </a:t>
            </a:r>
            <a:r>
              <a:rPr lang="en-GB" sz="1800" dirty="0" smtClean="0"/>
              <a:t>Need historic RPI figures as well as latest one because of indexation lagging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Solving for the amounts of the risk factors that have </a:t>
            </a:r>
            <a:r>
              <a:rPr lang="en-GB" sz="2400" dirty="0" smtClean="0"/>
              <a:t>occurred – Assumption changes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Corporate bond spreads, supranational bond spreads, credit migration experience:</a:t>
            </a:r>
            <a:br>
              <a:rPr lang="en-GB" dirty="0" smtClean="0"/>
            </a:br>
            <a:r>
              <a:rPr lang="el-GR" dirty="0" smtClean="0"/>
              <a:t>Σ</a:t>
            </a:r>
            <a:r>
              <a:rPr lang="en-GB" dirty="0" smtClean="0"/>
              <a:t> (deviation terms) = 0 gives a linear equation to be solved</a:t>
            </a:r>
          </a:p>
          <a:p>
            <a:r>
              <a:rPr lang="en-GB" dirty="0" smtClean="0"/>
              <a:t>Inflation:</a:t>
            </a:r>
            <a:br>
              <a:rPr lang="en-GB" dirty="0" smtClean="0"/>
            </a:br>
            <a:r>
              <a:rPr lang="en-GB" dirty="0" smtClean="0"/>
              <a:t>-  Vector of deviation terms should have zero component in direction of each risk factor</a:t>
            </a:r>
            <a:br>
              <a:rPr lang="en-GB" dirty="0" smtClean="0"/>
            </a:br>
            <a:r>
              <a:rPr lang="en-GB" dirty="0" smtClean="0"/>
              <a:t>-  Gives 3 simultaneous linear equations</a:t>
            </a:r>
          </a:p>
          <a:p>
            <a:r>
              <a:rPr lang="en-GB" dirty="0" smtClean="0"/>
              <a:t>Interest rates and government bond spreads:</a:t>
            </a:r>
            <a:br>
              <a:rPr lang="en-GB" dirty="0" smtClean="0"/>
            </a:br>
            <a:r>
              <a:rPr lang="en-GB" dirty="0" smtClean="0"/>
              <a:t>-  Need to solve for both at once</a:t>
            </a:r>
            <a:br>
              <a:rPr lang="en-GB" dirty="0" smtClean="0"/>
            </a:br>
            <a:r>
              <a:rPr lang="en-GB" dirty="0" smtClean="0"/>
              <a:t>-  Gives 6 simultaneous linear equations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2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Solving for the amounts of the risk factors that have </a:t>
            </a:r>
            <a:r>
              <a:rPr lang="en-GB" sz="2400" dirty="0" smtClean="0"/>
              <a:t>occurred – Experience variances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Bring experience variance deviation terms into same equations as assumption change deviation terms, rather than setting up separate experience variance risk factors</a:t>
            </a:r>
          </a:p>
          <a:p>
            <a:r>
              <a:rPr lang="en-GB" dirty="0" smtClean="0"/>
              <a:t>Maintains consistency of risk categorisation with internal model</a:t>
            </a:r>
          </a:p>
          <a:p>
            <a:r>
              <a:rPr lang="en-GB" dirty="0" smtClean="0"/>
              <a:t>Can still report experience variances separately when required for presentational purposes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Specimen results – Sterling interest rate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53462"/>
              </p:ext>
            </p:extLst>
          </p:nvPr>
        </p:nvGraphicFramePr>
        <p:xfrm>
          <a:off x="539552" y="1593736"/>
          <a:ext cx="7793481" cy="2880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5760"/>
                <a:gridCol w="954303"/>
                <a:gridCol w="2385760"/>
                <a:gridCol w="2067658"/>
              </a:tblGrid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/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Assets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Own</a:t>
                      </a:r>
                      <a:r>
                        <a:rPr lang="en-GB" sz="1500" baseline="0" dirty="0" smtClean="0"/>
                        <a:t> funds without MA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Own</a:t>
                      </a:r>
                      <a:r>
                        <a:rPr lang="en-GB" sz="1500" baseline="0" dirty="0" smtClean="0"/>
                        <a:t> funds with MA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Risk factor 1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(58.6)</a:t>
                      </a:r>
                      <a:endParaRPr lang="en-GB" sz="1500" b="1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(1.4)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(1.6)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% of risk factor occurred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47%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44%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45%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500" baseline="0" dirty="0" smtClean="0">
                          <a:solidFill>
                            <a:schemeClr val="bg1"/>
                          </a:solidFill>
                        </a:rPr>
                        <a:t> to risk factor </a:t>
                      </a:r>
                      <a:endParaRPr lang="en-GB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smtClean="0">
                          <a:solidFill>
                            <a:srgbClr val="3F4548"/>
                          </a:solidFill>
                        </a:rPr>
                        <a:t>(124.7)</a:t>
                      </a: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(3.2)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smtClean="0">
                          <a:solidFill>
                            <a:srgbClr val="3F4548"/>
                          </a:solidFill>
                        </a:rPr>
                        <a:t>(3.6)</a:t>
                      </a: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Risk factor 2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59.1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(1.2)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(1.2)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% of risk factor occurred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(73)%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(75)%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(76)%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500" baseline="0" dirty="0" smtClean="0">
                          <a:solidFill>
                            <a:schemeClr val="bg1"/>
                          </a:solidFill>
                        </a:rPr>
                        <a:t> to risk factor </a:t>
                      </a:r>
                      <a:endParaRPr lang="en-GB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(80.9)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1.6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1.5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0927" y="4509120"/>
            <a:ext cx="8291512" cy="15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sz="1500" kern="0" dirty="0"/>
              <a:t>Small own funds sensitivities due to close matching</a:t>
            </a:r>
          </a:p>
          <a:p>
            <a:r>
              <a:rPr lang="en-GB" sz="1500" kern="0" dirty="0"/>
              <a:t>Takes account of more assets needing to be held to back BEL when there is no MA </a:t>
            </a:r>
          </a:p>
          <a:p>
            <a:r>
              <a:rPr lang="en-GB" sz="1500" kern="0" dirty="0"/>
              <a:t>Risk factor %’s slightly different in each column due to weighting differences</a:t>
            </a:r>
          </a:p>
        </p:txBody>
      </p:sp>
    </p:spTree>
    <p:extLst>
      <p:ext uri="{BB962C8B-B14F-4D97-AF65-F5344CB8AC3E}">
        <p14:creationId xmlns:p14="http://schemas.microsoft.com/office/powerpoint/2010/main" val="40773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Original motivation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Existing </a:t>
            </a:r>
            <a:r>
              <a:rPr lang="en-GB" dirty="0" err="1" smtClean="0"/>
              <a:t>AoS</a:t>
            </a:r>
            <a:r>
              <a:rPr lang="en-GB" dirty="0" smtClean="0"/>
              <a:t> process for annuity business inadequate to provide required understanding within timescales</a:t>
            </a:r>
          </a:p>
          <a:p>
            <a:r>
              <a:rPr lang="en-GB" dirty="0" smtClean="0"/>
              <a:t>Fundamental redesign of process called for</a:t>
            </a:r>
          </a:p>
          <a:p>
            <a:r>
              <a:rPr lang="en-GB" dirty="0" smtClean="0"/>
              <a:t>Issues reconciling </a:t>
            </a:r>
            <a:r>
              <a:rPr lang="en-GB" dirty="0" err="1" smtClean="0"/>
              <a:t>AoS</a:t>
            </a:r>
            <a:r>
              <a:rPr lang="en-GB" dirty="0" smtClean="0"/>
              <a:t> items with stresses from ICA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Specimen results – Sterling inflation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638730"/>
              </p:ext>
            </p:extLst>
          </p:nvPr>
        </p:nvGraphicFramePr>
        <p:xfrm>
          <a:off x="539551" y="1340768"/>
          <a:ext cx="7776865" cy="29230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0674"/>
                <a:gridCol w="952268"/>
                <a:gridCol w="2380674"/>
                <a:gridCol w="2063249"/>
              </a:tblGrid>
              <a:tr h="328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/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Assets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Own</a:t>
                      </a:r>
                      <a:r>
                        <a:rPr lang="en-GB" sz="1500" baseline="0" dirty="0" smtClean="0"/>
                        <a:t> funds without MA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Own</a:t>
                      </a:r>
                      <a:r>
                        <a:rPr lang="en-GB" sz="1500" baseline="0" dirty="0" smtClean="0"/>
                        <a:t> funds with MA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1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Risk factor 1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28.3</a:t>
                      </a:r>
                      <a:endParaRPr lang="en-GB" sz="1500" b="1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0.8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0.8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% of risk factor occurred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65%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62%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64%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500" baseline="0" dirty="0" smtClean="0">
                          <a:solidFill>
                            <a:schemeClr val="bg1"/>
                          </a:solidFill>
                        </a:rPr>
                        <a:t> to risk factor </a:t>
                      </a:r>
                      <a:endParaRPr lang="en-GB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43.6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1.3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1.2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91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1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Risk factor 2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13.2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(0.4)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(0.4)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% of risk factor occurred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48%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46%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46%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500" baseline="0" dirty="0" smtClean="0">
                          <a:solidFill>
                            <a:schemeClr val="bg1"/>
                          </a:solidFill>
                        </a:rPr>
                        <a:t> to risk factor </a:t>
                      </a:r>
                      <a:endParaRPr lang="en-GB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27.4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(0.9)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(0.8)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1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0927" y="4437112"/>
            <a:ext cx="8291512" cy="15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sz="1500" kern="0" dirty="0"/>
              <a:t>Similar sensitivities to sterling interest rate risk, but smaller magnitude of asset stresses because:</a:t>
            </a:r>
            <a:br>
              <a:rPr lang="en-GB" sz="1500" kern="0" dirty="0"/>
            </a:br>
            <a:r>
              <a:rPr lang="en-GB" sz="1500" kern="0" dirty="0"/>
              <a:t>-  Inflation stresses only apply to inflation-linked assets and liabilities</a:t>
            </a:r>
            <a:br>
              <a:rPr lang="en-GB" sz="1500" kern="0" dirty="0"/>
            </a:br>
            <a:r>
              <a:rPr lang="en-GB" sz="1500" kern="0" dirty="0"/>
              <a:t>-  Lower volatility of risk factors</a:t>
            </a:r>
          </a:p>
        </p:txBody>
      </p:sp>
    </p:spTree>
    <p:extLst>
      <p:ext uri="{BB962C8B-B14F-4D97-AF65-F5344CB8AC3E}">
        <p14:creationId xmlns:p14="http://schemas.microsoft.com/office/powerpoint/2010/main" val="23340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Specimen results – Currency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670933"/>
              </p:ext>
            </p:extLst>
          </p:nvPr>
        </p:nvGraphicFramePr>
        <p:xfrm>
          <a:off x="450927" y="1412776"/>
          <a:ext cx="8064897" cy="28828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6053"/>
                <a:gridCol w="854806"/>
                <a:gridCol w="2289663"/>
                <a:gridCol w="1984375"/>
              </a:tblGrid>
              <a:tr h="283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/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Assets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Own</a:t>
                      </a:r>
                      <a:r>
                        <a:rPr lang="en-GB" sz="1500" baseline="0" dirty="0" smtClean="0"/>
                        <a:t> funds without MA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Own</a:t>
                      </a:r>
                      <a:r>
                        <a:rPr lang="en-GB" sz="1500" baseline="0" dirty="0" smtClean="0"/>
                        <a:t> funds with MA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EUR</a:t>
                      </a:r>
                      <a:r>
                        <a:rPr lang="en-GB" sz="1500" b="1" baseline="0" dirty="0" smtClean="0">
                          <a:solidFill>
                            <a:schemeClr val="bg1"/>
                          </a:solidFill>
                        </a:rPr>
                        <a:t> currency risk</a:t>
                      </a:r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1.8</a:t>
                      </a:r>
                      <a:endParaRPr lang="en-GB" sz="1500" b="1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1.8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1.8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3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% appreciation</a:t>
                      </a:r>
                      <a:r>
                        <a:rPr lang="en-GB" sz="1500" baseline="0" dirty="0" smtClean="0">
                          <a:solidFill>
                            <a:schemeClr val="bg1"/>
                          </a:solidFill>
                        </a:rPr>
                        <a:t> of EUR</a:t>
                      </a:r>
                      <a:endParaRPr lang="en-GB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9%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9%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9%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500" baseline="0" dirty="0" smtClean="0">
                          <a:solidFill>
                            <a:schemeClr val="bg1"/>
                          </a:solidFill>
                        </a:rPr>
                        <a:t> to a 1% appreciation</a:t>
                      </a:r>
                      <a:endParaRPr lang="en-GB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0.2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0.2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0.2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3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3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USD currency risk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1.1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1.1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1.1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3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% appreciation of USD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(11)%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(11)%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(11)%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2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500" baseline="0" dirty="0" smtClean="0">
                          <a:solidFill>
                            <a:schemeClr val="bg1"/>
                          </a:solidFill>
                        </a:rPr>
                        <a:t> to a 1% appreciation </a:t>
                      </a:r>
                      <a:endParaRPr lang="en-GB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(0.1)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(0.1)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(0.1)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3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0927" y="4437112"/>
            <a:ext cx="8291512" cy="15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sz="1500" kern="0" dirty="0"/>
              <a:t>Zero liability sensitivities, as liabilities denominated in sterling in this example</a:t>
            </a:r>
          </a:p>
          <a:p>
            <a:r>
              <a:rPr lang="en-GB" sz="1500" kern="0" dirty="0"/>
              <a:t>Small asset sensitivities, in view of hedging</a:t>
            </a:r>
          </a:p>
          <a:p>
            <a:r>
              <a:rPr lang="en-GB" sz="1500" kern="0" dirty="0"/>
              <a:t>Similar comments apply to overseas interest rate and inflation risks</a:t>
            </a:r>
          </a:p>
        </p:txBody>
      </p:sp>
    </p:spTree>
    <p:extLst>
      <p:ext uri="{BB962C8B-B14F-4D97-AF65-F5344CB8AC3E}">
        <p14:creationId xmlns:p14="http://schemas.microsoft.com/office/powerpoint/2010/main" val="33465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Specimen results – Spread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843646"/>
              </p:ext>
            </p:extLst>
          </p:nvPr>
        </p:nvGraphicFramePr>
        <p:xfrm>
          <a:off x="240199" y="1412776"/>
          <a:ext cx="8712967" cy="29043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8392"/>
                <a:gridCol w="936104"/>
                <a:gridCol w="2304256"/>
                <a:gridCol w="1944215"/>
              </a:tblGrid>
              <a:tr h="281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/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Assets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Own</a:t>
                      </a:r>
                      <a:r>
                        <a:rPr lang="en-GB" sz="1500" baseline="0" dirty="0" smtClean="0"/>
                        <a:t> funds without MA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Own</a:t>
                      </a:r>
                      <a:r>
                        <a:rPr lang="en-GB" sz="1500" baseline="0" dirty="0" smtClean="0"/>
                        <a:t> funds with MA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1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GBP supranational</a:t>
                      </a:r>
                      <a:r>
                        <a:rPr lang="en-GB" sz="1500" b="1" baseline="0" dirty="0" smtClean="0">
                          <a:solidFill>
                            <a:schemeClr val="bg1"/>
                          </a:solidFill>
                        </a:rPr>
                        <a:t> bond spreads</a:t>
                      </a:r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(1.4)</a:t>
                      </a:r>
                      <a:endParaRPr lang="en-GB" sz="1500" b="1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(1.4)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0.1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1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Spread</a:t>
                      </a:r>
                      <a:r>
                        <a:rPr lang="en-GB" sz="1500" baseline="0" dirty="0" smtClean="0">
                          <a:solidFill>
                            <a:schemeClr val="bg1"/>
                          </a:solidFill>
                        </a:rPr>
                        <a:t> widening</a:t>
                      </a: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 occurred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0.21%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0.21%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0.21%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1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500" baseline="0" dirty="0" smtClean="0">
                          <a:solidFill>
                            <a:schemeClr val="bg1"/>
                          </a:solidFill>
                        </a:rPr>
                        <a:t> to a 1% widening </a:t>
                      </a:r>
                      <a:endParaRPr lang="en-GB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(6.8)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(6.8)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0.4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1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4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GBP</a:t>
                      </a:r>
                      <a:r>
                        <a:rPr lang="en-GB" sz="1500" b="1" baseline="0" dirty="0" smtClean="0">
                          <a:solidFill>
                            <a:schemeClr val="bg1"/>
                          </a:solidFill>
                        </a:rPr>
                        <a:t> A-rated corporate bond spreads</a:t>
                      </a:r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9.5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9.5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0.2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Spread</a:t>
                      </a:r>
                      <a:r>
                        <a:rPr lang="en-GB" sz="1500" baseline="0" dirty="0" smtClean="0">
                          <a:solidFill>
                            <a:schemeClr val="bg1"/>
                          </a:solidFill>
                        </a:rPr>
                        <a:t> widening occurred</a:t>
                      </a:r>
                      <a:endParaRPr lang="en-GB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(0.32)%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(0.32)%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(0.32)%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1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500" baseline="0" dirty="0" smtClean="0">
                          <a:solidFill>
                            <a:schemeClr val="bg1"/>
                          </a:solidFill>
                        </a:rPr>
                        <a:t> to a 1% widening </a:t>
                      </a:r>
                      <a:endParaRPr lang="en-GB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(29.7)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(29.7)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(0.7)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0927" y="4509120"/>
            <a:ext cx="8291512" cy="15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sz="1500" kern="0" dirty="0" smtClean="0"/>
              <a:t>NB: material spread risk may remain after MA in some circumstances, because of regulatory restrictions on credit for MA for certain types of asset, e.g. callable bonds</a:t>
            </a:r>
            <a:endParaRPr lang="en-GB" sz="1500" kern="0" dirty="0"/>
          </a:p>
        </p:txBody>
      </p:sp>
    </p:spTree>
    <p:extLst>
      <p:ext uri="{BB962C8B-B14F-4D97-AF65-F5344CB8AC3E}">
        <p14:creationId xmlns:p14="http://schemas.microsoft.com/office/powerpoint/2010/main" val="17354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Specimen results – Credit migration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23</a:t>
            </a:fld>
            <a:endParaRPr lang="en-GB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845213"/>
              </p:ext>
            </p:extLst>
          </p:nvPr>
        </p:nvGraphicFramePr>
        <p:xfrm>
          <a:off x="827584" y="1340768"/>
          <a:ext cx="7289426" cy="14640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1457"/>
                <a:gridCol w="892583"/>
                <a:gridCol w="2231457"/>
                <a:gridCol w="1933929"/>
              </a:tblGrid>
              <a:tr h="366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/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Assets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Own</a:t>
                      </a:r>
                      <a:r>
                        <a:rPr lang="en-GB" sz="1500" baseline="0" dirty="0" smtClean="0"/>
                        <a:t> funds without MA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Own</a:t>
                      </a:r>
                      <a:r>
                        <a:rPr lang="en-GB" sz="1500" baseline="0" dirty="0" smtClean="0"/>
                        <a:t> funds with MA</a:t>
                      </a:r>
                      <a:endParaRPr lang="en-GB" sz="1500" dirty="0" smtClean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6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Credit</a:t>
                      </a:r>
                      <a:r>
                        <a:rPr lang="en-GB" sz="1500" b="1" baseline="0" dirty="0" smtClean="0">
                          <a:solidFill>
                            <a:schemeClr val="bg1"/>
                          </a:solidFill>
                        </a:rPr>
                        <a:t> migration risk</a:t>
                      </a:r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(14.4)</a:t>
                      </a:r>
                      <a:endParaRPr lang="en-GB" sz="1500" b="1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(14.4)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3F4548"/>
                          </a:solidFill>
                        </a:rPr>
                        <a:t>(3.6)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6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% of risk factor occurred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36%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36%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36%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500" baseline="0" dirty="0" smtClean="0">
                          <a:solidFill>
                            <a:schemeClr val="bg1"/>
                          </a:solidFill>
                        </a:rPr>
                        <a:t> to risk factor </a:t>
                      </a:r>
                      <a:endParaRPr lang="en-GB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(40.0)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(40.0)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(10.0)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0926" y="2948811"/>
            <a:ext cx="8291512" cy="15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sz="2000" kern="0" dirty="0" smtClean="0"/>
              <a:t>Only partial offset via MA when migration experience is different from that expected</a:t>
            </a:r>
          </a:p>
          <a:p>
            <a:r>
              <a:rPr lang="en-GB" sz="2000" kern="0" dirty="0" smtClean="0"/>
              <a:t>May also be changes in future fundamental spread assumptions, affecting MA only</a:t>
            </a:r>
          </a:p>
          <a:p>
            <a:r>
              <a:rPr lang="en-GB" sz="2000" kern="0" dirty="0" smtClean="0"/>
              <a:t>No changes in future fundamental spreads in this example, as equal to floor</a:t>
            </a:r>
          </a:p>
        </p:txBody>
      </p:sp>
    </p:spTree>
    <p:extLst>
      <p:ext uri="{BB962C8B-B14F-4D97-AF65-F5344CB8AC3E}">
        <p14:creationId xmlns:p14="http://schemas.microsoft.com/office/powerpoint/2010/main" val="6404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Unexplained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Only two possible causes:</a:t>
            </a:r>
            <a:br>
              <a:rPr lang="en-GB" dirty="0" smtClean="0"/>
            </a:br>
            <a:r>
              <a:rPr lang="en-GB" dirty="0" smtClean="0"/>
              <a:t>1.	Data changes not mapped to a risk factor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2.	Higher-order terms in Taylor series</a:t>
            </a:r>
          </a:p>
          <a:p>
            <a:r>
              <a:rPr lang="en-GB" dirty="0" smtClean="0"/>
              <a:t>If unexplained too large, then attempt to rule out 1. before quantifying higher-order terms</a:t>
            </a:r>
            <a:br>
              <a:rPr lang="en-GB" dirty="0" smtClean="0"/>
            </a:br>
            <a:r>
              <a:rPr lang="en-GB" dirty="0" smtClean="0"/>
              <a:t>-  </a:t>
            </a:r>
            <a:r>
              <a:rPr lang="en-GB" sz="1800" dirty="0" smtClean="0"/>
              <a:t>Data errors</a:t>
            </a:r>
            <a:br>
              <a:rPr lang="en-GB" sz="1800" dirty="0" smtClean="0"/>
            </a:br>
            <a:r>
              <a:rPr lang="en-GB" sz="1800" dirty="0" smtClean="0"/>
              <a:t>-  Risks not allowed for in internal model</a:t>
            </a:r>
          </a:p>
          <a:p>
            <a:r>
              <a:rPr lang="en-GB" dirty="0" smtClean="0"/>
              <a:t>Consider structure of risk factor definitions to identify which higher-order terms are likely to be significant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to new business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Suggest bringing these into P&amp;L attribution in same way as any other type of risk</a:t>
            </a:r>
          </a:p>
          <a:p>
            <a:r>
              <a:rPr lang="en-GB" dirty="0" smtClean="0"/>
              <a:t>Expected position would use:</a:t>
            </a:r>
            <a:br>
              <a:rPr lang="en-GB" dirty="0" smtClean="0"/>
            </a:br>
            <a:r>
              <a:rPr lang="en-GB" dirty="0" smtClean="0"/>
              <a:t>-  Sales volumes in line with business planning forecasts</a:t>
            </a:r>
            <a:br>
              <a:rPr lang="en-GB" dirty="0" smtClean="0"/>
            </a:br>
            <a:r>
              <a:rPr lang="en-GB" dirty="0" smtClean="0"/>
              <a:t>-  Levels of profitability targeted by pricing process</a:t>
            </a:r>
          </a:p>
          <a:p>
            <a:r>
              <a:rPr lang="en-GB" dirty="0" smtClean="0"/>
              <a:t>Independent verification that level of profitability targeted by pricing process is being achieved in practice</a:t>
            </a:r>
          </a:p>
          <a:p>
            <a:r>
              <a:rPr lang="en-GB" dirty="0" smtClean="0"/>
              <a:t>Risk factors for:</a:t>
            </a:r>
            <a:br>
              <a:rPr lang="en-GB" dirty="0" smtClean="0"/>
            </a:br>
            <a:r>
              <a:rPr lang="en-GB" dirty="0" smtClean="0"/>
              <a:t>-  Variance in sales volumes against those expected</a:t>
            </a:r>
            <a:br>
              <a:rPr lang="en-GB" dirty="0" smtClean="0"/>
            </a:br>
            <a:r>
              <a:rPr lang="en-GB" dirty="0" smtClean="0"/>
              <a:t>-  Variance in profitability against that expected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Extension to value metrics that do not vary smoothly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Examples:</a:t>
            </a:r>
            <a:br>
              <a:rPr lang="en-GB" dirty="0" smtClean="0"/>
            </a:br>
            <a:r>
              <a:rPr lang="en-GB" dirty="0" smtClean="0"/>
              <a:t>-  Fundamental spreads only vary with credit transition matrix when they are above floor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-  Limited price indexation</a:t>
            </a:r>
          </a:p>
          <a:p>
            <a:r>
              <a:rPr lang="en-GB" dirty="0" smtClean="0"/>
              <a:t>Similar problem in Economic Capital modelling – cannot sensibly fit smooth formulae to quantities that do not vary smoothly</a:t>
            </a:r>
          </a:p>
          <a:p>
            <a:r>
              <a:rPr lang="en-GB" dirty="0" smtClean="0"/>
              <a:t>Can be dealt with by adding indicator variables as additional risk factors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2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Extension of remit of Working Party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SII/Economic Capital modelling generally uses instantaneous stresses</a:t>
            </a:r>
          </a:p>
          <a:p>
            <a:r>
              <a:rPr lang="en-GB" dirty="0" smtClean="0"/>
              <a:t>Only difference is that instantaneous stresses are calculated on an actual balance sheet, P&amp;L attribution coefficients on an expected rolled-forward balance sheet</a:t>
            </a:r>
          </a:p>
          <a:p>
            <a:r>
              <a:rPr lang="en-GB" dirty="0" smtClean="0"/>
              <a:t>Gives means of quantifying instantaneous stresses without a separate model run on each set of stressed assumptions</a:t>
            </a:r>
          </a:p>
          <a:p>
            <a:r>
              <a:rPr lang="en-GB" dirty="0" smtClean="0"/>
              <a:t>Significant opportunity to improve efficiency of SII/Economic Capital </a:t>
            </a:r>
            <a:r>
              <a:rPr lang="en-GB" smtClean="0"/>
              <a:t>reporting </a:t>
            </a:r>
            <a:r>
              <a:rPr lang="en-GB" smtClean="0"/>
              <a:t>processes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Developing an Excel-based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Import asset data and liability cash flows to provide a P&amp;L attribution and calculate instantaneous sensitivities for any annuity fund</a:t>
            </a:r>
          </a:p>
          <a:p>
            <a:r>
              <a:rPr lang="en-GB" sz="1800" dirty="0" smtClean="0"/>
              <a:t>Not yet released outside Working Party, as limited testing on actual data carried out</a:t>
            </a:r>
          </a:p>
          <a:p>
            <a:r>
              <a:rPr lang="en-GB" sz="1800" dirty="0" smtClean="0"/>
              <a:t>Release publicly once a reasonable amount of testing has been performed</a:t>
            </a:r>
          </a:p>
          <a:p>
            <a:r>
              <a:rPr lang="en-GB" sz="1800" dirty="0" smtClean="0"/>
              <a:t>Wikipedia-like model</a:t>
            </a:r>
          </a:p>
          <a:p>
            <a:r>
              <a:rPr lang="en-GB" sz="1800" dirty="0" smtClean="0"/>
              <a:t>Macro to analyse dependency structure of variables and identify those needed for current application</a:t>
            </a:r>
          </a:p>
          <a:p>
            <a:r>
              <a:rPr lang="en-GB" sz="1800" dirty="0" smtClean="0"/>
              <a:t>Version control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Common code for all risk factors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e.g. Sensitivity of matching adjustment = Sensitivity of asset-based discount rate – Sensitivity of risk-free rate</a:t>
            </a:r>
          </a:p>
          <a:p>
            <a:r>
              <a:rPr lang="en-GB" dirty="0" smtClean="0"/>
              <a:t>Useful to be able to specify this simultaneously for all risk factors and all deviation terms</a:t>
            </a:r>
          </a:p>
          <a:p>
            <a:r>
              <a:rPr lang="en-GB" dirty="0" smtClean="0"/>
              <a:t>Creates flexibility to use alternative risk categorisations</a:t>
            </a:r>
            <a:br>
              <a:rPr lang="en-GB" dirty="0" smtClean="0"/>
            </a:br>
            <a:r>
              <a:rPr lang="en-GB" sz="1800" dirty="0" smtClean="0"/>
              <a:t>-  Different companies will use different categorisations in internal models and/or be on Standard Formula</a:t>
            </a:r>
            <a:br>
              <a:rPr lang="en-GB" sz="1800" dirty="0" smtClean="0"/>
            </a:br>
            <a:r>
              <a:rPr lang="en-GB" sz="1800" dirty="0" smtClean="0"/>
              <a:t>-  Internal model categorisations not always most useful categorisations for managing the business, e.g. monitoring investment performance</a:t>
            </a:r>
            <a:br>
              <a:rPr lang="en-GB" sz="1800" dirty="0" smtClean="0"/>
            </a:br>
            <a:r>
              <a:rPr lang="en-GB" sz="1800" dirty="0" smtClean="0"/>
              <a:t>-  Not all applications require most granular categorisation</a:t>
            </a:r>
            <a:endParaRPr lang="en-GB" sz="1800" b="1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Original motivation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Existing process depended fundamentally on fixed order in which risks were assumed to occur</a:t>
            </a:r>
          </a:p>
          <a:p>
            <a:r>
              <a:rPr lang="en-GB" dirty="0" smtClean="0"/>
              <a:t>Time-consuming</a:t>
            </a:r>
          </a:p>
          <a:p>
            <a:r>
              <a:rPr lang="en-GB" dirty="0" smtClean="0"/>
              <a:t>Practical difficulties verifying that ordering being applied consistently throughout → reliability issues</a:t>
            </a:r>
          </a:p>
          <a:p>
            <a:r>
              <a:rPr lang="en-GB" dirty="0" smtClean="0"/>
              <a:t>Paper to 2012 IAA Life </a:t>
            </a:r>
            <a:r>
              <a:rPr lang="en-GB" dirty="0"/>
              <a:t>Section </a:t>
            </a:r>
            <a:r>
              <a:rPr lang="en-GB" dirty="0" smtClean="0"/>
              <a:t>Colloquium: </a:t>
            </a:r>
            <a:r>
              <a:rPr lang="en-GB" dirty="0" smtClean="0">
                <a:hlinkClick r:id="rId2"/>
              </a:rPr>
              <a:t>http://www.actuaries.org/mexico2012/papers/Lockwood.pdf</a:t>
            </a:r>
            <a:r>
              <a:rPr lang="en-GB" dirty="0" smtClean="0"/>
              <a:t> </a:t>
            </a:r>
          </a:p>
          <a:p>
            <a:r>
              <a:rPr lang="en-GB" dirty="0" smtClean="0"/>
              <a:t>Working Party established to articulate methodology in a way more accessible to practitioners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Renaming of Working Party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Renamed to ‘Industrialising Financial Reporting WP’</a:t>
            </a:r>
          </a:p>
          <a:p>
            <a:r>
              <a:rPr lang="en-GB" dirty="0" smtClean="0"/>
              <a:t>Techniques applicable to all forms of financial reporting, and to any type of business</a:t>
            </a:r>
          </a:p>
          <a:p>
            <a:r>
              <a:rPr lang="en-GB" dirty="0" smtClean="0"/>
              <a:t>Opportunity for increased consistency and transparency of reporting practices</a:t>
            </a:r>
          </a:p>
          <a:p>
            <a:r>
              <a:rPr lang="en-GB" dirty="0" smtClean="0"/>
              <a:t>Techniques unlikely to be developed separately by each company, for resourcing reasons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5231" y="4005064"/>
            <a:ext cx="8399804" cy="2356403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Expressions of individual views by members of </a:t>
            </a:r>
            <a:r>
              <a:rPr lang="en-GB" sz="2200" dirty="0" smtClean="0"/>
              <a:t>the Institute and Faculty of Actuaries and </a:t>
            </a:r>
            <a:r>
              <a:rPr lang="en-GB" sz="2200" dirty="0"/>
              <a:t>its staff are encouraged.</a:t>
            </a:r>
          </a:p>
          <a:p>
            <a:pPr marL="0" indent="0">
              <a:buNone/>
            </a:pPr>
            <a:r>
              <a:rPr lang="en-GB" sz="2200" dirty="0"/>
              <a:t>The views expressed in this presentation are those of the </a:t>
            </a:r>
            <a:r>
              <a:rPr lang="en-GB" sz="2200" dirty="0" smtClean="0"/>
              <a:t>presenter.</a:t>
            </a:r>
          </a:p>
          <a:p>
            <a:pPr marL="0" indent="0" algn="ctr">
              <a:buNone/>
            </a:pPr>
            <a:r>
              <a:rPr lang="en-GB" sz="2200" dirty="0" smtClean="0"/>
              <a:t>E-mail: </a:t>
            </a:r>
            <a:r>
              <a:rPr lang="en-GB" sz="2200" dirty="0" smtClean="0">
                <a:hlinkClick r:id="rId2"/>
              </a:rPr>
              <a:t>IFRWorkingParty@gmail.com</a:t>
            </a:r>
            <a:endParaRPr lang="en-GB" sz="2200" dirty="0"/>
          </a:p>
        </p:txBody>
      </p:sp>
      <p:sp>
        <p:nvSpPr>
          <p:cNvPr id="10" name="Rectangular Callout 9"/>
          <p:cNvSpPr/>
          <p:nvPr/>
        </p:nvSpPr>
        <p:spPr>
          <a:xfrm>
            <a:off x="520495" y="693242"/>
            <a:ext cx="3918567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4704938" y="693242"/>
            <a:ext cx="3918567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02" y="985838"/>
            <a:ext cx="3522853" cy="1143000"/>
          </a:xfrm>
        </p:spPr>
        <p:txBody>
          <a:bodyPr/>
          <a:lstStyle/>
          <a:p>
            <a:pPr algn="ctr"/>
            <a:r>
              <a:rPr lang="en-GB" sz="4800" dirty="0" smtClean="0">
                <a:solidFill>
                  <a:schemeClr val="accent2"/>
                </a:solidFill>
              </a:rPr>
              <a:t>Questions</a:t>
            </a:r>
            <a:endParaRPr lang="en-GB" sz="4800" dirty="0">
              <a:solidFill>
                <a:schemeClr val="accent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904345" y="980728"/>
            <a:ext cx="352285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Comments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Party members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Chair: Oliver Lockwood</a:t>
            </a:r>
          </a:p>
          <a:p>
            <a:r>
              <a:rPr lang="en-GB" dirty="0" smtClean="0"/>
              <a:t>Ravi Dubey</a:t>
            </a:r>
          </a:p>
          <a:p>
            <a:r>
              <a:rPr lang="en-GB" dirty="0" smtClean="0"/>
              <a:t>Margaret Emery</a:t>
            </a:r>
          </a:p>
          <a:p>
            <a:r>
              <a:rPr lang="en-GB" dirty="0" smtClean="0"/>
              <a:t>Kevin </a:t>
            </a:r>
            <a:r>
              <a:rPr lang="en-GB" dirty="0" err="1" smtClean="0"/>
              <a:t>Engelbrecht</a:t>
            </a:r>
            <a:endParaRPr lang="en-GB" dirty="0" smtClean="0"/>
          </a:p>
          <a:p>
            <a:r>
              <a:rPr lang="en-GB" smtClean="0"/>
              <a:t>Andrew Scott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Reasons for focus on annuity 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Simple type of business to use to illustrate concepts</a:t>
            </a:r>
          </a:p>
          <a:p>
            <a:r>
              <a:rPr lang="en-GB" dirty="0" smtClean="0"/>
              <a:t>Liability cash flows do not depend on asset performance</a:t>
            </a:r>
          </a:p>
          <a:p>
            <a:r>
              <a:rPr lang="en-GB" dirty="0"/>
              <a:t>C</a:t>
            </a:r>
            <a:r>
              <a:rPr lang="en-GB" dirty="0" smtClean="0"/>
              <a:t>ompulsory </a:t>
            </a:r>
            <a:r>
              <a:rPr lang="en-GB" dirty="0" err="1" smtClean="0"/>
              <a:t>annuitisation</a:t>
            </a:r>
            <a:r>
              <a:rPr lang="en-GB" dirty="0" smtClean="0"/>
              <a:t> before 2014 Budget → financially significant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 from risk factors in internal model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550743"/>
              </p:ext>
            </p:extLst>
          </p:nvPr>
        </p:nvGraphicFramePr>
        <p:xfrm>
          <a:off x="899592" y="2564904"/>
          <a:ext cx="7112174" cy="34564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5819"/>
                <a:gridCol w="1462316"/>
                <a:gridCol w="1528785"/>
                <a:gridCol w="1595254"/>
              </a:tblGrid>
              <a:tr h="452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/>
                    </a:p>
                  </a:txBody>
                  <a:tcPr marL="84406" marR="8440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GBP</a:t>
                      </a:r>
                    </a:p>
                  </a:txBody>
                  <a:tcPr marL="84406" marR="8440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EUR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USD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623">
                <a:tc>
                  <a:txBody>
                    <a:bodyPr/>
                    <a:lstStyle/>
                    <a:p>
                      <a:pPr algn="ctr"/>
                      <a:r>
                        <a:rPr lang="en-GB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Interest</a:t>
                      </a:r>
                      <a:r>
                        <a:rPr lang="en-GB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rates</a:t>
                      </a:r>
                      <a:endParaRPr lang="en-GB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  <a:endParaRPr lang="en-GB" sz="1500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52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Inflation</a:t>
                      </a:r>
                    </a:p>
                  </a:txBody>
                  <a:tcPr marL="84406" marR="8440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2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Government bond spreads</a:t>
                      </a:r>
                    </a:p>
                  </a:txBody>
                  <a:tcPr marL="84406" marR="8440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52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Supranational</a:t>
                      </a:r>
                      <a:r>
                        <a:rPr lang="en-GB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bond spreads</a:t>
                      </a:r>
                      <a:endParaRPr lang="en-GB" sz="15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dirty="0" smtClean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dirty="0" smtClean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dirty="0" smtClean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2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Corporate</a:t>
                      </a:r>
                      <a:r>
                        <a:rPr lang="en-GB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bond spreads</a:t>
                      </a:r>
                      <a:endParaRPr lang="en-GB" sz="15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7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7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7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538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Currency movements relative to sterling</a:t>
                      </a:r>
                    </a:p>
                  </a:txBody>
                  <a:tcPr marL="84406" marR="8440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N/A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1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3F4548"/>
                          </a:solidFill>
                        </a:rPr>
                        <a:t>1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8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detail on 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Base yield curve = swap yield curve – </a:t>
            </a:r>
            <a:r>
              <a:rPr lang="en-GB" sz="1600" dirty="0" smtClean="0"/>
              <a:t>credit risk adjustment.  </a:t>
            </a:r>
            <a:r>
              <a:rPr lang="en-GB" sz="1600" dirty="0"/>
              <a:t>This is starting point for spreads</a:t>
            </a:r>
          </a:p>
          <a:p>
            <a:r>
              <a:rPr lang="en-GB" sz="1600" dirty="0"/>
              <a:t>Interest rate, inflation and government bond spread stresses derived by principal component analysis, but with adjustments for smoothing and tapering down to fixed </a:t>
            </a:r>
            <a:r>
              <a:rPr lang="en-GB" sz="1600" dirty="0" smtClean="0"/>
              <a:t>ultimate forward rate</a:t>
            </a:r>
            <a:endParaRPr lang="en-GB" sz="1600" dirty="0"/>
          </a:p>
          <a:p>
            <a:r>
              <a:rPr lang="en-GB" sz="1600" dirty="0"/>
              <a:t>Government bond spread and inflation stresses are to forward rates.  Interest rate stresses are to log forward rates, to avoid negative forward rates</a:t>
            </a:r>
          </a:p>
          <a:p>
            <a:r>
              <a:rPr lang="en-GB" sz="1600" dirty="0"/>
              <a:t>Level spread movements only</a:t>
            </a:r>
          </a:p>
          <a:p>
            <a:r>
              <a:rPr lang="en-GB" sz="1600" dirty="0"/>
              <a:t>Corporate bond spread stresses relative to next higher rating rather than risk-free yield curve, to avoid correlations close to 1</a:t>
            </a:r>
          </a:p>
          <a:p>
            <a:r>
              <a:rPr lang="en-GB" sz="1600" dirty="0"/>
              <a:t>Risk factors are movements in market indices, rather than in specific assets held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Credit migration risk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Derive a base and a stressed transition matrix by reference to historic rating agency data</a:t>
            </a:r>
          </a:p>
          <a:p>
            <a:r>
              <a:rPr lang="en-GB" dirty="0" smtClean="0"/>
              <a:t>Assets may transition between rating classes at different rates from those in base transition matrix</a:t>
            </a:r>
          </a:p>
          <a:p>
            <a:r>
              <a:rPr lang="en-GB" dirty="0" smtClean="0"/>
              <a:t>Assets transition between spread curves for different ratings</a:t>
            </a:r>
          </a:p>
          <a:p>
            <a:r>
              <a:rPr lang="en-GB" dirty="0" smtClean="0"/>
              <a:t>Partial offset on liability side if matching adjustment (MA) used</a:t>
            </a:r>
            <a:br>
              <a:rPr lang="en-GB" dirty="0" smtClean="0"/>
            </a:br>
            <a:r>
              <a:rPr lang="en-GB" sz="1800" dirty="0" smtClean="0"/>
              <a:t>- Only movements in fundamental spreads, the part of the spread relating to default and downgrade risk, go through to own funds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Credit migration risk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Stressing future transition matrix increases fundamental spreads</a:t>
            </a:r>
            <a:br>
              <a:rPr lang="en-GB" dirty="0" smtClean="0"/>
            </a:br>
            <a:r>
              <a:rPr lang="en-GB" dirty="0" smtClean="0"/>
              <a:t>-  </a:t>
            </a:r>
            <a:r>
              <a:rPr lang="en-GB" sz="1800" dirty="0" smtClean="0"/>
              <a:t>More assets default</a:t>
            </a:r>
            <a:br>
              <a:rPr lang="en-GB" sz="1800" dirty="0" smtClean="0"/>
            </a:br>
            <a:r>
              <a:rPr lang="en-GB" sz="1800" dirty="0" smtClean="0"/>
              <a:t>-  More assets are sold on being downgraded below investment grade</a:t>
            </a:r>
          </a:p>
          <a:p>
            <a:r>
              <a:rPr lang="en-GB" dirty="0" smtClean="0"/>
              <a:t>Only applies when fundamental spreads are above floor of 35% of long-term average spreads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 December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OA PowerPoint template 08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08</Template>
  <TotalTime>104</TotalTime>
  <Words>1660</Words>
  <Application>Microsoft Office PowerPoint</Application>
  <PresentationFormat>On-screen Show (4:3)</PresentationFormat>
  <Paragraphs>368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IFOA PowerPoint template 08</vt:lpstr>
      <vt:lpstr>Industrialising Financial Reporting</vt:lpstr>
      <vt:lpstr>Original motivation (1)</vt:lpstr>
      <vt:lpstr>Original motivation (2)</vt:lpstr>
      <vt:lpstr>Working Party members</vt:lpstr>
      <vt:lpstr>Reasons for focus on annuity business</vt:lpstr>
      <vt:lpstr>Risk factors</vt:lpstr>
      <vt:lpstr>Further detail on risk factors</vt:lpstr>
      <vt:lpstr>Credit migration risk (1)</vt:lpstr>
      <vt:lpstr>Credit migration risk (2)</vt:lpstr>
      <vt:lpstr>Longevity and expense risks</vt:lpstr>
      <vt:lpstr>Value metric in which to perform P&amp;L attribution</vt:lpstr>
      <vt:lpstr>Taylor series expansion</vt:lpstr>
      <vt:lpstr>Expected position</vt:lpstr>
      <vt:lpstr>Expected position example</vt:lpstr>
      <vt:lpstr>Deviation terms (1)</vt:lpstr>
      <vt:lpstr>Deviation terms (2)</vt:lpstr>
      <vt:lpstr>Solving for the amounts of the risk factors that have occurred – Assumption changes</vt:lpstr>
      <vt:lpstr>Solving for the amounts of the risk factors that have occurred – Experience variances</vt:lpstr>
      <vt:lpstr>Specimen results – Sterling interest rate risk</vt:lpstr>
      <vt:lpstr>Specimen results – Sterling inflation risk</vt:lpstr>
      <vt:lpstr>Specimen results – Currency risk</vt:lpstr>
      <vt:lpstr>Specimen results – Spread risks</vt:lpstr>
      <vt:lpstr>Specimen results – Credit migration risk</vt:lpstr>
      <vt:lpstr>Unexplained</vt:lpstr>
      <vt:lpstr>Extension to new business risks</vt:lpstr>
      <vt:lpstr>Extension to value metrics that do not vary smoothly</vt:lpstr>
      <vt:lpstr>Extension of remit of Working Party</vt:lpstr>
      <vt:lpstr>Developing an Excel-based tool</vt:lpstr>
      <vt:lpstr>Common code for all risk factors</vt:lpstr>
      <vt:lpstr>Renaming of Working Party</vt:lpstr>
      <vt:lpstr>Questions</vt:lpstr>
    </vt:vector>
  </TitlesOfParts>
  <Company>Actuarial Profession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barbarab</dc:creator>
  <cp:lastModifiedBy>Oliver Lockwood</cp:lastModifiedBy>
  <cp:revision>10</cp:revision>
  <dcterms:created xsi:type="dcterms:W3CDTF">2013-01-16T11:22:54Z</dcterms:created>
  <dcterms:modified xsi:type="dcterms:W3CDTF">2015-10-22T07:00:33Z</dcterms:modified>
</cp:coreProperties>
</file>