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01" r:id="rId2"/>
    <p:sldId id="302" r:id="rId3"/>
    <p:sldId id="256"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270" r:id="rId3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079"/>
    <a:srgbClr val="E9458C"/>
    <a:srgbClr val="000000"/>
    <a:srgbClr val="79A32A"/>
    <a:srgbClr val="008452"/>
    <a:srgbClr val="11B3A2"/>
    <a:srgbClr val="009CC8"/>
    <a:srgbClr val="7CB3E1"/>
    <a:srgbClr val="8076CF"/>
    <a:srgbClr val="8F4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55" autoAdjust="0"/>
    <p:restoredTop sz="94660"/>
  </p:normalViewPr>
  <p:slideViewPr>
    <p:cSldViewPr showGuides="1">
      <p:cViewPr>
        <p:scale>
          <a:sx n="75" d="100"/>
          <a:sy n="75" d="100"/>
        </p:scale>
        <p:origin x="-1374" y="-72"/>
      </p:cViewPr>
      <p:guideLst>
        <p:guide orient="horz" pos="4247"/>
        <p:guide pos="24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037283" y="2116264"/>
            <a:ext cx="3936435"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95289" y="2133602"/>
            <a:ext cx="7766034" cy="1295399"/>
          </a:xfrm>
        </p:spPr>
        <p:txBody>
          <a:bodyPr anchor="t"/>
          <a:lstStyle>
            <a:lvl1pPr>
              <a:defRPr sz="36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89" y="6410325"/>
            <a:ext cx="2195512" cy="331788"/>
          </a:xfrm>
        </p:spPr>
        <p:txBody>
          <a:bodyPr/>
          <a:lstStyle>
            <a:lvl1pPr>
              <a:defRPr>
                <a:solidFill>
                  <a:schemeClr val="bg1"/>
                </a:solidFill>
              </a:defRPr>
            </a:lvl1pPr>
          </a:lstStyle>
          <a:p>
            <a:fld id="{1744C141-B97D-4979-AB76-E8E6AB76C28B}" type="datetime4">
              <a:rPr lang="en-GB"/>
              <a:pPr/>
              <a:t>23 February 2017</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22999" y="260351"/>
            <a:ext cx="2363529" cy="1042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004" y="404664"/>
            <a:ext cx="8229600"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23 February 2017</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23 February 2017</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23 February 2017</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3931" y="4653136"/>
            <a:ext cx="5486400" cy="566738"/>
          </a:xfrm>
        </p:spPr>
        <p:txBody>
          <a:bodyPr anchor="b"/>
          <a:lstStyle>
            <a:lvl1pPr algn="l">
              <a:defRPr sz="2400" b="1"/>
            </a:lvl1pPr>
          </a:lstStyle>
          <a:p>
            <a:r>
              <a:rPr lang="en-US" smtClean="0"/>
              <a:t>Click to edit Master title style</a:t>
            </a:r>
            <a:endParaRPr lang="en-GB" dirty="0"/>
          </a:p>
        </p:txBody>
      </p:sp>
      <p:sp>
        <p:nvSpPr>
          <p:cNvPr id="3" name="Picture Placeholder 2"/>
          <p:cNvSpPr>
            <a:spLocks noGrp="1"/>
          </p:cNvSpPr>
          <p:nvPr>
            <p:ph type="pic" idx="1"/>
          </p:nvPr>
        </p:nvSpPr>
        <p:spPr>
          <a:xfrm>
            <a:off x="383931" y="466328"/>
            <a:ext cx="8375611"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383931" y="5219874"/>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pPr/>
              <a:t>23 February 2017</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a:p>
        </p:txBody>
      </p:sp>
    </p:spTree>
    <p:extLst>
      <p:ext uri="{BB962C8B-B14F-4D97-AF65-F5344CB8AC3E}">
        <p14:creationId xmlns:p14="http://schemas.microsoft.com/office/powerpoint/2010/main" val="3342227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89" y="404813"/>
            <a:ext cx="8291512"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95288" y="1557338"/>
            <a:ext cx="4068762" cy="4640262"/>
          </a:xfrm>
        </p:spPr>
        <p:txBody>
          <a:bodyPr/>
          <a:lstStyle>
            <a:lvl1pPr>
              <a:defRPr sz="22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4616450" y="1557338"/>
            <a:ext cx="4070350" cy="4640262"/>
          </a:xfrm>
        </p:spPr>
        <p:txBody>
          <a:bodyPr/>
          <a:lstStyle>
            <a:lvl1pPr>
              <a:defRPr sz="2200"/>
            </a:lvl1pPr>
          </a:lstStyle>
          <a:p>
            <a:r>
              <a:rPr lang="en-US" smtClean="0"/>
              <a:t>Click icon to add chart</a:t>
            </a:r>
            <a:endParaRPr lang="en-GB" dirty="0"/>
          </a:p>
        </p:txBody>
      </p:sp>
      <p:sp>
        <p:nvSpPr>
          <p:cNvPr id="5" name="Date Placeholder 4"/>
          <p:cNvSpPr>
            <a:spLocks noGrp="1"/>
          </p:cNvSpPr>
          <p:nvPr>
            <p:ph type="dt" sz="half" idx="10"/>
          </p:nvPr>
        </p:nvSpPr>
        <p:spPr>
          <a:xfrm>
            <a:off x="395289" y="6410325"/>
            <a:ext cx="2016125" cy="331788"/>
          </a:xfrm>
        </p:spPr>
        <p:txBody>
          <a:bodyPr/>
          <a:lstStyle>
            <a:lvl1pPr>
              <a:defRPr/>
            </a:lvl1pPr>
          </a:lstStyle>
          <a:p>
            <a:fld id="{E55E8865-9CB5-4569-9D00-F0979EDB96F2}" type="datetime4">
              <a:rPr lang="en-GB"/>
              <a:pPr/>
              <a:t>23 February 2017</a:t>
            </a:fld>
            <a:endParaRPr lang="en-GB"/>
          </a:p>
        </p:txBody>
      </p:sp>
      <p:sp>
        <p:nvSpPr>
          <p:cNvPr id="6" name="Footer Placeholder 5"/>
          <p:cNvSpPr>
            <a:spLocks noGrp="1"/>
          </p:cNvSpPr>
          <p:nvPr>
            <p:ph type="ftr" sz="quarter" idx="11"/>
          </p:nvPr>
        </p:nvSpPr>
        <p:spPr>
          <a:xfrm>
            <a:off x="2411414" y="6410325"/>
            <a:ext cx="4321175"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8101013" y="6402390"/>
            <a:ext cx="647700"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65080" y="5546036"/>
            <a:ext cx="10463554" cy="959392"/>
            <a:chOff x="-720503" y="5546036"/>
            <a:chExt cx="11335516" cy="959392"/>
          </a:xfrm>
        </p:grpSpPr>
        <p:sp>
          <p:nvSpPr>
            <p:cNvPr id="7" name="TextBox 6"/>
            <p:cNvSpPr txBox="1"/>
            <p:nvPr userDrawn="1"/>
          </p:nvSpPr>
          <p:spPr>
            <a:xfrm rot="18900000">
              <a:off x="466860" y="6074541"/>
              <a:ext cx="1424349" cy="430887"/>
            </a:xfrm>
            <a:prstGeom prst="rect">
              <a:avLst/>
            </a:prstGeom>
            <a:noFill/>
          </p:spPr>
          <p:txBody>
            <a:bodyPr wrap="none" rtlCol="0">
              <a:spAutoFit/>
            </a:bodyPr>
            <a:lstStyle/>
            <a:p>
              <a:r>
                <a:rPr lang="en-GB" sz="2200" dirty="0" smtClean="0">
                  <a:solidFill>
                    <a:schemeClr val="accent3">
                      <a:lumMod val="50000"/>
                    </a:schemeClr>
                  </a:solidFill>
                </a:rPr>
                <a:t>Progress</a:t>
              </a:r>
              <a:endParaRPr lang="en-GB" sz="2200" dirty="0">
                <a:solidFill>
                  <a:schemeClr val="accent3">
                    <a:lumMod val="50000"/>
                  </a:schemeClr>
                </a:solidFill>
              </a:endParaRPr>
            </a:p>
          </p:txBody>
        </p:sp>
        <p:sp>
          <p:nvSpPr>
            <p:cNvPr id="8" name="TextBox 7"/>
            <p:cNvSpPr txBox="1"/>
            <p:nvPr userDrawn="1"/>
          </p:nvSpPr>
          <p:spPr>
            <a:xfrm rot="18900000">
              <a:off x="922416" y="6024208"/>
              <a:ext cx="1747354" cy="430887"/>
            </a:xfrm>
            <a:prstGeom prst="rect">
              <a:avLst/>
            </a:prstGeom>
            <a:noFill/>
          </p:spPr>
          <p:txBody>
            <a:bodyPr wrap="none" rtlCol="0">
              <a:spAutoFit/>
            </a:bodyPr>
            <a:lstStyle/>
            <a:p>
              <a:r>
                <a:rPr lang="en-GB" sz="2200" dirty="0" smtClean="0">
                  <a:solidFill>
                    <a:schemeClr val="accent3">
                      <a:lumMod val="50000"/>
                    </a:schemeClr>
                  </a:solidFill>
                </a:rPr>
                <a:t>Community</a:t>
              </a:r>
              <a:endParaRPr lang="en-GB" sz="2200" dirty="0">
                <a:solidFill>
                  <a:schemeClr val="accent3">
                    <a:lumMod val="50000"/>
                  </a:schemeClr>
                </a:solidFill>
              </a:endParaRPr>
            </a:p>
          </p:txBody>
        </p:sp>
        <p:sp>
          <p:nvSpPr>
            <p:cNvPr id="9" name="TextBox 8"/>
            <p:cNvSpPr txBox="1"/>
            <p:nvPr userDrawn="1"/>
          </p:nvSpPr>
          <p:spPr>
            <a:xfrm rot="18900000">
              <a:off x="1306975" y="5646703"/>
              <a:ext cx="2851823" cy="430887"/>
            </a:xfrm>
            <a:prstGeom prst="rect">
              <a:avLst/>
            </a:prstGeom>
            <a:noFill/>
          </p:spPr>
          <p:txBody>
            <a:bodyPr wrap="none" rtlCol="0">
              <a:spAutoFit/>
            </a:bodyPr>
            <a:lstStyle/>
            <a:p>
              <a:r>
                <a:rPr lang="en-GB" sz="2200" dirty="0" smtClean="0">
                  <a:solidFill>
                    <a:schemeClr val="accent3">
                      <a:lumMod val="50000"/>
                    </a:schemeClr>
                  </a:solidFill>
                </a:rPr>
                <a:t>Sessional Meetings</a:t>
              </a:r>
              <a:endParaRPr lang="en-GB" sz="2200" dirty="0">
                <a:solidFill>
                  <a:schemeClr val="accent3">
                    <a:lumMod val="50000"/>
                  </a:schemeClr>
                </a:solidFill>
              </a:endParaRPr>
            </a:p>
          </p:txBody>
        </p:sp>
        <p:sp>
          <p:nvSpPr>
            <p:cNvPr id="11" name="TextBox 10"/>
            <p:cNvSpPr txBox="1"/>
            <p:nvPr userDrawn="1"/>
          </p:nvSpPr>
          <p:spPr>
            <a:xfrm rot="18900000">
              <a:off x="2095817" y="6024206"/>
              <a:ext cx="1559803" cy="430887"/>
            </a:xfrm>
            <a:prstGeom prst="rect">
              <a:avLst/>
            </a:prstGeom>
            <a:noFill/>
          </p:spPr>
          <p:txBody>
            <a:bodyPr wrap="none" rtlCol="0">
              <a:spAutoFit/>
            </a:bodyPr>
            <a:lstStyle/>
            <a:p>
              <a:r>
                <a:rPr lang="en-GB" sz="2200" dirty="0" smtClean="0">
                  <a:solidFill>
                    <a:schemeClr val="accent3">
                      <a:lumMod val="50000"/>
                    </a:schemeClr>
                  </a:solidFill>
                </a:rPr>
                <a:t>Education</a:t>
              </a:r>
              <a:endParaRPr lang="en-GB" sz="2200" dirty="0">
                <a:solidFill>
                  <a:schemeClr val="accent3">
                    <a:lumMod val="50000"/>
                  </a:schemeClr>
                </a:solidFill>
              </a:endParaRPr>
            </a:p>
          </p:txBody>
        </p:sp>
        <p:sp>
          <p:nvSpPr>
            <p:cNvPr id="12" name="TextBox 11"/>
            <p:cNvSpPr txBox="1"/>
            <p:nvPr userDrawn="1"/>
          </p:nvSpPr>
          <p:spPr>
            <a:xfrm rot="18900000">
              <a:off x="2498437" y="5797705"/>
              <a:ext cx="2320150" cy="430887"/>
            </a:xfrm>
            <a:prstGeom prst="rect">
              <a:avLst/>
            </a:prstGeom>
            <a:noFill/>
          </p:spPr>
          <p:txBody>
            <a:bodyPr wrap="none" rtlCol="0">
              <a:spAutoFit/>
            </a:bodyPr>
            <a:lstStyle/>
            <a:p>
              <a:pPr algn="l"/>
              <a:r>
                <a:rPr lang="en-GB" sz="2200" dirty="0" smtClean="0">
                  <a:solidFill>
                    <a:schemeClr val="accent3">
                      <a:lumMod val="50000"/>
                    </a:schemeClr>
                  </a:solidFill>
                </a:rPr>
                <a:t>Working parties</a:t>
              </a:r>
              <a:endParaRPr lang="en-GB" sz="2200" dirty="0">
                <a:solidFill>
                  <a:schemeClr val="accent3">
                    <a:lumMod val="50000"/>
                  </a:schemeClr>
                </a:solidFill>
              </a:endParaRPr>
            </a:p>
          </p:txBody>
        </p:sp>
        <p:sp>
          <p:nvSpPr>
            <p:cNvPr id="13" name="TextBox 12"/>
            <p:cNvSpPr txBox="1"/>
            <p:nvPr userDrawn="1"/>
          </p:nvSpPr>
          <p:spPr>
            <a:xfrm rot="18900000">
              <a:off x="3165852" y="5948709"/>
              <a:ext cx="1900659" cy="430887"/>
            </a:xfrm>
            <a:prstGeom prst="rect">
              <a:avLst/>
            </a:prstGeom>
            <a:noFill/>
          </p:spPr>
          <p:txBody>
            <a:bodyPr wrap="none" rtlCol="0">
              <a:spAutoFit/>
            </a:bodyPr>
            <a:lstStyle/>
            <a:p>
              <a:r>
                <a:rPr lang="en-GB" sz="2200" dirty="0" smtClean="0">
                  <a:solidFill>
                    <a:schemeClr val="accent3">
                      <a:lumMod val="50000"/>
                    </a:schemeClr>
                  </a:solidFill>
                </a:rPr>
                <a:t>Volunteering</a:t>
              </a:r>
              <a:endParaRPr lang="en-GB" sz="2200" dirty="0">
                <a:solidFill>
                  <a:schemeClr val="accent3">
                    <a:lumMod val="50000"/>
                  </a:schemeClr>
                </a:solidFill>
              </a:endParaRPr>
            </a:p>
          </p:txBody>
        </p:sp>
        <p:sp>
          <p:nvSpPr>
            <p:cNvPr id="14" name="TextBox 13"/>
            <p:cNvSpPr txBox="1"/>
            <p:nvPr userDrawn="1"/>
          </p:nvSpPr>
          <p:spPr>
            <a:xfrm rot="18900000">
              <a:off x="3840802" y="6040986"/>
              <a:ext cx="1509441" cy="430887"/>
            </a:xfrm>
            <a:prstGeom prst="rect">
              <a:avLst/>
            </a:prstGeom>
            <a:noFill/>
          </p:spPr>
          <p:txBody>
            <a:bodyPr wrap="none" rtlCol="0">
              <a:spAutoFit/>
            </a:bodyPr>
            <a:lstStyle/>
            <a:p>
              <a:r>
                <a:rPr lang="en-GB" sz="2200" dirty="0" smtClean="0">
                  <a:solidFill>
                    <a:schemeClr val="accent3">
                      <a:lumMod val="50000"/>
                    </a:schemeClr>
                  </a:solidFill>
                </a:rPr>
                <a:t>Research</a:t>
              </a:r>
              <a:endParaRPr lang="en-GB" sz="2200" dirty="0">
                <a:solidFill>
                  <a:schemeClr val="accent3">
                    <a:lumMod val="50000"/>
                  </a:schemeClr>
                </a:solidFill>
              </a:endParaRPr>
            </a:p>
          </p:txBody>
        </p:sp>
        <p:sp>
          <p:nvSpPr>
            <p:cNvPr id="15" name="TextBox 14"/>
            <p:cNvSpPr txBox="1"/>
            <p:nvPr userDrawn="1"/>
          </p:nvSpPr>
          <p:spPr>
            <a:xfrm rot="18900000">
              <a:off x="4189384" y="5680258"/>
              <a:ext cx="2700739" cy="430887"/>
            </a:xfrm>
            <a:prstGeom prst="rect">
              <a:avLst/>
            </a:prstGeom>
            <a:noFill/>
          </p:spPr>
          <p:txBody>
            <a:bodyPr wrap="none" rtlCol="0">
              <a:spAutoFit/>
            </a:bodyPr>
            <a:lstStyle/>
            <a:p>
              <a:r>
                <a:rPr lang="en-GB" sz="2200" dirty="0" smtClean="0">
                  <a:solidFill>
                    <a:schemeClr val="accent3">
                      <a:lumMod val="50000"/>
                    </a:schemeClr>
                  </a:solidFill>
                </a:rPr>
                <a:t>Shaping</a:t>
              </a:r>
              <a:r>
                <a:rPr lang="en-GB" sz="2200" baseline="0" dirty="0" smtClean="0">
                  <a:solidFill>
                    <a:schemeClr val="accent3">
                      <a:lumMod val="50000"/>
                    </a:schemeClr>
                  </a:solidFill>
                </a:rPr>
                <a:t> the future</a:t>
              </a:r>
              <a:endParaRPr lang="en-GB" sz="2200" dirty="0">
                <a:solidFill>
                  <a:schemeClr val="accent3">
                    <a:lumMod val="50000"/>
                  </a:schemeClr>
                </a:solidFill>
              </a:endParaRPr>
            </a:p>
          </p:txBody>
        </p:sp>
        <p:sp>
          <p:nvSpPr>
            <p:cNvPr id="16" name="TextBox 15"/>
            <p:cNvSpPr txBox="1"/>
            <p:nvPr userDrawn="1"/>
          </p:nvSpPr>
          <p:spPr>
            <a:xfrm rot="18900000">
              <a:off x="4960545" y="5960094"/>
              <a:ext cx="1729988" cy="430887"/>
            </a:xfrm>
            <a:prstGeom prst="rect">
              <a:avLst/>
            </a:prstGeom>
            <a:noFill/>
          </p:spPr>
          <p:txBody>
            <a:bodyPr wrap="none" rtlCol="0">
              <a:spAutoFit/>
            </a:bodyPr>
            <a:lstStyle/>
            <a:p>
              <a:r>
                <a:rPr lang="en-GB" sz="2200" dirty="0" smtClean="0">
                  <a:solidFill>
                    <a:schemeClr val="accent3">
                      <a:lumMod val="50000"/>
                    </a:schemeClr>
                  </a:solidFill>
                </a:rPr>
                <a:t>Networking</a:t>
              </a:r>
              <a:endParaRPr lang="en-GB" sz="2200" dirty="0">
                <a:solidFill>
                  <a:schemeClr val="accent3">
                    <a:lumMod val="50000"/>
                  </a:schemeClr>
                </a:solidFill>
              </a:endParaRPr>
            </a:p>
          </p:txBody>
        </p:sp>
        <p:sp>
          <p:nvSpPr>
            <p:cNvPr id="17" name="TextBox 16"/>
            <p:cNvSpPr txBox="1"/>
            <p:nvPr userDrawn="1"/>
          </p:nvSpPr>
          <p:spPr>
            <a:xfrm rot="18900000">
              <a:off x="5275268" y="5565807"/>
              <a:ext cx="2989013" cy="430887"/>
            </a:xfrm>
            <a:prstGeom prst="rect">
              <a:avLst/>
            </a:prstGeom>
            <a:noFill/>
          </p:spPr>
          <p:txBody>
            <a:bodyPr wrap="none" rtlCol="0">
              <a:spAutoFit/>
            </a:bodyPr>
            <a:lstStyle/>
            <a:p>
              <a:r>
                <a:rPr lang="en-GB" sz="2200" dirty="0" smtClean="0">
                  <a:solidFill>
                    <a:schemeClr val="accent3">
                      <a:lumMod val="50000"/>
                    </a:schemeClr>
                  </a:solidFill>
                </a:rPr>
                <a:t>Professional</a:t>
              </a:r>
              <a:r>
                <a:rPr lang="en-GB" sz="2200" baseline="0" dirty="0" smtClean="0">
                  <a:solidFill>
                    <a:schemeClr val="accent3">
                      <a:lumMod val="50000"/>
                    </a:schemeClr>
                  </a:solidFill>
                </a:rPr>
                <a:t> support</a:t>
              </a:r>
              <a:endParaRPr lang="en-GB" sz="2200" dirty="0">
                <a:solidFill>
                  <a:schemeClr val="accent3">
                    <a:lumMod val="50000"/>
                  </a:schemeClr>
                </a:solidFill>
              </a:endParaRPr>
            </a:p>
          </p:txBody>
        </p:sp>
        <p:sp>
          <p:nvSpPr>
            <p:cNvPr id="18" name="TextBox 17"/>
            <p:cNvSpPr txBox="1"/>
            <p:nvPr userDrawn="1"/>
          </p:nvSpPr>
          <p:spPr>
            <a:xfrm rot="18900000">
              <a:off x="5911563" y="5641309"/>
              <a:ext cx="2751101" cy="430887"/>
            </a:xfrm>
            <a:prstGeom prst="rect">
              <a:avLst/>
            </a:prstGeom>
            <a:noFill/>
          </p:spPr>
          <p:txBody>
            <a:bodyPr wrap="none" rtlCol="0">
              <a:spAutoFit/>
            </a:bodyPr>
            <a:lstStyle/>
            <a:p>
              <a:r>
                <a:rPr lang="en-GB" sz="2200" dirty="0" smtClean="0">
                  <a:solidFill>
                    <a:schemeClr val="accent3">
                      <a:lumMod val="50000"/>
                    </a:schemeClr>
                  </a:solidFill>
                </a:rPr>
                <a:t>Enterprise and risk</a:t>
              </a:r>
              <a:endParaRPr lang="en-GB" sz="2200" dirty="0">
                <a:solidFill>
                  <a:schemeClr val="accent3">
                    <a:lumMod val="50000"/>
                  </a:schemeClr>
                </a:solidFill>
              </a:endParaRPr>
            </a:p>
          </p:txBody>
        </p:sp>
        <p:sp>
          <p:nvSpPr>
            <p:cNvPr id="19" name="TextBox 18"/>
            <p:cNvSpPr txBox="1"/>
            <p:nvPr userDrawn="1"/>
          </p:nvSpPr>
          <p:spPr>
            <a:xfrm rot="18900000">
              <a:off x="6543375" y="5767143"/>
              <a:ext cx="2360369" cy="430887"/>
            </a:xfrm>
            <a:prstGeom prst="rect">
              <a:avLst/>
            </a:prstGeom>
            <a:noFill/>
          </p:spPr>
          <p:txBody>
            <a:bodyPr wrap="none" rtlCol="0">
              <a:spAutoFit/>
            </a:bodyPr>
            <a:lstStyle/>
            <a:p>
              <a:r>
                <a:rPr lang="en-GB" sz="2200" dirty="0" smtClean="0">
                  <a:solidFill>
                    <a:schemeClr val="accent3">
                      <a:lumMod val="50000"/>
                    </a:schemeClr>
                  </a:solidFill>
                </a:rPr>
                <a:t>Learned</a:t>
              </a:r>
              <a:r>
                <a:rPr lang="en-GB" sz="2200" baseline="0" dirty="0" smtClean="0">
                  <a:solidFill>
                    <a:schemeClr val="accent3">
                      <a:lumMod val="50000"/>
                    </a:schemeClr>
                  </a:solidFill>
                </a:rPr>
                <a:t> society</a:t>
              </a:r>
              <a:endParaRPr lang="en-GB" sz="2200" dirty="0">
                <a:solidFill>
                  <a:schemeClr val="accent3">
                    <a:lumMod val="50000"/>
                  </a:schemeClr>
                </a:solidFill>
              </a:endParaRPr>
            </a:p>
          </p:txBody>
        </p:sp>
        <p:sp>
          <p:nvSpPr>
            <p:cNvPr id="20" name="TextBox 19"/>
            <p:cNvSpPr txBox="1"/>
            <p:nvPr userDrawn="1"/>
          </p:nvSpPr>
          <p:spPr>
            <a:xfrm rot="18900000">
              <a:off x="7162308" y="5993647"/>
              <a:ext cx="1782085" cy="430887"/>
            </a:xfrm>
            <a:prstGeom prst="rect">
              <a:avLst/>
            </a:prstGeom>
            <a:noFill/>
          </p:spPr>
          <p:txBody>
            <a:bodyPr wrap="none" rtlCol="0">
              <a:spAutoFit/>
            </a:bodyPr>
            <a:lstStyle/>
            <a:p>
              <a:r>
                <a:rPr lang="en-GB" sz="2200" dirty="0" smtClean="0">
                  <a:solidFill>
                    <a:schemeClr val="accent3">
                      <a:lumMod val="50000"/>
                    </a:schemeClr>
                  </a:solidFill>
                </a:rPr>
                <a:t>Opportunity</a:t>
              </a:r>
              <a:endParaRPr lang="en-GB" sz="2200" dirty="0">
                <a:solidFill>
                  <a:schemeClr val="accent3">
                    <a:lumMod val="50000"/>
                  </a:schemeClr>
                </a:solidFill>
              </a:endParaRPr>
            </a:p>
          </p:txBody>
        </p:sp>
        <p:sp>
          <p:nvSpPr>
            <p:cNvPr id="21" name="TextBox 20"/>
            <p:cNvSpPr txBox="1"/>
            <p:nvPr userDrawn="1"/>
          </p:nvSpPr>
          <p:spPr>
            <a:xfrm rot="18900000">
              <a:off x="7637929" y="5607753"/>
              <a:ext cx="2803199" cy="430887"/>
            </a:xfrm>
            <a:prstGeom prst="rect">
              <a:avLst/>
            </a:prstGeom>
            <a:noFill/>
          </p:spPr>
          <p:txBody>
            <a:bodyPr wrap="none" rtlCol="0">
              <a:spAutoFit/>
            </a:bodyPr>
            <a:lstStyle/>
            <a:p>
              <a:r>
                <a:rPr lang="en-GB" sz="2200" dirty="0" smtClean="0">
                  <a:solidFill>
                    <a:schemeClr val="accent3">
                      <a:lumMod val="50000"/>
                    </a:schemeClr>
                  </a:solidFill>
                </a:rPr>
                <a:t>International profile</a:t>
              </a:r>
              <a:endParaRPr lang="en-GB" sz="2200" dirty="0">
                <a:solidFill>
                  <a:schemeClr val="accent3">
                    <a:lumMod val="50000"/>
                  </a:schemeClr>
                </a:solidFill>
              </a:endParaRPr>
            </a:p>
          </p:txBody>
        </p:sp>
        <p:sp>
          <p:nvSpPr>
            <p:cNvPr id="22" name="TextBox 21"/>
            <p:cNvSpPr txBox="1"/>
            <p:nvPr userDrawn="1"/>
          </p:nvSpPr>
          <p:spPr>
            <a:xfrm rot="18900000">
              <a:off x="8463048" y="6052369"/>
              <a:ext cx="1356621" cy="430887"/>
            </a:xfrm>
            <a:prstGeom prst="rect">
              <a:avLst/>
            </a:prstGeom>
            <a:noFill/>
          </p:spPr>
          <p:txBody>
            <a:bodyPr wrap="none" rtlCol="0">
              <a:spAutoFit/>
            </a:bodyPr>
            <a:lstStyle/>
            <a:p>
              <a:r>
                <a:rPr lang="en-GB" sz="2200" dirty="0" smtClean="0">
                  <a:solidFill>
                    <a:schemeClr val="accent3">
                      <a:lumMod val="50000"/>
                    </a:schemeClr>
                  </a:solidFill>
                </a:rPr>
                <a:t>Journals</a:t>
              </a:r>
              <a:endParaRPr lang="en-GB" sz="2200" dirty="0">
                <a:solidFill>
                  <a:schemeClr val="accent3">
                    <a:lumMod val="50000"/>
                  </a:schemeClr>
                </a:solidFill>
              </a:endParaRPr>
            </a:p>
          </p:txBody>
        </p:sp>
        <p:sp>
          <p:nvSpPr>
            <p:cNvPr id="23" name="TextBox 22"/>
            <p:cNvSpPr txBox="1"/>
            <p:nvPr userDrawn="1"/>
          </p:nvSpPr>
          <p:spPr>
            <a:xfrm rot="18900000">
              <a:off x="8935387" y="6002036"/>
              <a:ext cx="1679626" cy="430887"/>
            </a:xfrm>
            <a:prstGeom prst="rect">
              <a:avLst/>
            </a:prstGeom>
            <a:noFill/>
          </p:spPr>
          <p:txBody>
            <a:bodyPr wrap="none" rtlCol="0">
              <a:spAutoFit/>
            </a:bodyPr>
            <a:lstStyle/>
            <a:p>
              <a:r>
                <a:rPr lang="en-GB" sz="2200" dirty="0" smtClean="0">
                  <a:solidFill>
                    <a:schemeClr val="accent3">
                      <a:lumMod val="50000"/>
                    </a:schemeClr>
                  </a:solidFill>
                </a:rPr>
                <a:t>Supporting</a:t>
              </a:r>
              <a:endParaRPr lang="en-GB" sz="2200" dirty="0">
                <a:solidFill>
                  <a:schemeClr val="accent3">
                    <a:lumMod val="50000"/>
                  </a:schemeClr>
                </a:solidFill>
              </a:endParaRPr>
            </a:p>
          </p:txBody>
        </p:sp>
        <p:sp>
          <p:nvSpPr>
            <p:cNvPr id="24" name="TextBox 23"/>
            <p:cNvSpPr txBox="1"/>
            <p:nvPr userDrawn="1"/>
          </p:nvSpPr>
          <p:spPr>
            <a:xfrm rot="18900000">
              <a:off x="-720503" y="5546036"/>
              <a:ext cx="1474709" cy="430887"/>
            </a:xfrm>
            <a:prstGeom prst="rect">
              <a:avLst/>
            </a:prstGeom>
            <a:noFill/>
          </p:spPr>
          <p:txBody>
            <a:bodyPr wrap="none" rtlCol="0">
              <a:spAutoFit/>
            </a:bodyPr>
            <a:lstStyle/>
            <a:p>
              <a:r>
                <a:rPr lang="en-GB" sz="2200" dirty="0" smtClean="0">
                  <a:solidFill>
                    <a:schemeClr val="accent3">
                      <a:lumMod val="50000"/>
                    </a:schemeClr>
                  </a:solidFill>
                </a:rPr>
                <a:t>Expertise</a:t>
              </a:r>
              <a:endParaRPr lang="en-GB" sz="2200" dirty="0">
                <a:solidFill>
                  <a:schemeClr val="accent3">
                    <a:lumMod val="50000"/>
                  </a:schemeClr>
                </a:solidFill>
              </a:endParaRPr>
            </a:p>
          </p:txBody>
        </p:sp>
        <p:sp>
          <p:nvSpPr>
            <p:cNvPr id="25" name="TextBox 24"/>
            <p:cNvSpPr txBox="1"/>
            <p:nvPr userDrawn="1"/>
          </p:nvSpPr>
          <p:spPr>
            <a:xfrm rot="18900000">
              <a:off x="-685285" y="5873207"/>
              <a:ext cx="1900173" cy="430887"/>
            </a:xfrm>
            <a:prstGeom prst="rect">
              <a:avLst/>
            </a:prstGeom>
            <a:noFill/>
          </p:spPr>
          <p:txBody>
            <a:bodyPr wrap="none" rtlCol="0">
              <a:spAutoFit/>
            </a:bodyPr>
            <a:lstStyle/>
            <a:p>
              <a:r>
                <a:rPr lang="en-GB" sz="2200" dirty="0" smtClean="0">
                  <a:solidFill>
                    <a:schemeClr val="accent3">
                      <a:lumMod val="50000"/>
                    </a:schemeClr>
                  </a:solidFill>
                </a:rPr>
                <a:t>Sponsorship</a:t>
              </a:r>
              <a:endParaRPr lang="en-GB" sz="2200" dirty="0">
                <a:solidFill>
                  <a:schemeClr val="accent3">
                    <a:lumMod val="50000"/>
                  </a:schemeClr>
                </a:solidFill>
              </a:endParaRPr>
            </a:p>
          </p:txBody>
        </p:sp>
        <p:sp>
          <p:nvSpPr>
            <p:cNvPr id="26" name="TextBox 25"/>
            <p:cNvSpPr txBox="1"/>
            <p:nvPr userDrawn="1"/>
          </p:nvSpPr>
          <p:spPr>
            <a:xfrm rot="18900000">
              <a:off x="-359696" y="5655092"/>
              <a:ext cx="2820564" cy="430887"/>
            </a:xfrm>
            <a:prstGeom prst="rect">
              <a:avLst/>
            </a:prstGeom>
            <a:noFill/>
          </p:spPr>
          <p:txBody>
            <a:bodyPr wrap="none" rtlCol="0">
              <a:spAutoFit/>
            </a:bodyPr>
            <a:lstStyle/>
            <a:p>
              <a:r>
                <a:rPr lang="en-GB" sz="2200" dirty="0" smtClean="0">
                  <a:solidFill>
                    <a:schemeClr val="accent3">
                      <a:lumMod val="50000"/>
                    </a:schemeClr>
                  </a:solidFill>
                </a:rPr>
                <a:t>Thought leadership</a:t>
              </a:r>
              <a:endParaRPr lang="en-GB" sz="2200" dirty="0">
                <a:solidFill>
                  <a:schemeClr val="accent3">
                    <a:lumMod val="50000"/>
                  </a:schemeClr>
                </a:solidFill>
              </a:endParaRPr>
            </a:p>
          </p:txBody>
        </p:sp>
      </p:grpSp>
      <p:sp>
        <p:nvSpPr>
          <p:cNvPr id="3074" name="Rectangle 2"/>
          <p:cNvSpPr>
            <a:spLocks noGrp="1" noChangeArrowheads="1"/>
          </p:cNvSpPr>
          <p:nvPr>
            <p:ph type="ctrTitle"/>
          </p:nvPr>
        </p:nvSpPr>
        <p:spPr>
          <a:xfrm>
            <a:off x="395288" y="2133602"/>
            <a:ext cx="7129462"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89" y="6410325"/>
            <a:ext cx="2195512" cy="331788"/>
          </a:xfrm>
        </p:spPr>
        <p:txBody>
          <a:bodyPr/>
          <a:lstStyle>
            <a:lvl1pPr>
              <a:defRPr>
                <a:solidFill>
                  <a:schemeClr val="bg1"/>
                </a:solidFill>
              </a:defRPr>
            </a:lvl1pPr>
          </a:lstStyle>
          <a:p>
            <a:fld id="{1744C141-B97D-4979-AB76-E8E6AB76C28B}" type="datetime4">
              <a:rPr lang="en-GB"/>
              <a:pPr/>
              <a:t>23 February 2017</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2999" y="260351"/>
            <a:ext cx="2363529"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2"/>
            <a:ext cx="7493579" cy="1295399"/>
          </a:xfrm>
        </p:spPr>
        <p:txBody>
          <a:bodyPr anchor="t"/>
          <a:lstStyle>
            <a:lvl1pPr>
              <a:defRPr sz="36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4386" y="248907"/>
            <a:ext cx="2389480" cy="1053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rot="-2700000">
            <a:off x="430948" y="6074542"/>
            <a:ext cx="1314784" cy="430887"/>
          </a:xfrm>
          <a:prstGeom prst="rect">
            <a:avLst/>
          </a:prstGeom>
          <a:noFill/>
        </p:spPr>
        <p:txBody>
          <a:bodyPr wrap="none" rtlCol="0">
            <a:spAutoFit/>
          </a:bodyPr>
          <a:lstStyle/>
          <a:p>
            <a:r>
              <a:rPr lang="en-GB" sz="2200" dirty="0" smtClean="0">
                <a:solidFill>
                  <a:schemeClr val="bg1">
                    <a:lumMod val="75000"/>
                  </a:schemeClr>
                </a:solidFill>
              </a:rPr>
              <a:t>Progress</a:t>
            </a:r>
            <a:endParaRPr lang="en-GB" sz="2200" dirty="0">
              <a:solidFill>
                <a:schemeClr val="bg1">
                  <a:lumMod val="75000"/>
                </a:schemeClr>
              </a:solidFill>
            </a:endParaRPr>
          </a:p>
        </p:txBody>
      </p:sp>
      <p:sp>
        <p:nvSpPr>
          <p:cNvPr id="11" name="TextBox 10"/>
          <p:cNvSpPr txBox="1"/>
          <p:nvPr userDrawn="1"/>
        </p:nvSpPr>
        <p:spPr>
          <a:xfrm rot="-2700000">
            <a:off x="851461" y="6024209"/>
            <a:ext cx="1612942" cy="430887"/>
          </a:xfrm>
          <a:prstGeom prst="rect">
            <a:avLst/>
          </a:prstGeom>
          <a:noFill/>
        </p:spPr>
        <p:txBody>
          <a:bodyPr wrap="none" rtlCol="0">
            <a:spAutoFit/>
          </a:bodyPr>
          <a:lstStyle/>
          <a:p>
            <a:r>
              <a:rPr lang="en-GB" sz="2200" dirty="0" smtClean="0">
                <a:solidFill>
                  <a:schemeClr val="bg1">
                    <a:lumMod val="75000"/>
                  </a:schemeClr>
                </a:solidFill>
              </a:rPr>
              <a:t>Community</a:t>
            </a:r>
            <a:endParaRPr lang="en-GB" sz="2200" dirty="0">
              <a:solidFill>
                <a:schemeClr val="bg1">
                  <a:lumMod val="75000"/>
                </a:schemeClr>
              </a:solidFill>
            </a:endParaRPr>
          </a:p>
        </p:txBody>
      </p:sp>
      <p:sp>
        <p:nvSpPr>
          <p:cNvPr id="12" name="TextBox 11"/>
          <p:cNvSpPr txBox="1"/>
          <p:nvPr userDrawn="1"/>
        </p:nvSpPr>
        <p:spPr>
          <a:xfrm rot="-2700000">
            <a:off x="1206438" y="5646704"/>
            <a:ext cx="2632452" cy="430887"/>
          </a:xfrm>
          <a:prstGeom prst="rect">
            <a:avLst/>
          </a:prstGeom>
          <a:noFill/>
        </p:spPr>
        <p:txBody>
          <a:bodyPr wrap="none" rtlCol="0">
            <a:spAutoFit/>
          </a:bodyPr>
          <a:lstStyle/>
          <a:p>
            <a:r>
              <a:rPr lang="en-GB" sz="2200" dirty="0" smtClean="0">
                <a:solidFill>
                  <a:schemeClr val="bg1">
                    <a:lumMod val="75000"/>
                  </a:schemeClr>
                </a:solidFill>
              </a:rPr>
              <a:t>Sessional Meetings</a:t>
            </a:r>
            <a:endParaRPr lang="en-GB" sz="2200" dirty="0">
              <a:solidFill>
                <a:schemeClr val="bg1">
                  <a:lumMod val="75000"/>
                </a:schemeClr>
              </a:solidFill>
            </a:endParaRPr>
          </a:p>
        </p:txBody>
      </p:sp>
      <p:sp>
        <p:nvSpPr>
          <p:cNvPr id="13" name="TextBox 12"/>
          <p:cNvSpPr txBox="1"/>
          <p:nvPr userDrawn="1"/>
        </p:nvSpPr>
        <p:spPr>
          <a:xfrm rot="-2700000">
            <a:off x="1934600" y="6024207"/>
            <a:ext cx="1439818" cy="430887"/>
          </a:xfrm>
          <a:prstGeom prst="rect">
            <a:avLst/>
          </a:prstGeom>
          <a:noFill/>
        </p:spPr>
        <p:txBody>
          <a:bodyPr wrap="none" rtlCol="0">
            <a:spAutoFit/>
          </a:bodyPr>
          <a:lstStyle/>
          <a:p>
            <a:r>
              <a:rPr lang="en-GB" sz="2200" dirty="0" smtClean="0">
                <a:solidFill>
                  <a:schemeClr val="bg1">
                    <a:lumMod val="75000"/>
                  </a:schemeClr>
                </a:solidFill>
              </a:rPr>
              <a:t>Education</a:t>
            </a:r>
            <a:endParaRPr lang="en-GB" sz="2200" dirty="0">
              <a:solidFill>
                <a:schemeClr val="bg1">
                  <a:lumMod val="75000"/>
                </a:schemeClr>
              </a:solidFill>
            </a:endParaRPr>
          </a:p>
        </p:txBody>
      </p:sp>
      <p:sp>
        <p:nvSpPr>
          <p:cNvPr id="14" name="TextBox 13"/>
          <p:cNvSpPr txBox="1"/>
          <p:nvPr userDrawn="1"/>
        </p:nvSpPr>
        <p:spPr>
          <a:xfrm rot="-2700000">
            <a:off x="2306250" y="5797706"/>
            <a:ext cx="2141677" cy="430887"/>
          </a:xfrm>
          <a:prstGeom prst="rect">
            <a:avLst/>
          </a:prstGeom>
          <a:noFill/>
        </p:spPr>
        <p:txBody>
          <a:bodyPr wrap="none" rtlCol="0">
            <a:spAutoFit/>
          </a:bodyPr>
          <a:lstStyle/>
          <a:p>
            <a:pPr algn="l"/>
            <a:r>
              <a:rPr lang="en-GB" sz="2200" dirty="0" smtClean="0">
                <a:solidFill>
                  <a:schemeClr val="bg1">
                    <a:lumMod val="75000"/>
                  </a:schemeClr>
                </a:solidFill>
              </a:rPr>
              <a:t>Working parties</a:t>
            </a:r>
            <a:endParaRPr lang="en-GB" sz="2200" dirty="0">
              <a:solidFill>
                <a:schemeClr val="bg1">
                  <a:lumMod val="75000"/>
                </a:schemeClr>
              </a:solidFill>
            </a:endParaRPr>
          </a:p>
        </p:txBody>
      </p:sp>
      <p:sp>
        <p:nvSpPr>
          <p:cNvPr id="15" name="TextBox 14"/>
          <p:cNvSpPr txBox="1"/>
          <p:nvPr userDrawn="1"/>
        </p:nvSpPr>
        <p:spPr>
          <a:xfrm rot="-2700000">
            <a:off x="2922325" y="5948710"/>
            <a:ext cx="1754455" cy="430887"/>
          </a:xfrm>
          <a:prstGeom prst="rect">
            <a:avLst/>
          </a:prstGeom>
          <a:noFill/>
        </p:spPr>
        <p:txBody>
          <a:bodyPr wrap="none" rtlCol="0">
            <a:spAutoFit/>
          </a:bodyPr>
          <a:lstStyle/>
          <a:p>
            <a:r>
              <a:rPr lang="en-GB" sz="2200" dirty="0" smtClean="0">
                <a:solidFill>
                  <a:schemeClr val="bg1">
                    <a:lumMod val="75000"/>
                  </a:schemeClr>
                </a:solidFill>
              </a:rPr>
              <a:t>Volunteering</a:t>
            </a:r>
            <a:endParaRPr lang="en-GB" sz="2200" dirty="0">
              <a:solidFill>
                <a:schemeClr val="bg1">
                  <a:lumMod val="75000"/>
                </a:schemeClr>
              </a:solidFill>
            </a:endParaRPr>
          </a:p>
        </p:txBody>
      </p:sp>
      <p:sp>
        <p:nvSpPr>
          <p:cNvPr id="16" name="TextBox 15"/>
          <p:cNvSpPr txBox="1"/>
          <p:nvPr userDrawn="1"/>
        </p:nvSpPr>
        <p:spPr>
          <a:xfrm rot="-2700000">
            <a:off x="3545356" y="6040987"/>
            <a:ext cx="1393330" cy="430887"/>
          </a:xfrm>
          <a:prstGeom prst="rect">
            <a:avLst/>
          </a:prstGeom>
          <a:noFill/>
        </p:spPr>
        <p:txBody>
          <a:bodyPr wrap="none" rtlCol="0">
            <a:spAutoFit/>
          </a:bodyPr>
          <a:lstStyle/>
          <a:p>
            <a:r>
              <a:rPr lang="en-GB" sz="2200" dirty="0" smtClean="0">
                <a:solidFill>
                  <a:schemeClr val="bg1">
                    <a:lumMod val="75000"/>
                  </a:schemeClr>
                </a:solidFill>
              </a:rPr>
              <a:t>Research</a:t>
            </a:r>
            <a:endParaRPr lang="en-GB" sz="2200" dirty="0">
              <a:solidFill>
                <a:schemeClr val="bg1">
                  <a:lumMod val="75000"/>
                </a:schemeClr>
              </a:solidFill>
            </a:endParaRPr>
          </a:p>
        </p:txBody>
      </p:sp>
      <p:sp>
        <p:nvSpPr>
          <p:cNvPr id="17" name="TextBox 16"/>
          <p:cNvSpPr txBox="1"/>
          <p:nvPr userDrawn="1"/>
        </p:nvSpPr>
        <p:spPr>
          <a:xfrm rot="-2700000">
            <a:off x="3867124" y="5680259"/>
            <a:ext cx="2492990" cy="430887"/>
          </a:xfrm>
          <a:prstGeom prst="rect">
            <a:avLst/>
          </a:prstGeom>
          <a:noFill/>
        </p:spPr>
        <p:txBody>
          <a:bodyPr wrap="none" rtlCol="0">
            <a:spAutoFit/>
          </a:bodyPr>
          <a:lstStyle/>
          <a:p>
            <a:r>
              <a:rPr lang="en-GB" sz="2200" dirty="0" smtClean="0">
                <a:solidFill>
                  <a:schemeClr val="bg1">
                    <a:lumMod val="75000"/>
                  </a:schemeClr>
                </a:solidFill>
              </a:rPr>
              <a:t>Shaping</a:t>
            </a:r>
            <a:r>
              <a:rPr lang="en-GB" sz="2200" baseline="0" dirty="0" smtClean="0">
                <a:solidFill>
                  <a:schemeClr val="bg1">
                    <a:lumMod val="75000"/>
                  </a:schemeClr>
                </a:solidFill>
              </a:rPr>
              <a:t> the future</a:t>
            </a:r>
            <a:endParaRPr lang="en-GB" sz="2200" dirty="0">
              <a:solidFill>
                <a:schemeClr val="bg1">
                  <a:lumMod val="75000"/>
                </a:schemeClr>
              </a:solidFill>
            </a:endParaRPr>
          </a:p>
        </p:txBody>
      </p:sp>
      <p:sp>
        <p:nvSpPr>
          <p:cNvPr id="18" name="TextBox 17"/>
          <p:cNvSpPr txBox="1"/>
          <p:nvPr userDrawn="1"/>
        </p:nvSpPr>
        <p:spPr>
          <a:xfrm rot="-2700000">
            <a:off x="4578965" y="5960095"/>
            <a:ext cx="1596912" cy="430887"/>
          </a:xfrm>
          <a:prstGeom prst="rect">
            <a:avLst/>
          </a:prstGeom>
          <a:noFill/>
        </p:spPr>
        <p:txBody>
          <a:bodyPr wrap="none" rtlCol="0">
            <a:spAutoFit/>
          </a:bodyPr>
          <a:lstStyle/>
          <a:p>
            <a:r>
              <a:rPr lang="en-GB" sz="2200" dirty="0" smtClean="0">
                <a:solidFill>
                  <a:schemeClr val="bg1">
                    <a:lumMod val="75000"/>
                  </a:schemeClr>
                </a:solidFill>
              </a:rPr>
              <a:t>Networking</a:t>
            </a:r>
            <a:endParaRPr lang="en-GB" sz="2200" dirty="0">
              <a:solidFill>
                <a:schemeClr val="bg1">
                  <a:lumMod val="75000"/>
                </a:schemeClr>
              </a:solidFill>
            </a:endParaRPr>
          </a:p>
        </p:txBody>
      </p:sp>
      <p:sp>
        <p:nvSpPr>
          <p:cNvPr id="19" name="TextBox 18"/>
          <p:cNvSpPr txBox="1"/>
          <p:nvPr userDrawn="1"/>
        </p:nvSpPr>
        <p:spPr>
          <a:xfrm rot="-2700000">
            <a:off x="4869479" y="5565808"/>
            <a:ext cx="2759089" cy="430887"/>
          </a:xfrm>
          <a:prstGeom prst="rect">
            <a:avLst/>
          </a:prstGeom>
          <a:noFill/>
        </p:spPr>
        <p:txBody>
          <a:bodyPr wrap="none" rtlCol="0">
            <a:spAutoFit/>
          </a:bodyPr>
          <a:lstStyle/>
          <a:p>
            <a:r>
              <a:rPr lang="en-GB" sz="2200" dirty="0" smtClean="0">
                <a:solidFill>
                  <a:schemeClr val="bg1">
                    <a:lumMod val="75000"/>
                  </a:schemeClr>
                </a:solidFill>
              </a:rPr>
              <a:t>Professional</a:t>
            </a:r>
            <a:r>
              <a:rPr lang="en-GB" sz="2200" baseline="0" dirty="0" smtClean="0">
                <a:solidFill>
                  <a:schemeClr val="bg1">
                    <a:lumMod val="75000"/>
                  </a:schemeClr>
                </a:solidFill>
              </a:rPr>
              <a:t> support</a:t>
            </a:r>
            <a:endParaRPr lang="en-GB" sz="2200" dirty="0">
              <a:solidFill>
                <a:schemeClr val="bg1">
                  <a:lumMod val="75000"/>
                </a:schemeClr>
              </a:solidFill>
            </a:endParaRPr>
          </a:p>
        </p:txBody>
      </p:sp>
      <p:sp>
        <p:nvSpPr>
          <p:cNvPr id="20" name="TextBox 19"/>
          <p:cNvSpPr txBox="1"/>
          <p:nvPr userDrawn="1"/>
        </p:nvSpPr>
        <p:spPr>
          <a:xfrm rot="-2700000">
            <a:off x="5456827" y="5641310"/>
            <a:ext cx="2539478" cy="430887"/>
          </a:xfrm>
          <a:prstGeom prst="rect">
            <a:avLst/>
          </a:prstGeom>
          <a:noFill/>
        </p:spPr>
        <p:txBody>
          <a:bodyPr wrap="none" rtlCol="0">
            <a:spAutoFit/>
          </a:bodyPr>
          <a:lstStyle/>
          <a:p>
            <a:r>
              <a:rPr lang="en-GB" sz="2200" dirty="0" smtClean="0">
                <a:solidFill>
                  <a:schemeClr val="bg1">
                    <a:lumMod val="75000"/>
                  </a:schemeClr>
                </a:solidFill>
              </a:rPr>
              <a:t>Enterprise and risk</a:t>
            </a:r>
            <a:endParaRPr lang="en-GB" sz="2200" dirty="0">
              <a:solidFill>
                <a:schemeClr val="bg1">
                  <a:lumMod val="75000"/>
                </a:schemeClr>
              </a:solidFill>
            </a:endParaRPr>
          </a:p>
        </p:txBody>
      </p:sp>
      <p:sp>
        <p:nvSpPr>
          <p:cNvPr id="21" name="TextBox 20"/>
          <p:cNvSpPr txBox="1"/>
          <p:nvPr userDrawn="1"/>
        </p:nvSpPr>
        <p:spPr>
          <a:xfrm rot="-2700000">
            <a:off x="6040038" y="5767144"/>
            <a:ext cx="2178802" cy="430887"/>
          </a:xfrm>
          <a:prstGeom prst="rect">
            <a:avLst/>
          </a:prstGeom>
          <a:noFill/>
        </p:spPr>
        <p:txBody>
          <a:bodyPr wrap="none" rtlCol="0">
            <a:spAutoFit/>
          </a:bodyPr>
          <a:lstStyle/>
          <a:p>
            <a:r>
              <a:rPr lang="en-GB" sz="2200" dirty="0" smtClean="0">
                <a:solidFill>
                  <a:schemeClr val="bg1">
                    <a:lumMod val="75000"/>
                  </a:schemeClr>
                </a:solidFill>
              </a:rPr>
              <a:t>Learned</a:t>
            </a:r>
            <a:r>
              <a:rPr lang="en-GB" sz="2200" baseline="0" dirty="0" smtClean="0">
                <a:solidFill>
                  <a:schemeClr val="bg1">
                    <a:lumMod val="75000"/>
                  </a:schemeClr>
                </a:solidFill>
              </a:rPr>
              <a:t> society</a:t>
            </a:r>
            <a:endParaRPr lang="en-GB" sz="2200" dirty="0">
              <a:solidFill>
                <a:schemeClr val="bg1">
                  <a:lumMod val="75000"/>
                </a:schemeClr>
              </a:solidFill>
            </a:endParaRPr>
          </a:p>
        </p:txBody>
      </p:sp>
      <p:sp>
        <p:nvSpPr>
          <p:cNvPr id="22" name="TextBox 21"/>
          <p:cNvSpPr txBox="1"/>
          <p:nvPr userDrawn="1"/>
        </p:nvSpPr>
        <p:spPr>
          <a:xfrm rot="-2700000">
            <a:off x="6611361" y="5993648"/>
            <a:ext cx="1645002" cy="430887"/>
          </a:xfrm>
          <a:prstGeom prst="rect">
            <a:avLst/>
          </a:prstGeom>
          <a:noFill/>
        </p:spPr>
        <p:txBody>
          <a:bodyPr wrap="none" rtlCol="0">
            <a:spAutoFit/>
          </a:bodyPr>
          <a:lstStyle/>
          <a:p>
            <a:r>
              <a:rPr lang="en-GB" sz="2200" dirty="0" smtClean="0">
                <a:solidFill>
                  <a:schemeClr val="bg1">
                    <a:lumMod val="75000"/>
                  </a:schemeClr>
                </a:solidFill>
              </a:rPr>
              <a:t>Opportunity</a:t>
            </a:r>
            <a:endParaRPr lang="en-GB" sz="2200" dirty="0">
              <a:solidFill>
                <a:schemeClr val="bg1">
                  <a:lumMod val="75000"/>
                </a:schemeClr>
              </a:solidFill>
            </a:endParaRPr>
          </a:p>
        </p:txBody>
      </p:sp>
      <p:sp>
        <p:nvSpPr>
          <p:cNvPr id="23" name="TextBox 22"/>
          <p:cNvSpPr txBox="1"/>
          <p:nvPr userDrawn="1"/>
        </p:nvSpPr>
        <p:spPr>
          <a:xfrm rot="-2700000">
            <a:off x="7050396" y="5607754"/>
            <a:ext cx="2587568" cy="430887"/>
          </a:xfrm>
          <a:prstGeom prst="rect">
            <a:avLst/>
          </a:prstGeom>
          <a:noFill/>
        </p:spPr>
        <p:txBody>
          <a:bodyPr wrap="none" rtlCol="0">
            <a:spAutoFit/>
          </a:bodyPr>
          <a:lstStyle/>
          <a:p>
            <a:r>
              <a:rPr lang="en-GB" sz="2200" dirty="0" smtClean="0">
                <a:solidFill>
                  <a:schemeClr val="bg1">
                    <a:lumMod val="75000"/>
                  </a:schemeClr>
                </a:solidFill>
              </a:rPr>
              <a:t>International profile</a:t>
            </a:r>
            <a:endParaRPr lang="en-GB" sz="2200" dirty="0">
              <a:solidFill>
                <a:schemeClr val="bg1">
                  <a:lumMod val="75000"/>
                </a:schemeClr>
              </a:solidFill>
            </a:endParaRPr>
          </a:p>
        </p:txBody>
      </p:sp>
      <p:sp>
        <p:nvSpPr>
          <p:cNvPr id="24" name="TextBox 23"/>
          <p:cNvSpPr txBox="1"/>
          <p:nvPr userDrawn="1"/>
        </p:nvSpPr>
        <p:spPr>
          <a:xfrm rot="-2700000">
            <a:off x="7812044" y="6052370"/>
            <a:ext cx="1252266" cy="430887"/>
          </a:xfrm>
          <a:prstGeom prst="rect">
            <a:avLst/>
          </a:prstGeom>
          <a:noFill/>
        </p:spPr>
        <p:txBody>
          <a:bodyPr wrap="none" rtlCol="0">
            <a:spAutoFit/>
          </a:bodyPr>
          <a:lstStyle/>
          <a:p>
            <a:r>
              <a:rPr lang="en-GB" sz="2200" dirty="0" smtClean="0">
                <a:solidFill>
                  <a:schemeClr val="bg1">
                    <a:lumMod val="75000"/>
                  </a:schemeClr>
                </a:solidFill>
              </a:rPr>
              <a:t>Journals</a:t>
            </a:r>
            <a:endParaRPr lang="en-GB" sz="2200" dirty="0">
              <a:solidFill>
                <a:schemeClr val="bg1">
                  <a:lumMod val="75000"/>
                </a:schemeClr>
              </a:solidFill>
            </a:endParaRPr>
          </a:p>
        </p:txBody>
      </p:sp>
      <p:sp>
        <p:nvSpPr>
          <p:cNvPr id="25" name="TextBox 24"/>
          <p:cNvSpPr txBox="1"/>
          <p:nvPr userDrawn="1"/>
        </p:nvSpPr>
        <p:spPr>
          <a:xfrm rot="-2700000">
            <a:off x="8248050" y="6002037"/>
            <a:ext cx="1550424" cy="430887"/>
          </a:xfrm>
          <a:prstGeom prst="rect">
            <a:avLst/>
          </a:prstGeom>
          <a:noFill/>
        </p:spPr>
        <p:txBody>
          <a:bodyPr wrap="none" rtlCol="0">
            <a:spAutoFit/>
          </a:bodyPr>
          <a:lstStyle/>
          <a:p>
            <a:r>
              <a:rPr lang="en-GB" sz="2200" dirty="0" smtClean="0">
                <a:solidFill>
                  <a:schemeClr val="bg1">
                    <a:lumMod val="75000"/>
                  </a:schemeClr>
                </a:solidFill>
              </a:rPr>
              <a:t>Supporting</a:t>
            </a:r>
            <a:endParaRPr lang="en-GB" sz="2200" dirty="0">
              <a:solidFill>
                <a:schemeClr val="bg1">
                  <a:lumMod val="75000"/>
                </a:schemeClr>
              </a:solidFill>
            </a:endParaRPr>
          </a:p>
        </p:txBody>
      </p:sp>
      <p:sp>
        <p:nvSpPr>
          <p:cNvPr id="26" name="TextBox 25"/>
          <p:cNvSpPr txBox="1"/>
          <p:nvPr userDrawn="1"/>
        </p:nvSpPr>
        <p:spPr>
          <a:xfrm rot="-2700000">
            <a:off x="-665080" y="5546037"/>
            <a:ext cx="1361270" cy="430887"/>
          </a:xfrm>
          <a:prstGeom prst="rect">
            <a:avLst/>
          </a:prstGeom>
          <a:noFill/>
        </p:spPr>
        <p:txBody>
          <a:bodyPr wrap="none" rtlCol="0">
            <a:spAutoFit/>
          </a:bodyPr>
          <a:lstStyle/>
          <a:p>
            <a:r>
              <a:rPr lang="en-GB" sz="2200" dirty="0" smtClean="0">
                <a:solidFill>
                  <a:schemeClr val="bg1">
                    <a:lumMod val="75000"/>
                  </a:schemeClr>
                </a:solidFill>
              </a:rPr>
              <a:t>Expertise</a:t>
            </a:r>
            <a:endParaRPr lang="en-GB" sz="2200" dirty="0">
              <a:solidFill>
                <a:schemeClr val="bg1">
                  <a:lumMod val="75000"/>
                </a:schemeClr>
              </a:solidFill>
            </a:endParaRPr>
          </a:p>
        </p:txBody>
      </p:sp>
      <p:sp>
        <p:nvSpPr>
          <p:cNvPr id="27" name="TextBox 26"/>
          <p:cNvSpPr txBox="1"/>
          <p:nvPr userDrawn="1"/>
        </p:nvSpPr>
        <p:spPr>
          <a:xfrm rot="-2700000">
            <a:off x="-632571" y="5873208"/>
            <a:ext cx="1754006" cy="430887"/>
          </a:xfrm>
          <a:prstGeom prst="rect">
            <a:avLst/>
          </a:prstGeom>
          <a:noFill/>
        </p:spPr>
        <p:txBody>
          <a:bodyPr wrap="none" rtlCol="0">
            <a:spAutoFit/>
          </a:bodyPr>
          <a:lstStyle/>
          <a:p>
            <a:r>
              <a:rPr lang="en-GB" sz="2200" dirty="0" smtClean="0">
                <a:solidFill>
                  <a:schemeClr val="bg1">
                    <a:lumMod val="75000"/>
                  </a:schemeClr>
                </a:solidFill>
              </a:rPr>
              <a:t>Sponsorship</a:t>
            </a:r>
            <a:endParaRPr lang="en-GB" sz="2200" dirty="0">
              <a:solidFill>
                <a:schemeClr val="bg1">
                  <a:lumMod val="75000"/>
                </a:schemeClr>
              </a:solidFill>
            </a:endParaRPr>
          </a:p>
        </p:txBody>
      </p:sp>
      <p:sp>
        <p:nvSpPr>
          <p:cNvPr id="28" name="TextBox 27"/>
          <p:cNvSpPr txBox="1"/>
          <p:nvPr userDrawn="1"/>
        </p:nvSpPr>
        <p:spPr>
          <a:xfrm rot="-2700000">
            <a:off x="-332027" y="5655093"/>
            <a:ext cx="2603598" cy="430887"/>
          </a:xfrm>
          <a:prstGeom prst="rect">
            <a:avLst/>
          </a:prstGeom>
          <a:noFill/>
        </p:spPr>
        <p:txBody>
          <a:bodyPr wrap="none" rtlCol="0">
            <a:spAutoFit/>
          </a:bodyPr>
          <a:lstStyle/>
          <a:p>
            <a:r>
              <a:rPr lang="en-GB" sz="2200" dirty="0" smtClean="0">
                <a:solidFill>
                  <a:schemeClr val="bg1">
                    <a:lumMod val="75000"/>
                  </a:schemeClr>
                </a:solidFill>
              </a:rPr>
              <a:t>Thought leadership</a:t>
            </a:r>
            <a:endParaRPr lang="en-GB" sz="2200" dirty="0">
              <a:solidFill>
                <a:schemeClr val="bg1">
                  <a:lumMod val="75000"/>
                </a:schemeClr>
              </a:solidFill>
            </a:endParaRPr>
          </a:p>
        </p:txBody>
      </p:sp>
      <p:sp>
        <p:nvSpPr>
          <p:cNvPr id="3076" name="Rectangle 4"/>
          <p:cNvSpPr>
            <a:spLocks noGrp="1" noChangeArrowheads="1"/>
          </p:cNvSpPr>
          <p:nvPr>
            <p:ph type="dt" sz="half" idx="2"/>
          </p:nvPr>
        </p:nvSpPr>
        <p:spPr>
          <a:xfrm>
            <a:off x="395289" y="6410325"/>
            <a:ext cx="2195512" cy="331788"/>
          </a:xfrm>
        </p:spPr>
        <p:txBody>
          <a:bodyPr/>
          <a:lstStyle>
            <a:lvl1pPr>
              <a:defRPr>
                <a:solidFill>
                  <a:schemeClr val="tx1"/>
                </a:solidFill>
              </a:defRPr>
            </a:lvl1pPr>
          </a:lstStyle>
          <a:p>
            <a:fld id="{1744C141-B97D-4979-AB76-E8E6AB76C28B}" type="datetime4">
              <a:rPr lang="en-GB" smtClean="0"/>
              <a:pPr/>
              <a:t>23 February 2017</a:t>
            </a:fld>
            <a:endParaRPr lang="en-GB" dirty="0"/>
          </a:p>
        </p:txBody>
      </p:sp>
    </p:spTree>
    <p:extLst>
      <p:ext uri="{BB962C8B-B14F-4D97-AF65-F5344CB8AC3E}">
        <p14:creationId xmlns:p14="http://schemas.microsoft.com/office/powerpoint/2010/main" val="2299159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2"/>
            <a:ext cx="7129462"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386" y="248907"/>
            <a:ext cx="2389480"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89" y="6410325"/>
            <a:ext cx="2195512" cy="331788"/>
          </a:xfrm>
        </p:spPr>
        <p:txBody>
          <a:bodyPr/>
          <a:lstStyle>
            <a:lvl1pPr>
              <a:defRPr>
                <a:solidFill>
                  <a:schemeClr val="bg1"/>
                </a:solidFill>
              </a:defRPr>
            </a:lvl1pPr>
          </a:lstStyle>
          <a:p>
            <a:fld id="{1744C141-B97D-4979-AB76-E8E6AB76C28B}" type="datetime4">
              <a:rPr lang="en-GB" smtClean="0"/>
              <a:pPr/>
              <a:t>23 February 2017</a:t>
            </a:fld>
            <a:endParaRPr lang="en-GB" dirty="0"/>
          </a:p>
        </p:txBody>
      </p:sp>
    </p:spTree>
    <p:extLst>
      <p:ext uri="{BB962C8B-B14F-4D97-AF65-F5344CB8AC3E}">
        <p14:creationId xmlns:p14="http://schemas.microsoft.com/office/powerpoint/2010/main" val="25266253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2"/>
            <a:ext cx="7129462"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386" y="248907"/>
            <a:ext cx="2389480"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89" y="6410325"/>
            <a:ext cx="2195512" cy="331788"/>
          </a:xfrm>
        </p:spPr>
        <p:txBody>
          <a:bodyPr/>
          <a:lstStyle>
            <a:lvl1pPr>
              <a:defRPr>
                <a:solidFill>
                  <a:schemeClr val="tx1"/>
                </a:solidFill>
              </a:defRPr>
            </a:lvl1pPr>
          </a:lstStyle>
          <a:p>
            <a:fld id="{1744C141-B97D-4979-AB76-E8E6AB76C28B}" type="datetime4">
              <a:rPr lang="en-GB" smtClean="0"/>
              <a:pPr/>
              <a:t>23 February 2017</a:t>
            </a:fld>
            <a:endParaRPr lang="en-GB" dirty="0"/>
          </a:p>
        </p:txBody>
      </p:sp>
    </p:spTree>
    <p:extLst>
      <p:ext uri="{BB962C8B-B14F-4D97-AF65-F5344CB8AC3E}">
        <p14:creationId xmlns:p14="http://schemas.microsoft.com/office/powerpoint/2010/main" val="26148595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2"/>
            <a:ext cx="7129462"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386" y="248907"/>
            <a:ext cx="2389480"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89" y="6410325"/>
            <a:ext cx="2195512" cy="331788"/>
          </a:xfrm>
        </p:spPr>
        <p:txBody>
          <a:bodyPr/>
          <a:lstStyle>
            <a:lvl1pPr>
              <a:defRPr>
                <a:solidFill>
                  <a:schemeClr val="tx1"/>
                </a:solidFill>
              </a:defRPr>
            </a:lvl1pPr>
          </a:lstStyle>
          <a:p>
            <a:fld id="{1744C141-B97D-4979-AB76-E8E6AB76C28B}" type="datetime4">
              <a:rPr lang="en-GB" smtClean="0"/>
              <a:pPr/>
              <a:t>23 February 2017</a:t>
            </a:fld>
            <a:endParaRPr lang="en-GB" dirty="0"/>
          </a:p>
        </p:txBody>
      </p:sp>
    </p:spTree>
    <p:extLst>
      <p:ext uri="{BB962C8B-B14F-4D97-AF65-F5344CB8AC3E}">
        <p14:creationId xmlns:p14="http://schemas.microsoft.com/office/powerpoint/2010/main" val="24523488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2"/>
            <a:ext cx="7129462"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386" y="248907"/>
            <a:ext cx="2389480"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89" y="6410325"/>
            <a:ext cx="2195512" cy="331788"/>
          </a:xfrm>
        </p:spPr>
        <p:txBody>
          <a:bodyPr/>
          <a:lstStyle>
            <a:lvl1pPr>
              <a:defRPr>
                <a:solidFill>
                  <a:schemeClr val="tx1"/>
                </a:solidFill>
              </a:defRPr>
            </a:lvl1pPr>
          </a:lstStyle>
          <a:p>
            <a:fld id="{1744C141-B97D-4979-AB76-E8E6AB76C28B}" type="datetime4">
              <a:rPr lang="en-GB" smtClean="0"/>
              <a:pPr/>
              <a:t>23 February 2017</a:t>
            </a:fld>
            <a:endParaRPr lang="en-GB" dirty="0"/>
          </a:p>
        </p:txBody>
      </p:sp>
    </p:spTree>
    <p:extLst>
      <p:ext uri="{BB962C8B-B14F-4D97-AF65-F5344CB8AC3E}">
        <p14:creationId xmlns:p14="http://schemas.microsoft.com/office/powerpoint/2010/main" val="9073070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23 February 2017</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95288" y="1557338"/>
            <a:ext cx="4068762"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16450" y="1557338"/>
            <a:ext cx="4070350"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23 February 2017</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9" y="404813"/>
            <a:ext cx="82915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395289" y="1557338"/>
            <a:ext cx="8291512"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8" name="Rectangle 4"/>
          <p:cNvSpPr>
            <a:spLocks noGrp="1" noChangeArrowheads="1"/>
          </p:cNvSpPr>
          <p:nvPr>
            <p:ph type="dt" sz="half" idx="2"/>
          </p:nvPr>
        </p:nvSpPr>
        <p:spPr bwMode="auto">
          <a:xfrm>
            <a:off x="395289" y="6410325"/>
            <a:ext cx="201612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pPr/>
              <a:t>23 February 2017</a:t>
            </a:fld>
            <a:endParaRPr lang="en-GB" dirty="0"/>
          </a:p>
        </p:txBody>
      </p:sp>
      <p:sp>
        <p:nvSpPr>
          <p:cNvPr id="1029" name="Rectangle 5"/>
          <p:cNvSpPr>
            <a:spLocks noGrp="1" noChangeArrowheads="1"/>
          </p:cNvSpPr>
          <p:nvPr>
            <p:ph type="ftr" sz="quarter" idx="3"/>
          </p:nvPr>
        </p:nvSpPr>
        <p:spPr bwMode="auto">
          <a:xfrm>
            <a:off x="2411414" y="6410325"/>
            <a:ext cx="432117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8101013" y="6402390"/>
            <a:ext cx="6477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468314" y="6329363"/>
            <a:ext cx="8207375"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050" name="Picture 2" descr="E:\Pants Work\Current Work\Actuaries 2011\Logos all\IFOA Logo\Lanscape - Standard\WMF logos\IFOA_logo_L_RGB.wm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380253" y="5658362"/>
            <a:ext cx="1312820" cy="57895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64"/>
          <p:cNvGrpSpPr/>
          <p:nvPr/>
        </p:nvGrpSpPr>
        <p:grpSpPr>
          <a:xfrm>
            <a:off x="-2896019" y="0"/>
            <a:ext cx="2786082"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2982572" y="99308"/>
              <a:ext cx="2839661" cy="307777"/>
            </a:xfrm>
            <a:prstGeom prst="rect">
              <a:avLst/>
            </a:prstGeom>
            <a:noFill/>
          </p:spPr>
          <p:txBody>
            <a:bodyPr wrap="square" lIns="0" tIns="0" rIns="0" bIns="0" rtlCol="0">
              <a:spAutoFit/>
            </a:bodyPr>
            <a:lstStyle/>
            <a:p>
              <a:r>
                <a:rPr lang="en-GB" sz="1000" b="1" dirty="0" smtClean="0">
                  <a:solidFill>
                    <a:schemeClr val="accent2"/>
                  </a:solidFill>
                </a:rPr>
                <a:t>Colour</a:t>
              </a:r>
              <a:r>
                <a:rPr lang="en-GB" sz="1000" b="1" baseline="0" dirty="0" smtClean="0">
                  <a:solidFill>
                    <a:schemeClr val="accent2"/>
                  </a:solidFill>
                </a:rPr>
                <a:t> palette for PowerPoint presentations</a:t>
              </a:r>
              <a:endParaRPr lang="en-US" sz="1000" b="1" dirty="0">
                <a:solidFill>
                  <a:schemeClr val="accent2"/>
                </a:solidFill>
              </a:endParaRPr>
            </a:p>
          </p:txBody>
        </p:sp>
        <p:grpSp>
          <p:nvGrpSpPr>
            <p:cNvPr id="14"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smtClean="0"/>
                  <a:t>Dark blue</a:t>
                </a:r>
              </a:p>
              <a:p>
                <a:r>
                  <a:rPr lang="en-GB" sz="1000" dirty="0" smtClean="0"/>
                  <a:t>R17</a:t>
                </a:r>
                <a:r>
                  <a:rPr lang="en-GB" sz="1000" baseline="0" dirty="0" smtClean="0"/>
                  <a:t>  G52  B88</a:t>
                </a:r>
                <a:endParaRPr lang="en-US" sz="1000" dirty="0"/>
              </a:p>
            </p:txBody>
          </p:sp>
        </p:grpSp>
        <p:grpSp>
          <p:nvGrpSpPr>
            <p:cNvPr id="15"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smtClean="0"/>
                  <a:t>Gold</a:t>
                </a:r>
              </a:p>
              <a:p>
                <a:r>
                  <a:rPr lang="en-GB" sz="1000" dirty="0" smtClean="0"/>
                  <a:t>R217</a:t>
                </a:r>
                <a:r>
                  <a:rPr lang="en-GB" sz="1000" baseline="0" dirty="0" smtClean="0"/>
                  <a:t>  G171  B22</a:t>
                </a:r>
                <a:endParaRPr lang="en-US" sz="800" dirty="0"/>
              </a:p>
            </p:txBody>
          </p:sp>
        </p:grpSp>
        <p:grpSp>
          <p:nvGrpSpPr>
            <p:cNvPr id="16"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t>Mid blue</a:t>
                </a:r>
              </a:p>
              <a:p>
                <a:r>
                  <a:rPr lang="en-GB" sz="1000" dirty="0" smtClean="0"/>
                  <a:t>R64</a:t>
                </a:r>
                <a:r>
                  <a:rPr lang="en-GB" sz="1000" baseline="0" dirty="0" smtClean="0"/>
                  <a:t>  G150  B184</a:t>
                </a:r>
                <a:endParaRPr lang="en-US" sz="1000" dirty="0"/>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smtClean="0">
                  <a:solidFill>
                    <a:schemeClr val="accent1"/>
                  </a:solidFill>
                </a:rPr>
                <a:t>Secondary colour palette</a:t>
              </a:r>
              <a:endParaRPr lang="en-US" sz="1000" b="1" dirty="0">
                <a:solidFill>
                  <a:schemeClr val="accent1"/>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smtClean="0">
                  <a:solidFill>
                    <a:schemeClr val="accent1"/>
                  </a:solidFill>
                </a:rPr>
                <a:t>Primary colour palette</a:t>
              </a:r>
              <a:endParaRPr lang="en-US" sz="1000" b="1" dirty="0">
                <a:solidFill>
                  <a:schemeClr val="accent1"/>
                </a:solidFill>
              </a:endParaRPr>
            </a:p>
          </p:txBody>
        </p:sp>
        <p:grpSp>
          <p:nvGrpSpPr>
            <p:cNvPr id="19" name="Group 24"/>
            <p:cNvGrpSpPr/>
            <p:nvPr userDrawn="1"/>
          </p:nvGrpSpPr>
          <p:grpSpPr>
            <a:xfrm>
              <a:off x="-2982575" y="1688965"/>
              <a:ext cx="2863476" cy="307777"/>
              <a:chOff x="-2928990" y="63509"/>
              <a:chExt cx="2643206" cy="307777"/>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t>Light grey</a:t>
                </a:r>
              </a:p>
              <a:p>
                <a:r>
                  <a:rPr lang="en-GB" sz="1000" dirty="0" smtClean="0"/>
                  <a:t>R63</a:t>
                </a:r>
                <a:r>
                  <a:rPr lang="en-GB" sz="1000" baseline="0" dirty="0" smtClean="0"/>
                  <a:t>  G69  B72</a:t>
                </a:r>
                <a:endParaRPr lang="en-US" sz="1000" dirty="0"/>
              </a:p>
            </p:txBody>
          </p:sp>
        </p:grpSp>
        <p:grpSp>
          <p:nvGrpSpPr>
            <p:cNvPr id="20"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Pea green</a:t>
                </a:r>
              </a:p>
              <a:p>
                <a:r>
                  <a:rPr lang="en-GB" sz="1000" dirty="0" smtClean="0"/>
                  <a:t>R121</a:t>
                </a:r>
                <a:r>
                  <a:rPr lang="en-GB" sz="1000" baseline="0" dirty="0" smtClean="0"/>
                  <a:t>  G163  B42</a:t>
                </a:r>
                <a:endParaRPr lang="en-US" sz="1000" dirty="0"/>
              </a:p>
            </p:txBody>
          </p:sp>
        </p:grpSp>
        <p:grpSp>
          <p:nvGrpSpPr>
            <p:cNvPr id="21" name="Group 60"/>
            <p:cNvGrpSpPr/>
            <p:nvPr userDrawn="1"/>
          </p:nvGrpSpPr>
          <p:grpSpPr>
            <a:xfrm>
              <a:off x="-2982571" y="3144506"/>
              <a:ext cx="2863473" cy="307777"/>
              <a:chOff x="-2982571" y="3144506"/>
              <a:chExt cx="2863473" cy="307777"/>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smtClean="0"/>
                  <a:t>Forest green</a:t>
                </a:r>
              </a:p>
              <a:p>
                <a:r>
                  <a:rPr lang="en-GB" sz="1000" dirty="0" smtClean="0"/>
                  <a:t>R</a:t>
                </a:r>
                <a:r>
                  <a:rPr lang="en-GB" sz="1000" baseline="0" dirty="0" smtClean="0"/>
                  <a:t>0 G132  B82</a:t>
                </a:r>
                <a:endParaRPr lang="en-US" sz="1000" dirty="0"/>
              </a:p>
            </p:txBody>
          </p:sp>
        </p:grpSp>
        <p:grpSp>
          <p:nvGrpSpPr>
            <p:cNvPr id="22"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Bottle green</a:t>
                </a:r>
              </a:p>
              <a:p>
                <a:r>
                  <a:rPr lang="en-GB" sz="1000" dirty="0" smtClean="0"/>
                  <a:t>R17</a:t>
                </a:r>
                <a:r>
                  <a:rPr lang="en-GB" sz="1000" baseline="0" dirty="0" smtClean="0"/>
                  <a:t>  G179  B162</a:t>
                </a:r>
                <a:endParaRPr lang="en-US" sz="1000" dirty="0"/>
              </a:p>
            </p:txBody>
          </p:sp>
        </p:grpSp>
        <p:grpSp>
          <p:nvGrpSpPr>
            <p:cNvPr id="23"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Cyan</a:t>
                </a:r>
              </a:p>
              <a:p>
                <a:r>
                  <a:rPr lang="en-GB" sz="1000" dirty="0" smtClean="0"/>
                  <a:t>R0</a:t>
                </a:r>
                <a:r>
                  <a:rPr lang="en-GB" sz="1000" baseline="0" dirty="0" smtClean="0"/>
                  <a:t>  G156  B200</a:t>
                </a:r>
                <a:endParaRPr lang="en-US" sz="1000" dirty="0"/>
              </a:p>
            </p:txBody>
          </p:sp>
        </p:grpSp>
        <p:grpSp>
          <p:nvGrpSpPr>
            <p:cNvPr id="24"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smtClean="0"/>
                  <a:t>Light blue</a:t>
                </a:r>
              </a:p>
              <a:p>
                <a:r>
                  <a:rPr lang="en-GB" sz="1000" dirty="0" smtClean="0"/>
                  <a:t>R124</a:t>
                </a:r>
                <a:r>
                  <a:rPr lang="en-GB" sz="1000" baseline="0" dirty="0" smtClean="0"/>
                  <a:t>  G179  B225</a:t>
                </a:r>
                <a:endParaRPr lang="en-US" sz="1000" dirty="0"/>
              </a:p>
            </p:txBody>
          </p:sp>
        </p:grpSp>
        <p:grpSp>
          <p:nvGrpSpPr>
            <p:cNvPr id="25"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Violet</a:t>
                </a:r>
              </a:p>
              <a:p>
                <a:r>
                  <a:rPr lang="en-GB" sz="1000" dirty="0" smtClean="0"/>
                  <a:t>R128</a:t>
                </a:r>
                <a:r>
                  <a:rPr lang="en-GB" sz="1000" baseline="0" dirty="0" smtClean="0"/>
                  <a:t>  G118  B207</a:t>
                </a:r>
                <a:endParaRPr lang="en-US" sz="1000" dirty="0"/>
              </a:p>
            </p:txBody>
          </p:sp>
        </p:grpSp>
        <p:grpSp>
          <p:nvGrpSpPr>
            <p:cNvPr id="26"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Purple</a:t>
                </a:r>
              </a:p>
              <a:p>
                <a:r>
                  <a:rPr lang="en-GB" sz="1000" dirty="0" smtClean="0"/>
                  <a:t>R143</a:t>
                </a:r>
                <a:r>
                  <a:rPr lang="en-GB" sz="1000" baseline="0" dirty="0" smtClean="0"/>
                  <a:t>  G70  B147</a:t>
                </a:r>
                <a:endParaRPr lang="en-US" sz="1000" dirty="0"/>
              </a:p>
            </p:txBody>
          </p:sp>
        </p:grpSp>
        <p:grpSp>
          <p:nvGrpSpPr>
            <p:cNvPr id="27"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userDrawn="1"/>
            </p:nvSpPr>
            <p:spPr>
              <a:xfrm>
                <a:off x="-2500362" y="696778"/>
                <a:ext cx="2214578" cy="307777"/>
              </a:xfrm>
              <a:prstGeom prst="rect">
                <a:avLst/>
              </a:prstGeom>
              <a:noFill/>
            </p:spPr>
            <p:txBody>
              <a:bodyPr wrap="square" lIns="0" tIns="0" rIns="0" bIns="0" rtlCol="0">
                <a:spAutoFit/>
              </a:bodyPr>
              <a:lstStyle/>
              <a:p>
                <a:r>
                  <a:rPr lang="en-GB" sz="1000" dirty="0" err="1" smtClean="0"/>
                  <a:t>Fuscia</a:t>
                </a:r>
                <a:endParaRPr lang="en-GB" sz="1000" dirty="0" smtClean="0"/>
              </a:p>
              <a:p>
                <a:r>
                  <a:rPr lang="en-GB" sz="1000" dirty="0" smtClean="0"/>
                  <a:t>R233</a:t>
                </a:r>
                <a:r>
                  <a:rPr lang="en-GB" sz="1000" baseline="0" dirty="0" smtClean="0"/>
                  <a:t>  G69  B140</a:t>
                </a:r>
                <a:endParaRPr lang="en-US" sz="1000" dirty="0"/>
              </a:p>
            </p:txBody>
          </p:sp>
        </p:grpSp>
        <p:grpSp>
          <p:nvGrpSpPr>
            <p:cNvPr id="28"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Red</a:t>
                </a:r>
              </a:p>
              <a:p>
                <a:r>
                  <a:rPr lang="en-GB" sz="1000" dirty="0" smtClean="0"/>
                  <a:t>R200</a:t>
                </a:r>
                <a:r>
                  <a:rPr lang="en-GB" sz="1000" baseline="0" dirty="0" smtClean="0"/>
                  <a:t>  G30  B69</a:t>
                </a:r>
                <a:endParaRPr lang="en-US" sz="1000" dirty="0"/>
              </a:p>
            </p:txBody>
          </p:sp>
        </p:grpSp>
        <p:grpSp>
          <p:nvGrpSpPr>
            <p:cNvPr id="29"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Orange</a:t>
                </a:r>
              </a:p>
              <a:p>
                <a:r>
                  <a:rPr lang="en-GB" sz="1000" dirty="0" smtClean="0"/>
                  <a:t>R238</a:t>
                </a:r>
                <a:r>
                  <a:rPr lang="en-GB" sz="1000" baseline="0" dirty="0" smtClean="0"/>
                  <a:t>  G116  29</a:t>
                </a:r>
                <a:endParaRPr lang="en-US" sz="1000" dirty="0"/>
              </a:p>
            </p:txBody>
          </p:sp>
        </p:grpSp>
      </p:grpSp>
      <p:sp>
        <p:nvSpPr>
          <p:cNvPr id="58" name="Rectangle 57"/>
          <p:cNvSpPr/>
          <p:nvPr/>
        </p:nvSpPr>
        <p:spPr>
          <a:xfrm>
            <a:off x="-2759458" y="2351160"/>
            <a:ext cx="285752"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2310953" y="2348881"/>
            <a:ext cx="2214581" cy="307777"/>
          </a:xfrm>
          <a:prstGeom prst="rect">
            <a:avLst/>
          </a:prstGeom>
          <a:noFill/>
        </p:spPr>
        <p:txBody>
          <a:bodyPr wrap="square" lIns="0" tIns="0" rIns="0" bIns="0" rtlCol="0">
            <a:spAutoFit/>
          </a:bodyPr>
          <a:lstStyle/>
          <a:p>
            <a:r>
              <a:rPr lang="en-GB" sz="1000" dirty="0" smtClean="0"/>
              <a:t>Dark grey</a:t>
            </a:r>
          </a:p>
          <a:p>
            <a:r>
              <a:rPr lang="en-GB" sz="1000" dirty="0" smtClean="0"/>
              <a:t>R63</a:t>
            </a:r>
            <a:r>
              <a:rPr lang="en-GB" sz="1000" baseline="0" dirty="0" smtClean="0"/>
              <a:t>  G69  B72</a:t>
            </a:r>
            <a:endParaRPr lang="en-US" sz="1000" dirty="0"/>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4" r:id="rId4"/>
    <p:sldLayoutId id="2147483666" r:id="rId5"/>
    <p:sldLayoutId id="2147483668" r:id="rId6"/>
    <p:sldLayoutId id="2147483669" r:id="rId7"/>
    <p:sldLayoutId id="2147483650" r:id="rId8"/>
    <p:sldLayoutId id="2147483652" r:id="rId9"/>
    <p:sldLayoutId id="2147483653" r:id="rId10"/>
    <p:sldLayoutId id="2147483654" r:id="rId11"/>
    <p:sldLayoutId id="2147483655" r:id="rId12"/>
    <p:sldLayoutId id="2147483657" r:id="rId13"/>
    <p:sldLayoutId id="2147483660" r:id="rId14"/>
  </p:sldLayoutIdLst>
  <p:timing>
    <p:tnLst>
      <p:par>
        <p:cTn id="1" dur="indefinite" restart="never" nodeType="tmRoot"/>
      </p:par>
    </p:tnLst>
  </p:timing>
  <p:hf hdr="0" ftr="0"/>
  <p:txStyles>
    <p:titleStyle>
      <a:lvl1pPr algn="l" rtl="0" eaLnBrk="1" fontAlgn="base" hangingPunct="1">
        <a:spcBef>
          <a:spcPct val="0"/>
        </a:spcBef>
        <a:spcAft>
          <a:spcPct val="0"/>
        </a:spcAft>
        <a:defRPr sz="3200" b="1">
          <a:solidFill>
            <a:srgbClr val="D9AB16"/>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D9AB16"/>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hyperlink" Target="mailto:Tess.Joyce@actuaries.org.uk"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hyperlink" Target="mailto:IFRWorkingParty@gmail.com"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www.actuaries.org/mexico2012/papers/Lockwood.pdf"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dirty="0" smtClean="0"/>
              <a:t>Scottish Board and </a:t>
            </a:r>
            <a:br>
              <a:rPr lang="en-GB" dirty="0" smtClean="0"/>
            </a:br>
            <a:r>
              <a:rPr lang="en-GB" dirty="0" smtClean="0"/>
              <a:t>Knowledge Sharing Scotland</a:t>
            </a:r>
            <a:endParaRPr lang="en-GB" dirty="0"/>
          </a:p>
        </p:txBody>
      </p:sp>
      <p:sp>
        <p:nvSpPr>
          <p:cNvPr id="2051" name="Rectangle 3"/>
          <p:cNvSpPr>
            <a:spLocks noGrp="1" noChangeArrowheads="1"/>
          </p:cNvSpPr>
          <p:nvPr>
            <p:ph type="subTitle" idx="1"/>
          </p:nvPr>
        </p:nvSpPr>
        <p:spPr>
          <a:xfrm>
            <a:off x="395289" y="3284985"/>
            <a:ext cx="6121400" cy="1296789"/>
          </a:xfrm>
        </p:spPr>
        <p:txBody>
          <a:bodyPr/>
          <a:lstStyle/>
          <a:p>
            <a:r>
              <a:rPr lang="en-GB" dirty="0" smtClean="0"/>
              <a:t>Dermot </a:t>
            </a:r>
            <a:r>
              <a:rPr lang="en-GB" dirty="0" err="1" smtClean="0"/>
              <a:t>Grenham</a:t>
            </a:r>
            <a:endParaRPr lang="en-GB" dirty="0" smtClean="0"/>
          </a:p>
          <a:p>
            <a:endParaRPr lang="en-GB" dirty="0"/>
          </a:p>
        </p:txBody>
      </p:sp>
    </p:spTree>
    <p:extLst>
      <p:ext uri="{BB962C8B-B14F-4D97-AF65-F5344CB8AC3E}">
        <p14:creationId xmlns:p14="http://schemas.microsoft.com/office/powerpoint/2010/main" val="2326796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Credit migration risk (1)</a:t>
            </a:r>
            <a:endParaRPr lang="en-GB" dirty="0"/>
          </a:p>
        </p:txBody>
      </p:sp>
      <p:sp>
        <p:nvSpPr>
          <p:cNvPr id="3" name="Content Placeholder 2"/>
          <p:cNvSpPr>
            <a:spLocks noGrp="1"/>
          </p:cNvSpPr>
          <p:nvPr>
            <p:ph idx="1"/>
          </p:nvPr>
        </p:nvSpPr>
        <p:spPr/>
        <p:txBody>
          <a:bodyPr/>
          <a:lstStyle/>
          <a:p>
            <a:r>
              <a:rPr lang="en-GB" dirty="0" smtClean="0"/>
              <a:t>Derive a base and a stressed transition matrix by reference to historic rating agency data</a:t>
            </a:r>
          </a:p>
          <a:p>
            <a:r>
              <a:rPr lang="en-GB" dirty="0" smtClean="0"/>
              <a:t>Assets may transition between rating classes at different rates from those in base transition matrix</a:t>
            </a:r>
          </a:p>
          <a:p>
            <a:r>
              <a:rPr lang="en-GB" dirty="0" smtClean="0"/>
              <a:t>Assets transition between spread curves for different ratings</a:t>
            </a:r>
          </a:p>
          <a:p>
            <a:r>
              <a:rPr lang="en-GB" dirty="0" smtClean="0"/>
              <a:t>Partial offset on liability side if matching adjustment (MA) used</a:t>
            </a:r>
            <a:br>
              <a:rPr lang="en-GB" dirty="0" smtClean="0"/>
            </a:br>
            <a:r>
              <a:rPr lang="en-GB" sz="1800" dirty="0" smtClean="0"/>
              <a:t>- Only movements in fundamental spreads, the part of the spread relating to default and downgrade risk, go through to own funds</a:t>
            </a:r>
            <a:endParaRPr lang="en-GB" dirty="0" smtClean="0"/>
          </a:p>
          <a:p>
            <a:pPr marL="0" indent="0">
              <a:buNone/>
            </a:pPr>
            <a:endParaRPr lang="en-GB" dirty="0"/>
          </a:p>
          <a:p>
            <a:pPr marL="0" indent="0">
              <a:buNone/>
            </a:pPr>
            <a:endParaRPr lang="en-GB" dirty="0"/>
          </a:p>
        </p:txBody>
      </p:sp>
      <p:sp>
        <p:nvSpPr>
          <p:cNvPr id="4" name="Date Placeholder 3"/>
          <p:cNvSpPr>
            <a:spLocks noGrp="1"/>
          </p:cNvSpPr>
          <p:nvPr>
            <p:ph type="dt" sz="half" idx="10"/>
          </p:nvPr>
        </p:nvSpPr>
        <p:spPr/>
        <p:txBody>
          <a:bodyPr/>
          <a:lstStyle/>
          <a:p>
            <a:r>
              <a:rPr lang="en-GB" dirty="0" smtClean="0"/>
              <a:t>26 May 2016</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10</a:t>
            </a:fld>
            <a:endParaRPr lang="en-GB"/>
          </a:p>
        </p:txBody>
      </p:sp>
    </p:spTree>
    <p:extLst>
      <p:ext uri="{BB962C8B-B14F-4D97-AF65-F5344CB8AC3E}">
        <p14:creationId xmlns:p14="http://schemas.microsoft.com/office/powerpoint/2010/main" val="2861946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Credit migration risk (2)</a:t>
            </a:r>
            <a:endParaRPr lang="en-GB" dirty="0"/>
          </a:p>
        </p:txBody>
      </p:sp>
      <p:sp>
        <p:nvSpPr>
          <p:cNvPr id="3" name="Content Placeholder 2"/>
          <p:cNvSpPr>
            <a:spLocks noGrp="1"/>
          </p:cNvSpPr>
          <p:nvPr>
            <p:ph idx="1"/>
          </p:nvPr>
        </p:nvSpPr>
        <p:spPr/>
        <p:txBody>
          <a:bodyPr/>
          <a:lstStyle/>
          <a:p>
            <a:r>
              <a:rPr lang="en-GB" dirty="0" smtClean="0"/>
              <a:t>Stressing future transition matrix increases fundamental spreads</a:t>
            </a:r>
            <a:br>
              <a:rPr lang="en-GB" dirty="0" smtClean="0"/>
            </a:br>
            <a:r>
              <a:rPr lang="en-GB" dirty="0" smtClean="0"/>
              <a:t>-  </a:t>
            </a:r>
            <a:r>
              <a:rPr lang="en-GB" sz="1800" dirty="0" smtClean="0"/>
              <a:t>More assets default</a:t>
            </a:r>
            <a:br>
              <a:rPr lang="en-GB" sz="1800" dirty="0" smtClean="0"/>
            </a:br>
            <a:r>
              <a:rPr lang="en-GB" sz="1800" dirty="0" smtClean="0"/>
              <a:t>-  More assets are sold on being downgraded below investment grade</a:t>
            </a:r>
          </a:p>
          <a:p>
            <a:r>
              <a:rPr lang="en-GB" dirty="0" smtClean="0"/>
              <a:t>Only applies when fundamental spreads are above floor of 35% of long-term average spreads</a:t>
            </a:r>
          </a:p>
          <a:p>
            <a:pPr marL="0" indent="0">
              <a:buNone/>
            </a:pPr>
            <a:endParaRPr lang="en-GB" dirty="0"/>
          </a:p>
          <a:p>
            <a:pPr marL="0" indent="0">
              <a:buNone/>
            </a:pPr>
            <a:endParaRPr lang="en-GB" dirty="0"/>
          </a:p>
        </p:txBody>
      </p:sp>
      <p:sp>
        <p:nvSpPr>
          <p:cNvPr id="4" name="Date Placeholder 3"/>
          <p:cNvSpPr>
            <a:spLocks noGrp="1"/>
          </p:cNvSpPr>
          <p:nvPr>
            <p:ph type="dt" sz="half" idx="10"/>
          </p:nvPr>
        </p:nvSpPr>
        <p:spPr/>
        <p:txBody>
          <a:bodyPr/>
          <a:lstStyle/>
          <a:p>
            <a:r>
              <a:rPr lang="en-GB" dirty="0" smtClean="0"/>
              <a:t>26 May 2016</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11</a:t>
            </a:fld>
            <a:endParaRPr lang="en-GB"/>
          </a:p>
        </p:txBody>
      </p:sp>
    </p:spTree>
    <p:extLst>
      <p:ext uri="{BB962C8B-B14F-4D97-AF65-F5344CB8AC3E}">
        <p14:creationId xmlns:p14="http://schemas.microsoft.com/office/powerpoint/2010/main" val="645252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Longevity and expense risks</a:t>
            </a:r>
            <a:endParaRPr lang="en-GB" dirty="0"/>
          </a:p>
        </p:txBody>
      </p:sp>
      <p:sp>
        <p:nvSpPr>
          <p:cNvPr id="3" name="Content Placeholder 2"/>
          <p:cNvSpPr>
            <a:spLocks noGrp="1"/>
          </p:cNvSpPr>
          <p:nvPr>
            <p:ph idx="1"/>
          </p:nvPr>
        </p:nvSpPr>
        <p:spPr/>
        <p:txBody>
          <a:bodyPr/>
          <a:lstStyle/>
          <a:p>
            <a:r>
              <a:rPr lang="en-GB" dirty="0" smtClean="0"/>
              <a:t>Can be brought into same P&amp;L attribution framework as asset risks</a:t>
            </a:r>
          </a:p>
          <a:p>
            <a:r>
              <a:rPr lang="en-GB" dirty="0" smtClean="0"/>
              <a:t>Requires look-through to how liability cash flows are derived</a:t>
            </a:r>
          </a:p>
          <a:p>
            <a:r>
              <a:rPr lang="en-GB" dirty="0" smtClean="0"/>
              <a:t>Expense risk relatively straightforward</a:t>
            </a:r>
          </a:p>
          <a:p>
            <a:r>
              <a:rPr lang="en-GB" dirty="0" smtClean="0"/>
              <a:t>Longevity risk more complex - depends on age, gender and possibly block of business</a:t>
            </a:r>
          </a:p>
        </p:txBody>
      </p:sp>
      <p:sp>
        <p:nvSpPr>
          <p:cNvPr id="4" name="Date Placeholder 3"/>
          <p:cNvSpPr>
            <a:spLocks noGrp="1"/>
          </p:cNvSpPr>
          <p:nvPr>
            <p:ph type="dt" sz="half" idx="10"/>
          </p:nvPr>
        </p:nvSpPr>
        <p:spPr/>
        <p:txBody>
          <a:bodyPr/>
          <a:lstStyle/>
          <a:p>
            <a:r>
              <a:rPr lang="en-GB" dirty="0" smtClean="0"/>
              <a:t>26 May 2016</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12</a:t>
            </a:fld>
            <a:endParaRPr lang="en-GB"/>
          </a:p>
        </p:txBody>
      </p:sp>
    </p:spTree>
    <p:extLst>
      <p:ext uri="{BB962C8B-B14F-4D97-AF65-F5344CB8AC3E}">
        <p14:creationId xmlns:p14="http://schemas.microsoft.com/office/powerpoint/2010/main" val="1293234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Value metric in which to perform P&amp;L attribution</a:t>
            </a:r>
          </a:p>
        </p:txBody>
      </p:sp>
      <p:sp>
        <p:nvSpPr>
          <p:cNvPr id="3" name="Content Placeholder 2"/>
          <p:cNvSpPr>
            <a:spLocks noGrp="1"/>
          </p:cNvSpPr>
          <p:nvPr>
            <p:ph idx="1"/>
          </p:nvPr>
        </p:nvSpPr>
        <p:spPr/>
        <p:txBody>
          <a:bodyPr/>
          <a:lstStyle/>
          <a:p>
            <a:r>
              <a:rPr lang="en-GB" dirty="0" smtClean="0"/>
              <a:t>Theoretical framework completely general</a:t>
            </a:r>
          </a:p>
          <a:p>
            <a:r>
              <a:rPr lang="en-GB" dirty="0" smtClean="0"/>
              <a:t>Bottom line value metrics, e.g. own funds, most relevant in a reporting exercise</a:t>
            </a:r>
          </a:p>
          <a:p>
            <a:r>
              <a:rPr lang="en-GB" dirty="0" smtClean="0"/>
              <a:t>Useful for illustrating concepts to consider assets and liabilities separately</a:t>
            </a:r>
          </a:p>
          <a:p>
            <a:r>
              <a:rPr lang="en-GB" dirty="0" smtClean="0"/>
              <a:t>In this example:</a:t>
            </a:r>
            <a:br>
              <a:rPr lang="en-GB" dirty="0" smtClean="0"/>
            </a:br>
            <a:r>
              <a:rPr lang="en-GB" sz="1700" dirty="0"/>
              <a:t>-  Assets</a:t>
            </a:r>
            <a:br>
              <a:rPr lang="en-GB" sz="1700" dirty="0"/>
            </a:br>
            <a:r>
              <a:rPr lang="en-GB" sz="1700" dirty="0"/>
              <a:t>-  Own funds without MA = Assets – BEL without MA</a:t>
            </a:r>
            <a:br>
              <a:rPr lang="en-GB" sz="1700" dirty="0"/>
            </a:br>
            <a:r>
              <a:rPr lang="en-GB" sz="1700" dirty="0"/>
              <a:t>-  Own funds with MA = Assets – BEL with MA</a:t>
            </a:r>
            <a:br>
              <a:rPr lang="en-GB" sz="1700" dirty="0"/>
            </a:br>
            <a:r>
              <a:rPr lang="en-GB" sz="1700" dirty="0"/>
              <a:t>-  NB: no risk margin as all risks </a:t>
            </a:r>
            <a:r>
              <a:rPr lang="en-GB" sz="1700" dirty="0" err="1"/>
              <a:t>hedgeable</a:t>
            </a:r>
            <a:r>
              <a:rPr lang="en-GB" sz="1700" dirty="0"/>
              <a:t> (except credit migration risk, for which a bespoke allowance is made)</a:t>
            </a:r>
          </a:p>
        </p:txBody>
      </p:sp>
      <p:sp>
        <p:nvSpPr>
          <p:cNvPr id="4" name="Date Placeholder 3"/>
          <p:cNvSpPr>
            <a:spLocks noGrp="1"/>
          </p:cNvSpPr>
          <p:nvPr>
            <p:ph type="dt" sz="half" idx="10"/>
          </p:nvPr>
        </p:nvSpPr>
        <p:spPr/>
        <p:txBody>
          <a:bodyPr/>
          <a:lstStyle/>
          <a:p>
            <a:r>
              <a:rPr lang="en-GB" dirty="0" smtClean="0"/>
              <a:t>26 May 2016</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13</a:t>
            </a:fld>
            <a:endParaRPr lang="en-GB"/>
          </a:p>
        </p:txBody>
      </p:sp>
    </p:spTree>
    <p:extLst>
      <p:ext uri="{BB962C8B-B14F-4D97-AF65-F5344CB8AC3E}">
        <p14:creationId xmlns:p14="http://schemas.microsoft.com/office/powerpoint/2010/main" val="1949920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Taylor series expansion</a:t>
            </a:r>
            <a:endParaRPr lang="en-GB" dirty="0"/>
          </a:p>
        </p:txBody>
      </p:sp>
      <p:sp>
        <p:nvSpPr>
          <p:cNvPr id="3" name="Content Placeholder 2"/>
          <p:cNvSpPr>
            <a:spLocks noGrp="1"/>
          </p:cNvSpPr>
          <p:nvPr>
            <p:ph idx="1"/>
          </p:nvPr>
        </p:nvSpPr>
        <p:spPr/>
        <p:txBody>
          <a:bodyPr/>
          <a:lstStyle/>
          <a:p>
            <a:pPr marL="0" indent="0">
              <a:buNone/>
            </a:pPr>
            <a:r>
              <a:rPr lang="en-GB" dirty="0" smtClean="0"/>
              <a:t>Change in value metric</a:t>
            </a:r>
            <a:br>
              <a:rPr lang="en-GB" dirty="0" smtClean="0"/>
            </a:br>
            <a:r>
              <a:rPr lang="en-GB" dirty="0" smtClean="0"/>
              <a:t>= Expected closing value – Opening value</a:t>
            </a:r>
            <a:br>
              <a:rPr lang="en-GB" dirty="0" smtClean="0"/>
            </a:br>
            <a:r>
              <a:rPr lang="en-GB" dirty="0" smtClean="0"/>
              <a:t>+ Actual closing value – Expected closing value</a:t>
            </a:r>
          </a:p>
          <a:p>
            <a:pPr marL="0" indent="0">
              <a:buNone/>
            </a:pPr>
            <a:r>
              <a:rPr lang="en-GB" dirty="0" smtClean="0"/>
              <a:t>= Expected change</a:t>
            </a:r>
            <a:br>
              <a:rPr lang="en-GB" dirty="0" smtClean="0"/>
            </a:br>
            <a:r>
              <a:rPr lang="en-GB" dirty="0" smtClean="0"/>
              <a:t>+ f(Expected value of variable 1 + Risk factor 1,</a:t>
            </a:r>
            <a:br>
              <a:rPr lang="en-GB" dirty="0" smtClean="0"/>
            </a:br>
            <a:r>
              <a:rPr lang="en-GB" dirty="0" smtClean="0"/>
              <a:t>Expected value of variable 2 + Risk factor 2, …)</a:t>
            </a:r>
            <a:br>
              <a:rPr lang="en-GB" dirty="0" smtClean="0"/>
            </a:br>
            <a:r>
              <a:rPr lang="en-GB" dirty="0" smtClean="0"/>
              <a:t>- f(Expected value of variable 1, Expected value of variable 2, …)</a:t>
            </a:r>
          </a:p>
          <a:p>
            <a:pPr marL="0" indent="0">
              <a:buNone/>
            </a:pPr>
            <a:r>
              <a:rPr lang="en-GB" dirty="0" smtClean="0"/>
              <a:t>= Expected change</a:t>
            </a:r>
            <a:br>
              <a:rPr lang="en-GB" dirty="0" smtClean="0"/>
            </a:br>
            <a:r>
              <a:rPr lang="en-GB" dirty="0" smtClean="0"/>
              <a:t>+ Sensitivity to risk factor 1 * Risk factor 1</a:t>
            </a:r>
            <a:br>
              <a:rPr lang="en-GB" dirty="0" smtClean="0"/>
            </a:br>
            <a:r>
              <a:rPr lang="en-GB" dirty="0" smtClean="0"/>
              <a:t>+ Sensitivity to risk factor 2 * Risk factor 2 + …</a:t>
            </a:r>
          </a:p>
        </p:txBody>
      </p:sp>
      <p:sp>
        <p:nvSpPr>
          <p:cNvPr id="4" name="Date Placeholder 3"/>
          <p:cNvSpPr>
            <a:spLocks noGrp="1"/>
          </p:cNvSpPr>
          <p:nvPr>
            <p:ph type="dt" sz="half" idx="10"/>
          </p:nvPr>
        </p:nvSpPr>
        <p:spPr/>
        <p:txBody>
          <a:bodyPr/>
          <a:lstStyle/>
          <a:p>
            <a:r>
              <a:rPr lang="en-GB" dirty="0" smtClean="0"/>
              <a:t>26 May 2016</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14</a:t>
            </a:fld>
            <a:endParaRPr lang="en-GB"/>
          </a:p>
        </p:txBody>
      </p:sp>
    </p:spTree>
    <p:extLst>
      <p:ext uri="{BB962C8B-B14F-4D97-AF65-F5344CB8AC3E}">
        <p14:creationId xmlns:p14="http://schemas.microsoft.com/office/powerpoint/2010/main" val="3994302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Expected position</a:t>
            </a:r>
            <a:endParaRPr lang="en-GB" dirty="0"/>
          </a:p>
        </p:txBody>
      </p:sp>
      <p:sp>
        <p:nvSpPr>
          <p:cNvPr id="3" name="Content Placeholder 2"/>
          <p:cNvSpPr>
            <a:spLocks noGrp="1"/>
          </p:cNvSpPr>
          <p:nvPr>
            <p:ph idx="1"/>
          </p:nvPr>
        </p:nvSpPr>
        <p:spPr/>
        <p:txBody>
          <a:bodyPr/>
          <a:lstStyle/>
          <a:p>
            <a:r>
              <a:rPr lang="en-GB" dirty="0" smtClean="0"/>
              <a:t>Does not fall out automatically, so needs to be defined</a:t>
            </a:r>
          </a:p>
          <a:p>
            <a:r>
              <a:rPr lang="en-GB" dirty="0" smtClean="0"/>
              <a:t>Needs to be commercially acceptable as a forecast, </a:t>
            </a:r>
            <a:r>
              <a:rPr lang="en-GB" b="1" dirty="0" smtClean="0"/>
              <a:t>but </a:t>
            </a:r>
            <a:r>
              <a:rPr lang="en-GB" dirty="0" smtClean="0"/>
              <a:t>rigour of P&amp;L attribution process imposes realism</a:t>
            </a:r>
            <a:endParaRPr lang="en-GB" b="1" dirty="0"/>
          </a:p>
          <a:p>
            <a:r>
              <a:rPr lang="en-GB" dirty="0" smtClean="0"/>
              <a:t>Definition open to debate subject to meeting these criteria</a:t>
            </a:r>
          </a:p>
        </p:txBody>
      </p:sp>
      <p:sp>
        <p:nvSpPr>
          <p:cNvPr id="4" name="Date Placeholder 3"/>
          <p:cNvSpPr>
            <a:spLocks noGrp="1"/>
          </p:cNvSpPr>
          <p:nvPr>
            <p:ph type="dt" sz="half" idx="10"/>
          </p:nvPr>
        </p:nvSpPr>
        <p:spPr/>
        <p:txBody>
          <a:bodyPr/>
          <a:lstStyle/>
          <a:p>
            <a:r>
              <a:rPr lang="en-GB" dirty="0" smtClean="0"/>
              <a:t>26 May 2016</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15</a:t>
            </a:fld>
            <a:endParaRPr lang="en-GB"/>
          </a:p>
        </p:txBody>
      </p:sp>
    </p:spTree>
    <p:extLst>
      <p:ext uri="{BB962C8B-B14F-4D97-AF65-F5344CB8AC3E}">
        <p14:creationId xmlns:p14="http://schemas.microsoft.com/office/powerpoint/2010/main" val="25669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Expected position example</a:t>
            </a:r>
            <a:endParaRPr lang="en-GB" dirty="0"/>
          </a:p>
        </p:txBody>
      </p:sp>
      <p:sp>
        <p:nvSpPr>
          <p:cNvPr id="3" name="Content Placeholder 2"/>
          <p:cNvSpPr>
            <a:spLocks noGrp="1"/>
          </p:cNvSpPr>
          <p:nvPr>
            <p:ph idx="1"/>
          </p:nvPr>
        </p:nvSpPr>
        <p:spPr/>
        <p:txBody>
          <a:bodyPr/>
          <a:lstStyle/>
          <a:p>
            <a:r>
              <a:rPr lang="en-GB" sz="1700" dirty="0"/>
              <a:t>Forward rates or spreads:</a:t>
            </a:r>
            <a:br>
              <a:rPr lang="en-GB" sz="1700" dirty="0"/>
            </a:br>
            <a:r>
              <a:rPr lang="en-GB" sz="1700" dirty="0"/>
              <a:t/>
            </a:r>
            <a:br>
              <a:rPr lang="en-GB" sz="1700" dirty="0"/>
            </a:br>
            <a:r>
              <a:rPr lang="en-GB" sz="1700" dirty="0"/>
              <a:t/>
            </a:r>
            <a:br>
              <a:rPr lang="en-GB" sz="1700" dirty="0"/>
            </a:br>
            <a:endParaRPr lang="en-GB" sz="700" dirty="0"/>
          </a:p>
          <a:p>
            <a:r>
              <a:rPr lang="en-GB" sz="1700" dirty="0"/>
              <a:t>Risk-free yield curve after one year:</a:t>
            </a:r>
            <a:br>
              <a:rPr lang="en-GB" sz="1700" dirty="0"/>
            </a:br>
            <a:r>
              <a:rPr lang="en-GB" sz="1700" dirty="0"/>
              <a:t/>
            </a:r>
            <a:br>
              <a:rPr lang="en-GB" sz="1700" dirty="0"/>
            </a:br>
            <a:r>
              <a:rPr lang="en-GB" sz="1700" dirty="0"/>
              <a:t/>
            </a:r>
            <a:br>
              <a:rPr lang="en-GB" sz="1700" dirty="0"/>
            </a:br>
            <a:r>
              <a:rPr lang="en-GB" sz="1000" dirty="0"/>
              <a:t/>
            </a:r>
            <a:br>
              <a:rPr lang="en-GB" sz="1000" dirty="0"/>
            </a:br>
            <a:r>
              <a:rPr lang="en-GB" sz="1700" dirty="0"/>
              <a:t>due to no-arbitrage arguments</a:t>
            </a:r>
          </a:p>
          <a:p>
            <a:r>
              <a:rPr lang="en-GB" sz="1700" dirty="0"/>
              <a:t>A-rated corporate spreads after one year:</a:t>
            </a:r>
            <a:br>
              <a:rPr lang="en-GB" sz="1700" dirty="0"/>
            </a:br>
            <a:r>
              <a:rPr lang="en-GB" sz="1700" dirty="0"/>
              <a:t/>
            </a:r>
            <a:br>
              <a:rPr lang="en-GB" sz="1700" dirty="0"/>
            </a:br>
            <a:r>
              <a:rPr lang="en-GB" sz="1700" dirty="0"/>
              <a:t/>
            </a:r>
            <a:br>
              <a:rPr lang="en-GB" sz="1700" dirty="0"/>
            </a:br>
            <a:r>
              <a:rPr lang="en-GB" sz="1000" dirty="0"/>
              <a:t/>
            </a:r>
            <a:br>
              <a:rPr lang="en-GB" sz="1000" dirty="0"/>
            </a:br>
            <a:r>
              <a:rPr lang="en-GB" sz="1700" dirty="0"/>
              <a:t>possibly more appropriate due to rating transitions</a:t>
            </a:r>
            <a:br>
              <a:rPr lang="en-GB" sz="1700" dirty="0"/>
            </a:br>
            <a:r>
              <a:rPr lang="en-GB" dirty="0" smtClean="0"/>
              <a:t/>
            </a:r>
            <a:br>
              <a:rPr lang="en-GB" dirty="0" smtClean="0"/>
            </a:br>
            <a:endParaRPr lang="en-GB" dirty="0" smtClean="0"/>
          </a:p>
          <a:p>
            <a:endParaRPr lang="en-GB" sz="700" dirty="0"/>
          </a:p>
        </p:txBody>
      </p:sp>
      <p:sp>
        <p:nvSpPr>
          <p:cNvPr id="4" name="Date Placeholder 3"/>
          <p:cNvSpPr>
            <a:spLocks noGrp="1"/>
          </p:cNvSpPr>
          <p:nvPr>
            <p:ph type="dt" sz="half" idx="10"/>
          </p:nvPr>
        </p:nvSpPr>
        <p:spPr/>
        <p:txBody>
          <a:bodyPr/>
          <a:lstStyle/>
          <a:p>
            <a:r>
              <a:rPr lang="en-GB" dirty="0" smtClean="0"/>
              <a:t>26 May 2016</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16</a:t>
            </a:fld>
            <a:endParaRPr lang="en-GB"/>
          </a:p>
        </p:txBody>
      </p:sp>
      <p:graphicFrame>
        <p:nvGraphicFramePr>
          <p:cNvPr id="6" name="Content Placeholder 5"/>
          <p:cNvGraphicFramePr>
            <a:graphicFrameLocks/>
          </p:cNvGraphicFramePr>
          <p:nvPr>
            <p:extLst>
              <p:ext uri="{D42A27DB-BD31-4B8C-83A1-F6EECF244321}">
                <p14:modId xmlns:p14="http://schemas.microsoft.com/office/powerpoint/2010/main" val="3615194275"/>
              </p:ext>
            </p:extLst>
          </p:nvPr>
        </p:nvGraphicFramePr>
        <p:xfrm>
          <a:off x="2339752" y="1916832"/>
          <a:ext cx="4187541" cy="640080"/>
        </p:xfrm>
        <a:graphic>
          <a:graphicData uri="http://schemas.openxmlformats.org/drawingml/2006/table">
            <a:tbl>
              <a:tblPr firstRow="1" bandRow="1">
                <a:tableStyleId>{21E4AEA4-8DFA-4A89-87EB-49C32662AFE0}</a:tableStyleId>
              </a:tblPr>
              <a:tblGrid>
                <a:gridCol w="1395847"/>
                <a:gridCol w="1395847"/>
                <a:gridCol w="1395847"/>
              </a:tblGrid>
              <a:tr h="314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Year 1</a:t>
                      </a:r>
                    </a:p>
                  </a:txBody>
                  <a:tcPr marL="84406" marR="84406">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Year</a:t>
                      </a:r>
                      <a:r>
                        <a:rPr lang="en-GB" sz="1500" baseline="0" dirty="0" smtClean="0"/>
                        <a:t> 2</a:t>
                      </a:r>
                      <a:endParaRPr lang="en-GB" sz="1500" dirty="0" smtClean="0"/>
                    </a:p>
                  </a:txBody>
                  <a:tcPr marL="84406" marR="844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Year</a:t>
                      </a:r>
                      <a:r>
                        <a:rPr lang="en-GB" sz="1500" baseline="0" dirty="0" smtClean="0"/>
                        <a:t> 3</a:t>
                      </a:r>
                      <a:endParaRPr lang="en-GB" sz="1500" dirty="0" smtClean="0"/>
                    </a:p>
                  </a:txBody>
                  <a:tcPr marL="84406" marR="844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4960">
                <a:tc>
                  <a:txBody>
                    <a:bodyPr/>
                    <a:lstStyle/>
                    <a:p>
                      <a:r>
                        <a:rPr lang="en-GB" sz="1500" dirty="0" smtClean="0">
                          <a:solidFill>
                            <a:srgbClr val="3F4548"/>
                          </a:solidFill>
                        </a:rPr>
                        <a:t>0.5%</a:t>
                      </a:r>
                      <a:endParaRPr lang="en-GB" sz="1500" dirty="0">
                        <a:solidFill>
                          <a:srgbClr val="3F4548"/>
                        </a:solidFill>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1.0%</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1.5%</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4155615446"/>
              </p:ext>
            </p:extLst>
          </p:nvPr>
        </p:nvGraphicFramePr>
        <p:xfrm>
          <a:off x="3059832" y="2924944"/>
          <a:ext cx="2791694" cy="640080"/>
        </p:xfrm>
        <a:graphic>
          <a:graphicData uri="http://schemas.openxmlformats.org/drawingml/2006/table">
            <a:tbl>
              <a:tblPr firstRow="1" bandRow="1">
                <a:tableStyleId>{21E4AEA4-8DFA-4A89-87EB-49C32662AFE0}</a:tableStyleId>
              </a:tblPr>
              <a:tblGrid>
                <a:gridCol w="1395847"/>
                <a:gridCol w="1395847"/>
              </a:tblGrid>
              <a:tr h="314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Year</a:t>
                      </a:r>
                      <a:r>
                        <a:rPr lang="en-GB" sz="1500" baseline="0" dirty="0" smtClean="0"/>
                        <a:t> 1</a:t>
                      </a:r>
                      <a:endParaRPr lang="en-GB" sz="1500" dirty="0" smtClean="0"/>
                    </a:p>
                  </a:txBody>
                  <a:tcPr marL="84406" marR="84406">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Year</a:t>
                      </a:r>
                      <a:r>
                        <a:rPr lang="en-GB" sz="1500" baseline="0" dirty="0" smtClean="0"/>
                        <a:t> 2</a:t>
                      </a:r>
                      <a:endParaRPr lang="en-GB" sz="1500" dirty="0" smtClean="0"/>
                    </a:p>
                  </a:txBody>
                  <a:tcPr marL="84406" marR="844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4960">
                <a:tc>
                  <a:txBody>
                    <a:bodyPr/>
                    <a:lstStyle/>
                    <a:p>
                      <a:r>
                        <a:rPr lang="en-GB" sz="1500" dirty="0" smtClean="0">
                          <a:solidFill>
                            <a:srgbClr val="3F4548"/>
                          </a:solidFill>
                        </a:rPr>
                        <a:t>1.0%</a:t>
                      </a:r>
                      <a:endParaRPr lang="en-GB" sz="1500" dirty="0">
                        <a:solidFill>
                          <a:srgbClr val="3F4548"/>
                        </a:solidFill>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1.5%</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42347527"/>
              </p:ext>
            </p:extLst>
          </p:nvPr>
        </p:nvGraphicFramePr>
        <p:xfrm>
          <a:off x="3059832" y="4221088"/>
          <a:ext cx="2791694" cy="640080"/>
        </p:xfrm>
        <a:graphic>
          <a:graphicData uri="http://schemas.openxmlformats.org/drawingml/2006/table">
            <a:tbl>
              <a:tblPr firstRow="1" bandRow="1">
                <a:tableStyleId>{21E4AEA4-8DFA-4A89-87EB-49C32662AFE0}</a:tableStyleId>
              </a:tblPr>
              <a:tblGrid>
                <a:gridCol w="1395847"/>
                <a:gridCol w="1395847"/>
              </a:tblGrid>
              <a:tr h="314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Year</a:t>
                      </a:r>
                      <a:r>
                        <a:rPr lang="en-GB" sz="1500" baseline="0" dirty="0" smtClean="0"/>
                        <a:t> 1</a:t>
                      </a:r>
                      <a:endParaRPr lang="en-GB" sz="1500" dirty="0" smtClean="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Year</a:t>
                      </a:r>
                      <a:r>
                        <a:rPr lang="en-GB" sz="1500" baseline="0" dirty="0" smtClean="0"/>
                        <a:t> 2</a:t>
                      </a:r>
                      <a:endParaRPr lang="en-GB" sz="1500" dirty="0" smtClean="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4960">
                <a:tc>
                  <a:txBody>
                    <a:bodyPr/>
                    <a:lstStyle/>
                    <a:p>
                      <a:r>
                        <a:rPr lang="en-GB" sz="1500" dirty="0" smtClean="0">
                          <a:solidFill>
                            <a:srgbClr val="3F4548"/>
                          </a:solidFill>
                        </a:rPr>
                        <a:t>0.5%</a:t>
                      </a:r>
                      <a:endParaRPr lang="en-GB" sz="1500" dirty="0">
                        <a:solidFill>
                          <a:srgbClr val="3F4548"/>
                        </a:solidFill>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1.0%</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Tree>
    <p:extLst>
      <p:ext uri="{BB962C8B-B14F-4D97-AF65-F5344CB8AC3E}">
        <p14:creationId xmlns:p14="http://schemas.microsoft.com/office/powerpoint/2010/main" val="454612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Deviation terms (1)</a:t>
            </a:r>
            <a:endParaRPr lang="en-GB" dirty="0"/>
          </a:p>
        </p:txBody>
      </p:sp>
      <p:sp>
        <p:nvSpPr>
          <p:cNvPr id="3" name="Content Placeholder 2"/>
          <p:cNvSpPr>
            <a:spLocks noGrp="1"/>
          </p:cNvSpPr>
          <p:nvPr>
            <p:ph idx="1"/>
          </p:nvPr>
        </p:nvSpPr>
        <p:spPr/>
        <p:txBody>
          <a:bodyPr/>
          <a:lstStyle/>
          <a:p>
            <a:r>
              <a:rPr lang="en-GB" sz="2200" dirty="0" smtClean="0"/>
              <a:t>Shape of yield curve movements will not in general be in line with risk factors</a:t>
            </a:r>
          </a:p>
          <a:p>
            <a:r>
              <a:rPr lang="en-GB" sz="2200" dirty="0" smtClean="0"/>
              <a:t>Define: Deviation term = Actual ZCB price – Expected ZCB price</a:t>
            </a:r>
            <a:r>
              <a:rPr lang="en-GB" sz="2200" dirty="0"/>
              <a:t/>
            </a:r>
            <a:br>
              <a:rPr lang="en-GB" sz="2200" dirty="0"/>
            </a:br>
            <a:r>
              <a:rPr lang="en-GB" sz="2200" dirty="0"/>
              <a:t>– </a:t>
            </a:r>
            <a:r>
              <a:rPr lang="en-GB" sz="2200" dirty="0" smtClean="0"/>
              <a:t>Sensitivity of ZCB price to risk factor 1 * Risk </a:t>
            </a:r>
            <a:r>
              <a:rPr lang="en-GB" sz="2200" dirty="0"/>
              <a:t>factor 1</a:t>
            </a:r>
            <a:br>
              <a:rPr lang="en-GB" sz="2200" dirty="0"/>
            </a:br>
            <a:r>
              <a:rPr lang="en-GB" sz="2200" dirty="0"/>
              <a:t>– Sensitivity of ZCB price to risk factor </a:t>
            </a:r>
            <a:r>
              <a:rPr lang="en-GB" sz="2200" dirty="0" smtClean="0"/>
              <a:t>2 </a:t>
            </a:r>
            <a:r>
              <a:rPr lang="en-GB" sz="2200" dirty="0"/>
              <a:t>* Risk factor </a:t>
            </a:r>
            <a:r>
              <a:rPr lang="en-GB" sz="2200" dirty="0" smtClean="0"/>
              <a:t>2 – …</a:t>
            </a:r>
          </a:p>
          <a:p>
            <a:r>
              <a:rPr lang="en-GB" sz="2200" dirty="0" smtClean="0"/>
              <a:t>Add deviation terms into Taylor series expansion</a:t>
            </a:r>
          </a:p>
          <a:p>
            <a:r>
              <a:rPr lang="en-GB" sz="2200" dirty="0" smtClean="0"/>
              <a:t>Could have a deviation term for:</a:t>
            </a:r>
            <a:r>
              <a:rPr lang="en-GB" sz="2200" dirty="0"/>
              <a:t/>
            </a:r>
            <a:br>
              <a:rPr lang="en-GB" sz="2200" dirty="0"/>
            </a:br>
            <a:r>
              <a:rPr lang="en-GB" sz="2200" dirty="0"/>
              <a:t>-  </a:t>
            </a:r>
            <a:r>
              <a:rPr lang="en-GB" sz="2200" dirty="0" smtClean="0"/>
              <a:t>Each month (but potential excessive run time)</a:t>
            </a:r>
            <a:r>
              <a:rPr lang="en-GB" sz="2200" dirty="0"/>
              <a:t/>
            </a:r>
            <a:br>
              <a:rPr lang="en-GB" sz="2200" dirty="0"/>
            </a:br>
            <a:r>
              <a:rPr lang="en-GB" sz="2200" dirty="0"/>
              <a:t>-  </a:t>
            </a:r>
            <a:r>
              <a:rPr lang="en-GB" sz="2200" dirty="0" smtClean="0"/>
              <a:t>Each calibration point (but complications with expected roll-forward)</a:t>
            </a:r>
            <a:r>
              <a:rPr lang="en-GB" dirty="0" smtClean="0"/>
              <a:t/>
            </a:r>
            <a:br>
              <a:rPr lang="en-GB" dirty="0" smtClean="0"/>
            </a:br>
            <a:endParaRPr lang="en-GB" dirty="0" smtClean="0"/>
          </a:p>
        </p:txBody>
      </p:sp>
      <p:sp>
        <p:nvSpPr>
          <p:cNvPr id="4" name="Date Placeholder 3"/>
          <p:cNvSpPr>
            <a:spLocks noGrp="1"/>
          </p:cNvSpPr>
          <p:nvPr>
            <p:ph type="dt" sz="half" idx="10"/>
          </p:nvPr>
        </p:nvSpPr>
        <p:spPr/>
        <p:txBody>
          <a:bodyPr/>
          <a:lstStyle/>
          <a:p>
            <a:r>
              <a:rPr lang="en-GB" dirty="0" smtClean="0"/>
              <a:t>26 May 2016</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17</a:t>
            </a:fld>
            <a:endParaRPr lang="en-GB"/>
          </a:p>
        </p:txBody>
      </p:sp>
    </p:spTree>
    <p:extLst>
      <p:ext uri="{BB962C8B-B14F-4D97-AF65-F5344CB8AC3E}">
        <p14:creationId xmlns:p14="http://schemas.microsoft.com/office/powerpoint/2010/main" val="1619285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Deviation terms (2)</a:t>
            </a:r>
            <a:endParaRPr lang="en-GB" dirty="0"/>
          </a:p>
        </p:txBody>
      </p:sp>
      <p:sp>
        <p:nvSpPr>
          <p:cNvPr id="3" name="Content Placeholder 2"/>
          <p:cNvSpPr>
            <a:spLocks noGrp="1"/>
          </p:cNvSpPr>
          <p:nvPr>
            <p:ph idx="1"/>
          </p:nvPr>
        </p:nvSpPr>
        <p:spPr/>
        <p:txBody>
          <a:bodyPr/>
          <a:lstStyle/>
          <a:p>
            <a:r>
              <a:rPr lang="en-GB" dirty="0" smtClean="0"/>
              <a:t>Corporate and supranational bond spreads: Similar to yields</a:t>
            </a:r>
            <a:endParaRPr lang="en-GB" dirty="0"/>
          </a:p>
          <a:p>
            <a:r>
              <a:rPr lang="en-GB" dirty="0" smtClean="0"/>
              <a:t>Credit migration experience: Deviation term for each asset and each rating the asset could transition to</a:t>
            </a:r>
          </a:p>
          <a:p>
            <a:r>
              <a:rPr lang="en-GB" dirty="0" smtClean="0"/>
              <a:t>Future credit transitions: Deviation term for each entry of transition matrix</a:t>
            </a:r>
          </a:p>
          <a:p>
            <a:r>
              <a:rPr lang="en-GB" dirty="0" smtClean="0"/>
              <a:t>Inflation experience: Deviation term for each actual emerging inflation index figure</a:t>
            </a:r>
            <a:r>
              <a:rPr lang="en-GB" dirty="0"/>
              <a:t/>
            </a:r>
            <a:br>
              <a:rPr lang="en-GB" dirty="0"/>
            </a:br>
            <a:r>
              <a:rPr lang="en-GB" sz="1800" dirty="0"/>
              <a:t>-  </a:t>
            </a:r>
            <a:r>
              <a:rPr lang="en-GB" sz="1800" smtClean="0"/>
              <a:t>Need previous inflation index </a:t>
            </a:r>
            <a:r>
              <a:rPr lang="en-GB" sz="1800" dirty="0" smtClean="0"/>
              <a:t>figures as well as latest one because of indexation lagging</a:t>
            </a:r>
            <a:endParaRPr lang="en-GB" dirty="0" smtClean="0"/>
          </a:p>
        </p:txBody>
      </p:sp>
      <p:sp>
        <p:nvSpPr>
          <p:cNvPr id="4" name="Date Placeholder 3"/>
          <p:cNvSpPr>
            <a:spLocks noGrp="1"/>
          </p:cNvSpPr>
          <p:nvPr>
            <p:ph type="dt" sz="half" idx="10"/>
          </p:nvPr>
        </p:nvSpPr>
        <p:spPr/>
        <p:txBody>
          <a:bodyPr/>
          <a:lstStyle/>
          <a:p>
            <a:r>
              <a:rPr lang="en-GB" dirty="0" smtClean="0"/>
              <a:t>26 May 2016</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18</a:t>
            </a:fld>
            <a:endParaRPr lang="en-GB"/>
          </a:p>
        </p:txBody>
      </p:sp>
    </p:spTree>
    <p:extLst>
      <p:ext uri="{BB962C8B-B14F-4D97-AF65-F5344CB8AC3E}">
        <p14:creationId xmlns:p14="http://schemas.microsoft.com/office/powerpoint/2010/main" val="93791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Solving for the amounts of the risk factors that have </a:t>
            </a:r>
            <a:r>
              <a:rPr lang="en-GB" sz="2400" dirty="0" smtClean="0"/>
              <a:t>occurred – Assumption changes</a:t>
            </a:r>
            <a:endParaRPr lang="en-GB" sz="2400" dirty="0"/>
          </a:p>
        </p:txBody>
      </p:sp>
      <p:sp>
        <p:nvSpPr>
          <p:cNvPr id="3" name="Content Placeholder 2"/>
          <p:cNvSpPr>
            <a:spLocks noGrp="1"/>
          </p:cNvSpPr>
          <p:nvPr>
            <p:ph idx="1"/>
          </p:nvPr>
        </p:nvSpPr>
        <p:spPr/>
        <p:txBody>
          <a:bodyPr/>
          <a:lstStyle/>
          <a:p>
            <a:r>
              <a:rPr lang="en-GB" dirty="0" smtClean="0"/>
              <a:t>Corporate bond spreads, supranational bond spreads, credit migration experience:</a:t>
            </a:r>
            <a:br>
              <a:rPr lang="en-GB" dirty="0" smtClean="0"/>
            </a:br>
            <a:r>
              <a:rPr lang="el-GR" dirty="0" smtClean="0"/>
              <a:t>Σ</a:t>
            </a:r>
            <a:r>
              <a:rPr lang="en-GB" dirty="0" smtClean="0"/>
              <a:t> (deviation terms) = 0 gives a linear equation to be solved</a:t>
            </a:r>
          </a:p>
          <a:p>
            <a:r>
              <a:rPr lang="en-GB" dirty="0" smtClean="0"/>
              <a:t>Interest rates, government bond spreads</a:t>
            </a:r>
            <a:r>
              <a:rPr lang="en-GB" smtClean="0"/>
              <a:t>, inflation:</a:t>
            </a:r>
            <a:r>
              <a:rPr lang="en-GB" dirty="0" smtClean="0"/>
              <a:t/>
            </a:r>
            <a:br>
              <a:rPr lang="en-GB" dirty="0" smtClean="0"/>
            </a:br>
            <a:r>
              <a:rPr lang="en-GB" dirty="0" smtClean="0"/>
              <a:t>-  Vector of deviation terms should have zero component in direction of each risk factor</a:t>
            </a:r>
            <a:br>
              <a:rPr lang="en-GB" dirty="0" smtClean="0"/>
            </a:br>
            <a:r>
              <a:rPr lang="en-GB" dirty="0" smtClean="0"/>
              <a:t>-  Gives 3 simultaneous </a:t>
            </a:r>
            <a:r>
              <a:rPr lang="en-GB" smtClean="0"/>
              <a:t>linear equations</a:t>
            </a:r>
            <a:r>
              <a:rPr lang="en-GB" dirty="0" smtClean="0"/>
              <a:t/>
            </a:r>
            <a:br>
              <a:rPr lang="en-GB" dirty="0" smtClean="0"/>
            </a:br>
            <a:endParaRPr lang="en-GB" dirty="0" smtClean="0"/>
          </a:p>
        </p:txBody>
      </p:sp>
      <p:sp>
        <p:nvSpPr>
          <p:cNvPr id="4" name="Date Placeholder 3"/>
          <p:cNvSpPr>
            <a:spLocks noGrp="1"/>
          </p:cNvSpPr>
          <p:nvPr>
            <p:ph type="dt" sz="half" idx="10"/>
          </p:nvPr>
        </p:nvSpPr>
        <p:spPr/>
        <p:txBody>
          <a:bodyPr/>
          <a:lstStyle/>
          <a:p>
            <a:r>
              <a:rPr lang="en-GB" dirty="0" smtClean="0"/>
              <a:t>26 May 2016</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19</a:t>
            </a:fld>
            <a:endParaRPr lang="en-GB"/>
          </a:p>
        </p:txBody>
      </p:sp>
    </p:spTree>
    <p:extLst>
      <p:ext uri="{BB962C8B-B14F-4D97-AF65-F5344CB8AC3E}">
        <p14:creationId xmlns:p14="http://schemas.microsoft.com/office/powerpoint/2010/main" val="1244256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Scottish Board</a:t>
            </a:r>
            <a:endParaRPr lang="en-GB" dirty="0"/>
          </a:p>
        </p:txBody>
      </p:sp>
      <p:sp>
        <p:nvSpPr>
          <p:cNvPr id="3" name="Content Placeholder 2"/>
          <p:cNvSpPr>
            <a:spLocks noGrp="1"/>
          </p:cNvSpPr>
          <p:nvPr>
            <p:ph idx="1"/>
          </p:nvPr>
        </p:nvSpPr>
        <p:spPr/>
        <p:txBody>
          <a:bodyPr/>
          <a:lstStyle/>
          <a:p>
            <a:r>
              <a:rPr lang="en-GB" sz="1800" dirty="0" smtClean="0"/>
              <a:t>The Scottish Board of the </a:t>
            </a:r>
            <a:r>
              <a:rPr lang="en-GB" sz="1800" dirty="0" err="1" smtClean="0"/>
              <a:t>IFoA</a:t>
            </a:r>
            <a:r>
              <a:rPr lang="en-GB" sz="1800" dirty="0" smtClean="0"/>
              <a:t> is accountable to members in Scotland and has three main key responsibilities (KRs):-</a:t>
            </a:r>
          </a:p>
          <a:p>
            <a:pPr lvl="1"/>
            <a:r>
              <a:rPr lang="en-GB" sz="1400" b="1" dirty="0" smtClean="0"/>
              <a:t>KR1 – Encourage and Develop the Actuarial Community in Scotland</a:t>
            </a:r>
            <a:r>
              <a:rPr lang="en-GB" sz="1400" dirty="0" smtClean="0"/>
              <a:t>.  Key success to date has been the KSS and OCF CPD events.  Greater links to students and understanding optimal communication strategy are 2015 objectives as well as greater oversight of the wider CPD programme in Scotland.</a:t>
            </a:r>
          </a:p>
          <a:p>
            <a:pPr lvl="1"/>
            <a:r>
              <a:rPr lang="en-GB" sz="1400" b="1" dirty="0" smtClean="0"/>
              <a:t>KR2 – Raise the Profile of Actuaries and the Profession in Scotland.</a:t>
            </a:r>
            <a:r>
              <a:rPr lang="en-GB" sz="1400" dirty="0" smtClean="0"/>
              <a:t> </a:t>
            </a:r>
            <a:r>
              <a:rPr lang="en-GB" sz="1400" dirty="0"/>
              <a:t> </a:t>
            </a:r>
            <a:r>
              <a:rPr lang="en-GB" sz="1400" dirty="0" smtClean="0"/>
              <a:t>The profile and understanding of the </a:t>
            </a:r>
            <a:r>
              <a:rPr lang="en-GB" sz="1400" dirty="0" err="1" smtClean="0"/>
              <a:t>IFoA</a:t>
            </a:r>
            <a:r>
              <a:rPr lang="en-GB" sz="1400" dirty="0" smtClean="0"/>
              <a:t> was substantially enhanced by the Independence Vote with many new strong relationships made.  Further 2015 work on engaging Employers, Schools/Universities, Media and PR as well as maintaining political engagement.</a:t>
            </a:r>
          </a:p>
          <a:p>
            <a:pPr lvl="1"/>
            <a:r>
              <a:rPr lang="en-GB" sz="1400" b="1" dirty="0" smtClean="0"/>
              <a:t>KR3 – Encourage and Advance Academic Developments in Scotland.  </a:t>
            </a:r>
            <a:r>
              <a:rPr lang="en-GB" sz="1400" dirty="0" smtClean="0"/>
              <a:t>The key success has been use of the Endowment Fund to help set up the ARC which is maturing and developing, we would welcome member input on use of the remaining Endowment Fund.  The key 2015 roadmap for this KR is to understand and develop structure around academic developments in Scotland as well as develop a forward plan for the Endowment.</a:t>
            </a:r>
            <a:endParaRPr lang="en-GB" sz="1400" b="1" dirty="0"/>
          </a:p>
          <a:p>
            <a:r>
              <a:rPr lang="en-GB" sz="1400" dirty="0" smtClean="0"/>
              <a:t>The Leader of the Scottish Board is Suzanne Vaughan (Towers Watson) and the Regions Manager </a:t>
            </a:r>
            <a:r>
              <a:rPr lang="en-GB" sz="1400" dirty="0"/>
              <a:t>is Tess Joyce </a:t>
            </a:r>
            <a:r>
              <a:rPr lang="en-GB" sz="1400" dirty="0" smtClean="0"/>
              <a:t>(</a:t>
            </a:r>
            <a:r>
              <a:rPr lang="en-GB" sz="1400" dirty="0" smtClean="0">
                <a:hlinkClick r:id="rId2"/>
              </a:rPr>
              <a:t>Tess.Joyce@actuaries.org.uk</a:t>
            </a:r>
            <a:r>
              <a:rPr lang="en-GB" sz="1400" dirty="0" smtClean="0"/>
              <a:t>).  We’d actively like more member feedback on the Scottish Board activities and willing volunteers to join the Board to help support the profession in Scotland.</a:t>
            </a:r>
          </a:p>
          <a:p>
            <a:pPr lvl="1"/>
            <a:endParaRPr lang="en-GB" sz="1400" dirty="0" smtClean="0"/>
          </a:p>
          <a:p>
            <a:pPr lvl="1"/>
            <a:endParaRPr lang="en-GB" sz="1400" dirty="0" smtClean="0"/>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a:t>
            </a:fld>
            <a:endParaRPr lang="en-GB"/>
          </a:p>
        </p:txBody>
      </p:sp>
    </p:spTree>
    <p:extLst>
      <p:ext uri="{BB962C8B-B14F-4D97-AF65-F5344CB8AC3E}">
        <p14:creationId xmlns:p14="http://schemas.microsoft.com/office/powerpoint/2010/main" val="54618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Solving for the amounts of the risk factors that have </a:t>
            </a:r>
            <a:r>
              <a:rPr lang="en-GB" sz="2400" dirty="0" smtClean="0"/>
              <a:t>occurred – Experience variances</a:t>
            </a:r>
            <a:endParaRPr lang="en-GB" sz="2400" dirty="0"/>
          </a:p>
        </p:txBody>
      </p:sp>
      <p:sp>
        <p:nvSpPr>
          <p:cNvPr id="3" name="Content Placeholder 2"/>
          <p:cNvSpPr>
            <a:spLocks noGrp="1"/>
          </p:cNvSpPr>
          <p:nvPr>
            <p:ph idx="1"/>
          </p:nvPr>
        </p:nvSpPr>
        <p:spPr/>
        <p:txBody>
          <a:bodyPr/>
          <a:lstStyle/>
          <a:p>
            <a:r>
              <a:rPr lang="en-GB" dirty="0" smtClean="0"/>
              <a:t>In this example, bring experience variance deviation terms into same equations as assumption change deviation terms, rather than setting up separate experience variance risk factors</a:t>
            </a:r>
          </a:p>
          <a:p>
            <a:r>
              <a:rPr lang="en-GB" dirty="0" smtClean="0"/>
              <a:t>Maintains consistency of risk categorisation with internal model</a:t>
            </a:r>
          </a:p>
          <a:p>
            <a:r>
              <a:rPr lang="en-GB" dirty="0" smtClean="0"/>
              <a:t>Can still report experience variances separately when required for presentational purposes</a:t>
            </a:r>
            <a:br>
              <a:rPr lang="en-GB" dirty="0" smtClean="0"/>
            </a:br>
            <a:endParaRPr lang="en-GB" dirty="0" smtClean="0"/>
          </a:p>
        </p:txBody>
      </p:sp>
      <p:sp>
        <p:nvSpPr>
          <p:cNvPr id="4" name="Date Placeholder 3"/>
          <p:cNvSpPr>
            <a:spLocks noGrp="1"/>
          </p:cNvSpPr>
          <p:nvPr>
            <p:ph type="dt" sz="half" idx="10"/>
          </p:nvPr>
        </p:nvSpPr>
        <p:spPr/>
        <p:txBody>
          <a:bodyPr/>
          <a:lstStyle/>
          <a:p>
            <a:r>
              <a:rPr lang="en-GB" dirty="0" smtClean="0"/>
              <a:t>26 May 2016</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20</a:t>
            </a:fld>
            <a:endParaRPr lang="en-GB"/>
          </a:p>
        </p:txBody>
      </p:sp>
    </p:spTree>
    <p:extLst>
      <p:ext uri="{BB962C8B-B14F-4D97-AF65-F5344CB8AC3E}">
        <p14:creationId xmlns:p14="http://schemas.microsoft.com/office/powerpoint/2010/main" val="3776155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Specimen results – Sterling interest rate risk</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Date Placeholder 3"/>
          <p:cNvSpPr>
            <a:spLocks noGrp="1"/>
          </p:cNvSpPr>
          <p:nvPr>
            <p:ph type="dt" sz="half" idx="10"/>
          </p:nvPr>
        </p:nvSpPr>
        <p:spPr/>
        <p:txBody>
          <a:bodyPr/>
          <a:lstStyle/>
          <a:p>
            <a:r>
              <a:rPr lang="en-GB" dirty="0" smtClean="0"/>
              <a:t>26 May 2016</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21</a:t>
            </a:fld>
            <a:endParaRPr lang="en-GB"/>
          </a:p>
        </p:txBody>
      </p:sp>
      <p:graphicFrame>
        <p:nvGraphicFramePr>
          <p:cNvPr id="7" name="Content Placeholder 5"/>
          <p:cNvGraphicFramePr>
            <a:graphicFrameLocks/>
          </p:cNvGraphicFramePr>
          <p:nvPr>
            <p:extLst>
              <p:ext uri="{D42A27DB-BD31-4B8C-83A1-F6EECF244321}">
                <p14:modId xmlns:p14="http://schemas.microsoft.com/office/powerpoint/2010/main" val="367953462"/>
              </p:ext>
            </p:extLst>
          </p:nvPr>
        </p:nvGraphicFramePr>
        <p:xfrm>
          <a:off x="539552" y="1593736"/>
          <a:ext cx="7793481" cy="2880360"/>
        </p:xfrm>
        <a:graphic>
          <a:graphicData uri="http://schemas.openxmlformats.org/drawingml/2006/table">
            <a:tbl>
              <a:tblPr firstRow="1" bandRow="1">
                <a:tableStyleId>{21E4AEA4-8DFA-4A89-87EB-49C32662AFE0}</a:tableStyleId>
              </a:tblPr>
              <a:tblGrid>
                <a:gridCol w="2385760"/>
                <a:gridCol w="954303"/>
                <a:gridCol w="2385760"/>
                <a:gridCol w="2067658"/>
              </a:tblGrid>
              <a:tr h="314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500" dirty="0" smtClean="0"/>
                    </a:p>
                  </a:txBody>
                  <a:tcPr marL="84406" marR="84406">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Assets</a:t>
                      </a:r>
                    </a:p>
                  </a:txBody>
                  <a:tcPr marL="84406" marR="84406">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Own</a:t>
                      </a:r>
                      <a:r>
                        <a:rPr lang="en-GB" sz="1500" baseline="0" dirty="0" smtClean="0"/>
                        <a:t> funds without MA</a:t>
                      </a:r>
                      <a:endParaRPr lang="en-GB" sz="1500" dirty="0" smtClean="0"/>
                    </a:p>
                  </a:txBody>
                  <a:tcPr marL="84406" marR="844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Own</a:t>
                      </a:r>
                      <a:r>
                        <a:rPr lang="en-GB" sz="1500" baseline="0" dirty="0" smtClean="0"/>
                        <a:t> funds with MA</a:t>
                      </a:r>
                      <a:endParaRPr lang="en-GB" sz="1500" dirty="0" smtClean="0"/>
                    </a:p>
                  </a:txBody>
                  <a:tcPr marL="84406" marR="844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14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chemeClr val="bg1"/>
                          </a:solidFill>
                        </a:rPr>
                        <a:t>Risk factor 1</a:t>
                      </a: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n-GB" sz="1500" b="1" dirty="0" smtClean="0">
                          <a:solidFill>
                            <a:srgbClr val="3F4548"/>
                          </a:solidFill>
                        </a:rPr>
                        <a:t>(58.6)</a:t>
                      </a:r>
                      <a:endParaRPr lang="en-GB" sz="1500" b="1" dirty="0">
                        <a:solidFill>
                          <a:srgbClr val="3F4548"/>
                        </a:solidFill>
                      </a:endParaRP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rgbClr val="3F4548"/>
                          </a:solidFill>
                        </a:rPr>
                        <a:t>(1.4)</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rgbClr val="3F4548"/>
                          </a:solidFill>
                        </a:rPr>
                        <a:t>(1.6)</a:t>
                      </a:r>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14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chemeClr val="bg1"/>
                          </a:solidFill>
                        </a:rPr>
                        <a:t>% of risk factor occurred</a:t>
                      </a: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47%</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44%</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45%</a:t>
                      </a:r>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14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chemeClr val="bg1"/>
                          </a:solidFill>
                        </a:rPr>
                        <a:t>Sensitivity</a:t>
                      </a:r>
                      <a:r>
                        <a:rPr lang="en-GB" sz="1500" baseline="0" dirty="0" smtClean="0">
                          <a:solidFill>
                            <a:schemeClr val="bg1"/>
                          </a:solidFill>
                        </a:rPr>
                        <a:t> to risk factor </a:t>
                      </a:r>
                      <a:endParaRPr lang="en-GB" sz="1500" dirty="0" smtClean="0">
                        <a:solidFill>
                          <a:schemeClr val="bg1"/>
                        </a:solidFill>
                      </a:endParaRP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smtClean="0">
                          <a:solidFill>
                            <a:srgbClr val="3F4548"/>
                          </a:solidFill>
                        </a:rPr>
                        <a:t>(124.7)</a:t>
                      </a:r>
                      <a:endParaRPr lang="en-GB" sz="1500" dirty="0" smtClean="0">
                        <a:solidFill>
                          <a:srgbClr val="3F4548"/>
                        </a:solidFill>
                      </a:endParaRP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(3.2)</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smtClean="0">
                          <a:solidFill>
                            <a:srgbClr val="3F4548"/>
                          </a:solidFill>
                        </a:rPr>
                        <a:t>(3.6)</a:t>
                      </a:r>
                      <a:endParaRPr lang="en-GB" sz="1500" dirty="0" smtClean="0">
                        <a:solidFill>
                          <a:srgbClr val="3F4548"/>
                        </a:solidFill>
                      </a:endParaRPr>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14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500" dirty="0" smtClean="0">
                        <a:solidFill>
                          <a:srgbClr val="3F4548"/>
                        </a:solidFill>
                      </a:endParaRP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en-GB" sz="1500" dirty="0"/>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GB" sz="1500" dirty="0"/>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GB" sz="1500" dirty="0"/>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14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chemeClr val="bg1"/>
                          </a:solidFill>
                        </a:rPr>
                        <a:t>Risk factor 2</a:t>
                      </a: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rgbClr val="3F4548"/>
                          </a:solidFill>
                        </a:rPr>
                        <a:t>59.1</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rgbClr val="3F4548"/>
                          </a:solidFill>
                        </a:rPr>
                        <a:t>(1.2)</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rgbClr val="3F4548"/>
                          </a:solidFill>
                        </a:rPr>
                        <a:t>(1.2)</a:t>
                      </a:r>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4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chemeClr val="bg1"/>
                          </a:solidFill>
                        </a:rPr>
                        <a:t>% of risk factor occurred</a:t>
                      </a: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(73)%</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(75)%</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(76)%</a:t>
                      </a:r>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14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chemeClr val="bg1"/>
                          </a:solidFill>
                        </a:rPr>
                        <a:t>Sensitivity</a:t>
                      </a:r>
                      <a:r>
                        <a:rPr lang="en-GB" sz="1500" baseline="0" dirty="0" smtClean="0">
                          <a:solidFill>
                            <a:schemeClr val="bg1"/>
                          </a:solidFill>
                        </a:rPr>
                        <a:t> to risk factor </a:t>
                      </a:r>
                      <a:endParaRPr lang="en-GB" sz="1500" dirty="0" smtClean="0">
                        <a:solidFill>
                          <a:schemeClr val="bg1"/>
                        </a:solidFill>
                      </a:endParaRP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(80.9)</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1.6</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1.5</a:t>
                      </a:r>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4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chemeClr val="bg1"/>
                          </a:solidFill>
                        </a:rPr>
                        <a:t>…</a:t>
                      </a: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500" dirty="0" smtClean="0">
                        <a:solidFill>
                          <a:srgbClr val="3F4548"/>
                        </a:solidFill>
                      </a:endParaRP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500" dirty="0" smtClean="0">
                        <a:solidFill>
                          <a:srgbClr val="3F4548"/>
                        </a:solidFill>
                      </a:endParaRP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500" dirty="0" smtClean="0">
                        <a:solidFill>
                          <a:srgbClr val="3F4548"/>
                        </a:solidFill>
                      </a:endParaRPr>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9" name="Content Placeholder 2"/>
          <p:cNvSpPr txBox="1">
            <a:spLocks/>
          </p:cNvSpPr>
          <p:nvPr/>
        </p:nvSpPr>
        <p:spPr bwMode="auto">
          <a:xfrm>
            <a:off x="450927" y="4509120"/>
            <a:ext cx="8291512" cy="1552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bodyPr>
          <a:lstStyle>
            <a:lvl1pPr marL="269875" indent="-269875"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D9AB16"/>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r>
              <a:rPr lang="en-GB" sz="1500" kern="0" dirty="0"/>
              <a:t>Small own funds sensitivities due to close matching</a:t>
            </a:r>
          </a:p>
          <a:p>
            <a:r>
              <a:rPr lang="en-GB" sz="1500" kern="0" dirty="0"/>
              <a:t>Takes account of more assets needing to be held to back BEL when there is no MA </a:t>
            </a:r>
          </a:p>
          <a:p>
            <a:r>
              <a:rPr lang="en-GB" sz="1500" kern="0" dirty="0"/>
              <a:t>Risk factor %’s slightly different in each column due to weighting differences</a:t>
            </a:r>
          </a:p>
        </p:txBody>
      </p:sp>
    </p:spTree>
    <p:extLst>
      <p:ext uri="{BB962C8B-B14F-4D97-AF65-F5344CB8AC3E}">
        <p14:creationId xmlns:p14="http://schemas.microsoft.com/office/powerpoint/2010/main" val="4077379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Specimen results – Sterling inflation risk</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Date Placeholder 3"/>
          <p:cNvSpPr>
            <a:spLocks noGrp="1"/>
          </p:cNvSpPr>
          <p:nvPr>
            <p:ph type="dt" sz="half" idx="10"/>
          </p:nvPr>
        </p:nvSpPr>
        <p:spPr/>
        <p:txBody>
          <a:bodyPr/>
          <a:lstStyle/>
          <a:p>
            <a:r>
              <a:rPr lang="en-GB" dirty="0" smtClean="0"/>
              <a:t>26 May 2016</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22</a:t>
            </a:fld>
            <a:endParaRPr lang="en-GB"/>
          </a:p>
        </p:txBody>
      </p:sp>
      <p:graphicFrame>
        <p:nvGraphicFramePr>
          <p:cNvPr id="7" name="Content Placeholder 5"/>
          <p:cNvGraphicFramePr>
            <a:graphicFrameLocks/>
          </p:cNvGraphicFramePr>
          <p:nvPr>
            <p:extLst>
              <p:ext uri="{D42A27DB-BD31-4B8C-83A1-F6EECF244321}">
                <p14:modId xmlns:p14="http://schemas.microsoft.com/office/powerpoint/2010/main" val="1309638730"/>
              </p:ext>
            </p:extLst>
          </p:nvPr>
        </p:nvGraphicFramePr>
        <p:xfrm>
          <a:off x="539551" y="1340768"/>
          <a:ext cx="7776865" cy="2923055"/>
        </p:xfrm>
        <a:graphic>
          <a:graphicData uri="http://schemas.openxmlformats.org/drawingml/2006/table">
            <a:tbl>
              <a:tblPr firstRow="1" bandRow="1">
                <a:tableStyleId>{21E4AEA4-8DFA-4A89-87EB-49C32662AFE0}</a:tableStyleId>
              </a:tblPr>
              <a:tblGrid>
                <a:gridCol w="2380674"/>
                <a:gridCol w="952268"/>
                <a:gridCol w="2380674"/>
                <a:gridCol w="2063249"/>
              </a:tblGrid>
              <a:tr h="3285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500" dirty="0" smtClean="0"/>
                    </a:p>
                  </a:txBody>
                  <a:tcPr marL="84406" marR="84406">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Assets</a:t>
                      </a:r>
                    </a:p>
                  </a:txBody>
                  <a:tcPr marL="84406" marR="84406">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Own</a:t>
                      </a:r>
                      <a:r>
                        <a:rPr lang="en-GB" sz="1500" baseline="0" dirty="0" smtClean="0"/>
                        <a:t> funds without MA</a:t>
                      </a:r>
                      <a:endParaRPr lang="en-GB" sz="1500" dirty="0" smtClean="0"/>
                    </a:p>
                  </a:txBody>
                  <a:tcPr marL="84406" marR="844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Own</a:t>
                      </a:r>
                      <a:r>
                        <a:rPr lang="en-GB" sz="1500" baseline="0" dirty="0" smtClean="0"/>
                        <a:t> funds with MA</a:t>
                      </a:r>
                      <a:endParaRPr lang="en-GB" sz="1500" dirty="0" smtClean="0"/>
                    </a:p>
                  </a:txBody>
                  <a:tcPr marL="84406" marR="844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13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chemeClr val="bg1"/>
                          </a:solidFill>
                        </a:rPr>
                        <a:t>Risk factor 1</a:t>
                      </a: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n-GB" sz="1500" b="1" dirty="0" smtClean="0">
                          <a:solidFill>
                            <a:srgbClr val="3F4548"/>
                          </a:solidFill>
                        </a:rPr>
                        <a:t>28.3</a:t>
                      </a:r>
                      <a:endParaRPr lang="en-GB" sz="1500" b="1" dirty="0">
                        <a:solidFill>
                          <a:srgbClr val="3F4548"/>
                        </a:solidFill>
                      </a:endParaRP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rgbClr val="3F4548"/>
                          </a:solidFill>
                        </a:rPr>
                        <a:t>0.8</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rgbClr val="3F4548"/>
                          </a:solidFill>
                        </a:rPr>
                        <a:t>0.8</a:t>
                      </a:r>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285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chemeClr val="bg1"/>
                          </a:solidFill>
                        </a:rPr>
                        <a:t>% of risk factor occurred</a:t>
                      </a: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65%</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62%</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64%</a:t>
                      </a:r>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285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chemeClr val="bg1"/>
                          </a:solidFill>
                        </a:rPr>
                        <a:t>Sensitivity</a:t>
                      </a:r>
                      <a:r>
                        <a:rPr lang="en-GB" sz="1500" baseline="0" dirty="0" smtClean="0">
                          <a:solidFill>
                            <a:schemeClr val="bg1"/>
                          </a:solidFill>
                        </a:rPr>
                        <a:t> to risk factor </a:t>
                      </a:r>
                      <a:endParaRPr lang="en-GB" sz="1500" dirty="0" smtClean="0">
                        <a:solidFill>
                          <a:schemeClr val="bg1"/>
                        </a:solidFill>
                      </a:endParaRP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43.6</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1.3</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1.2</a:t>
                      </a:r>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913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500" dirty="0" smtClean="0">
                        <a:solidFill>
                          <a:srgbClr val="3F4548"/>
                        </a:solidFill>
                      </a:endParaRP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en-GB" sz="1500" dirty="0"/>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GB" sz="1500" dirty="0"/>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GB" sz="1500" dirty="0"/>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913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chemeClr val="bg1"/>
                          </a:solidFill>
                        </a:rPr>
                        <a:t>Risk factor 2</a:t>
                      </a: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rgbClr val="3F4548"/>
                          </a:solidFill>
                        </a:rPr>
                        <a:t>13.2</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rgbClr val="3F4548"/>
                          </a:solidFill>
                        </a:rPr>
                        <a:t>(0.4)</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rgbClr val="3F4548"/>
                          </a:solidFill>
                        </a:rPr>
                        <a:t>(0.4)</a:t>
                      </a:r>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85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chemeClr val="bg1"/>
                          </a:solidFill>
                        </a:rPr>
                        <a:t>% of risk factor occurred</a:t>
                      </a: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48%</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46%</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46%</a:t>
                      </a:r>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285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chemeClr val="bg1"/>
                          </a:solidFill>
                        </a:rPr>
                        <a:t>Sensitivity</a:t>
                      </a:r>
                      <a:r>
                        <a:rPr lang="en-GB" sz="1500" baseline="0" dirty="0" smtClean="0">
                          <a:solidFill>
                            <a:schemeClr val="bg1"/>
                          </a:solidFill>
                        </a:rPr>
                        <a:t> to risk factor </a:t>
                      </a:r>
                      <a:endParaRPr lang="en-GB" sz="1500" dirty="0" smtClean="0">
                        <a:solidFill>
                          <a:schemeClr val="bg1"/>
                        </a:solidFill>
                      </a:endParaRP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27.4</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(0.9)</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(0.8)</a:t>
                      </a:r>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13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chemeClr val="bg1"/>
                          </a:solidFill>
                        </a:rPr>
                        <a:t>…</a:t>
                      </a: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500" dirty="0" smtClean="0">
                        <a:solidFill>
                          <a:srgbClr val="3F4548"/>
                        </a:solidFill>
                      </a:endParaRP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500" dirty="0" smtClean="0">
                        <a:solidFill>
                          <a:srgbClr val="3F4548"/>
                        </a:solidFill>
                      </a:endParaRP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500" dirty="0" smtClean="0">
                        <a:solidFill>
                          <a:srgbClr val="3F4548"/>
                        </a:solidFill>
                      </a:endParaRPr>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9" name="Content Placeholder 2"/>
          <p:cNvSpPr txBox="1">
            <a:spLocks/>
          </p:cNvSpPr>
          <p:nvPr/>
        </p:nvSpPr>
        <p:spPr bwMode="auto">
          <a:xfrm>
            <a:off x="450927" y="4437112"/>
            <a:ext cx="8291512" cy="1552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bodyPr>
          <a:lstStyle>
            <a:lvl1pPr marL="269875" indent="-269875"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D9AB16"/>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r>
              <a:rPr lang="en-GB" sz="1500" kern="0" dirty="0"/>
              <a:t>Similar sensitivities to sterling interest rate risk, but smaller magnitude of asset stresses because:</a:t>
            </a:r>
            <a:br>
              <a:rPr lang="en-GB" sz="1500" kern="0" dirty="0"/>
            </a:br>
            <a:r>
              <a:rPr lang="en-GB" sz="1500" kern="0" dirty="0"/>
              <a:t>-  Inflation stresses only apply to inflation-linked assets and liabilities</a:t>
            </a:r>
            <a:br>
              <a:rPr lang="en-GB" sz="1500" kern="0" dirty="0"/>
            </a:br>
            <a:r>
              <a:rPr lang="en-GB" sz="1500" kern="0" dirty="0"/>
              <a:t>-  Lower volatility of risk factors</a:t>
            </a:r>
          </a:p>
        </p:txBody>
      </p:sp>
    </p:spTree>
    <p:extLst>
      <p:ext uri="{BB962C8B-B14F-4D97-AF65-F5344CB8AC3E}">
        <p14:creationId xmlns:p14="http://schemas.microsoft.com/office/powerpoint/2010/main" val="23340057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Specimen results – Currency risk</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Date Placeholder 3"/>
          <p:cNvSpPr>
            <a:spLocks noGrp="1"/>
          </p:cNvSpPr>
          <p:nvPr>
            <p:ph type="dt" sz="half" idx="10"/>
          </p:nvPr>
        </p:nvSpPr>
        <p:spPr/>
        <p:txBody>
          <a:bodyPr/>
          <a:lstStyle/>
          <a:p>
            <a:r>
              <a:rPr lang="en-GB" dirty="0" smtClean="0"/>
              <a:t>26 May 2016</a:t>
            </a:r>
          </a:p>
        </p:txBody>
      </p:sp>
      <p:sp>
        <p:nvSpPr>
          <p:cNvPr id="5" name="Slide Number Placeholder 4"/>
          <p:cNvSpPr>
            <a:spLocks noGrp="1"/>
          </p:cNvSpPr>
          <p:nvPr>
            <p:ph type="sldNum" sz="quarter" idx="12"/>
          </p:nvPr>
        </p:nvSpPr>
        <p:spPr/>
        <p:txBody>
          <a:bodyPr/>
          <a:lstStyle/>
          <a:p>
            <a:fld id="{FE8DA6AF-1811-4E27-A96F-54109F1D0275}" type="slidenum">
              <a:rPr lang="en-GB" smtClean="0"/>
              <a:pPr/>
              <a:t>23</a:t>
            </a:fld>
            <a:endParaRPr lang="en-GB"/>
          </a:p>
        </p:txBody>
      </p:sp>
      <p:graphicFrame>
        <p:nvGraphicFramePr>
          <p:cNvPr id="7" name="Content Placeholder 5"/>
          <p:cNvGraphicFramePr>
            <a:graphicFrameLocks/>
          </p:cNvGraphicFramePr>
          <p:nvPr>
            <p:extLst>
              <p:ext uri="{D42A27DB-BD31-4B8C-83A1-F6EECF244321}">
                <p14:modId xmlns:p14="http://schemas.microsoft.com/office/powerpoint/2010/main" val="2079670933"/>
              </p:ext>
            </p:extLst>
          </p:nvPr>
        </p:nvGraphicFramePr>
        <p:xfrm>
          <a:off x="450927" y="1412776"/>
          <a:ext cx="8064897" cy="2882876"/>
        </p:xfrm>
        <a:graphic>
          <a:graphicData uri="http://schemas.openxmlformats.org/drawingml/2006/table">
            <a:tbl>
              <a:tblPr firstRow="1" bandRow="1">
                <a:tableStyleId>{21E4AEA4-8DFA-4A89-87EB-49C32662AFE0}</a:tableStyleId>
              </a:tblPr>
              <a:tblGrid>
                <a:gridCol w="2936053"/>
                <a:gridCol w="854806"/>
                <a:gridCol w="2289663"/>
                <a:gridCol w="1984375"/>
              </a:tblGrid>
              <a:tr h="2831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500" dirty="0" smtClean="0"/>
                    </a:p>
                  </a:txBody>
                  <a:tcPr marL="84406" marR="84406">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Assets</a:t>
                      </a:r>
                    </a:p>
                  </a:txBody>
                  <a:tcPr marL="84406" marR="84406">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Own</a:t>
                      </a:r>
                      <a:r>
                        <a:rPr lang="en-GB" sz="1500" baseline="0" dirty="0" smtClean="0"/>
                        <a:t> funds without MA</a:t>
                      </a:r>
                      <a:endParaRPr lang="en-GB" sz="1500" dirty="0" smtClean="0"/>
                    </a:p>
                  </a:txBody>
                  <a:tcPr marL="84406" marR="844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Own</a:t>
                      </a:r>
                      <a:r>
                        <a:rPr lang="en-GB" sz="1500" baseline="0" dirty="0" smtClean="0"/>
                        <a:t> funds with MA</a:t>
                      </a:r>
                      <a:endParaRPr lang="en-GB" sz="1500" dirty="0" smtClean="0"/>
                    </a:p>
                  </a:txBody>
                  <a:tcPr marL="84406" marR="844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31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chemeClr val="bg1"/>
                          </a:solidFill>
                        </a:rPr>
                        <a:t>EUR</a:t>
                      </a:r>
                      <a:r>
                        <a:rPr lang="en-GB" sz="1500" b="1" baseline="0" dirty="0" smtClean="0">
                          <a:solidFill>
                            <a:schemeClr val="bg1"/>
                          </a:solidFill>
                        </a:rPr>
                        <a:t> currency risk</a:t>
                      </a:r>
                      <a:endParaRPr lang="en-GB" sz="1500" b="1" dirty="0" smtClean="0">
                        <a:solidFill>
                          <a:schemeClr val="bg1"/>
                        </a:solidFill>
                      </a:endParaRP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n-GB" sz="1500" b="1" dirty="0" smtClean="0">
                          <a:solidFill>
                            <a:srgbClr val="3F4548"/>
                          </a:solidFill>
                        </a:rPr>
                        <a:t>1.8</a:t>
                      </a:r>
                      <a:endParaRPr lang="en-GB" sz="1500" b="1" dirty="0">
                        <a:solidFill>
                          <a:srgbClr val="3F4548"/>
                        </a:solidFill>
                      </a:endParaRP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rgbClr val="3F4548"/>
                          </a:solidFill>
                        </a:rPr>
                        <a:t>1.8</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rgbClr val="3F4548"/>
                          </a:solidFill>
                        </a:rPr>
                        <a:t>1.8</a:t>
                      </a:r>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31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chemeClr val="bg1"/>
                          </a:solidFill>
                        </a:rPr>
                        <a:t>% appreciation</a:t>
                      </a:r>
                      <a:r>
                        <a:rPr lang="en-GB" sz="1500" baseline="0" dirty="0" smtClean="0">
                          <a:solidFill>
                            <a:schemeClr val="bg1"/>
                          </a:solidFill>
                        </a:rPr>
                        <a:t> of EUR</a:t>
                      </a:r>
                      <a:endParaRPr lang="en-GB" sz="1500" dirty="0" smtClean="0">
                        <a:solidFill>
                          <a:schemeClr val="bg1"/>
                        </a:solidFill>
                      </a:endParaRP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9%</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9%</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9%</a:t>
                      </a:r>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065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chemeClr val="bg1"/>
                          </a:solidFill>
                        </a:rPr>
                        <a:t>Sensitivity</a:t>
                      </a:r>
                      <a:r>
                        <a:rPr lang="en-GB" sz="1500" baseline="0" dirty="0" smtClean="0">
                          <a:solidFill>
                            <a:schemeClr val="bg1"/>
                          </a:solidFill>
                        </a:rPr>
                        <a:t> to a 1% appreciation</a:t>
                      </a:r>
                      <a:endParaRPr lang="en-GB" sz="1500" dirty="0" smtClean="0">
                        <a:solidFill>
                          <a:schemeClr val="bg1"/>
                        </a:solidFill>
                      </a:endParaRP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0.2</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0.2</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0.2</a:t>
                      </a:r>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31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500" dirty="0" smtClean="0">
                        <a:solidFill>
                          <a:srgbClr val="3F4548"/>
                        </a:solidFill>
                      </a:endParaRP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en-GB" sz="1500" dirty="0"/>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GB" sz="1500" dirty="0"/>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GB" sz="1500" dirty="0"/>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831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chemeClr val="bg1"/>
                          </a:solidFill>
                        </a:rPr>
                        <a:t>USD currency risk</a:t>
                      </a: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rgbClr val="3F4548"/>
                          </a:solidFill>
                        </a:rPr>
                        <a:t>1.1</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rgbClr val="3F4548"/>
                          </a:solidFill>
                        </a:rPr>
                        <a:t>1.1</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rgbClr val="3F4548"/>
                          </a:solidFill>
                        </a:rPr>
                        <a:t>1.1</a:t>
                      </a:r>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31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chemeClr val="bg1"/>
                          </a:solidFill>
                        </a:rPr>
                        <a:t>% appreciation of USD</a:t>
                      </a: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(11)%</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(11)%</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(11)%</a:t>
                      </a:r>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22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chemeClr val="bg1"/>
                          </a:solidFill>
                        </a:rPr>
                        <a:t>Sensitivity</a:t>
                      </a:r>
                      <a:r>
                        <a:rPr lang="en-GB" sz="1500" baseline="0" dirty="0" smtClean="0">
                          <a:solidFill>
                            <a:schemeClr val="bg1"/>
                          </a:solidFill>
                        </a:rPr>
                        <a:t> to a 1% appreciation </a:t>
                      </a:r>
                      <a:endParaRPr lang="en-GB" sz="1500" dirty="0" smtClean="0">
                        <a:solidFill>
                          <a:schemeClr val="bg1"/>
                        </a:solidFill>
                      </a:endParaRP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(0.1)</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(0.1)</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(0.1)</a:t>
                      </a:r>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31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chemeClr val="bg1"/>
                          </a:solidFill>
                        </a:rPr>
                        <a:t>…</a:t>
                      </a: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500" dirty="0" smtClean="0">
                        <a:solidFill>
                          <a:srgbClr val="3F4548"/>
                        </a:solidFill>
                      </a:endParaRP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500" dirty="0" smtClean="0">
                        <a:solidFill>
                          <a:srgbClr val="3F4548"/>
                        </a:solidFill>
                      </a:endParaRP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500" dirty="0" smtClean="0">
                        <a:solidFill>
                          <a:srgbClr val="3F4548"/>
                        </a:solidFill>
                      </a:endParaRPr>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9" name="Content Placeholder 2"/>
          <p:cNvSpPr txBox="1">
            <a:spLocks/>
          </p:cNvSpPr>
          <p:nvPr/>
        </p:nvSpPr>
        <p:spPr bwMode="auto">
          <a:xfrm>
            <a:off x="450927" y="4437112"/>
            <a:ext cx="8291512" cy="1552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bodyPr>
          <a:lstStyle>
            <a:lvl1pPr marL="269875" indent="-269875"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D9AB16"/>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r>
              <a:rPr lang="en-GB" sz="1500" kern="0" dirty="0"/>
              <a:t>Zero liability sensitivities, as liabilities denominated in sterling in this example</a:t>
            </a:r>
          </a:p>
          <a:p>
            <a:r>
              <a:rPr lang="en-GB" sz="1500" kern="0" dirty="0"/>
              <a:t>Small asset sensitivities, in view of hedging</a:t>
            </a:r>
          </a:p>
          <a:p>
            <a:r>
              <a:rPr lang="en-GB" sz="1500" kern="0" dirty="0"/>
              <a:t>Similar comments apply to overseas interest rate and inflation risks</a:t>
            </a:r>
          </a:p>
        </p:txBody>
      </p:sp>
    </p:spTree>
    <p:extLst>
      <p:ext uri="{BB962C8B-B14F-4D97-AF65-F5344CB8AC3E}">
        <p14:creationId xmlns:p14="http://schemas.microsoft.com/office/powerpoint/2010/main" val="33465500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Specimen results – Spread risks</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Date Placeholder 3"/>
          <p:cNvSpPr>
            <a:spLocks noGrp="1"/>
          </p:cNvSpPr>
          <p:nvPr>
            <p:ph type="dt" sz="half" idx="10"/>
          </p:nvPr>
        </p:nvSpPr>
        <p:spPr/>
        <p:txBody>
          <a:bodyPr/>
          <a:lstStyle/>
          <a:p>
            <a:r>
              <a:rPr lang="en-GB" dirty="0" smtClean="0"/>
              <a:t>26 May 2016</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24</a:t>
            </a:fld>
            <a:endParaRPr lang="en-GB"/>
          </a:p>
        </p:txBody>
      </p:sp>
      <p:graphicFrame>
        <p:nvGraphicFramePr>
          <p:cNvPr id="7" name="Content Placeholder 5"/>
          <p:cNvGraphicFramePr>
            <a:graphicFrameLocks/>
          </p:cNvGraphicFramePr>
          <p:nvPr>
            <p:extLst>
              <p:ext uri="{D42A27DB-BD31-4B8C-83A1-F6EECF244321}">
                <p14:modId xmlns:p14="http://schemas.microsoft.com/office/powerpoint/2010/main" val="2748843646"/>
              </p:ext>
            </p:extLst>
          </p:nvPr>
        </p:nvGraphicFramePr>
        <p:xfrm>
          <a:off x="240199" y="1412776"/>
          <a:ext cx="8712967" cy="2904335"/>
        </p:xfrm>
        <a:graphic>
          <a:graphicData uri="http://schemas.openxmlformats.org/drawingml/2006/table">
            <a:tbl>
              <a:tblPr firstRow="1" bandRow="1">
                <a:tableStyleId>{21E4AEA4-8DFA-4A89-87EB-49C32662AFE0}</a:tableStyleId>
              </a:tblPr>
              <a:tblGrid>
                <a:gridCol w="3528392"/>
                <a:gridCol w="936104"/>
                <a:gridCol w="2304256"/>
                <a:gridCol w="1944215"/>
              </a:tblGrid>
              <a:tr h="2816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500" dirty="0" smtClean="0"/>
                    </a:p>
                  </a:txBody>
                  <a:tcPr marL="84406" marR="84406">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Assets</a:t>
                      </a:r>
                    </a:p>
                  </a:txBody>
                  <a:tcPr marL="84406" marR="84406">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Own</a:t>
                      </a:r>
                      <a:r>
                        <a:rPr lang="en-GB" sz="1500" baseline="0" dirty="0" smtClean="0"/>
                        <a:t> funds without MA</a:t>
                      </a:r>
                      <a:endParaRPr lang="en-GB" sz="1500" dirty="0" smtClean="0"/>
                    </a:p>
                  </a:txBody>
                  <a:tcPr marL="84406" marR="844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Own</a:t>
                      </a:r>
                      <a:r>
                        <a:rPr lang="en-GB" sz="1500" baseline="0" dirty="0" smtClean="0"/>
                        <a:t> funds with MA</a:t>
                      </a:r>
                      <a:endParaRPr lang="en-GB" sz="1500" dirty="0" smtClean="0"/>
                    </a:p>
                  </a:txBody>
                  <a:tcPr marL="84406" marR="844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16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chemeClr val="bg1"/>
                          </a:solidFill>
                        </a:rPr>
                        <a:t>GBP supranational</a:t>
                      </a:r>
                      <a:r>
                        <a:rPr lang="en-GB" sz="1500" b="1" baseline="0" dirty="0" smtClean="0">
                          <a:solidFill>
                            <a:schemeClr val="bg1"/>
                          </a:solidFill>
                        </a:rPr>
                        <a:t> bond spreads</a:t>
                      </a:r>
                      <a:endParaRPr lang="en-GB" sz="1500" b="1" dirty="0" smtClean="0">
                        <a:solidFill>
                          <a:schemeClr val="bg1"/>
                        </a:solidFill>
                      </a:endParaRP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n-GB" sz="1500" b="1" dirty="0" smtClean="0">
                          <a:solidFill>
                            <a:srgbClr val="3F4548"/>
                          </a:solidFill>
                        </a:rPr>
                        <a:t>(1.4)</a:t>
                      </a:r>
                      <a:endParaRPr lang="en-GB" sz="1500" b="1" dirty="0">
                        <a:solidFill>
                          <a:srgbClr val="3F4548"/>
                        </a:solidFill>
                      </a:endParaRP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rgbClr val="3F4548"/>
                          </a:solidFill>
                        </a:rPr>
                        <a:t>(1.4)</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rgbClr val="3F4548"/>
                          </a:solidFill>
                        </a:rPr>
                        <a:t>0.1</a:t>
                      </a:r>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16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chemeClr val="bg1"/>
                          </a:solidFill>
                        </a:rPr>
                        <a:t>Spread</a:t>
                      </a:r>
                      <a:r>
                        <a:rPr lang="en-GB" sz="1500" baseline="0" dirty="0" smtClean="0">
                          <a:solidFill>
                            <a:schemeClr val="bg1"/>
                          </a:solidFill>
                        </a:rPr>
                        <a:t> widening</a:t>
                      </a:r>
                      <a:r>
                        <a:rPr lang="en-GB" sz="1500" dirty="0" smtClean="0">
                          <a:solidFill>
                            <a:schemeClr val="bg1"/>
                          </a:solidFill>
                        </a:rPr>
                        <a:t> occurred</a:t>
                      </a: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0.21%</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0.21%</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0.21%</a:t>
                      </a:r>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816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chemeClr val="bg1"/>
                          </a:solidFill>
                        </a:rPr>
                        <a:t>Sensitivity</a:t>
                      </a:r>
                      <a:r>
                        <a:rPr lang="en-GB" sz="1500" baseline="0" dirty="0" smtClean="0">
                          <a:solidFill>
                            <a:schemeClr val="bg1"/>
                          </a:solidFill>
                        </a:rPr>
                        <a:t> to a 1% widening </a:t>
                      </a:r>
                      <a:endParaRPr lang="en-GB" sz="1500" dirty="0" smtClean="0">
                        <a:solidFill>
                          <a:schemeClr val="bg1"/>
                        </a:solidFill>
                      </a:endParaRP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(6.8)</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(6.8)</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0.4</a:t>
                      </a:r>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16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500" dirty="0" smtClean="0">
                        <a:solidFill>
                          <a:srgbClr val="3F4548"/>
                        </a:solidFill>
                      </a:endParaRP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en-GB" sz="1500" dirty="0"/>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GB" sz="1500" dirty="0"/>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GB" sz="1500" dirty="0"/>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440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chemeClr val="bg1"/>
                          </a:solidFill>
                        </a:rPr>
                        <a:t>GBP</a:t>
                      </a:r>
                      <a:r>
                        <a:rPr lang="en-GB" sz="1500" b="1" baseline="0" dirty="0" smtClean="0">
                          <a:solidFill>
                            <a:schemeClr val="bg1"/>
                          </a:solidFill>
                        </a:rPr>
                        <a:t> A-rated corporate bond spreads</a:t>
                      </a:r>
                      <a:endParaRPr lang="en-GB" sz="1500" b="1" dirty="0" smtClean="0">
                        <a:solidFill>
                          <a:schemeClr val="bg1"/>
                        </a:solidFill>
                      </a:endParaRP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rgbClr val="3F4548"/>
                          </a:solidFill>
                        </a:rPr>
                        <a:t>9.5</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rgbClr val="3F4548"/>
                          </a:solidFill>
                        </a:rPr>
                        <a:t>9.5</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rgbClr val="3F4548"/>
                          </a:solidFill>
                        </a:rPr>
                        <a:t>0.2</a:t>
                      </a:r>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6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chemeClr val="bg1"/>
                          </a:solidFill>
                        </a:rPr>
                        <a:t>Spread</a:t>
                      </a:r>
                      <a:r>
                        <a:rPr lang="en-GB" sz="1500" baseline="0" dirty="0" smtClean="0">
                          <a:solidFill>
                            <a:schemeClr val="bg1"/>
                          </a:solidFill>
                        </a:rPr>
                        <a:t> widening occurred</a:t>
                      </a:r>
                      <a:endParaRPr lang="en-GB" sz="1500" dirty="0" smtClean="0">
                        <a:solidFill>
                          <a:schemeClr val="bg1"/>
                        </a:solidFill>
                      </a:endParaRP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(0.32)%</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(0.32)%</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(0.32)%</a:t>
                      </a:r>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816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chemeClr val="bg1"/>
                          </a:solidFill>
                        </a:rPr>
                        <a:t>Sensitivity</a:t>
                      </a:r>
                      <a:r>
                        <a:rPr lang="en-GB" sz="1500" baseline="0" dirty="0" smtClean="0">
                          <a:solidFill>
                            <a:schemeClr val="bg1"/>
                          </a:solidFill>
                        </a:rPr>
                        <a:t> to a 1% widening </a:t>
                      </a:r>
                      <a:endParaRPr lang="en-GB" sz="1500" dirty="0" smtClean="0">
                        <a:solidFill>
                          <a:schemeClr val="bg1"/>
                        </a:solidFill>
                      </a:endParaRP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(29.7)</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(29.7)</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(0.7)</a:t>
                      </a:r>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6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chemeClr val="bg1"/>
                          </a:solidFill>
                        </a:rPr>
                        <a:t>…</a:t>
                      </a: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500" dirty="0" smtClean="0">
                        <a:solidFill>
                          <a:srgbClr val="3F4548"/>
                        </a:solidFill>
                      </a:endParaRP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500" dirty="0" smtClean="0">
                        <a:solidFill>
                          <a:srgbClr val="3F4548"/>
                        </a:solidFill>
                      </a:endParaRP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500" dirty="0" smtClean="0">
                        <a:solidFill>
                          <a:srgbClr val="3F4548"/>
                        </a:solidFill>
                      </a:endParaRPr>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9" name="Content Placeholder 2"/>
          <p:cNvSpPr txBox="1">
            <a:spLocks/>
          </p:cNvSpPr>
          <p:nvPr/>
        </p:nvSpPr>
        <p:spPr bwMode="auto">
          <a:xfrm>
            <a:off x="450927" y="4509120"/>
            <a:ext cx="8291512" cy="1552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bodyPr>
          <a:lstStyle>
            <a:lvl1pPr marL="269875" indent="-269875"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D9AB16"/>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r>
              <a:rPr lang="en-GB" sz="1500" kern="0" dirty="0"/>
              <a:t>M</a:t>
            </a:r>
            <a:r>
              <a:rPr lang="en-GB" sz="1500" kern="0" dirty="0" smtClean="0"/>
              <a:t>aterial spread risk may remain after MA in some circumstances, because of regulatory restrictions on credit for MA for some types of asset, e.g. callable bonds</a:t>
            </a:r>
          </a:p>
          <a:p>
            <a:r>
              <a:rPr lang="en-GB" sz="1500" kern="0" dirty="0"/>
              <a:t>May also be </a:t>
            </a:r>
            <a:r>
              <a:rPr lang="en-GB" sz="1500" kern="0" dirty="0" smtClean="0"/>
              <a:t>increases </a:t>
            </a:r>
            <a:r>
              <a:rPr lang="en-GB" sz="1500" kern="0" dirty="0"/>
              <a:t>in future fundamental spread assumptions, affecting MA </a:t>
            </a:r>
            <a:r>
              <a:rPr lang="en-GB" sz="1500" kern="0" dirty="0" smtClean="0"/>
              <a:t>only</a:t>
            </a:r>
          </a:p>
          <a:p>
            <a:r>
              <a:rPr lang="en-GB" sz="1500" kern="0" dirty="0"/>
              <a:t>No changes in future fundamental spreads in this example, as equal to </a:t>
            </a:r>
            <a:r>
              <a:rPr lang="en-GB" sz="1500" kern="0" dirty="0" smtClean="0"/>
              <a:t>floor</a:t>
            </a:r>
            <a:endParaRPr lang="en-GB" sz="1500" kern="0" dirty="0"/>
          </a:p>
          <a:p>
            <a:endParaRPr lang="en-GB" sz="1500" kern="0" dirty="0"/>
          </a:p>
        </p:txBody>
      </p:sp>
    </p:spTree>
    <p:extLst>
      <p:ext uri="{BB962C8B-B14F-4D97-AF65-F5344CB8AC3E}">
        <p14:creationId xmlns:p14="http://schemas.microsoft.com/office/powerpoint/2010/main" val="1735472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Specimen results – Credit migration risk</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Date Placeholder 3"/>
          <p:cNvSpPr>
            <a:spLocks noGrp="1"/>
          </p:cNvSpPr>
          <p:nvPr>
            <p:ph type="dt" sz="half" idx="10"/>
          </p:nvPr>
        </p:nvSpPr>
        <p:spPr/>
        <p:txBody>
          <a:bodyPr/>
          <a:lstStyle/>
          <a:p>
            <a:r>
              <a:rPr lang="en-GB" dirty="0" smtClean="0"/>
              <a:t>26 May 2016</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25</a:t>
            </a:fld>
            <a:endParaRPr lang="en-GB"/>
          </a:p>
        </p:txBody>
      </p:sp>
      <p:graphicFrame>
        <p:nvGraphicFramePr>
          <p:cNvPr id="7" name="Content Placeholder 5"/>
          <p:cNvGraphicFramePr>
            <a:graphicFrameLocks/>
          </p:cNvGraphicFramePr>
          <p:nvPr>
            <p:extLst>
              <p:ext uri="{D42A27DB-BD31-4B8C-83A1-F6EECF244321}">
                <p14:modId xmlns:p14="http://schemas.microsoft.com/office/powerpoint/2010/main" val="3858845213"/>
              </p:ext>
            </p:extLst>
          </p:nvPr>
        </p:nvGraphicFramePr>
        <p:xfrm>
          <a:off x="827584" y="1340768"/>
          <a:ext cx="7289426" cy="1464028"/>
        </p:xfrm>
        <a:graphic>
          <a:graphicData uri="http://schemas.openxmlformats.org/drawingml/2006/table">
            <a:tbl>
              <a:tblPr firstRow="1" bandRow="1">
                <a:tableStyleId>{21E4AEA4-8DFA-4A89-87EB-49C32662AFE0}</a:tableStyleId>
              </a:tblPr>
              <a:tblGrid>
                <a:gridCol w="2231457"/>
                <a:gridCol w="892583"/>
                <a:gridCol w="2231457"/>
                <a:gridCol w="1933929"/>
              </a:tblGrid>
              <a:tr h="3660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500" dirty="0" smtClean="0"/>
                    </a:p>
                  </a:txBody>
                  <a:tcPr marL="84406" marR="84406">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Assets</a:t>
                      </a:r>
                    </a:p>
                  </a:txBody>
                  <a:tcPr marL="84406" marR="84406">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Own</a:t>
                      </a:r>
                      <a:r>
                        <a:rPr lang="en-GB" sz="1500" baseline="0" dirty="0" smtClean="0"/>
                        <a:t> funds without MA</a:t>
                      </a:r>
                      <a:endParaRPr lang="en-GB" sz="1500" dirty="0" smtClean="0"/>
                    </a:p>
                  </a:txBody>
                  <a:tcPr marL="84406" marR="844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Own</a:t>
                      </a:r>
                      <a:r>
                        <a:rPr lang="en-GB" sz="1500" baseline="0" dirty="0" smtClean="0"/>
                        <a:t> funds with MA</a:t>
                      </a:r>
                      <a:endParaRPr lang="en-GB" sz="1500" dirty="0" smtClean="0"/>
                    </a:p>
                  </a:txBody>
                  <a:tcPr marL="84406" marR="844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60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chemeClr val="bg1"/>
                          </a:solidFill>
                        </a:rPr>
                        <a:t>Credit</a:t>
                      </a:r>
                      <a:r>
                        <a:rPr lang="en-GB" sz="1500" b="1" baseline="0" dirty="0" smtClean="0">
                          <a:solidFill>
                            <a:schemeClr val="bg1"/>
                          </a:solidFill>
                        </a:rPr>
                        <a:t> migration risk</a:t>
                      </a:r>
                      <a:endParaRPr lang="en-GB" sz="1500" b="1" dirty="0" smtClean="0">
                        <a:solidFill>
                          <a:schemeClr val="bg1"/>
                        </a:solidFill>
                      </a:endParaRP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n-GB" sz="1500" b="1" dirty="0" smtClean="0">
                          <a:solidFill>
                            <a:srgbClr val="3F4548"/>
                          </a:solidFill>
                        </a:rPr>
                        <a:t>(14.4)</a:t>
                      </a:r>
                      <a:endParaRPr lang="en-GB" sz="1500" b="1" dirty="0">
                        <a:solidFill>
                          <a:srgbClr val="3F4548"/>
                        </a:solidFill>
                      </a:endParaRP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rgbClr val="3F4548"/>
                          </a:solidFill>
                        </a:rPr>
                        <a:t>(14.4)</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solidFill>
                            <a:srgbClr val="3F4548"/>
                          </a:solidFill>
                        </a:rPr>
                        <a:t>(3.6)</a:t>
                      </a:r>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60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chemeClr val="bg1"/>
                          </a:solidFill>
                        </a:rPr>
                        <a:t>% of risk factor occurred</a:t>
                      </a: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36%</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36%</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36%</a:t>
                      </a:r>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660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chemeClr val="bg1"/>
                          </a:solidFill>
                        </a:rPr>
                        <a:t>Sensitivity</a:t>
                      </a:r>
                      <a:r>
                        <a:rPr lang="en-GB" sz="1500" baseline="0" dirty="0" smtClean="0">
                          <a:solidFill>
                            <a:schemeClr val="bg1"/>
                          </a:solidFill>
                        </a:rPr>
                        <a:t> to risk factor </a:t>
                      </a:r>
                      <a:endParaRPr lang="en-GB" sz="1500" dirty="0" smtClean="0">
                        <a:solidFill>
                          <a:schemeClr val="bg1"/>
                        </a:solidFill>
                      </a:endParaRPr>
                    </a:p>
                  </a:txBody>
                  <a:tcPr marL="84406" marR="84406">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(40.0)</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(40.0)</a:t>
                      </a:r>
                    </a:p>
                  </a:txBody>
                  <a:tcPr marL="84406" marR="84406">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(10.0)</a:t>
                      </a:r>
                    </a:p>
                  </a:txBody>
                  <a:tcPr marL="84406" marR="84406">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9" name="Content Placeholder 2"/>
          <p:cNvSpPr txBox="1">
            <a:spLocks/>
          </p:cNvSpPr>
          <p:nvPr/>
        </p:nvSpPr>
        <p:spPr bwMode="auto">
          <a:xfrm>
            <a:off x="450926" y="2948811"/>
            <a:ext cx="8291512" cy="1552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bodyPr>
          <a:lstStyle>
            <a:lvl1pPr marL="269875" indent="-269875"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D9AB16"/>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r>
              <a:rPr lang="en-GB" sz="2000" kern="0" dirty="0" smtClean="0"/>
              <a:t>Only partial offset via MA when migration experience is different from that expected</a:t>
            </a:r>
          </a:p>
          <a:p>
            <a:r>
              <a:rPr lang="en-GB" sz="2000" kern="0" dirty="0" smtClean="0"/>
              <a:t>May also be changes in future fundamental spread assumptions, affecting MA only</a:t>
            </a:r>
          </a:p>
          <a:p>
            <a:r>
              <a:rPr lang="en-GB" sz="2000" kern="0" dirty="0" smtClean="0"/>
              <a:t>No changes in future fundamental spreads in this example, as equal to floor</a:t>
            </a:r>
          </a:p>
        </p:txBody>
      </p:sp>
    </p:spTree>
    <p:extLst>
      <p:ext uri="{BB962C8B-B14F-4D97-AF65-F5344CB8AC3E}">
        <p14:creationId xmlns:p14="http://schemas.microsoft.com/office/powerpoint/2010/main" val="640446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Unexplained</a:t>
            </a:r>
            <a:endParaRPr lang="en-GB" dirty="0"/>
          </a:p>
        </p:txBody>
      </p:sp>
      <p:sp>
        <p:nvSpPr>
          <p:cNvPr id="3" name="Content Placeholder 2"/>
          <p:cNvSpPr>
            <a:spLocks noGrp="1"/>
          </p:cNvSpPr>
          <p:nvPr>
            <p:ph idx="1"/>
          </p:nvPr>
        </p:nvSpPr>
        <p:spPr/>
        <p:txBody>
          <a:bodyPr/>
          <a:lstStyle/>
          <a:p>
            <a:r>
              <a:rPr lang="en-GB" dirty="0" smtClean="0"/>
              <a:t>Only two possible causes:</a:t>
            </a:r>
            <a:br>
              <a:rPr lang="en-GB" dirty="0" smtClean="0"/>
            </a:br>
            <a:r>
              <a:rPr lang="en-GB" dirty="0" smtClean="0"/>
              <a:t>1.	Data changes not mapped to a risk factor</a:t>
            </a:r>
            <a:r>
              <a:rPr lang="en-GB" dirty="0"/>
              <a:t/>
            </a:r>
            <a:br>
              <a:rPr lang="en-GB" dirty="0"/>
            </a:br>
            <a:r>
              <a:rPr lang="en-GB" dirty="0" smtClean="0"/>
              <a:t>2.	Higher-order terms in Taylor series</a:t>
            </a:r>
          </a:p>
          <a:p>
            <a:r>
              <a:rPr lang="en-GB" dirty="0" smtClean="0"/>
              <a:t>If unexplained too large, then attempt to rule out 1. before quantifying higher-order terms</a:t>
            </a:r>
            <a:br>
              <a:rPr lang="en-GB" dirty="0" smtClean="0"/>
            </a:br>
            <a:r>
              <a:rPr lang="en-GB" dirty="0" smtClean="0"/>
              <a:t>-  </a:t>
            </a:r>
            <a:r>
              <a:rPr lang="en-GB" sz="1800" dirty="0" smtClean="0"/>
              <a:t>Data errors</a:t>
            </a:r>
            <a:br>
              <a:rPr lang="en-GB" sz="1800" dirty="0" smtClean="0"/>
            </a:br>
            <a:r>
              <a:rPr lang="en-GB" sz="1800" dirty="0" smtClean="0"/>
              <a:t>-  Risks not allowed for in internal model</a:t>
            </a:r>
          </a:p>
          <a:p>
            <a:r>
              <a:rPr lang="en-GB" dirty="0" smtClean="0"/>
              <a:t>Consider structure of risk factor definitions to identify which higher-order terms are likely to be significant</a:t>
            </a:r>
          </a:p>
        </p:txBody>
      </p:sp>
      <p:sp>
        <p:nvSpPr>
          <p:cNvPr id="4" name="Date Placeholder 3"/>
          <p:cNvSpPr>
            <a:spLocks noGrp="1"/>
          </p:cNvSpPr>
          <p:nvPr>
            <p:ph type="dt" sz="half" idx="10"/>
          </p:nvPr>
        </p:nvSpPr>
        <p:spPr/>
        <p:txBody>
          <a:bodyPr/>
          <a:lstStyle/>
          <a:p>
            <a:r>
              <a:rPr lang="en-GB" dirty="0" smtClean="0"/>
              <a:t>26 May 2016</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26</a:t>
            </a:fld>
            <a:endParaRPr lang="en-GB"/>
          </a:p>
        </p:txBody>
      </p:sp>
    </p:spTree>
    <p:extLst>
      <p:ext uri="{BB962C8B-B14F-4D97-AF65-F5344CB8AC3E}">
        <p14:creationId xmlns:p14="http://schemas.microsoft.com/office/powerpoint/2010/main" val="9154678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Extension to new business risks</a:t>
            </a:r>
            <a:endParaRPr lang="en-GB" dirty="0"/>
          </a:p>
        </p:txBody>
      </p:sp>
      <p:sp>
        <p:nvSpPr>
          <p:cNvPr id="3" name="Content Placeholder 2"/>
          <p:cNvSpPr>
            <a:spLocks noGrp="1"/>
          </p:cNvSpPr>
          <p:nvPr>
            <p:ph idx="1"/>
          </p:nvPr>
        </p:nvSpPr>
        <p:spPr/>
        <p:txBody>
          <a:bodyPr/>
          <a:lstStyle/>
          <a:p>
            <a:r>
              <a:rPr lang="en-GB" dirty="0" smtClean="0"/>
              <a:t>Suggest bringing these into P&amp;L attribution in same way as any other type of risk</a:t>
            </a:r>
          </a:p>
          <a:p>
            <a:r>
              <a:rPr lang="en-GB" dirty="0" smtClean="0"/>
              <a:t>Expected position would use:</a:t>
            </a:r>
            <a:br>
              <a:rPr lang="en-GB" dirty="0" smtClean="0"/>
            </a:br>
            <a:r>
              <a:rPr lang="en-GB" dirty="0" smtClean="0"/>
              <a:t>-  Sales volumes in line with business planning forecasts</a:t>
            </a:r>
            <a:br>
              <a:rPr lang="en-GB" dirty="0" smtClean="0"/>
            </a:br>
            <a:r>
              <a:rPr lang="en-GB" dirty="0" smtClean="0"/>
              <a:t>-  Levels of profitability targeted by pricing process</a:t>
            </a:r>
          </a:p>
          <a:p>
            <a:r>
              <a:rPr lang="en-GB" dirty="0" smtClean="0"/>
              <a:t>Independent verification that level of profitability targeted by pricing process is being achieved in practice</a:t>
            </a:r>
          </a:p>
          <a:p>
            <a:r>
              <a:rPr lang="en-GB" dirty="0" smtClean="0"/>
              <a:t>Risk factors for:</a:t>
            </a:r>
            <a:br>
              <a:rPr lang="en-GB" dirty="0" smtClean="0"/>
            </a:br>
            <a:r>
              <a:rPr lang="en-GB" dirty="0" smtClean="0"/>
              <a:t>-  Variance in sales volumes against those expected</a:t>
            </a:r>
            <a:br>
              <a:rPr lang="en-GB" dirty="0" smtClean="0"/>
            </a:br>
            <a:r>
              <a:rPr lang="en-GB" dirty="0" smtClean="0"/>
              <a:t>-  Variance in profitability against that expected </a:t>
            </a:r>
          </a:p>
        </p:txBody>
      </p:sp>
      <p:sp>
        <p:nvSpPr>
          <p:cNvPr id="4" name="Date Placeholder 3"/>
          <p:cNvSpPr>
            <a:spLocks noGrp="1"/>
          </p:cNvSpPr>
          <p:nvPr>
            <p:ph type="dt" sz="half" idx="10"/>
          </p:nvPr>
        </p:nvSpPr>
        <p:spPr/>
        <p:txBody>
          <a:bodyPr/>
          <a:lstStyle/>
          <a:p>
            <a:r>
              <a:rPr lang="en-GB" dirty="0" smtClean="0"/>
              <a:t>26 May 2016</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27</a:t>
            </a:fld>
            <a:endParaRPr lang="en-GB"/>
          </a:p>
        </p:txBody>
      </p:sp>
    </p:spTree>
    <p:extLst>
      <p:ext uri="{BB962C8B-B14F-4D97-AF65-F5344CB8AC3E}">
        <p14:creationId xmlns:p14="http://schemas.microsoft.com/office/powerpoint/2010/main" val="491571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Extension to value metrics that do not vary smoothly</a:t>
            </a:r>
          </a:p>
        </p:txBody>
      </p:sp>
      <p:sp>
        <p:nvSpPr>
          <p:cNvPr id="3" name="Content Placeholder 2"/>
          <p:cNvSpPr>
            <a:spLocks noGrp="1"/>
          </p:cNvSpPr>
          <p:nvPr>
            <p:ph idx="1"/>
          </p:nvPr>
        </p:nvSpPr>
        <p:spPr/>
        <p:txBody>
          <a:bodyPr/>
          <a:lstStyle/>
          <a:p>
            <a:r>
              <a:rPr lang="en-GB" dirty="0" smtClean="0"/>
              <a:t>Examples:</a:t>
            </a:r>
            <a:br>
              <a:rPr lang="en-GB" dirty="0" smtClean="0"/>
            </a:br>
            <a:r>
              <a:rPr lang="en-GB" dirty="0" smtClean="0"/>
              <a:t>-  Fundamental spreads only vary with credit transition matrix when they are above floor</a:t>
            </a:r>
            <a:r>
              <a:rPr lang="en-GB" dirty="0"/>
              <a:t/>
            </a:r>
            <a:br>
              <a:rPr lang="en-GB" dirty="0"/>
            </a:br>
            <a:r>
              <a:rPr lang="en-GB" dirty="0" smtClean="0"/>
              <a:t>-  Limited price indexation</a:t>
            </a:r>
          </a:p>
          <a:p>
            <a:r>
              <a:rPr lang="en-GB" dirty="0" smtClean="0"/>
              <a:t>Similar problem in Economic Capital modelling – cannot sensibly fit smooth formulae to quantities that do not vary smoothly</a:t>
            </a:r>
          </a:p>
          <a:p>
            <a:r>
              <a:rPr lang="en-GB" dirty="0" smtClean="0"/>
              <a:t>Can be dealt with by adding indicator variables as additional risk factors</a:t>
            </a:r>
          </a:p>
        </p:txBody>
      </p:sp>
      <p:sp>
        <p:nvSpPr>
          <p:cNvPr id="4" name="Date Placeholder 3"/>
          <p:cNvSpPr>
            <a:spLocks noGrp="1"/>
          </p:cNvSpPr>
          <p:nvPr>
            <p:ph type="dt" sz="half" idx="10"/>
          </p:nvPr>
        </p:nvSpPr>
        <p:spPr/>
        <p:txBody>
          <a:bodyPr/>
          <a:lstStyle/>
          <a:p>
            <a:r>
              <a:rPr lang="en-GB" dirty="0" smtClean="0"/>
              <a:t>26 May 2016</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28</a:t>
            </a:fld>
            <a:endParaRPr lang="en-GB"/>
          </a:p>
        </p:txBody>
      </p:sp>
    </p:spTree>
    <p:extLst>
      <p:ext uri="{BB962C8B-B14F-4D97-AF65-F5344CB8AC3E}">
        <p14:creationId xmlns:p14="http://schemas.microsoft.com/office/powerpoint/2010/main" val="32822803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Extension of remit of Working Party</a:t>
            </a:r>
            <a:endParaRPr lang="en-GB" sz="2400" dirty="0"/>
          </a:p>
        </p:txBody>
      </p:sp>
      <p:sp>
        <p:nvSpPr>
          <p:cNvPr id="3" name="Content Placeholder 2"/>
          <p:cNvSpPr>
            <a:spLocks noGrp="1"/>
          </p:cNvSpPr>
          <p:nvPr>
            <p:ph idx="1"/>
          </p:nvPr>
        </p:nvSpPr>
        <p:spPr/>
        <p:txBody>
          <a:bodyPr/>
          <a:lstStyle/>
          <a:p>
            <a:r>
              <a:rPr lang="en-GB" dirty="0" smtClean="0"/>
              <a:t>SII/Economic Capital modelling generally uses instantaneous stresses</a:t>
            </a:r>
          </a:p>
          <a:p>
            <a:r>
              <a:rPr lang="en-GB" dirty="0" smtClean="0"/>
              <a:t>Only difference is that instantaneous stresses are calculated on an actual balance sheet, P&amp;L attribution coefficients on an expected rolled-forward balance sheet</a:t>
            </a:r>
          </a:p>
          <a:p>
            <a:r>
              <a:rPr lang="en-GB" dirty="0" smtClean="0"/>
              <a:t>Gives means of quantifying instantaneous stresses without a separate model run on each set of stressed assumptions</a:t>
            </a:r>
          </a:p>
          <a:p>
            <a:r>
              <a:rPr lang="en-GB" dirty="0" smtClean="0"/>
              <a:t>Significant opportunity to improve efficiency of SII/Economic Capital </a:t>
            </a:r>
            <a:r>
              <a:rPr lang="en-GB" smtClean="0"/>
              <a:t>reporting processes</a:t>
            </a:r>
            <a:endParaRPr lang="en-GB" dirty="0" smtClean="0"/>
          </a:p>
        </p:txBody>
      </p:sp>
      <p:sp>
        <p:nvSpPr>
          <p:cNvPr id="4" name="Date Placeholder 3"/>
          <p:cNvSpPr>
            <a:spLocks noGrp="1"/>
          </p:cNvSpPr>
          <p:nvPr>
            <p:ph type="dt" sz="half" idx="10"/>
          </p:nvPr>
        </p:nvSpPr>
        <p:spPr/>
        <p:txBody>
          <a:bodyPr/>
          <a:lstStyle/>
          <a:p>
            <a:r>
              <a:rPr lang="en-GB" dirty="0" smtClean="0"/>
              <a:t>26 May 2016</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29</a:t>
            </a:fld>
            <a:endParaRPr lang="en-GB"/>
          </a:p>
        </p:txBody>
      </p:sp>
    </p:spTree>
    <p:extLst>
      <p:ext uri="{BB962C8B-B14F-4D97-AF65-F5344CB8AC3E}">
        <p14:creationId xmlns:p14="http://schemas.microsoft.com/office/powerpoint/2010/main" val="1229139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dirty="0" smtClean="0"/>
              <a:t>Industrialising Financial Reporting</a:t>
            </a:r>
            <a:endParaRPr lang="en-GB" dirty="0"/>
          </a:p>
        </p:txBody>
      </p:sp>
      <p:sp>
        <p:nvSpPr>
          <p:cNvPr id="2051" name="Rectangle 3"/>
          <p:cNvSpPr>
            <a:spLocks noGrp="1" noChangeArrowheads="1"/>
          </p:cNvSpPr>
          <p:nvPr>
            <p:ph type="subTitle" idx="1"/>
          </p:nvPr>
        </p:nvSpPr>
        <p:spPr>
          <a:xfrm>
            <a:off x="395289" y="2708276"/>
            <a:ext cx="6121400" cy="1296789"/>
          </a:xfrm>
        </p:spPr>
        <p:txBody>
          <a:bodyPr/>
          <a:lstStyle/>
          <a:p>
            <a:r>
              <a:rPr lang="en-GB" dirty="0" smtClean="0"/>
              <a:t>Oliver Lockwood</a:t>
            </a:r>
          </a:p>
          <a:p>
            <a:endParaRPr lang="en-GB" dirty="0" smtClean="0"/>
          </a:p>
          <a:p>
            <a:endParaRPr lang="en-GB" dirty="0"/>
          </a:p>
        </p:txBody>
      </p:sp>
      <p:sp>
        <p:nvSpPr>
          <p:cNvPr id="4" name="Rectangle 4"/>
          <p:cNvSpPr>
            <a:spLocks noGrp="1" noChangeArrowheads="1"/>
          </p:cNvSpPr>
          <p:nvPr>
            <p:ph type="dt" sz="half" idx="2"/>
          </p:nvPr>
        </p:nvSpPr>
        <p:spPr/>
        <p:txBody>
          <a:bodyPr/>
          <a:lstStyle/>
          <a:p>
            <a:r>
              <a:rPr lang="en-GB" dirty="0" smtClean="0"/>
              <a:t>26 May 2016</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Developing an Excel-based tool</a:t>
            </a:r>
          </a:p>
        </p:txBody>
      </p:sp>
      <p:sp>
        <p:nvSpPr>
          <p:cNvPr id="3" name="Content Placeholder 2"/>
          <p:cNvSpPr>
            <a:spLocks noGrp="1"/>
          </p:cNvSpPr>
          <p:nvPr>
            <p:ph idx="1"/>
          </p:nvPr>
        </p:nvSpPr>
        <p:spPr/>
        <p:txBody>
          <a:bodyPr/>
          <a:lstStyle/>
          <a:p>
            <a:r>
              <a:rPr lang="en-GB" sz="1800" dirty="0" smtClean="0"/>
              <a:t>Import asset data and liability cash flows to provide a P&amp;L attribution and calculate instantaneous sensitivities for any annuity fund</a:t>
            </a:r>
          </a:p>
          <a:p>
            <a:r>
              <a:rPr lang="en-GB" sz="1800" dirty="0" smtClean="0"/>
              <a:t>Not yet released outside Working Party, as limited testing on actual data carried out</a:t>
            </a:r>
          </a:p>
          <a:p>
            <a:r>
              <a:rPr lang="en-GB" sz="1800" dirty="0" smtClean="0"/>
              <a:t>Release once a reasonable amount of testing has been performed, first to all UK annuity insurers and then publicly</a:t>
            </a:r>
          </a:p>
          <a:p>
            <a:r>
              <a:rPr lang="en-GB" sz="1800" dirty="0" smtClean="0"/>
              <a:t>Wikipedia-like model</a:t>
            </a:r>
          </a:p>
          <a:p>
            <a:r>
              <a:rPr lang="en-GB" sz="1800" dirty="0" smtClean="0"/>
              <a:t>Macro to analyse dependency structure of variables and identify those needed for current application</a:t>
            </a:r>
          </a:p>
          <a:p>
            <a:r>
              <a:rPr lang="en-GB" sz="1800" dirty="0" smtClean="0"/>
              <a:t>Version control process</a:t>
            </a:r>
          </a:p>
        </p:txBody>
      </p:sp>
      <p:sp>
        <p:nvSpPr>
          <p:cNvPr id="4" name="Date Placeholder 3"/>
          <p:cNvSpPr>
            <a:spLocks noGrp="1"/>
          </p:cNvSpPr>
          <p:nvPr>
            <p:ph type="dt" sz="half" idx="10"/>
          </p:nvPr>
        </p:nvSpPr>
        <p:spPr/>
        <p:txBody>
          <a:bodyPr/>
          <a:lstStyle/>
          <a:p>
            <a:r>
              <a:rPr lang="en-GB" dirty="0" smtClean="0"/>
              <a:t>26 May 2016</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30</a:t>
            </a:fld>
            <a:endParaRPr lang="en-GB"/>
          </a:p>
        </p:txBody>
      </p:sp>
    </p:spTree>
    <p:extLst>
      <p:ext uri="{BB962C8B-B14F-4D97-AF65-F5344CB8AC3E}">
        <p14:creationId xmlns:p14="http://schemas.microsoft.com/office/powerpoint/2010/main" val="40229502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Common code for all risk factors</a:t>
            </a:r>
            <a:endParaRPr lang="en-GB" sz="2400" dirty="0"/>
          </a:p>
        </p:txBody>
      </p:sp>
      <p:sp>
        <p:nvSpPr>
          <p:cNvPr id="3" name="Content Placeholder 2"/>
          <p:cNvSpPr>
            <a:spLocks noGrp="1"/>
          </p:cNvSpPr>
          <p:nvPr>
            <p:ph idx="1"/>
          </p:nvPr>
        </p:nvSpPr>
        <p:spPr/>
        <p:txBody>
          <a:bodyPr/>
          <a:lstStyle/>
          <a:p>
            <a:r>
              <a:rPr lang="en-GB" dirty="0" smtClean="0"/>
              <a:t>e.g. Sensitivity of matching adjustment = Sensitivity of asset-based discount rate – Sensitivity of risk-free rate</a:t>
            </a:r>
          </a:p>
          <a:p>
            <a:r>
              <a:rPr lang="en-GB" dirty="0" smtClean="0"/>
              <a:t>Useful to be able to specify this simultaneously for all risk factors and all deviation terms</a:t>
            </a:r>
          </a:p>
          <a:p>
            <a:r>
              <a:rPr lang="en-GB" dirty="0" smtClean="0"/>
              <a:t>Creates flexibility to use alternative risk categorisations</a:t>
            </a:r>
            <a:br>
              <a:rPr lang="en-GB" dirty="0" smtClean="0"/>
            </a:br>
            <a:r>
              <a:rPr lang="en-GB" sz="1800" dirty="0" smtClean="0"/>
              <a:t>-  Different companies will use different categorisations in internal models and/or be on Standard Formula</a:t>
            </a:r>
            <a:br>
              <a:rPr lang="en-GB" sz="1800" dirty="0" smtClean="0"/>
            </a:br>
            <a:r>
              <a:rPr lang="en-GB" sz="1800" dirty="0" smtClean="0"/>
              <a:t>-  Internal model categorisations not always most useful categorisations for managing the business, e.g. monitoring investment performance</a:t>
            </a:r>
            <a:br>
              <a:rPr lang="en-GB" sz="1800" dirty="0" smtClean="0"/>
            </a:br>
            <a:r>
              <a:rPr lang="en-GB" sz="1800" dirty="0" smtClean="0"/>
              <a:t>-  Not all applications require most granular categorisation</a:t>
            </a:r>
            <a:endParaRPr lang="en-GB" sz="1800" b="1" dirty="0" smtClean="0"/>
          </a:p>
          <a:p>
            <a:endParaRPr lang="en-GB" dirty="0" smtClean="0"/>
          </a:p>
        </p:txBody>
      </p:sp>
      <p:sp>
        <p:nvSpPr>
          <p:cNvPr id="4" name="Date Placeholder 3"/>
          <p:cNvSpPr>
            <a:spLocks noGrp="1"/>
          </p:cNvSpPr>
          <p:nvPr>
            <p:ph type="dt" sz="half" idx="10"/>
          </p:nvPr>
        </p:nvSpPr>
        <p:spPr/>
        <p:txBody>
          <a:bodyPr/>
          <a:lstStyle/>
          <a:p>
            <a:r>
              <a:rPr lang="en-GB" dirty="0" smtClean="0"/>
              <a:t>26 May 2016</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31</a:t>
            </a:fld>
            <a:endParaRPr lang="en-GB"/>
          </a:p>
        </p:txBody>
      </p:sp>
    </p:spTree>
    <p:extLst>
      <p:ext uri="{BB962C8B-B14F-4D97-AF65-F5344CB8AC3E}">
        <p14:creationId xmlns:p14="http://schemas.microsoft.com/office/powerpoint/2010/main" val="3041651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Renaming of Working Party</a:t>
            </a:r>
            <a:endParaRPr lang="en-GB" sz="2400" dirty="0"/>
          </a:p>
        </p:txBody>
      </p:sp>
      <p:sp>
        <p:nvSpPr>
          <p:cNvPr id="3" name="Content Placeholder 2"/>
          <p:cNvSpPr>
            <a:spLocks noGrp="1"/>
          </p:cNvSpPr>
          <p:nvPr>
            <p:ph idx="1"/>
          </p:nvPr>
        </p:nvSpPr>
        <p:spPr/>
        <p:txBody>
          <a:bodyPr/>
          <a:lstStyle/>
          <a:p>
            <a:r>
              <a:rPr lang="en-GB" dirty="0" smtClean="0"/>
              <a:t>Renamed to ‘Industrialising Financial Reporting WP’</a:t>
            </a:r>
          </a:p>
          <a:p>
            <a:r>
              <a:rPr lang="en-GB" dirty="0" smtClean="0"/>
              <a:t>Techniques applicable to all forms of financial reporting, and to any type of business</a:t>
            </a:r>
          </a:p>
          <a:p>
            <a:r>
              <a:rPr lang="en-GB" dirty="0" smtClean="0"/>
              <a:t>Opportunity for increased consistency and transparency of reporting practices</a:t>
            </a:r>
          </a:p>
          <a:p>
            <a:r>
              <a:rPr lang="en-GB" dirty="0" smtClean="0"/>
              <a:t>Techniques unlikely to be developed separately by each company, for resourcing reasons</a:t>
            </a:r>
          </a:p>
        </p:txBody>
      </p:sp>
      <p:sp>
        <p:nvSpPr>
          <p:cNvPr id="4" name="Date Placeholder 3"/>
          <p:cNvSpPr>
            <a:spLocks noGrp="1"/>
          </p:cNvSpPr>
          <p:nvPr>
            <p:ph type="dt" sz="half" idx="10"/>
          </p:nvPr>
        </p:nvSpPr>
        <p:spPr/>
        <p:txBody>
          <a:bodyPr/>
          <a:lstStyle/>
          <a:p>
            <a:r>
              <a:rPr lang="en-GB" dirty="0" smtClean="0"/>
              <a:t>26 May 2016</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32</a:t>
            </a:fld>
            <a:endParaRPr lang="en-GB"/>
          </a:p>
        </p:txBody>
      </p:sp>
    </p:spTree>
    <p:extLst>
      <p:ext uri="{BB962C8B-B14F-4D97-AF65-F5344CB8AC3E}">
        <p14:creationId xmlns:p14="http://schemas.microsoft.com/office/powerpoint/2010/main" val="15217703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dirty="0" smtClean="0"/>
              <a:t>26 May 2016</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33</a:t>
            </a:fld>
            <a:endParaRPr lang="en-GB"/>
          </a:p>
        </p:txBody>
      </p:sp>
      <p:sp>
        <p:nvSpPr>
          <p:cNvPr id="8" name="Content Placeholder 7"/>
          <p:cNvSpPr>
            <a:spLocks noGrp="1"/>
          </p:cNvSpPr>
          <p:nvPr>
            <p:ph idx="1"/>
          </p:nvPr>
        </p:nvSpPr>
        <p:spPr>
          <a:xfrm>
            <a:off x="495231" y="4005064"/>
            <a:ext cx="8399804" cy="2356403"/>
          </a:xfrm>
        </p:spPr>
        <p:txBody>
          <a:bodyPr/>
          <a:lstStyle/>
          <a:p>
            <a:pPr marL="0" indent="0">
              <a:buNone/>
            </a:pPr>
            <a:r>
              <a:rPr lang="en-GB" sz="2200" dirty="0"/>
              <a:t>Expressions of individual views by members of </a:t>
            </a:r>
            <a:r>
              <a:rPr lang="en-GB" sz="2200" dirty="0" smtClean="0"/>
              <a:t>the Institute and Faculty of Actuaries and </a:t>
            </a:r>
            <a:r>
              <a:rPr lang="en-GB" sz="2200" dirty="0"/>
              <a:t>its staff are encouraged.</a:t>
            </a:r>
          </a:p>
          <a:p>
            <a:pPr marL="0" indent="0">
              <a:buNone/>
            </a:pPr>
            <a:r>
              <a:rPr lang="en-GB" sz="2200" dirty="0"/>
              <a:t>The views expressed in this presentation are those of the </a:t>
            </a:r>
            <a:r>
              <a:rPr lang="en-GB" sz="2200" dirty="0" smtClean="0"/>
              <a:t>presenter.</a:t>
            </a:r>
          </a:p>
          <a:p>
            <a:pPr marL="0" indent="0" algn="ctr">
              <a:buNone/>
            </a:pPr>
            <a:r>
              <a:rPr lang="en-GB" sz="2200" dirty="0" smtClean="0"/>
              <a:t>E-mail: </a:t>
            </a:r>
            <a:r>
              <a:rPr lang="en-GB" sz="2200" dirty="0" smtClean="0">
                <a:hlinkClick r:id="rId2"/>
              </a:rPr>
              <a:t>IFRWorkingParty@gmail.com</a:t>
            </a:r>
            <a:endParaRPr lang="en-GB" sz="2200" dirty="0"/>
          </a:p>
        </p:txBody>
      </p:sp>
      <p:sp>
        <p:nvSpPr>
          <p:cNvPr id="10" name="Rectangular Callout 9"/>
          <p:cNvSpPr/>
          <p:nvPr/>
        </p:nvSpPr>
        <p:spPr>
          <a:xfrm>
            <a:off x="520495" y="693242"/>
            <a:ext cx="3918567" cy="1728192"/>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ular Callout 6"/>
          <p:cNvSpPr/>
          <p:nvPr/>
        </p:nvSpPr>
        <p:spPr>
          <a:xfrm>
            <a:off x="4704938" y="693242"/>
            <a:ext cx="3918567" cy="1728192"/>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6802" y="985838"/>
            <a:ext cx="3522853" cy="1143000"/>
          </a:xfrm>
        </p:spPr>
        <p:txBody>
          <a:bodyPr/>
          <a:lstStyle/>
          <a:p>
            <a:pPr algn="ctr"/>
            <a:r>
              <a:rPr lang="en-GB" sz="4800" dirty="0" smtClean="0">
                <a:solidFill>
                  <a:schemeClr val="accent2"/>
                </a:solidFill>
              </a:rPr>
              <a:t>Questions</a:t>
            </a:r>
            <a:endParaRPr lang="en-GB" sz="4800" dirty="0">
              <a:solidFill>
                <a:schemeClr val="accent2"/>
              </a:solidFill>
            </a:endParaRPr>
          </a:p>
        </p:txBody>
      </p:sp>
      <p:sp>
        <p:nvSpPr>
          <p:cNvPr id="9" name="Title 1"/>
          <p:cNvSpPr txBox="1">
            <a:spLocks/>
          </p:cNvSpPr>
          <p:nvPr/>
        </p:nvSpPr>
        <p:spPr bwMode="auto">
          <a:xfrm>
            <a:off x="4904345" y="980728"/>
            <a:ext cx="352285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800" dirty="0" smtClean="0">
                <a:solidFill>
                  <a:schemeClr val="bg1"/>
                </a:solidFill>
              </a:rPr>
              <a:t>Comments</a:t>
            </a:r>
            <a:endParaRPr lang="en-GB" sz="4800" dirty="0">
              <a:solidFill>
                <a:schemeClr val="bg1"/>
              </a:solidFill>
            </a:endParaRPr>
          </a:p>
        </p:txBody>
      </p:sp>
    </p:spTree>
    <p:extLst>
      <p:ext uri="{BB962C8B-B14F-4D97-AF65-F5344CB8AC3E}">
        <p14:creationId xmlns:p14="http://schemas.microsoft.com/office/powerpoint/2010/main" val="3964465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Original motivation (1)</a:t>
            </a:r>
            <a:endParaRPr lang="en-GB" dirty="0"/>
          </a:p>
        </p:txBody>
      </p:sp>
      <p:sp>
        <p:nvSpPr>
          <p:cNvPr id="3" name="Content Placeholder 2"/>
          <p:cNvSpPr>
            <a:spLocks noGrp="1"/>
          </p:cNvSpPr>
          <p:nvPr>
            <p:ph idx="1"/>
          </p:nvPr>
        </p:nvSpPr>
        <p:spPr/>
        <p:txBody>
          <a:bodyPr/>
          <a:lstStyle/>
          <a:p>
            <a:r>
              <a:rPr lang="en-GB" dirty="0" smtClean="0"/>
              <a:t>Existing </a:t>
            </a:r>
            <a:r>
              <a:rPr lang="en-GB" dirty="0" err="1" smtClean="0"/>
              <a:t>AoS</a:t>
            </a:r>
            <a:r>
              <a:rPr lang="en-GB" dirty="0" smtClean="0"/>
              <a:t> process for annuity business inadequate to provide required understanding within timescales</a:t>
            </a:r>
          </a:p>
          <a:p>
            <a:r>
              <a:rPr lang="en-GB" dirty="0" smtClean="0"/>
              <a:t>Fundamental redesign of process called for</a:t>
            </a:r>
          </a:p>
          <a:p>
            <a:r>
              <a:rPr lang="en-GB" dirty="0" smtClean="0"/>
              <a:t>Issues reconciling </a:t>
            </a:r>
            <a:r>
              <a:rPr lang="en-GB" dirty="0" err="1" smtClean="0"/>
              <a:t>AoS</a:t>
            </a:r>
            <a:r>
              <a:rPr lang="en-GB" dirty="0" smtClean="0"/>
              <a:t> items with stresses from ICA</a:t>
            </a:r>
            <a:endParaRPr lang="en-GB" dirty="0"/>
          </a:p>
        </p:txBody>
      </p:sp>
      <p:sp>
        <p:nvSpPr>
          <p:cNvPr id="4" name="Date Placeholder 3"/>
          <p:cNvSpPr>
            <a:spLocks noGrp="1"/>
          </p:cNvSpPr>
          <p:nvPr>
            <p:ph type="dt" sz="half" idx="10"/>
          </p:nvPr>
        </p:nvSpPr>
        <p:spPr/>
        <p:txBody>
          <a:bodyPr/>
          <a:lstStyle/>
          <a:p>
            <a:r>
              <a:rPr lang="en-GB" dirty="0" smtClean="0"/>
              <a:t>26 May 2016</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4</a:t>
            </a:fld>
            <a:endParaRPr lang="en-GB"/>
          </a:p>
        </p:txBody>
      </p:sp>
    </p:spTree>
    <p:extLst>
      <p:ext uri="{BB962C8B-B14F-4D97-AF65-F5344CB8AC3E}">
        <p14:creationId xmlns:p14="http://schemas.microsoft.com/office/powerpoint/2010/main" val="2100261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Original motivation (2)</a:t>
            </a:r>
            <a:endParaRPr lang="en-GB" dirty="0"/>
          </a:p>
        </p:txBody>
      </p:sp>
      <p:sp>
        <p:nvSpPr>
          <p:cNvPr id="3" name="Content Placeholder 2"/>
          <p:cNvSpPr>
            <a:spLocks noGrp="1"/>
          </p:cNvSpPr>
          <p:nvPr>
            <p:ph idx="1"/>
          </p:nvPr>
        </p:nvSpPr>
        <p:spPr/>
        <p:txBody>
          <a:bodyPr/>
          <a:lstStyle/>
          <a:p>
            <a:r>
              <a:rPr lang="en-GB" dirty="0" smtClean="0"/>
              <a:t>Existing process depended fundamentally on fixed order in which risks were assumed to occur</a:t>
            </a:r>
          </a:p>
          <a:p>
            <a:r>
              <a:rPr lang="en-GB" dirty="0" smtClean="0"/>
              <a:t>Time-consuming</a:t>
            </a:r>
          </a:p>
          <a:p>
            <a:r>
              <a:rPr lang="en-GB" dirty="0" smtClean="0"/>
              <a:t>Practical difficulties verifying that ordering being applied consistently throughout → reliability issues</a:t>
            </a:r>
          </a:p>
          <a:p>
            <a:r>
              <a:rPr lang="en-GB" dirty="0" smtClean="0"/>
              <a:t>Paper to 2012 IAA Life </a:t>
            </a:r>
            <a:r>
              <a:rPr lang="en-GB" dirty="0"/>
              <a:t>Section </a:t>
            </a:r>
            <a:r>
              <a:rPr lang="en-GB" dirty="0" smtClean="0"/>
              <a:t>Colloquium: </a:t>
            </a:r>
            <a:r>
              <a:rPr lang="en-GB" dirty="0" smtClean="0">
                <a:hlinkClick r:id="rId2"/>
              </a:rPr>
              <a:t>http://www.actuaries.org/mexico2012/papers/Lockwood.pdf</a:t>
            </a:r>
            <a:r>
              <a:rPr lang="en-GB" dirty="0" smtClean="0"/>
              <a:t> </a:t>
            </a:r>
          </a:p>
          <a:p>
            <a:r>
              <a:rPr lang="en-GB" dirty="0" smtClean="0"/>
              <a:t>Working Party established to articulate methodology in a way more accessible to practitioners</a:t>
            </a:r>
          </a:p>
        </p:txBody>
      </p:sp>
      <p:sp>
        <p:nvSpPr>
          <p:cNvPr id="4" name="Date Placeholder 3"/>
          <p:cNvSpPr>
            <a:spLocks noGrp="1"/>
          </p:cNvSpPr>
          <p:nvPr>
            <p:ph type="dt" sz="half" idx="10"/>
          </p:nvPr>
        </p:nvSpPr>
        <p:spPr/>
        <p:txBody>
          <a:bodyPr/>
          <a:lstStyle/>
          <a:p>
            <a:r>
              <a:rPr lang="en-GB" dirty="0" smtClean="0"/>
              <a:t>26 May 2016</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5</a:t>
            </a:fld>
            <a:endParaRPr lang="en-GB"/>
          </a:p>
        </p:txBody>
      </p:sp>
    </p:spTree>
    <p:extLst>
      <p:ext uri="{BB962C8B-B14F-4D97-AF65-F5344CB8AC3E}">
        <p14:creationId xmlns:p14="http://schemas.microsoft.com/office/powerpoint/2010/main" val="494392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Party members</a:t>
            </a:r>
            <a:endParaRPr lang="en-GB" dirty="0"/>
          </a:p>
        </p:txBody>
      </p:sp>
      <p:sp>
        <p:nvSpPr>
          <p:cNvPr id="3" name="Content Placeholder 2"/>
          <p:cNvSpPr>
            <a:spLocks noGrp="1"/>
          </p:cNvSpPr>
          <p:nvPr>
            <p:ph idx="1"/>
          </p:nvPr>
        </p:nvSpPr>
        <p:spPr/>
        <p:txBody>
          <a:bodyPr/>
          <a:lstStyle/>
          <a:p>
            <a:r>
              <a:rPr lang="en-GB" dirty="0" smtClean="0"/>
              <a:t>Chair: Oliver Lockwood</a:t>
            </a:r>
          </a:p>
          <a:p>
            <a:r>
              <a:rPr lang="en-GB" dirty="0" smtClean="0"/>
              <a:t>Ravi Dubey</a:t>
            </a:r>
          </a:p>
          <a:p>
            <a:r>
              <a:rPr lang="en-GB" dirty="0" smtClean="0"/>
              <a:t>Margaret Emery</a:t>
            </a:r>
          </a:p>
          <a:p>
            <a:r>
              <a:rPr lang="en-GB" dirty="0" smtClean="0"/>
              <a:t>Kevin </a:t>
            </a:r>
            <a:r>
              <a:rPr lang="en-GB" dirty="0" err="1" smtClean="0"/>
              <a:t>Engelbrecht</a:t>
            </a:r>
            <a:endParaRPr lang="en-GB" dirty="0" smtClean="0"/>
          </a:p>
          <a:p>
            <a:r>
              <a:rPr lang="en-GB" dirty="0" smtClean="0"/>
              <a:t>Damian </a:t>
            </a:r>
            <a:r>
              <a:rPr lang="en-GB" smtClean="0"/>
              <a:t>Fallet</a:t>
            </a:r>
            <a:endParaRPr lang="en-GB" dirty="0" smtClean="0"/>
          </a:p>
          <a:p>
            <a:r>
              <a:rPr lang="en-GB" dirty="0" smtClean="0"/>
              <a:t>Andrew Scott</a:t>
            </a:r>
          </a:p>
          <a:p>
            <a:endParaRPr lang="en-GB" dirty="0" smtClean="0"/>
          </a:p>
          <a:p>
            <a:endParaRPr lang="en-GB" dirty="0" smtClean="0"/>
          </a:p>
        </p:txBody>
      </p:sp>
      <p:sp>
        <p:nvSpPr>
          <p:cNvPr id="4" name="Date Placeholder 3"/>
          <p:cNvSpPr>
            <a:spLocks noGrp="1"/>
          </p:cNvSpPr>
          <p:nvPr>
            <p:ph type="dt" sz="half" idx="10"/>
          </p:nvPr>
        </p:nvSpPr>
        <p:spPr/>
        <p:txBody>
          <a:bodyPr/>
          <a:lstStyle/>
          <a:p>
            <a:r>
              <a:rPr lang="en-GB" dirty="0" smtClean="0"/>
              <a:t>26 May 2016</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6</a:t>
            </a:fld>
            <a:endParaRPr lang="en-GB"/>
          </a:p>
        </p:txBody>
      </p:sp>
    </p:spTree>
    <p:extLst>
      <p:ext uri="{BB962C8B-B14F-4D97-AF65-F5344CB8AC3E}">
        <p14:creationId xmlns:p14="http://schemas.microsoft.com/office/powerpoint/2010/main" val="1326559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Reasons for focus on annuity business</a:t>
            </a:r>
            <a:endParaRPr lang="en-GB" dirty="0"/>
          </a:p>
        </p:txBody>
      </p:sp>
      <p:sp>
        <p:nvSpPr>
          <p:cNvPr id="3" name="Content Placeholder 2"/>
          <p:cNvSpPr>
            <a:spLocks noGrp="1"/>
          </p:cNvSpPr>
          <p:nvPr>
            <p:ph idx="1"/>
          </p:nvPr>
        </p:nvSpPr>
        <p:spPr/>
        <p:txBody>
          <a:bodyPr/>
          <a:lstStyle/>
          <a:p>
            <a:r>
              <a:rPr lang="en-GB" dirty="0" smtClean="0"/>
              <a:t>Simple type of business to use to illustrate concepts</a:t>
            </a:r>
          </a:p>
          <a:p>
            <a:r>
              <a:rPr lang="en-GB" dirty="0" smtClean="0"/>
              <a:t>Liability cash flows do not depend on asset performance</a:t>
            </a:r>
          </a:p>
          <a:p>
            <a:r>
              <a:rPr lang="en-GB" dirty="0" smtClean="0"/>
              <a:t>Historic compulsory </a:t>
            </a:r>
            <a:r>
              <a:rPr lang="en-GB" dirty="0" err="1" smtClean="0"/>
              <a:t>annuitisation</a:t>
            </a:r>
            <a:r>
              <a:rPr lang="en-GB" dirty="0" smtClean="0"/>
              <a:t> → financially significant</a:t>
            </a:r>
          </a:p>
          <a:p>
            <a:endParaRPr lang="en-GB" dirty="0" smtClean="0"/>
          </a:p>
          <a:p>
            <a:endParaRPr lang="en-GB" dirty="0" smtClean="0"/>
          </a:p>
        </p:txBody>
      </p:sp>
      <p:sp>
        <p:nvSpPr>
          <p:cNvPr id="4" name="Date Placeholder 3"/>
          <p:cNvSpPr>
            <a:spLocks noGrp="1"/>
          </p:cNvSpPr>
          <p:nvPr>
            <p:ph type="dt" sz="half" idx="10"/>
          </p:nvPr>
        </p:nvSpPr>
        <p:spPr/>
        <p:txBody>
          <a:bodyPr/>
          <a:lstStyle/>
          <a:p>
            <a:r>
              <a:rPr lang="en-GB" dirty="0" smtClean="0"/>
              <a:t>26 May 2016</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7</a:t>
            </a:fld>
            <a:endParaRPr lang="en-GB"/>
          </a:p>
        </p:txBody>
      </p:sp>
    </p:spTree>
    <p:extLst>
      <p:ext uri="{BB962C8B-B14F-4D97-AF65-F5344CB8AC3E}">
        <p14:creationId xmlns:p14="http://schemas.microsoft.com/office/powerpoint/2010/main" val="382526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factors</a:t>
            </a:r>
            <a:endParaRPr lang="en-GB" dirty="0"/>
          </a:p>
        </p:txBody>
      </p:sp>
      <p:sp>
        <p:nvSpPr>
          <p:cNvPr id="3" name="Content Placeholder 2"/>
          <p:cNvSpPr>
            <a:spLocks noGrp="1"/>
          </p:cNvSpPr>
          <p:nvPr>
            <p:ph idx="1"/>
          </p:nvPr>
        </p:nvSpPr>
        <p:spPr/>
        <p:txBody>
          <a:bodyPr/>
          <a:lstStyle/>
          <a:p>
            <a:r>
              <a:rPr lang="en-GB" dirty="0" smtClean="0"/>
              <a:t>Start from risk factors in internal model</a:t>
            </a:r>
            <a:endParaRPr lang="en-GB" dirty="0"/>
          </a:p>
        </p:txBody>
      </p:sp>
      <p:sp>
        <p:nvSpPr>
          <p:cNvPr id="4" name="Date Placeholder 3"/>
          <p:cNvSpPr>
            <a:spLocks noGrp="1"/>
          </p:cNvSpPr>
          <p:nvPr>
            <p:ph type="dt" sz="half" idx="10"/>
          </p:nvPr>
        </p:nvSpPr>
        <p:spPr/>
        <p:txBody>
          <a:bodyPr/>
          <a:lstStyle/>
          <a:p>
            <a:r>
              <a:rPr lang="en-GB" dirty="0" smtClean="0"/>
              <a:t>26 May 2016</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8</a:t>
            </a:fld>
            <a:endParaRPr lang="en-GB"/>
          </a:p>
        </p:txBody>
      </p:sp>
      <p:graphicFrame>
        <p:nvGraphicFramePr>
          <p:cNvPr id="6" name="Content Placeholder 5"/>
          <p:cNvGraphicFramePr>
            <a:graphicFrameLocks/>
          </p:cNvGraphicFramePr>
          <p:nvPr>
            <p:extLst>
              <p:ext uri="{D42A27DB-BD31-4B8C-83A1-F6EECF244321}">
                <p14:modId xmlns:p14="http://schemas.microsoft.com/office/powerpoint/2010/main" val="4033550743"/>
              </p:ext>
            </p:extLst>
          </p:nvPr>
        </p:nvGraphicFramePr>
        <p:xfrm>
          <a:off x="899592" y="2564904"/>
          <a:ext cx="7112174" cy="3456412"/>
        </p:xfrm>
        <a:graphic>
          <a:graphicData uri="http://schemas.openxmlformats.org/drawingml/2006/table">
            <a:tbl>
              <a:tblPr firstRow="1" bandRow="1">
                <a:tableStyleId>{21E4AEA4-8DFA-4A89-87EB-49C32662AFE0}</a:tableStyleId>
              </a:tblPr>
              <a:tblGrid>
                <a:gridCol w="2525819"/>
                <a:gridCol w="1462316"/>
                <a:gridCol w="1528785"/>
                <a:gridCol w="1595254"/>
              </a:tblGrid>
              <a:tr h="452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500" dirty="0" smtClean="0"/>
                    </a:p>
                  </a:txBody>
                  <a:tcPr marL="84406" marR="84406"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dirty="0" smtClean="0"/>
                        <a:t>GBP</a:t>
                      </a:r>
                    </a:p>
                  </a:txBody>
                  <a:tcPr marL="84406" marR="84406"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dirty="0" smtClean="0"/>
                        <a:t>EUR</a:t>
                      </a:r>
                    </a:p>
                  </a:txBody>
                  <a:tcPr marL="84406" marR="844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dirty="0" smtClean="0"/>
                        <a:t>USD</a:t>
                      </a:r>
                    </a:p>
                  </a:txBody>
                  <a:tcPr marL="84406" marR="844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2623">
                <a:tc>
                  <a:txBody>
                    <a:bodyPr/>
                    <a:lstStyle/>
                    <a:p>
                      <a:pPr algn="ctr"/>
                      <a:r>
                        <a:rPr lang="en-GB" sz="1500" b="1" kern="1200" dirty="0" smtClean="0">
                          <a:solidFill>
                            <a:schemeClr val="lt1"/>
                          </a:solidFill>
                          <a:latin typeface="+mn-lt"/>
                          <a:ea typeface="+mn-ea"/>
                          <a:cs typeface="+mn-cs"/>
                        </a:rPr>
                        <a:t>Interest</a:t>
                      </a:r>
                      <a:r>
                        <a:rPr lang="en-GB" sz="1500" b="1" kern="1200" baseline="0" dirty="0" smtClean="0">
                          <a:solidFill>
                            <a:schemeClr val="lt1"/>
                          </a:solidFill>
                          <a:latin typeface="+mn-lt"/>
                          <a:ea typeface="+mn-ea"/>
                          <a:cs typeface="+mn-cs"/>
                        </a:rPr>
                        <a:t> rates</a:t>
                      </a:r>
                      <a:endParaRPr lang="en-GB" sz="1500" b="1" kern="1200" dirty="0">
                        <a:solidFill>
                          <a:schemeClr val="lt1"/>
                        </a:solidFill>
                        <a:latin typeface="+mn-lt"/>
                        <a:ea typeface="+mn-ea"/>
                        <a:cs typeface="+mn-cs"/>
                      </a:endParaRPr>
                    </a:p>
                  </a:txBody>
                  <a:tcPr marL="84406" marR="84406" anchor="ct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500" dirty="0" smtClean="0">
                          <a:solidFill>
                            <a:srgbClr val="3F4548"/>
                          </a:solidFill>
                        </a:rPr>
                        <a:t>3</a:t>
                      </a:r>
                      <a:endParaRPr lang="en-GB" sz="1500" dirty="0">
                        <a:solidFill>
                          <a:srgbClr val="3F4548"/>
                        </a:solidFill>
                      </a:endParaRPr>
                    </a:p>
                  </a:txBody>
                  <a:tcPr marL="84406" marR="84406"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3</a:t>
                      </a:r>
                    </a:p>
                  </a:txBody>
                  <a:tcPr marL="84406" marR="84406"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3</a:t>
                      </a:r>
                    </a:p>
                  </a:txBody>
                  <a:tcPr marL="84406" marR="84406" anchor="ct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52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b="1" kern="1200" dirty="0" smtClean="0">
                          <a:solidFill>
                            <a:schemeClr val="lt1"/>
                          </a:solidFill>
                          <a:latin typeface="+mn-lt"/>
                          <a:ea typeface="+mn-ea"/>
                          <a:cs typeface="+mn-cs"/>
                        </a:rPr>
                        <a:t>Inflation</a:t>
                      </a:r>
                    </a:p>
                  </a:txBody>
                  <a:tcPr marL="84406" marR="84406" anchor="ct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3</a:t>
                      </a:r>
                    </a:p>
                  </a:txBody>
                  <a:tcPr marL="84406" marR="84406"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3</a:t>
                      </a:r>
                    </a:p>
                  </a:txBody>
                  <a:tcPr marL="84406" marR="84406"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3</a:t>
                      </a:r>
                    </a:p>
                  </a:txBody>
                  <a:tcPr marL="84406" marR="84406" anchor="ct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452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b="1" kern="1200" dirty="0" smtClean="0">
                          <a:solidFill>
                            <a:schemeClr val="lt1"/>
                          </a:solidFill>
                          <a:latin typeface="+mn-lt"/>
                          <a:ea typeface="+mn-ea"/>
                          <a:cs typeface="+mn-cs"/>
                        </a:rPr>
                        <a:t>Government bond spreads</a:t>
                      </a:r>
                    </a:p>
                  </a:txBody>
                  <a:tcPr marL="84406" marR="84406" anchor="ct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3</a:t>
                      </a:r>
                    </a:p>
                  </a:txBody>
                  <a:tcPr marL="84406" marR="84406"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3</a:t>
                      </a:r>
                    </a:p>
                  </a:txBody>
                  <a:tcPr marL="84406" marR="84406"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3</a:t>
                      </a:r>
                    </a:p>
                  </a:txBody>
                  <a:tcPr marL="84406" marR="84406" anchor="ct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52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b="1" kern="1200" dirty="0" smtClean="0">
                          <a:solidFill>
                            <a:schemeClr val="lt1"/>
                          </a:solidFill>
                          <a:latin typeface="+mn-lt"/>
                          <a:ea typeface="+mn-ea"/>
                          <a:cs typeface="+mn-cs"/>
                        </a:rPr>
                        <a:t>Supranational</a:t>
                      </a:r>
                      <a:r>
                        <a:rPr lang="en-GB" sz="1500" b="1" kern="1200" baseline="0" dirty="0" smtClean="0">
                          <a:solidFill>
                            <a:schemeClr val="lt1"/>
                          </a:solidFill>
                          <a:latin typeface="+mn-lt"/>
                          <a:ea typeface="+mn-ea"/>
                          <a:cs typeface="+mn-cs"/>
                        </a:rPr>
                        <a:t> bond spreads</a:t>
                      </a:r>
                      <a:endParaRPr lang="en-GB" sz="1500" b="1" kern="1200" dirty="0" smtClean="0">
                        <a:solidFill>
                          <a:schemeClr val="lt1"/>
                        </a:solidFill>
                        <a:latin typeface="+mn-lt"/>
                        <a:ea typeface="+mn-ea"/>
                        <a:cs typeface="+mn-cs"/>
                      </a:endParaRPr>
                    </a:p>
                  </a:txBody>
                  <a:tcPr marL="84406" marR="84406" anchor="ct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kern="1200" dirty="0" smtClean="0">
                          <a:solidFill>
                            <a:srgbClr val="3F4548"/>
                          </a:solidFill>
                          <a:latin typeface="+mn-lt"/>
                          <a:ea typeface="+mn-ea"/>
                          <a:cs typeface="+mn-cs"/>
                        </a:rPr>
                        <a:t>1</a:t>
                      </a:r>
                    </a:p>
                  </a:txBody>
                  <a:tcPr marL="84406" marR="84406"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kern="1200" dirty="0" smtClean="0">
                          <a:solidFill>
                            <a:srgbClr val="3F4548"/>
                          </a:solidFill>
                          <a:latin typeface="+mn-lt"/>
                          <a:ea typeface="+mn-ea"/>
                          <a:cs typeface="+mn-cs"/>
                        </a:rPr>
                        <a:t>1</a:t>
                      </a:r>
                    </a:p>
                  </a:txBody>
                  <a:tcPr marL="84406" marR="84406"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kern="1200" dirty="0" smtClean="0">
                          <a:solidFill>
                            <a:srgbClr val="3F4548"/>
                          </a:solidFill>
                          <a:latin typeface="+mn-lt"/>
                          <a:ea typeface="+mn-ea"/>
                          <a:cs typeface="+mn-cs"/>
                        </a:rPr>
                        <a:t>1</a:t>
                      </a:r>
                    </a:p>
                  </a:txBody>
                  <a:tcPr marL="84406" marR="84406" anchor="ct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452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b="1" kern="1200" dirty="0" smtClean="0">
                          <a:solidFill>
                            <a:schemeClr val="lt1"/>
                          </a:solidFill>
                          <a:latin typeface="+mn-lt"/>
                          <a:ea typeface="+mn-ea"/>
                          <a:cs typeface="+mn-cs"/>
                        </a:rPr>
                        <a:t>Corporate</a:t>
                      </a:r>
                      <a:r>
                        <a:rPr lang="en-GB" sz="1500" b="1" kern="1200" baseline="0" dirty="0" smtClean="0">
                          <a:solidFill>
                            <a:schemeClr val="lt1"/>
                          </a:solidFill>
                          <a:latin typeface="+mn-lt"/>
                          <a:ea typeface="+mn-ea"/>
                          <a:cs typeface="+mn-cs"/>
                        </a:rPr>
                        <a:t> bond spreads</a:t>
                      </a:r>
                      <a:endParaRPr lang="en-GB" sz="1500" b="1" kern="1200" dirty="0" smtClean="0">
                        <a:solidFill>
                          <a:schemeClr val="lt1"/>
                        </a:solidFill>
                        <a:latin typeface="+mn-lt"/>
                        <a:ea typeface="+mn-ea"/>
                        <a:cs typeface="+mn-cs"/>
                      </a:endParaRPr>
                    </a:p>
                  </a:txBody>
                  <a:tcPr marL="84406" marR="84406" anchor="ct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7</a:t>
                      </a:r>
                    </a:p>
                  </a:txBody>
                  <a:tcPr marL="84406" marR="84406"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7</a:t>
                      </a:r>
                    </a:p>
                  </a:txBody>
                  <a:tcPr marL="84406" marR="84406"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7</a:t>
                      </a:r>
                    </a:p>
                  </a:txBody>
                  <a:tcPr marL="84406" marR="84406" anchor="ct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8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b="1" kern="1200" dirty="0" smtClean="0">
                          <a:solidFill>
                            <a:schemeClr val="lt1"/>
                          </a:solidFill>
                          <a:latin typeface="+mn-lt"/>
                          <a:ea typeface="+mn-ea"/>
                          <a:cs typeface="+mn-cs"/>
                        </a:rPr>
                        <a:t>Currency movements relative to sterling</a:t>
                      </a:r>
                    </a:p>
                  </a:txBody>
                  <a:tcPr marL="84406" marR="84406" anchor="ct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N/A</a:t>
                      </a:r>
                    </a:p>
                  </a:txBody>
                  <a:tcPr marL="84406" marR="84406"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1</a:t>
                      </a:r>
                    </a:p>
                  </a:txBody>
                  <a:tcPr marL="84406" marR="84406"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dirty="0" smtClean="0">
                          <a:solidFill>
                            <a:srgbClr val="3F4548"/>
                          </a:solidFill>
                        </a:rPr>
                        <a:t>1</a:t>
                      </a:r>
                    </a:p>
                  </a:txBody>
                  <a:tcPr marL="84406" marR="84406" anchor="ct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bl>
          </a:graphicData>
        </a:graphic>
      </p:graphicFrame>
    </p:spTree>
    <p:extLst>
      <p:ext uri="{BB962C8B-B14F-4D97-AF65-F5344CB8AC3E}">
        <p14:creationId xmlns:p14="http://schemas.microsoft.com/office/powerpoint/2010/main" val="781895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detail on risk factors</a:t>
            </a:r>
            <a:endParaRPr lang="en-GB" dirty="0"/>
          </a:p>
        </p:txBody>
      </p:sp>
      <p:sp>
        <p:nvSpPr>
          <p:cNvPr id="3" name="Content Placeholder 2"/>
          <p:cNvSpPr>
            <a:spLocks noGrp="1"/>
          </p:cNvSpPr>
          <p:nvPr>
            <p:ph idx="1"/>
          </p:nvPr>
        </p:nvSpPr>
        <p:spPr/>
        <p:txBody>
          <a:bodyPr/>
          <a:lstStyle/>
          <a:p>
            <a:r>
              <a:rPr lang="en-GB" sz="1600" dirty="0"/>
              <a:t>Base yield curve = swap yield curve – </a:t>
            </a:r>
            <a:r>
              <a:rPr lang="en-GB" sz="1600" dirty="0" smtClean="0"/>
              <a:t>credit risk adjustment.  </a:t>
            </a:r>
            <a:r>
              <a:rPr lang="en-GB" sz="1600" dirty="0"/>
              <a:t>This is starting point for spreads</a:t>
            </a:r>
          </a:p>
          <a:p>
            <a:r>
              <a:rPr lang="en-GB" sz="1600" dirty="0"/>
              <a:t>Interest rate, inflation and government bond spread stresses derived by principal component analysis, but with adjustments for smoothing and tapering down to fixed </a:t>
            </a:r>
            <a:r>
              <a:rPr lang="en-GB" sz="1600" dirty="0" smtClean="0"/>
              <a:t>ultimate forward rate</a:t>
            </a:r>
            <a:endParaRPr lang="en-GB" sz="1600" dirty="0"/>
          </a:p>
          <a:p>
            <a:r>
              <a:rPr lang="en-GB" sz="1600" dirty="0"/>
              <a:t>Government bond spread and inflation stresses are to forward rates.  Interest rate stresses are to log forward rates, to avoid negative forward rates</a:t>
            </a:r>
          </a:p>
          <a:p>
            <a:r>
              <a:rPr lang="en-GB" sz="1600" dirty="0"/>
              <a:t>Level spread movements only</a:t>
            </a:r>
          </a:p>
          <a:p>
            <a:r>
              <a:rPr lang="en-GB" sz="1600" dirty="0"/>
              <a:t>Corporate bond spread stresses relative to next higher rating rather than risk-free yield curve, to avoid correlations close to 1</a:t>
            </a:r>
          </a:p>
          <a:p>
            <a:r>
              <a:rPr lang="en-GB" sz="1600" dirty="0"/>
              <a:t>Risk factors are movements in market indices, rather than in specific assets held</a:t>
            </a:r>
          </a:p>
          <a:p>
            <a:endParaRPr lang="en-GB" dirty="0" smtClean="0"/>
          </a:p>
        </p:txBody>
      </p:sp>
      <p:sp>
        <p:nvSpPr>
          <p:cNvPr id="4" name="Date Placeholder 3"/>
          <p:cNvSpPr>
            <a:spLocks noGrp="1"/>
          </p:cNvSpPr>
          <p:nvPr>
            <p:ph type="dt" sz="half" idx="10"/>
          </p:nvPr>
        </p:nvSpPr>
        <p:spPr/>
        <p:txBody>
          <a:bodyPr/>
          <a:lstStyle/>
          <a:p>
            <a:r>
              <a:rPr lang="en-GB" dirty="0" smtClean="0"/>
              <a:t>26 May 2016</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9</a:t>
            </a:fld>
            <a:endParaRPr lang="en-GB"/>
          </a:p>
        </p:txBody>
      </p:sp>
    </p:spTree>
    <p:extLst>
      <p:ext uri="{BB962C8B-B14F-4D97-AF65-F5344CB8AC3E}">
        <p14:creationId xmlns:p14="http://schemas.microsoft.com/office/powerpoint/2010/main" val="167711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IFOA PowerPoint template 08">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IFOA PowerPoint template 08</Template>
  <TotalTime>1413</TotalTime>
  <Words>1954</Words>
  <Application>Microsoft Office PowerPoint</Application>
  <PresentationFormat>On-screen Show (4:3)</PresentationFormat>
  <Paragraphs>380</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IFOA PowerPoint template 08</vt:lpstr>
      <vt:lpstr>Scottish Board and  Knowledge Sharing Scotland</vt:lpstr>
      <vt:lpstr>The Scottish Board</vt:lpstr>
      <vt:lpstr>Industrialising Financial Reporting</vt:lpstr>
      <vt:lpstr>Original motivation (1)</vt:lpstr>
      <vt:lpstr>Original motivation (2)</vt:lpstr>
      <vt:lpstr>Working Party members</vt:lpstr>
      <vt:lpstr>Reasons for focus on annuity business</vt:lpstr>
      <vt:lpstr>Risk factors</vt:lpstr>
      <vt:lpstr>Further detail on risk factors</vt:lpstr>
      <vt:lpstr>Credit migration risk (1)</vt:lpstr>
      <vt:lpstr>Credit migration risk (2)</vt:lpstr>
      <vt:lpstr>Longevity and expense risks</vt:lpstr>
      <vt:lpstr>Value metric in which to perform P&amp;L attribution</vt:lpstr>
      <vt:lpstr>Taylor series expansion</vt:lpstr>
      <vt:lpstr>Expected position</vt:lpstr>
      <vt:lpstr>Expected position example</vt:lpstr>
      <vt:lpstr>Deviation terms (1)</vt:lpstr>
      <vt:lpstr>Deviation terms (2)</vt:lpstr>
      <vt:lpstr>Solving for the amounts of the risk factors that have occurred – Assumption changes</vt:lpstr>
      <vt:lpstr>Solving for the amounts of the risk factors that have occurred – Experience variances</vt:lpstr>
      <vt:lpstr>Specimen results – Sterling interest rate risk</vt:lpstr>
      <vt:lpstr>Specimen results – Sterling inflation risk</vt:lpstr>
      <vt:lpstr>Specimen results – Currency risk</vt:lpstr>
      <vt:lpstr>Specimen results – Spread risks</vt:lpstr>
      <vt:lpstr>Specimen results – Credit migration risk</vt:lpstr>
      <vt:lpstr>Unexplained</vt:lpstr>
      <vt:lpstr>Extension to new business risks</vt:lpstr>
      <vt:lpstr>Extension to value metrics that do not vary smoothly</vt:lpstr>
      <vt:lpstr>Extension of remit of Working Party</vt:lpstr>
      <vt:lpstr>Developing an Excel-based tool</vt:lpstr>
      <vt:lpstr>Common code for all risk factors</vt:lpstr>
      <vt:lpstr>Renaming of Working Party</vt:lpstr>
      <vt:lpstr>Questions</vt:lpstr>
    </vt:vector>
  </TitlesOfParts>
  <Company>Actuarial Profession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barbarab</dc:creator>
  <cp:lastModifiedBy>Windows User</cp:lastModifiedBy>
  <cp:revision>25</cp:revision>
  <dcterms:created xsi:type="dcterms:W3CDTF">2013-01-16T11:22:54Z</dcterms:created>
  <dcterms:modified xsi:type="dcterms:W3CDTF">2017-02-23T09:52:03Z</dcterms:modified>
</cp:coreProperties>
</file>