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1" r:id="rId2"/>
  </p:sldIdLst>
  <p:sldSz cx="9906000" cy="6858000" type="A4"/>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F5FF"/>
    <a:srgbClr val="FFFFFF"/>
    <a:srgbClr val="2F5079"/>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howGuides="1">
      <p:cViewPr varScale="1">
        <p:scale>
          <a:sx n="114" d="100"/>
          <a:sy n="114" d="100"/>
        </p:scale>
        <p:origin x="2106" y="84"/>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9" name="TextBox 8"/>
          <p:cNvSpPr txBox="1"/>
          <p:nvPr userDrawn="1"/>
        </p:nvSpPr>
        <p:spPr>
          <a:xfrm>
            <a:off x="445138" y="6237312"/>
            <a:ext cx="1728192" cy="369332"/>
          </a:xfrm>
          <a:prstGeom prst="rect">
            <a:avLst/>
          </a:prstGeom>
          <a:noFill/>
        </p:spPr>
        <p:txBody>
          <a:bodyPr wrap="square" rtlCol="0">
            <a:spAutoFit/>
          </a:bodyPr>
          <a:lstStyle/>
          <a:p>
            <a:r>
              <a:rPr lang="en-GB" dirty="0" smtClean="0">
                <a:solidFill>
                  <a:srgbClr val="FFFF00"/>
                </a:solidFill>
              </a:rPr>
              <a:t>DATE</a:t>
            </a:r>
            <a:endParaRPr lang="en-GB" dirty="0">
              <a:solidFill>
                <a:srgbClr val="FFFF00"/>
              </a:solidFill>
            </a:endParaRPr>
          </a:p>
        </p:txBody>
      </p:sp>
    </p:spTree>
    <p:extLst>
      <p:ext uri="{BB962C8B-B14F-4D97-AF65-F5344CB8AC3E}">
        <p14:creationId xmlns:p14="http://schemas.microsoft.com/office/powerpoint/2010/main" val="58633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sp>
        <p:nvSpPr>
          <p:cNvPr id="3" name="TextBox 2"/>
          <p:cNvSpPr txBox="1"/>
          <p:nvPr userDrawn="1"/>
        </p:nvSpPr>
        <p:spPr>
          <a:xfrm>
            <a:off x="445138" y="6237312"/>
            <a:ext cx="1728192" cy="369332"/>
          </a:xfrm>
          <a:prstGeom prst="rect">
            <a:avLst/>
          </a:prstGeom>
          <a:noFill/>
        </p:spPr>
        <p:txBody>
          <a:bodyPr wrap="square" rtlCol="0">
            <a:spAutoFit/>
          </a:bodyPr>
          <a:lstStyle/>
          <a:p>
            <a:r>
              <a:rPr lang="en-GB" b="1" dirty="0" smtClean="0">
                <a:solidFill>
                  <a:schemeClr val="accent3"/>
                </a:solidFill>
              </a:rPr>
              <a:t>23 June 2021</a:t>
            </a:r>
            <a:endParaRPr lang="en-GB" b="1" dirty="0">
              <a:solidFill>
                <a:schemeClr val="accent3"/>
              </a:solidFill>
            </a:endParaRPr>
          </a:p>
        </p:txBody>
      </p:sp>
    </p:spTree>
    <p:extLst>
      <p:ext uri="{BB962C8B-B14F-4D97-AF65-F5344CB8AC3E}">
        <p14:creationId xmlns:p14="http://schemas.microsoft.com/office/powerpoint/2010/main" val="2299159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smtClean="0"/>
              <a:t>Click to edit Master subtitle style</a:t>
            </a:r>
            <a:endParaRPr lang="en-GB" noProof="0"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1394681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smtClean="0"/>
              <a:t>Click to edit Master subtitle style</a:t>
            </a:r>
            <a:endParaRPr lang="en-GB" noProof="0"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41070429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8229" y="1557338"/>
            <a:ext cx="8982471" cy="367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pic>
        <p:nvPicPr>
          <p:cNvPr id="1026" name="Picture 2" descr="Image result for university of east anglia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259" t="28862" r="12036" b="24841"/>
          <a:stretch/>
        </p:blipFill>
        <p:spPr bwMode="auto">
          <a:xfrm>
            <a:off x="9601490" y="12073556"/>
            <a:ext cx="367503" cy="216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32360" b="32360"/>
          <a:stretch/>
        </p:blipFill>
        <p:spPr>
          <a:xfrm>
            <a:off x="5745088" y="5661248"/>
            <a:ext cx="1609023" cy="567656"/>
          </a:xfrm>
          <a:prstGeom prst="rect">
            <a:avLst/>
          </a:prstGeom>
        </p:spPr>
      </p:pic>
      <p:pic>
        <p:nvPicPr>
          <p:cNvPr id="7" name="Picture 2" descr="Image result for canadian institute of actuarie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35306" b="36172"/>
          <a:stretch/>
        </p:blipFill>
        <p:spPr bwMode="auto">
          <a:xfrm>
            <a:off x="3800872" y="5661248"/>
            <a:ext cx="1827374" cy="521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riot watt university"/>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7663" b="23197"/>
          <a:stretch/>
        </p:blipFill>
        <p:spPr bwMode="auto">
          <a:xfrm>
            <a:off x="2504728" y="5687036"/>
            <a:ext cx="1102718" cy="54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456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39598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374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Forest green</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sp>
          <p:nvSpPr>
            <p:cNvPr id="50" name="Rectangle 49"/>
            <p:cNvSpPr/>
            <p:nvPr userDrawn="1"/>
          </p:nvSpPr>
          <p:spPr>
            <a:xfrm>
              <a:off x="-2972065" y="3145009"/>
              <a:ext cx="309565"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Light grey</a:t>
              </a:r>
            </a:p>
            <a:p>
              <a:r>
                <a:rPr lang="en-GB" sz="1000" dirty="0" smtClean="0"/>
                <a:t>R</a:t>
              </a:r>
              <a:r>
                <a:rPr lang="en-GB" sz="1000" baseline="0" dirty="0" smtClean="0"/>
                <a:t>220 G221  B217</a:t>
              </a:r>
              <a:endParaRPr lang="en-US" sz="1000" dirty="0"/>
            </a:p>
          </p:txBody>
        </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Fuscia</a:t>
                </a:r>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00" y="5577865"/>
            <a:ext cx="1752600" cy="6738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1" r:id="rId2"/>
    <p:sldLayoutId id="2147483674" r:id="rId3"/>
    <p:sldLayoutId id="2147483676" r:id="rId4"/>
    <p:sldLayoutId id="2147483650" r:id="rId5"/>
    <p:sldLayoutId id="2147483652" r:id="rId6"/>
    <p:sldLayoutId id="2147483653" r:id="rId7"/>
    <p:sldLayoutId id="2147483654" r:id="rId8"/>
    <p:sldLayoutId id="2147483655" r:id="rId9"/>
    <p:sldLayoutId id="2147483657" r:id="rId10"/>
    <p:sldLayoutId id="2147483660" r:id="rId11"/>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Introducing the new Longevity Index for England (LIFE) </a:t>
            </a:r>
            <a:r>
              <a:rPr lang="en-GB" dirty="0" smtClean="0"/>
              <a:t>app | </a:t>
            </a:r>
            <a:r>
              <a:rPr lang="en-GB" dirty="0" smtClean="0">
                <a:solidFill>
                  <a:schemeClr val="accent3"/>
                </a:solidFill>
              </a:rPr>
              <a:t>23 June 2021 </a:t>
            </a:r>
            <a:endParaRPr lang="en-GB" dirty="0">
              <a:solidFill>
                <a:schemeClr val="accent3"/>
              </a:solidFill>
            </a:endParaRPr>
          </a:p>
        </p:txBody>
      </p:sp>
      <p:sp>
        <p:nvSpPr>
          <p:cNvPr id="3" name="Content Placeholder 2"/>
          <p:cNvSpPr>
            <a:spLocks noGrp="1"/>
          </p:cNvSpPr>
          <p:nvPr>
            <p:ph idx="1"/>
          </p:nvPr>
        </p:nvSpPr>
        <p:spPr>
          <a:xfrm>
            <a:off x="4876056" y="1412776"/>
            <a:ext cx="4601716" cy="3888432"/>
          </a:xfrm>
        </p:spPr>
        <p:txBody>
          <a:bodyPr/>
          <a:lstStyle/>
          <a:p>
            <a:endParaRPr lang="en-GB" sz="1050" dirty="0" smtClean="0"/>
          </a:p>
          <a:p>
            <a:pPr marL="0" indent="0">
              <a:buNone/>
            </a:pPr>
            <a:r>
              <a:rPr lang="en-GB" sz="1050" b="1" dirty="0" smtClean="0"/>
              <a:t>Speakers:</a:t>
            </a:r>
            <a:endParaRPr lang="en-GB" sz="1050" dirty="0"/>
          </a:p>
          <a:p>
            <a:pPr marL="0" indent="0">
              <a:buNone/>
            </a:pPr>
            <a:r>
              <a:rPr lang="en-GB" sz="1050" b="1" dirty="0" smtClean="0"/>
              <a:t>Andrew </a:t>
            </a:r>
            <a:r>
              <a:rPr lang="en-GB" sz="1050" b="1" dirty="0"/>
              <a:t>Cairns</a:t>
            </a:r>
            <a:r>
              <a:rPr lang="en-GB" sz="1050" dirty="0"/>
              <a:t> </a:t>
            </a:r>
            <a:r>
              <a:rPr lang="en-GB" sz="1050" dirty="0" smtClean="0"/>
              <a:t/>
            </a:r>
            <a:br>
              <a:rPr lang="en-GB" sz="1050" dirty="0" smtClean="0"/>
            </a:br>
            <a:r>
              <a:rPr lang="en-GB" sz="1050" dirty="0" smtClean="0"/>
              <a:t>Andrew is </a:t>
            </a:r>
            <a:r>
              <a:rPr lang="en-GB" sz="1050" dirty="0"/>
              <a:t>Professor of Financial Mathematics at Heriot-Watt University. His research broadly concerns quantitative risk management of pension plans and life insurers including model and parameter risk. He has published extensively on asset strategies for pension plans, interest rate modelling and modelling and management of longevity risk, and many of his papers rank amongst the most highly cited in actuarial science. He is an active member of the International Actuarial Association having served as editor of ASTIN Bulletin and as a member of the boards of the ASTIN and AFIR-ERM sections of the IAA.</a:t>
            </a:r>
          </a:p>
          <a:p>
            <a:pPr marL="0" indent="0">
              <a:buNone/>
            </a:pPr>
            <a:r>
              <a:rPr lang="en-GB" sz="1050" b="1" dirty="0" smtClean="0"/>
              <a:t>Torsten </a:t>
            </a:r>
            <a:r>
              <a:rPr lang="en-GB" sz="1050" b="1" dirty="0"/>
              <a:t>Kleinow</a:t>
            </a:r>
            <a:r>
              <a:rPr lang="en-GB" sz="1050" dirty="0"/>
              <a:t> </a:t>
            </a:r>
            <a:r>
              <a:rPr lang="en-GB" sz="1050" dirty="0" smtClean="0"/>
              <a:t/>
            </a:r>
            <a:br>
              <a:rPr lang="en-GB" sz="1050" dirty="0" smtClean="0"/>
            </a:br>
            <a:r>
              <a:rPr lang="en-GB" sz="1050" dirty="0" smtClean="0"/>
              <a:t>Torsten is </a:t>
            </a:r>
            <a:r>
              <a:rPr lang="en-GB" sz="1050" dirty="0"/>
              <a:t>associate professor in the Department of Actuarial Mathematics and Statistics at Heriot-Watt University. His main research interests are stochastic mortality models, factors affecting mortality rates in different populations and the valuation and management of long term saving products with embedded options. He has published several papers on mortality models for multiple populations, With-Profits contracts and collective pension schemes. He has supervised PhD students working on economic modelling, risk management and risk capital allocation as well as mortality modelling. Torsten used to be a member of the </a:t>
            </a:r>
            <a:r>
              <a:rPr lang="en-GB" sz="1050" dirty="0" err="1"/>
              <a:t>IFoA's</a:t>
            </a:r>
            <a:r>
              <a:rPr lang="en-GB" sz="1050" dirty="0"/>
              <a:t> life research committee and is currently an IFoA examiner. </a:t>
            </a:r>
          </a:p>
          <a:p>
            <a:endParaRPr lang="en-GB" sz="105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a:t>
            </a:fld>
            <a:endParaRPr lang="en-GB" dirty="0"/>
          </a:p>
        </p:txBody>
      </p:sp>
      <p:sp>
        <p:nvSpPr>
          <p:cNvPr id="6" name="Content Placeholder 2"/>
          <p:cNvSpPr txBox="1">
            <a:spLocks/>
          </p:cNvSpPr>
          <p:nvPr/>
        </p:nvSpPr>
        <p:spPr bwMode="auto">
          <a:xfrm>
            <a:off x="495907" y="1551239"/>
            <a:ext cx="429838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2000" b="1" kern="0" dirty="0" smtClean="0">
                <a:solidFill>
                  <a:schemeClr val="accent3"/>
                </a:solidFill>
              </a:rPr>
              <a:t>Biographies</a:t>
            </a:r>
            <a:r>
              <a:rPr lang="en-GB" sz="2800" b="1" kern="0" dirty="0" smtClean="0">
                <a:solidFill>
                  <a:schemeClr val="accent3"/>
                </a:solidFill>
              </a:rPr>
              <a:t> </a:t>
            </a:r>
          </a:p>
          <a:p>
            <a:pPr marL="0" indent="0">
              <a:buFontTx/>
              <a:buNone/>
            </a:pPr>
            <a:endParaRPr lang="en-GB" sz="1050" b="1" kern="0" dirty="0" smtClean="0"/>
          </a:p>
          <a:p>
            <a:pPr marL="0" indent="0">
              <a:buFontTx/>
              <a:buNone/>
            </a:pPr>
            <a:endParaRPr lang="en-GB" sz="1050" b="1" kern="0" dirty="0"/>
          </a:p>
          <a:p>
            <a:pPr marL="0" indent="0">
              <a:buFontTx/>
              <a:buNone/>
            </a:pPr>
            <a:endParaRPr lang="en-GB" sz="1050" b="1" kern="0" dirty="0" smtClean="0"/>
          </a:p>
          <a:p>
            <a:pPr marL="0" indent="0">
              <a:buFontTx/>
              <a:buNone/>
            </a:pPr>
            <a:endParaRPr lang="en-GB" sz="1050" b="1" kern="0" dirty="0"/>
          </a:p>
          <a:p>
            <a:pPr marL="0" indent="0">
              <a:buFontTx/>
              <a:buNone/>
            </a:pPr>
            <a:endParaRPr lang="en-GB" sz="1050" b="1" kern="0" dirty="0" smtClean="0"/>
          </a:p>
          <a:p>
            <a:pPr marL="0" indent="0">
              <a:buFontTx/>
              <a:buNone/>
            </a:pPr>
            <a:r>
              <a:rPr lang="en-GB" sz="1050" b="1" kern="0" dirty="0" smtClean="0"/>
              <a:t>Chair:</a:t>
            </a:r>
            <a:endParaRPr lang="en-GB" sz="1050" kern="0" dirty="0"/>
          </a:p>
          <a:p>
            <a:pPr marL="0" indent="0">
              <a:buFontTx/>
              <a:buNone/>
            </a:pPr>
            <a:r>
              <a:rPr lang="en-GB" sz="1050" b="1" dirty="0" smtClean="0"/>
              <a:t>Jamie Funnell</a:t>
            </a:r>
            <a:br>
              <a:rPr lang="en-GB" sz="1050" b="1" dirty="0" smtClean="0"/>
            </a:br>
            <a:r>
              <a:rPr lang="en-GB" sz="1050" dirty="0" smtClean="0"/>
              <a:t>Jamie is </a:t>
            </a:r>
            <a:r>
              <a:rPr lang="en-GB" sz="1050" dirty="0"/>
              <a:t>a qualified actuary in the Longevity Risk Management division at Pension Insurance Corporation with responsibility for the reinsurance of longevity risk. Jamie joined PIC in 2018, having previously worked at Prudential UK and Barnett </a:t>
            </a:r>
            <a:r>
              <a:rPr lang="en-GB" sz="1050" dirty="0" err="1"/>
              <a:t>Waddingham</a:t>
            </a:r>
            <a:r>
              <a:rPr lang="en-GB" sz="1050" dirty="0"/>
              <a:t>, and has spent his career analysing and interpreting longevity risk for pricing, capital and reserving </a:t>
            </a:r>
            <a:r>
              <a:rPr lang="en-GB" sz="1050" dirty="0" smtClean="0"/>
              <a:t>assumptions.</a:t>
            </a:r>
          </a:p>
          <a:p>
            <a:pPr marL="0" indent="0">
              <a:buFontTx/>
              <a:buNone/>
            </a:pPr>
            <a:r>
              <a:rPr lang="en-GB" sz="1050" dirty="0" smtClean="0"/>
              <a:t>Jamie </a:t>
            </a:r>
            <a:r>
              <a:rPr lang="en-GB" sz="1050" dirty="0"/>
              <a:t>currently sits as Chair of the Continuous Mortality Investigation’s Annuities Committee ensuring that the CMI continues to produce informative analyses of the annuity market for its subscribers.</a:t>
            </a:r>
          </a:p>
        </p:txBody>
      </p:sp>
    </p:spTree>
    <p:extLst>
      <p:ext uri="{BB962C8B-B14F-4D97-AF65-F5344CB8AC3E}">
        <p14:creationId xmlns:p14="http://schemas.microsoft.com/office/powerpoint/2010/main" val="183526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 PowerPoint Template">
  <a:themeElements>
    <a:clrScheme name="ARC 01">
      <a:dk1>
        <a:srgbClr val="3F4548"/>
      </a:dk1>
      <a:lt1>
        <a:sysClr val="window" lastClr="FFFFFF"/>
      </a:lt1>
      <a:dk2>
        <a:srgbClr val="000000"/>
      </a:dk2>
      <a:lt2>
        <a:srgbClr val="FFFFFF"/>
      </a:lt2>
      <a:accent1>
        <a:srgbClr val="008452"/>
      </a:accent1>
      <a:accent2>
        <a:srgbClr val="113458"/>
      </a:accent2>
      <a:accent3>
        <a:srgbClr val="D9AB16"/>
      </a:accent3>
      <a:accent4>
        <a:srgbClr val="4096B8"/>
      </a:accent4>
      <a:accent5>
        <a:srgbClr val="11B3A2"/>
      </a:accent5>
      <a:accent6>
        <a:srgbClr val="7CB3E1"/>
      </a:accent6>
      <a:hlink>
        <a:srgbClr val="008452"/>
      </a:hlink>
      <a:folHlink>
        <a:srgbClr val="00845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RC PowerPoint Template V03.potx" id="{B1EFF89D-A4B7-4CA3-B2BA-87D9FEFA2EA8}" vid="{D44E4394-C528-46F0-83E8-181675B2D4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 PowerPoint Template</Template>
  <TotalTime>64</TotalTime>
  <Words>25</Words>
  <Application>Microsoft Office PowerPoint</Application>
  <PresentationFormat>A4 Paper (210x297 mm)</PresentationFormat>
  <Paragraphs>15</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ARC PowerPoint Template</vt:lpstr>
      <vt:lpstr>Introducing the new Longevity Index for England (LIFE) app | 23 June 2021 </vt:lpstr>
    </vt:vector>
  </TitlesOfParts>
  <Company>IFoA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Actuarial Research Centre (ARC)</dc:title>
  <dc:creator>Windows User</dc:creator>
  <cp:lastModifiedBy>Elizabeth Ibbotson-Wight</cp:lastModifiedBy>
  <cp:revision>17</cp:revision>
  <dcterms:created xsi:type="dcterms:W3CDTF">2017-04-21T13:05:38Z</dcterms:created>
  <dcterms:modified xsi:type="dcterms:W3CDTF">2021-06-22T13:49:14Z</dcterms:modified>
</cp:coreProperties>
</file>