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72" r:id="rId6"/>
    <p:sldId id="274" r:id="rId7"/>
    <p:sldId id="275" r:id="rId8"/>
    <p:sldId id="276" r:id="rId9"/>
    <p:sldId id="277" r:id="rId10"/>
    <p:sldId id="282" r:id="rId11"/>
    <p:sldId id="278" r:id="rId12"/>
    <p:sldId id="279" r:id="rId13"/>
    <p:sldId id="280" r:id="rId14"/>
    <p:sldId id="281" r:id="rId15"/>
    <p:sldId id="270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6B8"/>
    <a:srgbClr val="D9AB16"/>
    <a:srgbClr val="79A32A"/>
    <a:srgbClr val="FFFFFF"/>
    <a:srgbClr val="8F4693"/>
    <a:srgbClr val="2F5079"/>
    <a:srgbClr val="E9458C"/>
    <a:srgbClr val="000000"/>
    <a:srgbClr val="008452"/>
    <a:srgbClr val="11B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19" d="100"/>
          <a:sy n="119" d="100"/>
        </p:scale>
        <p:origin x="-1320" y="180"/>
      </p:cViewPr>
      <p:guideLst>
        <p:guide orient="horz" pos="4247"/>
        <p:guide pos="2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83" y="2116264"/>
            <a:ext cx="3936435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2133602"/>
            <a:ext cx="7766034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May 2016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8762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557338"/>
            <a:ext cx="4070350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04" y="4046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1" y="4653136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3931" y="466328"/>
            <a:ext cx="8375611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931" y="5219874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2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04813"/>
            <a:ext cx="8291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557338"/>
            <a:ext cx="4068762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6450" y="1557338"/>
            <a:ext cx="4070350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289" y="6410325"/>
            <a:ext cx="2016125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1414" y="6410325"/>
            <a:ext cx="4321175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01013" y="6402390"/>
            <a:ext cx="6477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9" y="2133602"/>
            <a:ext cx="6370186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May 2016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7297226" y="493474"/>
            <a:ext cx="1528785" cy="631271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7297226" y="1357570"/>
            <a:ext cx="1528785" cy="631271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600" dirty="0" smtClean="0">
                  <a:solidFill>
                    <a:schemeClr val="bg1"/>
                  </a:solidFill>
                </a:rPr>
                <a:t>Logo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5080" y="5546036"/>
            <a:ext cx="10463554" cy="959392"/>
            <a:chOff x="-720503" y="5546036"/>
            <a:chExt cx="11335516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466860" y="6074541"/>
              <a:ext cx="14243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Progress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922416" y="6024208"/>
              <a:ext cx="17473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Community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306975" y="5646703"/>
              <a:ext cx="28518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Sessional Meetings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095817" y="6024206"/>
              <a:ext cx="15598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Education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498437" y="5797705"/>
              <a:ext cx="23201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Working parties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165852" y="5948709"/>
              <a:ext cx="19006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Volunteering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3840802" y="6040986"/>
              <a:ext cx="15094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Research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189384" y="5680258"/>
              <a:ext cx="27007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Shaping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the future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4960545" y="5960094"/>
              <a:ext cx="17299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Networking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275268" y="5565807"/>
              <a:ext cx="29890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Professional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support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5911563" y="5641309"/>
              <a:ext cx="27511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Enterprise and risk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543375" y="5767143"/>
              <a:ext cx="23603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Learned</a:t>
              </a:r>
              <a:r>
                <a:rPr lang="en-GB" sz="2200" baseline="0" dirty="0" smtClean="0">
                  <a:solidFill>
                    <a:schemeClr val="accent3">
                      <a:lumMod val="50000"/>
                    </a:schemeClr>
                  </a:solidFill>
                </a:rPr>
                <a:t> society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162308" y="5993647"/>
              <a:ext cx="17820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Opportunity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637929" y="5607753"/>
              <a:ext cx="28031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International profile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463048" y="6052369"/>
              <a:ext cx="13566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Journals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35387" y="6002036"/>
              <a:ext cx="16796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Supporting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720503" y="5546036"/>
              <a:ext cx="14747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Expertise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685285" y="5873207"/>
              <a:ext cx="19001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Sponsorship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-359696" y="5655092"/>
              <a:ext cx="2820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 smtClean="0">
                  <a:solidFill>
                    <a:schemeClr val="accent3">
                      <a:lumMod val="50000"/>
                    </a:schemeClr>
                  </a:solidFill>
                </a:rPr>
                <a:t>Thought leadership</a:t>
              </a:r>
              <a:endParaRPr lang="en-GB" sz="2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10 May 2016</a:t>
            </a:fld>
            <a:endParaRPr lang="en-GB"/>
          </a:p>
        </p:txBody>
      </p:sp>
      <p:pic>
        <p:nvPicPr>
          <p:cNvPr id="10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9" y="260351"/>
            <a:ext cx="2363529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493579" cy="1295399"/>
          </a:xfrm>
        </p:spPr>
        <p:txBody>
          <a:bodyPr anchor="t"/>
          <a:lstStyle>
            <a:lvl1pPr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 rot="-2700000">
            <a:off x="430948" y="6074542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Progress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-2700000">
            <a:off x="851461" y="6024209"/>
            <a:ext cx="1612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Community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-2700000">
            <a:off x="1206438" y="5646704"/>
            <a:ext cx="263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Sessional Meetings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 rot="-2700000">
            <a:off x="1934600" y="6024207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Education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-2700000">
            <a:off x="2306250" y="5797706"/>
            <a:ext cx="2141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Working parties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-2700000">
            <a:off x="2922325" y="5948710"/>
            <a:ext cx="1754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Volunteering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-2700000">
            <a:off x="3545356" y="6040987"/>
            <a:ext cx="13933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Research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-2700000">
            <a:off x="3867124" y="5680259"/>
            <a:ext cx="2492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Shaping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the future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-2700000">
            <a:off x="4578965" y="5960095"/>
            <a:ext cx="15969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Networking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 rot="-2700000">
            <a:off x="4869479" y="5565808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Professional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support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-2700000">
            <a:off x="5456827" y="5641310"/>
            <a:ext cx="25394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Enterprise and risk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 rot="-2700000">
            <a:off x="6040038" y="5767144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Learned</a:t>
            </a:r>
            <a:r>
              <a:rPr lang="en-GB" sz="2200" baseline="0" dirty="0" smtClean="0">
                <a:solidFill>
                  <a:schemeClr val="bg1">
                    <a:lumMod val="75000"/>
                  </a:schemeClr>
                </a:solidFill>
              </a:rPr>
              <a:t> society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 rot="-2700000">
            <a:off x="6611361" y="5993648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Opportunity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 rot="-2700000">
            <a:off x="7050396" y="5607754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International profile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 rot="-2700000">
            <a:off x="7812044" y="6052370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Journals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 rot="-2700000">
            <a:off x="8248050" y="6002037"/>
            <a:ext cx="15504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Supporting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-2700000">
            <a:off x="-665080" y="5546037"/>
            <a:ext cx="1361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Expertise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 rot="-2700000">
            <a:off x="-632571" y="5873208"/>
            <a:ext cx="175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Sponsorship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 rot="-2700000">
            <a:off x="-332027" y="5655093"/>
            <a:ext cx="2603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Thought leadership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May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May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2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May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5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5"/>
            <a:ext cx="2195512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May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133602"/>
            <a:ext cx="7129462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781300"/>
            <a:ext cx="612140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6" y="248907"/>
            <a:ext cx="2389480" cy="105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9" y="6410326"/>
            <a:ext cx="1385017" cy="300075"/>
          </a:xfrm>
          <a:gradFill>
            <a:gsLst>
              <a:gs pos="0">
                <a:schemeClr val="bg2">
                  <a:alpha val="53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May 2016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556792"/>
            <a:ext cx="8291512" cy="464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10 May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404813"/>
            <a:ext cx="8291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557338"/>
            <a:ext cx="8291512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9" y="6410325"/>
            <a:ext cx="201612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10 May 2016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4" y="6410325"/>
            <a:ext cx="4321175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02390"/>
            <a:ext cx="647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8314" y="6329363"/>
            <a:ext cx="82073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64"/>
          <p:cNvGrpSpPr/>
          <p:nvPr/>
        </p:nvGrpSpPr>
        <p:grpSpPr>
          <a:xfrm>
            <a:off x="-2896019" y="0"/>
            <a:ext cx="2786082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 smtClean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Dark blue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G52  B88</a:t>
                </a:r>
                <a:endParaRPr lang="en-US" sz="1000" dirty="0"/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rgbClr val="D9AB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Gold</a:t>
                </a:r>
              </a:p>
              <a:p>
                <a:r>
                  <a:rPr lang="en-GB" sz="1000" dirty="0" smtClean="0"/>
                  <a:t>R217</a:t>
                </a:r>
                <a:r>
                  <a:rPr lang="en-GB" sz="1000" baseline="0" dirty="0" smtClean="0"/>
                  <a:t>  G171  B22</a:t>
                </a:r>
                <a:endParaRPr lang="en-US" sz="800" dirty="0"/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rgbClr val="4096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Mid blue</a:t>
                </a:r>
              </a:p>
              <a:p>
                <a:r>
                  <a:rPr lang="en-GB" sz="1000" dirty="0" smtClean="0"/>
                  <a:t>R64</a:t>
                </a:r>
                <a:r>
                  <a:rPr lang="en-GB" sz="1000" baseline="0" dirty="0" smtClean="0"/>
                  <a:t>  G150  B184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 smtClean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grey</a:t>
                </a:r>
              </a:p>
              <a:p>
                <a:r>
                  <a:rPr lang="en-GB" sz="1000" dirty="0" smtClean="0"/>
                  <a:t>R220</a:t>
                </a:r>
                <a:r>
                  <a:rPr lang="en-GB" sz="1000" baseline="0" dirty="0" smtClean="0"/>
                  <a:t>  G221  B217</a:t>
                </a:r>
                <a:endParaRPr lang="en-US" sz="1000" dirty="0"/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Pea green</a:t>
                </a:r>
              </a:p>
              <a:p>
                <a:r>
                  <a:rPr lang="en-GB" sz="1000" dirty="0" smtClean="0"/>
                  <a:t>R121</a:t>
                </a:r>
                <a:r>
                  <a:rPr lang="en-GB" sz="1000" baseline="0" dirty="0" smtClean="0"/>
                  <a:t>  G163  B42</a:t>
                </a:r>
                <a:endParaRPr lang="en-US" sz="1000" dirty="0"/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Forest green</a:t>
                </a:r>
              </a:p>
              <a:p>
                <a:r>
                  <a:rPr lang="en-GB" sz="1000" dirty="0" smtClean="0"/>
                  <a:t>R</a:t>
                </a:r>
                <a:r>
                  <a:rPr lang="en-GB" sz="1000" baseline="0" dirty="0" smtClean="0"/>
                  <a:t>0 G132  B82</a:t>
                </a:r>
                <a:endParaRPr lang="en-US" sz="1000" dirty="0"/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Bottle green</a:t>
                </a:r>
              </a:p>
              <a:p>
                <a:r>
                  <a:rPr lang="en-GB" sz="1000" dirty="0" smtClean="0"/>
                  <a:t>R17</a:t>
                </a:r>
                <a:r>
                  <a:rPr lang="en-GB" sz="1000" baseline="0" dirty="0" smtClean="0"/>
                  <a:t>  G179  B162</a:t>
                </a:r>
                <a:endParaRPr lang="en-US" sz="1000" dirty="0"/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Cyan</a:t>
                </a:r>
              </a:p>
              <a:p>
                <a:r>
                  <a:rPr lang="en-GB" sz="1000" dirty="0" smtClean="0"/>
                  <a:t>R0</a:t>
                </a:r>
                <a:r>
                  <a:rPr lang="en-GB" sz="1000" baseline="0" dirty="0" smtClean="0"/>
                  <a:t>  G156  B200</a:t>
                </a:r>
                <a:endParaRPr lang="en-US" sz="1000" dirty="0"/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Light blue</a:t>
                </a:r>
              </a:p>
              <a:p>
                <a:r>
                  <a:rPr lang="en-GB" sz="1000" dirty="0" smtClean="0"/>
                  <a:t>R124</a:t>
                </a:r>
                <a:r>
                  <a:rPr lang="en-GB" sz="1000" baseline="0" dirty="0" smtClean="0"/>
                  <a:t>  G179  B225</a:t>
                </a:r>
                <a:endParaRPr lang="en-US" sz="1000" dirty="0"/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Violet</a:t>
                </a:r>
              </a:p>
              <a:p>
                <a:r>
                  <a:rPr lang="en-GB" sz="1000" dirty="0" smtClean="0"/>
                  <a:t>R128</a:t>
                </a:r>
                <a:r>
                  <a:rPr lang="en-GB" sz="1000" baseline="0" dirty="0" smtClean="0"/>
                  <a:t>  G118  B207</a:t>
                </a:r>
                <a:endParaRPr lang="en-US" sz="1000" dirty="0"/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Purple</a:t>
                </a:r>
              </a:p>
              <a:p>
                <a:r>
                  <a:rPr lang="en-GB" sz="1000" dirty="0" smtClean="0"/>
                  <a:t>R143</a:t>
                </a:r>
                <a:r>
                  <a:rPr lang="en-GB" sz="1000" baseline="0" dirty="0" smtClean="0"/>
                  <a:t>  G70  B147</a:t>
                </a:r>
                <a:endParaRPr lang="en-US" sz="1000" dirty="0"/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 smtClean="0"/>
                  <a:t>Fuscia</a:t>
                </a:r>
                <a:endParaRPr lang="en-GB" sz="1000" dirty="0" smtClean="0"/>
              </a:p>
              <a:p>
                <a:r>
                  <a:rPr lang="en-GB" sz="1000" dirty="0" smtClean="0"/>
                  <a:t>R233</a:t>
                </a:r>
                <a:r>
                  <a:rPr lang="en-GB" sz="1000" baseline="0" dirty="0" smtClean="0"/>
                  <a:t>  G69  B140</a:t>
                </a:r>
                <a:endParaRPr lang="en-US" sz="1000" dirty="0"/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Red</a:t>
                </a:r>
              </a:p>
              <a:p>
                <a:r>
                  <a:rPr lang="en-GB" sz="1000" dirty="0" smtClean="0"/>
                  <a:t>R200</a:t>
                </a:r>
                <a:r>
                  <a:rPr lang="en-GB" sz="1000" baseline="0" dirty="0" smtClean="0"/>
                  <a:t>  G30  B69</a:t>
                </a:r>
                <a:endParaRPr lang="en-US" sz="1000" dirty="0"/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smtClean="0"/>
                  <a:t>Orange</a:t>
                </a:r>
              </a:p>
              <a:p>
                <a:r>
                  <a:rPr lang="en-GB" sz="1000" dirty="0" smtClean="0"/>
                  <a:t>R238</a:t>
                </a:r>
                <a:r>
                  <a:rPr lang="en-GB" sz="1000" baseline="0" dirty="0" smtClean="0"/>
                  <a:t>  G116  29</a:t>
                </a:r>
                <a:endParaRPr lang="en-US" sz="1000" dirty="0"/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2759458" y="2351160"/>
            <a:ext cx="285752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2310953" y="2348881"/>
            <a:ext cx="22145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 smtClean="0"/>
              <a:t>Dark grey</a:t>
            </a:r>
          </a:p>
          <a:p>
            <a:r>
              <a:rPr lang="en-GB" sz="1000" dirty="0" smtClean="0"/>
              <a:t>R63</a:t>
            </a:r>
            <a:r>
              <a:rPr lang="en-GB" sz="1000" baseline="0" dirty="0" smtClean="0"/>
              <a:t>  G69  B72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2" r:id="rId3"/>
    <p:sldLayoutId id="2147483661" r:id="rId4"/>
    <p:sldLayoutId id="2147483664" r:id="rId5"/>
    <p:sldLayoutId id="2147483666" r:id="rId6"/>
    <p:sldLayoutId id="2147483668" r:id="rId7"/>
    <p:sldLayoutId id="2147483669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7" r:id="rId14"/>
    <p:sldLayoutId id="214748366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k.lee@insightriskconsulting.co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learning.com/" TargetMode="External"/><Relationship Id="rId2" Type="http://schemas.openxmlformats.org/officeDocument/2006/relationships/hyperlink" Target="http://www.insightriskconsulting.co.uk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 Introduction to the Data Science Universe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852936"/>
            <a:ext cx="6121400" cy="1296789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Mark Lee</a:t>
            </a:r>
          </a:p>
          <a:p>
            <a:r>
              <a:rPr lang="en-GB" dirty="0" smtClean="0">
                <a:solidFill>
                  <a:schemeClr val="accent5"/>
                </a:solidFill>
                <a:hlinkClick r:id="rId2"/>
              </a:rPr>
              <a:t>mark.lee@insightriskconsulting.co.uk</a:t>
            </a:r>
            <a:endParaRPr lang="en-GB" dirty="0" smtClean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5E48DFFE-EFA0-44BE-8867-EC03927B5DA5}" type="datetime4">
              <a:rPr lang="en-GB"/>
              <a:pPr/>
              <a:t>10 May 2016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for actuaries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Will actuaries be replaced by machines/computer scientists?</a:t>
            </a:r>
          </a:p>
          <a:p>
            <a:r>
              <a:rPr lang="en-GB" dirty="0" smtClean="0"/>
              <a:t>Human judgement is required - technically and statistically trained actuaries are well placed.</a:t>
            </a:r>
          </a:p>
          <a:p>
            <a:r>
              <a:rPr lang="en-GB" dirty="0" smtClean="0"/>
              <a:t>Do actuaries need to train?</a:t>
            </a:r>
          </a:p>
          <a:p>
            <a:pPr lvl="1"/>
            <a:r>
              <a:rPr lang="en-GB" dirty="0" smtClean="0"/>
              <a:t>E.g., CAS Institute accreditation in data science.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 descr="Googletrends_datascientist_vs_actuary_searchterm_edi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6527" y="4341720"/>
            <a:ext cx="6591634" cy="1883324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7" name="Picture 6" descr="Googletrends_datascientist_vs_actuary_searchterm_edi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8207" y="4343400"/>
            <a:ext cx="6591635" cy="1883323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  <a:hlinkClick r:id="rId2"/>
              </a:rPr>
              <a:t>www.insightriskconsulting.co.uk</a:t>
            </a:r>
            <a:endParaRPr lang="en-GB" dirty="0" smtClean="0">
              <a:solidFill>
                <a:schemeClr val="accent4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We mainly use R and Python platforms.</a:t>
            </a:r>
            <a:endParaRPr lang="en-GB" dirty="0" smtClean="0">
              <a:solidFill>
                <a:schemeClr val="accent4"/>
              </a:solidFill>
            </a:endParaRPr>
          </a:p>
          <a:p>
            <a:r>
              <a:rPr lang="en-GB" dirty="0" smtClean="0"/>
              <a:t>No free lunch theorem:</a:t>
            </a:r>
            <a:r>
              <a:rPr lang="en-GB" i="1" dirty="0" smtClean="0"/>
              <a:t>  </a:t>
            </a:r>
          </a:p>
          <a:p>
            <a:pPr lvl="1"/>
            <a:r>
              <a:rPr lang="en-GB" dirty="0" smtClean="0"/>
              <a:t>D.</a:t>
            </a:r>
            <a:r>
              <a:rPr lang="en-GB" i="1" dirty="0" smtClean="0"/>
              <a:t> </a:t>
            </a:r>
            <a:r>
              <a:rPr lang="en-GB" dirty="0" err="1" smtClean="0"/>
              <a:t>Wolpert</a:t>
            </a:r>
            <a:r>
              <a:rPr lang="en-GB" dirty="0" smtClean="0"/>
              <a:t>, </a:t>
            </a:r>
            <a:r>
              <a:rPr lang="en-GB" i="1" dirty="0" smtClean="0"/>
              <a:t>Neural Computation  </a:t>
            </a:r>
            <a:r>
              <a:rPr lang="en-GB" b="1" dirty="0" smtClean="0"/>
              <a:t>8</a:t>
            </a:r>
            <a:r>
              <a:rPr lang="en-GB" dirty="0" smtClean="0"/>
              <a:t>, p1341 (1996).</a:t>
            </a:r>
          </a:p>
          <a:p>
            <a:r>
              <a:rPr lang="en-GB" dirty="0" smtClean="0"/>
              <a:t>Machine learning algorithms, book and video lectures:</a:t>
            </a:r>
          </a:p>
          <a:p>
            <a:pPr lvl="1"/>
            <a:r>
              <a:rPr lang="en-GB" i="1" dirty="0" smtClean="0"/>
              <a:t>Introduction to Statistical Learning</a:t>
            </a:r>
            <a:r>
              <a:rPr lang="en-GB" dirty="0" smtClean="0"/>
              <a:t>, by James, Witten, Hastie and </a:t>
            </a:r>
            <a:r>
              <a:rPr lang="en-GB" dirty="0" err="1" smtClean="0"/>
              <a:t>Tibshirani</a:t>
            </a:r>
            <a:r>
              <a:rPr lang="en-GB" dirty="0" smtClean="0"/>
              <a:t>.  </a:t>
            </a:r>
            <a:r>
              <a:rPr lang="en-GB" dirty="0" smtClean="0">
                <a:solidFill>
                  <a:schemeClr val="accent4"/>
                </a:solidFill>
                <a:hlinkClick r:id="rId3"/>
              </a:rPr>
              <a:t>www.statlearning.com</a:t>
            </a:r>
            <a:endParaRPr lang="en-GB" dirty="0" smtClean="0">
              <a:solidFill>
                <a:schemeClr val="accent4"/>
              </a:solidFill>
            </a:endParaRPr>
          </a:p>
          <a:p>
            <a:pPr marL="229987" lvl="1" indent="-229987">
              <a:buFontTx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LinkedIn group – search for “Data science for insurers group” on LinkedIn.com.</a:t>
            </a:r>
          </a:p>
          <a:p>
            <a:pPr marL="229987" lvl="1" indent="-229987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5231" y="4005064"/>
            <a:ext cx="8399804" cy="235640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by members of </a:t>
            </a:r>
            <a:r>
              <a:rPr lang="en-GB" sz="2200" dirty="0" smtClean="0"/>
              <a:t>the Institute and Faculty of Actuaries and </a:t>
            </a:r>
            <a:r>
              <a:rPr lang="en-GB" sz="2200" dirty="0"/>
              <a:t>its staff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</a:t>
            </a:r>
            <a:r>
              <a:rPr lang="en-GB" sz="2200" dirty="0" smtClean="0"/>
              <a:t>presenter.</a:t>
            </a:r>
            <a:endParaRPr lang="en-GB" sz="2200" dirty="0"/>
          </a:p>
        </p:txBody>
      </p:sp>
      <p:sp>
        <p:nvSpPr>
          <p:cNvPr id="10" name="Rectangular Callout 9"/>
          <p:cNvSpPr/>
          <p:nvPr/>
        </p:nvSpPr>
        <p:spPr>
          <a:xfrm>
            <a:off x="520495" y="693242"/>
            <a:ext cx="3918567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4704938" y="693242"/>
            <a:ext cx="391856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02" y="985838"/>
            <a:ext cx="3522853" cy="1143000"/>
          </a:xfrm>
        </p:spPr>
        <p:txBody>
          <a:bodyPr/>
          <a:lstStyle/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Questions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904345" y="980728"/>
            <a:ext cx="35228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 smtClean="0">
                <a:solidFill>
                  <a:schemeClr val="bg1"/>
                </a:solidFill>
              </a:rPr>
              <a:t>Comments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 Science Universe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40" name="Group 41"/>
          <p:cNvGrpSpPr/>
          <p:nvPr/>
        </p:nvGrpSpPr>
        <p:grpSpPr>
          <a:xfrm>
            <a:off x="2902396" y="1765908"/>
            <a:ext cx="2474237" cy="3228975"/>
            <a:chOff x="3238500" y="657224"/>
            <a:chExt cx="2474237" cy="3228975"/>
          </a:xfrm>
          <a:scene3d>
            <a:camera prst="perspectiveFront"/>
            <a:lightRig rig="threePt" dir="t"/>
          </a:scene3d>
        </p:grpSpPr>
        <p:sp>
          <p:nvSpPr>
            <p:cNvPr id="41" name="Rounded Rectangle 40"/>
            <p:cNvSpPr/>
            <p:nvPr/>
          </p:nvSpPr>
          <p:spPr>
            <a:xfrm>
              <a:off x="3238500" y="657224"/>
              <a:ext cx="2474237" cy="3228975"/>
            </a:xfrm>
            <a:prstGeom prst="roundRect">
              <a:avLst>
                <a:gd name="adj" fmla="val 6874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68960" y="661180"/>
              <a:ext cx="18133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Machine Learning</a:t>
              </a:r>
              <a:endParaRPr lang="en-GB" sz="1600" dirty="0"/>
            </a:p>
          </p:txBody>
        </p:sp>
      </p:grpSp>
      <p:grpSp>
        <p:nvGrpSpPr>
          <p:cNvPr id="43" name="Group 53"/>
          <p:cNvGrpSpPr/>
          <p:nvPr/>
        </p:nvGrpSpPr>
        <p:grpSpPr>
          <a:xfrm>
            <a:off x="3095398" y="2414052"/>
            <a:ext cx="2088232" cy="1152128"/>
            <a:chOff x="2987824" y="1203598"/>
            <a:chExt cx="2088232" cy="1152128"/>
          </a:xfrm>
          <a:scene3d>
            <a:camera prst="perspectiveFront"/>
            <a:lightRig rig="threePt" dir="t"/>
          </a:scene3d>
        </p:grpSpPr>
        <p:sp>
          <p:nvSpPr>
            <p:cNvPr id="44" name="Oval 43"/>
            <p:cNvSpPr/>
            <p:nvPr/>
          </p:nvSpPr>
          <p:spPr>
            <a:xfrm>
              <a:off x="2987824" y="1203598"/>
              <a:ext cx="2088232" cy="1152128"/>
            </a:xfrm>
            <a:prstGeom prst="ellipse">
              <a:avLst/>
            </a:prstGeom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19872" y="1635646"/>
              <a:ext cx="1208985" cy="584775"/>
            </a:xfrm>
            <a:prstGeom prst="rect">
              <a:avLst/>
            </a:prstGeom>
            <a:noFill/>
            <a:sp3d z="5715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Supervised</a:t>
              </a:r>
            </a:p>
            <a:p>
              <a:pPr algn="ctr"/>
              <a:r>
                <a:rPr lang="en-GB" sz="1600" dirty="0" smtClean="0">
                  <a:solidFill>
                    <a:schemeClr val="bg1"/>
                  </a:solidFill>
                </a:rPr>
                <a:t>Learning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3599454" y="2422686"/>
            <a:ext cx="1080120" cy="432048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 z="76200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GLMs</a:t>
            </a:r>
            <a:endParaRPr lang="en-GB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7488832" y="3418005"/>
            <a:ext cx="1224136" cy="648072"/>
          </a:xfrm>
          <a:prstGeom prst="roundRect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Insight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-382956" y="2228152"/>
            <a:ext cx="1596911" cy="58477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Personal Lines </a:t>
            </a:r>
          </a:p>
          <a:p>
            <a:pPr algn="ctr"/>
            <a:r>
              <a:rPr lang="en-GB" sz="1600" dirty="0" smtClean="0"/>
              <a:t>Pricing</a:t>
            </a:r>
            <a:endParaRPr lang="en-GB" sz="1600" dirty="0"/>
          </a:p>
        </p:txBody>
      </p:sp>
      <p:sp>
        <p:nvSpPr>
          <p:cNvPr id="49" name="Rounded Rectangle 48"/>
          <p:cNvSpPr/>
          <p:nvPr/>
        </p:nvSpPr>
        <p:spPr>
          <a:xfrm>
            <a:off x="864096" y="3494044"/>
            <a:ext cx="1296144" cy="648072"/>
          </a:xfrm>
          <a:prstGeom prst="roundRect">
            <a:avLst/>
          </a:prstGeom>
          <a:ln/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Modern Computers</a:t>
            </a:r>
            <a:endParaRPr lang="en-GB" sz="1600" dirty="0"/>
          </a:p>
        </p:txBody>
      </p:sp>
      <p:sp>
        <p:nvSpPr>
          <p:cNvPr id="50" name="Rounded Rectangle 49"/>
          <p:cNvSpPr/>
          <p:nvPr/>
        </p:nvSpPr>
        <p:spPr>
          <a:xfrm>
            <a:off x="864096" y="2259506"/>
            <a:ext cx="1296144" cy="648072"/>
          </a:xfrm>
          <a:prstGeom prst="roundRect">
            <a:avLst/>
          </a:prstGeom>
          <a:ln/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“Small” Data</a:t>
            </a:r>
            <a:endParaRPr lang="en-GB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864096" y="4688546"/>
            <a:ext cx="1296144" cy="648072"/>
          </a:xfrm>
          <a:prstGeom prst="roundRect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Big Data</a:t>
            </a:r>
            <a:endParaRPr lang="en-GB" sz="1600" dirty="0"/>
          </a:p>
        </p:txBody>
      </p:sp>
      <p:sp>
        <p:nvSpPr>
          <p:cNvPr id="52" name="Oval 51"/>
          <p:cNvSpPr/>
          <p:nvPr/>
        </p:nvSpPr>
        <p:spPr>
          <a:xfrm>
            <a:off x="3095398" y="4151298"/>
            <a:ext cx="2088232" cy="720080"/>
          </a:xfrm>
          <a:prstGeom prst="ellipse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Unsupervised</a:t>
            </a:r>
          </a:p>
          <a:p>
            <a:pPr algn="ctr"/>
            <a:r>
              <a:rPr lang="en-GB" sz="1600" dirty="0" smtClean="0"/>
              <a:t>Learning</a:t>
            </a:r>
            <a:endParaRPr lang="en-GB" sz="1600" dirty="0"/>
          </a:p>
        </p:txBody>
      </p:sp>
      <p:sp>
        <p:nvSpPr>
          <p:cNvPr id="53" name="Oval 52"/>
          <p:cNvSpPr/>
          <p:nvPr/>
        </p:nvSpPr>
        <p:spPr>
          <a:xfrm>
            <a:off x="3095398" y="5099574"/>
            <a:ext cx="2088232" cy="720080"/>
          </a:xfrm>
          <a:prstGeom prst="ellipse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Data</a:t>
            </a:r>
          </a:p>
          <a:p>
            <a:pPr algn="ctr"/>
            <a:r>
              <a:rPr lang="en-GB" sz="1600" dirty="0" smtClean="0"/>
              <a:t>Visualisation</a:t>
            </a:r>
            <a:endParaRPr lang="en-GB" sz="1600" dirty="0"/>
          </a:p>
        </p:txBody>
      </p:sp>
      <p:sp>
        <p:nvSpPr>
          <p:cNvPr id="54" name="Oval 53"/>
          <p:cNvSpPr/>
          <p:nvPr/>
        </p:nvSpPr>
        <p:spPr>
          <a:xfrm>
            <a:off x="6127996" y="4581106"/>
            <a:ext cx="2160240" cy="720080"/>
          </a:xfrm>
          <a:prstGeom prst="ellipse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Understanding</a:t>
            </a:r>
          </a:p>
          <a:p>
            <a:pPr algn="ctr"/>
            <a:r>
              <a:rPr lang="en-GB" sz="1600" dirty="0" smtClean="0"/>
              <a:t>Data</a:t>
            </a:r>
          </a:p>
        </p:txBody>
      </p:sp>
      <p:sp>
        <p:nvSpPr>
          <p:cNvPr id="55" name="Oval 54"/>
          <p:cNvSpPr/>
          <p:nvPr/>
        </p:nvSpPr>
        <p:spPr>
          <a:xfrm>
            <a:off x="6120680" y="2223502"/>
            <a:ext cx="2160240" cy="72008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Predictive</a:t>
            </a:r>
          </a:p>
          <a:p>
            <a:pPr algn="ctr"/>
            <a:r>
              <a:rPr lang="en-GB" sz="1600" dirty="0" smtClean="0"/>
              <a:t>Models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-443871" y="4154503"/>
            <a:ext cx="1718740" cy="338554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1600" dirty="0" smtClean="0"/>
              <a:t>New Possibilities</a:t>
            </a:r>
            <a:endParaRPr lang="en-GB" sz="16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2987386" y="2108333"/>
            <a:ext cx="2304256" cy="779357"/>
            <a:chOff x="2987386" y="2108333"/>
            <a:chExt cx="2304256" cy="779357"/>
          </a:xfrm>
        </p:grpSpPr>
        <p:sp>
          <p:nvSpPr>
            <p:cNvPr id="58" name="TextBox 57"/>
            <p:cNvSpPr txBox="1"/>
            <p:nvPr/>
          </p:nvSpPr>
          <p:spPr>
            <a:xfrm>
              <a:off x="2998817" y="2108333"/>
              <a:ext cx="2281394" cy="338554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Computationally “easy”</a:t>
              </a:r>
              <a:endParaRPr lang="en-GB" sz="1600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987386" y="2108333"/>
              <a:ext cx="2304256" cy="77935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987386" y="2887690"/>
            <a:ext cx="2304256" cy="2028956"/>
            <a:chOff x="2987386" y="2887690"/>
            <a:chExt cx="2304256" cy="2028956"/>
          </a:xfrm>
        </p:grpSpPr>
        <p:sp>
          <p:nvSpPr>
            <p:cNvPr id="61" name="Rounded Rectangle 60"/>
            <p:cNvSpPr/>
            <p:nvPr/>
          </p:nvSpPr>
          <p:spPr>
            <a:xfrm>
              <a:off x="2987386" y="2887690"/>
              <a:ext cx="2304256" cy="2028956"/>
            </a:xfrm>
            <a:prstGeom prst="roundRect">
              <a:avLst>
                <a:gd name="adj" fmla="val 7301"/>
              </a:avLst>
            </a:prstGeom>
            <a:noFill/>
            <a:ln>
              <a:solidFill>
                <a:schemeClr val="tx1"/>
              </a:solidFill>
            </a:ln>
            <a:scene3d>
              <a:camera prst="perspective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84152" y="3557127"/>
              <a:ext cx="1710725" cy="584775"/>
            </a:xfrm>
            <a:prstGeom prst="rect">
              <a:avLst/>
            </a:prstGeom>
            <a:noFill/>
            <a:scene3d>
              <a:camera prst="perspectiveFron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Computationally </a:t>
              </a:r>
            </a:p>
            <a:p>
              <a:pPr algn="ctr"/>
              <a:r>
                <a:rPr lang="en-GB" sz="1600" dirty="0" smtClean="0"/>
                <a:t>challenging</a:t>
              </a:r>
              <a:endParaRPr lang="en-GB" sz="1600" dirty="0"/>
            </a:p>
          </p:txBody>
        </p:sp>
      </p:grpSp>
      <p:sp>
        <p:nvSpPr>
          <p:cNvPr id="63" name="Right Arrow 62"/>
          <p:cNvSpPr/>
          <p:nvPr/>
        </p:nvSpPr>
        <p:spPr>
          <a:xfrm>
            <a:off x="4978847" y="2489809"/>
            <a:ext cx="1021846" cy="181850"/>
          </a:xfrm>
          <a:prstGeom prst="rightArrow">
            <a:avLst/>
          </a:prstGeom>
          <a:ln/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ight Arrow 63"/>
          <p:cNvSpPr/>
          <p:nvPr/>
        </p:nvSpPr>
        <p:spPr>
          <a:xfrm rot="3454240">
            <a:off x="7635026" y="3083789"/>
            <a:ext cx="393806" cy="166480"/>
          </a:xfrm>
          <a:prstGeom prst="rightArrow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ight Arrow 64"/>
          <p:cNvSpPr/>
          <p:nvPr/>
        </p:nvSpPr>
        <p:spPr>
          <a:xfrm rot="18145760" flipV="1">
            <a:off x="7635026" y="4238371"/>
            <a:ext cx="393806" cy="166480"/>
          </a:xfrm>
          <a:prstGeom prst="rightArrow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ight Arrow 65"/>
          <p:cNvSpPr/>
          <p:nvPr/>
        </p:nvSpPr>
        <p:spPr>
          <a:xfrm rot="5400000">
            <a:off x="1356109" y="4332701"/>
            <a:ext cx="312119" cy="165261"/>
          </a:xfrm>
          <a:prstGeom prst="rightArrow">
            <a:avLst/>
          </a:prstGeom>
          <a:scene3d>
            <a:camera prst="perspectiveFront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ight Arrow 66"/>
          <p:cNvSpPr/>
          <p:nvPr/>
        </p:nvSpPr>
        <p:spPr>
          <a:xfrm rot="18883997">
            <a:off x="1944697" y="3962292"/>
            <a:ext cx="1582741" cy="188823"/>
          </a:xfrm>
          <a:prstGeom prst="rightArrow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ight Arrow 67"/>
          <p:cNvSpPr/>
          <p:nvPr/>
        </p:nvSpPr>
        <p:spPr>
          <a:xfrm rot="727559">
            <a:off x="2263050" y="5227006"/>
            <a:ext cx="777928" cy="177915"/>
          </a:xfrm>
          <a:prstGeom prst="rightArrow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ight Arrow 68"/>
          <p:cNvSpPr/>
          <p:nvPr/>
        </p:nvSpPr>
        <p:spPr>
          <a:xfrm rot="2571214" flipH="1">
            <a:off x="4817523" y="3942562"/>
            <a:ext cx="1666265" cy="177760"/>
          </a:xfrm>
          <a:prstGeom prst="rightArrow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 88"/>
          <p:cNvGrpSpPr/>
          <p:nvPr/>
        </p:nvGrpSpPr>
        <p:grpSpPr>
          <a:xfrm>
            <a:off x="1456086" y="3013323"/>
            <a:ext cx="1636810" cy="385019"/>
            <a:chOff x="1575814" y="1904639"/>
            <a:chExt cx="1806856" cy="385019"/>
          </a:xfrm>
          <a:scene3d>
            <a:camera prst="perspectiveFront"/>
            <a:lightRig rig="threePt" dir="t"/>
          </a:scene3d>
        </p:grpSpPr>
        <p:sp>
          <p:nvSpPr>
            <p:cNvPr id="71" name="Bent Arrow 70"/>
            <p:cNvSpPr/>
            <p:nvPr/>
          </p:nvSpPr>
          <p:spPr>
            <a:xfrm>
              <a:off x="1575814" y="2033627"/>
              <a:ext cx="1806856" cy="256031"/>
            </a:xfrm>
            <a:prstGeom prst="bentArrow">
              <a:avLst>
                <a:gd name="adj1" fmla="val 36429"/>
                <a:gd name="adj2" fmla="val 25000"/>
                <a:gd name="adj3" fmla="val 25000"/>
                <a:gd name="adj4" fmla="val 43750"/>
              </a:avLst>
            </a:prstGeom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" name="Bent Arrow 71"/>
            <p:cNvSpPr/>
            <p:nvPr/>
          </p:nvSpPr>
          <p:spPr>
            <a:xfrm flipV="1">
              <a:off x="1575814" y="1904639"/>
              <a:ext cx="1806856" cy="256031"/>
            </a:xfrm>
            <a:prstGeom prst="bentArrow">
              <a:avLst>
                <a:gd name="adj1" fmla="val 36429"/>
                <a:gd name="adj2" fmla="val 25000"/>
                <a:gd name="adj3" fmla="val 25000"/>
                <a:gd name="adj4" fmla="val 43750"/>
              </a:avLst>
            </a:prstGeom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3" name="Right Arrow 72"/>
          <p:cNvSpPr/>
          <p:nvPr/>
        </p:nvSpPr>
        <p:spPr>
          <a:xfrm rot="20831173" flipV="1">
            <a:off x="5270821" y="2712084"/>
            <a:ext cx="776078" cy="185976"/>
          </a:xfrm>
          <a:prstGeom prst="rightArrow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ight Arrow 73"/>
          <p:cNvSpPr/>
          <p:nvPr/>
        </p:nvSpPr>
        <p:spPr>
          <a:xfrm rot="20872441" flipV="1">
            <a:off x="2263050" y="4674557"/>
            <a:ext cx="777928" cy="177915"/>
          </a:xfrm>
          <a:prstGeom prst="rightArrow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ight Arrow 74"/>
          <p:cNvSpPr/>
          <p:nvPr/>
        </p:nvSpPr>
        <p:spPr>
          <a:xfrm rot="727559">
            <a:off x="5301526" y="4617406"/>
            <a:ext cx="777928" cy="177915"/>
          </a:xfrm>
          <a:prstGeom prst="rightArrow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ight Arrow 75"/>
          <p:cNvSpPr/>
          <p:nvPr/>
        </p:nvSpPr>
        <p:spPr>
          <a:xfrm rot="20872441" flipV="1">
            <a:off x="5301526" y="5141281"/>
            <a:ext cx="777928" cy="177915"/>
          </a:xfrm>
          <a:prstGeom prst="rightArrow">
            <a:avLst/>
          </a:prstGeom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ight Arrow 76"/>
          <p:cNvSpPr/>
          <p:nvPr/>
        </p:nvSpPr>
        <p:spPr>
          <a:xfrm>
            <a:off x="2284565" y="2492617"/>
            <a:ext cx="958456" cy="176234"/>
          </a:xfrm>
          <a:prstGeom prst="rightArrow">
            <a:avLst/>
          </a:prstGeom>
          <a:ln/>
          <a:scene3d>
            <a:camera prst="perspectiveFront"/>
            <a:lightRig rig="threePt" dir="t"/>
          </a:scene3d>
          <a:sp3d z="50800"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8" name="Group 77"/>
          <p:cNvGrpSpPr/>
          <p:nvPr/>
        </p:nvGrpSpPr>
        <p:grpSpPr>
          <a:xfrm>
            <a:off x="520293" y="4077072"/>
            <a:ext cx="7806519" cy="1767386"/>
            <a:chOff x="627797" y="2831911"/>
            <a:chExt cx="7806519" cy="1934752"/>
          </a:xfrm>
        </p:grpSpPr>
        <p:sp>
          <p:nvSpPr>
            <p:cNvPr id="79" name="Oval 78"/>
            <p:cNvSpPr/>
            <p:nvPr/>
          </p:nvSpPr>
          <p:spPr>
            <a:xfrm>
              <a:off x="627797" y="2831911"/>
              <a:ext cx="7806519" cy="1934752"/>
            </a:xfrm>
            <a:prstGeom prst="ellipse">
              <a:avLst/>
            </a:prstGeom>
            <a:solidFill>
              <a:schemeClr val="accent2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93224" y="4242854"/>
              <a:ext cx="16104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Data Mining</a:t>
              </a:r>
              <a:endParaRPr lang="en-GB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096B8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63" grpId="0" animBg="1"/>
      <p:bldP spid="63" grpId="1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 Science Universe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3" name="Group 5"/>
          <p:cNvGrpSpPr/>
          <p:nvPr/>
        </p:nvGrpSpPr>
        <p:grpSpPr>
          <a:xfrm>
            <a:off x="251520" y="1844824"/>
            <a:ext cx="8589857" cy="4068716"/>
            <a:chOff x="230615" y="642254"/>
            <a:chExt cx="8589857" cy="4068716"/>
          </a:xfrm>
          <a:scene3d>
            <a:camera prst="perspectiveRelaxed"/>
            <a:lightRig rig="threePt" dir="t"/>
          </a:scene3d>
        </p:grpSpPr>
        <p:grpSp>
          <p:nvGrpSpPr>
            <p:cNvPr id="6" name="Group 41"/>
            <p:cNvGrpSpPr/>
            <p:nvPr/>
          </p:nvGrpSpPr>
          <p:grpSpPr>
            <a:xfrm>
              <a:off x="3009900" y="657224"/>
              <a:ext cx="2474237" cy="3228975"/>
              <a:chOff x="3238500" y="657224"/>
              <a:chExt cx="2474237" cy="3228975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3238500" y="657224"/>
                <a:ext cx="2474237" cy="3228975"/>
              </a:xfrm>
              <a:prstGeom prst="roundRect">
                <a:avLst>
                  <a:gd name="adj" fmla="val 6874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568960" y="661180"/>
                <a:ext cx="18133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Machine Learning</a:t>
                </a:r>
                <a:endParaRPr lang="en-GB" sz="1600" dirty="0"/>
              </a:p>
            </p:txBody>
          </p:sp>
        </p:grpSp>
        <p:grpSp>
          <p:nvGrpSpPr>
            <p:cNvPr id="7" name="Group 53"/>
            <p:cNvGrpSpPr/>
            <p:nvPr/>
          </p:nvGrpSpPr>
          <p:grpSpPr>
            <a:xfrm>
              <a:off x="3202902" y="1305368"/>
              <a:ext cx="2088232" cy="1152128"/>
              <a:chOff x="2987824" y="1203598"/>
              <a:chExt cx="2088232" cy="1152128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987824" y="1203598"/>
                <a:ext cx="2088232" cy="1152128"/>
              </a:xfrm>
              <a:prstGeom prst="ellipse">
                <a:avLst/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z="50800">
                <a:bevelT w="63500" h="254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419872" y="1635646"/>
                <a:ext cx="1208985" cy="58477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z="57150">
                <a:bevelT w="63500" h="254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chemeClr val="bg1"/>
                    </a:solidFill>
                  </a:rPr>
                  <a:t>Supervised</a:t>
                </a:r>
              </a:p>
              <a:p>
                <a:pPr algn="ctr"/>
                <a:r>
                  <a:rPr lang="en-GB" sz="1600" dirty="0" smtClean="0">
                    <a:solidFill>
                      <a:schemeClr val="bg1"/>
                    </a:solidFill>
                  </a:rPr>
                  <a:t>Learning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3706958" y="1314002"/>
              <a:ext cx="1080120" cy="432048"/>
            </a:xfrm>
            <a:prstGeom prst="ellipse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76200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GLMs</a:t>
              </a:r>
              <a:endParaRPr lang="en-GB" sz="16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96336" y="2309321"/>
              <a:ext cx="1224136" cy="64807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accent2"/>
                  </a:solidFill>
                </a:rPr>
                <a:t>Insight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246599" y="1119468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Personal Lines</a:t>
              </a:r>
            </a:p>
            <a:p>
              <a:pPr algn="ctr"/>
              <a:r>
                <a:rPr lang="en-GB" sz="1600" dirty="0" smtClean="0"/>
                <a:t>Pricing</a:t>
              </a:r>
              <a:endParaRPr lang="en-GB" sz="16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71600" y="2385360"/>
              <a:ext cx="1296144" cy="648072"/>
            </a:xfrm>
            <a:prstGeom prst="roundRect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Modern Computers</a:t>
              </a:r>
              <a:endParaRPr lang="en-GB" sz="16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71600" y="1150822"/>
              <a:ext cx="1296144" cy="648072"/>
            </a:xfrm>
            <a:prstGeom prst="roundRect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“Small” Data</a:t>
              </a:r>
              <a:endParaRPr lang="en-GB" sz="16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71600" y="3579862"/>
              <a:ext cx="1296144" cy="64807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Big Data</a:t>
              </a:r>
              <a:endParaRPr lang="en-GB" sz="1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202902" y="3042614"/>
              <a:ext cx="2088232" cy="72008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Unsupervised</a:t>
              </a:r>
            </a:p>
            <a:p>
              <a:pPr algn="ctr"/>
              <a:r>
                <a:rPr lang="en-GB" sz="1600" dirty="0" smtClean="0"/>
                <a:t>Learning</a:t>
              </a:r>
              <a:endParaRPr lang="en-GB" sz="16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3202902" y="3990890"/>
              <a:ext cx="2088232" cy="72008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Data</a:t>
              </a:r>
            </a:p>
            <a:p>
              <a:pPr algn="ctr"/>
              <a:r>
                <a:rPr lang="en-GB" sz="1600" dirty="0" smtClean="0"/>
                <a:t>Visualisation</a:t>
              </a:r>
              <a:endParaRPr lang="en-GB" sz="16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235500" y="3472422"/>
              <a:ext cx="2160240" cy="72008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Understanding</a:t>
              </a:r>
            </a:p>
            <a:p>
              <a:pPr algn="ctr"/>
              <a:r>
                <a:rPr lang="en-GB" sz="1600" dirty="0" smtClean="0"/>
                <a:t>Data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228184" y="1114818"/>
              <a:ext cx="2160240" cy="720080"/>
            </a:xfrm>
            <a:prstGeom prst="ellipse">
              <a:avLst/>
            </a:prstGeom>
            <a:solidFill>
              <a:schemeClr val="accent4"/>
            </a:soli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Predictive</a:t>
              </a:r>
            </a:p>
            <a:p>
              <a:pPr algn="ctr"/>
              <a:r>
                <a:rPr lang="en-GB" sz="1600" dirty="0" smtClean="0"/>
                <a:t>Models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336367" y="3045819"/>
              <a:ext cx="1718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New Possibilities</a:t>
              </a:r>
              <a:endParaRPr lang="en-GB" sz="1600" dirty="0"/>
            </a:p>
          </p:txBody>
        </p:sp>
        <p:grpSp>
          <p:nvGrpSpPr>
            <p:cNvPr id="8" name="Group 42"/>
            <p:cNvGrpSpPr/>
            <p:nvPr/>
          </p:nvGrpSpPr>
          <p:grpSpPr>
            <a:xfrm>
              <a:off x="3094890" y="999649"/>
              <a:ext cx="2304256" cy="779357"/>
              <a:chOff x="3323490" y="999649"/>
              <a:chExt cx="2304256" cy="77935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334921" y="999649"/>
                <a:ext cx="22813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 smtClean="0"/>
                  <a:t>Computationally “easy”</a:t>
                </a:r>
                <a:endParaRPr lang="en-GB" sz="1600" dirty="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323490" y="999649"/>
                <a:ext cx="2304256" cy="779357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44"/>
            <p:cNvGrpSpPr/>
            <p:nvPr/>
          </p:nvGrpSpPr>
          <p:grpSpPr>
            <a:xfrm>
              <a:off x="3094890" y="1779006"/>
              <a:ext cx="2304256" cy="2028956"/>
              <a:chOff x="3323490" y="1779006"/>
              <a:chExt cx="2304256" cy="202895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3323490" y="1779006"/>
                <a:ext cx="2304256" cy="2028956"/>
              </a:xfrm>
              <a:prstGeom prst="roundRect">
                <a:avLst>
                  <a:gd name="adj" fmla="val 7301"/>
                </a:avLst>
              </a:prstGeom>
              <a:noFill/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20256" y="2448443"/>
                <a:ext cx="17107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dirty="0" smtClean="0"/>
                  <a:t>Computationally </a:t>
                </a:r>
              </a:p>
              <a:p>
                <a:pPr algn="ctr"/>
                <a:r>
                  <a:rPr lang="en-GB" sz="1600" dirty="0" smtClean="0"/>
                  <a:t>challenging</a:t>
                </a:r>
                <a:endParaRPr lang="en-GB" sz="1600" dirty="0"/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 rot="3454240">
              <a:off x="7742530" y="1975105"/>
              <a:ext cx="393806" cy="16648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ight Arrow 22"/>
            <p:cNvSpPr/>
            <p:nvPr/>
          </p:nvSpPr>
          <p:spPr>
            <a:xfrm rot="18145760" flipV="1">
              <a:off x="7742530" y="3129687"/>
              <a:ext cx="393806" cy="16648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1463613" y="3224017"/>
              <a:ext cx="312119" cy="165261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Arrow 24"/>
            <p:cNvSpPr/>
            <p:nvPr/>
          </p:nvSpPr>
          <p:spPr>
            <a:xfrm rot="18883997">
              <a:off x="2052201" y="2853608"/>
              <a:ext cx="1582741" cy="188823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ight Arrow 25"/>
            <p:cNvSpPr/>
            <p:nvPr/>
          </p:nvSpPr>
          <p:spPr>
            <a:xfrm rot="727559">
              <a:off x="2370554" y="4118322"/>
              <a:ext cx="777928" cy="177915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 rot="2571214" flipH="1">
              <a:off x="4925027" y="2833878"/>
              <a:ext cx="1666265" cy="177760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Group 88"/>
            <p:cNvGrpSpPr/>
            <p:nvPr/>
          </p:nvGrpSpPr>
          <p:grpSpPr>
            <a:xfrm>
              <a:off x="1563590" y="1904639"/>
              <a:ext cx="1636810" cy="385019"/>
              <a:chOff x="1575814" y="1904639"/>
              <a:chExt cx="1806856" cy="385019"/>
            </a:xfrm>
          </p:grpSpPr>
          <p:sp>
            <p:nvSpPr>
              <p:cNvPr id="34" name="Bent Arrow 33"/>
              <p:cNvSpPr/>
              <p:nvPr/>
            </p:nvSpPr>
            <p:spPr>
              <a:xfrm>
                <a:off x="1575814" y="2033627"/>
                <a:ext cx="1806856" cy="256031"/>
              </a:xfrm>
              <a:prstGeom prst="bentArrow">
                <a:avLst>
                  <a:gd name="adj1" fmla="val 36429"/>
                  <a:gd name="adj2" fmla="val 25000"/>
                  <a:gd name="adj3" fmla="val 25000"/>
                  <a:gd name="adj4" fmla="val 43750"/>
                </a:avLst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z="50800">
                <a:bevelT w="63500" h="254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ent Arrow 34"/>
              <p:cNvSpPr/>
              <p:nvPr/>
            </p:nvSpPr>
            <p:spPr>
              <a:xfrm flipV="1">
                <a:off x="1575814" y="1904639"/>
                <a:ext cx="1806856" cy="256031"/>
              </a:xfrm>
              <a:prstGeom prst="bentArrow">
                <a:avLst>
                  <a:gd name="adj1" fmla="val 36429"/>
                  <a:gd name="adj2" fmla="val 25000"/>
                  <a:gd name="adj3" fmla="val 25000"/>
                  <a:gd name="adj4" fmla="val 43750"/>
                </a:avLst>
              </a:prstGeom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z="50800">
                <a:bevelT w="63500" h="25400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 rot="20831173" flipV="1">
              <a:off x="5378325" y="1603400"/>
              <a:ext cx="776078" cy="185976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ight Arrow 29"/>
            <p:cNvSpPr/>
            <p:nvPr/>
          </p:nvSpPr>
          <p:spPr>
            <a:xfrm rot="20872441" flipV="1">
              <a:off x="2370554" y="3565873"/>
              <a:ext cx="777928" cy="177915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ight Arrow 30"/>
            <p:cNvSpPr/>
            <p:nvPr/>
          </p:nvSpPr>
          <p:spPr>
            <a:xfrm rot="727559">
              <a:off x="5409030" y="3508722"/>
              <a:ext cx="777928" cy="177915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ight Arrow 31"/>
            <p:cNvSpPr/>
            <p:nvPr/>
          </p:nvSpPr>
          <p:spPr>
            <a:xfrm rot="20872441" flipV="1">
              <a:off x="5409030" y="4032597"/>
              <a:ext cx="777928" cy="177915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2392069" y="1383933"/>
              <a:ext cx="958456" cy="176234"/>
            </a:xfrm>
            <a:prstGeom prst="rightArrow">
              <a:avLst/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z="50800"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Oval 44"/>
          <p:cNvSpPr/>
          <p:nvPr/>
        </p:nvSpPr>
        <p:spPr>
          <a:xfrm>
            <a:off x="4708054" y="4386305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>
            <a:stCxn id="47" idx="4"/>
          </p:cNvCxnSpPr>
          <p:nvPr/>
        </p:nvCxnSpPr>
        <p:spPr>
          <a:xfrm flipV="1">
            <a:off x="4850666" y="2636912"/>
            <a:ext cx="1305510" cy="833459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812210" y="3424652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>
            <a:stCxn id="50" idx="4"/>
          </p:cNvCxnSpPr>
          <p:nvPr/>
        </p:nvCxnSpPr>
        <p:spPr>
          <a:xfrm flipV="1">
            <a:off x="4826480" y="1955528"/>
            <a:ext cx="1270350" cy="130316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580112" y="1412776"/>
            <a:ext cx="1852924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2286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K-Nearest</a:t>
            </a:r>
          </a:p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Neighbours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88024" y="3212976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/>
          <p:cNvCxnSpPr>
            <a:stCxn id="53" idx="4"/>
          </p:cNvCxnSpPr>
          <p:nvPr/>
        </p:nvCxnSpPr>
        <p:spPr>
          <a:xfrm flipV="1">
            <a:off x="3990259" y="2100719"/>
            <a:ext cx="233642" cy="98573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19872" y="1412776"/>
            <a:ext cx="1934934" cy="1097160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2286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Regularised</a:t>
            </a:r>
          </a:p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Linear</a:t>
            </a:r>
          </a:p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Models</a:t>
            </a:r>
          </a:p>
        </p:txBody>
      </p:sp>
      <p:sp>
        <p:nvSpPr>
          <p:cNvPr id="53" name="Oval 52"/>
          <p:cNvSpPr/>
          <p:nvPr/>
        </p:nvSpPr>
        <p:spPr>
          <a:xfrm flipH="1" flipV="1">
            <a:off x="3947745" y="3086457"/>
            <a:ext cx="8502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>
            <a:stCxn id="55" idx="4"/>
          </p:cNvCxnSpPr>
          <p:nvPr/>
        </p:nvCxnSpPr>
        <p:spPr>
          <a:xfrm flipH="1" flipV="1">
            <a:off x="3307278" y="3218213"/>
            <a:ext cx="212610" cy="26848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481432" y="3440980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Connector 55"/>
          <p:cNvCxnSpPr>
            <a:stCxn id="41" idx="1"/>
          </p:cNvCxnSpPr>
          <p:nvPr/>
        </p:nvCxnSpPr>
        <p:spPr>
          <a:xfrm flipH="1" flipV="1">
            <a:off x="3128276" y="2518380"/>
            <a:ext cx="527579" cy="71399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228204" y="1997045"/>
            <a:ext cx="1852924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2286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Trees</a:t>
            </a:r>
          </a:p>
        </p:txBody>
      </p:sp>
      <p:sp>
        <p:nvSpPr>
          <p:cNvPr id="58" name="Oval 57"/>
          <p:cNvSpPr/>
          <p:nvPr/>
        </p:nvSpPr>
        <p:spPr>
          <a:xfrm>
            <a:off x="3635896" y="3212976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>
            <a:stCxn id="61" idx="3"/>
          </p:cNvCxnSpPr>
          <p:nvPr/>
        </p:nvCxnSpPr>
        <p:spPr>
          <a:xfrm flipH="1">
            <a:off x="1960783" y="2385988"/>
            <a:ext cx="522264" cy="6707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95536" y="2132856"/>
            <a:ext cx="1852924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32385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Random Forests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471783" y="2346964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Connector 61"/>
          <p:cNvCxnSpPr>
            <a:stCxn id="64" idx="4"/>
          </p:cNvCxnSpPr>
          <p:nvPr/>
        </p:nvCxnSpPr>
        <p:spPr>
          <a:xfrm flipH="1" flipV="1">
            <a:off x="2267744" y="1700808"/>
            <a:ext cx="758536" cy="47776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115616" y="1412776"/>
            <a:ext cx="1852924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32385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Boosted</a:t>
            </a:r>
          </a:p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Trees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987824" y="2132856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3445311" y="4378140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>
            <a:stCxn id="65" idx="4"/>
          </p:cNvCxnSpPr>
          <p:nvPr/>
        </p:nvCxnSpPr>
        <p:spPr>
          <a:xfrm flipH="1">
            <a:off x="2826196" y="4423859"/>
            <a:ext cx="657571" cy="29615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1725483" y="4433466"/>
            <a:ext cx="1852924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2286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Clustering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00232" y="4775469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2854761" y="4805404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Connector 69"/>
          <p:cNvCxnSpPr>
            <a:stCxn id="68" idx="4"/>
          </p:cNvCxnSpPr>
          <p:nvPr/>
        </p:nvCxnSpPr>
        <p:spPr>
          <a:xfrm flipH="1">
            <a:off x="1547664" y="4821188"/>
            <a:ext cx="491024" cy="48002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467544" y="5157192"/>
            <a:ext cx="1852924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32385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K-Means</a:t>
            </a:r>
          </a:p>
        </p:txBody>
      </p:sp>
      <p:cxnSp>
        <p:nvCxnSpPr>
          <p:cNvPr id="72" name="Straight Connector 71"/>
          <p:cNvCxnSpPr>
            <a:stCxn id="69" idx="4"/>
          </p:cNvCxnSpPr>
          <p:nvPr/>
        </p:nvCxnSpPr>
        <p:spPr>
          <a:xfrm>
            <a:off x="2893217" y="4851123"/>
            <a:ext cx="166615" cy="73811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2267744" y="5373216"/>
            <a:ext cx="1852924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32385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Hierarchical</a:t>
            </a:r>
          </a:p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Trees</a:t>
            </a:r>
          </a:p>
        </p:txBody>
      </p:sp>
      <p:cxnSp>
        <p:nvCxnSpPr>
          <p:cNvPr id="74" name="Straight Connector 73"/>
          <p:cNvCxnSpPr>
            <a:stCxn id="45" idx="4"/>
          </p:cNvCxnSpPr>
          <p:nvPr/>
        </p:nvCxnSpPr>
        <p:spPr>
          <a:xfrm>
            <a:off x="4746510" y="4432024"/>
            <a:ext cx="905610" cy="86918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4932040" y="5085184"/>
            <a:ext cx="2016952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2286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Principal</a:t>
            </a:r>
          </a:p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Components</a:t>
            </a:r>
          </a:p>
        </p:txBody>
      </p:sp>
      <p:cxnSp>
        <p:nvCxnSpPr>
          <p:cNvPr id="76" name="Straight Connector 75"/>
          <p:cNvCxnSpPr>
            <a:stCxn id="78" idx="4"/>
          </p:cNvCxnSpPr>
          <p:nvPr/>
        </p:nvCxnSpPr>
        <p:spPr>
          <a:xfrm flipH="1" flipV="1">
            <a:off x="2765192" y="3042828"/>
            <a:ext cx="609340" cy="120572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691680" y="2780928"/>
            <a:ext cx="1852924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2286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Neural</a:t>
            </a:r>
          </a:p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Networks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3336076" y="4202836"/>
            <a:ext cx="76912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perspectiveRelaxed"/>
            <a:lightRig rig="soft" dir="t">
              <a:rot lat="0" lon="0" rev="2700000"/>
            </a:lightRig>
          </a:scene3d>
          <a:sp3d z="12700"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868144" y="2204864"/>
            <a:ext cx="1852924" cy="98128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perspectiveRelaxed"/>
            <a:lightRig rig="threePt" dir="t">
              <a:rot lat="0" lon="0" rev="1200000"/>
            </a:lightRig>
          </a:scene3d>
          <a:sp3d z="228600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Support</a:t>
            </a:r>
          </a:p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Vector</a:t>
            </a:r>
          </a:p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Machines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7" grpId="0" animBg="1"/>
      <p:bldP spid="68" grpId="0" animBg="1"/>
      <p:bldP spid="69" grpId="0" animBg="1"/>
      <p:bldP spid="71" grpId="0" animBg="1"/>
      <p:bldP spid="73" grpId="0" animBg="1"/>
      <p:bldP spid="75" grpId="0" animBg="1"/>
      <p:bldP spid="77" grpId="0" animBg="1"/>
      <p:bldP spid="77" grpId="1" animBg="1"/>
      <p:bldP spid="78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255343" y="1482800"/>
            <a:ext cx="4726520" cy="6044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Supervised Learning</a:t>
            </a:r>
          </a:p>
          <a:p>
            <a:pPr algn="ctr"/>
            <a:r>
              <a:rPr lang="en-GB" sz="1400" b="1" dirty="0" smtClean="0"/>
              <a:t>Data with a dependent variable/classification</a:t>
            </a:r>
            <a:endParaRPr lang="en-GB" sz="1400" b="1" dirty="0"/>
          </a:p>
        </p:txBody>
      </p:sp>
      <p:sp>
        <p:nvSpPr>
          <p:cNvPr id="51" name="Oval 50"/>
          <p:cNvSpPr/>
          <p:nvPr/>
        </p:nvSpPr>
        <p:spPr>
          <a:xfrm>
            <a:off x="3023828" y="5661248"/>
            <a:ext cx="1578245" cy="643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Prediction</a:t>
            </a:r>
          </a:p>
        </p:txBody>
      </p:sp>
      <p:sp>
        <p:nvSpPr>
          <p:cNvPr id="52" name="Oval 51"/>
          <p:cNvSpPr/>
          <p:nvPr/>
        </p:nvSpPr>
        <p:spPr>
          <a:xfrm>
            <a:off x="3023828" y="3284984"/>
            <a:ext cx="1578245" cy="643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New</a:t>
            </a:r>
          </a:p>
          <a:p>
            <a:pPr algn="ctr"/>
            <a:r>
              <a:rPr lang="en-GB" sz="1600" dirty="0" smtClean="0"/>
              <a:t>Data</a:t>
            </a:r>
          </a:p>
        </p:txBody>
      </p:sp>
      <p:sp>
        <p:nvSpPr>
          <p:cNvPr id="53" name="Oval 52"/>
          <p:cNvSpPr/>
          <p:nvPr/>
        </p:nvSpPr>
        <p:spPr>
          <a:xfrm>
            <a:off x="551684" y="2617658"/>
            <a:ext cx="1294109" cy="643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Training</a:t>
            </a:r>
          </a:p>
          <a:p>
            <a:pPr algn="ctr"/>
            <a:r>
              <a:rPr lang="en-GB" sz="1600" dirty="0" smtClean="0"/>
              <a:t>Data</a:t>
            </a:r>
            <a:endParaRPr lang="en-GB" sz="1600" dirty="0"/>
          </a:p>
        </p:txBody>
      </p:sp>
      <p:sp>
        <p:nvSpPr>
          <p:cNvPr id="54" name="Rectangle 53"/>
          <p:cNvSpPr/>
          <p:nvPr/>
        </p:nvSpPr>
        <p:spPr>
          <a:xfrm>
            <a:off x="1763688" y="3573016"/>
            <a:ext cx="1139125" cy="7284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Learning</a:t>
            </a:r>
          </a:p>
          <a:p>
            <a:pPr algn="ctr"/>
            <a:r>
              <a:rPr lang="en-GB" sz="1600" dirty="0" smtClean="0"/>
              <a:t>Algorithm</a:t>
            </a:r>
            <a:endParaRPr lang="en-GB" sz="1600" dirty="0"/>
          </a:p>
        </p:txBody>
      </p:sp>
      <p:sp>
        <p:nvSpPr>
          <p:cNvPr id="55" name="Rectangle 54"/>
          <p:cNvSpPr/>
          <p:nvPr/>
        </p:nvSpPr>
        <p:spPr>
          <a:xfrm>
            <a:off x="3243388" y="4585680"/>
            <a:ext cx="1139125" cy="7284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Model</a:t>
            </a:r>
          </a:p>
        </p:txBody>
      </p:sp>
      <p:sp>
        <p:nvSpPr>
          <p:cNvPr id="58" name="Right Arrow 57"/>
          <p:cNvSpPr/>
          <p:nvPr/>
        </p:nvSpPr>
        <p:spPr>
          <a:xfrm rot="5400000">
            <a:off x="3600823" y="4150935"/>
            <a:ext cx="418223" cy="18769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Arrow 58"/>
          <p:cNvSpPr/>
          <p:nvPr/>
        </p:nvSpPr>
        <p:spPr>
          <a:xfrm rot="5400000">
            <a:off x="3727709" y="5390301"/>
            <a:ext cx="170482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5373253" y="1482800"/>
            <a:ext cx="3459707" cy="6044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Unsupervised Learning</a:t>
            </a:r>
          </a:p>
          <a:p>
            <a:pPr algn="ctr"/>
            <a:r>
              <a:rPr lang="en-GB" sz="1400" b="1" dirty="0" smtClean="0"/>
              <a:t>Data exploration</a:t>
            </a:r>
            <a:endParaRPr lang="en-GB" sz="1400" b="1" dirty="0"/>
          </a:p>
        </p:txBody>
      </p:sp>
      <p:sp>
        <p:nvSpPr>
          <p:cNvPr id="61" name="Oval 60"/>
          <p:cNvSpPr/>
          <p:nvPr/>
        </p:nvSpPr>
        <p:spPr>
          <a:xfrm>
            <a:off x="6769481" y="2418459"/>
            <a:ext cx="1294109" cy="643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Data</a:t>
            </a:r>
            <a:endParaRPr lang="en-GB" sz="1600" dirty="0"/>
          </a:p>
        </p:txBody>
      </p:sp>
      <p:sp>
        <p:nvSpPr>
          <p:cNvPr id="62" name="Rectangle 61"/>
          <p:cNvSpPr/>
          <p:nvPr/>
        </p:nvSpPr>
        <p:spPr>
          <a:xfrm>
            <a:off x="6846973" y="3640882"/>
            <a:ext cx="1139125" cy="7284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Algorithm</a:t>
            </a:r>
            <a:endParaRPr lang="en-GB" sz="1600" dirty="0"/>
          </a:p>
        </p:txBody>
      </p:sp>
      <p:sp>
        <p:nvSpPr>
          <p:cNvPr id="64" name="Oval 63"/>
          <p:cNvSpPr/>
          <p:nvPr/>
        </p:nvSpPr>
        <p:spPr>
          <a:xfrm>
            <a:off x="6311067" y="4867066"/>
            <a:ext cx="2210936" cy="1419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New</a:t>
            </a:r>
          </a:p>
          <a:p>
            <a:pPr algn="ctr"/>
            <a:r>
              <a:rPr lang="en-GB" sz="1600" dirty="0" smtClean="0"/>
              <a:t>Representation</a:t>
            </a:r>
            <a:endParaRPr lang="en-GB" sz="1600" dirty="0"/>
          </a:p>
        </p:txBody>
      </p:sp>
      <p:sp>
        <p:nvSpPr>
          <p:cNvPr id="66" name="Oval 65"/>
          <p:cNvSpPr/>
          <p:nvPr/>
        </p:nvSpPr>
        <p:spPr>
          <a:xfrm>
            <a:off x="6581078" y="4989897"/>
            <a:ext cx="730156" cy="4503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67" name="Oval 66"/>
          <p:cNvSpPr/>
          <p:nvPr/>
        </p:nvSpPr>
        <p:spPr>
          <a:xfrm>
            <a:off x="7518223" y="5005820"/>
            <a:ext cx="730156" cy="4503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B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083770" y="5826960"/>
            <a:ext cx="730156" cy="4503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</a:t>
            </a:r>
            <a:endParaRPr lang="en-GB" sz="14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148064" y="1484784"/>
            <a:ext cx="0" cy="480171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243388" y="4581128"/>
            <a:ext cx="1139125" cy="728420"/>
          </a:xfrm>
          <a:prstGeom prst="rect">
            <a:avLst/>
          </a:prstGeom>
          <a:gradFill flip="none" rotWithShape="1">
            <a:gsLst>
              <a:gs pos="26000">
                <a:schemeClr val="accent4">
                  <a:shade val="51000"/>
                  <a:satMod val="130000"/>
                </a:schemeClr>
              </a:gs>
              <a:gs pos="52000">
                <a:schemeClr val="tx2"/>
              </a:gs>
              <a:gs pos="83000">
                <a:schemeClr val="accent4">
                  <a:shade val="94000"/>
                  <a:satMod val="135000"/>
                </a:schemeClr>
              </a:gs>
            </a:gsLst>
            <a:lin ang="30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Model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29372" y="3073436"/>
            <a:ext cx="1067925" cy="736980"/>
            <a:chOff x="1904163" y="2465206"/>
            <a:chExt cx="1067925" cy="736980"/>
          </a:xfrm>
        </p:grpSpPr>
        <p:sp>
          <p:nvSpPr>
            <p:cNvPr id="72" name="Oval 71"/>
            <p:cNvSpPr/>
            <p:nvPr/>
          </p:nvSpPr>
          <p:spPr>
            <a:xfrm>
              <a:off x="1904163" y="2465206"/>
              <a:ext cx="1067925" cy="7369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3" name="Picture 72" descr="SmallCat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4405" y="2569087"/>
              <a:ext cx="735151" cy="612626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2082999" y="2493571"/>
              <a:ext cx="623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2"/>
                  </a:solidFill>
                </a:rPr>
                <a:t>Cat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496691" y="2216428"/>
            <a:ext cx="1133142" cy="736980"/>
            <a:chOff x="585731" y="3659875"/>
            <a:chExt cx="1133142" cy="736980"/>
          </a:xfrm>
        </p:grpSpPr>
        <p:sp>
          <p:nvSpPr>
            <p:cNvPr id="76" name="Oval 75"/>
            <p:cNvSpPr/>
            <p:nvPr/>
          </p:nvSpPr>
          <p:spPr>
            <a:xfrm>
              <a:off x="585731" y="3659875"/>
              <a:ext cx="1067925" cy="7369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SmallDog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295" y="3725839"/>
              <a:ext cx="661754" cy="523143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1095030" y="3979838"/>
              <a:ext cx="623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2"/>
                  </a:solidFill>
                </a:rPr>
                <a:t>Dog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972359" y="2873007"/>
            <a:ext cx="1067925" cy="736980"/>
            <a:chOff x="1905014" y="1935708"/>
            <a:chExt cx="1067925" cy="736980"/>
          </a:xfrm>
        </p:grpSpPr>
        <p:sp>
          <p:nvSpPr>
            <p:cNvPr id="80" name="Oval 79"/>
            <p:cNvSpPr/>
            <p:nvPr/>
          </p:nvSpPr>
          <p:spPr>
            <a:xfrm>
              <a:off x="1905014" y="1935708"/>
              <a:ext cx="1067925" cy="7369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" name="Picture 80" descr="SmallCat3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2470" y="1983221"/>
              <a:ext cx="292051" cy="630326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2477068" y="2156346"/>
              <a:ext cx="464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2"/>
                  </a:solidFill>
                </a:rPr>
                <a:t>??</a:t>
              </a:r>
              <a:endParaRPr lang="en-GB" sz="1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3" name="Oval 82"/>
          <p:cNvSpPr/>
          <p:nvPr/>
        </p:nvSpPr>
        <p:spPr>
          <a:xfrm>
            <a:off x="4076225" y="5575282"/>
            <a:ext cx="668741" cy="300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Cat</a:t>
            </a:r>
            <a:endParaRPr lang="en-GB" sz="1400" dirty="0">
              <a:solidFill>
                <a:schemeClr val="accent2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6010555" y="2170496"/>
            <a:ext cx="1067925" cy="736980"/>
            <a:chOff x="1904163" y="2465206"/>
            <a:chExt cx="1067925" cy="736980"/>
          </a:xfrm>
        </p:grpSpPr>
        <p:sp>
          <p:nvSpPr>
            <p:cNvPr id="85" name="Oval 84"/>
            <p:cNvSpPr/>
            <p:nvPr/>
          </p:nvSpPr>
          <p:spPr>
            <a:xfrm>
              <a:off x="1904163" y="2465206"/>
              <a:ext cx="1067925" cy="7369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6" name="Picture 85" descr="SmallCat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9342" y="2541791"/>
              <a:ext cx="735151" cy="612626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416920" y="2485623"/>
            <a:ext cx="1067925" cy="736980"/>
            <a:chOff x="585731" y="3659875"/>
            <a:chExt cx="1067925" cy="736980"/>
          </a:xfrm>
        </p:grpSpPr>
        <p:sp>
          <p:nvSpPr>
            <p:cNvPr id="88" name="Oval 87"/>
            <p:cNvSpPr/>
            <p:nvPr/>
          </p:nvSpPr>
          <p:spPr>
            <a:xfrm>
              <a:off x="585731" y="3659875"/>
              <a:ext cx="1067925" cy="73698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9" name="Picture 88" descr="SmallDog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125" y="3773606"/>
              <a:ext cx="661754" cy="523143"/>
            </a:xfrm>
            <a:prstGeom prst="rect">
              <a:avLst/>
            </a:prstGeom>
          </p:spPr>
        </p:pic>
      </p:grpSp>
      <p:sp>
        <p:nvSpPr>
          <p:cNvPr id="90" name="Oval 89"/>
          <p:cNvSpPr/>
          <p:nvPr/>
        </p:nvSpPr>
        <p:spPr>
          <a:xfrm>
            <a:off x="6576528" y="4992172"/>
            <a:ext cx="730156" cy="4503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Cat</a:t>
            </a:r>
            <a:endParaRPr lang="en-GB" sz="1400" dirty="0"/>
          </a:p>
        </p:txBody>
      </p:sp>
      <p:sp>
        <p:nvSpPr>
          <p:cNvPr id="91" name="Oval 90"/>
          <p:cNvSpPr/>
          <p:nvPr/>
        </p:nvSpPr>
        <p:spPr>
          <a:xfrm>
            <a:off x="7520495" y="5008092"/>
            <a:ext cx="730156" cy="4503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Dog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6599275" y="4980799"/>
            <a:ext cx="730156" cy="4503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White</a:t>
            </a:r>
          </a:p>
          <a:p>
            <a:pPr algn="ctr"/>
            <a:r>
              <a:rPr lang="en-GB" sz="1000" dirty="0" smtClean="0"/>
              <a:t>Pet</a:t>
            </a:r>
            <a:endParaRPr lang="en-GB" sz="1000" dirty="0"/>
          </a:p>
        </p:txBody>
      </p:sp>
      <p:sp>
        <p:nvSpPr>
          <p:cNvPr id="93" name="Oval 92"/>
          <p:cNvSpPr/>
          <p:nvPr/>
        </p:nvSpPr>
        <p:spPr>
          <a:xfrm>
            <a:off x="7515943" y="5010364"/>
            <a:ext cx="730156" cy="4503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accent2"/>
                </a:solidFill>
              </a:rPr>
              <a:t>Black</a:t>
            </a:r>
          </a:p>
          <a:p>
            <a:pPr algn="ctr"/>
            <a:r>
              <a:rPr lang="en-GB" sz="1000" dirty="0" smtClean="0">
                <a:solidFill>
                  <a:schemeClr val="accent2"/>
                </a:solidFill>
              </a:rPr>
              <a:t>Pet</a:t>
            </a:r>
            <a:endParaRPr lang="en-GB" sz="1000" dirty="0">
              <a:solidFill>
                <a:schemeClr val="accent2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083776" y="5826966"/>
            <a:ext cx="794978" cy="4503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Brown</a:t>
            </a:r>
          </a:p>
          <a:p>
            <a:pPr algn="ctr"/>
            <a:r>
              <a:rPr lang="en-GB" sz="1000" dirty="0" smtClean="0"/>
              <a:t>Pet</a:t>
            </a:r>
            <a:endParaRPr lang="en-GB" sz="1000" dirty="0"/>
          </a:p>
        </p:txBody>
      </p:sp>
      <p:sp>
        <p:nvSpPr>
          <p:cNvPr id="97" name="Right Arrow 96"/>
          <p:cNvSpPr/>
          <p:nvPr/>
        </p:nvSpPr>
        <p:spPr>
          <a:xfrm rot="2663178">
            <a:off x="1496447" y="3315009"/>
            <a:ext cx="242490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ight Arrow 98"/>
          <p:cNvSpPr/>
          <p:nvPr/>
        </p:nvSpPr>
        <p:spPr>
          <a:xfrm rot="2241815">
            <a:off x="2943731" y="4351166"/>
            <a:ext cx="242490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ight Arrow 101"/>
          <p:cNvSpPr/>
          <p:nvPr/>
        </p:nvSpPr>
        <p:spPr>
          <a:xfrm rot="5400000">
            <a:off x="7331294" y="3274286"/>
            <a:ext cx="170482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ight Arrow 102"/>
          <p:cNvSpPr/>
          <p:nvPr/>
        </p:nvSpPr>
        <p:spPr>
          <a:xfrm rot="5400000">
            <a:off x="7331294" y="4516934"/>
            <a:ext cx="170482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83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4" grpId="0" animBg="1"/>
      <p:bldP spid="97" grpId="0" animBg="1"/>
      <p:bldP spid="99" grpId="0" animBg="1"/>
      <p:bldP spid="102" grpId="0" animBg="1"/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Comparing Algorithms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374927" y="2632985"/>
            <a:ext cx="1431671" cy="6523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Forests</a:t>
            </a:r>
            <a:endParaRPr lang="en-GB" sz="1600" dirty="0"/>
          </a:p>
        </p:txBody>
      </p:sp>
      <p:sp>
        <p:nvSpPr>
          <p:cNvPr id="7" name="Oval 6"/>
          <p:cNvSpPr/>
          <p:nvPr/>
        </p:nvSpPr>
        <p:spPr>
          <a:xfrm>
            <a:off x="1042388" y="4699170"/>
            <a:ext cx="1382412" cy="67511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Linear models</a:t>
            </a:r>
            <a:endParaRPr lang="en-GB" sz="1600" dirty="0"/>
          </a:p>
        </p:txBody>
      </p:sp>
      <p:sp>
        <p:nvSpPr>
          <p:cNvPr id="8" name="Oval 7"/>
          <p:cNvSpPr/>
          <p:nvPr/>
        </p:nvSpPr>
        <p:spPr>
          <a:xfrm>
            <a:off x="5281777" y="2233782"/>
            <a:ext cx="1721140" cy="7893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Neural Networks</a:t>
            </a:r>
            <a:endParaRPr lang="en-GB" sz="1600" dirty="0"/>
          </a:p>
        </p:txBody>
      </p:sp>
      <p:sp>
        <p:nvSpPr>
          <p:cNvPr id="9" name="Oval 8"/>
          <p:cNvSpPr/>
          <p:nvPr/>
        </p:nvSpPr>
        <p:spPr>
          <a:xfrm>
            <a:off x="2786328" y="3604672"/>
            <a:ext cx="1322657" cy="7824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Single Trees</a:t>
            </a:r>
            <a:endParaRPr lang="en-GB" sz="1600" dirty="0"/>
          </a:p>
        </p:txBody>
      </p:sp>
      <p:sp>
        <p:nvSpPr>
          <p:cNvPr id="10" name="Oval 9"/>
          <p:cNvSpPr/>
          <p:nvPr/>
        </p:nvSpPr>
        <p:spPr>
          <a:xfrm>
            <a:off x="6497587" y="2148863"/>
            <a:ext cx="1600128" cy="89018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Support</a:t>
            </a:r>
          </a:p>
          <a:p>
            <a:pPr algn="ctr"/>
            <a:r>
              <a:rPr lang="en-GB" sz="1400" dirty="0" smtClean="0"/>
              <a:t>Vector</a:t>
            </a:r>
          </a:p>
          <a:p>
            <a:pPr algn="ctr"/>
            <a:r>
              <a:rPr lang="en-GB" sz="1400" dirty="0" smtClean="0"/>
              <a:t>Machines</a:t>
            </a:r>
            <a:endParaRPr lang="en-GB" sz="1400" dirty="0"/>
          </a:p>
        </p:txBody>
      </p:sp>
      <p:sp>
        <p:nvSpPr>
          <p:cNvPr id="11" name="Oval 10"/>
          <p:cNvSpPr/>
          <p:nvPr/>
        </p:nvSpPr>
        <p:spPr>
          <a:xfrm rot="16200000">
            <a:off x="2828220" y="3494830"/>
            <a:ext cx="3058642" cy="6613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K-Nearest Neighbours</a:t>
            </a:r>
            <a:endParaRPr lang="en-GB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94025" y="2101362"/>
            <a:ext cx="0" cy="331470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85479" y="5431549"/>
            <a:ext cx="7475810" cy="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37"/>
          <p:cNvGrpSpPr/>
          <p:nvPr/>
        </p:nvGrpSpPr>
        <p:grpSpPr>
          <a:xfrm>
            <a:off x="1918916" y="5477831"/>
            <a:ext cx="5833707" cy="388664"/>
            <a:chOff x="2229030" y="5814701"/>
            <a:chExt cx="5081573" cy="338554"/>
          </a:xfrm>
        </p:grpSpPr>
        <p:sp>
          <p:nvSpPr>
            <p:cNvPr id="15" name="TextBox 14"/>
            <p:cNvSpPr txBox="1"/>
            <p:nvPr/>
          </p:nvSpPr>
          <p:spPr>
            <a:xfrm>
              <a:off x="2229030" y="5814701"/>
              <a:ext cx="734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High</a:t>
              </a:r>
              <a:endParaRPr lang="en-GB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86375" y="5814701"/>
              <a:ext cx="1924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Low </a:t>
              </a:r>
              <a:endParaRPr lang="en-GB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52089" y="5814701"/>
              <a:ext cx="15838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Interpretability</a:t>
              </a:r>
              <a:endParaRPr lang="en-GB" sz="1600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864598" y="5922455"/>
              <a:ext cx="461473" cy="153824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ight Arrow 18"/>
            <p:cNvSpPr/>
            <p:nvPr/>
          </p:nvSpPr>
          <p:spPr>
            <a:xfrm flipH="1">
              <a:off x="2851092" y="5922455"/>
              <a:ext cx="461473" cy="153824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42"/>
          <p:cNvGrpSpPr/>
          <p:nvPr/>
        </p:nvGrpSpPr>
        <p:grpSpPr>
          <a:xfrm rot="16200000">
            <a:off x="-986757" y="3409783"/>
            <a:ext cx="3411062" cy="388665"/>
            <a:chOff x="6017472" y="3663732"/>
            <a:chExt cx="2971279" cy="338555"/>
          </a:xfrm>
        </p:grpSpPr>
        <p:sp>
          <p:nvSpPr>
            <p:cNvPr id="21" name="TextBox 20"/>
            <p:cNvSpPr txBox="1"/>
            <p:nvPr/>
          </p:nvSpPr>
          <p:spPr>
            <a:xfrm>
              <a:off x="6017472" y="3663733"/>
              <a:ext cx="1153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Inflexible</a:t>
              </a:r>
              <a:endParaRPr lang="en-GB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35069" y="3663732"/>
              <a:ext cx="1153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Flexible</a:t>
              </a:r>
              <a:endParaRPr lang="en-GB" sz="1600" dirty="0"/>
            </a:p>
          </p:txBody>
        </p:sp>
        <p:sp>
          <p:nvSpPr>
            <p:cNvPr id="23" name="Left-Right Arrow 22"/>
            <p:cNvSpPr/>
            <p:nvPr/>
          </p:nvSpPr>
          <p:spPr>
            <a:xfrm>
              <a:off x="7007621" y="3756098"/>
              <a:ext cx="847869" cy="143595"/>
            </a:xfrm>
            <a:prstGeom prst="left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16585" y="5756605"/>
            <a:ext cx="5240534" cy="388664"/>
            <a:chOff x="2103368" y="5856005"/>
            <a:chExt cx="4564877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2103368" y="5856005"/>
              <a:ext cx="1642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Transparent</a:t>
              </a:r>
              <a:endParaRPr lang="en-GB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44017" y="5856005"/>
              <a:ext cx="19242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Black box</a:t>
              </a:r>
              <a:endParaRPr lang="en-GB" sz="1600" dirty="0"/>
            </a:p>
          </p:txBody>
        </p:sp>
        <p:sp>
          <p:nvSpPr>
            <p:cNvPr id="27" name="Left-Right Arrow 26"/>
            <p:cNvSpPr/>
            <p:nvPr/>
          </p:nvSpPr>
          <p:spPr>
            <a:xfrm>
              <a:off x="3441818" y="5963759"/>
              <a:ext cx="1230594" cy="153824"/>
            </a:xfrm>
            <a:prstGeom prst="left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Oval 27"/>
          <p:cNvSpPr/>
          <p:nvPr/>
        </p:nvSpPr>
        <p:spPr>
          <a:xfrm>
            <a:off x="1282572" y="4127225"/>
            <a:ext cx="1382412" cy="67511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GLMs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Bias-Variance Trade-off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3271471" y="4677508"/>
            <a:ext cx="3171825" cy="15049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Left-Right Arrow 80"/>
          <p:cNvSpPr/>
          <p:nvPr/>
        </p:nvSpPr>
        <p:spPr>
          <a:xfrm>
            <a:off x="3554358" y="4759919"/>
            <a:ext cx="2716694" cy="1008112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accent2"/>
                </a:solidFill>
              </a:rPr>
              <a:t>Trade-off</a:t>
            </a:r>
            <a:endParaRPr lang="en-GB" sz="1600" dirty="0">
              <a:solidFill>
                <a:schemeClr val="accent2"/>
              </a:solidFill>
            </a:endParaRPr>
          </a:p>
        </p:txBody>
      </p:sp>
      <p:grpSp>
        <p:nvGrpSpPr>
          <p:cNvPr id="82" name="Group 20"/>
          <p:cNvGrpSpPr/>
          <p:nvPr/>
        </p:nvGrpSpPr>
        <p:grpSpPr>
          <a:xfrm>
            <a:off x="3253611" y="4599577"/>
            <a:ext cx="3033694" cy="1618778"/>
            <a:chOff x="3698546" y="5036166"/>
            <a:chExt cx="3033694" cy="1618778"/>
          </a:xfrm>
        </p:grpSpPr>
        <p:sp>
          <p:nvSpPr>
            <p:cNvPr id="83" name="TextBox 82"/>
            <p:cNvSpPr txBox="1"/>
            <p:nvPr/>
          </p:nvSpPr>
          <p:spPr>
            <a:xfrm>
              <a:off x="4496476" y="6316390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Model Complexity</a:t>
              </a:r>
              <a:endParaRPr lang="en-GB" sz="1600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3327763" y="5406949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Error</a:t>
              </a:r>
              <a:endParaRPr lang="en-GB" sz="1600" dirty="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373217" y="5380383"/>
              <a:ext cx="2140227" cy="775251"/>
            </a:xfrm>
            <a:custGeom>
              <a:avLst/>
              <a:gdLst>
                <a:gd name="connsiteX0" fmla="*/ 0 w 2140227"/>
                <a:gd name="connsiteY0" fmla="*/ 0 h 775251"/>
                <a:gd name="connsiteX1" fmla="*/ 463826 w 2140227"/>
                <a:gd name="connsiteY1" fmla="*/ 742121 h 775251"/>
                <a:gd name="connsiteX2" fmla="*/ 1868557 w 2140227"/>
                <a:gd name="connsiteY2" fmla="*/ 198782 h 775251"/>
                <a:gd name="connsiteX3" fmla="*/ 2093844 w 2140227"/>
                <a:gd name="connsiteY3" fmla="*/ 106017 h 77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0227" h="775251">
                  <a:moveTo>
                    <a:pt x="0" y="0"/>
                  </a:moveTo>
                  <a:cubicBezTo>
                    <a:pt x="76200" y="354495"/>
                    <a:pt x="152400" y="708991"/>
                    <a:pt x="463826" y="742121"/>
                  </a:cubicBezTo>
                  <a:cubicBezTo>
                    <a:pt x="775252" y="775251"/>
                    <a:pt x="1596887" y="304799"/>
                    <a:pt x="1868557" y="198782"/>
                  </a:cubicBezTo>
                  <a:cubicBezTo>
                    <a:pt x="2140227" y="92765"/>
                    <a:pt x="2117035" y="99391"/>
                    <a:pt x="2093844" y="106017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6" name="Group 47"/>
            <p:cNvGrpSpPr/>
            <p:nvPr/>
          </p:nvGrpSpPr>
          <p:grpSpPr>
            <a:xfrm>
              <a:off x="4139952" y="5248199"/>
              <a:ext cx="2592288" cy="1080120"/>
              <a:chOff x="4139952" y="5301208"/>
              <a:chExt cx="2592288" cy="1080120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 flipV="1">
                <a:off x="4139952" y="5301208"/>
                <a:ext cx="0" cy="108012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4139952" y="6381328"/>
                <a:ext cx="2592288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1046348" y="3108301"/>
            <a:ext cx="1881489" cy="953745"/>
            <a:chOff x="1151856" y="3183768"/>
            <a:chExt cx="1881489" cy="953745"/>
          </a:xfrm>
        </p:grpSpPr>
        <p:sp>
          <p:nvSpPr>
            <p:cNvPr id="90" name="Rectangle 89"/>
            <p:cNvSpPr/>
            <p:nvPr/>
          </p:nvSpPr>
          <p:spPr>
            <a:xfrm>
              <a:off x="1187864" y="3204673"/>
              <a:ext cx="1845481" cy="9328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51856" y="3183768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2"/>
                  </a:solidFill>
                </a:rPr>
                <a:t>Random noise underlying data.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142517" y="3108301"/>
            <a:ext cx="2343883" cy="1287853"/>
            <a:chOff x="3248025" y="2659893"/>
            <a:chExt cx="2317506" cy="1287853"/>
          </a:xfrm>
        </p:grpSpPr>
        <p:sp>
          <p:nvSpPr>
            <p:cNvPr id="93" name="Rectangle 7"/>
            <p:cNvSpPr/>
            <p:nvPr/>
          </p:nvSpPr>
          <p:spPr>
            <a:xfrm>
              <a:off x="3248025" y="2680798"/>
              <a:ext cx="2317506" cy="126694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55573" y="2659893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Whether the assumptions of the model fit the underlying process.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562882" y="3108301"/>
            <a:ext cx="2323210" cy="1208721"/>
            <a:chOff x="6668390" y="3164718"/>
            <a:chExt cx="2323210" cy="1208721"/>
          </a:xfrm>
        </p:grpSpPr>
        <p:sp>
          <p:nvSpPr>
            <p:cNvPr id="96" name="Rectangle 95"/>
            <p:cNvSpPr/>
            <p:nvPr/>
          </p:nvSpPr>
          <p:spPr>
            <a:xfrm>
              <a:off x="6668390" y="3204672"/>
              <a:ext cx="2247010" cy="116876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686203" y="3164718"/>
              <a:ext cx="230539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Variability if the model is trained on different samples of data.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96815" y="4966193"/>
            <a:ext cx="2233247" cy="687263"/>
            <a:chOff x="1638385" y="4419601"/>
            <a:chExt cx="1926163" cy="910965"/>
          </a:xfrm>
        </p:grpSpPr>
        <p:sp>
          <p:nvSpPr>
            <p:cNvPr id="99" name="Rectangle 98"/>
            <p:cNvSpPr/>
            <p:nvPr/>
          </p:nvSpPr>
          <p:spPr>
            <a:xfrm>
              <a:off x="1638385" y="4438648"/>
              <a:ext cx="1926163" cy="8919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76400" y="4419601"/>
              <a:ext cx="1888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Combat by adding </a:t>
              </a:r>
            </a:p>
            <a:p>
              <a:r>
                <a:rPr lang="en-GB" dirty="0" smtClean="0">
                  <a:solidFill>
                    <a:schemeClr val="bg1"/>
                  </a:solidFill>
                </a:rPr>
                <a:t>model complexity.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562882" y="4763471"/>
            <a:ext cx="2225198" cy="923330"/>
            <a:chOff x="6709251" y="4417640"/>
            <a:chExt cx="2225198" cy="923330"/>
          </a:xfrm>
        </p:grpSpPr>
        <p:sp>
          <p:nvSpPr>
            <p:cNvPr id="102" name="Rectangle 101"/>
            <p:cNvSpPr/>
            <p:nvPr/>
          </p:nvSpPr>
          <p:spPr>
            <a:xfrm>
              <a:off x="6724112" y="4450930"/>
              <a:ext cx="2210337" cy="87427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709251" y="4417640"/>
              <a:ext cx="2215673" cy="92333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Combat by reducing model complexity.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 flipV="1">
            <a:off x="4676042" y="2917041"/>
            <a:ext cx="196712" cy="148292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2409073" y="2907516"/>
            <a:ext cx="186792" cy="15074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7739780" y="2897991"/>
            <a:ext cx="0" cy="158199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584682" y="1657956"/>
            <a:ext cx="1749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(Process Error)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64058" y="1638906"/>
            <a:ext cx="188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4"/>
                </a:solidFill>
              </a:rPr>
              <a:t>(Model Error)</a:t>
            </a:r>
            <a:endParaRPr lang="en-GB" sz="1600" dirty="0">
              <a:solidFill>
                <a:schemeClr val="accent4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832006" y="1638906"/>
            <a:ext cx="188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5"/>
                </a:solidFill>
              </a:rPr>
              <a:t>(Parameter Error)</a:t>
            </a:r>
            <a:endParaRPr lang="en-GB" sz="1600" dirty="0">
              <a:solidFill>
                <a:schemeClr val="accent5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18365" y="1960685"/>
            <a:ext cx="8075003" cy="871458"/>
            <a:chOff x="523874" y="2126975"/>
            <a:chExt cx="8024054" cy="675860"/>
          </a:xfrm>
        </p:grpSpPr>
        <p:sp>
          <p:nvSpPr>
            <p:cNvPr id="111" name="Rounded Rectangle 110"/>
            <p:cNvSpPr/>
            <p:nvPr/>
          </p:nvSpPr>
          <p:spPr>
            <a:xfrm>
              <a:off x="2735470" y="2126975"/>
              <a:ext cx="1496463" cy="67586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accent2"/>
                  </a:solidFill>
                </a:rPr>
                <a:t>Irreducible Error</a:t>
              </a:r>
              <a:endParaRPr lang="en-GB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162583" y="2309752"/>
              <a:ext cx="463827" cy="31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=</a:t>
              </a:r>
              <a:endParaRPr lang="en-GB" sz="2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382915" y="2309752"/>
              <a:ext cx="437321" cy="31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+</a:t>
              </a:r>
              <a:endParaRPr lang="en-GB" sz="2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559268" y="2309752"/>
              <a:ext cx="437321" cy="31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+</a:t>
              </a:r>
              <a:endParaRPr lang="en-GB" sz="2000" dirty="0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523874" y="2126975"/>
              <a:ext cx="1442279" cy="67586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accent2"/>
                  </a:solidFill>
                </a:rPr>
                <a:t>Error</a:t>
              </a:r>
              <a:endParaRPr lang="en-GB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4920560" y="2126975"/>
              <a:ext cx="1442279" cy="67586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/>
                <a:t>Bias</a:t>
              </a:r>
              <a:r>
                <a:rPr lang="en-GB" sz="2000" baseline="30000" dirty="0" smtClean="0"/>
                <a:t>2</a:t>
              </a:r>
              <a:endParaRPr lang="en-GB" sz="2000" baseline="30000" dirty="0"/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7105649" y="2126975"/>
              <a:ext cx="1442279" cy="675860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/>
                <a:t>Variance</a:t>
              </a:r>
              <a:endParaRPr lang="en-GB" sz="2000" baseline="30000" dirty="0"/>
            </a:p>
          </p:txBody>
        </p:sp>
      </p:grpSp>
      <p:cxnSp>
        <p:nvCxnSpPr>
          <p:cNvPr id="118" name="Straight Arrow Connector 117"/>
          <p:cNvCxnSpPr/>
          <p:nvPr/>
        </p:nvCxnSpPr>
        <p:spPr>
          <a:xfrm flipV="1">
            <a:off x="7730988" y="4386823"/>
            <a:ext cx="0" cy="290685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2672155" y="4482804"/>
            <a:ext cx="409899" cy="309004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1" grpId="1" animBg="1"/>
      <p:bldP spid="107" grpId="0"/>
      <p:bldP spid="108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Learning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255343" y="1482800"/>
            <a:ext cx="4726520" cy="6044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Supervised Learning</a:t>
            </a:r>
          </a:p>
          <a:p>
            <a:pPr algn="ctr"/>
            <a:r>
              <a:rPr lang="en-GB" sz="1400" b="1" dirty="0" smtClean="0"/>
              <a:t>Data with a dependent variable/classification</a:t>
            </a:r>
            <a:endParaRPr lang="en-GB" sz="1400" b="1" dirty="0"/>
          </a:p>
        </p:txBody>
      </p:sp>
      <p:sp>
        <p:nvSpPr>
          <p:cNvPr id="51" name="Oval 50"/>
          <p:cNvSpPr/>
          <p:nvPr/>
        </p:nvSpPr>
        <p:spPr>
          <a:xfrm>
            <a:off x="3023828" y="5661248"/>
            <a:ext cx="1578245" cy="643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Prediction</a:t>
            </a:r>
          </a:p>
        </p:txBody>
      </p:sp>
      <p:sp>
        <p:nvSpPr>
          <p:cNvPr id="52" name="Oval 51"/>
          <p:cNvSpPr/>
          <p:nvPr/>
        </p:nvSpPr>
        <p:spPr>
          <a:xfrm>
            <a:off x="3023828" y="3284984"/>
            <a:ext cx="1578245" cy="643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New</a:t>
            </a:r>
          </a:p>
          <a:p>
            <a:pPr algn="ctr"/>
            <a:r>
              <a:rPr lang="en-GB" sz="1600" dirty="0" smtClean="0"/>
              <a:t>Data</a:t>
            </a:r>
          </a:p>
        </p:txBody>
      </p:sp>
      <p:sp>
        <p:nvSpPr>
          <p:cNvPr id="53" name="Oval 52"/>
          <p:cNvSpPr/>
          <p:nvPr/>
        </p:nvSpPr>
        <p:spPr>
          <a:xfrm>
            <a:off x="551684" y="2617658"/>
            <a:ext cx="1294109" cy="643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Training</a:t>
            </a:r>
          </a:p>
          <a:p>
            <a:pPr algn="ctr"/>
            <a:r>
              <a:rPr lang="en-GB" sz="1600" dirty="0" smtClean="0"/>
              <a:t>Data</a:t>
            </a:r>
            <a:endParaRPr lang="en-GB" sz="1600" dirty="0"/>
          </a:p>
        </p:txBody>
      </p:sp>
      <p:sp>
        <p:nvSpPr>
          <p:cNvPr id="54" name="Rectangle 53"/>
          <p:cNvSpPr/>
          <p:nvPr/>
        </p:nvSpPr>
        <p:spPr>
          <a:xfrm>
            <a:off x="1763688" y="3573016"/>
            <a:ext cx="1139125" cy="7284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Learning</a:t>
            </a:r>
          </a:p>
          <a:p>
            <a:pPr algn="ctr"/>
            <a:r>
              <a:rPr lang="en-GB" sz="1600" dirty="0" smtClean="0"/>
              <a:t>Algorithm</a:t>
            </a:r>
            <a:endParaRPr lang="en-GB" sz="1600" dirty="0"/>
          </a:p>
        </p:txBody>
      </p:sp>
      <p:sp>
        <p:nvSpPr>
          <p:cNvPr id="55" name="Rectangle 54"/>
          <p:cNvSpPr/>
          <p:nvPr/>
        </p:nvSpPr>
        <p:spPr>
          <a:xfrm>
            <a:off x="3243388" y="4585680"/>
            <a:ext cx="1139125" cy="7284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Model</a:t>
            </a:r>
          </a:p>
        </p:txBody>
      </p:sp>
      <p:sp>
        <p:nvSpPr>
          <p:cNvPr id="58" name="Right Arrow 57"/>
          <p:cNvSpPr/>
          <p:nvPr/>
        </p:nvSpPr>
        <p:spPr>
          <a:xfrm rot="5400000">
            <a:off x="3600823" y="4150935"/>
            <a:ext cx="418223" cy="18769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Arrow 58"/>
          <p:cNvSpPr/>
          <p:nvPr/>
        </p:nvSpPr>
        <p:spPr>
          <a:xfrm rot="5400000">
            <a:off x="3727709" y="5390301"/>
            <a:ext cx="170482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5373253" y="1482800"/>
            <a:ext cx="3459707" cy="60443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Unsupervised Learning</a:t>
            </a:r>
          </a:p>
          <a:p>
            <a:pPr algn="ctr"/>
            <a:r>
              <a:rPr lang="en-GB" sz="1400" b="1" dirty="0" smtClean="0"/>
              <a:t>Data exploration</a:t>
            </a:r>
            <a:endParaRPr lang="en-GB" sz="1400" b="1" dirty="0"/>
          </a:p>
        </p:txBody>
      </p:sp>
      <p:sp>
        <p:nvSpPr>
          <p:cNvPr id="61" name="Oval 60"/>
          <p:cNvSpPr/>
          <p:nvPr/>
        </p:nvSpPr>
        <p:spPr>
          <a:xfrm>
            <a:off x="6769481" y="2418459"/>
            <a:ext cx="1294109" cy="643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Data</a:t>
            </a:r>
            <a:endParaRPr lang="en-GB" sz="1600" dirty="0"/>
          </a:p>
        </p:txBody>
      </p:sp>
      <p:sp>
        <p:nvSpPr>
          <p:cNvPr id="62" name="Rectangle 61"/>
          <p:cNvSpPr/>
          <p:nvPr/>
        </p:nvSpPr>
        <p:spPr>
          <a:xfrm>
            <a:off x="6846973" y="3640882"/>
            <a:ext cx="1139125" cy="7284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Algorithm</a:t>
            </a:r>
            <a:endParaRPr lang="en-GB" sz="1600" dirty="0"/>
          </a:p>
        </p:txBody>
      </p:sp>
      <p:sp>
        <p:nvSpPr>
          <p:cNvPr id="64" name="Oval 63"/>
          <p:cNvSpPr/>
          <p:nvPr/>
        </p:nvSpPr>
        <p:spPr>
          <a:xfrm>
            <a:off x="6311067" y="4867066"/>
            <a:ext cx="2210936" cy="141936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New</a:t>
            </a:r>
          </a:p>
          <a:p>
            <a:pPr algn="ctr"/>
            <a:r>
              <a:rPr lang="en-GB" sz="1600" dirty="0" smtClean="0"/>
              <a:t>Representation</a:t>
            </a:r>
            <a:endParaRPr lang="en-GB" sz="1600" dirty="0"/>
          </a:p>
        </p:txBody>
      </p:sp>
      <p:sp>
        <p:nvSpPr>
          <p:cNvPr id="66" name="Oval 65"/>
          <p:cNvSpPr/>
          <p:nvPr/>
        </p:nvSpPr>
        <p:spPr>
          <a:xfrm>
            <a:off x="6581078" y="4989897"/>
            <a:ext cx="730156" cy="4503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A</a:t>
            </a:r>
            <a:endParaRPr lang="en-GB" sz="1400" dirty="0"/>
          </a:p>
        </p:txBody>
      </p:sp>
      <p:sp>
        <p:nvSpPr>
          <p:cNvPr id="67" name="Oval 66"/>
          <p:cNvSpPr/>
          <p:nvPr/>
        </p:nvSpPr>
        <p:spPr>
          <a:xfrm>
            <a:off x="7518223" y="5005820"/>
            <a:ext cx="730156" cy="45037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accent2"/>
                </a:solidFill>
              </a:rPr>
              <a:t>B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7083770" y="5826960"/>
            <a:ext cx="730156" cy="45037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</a:t>
            </a:r>
            <a:endParaRPr lang="en-GB" sz="1400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148064" y="1484784"/>
            <a:ext cx="0" cy="480171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243388" y="4581128"/>
            <a:ext cx="1139125" cy="728420"/>
          </a:xfrm>
          <a:prstGeom prst="rect">
            <a:avLst/>
          </a:prstGeom>
          <a:gradFill flip="none" rotWithShape="1">
            <a:gsLst>
              <a:gs pos="26000">
                <a:schemeClr val="accent4">
                  <a:shade val="51000"/>
                  <a:satMod val="130000"/>
                </a:schemeClr>
              </a:gs>
              <a:gs pos="52000">
                <a:schemeClr val="tx2"/>
              </a:gs>
              <a:gs pos="83000">
                <a:schemeClr val="accent4">
                  <a:shade val="94000"/>
                  <a:satMod val="135000"/>
                </a:schemeClr>
              </a:gs>
            </a:gsLst>
            <a:lin ang="30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Model</a:t>
            </a:r>
          </a:p>
        </p:txBody>
      </p:sp>
      <p:sp>
        <p:nvSpPr>
          <p:cNvPr id="97" name="Right Arrow 96"/>
          <p:cNvSpPr/>
          <p:nvPr/>
        </p:nvSpPr>
        <p:spPr>
          <a:xfrm rot="2663178">
            <a:off x="1496447" y="3315009"/>
            <a:ext cx="242490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ight Arrow 98"/>
          <p:cNvSpPr/>
          <p:nvPr/>
        </p:nvSpPr>
        <p:spPr>
          <a:xfrm rot="2241815">
            <a:off x="2943731" y="4351166"/>
            <a:ext cx="242490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ight Arrow 101"/>
          <p:cNvSpPr/>
          <p:nvPr/>
        </p:nvSpPr>
        <p:spPr>
          <a:xfrm rot="5400000">
            <a:off x="7331294" y="3274286"/>
            <a:ext cx="170482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ight Arrow 102"/>
          <p:cNvSpPr/>
          <p:nvPr/>
        </p:nvSpPr>
        <p:spPr>
          <a:xfrm rot="5400000">
            <a:off x="7331294" y="4516934"/>
            <a:ext cx="170482" cy="19372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55"/>
          <p:cNvSpPr/>
          <p:nvPr/>
        </p:nvSpPr>
        <p:spPr>
          <a:xfrm>
            <a:off x="417905" y="4598929"/>
            <a:ext cx="1295400" cy="742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Hyper-parameters</a:t>
            </a:r>
            <a:endParaRPr lang="en-GB" sz="1600" dirty="0"/>
          </a:p>
        </p:txBody>
      </p:sp>
      <p:sp>
        <p:nvSpPr>
          <p:cNvPr id="57" name="Right Arrow 56"/>
          <p:cNvSpPr/>
          <p:nvPr/>
        </p:nvSpPr>
        <p:spPr>
          <a:xfrm rot="18127423">
            <a:off x="1646427" y="4386273"/>
            <a:ext cx="170482" cy="1937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/>
          <p:cNvSpPr/>
          <p:nvPr/>
        </p:nvSpPr>
        <p:spPr>
          <a:xfrm>
            <a:off x="5210654" y="3626080"/>
            <a:ext cx="1295400" cy="7429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Hyper-parameters</a:t>
            </a:r>
            <a:endParaRPr lang="en-GB" sz="1600" dirty="0"/>
          </a:p>
        </p:txBody>
      </p:sp>
      <p:sp>
        <p:nvSpPr>
          <p:cNvPr id="65" name="Right Arrow 64"/>
          <p:cNvSpPr/>
          <p:nvPr/>
        </p:nvSpPr>
        <p:spPr>
          <a:xfrm flipV="1">
            <a:off x="6608853" y="3879142"/>
            <a:ext cx="170482" cy="19372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which algorithm is best?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algorithms are biased in some manner.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chemeClr val="accent1"/>
                </a:solidFill>
              </a:rPr>
              <a:t>“</a:t>
            </a:r>
            <a:r>
              <a:rPr lang="en-GB" b="1" dirty="0" smtClean="0">
                <a:solidFill>
                  <a:schemeClr val="accent1"/>
                </a:solidFill>
              </a:rPr>
              <a:t>No Free Lunch Theorem</a:t>
            </a:r>
            <a:r>
              <a:rPr lang="en-GB" dirty="0" smtClean="0">
                <a:solidFill>
                  <a:schemeClr val="accent1"/>
                </a:solidFill>
              </a:rPr>
              <a:t>”</a:t>
            </a:r>
            <a:r>
              <a:rPr lang="en-GB" dirty="0" smtClean="0"/>
              <a:t>: no algorithm is best over all problems.</a:t>
            </a:r>
          </a:p>
          <a:p>
            <a:r>
              <a:rPr lang="en-GB" dirty="0" smtClean="0"/>
              <a:t>Methods may work well for a certain class of problems.</a:t>
            </a:r>
          </a:p>
          <a:p>
            <a:r>
              <a:rPr lang="en-GB" dirty="0" smtClean="0"/>
              <a:t>Best result may be an aggregate of methods.</a:t>
            </a:r>
          </a:p>
          <a:p>
            <a:r>
              <a:rPr lang="en-GB" dirty="0" smtClean="0"/>
              <a:t>In other words, </a:t>
            </a:r>
            <a:r>
              <a:rPr lang="en-GB" dirty="0" smtClean="0">
                <a:solidFill>
                  <a:schemeClr val="accent1"/>
                </a:solidFill>
              </a:rPr>
              <a:t>“</a:t>
            </a:r>
            <a:r>
              <a:rPr lang="en-GB" b="1" dirty="0" smtClean="0">
                <a:solidFill>
                  <a:schemeClr val="accent1"/>
                </a:solidFill>
              </a:rPr>
              <a:t>it depends</a:t>
            </a:r>
            <a:r>
              <a:rPr lang="en-GB" dirty="0" smtClean="0">
                <a:solidFill>
                  <a:schemeClr val="accent1"/>
                </a:solidFill>
              </a:rPr>
              <a:t>”</a:t>
            </a:r>
            <a:r>
              <a:rPr lang="en-GB" dirty="0" smtClean="0"/>
              <a:t>.  Human judgement is required.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for insurers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data sources – implications for better models:</a:t>
            </a:r>
          </a:p>
          <a:p>
            <a:pPr lvl="1"/>
            <a:r>
              <a:rPr lang="en-GB" dirty="0" err="1" smtClean="0"/>
              <a:t>Telematics</a:t>
            </a:r>
            <a:r>
              <a:rPr lang="en-GB" dirty="0" smtClean="0"/>
              <a:t> for motor insurance.</a:t>
            </a:r>
          </a:p>
          <a:p>
            <a:pPr lvl="1"/>
            <a:r>
              <a:rPr lang="en-GB" dirty="0" smtClean="0"/>
              <a:t>Fraud detection via social media – several examples to date, but can it be automated?</a:t>
            </a:r>
          </a:p>
          <a:p>
            <a:pPr lvl="1"/>
            <a:r>
              <a:rPr lang="en-GB" dirty="0" smtClean="0"/>
              <a:t>Some health insurers are pricing based on health related data.</a:t>
            </a:r>
          </a:p>
          <a:p>
            <a:r>
              <a:rPr lang="en-GB" dirty="0" smtClean="0"/>
              <a:t>More powerful algorithms:</a:t>
            </a:r>
          </a:p>
          <a:p>
            <a:pPr lvl="1"/>
            <a:r>
              <a:rPr lang="en-GB" dirty="0" smtClean="0"/>
              <a:t>Can GLM’s keep up?  Can new algorithms give a competitive advantage?</a:t>
            </a:r>
          </a:p>
          <a:p>
            <a:r>
              <a:rPr lang="en-GB" dirty="0" smtClean="0"/>
              <a:t>How could London Market insurers gain from these techniques?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/>
              <a:pPr/>
              <a:t>10 May 2016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IFOA PowerPoint template 14 mid blue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4096B8"/>
      </a:accent1>
      <a:accent2>
        <a:srgbClr val="113458"/>
      </a:accent2>
      <a:accent3>
        <a:srgbClr val="008452"/>
      </a:accent3>
      <a:accent4>
        <a:srgbClr val="79A32A"/>
      </a:accent4>
      <a:accent5>
        <a:srgbClr val="D9AB16"/>
      </a:accent5>
      <a:accent6>
        <a:srgbClr val="EE741D"/>
      </a:accent6>
      <a:hlink>
        <a:srgbClr val="4096B8"/>
      </a:hlink>
      <a:folHlink>
        <a:srgbClr val="4096B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9D80AF541634F88090DB549522CB9" ma:contentTypeVersion="1" ma:contentTypeDescription="Create a new document." ma:contentTypeScope="" ma:versionID="be7ea43377f7a82dc2d06363e000d1a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0F0167-B4CC-4FB3-8825-5CAD37303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28BBB0D-C09F-45DD-8B3D-E71EFBEC5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E03378-2E60-49B9-ABC0-82BE98C927D7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14 mid blue</Template>
  <TotalTime>126</TotalTime>
  <Words>564</Words>
  <Application>Microsoft Office PowerPoint</Application>
  <PresentationFormat>On-screen Show (4:3)</PresentationFormat>
  <Paragraphs>218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IFOA PowerPoint template 14 mid blue</vt:lpstr>
      <vt:lpstr>An Introduction to the Data Science Universe</vt:lpstr>
      <vt:lpstr>The Data Science Universe</vt:lpstr>
      <vt:lpstr>The Data Science Universe</vt:lpstr>
      <vt:lpstr>Machine Learning</vt:lpstr>
      <vt:lpstr>Comparing Algorithms</vt:lpstr>
      <vt:lpstr>Bias-Variance Trade-off</vt:lpstr>
      <vt:lpstr>Machine Learning</vt:lpstr>
      <vt:lpstr>So which algorithm is best?</vt:lpstr>
      <vt:lpstr>Issues for insurers</vt:lpstr>
      <vt:lpstr>Issues for actuaries</vt:lpstr>
      <vt:lpstr>References</vt:lpstr>
      <vt:lpstr>Questions</vt:lpstr>
    </vt:vector>
  </TitlesOfParts>
  <Company>The Actuarial Profession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wavexadmin</dc:creator>
  <cp:lastModifiedBy>Windows User</cp:lastModifiedBy>
  <cp:revision>16</cp:revision>
  <dcterms:created xsi:type="dcterms:W3CDTF">2013-05-30T14:24:16Z</dcterms:created>
  <dcterms:modified xsi:type="dcterms:W3CDTF">2016-05-10T15:05:46Z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0x01010065A9D80AF541634F88090DB549522CB9</vt:lpwstr>
  </property>
</Properties>
</file>