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81" r:id="rId4"/>
    <p:sldId id="282" r:id="rId5"/>
    <p:sldId id="276" r:id="rId6"/>
    <p:sldId id="277" r:id="rId7"/>
    <p:sldId id="278" r:id="rId8"/>
    <p:sldId id="279" r:id="rId9"/>
    <p:sldId id="280" r:id="rId10"/>
    <p:sldId id="283" r:id="rId11"/>
    <p:sldId id="284" r:id="rId12"/>
    <p:sldId id="286" r:id="rId13"/>
    <p:sldId id="285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079"/>
    <a:srgbClr val="D9AB16"/>
    <a:srgbClr val="FFFFFF"/>
    <a:srgbClr val="8F4693"/>
    <a:srgbClr val="E9458C"/>
    <a:srgbClr val="000000"/>
    <a:srgbClr val="79A32A"/>
    <a:srgbClr val="008452"/>
    <a:srgbClr val="11B3A2"/>
    <a:srgbClr val="009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3" d="100"/>
          <a:sy n="83" d="100"/>
        </p:scale>
        <p:origin x="126" y="-588"/>
      </p:cViewPr>
      <p:guideLst>
        <p:guide orient="horz" pos="4247"/>
        <p:guide pos="2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83" y="2116264"/>
            <a:ext cx="3936435" cy="44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2133602"/>
            <a:ext cx="7766034" cy="1295399"/>
          </a:xfrm>
        </p:spPr>
        <p:txBody>
          <a:bodyPr anchor="t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15 October 2015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9" y="260351"/>
            <a:ext cx="2363529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8762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57338"/>
            <a:ext cx="4070350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15 October 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04" y="4046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15 October 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15 October 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15 October 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31" y="4653136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3931" y="466328"/>
            <a:ext cx="8375611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931" y="5219874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0A29-9CEF-41E0-85B3-88BBAFC398D9}" type="datetime4">
              <a:rPr lang="en-GB"/>
              <a:pPr/>
              <a:t>15 October 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404813"/>
            <a:ext cx="8291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557338"/>
            <a:ext cx="4068762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6450" y="1557338"/>
            <a:ext cx="4070350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89" y="6410325"/>
            <a:ext cx="2016125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15 October 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414" y="6410325"/>
            <a:ext cx="4321175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01013" y="6402390"/>
            <a:ext cx="6477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2133602"/>
            <a:ext cx="6370186" cy="1295399"/>
          </a:xfrm>
        </p:spPr>
        <p:txBody>
          <a:bodyPr anchor="t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15 October 2015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9" y="260351"/>
            <a:ext cx="2363529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297226" y="493474"/>
            <a:ext cx="1528785" cy="631271"/>
            <a:chOff x="7905328" y="493473"/>
            <a:chExt cx="1656184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Logo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7297226" y="1357570"/>
            <a:ext cx="1528785" cy="631271"/>
            <a:chOff x="7905328" y="1357569"/>
            <a:chExt cx="1656184" cy="631271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Logo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65080" y="5546036"/>
            <a:ext cx="10463554" cy="959392"/>
            <a:chOff x="-720503" y="5546036"/>
            <a:chExt cx="11335516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466860" y="6074541"/>
              <a:ext cx="14243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922416" y="6024208"/>
              <a:ext cx="17473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306975" y="5646703"/>
              <a:ext cx="28518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095817" y="6024206"/>
              <a:ext cx="15598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498437" y="5797705"/>
              <a:ext cx="23201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165852" y="5948709"/>
              <a:ext cx="19006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3840802" y="6040986"/>
              <a:ext cx="15094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189384" y="5680258"/>
              <a:ext cx="27007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4960545" y="5960094"/>
              <a:ext cx="17299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275268" y="5565807"/>
              <a:ext cx="29890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5911563" y="5641309"/>
              <a:ext cx="27511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543375" y="5767143"/>
              <a:ext cx="2360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162308" y="5993647"/>
              <a:ext cx="17820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637929" y="5607753"/>
              <a:ext cx="28031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463048" y="6052369"/>
              <a:ext cx="13566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35387" y="6002036"/>
              <a:ext cx="16796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720503" y="5546036"/>
              <a:ext cx="14747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685285" y="5873207"/>
              <a:ext cx="19001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-359696" y="5655092"/>
              <a:ext cx="2820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15 October 2015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9" y="260351"/>
            <a:ext cx="2363529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49357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 rot="-2700000">
            <a:off x="430948" y="6074542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Progress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-2700000">
            <a:off x="851461" y="6024209"/>
            <a:ext cx="1612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Community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-2700000">
            <a:off x="1206438" y="5646704"/>
            <a:ext cx="2632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-2700000">
            <a:off x="1934600" y="6024207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Education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-2700000">
            <a:off x="2306250" y="5797706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Working parties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-2700000">
            <a:off x="2922325" y="5948710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Volunteering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-2700000">
            <a:off x="3545356" y="6040987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Research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-2700000">
            <a:off x="3867124" y="5680259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-2700000">
            <a:off x="4578965" y="5960095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Networking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-2700000">
            <a:off x="4869479" y="5565808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-2700000">
            <a:off x="5456827" y="5641310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-2700000">
            <a:off x="6040038" y="5767144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 rot="-2700000">
            <a:off x="6611361" y="5993648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Opportunity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 rot="-2700000">
            <a:off x="7050396" y="5607754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 rot="-2700000">
            <a:off x="7812044" y="6052370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Journals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-2700000">
            <a:off x="8248050" y="6002037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Supporting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-2700000">
            <a:off x="-665080" y="5546037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Expertise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 rot="-2700000">
            <a:off x="-632571" y="5873208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Sponsorship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 rot="-2700000">
            <a:off x="-332027" y="5655093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15 October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15 October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15 October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15 October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6"/>
            <a:ext cx="1385017" cy="300075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15 October 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597050"/>
            <a:ext cx="8291512" cy="464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15 October 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404813"/>
            <a:ext cx="82915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9" y="1557338"/>
            <a:ext cx="8291512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9" y="6410325"/>
            <a:ext cx="201612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15 October 2015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4" y="6410325"/>
            <a:ext cx="432117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02390"/>
            <a:ext cx="647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8314" y="6329363"/>
            <a:ext cx="8207375" cy="0"/>
          </a:xfrm>
          <a:prstGeom prst="line">
            <a:avLst/>
          </a:prstGeom>
          <a:noFill/>
          <a:ln w="12700">
            <a:solidFill>
              <a:srgbClr val="8F469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" name="Group 64"/>
          <p:cNvGrpSpPr/>
          <p:nvPr/>
        </p:nvGrpSpPr>
        <p:grpSpPr>
          <a:xfrm>
            <a:off x="-2896019" y="0"/>
            <a:ext cx="2786082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 smtClean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Dark blue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rgbClr val="D9AB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Gold</a:t>
                </a:r>
              </a:p>
              <a:p>
                <a:r>
                  <a:rPr lang="en-GB" sz="1000" dirty="0" smtClean="0"/>
                  <a:t>R217</a:t>
                </a:r>
                <a:r>
                  <a:rPr lang="en-GB" sz="1000" baseline="0" dirty="0" smtClean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Mid blue</a:t>
                </a:r>
              </a:p>
              <a:p>
                <a:r>
                  <a:rPr lang="en-GB" sz="1000" dirty="0" smtClean="0"/>
                  <a:t>R64</a:t>
                </a:r>
                <a:r>
                  <a:rPr lang="en-GB" sz="1000" baseline="0" dirty="0" smtClean="0"/>
                  <a:t>  G150  B184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 smtClean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50" name="Rectangle 4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grey</a:t>
                </a:r>
              </a:p>
              <a:p>
                <a:r>
                  <a:rPr lang="en-GB" sz="1000" dirty="0" smtClean="0"/>
                  <a:t>R220</a:t>
                </a:r>
                <a:r>
                  <a:rPr lang="en-GB" sz="1000" baseline="0" dirty="0" smtClean="0"/>
                  <a:t>  G221  B217</a:t>
                </a:r>
                <a:endParaRPr lang="en-US" sz="1000" dirty="0"/>
              </a:p>
            </p:txBody>
          </p:sp>
        </p:grp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Pea green</a:t>
                </a:r>
              </a:p>
              <a:p>
                <a:r>
                  <a:rPr lang="en-GB" sz="1000" dirty="0" smtClean="0"/>
                  <a:t>R121</a:t>
                </a:r>
                <a:r>
                  <a:rPr lang="en-GB" sz="1000" baseline="0" dirty="0" smtClean="0"/>
                  <a:t>  G163  B42</a:t>
                </a:r>
                <a:endParaRPr lang="en-US" sz="1000" dirty="0"/>
              </a:p>
            </p:txBody>
          </p:sp>
        </p:grpSp>
        <p:grpSp>
          <p:nvGrpSpPr>
            <p:cNvPr id="2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46" name="Rectangle 4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Forest green</a:t>
                </a:r>
              </a:p>
              <a:p>
                <a:r>
                  <a:rPr lang="en-GB" sz="1000" dirty="0" smtClean="0"/>
                  <a:t>R</a:t>
                </a:r>
                <a:r>
                  <a:rPr lang="en-GB" sz="1000" baseline="0" dirty="0" smtClean="0"/>
                  <a:t>0 G132  B82</a:t>
                </a:r>
                <a:endParaRPr lang="en-US" sz="1000" dirty="0"/>
              </a:p>
            </p:txBody>
          </p:sp>
        </p:grp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Bottle green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Cyan</a:t>
                </a:r>
              </a:p>
              <a:p>
                <a:r>
                  <a:rPr lang="en-GB" sz="1000" dirty="0" smtClean="0"/>
                  <a:t>R0</a:t>
                </a:r>
                <a:r>
                  <a:rPr lang="en-GB" sz="1000" baseline="0" dirty="0" smtClean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blue</a:t>
                </a:r>
              </a:p>
              <a:p>
                <a:r>
                  <a:rPr lang="en-GB" sz="1000" dirty="0" smtClean="0"/>
                  <a:t>R124</a:t>
                </a:r>
                <a:r>
                  <a:rPr lang="en-GB" sz="1000" baseline="0" dirty="0" smtClean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Violet</a:t>
                </a:r>
              </a:p>
              <a:p>
                <a:r>
                  <a:rPr lang="en-GB" sz="1000" dirty="0" smtClean="0"/>
                  <a:t>R128</a:t>
                </a:r>
                <a:r>
                  <a:rPr lang="en-GB" sz="1000" baseline="0" dirty="0" smtClean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Purple</a:t>
                </a:r>
              </a:p>
              <a:p>
                <a:r>
                  <a:rPr lang="en-GB" sz="1000" dirty="0" smtClean="0"/>
                  <a:t>R143</a:t>
                </a:r>
                <a:r>
                  <a:rPr lang="en-GB" sz="1000" baseline="0" dirty="0" smtClean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 smtClean="0"/>
                  <a:t>Fuscia</a:t>
                </a:r>
                <a:endParaRPr lang="en-GB" sz="1000" dirty="0" smtClean="0"/>
              </a:p>
              <a:p>
                <a:r>
                  <a:rPr lang="en-GB" sz="1000" dirty="0" smtClean="0"/>
                  <a:t>R233</a:t>
                </a:r>
                <a:r>
                  <a:rPr lang="en-GB" sz="1000" baseline="0" dirty="0" smtClean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Red</a:t>
                </a:r>
              </a:p>
              <a:p>
                <a:r>
                  <a:rPr lang="en-GB" sz="1000" dirty="0" smtClean="0"/>
                  <a:t>R200</a:t>
                </a:r>
                <a:r>
                  <a:rPr lang="en-GB" sz="1000" baseline="0" dirty="0" smtClean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Orange</a:t>
                </a:r>
              </a:p>
              <a:p>
                <a:r>
                  <a:rPr lang="en-GB" sz="1000" dirty="0" smtClean="0"/>
                  <a:t>R238</a:t>
                </a:r>
                <a:r>
                  <a:rPr lang="en-GB" sz="1000" baseline="0" dirty="0" smtClean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759458" y="2351160"/>
            <a:ext cx="285752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2310953" y="2348881"/>
            <a:ext cx="22145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/>
              <a:t>Dark grey</a:t>
            </a:r>
          </a:p>
          <a:p>
            <a:r>
              <a:rPr lang="en-GB" sz="1000" dirty="0" smtClean="0"/>
              <a:t>R63</a:t>
            </a:r>
            <a:r>
              <a:rPr lang="en-GB" sz="1000" baseline="0" dirty="0" smtClean="0"/>
              <a:t>  G69  B72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64" r:id="rId5"/>
    <p:sldLayoutId id="2147483666" r:id="rId6"/>
    <p:sldLayoutId id="2147483668" r:id="rId7"/>
    <p:sldLayoutId id="2147483669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7" r:id="rId14"/>
    <p:sldLayoutId id="2147483660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rgbClr val="8F4693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rgbClr val="8F4693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rgbClr val="8F4693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rgbClr val="8F4693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rgbClr val="8F4693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uaries.org.uk/research-and-resources/documents/triangle-free-reserving-non-traditional-framework-estimating-reserv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915816" y="6525344"/>
            <a:ext cx="288032" cy="144016"/>
          </a:xfrm>
        </p:spPr>
        <p:txBody>
          <a:bodyPr/>
          <a:lstStyle/>
          <a:p>
            <a:r>
              <a:rPr lang="en-GB" dirty="0">
                <a:solidFill>
                  <a:srgbClr val="2F5079"/>
                </a:solidFill>
              </a:rPr>
              <a:t>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From the “Bootstrap” to the bootstrap and beyond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5E48DFFE-EFA0-44BE-8867-EC03927B5DA5}" type="datetime4">
              <a:rPr lang="en-GB"/>
              <a:pPr/>
              <a:t>15 October 2015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references (1)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 smtClean="0"/>
              <a:t>Triangle free reserving: </a:t>
            </a:r>
            <a:r>
              <a:rPr lang="en-IE" sz="2000" dirty="0" err="1" smtClean="0"/>
              <a:t>Parodi</a:t>
            </a:r>
            <a:r>
              <a:rPr lang="en-IE" sz="2000" dirty="0" smtClean="0"/>
              <a:t> 2012, 2013:</a:t>
            </a:r>
          </a:p>
          <a:p>
            <a:pPr lvl="1"/>
            <a:r>
              <a:rPr lang="en-IE" sz="1800" dirty="0" smtClean="0"/>
              <a:t>Sets out a framework for individual claim reserving and some possible models to use within that framework for reserving</a:t>
            </a:r>
          </a:p>
          <a:p>
            <a:pPr lvl="1"/>
            <a:r>
              <a:rPr lang="en-IE" sz="1400" i="1" dirty="0">
                <a:hlinkClick r:id="rId2"/>
              </a:rPr>
              <a:t>http://</a:t>
            </a:r>
            <a:r>
              <a:rPr lang="en-IE" sz="1400" i="1" dirty="0" smtClean="0">
                <a:hlinkClick r:id="rId2"/>
              </a:rPr>
              <a:t>www.actuaries.org.uk/research-and-resources/documents/triangle-free-reserving-non-traditional-framework-estimating-reserv</a:t>
            </a:r>
            <a:endParaRPr lang="en-IE" sz="1400" i="1" dirty="0" smtClean="0"/>
          </a:p>
          <a:p>
            <a:r>
              <a:rPr lang="en-IE" sz="2000" dirty="0"/>
              <a:t>I</a:t>
            </a:r>
            <a:r>
              <a:rPr lang="en-IE" sz="2000" dirty="0" smtClean="0"/>
              <a:t>ndividual modelling of claim size using GLMs including comparison with chain ladder model results</a:t>
            </a:r>
          </a:p>
          <a:p>
            <a:pPr lvl="1"/>
            <a:r>
              <a:rPr lang="en-IE" sz="1400" i="1" dirty="0"/>
              <a:t>Taylor G &amp; McGuire G (2004). Loss reserving with GLMs: a case study. Casualty Actuarial Society 2004 Discussion Paper program, pp </a:t>
            </a:r>
            <a:r>
              <a:rPr lang="en-IE" sz="1400" i="1" dirty="0" smtClean="0"/>
              <a:t>327-392</a:t>
            </a:r>
          </a:p>
          <a:p>
            <a:pPr lvl="1"/>
            <a:r>
              <a:rPr lang="en-IE" sz="1800" dirty="0" smtClean="0"/>
              <a:t>Simple individual model – time variables only [accident, calendar and development/operational time] </a:t>
            </a:r>
          </a:p>
          <a:p>
            <a:pPr lvl="1"/>
            <a:r>
              <a:rPr lang="en-IE" sz="1800" dirty="0" smtClean="0"/>
              <a:t>Similarities to </a:t>
            </a:r>
            <a:r>
              <a:rPr lang="en-IE" sz="1800" dirty="0" err="1" smtClean="0"/>
              <a:t>Parodi</a:t>
            </a:r>
            <a:r>
              <a:rPr lang="en-IE" sz="1800" dirty="0" smtClean="0"/>
              <a:t> framework, though different types of models used</a:t>
            </a:r>
          </a:p>
          <a:p>
            <a:pPr lvl="1"/>
            <a:r>
              <a:rPr lang="en-IE" sz="1800" dirty="0" smtClean="0"/>
              <a:t>Illustrates how individual GLM model is preferable to chain ladder for one particular motor bodily injury data set. Does not consider uncertainty</a:t>
            </a:r>
            <a:endParaRPr lang="en-IE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15 October 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references (2)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 smtClean="0"/>
              <a:t>Individual modelling of motor bodily injury data using claim severity</a:t>
            </a:r>
          </a:p>
          <a:p>
            <a:pPr lvl="1"/>
            <a:r>
              <a:rPr lang="en-IE" sz="1800" dirty="0" smtClean="0"/>
              <a:t>Same </a:t>
            </a:r>
            <a:r>
              <a:rPr lang="en-IE" sz="1800" dirty="0" err="1" smtClean="0"/>
              <a:t>LoB</a:t>
            </a:r>
            <a:r>
              <a:rPr lang="en-IE" sz="1800" dirty="0" smtClean="0"/>
              <a:t> as previous CAS paper, but ~4 years later with claim severity introduced to improve reserve estimation. Does not consider uncertainty</a:t>
            </a:r>
          </a:p>
          <a:p>
            <a:pPr lvl="1"/>
            <a:r>
              <a:rPr lang="en-IE" sz="1400" i="1" dirty="0"/>
              <a:t>McGuire G (2007). Individual claim modelling of CTP data. </a:t>
            </a:r>
            <a:r>
              <a:rPr lang="en-IE" sz="1400" i="1" dirty="0" smtClean="0"/>
              <a:t>http</a:t>
            </a:r>
            <a:r>
              <a:rPr lang="en-IE" sz="1400" i="1" dirty="0"/>
              <a:t>://actuaries.asn.au/Library/6.a_ACS07_paper_McGuire_Individual claim </a:t>
            </a:r>
            <a:r>
              <a:rPr lang="en-IE" sz="1400" i="1" dirty="0" err="1"/>
              <a:t>modellingof</a:t>
            </a:r>
            <a:r>
              <a:rPr lang="en-IE" sz="1400" i="1" dirty="0"/>
              <a:t> CTP data.pdf</a:t>
            </a:r>
            <a:endParaRPr lang="en-IE" sz="1400" i="1" dirty="0" smtClean="0"/>
          </a:p>
          <a:p>
            <a:r>
              <a:rPr lang="en-IE" sz="2000" dirty="0"/>
              <a:t>I</a:t>
            </a:r>
            <a:r>
              <a:rPr lang="en-IE" sz="2000" dirty="0" smtClean="0"/>
              <a:t>ndividual loss reserving conditioned by case estimates</a:t>
            </a:r>
          </a:p>
          <a:p>
            <a:pPr lvl="1"/>
            <a:r>
              <a:rPr lang="en-IE" sz="1400" i="1" dirty="0"/>
              <a:t>Taylor G, McGuire G &amp; Sullivan J (2006). Individual claim loss reserving conditioned by case estimates,  </a:t>
            </a:r>
            <a:r>
              <a:rPr lang="en-IE" sz="1400" i="1" dirty="0" smtClean="0"/>
              <a:t> http</a:t>
            </a:r>
            <a:r>
              <a:rPr lang="en-IE" sz="1400" i="1" dirty="0"/>
              <a:t>://www.actuaries.org.uk/research-and-resources/documents/individual-claim-loss-reserving-conditioned-case-estimates</a:t>
            </a:r>
            <a:endParaRPr lang="en-IE" sz="1400" i="1" dirty="0" smtClean="0"/>
          </a:p>
          <a:p>
            <a:pPr lvl="1"/>
            <a:r>
              <a:rPr lang="en-IE" sz="1800" dirty="0" smtClean="0"/>
              <a:t>Considers a number of models, firstly Mack and then a number of individual models. Does examine measures of uncertainty. In particular, the individual models are found to have much lower mean square errors of prediction than the Mack model.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15 October 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5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references (3)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 smtClean="0"/>
              <a:t>Model validation</a:t>
            </a:r>
          </a:p>
          <a:p>
            <a:pPr lvl="1"/>
            <a:r>
              <a:rPr lang="en-IE" sz="1400" dirty="0" smtClean="0"/>
              <a:t>Many statistics text books</a:t>
            </a:r>
          </a:p>
          <a:p>
            <a:pPr lvl="1"/>
            <a:r>
              <a:rPr lang="en-IE" sz="1400" i="1" dirty="0"/>
              <a:t>Carrato A, McGuire G and Scarth R. A Practitioner’s Introduction to Stochastic Reserving. GIRO 2015</a:t>
            </a:r>
          </a:p>
          <a:p>
            <a:pPr lvl="1"/>
            <a:r>
              <a:rPr lang="en-IE" sz="1400" i="1" dirty="0" smtClean="0"/>
              <a:t>Taylor </a:t>
            </a:r>
            <a:r>
              <a:rPr lang="en-IE" sz="1400" i="1" dirty="0"/>
              <a:t>G and McGuire G (2015). Stochastic Loss Reserving using Generalized Linear Models. CAS monograph series, in press</a:t>
            </a:r>
            <a:r>
              <a:rPr lang="en-IE" sz="1400" i="1" dirty="0" smtClean="0"/>
              <a:t>.</a:t>
            </a:r>
          </a:p>
          <a:p>
            <a:r>
              <a:rPr lang="en-IE" sz="2000" dirty="0" smtClean="0"/>
              <a:t>Holistic approach to reserve uncertainty including quantitative and qualitative errors - a view from Australia</a:t>
            </a:r>
          </a:p>
          <a:p>
            <a:pPr lvl="1"/>
            <a:r>
              <a:rPr lang="en-IE" sz="1400" i="1" dirty="0"/>
              <a:t>O'Dowd C., Smith A. and Hardy P. (2005). "A framework for estimating uncertainty in insurance claims cost". </a:t>
            </a:r>
            <a:r>
              <a:rPr lang="en-IE" sz="1400" i="1" dirty="0" err="1"/>
              <a:t>XVth</a:t>
            </a:r>
            <a:r>
              <a:rPr lang="en-IE" sz="1400" i="1" dirty="0"/>
              <a:t> General Insurance Seminar, 16-19 October 2005. Institute of Actuaries of Australia. Available at http://www.actuaries.asn.au/Library/gipaper\_odowd-smith-hardy0510.pdf</a:t>
            </a:r>
          </a:p>
          <a:p>
            <a:pPr lvl="1"/>
            <a:r>
              <a:rPr lang="en-IE" sz="1400" i="1" dirty="0"/>
              <a:t>Risk Margins Taskforce (2008), "A framework for assessing risk margins", </a:t>
            </a:r>
            <a:r>
              <a:rPr lang="en-IE" sz="1400" i="1" dirty="0" err="1"/>
              <a:t>XVIth</a:t>
            </a:r>
            <a:r>
              <a:rPr lang="en-IE" sz="1400" i="1" dirty="0"/>
              <a:t> General Insurance Seminar, 9-12 November 2008. Institute of Actuaries of Australia. Available at http://www.actuaries.asn.au/Library/Framework%20for%20assessing%20risk%20margins.pdf</a:t>
            </a:r>
          </a:p>
          <a:p>
            <a:pPr lvl="1"/>
            <a:endParaRPr lang="en-IE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15 October 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references (4)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 smtClean="0"/>
              <a:t>MCMC models – an alternative to bootstrapping</a:t>
            </a:r>
          </a:p>
          <a:p>
            <a:pPr lvl="1"/>
            <a:r>
              <a:rPr lang="en-IE" sz="1400" i="1" dirty="0" err="1"/>
              <a:t>Scollnik</a:t>
            </a:r>
            <a:r>
              <a:rPr lang="en-IE" sz="1400" i="1" dirty="0"/>
              <a:t> D P M (2001). Actuarial </a:t>
            </a:r>
            <a:r>
              <a:rPr lang="en-IE" sz="1400" i="1" dirty="0" err="1"/>
              <a:t>modeling</a:t>
            </a:r>
            <a:r>
              <a:rPr lang="en-IE" sz="1400" i="1" dirty="0"/>
              <a:t> with MCMC and BUGS.  North American Actuarial Journal,5(2), 96-125.</a:t>
            </a:r>
          </a:p>
          <a:p>
            <a:pPr lvl="1"/>
            <a:r>
              <a:rPr lang="en-IE" sz="1400" i="1" dirty="0" err="1"/>
              <a:t>Scollnik</a:t>
            </a:r>
            <a:r>
              <a:rPr lang="en-IE" sz="1400" i="1" dirty="0"/>
              <a:t> D P M (2002). Implementation of four models for outstanding liabilities in </a:t>
            </a:r>
            <a:r>
              <a:rPr lang="en-IE" sz="1400" i="1" dirty="0" err="1"/>
              <a:t>WinBUGS</a:t>
            </a:r>
            <a:r>
              <a:rPr lang="en-IE" sz="1400" i="1" dirty="0"/>
              <a:t>: A discussion of a paper by </a:t>
            </a:r>
            <a:r>
              <a:rPr lang="en-IE" sz="1400" i="1" dirty="0" err="1"/>
              <a:t>Ntzoufras</a:t>
            </a:r>
            <a:r>
              <a:rPr lang="en-IE" sz="1400" i="1" dirty="0"/>
              <a:t> and </a:t>
            </a:r>
            <a:r>
              <a:rPr lang="en-IE" sz="1400" i="1" dirty="0" err="1"/>
              <a:t>Dellaportas</a:t>
            </a:r>
            <a:r>
              <a:rPr lang="en-IE" sz="1400" i="1" dirty="0"/>
              <a:t>.  North American Actuarial Journal, 6, 128-136.</a:t>
            </a:r>
          </a:p>
          <a:p>
            <a:pPr lvl="1"/>
            <a:r>
              <a:rPr lang="en-IE" sz="1400" i="1" dirty="0" err="1"/>
              <a:t>Ntzoufras</a:t>
            </a:r>
            <a:r>
              <a:rPr lang="en-IE" sz="1400" i="1" dirty="0"/>
              <a:t> I &amp; </a:t>
            </a:r>
            <a:r>
              <a:rPr lang="en-IE" sz="1400" i="1" dirty="0" err="1"/>
              <a:t>Dellaportas</a:t>
            </a:r>
            <a:r>
              <a:rPr lang="en-IE" sz="1400" i="1" dirty="0"/>
              <a:t> P (2002). Bayesian Modelling of Outstanding Liabilities Incorporating Claim Count Uncertainty (with discussion).  North American Actuarial Journal, 6, 113-128.</a:t>
            </a:r>
          </a:p>
          <a:p>
            <a:pPr lvl="1"/>
            <a:r>
              <a:rPr lang="en-IE" sz="1400" i="1" dirty="0" err="1"/>
              <a:t>Ntzoufras</a:t>
            </a:r>
            <a:r>
              <a:rPr lang="en-IE" sz="1400" i="1" dirty="0"/>
              <a:t> I, </a:t>
            </a:r>
            <a:r>
              <a:rPr lang="en-IE" sz="1400" i="1" dirty="0" err="1"/>
              <a:t>Katsis</a:t>
            </a:r>
            <a:r>
              <a:rPr lang="en-IE" sz="1400" i="1" dirty="0"/>
              <a:t> A &amp; </a:t>
            </a:r>
            <a:r>
              <a:rPr lang="en-IE" sz="1400" i="1" dirty="0" err="1"/>
              <a:t>Karlis</a:t>
            </a:r>
            <a:r>
              <a:rPr lang="en-IE" sz="1400" i="1" dirty="0"/>
              <a:t> D (2005). Bayesian assessment of the distribution of insurance claim counts using reversible jump MCMC. North </a:t>
            </a:r>
            <a:r>
              <a:rPr lang="en-IE" sz="1400" i="1" dirty="0" err="1"/>
              <a:t>Americal</a:t>
            </a:r>
            <a:r>
              <a:rPr lang="en-IE" sz="1400" i="1" dirty="0"/>
              <a:t> Actuarial Journal, 9, 90-108.</a:t>
            </a:r>
          </a:p>
          <a:p>
            <a:pPr lvl="1"/>
            <a:r>
              <a:rPr lang="en-IE" sz="1400" i="1" dirty="0" smtClean="0"/>
              <a:t>Meyers G. CAS monograph no. 1: Stochastic loss reserving using Bayesian MCMC </a:t>
            </a:r>
            <a:r>
              <a:rPr lang="en-IE" sz="1400" i="1" dirty="0"/>
              <a:t>models. http://www.casact.org/pubs/monographs/index.cfm?fa=meyers-monograph01</a:t>
            </a:r>
            <a:endParaRPr lang="en-IE" sz="1400" i="1" dirty="0" smtClean="0"/>
          </a:p>
          <a:p>
            <a:pPr lvl="1"/>
            <a:endParaRPr lang="en-IE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15 October 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6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the bootstrap (1)?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1600" dirty="0"/>
              <a:t>UK actuarial: usually understood to be a specific application of resampling to a chain ladder model</a:t>
            </a:r>
            <a:r>
              <a:rPr lang="en-IE" sz="1600" dirty="0" smtClean="0"/>
              <a:t>.</a:t>
            </a:r>
          </a:p>
          <a:p>
            <a:pPr lvl="1"/>
            <a:r>
              <a:rPr lang="en-IE" sz="1400" dirty="0" smtClean="0"/>
              <a:t>E.g., as described in </a:t>
            </a:r>
            <a:r>
              <a:rPr lang="en-IE" sz="1400" i="1" dirty="0" smtClean="0"/>
              <a:t>England PD and </a:t>
            </a:r>
            <a:r>
              <a:rPr lang="en-IE" sz="1400" i="1" dirty="0" err="1" smtClean="0"/>
              <a:t>Verrall</a:t>
            </a:r>
            <a:r>
              <a:rPr lang="en-IE" sz="1400" i="1" dirty="0" smtClean="0"/>
              <a:t> RJ (1999). Analytic and bootstrap estimates of prediction errors in claims reserving. Insurance: Mathematics and Economics 31, 461-466</a:t>
            </a:r>
            <a:endParaRPr lang="en-IE" sz="1400" i="1" dirty="0"/>
          </a:p>
          <a:p>
            <a:pPr lvl="1"/>
            <a:r>
              <a:rPr lang="en-IE" sz="1400" dirty="0"/>
              <a:t>Black box </a:t>
            </a:r>
            <a:r>
              <a:rPr lang="en-IE" sz="1400" dirty="0" smtClean="0"/>
              <a:t>for many </a:t>
            </a:r>
            <a:r>
              <a:rPr lang="en-IE" sz="1400" dirty="0" err="1" smtClean="0"/>
              <a:t>practioners</a:t>
            </a:r>
            <a:endParaRPr lang="en-IE" sz="1400" dirty="0"/>
          </a:p>
          <a:p>
            <a:pPr lvl="1"/>
            <a:r>
              <a:rPr lang="en-IE" sz="1400" dirty="0"/>
              <a:t>Frequently the underlying model fits poorly and/or is quite different to the model actually used to estimate the reserve. </a:t>
            </a:r>
          </a:p>
          <a:p>
            <a:r>
              <a:rPr lang="en-IE" sz="1600" dirty="0"/>
              <a:t>Statistically: a sampling methodology that may be used to estimate uncertainty for many types of stochastic model</a:t>
            </a:r>
            <a:r>
              <a:rPr lang="en-IE" sz="1600" dirty="0" smtClean="0"/>
              <a:t>.</a:t>
            </a:r>
          </a:p>
          <a:p>
            <a:pPr lvl="1"/>
            <a:r>
              <a:rPr lang="en-IE" sz="1400" dirty="0" smtClean="0"/>
              <a:t>The original paper is </a:t>
            </a:r>
            <a:r>
              <a:rPr lang="en-IE" sz="1400" i="1" dirty="0" err="1" smtClean="0"/>
              <a:t>Efron</a:t>
            </a:r>
            <a:r>
              <a:rPr lang="en-IE" sz="1400" i="1" dirty="0" smtClean="0"/>
              <a:t> </a:t>
            </a:r>
            <a:r>
              <a:rPr lang="en-IE" sz="1400" i="1" dirty="0"/>
              <a:t>B (1979).  Bootstrap methods: another look at the </a:t>
            </a:r>
            <a:r>
              <a:rPr lang="en-IE" sz="1400" i="1" dirty="0" err="1"/>
              <a:t>jackknife</a:t>
            </a:r>
            <a:r>
              <a:rPr lang="en-IE" sz="1400" i="1" dirty="0"/>
              <a:t>.  Annals of Statistics, 7, </a:t>
            </a:r>
            <a:r>
              <a:rPr lang="en-IE" sz="1400" i="1" dirty="0" smtClean="0"/>
              <a:t>1–26</a:t>
            </a:r>
            <a:r>
              <a:rPr lang="en-IE" sz="1400" dirty="0" smtClean="0"/>
              <a:t>. Of particular relevance is Section 7, which discusses regression models.</a:t>
            </a:r>
          </a:p>
          <a:p>
            <a:pPr lvl="1"/>
            <a:r>
              <a:rPr lang="en-IE" sz="1400" dirty="0" smtClean="0"/>
              <a:t>This point was made in </a:t>
            </a:r>
            <a:r>
              <a:rPr lang="en-IE" sz="1400" i="1" dirty="0" smtClean="0"/>
              <a:t>England PD and </a:t>
            </a:r>
            <a:r>
              <a:rPr lang="en-IE" sz="1400" i="1" dirty="0" err="1" smtClean="0"/>
              <a:t>Verrall</a:t>
            </a:r>
            <a:r>
              <a:rPr lang="en-IE" sz="1400" i="1" dirty="0"/>
              <a:t> RJ (2006). Predictive distributions of outstanding liabilities in general insurance.  Annals of Actuarial Science, 1, 221-270</a:t>
            </a:r>
            <a:r>
              <a:rPr lang="en-IE" sz="1400" dirty="0" smtClean="0"/>
              <a:t>.</a:t>
            </a:r>
          </a:p>
          <a:p>
            <a:pPr lvl="1"/>
            <a:r>
              <a:rPr lang="en-IE" sz="1400" dirty="0" smtClean="0"/>
              <a:t>Some discussion also in </a:t>
            </a:r>
            <a:r>
              <a:rPr lang="en-IE" sz="1400" i="1" dirty="0"/>
              <a:t>Carrato A, McGuire G and Scarth R. A Practitioner’s Introduction to Stochastic Reserving. GIRO </a:t>
            </a:r>
            <a:r>
              <a:rPr lang="en-IE" sz="1400" i="1" dirty="0" smtClean="0"/>
              <a:t>2015 </a:t>
            </a:r>
            <a:r>
              <a:rPr lang="en-IE" sz="1400" dirty="0" smtClean="0"/>
              <a:t>and</a:t>
            </a:r>
            <a:r>
              <a:rPr lang="en-IE" sz="1400" i="1" dirty="0" smtClean="0"/>
              <a:t> </a:t>
            </a:r>
            <a:r>
              <a:rPr lang="en-IE" sz="1400" i="1" dirty="0"/>
              <a:t>Taylor G and McGuire G (2015). Stochastic Loss Reserving using Generalized Linear Models. CAS monograph series, in press</a:t>
            </a:r>
            <a:endParaRPr lang="en-IE" sz="1400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15 October 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the bootstrap (2)?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 smtClean="0"/>
              <a:t>So </a:t>
            </a:r>
            <a:r>
              <a:rPr lang="en-IE" sz="2000" dirty="0"/>
              <a:t>stochastic models (both aggregate and individual) beyond the chain ladder may be </a:t>
            </a:r>
            <a:r>
              <a:rPr lang="en-IE" sz="2000" dirty="0" smtClean="0"/>
              <a:t>used in conjunction with the bootstrap to estimate uncertainty</a:t>
            </a:r>
          </a:p>
          <a:p>
            <a:pPr lvl="1"/>
            <a:r>
              <a:rPr lang="en-IE" sz="1600" dirty="0" smtClean="0"/>
              <a:t>Can estimate independent error – parameter and process error.</a:t>
            </a:r>
          </a:p>
          <a:p>
            <a:pPr lvl="1"/>
            <a:r>
              <a:rPr lang="en-IE" sz="1600" dirty="0" smtClean="0"/>
              <a:t>Other sources of error not estimated by the bootstrap:</a:t>
            </a:r>
          </a:p>
          <a:p>
            <a:pPr lvl="2"/>
            <a:r>
              <a:rPr lang="en-IE" sz="1400" dirty="0" smtClean="0"/>
              <a:t>Internal model error</a:t>
            </a:r>
          </a:p>
          <a:p>
            <a:pPr lvl="2"/>
            <a:r>
              <a:rPr lang="en-IE" sz="1400" dirty="0" smtClean="0"/>
              <a:t>Systemic/future environmental uncertainty</a:t>
            </a:r>
          </a:p>
          <a:p>
            <a:pPr lvl="2"/>
            <a:r>
              <a:rPr lang="en-IE" sz="1400" dirty="0" smtClean="0"/>
              <a:t>ENIDs/binary events</a:t>
            </a:r>
            <a:endParaRPr lang="en-IE" sz="1400" dirty="0"/>
          </a:p>
          <a:p>
            <a:r>
              <a:rPr lang="en-IE" sz="2000" b="1" dirty="0"/>
              <a:t>External and systemic sources of error still need to be considered and allowed for (usually assessed qualitatively)– no matter how fancy the model!</a:t>
            </a:r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15 October 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Extensions to aggregate models (1)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1600" dirty="0"/>
              <a:t>GLMs of typical chain ladder triangles</a:t>
            </a:r>
          </a:p>
          <a:p>
            <a:pPr lvl="1"/>
            <a:r>
              <a:rPr lang="en-IE" sz="1400" dirty="0"/>
              <a:t>Model effects by accident, development, calendar periods</a:t>
            </a:r>
          </a:p>
          <a:p>
            <a:pPr lvl="1"/>
            <a:r>
              <a:rPr lang="en-IE" sz="1400" dirty="0"/>
              <a:t>Smoothing of development factors -&gt; better estimate for tail </a:t>
            </a:r>
            <a:r>
              <a:rPr lang="en-IE" sz="1400" dirty="0" smtClean="0"/>
              <a:t>development</a:t>
            </a:r>
          </a:p>
          <a:p>
            <a:pPr lvl="1"/>
            <a:r>
              <a:rPr lang="en-IE" sz="1400" dirty="0" smtClean="0"/>
              <a:t>E.g. </a:t>
            </a:r>
            <a:r>
              <a:rPr lang="en-IE" sz="1400" i="1" dirty="0" smtClean="0"/>
              <a:t>Taylor </a:t>
            </a:r>
            <a:r>
              <a:rPr lang="en-IE" sz="1400" i="1" dirty="0"/>
              <a:t>G and McGuire G (2015). Stochastic Loss Reserving using Generalized Linear Models. CAS monograph series, in press.</a:t>
            </a:r>
          </a:p>
          <a:p>
            <a:r>
              <a:rPr lang="en-IE" sz="1600" dirty="0"/>
              <a:t>Frequency and severity modelling</a:t>
            </a:r>
          </a:p>
          <a:p>
            <a:pPr lvl="1"/>
            <a:r>
              <a:rPr lang="en-IE" sz="1400" dirty="0"/>
              <a:t>Total number of claims</a:t>
            </a:r>
          </a:p>
          <a:p>
            <a:pPr lvl="1"/>
            <a:r>
              <a:rPr lang="en-IE" sz="1400" dirty="0"/>
              <a:t>Average size of </a:t>
            </a:r>
            <a:r>
              <a:rPr lang="en-IE" sz="1400" dirty="0" smtClean="0"/>
              <a:t>claims</a:t>
            </a:r>
          </a:p>
          <a:p>
            <a:pPr lvl="1"/>
            <a:r>
              <a:rPr lang="en-IE" sz="1400" dirty="0"/>
              <a:t>E.g. </a:t>
            </a:r>
            <a:r>
              <a:rPr lang="en-IE" sz="1400" i="1" dirty="0"/>
              <a:t>Taylor, G. C. (2000), "Loss Reserving: An Actuarial Perspective", Kluwer Academic Publishers, Boston, </a:t>
            </a:r>
            <a:endParaRPr lang="en-IE" sz="1400" i="1" dirty="0" smtClean="0"/>
          </a:p>
          <a:p>
            <a:pPr lvl="1"/>
            <a:r>
              <a:rPr lang="en-IE" sz="1400" i="1" dirty="0" smtClean="0"/>
              <a:t>Frees </a:t>
            </a:r>
            <a:r>
              <a:rPr lang="en-IE" sz="1400" i="1" dirty="0"/>
              <a:t>E. W. and </a:t>
            </a:r>
            <a:r>
              <a:rPr lang="en-IE" sz="1400" i="1" dirty="0" err="1"/>
              <a:t>Derrig</a:t>
            </a:r>
            <a:r>
              <a:rPr lang="en-IE" sz="1400" i="1" dirty="0"/>
              <a:t>, R. A. (eds.) (2014), "Predictive </a:t>
            </a:r>
            <a:r>
              <a:rPr lang="en-IE" sz="1400" i="1" dirty="0" err="1"/>
              <a:t>Modeling</a:t>
            </a:r>
            <a:r>
              <a:rPr lang="en-IE" sz="1400" i="1" dirty="0"/>
              <a:t> Applications in Actuarial Science: Volume 1, Predictive </a:t>
            </a:r>
            <a:r>
              <a:rPr lang="en-IE" sz="1400" i="1" dirty="0" err="1"/>
              <a:t>Modeling</a:t>
            </a:r>
            <a:r>
              <a:rPr lang="en-IE" sz="1400" i="1" dirty="0"/>
              <a:t>". Cambridge University Press, New York, NY, </a:t>
            </a:r>
            <a:r>
              <a:rPr lang="en-IE" sz="1400" i="1" dirty="0" smtClean="0"/>
              <a:t>USA</a:t>
            </a:r>
            <a:endParaRPr lang="en-IE" sz="1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15 October 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Extensions to aggregate models (2)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1600" dirty="0" smtClean="0"/>
              <a:t>Exposure </a:t>
            </a:r>
            <a:r>
              <a:rPr lang="en-IE" sz="1600" dirty="0"/>
              <a:t>based models</a:t>
            </a:r>
          </a:p>
          <a:p>
            <a:pPr lvl="1"/>
            <a:r>
              <a:rPr lang="en-IE" sz="1400" dirty="0"/>
              <a:t>Variable of interest depends on another quantity</a:t>
            </a:r>
          </a:p>
          <a:p>
            <a:pPr lvl="2"/>
            <a:r>
              <a:rPr lang="en-IE" sz="1200" dirty="0"/>
              <a:t>Models of total claim numbers based on exposure measure (e.g. number of vehicles for motor vehicle)</a:t>
            </a:r>
          </a:p>
          <a:p>
            <a:pPr lvl="2"/>
            <a:r>
              <a:rPr lang="en-IE" sz="1200" dirty="0"/>
              <a:t>Number of closed claims based on number of open claims at start of period.</a:t>
            </a:r>
          </a:p>
          <a:p>
            <a:pPr lvl="2"/>
            <a:r>
              <a:rPr lang="en-IE" sz="1200" dirty="0"/>
              <a:t>Payments per claims incurred (total number of claims, average payment per claim)</a:t>
            </a:r>
          </a:p>
          <a:p>
            <a:pPr lvl="2"/>
            <a:r>
              <a:rPr lang="en-IE" sz="1200" dirty="0"/>
              <a:t>Payments per claim finalised (total number of claims, number of finalised claims, average payment per finalised claim</a:t>
            </a:r>
            <a:r>
              <a:rPr lang="en-IE" sz="1200" dirty="0" smtClean="0"/>
              <a:t>)</a:t>
            </a:r>
          </a:p>
          <a:p>
            <a:pPr lvl="1"/>
            <a:r>
              <a:rPr lang="en-IE" sz="1400" dirty="0"/>
              <a:t>E.g. </a:t>
            </a:r>
            <a:r>
              <a:rPr lang="en-IE" sz="1400" i="1" dirty="0"/>
              <a:t>Taylor, G. C. (2000), "Loss Reserving: An Actuarial Perspective", Kluwer Academic Publishers, Boston, </a:t>
            </a:r>
          </a:p>
          <a:p>
            <a:pPr lvl="1"/>
            <a:r>
              <a:rPr lang="en-IE" sz="1400" i="1" dirty="0"/>
              <a:t>Frees E. W. and </a:t>
            </a:r>
            <a:r>
              <a:rPr lang="en-IE" sz="1400" i="1" dirty="0" err="1"/>
              <a:t>Derrig</a:t>
            </a:r>
            <a:r>
              <a:rPr lang="en-IE" sz="1400" i="1" dirty="0"/>
              <a:t>, R. A. (eds.) (2014), "Predictive </a:t>
            </a:r>
            <a:r>
              <a:rPr lang="en-IE" sz="1400" i="1" dirty="0" err="1"/>
              <a:t>Modeling</a:t>
            </a:r>
            <a:r>
              <a:rPr lang="en-IE" sz="1400" i="1" dirty="0"/>
              <a:t> Applications in Actuarial Science: Volume 1, Predictive </a:t>
            </a:r>
            <a:r>
              <a:rPr lang="en-IE" sz="1400" i="1" dirty="0" err="1"/>
              <a:t>Modeling</a:t>
            </a:r>
            <a:r>
              <a:rPr lang="en-IE" sz="1400" i="1" dirty="0"/>
              <a:t>". Cambridge University Press, New York, NY, </a:t>
            </a:r>
            <a:r>
              <a:rPr lang="en-IE" sz="1400" i="1" dirty="0" smtClean="0"/>
              <a:t>USA</a:t>
            </a:r>
            <a:endParaRPr lang="en-IE" sz="1200" dirty="0"/>
          </a:p>
          <a:p>
            <a:r>
              <a:rPr lang="en-IE" sz="1600" dirty="0"/>
              <a:t>Consider the </a:t>
            </a:r>
            <a:r>
              <a:rPr lang="en-IE" sz="1600" dirty="0" smtClean="0"/>
              <a:t>appropriate granularity </a:t>
            </a:r>
            <a:r>
              <a:rPr lang="en-IE" sz="1600" dirty="0"/>
              <a:t>level</a:t>
            </a:r>
          </a:p>
          <a:p>
            <a:pPr lvl="1"/>
            <a:r>
              <a:rPr lang="en-IE" sz="1400" dirty="0" smtClean="0"/>
              <a:t>Month/quarter/half-year/annual</a:t>
            </a:r>
          </a:p>
          <a:p>
            <a:pPr lvl="1"/>
            <a:r>
              <a:rPr lang="en-IE" sz="1400" dirty="0" smtClean="0"/>
              <a:t>If you are using stochastic models then you can more easily work with more finely aggregated data</a:t>
            </a:r>
            <a:endParaRPr lang="en-IE" sz="1400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15 October 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6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Individual models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/>
              <a:t>Individual data permits use of additional claimant and claim specific data</a:t>
            </a:r>
          </a:p>
          <a:p>
            <a:r>
              <a:rPr lang="en-IE" sz="2000" dirty="0"/>
              <a:t>Two broad classes of variables:</a:t>
            </a:r>
          </a:p>
          <a:p>
            <a:pPr lvl="1"/>
            <a:r>
              <a:rPr lang="en-IE" sz="1800" dirty="0"/>
              <a:t>Static variables: Constant over life of claim</a:t>
            </a:r>
          </a:p>
          <a:p>
            <a:pPr lvl="2"/>
            <a:r>
              <a:rPr lang="en-IE" sz="1600" dirty="0"/>
              <a:t>e.g. gender, pre-injury earnings</a:t>
            </a:r>
          </a:p>
          <a:p>
            <a:pPr lvl="1"/>
            <a:r>
              <a:rPr lang="en-IE" sz="1800" dirty="0"/>
              <a:t>Dynamic variables: changeable. Further categorised as</a:t>
            </a:r>
          </a:p>
          <a:p>
            <a:pPr lvl="2"/>
            <a:r>
              <a:rPr lang="en-IE" sz="1600" dirty="0"/>
              <a:t>Predictable variables: usually relate to passage of time so future values known with certainty (e.g. development, calendar periods)</a:t>
            </a:r>
          </a:p>
          <a:p>
            <a:pPr lvl="2"/>
            <a:r>
              <a:rPr lang="en-IE" sz="1600" dirty="0"/>
              <a:t>Unpredictable variables: not predictable with certainty (e.g. time until a claim closes, spells off work</a:t>
            </a:r>
            <a:r>
              <a:rPr lang="en-IE" sz="1600" dirty="0" smtClean="0"/>
              <a:t>)</a:t>
            </a:r>
          </a:p>
          <a:p>
            <a:pPr lvl="1"/>
            <a:r>
              <a:rPr lang="en-IE" sz="1400" dirty="0" smtClean="0"/>
              <a:t>Variable types discussed in</a:t>
            </a:r>
            <a:r>
              <a:rPr lang="en-IE" sz="1400" i="1" dirty="0" smtClean="0"/>
              <a:t> Taylor </a:t>
            </a:r>
            <a:r>
              <a:rPr lang="en-IE" sz="1400" i="1" dirty="0"/>
              <a:t>G, McGuire G &amp; Sullivan J (2006). Individual claim loss reserving conditioned by case estimates, </a:t>
            </a:r>
            <a:r>
              <a:rPr lang="en-IE" sz="1400" i="1" dirty="0" smtClean="0"/>
              <a:t>http</a:t>
            </a:r>
            <a:r>
              <a:rPr lang="en-IE" sz="1400" i="1" dirty="0"/>
              <a:t>://www.actuaries.org.uk/research-and-resources/documents/individual-claim-loss-reserving-conditioned-case-estimates</a:t>
            </a:r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15 October 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6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Implications for uncertainty measurement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1800" dirty="0"/>
              <a:t>Individual models lie on a spectrum from those models with time variables only to those with all types of predictors.</a:t>
            </a:r>
          </a:p>
          <a:p>
            <a:r>
              <a:rPr lang="en-IE" sz="1800" dirty="0"/>
              <a:t>Simpler models may have similar time variables to aggregate models. But increased granularity of data means that data trends can be examined in better detail.</a:t>
            </a:r>
          </a:p>
          <a:p>
            <a:pPr lvl="1"/>
            <a:r>
              <a:rPr lang="en-IE" sz="1600" dirty="0"/>
              <a:t>May reduce internal model error – so better forecasts assuming environment remains constant.</a:t>
            </a:r>
          </a:p>
          <a:p>
            <a:pPr lvl="2"/>
            <a:r>
              <a:rPr lang="en-IE" sz="1400" dirty="0"/>
              <a:t>E.g. facilitates identification of super-imposed inflation trends, drivers, impacts which can lead to better </a:t>
            </a:r>
            <a:r>
              <a:rPr lang="en-IE" sz="1400" dirty="0" smtClean="0"/>
              <a:t>forecasts</a:t>
            </a:r>
          </a:p>
          <a:p>
            <a:pPr lvl="2"/>
            <a:r>
              <a:rPr lang="en-IE" sz="1400" dirty="0" smtClean="0"/>
              <a:t>Data set in </a:t>
            </a:r>
            <a:r>
              <a:rPr lang="en-IE" sz="1400" i="1" dirty="0" smtClean="0"/>
              <a:t>Taylor </a:t>
            </a:r>
            <a:r>
              <a:rPr lang="en-IE" sz="1400" i="1" dirty="0"/>
              <a:t>G, McGuire G &amp; Sullivan J (2006). Individual claim loss reserving conditioned by case </a:t>
            </a:r>
            <a:r>
              <a:rPr lang="en-IE" sz="1400" i="1" dirty="0" smtClean="0"/>
              <a:t>estimates </a:t>
            </a:r>
            <a:r>
              <a:rPr lang="en-IE" sz="1400" dirty="0" smtClean="0"/>
              <a:t>shows considerably lower uncertainty measures for individual models vs Mack chain ladder.</a:t>
            </a:r>
            <a:endParaRPr lang="en-IE" sz="1400" dirty="0"/>
          </a:p>
          <a:p>
            <a:pPr lvl="1"/>
            <a:r>
              <a:rPr lang="en-IE" sz="1600" dirty="0"/>
              <a:t>External systemic error still requires consideration</a:t>
            </a:r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15 October 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7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Complex individual models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1800" dirty="0" smtClean="0"/>
              <a:t>Often referred to as stochastic case estimate models</a:t>
            </a:r>
          </a:p>
          <a:p>
            <a:pPr lvl="1"/>
            <a:r>
              <a:rPr lang="en-IE" sz="1600" dirty="0" smtClean="0"/>
              <a:t>Alternative </a:t>
            </a:r>
            <a:r>
              <a:rPr lang="en-IE" sz="1600" dirty="0"/>
              <a:t>estimates of ultimate claim costs to manual case estimates</a:t>
            </a:r>
          </a:p>
          <a:p>
            <a:pPr lvl="1"/>
            <a:r>
              <a:rPr lang="en-IE" sz="1600" dirty="0"/>
              <a:t>High discriminatory power needed-&gt;Large numbers of </a:t>
            </a:r>
            <a:r>
              <a:rPr lang="en-IE" sz="1600" dirty="0" smtClean="0"/>
              <a:t>predictors</a:t>
            </a:r>
          </a:p>
          <a:p>
            <a:pPr lvl="1"/>
            <a:r>
              <a:rPr lang="en-IE" sz="1400" i="1" dirty="0"/>
              <a:t>Taylor G &amp; Campbell M (2002). Statistical case estimation. Research paper No 104 of the Centre for Actuarial Studies, University of Melbourne. Available at http://fbe.unimelb.edu.au/__data/assets/pdf_file/0005/806396/104.pdf</a:t>
            </a:r>
          </a:p>
          <a:p>
            <a:r>
              <a:rPr lang="en-IE" sz="1800" dirty="0"/>
              <a:t>Use in reserving may be limited</a:t>
            </a:r>
          </a:p>
          <a:p>
            <a:pPr lvl="1"/>
            <a:r>
              <a:rPr lang="en-IE" sz="1600" dirty="0"/>
              <a:t>Unpredictable variables need prediction so prediction errors compound</a:t>
            </a:r>
            <a:r>
              <a:rPr lang="en-IE" sz="1600" dirty="0" smtClean="0"/>
              <a:t>.</a:t>
            </a:r>
          </a:p>
          <a:p>
            <a:pPr lvl="2"/>
            <a:r>
              <a:rPr lang="en-IE" sz="1400" i="1" dirty="0" smtClean="0"/>
              <a:t>Taylor </a:t>
            </a:r>
            <a:r>
              <a:rPr lang="en-IE" sz="1400" i="1" dirty="0"/>
              <a:t>G, McGuire G &amp; Sullivan J (2006). Individual claim loss reserving conditioned by case estimates </a:t>
            </a:r>
            <a:r>
              <a:rPr lang="en-IE" sz="1400" dirty="0"/>
              <a:t>shows considerably lower uncertainty measures for individual models vs Mack chain </a:t>
            </a:r>
            <a:r>
              <a:rPr lang="en-IE" sz="1400" dirty="0" smtClean="0"/>
              <a:t>ladder: Some </a:t>
            </a:r>
            <a:r>
              <a:rPr lang="en-IE" sz="1400" dirty="0"/>
              <a:t>of the more complicated individual models have greater prediction errors than the simpler models</a:t>
            </a:r>
          </a:p>
          <a:p>
            <a:pPr lvl="1"/>
            <a:r>
              <a:rPr lang="en-IE" sz="1600" dirty="0"/>
              <a:t>Characteristics of IBNR claims?</a:t>
            </a:r>
          </a:p>
          <a:p>
            <a:pPr lvl="1"/>
            <a:r>
              <a:rPr lang="en-IE" sz="1600" dirty="0"/>
              <a:t>Time consuming to build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15 October 2015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7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practical suggestions – not exhaustive!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/>
              <a:t>Fit a good and appropriate stochastic model and bootstrap (or </a:t>
            </a:r>
            <a:r>
              <a:rPr lang="en-IE" sz="2000" dirty="0" smtClean="0"/>
              <a:t>simulate/MCMC) </a:t>
            </a:r>
            <a:r>
              <a:rPr lang="en-IE" sz="2000" dirty="0"/>
              <a:t>this.</a:t>
            </a:r>
          </a:p>
          <a:p>
            <a:pPr lvl="1"/>
            <a:r>
              <a:rPr lang="en-IE" sz="1800" dirty="0"/>
              <a:t>Venturing beyond chain ladder may lead to a better match between the valuation and uncertainty models (ideally these are the same)</a:t>
            </a:r>
          </a:p>
          <a:p>
            <a:pPr lvl="1"/>
            <a:r>
              <a:rPr lang="en-IE" sz="1800" dirty="0"/>
              <a:t>Granularity may often lead to a better model – e.g. a quarterly or monthly triangle, or individual data</a:t>
            </a:r>
          </a:p>
          <a:p>
            <a:r>
              <a:rPr lang="en-IE" sz="2000" dirty="0"/>
              <a:t>Consider carefully what variables should be included</a:t>
            </a:r>
          </a:p>
          <a:p>
            <a:pPr lvl="1"/>
            <a:r>
              <a:rPr lang="en-IE" sz="1800" dirty="0"/>
              <a:t>trade-off between increased discrimination from more variables vs additional prediction error</a:t>
            </a:r>
          </a:p>
          <a:p>
            <a:pPr lvl="1"/>
            <a:r>
              <a:rPr lang="en-IE" sz="1800" dirty="0"/>
              <a:t>What output do you actually need?</a:t>
            </a:r>
          </a:p>
          <a:p>
            <a:r>
              <a:rPr lang="en-IE" sz="2000" dirty="0"/>
              <a:t>Model validation is crucial</a:t>
            </a:r>
          </a:p>
          <a:p>
            <a:r>
              <a:rPr lang="en-IE" sz="2000" dirty="0" smtClean="0"/>
              <a:t>Consider and allow for systemic risks/ENIDS (usually qualitatively)</a:t>
            </a:r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15 October 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OA PowerPoint template 14 purple">
  <a:themeElements>
    <a:clrScheme name="Custom 2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8F4693"/>
      </a:accent1>
      <a:accent2>
        <a:srgbClr val="113458"/>
      </a:accent2>
      <a:accent3>
        <a:srgbClr val="7CB3E1"/>
      </a:accent3>
      <a:accent4>
        <a:srgbClr val="4096B8"/>
      </a:accent4>
      <a:accent5>
        <a:srgbClr val="11B3A2"/>
      </a:accent5>
      <a:accent6>
        <a:srgbClr val="008452"/>
      </a:accent6>
      <a:hlink>
        <a:srgbClr val="8F4693"/>
      </a:hlink>
      <a:folHlink>
        <a:srgbClr val="8F4693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14 purple</Template>
  <TotalTime>141</TotalTime>
  <Words>1683</Words>
  <Application>Microsoft Office PowerPoint</Application>
  <PresentationFormat>On-screen Show (4:3)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IFOA PowerPoint template 14 purple</vt:lpstr>
      <vt:lpstr>From the “Bootstrap” to the bootstrap and beyond</vt:lpstr>
      <vt:lpstr>What is the bootstrap (1)?</vt:lpstr>
      <vt:lpstr>What is the bootstrap (2)?</vt:lpstr>
      <vt:lpstr>Extensions to aggregate models (1)</vt:lpstr>
      <vt:lpstr>Extensions to aggregate models (2)</vt:lpstr>
      <vt:lpstr>Individual models</vt:lpstr>
      <vt:lpstr>Implications for uncertainty measurement</vt:lpstr>
      <vt:lpstr>Complex individual models</vt:lpstr>
      <vt:lpstr>Some practical suggestions – not exhaustive!</vt:lpstr>
      <vt:lpstr>Other references (1)</vt:lpstr>
      <vt:lpstr>Other references (2)</vt:lpstr>
      <vt:lpstr>Other references (3)</vt:lpstr>
      <vt:lpstr>Other references (4)</vt:lpstr>
    </vt:vector>
  </TitlesOfParts>
  <Company>The Actuarial Profession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wavexadmin</dc:creator>
  <cp:lastModifiedBy>Windows User</cp:lastModifiedBy>
  <cp:revision>18</cp:revision>
  <dcterms:created xsi:type="dcterms:W3CDTF">2013-05-30T14:27:18Z</dcterms:created>
  <dcterms:modified xsi:type="dcterms:W3CDTF">2015-10-15T13:29:37Z</dcterms:modified>
</cp:coreProperties>
</file>