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5FF"/>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910" autoAdjust="0"/>
  </p:normalViewPr>
  <p:slideViewPr>
    <p:cSldViewPr showGuides="1">
      <p:cViewPr>
        <p:scale>
          <a:sx n="70" d="100"/>
          <a:sy n="70" d="100"/>
        </p:scale>
        <p:origin x="1434" y="4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9" name="TextBox 8"/>
          <p:cNvSpPr txBox="1"/>
          <p:nvPr userDrawn="1"/>
        </p:nvSpPr>
        <p:spPr>
          <a:xfrm>
            <a:off x="445138" y="6237312"/>
            <a:ext cx="1728192" cy="369332"/>
          </a:xfrm>
          <a:prstGeom prst="rect">
            <a:avLst/>
          </a:prstGeom>
          <a:noFill/>
        </p:spPr>
        <p:txBody>
          <a:bodyPr wrap="square" rtlCol="0">
            <a:spAutoFit/>
          </a:bodyPr>
          <a:lstStyle/>
          <a:p>
            <a:r>
              <a:rPr lang="en-GB" dirty="0" smtClean="0">
                <a:solidFill>
                  <a:srgbClr val="FFFF00"/>
                </a:solidFill>
              </a:rPr>
              <a:t>DATE</a:t>
            </a:r>
            <a:endParaRPr lang="en-GB" dirty="0">
              <a:solidFill>
                <a:srgbClr val="FFFF00"/>
              </a:solidFill>
            </a:endParaRPr>
          </a:p>
        </p:txBody>
      </p:sp>
    </p:spTree>
    <p:extLst>
      <p:ext uri="{BB962C8B-B14F-4D97-AF65-F5344CB8AC3E}">
        <p14:creationId xmlns:p14="http://schemas.microsoft.com/office/powerpoint/2010/main" val="58633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
        <p:nvSpPr>
          <p:cNvPr id="3" name="TextBox 2"/>
          <p:cNvSpPr txBox="1"/>
          <p:nvPr userDrawn="1"/>
        </p:nvSpPr>
        <p:spPr>
          <a:xfrm>
            <a:off x="445138" y="6237312"/>
            <a:ext cx="1728192" cy="369332"/>
          </a:xfrm>
          <a:prstGeom prst="rect">
            <a:avLst/>
          </a:prstGeom>
          <a:noFill/>
        </p:spPr>
        <p:txBody>
          <a:bodyPr wrap="square" rtlCol="0">
            <a:spAutoFit/>
          </a:bodyPr>
          <a:lstStyle/>
          <a:p>
            <a:r>
              <a:rPr lang="en-GB" b="1" dirty="0" smtClean="0">
                <a:solidFill>
                  <a:schemeClr val="accent3"/>
                </a:solidFill>
              </a:rPr>
              <a:t>23 June 2021</a:t>
            </a:r>
            <a:endParaRPr lang="en-GB" b="1" dirty="0">
              <a:solidFill>
                <a:schemeClr val="accent3"/>
              </a:solidFill>
            </a:endParaRPr>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8229" y="1557338"/>
            <a:ext cx="8982471" cy="367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pic>
        <p:nvPicPr>
          <p:cNvPr id="1026" name="Picture 2" descr="Image result for university of east anglia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259" t="28862" r="12036" b="24841"/>
          <a:stretch/>
        </p:blipFill>
        <p:spPr bwMode="auto">
          <a:xfrm>
            <a:off x="9601490" y="12073556"/>
            <a:ext cx="367503" cy="216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2360" b="32360"/>
          <a:stretch/>
        </p:blipFill>
        <p:spPr>
          <a:xfrm>
            <a:off x="5745088" y="5661248"/>
            <a:ext cx="1609023" cy="567656"/>
          </a:xfrm>
          <a:prstGeom prst="rect">
            <a:avLst/>
          </a:prstGeom>
        </p:spPr>
      </p:pic>
      <p:pic>
        <p:nvPicPr>
          <p:cNvPr id="7" name="Picture 2" descr="Image result for canadian institute of actuarie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5306" b="36172"/>
          <a:stretch/>
        </p:blipFill>
        <p:spPr bwMode="auto">
          <a:xfrm>
            <a:off x="3800872" y="5661248"/>
            <a:ext cx="1827374" cy="52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riot watt university"/>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7663" b="23197"/>
          <a:stretch/>
        </p:blipFill>
        <p:spPr bwMode="auto">
          <a:xfrm>
            <a:off x="2504728" y="5687036"/>
            <a:ext cx="1102718" cy="5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39598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37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Forest green</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Light grey</a:t>
              </a:r>
            </a:p>
            <a:p>
              <a:r>
                <a:rPr lang="en-GB" sz="1000" dirty="0" smtClean="0"/>
                <a:t>R</a:t>
              </a:r>
              <a:r>
                <a:rPr lang="en-GB" sz="1000" baseline="0" dirty="0" smtClean="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408239"/>
            <a:ext cx="9263100" cy="1143000"/>
          </a:xfrm>
        </p:spPr>
        <p:txBody>
          <a:bodyPr/>
          <a:lstStyle/>
          <a:p>
            <a:r>
              <a:rPr lang="en-GB" dirty="0" smtClean="0"/>
              <a:t>Modelling </a:t>
            </a:r>
            <a:r>
              <a:rPr lang="en-GB" dirty="0"/>
              <a:t>cancer risk: regional and socioeconomic </a:t>
            </a:r>
            <a:r>
              <a:rPr lang="en-GB" dirty="0" smtClean="0"/>
              <a:t>disparities</a:t>
            </a:r>
            <a:r>
              <a:rPr lang="en-GB" dirty="0" smtClean="0"/>
              <a:t>| </a:t>
            </a:r>
            <a:r>
              <a:rPr lang="en-GB" dirty="0" smtClean="0">
                <a:solidFill>
                  <a:schemeClr val="accent3"/>
                </a:solidFill>
              </a:rPr>
              <a:t>30 September 2021 </a:t>
            </a:r>
            <a:endParaRPr lang="en-GB" dirty="0">
              <a:solidFill>
                <a:schemeClr val="accent3"/>
              </a:solidFill>
            </a:endParaRPr>
          </a:p>
        </p:txBody>
      </p:sp>
      <p:sp>
        <p:nvSpPr>
          <p:cNvPr id="3" name="Content Placeholder 2"/>
          <p:cNvSpPr>
            <a:spLocks noGrp="1"/>
          </p:cNvSpPr>
          <p:nvPr>
            <p:ph idx="1"/>
          </p:nvPr>
        </p:nvSpPr>
        <p:spPr>
          <a:xfrm>
            <a:off x="4888173" y="1844824"/>
            <a:ext cx="4601716" cy="3888432"/>
          </a:xfrm>
        </p:spPr>
        <p:txBody>
          <a:bodyPr/>
          <a:lstStyle/>
          <a:p>
            <a:endParaRPr lang="en-GB" sz="1050" dirty="0" smtClean="0"/>
          </a:p>
          <a:p>
            <a:pPr marL="0" indent="0">
              <a:buNone/>
            </a:pPr>
            <a:r>
              <a:rPr lang="en-GB" sz="1050" b="1" dirty="0" smtClean="0"/>
              <a:t>Speakers:</a:t>
            </a:r>
            <a:endParaRPr lang="en-GB" sz="1050" dirty="0"/>
          </a:p>
          <a:p>
            <a:pPr marL="0" indent="0">
              <a:buNone/>
            </a:pPr>
            <a:r>
              <a:rPr lang="en-GB" sz="1050" b="1" dirty="0" err="1"/>
              <a:t>Prof.</a:t>
            </a:r>
            <a:r>
              <a:rPr lang="en-GB" sz="1050" b="1" dirty="0"/>
              <a:t> George </a:t>
            </a:r>
            <a:r>
              <a:rPr lang="en-GB" sz="1050" b="1" dirty="0" err="1" smtClean="0"/>
              <a:t>Streftaris</a:t>
            </a:r>
            <a:r>
              <a:rPr lang="en-GB" sz="1050" dirty="0"/>
              <a:t/>
            </a:r>
            <a:br>
              <a:rPr lang="en-GB" sz="1050" dirty="0"/>
            </a:br>
            <a:r>
              <a:rPr lang="en-GB" sz="1050" dirty="0" smtClean="0"/>
              <a:t>George </a:t>
            </a:r>
            <a:r>
              <a:rPr lang="en-GB" sz="1050" dirty="0" err="1"/>
              <a:t>Streftaris</a:t>
            </a:r>
            <a:r>
              <a:rPr lang="en-GB" sz="1050" b="1" dirty="0"/>
              <a:t> </a:t>
            </a:r>
            <a:r>
              <a:rPr lang="en-GB" sz="1050" dirty="0"/>
              <a:t>is Professor of Statistics at Heriot-Watt University, with expertise in Bayesian statistical modelling applied in actuarial science and epidemiology. The presented work is part of an ARC funded programme (Modelling, Measurement and Management of Longevity and Morbidity Risk), where George is a Co-Investigator, while he has also led </a:t>
            </a:r>
            <a:r>
              <a:rPr lang="en-GB" sz="1050" dirty="0" err="1"/>
              <a:t>IFoA</a:t>
            </a:r>
            <a:r>
              <a:rPr lang="en-GB" sz="1050" dirty="0"/>
              <a:t>-funded research on critical illness insurance claims modelling. He is Principal Investigator on a research project funded by the Society of Actuaries, on predictive modelling for morbidity risk. He is also Chief Examiner for Subject CS1 (Actuarial Statistics) of the </a:t>
            </a:r>
            <a:r>
              <a:rPr lang="en-GB" sz="1050" dirty="0" err="1"/>
              <a:t>IFoA</a:t>
            </a:r>
            <a:r>
              <a:rPr lang="en-GB" sz="1050" dirty="0"/>
              <a:t> </a:t>
            </a:r>
            <a:r>
              <a:rPr lang="en-GB" sz="1050" dirty="0" smtClean="0"/>
              <a:t>Curriculum.</a:t>
            </a:r>
          </a:p>
          <a:p>
            <a:pPr marL="0" indent="0">
              <a:buNone/>
            </a:pPr>
            <a:r>
              <a:rPr lang="en-GB" sz="1050" b="1" dirty="0" smtClean="0"/>
              <a:t>Dr </a:t>
            </a:r>
            <a:r>
              <a:rPr lang="en-GB" sz="1050" b="1" dirty="0"/>
              <a:t>Ayşe </a:t>
            </a:r>
            <a:r>
              <a:rPr lang="en-GB" sz="1050" b="1" dirty="0" smtClean="0"/>
              <a:t>Arık</a:t>
            </a:r>
            <a:r>
              <a:rPr lang="en-GB" sz="1050" dirty="0"/>
              <a:t/>
            </a:r>
            <a:br>
              <a:rPr lang="en-GB" sz="1050" dirty="0"/>
            </a:br>
            <a:r>
              <a:rPr lang="en-GB" sz="1050" dirty="0" smtClean="0"/>
              <a:t>Dr </a:t>
            </a:r>
            <a:r>
              <a:rPr lang="en-GB" sz="1050" dirty="0"/>
              <a:t>Ayşe Arik is currently a research fellow at Heriot-Watt University where she is a former post-doctoral researcher in an ARC funded programme (Modelling, Measurement and Management of Longevity and Morbidity Risk). </a:t>
            </a:r>
            <a:r>
              <a:rPr lang="en-GB" sz="1050" dirty="0" err="1"/>
              <a:t>Ayse’s</a:t>
            </a:r>
            <a:r>
              <a:rPr lang="en-GB" sz="1050" dirty="0"/>
              <a:t> research interests include longevity risk securitisation and modelling of mortality and morbidity risks. She is also a registered actuary, with registration number 125, rewarded by Republic of Turkey Prime Ministry </a:t>
            </a:r>
            <a:r>
              <a:rPr lang="en-GB" sz="1050" dirty="0" err="1"/>
              <a:t>Undersecretariat</a:t>
            </a:r>
            <a:r>
              <a:rPr lang="en-GB" sz="1050" dirty="0"/>
              <a:t> of Treasury in 2012</a:t>
            </a:r>
            <a:r>
              <a:rPr lang="en-GB" sz="1050" dirty="0" smtClean="0"/>
              <a:t>.</a:t>
            </a:r>
            <a:endParaRPr lang="en-GB" sz="1050" dirty="0"/>
          </a:p>
          <a:p>
            <a:endParaRPr lang="en-GB" sz="105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a:t>
            </a:fld>
            <a:endParaRPr lang="en-GB" dirty="0"/>
          </a:p>
        </p:txBody>
      </p:sp>
      <p:sp>
        <p:nvSpPr>
          <p:cNvPr id="6" name="Content Placeholder 2"/>
          <p:cNvSpPr txBox="1">
            <a:spLocks/>
          </p:cNvSpPr>
          <p:nvPr/>
        </p:nvSpPr>
        <p:spPr bwMode="auto">
          <a:xfrm>
            <a:off x="495907" y="1551239"/>
            <a:ext cx="429838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2000" b="1" kern="0" dirty="0" smtClean="0">
                <a:solidFill>
                  <a:schemeClr val="accent3"/>
                </a:solidFill>
              </a:rPr>
              <a:t>Biographies</a:t>
            </a:r>
            <a:r>
              <a:rPr lang="en-GB" sz="2800" b="1" kern="0" dirty="0" smtClean="0">
                <a:solidFill>
                  <a:schemeClr val="accent3"/>
                </a:solidFill>
              </a:rPr>
              <a:t> </a:t>
            </a:r>
          </a:p>
          <a:p>
            <a:pPr marL="0" indent="0">
              <a:buFontTx/>
              <a:buNone/>
            </a:pPr>
            <a:endParaRPr lang="en-GB" sz="1050" b="1" kern="0" dirty="0" smtClean="0"/>
          </a:p>
          <a:p>
            <a:pPr marL="0" indent="0">
              <a:buFontTx/>
              <a:buNone/>
            </a:pPr>
            <a:endParaRPr lang="en-GB" sz="1050" b="1" kern="0" dirty="0"/>
          </a:p>
          <a:p>
            <a:pPr marL="0" indent="0">
              <a:buFontTx/>
              <a:buNone/>
            </a:pPr>
            <a:endParaRPr lang="en-GB" sz="1050" b="1" kern="0" dirty="0" smtClean="0"/>
          </a:p>
          <a:p>
            <a:pPr marL="0" indent="0">
              <a:buFontTx/>
              <a:buNone/>
            </a:pPr>
            <a:endParaRPr lang="en-GB" sz="1050" b="1" kern="0" dirty="0"/>
          </a:p>
          <a:p>
            <a:pPr marL="0" indent="0">
              <a:buFontTx/>
              <a:buNone/>
            </a:pPr>
            <a:endParaRPr lang="en-GB" sz="1050" b="1" kern="0" dirty="0" smtClean="0"/>
          </a:p>
          <a:p>
            <a:pPr marL="0" indent="0">
              <a:buFontTx/>
              <a:buNone/>
            </a:pPr>
            <a:r>
              <a:rPr lang="en-GB" sz="1050" b="1" kern="0" dirty="0" smtClean="0"/>
              <a:t>Chair:</a:t>
            </a:r>
            <a:endParaRPr lang="en-GB" sz="1050" kern="0" dirty="0"/>
          </a:p>
          <a:p>
            <a:pPr marL="0" indent="0">
              <a:buFontTx/>
              <a:buNone/>
            </a:pPr>
            <a:r>
              <a:rPr lang="en-GB" sz="1050" b="1" dirty="0" smtClean="0"/>
              <a:t>Jamie Funnell</a:t>
            </a:r>
            <a:br>
              <a:rPr lang="en-GB" sz="1050" b="1" dirty="0" smtClean="0"/>
            </a:br>
            <a:r>
              <a:rPr lang="en-GB" sz="1050" dirty="0" smtClean="0"/>
              <a:t>Jamie is </a:t>
            </a:r>
            <a:r>
              <a:rPr lang="en-GB" sz="1050" dirty="0"/>
              <a:t>a qualified actuary in the Longevity Risk Management division at Pension Insurance Corporation with responsibility for the reinsurance of longevity risk. Jamie joined PIC in 2018, having previously worked at Prudential UK and Barnett </a:t>
            </a:r>
            <a:r>
              <a:rPr lang="en-GB" sz="1050" dirty="0" err="1"/>
              <a:t>Waddingham</a:t>
            </a:r>
            <a:r>
              <a:rPr lang="en-GB" sz="1050" dirty="0"/>
              <a:t>, and has spent his career analysing and interpreting longevity risk for pricing, capital and reserving </a:t>
            </a:r>
            <a:r>
              <a:rPr lang="en-GB" sz="1050" dirty="0" smtClean="0"/>
              <a:t>assumptions.</a:t>
            </a:r>
          </a:p>
          <a:p>
            <a:pPr marL="0" indent="0">
              <a:buFontTx/>
              <a:buNone/>
            </a:pPr>
            <a:r>
              <a:rPr lang="en-GB" sz="1050" dirty="0" smtClean="0"/>
              <a:t>Jamie </a:t>
            </a:r>
            <a:r>
              <a:rPr lang="en-GB" sz="1050" dirty="0"/>
              <a:t>currently sits as Chair of the Continuous Mortality Investigation’s Annuities Committee ensuring that the CMI continues to produce informative analyses of the annuity market for its subscribers.</a:t>
            </a:r>
          </a:p>
        </p:txBody>
      </p:sp>
    </p:spTree>
    <p:extLst>
      <p:ext uri="{BB962C8B-B14F-4D97-AF65-F5344CB8AC3E}">
        <p14:creationId xmlns:p14="http://schemas.microsoft.com/office/powerpoint/2010/main" val="183526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PowerPoint Template</Template>
  <TotalTime>67</TotalTime>
  <Words>24</Words>
  <Application>Microsoft Office PowerPoint</Application>
  <PresentationFormat>A4 Paper (210x297 mm)</PresentationFormat>
  <Paragraphs>15</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ARC PowerPoint Template</vt:lpstr>
      <vt:lpstr>Modelling cancer risk: regional and socioeconomic disparities| 30 September 2021 </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Microsoft account</cp:lastModifiedBy>
  <cp:revision>18</cp:revision>
  <dcterms:created xsi:type="dcterms:W3CDTF">2017-04-21T13:05:38Z</dcterms:created>
  <dcterms:modified xsi:type="dcterms:W3CDTF">2021-10-12T16:02:34Z</dcterms:modified>
</cp:coreProperties>
</file>