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tags/tag23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5" r:id="rId2"/>
    <p:sldMasterId id="2147483730" r:id="rId3"/>
    <p:sldMasterId id="2147483749" r:id="rId4"/>
    <p:sldMasterId id="2147483761" r:id="rId5"/>
  </p:sldMasterIdLst>
  <p:notesMasterIdLst>
    <p:notesMasterId r:id="rId44"/>
  </p:notesMasterIdLst>
  <p:handoutMasterIdLst>
    <p:handoutMasterId r:id="rId45"/>
  </p:handoutMasterIdLst>
  <p:sldIdLst>
    <p:sldId id="336" r:id="rId6"/>
    <p:sldId id="337" r:id="rId7"/>
    <p:sldId id="341" r:id="rId8"/>
    <p:sldId id="357" r:id="rId9"/>
    <p:sldId id="354" r:id="rId10"/>
    <p:sldId id="302" r:id="rId11"/>
    <p:sldId id="303" r:id="rId12"/>
    <p:sldId id="304" r:id="rId13"/>
    <p:sldId id="305" r:id="rId14"/>
    <p:sldId id="306" r:id="rId15"/>
    <p:sldId id="307" r:id="rId16"/>
    <p:sldId id="323" r:id="rId17"/>
    <p:sldId id="322" r:id="rId18"/>
    <p:sldId id="331" r:id="rId19"/>
    <p:sldId id="332" r:id="rId20"/>
    <p:sldId id="308" r:id="rId21"/>
    <p:sldId id="328" r:id="rId22"/>
    <p:sldId id="325" r:id="rId23"/>
    <p:sldId id="330" r:id="rId24"/>
    <p:sldId id="326" r:id="rId25"/>
    <p:sldId id="329" r:id="rId26"/>
    <p:sldId id="333" r:id="rId27"/>
    <p:sldId id="300" r:id="rId28"/>
    <p:sldId id="355" r:id="rId29"/>
    <p:sldId id="334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6" r:id="rId43"/>
  </p:sldIdLst>
  <p:sldSz cx="10693400" cy="756126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239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358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477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597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71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83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6954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Raft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AB16"/>
    <a:srgbClr val="D97916"/>
    <a:srgbClr val="95D1F2"/>
    <a:srgbClr val="00A3C7"/>
    <a:srgbClr val="A1DA8B"/>
    <a:srgbClr val="C3A1CC"/>
    <a:srgbClr val="002F5F"/>
    <a:srgbClr val="B38F55"/>
    <a:srgbClr val="7BD0E2"/>
    <a:srgbClr val="9DD2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22" autoAdjust="0"/>
  </p:normalViewPr>
  <p:slideViewPr>
    <p:cSldViewPr snapToObjects="1">
      <p:cViewPr>
        <p:scale>
          <a:sx n="75" d="100"/>
          <a:sy n="75" d="100"/>
        </p:scale>
        <p:origin x="-936" y="-20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1566"/>
    </p:cViewPr>
  </p:sorterViewPr>
  <p:notesViewPr>
    <p:cSldViewPr snapToObjects="1">
      <p:cViewPr varScale="1">
        <p:scale>
          <a:sx n="60" d="100"/>
          <a:sy n="60" d="100"/>
        </p:scale>
        <p:origin x="-1576" y="-7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cp.uk.com\ic\_NonClient\Research\PPO\ASHE\ASHE_Che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'No. of PPO''s'!$H$23</c:f>
              <c:strCache>
                <c:ptCount val="1"/>
                <c:pt idx="0">
                  <c:v>Liability</c:v>
                </c:pt>
              </c:strCache>
            </c:strRef>
          </c:tx>
          <c:cat>
            <c:numRef>
              <c:f>'No. of PPO''s'!$E$24:$E$32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'No. of PPO''s'!$H$24:$H$31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'No. of PPO''s'!$G$23</c:f>
              <c:strCache>
                <c:ptCount val="1"/>
                <c:pt idx="0">
                  <c:v>Motor</c:v>
                </c:pt>
              </c:strCache>
            </c:strRef>
          </c:tx>
          <c:cat>
            <c:numRef>
              <c:f>'No. of PPO''s'!$E$24:$E$32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'No. of PPO''s'!$G$24:$G$31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26</c:v>
                </c:pt>
                <c:pt idx="4">
                  <c:v>61</c:v>
                </c:pt>
                <c:pt idx="5">
                  <c:v>82</c:v>
                </c:pt>
                <c:pt idx="6">
                  <c:v>79</c:v>
                </c:pt>
                <c:pt idx="7">
                  <c:v>80</c:v>
                </c:pt>
              </c:numCache>
            </c:numRef>
          </c:val>
        </c:ser>
        <c:dLbls/>
        <c:gapWidth val="55"/>
        <c:overlap val="100"/>
        <c:axId val="139262592"/>
        <c:axId val="139150080"/>
      </c:barChart>
      <c:catAx>
        <c:axId val="139262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Settlement</a:t>
                </a:r>
                <a:r>
                  <a:rPr lang="en-GB" baseline="0"/>
                  <a:t> Year</a:t>
                </a:r>
                <a:endParaRPr lang="en-GB"/>
              </a:p>
            </c:rich>
          </c:tx>
          <c:layout/>
        </c:title>
        <c:numFmt formatCode="General" sourceLinked="1"/>
        <c:majorTickMark val="none"/>
        <c:tickLblPos val="nextTo"/>
        <c:crossAx val="139150080"/>
        <c:crosses val="autoZero"/>
        <c:auto val="1"/>
        <c:lblAlgn val="ctr"/>
        <c:lblOffset val="100"/>
      </c:catAx>
      <c:valAx>
        <c:axId val="139150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 of PPOs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92625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'No. of PPO''s'!$H$23</c:f>
              <c:strCache>
                <c:ptCount val="1"/>
                <c:pt idx="0">
                  <c:v>Liability</c:v>
                </c:pt>
              </c:strCache>
            </c:strRef>
          </c:tx>
          <c:cat>
            <c:numRef>
              <c:f>'No. of PPO''s'!$E$24:$E$32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'No. of PPO''s'!$H$24:$H$31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'No. of PPO''s'!$G$23</c:f>
              <c:strCache>
                <c:ptCount val="1"/>
                <c:pt idx="0">
                  <c:v>Motor</c:v>
                </c:pt>
              </c:strCache>
            </c:strRef>
          </c:tx>
          <c:cat>
            <c:numRef>
              <c:f>'No. of PPO''s'!$E$24:$E$32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'No. of PPO''s'!$G$24:$G$31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26</c:v>
                </c:pt>
                <c:pt idx="4">
                  <c:v>61</c:v>
                </c:pt>
                <c:pt idx="5">
                  <c:v>82</c:v>
                </c:pt>
                <c:pt idx="6">
                  <c:v>79</c:v>
                </c:pt>
                <c:pt idx="7">
                  <c:v>80</c:v>
                </c:pt>
              </c:numCache>
            </c:numRef>
          </c:val>
        </c:ser>
        <c:dLbls/>
        <c:gapWidth val="55"/>
        <c:overlap val="100"/>
        <c:axId val="141368320"/>
        <c:axId val="141411456"/>
      </c:barChart>
      <c:catAx>
        <c:axId val="14136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Settlement</a:t>
                </a:r>
                <a:r>
                  <a:rPr lang="en-GB" baseline="0"/>
                  <a:t> Year</a:t>
                </a:r>
                <a:endParaRPr lang="en-GB"/>
              </a:p>
            </c:rich>
          </c:tx>
          <c:layout/>
        </c:title>
        <c:numFmt formatCode="General" sourceLinked="1"/>
        <c:majorTickMark val="none"/>
        <c:tickLblPos val="nextTo"/>
        <c:crossAx val="141411456"/>
        <c:crosses val="autoZero"/>
        <c:auto val="1"/>
        <c:lblAlgn val="ctr"/>
        <c:lblOffset val="100"/>
      </c:catAx>
      <c:valAx>
        <c:axId val="141411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 of PPOs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413683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lineChart>
        <c:grouping val="standard"/>
        <c:ser>
          <c:idx val="1"/>
          <c:order val="0"/>
          <c:tx>
            <c:strRef>
              <c:f>Summary!$B$67</c:f>
              <c:strCache>
                <c:ptCount val="1"/>
                <c:pt idx="0">
                  <c:v>RPI</c:v>
                </c:pt>
              </c:strCache>
            </c:strRef>
          </c:tx>
          <c:spPr>
            <a:ln>
              <a:prstDash val="lgDash"/>
            </a:ln>
          </c:spPr>
          <c:marker>
            <c:symbol val="none"/>
          </c:marker>
          <c:cat>
            <c:numRef>
              <c:f>Summary!$A$68:$A$83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Summary!$B$68:$B$83</c:f>
              <c:numCache>
                <c:formatCode>0.00%</c:formatCode>
                <c:ptCount val="11"/>
                <c:pt idx="0">
                  <c:v>3.1303357996585138E-2</c:v>
                </c:pt>
                <c:pt idx="1">
                  <c:v>2.4834437086092679E-2</c:v>
                </c:pt>
                <c:pt idx="2">
                  <c:v>3.1771674744211179E-2</c:v>
                </c:pt>
                <c:pt idx="3">
                  <c:v>2.5574112734864329E-2</c:v>
                </c:pt>
                <c:pt idx="4">
                  <c:v>4.5292620865140104E-2</c:v>
                </c:pt>
                <c:pt idx="5">
                  <c:v>4.186952288218105E-2</c:v>
                </c:pt>
                <c:pt idx="6">
                  <c:v>-1.1682242990654235E-2</c:v>
                </c:pt>
                <c:pt idx="7">
                  <c:v>5.3427895981087437E-2</c:v>
                </c:pt>
                <c:pt idx="8">
                  <c:v>5.206463195691205E-2</c:v>
                </c:pt>
                <c:pt idx="9">
                  <c:v>3.4556313993173951E-2</c:v>
                </c:pt>
                <c:pt idx="10">
                  <c:v>2.8865979381443203E-2</c:v>
                </c:pt>
              </c:numCache>
            </c:numRef>
          </c:val>
        </c:ser>
        <c:ser>
          <c:idx val="2"/>
          <c:order val="1"/>
          <c:tx>
            <c:strRef>
              <c:f>Summary!$C$67</c:f>
              <c:strCache>
                <c:ptCount val="1"/>
                <c:pt idx="0">
                  <c:v>ASHE 70th percentile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Summary!$A$68:$A$83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Summary!$C$68:$C$83</c:f>
              <c:numCache>
                <c:formatCode>0.00%</c:formatCode>
                <c:ptCount val="11"/>
                <c:pt idx="0">
                  <c:v>8.1277213352685118E-2</c:v>
                </c:pt>
                <c:pt idx="1">
                  <c:v>3.0872483221476406E-2</c:v>
                </c:pt>
                <c:pt idx="2">
                  <c:v>4.5572916666666519E-2</c:v>
                </c:pt>
                <c:pt idx="3">
                  <c:v>3.7359900373599167E-2</c:v>
                </c:pt>
                <c:pt idx="4">
                  <c:v>5.6422569027611245E-2</c:v>
                </c:pt>
                <c:pt idx="5">
                  <c:v>3.6363636363636154E-2</c:v>
                </c:pt>
                <c:pt idx="6">
                  <c:v>2.3026315789473686E-2</c:v>
                </c:pt>
                <c:pt idx="7">
                  <c:v>1.2861736334405021E-2</c:v>
                </c:pt>
                <c:pt idx="8">
                  <c:v>-1.3756613756613637E-2</c:v>
                </c:pt>
                <c:pt idx="9">
                  <c:v>-1.1802575107296105E-2</c:v>
                </c:pt>
                <c:pt idx="10">
                  <c:v>0</c:v>
                </c:pt>
              </c:numCache>
            </c:numRef>
          </c:val>
        </c:ser>
        <c:ser>
          <c:idx val="3"/>
          <c:order val="2"/>
          <c:tx>
            <c:strRef>
              <c:f>Summary!$D$67</c:f>
              <c:strCache>
                <c:ptCount val="1"/>
                <c:pt idx="0">
                  <c:v>ASHE 80th percentile</c:v>
                </c:pt>
              </c:strCache>
            </c:strRef>
          </c:tx>
          <c:marker>
            <c:symbol val="none"/>
          </c:marker>
          <c:cat>
            <c:numRef>
              <c:f>Summary!$A$68:$A$83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Summary!$D$68:$D$83</c:f>
              <c:numCache>
                <c:formatCode>0.00%</c:formatCode>
                <c:ptCount val="11"/>
                <c:pt idx="0">
                  <c:v>8.1045751633986848E-2</c:v>
                </c:pt>
                <c:pt idx="1">
                  <c:v>3.9903264812575681E-2</c:v>
                </c:pt>
                <c:pt idx="2">
                  <c:v>4.1860465116279284E-2</c:v>
                </c:pt>
                <c:pt idx="3">
                  <c:v>3.2366071428571411E-2</c:v>
                </c:pt>
                <c:pt idx="4">
                  <c:v>5.8378378378378226E-2</c:v>
                </c:pt>
                <c:pt idx="5">
                  <c:v>3.2686414708886564E-2</c:v>
                </c:pt>
                <c:pt idx="6">
                  <c:v>2.4727992087042464E-2</c:v>
                </c:pt>
                <c:pt idx="7">
                  <c:v>7.7220077220077083E-3</c:v>
                </c:pt>
                <c:pt idx="8">
                  <c:v>-1.053639846743293E-2</c:v>
                </c:pt>
                <c:pt idx="9">
                  <c:v>-7.7444336882865903E-3</c:v>
                </c:pt>
                <c:pt idx="10">
                  <c:v>3.9024390243902478E-3</c:v>
                </c:pt>
              </c:numCache>
            </c:numRef>
          </c:val>
        </c:ser>
        <c:ser>
          <c:idx val="4"/>
          <c:order val="3"/>
          <c:tx>
            <c:strRef>
              <c:f>Summary!$E$67</c:f>
              <c:strCache>
                <c:ptCount val="1"/>
                <c:pt idx="0">
                  <c:v>ASHE 90th percentile</c:v>
                </c:pt>
              </c:strCache>
            </c:strRef>
          </c:tx>
          <c:marker>
            <c:symbol val="none"/>
          </c:marker>
          <c:cat>
            <c:numRef>
              <c:f>Summary!$A$68:$A$83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Summary!$E$68:$E$83</c:f>
              <c:numCache>
                <c:formatCode>0.00%</c:formatCode>
                <c:ptCount val="11"/>
                <c:pt idx="0">
                  <c:v>8.9142857142856982E-2</c:v>
                </c:pt>
                <c:pt idx="1">
                  <c:v>4.6169989506820615E-2</c:v>
                </c:pt>
                <c:pt idx="2">
                  <c:v>3.3099297893681046E-2</c:v>
                </c:pt>
                <c:pt idx="3">
                  <c:v>3.5922330097087229E-2</c:v>
                </c:pt>
                <c:pt idx="4">
                  <c:v>6.6541705716963495E-2</c:v>
                </c:pt>
                <c:pt idx="5">
                  <c:v>2.6362038664323299E-2</c:v>
                </c:pt>
                <c:pt idx="6">
                  <c:v>3.5958904109589136E-2</c:v>
                </c:pt>
                <c:pt idx="7">
                  <c:v>6.6115702479339076E-3</c:v>
                </c:pt>
                <c:pt idx="8">
                  <c:v>-1.2315270935960633E-2</c:v>
                </c:pt>
                <c:pt idx="9">
                  <c:v>-4.9875311720697377E-3</c:v>
                </c:pt>
                <c:pt idx="10">
                  <c:v>4.1771094402671691E-3</c:v>
                </c:pt>
              </c:numCache>
            </c:numRef>
          </c:val>
        </c:ser>
        <c:dLbls/>
        <c:marker val="1"/>
        <c:axId val="71946240"/>
        <c:axId val="71947776"/>
      </c:lineChart>
      <c:catAx>
        <c:axId val="71946240"/>
        <c:scaling>
          <c:orientation val="minMax"/>
        </c:scaling>
        <c:axPos val="b"/>
        <c:numFmt formatCode="General" sourceLinked="1"/>
        <c:tickLblPos val="nextTo"/>
        <c:crossAx val="71947776"/>
        <c:crosses val="autoZero"/>
        <c:auto val="1"/>
        <c:lblAlgn val="ctr"/>
        <c:lblOffset val="100"/>
      </c:catAx>
      <c:valAx>
        <c:axId val="71947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Annual</a:t>
                </a:r>
                <a:r>
                  <a:rPr lang="en-GB" baseline="0"/>
                  <a:t> inflation</a:t>
                </a:r>
                <a:endParaRPr lang="en-GB"/>
              </a:p>
            </c:rich>
          </c:tx>
          <c:layout/>
        </c:title>
        <c:numFmt formatCode="0%" sourceLinked="0"/>
        <c:tickLblPos val="nextTo"/>
        <c:crossAx val="719462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03F3E-3F3F-4AF7-9CF2-193441B8993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A2CF8AC2-C014-4BA2-BA00-21A0F413C8EC}">
      <dgm:prSet phldrT="[Text]"/>
      <dgm:spPr/>
      <dgm:t>
        <a:bodyPr lIns="648000" anchor="ctr" anchorCtr="0"/>
        <a:lstStyle/>
        <a:p>
          <a:pPr>
            <a:spcAft>
              <a:spcPts val="300"/>
            </a:spcAft>
          </a:pPr>
          <a:r>
            <a:rPr lang="en-GB" dirty="0" smtClean="0"/>
            <a:t>Replace lump sum with annuity</a:t>
          </a:r>
          <a:endParaRPr lang="en-GB" dirty="0"/>
        </a:p>
      </dgm:t>
    </dgm:pt>
    <dgm:pt modelId="{B9FF5932-A7B9-4DEC-9D4B-17A68AA1449D}" type="parTrans" cxnId="{711C66AF-DBBB-4979-A009-D15D8824D567}">
      <dgm:prSet/>
      <dgm:spPr/>
      <dgm:t>
        <a:bodyPr/>
        <a:lstStyle/>
        <a:p>
          <a:endParaRPr lang="en-GB"/>
        </a:p>
      </dgm:t>
    </dgm:pt>
    <dgm:pt modelId="{147442F0-8C64-49AB-A05F-825B2B4D0E91}" type="sibTrans" cxnId="{711C66AF-DBBB-4979-A009-D15D8824D567}">
      <dgm:prSet/>
      <dgm:spPr/>
      <dgm:t>
        <a:bodyPr/>
        <a:lstStyle/>
        <a:p>
          <a:endParaRPr lang="en-GB"/>
        </a:p>
      </dgm:t>
    </dgm:pt>
    <dgm:pt modelId="{6DB0C4ED-C44C-4DFB-A065-F44EEC879A5E}">
      <dgm:prSet phldrT="[Text]"/>
      <dgm:spPr/>
      <dgm:t>
        <a:bodyPr lIns="648000" anchor="ctr" anchorCtr="0"/>
        <a:lstStyle/>
        <a:p>
          <a:pPr>
            <a:spcAft>
              <a:spcPts val="300"/>
            </a:spcAft>
          </a:pPr>
          <a:r>
            <a:rPr lang="en-GB" dirty="0" smtClean="0"/>
            <a:t>From 6 year liability to future term of 40 years </a:t>
          </a:r>
          <a:r>
            <a:rPr lang="en-GB" b="1" i="1" dirty="0" smtClean="0"/>
            <a:t>on average</a:t>
          </a:r>
          <a:endParaRPr lang="en-GB" b="1" i="1" dirty="0"/>
        </a:p>
      </dgm:t>
    </dgm:pt>
    <dgm:pt modelId="{06DDBC45-F858-4E53-8716-82B060EDF4C7}" type="parTrans" cxnId="{7CC86DA7-7DB5-4F4C-A0A1-132EBB1B6ADE}">
      <dgm:prSet/>
      <dgm:spPr/>
      <dgm:t>
        <a:bodyPr/>
        <a:lstStyle/>
        <a:p>
          <a:endParaRPr lang="en-GB"/>
        </a:p>
      </dgm:t>
    </dgm:pt>
    <dgm:pt modelId="{A8F0E83B-99CA-49C9-84BE-4F4E94997E97}" type="sibTrans" cxnId="{7CC86DA7-7DB5-4F4C-A0A1-132EBB1B6ADE}">
      <dgm:prSet/>
      <dgm:spPr/>
      <dgm:t>
        <a:bodyPr/>
        <a:lstStyle/>
        <a:p>
          <a:endParaRPr lang="en-GB"/>
        </a:p>
      </dgm:t>
    </dgm:pt>
    <dgm:pt modelId="{94EAD232-4A80-4DBF-B275-D72159FAF7C7}">
      <dgm:prSet phldrT="[Text]"/>
      <dgm:spPr/>
      <dgm:t>
        <a:bodyPr anchor="ctr" anchorCtr="0"/>
        <a:lstStyle/>
        <a:p>
          <a:pPr>
            <a:spcAft>
              <a:spcPts val="300"/>
            </a:spcAft>
          </a:pPr>
          <a:r>
            <a:rPr lang="en-GB" b="0" i="0" dirty="0" smtClean="0"/>
            <a:t>Annuity element typically covers care costs</a:t>
          </a:r>
          <a:endParaRPr lang="en-GB" b="0" i="0" dirty="0"/>
        </a:p>
      </dgm:t>
    </dgm:pt>
    <dgm:pt modelId="{55B554FA-06B1-4DC7-A30F-B0CAEF3E21EF}" type="parTrans" cxnId="{7629F95E-CB4B-410E-9B06-B7EBD8014049}">
      <dgm:prSet/>
      <dgm:spPr/>
      <dgm:t>
        <a:bodyPr/>
        <a:lstStyle/>
        <a:p>
          <a:endParaRPr lang="en-GB"/>
        </a:p>
      </dgm:t>
    </dgm:pt>
    <dgm:pt modelId="{3F23A7A9-7504-4CA0-822F-74A67D4A6CA5}" type="sibTrans" cxnId="{7629F95E-CB4B-410E-9B06-B7EBD8014049}">
      <dgm:prSet/>
      <dgm:spPr/>
      <dgm:t>
        <a:bodyPr/>
        <a:lstStyle/>
        <a:p>
          <a:endParaRPr lang="en-GB"/>
        </a:p>
      </dgm:t>
    </dgm:pt>
    <dgm:pt modelId="{72697DE2-27EA-4874-A63A-42AE902C84C3}">
      <dgm:prSet phldrT="[Text]"/>
      <dgm:spPr/>
      <dgm:t>
        <a:bodyPr anchor="ctr" anchorCtr="0"/>
        <a:lstStyle/>
        <a:p>
          <a:pPr>
            <a:spcAft>
              <a:spcPts val="300"/>
            </a:spcAft>
          </a:pPr>
          <a:r>
            <a:rPr lang="en-GB" b="0" i="0" dirty="0" smtClean="0"/>
            <a:t>Lump sum still paid alongside</a:t>
          </a:r>
          <a:endParaRPr lang="en-GB" b="0" i="0" dirty="0"/>
        </a:p>
      </dgm:t>
    </dgm:pt>
    <dgm:pt modelId="{5B5FCB48-7917-4B07-B7B8-25712550B776}" type="parTrans" cxnId="{B7BB6502-6F7E-461D-A882-F8DBD24E507C}">
      <dgm:prSet/>
      <dgm:spPr/>
      <dgm:t>
        <a:bodyPr/>
        <a:lstStyle/>
        <a:p>
          <a:endParaRPr lang="en-GB"/>
        </a:p>
      </dgm:t>
    </dgm:pt>
    <dgm:pt modelId="{1358F37E-97E2-461F-855C-344E4F33016F}" type="sibTrans" cxnId="{B7BB6502-6F7E-461D-A882-F8DBD24E507C}">
      <dgm:prSet/>
      <dgm:spPr/>
      <dgm:t>
        <a:bodyPr/>
        <a:lstStyle/>
        <a:p>
          <a:endParaRPr lang="en-GB"/>
        </a:p>
      </dgm:t>
    </dgm:pt>
    <dgm:pt modelId="{679586EC-2FCA-4B8A-85C2-ED8664E7CA82}">
      <dgm:prSet phldrT="[Text]"/>
      <dgm:spPr/>
      <dgm:t>
        <a:bodyPr/>
        <a:lstStyle/>
        <a:p>
          <a:r>
            <a:rPr lang="en-GB" b="0" i="0" dirty="0" smtClean="0"/>
            <a:t>Annual payments are inflation protected – linked to earnings inflation</a:t>
          </a:r>
          <a:endParaRPr lang="en-GB" b="0" i="0" dirty="0"/>
        </a:p>
      </dgm:t>
    </dgm:pt>
    <dgm:pt modelId="{9D2B65B2-6A37-4A21-BC34-3A607BC7682E}" type="parTrans" cxnId="{D09F691F-0A81-42B0-81B7-5E3CE87E8EE0}">
      <dgm:prSet/>
      <dgm:spPr/>
      <dgm:t>
        <a:bodyPr/>
        <a:lstStyle/>
        <a:p>
          <a:endParaRPr lang="en-GB"/>
        </a:p>
      </dgm:t>
    </dgm:pt>
    <dgm:pt modelId="{8C2CB149-A062-4D26-9000-74783DB5B6AE}" type="sibTrans" cxnId="{D09F691F-0A81-42B0-81B7-5E3CE87E8EE0}">
      <dgm:prSet/>
      <dgm:spPr/>
      <dgm:t>
        <a:bodyPr/>
        <a:lstStyle/>
        <a:p>
          <a:endParaRPr lang="en-GB"/>
        </a:p>
      </dgm:t>
    </dgm:pt>
    <dgm:pt modelId="{D8457FA7-DAB5-4105-A11A-B1F4BC464AAF}">
      <dgm:prSet phldrT="[Text]"/>
      <dgm:spPr/>
      <dgm:t>
        <a:bodyPr/>
        <a:lstStyle/>
        <a:p>
          <a:r>
            <a:rPr lang="en-GB" dirty="0" smtClean="0"/>
            <a:t>Only started appearing in 2008</a:t>
          </a:r>
          <a:endParaRPr lang="en-GB" b="0" i="0" dirty="0"/>
        </a:p>
      </dgm:t>
    </dgm:pt>
    <dgm:pt modelId="{EADB8FC9-7CBB-49A3-841C-CF063F1AA9FD}" type="parTrans" cxnId="{E9337137-BDE4-46E7-921A-6F55F9B0B785}">
      <dgm:prSet/>
      <dgm:spPr/>
      <dgm:t>
        <a:bodyPr/>
        <a:lstStyle/>
        <a:p>
          <a:endParaRPr lang="en-GB"/>
        </a:p>
      </dgm:t>
    </dgm:pt>
    <dgm:pt modelId="{ABE13497-01AB-4749-91EC-6DA1E0A90B1A}" type="sibTrans" cxnId="{E9337137-BDE4-46E7-921A-6F55F9B0B785}">
      <dgm:prSet/>
      <dgm:spPr/>
      <dgm:t>
        <a:bodyPr/>
        <a:lstStyle/>
        <a:p>
          <a:endParaRPr lang="en-GB"/>
        </a:p>
      </dgm:t>
    </dgm:pt>
    <dgm:pt modelId="{20C6609F-40A4-426E-AA31-B5570F9D4FF4}" type="pres">
      <dgm:prSet presAssocID="{7D003F3E-3F3F-4AF7-9CF2-193441B899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3E831B5-2E45-4657-A44A-B0DE55131D63}" type="pres">
      <dgm:prSet presAssocID="{7D003F3E-3F3F-4AF7-9CF2-193441B89939}" presName="Name1" presStyleCnt="0"/>
      <dgm:spPr/>
      <dgm:t>
        <a:bodyPr/>
        <a:lstStyle/>
        <a:p>
          <a:endParaRPr lang="en-GB"/>
        </a:p>
      </dgm:t>
    </dgm:pt>
    <dgm:pt modelId="{1C3D7BCC-639D-44CB-9820-9D40A82364C1}" type="pres">
      <dgm:prSet presAssocID="{7D003F3E-3F3F-4AF7-9CF2-193441B89939}" presName="cycle" presStyleCnt="0"/>
      <dgm:spPr/>
      <dgm:t>
        <a:bodyPr/>
        <a:lstStyle/>
        <a:p>
          <a:endParaRPr lang="en-GB"/>
        </a:p>
      </dgm:t>
    </dgm:pt>
    <dgm:pt modelId="{0F2A9111-8841-4E43-9017-1EBDB4CDE740}" type="pres">
      <dgm:prSet presAssocID="{7D003F3E-3F3F-4AF7-9CF2-193441B89939}" presName="srcNode" presStyleLbl="node1" presStyleIdx="0" presStyleCnt="4"/>
      <dgm:spPr/>
      <dgm:t>
        <a:bodyPr/>
        <a:lstStyle/>
        <a:p>
          <a:endParaRPr lang="en-GB"/>
        </a:p>
      </dgm:t>
    </dgm:pt>
    <dgm:pt modelId="{FF8DFABA-D647-4890-B31A-105AC8C66241}" type="pres">
      <dgm:prSet presAssocID="{7D003F3E-3F3F-4AF7-9CF2-193441B89939}" presName="conn" presStyleLbl="parChTrans1D2" presStyleIdx="0" presStyleCnt="1"/>
      <dgm:spPr/>
      <dgm:t>
        <a:bodyPr/>
        <a:lstStyle/>
        <a:p>
          <a:endParaRPr lang="en-GB"/>
        </a:p>
      </dgm:t>
    </dgm:pt>
    <dgm:pt modelId="{D911A5D5-938B-497B-BF59-B50DF6AB508B}" type="pres">
      <dgm:prSet presAssocID="{7D003F3E-3F3F-4AF7-9CF2-193441B89939}" presName="extraNode" presStyleLbl="node1" presStyleIdx="0" presStyleCnt="4"/>
      <dgm:spPr/>
      <dgm:t>
        <a:bodyPr/>
        <a:lstStyle/>
        <a:p>
          <a:endParaRPr lang="en-GB"/>
        </a:p>
      </dgm:t>
    </dgm:pt>
    <dgm:pt modelId="{793F8C50-3726-481A-93A6-BA2C769A2FD2}" type="pres">
      <dgm:prSet presAssocID="{7D003F3E-3F3F-4AF7-9CF2-193441B89939}" presName="dstNode" presStyleLbl="node1" presStyleIdx="0" presStyleCnt="4"/>
      <dgm:spPr/>
      <dgm:t>
        <a:bodyPr/>
        <a:lstStyle/>
        <a:p>
          <a:endParaRPr lang="en-GB"/>
        </a:p>
      </dgm:t>
    </dgm:pt>
    <dgm:pt modelId="{FAB23D21-7FF6-4D3C-AA01-2BC7829EC736}" type="pres">
      <dgm:prSet presAssocID="{A2CF8AC2-C014-4BA2-BA00-21A0F413C8EC}" presName="text_1" presStyleLbl="node1" presStyleIdx="0" presStyleCnt="4" custLinFactNeighborX="-3986" custLinFactNeighborY="10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4E8822B-96C5-42EA-A790-6AC23C3A7849}" type="pres">
      <dgm:prSet presAssocID="{A2CF8AC2-C014-4BA2-BA00-21A0F413C8EC}" presName="accent_1" presStyleCnt="0"/>
      <dgm:spPr/>
      <dgm:t>
        <a:bodyPr/>
        <a:lstStyle/>
        <a:p>
          <a:endParaRPr lang="en-GB"/>
        </a:p>
      </dgm:t>
    </dgm:pt>
    <dgm:pt modelId="{3CABA204-70A1-4030-975A-72F21EFD8903}" type="pres">
      <dgm:prSet presAssocID="{A2CF8AC2-C014-4BA2-BA00-21A0F413C8EC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2D6DFCF6-1610-448A-9707-4A1BECDB6C22}" type="pres">
      <dgm:prSet presAssocID="{94EAD232-4A80-4DBF-B275-D72159FAF7C7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AEBAE30-3160-44FA-81A5-F5B4A47EE6F5}" type="pres">
      <dgm:prSet presAssocID="{94EAD232-4A80-4DBF-B275-D72159FAF7C7}" presName="accent_2" presStyleCnt="0"/>
      <dgm:spPr/>
      <dgm:t>
        <a:bodyPr/>
        <a:lstStyle/>
        <a:p>
          <a:endParaRPr lang="en-GB"/>
        </a:p>
      </dgm:t>
    </dgm:pt>
    <dgm:pt modelId="{FB7A763A-85BD-4A6D-95CD-8F65DC9AD72F}" type="pres">
      <dgm:prSet presAssocID="{94EAD232-4A80-4DBF-B275-D72159FAF7C7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F8F4F716-DBD6-40D4-BC66-C79FF1E3A75C}" type="pres">
      <dgm:prSet presAssocID="{679586EC-2FCA-4B8A-85C2-ED8664E7CA82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935747E-82B2-4D59-AE8B-483DDA5BE9FC}" type="pres">
      <dgm:prSet presAssocID="{679586EC-2FCA-4B8A-85C2-ED8664E7CA82}" presName="accent_3" presStyleCnt="0"/>
      <dgm:spPr/>
      <dgm:t>
        <a:bodyPr/>
        <a:lstStyle/>
        <a:p>
          <a:endParaRPr lang="en-GB"/>
        </a:p>
      </dgm:t>
    </dgm:pt>
    <dgm:pt modelId="{624F227B-EB19-4464-B628-2A4325EDD930}" type="pres">
      <dgm:prSet presAssocID="{679586EC-2FCA-4B8A-85C2-ED8664E7CA82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E11F53E6-DC33-40E2-BCD4-92D56FDDBBD6}" type="pres">
      <dgm:prSet presAssocID="{D8457FA7-DAB5-4105-A11A-B1F4BC464AAF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867E39A-CEF6-4AEC-8DD6-36E5720CD2F5}" type="pres">
      <dgm:prSet presAssocID="{D8457FA7-DAB5-4105-A11A-B1F4BC464AAF}" presName="accent_4" presStyleCnt="0"/>
      <dgm:spPr/>
      <dgm:t>
        <a:bodyPr/>
        <a:lstStyle/>
        <a:p>
          <a:endParaRPr lang="en-GB"/>
        </a:p>
      </dgm:t>
    </dgm:pt>
    <dgm:pt modelId="{17A6D03D-5764-407D-936B-23BA3B5ECA0E}" type="pres">
      <dgm:prSet presAssocID="{D8457FA7-DAB5-4105-A11A-B1F4BC464AAF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7629F95E-CB4B-410E-9B06-B7EBD8014049}" srcId="{7D003F3E-3F3F-4AF7-9CF2-193441B89939}" destId="{94EAD232-4A80-4DBF-B275-D72159FAF7C7}" srcOrd="1" destOrd="0" parTransId="{55B554FA-06B1-4DC7-A30F-B0CAEF3E21EF}" sibTransId="{3F23A7A9-7504-4CA0-822F-74A67D4A6CA5}"/>
    <dgm:cxn modelId="{B915E54C-7D2C-4BDB-B61F-739DD70C620A}" type="presOf" srcId="{6DB0C4ED-C44C-4DFB-A065-F44EEC879A5E}" destId="{FAB23D21-7FF6-4D3C-AA01-2BC7829EC736}" srcOrd="0" destOrd="1" presId="urn:microsoft.com/office/officeart/2008/layout/VerticalCurvedList"/>
    <dgm:cxn modelId="{85D2C901-00FC-4A37-B507-73099AAD5C38}" type="presOf" srcId="{A8F0E83B-99CA-49C9-84BE-4F4E94997E97}" destId="{FF8DFABA-D647-4890-B31A-105AC8C66241}" srcOrd="0" destOrd="0" presId="urn:microsoft.com/office/officeart/2008/layout/VerticalCurvedList"/>
    <dgm:cxn modelId="{7838EFE0-5B64-4A0F-A8DE-E636A6F70345}" type="presOf" srcId="{7D003F3E-3F3F-4AF7-9CF2-193441B89939}" destId="{20C6609F-40A4-426E-AA31-B5570F9D4FF4}" srcOrd="0" destOrd="0" presId="urn:microsoft.com/office/officeart/2008/layout/VerticalCurvedList"/>
    <dgm:cxn modelId="{B7BB6502-6F7E-461D-A882-F8DBD24E507C}" srcId="{94EAD232-4A80-4DBF-B275-D72159FAF7C7}" destId="{72697DE2-27EA-4874-A63A-42AE902C84C3}" srcOrd="0" destOrd="0" parTransId="{5B5FCB48-7917-4B07-B7B8-25712550B776}" sibTransId="{1358F37E-97E2-461F-855C-344E4F33016F}"/>
    <dgm:cxn modelId="{E9337137-BDE4-46E7-921A-6F55F9B0B785}" srcId="{7D003F3E-3F3F-4AF7-9CF2-193441B89939}" destId="{D8457FA7-DAB5-4105-A11A-B1F4BC464AAF}" srcOrd="3" destOrd="0" parTransId="{EADB8FC9-7CBB-49A3-841C-CF063F1AA9FD}" sibTransId="{ABE13497-01AB-4749-91EC-6DA1E0A90B1A}"/>
    <dgm:cxn modelId="{B8BB35B4-A3BF-46F7-A130-F01CFE041044}" type="presOf" srcId="{72697DE2-27EA-4874-A63A-42AE902C84C3}" destId="{2D6DFCF6-1610-448A-9707-4A1BECDB6C22}" srcOrd="0" destOrd="1" presId="urn:microsoft.com/office/officeart/2008/layout/VerticalCurvedList"/>
    <dgm:cxn modelId="{82FE31CF-635D-4C8D-9401-6236047A5465}" type="presOf" srcId="{D8457FA7-DAB5-4105-A11A-B1F4BC464AAF}" destId="{E11F53E6-DC33-40E2-BCD4-92D56FDDBBD6}" srcOrd="0" destOrd="0" presId="urn:microsoft.com/office/officeart/2008/layout/VerticalCurvedList"/>
    <dgm:cxn modelId="{D09F691F-0A81-42B0-81B7-5E3CE87E8EE0}" srcId="{7D003F3E-3F3F-4AF7-9CF2-193441B89939}" destId="{679586EC-2FCA-4B8A-85C2-ED8664E7CA82}" srcOrd="2" destOrd="0" parTransId="{9D2B65B2-6A37-4A21-BC34-3A607BC7682E}" sibTransId="{8C2CB149-A062-4D26-9000-74783DB5B6AE}"/>
    <dgm:cxn modelId="{1C01F0BD-8E1C-40F9-911A-CCD57C7E3EF8}" type="presOf" srcId="{94EAD232-4A80-4DBF-B275-D72159FAF7C7}" destId="{2D6DFCF6-1610-448A-9707-4A1BECDB6C22}" srcOrd="0" destOrd="0" presId="urn:microsoft.com/office/officeart/2008/layout/VerticalCurvedList"/>
    <dgm:cxn modelId="{711C66AF-DBBB-4979-A009-D15D8824D567}" srcId="{7D003F3E-3F3F-4AF7-9CF2-193441B89939}" destId="{A2CF8AC2-C014-4BA2-BA00-21A0F413C8EC}" srcOrd="0" destOrd="0" parTransId="{B9FF5932-A7B9-4DEC-9D4B-17A68AA1449D}" sibTransId="{147442F0-8C64-49AB-A05F-825B2B4D0E91}"/>
    <dgm:cxn modelId="{B12C830A-01B7-483B-B4C9-824C92AC2716}" type="presOf" srcId="{679586EC-2FCA-4B8A-85C2-ED8664E7CA82}" destId="{F8F4F716-DBD6-40D4-BC66-C79FF1E3A75C}" srcOrd="0" destOrd="0" presId="urn:microsoft.com/office/officeart/2008/layout/VerticalCurvedList"/>
    <dgm:cxn modelId="{AB9BA2B6-E12B-4C49-AA57-FC330F888371}" type="presOf" srcId="{A2CF8AC2-C014-4BA2-BA00-21A0F413C8EC}" destId="{FAB23D21-7FF6-4D3C-AA01-2BC7829EC736}" srcOrd="0" destOrd="0" presId="urn:microsoft.com/office/officeart/2008/layout/VerticalCurvedList"/>
    <dgm:cxn modelId="{7CC86DA7-7DB5-4F4C-A0A1-132EBB1B6ADE}" srcId="{A2CF8AC2-C014-4BA2-BA00-21A0F413C8EC}" destId="{6DB0C4ED-C44C-4DFB-A065-F44EEC879A5E}" srcOrd="0" destOrd="0" parTransId="{06DDBC45-F858-4E53-8716-82B060EDF4C7}" sibTransId="{A8F0E83B-99CA-49C9-84BE-4F4E94997E97}"/>
    <dgm:cxn modelId="{EED0FB13-CBD0-4302-8460-4F4A759D42E9}" type="presParOf" srcId="{20C6609F-40A4-426E-AA31-B5570F9D4FF4}" destId="{13E831B5-2E45-4657-A44A-B0DE55131D63}" srcOrd="0" destOrd="0" presId="urn:microsoft.com/office/officeart/2008/layout/VerticalCurvedList"/>
    <dgm:cxn modelId="{077CD133-22EF-4AF7-BDBE-7FB1004886A3}" type="presParOf" srcId="{13E831B5-2E45-4657-A44A-B0DE55131D63}" destId="{1C3D7BCC-639D-44CB-9820-9D40A82364C1}" srcOrd="0" destOrd="0" presId="urn:microsoft.com/office/officeart/2008/layout/VerticalCurvedList"/>
    <dgm:cxn modelId="{2F8B3D65-2966-46F0-9126-FA89655C988C}" type="presParOf" srcId="{1C3D7BCC-639D-44CB-9820-9D40A82364C1}" destId="{0F2A9111-8841-4E43-9017-1EBDB4CDE740}" srcOrd="0" destOrd="0" presId="urn:microsoft.com/office/officeart/2008/layout/VerticalCurvedList"/>
    <dgm:cxn modelId="{3F0CADB7-4D55-4233-9061-CAD5BB913D9A}" type="presParOf" srcId="{1C3D7BCC-639D-44CB-9820-9D40A82364C1}" destId="{FF8DFABA-D647-4890-B31A-105AC8C66241}" srcOrd="1" destOrd="0" presId="urn:microsoft.com/office/officeart/2008/layout/VerticalCurvedList"/>
    <dgm:cxn modelId="{599910C7-0917-447E-B982-55D8920B4A49}" type="presParOf" srcId="{1C3D7BCC-639D-44CB-9820-9D40A82364C1}" destId="{D911A5D5-938B-497B-BF59-B50DF6AB508B}" srcOrd="2" destOrd="0" presId="urn:microsoft.com/office/officeart/2008/layout/VerticalCurvedList"/>
    <dgm:cxn modelId="{A40DB84E-C092-40B2-A053-D1C53E97FD5D}" type="presParOf" srcId="{1C3D7BCC-639D-44CB-9820-9D40A82364C1}" destId="{793F8C50-3726-481A-93A6-BA2C769A2FD2}" srcOrd="3" destOrd="0" presId="urn:microsoft.com/office/officeart/2008/layout/VerticalCurvedList"/>
    <dgm:cxn modelId="{9711CB86-29FF-4061-9F03-446ED5BF2CEF}" type="presParOf" srcId="{13E831B5-2E45-4657-A44A-B0DE55131D63}" destId="{FAB23D21-7FF6-4D3C-AA01-2BC7829EC736}" srcOrd="1" destOrd="0" presId="urn:microsoft.com/office/officeart/2008/layout/VerticalCurvedList"/>
    <dgm:cxn modelId="{514E0CBD-57E6-4DCB-A64D-96756ECCE28C}" type="presParOf" srcId="{13E831B5-2E45-4657-A44A-B0DE55131D63}" destId="{74E8822B-96C5-42EA-A790-6AC23C3A7849}" srcOrd="2" destOrd="0" presId="urn:microsoft.com/office/officeart/2008/layout/VerticalCurvedList"/>
    <dgm:cxn modelId="{D8AAA311-0D49-42FC-88B9-9FAA5965F6C5}" type="presParOf" srcId="{74E8822B-96C5-42EA-A790-6AC23C3A7849}" destId="{3CABA204-70A1-4030-975A-72F21EFD8903}" srcOrd="0" destOrd="0" presId="urn:microsoft.com/office/officeart/2008/layout/VerticalCurvedList"/>
    <dgm:cxn modelId="{5D774806-9A28-4770-BC1E-FE9771239E1A}" type="presParOf" srcId="{13E831B5-2E45-4657-A44A-B0DE55131D63}" destId="{2D6DFCF6-1610-448A-9707-4A1BECDB6C22}" srcOrd="3" destOrd="0" presId="urn:microsoft.com/office/officeart/2008/layout/VerticalCurvedList"/>
    <dgm:cxn modelId="{AC1C4BEF-9548-493E-97C6-8714419B8AA4}" type="presParOf" srcId="{13E831B5-2E45-4657-A44A-B0DE55131D63}" destId="{7AEBAE30-3160-44FA-81A5-F5B4A47EE6F5}" srcOrd="4" destOrd="0" presId="urn:microsoft.com/office/officeart/2008/layout/VerticalCurvedList"/>
    <dgm:cxn modelId="{D634B60E-84C7-435F-AFE3-B1CFAD733CC2}" type="presParOf" srcId="{7AEBAE30-3160-44FA-81A5-F5B4A47EE6F5}" destId="{FB7A763A-85BD-4A6D-95CD-8F65DC9AD72F}" srcOrd="0" destOrd="0" presId="urn:microsoft.com/office/officeart/2008/layout/VerticalCurvedList"/>
    <dgm:cxn modelId="{D7797CB5-4AA8-42AD-8DC8-976A5FDC6DB5}" type="presParOf" srcId="{13E831B5-2E45-4657-A44A-B0DE55131D63}" destId="{F8F4F716-DBD6-40D4-BC66-C79FF1E3A75C}" srcOrd="5" destOrd="0" presId="urn:microsoft.com/office/officeart/2008/layout/VerticalCurvedList"/>
    <dgm:cxn modelId="{538FFAF6-C296-488F-8044-9F88D0B2EFDB}" type="presParOf" srcId="{13E831B5-2E45-4657-A44A-B0DE55131D63}" destId="{3935747E-82B2-4D59-AE8B-483DDA5BE9FC}" srcOrd="6" destOrd="0" presId="urn:microsoft.com/office/officeart/2008/layout/VerticalCurvedList"/>
    <dgm:cxn modelId="{12522C12-560B-429B-AE91-7951D5B71309}" type="presParOf" srcId="{3935747E-82B2-4D59-AE8B-483DDA5BE9FC}" destId="{624F227B-EB19-4464-B628-2A4325EDD930}" srcOrd="0" destOrd="0" presId="urn:microsoft.com/office/officeart/2008/layout/VerticalCurvedList"/>
    <dgm:cxn modelId="{8D201054-6D09-4F3E-820F-F818314F4537}" type="presParOf" srcId="{13E831B5-2E45-4657-A44A-B0DE55131D63}" destId="{E11F53E6-DC33-40E2-BCD4-92D56FDDBBD6}" srcOrd="7" destOrd="0" presId="urn:microsoft.com/office/officeart/2008/layout/VerticalCurvedList"/>
    <dgm:cxn modelId="{BE929C9C-8B35-4C4A-A94A-A438BB5B8812}" type="presParOf" srcId="{13E831B5-2E45-4657-A44A-B0DE55131D63}" destId="{6867E39A-CEF6-4AEC-8DD6-36E5720CD2F5}" srcOrd="8" destOrd="0" presId="urn:microsoft.com/office/officeart/2008/layout/VerticalCurvedList"/>
    <dgm:cxn modelId="{33BDD857-49DD-4116-BBA7-E395729C64E7}" type="presParOf" srcId="{6867E39A-CEF6-4AEC-8DD6-36E5720CD2F5}" destId="{17A6D03D-5764-407D-936B-23BA3B5ECA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B9F14-7A3E-4248-894D-F03AC4D0459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FE17A5F-A630-44AB-ABD0-AEB460292994}">
      <dgm:prSet phldrT="[Text]" custT="1"/>
      <dgm:spPr/>
      <dgm:t>
        <a:bodyPr lIns="180000"/>
        <a:lstStyle/>
        <a:p>
          <a:r>
            <a:rPr lang="en-GB" sz="2400" dirty="0" smtClean="0"/>
            <a:t>Interest rate</a:t>
          </a:r>
          <a:endParaRPr lang="en-GB" sz="2400" dirty="0"/>
        </a:p>
      </dgm:t>
    </dgm:pt>
    <dgm:pt modelId="{DCB7236F-7C4A-4374-90E8-F88B68F077BB}" type="parTrans" cxnId="{1C8AEB1D-5AD0-48FB-BEF4-C0E0E123DE29}">
      <dgm:prSet/>
      <dgm:spPr/>
      <dgm:t>
        <a:bodyPr/>
        <a:lstStyle/>
        <a:p>
          <a:endParaRPr lang="en-GB"/>
        </a:p>
      </dgm:t>
    </dgm:pt>
    <dgm:pt modelId="{130FD92B-C5F4-4686-A2BA-C0C370EBD4D8}" type="sibTrans" cxnId="{1C8AEB1D-5AD0-48FB-BEF4-C0E0E123DE29}">
      <dgm:prSet/>
      <dgm:spPr/>
      <dgm:t>
        <a:bodyPr/>
        <a:lstStyle/>
        <a:p>
          <a:endParaRPr lang="en-GB"/>
        </a:p>
      </dgm:t>
    </dgm:pt>
    <dgm:pt modelId="{6F06AFDF-290B-49AB-82EA-B768245F0C47}">
      <dgm:prSet phldrT="[Text]" custT="1"/>
      <dgm:spPr/>
      <dgm:t>
        <a:bodyPr lIns="180000"/>
        <a:lstStyle/>
        <a:p>
          <a:r>
            <a:rPr lang="en-GB" sz="2400" dirty="0" smtClean="0"/>
            <a:t>Inflation</a:t>
          </a:r>
          <a:endParaRPr lang="en-GB" sz="2400" dirty="0"/>
        </a:p>
      </dgm:t>
    </dgm:pt>
    <dgm:pt modelId="{63CE3825-A4CE-450E-A8F7-D2E2DAE00A56}" type="parTrans" cxnId="{FF9B8ED0-5B33-4CBB-A33A-90D0FB1AEA68}">
      <dgm:prSet/>
      <dgm:spPr/>
      <dgm:t>
        <a:bodyPr/>
        <a:lstStyle/>
        <a:p>
          <a:endParaRPr lang="en-GB"/>
        </a:p>
      </dgm:t>
    </dgm:pt>
    <dgm:pt modelId="{346AD424-04B6-46A4-A18B-4E76C6241A3B}" type="sibTrans" cxnId="{FF9B8ED0-5B33-4CBB-A33A-90D0FB1AEA68}">
      <dgm:prSet/>
      <dgm:spPr/>
      <dgm:t>
        <a:bodyPr/>
        <a:lstStyle/>
        <a:p>
          <a:endParaRPr lang="en-GB"/>
        </a:p>
      </dgm:t>
    </dgm:pt>
    <dgm:pt modelId="{03960DEB-F304-4F67-82E4-85816EC18826}">
      <dgm:prSet phldrT="[Text]" custT="1"/>
      <dgm:spPr/>
      <dgm:t>
        <a:bodyPr lIns="180000"/>
        <a:lstStyle/>
        <a:p>
          <a:r>
            <a:rPr lang="en-GB" sz="2400" dirty="0" smtClean="0"/>
            <a:t>Mortality</a:t>
          </a:r>
          <a:endParaRPr lang="en-GB" sz="2400" dirty="0"/>
        </a:p>
      </dgm:t>
    </dgm:pt>
    <dgm:pt modelId="{3ED602CF-67B7-48F2-8071-FD217F89B144}" type="parTrans" cxnId="{033164F1-78E1-44F2-AA6B-8DC3A099CCB5}">
      <dgm:prSet/>
      <dgm:spPr/>
      <dgm:t>
        <a:bodyPr/>
        <a:lstStyle/>
        <a:p>
          <a:endParaRPr lang="en-GB"/>
        </a:p>
      </dgm:t>
    </dgm:pt>
    <dgm:pt modelId="{6B5F73F8-D0CB-4700-988D-FC0211D1CCA2}" type="sibTrans" cxnId="{033164F1-78E1-44F2-AA6B-8DC3A099CCB5}">
      <dgm:prSet/>
      <dgm:spPr/>
      <dgm:t>
        <a:bodyPr/>
        <a:lstStyle/>
        <a:p>
          <a:endParaRPr lang="en-GB"/>
        </a:p>
      </dgm:t>
    </dgm:pt>
    <dgm:pt modelId="{CA98B378-F47A-47C1-AC7F-E171836C74C6}">
      <dgm:prSet phldrT="[Text]" custT="1"/>
      <dgm:spPr/>
      <dgm:t>
        <a:bodyPr lIns="180000"/>
        <a:lstStyle/>
        <a:p>
          <a:r>
            <a:rPr lang="en-GB" sz="2400" dirty="0" smtClean="0"/>
            <a:t>Credit</a:t>
          </a:r>
          <a:endParaRPr lang="en-GB" sz="2400" dirty="0"/>
        </a:p>
      </dgm:t>
    </dgm:pt>
    <dgm:pt modelId="{04F72896-1E24-4F28-B9D2-87C31CD644D7}" type="parTrans" cxnId="{1F2F161E-5D35-424C-838C-251F72BA8668}">
      <dgm:prSet/>
      <dgm:spPr/>
      <dgm:t>
        <a:bodyPr/>
        <a:lstStyle/>
        <a:p>
          <a:endParaRPr lang="en-GB"/>
        </a:p>
      </dgm:t>
    </dgm:pt>
    <dgm:pt modelId="{E9DC48AB-170D-47AC-A1B7-020AF7C237DB}" type="sibTrans" cxnId="{1F2F161E-5D35-424C-838C-251F72BA8668}">
      <dgm:prSet/>
      <dgm:spPr/>
      <dgm:t>
        <a:bodyPr/>
        <a:lstStyle/>
        <a:p>
          <a:endParaRPr lang="en-GB"/>
        </a:p>
      </dgm:t>
    </dgm:pt>
    <dgm:pt modelId="{20EA8680-AA22-4DB9-8A0D-2118CD0DAE77}">
      <dgm:prSet phldrT="[Text]" custT="1"/>
      <dgm:spPr/>
      <dgm:t>
        <a:bodyPr lIns="180000"/>
        <a:lstStyle/>
        <a:p>
          <a:r>
            <a:rPr lang="en-GB" sz="2400" dirty="0" smtClean="0"/>
            <a:t>Asset matching</a:t>
          </a:r>
          <a:endParaRPr lang="en-GB" sz="2400" dirty="0"/>
        </a:p>
      </dgm:t>
    </dgm:pt>
    <dgm:pt modelId="{CFEDED82-63F5-4F19-A3E2-81107729A1C7}" type="parTrans" cxnId="{AE9AD737-7D82-475F-BE10-8DA620A78B90}">
      <dgm:prSet/>
      <dgm:spPr/>
      <dgm:t>
        <a:bodyPr/>
        <a:lstStyle/>
        <a:p>
          <a:endParaRPr lang="en-GB"/>
        </a:p>
      </dgm:t>
    </dgm:pt>
    <dgm:pt modelId="{A8E89E6C-8D49-4D62-AFC5-6844CBC1942B}" type="sibTrans" cxnId="{AE9AD737-7D82-475F-BE10-8DA620A78B90}">
      <dgm:prSet/>
      <dgm:spPr/>
      <dgm:t>
        <a:bodyPr/>
        <a:lstStyle/>
        <a:p>
          <a:endParaRPr lang="en-GB"/>
        </a:p>
      </dgm:t>
    </dgm:pt>
    <dgm:pt modelId="{B08A39BE-7784-4B51-9907-0547F11C60A2}" type="pres">
      <dgm:prSet presAssocID="{32DB9F14-7A3E-4248-894D-F03AC4D04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9E8D5F-759D-42CA-8FD5-D13B66469AF8}" type="pres">
      <dgm:prSet presAssocID="{5FE17A5F-A630-44AB-ABD0-AEB46029299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B3C68-2C93-44EB-B0FF-AD2A5C8488D8}" type="pres">
      <dgm:prSet presAssocID="{130FD92B-C5F4-4686-A2BA-C0C370EBD4D8}" presName="spacer" presStyleCnt="0"/>
      <dgm:spPr/>
      <dgm:t>
        <a:bodyPr/>
        <a:lstStyle/>
        <a:p>
          <a:endParaRPr lang="en-GB"/>
        </a:p>
      </dgm:t>
    </dgm:pt>
    <dgm:pt modelId="{5E127529-1B3D-4926-B24D-9AB864B70FE2}" type="pres">
      <dgm:prSet presAssocID="{6F06AFDF-290B-49AB-82EA-B768245F0C4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623FB6-DCF6-47B1-B800-1D78B9554AAA}" type="pres">
      <dgm:prSet presAssocID="{346AD424-04B6-46A4-A18B-4E76C6241A3B}" presName="spacer" presStyleCnt="0"/>
      <dgm:spPr/>
      <dgm:t>
        <a:bodyPr/>
        <a:lstStyle/>
        <a:p>
          <a:endParaRPr lang="en-GB"/>
        </a:p>
      </dgm:t>
    </dgm:pt>
    <dgm:pt modelId="{0209A98C-9611-4829-AE91-B4C552591EC5}" type="pres">
      <dgm:prSet presAssocID="{03960DEB-F304-4F67-82E4-85816EC1882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D04A0-6B72-4545-80E0-C40E68042B5A}" type="pres">
      <dgm:prSet presAssocID="{6B5F73F8-D0CB-4700-988D-FC0211D1CCA2}" presName="spacer" presStyleCnt="0"/>
      <dgm:spPr/>
      <dgm:t>
        <a:bodyPr/>
        <a:lstStyle/>
        <a:p>
          <a:endParaRPr lang="en-GB"/>
        </a:p>
      </dgm:t>
    </dgm:pt>
    <dgm:pt modelId="{C5B85CA8-3647-4503-B201-2BF597047E57}" type="pres">
      <dgm:prSet presAssocID="{CA98B378-F47A-47C1-AC7F-E171836C74C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7D670A-E77E-4F23-AA32-9F76EA4249AF}" type="pres">
      <dgm:prSet presAssocID="{E9DC48AB-170D-47AC-A1B7-020AF7C237DB}" presName="spacer" presStyleCnt="0"/>
      <dgm:spPr/>
      <dgm:t>
        <a:bodyPr/>
        <a:lstStyle/>
        <a:p>
          <a:endParaRPr lang="en-GB"/>
        </a:p>
      </dgm:t>
    </dgm:pt>
    <dgm:pt modelId="{ED2EC06D-DEA8-4714-A5F9-4FBDD8D6EC33}" type="pres">
      <dgm:prSet presAssocID="{20EA8680-AA22-4DB9-8A0D-2118CD0DAE7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C170D7-F152-4AD0-AC60-1537F3F8EC9D}" type="presOf" srcId="{20EA8680-AA22-4DB9-8A0D-2118CD0DAE77}" destId="{ED2EC06D-DEA8-4714-A5F9-4FBDD8D6EC33}" srcOrd="0" destOrd="0" presId="urn:microsoft.com/office/officeart/2005/8/layout/vList2"/>
    <dgm:cxn modelId="{8AC01772-5BF8-493E-A283-C42553449709}" type="presOf" srcId="{32DB9F14-7A3E-4248-894D-F03AC4D0459B}" destId="{B08A39BE-7784-4B51-9907-0547F11C60A2}" srcOrd="0" destOrd="0" presId="urn:microsoft.com/office/officeart/2005/8/layout/vList2"/>
    <dgm:cxn modelId="{80E9C1F4-3840-43EC-B1F2-0CAE41945953}" type="presOf" srcId="{CA98B378-F47A-47C1-AC7F-E171836C74C6}" destId="{C5B85CA8-3647-4503-B201-2BF597047E57}" srcOrd="0" destOrd="0" presId="urn:microsoft.com/office/officeart/2005/8/layout/vList2"/>
    <dgm:cxn modelId="{033164F1-78E1-44F2-AA6B-8DC3A099CCB5}" srcId="{32DB9F14-7A3E-4248-894D-F03AC4D0459B}" destId="{03960DEB-F304-4F67-82E4-85816EC18826}" srcOrd="2" destOrd="0" parTransId="{3ED602CF-67B7-48F2-8071-FD217F89B144}" sibTransId="{6B5F73F8-D0CB-4700-988D-FC0211D1CCA2}"/>
    <dgm:cxn modelId="{75B569F0-958F-42C8-A343-3644AB0A0E52}" type="presOf" srcId="{6F06AFDF-290B-49AB-82EA-B768245F0C47}" destId="{5E127529-1B3D-4926-B24D-9AB864B70FE2}" srcOrd="0" destOrd="0" presId="urn:microsoft.com/office/officeart/2005/8/layout/vList2"/>
    <dgm:cxn modelId="{FDE2A5AC-40E5-4FA4-A3FB-11392B6E7C8D}" type="presOf" srcId="{03960DEB-F304-4F67-82E4-85816EC18826}" destId="{0209A98C-9611-4829-AE91-B4C552591EC5}" srcOrd="0" destOrd="0" presId="urn:microsoft.com/office/officeart/2005/8/layout/vList2"/>
    <dgm:cxn modelId="{FF9B8ED0-5B33-4CBB-A33A-90D0FB1AEA68}" srcId="{32DB9F14-7A3E-4248-894D-F03AC4D0459B}" destId="{6F06AFDF-290B-49AB-82EA-B768245F0C47}" srcOrd="1" destOrd="0" parTransId="{63CE3825-A4CE-450E-A8F7-D2E2DAE00A56}" sibTransId="{346AD424-04B6-46A4-A18B-4E76C6241A3B}"/>
    <dgm:cxn modelId="{1C8AEB1D-5AD0-48FB-BEF4-C0E0E123DE29}" srcId="{32DB9F14-7A3E-4248-894D-F03AC4D0459B}" destId="{5FE17A5F-A630-44AB-ABD0-AEB460292994}" srcOrd="0" destOrd="0" parTransId="{DCB7236F-7C4A-4374-90E8-F88B68F077BB}" sibTransId="{130FD92B-C5F4-4686-A2BA-C0C370EBD4D8}"/>
    <dgm:cxn modelId="{CF90B6C9-50E1-4D40-9478-34C3EA157713}" type="presOf" srcId="{5FE17A5F-A630-44AB-ABD0-AEB460292994}" destId="{E49E8D5F-759D-42CA-8FD5-D13B66469AF8}" srcOrd="0" destOrd="0" presId="urn:microsoft.com/office/officeart/2005/8/layout/vList2"/>
    <dgm:cxn modelId="{AE9AD737-7D82-475F-BE10-8DA620A78B90}" srcId="{32DB9F14-7A3E-4248-894D-F03AC4D0459B}" destId="{20EA8680-AA22-4DB9-8A0D-2118CD0DAE77}" srcOrd="4" destOrd="0" parTransId="{CFEDED82-63F5-4F19-A3E2-81107729A1C7}" sibTransId="{A8E89E6C-8D49-4D62-AFC5-6844CBC1942B}"/>
    <dgm:cxn modelId="{1F2F161E-5D35-424C-838C-251F72BA8668}" srcId="{32DB9F14-7A3E-4248-894D-F03AC4D0459B}" destId="{CA98B378-F47A-47C1-AC7F-E171836C74C6}" srcOrd="3" destOrd="0" parTransId="{04F72896-1E24-4F28-B9D2-87C31CD644D7}" sibTransId="{E9DC48AB-170D-47AC-A1B7-020AF7C237DB}"/>
    <dgm:cxn modelId="{102C30B6-71AD-4C0D-A1AA-AFFBCA01A25B}" type="presParOf" srcId="{B08A39BE-7784-4B51-9907-0547F11C60A2}" destId="{E49E8D5F-759D-42CA-8FD5-D13B66469AF8}" srcOrd="0" destOrd="0" presId="urn:microsoft.com/office/officeart/2005/8/layout/vList2"/>
    <dgm:cxn modelId="{9C8632EA-4016-4D9D-98EB-DB924838A013}" type="presParOf" srcId="{B08A39BE-7784-4B51-9907-0547F11C60A2}" destId="{550B3C68-2C93-44EB-B0FF-AD2A5C8488D8}" srcOrd="1" destOrd="0" presId="urn:microsoft.com/office/officeart/2005/8/layout/vList2"/>
    <dgm:cxn modelId="{A7CCFAB3-EDA3-465E-908E-4E7D7F7B523A}" type="presParOf" srcId="{B08A39BE-7784-4B51-9907-0547F11C60A2}" destId="{5E127529-1B3D-4926-B24D-9AB864B70FE2}" srcOrd="2" destOrd="0" presId="urn:microsoft.com/office/officeart/2005/8/layout/vList2"/>
    <dgm:cxn modelId="{CD5BBAE7-19DE-46F1-9A6E-91E2A7BB4E42}" type="presParOf" srcId="{B08A39BE-7784-4B51-9907-0547F11C60A2}" destId="{05623FB6-DCF6-47B1-B800-1D78B9554AAA}" srcOrd="3" destOrd="0" presId="urn:microsoft.com/office/officeart/2005/8/layout/vList2"/>
    <dgm:cxn modelId="{4F43667D-9D1F-4DC8-A3E5-7E13D2625BF8}" type="presParOf" srcId="{B08A39BE-7784-4B51-9907-0547F11C60A2}" destId="{0209A98C-9611-4829-AE91-B4C552591EC5}" srcOrd="4" destOrd="0" presId="urn:microsoft.com/office/officeart/2005/8/layout/vList2"/>
    <dgm:cxn modelId="{88839435-5570-4027-8DA7-78F580167FE5}" type="presParOf" srcId="{B08A39BE-7784-4B51-9907-0547F11C60A2}" destId="{DF4D04A0-6B72-4545-80E0-C40E68042B5A}" srcOrd="5" destOrd="0" presId="urn:microsoft.com/office/officeart/2005/8/layout/vList2"/>
    <dgm:cxn modelId="{6DE7F326-756D-4283-9F4B-48A45B1D439A}" type="presParOf" srcId="{B08A39BE-7784-4B51-9907-0547F11C60A2}" destId="{C5B85CA8-3647-4503-B201-2BF597047E57}" srcOrd="6" destOrd="0" presId="urn:microsoft.com/office/officeart/2005/8/layout/vList2"/>
    <dgm:cxn modelId="{16530EFC-F2FC-4D72-A2A0-B30E733DB917}" type="presParOf" srcId="{B08A39BE-7784-4B51-9907-0547F11C60A2}" destId="{337D670A-E77E-4F23-AA32-9F76EA4249AF}" srcOrd="7" destOrd="0" presId="urn:microsoft.com/office/officeart/2005/8/layout/vList2"/>
    <dgm:cxn modelId="{6903ACC2-922C-4ED2-85F0-FEDD7FFC2470}" type="presParOf" srcId="{B08A39BE-7784-4B51-9907-0547F11C60A2}" destId="{ED2EC06D-DEA8-4714-A5F9-4FBDD8D6EC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9F910-6733-4105-94DB-5343D62F9732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636B39C6-559C-459C-B378-CBFBFCF2B6BB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dirty="0" smtClean="0"/>
            <a:t>Reserving</a:t>
          </a:r>
          <a:endParaRPr lang="en-GB" dirty="0"/>
        </a:p>
      </dgm:t>
    </dgm:pt>
    <dgm:pt modelId="{86BF426F-6771-428A-AC77-38E8363D9B88}" type="parTrans" cxnId="{8EEF50BF-7F28-4378-9190-0A20149E6165}">
      <dgm:prSet/>
      <dgm:spPr/>
      <dgm:t>
        <a:bodyPr/>
        <a:lstStyle/>
        <a:p>
          <a:endParaRPr lang="en-GB"/>
        </a:p>
      </dgm:t>
    </dgm:pt>
    <dgm:pt modelId="{AECEA96A-92A2-4887-94F5-AA3F870BD884}" type="sibTrans" cxnId="{8EEF50BF-7F28-4378-9190-0A20149E6165}">
      <dgm:prSet/>
      <dgm:spPr/>
      <dgm:t>
        <a:bodyPr/>
        <a:lstStyle/>
        <a:p>
          <a:endParaRPr lang="en-GB"/>
        </a:p>
      </dgm:t>
    </dgm:pt>
    <dgm:pt modelId="{BF4621EE-8067-4D6D-8D13-26D6CAD5AA26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dirty="0" smtClean="0"/>
            <a:t>Capital</a:t>
          </a:r>
          <a:endParaRPr lang="en-GB" dirty="0"/>
        </a:p>
      </dgm:t>
    </dgm:pt>
    <dgm:pt modelId="{0BDE6B8E-F9AB-4F62-B2CA-AA38E492E2F4}" type="parTrans" cxnId="{372BECA7-3376-4F90-987C-F7E09AFA4B88}">
      <dgm:prSet/>
      <dgm:spPr/>
      <dgm:t>
        <a:bodyPr/>
        <a:lstStyle/>
        <a:p>
          <a:endParaRPr lang="en-GB"/>
        </a:p>
      </dgm:t>
    </dgm:pt>
    <dgm:pt modelId="{50711273-F226-43C6-863D-2D19BDCEE774}" type="sibTrans" cxnId="{372BECA7-3376-4F90-987C-F7E09AFA4B88}">
      <dgm:prSet/>
      <dgm:spPr/>
      <dgm:t>
        <a:bodyPr/>
        <a:lstStyle/>
        <a:p>
          <a:endParaRPr lang="en-GB"/>
        </a:p>
      </dgm:t>
    </dgm:pt>
    <dgm:pt modelId="{D0FE221E-3B24-4C4E-B034-847A58FAC103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dirty="0" smtClean="0"/>
            <a:t>Pricing</a:t>
          </a:r>
          <a:endParaRPr lang="en-GB" dirty="0"/>
        </a:p>
      </dgm:t>
    </dgm:pt>
    <dgm:pt modelId="{F60D9FB8-03B0-4BC4-BFD5-24FAD4FFDCFA}" type="parTrans" cxnId="{0FCE1D9C-96C0-4D54-95C0-BFD0C06FD9F9}">
      <dgm:prSet/>
      <dgm:spPr/>
      <dgm:t>
        <a:bodyPr/>
        <a:lstStyle/>
        <a:p>
          <a:endParaRPr lang="en-GB"/>
        </a:p>
      </dgm:t>
    </dgm:pt>
    <dgm:pt modelId="{C73A5190-82BC-4F22-ABC4-EF0E6DE2753F}" type="sibTrans" cxnId="{0FCE1D9C-96C0-4D54-95C0-BFD0C06FD9F9}">
      <dgm:prSet/>
      <dgm:spPr/>
      <dgm:t>
        <a:bodyPr/>
        <a:lstStyle/>
        <a:p>
          <a:endParaRPr lang="en-GB"/>
        </a:p>
      </dgm:t>
    </dgm:pt>
    <dgm:pt modelId="{74EA82FA-C890-4CB4-8AC4-F0AAAC72229D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dirty="0" smtClean="0"/>
            <a:t>Investment Strategy</a:t>
          </a:r>
          <a:endParaRPr lang="en-GB" dirty="0"/>
        </a:p>
      </dgm:t>
    </dgm:pt>
    <dgm:pt modelId="{504AC9F7-FC3C-4BBB-A557-43D6EF98566C}" type="parTrans" cxnId="{BAB4FB51-8742-474A-9F22-5D03796B9F31}">
      <dgm:prSet/>
      <dgm:spPr/>
      <dgm:t>
        <a:bodyPr/>
        <a:lstStyle/>
        <a:p>
          <a:endParaRPr lang="en-GB"/>
        </a:p>
      </dgm:t>
    </dgm:pt>
    <dgm:pt modelId="{82BA0B5F-6F2D-40C3-8685-0A21FDE15642}" type="sibTrans" cxnId="{BAB4FB51-8742-474A-9F22-5D03796B9F31}">
      <dgm:prSet/>
      <dgm:spPr/>
      <dgm:t>
        <a:bodyPr/>
        <a:lstStyle/>
        <a:p>
          <a:endParaRPr lang="en-GB"/>
        </a:p>
      </dgm:t>
    </dgm:pt>
    <dgm:pt modelId="{C3795310-9F58-43C2-875A-EFD78B24685C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dirty="0" smtClean="0"/>
            <a:t>Administration</a:t>
          </a:r>
          <a:endParaRPr lang="en-GB" dirty="0"/>
        </a:p>
      </dgm:t>
    </dgm:pt>
    <dgm:pt modelId="{6FEC07D9-571A-4ECD-A819-8BD267BB5563}" type="parTrans" cxnId="{06DA52FC-7B82-43A4-8445-26261A13D37E}">
      <dgm:prSet/>
      <dgm:spPr/>
      <dgm:t>
        <a:bodyPr/>
        <a:lstStyle/>
        <a:p>
          <a:endParaRPr lang="en-GB"/>
        </a:p>
      </dgm:t>
    </dgm:pt>
    <dgm:pt modelId="{72464B14-4278-4CAD-AA03-F7B0075BE524}" type="sibTrans" cxnId="{06DA52FC-7B82-43A4-8445-26261A13D37E}">
      <dgm:prSet/>
      <dgm:spPr/>
      <dgm:t>
        <a:bodyPr/>
        <a:lstStyle/>
        <a:p>
          <a:endParaRPr lang="en-GB"/>
        </a:p>
      </dgm:t>
    </dgm:pt>
    <dgm:pt modelId="{4DF90181-6D28-4216-BF3B-A99519D40203}" type="pres">
      <dgm:prSet presAssocID="{7279F910-6733-4105-94DB-5343D62F97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EAFE8F-4B59-42F6-8DC8-57CE5D823BD1}" type="pres">
      <dgm:prSet presAssocID="{636B39C6-559C-459C-B378-CBFBFCF2B6BB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4799C07-3891-4B4D-9151-A563E35AB75B}" type="pres">
      <dgm:prSet presAssocID="{AECEA96A-92A2-4887-94F5-AA3F870BD884}" presName="sibTrans" presStyleCnt="0"/>
      <dgm:spPr/>
      <dgm:t>
        <a:bodyPr/>
        <a:lstStyle/>
        <a:p>
          <a:endParaRPr lang="en-GB"/>
        </a:p>
      </dgm:t>
    </dgm:pt>
    <dgm:pt modelId="{82D4F708-6BCA-4774-B82F-4D679527DC2E}" type="pres">
      <dgm:prSet presAssocID="{BF4621EE-8067-4D6D-8D13-26D6CAD5AA26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EDAE838-A262-4922-B46D-814FE37F56A5}" type="pres">
      <dgm:prSet presAssocID="{50711273-F226-43C6-863D-2D19BDCEE774}" presName="sibTrans" presStyleCnt="0"/>
      <dgm:spPr/>
      <dgm:t>
        <a:bodyPr/>
        <a:lstStyle/>
        <a:p>
          <a:endParaRPr lang="en-GB"/>
        </a:p>
      </dgm:t>
    </dgm:pt>
    <dgm:pt modelId="{C311BF1E-FE39-4C22-BF78-CC9D9E6A0493}" type="pres">
      <dgm:prSet presAssocID="{D0FE221E-3B24-4C4E-B034-847A58FAC103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122E4E7-6FFB-47CD-861C-774F88C57150}" type="pres">
      <dgm:prSet presAssocID="{C73A5190-82BC-4F22-ABC4-EF0E6DE2753F}" presName="sibTrans" presStyleCnt="0"/>
      <dgm:spPr/>
      <dgm:t>
        <a:bodyPr/>
        <a:lstStyle/>
        <a:p>
          <a:endParaRPr lang="en-GB"/>
        </a:p>
      </dgm:t>
    </dgm:pt>
    <dgm:pt modelId="{EB0B023B-8AD3-41EA-A532-9D7A147F9029}" type="pres">
      <dgm:prSet presAssocID="{74EA82FA-C890-4CB4-8AC4-F0AAAC72229D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0C4226E-159D-4FFD-B420-3294B69EA971}" type="pres">
      <dgm:prSet presAssocID="{82BA0B5F-6F2D-40C3-8685-0A21FDE15642}" presName="sibTrans" presStyleCnt="0"/>
      <dgm:spPr/>
      <dgm:t>
        <a:bodyPr/>
        <a:lstStyle/>
        <a:p>
          <a:endParaRPr lang="en-GB"/>
        </a:p>
      </dgm:t>
    </dgm:pt>
    <dgm:pt modelId="{DE92B242-7C38-4693-B8C0-42E2071A2C67}" type="pres">
      <dgm:prSet presAssocID="{C3795310-9F58-43C2-875A-EFD78B24685C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06DA52FC-7B82-43A4-8445-26261A13D37E}" srcId="{7279F910-6733-4105-94DB-5343D62F9732}" destId="{C3795310-9F58-43C2-875A-EFD78B24685C}" srcOrd="4" destOrd="0" parTransId="{6FEC07D9-571A-4ECD-A819-8BD267BB5563}" sibTransId="{72464B14-4278-4CAD-AA03-F7B0075BE524}"/>
    <dgm:cxn modelId="{A9E204DF-8E01-48DB-9574-1B5B87A4F3C6}" type="presOf" srcId="{D0FE221E-3B24-4C4E-B034-847A58FAC103}" destId="{C311BF1E-FE39-4C22-BF78-CC9D9E6A0493}" srcOrd="0" destOrd="0" presId="urn:microsoft.com/office/officeart/2005/8/layout/default#1"/>
    <dgm:cxn modelId="{BAB4FB51-8742-474A-9F22-5D03796B9F31}" srcId="{7279F910-6733-4105-94DB-5343D62F9732}" destId="{74EA82FA-C890-4CB4-8AC4-F0AAAC72229D}" srcOrd="3" destOrd="0" parTransId="{504AC9F7-FC3C-4BBB-A557-43D6EF98566C}" sibTransId="{82BA0B5F-6F2D-40C3-8685-0A21FDE15642}"/>
    <dgm:cxn modelId="{815D43C4-7DAC-4D08-8AC9-8957117537FB}" type="presOf" srcId="{636B39C6-559C-459C-B378-CBFBFCF2B6BB}" destId="{0FEAFE8F-4B59-42F6-8DC8-57CE5D823BD1}" srcOrd="0" destOrd="0" presId="urn:microsoft.com/office/officeart/2005/8/layout/default#1"/>
    <dgm:cxn modelId="{AE594D16-3258-4791-8620-02AAAC623A2B}" type="presOf" srcId="{C3795310-9F58-43C2-875A-EFD78B24685C}" destId="{DE92B242-7C38-4693-B8C0-42E2071A2C67}" srcOrd="0" destOrd="0" presId="urn:microsoft.com/office/officeart/2005/8/layout/default#1"/>
    <dgm:cxn modelId="{EEFBAD76-83F5-478D-936D-08C07FE0F6E9}" type="presOf" srcId="{BF4621EE-8067-4D6D-8D13-26D6CAD5AA26}" destId="{82D4F708-6BCA-4774-B82F-4D679527DC2E}" srcOrd="0" destOrd="0" presId="urn:microsoft.com/office/officeart/2005/8/layout/default#1"/>
    <dgm:cxn modelId="{372BECA7-3376-4F90-987C-F7E09AFA4B88}" srcId="{7279F910-6733-4105-94DB-5343D62F9732}" destId="{BF4621EE-8067-4D6D-8D13-26D6CAD5AA26}" srcOrd="1" destOrd="0" parTransId="{0BDE6B8E-F9AB-4F62-B2CA-AA38E492E2F4}" sibTransId="{50711273-F226-43C6-863D-2D19BDCEE774}"/>
    <dgm:cxn modelId="{8E4D8F90-5C38-4080-BC16-A7A92EFF6DB4}" type="presOf" srcId="{7279F910-6733-4105-94DB-5343D62F9732}" destId="{4DF90181-6D28-4216-BF3B-A99519D40203}" srcOrd="0" destOrd="0" presId="urn:microsoft.com/office/officeart/2005/8/layout/default#1"/>
    <dgm:cxn modelId="{0FCE1D9C-96C0-4D54-95C0-BFD0C06FD9F9}" srcId="{7279F910-6733-4105-94DB-5343D62F9732}" destId="{D0FE221E-3B24-4C4E-B034-847A58FAC103}" srcOrd="2" destOrd="0" parTransId="{F60D9FB8-03B0-4BC4-BFD5-24FAD4FFDCFA}" sibTransId="{C73A5190-82BC-4F22-ABC4-EF0E6DE2753F}"/>
    <dgm:cxn modelId="{65A7F295-38E8-4E91-BC5E-CAD01F09F8FF}" type="presOf" srcId="{74EA82FA-C890-4CB4-8AC4-F0AAAC72229D}" destId="{EB0B023B-8AD3-41EA-A532-9D7A147F9029}" srcOrd="0" destOrd="0" presId="urn:microsoft.com/office/officeart/2005/8/layout/default#1"/>
    <dgm:cxn modelId="{8EEF50BF-7F28-4378-9190-0A20149E6165}" srcId="{7279F910-6733-4105-94DB-5343D62F9732}" destId="{636B39C6-559C-459C-B378-CBFBFCF2B6BB}" srcOrd="0" destOrd="0" parTransId="{86BF426F-6771-428A-AC77-38E8363D9B88}" sibTransId="{AECEA96A-92A2-4887-94F5-AA3F870BD884}"/>
    <dgm:cxn modelId="{6210344F-321A-41A2-A702-566D075C136C}" type="presParOf" srcId="{4DF90181-6D28-4216-BF3B-A99519D40203}" destId="{0FEAFE8F-4B59-42F6-8DC8-57CE5D823BD1}" srcOrd="0" destOrd="0" presId="urn:microsoft.com/office/officeart/2005/8/layout/default#1"/>
    <dgm:cxn modelId="{AA3BFA37-0EA2-4FBB-9790-75FAA8ECE849}" type="presParOf" srcId="{4DF90181-6D28-4216-BF3B-A99519D40203}" destId="{94799C07-3891-4B4D-9151-A563E35AB75B}" srcOrd="1" destOrd="0" presId="urn:microsoft.com/office/officeart/2005/8/layout/default#1"/>
    <dgm:cxn modelId="{4CF76AC0-A721-48CD-BD48-D2C06AB91E88}" type="presParOf" srcId="{4DF90181-6D28-4216-BF3B-A99519D40203}" destId="{82D4F708-6BCA-4774-B82F-4D679527DC2E}" srcOrd="2" destOrd="0" presId="urn:microsoft.com/office/officeart/2005/8/layout/default#1"/>
    <dgm:cxn modelId="{A0B22E2D-9664-4A68-AD09-D9485D104199}" type="presParOf" srcId="{4DF90181-6D28-4216-BF3B-A99519D40203}" destId="{EEDAE838-A262-4922-B46D-814FE37F56A5}" srcOrd="3" destOrd="0" presId="urn:microsoft.com/office/officeart/2005/8/layout/default#1"/>
    <dgm:cxn modelId="{4A0B375B-26C9-4D8A-BD3C-C027A7D58ADA}" type="presParOf" srcId="{4DF90181-6D28-4216-BF3B-A99519D40203}" destId="{C311BF1E-FE39-4C22-BF78-CC9D9E6A0493}" srcOrd="4" destOrd="0" presId="urn:microsoft.com/office/officeart/2005/8/layout/default#1"/>
    <dgm:cxn modelId="{A094BFF6-9B10-41C3-A5A4-FA0898CDD84E}" type="presParOf" srcId="{4DF90181-6D28-4216-BF3B-A99519D40203}" destId="{D122E4E7-6FFB-47CD-861C-774F88C57150}" srcOrd="5" destOrd="0" presId="urn:microsoft.com/office/officeart/2005/8/layout/default#1"/>
    <dgm:cxn modelId="{9ECBB67E-4D16-46F2-8753-44ED4E304DF4}" type="presParOf" srcId="{4DF90181-6D28-4216-BF3B-A99519D40203}" destId="{EB0B023B-8AD3-41EA-A532-9D7A147F9029}" srcOrd="6" destOrd="0" presId="urn:microsoft.com/office/officeart/2005/8/layout/default#1"/>
    <dgm:cxn modelId="{E1F71BD8-CE68-4081-AFC3-4B71FD3AABDB}" type="presParOf" srcId="{4DF90181-6D28-4216-BF3B-A99519D40203}" destId="{90C4226E-159D-4FFD-B420-3294B69EA971}" srcOrd="7" destOrd="0" presId="urn:microsoft.com/office/officeart/2005/8/layout/default#1"/>
    <dgm:cxn modelId="{EC6C9D72-20EC-45DC-90CF-AD6C009632C9}" type="presParOf" srcId="{4DF90181-6D28-4216-BF3B-A99519D40203}" destId="{DE92B242-7C38-4693-B8C0-42E2071A2C6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4CBA8-5CA3-4726-AC7F-EEBBE35CCEC1}" type="doc">
      <dgm:prSet loTypeId="urn:microsoft.com/office/officeart/2005/8/layout/default#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743065D2-A991-45FD-A64B-2CA84FB72FFE}">
      <dgm:prSet phldrT="[Text]"/>
      <dgm:spPr/>
      <dgm:t>
        <a:bodyPr/>
        <a:lstStyle/>
        <a:p>
          <a:pPr algn="l"/>
          <a:r>
            <a:rPr lang="en-GB" dirty="0" smtClean="0"/>
            <a:t>Size/Business mix</a:t>
          </a:r>
          <a:endParaRPr lang="en-GB" dirty="0"/>
        </a:p>
      </dgm:t>
    </dgm:pt>
    <dgm:pt modelId="{58056E21-DDFD-42CA-84C0-E56960B6F7DE}" type="parTrans" cxnId="{A0662CA8-F87D-4463-80DC-A6E032C74840}">
      <dgm:prSet/>
      <dgm:spPr/>
      <dgm:t>
        <a:bodyPr/>
        <a:lstStyle/>
        <a:p>
          <a:endParaRPr lang="en-GB"/>
        </a:p>
      </dgm:t>
    </dgm:pt>
    <dgm:pt modelId="{5AA91B16-7A09-44FB-8E55-DE271C13F1AA}" type="sibTrans" cxnId="{A0662CA8-F87D-4463-80DC-A6E032C74840}">
      <dgm:prSet/>
      <dgm:spPr/>
      <dgm:t>
        <a:bodyPr/>
        <a:lstStyle/>
        <a:p>
          <a:endParaRPr lang="en-GB"/>
        </a:p>
      </dgm:t>
    </dgm:pt>
    <dgm:pt modelId="{03E38A2D-59D5-4B03-8E9B-E73177469503}">
      <dgm:prSet/>
      <dgm:spPr/>
      <dgm:t>
        <a:bodyPr/>
        <a:lstStyle/>
        <a:p>
          <a:pPr algn="ctr"/>
          <a:r>
            <a:rPr lang="en-GB" dirty="0" smtClean="0"/>
            <a:t>Motor proportion</a:t>
          </a:r>
          <a:endParaRPr lang="en-GB" dirty="0"/>
        </a:p>
      </dgm:t>
    </dgm:pt>
    <dgm:pt modelId="{68B6D4E7-043A-4DC1-8539-F92246141E83}" type="parTrans" cxnId="{E95D1C67-CE5B-4A9D-8457-FE5DF79076E4}">
      <dgm:prSet/>
      <dgm:spPr/>
      <dgm:t>
        <a:bodyPr/>
        <a:lstStyle/>
        <a:p>
          <a:endParaRPr lang="en-GB"/>
        </a:p>
      </dgm:t>
    </dgm:pt>
    <dgm:pt modelId="{0EFA8BF6-358A-48B8-8D8D-ECAF13CC4260}" type="sibTrans" cxnId="{E95D1C67-CE5B-4A9D-8457-FE5DF79076E4}">
      <dgm:prSet/>
      <dgm:spPr/>
      <dgm:t>
        <a:bodyPr/>
        <a:lstStyle/>
        <a:p>
          <a:endParaRPr lang="en-GB"/>
        </a:p>
      </dgm:t>
    </dgm:pt>
    <dgm:pt modelId="{DAE5324F-D36F-48E3-83B3-3314388DE32A}">
      <dgm:prSet/>
      <dgm:spPr/>
      <dgm:t>
        <a:bodyPr/>
        <a:lstStyle/>
        <a:p>
          <a:pPr algn="ctr"/>
          <a:r>
            <a:rPr lang="en-GB" dirty="0" smtClean="0"/>
            <a:t>International Group</a:t>
          </a:r>
        </a:p>
      </dgm:t>
    </dgm:pt>
    <dgm:pt modelId="{E380A9F7-F761-426F-932B-060CFD4E9283}" type="parTrans" cxnId="{F9759D4E-9797-4533-9B7C-409FAA41460F}">
      <dgm:prSet/>
      <dgm:spPr/>
      <dgm:t>
        <a:bodyPr/>
        <a:lstStyle/>
        <a:p>
          <a:endParaRPr lang="en-GB"/>
        </a:p>
      </dgm:t>
    </dgm:pt>
    <dgm:pt modelId="{A3BFFDF5-4C94-48DC-92CD-615A86965FC4}" type="sibTrans" cxnId="{F9759D4E-9797-4533-9B7C-409FAA41460F}">
      <dgm:prSet/>
      <dgm:spPr/>
      <dgm:t>
        <a:bodyPr/>
        <a:lstStyle/>
        <a:p>
          <a:endParaRPr lang="en-GB"/>
        </a:p>
      </dgm:t>
    </dgm:pt>
    <dgm:pt modelId="{6DCB25E8-21C9-40C8-B090-293C63A82774}">
      <dgm:prSet/>
      <dgm:spPr/>
      <dgm:t>
        <a:bodyPr/>
        <a:lstStyle/>
        <a:p>
          <a:pPr algn="ctr"/>
          <a:r>
            <a:rPr lang="en-GB" dirty="0" smtClean="0"/>
            <a:t>Composite</a:t>
          </a:r>
        </a:p>
      </dgm:t>
    </dgm:pt>
    <dgm:pt modelId="{31DF9D03-04A4-4B2D-BF61-08A1121E2F54}" type="parTrans" cxnId="{F0D3C867-B722-4C52-BC1B-0E0BF18A8583}">
      <dgm:prSet/>
      <dgm:spPr/>
      <dgm:t>
        <a:bodyPr/>
        <a:lstStyle/>
        <a:p>
          <a:endParaRPr lang="en-GB"/>
        </a:p>
      </dgm:t>
    </dgm:pt>
    <dgm:pt modelId="{9882069E-6994-41FA-9509-01870CC33EC9}" type="sibTrans" cxnId="{F0D3C867-B722-4C52-BC1B-0E0BF18A8583}">
      <dgm:prSet/>
      <dgm:spPr/>
      <dgm:t>
        <a:bodyPr/>
        <a:lstStyle/>
        <a:p>
          <a:endParaRPr lang="en-GB"/>
        </a:p>
      </dgm:t>
    </dgm:pt>
    <dgm:pt modelId="{213AD6D3-A697-48D7-A809-2686308ABA36}">
      <dgm:prSet/>
      <dgm:spPr/>
      <dgm:t>
        <a:bodyPr/>
        <a:lstStyle/>
        <a:p>
          <a:r>
            <a:rPr lang="en-GB" dirty="0" smtClean="0"/>
            <a:t>Demographics</a:t>
          </a:r>
        </a:p>
      </dgm:t>
    </dgm:pt>
    <dgm:pt modelId="{AB33018D-8FB8-45B1-A160-83F9ED81BAB3}" type="parTrans" cxnId="{FF65FA4D-0DE5-485F-8CA6-F7AB609A658D}">
      <dgm:prSet/>
      <dgm:spPr/>
      <dgm:t>
        <a:bodyPr/>
        <a:lstStyle/>
        <a:p>
          <a:endParaRPr lang="en-GB"/>
        </a:p>
      </dgm:t>
    </dgm:pt>
    <dgm:pt modelId="{AC68880C-66CC-4D25-AC43-B3069813538A}" type="sibTrans" cxnId="{FF65FA4D-0DE5-485F-8CA6-F7AB609A658D}">
      <dgm:prSet/>
      <dgm:spPr/>
      <dgm:t>
        <a:bodyPr/>
        <a:lstStyle/>
        <a:p>
          <a:endParaRPr lang="en-GB"/>
        </a:p>
      </dgm:t>
    </dgm:pt>
    <dgm:pt modelId="{4E41C804-C479-4973-8061-1B3E97E10AD1}">
      <dgm:prSet/>
      <dgm:spPr/>
      <dgm:t>
        <a:bodyPr/>
        <a:lstStyle/>
        <a:p>
          <a:r>
            <a:rPr lang="en-GB" smtClean="0"/>
            <a:t>Risk attitude/appetite</a:t>
          </a:r>
          <a:endParaRPr lang="en-GB" dirty="0" smtClean="0"/>
        </a:p>
      </dgm:t>
    </dgm:pt>
    <dgm:pt modelId="{7F563D5C-E1B0-4A78-A498-C7D647F7150A}" type="parTrans" cxnId="{FE08F02C-3237-4F24-8774-F713A07A7BCD}">
      <dgm:prSet/>
      <dgm:spPr/>
      <dgm:t>
        <a:bodyPr/>
        <a:lstStyle/>
        <a:p>
          <a:endParaRPr lang="en-GB"/>
        </a:p>
      </dgm:t>
    </dgm:pt>
    <dgm:pt modelId="{0FE69C7D-B085-439E-B03A-9F5BA3F0596B}" type="sibTrans" cxnId="{FE08F02C-3237-4F24-8774-F713A07A7BCD}">
      <dgm:prSet/>
      <dgm:spPr/>
      <dgm:t>
        <a:bodyPr/>
        <a:lstStyle/>
        <a:p>
          <a:endParaRPr lang="en-GB"/>
        </a:p>
      </dgm:t>
    </dgm:pt>
    <dgm:pt modelId="{AC6DB116-0812-43EC-8187-55506CD54FB8}">
      <dgm:prSet custT="1"/>
      <dgm:spPr/>
      <dgm:t>
        <a:bodyPr/>
        <a:lstStyle/>
        <a:p>
          <a:pPr algn="ctr"/>
          <a:endParaRPr lang="en-GB" sz="1600" dirty="0" smtClean="0"/>
        </a:p>
        <a:p>
          <a:pPr algn="ctr"/>
          <a:r>
            <a:rPr lang="en-GB" sz="2900" dirty="0" smtClean="0"/>
            <a:t>Outlook</a:t>
          </a:r>
        </a:p>
      </dgm:t>
    </dgm:pt>
    <dgm:pt modelId="{C1D4C0D2-DA84-484C-92B6-03EF5418BB29}" type="parTrans" cxnId="{3B1A7EC8-BECE-4C18-8987-DFA8E0EBD6B8}">
      <dgm:prSet/>
      <dgm:spPr/>
      <dgm:t>
        <a:bodyPr/>
        <a:lstStyle/>
        <a:p>
          <a:endParaRPr lang="en-GB"/>
        </a:p>
      </dgm:t>
    </dgm:pt>
    <dgm:pt modelId="{8EBE58CF-3DF2-4FED-99AD-B0D3B8AC7236}" type="sibTrans" cxnId="{3B1A7EC8-BECE-4C18-8987-DFA8E0EBD6B8}">
      <dgm:prSet/>
      <dgm:spPr/>
      <dgm:t>
        <a:bodyPr/>
        <a:lstStyle/>
        <a:p>
          <a:endParaRPr lang="en-GB"/>
        </a:p>
      </dgm:t>
    </dgm:pt>
    <dgm:pt modelId="{2646697B-8482-41E1-8F5F-3664880FE0AF}">
      <dgm:prSet/>
      <dgm:spPr/>
      <dgm:t>
        <a:bodyPr/>
        <a:lstStyle/>
        <a:p>
          <a:pPr algn="ctr"/>
          <a:r>
            <a:rPr lang="en-GB" sz="2300" dirty="0" smtClean="0"/>
            <a:t>Long/short term</a:t>
          </a:r>
        </a:p>
      </dgm:t>
    </dgm:pt>
    <dgm:pt modelId="{5707CDC1-739A-495B-A58A-8933691DAEA3}" type="parTrans" cxnId="{694CA841-D64C-47D5-8FD4-54BF4F110DBF}">
      <dgm:prSet/>
      <dgm:spPr/>
      <dgm:t>
        <a:bodyPr/>
        <a:lstStyle/>
        <a:p>
          <a:endParaRPr lang="en-GB"/>
        </a:p>
      </dgm:t>
    </dgm:pt>
    <dgm:pt modelId="{21875182-690E-44A6-9E87-F939210B5FFF}" type="sibTrans" cxnId="{694CA841-D64C-47D5-8FD4-54BF4F110DBF}">
      <dgm:prSet/>
      <dgm:spPr/>
      <dgm:t>
        <a:bodyPr/>
        <a:lstStyle/>
        <a:p>
          <a:endParaRPr lang="en-GB"/>
        </a:p>
      </dgm:t>
    </dgm:pt>
    <dgm:pt modelId="{AF4A7D03-5F55-4AB9-BF63-9508CC4A198D}" type="pres">
      <dgm:prSet presAssocID="{0BA4CBA8-5CA3-4726-AC7F-EEBBE35CCE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CCDFAA-04F7-4459-A746-6CFF9652F7EC}" type="pres">
      <dgm:prSet presAssocID="{743065D2-A991-45FD-A64B-2CA84FB72F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AC149-4971-4C28-9F32-B8D9A9423E8A}" type="pres">
      <dgm:prSet presAssocID="{5AA91B16-7A09-44FB-8E55-DE271C13F1AA}" presName="sibTrans" presStyleCnt="0"/>
      <dgm:spPr/>
      <dgm:t>
        <a:bodyPr/>
        <a:lstStyle/>
        <a:p>
          <a:endParaRPr lang="en-GB"/>
        </a:p>
      </dgm:t>
    </dgm:pt>
    <dgm:pt modelId="{9DAEEAF3-58EE-4C4E-A2A1-E442E05CF024}" type="pres">
      <dgm:prSet presAssocID="{213AD6D3-A697-48D7-A809-2686308ABA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F5DD5-9FC3-4EA4-B913-51640D46DE93}" type="pres">
      <dgm:prSet presAssocID="{AC68880C-66CC-4D25-AC43-B3069813538A}" presName="sibTrans" presStyleCnt="0"/>
      <dgm:spPr/>
      <dgm:t>
        <a:bodyPr/>
        <a:lstStyle/>
        <a:p>
          <a:endParaRPr lang="en-GB"/>
        </a:p>
      </dgm:t>
    </dgm:pt>
    <dgm:pt modelId="{72DC2CE5-571D-4072-816D-26C3917CDD31}" type="pres">
      <dgm:prSet presAssocID="{4E41C804-C479-4973-8061-1B3E97E10A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D2B6F-9BBC-4A63-93B9-CFA72024BA0E}" type="pres">
      <dgm:prSet presAssocID="{0FE69C7D-B085-439E-B03A-9F5BA3F0596B}" presName="sibTrans" presStyleCnt="0"/>
      <dgm:spPr/>
      <dgm:t>
        <a:bodyPr/>
        <a:lstStyle/>
        <a:p>
          <a:endParaRPr lang="en-GB"/>
        </a:p>
      </dgm:t>
    </dgm:pt>
    <dgm:pt modelId="{8D4CC061-6519-4B60-B19D-B6CCD5294994}" type="pres">
      <dgm:prSet presAssocID="{AC6DB116-0812-43EC-8187-55506CD54F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5D1C67-CE5B-4A9D-8457-FE5DF79076E4}" srcId="{743065D2-A991-45FD-A64B-2CA84FB72FFE}" destId="{03E38A2D-59D5-4B03-8E9B-E73177469503}" srcOrd="0" destOrd="0" parTransId="{68B6D4E7-043A-4DC1-8539-F92246141E83}" sibTransId="{0EFA8BF6-358A-48B8-8D8D-ECAF13CC4260}"/>
    <dgm:cxn modelId="{444B853A-A541-4B0F-9772-2ECD893BF128}" type="presOf" srcId="{4E41C804-C479-4973-8061-1B3E97E10AD1}" destId="{72DC2CE5-571D-4072-816D-26C3917CDD31}" srcOrd="0" destOrd="0" presId="urn:microsoft.com/office/officeart/2005/8/layout/default#2"/>
    <dgm:cxn modelId="{064903FE-FFC0-4A3E-9F83-47554F329278}" type="presOf" srcId="{2646697B-8482-41E1-8F5F-3664880FE0AF}" destId="{8D4CC061-6519-4B60-B19D-B6CCD5294994}" srcOrd="0" destOrd="1" presId="urn:microsoft.com/office/officeart/2005/8/layout/default#2"/>
    <dgm:cxn modelId="{493EAD12-6EB8-4C5B-91A5-1312D5C3D9C1}" type="presOf" srcId="{213AD6D3-A697-48D7-A809-2686308ABA36}" destId="{9DAEEAF3-58EE-4C4E-A2A1-E442E05CF024}" srcOrd="0" destOrd="0" presId="urn:microsoft.com/office/officeart/2005/8/layout/default#2"/>
    <dgm:cxn modelId="{7C911129-14A9-4765-96E4-8A3524DDE8C2}" type="presOf" srcId="{03E38A2D-59D5-4B03-8E9B-E73177469503}" destId="{B2CCDFAA-04F7-4459-A746-6CFF9652F7EC}" srcOrd="0" destOrd="1" presId="urn:microsoft.com/office/officeart/2005/8/layout/default#2"/>
    <dgm:cxn modelId="{E2A41C05-92F0-41A3-AA12-BE9185139D0D}" type="presOf" srcId="{6DCB25E8-21C9-40C8-B090-293C63A82774}" destId="{B2CCDFAA-04F7-4459-A746-6CFF9652F7EC}" srcOrd="0" destOrd="3" presId="urn:microsoft.com/office/officeart/2005/8/layout/default#2"/>
    <dgm:cxn modelId="{41B40053-E21B-421C-A2C4-54DBAA5A10B3}" type="presOf" srcId="{0BA4CBA8-5CA3-4726-AC7F-EEBBE35CCEC1}" destId="{AF4A7D03-5F55-4AB9-BF63-9508CC4A198D}" srcOrd="0" destOrd="0" presId="urn:microsoft.com/office/officeart/2005/8/layout/default#2"/>
    <dgm:cxn modelId="{FE08F02C-3237-4F24-8774-F713A07A7BCD}" srcId="{0BA4CBA8-5CA3-4726-AC7F-EEBBE35CCEC1}" destId="{4E41C804-C479-4973-8061-1B3E97E10AD1}" srcOrd="2" destOrd="0" parTransId="{7F563D5C-E1B0-4A78-A498-C7D647F7150A}" sibTransId="{0FE69C7D-B085-439E-B03A-9F5BA3F0596B}"/>
    <dgm:cxn modelId="{3B1A7EC8-BECE-4C18-8987-DFA8E0EBD6B8}" srcId="{0BA4CBA8-5CA3-4726-AC7F-EEBBE35CCEC1}" destId="{AC6DB116-0812-43EC-8187-55506CD54FB8}" srcOrd="3" destOrd="0" parTransId="{C1D4C0D2-DA84-484C-92B6-03EF5418BB29}" sibTransId="{8EBE58CF-3DF2-4FED-99AD-B0D3B8AC7236}"/>
    <dgm:cxn modelId="{1D57B363-726E-46A9-B685-A85184A3C96E}" type="presOf" srcId="{743065D2-A991-45FD-A64B-2CA84FB72FFE}" destId="{B2CCDFAA-04F7-4459-A746-6CFF9652F7EC}" srcOrd="0" destOrd="0" presId="urn:microsoft.com/office/officeart/2005/8/layout/default#2"/>
    <dgm:cxn modelId="{694CA841-D64C-47D5-8FD4-54BF4F110DBF}" srcId="{AC6DB116-0812-43EC-8187-55506CD54FB8}" destId="{2646697B-8482-41E1-8F5F-3664880FE0AF}" srcOrd="0" destOrd="0" parTransId="{5707CDC1-739A-495B-A58A-8933691DAEA3}" sibTransId="{21875182-690E-44A6-9E87-F939210B5FFF}"/>
    <dgm:cxn modelId="{A0662CA8-F87D-4463-80DC-A6E032C74840}" srcId="{0BA4CBA8-5CA3-4726-AC7F-EEBBE35CCEC1}" destId="{743065D2-A991-45FD-A64B-2CA84FB72FFE}" srcOrd="0" destOrd="0" parTransId="{58056E21-DDFD-42CA-84C0-E56960B6F7DE}" sibTransId="{5AA91B16-7A09-44FB-8E55-DE271C13F1AA}"/>
    <dgm:cxn modelId="{FF65FA4D-0DE5-485F-8CA6-F7AB609A658D}" srcId="{0BA4CBA8-5CA3-4726-AC7F-EEBBE35CCEC1}" destId="{213AD6D3-A697-48D7-A809-2686308ABA36}" srcOrd="1" destOrd="0" parTransId="{AB33018D-8FB8-45B1-A160-83F9ED81BAB3}" sibTransId="{AC68880C-66CC-4D25-AC43-B3069813538A}"/>
    <dgm:cxn modelId="{F0D3C867-B722-4C52-BC1B-0E0BF18A8583}" srcId="{743065D2-A991-45FD-A64B-2CA84FB72FFE}" destId="{6DCB25E8-21C9-40C8-B090-293C63A82774}" srcOrd="2" destOrd="0" parTransId="{31DF9D03-04A4-4B2D-BF61-08A1121E2F54}" sibTransId="{9882069E-6994-41FA-9509-01870CC33EC9}"/>
    <dgm:cxn modelId="{881C29B6-E3AC-4398-8EB6-375ECB522D88}" type="presOf" srcId="{DAE5324F-D36F-48E3-83B3-3314388DE32A}" destId="{B2CCDFAA-04F7-4459-A746-6CFF9652F7EC}" srcOrd="0" destOrd="2" presId="urn:microsoft.com/office/officeart/2005/8/layout/default#2"/>
    <dgm:cxn modelId="{B7C450E5-C8A2-41E3-94B6-C35EE5333FB3}" type="presOf" srcId="{AC6DB116-0812-43EC-8187-55506CD54FB8}" destId="{8D4CC061-6519-4B60-B19D-B6CCD5294994}" srcOrd="0" destOrd="0" presId="urn:microsoft.com/office/officeart/2005/8/layout/default#2"/>
    <dgm:cxn modelId="{F9759D4E-9797-4533-9B7C-409FAA41460F}" srcId="{743065D2-A991-45FD-A64B-2CA84FB72FFE}" destId="{DAE5324F-D36F-48E3-83B3-3314388DE32A}" srcOrd="1" destOrd="0" parTransId="{E380A9F7-F761-426F-932B-060CFD4E9283}" sibTransId="{A3BFFDF5-4C94-48DC-92CD-615A86965FC4}"/>
    <dgm:cxn modelId="{6118C203-DF5A-4BC0-B2AD-E0731C64188E}" type="presParOf" srcId="{AF4A7D03-5F55-4AB9-BF63-9508CC4A198D}" destId="{B2CCDFAA-04F7-4459-A746-6CFF9652F7EC}" srcOrd="0" destOrd="0" presId="urn:microsoft.com/office/officeart/2005/8/layout/default#2"/>
    <dgm:cxn modelId="{6DDBBA98-7130-4E9E-9DF3-EF29EA7DD65E}" type="presParOf" srcId="{AF4A7D03-5F55-4AB9-BF63-9508CC4A198D}" destId="{734AC149-4971-4C28-9F32-B8D9A9423E8A}" srcOrd="1" destOrd="0" presId="urn:microsoft.com/office/officeart/2005/8/layout/default#2"/>
    <dgm:cxn modelId="{AA36F8F3-7821-4E32-9044-BCAD1DE4DC9C}" type="presParOf" srcId="{AF4A7D03-5F55-4AB9-BF63-9508CC4A198D}" destId="{9DAEEAF3-58EE-4C4E-A2A1-E442E05CF024}" srcOrd="2" destOrd="0" presId="urn:microsoft.com/office/officeart/2005/8/layout/default#2"/>
    <dgm:cxn modelId="{65527C4D-54F0-4360-938B-37514C71F6F1}" type="presParOf" srcId="{AF4A7D03-5F55-4AB9-BF63-9508CC4A198D}" destId="{389F5DD5-9FC3-4EA4-B913-51640D46DE93}" srcOrd="3" destOrd="0" presId="urn:microsoft.com/office/officeart/2005/8/layout/default#2"/>
    <dgm:cxn modelId="{4E58D98A-E1DE-4A10-BB0A-A31A8988CDD4}" type="presParOf" srcId="{AF4A7D03-5F55-4AB9-BF63-9508CC4A198D}" destId="{72DC2CE5-571D-4072-816D-26C3917CDD31}" srcOrd="4" destOrd="0" presId="urn:microsoft.com/office/officeart/2005/8/layout/default#2"/>
    <dgm:cxn modelId="{CCB9018A-2B64-4B5C-8D9E-A8E678BC5586}" type="presParOf" srcId="{AF4A7D03-5F55-4AB9-BF63-9508CC4A198D}" destId="{AA1D2B6F-9BBC-4A63-93B9-CFA72024BA0E}" srcOrd="5" destOrd="0" presId="urn:microsoft.com/office/officeart/2005/8/layout/default#2"/>
    <dgm:cxn modelId="{8A0F6821-D551-404C-8BA0-F215D28943C5}" type="presParOf" srcId="{AF4A7D03-5F55-4AB9-BF63-9508CC4A198D}" destId="{8D4CC061-6519-4B60-B19D-B6CCD529499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DFABA-D647-4890-B31A-105AC8C66241}">
      <dsp:nvSpPr>
        <dsp:cNvPr id="0" name=""/>
        <dsp:cNvSpPr/>
      </dsp:nvSpPr>
      <dsp:spPr>
        <a:xfrm>
          <a:off x="-4151295" y="-637054"/>
          <a:ext cx="4946516" cy="4946516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23D21-7FF6-4D3C-AA01-2BC7829EC736}">
      <dsp:nvSpPr>
        <dsp:cNvPr id="0" name=""/>
        <dsp:cNvSpPr/>
      </dsp:nvSpPr>
      <dsp:spPr>
        <a:xfrm>
          <a:off x="210398" y="288035"/>
          <a:ext cx="5174626" cy="56496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GB" sz="1600" kern="1200" dirty="0" smtClean="0"/>
            <a:t>Replace lump sum with annuity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GB" sz="1200" kern="1200" dirty="0" smtClean="0"/>
            <a:t>From 6 year liability to future term of 40 years </a:t>
          </a:r>
          <a:r>
            <a:rPr lang="en-GB" sz="1200" b="1" i="1" kern="1200" dirty="0" smtClean="0"/>
            <a:t>on average</a:t>
          </a:r>
          <a:endParaRPr lang="en-GB" sz="1200" b="1" i="1" kern="1200" dirty="0"/>
        </a:p>
      </dsp:txBody>
      <dsp:txXfrm>
        <a:off x="210398" y="288035"/>
        <a:ext cx="5174626" cy="564963"/>
      </dsp:txXfrm>
    </dsp:sp>
    <dsp:sp modelId="{3CABA204-70A1-4030-975A-72F21EFD8903}">
      <dsp:nvSpPr>
        <dsp:cNvPr id="0" name=""/>
        <dsp:cNvSpPr/>
      </dsp:nvSpPr>
      <dsp:spPr>
        <a:xfrm>
          <a:off x="63557" y="211714"/>
          <a:ext cx="706204" cy="706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DFCF6-1610-448A-9707-4A1BECDB6C22}">
      <dsp:nvSpPr>
        <dsp:cNvPr id="0" name=""/>
        <dsp:cNvSpPr/>
      </dsp:nvSpPr>
      <dsp:spPr>
        <a:xfrm>
          <a:off x="740565" y="1129926"/>
          <a:ext cx="4850720" cy="56496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59661"/>
                <a:satOff val="-4631"/>
                <a:lumOff val="2316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59661"/>
                <a:satOff val="-4631"/>
                <a:lumOff val="2316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59661"/>
                <a:satOff val="-4631"/>
                <a:lumOff val="231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4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GB" sz="1600" b="0" i="0" kern="1200" dirty="0" smtClean="0"/>
            <a:t>Annuity element typically covers care costs</a:t>
          </a:r>
          <a:endParaRPr lang="en-GB" sz="16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GB" sz="1200" b="0" i="0" kern="1200" dirty="0" smtClean="0"/>
            <a:t>Lump sum still paid alongside</a:t>
          </a:r>
          <a:endParaRPr lang="en-GB" sz="1200" b="0" i="0" kern="1200" dirty="0"/>
        </a:p>
      </dsp:txBody>
      <dsp:txXfrm>
        <a:off x="740565" y="1129926"/>
        <a:ext cx="4850720" cy="564963"/>
      </dsp:txXfrm>
    </dsp:sp>
    <dsp:sp modelId="{FB7A763A-85BD-4A6D-95CD-8F65DC9AD72F}">
      <dsp:nvSpPr>
        <dsp:cNvPr id="0" name=""/>
        <dsp:cNvSpPr/>
      </dsp:nvSpPr>
      <dsp:spPr>
        <a:xfrm>
          <a:off x="387463" y="1059306"/>
          <a:ext cx="706204" cy="706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47843"/>
              <a:satOff val="-4139"/>
              <a:lumOff val="210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F716-DBD6-40D4-BC66-C79FF1E3A75C}">
      <dsp:nvSpPr>
        <dsp:cNvPr id="0" name=""/>
        <dsp:cNvSpPr/>
      </dsp:nvSpPr>
      <dsp:spPr>
        <a:xfrm>
          <a:off x="740565" y="1977518"/>
          <a:ext cx="4850720" cy="56496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19323"/>
                <a:satOff val="-9261"/>
                <a:lumOff val="4633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19323"/>
                <a:satOff val="-9261"/>
                <a:lumOff val="4633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19323"/>
                <a:satOff val="-9261"/>
                <a:lumOff val="463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4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Annual payments are inflation protected – linked to earnings inflation</a:t>
          </a:r>
          <a:endParaRPr lang="en-GB" sz="1600" b="0" i="0" kern="1200" dirty="0"/>
        </a:p>
      </dsp:txBody>
      <dsp:txXfrm>
        <a:off x="740565" y="1977518"/>
        <a:ext cx="4850720" cy="564963"/>
      </dsp:txXfrm>
    </dsp:sp>
    <dsp:sp modelId="{624F227B-EB19-4464-B628-2A4325EDD930}">
      <dsp:nvSpPr>
        <dsp:cNvPr id="0" name=""/>
        <dsp:cNvSpPr/>
      </dsp:nvSpPr>
      <dsp:spPr>
        <a:xfrm>
          <a:off x="387463" y="1906897"/>
          <a:ext cx="706204" cy="706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5687"/>
              <a:satOff val="-8279"/>
              <a:lumOff val="420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F53E6-DC33-40E2-BCD4-92D56FDDBBD6}">
      <dsp:nvSpPr>
        <dsp:cNvPr id="0" name=""/>
        <dsp:cNvSpPr/>
      </dsp:nvSpPr>
      <dsp:spPr>
        <a:xfrm>
          <a:off x="416659" y="2825110"/>
          <a:ext cx="5174626" cy="56496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59661"/>
                <a:satOff val="-4631"/>
                <a:lumOff val="2316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59661"/>
                <a:satOff val="-4631"/>
                <a:lumOff val="2316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59661"/>
                <a:satOff val="-4631"/>
                <a:lumOff val="231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4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Only started appearing in 2008</a:t>
          </a:r>
          <a:endParaRPr lang="en-GB" sz="1600" b="0" i="0" kern="1200" dirty="0"/>
        </a:p>
      </dsp:txBody>
      <dsp:txXfrm>
        <a:off x="416659" y="2825110"/>
        <a:ext cx="5174626" cy="564963"/>
      </dsp:txXfrm>
    </dsp:sp>
    <dsp:sp modelId="{17A6D03D-5764-407D-936B-23BA3B5ECA0E}">
      <dsp:nvSpPr>
        <dsp:cNvPr id="0" name=""/>
        <dsp:cNvSpPr/>
      </dsp:nvSpPr>
      <dsp:spPr>
        <a:xfrm>
          <a:off x="63557" y="2754489"/>
          <a:ext cx="706204" cy="706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47843"/>
              <a:satOff val="-4139"/>
              <a:lumOff val="210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E8D5F-759D-42CA-8FD5-D13B66469AF8}">
      <dsp:nvSpPr>
        <dsp:cNvPr id="0" name=""/>
        <dsp:cNvSpPr/>
      </dsp:nvSpPr>
      <dsp:spPr>
        <a:xfrm>
          <a:off x="0" y="48657"/>
          <a:ext cx="9518650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Interest rate</a:t>
          </a:r>
          <a:endParaRPr lang="en-GB" sz="2400" kern="1200" dirty="0"/>
        </a:p>
      </dsp:txBody>
      <dsp:txXfrm>
        <a:off x="0" y="48657"/>
        <a:ext cx="9518650" cy="879840"/>
      </dsp:txXfrm>
    </dsp:sp>
    <dsp:sp modelId="{5E127529-1B3D-4926-B24D-9AB864B70FE2}">
      <dsp:nvSpPr>
        <dsp:cNvPr id="0" name=""/>
        <dsp:cNvSpPr/>
      </dsp:nvSpPr>
      <dsp:spPr>
        <a:xfrm>
          <a:off x="0" y="1063857"/>
          <a:ext cx="9518650" cy="879840"/>
        </a:xfrm>
        <a:prstGeom prst="roundRect">
          <a:avLst/>
        </a:prstGeom>
        <a:solidFill>
          <a:schemeClr val="accent4">
            <a:hueOff val="1836010"/>
            <a:satOff val="8117"/>
            <a:lumOff val="212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Inflation</a:t>
          </a:r>
          <a:endParaRPr lang="en-GB" sz="2400" kern="1200" dirty="0"/>
        </a:p>
      </dsp:txBody>
      <dsp:txXfrm>
        <a:off x="0" y="1063857"/>
        <a:ext cx="9518650" cy="879840"/>
      </dsp:txXfrm>
    </dsp:sp>
    <dsp:sp modelId="{0209A98C-9611-4829-AE91-B4C552591EC5}">
      <dsp:nvSpPr>
        <dsp:cNvPr id="0" name=""/>
        <dsp:cNvSpPr/>
      </dsp:nvSpPr>
      <dsp:spPr>
        <a:xfrm>
          <a:off x="0" y="2079057"/>
          <a:ext cx="9518650" cy="879840"/>
        </a:xfrm>
        <a:prstGeom prst="roundRect">
          <a:avLst/>
        </a:prstGeom>
        <a:solidFill>
          <a:schemeClr val="accent4">
            <a:hueOff val="3672019"/>
            <a:satOff val="16234"/>
            <a:lumOff val="4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Mortality</a:t>
          </a:r>
          <a:endParaRPr lang="en-GB" sz="2400" kern="1200" dirty="0"/>
        </a:p>
      </dsp:txBody>
      <dsp:txXfrm>
        <a:off x="0" y="2079057"/>
        <a:ext cx="9518650" cy="879840"/>
      </dsp:txXfrm>
    </dsp:sp>
    <dsp:sp modelId="{C5B85CA8-3647-4503-B201-2BF597047E57}">
      <dsp:nvSpPr>
        <dsp:cNvPr id="0" name=""/>
        <dsp:cNvSpPr/>
      </dsp:nvSpPr>
      <dsp:spPr>
        <a:xfrm>
          <a:off x="0" y="3094257"/>
          <a:ext cx="9518650" cy="879840"/>
        </a:xfrm>
        <a:prstGeom prst="roundRect">
          <a:avLst/>
        </a:prstGeom>
        <a:solidFill>
          <a:schemeClr val="accent4">
            <a:hueOff val="5508029"/>
            <a:satOff val="24351"/>
            <a:lumOff val="63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Credit</a:t>
          </a:r>
          <a:endParaRPr lang="en-GB" sz="2400" kern="1200" dirty="0"/>
        </a:p>
      </dsp:txBody>
      <dsp:txXfrm>
        <a:off x="0" y="3094257"/>
        <a:ext cx="9518650" cy="879840"/>
      </dsp:txXfrm>
    </dsp:sp>
    <dsp:sp modelId="{ED2EC06D-DEA8-4714-A5F9-4FBDD8D6EC33}">
      <dsp:nvSpPr>
        <dsp:cNvPr id="0" name=""/>
        <dsp:cNvSpPr/>
      </dsp:nvSpPr>
      <dsp:spPr>
        <a:xfrm>
          <a:off x="0" y="4109457"/>
          <a:ext cx="9518650" cy="879840"/>
        </a:xfrm>
        <a:prstGeom prst="roundRect">
          <a:avLst/>
        </a:prstGeom>
        <a:solidFill>
          <a:schemeClr val="accent4">
            <a:hueOff val="7344038"/>
            <a:satOff val="32468"/>
            <a:lumOff val="8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Asset matching</a:t>
          </a:r>
          <a:endParaRPr lang="en-GB" sz="2400" kern="1200" dirty="0"/>
        </a:p>
      </dsp:txBody>
      <dsp:txXfrm>
        <a:off x="0" y="4109457"/>
        <a:ext cx="9518650" cy="879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AFE8F-4B59-42F6-8DC8-57CE5D823BD1}">
      <dsp:nvSpPr>
        <dsp:cNvPr id="0" name=""/>
        <dsp:cNvSpPr/>
      </dsp:nvSpPr>
      <dsp:spPr>
        <a:xfrm>
          <a:off x="0" y="543296"/>
          <a:ext cx="3137793" cy="1882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Reserving</a:t>
          </a:r>
          <a:endParaRPr lang="en-GB" sz="3300" kern="1200" dirty="0"/>
        </a:p>
      </dsp:txBody>
      <dsp:txXfrm>
        <a:off x="0" y="543296"/>
        <a:ext cx="3137793" cy="1882675"/>
      </dsp:txXfrm>
    </dsp:sp>
    <dsp:sp modelId="{82D4F708-6BCA-4774-B82F-4D679527DC2E}">
      <dsp:nvSpPr>
        <dsp:cNvPr id="0" name=""/>
        <dsp:cNvSpPr/>
      </dsp:nvSpPr>
      <dsp:spPr>
        <a:xfrm>
          <a:off x="3451572" y="543296"/>
          <a:ext cx="3137793" cy="18826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Capital</a:t>
          </a:r>
          <a:endParaRPr lang="en-GB" sz="3300" kern="1200" dirty="0"/>
        </a:p>
      </dsp:txBody>
      <dsp:txXfrm>
        <a:off x="3451572" y="543296"/>
        <a:ext cx="3137793" cy="1882675"/>
      </dsp:txXfrm>
    </dsp:sp>
    <dsp:sp modelId="{C311BF1E-FE39-4C22-BF78-CC9D9E6A0493}">
      <dsp:nvSpPr>
        <dsp:cNvPr id="0" name=""/>
        <dsp:cNvSpPr/>
      </dsp:nvSpPr>
      <dsp:spPr>
        <a:xfrm>
          <a:off x="6903144" y="543296"/>
          <a:ext cx="3137793" cy="18826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Pricing</a:t>
          </a:r>
          <a:endParaRPr lang="en-GB" sz="3300" kern="1200" dirty="0"/>
        </a:p>
      </dsp:txBody>
      <dsp:txXfrm>
        <a:off x="6903144" y="543296"/>
        <a:ext cx="3137793" cy="1882675"/>
      </dsp:txXfrm>
    </dsp:sp>
    <dsp:sp modelId="{EB0B023B-8AD3-41EA-A532-9D7A147F9029}">
      <dsp:nvSpPr>
        <dsp:cNvPr id="0" name=""/>
        <dsp:cNvSpPr/>
      </dsp:nvSpPr>
      <dsp:spPr>
        <a:xfrm>
          <a:off x="1725786" y="2739752"/>
          <a:ext cx="3137793" cy="18826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Investment Strategy</a:t>
          </a:r>
          <a:endParaRPr lang="en-GB" sz="3300" kern="1200" dirty="0"/>
        </a:p>
      </dsp:txBody>
      <dsp:txXfrm>
        <a:off x="1725786" y="2739752"/>
        <a:ext cx="3137793" cy="1882675"/>
      </dsp:txXfrm>
    </dsp:sp>
    <dsp:sp modelId="{DE92B242-7C38-4693-B8C0-42E2071A2C67}">
      <dsp:nvSpPr>
        <dsp:cNvPr id="0" name=""/>
        <dsp:cNvSpPr/>
      </dsp:nvSpPr>
      <dsp:spPr>
        <a:xfrm>
          <a:off x="5177358" y="2739752"/>
          <a:ext cx="3137793" cy="18826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Administration</a:t>
          </a:r>
          <a:endParaRPr lang="en-GB" sz="3300" kern="1200" dirty="0"/>
        </a:p>
      </dsp:txBody>
      <dsp:txXfrm>
        <a:off x="5177358" y="2739752"/>
        <a:ext cx="3137793" cy="1882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CDFAA-04F7-4459-A746-6CFF9652F7EC}">
      <dsp:nvSpPr>
        <dsp:cNvPr id="0" name=""/>
        <dsp:cNvSpPr/>
      </dsp:nvSpPr>
      <dsp:spPr>
        <a:xfrm>
          <a:off x="74533" y="378"/>
          <a:ext cx="3724742" cy="223484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Size/Business mix</a:t>
          </a:r>
          <a:endParaRPr lang="en-GB" sz="3300" kern="1200" dirty="0"/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Motor proportion</a:t>
          </a:r>
          <a:endParaRPr lang="en-GB" sz="2600" kern="1200" dirty="0"/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International Group</a:t>
          </a:r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Composite</a:t>
          </a:r>
        </a:p>
      </dsp:txBody>
      <dsp:txXfrm>
        <a:off x="74533" y="378"/>
        <a:ext cx="3724742" cy="2234845"/>
      </dsp:txXfrm>
    </dsp:sp>
    <dsp:sp modelId="{9DAEEAF3-58EE-4C4E-A2A1-E442E05CF024}">
      <dsp:nvSpPr>
        <dsp:cNvPr id="0" name=""/>
        <dsp:cNvSpPr/>
      </dsp:nvSpPr>
      <dsp:spPr>
        <a:xfrm>
          <a:off x="4171750" y="378"/>
          <a:ext cx="3724742" cy="223484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19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Demographics</a:t>
          </a:r>
        </a:p>
      </dsp:txBody>
      <dsp:txXfrm>
        <a:off x="4171750" y="378"/>
        <a:ext cx="3724742" cy="2234845"/>
      </dsp:txXfrm>
    </dsp:sp>
    <dsp:sp modelId="{72DC2CE5-571D-4072-816D-26C3917CDD31}">
      <dsp:nvSpPr>
        <dsp:cNvPr id="0" name=""/>
        <dsp:cNvSpPr/>
      </dsp:nvSpPr>
      <dsp:spPr>
        <a:xfrm>
          <a:off x="74533" y="2607698"/>
          <a:ext cx="3724742" cy="223484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3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Risk attitude/appetite</a:t>
          </a:r>
          <a:endParaRPr lang="en-GB" sz="3300" kern="1200" dirty="0" smtClean="0"/>
        </a:p>
      </dsp:txBody>
      <dsp:txXfrm>
        <a:off x="74533" y="2607698"/>
        <a:ext cx="3724742" cy="2234845"/>
      </dsp:txXfrm>
    </dsp:sp>
    <dsp:sp modelId="{8D4CC061-6519-4B60-B19D-B6CCD5294994}">
      <dsp:nvSpPr>
        <dsp:cNvPr id="0" name=""/>
        <dsp:cNvSpPr/>
      </dsp:nvSpPr>
      <dsp:spPr>
        <a:xfrm>
          <a:off x="4171750" y="2607698"/>
          <a:ext cx="3724742" cy="223484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Outlook</a:t>
          </a: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Long/short term</a:t>
          </a:r>
        </a:p>
      </dsp:txBody>
      <dsp:txXfrm>
        <a:off x="4171750" y="2607698"/>
        <a:ext cx="3724742" cy="223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t" anchorCtr="0" compatLnSpc="1">
            <a:prstTxWarp prst="textNoShape">
              <a:avLst/>
            </a:prstTxWarp>
          </a:bodyPr>
          <a:lstStyle>
            <a:lvl1pPr algn="l" defTabSz="955581">
              <a:defRPr sz="130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92" y="0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t" anchorCtr="0" compatLnSpc="1">
            <a:prstTxWarp prst="textNoShape">
              <a:avLst/>
            </a:prstTxWarp>
          </a:bodyPr>
          <a:lstStyle>
            <a:lvl1pPr algn="r" defTabSz="955581">
              <a:defRPr sz="1300"/>
            </a:lvl1pPr>
          </a:lstStyle>
          <a:p>
            <a:endParaRPr lang="en-GB" dirty="0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29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b" anchorCtr="0" compatLnSpc="1">
            <a:prstTxWarp prst="textNoShape">
              <a:avLst/>
            </a:prstTxWarp>
          </a:bodyPr>
          <a:lstStyle>
            <a:lvl1pPr algn="l" defTabSz="955581">
              <a:defRPr sz="1300"/>
            </a:lvl1pPr>
          </a:lstStyle>
          <a:p>
            <a:endParaRPr lang="en-GB" dirty="0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92" y="9429229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b" anchorCtr="0" compatLnSpc="1">
            <a:prstTxWarp prst="textNoShape">
              <a:avLst/>
            </a:prstTxWarp>
          </a:bodyPr>
          <a:lstStyle>
            <a:lvl1pPr algn="r" defTabSz="955581">
              <a:defRPr sz="1300"/>
            </a:lvl1pPr>
          </a:lstStyle>
          <a:p>
            <a:fld id="{42351333-32CC-4989-9EE1-CD16F98E937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184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t" anchorCtr="0" compatLnSpc="1">
            <a:prstTxWarp prst="textNoShape">
              <a:avLst/>
            </a:prstTxWarp>
          </a:bodyPr>
          <a:lstStyle>
            <a:lvl1pPr algn="l" defTabSz="955581">
              <a:defRPr sz="1300"/>
            </a:lvl1pPr>
          </a:lstStyle>
          <a:p>
            <a:endParaRPr lang="en-GB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0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t" anchorCtr="0" compatLnSpc="1">
            <a:prstTxWarp prst="textNoShape">
              <a:avLst/>
            </a:prstTxWarp>
          </a:bodyPr>
          <a:lstStyle>
            <a:lvl1pPr algn="r" defTabSz="955581">
              <a:defRPr sz="1300"/>
            </a:lvl1pPr>
          </a:lstStyle>
          <a:p>
            <a:endParaRPr lang="en-GB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1" y="4715384"/>
            <a:ext cx="5439356" cy="44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29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b" anchorCtr="0" compatLnSpc="1">
            <a:prstTxWarp prst="textNoShape">
              <a:avLst/>
            </a:prstTxWarp>
          </a:bodyPr>
          <a:lstStyle>
            <a:lvl1pPr algn="l" defTabSz="955581">
              <a:defRPr sz="1300"/>
            </a:lvl1pPr>
          </a:lstStyle>
          <a:p>
            <a:endParaRPr lang="en-GB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29229"/>
            <a:ext cx="2946065" cy="4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7" rIns="95556" bIns="47777" numCol="1" anchor="b" anchorCtr="0" compatLnSpc="1">
            <a:prstTxWarp prst="textNoShape">
              <a:avLst/>
            </a:prstTxWarp>
          </a:bodyPr>
          <a:lstStyle>
            <a:lvl1pPr algn="r" defTabSz="955581">
              <a:defRPr sz="1300"/>
            </a:lvl1pPr>
          </a:lstStyle>
          <a:p>
            <a:fld id="{BEB2BA3F-3681-44D2-BE76-EBC07F70D41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6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239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35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47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B2D2D-6E8B-4FA9-9113-364D6BB02980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w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79325" indent="-287288">
              <a:buFont typeface="Wingdings" pitchFamily="2" charset="2"/>
              <a:buChar char="§"/>
              <a:defRPr/>
            </a:lvl2pPr>
            <a:lvl3pPr marL="1269776" indent="-288874">
              <a:buFont typeface="Wingdings" pitchFamily="2" charset="2"/>
              <a:buChar char="§"/>
              <a:defRPr/>
            </a:lvl3pPr>
            <a:lvl4pPr marL="1758640" indent="-285700">
              <a:buFont typeface="Wingdings" pitchFamily="2" charset="2"/>
              <a:buChar char="§"/>
              <a:defRPr/>
            </a:lvl4pPr>
            <a:lvl5pPr marL="2250678" indent="-29681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77825" y="6888163"/>
            <a:ext cx="997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83" tIns="57491" rIns="114983" bIns="57491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600" y="6966000"/>
            <a:ext cx="5853600" cy="219600"/>
          </a:xfr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Source Text : Type source text here (Arial 12 Left Align)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189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ternal reg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1"/>
            <a:ext cx="10693400" cy="7559758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6"/>
            <a:ext cx="6209025" cy="1821600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46402"/>
            <a:ext cx="6209025" cy="563475"/>
          </a:xfrm>
        </p:spPr>
        <p:txBody>
          <a:bodyPr wrap="none" tIns="0" bIns="0" anchor="b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266400" y="3410092"/>
            <a:ext cx="6120680" cy="307760"/>
          </a:xfrm>
          <a:prstGeom prst="rect">
            <a:avLst/>
          </a:prstGeom>
        </p:spPr>
        <p:txBody>
          <a:bodyPr wrap="square" lIns="100782" tIns="45712" rIns="91424" bIns="45712">
            <a:spAutoFit/>
          </a:bodyPr>
          <a:lstStyle/>
          <a:p>
            <a:pPr algn="just"/>
            <a:r>
              <a:rPr lang="en-GB" sz="1400" dirty="0" smtClean="0">
                <a:solidFill>
                  <a:srgbClr val="FFFFFF"/>
                </a:solidFill>
              </a:rPr>
              <a:t>CONFIDENTIAL: FOR INTERNAL LANE CLARK &amp; PEACOCK USE ONLY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18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975" y="7207704"/>
            <a:ext cx="2331692" cy="159300"/>
          </a:xfrm>
          <a:prstGeom prst="rect">
            <a:avLst/>
          </a:prstGeom>
        </p:spPr>
        <p:txBody>
          <a:bodyPr lIns="99569" tIns="49785" rIns="99569" bIns="49785"/>
          <a:lstStyle>
            <a:lvl1pPr algn="ctr">
              <a:defRPr sz="7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2011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23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79276" indent="-287270">
              <a:buFont typeface="Wingdings" pitchFamily="2" charset="2"/>
              <a:buChar char="§"/>
              <a:defRPr/>
            </a:lvl2pPr>
            <a:lvl3pPr marL="1269696" indent="-288856">
              <a:buFont typeface="Wingdings" pitchFamily="2" charset="2"/>
              <a:buChar char="§"/>
              <a:defRPr/>
            </a:lvl3pPr>
            <a:lvl4pPr marL="1758529" indent="-285682">
              <a:buFont typeface="Wingdings" pitchFamily="2" charset="2"/>
              <a:buChar char="§"/>
              <a:defRPr/>
            </a:lvl4pPr>
            <a:lvl5pPr marL="2250536" indent="-296792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1"/>
            <a:ext cx="8442000" cy="1260475"/>
          </a:xfrm>
          <a:prstGeom prst="rect">
            <a:avLst/>
          </a:prstGeom>
        </p:spPr>
        <p:txBody>
          <a:bodyPr vert="horz" lIns="100776" tIns="50389" rIns="100776" bIns="50389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77825" y="6888163"/>
            <a:ext cx="997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09" rIns="91419" bIns="45709"/>
          <a:lstStyle/>
          <a:p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76" tIns="57487" rIns="114976" bIns="57487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601" y="6966001"/>
            <a:ext cx="5853600" cy="219600"/>
          </a:xfr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Source Text : Type source text here (Arial 12 Left Align)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264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823" y="2333279"/>
            <a:ext cx="4603442" cy="49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9" y="2352395"/>
            <a:ext cx="9081945" cy="1428237"/>
          </a:xfrm>
        </p:spPr>
        <p:txBody>
          <a:bodyPr anchor="t"/>
          <a:lstStyle>
            <a:lvl1pPr>
              <a:defRPr sz="40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69" y="3066513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69" y="7067681"/>
            <a:ext cx="2567529" cy="365812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May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74" y="287049"/>
            <a:ext cx="2764016" cy="11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16000" y="1551600"/>
            <a:ext cx="10040400" cy="516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311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000" y="1551600"/>
            <a:ext cx="4935600" cy="51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46000" y="1551600"/>
            <a:ext cx="4946400" cy="516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263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sz="quarter" idx="1" hasCustomPrompt="1"/>
          </p:nvPr>
        </p:nvSpPr>
        <p:spPr>
          <a:xfrm>
            <a:off x="212400" y="2316164"/>
            <a:ext cx="2398712" cy="2260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sz="quarter" idx="13" hasCustomPrompt="1"/>
          </p:nvPr>
        </p:nvSpPr>
        <p:spPr>
          <a:xfrm>
            <a:off x="2838132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sz="quarter" idx="14" hasCustomPrompt="1"/>
          </p:nvPr>
        </p:nvSpPr>
        <p:spPr>
          <a:xfrm>
            <a:off x="5456555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sz="quarter" idx="15" hasCustomPrompt="1"/>
          </p:nvPr>
        </p:nvSpPr>
        <p:spPr>
          <a:xfrm>
            <a:off x="8074977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2400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12400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838132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2838132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2838132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5457599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5457599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5457599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074800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8074800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27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8074800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017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sz="quarter" idx="1" hasCustomPrompt="1"/>
          </p:nvPr>
        </p:nvSpPr>
        <p:spPr>
          <a:xfrm>
            <a:off x="2160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6000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6000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16000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8" name="Rectangle 3"/>
          <p:cNvSpPr>
            <a:spLocks noGrp="1" noChangeArrowheads="1"/>
          </p:cNvSpPr>
          <p:nvPr>
            <p:ph sz="quarter" idx="20" hasCustomPrompt="1"/>
          </p:nvPr>
        </p:nvSpPr>
        <p:spPr>
          <a:xfrm>
            <a:off x="19644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0" name="Rectangle 3"/>
          <p:cNvSpPr>
            <a:spLocks noGrp="1" noChangeArrowheads="1"/>
          </p:cNvSpPr>
          <p:nvPr>
            <p:ph sz="quarter" idx="21" hasCustomPrompt="1"/>
          </p:nvPr>
        </p:nvSpPr>
        <p:spPr>
          <a:xfrm>
            <a:off x="37128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1" name="Rectangle 3"/>
          <p:cNvSpPr>
            <a:spLocks noGrp="1" noChangeArrowheads="1"/>
          </p:cNvSpPr>
          <p:nvPr>
            <p:ph sz="quarter" idx="22" hasCustomPrompt="1"/>
          </p:nvPr>
        </p:nvSpPr>
        <p:spPr>
          <a:xfrm>
            <a:off x="54612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2" name="Rectangle 3"/>
          <p:cNvSpPr>
            <a:spLocks noGrp="1" noChangeArrowheads="1"/>
          </p:cNvSpPr>
          <p:nvPr>
            <p:ph sz="quarter" idx="23" hasCustomPrompt="1"/>
          </p:nvPr>
        </p:nvSpPr>
        <p:spPr>
          <a:xfrm>
            <a:off x="72096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3" name="Rectangle 3"/>
          <p:cNvSpPr>
            <a:spLocks noGrp="1" noChangeArrowheads="1"/>
          </p:cNvSpPr>
          <p:nvPr>
            <p:ph sz="quarter" idx="24" hasCustomPrompt="1"/>
          </p:nvPr>
        </p:nvSpPr>
        <p:spPr>
          <a:xfrm>
            <a:off x="8958001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19644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19644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19644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37128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7128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7128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0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54612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54612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54612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3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7209600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35" hasCustomPrompt="1"/>
          </p:nvPr>
        </p:nvSpPr>
        <p:spPr>
          <a:xfrm>
            <a:off x="7209600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36" hasCustomPrompt="1"/>
          </p:nvPr>
        </p:nvSpPr>
        <p:spPr>
          <a:xfrm>
            <a:off x="7209600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37" hasCustomPrompt="1"/>
          </p:nvPr>
        </p:nvSpPr>
        <p:spPr>
          <a:xfrm>
            <a:off x="8958001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8958001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39" hasCustomPrompt="1"/>
          </p:nvPr>
        </p:nvSpPr>
        <p:spPr>
          <a:xfrm>
            <a:off x="8958001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95D1F2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089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P_standard_RGB_purpl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20664"/>
            <a:ext cx="17462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298000" cy="48488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divider slide – Level 1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722388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aseline="0">
                <a:solidFill>
                  <a:srgbClr val="C3A1CC"/>
                </a:solidFill>
                <a:latin typeface="Arial (Body)"/>
              </a:defRPr>
            </a:lvl1pPr>
          </a:lstStyle>
          <a:p>
            <a:pPr lvl="0"/>
            <a:r>
              <a:rPr lang="en-GB" dirty="0" smtClean="0"/>
              <a:t>Text runs here – Level 2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1118437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="1" baseline="0">
                <a:solidFill>
                  <a:srgbClr val="C3A1CC"/>
                </a:solidFill>
                <a:latin typeface="Arial (Body)"/>
              </a:defRPr>
            </a:lvl1pPr>
          </a:lstStyle>
          <a:p>
            <a:pPr lvl="0"/>
            <a:r>
              <a:rPr lang="en-GB" dirty="0" smtClean="0"/>
              <a:t>Text runs here – Level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727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_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20138" y="231758"/>
            <a:ext cx="1746250" cy="5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298000" cy="484889"/>
          </a:xfrm>
        </p:spPr>
        <p:txBody>
          <a:bodyPr/>
          <a:lstStyle>
            <a:lvl1pPr>
              <a:defRPr baseline="0">
                <a:solidFill>
                  <a:srgbClr val="00421C"/>
                </a:solidFill>
              </a:defRPr>
            </a:lvl1pPr>
          </a:lstStyle>
          <a:p>
            <a:r>
              <a:rPr lang="en-US" dirty="0" smtClean="0"/>
              <a:t>Example divider slide – Level 1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722388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aseline="0">
                <a:solidFill>
                  <a:srgbClr val="00421C"/>
                </a:solidFill>
                <a:latin typeface="Arial (Body)"/>
              </a:defRPr>
            </a:lvl1pPr>
          </a:lstStyle>
          <a:p>
            <a:pPr lvl="0"/>
            <a:r>
              <a:rPr lang="en-GB" dirty="0" smtClean="0"/>
              <a:t>Text runs here – Level 2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1118437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="1" baseline="0">
                <a:solidFill>
                  <a:srgbClr val="00421C"/>
                </a:solidFill>
                <a:latin typeface="Arial (Body)"/>
              </a:defRPr>
            </a:lvl1pPr>
          </a:lstStyle>
          <a:p>
            <a:pPr lvl="0"/>
            <a:r>
              <a:rPr lang="en-GB" dirty="0" smtClean="0"/>
              <a:t>Text runs here – Level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222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6702" y="1551600"/>
            <a:ext cx="4945062" cy="5165725"/>
          </a:xfrm>
        </p:spPr>
        <p:txBody>
          <a:bodyPr/>
          <a:lstStyle>
            <a:lvl1pPr marL="457120" indent="-457120">
              <a:buFont typeface="Wingdings" pitchFamily="2" charset="2"/>
              <a:buChar char="§"/>
              <a:defRPr sz="2000"/>
            </a:lvl1pPr>
            <a:lvl2pPr marL="834877" indent="-342840">
              <a:buFont typeface="Wingdings" pitchFamily="2" charset="2"/>
              <a:buChar char="§"/>
              <a:defRPr sz="1800"/>
            </a:lvl2pPr>
            <a:lvl3pPr marL="1269776" indent="-288874">
              <a:buFont typeface="Wingdings" pitchFamily="2" charset="2"/>
              <a:buChar char="§"/>
              <a:defRPr sz="1800"/>
            </a:lvl3pPr>
            <a:lvl4pPr marL="1758640" indent="-285700">
              <a:buFont typeface="Wingdings" pitchFamily="2" charset="2"/>
              <a:buChar char="§"/>
              <a:defRPr sz="1800"/>
            </a:lvl4pPr>
            <a:lvl5pPr marL="2250678" indent="-296810">
              <a:buFont typeface="Wingdings" pitchFamily="2" charset="2"/>
              <a:buChar char="§"/>
              <a:defRPr sz="1800"/>
            </a:lvl5pPr>
            <a:lvl6pPr marL="2707797" indent="-296810">
              <a:buFont typeface="Wingdings" pitchFamily="2" charset="2"/>
              <a:buChar char="§"/>
              <a:defRPr sz="1800"/>
            </a:lvl6pPr>
            <a:lvl7pPr marL="3164917" indent="-296810">
              <a:buFont typeface="Wingdings" pitchFamily="2" charset="2"/>
              <a:buChar char="§"/>
              <a:defRPr sz="1800"/>
            </a:lvl7pPr>
            <a:lvl8pPr marL="3622036" indent="-296810">
              <a:buFont typeface="Wingdings" pitchFamily="2" charset="2"/>
              <a:buChar char="§"/>
              <a:defRPr sz="1800"/>
            </a:lvl8pPr>
            <a:lvl9pPr marL="4079155" indent="-296810">
              <a:buFont typeface="Wingdings" pitchFamily="2" charset="2"/>
              <a:buChar char="§"/>
              <a:defRPr sz="18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0"/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" y="1551600"/>
            <a:ext cx="4935601" cy="5166000"/>
          </a:xfrm>
        </p:spPr>
        <p:txBody>
          <a:bodyPr/>
          <a:lstStyle>
            <a:lvl1pPr>
              <a:defRPr sz="2000" baseline="0"/>
            </a:lvl1pPr>
            <a:lvl2pPr marL="834937" indent="-342900">
              <a:buFont typeface="Wingdings" pitchFamily="2" charset="2"/>
              <a:buChar char="§"/>
              <a:defRPr sz="2000"/>
            </a:lvl2pPr>
            <a:lvl3pPr marL="1269776" indent="-288874">
              <a:buFont typeface="Wingdings" pitchFamily="2" charset="2"/>
              <a:buChar char="§"/>
              <a:defRPr sz="2100"/>
            </a:lvl3pPr>
            <a:lvl4pPr marL="1758640" indent="-285700">
              <a:buFont typeface="Wingdings" pitchFamily="2" charset="2"/>
              <a:buChar char="§"/>
              <a:defRPr sz="2100"/>
            </a:lvl4pPr>
            <a:lvl5pPr marL="2250678" indent="-296810">
              <a:buFont typeface="Wingdings" pitchFamily="2" charset="2"/>
              <a:buChar char="§"/>
              <a:defRPr sz="2100"/>
            </a:lvl5pPr>
            <a:lvl6pPr marL="2707797" indent="-296810">
              <a:buFont typeface="Wingdings" pitchFamily="2" charset="2"/>
              <a:buChar char="§"/>
              <a:defRPr/>
            </a:lvl6pPr>
            <a:lvl7pPr marL="3164917" indent="-296810">
              <a:buFont typeface="Wingdings" pitchFamily="2" charset="2"/>
              <a:buChar char="§"/>
              <a:defRPr/>
            </a:lvl7pPr>
            <a:lvl8pPr marL="3622036" indent="-296810">
              <a:buFont typeface="Wingdings" pitchFamily="2" charset="2"/>
              <a:buChar char="§"/>
              <a:defRPr/>
            </a:lvl8pPr>
            <a:lvl9pPr marL="4079155" indent="-296810">
              <a:buFont typeface="Wingdings" pitchFamily="2" charset="2"/>
              <a:buChar char="§"/>
              <a:defRPr/>
            </a:lvl9pPr>
          </a:lstStyle>
          <a:p>
            <a:pPr lvl="0"/>
            <a:r>
              <a:rPr lang="en-US" dirty="0" smtClean="0"/>
              <a:t>Bullet point runs here</a:t>
            </a:r>
          </a:p>
          <a:p>
            <a:pPr lvl="1"/>
            <a:r>
              <a:rPr lang="en-US" dirty="0" smtClean="0"/>
              <a:t>Second bullet point style runs 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1050" cy="126219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377825" y="6888163"/>
            <a:ext cx="997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83" tIns="57491" rIns="114983" bIns="57491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600" y="6966000"/>
            <a:ext cx="5853600" cy="219600"/>
          </a:xfr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Source Text : Type source text here (Arial 12 Left Align)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532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298000" cy="484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divider slide – Level 1</a:t>
            </a:r>
            <a:endParaRPr lang="en-GB" dirty="0"/>
          </a:p>
        </p:txBody>
      </p:sp>
      <p:pic>
        <p:nvPicPr>
          <p:cNvPr id="5" name="Picture 6" descr="LCP_standard_RGB_gre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20664"/>
            <a:ext cx="17462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722388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aseline="0">
                <a:solidFill>
                  <a:srgbClr val="A1DA8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Text runs here – Level 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1118437"/>
            <a:ext cx="8296668" cy="39691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2000" b="1">
                <a:solidFill>
                  <a:srgbClr val="A1DA8B"/>
                </a:solidFill>
                <a:latin typeface="Arial (Body)"/>
              </a:defRPr>
            </a:lvl1pPr>
          </a:lstStyle>
          <a:p>
            <a:pPr lvl="0"/>
            <a:r>
              <a:rPr lang="en-GB" sz="2000" dirty="0" smtClean="0"/>
              <a:t>Text runs here – Level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975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sz="quarter" idx="1" hasCustomPrompt="1"/>
          </p:nvPr>
        </p:nvSpPr>
        <p:spPr>
          <a:xfrm>
            <a:off x="216000" y="2316164"/>
            <a:ext cx="2398712" cy="2260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sz="quarter" idx="13" hasCustomPrompt="1"/>
          </p:nvPr>
        </p:nvSpPr>
        <p:spPr>
          <a:xfrm>
            <a:off x="2838132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sz="quarter" idx="14" hasCustomPrompt="1"/>
          </p:nvPr>
        </p:nvSpPr>
        <p:spPr>
          <a:xfrm>
            <a:off x="5456555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sz="quarter" idx="15" hasCustomPrompt="1"/>
          </p:nvPr>
        </p:nvSpPr>
        <p:spPr>
          <a:xfrm>
            <a:off x="8074977" y="2316164"/>
            <a:ext cx="2398712" cy="226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Click to insert photo</a:t>
            </a:r>
            <a:endParaRPr lang="en-US" sz="1800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2400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12400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838132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2838132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2838132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5457599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5457599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5457599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074800" y="4600800"/>
            <a:ext cx="2397600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8074800" y="4895999"/>
            <a:ext cx="2397600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27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8074800" y="5191200"/>
            <a:ext cx="2397600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377825" y="6888163"/>
            <a:ext cx="997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83" tIns="57491" rIns="114983" bIns="57491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9093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823" y="2333279"/>
            <a:ext cx="4603442" cy="49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70" y="2352397"/>
            <a:ext cx="9081945" cy="1428237"/>
          </a:xfrm>
        </p:spPr>
        <p:txBody>
          <a:bodyPr anchor="t"/>
          <a:lstStyle>
            <a:lvl1pPr>
              <a:defRPr sz="40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May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74" y="287049"/>
            <a:ext cx="2764016" cy="11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8" y="2352397"/>
            <a:ext cx="7449579" cy="1428237"/>
          </a:xfrm>
        </p:spPr>
        <p:txBody>
          <a:bodyPr anchor="t"/>
          <a:lstStyle>
            <a:lvl1pPr>
              <a:defRPr sz="40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May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74" y="287049"/>
            <a:ext cx="2764016" cy="11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8533702" y="544077"/>
            <a:ext cx="1787829" cy="697595"/>
            <a:chOff x="7905328" y="493473"/>
            <a:chExt cx="1656184" cy="632713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 smtClean="0">
                  <a:solidFill>
                    <a:schemeClr val="bg1"/>
                  </a:solidFill>
                </a:rPr>
                <a:t>Logo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533702" y="1496783"/>
            <a:ext cx="1787829" cy="697597"/>
            <a:chOff x="7905328" y="1357569"/>
            <a:chExt cx="1656184" cy="632715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7"/>
              <a:ext cx="1008112" cy="5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 smtClean="0">
                  <a:solidFill>
                    <a:schemeClr val="bg1"/>
                  </a:solidFill>
                </a:rPr>
                <a:t>Logo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16146" y="6121458"/>
            <a:ext cx="12106080" cy="1044363"/>
            <a:chOff x="-663413" y="5552118"/>
            <a:chExt cx="11214657" cy="947229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522530" y="6080621"/>
              <a:ext cx="1313008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988867" y="6030290"/>
              <a:ext cx="1614456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409631" y="5652783"/>
              <a:ext cx="2646508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155360" y="6030288"/>
              <a:ext cx="1440715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584346" y="5803787"/>
              <a:ext cx="2148331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236637" y="5954792"/>
              <a:ext cx="1759092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898924" y="6047067"/>
              <a:ext cx="1393197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288520" y="5686339"/>
              <a:ext cx="2502467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4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025736" y="5966175"/>
              <a:ext cx="1599607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383408" y="5571888"/>
              <a:ext cx="2772731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4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12119" y="5647390"/>
              <a:ext cx="2549985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30476" y="5773225"/>
              <a:ext cx="2186168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4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230528" y="5999729"/>
              <a:ext cx="1645640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0034" y="5613834"/>
              <a:ext cx="2598989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6039" y="6058451"/>
              <a:ext cx="1250640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99155" y="6008118"/>
              <a:ext cx="1552089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663413" y="5552118"/>
              <a:ext cx="1360527" cy="41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614448" y="5879294"/>
              <a:ext cx="1758499" cy="418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257076" y="5661177"/>
              <a:ext cx="2615325" cy="418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7" y="2352397"/>
            <a:ext cx="8337510" cy="1428237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27 May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74" y="287049"/>
            <a:ext cx="2764016" cy="11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19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8" y="2352397"/>
            <a:ext cx="8763324" cy="1428237"/>
          </a:xfrm>
        </p:spPr>
        <p:txBody>
          <a:bodyPr anchor="t"/>
          <a:lstStyle>
            <a:lvl1pPr>
              <a:defRPr sz="40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0" y="274431"/>
            <a:ext cx="2794364" cy="11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55883" y="6700077"/>
            <a:ext cx="1433738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1059287" y="6644584"/>
            <a:ext cx="1759147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513498" y="6228367"/>
            <a:ext cx="2873235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318502" y="6644581"/>
            <a:ext cx="1571596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781589" y="6394853"/>
            <a:ext cx="2335459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pPr algn="l"/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485726" y="6561342"/>
            <a:ext cx="1915280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4200660" y="6663082"/>
            <a:ext cx="1520300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621222" y="6265363"/>
            <a:ext cx="2717743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4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417037" y="6573895"/>
            <a:ext cx="1743118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803141" y="6139175"/>
            <a:ext cx="3009490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4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481826" y="6222419"/>
            <a:ext cx="2769040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7149331" y="6361158"/>
            <a:ext cx="2376304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4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797082" y="6610889"/>
            <a:ext cx="1792811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8347086" y="6185422"/>
            <a:ext cx="2821938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9184773" y="6675632"/>
            <a:ext cx="1366412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9706292" y="6620138"/>
            <a:ext cx="1691821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724326" y="6117377"/>
            <a:ext cx="1485034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71470" y="6478098"/>
            <a:ext cx="1914639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85691" y="6237617"/>
            <a:ext cx="2839571" cy="469846"/>
          </a:xfrm>
          <a:prstGeom prst="rect">
            <a:avLst/>
          </a:prstGeom>
          <a:noFill/>
        </p:spPr>
        <p:txBody>
          <a:bodyPr wrap="none" lIns="99542" tIns="49771" rIns="99542" bIns="49771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May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9159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7" y="2352397"/>
            <a:ext cx="8337510" cy="1428237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0" y="274431"/>
            <a:ext cx="2794364" cy="11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May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7" y="2352397"/>
            <a:ext cx="8337510" cy="1428237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0" y="274431"/>
            <a:ext cx="2794364" cy="11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May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7" y="2352397"/>
            <a:ext cx="8337510" cy="1428237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0" y="274431"/>
            <a:ext cx="2794364" cy="11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70" y="7067681"/>
            <a:ext cx="2567529" cy="365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May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7" y="2352397"/>
            <a:ext cx="8337510" cy="1428237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70" y="3066514"/>
            <a:ext cx="7158637" cy="11110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0" y="274431"/>
            <a:ext cx="2794364" cy="11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62269" y="7067681"/>
            <a:ext cx="1619700" cy="33084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27 May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sz="quarter" idx="1" hasCustomPrompt="1"/>
          </p:nvPr>
        </p:nvSpPr>
        <p:spPr>
          <a:xfrm>
            <a:off x="2160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enter Title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6000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6000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16000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28" name="Rectangle 3"/>
          <p:cNvSpPr>
            <a:spLocks noGrp="1" noChangeArrowheads="1"/>
          </p:cNvSpPr>
          <p:nvPr>
            <p:ph sz="quarter" idx="20" hasCustomPrompt="1"/>
          </p:nvPr>
        </p:nvSpPr>
        <p:spPr>
          <a:xfrm>
            <a:off x="19644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0" name="Rectangle 3"/>
          <p:cNvSpPr>
            <a:spLocks noGrp="1" noChangeArrowheads="1"/>
          </p:cNvSpPr>
          <p:nvPr>
            <p:ph sz="quarter" idx="21" hasCustomPrompt="1"/>
          </p:nvPr>
        </p:nvSpPr>
        <p:spPr>
          <a:xfrm>
            <a:off x="37128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1" name="Rectangle 3"/>
          <p:cNvSpPr>
            <a:spLocks noGrp="1" noChangeArrowheads="1"/>
          </p:cNvSpPr>
          <p:nvPr>
            <p:ph sz="quarter" idx="22" hasCustomPrompt="1"/>
          </p:nvPr>
        </p:nvSpPr>
        <p:spPr>
          <a:xfrm>
            <a:off x="54612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2" name="Rectangle 3"/>
          <p:cNvSpPr>
            <a:spLocks noGrp="1" noChangeArrowheads="1"/>
          </p:cNvSpPr>
          <p:nvPr>
            <p:ph sz="quarter" idx="23" hasCustomPrompt="1"/>
          </p:nvPr>
        </p:nvSpPr>
        <p:spPr>
          <a:xfrm>
            <a:off x="7209600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3" name="Rectangle 3"/>
          <p:cNvSpPr>
            <a:spLocks noGrp="1" noChangeArrowheads="1"/>
          </p:cNvSpPr>
          <p:nvPr>
            <p:ph sz="quarter" idx="24" hasCustomPrompt="1"/>
          </p:nvPr>
        </p:nvSpPr>
        <p:spPr>
          <a:xfrm>
            <a:off x="8958001" y="2775600"/>
            <a:ext cx="1454399" cy="130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 smtClean="0"/>
              <a:t>Insert Photo</a:t>
            </a:r>
            <a:endParaRPr lang="en-US" sz="1800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19644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19644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19644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37128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7128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7128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0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5461200" y="43104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5461200" y="46056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5461200" y="4900800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3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7209600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35" hasCustomPrompt="1"/>
          </p:nvPr>
        </p:nvSpPr>
        <p:spPr>
          <a:xfrm>
            <a:off x="7209600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36" hasCustomPrompt="1"/>
          </p:nvPr>
        </p:nvSpPr>
        <p:spPr>
          <a:xfrm>
            <a:off x="7209600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37" hasCustomPrompt="1"/>
          </p:nvPr>
        </p:nvSpPr>
        <p:spPr>
          <a:xfrm>
            <a:off x="8958001" y="4305600"/>
            <a:ext cx="1454399" cy="295200"/>
          </a:xfrm>
        </p:spPr>
        <p:txBody>
          <a:bodyPr/>
          <a:lstStyle>
            <a:lvl1pPr marL="0" indent="0">
              <a:buNone/>
              <a:defRPr sz="1600" b="0" i="1" u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8958001" y="4600800"/>
            <a:ext cx="1454399" cy="295200"/>
          </a:xfrm>
        </p:spPr>
        <p:txBody>
          <a:bodyPr/>
          <a:lstStyle>
            <a:lvl1pPr marL="0" indent="0">
              <a:buNone/>
              <a:defRPr sz="1600" b="1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sz="1600" b="1" dirty="0" smtClean="0"/>
              <a:t>Job title</a:t>
            </a:r>
            <a:endParaRPr lang="en-GB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39" hasCustomPrompt="1"/>
          </p:nvPr>
        </p:nvSpPr>
        <p:spPr>
          <a:xfrm>
            <a:off x="8958001" y="4895999"/>
            <a:ext cx="1454399" cy="295200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00A3C7"/>
                </a:solidFill>
              </a:defRPr>
            </a:lvl1pPr>
          </a:lstStyle>
          <a:p>
            <a:pPr lvl="0"/>
            <a:r>
              <a:rPr lang="en-GB" dirty="0" smtClean="0"/>
              <a:t>Team role</a:t>
            </a:r>
            <a:endParaRPr lang="en-GB" dirty="0"/>
          </a:p>
        </p:txBody>
      </p:sp>
      <p:sp>
        <p:nvSpPr>
          <p:cNvPr id="49" name="Line 7"/>
          <p:cNvSpPr>
            <a:spLocks noChangeShapeType="1"/>
          </p:cNvSpPr>
          <p:nvPr userDrawn="1"/>
        </p:nvSpPr>
        <p:spPr bwMode="auto">
          <a:xfrm>
            <a:off x="377825" y="6888163"/>
            <a:ext cx="997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83" tIns="57491" rIns="114983" bIns="57491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684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54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67" y="1717039"/>
            <a:ext cx="4758191" cy="511610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8682" y="1717039"/>
            <a:ext cx="4760048" cy="511610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8328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74" y="44616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4"/>
            <a:ext cx="4724775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97711" indent="0">
              <a:buNone/>
              <a:defRPr sz="2200" b="1"/>
            </a:lvl2pPr>
            <a:lvl3pPr marL="995423" indent="0">
              <a:buNone/>
              <a:defRPr sz="1900" b="1"/>
            </a:lvl3pPr>
            <a:lvl4pPr marL="1493135" indent="0">
              <a:buNone/>
              <a:defRPr sz="1800" b="1"/>
            </a:lvl4pPr>
            <a:lvl5pPr marL="1990844" indent="0">
              <a:buNone/>
              <a:defRPr sz="1800" b="1"/>
            </a:lvl5pPr>
            <a:lvl6pPr marL="2488557" indent="0">
              <a:buNone/>
              <a:defRPr sz="1800" b="1"/>
            </a:lvl6pPr>
            <a:lvl7pPr marL="2986267" indent="0">
              <a:buNone/>
              <a:defRPr sz="1800" b="1"/>
            </a:lvl7pPr>
            <a:lvl8pPr marL="3483978" indent="0">
              <a:buNone/>
              <a:defRPr sz="1800" b="1"/>
            </a:lvl8pPr>
            <a:lvl9pPr marL="39816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2" y="1692534"/>
            <a:ext cx="4726631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97711" indent="0">
              <a:buNone/>
              <a:defRPr sz="2200" b="1"/>
            </a:lvl2pPr>
            <a:lvl3pPr marL="995423" indent="0">
              <a:buNone/>
              <a:defRPr sz="1900" b="1"/>
            </a:lvl3pPr>
            <a:lvl4pPr marL="1493135" indent="0">
              <a:buNone/>
              <a:defRPr sz="1800" b="1"/>
            </a:lvl4pPr>
            <a:lvl5pPr marL="1990844" indent="0">
              <a:buNone/>
              <a:defRPr sz="1800" b="1"/>
            </a:lvl5pPr>
            <a:lvl6pPr marL="2488557" indent="0">
              <a:buNone/>
              <a:defRPr sz="1800" b="1"/>
            </a:lvl6pPr>
            <a:lvl7pPr marL="2986267" indent="0">
              <a:buNone/>
              <a:defRPr sz="1800" b="1"/>
            </a:lvl7pPr>
            <a:lvl8pPr marL="3483978" indent="0">
              <a:buNone/>
              <a:defRPr sz="1800" b="1"/>
            </a:lvl8pPr>
            <a:lvl9pPr marL="39816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2" y="2397900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509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5758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2497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86" y="5130298"/>
            <a:ext cx="6416040" cy="62485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986" y="514148"/>
            <a:ext cx="9794812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97711" indent="0">
              <a:buNone/>
              <a:defRPr sz="3100"/>
            </a:lvl2pPr>
            <a:lvl3pPr marL="995423" indent="0">
              <a:buNone/>
              <a:defRPr sz="2600"/>
            </a:lvl3pPr>
            <a:lvl4pPr marL="1493135" indent="0">
              <a:buNone/>
              <a:defRPr sz="2200"/>
            </a:lvl4pPr>
            <a:lvl5pPr marL="1990844" indent="0">
              <a:buNone/>
              <a:defRPr sz="2200"/>
            </a:lvl5pPr>
            <a:lvl6pPr marL="2488557" indent="0">
              <a:buNone/>
              <a:defRPr sz="2200"/>
            </a:lvl6pPr>
            <a:lvl7pPr marL="2986267" indent="0">
              <a:buNone/>
              <a:defRPr sz="2200"/>
            </a:lvl7pPr>
            <a:lvl8pPr marL="3483978" indent="0">
              <a:buNone/>
              <a:defRPr sz="2200"/>
            </a:lvl8pPr>
            <a:lvl9pPr marL="398169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986" y="5755153"/>
            <a:ext cx="6416040" cy="887398"/>
          </a:xfrm>
        </p:spPr>
        <p:txBody>
          <a:bodyPr/>
          <a:lstStyle>
            <a:lvl1pPr marL="0" indent="0">
              <a:buNone/>
              <a:defRPr sz="1900"/>
            </a:lvl1pPr>
            <a:lvl2pPr marL="497711" indent="0">
              <a:buNone/>
              <a:defRPr sz="1300"/>
            </a:lvl2pPr>
            <a:lvl3pPr marL="995423" indent="0">
              <a:buNone/>
              <a:defRPr sz="1100"/>
            </a:lvl3pPr>
            <a:lvl4pPr marL="1493135" indent="0">
              <a:buNone/>
              <a:defRPr sz="1000"/>
            </a:lvl4pPr>
            <a:lvl5pPr marL="1990844" indent="0">
              <a:buNone/>
              <a:defRPr sz="1000"/>
            </a:lvl5pPr>
            <a:lvl6pPr marL="2488557" indent="0">
              <a:buNone/>
              <a:defRPr sz="1000"/>
            </a:lvl6pPr>
            <a:lvl7pPr marL="2986267" indent="0">
              <a:buNone/>
              <a:defRPr sz="1000"/>
            </a:lvl7pPr>
            <a:lvl8pPr marL="3483978" indent="0">
              <a:buNone/>
              <a:defRPr sz="1000"/>
            </a:lvl8pPr>
            <a:lvl9pPr marL="39816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2227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68" y="446325"/>
            <a:ext cx="9696463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2267" y="1717039"/>
            <a:ext cx="4758191" cy="511610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398682" y="1717039"/>
            <a:ext cx="4760048" cy="511610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269" y="7067681"/>
            <a:ext cx="2357746" cy="365812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27 May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0015" y="7067681"/>
            <a:ext cx="5053374" cy="3658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73686" y="7058931"/>
            <a:ext cx="757449" cy="374563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76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695528" cy="7561263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7"/>
            <a:ext cx="6209025" cy="1885154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32001"/>
            <a:ext cx="6209025" cy="563475"/>
          </a:xfrm>
        </p:spPr>
        <p:txBody>
          <a:bodyPr tIns="0" bIns="0" anchor="t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[EXTERNAL COVER]Client Name</a:t>
            </a:r>
          </a:p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636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ter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11"/>
            <a:ext cx="10693957" cy="7560152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7"/>
            <a:ext cx="6209025" cy="1822376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46402"/>
            <a:ext cx="6209025" cy="563475"/>
          </a:xfrm>
        </p:spPr>
        <p:txBody>
          <a:bodyPr wrap="none" tIns="0" bIns="0" anchor="b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266400" y="3410092"/>
            <a:ext cx="6120680" cy="307760"/>
          </a:xfrm>
          <a:prstGeom prst="rect">
            <a:avLst/>
          </a:prstGeom>
        </p:spPr>
        <p:txBody>
          <a:bodyPr wrap="square" lIns="100782" tIns="45712" rIns="91424" bIns="45712">
            <a:spAutoFit/>
          </a:bodyPr>
          <a:lstStyle/>
          <a:p>
            <a:pPr algn="just"/>
            <a:r>
              <a:rPr lang="en-GB" sz="1400" dirty="0" smtClean="0">
                <a:solidFill>
                  <a:srgbClr val="FFFFFF"/>
                </a:solidFill>
              </a:rPr>
              <a:t>CONFIDENTIAL: FOR INTERNAL LANE CLARK &amp; PEACOCK USE ONLY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6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s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11"/>
            <a:ext cx="10693957" cy="7560152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6"/>
            <a:ext cx="6209025" cy="1886400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32001"/>
            <a:ext cx="6209025" cy="563475"/>
          </a:xfrm>
        </p:spPr>
        <p:txBody>
          <a:bodyPr tIns="0" bIns="0" anchor="t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[EXTERNAL COVER]Client Name</a:t>
            </a:r>
          </a:p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107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ternal is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" y="1111"/>
            <a:ext cx="10693957" cy="7560152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6"/>
            <a:ext cx="6209025" cy="1821600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46402"/>
            <a:ext cx="6209025" cy="563475"/>
          </a:xfrm>
        </p:spPr>
        <p:txBody>
          <a:bodyPr wrap="none" tIns="0" bIns="0" anchor="b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266400" y="3410092"/>
            <a:ext cx="6120680" cy="307760"/>
          </a:xfrm>
          <a:prstGeom prst="rect">
            <a:avLst/>
          </a:prstGeom>
        </p:spPr>
        <p:txBody>
          <a:bodyPr wrap="square" lIns="100782" tIns="45712" rIns="91424" bIns="45712">
            <a:spAutoFit/>
          </a:bodyPr>
          <a:lstStyle/>
          <a:p>
            <a:pPr algn="just"/>
            <a:r>
              <a:rPr lang="en-GB" sz="1400" dirty="0" smtClean="0">
                <a:solidFill>
                  <a:srgbClr val="FFFFFF"/>
                </a:solidFill>
              </a:rPr>
              <a:t>CONFIDENTIAL: FOR INTERNAL LANE CLARK &amp; PEACOCK USE ONLY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1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reg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-1"/>
            <a:ext cx="10692892" cy="7559399"/>
          </a:xfrm>
          <a:prstGeom prst="rect">
            <a:avLst/>
          </a:prstGeom>
        </p:spPr>
      </p:pic>
      <p:sp>
        <p:nvSpPr>
          <p:cNvPr id="15372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62800" y="1895476"/>
            <a:ext cx="6209025" cy="1886400"/>
          </a:xfrm>
        </p:spPr>
        <p:txBody>
          <a:bodyPr/>
          <a:lstStyle>
            <a:lvl1pPr marL="0" indent="0">
              <a:lnSpc>
                <a:spcPct val="102000"/>
              </a:lnSpc>
              <a:buFont typeface="Wingdings" pitchFamily="2" charset="2"/>
              <a:buNone/>
              <a:defRPr sz="35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 smtClean="0"/>
              <a:t>Title or short comment or statement from LCP.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62800" y="1332001"/>
            <a:ext cx="6209025" cy="563475"/>
          </a:xfrm>
        </p:spPr>
        <p:txBody>
          <a:bodyPr tIns="0" bIns="0" anchor="t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[EXTERNAL COVER]Client Name</a:t>
            </a:r>
          </a:p>
          <a:p>
            <a:pPr lvl="0"/>
            <a:r>
              <a:rPr lang="en-GB" dirty="0" smtClean="0"/>
              <a:t>Presenter’s name – Date [d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880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00" y="1551600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5129" name="Picture 9" descr="LCP_standard_RGB 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20664"/>
            <a:ext cx="17462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7200" y="6965888"/>
            <a:ext cx="740960" cy="218304"/>
          </a:xfrm>
          <a:prstGeom prst="rect">
            <a:avLst/>
          </a:prstGeom>
        </p:spPr>
        <p:txBody>
          <a:bodyPr vert="horz" lIns="114983" tIns="57491" rIns="114983" bIns="57491" rtlCol="0" anchor="ctr"/>
          <a:lstStyle>
            <a:lvl1pPr algn="r">
              <a:defRPr sz="1200">
                <a:solidFill>
                  <a:srgbClr val="00A3C7"/>
                </a:solidFill>
              </a:defRPr>
            </a:lvl1pPr>
          </a:lstStyle>
          <a:p>
            <a:fld id="{0E288D48-D6B7-4F22-9542-DE590E5BA2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57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0" r:id="rId2"/>
    <p:sldLayoutId id="2147483722" r:id="rId3"/>
    <p:sldLayoutId id="2147483724" r:id="rId4"/>
    <p:sldLayoutId id="2147483735" r:id="rId5"/>
    <p:sldLayoutId id="2147483736" r:id="rId6"/>
    <p:sldLayoutId id="2147483739" r:id="rId7"/>
    <p:sldLayoutId id="2147483740" r:id="rId8"/>
    <p:sldLayoutId id="2147483741" r:id="rId9"/>
    <p:sldLayoutId id="2147483742" r:id="rId10"/>
    <p:sldLayoutId id="2147483744" r:id="rId11"/>
    <p:sldLayoutId id="2147483746" r:id="rId12"/>
    <p:sldLayoutId id="2147483747" r:id="rId13"/>
  </p:sldLayoutIdLst>
  <p:hf hdr="0" ftr="0" dt="0"/>
  <p:txStyles>
    <p:titleStyle>
      <a:lvl1pPr algn="l" defTabSz="995188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2pPr>
      <a:lvl3pPr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3pPr>
      <a:lvl4pPr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4pPr>
      <a:lvl5pPr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5pPr>
      <a:lvl6pPr marL="457120"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6pPr>
      <a:lvl7pPr marL="914239"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7pPr>
      <a:lvl8pPr marL="1371358"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8pPr>
      <a:lvl9pPr marL="1828477" algn="l" defTabSz="995188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2049" indent="-292049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79325" indent="-287288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269776" indent="-288874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758640" indent="-28570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250678" indent="-29681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707797" indent="-29681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6pPr>
      <a:lvl7pPr marL="3164917" indent="-29681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7pPr>
      <a:lvl8pPr marL="3622036" indent="-29681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8pPr>
      <a:lvl9pPr marL="4079155" indent="-296810" algn="l" defTabSz="995188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00" y="1551600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0"/>
            <a:endParaRPr lang="en-GB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8442000" cy="1260475"/>
          </a:xfrm>
          <a:prstGeom prst="rect">
            <a:avLst/>
          </a:prstGeom>
        </p:spPr>
        <p:txBody>
          <a:bodyPr vert="horz" lIns="100782" tIns="50392" rIns="100782" bIns="50392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8" descr="LCP_standard_RGB_clar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20664"/>
            <a:ext cx="17462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6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hdr="0" ftr="0" dt="0"/>
  <p:txStyles>
    <p:titleStyle>
      <a:lvl1pPr algn="l" defTabSz="995188" rtl="0" fontAlgn="base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2pPr>
      <a:lvl3pPr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3pPr>
      <a:lvl4pPr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4pPr>
      <a:lvl5pPr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5pPr>
      <a:lvl6pPr marL="457120"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6pPr>
      <a:lvl7pPr marL="914239"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7pPr>
      <a:lvl8pPr marL="1371358"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8pPr>
      <a:lvl9pPr marL="1828477" algn="l" defTabSz="995188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chemeClr val="hlink"/>
        </a:buClr>
        <a:buFont typeface="Arial" pitchFamily="34" charset="0"/>
        <a:buNone/>
        <a:defRPr lang="en-GB" sz="2000" b="1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244800" indent="-24120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Wingdings" pitchFamily="2" charset="2"/>
        <a:buChar char="§"/>
        <a:defRPr lang="en-GB" sz="2000" b="0" dirty="0" smtClean="0">
          <a:solidFill>
            <a:srgbClr val="95D1F2"/>
          </a:solidFill>
          <a:latin typeface="+mn-lt"/>
          <a:cs typeface="+mn-cs"/>
        </a:defRPr>
      </a:lvl2pPr>
      <a:lvl3pPr marL="633600" indent="-19800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pitchFamily="34" charset="0"/>
        <a:buChar char="–"/>
        <a:defRPr lang="en-GB" sz="2000" b="0" dirty="0" smtClean="0">
          <a:solidFill>
            <a:schemeClr val="bg1"/>
          </a:solidFill>
          <a:latin typeface="+mn-lt"/>
          <a:cs typeface="+mn-cs"/>
        </a:defRPr>
      </a:lvl3pPr>
      <a:lvl4pPr marL="1069200" indent="-24480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pitchFamily="34" charset="0"/>
        <a:buChar char="–"/>
        <a:defRPr lang="en-GB" sz="2000" b="0" dirty="0" smtClean="0">
          <a:solidFill>
            <a:schemeClr val="bg1"/>
          </a:solidFill>
          <a:latin typeface="+mn-lt"/>
          <a:cs typeface="+mn-cs"/>
        </a:defRPr>
      </a:lvl4pPr>
      <a:lvl5pPr marL="1461600" indent="-19440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pitchFamily="34" charset="0"/>
        <a:buChar char="–"/>
        <a:defRPr lang="en-GB" sz="2000" b="0" dirty="0" smtClean="0">
          <a:solidFill>
            <a:schemeClr val="bg1"/>
          </a:solidFill>
          <a:latin typeface="+mn-lt"/>
          <a:cs typeface="+mn-cs"/>
        </a:defRPr>
      </a:lvl5pPr>
      <a:lvl6pPr marL="2707797" indent="-29681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6pPr>
      <a:lvl7pPr marL="3164917" indent="-29681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7pPr>
      <a:lvl8pPr marL="3622036" indent="-29681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8pPr>
      <a:lvl9pPr marL="4079155" indent="-296810" algn="l" defTabSz="995188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7BD0E2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16000" y="216000"/>
            <a:ext cx="8298000" cy="484889"/>
          </a:xfrm>
          <a:prstGeom prst="rect">
            <a:avLst/>
          </a:prstGeom>
        </p:spPr>
        <p:txBody>
          <a:bodyPr vert="horz" lIns="91424" tIns="45712" rIns="91424" bIns="45712" rtlCol="0" anchor="t">
            <a:normAutofit/>
          </a:bodyPr>
          <a:lstStyle/>
          <a:p>
            <a:r>
              <a:rPr lang="en-US" dirty="0" smtClean="0"/>
              <a:t>Example divider slide – Level 1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 flipV="1"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E632-487A-4410-BF89-09BC042DF6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16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3" r:id="rId2"/>
    <p:sldLayoutId id="2147483733" r:id="rId3"/>
  </p:sldLayoutIdLst>
  <p:timing>
    <p:tnLst>
      <p:par>
        <p:cTn id="1" dur="indefinite" restart="never" nodeType="tmRoot"/>
      </p:par>
    </p:tnLst>
  </p:timing>
  <p:txStyles>
    <p:titleStyle>
      <a:lvl1pPr algn="l" defTabSz="914239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40" indent="-342840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9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961F-1C3E-4317-916C-66351514DE54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D77A-FCF9-4214-9FB8-61D9F679471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8" y="446325"/>
            <a:ext cx="9696463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7" tIns="49779" rIns="99557" bIns="49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68" y="1717037"/>
            <a:ext cx="9696463" cy="51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7" tIns="49779" rIns="99557" bIns="49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2269" y="7067681"/>
            <a:ext cx="2357746" cy="3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7" tIns="49779" rIns="99557" bIns="49779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27 May 2014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0015" y="7067681"/>
            <a:ext cx="5053374" cy="3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7" tIns="49779" rIns="99557" bIns="49779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3685" y="7058931"/>
            <a:ext cx="757449" cy="3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7" tIns="49779" rIns="99557" bIns="4977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47668" y="6978416"/>
            <a:ext cx="9598069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57" tIns="49779" rIns="99557" bIns="49779"/>
          <a:lstStyle/>
          <a:p>
            <a:endParaRPr lang="en-GB"/>
          </a:p>
        </p:txBody>
      </p:sp>
      <p:grpSp>
        <p:nvGrpSpPr>
          <p:cNvPr id="2" name="Group 64"/>
          <p:cNvGrpSpPr/>
          <p:nvPr/>
        </p:nvGrpSpPr>
        <p:grpSpPr>
          <a:xfrm>
            <a:off x="-3386733" y="0"/>
            <a:ext cx="3258168" cy="7561263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1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3" name="Group 58"/>
            <p:cNvGrpSpPr/>
            <p:nvPr userDrawn="1"/>
          </p:nvGrpSpPr>
          <p:grpSpPr>
            <a:xfrm>
              <a:off x="-2982571" y="476672"/>
              <a:ext cx="2863473" cy="307065"/>
              <a:chOff x="-2982571" y="476672"/>
              <a:chExt cx="2863473" cy="307065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Dark blue</a:t>
                </a:r>
              </a:p>
              <a:p>
                <a:r>
                  <a:rPr lang="en-GB" sz="1100" dirty="0" smtClean="0"/>
                  <a:t>R17</a:t>
                </a:r>
                <a:r>
                  <a:rPr lang="en-GB" sz="1100" baseline="0" dirty="0" smtClean="0"/>
                  <a:t>  G52  B88</a:t>
                </a:r>
                <a:endParaRPr lang="en-US" sz="1100" dirty="0"/>
              </a:p>
            </p:txBody>
          </p:sp>
        </p:grpSp>
        <p:grpSp>
          <p:nvGrpSpPr>
            <p:cNvPr id="4" name="Group 13"/>
            <p:cNvGrpSpPr/>
            <p:nvPr userDrawn="1"/>
          </p:nvGrpSpPr>
          <p:grpSpPr>
            <a:xfrm>
              <a:off x="-2982575" y="882170"/>
              <a:ext cx="2863476" cy="307065"/>
              <a:chOff x="-2928990" y="365095"/>
              <a:chExt cx="2643206" cy="307065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Gold</a:t>
                </a:r>
              </a:p>
              <a:p>
                <a:r>
                  <a:rPr lang="en-GB" sz="1100" dirty="0" smtClean="0"/>
                  <a:t>R217</a:t>
                </a:r>
                <a:r>
                  <a:rPr lang="en-GB" sz="1100" baseline="0" dirty="0" smtClean="0"/>
                  <a:t>  G171  B22</a:t>
                </a:r>
                <a:endParaRPr lang="en-US" sz="900" dirty="0"/>
              </a:p>
            </p:txBody>
          </p:sp>
        </p:grpSp>
        <p:grpSp>
          <p:nvGrpSpPr>
            <p:cNvPr id="5" name="Group 16"/>
            <p:cNvGrpSpPr/>
            <p:nvPr userDrawn="1"/>
          </p:nvGrpSpPr>
          <p:grpSpPr>
            <a:xfrm>
              <a:off x="-2982575" y="1277829"/>
              <a:ext cx="2863476" cy="307065"/>
              <a:chOff x="-2928990" y="63509"/>
              <a:chExt cx="2643206" cy="307065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Mid blue</a:t>
                </a:r>
              </a:p>
              <a:p>
                <a:r>
                  <a:rPr lang="en-GB" sz="1100" dirty="0" smtClean="0"/>
                  <a:t>R64</a:t>
                </a:r>
                <a:r>
                  <a:rPr lang="en-GB" sz="1100" baseline="0" dirty="0" smtClean="0"/>
                  <a:t>  G150  B184</a:t>
                </a:r>
                <a:endParaRPr lang="en-US" sz="11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5" cy="153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5" cy="153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634117" algn="l"/>
                </a:tabLst>
              </a:pPr>
              <a:r>
                <a:rPr lang="en-GB" sz="11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4"/>
            <p:cNvGrpSpPr/>
            <p:nvPr userDrawn="1"/>
          </p:nvGrpSpPr>
          <p:grpSpPr>
            <a:xfrm>
              <a:off x="-2982575" y="1688965"/>
              <a:ext cx="2863476" cy="307065"/>
              <a:chOff x="-2928990" y="63509"/>
              <a:chExt cx="2643206" cy="307065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Light grey</a:t>
                </a:r>
              </a:p>
              <a:p>
                <a:r>
                  <a:rPr lang="en-GB" sz="1100" dirty="0" smtClean="0"/>
                  <a:t>R220</a:t>
                </a:r>
                <a:r>
                  <a:rPr lang="en-GB" sz="1100" baseline="0" dirty="0" smtClean="0"/>
                  <a:t>  G221  B217</a:t>
                </a:r>
                <a:endParaRPr lang="en-US" sz="1100" dirty="0"/>
              </a:p>
            </p:txBody>
          </p:sp>
        </p:grpSp>
        <p:grpSp>
          <p:nvGrpSpPr>
            <p:cNvPr id="7" name="Group 27"/>
            <p:cNvGrpSpPr/>
            <p:nvPr userDrawn="1"/>
          </p:nvGrpSpPr>
          <p:grpSpPr>
            <a:xfrm>
              <a:off x="-2982575" y="2733370"/>
              <a:ext cx="2863476" cy="307065"/>
              <a:chOff x="-2928990" y="696778"/>
              <a:chExt cx="2643206" cy="307065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Pea green</a:t>
                </a:r>
              </a:p>
              <a:p>
                <a:r>
                  <a:rPr lang="en-GB" sz="1100" dirty="0" smtClean="0"/>
                  <a:t>R121</a:t>
                </a:r>
                <a:r>
                  <a:rPr lang="en-GB" sz="1100" baseline="0" dirty="0" smtClean="0"/>
                  <a:t>  G163  B42</a:t>
                </a:r>
                <a:endParaRPr lang="en-US" sz="1100" dirty="0"/>
              </a:p>
            </p:txBody>
          </p:sp>
        </p:grpSp>
        <p:grpSp>
          <p:nvGrpSpPr>
            <p:cNvPr id="8" name="Group 60"/>
            <p:cNvGrpSpPr/>
            <p:nvPr userDrawn="1"/>
          </p:nvGrpSpPr>
          <p:grpSpPr>
            <a:xfrm>
              <a:off x="-2982571" y="3144506"/>
              <a:ext cx="2863473" cy="307065"/>
              <a:chOff x="-2982571" y="3144506"/>
              <a:chExt cx="2863473" cy="307065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Forest green</a:t>
                </a:r>
              </a:p>
              <a:p>
                <a:r>
                  <a:rPr lang="en-GB" sz="1100" dirty="0" smtClean="0"/>
                  <a:t>R</a:t>
                </a:r>
                <a:r>
                  <a:rPr lang="en-GB" sz="1100" baseline="0" dirty="0" smtClean="0"/>
                  <a:t>0 G132  B82</a:t>
                </a:r>
                <a:endParaRPr lang="en-US" sz="1100" dirty="0"/>
              </a:p>
            </p:txBody>
          </p:sp>
        </p:grpSp>
        <p:grpSp>
          <p:nvGrpSpPr>
            <p:cNvPr id="9" name="Group 33"/>
            <p:cNvGrpSpPr/>
            <p:nvPr userDrawn="1"/>
          </p:nvGrpSpPr>
          <p:grpSpPr>
            <a:xfrm>
              <a:off x="-2982575" y="3555642"/>
              <a:ext cx="2863476" cy="307065"/>
              <a:chOff x="-2928990" y="696778"/>
              <a:chExt cx="2643206" cy="307065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Bottle green</a:t>
                </a:r>
              </a:p>
              <a:p>
                <a:r>
                  <a:rPr lang="en-GB" sz="1100" dirty="0" smtClean="0"/>
                  <a:t>R17</a:t>
                </a:r>
                <a:r>
                  <a:rPr lang="en-GB" sz="1100" baseline="0" dirty="0" smtClean="0"/>
                  <a:t>  G179  B162</a:t>
                </a:r>
                <a:endParaRPr lang="en-US" sz="1100" dirty="0"/>
              </a:p>
            </p:txBody>
          </p:sp>
        </p:grpSp>
        <p:grpSp>
          <p:nvGrpSpPr>
            <p:cNvPr id="10" name="Group 36"/>
            <p:cNvGrpSpPr/>
            <p:nvPr userDrawn="1"/>
          </p:nvGrpSpPr>
          <p:grpSpPr>
            <a:xfrm>
              <a:off x="-2982575" y="3966778"/>
              <a:ext cx="2863476" cy="307065"/>
              <a:chOff x="-2928990" y="696778"/>
              <a:chExt cx="2643206" cy="307065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Cyan</a:t>
                </a:r>
              </a:p>
              <a:p>
                <a:r>
                  <a:rPr lang="en-GB" sz="1100" dirty="0" smtClean="0"/>
                  <a:t>R0</a:t>
                </a:r>
                <a:r>
                  <a:rPr lang="en-GB" sz="1100" baseline="0" dirty="0" smtClean="0"/>
                  <a:t>  G156  B200</a:t>
                </a:r>
                <a:endParaRPr lang="en-US" sz="1100" dirty="0"/>
              </a:p>
            </p:txBody>
          </p:sp>
        </p:grpSp>
        <p:grpSp>
          <p:nvGrpSpPr>
            <p:cNvPr id="11" name="Group 63"/>
            <p:cNvGrpSpPr/>
            <p:nvPr userDrawn="1"/>
          </p:nvGrpSpPr>
          <p:grpSpPr>
            <a:xfrm>
              <a:off x="-2982571" y="4377914"/>
              <a:ext cx="2863473" cy="307065"/>
              <a:chOff x="-2982571" y="4377914"/>
              <a:chExt cx="2863473" cy="307065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Light blue</a:t>
                </a:r>
              </a:p>
              <a:p>
                <a:r>
                  <a:rPr lang="en-GB" sz="1100" dirty="0" smtClean="0"/>
                  <a:t>R124</a:t>
                </a:r>
                <a:r>
                  <a:rPr lang="en-GB" sz="1100" baseline="0" dirty="0" smtClean="0"/>
                  <a:t>  G179  B225</a:t>
                </a:r>
                <a:endParaRPr lang="en-US" sz="1100" dirty="0"/>
              </a:p>
            </p:txBody>
          </p:sp>
        </p:grpSp>
        <p:grpSp>
          <p:nvGrpSpPr>
            <p:cNvPr id="14" name="Group 43"/>
            <p:cNvGrpSpPr/>
            <p:nvPr userDrawn="1"/>
          </p:nvGrpSpPr>
          <p:grpSpPr>
            <a:xfrm>
              <a:off x="-2982575" y="4789050"/>
              <a:ext cx="2863476" cy="307065"/>
              <a:chOff x="-2928990" y="696778"/>
              <a:chExt cx="2643206" cy="307065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Violet</a:t>
                </a:r>
              </a:p>
              <a:p>
                <a:r>
                  <a:rPr lang="en-GB" sz="1100" dirty="0" smtClean="0"/>
                  <a:t>R128</a:t>
                </a:r>
                <a:r>
                  <a:rPr lang="en-GB" sz="1100" baseline="0" dirty="0" smtClean="0"/>
                  <a:t>  G118  B207</a:t>
                </a:r>
                <a:endParaRPr lang="en-US" sz="1100" dirty="0"/>
              </a:p>
            </p:txBody>
          </p:sp>
        </p:grpSp>
        <p:grpSp>
          <p:nvGrpSpPr>
            <p:cNvPr id="15" name="Group 46"/>
            <p:cNvGrpSpPr/>
            <p:nvPr userDrawn="1"/>
          </p:nvGrpSpPr>
          <p:grpSpPr>
            <a:xfrm>
              <a:off x="-2982575" y="5200186"/>
              <a:ext cx="2863476" cy="307065"/>
              <a:chOff x="-2928990" y="696778"/>
              <a:chExt cx="2643206" cy="30706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Purple</a:t>
                </a:r>
              </a:p>
              <a:p>
                <a:r>
                  <a:rPr lang="en-GB" sz="1100" dirty="0" smtClean="0"/>
                  <a:t>R143</a:t>
                </a:r>
                <a:r>
                  <a:rPr lang="en-GB" sz="1100" baseline="0" dirty="0" smtClean="0"/>
                  <a:t>  G70  B147</a:t>
                </a:r>
                <a:endParaRPr lang="en-US" sz="1100" dirty="0"/>
              </a:p>
            </p:txBody>
          </p:sp>
        </p:grpSp>
        <p:grpSp>
          <p:nvGrpSpPr>
            <p:cNvPr id="16" name="Group 49"/>
            <p:cNvGrpSpPr/>
            <p:nvPr userDrawn="1"/>
          </p:nvGrpSpPr>
          <p:grpSpPr>
            <a:xfrm>
              <a:off x="-2982575" y="5611322"/>
              <a:ext cx="2863476" cy="307065"/>
              <a:chOff x="-2928990" y="696778"/>
              <a:chExt cx="2643206" cy="307065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err="1" smtClean="0"/>
                  <a:t>Fuscia</a:t>
                </a:r>
                <a:endParaRPr lang="en-GB" sz="1100" dirty="0" smtClean="0"/>
              </a:p>
              <a:p>
                <a:r>
                  <a:rPr lang="en-GB" sz="1100" dirty="0" smtClean="0"/>
                  <a:t>R233</a:t>
                </a:r>
                <a:r>
                  <a:rPr lang="en-GB" sz="1100" baseline="0" dirty="0" smtClean="0"/>
                  <a:t>  G69  B140</a:t>
                </a:r>
                <a:endParaRPr lang="en-US" sz="1100" dirty="0"/>
              </a:p>
            </p:txBody>
          </p:sp>
        </p:grpSp>
        <p:grpSp>
          <p:nvGrpSpPr>
            <p:cNvPr id="19" name="Group 52"/>
            <p:cNvGrpSpPr/>
            <p:nvPr userDrawn="1"/>
          </p:nvGrpSpPr>
          <p:grpSpPr>
            <a:xfrm>
              <a:off x="-2982575" y="6022458"/>
              <a:ext cx="2863476" cy="307065"/>
              <a:chOff x="-2928990" y="696778"/>
              <a:chExt cx="2643206" cy="307065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Red</a:t>
                </a:r>
              </a:p>
              <a:p>
                <a:r>
                  <a:rPr lang="en-GB" sz="1100" dirty="0" smtClean="0"/>
                  <a:t>R200</a:t>
                </a:r>
                <a:r>
                  <a:rPr lang="en-GB" sz="1100" baseline="0" dirty="0" smtClean="0"/>
                  <a:t>  G30  B69</a:t>
                </a:r>
                <a:endParaRPr lang="en-US" sz="1100" dirty="0"/>
              </a:p>
            </p:txBody>
          </p:sp>
        </p:grpSp>
        <p:grpSp>
          <p:nvGrpSpPr>
            <p:cNvPr id="20" name="Group 55"/>
            <p:cNvGrpSpPr/>
            <p:nvPr userDrawn="1"/>
          </p:nvGrpSpPr>
          <p:grpSpPr>
            <a:xfrm>
              <a:off x="-2982575" y="6433591"/>
              <a:ext cx="2863476" cy="307065"/>
              <a:chOff x="-2928990" y="696778"/>
              <a:chExt cx="2643206" cy="307065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dirty="0" smtClean="0"/>
                  <a:t>Orange</a:t>
                </a:r>
              </a:p>
              <a:p>
                <a:r>
                  <a:rPr lang="en-GB" sz="1100" dirty="0" smtClean="0"/>
                  <a:t>R238</a:t>
                </a:r>
                <a:r>
                  <a:rPr lang="en-GB" sz="1100" baseline="0" dirty="0" smtClean="0"/>
                  <a:t>  G116  29</a:t>
                </a:r>
                <a:endParaRPr lang="en-US" sz="11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3227033" y="2592263"/>
            <a:ext cx="334171" cy="315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7" tIns="49779" rIns="99557" bIns="49779"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702530" y="2589750"/>
            <a:ext cx="25898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/>
              <a:t>Dark grey</a:t>
            </a:r>
          </a:p>
          <a:p>
            <a:r>
              <a:rPr lang="en-GB" sz="1100" dirty="0" smtClean="0"/>
              <a:t>R63</a:t>
            </a:r>
            <a:r>
              <a:rPr lang="en-GB" sz="1100" baseline="0" dirty="0" smtClean="0"/>
              <a:t>  G69  B72</a:t>
            </a:r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5pPr>
      <a:lvl6pPr marL="49778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6pPr>
      <a:lvl7pPr marL="99557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7pPr>
      <a:lvl8pPr marL="149335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8pPr>
      <a:lvl9pPr marL="199114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93831" indent="-29383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600">
          <a:solidFill>
            <a:srgbClr val="3F4548"/>
          </a:solidFill>
          <a:latin typeface="+mn-lt"/>
          <a:ea typeface="+mn-ea"/>
          <a:cs typeface="+mn-cs"/>
        </a:defRPr>
      </a:lvl1pPr>
      <a:lvl2pPr marL="781247" indent="-292104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200">
          <a:solidFill>
            <a:srgbClr val="3F4548"/>
          </a:solidFill>
          <a:latin typeface="+mn-lt"/>
          <a:cs typeface="+mn-cs"/>
        </a:defRPr>
      </a:lvl2pPr>
      <a:lvl3pPr marL="1166686" indent="-1901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560767" indent="-19876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800">
          <a:solidFill>
            <a:srgbClr val="3F4548"/>
          </a:solidFill>
          <a:latin typeface="+mn-lt"/>
          <a:cs typeface="+mn-cs"/>
        </a:defRPr>
      </a:lvl4pPr>
      <a:lvl5pPr marL="1951391" indent="-19185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500">
          <a:solidFill>
            <a:srgbClr val="3F4548"/>
          </a:solidFill>
          <a:latin typeface="+mn-lt"/>
          <a:cs typeface="+mn-cs"/>
        </a:defRPr>
      </a:lvl5pPr>
      <a:lvl6pPr marL="2449177" indent="-19185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500">
          <a:solidFill>
            <a:srgbClr val="0D2E64"/>
          </a:solidFill>
          <a:latin typeface="+mn-lt"/>
          <a:cs typeface="+mn-cs"/>
        </a:defRPr>
      </a:lvl6pPr>
      <a:lvl7pPr marL="2946963" indent="-19185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500">
          <a:solidFill>
            <a:srgbClr val="0D2E64"/>
          </a:solidFill>
          <a:latin typeface="+mn-lt"/>
          <a:cs typeface="+mn-cs"/>
        </a:defRPr>
      </a:lvl7pPr>
      <a:lvl8pPr marL="3444748" indent="-19185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500">
          <a:solidFill>
            <a:srgbClr val="0D2E64"/>
          </a:solidFill>
          <a:latin typeface="+mn-lt"/>
          <a:cs typeface="+mn-cs"/>
        </a:defRPr>
      </a:lvl8pPr>
      <a:lvl9pPr marL="3942534" indent="-19185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5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86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72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59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43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30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716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502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288" algn="l" defTabSz="9955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269" y="2052439"/>
            <a:ext cx="9081945" cy="1428237"/>
          </a:xfrm>
        </p:spPr>
        <p:txBody>
          <a:bodyPr/>
          <a:lstStyle/>
          <a:p>
            <a:r>
              <a:rPr lang="en-GB" dirty="0" smtClean="0">
                <a:solidFill>
                  <a:srgbClr val="D9AB16"/>
                </a:solidFill>
              </a:rPr>
              <a:t>Meeting the Challenge of Periodical Payment Orders</a:t>
            </a:r>
            <a:endParaRPr lang="en-GB" dirty="0">
              <a:solidFill>
                <a:srgbClr val="D9AB1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269" y="3708623"/>
            <a:ext cx="8844871" cy="1429770"/>
          </a:xfrm>
        </p:spPr>
        <p:txBody>
          <a:bodyPr/>
          <a:lstStyle/>
          <a:p>
            <a:r>
              <a:rPr lang="en-GB" dirty="0" smtClean="0"/>
              <a:t>Anthony Wright, The MDU</a:t>
            </a:r>
          </a:p>
          <a:p>
            <a:r>
              <a:rPr lang="en-GB" dirty="0" smtClean="0"/>
              <a:t>Sarah MacDonnell, LCP</a:t>
            </a:r>
          </a:p>
          <a:p>
            <a:r>
              <a:rPr lang="en-GB" dirty="0" smtClean="0"/>
              <a:t>Scott Jamieson, Kames Capital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2 June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areas of risk for GI practitioners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1571735"/>
              </p:ext>
            </p:extLst>
          </p:nvPr>
        </p:nvGraphicFramePr>
        <p:xfrm>
          <a:off x="594172" y="1332359"/>
          <a:ext cx="9518650" cy="503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6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on all areas of the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1939445"/>
              </p:ext>
            </p:extLst>
          </p:nvPr>
        </p:nvGraphicFramePr>
        <p:xfrm>
          <a:off x="215900" y="1550988"/>
          <a:ext cx="10040938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28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the market adapting?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787781" y="2227894"/>
            <a:ext cx="7286258" cy="3785318"/>
          </a:xfrm>
          <a:custGeom>
            <a:avLst/>
            <a:gdLst>
              <a:gd name="connsiteX0" fmla="*/ 0 w 5114261"/>
              <a:gd name="connsiteY0" fmla="*/ 627321 h 2243475"/>
              <a:gd name="connsiteX1" fmla="*/ 754912 w 5114261"/>
              <a:gd name="connsiteY1" fmla="*/ 350875 h 2243475"/>
              <a:gd name="connsiteX2" fmla="*/ 2211572 w 5114261"/>
              <a:gd name="connsiteY2" fmla="*/ 2243470 h 2243475"/>
              <a:gd name="connsiteX3" fmla="*/ 4412512 w 5114261"/>
              <a:gd name="connsiteY3" fmla="*/ 329610 h 2243475"/>
              <a:gd name="connsiteX4" fmla="*/ 5114261 w 5114261"/>
              <a:gd name="connsiteY4" fmla="*/ 0 h 22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261" h="2243475">
                <a:moveTo>
                  <a:pt x="0" y="627321"/>
                </a:moveTo>
                <a:cubicBezTo>
                  <a:pt x="193158" y="354419"/>
                  <a:pt x="386317" y="81517"/>
                  <a:pt x="754912" y="350875"/>
                </a:cubicBezTo>
                <a:cubicBezTo>
                  <a:pt x="1123507" y="620233"/>
                  <a:pt x="1601972" y="2247014"/>
                  <a:pt x="2211572" y="2243470"/>
                </a:cubicBezTo>
                <a:cubicBezTo>
                  <a:pt x="2821172" y="2239926"/>
                  <a:pt x="3928730" y="703522"/>
                  <a:pt x="4412512" y="329610"/>
                </a:cubicBezTo>
                <a:cubicBezTo>
                  <a:pt x="4896294" y="-44302"/>
                  <a:pt x="4993759" y="56707"/>
                  <a:pt x="5114261" y="0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6805" y="2589749"/>
            <a:ext cx="1178931" cy="4237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GB" sz="2000" dirty="0" smtClean="0"/>
              <a:t>Denial</a:t>
            </a:r>
            <a:endParaRPr lang="en-GB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449272" y="1301162"/>
            <a:ext cx="9696463" cy="49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/>
              <a:t>The Bereavement Curve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781" y="4315150"/>
            <a:ext cx="2263848" cy="4237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GB" sz="2000" dirty="0" smtClean="0"/>
              <a:t>Anger/fear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51979" y="6156895"/>
            <a:ext cx="2357862" cy="4237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GB" sz="2000" dirty="0" smtClean="0"/>
              <a:t>Depression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19281" y="4072269"/>
            <a:ext cx="2412657" cy="4237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GB" sz="2000" dirty="0" smtClean="0"/>
              <a:t>Understanding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95111" y="1795827"/>
            <a:ext cx="2273653" cy="4237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GB" sz="2000" dirty="0" smtClean="0"/>
              <a:t>Acceptance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82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survey said:</a:t>
            </a:r>
          </a:p>
          <a:p>
            <a:pPr marL="489201" lvl="1" indent="0">
              <a:buNone/>
            </a:pPr>
            <a:r>
              <a:rPr lang="en-GB" dirty="0"/>
              <a:t>j</a:t>
            </a:r>
            <a:r>
              <a:rPr lang="en-GB" dirty="0" smtClean="0"/>
              <a:t>ust 3 out of 14 insurers </a:t>
            </a:r>
          </a:p>
          <a:p>
            <a:pPr marL="489201" lvl="1" indent="0">
              <a:buNone/>
            </a:pPr>
            <a:r>
              <a:rPr lang="en-GB" dirty="0" smtClean="0"/>
              <a:t>and one reinsurer </a:t>
            </a:r>
          </a:p>
          <a:p>
            <a:pPr marL="489201" lvl="1" indent="0">
              <a:buNone/>
            </a:pPr>
            <a:r>
              <a:rPr lang="en-GB" dirty="0" smtClean="0"/>
              <a:t>had changed their investment strategy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Critical mass?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890" y="3852639"/>
            <a:ext cx="5243881" cy="30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79895" y="1716435"/>
            <a:ext cx="3264732" cy="12702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GB" dirty="0"/>
              <a:t>Call for Government to issue longer term gilts</a:t>
            </a:r>
          </a:p>
        </p:txBody>
      </p:sp>
    </p:spTree>
    <p:extLst>
      <p:ext uri="{BB962C8B-B14F-4D97-AF65-F5344CB8AC3E}">
        <p14:creationId xmlns:p14="http://schemas.microsoft.com/office/powerpoint/2010/main" xmlns="" val="5860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6000" y="1367415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>
            <a:lvl1pPr marL="292049" indent="-292049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9325" indent="-287288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69776" indent="-288874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758640" indent="-28570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50678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0779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6491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22036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79155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r>
              <a:rPr lang="en-GB" i="1" kern="0" dirty="0" smtClean="0"/>
              <a:t>Current</a:t>
            </a:r>
            <a:r>
              <a:rPr lang="en-GB" kern="0" dirty="0" smtClean="0"/>
              <a:t> value of motor industry PPO reserves:  ~£2bn                            </a:t>
            </a:r>
          </a:p>
          <a:p>
            <a:pPr lvl="1"/>
            <a:r>
              <a:rPr lang="en-GB" sz="1800" kern="0" dirty="0" smtClean="0"/>
              <a:t>Based on mean:</a:t>
            </a:r>
          </a:p>
          <a:p>
            <a:pPr lvl="2"/>
            <a:r>
              <a:rPr lang="en-GB" sz="1800" kern="0" dirty="0" smtClean="0"/>
              <a:t>annual amount (£85k)</a:t>
            </a:r>
          </a:p>
          <a:p>
            <a:pPr lvl="2"/>
            <a:r>
              <a:rPr lang="en-GB" sz="1800" kern="0" dirty="0" smtClean="0"/>
              <a:t>life expectancy (44 years)</a:t>
            </a:r>
          </a:p>
          <a:p>
            <a:pPr lvl="2"/>
            <a:r>
              <a:rPr lang="en-GB" sz="1800" kern="0" dirty="0" smtClean="0"/>
              <a:t>0% net discount rate</a:t>
            </a:r>
          </a:p>
          <a:p>
            <a:r>
              <a:rPr lang="en-GB" kern="0" dirty="0" smtClean="0"/>
              <a:t>Larger if take into account large claims known about but not yet settled as PPOs</a:t>
            </a:r>
          </a:p>
          <a:p>
            <a:r>
              <a:rPr lang="en-GB" kern="0" dirty="0" smtClean="0"/>
              <a:t>Smaller for direct insurers if take reinsurance into account</a:t>
            </a:r>
          </a:p>
          <a:p>
            <a:pPr lvl="1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How many?</a:t>
            </a:r>
            <a:br>
              <a:rPr lang="en-GB" sz="320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52340" y="5888396"/>
            <a:ext cx="707047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</a:rPr>
              <a:t>Health warning:  	Figures subject to a large degree of uncertainty</a:t>
            </a:r>
          </a:p>
          <a:p>
            <a:pPr algn="l"/>
            <a:r>
              <a:rPr lang="en-GB" sz="1800" dirty="0" smtClean="0">
                <a:solidFill>
                  <a:schemeClr val="bg1"/>
                </a:solidFill>
              </a:rPr>
              <a:t>		Highly dependant upon assumptions selected</a:t>
            </a:r>
            <a:endParaRPr lang="en-GB" sz="1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6132541"/>
              </p:ext>
            </p:extLst>
          </p:nvPr>
        </p:nvGraphicFramePr>
        <p:xfrm>
          <a:off x="762532" y="1260351"/>
          <a:ext cx="5364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411"/>
                <a:gridCol w="2304257"/>
              </a:tblGrid>
              <a:tr h="370840">
                <a:tc>
                  <a:txBody>
                    <a:bodyPr/>
                    <a:lstStyle/>
                    <a:p>
                      <a:pPr lvl="0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PPOs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dirty="0" smtClean="0"/>
                        <a:t>Motor Insurance Industry: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MIB: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NHS: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Many More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1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16000" y="1551600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>
            <a:lvl1pPr marL="292049" indent="-292049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9325" indent="-287288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69776" indent="-288874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758640" indent="-28570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50678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0779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6491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22036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79155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r>
              <a:rPr lang="en-GB" kern="0" dirty="0" smtClean="0"/>
              <a:t>Term of GI liabilities will continue to lengthen over decades </a:t>
            </a:r>
            <a:endParaRPr lang="en-GB" kern="0" dirty="0"/>
          </a:p>
          <a:p>
            <a:endParaRPr lang="en-GB" kern="0" dirty="0" smtClean="0"/>
          </a:p>
          <a:p>
            <a:pPr lvl="3"/>
            <a:endParaRPr lang="en-GB" kern="0" dirty="0" smtClean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00" y="180231"/>
            <a:ext cx="8442000" cy="1260475"/>
          </a:xfrm>
        </p:spPr>
        <p:txBody>
          <a:bodyPr/>
          <a:lstStyle/>
          <a:p>
            <a:r>
              <a:rPr lang="en-GB" dirty="0" smtClean="0"/>
              <a:t>How many?</a:t>
            </a:r>
            <a:br>
              <a:rPr lang="en-GB" dirty="0" smtClean="0"/>
            </a:br>
            <a:r>
              <a:rPr lang="en-GB" dirty="0" smtClean="0"/>
              <a:t>Only set to increase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1515268" y="1669567"/>
            <a:ext cx="7128792" cy="4055279"/>
            <a:chOff x="2103291" y="1959415"/>
            <a:chExt cx="6847749" cy="4741096"/>
          </a:xfrm>
        </p:grpSpPr>
        <p:cxnSp>
          <p:nvCxnSpPr>
            <p:cNvPr id="34" name="Straight Connector 33"/>
            <p:cNvCxnSpPr/>
            <p:nvPr>
              <p:custDataLst>
                <p:tags r:id="rId1"/>
              </p:custDataLst>
            </p:nvPr>
          </p:nvCxnSpPr>
          <p:spPr>
            <a:xfrm>
              <a:off x="2160163" y="5758656"/>
              <a:ext cx="6790877" cy="1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146246" y="4392422"/>
              <a:ext cx="6782178" cy="1394270"/>
            </a:xfrm>
            <a:custGeom>
              <a:avLst/>
              <a:gdLst>
                <a:gd name="T0" fmla="*/ 565 w 16964"/>
                <a:gd name="T1" fmla="*/ 3466 h 3542"/>
                <a:gd name="T2" fmla="*/ 775 w 16964"/>
                <a:gd name="T3" fmla="*/ 3470 h 3542"/>
                <a:gd name="T4" fmla="*/ 929 w 16964"/>
                <a:gd name="T5" fmla="*/ 3459 h 3542"/>
                <a:gd name="T6" fmla="*/ 1190 w 16964"/>
                <a:gd name="T7" fmla="*/ 3411 h 3542"/>
                <a:gd name="T8" fmla="*/ 1505 w 16964"/>
                <a:gd name="T9" fmla="*/ 3335 h 3542"/>
                <a:gd name="T10" fmla="*/ 1820 w 16964"/>
                <a:gd name="T11" fmla="*/ 3242 h 3542"/>
                <a:gd name="T12" fmla="*/ 2135 w 16964"/>
                <a:gd name="T13" fmla="*/ 3132 h 3542"/>
                <a:gd name="T14" fmla="*/ 2450 w 16964"/>
                <a:gd name="T15" fmla="*/ 3006 h 3542"/>
                <a:gd name="T16" fmla="*/ 2765 w 16964"/>
                <a:gd name="T17" fmla="*/ 2863 h 3542"/>
                <a:gd name="T18" fmla="*/ 3188 w 16964"/>
                <a:gd name="T19" fmla="*/ 2669 h 3542"/>
                <a:gd name="T20" fmla="*/ 3823 w 16964"/>
                <a:gd name="T21" fmla="*/ 2410 h 3542"/>
                <a:gd name="T22" fmla="*/ 4458 w 16964"/>
                <a:gd name="T23" fmla="*/ 2181 h 3542"/>
                <a:gd name="T24" fmla="*/ 5092 w 16964"/>
                <a:gd name="T25" fmla="*/ 1977 h 3542"/>
                <a:gd name="T26" fmla="*/ 5727 w 16964"/>
                <a:gd name="T27" fmla="*/ 1795 h 3542"/>
                <a:gd name="T28" fmla="*/ 6361 w 16964"/>
                <a:gd name="T29" fmla="*/ 1630 h 3542"/>
                <a:gd name="T30" fmla="*/ 6995 w 16964"/>
                <a:gd name="T31" fmla="*/ 1482 h 3542"/>
                <a:gd name="T32" fmla="*/ 8051 w 16964"/>
                <a:gd name="T33" fmla="*/ 1263 h 3542"/>
                <a:gd name="T34" fmla="*/ 9319 w 16964"/>
                <a:gd name="T35" fmla="*/ 1036 h 3542"/>
                <a:gd name="T36" fmla="*/ 10587 w 16964"/>
                <a:gd name="T37" fmla="*/ 838 h 3542"/>
                <a:gd name="T38" fmla="*/ 11854 w 16964"/>
                <a:gd name="T39" fmla="*/ 660 h 3542"/>
                <a:gd name="T40" fmla="*/ 13121 w 16964"/>
                <a:gd name="T41" fmla="*/ 495 h 3542"/>
                <a:gd name="T42" fmla="*/ 14387 w 16964"/>
                <a:gd name="T43" fmla="*/ 335 h 3542"/>
                <a:gd name="T44" fmla="*/ 15654 w 16964"/>
                <a:gd name="T45" fmla="*/ 173 h 3542"/>
                <a:gd name="T46" fmla="*/ 16920 w 16964"/>
                <a:gd name="T47" fmla="*/ 3 h 3542"/>
                <a:gd name="T48" fmla="*/ 16508 w 16964"/>
                <a:gd name="T49" fmla="*/ 132 h 3542"/>
                <a:gd name="T50" fmla="*/ 15241 w 16964"/>
                <a:gd name="T51" fmla="*/ 299 h 3542"/>
                <a:gd name="T52" fmla="*/ 13974 w 16964"/>
                <a:gd name="T53" fmla="*/ 459 h 3542"/>
                <a:gd name="T54" fmla="*/ 12708 w 16964"/>
                <a:gd name="T55" fmla="*/ 620 h 3542"/>
                <a:gd name="T56" fmla="*/ 11441 w 16964"/>
                <a:gd name="T57" fmla="*/ 789 h 3542"/>
                <a:gd name="T58" fmla="*/ 10175 w 16964"/>
                <a:gd name="T59" fmla="*/ 973 h 3542"/>
                <a:gd name="T60" fmla="*/ 8909 w 16964"/>
                <a:gd name="T61" fmla="*/ 1179 h 3542"/>
                <a:gd name="T62" fmla="*/ 7644 w 16964"/>
                <a:gd name="T63" fmla="*/ 1417 h 3542"/>
                <a:gd name="T64" fmla="*/ 6800 w 16964"/>
                <a:gd name="T65" fmla="*/ 1600 h 3542"/>
                <a:gd name="T66" fmla="*/ 6167 w 16964"/>
                <a:gd name="T67" fmla="*/ 1753 h 3542"/>
                <a:gd name="T68" fmla="*/ 5535 w 16964"/>
                <a:gd name="T69" fmla="*/ 1922 h 3542"/>
                <a:gd name="T70" fmla="*/ 4903 w 16964"/>
                <a:gd name="T71" fmla="*/ 2111 h 3542"/>
                <a:gd name="T72" fmla="*/ 4271 w 16964"/>
                <a:gd name="T73" fmla="*/ 2322 h 3542"/>
                <a:gd name="T74" fmla="*/ 3639 w 16964"/>
                <a:gd name="T75" fmla="*/ 2559 h 3542"/>
                <a:gd name="T76" fmla="*/ 3007 w 16964"/>
                <a:gd name="T77" fmla="*/ 2827 h 3542"/>
                <a:gd name="T78" fmla="*/ 2690 w 16964"/>
                <a:gd name="T79" fmla="*/ 2978 h 3542"/>
                <a:gd name="T80" fmla="*/ 2372 w 16964"/>
                <a:gd name="T81" fmla="*/ 3117 h 3542"/>
                <a:gd name="T82" fmla="*/ 2054 w 16964"/>
                <a:gd name="T83" fmla="*/ 3239 h 3542"/>
                <a:gd name="T84" fmla="*/ 1735 w 16964"/>
                <a:gd name="T85" fmla="*/ 3344 h 3542"/>
                <a:gd name="T86" fmla="*/ 1417 w 16964"/>
                <a:gd name="T87" fmla="*/ 3432 h 3542"/>
                <a:gd name="T88" fmla="*/ 1098 w 16964"/>
                <a:gd name="T89" fmla="*/ 3504 h 3542"/>
                <a:gd name="T90" fmla="*/ 883 w 16964"/>
                <a:gd name="T91" fmla="*/ 3536 h 3542"/>
                <a:gd name="T92" fmla="*/ 722 w 16964"/>
                <a:gd name="T93" fmla="*/ 3542 h 3542"/>
                <a:gd name="T94" fmla="*/ 458 w 16964"/>
                <a:gd name="T95" fmla="*/ 3536 h 3542"/>
                <a:gd name="T96" fmla="*/ 36 w 16964"/>
                <a:gd name="T97" fmla="*/ 3464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64" h="3542">
                  <a:moveTo>
                    <a:pt x="36" y="3464"/>
                  </a:moveTo>
                  <a:lnTo>
                    <a:pt x="458" y="3464"/>
                  </a:lnTo>
                  <a:lnTo>
                    <a:pt x="565" y="3466"/>
                  </a:lnTo>
                  <a:lnTo>
                    <a:pt x="671" y="3469"/>
                  </a:lnTo>
                  <a:lnTo>
                    <a:pt x="723" y="3470"/>
                  </a:lnTo>
                  <a:lnTo>
                    <a:pt x="775" y="3470"/>
                  </a:lnTo>
                  <a:lnTo>
                    <a:pt x="827" y="3468"/>
                  </a:lnTo>
                  <a:lnTo>
                    <a:pt x="878" y="3464"/>
                  </a:lnTo>
                  <a:lnTo>
                    <a:pt x="929" y="3459"/>
                  </a:lnTo>
                  <a:lnTo>
                    <a:pt x="981" y="3451"/>
                  </a:lnTo>
                  <a:lnTo>
                    <a:pt x="1085" y="3433"/>
                  </a:lnTo>
                  <a:lnTo>
                    <a:pt x="1190" y="3411"/>
                  </a:lnTo>
                  <a:lnTo>
                    <a:pt x="1295" y="3387"/>
                  </a:lnTo>
                  <a:lnTo>
                    <a:pt x="1400" y="3362"/>
                  </a:lnTo>
                  <a:lnTo>
                    <a:pt x="1505" y="3335"/>
                  </a:lnTo>
                  <a:lnTo>
                    <a:pt x="1610" y="3306"/>
                  </a:lnTo>
                  <a:lnTo>
                    <a:pt x="1715" y="3275"/>
                  </a:lnTo>
                  <a:lnTo>
                    <a:pt x="1820" y="3242"/>
                  </a:lnTo>
                  <a:lnTo>
                    <a:pt x="1925" y="3208"/>
                  </a:lnTo>
                  <a:lnTo>
                    <a:pt x="2030" y="3171"/>
                  </a:lnTo>
                  <a:lnTo>
                    <a:pt x="2135" y="3132"/>
                  </a:lnTo>
                  <a:lnTo>
                    <a:pt x="2240" y="3092"/>
                  </a:lnTo>
                  <a:lnTo>
                    <a:pt x="2345" y="3050"/>
                  </a:lnTo>
                  <a:lnTo>
                    <a:pt x="2450" y="3006"/>
                  </a:lnTo>
                  <a:lnTo>
                    <a:pt x="2555" y="2961"/>
                  </a:lnTo>
                  <a:lnTo>
                    <a:pt x="2660" y="2913"/>
                  </a:lnTo>
                  <a:lnTo>
                    <a:pt x="2765" y="2863"/>
                  </a:lnTo>
                  <a:lnTo>
                    <a:pt x="2871" y="2812"/>
                  </a:lnTo>
                  <a:lnTo>
                    <a:pt x="2976" y="2762"/>
                  </a:lnTo>
                  <a:lnTo>
                    <a:pt x="3188" y="2669"/>
                  </a:lnTo>
                  <a:lnTo>
                    <a:pt x="3400" y="2579"/>
                  </a:lnTo>
                  <a:lnTo>
                    <a:pt x="3612" y="2493"/>
                  </a:lnTo>
                  <a:lnTo>
                    <a:pt x="3823" y="2410"/>
                  </a:lnTo>
                  <a:lnTo>
                    <a:pt x="4035" y="2331"/>
                  </a:lnTo>
                  <a:lnTo>
                    <a:pt x="4246" y="2254"/>
                  </a:lnTo>
                  <a:lnTo>
                    <a:pt x="4458" y="2181"/>
                  </a:lnTo>
                  <a:lnTo>
                    <a:pt x="4669" y="2110"/>
                  </a:lnTo>
                  <a:lnTo>
                    <a:pt x="4881" y="2042"/>
                  </a:lnTo>
                  <a:lnTo>
                    <a:pt x="5092" y="1977"/>
                  </a:lnTo>
                  <a:lnTo>
                    <a:pt x="5304" y="1914"/>
                  </a:lnTo>
                  <a:lnTo>
                    <a:pt x="5515" y="1853"/>
                  </a:lnTo>
                  <a:lnTo>
                    <a:pt x="5727" y="1795"/>
                  </a:lnTo>
                  <a:lnTo>
                    <a:pt x="5938" y="1738"/>
                  </a:lnTo>
                  <a:lnTo>
                    <a:pt x="6149" y="1683"/>
                  </a:lnTo>
                  <a:lnTo>
                    <a:pt x="6361" y="1630"/>
                  </a:lnTo>
                  <a:lnTo>
                    <a:pt x="6572" y="1579"/>
                  </a:lnTo>
                  <a:lnTo>
                    <a:pt x="6783" y="1530"/>
                  </a:lnTo>
                  <a:lnTo>
                    <a:pt x="6995" y="1482"/>
                  </a:lnTo>
                  <a:lnTo>
                    <a:pt x="7206" y="1435"/>
                  </a:lnTo>
                  <a:lnTo>
                    <a:pt x="7629" y="1346"/>
                  </a:lnTo>
                  <a:lnTo>
                    <a:pt x="8051" y="1263"/>
                  </a:lnTo>
                  <a:lnTo>
                    <a:pt x="8474" y="1183"/>
                  </a:lnTo>
                  <a:lnTo>
                    <a:pt x="8897" y="1108"/>
                  </a:lnTo>
                  <a:lnTo>
                    <a:pt x="9319" y="1036"/>
                  </a:lnTo>
                  <a:lnTo>
                    <a:pt x="9742" y="967"/>
                  </a:lnTo>
                  <a:lnTo>
                    <a:pt x="10164" y="902"/>
                  </a:lnTo>
                  <a:lnTo>
                    <a:pt x="10587" y="838"/>
                  </a:lnTo>
                  <a:lnTo>
                    <a:pt x="11009" y="777"/>
                  </a:lnTo>
                  <a:lnTo>
                    <a:pt x="11431" y="718"/>
                  </a:lnTo>
                  <a:lnTo>
                    <a:pt x="11854" y="660"/>
                  </a:lnTo>
                  <a:lnTo>
                    <a:pt x="12276" y="604"/>
                  </a:lnTo>
                  <a:lnTo>
                    <a:pt x="12698" y="549"/>
                  </a:lnTo>
                  <a:lnTo>
                    <a:pt x="13121" y="495"/>
                  </a:lnTo>
                  <a:lnTo>
                    <a:pt x="13543" y="441"/>
                  </a:lnTo>
                  <a:lnTo>
                    <a:pt x="13965" y="388"/>
                  </a:lnTo>
                  <a:lnTo>
                    <a:pt x="14387" y="335"/>
                  </a:lnTo>
                  <a:lnTo>
                    <a:pt x="14810" y="281"/>
                  </a:lnTo>
                  <a:lnTo>
                    <a:pt x="15232" y="227"/>
                  </a:lnTo>
                  <a:lnTo>
                    <a:pt x="15654" y="173"/>
                  </a:lnTo>
                  <a:lnTo>
                    <a:pt x="16076" y="117"/>
                  </a:lnTo>
                  <a:lnTo>
                    <a:pt x="16498" y="60"/>
                  </a:lnTo>
                  <a:lnTo>
                    <a:pt x="16920" y="3"/>
                  </a:lnTo>
                  <a:cubicBezTo>
                    <a:pt x="16940" y="0"/>
                    <a:pt x="16958" y="14"/>
                    <a:pt x="16961" y="34"/>
                  </a:cubicBezTo>
                  <a:cubicBezTo>
                    <a:pt x="16964" y="54"/>
                    <a:pt x="16950" y="72"/>
                    <a:pt x="16930" y="74"/>
                  </a:cubicBezTo>
                  <a:lnTo>
                    <a:pt x="16508" y="132"/>
                  </a:lnTo>
                  <a:lnTo>
                    <a:pt x="16086" y="188"/>
                  </a:lnTo>
                  <a:lnTo>
                    <a:pt x="15663" y="244"/>
                  </a:lnTo>
                  <a:lnTo>
                    <a:pt x="15241" y="299"/>
                  </a:lnTo>
                  <a:lnTo>
                    <a:pt x="14819" y="353"/>
                  </a:lnTo>
                  <a:lnTo>
                    <a:pt x="14396" y="406"/>
                  </a:lnTo>
                  <a:lnTo>
                    <a:pt x="13974" y="459"/>
                  </a:lnTo>
                  <a:lnTo>
                    <a:pt x="13552" y="512"/>
                  </a:lnTo>
                  <a:lnTo>
                    <a:pt x="13130" y="566"/>
                  </a:lnTo>
                  <a:lnTo>
                    <a:pt x="12708" y="620"/>
                  </a:lnTo>
                  <a:lnTo>
                    <a:pt x="12285" y="675"/>
                  </a:lnTo>
                  <a:lnTo>
                    <a:pt x="11863" y="731"/>
                  </a:lnTo>
                  <a:lnTo>
                    <a:pt x="11441" y="789"/>
                  </a:lnTo>
                  <a:lnTo>
                    <a:pt x="11019" y="848"/>
                  </a:lnTo>
                  <a:lnTo>
                    <a:pt x="10597" y="910"/>
                  </a:lnTo>
                  <a:lnTo>
                    <a:pt x="10175" y="973"/>
                  </a:lnTo>
                  <a:lnTo>
                    <a:pt x="9753" y="1039"/>
                  </a:lnTo>
                  <a:lnTo>
                    <a:pt x="9331" y="1107"/>
                  </a:lnTo>
                  <a:lnTo>
                    <a:pt x="8909" y="1179"/>
                  </a:lnTo>
                  <a:lnTo>
                    <a:pt x="8487" y="1254"/>
                  </a:lnTo>
                  <a:lnTo>
                    <a:pt x="8065" y="1333"/>
                  </a:lnTo>
                  <a:lnTo>
                    <a:pt x="7644" y="1417"/>
                  </a:lnTo>
                  <a:lnTo>
                    <a:pt x="7222" y="1506"/>
                  </a:lnTo>
                  <a:lnTo>
                    <a:pt x="7011" y="1552"/>
                  </a:lnTo>
                  <a:lnTo>
                    <a:pt x="6800" y="1600"/>
                  </a:lnTo>
                  <a:lnTo>
                    <a:pt x="6589" y="1649"/>
                  </a:lnTo>
                  <a:lnTo>
                    <a:pt x="6378" y="1700"/>
                  </a:lnTo>
                  <a:lnTo>
                    <a:pt x="6167" y="1753"/>
                  </a:lnTo>
                  <a:lnTo>
                    <a:pt x="5957" y="1807"/>
                  </a:lnTo>
                  <a:lnTo>
                    <a:pt x="5746" y="1864"/>
                  </a:lnTo>
                  <a:lnTo>
                    <a:pt x="5535" y="1922"/>
                  </a:lnTo>
                  <a:lnTo>
                    <a:pt x="5324" y="1983"/>
                  </a:lnTo>
                  <a:lnTo>
                    <a:pt x="5114" y="2046"/>
                  </a:lnTo>
                  <a:lnTo>
                    <a:pt x="4903" y="2111"/>
                  </a:lnTo>
                  <a:lnTo>
                    <a:pt x="4692" y="2179"/>
                  </a:lnTo>
                  <a:lnTo>
                    <a:pt x="4482" y="2249"/>
                  </a:lnTo>
                  <a:lnTo>
                    <a:pt x="4271" y="2322"/>
                  </a:lnTo>
                  <a:lnTo>
                    <a:pt x="4060" y="2398"/>
                  </a:lnTo>
                  <a:lnTo>
                    <a:pt x="3849" y="2477"/>
                  </a:lnTo>
                  <a:lnTo>
                    <a:pt x="3639" y="2559"/>
                  </a:lnTo>
                  <a:lnTo>
                    <a:pt x="3428" y="2645"/>
                  </a:lnTo>
                  <a:lnTo>
                    <a:pt x="3218" y="2734"/>
                  </a:lnTo>
                  <a:lnTo>
                    <a:pt x="3007" y="2827"/>
                  </a:lnTo>
                  <a:lnTo>
                    <a:pt x="2902" y="2876"/>
                  </a:lnTo>
                  <a:lnTo>
                    <a:pt x="2796" y="2927"/>
                  </a:lnTo>
                  <a:lnTo>
                    <a:pt x="2690" y="2978"/>
                  </a:lnTo>
                  <a:lnTo>
                    <a:pt x="2584" y="3027"/>
                  </a:lnTo>
                  <a:lnTo>
                    <a:pt x="2478" y="3073"/>
                  </a:lnTo>
                  <a:lnTo>
                    <a:pt x="2372" y="3117"/>
                  </a:lnTo>
                  <a:lnTo>
                    <a:pt x="2266" y="3159"/>
                  </a:lnTo>
                  <a:lnTo>
                    <a:pt x="2160" y="3200"/>
                  </a:lnTo>
                  <a:lnTo>
                    <a:pt x="2054" y="3239"/>
                  </a:lnTo>
                  <a:lnTo>
                    <a:pt x="1948" y="3276"/>
                  </a:lnTo>
                  <a:lnTo>
                    <a:pt x="1841" y="3311"/>
                  </a:lnTo>
                  <a:lnTo>
                    <a:pt x="1735" y="3344"/>
                  </a:lnTo>
                  <a:lnTo>
                    <a:pt x="1629" y="3375"/>
                  </a:lnTo>
                  <a:lnTo>
                    <a:pt x="1523" y="3405"/>
                  </a:lnTo>
                  <a:lnTo>
                    <a:pt x="1417" y="3432"/>
                  </a:lnTo>
                  <a:lnTo>
                    <a:pt x="1311" y="3457"/>
                  </a:lnTo>
                  <a:lnTo>
                    <a:pt x="1205" y="3481"/>
                  </a:lnTo>
                  <a:lnTo>
                    <a:pt x="1098" y="3504"/>
                  </a:lnTo>
                  <a:lnTo>
                    <a:pt x="991" y="3523"/>
                  </a:lnTo>
                  <a:lnTo>
                    <a:pt x="937" y="3530"/>
                  </a:lnTo>
                  <a:lnTo>
                    <a:pt x="883" y="3536"/>
                  </a:lnTo>
                  <a:lnTo>
                    <a:pt x="829" y="3540"/>
                  </a:lnTo>
                  <a:lnTo>
                    <a:pt x="775" y="3542"/>
                  </a:lnTo>
                  <a:lnTo>
                    <a:pt x="722" y="3542"/>
                  </a:lnTo>
                  <a:lnTo>
                    <a:pt x="668" y="3541"/>
                  </a:lnTo>
                  <a:lnTo>
                    <a:pt x="563" y="3538"/>
                  </a:lnTo>
                  <a:lnTo>
                    <a:pt x="458" y="3536"/>
                  </a:lnTo>
                  <a:lnTo>
                    <a:pt x="36" y="3536"/>
                  </a:lnTo>
                  <a:cubicBezTo>
                    <a:pt x="16" y="3536"/>
                    <a:pt x="0" y="3520"/>
                    <a:pt x="0" y="3500"/>
                  </a:cubicBezTo>
                  <a:cubicBezTo>
                    <a:pt x="0" y="3480"/>
                    <a:pt x="16" y="3464"/>
                    <a:pt x="36" y="3464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146246" y="2208247"/>
              <a:ext cx="3081826" cy="3584096"/>
            </a:xfrm>
            <a:custGeom>
              <a:avLst/>
              <a:gdLst>
                <a:gd name="T0" fmla="*/ 638 w 9796"/>
                <a:gd name="T1" fmla="*/ 9689 h 9788"/>
                <a:gd name="T2" fmla="*/ 837 w 9796"/>
                <a:gd name="T3" fmla="*/ 9709 h 9788"/>
                <a:gd name="T4" fmla="*/ 963 w 9796"/>
                <a:gd name="T5" fmla="*/ 9711 h 9788"/>
                <a:gd name="T6" fmla="*/ 1051 w 9796"/>
                <a:gd name="T7" fmla="*/ 9697 h 9788"/>
                <a:gd name="T8" fmla="*/ 1141 w 9796"/>
                <a:gd name="T9" fmla="*/ 9666 h 9788"/>
                <a:gd name="T10" fmla="*/ 1266 w 9796"/>
                <a:gd name="T11" fmla="*/ 9597 h 9788"/>
                <a:gd name="T12" fmla="*/ 1461 w 9796"/>
                <a:gd name="T13" fmla="*/ 9463 h 9788"/>
                <a:gd name="T14" fmla="*/ 1656 w 9796"/>
                <a:gd name="T15" fmla="*/ 9309 h 9788"/>
                <a:gd name="T16" fmla="*/ 1852 w 9796"/>
                <a:gd name="T17" fmla="*/ 9138 h 9788"/>
                <a:gd name="T18" fmla="*/ 2047 w 9796"/>
                <a:gd name="T19" fmla="*/ 8949 h 9788"/>
                <a:gd name="T20" fmla="*/ 2242 w 9796"/>
                <a:gd name="T21" fmla="*/ 8739 h 9788"/>
                <a:gd name="T22" fmla="*/ 2439 w 9796"/>
                <a:gd name="T23" fmla="*/ 8507 h 9788"/>
                <a:gd name="T24" fmla="*/ 2635 w 9796"/>
                <a:gd name="T25" fmla="*/ 8259 h 9788"/>
                <a:gd name="T26" fmla="*/ 2831 w 9796"/>
                <a:gd name="T27" fmla="*/ 7990 h 9788"/>
                <a:gd name="T28" fmla="*/ 3029 w 9796"/>
                <a:gd name="T29" fmla="*/ 7709 h 9788"/>
                <a:gd name="T30" fmla="*/ 3290 w 9796"/>
                <a:gd name="T31" fmla="*/ 7304 h 9788"/>
                <a:gd name="T32" fmla="*/ 3485 w 9796"/>
                <a:gd name="T33" fmla="*/ 6977 h 9788"/>
                <a:gd name="T34" fmla="*/ 3683 w 9796"/>
                <a:gd name="T35" fmla="*/ 6653 h 9788"/>
                <a:gd name="T36" fmla="*/ 4078 w 9796"/>
                <a:gd name="T37" fmla="*/ 6057 h 9788"/>
                <a:gd name="T38" fmla="*/ 4474 w 9796"/>
                <a:gd name="T39" fmla="*/ 5492 h 9788"/>
                <a:gd name="T40" fmla="*/ 4869 w 9796"/>
                <a:gd name="T41" fmla="*/ 4956 h 9788"/>
                <a:gd name="T42" fmla="*/ 5263 w 9796"/>
                <a:gd name="T43" fmla="*/ 4450 h 9788"/>
                <a:gd name="T44" fmla="*/ 5658 w 9796"/>
                <a:gd name="T45" fmla="*/ 3969 h 9788"/>
                <a:gd name="T46" fmla="*/ 6049 w 9796"/>
                <a:gd name="T47" fmla="*/ 3509 h 9788"/>
                <a:gd name="T48" fmla="*/ 6445 w 9796"/>
                <a:gd name="T49" fmla="*/ 3070 h 9788"/>
                <a:gd name="T50" fmla="*/ 6841 w 9796"/>
                <a:gd name="T51" fmla="*/ 2652 h 9788"/>
                <a:gd name="T52" fmla="*/ 7236 w 9796"/>
                <a:gd name="T53" fmla="*/ 2249 h 9788"/>
                <a:gd name="T54" fmla="*/ 7631 w 9796"/>
                <a:gd name="T55" fmla="*/ 1860 h 9788"/>
                <a:gd name="T56" fmla="*/ 8421 w 9796"/>
                <a:gd name="T57" fmla="*/ 1125 h 9788"/>
                <a:gd name="T58" fmla="*/ 9209 w 9796"/>
                <a:gd name="T59" fmla="*/ 437 h 9788"/>
                <a:gd name="T60" fmla="*/ 9796 w 9796"/>
                <a:gd name="T61" fmla="*/ 55 h 9788"/>
                <a:gd name="T62" fmla="*/ 9012 w 9796"/>
                <a:gd name="T63" fmla="*/ 718 h 9788"/>
                <a:gd name="T64" fmla="*/ 8222 w 9796"/>
                <a:gd name="T65" fmla="*/ 1417 h 9788"/>
                <a:gd name="T66" fmla="*/ 7564 w 9796"/>
                <a:gd name="T67" fmla="*/ 2039 h 9788"/>
                <a:gd name="T68" fmla="*/ 7173 w 9796"/>
                <a:gd name="T69" fmla="*/ 2430 h 9788"/>
                <a:gd name="T70" fmla="*/ 6777 w 9796"/>
                <a:gd name="T71" fmla="*/ 2839 h 9788"/>
                <a:gd name="T72" fmla="*/ 6384 w 9796"/>
                <a:gd name="T73" fmla="*/ 3264 h 9788"/>
                <a:gd name="T74" fmla="*/ 5990 w 9796"/>
                <a:gd name="T75" fmla="*/ 3706 h 9788"/>
                <a:gd name="T76" fmla="*/ 5598 w 9796"/>
                <a:gd name="T77" fmla="*/ 4172 h 9788"/>
                <a:gd name="T78" fmla="*/ 5204 w 9796"/>
                <a:gd name="T79" fmla="*/ 4663 h 9788"/>
                <a:gd name="T80" fmla="*/ 4813 w 9796"/>
                <a:gd name="T81" fmla="*/ 5175 h 9788"/>
                <a:gd name="T82" fmla="*/ 4418 w 9796"/>
                <a:gd name="T83" fmla="*/ 5716 h 9788"/>
                <a:gd name="T84" fmla="*/ 4024 w 9796"/>
                <a:gd name="T85" fmla="*/ 6289 h 9788"/>
                <a:gd name="T86" fmla="*/ 3697 w 9796"/>
                <a:gd name="T87" fmla="*/ 6796 h 9788"/>
                <a:gd name="T88" fmla="*/ 3500 w 9796"/>
                <a:gd name="T89" fmla="*/ 7122 h 9788"/>
                <a:gd name="T90" fmla="*/ 3303 w 9796"/>
                <a:gd name="T91" fmla="*/ 7448 h 9788"/>
                <a:gd name="T92" fmla="*/ 3039 w 9796"/>
                <a:gd name="T93" fmla="*/ 7844 h 9788"/>
                <a:gd name="T94" fmla="*/ 2840 w 9796"/>
                <a:gd name="T95" fmla="*/ 8124 h 9788"/>
                <a:gd name="T96" fmla="*/ 2644 w 9796"/>
                <a:gd name="T97" fmla="*/ 8387 h 9788"/>
                <a:gd name="T98" fmla="*/ 2444 w 9796"/>
                <a:gd name="T99" fmla="*/ 8632 h 9788"/>
                <a:gd name="T100" fmla="*/ 2247 w 9796"/>
                <a:gd name="T101" fmla="*/ 8859 h 9788"/>
                <a:gd name="T102" fmla="*/ 2048 w 9796"/>
                <a:gd name="T103" fmla="*/ 9066 h 9788"/>
                <a:gd name="T104" fmla="*/ 1850 w 9796"/>
                <a:gd name="T105" fmla="*/ 9252 h 9788"/>
                <a:gd name="T106" fmla="*/ 1651 w 9796"/>
                <a:gd name="T107" fmla="*/ 9421 h 9788"/>
                <a:gd name="T108" fmla="*/ 1452 w 9796"/>
                <a:gd name="T109" fmla="*/ 9572 h 9788"/>
                <a:gd name="T110" fmla="*/ 1247 w 9796"/>
                <a:gd name="T111" fmla="*/ 9703 h 9788"/>
                <a:gd name="T112" fmla="*/ 1144 w 9796"/>
                <a:gd name="T113" fmla="*/ 9746 h 9788"/>
                <a:gd name="T114" fmla="*/ 1036 w 9796"/>
                <a:gd name="T115" fmla="*/ 9781 h 9788"/>
                <a:gd name="T116" fmla="*/ 930 w 9796"/>
                <a:gd name="T117" fmla="*/ 9788 h 9788"/>
                <a:gd name="T118" fmla="*/ 761 w 9796"/>
                <a:gd name="T119" fmla="*/ 9780 h 9788"/>
                <a:gd name="T120" fmla="*/ 568 w 9796"/>
                <a:gd name="T121" fmla="*/ 9767 h 9788"/>
                <a:gd name="T122" fmla="*/ 45 w 9796"/>
                <a:gd name="T123" fmla="*/ 9685 h 9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6" h="9788">
                  <a:moveTo>
                    <a:pt x="45" y="9685"/>
                  </a:moveTo>
                  <a:lnTo>
                    <a:pt x="568" y="9685"/>
                  </a:lnTo>
                  <a:cubicBezTo>
                    <a:pt x="593" y="9686"/>
                    <a:pt x="613" y="9688"/>
                    <a:pt x="638" y="9689"/>
                  </a:cubicBezTo>
                  <a:lnTo>
                    <a:pt x="705" y="9695"/>
                  </a:lnTo>
                  <a:cubicBezTo>
                    <a:pt x="729" y="9698"/>
                    <a:pt x="749" y="9699"/>
                    <a:pt x="772" y="9702"/>
                  </a:cubicBezTo>
                  <a:cubicBezTo>
                    <a:pt x="795" y="9704"/>
                    <a:pt x="815" y="9707"/>
                    <a:pt x="837" y="9709"/>
                  </a:cubicBezTo>
                  <a:cubicBezTo>
                    <a:pt x="858" y="9711"/>
                    <a:pt x="879" y="9711"/>
                    <a:pt x="903" y="9712"/>
                  </a:cubicBezTo>
                  <a:lnTo>
                    <a:pt x="931" y="9712"/>
                  </a:lnTo>
                  <a:cubicBezTo>
                    <a:pt x="942" y="9712"/>
                    <a:pt x="954" y="9711"/>
                    <a:pt x="963" y="9711"/>
                  </a:cubicBezTo>
                  <a:cubicBezTo>
                    <a:pt x="974" y="9709"/>
                    <a:pt x="981" y="9709"/>
                    <a:pt x="992" y="9709"/>
                  </a:cubicBezTo>
                  <a:cubicBezTo>
                    <a:pt x="1003" y="9708"/>
                    <a:pt x="1013" y="9705"/>
                    <a:pt x="1023" y="9704"/>
                  </a:cubicBezTo>
                  <a:cubicBezTo>
                    <a:pt x="1033" y="9702"/>
                    <a:pt x="1040" y="9699"/>
                    <a:pt x="1051" y="9697"/>
                  </a:cubicBezTo>
                  <a:lnTo>
                    <a:pt x="1081" y="9688"/>
                  </a:lnTo>
                  <a:lnTo>
                    <a:pt x="1111" y="9676"/>
                  </a:lnTo>
                  <a:cubicBezTo>
                    <a:pt x="1123" y="9672"/>
                    <a:pt x="1133" y="9670"/>
                    <a:pt x="1141" y="9666"/>
                  </a:cubicBezTo>
                  <a:cubicBezTo>
                    <a:pt x="1153" y="9660"/>
                    <a:pt x="1163" y="9656"/>
                    <a:pt x="1175" y="9650"/>
                  </a:cubicBezTo>
                  <a:cubicBezTo>
                    <a:pt x="1185" y="9646"/>
                    <a:pt x="1194" y="9641"/>
                    <a:pt x="1203" y="9635"/>
                  </a:cubicBezTo>
                  <a:cubicBezTo>
                    <a:pt x="1227" y="9624"/>
                    <a:pt x="1245" y="9610"/>
                    <a:pt x="1266" y="9597"/>
                  </a:cubicBezTo>
                  <a:cubicBezTo>
                    <a:pt x="1290" y="9584"/>
                    <a:pt x="1311" y="9572"/>
                    <a:pt x="1332" y="9558"/>
                  </a:cubicBezTo>
                  <a:cubicBezTo>
                    <a:pt x="1354" y="9541"/>
                    <a:pt x="1375" y="9526"/>
                    <a:pt x="1398" y="9511"/>
                  </a:cubicBezTo>
                  <a:cubicBezTo>
                    <a:pt x="1418" y="9495"/>
                    <a:pt x="1441" y="9480"/>
                    <a:pt x="1461" y="9463"/>
                  </a:cubicBezTo>
                  <a:cubicBezTo>
                    <a:pt x="1482" y="9446"/>
                    <a:pt x="1505" y="9430"/>
                    <a:pt x="1527" y="9413"/>
                  </a:cubicBezTo>
                  <a:cubicBezTo>
                    <a:pt x="1550" y="9396"/>
                    <a:pt x="1569" y="9377"/>
                    <a:pt x="1591" y="9362"/>
                  </a:cubicBezTo>
                  <a:lnTo>
                    <a:pt x="1656" y="9309"/>
                  </a:lnTo>
                  <a:cubicBezTo>
                    <a:pt x="1678" y="9291"/>
                    <a:pt x="1701" y="9273"/>
                    <a:pt x="1723" y="9255"/>
                  </a:cubicBezTo>
                  <a:cubicBezTo>
                    <a:pt x="1743" y="9235"/>
                    <a:pt x="1764" y="9216"/>
                    <a:pt x="1785" y="9199"/>
                  </a:cubicBezTo>
                  <a:cubicBezTo>
                    <a:pt x="1807" y="9178"/>
                    <a:pt x="1828" y="9158"/>
                    <a:pt x="1852" y="9138"/>
                  </a:cubicBezTo>
                  <a:cubicBezTo>
                    <a:pt x="1873" y="9117"/>
                    <a:pt x="1895" y="9099"/>
                    <a:pt x="1918" y="9076"/>
                  </a:cubicBezTo>
                  <a:lnTo>
                    <a:pt x="1980" y="9014"/>
                  </a:lnTo>
                  <a:cubicBezTo>
                    <a:pt x="2002" y="8992"/>
                    <a:pt x="2025" y="8970"/>
                    <a:pt x="2047" y="8949"/>
                  </a:cubicBezTo>
                  <a:cubicBezTo>
                    <a:pt x="2070" y="8925"/>
                    <a:pt x="2091" y="8903"/>
                    <a:pt x="2110" y="8879"/>
                  </a:cubicBezTo>
                  <a:cubicBezTo>
                    <a:pt x="2135" y="8857"/>
                    <a:pt x="2154" y="8833"/>
                    <a:pt x="2179" y="8809"/>
                  </a:cubicBezTo>
                  <a:cubicBezTo>
                    <a:pt x="2199" y="8788"/>
                    <a:pt x="2222" y="8761"/>
                    <a:pt x="2242" y="8739"/>
                  </a:cubicBezTo>
                  <a:cubicBezTo>
                    <a:pt x="2263" y="8712"/>
                    <a:pt x="2288" y="8690"/>
                    <a:pt x="2309" y="8663"/>
                  </a:cubicBezTo>
                  <a:cubicBezTo>
                    <a:pt x="2331" y="8639"/>
                    <a:pt x="2351" y="8611"/>
                    <a:pt x="2372" y="8586"/>
                  </a:cubicBezTo>
                  <a:cubicBezTo>
                    <a:pt x="2396" y="8559"/>
                    <a:pt x="2418" y="8532"/>
                    <a:pt x="2439" y="8507"/>
                  </a:cubicBezTo>
                  <a:cubicBezTo>
                    <a:pt x="2460" y="8479"/>
                    <a:pt x="2483" y="8453"/>
                    <a:pt x="2504" y="8427"/>
                  </a:cubicBezTo>
                  <a:cubicBezTo>
                    <a:pt x="2526" y="8398"/>
                    <a:pt x="2548" y="8372"/>
                    <a:pt x="2569" y="8341"/>
                  </a:cubicBezTo>
                  <a:cubicBezTo>
                    <a:pt x="2591" y="8316"/>
                    <a:pt x="2612" y="8285"/>
                    <a:pt x="2635" y="8259"/>
                  </a:cubicBezTo>
                  <a:cubicBezTo>
                    <a:pt x="2657" y="8230"/>
                    <a:pt x="2679" y="8201"/>
                    <a:pt x="2703" y="8172"/>
                  </a:cubicBezTo>
                  <a:cubicBezTo>
                    <a:pt x="2722" y="8141"/>
                    <a:pt x="2744" y="8111"/>
                    <a:pt x="2765" y="8085"/>
                  </a:cubicBezTo>
                  <a:cubicBezTo>
                    <a:pt x="2786" y="8051"/>
                    <a:pt x="2808" y="8024"/>
                    <a:pt x="2831" y="7990"/>
                  </a:cubicBezTo>
                  <a:cubicBezTo>
                    <a:pt x="2853" y="7963"/>
                    <a:pt x="2876" y="7930"/>
                    <a:pt x="2896" y="7898"/>
                  </a:cubicBezTo>
                  <a:cubicBezTo>
                    <a:pt x="2920" y="7870"/>
                    <a:pt x="2940" y="7836"/>
                    <a:pt x="2962" y="7805"/>
                  </a:cubicBezTo>
                  <a:cubicBezTo>
                    <a:pt x="2983" y="7773"/>
                    <a:pt x="3005" y="7739"/>
                    <a:pt x="3029" y="7709"/>
                  </a:cubicBezTo>
                  <a:cubicBezTo>
                    <a:pt x="3073" y="7642"/>
                    <a:pt x="3113" y="7577"/>
                    <a:pt x="3157" y="7513"/>
                  </a:cubicBezTo>
                  <a:cubicBezTo>
                    <a:pt x="3182" y="7477"/>
                    <a:pt x="3204" y="7444"/>
                    <a:pt x="3225" y="7409"/>
                  </a:cubicBezTo>
                  <a:cubicBezTo>
                    <a:pt x="3246" y="7373"/>
                    <a:pt x="3269" y="7341"/>
                    <a:pt x="3290" y="7304"/>
                  </a:cubicBezTo>
                  <a:cubicBezTo>
                    <a:pt x="3310" y="7269"/>
                    <a:pt x="3332" y="7231"/>
                    <a:pt x="3354" y="7194"/>
                  </a:cubicBezTo>
                  <a:cubicBezTo>
                    <a:pt x="3376" y="7159"/>
                    <a:pt x="3400" y="7123"/>
                    <a:pt x="3421" y="7087"/>
                  </a:cubicBezTo>
                  <a:cubicBezTo>
                    <a:pt x="3440" y="7050"/>
                    <a:pt x="3467" y="7013"/>
                    <a:pt x="3485" y="6977"/>
                  </a:cubicBezTo>
                  <a:cubicBezTo>
                    <a:pt x="3509" y="6942"/>
                    <a:pt x="3528" y="6904"/>
                    <a:pt x="3552" y="6867"/>
                  </a:cubicBezTo>
                  <a:cubicBezTo>
                    <a:pt x="3574" y="6833"/>
                    <a:pt x="3595" y="6795"/>
                    <a:pt x="3618" y="6760"/>
                  </a:cubicBezTo>
                  <a:cubicBezTo>
                    <a:pt x="3640" y="6725"/>
                    <a:pt x="3660" y="6691"/>
                    <a:pt x="3683" y="6653"/>
                  </a:cubicBezTo>
                  <a:cubicBezTo>
                    <a:pt x="3729" y="6587"/>
                    <a:pt x="3773" y="6519"/>
                    <a:pt x="3815" y="6449"/>
                  </a:cubicBezTo>
                  <a:cubicBezTo>
                    <a:pt x="3859" y="6384"/>
                    <a:pt x="3902" y="6317"/>
                    <a:pt x="3946" y="6251"/>
                  </a:cubicBezTo>
                  <a:lnTo>
                    <a:pt x="4078" y="6057"/>
                  </a:lnTo>
                  <a:cubicBezTo>
                    <a:pt x="4123" y="5993"/>
                    <a:pt x="4167" y="5927"/>
                    <a:pt x="4209" y="5865"/>
                  </a:cubicBezTo>
                  <a:cubicBezTo>
                    <a:pt x="4255" y="5803"/>
                    <a:pt x="4296" y="5738"/>
                    <a:pt x="4341" y="5676"/>
                  </a:cubicBezTo>
                  <a:cubicBezTo>
                    <a:pt x="4386" y="5615"/>
                    <a:pt x="4430" y="5553"/>
                    <a:pt x="4474" y="5492"/>
                  </a:cubicBezTo>
                  <a:cubicBezTo>
                    <a:pt x="4516" y="5432"/>
                    <a:pt x="4560" y="5372"/>
                    <a:pt x="4604" y="5311"/>
                  </a:cubicBezTo>
                  <a:cubicBezTo>
                    <a:pt x="4650" y="5251"/>
                    <a:pt x="4693" y="5191"/>
                    <a:pt x="4736" y="5132"/>
                  </a:cubicBezTo>
                  <a:cubicBezTo>
                    <a:pt x="4780" y="5074"/>
                    <a:pt x="4826" y="5016"/>
                    <a:pt x="4869" y="4956"/>
                  </a:cubicBezTo>
                  <a:cubicBezTo>
                    <a:pt x="4912" y="4900"/>
                    <a:pt x="4955" y="4842"/>
                    <a:pt x="4998" y="4785"/>
                  </a:cubicBezTo>
                  <a:cubicBezTo>
                    <a:pt x="5044" y="4730"/>
                    <a:pt x="5087" y="4674"/>
                    <a:pt x="5130" y="4619"/>
                  </a:cubicBezTo>
                  <a:cubicBezTo>
                    <a:pt x="5174" y="4561"/>
                    <a:pt x="5220" y="4507"/>
                    <a:pt x="5263" y="4450"/>
                  </a:cubicBezTo>
                  <a:cubicBezTo>
                    <a:pt x="5305" y="4396"/>
                    <a:pt x="5348" y="4341"/>
                    <a:pt x="5393" y="4287"/>
                  </a:cubicBezTo>
                  <a:cubicBezTo>
                    <a:pt x="5440" y="4234"/>
                    <a:pt x="5480" y="4180"/>
                    <a:pt x="5524" y="4127"/>
                  </a:cubicBezTo>
                  <a:lnTo>
                    <a:pt x="5658" y="3969"/>
                  </a:lnTo>
                  <a:cubicBezTo>
                    <a:pt x="5701" y="3917"/>
                    <a:pt x="5746" y="3866"/>
                    <a:pt x="5790" y="3814"/>
                  </a:cubicBezTo>
                  <a:cubicBezTo>
                    <a:pt x="5834" y="3762"/>
                    <a:pt x="5876" y="3710"/>
                    <a:pt x="5920" y="3660"/>
                  </a:cubicBezTo>
                  <a:cubicBezTo>
                    <a:pt x="5965" y="3610"/>
                    <a:pt x="6009" y="3561"/>
                    <a:pt x="6049" y="3509"/>
                  </a:cubicBezTo>
                  <a:cubicBezTo>
                    <a:pt x="6093" y="3460"/>
                    <a:pt x="6140" y="3412"/>
                    <a:pt x="6184" y="3362"/>
                  </a:cubicBezTo>
                  <a:cubicBezTo>
                    <a:pt x="6228" y="3313"/>
                    <a:pt x="6270" y="3265"/>
                    <a:pt x="6317" y="3218"/>
                  </a:cubicBezTo>
                  <a:cubicBezTo>
                    <a:pt x="6360" y="3169"/>
                    <a:pt x="6401" y="3119"/>
                    <a:pt x="6445" y="3070"/>
                  </a:cubicBezTo>
                  <a:cubicBezTo>
                    <a:pt x="6491" y="3022"/>
                    <a:pt x="6534" y="2978"/>
                    <a:pt x="6578" y="2930"/>
                  </a:cubicBezTo>
                  <a:lnTo>
                    <a:pt x="6710" y="2789"/>
                  </a:lnTo>
                  <a:cubicBezTo>
                    <a:pt x="6753" y="2744"/>
                    <a:pt x="6795" y="2697"/>
                    <a:pt x="6841" y="2652"/>
                  </a:cubicBezTo>
                  <a:cubicBezTo>
                    <a:pt x="6885" y="2608"/>
                    <a:pt x="6928" y="2561"/>
                    <a:pt x="6971" y="2515"/>
                  </a:cubicBezTo>
                  <a:cubicBezTo>
                    <a:pt x="7016" y="2471"/>
                    <a:pt x="7061" y="2426"/>
                    <a:pt x="7104" y="2379"/>
                  </a:cubicBezTo>
                  <a:lnTo>
                    <a:pt x="7236" y="2249"/>
                  </a:lnTo>
                  <a:cubicBezTo>
                    <a:pt x="7278" y="2204"/>
                    <a:pt x="7322" y="2162"/>
                    <a:pt x="7369" y="2119"/>
                  </a:cubicBezTo>
                  <a:cubicBezTo>
                    <a:pt x="7410" y="2074"/>
                    <a:pt x="7454" y="2031"/>
                    <a:pt x="7497" y="1989"/>
                  </a:cubicBezTo>
                  <a:cubicBezTo>
                    <a:pt x="7544" y="1944"/>
                    <a:pt x="7588" y="1904"/>
                    <a:pt x="7631" y="1860"/>
                  </a:cubicBezTo>
                  <a:lnTo>
                    <a:pt x="7895" y="1609"/>
                  </a:lnTo>
                  <a:lnTo>
                    <a:pt x="8156" y="1364"/>
                  </a:lnTo>
                  <a:lnTo>
                    <a:pt x="8421" y="1125"/>
                  </a:lnTo>
                  <a:lnTo>
                    <a:pt x="8682" y="893"/>
                  </a:lnTo>
                  <a:lnTo>
                    <a:pt x="8944" y="662"/>
                  </a:lnTo>
                  <a:lnTo>
                    <a:pt x="9209" y="437"/>
                  </a:lnTo>
                  <a:lnTo>
                    <a:pt x="9472" y="216"/>
                  </a:lnTo>
                  <a:lnTo>
                    <a:pt x="9734" y="0"/>
                  </a:lnTo>
                  <a:cubicBezTo>
                    <a:pt x="9755" y="18"/>
                    <a:pt x="9775" y="37"/>
                    <a:pt x="9796" y="55"/>
                  </a:cubicBezTo>
                  <a:cubicBezTo>
                    <a:pt x="9718" y="136"/>
                    <a:pt x="9622" y="200"/>
                    <a:pt x="9534" y="272"/>
                  </a:cubicBezTo>
                  <a:lnTo>
                    <a:pt x="9272" y="492"/>
                  </a:lnTo>
                  <a:lnTo>
                    <a:pt x="9012" y="718"/>
                  </a:lnTo>
                  <a:lnTo>
                    <a:pt x="8746" y="945"/>
                  </a:lnTo>
                  <a:lnTo>
                    <a:pt x="8485" y="1178"/>
                  </a:lnTo>
                  <a:lnTo>
                    <a:pt x="8222" y="1417"/>
                  </a:lnTo>
                  <a:lnTo>
                    <a:pt x="7959" y="1660"/>
                  </a:lnTo>
                  <a:cubicBezTo>
                    <a:pt x="7873" y="1746"/>
                    <a:pt x="7782" y="1829"/>
                    <a:pt x="7697" y="1911"/>
                  </a:cubicBezTo>
                  <a:cubicBezTo>
                    <a:pt x="7651" y="1954"/>
                    <a:pt x="7608" y="1997"/>
                    <a:pt x="7564" y="2039"/>
                  </a:cubicBezTo>
                  <a:lnTo>
                    <a:pt x="7436" y="2168"/>
                  </a:lnTo>
                  <a:cubicBezTo>
                    <a:pt x="7391" y="2211"/>
                    <a:pt x="7345" y="2254"/>
                    <a:pt x="7305" y="2299"/>
                  </a:cubicBezTo>
                  <a:cubicBezTo>
                    <a:pt x="7262" y="2344"/>
                    <a:pt x="7217" y="2386"/>
                    <a:pt x="7173" y="2430"/>
                  </a:cubicBezTo>
                  <a:lnTo>
                    <a:pt x="7041" y="2564"/>
                  </a:lnTo>
                  <a:cubicBezTo>
                    <a:pt x="6998" y="2610"/>
                    <a:pt x="6954" y="2658"/>
                    <a:pt x="6910" y="2700"/>
                  </a:cubicBezTo>
                  <a:lnTo>
                    <a:pt x="6777" y="2839"/>
                  </a:lnTo>
                  <a:cubicBezTo>
                    <a:pt x="6734" y="2886"/>
                    <a:pt x="6691" y="2934"/>
                    <a:pt x="6647" y="2980"/>
                  </a:cubicBezTo>
                  <a:lnTo>
                    <a:pt x="6519" y="3121"/>
                  </a:lnTo>
                  <a:cubicBezTo>
                    <a:pt x="6475" y="3169"/>
                    <a:pt x="6428" y="3216"/>
                    <a:pt x="6384" y="3264"/>
                  </a:cubicBezTo>
                  <a:cubicBezTo>
                    <a:pt x="6342" y="3312"/>
                    <a:pt x="6299" y="3361"/>
                    <a:pt x="6252" y="3408"/>
                  </a:cubicBezTo>
                  <a:cubicBezTo>
                    <a:pt x="6210" y="3457"/>
                    <a:pt x="6169" y="3507"/>
                    <a:pt x="6127" y="3556"/>
                  </a:cubicBezTo>
                  <a:cubicBezTo>
                    <a:pt x="6080" y="3606"/>
                    <a:pt x="6035" y="3657"/>
                    <a:pt x="5990" y="3706"/>
                  </a:cubicBezTo>
                  <a:cubicBezTo>
                    <a:pt x="5947" y="3758"/>
                    <a:pt x="5903" y="3809"/>
                    <a:pt x="5861" y="3860"/>
                  </a:cubicBezTo>
                  <a:cubicBezTo>
                    <a:pt x="5817" y="3911"/>
                    <a:pt x="5774" y="3963"/>
                    <a:pt x="5729" y="4014"/>
                  </a:cubicBezTo>
                  <a:cubicBezTo>
                    <a:pt x="5686" y="4068"/>
                    <a:pt x="5643" y="4120"/>
                    <a:pt x="5598" y="4172"/>
                  </a:cubicBezTo>
                  <a:lnTo>
                    <a:pt x="5468" y="4332"/>
                  </a:lnTo>
                  <a:cubicBezTo>
                    <a:pt x="5422" y="4386"/>
                    <a:pt x="5381" y="4440"/>
                    <a:pt x="5337" y="4494"/>
                  </a:cubicBezTo>
                  <a:cubicBezTo>
                    <a:pt x="5293" y="4550"/>
                    <a:pt x="5249" y="4607"/>
                    <a:pt x="5204" y="4663"/>
                  </a:cubicBezTo>
                  <a:cubicBezTo>
                    <a:pt x="5163" y="4716"/>
                    <a:pt x="5117" y="4772"/>
                    <a:pt x="5073" y="4829"/>
                  </a:cubicBezTo>
                  <a:cubicBezTo>
                    <a:pt x="5030" y="4886"/>
                    <a:pt x="4986" y="4942"/>
                    <a:pt x="4943" y="4999"/>
                  </a:cubicBezTo>
                  <a:cubicBezTo>
                    <a:pt x="4900" y="5057"/>
                    <a:pt x="4854" y="5115"/>
                    <a:pt x="4813" y="5175"/>
                  </a:cubicBezTo>
                  <a:cubicBezTo>
                    <a:pt x="4769" y="5235"/>
                    <a:pt x="4723" y="5293"/>
                    <a:pt x="4678" y="5353"/>
                  </a:cubicBezTo>
                  <a:cubicBezTo>
                    <a:pt x="4635" y="5411"/>
                    <a:pt x="4595" y="5472"/>
                    <a:pt x="4550" y="5533"/>
                  </a:cubicBezTo>
                  <a:cubicBezTo>
                    <a:pt x="4506" y="5594"/>
                    <a:pt x="4461" y="5655"/>
                    <a:pt x="4418" y="5716"/>
                  </a:cubicBezTo>
                  <a:cubicBezTo>
                    <a:pt x="4374" y="5779"/>
                    <a:pt x="4330" y="5841"/>
                    <a:pt x="4287" y="5904"/>
                  </a:cubicBezTo>
                  <a:cubicBezTo>
                    <a:pt x="4244" y="5967"/>
                    <a:pt x="4199" y="6030"/>
                    <a:pt x="4156" y="6094"/>
                  </a:cubicBezTo>
                  <a:cubicBezTo>
                    <a:pt x="4114" y="6159"/>
                    <a:pt x="4071" y="6224"/>
                    <a:pt x="4024" y="6289"/>
                  </a:cubicBezTo>
                  <a:cubicBezTo>
                    <a:pt x="3981" y="6356"/>
                    <a:pt x="3938" y="6424"/>
                    <a:pt x="3894" y="6490"/>
                  </a:cubicBezTo>
                  <a:cubicBezTo>
                    <a:pt x="3850" y="6557"/>
                    <a:pt x="3806" y="6625"/>
                    <a:pt x="3761" y="6694"/>
                  </a:cubicBezTo>
                  <a:cubicBezTo>
                    <a:pt x="3740" y="6727"/>
                    <a:pt x="3718" y="6761"/>
                    <a:pt x="3697" y="6796"/>
                  </a:cubicBezTo>
                  <a:cubicBezTo>
                    <a:pt x="3675" y="6832"/>
                    <a:pt x="3654" y="6867"/>
                    <a:pt x="3631" y="6903"/>
                  </a:cubicBezTo>
                  <a:cubicBezTo>
                    <a:pt x="3608" y="6940"/>
                    <a:pt x="3587" y="6976"/>
                    <a:pt x="3566" y="7012"/>
                  </a:cubicBezTo>
                  <a:cubicBezTo>
                    <a:pt x="3544" y="7048"/>
                    <a:pt x="3522" y="7086"/>
                    <a:pt x="3500" y="7122"/>
                  </a:cubicBezTo>
                  <a:cubicBezTo>
                    <a:pt x="3478" y="7159"/>
                    <a:pt x="3459" y="7194"/>
                    <a:pt x="3433" y="7231"/>
                  </a:cubicBezTo>
                  <a:cubicBezTo>
                    <a:pt x="3413" y="7269"/>
                    <a:pt x="3391" y="7304"/>
                    <a:pt x="3369" y="7342"/>
                  </a:cubicBezTo>
                  <a:cubicBezTo>
                    <a:pt x="3346" y="7377"/>
                    <a:pt x="3325" y="7412"/>
                    <a:pt x="3303" y="7448"/>
                  </a:cubicBezTo>
                  <a:cubicBezTo>
                    <a:pt x="3281" y="7480"/>
                    <a:pt x="3258" y="7517"/>
                    <a:pt x="3237" y="7549"/>
                  </a:cubicBezTo>
                  <a:cubicBezTo>
                    <a:pt x="3195" y="7616"/>
                    <a:pt x="3148" y="7682"/>
                    <a:pt x="3105" y="7748"/>
                  </a:cubicBezTo>
                  <a:cubicBezTo>
                    <a:pt x="3083" y="7779"/>
                    <a:pt x="3060" y="7816"/>
                    <a:pt x="3039" y="7844"/>
                  </a:cubicBezTo>
                  <a:cubicBezTo>
                    <a:pt x="3019" y="7878"/>
                    <a:pt x="2996" y="7909"/>
                    <a:pt x="2973" y="7940"/>
                  </a:cubicBezTo>
                  <a:cubicBezTo>
                    <a:pt x="2951" y="7972"/>
                    <a:pt x="2930" y="8003"/>
                    <a:pt x="2908" y="8034"/>
                  </a:cubicBezTo>
                  <a:cubicBezTo>
                    <a:pt x="2884" y="8063"/>
                    <a:pt x="2865" y="8095"/>
                    <a:pt x="2840" y="8124"/>
                  </a:cubicBezTo>
                  <a:cubicBezTo>
                    <a:pt x="2820" y="8156"/>
                    <a:pt x="2796" y="8184"/>
                    <a:pt x="2775" y="8213"/>
                  </a:cubicBezTo>
                  <a:cubicBezTo>
                    <a:pt x="2753" y="8241"/>
                    <a:pt x="2731" y="8272"/>
                    <a:pt x="2710" y="8302"/>
                  </a:cubicBezTo>
                  <a:cubicBezTo>
                    <a:pt x="2687" y="8329"/>
                    <a:pt x="2665" y="8358"/>
                    <a:pt x="2644" y="8387"/>
                  </a:cubicBezTo>
                  <a:cubicBezTo>
                    <a:pt x="2620" y="8414"/>
                    <a:pt x="2600" y="8445"/>
                    <a:pt x="2576" y="8469"/>
                  </a:cubicBezTo>
                  <a:cubicBezTo>
                    <a:pt x="2554" y="8498"/>
                    <a:pt x="2534" y="8524"/>
                    <a:pt x="2511" y="8552"/>
                  </a:cubicBezTo>
                  <a:cubicBezTo>
                    <a:pt x="2490" y="8579"/>
                    <a:pt x="2467" y="8606"/>
                    <a:pt x="2444" y="8632"/>
                  </a:cubicBezTo>
                  <a:cubicBezTo>
                    <a:pt x="2422" y="8657"/>
                    <a:pt x="2403" y="8684"/>
                    <a:pt x="2378" y="8709"/>
                  </a:cubicBezTo>
                  <a:cubicBezTo>
                    <a:pt x="2356" y="8736"/>
                    <a:pt x="2338" y="8760"/>
                    <a:pt x="2313" y="8786"/>
                  </a:cubicBezTo>
                  <a:cubicBezTo>
                    <a:pt x="2292" y="8809"/>
                    <a:pt x="2271" y="8834"/>
                    <a:pt x="2247" y="8859"/>
                  </a:cubicBezTo>
                  <a:cubicBezTo>
                    <a:pt x="2227" y="8883"/>
                    <a:pt x="2203" y="8905"/>
                    <a:pt x="2182" y="8927"/>
                  </a:cubicBezTo>
                  <a:cubicBezTo>
                    <a:pt x="2158" y="8954"/>
                    <a:pt x="2138" y="8975"/>
                    <a:pt x="2115" y="8998"/>
                  </a:cubicBezTo>
                  <a:cubicBezTo>
                    <a:pt x="2095" y="9021"/>
                    <a:pt x="2071" y="9043"/>
                    <a:pt x="2048" y="9066"/>
                  </a:cubicBezTo>
                  <a:cubicBezTo>
                    <a:pt x="2026" y="9087"/>
                    <a:pt x="2003" y="9108"/>
                    <a:pt x="1982" y="9131"/>
                  </a:cubicBezTo>
                  <a:cubicBezTo>
                    <a:pt x="1959" y="9149"/>
                    <a:pt x="1938" y="9172"/>
                    <a:pt x="1918" y="9192"/>
                  </a:cubicBezTo>
                  <a:cubicBezTo>
                    <a:pt x="1895" y="9212"/>
                    <a:pt x="1873" y="9232"/>
                    <a:pt x="1850" y="9252"/>
                  </a:cubicBezTo>
                  <a:cubicBezTo>
                    <a:pt x="1828" y="9274"/>
                    <a:pt x="1803" y="9291"/>
                    <a:pt x="1783" y="9310"/>
                  </a:cubicBezTo>
                  <a:cubicBezTo>
                    <a:pt x="1760" y="9329"/>
                    <a:pt x="1741" y="9348"/>
                    <a:pt x="1719" y="9366"/>
                  </a:cubicBezTo>
                  <a:cubicBezTo>
                    <a:pt x="1695" y="9384"/>
                    <a:pt x="1674" y="9402"/>
                    <a:pt x="1651" y="9421"/>
                  </a:cubicBezTo>
                  <a:cubicBezTo>
                    <a:pt x="1628" y="9436"/>
                    <a:pt x="1607" y="9452"/>
                    <a:pt x="1586" y="9472"/>
                  </a:cubicBezTo>
                  <a:cubicBezTo>
                    <a:pt x="1564" y="9488"/>
                    <a:pt x="1541" y="9506"/>
                    <a:pt x="1519" y="9522"/>
                  </a:cubicBezTo>
                  <a:cubicBezTo>
                    <a:pt x="1497" y="9539"/>
                    <a:pt x="1475" y="9555"/>
                    <a:pt x="1452" y="9572"/>
                  </a:cubicBezTo>
                  <a:cubicBezTo>
                    <a:pt x="1428" y="9588"/>
                    <a:pt x="1408" y="9602"/>
                    <a:pt x="1384" y="9621"/>
                  </a:cubicBezTo>
                  <a:cubicBezTo>
                    <a:pt x="1363" y="9634"/>
                    <a:pt x="1341" y="9648"/>
                    <a:pt x="1317" y="9662"/>
                  </a:cubicBezTo>
                  <a:cubicBezTo>
                    <a:pt x="1295" y="9674"/>
                    <a:pt x="1271" y="9689"/>
                    <a:pt x="1247" y="9703"/>
                  </a:cubicBezTo>
                  <a:cubicBezTo>
                    <a:pt x="1238" y="9709"/>
                    <a:pt x="1227" y="9716"/>
                    <a:pt x="1216" y="9721"/>
                  </a:cubicBezTo>
                  <a:cubicBezTo>
                    <a:pt x="1202" y="9725"/>
                    <a:pt x="1192" y="9730"/>
                    <a:pt x="1182" y="9734"/>
                  </a:cubicBezTo>
                  <a:lnTo>
                    <a:pt x="1144" y="9746"/>
                  </a:lnTo>
                  <a:cubicBezTo>
                    <a:pt x="1134" y="9753"/>
                    <a:pt x="1123" y="9759"/>
                    <a:pt x="1109" y="9765"/>
                  </a:cubicBezTo>
                  <a:cubicBezTo>
                    <a:pt x="1099" y="9768"/>
                    <a:pt x="1085" y="9772"/>
                    <a:pt x="1075" y="9774"/>
                  </a:cubicBezTo>
                  <a:cubicBezTo>
                    <a:pt x="1061" y="9776"/>
                    <a:pt x="1049" y="9779"/>
                    <a:pt x="1036" y="9781"/>
                  </a:cubicBezTo>
                  <a:lnTo>
                    <a:pt x="1003" y="9784"/>
                  </a:lnTo>
                  <a:lnTo>
                    <a:pt x="965" y="9787"/>
                  </a:lnTo>
                  <a:cubicBezTo>
                    <a:pt x="955" y="9787"/>
                    <a:pt x="942" y="9788"/>
                    <a:pt x="930" y="9788"/>
                  </a:cubicBezTo>
                  <a:lnTo>
                    <a:pt x="898" y="9788"/>
                  </a:lnTo>
                  <a:lnTo>
                    <a:pt x="830" y="9785"/>
                  </a:lnTo>
                  <a:cubicBezTo>
                    <a:pt x="808" y="9783"/>
                    <a:pt x="784" y="9782"/>
                    <a:pt x="761" y="9780"/>
                  </a:cubicBezTo>
                  <a:cubicBezTo>
                    <a:pt x="741" y="9778"/>
                    <a:pt x="720" y="9775"/>
                    <a:pt x="698" y="9773"/>
                  </a:cubicBezTo>
                  <a:cubicBezTo>
                    <a:pt x="678" y="9772"/>
                    <a:pt x="657" y="9771"/>
                    <a:pt x="634" y="9769"/>
                  </a:cubicBezTo>
                  <a:cubicBezTo>
                    <a:pt x="612" y="9768"/>
                    <a:pt x="590" y="9768"/>
                    <a:pt x="568" y="9767"/>
                  </a:cubicBezTo>
                  <a:lnTo>
                    <a:pt x="45" y="9767"/>
                  </a:lnTo>
                  <a:cubicBezTo>
                    <a:pt x="16" y="9767"/>
                    <a:pt x="0" y="9743"/>
                    <a:pt x="0" y="9725"/>
                  </a:cubicBezTo>
                  <a:cubicBezTo>
                    <a:pt x="0" y="9704"/>
                    <a:pt x="16" y="9685"/>
                    <a:pt x="45" y="96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62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146246" y="2564880"/>
              <a:ext cx="6770892" cy="3223226"/>
            </a:xfrm>
            <a:custGeom>
              <a:avLst/>
              <a:gdLst>
                <a:gd name="T0" fmla="*/ 74364942 w 16966"/>
                <a:gd name="T1" fmla="*/ 1176676549 h 8188"/>
                <a:gd name="T2" fmla="*/ 105011020 w 16966"/>
                <a:gd name="T3" fmla="*/ 1177982918 h 8188"/>
                <a:gd name="T4" fmla="*/ 127233458 w 16966"/>
                <a:gd name="T5" fmla="*/ 1176531396 h 8188"/>
                <a:gd name="T6" fmla="*/ 149455895 w 16966"/>
                <a:gd name="T7" fmla="*/ 1171161147 h 8188"/>
                <a:gd name="T8" fmla="*/ 171968737 w 16966"/>
                <a:gd name="T9" fmla="*/ 1163033008 h 8188"/>
                <a:gd name="T10" fmla="*/ 217720432 w 16966"/>
                <a:gd name="T11" fmla="*/ 1143583761 h 8188"/>
                <a:gd name="T12" fmla="*/ 263326926 w 16966"/>
                <a:gd name="T13" fmla="*/ 1119344874 h 8188"/>
                <a:gd name="T14" fmla="*/ 308933419 w 16966"/>
                <a:gd name="T15" fmla="*/ 1090316348 h 8188"/>
                <a:gd name="T16" fmla="*/ 354685115 w 16966"/>
                <a:gd name="T17" fmla="*/ 1056642952 h 8188"/>
                <a:gd name="T18" fmla="*/ 385041170 w 16966"/>
                <a:gd name="T19" fmla="*/ 1031678304 h 8188"/>
                <a:gd name="T20" fmla="*/ 423385259 w 16966"/>
                <a:gd name="T21" fmla="*/ 997569833 h 8188"/>
                <a:gd name="T22" fmla="*/ 461874932 w 16966"/>
                <a:gd name="T23" fmla="*/ 965202806 h 8188"/>
                <a:gd name="T24" fmla="*/ 553959514 w 16966"/>
                <a:gd name="T25" fmla="*/ 892631298 h 8188"/>
                <a:gd name="T26" fmla="*/ 646189298 w 16966"/>
                <a:gd name="T27" fmla="*/ 826155419 h 8188"/>
                <a:gd name="T28" fmla="*/ 738273880 w 16966"/>
                <a:gd name="T29" fmla="*/ 764759866 h 8188"/>
                <a:gd name="T30" fmla="*/ 830503664 w 16966"/>
                <a:gd name="T31" fmla="*/ 707863648 h 8188"/>
                <a:gd name="T32" fmla="*/ 922588246 w 16966"/>
                <a:gd name="T33" fmla="*/ 654741387 h 8188"/>
                <a:gd name="T34" fmla="*/ 1014672447 w 16966"/>
                <a:gd name="T35" fmla="*/ 604812092 h 8188"/>
                <a:gd name="T36" fmla="*/ 1106757028 w 16966"/>
                <a:gd name="T37" fmla="*/ 557640307 h 8188"/>
                <a:gd name="T38" fmla="*/ 1198841610 w 16966"/>
                <a:gd name="T39" fmla="*/ 512936490 h 8188"/>
                <a:gd name="T40" fmla="*/ 1290926192 w 16966"/>
                <a:gd name="T41" fmla="*/ 470118889 h 8188"/>
                <a:gd name="T42" fmla="*/ 1383010774 w 16966"/>
                <a:gd name="T43" fmla="*/ 429043495 h 8188"/>
                <a:gd name="T44" fmla="*/ 1536387894 w 16966"/>
                <a:gd name="T45" fmla="*/ 363438910 h 8188"/>
                <a:gd name="T46" fmla="*/ 1720411855 w 16966"/>
                <a:gd name="T47" fmla="*/ 288399815 h 8188"/>
                <a:gd name="T48" fmla="*/ 1904435817 w 16966"/>
                <a:gd name="T49" fmla="*/ 215682774 h 8188"/>
                <a:gd name="T50" fmla="*/ 2088459397 w 16966"/>
                <a:gd name="T51" fmla="*/ 144272484 h 8188"/>
                <a:gd name="T52" fmla="*/ 2147483647 w 16966"/>
                <a:gd name="T53" fmla="*/ 73152116 h 8188"/>
                <a:gd name="T54" fmla="*/ 2147483647 w 16966"/>
                <a:gd name="T55" fmla="*/ 1016065 h 8188"/>
                <a:gd name="T56" fmla="*/ 2147483647 w 16966"/>
                <a:gd name="T57" fmla="*/ 34979384 h 8188"/>
                <a:gd name="T58" fmla="*/ 2147483647 w 16966"/>
                <a:gd name="T59" fmla="*/ 106680360 h 8188"/>
                <a:gd name="T60" fmla="*/ 2030942881 w 16966"/>
                <a:gd name="T61" fmla="*/ 177800346 h 8188"/>
                <a:gd name="T62" fmla="*/ 1846919301 w 16966"/>
                <a:gd name="T63" fmla="*/ 249356170 h 8188"/>
                <a:gd name="T64" fmla="*/ 1663040542 w 16966"/>
                <a:gd name="T65" fmla="*/ 322653439 h 8188"/>
                <a:gd name="T66" fmla="*/ 1479162165 w 16966"/>
                <a:gd name="T67" fmla="*/ 398853750 h 8188"/>
                <a:gd name="T68" fmla="*/ 1356576325 w 16966"/>
                <a:gd name="T69" fmla="*/ 452121164 h 8188"/>
                <a:gd name="T70" fmla="*/ 1264636946 w 16966"/>
                <a:gd name="T71" fmla="*/ 493632396 h 8188"/>
                <a:gd name="T72" fmla="*/ 1172697947 w 16966"/>
                <a:gd name="T73" fmla="*/ 537030224 h 8188"/>
                <a:gd name="T74" fmla="*/ 1080903770 w 16966"/>
                <a:gd name="T75" fmla="*/ 582459802 h 8188"/>
                <a:gd name="T76" fmla="*/ 988964391 w 16966"/>
                <a:gd name="T77" fmla="*/ 630357348 h 8188"/>
                <a:gd name="T78" fmla="*/ 897025393 w 16966"/>
                <a:gd name="T79" fmla="*/ 681157556 h 8188"/>
                <a:gd name="T80" fmla="*/ 805231215 w 16966"/>
                <a:gd name="T81" fmla="*/ 735295882 h 8188"/>
                <a:gd name="T82" fmla="*/ 713437038 w 16966"/>
                <a:gd name="T83" fmla="*/ 793352936 h 8188"/>
                <a:gd name="T84" fmla="*/ 621643242 w 16966"/>
                <a:gd name="T85" fmla="*/ 856200011 h 8188"/>
                <a:gd name="T86" fmla="*/ 529703863 w 16966"/>
                <a:gd name="T87" fmla="*/ 924272183 h 8188"/>
                <a:gd name="T88" fmla="*/ 453160505 w 16966"/>
                <a:gd name="T89" fmla="*/ 985813270 h 8188"/>
                <a:gd name="T90" fmla="*/ 422659248 w 16966"/>
                <a:gd name="T91" fmla="*/ 1012083906 h 8188"/>
                <a:gd name="T92" fmla="*/ 384169575 w 16966"/>
                <a:gd name="T93" fmla="*/ 1046192758 h 8188"/>
                <a:gd name="T94" fmla="*/ 345679902 w 16966"/>
                <a:gd name="T95" fmla="*/ 1076817959 h 8188"/>
                <a:gd name="T96" fmla="*/ 299347397 w 16966"/>
                <a:gd name="T97" fmla="*/ 1109330137 h 8188"/>
                <a:gd name="T98" fmla="*/ 253014511 w 16966"/>
                <a:gd name="T99" fmla="*/ 1137197447 h 8188"/>
                <a:gd name="T100" fmla="*/ 206536422 w 16966"/>
                <a:gd name="T101" fmla="*/ 1160130345 h 8188"/>
                <a:gd name="T102" fmla="*/ 168047130 w 16966"/>
                <a:gd name="T103" fmla="*/ 1175805636 h 8188"/>
                <a:gd name="T104" fmla="*/ 144517491 w 16966"/>
                <a:gd name="T105" fmla="*/ 1183498319 h 8188"/>
                <a:gd name="T106" fmla="*/ 120552244 w 16966"/>
                <a:gd name="T107" fmla="*/ 1187997655 h 8188"/>
                <a:gd name="T108" fmla="*/ 97022986 w 16966"/>
                <a:gd name="T109" fmla="*/ 1188287959 h 8188"/>
                <a:gd name="T110" fmla="*/ 66521728 w 16966"/>
                <a:gd name="T111" fmla="*/ 1186981590 h 8188"/>
                <a:gd name="T112" fmla="*/ 5228809 w 16966"/>
                <a:gd name="T113" fmla="*/ 1176531396 h 8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966" h="8188">
                  <a:moveTo>
                    <a:pt x="36" y="8106"/>
                  </a:moveTo>
                  <a:lnTo>
                    <a:pt x="458" y="8106"/>
                  </a:lnTo>
                  <a:lnTo>
                    <a:pt x="512" y="8107"/>
                  </a:lnTo>
                  <a:lnTo>
                    <a:pt x="566" y="8110"/>
                  </a:lnTo>
                  <a:lnTo>
                    <a:pt x="671" y="8115"/>
                  </a:lnTo>
                  <a:lnTo>
                    <a:pt x="723" y="8116"/>
                  </a:lnTo>
                  <a:lnTo>
                    <a:pt x="775" y="8116"/>
                  </a:lnTo>
                  <a:lnTo>
                    <a:pt x="826" y="8113"/>
                  </a:lnTo>
                  <a:lnTo>
                    <a:pt x="876" y="8106"/>
                  </a:lnTo>
                  <a:lnTo>
                    <a:pt x="926" y="8097"/>
                  </a:lnTo>
                  <a:lnTo>
                    <a:pt x="977" y="8084"/>
                  </a:lnTo>
                  <a:lnTo>
                    <a:pt x="1029" y="8069"/>
                  </a:lnTo>
                  <a:lnTo>
                    <a:pt x="1080" y="8052"/>
                  </a:lnTo>
                  <a:lnTo>
                    <a:pt x="1132" y="8033"/>
                  </a:lnTo>
                  <a:lnTo>
                    <a:pt x="1184" y="8013"/>
                  </a:lnTo>
                  <a:lnTo>
                    <a:pt x="1289" y="7971"/>
                  </a:lnTo>
                  <a:lnTo>
                    <a:pt x="1394" y="7927"/>
                  </a:lnTo>
                  <a:lnTo>
                    <a:pt x="1499" y="7879"/>
                  </a:lnTo>
                  <a:lnTo>
                    <a:pt x="1603" y="7827"/>
                  </a:lnTo>
                  <a:lnTo>
                    <a:pt x="1708" y="7772"/>
                  </a:lnTo>
                  <a:lnTo>
                    <a:pt x="1813" y="7712"/>
                  </a:lnTo>
                  <a:lnTo>
                    <a:pt x="1918" y="7649"/>
                  </a:lnTo>
                  <a:lnTo>
                    <a:pt x="2022" y="7583"/>
                  </a:lnTo>
                  <a:lnTo>
                    <a:pt x="2127" y="7512"/>
                  </a:lnTo>
                  <a:lnTo>
                    <a:pt x="2232" y="7439"/>
                  </a:lnTo>
                  <a:lnTo>
                    <a:pt x="2337" y="7361"/>
                  </a:lnTo>
                  <a:lnTo>
                    <a:pt x="2442" y="7280"/>
                  </a:lnTo>
                  <a:lnTo>
                    <a:pt x="2547" y="7196"/>
                  </a:lnTo>
                  <a:lnTo>
                    <a:pt x="2599" y="7153"/>
                  </a:lnTo>
                  <a:lnTo>
                    <a:pt x="2651" y="7108"/>
                  </a:lnTo>
                  <a:lnTo>
                    <a:pt x="2757" y="7014"/>
                  </a:lnTo>
                  <a:lnTo>
                    <a:pt x="2862" y="6919"/>
                  </a:lnTo>
                  <a:lnTo>
                    <a:pt x="2915" y="6873"/>
                  </a:lnTo>
                  <a:lnTo>
                    <a:pt x="2968" y="6827"/>
                  </a:lnTo>
                  <a:lnTo>
                    <a:pt x="3074" y="6737"/>
                  </a:lnTo>
                  <a:lnTo>
                    <a:pt x="3180" y="6650"/>
                  </a:lnTo>
                  <a:lnTo>
                    <a:pt x="3391" y="6478"/>
                  </a:lnTo>
                  <a:lnTo>
                    <a:pt x="3603" y="6312"/>
                  </a:lnTo>
                  <a:lnTo>
                    <a:pt x="3814" y="6150"/>
                  </a:lnTo>
                  <a:lnTo>
                    <a:pt x="4026" y="5993"/>
                  </a:lnTo>
                  <a:lnTo>
                    <a:pt x="4237" y="5840"/>
                  </a:lnTo>
                  <a:lnTo>
                    <a:pt x="4449" y="5692"/>
                  </a:lnTo>
                  <a:lnTo>
                    <a:pt x="4660" y="5547"/>
                  </a:lnTo>
                  <a:lnTo>
                    <a:pt x="4872" y="5406"/>
                  </a:lnTo>
                  <a:lnTo>
                    <a:pt x="5083" y="5269"/>
                  </a:lnTo>
                  <a:lnTo>
                    <a:pt x="5295" y="5135"/>
                  </a:lnTo>
                  <a:lnTo>
                    <a:pt x="5506" y="5005"/>
                  </a:lnTo>
                  <a:lnTo>
                    <a:pt x="5718" y="4877"/>
                  </a:lnTo>
                  <a:lnTo>
                    <a:pt x="5929" y="4752"/>
                  </a:lnTo>
                  <a:lnTo>
                    <a:pt x="6140" y="4630"/>
                  </a:lnTo>
                  <a:lnTo>
                    <a:pt x="6352" y="4511"/>
                  </a:lnTo>
                  <a:lnTo>
                    <a:pt x="6563" y="4394"/>
                  </a:lnTo>
                  <a:lnTo>
                    <a:pt x="6775" y="4279"/>
                  </a:lnTo>
                  <a:lnTo>
                    <a:pt x="6986" y="4167"/>
                  </a:lnTo>
                  <a:lnTo>
                    <a:pt x="7197" y="4057"/>
                  </a:lnTo>
                  <a:lnTo>
                    <a:pt x="7409" y="3949"/>
                  </a:lnTo>
                  <a:lnTo>
                    <a:pt x="7620" y="3842"/>
                  </a:lnTo>
                  <a:lnTo>
                    <a:pt x="7832" y="3738"/>
                  </a:lnTo>
                  <a:lnTo>
                    <a:pt x="8043" y="3635"/>
                  </a:lnTo>
                  <a:lnTo>
                    <a:pt x="8254" y="3534"/>
                  </a:lnTo>
                  <a:lnTo>
                    <a:pt x="8465" y="3434"/>
                  </a:lnTo>
                  <a:lnTo>
                    <a:pt x="8677" y="3336"/>
                  </a:lnTo>
                  <a:lnTo>
                    <a:pt x="8888" y="3239"/>
                  </a:lnTo>
                  <a:lnTo>
                    <a:pt x="9099" y="3143"/>
                  </a:lnTo>
                  <a:lnTo>
                    <a:pt x="9311" y="3049"/>
                  </a:lnTo>
                  <a:lnTo>
                    <a:pt x="9522" y="2956"/>
                  </a:lnTo>
                  <a:lnTo>
                    <a:pt x="9733" y="2863"/>
                  </a:lnTo>
                  <a:lnTo>
                    <a:pt x="10156" y="2682"/>
                  </a:lnTo>
                  <a:lnTo>
                    <a:pt x="10578" y="2504"/>
                  </a:lnTo>
                  <a:lnTo>
                    <a:pt x="11000" y="2329"/>
                  </a:lnTo>
                  <a:lnTo>
                    <a:pt x="11423" y="2157"/>
                  </a:lnTo>
                  <a:lnTo>
                    <a:pt x="11845" y="1987"/>
                  </a:lnTo>
                  <a:lnTo>
                    <a:pt x="12267" y="1818"/>
                  </a:lnTo>
                  <a:lnTo>
                    <a:pt x="12690" y="1651"/>
                  </a:lnTo>
                  <a:lnTo>
                    <a:pt x="13112" y="1486"/>
                  </a:lnTo>
                  <a:lnTo>
                    <a:pt x="13534" y="1321"/>
                  </a:lnTo>
                  <a:lnTo>
                    <a:pt x="13957" y="1157"/>
                  </a:lnTo>
                  <a:lnTo>
                    <a:pt x="14379" y="994"/>
                  </a:lnTo>
                  <a:lnTo>
                    <a:pt x="14801" y="831"/>
                  </a:lnTo>
                  <a:lnTo>
                    <a:pt x="15223" y="668"/>
                  </a:lnTo>
                  <a:lnTo>
                    <a:pt x="15646" y="504"/>
                  </a:lnTo>
                  <a:lnTo>
                    <a:pt x="16068" y="340"/>
                  </a:lnTo>
                  <a:lnTo>
                    <a:pt x="16490" y="174"/>
                  </a:lnTo>
                  <a:lnTo>
                    <a:pt x="16912" y="7"/>
                  </a:lnTo>
                  <a:cubicBezTo>
                    <a:pt x="16930" y="0"/>
                    <a:pt x="16951" y="9"/>
                    <a:pt x="16959" y="28"/>
                  </a:cubicBezTo>
                  <a:cubicBezTo>
                    <a:pt x="16966" y="46"/>
                    <a:pt x="16957" y="67"/>
                    <a:pt x="16938" y="74"/>
                  </a:cubicBezTo>
                  <a:lnTo>
                    <a:pt x="16516" y="241"/>
                  </a:lnTo>
                  <a:lnTo>
                    <a:pt x="16094" y="407"/>
                  </a:lnTo>
                  <a:lnTo>
                    <a:pt x="15672" y="571"/>
                  </a:lnTo>
                  <a:lnTo>
                    <a:pt x="15249" y="735"/>
                  </a:lnTo>
                  <a:lnTo>
                    <a:pt x="14827" y="898"/>
                  </a:lnTo>
                  <a:lnTo>
                    <a:pt x="14405" y="1061"/>
                  </a:lnTo>
                  <a:lnTo>
                    <a:pt x="13983" y="1225"/>
                  </a:lnTo>
                  <a:lnTo>
                    <a:pt x="13561" y="1389"/>
                  </a:lnTo>
                  <a:lnTo>
                    <a:pt x="13138" y="1553"/>
                  </a:lnTo>
                  <a:lnTo>
                    <a:pt x="12716" y="1718"/>
                  </a:lnTo>
                  <a:lnTo>
                    <a:pt x="12294" y="1885"/>
                  </a:lnTo>
                  <a:lnTo>
                    <a:pt x="11872" y="2053"/>
                  </a:lnTo>
                  <a:lnTo>
                    <a:pt x="11450" y="2223"/>
                  </a:lnTo>
                  <a:lnTo>
                    <a:pt x="11028" y="2395"/>
                  </a:lnTo>
                  <a:lnTo>
                    <a:pt x="10606" y="2570"/>
                  </a:lnTo>
                  <a:lnTo>
                    <a:pt x="10184" y="2748"/>
                  </a:lnTo>
                  <a:lnTo>
                    <a:pt x="9762" y="2929"/>
                  </a:lnTo>
                  <a:lnTo>
                    <a:pt x="9551" y="3022"/>
                  </a:lnTo>
                  <a:lnTo>
                    <a:pt x="9340" y="3115"/>
                  </a:lnTo>
                  <a:lnTo>
                    <a:pt x="9129" y="3209"/>
                  </a:lnTo>
                  <a:lnTo>
                    <a:pt x="8918" y="3304"/>
                  </a:lnTo>
                  <a:lnTo>
                    <a:pt x="8707" y="3401"/>
                  </a:lnTo>
                  <a:lnTo>
                    <a:pt x="8496" y="3499"/>
                  </a:lnTo>
                  <a:lnTo>
                    <a:pt x="8285" y="3599"/>
                  </a:lnTo>
                  <a:lnTo>
                    <a:pt x="8074" y="3700"/>
                  </a:lnTo>
                  <a:lnTo>
                    <a:pt x="7863" y="3803"/>
                  </a:lnTo>
                  <a:lnTo>
                    <a:pt x="7652" y="3907"/>
                  </a:lnTo>
                  <a:lnTo>
                    <a:pt x="7442" y="4013"/>
                  </a:lnTo>
                  <a:lnTo>
                    <a:pt x="7231" y="4121"/>
                  </a:lnTo>
                  <a:lnTo>
                    <a:pt x="7020" y="4231"/>
                  </a:lnTo>
                  <a:lnTo>
                    <a:pt x="6809" y="4343"/>
                  </a:lnTo>
                  <a:lnTo>
                    <a:pt x="6598" y="4457"/>
                  </a:lnTo>
                  <a:lnTo>
                    <a:pt x="6387" y="4574"/>
                  </a:lnTo>
                  <a:lnTo>
                    <a:pt x="6176" y="4693"/>
                  </a:lnTo>
                  <a:lnTo>
                    <a:pt x="5966" y="4814"/>
                  </a:lnTo>
                  <a:lnTo>
                    <a:pt x="5755" y="4939"/>
                  </a:lnTo>
                  <a:lnTo>
                    <a:pt x="5544" y="5066"/>
                  </a:lnTo>
                  <a:lnTo>
                    <a:pt x="5333" y="5196"/>
                  </a:lnTo>
                  <a:lnTo>
                    <a:pt x="5123" y="5329"/>
                  </a:lnTo>
                  <a:lnTo>
                    <a:pt x="4912" y="5466"/>
                  </a:lnTo>
                  <a:lnTo>
                    <a:pt x="4701" y="5607"/>
                  </a:lnTo>
                  <a:lnTo>
                    <a:pt x="4490" y="5751"/>
                  </a:lnTo>
                  <a:lnTo>
                    <a:pt x="4280" y="5899"/>
                  </a:lnTo>
                  <a:lnTo>
                    <a:pt x="4069" y="6051"/>
                  </a:lnTo>
                  <a:lnTo>
                    <a:pt x="3858" y="6207"/>
                  </a:lnTo>
                  <a:lnTo>
                    <a:pt x="3647" y="6368"/>
                  </a:lnTo>
                  <a:lnTo>
                    <a:pt x="3437" y="6534"/>
                  </a:lnTo>
                  <a:lnTo>
                    <a:pt x="3226" y="6705"/>
                  </a:lnTo>
                  <a:lnTo>
                    <a:pt x="3120" y="6792"/>
                  </a:lnTo>
                  <a:lnTo>
                    <a:pt x="3015" y="6881"/>
                  </a:lnTo>
                  <a:lnTo>
                    <a:pt x="2963" y="6926"/>
                  </a:lnTo>
                  <a:lnTo>
                    <a:pt x="2910" y="6973"/>
                  </a:lnTo>
                  <a:lnTo>
                    <a:pt x="2805" y="7068"/>
                  </a:lnTo>
                  <a:lnTo>
                    <a:pt x="2698" y="7162"/>
                  </a:lnTo>
                  <a:lnTo>
                    <a:pt x="2645" y="7208"/>
                  </a:lnTo>
                  <a:lnTo>
                    <a:pt x="2592" y="7253"/>
                  </a:lnTo>
                  <a:lnTo>
                    <a:pt x="2486" y="7337"/>
                  </a:lnTo>
                  <a:lnTo>
                    <a:pt x="2380" y="7419"/>
                  </a:lnTo>
                  <a:lnTo>
                    <a:pt x="2273" y="7497"/>
                  </a:lnTo>
                  <a:lnTo>
                    <a:pt x="2167" y="7572"/>
                  </a:lnTo>
                  <a:lnTo>
                    <a:pt x="2061" y="7643"/>
                  </a:lnTo>
                  <a:lnTo>
                    <a:pt x="1955" y="7711"/>
                  </a:lnTo>
                  <a:lnTo>
                    <a:pt x="1848" y="7775"/>
                  </a:lnTo>
                  <a:lnTo>
                    <a:pt x="1742" y="7835"/>
                  </a:lnTo>
                  <a:lnTo>
                    <a:pt x="1635" y="7892"/>
                  </a:lnTo>
                  <a:lnTo>
                    <a:pt x="1529" y="7944"/>
                  </a:lnTo>
                  <a:lnTo>
                    <a:pt x="1422" y="7993"/>
                  </a:lnTo>
                  <a:lnTo>
                    <a:pt x="1316" y="8038"/>
                  </a:lnTo>
                  <a:lnTo>
                    <a:pt x="1210" y="8080"/>
                  </a:lnTo>
                  <a:lnTo>
                    <a:pt x="1157" y="8101"/>
                  </a:lnTo>
                  <a:lnTo>
                    <a:pt x="1103" y="8120"/>
                  </a:lnTo>
                  <a:lnTo>
                    <a:pt x="1049" y="8138"/>
                  </a:lnTo>
                  <a:lnTo>
                    <a:pt x="995" y="8154"/>
                  </a:lnTo>
                  <a:lnTo>
                    <a:pt x="940" y="8167"/>
                  </a:lnTo>
                  <a:lnTo>
                    <a:pt x="885" y="8178"/>
                  </a:lnTo>
                  <a:lnTo>
                    <a:pt x="830" y="8185"/>
                  </a:lnTo>
                  <a:lnTo>
                    <a:pt x="775" y="8188"/>
                  </a:lnTo>
                  <a:lnTo>
                    <a:pt x="721" y="8188"/>
                  </a:lnTo>
                  <a:lnTo>
                    <a:pt x="668" y="8187"/>
                  </a:lnTo>
                  <a:lnTo>
                    <a:pt x="562" y="8181"/>
                  </a:lnTo>
                  <a:lnTo>
                    <a:pt x="511" y="8179"/>
                  </a:lnTo>
                  <a:lnTo>
                    <a:pt x="458" y="8178"/>
                  </a:lnTo>
                  <a:lnTo>
                    <a:pt x="36" y="8178"/>
                  </a:lnTo>
                  <a:cubicBezTo>
                    <a:pt x="16" y="8178"/>
                    <a:pt x="0" y="8162"/>
                    <a:pt x="0" y="8142"/>
                  </a:cubicBezTo>
                  <a:cubicBezTo>
                    <a:pt x="0" y="8122"/>
                    <a:pt x="16" y="8106"/>
                    <a:pt x="36" y="8106"/>
                  </a:cubicBezTo>
                  <a:close/>
                </a:path>
              </a:pathLst>
            </a:custGeom>
            <a:solidFill>
              <a:srgbClr val="848484"/>
            </a:solidFill>
            <a:ln w="76200" cap="flat">
              <a:solidFill>
                <a:srgbClr val="00B4A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7"/>
            <p:cNvSpPr txBox="1"/>
            <p:nvPr>
              <p:custDataLst>
                <p:tags r:id="rId5"/>
              </p:custDataLst>
            </p:nvPr>
          </p:nvSpPr>
          <p:spPr>
            <a:xfrm>
              <a:off x="2103291" y="6269624"/>
              <a:ext cx="615105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PPO reserves (settled PPOs only) as a proportion of UK motor market reserves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cxnSp>
          <p:nvCxnSpPr>
            <p:cNvPr id="39" name="Straight Connector 38"/>
            <p:cNvCxnSpPr/>
            <p:nvPr>
              <p:custDataLst>
                <p:tags r:id="rId6"/>
              </p:custDataLst>
            </p:nvPr>
          </p:nvCxnSpPr>
          <p:spPr>
            <a:xfrm flipH="1">
              <a:off x="2146246" y="1959415"/>
              <a:ext cx="1" cy="3776714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808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History</a:t>
            </a:r>
            <a:br>
              <a:rPr lang="en-GB" sz="3200" dirty="0" smtClean="0"/>
            </a:br>
            <a:r>
              <a:rPr lang="en-GB" dirty="0" smtClean="0"/>
              <a:t>Number </a:t>
            </a:r>
            <a:r>
              <a:rPr lang="en-GB" dirty="0"/>
              <a:t>of PPOs by settlement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2192576"/>
              </p:ext>
            </p:extLst>
          </p:nvPr>
        </p:nvGraphicFramePr>
        <p:xfrm>
          <a:off x="1248554" y="1700807"/>
          <a:ext cx="7122482" cy="445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6000" y="1188344"/>
            <a:ext cx="10040938" cy="552898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9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16000" y="1551600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>
            <a:lvl1pPr marL="292049" indent="-292049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9325" indent="-287288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69776" indent="-288874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758640" indent="-28570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50678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0779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6491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22036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79155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Ogden tables used to calculate lump sum awards</a:t>
            </a:r>
          </a:p>
          <a:p>
            <a:endParaRPr lang="en-GB" kern="0" dirty="0" smtClean="0"/>
          </a:p>
          <a:p>
            <a:r>
              <a:rPr lang="en-GB" kern="0" dirty="0" smtClean="0"/>
              <a:t>Real </a:t>
            </a:r>
            <a:r>
              <a:rPr lang="en-GB" kern="0" dirty="0"/>
              <a:t>rate set at 2.5% in </a:t>
            </a:r>
            <a:r>
              <a:rPr lang="en-GB" kern="0" dirty="0" smtClean="0"/>
              <a:t>2001 by Lord Chancellor</a:t>
            </a:r>
          </a:p>
          <a:p>
            <a:pPr lvl="1"/>
            <a:r>
              <a:rPr lang="en-GB" kern="0" dirty="0"/>
              <a:t>Series of consultations between November 2010 and May 2013 </a:t>
            </a:r>
          </a:p>
          <a:p>
            <a:endParaRPr lang="en-GB" kern="0" dirty="0"/>
          </a:p>
          <a:p>
            <a:endParaRPr lang="en-GB" kern="0" dirty="0" smtClean="0"/>
          </a:p>
          <a:p>
            <a:pPr lvl="3"/>
            <a:endParaRPr lang="en-GB" kern="0" dirty="0" smtClean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 smtClean="0"/>
              <a:t>History</a:t>
            </a:r>
            <a:br>
              <a:rPr lang="en-GB" dirty="0" smtClean="0"/>
            </a:br>
            <a:r>
              <a:rPr lang="en-GB" dirty="0" smtClean="0"/>
              <a:t>Ogden discount rate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AC20-4BA7-42CE-BB54-80C3818F7B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1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History</a:t>
            </a:r>
            <a:br>
              <a:rPr lang="en-GB" sz="3200" dirty="0" smtClean="0"/>
            </a:br>
            <a:r>
              <a:rPr lang="en-GB" dirty="0" smtClean="0"/>
              <a:t>Number </a:t>
            </a:r>
            <a:r>
              <a:rPr lang="en-GB" dirty="0"/>
              <a:t>of PPOs by settlement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099906"/>
              </p:ext>
            </p:extLst>
          </p:nvPr>
        </p:nvGraphicFramePr>
        <p:xfrm>
          <a:off x="594172" y="2072878"/>
          <a:ext cx="6480720" cy="410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6786860" y="1700883"/>
            <a:ext cx="3742756" cy="136177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2008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Economic crisis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Link to ASHE established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7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407" y="287377"/>
            <a:ext cx="8442000" cy="1260475"/>
          </a:xfrm>
        </p:spPr>
        <p:txBody>
          <a:bodyPr/>
          <a:lstStyle/>
          <a:p>
            <a:r>
              <a:rPr lang="en-GB" dirty="0" smtClean="0"/>
              <a:t>ASHE</a:t>
            </a:r>
            <a:br>
              <a:rPr lang="en-GB" dirty="0" smtClean="0"/>
            </a:br>
            <a:r>
              <a:rPr lang="en-GB" sz="2400" dirty="0" smtClean="0"/>
              <a:t>Year on year percentage change (April to April)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116604"/>
              </p:ext>
            </p:extLst>
          </p:nvPr>
        </p:nvGraphicFramePr>
        <p:xfrm>
          <a:off x="692101" y="1332359"/>
          <a:ext cx="8903072" cy="548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707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challenge posed by PPOs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Candidate investments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Discussion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6000" y="1551600"/>
            <a:ext cx="100409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>
            <a:lvl1pPr marL="292049" indent="-292049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9325" indent="-287288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69776" indent="-288874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758640" indent="-28570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50678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0779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64917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22036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79155" indent="-296810" algn="l" defTabSz="995188" rtl="0" eaLnBrk="1" fontAlgn="base" hangingPunct="1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Survey not an index</a:t>
            </a:r>
          </a:p>
          <a:p>
            <a:pPr lvl="1"/>
            <a:r>
              <a:rPr lang="en-GB" sz="1800" kern="0" dirty="0" smtClean="0"/>
              <a:t>Sample 1% of jobs drawn from HM Revenue and Customs PAYE records</a:t>
            </a:r>
          </a:p>
          <a:p>
            <a:pPr lvl="1"/>
            <a:r>
              <a:rPr lang="en-GB" sz="1800" kern="0" dirty="0" smtClean="0"/>
              <a:t>“SOC” Occupation codes</a:t>
            </a:r>
            <a:endParaRPr lang="en-GB" sz="1800" kern="0" dirty="0"/>
          </a:p>
          <a:p>
            <a:pPr lvl="1"/>
            <a:r>
              <a:rPr lang="en-GB" sz="1800" kern="0" dirty="0" smtClean="0"/>
              <a:t>Percentiles</a:t>
            </a:r>
            <a:endParaRPr lang="en-GB" sz="1600" kern="0" dirty="0" smtClean="0"/>
          </a:p>
          <a:p>
            <a:pPr lvl="1"/>
            <a:endParaRPr lang="en-GB" kern="0" dirty="0" smtClean="0"/>
          </a:p>
          <a:p>
            <a:r>
              <a:rPr lang="en-GB" kern="0" dirty="0" smtClean="0"/>
              <a:t>Short history - started </a:t>
            </a:r>
            <a:r>
              <a:rPr lang="en-GB" kern="0" dirty="0"/>
              <a:t>in 2004 replacing the National Earnings Survey NES </a:t>
            </a:r>
          </a:p>
          <a:p>
            <a:pPr lvl="1"/>
            <a:r>
              <a:rPr lang="en-GB" sz="1800" kern="0" dirty="0"/>
              <a:t>Back history to 1998 also published at the </a:t>
            </a:r>
            <a:r>
              <a:rPr lang="en-GB" sz="1800" kern="0" dirty="0" smtClean="0"/>
              <a:t>time</a:t>
            </a:r>
          </a:p>
          <a:p>
            <a:pPr lvl="3"/>
            <a:endParaRPr lang="en-GB" sz="1800" kern="0" dirty="0"/>
          </a:p>
          <a:p>
            <a:r>
              <a:rPr lang="en-GB" kern="0" dirty="0" smtClean="0"/>
              <a:t>Numerous “features”</a:t>
            </a:r>
          </a:p>
          <a:p>
            <a:pPr lvl="1"/>
            <a:r>
              <a:rPr lang="en-GB" sz="1800" kern="0" dirty="0" smtClean="0"/>
              <a:t>Occupation code allocations change every 10 years (2002 and 2012)</a:t>
            </a:r>
          </a:p>
          <a:p>
            <a:pPr lvl="1"/>
            <a:r>
              <a:rPr lang="en-GB" sz="1800" kern="0" dirty="0" smtClean="0"/>
              <a:t>Methodology changes 2007</a:t>
            </a:r>
          </a:p>
          <a:p>
            <a:pPr lvl="1"/>
            <a:r>
              <a:rPr lang="en-GB" sz="1800" kern="0" dirty="0" smtClean="0"/>
              <a:t>External impacts:</a:t>
            </a:r>
          </a:p>
          <a:p>
            <a:pPr lvl="2"/>
            <a:r>
              <a:rPr lang="en-GB" sz="1600" kern="0" dirty="0" smtClean="0"/>
              <a:t>2003 Implementation of Care Standards Act and changes to the Manual Handling Operations Act</a:t>
            </a:r>
          </a:p>
          <a:p>
            <a:pPr lvl="2"/>
            <a:r>
              <a:rPr lang="en-GB" sz="1600" kern="0" dirty="0" smtClean="0"/>
              <a:t>EU Working Time Directive</a:t>
            </a:r>
          </a:p>
          <a:p>
            <a:pPr lvl="2"/>
            <a:r>
              <a:rPr lang="en-GB" sz="1600" kern="0" dirty="0" smtClean="0"/>
              <a:t>1999 introduction of the minimum wage</a:t>
            </a:r>
          </a:p>
          <a:p>
            <a:pPr lvl="3"/>
            <a:endParaRPr lang="en-GB" kern="0" dirty="0" smtClean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ASHE</a:t>
            </a:r>
            <a:br>
              <a:rPr lang="en-GB" sz="3200" dirty="0" smtClean="0"/>
            </a:br>
            <a:r>
              <a:rPr lang="en-GB" sz="3200" dirty="0" smtClean="0"/>
              <a:t>Annual Survey of Hourly Earnings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15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Impaired lives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rain injury 70%</a:t>
            </a:r>
          </a:p>
          <a:p>
            <a:pPr lvl="1"/>
            <a:r>
              <a:rPr lang="en-GB"/>
              <a:t>S</a:t>
            </a:r>
            <a:r>
              <a:rPr lang="en-GB" smtClean="0"/>
              <a:t>pinal injury 20%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Small cohorts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407" y="287377"/>
            <a:ext cx="8442000" cy="1260475"/>
          </a:xfrm>
        </p:spPr>
        <p:txBody>
          <a:bodyPr/>
          <a:lstStyle/>
          <a:p>
            <a:r>
              <a:rPr lang="en-GB" dirty="0" smtClean="0"/>
              <a:t>Longevity</a:t>
            </a:r>
            <a:br>
              <a:rPr lang="en-GB" dirty="0" smtClean="0"/>
            </a:b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95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size does not fit all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3" y="1637043"/>
            <a:ext cx="9696462" cy="5116104"/>
          </a:xfrm>
        </p:spPr>
        <p:txBody>
          <a:bodyPr/>
          <a:lstStyle/>
          <a:p>
            <a:endParaRPr lang="en-GB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9787650"/>
              </p:ext>
            </p:extLst>
          </p:nvPr>
        </p:nvGraphicFramePr>
        <p:xfrm>
          <a:off x="1226920" y="1795827"/>
          <a:ext cx="7971027" cy="484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1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PPOs</a:t>
            </a:r>
            <a:r>
              <a:rPr lang="en-GB" dirty="0" smtClean="0"/>
              <a:t> – what do you need to know?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09968" y="1921085"/>
            <a:ext cx="8519496" cy="121988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969" y="2293667"/>
            <a:ext cx="8519495" cy="42900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Fundamentally changing UK motor insurance as we know 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73472" y="3789040"/>
            <a:ext cx="4392488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Better outcome for claimants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2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challenge posed by PPOs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Candidate investments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Discussion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6" y="684287"/>
            <a:ext cx="10529516" cy="62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8659068" y="180231"/>
            <a:ext cx="18490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9" y="303610"/>
            <a:ext cx="8291512" cy="857250"/>
          </a:xfrm>
        </p:spPr>
        <p:txBody>
          <a:bodyPr/>
          <a:lstStyle/>
          <a:p>
            <a:r>
              <a:rPr lang="en-GB" dirty="0" smtClean="0"/>
              <a:t>Stochastic Liability </a:t>
            </a:r>
            <a:r>
              <a:rPr lang="en-GB" dirty="0" err="1" smtClean="0"/>
              <a:t>Cashflows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PPO investment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563" y="1701800"/>
            <a:ext cx="82962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#1: UK Government IL bonds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98" y="1548383"/>
            <a:ext cx="9361314" cy="513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#2: UK Corporate IL bonds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476375"/>
            <a:ext cx="9132714" cy="50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#3: Infrastructure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80" y="1454535"/>
            <a:ext cx="9132511" cy="52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PPO?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PPO is a contingent, deferred, whole-life, wage inflation linked, guaranteed, impaired </a:t>
            </a:r>
            <a:r>
              <a:rPr lang="en-GB" dirty="0" smtClean="0"/>
              <a:t>annuity, </a:t>
            </a:r>
            <a:r>
              <a:rPr lang="en-GB" dirty="0" smtClean="0"/>
              <a:t>where the identity of the annuitant and the size of the annual payments are unknown at inception.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market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99" y="1548383"/>
            <a:ext cx="9418121" cy="50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Opportunity set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01" y="1562678"/>
            <a:ext cx="7169819" cy="50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infrastructure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6" y="1332359"/>
            <a:ext cx="9452372" cy="52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Listed Infrastructure Performance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256010"/>
            <a:ext cx="9130179" cy="54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listed investment companies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98" y="1404367"/>
            <a:ext cx="9136906" cy="52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#4: Unconstrained solution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96" y="1498633"/>
            <a:ext cx="8647708" cy="52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treatment under Solvency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2" y="1735138"/>
            <a:ext cx="9207505" cy="449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treatment of investments under Solvency II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739" y="6668641"/>
            <a:ext cx="956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Clarke, Lee &amp; Jamieson (2013) </a:t>
            </a:r>
            <a:r>
              <a:rPr lang="en-GB" sz="1400" i="1" dirty="0" smtClean="0"/>
              <a:t>How to deal with PPOs in practice, </a:t>
            </a:r>
            <a:r>
              <a:rPr lang="en-GB" sz="1400" dirty="0" smtClean="0"/>
              <a:t>(available online at www.actuaries.org.uk) </a:t>
            </a:r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78" y="1768986"/>
            <a:ext cx="9055418" cy="460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challenge posed by PPOs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Candidate investments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Discussion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GIRO PPO Working Party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Annual quantitative &amp; qualitative survey</a:t>
            </a:r>
          </a:p>
          <a:p>
            <a:r>
              <a:rPr lang="en-GB" dirty="0" smtClean="0"/>
              <a:t>Impaired life mortality</a:t>
            </a:r>
          </a:p>
          <a:p>
            <a:r>
              <a:rPr lang="en-GB" dirty="0" smtClean="0"/>
              <a:t>Reinsurance</a:t>
            </a:r>
          </a:p>
          <a:p>
            <a:r>
              <a:rPr lang="en-GB" dirty="0" smtClean="0"/>
              <a:t>Market solutions</a:t>
            </a:r>
          </a:p>
          <a:p>
            <a:r>
              <a:rPr lang="en-GB" dirty="0" smtClean="0"/>
              <a:t>“How to” guide</a:t>
            </a:r>
          </a:p>
          <a:p>
            <a:r>
              <a:rPr lang="en-GB" dirty="0" smtClean="0"/>
              <a:t>Structured settlements in other jurisdictions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i="1" dirty="0" smtClean="0"/>
              <a:t>See IFoA website!</a:t>
            </a:r>
            <a:endParaRPr lang="en-GB" i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challenge posed by PPOs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Candidate investments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Discussion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8442000" cy="900335"/>
          </a:xfrm>
        </p:spPr>
        <p:txBody>
          <a:bodyPr/>
          <a:lstStyle/>
          <a:p>
            <a:r>
              <a:rPr lang="en-GB" dirty="0" err="1"/>
              <a:t>PPOs</a:t>
            </a:r>
            <a:r>
              <a:rPr lang="en-GB" dirty="0"/>
              <a:t> – what do you need to know?</a:t>
            </a:r>
            <a:r>
              <a:rPr lang="en-GB" sz="2000" b="0" i="1" dirty="0">
                <a:solidFill>
                  <a:srgbClr val="00A3C7"/>
                </a:solidFill>
                <a:latin typeface="Georgia" pitchFamily="18" charset="0"/>
              </a:rPr>
              <a:t/>
            </a:r>
            <a:br>
              <a:rPr lang="en-GB" sz="2000" b="0" i="1" dirty="0">
                <a:solidFill>
                  <a:srgbClr val="00A3C7"/>
                </a:solidFill>
                <a:latin typeface="Georgia" pitchFamily="18" charset="0"/>
              </a:rPr>
            </a:br>
            <a:endParaRPr lang="en-GB" sz="2300" b="0" i="1" dirty="0">
              <a:solidFill>
                <a:srgbClr val="00A3C7"/>
              </a:solidFill>
              <a:latin typeface="Georgia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2ABCBF4-3C7B-47C3-A009-D69C3ABCD92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098228" y="2052439"/>
            <a:ext cx="7976271" cy="1728192"/>
          </a:xfrm>
          <a:prstGeom prst="round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Fundamentally changing UK motor insurance as we know it</a:t>
            </a:r>
          </a:p>
          <a:p>
            <a:pPr marL="800100" marR="0" lvl="1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implications for liability and medical malpractice too</a:t>
            </a:r>
          </a:p>
        </p:txBody>
      </p:sp>
    </p:spTree>
    <p:extLst>
      <p:ext uri="{BB962C8B-B14F-4D97-AF65-F5344CB8AC3E}">
        <p14:creationId xmlns:p14="http://schemas.microsoft.com/office/powerpoint/2010/main" xmlns="" val="42938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PPOs</a:t>
            </a:r>
            <a:r>
              <a:rPr lang="en-GB" dirty="0"/>
              <a:t> – what do you need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62598051"/>
              </p:ext>
            </p:extLst>
          </p:nvPr>
        </p:nvGraphicFramePr>
        <p:xfrm>
          <a:off x="1713836" y="2420888"/>
          <a:ext cx="56402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4322" y="1590186"/>
            <a:ext cx="5885274" cy="720080"/>
            <a:chOff x="3440832" y="1540094"/>
            <a:chExt cx="3600400" cy="720080"/>
          </a:xfrm>
        </p:grpSpPr>
        <p:sp>
          <p:nvSpPr>
            <p:cNvPr id="8" name="Rounded Rectangle 7"/>
            <p:cNvSpPr/>
            <p:nvPr/>
          </p:nvSpPr>
          <p:spPr>
            <a:xfrm>
              <a:off x="3440832" y="1540094"/>
              <a:ext cx="3168352" cy="72008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584848" y="1671074"/>
              <a:ext cx="3456384" cy="491515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Clr>
                  <a:srgbClr val="D5872B"/>
                </a:buClr>
                <a:buFont typeface="Arial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buClr>
                  <a:srgbClr val="D5872B"/>
                </a:buClr>
                <a:buFont typeface="Arial" pitchFamily="34" charset="0"/>
                <a:buChar char="–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ts val="400"/>
                </a:spcBef>
                <a:buClr>
                  <a:srgbClr val="D5872B"/>
                </a:buClr>
                <a:buFont typeface="Arial" pitchFamily="34" charset="0"/>
                <a:buChar char="–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ts val="400"/>
                </a:spcBef>
                <a:buClr>
                  <a:srgbClr val="D5872B"/>
                </a:buClr>
                <a:buFont typeface="Arial" pitchFamily="34" charset="0"/>
                <a:buChar char="•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ts val="400"/>
                </a:spcBef>
                <a:buClr>
                  <a:srgbClr val="D5872B"/>
                </a:buClr>
                <a:buFont typeface="Arial" pitchFamily="34" charset="0"/>
                <a:buChar char="–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dirty="0" smtClean="0">
                  <a:solidFill>
                    <a:schemeClr val="bg1"/>
                  </a:solidFill>
                </a:rPr>
                <a:t>Periodical Payment Orders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GB" sz="1900" dirty="0" smtClean="0">
                  <a:solidFill>
                    <a:schemeClr val="bg1"/>
                  </a:solidFill>
                </a:rPr>
                <a:t>                   (structured settlements)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075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PPOs</a:t>
            </a:r>
            <a:r>
              <a:rPr lang="en-GB" dirty="0"/>
              <a:t> – what do you need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2007763" y="5606256"/>
            <a:ext cx="6790877" cy="1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0897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2010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7398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2015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23900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2020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0401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2025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96903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2030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3405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2035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69908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2040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56411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2045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05422" y="4979026"/>
            <a:ext cx="271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5%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32156" y="4475879"/>
            <a:ext cx="375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10%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32156" y="3972731"/>
            <a:ext cx="375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15%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32156" y="3469583"/>
            <a:ext cx="375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20%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32156" y="2966435"/>
            <a:ext cx="375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25%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32156" y="2463287"/>
            <a:ext cx="375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30%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05422" y="5482174"/>
            <a:ext cx="271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0%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64395" y="5746176"/>
            <a:ext cx="4169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2005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Freeform 22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1993846" y="4240022"/>
            <a:ext cx="6782178" cy="1394270"/>
          </a:xfrm>
          <a:custGeom>
            <a:avLst/>
            <a:gdLst>
              <a:gd name="T0" fmla="*/ 565 w 16964"/>
              <a:gd name="T1" fmla="*/ 3466 h 3542"/>
              <a:gd name="T2" fmla="*/ 775 w 16964"/>
              <a:gd name="T3" fmla="*/ 3470 h 3542"/>
              <a:gd name="T4" fmla="*/ 929 w 16964"/>
              <a:gd name="T5" fmla="*/ 3459 h 3542"/>
              <a:gd name="T6" fmla="*/ 1190 w 16964"/>
              <a:gd name="T7" fmla="*/ 3411 h 3542"/>
              <a:gd name="T8" fmla="*/ 1505 w 16964"/>
              <a:gd name="T9" fmla="*/ 3335 h 3542"/>
              <a:gd name="T10" fmla="*/ 1820 w 16964"/>
              <a:gd name="T11" fmla="*/ 3242 h 3542"/>
              <a:gd name="T12" fmla="*/ 2135 w 16964"/>
              <a:gd name="T13" fmla="*/ 3132 h 3542"/>
              <a:gd name="T14" fmla="*/ 2450 w 16964"/>
              <a:gd name="T15" fmla="*/ 3006 h 3542"/>
              <a:gd name="T16" fmla="*/ 2765 w 16964"/>
              <a:gd name="T17" fmla="*/ 2863 h 3542"/>
              <a:gd name="T18" fmla="*/ 3188 w 16964"/>
              <a:gd name="T19" fmla="*/ 2669 h 3542"/>
              <a:gd name="T20" fmla="*/ 3823 w 16964"/>
              <a:gd name="T21" fmla="*/ 2410 h 3542"/>
              <a:gd name="T22" fmla="*/ 4458 w 16964"/>
              <a:gd name="T23" fmla="*/ 2181 h 3542"/>
              <a:gd name="T24" fmla="*/ 5092 w 16964"/>
              <a:gd name="T25" fmla="*/ 1977 h 3542"/>
              <a:gd name="T26" fmla="*/ 5727 w 16964"/>
              <a:gd name="T27" fmla="*/ 1795 h 3542"/>
              <a:gd name="T28" fmla="*/ 6361 w 16964"/>
              <a:gd name="T29" fmla="*/ 1630 h 3542"/>
              <a:gd name="T30" fmla="*/ 6995 w 16964"/>
              <a:gd name="T31" fmla="*/ 1482 h 3542"/>
              <a:gd name="T32" fmla="*/ 8051 w 16964"/>
              <a:gd name="T33" fmla="*/ 1263 h 3542"/>
              <a:gd name="T34" fmla="*/ 9319 w 16964"/>
              <a:gd name="T35" fmla="*/ 1036 h 3542"/>
              <a:gd name="T36" fmla="*/ 10587 w 16964"/>
              <a:gd name="T37" fmla="*/ 838 h 3542"/>
              <a:gd name="T38" fmla="*/ 11854 w 16964"/>
              <a:gd name="T39" fmla="*/ 660 h 3542"/>
              <a:gd name="T40" fmla="*/ 13121 w 16964"/>
              <a:gd name="T41" fmla="*/ 495 h 3542"/>
              <a:gd name="T42" fmla="*/ 14387 w 16964"/>
              <a:gd name="T43" fmla="*/ 335 h 3542"/>
              <a:gd name="T44" fmla="*/ 15654 w 16964"/>
              <a:gd name="T45" fmla="*/ 173 h 3542"/>
              <a:gd name="T46" fmla="*/ 16920 w 16964"/>
              <a:gd name="T47" fmla="*/ 3 h 3542"/>
              <a:gd name="T48" fmla="*/ 16508 w 16964"/>
              <a:gd name="T49" fmla="*/ 132 h 3542"/>
              <a:gd name="T50" fmla="*/ 15241 w 16964"/>
              <a:gd name="T51" fmla="*/ 299 h 3542"/>
              <a:gd name="T52" fmla="*/ 13974 w 16964"/>
              <a:gd name="T53" fmla="*/ 459 h 3542"/>
              <a:gd name="T54" fmla="*/ 12708 w 16964"/>
              <a:gd name="T55" fmla="*/ 620 h 3542"/>
              <a:gd name="T56" fmla="*/ 11441 w 16964"/>
              <a:gd name="T57" fmla="*/ 789 h 3542"/>
              <a:gd name="T58" fmla="*/ 10175 w 16964"/>
              <a:gd name="T59" fmla="*/ 973 h 3542"/>
              <a:gd name="T60" fmla="*/ 8909 w 16964"/>
              <a:gd name="T61" fmla="*/ 1179 h 3542"/>
              <a:gd name="T62" fmla="*/ 7644 w 16964"/>
              <a:gd name="T63" fmla="*/ 1417 h 3542"/>
              <a:gd name="T64" fmla="*/ 6800 w 16964"/>
              <a:gd name="T65" fmla="*/ 1600 h 3542"/>
              <a:gd name="T66" fmla="*/ 6167 w 16964"/>
              <a:gd name="T67" fmla="*/ 1753 h 3542"/>
              <a:gd name="T68" fmla="*/ 5535 w 16964"/>
              <a:gd name="T69" fmla="*/ 1922 h 3542"/>
              <a:gd name="T70" fmla="*/ 4903 w 16964"/>
              <a:gd name="T71" fmla="*/ 2111 h 3542"/>
              <a:gd name="T72" fmla="*/ 4271 w 16964"/>
              <a:gd name="T73" fmla="*/ 2322 h 3542"/>
              <a:gd name="T74" fmla="*/ 3639 w 16964"/>
              <a:gd name="T75" fmla="*/ 2559 h 3542"/>
              <a:gd name="T76" fmla="*/ 3007 w 16964"/>
              <a:gd name="T77" fmla="*/ 2827 h 3542"/>
              <a:gd name="T78" fmla="*/ 2690 w 16964"/>
              <a:gd name="T79" fmla="*/ 2978 h 3542"/>
              <a:gd name="T80" fmla="*/ 2372 w 16964"/>
              <a:gd name="T81" fmla="*/ 3117 h 3542"/>
              <a:gd name="T82" fmla="*/ 2054 w 16964"/>
              <a:gd name="T83" fmla="*/ 3239 h 3542"/>
              <a:gd name="T84" fmla="*/ 1735 w 16964"/>
              <a:gd name="T85" fmla="*/ 3344 h 3542"/>
              <a:gd name="T86" fmla="*/ 1417 w 16964"/>
              <a:gd name="T87" fmla="*/ 3432 h 3542"/>
              <a:gd name="T88" fmla="*/ 1098 w 16964"/>
              <a:gd name="T89" fmla="*/ 3504 h 3542"/>
              <a:gd name="T90" fmla="*/ 883 w 16964"/>
              <a:gd name="T91" fmla="*/ 3536 h 3542"/>
              <a:gd name="T92" fmla="*/ 722 w 16964"/>
              <a:gd name="T93" fmla="*/ 3542 h 3542"/>
              <a:gd name="T94" fmla="*/ 458 w 16964"/>
              <a:gd name="T95" fmla="*/ 3536 h 3542"/>
              <a:gd name="T96" fmla="*/ 36 w 16964"/>
              <a:gd name="T97" fmla="*/ 3464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64" h="3542">
                <a:moveTo>
                  <a:pt x="36" y="3464"/>
                </a:moveTo>
                <a:lnTo>
                  <a:pt x="458" y="3464"/>
                </a:lnTo>
                <a:lnTo>
                  <a:pt x="565" y="3466"/>
                </a:lnTo>
                <a:lnTo>
                  <a:pt x="671" y="3469"/>
                </a:lnTo>
                <a:lnTo>
                  <a:pt x="723" y="3470"/>
                </a:lnTo>
                <a:lnTo>
                  <a:pt x="775" y="3470"/>
                </a:lnTo>
                <a:lnTo>
                  <a:pt x="827" y="3468"/>
                </a:lnTo>
                <a:lnTo>
                  <a:pt x="878" y="3464"/>
                </a:lnTo>
                <a:lnTo>
                  <a:pt x="929" y="3459"/>
                </a:lnTo>
                <a:lnTo>
                  <a:pt x="981" y="3451"/>
                </a:lnTo>
                <a:lnTo>
                  <a:pt x="1085" y="3433"/>
                </a:lnTo>
                <a:lnTo>
                  <a:pt x="1190" y="3411"/>
                </a:lnTo>
                <a:lnTo>
                  <a:pt x="1295" y="3387"/>
                </a:lnTo>
                <a:lnTo>
                  <a:pt x="1400" y="3362"/>
                </a:lnTo>
                <a:lnTo>
                  <a:pt x="1505" y="3335"/>
                </a:lnTo>
                <a:lnTo>
                  <a:pt x="1610" y="3306"/>
                </a:lnTo>
                <a:lnTo>
                  <a:pt x="1715" y="3275"/>
                </a:lnTo>
                <a:lnTo>
                  <a:pt x="1820" y="3242"/>
                </a:lnTo>
                <a:lnTo>
                  <a:pt x="1925" y="3208"/>
                </a:lnTo>
                <a:lnTo>
                  <a:pt x="2030" y="3171"/>
                </a:lnTo>
                <a:lnTo>
                  <a:pt x="2135" y="3132"/>
                </a:lnTo>
                <a:lnTo>
                  <a:pt x="2240" y="3092"/>
                </a:lnTo>
                <a:lnTo>
                  <a:pt x="2345" y="3050"/>
                </a:lnTo>
                <a:lnTo>
                  <a:pt x="2450" y="3006"/>
                </a:lnTo>
                <a:lnTo>
                  <a:pt x="2555" y="2961"/>
                </a:lnTo>
                <a:lnTo>
                  <a:pt x="2660" y="2913"/>
                </a:lnTo>
                <a:lnTo>
                  <a:pt x="2765" y="2863"/>
                </a:lnTo>
                <a:lnTo>
                  <a:pt x="2871" y="2812"/>
                </a:lnTo>
                <a:lnTo>
                  <a:pt x="2976" y="2762"/>
                </a:lnTo>
                <a:lnTo>
                  <a:pt x="3188" y="2669"/>
                </a:lnTo>
                <a:lnTo>
                  <a:pt x="3400" y="2579"/>
                </a:lnTo>
                <a:lnTo>
                  <a:pt x="3612" y="2493"/>
                </a:lnTo>
                <a:lnTo>
                  <a:pt x="3823" y="2410"/>
                </a:lnTo>
                <a:lnTo>
                  <a:pt x="4035" y="2331"/>
                </a:lnTo>
                <a:lnTo>
                  <a:pt x="4246" y="2254"/>
                </a:lnTo>
                <a:lnTo>
                  <a:pt x="4458" y="2181"/>
                </a:lnTo>
                <a:lnTo>
                  <a:pt x="4669" y="2110"/>
                </a:lnTo>
                <a:lnTo>
                  <a:pt x="4881" y="2042"/>
                </a:lnTo>
                <a:lnTo>
                  <a:pt x="5092" y="1977"/>
                </a:lnTo>
                <a:lnTo>
                  <a:pt x="5304" y="1914"/>
                </a:lnTo>
                <a:lnTo>
                  <a:pt x="5515" y="1853"/>
                </a:lnTo>
                <a:lnTo>
                  <a:pt x="5727" y="1795"/>
                </a:lnTo>
                <a:lnTo>
                  <a:pt x="5938" y="1738"/>
                </a:lnTo>
                <a:lnTo>
                  <a:pt x="6149" y="1683"/>
                </a:lnTo>
                <a:lnTo>
                  <a:pt x="6361" y="1630"/>
                </a:lnTo>
                <a:lnTo>
                  <a:pt x="6572" y="1579"/>
                </a:lnTo>
                <a:lnTo>
                  <a:pt x="6783" y="1530"/>
                </a:lnTo>
                <a:lnTo>
                  <a:pt x="6995" y="1482"/>
                </a:lnTo>
                <a:lnTo>
                  <a:pt x="7206" y="1435"/>
                </a:lnTo>
                <a:lnTo>
                  <a:pt x="7629" y="1346"/>
                </a:lnTo>
                <a:lnTo>
                  <a:pt x="8051" y="1263"/>
                </a:lnTo>
                <a:lnTo>
                  <a:pt x="8474" y="1183"/>
                </a:lnTo>
                <a:lnTo>
                  <a:pt x="8897" y="1108"/>
                </a:lnTo>
                <a:lnTo>
                  <a:pt x="9319" y="1036"/>
                </a:lnTo>
                <a:lnTo>
                  <a:pt x="9742" y="967"/>
                </a:lnTo>
                <a:lnTo>
                  <a:pt x="10164" y="902"/>
                </a:lnTo>
                <a:lnTo>
                  <a:pt x="10587" y="838"/>
                </a:lnTo>
                <a:lnTo>
                  <a:pt x="11009" y="777"/>
                </a:lnTo>
                <a:lnTo>
                  <a:pt x="11431" y="718"/>
                </a:lnTo>
                <a:lnTo>
                  <a:pt x="11854" y="660"/>
                </a:lnTo>
                <a:lnTo>
                  <a:pt x="12276" y="604"/>
                </a:lnTo>
                <a:lnTo>
                  <a:pt x="12698" y="549"/>
                </a:lnTo>
                <a:lnTo>
                  <a:pt x="13121" y="495"/>
                </a:lnTo>
                <a:lnTo>
                  <a:pt x="13543" y="441"/>
                </a:lnTo>
                <a:lnTo>
                  <a:pt x="13965" y="388"/>
                </a:lnTo>
                <a:lnTo>
                  <a:pt x="14387" y="335"/>
                </a:lnTo>
                <a:lnTo>
                  <a:pt x="14810" y="281"/>
                </a:lnTo>
                <a:lnTo>
                  <a:pt x="15232" y="227"/>
                </a:lnTo>
                <a:lnTo>
                  <a:pt x="15654" y="173"/>
                </a:lnTo>
                <a:lnTo>
                  <a:pt x="16076" y="117"/>
                </a:lnTo>
                <a:lnTo>
                  <a:pt x="16498" y="60"/>
                </a:lnTo>
                <a:lnTo>
                  <a:pt x="16920" y="3"/>
                </a:lnTo>
                <a:cubicBezTo>
                  <a:pt x="16940" y="0"/>
                  <a:pt x="16958" y="14"/>
                  <a:pt x="16961" y="34"/>
                </a:cubicBezTo>
                <a:cubicBezTo>
                  <a:pt x="16964" y="54"/>
                  <a:pt x="16950" y="72"/>
                  <a:pt x="16930" y="74"/>
                </a:cubicBezTo>
                <a:lnTo>
                  <a:pt x="16508" y="132"/>
                </a:lnTo>
                <a:lnTo>
                  <a:pt x="16086" y="188"/>
                </a:lnTo>
                <a:lnTo>
                  <a:pt x="15663" y="244"/>
                </a:lnTo>
                <a:lnTo>
                  <a:pt x="15241" y="299"/>
                </a:lnTo>
                <a:lnTo>
                  <a:pt x="14819" y="353"/>
                </a:lnTo>
                <a:lnTo>
                  <a:pt x="14396" y="406"/>
                </a:lnTo>
                <a:lnTo>
                  <a:pt x="13974" y="459"/>
                </a:lnTo>
                <a:lnTo>
                  <a:pt x="13552" y="512"/>
                </a:lnTo>
                <a:lnTo>
                  <a:pt x="13130" y="566"/>
                </a:lnTo>
                <a:lnTo>
                  <a:pt x="12708" y="620"/>
                </a:lnTo>
                <a:lnTo>
                  <a:pt x="12285" y="675"/>
                </a:lnTo>
                <a:lnTo>
                  <a:pt x="11863" y="731"/>
                </a:lnTo>
                <a:lnTo>
                  <a:pt x="11441" y="789"/>
                </a:lnTo>
                <a:lnTo>
                  <a:pt x="11019" y="848"/>
                </a:lnTo>
                <a:lnTo>
                  <a:pt x="10597" y="910"/>
                </a:lnTo>
                <a:lnTo>
                  <a:pt x="10175" y="973"/>
                </a:lnTo>
                <a:lnTo>
                  <a:pt x="9753" y="1039"/>
                </a:lnTo>
                <a:lnTo>
                  <a:pt x="9331" y="1107"/>
                </a:lnTo>
                <a:lnTo>
                  <a:pt x="8909" y="1179"/>
                </a:lnTo>
                <a:lnTo>
                  <a:pt x="8487" y="1254"/>
                </a:lnTo>
                <a:lnTo>
                  <a:pt x="8065" y="1333"/>
                </a:lnTo>
                <a:lnTo>
                  <a:pt x="7644" y="1417"/>
                </a:lnTo>
                <a:lnTo>
                  <a:pt x="7222" y="1506"/>
                </a:lnTo>
                <a:lnTo>
                  <a:pt x="7011" y="1552"/>
                </a:lnTo>
                <a:lnTo>
                  <a:pt x="6800" y="1600"/>
                </a:lnTo>
                <a:lnTo>
                  <a:pt x="6589" y="1649"/>
                </a:lnTo>
                <a:lnTo>
                  <a:pt x="6378" y="1700"/>
                </a:lnTo>
                <a:lnTo>
                  <a:pt x="6167" y="1753"/>
                </a:lnTo>
                <a:lnTo>
                  <a:pt x="5957" y="1807"/>
                </a:lnTo>
                <a:lnTo>
                  <a:pt x="5746" y="1864"/>
                </a:lnTo>
                <a:lnTo>
                  <a:pt x="5535" y="1922"/>
                </a:lnTo>
                <a:lnTo>
                  <a:pt x="5324" y="1983"/>
                </a:lnTo>
                <a:lnTo>
                  <a:pt x="5114" y="2046"/>
                </a:lnTo>
                <a:lnTo>
                  <a:pt x="4903" y="2111"/>
                </a:lnTo>
                <a:lnTo>
                  <a:pt x="4692" y="2179"/>
                </a:lnTo>
                <a:lnTo>
                  <a:pt x="4482" y="2249"/>
                </a:lnTo>
                <a:lnTo>
                  <a:pt x="4271" y="2322"/>
                </a:lnTo>
                <a:lnTo>
                  <a:pt x="4060" y="2398"/>
                </a:lnTo>
                <a:lnTo>
                  <a:pt x="3849" y="2477"/>
                </a:lnTo>
                <a:lnTo>
                  <a:pt x="3639" y="2559"/>
                </a:lnTo>
                <a:lnTo>
                  <a:pt x="3428" y="2645"/>
                </a:lnTo>
                <a:lnTo>
                  <a:pt x="3218" y="2734"/>
                </a:lnTo>
                <a:lnTo>
                  <a:pt x="3007" y="2827"/>
                </a:lnTo>
                <a:lnTo>
                  <a:pt x="2902" y="2876"/>
                </a:lnTo>
                <a:lnTo>
                  <a:pt x="2796" y="2927"/>
                </a:lnTo>
                <a:lnTo>
                  <a:pt x="2690" y="2978"/>
                </a:lnTo>
                <a:lnTo>
                  <a:pt x="2584" y="3027"/>
                </a:lnTo>
                <a:lnTo>
                  <a:pt x="2478" y="3073"/>
                </a:lnTo>
                <a:lnTo>
                  <a:pt x="2372" y="3117"/>
                </a:lnTo>
                <a:lnTo>
                  <a:pt x="2266" y="3159"/>
                </a:lnTo>
                <a:lnTo>
                  <a:pt x="2160" y="3200"/>
                </a:lnTo>
                <a:lnTo>
                  <a:pt x="2054" y="3239"/>
                </a:lnTo>
                <a:lnTo>
                  <a:pt x="1948" y="3276"/>
                </a:lnTo>
                <a:lnTo>
                  <a:pt x="1841" y="3311"/>
                </a:lnTo>
                <a:lnTo>
                  <a:pt x="1735" y="3344"/>
                </a:lnTo>
                <a:lnTo>
                  <a:pt x="1629" y="3375"/>
                </a:lnTo>
                <a:lnTo>
                  <a:pt x="1523" y="3405"/>
                </a:lnTo>
                <a:lnTo>
                  <a:pt x="1417" y="3432"/>
                </a:lnTo>
                <a:lnTo>
                  <a:pt x="1311" y="3457"/>
                </a:lnTo>
                <a:lnTo>
                  <a:pt x="1205" y="3481"/>
                </a:lnTo>
                <a:lnTo>
                  <a:pt x="1098" y="3504"/>
                </a:lnTo>
                <a:lnTo>
                  <a:pt x="991" y="3523"/>
                </a:lnTo>
                <a:lnTo>
                  <a:pt x="937" y="3530"/>
                </a:lnTo>
                <a:lnTo>
                  <a:pt x="883" y="3536"/>
                </a:lnTo>
                <a:lnTo>
                  <a:pt x="829" y="3540"/>
                </a:lnTo>
                <a:lnTo>
                  <a:pt x="775" y="3542"/>
                </a:lnTo>
                <a:lnTo>
                  <a:pt x="722" y="3542"/>
                </a:lnTo>
                <a:lnTo>
                  <a:pt x="668" y="3541"/>
                </a:lnTo>
                <a:lnTo>
                  <a:pt x="563" y="3538"/>
                </a:lnTo>
                <a:lnTo>
                  <a:pt x="458" y="3536"/>
                </a:lnTo>
                <a:lnTo>
                  <a:pt x="36" y="3536"/>
                </a:lnTo>
                <a:cubicBezTo>
                  <a:pt x="16" y="3536"/>
                  <a:pt x="0" y="3520"/>
                  <a:pt x="0" y="3500"/>
                </a:cubicBezTo>
                <a:cubicBezTo>
                  <a:pt x="0" y="3480"/>
                  <a:pt x="16" y="3464"/>
                  <a:pt x="36" y="3464"/>
                </a:cubicBezTo>
                <a:close/>
              </a:path>
            </a:pathLst>
          </a:custGeom>
          <a:solidFill>
            <a:schemeClr val="accent6"/>
          </a:solidFill>
          <a:ln w="76200" cap="flat">
            <a:solidFill>
              <a:schemeClr val="accent6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993846" y="2055847"/>
            <a:ext cx="3081826" cy="3584096"/>
          </a:xfrm>
          <a:custGeom>
            <a:avLst/>
            <a:gdLst>
              <a:gd name="T0" fmla="*/ 638 w 9796"/>
              <a:gd name="T1" fmla="*/ 9689 h 9788"/>
              <a:gd name="T2" fmla="*/ 837 w 9796"/>
              <a:gd name="T3" fmla="*/ 9709 h 9788"/>
              <a:gd name="T4" fmla="*/ 963 w 9796"/>
              <a:gd name="T5" fmla="*/ 9711 h 9788"/>
              <a:gd name="T6" fmla="*/ 1051 w 9796"/>
              <a:gd name="T7" fmla="*/ 9697 h 9788"/>
              <a:gd name="T8" fmla="*/ 1141 w 9796"/>
              <a:gd name="T9" fmla="*/ 9666 h 9788"/>
              <a:gd name="T10" fmla="*/ 1266 w 9796"/>
              <a:gd name="T11" fmla="*/ 9597 h 9788"/>
              <a:gd name="T12" fmla="*/ 1461 w 9796"/>
              <a:gd name="T13" fmla="*/ 9463 h 9788"/>
              <a:gd name="T14" fmla="*/ 1656 w 9796"/>
              <a:gd name="T15" fmla="*/ 9309 h 9788"/>
              <a:gd name="T16" fmla="*/ 1852 w 9796"/>
              <a:gd name="T17" fmla="*/ 9138 h 9788"/>
              <a:gd name="T18" fmla="*/ 2047 w 9796"/>
              <a:gd name="T19" fmla="*/ 8949 h 9788"/>
              <a:gd name="T20" fmla="*/ 2242 w 9796"/>
              <a:gd name="T21" fmla="*/ 8739 h 9788"/>
              <a:gd name="T22" fmla="*/ 2439 w 9796"/>
              <a:gd name="T23" fmla="*/ 8507 h 9788"/>
              <a:gd name="T24" fmla="*/ 2635 w 9796"/>
              <a:gd name="T25" fmla="*/ 8259 h 9788"/>
              <a:gd name="T26" fmla="*/ 2831 w 9796"/>
              <a:gd name="T27" fmla="*/ 7990 h 9788"/>
              <a:gd name="T28" fmla="*/ 3029 w 9796"/>
              <a:gd name="T29" fmla="*/ 7709 h 9788"/>
              <a:gd name="T30" fmla="*/ 3290 w 9796"/>
              <a:gd name="T31" fmla="*/ 7304 h 9788"/>
              <a:gd name="T32" fmla="*/ 3485 w 9796"/>
              <a:gd name="T33" fmla="*/ 6977 h 9788"/>
              <a:gd name="T34" fmla="*/ 3683 w 9796"/>
              <a:gd name="T35" fmla="*/ 6653 h 9788"/>
              <a:gd name="T36" fmla="*/ 4078 w 9796"/>
              <a:gd name="T37" fmla="*/ 6057 h 9788"/>
              <a:gd name="T38" fmla="*/ 4474 w 9796"/>
              <a:gd name="T39" fmla="*/ 5492 h 9788"/>
              <a:gd name="T40" fmla="*/ 4869 w 9796"/>
              <a:gd name="T41" fmla="*/ 4956 h 9788"/>
              <a:gd name="T42" fmla="*/ 5263 w 9796"/>
              <a:gd name="T43" fmla="*/ 4450 h 9788"/>
              <a:gd name="T44" fmla="*/ 5658 w 9796"/>
              <a:gd name="T45" fmla="*/ 3969 h 9788"/>
              <a:gd name="T46" fmla="*/ 6049 w 9796"/>
              <a:gd name="T47" fmla="*/ 3509 h 9788"/>
              <a:gd name="T48" fmla="*/ 6445 w 9796"/>
              <a:gd name="T49" fmla="*/ 3070 h 9788"/>
              <a:gd name="T50" fmla="*/ 6841 w 9796"/>
              <a:gd name="T51" fmla="*/ 2652 h 9788"/>
              <a:gd name="T52" fmla="*/ 7236 w 9796"/>
              <a:gd name="T53" fmla="*/ 2249 h 9788"/>
              <a:gd name="T54" fmla="*/ 7631 w 9796"/>
              <a:gd name="T55" fmla="*/ 1860 h 9788"/>
              <a:gd name="T56" fmla="*/ 8421 w 9796"/>
              <a:gd name="T57" fmla="*/ 1125 h 9788"/>
              <a:gd name="T58" fmla="*/ 9209 w 9796"/>
              <a:gd name="T59" fmla="*/ 437 h 9788"/>
              <a:gd name="T60" fmla="*/ 9796 w 9796"/>
              <a:gd name="T61" fmla="*/ 55 h 9788"/>
              <a:gd name="T62" fmla="*/ 9012 w 9796"/>
              <a:gd name="T63" fmla="*/ 718 h 9788"/>
              <a:gd name="T64" fmla="*/ 8222 w 9796"/>
              <a:gd name="T65" fmla="*/ 1417 h 9788"/>
              <a:gd name="T66" fmla="*/ 7564 w 9796"/>
              <a:gd name="T67" fmla="*/ 2039 h 9788"/>
              <a:gd name="T68" fmla="*/ 7173 w 9796"/>
              <a:gd name="T69" fmla="*/ 2430 h 9788"/>
              <a:gd name="T70" fmla="*/ 6777 w 9796"/>
              <a:gd name="T71" fmla="*/ 2839 h 9788"/>
              <a:gd name="T72" fmla="*/ 6384 w 9796"/>
              <a:gd name="T73" fmla="*/ 3264 h 9788"/>
              <a:gd name="T74" fmla="*/ 5990 w 9796"/>
              <a:gd name="T75" fmla="*/ 3706 h 9788"/>
              <a:gd name="T76" fmla="*/ 5598 w 9796"/>
              <a:gd name="T77" fmla="*/ 4172 h 9788"/>
              <a:gd name="T78" fmla="*/ 5204 w 9796"/>
              <a:gd name="T79" fmla="*/ 4663 h 9788"/>
              <a:gd name="T80" fmla="*/ 4813 w 9796"/>
              <a:gd name="T81" fmla="*/ 5175 h 9788"/>
              <a:gd name="T82" fmla="*/ 4418 w 9796"/>
              <a:gd name="T83" fmla="*/ 5716 h 9788"/>
              <a:gd name="T84" fmla="*/ 4024 w 9796"/>
              <a:gd name="T85" fmla="*/ 6289 h 9788"/>
              <a:gd name="T86" fmla="*/ 3697 w 9796"/>
              <a:gd name="T87" fmla="*/ 6796 h 9788"/>
              <a:gd name="T88" fmla="*/ 3500 w 9796"/>
              <a:gd name="T89" fmla="*/ 7122 h 9788"/>
              <a:gd name="T90" fmla="*/ 3303 w 9796"/>
              <a:gd name="T91" fmla="*/ 7448 h 9788"/>
              <a:gd name="T92" fmla="*/ 3039 w 9796"/>
              <a:gd name="T93" fmla="*/ 7844 h 9788"/>
              <a:gd name="T94" fmla="*/ 2840 w 9796"/>
              <a:gd name="T95" fmla="*/ 8124 h 9788"/>
              <a:gd name="T96" fmla="*/ 2644 w 9796"/>
              <a:gd name="T97" fmla="*/ 8387 h 9788"/>
              <a:gd name="T98" fmla="*/ 2444 w 9796"/>
              <a:gd name="T99" fmla="*/ 8632 h 9788"/>
              <a:gd name="T100" fmla="*/ 2247 w 9796"/>
              <a:gd name="T101" fmla="*/ 8859 h 9788"/>
              <a:gd name="T102" fmla="*/ 2048 w 9796"/>
              <a:gd name="T103" fmla="*/ 9066 h 9788"/>
              <a:gd name="T104" fmla="*/ 1850 w 9796"/>
              <a:gd name="T105" fmla="*/ 9252 h 9788"/>
              <a:gd name="T106" fmla="*/ 1651 w 9796"/>
              <a:gd name="T107" fmla="*/ 9421 h 9788"/>
              <a:gd name="T108" fmla="*/ 1452 w 9796"/>
              <a:gd name="T109" fmla="*/ 9572 h 9788"/>
              <a:gd name="T110" fmla="*/ 1247 w 9796"/>
              <a:gd name="T111" fmla="*/ 9703 h 9788"/>
              <a:gd name="T112" fmla="*/ 1144 w 9796"/>
              <a:gd name="T113" fmla="*/ 9746 h 9788"/>
              <a:gd name="T114" fmla="*/ 1036 w 9796"/>
              <a:gd name="T115" fmla="*/ 9781 h 9788"/>
              <a:gd name="T116" fmla="*/ 930 w 9796"/>
              <a:gd name="T117" fmla="*/ 9788 h 9788"/>
              <a:gd name="T118" fmla="*/ 761 w 9796"/>
              <a:gd name="T119" fmla="*/ 9780 h 9788"/>
              <a:gd name="T120" fmla="*/ 568 w 9796"/>
              <a:gd name="T121" fmla="*/ 9767 h 9788"/>
              <a:gd name="T122" fmla="*/ 45 w 9796"/>
              <a:gd name="T123" fmla="*/ 9685 h 9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6" h="9788">
                <a:moveTo>
                  <a:pt x="45" y="9685"/>
                </a:moveTo>
                <a:lnTo>
                  <a:pt x="568" y="9685"/>
                </a:lnTo>
                <a:cubicBezTo>
                  <a:pt x="593" y="9686"/>
                  <a:pt x="613" y="9688"/>
                  <a:pt x="638" y="9689"/>
                </a:cubicBezTo>
                <a:lnTo>
                  <a:pt x="705" y="9695"/>
                </a:lnTo>
                <a:cubicBezTo>
                  <a:pt x="729" y="9698"/>
                  <a:pt x="749" y="9699"/>
                  <a:pt x="772" y="9702"/>
                </a:cubicBezTo>
                <a:cubicBezTo>
                  <a:pt x="795" y="9704"/>
                  <a:pt x="815" y="9707"/>
                  <a:pt x="837" y="9709"/>
                </a:cubicBezTo>
                <a:cubicBezTo>
                  <a:pt x="858" y="9711"/>
                  <a:pt x="879" y="9711"/>
                  <a:pt x="903" y="9712"/>
                </a:cubicBezTo>
                <a:lnTo>
                  <a:pt x="931" y="9712"/>
                </a:lnTo>
                <a:cubicBezTo>
                  <a:pt x="942" y="9712"/>
                  <a:pt x="954" y="9711"/>
                  <a:pt x="963" y="9711"/>
                </a:cubicBezTo>
                <a:cubicBezTo>
                  <a:pt x="974" y="9709"/>
                  <a:pt x="981" y="9709"/>
                  <a:pt x="992" y="9709"/>
                </a:cubicBezTo>
                <a:cubicBezTo>
                  <a:pt x="1003" y="9708"/>
                  <a:pt x="1013" y="9705"/>
                  <a:pt x="1023" y="9704"/>
                </a:cubicBezTo>
                <a:cubicBezTo>
                  <a:pt x="1033" y="9702"/>
                  <a:pt x="1040" y="9699"/>
                  <a:pt x="1051" y="9697"/>
                </a:cubicBezTo>
                <a:lnTo>
                  <a:pt x="1081" y="9688"/>
                </a:lnTo>
                <a:lnTo>
                  <a:pt x="1111" y="9676"/>
                </a:lnTo>
                <a:cubicBezTo>
                  <a:pt x="1123" y="9672"/>
                  <a:pt x="1133" y="9670"/>
                  <a:pt x="1141" y="9666"/>
                </a:cubicBezTo>
                <a:cubicBezTo>
                  <a:pt x="1153" y="9660"/>
                  <a:pt x="1163" y="9656"/>
                  <a:pt x="1175" y="9650"/>
                </a:cubicBezTo>
                <a:cubicBezTo>
                  <a:pt x="1185" y="9646"/>
                  <a:pt x="1194" y="9641"/>
                  <a:pt x="1203" y="9635"/>
                </a:cubicBezTo>
                <a:cubicBezTo>
                  <a:pt x="1227" y="9624"/>
                  <a:pt x="1245" y="9610"/>
                  <a:pt x="1266" y="9597"/>
                </a:cubicBezTo>
                <a:cubicBezTo>
                  <a:pt x="1290" y="9584"/>
                  <a:pt x="1311" y="9572"/>
                  <a:pt x="1332" y="9558"/>
                </a:cubicBezTo>
                <a:cubicBezTo>
                  <a:pt x="1354" y="9541"/>
                  <a:pt x="1375" y="9526"/>
                  <a:pt x="1398" y="9511"/>
                </a:cubicBezTo>
                <a:cubicBezTo>
                  <a:pt x="1418" y="9495"/>
                  <a:pt x="1441" y="9480"/>
                  <a:pt x="1461" y="9463"/>
                </a:cubicBezTo>
                <a:cubicBezTo>
                  <a:pt x="1482" y="9446"/>
                  <a:pt x="1505" y="9430"/>
                  <a:pt x="1527" y="9413"/>
                </a:cubicBezTo>
                <a:cubicBezTo>
                  <a:pt x="1550" y="9396"/>
                  <a:pt x="1569" y="9377"/>
                  <a:pt x="1591" y="9362"/>
                </a:cubicBezTo>
                <a:lnTo>
                  <a:pt x="1656" y="9309"/>
                </a:lnTo>
                <a:cubicBezTo>
                  <a:pt x="1678" y="9291"/>
                  <a:pt x="1701" y="9273"/>
                  <a:pt x="1723" y="9255"/>
                </a:cubicBezTo>
                <a:cubicBezTo>
                  <a:pt x="1743" y="9235"/>
                  <a:pt x="1764" y="9216"/>
                  <a:pt x="1785" y="9199"/>
                </a:cubicBezTo>
                <a:cubicBezTo>
                  <a:pt x="1807" y="9178"/>
                  <a:pt x="1828" y="9158"/>
                  <a:pt x="1852" y="9138"/>
                </a:cubicBezTo>
                <a:cubicBezTo>
                  <a:pt x="1873" y="9117"/>
                  <a:pt x="1895" y="9099"/>
                  <a:pt x="1918" y="9076"/>
                </a:cubicBezTo>
                <a:lnTo>
                  <a:pt x="1980" y="9014"/>
                </a:lnTo>
                <a:cubicBezTo>
                  <a:pt x="2002" y="8992"/>
                  <a:pt x="2025" y="8970"/>
                  <a:pt x="2047" y="8949"/>
                </a:cubicBezTo>
                <a:cubicBezTo>
                  <a:pt x="2070" y="8925"/>
                  <a:pt x="2091" y="8903"/>
                  <a:pt x="2110" y="8879"/>
                </a:cubicBezTo>
                <a:cubicBezTo>
                  <a:pt x="2135" y="8857"/>
                  <a:pt x="2154" y="8833"/>
                  <a:pt x="2179" y="8809"/>
                </a:cubicBezTo>
                <a:cubicBezTo>
                  <a:pt x="2199" y="8788"/>
                  <a:pt x="2222" y="8761"/>
                  <a:pt x="2242" y="8739"/>
                </a:cubicBezTo>
                <a:cubicBezTo>
                  <a:pt x="2263" y="8712"/>
                  <a:pt x="2288" y="8690"/>
                  <a:pt x="2309" y="8663"/>
                </a:cubicBezTo>
                <a:cubicBezTo>
                  <a:pt x="2331" y="8639"/>
                  <a:pt x="2351" y="8611"/>
                  <a:pt x="2372" y="8586"/>
                </a:cubicBezTo>
                <a:cubicBezTo>
                  <a:pt x="2396" y="8559"/>
                  <a:pt x="2418" y="8532"/>
                  <a:pt x="2439" y="8507"/>
                </a:cubicBezTo>
                <a:cubicBezTo>
                  <a:pt x="2460" y="8479"/>
                  <a:pt x="2483" y="8453"/>
                  <a:pt x="2504" y="8427"/>
                </a:cubicBezTo>
                <a:cubicBezTo>
                  <a:pt x="2526" y="8398"/>
                  <a:pt x="2548" y="8372"/>
                  <a:pt x="2569" y="8341"/>
                </a:cubicBezTo>
                <a:cubicBezTo>
                  <a:pt x="2591" y="8316"/>
                  <a:pt x="2612" y="8285"/>
                  <a:pt x="2635" y="8259"/>
                </a:cubicBezTo>
                <a:cubicBezTo>
                  <a:pt x="2657" y="8230"/>
                  <a:pt x="2679" y="8201"/>
                  <a:pt x="2703" y="8172"/>
                </a:cubicBezTo>
                <a:cubicBezTo>
                  <a:pt x="2722" y="8141"/>
                  <a:pt x="2744" y="8111"/>
                  <a:pt x="2765" y="8085"/>
                </a:cubicBezTo>
                <a:cubicBezTo>
                  <a:pt x="2786" y="8051"/>
                  <a:pt x="2808" y="8024"/>
                  <a:pt x="2831" y="7990"/>
                </a:cubicBezTo>
                <a:cubicBezTo>
                  <a:pt x="2853" y="7963"/>
                  <a:pt x="2876" y="7930"/>
                  <a:pt x="2896" y="7898"/>
                </a:cubicBezTo>
                <a:cubicBezTo>
                  <a:pt x="2920" y="7870"/>
                  <a:pt x="2940" y="7836"/>
                  <a:pt x="2962" y="7805"/>
                </a:cubicBezTo>
                <a:cubicBezTo>
                  <a:pt x="2983" y="7773"/>
                  <a:pt x="3005" y="7739"/>
                  <a:pt x="3029" y="7709"/>
                </a:cubicBezTo>
                <a:cubicBezTo>
                  <a:pt x="3073" y="7642"/>
                  <a:pt x="3113" y="7577"/>
                  <a:pt x="3157" y="7513"/>
                </a:cubicBezTo>
                <a:cubicBezTo>
                  <a:pt x="3182" y="7477"/>
                  <a:pt x="3204" y="7444"/>
                  <a:pt x="3225" y="7409"/>
                </a:cubicBezTo>
                <a:cubicBezTo>
                  <a:pt x="3246" y="7373"/>
                  <a:pt x="3269" y="7341"/>
                  <a:pt x="3290" y="7304"/>
                </a:cubicBezTo>
                <a:cubicBezTo>
                  <a:pt x="3310" y="7269"/>
                  <a:pt x="3332" y="7231"/>
                  <a:pt x="3354" y="7194"/>
                </a:cubicBezTo>
                <a:cubicBezTo>
                  <a:pt x="3376" y="7159"/>
                  <a:pt x="3400" y="7123"/>
                  <a:pt x="3421" y="7087"/>
                </a:cubicBezTo>
                <a:cubicBezTo>
                  <a:pt x="3440" y="7050"/>
                  <a:pt x="3467" y="7013"/>
                  <a:pt x="3485" y="6977"/>
                </a:cubicBezTo>
                <a:cubicBezTo>
                  <a:pt x="3509" y="6942"/>
                  <a:pt x="3528" y="6904"/>
                  <a:pt x="3552" y="6867"/>
                </a:cubicBezTo>
                <a:cubicBezTo>
                  <a:pt x="3574" y="6833"/>
                  <a:pt x="3595" y="6795"/>
                  <a:pt x="3618" y="6760"/>
                </a:cubicBezTo>
                <a:cubicBezTo>
                  <a:pt x="3640" y="6725"/>
                  <a:pt x="3660" y="6691"/>
                  <a:pt x="3683" y="6653"/>
                </a:cubicBezTo>
                <a:cubicBezTo>
                  <a:pt x="3729" y="6587"/>
                  <a:pt x="3773" y="6519"/>
                  <a:pt x="3815" y="6449"/>
                </a:cubicBezTo>
                <a:cubicBezTo>
                  <a:pt x="3859" y="6384"/>
                  <a:pt x="3902" y="6317"/>
                  <a:pt x="3946" y="6251"/>
                </a:cubicBezTo>
                <a:lnTo>
                  <a:pt x="4078" y="6057"/>
                </a:lnTo>
                <a:cubicBezTo>
                  <a:pt x="4123" y="5993"/>
                  <a:pt x="4167" y="5927"/>
                  <a:pt x="4209" y="5865"/>
                </a:cubicBezTo>
                <a:cubicBezTo>
                  <a:pt x="4255" y="5803"/>
                  <a:pt x="4296" y="5738"/>
                  <a:pt x="4341" y="5676"/>
                </a:cubicBezTo>
                <a:cubicBezTo>
                  <a:pt x="4386" y="5615"/>
                  <a:pt x="4430" y="5553"/>
                  <a:pt x="4474" y="5492"/>
                </a:cubicBezTo>
                <a:cubicBezTo>
                  <a:pt x="4516" y="5432"/>
                  <a:pt x="4560" y="5372"/>
                  <a:pt x="4604" y="5311"/>
                </a:cubicBezTo>
                <a:cubicBezTo>
                  <a:pt x="4650" y="5251"/>
                  <a:pt x="4693" y="5191"/>
                  <a:pt x="4736" y="5132"/>
                </a:cubicBezTo>
                <a:cubicBezTo>
                  <a:pt x="4780" y="5074"/>
                  <a:pt x="4826" y="5016"/>
                  <a:pt x="4869" y="4956"/>
                </a:cubicBezTo>
                <a:cubicBezTo>
                  <a:pt x="4912" y="4900"/>
                  <a:pt x="4955" y="4842"/>
                  <a:pt x="4998" y="4785"/>
                </a:cubicBezTo>
                <a:cubicBezTo>
                  <a:pt x="5044" y="4730"/>
                  <a:pt x="5087" y="4674"/>
                  <a:pt x="5130" y="4619"/>
                </a:cubicBezTo>
                <a:cubicBezTo>
                  <a:pt x="5174" y="4561"/>
                  <a:pt x="5220" y="4507"/>
                  <a:pt x="5263" y="4450"/>
                </a:cubicBezTo>
                <a:cubicBezTo>
                  <a:pt x="5305" y="4396"/>
                  <a:pt x="5348" y="4341"/>
                  <a:pt x="5393" y="4287"/>
                </a:cubicBezTo>
                <a:cubicBezTo>
                  <a:pt x="5440" y="4234"/>
                  <a:pt x="5480" y="4180"/>
                  <a:pt x="5524" y="4127"/>
                </a:cubicBezTo>
                <a:lnTo>
                  <a:pt x="5658" y="3969"/>
                </a:lnTo>
                <a:cubicBezTo>
                  <a:pt x="5701" y="3917"/>
                  <a:pt x="5746" y="3866"/>
                  <a:pt x="5790" y="3814"/>
                </a:cubicBezTo>
                <a:cubicBezTo>
                  <a:pt x="5834" y="3762"/>
                  <a:pt x="5876" y="3710"/>
                  <a:pt x="5920" y="3660"/>
                </a:cubicBezTo>
                <a:cubicBezTo>
                  <a:pt x="5965" y="3610"/>
                  <a:pt x="6009" y="3561"/>
                  <a:pt x="6049" y="3509"/>
                </a:cubicBezTo>
                <a:cubicBezTo>
                  <a:pt x="6093" y="3460"/>
                  <a:pt x="6140" y="3412"/>
                  <a:pt x="6184" y="3362"/>
                </a:cubicBezTo>
                <a:cubicBezTo>
                  <a:pt x="6228" y="3313"/>
                  <a:pt x="6270" y="3265"/>
                  <a:pt x="6317" y="3218"/>
                </a:cubicBezTo>
                <a:cubicBezTo>
                  <a:pt x="6360" y="3169"/>
                  <a:pt x="6401" y="3119"/>
                  <a:pt x="6445" y="3070"/>
                </a:cubicBezTo>
                <a:cubicBezTo>
                  <a:pt x="6491" y="3022"/>
                  <a:pt x="6534" y="2978"/>
                  <a:pt x="6578" y="2930"/>
                </a:cubicBezTo>
                <a:lnTo>
                  <a:pt x="6710" y="2789"/>
                </a:lnTo>
                <a:cubicBezTo>
                  <a:pt x="6753" y="2744"/>
                  <a:pt x="6795" y="2697"/>
                  <a:pt x="6841" y="2652"/>
                </a:cubicBezTo>
                <a:cubicBezTo>
                  <a:pt x="6885" y="2608"/>
                  <a:pt x="6928" y="2561"/>
                  <a:pt x="6971" y="2515"/>
                </a:cubicBezTo>
                <a:cubicBezTo>
                  <a:pt x="7016" y="2471"/>
                  <a:pt x="7061" y="2426"/>
                  <a:pt x="7104" y="2379"/>
                </a:cubicBezTo>
                <a:lnTo>
                  <a:pt x="7236" y="2249"/>
                </a:lnTo>
                <a:cubicBezTo>
                  <a:pt x="7278" y="2204"/>
                  <a:pt x="7322" y="2162"/>
                  <a:pt x="7369" y="2119"/>
                </a:cubicBezTo>
                <a:cubicBezTo>
                  <a:pt x="7410" y="2074"/>
                  <a:pt x="7454" y="2031"/>
                  <a:pt x="7497" y="1989"/>
                </a:cubicBezTo>
                <a:cubicBezTo>
                  <a:pt x="7544" y="1944"/>
                  <a:pt x="7588" y="1904"/>
                  <a:pt x="7631" y="1860"/>
                </a:cubicBezTo>
                <a:lnTo>
                  <a:pt x="7895" y="1609"/>
                </a:lnTo>
                <a:lnTo>
                  <a:pt x="8156" y="1364"/>
                </a:lnTo>
                <a:lnTo>
                  <a:pt x="8421" y="1125"/>
                </a:lnTo>
                <a:lnTo>
                  <a:pt x="8682" y="893"/>
                </a:lnTo>
                <a:lnTo>
                  <a:pt x="8944" y="662"/>
                </a:lnTo>
                <a:lnTo>
                  <a:pt x="9209" y="437"/>
                </a:lnTo>
                <a:lnTo>
                  <a:pt x="9472" y="216"/>
                </a:lnTo>
                <a:lnTo>
                  <a:pt x="9734" y="0"/>
                </a:lnTo>
                <a:cubicBezTo>
                  <a:pt x="9755" y="18"/>
                  <a:pt x="9775" y="37"/>
                  <a:pt x="9796" y="55"/>
                </a:cubicBezTo>
                <a:cubicBezTo>
                  <a:pt x="9718" y="136"/>
                  <a:pt x="9622" y="200"/>
                  <a:pt x="9534" y="272"/>
                </a:cubicBezTo>
                <a:lnTo>
                  <a:pt x="9272" y="492"/>
                </a:lnTo>
                <a:lnTo>
                  <a:pt x="9012" y="718"/>
                </a:lnTo>
                <a:lnTo>
                  <a:pt x="8746" y="945"/>
                </a:lnTo>
                <a:lnTo>
                  <a:pt x="8485" y="1178"/>
                </a:lnTo>
                <a:lnTo>
                  <a:pt x="8222" y="1417"/>
                </a:lnTo>
                <a:lnTo>
                  <a:pt x="7959" y="1660"/>
                </a:lnTo>
                <a:cubicBezTo>
                  <a:pt x="7873" y="1746"/>
                  <a:pt x="7782" y="1829"/>
                  <a:pt x="7697" y="1911"/>
                </a:cubicBezTo>
                <a:cubicBezTo>
                  <a:pt x="7651" y="1954"/>
                  <a:pt x="7608" y="1997"/>
                  <a:pt x="7564" y="2039"/>
                </a:cubicBezTo>
                <a:lnTo>
                  <a:pt x="7436" y="2168"/>
                </a:lnTo>
                <a:cubicBezTo>
                  <a:pt x="7391" y="2211"/>
                  <a:pt x="7345" y="2254"/>
                  <a:pt x="7305" y="2299"/>
                </a:cubicBezTo>
                <a:cubicBezTo>
                  <a:pt x="7262" y="2344"/>
                  <a:pt x="7217" y="2386"/>
                  <a:pt x="7173" y="2430"/>
                </a:cubicBezTo>
                <a:lnTo>
                  <a:pt x="7041" y="2564"/>
                </a:lnTo>
                <a:cubicBezTo>
                  <a:pt x="6998" y="2610"/>
                  <a:pt x="6954" y="2658"/>
                  <a:pt x="6910" y="2700"/>
                </a:cubicBezTo>
                <a:lnTo>
                  <a:pt x="6777" y="2839"/>
                </a:lnTo>
                <a:cubicBezTo>
                  <a:pt x="6734" y="2886"/>
                  <a:pt x="6691" y="2934"/>
                  <a:pt x="6647" y="2980"/>
                </a:cubicBezTo>
                <a:lnTo>
                  <a:pt x="6519" y="3121"/>
                </a:lnTo>
                <a:cubicBezTo>
                  <a:pt x="6475" y="3169"/>
                  <a:pt x="6428" y="3216"/>
                  <a:pt x="6384" y="3264"/>
                </a:cubicBezTo>
                <a:cubicBezTo>
                  <a:pt x="6342" y="3312"/>
                  <a:pt x="6299" y="3361"/>
                  <a:pt x="6252" y="3408"/>
                </a:cubicBezTo>
                <a:cubicBezTo>
                  <a:pt x="6210" y="3457"/>
                  <a:pt x="6169" y="3507"/>
                  <a:pt x="6127" y="3556"/>
                </a:cubicBezTo>
                <a:cubicBezTo>
                  <a:pt x="6080" y="3606"/>
                  <a:pt x="6035" y="3657"/>
                  <a:pt x="5990" y="3706"/>
                </a:cubicBezTo>
                <a:cubicBezTo>
                  <a:pt x="5947" y="3758"/>
                  <a:pt x="5903" y="3809"/>
                  <a:pt x="5861" y="3860"/>
                </a:cubicBezTo>
                <a:cubicBezTo>
                  <a:pt x="5817" y="3911"/>
                  <a:pt x="5774" y="3963"/>
                  <a:pt x="5729" y="4014"/>
                </a:cubicBezTo>
                <a:cubicBezTo>
                  <a:pt x="5686" y="4068"/>
                  <a:pt x="5643" y="4120"/>
                  <a:pt x="5598" y="4172"/>
                </a:cubicBezTo>
                <a:lnTo>
                  <a:pt x="5468" y="4332"/>
                </a:lnTo>
                <a:cubicBezTo>
                  <a:pt x="5422" y="4386"/>
                  <a:pt x="5381" y="4440"/>
                  <a:pt x="5337" y="4494"/>
                </a:cubicBezTo>
                <a:cubicBezTo>
                  <a:pt x="5293" y="4550"/>
                  <a:pt x="5249" y="4607"/>
                  <a:pt x="5204" y="4663"/>
                </a:cubicBezTo>
                <a:cubicBezTo>
                  <a:pt x="5163" y="4716"/>
                  <a:pt x="5117" y="4772"/>
                  <a:pt x="5073" y="4829"/>
                </a:cubicBezTo>
                <a:cubicBezTo>
                  <a:pt x="5030" y="4886"/>
                  <a:pt x="4986" y="4942"/>
                  <a:pt x="4943" y="4999"/>
                </a:cubicBezTo>
                <a:cubicBezTo>
                  <a:pt x="4900" y="5057"/>
                  <a:pt x="4854" y="5115"/>
                  <a:pt x="4813" y="5175"/>
                </a:cubicBezTo>
                <a:cubicBezTo>
                  <a:pt x="4769" y="5235"/>
                  <a:pt x="4723" y="5293"/>
                  <a:pt x="4678" y="5353"/>
                </a:cubicBezTo>
                <a:cubicBezTo>
                  <a:pt x="4635" y="5411"/>
                  <a:pt x="4595" y="5472"/>
                  <a:pt x="4550" y="5533"/>
                </a:cubicBezTo>
                <a:cubicBezTo>
                  <a:pt x="4506" y="5594"/>
                  <a:pt x="4461" y="5655"/>
                  <a:pt x="4418" y="5716"/>
                </a:cubicBezTo>
                <a:cubicBezTo>
                  <a:pt x="4374" y="5779"/>
                  <a:pt x="4330" y="5841"/>
                  <a:pt x="4287" y="5904"/>
                </a:cubicBezTo>
                <a:cubicBezTo>
                  <a:pt x="4244" y="5967"/>
                  <a:pt x="4199" y="6030"/>
                  <a:pt x="4156" y="6094"/>
                </a:cubicBezTo>
                <a:cubicBezTo>
                  <a:pt x="4114" y="6159"/>
                  <a:pt x="4071" y="6224"/>
                  <a:pt x="4024" y="6289"/>
                </a:cubicBezTo>
                <a:cubicBezTo>
                  <a:pt x="3981" y="6356"/>
                  <a:pt x="3938" y="6424"/>
                  <a:pt x="3894" y="6490"/>
                </a:cubicBezTo>
                <a:cubicBezTo>
                  <a:pt x="3850" y="6557"/>
                  <a:pt x="3806" y="6625"/>
                  <a:pt x="3761" y="6694"/>
                </a:cubicBezTo>
                <a:cubicBezTo>
                  <a:pt x="3740" y="6727"/>
                  <a:pt x="3718" y="6761"/>
                  <a:pt x="3697" y="6796"/>
                </a:cubicBezTo>
                <a:cubicBezTo>
                  <a:pt x="3675" y="6832"/>
                  <a:pt x="3654" y="6867"/>
                  <a:pt x="3631" y="6903"/>
                </a:cubicBezTo>
                <a:cubicBezTo>
                  <a:pt x="3608" y="6940"/>
                  <a:pt x="3587" y="6976"/>
                  <a:pt x="3566" y="7012"/>
                </a:cubicBezTo>
                <a:cubicBezTo>
                  <a:pt x="3544" y="7048"/>
                  <a:pt x="3522" y="7086"/>
                  <a:pt x="3500" y="7122"/>
                </a:cubicBezTo>
                <a:cubicBezTo>
                  <a:pt x="3478" y="7159"/>
                  <a:pt x="3459" y="7194"/>
                  <a:pt x="3433" y="7231"/>
                </a:cubicBezTo>
                <a:cubicBezTo>
                  <a:pt x="3413" y="7269"/>
                  <a:pt x="3391" y="7304"/>
                  <a:pt x="3369" y="7342"/>
                </a:cubicBezTo>
                <a:cubicBezTo>
                  <a:pt x="3346" y="7377"/>
                  <a:pt x="3325" y="7412"/>
                  <a:pt x="3303" y="7448"/>
                </a:cubicBezTo>
                <a:cubicBezTo>
                  <a:pt x="3281" y="7480"/>
                  <a:pt x="3258" y="7517"/>
                  <a:pt x="3237" y="7549"/>
                </a:cubicBezTo>
                <a:cubicBezTo>
                  <a:pt x="3195" y="7616"/>
                  <a:pt x="3148" y="7682"/>
                  <a:pt x="3105" y="7748"/>
                </a:cubicBezTo>
                <a:cubicBezTo>
                  <a:pt x="3083" y="7779"/>
                  <a:pt x="3060" y="7816"/>
                  <a:pt x="3039" y="7844"/>
                </a:cubicBezTo>
                <a:cubicBezTo>
                  <a:pt x="3019" y="7878"/>
                  <a:pt x="2996" y="7909"/>
                  <a:pt x="2973" y="7940"/>
                </a:cubicBezTo>
                <a:cubicBezTo>
                  <a:pt x="2951" y="7972"/>
                  <a:pt x="2930" y="8003"/>
                  <a:pt x="2908" y="8034"/>
                </a:cubicBezTo>
                <a:cubicBezTo>
                  <a:pt x="2884" y="8063"/>
                  <a:pt x="2865" y="8095"/>
                  <a:pt x="2840" y="8124"/>
                </a:cubicBezTo>
                <a:cubicBezTo>
                  <a:pt x="2820" y="8156"/>
                  <a:pt x="2796" y="8184"/>
                  <a:pt x="2775" y="8213"/>
                </a:cubicBezTo>
                <a:cubicBezTo>
                  <a:pt x="2753" y="8241"/>
                  <a:pt x="2731" y="8272"/>
                  <a:pt x="2710" y="8302"/>
                </a:cubicBezTo>
                <a:cubicBezTo>
                  <a:pt x="2687" y="8329"/>
                  <a:pt x="2665" y="8358"/>
                  <a:pt x="2644" y="8387"/>
                </a:cubicBezTo>
                <a:cubicBezTo>
                  <a:pt x="2620" y="8414"/>
                  <a:pt x="2600" y="8445"/>
                  <a:pt x="2576" y="8469"/>
                </a:cubicBezTo>
                <a:cubicBezTo>
                  <a:pt x="2554" y="8498"/>
                  <a:pt x="2534" y="8524"/>
                  <a:pt x="2511" y="8552"/>
                </a:cubicBezTo>
                <a:cubicBezTo>
                  <a:pt x="2490" y="8579"/>
                  <a:pt x="2467" y="8606"/>
                  <a:pt x="2444" y="8632"/>
                </a:cubicBezTo>
                <a:cubicBezTo>
                  <a:pt x="2422" y="8657"/>
                  <a:pt x="2403" y="8684"/>
                  <a:pt x="2378" y="8709"/>
                </a:cubicBezTo>
                <a:cubicBezTo>
                  <a:pt x="2356" y="8736"/>
                  <a:pt x="2338" y="8760"/>
                  <a:pt x="2313" y="8786"/>
                </a:cubicBezTo>
                <a:cubicBezTo>
                  <a:pt x="2292" y="8809"/>
                  <a:pt x="2271" y="8834"/>
                  <a:pt x="2247" y="8859"/>
                </a:cubicBezTo>
                <a:cubicBezTo>
                  <a:pt x="2227" y="8883"/>
                  <a:pt x="2203" y="8905"/>
                  <a:pt x="2182" y="8927"/>
                </a:cubicBezTo>
                <a:cubicBezTo>
                  <a:pt x="2158" y="8954"/>
                  <a:pt x="2138" y="8975"/>
                  <a:pt x="2115" y="8998"/>
                </a:cubicBezTo>
                <a:cubicBezTo>
                  <a:pt x="2095" y="9021"/>
                  <a:pt x="2071" y="9043"/>
                  <a:pt x="2048" y="9066"/>
                </a:cubicBezTo>
                <a:cubicBezTo>
                  <a:pt x="2026" y="9087"/>
                  <a:pt x="2003" y="9108"/>
                  <a:pt x="1982" y="9131"/>
                </a:cubicBezTo>
                <a:cubicBezTo>
                  <a:pt x="1959" y="9149"/>
                  <a:pt x="1938" y="9172"/>
                  <a:pt x="1918" y="9192"/>
                </a:cubicBezTo>
                <a:cubicBezTo>
                  <a:pt x="1895" y="9212"/>
                  <a:pt x="1873" y="9232"/>
                  <a:pt x="1850" y="9252"/>
                </a:cubicBezTo>
                <a:cubicBezTo>
                  <a:pt x="1828" y="9274"/>
                  <a:pt x="1803" y="9291"/>
                  <a:pt x="1783" y="9310"/>
                </a:cubicBezTo>
                <a:cubicBezTo>
                  <a:pt x="1760" y="9329"/>
                  <a:pt x="1741" y="9348"/>
                  <a:pt x="1719" y="9366"/>
                </a:cubicBezTo>
                <a:cubicBezTo>
                  <a:pt x="1695" y="9384"/>
                  <a:pt x="1674" y="9402"/>
                  <a:pt x="1651" y="9421"/>
                </a:cubicBezTo>
                <a:cubicBezTo>
                  <a:pt x="1628" y="9436"/>
                  <a:pt x="1607" y="9452"/>
                  <a:pt x="1586" y="9472"/>
                </a:cubicBezTo>
                <a:cubicBezTo>
                  <a:pt x="1564" y="9488"/>
                  <a:pt x="1541" y="9506"/>
                  <a:pt x="1519" y="9522"/>
                </a:cubicBezTo>
                <a:cubicBezTo>
                  <a:pt x="1497" y="9539"/>
                  <a:pt x="1475" y="9555"/>
                  <a:pt x="1452" y="9572"/>
                </a:cubicBezTo>
                <a:cubicBezTo>
                  <a:pt x="1428" y="9588"/>
                  <a:pt x="1408" y="9602"/>
                  <a:pt x="1384" y="9621"/>
                </a:cubicBezTo>
                <a:cubicBezTo>
                  <a:pt x="1363" y="9634"/>
                  <a:pt x="1341" y="9648"/>
                  <a:pt x="1317" y="9662"/>
                </a:cubicBezTo>
                <a:cubicBezTo>
                  <a:pt x="1295" y="9674"/>
                  <a:pt x="1271" y="9689"/>
                  <a:pt x="1247" y="9703"/>
                </a:cubicBezTo>
                <a:cubicBezTo>
                  <a:pt x="1238" y="9709"/>
                  <a:pt x="1227" y="9716"/>
                  <a:pt x="1216" y="9721"/>
                </a:cubicBezTo>
                <a:cubicBezTo>
                  <a:pt x="1202" y="9725"/>
                  <a:pt x="1192" y="9730"/>
                  <a:pt x="1182" y="9734"/>
                </a:cubicBezTo>
                <a:lnTo>
                  <a:pt x="1144" y="9746"/>
                </a:lnTo>
                <a:cubicBezTo>
                  <a:pt x="1134" y="9753"/>
                  <a:pt x="1123" y="9759"/>
                  <a:pt x="1109" y="9765"/>
                </a:cubicBezTo>
                <a:cubicBezTo>
                  <a:pt x="1099" y="9768"/>
                  <a:pt x="1085" y="9772"/>
                  <a:pt x="1075" y="9774"/>
                </a:cubicBezTo>
                <a:cubicBezTo>
                  <a:pt x="1061" y="9776"/>
                  <a:pt x="1049" y="9779"/>
                  <a:pt x="1036" y="9781"/>
                </a:cubicBezTo>
                <a:lnTo>
                  <a:pt x="1003" y="9784"/>
                </a:lnTo>
                <a:lnTo>
                  <a:pt x="965" y="9787"/>
                </a:lnTo>
                <a:cubicBezTo>
                  <a:pt x="955" y="9787"/>
                  <a:pt x="942" y="9788"/>
                  <a:pt x="930" y="9788"/>
                </a:cubicBezTo>
                <a:lnTo>
                  <a:pt x="898" y="9788"/>
                </a:lnTo>
                <a:lnTo>
                  <a:pt x="830" y="9785"/>
                </a:lnTo>
                <a:cubicBezTo>
                  <a:pt x="808" y="9783"/>
                  <a:pt x="784" y="9782"/>
                  <a:pt x="761" y="9780"/>
                </a:cubicBezTo>
                <a:cubicBezTo>
                  <a:pt x="741" y="9778"/>
                  <a:pt x="720" y="9775"/>
                  <a:pt x="698" y="9773"/>
                </a:cubicBezTo>
                <a:cubicBezTo>
                  <a:pt x="678" y="9772"/>
                  <a:pt x="657" y="9771"/>
                  <a:pt x="634" y="9769"/>
                </a:cubicBezTo>
                <a:cubicBezTo>
                  <a:pt x="612" y="9768"/>
                  <a:pt x="590" y="9768"/>
                  <a:pt x="568" y="9767"/>
                </a:cubicBezTo>
                <a:lnTo>
                  <a:pt x="45" y="9767"/>
                </a:lnTo>
                <a:cubicBezTo>
                  <a:pt x="16" y="9767"/>
                  <a:pt x="0" y="9743"/>
                  <a:pt x="0" y="9725"/>
                </a:cubicBezTo>
                <a:cubicBezTo>
                  <a:pt x="0" y="9704"/>
                  <a:pt x="16" y="9685"/>
                  <a:pt x="45" y="96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6200" cap="flat">
            <a:solidFill>
              <a:schemeClr val="accent5">
                <a:lumMod val="40000"/>
                <a:lumOff val="6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Freeform 11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1993846" y="2412480"/>
            <a:ext cx="6770892" cy="3223226"/>
          </a:xfrm>
          <a:custGeom>
            <a:avLst/>
            <a:gdLst>
              <a:gd name="T0" fmla="*/ 74364942 w 16966"/>
              <a:gd name="T1" fmla="*/ 1176676549 h 8188"/>
              <a:gd name="T2" fmla="*/ 105011020 w 16966"/>
              <a:gd name="T3" fmla="*/ 1177982918 h 8188"/>
              <a:gd name="T4" fmla="*/ 127233458 w 16966"/>
              <a:gd name="T5" fmla="*/ 1176531396 h 8188"/>
              <a:gd name="T6" fmla="*/ 149455895 w 16966"/>
              <a:gd name="T7" fmla="*/ 1171161147 h 8188"/>
              <a:gd name="T8" fmla="*/ 171968737 w 16966"/>
              <a:gd name="T9" fmla="*/ 1163033008 h 8188"/>
              <a:gd name="T10" fmla="*/ 217720432 w 16966"/>
              <a:gd name="T11" fmla="*/ 1143583761 h 8188"/>
              <a:gd name="T12" fmla="*/ 263326926 w 16966"/>
              <a:gd name="T13" fmla="*/ 1119344874 h 8188"/>
              <a:gd name="T14" fmla="*/ 308933419 w 16966"/>
              <a:gd name="T15" fmla="*/ 1090316348 h 8188"/>
              <a:gd name="T16" fmla="*/ 354685115 w 16966"/>
              <a:gd name="T17" fmla="*/ 1056642952 h 8188"/>
              <a:gd name="T18" fmla="*/ 385041170 w 16966"/>
              <a:gd name="T19" fmla="*/ 1031678304 h 8188"/>
              <a:gd name="T20" fmla="*/ 423385259 w 16966"/>
              <a:gd name="T21" fmla="*/ 997569833 h 8188"/>
              <a:gd name="T22" fmla="*/ 461874932 w 16966"/>
              <a:gd name="T23" fmla="*/ 965202806 h 8188"/>
              <a:gd name="T24" fmla="*/ 553959514 w 16966"/>
              <a:gd name="T25" fmla="*/ 892631298 h 8188"/>
              <a:gd name="T26" fmla="*/ 646189298 w 16966"/>
              <a:gd name="T27" fmla="*/ 826155419 h 8188"/>
              <a:gd name="T28" fmla="*/ 738273880 w 16966"/>
              <a:gd name="T29" fmla="*/ 764759866 h 8188"/>
              <a:gd name="T30" fmla="*/ 830503664 w 16966"/>
              <a:gd name="T31" fmla="*/ 707863648 h 8188"/>
              <a:gd name="T32" fmla="*/ 922588246 w 16966"/>
              <a:gd name="T33" fmla="*/ 654741387 h 8188"/>
              <a:gd name="T34" fmla="*/ 1014672447 w 16966"/>
              <a:gd name="T35" fmla="*/ 604812092 h 8188"/>
              <a:gd name="T36" fmla="*/ 1106757028 w 16966"/>
              <a:gd name="T37" fmla="*/ 557640307 h 8188"/>
              <a:gd name="T38" fmla="*/ 1198841610 w 16966"/>
              <a:gd name="T39" fmla="*/ 512936490 h 8188"/>
              <a:gd name="T40" fmla="*/ 1290926192 w 16966"/>
              <a:gd name="T41" fmla="*/ 470118889 h 8188"/>
              <a:gd name="T42" fmla="*/ 1383010774 w 16966"/>
              <a:gd name="T43" fmla="*/ 429043495 h 8188"/>
              <a:gd name="T44" fmla="*/ 1536387894 w 16966"/>
              <a:gd name="T45" fmla="*/ 363438910 h 8188"/>
              <a:gd name="T46" fmla="*/ 1720411855 w 16966"/>
              <a:gd name="T47" fmla="*/ 288399815 h 8188"/>
              <a:gd name="T48" fmla="*/ 1904435817 w 16966"/>
              <a:gd name="T49" fmla="*/ 215682774 h 8188"/>
              <a:gd name="T50" fmla="*/ 2088459397 w 16966"/>
              <a:gd name="T51" fmla="*/ 144272484 h 8188"/>
              <a:gd name="T52" fmla="*/ 2147483647 w 16966"/>
              <a:gd name="T53" fmla="*/ 73152116 h 8188"/>
              <a:gd name="T54" fmla="*/ 2147483647 w 16966"/>
              <a:gd name="T55" fmla="*/ 1016065 h 8188"/>
              <a:gd name="T56" fmla="*/ 2147483647 w 16966"/>
              <a:gd name="T57" fmla="*/ 34979384 h 8188"/>
              <a:gd name="T58" fmla="*/ 2147483647 w 16966"/>
              <a:gd name="T59" fmla="*/ 106680360 h 8188"/>
              <a:gd name="T60" fmla="*/ 2030942881 w 16966"/>
              <a:gd name="T61" fmla="*/ 177800346 h 8188"/>
              <a:gd name="T62" fmla="*/ 1846919301 w 16966"/>
              <a:gd name="T63" fmla="*/ 249356170 h 8188"/>
              <a:gd name="T64" fmla="*/ 1663040542 w 16966"/>
              <a:gd name="T65" fmla="*/ 322653439 h 8188"/>
              <a:gd name="T66" fmla="*/ 1479162165 w 16966"/>
              <a:gd name="T67" fmla="*/ 398853750 h 8188"/>
              <a:gd name="T68" fmla="*/ 1356576325 w 16966"/>
              <a:gd name="T69" fmla="*/ 452121164 h 8188"/>
              <a:gd name="T70" fmla="*/ 1264636946 w 16966"/>
              <a:gd name="T71" fmla="*/ 493632396 h 8188"/>
              <a:gd name="T72" fmla="*/ 1172697947 w 16966"/>
              <a:gd name="T73" fmla="*/ 537030224 h 8188"/>
              <a:gd name="T74" fmla="*/ 1080903770 w 16966"/>
              <a:gd name="T75" fmla="*/ 582459802 h 8188"/>
              <a:gd name="T76" fmla="*/ 988964391 w 16966"/>
              <a:gd name="T77" fmla="*/ 630357348 h 8188"/>
              <a:gd name="T78" fmla="*/ 897025393 w 16966"/>
              <a:gd name="T79" fmla="*/ 681157556 h 8188"/>
              <a:gd name="T80" fmla="*/ 805231215 w 16966"/>
              <a:gd name="T81" fmla="*/ 735295882 h 8188"/>
              <a:gd name="T82" fmla="*/ 713437038 w 16966"/>
              <a:gd name="T83" fmla="*/ 793352936 h 8188"/>
              <a:gd name="T84" fmla="*/ 621643242 w 16966"/>
              <a:gd name="T85" fmla="*/ 856200011 h 8188"/>
              <a:gd name="T86" fmla="*/ 529703863 w 16966"/>
              <a:gd name="T87" fmla="*/ 924272183 h 8188"/>
              <a:gd name="T88" fmla="*/ 453160505 w 16966"/>
              <a:gd name="T89" fmla="*/ 985813270 h 8188"/>
              <a:gd name="T90" fmla="*/ 422659248 w 16966"/>
              <a:gd name="T91" fmla="*/ 1012083906 h 8188"/>
              <a:gd name="T92" fmla="*/ 384169575 w 16966"/>
              <a:gd name="T93" fmla="*/ 1046192758 h 8188"/>
              <a:gd name="T94" fmla="*/ 345679902 w 16966"/>
              <a:gd name="T95" fmla="*/ 1076817959 h 8188"/>
              <a:gd name="T96" fmla="*/ 299347397 w 16966"/>
              <a:gd name="T97" fmla="*/ 1109330137 h 8188"/>
              <a:gd name="T98" fmla="*/ 253014511 w 16966"/>
              <a:gd name="T99" fmla="*/ 1137197447 h 8188"/>
              <a:gd name="T100" fmla="*/ 206536422 w 16966"/>
              <a:gd name="T101" fmla="*/ 1160130345 h 8188"/>
              <a:gd name="T102" fmla="*/ 168047130 w 16966"/>
              <a:gd name="T103" fmla="*/ 1175805636 h 8188"/>
              <a:gd name="T104" fmla="*/ 144517491 w 16966"/>
              <a:gd name="T105" fmla="*/ 1183498319 h 8188"/>
              <a:gd name="T106" fmla="*/ 120552244 w 16966"/>
              <a:gd name="T107" fmla="*/ 1187997655 h 8188"/>
              <a:gd name="T108" fmla="*/ 97022986 w 16966"/>
              <a:gd name="T109" fmla="*/ 1188287959 h 8188"/>
              <a:gd name="T110" fmla="*/ 66521728 w 16966"/>
              <a:gd name="T111" fmla="*/ 1186981590 h 8188"/>
              <a:gd name="T112" fmla="*/ 5228809 w 16966"/>
              <a:gd name="T113" fmla="*/ 1176531396 h 81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6966" h="8188">
                <a:moveTo>
                  <a:pt x="36" y="8106"/>
                </a:moveTo>
                <a:lnTo>
                  <a:pt x="458" y="8106"/>
                </a:lnTo>
                <a:lnTo>
                  <a:pt x="512" y="8107"/>
                </a:lnTo>
                <a:lnTo>
                  <a:pt x="566" y="8110"/>
                </a:lnTo>
                <a:lnTo>
                  <a:pt x="671" y="8115"/>
                </a:lnTo>
                <a:lnTo>
                  <a:pt x="723" y="8116"/>
                </a:lnTo>
                <a:lnTo>
                  <a:pt x="775" y="8116"/>
                </a:lnTo>
                <a:lnTo>
                  <a:pt x="826" y="8113"/>
                </a:lnTo>
                <a:lnTo>
                  <a:pt x="876" y="8106"/>
                </a:lnTo>
                <a:lnTo>
                  <a:pt x="926" y="8097"/>
                </a:lnTo>
                <a:lnTo>
                  <a:pt x="977" y="8084"/>
                </a:lnTo>
                <a:lnTo>
                  <a:pt x="1029" y="8069"/>
                </a:lnTo>
                <a:lnTo>
                  <a:pt x="1080" y="8052"/>
                </a:lnTo>
                <a:lnTo>
                  <a:pt x="1132" y="8033"/>
                </a:lnTo>
                <a:lnTo>
                  <a:pt x="1184" y="8013"/>
                </a:lnTo>
                <a:lnTo>
                  <a:pt x="1289" y="7971"/>
                </a:lnTo>
                <a:lnTo>
                  <a:pt x="1394" y="7927"/>
                </a:lnTo>
                <a:lnTo>
                  <a:pt x="1499" y="7879"/>
                </a:lnTo>
                <a:lnTo>
                  <a:pt x="1603" y="7827"/>
                </a:lnTo>
                <a:lnTo>
                  <a:pt x="1708" y="7772"/>
                </a:lnTo>
                <a:lnTo>
                  <a:pt x="1813" y="7712"/>
                </a:lnTo>
                <a:lnTo>
                  <a:pt x="1918" y="7649"/>
                </a:lnTo>
                <a:lnTo>
                  <a:pt x="2022" y="7583"/>
                </a:lnTo>
                <a:lnTo>
                  <a:pt x="2127" y="7512"/>
                </a:lnTo>
                <a:lnTo>
                  <a:pt x="2232" y="7439"/>
                </a:lnTo>
                <a:lnTo>
                  <a:pt x="2337" y="7361"/>
                </a:lnTo>
                <a:lnTo>
                  <a:pt x="2442" y="7280"/>
                </a:lnTo>
                <a:lnTo>
                  <a:pt x="2547" y="7196"/>
                </a:lnTo>
                <a:lnTo>
                  <a:pt x="2599" y="7153"/>
                </a:lnTo>
                <a:lnTo>
                  <a:pt x="2651" y="7108"/>
                </a:lnTo>
                <a:lnTo>
                  <a:pt x="2757" y="7014"/>
                </a:lnTo>
                <a:lnTo>
                  <a:pt x="2862" y="6919"/>
                </a:lnTo>
                <a:lnTo>
                  <a:pt x="2915" y="6873"/>
                </a:lnTo>
                <a:lnTo>
                  <a:pt x="2968" y="6827"/>
                </a:lnTo>
                <a:lnTo>
                  <a:pt x="3074" y="6737"/>
                </a:lnTo>
                <a:lnTo>
                  <a:pt x="3180" y="6650"/>
                </a:lnTo>
                <a:lnTo>
                  <a:pt x="3391" y="6478"/>
                </a:lnTo>
                <a:lnTo>
                  <a:pt x="3603" y="6312"/>
                </a:lnTo>
                <a:lnTo>
                  <a:pt x="3814" y="6150"/>
                </a:lnTo>
                <a:lnTo>
                  <a:pt x="4026" y="5993"/>
                </a:lnTo>
                <a:lnTo>
                  <a:pt x="4237" y="5840"/>
                </a:lnTo>
                <a:lnTo>
                  <a:pt x="4449" y="5692"/>
                </a:lnTo>
                <a:lnTo>
                  <a:pt x="4660" y="5547"/>
                </a:lnTo>
                <a:lnTo>
                  <a:pt x="4872" y="5406"/>
                </a:lnTo>
                <a:lnTo>
                  <a:pt x="5083" y="5269"/>
                </a:lnTo>
                <a:lnTo>
                  <a:pt x="5295" y="5135"/>
                </a:lnTo>
                <a:lnTo>
                  <a:pt x="5506" y="5005"/>
                </a:lnTo>
                <a:lnTo>
                  <a:pt x="5718" y="4877"/>
                </a:lnTo>
                <a:lnTo>
                  <a:pt x="5929" y="4752"/>
                </a:lnTo>
                <a:lnTo>
                  <a:pt x="6140" y="4630"/>
                </a:lnTo>
                <a:lnTo>
                  <a:pt x="6352" y="4511"/>
                </a:lnTo>
                <a:lnTo>
                  <a:pt x="6563" y="4394"/>
                </a:lnTo>
                <a:lnTo>
                  <a:pt x="6775" y="4279"/>
                </a:lnTo>
                <a:lnTo>
                  <a:pt x="6986" y="4167"/>
                </a:lnTo>
                <a:lnTo>
                  <a:pt x="7197" y="4057"/>
                </a:lnTo>
                <a:lnTo>
                  <a:pt x="7409" y="3949"/>
                </a:lnTo>
                <a:lnTo>
                  <a:pt x="7620" y="3842"/>
                </a:lnTo>
                <a:lnTo>
                  <a:pt x="7832" y="3738"/>
                </a:lnTo>
                <a:lnTo>
                  <a:pt x="8043" y="3635"/>
                </a:lnTo>
                <a:lnTo>
                  <a:pt x="8254" y="3534"/>
                </a:lnTo>
                <a:lnTo>
                  <a:pt x="8465" y="3434"/>
                </a:lnTo>
                <a:lnTo>
                  <a:pt x="8677" y="3336"/>
                </a:lnTo>
                <a:lnTo>
                  <a:pt x="8888" y="3239"/>
                </a:lnTo>
                <a:lnTo>
                  <a:pt x="9099" y="3143"/>
                </a:lnTo>
                <a:lnTo>
                  <a:pt x="9311" y="3049"/>
                </a:lnTo>
                <a:lnTo>
                  <a:pt x="9522" y="2956"/>
                </a:lnTo>
                <a:lnTo>
                  <a:pt x="9733" y="2863"/>
                </a:lnTo>
                <a:lnTo>
                  <a:pt x="10156" y="2682"/>
                </a:lnTo>
                <a:lnTo>
                  <a:pt x="10578" y="2504"/>
                </a:lnTo>
                <a:lnTo>
                  <a:pt x="11000" y="2329"/>
                </a:lnTo>
                <a:lnTo>
                  <a:pt x="11423" y="2157"/>
                </a:lnTo>
                <a:lnTo>
                  <a:pt x="11845" y="1987"/>
                </a:lnTo>
                <a:lnTo>
                  <a:pt x="12267" y="1818"/>
                </a:lnTo>
                <a:lnTo>
                  <a:pt x="12690" y="1651"/>
                </a:lnTo>
                <a:lnTo>
                  <a:pt x="13112" y="1486"/>
                </a:lnTo>
                <a:lnTo>
                  <a:pt x="13534" y="1321"/>
                </a:lnTo>
                <a:lnTo>
                  <a:pt x="13957" y="1157"/>
                </a:lnTo>
                <a:lnTo>
                  <a:pt x="14379" y="994"/>
                </a:lnTo>
                <a:lnTo>
                  <a:pt x="14801" y="831"/>
                </a:lnTo>
                <a:lnTo>
                  <a:pt x="15223" y="668"/>
                </a:lnTo>
                <a:lnTo>
                  <a:pt x="15646" y="504"/>
                </a:lnTo>
                <a:lnTo>
                  <a:pt x="16068" y="340"/>
                </a:lnTo>
                <a:lnTo>
                  <a:pt x="16490" y="174"/>
                </a:lnTo>
                <a:lnTo>
                  <a:pt x="16912" y="7"/>
                </a:lnTo>
                <a:cubicBezTo>
                  <a:pt x="16930" y="0"/>
                  <a:pt x="16951" y="9"/>
                  <a:pt x="16959" y="28"/>
                </a:cubicBezTo>
                <a:cubicBezTo>
                  <a:pt x="16966" y="46"/>
                  <a:pt x="16957" y="67"/>
                  <a:pt x="16938" y="74"/>
                </a:cubicBezTo>
                <a:lnTo>
                  <a:pt x="16516" y="241"/>
                </a:lnTo>
                <a:lnTo>
                  <a:pt x="16094" y="407"/>
                </a:lnTo>
                <a:lnTo>
                  <a:pt x="15672" y="571"/>
                </a:lnTo>
                <a:lnTo>
                  <a:pt x="15249" y="735"/>
                </a:lnTo>
                <a:lnTo>
                  <a:pt x="14827" y="898"/>
                </a:lnTo>
                <a:lnTo>
                  <a:pt x="14405" y="1061"/>
                </a:lnTo>
                <a:lnTo>
                  <a:pt x="13983" y="1225"/>
                </a:lnTo>
                <a:lnTo>
                  <a:pt x="13561" y="1389"/>
                </a:lnTo>
                <a:lnTo>
                  <a:pt x="13138" y="1553"/>
                </a:lnTo>
                <a:lnTo>
                  <a:pt x="12716" y="1718"/>
                </a:lnTo>
                <a:lnTo>
                  <a:pt x="12294" y="1885"/>
                </a:lnTo>
                <a:lnTo>
                  <a:pt x="11872" y="2053"/>
                </a:lnTo>
                <a:lnTo>
                  <a:pt x="11450" y="2223"/>
                </a:lnTo>
                <a:lnTo>
                  <a:pt x="11028" y="2395"/>
                </a:lnTo>
                <a:lnTo>
                  <a:pt x="10606" y="2570"/>
                </a:lnTo>
                <a:lnTo>
                  <a:pt x="10184" y="2748"/>
                </a:lnTo>
                <a:lnTo>
                  <a:pt x="9762" y="2929"/>
                </a:lnTo>
                <a:lnTo>
                  <a:pt x="9551" y="3022"/>
                </a:lnTo>
                <a:lnTo>
                  <a:pt x="9340" y="3115"/>
                </a:lnTo>
                <a:lnTo>
                  <a:pt x="9129" y="3209"/>
                </a:lnTo>
                <a:lnTo>
                  <a:pt x="8918" y="3304"/>
                </a:lnTo>
                <a:lnTo>
                  <a:pt x="8707" y="3401"/>
                </a:lnTo>
                <a:lnTo>
                  <a:pt x="8496" y="3499"/>
                </a:lnTo>
                <a:lnTo>
                  <a:pt x="8285" y="3599"/>
                </a:lnTo>
                <a:lnTo>
                  <a:pt x="8074" y="3700"/>
                </a:lnTo>
                <a:lnTo>
                  <a:pt x="7863" y="3803"/>
                </a:lnTo>
                <a:lnTo>
                  <a:pt x="7652" y="3907"/>
                </a:lnTo>
                <a:lnTo>
                  <a:pt x="7442" y="4013"/>
                </a:lnTo>
                <a:lnTo>
                  <a:pt x="7231" y="4121"/>
                </a:lnTo>
                <a:lnTo>
                  <a:pt x="7020" y="4231"/>
                </a:lnTo>
                <a:lnTo>
                  <a:pt x="6809" y="4343"/>
                </a:lnTo>
                <a:lnTo>
                  <a:pt x="6598" y="4457"/>
                </a:lnTo>
                <a:lnTo>
                  <a:pt x="6387" y="4574"/>
                </a:lnTo>
                <a:lnTo>
                  <a:pt x="6176" y="4693"/>
                </a:lnTo>
                <a:lnTo>
                  <a:pt x="5966" y="4814"/>
                </a:lnTo>
                <a:lnTo>
                  <a:pt x="5755" y="4939"/>
                </a:lnTo>
                <a:lnTo>
                  <a:pt x="5544" y="5066"/>
                </a:lnTo>
                <a:lnTo>
                  <a:pt x="5333" y="5196"/>
                </a:lnTo>
                <a:lnTo>
                  <a:pt x="5123" y="5329"/>
                </a:lnTo>
                <a:lnTo>
                  <a:pt x="4912" y="5466"/>
                </a:lnTo>
                <a:lnTo>
                  <a:pt x="4701" y="5607"/>
                </a:lnTo>
                <a:lnTo>
                  <a:pt x="4490" y="5751"/>
                </a:lnTo>
                <a:lnTo>
                  <a:pt x="4280" y="5899"/>
                </a:lnTo>
                <a:lnTo>
                  <a:pt x="4069" y="6051"/>
                </a:lnTo>
                <a:lnTo>
                  <a:pt x="3858" y="6207"/>
                </a:lnTo>
                <a:lnTo>
                  <a:pt x="3647" y="6368"/>
                </a:lnTo>
                <a:lnTo>
                  <a:pt x="3437" y="6534"/>
                </a:lnTo>
                <a:lnTo>
                  <a:pt x="3226" y="6705"/>
                </a:lnTo>
                <a:lnTo>
                  <a:pt x="3120" y="6792"/>
                </a:lnTo>
                <a:lnTo>
                  <a:pt x="3015" y="6881"/>
                </a:lnTo>
                <a:lnTo>
                  <a:pt x="2963" y="6926"/>
                </a:lnTo>
                <a:lnTo>
                  <a:pt x="2910" y="6973"/>
                </a:lnTo>
                <a:lnTo>
                  <a:pt x="2805" y="7068"/>
                </a:lnTo>
                <a:lnTo>
                  <a:pt x="2698" y="7162"/>
                </a:lnTo>
                <a:lnTo>
                  <a:pt x="2645" y="7208"/>
                </a:lnTo>
                <a:lnTo>
                  <a:pt x="2592" y="7253"/>
                </a:lnTo>
                <a:lnTo>
                  <a:pt x="2486" y="7337"/>
                </a:lnTo>
                <a:lnTo>
                  <a:pt x="2380" y="7419"/>
                </a:lnTo>
                <a:lnTo>
                  <a:pt x="2273" y="7497"/>
                </a:lnTo>
                <a:lnTo>
                  <a:pt x="2167" y="7572"/>
                </a:lnTo>
                <a:lnTo>
                  <a:pt x="2061" y="7643"/>
                </a:lnTo>
                <a:lnTo>
                  <a:pt x="1955" y="7711"/>
                </a:lnTo>
                <a:lnTo>
                  <a:pt x="1848" y="7775"/>
                </a:lnTo>
                <a:lnTo>
                  <a:pt x="1742" y="7835"/>
                </a:lnTo>
                <a:lnTo>
                  <a:pt x="1635" y="7892"/>
                </a:lnTo>
                <a:lnTo>
                  <a:pt x="1529" y="7944"/>
                </a:lnTo>
                <a:lnTo>
                  <a:pt x="1422" y="7993"/>
                </a:lnTo>
                <a:lnTo>
                  <a:pt x="1316" y="8038"/>
                </a:lnTo>
                <a:lnTo>
                  <a:pt x="1210" y="8080"/>
                </a:lnTo>
                <a:lnTo>
                  <a:pt x="1157" y="8101"/>
                </a:lnTo>
                <a:lnTo>
                  <a:pt x="1103" y="8120"/>
                </a:lnTo>
                <a:lnTo>
                  <a:pt x="1049" y="8138"/>
                </a:lnTo>
                <a:lnTo>
                  <a:pt x="995" y="8154"/>
                </a:lnTo>
                <a:lnTo>
                  <a:pt x="940" y="8167"/>
                </a:lnTo>
                <a:lnTo>
                  <a:pt x="885" y="8178"/>
                </a:lnTo>
                <a:lnTo>
                  <a:pt x="830" y="8185"/>
                </a:lnTo>
                <a:lnTo>
                  <a:pt x="775" y="8188"/>
                </a:lnTo>
                <a:lnTo>
                  <a:pt x="721" y="8188"/>
                </a:lnTo>
                <a:lnTo>
                  <a:pt x="668" y="8187"/>
                </a:lnTo>
                <a:lnTo>
                  <a:pt x="562" y="8181"/>
                </a:lnTo>
                <a:lnTo>
                  <a:pt x="511" y="8179"/>
                </a:lnTo>
                <a:lnTo>
                  <a:pt x="458" y="8178"/>
                </a:lnTo>
                <a:lnTo>
                  <a:pt x="36" y="8178"/>
                </a:lnTo>
                <a:cubicBezTo>
                  <a:pt x="16" y="8178"/>
                  <a:pt x="0" y="8162"/>
                  <a:pt x="0" y="8142"/>
                </a:cubicBezTo>
                <a:cubicBezTo>
                  <a:pt x="0" y="8122"/>
                  <a:pt x="16" y="8106"/>
                  <a:pt x="36" y="8106"/>
                </a:cubicBezTo>
                <a:close/>
              </a:path>
            </a:pathLst>
          </a:custGeom>
          <a:solidFill>
            <a:srgbClr val="848484"/>
          </a:solidFill>
          <a:ln w="76200" cap="flat">
            <a:solidFill>
              <a:srgbClr val="00B4A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1950891" y="6117224"/>
            <a:ext cx="61510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PPO reserves (settled PPOs only) as a proportion of UK motor market reserves</a:t>
            </a:r>
            <a:endParaRPr lang="en-GB" sz="1400" dirty="0">
              <a:solidFill>
                <a:schemeClr val="accent2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22"/>
            </p:custDataLst>
          </p:nvPr>
        </p:nvCxnSpPr>
        <p:spPr>
          <a:xfrm flipH="1">
            <a:off x="1993846" y="1807015"/>
            <a:ext cx="1" cy="3776714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6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000" y="1188344"/>
            <a:ext cx="10040938" cy="5528982"/>
          </a:xfrm>
        </p:spPr>
        <p:txBody>
          <a:bodyPr/>
          <a:lstStyle/>
          <a:p>
            <a:r>
              <a:rPr lang="en-GB" dirty="0"/>
              <a:t>Mean term of 40 years</a:t>
            </a:r>
          </a:p>
          <a:p>
            <a:r>
              <a:rPr lang="en-GB" dirty="0"/>
              <a:t>Earnings inflation </a:t>
            </a:r>
            <a:r>
              <a:rPr lang="en-GB" dirty="0" smtClean="0"/>
              <a:t>link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Greater risk than a life annuity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288D48-D6B7-4F22-9542-DE590E5BA20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532" y="2124447"/>
            <a:ext cx="573151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18308" y="5443194"/>
            <a:ext cx="5863472" cy="54675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Pension-like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cashflows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Defined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benefit)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1HLrATo0aIv0oX0LL9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SJZafUmEe3dWqcJ5s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Lx.JFQ.UeEEnvEH6pO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aDFhy0J0WfnQvMgKY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sigZxut0WXunUivI6N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CS6Jz7uEaqqbDxG2Gb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XbS8zBQ0.HpOPGWFSI5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ys2IneAkeALF4s3dGj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iWd0Rkg0mcAcddD06b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.Nh3Zm0mvg7OW.9hy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Zdt.stVUKpYyE6s3b9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KS0y_tC0uW5.SUsZcx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rD1G6V9kGRTp3GYvYH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QP2rEPSEqOVAAefpNX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MQeAb_0KedghcV1fm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1HLrATo0aIv0oX0LL9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.Nh3Zm0mvg7OW.9hy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Zdt.stVUKpYyE6s3b9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rD1G6V9kGRTp3GYvYH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QP2rEPSEqOVAAefpNX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MQeAb_0KedghcV1fm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00MCGEA0qrdA2C3vev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YdTQJdVkeTwFZkCbZZ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sRCE.k2UeIpHi7HagF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2CX8v0ZEumAABaC4yK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XJzqDCD0ev0FVqkw4M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pGXUAkD06JGbhjPRN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DKMidbDE2wyLXpx932ZA"/>
</p:tagLst>
</file>

<file path=ppt/theme/theme1.xml><?xml version="1.0" encoding="utf-8"?>
<a:theme xmlns:a="http://schemas.openxmlformats.org/drawingml/2006/main" name="1_LCP PowerPoint Master">
  <a:themeElements>
    <a:clrScheme name="2_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DD2A0"/>
      </a:accent1>
      <a:accent2>
        <a:srgbClr val="B38F55"/>
      </a:accent2>
      <a:accent3>
        <a:srgbClr val="FFFFFF"/>
      </a:accent3>
      <a:accent4>
        <a:srgbClr val="000000"/>
      </a:accent4>
      <a:accent5>
        <a:srgbClr val="CCE5CD"/>
      </a:accent5>
      <a:accent6>
        <a:srgbClr val="A2814C"/>
      </a:accent6>
      <a:hlink>
        <a:srgbClr val="00A3C7"/>
      </a:hlink>
      <a:folHlink>
        <a:srgbClr val="00A3C7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0034"/>
        </a:accent1>
        <a:accent2>
          <a:srgbClr val="420B1F"/>
        </a:accent2>
        <a:accent3>
          <a:srgbClr val="FFFFFF"/>
        </a:accent3>
        <a:accent4>
          <a:srgbClr val="000000"/>
        </a:accent4>
        <a:accent5>
          <a:srgbClr val="C2AAAE"/>
        </a:accent5>
        <a:accent6>
          <a:srgbClr val="3B091B"/>
        </a:accent6>
        <a:hlink>
          <a:srgbClr val="7BD0E2"/>
        </a:hlink>
        <a:folHlink>
          <a:srgbClr val="00A3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0A0"/>
        </a:accent1>
        <a:accent2>
          <a:srgbClr val="840034"/>
        </a:accent2>
        <a:accent3>
          <a:srgbClr val="FFFFFF"/>
        </a:accent3>
        <a:accent4>
          <a:srgbClr val="000000"/>
        </a:accent4>
        <a:accent5>
          <a:srgbClr val="FACDCD"/>
        </a:accent5>
        <a:accent6>
          <a:srgbClr val="77002E"/>
        </a:accent6>
        <a:hlink>
          <a:srgbClr val="9DD2A0"/>
        </a:hlink>
        <a:folHlink>
          <a:srgbClr val="0042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D0E2"/>
        </a:accent1>
        <a:accent2>
          <a:srgbClr val="00421C"/>
        </a:accent2>
        <a:accent3>
          <a:srgbClr val="FFFFFF"/>
        </a:accent3>
        <a:accent4>
          <a:srgbClr val="000000"/>
        </a:accent4>
        <a:accent5>
          <a:srgbClr val="BFE4EE"/>
        </a:accent5>
        <a:accent6>
          <a:srgbClr val="003B18"/>
        </a:accent6>
        <a:hlink>
          <a:srgbClr val="C3A1CC"/>
        </a:hlink>
        <a:folHlink>
          <a:srgbClr val="401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D0E2"/>
        </a:accent1>
        <a:accent2>
          <a:srgbClr val="00421C"/>
        </a:accent2>
        <a:accent3>
          <a:srgbClr val="FFFFFF"/>
        </a:accent3>
        <a:accent4>
          <a:srgbClr val="000000"/>
        </a:accent4>
        <a:accent5>
          <a:srgbClr val="BFE4EE"/>
        </a:accent5>
        <a:accent6>
          <a:srgbClr val="003B18"/>
        </a:accent6>
        <a:hlink>
          <a:srgbClr val="B38F55"/>
        </a:hlink>
        <a:folHlink>
          <a:srgbClr val="7647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0A0"/>
        </a:accent1>
        <a:accent2>
          <a:srgbClr val="B38F55"/>
        </a:accent2>
        <a:accent3>
          <a:srgbClr val="FFFFFF"/>
        </a:accent3>
        <a:accent4>
          <a:srgbClr val="000000"/>
        </a:accent4>
        <a:accent5>
          <a:srgbClr val="FACDCD"/>
        </a:accent5>
        <a:accent6>
          <a:srgbClr val="A2814C"/>
        </a:accent6>
        <a:hlink>
          <a:srgbClr val="95D1F2"/>
        </a:hlink>
        <a:folHlink>
          <a:srgbClr val="002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DD2A0"/>
        </a:accent1>
        <a:accent2>
          <a:srgbClr val="B38F55"/>
        </a:accent2>
        <a:accent3>
          <a:srgbClr val="FFFFFF"/>
        </a:accent3>
        <a:accent4>
          <a:srgbClr val="000000"/>
        </a:accent4>
        <a:accent5>
          <a:srgbClr val="CCE5CD"/>
        </a:accent5>
        <a:accent6>
          <a:srgbClr val="A2814C"/>
        </a:accent6>
        <a:hlink>
          <a:srgbClr val="00A3C7"/>
        </a:hlink>
        <a:folHlink>
          <a:srgbClr val="00A3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et Background">
  <a:themeElements>
    <a:clrScheme name="2_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DD2A0"/>
      </a:accent1>
      <a:accent2>
        <a:srgbClr val="B38F55"/>
      </a:accent2>
      <a:accent3>
        <a:srgbClr val="FFFFFF"/>
      </a:accent3>
      <a:accent4>
        <a:srgbClr val="000000"/>
      </a:accent4>
      <a:accent5>
        <a:srgbClr val="CCE5CD"/>
      </a:accent5>
      <a:accent6>
        <a:srgbClr val="A2814C"/>
      </a:accent6>
      <a:hlink>
        <a:srgbClr val="00A3C7"/>
      </a:hlink>
      <a:folHlink>
        <a:srgbClr val="00A3C7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0034"/>
        </a:accent1>
        <a:accent2>
          <a:srgbClr val="420B1F"/>
        </a:accent2>
        <a:accent3>
          <a:srgbClr val="FFFFFF"/>
        </a:accent3>
        <a:accent4>
          <a:srgbClr val="000000"/>
        </a:accent4>
        <a:accent5>
          <a:srgbClr val="C2AAAE"/>
        </a:accent5>
        <a:accent6>
          <a:srgbClr val="3B091B"/>
        </a:accent6>
        <a:hlink>
          <a:srgbClr val="7BD0E2"/>
        </a:hlink>
        <a:folHlink>
          <a:srgbClr val="00A3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0A0"/>
        </a:accent1>
        <a:accent2>
          <a:srgbClr val="840034"/>
        </a:accent2>
        <a:accent3>
          <a:srgbClr val="FFFFFF"/>
        </a:accent3>
        <a:accent4>
          <a:srgbClr val="000000"/>
        </a:accent4>
        <a:accent5>
          <a:srgbClr val="FACDCD"/>
        </a:accent5>
        <a:accent6>
          <a:srgbClr val="77002E"/>
        </a:accent6>
        <a:hlink>
          <a:srgbClr val="9DD2A0"/>
        </a:hlink>
        <a:folHlink>
          <a:srgbClr val="0042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D0E2"/>
        </a:accent1>
        <a:accent2>
          <a:srgbClr val="00421C"/>
        </a:accent2>
        <a:accent3>
          <a:srgbClr val="FFFFFF"/>
        </a:accent3>
        <a:accent4>
          <a:srgbClr val="000000"/>
        </a:accent4>
        <a:accent5>
          <a:srgbClr val="BFE4EE"/>
        </a:accent5>
        <a:accent6>
          <a:srgbClr val="003B18"/>
        </a:accent6>
        <a:hlink>
          <a:srgbClr val="C3A1CC"/>
        </a:hlink>
        <a:folHlink>
          <a:srgbClr val="401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D0E2"/>
        </a:accent1>
        <a:accent2>
          <a:srgbClr val="00421C"/>
        </a:accent2>
        <a:accent3>
          <a:srgbClr val="FFFFFF"/>
        </a:accent3>
        <a:accent4>
          <a:srgbClr val="000000"/>
        </a:accent4>
        <a:accent5>
          <a:srgbClr val="BFE4EE"/>
        </a:accent5>
        <a:accent6>
          <a:srgbClr val="003B18"/>
        </a:accent6>
        <a:hlink>
          <a:srgbClr val="B38F55"/>
        </a:hlink>
        <a:folHlink>
          <a:srgbClr val="7647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A0A0"/>
        </a:accent1>
        <a:accent2>
          <a:srgbClr val="B38F55"/>
        </a:accent2>
        <a:accent3>
          <a:srgbClr val="FFFFFF"/>
        </a:accent3>
        <a:accent4>
          <a:srgbClr val="000000"/>
        </a:accent4>
        <a:accent5>
          <a:srgbClr val="FACDCD"/>
        </a:accent5>
        <a:accent6>
          <a:srgbClr val="A2814C"/>
        </a:accent6>
        <a:hlink>
          <a:srgbClr val="95D1F2"/>
        </a:hlink>
        <a:folHlink>
          <a:srgbClr val="002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DD2A0"/>
        </a:accent1>
        <a:accent2>
          <a:srgbClr val="B38F55"/>
        </a:accent2>
        <a:accent3>
          <a:srgbClr val="FFFFFF"/>
        </a:accent3>
        <a:accent4>
          <a:srgbClr val="000000"/>
        </a:accent4>
        <a:accent5>
          <a:srgbClr val="CCE5CD"/>
        </a:accent5>
        <a:accent6>
          <a:srgbClr val="A2814C"/>
        </a:accent6>
        <a:hlink>
          <a:srgbClr val="00A3C7"/>
        </a:hlink>
        <a:folHlink>
          <a:srgbClr val="00A3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slides">
  <a:themeElements>
    <a:clrScheme name="LCP 1">
      <a:dk1>
        <a:sysClr val="windowText" lastClr="000000"/>
      </a:dk1>
      <a:lt1>
        <a:sysClr val="window" lastClr="FFFFFF"/>
      </a:lt1>
      <a:dk2>
        <a:srgbClr val="00A3C7"/>
      </a:dk2>
      <a:lt2>
        <a:srgbClr val="7BD0E2"/>
      </a:lt2>
      <a:accent1>
        <a:srgbClr val="00421C"/>
      </a:accent1>
      <a:accent2>
        <a:srgbClr val="9DD2A0"/>
      </a:accent2>
      <a:accent3>
        <a:srgbClr val="401664"/>
      </a:accent3>
      <a:accent4>
        <a:srgbClr val="C3A1CC"/>
      </a:accent4>
      <a:accent5>
        <a:srgbClr val="840034"/>
      </a:accent5>
      <a:accent6>
        <a:srgbClr val="F6A0A0"/>
      </a:accent6>
      <a:hlink>
        <a:srgbClr val="002F5F"/>
      </a:hlink>
      <a:folHlink>
        <a:srgbClr val="95D1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FOA PowerPoint template 14 gold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 PowerPoint Master</Template>
  <TotalTime>499</TotalTime>
  <Words>1030</Words>
  <Application>Microsoft Office PowerPoint</Application>
  <PresentationFormat>Custom</PresentationFormat>
  <Paragraphs>270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1_LCP PowerPoint Master</vt:lpstr>
      <vt:lpstr>Claret Background</vt:lpstr>
      <vt:lpstr>Divider slides</vt:lpstr>
      <vt:lpstr>Custom Design</vt:lpstr>
      <vt:lpstr>IFOA PowerPoint template 14 gold</vt:lpstr>
      <vt:lpstr>Meeting the Challenge of Periodical Payment Orders</vt:lpstr>
      <vt:lpstr>Agenda</vt:lpstr>
      <vt:lpstr>What is a PPO?</vt:lpstr>
      <vt:lpstr>GIRO PPO Working Party</vt:lpstr>
      <vt:lpstr>Agenda</vt:lpstr>
      <vt:lpstr>PPOs – what do you need to know? </vt:lpstr>
      <vt:lpstr>PPOs – what do you need to know?</vt:lpstr>
      <vt:lpstr>PPOs – what do you need to know?</vt:lpstr>
      <vt:lpstr>Greater risk than a life annuity</vt:lpstr>
      <vt:lpstr>New areas of risk for GI practitioners</vt:lpstr>
      <vt:lpstr>Impacts on all areas of the business</vt:lpstr>
      <vt:lpstr>How is the market adapting? </vt:lpstr>
      <vt:lpstr>Investment</vt:lpstr>
      <vt:lpstr>How many? </vt:lpstr>
      <vt:lpstr>How many? Only set to increase</vt:lpstr>
      <vt:lpstr>History Number of PPOs by settlement year</vt:lpstr>
      <vt:lpstr>History Ogden discount rate </vt:lpstr>
      <vt:lpstr>History Number of PPOs by settlement year</vt:lpstr>
      <vt:lpstr>ASHE Year on year percentage change (April to April) </vt:lpstr>
      <vt:lpstr>ASHE Annual Survey of Hourly Earnings</vt:lpstr>
      <vt:lpstr>Longevity </vt:lpstr>
      <vt:lpstr>One size does not fit all</vt:lpstr>
      <vt:lpstr>PPOs – what do you need to know?</vt:lpstr>
      <vt:lpstr>Agenda</vt:lpstr>
      <vt:lpstr>Stochastic Liability Cashflows</vt:lpstr>
      <vt:lpstr>The ideal PPO investment</vt:lpstr>
      <vt:lpstr>Option #1: UK Government IL bonds</vt:lpstr>
      <vt:lpstr>Option #2: UK Corporate IL bonds</vt:lpstr>
      <vt:lpstr>Option #3: Infrastructure</vt:lpstr>
      <vt:lpstr>Infrastructure market</vt:lpstr>
      <vt:lpstr>Opportunity set</vt:lpstr>
      <vt:lpstr>Accessing infrastructure</vt:lpstr>
      <vt:lpstr>Listed Infrastructure Performance</vt:lpstr>
      <vt:lpstr>UK listed investment companies</vt:lpstr>
      <vt:lpstr>Option #4: Unconstrained solution</vt:lpstr>
      <vt:lpstr>Capital treatment under Solvency II</vt:lpstr>
      <vt:lpstr>Capital treatment of investments under Solvency II</vt:lpstr>
      <vt:lpstr>Agenda</vt:lpstr>
    </vt:vector>
  </TitlesOfParts>
  <Company>Lane Clark &amp; Peacock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Burrell (LCP)</dc:creator>
  <cp:lastModifiedBy>End User</cp:lastModifiedBy>
  <cp:revision>40</cp:revision>
  <cp:lastPrinted>2014-05-22T13:00:58Z</cp:lastPrinted>
  <dcterms:created xsi:type="dcterms:W3CDTF">2014-05-21T14:04:59Z</dcterms:created>
  <dcterms:modified xsi:type="dcterms:W3CDTF">2014-05-27T14:58:10Z</dcterms:modified>
</cp:coreProperties>
</file>