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68" r:id="rId6"/>
    <p:sldId id="296" r:id="rId7"/>
    <p:sldId id="302" r:id="rId8"/>
    <p:sldId id="303" r:id="rId9"/>
    <p:sldId id="297" r:id="rId10"/>
    <p:sldId id="291" r:id="rId11"/>
    <p:sldId id="298" r:id="rId12"/>
    <p:sldId id="299" r:id="rId13"/>
    <p:sldId id="301" r:id="rId14"/>
    <p:sldId id="282" r:id="rId15"/>
    <p:sldId id="283" r:id="rId16"/>
    <p:sldId id="285" r:id="rId17"/>
    <p:sldId id="292" r:id="rId18"/>
    <p:sldId id="294" r:id="rId19"/>
    <p:sldId id="293" r:id="rId20"/>
    <p:sldId id="295" r:id="rId21"/>
    <p:sldId id="290" r:id="rId22"/>
    <p:sldId id="289" r:id="rId23"/>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howGuides="1">
      <p:cViewPr varScale="1">
        <p:scale>
          <a:sx n="90" d="100"/>
          <a:sy n="90" d="100"/>
        </p:scale>
        <p:origin x="1744" y="200"/>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Sheet1!$A$2:$A$7</c:f>
              <c:strCache>
                <c:ptCount val="6"/>
                <c:pt idx="0">
                  <c:v>Base position</c:v>
                </c:pt>
                <c:pt idx="1">
                  <c:v>Indicative reinsurance pricing</c:v>
                </c:pt>
                <c:pt idx="2">
                  <c:v>CoC = 4% / 7.8%</c:v>
                </c:pt>
                <c:pt idx="3">
                  <c:v>Use MA in SCR calc</c:v>
                </c:pt>
                <c:pt idx="4">
                  <c:v>Use MA in SCR calc and CoC disc rate</c:v>
                </c:pt>
                <c:pt idx="5">
                  <c:v>Tapering (97.5%)</c:v>
                </c:pt>
              </c:strCache>
            </c:strRef>
          </c:cat>
          <c:val>
            <c:numRef>
              <c:f>Sheet1!$B$2:$B$7</c:f>
              <c:numCache>
                <c:formatCode>0.00%</c:formatCode>
                <c:ptCount val="6"/>
                <c:pt idx="0">
                  <c:v>8.4000000000000005E-2</c:v>
                </c:pt>
                <c:pt idx="1">
                  <c:v>0.05</c:v>
                </c:pt>
                <c:pt idx="2">
                  <c:v>5.6000000000000001E-2</c:v>
                </c:pt>
                <c:pt idx="3">
                  <c:v>7.1999999999999995E-2</c:v>
                </c:pt>
                <c:pt idx="4">
                  <c:v>6.5000000000000002E-2</c:v>
                </c:pt>
                <c:pt idx="5">
                  <c:v>6.7000000000000004E-2</c:v>
                </c:pt>
              </c:numCache>
            </c:numRef>
          </c:val>
          <c:extLst>
            <c:ext xmlns:c16="http://schemas.microsoft.com/office/drawing/2014/chart" uri="{C3380CC4-5D6E-409C-BE32-E72D297353CC}">
              <c16:uniqueId val="{00000000-045A-44F0-9F72-FB0B7D11D333}"/>
            </c:ext>
          </c:extLst>
        </c:ser>
        <c:ser>
          <c:idx val="1"/>
          <c:order val="1"/>
          <c:tx>
            <c:strRef>
              <c:f>Sheet1!$C$1</c:f>
              <c:strCache>
                <c:ptCount val="1"/>
                <c:pt idx="0">
                  <c:v>Series 2</c:v>
                </c:pt>
              </c:strCache>
            </c:strRef>
          </c:tx>
          <c:spPr>
            <a:solidFill>
              <a:schemeClr val="accent3"/>
            </a:solidFill>
            <a:ln>
              <a:noFill/>
            </a:ln>
            <a:effectLst/>
          </c:spPr>
          <c:invertIfNegative val="0"/>
          <c:cat>
            <c:strRef>
              <c:f>Sheet1!$A$2:$A$7</c:f>
              <c:strCache>
                <c:ptCount val="6"/>
                <c:pt idx="0">
                  <c:v>Base position</c:v>
                </c:pt>
                <c:pt idx="1">
                  <c:v>Indicative reinsurance pricing</c:v>
                </c:pt>
                <c:pt idx="2">
                  <c:v>CoC = 4% / 7.8%</c:v>
                </c:pt>
                <c:pt idx="3">
                  <c:v>Use MA in SCR calc</c:v>
                </c:pt>
                <c:pt idx="4">
                  <c:v>Use MA in SCR calc and CoC disc rate</c:v>
                </c:pt>
                <c:pt idx="5">
                  <c:v>Tapering (97.5%)</c:v>
                </c:pt>
              </c:strCache>
            </c:strRef>
          </c:cat>
          <c:val>
            <c:numRef>
              <c:f>Sheet1!$C$2:$C$7</c:f>
              <c:numCache>
                <c:formatCode>General</c:formatCode>
                <c:ptCount val="6"/>
                <c:pt idx="2" formatCode="0.00%">
                  <c:v>0.10920000000000001</c:v>
                </c:pt>
                <c:pt idx="3" formatCode="0.0%">
                  <c:v>8.5999999999999993E-2</c:v>
                </c:pt>
                <c:pt idx="4" formatCode="0.0%">
                  <c:v>7.8E-2</c:v>
                </c:pt>
              </c:numCache>
            </c:numRef>
          </c:val>
          <c:extLst>
            <c:ext xmlns:c16="http://schemas.microsoft.com/office/drawing/2014/chart" uri="{C3380CC4-5D6E-409C-BE32-E72D297353CC}">
              <c16:uniqueId val="{00000001-045A-44F0-9F72-FB0B7D11D333}"/>
            </c:ext>
          </c:extLst>
        </c:ser>
        <c:dLbls>
          <c:showLegendKey val="0"/>
          <c:showVal val="0"/>
          <c:showCatName val="0"/>
          <c:showSerName val="0"/>
          <c:showPercent val="0"/>
          <c:showBubbleSize val="0"/>
        </c:dLbls>
        <c:gapWidth val="219"/>
        <c:overlap val="-27"/>
        <c:axId val="360514992"/>
        <c:axId val="360515384"/>
      </c:barChart>
      <c:catAx>
        <c:axId val="36051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0515384"/>
        <c:crosses val="autoZero"/>
        <c:auto val="1"/>
        <c:lblAlgn val="ctr"/>
        <c:lblOffset val="100"/>
        <c:noMultiLvlLbl val="0"/>
      </c:catAx>
      <c:valAx>
        <c:axId val="360515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Risk Margin (as</a:t>
                </a:r>
                <a:r>
                  <a:rPr lang="en-GB" baseline="0" dirty="0"/>
                  <a:t> percentage of BEL)</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051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A6F8E-A398-4C0C-8289-CE1653F7B61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C341E1D-E459-45DF-AC00-6C8FB7965921}">
      <dgm:prSet phldrT="[Text]" custT="1"/>
      <dgm:spPr/>
      <dgm:t>
        <a:bodyPr/>
        <a:lstStyle/>
        <a:p>
          <a:r>
            <a:rPr lang="en-US" sz="1400" dirty="0"/>
            <a:t>Solvency II equivalence post </a:t>
          </a:r>
          <a:r>
            <a:rPr lang="en-US" sz="1400" dirty="0" err="1"/>
            <a:t>Brexit</a:t>
          </a:r>
          <a:endParaRPr lang="en-US" sz="1400" dirty="0"/>
        </a:p>
      </dgm:t>
    </dgm:pt>
    <dgm:pt modelId="{0B8877FE-383B-4668-9007-C1692181F9B3}" type="parTrans" cxnId="{D96245C6-4B9A-4265-AB68-A68784DEF450}">
      <dgm:prSet/>
      <dgm:spPr/>
      <dgm:t>
        <a:bodyPr/>
        <a:lstStyle/>
        <a:p>
          <a:endParaRPr lang="en-US" sz="1400"/>
        </a:p>
      </dgm:t>
    </dgm:pt>
    <dgm:pt modelId="{4597A62E-2473-4691-B0B2-BABEC5616D52}" type="sibTrans" cxnId="{D96245C6-4B9A-4265-AB68-A68784DEF450}">
      <dgm:prSet/>
      <dgm:spPr/>
      <dgm:t>
        <a:bodyPr/>
        <a:lstStyle/>
        <a:p>
          <a:endParaRPr lang="en-US" sz="1400"/>
        </a:p>
      </dgm:t>
    </dgm:pt>
    <dgm:pt modelId="{5ACB3270-2012-47F3-891C-1D1DA8E47F21}">
      <dgm:prSet phldrT="[Text]" custT="1"/>
      <dgm:spPr/>
      <dgm:t>
        <a:bodyPr/>
        <a:lstStyle/>
        <a:p>
          <a:r>
            <a:rPr lang="en-US" sz="1400" dirty="0"/>
            <a:t>Creating appropriate incentives</a:t>
          </a:r>
        </a:p>
      </dgm:t>
    </dgm:pt>
    <dgm:pt modelId="{6409DF12-43A9-4F62-85B4-D76C23F33726}" type="parTrans" cxnId="{5221A364-C3A7-4ED4-AC75-3FFF48977E50}">
      <dgm:prSet/>
      <dgm:spPr/>
      <dgm:t>
        <a:bodyPr/>
        <a:lstStyle/>
        <a:p>
          <a:endParaRPr lang="en-US" sz="1400"/>
        </a:p>
      </dgm:t>
    </dgm:pt>
    <dgm:pt modelId="{87CE427E-FB28-449C-BB8F-C044AEB921A1}" type="sibTrans" cxnId="{5221A364-C3A7-4ED4-AC75-3FFF48977E50}">
      <dgm:prSet/>
      <dgm:spPr/>
      <dgm:t>
        <a:bodyPr/>
        <a:lstStyle/>
        <a:p>
          <a:endParaRPr lang="en-US" sz="1400"/>
        </a:p>
      </dgm:t>
    </dgm:pt>
    <dgm:pt modelId="{5779CB36-9CA5-40D2-BF93-3E21BCFD3845}">
      <dgm:prSet phldrT="[Text]" custT="1"/>
      <dgm:spPr/>
      <dgm:t>
        <a:bodyPr/>
        <a:lstStyle/>
        <a:p>
          <a:r>
            <a:rPr lang="en-US" sz="1400" dirty="0"/>
            <a:t>Theoretically sound</a:t>
          </a:r>
        </a:p>
      </dgm:t>
    </dgm:pt>
    <dgm:pt modelId="{1565C934-7DBC-4914-82AA-52FD8C64F9DA}" type="parTrans" cxnId="{0AE96016-D453-4491-A973-8884818B2083}">
      <dgm:prSet/>
      <dgm:spPr/>
      <dgm:t>
        <a:bodyPr/>
        <a:lstStyle/>
        <a:p>
          <a:endParaRPr lang="en-US" sz="1400"/>
        </a:p>
      </dgm:t>
    </dgm:pt>
    <dgm:pt modelId="{1EC3AFF8-8AEA-40EE-9747-701D6BF47987}" type="sibTrans" cxnId="{0AE96016-D453-4491-A973-8884818B2083}">
      <dgm:prSet/>
      <dgm:spPr/>
      <dgm:t>
        <a:bodyPr/>
        <a:lstStyle/>
        <a:p>
          <a:endParaRPr lang="en-US" sz="1400"/>
        </a:p>
      </dgm:t>
    </dgm:pt>
    <dgm:pt modelId="{ECE473AE-AD09-47D5-886C-118B608C14F6}">
      <dgm:prSet phldrT="[Text]" custT="1"/>
      <dgm:spPr>
        <a:solidFill>
          <a:schemeClr val="accent6"/>
        </a:solidFill>
      </dgm:spPr>
      <dgm:t>
        <a:bodyPr/>
        <a:lstStyle/>
        <a:p>
          <a:r>
            <a:rPr lang="en-US" sz="1400" dirty="0"/>
            <a:t>Policyholder protection</a:t>
          </a:r>
        </a:p>
      </dgm:t>
    </dgm:pt>
    <dgm:pt modelId="{B52AA400-F10F-4E6F-939A-4011EA358057}" type="parTrans" cxnId="{4599AAF4-67D2-4AB4-AD8C-9668D344F5DC}">
      <dgm:prSet/>
      <dgm:spPr/>
      <dgm:t>
        <a:bodyPr/>
        <a:lstStyle/>
        <a:p>
          <a:endParaRPr lang="en-US" sz="1400"/>
        </a:p>
      </dgm:t>
    </dgm:pt>
    <dgm:pt modelId="{025EA749-0BB8-48D7-B783-A1A8C0F12C0A}" type="sibTrans" cxnId="{4599AAF4-67D2-4AB4-AD8C-9668D344F5DC}">
      <dgm:prSet/>
      <dgm:spPr/>
      <dgm:t>
        <a:bodyPr/>
        <a:lstStyle/>
        <a:p>
          <a:endParaRPr lang="en-US" sz="1400"/>
        </a:p>
      </dgm:t>
    </dgm:pt>
    <dgm:pt modelId="{B457686B-1530-41D8-8F5F-A59956D51CEB}">
      <dgm:prSet phldrT="[Text]" custT="1"/>
      <dgm:spPr>
        <a:solidFill>
          <a:schemeClr val="accent6"/>
        </a:solidFill>
      </dgm:spPr>
      <dgm:t>
        <a:bodyPr/>
        <a:lstStyle/>
        <a:p>
          <a:r>
            <a:rPr lang="en-US" sz="1400" dirty="0"/>
            <a:t>Applicability to different risks</a:t>
          </a:r>
        </a:p>
      </dgm:t>
    </dgm:pt>
    <dgm:pt modelId="{C359AECA-109D-4770-83A7-A47309C62D9B}" type="parTrans" cxnId="{E89506C6-269F-4AE7-91EA-BD3A34E04590}">
      <dgm:prSet/>
      <dgm:spPr/>
      <dgm:t>
        <a:bodyPr/>
        <a:lstStyle/>
        <a:p>
          <a:endParaRPr lang="en-US" sz="1400"/>
        </a:p>
      </dgm:t>
    </dgm:pt>
    <dgm:pt modelId="{B1F94842-B433-4E84-B976-5AB4036FBA89}" type="sibTrans" cxnId="{E89506C6-269F-4AE7-91EA-BD3A34E04590}">
      <dgm:prSet/>
      <dgm:spPr/>
      <dgm:t>
        <a:bodyPr/>
        <a:lstStyle/>
        <a:p>
          <a:endParaRPr lang="en-US" sz="1400"/>
        </a:p>
      </dgm:t>
    </dgm:pt>
    <dgm:pt modelId="{E84C36CB-B269-475F-B2F7-55A4CFE832B3}">
      <dgm:prSet phldrT="[Text]" custT="1"/>
      <dgm:spPr>
        <a:solidFill>
          <a:schemeClr val="accent6"/>
        </a:solidFill>
      </dgm:spPr>
      <dgm:t>
        <a:bodyPr/>
        <a:lstStyle/>
        <a:p>
          <a:r>
            <a:rPr lang="en-US" sz="1400" dirty="0"/>
            <a:t>Market consistency</a:t>
          </a:r>
        </a:p>
      </dgm:t>
    </dgm:pt>
    <dgm:pt modelId="{C8CF6DA2-0FBE-4A68-AA31-E706A8C8A4D6}" type="parTrans" cxnId="{24B54CBE-24B9-431D-8BA9-8B8AAA6D2F4B}">
      <dgm:prSet/>
      <dgm:spPr/>
      <dgm:t>
        <a:bodyPr/>
        <a:lstStyle/>
        <a:p>
          <a:endParaRPr lang="en-US" sz="1400"/>
        </a:p>
      </dgm:t>
    </dgm:pt>
    <dgm:pt modelId="{53143EFA-0252-4BCD-AAFB-FDFCC762B1FB}" type="sibTrans" cxnId="{24B54CBE-24B9-431D-8BA9-8B8AAA6D2F4B}">
      <dgm:prSet/>
      <dgm:spPr/>
      <dgm:t>
        <a:bodyPr/>
        <a:lstStyle/>
        <a:p>
          <a:endParaRPr lang="en-US" sz="1400"/>
        </a:p>
      </dgm:t>
    </dgm:pt>
    <dgm:pt modelId="{E60C299C-EEEF-4D5D-83D0-689DD1CC7F39}">
      <dgm:prSet phldrT="[Text]" custT="1"/>
      <dgm:spPr>
        <a:solidFill>
          <a:schemeClr val="accent6"/>
        </a:solidFill>
      </dgm:spPr>
      <dgm:t>
        <a:bodyPr/>
        <a:lstStyle/>
        <a:p>
          <a:r>
            <a:rPr lang="en-US" sz="1400" dirty="0"/>
            <a:t>Objectivity</a:t>
          </a:r>
        </a:p>
      </dgm:t>
    </dgm:pt>
    <dgm:pt modelId="{5C90244A-7AF3-44EA-B2CC-84D3D2E5D61A}" type="parTrans" cxnId="{6C97711F-0248-460F-8B5F-6EE49AAA9F62}">
      <dgm:prSet/>
      <dgm:spPr/>
      <dgm:t>
        <a:bodyPr/>
        <a:lstStyle/>
        <a:p>
          <a:endParaRPr lang="en-US" sz="1400"/>
        </a:p>
      </dgm:t>
    </dgm:pt>
    <dgm:pt modelId="{510BC4EB-9F75-4A2B-BB07-42FDAAB19F80}" type="sibTrans" cxnId="{6C97711F-0248-460F-8B5F-6EE49AAA9F62}">
      <dgm:prSet/>
      <dgm:spPr/>
      <dgm:t>
        <a:bodyPr/>
        <a:lstStyle/>
        <a:p>
          <a:endParaRPr lang="en-US" sz="1400"/>
        </a:p>
      </dgm:t>
    </dgm:pt>
    <dgm:pt modelId="{326B3713-F8FD-4D27-8CE4-39E10DBD10D5}">
      <dgm:prSet phldrT="[Text]" custT="1"/>
      <dgm:spPr>
        <a:solidFill>
          <a:schemeClr val="accent6"/>
        </a:solidFill>
      </dgm:spPr>
      <dgm:t>
        <a:bodyPr/>
        <a:lstStyle/>
        <a:p>
          <a:r>
            <a:rPr lang="en-US" sz="1400" dirty="0"/>
            <a:t>Consistency with IFRS17</a:t>
          </a:r>
        </a:p>
      </dgm:t>
    </dgm:pt>
    <dgm:pt modelId="{5E0BFD39-BC47-4AA4-917E-3CF359901CD3}" type="parTrans" cxnId="{5629EC32-FE93-4B0B-8860-876096BF71A1}">
      <dgm:prSet/>
      <dgm:spPr/>
      <dgm:t>
        <a:bodyPr/>
        <a:lstStyle/>
        <a:p>
          <a:endParaRPr lang="en-US" sz="1400"/>
        </a:p>
      </dgm:t>
    </dgm:pt>
    <dgm:pt modelId="{45FFFB6D-A417-4CB3-A270-E2406D75B1D9}" type="sibTrans" cxnId="{5629EC32-FE93-4B0B-8860-876096BF71A1}">
      <dgm:prSet/>
      <dgm:spPr/>
      <dgm:t>
        <a:bodyPr/>
        <a:lstStyle/>
        <a:p>
          <a:endParaRPr lang="en-US" sz="1400"/>
        </a:p>
      </dgm:t>
    </dgm:pt>
    <dgm:pt modelId="{09E5C508-3C44-4095-8A16-87F5E09ECFB7}">
      <dgm:prSet phldrT="[Text]" custT="1"/>
      <dgm:spPr>
        <a:solidFill>
          <a:schemeClr val="accent6"/>
        </a:solidFill>
      </dgm:spPr>
      <dgm:t>
        <a:bodyPr/>
        <a:lstStyle/>
        <a:p>
          <a:r>
            <a:rPr lang="en-US" sz="1400" dirty="0"/>
            <a:t>Practicality (ease of implementing change)</a:t>
          </a:r>
        </a:p>
      </dgm:t>
    </dgm:pt>
    <dgm:pt modelId="{4808F4A5-CB46-4EC6-A2F3-9A80C2AB3B17}" type="parTrans" cxnId="{37E371E9-9EFD-425F-91BA-140A498257D1}">
      <dgm:prSet/>
      <dgm:spPr/>
      <dgm:t>
        <a:bodyPr/>
        <a:lstStyle/>
        <a:p>
          <a:endParaRPr lang="en-US"/>
        </a:p>
      </dgm:t>
    </dgm:pt>
    <dgm:pt modelId="{0EE78B19-5E0C-4055-9603-7AD2E02640FE}" type="sibTrans" cxnId="{37E371E9-9EFD-425F-91BA-140A498257D1}">
      <dgm:prSet/>
      <dgm:spPr/>
      <dgm:t>
        <a:bodyPr/>
        <a:lstStyle/>
        <a:p>
          <a:endParaRPr lang="en-US"/>
        </a:p>
      </dgm:t>
    </dgm:pt>
    <dgm:pt modelId="{72BCBE50-CFA1-4618-8A56-4E51915D5E95}">
      <dgm:prSet phldrT="[Text]" custT="1"/>
      <dgm:spPr>
        <a:solidFill>
          <a:schemeClr val="accent1"/>
        </a:solidFill>
      </dgm:spPr>
      <dgm:t>
        <a:bodyPr/>
        <a:lstStyle/>
        <a:p>
          <a:r>
            <a:rPr lang="en-US" sz="1400" dirty="0"/>
            <a:t>Avoiding pro-cyclicality</a:t>
          </a:r>
        </a:p>
      </dgm:t>
    </dgm:pt>
    <dgm:pt modelId="{67B68667-F74A-4643-9EE6-456C73DB0F62}" type="parTrans" cxnId="{55B8C46A-9CB5-477E-B2DA-1EA6670A2F58}">
      <dgm:prSet/>
      <dgm:spPr/>
      <dgm:t>
        <a:bodyPr/>
        <a:lstStyle/>
        <a:p>
          <a:endParaRPr lang="en-US"/>
        </a:p>
      </dgm:t>
    </dgm:pt>
    <dgm:pt modelId="{ECA1E9C9-3929-4F4A-A474-1DD7D902D8CB}" type="sibTrans" cxnId="{55B8C46A-9CB5-477E-B2DA-1EA6670A2F58}">
      <dgm:prSet/>
      <dgm:spPr/>
      <dgm:t>
        <a:bodyPr/>
        <a:lstStyle/>
        <a:p>
          <a:endParaRPr lang="en-US"/>
        </a:p>
      </dgm:t>
    </dgm:pt>
    <dgm:pt modelId="{D1280B22-6CB1-41C6-B133-4F1A32ECFF44}">
      <dgm:prSet phldrT="[Text]" custT="1"/>
      <dgm:spPr>
        <a:solidFill>
          <a:schemeClr val="accent1"/>
        </a:solidFill>
      </dgm:spPr>
      <dgm:t>
        <a:bodyPr/>
        <a:lstStyle/>
        <a:p>
          <a:r>
            <a:rPr lang="en-US" sz="1400" dirty="0"/>
            <a:t>Consistency with ICS</a:t>
          </a:r>
        </a:p>
      </dgm:t>
    </dgm:pt>
    <dgm:pt modelId="{85E114F6-F300-4604-8E47-B2B4BF69AEAA}" type="parTrans" cxnId="{98419D6E-354C-4FD7-8773-7C763647286F}">
      <dgm:prSet/>
      <dgm:spPr/>
      <dgm:t>
        <a:bodyPr/>
        <a:lstStyle/>
        <a:p>
          <a:endParaRPr lang="en-US"/>
        </a:p>
      </dgm:t>
    </dgm:pt>
    <dgm:pt modelId="{30F3124A-CDCF-4B97-8DF4-DBE5BA58BB13}" type="sibTrans" cxnId="{98419D6E-354C-4FD7-8773-7C763647286F}">
      <dgm:prSet/>
      <dgm:spPr/>
      <dgm:t>
        <a:bodyPr/>
        <a:lstStyle/>
        <a:p>
          <a:endParaRPr lang="en-US"/>
        </a:p>
      </dgm:t>
    </dgm:pt>
    <dgm:pt modelId="{A4495F83-A0C4-48FB-8120-83E8E4943B59}" type="pres">
      <dgm:prSet presAssocID="{CB3A6F8E-A398-4C0C-8289-CE1653F7B611}" presName="linearFlow" presStyleCnt="0">
        <dgm:presLayoutVars>
          <dgm:dir/>
          <dgm:resizeHandles val="exact"/>
        </dgm:presLayoutVars>
      </dgm:prSet>
      <dgm:spPr/>
    </dgm:pt>
    <dgm:pt modelId="{B59C0F7D-BD11-4B53-83E0-DD4A5ACF38AB}" type="pres">
      <dgm:prSet presAssocID="{ECE473AE-AD09-47D5-886C-118B608C14F6}" presName="composite" presStyleCnt="0"/>
      <dgm:spPr/>
    </dgm:pt>
    <dgm:pt modelId="{EEBEBE84-56DA-4E52-9022-352A2D8E2F19}" type="pres">
      <dgm:prSet presAssocID="{ECE473AE-AD09-47D5-886C-118B608C14F6}" presName="imgShp" presStyleLbl="fgImgPlace1" presStyleIdx="0" presStyleCnt="11"/>
      <dgm:spPr/>
    </dgm:pt>
    <dgm:pt modelId="{6E53664C-53B9-471B-A1F6-394593440051}" type="pres">
      <dgm:prSet presAssocID="{ECE473AE-AD09-47D5-886C-118B608C14F6}" presName="txShp" presStyleLbl="node1" presStyleIdx="0" presStyleCnt="11">
        <dgm:presLayoutVars>
          <dgm:bulletEnabled val="1"/>
        </dgm:presLayoutVars>
      </dgm:prSet>
      <dgm:spPr/>
    </dgm:pt>
    <dgm:pt modelId="{806A8486-42D5-4525-9CD9-99CA9479BEA7}" type="pres">
      <dgm:prSet presAssocID="{025EA749-0BB8-48D7-B783-A1A8C0F12C0A}" presName="spacing" presStyleCnt="0"/>
      <dgm:spPr/>
    </dgm:pt>
    <dgm:pt modelId="{AB05DFA8-FBFC-4AE4-9FF6-34C535BECE9E}" type="pres">
      <dgm:prSet presAssocID="{E84C36CB-B269-475F-B2F7-55A4CFE832B3}" presName="composite" presStyleCnt="0"/>
      <dgm:spPr/>
    </dgm:pt>
    <dgm:pt modelId="{729C9CF4-6A47-44C1-8DEA-8A2695D82E71}" type="pres">
      <dgm:prSet presAssocID="{E84C36CB-B269-475F-B2F7-55A4CFE832B3}" presName="imgShp" presStyleLbl="fgImgPlace1" presStyleIdx="1" presStyleCnt="11"/>
      <dgm:spPr/>
    </dgm:pt>
    <dgm:pt modelId="{BD99FAB9-2B96-4382-AD06-FEE81AE4F07E}" type="pres">
      <dgm:prSet presAssocID="{E84C36CB-B269-475F-B2F7-55A4CFE832B3}" presName="txShp" presStyleLbl="node1" presStyleIdx="1" presStyleCnt="11">
        <dgm:presLayoutVars>
          <dgm:bulletEnabled val="1"/>
        </dgm:presLayoutVars>
      </dgm:prSet>
      <dgm:spPr/>
    </dgm:pt>
    <dgm:pt modelId="{EB229C86-ADEF-4516-948A-48C79910DD49}" type="pres">
      <dgm:prSet presAssocID="{53143EFA-0252-4BCD-AAFB-FDFCC762B1FB}" presName="spacing" presStyleCnt="0"/>
      <dgm:spPr/>
    </dgm:pt>
    <dgm:pt modelId="{5E694F76-B6D4-4DF1-9E8D-7EB7A9A9E173}" type="pres">
      <dgm:prSet presAssocID="{E60C299C-EEEF-4D5D-83D0-689DD1CC7F39}" presName="composite" presStyleCnt="0"/>
      <dgm:spPr/>
    </dgm:pt>
    <dgm:pt modelId="{3C4C06E6-C6EC-492E-8A7E-DDB258809B5C}" type="pres">
      <dgm:prSet presAssocID="{E60C299C-EEEF-4D5D-83D0-689DD1CC7F39}" presName="imgShp" presStyleLbl="fgImgPlace1" presStyleIdx="2" presStyleCnt="11"/>
      <dgm:spPr/>
    </dgm:pt>
    <dgm:pt modelId="{4A3EA9B1-C3F1-4FEC-8D5A-DFC25B9596DD}" type="pres">
      <dgm:prSet presAssocID="{E60C299C-EEEF-4D5D-83D0-689DD1CC7F39}" presName="txShp" presStyleLbl="node1" presStyleIdx="2" presStyleCnt="11">
        <dgm:presLayoutVars>
          <dgm:bulletEnabled val="1"/>
        </dgm:presLayoutVars>
      </dgm:prSet>
      <dgm:spPr/>
    </dgm:pt>
    <dgm:pt modelId="{0FC69E7F-E82F-4FAA-92BD-2270FD0B8F40}" type="pres">
      <dgm:prSet presAssocID="{510BC4EB-9F75-4A2B-BB07-42FDAAB19F80}" presName="spacing" presStyleCnt="0"/>
      <dgm:spPr/>
    </dgm:pt>
    <dgm:pt modelId="{9C225995-1840-4063-8EB0-5B2C7D9C6FDA}" type="pres">
      <dgm:prSet presAssocID="{B457686B-1530-41D8-8F5F-A59956D51CEB}" presName="composite" presStyleCnt="0"/>
      <dgm:spPr/>
    </dgm:pt>
    <dgm:pt modelId="{F325340B-187C-435C-ADCB-036DCBBCF4B5}" type="pres">
      <dgm:prSet presAssocID="{B457686B-1530-41D8-8F5F-A59956D51CEB}" presName="imgShp" presStyleLbl="fgImgPlace1" presStyleIdx="3" presStyleCnt="11"/>
      <dgm:spPr/>
    </dgm:pt>
    <dgm:pt modelId="{B1105BA3-4403-4ADE-BC46-24E031C44BB6}" type="pres">
      <dgm:prSet presAssocID="{B457686B-1530-41D8-8F5F-A59956D51CEB}" presName="txShp" presStyleLbl="node1" presStyleIdx="3" presStyleCnt="11">
        <dgm:presLayoutVars>
          <dgm:bulletEnabled val="1"/>
        </dgm:presLayoutVars>
      </dgm:prSet>
      <dgm:spPr/>
    </dgm:pt>
    <dgm:pt modelId="{B9581910-A73C-4527-993C-1A824C52BFDD}" type="pres">
      <dgm:prSet presAssocID="{B1F94842-B433-4E84-B976-5AB4036FBA89}" presName="spacing" presStyleCnt="0"/>
      <dgm:spPr/>
    </dgm:pt>
    <dgm:pt modelId="{D6E14B67-2FFF-496D-A20C-38536AF7BF0A}" type="pres">
      <dgm:prSet presAssocID="{09E5C508-3C44-4095-8A16-87F5E09ECFB7}" presName="composite" presStyleCnt="0"/>
      <dgm:spPr/>
    </dgm:pt>
    <dgm:pt modelId="{27408AE0-F488-4658-8883-C06C845B003B}" type="pres">
      <dgm:prSet presAssocID="{09E5C508-3C44-4095-8A16-87F5E09ECFB7}" presName="imgShp" presStyleLbl="fgImgPlace1" presStyleIdx="4" presStyleCnt="11"/>
      <dgm:spPr/>
    </dgm:pt>
    <dgm:pt modelId="{81210C76-451C-4BD2-A073-DB803456F115}" type="pres">
      <dgm:prSet presAssocID="{09E5C508-3C44-4095-8A16-87F5E09ECFB7}" presName="txShp" presStyleLbl="node1" presStyleIdx="4" presStyleCnt="11">
        <dgm:presLayoutVars>
          <dgm:bulletEnabled val="1"/>
        </dgm:presLayoutVars>
      </dgm:prSet>
      <dgm:spPr/>
    </dgm:pt>
    <dgm:pt modelId="{F24A6454-FF92-4027-95D8-064E4EA4308C}" type="pres">
      <dgm:prSet presAssocID="{0EE78B19-5E0C-4055-9603-7AD2E02640FE}" presName="spacing" presStyleCnt="0"/>
      <dgm:spPr/>
    </dgm:pt>
    <dgm:pt modelId="{F3E11DDA-27BB-4DD9-A2B1-CCBE3C266253}" type="pres">
      <dgm:prSet presAssocID="{72BCBE50-CFA1-4618-8A56-4E51915D5E95}" presName="composite" presStyleCnt="0"/>
      <dgm:spPr/>
    </dgm:pt>
    <dgm:pt modelId="{6ADE0251-7654-4CC1-B8E4-D38932575C37}" type="pres">
      <dgm:prSet presAssocID="{72BCBE50-CFA1-4618-8A56-4E51915D5E95}" presName="imgShp" presStyleLbl="fgImgPlace1" presStyleIdx="5" presStyleCnt="11"/>
      <dgm:spPr/>
    </dgm:pt>
    <dgm:pt modelId="{CC9A2701-80A4-4522-BC9B-364129E4F04B}" type="pres">
      <dgm:prSet presAssocID="{72BCBE50-CFA1-4618-8A56-4E51915D5E95}" presName="txShp" presStyleLbl="node1" presStyleIdx="5" presStyleCnt="11">
        <dgm:presLayoutVars>
          <dgm:bulletEnabled val="1"/>
        </dgm:presLayoutVars>
      </dgm:prSet>
      <dgm:spPr/>
    </dgm:pt>
    <dgm:pt modelId="{8DE1F501-C82D-4A3C-9E28-5395094B1A36}" type="pres">
      <dgm:prSet presAssocID="{ECA1E9C9-3929-4F4A-A474-1DD7D902D8CB}" presName="spacing" presStyleCnt="0"/>
      <dgm:spPr/>
    </dgm:pt>
    <dgm:pt modelId="{03F445A4-A88B-4C59-A500-9A35FF5A2BFC}" type="pres">
      <dgm:prSet presAssocID="{326B3713-F8FD-4D27-8CE4-39E10DBD10D5}" presName="composite" presStyleCnt="0"/>
      <dgm:spPr/>
    </dgm:pt>
    <dgm:pt modelId="{E76E668F-C359-4BB7-9A53-9A4F7B46E4C6}" type="pres">
      <dgm:prSet presAssocID="{326B3713-F8FD-4D27-8CE4-39E10DBD10D5}" presName="imgShp" presStyleLbl="fgImgPlace1" presStyleIdx="6" presStyleCnt="11"/>
      <dgm:spPr/>
    </dgm:pt>
    <dgm:pt modelId="{BAEAA2F9-30CF-4805-90A0-A2924607BAAC}" type="pres">
      <dgm:prSet presAssocID="{326B3713-F8FD-4D27-8CE4-39E10DBD10D5}" presName="txShp" presStyleLbl="node1" presStyleIdx="6" presStyleCnt="11">
        <dgm:presLayoutVars>
          <dgm:bulletEnabled val="1"/>
        </dgm:presLayoutVars>
      </dgm:prSet>
      <dgm:spPr/>
    </dgm:pt>
    <dgm:pt modelId="{876C9B6F-D54E-443E-96C2-3043DE5C5243}" type="pres">
      <dgm:prSet presAssocID="{45FFFB6D-A417-4CB3-A270-E2406D75B1D9}" presName="spacing" presStyleCnt="0"/>
      <dgm:spPr/>
    </dgm:pt>
    <dgm:pt modelId="{DA6D5B79-507C-4004-99AE-D807621AB80E}" type="pres">
      <dgm:prSet presAssocID="{D1280B22-6CB1-41C6-B133-4F1A32ECFF44}" presName="composite" presStyleCnt="0"/>
      <dgm:spPr/>
    </dgm:pt>
    <dgm:pt modelId="{AC289A01-D989-4A02-A066-274A458EF838}" type="pres">
      <dgm:prSet presAssocID="{D1280B22-6CB1-41C6-B133-4F1A32ECFF44}" presName="imgShp" presStyleLbl="fgImgPlace1" presStyleIdx="7" presStyleCnt="11"/>
      <dgm:spPr/>
    </dgm:pt>
    <dgm:pt modelId="{A672D162-16FB-4541-875E-FDC7D9B64619}" type="pres">
      <dgm:prSet presAssocID="{D1280B22-6CB1-41C6-B133-4F1A32ECFF44}" presName="txShp" presStyleLbl="node1" presStyleIdx="7" presStyleCnt="11">
        <dgm:presLayoutVars>
          <dgm:bulletEnabled val="1"/>
        </dgm:presLayoutVars>
      </dgm:prSet>
      <dgm:spPr/>
    </dgm:pt>
    <dgm:pt modelId="{2D398082-94F7-4066-9C2D-1550C5CC400A}" type="pres">
      <dgm:prSet presAssocID="{30F3124A-CDCF-4B97-8DF4-DBE5BA58BB13}" presName="spacing" presStyleCnt="0"/>
      <dgm:spPr/>
    </dgm:pt>
    <dgm:pt modelId="{5A51DB13-2325-43CA-BB92-674D61DFA5B4}" type="pres">
      <dgm:prSet presAssocID="{2C341E1D-E459-45DF-AC00-6C8FB7965921}" presName="composite" presStyleCnt="0"/>
      <dgm:spPr/>
    </dgm:pt>
    <dgm:pt modelId="{6E77B925-1B5D-4D10-872C-F96DAB259849}" type="pres">
      <dgm:prSet presAssocID="{2C341E1D-E459-45DF-AC00-6C8FB7965921}" presName="imgShp" presStyleLbl="fgImgPlace1" presStyleIdx="8" presStyleCnt="11"/>
      <dgm:spPr/>
    </dgm:pt>
    <dgm:pt modelId="{87FC183A-0C27-4AE6-959C-15904D6CD703}" type="pres">
      <dgm:prSet presAssocID="{2C341E1D-E459-45DF-AC00-6C8FB7965921}" presName="txShp" presStyleLbl="node1" presStyleIdx="8" presStyleCnt="11">
        <dgm:presLayoutVars>
          <dgm:bulletEnabled val="1"/>
        </dgm:presLayoutVars>
      </dgm:prSet>
      <dgm:spPr/>
    </dgm:pt>
    <dgm:pt modelId="{5BC18316-F165-48F8-8CFE-6D4AB8AAEC7C}" type="pres">
      <dgm:prSet presAssocID="{4597A62E-2473-4691-B0B2-BABEC5616D52}" presName="spacing" presStyleCnt="0"/>
      <dgm:spPr/>
    </dgm:pt>
    <dgm:pt modelId="{50501F63-10FA-4A9D-881B-CBC7F15722F1}" type="pres">
      <dgm:prSet presAssocID="{5ACB3270-2012-47F3-891C-1D1DA8E47F21}" presName="composite" presStyleCnt="0"/>
      <dgm:spPr/>
    </dgm:pt>
    <dgm:pt modelId="{0E15DBCD-B807-42D0-AF65-A044271AA2AB}" type="pres">
      <dgm:prSet presAssocID="{5ACB3270-2012-47F3-891C-1D1DA8E47F21}" presName="imgShp" presStyleLbl="fgImgPlace1" presStyleIdx="9" presStyleCnt="11"/>
      <dgm:spPr/>
    </dgm:pt>
    <dgm:pt modelId="{60118A66-BDCC-4A39-A360-1884C90A0386}" type="pres">
      <dgm:prSet presAssocID="{5ACB3270-2012-47F3-891C-1D1DA8E47F21}" presName="txShp" presStyleLbl="node1" presStyleIdx="9" presStyleCnt="11">
        <dgm:presLayoutVars>
          <dgm:bulletEnabled val="1"/>
        </dgm:presLayoutVars>
      </dgm:prSet>
      <dgm:spPr/>
    </dgm:pt>
    <dgm:pt modelId="{481EDF90-86EF-4D4D-97A8-AE4E5E7FB7CE}" type="pres">
      <dgm:prSet presAssocID="{87CE427E-FB28-449C-BB8F-C044AEB921A1}" presName="spacing" presStyleCnt="0"/>
      <dgm:spPr/>
    </dgm:pt>
    <dgm:pt modelId="{979ADFD3-FBE7-46C7-A86C-EFA76A51529B}" type="pres">
      <dgm:prSet presAssocID="{5779CB36-9CA5-40D2-BF93-3E21BCFD3845}" presName="composite" presStyleCnt="0"/>
      <dgm:spPr/>
    </dgm:pt>
    <dgm:pt modelId="{75A5CCB6-6917-469A-91FC-4CDF247B0668}" type="pres">
      <dgm:prSet presAssocID="{5779CB36-9CA5-40D2-BF93-3E21BCFD3845}" presName="imgShp" presStyleLbl="fgImgPlace1" presStyleIdx="10" presStyleCnt="11"/>
      <dgm:spPr/>
    </dgm:pt>
    <dgm:pt modelId="{A7D4FA71-7B0B-4996-A089-D91E56CA8C47}" type="pres">
      <dgm:prSet presAssocID="{5779CB36-9CA5-40D2-BF93-3E21BCFD3845}" presName="txShp" presStyleLbl="node1" presStyleIdx="10" presStyleCnt="11">
        <dgm:presLayoutVars>
          <dgm:bulletEnabled val="1"/>
        </dgm:presLayoutVars>
      </dgm:prSet>
      <dgm:spPr/>
    </dgm:pt>
  </dgm:ptLst>
  <dgm:cxnLst>
    <dgm:cxn modelId="{6706C702-4AAB-4E3A-B4E9-8C2BF629DB8A}" type="presOf" srcId="{ECE473AE-AD09-47D5-886C-118B608C14F6}" destId="{6E53664C-53B9-471B-A1F6-394593440051}" srcOrd="0" destOrd="0" presId="urn:microsoft.com/office/officeart/2005/8/layout/vList3"/>
    <dgm:cxn modelId="{CA3C0F05-091F-46CD-8A72-948A2E55A116}" type="presOf" srcId="{5779CB36-9CA5-40D2-BF93-3E21BCFD3845}" destId="{A7D4FA71-7B0B-4996-A089-D91E56CA8C47}" srcOrd="0" destOrd="0" presId="urn:microsoft.com/office/officeart/2005/8/layout/vList3"/>
    <dgm:cxn modelId="{F990EA15-B65A-4852-B9CF-C974E83DE5EA}" type="presOf" srcId="{B457686B-1530-41D8-8F5F-A59956D51CEB}" destId="{B1105BA3-4403-4ADE-BC46-24E031C44BB6}" srcOrd="0" destOrd="0" presId="urn:microsoft.com/office/officeart/2005/8/layout/vList3"/>
    <dgm:cxn modelId="{0AE96016-D453-4491-A973-8884818B2083}" srcId="{CB3A6F8E-A398-4C0C-8289-CE1653F7B611}" destId="{5779CB36-9CA5-40D2-BF93-3E21BCFD3845}" srcOrd="10" destOrd="0" parTransId="{1565C934-7DBC-4914-82AA-52FD8C64F9DA}" sibTransId="{1EC3AFF8-8AEA-40EE-9747-701D6BF47987}"/>
    <dgm:cxn modelId="{6C97711F-0248-460F-8B5F-6EE49AAA9F62}" srcId="{CB3A6F8E-A398-4C0C-8289-CE1653F7B611}" destId="{E60C299C-EEEF-4D5D-83D0-689DD1CC7F39}" srcOrd="2" destOrd="0" parTransId="{5C90244A-7AF3-44EA-B2CC-84D3D2E5D61A}" sibTransId="{510BC4EB-9F75-4A2B-BB07-42FDAAB19F80}"/>
    <dgm:cxn modelId="{5629EC32-FE93-4B0B-8860-876096BF71A1}" srcId="{CB3A6F8E-A398-4C0C-8289-CE1653F7B611}" destId="{326B3713-F8FD-4D27-8CE4-39E10DBD10D5}" srcOrd="6" destOrd="0" parTransId="{5E0BFD39-BC47-4AA4-917E-3CF359901CD3}" sibTransId="{45FFFB6D-A417-4CB3-A270-E2406D75B1D9}"/>
    <dgm:cxn modelId="{3E59AF35-758B-4693-9D73-349F6115FDEA}" type="presOf" srcId="{326B3713-F8FD-4D27-8CE4-39E10DBD10D5}" destId="{BAEAA2F9-30CF-4805-90A0-A2924607BAAC}" srcOrd="0" destOrd="0" presId="urn:microsoft.com/office/officeart/2005/8/layout/vList3"/>
    <dgm:cxn modelId="{D9964237-108D-476E-AB80-329CDC10A57E}" type="presOf" srcId="{2C341E1D-E459-45DF-AC00-6C8FB7965921}" destId="{87FC183A-0C27-4AE6-959C-15904D6CD703}" srcOrd="0" destOrd="0" presId="urn:microsoft.com/office/officeart/2005/8/layout/vList3"/>
    <dgm:cxn modelId="{FBEFD63B-CA4A-4C3E-B556-D53EE8906575}" type="presOf" srcId="{E84C36CB-B269-475F-B2F7-55A4CFE832B3}" destId="{BD99FAB9-2B96-4382-AD06-FEE81AE4F07E}" srcOrd="0" destOrd="0" presId="urn:microsoft.com/office/officeart/2005/8/layout/vList3"/>
    <dgm:cxn modelId="{630A6A47-F375-4A79-9EBC-20AB39BBC565}" type="presOf" srcId="{72BCBE50-CFA1-4618-8A56-4E51915D5E95}" destId="{CC9A2701-80A4-4522-BC9B-364129E4F04B}" srcOrd="0" destOrd="0" presId="urn:microsoft.com/office/officeart/2005/8/layout/vList3"/>
    <dgm:cxn modelId="{5221A364-C3A7-4ED4-AC75-3FFF48977E50}" srcId="{CB3A6F8E-A398-4C0C-8289-CE1653F7B611}" destId="{5ACB3270-2012-47F3-891C-1D1DA8E47F21}" srcOrd="9" destOrd="0" parTransId="{6409DF12-43A9-4F62-85B4-D76C23F33726}" sibTransId="{87CE427E-FB28-449C-BB8F-C044AEB921A1}"/>
    <dgm:cxn modelId="{55B8C46A-9CB5-477E-B2DA-1EA6670A2F58}" srcId="{CB3A6F8E-A398-4C0C-8289-CE1653F7B611}" destId="{72BCBE50-CFA1-4618-8A56-4E51915D5E95}" srcOrd="5" destOrd="0" parTransId="{67B68667-F74A-4643-9EE6-456C73DB0F62}" sibTransId="{ECA1E9C9-3929-4F4A-A474-1DD7D902D8CB}"/>
    <dgm:cxn modelId="{3A66096D-D481-4CD9-9641-4A13778BE100}" type="presOf" srcId="{D1280B22-6CB1-41C6-B133-4F1A32ECFF44}" destId="{A672D162-16FB-4541-875E-FDC7D9B64619}" srcOrd="0" destOrd="0" presId="urn:microsoft.com/office/officeart/2005/8/layout/vList3"/>
    <dgm:cxn modelId="{98419D6E-354C-4FD7-8773-7C763647286F}" srcId="{CB3A6F8E-A398-4C0C-8289-CE1653F7B611}" destId="{D1280B22-6CB1-41C6-B133-4F1A32ECFF44}" srcOrd="7" destOrd="0" parTransId="{85E114F6-F300-4604-8E47-B2B4BF69AEAA}" sibTransId="{30F3124A-CDCF-4B97-8DF4-DBE5BA58BB13}"/>
    <dgm:cxn modelId="{91EE0384-8064-4F85-9C57-A2E482847574}" type="presOf" srcId="{CB3A6F8E-A398-4C0C-8289-CE1653F7B611}" destId="{A4495F83-A0C4-48FB-8120-83E8E4943B59}" srcOrd="0" destOrd="0" presId="urn:microsoft.com/office/officeart/2005/8/layout/vList3"/>
    <dgm:cxn modelId="{53E5DC87-1DB1-4589-8DFD-23EFCE4058DB}" type="presOf" srcId="{09E5C508-3C44-4095-8A16-87F5E09ECFB7}" destId="{81210C76-451C-4BD2-A073-DB803456F115}" srcOrd="0" destOrd="0" presId="urn:microsoft.com/office/officeart/2005/8/layout/vList3"/>
    <dgm:cxn modelId="{6BD6DEBA-FAB0-4BDD-9C1C-458001134305}" type="presOf" srcId="{E60C299C-EEEF-4D5D-83D0-689DD1CC7F39}" destId="{4A3EA9B1-C3F1-4FEC-8D5A-DFC25B9596DD}" srcOrd="0" destOrd="0" presId="urn:microsoft.com/office/officeart/2005/8/layout/vList3"/>
    <dgm:cxn modelId="{24B54CBE-24B9-431D-8BA9-8B8AAA6D2F4B}" srcId="{CB3A6F8E-A398-4C0C-8289-CE1653F7B611}" destId="{E84C36CB-B269-475F-B2F7-55A4CFE832B3}" srcOrd="1" destOrd="0" parTransId="{C8CF6DA2-0FBE-4A68-AA31-E706A8C8A4D6}" sibTransId="{53143EFA-0252-4BCD-AAFB-FDFCC762B1FB}"/>
    <dgm:cxn modelId="{4508D3BE-C1F9-4EFD-A376-6BC5564842C6}" type="presOf" srcId="{5ACB3270-2012-47F3-891C-1D1DA8E47F21}" destId="{60118A66-BDCC-4A39-A360-1884C90A0386}" srcOrd="0" destOrd="0" presId="urn:microsoft.com/office/officeart/2005/8/layout/vList3"/>
    <dgm:cxn modelId="{E89506C6-269F-4AE7-91EA-BD3A34E04590}" srcId="{CB3A6F8E-A398-4C0C-8289-CE1653F7B611}" destId="{B457686B-1530-41D8-8F5F-A59956D51CEB}" srcOrd="3" destOrd="0" parTransId="{C359AECA-109D-4770-83A7-A47309C62D9B}" sibTransId="{B1F94842-B433-4E84-B976-5AB4036FBA89}"/>
    <dgm:cxn modelId="{D96245C6-4B9A-4265-AB68-A68784DEF450}" srcId="{CB3A6F8E-A398-4C0C-8289-CE1653F7B611}" destId="{2C341E1D-E459-45DF-AC00-6C8FB7965921}" srcOrd="8" destOrd="0" parTransId="{0B8877FE-383B-4668-9007-C1692181F9B3}" sibTransId="{4597A62E-2473-4691-B0B2-BABEC5616D52}"/>
    <dgm:cxn modelId="{37E371E9-9EFD-425F-91BA-140A498257D1}" srcId="{CB3A6F8E-A398-4C0C-8289-CE1653F7B611}" destId="{09E5C508-3C44-4095-8A16-87F5E09ECFB7}" srcOrd="4" destOrd="0" parTransId="{4808F4A5-CB46-4EC6-A2F3-9A80C2AB3B17}" sibTransId="{0EE78B19-5E0C-4055-9603-7AD2E02640FE}"/>
    <dgm:cxn modelId="{4599AAF4-67D2-4AB4-AD8C-9668D344F5DC}" srcId="{CB3A6F8E-A398-4C0C-8289-CE1653F7B611}" destId="{ECE473AE-AD09-47D5-886C-118B608C14F6}" srcOrd="0" destOrd="0" parTransId="{B52AA400-F10F-4E6F-939A-4011EA358057}" sibTransId="{025EA749-0BB8-48D7-B783-A1A8C0F12C0A}"/>
    <dgm:cxn modelId="{F2B9737F-D1F1-46C2-ACF6-92E9474A1388}" type="presParOf" srcId="{A4495F83-A0C4-48FB-8120-83E8E4943B59}" destId="{B59C0F7D-BD11-4B53-83E0-DD4A5ACF38AB}" srcOrd="0" destOrd="0" presId="urn:microsoft.com/office/officeart/2005/8/layout/vList3"/>
    <dgm:cxn modelId="{D591BA23-5761-449A-877C-FF04E1F3C12A}" type="presParOf" srcId="{B59C0F7D-BD11-4B53-83E0-DD4A5ACF38AB}" destId="{EEBEBE84-56DA-4E52-9022-352A2D8E2F19}" srcOrd="0" destOrd="0" presId="urn:microsoft.com/office/officeart/2005/8/layout/vList3"/>
    <dgm:cxn modelId="{BF20E2E3-E8AA-4E92-A62C-28296F88F3D0}" type="presParOf" srcId="{B59C0F7D-BD11-4B53-83E0-DD4A5ACF38AB}" destId="{6E53664C-53B9-471B-A1F6-394593440051}" srcOrd="1" destOrd="0" presId="urn:microsoft.com/office/officeart/2005/8/layout/vList3"/>
    <dgm:cxn modelId="{4479069A-BB51-4F24-AD91-3AD7711DACC7}" type="presParOf" srcId="{A4495F83-A0C4-48FB-8120-83E8E4943B59}" destId="{806A8486-42D5-4525-9CD9-99CA9479BEA7}" srcOrd="1" destOrd="0" presId="urn:microsoft.com/office/officeart/2005/8/layout/vList3"/>
    <dgm:cxn modelId="{EC97C1CF-24CA-4FDD-8AE1-284F8869AFF2}" type="presParOf" srcId="{A4495F83-A0C4-48FB-8120-83E8E4943B59}" destId="{AB05DFA8-FBFC-4AE4-9FF6-34C535BECE9E}" srcOrd="2" destOrd="0" presId="urn:microsoft.com/office/officeart/2005/8/layout/vList3"/>
    <dgm:cxn modelId="{E49F91F4-7C1A-443C-B3C4-2D8049B93D83}" type="presParOf" srcId="{AB05DFA8-FBFC-4AE4-9FF6-34C535BECE9E}" destId="{729C9CF4-6A47-44C1-8DEA-8A2695D82E71}" srcOrd="0" destOrd="0" presId="urn:microsoft.com/office/officeart/2005/8/layout/vList3"/>
    <dgm:cxn modelId="{F2655F62-9C9A-410A-BAD6-40D74BA1C605}" type="presParOf" srcId="{AB05DFA8-FBFC-4AE4-9FF6-34C535BECE9E}" destId="{BD99FAB9-2B96-4382-AD06-FEE81AE4F07E}" srcOrd="1" destOrd="0" presId="urn:microsoft.com/office/officeart/2005/8/layout/vList3"/>
    <dgm:cxn modelId="{0B4716CE-4400-4BB7-ACCF-65820FD17E61}" type="presParOf" srcId="{A4495F83-A0C4-48FB-8120-83E8E4943B59}" destId="{EB229C86-ADEF-4516-948A-48C79910DD49}" srcOrd="3" destOrd="0" presId="urn:microsoft.com/office/officeart/2005/8/layout/vList3"/>
    <dgm:cxn modelId="{14B89A59-A198-4301-A580-986B91163528}" type="presParOf" srcId="{A4495F83-A0C4-48FB-8120-83E8E4943B59}" destId="{5E694F76-B6D4-4DF1-9E8D-7EB7A9A9E173}" srcOrd="4" destOrd="0" presId="urn:microsoft.com/office/officeart/2005/8/layout/vList3"/>
    <dgm:cxn modelId="{498C656D-BC1C-4F31-9F27-F2BBB3EEE667}" type="presParOf" srcId="{5E694F76-B6D4-4DF1-9E8D-7EB7A9A9E173}" destId="{3C4C06E6-C6EC-492E-8A7E-DDB258809B5C}" srcOrd="0" destOrd="0" presId="urn:microsoft.com/office/officeart/2005/8/layout/vList3"/>
    <dgm:cxn modelId="{CE020513-F09D-41DF-B600-C9FF88B4C4F7}" type="presParOf" srcId="{5E694F76-B6D4-4DF1-9E8D-7EB7A9A9E173}" destId="{4A3EA9B1-C3F1-4FEC-8D5A-DFC25B9596DD}" srcOrd="1" destOrd="0" presId="urn:microsoft.com/office/officeart/2005/8/layout/vList3"/>
    <dgm:cxn modelId="{D9BA5228-7526-48A8-B140-BB22AC8F6297}" type="presParOf" srcId="{A4495F83-A0C4-48FB-8120-83E8E4943B59}" destId="{0FC69E7F-E82F-4FAA-92BD-2270FD0B8F40}" srcOrd="5" destOrd="0" presId="urn:microsoft.com/office/officeart/2005/8/layout/vList3"/>
    <dgm:cxn modelId="{2B7F7401-B0B1-4AEC-A720-5B267946D3BA}" type="presParOf" srcId="{A4495F83-A0C4-48FB-8120-83E8E4943B59}" destId="{9C225995-1840-4063-8EB0-5B2C7D9C6FDA}" srcOrd="6" destOrd="0" presId="urn:microsoft.com/office/officeart/2005/8/layout/vList3"/>
    <dgm:cxn modelId="{1196E9BE-2112-43F5-B8E6-CE1DD26AF9C7}" type="presParOf" srcId="{9C225995-1840-4063-8EB0-5B2C7D9C6FDA}" destId="{F325340B-187C-435C-ADCB-036DCBBCF4B5}" srcOrd="0" destOrd="0" presId="urn:microsoft.com/office/officeart/2005/8/layout/vList3"/>
    <dgm:cxn modelId="{B3BDD80F-664F-4C71-B142-9899FAB701C4}" type="presParOf" srcId="{9C225995-1840-4063-8EB0-5B2C7D9C6FDA}" destId="{B1105BA3-4403-4ADE-BC46-24E031C44BB6}" srcOrd="1" destOrd="0" presId="urn:microsoft.com/office/officeart/2005/8/layout/vList3"/>
    <dgm:cxn modelId="{1BC49361-0700-4791-B519-030DBD215DDF}" type="presParOf" srcId="{A4495F83-A0C4-48FB-8120-83E8E4943B59}" destId="{B9581910-A73C-4527-993C-1A824C52BFDD}" srcOrd="7" destOrd="0" presId="urn:microsoft.com/office/officeart/2005/8/layout/vList3"/>
    <dgm:cxn modelId="{7EC892F0-B59F-4B0D-8AA1-BB4D5E60CC25}" type="presParOf" srcId="{A4495F83-A0C4-48FB-8120-83E8E4943B59}" destId="{D6E14B67-2FFF-496D-A20C-38536AF7BF0A}" srcOrd="8" destOrd="0" presId="urn:microsoft.com/office/officeart/2005/8/layout/vList3"/>
    <dgm:cxn modelId="{461475DD-7EC7-4AA3-A9D8-03E9F5B79EAC}" type="presParOf" srcId="{D6E14B67-2FFF-496D-A20C-38536AF7BF0A}" destId="{27408AE0-F488-4658-8883-C06C845B003B}" srcOrd="0" destOrd="0" presId="urn:microsoft.com/office/officeart/2005/8/layout/vList3"/>
    <dgm:cxn modelId="{D298A12A-8F6B-41DE-81A0-54844C230DC8}" type="presParOf" srcId="{D6E14B67-2FFF-496D-A20C-38536AF7BF0A}" destId="{81210C76-451C-4BD2-A073-DB803456F115}" srcOrd="1" destOrd="0" presId="urn:microsoft.com/office/officeart/2005/8/layout/vList3"/>
    <dgm:cxn modelId="{3E942685-EAF0-414D-BEE9-3F09BA58746E}" type="presParOf" srcId="{A4495F83-A0C4-48FB-8120-83E8E4943B59}" destId="{F24A6454-FF92-4027-95D8-064E4EA4308C}" srcOrd="9" destOrd="0" presId="urn:microsoft.com/office/officeart/2005/8/layout/vList3"/>
    <dgm:cxn modelId="{2DAEB527-43F6-4A60-87DE-924E74DD1861}" type="presParOf" srcId="{A4495F83-A0C4-48FB-8120-83E8E4943B59}" destId="{F3E11DDA-27BB-4DD9-A2B1-CCBE3C266253}" srcOrd="10" destOrd="0" presId="urn:microsoft.com/office/officeart/2005/8/layout/vList3"/>
    <dgm:cxn modelId="{7B451A35-218D-49D1-B6D1-CF1A6C01F7E5}" type="presParOf" srcId="{F3E11DDA-27BB-4DD9-A2B1-CCBE3C266253}" destId="{6ADE0251-7654-4CC1-B8E4-D38932575C37}" srcOrd="0" destOrd="0" presId="urn:microsoft.com/office/officeart/2005/8/layout/vList3"/>
    <dgm:cxn modelId="{818DE725-97EF-424C-9A6F-0FAA86A8E480}" type="presParOf" srcId="{F3E11DDA-27BB-4DD9-A2B1-CCBE3C266253}" destId="{CC9A2701-80A4-4522-BC9B-364129E4F04B}" srcOrd="1" destOrd="0" presId="urn:microsoft.com/office/officeart/2005/8/layout/vList3"/>
    <dgm:cxn modelId="{24D02A85-8E0F-45EA-8387-DE0E8AC1D3C3}" type="presParOf" srcId="{A4495F83-A0C4-48FB-8120-83E8E4943B59}" destId="{8DE1F501-C82D-4A3C-9E28-5395094B1A36}" srcOrd="11" destOrd="0" presId="urn:microsoft.com/office/officeart/2005/8/layout/vList3"/>
    <dgm:cxn modelId="{7A1204C7-555B-458E-8BEB-592D75FA1A54}" type="presParOf" srcId="{A4495F83-A0C4-48FB-8120-83E8E4943B59}" destId="{03F445A4-A88B-4C59-A500-9A35FF5A2BFC}" srcOrd="12" destOrd="0" presId="urn:microsoft.com/office/officeart/2005/8/layout/vList3"/>
    <dgm:cxn modelId="{BC1FD163-C267-40F5-94C2-4AB06C9C1A25}" type="presParOf" srcId="{03F445A4-A88B-4C59-A500-9A35FF5A2BFC}" destId="{E76E668F-C359-4BB7-9A53-9A4F7B46E4C6}" srcOrd="0" destOrd="0" presId="urn:microsoft.com/office/officeart/2005/8/layout/vList3"/>
    <dgm:cxn modelId="{FF2A0ECF-853B-4854-81DE-BD73FA837506}" type="presParOf" srcId="{03F445A4-A88B-4C59-A500-9A35FF5A2BFC}" destId="{BAEAA2F9-30CF-4805-90A0-A2924607BAAC}" srcOrd="1" destOrd="0" presId="urn:microsoft.com/office/officeart/2005/8/layout/vList3"/>
    <dgm:cxn modelId="{5822E86B-7C9F-41F4-BA5D-29533B8E03DA}" type="presParOf" srcId="{A4495F83-A0C4-48FB-8120-83E8E4943B59}" destId="{876C9B6F-D54E-443E-96C2-3043DE5C5243}" srcOrd="13" destOrd="0" presId="urn:microsoft.com/office/officeart/2005/8/layout/vList3"/>
    <dgm:cxn modelId="{D4FEE5A8-3AF6-4A25-846F-EC19A5F3CABF}" type="presParOf" srcId="{A4495F83-A0C4-48FB-8120-83E8E4943B59}" destId="{DA6D5B79-507C-4004-99AE-D807621AB80E}" srcOrd="14" destOrd="0" presId="urn:microsoft.com/office/officeart/2005/8/layout/vList3"/>
    <dgm:cxn modelId="{FD31EA7E-4D8D-4053-89F8-A5C60C1EDF39}" type="presParOf" srcId="{DA6D5B79-507C-4004-99AE-D807621AB80E}" destId="{AC289A01-D989-4A02-A066-274A458EF838}" srcOrd="0" destOrd="0" presId="urn:microsoft.com/office/officeart/2005/8/layout/vList3"/>
    <dgm:cxn modelId="{92625CC7-9985-4B7F-820B-215459888039}" type="presParOf" srcId="{DA6D5B79-507C-4004-99AE-D807621AB80E}" destId="{A672D162-16FB-4541-875E-FDC7D9B64619}" srcOrd="1" destOrd="0" presId="urn:microsoft.com/office/officeart/2005/8/layout/vList3"/>
    <dgm:cxn modelId="{D21DD88F-D492-4C98-A2F0-864E0CB0146C}" type="presParOf" srcId="{A4495F83-A0C4-48FB-8120-83E8E4943B59}" destId="{2D398082-94F7-4066-9C2D-1550C5CC400A}" srcOrd="15" destOrd="0" presId="urn:microsoft.com/office/officeart/2005/8/layout/vList3"/>
    <dgm:cxn modelId="{E67FBE2D-A386-4FE9-9D75-5AB37372203C}" type="presParOf" srcId="{A4495F83-A0C4-48FB-8120-83E8E4943B59}" destId="{5A51DB13-2325-43CA-BB92-674D61DFA5B4}" srcOrd="16" destOrd="0" presId="urn:microsoft.com/office/officeart/2005/8/layout/vList3"/>
    <dgm:cxn modelId="{74ACA19E-0113-4DA4-841F-B5CC95853DE1}" type="presParOf" srcId="{5A51DB13-2325-43CA-BB92-674D61DFA5B4}" destId="{6E77B925-1B5D-4D10-872C-F96DAB259849}" srcOrd="0" destOrd="0" presId="urn:microsoft.com/office/officeart/2005/8/layout/vList3"/>
    <dgm:cxn modelId="{76CD8021-979E-4A55-AB56-CB740EE2494A}" type="presParOf" srcId="{5A51DB13-2325-43CA-BB92-674D61DFA5B4}" destId="{87FC183A-0C27-4AE6-959C-15904D6CD703}" srcOrd="1" destOrd="0" presId="urn:microsoft.com/office/officeart/2005/8/layout/vList3"/>
    <dgm:cxn modelId="{554AB2CA-E1E4-4ADF-99AD-CD18D4F52FCD}" type="presParOf" srcId="{A4495F83-A0C4-48FB-8120-83E8E4943B59}" destId="{5BC18316-F165-48F8-8CFE-6D4AB8AAEC7C}" srcOrd="17" destOrd="0" presId="urn:microsoft.com/office/officeart/2005/8/layout/vList3"/>
    <dgm:cxn modelId="{B07B14FD-C718-4852-8E21-B00C8FD95989}" type="presParOf" srcId="{A4495F83-A0C4-48FB-8120-83E8E4943B59}" destId="{50501F63-10FA-4A9D-881B-CBC7F15722F1}" srcOrd="18" destOrd="0" presId="urn:microsoft.com/office/officeart/2005/8/layout/vList3"/>
    <dgm:cxn modelId="{DD2EB7E8-B1B2-4CA1-A66A-50ACFD5AEAE0}" type="presParOf" srcId="{50501F63-10FA-4A9D-881B-CBC7F15722F1}" destId="{0E15DBCD-B807-42D0-AF65-A044271AA2AB}" srcOrd="0" destOrd="0" presId="urn:microsoft.com/office/officeart/2005/8/layout/vList3"/>
    <dgm:cxn modelId="{3E5CC31A-3C5F-4184-B78D-B1165EFF512D}" type="presParOf" srcId="{50501F63-10FA-4A9D-881B-CBC7F15722F1}" destId="{60118A66-BDCC-4A39-A360-1884C90A0386}" srcOrd="1" destOrd="0" presId="urn:microsoft.com/office/officeart/2005/8/layout/vList3"/>
    <dgm:cxn modelId="{1923DD11-70AC-4D44-99FD-3FF0D46D1201}" type="presParOf" srcId="{A4495F83-A0C4-48FB-8120-83E8E4943B59}" destId="{481EDF90-86EF-4D4D-97A8-AE4E5E7FB7CE}" srcOrd="19" destOrd="0" presId="urn:microsoft.com/office/officeart/2005/8/layout/vList3"/>
    <dgm:cxn modelId="{D6250E8E-4236-4ACC-93B2-A36686F829B4}" type="presParOf" srcId="{A4495F83-A0C4-48FB-8120-83E8E4943B59}" destId="{979ADFD3-FBE7-46C7-A86C-EFA76A51529B}" srcOrd="20" destOrd="0" presId="urn:microsoft.com/office/officeart/2005/8/layout/vList3"/>
    <dgm:cxn modelId="{097F4E58-3199-4C31-8CD3-827CD9B379B0}" type="presParOf" srcId="{979ADFD3-FBE7-46C7-A86C-EFA76A51529B}" destId="{75A5CCB6-6917-469A-91FC-4CDF247B0668}" srcOrd="0" destOrd="0" presId="urn:microsoft.com/office/officeart/2005/8/layout/vList3"/>
    <dgm:cxn modelId="{6F509D25-D97D-4587-B0A9-84124356F762}" type="presParOf" srcId="{979ADFD3-FBE7-46C7-A86C-EFA76A51529B}" destId="{A7D4FA71-7B0B-4996-A089-D91E56CA8C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3664C-53B9-471B-A1F6-394593440051}">
      <dsp:nvSpPr>
        <dsp:cNvPr id="0" name=""/>
        <dsp:cNvSpPr/>
      </dsp:nvSpPr>
      <dsp:spPr>
        <a:xfrm rot="10800000">
          <a:off x="1588259" y="37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Policyholder protection</a:t>
          </a:r>
        </a:p>
      </dsp:txBody>
      <dsp:txXfrm rot="10800000">
        <a:off x="1662905" y="373"/>
        <a:ext cx="5934624" cy="298583"/>
      </dsp:txXfrm>
    </dsp:sp>
    <dsp:sp modelId="{EEBEBE84-56DA-4E52-9022-352A2D8E2F19}">
      <dsp:nvSpPr>
        <dsp:cNvPr id="0" name=""/>
        <dsp:cNvSpPr/>
      </dsp:nvSpPr>
      <dsp:spPr>
        <a:xfrm>
          <a:off x="1438967" y="37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9FAB9-2B96-4382-AD06-FEE81AE4F07E}">
      <dsp:nvSpPr>
        <dsp:cNvPr id="0" name=""/>
        <dsp:cNvSpPr/>
      </dsp:nvSpPr>
      <dsp:spPr>
        <a:xfrm rot="10800000">
          <a:off x="1588259" y="388086"/>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Market consistency</a:t>
          </a:r>
        </a:p>
      </dsp:txBody>
      <dsp:txXfrm rot="10800000">
        <a:off x="1662905" y="388086"/>
        <a:ext cx="5934624" cy="298583"/>
      </dsp:txXfrm>
    </dsp:sp>
    <dsp:sp modelId="{729C9CF4-6A47-44C1-8DEA-8A2695D82E71}">
      <dsp:nvSpPr>
        <dsp:cNvPr id="0" name=""/>
        <dsp:cNvSpPr/>
      </dsp:nvSpPr>
      <dsp:spPr>
        <a:xfrm>
          <a:off x="1438967" y="38808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EA9B1-C3F1-4FEC-8D5A-DFC25B9596DD}">
      <dsp:nvSpPr>
        <dsp:cNvPr id="0" name=""/>
        <dsp:cNvSpPr/>
      </dsp:nvSpPr>
      <dsp:spPr>
        <a:xfrm rot="10800000">
          <a:off x="1588259" y="775799"/>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Objectivity</a:t>
          </a:r>
        </a:p>
      </dsp:txBody>
      <dsp:txXfrm rot="10800000">
        <a:off x="1662905" y="775799"/>
        <a:ext cx="5934624" cy="298583"/>
      </dsp:txXfrm>
    </dsp:sp>
    <dsp:sp modelId="{3C4C06E6-C6EC-492E-8A7E-DDB258809B5C}">
      <dsp:nvSpPr>
        <dsp:cNvPr id="0" name=""/>
        <dsp:cNvSpPr/>
      </dsp:nvSpPr>
      <dsp:spPr>
        <a:xfrm>
          <a:off x="1438967" y="775799"/>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05BA3-4403-4ADE-BC46-24E031C44BB6}">
      <dsp:nvSpPr>
        <dsp:cNvPr id="0" name=""/>
        <dsp:cNvSpPr/>
      </dsp:nvSpPr>
      <dsp:spPr>
        <a:xfrm rot="10800000">
          <a:off x="1588259" y="116351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Applicability to different risks</a:t>
          </a:r>
        </a:p>
      </dsp:txBody>
      <dsp:txXfrm rot="10800000">
        <a:off x="1662905" y="1163513"/>
        <a:ext cx="5934624" cy="298583"/>
      </dsp:txXfrm>
    </dsp:sp>
    <dsp:sp modelId="{F325340B-187C-435C-ADCB-036DCBBCF4B5}">
      <dsp:nvSpPr>
        <dsp:cNvPr id="0" name=""/>
        <dsp:cNvSpPr/>
      </dsp:nvSpPr>
      <dsp:spPr>
        <a:xfrm>
          <a:off x="1438967" y="116351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10C76-451C-4BD2-A073-DB803456F115}">
      <dsp:nvSpPr>
        <dsp:cNvPr id="0" name=""/>
        <dsp:cNvSpPr/>
      </dsp:nvSpPr>
      <dsp:spPr>
        <a:xfrm rot="10800000">
          <a:off x="1588259" y="1551226"/>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Practicality (ease of implementing change)</a:t>
          </a:r>
        </a:p>
      </dsp:txBody>
      <dsp:txXfrm rot="10800000">
        <a:off x="1662905" y="1551226"/>
        <a:ext cx="5934624" cy="298583"/>
      </dsp:txXfrm>
    </dsp:sp>
    <dsp:sp modelId="{27408AE0-F488-4658-8883-C06C845B003B}">
      <dsp:nvSpPr>
        <dsp:cNvPr id="0" name=""/>
        <dsp:cNvSpPr/>
      </dsp:nvSpPr>
      <dsp:spPr>
        <a:xfrm>
          <a:off x="1438967" y="155122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A2701-80A4-4522-BC9B-364129E4F04B}">
      <dsp:nvSpPr>
        <dsp:cNvPr id="0" name=""/>
        <dsp:cNvSpPr/>
      </dsp:nvSpPr>
      <dsp:spPr>
        <a:xfrm rot="10800000">
          <a:off x="1588259" y="1938940"/>
          <a:ext cx="6009270" cy="298583"/>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Avoiding pro-cyclicality</a:t>
          </a:r>
        </a:p>
      </dsp:txBody>
      <dsp:txXfrm rot="10800000">
        <a:off x="1662905" y="1938940"/>
        <a:ext cx="5934624" cy="298583"/>
      </dsp:txXfrm>
    </dsp:sp>
    <dsp:sp modelId="{6ADE0251-7654-4CC1-B8E4-D38932575C37}">
      <dsp:nvSpPr>
        <dsp:cNvPr id="0" name=""/>
        <dsp:cNvSpPr/>
      </dsp:nvSpPr>
      <dsp:spPr>
        <a:xfrm>
          <a:off x="1438967" y="1938940"/>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AA2F9-30CF-4805-90A0-A2924607BAAC}">
      <dsp:nvSpPr>
        <dsp:cNvPr id="0" name=""/>
        <dsp:cNvSpPr/>
      </dsp:nvSpPr>
      <dsp:spPr>
        <a:xfrm rot="10800000">
          <a:off x="1588259" y="2326653"/>
          <a:ext cx="6009270" cy="298583"/>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Consistency with IFRS17</a:t>
          </a:r>
        </a:p>
      </dsp:txBody>
      <dsp:txXfrm rot="10800000">
        <a:off x="1662905" y="2326653"/>
        <a:ext cx="5934624" cy="298583"/>
      </dsp:txXfrm>
    </dsp:sp>
    <dsp:sp modelId="{E76E668F-C359-4BB7-9A53-9A4F7B46E4C6}">
      <dsp:nvSpPr>
        <dsp:cNvPr id="0" name=""/>
        <dsp:cNvSpPr/>
      </dsp:nvSpPr>
      <dsp:spPr>
        <a:xfrm>
          <a:off x="1438967" y="232665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2D162-16FB-4541-875E-FDC7D9B64619}">
      <dsp:nvSpPr>
        <dsp:cNvPr id="0" name=""/>
        <dsp:cNvSpPr/>
      </dsp:nvSpPr>
      <dsp:spPr>
        <a:xfrm rot="10800000">
          <a:off x="1588259" y="2714366"/>
          <a:ext cx="6009270" cy="298583"/>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Consistency with ICS</a:t>
          </a:r>
        </a:p>
      </dsp:txBody>
      <dsp:txXfrm rot="10800000">
        <a:off x="1662905" y="2714366"/>
        <a:ext cx="5934624" cy="298583"/>
      </dsp:txXfrm>
    </dsp:sp>
    <dsp:sp modelId="{AC289A01-D989-4A02-A066-274A458EF838}">
      <dsp:nvSpPr>
        <dsp:cNvPr id="0" name=""/>
        <dsp:cNvSpPr/>
      </dsp:nvSpPr>
      <dsp:spPr>
        <a:xfrm>
          <a:off x="1438967" y="271436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C183A-0C27-4AE6-959C-15904D6CD703}">
      <dsp:nvSpPr>
        <dsp:cNvPr id="0" name=""/>
        <dsp:cNvSpPr/>
      </dsp:nvSpPr>
      <dsp:spPr>
        <a:xfrm rot="10800000">
          <a:off x="1588259" y="3102080"/>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Solvency II equivalence post </a:t>
          </a:r>
          <a:r>
            <a:rPr lang="en-US" sz="1400" kern="1200" dirty="0" err="1"/>
            <a:t>Brexit</a:t>
          </a:r>
          <a:endParaRPr lang="en-US" sz="1400" kern="1200" dirty="0"/>
        </a:p>
      </dsp:txBody>
      <dsp:txXfrm rot="10800000">
        <a:off x="1662905" y="3102080"/>
        <a:ext cx="5934624" cy="298583"/>
      </dsp:txXfrm>
    </dsp:sp>
    <dsp:sp modelId="{6E77B925-1B5D-4D10-872C-F96DAB259849}">
      <dsp:nvSpPr>
        <dsp:cNvPr id="0" name=""/>
        <dsp:cNvSpPr/>
      </dsp:nvSpPr>
      <dsp:spPr>
        <a:xfrm>
          <a:off x="1438967" y="3102080"/>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18A66-BDCC-4A39-A360-1884C90A0386}">
      <dsp:nvSpPr>
        <dsp:cNvPr id="0" name=""/>
        <dsp:cNvSpPr/>
      </dsp:nvSpPr>
      <dsp:spPr>
        <a:xfrm rot="10800000">
          <a:off x="1588259" y="3489793"/>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Creating appropriate incentives</a:t>
          </a:r>
        </a:p>
      </dsp:txBody>
      <dsp:txXfrm rot="10800000">
        <a:off x="1662905" y="3489793"/>
        <a:ext cx="5934624" cy="298583"/>
      </dsp:txXfrm>
    </dsp:sp>
    <dsp:sp modelId="{0E15DBCD-B807-42D0-AF65-A044271AA2AB}">
      <dsp:nvSpPr>
        <dsp:cNvPr id="0" name=""/>
        <dsp:cNvSpPr/>
      </dsp:nvSpPr>
      <dsp:spPr>
        <a:xfrm>
          <a:off x="1438967" y="3489793"/>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4FA71-7B0B-4996-A089-D91E56CA8C47}">
      <dsp:nvSpPr>
        <dsp:cNvPr id="0" name=""/>
        <dsp:cNvSpPr/>
      </dsp:nvSpPr>
      <dsp:spPr>
        <a:xfrm rot="10800000">
          <a:off x="1588259" y="3877506"/>
          <a:ext cx="6009270" cy="2985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6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Theoretically sound</a:t>
          </a:r>
        </a:p>
      </dsp:txBody>
      <dsp:txXfrm rot="10800000">
        <a:off x="1662905" y="3877506"/>
        <a:ext cx="5934624" cy="298583"/>
      </dsp:txXfrm>
    </dsp:sp>
    <dsp:sp modelId="{75A5CCB6-6917-469A-91FC-4CDF247B0668}">
      <dsp:nvSpPr>
        <dsp:cNvPr id="0" name=""/>
        <dsp:cNvSpPr/>
      </dsp:nvSpPr>
      <dsp:spPr>
        <a:xfrm>
          <a:off x="1438967" y="3877506"/>
          <a:ext cx="298583" cy="29858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0562" y="4723448"/>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4939"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 September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031"/>
            </a:lvl1pPr>
            <a:lvl2pPr>
              <a:defRPr sz="1846"/>
            </a:lvl2pPr>
            <a:lvl3pPr>
              <a:defRPr sz="1662"/>
            </a:lvl3pPr>
            <a:lvl4pPr>
              <a:defRPr sz="1477"/>
            </a:lvl4pPr>
            <a:lvl5pPr>
              <a:defRPr sz="129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031"/>
            </a:lvl1pPr>
            <a:lvl2pPr>
              <a:defRPr sz="1846"/>
            </a:lvl2pPr>
            <a:lvl3pPr>
              <a:defRPr sz="1662"/>
            </a:lvl3pPr>
            <a:lvl4pPr>
              <a:defRPr sz="1477"/>
            </a:lvl4pPr>
            <a:lvl5pPr>
              <a:defRPr sz="129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 September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31"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31"/>
            </a:lvl1pPr>
            <a:lvl2pPr>
              <a:defRPr sz="1846"/>
            </a:lvl2pPr>
            <a:lvl3pPr>
              <a:defRPr sz="1662"/>
            </a:lvl3pPr>
            <a:lvl4pPr>
              <a:defRPr sz="1477"/>
            </a:lvl4pPr>
            <a:lvl5pPr>
              <a:defRPr sz="1292"/>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31"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31"/>
            </a:lvl1pPr>
            <a:lvl2pPr>
              <a:defRPr sz="1846"/>
            </a:lvl2pPr>
            <a:lvl3pPr>
              <a:defRPr sz="1662"/>
            </a:lvl3pPr>
            <a:lvl4pPr>
              <a:defRPr sz="1477"/>
            </a:lvl4pPr>
            <a:lvl5pPr>
              <a:defRPr sz="1292"/>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 September 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 September 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 September 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215" b="1"/>
            </a:lvl1pPr>
          </a:lstStyle>
          <a:p>
            <a:r>
              <a:rPr lang="en-US"/>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endParaRPr lang="en-GB"/>
          </a:p>
        </p:txBody>
      </p:sp>
      <p:sp>
        <p:nvSpPr>
          <p:cNvPr id="4" name="Text Placeholder 3"/>
          <p:cNvSpPr>
            <a:spLocks noGrp="1"/>
          </p:cNvSpPr>
          <p:nvPr>
            <p:ph type="body" sz="half" idx="2"/>
          </p:nvPr>
        </p:nvSpPr>
        <p:spPr>
          <a:xfrm>
            <a:off x="383931" y="5219874"/>
            <a:ext cx="5486400" cy="804862"/>
          </a:xfrm>
        </p:spPr>
        <p:txBody>
          <a:bodyPr/>
          <a:lstStyle>
            <a:lvl1pPr marL="0" indent="0">
              <a:buNone/>
              <a:defRPr sz="166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 September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031"/>
            </a:lvl1pPr>
            <a:lvl2pPr>
              <a:defRPr sz="1846"/>
            </a:lvl2pPr>
            <a:lvl3pPr>
              <a:defRPr sz="1662"/>
            </a:lvl3pPr>
            <a:lvl4pPr>
              <a:defRPr sz="1477"/>
            </a:lvl4pPr>
            <a:lvl5pPr>
              <a:defRPr sz="12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031"/>
            </a:lvl1pPr>
          </a:lstStyle>
          <a:p>
            <a:r>
              <a:rPr lang="en-US"/>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2 September 2019</a:t>
            </a:fld>
            <a:endParaRPr lang="en-GB"/>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571500"/>
            <a:ext cx="9189412" cy="81724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 September 2019</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43687" y="260350"/>
            <a:ext cx="2421761"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395289" y="1721221"/>
            <a:ext cx="5705474" cy="1295399"/>
          </a:xfrm>
        </p:spPr>
        <p:txBody>
          <a:bodyPr anchor="t"/>
          <a:lstStyle>
            <a:lvl1pPr>
              <a:defRPr sz="27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468315" y="6329363"/>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srgbClr val="3F4548"/>
              </a:solidFill>
            </a:endParaRPr>
          </a:p>
        </p:txBody>
      </p:sp>
      <p:sp>
        <p:nvSpPr>
          <p:cNvPr id="12" name="Rectangle 3"/>
          <p:cNvSpPr>
            <a:spLocks noGrp="1" noChangeArrowheads="1"/>
          </p:cNvSpPr>
          <p:nvPr>
            <p:ph type="subTitle" idx="1"/>
          </p:nvPr>
        </p:nvSpPr>
        <p:spPr>
          <a:xfrm>
            <a:off x="395290" y="2368918"/>
            <a:ext cx="6121400" cy="1007740"/>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40927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 September 2019</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384459" y="1556792"/>
            <a:ext cx="8364254"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8395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2133602"/>
            <a:ext cx="6370186"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 September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493474"/>
            <a:ext cx="1528785"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46945"/>
            </a:xfrm>
            <a:prstGeom prst="rect">
              <a:avLst/>
            </a:prstGeom>
            <a:noFill/>
          </p:spPr>
          <p:txBody>
            <a:bodyPr wrap="square" rtlCol="0">
              <a:spAutoFit/>
            </a:bodyPr>
            <a:lstStyle/>
            <a:p>
              <a:r>
                <a:rPr lang="en-GB" sz="1477" dirty="0">
                  <a:solidFill>
                    <a:schemeClr val="bg1"/>
                  </a:solidFill>
                </a:rPr>
                <a:t>Partner</a:t>
              </a:r>
            </a:p>
            <a:p>
              <a:r>
                <a:rPr lang="en-GB" sz="1477" dirty="0">
                  <a:solidFill>
                    <a:schemeClr val="bg1"/>
                  </a:solidFill>
                </a:rPr>
                <a:t>Logo</a:t>
              </a:r>
            </a:p>
          </p:txBody>
        </p:sp>
      </p:grpSp>
      <p:grpSp>
        <p:nvGrpSpPr>
          <p:cNvPr id="5" name="Group 4"/>
          <p:cNvGrpSpPr/>
          <p:nvPr userDrawn="1"/>
        </p:nvGrpSpPr>
        <p:grpSpPr>
          <a:xfrm>
            <a:off x="7297226" y="1357570"/>
            <a:ext cx="1528785"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46945"/>
            </a:xfrm>
            <a:prstGeom prst="rect">
              <a:avLst/>
            </a:prstGeom>
            <a:noFill/>
          </p:spPr>
          <p:txBody>
            <a:bodyPr wrap="square" rtlCol="0">
              <a:spAutoFit/>
            </a:bodyPr>
            <a:lstStyle/>
            <a:p>
              <a:r>
                <a:rPr lang="en-GB" sz="1477" dirty="0">
                  <a:solidFill>
                    <a:schemeClr val="bg1"/>
                  </a:solidFill>
                </a:rPr>
                <a:t>Partner</a:t>
              </a:r>
            </a:p>
            <a:p>
              <a:r>
                <a:rPr lang="en-GB" sz="1477"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17792" y="5559053"/>
            <a:ext cx="10360963" cy="933359"/>
            <a:chOff x="-669275" y="5559052"/>
            <a:chExt cx="11224377" cy="933359"/>
          </a:xfrm>
        </p:grpSpPr>
        <p:sp>
          <p:nvSpPr>
            <p:cNvPr id="7" name="TextBox 6"/>
            <p:cNvSpPr txBox="1"/>
            <p:nvPr userDrawn="1"/>
          </p:nvSpPr>
          <p:spPr>
            <a:xfrm rot="18900000">
              <a:off x="516353" y="6087557"/>
              <a:ext cx="1325363" cy="404854"/>
            </a:xfrm>
            <a:prstGeom prst="rect">
              <a:avLst/>
            </a:prstGeom>
            <a:noFill/>
          </p:spPr>
          <p:txBody>
            <a:bodyPr wrap="none" rtlCol="0">
              <a:spAutoFit/>
            </a:bodyPr>
            <a:lstStyle/>
            <a:p>
              <a:r>
                <a:rPr lang="en-GB" sz="2031" dirty="0">
                  <a:solidFill>
                    <a:schemeClr val="accent3">
                      <a:lumMod val="50000"/>
                    </a:schemeClr>
                  </a:solidFill>
                </a:rPr>
                <a:t>Progress</a:t>
              </a:r>
            </a:p>
          </p:txBody>
        </p:sp>
        <p:sp>
          <p:nvSpPr>
            <p:cNvPr id="8" name="TextBox 7"/>
            <p:cNvSpPr txBox="1"/>
            <p:nvPr userDrawn="1"/>
          </p:nvSpPr>
          <p:spPr>
            <a:xfrm rot="18900000">
              <a:off x="984933" y="6037224"/>
              <a:ext cx="1622320" cy="404854"/>
            </a:xfrm>
            <a:prstGeom prst="rect">
              <a:avLst/>
            </a:prstGeom>
            <a:noFill/>
          </p:spPr>
          <p:txBody>
            <a:bodyPr wrap="none" rtlCol="0">
              <a:spAutoFit/>
            </a:bodyPr>
            <a:lstStyle/>
            <a:p>
              <a:r>
                <a:rPr lang="en-GB" sz="2031" dirty="0">
                  <a:solidFill>
                    <a:schemeClr val="accent3">
                      <a:lumMod val="50000"/>
                    </a:schemeClr>
                  </a:solidFill>
                </a:rPr>
                <a:t>Community</a:t>
              </a:r>
            </a:p>
          </p:txBody>
        </p:sp>
        <p:sp>
          <p:nvSpPr>
            <p:cNvPr id="9" name="TextBox 8"/>
            <p:cNvSpPr txBox="1"/>
            <p:nvPr userDrawn="1"/>
          </p:nvSpPr>
          <p:spPr>
            <a:xfrm rot="18900000">
              <a:off x="1413776" y="5659719"/>
              <a:ext cx="2638222" cy="404854"/>
            </a:xfrm>
            <a:prstGeom prst="rect">
              <a:avLst/>
            </a:prstGeom>
            <a:noFill/>
          </p:spPr>
          <p:txBody>
            <a:bodyPr wrap="none" rtlCol="0">
              <a:spAutoFit/>
            </a:bodyPr>
            <a:lstStyle/>
            <a:p>
              <a:r>
                <a:rPr lang="en-GB" sz="2031" dirty="0">
                  <a:solidFill>
                    <a:schemeClr val="accent3">
                      <a:lumMod val="50000"/>
                    </a:schemeClr>
                  </a:solidFill>
                </a:rPr>
                <a:t>Sessional Meetings</a:t>
              </a:r>
            </a:p>
          </p:txBody>
        </p:sp>
        <p:sp>
          <p:nvSpPr>
            <p:cNvPr id="11" name="TextBox 10"/>
            <p:cNvSpPr txBox="1"/>
            <p:nvPr userDrawn="1"/>
          </p:nvSpPr>
          <p:spPr>
            <a:xfrm rot="18900000">
              <a:off x="2150519" y="6037222"/>
              <a:ext cx="1450397" cy="404854"/>
            </a:xfrm>
            <a:prstGeom prst="rect">
              <a:avLst/>
            </a:prstGeom>
            <a:noFill/>
          </p:spPr>
          <p:txBody>
            <a:bodyPr wrap="none" rtlCol="0">
              <a:spAutoFit/>
            </a:bodyPr>
            <a:lstStyle/>
            <a:p>
              <a:r>
                <a:rPr lang="en-GB" sz="2031" dirty="0">
                  <a:solidFill>
                    <a:schemeClr val="accent3">
                      <a:lumMod val="50000"/>
                    </a:schemeClr>
                  </a:solidFill>
                </a:rPr>
                <a:t>Education</a:t>
              </a:r>
            </a:p>
          </p:txBody>
        </p:sp>
        <p:sp>
          <p:nvSpPr>
            <p:cNvPr id="12" name="TextBox 11"/>
            <p:cNvSpPr txBox="1"/>
            <p:nvPr userDrawn="1"/>
          </p:nvSpPr>
          <p:spPr>
            <a:xfrm rot="18900000">
              <a:off x="2584190" y="5810721"/>
              <a:ext cx="2148643" cy="404854"/>
            </a:xfrm>
            <a:prstGeom prst="rect">
              <a:avLst/>
            </a:prstGeom>
            <a:noFill/>
          </p:spPr>
          <p:txBody>
            <a:bodyPr wrap="none" rtlCol="0">
              <a:spAutoFit/>
            </a:bodyPr>
            <a:lstStyle/>
            <a:p>
              <a:pPr algn="l"/>
              <a:r>
                <a:rPr lang="en-GB" sz="2031" dirty="0">
                  <a:solidFill>
                    <a:schemeClr val="accent3">
                      <a:lumMod val="50000"/>
                    </a:schemeClr>
                  </a:solidFill>
                </a:rPr>
                <a:t>Working parties</a:t>
              </a:r>
            </a:p>
          </p:txBody>
        </p:sp>
        <p:sp>
          <p:nvSpPr>
            <p:cNvPr id="13" name="TextBox 12"/>
            <p:cNvSpPr txBox="1"/>
            <p:nvPr userDrawn="1"/>
          </p:nvSpPr>
          <p:spPr>
            <a:xfrm rot="18900000">
              <a:off x="3234655" y="5961725"/>
              <a:ext cx="1763052" cy="404854"/>
            </a:xfrm>
            <a:prstGeom prst="rect">
              <a:avLst/>
            </a:prstGeom>
            <a:noFill/>
          </p:spPr>
          <p:txBody>
            <a:bodyPr wrap="none" rtlCol="0">
              <a:spAutoFit/>
            </a:bodyPr>
            <a:lstStyle/>
            <a:p>
              <a:r>
                <a:rPr lang="en-GB" sz="2031" dirty="0">
                  <a:solidFill>
                    <a:schemeClr val="accent3">
                      <a:lumMod val="50000"/>
                    </a:schemeClr>
                  </a:solidFill>
                </a:rPr>
                <a:t>Volunteering</a:t>
              </a:r>
            </a:p>
          </p:txBody>
        </p:sp>
        <p:sp>
          <p:nvSpPr>
            <p:cNvPr id="14" name="TextBox 13"/>
            <p:cNvSpPr txBox="1"/>
            <p:nvPr userDrawn="1"/>
          </p:nvSpPr>
          <p:spPr>
            <a:xfrm rot="18900000">
              <a:off x="3893767" y="6054002"/>
              <a:ext cx="1403509" cy="404854"/>
            </a:xfrm>
            <a:prstGeom prst="rect">
              <a:avLst/>
            </a:prstGeom>
            <a:noFill/>
          </p:spPr>
          <p:txBody>
            <a:bodyPr wrap="none" rtlCol="0">
              <a:spAutoFit/>
            </a:bodyPr>
            <a:lstStyle/>
            <a:p>
              <a:r>
                <a:rPr lang="en-GB" sz="2031" dirty="0">
                  <a:solidFill>
                    <a:schemeClr val="accent3">
                      <a:lumMod val="50000"/>
                    </a:schemeClr>
                  </a:solidFill>
                </a:rPr>
                <a:t>Research</a:t>
              </a:r>
            </a:p>
          </p:txBody>
        </p:sp>
        <p:sp>
          <p:nvSpPr>
            <p:cNvPr id="15" name="TextBox 14"/>
            <p:cNvSpPr txBox="1"/>
            <p:nvPr userDrawn="1"/>
          </p:nvSpPr>
          <p:spPr>
            <a:xfrm rot="18900000">
              <a:off x="4290975" y="5693274"/>
              <a:ext cx="2497559" cy="404854"/>
            </a:xfrm>
            <a:prstGeom prst="rect">
              <a:avLst/>
            </a:prstGeom>
            <a:noFill/>
          </p:spPr>
          <p:txBody>
            <a:bodyPr wrap="none" rtlCol="0">
              <a:spAutoFit/>
            </a:bodyPr>
            <a:lstStyle/>
            <a:p>
              <a:r>
                <a:rPr lang="en-GB" sz="2031" dirty="0">
                  <a:solidFill>
                    <a:schemeClr val="accent3">
                      <a:lumMod val="50000"/>
                    </a:schemeClr>
                  </a:solidFill>
                </a:rPr>
                <a:t>Shaping</a:t>
              </a:r>
              <a:r>
                <a:rPr lang="en-GB" sz="2031" baseline="0" dirty="0">
                  <a:solidFill>
                    <a:schemeClr val="accent3">
                      <a:lumMod val="50000"/>
                    </a:schemeClr>
                  </a:solidFill>
                </a:rPr>
                <a:t> the future</a:t>
              </a:r>
              <a:endParaRPr lang="en-GB" sz="2031" dirty="0">
                <a:solidFill>
                  <a:schemeClr val="accent3">
                    <a:lumMod val="50000"/>
                  </a:schemeClr>
                </a:solidFill>
              </a:endParaRPr>
            </a:p>
          </p:txBody>
        </p:sp>
        <p:sp>
          <p:nvSpPr>
            <p:cNvPr id="16" name="TextBox 15"/>
            <p:cNvSpPr txBox="1"/>
            <p:nvPr userDrawn="1"/>
          </p:nvSpPr>
          <p:spPr>
            <a:xfrm rot="18900000">
              <a:off x="5022195" y="5973110"/>
              <a:ext cx="1606690" cy="404854"/>
            </a:xfrm>
            <a:prstGeom prst="rect">
              <a:avLst/>
            </a:prstGeom>
            <a:noFill/>
          </p:spPr>
          <p:txBody>
            <a:bodyPr wrap="none" rtlCol="0">
              <a:spAutoFit/>
            </a:bodyPr>
            <a:lstStyle/>
            <a:p>
              <a:r>
                <a:rPr lang="en-GB" sz="2031" dirty="0">
                  <a:solidFill>
                    <a:schemeClr val="accent3">
                      <a:lumMod val="50000"/>
                    </a:schemeClr>
                  </a:solidFill>
                </a:rPr>
                <a:t>Networking</a:t>
              </a:r>
            </a:p>
          </p:txBody>
        </p:sp>
        <p:sp>
          <p:nvSpPr>
            <p:cNvPr id="17" name="TextBox 16"/>
            <p:cNvSpPr txBox="1"/>
            <p:nvPr userDrawn="1"/>
          </p:nvSpPr>
          <p:spPr>
            <a:xfrm rot="18900000">
              <a:off x="5388146" y="5578823"/>
              <a:ext cx="2763256" cy="404854"/>
            </a:xfrm>
            <a:prstGeom prst="rect">
              <a:avLst/>
            </a:prstGeom>
            <a:noFill/>
          </p:spPr>
          <p:txBody>
            <a:bodyPr wrap="none" rtlCol="0">
              <a:spAutoFit/>
            </a:bodyPr>
            <a:lstStyle/>
            <a:p>
              <a:r>
                <a:rPr lang="en-GB" sz="2031" dirty="0">
                  <a:solidFill>
                    <a:schemeClr val="accent3">
                      <a:lumMod val="50000"/>
                    </a:schemeClr>
                  </a:solidFill>
                </a:rPr>
                <a:t>Professional</a:t>
              </a:r>
              <a:r>
                <a:rPr lang="en-GB" sz="2031" baseline="0" dirty="0">
                  <a:solidFill>
                    <a:schemeClr val="accent3">
                      <a:lumMod val="50000"/>
                    </a:schemeClr>
                  </a:solidFill>
                </a:rPr>
                <a:t> support</a:t>
              </a:r>
              <a:endParaRPr lang="en-GB" sz="2031" dirty="0">
                <a:solidFill>
                  <a:schemeClr val="accent3">
                    <a:lumMod val="50000"/>
                  </a:schemeClr>
                </a:solidFill>
              </a:endParaRPr>
            </a:p>
          </p:txBody>
        </p:sp>
        <p:sp>
          <p:nvSpPr>
            <p:cNvPr id="18" name="TextBox 17"/>
            <p:cNvSpPr txBox="1"/>
            <p:nvPr userDrawn="1"/>
          </p:nvSpPr>
          <p:spPr>
            <a:xfrm rot="18900000">
              <a:off x="6014890" y="5654325"/>
              <a:ext cx="2544447" cy="404854"/>
            </a:xfrm>
            <a:prstGeom prst="rect">
              <a:avLst/>
            </a:prstGeom>
            <a:noFill/>
          </p:spPr>
          <p:txBody>
            <a:bodyPr wrap="none" rtlCol="0">
              <a:spAutoFit/>
            </a:bodyPr>
            <a:lstStyle/>
            <a:p>
              <a:r>
                <a:rPr lang="en-GB" sz="2031" dirty="0">
                  <a:solidFill>
                    <a:schemeClr val="accent3">
                      <a:lumMod val="50000"/>
                    </a:schemeClr>
                  </a:solidFill>
                </a:rPr>
                <a:t>Enterprise and risk</a:t>
              </a:r>
            </a:p>
          </p:txBody>
        </p:sp>
        <p:sp>
          <p:nvSpPr>
            <p:cNvPr id="19" name="TextBox 18"/>
            <p:cNvSpPr txBox="1"/>
            <p:nvPr userDrawn="1"/>
          </p:nvSpPr>
          <p:spPr>
            <a:xfrm rot="18900000">
              <a:off x="6631071" y="5780159"/>
              <a:ext cx="2184974" cy="404854"/>
            </a:xfrm>
            <a:prstGeom prst="rect">
              <a:avLst/>
            </a:prstGeom>
            <a:noFill/>
          </p:spPr>
          <p:txBody>
            <a:bodyPr wrap="none" rtlCol="0">
              <a:spAutoFit/>
            </a:bodyPr>
            <a:lstStyle/>
            <a:p>
              <a:r>
                <a:rPr lang="en-GB" sz="2031" dirty="0">
                  <a:solidFill>
                    <a:schemeClr val="accent3">
                      <a:lumMod val="50000"/>
                    </a:schemeClr>
                  </a:solidFill>
                </a:rPr>
                <a:t>Learned</a:t>
              </a:r>
              <a:r>
                <a:rPr lang="en-GB" sz="2031" baseline="0" dirty="0">
                  <a:solidFill>
                    <a:schemeClr val="accent3">
                      <a:lumMod val="50000"/>
                    </a:schemeClr>
                  </a:solidFill>
                </a:rPr>
                <a:t> society</a:t>
              </a:r>
              <a:endParaRPr lang="en-GB" sz="2031" dirty="0">
                <a:solidFill>
                  <a:schemeClr val="accent3">
                    <a:lumMod val="50000"/>
                  </a:schemeClr>
                </a:solidFill>
              </a:endParaRPr>
            </a:p>
          </p:txBody>
        </p:sp>
        <p:sp>
          <p:nvSpPr>
            <p:cNvPr id="20" name="TextBox 19"/>
            <p:cNvSpPr txBox="1"/>
            <p:nvPr userDrawn="1"/>
          </p:nvSpPr>
          <p:spPr>
            <a:xfrm rot="18900000">
              <a:off x="7226561" y="6006663"/>
              <a:ext cx="1653578" cy="404854"/>
            </a:xfrm>
            <a:prstGeom prst="rect">
              <a:avLst/>
            </a:prstGeom>
            <a:noFill/>
          </p:spPr>
          <p:txBody>
            <a:bodyPr wrap="none" rtlCol="0">
              <a:spAutoFit/>
            </a:bodyPr>
            <a:lstStyle/>
            <a:p>
              <a:r>
                <a:rPr lang="en-GB" sz="2031" dirty="0">
                  <a:solidFill>
                    <a:schemeClr val="accent3">
                      <a:lumMod val="50000"/>
                    </a:schemeClr>
                  </a:solidFill>
                </a:rPr>
                <a:t>Opportunity</a:t>
              </a:r>
            </a:p>
          </p:txBody>
        </p:sp>
        <p:sp>
          <p:nvSpPr>
            <p:cNvPr id="21" name="TextBox 20"/>
            <p:cNvSpPr txBox="1"/>
            <p:nvPr userDrawn="1"/>
          </p:nvSpPr>
          <p:spPr>
            <a:xfrm rot="18900000">
              <a:off x="7743860" y="5620769"/>
              <a:ext cx="2591334" cy="404854"/>
            </a:xfrm>
            <a:prstGeom prst="rect">
              <a:avLst/>
            </a:prstGeom>
            <a:noFill/>
          </p:spPr>
          <p:txBody>
            <a:bodyPr wrap="none" rtlCol="0">
              <a:spAutoFit/>
            </a:bodyPr>
            <a:lstStyle/>
            <a:p>
              <a:r>
                <a:rPr lang="en-GB" sz="2031" dirty="0">
                  <a:solidFill>
                    <a:schemeClr val="accent3">
                      <a:lumMod val="50000"/>
                    </a:schemeClr>
                  </a:solidFill>
                </a:rPr>
                <a:t>International profile</a:t>
              </a:r>
            </a:p>
          </p:txBody>
        </p:sp>
        <p:sp>
          <p:nvSpPr>
            <p:cNvPr id="22" name="TextBox 21"/>
            <p:cNvSpPr txBox="1"/>
            <p:nvPr userDrawn="1"/>
          </p:nvSpPr>
          <p:spPr>
            <a:xfrm rot="18900000">
              <a:off x="8509934" y="6065385"/>
              <a:ext cx="1262846" cy="404854"/>
            </a:xfrm>
            <a:prstGeom prst="rect">
              <a:avLst/>
            </a:prstGeom>
            <a:noFill/>
          </p:spPr>
          <p:txBody>
            <a:bodyPr wrap="none" rtlCol="0">
              <a:spAutoFit/>
            </a:bodyPr>
            <a:lstStyle/>
            <a:p>
              <a:r>
                <a:rPr lang="en-GB" sz="2031" dirty="0">
                  <a:solidFill>
                    <a:schemeClr val="accent3">
                      <a:lumMod val="50000"/>
                    </a:schemeClr>
                  </a:solidFill>
                </a:rPr>
                <a:t>Journals</a:t>
              </a:r>
            </a:p>
          </p:txBody>
        </p:sp>
        <p:sp>
          <p:nvSpPr>
            <p:cNvPr id="23" name="TextBox 22"/>
            <p:cNvSpPr txBox="1"/>
            <p:nvPr userDrawn="1"/>
          </p:nvSpPr>
          <p:spPr>
            <a:xfrm rot="18900000">
              <a:off x="8995299" y="6015052"/>
              <a:ext cx="1559803" cy="404854"/>
            </a:xfrm>
            <a:prstGeom prst="rect">
              <a:avLst/>
            </a:prstGeom>
            <a:noFill/>
          </p:spPr>
          <p:txBody>
            <a:bodyPr wrap="none" rtlCol="0">
              <a:spAutoFit/>
            </a:bodyPr>
            <a:lstStyle/>
            <a:p>
              <a:r>
                <a:rPr lang="en-GB" sz="2031" dirty="0">
                  <a:solidFill>
                    <a:schemeClr val="accent3">
                      <a:lumMod val="50000"/>
                    </a:schemeClr>
                  </a:solidFill>
                </a:rPr>
                <a:t>Supporting</a:t>
              </a:r>
            </a:p>
          </p:txBody>
        </p:sp>
        <p:sp>
          <p:nvSpPr>
            <p:cNvPr id="24" name="TextBox 23"/>
            <p:cNvSpPr txBox="1"/>
            <p:nvPr userDrawn="1"/>
          </p:nvSpPr>
          <p:spPr>
            <a:xfrm rot="18900000">
              <a:off x="-669275" y="5559052"/>
              <a:ext cx="1372251" cy="404854"/>
            </a:xfrm>
            <a:prstGeom prst="rect">
              <a:avLst/>
            </a:prstGeom>
            <a:noFill/>
          </p:spPr>
          <p:txBody>
            <a:bodyPr wrap="none" rtlCol="0">
              <a:spAutoFit/>
            </a:bodyPr>
            <a:lstStyle/>
            <a:p>
              <a:r>
                <a:rPr lang="en-GB" sz="2031" dirty="0">
                  <a:solidFill>
                    <a:schemeClr val="accent3">
                      <a:lumMod val="50000"/>
                    </a:schemeClr>
                  </a:solidFill>
                </a:rPr>
                <a:t>Expertise</a:t>
              </a:r>
            </a:p>
          </p:txBody>
        </p:sp>
        <p:sp>
          <p:nvSpPr>
            <p:cNvPr id="25" name="TextBox 24"/>
            <p:cNvSpPr txBox="1"/>
            <p:nvPr userDrawn="1"/>
          </p:nvSpPr>
          <p:spPr>
            <a:xfrm rot="18900000">
              <a:off x="-616691" y="5886223"/>
              <a:ext cx="1762983" cy="404854"/>
            </a:xfrm>
            <a:prstGeom prst="rect">
              <a:avLst/>
            </a:prstGeom>
            <a:noFill/>
          </p:spPr>
          <p:txBody>
            <a:bodyPr wrap="none" rtlCol="0">
              <a:spAutoFit/>
            </a:bodyPr>
            <a:lstStyle/>
            <a:p>
              <a:r>
                <a:rPr lang="en-GB" sz="2031" dirty="0">
                  <a:solidFill>
                    <a:schemeClr val="accent3">
                      <a:lumMod val="50000"/>
                    </a:schemeClr>
                  </a:solidFill>
                </a:rPr>
                <a:t>Sponsorship</a:t>
              </a:r>
            </a:p>
          </p:txBody>
        </p:sp>
        <p:sp>
          <p:nvSpPr>
            <p:cNvPr id="26" name="TextBox 25"/>
            <p:cNvSpPr txBox="1"/>
            <p:nvPr userDrawn="1"/>
          </p:nvSpPr>
          <p:spPr>
            <a:xfrm rot="18900000">
              <a:off x="-252896" y="5668108"/>
              <a:ext cx="2606964" cy="404854"/>
            </a:xfrm>
            <a:prstGeom prst="rect">
              <a:avLst/>
            </a:prstGeom>
            <a:noFill/>
          </p:spPr>
          <p:txBody>
            <a:bodyPr wrap="none" rtlCol="0">
              <a:spAutoFit/>
            </a:bodyPr>
            <a:lstStyle/>
            <a:p>
              <a:r>
                <a:rPr lang="en-GB" sz="2031"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 September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323"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476634" y="6087557"/>
            <a:ext cx="1223412" cy="404854"/>
          </a:xfrm>
          <a:prstGeom prst="rect">
            <a:avLst/>
          </a:prstGeom>
          <a:noFill/>
        </p:spPr>
        <p:txBody>
          <a:bodyPr wrap="none" rtlCol="0">
            <a:spAutoFit/>
          </a:bodyPr>
          <a:lstStyle/>
          <a:p>
            <a:r>
              <a:rPr lang="en-GB" sz="2031" dirty="0">
                <a:solidFill>
                  <a:schemeClr val="bg1">
                    <a:lumMod val="75000"/>
                  </a:schemeClr>
                </a:solidFill>
              </a:rPr>
              <a:t>Progress</a:t>
            </a:r>
          </a:p>
        </p:txBody>
      </p:sp>
      <p:sp>
        <p:nvSpPr>
          <p:cNvPr id="11" name="TextBox 10"/>
          <p:cNvSpPr txBox="1"/>
          <p:nvPr userDrawn="1"/>
        </p:nvSpPr>
        <p:spPr>
          <a:xfrm rot="-2700000">
            <a:off x="909169" y="6037224"/>
            <a:ext cx="1497526" cy="404854"/>
          </a:xfrm>
          <a:prstGeom prst="rect">
            <a:avLst/>
          </a:prstGeom>
          <a:noFill/>
        </p:spPr>
        <p:txBody>
          <a:bodyPr wrap="none" rtlCol="0">
            <a:spAutoFit/>
          </a:bodyPr>
          <a:lstStyle/>
          <a:p>
            <a:r>
              <a:rPr lang="en-GB" sz="2031" dirty="0">
                <a:solidFill>
                  <a:schemeClr val="bg1">
                    <a:lumMod val="75000"/>
                  </a:schemeClr>
                </a:solidFill>
              </a:rPr>
              <a:t>Community</a:t>
            </a:r>
          </a:p>
        </p:txBody>
      </p:sp>
      <p:sp>
        <p:nvSpPr>
          <p:cNvPr id="12" name="TextBox 11"/>
          <p:cNvSpPr txBox="1"/>
          <p:nvPr userDrawn="1"/>
        </p:nvSpPr>
        <p:spPr>
          <a:xfrm rot="-2700000">
            <a:off x="1305024" y="5659719"/>
            <a:ext cx="2435282" cy="404854"/>
          </a:xfrm>
          <a:prstGeom prst="rect">
            <a:avLst/>
          </a:prstGeom>
          <a:noFill/>
        </p:spPr>
        <p:txBody>
          <a:bodyPr wrap="none" rtlCol="0">
            <a:spAutoFit/>
          </a:bodyPr>
          <a:lstStyle/>
          <a:p>
            <a:r>
              <a:rPr lang="en-GB" sz="2031" dirty="0">
                <a:solidFill>
                  <a:schemeClr val="bg1">
                    <a:lumMod val="75000"/>
                  </a:schemeClr>
                </a:solidFill>
              </a:rPr>
              <a:t>Sessional Meetings</a:t>
            </a:r>
          </a:p>
        </p:txBody>
      </p:sp>
      <p:sp>
        <p:nvSpPr>
          <p:cNvPr id="13" name="TextBox 12"/>
          <p:cNvSpPr txBox="1"/>
          <p:nvPr userDrawn="1"/>
        </p:nvSpPr>
        <p:spPr>
          <a:xfrm rot="-2700000">
            <a:off x="1985095" y="6037222"/>
            <a:ext cx="1338828" cy="404854"/>
          </a:xfrm>
          <a:prstGeom prst="rect">
            <a:avLst/>
          </a:prstGeom>
          <a:noFill/>
        </p:spPr>
        <p:txBody>
          <a:bodyPr wrap="none" rtlCol="0">
            <a:spAutoFit/>
          </a:bodyPr>
          <a:lstStyle/>
          <a:p>
            <a:r>
              <a:rPr lang="en-GB" sz="2031" dirty="0">
                <a:solidFill>
                  <a:schemeClr val="bg1">
                    <a:lumMod val="75000"/>
                  </a:schemeClr>
                </a:solidFill>
              </a:rPr>
              <a:t>Education</a:t>
            </a:r>
          </a:p>
        </p:txBody>
      </p:sp>
      <p:sp>
        <p:nvSpPr>
          <p:cNvPr id="14" name="TextBox 13"/>
          <p:cNvSpPr txBox="1"/>
          <p:nvPr userDrawn="1"/>
        </p:nvSpPr>
        <p:spPr>
          <a:xfrm rot="-2700000">
            <a:off x="2385407" y="5810721"/>
            <a:ext cx="1983363" cy="404854"/>
          </a:xfrm>
          <a:prstGeom prst="rect">
            <a:avLst/>
          </a:prstGeom>
          <a:noFill/>
        </p:spPr>
        <p:txBody>
          <a:bodyPr wrap="none" rtlCol="0">
            <a:spAutoFit/>
          </a:bodyPr>
          <a:lstStyle/>
          <a:p>
            <a:pPr algn="l"/>
            <a:r>
              <a:rPr lang="en-GB" sz="2031" dirty="0">
                <a:solidFill>
                  <a:schemeClr val="bg1">
                    <a:lumMod val="75000"/>
                  </a:schemeClr>
                </a:solidFill>
              </a:rPr>
              <a:t>Working parties</a:t>
            </a:r>
          </a:p>
        </p:txBody>
      </p:sp>
      <p:sp>
        <p:nvSpPr>
          <p:cNvPr id="15" name="TextBox 14"/>
          <p:cNvSpPr txBox="1"/>
          <p:nvPr userDrawn="1"/>
        </p:nvSpPr>
        <p:spPr>
          <a:xfrm rot="-2700000">
            <a:off x="2985837" y="5961725"/>
            <a:ext cx="1627433" cy="404854"/>
          </a:xfrm>
          <a:prstGeom prst="rect">
            <a:avLst/>
          </a:prstGeom>
          <a:noFill/>
        </p:spPr>
        <p:txBody>
          <a:bodyPr wrap="none" rtlCol="0">
            <a:spAutoFit/>
          </a:bodyPr>
          <a:lstStyle/>
          <a:p>
            <a:r>
              <a:rPr lang="en-GB" sz="2031" dirty="0">
                <a:solidFill>
                  <a:schemeClr val="bg1">
                    <a:lumMod val="75000"/>
                  </a:schemeClr>
                </a:solidFill>
              </a:rPr>
              <a:t>Volunteering</a:t>
            </a:r>
          </a:p>
        </p:txBody>
      </p:sp>
      <p:sp>
        <p:nvSpPr>
          <p:cNvPr id="16" name="TextBox 15"/>
          <p:cNvSpPr txBox="1"/>
          <p:nvPr userDrawn="1"/>
        </p:nvSpPr>
        <p:spPr>
          <a:xfrm rot="-2700000">
            <a:off x="3594247" y="6054002"/>
            <a:ext cx="1295547" cy="404854"/>
          </a:xfrm>
          <a:prstGeom prst="rect">
            <a:avLst/>
          </a:prstGeom>
          <a:noFill/>
        </p:spPr>
        <p:txBody>
          <a:bodyPr wrap="none" rtlCol="0">
            <a:spAutoFit/>
          </a:bodyPr>
          <a:lstStyle/>
          <a:p>
            <a:r>
              <a:rPr lang="en-GB" sz="2031" dirty="0">
                <a:solidFill>
                  <a:schemeClr val="bg1">
                    <a:lumMod val="75000"/>
                  </a:schemeClr>
                </a:solidFill>
              </a:rPr>
              <a:t>Research</a:t>
            </a:r>
          </a:p>
        </p:txBody>
      </p:sp>
      <p:sp>
        <p:nvSpPr>
          <p:cNvPr id="17" name="TextBox 16"/>
          <p:cNvSpPr txBox="1"/>
          <p:nvPr userDrawn="1"/>
        </p:nvSpPr>
        <p:spPr>
          <a:xfrm rot="-2700000">
            <a:off x="3960900" y="5693274"/>
            <a:ext cx="2305439" cy="404854"/>
          </a:xfrm>
          <a:prstGeom prst="rect">
            <a:avLst/>
          </a:prstGeom>
          <a:noFill/>
        </p:spPr>
        <p:txBody>
          <a:bodyPr wrap="none" rtlCol="0">
            <a:spAutoFit/>
          </a:bodyPr>
          <a:lstStyle/>
          <a:p>
            <a:r>
              <a:rPr lang="en-GB" sz="2031" dirty="0">
                <a:solidFill>
                  <a:schemeClr val="bg1">
                    <a:lumMod val="75000"/>
                  </a:schemeClr>
                </a:solidFill>
              </a:rPr>
              <a:t>Shaping</a:t>
            </a:r>
            <a:r>
              <a:rPr lang="en-GB" sz="2031" baseline="0" dirty="0">
                <a:solidFill>
                  <a:schemeClr val="bg1">
                    <a:lumMod val="75000"/>
                  </a:schemeClr>
                </a:solidFill>
              </a:rPr>
              <a:t> the future</a:t>
            </a:r>
            <a:endParaRPr lang="en-GB" sz="2031" dirty="0">
              <a:solidFill>
                <a:schemeClr val="bg1">
                  <a:lumMod val="75000"/>
                </a:schemeClr>
              </a:solidFill>
            </a:endParaRPr>
          </a:p>
        </p:txBody>
      </p:sp>
      <p:sp>
        <p:nvSpPr>
          <p:cNvPr id="18" name="TextBox 17"/>
          <p:cNvSpPr txBox="1"/>
          <p:nvPr userDrawn="1"/>
        </p:nvSpPr>
        <p:spPr>
          <a:xfrm rot="-2700000">
            <a:off x="4635872" y="5973110"/>
            <a:ext cx="1483098" cy="404854"/>
          </a:xfrm>
          <a:prstGeom prst="rect">
            <a:avLst/>
          </a:prstGeom>
          <a:noFill/>
        </p:spPr>
        <p:txBody>
          <a:bodyPr wrap="none" rtlCol="0">
            <a:spAutoFit/>
          </a:bodyPr>
          <a:lstStyle/>
          <a:p>
            <a:r>
              <a:rPr lang="en-GB" sz="2031" dirty="0">
                <a:solidFill>
                  <a:schemeClr val="bg1">
                    <a:lumMod val="75000"/>
                  </a:schemeClr>
                </a:solidFill>
              </a:rPr>
              <a:t>Networking</a:t>
            </a:r>
          </a:p>
        </p:txBody>
      </p:sp>
      <p:sp>
        <p:nvSpPr>
          <p:cNvPr id="19" name="TextBox 18"/>
          <p:cNvSpPr txBox="1"/>
          <p:nvPr userDrawn="1"/>
        </p:nvSpPr>
        <p:spPr>
          <a:xfrm rot="-2700000">
            <a:off x="4973673" y="5578823"/>
            <a:ext cx="2550698" cy="404854"/>
          </a:xfrm>
          <a:prstGeom prst="rect">
            <a:avLst/>
          </a:prstGeom>
          <a:noFill/>
        </p:spPr>
        <p:txBody>
          <a:bodyPr wrap="none" rtlCol="0">
            <a:spAutoFit/>
          </a:bodyPr>
          <a:lstStyle/>
          <a:p>
            <a:r>
              <a:rPr lang="en-GB" sz="2031" dirty="0">
                <a:solidFill>
                  <a:schemeClr val="bg1">
                    <a:lumMod val="75000"/>
                  </a:schemeClr>
                </a:solidFill>
              </a:rPr>
              <a:t>Professional</a:t>
            </a:r>
            <a:r>
              <a:rPr lang="en-GB" sz="2031" baseline="0" dirty="0">
                <a:solidFill>
                  <a:schemeClr val="bg1">
                    <a:lumMod val="75000"/>
                  </a:schemeClr>
                </a:solidFill>
              </a:rPr>
              <a:t> support</a:t>
            </a:r>
            <a:endParaRPr lang="en-GB" sz="2031" dirty="0">
              <a:solidFill>
                <a:schemeClr val="bg1">
                  <a:lumMod val="75000"/>
                </a:schemeClr>
              </a:solidFill>
            </a:endParaRPr>
          </a:p>
        </p:txBody>
      </p:sp>
      <p:sp>
        <p:nvSpPr>
          <p:cNvPr id="20" name="TextBox 19"/>
          <p:cNvSpPr txBox="1"/>
          <p:nvPr userDrawn="1"/>
        </p:nvSpPr>
        <p:spPr>
          <a:xfrm rot="-2700000">
            <a:off x="5552206" y="5654325"/>
            <a:ext cx="2348720" cy="404854"/>
          </a:xfrm>
          <a:prstGeom prst="rect">
            <a:avLst/>
          </a:prstGeom>
          <a:noFill/>
        </p:spPr>
        <p:txBody>
          <a:bodyPr wrap="none" rtlCol="0">
            <a:spAutoFit/>
          </a:bodyPr>
          <a:lstStyle/>
          <a:p>
            <a:r>
              <a:rPr lang="en-GB" sz="2031" dirty="0">
                <a:solidFill>
                  <a:schemeClr val="bg1">
                    <a:lumMod val="75000"/>
                  </a:schemeClr>
                </a:solidFill>
              </a:rPr>
              <a:t>Enterprise and risk</a:t>
            </a:r>
          </a:p>
        </p:txBody>
      </p:sp>
      <p:sp>
        <p:nvSpPr>
          <p:cNvPr id="21" name="TextBox 20"/>
          <p:cNvSpPr txBox="1"/>
          <p:nvPr userDrawn="1"/>
        </p:nvSpPr>
        <p:spPr>
          <a:xfrm rot="-2700000">
            <a:off x="6120990" y="5780159"/>
            <a:ext cx="2016899" cy="404854"/>
          </a:xfrm>
          <a:prstGeom prst="rect">
            <a:avLst/>
          </a:prstGeom>
          <a:noFill/>
        </p:spPr>
        <p:txBody>
          <a:bodyPr wrap="none" rtlCol="0">
            <a:spAutoFit/>
          </a:bodyPr>
          <a:lstStyle/>
          <a:p>
            <a:r>
              <a:rPr lang="en-GB" sz="2031" dirty="0">
                <a:solidFill>
                  <a:schemeClr val="bg1">
                    <a:lumMod val="75000"/>
                  </a:schemeClr>
                </a:solidFill>
              </a:rPr>
              <a:t>Learned</a:t>
            </a:r>
            <a:r>
              <a:rPr lang="en-GB" sz="2031" baseline="0" dirty="0">
                <a:solidFill>
                  <a:schemeClr val="bg1">
                    <a:lumMod val="75000"/>
                  </a:schemeClr>
                </a:solidFill>
              </a:rPr>
              <a:t> society</a:t>
            </a:r>
            <a:endParaRPr lang="en-GB" sz="2031" dirty="0">
              <a:solidFill>
                <a:schemeClr val="bg1">
                  <a:lumMod val="75000"/>
                </a:schemeClr>
              </a:solidFill>
            </a:endParaRPr>
          </a:p>
        </p:txBody>
      </p:sp>
      <p:sp>
        <p:nvSpPr>
          <p:cNvPr id="22" name="TextBox 21"/>
          <p:cNvSpPr txBox="1"/>
          <p:nvPr userDrawn="1"/>
        </p:nvSpPr>
        <p:spPr>
          <a:xfrm rot="-2700000">
            <a:off x="6670672" y="6006663"/>
            <a:ext cx="1526380" cy="404854"/>
          </a:xfrm>
          <a:prstGeom prst="rect">
            <a:avLst/>
          </a:prstGeom>
          <a:noFill/>
        </p:spPr>
        <p:txBody>
          <a:bodyPr wrap="none" rtlCol="0">
            <a:spAutoFit/>
          </a:bodyPr>
          <a:lstStyle/>
          <a:p>
            <a:r>
              <a:rPr lang="en-GB" sz="2031" dirty="0">
                <a:solidFill>
                  <a:schemeClr val="bg1">
                    <a:lumMod val="75000"/>
                  </a:schemeClr>
                </a:solidFill>
              </a:rPr>
              <a:t>Opportunity</a:t>
            </a:r>
          </a:p>
        </p:txBody>
      </p:sp>
      <p:sp>
        <p:nvSpPr>
          <p:cNvPr id="23" name="TextBox 22"/>
          <p:cNvSpPr txBox="1"/>
          <p:nvPr userDrawn="1"/>
        </p:nvSpPr>
        <p:spPr>
          <a:xfrm rot="-2700000">
            <a:off x="7148179" y="5620769"/>
            <a:ext cx="2392001" cy="404854"/>
          </a:xfrm>
          <a:prstGeom prst="rect">
            <a:avLst/>
          </a:prstGeom>
          <a:noFill/>
        </p:spPr>
        <p:txBody>
          <a:bodyPr wrap="none" rtlCol="0">
            <a:spAutoFit/>
          </a:bodyPr>
          <a:lstStyle/>
          <a:p>
            <a:r>
              <a:rPr lang="en-GB" sz="2031" dirty="0">
                <a:solidFill>
                  <a:schemeClr val="bg1">
                    <a:lumMod val="75000"/>
                  </a:schemeClr>
                </a:solidFill>
              </a:rPr>
              <a:t>International profile</a:t>
            </a:r>
          </a:p>
        </p:txBody>
      </p:sp>
      <p:sp>
        <p:nvSpPr>
          <p:cNvPr id="24" name="TextBox 23"/>
          <p:cNvSpPr txBox="1"/>
          <p:nvPr userDrawn="1"/>
        </p:nvSpPr>
        <p:spPr>
          <a:xfrm rot="-2700000">
            <a:off x="7855325" y="6065385"/>
            <a:ext cx="1165704" cy="404854"/>
          </a:xfrm>
          <a:prstGeom prst="rect">
            <a:avLst/>
          </a:prstGeom>
          <a:noFill/>
        </p:spPr>
        <p:txBody>
          <a:bodyPr wrap="none" rtlCol="0">
            <a:spAutoFit/>
          </a:bodyPr>
          <a:lstStyle/>
          <a:p>
            <a:r>
              <a:rPr lang="en-GB" sz="2031" dirty="0">
                <a:solidFill>
                  <a:schemeClr val="bg1">
                    <a:lumMod val="75000"/>
                  </a:schemeClr>
                </a:solidFill>
              </a:rPr>
              <a:t>Journals</a:t>
            </a:r>
          </a:p>
        </p:txBody>
      </p:sp>
      <p:sp>
        <p:nvSpPr>
          <p:cNvPr id="25" name="TextBox 24"/>
          <p:cNvSpPr txBox="1"/>
          <p:nvPr userDrawn="1"/>
        </p:nvSpPr>
        <p:spPr>
          <a:xfrm rot="-2700000">
            <a:off x="8303353" y="6015052"/>
            <a:ext cx="1439818" cy="404854"/>
          </a:xfrm>
          <a:prstGeom prst="rect">
            <a:avLst/>
          </a:prstGeom>
          <a:noFill/>
        </p:spPr>
        <p:txBody>
          <a:bodyPr wrap="none" rtlCol="0">
            <a:spAutoFit/>
          </a:bodyPr>
          <a:lstStyle/>
          <a:p>
            <a:r>
              <a:rPr lang="en-GB" sz="2031" dirty="0">
                <a:solidFill>
                  <a:schemeClr val="bg1">
                    <a:lumMod val="75000"/>
                  </a:schemeClr>
                </a:solidFill>
              </a:rPr>
              <a:t>Supporting</a:t>
            </a:r>
          </a:p>
        </p:txBody>
      </p:sp>
      <p:sp>
        <p:nvSpPr>
          <p:cNvPr id="26" name="TextBox 25"/>
          <p:cNvSpPr txBox="1"/>
          <p:nvPr userDrawn="1"/>
        </p:nvSpPr>
        <p:spPr>
          <a:xfrm rot="-2700000">
            <a:off x="-617792" y="5559052"/>
            <a:ext cx="1266693" cy="404854"/>
          </a:xfrm>
          <a:prstGeom prst="rect">
            <a:avLst/>
          </a:prstGeom>
          <a:noFill/>
        </p:spPr>
        <p:txBody>
          <a:bodyPr wrap="none" rtlCol="0">
            <a:spAutoFit/>
          </a:bodyPr>
          <a:lstStyle/>
          <a:p>
            <a:r>
              <a:rPr lang="en-GB" sz="2031" dirty="0">
                <a:solidFill>
                  <a:schemeClr val="bg1">
                    <a:lumMod val="75000"/>
                  </a:schemeClr>
                </a:solidFill>
              </a:rPr>
              <a:t>Expertise</a:t>
            </a:r>
          </a:p>
        </p:txBody>
      </p:sp>
      <p:sp>
        <p:nvSpPr>
          <p:cNvPr id="27" name="TextBox 26"/>
          <p:cNvSpPr txBox="1"/>
          <p:nvPr userDrawn="1"/>
        </p:nvSpPr>
        <p:spPr>
          <a:xfrm rot="-2700000">
            <a:off x="-569253" y="5886223"/>
            <a:ext cx="1627369" cy="404854"/>
          </a:xfrm>
          <a:prstGeom prst="rect">
            <a:avLst/>
          </a:prstGeom>
          <a:noFill/>
        </p:spPr>
        <p:txBody>
          <a:bodyPr wrap="none" rtlCol="0">
            <a:spAutoFit/>
          </a:bodyPr>
          <a:lstStyle/>
          <a:p>
            <a:r>
              <a:rPr lang="en-GB" sz="2031" dirty="0">
                <a:solidFill>
                  <a:schemeClr val="bg1">
                    <a:lumMod val="75000"/>
                  </a:schemeClr>
                </a:solidFill>
              </a:rPr>
              <a:t>Sponsorship</a:t>
            </a:r>
          </a:p>
        </p:txBody>
      </p:sp>
      <p:sp>
        <p:nvSpPr>
          <p:cNvPr id="28" name="TextBox 27"/>
          <p:cNvSpPr txBox="1"/>
          <p:nvPr userDrawn="1"/>
        </p:nvSpPr>
        <p:spPr>
          <a:xfrm rot="-2700000">
            <a:off x="-233442" y="5668108"/>
            <a:ext cx="2406428" cy="404854"/>
          </a:xfrm>
          <a:prstGeom prst="rect">
            <a:avLst/>
          </a:prstGeom>
          <a:noFill/>
        </p:spPr>
        <p:txBody>
          <a:bodyPr wrap="none" rtlCol="0">
            <a:spAutoFit/>
          </a:bodyPr>
          <a:lstStyle/>
          <a:p>
            <a:r>
              <a:rPr lang="en-GB" sz="2031"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 September 2019</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 September 2019</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 September 2019</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 September 2019</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323"/>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4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6"/>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 September 2019</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 September 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8">
                <a:solidFill>
                  <a:schemeClr val="tx1"/>
                </a:solidFill>
              </a:defRPr>
            </a:lvl1pPr>
          </a:lstStyle>
          <a:p>
            <a:fld id="{0D5A5B80-4E0E-41F8-BFF5-504EC24C412E}" type="datetime4">
              <a:rPr lang="en-GB" smtClean="0"/>
              <a:pPr/>
              <a:t>2 September 2019</a:t>
            </a:fld>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8">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8">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164288" y="5563122"/>
            <a:ext cx="1528785"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42027"/>
            </a:xfrm>
            <a:prstGeom prst="rect">
              <a:avLst/>
            </a:prstGeom>
            <a:noFill/>
          </p:spPr>
          <p:txBody>
            <a:bodyPr wrap="square" lIns="0" tIns="0" rIns="0" bIns="0" rtlCol="0">
              <a:spAutoFit/>
            </a:bodyPr>
            <a:lstStyle/>
            <a:p>
              <a:r>
                <a:rPr lang="en-GB" sz="923" b="1" dirty="0">
                  <a:solidFill>
                    <a:schemeClr val="accent2"/>
                  </a:solidFill>
                </a:rPr>
                <a:t>Colour</a:t>
              </a:r>
              <a:r>
                <a:rPr lang="en-GB" sz="923" b="1" baseline="0" dirty="0">
                  <a:solidFill>
                    <a:schemeClr val="accent2"/>
                  </a:solidFill>
                </a:rPr>
                <a:t> palette for PowerPoint presentations</a:t>
              </a:r>
              <a:endParaRPr lang="en-US" sz="923" b="1" dirty="0">
                <a:solidFill>
                  <a:schemeClr val="accent2"/>
                </a:solidFill>
              </a:endParaRPr>
            </a:p>
          </p:txBody>
        </p:sp>
        <p:grpSp>
          <p:nvGrpSpPr>
            <p:cNvPr id="14" name="Group 58"/>
            <p:cNvGrpSpPr/>
            <p:nvPr userDrawn="1"/>
          </p:nvGrpSpPr>
          <p:grpSpPr>
            <a:xfrm>
              <a:off x="-2982571" y="476672"/>
              <a:ext cx="2863473" cy="285752"/>
              <a:chOff x="-2982571" y="476672"/>
              <a:chExt cx="2863473" cy="28575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284052"/>
              </a:xfrm>
              <a:prstGeom prst="rect">
                <a:avLst/>
              </a:prstGeom>
              <a:noFill/>
            </p:spPr>
            <p:txBody>
              <a:bodyPr wrap="square" lIns="0" tIns="0" rIns="0" bIns="0" rtlCol="0">
                <a:spAutoFit/>
              </a:bodyPr>
              <a:lstStyle/>
              <a:p>
                <a:r>
                  <a:rPr lang="en-GB" sz="923" dirty="0"/>
                  <a:t>Dark blue</a:t>
                </a:r>
              </a:p>
              <a:p>
                <a:r>
                  <a:rPr lang="en-GB" sz="923" dirty="0"/>
                  <a:t>R17</a:t>
                </a:r>
                <a:r>
                  <a:rPr lang="en-GB" sz="923" baseline="0" dirty="0"/>
                  <a:t>  G52  B88</a:t>
                </a:r>
                <a:endParaRPr lang="en-US" sz="923" dirty="0"/>
              </a:p>
            </p:txBody>
          </p:sp>
        </p:grpSp>
        <p:grpSp>
          <p:nvGrpSpPr>
            <p:cNvPr id="15" name="Group 13"/>
            <p:cNvGrpSpPr/>
            <p:nvPr userDrawn="1"/>
          </p:nvGrpSpPr>
          <p:grpSpPr>
            <a:xfrm>
              <a:off x="-2982575" y="882170"/>
              <a:ext cx="2863476" cy="285752"/>
              <a:chOff x="-2928990" y="365095"/>
              <a:chExt cx="2643206" cy="285752"/>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284052"/>
              </a:xfrm>
              <a:prstGeom prst="rect">
                <a:avLst/>
              </a:prstGeom>
              <a:noFill/>
            </p:spPr>
            <p:txBody>
              <a:bodyPr wrap="square" lIns="0" tIns="0" rIns="0" bIns="0" rtlCol="0">
                <a:spAutoFit/>
              </a:bodyPr>
              <a:lstStyle/>
              <a:p>
                <a:r>
                  <a:rPr lang="en-GB" sz="923" dirty="0"/>
                  <a:t>Gold</a:t>
                </a:r>
              </a:p>
              <a:p>
                <a:r>
                  <a:rPr lang="en-GB" sz="923" dirty="0"/>
                  <a:t>R217</a:t>
                </a:r>
                <a:r>
                  <a:rPr lang="en-GB" sz="923" baseline="0" dirty="0"/>
                  <a:t>  G171  B22</a:t>
                </a:r>
                <a:endParaRPr lang="en-US" sz="738" dirty="0"/>
              </a:p>
            </p:txBody>
          </p:sp>
        </p:grpSp>
        <p:grpSp>
          <p:nvGrpSpPr>
            <p:cNvPr id="16" name="Group 16"/>
            <p:cNvGrpSpPr/>
            <p:nvPr userDrawn="1"/>
          </p:nvGrpSpPr>
          <p:grpSpPr>
            <a:xfrm>
              <a:off x="-2982575" y="1277829"/>
              <a:ext cx="2863476" cy="285752"/>
              <a:chOff x="-2928990" y="63509"/>
              <a:chExt cx="2643206" cy="285752"/>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284052"/>
              </a:xfrm>
              <a:prstGeom prst="rect">
                <a:avLst/>
              </a:prstGeom>
              <a:noFill/>
            </p:spPr>
            <p:txBody>
              <a:bodyPr wrap="square" lIns="0" tIns="0" rIns="0" bIns="0" rtlCol="0">
                <a:spAutoFit/>
              </a:bodyPr>
              <a:lstStyle/>
              <a:p>
                <a:r>
                  <a:rPr lang="en-GB" sz="923" dirty="0"/>
                  <a:t>Mid blue</a:t>
                </a:r>
              </a:p>
              <a:p>
                <a:r>
                  <a:rPr lang="en-GB" sz="923" dirty="0"/>
                  <a:t>R64</a:t>
                </a:r>
                <a:r>
                  <a:rPr lang="en-GB" sz="923" baseline="0" dirty="0"/>
                  <a:t>  G150  B184</a:t>
                </a:r>
                <a:endParaRPr lang="en-US" sz="923" dirty="0"/>
              </a:p>
            </p:txBody>
          </p:sp>
        </p:grpSp>
        <p:sp>
          <p:nvSpPr>
            <p:cNvPr id="17" name="TextBox 16"/>
            <p:cNvSpPr txBox="1"/>
            <p:nvPr userDrawn="1"/>
          </p:nvSpPr>
          <p:spPr>
            <a:xfrm>
              <a:off x="-2982571" y="2122984"/>
              <a:ext cx="2399126" cy="142027"/>
            </a:xfrm>
            <a:prstGeom prst="rect">
              <a:avLst/>
            </a:prstGeom>
            <a:noFill/>
          </p:spPr>
          <p:txBody>
            <a:bodyPr wrap="square" lIns="0" tIns="0" rIns="0" bIns="0" rtlCol="0">
              <a:spAutoFit/>
            </a:bodyPr>
            <a:lstStyle/>
            <a:p>
              <a:r>
                <a:rPr lang="en-GB" sz="923" b="1" dirty="0">
                  <a:solidFill>
                    <a:schemeClr val="accent1"/>
                  </a:solidFill>
                </a:rPr>
                <a:t>Secondary colour palette</a:t>
              </a:r>
              <a:endParaRPr lang="en-US" sz="923" b="1" dirty="0">
                <a:solidFill>
                  <a:schemeClr val="accent1"/>
                </a:solidFill>
              </a:endParaRPr>
            </a:p>
          </p:txBody>
        </p:sp>
        <p:sp>
          <p:nvSpPr>
            <p:cNvPr id="18" name="TextBox 17"/>
            <p:cNvSpPr txBox="1"/>
            <p:nvPr userDrawn="1"/>
          </p:nvSpPr>
          <p:spPr>
            <a:xfrm>
              <a:off x="-2982571" y="260648"/>
              <a:ext cx="2399126" cy="142027"/>
            </a:xfrm>
            <a:prstGeom prst="rect">
              <a:avLst/>
            </a:prstGeom>
            <a:noFill/>
          </p:spPr>
          <p:txBody>
            <a:bodyPr wrap="square" lIns="0" tIns="0" rIns="0" bIns="0" rtlCol="0">
              <a:spAutoFit/>
            </a:bodyPr>
            <a:lstStyle/>
            <a:p>
              <a:pPr>
                <a:tabLst>
                  <a:tab pos="2233302" algn="l"/>
                </a:tabLst>
              </a:pPr>
              <a:r>
                <a:rPr lang="en-GB" sz="923" b="1" dirty="0">
                  <a:solidFill>
                    <a:schemeClr val="accent1"/>
                  </a:solidFill>
                </a:rPr>
                <a:t>Primary colour palette</a:t>
              </a:r>
              <a:endParaRPr lang="en-US" sz="923" b="1" dirty="0">
                <a:solidFill>
                  <a:schemeClr val="accent1"/>
                </a:solidFill>
              </a:endParaRPr>
            </a:p>
          </p:txBody>
        </p:sp>
        <p:grpSp>
          <p:nvGrpSpPr>
            <p:cNvPr id="19" name="Group 24"/>
            <p:cNvGrpSpPr/>
            <p:nvPr userDrawn="1"/>
          </p:nvGrpSpPr>
          <p:grpSpPr>
            <a:xfrm>
              <a:off x="-2982575" y="1688965"/>
              <a:ext cx="2863476" cy="285752"/>
              <a:chOff x="-2928990" y="63509"/>
              <a:chExt cx="2643206" cy="28575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284052"/>
              </a:xfrm>
              <a:prstGeom prst="rect">
                <a:avLst/>
              </a:prstGeom>
              <a:noFill/>
            </p:spPr>
            <p:txBody>
              <a:bodyPr wrap="square" lIns="0" tIns="0" rIns="0" bIns="0" rtlCol="0">
                <a:spAutoFit/>
              </a:bodyPr>
              <a:lstStyle/>
              <a:p>
                <a:r>
                  <a:rPr lang="en-GB" sz="923" dirty="0"/>
                  <a:t>Light grey</a:t>
                </a:r>
              </a:p>
              <a:p>
                <a:r>
                  <a:rPr lang="en-GB" sz="923" dirty="0"/>
                  <a:t>R220</a:t>
                </a:r>
                <a:r>
                  <a:rPr lang="en-GB" sz="923" baseline="0" dirty="0"/>
                  <a:t>  G221  B217</a:t>
                </a:r>
                <a:endParaRPr lang="en-US" sz="923" dirty="0"/>
              </a:p>
            </p:txBody>
          </p:sp>
        </p:grpSp>
        <p:grpSp>
          <p:nvGrpSpPr>
            <p:cNvPr id="20" name="Group 27"/>
            <p:cNvGrpSpPr/>
            <p:nvPr userDrawn="1"/>
          </p:nvGrpSpPr>
          <p:grpSpPr>
            <a:xfrm>
              <a:off x="-2982575" y="2733370"/>
              <a:ext cx="2863476" cy="285752"/>
              <a:chOff x="-2928990" y="696778"/>
              <a:chExt cx="2643206" cy="28575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284052"/>
              </a:xfrm>
              <a:prstGeom prst="rect">
                <a:avLst/>
              </a:prstGeom>
              <a:noFill/>
            </p:spPr>
            <p:txBody>
              <a:bodyPr wrap="square" lIns="0" tIns="0" rIns="0" bIns="0" rtlCol="0">
                <a:spAutoFit/>
              </a:bodyPr>
              <a:lstStyle/>
              <a:p>
                <a:r>
                  <a:rPr lang="en-GB" sz="923" dirty="0"/>
                  <a:t>Pea green</a:t>
                </a:r>
              </a:p>
              <a:p>
                <a:r>
                  <a:rPr lang="en-GB" sz="923" dirty="0"/>
                  <a:t>R121</a:t>
                </a:r>
                <a:r>
                  <a:rPr lang="en-GB" sz="923" baseline="0" dirty="0"/>
                  <a:t>  G163  B42</a:t>
                </a:r>
                <a:endParaRPr lang="en-US" sz="923" dirty="0"/>
              </a:p>
            </p:txBody>
          </p:sp>
        </p:grpSp>
        <p:grpSp>
          <p:nvGrpSpPr>
            <p:cNvPr id="21" name="Group 60"/>
            <p:cNvGrpSpPr/>
            <p:nvPr userDrawn="1"/>
          </p:nvGrpSpPr>
          <p:grpSpPr>
            <a:xfrm>
              <a:off x="-2982571" y="3144506"/>
              <a:ext cx="2863473" cy="285752"/>
              <a:chOff x="-2982571" y="3144506"/>
              <a:chExt cx="2863473" cy="28575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284052"/>
              </a:xfrm>
              <a:prstGeom prst="rect">
                <a:avLst/>
              </a:prstGeom>
              <a:noFill/>
            </p:spPr>
            <p:txBody>
              <a:bodyPr wrap="square" lIns="0" tIns="0" rIns="0" bIns="0" rtlCol="0">
                <a:spAutoFit/>
              </a:bodyPr>
              <a:lstStyle/>
              <a:p>
                <a:r>
                  <a:rPr lang="en-GB" sz="923" dirty="0"/>
                  <a:t>Forest green</a:t>
                </a:r>
              </a:p>
              <a:p>
                <a:r>
                  <a:rPr lang="en-GB" sz="923" dirty="0"/>
                  <a:t>R</a:t>
                </a:r>
                <a:r>
                  <a:rPr lang="en-GB" sz="923" baseline="0" dirty="0"/>
                  <a:t>0 G132  B82</a:t>
                </a:r>
                <a:endParaRPr lang="en-US" sz="923" dirty="0"/>
              </a:p>
            </p:txBody>
          </p:sp>
        </p:grpSp>
        <p:grpSp>
          <p:nvGrpSpPr>
            <p:cNvPr id="22" name="Group 33"/>
            <p:cNvGrpSpPr/>
            <p:nvPr userDrawn="1"/>
          </p:nvGrpSpPr>
          <p:grpSpPr>
            <a:xfrm>
              <a:off x="-2982575" y="3555642"/>
              <a:ext cx="2863476" cy="285752"/>
              <a:chOff x="-2928990" y="696778"/>
              <a:chExt cx="2643206" cy="28575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284052"/>
              </a:xfrm>
              <a:prstGeom prst="rect">
                <a:avLst/>
              </a:prstGeom>
              <a:noFill/>
            </p:spPr>
            <p:txBody>
              <a:bodyPr wrap="square" lIns="0" tIns="0" rIns="0" bIns="0" rtlCol="0">
                <a:spAutoFit/>
              </a:bodyPr>
              <a:lstStyle/>
              <a:p>
                <a:r>
                  <a:rPr lang="en-GB" sz="923" dirty="0"/>
                  <a:t>Bottle green</a:t>
                </a:r>
              </a:p>
              <a:p>
                <a:r>
                  <a:rPr lang="en-GB" sz="923" dirty="0"/>
                  <a:t>R17</a:t>
                </a:r>
                <a:r>
                  <a:rPr lang="en-GB" sz="923" baseline="0" dirty="0"/>
                  <a:t>  G179  B162</a:t>
                </a:r>
                <a:endParaRPr lang="en-US" sz="923" dirty="0"/>
              </a:p>
            </p:txBody>
          </p:sp>
        </p:grpSp>
        <p:grpSp>
          <p:nvGrpSpPr>
            <p:cNvPr id="23" name="Group 36"/>
            <p:cNvGrpSpPr/>
            <p:nvPr userDrawn="1"/>
          </p:nvGrpSpPr>
          <p:grpSpPr>
            <a:xfrm>
              <a:off x="-2982575" y="3966778"/>
              <a:ext cx="2863476" cy="285752"/>
              <a:chOff x="-2928990" y="696778"/>
              <a:chExt cx="2643206" cy="28575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284052"/>
              </a:xfrm>
              <a:prstGeom prst="rect">
                <a:avLst/>
              </a:prstGeom>
              <a:noFill/>
            </p:spPr>
            <p:txBody>
              <a:bodyPr wrap="square" lIns="0" tIns="0" rIns="0" bIns="0" rtlCol="0">
                <a:spAutoFit/>
              </a:bodyPr>
              <a:lstStyle/>
              <a:p>
                <a:r>
                  <a:rPr lang="en-GB" sz="923" dirty="0"/>
                  <a:t>Cyan</a:t>
                </a:r>
              </a:p>
              <a:p>
                <a:r>
                  <a:rPr lang="en-GB" sz="923" dirty="0"/>
                  <a:t>R0</a:t>
                </a:r>
                <a:r>
                  <a:rPr lang="en-GB" sz="923" baseline="0" dirty="0"/>
                  <a:t>  G156  B200</a:t>
                </a:r>
                <a:endParaRPr lang="en-US" sz="923" dirty="0"/>
              </a:p>
            </p:txBody>
          </p:sp>
        </p:grpSp>
        <p:grpSp>
          <p:nvGrpSpPr>
            <p:cNvPr id="24" name="Group 63"/>
            <p:cNvGrpSpPr/>
            <p:nvPr userDrawn="1"/>
          </p:nvGrpSpPr>
          <p:grpSpPr>
            <a:xfrm>
              <a:off x="-2982571" y="4377914"/>
              <a:ext cx="2863473" cy="285752"/>
              <a:chOff x="-2982571" y="4377914"/>
              <a:chExt cx="2863473" cy="28575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284052"/>
              </a:xfrm>
              <a:prstGeom prst="rect">
                <a:avLst/>
              </a:prstGeom>
              <a:noFill/>
            </p:spPr>
            <p:txBody>
              <a:bodyPr wrap="square" lIns="0" tIns="0" rIns="0" bIns="0" rtlCol="0">
                <a:spAutoFit/>
              </a:bodyPr>
              <a:lstStyle/>
              <a:p>
                <a:r>
                  <a:rPr lang="en-GB" sz="923" dirty="0"/>
                  <a:t>Light blue</a:t>
                </a:r>
              </a:p>
              <a:p>
                <a:r>
                  <a:rPr lang="en-GB" sz="923" dirty="0"/>
                  <a:t>R124</a:t>
                </a:r>
                <a:r>
                  <a:rPr lang="en-GB" sz="923" baseline="0" dirty="0"/>
                  <a:t>  G179  B225</a:t>
                </a:r>
                <a:endParaRPr lang="en-US" sz="923" dirty="0"/>
              </a:p>
            </p:txBody>
          </p:sp>
        </p:grpSp>
        <p:grpSp>
          <p:nvGrpSpPr>
            <p:cNvPr id="25" name="Group 43"/>
            <p:cNvGrpSpPr/>
            <p:nvPr userDrawn="1"/>
          </p:nvGrpSpPr>
          <p:grpSpPr>
            <a:xfrm>
              <a:off x="-2982575" y="4789050"/>
              <a:ext cx="2863476" cy="285752"/>
              <a:chOff x="-2928990" y="696778"/>
              <a:chExt cx="2643206" cy="28575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284052"/>
              </a:xfrm>
              <a:prstGeom prst="rect">
                <a:avLst/>
              </a:prstGeom>
              <a:noFill/>
            </p:spPr>
            <p:txBody>
              <a:bodyPr wrap="square" lIns="0" tIns="0" rIns="0" bIns="0" rtlCol="0">
                <a:spAutoFit/>
              </a:bodyPr>
              <a:lstStyle/>
              <a:p>
                <a:r>
                  <a:rPr lang="en-GB" sz="923" dirty="0"/>
                  <a:t>Violet</a:t>
                </a:r>
              </a:p>
              <a:p>
                <a:r>
                  <a:rPr lang="en-GB" sz="923" dirty="0"/>
                  <a:t>R128</a:t>
                </a:r>
                <a:r>
                  <a:rPr lang="en-GB" sz="923" baseline="0" dirty="0"/>
                  <a:t>  G118  B207</a:t>
                </a:r>
                <a:endParaRPr lang="en-US" sz="923" dirty="0"/>
              </a:p>
            </p:txBody>
          </p:sp>
        </p:grpSp>
        <p:grpSp>
          <p:nvGrpSpPr>
            <p:cNvPr id="26" name="Group 46"/>
            <p:cNvGrpSpPr/>
            <p:nvPr userDrawn="1"/>
          </p:nvGrpSpPr>
          <p:grpSpPr>
            <a:xfrm>
              <a:off x="-2982575" y="5200186"/>
              <a:ext cx="2863476" cy="285752"/>
              <a:chOff x="-2928990" y="696778"/>
              <a:chExt cx="2643206" cy="28575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284052"/>
              </a:xfrm>
              <a:prstGeom prst="rect">
                <a:avLst/>
              </a:prstGeom>
              <a:noFill/>
            </p:spPr>
            <p:txBody>
              <a:bodyPr wrap="square" lIns="0" tIns="0" rIns="0" bIns="0" rtlCol="0">
                <a:spAutoFit/>
              </a:bodyPr>
              <a:lstStyle/>
              <a:p>
                <a:r>
                  <a:rPr lang="en-GB" sz="923" dirty="0"/>
                  <a:t>Purple</a:t>
                </a:r>
              </a:p>
              <a:p>
                <a:r>
                  <a:rPr lang="en-GB" sz="923" dirty="0"/>
                  <a:t>R143</a:t>
                </a:r>
                <a:r>
                  <a:rPr lang="en-GB" sz="923" baseline="0" dirty="0"/>
                  <a:t>  G70  B147</a:t>
                </a:r>
                <a:endParaRPr lang="en-US" sz="923" dirty="0"/>
              </a:p>
            </p:txBody>
          </p:sp>
        </p:grpSp>
        <p:grpSp>
          <p:nvGrpSpPr>
            <p:cNvPr id="27" name="Group 49"/>
            <p:cNvGrpSpPr/>
            <p:nvPr userDrawn="1"/>
          </p:nvGrpSpPr>
          <p:grpSpPr>
            <a:xfrm>
              <a:off x="-2982575" y="5611322"/>
              <a:ext cx="2863476" cy="285752"/>
              <a:chOff x="-2928990" y="696778"/>
              <a:chExt cx="2643206" cy="28575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284052"/>
              </a:xfrm>
              <a:prstGeom prst="rect">
                <a:avLst/>
              </a:prstGeom>
              <a:noFill/>
            </p:spPr>
            <p:txBody>
              <a:bodyPr wrap="square" lIns="0" tIns="0" rIns="0" bIns="0" rtlCol="0">
                <a:spAutoFit/>
              </a:bodyPr>
              <a:lstStyle/>
              <a:p>
                <a:r>
                  <a:rPr lang="en-GB" sz="923" dirty="0" err="1"/>
                  <a:t>Fuscia</a:t>
                </a:r>
                <a:endParaRPr lang="en-GB" sz="923" dirty="0"/>
              </a:p>
              <a:p>
                <a:r>
                  <a:rPr lang="en-GB" sz="923" dirty="0"/>
                  <a:t>R233</a:t>
                </a:r>
                <a:r>
                  <a:rPr lang="en-GB" sz="923" baseline="0" dirty="0"/>
                  <a:t>  G69  B140</a:t>
                </a:r>
                <a:endParaRPr lang="en-US" sz="923" dirty="0"/>
              </a:p>
            </p:txBody>
          </p:sp>
        </p:grpSp>
        <p:grpSp>
          <p:nvGrpSpPr>
            <p:cNvPr id="28" name="Group 52"/>
            <p:cNvGrpSpPr/>
            <p:nvPr userDrawn="1"/>
          </p:nvGrpSpPr>
          <p:grpSpPr>
            <a:xfrm>
              <a:off x="-2982575" y="6022458"/>
              <a:ext cx="2863476" cy="285752"/>
              <a:chOff x="-2928990" y="696778"/>
              <a:chExt cx="2643206" cy="28575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284052"/>
              </a:xfrm>
              <a:prstGeom prst="rect">
                <a:avLst/>
              </a:prstGeom>
              <a:noFill/>
            </p:spPr>
            <p:txBody>
              <a:bodyPr wrap="square" lIns="0" tIns="0" rIns="0" bIns="0" rtlCol="0">
                <a:spAutoFit/>
              </a:bodyPr>
              <a:lstStyle/>
              <a:p>
                <a:r>
                  <a:rPr lang="en-GB" sz="923" dirty="0"/>
                  <a:t>Red</a:t>
                </a:r>
              </a:p>
              <a:p>
                <a:r>
                  <a:rPr lang="en-GB" sz="923" dirty="0"/>
                  <a:t>R200</a:t>
                </a:r>
                <a:r>
                  <a:rPr lang="en-GB" sz="923" baseline="0" dirty="0"/>
                  <a:t>  G30  B69</a:t>
                </a:r>
                <a:endParaRPr lang="en-US" sz="923" dirty="0"/>
              </a:p>
            </p:txBody>
          </p:sp>
        </p:grpSp>
        <p:grpSp>
          <p:nvGrpSpPr>
            <p:cNvPr id="29" name="Group 55"/>
            <p:cNvGrpSpPr/>
            <p:nvPr userDrawn="1"/>
          </p:nvGrpSpPr>
          <p:grpSpPr>
            <a:xfrm>
              <a:off x="-2982575" y="6433591"/>
              <a:ext cx="2863476" cy="285752"/>
              <a:chOff x="-2928990" y="696778"/>
              <a:chExt cx="2643206" cy="28575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284052"/>
              </a:xfrm>
              <a:prstGeom prst="rect">
                <a:avLst/>
              </a:prstGeom>
              <a:noFill/>
            </p:spPr>
            <p:txBody>
              <a:bodyPr wrap="square" lIns="0" tIns="0" rIns="0" bIns="0" rtlCol="0">
                <a:spAutoFit/>
              </a:bodyPr>
              <a:lstStyle/>
              <a:p>
                <a:r>
                  <a:rPr lang="en-GB" sz="923" dirty="0"/>
                  <a:t>Orange</a:t>
                </a:r>
              </a:p>
              <a:p>
                <a:r>
                  <a:rPr lang="en-GB" sz="923" dirty="0"/>
                  <a:t>R238</a:t>
                </a:r>
                <a:r>
                  <a:rPr lang="en-GB" sz="923" baseline="0" dirty="0"/>
                  <a:t>  G116  29</a:t>
                </a:r>
                <a:endParaRPr lang="en-US" sz="923"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310953" y="2348880"/>
            <a:ext cx="2214581" cy="284052"/>
          </a:xfrm>
          <a:prstGeom prst="rect">
            <a:avLst/>
          </a:prstGeom>
          <a:noFill/>
        </p:spPr>
        <p:txBody>
          <a:bodyPr wrap="square" lIns="0" tIns="0" rIns="0" bIns="0" rtlCol="0">
            <a:spAutoFit/>
          </a:bodyPr>
          <a:lstStyle/>
          <a:p>
            <a:r>
              <a:rPr lang="en-GB" sz="923" dirty="0"/>
              <a:t>Dark grey</a:t>
            </a:r>
          </a:p>
          <a:p>
            <a:r>
              <a:rPr lang="en-GB" sz="923" dirty="0"/>
              <a:t>R63</a:t>
            </a:r>
            <a:r>
              <a:rPr lang="en-GB" sz="923" baseline="0" dirty="0"/>
              <a:t>  G69  B72</a:t>
            </a:r>
            <a:endParaRPr lang="en-US" sz="923"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 id="2147483671" r:id="rId16"/>
    <p:sldLayoutId id="2147483672" r:id="rId17"/>
  </p:sldLayoutIdLst>
  <p:hf hdr="0" ftr="0"/>
  <p:txStyles>
    <p:titleStyle>
      <a:lvl1pPr algn="l" rtl="0" eaLnBrk="1" fontAlgn="base" hangingPunct="1">
        <a:spcBef>
          <a:spcPct val="0"/>
        </a:spcBef>
        <a:spcAft>
          <a:spcPct val="0"/>
        </a:spcAft>
        <a:defRPr sz="2954" b="1">
          <a:solidFill>
            <a:srgbClr val="D9AB16"/>
          </a:solidFill>
          <a:latin typeface="+mj-lt"/>
          <a:ea typeface="+mj-ea"/>
          <a:cs typeface="+mj-cs"/>
        </a:defRPr>
      </a:lvl1pPr>
      <a:lvl2pPr algn="l" rtl="0" eaLnBrk="1" fontAlgn="base" hangingPunct="1">
        <a:spcBef>
          <a:spcPct val="0"/>
        </a:spcBef>
        <a:spcAft>
          <a:spcPct val="0"/>
        </a:spcAft>
        <a:defRPr sz="2954">
          <a:solidFill>
            <a:srgbClr val="D9AB16"/>
          </a:solidFill>
          <a:latin typeface="Arial" charset="0"/>
          <a:cs typeface="Arial" charset="0"/>
        </a:defRPr>
      </a:lvl2pPr>
      <a:lvl3pPr algn="l" rtl="0" eaLnBrk="1" fontAlgn="base" hangingPunct="1">
        <a:spcBef>
          <a:spcPct val="0"/>
        </a:spcBef>
        <a:spcAft>
          <a:spcPct val="0"/>
        </a:spcAft>
        <a:defRPr sz="2954">
          <a:solidFill>
            <a:srgbClr val="D9AB16"/>
          </a:solidFill>
          <a:latin typeface="Arial" charset="0"/>
          <a:cs typeface="Arial" charset="0"/>
        </a:defRPr>
      </a:lvl3pPr>
      <a:lvl4pPr algn="l" rtl="0" eaLnBrk="1" fontAlgn="base" hangingPunct="1">
        <a:spcBef>
          <a:spcPct val="0"/>
        </a:spcBef>
        <a:spcAft>
          <a:spcPct val="0"/>
        </a:spcAft>
        <a:defRPr sz="2954">
          <a:solidFill>
            <a:srgbClr val="D9AB16"/>
          </a:solidFill>
          <a:latin typeface="Arial" charset="0"/>
          <a:cs typeface="Arial" charset="0"/>
        </a:defRPr>
      </a:lvl4pPr>
      <a:lvl5pPr algn="l" rtl="0" eaLnBrk="1" fontAlgn="base" hangingPunct="1">
        <a:spcBef>
          <a:spcPct val="0"/>
        </a:spcBef>
        <a:spcAft>
          <a:spcPct val="0"/>
        </a:spcAft>
        <a:defRPr sz="2954">
          <a:solidFill>
            <a:srgbClr val="D9AB16"/>
          </a:solidFill>
          <a:latin typeface="Arial" charset="0"/>
          <a:cs typeface="Arial" charset="0"/>
        </a:defRPr>
      </a:lvl5pPr>
      <a:lvl6pPr marL="422041" algn="l" rtl="0" eaLnBrk="1" fontAlgn="base" hangingPunct="1">
        <a:spcBef>
          <a:spcPct val="0"/>
        </a:spcBef>
        <a:spcAft>
          <a:spcPct val="0"/>
        </a:spcAft>
        <a:defRPr sz="2954">
          <a:solidFill>
            <a:srgbClr val="D9AB16"/>
          </a:solidFill>
          <a:latin typeface="Arial" charset="0"/>
          <a:cs typeface="Arial" charset="0"/>
        </a:defRPr>
      </a:lvl6pPr>
      <a:lvl7pPr marL="844083" algn="l" rtl="0" eaLnBrk="1" fontAlgn="base" hangingPunct="1">
        <a:spcBef>
          <a:spcPct val="0"/>
        </a:spcBef>
        <a:spcAft>
          <a:spcPct val="0"/>
        </a:spcAft>
        <a:defRPr sz="2954">
          <a:solidFill>
            <a:srgbClr val="D9AB16"/>
          </a:solidFill>
          <a:latin typeface="Arial" charset="0"/>
          <a:cs typeface="Arial" charset="0"/>
        </a:defRPr>
      </a:lvl7pPr>
      <a:lvl8pPr marL="1266124" algn="l" rtl="0" eaLnBrk="1" fontAlgn="base" hangingPunct="1">
        <a:spcBef>
          <a:spcPct val="0"/>
        </a:spcBef>
        <a:spcAft>
          <a:spcPct val="0"/>
        </a:spcAft>
        <a:defRPr sz="2954">
          <a:solidFill>
            <a:srgbClr val="D9AB16"/>
          </a:solidFill>
          <a:latin typeface="Arial" charset="0"/>
          <a:cs typeface="Arial" charset="0"/>
        </a:defRPr>
      </a:lvl8pPr>
      <a:lvl9pPr marL="1688165" algn="l" rtl="0" eaLnBrk="1" fontAlgn="base" hangingPunct="1">
        <a:spcBef>
          <a:spcPct val="0"/>
        </a:spcBef>
        <a:spcAft>
          <a:spcPct val="0"/>
        </a:spcAft>
        <a:defRPr sz="2954">
          <a:solidFill>
            <a:srgbClr val="D9AB16"/>
          </a:solidFill>
          <a:latin typeface="Arial" charset="0"/>
          <a:cs typeface="Arial" charset="0"/>
        </a:defRPr>
      </a:lvl9pPr>
    </p:titleStyle>
    <p:bodyStyle>
      <a:lvl1pPr marL="249122" indent="-249122" algn="l" rtl="0" eaLnBrk="1" fontAlgn="base" hangingPunct="1">
        <a:spcBef>
          <a:spcPct val="50000"/>
        </a:spcBef>
        <a:spcAft>
          <a:spcPct val="0"/>
        </a:spcAft>
        <a:buClr>
          <a:srgbClr val="D9AB16"/>
        </a:buClr>
        <a:buChar char="•"/>
        <a:defRPr sz="2215">
          <a:solidFill>
            <a:srgbClr val="3F4548"/>
          </a:solidFill>
          <a:latin typeface="+mn-lt"/>
          <a:ea typeface="+mn-ea"/>
          <a:cs typeface="+mn-cs"/>
        </a:defRPr>
      </a:lvl1pPr>
      <a:lvl2pPr marL="662370" indent="-247657" algn="l" rtl="0" eaLnBrk="1" fontAlgn="base" hangingPunct="1">
        <a:spcBef>
          <a:spcPct val="50000"/>
        </a:spcBef>
        <a:spcAft>
          <a:spcPct val="0"/>
        </a:spcAft>
        <a:buClr>
          <a:srgbClr val="D9AB16"/>
        </a:buClr>
        <a:buChar char="–"/>
        <a:defRPr sz="1846">
          <a:solidFill>
            <a:srgbClr val="3F4548"/>
          </a:solidFill>
          <a:latin typeface="+mn-lt"/>
          <a:cs typeface="+mn-cs"/>
        </a:defRPr>
      </a:lvl2pPr>
      <a:lvl3pPr marL="989160" indent="-161196" algn="l" rtl="0" eaLnBrk="1" fontAlgn="base" hangingPunct="1">
        <a:spcBef>
          <a:spcPct val="50000"/>
        </a:spcBef>
        <a:spcAft>
          <a:spcPct val="0"/>
        </a:spcAft>
        <a:buClr>
          <a:srgbClr val="D9AB16"/>
        </a:buClr>
        <a:buChar char="•"/>
        <a:defRPr>
          <a:solidFill>
            <a:srgbClr val="3F4548"/>
          </a:solidFill>
          <a:latin typeface="+mn-lt"/>
          <a:cs typeface="+mn-cs"/>
        </a:defRPr>
      </a:lvl3pPr>
      <a:lvl4pPr marL="1323276" indent="-168524" algn="l" rtl="0" eaLnBrk="1" fontAlgn="base" hangingPunct="1">
        <a:spcBef>
          <a:spcPct val="50000"/>
        </a:spcBef>
        <a:spcAft>
          <a:spcPct val="0"/>
        </a:spcAft>
        <a:buClr>
          <a:srgbClr val="D9AB16"/>
        </a:buClr>
        <a:buChar char="–"/>
        <a:defRPr sz="1477">
          <a:solidFill>
            <a:srgbClr val="3F4548"/>
          </a:solidFill>
          <a:latin typeface="+mn-lt"/>
          <a:cs typeface="+mn-cs"/>
        </a:defRPr>
      </a:lvl4pPr>
      <a:lvl5pPr marL="1654461" indent="-162662" algn="l" rtl="0" eaLnBrk="1" fontAlgn="base" hangingPunct="1">
        <a:spcBef>
          <a:spcPct val="50000"/>
        </a:spcBef>
        <a:spcAft>
          <a:spcPct val="0"/>
        </a:spcAft>
        <a:buClr>
          <a:srgbClr val="D9AB16"/>
        </a:buClr>
        <a:buFont typeface="Arial" pitchFamily="34" charset="0"/>
        <a:buChar char="•"/>
        <a:defRPr sz="1292">
          <a:solidFill>
            <a:srgbClr val="3F4548"/>
          </a:solidFill>
          <a:latin typeface="+mn-lt"/>
          <a:cs typeface="+mn-cs"/>
        </a:defRPr>
      </a:lvl5pPr>
      <a:lvl6pPr marL="2076502" indent="-162662" algn="l" rtl="0" eaLnBrk="1" fontAlgn="base" hangingPunct="1">
        <a:spcBef>
          <a:spcPct val="50000"/>
        </a:spcBef>
        <a:spcAft>
          <a:spcPct val="0"/>
        </a:spcAft>
        <a:buClr>
          <a:srgbClr val="D9AB16"/>
        </a:buClr>
        <a:buChar char="»"/>
        <a:defRPr sz="1292">
          <a:solidFill>
            <a:srgbClr val="0D2E64"/>
          </a:solidFill>
          <a:latin typeface="+mn-lt"/>
          <a:cs typeface="+mn-cs"/>
        </a:defRPr>
      </a:lvl6pPr>
      <a:lvl7pPr marL="2498544" indent="-162662" algn="l" rtl="0" eaLnBrk="1" fontAlgn="base" hangingPunct="1">
        <a:spcBef>
          <a:spcPct val="50000"/>
        </a:spcBef>
        <a:spcAft>
          <a:spcPct val="0"/>
        </a:spcAft>
        <a:buClr>
          <a:srgbClr val="D9AB16"/>
        </a:buClr>
        <a:buChar char="»"/>
        <a:defRPr sz="1292">
          <a:solidFill>
            <a:srgbClr val="0D2E64"/>
          </a:solidFill>
          <a:latin typeface="+mn-lt"/>
          <a:cs typeface="+mn-cs"/>
        </a:defRPr>
      </a:lvl7pPr>
      <a:lvl8pPr marL="2920585" indent="-162662" algn="l" rtl="0" eaLnBrk="1" fontAlgn="base" hangingPunct="1">
        <a:spcBef>
          <a:spcPct val="50000"/>
        </a:spcBef>
        <a:spcAft>
          <a:spcPct val="0"/>
        </a:spcAft>
        <a:buClr>
          <a:srgbClr val="D9AB16"/>
        </a:buClr>
        <a:buChar char="»"/>
        <a:defRPr sz="1292">
          <a:solidFill>
            <a:srgbClr val="0D2E64"/>
          </a:solidFill>
          <a:latin typeface="+mn-lt"/>
          <a:cs typeface="+mn-cs"/>
        </a:defRPr>
      </a:lvl8pPr>
      <a:lvl9pPr marL="3342626" indent="-162662" algn="l" rtl="0" eaLnBrk="1" fontAlgn="base" hangingPunct="1">
        <a:spcBef>
          <a:spcPct val="50000"/>
        </a:spcBef>
        <a:spcAft>
          <a:spcPct val="0"/>
        </a:spcAft>
        <a:buClr>
          <a:srgbClr val="D9AB16"/>
        </a:buClr>
        <a:buChar char="»"/>
        <a:defRPr sz="1292">
          <a:solidFill>
            <a:srgbClr val="0D2E64"/>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531EB2-3CA6-2940-9F8F-36902A08EC6C}"/>
              </a:ext>
            </a:extLst>
          </p:cNvPr>
          <p:cNvSpPr>
            <a:spLocks noGrp="1"/>
          </p:cNvSpPr>
          <p:nvPr>
            <p:ph type="dt" sz="half" idx="10"/>
          </p:nvPr>
        </p:nvSpPr>
        <p:spPr/>
        <p:txBody>
          <a:bodyPr/>
          <a:lstStyle/>
          <a:p>
            <a:endParaRPr lang="en-GB" dirty="0">
              <a:solidFill>
                <a:prstClr val="white"/>
              </a:solidFill>
            </a:endParaRPr>
          </a:p>
        </p:txBody>
      </p:sp>
      <p:sp>
        <p:nvSpPr>
          <p:cNvPr id="2" name="Title 1">
            <a:extLst>
              <a:ext uri="{FF2B5EF4-FFF2-40B4-BE49-F238E27FC236}">
                <a16:creationId xmlns:a16="http://schemas.microsoft.com/office/drawing/2014/main" id="{2A02F93A-42A2-CC49-AC45-746B3991690D}"/>
              </a:ext>
            </a:extLst>
          </p:cNvPr>
          <p:cNvSpPr>
            <a:spLocks noGrp="1"/>
          </p:cNvSpPr>
          <p:nvPr>
            <p:ph type="ctrTitle"/>
          </p:nvPr>
        </p:nvSpPr>
        <p:spPr>
          <a:xfrm>
            <a:off x="395288" y="2278546"/>
            <a:ext cx="8490294" cy="841169"/>
          </a:xfrm>
        </p:spPr>
        <p:txBody>
          <a:bodyPr/>
          <a:lstStyle/>
          <a:p>
            <a:r>
              <a:rPr lang="en-GB" sz="2550" dirty="0">
                <a:solidFill>
                  <a:srgbClr val="FFFF00"/>
                </a:solidFill>
              </a:rPr>
              <a:t>A review of the risk margin – Solvency II and beyond</a:t>
            </a:r>
            <a:br>
              <a:rPr lang="de-DE" sz="788" dirty="0">
                <a:latin typeface="Arial" panose="020B0604020202020204" pitchFamily="34" charset="0"/>
                <a:ea typeface="Arial Unicode MS" panose="020B0604020202020204" pitchFamily="34" charset="-128"/>
                <a:cs typeface="Times New Roman" panose="02020603050405020304" pitchFamily="18" charset="0"/>
              </a:rPr>
            </a:br>
            <a:endParaRPr lang="de-DE" dirty="0"/>
          </a:p>
        </p:txBody>
      </p:sp>
      <p:sp>
        <p:nvSpPr>
          <p:cNvPr id="3" name="Subtitle 2">
            <a:extLst>
              <a:ext uri="{FF2B5EF4-FFF2-40B4-BE49-F238E27FC236}">
                <a16:creationId xmlns:a16="http://schemas.microsoft.com/office/drawing/2014/main" id="{FD074EB2-0986-F049-9F8C-8606BB904493}"/>
              </a:ext>
            </a:extLst>
          </p:cNvPr>
          <p:cNvSpPr>
            <a:spLocks noGrp="1"/>
          </p:cNvSpPr>
          <p:nvPr>
            <p:ph type="subTitle" idx="1"/>
          </p:nvPr>
        </p:nvSpPr>
        <p:spPr>
          <a:xfrm>
            <a:off x="395290" y="3119715"/>
            <a:ext cx="6121400" cy="1931848"/>
          </a:xfrm>
        </p:spPr>
        <p:txBody>
          <a:bodyPr/>
          <a:lstStyle/>
          <a:p>
            <a:r>
              <a:rPr lang="en-GB" sz="2400" dirty="0">
                <a:solidFill>
                  <a:srgbClr val="FFFF00"/>
                </a:solidFill>
              </a:rPr>
              <a:t>Report by the Risk Margin Working Party</a:t>
            </a:r>
          </a:p>
          <a:p>
            <a:endParaRPr lang="en-GB" dirty="0">
              <a:solidFill>
                <a:srgbClr val="FFFF00"/>
              </a:solidFill>
            </a:endParaRPr>
          </a:p>
          <a:p>
            <a:r>
              <a:rPr lang="en-GB" dirty="0">
                <a:solidFill>
                  <a:srgbClr val="FFFF00"/>
                </a:solidFill>
              </a:rPr>
              <a:t>Presentation by:</a:t>
            </a:r>
          </a:p>
          <a:p>
            <a:r>
              <a:rPr lang="en-GB" dirty="0">
                <a:solidFill>
                  <a:srgbClr val="FFFF00"/>
                </a:solidFill>
              </a:rPr>
              <a:t>Andy Pelkiewicz</a:t>
            </a:r>
          </a:p>
          <a:p>
            <a:r>
              <a:rPr lang="en-GB" dirty="0">
                <a:solidFill>
                  <a:srgbClr val="FFFF00"/>
                </a:solidFill>
              </a:rPr>
              <a:t>Paul Fulcher</a:t>
            </a:r>
          </a:p>
          <a:p>
            <a:endParaRPr lang="en-GB" dirty="0">
              <a:solidFill>
                <a:srgbClr val="FFFF00"/>
              </a:solidFill>
            </a:endParaRPr>
          </a:p>
          <a:p>
            <a:r>
              <a:rPr lang="en-GB" dirty="0">
                <a:solidFill>
                  <a:srgbClr val="FFFF00"/>
                </a:solidFill>
              </a:rPr>
              <a:t>Staple Inn, 9 September 2019</a:t>
            </a:r>
          </a:p>
        </p:txBody>
      </p:sp>
    </p:spTree>
    <p:extLst>
      <p:ext uri="{BB962C8B-B14F-4D97-AF65-F5344CB8AC3E}">
        <p14:creationId xmlns:p14="http://schemas.microsoft.com/office/powerpoint/2010/main" val="79689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4522-EA46-AA4B-8448-4EB961D1BC07}"/>
              </a:ext>
            </a:extLst>
          </p:cNvPr>
          <p:cNvSpPr>
            <a:spLocks noGrp="1"/>
          </p:cNvSpPr>
          <p:nvPr>
            <p:ph type="title"/>
          </p:nvPr>
        </p:nvSpPr>
        <p:spPr/>
        <p:txBody>
          <a:bodyPr/>
          <a:lstStyle/>
          <a:p>
            <a:r>
              <a:rPr lang="en-GB" dirty="0"/>
              <a:t>Extracts from the Treasury Committee report</a:t>
            </a:r>
          </a:p>
        </p:txBody>
      </p:sp>
      <p:sp>
        <p:nvSpPr>
          <p:cNvPr id="3" name="Date Placeholder 2">
            <a:extLst>
              <a:ext uri="{FF2B5EF4-FFF2-40B4-BE49-F238E27FC236}">
                <a16:creationId xmlns:a16="http://schemas.microsoft.com/office/drawing/2014/main" id="{595615FE-8BC1-644A-945F-1F3386372E26}"/>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483D5A6D-9902-D344-A7AC-B62ED3AF464B}"/>
              </a:ext>
            </a:extLst>
          </p:cNvPr>
          <p:cNvSpPr>
            <a:spLocks noGrp="1"/>
          </p:cNvSpPr>
          <p:nvPr>
            <p:ph type="sldNum" sz="quarter" idx="12"/>
          </p:nvPr>
        </p:nvSpPr>
        <p:spPr/>
        <p:txBody>
          <a:bodyPr/>
          <a:lstStyle/>
          <a:p>
            <a:fld id="{CCC5EDD3-CB13-45EB-8A5C-B486875EE4D2}" type="slidenum">
              <a:rPr lang="en-GB" smtClean="0"/>
              <a:pPr/>
              <a:t>10</a:t>
            </a:fld>
            <a:endParaRPr lang="en-GB"/>
          </a:p>
        </p:txBody>
      </p:sp>
      <p:sp>
        <p:nvSpPr>
          <p:cNvPr id="6" name="Rectangle 5">
            <a:extLst>
              <a:ext uri="{FF2B5EF4-FFF2-40B4-BE49-F238E27FC236}">
                <a16:creationId xmlns:a16="http://schemas.microsoft.com/office/drawing/2014/main" id="{96946B5C-9348-324B-AFBC-C4AA6CBF3715}"/>
              </a:ext>
            </a:extLst>
          </p:cNvPr>
          <p:cNvSpPr/>
          <p:nvPr/>
        </p:nvSpPr>
        <p:spPr>
          <a:xfrm>
            <a:off x="251520" y="1268760"/>
            <a:ext cx="8497193" cy="4708981"/>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2"/>
                </a:solidFill>
                <a:latin typeface="+mn-lt"/>
              </a:rPr>
              <a:t>… the Committee considers that the PRA, working in close collaboration with the industry, should … provide a solution for the risk margin to improve its calibration</a:t>
            </a:r>
            <a:r>
              <a:rPr lang="de-DE" sz="2000" dirty="0">
                <a:solidFill>
                  <a:schemeClr val="tx2"/>
                </a:solidFill>
                <a:latin typeface="+mn-lt"/>
              </a:rPr>
              <a:t> … </a:t>
            </a:r>
          </a:p>
          <a:p>
            <a:pPr marL="285750" indent="-285750">
              <a:buFont typeface="Arial" panose="020B0604020202020204" pitchFamily="34" charset="0"/>
              <a:buChar char="•"/>
            </a:pPr>
            <a:endParaRPr lang="de-DE" sz="2000" dirty="0">
              <a:solidFill>
                <a:schemeClr val="tx2"/>
              </a:solidFill>
              <a:latin typeface="+mn-lt"/>
            </a:endParaRPr>
          </a:p>
          <a:p>
            <a:pPr marL="285750" indent="-285750">
              <a:buFont typeface="Arial" panose="020B0604020202020204" pitchFamily="34" charset="0"/>
              <a:buChar char="•"/>
            </a:pPr>
            <a:r>
              <a:rPr lang="en-GB" sz="2000" dirty="0">
                <a:solidFill>
                  <a:schemeClr val="tx2"/>
                </a:solidFill>
                <a:latin typeface="+mn-lt"/>
              </a:rPr>
              <a:t>A Risk Margin … makes conceptual sense. … It should continue to form part of the UK’s solvency regime. However, the previous Committee heard widespread criticism of the Solvency II Risk Margin as it is currently formulated. The regulator has acknowledged these criticisms. There is widespread grasp of the problem among regulators and the issue is being reviewed by EIOPA and the European Commission. But in the meantime UK business is being reinsured overseas. … For these reasons, many respondents and technical experts are advocating that the PRA take action now, irrespective of the Commission review process. The Committee concurs … </a:t>
            </a:r>
          </a:p>
          <a:p>
            <a:pPr marL="285750" indent="-285750">
              <a:buFont typeface="Arial" panose="020B0604020202020204" pitchFamily="34" charset="0"/>
              <a:buChar char="•"/>
            </a:pPr>
            <a:endParaRPr lang="de-DE" sz="2000" dirty="0">
              <a:solidFill>
                <a:srgbClr val="1C1C19"/>
              </a:solidFill>
              <a:latin typeface="+mj-lt"/>
            </a:endParaRPr>
          </a:p>
        </p:txBody>
      </p:sp>
    </p:spTree>
    <p:extLst>
      <p:ext uri="{BB962C8B-B14F-4D97-AF65-F5344CB8AC3E}">
        <p14:creationId xmlns:p14="http://schemas.microsoft.com/office/powerpoint/2010/main" val="23347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Qualities of a desirable risk margin</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5317831"/>
              </p:ext>
            </p:extLst>
          </p:nvPr>
        </p:nvGraphicFramePr>
        <p:xfrm>
          <a:off x="-612576" y="1412776"/>
          <a:ext cx="903649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81286" y="6402390"/>
            <a:ext cx="7633471" cy="246221"/>
          </a:xfrm>
          <a:prstGeom prst="rect">
            <a:avLst/>
          </a:prstGeom>
          <a:noFill/>
        </p:spPr>
        <p:txBody>
          <a:bodyPr wrap="square" rtlCol="0">
            <a:spAutoFit/>
          </a:bodyPr>
          <a:lstStyle/>
          <a:p>
            <a:r>
              <a:rPr lang="en-GB" sz="1000" dirty="0"/>
              <a:t>Source: </a:t>
            </a:r>
            <a:r>
              <a:rPr lang="en-GB" sz="1000" dirty="0" err="1"/>
              <a:t>Groupe</a:t>
            </a:r>
            <a:r>
              <a:rPr lang="en-GB" sz="1000" dirty="0"/>
              <a:t> </a:t>
            </a:r>
            <a:r>
              <a:rPr lang="en-GB" sz="1000" dirty="0" err="1"/>
              <a:t>Consultatif</a:t>
            </a:r>
            <a:r>
              <a:rPr lang="en-GB" sz="1000" dirty="0"/>
              <a:t>, 2006 (for 6 criteria in green) – these have been paraphrased for ease of presentation</a:t>
            </a:r>
          </a:p>
        </p:txBody>
      </p:sp>
      <p:sp>
        <p:nvSpPr>
          <p:cNvPr id="3" name="Rectangle 2"/>
          <p:cNvSpPr/>
          <p:nvPr/>
        </p:nvSpPr>
        <p:spPr>
          <a:xfrm>
            <a:off x="7236296" y="141277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0" name="Rectangle 9"/>
          <p:cNvSpPr/>
          <p:nvPr/>
        </p:nvSpPr>
        <p:spPr>
          <a:xfrm>
            <a:off x="7236296" y="1800690"/>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r>
              <a:rPr lang="en-GB" dirty="0">
                <a:solidFill>
                  <a:srgbClr val="FF0000"/>
                </a:solidFill>
                <a:sym typeface="Wingdings" panose="05000000000000000000" pitchFamily="2" charset="2"/>
              </a:rPr>
              <a:t></a:t>
            </a:r>
            <a:endParaRPr lang="en-GB" dirty="0">
              <a:solidFill>
                <a:srgbClr val="FF0000"/>
              </a:solidFill>
            </a:endParaRPr>
          </a:p>
        </p:txBody>
      </p:sp>
      <p:sp>
        <p:nvSpPr>
          <p:cNvPr id="11" name="Rectangle 10"/>
          <p:cNvSpPr/>
          <p:nvPr/>
        </p:nvSpPr>
        <p:spPr>
          <a:xfrm>
            <a:off x="7236296" y="2188604"/>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2" name="Rectangle 11"/>
          <p:cNvSpPr/>
          <p:nvPr/>
        </p:nvSpPr>
        <p:spPr>
          <a:xfrm>
            <a:off x="7236296" y="2576518"/>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endParaRPr lang="en-GB" dirty="0">
              <a:solidFill>
                <a:srgbClr val="FF0000"/>
              </a:solidFill>
            </a:endParaRPr>
          </a:p>
        </p:txBody>
      </p:sp>
      <p:sp>
        <p:nvSpPr>
          <p:cNvPr id="13" name="Rectangle 12"/>
          <p:cNvSpPr/>
          <p:nvPr/>
        </p:nvSpPr>
        <p:spPr>
          <a:xfrm>
            <a:off x="7236296" y="2964432"/>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 </a:t>
            </a:r>
            <a:r>
              <a:rPr lang="en-GB" sz="1400" dirty="0">
                <a:solidFill>
                  <a:srgbClr val="00B050"/>
                </a:solidFill>
                <a:sym typeface="Wingdings" panose="05000000000000000000" pitchFamily="2" charset="2"/>
              </a:rPr>
              <a:t>(now)</a:t>
            </a:r>
            <a:endParaRPr lang="en-GB" sz="1400" dirty="0">
              <a:solidFill>
                <a:srgbClr val="FF0000"/>
              </a:solidFill>
            </a:endParaRPr>
          </a:p>
        </p:txBody>
      </p:sp>
      <p:sp>
        <p:nvSpPr>
          <p:cNvPr id="14" name="Rectangle 13"/>
          <p:cNvSpPr/>
          <p:nvPr/>
        </p:nvSpPr>
        <p:spPr>
          <a:xfrm>
            <a:off x="7236296" y="335234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r>
              <a:rPr lang="en-GB" dirty="0"/>
              <a:t>?</a:t>
            </a:r>
            <a:endParaRPr lang="en-GB" dirty="0">
              <a:solidFill>
                <a:srgbClr val="FF0000"/>
              </a:solidFill>
            </a:endParaRPr>
          </a:p>
        </p:txBody>
      </p:sp>
      <p:sp>
        <p:nvSpPr>
          <p:cNvPr id="15" name="Rectangle 14"/>
          <p:cNvSpPr/>
          <p:nvPr/>
        </p:nvSpPr>
        <p:spPr>
          <a:xfrm>
            <a:off x="7236296" y="3740260"/>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6" name="Rectangle 15"/>
          <p:cNvSpPr/>
          <p:nvPr/>
        </p:nvSpPr>
        <p:spPr>
          <a:xfrm>
            <a:off x="7236296" y="4128174"/>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7" name="Rectangle 16"/>
          <p:cNvSpPr/>
          <p:nvPr/>
        </p:nvSpPr>
        <p:spPr>
          <a:xfrm>
            <a:off x="7236296" y="4516088"/>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endParaRPr lang="en-GB" dirty="0">
              <a:solidFill>
                <a:srgbClr val="FF0000"/>
              </a:solidFill>
            </a:endParaRPr>
          </a:p>
        </p:txBody>
      </p:sp>
      <p:sp>
        <p:nvSpPr>
          <p:cNvPr id="18" name="Rectangle 17"/>
          <p:cNvSpPr/>
          <p:nvPr/>
        </p:nvSpPr>
        <p:spPr>
          <a:xfrm>
            <a:off x="7236296" y="4904002"/>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FF0000"/>
                </a:solidFill>
                <a:sym typeface="Wingdings" panose="05000000000000000000" pitchFamily="2" charset="2"/>
              </a:rPr>
              <a:t></a:t>
            </a:r>
            <a:r>
              <a:rPr lang="en-GB" dirty="0"/>
              <a:t>?</a:t>
            </a:r>
            <a:endParaRPr lang="en-GB" dirty="0">
              <a:solidFill>
                <a:srgbClr val="FF0000"/>
              </a:solidFill>
            </a:endParaRPr>
          </a:p>
        </p:txBody>
      </p:sp>
      <p:sp>
        <p:nvSpPr>
          <p:cNvPr id="19" name="Rectangle 18"/>
          <p:cNvSpPr/>
          <p:nvPr/>
        </p:nvSpPr>
        <p:spPr>
          <a:xfrm>
            <a:off x="7236296" y="5291916"/>
            <a:ext cx="1296144" cy="369332"/>
          </a:xfrm>
          <a:prstGeom prst="rect">
            <a:avLst/>
          </a:prstGeom>
        </p:spPr>
        <p:txBody>
          <a:bodyPr wrap="square">
            <a:spAutoFit/>
          </a:bodyPr>
          <a:lstStyle/>
          <a:p>
            <a:pPr defTabSz="685835" fontAlgn="auto">
              <a:spcBef>
                <a:spcPts val="0"/>
              </a:spcBef>
              <a:spcAft>
                <a:spcPts val="0"/>
              </a:spcAft>
              <a:defRPr/>
            </a:pPr>
            <a:r>
              <a:rPr lang="en-GB" dirty="0">
                <a:solidFill>
                  <a:srgbClr val="00B050"/>
                </a:solidFill>
                <a:sym typeface="Wingdings" panose="05000000000000000000" pitchFamily="2" charset="2"/>
              </a:rPr>
              <a:t></a:t>
            </a:r>
            <a:r>
              <a:rPr lang="en-GB" dirty="0"/>
              <a:t>?</a:t>
            </a:r>
            <a:endParaRPr lang="en-GB" dirty="0">
              <a:solidFill>
                <a:srgbClr val="FF0000"/>
              </a:solidFill>
            </a:endParaRPr>
          </a:p>
        </p:txBody>
      </p:sp>
    </p:spTree>
    <p:extLst>
      <p:ext uri="{BB962C8B-B14F-4D97-AF65-F5344CB8AC3E}">
        <p14:creationId xmlns:p14="http://schemas.microsoft.com/office/powerpoint/2010/main" val="107109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92203008"/>
              </p:ext>
            </p:extLst>
          </p:nvPr>
        </p:nvGraphicFramePr>
        <p:xfrm>
          <a:off x="467545" y="1628800"/>
          <a:ext cx="8262920" cy="367556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3892934">
                  <a:extLst>
                    <a:ext uri="{9D8B030D-6E8A-4147-A177-3AD203B41FA5}">
                      <a16:colId xmlns:a16="http://schemas.microsoft.com/office/drawing/2014/main" val="20002"/>
                    </a:ext>
                  </a:extLst>
                </a:gridCol>
                <a:gridCol w="2065730">
                  <a:extLst>
                    <a:ext uri="{9D8B030D-6E8A-4147-A177-3AD203B41FA5}">
                      <a16:colId xmlns:a16="http://schemas.microsoft.com/office/drawing/2014/main" val="20001"/>
                    </a:ext>
                  </a:extLst>
                </a:gridCol>
              </a:tblGrid>
              <a:tr h="452300">
                <a:tc>
                  <a:txBody>
                    <a:bodyPr/>
                    <a:lstStyle/>
                    <a:p>
                      <a:r>
                        <a:rPr lang="en-GB" sz="1400" b="1" dirty="0"/>
                        <a:t>Proposal</a:t>
                      </a:r>
                    </a:p>
                  </a:txBody>
                  <a:tcPr marL="68580" marR="68580" marT="34290" marB="34290"/>
                </a:tc>
                <a:tc>
                  <a:txBody>
                    <a:bodyPr/>
                    <a:lstStyle/>
                    <a:p>
                      <a:r>
                        <a:rPr lang="en-GB" sz="1400" b="1" dirty="0"/>
                        <a:t>Justification</a:t>
                      </a:r>
                    </a:p>
                  </a:txBody>
                  <a:tcPr marL="68580" marR="68580" marT="34290" marB="34290"/>
                </a:tc>
                <a:tc>
                  <a:txBody>
                    <a:bodyPr/>
                    <a:lstStyle/>
                    <a:p>
                      <a:r>
                        <a:rPr lang="en-GB" sz="1400" b="1" dirty="0"/>
                        <a:t>What needs to change</a:t>
                      </a:r>
                    </a:p>
                  </a:txBody>
                  <a:tcPr marL="68580" marR="68580" marT="34290" marB="34290"/>
                </a:tc>
                <a:extLst>
                  <a:ext uri="{0D108BD9-81ED-4DB2-BD59-A6C34878D82A}">
                    <a16:rowId xmlns:a16="http://schemas.microsoft.com/office/drawing/2014/main" val="10000"/>
                  </a:ext>
                </a:extLst>
              </a:tr>
              <a:tr h="502920">
                <a:tc>
                  <a:txBody>
                    <a:bodyPr/>
                    <a:lstStyle/>
                    <a:p>
                      <a:r>
                        <a:rPr lang="en-GB" sz="1400" b="1" dirty="0"/>
                        <a:t>Lower cost of capital</a:t>
                      </a:r>
                      <a:r>
                        <a:rPr lang="en-GB" sz="1400" b="1" baseline="0" dirty="0"/>
                        <a:t> from 6%</a:t>
                      </a:r>
                      <a:endParaRPr lang="en-GB" sz="1400" b="1" dirty="0"/>
                    </a:p>
                  </a:txBody>
                  <a:tcPr marL="68580" marR="68580" marT="34290" marB="34290"/>
                </a:tc>
                <a:tc>
                  <a:txBody>
                    <a:bodyPr/>
                    <a:lstStyle/>
                    <a:p>
                      <a:r>
                        <a:rPr lang="en-GB" sz="1400" b="0" baseline="0" dirty="0"/>
                        <a:t>Simplest change to reduce magnitude of issue</a:t>
                      </a:r>
                      <a:endParaRPr lang="en-GB" sz="1400" b="0" dirty="0"/>
                    </a:p>
                  </a:txBody>
                  <a:tcPr marL="68580" marR="68580" marT="34290" marB="34290"/>
                </a:tc>
                <a:tc>
                  <a:txBody>
                    <a:bodyPr/>
                    <a:lstStyle/>
                    <a:p>
                      <a:r>
                        <a:rPr lang="en-GB" sz="1400" b="0" dirty="0"/>
                        <a:t>Level II Delegated</a:t>
                      </a:r>
                      <a:r>
                        <a:rPr lang="en-GB" sz="1400" b="0" baseline="0" dirty="0"/>
                        <a:t> Acts</a:t>
                      </a:r>
                      <a:r>
                        <a:rPr lang="en-GB" sz="1400" b="0" dirty="0"/>
                        <a:t> </a:t>
                      </a:r>
                    </a:p>
                  </a:txBody>
                  <a:tcPr marL="68580" marR="68580" marT="34290" marB="34290"/>
                </a:tc>
                <a:extLst>
                  <a:ext uri="{0D108BD9-81ED-4DB2-BD59-A6C34878D82A}">
                    <a16:rowId xmlns:a16="http://schemas.microsoft.com/office/drawing/2014/main" val="10001"/>
                  </a:ext>
                </a:extLst>
              </a:tr>
              <a:tr h="502920">
                <a:tc>
                  <a:txBody>
                    <a:bodyPr/>
                    <a:lstStyle/>
                    <a:p>
                      <a:r>
                        <a:rPr lang="en-GB" sz="1400" b="1" dirty="0"/>
                        <a:t>Vary</a:t>
                      </a:r>
                      <a:r>
                        <a:rPr lang="en-GB" sz="1400" b="1" baseline="0" dirty="0"/>
                        <a:t> cost of capital with interest rates</a:t>
                      </a:r>
                      <a:endParaRPr lang="en-GB" sz="1400" b="1" dirty="0"/>
                    </a:p>
                  </a:txBody>
                  <a:tcPr marL="68580" marR="68580" marT="34290" marB="34290"/>
                </a:tc>
                <a:tc>
                  <a:txBody>
                    <a:bodyPr/>
                    <a:lstStyle/>
                    <a:p>
                      <a:r>
                        <a:rPr lang="en-GB" sz="1400" b="0" dirty="0"/>
                        <a:t>Reduces (artificial) volatility </a:t>
                      </a:r>
                      <a:br>
                        <a:rPr lang="en-GB" sz="1400" b="0" dirty="0"/>
                      </a:br>
                      <a:r>
                        <a:rPr lang="en-GB" sz="1400" b="0" dirty="0"/>
                        <a:t>and </a:t>
                      </a:r>
                      <a:r>
                        <a:rPr lang="en-GB" sz="1400" b="0" u="sng" dirty="0"/>
                        <a:t>some</a:t>
                      </a:r>
                      <a:r>
                        <a:rPr lang="en-GB" sz="1400" b="0" dirty="0"/>
                        <a:t> theoretical</a:t>
                      </a:r>
                      <a:r>
                        <a:rPr lang="en-GB" sz="1400" b="0" baseline="0" dirty="0"/>
                        <a:t> evidence</a:t>
                      </a:r>
                      <a:endParaRPr lang="en-GB" sz="1400" b="0" dirty="0"/>
                    </a:p>
                  </a:txBody>
                  <a:tcPr marL="68580" marR="68580" marT="34290" marB="34290"/>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GB" sz="1400" b="0" dirty="0"/>
                        <a:t>Level II Delegated</a:t>
                      </a:r>
                      <a:r>
                        <a:rPr lang="en-GB" sz="1400" b="0" baseline="0" dirty="0"/>
                        <a:t> Acts</a:t>
                      </a:r>
                      <a:endParaRPr lang="en-GB" sz="1400" b="0" dirty="0"/>
                    </a:p>
                  </a:txBody>
                  <a:tcPr marL="68580" marR="68580" marT="34290" marB="34290"/>
                </a:tc>
                <a:extLst>
                  <a:ext uri="{0D108BD9-81ED-4DB2-BD59-A6C34878D82A}">
                    <a16:rowId xmlns:a16="http://schemas.microsoft.com/office/drawing/2014/main" val="10006"/>
                  </a:ext>
                </a:extLst>
              </a:tr>
              <a:tr h="502920">
                <a:tc>
                  <a:txBody>
                    <a:bodyPr/>
                    <a:lstStyle/>
                    <a:p>
                      <a:r>
                        <a:rPr lang="en-GB" sz="1400" b="1" dirty="0"/>
                        <a:t>MA or</a:t>
                      </a:r>
                      <a:r>
                        <a:rPr lang="en-GB" sz="1400" b="1" baseline="0" dirty="0"/>
                        <a:t> VA used for SCR</a:t>
                      </a:r>
                      <a:endParaRPr lang="en-GB" sz="1400" b="1" dirty="0"/>
                    </a:p>
                  </a:txBody>
                  <a:tcPr marL="68580" marR="68580" marT="34290" marB="34290"/>
                </a:tc>
                <a:tc>
                  <a:txBody>
                    <a:bodyPr/>
                    <a:lstStyle/>
                    <a:p>
                      <a:r>
                        <a:rPr lang="en-GB" sz="1400" b="0" dirty="0"/>
                        <a:t>Consistent with BEL</a:t>
                      </a:r>
                      <a:br>
                        <a:rPr lang="en-GB" sz="1400" b="0" dirty="0"/>
                      </a:br>
                      <a:r>
                        <a:rPr lang="en-GB" sz="1400" b="0" dirty="0"/>
                        <a:t>(but</a:t>
                      </a:r>
                      <a:r>
                        <a:rPr lang="en-GB" sz="1400" b="0" baseline="0" dirty="0"/>
                        <a:t> market risk was assumed to be </a:t>
                      </a:r>
                      <a:r>
                        <a:rPr lang="en-GB" sz="1400" b="0" baseline="0" dirty="0" err="1"/>
                        <a:t>derisked</a:t>
                      </a:r>
                      <a:r>
                        <a:rPr lang="en-GB" sz="1400" b="0" baseline="0" dirty="0"/>
                        <a:t>)</a:t>
                      </a:r>
                      <a:endParaRPr lang="en-GB" sz="1400" b="0" dirty="0"/>
                    </a:p>
                  </a:txBody>
                  <a:tcPr marL="68580" marR="68580" marT="34290" marB="34290"/>
                </a:tc>
                <a:tc>
                  <a:txBody>
                    <a:bodyPr/>
                    <a:lstStyle/>
                    <a:p>
                      <a:r>
                        <a:rPr lang="en-GB" sz="1400" b="0" dirty="0"/>
                        <a:t>EIOPA Guidelines</a:t>
                      </a:r>
                    </a:p>
                  </a:txBody>
                  <a:tcPr marL="68580" marR="68580" marT="34290" marB="34290"/>
                </a:tc>
                <a:extLst>
                  <a:ext uri="{0D108BD9-81ED-4DB2-BD59-A6C34878D82A}">
                    <a16:rowId xmlns:a16="http://schemas.microsoft.com/office/drawing/2014/main" val="10003"/>
                  </a:ext>
                </a:extLst>
              </a:tr>
              <a:tr h="502920">
                <a:tc>
                  <a:txBody>
                    <a:bodyPr/>
                    <a:lstStyle/>
                    <a:p>
                      <a:r>
                        <a:rPr lang="en-GB" sz="1400" b="1" dirty="0"/>
                        <a:t>MA or VA used to discount cost of capital</a:t>
                      </a:r>
                    </a:p>
                  </a:txBody>
                  <a:tcPr marL="68580" marR="68580" marT="34290" marB="34290"/>
                </a:tc>
                <a:tc>
                  <a:txBody>
                    <a:bodyPr/>
                    <a:lstStyle/>
                    <a:p>
                      <a:r>
                        <a:rPr lang="en-GB" sz="1400" b="0" dirty="0"/>
                        <a:t>Insurer should be able to earn illiquidity premium</a:t>
                      </a:r>
                      <a:r>
                        <a:rPr lang="en-GB" sz="1400" b="0" baseline="0" dirty="0"/>
                        <a:t> on capital held</a:t>
                      </a:r>
                      <a:endParaRPr lang="en-GB" sz="1400" b="0" dirty="0"/>
                    </a:p>
                  </a:txBody>
                  <a:tcPr marL="68580" marR="68580" marT="34290" marB="34290"/>
                </a:tc>
                <a:tc>
                  <a:txBody>
                    <a:bodyPr/>
                    <a:lstStyle/>
                    <a:p>
                      <a:r>
                        <a:rPr lang="en-GB" sz="1400" b="0" dirty="0"/>
                        <a:t>Level II Delegated</a:t>
                      </a:r>
                      <a:r>
                        <a:rPr lang="en-GB" sz="1400" b="0" baseline="0" dirty="0"/>
                        <a:t> Acts</a:t>
                      </a:r>
                      <a:endParaRPr lang="en-GB" sz="1400" b="0" dirty="0"/>
                    </a:p>
                  </a:txBody>
                  <a:tcPr marL="68580" marR="68580" marT="34290" marB="34290"/>
                </a:tc>
                <a:extLst>
                  <a:ext uri="{0D108BD9-81ED-4DB2-BD59-A6C34878D82A}">
                    <a16:rowId xmlns:a16="http://schemas.microsoft.com/office/drawing/2014/main" val="10004"/>
                  </a:ext>
                </a:extLst>
              </a:tr>
              <a:tr h="502920">
                <a:tc>
                  <a:txBody>
                    <a:bodyPr/>
                    <a:lstStyle/>
                    <a:p>
                      <a:r>
                        <a:rPr lang="en-GB" sz="1400" b="1" dirty="0"/>
                        <a:t>Tapering of </a:t>
                      </a:r>
                      <a:r>
                        <a:rPr lang="en-GB" sz="1400" b="1" baseline="0" dirty="0"/>
                        <a:t>lifetime risks</a:t>
                      </a:r>
                      <a:endParaRPr lang="en-GB" sz="1400" b="1" dirty="0"/>
                    </a:p>
                  </a:txBody>
                  <a:tcPr marL="68580" marR="68580" marT="34290" marB="34290"/>
                </a:tc>
                <a:tc>
                  <a:txBody>
                    <a:bodyPr/>
                    <a:lstStyle/>
                    <a:p>
                      <a:r>
                        <a:rPr lang="en-GB" sz="1400" b="0" dirty="0"/>
                        <a:t>Lifetime</a:t>
                      </a:r>
                      <a:r>
                        <a:rPr lang="en-GB" sz="1400" b="0" baseline="0" dirty="0"/>
                        <a:t> risks are not independent</a:t>
                      </a:r>
                      <a:endParaRPr lang="en-GB" sz="1400" b="0" dirty="0"/>
                    </a:p>
                  </a:txBody>
                  <a:tcPr marL="68580" marR="68580" marT="34290" marB="34290"/>
                </a:tc>
                <a:tc>
                  <a:txBody>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lang="en-GB" sz="1400" b="0" dirty="0"/>
                        <a:t>Level II Delegated</a:t>
                      </a:r>
                      <a:r>
                        <a:rPr lang="en-GB" sz="1400" b="0" baseline="0" dirty="0"/>
                        <a:t> Acts</a:t>
                      </a:r>
                      <a:br>
                        <a:rPr lang="en-GB" sz="1400" b="0" baseline="0" dirty="0"/>
                      </a:br>
                      <a:r>
                        <a:rPr lang="en-GB" sz="1400" b="0" baseline="0" dirty="0"/>
                        <a:t>or Internal Model</a:t>
                      </a:r>
                      <a:endParaRPr lang="en-GB" sz="1400" b="0" dirty="0"/>
                    </a:p>
                  </a:txBody>
                  <a:tcPr marL="68580" marR="68580" marT="34290" marB="34290"/>
                </a:tc>
                <a:extLst>
                  <a:ext uri="{0D108BD9-81ED-4DB2-BD59-A6C34878D82A}">
                    <a16:rowId xmlns:a16="http://schemas.microsoft.com/office/drawing/2014/main" val="10005"/>
                  </a:ext>
                </a:extLst>
              </a:tr>
              <a:tr h="502920">
                <a:tc>
                  <a:txBody>
                    <a:bodyPr/>
                    <a:lstStyle/>
                    <a:p>
                      <a:r>
                        <a:rPr lang="en-GB" sz="1400" b="1" dirty="0"/>
                        <a:t>Link</a:t>
                      </a:r>
                      <a:r>
                        <a:rPr lang="en-GB" sz="1400" b="1" baseline="0" dirty="0"/>
                        <a:t> to reinsurance pricing</a:t>
                      </a:r>
                      <a:endParaRPr lang="en-GB" sz="1400" b="1" dirty="0"/>
                    </a:p>
                  </a:txBody>
                  <a:tcPr marL="68580" marR="68580" marT="34290" marB="34290"/>
                </a:tc>
                <a:tc>
                  <a:txBody>
                    <a:bodyPr/>
                    <a:lstStyle/>
                    <a:p>
                      <a:r>
                        <a:rPr lang="en-GB" sz="1400" b="0" dirty="0"/>
                        <a:t>Market consistent </a:t>
                      </a:r>
                      <a:br>
                        <a:rPr lang="en-GB" sz="1400" b="0" dirty="0"/>
                      </a:br>
                      <a:r>
                        <a:rPr lang="en-GB" sz="1400" b="0" dirty="0"/>
                        <a:t>and</a:t>
                      </a:r>
                      <a:r>
                        <a:rPr lang="en-GB" sz="1400" b="0" baseline="0" dirty="0"/>
                        <a:t> </a:t>
                      </a:r>
                      <a:r>
                        <a:rPr lang="en-GB" sz="1400" b="0" dirty="0"/>
                        <a:t>removes artificial incentives to transfer</a:t>
                      </a:r>
                    </a:p>
                  </a:txBody>
                  <a:tcPr marL="68580" marR="68580" marT="34290" marB="34290"/>
                </a:tc>
                <a:tc>
                  <a:txBody>
                    <a:bodyPr/>
                    <a:lstStyle/>
                    <a:p>
                      <a:r>
                        <a:rPr lang="en-GB" sz="1400" b="0" dirty="0"/>
                        <a:t>Level</a:t>
                      </a:r>
                      <a:r>
                        <a:rPr lang="en-GB" sz="1400" b="0" baseline="0" dirty="0"/>
                        <a:t> II Delegated Acts or </a:t>
                      </a:r>
                      <a:r>
                        <a:rPr lang="en-GB" sz="1400" b="0" dirty="0"/>
                        <a:t>PRA acceptance</a:t>
                      </a:r>
                      <a:r>
                        <a:rPr lang="en-GB" sz="1400" b="0" baseline="0" dirty="0"/>
                        <a:t> of management action</a:t>
                      </a:r>
                      <a:endParaRPr lang="en-GB" sz="1400" b="0" dirty="0"/>
                    </a:p>
                  </a:txBody>
                  <a:tcPr marL="68580" marR="68580" marT="34290" marB="34290"/>
                </a:tc>
                <a:extLst>
                  <a:ext uri="{0D108BD9-81ED-4DB2-BD59-A6C34878D82A}">
                    <a16:rowId xmlns:a16="http://schemas.microsoft.com/office/drawing/2014/main" val="2498227126"/>
                  </a:ext>
                </a:extLst>
              </a:tr>
            </a:tbl>
          </a:graphicData>
        </a:graphic>
      </p:graphicFrame>
      <p:sp>
        <p:nvSpPr>
          <p:cNvPr id="2" name="Slide Number Placeholder 1"/>
          <p:cNvSpPr>
            <a:spLocks noGrp="1"/>
          </p:cNvSpPr>
          <p:nvPr>
            <p:ph type="sldNum" sz="quarter" idx="12"/>
          </p:nvPr>
        </p:nvSpPr>
        <p:spPr/>
        <p:txBody>
          <a:bodyPr/>
          <a:lstStyle/>
          <a:p>
            <a:fld id="{FE8DA6AF-1811-4E27-A96F-54109F1D0275}" type="slidenum">
              <a:rPr lang="en-GB" smtClean="0"/>
              <a:pPr/>
              <a:t>12</a:t>
            </a:fld>
            <a:endParaRPr lang="en-GB" dirty="0"/>
          </a:p>
        </p:txBody>
      </p:sp>
      <p:sp>
        <p:nvSpPr>
          <p:cNvPr id="3" name="Title 2"/>
          <p:cNvSpPr>
            <a:spLocks noGrp="1"/>
          </p:cNvSpPr>
          <p:nvPr>
            <p:ph type="title"/>
          </p:nvPr>
        </p:nvSpPr>
        <p:spPr/>
        <p:txBody>
          <a:bodyPr/>
          <a:lstStyle/>
          <a:p>
            <a:r>
              <a:rPr lang="en-GB" dirty="0"/>
              <a:t>Options for change – within Directive</a:t>
            </a:r>
          </a:p>
        </p:txBody>
      </p:sp>
    </p:spTree>
    <p:extLst>
      <p:ext uri="{BB962C8B-B14F-4D97-AF65-F5344CB8AC3E}">
        <p14:creationId xmlns:p14="http://schemas.microsoft.com/office/powerpoint/2010/main" val="349050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options - Magnitude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40537628"/>
              </p:ext>
            </p:extLst>
          </p:nvPr>
        </p:nvGraphicFramePr>
        <p:xfrm>
          <a:off x="395289" y="2025651"/>
          <a:ext cx="8291512" cy="347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9" name="TextBox 8"/>
          <p:cNvSpPr txBox="1"/>
          <p:nvPr/>
        </p:nvSpPr>
        <p:spPr>
          <a:xfrm>
            <a:off x="6323939" y="1673117"/>
            <a:ext cx="1080120" cy="646331"/>
          </a:xfrm>
          <a:prstGeom prst="rect">
            <a:avLst/>
          </a:prstGeom>
          <a:solidFill>
            <a:schemeClr val="accent3"/>
          </a:solidFill>
        </p:spPr>
        <p:txBody>
          <a:bodyPr wrap="square" rtlCol="0">
            <a:spAutoFit/>
          </a:bodyPr>
          <a:lstStyle/>
          <a:p>
            <a:r>
              <a:rPr lang="en-GB" sz="1200" dirty="0">
                <a:solidFill>
                  <a:schemeClr val="bg1"/>
                </a:solidFill>
              </a:rPr>
              <a:t>Incorporate spread risk into RM </a:t>
            </a:r>
            <a:r>
              <a:rPr lang="en-GB" sz="1200" dirty="0" err="1">
                <a:solidFill>
                  <a:schemeClr val="bg1"/>
                </a:solidFill>
              </a:rPr>
              <a:t>calc</a:t>
            </a:r>
            <a:endParaRPr lang="en-GB" sz="1200" dirty="0">
              <a:solidFill>
                <a:schemeClr val="bg1"/>
              </a:solidFill>
            </a:endParaRPr>
          </a:p>
        </p:txBody>
      </p:sp>
      <p:cxnSp>
        <p:nvCxnSpPr>
          <p:cNvPr id="12" name="Straight Arrow Connector 11"/>
          <p:cNvCxnSpPr/>
          <p:nvPr/>
        </p:nvCxnSpPr>
        <p:spPr>
          <a:xfrm>
            <a:off x="6863999" y="2348840"/>
            <a:ext cx="0" cy="7201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289" y="6372197"/>
            <a:ext cx="2664296" cy="400110"/>
          </a:xfrm>
          <a:prstGeom prst="rect">
            <a:avLst/>
          </a:prstGeom>
          <a:noFill/>
        </p:spPr>
        <p:txBody>
          <a:bodyPr wrap="square" rtlCol="0">
            <a:spAutoFit/>
          </a:bodyPr>
          <a:lstStyle/>
          <a:p>
            <a:r>
              <a:rPr lang="en-GB" sz="1000" dirty="0"/>
              <a:t>Source: Working Party modelling</a:t>
            </a:r>
          </a:p>
          <a:p>
            <a:r>
              <a:rPr lang="en-GB" sz="1000" dirty="0"/>
              <a:t>As at 31 December 2018</a:t>
            </a:r>
          </a:p>
        </p:txBody>
      </p:sp>
      <p:cxnSp>
        <p:nvCxnSpPr>
          <p:cNvPr id="13" name="Straight Arrow Connector 12"/>
          <p:cNvCxnSpPr/>
          <p:nvPr/>
        </p:nvCxnSpPr>
        <p:spPr>
          <a:xfrm flipH="1">
            <a:off x="5796136" y="2319448"/>
            <a:ext cx="527803" cy="5334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4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options - Volatility</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7" name="TextBox 6"/>
          <p:cNvSpPr txBox="1"/>
          <p:nvPr/>
        </p:nvSpPr>
        <p:spPr>
          <a:xfrm>
            <a:off x="412473" y="6403502"/>
            <a:ext cx="2664296" cy="246221"/>
          </a:xfrm>
          <a:prstGeom prst="rect">
            <a:avLst/>
          </a:prstGeom>
          <a:noFill/>
        </p:spPr>
        <p:txBody>
          <a:bodyPr wrap="square" rtlCol="0">
            <a:spAutoFit/>
          </a:bodyPr>
          <a:lstStyle/>
          <a:p>
            <a:r>
              <a:rPr lang="en-GB" sz="1000" dirty="0"/>
              <a:t>Source: Working Party modelling</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441" y="2132856"/>
            <a:ext cx="8682272" cy="2808312"/>
          </a:xfrm>
          <a:prstGeom prst="rect">
            <a:avLst/>
          </a:prstGeom>
          <a:noFill/>
          <a:ln>
            <a:noFill/>
          </a:ln>
        </p:spPr>
      </p:pic>
    </p:spTree>
    <p:extLst>
      <p:ext uri="{BB962C8B-B14F-4D97-AF65-F5344CB8AC3E}">
        <p14:creationId xmlns:p14="http://schemas.microsoft.com/office/powerpoint/2010/main" val="117648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the alternatives (1)</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6340008"/>
              </p:ext>
            </p:extLst>
          </p:nvPr>
        </p:nvGraphicFramePr>
        <p:xfrm>
          <a:off x="454591" y="1540865"/>
          <a:ext cx="8232211" cy="4696447"/>
        </p:xfrm>
        <a:graphic>
          <a:graphicData uri="http://schemas.openxmlformats.org/drawingml/2006/table">
            <a:tbl>
              <a:tblPr firstRow="1" bandRow="1">
                <a:tableStyleId>{5C22544A-7EE6-4342-B048-85BDC9FD1C3A}</a:tableStyleId>
              </a:tblPr>
              <a:tblGrid>
                <a:gridCol w="3140467">
                  <a:extLst>
                    <a:ext uri="{9D8B030D-6E8A-4147-A177-3AD203B41FA5}">
                      <a16:colId xmlns:a16="http://schemas.microsoft.com/office/drawing/2014/main" val="20000"/>
                    </a:ext>
                  </a:extLst>
                </a:gridCol>
                <a:gridCol w="1272936">
                  <a:extLst>
                    <a:ext uri="{9D8B030D-6E8A-4147-A177-3AD203B41FA5}">
                      <a16:colId xmlns:a16="http://schemas.microsoft.com/office/drawing/2014/main" val="20002"/>
                    </a:ext>
                  </a:extLst>
                </a:gridCol>
                <a:gridCol w="1272936">
                  <a:extLst>
                    <a:ext uri="{9D8B030D-6E8A-4147-A177-3AD203B41FA5}">
                      <a16:colId xmlns:a16="http://schemas.microsoft.com/office/drawing/2014/main" val="20003"/>
                    </a:ext>
                  </a:extLst>
                </a:gridCol>
                <a:gridCol w="1272936">
                  <a:extLst>
                    <a:ext uri="{9D8B030D-6E8A-4147-A177-3AD203B41FA5}">
                      <a16:colId xmlns:a16="http://schemas.microsoft.com/office/drawing/2014/main" val="20004"/>
                    </a:ext>
                  </a:extLst>
                </a:gridCol>
                <a:gridCol w="1272936">
                  <a:extLst>
                    <a:ext uri="{9D8B030D-6E8A-4147-A177-3AD203B41FA5}">
                      <a16:colId xmlns:a16="http://schemas.microsoft.com/office/drawing/2014/main" val="20005"/>
                    </a:ext>
                  </a:extLst>
                </a:gridCol>
              </a:tblGrid>
              <a:tr h="597841">
                <a:tc>
                  <a:txBody>
                    <a:bodyPr/>
                    <a:lstStyle/>
                    <a:p>
                      <a:endParaRPr lang="en-GB" sz="1400" dirty="0"/>
                    </a:p>
                  </a:txBody>
                  <a:tcPr/>
                </a:tc>
                <a:tc>
                  <a:txBody>
                    <a:bodyPr/>
                    <a:lstStyle/>
                    <a:p>
                      <a:r>
                        <a:rPr lang="en-GB" sz="1400" b="0" dirty="0"/>
                        <a:t>Reduce </a:t>
                      </a:r>
                      <a:r>
                        <a:rPr lang="en-GB" sz="1400" b="0" dirty="0" err="1"/>
                        <a:t>CoC</a:t>
                      </a:r>
                      <a:endParaRPr lang="en-GB" sz="1400" b="0" dirty="0"/>
                    </a:p>
                  </a:txBody>
                  <a:tcPr/>
                </a:tc>
                <a:tc>
                  <a:txBody>
                    <a:bodyPr/>
                    <a:lstStyle/>
                    <a:p>
                      <a:r>
                        <a:rPr lang="en-GB" sz="1400" b="0" dirty="0" err="1"/>
                        <a:t>CoC</a:t>
                      </a:r>
                      <a:r>
                        <a:rPr lang="en-GB" sz="1400" b="0" dirty="0"/>
                        <a:t> varies with</a:t>
                      </a:r>
                      <a:r>
                        <a:rPr lang="en-GB" sz="1400" b="0" baseline="0" dirty="0"/>
                        <a:t> rates</a:t>
                      </a:r>
                      <a:endParaRPr lang="en-GB" sz="1400" b="0" dirty="0"/>
                    </a:p>
                  </a:txBody>
                  <a:tcPr/>
                </a:tc>
                <a:tc>
                  <a:txBody>
                    <a:bodyPr/>
                    <a:lstStyle/>
                    <a:p>
                      <a:r>
                        <a:rPr lang="en-GB" sz="1400" b="0" dirty="0"/>
                        <a:t>Allow</a:t>
                      </a:r>
                      <a:r>
                        <a:rPr lang="en-GB" sz="1400" b="0" baseline="0" dirty="0"/>
                        <a:t> for MA or VA</a:t>
                      </a:r>
                      <a:endParaRPr lang="en-GB" sz="1400" b="0" dirty="0"/>
                    </a:p>
                  </a:txBody>
                  <a:tcPr/>
                </a:tc>
                <a:tc>
                  <a:txBody>
                    <a:bodyPr/>
                    <a:lstStyle/>
                    <a:p>
                      <a:r>
                        <a:rPr lang="en-GB" sz="1400" b="0" dirty="0"/>
                        <a:t>Cost of</a:t>
                      </a:r>
                      <a:r>
                        <a:rPr lang="en-GB" sz="1400" b="0" baseline="0" dirty="0"/>
                        <a:t> reinsurance</a:t>
                      </a:r>
                      <a:endParaRPr lang="en-GB" sz="1400" b="0" dirty="0"/>
                    </a:p>
                  </a:txBody>
                  <a:tcPr/>
                </a:tc>
                <a:extLst>
                  <a:ext uri="{0D108BD9-81ED-4DB2-BD59-A6C34878D82A}">
                    <a16:rowId xmlns:a16="http://schemas.microsoft.com/office/drawing/2014/main" val="10000"/>
                  </a:ext>
                </a:extLst>
              </a:tr>
              <a:tr h="365760">
                <a:tc>
                  <a:txBody>
                    <a:bodyPr/>
                    <a:lstStyle/>
                    <a:p>
                      <a:r>
                        <a:rPr lang="en-GB" sz="1400" dirty="0"/>
                        <a:t>Policyholde</a:t>
                      </a:r>
                      <a:r>
                        <a:rPr lang="en-GB" sz="1400" baseline="0" dirty="0"/>
                        <a:t>r protection</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extLst>
                  <a:ext uri="{0D108BD9-81ED-4DB2-BD59-A6C34878D82A}">
                    <a16:rowId xmlns:a16="http://schemas.microsoft.com/office/drawing/2014/main" val="10001"/>
                  </a:ext>
                </a:extLst>
              </a:tr>
              <a:tr h="365760">
                <a:tc>
                  <a:txBody>
                    <a:bodyPr/>
                    <a:lstStyle/>
                    <a:p>
                      <a:r>
                        <a:rPr lang="en-GB" sz="1400" dirty="0"/>
                        <a:t>Market consistency</a:t>
                      </a:r>
                    </a:p>
                  </a:txBody>
                  <a:tcPr/>
                </a:tc>
                <a:tc>
                  <a:txBody>
                    <a:bodyPr/>
                    <a:lstStyle/>
                    <a:p>
                      <a:pPr algn="ct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2"/>
                  </a:ext>
                </a:extLst>
              </a:tr>
              <a:tr h="365760">
                <a:tc>
                  <a:txBody>
                    <a:bodyPr/>
                    <a:lstStyle/>
                    <a:p>
                      <a:r>
                        <a:rPr lang="en-GB" sz="1400" dirty="0"/>
                        <a:t>Objectivity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algn="ctr"/>
                      <a:r>
                        <a:rPr lang="en-GB" sz="1400" dirty="0">
                          <a:solidFill>
                            <a:srgbClr val="FF0000"/>
                          </a:solidFill>
                          <a:sym typeface="Wingdings" panose="05000000000000000000" pitchFamily="2" charset="2"/>
                        </a:rPr>
                        <a:t></a:t>
                      </a:r>
                      <a:r>
                        <a:rPr lang="en-GB" sz="1400" dirty="0"/>
                        <a:t>?</a:t>
                      </a:r>
                    </a:p>
                  </a:txBody>
                  <a:tcPr/>
                </a:tc>
                <a:extLst>
                  <a:ext uri="{0D108BD9-81ED-4DB2-BD59-A6C34878D82A}">
                    <a16:rowId xmlns:a16="http://schemas.microsoft.com/office/drawing/2014/main" val="10003"/>
                  </a:ext>
                </a:extLst>
              </a:tr>
              <a:tr h="365760">
                <a:tc>
                  <a:txBody>
                    <a:bodyPr/>
                    <a:lstStyle/>
                    <a:p>
                      <a:r>
                        <a:rPr lang="en-GB" sz="1400" baseline="0" dirty="0"/>
                        <a:t>Applicability to different risks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4"/>
                  </a:ext>
                </a:extLst>
              </a:tr>
              <a:tr h="425213">
                <a:tc>
                  <a:txBody>
                    <a:bodyPr/>
                    <a:lstStyle/>
                    <a:p>
                      <a:r>
                        <a:rPr lang="en-GB" sz="1400" dirty="0"/>
                        <a:t>Ease</a:t>
                      </a:r>
                      <a:r>
                        <a:rPr lang="en-GB" sz="1400" baseline="0" dirty="0"/>
                        <a:t> of implementing change</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extLst>
                  <a:ext uri="{0D108BD9-81ED-4DB2-BD59-A6C34878D82A}">
                    <a16:rowId xmlns:a16="http://schemas.microsoft.com/office/drawing/2014/main" val="10005"/>
                  </a:ext>
                </a:extLst>
              </a:tr>
              <a:tr h="381553">
                <a:tc>
                  <a:txBody>
                    <a:bodyPr/>
                    <a:lstStyle/>
                    <a:p>
                      <a:r>
                        <a:rPr lang="en-GB" sz="1400" dirty="0"/>
                        <a:t>Avoid pro-cyclicality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6"/>
                  </a:ext>
                </a:extLst>
              </a:tr>
              <a:tr h="365760">
                <a:tc>
                  <a:txBody>
                    <a:bodyPr/>
                    <a:lstStyle/>
                    <a:p>
                      <a:r>
                        <a:rPr lang="en-GB" sz="1400" dirty="0"/>
                        <a:t>Consistency with IFRS17</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0007"/>
                  </a:ext>
                </a:extLst>
              </a:tr>
              <a:tr h="365760">
                <a:tc>
                  <a:txBody>
                    <a:bodyPr/>
                    <a:lstStyle/>
                    <a:p>
                      <a:r>
                        <a:rPr lang="en-GB" sz="1400" dirty="0"/>
                        <a:t>Consistency</a:t>
                      </a:r>
                      <a:r>
                        <a:rPr lang="en-GB" sz="1400" baseline="0" dirty="0"/>
                        <a:t> with ICS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algn="ctr"/>
                      <a:r>
                        <a:rPr lang="en-GB" sz="1400" dirty="0">
                          <a:solidFill>
                            <a:srgbClr val="00B050"/>
                          </a:solidFill>
                          <a:sym typeface="Wingdings" panose="05000000000000000000" pitchFamily="2" charset="2"/>
                        </a:rPr>
                        <a:t></a:t>
                      </a: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8"/>
                  </a:ext>
                </a:extLst>
              </a:tr>
              <a:tr h="365760">
                <a:tc>
                  <a:txBody>
                    <a:bodyPr/>
                    <a:lstStyle/>
                    <a:p>
                      <a:r>
                        <a:rPr lang="en-GB" sz="1400" dirty="0"/>
                        <a:t>Solvency II equivalence</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extLst>
                  <a:ext uri="{0D108BD9-81ED-4DB2-BD59-A6C34878D82A}">
                    <a16:rowId xmlns:a16="http://schemas.microsoft.com/office/drawing/2014/main" val="10009"/>
                  </a:ext>
                </a:extLst>
              </a:tr>
              <a:tr h="365760">
                <a:tc>
                  <a:txBody>
                    <a:bodyPr/>
                    <a:lstStyle/>
                    <a:p>
                      <a:r>
                        <a:rPr lang="en-GB" sz="1400" dirty="0"/>
                        <a:t>Appropriate incentives</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489659740"/>
                  </a:ext>
                </a:extLst>
              </a:tr>
              <a:tr h="365760">
                <a:tc>
                  <a:txBody>
                    <a:bodyPr/>
                    <a:lstStyle/>
                    <a:p>
                      <a:r>
                        <a:rPr lang="en-GB" sz="1400" dirty="0"/>
                        <a:t>Theoretically sound</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3802303481"/>
                  </a:ext>
                </a:extLst>
              </a:tr>
            </a:tbl>
          </a:graphicData>
        </a:graphic>
      </p:graphicFrame>
    </p:spTree>
    <p:extLst>
      <p:ext uri="{BB962C8B-B14F-4D97-AF65-F5344CB8AC3E}">
        <p14:creationId xmlns:p14="http://schemas.microsoft.com/office/powerpoint/2010/main" val="6600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9838302"/>
              </p:ext>
            </p:extLst>
          </p:nvPr>
        </p:nvGraphicFramePr>
        <p:xfrm>
          <a:off x="467545" y="1628800"/>
          <a:ext cx="8262920" cy="409575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5958664">
                  <a:extLst>
                    <a:ext uri="{9D8B030D-6E8A-4147-A177-3AD203B41FA5}">
                      <a16:colId xmlns:a16="http://schemas.microsoft.com/office/drawing/2014/main" val="20002"/>
                    </a:ext>
                  </a:extLst>
                </a:gridCol>
              </a:tblGrid>
              <a:tr h="452300">
                <a:tc>
                  <a:txBody>
                    <a:bodyPr/>
                    <a:lstStyle/>
                    <a:p>
                      <a:r>
                        <a:rPr lang="en-GB" sz="1400" b="1" dirty="0"/>
                        <a:t>Proposal</a:t>
                      </a:r>
                    </a:p>
                  </a:txBody>
                  <a:tcPr marL="68580" marR="68580" marT="34290" marB="34290"/>
                </a:tc>
                <a:tc>
                  <a:txBody>
                    <a:bodyPr/>
                    <a:lstStyle/>
                    <a:p>
                      <a:r>
                        <a:rPr lang="en-GB" sz="1400" b="1" dirty="0"/>
                        <a:t>Justification</a:t>
                      </a:r>
                      <a:br>
                        <a:rPr lang="en-GB" sz="1400" b="1" dirty="0"/>
                      </a:br>
                      <a:r>
                        <a:rPr lang="en-GB" sz="1400" b="1" dirty="0"/>
                        <a:t>and precedents</a:t>
                      </a:r>
                    </a:p>
                  </a:txBody>
                  <a:tcPr marL="68580" marR="68580" marT="34290" marB="34290"/>
                </a:tc>
                <a:extLst>
                  <a:ext uri="{0D108BD9-81ED-4DB2-BD59-A6C34878D82A}">
                    <a16:rowId xmlns:a16="http://schemas.microsoft.com/office/drawing/2014/main" val="10000"/>
                  </a:ext>
                </a:extLst>
              </a:tr>
              <a:tr h="720090">
                <a:tc>
                  <a:txBody>
                    <a:bodyPr/>
                    <a:lstStyle/>
                    <a:p>
                      <a:r>
                        <a:rPr lang="en-GB" sz="1400" b="1" dirty="0"/>
                        <a:t>Run-off percentile</a:t>
                      </a:r>
                    </a:p>
                  </a:txBody>
                  <a:tcPr marL="68580" marR="68580" marT="34290" marB="34290"/>
                </a:tc>
                <a:tc>
                  <a:txBody>
                    <a:bodyPr/>
                    <a:lstStyle/>
                    <a:p>
                      <a:r>
                        <a:rPr lang="en-GB" sz="1400" b="0" baseline="0" dirty="0"/>
                        <a:t>Own fulfilment value rather than exit value</a:t>
                      </a:r>
                      <a:br>
                        <a:rPr lang="en-GB" sz="1400" b="0" baseline="0" dirty="0"/>
                      </a:br>
                      <a:endParaRPr lang="en-GB" sz="1400" b="0" baseline="0" dirty="0"/>
                    </a:p>
                    <a:p>
                      <a:r>
                        <a:rPr lang="en-GB" sz="1400" b="0" u="sng" dirty="0"/>
                        <a:t>Precedent:</a:t>
                      </a:r>
                      <a:r>
                        <a:rPr lang="en-GB" sz="1400" b="0" baseline="0" dirty="0"/>
                        <a:t> Original option in Solvency II (75%ile), Australia non-life, IFRS</a:t>
                      </a:r>
                      <a:endParaRPr lang="en-GB" sz="1400" b="0" dirty="0"/>
                    </a:p>
                  </a:txBody>
                  <a:tcPr marL="68580" marR="68580" marT="34290" marB="34290"/>
                </a:tc>
                <a:extLst>
                  <a:ext uri="{0D108BD9-81ED-4DB2-BD59-A6C34878D82A}">
                    <a16:rowId xmlns:a16="http://schemas.microsoft.com/office/drawing/2014/main" val="10002"/>
                  </a:ext>
                </a:extLst>
              </a:tr>
              <a:tr h="720090">
                <a:tc>
                  <a:txBody>
                    <a:bodyPr/>
                    <a:lstStyle/>
                    <a:p>
                      <a:r>
                        <a:rPr lang="en-GB" sz="1400" b="1" dirty="0"/>
                        <a:t>Provisions for</a:t>
                      </a:r>
                      <a:r>
                        <a:rPr lang="en-GB" sz="1400" b="1" baseline="0" dirty="0"/>
                        <a:t> Adverse Deviation</a:t>
                      </a:r>
                    </a:p>
                  </a:txBody>
                  <a:tcPr marL="68580" marR="68580" marT="34290" marB="34290"/>
                </a:tc>
                <a:tc>
                  <a:txBody>
                    <a:bodyPr/>
                    <a:lstStyle/>
                    <a:p>
                      <a:r>
                        <a:rPr lang="en-GB" sz="1400" b="0" baseline="0" dirty="0"/>
                        <a:t>Prudent margin on BEL assumptions</a:t>
                      </a:r>
                      <a:br>
                        <a:rPr lang="en-GB" sz="1400" b="0" baseline="0" dirty="0"/>
                      </a:br>
                      <a:br>
                        <a:rPr lang="en-GB" sz="1400" b="0" baseline="0" dirty="0"/>
                      </a:br>
                      <a:r>
                        <a:rPr lang="en-GB" sz="1400" b="0" u="sng" dirty="0"/>
                        <a:t>Precedent:</a:t>
                      </a:r>
                      <a:r>
                        <a:rPr lang="en-GB" sz="1400" b="0" baseline="0" dirty="0"/>
                        <a:t> Traditional actuarial approach, China C-ROSS</a:t>
                      </a:r>
                      <a:endParaRPr lang="en-GB" sz="1400" b="0" dirty="0"/>
                    </a:p>
                  </a:txBody>
                  <a:tcPr marL="68580" marR="68580" marT="34290" marB="34290"/>
                </a:tc>
                <a:extLst>
                  <a:ext uri="{0D108BD9-81ED-4DB2-BD59-A6C34878D82A}">
                    <a16:rowId xmlns:a16="http://schemas.microsoft.com/office/drawing/2014/main" val="10004"/>
                  </a:ext>
                </a:extLst>
              </a:tr>
              <a:tr h="72009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1400" b="1" baseline="0" dirty="0"/>
                        <a:t>“Value-at-risk”</a:t>
                      </a:r>
                    </a:p>
                    <a:p>
                      <a:endParaRPr lang="en-GB" sz="1400" b="1" baseline="0" dirty="0"/>
                    </a:p>
                  </a:txBody>
                  <a:tcPr marL="68580" marR="68580" marT="34290" marB="34290"/>
                </a:tc>
                <a:tc>
                  <a:txBody>
                    <a:bodyPr/>
                    <a:lstStyle/>
                    <a:p>
                      <a:r>
                        <a:rPr lang="en-GB" sz="1400" b="0" u="none" dirty="0"/>
                        <a:t>75%ile (2/3rds</a:t>
                      </a:r>
                      <a:r>
                        <a:rPr lang="en-GB" sz="1400" b="0" u="none" baseline="0" dirty="0"/>
                        <a:t> standard deviation) for risks</a:t>
                      </a:r>
                      <a:endParaRPr lang="en-GB" sz="1400" b="0" u="none" dirty="0"/>
                    </a:p>
                    <a:p>
                      <a:endParaRPr lang="en-GB" sz="1400" b="0" u="sng" dirty="0"/>
                    </a:p>
                    <a:p>
                      <a:r>
                        <a:rPr lang="en-GB" sz="1400" b="0" u="sng" dirty="0"/>
                        <a:t>Precedent:</a:t>
                      </a:r>
                      <a:r>
                        <a:rPr lang="en-GB" sz="1400" b="0" baseline="0" dirty="0"/>
                        <a:t> ICS P-MOCE, Hong Kong and other Asian RBC regimes</a:t>
                      </a:r>
                      <a:endParaRPr lang="en-GB" sz="1400" b="0" dirty="0"/>
                    </a:p>
                  </a:txBody>
                  <a:tcPr marL="68580" marR="68580" marT="34290" marB="34290"/>
                </a:tc>
                <a:extLst>
                  <a:ext uri="{0D108BD9-81ED-4DB2-BD59-A6C34878D82A}">
                    <a16:rowId xmlns:a16="http://schemas.microsoft.com/office/drawing/2014/main" val="2669568745"/>
                  </a:ext>
                </a:extLst>
              </a:tr>
              <a:tr h="720090">
                <a:tc>
                  <a:txBody>
                    <a:bodyPr/>
                    <a:lstStyle/>
                    <a:p>
                      <a:r>
                        <a:rPr lang="en-GB" sz="1400" b="1" dirty="0"/>
                        <a:t>Replace</a:t>
                      </a:r>
                      <a:r>
                        <a:rPr lang="en-GB" sz="1400" b="1" baseline="0" dirty="0"/>
                        <a:t> RM + SCR</a:t>
                      </a:r>
                      <a:br>
                        <a:rPr lang="en-GB" sz="1400" b="1" baseline="0" dirty="0"/>
                      </a:br>
                      <a:r>
                        <a:rPr lang="en-GB" sz="1400" b="1" baseline="0" dirty="0"/>
                        <a:t>with</a:t>
                      </a:r>
                      <a:r>
                        <a:rPr lang="en-GB" sz="1400" b="1" dirty="0"/>
                        <a:t> “run-off</a:t>
                      </a:r>
                      <a:r>
                        <a:rPr lang="en-GB" sz="1400" b="1" baseline="0" dirty="0"/>
                        <a:t>” capitalisation</a:t>
                      </a:r>
                      <a:endParaRPr lang="en-GB" sz="1400" b="1" dirty="0"/>
                    </a:p>
                  </a:txBody>
                  <a:tcPr marL="68580" marR="68580" marT="34290" marB="34290"/>
                </a:tc>
                <a:tc>
                  <a:txBody>
                    <a:bodyPr/>
                    <a:lstStyle/>
                    <a:p>
                      <a:r>
                        <a:rPr lang="en-GB" sz="1400" b="0" dirty="0"/>
                        <a:t>Align total capital</a:t>
                      </a:r>
                      <a:r>
                        <a:rPr lang="en-GB" sz="1400" b="0" baseline="0" dirty="0"/>
                        <a:t> </a:t>
                      </a:r>
                      <a:r>
                        <a:rPr lang="en-GB" sz="1400" b="0" dirty="0"/>
                        <a:t>with the long-term ability</a:t>
                      </a:r>
                      <a:r>
                        <a:rPr lang="en-GB" sz="1400" b="0" baseline="0" dirty="0"/>
                        <a:t> to meet liabilities as fall due</a:t>
                      </a:r>
                    </a:p>
                    <a:p>
                      <a:br>
                        <a:rPr lang="en-GB" sz="1400" b="0" u="sng" dirty="0"/>
                      </a:br>
                      <a:r>
                        <a:rPr lang="en-GB" sz="1400" b="0" u="sng" dirty="0"/>
                        <a:t>Precedent:</a:t>
                      </a:r>
                      <a:r>
                        <a:rPr lang="en-GB" sz="1400" b="0" baseline="0" dirty="0"/>
                        <a:t> Superfunds, Lloyds market 2</a:t>
                      </a:r>
                      <a:r>
                        <a:rPr lang="en-GB" sz="1400" b="0" baseline="30000" dirty="0"/>
                        <a:t>nd</a:t>
                      </a:r>
                      <a:r>
                        <a:rPr lang="en-GB" sz="1400" b="0" baseline="0" dirty="0"/>
                        <a:t> test</a:t>
                      </a:r>
                      <a:endParaRPr lang="en-GB" sz="1400" b="0" dirty="0"/>
                    </a:p>
                  </a:txBody>
                  <a:tcPr marL="68580" marR="68580" marT="34290" marB="34290"/>
                </a:tc>
                <a:extLst>
                  <a:ext uri="{0D108BD9-81ED-4DB2-BD59-A6C34878D82A}">
                    <a16:rowId xmlns:a16="http://schemas.microsoft.com/office/drawing/2014/main" val="10005"/>
                  </a:ext>
                </a:extLst>
              </a:tr>
              <a:tr h="720090">
                <a:tc>
                  <a:txBody>
                    <a:bodyPr/>
                    <a:lstStyle/>
                    <a:p>
                      <a:r>
                        <a:rPr lang="en-GB" sz="1400" b="1" dirty="0"/>
                        <a:t>No Risk Margin</a:t>
                      </a:r>
                    </a:p>
                  </a:txBody>
                  <a:tcPr marL="68580" marR="68580" marT="34290" marB="34290"/>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1400" b="0" baseline="0" dirty="0"/>
                        <a:t>Still 50% probability of meeting benefits post “1-in-200 year” SCR shock</a:t>
                      </a:r>
                      <a:endParaRPr lang="en-GB" sz="1400" b="0" dirty="0"/>
                    </a:p>
                    <a:p>
                      <a:endParaRPr lang="en-GB" sz="1400" b="0" u="sng" dirty="0"/>
                    </a:p>
                    <a:p>
                      <a:r>
                        <a:rPr lang="en-GB" sz="1400" b="0" u="sng" dirty="0"/>
                        <a:t>Precedent:</a:t>
                      </a:r>
                      <a:r>
                        <a:rPr lang="en-GB" sz="1400" b="0" baseline="0" dirty="0"/>
                        <a:t> Solvency I Pillar II (</a:t>
                      </a:r>
                      <a:r>
                        <a:rPr lang="en-GB" sz="1400" b="0" dirty="0"/>
                        <a:t>ICAS) regime</a:t>
                      </a:r>
                    </a:p>
                  </a:txBody>
                  <a:tcPr marL="68580" marR="68580" marT="34290" marB="34290"/>
                </a:tc>
                <a:extLst>
                  <a:ext uri="{0D108BD9-81ED-4DB2-BD59-A6C34878D82A}">
                    <a16:rowId xmlns:a16="http://schemas.microsoft.com/office/drawing/2014/main" val="10007"/>
                  </a:ext>
                </a:extLst>
              </a:tr>
            </a:tbl>
          </a:graphicData>
        </a:graphic>
      </p:graphicFrame>
      <p:sp>
        <p:nvSpPr>
          <p:cNvPr id="6" name="Slide Number Placeholder 1"/>
          <p:cNvSpPr txBox="1">
            <a:spLocks/>
          </p:cNvSpPr>
          <p:nvPr/>
        </p:nvSpPr>
        <p:spPr bwMode="auto">
          <a:xfrm>
            <a:off x="8100392" y="6401643"/>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108" kern="1200">
                <a:solidFill>
                  <a:srgbClr val="3F4548"/>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E8DA6AF-1811-4E27-A96F-54109F1D0275}" type="slidenum">
              <a:rPr lang="en-GB" smtClean="0"/>
              <a:pPr/>
              <a:t>16</a:t>
            </a:fld>
            <a:endParaRPr lang="en-GB" dirty="0"/>
          </a:p>
        </p:txBody>
      </p:sp>
      <p:sp>
        <p:nvSpPr>
          <p:cNvPr id="2" name="Title 1"/>
          <p:cNvSpPr>
            <a:spLocks noGrp="1"/>
          </p:cNvSpPr>
          <p:nvPr>
            <p:ph type="title"/>
          </p:nvPr>
        </p:nvSpPr>
        <p:spPr/>
        <p:txBody>
          <a:bodyPr/>
          <a:lstStyle/>
          <a:p>
            <a:r>
              <a:rPr lang="en-GB" dirty="0"/>
              <a:t>Options for change: more fundamental</a:t>
            </a:r>
          </a:p>
        </p:txBody>
      </p:sp>
    </p:spTree>
    <p:extLst>
      <p:ext uri="{BB962C8B-B14F-4D97-AF65-F5344CB8AC3E}">
        <p14:creationId xmlns:p14="http://schemas.microsoft.com/office/powerpoint/2010/main" val="87092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the alternatives (2)</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9843305"/>
              </p:ext>
            </p:extLst>
          </p:nvPr>
        </p:nvGraphicFramePr>
        <p:xfrm>
          <a:off x="454591" y="1540865"/>
          <a:ext cx="8232211" cy="4696447"/>
        </p:xfrm>
        <a:graphic>
          <a:graphicData uri="http://schemas.openxmlformats.org/drawingml/2006/table">
            <a:tbl>
              <a:tblPr firstRow="1" bandRow="1">
                <a:tableStyleId>{5C22544A-7EE6-4342-B048-85BDC9FD1C3A}</a:tableStyleId>
              </a:tblPr>
              <a:tblGrid>
                <a:gridCol w="3140467">
                  <a:extLst>
                    <a:ext uri="{9D8B030D-6E8A-4147-A177-3AD203B41FA5}">
                      <a16:colId xmlns:a16="http://schemas.microsoft.com/office/drawing/2014/main" val="20000"/>
                    </a:ext>
                  </a:extLst>
                </a:gridCol>
                <a:gridCol w="1272936">
                  <a:extLst>
                    <a:ext uri="{9D8B030D-6E8A-4147-A177-3AD203B41FA5}">
                      <a16:colId xmlns:a16="http://schemas.microsoft.com/office/drawing/2014/main" val="20002"/>
                    </a:ext>
                  </a:extLst>
                </a:gridCol>
                <a:gridCol w="1272936">
                  <a:extLst>
                    <a:ext uri="{9D8B030D-6E8A-4147-A177-3AD203B41FA5}">
                      <a16:colId xmlns:a16="http://schemas.microsoft.com/office/drawing/2014/main" val="20003"/>
                    </a:ext>
                  </a:extLst>
                </a:gridCol>
                <a:gridCol w="1272936">
                  <a:extLst>
                    <a:ext uri="{9D8B030D-6E8A-4147-A177-3AD203B41FA5}">
                      <a16:colId xmlns:a16="http://schemas.microsoft.com/office/drawing/2014/main" val="20004"/>
                    </a:ext>
                  </a:extLst>
                </a:gridCol>
                <a:gridCol w="1272936">
                  <a:extLst>
                    <a:ext uri="{9D8B030D-6E8A-4147-A177-3AD203B41FA5}">
                      <a16:colId xmlns:a16="http://schemas.microsoft.com/office/drawing/2014/main" val="20005"/>
                    </a:ext>
                  </a:extLst>
                </a:gridCol>
              </a:tblGrid>
              <a:tr h="597841">
                <a:tc>
                  <a:txBody>
                    <a:bodyPr/>
                    <a:lstStyle/>
                    <a:p>
                      <a:endParaRPr lang="en-GB" sz="1400" dirty="0"/>
                    </a:p>
                  </a:txBody>
                  <a:tcPr/>
                </a:tc>
                <a:tc>
                  <a:txBody>
                    <a:bodyPr/>
                    <a:lstStyle/>
                    <a:p>
                      <a:r>
                        <a:rPr lang="en-GB" sz="1400" b="0" dirty="0"/>
                        <a:t>Run-off</a:t>
                      </a:r>
                      <a:r>
                        <a:rPr lang="en-GB" sz="1400" b="0" baseline="0" dirty="0"/>
                        <a:t> %</a:t>
                      </a:r>
                      <a:r>
                        <a:rPr lang="en-GB" sz="1400" b="0" baseline="0" dirty="0" err="1"/>
                        <a:t>ile</a:t>
                      </a:r>
                      <a:endParaRPr lang="en-GB" sz="1400" b="0" dirty="0"/>
                    </a:p>
                  </a:txBody>
                  <a:tcPr/>
                </a:tc>
                <a:tc>
                  <a:txBody>
                    <a:bodyPr/>
                    <a:lstStyle/>
                    <a:p>
                      <a:r>
                        <a:rPr lang="en-GB" sz="1400" b="0" baseline="0" dirty="0" err="1"/>
                        <a:t>VaR</a:t>
                      </a:r>
                      <a:r>
                        <a:rPr lang="en-GB" sz="1400" b="0" baseline="0" dirty="0"/>
                        <a:t> </a:t>
                      </a:r>
                      <a:br>
                        <a:rPr lang="en-GB" sz="1400" b="0" baseline="0" dirty="0"/>
                      </a:br>
                      <a:r>
                        <a:rPr lang="en-GB" sz="1400" b="0" baseline="0" dirty="0"/>
                        <a:t>(P-MOCE)</a:t>
                      </a:r>
                      <a:endParaRPr lang="en-GB" sz="1400" b="0" dirty="0"/>
                    </a:p>
                  </a:txBody>
                  <a:tcPr/>
                </a:tc>
                <a:tc>
                  <a:txBody>
                    <a:bodyPr/>
                    <a:lstStyle/>
                    <a:p>
                      <a:r>
                        <a:rPr lang="en-GB" sz="1400" b="0" dirty="0"/>
                        <a:t>Run-off capitalisation</a:t>
                      </a:r>
                    </a:p>
                  </a:txBody>
                  <a:tcPr/>
                </a:tc>
                <a:tc>
                  <a:txBody>
                    <a:bodyPr/>
                    <a:lstStyle/>
                    <a:p>
                      <a:r>
                        <a:rPr lang="en-GB" sz="1400" b="0" dirty="0"/>
                        <a:t>No risk margin</a:t>
                      </a:r>
                    </a:p>
                  </a:txBody>
                  <a:tcPr/>
                </a:tc>
                <a:extLst>
                  <a:ext uri="{0D108BD9-81ED-4DB2-BD59-A6C34878D82A}">
                    <a16:rowId xmlns:a16="http://schemas.microsoft.com/office/drawing/2014/main" val="10000"/>
                  </a:ext>
                </a:extLst>
              </a:tr>
              <a:tr h="365760">
                <a:tc>
                  <a:txBody>
                    <a:bodyPr/>
                    <a:lstStyle/>
                    <a:p>
                      <a:r>
                        <a:rPr lang="en-GB" sz="1400" dirty="0"/>
                        <a:t>Policyholde</a:t>
                      </a:r>
                      <a:r>
                        <a:rPr lang="en-GB" sz="1400" baseline="0" dirty="0"/>
                        <a:t>r protection</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1"/>
                  </a:ext>
                </a:extLst>
              </a:tr>
              <a:tr h="365760">
                <a:tc>
                  <a:txBody>
                    <a:bodyPr/>
                    <a:lstStyle/>
                    <a:p>
                      <a:r>
                        <a:rPr lang="en-GB" sz="1400" dirty="0"/>
                        <a:t>Market consistency</a:t>
                      </a:r>
                    </a:p>
                  </a:txBody>
                  <a:tcPr/>
                </a:tc>
                <a:tc>
                  <a:txBody>
                    <a:bodyPr/>
                    <a:lstStyle/>
                    <a:p>
                      <a:pPr algn="ct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FF000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2"/>
                  </a:ext>
                </a:extLst>
              </a:tr>
              <a:tr h="365760">
                <a:tc>
                  <a:txBody>
                    <a:bodyPr/>
                    <a:lstStyle/>
                    <a:p>
                      <a:r>
                        <a:rPr lang="en-GB" sz="1400" dirty="0"/>
                        <a:t>Objectivity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0003"/>
                  </a:ext>
                </a:extLst>
              </a:tr>
              <a:tr h="365760">
                <a:tc>
                  <a:txBody>
                    <a:bodyPr/>
                    <a:lstStyle/>
                    <a:p>
                      <a:r>
                        <a:rPr lang="en-GB" sz="1400" baseline="0" dirty="0"/>
                        <a:t>Applicability to different risks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extLst>
                  <a:ext uri="{0D108BD9-81ED-4DB2-BD59-A6C34878D82A}">
                    <a16:rowId xmlns:a16="http://schemas.microsoft.com/office/drawing/2014/main" val="10004"/>
                  </a:ext>
                </a:extLst>
              </a:tr>
              <a:tr h="425213">
                <a:tc>
                  <a:txBody>
                    <a:bodyPr/>
                    <a:lstStyle/>
                    <a:p>
                      <a:r>
                        <a:rPr lang="en-GB" sz="1400" dirty="0"/>
                        <a:t>Ease</a:t>
                      </a:r>
                      <a:r>
                        <a:rPr lang="en-GB" sz="1400" baseline="0" dirty="0"/>
                        <a:t> of implementing change</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FF0000"/>
                        </a:solidFill>
                      </a:endParaRPr>
                    </a:p>
                  </a:txBody>
                  <a:tcPr/>
                </a:tc>
                <a:extLst>
                  <a:ext uri="{0D108BD9-81ED-4DB2-BD59-A6C34878D82A}">
                    <a16:rowId xmlns:a16="http://schemas.microsoft.com/office/drawing/2014/main" val="10005"/>
                  </a:ext>
                </a:extLst>
              </a:tr>
              <a:tr h="381553">
                <a:tc>
                  <a:txBody>
                    <a:bodyPr/>
                    <a:lstStyle/>
                    <a:p>
                      <a:r>
                        <a:rPr lang="en-GB" sz="1400" dirty="0"/>
                        <a:t>Avoid pro-cyclicality</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extLst>
                  <a:ext uri="{0D108BD9-81ED-4DB2-BD59-A6C34878D82A}">
                    <a16:rowId xmlns:a16="http://schemas.microsoft.com/office/drawing/2014/main" val="10006"/>
                  </a:ext>
                </a:extLst>
              </a:tr>
              <a:tr h="365760">
                <a:tc>
                  <a:txBody>
                    <a:bodyPr/>
                    <a:lstStyle/>
                    <a:p>
                      <a:r>
                        <a:rPr lang="en-GB" sz="1400" dirty="0"/>
                        <a:t>Consistency with IFRS17</a:t>
                      </a:r>
                    </a:p>
                  </a:txBody>
                  <a:tcPr/>
                </a:tc>
                <a:tc>
                  <a:txBody>
                    <a:bodyPr/>
                    <a:lstStyle/>
                    <a:p>
                      <a:pPr algn="ctr"/>
                      <a:r>
                        <a:rPr lang="en-GB" sz="1400" dirty="0">
                          <a:solidFill>
                            <a:srgbClr val="00B050"/>
                          </a:solidFill>
                          <a:sym typeface="Wingdings" panose="05000000000000000000" pitchFamily="2" charset="2"/>
                        </a:rPr>
                        <a:t></a:t>
                      </a:r>
                      <a:endParaRPr lang="en-GB" sz="1400" dirty="0"/>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0007"/>
                  </a:ext>
                </a:extLst>
              </a:tr>
              <a:tr h="365760">
                <a:tc>
                  <a:txBody>
                    <a:bodyPr/>
                    <a:lstStyle/>
                    <a:p>
                      <a:r>
                        <a:rPr lang="en-GB" sz="1400" dirty="0"/>
                        <a:t>Consistency</a:t>
                      </a:r>
                      <a:r>
                        <a:rPr lang="en-GB" sz="1400" baseline="0" dirty="0"/>
                        <a:t> with ICS</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endParaRPr lang="en-GB" sz="1400" dirty="0"/>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8"/>
                  </a:ext>
                </a:extLst>
              </a:tr>
              <a:tr h="365760">
                <a:tc>
                  <a:txBody>
                    <a:bodyPr/>
                    <a:lstStyle/>
                    <a:p>
                      <a:r>
                        <a:rPr lang="en-GB" sz="1400" dirty="0"/>
                        <a:t>Solvency II equivalence</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endParaRPr lang="en-GB" sz="1400" dirty="0">
                        <a:solidFill>
                          <a:srgbClr val="00B050"/>
                        </a:solidFill>
                      </a:endParaRPr>
                    </a:p>
                  </a:txBody>
                  <a:tcPr/>
                </a:tc>
                <a:extLst>
                  <a:ext uri="{0D108BD9-81ED-4DB2-BD59-A6C34878D82A}">
                    <a16:rowId xmlns:a16="http://schemas.microsoft.com/office/drawing/2014/main" val="10009"/>
                  </a:ext>
                </a:extLst>
              </a:tr>
              <a:tr h="365760">
                <a:tc>
                  <a:txBody>
                    <a:bodyPr/>
                    <a:lstStyle/>
                    <a:p>
                      <a:r>
                        <a:rPr lang="en-GB" sz="1400" dirty="0"/>
                        <a:t>Appropriate incentives</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t>?</a:t>
                      </a:r>
                      <a:endParaRPr lang="en-GB" sz="1400" dirty="0">
                        <a:solidFill>
                          <a:srgbClr val="00B050"/>
                        </a:solidFill>
                      </a:endParaRP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1489659740"/>
                  </a:ext>
                </a:extLst>
              </a:tr>
              <a:tr h="365760">
                <a:tc>
                  <a:txBody>
                    <a:bodyPr/>
                    <a:lstStyle/>
                    <a:p>
                      <a:r>
                        <a:rPr lang="en-GB" sz="1400" dirty="0"/>
                        <a:t>Theoretically sound</a:t>
                      </a: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FF0000"/>
                          </a:solidFill>
                          <a:sym typeface="Wingdings" panose="05000000000000000000" pitchFamily="2" charset="2"/>
                        </a:rPr>
                        <a:t></a:t>
                      </a:r>
                      <a:r>
                        <a:rPr lang="en-GB" sz="1400" dirty="0"/>
                        <a:t>?</a:t>
                      </a:r>
                      <a:endParaRPr lang="en-GB" sz="1400" dirty="0">
                        <a:solidFill>
                          <a:srgbClr val="00B050"/>
                        </a:solidFill>
                      </a:endParaRPr>
                    </a:p>
                  </a:txBody>
                  <a:tcPr/>
                </a:tc>
                <a:tc>
                  <a:txBody>
                    <a:bodyPr/>
                    <a:lstStyle/>
                    <a:p>
                      <a:pPr marL="0" marR="0" lvl="0" indent="0" algn="ctr" defTabSz="685835" rtl="0" eaLnBrk="1" fontAlgn="auto" latinLnBrk="0" hangingPunct="1">
                        <a:lnSpc>
                          <a:spcPct val="100000"/>
                        </a:lnSpc>
                        <a:spcBef>
                          <a:spcPts val="0"/>
                        </a:spcBef>
                        <a:spcAft>
                          <a:spcPts val="0"/>
                        </a:spcAft>
                        <a:buClrTx/>
                        <a:buSzTx/>
                        <a:buFontTx/>
                        <a:buNone/>
                        <a:tabLst/>
                        <a:defRPr/>
                      </a:pPr>
                      <a:r>
                        <a:rPr lang="en-GB" sz="1400" dirty="0">
                          <a:solidFill>
                            <a:srgbClr val="00B050"/>
                          </a:solidFill>
                        </a:rPr>
                        <a:t>-</a:t>
                      </a:r>
                    </a:p>
                  </a:txBody>
                  <a:tcPr/>
                </a:tc>
                <a:tc>
                  <a:txBody>
                    <a:bodyPr/>
                    <a:lstStyle/>
                    <a:p>
                      <a:pPr algn="ctr"/>
                      <a:r>
                        <a:rPr lang="en-GB" sz="1400" dirty="0">
                          <a:solidFill>
                            <a:srgbClr val="FF0000"/>
                          </a:solidFill>
                          <a:sym typeface="Wingdings" panose="05000000000000000000" pitchFamily="2" charset="2"/>
                        </a:rPr>
                        <a:t></a:t>
                      </a:r>
                      <a:endParaRPr lang="en-GB" sz="1400" dirty="0"/>
                    </a:p>
                  </a:txBody>
                  <a:tcPr/>
                </a:tc>
                <a:extLst>
                  <a:ext uri="{0D108BD9-81ED-4DB2-BD59-A6C34878D82A}">
                    <a16:rowId xmlns:a16="http://schemas.microsoft.com/office/drawing/2014/main" val="3802303481"/>
                  </a:ext>
                </a:extLst>
              </a:tr>
            </a:tbl>
          </a:graphicData>
        </a:graphic>
      </p:graphicFrame>
    </p:spTree>
    <p:extLst>
      <p:ext uri="{BB962C8B-B14F-4D97-AF65-F5344CB8AC3E}">
        <p14:creationId xmlns:p14="http://schemas.microsoft.com/office/powerpoint/2010/main" val="297227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Party Conclusions:</a:t>
            </a:r>
            <a:br>
              <a:rPr lang="en-GB" dirty="0"/>
            </a:br>
            <a:r>
              <a:rPr lang="en-GB" dirty="0"/>
              <a:t>possible options for change</a:t>
            </a:r>
          </a:p>
        </p:txBody>
      </p:sp>
      <p:sp>
        <p:nvSpPr>
          <p:cNvPr id="3" name="Text Placeholder 2"/>
          <p:cNvSpPr>
            <a:spLocks noGrp="1"/>
          </p:cNvSpPr>
          <p:nvPr>
            <p:ph type="body" sz="half" idx="1"/>
          </p:nvPr>
        </p:nvSpPr>
        <p:spPr>
          <a:xfrm>
            <a:off x="395287" y="1557338"/>
            <a:ext cx="8291513" cy="4640262"/>
          </a:xfrm>
        </p:spPr>
        <p:txBody>
          <a:bodyPr/>
          <a:lstStyle/>
          <a:p>
            <a:pPr lvl="0"/>
            <a:r>
              <a:rPr lang="en-GB" sz="1600" dirty="0"/>
              <a:t>allow for an automatic change in the assumed cost-of-capital rate when risk-free rates change;</a:t>
            </a:r>
            <a:br>
              <a:rPr lang="en-GB" sz="1600" dirty="0"/>
            </a:br>
            <a:endParaRPr lang="en-GB" sz="1600" dirty="0"/>
          </a:p>
          <a:p>
            <a:pPr lvl="0"/>
            <a:r>
              <a:rPr lang="en-GB" sz="1600" dirty="0"/>
              <a:t>allow a prudent illiquidity premium to be used in the calculations of the projected future SCRs and in the risk-free rate used in discounting the future costs-of-capital;</a:t>
            </a:r>
            <a:br>
              <a:rPr lang="en-GB" sz="1600" dirty="0"/>
            </a:br>
            <a:endParaRPr lang="en-GB" sz="1600" dirty="0"/>
          </a:p>
          <a:p>
            <a:pPr lvl="0"/>
            <a:r>
              <a:rPr lang="en-GB" sz="1600" dirty="0"/>
              <a:t>allow certain longevity risk to be treated as </a:t>
            </a:r>
            <a:r>
              <a:rPr lang="en-GB" sz="1600" dirty="0" err="1"/>
              <a:t>hedgeable</a:t>
            </a:r>
            <a:r>
              <a:rPr lang="en-GB" sz="1600" dirty="0"/>
              <a:t> and the relevant part of the risk margin to be replaced by the cost of the hedge; or</a:t>
            </a:r>
            <a:br>
              <a:rPr lang="en-GB" sz="1600" dirty="0"/>
            </a:br>
            <a:endParaRPr lang="en-GB" sz="1600" dirty="0"/>
          </a:p>
          <a:p>
            <a:pPr lvl="0"/>
            <a:r>
              <a:rPr lang="en-GB" sz="1600" dirty="0"/>
              <a:t>move to, or to allow as an alternative, the Percentile-MOCE, which is being considered under ICS.</a:t>
            </a:r>
          </a:p>
        </p:txBody>
      </p:sp>
      <p:sp>
        <p:nvSpPr>
          <p:cNvPr id="5" name="Date Placeholder 4"/>
          <p:cNvSpPr>
            <a:spLocks noGrp="1"/>
          </p:cNvSpPr>
          <p:nvPr>
            <p:ph type="dt" sz="half" idx="10"/>
          </p:nvPr>
        </p:nvSpPr>
        <p:spPr/>
        <p:txBody>
          <a:bodyPr/>
          <a:lstStyle/>
          <a:p>
            <a:endParaRPr lang="en-GB" dirty="0"/>
          </a:p>
        </p:txBody>
      </p:sp>
      <p:sp>
        <p:nvSpPr>
          <p:cNvPr id="6" name="Slide Number Placeholder 5"/>
          <p:cNvSpPr>
            <a:spLocks noGrp="1"/>
          </p:cNvSpPr>
          <p:nvPr>
            <p:ph type="sldNum" sz="quarter" idx="12"/>
          </p:nvPr>
        </p:nvSpPr>
        <p:spPr/>
        <p:txBody>
          <a:bodyPr/>
          <a:lstStyle/>
          <a:p>
            <a:fld id="{DD990B9C-E09A-4941-8EE5-1699664D5C7B}" type="slidenum">
              <a:rPr lang="en-GB" smtClean="0"/>
              <a:pPr/>
              <a:t>18</a:t>
            </a:fld>
            <a:endParaRPr lang="en-GB"/>
          </a:p>
        </p:txBody>
      </p:sp>
    </p:spTree>
    <p:extLst>
      <p:ext uri="{BB962C8B-B14F-4D97-AF65-F5344CB8AC3E}">
        <p14:creationId xmlns:p14="http://schemas.microsoft.com/office/powerpoint/2010/main" val="348228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8" name="Content Placeholder 7"/>
          <p:cNvSpPr>
            <a:spLocks noGrp="1"/>
          </p:cNvSpPr>
          <p:nvPr>
            <p:ph idx="1"/>
          </p:nvPr>
        </p:nvSpPr>
        <p:spPr>
          <a:xfrm>
            <a:off x="495231" y="3894283"/>
            <a:ext cx="8399804" cy="2241610"/>
          </a:xfrm>
        </p:spPr>
        <p:txBody>
          <a:bodyPr/>
          <a:lstStyle/>
          <a:p>
            <a:pPr marL="0" indent="0">
              <a:buNone/>
            </a:pPr>
            <a:r>
              <a:rPr lang="en-GB" sz="1108" dirty="0"/>
              <a:t>The views expressed in this presentation are those of invited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108" dirty="0"/>
            </a:br>
            <a:endParaRPr lang="en-GB" sz="1108" dirty="0"/>
          </a:p>
          <a:p>
            <a:pPr marL="0" indent="0">
              <a:buNone/>
            </a:pPr>
            <a:r>
              <a:rPr lang="en-GB" sz="1108"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a:t>
            </a:r>
            <a:r>
              <a:rPr lang="en-GB" sz="1108" dirty="0" err="1"/>
              <a:t>IFoA</a:t>
            </a:r>
            <a:endParaRPr lang="en-GB" sz="1108" dirty="0"/>
          </a:p>
        </p:txBody>
      </p:sp>
      <p:sp>
        <p:nvSpPr>
          <p:cNvPr id="10" name="Rectangular Callout 9"/>
          <p:cNvSpPr/>
          <p:nvPr/>
        </p:nvSpPr>
        <p:spPr>
          <a:xfrm>
            <a:off x="520495" y="903685"/>
            <a:ext cx="3918567" cy="159525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04938" y="903685"/>
            <a:ext cx="3918567" cy="159525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6802" y="1173774"/>
            <a:ext cx="3522853" cy="1055077"/>
          </a:xfrm>
        </p:spPr>
        <p:txBody>
          <a:bodyPr/>
          <a:lstStyle/>
          <a:p>
            <a:pPr algn="ctr"/>
            <a:r>
              <a:rPr lang="en-GB" sz="4431" dirty="0">
                <a:solidFill>
                  <a:schemeClr val="accent2"/>
                </a:solidFill>
              </a:rPr>
              <a:t>Questions</a:t>
            </a:r>
          </a:p>
        </p:txBody>
      </p:sp>
      <p:sp>
        <p:nvSpPr>
          <p:cNvPr id="9" name="Title 1"/>
          <p:cNvSpPr txBox="1">
            <a:spLocks/>
          </p:cNvSpPr>
          <p:nvPr/>
        </p:nvSpPr>
        <p:spPr bwMode="auto">
          <a:xfrm>
            <a:off x="4904345" y="1169057"/>
            <a:ext cx="3522853" cy="105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431" dirty="0">
                <a:solidFill>
                  <a:schemeClr val="bg1"/>
                </a:solidFill>
              </a:rPr>
              <a:t>Comments</a:t>
            </a:r>
          </a:p>
        </p:txBody>
      </p:sp>
    </p:spTree>
    <p:extLst>
      <p:ext uri="{BB962C8B-B14F-4D97-AF65-F5344CB8AC3E}">
        <p14:creationId xmlns:p14="http://schemas.microsoft.com/office/powerpoint/2010/main" val="313711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0180-72FE-2244-871F-067E7391C190}"/>
              </a:ext>
            </a:extLst>
          </p:cNvPr>
          <p:cNvSpPr>
            <a:spLocks noGrp="1"/>
          </p:cNvSpPr>
          <p:nvPr>
            <p:ph type="title"/>
          </p:nvPr>
        </p:nvSpPr>
        <p:spPr/>
        <p:txBody>
          <a:bodyPr/>
          <a:lstStyle/>
          <a:p>
            <a:r>
              <a:rPr lang="en-GB" dirty="0"/>
              <a:t>The Risk Margin Working Party</a:t>
            </a:r>
            <a:endParaRPr lang="de-DE" dirty="0"/>
          </a:p>
        </p:txBody>
      </p:sp>
      <p:sp>
        <p:nvSpPr>
          <p:cNvPr id="3" name="Date Placeholder 2">
            <a:extLst>
              <a:ext uri="{FF2B5EF4-FFF2-40B4-BE49-F238E27FC236}">
                <a16:creationId xmlns:a16="http://schemas.microsoft.com/office/drawing/2014/main" id="{6782173A-8D13-6C4B-9B93-74499380192D}"/>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97B86109-56A0-8B44-9C7B-EA65F8FEA2E5}"/>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2</a:t>
            </a:fld>
            <a:endParaRPr lang="en-GB" dirty="0"/>
          </a:p>
        </p:txBody>
      </p:sp>
      <p:sp>
        <p:nvSpPr>
          <p:cNvPr id="5" name="Content Placeholder 4">
            <a:extLst>
              <a:ext uri="{FF2B5EF4-FFF2-40B4-BE49-F238E27FC236}">
                <a16:creationId xmlns:a16="http://schemas.microsoft.com/office/drawing/2014/main" id="{C0B468DD-354B-054B-BD46-07D30E3CAD1C}"/>
              </a:ext>
            </a:extLst>
          </p:cNvPr>
          <p:cNvSpPr>
            <a:spLocks noGrp="1"/>
          </p:cNvSpPr>
          <p:nvPr>
            <p:ph idx="1"/>
          </p:nvPr>
        </p:nvSpPr>
        <p:spPr/>
        <p:txBody>
          <a:bodyPr/>
          <a:lstStyle/>
          <a:p>
            <a:r>
              <a:rPr lang="en-GB" dirty="0">
                <a:solidFill>
                  <a:schemeClr val="tx2"/>
                </a:solidFill>
              </a:rPr>
              <a:t>Set up following criticisms of the Risk Margin in the Treasury Committee Inquiry into EU Insurance Regulation</a:t>
            </a:r>
          </a:p>
          <a:p>
            <a:r>
              <a:rPr lang="en-GB" dirty="0">
                <a:solidFill>
                  <a:schemeClr val="tx2"/>
                </a:solidFill>
              </a:rPr>
              <a:t>Two main strands:</a:t>
            </a:r>
          </a:p>
          <a:p>
            <a:pPr lvl="1"/>
            <a:r>
              <a:rPr lang="en-GB" dirty="0">
                <a:solidFill>
                  <a:schemeClr val="tx2"/>
                </a:solidFill>
              </a:rPr>
              <a:t>What can be done to fix known issues with the RM, either within Solvency II or using potential post-Brexit flexibility?</a:t>
            </a:r>
          </a:p>
          <a:p>
            <a:pPr lvl="1"/>
            <a:r>
              <a:rPr lang="en-GB" dirty="0">
                <a:solidFill>
                  <a:schemeClr val="tx2"/>
                </a:solidFill>
              </a:rPr>
              <a:t>What should be the purpose of the RM, and how can that purpose best be fulfilled?</a:t>
            </a:r>
          </a:p>
          <a:p>
            <a:r>
              <a:rPr lang="en-GB" dirty="0">
                <a:solidFill>
                  <a:schemeClr val="tx2"/>
                </a:solidFill>
              </a:rPr>
              <a:t>Members: </a:t>
            </a:r>
          </a:p>
          <a:p>
            <a:pPr lvl="1"/>
            <a:r>
              <a:rPr lang="en-GB" dirty="0">
                <a:solidFill>
                  <a:schemeClr val="tx2"/>
                </a:solidFill>
              </a:rPr>
              <a:t>Andy Pelkiewicz (Chair), Waqar Ahmed, Paul Fulcher, Katie Johnson, Stuart Reynolds, Richard Schneider*, Andy Scott </a:t>
            </a:r>
          </a:p>
          <a:p>
            <a:pPr marL="216000" indent="0">
              <a:buNone/>
            </a:pPr>
            <a:r>
              <a:rPr lang="de-DE" sz="1200" dirty="0">
                <a:solidFill>
                  <a:schemeClr val="tx2"/>
                </a:solidFill>
              </a:rPr>
              <a:t>* </a:t>
            </a:r>
            <a:r>
              <a:rPr lang="en-GB" sz="1200" dirty="0">
                <a:solidFill>
                  <a:schemeClr val="tx2"/>
                </a:solidFill>
              </a:rPr>
              <a:t>Also acts as the Life Research Committee shadow</a:t>
            </a:r>
          </a:p>
        </p:txBody>
      </p:sp>
    </p:spTree>
    <p:extLst>
      <p:ext uri="{BB962C8B-B14F-4D97-AF65-F5344CB8AC3E}">
        <p14:creationId xmlns:p14="http://schemas.microsoft.com/office/powerpoint/2010/main" val="176165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E731-DDCC-374E-8C8C-FBA56C22A321}"/>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de-DE" dirty="0"/>
          </a:p>
        </p:txBody>
      </p:sp>
      <p:sp>
        <p:nvSpPr>
          <p:cNvPr id="3" name="Date Placeholder 2">
            <a:extLst>
              <a:ext uri="{FF2B5EF4-FFF2-40B4-BE49-F238E27FC236}">
                <a16:creationId xmlns:a16="http://schemas.microsoft.com/office/drawing/2014/main" id="{66BD3D8D-B3D3-6F46-AC1B-4E9BBCC2C9DB}"/>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F7219690-CF26-1D48-BE83-D7EEB31F4FC8}"/>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3</a:t>
            </a:fld>
            <a:endParaRPr lang="en-GB" dirty="0"/>
          </a:p>
        </p:txBody>
      </p:sp>
      <p:pic>
        <p:nvPicPr>
          <p:cNvPr id="6" name="Content Placeholder 5">
            <a:extLst>
              <a:ext uri="{FF2B5EF4-FFF2-40B4-BE49-F238E27FC236}">
                <a16:creationId xmlns:a16="http://schemas.microsoft.com/office/drawing/2014/main" id="{5CFE3E42-9967-8942-9A99-0DF2966088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46313" y="1557338"/>
            <a:ext cx="4640262" cy="4640262"/>
          </a:xfrm>
          <a:prstGeom prst="rect">
            <a:avLst/>
          </a:prstGeom>
        </p:spPr>
      </p:pic>
    </p:spTree>
    <p:extLst>
      <p:ext uri="{BB962C8B-B14F-4D97-AF65-F5344CB8AC3E}">
        <p14:creationId xmlns:p14="http://schemas.microsoft.com/office/powerpoint/2010/main" val="36878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EEFD-FD15-1445-9263-A7BC43072B73}"/>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en-GB" dirty="0"/>
          </a:p>
        </p:txBody>
      </p:sp>
      <p:sp>
        <p:nvSpPr>
          <p:cNvPr id="3" name="Date Placeholder 2">
            <a:extLst>
              <a:ext uri="{FF2B5EF4-FFF2-40B4-BE49-F238E27FC236}">
                <a16:creationId xmlns:a16="http://schemas.microsoft.com/office/drawing/2014/main" id="{3310B97D-4C66-5E47-989A-EC19C2F24B81}"/>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ED0D8026-FAEE-4F44-8AA5-766FB72C9AB1}"/>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4</a:t>
            </a:fld>
            <a:endParaRPr lang="en-GB" dirty="0"/>
          </a:p>
        </p:txBody>
      </p:sp>
      <p:pic>
        <p:nvPicPr>
          <p:cNvPr id="6" name="Content Placeholder 5">
            <a:extLst>
              <a:ext uri="{FF2B5EF4-FFF2-40B4-BE49-F238E27FC236}">
                <a16:creationId xmlns:a16="http://schemas.microsoft.com/office/drawing/2014/main" id="{4499BD53-D81C-234F-9D0F-73348861B1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1700808"/>
            <a:ext cx="3456384" cy="3456384"/>
          </a:xfrm>
          <a:prstGeom prst="rect">
            <a:avLst/>
          </a:prstGeom>
        </p:spPr>
      </p:pic>
    </p:spTree>
    <p:extLst>
      <p:ext uri="{BB962C8B-B14F-4D97-AF65-F5344CB8AC3E}">
        <p14:creationId xmlns:p14="http://schemas.microsoft.com/office/powerpoint/2010/main" val="375707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EEFD-FD15-1445-9263-A7BC43072B73}"/>
              </a:ext>
            </a:extLst>
          </p:cNvPr>
          <p:cNvSpPr>
            <a:spLocks noGrp="1"/>
          </p:cNvSpPr>
          <p:nvPr>
            <p:ph type="title"/>
          </p:nvPr>
        </p:nvSpPr>
        <p:spPr/>
        <p:txBody>
          <a:bodyPr/>
          <a:lstStyle/>
          <a:p>
            <a:r>
              <a:rPr lang="de-DE" dirty="0"/>
              <a:t>Development </a:t>
            </a:r>
            <a:r>
              <a:rPr lang="de-DE" dirty="0" err="1"/>
              <a:t>of</a:t>
            </a:r>
            <a:r>
              <a:rPr lang="de-DE" dirty="0"/>
              <a:t> </a:t>
            </a:r>
            <a:r>
              <a:rPr lang="de-DE" dirty="0" err="1"/>
              <a:t>the</a:t>
            </a:r>
            <a:r>
              <a:rPr lang="de-DE" dirty="0"/>
              <a:t> </a:t>
            </a:r>
            <a:r>
              <a:rPr lang="de-DE" dirty="0" err="1"/>
              <a:t>risk</a:t>
            </a:r>
            <a:r>
              <a:rPr lang="de-DE" dirty="0"/>
              <a:t> </a:t>
            </a:r>
            <a:r>
              <a:rPr lang="de-DE" dirty="0" err="1"/>
              <a:t>margin</a:t>
            </a:r>
            <a:endParaRPr lang="en-GB" dirty="0"/>
          </a:p>
        </p:txBody>
      </p:sp>
      <p:sp>
        <p:nvSpPr>
          <p:cNvPr id="3" name="Date Placeholder 2">
            <a:extLst>
              <a:ext uri="{FF2B5EF4-FFF2-40B4-BE49-F238E27FC236}">
                <a16:creationId xmlns:a16="http://schemas.microsoft.com/office/drawing/2014/main" id="{3310B97D-4C66-5E47-989A-EC19C2F24B81}"/>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ED0D8026-FAEE-4F44-8AA5-766FB72C9AB1}"/>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5</a:t>
            </a:fld>
            <a:endParaRPr lang="en-GB" dirty="0"/>
          </a:p>
        </p:txBody>
      </p:sp>
      <p:pic>
        <p:nvPicPr>
          <p:cNvPr id="6" name="Content Placeholder 5">
            <a:extLst>
              <a:ext uri="{FF2B5EF4-FFF2-40B4-BE49-F238E27FC236}">
                <a16:creationId xmlns:a16="http://schemas.microsoft.com/office/drawing/2014/main" id="{4499BD53-D81C-234F-9D0F-73348861B11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1700808"/>
            <a:ext cx="3456384" cy="3456384"/>
          </a:xfrm>
          <a:prstGeom prst="rect">
            <a:avLst/>
          </a:prstGeom>
        </p:spPr>
      </p:pic>
      <p:pic>
        <p:nvPicPr>
          <p:cNvPr id="7" name="Picture 6">
            <a:extLst>
              <a:ext uri="{FF2B5EF4-FFF2-40B4-BE49-F238E27FC236}">
                <a16:creationId xmlns:a16="http://schemas.microsoft.com/office/drawing/2014/main" id="{B737A392-5806-FD4E-A48F-40C1B7B0A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6615" y="1711672"/>
            <a:ext cx="5582098" cy="3706862"/>
          </a:xfrm>
          <a:prstGeom prst="rect">
            <a:avLst/>
          </a:prstGeom>
        </p:spPr>
      </p:pic>
    </p:spTree>
    <p:extLst>
      <p:ext uri="{BB962C8B-B14F-4D97-AF65-F5344CB8AC3E}">
        <p14:creationId xmlns:p14="http://schemas.microsoft.com/office/powerpoint/2010/main" val="27996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D1B3-155D-D049-B167-A690CF85EE15}"/>
              </a:ext>
            </a:extLst>
          </p:cNvPr>
          <p:cNvSpPr>
            <a:spLocks noGrp="1"/>
          </p:cNvSpPr>
          <p:nvPr>
            <p:ph type="title"/>
          </p:nvPr>
        </p:nvSpPr>
        <p:spPr/>
        <p:txBody>
          <a:bodyPr/>
          <a:lstStyle/>
          <a:p>
            <a:r>
              <a:rPr lang="en-GB" dirty="0"/>
              <a:t>Transfer to the Reference Undertaking</a:t>
            </a:r>
          </a:p>
        </p:txBody>
      </p:sp>
      <p:sp>
        <p:nvSpPr>
          <p:cNvPr id="3" name="Date Placeholder 2">
            <a:extLst>
              <a:ext uri="{FF2B5EF4-FFF2-40B4-BE49-F238E27FC236}">
                <a16:creationId xmlns:a16="http://schemas.microsoft.com/office/drawing/2014/main" id="{37633926-CC3C-DE4D-8CED-4E8B581860DF}"/>
              </a:ext>
            </a:extLst>
          </p:cNvPr>
          <p:cNvSpPr>
            <a:spLocks noGrp="1"/>
          </p:cNvSpPr>
          <p:nvPr>
            <p:ph type="dt" sz="half" idx="10"/>
          </p:nvPr>
        </p:nvSpPr>
        <p:spPr/>
        <p:txBody>
          <a:bodyPr/>
          <a:lstStyle/>
          <a:p>
            <a:pPr fontAlgn="base">
              <a:spcBef>
                <a:spcPct val="0"/>
              </a:spcBef>
              <a:spcAft>
                <a:spcPct val="0"/>
              </a:spcAft>
            </a:pPr>
            <a:endParaRPr lang="en-GB" dirty="0">
              <a:solidFill>
                <a:srgbClr val="3F4548"/>
              </a:solidFill>
            </a:endParaRPr>
          </a:p>
        </p:txBody>
      </p:sp>
      <p:sp>
        <p:nvSpPr>
          <p:cNvPr id="4" name="Slide Number Placeholder 3">
            <a:extLst>
              <a:ext uri="{FF2B5EF4-FFF2-40B4-BE49-F238E27FC236}">
                <a16:creationId xmlns:a16="http://schemas.microsoft.com/office/drawing/2014/main" id="{97721ED7-600D-6143-80E2-7CFE3D21CC0E}"/>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6</a:t>
            </a:fld>
            <a:endParaRPr lang="en-GB" dirty="0"/>
          </a:p>
        </p:txBody>
      </p:sp>
      <p:sp>
        <p:nvSpPr>
          <p:cNvPr id="5" name="Content Placeholder 4">
            <a:extLst>
              <a:ext uri="{FF2B5EF4-FFF2-40B4-BE49-F238E27FC236}">
                <a16:creationId xmlns:a16="http://schemas.microsoft.com/office/drawing/2014/main" id="{149FF608-51BC-1D4D-9B3D-1C21067F8979}"/>
              </a:ext>
            </a:extLst>
          </p:cNvPr>
          <p:cNvSpPr>
            <a:spLocks noGrp="1"/>
          </p:cNvSpPr>
          <p:nvPr>
            <p:ph idx="1"/>
          </p:nvPr>
        </p:nvSpPr>
        <p:spPr/>
        <p:txBody>
          <a:bodyPr/>
          <a:lstStyle/>
          <a:p>
            <a:r>
              <a:rPr lang="en-GB" sz="2220" dirty="0">
                <a:solidFill>
                  <a:schemeClr val="tx2"/>
                </a:solidFill>
              </a:rPr>
              <a:t>No assets or liabilities before the transfer</a:t>
            </a:r>
          </a:p>
          <a:p>
            <a:r>
              <a:rPr lang="en-GB" sz="2220" dirty="0">
                <a:solidFill>
                  <a:schemeClr val="tx2"/>
                </a:solidFill>
              </a:rPr>
              <a:t>Remains closed after the transfer</a:t>
            </a:r>
          </a:p>
          <a:p>
            <a:r>
              <a:rPr lang="en-GB" sz="2220" dirty="0">
                <a:solidFill>
                  <a:schemeClr val="tx2"/>
                </a:solidFill>
              </a:rPr>
              <a:t>De-risks assets so as to minimise market risk</a:t>
            </a:r>
          </a:p>
          <a:p>
            <a:r>
              <a:rPr lang="en-GB" dirty="0">
                <a:solidFill>
                  <a:schemeClr val="tx2"/>
                </a:solidFill>
              </a:rPr>
              <a:t>Subject to Solvency II on an ongoing basis. It therefore raises sufficient capital to cover its SCR</a:t>
            </a:r>
            <a:endParaRPr lang="en-GB" sz="2220" dirty="0">
              <a:solidFill>
                <a:schemeClr val="tx2"/>
              </a:solidFill>
            </a:endParaRPr>
          </a:p>
          <a:p>
            <a:r>
              <a:rPr lang="en-GB" sz="2220" dirty="0">
                <a:solidFill>
                  <a:schemeClr val="tx2"/>
                </a:solidFill>
              </a:rPr>
              <a:t>Reinsurance transfers with business</a:t>
            </a:r>
          </a:p>
          <a:p>
            <a:r>
              <a:rPr lang="en-GB" sz="2220" dirty="0">
                <a:solidFill>
                  <a:schemeClr val="tx2"/>
                </a:solidFill>
              </a:rPr>
              <a:t>Adopts management actions consistent with original insurer</a:t>
            </a:r>
          </a:p>
          <a:p>
            <a:endParaRPr lang="en-GB" dirty="0"/>
          </a:p>
        </p:txBody>
      </p:sp>
      <p:sp>
        <p:nvSpPr>
          <p:cNvPr id="6" name="Rectangle 5">
            <a:extLst>
              <a:ext uri="{FF2B5EF4-FFF2-40B4-BE49-F238E27FC236}">
                <a16:creationId xmlns:a16="http://schemas.microsoft.com/office/drawing/2014/main" id="{325D7D84-C3BA-4242-BA5B-F5A5434E2E08}"/>
              </a:ext>
            </a:extLst>
          </p:cNvPr>
          <p:cNvSpPr/>
          <p:nvPr/>
        </p:nvSpPr>
        <p:spPr>
          <a:xfrm>
            <a:off x="2286000" y="2690336"/>
            <a:ext cx="4572000" cy="433965"/>
          </a:xfrm>
          <a:prstGeom prst="rect">
            <a:avLst/>
          </a:prstGeom>
        </p:spPr>
        <p:txBody>
          <a:bodyPr>
            <a:spAutoFit/>
          </a:bodyPr>
          <a:lstStyle/>
          <a:p>
            <a:r>
              <a:rPr lang="en-GB" dirty="0">
                <a:solidFill>
                  <a:schemeClr val="bg1"/>
                </a:solidFill>
              </a:rPr>
              <a:t>No</a:t>
            </a:r>
            <a:endParaRPr lang="en-GB" sz="2220" dirty="0">
              <a:solidFill>
                <a:schemeClr val="tx2"/>
              </a:solidFill>
            </a:endParaRPr>
          </a:p>
        </p:txBody>
      </p:sp>
    </p:spTree>
    <p:extLst>
      <p:ext uri="{BB962C8B-B14F-4D97-AF65-F5344CB8AC3E}">
        <p14:creationId xmlns:p14="http://schemas.microsoft.com/office/powerpoint/2010/main" val="273058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5A06-7B5B-834B-8DF3-26998DD9D3A5}"/>
              </a:ext>
            </a:extLst>
          </p:cNvPr>
          <p:cNvSpPr>
            <a:spLocks noGrp="1"/>
          </p:cNvSpPr>
          <p:nvPr>
            <p:ph type="title"/>
          </p:nvPr>
        </p:nvSpPr>
        <p:spPr/>
        <p:txBody>
          <a:bodyPr/>
          <a:lstStyle/>
          <a:p>
            <a:r>
              <a:rPr lang="de-DE" dirty="0"/>
              <a:t>The Solvency II </a:t>
            </a:r>
            <a:r>
              <a:rPr lang="en-GB" dirty="0"/>
              <a:t>risk margin formula</a:t>
            </a:r>
          </a:p>
        </p:txBody>
      </p:sp>
      <p:sp>
        <p:nvSpPr>
          <p:cNvPr id="3" name="Slide Number Placeholder 2"/>
          <p:cNvSpPr>
            <a:spLocks noGrp="1"/>
          </p:cNvSpPr>
          <p:nvPr>
            <p:ph type="sldNum" sz="quarter" idx="12"/>
          </p:nvPr>
        </p:nvSpPr>
        <p:spPr/>
        <p:txBody>
          <a:bodyPr/>
          <a:lstStyle/>
          <a:p>
            <a:fld id="{FE8DA6AF-1811-4E27-A96F-54109F1D0275}" type="slidenum">
              <a:rPr lang="en-GB" smtClean="0"/>
              <a:pPr/>
              <a:t>7</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588" y="3053413"/>
            <a:ext cx="7416824" cy="151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390337" y="5661248"/>
            <a:ext cx="906942" cy="465546"/>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Arial MT"/>
                <a:cs typeface="Miriam Fixed" panose="020B0509050101010101" pitchFamily="49" charset="-79"/>
              </a:rPr>
              <a:t>6%</a:t>
            </a:r>
          </a:p>
        </p:txBody>
      </p:sp>
      <p:cxnSp>
        <p:nvCxnSpPr>
          <p:cNvPr id="7" name="Straight Arrow Connector 6"/>
          <p:cNvCxnSpPr>
            <a:cxnSpLocks/>
            <a:stCxn id="6" idx="0"/>
          </p:cNvCxnSpPr>
          <p:nvPr/>
        </p:nvCxnSpPr>
        <p:spPr>
          <a:xfrm flipV="1">
            <a:off x="2843808" y="4103990"/>
            <a:ext cx="0" cy="155725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572000" y="5661248"/>
            <a:ext cx="2270587" cy="37036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Arial MT"/>
                <a:cs typeface="Miriam Fixed" panose="020B0509050101010101" pitchFamily="49" charset="-79"/>
              </a:rPr>
              <a:t>Risk-free rate</a:t>
            </a:r>
          </a:p>
        </p:txBody>
      </p:sp>
      <p:cxnSp>
        <p:nvCxnSpPr>
          <p:cNvPr id="9" name="Straight Arrow Connector 8"/>
          <p:cNvCxnSpPr>
            <a:cxnSpLocks/>
            <a:stCxn id="8" idx="0"/>
          </p:cNvCxnSpPr>
          <p:nvPr/>
        </p:nvCxnSpPr>
        <p:spPr>
          <a:xfrm flipV="1">
            <a:off x="5707294" y="4340964"/>
            <a:ext cx="0" cy="132028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300192" y="2792726"/>
            <a:ext cx="1" cy="3416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12"/>
          <p:cNvSpPr txBox="1">
            <a:spLocks/>
          </p:cNvSpPr>
          <p:nvPr/>
        </p:nvSpPr>
        <p:spPr bwMode="auto">
          <a:xfrm>
            <a:off x="5053234" y="1426319"/>
            <a:ext cx="2493916" cy="1362635"/>
          </a:xfrm>
          <a:prstGeom prst="rect">
            <a:avLst/>
          </a:prstGeom>
          <a:noFill/>
          <a:ln w="9525">
            <a:solidFill>
              <a:srgbClr val="FF0000"/>
            </a:solidFill>
          </a:ln>
          <a:effectLs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spcBef>
                <a:spcPts val="300"/>
              </a:spcBef>
              <a:buNone/>
            </a:pPr>
            <a:r>
              <a:rPr lang="en-GB" sz="1500" b="1" kern="0" dirty="0">
                <a:solidFill>
                  <a:srgbClr val="FF0000"/>
                </a:solidFill>
              </a:rPr>
              <a:t>Risks included</a:t>
            </a:r>
          </a:p>
          <a:p>
            <a:pPr>
              <a:spcBef>
                <a:spcPts val="300"/>
              </a:spcBef>
            </a:pPr>
            <a:r>
              <a:rPr lang="en-GB" sz="1500" kern="0" dirty="0">
                <a:solidFill>
                  <a:srgbClr val="FF0000"/>
                </a:solidFill>
              </a:rPr>
              <a:t>Underwriting risks</a:t>
            </a:r>
          </a:p>
          <a:p>
            <a:pPr>
              <a:spcBef>
                <a:spcPts val="300"/>
              </a:spcBef>
            </a:pPr>
            <a:r>
              <a:rPr lang="en-GB" sz="1500" kern="0" dirty="0">
                <a:solidFill>
                  <a:srgbClr val="FF0000"/>
                </a:solidFill>
              </a:rPr>
              <a:t>Residual market risk</a:t>
            </a:r>
          </a:p>
          <a:p>
            <a:pPr>
              <a:spcBef>
                <a:spcPts val="300"/>
              </a:spcBef>
            </a:pPr>
            <a:r>
              <a:rPr lang="en-GB" sz="1500" kern="0" dirty="0">
                <a:solidFill>
                  <a:srgbClr val="FF0000"/>
                </a:solidFill>
              </a:rPr>
              <a:t>Counterparty default risk</a:t>
            </a:r>
          </a:p>
          <a:p>
            <a:pPr>
              <a:spcBef>
                <a:spcPts val="300"/>
              </a:spcBef>
            </a:pPr>
            <a:r>
              <a:rPr lang="en-GB" sz="1500" kern="0" dirty="0">
                <a:solidFill>
                  <a:srgbClr val="FF0000"/>
                </a:solidFill>
              </a:rPr>
              <a:t>Operational risk</a:t>
            </a:r>
          </a:p>
          <a:p>
            <a:endParaRPr lang="en-GB" sz="1500" kern="0" dirty="0"/>
          </a:p>
          <a:p>
            <a:endParaRPr lang="en-GB" sz="1500" kern="0" dirty="0"/>
          </a:p>
        </p:txBody>
      </p:sp>
    </p:spTree>
    <p:extLst>
      <p:ext uri="{BB962C8B-B14F-4D97-AF65-F5344CB8AC3E}">
        <p14:creationId xmlns:p14="http://schemas.microsoft.com/office/powerpoint/2010/main" val="158179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D55F-3789-8542-BAC0-996DDF9B11BB}"/>
              </a:ext>
            </a:extLst>
          </p:cNvPr>
          <p:cNvSpPr>
            <a:spLocks noGrp="1"/>
          </p:cNvSpPr>
          <p:nvPr>
            <p:ph type="title"/>
          </p:nvPr>
        </p:nvSpPr>
        <p:spPr/>
        <p:txBody>
          <a:bodyPr/>
          <a:lstStyle/>
          <a:p>
            <a:r>
              <a:rPr lang="en-GB" dirty="0"/>
              <a:t>Variation of risk margin with risk-free rates</a:t>
            </a:r>
          </a:p>
        </p:txBody>
      </p:sp>
      <p:sp>
        <p:nvSpPr>
          <p:cNvPr id="3" name="Date Placeholder 2">
            <a:extLst>
              <a:ext uri="{FF2B5EF4-FFF2-40B4-BE49-F238E27FC236}">
                <a16:creationId xmlns:a16="http://schemas.microsoft.com/office/drawing/2014/main" id="{0B6243BB-5F2C-2F4B-A3BA-7923288E281A}"/>
              </a:ext>
            </a:extLst>
          </p:cNvPr>
          <p:cNvSpPr>
            <a:spLocks noGrp="1"/>
          </p:cNvSpPr>
          <p:nvPr>
            <p:ph type="dt" sz="half" idx="10"/>
          </p:nvPr>
        </p:nvSpPr>
        <p:spPr>
          <a:xfrm>
            <a:off x="395289" y="6410325"/>
            <a:ext cx="2520527" cy="331790"/>
          </a:xfrm>
        </p:spPr>
        <p:txBody>
          <a:bodyPr/>
          <a:lstStyle/>
          <a:p>
            <a:r>
              <a:rPr lang="en-GB" sz="1200" dirty="0"/>
              <a:t>Source: Working Party modelling</a:t>
            </a:r>
          </a:p>
          <a:p>
            <a:endParaRPr lang="en-GB" dirty="0"/>
          </a:p>
        </p:txBody>
      </p:sp>
      <p:sp>
        <p:nvSpPr>
          <p:cNvPr id="4" name="Slide Number Placeholder 3">
            <a:extLst>
              <a:ext uri="{FF2B5EF4-FFF2-40B4-BE49-F238E27FC236}">
                <a16:creationId xmlns:a16="http://schemas.microsoft.com/office/drawing/2014/main" id="{0AC0258A-5511-3D42-ABD9-96C1459231DF}"/>
              </a:ext>
            </a:extLst>
          </p:cNvPr>
          <p:cNvSpPr>
            <a:spLocks noGrp="1"/>
          </p:cNvSpPr>
          <p:nvPr>
            <p:ph type="sldNum" sz="quarter" idx="12"/>
          </p:nvPr>
        </p:nvSpPr>
        <p:spPr/>
        <p:txBody>
          <a:bodyPr/>
          <a:lstStyle/>
          <a:p>
            <a:fld id="{CCC5EDD3-CB13-45EB-8A5C-B486875EE4D2}" type="slidenum">
              <a:rPr lang="en-GB" smtClean="0"/>
              <a:pPr/>
              <a:t>8</a:t>
            </a:fld>
            <a:endParaRPr lang="en-GB"/>
          </a:p>
        </p:txBody>
      </p:sp>
      <p:pic>
        <p:nvPicPr>
          <p:cNvPr id="5" name="Picture 4">
            <a:extLst>
              <a:ext uri="{FF2B5EF4-FFF2-40B4-BE49-F238E27FC236}">
                <a16:creationId xmlns:a16="http://schemas.microsoft.com/office/drawing/2014/main" id="{42435FD4-9FB6-E746-9F60-7BB2854B4864}"/>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88988" y="1916832"/>
            <a:ext cx="8291512" cy="2654658"/>
          </a:xfrm>
          <a:prstGeom prst="rect">
            <a:avLst/>
          </a:prstGeom>
          <a:noFill/>
          <a:ln>
            <a:noFill/>
          </a:ln>
        </p:spPr>
      </p:pic>
    </p:spTree>
    <p:extLst>
      <p:ext uri="{BB962C8B-B14F-4D97-AF65-F5344CB8AC3E}">
        <p14:creationId xmlns:p14="http://schemas.microsoft.com/office/powerpoint/2010/main" val="340903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FFCC-DA74-A445-9344-0D39EB8C68E6}"/>
              </a:ext>
            </a:extLst>
          </p:cNvPr>
          <p:cNvSpPr>
            <a:spLocks noGrp="1"/>
          </p:cNvSpPr>
          <p:nvPr>
            <p:ph type="title"/>
          </p:nvPr>
        </p:nvSpPr>
        <p:spPr/>
        <p:txBody>
          <a:bodyPr/>
          <a:lstStyle/>
          <a:p>
            <a:r>
              <a:rPr lang="en-GB" dirty="0"/>
              <a:t>Variation of risk margin as proportion of BEL with risk-free rates</a:t>
            </a:r>
            <a:r>
              <a:rPr lang="de-DE" dirty="0"/>
              <a:t> </a:t>
            </a:r>
            <a:endParaRPr lang="en-GB" dirty="0"/>
          </a:p>
        </p:txBody>
      </p:sp>
      <p:sp>
        <p:nvSpPr>
          <p:cNvPr id="3" name="Date Placeholder 2">
            <a:extLst>
              <a:ext uri="{FF2B5EF4-FFF2-40B4-BE49-F238E27FC236}">
                <a16:creationId xmlns:a16="http://schemas.microsoft.com/office/drawing/2014/main" id="{F758DFBE-A5EB-C645-9088-71DED8B7EFE4}"/>
              </a:ext>
            </a:extLst>
          </p:cNvPr>
          <p:cNvSpPr>
            <a:spLocks noGrp="1"/>
          </p:cNvSpPr>
          <p:nvPr>
            <p:ph type="dt" sz="half" idx="10"/>
          </p:nvPr>
        </p:nvSpPr>
        <p:spPr>
          <a:xfrm>
            <a:off x="395289" y="6410325"/>
            <a:ext cx="2664543" cy="331790"/>
          </a:xfrm>
        </p:spPr>
        <p:txBody>
          <a:bodyPr/>
          <a:lstStyle/>
          <a:p>
            <a:r>
              <a:rPr lang="en-GB" sz="1200" dirty="0"/>
              <a:t>Source: Working Party modelling</a:t>
            </a:r>
          </a:p>
          <a:p>
            <a:endParaRPr lang="en-GB" dirty="0"/>
          </a:p>
        </p:txBody>
      </p:sp>
      <p:sp>
        <p:nvSpPr>
          <p:cNvPr id="4" name="Slide Number Placeholder 3">
            <a:extLst>
              <a:ext uri="{FF2B5EF4-FFF2-40B4-BE49-F238E27FC236}">
                <a16:creationId xmlns:a16="http://schemas.microsoft.com/office/drawing/2014/main" id="{193E6534-59E1-5140-B86D-C3B75CC56E8B}"/>
              </a:ext>
            </a:extLst>
          </p:cNvPr>
          <p:cNvSpPr>
            <a:spLocks noGrp="1"/>
          </p:cNvSpPr>
          <p:nvPr>
            <p:ph type="sldNum" sz="quarter" idx="12"/>
          </p:nvPr>
        </p:nvSpPr>
        <p:spPr/>
        <p:txBody>
          <a:bodyPr/>
          <a:lstStyle/>
          <a:p>
            <a:fld id="{CCC5EDD3-CB13-45EB-8A5C-B486875EE4D2}" type="slidenum">
              <a:rPr lang="en-GB" smtClean="0"/>
              <a:pPr/>
              <a:t>9</a:t>
            </a:fld>
            <a:endParaRPr lang="en-GB"/>
          </a:p>
        </p:txBody>
      </p:sp>
      <p:pic>
        <p:nvPicPr>
          <p:cNvPr id="5" name="Picture 4">
            <a:extLst>
              <a:ext uri="{FF2B5EF4-FFF2-40B4-BE49-F238E27FC236}">
                <a16:creationId xmlns:a16="http://schemas.microsoft.com/office/drawing/2014/main" id="{7A4D980E-A4F3-324E-AD78-6A836FB036C7}"/>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95289" y="1988840"/>
            <a:ext cx="8291512" cy="2952328"/>
          </a:xfrm>
          <a:prstGeom prst="rect">
            <a:avLst/>
          </a:prstGeom>
          <a:noFill/>
          <a:ln>
            <a:noFill/>
          </a:ln>
        </p:spPr>
      </p:pic>
      <p:sp>
        <p:nvSpPr>
          <p:cNvPr id="6" name="Rectangle 5">
            <a:extLst>
              <a:ext uri="{FF2B5EF4-FFF2-40B4-BE49-F238E27FC236}">
                <a16:creationId xmlns:a16="http://schemas.microsoft.com/office/drawing/2014/main" id="{CB5A4FA0-F875-BE42-A366-1A0029409129}"/>
              </a:ext>
            </a:extLst>
          </p:cNvPr>
          <p:cNvSpPr/>
          <p:nvPr/>
        </p:nvSpPr>
        <p:spPr>
          <a:xfrm>
            <a:off x="611559" y="5025447"/>
            <a:ext cx="8075241" cy="338554"/>
          </a:xfrm>
          <a:prstGeom prst="rect">
            <a:avLst/>
          </a:prstGeom>
        </p:spPr>
        <p:txBody>
          <a:bodyPr wrap="square">
            <a:spAutoFit/>
          </a:bodyPr>
          <a:lstStyle/>
          <a:p>
            <a:r>
              <a:rPr lang="en-GB" sz="1600" i="1" dirty="0">
                <a:latin typeface="Arial" panose="020B0604020202020204" pitchFamily="34" charset="0"/>
                <a:ea typeface="Arial Unicode MS" panose="020B0604020202020204" pitchFamily="34" charset="-128"/>
                <a:cs typeface="Times New Roman" panose="02020603050405020304" pitchFamily="18" charset="0"/>
              </a:rPr>
              <a:t>The RM / BEL ratio for Dec 2015 is 7.7%. This is shown as 100% in the graph.</a:t>
            </a:r>
            <a:r>
              <a:rPr lang="de-DE" sz="1600" dirty="0"/>
              <a:t> </a:t>
            </a:r>
            <a:endParaRPr lang="en-GB" sz="1600" dirty="0"/>
          </a:p>
        </p:txBody>
      </p:sp>
    </p:spTree>
    <p:extLst>
      <p:ext uri="{BB962C8B-B14F-4D97-AF65-F5344CB8AC3E}">
        <p14:creationId xmlns:p14="http://schemas.microsoft.com/office/powerpoint/2010/main" val="2945433672"/>
      </p:ext>
    </p:extLst>
  </p:cSld>
  <p:clrMapOvr>
    <a:masterClrMapping/>
  </p:clrMapOvr>
</p:sld>
</file>

<file path=ppt/theme/theme1.xml><?xml version="1.0" encoding="utf-8"?>
<a:theme xmlns:a="http://schemas.openxmlformats.org/drawingml/2006/main" name="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1025E1-769D-45A9-8B38-667C5C97C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04C7268-F210-4060-B069-FE2F38AB4687}">
  <ds:schemaRefs>
    <ds:schemaRef ds:uri="http://schemas.microsoft.com/sharepoint/v3/contenttype/forms"/>
  </ds:schemaRefs>
</ds:datastoreItem>
</file>

<file path=customXml/itemProps3.xml><?xml version="1.0" encoding="utf-8"?>
<ds:datastoreItem xmlns:ds="http://schemas.openxmlformats.org/officeDocument/2006/customXml" ds:itemID="{BB3E4699-5F51-47A9-A07D-CB443CEBC747}">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IFOA PowerPoint template 14 gold BOLD</Template>
  <TotalTime>510</TotalTime>
  <Words>1043</Words>
  <Application>Microsoft Macintosh PowerPoint</Application>
  <PresentationFormat>On-screen Show (4:3)</PresentationFormat>
  <Paragraphs>263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Arial MT</vt:lpstr>
      <vt:lpstr>Miriam Fixed</vt:lpstr>
      <vt:lpstr>Times New Roman</vt:lpstr>
      <vt:lpstr>Wingdings</vt:lpstr>
      <vt:lpstr>IFOA PowerPoint template 14 gold BOLD</vt:lpstr>
      <vt:lpstr>A review of the risk margin – Solvency II and beyond </vt:lpstr>
      <vt:lpstr>The Risk Margin Working Party</vt:lpstr>
      <vt:lpstr>Development of the risk margin</vt:lpstr>
      <vt:lpstr>Development of the risk margin</vt:lpstr>
      <vt:lpstr>Development of the risk margin</vt:lpstr>
      <vt:lpstr>Transfer to the Reference Undertaking</vt:lpstr>
      <vt:lpstr>The Solvency II risk margin formula</vt:lpstr>
      <vt:lpstr>Variation of risk margin with risk-free rates</vt:lpstr>
      <vt:lpstr>Variation of risk margin as proportion of BEL with risk-free rates </vt:lpstr>
      <vt:lpstr>Extracts from the Treasury Committee report</vt:lpstr>
      <vt:lpstr>Qualities of a desirable risk margin</vt:lpstr>
      <vt:lpstr>Options for change – within Directive</vt:lpstr>
      <vt:lpstr>Comparing options - Magnitude</vt:lpstr>
      <vt:lpstr>Comparing options - Volatility</vt:lpstr>
      <vt:lpstr>Assessing the alternatives (1)</vt:lpstr>
      <vt:lpstr>Options for change: more fundamental</vt:lpstr>
      <vt:lpstr>Assessing the alternatives (2)</vt:lpstr>
      <vt:lpstr>Working Party Conclusions: possible options for change</vt:lpstr>
      <vt:lpstr>Questions</vt:lpstr>
    </vt:vector>
  </TitlesOfParts>
  <Company>IFoA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Andy Pelkiewicz</cp:lastModifiedBy>
  <cp:revision>34</cp:revision>
  <cp:lastPrinted>2019-08-12T19:16:31Z</cp:lastPrinted>
  <dcterms:created xsi:type="dcterms:W3CDTF">2015-06-11T15:03:59Z</dcterms:created>
  <dcterms:modified xsi:type="dcterms:W3CDTF">2019-09-02T10:32:36Z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