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83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079"/>
    <a:srgbClr val="E9458C"/>
    <a:srgbClr val="000000"/>
    <a:srgbClr val="79A32A"/>
    <a:srgbClr val="008452"/>
    <a:srgbClr val="11B3A2"/>
    <a:srgbClr val="009CC8"/>
    <a:srgbClr val="7CB3E1"/>
    <a:srgbClr val="807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122" y="144"/>
      </p:cViewPr>
      <p:guideLst>
        <p:guide orient="horz" pos="4247"/>
        <p:guide pos="2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07C7F-740C-4C98-BBAD-F5E84C2336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B09877-A71E-42FB-9DEE-0878DA75B823}">
      <dgm:prSet phldrT="[Text]"/>
      <dgm:spPr/>
      <dgm:t>
        <a:bodyPr/>
        <a:lstStyle/>
        <a:p>
          <a:r>
            <a:rPr lang="en-GB" dirty="0" smtClean="0"/>
            <a:t>Improved consumer protection</a:t>
          </a:r>
          <a:endParaRPr lang="en-GB" dirty="0"/>
        </a:p>
      </dgm:t>
    </dgm:pt>
    <dgm:pt modelId="{438842EC-BF68-4C49-A9D6-CF15FA50CC1F}" type="parTrans" cxnId="{9562AFB6-EF08-4588-875F-68D95FC2D62B}">
      <dgm:prSet/>
      <dgm:spPr/>
      <dgm:t>
        <a:bodyPr/>
        <a:lstStyle/>
        <a:p>
          <a:endParaRPr lang="en-GB"/>
        </a:p>
      </dgm:t>
    </dgm:pt>
    <dgm:pt modelId="{E16F51F0-79B6-496E-B82F-EFC000472254}" type="sibTrans" cxnId="{9562AFB6-EF08-4588-875F-68D95FC2D62B}">
      <dgm:prSet/>
      <dgm:spPr/>
      <dgm:t>
        <a:bodyPr/>
        <a:lstStyle/>
        <a:p>
          <a:endParaRPr lang="en-GB"/>
        </a:p>
      </dgm:t>
    </dgm:pt>
    <dgm:pt modelId="{DA2F6DD5-4D76-4FD4-9B54-9CA3209FFF2B}">
      <dgm:prSet phldrT="[Text]"/>
      <dgm:spPr/>
      <dgm:t>
        <a:bodyPr/>
        <a:lstStyle/>
        <a:p>
          <a:r>
            <a:rPr lang="en-GB" dirty="0" smtClean="0"/>
            <a:t>Effective risk management</a:t>
          </a:r>
          <a:endParaRPr lang="en-GB" dirty="0"/>
        </a:p>
      </dgm:t>
    </dgm:pt>
    <dgm:pt modelId="{68DA6B7D-9DD8-4654-AA23-6B5545E82F26}" type="parTrans" cxnId="{B72C1020-3A55-45EE-969C-5DE5879FCC64}">
      <dgm:prSet/>
      <dgm:spPr/>
      <dgm:t>
        <a:bodyPr/>
        <a:lstStyle/>
        <a:p>
          <a:endParaRPr lang="en-GB"/>
        </a:p>
      </dgm:t>
    </dgm:pt>
    <dgm:pt modelId="{6A26EF3E-E0C3-4966-B20E-5977C4F1A762}" type="sibTrans" cxnId="{B72C1020-3A55-45EE-969C-5DE5879FCC64}">
      <dgm:prSet/>
      <dgm:spPr/>
      <dgm:t>
        <a:bodyPr/>
        <a:lstStyle/>
        <a:p>
          <a:endParaRPr lang="en-GB"/>
        </a:p>
      </dgm:t>
    </dgm:pt>
    <dgm:pt modelId="{8CF1F02D-14C0-427D-80DA-58C49A55EB0C}">
      <dgm:prSet phldrT="[Text]"/>
      <dgm:spPr/>
      <dgm:t>
        <a:bodyPr/>
        <a:lstStyle/>
        <a:p>
          <a:r>
            <a:rPr lang="en-GB" dirty="0" smtClean="0"/>
            <a:t>Harmonisation</a:t>
          </a:r>
          <a:endParaRPr lang="en-GB" dirty="0"/>
        </a:p>
      </dgm:t>
    </dgm:pt>
    <dgm:pt modelId="{2D2A11FC-74D0-412B-9F00-F7F3B2838947}" type="parTrans" cxnId="{BD402368-1CCE-43C1-A96C-8BAB6CBC19A1}">
      <dgm:prSet/>
      <dgm:spPr/>
      <dgm:t>
        <a:bodyPr/>
        <a:lstStyle/>
        <a:p>
          <a:endParaRPr lang="en-GB"/>
        </a:p>
      </dgm:t>
    </dgm:pt>
    <dgm:pt modelId="{7E5327EA-61D5-433C-B620-9B7EE7D78417}" type="sibTrans" cxnId="{BD402368-1CCE-43C1-A96C-8BAB6CBC19A1}">
      <dgm:prSet/>
      <dgm:spPr/>
      <dgm:t>
        <a:bodyPr/>
        <a:lstStyle/>
        <a:p>
          <a:endParaRPr lang="en-GB"/>
        </a:p>
      </dgm:t>
    </dgm:pt>
    <dgm:pt modelId="{1B21F083-4B82-49BB-AF28-93625BEB73CE}">
      <dgm:prSet/>
      <dgm:spPr/>
      <dgm:t>
        <a:bodyPr/>
        <a:lstStyle/>
        <a:p>
          <a:r>
            <a:rPr lang="en-GB" dirty="0" smtClean="0"/>
            <a:t>Financial stability</a:t>
          </a:r>
          <a:endParaRPr lang="en-GB" dirty="0"/>
        </a:p>
      </dgm:t>
    </dgm:pt>
    <dgm:pt modelId="{EE651028-BB55-40BD-A73A-4BBAC8F8196E}" type="parTrans" cxnId="{E1DED796-CCE1-4875-9434-A7A593FFD8FD}">
      <dgm:prSet/>
      <dgm:spPr/>
      <dgm:t>
        <a:bodyPr/>
        <a:lstStyle/>
        <a:p>
          <a:endParaRPr lang="en-GB"/>
        </a:p>
      </dgm:t>
    </dgm:pt>
    <dgm:pt modelId="{56317AE8-940E-4917-AD0C-907AC1049919}" type="sibTrans" cxnId="{E1DED796-CCE1-4875-9434-A7A593FFD8FD}">
      <dgm:prSet/>
      <dgm:spPr/>
      <dgm:t>
        <a:bodyPr/>
        <a:lstStyle/>
        <a:p>
          <a:endParaRPr lang="en-GB"/>
        </a:p>
      </dgm:t>
    </dgm:pt>
    <dgm:pt modelId="{FB3825A6-8F22-4268-916E-26E7D57CC539}" type="pres">
      <dgm:prSet presAssocID="{A1307C7F-740C-4C98-BBAD-F5E84C2336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8325F567-10F6-466A-8204-6739DBEA5A70}" type="pres">
      <dgm:prSet presAssocID="{A1307C7F-740C-4C98-BBAD-F5E84C2336B7}" presName="Name1" presStyleCnt="0"/>
      <dgm:spPr/>
    </dgm:pt>
    <dgm:pt modelId="{DCD59BE8-582D-4D07-8240-EF6CE55A75DA}" type="pres">
      <dgm:prSet presAssocID="{A1307C7F-740C-4C98-BBAD-F5E84C2336B7}" presName="cycle" presStyleCnt="0"/>
      <dgm:spPr/>
    </dgm:pt>
    <dgm:pt modelId="{ADB85B15-F235-43BB-BCD6-062658F0B9B9}" type="pres">
      <dgm:prSet presAssocID="{A1307C7F-740C-4C98-BBAD-F5E84C2336B7}" presName="srcNode" presStyleLbl="node1" presStyleIdx="0" presStyleCnt="4"/>
      <dgm:spPr/>
    </dgm:pt>
    <dgm:pt modelId="{F37F1A29-BB72-40E7-9015-3A367AC7646E}" type="pres">
      <dgm:prSet presAssocID="{A1307C7F-740C-4C98-BBAD-F5E84C2336B7}" presName="conn" presStyleLbl="parChTrans1D2" presStyleIdx="0" presStyleCnt="1"/>
      <dgm:spPr/>
      <dgm:t>
        <a:bodyPr/>
        <a:lstStyle/>
        <a:p>
          <a:endParaRPr lang="en-GB"/>
        </a:p>
      </dgm:t>
    </dgm:pt>
    <dgm:pt modelId="{292FA6F3-685D-47A1-B79C-1611028D8D03}" type="pres">
      <dgm:prSet presAssocID="{A1307C7F-740C-4C98-BBAD-F5E84C2336B7}" presName="extraNode" presStyleLbl="node1" presStyleIdx="0" presStyleCnt="4"/>
      <dgm:spPr/>
    </dgm:pt>
    <dgm:pt modelId="{BF587524-7BF9-44F8-A4A2-3BA7FBA2E5AE}" type="pres">
      <dgm:prSet presAssocID="{A1307C7F-740C-4C98-BBAD-F5E84C2336B7}" presName="dstNode" presStyleLbl="node1" presStyleIdx="0" presStyleCnt="4"/>
      <dgm:spPr/>
    </dgm:pt>
    <dgm:pt modelId="{F039AAE0-5C59-4B4F-B6E6-C2B5B7725691}" type="pres">
      <dgm:prSet presAssocID="{FCB09877-A71E-42FB-9DEE-0878DA75B82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CD435A-22FA-463C-A635-9D1D406F507B}" type="pres">
      <dgm:prSet presAssocID="{FCB09877-A71E-42FB-9DEE-0878DA75B823}" presName="accent_1" presStyleCnt="0"/>
      <dgm:spPr/>
    </dgm:pt>
    <dgm:pt modelId="{F0B06D9F-F800-4C8E-A0D7-37188840544A}" type="pres">
      <dgm:prSet presAssocID="{FCB09877-A71E-42FB-9DEE-0878DA75B823}" presName="accentRepeatNode" presStyleLbl="solidFgAcc1" presStyleIdx="0" presStyleCnt="4"/>
      <dgm:spPr/>
    </dgm:pt>
    <dgm:pt modelId="{E4E3B2CE-24BB-4711-B607-0E145B8F7CD7}" type="pres">
      <dgm:prSet presAssocID="{DA2F6DD5-4D76-4FD4-9B54-9CA3209FFF2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0994A7-7AA2-4DF7-A7BE-20961EE05AAB}" type="pres">
      <dgm:prSet presAssocID="{DA2F6DD5-4D76-4FD4-9B54-9CA3209FFF2B}" presName="accent_2" presStyleCnt="0"/>
      <dgm:spPr/>
    </dgm:pt>
    <dgm:pt modelId="{F92C935F-01AF-4636-BF04-E975B7675241}" type="pres">
      <dgm:prSet presAssocID="{DA2F6DD5-4D76-4FD4-9B54-9CA3209FFF2B}" presName="accentRepeatNode" presStyleLbl="solidFgAcc1" presStyleIdx="1" presStyleCnt="4"/>
      <dgm:spPr/>
    </dgm:pt>
    <dgm:pt modelId="{CCB25876-C126-4C25-8F71-747912B9C8ED}" type="pres">
      <dgm:prSet presAssocID="{8CF1F02D-14C0-427D-80DA-58C49A55EB0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9B9E8A-6034-4D26-9D8F-35153FD79536}" type="pres">
      <dgm:prSet presAssocID="{8CF1F02D-14C0-427D-80DA-58C49A55EB0C}" presName="accent_3" presStyleCnt="0"/>
      <dgm:spPr/>
    </dgm:pt>
    <dgm:pt modelId="{4B16B491-BF24-4BB8-88F3-CDC69F341192}" type="pres">
      <dgm:prSet presAssocID="{8CF1F02D-14C0-427D-80DA-58C49A55EB0C}" presName="accentRepeatNode" presStyleLbl="solidFgAcc1" presStyleIdx="2" presStyleCnt="4"/>
      <dgm:spPr/>
    </dgm:pt>
    <dgm:pt modelId="{E0D58740-C62B-4C2C-A644-3710E58034C1}" type="pres">
      <dgm:prSet presAssocID="{1B21F083-4B82-49BB-AF28-93625BEB73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9C35F-71C5-4A73-8469-D930D2810522}" type="pres">
      <dgm:prSet presAssocID="{1B21F083-4B82-49BB-AF28-93625BEB73CE}" presName="accent_4" presStyleCnt="0"/>
      <dgm:spPr/>
    </dgm:pt>
    <dgm:pt modelId="{CC1AEC11-8FC1-440B-A869-3343160352D3}" type="pres">
      <dgm:prSet presAssocID="{1B21F083-4B82-49BB-AF28-93625BEB73CE}" presName="accentRepeatNode" presStyleLbl="solidFgAcc1" presStyleIdx="3" presStyleCnt="4"/>
      <dgm:spPr/>
    </dgm:pt>
  </dgm:ptLst>
  <dgm:cxnLst>
    <dgm:cxn modelId="{B72C1020-3A55-45EE-969C-5DE5879FCC64}" srcId="{A1307C7F-740C-4C98-BBAD-F5E84C2336B7}" destId="{DA2F6DD5-4D76-4FD4-9B54-9CA3209FFF2B}" srcOrd="1" destOrd="0" parTransId="{68DA6B7D-9DD8-4654-AA23-6B5545E82F26}" sibTransId="{6A26EF3E-E0C3-4966-B20E-5977C4F1A762}"/>
    <dgm:cxn modelId="{F0B725F0-836B-4645-9AAC-2F8B2B0D03AE}" type="presOf" srcId="{8CF1F02D-14C0-427D-80DA-58C49A55EB0C}" destId="{CCB25876-C126-4C25-8F71-747912B9C8ED}" srcOrd="0" destOrd="0" presId="urn:microsoft.com/office/officeart/2008/layout/VerticalCurvedList"/>
    <dgm:cxn modelId="{E1DED796-CCE1-4875-9434-A7A593FFD8FD}" srcId="{A1307C7F-740C-4C98-BBAD-F5E84C2336B7}" destId="{1B21F083-4B82-49BB-AF28-93625BEB73CE}" srcOrd="3" destOrd="0" parTransId="{EE651028-BB55-40BD-A73A-4BBAC8F8196E}" sibTransId="{56317AE8-940E-4917-AD0C-907AC1049919}"/>
    <dgm:cxn modelId="{89911893-BDAB-4810-B311-CA64720A8E2D}" type="presOf" srcId="{A1307C7F-740C-4C98-BBAD-F5E84C2336B7}" destId="{FB3825A6-8F22-4268-916E-26E7D57CC539}" srcOrd="0" destOrd="0" presId="urn:microsoft.com/office/officeart/2008/layout/VerticalCurvedList"/>
    <dgm:cxn modelId="{D59C18C7-14B0-42A9-99A9-83595B499321}" type="presOf" srcId="{FCB09877-A71E-42FB-9DEE-0878DA75B823}" destId="{F039AAE0-5C59-4B4F-B6E6-C2B5B7725691}" srcOrd="0" destOrd="0" presId="urn:microsoft.com/office/officeart/2008/layout/VerticalCurvedList"/>
    <dgm:cxn modelId="{9562AFB6-EF08-4588-875F-68D95FC2D62B}" srcId="{A1307C7F-740C-4C98-BBAD-F5E84C2336B7}" destId="{FCB09877-A71E-42FB-9DEE-0878DA75B823}" srcOrd="0" destOrd="0" parTransId="{438842EC-BF68-4C49-A9D6-CF15FA50CC1F}" sibTransId="{E16F51F0-79B6-496E-B82F-EFC000472254}"/>
    <dgm:cxn modelId="{BD402368-1CCE-43C1-A96C-8BAB6CBC19A1}" srcId="{A1307C7F-740C-4C98-BBAD-F5E84C2336B7}" destId="{8CF1F02D-14C0-427D-80DA-58C49A55EB0C}" srcOrd="2" destOrd="0" parTransId="{2D2A11FC-74D0-412B-9F00-F7F3B2838947}" sibTransId="{7E5327EA-61D5-433C-B620-9B7EE7D78417}"/>
    <dgm:cxn modelId="{E2E8CC46-8C96-41F4-8510-E3DC51A63142}" type="presOf" srcId="{E16F51F0-79B6-496E-B82F-EFC000472254}" destId="{F37F1A29-BB72-40E7-9015-3A367AC7646E}" srcOrd="0" destOrd="0" presId="urn:microsoft.com/office/officeart/2008/layout/VerticalCurvedList"/>
    <dgm:cxn modelId="{824B5E61-96A6-4D84-A7A0-A813DB8B7B5E}" type="presOf" srcId="{1B21F083-4B82-49BB-AF28-93625BEB73CE}" destId="{E0D58740-C62B-4C2C-A644-3710E58034C1}" srcOrd="0" destOrd="0" presId="urn:microsoft.com/office/officeart/2008/layout/VerticalCurvedList"/>
    <dgm:cxn modelId="{8C32B779-B234-48BF-A5C0-668CBDB9D613}" type="presOf" srcId="{DA2F6DD5-4D76-4FD4-9B54-9CA3209FFF2B}" destId="{E4E3B2CE-24BB-4711-B607-0E145B8F7CD7}" srcOrd="0" destOrd="0" presId="urn:microsoft.com/office/officeart/2008/layout/VerticalCurvedList"/>
    <dgm:cxn modelId="{035F1D73-AB61-4B8B-ADC9-61F2FA418136}" type="presParOf" srcId="{FB3825A6-8F22-4268-916E-26E7D57CC539}" destId="{8325F567-10F6-466A-8204-6739DBEA5A70}" srcOrd="0" destOrd="0" presId="urn:microsoft.com/office/officeart/2008/layout/VerticalCurvedList"/>
    <dgm:cxn modelId="{C67D5C2C-66B0-485E-BC86-168E0523B5CD}" type="presParOf" srcId="{8325F567-10F6-466A-8204-6739DBEA5A70}" destId="{DCD59BE8-582D-4D07-8240-EF6CE55A75DA}" srcOrd="0" destOrd="0" presId="urn:microsoft.com/office/officeart/2008/layout/VerticalCurvedList"/>
    <dgm:cxn modelId="{56D449F0-8E63-40E3-8CAA-E6D0FB1FC333}" type="presParOf" srcId="{DCD59BE8-582D-4D07-8240-EF6CE55A75DA}" destId="{ADB85B15-F235-43BB-BCD6-062658F0B9B9}" srcOrd="0" destOrd="0" presId="urn:microsoft.com/office/officeart/2008/layout/VerticalCurvedList"/>
    <dgm:cxn modelId="{80F841FC-9C46-45A1-8F44-978279D2AC5E}" type="presParOf" srcId="{DCD59BE8-582D-4D07-8240-EF6CE55A75DA}" destId="{F37F1A29-BB72-40E7-9015-3A367AC7646E}" srcOrd="1" destOrd="0" presId="urn:microsoft.com/office/officeart/2008/layout/VerticalCurvedList"/>
    <dgm:cxn modelId="{A683E09F-66E8-4A46-8F4E-9B51D17FB904}" type="presParOf" srcId="{DCD59BE8-582D-4D07-8240-EF6CE55A75DA}" destId="{292FA6F3-685D-47A1-B79C-1611028D8D03}" srcOrd="2" destOrd="0" presId="urn:microsoft.com/office/officeart/2008/layout/VerticalCurvedList"/>
    <dgm:cxn modelId="{3E9A7D2C-5BF8-4627-B3EF-75D342CCAADD}" type="presParOf" srcId="{DCD59BE8-582D-4D07-8240-EF6CE55A75DA}" destId="{BF587524-7BF9-44F8-A4A2-3BA7FBA2E5AE}" srcOrd="3" destOrd="0" presId="urn:microsoft.com/office/officeart/2008/layout/VerticalCurvedList"/>
    <dgm:cxn modelId="{C3F74543-DF65-4271-B155-26A8F4EF9EB7}" type="presParOf" srcId="{8325F567-10F6-466A-8204-6739DBEA5A70}" destId="{F039AAE0-5C59-4B4F-B6E6-C2B5B7725691}" srcOrd="1" destOrd="0" presId="urn:microsoft.com/office/officeart/2008/layout/VerticalCurvedList"/>
    <dgm:cxn modelId="{54EEDA32-4C24-4E42-997D-9811662C4A33}" type="presParOf" srcId="{8325F567-10F6-466A-8204-6739DBEA5A70}" destId="{4CCD435A-22FA-463C-A635-9D1D406F507B}" srcOrd="2" destOrd="0" presId="urn:microsoft.com/office/officeart/2008/layout/VerticalCurvedList"/>
    <dgm:cxn modelId="{A93117FE-2543-4DAA-9A6A-DBA74F194C0A}" type="presParOf" srcId="{4CCD435A-22FA-463C-A635-9D1D406F507B}" destId="{F0B06D9F-F800-4C8E-A0D7-37188840544A}" srcOrd="0" destOrd="0" presId="urn:microsoft.com/office/officeart/2008/layout/VerticalCurvedList"/>
    <dgm:cxn modelId="{29A1D7AD-D9FF-4AB3-AD49-79F8C9F6E881}" type="presParOf" srcId="{8325F567-10F6-466A-8204-6739DBEA5A70}" destId="{E4E3B2CE-24BB-4711-B607-0E145B8F7CD7}" srcOrd="3" destOrd="0" presId="urn:microsoft.com/office/officeart/2008/layout/VerticalCurvedList"/>
    <dgm:cxn modelId="{6C681B68-AB44-4E69-9549-DED4E9DDBFA4}" type="presParOf" srcId="{8325F567-10F6-466A-8204-6739DBEA5A70}" destId="{FE0994A7-7AA2-4DF7-A7BE-20961EE05AAB}" srcOrd="4" destOrd="0" presId="urn:microsoft.com/office/officeart/2008/layout/VerticalCurvedList"/>
    <dgm:cxn modelId="{E6F7A8C1-AEED-4836-86B5-1D4D159D5076}" type="presParOf" srcId="{FE0994A7-7AA2-4DF7-A7BE-20961EE05AAB}" destId="{F92C935F-01AF-4636-BF04-E975B7675241}" srcOrd="0" destOrd="0" presId="urn:microsoft.com/office/officeart/2008/layout/VerticalCurvedList"/>
    <dgm:cxn modelId="{A5049A0F-C9DB-4AEB-BC83-F66B103C9A38}" type="presParOf" srcId="{8325F567-10F6-466A-8204-6739DBEA5A70}" destId="{CCB25876-C126-4C25-8F71-747912B9C8ED}" srcOrd="5" destOrd="0" presId="urn:microsoft.com/office/officeart/2008/layout/VerticalCurvedList"/>
    <dgm:cxn modelId="{1D36AEF1-6C7A-4C78-A035-242D069DC614}" type="presParOf" srcId="{8325F567-10F6-466A-8204-6739DBEA5A70}" destId="{B59B9E8A-6034-4D26-9D8F-35153FD79536}" srcOrd="6" destOrd="0" presId="urn:microsoft.com/office/officeart/2008/layout/VerticalCurvedList"/>
    <dgm:cxn modelId="{90BD95EC-419A-4636-88DE-E20488A6C199}" type="presParOf" srcId="{B59B9E8A-6034-4D26-9D8F-35153FD79536}" destId="{4B16B491-BF24-4BB8-88F3-CDC69F341192}" srcOrd="0" destOrd="0" presId="urn:microsoft.com/office/officeart/2008/layout/VerticalCurvedList"/>
    <dgm:cxn modelId="{0D9D7564-6921-4C90-8492-8CCE1DF68680}" type="presParOf" srcId="{8325F567-10F6-466A-8204-6739DBEA5A70}" destId="{E0D58740-C62B-4C2C-A644-3710E58034C1}" srcOrd="7" destOrd="0" presId="urn:microsoft.com/office/officeart/2008/layout/VerticalCurvedList"/>
    <dgm:cxn modelId="{9084D3BB-EA1A-4F1F-BB72-1B640076D265}" type="presParOf" srcId="{8325F567-10F6-466A-8204-6739DBEA5A70}" destId="{68D9C35F-71C5-4A73-8469-D930D2810522}" srcOrd="8" destOrd="0" presId="urn:microsoft.com/office/officeart/2008/layout/VerticalCurvedList"/>
    <dgm:cxn modelId="{6C91C7DD-97C2-46B5-817A-75E7215572EE}" type="presParOf" srcId="{68D9C35F-71C5-4A73-8469-D930D2810522}" destId="{CC1AEC11-8FC1-440B-A869-3343160352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EF2AF-5B07-4322-BCC2-56C668249DC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9D0C505-5F7D-4D6F-91DD-39F70564EF23}">
      <dgm:prSet phldrT="[Text]" custT="1"/>
      <dgm:spPr/>
      <dgm:t>
        <a:bodyPr/>
        <a:lstStyle/>
        <a:p>
          <a:endParaRPr lang="en-GB" sz="2000" b="0" dirty="0" smtClean="0"/>
        </a:p>
        <a:p>
          <a:r>
            <a:rPr lang="en-GB" sz="2000" b="0" dirty="0" smtClean="0"/>
            <a:t>Market consistent valuation</a:t>
          </a:r>
          <a:endParaRPr lang="en-GB" sz="2000" b="0" dirty="0"/>
        </a:p>
      </dgm:t>
    </dgm:pt>
    <dgm:pt modelId="{83F0938E-5827-489C-85E9-7C48ACC00654}" type="parTrans" cxnId="{EBC35E9B-E07B-4533-8048-AD2E42DB6CAE}">
      <dgm:prSet/>
      <dgm:spPr/>
      <dgm:t>
        <a:bodyPr/>
        <a:lstStyle/>
        <a:p>
          <a:endParaRPr lang="en-GB"/>
        </a:p>
      </dgm:t>
    </dgm:pt>
    <dgm:pt modelId="{30DFF01B-0F46-4D5E-83EF-00A00DEDDB0D}" type="sibTrans" cxnId="{EBC35E9B-E07B-4533-8048-AD2E42DB6CAE}">
      <dgm:prSet/>
      <dgm:spPr/>
      <dgm:t>
        <a:bodyPr/>
        <a:lstStyle/>
        <a:p>
          <a:endParaRPr lang="en-GB"/>
        </a:p>
      </dgm:t>
    </dgm:pt>
    <dgm:pt modelId="{B920AD8D-B728-4B6D-A7DC-4B6925BBC02E}">
      <dgm:prSet phldrT="[Text]" custT="1"/>
      <dgm:spPr/>
      <dgm:t>
        <a:bodyPr/>
        <a:lstStyle/>
        <a:p>
          <a:endParaRPr lang="en-GB" sz="2000" dirty="0" smtClean="0"/>
        </a:p>
        <a:p>
          <a:r>
            <a:rPr lang="en-GB" sz="2000" dirty="0" smtClean="0"/>
            <a:t>Capital requirements</a:t>
          </a:r>
          <a:endParaRPr lang="en-GB" sz="2000" dirty="0"/>
        </a:p>
      </dgm:t>
    </dgm:pt>
    <dgm:pt modelId="{1BA82E32-58AA-45D5-9AB9-0506339BF3C8}" type="parTrans" cxnId="{E208044C-37C8-470D-BCB4-B2FE1BB9E1AE}">
      <dgm:prSet/>
      <dgm:spPr/>
      <dgm:t>
        <a:bodyPr/>
        <a:lstStyle/>
        <a:p>
          <a:endParaRPr lang="en-GB"/>
        </a:p>
      </dgm:t>
    </dgm:pt>
    <dgm:pt modelId="{622AC718-E1B9-4CF4-ACBF-00FDBAD1D1E0}" type="sibTrans" cxnId="{E208044C-37C8-470D-BCB4-B2FE1BB9E1AE}">
      <dgm:prSet/>
      <dgm:spPr/>
      <dgm:t>
        <a:bodyPr/>
        <a:lstStyle/>
        <a:p>
          <a:endParaRPr lang="en-GB"/>
        </a:p>
      </dgm:t>
    </dgm:pt>
    <dgm:pt modelId="{E2407173-1CBC-43C6-B15B-BE24852F04D8}">
      <dgm:prSet phldrT="[Text]" custT="1"/>
      <dgm:spPr/>
      <dgm:t>
        <a:bodyPr/>
        <a:lstStyle/>
        <a:p>
          <a:endParaRPr lang="en-GB" sz="2000" dirty="0" smtClean="0"/>
        </a:p>
        <a:p>
          <a:r>
            <a:rPr lang="en-GB" sz="2000" dirty="0" smtClean="0"/>
            <a:t>Impact on behaviour</a:t>
          </a:r>
          <a:endParaRPr lang="en-GB" sz="2000" dirty="0"/>
        </a:p>
      </dgm:t>
    </dgm:pt>
    <dgm:pt modelId="{9B8647DB-3497-4408-B769-5444510786D9}" type="parTrans" cxnId="{CB1E3472-5A02-4F4B-BED2-DE74DB01A507}">
      <dgm:prSet/>
      <dgm:spPr/>
      <dgm:t>
        <a:bodyPr/>
        <a:lstStyle/>
        <a:p>
          <a:endParaRPr lang="en-GB"/>
        </a:p>
      </dgm:t>
    </dgm:pt>
    <dgm:pt modelId="{60917A77-EB13-4973-896A-F8090BFBC92F}" type="sibTrans" cxnId="{CB1E3472-5A02-4F4B-BED2-DE74DB01A507}">
      <dgm:prSet/>
      <dgm:spPr/>
      <dgm:t>
        <a:bodyPr/>
        <a:lstStyle/>
        <a:p>
          <a:endParaRPr lang="en-GB"/>
        </a:p>
      </dgm:t>
    </dgm:pt>
    <dgm:pt modelId="{0A438FFB-95CA-4258-8B42-E01239911627}" type="pres">
      <dgm:prSet presAssocID="{E40EF2AF-5B07-4322-BCC2-56C668249DCA}" presName="Name0" presStyleCnt="0">
        <dgm:presLayoutVars>
          <dgm:dir/>
          <dgm:resizeHandles val="exact"/>
        </dgm:presLayoutVars>
      </dgm:prSet>
      <dgm:spPr/>
    </dgm:pt>
    <dgm:pt modelId="{0810A793-59D0-406A-A99F-E4550A829EBC}" type="pres">
      <dgm:prSet presAssocID="{E40EF2AF-5B07-4322-BCC2-56C668249DCA}" presName="fgShape" presStyleLbl="fgShp" presStyleIdx="0" presStyleCnt="1" custFlipHor="1" custScaleX="25812" custLinFactNeighborX="-34" custLinFactNeighborY="-27586"/>
      <dgm:spPr>
        <a:prstGeom prst="flowChartProcess">
          <a:avLst/>
        </a:prstGeom>
        <a:solidFill>
          <a:schemeClr val="accent1"/>
        </a:solidFill>
        <a:ln>
          <a:solidFill>
            <a:schemeClr val="accent1"/>
          </a:solidFill>
        </a:ln>
      </dgm:spPr>
    </dgm:pt>
    <dgm:pt modelId="{4D7BCCDA-C790-4FB5-AE05-0C6D3FEAE481}" type="pres">
      <dgm:prSet presAssocID="{E40EF2AF-5B07-4322-BCC2-56C668249DCA}" presName="linComp" presStyleCnt="0"/>
      <dgm:spPr/>
    </dgm:pt>
    <dgm:pt modelId="{ACFEB336-7F7F-4839-809E-E077A1A032EC}" type="pres">
      <dgm:prSet presAssocID="{79D0C505-5F7D-4D6F-91DD-39F70564EF23}" presName="compNode" presStyleCnt="0"/>
      <dgm:spPr/>
    </dgm:pt>
    <dgm:pt modelId="{4FA3737A-F3E2-4CED-9EE7-D55EBA26EAE0}" type="pres">
      <dgm:prSet presAssocID="{79D0C505-5F7D-4D6F-91DD-39F70564EF23}" presName="bkgdShape" presStyleLbl="node1" presStyleIdx="0" presStyleCnt="3"/>
      <dgm:spPr/>
      <dgm:t>
        <a:bodyPr/>
        <a:lstStyle/>
        <a:p>
          <a:endParaRPr lang="en-GB"/>
        </a:p>
      </dgm:t>
    </dgm:pt>
    <dgm:pt modelId="{27637588-913D-4819-9D56-1698CA8F515E}" type="pres">
      <dgm:prSet presAssocID="{79D0C505-5F7D-4D6F-91DD-39F70564EF2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34BBE-2F98-4C2C-BACA-B0ED67F394A7}" type="pres">
      <dgm:prSet presAssocID="{79D0C505-5F7D-4D6F-91DD-39F70564EF23}" presName="invisiNode" presStyleLbl="node1" presStyleIdx="0" presStyleCnt="3"/>
      <dgm:spPr/>
    </dgm:pt>
    <dgm:pt modelId="{CC99B728-D614-4138-AAD6-DA6434BAC833}" type="pres">
      <dgm:prSet presAssocID="{79D0C505-5F7D-4D6F-91DD-39F70564EF23}" presName="imagNode" presStyleLbl="fgImgPlace1" presStyleIdx="0" presStyleCnt="3" custScaleX="153132" custScaleY="133199" custLinFactNeighborX="1665" custLinFactNeighborY="116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82A6F25-D258-4C8C-B0EA-46BBF5721971}" type="pres">
      <dgm:prSet presAssocID="{30DFF01B-0F46-4D5E-83EF-00A00DEDDB0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35C9F49-AE99-4C92-AB16-85078CC8FDD5}" type="pres">
      <dgm:prSet presAssocID="{B920AD8D-B728-4B6D-A7DC-4B6925BBC02E}" presName="compNode" presStyleCnt="0"/>
      <dgm:spPr/>
    </dgm:pt>
    <dgm:pt modelId="{7BC93A8E-9C53-46DE-BBEE-37F5D7005EDB}" type="pres">
      <dgm:prSet presAssocID="{B920AD8D-B728-4B6D-A7DC-4B6925BBC02E}" presName="bkgdShape" presStyleLbl="node1" presStyleIdx="1" presStyleCnt="3"/>
      <dgm:spPr/>
      <dgm:t>
        <a:bodyPr/>
        <a:lstStyle/>
        <a:p>
          <a:endParaRPr lang="en-GB"/>
        </a:p>
      </dgm:t>
    </dgm:pt>
    <dgm:pt modelId="{6DDC158C-B6E3-43EA-90CB-8934B375D78F}" type="pres">
      <dgm:prSet presAssocID="{B920AD8D-B728-4B6D-A7DC-4B6925BBC02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ECA499-77D1-412E-86BF-7A16F91874C8}" type="pres">
      <dgm:prSet presAssocID="{B920AD8D-B728-4B6D-A7DC-4B6925BBC02E}" presName="invisiNode" presStyleLbl="node1" presStyleIdx="1" presStyleCnt="3"/>
      <dgm:spPr/>
    </dgm:pt>
    <dgm:pt modelId="{13CFA61F-C37B-401D-8C59-09F7C7E14755}" type="pres">
      <dgm:prSet presAssocID="{B920AD8D-B728-4B6D-A7DC-4B6925BBC02E}" presName="imagNode" presStyleLbl="fgImgPlace1" presStyleIdx="1" presStyleCnt="3" custScaleX="144973" custScaleY="133199" custLinFactNeighborX="-3329" custLinFactNeighborY="1498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A1CEFDAD-5E15-4EFC-8F8D-F669161355E9}" type="pres">
      <dgm:prSet presAssocID="{622AC718-E1B9-4CF4-ACBF-00FDBAD1D1E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2658B89-D20D-41B2-8BDB-7E5AB52365D3}" type="pres">
      <dgm:prSet presAssocID="{E2407173-1CBC-43C6-B15B-BE24852F04D8}" presName="compNode" presStyleCnt="0"/>
      <dgm:spPr/>
    </dgm:pt>
    <dgm:pt modelId="{29AA7DC2-5479-49DD-A483-91DDD30C5747}" type="pres">
      <dgm:prSet presAssocID="{E2407173-1CBC-43C6-B15B-BE24852F04D8}" presName="bkgdShape" presStyleLbl="node1" presStyleIdx="2" presStyleCnt="3"/>
      <dgm:spPr/>
      <dgm:t>
        <a:bodyPr/>
        <a:lstStyle/>
        <a:p>
          <a:endParaRPr lang="en-GB"/>
        </a:p>
      </dgm:t>
    </dgm:pt>
    <dgm:pt modelId="{2857284F-6D42-4C13-8794-0C45417A03F7}" type="pres">
      <dgm:prSet presAssocID="{E2407173-1CBC-43C6-B15B-BE24852F04D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C35813-DFDF-40B5-9B5E-D62F5DD91E20}" type="pres">
      <dgm:prSet presAssocID="{E2407173-1CBC-43C6-B15B-BE24852F04D8}" presName="invisiNode" presStyleLbl="node1" presStyleIdx="2" presStyleCnt="3"/>
      <dgm:spPr/>
    </dgm:pt>
    <dgm:pt modelId="{3FE0EAE6-FB81-4C9D-B6E7-C450FC2A5CF9}" type="pres">
      <dgm:prSet presAssocID="{E2407173-1CBC-43C6-B15B-BE24852F04D8}" presName="imagNode" presStyleLbl="fgImgPlace1" presStyleIdx="2" presStyleCnt="3" custScaleX="132421" custScaleY="133199" custLinFactNeighborY="19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556A31B8-6329-40BE-9E7D-0D53DD18E874}" type="presOf" srcId="{79D0C505-5F7D-4D6F-91DD-39F70564EF23}" destId="{4FA3737A-F3E2-4CED-9EE7-D55EBA26EAE0}" srcOrd="0" destOrd="0" presId="urn:microsoft.com/office/officeart/2005/8/layout/hList7"/>
    <dgm:cxn modelId="{CB1E3472-5A02-4F4B-BED2-DE74DB01A507}" srcId="{E40EF2AF-5B07-4322-BCC2-56C668249DCA}" destId="{E2407173-1CBC-43C6-B15B-BE24852F04D8}" srcOrd="2" destOrd="0" parTransId="{9B8647DB-3497-4408-B769-5444510786D9}" sibTransId="{60917A77-EB13-4973-896A-F8090BFBC92F}"/>
    <dgm:cxn modelId="{E208044C-37C8-470D-BCB4-B2FE1BB9E1AE}" srcId="{E40EF2AF-5B07-4322-BCC2-56C668249DCA}" destId="{B920AD8D-B728-4B6D-A7DC-4B6925BBC02E}" srcOrd="1" destOrd="0" parTransId="{1BA82E32-58AA-45D5-9AB9-0506339BF3C8}" sibTransId="{622AC718-E1B9-4CF4-ACBF-00FDBAD1D1E0}"/>
    <dgm:cxn modelId="{2795C6FD-149D-4B14-A88C-CBA9B6385471}" type="presOf" srcId="{E40EF2AF-5B07-4322-BCC2-56C668249DCA}" destId="{0A438FFB-95CA-4258-8B42-E01239911627}" srcOrd="0" destOrd="0" presId="urn:microsoft.com/office/officeart/2005/8/layout/hList7"/>
    <dgm:cxn modelId="{BA8A4F50-BE0A-4C6D-A2AB-C54972347478}" type="presOf" srcId="{79D0C505-5F7D-4D6F-91DD-39F70564EF23}" destId="{27637588-913D-4819-9D56-1698CA8F515E}" srcOrd="1" destOrd="0" presId="urn:microsoft.com/office/officeart/2005/8/layout/hList7"/>
    <dgm:cxn modelId="{F581D704-9F6C-45AE-8413-003F860A1270}" type="presOf" srcId="{B920AD8D-B728-4B6D-A7DC-4B6925BBC02E}" destId="{6DDC158C-B6E3-43EA-90CB-8934B375D78F}" srcOrd="1" destOrd="0" presId="urn:microsoft.com/office/officeart/2005/8/layout/hList7"/>
    <dgm:cxn modelId="{B7354700-E6C2-463A-B993-1B6C5E30275D}" type="presOf" srcId="{E2407173-1CBC-43C6-B15B-BE24852F04D8}" destId="{2857284F-6D42-4C13-8794-0C45417A03F7}" srcOrd="1" destOrd="0" presId="urn:microsoft.com/office/officeart/2005/8/layout/hList7"/>
    <dgm:cxn modelId="{EBC35E9B-E07B-4533-8048-AD2E42DB6CAE}" srcId="{E40EF2AF-5B07-4322-BCC2-56C668249DCA}" destId="{79D0C505-5F7D-4D6F-91DD-39F70564EF23}" srcOrd="0" destOrd="0" parTransId="{83F0938E-5827-489C-85E9-7C48ACC00654}" sibTransId="{30DFF01B-0F46-4D5E-83EF-00A00DEDDB0D}"/>
    <dgm:cxn modelId="{06D0074F-F69D-405E-A800-67E7CCC30E73}" type="presOf" srcId="{30DFF01B-0F46-4D5E-83EF-00A00DEDDB0D}" destId="{682A6F25-D258-4C8C-B0EA-46BBF5721971}" srcOrd="0" destOrd="0" presId="urn:microsoft.com/office/officeart/2005/8/layout/hList7"/>
    <dgm:cxn modelId="{A6D1B7A1-4F19-48F8-A8E4-1AA3785CAEE8}" type="presOf" srcId="{B920AD8D-B728-4B6D-A7DC-4B6925BBC02E}" destId="{7BC93A8E-9C53-46DE-BBEE-37F5D7005EDB}" srcOrd="0" destOrd="0" presId="urn:microsoft.com/office/officeart/2005/8/layout/hList7"/>
    <dgm:cxn modelId="{FE38D4CC-F632-4DE3-9A6D-0179B3FF533D}" type="presOf" srcId="{E2407173-1CBC-43C6-B15B-BE24852F04D8}" destId="{29AA7DC2-5479-49DD-A483-91DDD30C5747}" srcOrd="0" destOrd="0" presId="urn:microsoft.com/office/officeart/2005/8/layout/hList7"/>
    <dgm:cxn modelId="{7A500615-1282-4512-83B1-A65722B47159}" type="presOf" srcId="{622AC718-E1B9-4CF4-ACBF-00FDBAD1D1E0}" destId="{A1CEFDAD-5E15-4EFC-8F8D-F669161355E9}" srcOrd="0" destOrd="0" presId="urn:microsoft.com/office/officeart/2005/8/layout/hList7"/>
    <dgm:cxn modelId="{2260FE49-02EC-476A-859B-BC49287A8177}" type="presParOf" srcId="{0A438FFB-95CA-4258-8B42-E01239911627}" destId="{0810A793-59D0-406A-A99F-E4550A829EBC}" srcOrd="0" destOrd="0" presId="urn:microsoft.com/office/officeart/2005/8/layout/hList7"/>
    <dgm:cxn modelId="{620EF056-7DA0-43C5-9818-5D8BE9B6C44B}" type="presParOf" srcId="{0A438FFB-95CA-4258-8B42-E01239911627}" destId="{4D7BCCDA-C790-4FB5-AE05-0C6D3FEAE481}" srcOrd="1" destOrd="0" presId="urn:microsoft.com/office/officeart/2005/8/layout/hList7"/>
    <dgm:cxn modelId="{B692ADAD-5082-4759-AB15-323BD12C4A2D}" type="presParOf" srcId="{4D7BCCDA-C790-4FB5-AE05-0C6D3FEAE481}" destId="{ACFEB336-7F7F-4839-809E-E077A1A032EC}" srcOrd="0" destOrd="0" presId="urn:microsoft.com/office/officeart/2005/8/layout/hList7"/>
    <dgm:cxn modelId="{EA84FB23-227F-43EA-A5EB-A982A656F938}" type="presParOf" srcId="{ACFEB336-7F7F-4839-809E-E077A1A032EC}" destId="{4FA3737A-F3E2-4CED-9EE7-D55EBA26EAE0}" srcOrd="0" destOrd="0" presId="urn:microsoft.com/office/officeart/2005/8/layout/hList7"/>
    <dgm:cxn modelId="{72C9E88C-79DC-4467-8FBA-210B0213A11A}" type="presParOf" srcId="{ACFEB336-7F7F-4839-809E-E077A1A032EC}" destId="{27637588-913D-4819-9D56-1698CA8F515E}" srcOrd="1" destOrd="0" presId="urn:microsoft.com/office/officeart/2005/8/layout/hList7"/>
    <dgm:cxn modelId="{038E44DF-D1D7-4AEE-8CC7-A2382DF47DB6}" type="presParOf" srcId="{ACFEB336-7F7F-4839-809E-E077A1A032EC}" destId="{60C34BBE-2F98-4C2C-BACA-B0ED67F394A7}" srcOrd="2" destOrd="0" presId="urn:microsoft.com/office/officeart/2005/8/layout/hList7"/>
    <dgm:cxn modelId="{6874A403-DD84-4642-A3D8-BA8B581CA071}" type="presParOf" srcId="{ACFEB336-7F7F-4839-809E-E077A1A032EC}" destId="{CC99B728-D614-4138-AAD6-DA6434BAC833}" srcOrd="3" destOrd="0" presId="urn:microsoft.com/office/officeart/2005/8/layout/hList7"/>
    <dgm:cxn modelId="{B5CED972-139B-4746-A2F6-67C4D4E122BB}" type="presParOf" srcId="{4D7BCCDA-C790-4FB5-AE05-0C6D3FEAE481}" destId="{682A6F25-D258-4C8C-B0EA-46BBF5721971}" srcOrd="1" destOrd="0" presId="urn:microsoft.com/office/officeart/2005/8/layout/hList7"/>
    <dgm:cxn modelId="{813A6D12-24C2-41D9-B7A6-0393E0E3D8DA}" type="presParOf" srcId="{4D7BCCDA-C790-4FB5-AE05-0C6D3FEAE481}" destId="{135C9F49-AE99-4C92-AB16-85078CC8FDD5}" srcOrd="2" destOrd="0" presId="urn:microsoft.com/office/officeart/2005/8/layout/hList7"/>
    <dgm:cxn modelId="{3735B4B6-7D82-4793-A1E7-64EDD0B1EEBE}" type="presParOf" srcId="{135C9F49-AE99-4C92-AB16-85078CC8FDD5}" destId="{7BC93A8E-9C53-46DE-BBEE-37F5D7005EDB}" srcOrd="0" destOrd="0" presId="urn:microsoft.com/office/officeart/2005/8/layout/hList7"/>
    <dgm:cxn modelId="{2C249034-A834-42DC-8331-CC388711EFA3}" type="presParOf" srcId="{135C9F49-AE99-4C92-AB16-85078CC8FDD5}" destId="{6DDC158C-B6E3-43EA-90CB-8934B375D78F}" srcOrd="1" destOrd="0" presId="urn:microsoft.com/office/officeart/2005/8/layout/hList7"/>
    <dgm:cxn modelId="{C132947F-FFE8-4D9C-B529-16EF5132EC54}" type="presParOf" srcId="{135C9F49-AE99-4C92-AB16-85078CC8FDD5}" destId="{EBECA499-77D1-412E-86BF-7A16F91874C8}" srcOrd="2" destOrd="0" presId="urn:microsoft.com/office/officeart/2005/8/layout/hList7"/>
    <dgm:cxn modelId="{6AE46C47-914A-4B65-89C6-3B281800CB7E}" type="presParOf" srcId="{135C9F49-AE99-4C92-AB16-85078CC8FDD5}" destId="{13CFA61F-C37B-401D-8C59-09F7C7E14755}" srcOrd="3" destOrd="0" presId="urn:microsoft.com/office/officeart/2005/8/layout/hList7"/>
    <dgm:cxn modelId="{24454CC8-A4A1-4E07-BAEE-840C932449BC}" type="presParOf" srcId="{4D7BCCDA-C790-4FB5-AE05-0C6D3FEAE481}" destId="{A1CEFDAD-5E15-4EFC-8F8D-F669161355E9}" srcOrd="3" destOrd="0" presId="urn:microsoft.com/office/officeart/2005/8/layout/hList7"/>
    <dgm:cxn modelId="{126EC06A-E04B-4C5D-B52E-A28A9E05636F}" type="presParOf" srcId="{4D7BCCDA-C790-4FB5-AE05-0C6D3FEAE481}" destId="{62658B89-D20D-41B2-8BDB-7E5AB52365D3}" srcOrd="4" destOrd="0" presId="urn:microsoft.com/office/officeart/2005/8/layout/hList7"/>
    <dgm:cxn modelId="{383B4759-AD62-403E-9E11-A330CAAC8972}" type="presParOf" srcId="{62658B89-D20D-41B2-8BDB-7E5AB52365D3}" destId="{29AA7DC2-5479-49DD-A483-91DDD30C5747}" srcOrd="0" destOrd="0" presId="urn:microsoft.com/office/officeart/2005/8/layout/hList7"/>
    <dgm:cxn modelId="{CC2FF892-768A-48DA-8CC2-81ECA31203A0}" type="presParOf" srcId="{62658B89-D20D-41B2-8BDB-7E5AB52365D3}" destId="{2857284F-6D42-4C13-8794-0C45417A03F7}" srcOrd="1" destOrd="0" presId="urn:microsoft.com/office/officeart/2005/8/layout/hList7"/>
    <dgm:cxn modelId="{285B1442-3476-4C3E-A949-F9CC95A01F1F}" type="presParOf" srcId="{62658B89-D20D-41B2-8BDB-7E5AB52365D3}" destId="{C9C35813-DFDF-40B5-9B5E-D62F5DD91E20}" srcOrd="2" destOrd="0" presId="urn:microsoft.com/office/officeart/2005/8/layout/hList7"/>
    <dgm:cxn modelId="{F0E67F40-7889-4195-85E3-DCB89386A4CE}" type="presParOf" srcId="{62658B89-D20D-41B2-8BDB-7E5AB52365D3}" destId="{3FE0EAE6-FB81-4C9D-B6E7-C450FC2A5CF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0EF2AF-5B07-4322-BCC2-56C668249DC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9D0C505-5F7D-4D6F-91DD-39F70564EF23}">
      <dgm:prSet phldrT="[Text]" custT="1"/>
      <dgm:spPr/>
      <dgm:t>
        <a:bodyPr/>
        <a:lstStyle/>
        <a:p>
          <a:endParaRPr lang="en-GB" sz="2000" b="0" dirty="0" smtClean="0"/>
        </a:p>
        <a:p>
          <a:endParaRPr lang="en-GB" sz="2000" b="0" dirty="0" smtClean="0"/>
        </a:p>
        <a:p>
          <a:r>
            <a:rPr lang="en-GB" sz="2000" b="0" dirty="0" smtClean="0"/>
            <a:t>Pillars 2 &amp; 3: ORSA, Liquidity &amp; Public Disclosures</a:t>
          </a:r>
          <a:endParaRPr lang="en-GB" sz="2000" b="0" dirty="0"/>
        </a:p>
      </dgm:t>
    </dgm:pt>
    <dgm:pt modelId="{83F0938E-5827-489C-85E9-7C48ACC00654}" type="parTrans" cxnId="{EBC35E9B-E07B-4533-8048-AD2E42DB6CAE}">
      <dgm:prSet/>
      <dgm:spPr/>
      <dgm:t>
        <a:bodyPr/>
        <a:lstStyle/>
        <a:p>
          <a:endParaRPr lang="en-GB"/>
        </a:p>
      </dgm:t>
    </dgm:pt>
    <dgm:pt modelId="{30DFF01B-0F46-4D5E-83EF-00A00DEDDB0D}" type="sibTrans" cxnId="{EBC35E9B-E07B-4533-8048-AD2E42DB6CAE}">
      <dgm:prSet/>
      <dgm:spPr/>
      <dgm:t>
        <a:bodyPr/>
        <a:lstStyle/>
        <a:p>
          <a:endParaRPr lang="en-GB"/>
        </a:p>
      </dgm:t>
    </dgm:pt>
    <dgm:pt modelId="{B920AD8D-B728-4B6D-A7DC-4B6925BBC02E}">
      <dgm:prSet phldrT="[Text]" custT="1"/>
      <dgm:spPr/>
      <dgm:t>
        <a:bodyPr/>
        <a:lstStyle/>
        <a:p>
          <a:endParaRPr lang="en-GB" sz="2000" dirty="0" smtClean="0"/>
        </a:p>
        <a:p>
          <a:r>
            <a:rPr lang="en-GB" sz="2000" dirty="0" smtClean="0"/>
            <a:t>Harmonisation</a:t>
          </a:r>
          <a:endParaRPr lang="en-GB" sz="2000" dirty="0"/>
        </a:p>
      </dgm:t>
    </dgm:pt>
    <dgm:pt modelId="{1BA82E32-58AA-45D5-9AB9-0506339BF3C8}" type="parTrans" cxnId="{E208044C-37C8-470D-BCB4-B2FE1BB9E1AE}">
      <dgm:prSet/>
      <dgm:spPr/>
      <dgm:t>
        <a:bodyPr/>
        <a:lstStyle/>
        <a:p>
          <a:endParaRPr lang="en-GB"/>
        </a:p>
      </dgm:t>
    </dgm:pt>
    <dgm:pt modelId="{622AC718-E1B9-4CF4-ACBF-00FDBAD1D1E0}" type="sibTrans" cxnId="{E208044C-37C8-470D-BCB4-B2FE1BB9E1AE}">
      <dgm:prSet/>
      <dgm:spPr/>
      <dgm:t>
        <a:bodyPr/>
        <a:lstStyle/>
        <a:p>
          <a:endParaRPr lang="en-GB"/>
        </a:p>
      </dgm:t>
    </dgm:pt>
    <dgm:pt modelId="{E2407173-1CBC-43C6-B15B-BE24852F04D8}">
      <dgm:prSet phldrT="[Text]" custT="1"/>
      <dgm:spPr/>
      <dgm:t>
        <a:bodyPr/>
        <a:lstStyle/>
        <a:p>
          <a:endParaRPr lang="en-GB" sz="2000" dirty="0" smtClean="0"/>
        </a:p>
        <a:p>
          <a:r>
            <a:rPr lang="en-GB" sz="2000" dirty="0" smtClean="0"/>
            <a:t>Impact of Brexit</a:t>
          </a:r>
          <a:endParaRPr lang="en-GB" sz="2000" dirty="0"/>
        </a:p>
      </dgm:t>
    </dgm:pt>
    <dgm:pt modelId="{9B8647DB-3497-4408-B769-5444510786D9}" type="parTrans" cxnId="{CB1E3472-5A02-4F4B-BED2-DE74DB01A507}">
      <dgm:prSet/>
      <dgm:spPr/>
      <dgm:t>
        <a:bodyPr/>
        <a:lstStyle/>
        <a:p>
          <a:endParaRPr lang="en-GB"/>
        </a:p>
      </dgm:t>
    </dgm:pt>
    <dgm:pt modelId="{60917A77-EB13-4973-896A-F8090BFBC92F}" type="sibTrans" cxnId="{CB1E3472-5A02-4F4B-BED2-DE74DB01A507}">
      <dgm:prSet/>
      <dgm:spPr/>
      <dgm:t>
        <a:bodyPr/>
        <a:lstStyle/>
        <a:p>
          <a:endParaRPr lang="en-GB"/>
        </a:p>
      </dgm:t>
    </dgm:pt>
    <dgm:pt modelId="{0A438FFB-95CA-4258-8B42-E01239911627}" type="pres">
      <dgm:prSet presAssocID="{E40EF2AF-5B07-4322-BCC2-56C668249DCA}" presName="Name0" presStyleCnt="0">
        <dgm:presLayoutVars>
          <dgm:dir/>
          <dgm:resizeHandles val="exact"/>
        </dgm:presLayoutVars>
      </dgm:prSet>
      <dgm:spPr/>
    </dgm:pt>
    <dgm:pt modelId="{0810A793-59D0-406A-A99F-E4550A829EBC}" type="pres">
      <dgm:prSet presAssocID="{E40EF2AF-5B07-4322-BCC2-56C668249DCA}" presName="fgShape" presStyleLbl="fgShp" presStyleIdx="0" presStyleCnt="1" custScaleX="15528"/>
      <dgm:spPr>
        <a:prstGeom prst="rect">
          <a:avLst/>
        </a:prstGeom>
        <a:solidFill>
          <a:schemeClr val="accent1"/>
        </a:solidFill>
        <a:ln>
          <a:solidFill>
            <a:schemeClr val="accent1"/>
          </a:solidFill>
        </a:ln>
      </dgm:spPr>
    </dgm:pt>
    <dgm:pt modelId="{4D7BCCDA-C790-4FB5-AE05-0C6D3FEAE481}" type="pres">
      <dgm:prSet presAssocID="{E40EF2AF-5B07-4322-BCC2-56C668249DCA}" presName="linComp" presStyleCnt="0"/>
      <dgm:spPr/>
    </dgm:pt>
    <dgm:pt modelId="{ACFEB336-7F7F-4839-809E-E077A1A032EC}" type="pres">
      <dgm:prSet presAssocID="{79D0C505-5F7D-4D6F-91DD-39F70564EF23}" presName="compNode" presStyleCnt="0"/>
      <dgm:spPr/>
    </dgm:pt>
    <dgm:pt modelId="{4FA3737A-F3E2-4CED-9EE7-D55EBA26EAE0}" type="pres">
      <dgm:prSet presAssocID="{79D0C505-5F7D-4D6F-91DD-39F70564EF23}" presName="bkgdShape" presStyleLbl="node1" presStyleIdx="0" presStyleCnt="3"/>
      <dgm:spPr/>
      <dgm:t>
        <a:bodyPr/>
        <a:lstStyle/>
        <a:p>
          <a:endParaRPr lang="en-GB"/>
        </a:p>
      </dgm:t>
    </dgm:pt>
    <dgm:pt modelId="{27637588-913D-4819-9D56-1698CA8F515E}" type="pres">
      <dgm:prSet presAssocID="{79D0C505-5F7D-4D6F-91DD-39F70564EF2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34BBE-2F98-4C2C-BACA-B0ED67F394A7}" type="pres">
      <dgm:prSet presAssocID="{79D0C505-5F7D-4D6F-91DD-39F70564EF23}" presName="invisiNode" presStyleLbl="node1" presStyleIdx="0" presStyleCnt="3"/>
      <dgm:spPr/>
    </dgm:pt>
    <dgm:pt modelId="{CC99B728-D614-4138-AAD6-DA6434BAC833}" type="pres">
      <dgm:prSet presAssocID="{79D0C505-5F7D-4D6F-91DD-39F70564EF23}" presName="imagNode" presStyleLbl="fgImgPlace1" presStyleIdx="0" presStyleCnt="3" custScaleX="132421" custScaleY="133199" custLinFactNeighborX="-2196" custLinFactNeighborY="19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82A6F25-D258-4C8C-B0EA-46BBF5721971}" type="pres">
      <dgm:prSet presAssocID="{30DFF01B-0F46-4D5E-83EF-00A00DEDDB0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35C9F49-AE99-4C92-AB16-85078CC8FDD5}" type="pres">
      <dgm:prSet presAssocID="{B920AD8D-B728-4B6D-A7DC-4B6925BBC02E}" presName="compNode" presStyleCnt="0"/>
      <dgm:spPr/>
    </dgm:pt>
    <dgm:pt modelId="{7BC93A8E-9C53-46DE-BBEE-37F5D7005EDB}" type="pres">
      <dgm:prSet presAssocID="{B920AD8D-B728-4B6D-A7DC-4B6925BBC02E}" presName="bkgdShape" presStyleLbl="node1" presStyleIdx="1" presStyleCnt="3"/>
      <dgm:spPr/>
      <dgm:t>
        <a:bodyPr/>
        <a:lstStyle/>
        <a:p>
          <a:endParaRPr lang="en-GB"/>
        </a:p>
      </dgm:t>
    </dgm:pt>
    <dgm:pt modelId="{6DDC158C-B6E3-43EA-90CB-8934B375D78F}" type="pres">
      <dgm:prSet presAssocID="{B920AD8D-B728-4B6D-A7DC-4B6925BBC02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ECA499-77D1-412E-86BF-7A16F91874C8}" type="pres">
      <dgm:prSet presAssocID="{B920AD8D-B728-4B6D-A7DC-4B6925BBC02E}" presName="invisiNode" presStyleLbl="node1" presStyleIdx="1" presStyleCnt="3"/>
      <dgm:spPr/>
    </dgm:pt>
    <dgm:pt modelId="{13CFA61F-C37B-401D-8C59-09F7C7E14755}" type="pres">
      <dgm:prSet presAssocID="{B920AD8D-B728-4B6D-A7DC-4B6925BBC02E}" presName="imagNode" presStyleLbl="fgImgPlace1" presStyleIdx="1" presStyleCnt="3" custScaleX="144973" custScaleY="136036" custLinFactNeighborY="19292"/>
      <dgm:spPr/>
    </dgm:pt>
    <dgm:pt modelId="{A1CEFDAD-5E15-4EFC-8F8D-F669161355E9}" type="pres">
      <dgm:prSet presAssocID="{622AC718-E1B9-4CF4-ACBF-00FDBAD1D1E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2658B89-D20D-41B2-8BDB-7E5AB52365D3}" type="pres">
      <dgm:prSet presAssocID="{E2407173-1CBC-43C6-B15B-BE24852F04D8}" presName="compNode" presStyleCnt="0"/>
      <dgm:spPr/>
    </dgm:pt>
    <dgm:pt modelId="{29AA7DC2-5479-49DD-A483-91DDD30C5747}" type="pres">
      <dgm:prSet presAssocID="{E2407173-1CBC-43C6-B15B-BE24852F04D8}" presName="bkgdShape" presStyleLbl="node1" presStyleIdx="2" presStyleCnt="3"/>
      <dgm:spPr/>
      <dgm:t>
        <a:bodyPr/>
        <a:lstStyle/>
        <a:p>
          <a:endParaRPr lang="en-GB"/>
        </a:p>
      </dgm:t>
    </dgm:pt>
    <dgm:pt modelId="{2857284F-6D42-4C13-8794-0C45417A03F7}" type="pres">
      <dgm:prSet presAssocID="{E2407173-1CBC-43C6-B15B-BE24852F04D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C35813-DFDF-40B5-9B5E-D62F5DD91E20}" type="pres">
      <dgm:prSet presAssocID="{E2407173-1CBC-43C6-B15B-BE24852F04D8}" presName="invisiNode" presStyleLbl="node1" presStyleIdx="2" presStyleCnt="3"/>
      <dgm:spPr/>
    </dgm:pt>
    <dgm:pt modelId="{3FE0EAE6-FB81-4C9D-B6E7-C450FC2A5CF9}" type="pres">
      <dgm:prSet presAssocID="{E2407173-1CBC-43C6-B15B-BE24852F04D8}" presName="imagNode" presStyleLbl="fgImgPlace1" presStyleIdx="2" presStyleCnt="3" custScaleX="132096" custScaleY="134671" custLinFactNeighborX="-163" custLinFactNeighborY="2002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57295B9-8A60-4D5E-B0B2-B93E08C5037C}" type="presOf" srcId="{30DFF01B-0F46-4D5E-83EF-00A00DEDDB0D}" destId="{682A6F25-D258-4C8C-B0EA-46BBF5721971}" srcOrd="0" destOrd="0" presId="urn:microsoft.com/office/officeart/2005/8/layout/hList7"/>
    <dgm:cxn modelId="{CB1E3472-5A02-4F4B-BED2-DE74DB01A507}" srcId="{E40EF2AF-5B07-4322-BCC2-56C668249DCA}" destId="{E2407173-1CBC-43C6-B15B-BE24852F04D8}" srcOrd="2" destOrd="0" parTransId="{9B8647DB-3497-4408-B769-5444510786D9}" sibTransId="{60917A77-EB13-4973-896A-F8090BFBC92F}"/>
    <dgm:cxn modelId="{E208044C-37C8-470D-BCB4-B2FE1BB9E1AE}" srcId="{E40EF2AF-5B07-4322-BCC2-56C668249DCA}" destId="{B920AD8D-B728-4B6D-A7DC-4B6925BBC02E}" srcOrd="1" destOrd="0" parTransId="{1BA82E32-58AA-45D5-9AB9-0506339BF3C8}" sibTransId="{622AC718-E1B9-4CF4-ACBF-00FDBAD1D1E0}"/>
    <dgm:cxn modelId="{CDF99EC8-B383-4ADF-B315-3798194CC700}" type="presOf" srcId="{79D0C505-5F7D-4D6F-91DD-39F70564EF23}" destId="{27637588-913D-4819-9D56-1698CA8F515E}" srcOrd="1" destOrd="0" presId="urn:microsoft.com/office/officeart/2005/8/layout/hList7"/>
    <dgm:cxn modelId="{27B63303-DDBF-42E7-B60F-416DB3725408}" type="presOf" srcId="{E2407173-1CBC-43C6-B15B-BE24852F04D8}" destId="{2857284F-6D42-4C13-8794-0C45417A03F7}" srcOrd="1" destOrd="0" presId="urn:microsoft.com/office/officeart/2005/8/layout/hList7"/>
    <dgm:cxn modelId="{39C19F3F-9E66-4AA7-A61A-59E0DD509B54}" type="presOf" srcId="{E40EF2AF-5B07-4322-BCC2-56C668249DCA}" destId="{0A438FFB-95CA-4258-8B42-E01239911627}" srcOrd="0" destOrd="0" presId="urn:microsoft.com/office/officeart/2005/8/layout/hList7"/>
    <dgm:cxn modelId="{D74883D4-3FB0-4C64-ADA0-0349D47EC13A}" type="presOf" srcId="{79D0C505-5F7D-4D6F-91DD-39F70564EF23}" destId="{4FA3737A-F3E2-4CED-9EE7-D55EBA26EAE0}" srcOrd="0" destOrd="0" presId="urn:microsoft.com/office/officeart/2005/8/layout/hList7"/>
    <dgm:cxn modelId="{CA25DF07-9DFE-4F22-A9F7-CAB74461B5B9}" type="presOf" srcId="{B920AD8D-B728-4B6D-A7DC-4B6925BBC02E}" destId="{6DDC158C-B6E3-43EA-90CB-8934B375D78F}" srcOrd="1" destOrd="0" presId="urn:microsoft.com/office/officeart/2005/8/layout/hList7"/>
    <dgm:cxn modelId="{EBC35E9B-E07B-4533-8048-AD2E42DB6CAE}" srcId="{E40EF2AF-5B07-4322-BCC2-56C668249DCA}" destId="{79D0C505-5F7D-4D6F-91DD-39F70564EF23}" srcOrd="0" destOrd="0" parTransId="{83F0938E-5827-489C-85E9-7C48ACC00654}" sibTransId="{30DFF01B-0F46-4D5E-83EF-00A00DEDDB0D}"/>
    <dgm:cxn modelId="{1AC7CCF2-82AA-4879-9B52-72E902AD11E1}" type="presOf" srcId="{622AC718-E1B9-4CF4-ACBF-00FDBAD1D1E0}" destId="{A1CEFDAD-5E15-4EFC-8F8D-F669161355E9}" srcOrd="0" destOrd="0" presId="urn:microsoft.com/office/officeart/2005/8/layout/hList7"/>
    <dgm:cxn modelId="{5CB1DB1D-C58E-4AFC-930D-97D3AFFB1EC3}" type="presOf" srcId="{E2407173-1CBC-43C6-B15B-BE24852F04D8}" destId="{29AA7DC2-5479-49DD-A483-91DDD30C5747}" srcOrd="0" destOrd="0" presId="urn:microsoft.com/office/officeart/2005/8/layout/hList7"/>
    <dgm:cxn modelId="{0E2B2CEC-C2C8-44C0-BA69-9D98E044BA6F}" type="presOf" srcId="{B920AD8D-B728-4B6D-A7DC-4B6925BBC02E}" destId="{7BC93A8E-9C53-46DE-BBEE-37F5D7005EDB}" srcOrd="0" destOrd="0" presId="urn:microsoft.com/office/officeart/2005/8/layout/hList7"/>
    <dgm:cxn modelId="{A1E320B9-EC35-4AAD-B685-2B21D2C1C077}" type="presParOf" srcId="{0A438FFB-95CA-4258-8B42-E01239911627}" destId="{0810A793-59D0-406A-A99F-E4550A829EBC}" srcOrd="0" destOrd="0" presId="urn:microsoft.com/office/officeart/2005/8/layout/hList7"/>
    <dgm:cxn modelId="{43FC89D1-319A-4015-9179-F00D9465FA75}" type="presParOf" srcId="{0A438FFB-95CA-4258-8B42-E01239911627}" destId="{4D7BCCDA-C790-4FB5-AE05-0C6D3FEAE481}" srcOrd="1" destOrd="0" presId="urn:microsoft.com/office/officeart/2005/8/layout/hList7"/>
    <dgm:cxn modelId="{D57BEB43-EBE7-4F6D-90E1-7CD396EBD201}" type="presParOf" srcId="{4D7BCCDA-C790-4FB5-AE05-0C6D3FEAE481}" destId="{ACFEB336-7F7F-4839-809E-E077A1A032EC}" srcOrd="0" destOrd="0" presId="urn:microsoft.com/office/officeart/2005/8/layout/hList7"/>
    <dgm:cxn modelId="{80DAFD01-2942-4B58-8DC0-1D526EF220DC}" type="presParOf" srcId="{ACFEB336-7F7F-4839-809E-E077A1A032EC}" destId="{4FA3737A-F3E2-4CED-9EE7-D55EBA26EAE0}" srcOrd="0" destOrd="0" presId="urn:microsoft.com/office/officeart/2005/8/layout/hList7"/>
    <dgm:cxn modelId="{3D361BEF-73B8-4204-B946-4EA1250696EF}" type="presParOf" srcId="{ACFEB336-7F7F-4839-809E-E077A1A032EC}" destId="{27637588-913D-4819-9D56-1698CA8F515E}" srcOrd="1" destOrd="0" presId="urn:microsoft.com/office/officeart/2005/8/layout/hList7"/>
    <dgm:cxn modelId="{613E78A3-5C80-489A-B67F-60B2000A5E61}" type="presParOf" srcId="{ACFEB336-7F7F-4839-809E-E077A1A032EC}" destId="{60C34BBE-2F98-4C2C-BACA-B0ED67F394A7}" srcOrd="2" destOrd="0" presId="urn:microsoft.com/office/officeart/2005/8/layout/hList7"/>
    <dgm:cxn modelId="{F5226802-0394-4102-8016-F5E146D887F3}" type="presParOf" srcId="{ACFEB336-7F7F-4839-809E-E077A1A032EC}" destId="{CC99B728-D614-4138-AAD6-DA6434BAC833}" srcOrd="3" destOrd="0" presId="urn:microsoft.com/office/officeart/2005/8/layout/hList7"/>
    <dgm:cxn modelId="{4EA67B22-C140-453B-A1BA-10952DD6C59A}" type="presParOf" srcId="{4D7BCCDA-C790-4FB5-AE05-0C6D3FEAE481}" destId="{682A6F25-D258-4C8C-B0EA-46BBF5721971}" srcOrd="1" destOrd="0" presId="urn:microsoft.com/office/officeart/2005/8/layout/hList7"/>
    <dgm:cxn modelId="{C5943016-2BDF-4FB1-B14D-4BFDFA94E2F9}" type="presParOf" srcId="{4D7BCCDA-C790-4FB5-AE05-0C6D3FEAE481}" destId="{135C9F49-AE99-4C92-AB16-85078CC8FDD5}" srcOrd="2" destOrd="0" presId="urn:microsoft.com/office/officeart/2005/8/layout/hList7"/>
    <dgm:cxn modelId="{80665940-3C09-41BE-AD3C-92122A5AF15C}" type="presParOf" srcId="{135C9F49-AE99-4C92-AB16-85078CC8FDD5}" destId="{7BC93A8E-9C53-46DE-BBEE-37F5D7005EDB}" srcOrd="0" destOrd="0" presId="urn:microsoft.com/office/officeart/2005/8/layout/hList7"/>
    <dgm:cxn modelId="{A646B92C-2F06-4B2E-B875-B43DE2CBF0B5}" type="presParOf" srcId="{135C9F49-AE99-4C92-AB16-85078CC8FDD5}" destId="{6DDC158C-B6E3-43EA-90CB-8934B375D78F}" srcOrd="1" destOrd="0" presId="urn:microsoft.com/office/officeart/2005/8/layout/hList7"/>
    <dgm:cxn modelId="{11E6968A-24E1-4926-950E-30196BBE2C6A}" type="presParOf" srcId="{135C9F49-AE99-4C92-AB16-85078CC8FDD5}" destId="{EBECA499-77D1-412E-86BF-7A16F91874C8}" srcOrd="2" destOrd="0" presId="urn:microsoft.com/office/officeart/2005/8/layout/hList7"/>
    <dgm:cxn modelId="{3272E02F-A878-4D15-88C9-D0FDA24EAA58}" type="presParOf" srcId="{135C9F49-AE99-4C92-AB16-85078CC8FDD5}" destId="{13CFA61F-C37B-401D-8C59-09F7C7E14755}" srcOrd="3" destOrd="0" presId="urn:microsoft.com/office/officeart/2005/8/layout/hList7"/>
    <dgm:cxn modelId="{B4245C89-B2B9-4BEE-86AB-522ADDB69240}" type="presParOf" srcId="{4D7BCCDA-C790-4FB5-AE05-0C6D3FEAE481}" destId="{A1CEFDAD-5E15-4EFC-8F8D-F669161355E9}" srcOrd="3" destOrd="0" presId="urn:microsoft.com/office/officeart/2005/8/layout/hList7"/>
    <dgm:cxn modelId="{AFD1D2F5-F67E-49A9-85F1-2CB2F975FE44}" type="presParOf" srcId="{4D7BCCDA-C790-4FB5-AE05-0C6D3FEAE481}" destId="{62658B89-D20D-41B2-8BDB-7E5AB52365D3}" srcOrd="4" destOrd="0" presId="urn:microsoft.com/office/officeart/2005/8/layout/hList7"/>
    <dgm:cxn modelId="{72C1262E-C9A6-44B0-B543-E8253A869213}" type="presParOf" srcId="{62658B89-D20D-41B2-8BDB-7E5AB52365D3}" destId="{29AA7DC2-5479-49DD-A483-91DDD30C5747}" srcOrd="0" destOrd="0" presId="urn:microsoft.com/office/officeart/2005/8/layout/hList7"/>
    <dgm:cxn modelId="{FDFCAFF1-EB6E-47DD-99EA-B856D2295941}" type="presParOf" srcId="{62658B89-D20D-41B2-8BDB-7E5AB52365D3}" destId="{2857284F-6D42-4C13-8794-0C45417A03F7}" srcOrd="1" destOrd="0" presId="urn:microsoft.com/office/officeart/2005/8/layout/hList7"/>
    <dgm:cxn modelId="{2190C445-122B-4995-98C4-C71B8DB3D0FC}" type="presParOf" srcId="{62658B89-D20D-41B2-8BDB-7E5AB52365D3}" destId="{C9C35813-DFDF-40B5-9B5E-D62F5DD91E20}" srcOrd="2" destOrd="0" presId="urn:microsoft.com/office/officeart/2005/8/layout/hList7"/>
    <dgm:cxn modelId="{4F244995-1B38-46E4-A76F-C79E58D889EB}" type="presParOf" srcId="{62658B89-D20D-41B2-8BDB-7E5AB52365D3}" destId="{3FE0EAE6-FB81-4C9D-B6E7-C450FC2A5CF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C9B563-4D78-4694-9883-33451ABCA9F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938665-CA5A-43B9-BBA1-6FF0FE811F85}">
      <dgm:prSet phldrT="[Text]"/>
      <dgm:spPr/>
      <dgm:t>
        <a:bodyPr/>
        <a:lstStyle/>
        <a:p>
          <a:r>
            <a:rPr lang="en-GB" dirty="0" smtClean="0"/>
            <a:t>ALM</a:t>
          </a:r>
          <a:endParaRPr lang="en-GB" dirty="0"/>
        </a:p>
      </dgm:t>
    </dgm:pt>
    <dgm:pt modelId="{6E1B86ED-E62A-406B-9F98-0882DF838B67}" type="parTrans" cxnId="{98DECD2D-876C-416F-86CE-9E0EF959E11B}">
      <dgm:prSet/>
      <dgm:spPr/>
      <dgm:t>
        <a:bodyPr/>
        <a:lstStyle/>
        <a:p>
          <a:endParaRPr lang="en-GB"/>
        </a:p>
      </dgm:t>
    </dgm:pt>
    <dgm:pt modelId="{AFA7BDCD-0618-47B4-B521-ABB7FBC15D80}" type="sibTrans" cxnId="{98DECD2D-876C-416F-86CE-9E0EF959E11B}">
      <dgm:prSet/>
      <dgm:spPr/>
      <dgm:t>
        <a:bodyPr/>
        <a:lstStyle/>
        <a:p>
          <a:endParaRPr lang="en-GB"/>
        </a:p>
      </dgm:t>
    </dgm:pt>
    <dgm:pt modelId="{DCF9BB41-6823-4E02-882D-9EB5F6E23AEB}">
      <dgm:prSet phldrT="[Text]"/>
      <dgm:spPr/>
      <dgm:t>
        <a:bodyPr/>
        <a:lstStyle/>
        <a:p>
          <a:r>
            <a:rPr lang="en-GB" dirty="0" smtClean="0"/>
            <a:t>Procyclicality</a:t>
          </a:r>
          <a:endParaRPr lang="en-GB" dirty="0"/>
        </a:p>
      </dgm:t>
    </dgm:pt>
    <dgm:pt modelId="{98F8EFE8-75AE-418A-8D05-1647D9C34878}" type="parTrans" cxnId="{693852C0-3E92-4A92-AEBF-7E519E30755C}">
      <dgm:prSet/>
      <dgm:spPr/>
      <dgm:t>
        <a:bodyPr/>
        <a:lstStyle/>
        <a:p>
          <a:endParaRPr lang="en-GB"/>
        </a:p>
      </dgm:t>
    </dgm:pt>
    <dgm:pt modelId="{898B02E5-3D24-4B28-A5A3-219197061292}" type="sibTrans" cxnId="{693852C0-3E92-4A92-AEBF-7E519E30755C}">
      <dgm:prSet/>
      <dgm:spPr/>
      <dgm:t>
        <a:bodyPr/>
        <a:lstStyle/>
        <a:p>
          <a:endParaRPr lang="en-GB"/>
        </a:p>
      </dgm:t>
    </dgm:pt>
    <dgm:pt modelId="{20AA201A-57E0-4125-9AC7-5ECC64EAAFCA}">
      <dgm:prSet phldrT="[Text]"/>
      <dgm:spPr/>
      <dgm:t>
        <a:bodyPr/>
        <a:lstStyle/>
        <a:p>
          <a:r>
            <a:rPr lang="en-GB" smtClean="0"/>
            <a:t>Consumer </a:t>
          </a:r>
          <a:r>
            <a:rPr lang="en-GB" dirty="0" smtClean="0"/>
            <a:t>Protection</a:t>
          </a:r>
          <a:endParaRPr lang="en-GB" dirty="0"/>
        </a:p>
      </dgm:t>
    </dgm:pt>
    <dgm:pt modelId="{6393401C-79CC-43FB-B961-69FB36935F2C}" type="parTrans" cxnId="{6A6E2D22-A469-42D6-89CE-F139D8118F74}">
      <dgm:prSet/>
      <dgm:spPr/>
      <dgm:t>
        <a:bodyPr/>
        <a:lstStyle/>
        <a:p>
          <a:endParaRPr lang="en-GB"/>
        </a:p>
      </dgm:t>
    </dgm:pt>
    <dgm:pt modelId="{C3550946-152B-4B4A-B108-D343B472CD13}" type="sibTrans" cxnId="{6A6E2D22-A469-42D6-89CE-F139D8118F74}">
      <dgm:prSet/>
      <dgm:spPr/>
      <dgm:t>
        <a:bodyPr/>
        <a:lstStyle/>
        <a:p>
          <a:endParaRPr lang="en-GB"/>
        </a:p>
      </dgm:t>
    </dgm:pt>
    <dgm:pt modelId="{5EB0E282-710F-4D25-8FAF-D32FE85CB7F9}" type="pres">
      <dgm:prSet presAssocID="{0EC9B563-4D78-4694-9883-33451ABCA9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F7482DA-EAA8-4172-9298-C315D8744E0A}" type="pres">
      <dgm:prSet presAssocID="{B9938665-CA5A-43B9-BBA1-6FF0FE811F85}" presName="composite" presStyleCnt="0"/>
      <dgm:spPr/>
    </dgm:pt>
    <dgm:pt modelId="{AE74C41F-C85A-4B55-A339-8E021C1D953F}" type="pres">
      <dgm:prSet presAssocID="{B9938665-CA5A-43B9-BBA1-6FF0FE811F85}" presName="bentUpArrow1" presStyleLbl="alignImgPlace1" presStyleIdx="0" presStyleCnt="2"/>
      <dgm:spPr/>
    </dgm:pt>
    <dgm:pt modelId="{CF7FB90F-0383-4706-8C1C-F5B2AE7FF15A}" type="pres">
      <dgm:prSet presAssocID="{B9938665-CA5A-43B9-BBA1-6FF0FE811F8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D914E1-4218-4C57-A739-D138F17D4BC3}" type="pres">
      <dgm:prSet presAssocID="{B9938665-CA5A-43B9-BBA1-6FF0FE811F85}" presName="ChildText" presStyleLbl="revTx" presStyleIdx="0" presStyleCnt="2" custScaleX="344414" custLinFactX="23907" custLinFactNeighborX="100000" custLinFactNeighborY="-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671EFE-F289-4DCF-B637-9A02A8BB447F}" type="pres">
      <dgm:prSet presAssocID="{AFA7BDCD-0618-47B4-B521-ABB7FBC15D80}" presName="sibTrans" presStyleCnt="0"/>
      <dgm:spPr/>
    </dgm:pt>
    <dgm:pt modelId="{12757ACB-8607-438E-87A0-27C17DB4DE83}" type="pres">
      <dgm:prSet presAssocID="{DCF9BB41-6823-4E02-882D-9EB5F6E23AEB}" presName="composite" presStyleCnt="0"/>
      <dgm:spPr/>
    </dgm:pt>
    <dgm:pt modelId="{DF6E5C4B-6C5C-4676-A511-5F762549A973}" type="pres">
      <dgm:prSet presAssocID="{DCF9BB41-6823-4E02-882D-9EB5F6E23AEB}" presName="bentUpArrow1" presStyleLbl="alignImgPlace1" presStyleIdx="1" presStyleCnt="2" custLinFactNeighborX="-47617" custLinFactNeighborY="825"/>
      <dgm:spPr/>
    </dgm:pt>
    <dgm:pt modelId="{0A2FA7C7-C655-4442-816B-189787019001}" type="pres">
      <dgm:prSet presAssocID="{DCF9BB41-6823-4E02-882D-9EB5F6E23AEB}" presName="ParentText" presStyleLbl="node1" presStyleIdx="1" presStyleCnt="3" custLinFactNeighborX="-28097" custLinFactNeighborY="-14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CF414C-C3A3-4D38-B92A-C7E11682F7C0}" type="pres">
      <dgm:prSet presAssocID="{DCF9BB41-6823-4E02-882D-9EB5F6E23AEB}" presName="ChildText" presStyleLbl="revTx" presStyleIdx="1" presStyleCnt="2" custScaleX="281851" custLinFactNeighborX="54383" custLinFactNeighborY="-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D22002-E0F8-4025-A507-AD88314BA074}" type="pres">
      <dgm:prSet presAssocID="{898B02E5-3D24-4B28-A5A3-219197061292}" presName="sibTrans" presStyleCnt="0"/>
      <dgm:spPr/>
    </dgm:pt>
    <dgm:pt modelId="{71FD540D-43A1-4928-9C5B-31A3A8C4E9A9}" type="pres">
      <dgm:prSet presAssocID="{20AA201A-57E0-4125-9AC7-5ECC64EAAFCA}" presName="composite" presStyleCnt="0"/>
      <dgm:spPr/>
    </dgm:pt>
    <dgm:pt modelId="{E6680021-C62D-4161-B6CE-866B35F83AC6}" type="pres">
      <dgm:prSet presAssocID="{20AA201A-57E0-4125-9AC7-5ECC64EAAFCA}" presName="ParentText" presStyleLbl="node1" presStyleIdx="2" presStyleCnt="3" custLinFactNeighborX="-48392" custLinFactNeighborY="-9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6E2D22-A469-42D6-89CE-F139D8118F74}" srcId="{0EC9B563-4D78-4694-9883-33451ABCA9F9}" destId="{20AA201A-57E0-4125-9AC7-5ECC64EAAFCA}" srcOrd="2" destOrd="0" parTransId="{6393401C-79CC-43FB-B961-69FB36935F2C}" sibTransId="{C3550946-152B-4B4A-B108-D343B472CD13}"/>
    <dgm:cxn modelId="{693852C0-3E92-4A92-AEBF-7E519E30755C}" srcId="{0EC9B563-4D78-4694-9883-33451ABCA9F9}" destId="{DCF9BB41-6823-4E02-882D-9EB5F6E23AEB}" srcOrd="1" destOrd="0" parTransId="{98F8EFE8-75AE-418A-8D05-1647D9C34878}" sibTransId="{898B02E5-3D24-4B28-A5A3-219197061292}"/>
    <dgm:cxn modelId="{A9D6791B-362E-43F3-811D-FA1492B67542}" type="presOf" srcId="{B9938665-CA5A-43B9-BBA1-6FF0FE811F85}" destId="{CF7FB90F-0383-4706-8C1C-F5B2AE7FF15A}" srcOrd="0" destOrd="0" presId="urn:microsoft.com/office/officeart/2005/8/layout/StepDownProcess"/>
    <dgm:cxn modelId="{BCD10C28-7228-4668-9849-6294AE3DB88D}" type="presOf" srcId="{0EC9B563-4D78-4694-9883-33451ABCA9F9}" destId="{5EB0E282-710F-4D25-8FAF-D32FE85CB7F9}" srcOrd="0" destOrd="0" presId="urn:microsoft.com/office/officeart/2005/8/layout/StepDownProcess"/>
    <dgm:cxn modelId="{98DECD2D-876C-416F-86CE-9E0EF959E11B}" srcId="{0EC9B563-4D78-4694-9883-33451ABCA9F9}" destId="{B9938665-CA5A-43B9-BBA1-6FF0FE811F85}" srcOrd="0" destOrd="0" parTransId="{6E1B86ED-E62A-406B-9F98-0882DF838B67}" sibTransId="{AFA7BDCD-0618-47B4-B521-ABB7FBC15D80}"/>
    <dgm:cxn modelId="{3FCE1640-F484-4F89-8F28-A079C110902C}" type="presOf" srcId="{20AA201A-57E0-4125-9AC7-5ECC64EAAFCA}" destId="{E6680021-C62D-4161-B6CE-866B35F83AC6}" srcOrd="0" destOrd="0" presId="urn:microsoft.com/office/officeart/2005/8/layout/StepDownProcess"/>
    <dgm:cxn modelId="{AAB3F692-59C6-48FC-8135-64A314AFAF40}" type="presOf" srcId="{DCF9BB41-6823-4E02-882D-9EB5F6E23AEB}" destId="{0A2FA7C7-C655-4442-816B-189787019001}" srcOrd="0" destOrd="0" presId="urn:microsoft.com/office/officeart/2005/8/layout/StepDownProcess"/>
    <dgm:cxn modelId="{02848B11-074A-4482-8CC0-9C7058FC2894}" type="presParOf" srcId="{5EB0E282-710F-4D25-8FAF-D32FE85CB7F9}" destId="{5F7482DA-EAA8-4172-9298-C315D8744E0A}" srcOrd="0" destOrd="0" presId="urn:microsoft.com/office/officeart/2005/8/layout/StepDownProcess"/>
    <dgm:cxn modelId="{02321E98-DCA3-4F30-ABE4-3BCFB94847A7}" type="presParOf" srcId="{5F7482DA-EAA8-4172-9298-C315D8744E0A}" destId="{AE74C41F-C85A-4B55-A339-8E021C1D953F}" srcOrd="0" destOrd="0" presId="urn:microsoft.com/office/officeart/2005/8/layout/StepDownProcess"/>
    <dgm:cxn modelId="{8D8A6B7D-8C94-4817-83F7-511F8073175D}" type="presParOf" srcId="{5F7482DA-EAA8-4172-9298-C315D8744E0A}" destId="{CF7FB90F-0383-4706-8C1C-F5B2AE7FF15A}" srcOrd="1" destOrd="0" presId="urn:microsoft.com/office/officeart/2005/8/layout/StepDownProcess"/>
    <dgm:cxn modelId="{1A5244C6-FB30-4782-9F14-CA3A206613C7}" type="presParOf" srcId="{5F7482DA-EAA8-4172-9298-C315D8744E0A}" destId="{7AD914E1-4218-4C57-A739-D138F17D4BC3}" srcOrd="2" destOrd="0" presId="urn:microsoft.com/office/officeart/2005/8/layout/StepDownProcess"/>
    <dgm:cxn modelId="{205E820E-232C-489C-AD02-50CABD594145}" type="presParOf" srcId="{5EB0E282-710F-4D25-8FAF-D32FE85CB7F9}" destId="{33671EFE-F289-4DCF-B637-9A02A8BB447F}" srcOrd="1" destOrd="0" presId="urn:microsoft.com/office/officeart/2005/8/layout/StepDownProcess"/>
    <dgm:cxn modelId="{7172BBB2-9CCE-4079-AACF-4F9BACF26C0E}" type="presParOf" srcId="{5EB0E282-710F-4D25-8FAF-D32FE85CB7F9}" destId="{12757ACB-8607-438E-87A0-27C17DB4DE83}" srcOrd="2" destOrd="0" presId="urn:microsoft.com/office/officeart/2005/8/layout/StepDownProcess"/>
    <dgm:cxn modelId="{DC5FBC0F-C15D-435F-9E5B-5AF52C2ABA07}" type="presParOf" srcId="{12757ACB-8607-438E-87A0-27C17DB4DE83}" destId="{DF6E5C4B-6C5C-4676-A511-5F762549A973}" srcOrd="0" destOrd="0" presId="urn:microsoft.com/office/officeart/2005/8/layout/StepDownProcess"/>
    <dgm:cxn modelId="{4C79609F-FB85-4D71-B628-864E696FC313}" type="presParOf" srcId="{12757ACB-8607-438E-87A0-27C17DB4DE83}" destId="{0A2FA7C7-C655-4442-816B-189787019001}" srcOrd="1" destOrd="0" presId="urn:microsoft.com/office/officeart/2005/8/layout/StepDownProcess"/>
    <dgm:cxn modelId="{155091E8-8DDE-4377-8054-116A34F86C4D}" type="presParOf" srcId="{12757ACB-8607-438E-87A0-27C17DB4DE83}" destId="{05CF414C-C3A3-4D38-B92A-C7E11682F7C0}" srcOrd="2" destOrd="0" presId="urn:microsoft.com/office/officeart/2005/8/layout/StepDownProcess"/>
    <dgm:cxn modelId="{AD6B6091-1881-4E62-B1A0-4475AD5431E1}" type="presParOf" srcId="{5EB0E282-710F-4D25-8FAF-D32FE85CB7F9}" destId="{EBD22002-E0F8-4025-A507-AD88314BA074}" srcOrd="3" destOrd="0" presId="urn:microsoft.com/office/officeart/2005/8/layout/StepDownProcess"/>
    <dgm:cxn modelId="{0E83AF79-B9EB-4D88-A6D6-04E5017E11B0}" type="presParOf" srcId="{5EB0E282-710F-4D25-8FAF-D32FE85CB7F9}" destId="{71FD540D-43A1-4928-9C5B-31A3A8C4E9A9}" srcOrd="4" destOrd="0" presId="urn:microsoft.com/office/officeart/2005/8/layout/StepDownProcess"/>
    <dgm:cxn modelId="{C47C767E-A303-43FF-86DE-233409D5623F}" type="presParOf" srcId="{71FD540D-43A1-4928-9C5B-31A3A8C4E9A9}" destId="{E6680021-C62D-4161-B6CE-866B35F83AC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F1A29-BB72-40E7-9015-3A367AC7646E}">
      <dsp:nvSpPr>
        <dsp:cNvPr id="0" name=""/>
        <dsp:cNvSpPr/>
      </dsp:nvSpPr>
      <dsp:spPr>
        <a:xfrm>
          <a:off x="-4977497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9AAE0-5C59-4B4F-B6E6-C2B5B7725691}">
      <dsp:nvSpPr>
        <dsp:cNvPr id="0" name=""/>
        <dsp:cNvSpPr/>
      </dsp:nvSpPr>
      <dsp:spPr>
        <a:xfrm>
          <a:off x="497722" y="338477"/>
          <a:ext cx="6045741" cy="677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61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Improved consumer protection</a:t>
          </a:r>
          <a:endParaRPr lang="en-GB" sz="3100" kern="1200" dirty="0"/>
        </a:p>
      </dsp:txBody>
      <dsp:txXfrm>
        <a:off x="497722" y="338477"/>
        <a:ext cx="6045741" cy="677306"/>
      </dsp:txXfrm>
    </dsp:sp>
    <dsp:sp modelId="{F0B06D9F-F800-4C8E-A0D7-37188840544A}">
      <dsp:nvSpPr>
        <dsp:cNvPr id="0" name=""/>
        <dsp:cNvSpPr/>
      </dsp:nvSpPr>
      <dsp:spPr>
        <a:xfrm>
          <a:off x="74406" y="253813"/>
          <a:ext cx="846632" cy="846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3B2CE-24BB-4711-B607-0E145B8F7CD7}">
      <dsp:nvSpPr>
        <dsp:cNvPr id="0" name=""/>
        <dsp:cNvSpPr/>
      </dsp:nvSpPr>
      <dsp:spPr>
        <a:xfrm>
          <a:off x="886037" y="1354612"/>
          <a:ext cx="5657426" cy="677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61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Effective risk management</a:t>
          </a:r>
          <a:endParaRPr lang="en-GB" sz="3100" kern="1200" dirty="0"/>
        </a:p>
      </dsp:txBody>
      <dsp:txXfrm>
        <a:off x="886037" y="1354612"/>
        <a:ext cx="5657426" cy="677306"/>
      </dsp:txXfrm>
    </dsp:sp>
    <dsp:sp modelId="{F92C935F-01AF-4636-BF04-E975B7675241}">
      <dsp:nvSpPr>
        <dsp:cNvPr id="0" name=""/>
        <dsp:cNvSpPr/>
      </dsp:nvSpPr>
      <dsp:spPr>
        <a:xfrm>
          <a:off x="462721" y="1269949"/>
          <a:ext cx="846632" cy="846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25876-C126-4C25-8F71-747912B9C8ED}">
      <dsp:nvSpPr>
        <dsp:cNvPr id="0" name=""/>
        <dsp:cNvSpPr/>
      </dsp:nvSpPr>
      <dsp:spPr>
        <a:xfrm>
          <a:off x="886037" y="2370748"/>
          <a:ext cx="5657426" cy="677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61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Harmonisation</a:t>
          </a:r>
          <a:endParaRPr lang="en-GB" sz="3100" kern="1200" dirty="0"/>
        </a:p>
      </dsp:txBody>
      <dsp:txXfrm>
        <a:off x="886037" y="2370748"/>
        <a:ext cx="5657426" cy="677306"/>
      </dsp:txXfrm>
    </dsp:sp>
    <dsp:sp modelId="{4B16B491-BF24-4BB8-88F3-CDC69F341192}">
      <dsp:nvSpPr>
        <dsp:cNvPr id="0" name=""/>
        <dsp:cNvSpPr/>
      </dsp:nvSpPr>
      <dsp:spPr>
        <a:xfrm>
          <a:off x="462721" y="2286084"/>
          <a:ext cx="846632" cy="846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58740-C62B-4C2C-A644-3710E58034C1}">
      <dsp:nvSpPr>
        <dsp:cNvPr id="0" name=""/>
        <dsp:cNvSpPr/>
      </dsp:nvSpPr>
      <dsp:spPr>
        <a:xfrm>
          <a:off x="497722" y="3386883"/>
          <a:ext cx="6045741" cy="677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61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Financial stability</a:t>
          </a:r>
          <a:endParaRPr lang="en-GB" sz="3100" kern="1200" dirty="0"/>
        </a:p>
      </dsp:txBody>
      <dsp:txXfrm>
        <a:off x="497722" y="3386883"/>
        <a:ext cx="6045741" cy="677306"/>
      </dsp:txXfrm>
    </dsp:sp>
    <dsp:sp modelId="{CC1AEC11-8FC1-440B-A869-3343160352D3}">
      <dsp:nvSpPr>
        <dsp:cNvPr id="0" name=""/>
        <dsp:cNvSpPr/>
      </dsp:nvSpPr>
      <dsp:spPr>
        <a:xfrm>
          <a:off x="74406" y="3302220"/>
          <a:ext cx="846632" cy="846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3737A-F3E2-4CED-9EE7-D55EBA26EAE0}">
      <dsp:nvSpPr>
        <dsp:cNvPr id="0" name=""/>
        <dsp:cNvSpPr/>
      </dsp:nvSpPr>
      <dsp:spPr>
        <a:xfrm>
          <a:off x="1904" y="0"/>
          <a:ext cx="2963790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Market consistent valuation</a:t>
          </a:r>
          <a:endParaRPr lang="en-GB" sz="2000" b="0" kern="1200" dirty="0"/>
        </a:p>
      </dsp:txBody>
      <dsp:txXfrm>
        <a:off x="1904" y="835292"/>
        <a:ext cx="2963790" cy="835292"/>
      </dsp:txXfrm>
    </dsp:sp>
    <dsp:sp modelId="{CC99B728-D614-4138-AAD6-DA6434BAC833}">
      <dsp:nvSpPr>
        <dsp:cNvPr id="0" name=""/>
        <dsp:cNvSpPr/>
      </dsp:nvSpPr>
      <dsp:spPr>
        <a:xfrm>
          <a:off x="962952" y="90889"/>
          <a:ext cx="1064851" cy="926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93A8E-9C53-46DE-BBEE-37F5D7005EDB}">
      <dsp:nvSpPr>
        <dsp:cNvPr id="0" name=""/>
        <dsp:cNvSpPr/>
      </dsp:nvSpPr>
      <dsp:spPr>
        <a:xfrm>
          <a:off x="3054608" y="0"/>
          <a:ext cx="2963790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Capital requirements</a:t>
          </a:r>
          <a:endParaRPr lang="en-GB" sz="2000" kern="1200" dirty="0"/>
        </a:p>
      </dsp:txBody>
      <dsp:txXfrm>
        <a:off x="3054608" y="835292"/>
        <a:ext cx="2963790" cy="835292"/>
      </dsp:txXfrm>
    </dsp:sp>
    <dsp:sp modelId="{13CFA61F-C37B-401D-8C59-09F7C7E14755}">
      <dsp:nvSpPr>
        <dsp:cNvPr id="0" name=""/>
        <dsp:cNvSpPr/>
      </dsp:nvSpPr>
      <dsp:spPr>
        <a:xfrm>
          <a:off x="4009297" y="114032"/>
          <a:ext cx="1008115" cy="92624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7DC2-5479-49DD-A483-91DDD30C5747}">
      <dsp:nvSpPr>
        <dsp:cNvPr id="0" name=""/>
        <dsp:cNvSpPr/>
      </dsp:nvSpPr>
      <dsp:spPr>
        <a:xfrm>
          <a:off x="6107312" y="0"/>
          <a:ext cx="2963790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Impact on behaviour</a:t>
          </a:r>
          <a:endParaRPr lang="en-GB" sz="2000" kern="1200" dirty="0"/>
        </a:p>
      </dsp:txBody>
      <dsp:txXfrm>
        <a:off x="6107312" y="835292"/>
        <a:ext cx="2963790" cy="835292"/>
      </dsp:txXfrm>
    </dsp:sp>
    <dsp:sp modelId="{3FE0EAE6-FB81-4C9D-B6E7-C450FC2A5CF9}">
      <dsp:nvSpPr>
        <dsp:cNvPr id="0" name=""/>
        <dsp:cNvSpPr/>
      </dsp:nvSpPr>
      <dsp:spPr>
        <a:xfrm>
          <a:off x="7128792" y="144017"/>
          <a:ext cx="920830" cy="9262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A793-59D0-406A-A99F-E4550A829EBC}">
      <dsp:nvSpPr>
        <dsp:cNvPr id="0" name=""/>
        <dsp:cNvSpPr/>
      </dsp:nvSpPr>
      <dsp:spPr>
        <a:xfrm flipH="1">
          <a:off x="3456380" y="1584176"/>
          <a:ext cx="2154570" cy="313234"/>
        </a:xfrm>
        <a:prstGeom prst="flowChartProcess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3737A-F3E2-4CED-9EE7-D55EBA26EAE0}">
      <dsp:nvSpPr>
        <dsp:cNvPr id="0" name=""/>
        <dsp:cNvSpPr/>
      </dsp:nvSpPr>
      <dsp:spPr>
        <a:xfrm>
          <a:off x="1904" y="0"/>
          <a:ext cx="2963790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Pillars 2 &amp; 3: ORSA, Liquidity &amp; Public Disclosures</a:t>
          </a:r>
          <a:endParaRPr lang="en-GB" sz="2000" b="0" kern="1200" dirty="0"/>
        </a:p>
      </dsp:txBody>
      <dsp:txXfrm>
        <a:off x="1904" y="835292"/>
        <a:ext cx="2963790" cy="835292"/>
      </dsp:txXfrm>
    </dsp:sp>
    <dsp:sp modelId="{CC99B728-D614-4138-AAD6-DA6434BAC833}">
      <dsp:nvSpPr>
        <dsp:cNvPr id="0" name=""/>
        <dsp:cNvSpPr/>
      </dsp:nvSpPr>
      <dsp:spPr>
        <a:xfrm>
          <a:off x="1008114" y="144017"/>
          <a:ext cx="920830" cy="926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93A8E-9C53-46DE-BBEE-37F5D7005EDB}">
      <dsp:nvSpPr>
        <dsp:cNvPr id="0" name=""/>
        <dsp:cNvSpPr/>
      </dsp:nvSpPr>
      <dsp:spPr>
        <a:xfrm>
          <a:off x="3054608" y="0"/>
          <a:ext cx="2963790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Harmonisation</a:t>
          </a:r>
          <a:endParaRPr lang="en-GB" sz="2000" kern="1200" dirty="0"/>
        </a:p>
      </dsp:txBody>
      <dsp:txXfrm>
        <a:off x="3054608" y="835292"/>
        <a:ext cx="2963790" cy="835292"/>
      </dsp:txXfrm>
    </dsp:sp>
    <dsp:sp modelId="{13CFA61F-C37B-401D-8C59-09F7C7E14755}">
      <dsp:nvSpPr>
        <dsp:cNvPr id="0" name=""/>
        <dsp:cNvSpPr/>
      </dsp:nvSpPr>
      <dsp:spPr>
        <a:xfrm>
          <a:off x="4032446" y="134153"/>
          <a:ext cx="1008115" cy="9459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7DC2-5479-49DD-A483-91DDD30C5747}">
      <dsp:nvSpPr>
        <dsp:cNvPr id="0" name=""/>
        <dsp:cNvSpPr/>
      </dsp:nvSpPr>
      <dsp:spPr>
        <a:xfrm>
          <a:off x="6107312" y="0"/>
          <a:ext cx="2963790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Impact of Brexit</a:t>
          </a:r>
          <a:endParaRPr lang="en-GB" sz="2000" kern="1200" dirty="0"/>
        </a:p>
      </dsp:txBody>
      <dsp:txXfrm>
        <a:off x="6107312" y="835292"/>
        <a:ext cx="2963790" cy="835292"/>
      </dsp:txXfrm>
    </dsp:sp>
    <dsp:sp modelId="{3FE0EAE6-FB81-4C9D-B6E7-C450FC2A5CF9}">
      <dsp:nvSpPr>
        <dsp:cNvPr id="0" name=""/>
        <dsp:cNvSpPr/>
      </dsp:nvSpPr>
      <dsp:spPr>
        <a:xfrm>
          <a:off x="7128789" y="144017"/>
          <a:ext cx="918570" cy="9364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A793-59D0-406A-A99F-E4550A829EBC}">
      <dsp:nvSpPr>
        <dsp:cNvPr id="0" name=""/>
        <dsp:cNvSpPr/>
      </dsp:nvSpPr>
      <dsp:spPr>
        <a:xfrm>
          <a:off x="3888429" y="1670585"/>
          <a:ext cx="1296148" cy="31323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4C41F-C85A-4B55-A339-8E021C1D953F}">
      <dsp:nvSpPr>
        <dsp:cNvPr id="0" name=""/>
        <dsp:cNvSpPr/>
      </dsp:nvSpPr>
      <dsp:spPr>
        <a:xfrm rot="5400000">
          <a:off x="844171" y="1286323"/>
          <a:ext cx="1137642" cy="12951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FB90F-0383-4706-8C1C-F5B2AE7FF15A}">
      <dsp:nvSpPr>
        <dsp:cNvPr id="0" name=""/>
        <dsp:cNvSpPr/>
      </dsp:nvSpPr>
      <dsp:spPr>
        <a:xfrm>
          <a:off x="542765" y="25224"/>
          <a:ext cx="1915119" cy="13405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ALM</a:t>
          </a:r>
          <a:endParaRPr lang="en-GB" sz="2200" kern="1200" dirty="0"/>
        </a:p>
      </dsp:txBody>
      <dsp:txXfrm>
        <a:off x="608216" y="90675"/>
        <a:ext cx="1784217" cy="1209619"/>
      </dsp:txXfrm>
    </dsp:sp>
    <dsp:sp modelId="{7AD914E1-4218-4C57-A739-D138F17D4BC3}">
      <dsp:nvSpPr>
        <dsp:cNvPr id="0" name=""/>
        <dsp:cNvSpPr/>
      </dsp:nvSpPr>
      <dsp:spPr>
        <a:xfrm>
          <a:off x="2481564" y="144015"/>
          <a:ext cx="4797259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E5C4B-6C5C-4676-A511-5F762549A973}">
      <dsp:nvSpPr>
        <dsp:cNvPr id="0" name=""/>
        <dsp:cNvSpPr/>
      </dsp:nvSpPr>
      <dsp:spPr>
        <a:xfrm rot="5400000">
          <a:off x="2632342" y="2801557"/>
          <a:ext cx="1137642" cy="12951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FA7C7-C655-4442-816B-189787019001}">
      <dsp:nvSpPr>
        <dsp:cNvPr id="0" name=""/>
        <dsp:cNvSpPr/>
      </dsp:nvSpPr>
      <dsp:spPr>
        <a:xfrm>
          <a:off x="2409564" y="1512171"/>
          <a:ext cx="1915119" cy="13405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Procyclicality</a:t>
          </a:r>
          <a:endParaRPr lang="en-GB" sz="2200" kern="1200" dirty="0"/>
        </a:p>
      </dsp:txBody>
      <dsp:txXfrm>
        <a:off x="2475015" y="1577622"/>
        <a:ext cx="1784217" cy="1209619"/>
      </dsp:txXfrm>
    </dsp:sp>
    <dsp:sp modelId="{05CF414C-C3A3-4D38-B92A-C7E11682F7C0}">
      <dsp:nvSpPr>
        <dsp:cNvPr id="0" name=""/>
        <dsp:cNvSpPr/>
      </dsp:nvSpPr>
      <dsp:spPr>
        <a:xfrm>
          <a:off x="4139061" y="1656180"/>
          <a:ext cx="3925834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80021-C62D-4161-B6CE-866B35F83AC6}">
      <dsp:nvSpPr>
        <dsp:cNvPr id="0" name=""/>
        <dsp:cNvSpPr/>
      </dsp:nvSpPr>
      <dsp:spPr>
        <a:xfrm>
          <a:off x="4425780" y="3024333"/>
          <a:ext cx="1915119" cy="13405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Consumer </a:t>
          </a:r>
          <a:r>
            <a:rPr lang="en-GB" sz="2200" kern="1200" dirty="0" smtClean="0"/>
            <a:t>Protection</a:t>
          </a:r>
          <a:endParaRPr lang="en-GB" sz="2200" kern="1200" dirty="0"/>
        </a:p>
      </dsp:txBody>
      <dsp:txXfrm>
        <a:off x="4491231" y="3089784"/>
        <a:ext cx="1784217" cy="120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116263"/>
            <a:ext cx="4264471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413203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May 2017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08 May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08 May 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08 May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08 May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08 May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08 May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6901035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May 2017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905328" y="493473"/>
            <a:ext cx="16561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905328" y="1357569"/>
            <a:ext cx="16561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784" y="5546036"/>
            <a:ext cx="11214196" cy="959392"/>
            <a:chOff x="-663784" y="5546036"/>
            <a:chExt cx="11214196" cy="959392"/>
          </a:xfrm>
        </p:grpSpPr>
        <p:sp>
          <p:nvSpPr>
            <p:cNvPr id="7" name="TextBox 6"/>
            <p:cNvSpPr txBox="1"/>
            <p:nvPr userDrawn="1"/>
          </p:nvSpPr>
          <p:spPr>
            <a:xfrm rot="-2700000">
              <a:off x="521642" y="6074541"/>
              <a:ext cx="13147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-2700000">
              <a:off x="989622" y="6024208"/>
              <a:ext cx="16129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-2700000">
              <a:off x="1416660" y="5646703"/>
              <a:ext cx="26324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-2700000">
              <a:off x="2155809" y="6024206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-2700000">
              <a:off x="2587673" y="5797705"/>
              <a:ext cx="21416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-2700000">
              <a:off x="3238954" y="5948709"/>
              <a:ext cx="1754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-2700000">
              <a:off x="3898857" y="6040986"/>
              <a:ext cx="13933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-2700000">
              <a:off x="4293259" y="5680258"/>
              <a:ext cx="24929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-2700000">
              <a:off x="5027083" y="5960094"/>
              <a:ext cx="15969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-2700000">
              <a:off x="5390230" y="5565807"/>
              <a:ext cx="27590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-2700000">
              <a:off x="6017374" y="5641309"/>
              <a:ext cx="25394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-2700000">
              <a:off x="6634158" y="5767143"/>
              <a:ext cx="21788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-2700000">
              <a:off x="7230849" y="5993647"/>
              <a:ext cx="16450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-2700000">
              <a:off x="7745744" y="5607753"/>
              <a:ext cx="25875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-2700000">
              <a:off x="8515225" y="6052369"/>
              <a:ext cx="12522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-2700000">
              <a:off x="8999988" y="6002036"/>
              <a:ext cx="1550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-2700000">
              <a:off x="-663784" y="5546036"/>
              <a:ext cx="13612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-2700000">
              <a:off x="-612202" y="5873207"/>
              <a:ext cx="17540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-2700000">
              <a:off x="-251213" y="5655092"/>
              <a:ext cx="26035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08 May 2017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521642" y="6074541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989622" y="6024208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416660" y="5646703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2155809" y="6024206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587673" y="5797705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3238954" y="5948709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898857" y="6040986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4293259" y="5680258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5027083" y="5960094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5390230" y="5565807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6017374" y="5641309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634158" y="5767143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7230849" y="5993647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745744" y="5607753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8515225" y="6052369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999988" y="6002036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3784" y="5546036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12202" y="5873207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251213" y="5655092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May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May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May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May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1500435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08 May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08 May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08 May 2017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R220</a:t>
                </a:r>
                <a:r>
                  <a:rPr lang="en-GB" sz="1000" baseline="0" dirty="0" smtClean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/>
                  <a:t>Fuscia</a:t>
                </a:r>
                <a:endParaRPr lang="en-GB" sz="1000" dirty="0" smtClean="0"/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6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review of Solvency II </a:t>
            </a:r>
            <a:br>
              <a:rPr lang="en-US" dirty="0" smtClean="0"/>
            </a:br>
            <a:r>
              <a:rPr lang="en-US" dirty="0" smtClean="0"/>
              <a:t>– has it met its objectives?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3961011"/>
            <a:ext cx="6631517" cy="1296789"/>
          </a:xfrm>
        </p:spPr>
        <p:txBody>
          <a:bodyPr/>
          <a:lstStyle/>
          <a:p>
            <a:r>
              <a:rPr lang="en-GB" dirty="0" smtClean="0"/>
              <a:t>Presented by </a:t>
            </a:r>
          </a:p>
          <a:p>
            <a:r>
              <a:rPr lang="en-GB" dirty="0"/>
              <a:t>	</a:t>
            </a:r>
            <a:r>
              <a:rPr lang="en-GB" dirty="0" smtClean="0"/>
              <a:t>Dick Rae</a:t>
            </a:r>
          </a:p>
          <a:p>
            <a:r>
              <a:rPr lang="en-GB" dirty="0"/>
              <a:t>	</a:t>
            </a:r>
            <a:r>
              <a:rPr lang="en-GB" dirty="0" smtClean="0"/>
              <a:t>Meshali Chotai</a:t>
            </a:r>
          </a:p>
          <a:p>
            <a:r>
              <a:rPr lang="en-GB" dirty="0"/>
              <a:t>	</a:t>
            </a:r>
            <a:r>
              <a:rPr lang="en-GB" dirty="0" smtClean="0"/>
              <a:t>Andy Pelkiewicz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May 5,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5FE-1D5F-4086-A6F1-ADCC09BA4FF2}" type="datetime4">
              <a:rPr lang="en-GB" smtClean="0"/>
              <a:pPr/>
              <a:t>08 May 2017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Date Placeholder 3"/>
          <p:cNvSpPr txBox="1">
            <a:spLocks/>
          </p:cNvSpPr>
          <p:nvPr/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C1242CF-12C1-4411-B532-E91306108269}" type="datetime4">
              <a:rPr lang="en-GB" smtClean="0"/>
              <a:pPr/>
              <a:t>08 May 2017</a:t>
            </a:fld>
            <a:endParaRPr lang="en-GB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F4548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36500" y="4005064"/>
            <a:ext cx="9099788" cy="2356403"/>
          </a:xfrm>
          <a:prstGeom prst="rect">
            <a:avLst/>
          </a:prstGeom>
        </p:spPr>
        <p:txBody>
          <a:bodyPr/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200" kern="0" smtClean="0"/>
              <a:t>Expressions of individual views by members of the Institute and Faculty of Actuaries and its staff are encouraged.</a:t>
            </a:r>
          </a:p>
          <a:p>
            <a:pPr marL="0" indent="0">
              <a:buFontTx/>
              <a:buNone/>
            </a:pPr>
            <a:r>
              <a:rPr lang="en-GB" sz="2200" kern="0" smtClean="0"/>
              <a:t>The views expressed in this presentation are those of the presenter.</a:t>
            </a:r>
            <a:endParaRPr lang="en-GB" sz="2200" kern="0" dirty="0"/>
          </a:p>
        </p:txBody>
      </p:sp>
      <p:sp>
        <p:nvSpPr>
          <p:cNvPr id="7" name="Rectangular Callout 6"/>
          <p:cNvSpPr/>
          <p:nvPr/>
        </p:nvSpPr>
        <p:spPr>
          <a:xfrm>
            <a:off x="563870" y="693242"/>
            <a:ext cx="4245114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ular Callout 7"/>
          <p:cNvSpPr/>
          <p:nvPr/>
        </p:nvSpPr>
        <p:spPr>
          <a:xfrm>
            <a:off x="5097016" y="693242"/>
            <a:ext cx="4245114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6536" y="985838"/>
            <a:ext cx="3816424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kern="0" smtClean="0">
                <a:solidFill>
                  <a:schemeClr val="bg1"/>
                </a:solidFill>
              </a:rPr>
              <a:t>Questions</a:t>
            </a:r>
            <a:endParaRPr lang="en-GB" sz="4800" kern="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13040" y="980728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Comments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0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Retrospective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3200" b="1" kern="0" dirty="0" smtClean="0">
                <a:solidFill>
                  <a:srgbClr val="D9AB16"/>
                </a:solidFill>
                <a:latin typeface="+mj-lt"/>
                <a:ea typeface="+mj-ea"/>
                <a:cs typeface="+mj-cs"/>
              </a:rPr>
              <a:t>on Solvency II W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orking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3200" b="1" kern="0" dirty="0" smtClean="0">
                <a:solidFill>
                  <a:srgbClr val="D9AB16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9AB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527055" y="1557338"/>
            <a:ext cx="8693145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 : evaluate the outcome of the final regulation against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lang="en-GB" sz="2000" kern="0" dirty="0" smtClean="0">
                <a:solidFill>
                  <a:srgbClr val="3F4548"/>
                </a:solidFill>
              </a:rPr>
              <a:t>objectives of Solvency II with a focus on long term guarantees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89" marR="0" lvl="0" indent="-269889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Party members: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Dick Rae (Chair)</a:t>
            </a:r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Aisling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 Barrett</a:t>
            </a:r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Dylan Brooks</a:t>
            </a:r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Meshali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Chotai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Andy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Pelkiewicz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Chen Wang</a:t>
            </a:r>
          </a:p>
          <a:p>
            <a:pPr marL="342900" indent="-342900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3F4548"/>
                </a:solidFill>
              </a:rPr>
              <a:t>Practice Area Research Committee Member Shadow</a:t>
            </a:r>
          </a:p>
          <a:p>
            <a:pPr marL="717586" lvl="1" indent="-268301">
              <a:spcBef>
                <a:spcPct val="50000"/>
              </a:spcBef>
              <a:buClr>
                <a:srgbClr val="D9AB16"/>
              </a:buClr>
              <a:buFontTx/>
              <a:buChar char="–"/>
              <a:defRPr/>
            </a:pPr>
            <a:r>
              <a:rPr lang="en-GB" sz="1600" kern="0" dirty="0">
                <a:solidFill>
                  <a:srgbClr val="3F4548"/>
                </a:solidFill>
                <a:latin typeface="+mn-lt"/>
                <a:cs typeface="+mn-cs"/>
              </a:rPr>
              <a:t>Chris Barnard</a:t>
            </a:r>
          </a:p>
          <a:p>
            <a:pPr marL="285750" indent="-285750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60386" indent="-268301">
              <a:spcBef>
                <a:spcPct val="50000"/>
              </a:spcBef>
              <a:buClr>
                <a:srgbClr val="D9AB16"/>
              </a:buClr>
              <a:buSzPct val="125000"/>
              <a:defRPr/>
            </a:pPr>
            <a:endParaRPr lang="en-GB" sz="1600" dirty="0" smtClean="0"/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2276872"/>
            <a:ext cx="3050537" cy="266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objectives of Solvency II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9AB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4797152"/>
            <a:ext cx="2016224" cy="150609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6349343"/>
              </p:ext>
            </p:extLst>
          </p:nvPr>
        </p:nvGraphicFramePr>
        <p:xfrm>
          <a:off x="776536" y="162880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5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review of Solvency II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has it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 its objectives?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9AB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2764694"/>
              </p:ext>
            </p:extLst>
          </p:nvPr>
        </p:nvGraphicFramePr>
        <p:xfrm>
          <a:off x="560512" y="1700808"/>
          <a:ext cx="90730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01843827"/>
              </p:ext>
            </p:extLst>
          </p:nvPr>
        </p:nvGraphicFramePr>
        <p:xfrm>
          <a:off x="632520" y="4221088"/>
          <a:ext cx="90730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t="27612" r="29222" b="43974"/>
          <a:stretch/>
        </p:blipFill>
        <p:spPr>
          <a:xfrm>
            <a:off x="4736976" y="4581128"/>
            <a:ext cx="803663" cy="5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 consistent valuation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9AB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527055" y="1557338"/>
            <a:ext cx="8693145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Ultimate Forward Rate (UFR)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Matching Adjustment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 (MA)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baseline="0" dirty="0" smtClean="0">
                <a:solidFill>
                  <a:srgbClr val="3F4548"/>
                </a:solidFill>
                <a:latin typeface="+mn-lt"/>
                <a:cs typeface="+mn-cs"/>
              </a:rPr>
              <a:t>Volatility</a:t>
            </a: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 Adjustment (VA)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Risk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cs typeface="+mn-cs"/>
              </a:rPr>
              <a:t> Margin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baseline="0" dirty="0" smtClean="0">
                <a:solidFill>
                  <a:srgbClr val="3F4548"/>
                </a:solidFill>
                <a:latin typeface="+mn-lt"/>
                <a:cs typeface="+mn-cs"/>
              </a:rPr>
              <a:t>Transitional</a:t>
            </a: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 Measures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60386" indent="-268301">
              <a:spcBef>
                <a:spcPct val="50000"/>
              </a:spcBef>
              <a:buClr>
                <a:srgbClr val="D9AB16"/>
              </a:buClr>
              <a:buSzPct val="125000"/>
              <a:defRPr/>
            </a:pPr>
            <a:endParaRPr lang="en-GB" sz="1600" dirty="0" smtClean="0"/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407707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 requirements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9AB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4485321"/>
            <a:ext cx="3168352" cy="1691578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27055" y="1557338"/>
            <a:ext cx="8693145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Standard Formula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Internal Models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Economic Capital Models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60386" indent="-268301">
              <a:spcBef>
                <a:spcPct val="50000"/>
              </a:spcBef>
              <a:buClr>
                <a:srgbClr val="D9AB16"/>
              </a:buClr>
              <a:buSzPct val="125000"/>
              <a:defRPr/>
            </a:pPr>
            <a:endParaRPr lang="en-GB" sz="1600" dirty="0" smtClean="0"/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on behaviour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9AB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6015562"/>
              </p:ext>
            </p:extLst>
          </p:nvPr>
        </p:nvGraphicFramePr>
        <p:xfrm>
          <a:off x="560512" y="1844824"/>
          <a:ext cx="8064896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1340768"/>
            <a:ext cx="2863205" cy="2863205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60512" y="1340768"/>
            <a:ext cx="869314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50000"/>
              </a:spcBef>
              <a:buClr>
                <a:srgbClr val="D9AB16"/>
              </a:buClr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Section 4 covers: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60386" indent="-268301">
              <a:spcBef>
                <a:spcPct val="50000"/>
              </a:spcBef>
              <a:buClr>
                <a:srgbClr val="D9AB16"/>
              </a:buClr>
              <a:buSzPct val="125000"/>
              <a:defRPr/>
            </a:pPr>
            <a:endParaRPr lang="en-GB" sz="1600" dirty="0" smtClean="0"/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Pillar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&amp; 3: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ORSA,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liquidity and public disclosures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D9AB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0" b="9927"/>
          <a:stretch/>
        </p:blipFill>
        <p:spPr>
          <a:xfrm>
            <a:off x="7473280" y="5301208"/>
            <a:ext cx="1905000" cy="983848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60512" y="1484784"/>
            <a:ext cx="8693145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50000"/>
              </a:spcBef>
              <a:buClr>
                <a:srgbClr val="D9AB16"/>
              </a:buClr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Section 5 covers:</a:t>
            </a:r>
          </a:p>
          <a:p>
            <a:pPr lvl="0">
              <a:spcBef>
                <a:spcPct val="50000"/>
              </a:spcBef>
              <a:buClr>
                <a:srgbClr val="D9AB16"/>
              </a:buClr>
              <a:defRPr/>
            </a:pPr>
            <a:endParaRPr lang="en-GB" sz="2000" kern="0" dirty="0" smtClean="0">
              <a:solidFill>
                <a:srgbClr val="3F4548"/>
              </a:solidFill>
              <a:latin typeface="+mn-lt"/>
              <a:cs typeface="+mn-cs"/>
            </a:endParaRP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Own Risk &amp; Solvency Assessment (ORSA)</a:t>
            </a:r>
          </a:p>
          <a:p>
            <a:pPr lvl="0">
              <a:spcBef>
                <a:spcPct val="50000"/>
              </a:spcBef>
              <a:buClr>
                <a:srgbClr val="D9AB16"/>
              </a:buClr>
              <a:defRPr/>
            </a:pPr>
            <a:endParaRPr lang="en-GB" sz="2000" kern="0" dirty="0" smtClean="0">
              <a:solidFill>
                <a:srgbClr val="3F4548"/>
              </a:solidFill>
              <a:latin typeface="+mn-lt"/>
              <a:cs typeface="+mn-cs"/>
            </a:endParaRP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Solvency Financial Condition Report (SFCR)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lang="en-GB" sz="2000" kern="0" dirty="0" smtClean="0">
              <a:solidFill>
                <a:srgbClr val="3F4548"/>
              </a:solidFill>
              <a:latin typeface="+mn-lt"/>
              <a:cs typeface="+mn-cs"/>
            </a:endParaRP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Liquidity Risk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lang="en-GB" sz="2000" kern="0" dirty="0" smtClean="0">
              <a:solidFill>
                <a:srgbClr val="3F4548"/>
              </a:solidFill>
              <a:latin typeface="+mn-lt"/>
              <a:cs typeface="+mn-cs"/>
            </a:endParaRP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Pillar 3 Disclosures</a:t>
            </a:r>
            <a:endParaRPr lang="en-GB" sz="2000" kern="0" dirty="0">
              <a:solidFill>
                <a:srgbClr val="3F4548"/>
              </a:solidFill>
              <a:latin typeface="+mn-lt"/>
              <a:cs typeface="+mn-cs"/>
            </a:endParaRPr>
          </a:p>
          <a:p>
            <a:pPr lvl="1">
              <a:spcBef>
                <a:spcPct val="50000"/>
              </a:spcBef>
              <a:buClr>
                <a:srgbClr val="D9AB16"/>
              </a:buClr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- Quantitative Reporting Templates (QRTs)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60386" indent="-268301">
              <a:spcBef>
                <a:spcPct val="50000"/>
              </a:spcBef>
              <a:buClr>
                <a:srgbClr val="D9AB16"/>
              </a:buClr>
              <a:buSzPct val="125000"/>
              <a:defRPr/>
            </a:pPr>
            <a:endParaRPr lang="en-GB" sz="1600" dirty="0" smtClean="0"/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9AB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Harmonisation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D9AB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t="27612" r="29222" b="43974"/>
          <a:stretch/>
        </p:blipFill>
        <p:spPr>
          <a:xfrm>
            <a:off x="6465168" y="5013176"/>
            <a:ext cx="2939970" cy="1296365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27055" y="1557338"/>
            <a:ext cx="8693145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50000"/>
              </a:spcBef>
              <a:buClr>
                <a:srgbClr val="D9AB16"/>
              </a:buClr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Section 6 covers: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lang="en-GB" sz="2000" kern="0" dirty="0" smtClean="0">
              <a:solidFill>
                <a:srgbClr val="3F4548"/>
              </a:solidFill>
              <a:latin typeface="+mn-lt"/>
              <a:cs typeface="+mn-cs"/>
            </a:endParaRP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Discretion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lang="en-GB" sz="2000" kern="0" dirty="0" smtClean="0">
              <a:solidFill>
                <a:srgbClr val="3F4548"/>
              </a:solidFill>
              <a:latin typeface="+mn-lt"/>
              <a:cs typeface="+mn-cs"/>
            </a:endParaRP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Gold-plating 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lang="en-GB" sz="2000" kern="0" dirty="0" smtClean="0">
              <a:solidFill>
                <a:srgbClr val="3F4548"/>
              </a:solidFill>
              <a:latin typeface="+mn-lt"/>
              <a:cs typeface="+mn-cs"/>
            </a:endParaRP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r>
              <a:rPr lang="en-GB" sz="2000" kern="0" dirty="0" smtClean="0">
                <a:solidFill>
                  <a:srgbClr val="3F4548"/>
                </a:solidFill>
                <a:latin typeface="+mn-lt"/>
                <a:cs typeface="+mn-cs"/>
              </a:rPr>
              <a:t>Interpretations</a:t>
            </a:r>
          </a:p>
          <a:p>
            <a:pPr marL="269889" lvl="0" indent="-269889">
              <a:spcBef>
                <a:spcPct val="50000"/>
              </a:spcBef>
              <a:buClr>
                <a:srgbClr val="D9AB16"/>
              </a:buClr>
              <a:buFontTx/>
              <a:buChar char="•"/>
              <a:defRPr/>
            </a:pPr>
            <a:endParaRPr lang="en-GB" sz="2000" kern="0" dirty="0">
              <a:solidFill>
                <a:srgbClr val="3F4548"/>
              </a:solidFill>
              <a:latin typeface="+mn-lt"/>
              <a:cs typeface="+mn-cs"/>
            </a:endParaRPr>
          </a:p>
          <a:p>
            <a:pPr lvl="0">
              <a:spcBef>
                <a:spcPct val="50000"/>
              </a:spcBef>
              <a:buClr>
                <a:srgbClr val="D9AB16"/>
              </a:buClr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60386" indent="-268301">
              <a:spcBef>
                <a:spcPct val="50000"/>
              </a:spcBef>
              <a:buClr>
                <a:srgbClr val="D9AB16"/>
              </a:buClr>
              <a:buSzPct val="125000"/>
              <a:defRPr/>
            </a:pPr>
            <a:endParaRPr lang="en-GB" sz="1600" dirty="0" smtClean="0"/>
          </a:p>
          <a:p>
            <a:pPr marL="717586" marR="0" lvl="1" indent="-26830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14 gold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9D80AF541634F88090DB549522CB9" ma:contentTypeVersion="1" ma:contentTypeDescription="Create a new document." ma:contentTypeScope="" ma:versionID="be7ea43377f7a82dc2d06363e000d1a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84E2CD-D4BA-4914-96FD-F35543B8B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BE66B1D-2C6C-4EA8-BA9F-1088DD4309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50985-490E-4AFA-8667-F86202B022C8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14 gold</Template>
  <TotalTime>3</TotalTime>
  <Words>253</Words>
  <Application>Microsoft Office PowerPoint</Application>
  <PresentationFormat>A4 Paper (210x297 mm)</PresentationFormat>
  <Paragraphs>95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IFOA PowerPoint template 14 gold</vt:lpstr>
      <vt:lpstr>A review of Solvency II  – has it met its objectives?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Actuarial Profession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wavexadmin</dc:creator>
  <cp:lastModifiedBy>Windows User</cp:lastModifiedBy>
  <cp:revision>31</cp:revision>
  <dcterms:created xsi:type="dcterms:W3CDTF">2017-01-20T21:21:26Z</dcterms:created>
  <dcterms:modified xsi:type="dcterms:W3CDTF">2017-05-08T12:18:59Z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0x01010065A9D80AF541634F88090DB549522CB9</vt:lpwstr>
  </property>
</Properties>
</file>