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72" r:id="rId4"/>
    <p:sldId id="274" r:id="rId5"/>
    <p:sldId id="304" r:id="rId6"/>
    <p:sldId id="275" r:id="rId7"/>
    <p:sldId id="276" r:id="rId8"/>
    <p:sldId id="277" r:id="rId9"/>
    <p:sldId id="301" r:id="rId10"/>
    <p:sldId id="278" r:id="rId11"/>
    <p:sldId id="281" r:id="rId12"/>
    <p:sldId id="282" r:id="rId13"/>
    <p:sldId id="283" r:id="rId14"/>
    <p:sldId id="284" r:id="rId15"/>
    <p:sldId id="285" r:id="rId16"/>
    <p:sldId id="302" r:id="rId17"/>
    <p:sldId id="286" r:id="rId18"/>
    <p:sldId id="303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5" r:id="rId27"/>
    <p:sldId id="298" r:id="rId28"/>
    <p:sldId id="296" r:id="rId29"/>
    <p:sldId id="297" r:id="rId30"/>
    <p:sldId id="299" r:id="rId31"/>
    <p:sldId id="270" r:id="rId32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B8"/>
    <a:srgbClr val="D9AB16"/>
    <a:srgbClr val="79A32A"/>
    <a:srgbClr val="FFFFFF"/>
    <a:srgbClr val="8F4693"/>
    <a:srgbClr val="2F5079"/>
    <a:srgbClr val="E9458C"/>
    <a:srgbClr val="000000"/>
    <a:srgbClr val="008452"/>
    <a:srgbClr val="11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9" d="100"/>
          <a:sy n="99" d="100"/>
        </p:scale>
        <p:origin x="-546" y="120"/>
      </p:cViewPr>
      <p:guideLst>
        <p:guide orient="horz" pos="3185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62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252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87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50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1587198"/>
            <a:ext cx="3936435" cy="33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1"/>
            <a:ext cx="7766034" cy="971549"/>
          </a:xfrm>
        </p:spPr>
        <p:txBody>
          <a:bodyPr anchor="t"/>
          <a:lstStyle>
            <a:lvl1pPr>
              <a:defRPr sz="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15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195263"/>
            <a:ext cx="2363529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68003"/>
            <a:ext cx="4068762" cy="3480197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68003"/>
            <a:ext cx="4070350" cy="3480197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1" y="34898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3931" y="349746"/>
            <a:ext cx="8375611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31" y="391490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303610"/>
            <a:ext cx="829151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68003"/>
            <a:ext cx="4068762" cy="3480197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50" y="1168003"/>
            <a:ext cx="4070350" cy="3480197"/>
          </a:xfrm>
        </p:spPr>
        <p:txBody>
          <a:bodyPr/>
          <a:lstStyle>
            <a:lvl1pPr>
              <a:defRPr sz="19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9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4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3" y="4801792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1"/>
            <a:ext cx="6370186" cy="971549"/>
          </a:xfrm>
        </p:spPr>
        <p:txBody>
          <a:bodyPr anchor="t"/>
          <a:lstStyle>
            <a:lvl1pPr>
              <a:defRPr sz="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15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195263"/>
            <a:ext cx="2363529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97226" y="370105"/>
            <a:ext cx="1528785" cy="558092"/>
            <a:chOff x="7905328" y="493473"/>
            <a:chExt cx="1656184" cy="744123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400" dirty="0" smtClean="0">
                  <a:solidFill>
                    <a:schemeClr val="bg1"/>
                  </a:solidFill>
                </a:rPr>
                <a:t>Logo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297226" y="1018177"/>
            <a:ext cx="1528785" cy="558092"/>
            <a:chOff x="7905328" y="1357569"/>
            <a:chExt cx="1656184" cy="744123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400" dirty="0" smtClean="0">
                  <a:solidFill>
                    <a:schemeClr val="bg1"/>
                  </a:solidFill>
                </a:rPr>
                <a:t>Logo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585732" y="4128746"/>
            <a:ext cx="10292834" cy="781100"/>
            <a:chOff x="-634543" y="5504998"/>
            <a:chExt cx="11150570" cy="1041467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549347" y="6033504"/>
              <a:ext cx="125937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026611" y="5983171"/>
              <a:ext cx="1538964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484975" y="5605665"/>
              <a:ext cx="2495822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186987" y="5983169"/>
              <a:ext cx="1377460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641358" y="5756668"/>
              <a:ext cx="2034307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279321" y="5907672"/>
              <a:ext cx="167372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3928499" y="5999949"/>
              <a:ext cx="1334046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357833" y="5639221"/>
              <a:ext cx="2363842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9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063003" y="5919057"/>
              <a:ext cx="1525071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462819" y="5524769"/>
              <a:ext cx="2613910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9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3484" y="5600272"/>
              <a:ext cx="2407256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8379" y="5726106"/>
              <a:ext cx="2070359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9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269107" y="5952610"/>
              <a:ext cx="1568485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12456" y="5566716"/>
              <a:ext cx="2454144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40325" y="6011332"/>
              <a:ext cx="1202066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9034372" y="5960998"/>
              <a:ext cx="1481655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634543" y="5504998"/>
              <a:ext cx="1302787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571540" y="5832170"/>
              <a:ext cx="1672680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184301" y="5614054"/>
              <a:ext cx="2469774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1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1"/>
            <a:ext cx="7129462" cy="971549"/>
          </a:xfrm>
        </p:spPr>
        <p:txBody>
          <a:bodyPr anchor="t"/>
          <a:lstStyle>
            <a:lvl1pPr>
              <a:defRPr sz="3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15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195263"/>
            <a:ext cx="2363529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1"/>
            <a:ext cx="7493579" cy="971549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186680"/>
            <a:ext cx="2389480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0737" y="4531951"/>
            <a:ext cx="1135204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61288" y="4494202"/>
            <a:ext cx="1393288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384393" y="4211073"/>
            <a:ext cx="2276542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032404" y="4494200"/>
            <a:ext cx="1244208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451824" y="4324324"/>
            <a:ext cx="1850528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algn="l"/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040712" y="4437577"/>
            <a:ext cx="1517681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639954" y="4506785"/>
            <a:ext cx="1204133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036262" y="4236239"/>
            <a:ext cx="2154714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9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4687188" y="4446116"/>
            <a:ext cx="1380464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056250" y="4150401"/>
            <a:ext cx="2385546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9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5629171" y="4207027"/>
            <a:ext cx="2194789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187535" y="4301403"/>
            <a:ext cx="1883807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9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6723592" y="4471281"/>
            <a:ext cx="1420538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225145" y="4181860"/>
            <a:ext cx="2238070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7897024" y="4515322"/>
            <a:ext cx="1082305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353067" y="4477573"/>
            <a:ext cx="1340388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572085" y="4135573"/>
            <a:ext cx="1175279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513927" y="4380951"/>
            <a:ext cx="1516718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156477" y="4217365"/>
            <a:ext cx="2252497" cy="3710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1"/>
            <a:ext cx="7129462" cy="971549"/>
          </a:xfrm>
        </p:spPr>
        <p:txBody>
          <a:bodyPr anchor="t"/>
          <a:lstStyle>
            <a:lvl1pPr>
              <a:defRPr sz="31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186680"/>
            <a:ext cx="2389480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1"/>
            <a:ext cx="7129462" cy="971549"/>
          </a:xfrm>
        </p:spPr>
        <p:txBody>
          <a:bodyPr anchor="t"/>
          <a:lstStyle>
            <a:lvl1pPr>
              <a:defRPr sz="31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186680"/>
            <a:ext cx="2389480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1"/>
            <a:ext cx="7129462" cy="971549"/>
          </a:xfrm>
        </p:spPr>
        <p:txBody>
          <a:bodyPr anchor="t"/>
          <a:lstStyle>
            <a:lvl1pPr>
              <a:defRPr sz="31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186680"/>
            <a:ext cx="2389480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1"/>
            <a:ext cx="7129462" cy="971549"/>
          </a:xfrm>
        </p:spPr>
        <p:txBody>
          <a:bodyPr anchor="t"/>
          <a:lstStyle>
            <a:lvl1pPr>
              <a:defRPr sz="31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186680"/>
            <a:ext cx="2389480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4807744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67594"/>
            <a:ext cx="8291512" cy="34801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9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15 October 2015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4" y="4807744"/>
            <a:ext cx="432117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801792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4" y="4747022"/>
            <a:ext cx="82073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25" tIns="38963" rIns="77925" bIns="38963"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2896019" y="0"/>
            <a:ext cx="2786082" cy="51435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9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69332"/>
              <a:chOff x="-2982571" y="476672"/>
              <a:chExt cx="2863473" cy="369332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Dark blue</a:t>
                </a:r>
              </a:p>
              <a:p>
                <a:r>
                  <a:rPr lang="en-GB" sz="900" dirty="0" smtClean="0"/>
                  <a:t>R17</a:t>
                </a:r>
                <a:r>
                  <a:rPr lang="en-GB" sz="900" baseline="0" dirty="0" smtClean="0"/>
                  <a:t>  G52  B88</a:t>
                </a:r>
                <a:endParaRPr lang="en-US" sz="9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69332"/>
              <a:chOff x="-2928990" y="365095"/>
              <a:chExt cx="2643206" cy="369332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Gold</a:t>
                </a:r>
              </a:p>
              <a:p>
                <a:r>
                  <a:rPr lang="en-GB" sz="900" dirty="0" smtClean="0"/>
                  <a:t>R217</a:t>
                </a:r>
                <a:r>
                  <a:rPr lang="en-GB" sz="900" baseline="0" dirty="0" smtClean="0"/>
                  <a:t>  G171  B22</a:t>
                </a:r>
                <a:endParaRPr lang="en-US" sz="7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69332"/>
              <a:chOff x="-2928990" y="63509"/>
              <a:chExt cx="2643206" cy="369332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Mid blue</a:t>
                </a:r>
              </a:p>
              <a:p>
                <a:r>
                  <a:rPr lang="en-GB" sz="900" dirty="0" smtClean="0"/>
                  <a:t>R64</a:t>
                </a:r>
                <a:r>
                  <a:rPr lang="en-GB" sz="900" baseline="0" dirty="0" smtClean="0"/>
                  <a:t>  G150  B184</a:t>
                </a:r>
                <a:endParaRPr lang="en-US" sz="9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9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061770" algn="l"/>
                </a:tabLst>
              </a:pPr>
              <a:r>
                <a:rPr lang="en-GB" sz="9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9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69332"/>
              <a:chOff x="-2928990" y="63509"/>
              <a:chExt cx="2643206" cy="369332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Light grey</a:t>
                </a:r>
              </a:p>
              <a:p>
                <a:r>
                  <a:rPr lang="en-GB" sz="900" dirty="0" smtClean="0"/>
                  <a:t>R220</a:t>
                </a:r>
                <a:r>
                  <a:rPr lang="en-GB" sz="900" baseline="0" dirty="0" smtClean="0"/>
                  <a:t>  G221  B217</a:t>
                </a:r>
                <a:endParaRPr lang="en-US" sz="9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69332"/>
              <a:chOff x="-2928990" y="696778"/>
              <a:chExt cx="2643206" cy="369332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Pea green</a:t>
                </a:r>
              </a:p>
              <a:p>
                <a:r>
                  <a:rPr lang="en-GB" sz="900" dirty="0" smtClean="0"/>
                  <a:t>R121</a:t>
                </a:r>
                <a:r>
                  <a:rPr lang="en-GB" sz="900" baseline="0" dirty="0" smtClean="0"/>
                  <a:t>  G163  B42</a:t>
                </a:r>
                <a:endParaRPr lang="en-US" sz="9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69332"/>
              <a:chOff x="-2982571" y="3144506"/>
              <a:chExt cx="2863473" cy="369332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Forest green</a:t>
                </a:r>
              </a:p>
              <a:p>
                <a:r>
                  <a:rPr lang="en-GB" sz="900" dirty="0" smtClean="0"/>
                  <a:t>R</a:t>
                </a:r>
                <a:r>
                  <a:rPr lang="en-GB" sz="900" baseline="0" dirty="0" smtClean="0"/>
                  <a:t>0 G132  B82</a:t>
                </a:r>
                <a:endParaRPr lang="en-US" sz="9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69332"/>
              <a:chOff x="-2928990" y="696778"/>
              <a:chExt cx="2643206" cy="369332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Bottle green</a:t>
                </a:r>
              </a:p>
              <a:p>
                <a:r>
                  <a:rPr lang="en-GB" sz="900" dirty="0" smtClean="0"/>
                  <a:t>R17</a:t>
                </a:r>
                <a:r>
                  <a:rPr lang="en-GB" sz="900" baseline="0" dirty="0" smtClean="0"/>
                  <a:t>  G179  B162</a:t>
                </a:r>
                <a:endParaRPr lang="en-US" sz="9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69332"/>
              <a:chOff x="-2928990" y="696778"/>
              <a:chExt cx="2643206" cy="369332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Cyan</a:t>
                </a:r>
              </a:p>
              <a:p>
                <a:r>
                  <a:rPr lang="en-GB" sz="900" dirty="0" smtClean="0"/>
                  <a:t>R0</a:t>
                </a:r>
                <a:r>
                  <a:rPr lang="en-GB" sz="900" baseline="0" dirty="0" smtClean="0"/>
                  <a:t>  G156  B200</a:t>
                </a:r>
                <a:endParaRPr lang="en-US" sz="9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69332"/>
              <a:chOff x="-2982571" y="4377914"/>
              <a:chExt cx="2863473" cy="369332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Light blue</a:t>
                </a:r>
              </a:p>
              <a:p>
                <a:r>
                  <a:rPr lang="en-GB" sz="900" dirty="0" smtClean="0"/>
                  <a:t>R124</a:t>
                </a:r>
                <a:r>
                  <a:rPr lang="en-GB" sz="900" baseline="0" dirty="0" smtClean="0"/>
                  <a:t>  G179  B225</a:t>
                </a:r>
                <a:endParaRPr lang="en-US" sz="9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69332"/>
              <a:chOff x="-2928990" y="696778"/>
              <a:chExt cx="2643206" cy="369332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Violet</a:t>
                </a:r>
              </a:p>
              <a:p>
                <a:r>
                  <a:rPr lang="en-GB" sz="900" dirty="0" smtClean="0"/>
                  <a:t>R128</a:t>
                </a:r>
                <a:r>
                  <a:rPr lang="en-GB" sz="900" baseline="0" dirty="0" smtClean="0"/>
                  <a:t>  G118  B207</a:t>
                </a:r>
                <a:endParaRPr lang="en-US" sz="9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69332"/>
              <a:chOff x="-2928990" y="696778"/>
              <a:chExt cx="2643206" cy="369332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Purple</a:t>
                </a:r>
              </a:p>
              <a:p>
                <a:r>
                  <a:rPr lang="en-GB" sz="900" dirty="0" smtClean="0"/>
                  <a:t>R143</a:t>
                </a:r>
                <a:r>
                  <a:rPr lang="en-GB" sz="900" baseline="0" dirty="0" smtClean="0"/>
                  <a:t>  G70  B147</a:t>
                </a:r>
                <a:endParaRPr lang="en-US" sz="9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69332"/>
              <a:chOff x="-2928990" y="696778"/>
              <a:chExt cx="2643206" cy="369332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err="1" smtClean="0"/>
                  <a:t>Fuscia</a:t>
                </a:r>
                <a:endParaRPr lang="en-GB" sz="900" dirty="0" smtClean="0"/>
              </a:p>
              <a:p>
                <a:r>
                  <a:rPr lang="en-GB" sz="900" dirty="0" smtClean="0"/>
                  <a:t>R233</a:t>
                </a:r>
                <a:r>
                  <a:rPr lang="en-GB" sz="900" baseline="0" dirty="0" smtClean="0"/>
                  <a:t>  G69  B140</a:t>
                </a:r>
                <a:endParaRPr lang="en-US" sz="9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69332"/>
              <a:chOff x="-2928990" y="696778"/>
              <a:chExt cx="2643206" cy="369332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Red</a:t>
                </a:r>
              </a:p>
              <a:p>
                <a:r>
                  <a:rPr lang="en-GB" sz="900" dirty="0" smtClean="0"/>
                  <a:t>R200</a:t>
                </a:r>
                <a:r>
                  <a:rPr lang="en-GB" sz="900" baseline="0" dirty="0" smtClean="0"/>
                  <a:t>  G30  B69</a:t>
                </a:r>
                <a:endParaRPr lang="en-US" sz="9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69332"/>
              <a:chOff x="-2928990" y="696778"/>
              <a:chExt cx="2643206" cy="36933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900" dirty="0" smtClean="0"/>
                  <a:t>Orange</a:t>
                </a:r>
              </a:p>
              <a:p>
                <a:r>
                  <a:rPr lang="en-GB" sz="900" dirty="0" smtClean="0"/>
                  <a:t>R238</a:t>
                </a:r>
                <a:r>
                  <a:rPr lang="en-GB" sz="900" baseline="0" dirty="0" smtClean="0"/>
                  <a:t>  G116  29</a:t>
                </a:r>
                <a:endParaRPr lang="en-US" sz="9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759458" y="1763370"/>
            <a:ext cx="28575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310953" y="1761660"/>
            <a:ext cx="22145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/>
              <a:t>Dark grey</a:t>
            </a:r>
          </a:p>
          <a:p>
            <a:r>
              <a:rPr lang="en-GB" sz="900" dirty="0" smtClean="0"/>
              <a:t>R63</a:t>
            </a:r>
            <a:r>
              <a:rPr lang="en-GB" sz="900" baseline="0" dirty="0" smtClean="0"/>
              <a:t>  G69  B72</a:t>
            </a:r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29987" indent="-229987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611496" indent="-22863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700">
          <a:solidFill>
            <a:srgbClr val="3F4548"/>
          </a:solidFill>
          <a:latin typeface="+mn-lt"/>
          <a:cs typeface="+mn-cs"/>
        </a:defRPr>
      </a:lvl2pPr>
      <a:lvl3pPr marL="913186" indent="-14881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221640" indent="-15558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527388" indent="-15016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1917014" indent="-15016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200">
          <a:solidFill>
            <a:srgbClr val="0D2E64"/>
          </a:solidFill>
          <a:latin typeface="+mn-lt"/>
          <a:cs typeface="+mn-cs"/>
        </a:defRPr>
      </a:lvl6pPr>
      <a:lvl7pPr marL="2306640" indent="-15016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200">
          <a:solidFill>
            <a:srgbClr val="0D2E64"/>
          </a:solidFill>
          <a:latin typeface="+mn-lt"/>
          <a:cs typeface="+mn-cs"/>
        </a:defRPr>
      </a:lvl7pPr>
      <a:lvl8pPr marL="2696265" indent="-15016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200">
          <a:solidFill>
            <a:srgbClr val="0D2E64"/>
          </a:solidFill>
          <a:latin typeface="+mn-lt"/>
          <a:cs typeface="+mn-cs"/>
        </a:defRPr>
      </a:lvl8pPr>
      <a:lvl9pPr marL="3085891" indent="-15016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2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uaries.org/mexico2012/papers/Lockwood.pdf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FRWorkingParty@gmail.co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Risk-Based Profit and Loss Attribution for Annuities</a:t>
            </a:r>
            <a:endParaRPr lang="en-GB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031207"/>
            <a:ext cx="6121400" cy="97259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Oliver Lockwood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19 November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Longevity and expense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brought into same P&amp;L attribution framework as asset risks</a:t>
            </a:r>
          </a:p>
          <a:p>
            <a:r>
              <a:rPr lang="en-GB" dirty="0" smtClean="0"/>
              <a:t>Requires look-through to how liability cash flows are derived</a:t>
            </a:r>
          </a:p>
          <a:p>
            <a:r>
              <a:rPr lang="en-GB" dirty="0" smtClean="0"/>
              <a:t>Expense risk relatively straightforward</a:t>
            </a:r>
          </a:p>
          <a:p>
            <a:r>
              <a:rPr lang="en-GB" dirty="0" smtClean="0"/>
              <a:t>Longevity risk more complex - depends on age, gender and possibly block of business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Value metric in which to perform P&amp;L attribution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Theoretical framework completely general</a:t>
            </a:r>
          </a:p>
          <a:p>
            <a:r>
              <a:rPr lang="en-GB" dirty="0" smtClean="0"/>
              <a:t>Bottom line value metrics, e.g. own funds, most relevant in a reporting exercise</a:t>
            </a:r>
          </a:p>
          <a:p>
            <a:r>
              <a:rPr lang="en-GB" dirty="0" smtClean="0"/>
              <a:t>Useful for illustrating concepts to consider assets and liabilities separately</a:t>
            </a:r>
          </a:p>
          <a:p>
            <a:r>
              <a:rPr lang="en-GB" dirty="0" smtClean="0"/>
              <a:t>In this example:</a:t>
            </a:r>
            <a:br>
              <a:rPr lang="en-GB" dirty="0" smtClean="0"/>
            </a:br>
            <a:r>
              <a:rPr lang="en-GB" sz="1700" dirty="0"/>
              <a:t>-  Assets</a:t>
            </a:r>
            <a:br>
              <a:rPr lang="en-GB" sz="1700" dirty="0"/>
            </a:br>
            <a:r>
              <a:rPr lang="en-GB" sz="1700" dirty="0"/>
              <a:t>-  Own funds without MA = Assets – BEL without MA</a:t>
            </a:r>
            <a:br>
              <a:rPr lang="en-GB" sz="1700" dirty="0"/>
            </a:br>
            <a:r>
              <a:rPr lang="en-GB" sz="1700" dirty="0"/>
              <a:t>-  Own funds with MA = Assets – BEL with MA</a:t>
            </a:r>
            <a:br>
              <a:rPr lang="en-GB" sz="1700" dirty="0"/>
            </a:br>
            <a:r>
              <a:rPr lang="en-GB" sz="1700" dirty="0"/>
              <a:t>-  NB: no risk margin as all risks </a:t>
            </a:r>
            <a:r>
              <a:rPr lang="en-GB" sz="1700" dirty="0" err="1"/>
              <a:t>hedgeable</a:t>
            </a:r>
            <a:r>
              <a:rPr lang="en-GB" sz="1700" dirty="0"/>
              <a:t> (except credit migration risk, for which a bespoke allowance is made)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Taylor series expansion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Change in value metric</a:t>
            </a:r>
            <a:br>
              <a:rPr lang="en-GB" dirty="0" smtClean="0"/>
            </a:br>
            <a:r>
              <a:rPr lang="en-GB" dirty="0" smtClean="0"/>
              <a:t>= Expected closing value – Opening value</a:t>
            </a:r>
            <a:br>
              <a:rPr lang="en-GB" dirty="0" smtClean="0"/>
            </a:br>
            <a:r>
              <a:rPr lang="en-GB" dirty="0" smtClean="0"/>
              <a:t>+ Actual closing value – Expected closing value</a:t>
            </a:r>
          </a:p>
          <a:p>
            <a:pPr marL="0" indent="0">
              <a:buNone/>
            </a:pPr>
            <a:r>
              <a:rPr lang="en-GB" dirty="0" smtClean="0"/>
              <a:t>= Expected change</a:t>
            </a:r>
            <a:br>
              <a:rPr lang="en-GB" dirty="0" smtClean="0"/>
            </a:br>
            <a:r>
              <a:rPr lang="en-GB" dirty="0" smtClean="0"/>
              <a:t>+ f(Expected value of variable 1 + Risk factor 1,</a:t>
            </a:r>
            <a:br>
              <a:rPr lang="en-GB" dirty="0" smtClean="0"/>
            </a:br>
            <a:r>
              <a:rPr lang="en-GB" dirty="0" smtClean="0"/>
              <a:t>Expected value of variable 2 + Risk factor 2, …)</a:t>
            </a:r>
            <a:br>
              <a:rPr lang="en-GB" dirty="0" smtClean="0"/>
            </a:br>
            <a:r>
              <a:rPr lang="en-GB" dirty="0" smtClean="0"/>
              <a:t>- f(Expected value of variable 1, Expected value of variable 2, …)</a:t>
            </a:r>
          </a:p>
          <a:p>
            <a:pPr marL="0" indent="0">
              <a:buNone/>
            </a:pPr>
            <a:r>
              <a:rPr lang="en-GB" dirty="0" smtClean="0"/>
              <a:t>= Expected change</a:t>
            </a:r>
            <a:br>
              <a:rPr lang="en-GB" dirty="0" smtClean="0"/>
            </a:br>
            <a:r>
              <a:rPr lang="en-GB" dirty="0" smtClean="0"/>
              <a:t>+ Sensitivity to risk factor 1 * Risk factor 1</a:t>
            </a:r>
            <a:br>
              <a:rPr lang="en-GB" dirty="0" smtClean="0"/>
            </a:br>
            <a:r>
              <a:rPr lang="en-GB" dirty="0" smtClean="0"/>
              <a:t>+ Sensitivity to risk factor 2 * Risk factor 2 +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not fall out automatically, so needs to be defined</a:t>
            </a:r>
          </a:p>
          <a:p>
            <a:r>
              <a:rPr lang="en-GB" dirty="0" smtClean="0"/>
              <a:t>Needs to be commercially acceptable as a forecast, </a:t>
            </a:r>
            <a:r>
              <a:rPr lang="en-GB" b="1" dirty="0" smtClean="0"/>
              <a:t>but </a:t>
            </a:r>
            <a:r>
              <a:rPr lang="en-GB" dirty="0" smtClean="0"/>
              <a:t>rigour of P&amp;L attribution process imposes realism</a:t>
            </a:r>
            <a:endParaRPr lang="en-GB" b="1" dirty="0"/>
          </a:p>
          <a:p>
            <a:r>
              <a:rPr lang="en-GB" dirty="0" smtClean="0"/>
              <a:t>Definition open to debate subject to meeting these criteria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position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700" dirty="0"/>
              <a:t>Forward rates or spreads:</a:t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endParaRPr lang="en-GB" sz="700" dirty="0"/>
          </a:p>
          <a:p>
            <a:r>
              <a:rPr lang="en-GB" sz="1700" dirty="0"/>
              <a:t>Risk-free yield curve after one year:</a:t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000" dirty="0"/>
              <a:t/>
            </a:r>
            <a:br>
              <a:rPr lang="en-GB" sz="1000" dirty="0"/>
            </a:br>
            <a:r>
              <a:rPr lang="en-GB" sz="1700" dirty="0"/>
              <a:t>due to no-arbitrage arguments</a:t>
            </a:r>
          </a:p>
          <a:p>
            <a:r>
              <a:rPr lang="en-GB" sz="1700" dirty="0"/>
              <a:t>A-rated corporate spreads after one year:</a:t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700" dirty="0"/>
              <a:t/>
            </a:r>
            <a:br>
              <a:rPr lang="en-GB" sz="1700" dirty="0"/>
            </a:br>
            <a:r>
              <a:rPr lang="en-GB" sz="1000" dirty="0"/>
              <a:t/>
            </a:r>
            <a:br>
              <a:rPr lang="en-GB" sz="1000" dirty="0"/>
            </a:br>
            <a:r>
              <a:rPr lang="en-GB" sz="1700" dirty="0"/>
              <a:t>possibly more appropriate due to rating transitions</a:t>
            </a:r>
            <a:br>
              <a:rPr lang="en-GB" sz="17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138626"/>
              </p:ext>
            </p:extLst>
          </p:nvPr>
        </p:nvGraphicFramePr>
        <p:xfrm>
          <a:off x="2339752" y="1635646"/>
          <a:ext cx="4187541" cy="472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5847"/>
                <a:gridCol w="1395847"/>
                <a:gridCol w="1395847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 1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</a:t>
                      </a:r>
                      <a:r>
                        <a:rPr lang="en-GB" sz="1100" baseline="0" dirty="0" smtClean="0"/>
                        <a:t> 2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</a:t>
                      </a:r>
                      <a:r>
                        <a:rPr lang="en-GB" sz="1100" baseline="0" dirty="0" smtClean="0"/>
                        <a:t> 3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0.5%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1.0%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1.5%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769105"/>
              </p:ext>
            </p:extLst>
          </p:nvPr>
        </p:nvGraphicFramePr>
        <p:xfrm>
          <a:off x="3059832" y="2571750"/>
          <a:ext cx="2791694" cy="472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5847"/>
                <a:gridCol w="1395847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</a:t>
                      </a:r>
                      <a:r>
                        <a:rPr lang="en-GB" sz="1100" baseline="0" dirty="0" smtClean="0"/>
                        <a:t> 1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</a:t>
                      </a:r>
                      <a:r>
                        <a:rPr lang="en-GB" sz="1100" baseline="0" dirty="0" smtClean="0"/>
                        <a:t> 2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1.0%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1.5%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13682"/>
              </p:ext>
            </p:extLst>
          </p:nvPr>
        </p:nvGraphicFramePr>
        <p:xfrm>
          <a:off x="3059832" y="3867894"/>
          <a:ext cx="2791694" cy="472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5847"/>
                <a:gridCol w="1395847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</a:t>
                      </a:r>
                      <a:r>
                        <a:rPr lang="en-GB" sz="1100" baseline="0" dirty="0" smtClean="0"/>
                        <a:t> 1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Year</a:t>
                      </a:r>
                      <a:r>
                        <a:rPr lang="en-GB" sz="1100" baseline="0" dirty="0" smtClean="0"/>
                        <a:t> 2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0.5%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1.0%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Deviation terms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Shape of yield curve movements will not in general be in line with risk factors</a:t>
            </a:r>
          </a:p>
          <a:p>
            <a:r>
              <a:rPr lang="en-GB" dirty="0" smtClean="0"/>
              <a:t>Define: Deviation term = Actual ZCB price – Expected ZCB price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smtClean="0"/>
              <a:t>Sensitivity of ZCB price to risk factor 1 * Risk </a:t>
            </a:r>
            <a:r>
              <a:rPr lang="en-GB" dirty="0"/>
              <a:t>factor 1</a:t>
            </a:r>
            <a:br>
              <a:rPr lang="en-GB" dirty="0"/>
            </a:br>
            <a:r>
              <a:rPr lang="en-GB" dirty="0"/>
              <a:t>– Sensitivity of ZCB price to risk factor </a:t>
            </a:r>
            <a:r>
              <a:rPr lang="en-GB" dirty="0" smtClean="0"/>
              <a:t>2 </a:t>
            </a:r>
            <a:r>
              <a:rPr lang="en-GB" dirty="0"/>
              <a:t>* Risk factor </a:t>
            </a:r>
            <a:r>
              <a:rPr lang="en-GB" dirty="0" smtClean="0"/>
              <a:t>2 – …</a:t>
            </a:r>
          </a:p>
          <a:p>
            <a:r>
              <a:rPr lang="en-GB" dirty="0" smtClean="0"/>
              <a:t>Add deviation terms into Taylor series expansion</a:t>
            </a:r>
          </a:p>
          <a:p>
            <a:r>
              <a:rPr lang="en-GB" dirty="0" smtClean="0"/>
              <a:t>Could have a deviation term for: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-  </a:t>
            </a:r>
            <a:r>
              <a:rPr lang="en-GB" dirty="0" smtClean="0"/>
              <a:t>Each month (but potential excessive run time)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-  </a:t>
            </a:r>
            <a:r>
              <a:rPr lang="en-GB" dirty="0" smtClean="0"/>
              <a:t>Each calibration point (but complications with expected roll-forward)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Deviation terms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Corporate and supranational bond spreads: Similar to yields</a:t>
            </a:r>
            <a:endParaRPr lang="en-GB" dirty="0"/>
          </a:p>
          <a:p>
            <a:r>
              <a:rPr lang="en-GB" dirty="0" smtClean="0"/>
              <a:t>Credit migration experience: Deviation term for each asset and each rating the asset could transition to</a:t>
            </a:r>
          </a:p>
          <a:p>
            <a:r>
              <a:rPr lang="en-GB" dirty="0" smtClean="0"/>
              <a:t>Future credit transitions: Deviation term for each entry of transition matrix</a:t>
            </a:r>
          </a:p>
          <a:p>
            <a:r>
              <a:rPr lang="en-GB" dirty="0" smtClean="0"/>
              <a:t>Inflation experience: Deviation term for each actual emerging RPI figure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/>
              <a:t>-  </a:t>
            </a:r>
            <a:r>
              <a:rPr lang="en-GB" sz="1800" dirty="0" smtClean="0"/>
              <a:t>Need historic RPI figures as well as latest one because of indexation lagging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Solving for the amounts of the risk factors that have </a:t>
            </a:r>
            <a:r>
              <a:rPr lang="en-GB" sz="2400" dirty="0" smtClean="0"/>
              <a:t>occurred – Assumption changes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Corporate bond spreads, supranational bond spreads, credit migration experience:</a:t>
            </a:r>
            <a:br>
              <a:rPr lang="en-GB" dirty="0" smtClean="0"/>
            </a:br>
            <a:r>
              <a:rPr lang="el-GR" dirty="0" smtClean="0"/>
              <a:t>Σ</a:t>
            </a:r>
            <a:r>
              <a:rPr lang="en-GB" dirty="0" smtClean="0"/>
              <a:t> (deviation terms) = 0 gives a linear equation to be solved</a:t>
            </a:r>
          </a:p>
          <a:p>
            <a:r>
              <a:rPr lang="en-GB" dirty="0" smtClean="0"/>
              <a:t>Inflation:</a:t>
            </a:r>
            <a:br>
              <a:rPr lang="en-GB" dirty="0" smtClean="0"/>
            </a:br>
            <a:r>
              <a:rPr lang="en-GB" dirty="0" smtClean="0"/>
              <a:t>-  Vector of deviation terms should have zero component in direction of each risk factor</a:t>
            </a:r>
            <a:br>
              <a:rPr lang="en-GB" dirty="0" smtClean="0"/>
            </a:br>
            <a:r>
              <a:rPr lang="en-GB" dirty="0" smtClean="0"/>
              <a:t>-  Gives 3 simultaneous linear equations</a:t>
            </a:r>
          </a:p>
          <a:p>
            <a:r>
              <a:rPr lang="en-GB" dirty="0" smtClean="0"/>
              <a:t>Interest rates and government bond spreads:</a:t>
            </a:r>
            <a:br>
              <a:rPr lang="en-GB" dirty="0" smtClean="0"/>
            </a:br>
            <a:r>
              <a:rPr lang="en-GB" dirty="0" smtClean="0"/>
              <a:t>-  Need to solve for both at once</a:t>
            </a:r>
            <a:br>
              <a:rPr lang="en-GB" dirty="0" smtClean="0"/>
            </a:br>
            <a:r>
              <a:rPr lang="en-GB" dirty="0" smtClean="0"/>
              <a:t>-  Gives 6 simultaneous linear equations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Solving for the amounts of the risk factors that have </a:t>
            </a:r>
            <a:r>
              <a:rPr lang="en-GB" sz="2400" dirty="0" smtClean="0"/>
              <a:t>occurred – Experience variances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Bring experience variance deviation terms into same equations as assumption change deviation terms, rather than setting up separate experience variance risk factors</a:t>
            </a:r>
          </a:p>
          <a:p>
            <a:r>
              <a:rPr lang="en-GB" dirty="0" smtClean="0"/>
              <a:t>Maintains consistency of risk categorisation with internal model</a:t>
            </a:r>
          </a:p>
          <a:p>
            <a:r>
              <a:rPr lang="en-GB" dirty="0" smtClean="0"/>
              <a:t>Can still report experience variances separately when required for presentational purposes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Sterling interest rate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784556"/>
              </p:ext>
            </p:extLst>
          </p:nvPr>
        </p:nvGraphicFramePr>
        <p:xfrm>
          <a:off x="1315023" y="1113588"/>
          <a:ext cx="6513955" cy="212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4068"/>
                <a:gridCol w="797627"/>
                <a:gridCol w="1994068"/>
                <a:gridCol w="1728192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Assets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without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Risk factor 1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(58.6)</a:t>
                      </a:r>
                      <a:endParaRPr lang="en-GB" sz="11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(1.4)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(1.6)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47%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44%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45%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>
                          <a:solidFill>
                            <a:srgbClr val="3F4548"/>
                          </a:solidFill>
                        </a:rPr>
                        <a:t>(124.7)</a:t>
                      </a: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(3.2)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>
                          <a:solidFill>
                            <a:srgbClr val="3F4548"/>
                          </a:solidFill>
                        </a:rPr>
                        <a:t>(3.6)</a:t>
                      </a: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Risk factor 2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59.1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(1.2)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(1.2)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2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(73)%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(75)%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(76)%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(80.9)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1.6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1.5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3381840"/>
            <a:ext cx="8291512" cy="11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/>
              <a:t>Small own funds sensitivities due to close matching</a:t>
            </a:r>
          </a:p>
          <a:p>
            <a:r>
              <a:rPr lang="en-GB" sz="1500" kern="0" dirty="0"/>
              <a:t>Takes account of more assets needing to be held to back BEL when there is no MA </a:t>
            </a:r>
          </a:p>
          <a:p>
            <a:r>
              <a:rPr lang="en-GB" sz="1500" kern="0" dirty="0"/>
              <a:t>Risk factor %’s slightly different in each column due to weighting differences</a:t>
            </a:r>
          </a:p>
        </p:txBody>
      </p:sp>
    </p:spTree>
    <p:extLst>
      <p:ext uri="{BB962C8B-B14F-4D97-AF65-F5344CB8AC3E}">
        <p14:creationId xmlns:p14="http://schemas.microsoft.com/office/powerpoint/2010/main" val="1230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motivation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Existing </a:t>
            </a:r>
            <a:r>
              <a:rPr lang="en-GB" dirty="0" err="1" smtClean="0"/>
              <a:t>AoS</a:t>
            </a:r>
            <a:r>
              <a:rPr lang="en-GB" dirty="0" smtClean="0"/>
              <a:t> process for annuity business inadequate to provide required understanding within timescales</a:t>
            </a:r>
          </a:p>
          <a:p>
            <a:r>
              <a:rPr lang="en-GB" dirty="0" smtClean="0"/>
              <a:t>Fundamental redesign of process called for</a:t>
            </a:r>
          </a:p>
          <a:p>
            <a:r>
              <a:rPr lang="en-GB" dirty="0" smtClean="0"/>
              <a:t>Issues reconciling </a:t>
            </a:r>
            <a:r>
              <a:rPr lang="en-GB" dirty="0" err="1" smtClean="0"/>
              <a:t>AoS</a:t>
            </a:r>
            <a:r>
              <a:rPr lang="en-GB" dirty="0" smtClean="0"/>
              <a:t> items with stresses from ICA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Sterling inflation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34565"/>
              </p:ext>
            </p:extLst>
          </p:nvPr>
        </p:nvGraphicFramePr>
        <p:xfrm>
          <a:off x="1315023" y="1113588"/>
          <a:ext cx="6513955" cy="212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4068"/>
                <a:gridCol w="797627"/>
                <a:gridCol w="1994068"/>
                <a:gridCol w="1728192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Assets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without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Risk factor 1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28.3</a:t>
                      </a:r>
                      <a:endParaRPr lang="en-GB" sz="11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0.8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0.8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65%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62%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64%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43.6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1.3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1.2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Risk factor 2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13.2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(0.4)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(0.4)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2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48%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46%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46%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27.4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(0.9)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(0.8)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3327834"/>
            <a:ext cx="8291512" cy="11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/>
              <a:t>Similar sensitivities to sterling interest rate risk, but smaller magnitude of asset stresses because:</a:t>
            </a:r>
            <a:br>
              <a:rPr lang="en-GB" sz="1500" kern="0" dirty="0"/>
            </a:br>
            <a:r>
              <a:rPr lang="en-GB" sz="1500" kern="0" dirty="0"/>
              <a:t>-  Inflation stresses only apply to inflation-linked assets and liabilities</a:t>
            </a:r>
            <a:br>
              <a:rPr lang="en-GB" sz="1500" kern="0" dirty="0"/>
            </a:br>
            <a:r>
              <a:rPr lang="en-GB" sz="1500" kern="0" dirty="0"/>
              <a:t>-  Lower volatility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7691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Currency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33203"/>
              </p:ext>
            </p:extLst>
          </p:nvPr>
        </p:nvGraphicFramePr>
        <p:xfrm>
          <a:off x="982678" y="1113588"/>
          <a:ext cx="6912768" cy="212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6057"/>
                <a:gridCol w="744451"/>
                <a:gridCol w="1994068"/>
                <a:gridCol w="1728192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Assets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without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EUR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 currency risk</a:t>
                      </a:r>
                      <a:endParaRPr lang="en-GB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1.8</a:t>
                      </a:r>
                      <a:endParaRPr lang="en-GB" sz="11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1.8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1.8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appreciation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of EUR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9%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9%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9%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a 1% appreciation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USD currency risk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1.1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1.1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1.1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2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appreciation of USD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(11)%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(11)%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(11)%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a 1% appreciation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(0.1)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(0.1)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(0.1)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3327834"/>
            <a:ext cx="8291512" cy="11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/>
              <a:t>Zero liability sensitivities, as liabilities denominated in sterling in this example</a:t>
            </a:r>
          </a:p>
          <a:p>
            <a:r>
              <a:rPr lang="en-GB" sz="1500" kern="0" dirty="0"/>
              <a:t>Small asset sensitivities, in view of hedging</a:t>
            </a:r>
          </a:p>
          <a:p>
            <a:r>
              <a:rPr lang="en-GB" sz="1500" kern="0" dirty="0"/>
              <a:t>Similar comments apply to overseas interest rate and inflation risks</a:t>
            </a:r>
          </a:p>
        </p:txBody>
      </p:sp>
    </p:spTree>
    <p:extLst>
      <p:ext uri="{BB962C8B-B14F-4D97-AF65-F5344CB8AC3E}">
        <p14:creationId xmlns:p14="http://schemas.microsoft.com/office/powerpoint/2010/main" val="15305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Spread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81168"/>
              </p:ext>
            </p:extLst>
          </p:nvPr>
        </p:nvGraphicFramePr>
        <p:xfrm>
          <a:off x="650334" y="1113588"/>
          <a:ext cx="7652478" cy="212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7570"/>
                <a:gridCol w="806179"/>
                <a:gridCol w="1994068"/>
                <a:gridCol w="1794661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Assets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without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GBP supranational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 bond spreads</a:t>
                      </a:r>
                      <a:endParaRPr lang="en-GB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(1.4)</a:t>
                      </a:r>
                      <a:endParaRPr lang="en-GB" sz="11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(1.4)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0.1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Spread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widening</a:t>
                      </a: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 occurred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0.21%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0.21%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0.21%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a 1% widening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(6.8)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(6.8)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0.4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GBP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 A-rated corporate bond spreads</a:t>
                      </a:r>
                      <a:endParaRPr lang="en-GB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9.5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9.5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0.2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2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Spread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widening occurred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(0.32)%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(0.32)%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(0.32)%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a 1% widening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(29.7)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(29.7)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(0.7)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7" y="3381840"/>
            <a:ext cx="8291512" cy="11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1500" kern="0" dirty="0" smtClean="0"/>
              <a:t>NB: material spread risk may remain after MA in some circumstances, because of regulatory restrictions on credit for MA for certain types of asset, e.g. callable bonds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264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results – Credit migration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7104"/>
              </p:ext>
            </p:extLst>
          </p:nvPr>
        </p:nvGraphicFramePr>
        <p:xfrm>
          <a:off x="1315023" y="1113588"/>
          <a:ext cx="6513955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4068"/>
                <a:gridCol w="797627"/>
                <a:gridCol w="1994068"/>
                <a:gridCol w="1728192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Assets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without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Own</a:t>
                      </a:r>
                      <a:r>
                        <a:rPr lang="en-GB" sz="1100" baseline="0" dirty="0" smtClean="0"/>
                        <a:t> funds with MA</a:t>
                      </a:r>
                      <a:endParaRPr lang="en-GB" sz="1100" dirty="0" smtClean="0"/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Credit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 migration risk</a:t>
                      </a:r>
                      <a:endParaRPr lang="en-GB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(14.4)</a:t>
                      </a:r>
                      <a:endParaRPr lang="en-GB" sz="1100" b="1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(14.4)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3F4548"/>
                          </a:solidFill>
                        </a:rPr>
                        <a:t>(3.6)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8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% of risk factor occurred</a:t>
                      </a: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36%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36%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36%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</a:rPr>
                        <a:t> to risk factor 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(40.0)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(40.0)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(10.0)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0926" y="2211608"/>
            <a:ext cx="8291512" cy="11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2000" kern="0" dirty="0" smtClean="0"/>
              <a:t>Only partial offset via MA when migration experience is different from that expected</a:t>
            </a:r>
          </a:p>
          <a:p>
            <a:r>
              <a:rPr lang="en-GB" sz="2000" kern="0" dirty="0" smtClean="0"/>
              <a:t>May also be changes in future fundamental spread assumptions, affecting MA only</a:t>
            </a:r>
          </a:p>
          <a:p>
            <a:r>
              <a:rPr lang="en-GB" sz="2000" kern="0" dirty="0" smtClean="0"/>
              <a:t>No changes in future fundamental spreads in this example, as equal to floor</a:t>
            </a:r>
          </a:p>
        </p:txBody>
      </p:sp>
    </p:spTree>
    <p:extLst>
      <p:ext uri="{BB962C8B-B14F-4D97-AF65-F5344CB8AC3E}">
        <p14:creationId xmlns:p14="http://schemas.microsoft.com/office/powerpoint/2010/main" val="27972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Unexplained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two possible causes:</a:t>
            </a:r>
            <a:br>
              <a:rPr lang="en-GB" dirty="0" smtClean="0"/>
            </a:br>
            <a:r>
              <a:rPr lang="en-GB" dirty="0" smtClean="0"/>
              <a:t>1.	Data changes not mapped to a risk factor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2.	Higher-order terms in Taylor series</a:t>
            </a:r>
          </a:p>
          <a:p>
            <a:r>
              <a:rPr lang="en-GB" dirty="0" smtClean="0"/>
              <a:t>If unexplained too large, then attempt to rule out 1. before quantifying higher-order terms</a:t>
            </a:r>
            <a:br>
              <a:rPr lang="en-GB" dirty="0" smtClean="0"/>
            </a:br>
            <a:r>
              <a:rPr lang="en-GB" dirty="0" smtClean="0"/>
              <a:t>-  </a:t>
            </a:r>
            <a:r>
              <a:rPr lang="en-GB" sz="1800" dirty="0" smtClean="0"/>
              <a:t>Data errors</a:t>
            </a:r>
            <a:br>
              <a:rPr lang="en-GB" sz="1800" dirty="0" smtClean="0"/>
            </a:br>
            <a:r>
              <a:rPr lang="en-GB" sz="1800" dirty="0" smtClean="0"/>
              <a:t>-  Risks not allowed for in internal model</a:t>
            </a:r>
          </a:p>
          <a:p>
            <a:r>
              <a:rPr lang="en-GB" dirty="0" smtClean="0"/>
              <a:t>Consider structure of risk factor definitions to identify which higher-order terms are likely to be significant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to new business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Suggest bringing these into P&amp;L attribution in same way as any other type of risk</a:t>
            </a:r>
          </a:p>
          <a:p>
            <a:r>
              <a:rPr lang="en-GB" dirty="0" smtClean="0"/>
              <a:t>Expected position would use:</a:t>
            </a:r>
            <a:br>
              <a:rPr lang="en-GB" dirty="0" smtClean="0"/>
            </a:br>
            <a:r>
              <a:rPr lang="en-GB" dirty="0" smtClean="0"/>
              <a:t>-  Sales volumes in line with business planning forecasts</a:t>
            </a:r>
            <a:br>
              <a:rPr lang="en-GB" dirty="0" smtClean="0"/>
            </a:br>
            <a:r>
              <a:rPr lang="en-GB" dirty="0" smtClean="0"/>
              <a:t>-  Levels of profitability targeted by pricing process</a:t>
            </a:r>
          </a:p>
          <a:p>
            <a:r>
              <a:rPr lang="en-GB" dirty="0" smtClean="0"/>
              <a:t>Independent verification that level of profitability targeted by pricing process is being achieved in practice</a:t>
            </a:r>
          </a:p>
          <a:p>
            <a:r>
              <a:rPr lang="en-GB" dirty="0" smtClean="0"/>
              <a:t>Risk factors for:</a:t>
            </a:r>
            <a:br>
              <a:rPr lang="en-GB" dirty="0" smtClean="0"/>
            </a:br>
            <a:r>
              <a:rPr lang="en-GB" dirty="0" smtClean="0"/>
              <a:t>-  Variance in sales volumes against those expected</a:t>
            </a:r>
            <a:br>
              <a:rPr lang="en-GB" dirty="0" smtClean="0"/>
            </a:br>
            <a:r>
              <a:rPr lang="en-GB" dirty="0" smtClean="0"/>
              <a:t>-  Variance in profitability against that expected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Extension to value metrics that do not vary smoothly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Examples:</a:t>
            </a:r>
            <a:br>
              <a:rPr lang="en-GB" dirty="0" smtClean="0"/>
            </a:br>
            <a:r>
              <a:rPr lang="en-GB" dirty="0" smtClean="0"/>
              <a:t>-  Fundamental spreads only vary with credit transition matrix when they are above floor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 Limited price indexation</a:t>
            </a:r>
          </a:p>
          <a:p>
            <a:r>
              <a:rPr lang="en-GB" dirty="0" smtClean="0"/>
              <a:t>Similar problem in Economic Capital modelling – cannot sensibly fit smooth formulae to quantities that do not vary smoothly</a:t>
            </a:r>
          </a:p>
          <a:p>
            <a:r>
              <a:rPr lang="en-GB" dirty="0" smtClean="0"/>
              <a:t>Can be dealt with by adding indicator variables as additional risk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Extension of remit of Working Party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SII/Economic Capital modelling generally uses instantaneous stresses</a:t>
            </a:r>
          </a:p>
          <a:p>
            <a:r>
              <a:rPr lang="en-GB" dirty="0" smtClean="0"/>
              <a:t>Only difference is that instantaneous stresses are calculated on an actual balance sheet, P&amp;L attribution coefficients on an expected rolled-forward balance sheet</a:t>
            </a:r>
          </a:p>
          <a:p>
            <a:r>
              <a:rPr lang="en-GB" dirty="0" smtClean="0"/>
              <a:t>Gives means of quantifying instantaneous stresses without a separate model run on each set of stressed assumptions</a:t>
            </a:r>
          </a:p>
          <a:p>
            <a:r>
              <a:rPr lang="en-GB" dirty="0" smtClean="0"/>
              <a:t>Significant opportunity to improve efficiency </a:t>
            </a:r>
            <a:r>
              <a:rPr lang="en-GB" smtClean="0"/>
              <a:t>of SII/Economic </a:t>
            </a:r>
            <a:r>
              <a:rPr lang="en-GB" dirty="0" smtClean="0"/>
              <a:t>Capital reporting processes, including risk margin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Developing an Excel-based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Import asset data and liability cash flows to provide a P&amp;L attribution and calculate instantaneous sensitivities for any annuity fund</a:t>
            </a:r>
          </a:p>
          <a:p>
            <a:r>
              <a:rPr lang="en-GB" sz="1800" dirty="0" smtClean="0"/>
              <a:t>Not yet released outside Working Party, as limited testing on actual data carried out</a:t>
            </a:r>
          </a:p>
          <a:p>
            <a:r>
              <a:rPr lang="en-GB" sz="1800" dirty="0" smtClean="0"/>
              <a:t>Release publicly once a reasonable amount of testing has been performed</a:t>
            </a:r>
          </a:p>
          <a:p>
            <a:r>
              <a:rPr lang="en-GB" sz="1800" dirty="0" smtClean="0"/>
              <a:t>Wikipedia-like model</a:t>
            </a:r>
          </a:p>
          <a:p>
            <a:r>
              <a:rPr lang="en-GB" sz="1800" dirty="0" smtClean="0"/>
              <a:t>Macro to analyse dependency structure of variables and identify those needed for current application</a:t>
            </a:r>
          </a:p>
          <a:p>
            <a:r>
              <a:rPr lang="en-GB" sz="1800" dirty="0" smtClean="0"/>
              <a:t>Version control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Common code for all risk factors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e.g. Sensitivity of matching adjustment = Sensitivity of asset-based discount rate – Sensitivity of risk-free rate</a:t>
            </a:r>
          </a:p>
          <a:p>
            <a:r>
              <a:rPr lang="en-GB" dirty="0" smtClean="0"/>
              <a:t>Useful to be able to specify this simultaneously for all risk factors and all deviation terms</a:t>
            </a:r>
          </a:p>
          <a:p>
            <a:r>
              <a:rPr lang="en-GB" dirty="0" smtClean="0"/>
              <a:t>Creates flexibility to use alternative risk categorisations</a:t>
            </a:r>
            <a:br>
              <a:rPr lang="en-GB" dirty="0" smtClean="0"/>
            </a:br>
            <a:r>
              <a:rPr lang="en-GB" sz="1800" dirty="0" smtClean="0"/>
              <a:t>-  Different companies will use different categorisations in internal models and/or be on Standard Formula</a:t>
            </a:r>
            <a:br>
              <a:rPr lang="en-GB" sz="1800" dirty="0" smtClean="0"/>
            </a:br>
            <a:r>
              <a:rPr lang="en-GB" sz="1800" dirty="0" smtClean="0"/>
              <a:t>-  Internal model categorisations not always most useful categorisations for managing the business, e.g. monitoring investment performance</a:t>
            </a:r>
            <a:br>
              <a:rPr lang="en-GB" sz="1800" dirty="0" smtClean="0"/>
            </a:br>
            <a:r>
              <a:rPr lang="en-GB" sz="1800" dirty="0" smtClean="0"/>
              <a:t>-  Not all applications require most granular categorisation</a:t>
            </a:r>
            <a:endParaRPr lang="en-GB" sz="1800" b="1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motivation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Existing process depended fundamentally on fixed order in which risks were assumed to occur</a:t>
            </a:r>
          </a:p>
          <a:p>
            <a:r>
              <a:rPr lang="en-GB" dirty="0" smtClean="0"/>
              <a:t>Time-consuming</a:t>
            </a:r>
          </a:p>
          <a:p>
            <a:r>
              <a:rPr lang="en-GB" dirty="0" smtClean="0"/>
              <a:t>Practical difficulties verifying that ordering being applied consistently throughout → reliability issues</a:t>
            </a:r>
          </a:p>
          <a:p>
            <a:r>
              <a:rPr lang="en-GB" dirty="0" smtClean="0"/>
              <a:t>Paper to 2012 IAA Life </a:t>
            </a:r>
            <a:r>
              <a:rPr lang="en-GB" dirty="0"/>
              <a:t>Section </a:t>
            </a:r>
            <a:r>
              <a:rPr lang="en-GB" dirty="0" smtClean="0"/>
              <a:t>Colloquium: </a:t>
            </a:r>
            <a:r>
              <a:rPr lang="en-GB" dirty="0" smtClean="0">
                <a:hlinkClick r:id="rId2"/>
              </a:rPr>
              <a:t>http://www.actuaries.org/mexico2012/papers/Lockwood.pdf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Working Party established to articulate methodology in a way more accessible to practitioners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Renaming of Working Party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Renamed to ‘Industrialising Financial Reporting WP’</a:t>
            </a:r>
          </a:p>
          <a:p>
            <a:r>
              <a:rPr lang="en-GB" dirty="0" smtClean="0"/>
              <a:t>Techniques applicable to all forms of financial reporting, and to any type of business</a:t>
            </a:r>
          </a:p>
          <a:p>
            <a:r>
              <a:rPr lang="en-GB" dirty="0" smtClean="0"/>
              <a:t>Opportunity for increased consistency and transparency of reporting practices</a:t>
            </a:r>
          </a:p>
          <a:p>
            <a:r>
              <a:rPr lang="en-GB" dirty="0" smtClean="0"/>
              <a:t>Techniques unlikely to be developed separately by each company, for resourcing reasons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520495" y="519931"/>
            <a:ext cx="3918567" cy="1296144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704938" y="519931"/>
            <a:ext cx="3918567" cy="1296144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02" y="739379"/>
            <a:ext cx="3522853" cy="857250"/>
          </a:xfrm>
        </p:spPr>
        <p:txBody>
          <a:bodyPr/>
          <a:lstStyle/>
          <a:p>
            <a:pPr algn="ctr"/>
            <a:r>
              <a:rPr lang="en-GB" sz="41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04345" y="735546"/>
            <a:ext cx="352285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100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384458" y="2895787"/>
            <a:ext cx="8399804" cy="1821308"/>
          </a:xfrm>
        </p:spPr>
        <p:txBody>
          <a:bodyPr/>
          <a:lstStyle/>
          <a:p>
            <a:pPr marL="0" indent="0">
              <a:buNone/>
            </a:pPr>
            <a:r>
              <a:rPr lang="en-GB" sz="1000" dirty="0"/>
              <a:t>The views expressed in this </a:t>
            </a:r>
            <a:r>
              <a:rPr lang="en-GB" sz="1000" dirty="0" smtClean="0"/>
              <a:t>presentation </a:t>
            </a:r>
            <a:r>
              <a:rPr lang="en-GB" sz="1000" dirty="0"/>
              <a:t>are those of invited contributors and not necessarily those of the IFoA. The IFoA do not endorse any of the views stated, nor any claims or representations made in this </a:t>
            </a:r>
            <a:r>
              <a:rPr lang="en-GB" sz="1000" dirty="0" smtClean="0"/>
              <a:t>presentation </a:t>
            </a:r>
            <a:r>
              <a:rPr lang="en-GB" sz="1000" dirty="0"/>
              <a:t>and accept no responsibility or liability to any person for loss or damage suffered as a consequence of their placing reliance upon any view, claim or representation made in this </a:t>
            </a:r>
            <a:r>
              <a:rPr lang="en-GB" sz="1000" dirty="0" smtClean="0"/>
              <a:t>presentation. </a:t>
            </a:r>
            <a:r>
              <a:rPr lang="en-GB" sz="1000" dirty="0"/>
              <a:t/>
            </a:r>
            <a:br>
              <a:rPr lang="en-GB" sz="1000" dirty="0"/>
            </a:br>
            <a:endParaRPr lang="en-GB" sz="1000" dirty="0"/>
          </a:p>
          <a:p>
            <a:pPr marL="0" indent="0">
              <a:buNone/>
            </a:pPr>
            <a:r>
              <a:rPr lang="en-GB" sz="1000" dirty="0"/>
              <a:t>The information and expressions of opinion contained in this publication are not intended to be a comprehensive study, nor to provide actuarial advice or advice of any nature and should not be treated as a substitute for specific advice concerning individual situations. On no account may any part of this </a:t>
            </a:r>
            <a:r>
              <a:rPr lang="en-GB" sz="1000" dirty="0" smtClean="0"/>
              <a:t>presentation </a:t>
            </a:r>
            <a:r>
              <a:rPr lang="en-GB" sz="1000" dirty="0"/>
              <a:t>be reproduced without the written permission of the </a:t>
            </a:r>
            <a:r>
              <a:rPr lang="en-GB" sz="1000" dirty="0" err="1" smtClean="0"/>
              <a:t>IFoA</a:t>
            </a:r>
            <a:r>
              <a:rPr lang="en-GB" sz="1000" dirty="0" smtClean="0"/>
              <a:t>.</a:t>
            </a:r>
          </a:p>
          <a:p>
            <a:pPr marL="0" indent="0" algn="ctr">
              <a:buNone/>
            </a:pPr>
            <a:r>
              <a:rPr lang="en-GB" dirty="0" smtClean="0"/>
              <a:t>E-mail: </a:t>
            </a:r>
            <a:r>
              <a:rPr lang="en-GB" dirty="0" smtClean="0">
                <a:hlinkClick r:id="rId2"/>
              </a:rPr>
              <a:t>IFRWorkingParty@gmail.com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Party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Chair: Oliver Lockwood</a:t>
            </a:r>
            <a:endParaRPr lang="en-GB" dirty="0" smtClean="0"/>
          </a:p>
          <a:p>
            <a:r>
              <a:rPr lang="en-GB" dirty="0" smtClean="0"/>
              <a:t>Ravi Dubey</a:t>
            </a:r>
            <a:endParaRPr lang="en-GB" dirty="0" smtClean="0"/>
          </a:p>
          <a:p>
            <a:r>
              <a:rPr lang="en-GB" dirty="0" smtClean="0"/>
              <a:t>Margaret Emery</a:t>
            </a:r>
          </a:p>
          <a:p>
            <a:r>
              <a:rPr lang="en-GB" dirty="0" smtClean="0"/>
              <a:t>Kevin </a:t>
            </a:r>
            <a:r>
              <a:rPr lang="en-GB" dirty="0" err="1" smtClean="0"/>
              <a:t>Engelbrecht</a:t>
            </a:r>
            <a:endParaRPr lang="en-GB" dirty="0" smtClean="0"/>
          </a:p>
          <a:p>
            <a:r>
              <a:rPr lang="en-GB" smtClean="0"/>
              <a:t>Andrew Scott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focus on annuity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type of business to use to illustrate concepts</a:t>
            </a:r>
          </a:p>
          <a:p>
            <a:r>
              <a:rPr lang="en-GB" dirty="0" smtClean="0"/>
              <a:t>Liability cash flows do not depend on asset performance</a:t>
            </a:r>
          </a:p>
          <a:p>
            <a:r>
              <a:rPr lang="en-GB" dirty="0" smtClean="0"/>
              <a:t>Historic compulsory </a:t>
            </a:r>
            <a:r>
              <a:rPr lang="en-GB" dirty="0" err="1" smtClean="0"/>
              <a:t>annuitisation</a:t>
            </a:r>
            <a:r>
              <a:rPr lang="en-GB" dirty="0" smtClean="0"/>
              <a:t> → financially significant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from risk factors in internal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67592"/>
              </p:ext>
            </p:extLst>
          </p:nvPr>
        </p:nvGraphicFramePr>
        <p:xfrm>
          <a:off x="899592" y="1923678"/>
          <a:ext cx="7112174" cy="2440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5819"/>
                <a:gridCol w="1462316"/>
                <a:gridCol w="1528785"/>
                <a:gridCol w="1595254"/>
              </a:tblGrid>
              <a:tr h="339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GBP</a:t>
                      </a: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EUR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USD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GB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rates</a:t>
                      </a:r>
                      <a:endParaRPr lang="en-GB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Inflation</a:t>
                      </a: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Government bond spreads</a:t>
                      </a: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3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Supranational</a:t>
                      </a:r>
                      <a:r>
                        <a:rPr lang="en-GB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bond spreads</a:t>
                      </a:r>
                      <a:endParaRPr lang="en-GB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Corporate</a:t>
                      </a:r>
                      <a:r>
                        <a:rPr lang="en-GB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bond spreads</a:t>
                      </a:r>
                      <a:endParaRPr lang="en-GB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7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7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7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Currency movements relative to sterling</a:t>
                      </a:r>
                    </a:p>
                  </a:txBody>
                  <a:tcPr marL="84406" marR="84406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N/A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F4548"/>
                          </a:solidFill>
                        </a:rPr>
                        <a:t>1</a:t>
                      </a:r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6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detail on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Base yield curve = swap yield curve – </a:t>
            </a:r>
            <a:r>
              <a:rPr lang="en-GB" sz="1600" dirty="0" smtClean="0"/>
              <a:t>credit risk adjustment.  </a:t>
            </a:r>
            <a:r>
              <a:rPr lang="en-GB" sz="1600" dirty="0"/>
              <a:t>This is starting point for spreads</a:t>
            </a:r>
          </a:p>
          <a:p>
            <a:r>
              <a:rPr lang="en-GB" sz="1600" dirty="0"/>
              <a:t>Interest rate, inflation and government bond spread stresses derived by principal component analysis, but with adjustments for smoothing and tapering down to fixed </a:t>
            </a:r>
            <a:r>
              <a:rPr lang="en-GB" sz="1600" dirty="0" smtClean="0"/>
              <a:t>ultimate forward rate</a:t>
            </a:r>
            <a:endParaRPr lang="en-GB" sz="1600" dirty="0"/>
          </a:p>
          <a:p>
            <a:r>
              <a:rPr lang="en-GB" sz="1600" dirty="0"/>
              <a:t>Government bond spread and inflation stresses are to forward rates.  Interest rate stresses are to log forward rates, to avoid negative forward rates</a:t>
            </a:r>
          </a:p>
          <a:p>
            <a:r>
              <a:rPr lang="en-GB" sz="1600" dirty="0"/>
              <a:t>Level spread movements only</a:t>
            </a:r>
          </a:p>
          <a:p>
            <a:r>
              <a:rPr lang="en-GB" sz="1600" dirty="0"/>
              <a:t>Corporate bond spread stresses relative to next higher rating rather than risk-free yield curve, to avoid correlations close to 1</a:t>
            </a:r>
          </a:p>
          <a:p>
            <a:r>
              <a:rPr lang="en-GB" sz="1600" dirty="0"/>
              <a:t>Risk factors are movements in market indices, rather than in specific assets held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migration risk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Derive a base and a stressed transition matrix by reference to historic rating agency data</a:t>
            </a:r>
          </a:p>
          <a:p>
            <a:r>
              <a:rPr lang="en-GB" dirty="0" smtClean="0"/>
              <a:t>Assets may transition between rating classes at different rates from those in base transition matrix</a:t>
            </a:r>
          </a:p>
          <a:p>
            <a:r>
              <a:rPr lang="en-GB" dirty="0" smtClean="0"/>
              <a:t>Assets transition between spread curves for different ratings</a:t>
            </a:r>
          </a:p>
          <a:p>
            <a:r>
              <a:rPr lang="en-GB" dirty="0" smtClean="0"/>
              <a:t>Partial offset on liability side if matching adjustment (MA) used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migration risk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Stressing future transition matrix increases fundamental spreads</a:t>
            </a:r>
            <a:br>
              <a:rPr lang="en-GB" dirty="0" smtClean="0"/>
            </a:br>
            <a:r>
              <a:rPr lang="en-GB" dirty="0" smtClean="0"/>
              <a:t>-  </a:t>
            </a:r>
            <a:r>
              <a:rPr lang="en-GB" sz="1800" dirty="0" smtClean="0"/>
              <a:t>More assets default</a:t>
            </a:r>
            <a:br>
              <a:rPr lang="en-GB" sz="1800" dirty="0" smtClean="0"/>
            </a:br>
            <a:r>
              <a:rPr lang="en-GB" sz="1800" dirty="0" smtClean="0"/>
              <a:t>-  More assets are sold on being downgraded below investment grade</a:t>
            </a:r>
          </a:p>
          <a:p>
            <a:r>
              <a:rPr lang="en-GB" dirty="0" smtClean="0"/>
              <a:t>Only applies when fundamental spreads are above floor of 35% of long-term average spreads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 November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mid blue</Template>
  <TotalTime>593</TotalTime>
  <Words>1704</Words>
  <Application>Microsoft Office PowerPoint</Application>
  <PresentationFormat>On-screen Show (16:9)</PresentationFormat>
  <Paragraphs>368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IFOA PowerPoint template 14 mid blue</vt:lpstr>
      <vt:lpstr>Risk-Based Profit and Loss Attribution for Annuities</vt:lpstr>
      <vt:lpstr>Original motivation (1)</vt:lpstr>
      <vt:lpstr>Original motivation (2)</vt:lpstr>
      <vt:lpstr>Working Party members</vt:lpstr>
      <vt:lpstr>Reasons for focus on annuity business</vt:lpstr>
      <vt:lpstr>Risk factors</vt:lpstr>
      <vt:lpstr>Further detail on risk factors</vt:lpstr>
      <vt:lpstr>Credit migration risk (1)</vt:lpstr>
      <vt:lpstr>Credit migration risk (2)</vt:lpstr>
      <vt:lpstr>Longevity and expense risks</vt:lpstr>
      <vt:lpstr>Value metric in which to perform P&amp;L attribution</vt:lpstr>
      <vt:lpstr>Taylor series expansion</vt:lpstr>
      <vt:lpstr>Expected position</vt:lpstr>
      <vt:lpstr>Expected position example</vt:lpstr>
      <vt:lpstr>Deviation terms (1)</vt:lpstr>
      <vt:lpstr>Deviation terms (2)</vt:lpstr>
      <vt:lpstr>Solving for the amounts of the risk factors that have occurred – Assumption changes</vt:lpstr>
      <vt:lpstr>Solving for the amounts of the risk factors that have occurred – Experience variances</vt:lpstr>
      <vt:lpstr>Specimen results – Sterling interest rate risk</vt:lpstr>
      <vt:lpstr>Specimen results – Sterling inflation risk</vt:lpstr>
      <vt:lpstr>Specimen results – Currency risk</vt:lpstr>
      <vt:lpstr>Specimen results – Spread risks</vt:lpstr>
      <vt:lpstr>Specimen results – Credit migration risk</vt:lpstr>
      <vt:lpstr>Unexplained</vt:lpstr>
      <vt:lpstr>Extension to new business risks</vt:lpstr>
      <vt:lpstr>Extension to value metrics that do not vary smoothly</vt:lpstr>
      <vt:lpstr>Extension of remit of Working Party</vt:lpstr>
      <vt:lpstr>Developing an Excel-based tool</vt:lpstr>
      <vt:lpstr>Common code for all risk factors</vt:lpstr>
      <vt:lpstr>Renaming of Working Party</vt:lpstr>
      <vt:lpstr>Questions</vt:lpstr>
    </vt:vector>
  </TitlesOfParts>
  <Company>The 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Oliver Lockwood</cp:lastModifiedBy>
  <cp:revision>28</cp:revision>
  <dcterms:created xsi:type="dcterms:W3CDTF">2013-05-30T14:24:16Z</dcterms:created>
  <dcterms:modified xsi:type="dcterms:W3CDTF">2015-10-15T19:28:49Z</dcterms:modified>
</cp:coreProperties>
</file>