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43" r:id="rId3"/>
    <p:sldId id="344" r:id="rId4"/>
    <p:sldId id="409" r:id="rId5"/>
    <p:sldId id="346" r:id="rId6"/>
    <p:sldId id="410" r:id="rId7"/>
    <p:sldId id="341" r:id="rId8"/>
    <p:sldId id="430" r:id="rId9"/>
    <p:sldId id="347" r:id="rId10"/>
    <p:sldId id="425" r:id="rId11"/>
    <p:sldId id="424" r:id="rId12"/>
    <p:sldId id="426" r:id="rId13"/>
    <p:sldId id="431" r:id="rId14"/>
    <p:sldId id="432" r:id="rId15"/>
    <p:sldId id="433" r:id="rId16"/>
    <p:sldId id="354" r:id="rId17"/>
    <p:sldId id="356" r:id="rId18"/>
    <p:sldId id="357" r:id="rId19"/>
    <p:sldId id="358" r:id="rId20"/>
    <p:sldId id="359" r:id="rId21"/>
    <p:sldId id="360" r:id="rId22"/>
    <p:sldId id="422" r:id="rId23"/>
    <p:sldId id="363" r:id="rId24"/>
    <p:sldId id="364" r:id="rId25"/>
    <p:sldId id="414" r:id="rId26"/>
    <p:sldId id="368" r:id="rId27"/>
    <p:sldId id="415" r:id="rId28"/>
    <p:sldId id="416" r:id="rId29"/>
    <p:sldId id="420" r:id="rId30"/>
    <p:sldId id="375" r:id="rId31"/>
    <p:sldId id="394" r:id="rId32"/>
    <p:sldId id="442" r:id="rId33"/>
    <p:sldId id="443" r:id="rId34"/>
    <p:sldId id="444" r:id="rId35"/>
    <p:sldId id="445" r:id="rId36"/>
    <p:sldId id="446" r:id="rId37"/>
    <p:sldId id="447" r:id="rId38"/>
    <p:sldId id="448" r:id="rId39"/>
    <p:sldId id="379" r:id="rId40"/>
    <p:sldId id="376" r:id="rId41"/>
    <p:sldId id="382" r:id="rId42"/>
    <p:sldId id="428" r:id="rId43"/>
    <p:sldId id="429" r:id="rId44"/>
    <p:sldId id="441" r:id="rId45"/>
  </p:sldIdLst>
  <p:sldSz cx="9144000" cy="5143500" type="screen16x9"/>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3D6F351-5A20-41DD-AC7A-A8665AE943A7}">
          <p14:sldIdLst>
            <p14:sldId id="256"/>
            <p14:sldId id="343"/>
            <p14:sldId id="344"/>
            <p14:sldId id="409"/>
            <p14:sldId id="346"/>
            <p14:sldId id="410"/>
            <p14:sldId id="341"/>
            <p14:sldId id="430"/>
            <p14:sldId id="347"/>
            <p14:sldId id="425"/>
            <p14:sldId id="424"/>
            <p14:sldId id="426"/>
            <p14:sldId id="431"/>
            <p14:sldId id="432"/>
            <p14:sldId id="433"/>
            <p14:sldId id="354"/>
            <p14:sldId id="356"/>
            <p14:sldId id="357"/>
            <p14:sldId id="358"/>
            <p14:sldId id="359"/>
            <p14:sldId id="360"/>
            <p14:sldId id="422"/>
            <p14:sldId id="363"/>
            <p14:sldId id="364"/>
            <p14:sldId id="414"/>
          </p14:sldIdLst>
        </p14:section>
        <p14:section name="Untitled Section" id="{5978F421-A867-4174-A82A-15AA39C10759}">
          <p14:sldIdLst>
            <p14:sldId id="368"/>
            <p14:sldId id="415"/>
            <p14:sldId id="416"/>
            <p14:sldId id="420"/>
            <p14:sldId id="375"/>
          </p14:sldIdLst>
        </p14:section>
        <p14:section name="Untitled Section" id="{F7DA6737-9221-42FA-831F-159B95F58EFD}">
          <p14:sldIdLst>
            <p14:sldId id="394"/>
            <p14:sldId id="442"/>
            <p14:sldId id="443"/>
            <p14:sldId id="444"/>
            <p14:sldId id="445"/>
            <p14:sldId id="446"/>
            <p14:sldId id="447"/>
            <p14:sldId id="448"/>
            <p14:sldId id="379"/>
            <p14:sldId id="376"/>
            <p14:sldId id="382"/>
            <p14:sldId id="428"/>
            <p14:sldId id="429"/>
            <p14:sldId id="441"/>
          </p14:sldIdLst>
        </p14:section>
      </p14:sectionLst>
    </p:ext>
    <p:ext uri="{EFAFB233-063F-42B5-8137-9DF3F51BA10A}">
      <p15:sldGuideLst xmlns:p15="http://schemas.microsoft.com/office/powerpoint/2012/main">
        <p15:guide id="1" orient="horz" pos="3185">
          <p15:clr>
            <a:srgbClr val="A4A3A4"/>
          </p15:clr>
        </p15:guide>
        <p15:guide id="2" pos="2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E45"/>
    <a:srgbClr val="7CB3E1"/>
    <a:srgbClr val="D9AB16"/>
    <a:srgbClr val="CEDDE6"/>
    <a:srgbClr val="8F4693"/>
    <a:srgbClr val="4096B8"/>
    <a:srgbClr val="79A32A"/>
    <a:srgbClr val="FFFFFF"/>
    <a:srgbClr val="2F5079"/>
    <a:srgbClr val="E94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280" autoAdjust="0"/>
  </p:normalViewPr>
  <p:slideViewPr>
    <p:cSldViewPr showGuides="1">
      <p:cViewPr varScale="1">
        <p:scale>
          <a:sx n="90" d="100"/>
          <a:sy n="90" d="100"/>
        </p:scale>
        <p:origin x="822" y="84"/>
      </p:cViewPr>
      <p:guideLst>
        <p:guide orient="horz" pos="3185"/>
        <p:guide pos="249"/>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389626" algn="l" rtl="0" fontAlgn="base">
      <a:spcBef>
        <a:spcPct val="30000"/>
      </a:spcBef>
      <a:spcAft>
        <a:spcPct val="0"/>
      </a:spcAft>
      <a:defRPr sz="1000" kern="1200">
        <a:solidFill>
          <a:schemeClr val="tx1"/>
        </a:solidFill>
        <a:latin typeface="Arial" charset="0"/>
        <a:ea typeface="+mn-ea"/>
        <a:cs typeface="Arial" charset="0"/>
      </a:defRPr>
    </a:lvl2pPr>
    <a:lvl3pPr marL="779252" algn="l" rtl="0" fontAlgn="base">
      <a:spcBef>
        <a:spcPct val="30000"/>
      </a:spcBef>
      <a:spcAft>
        <a:spcPct val="0"/>
      </a:spcAft>
      <a:defRPr sz="1000" kern="1200">
        <a:solidFill>
          <a:schemeClr val="tx1"/>
        </a:solidFill>
        <a:latin typeface="Arial" charset="0"/>
        <a:ea typeface="+mn-ea"/>
        <a:cs typeface="Arial" charset="0"/>
      </a:defRPr>
    </a:lvl3pPr>
    <a:lvl4pPr marL="1168878" algn="l" rtl="0" fontAlgn="base">
      <a:spcBef>
        <a:spcPct val="30000"/>
      </a:spcBef>
      <a:spcAft>
        <a:spcPct val="0"/>
      </a:spcAft>
      <a:defRPr sz="1000" kern="1200">
        <a:solidFill>
          <a:schemeClr val="tx1"/>
        </a:solidFill>
        <a:latin typeface="Arial" charset="0"/>
        <a:ea typeface="+mn-ea"/>
        <a:cs typeface="Arial" charset="0"/>
      </a:defRPr>
    </a:lvl4pPr>
    <a:lvl5pPr marL="1558503" algn="l" rtl="0" fontAlgn="base">
      <a:spcBef>
        <a:spcPct val="30000"/>
      </a:spcBef>
      <a:spcAft>
        <a:spcPct val="0"/>
      </a:spcAft>
      <a:defRPr sz="1000" kern="1200">
        <a:solidFill>
          <a:schemeClr val="tx1"/>
        </a:solidFill>
        <a:latin typeface="Arial" charset="0"/>
        <a:ea typeface="+mn-ea"/>
        <a:cs typeface="Arial"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424989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look at how some statistical techniques can help inform assumptions based on a concrete data set.</a:t>
            </a:r>
          </a:p>
          <a:p>
            <a:endParaRPr lang="en-GB" dirty="0"/>
          </a:p>
          <a:p>
            <a:r>
              <a:rPr lang="en-GB" dirty="0"/>
              <a:t>Important to note that assumptions</a:t>
            </a:r>
            <a:r>
              <a:rPr lang="en-GB" baseline="0" dirty="0"/>
              <a:t> are generally not based on data alone.</a:t>
            </a:r>
            <a:endParaRPr lang="en-GB" dirty="0"/>
          </a:p>
          <a:p>
            <a:endParaRPr lang="en-GB" dirty="0"/>
          </a:p>
          <a:p>
            <a:r>
              <a:rPr lang="en-GB" dirty="0"/>
              <a:t>We’ve looked at Equity, Credit and Fixed Interest because these tend to be richest data series</a:t>
            </a:r>
          </a:p>
          <a:p>
            <a:endParaRPr lang="en-GB" dirty="0"/>
          </a:p>
          <a:p>
            <a:r>
              <a:rPr lang="en-GB" dirty="0"/>
              <a:t>Can see the strong negative correlation between increases in credit spreads and falls in equity values in chart.</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95099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usual techniques for setting correlations can be applied – charting behaviour over different periods.  Can also draw confidence intervals around correlations.</a:t>
            </a:r>
          </a:p>
          <a:p>
            <a:r>
              <a:rPr lang="en-GB" dirty="0"/>
              <a:t>These can help inform the best estimate assumption, but are of less value in informing decisions about tail dependence.</a:t>
            </a:r>
          </a:p>
          <a:p>
            <a:r>
              <a:rPr lang="en-GB" dirty="0"/>
              <a:t>Chart suggests that a value in the range -40% to -50% might be appropriate.</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89963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shorter time periods illustrates how correlations  have responded to extreme events and may help inform views of a “stressed correlation”.  </a:t>
            </a:r>
          </a:p>
          <a:p>
            <a:r>
              <a:rPr lang="en-GB" dirty="0"/>
              <a:t>In this case, correlation reached -75% after financial crisis.</a:t>
            </a:r>
          </a:p>
          <a:p>
            <a:r>
              <a:rPr lang="en-GB" dirty="0"/>
              <a:t>But short data period increases uncertainty.</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3150482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statistical methods than can be used to fit copulas to data:</a:t>
            </a:r>
          </a:p>
          <a:p>
            <a:endParaRPr lang="en-GB" dirty="0"/>
          </a:p>
          <a:p>
            <a:r>
              <a:rPr lang="en-GB" dirty="0"/>
              <a:t>Analogues of Method of Moments for 1-dim distributions</a:t>
            </a:r>
          </a:p>
          <a:p>
            <a:r>
              <a:rPr lang="en-GB" dirty="0"/>
              <a:t>Estimate the correlation matrix using sample rank correlations and formula involving  the sine function </a:t>
            </a:r>
          </a:p>
          <a:p>
            <a:r>
              <a:rPr lang="en-GB" dirty="0"/>
              <a:t>For a t-copula, the degrees of freedom parameter needs to be estimated by using MLE once the correlation matrix has been chosen.</a:t>
            </a:r>
          </a:p>
          <a:p>
            <a:endParaRPr lang="en-GB" dirty="0"/>
          </a:p>
          <a:p>
            <a:r>
              <a:rPr lang="en-GB" dirty="0"/>
              <a:t>Maximum Pseudo-</a:t>
            </a:r>
            <a:r>
              <a:rPr lang="en-GB" dirty="0" err="1"/>
              <a:t>Likelhood</a:t>
            </a:r>
            <a:endParaRPr lang="en-GB" dirty="0"/>
          </a:p>
          <a:p>
            <a:r>
              <a:rPr lang="en-GB" dirty="0"/>
              <a:t>Convert the observations onto the quantile scale by ranking and </a:t>
            </a:r>
            <a:r>
              <a:rPr lang="en-GB" dirty="0" err="1"/>
              <a:t>dividiing</a:t>
            </a:r>
            <a:r>
              <a:rPr lang="en-GB" dirty="0"/>
              <a:t> by N+1</a:t>
            </a:r>
          </a:p>
          <a:p>
            <a:r>
              <a:rPr lang="en-GB" dirty="0"/>
              <a:t>Choose a parametric copula model and fit it using standard MLE </a:t>
            </a:r>
            <a:r>
              <a:rPr lang="en-GB" dirty="0" err="1"/>
              <a:t>technqiues</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91822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done this for the three different possible pairs separately  and for the whole data set.</a:t>
            </a:r>
          </a:p>
          <a:p>
            <a:r>
              <a:rPr lang="en-GB" dirty="0"/>
              <a:t>For EQ/CR, the fitted T-copula shows a low degree of freedom parameter.</a:t>
            </a:r>
          </a:p>
          <a:p>
            <a:r>
              <a:rPr lang="en-GB" dirty="0"/>
              <a:t>May indicate some allowance for tail dependence would be appropriate.</a:t>
            </a:r>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47081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you use this in practice?</a:t>
            </a:r>
          </a:p>
          <a:p>
            <a:endParaRPr lang="en-GB" dirty="0"/>
          </a:p>
          <a:p>
            <a:r>
              <a:rPr lang="en-GB" dirty="0"/>
              <a:t>Technique based on an approach described by Gary Venter in </a:t>
            </a:r>
            <a:r>
              <a:rPr lang="en-GB" sz="1000" dirty="0"/>
              <a:t>“Quantifying Correlated Reinsurance Exposures with Copulas” </a:t>
            </a:r>
            <a:endParaRPr lang="en-GB" dirty="0"/>
          </a:p>
          <a:p>
            <a:endParaRPr lang="en-GB" dirty="0"/>
          </a:p>
          <a:p>
            <a:r>
              <a:rPr lang="en-GB" dirty="0"/>
              <a:t>Example based on EQ/CR</a:t>
            </a:r>
          </a:p>
          <a:p>
            <a:endParaRPr lang="en-GB" dirty="0"/>
          </a:p>
          <a:p>
            <a:r>
              <a:rPr lang="en-GB" dirty="0"/>
              <a:t>First you can chart the corresponding functions  based on the actual data </a:t>
            </a:r>
          </a:p>
          <a:p>
            <a:endParaRPr lang="en-GB" dirty="0"/>
          </a:p>
          <a:p>
            <a:r>
              <a:rPr lang="en-GB" dirty="0"/>
              <a:t>The gold circles are events where spreads widen and equity values fall.</a:t>
            </a:r>
          </a:p>
          <a:p>
            <a:endParaRPr lang="en-GB" dirty="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54781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chose a copula model and chart the function forecast by that model – the red line</a:t>
            </a:r>
          </a:p>
          <a:p>
            <a:endParaRPr lang="en-GB" dirty="0"/>
          </a:p>
          <a:p>
            <a:r>
              <a:rPr lang="en-GB" dirty="0"/>
              <a:t>For the models we look at, the lower and upper coefficients are equal so there is only one red line.</a:t>
            </a:r>
          </a:p>
          <a:p>
            <a:endParaRPr lang="en-GB" dirty="0"/>
          </a:p>
          <a:p>
            <a:r>
              <a:rPr lang="en-GB" dirty="0"/>
              <a:t>We</a:t>
            </a:r>
            <a:r>
              <a:rPr lang="en-GB" baseline="0" dirty="0"/>
              <a:t> also add in confidence intervals around the red line.</a:t>
            </a:r>
          </a:p>
          <a:p>
            <a:r>
              <a:rPr lang="en-GB" baseline="0" dirty="0"/>
              <a:t>For a sample of data, even if the assumed model is correct, random variation will result in the empirical conditional probabilities deviating away from the red line</a:t>
            </a:r>
          </a:p>
          <a:p>
            <a:r>
              <a:rPr lang="en-GB" baseline="0" dirty="0"/>
              <a:t>If the data falls outside the confidence interval at a given percentile, then that would indicate that the model is a poor fit.</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23428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chosen a Gaussian model, then you can use this tool to form a view on the additional allowance  over your central assumption to allow for tail dependence.</a:t>
            </a:r>
          </a:p>
          <a:p>
            <a:r>
              <a:rPr lang="en-GB" dirty="0"/>
              <a:t>If you have an idea where your biting scenario is, you can select a suitable percentile and  choose the assumptions so that the model result is broadly in line with the empirical conditional probabilities at that percentile.</a:t>
            </a:r>
          </a:p>
          <a:p>
            <a:endParaRPr lang="en-GB" dirty="0"/>
          </a:p>
          <a:p>
            <a:r>
              <a:rPr lang="en-GB" dirty="0"/>
              <a:t>For example, 70% might be appropriate if EQ or CR appears at around 95</a:t>
            </a:r>
            <a:r>
              <a:rPr lang="en-GB" baseline="30000" dirty="0"/>
              <a:t>th</a:t>
            </a:r>
            <a:r>
              <a:rPr lang="en-GB" dirty="0"/>
              <a:t> percentile in your biting scenario.</a:t>
            </a:r>
          </a:p>
          <a:p>
            <a:r>
              <a:rPr lang="en-GB" dirty="0"/>
              <a:t>But at expense of moving away in body of distribution.  </a:t>
            </a:r>
          </a:p>
          <a:p>
            <a:r>
              <a:rPr lang="en-GB" dirty="0"/>
              <a:t>Whether that is something you are worried about depends on financial impact at the percentiles you use for risk management purposes.</a:t>
            </a:r>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218972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usual approach to parameterising a copula is a bottom-up one – for example, correlations are usually set pairwise or in blocks.</a:t>
            </a:r>
          </a:p>
          <a:p>
            <a:r>
              <a:rPr lang="en-GB" dirty="0"/>
              <a:t>It’s important to ask yourself whether the resulting copula is fit for purpose by applying some general “top down” sense checks.</a:t>
            </a:r>
          </a:p>
          <a:p>
            <a:endParaRPr lang="en-GB" dirty="0"/>
          </a:p>
          <a:p>
            <a:pPr marL="171450" indent="-171450">
              <a:buFont typeface="Arial" panose="020B0604020202020204" pitchFamily="34" charset="0"/>
              <a:buChar char="•"/>
            </a:pPr>
            <a:r>
              <a:rPr lang="en-GB" dirty="0"/>
              <a:t>Process – has appropriate use been made of expert judgement?  (Who was involved? Did they have the relevant experience and knowledge?)   Was the review and challenge appropriate?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Am I happy with any adjustments made to the raw parameterisation that I approved that are required for technical reasons – e.g. to make a correlation matrix PSD?</a:t>
            </a:r>
          </a:p>
          <a:p>
            <a:pPr marL="561076" lvl="1" indent="-171450">
              <a:buFont typeface="Arial" panose="020B0604020202020204" pitchFamily="34" charset="0"/>
              <a:buChar char="•"/>
            </a:pPr>
            <a:r>
              <a:rPr lang="en-GB" dirty="0"/>
              <a:t>How large are the adjustments?</a:t>
            </a:r>
          </a:p>
          <a:p>
            <a:pPr marL="561076" lvl="1" indent="-171450">
              <a:buFont typeface="Arial" panose="020B0604020202020204" pitchFamily="34" charset="0"/>
              <a:buChar char="•"/>
            </a:pPr>
            <a:r>
              <a:rPr lang="en-GB" dirty="0"/>
              <a:t>What is their distribution (e.g. draw a </a:t>
            </a:r>
            <a:r>
              <a:rPr lang="en-GB" dirty="0" err="1"/>
              <a:t>histrogram</a:t>
            </a:r>
            <a:r>
              <a:rPr lang="en-GB" dirty="0"/>
              <a:t>)</a:t>
            </a:r>
          </a:p>
          <a:p>
            <a:pPr marL="561076" lvl="1" indent="-171450">
              <a:buFont typeface="Arial" panose="020B0604020202020204" pitchFamily="34" charset="0"/>
              <a:buChar char="•"/>
            </a:pPr>
            <a:r>
              <a:rPr lang="en-GB" dirty="0"/>
              <a:t>Which are the financial </a:t>
            </a:r>
            <a:r>
              <a:rPr lang="en-GB" dirty="0" err="1"/>
              <a:t>ly</a:t>
            </a:r>
            <a:r>
              <a:rPr lang="en-GB" dirty="0"/>
              <a:t> most significant adjustments?</a:t>
            </a:r>
          </a:p>
          <a:p>
            <a:pPr marL="561076" lvl="1" indent="-171450">
              <a:buFont typeface="Arial" panose="020B0604020202020204" pitchFamily="34" charset="0"/>
              <a:buChar char="•"/>
            </a:pPr>
            <a:r>
              <a:rPr lang="en-GB" dirty="0"/>
              <a:t>Is there a fundamental reason for any particularly large adjustments (e.g. a inconsistency in one or more correlations)</a:t>
            </a:r>
          </a:p>
          <a:p>
            <a:pPr marL="561076" lvl="1" indent="-171450">
              <a:buFont typeface="Arial" panose="020B0604020202020204" pitchFamily="34" charset="0"/>
              <a:buChar char="•"/>
            </a:pPr>
            <a:r>
              <a:rPr lang="en-GB" dirty="0"/>
              <a:t>Do the adjustments have a material impact on my results? (estimate using correlation matrix)</a:t>
            </a:r>
          </a:p>
          <a:p>
            <a:pPr marL="561076" lvl="1" indent="-171450">
              <a:buFont typeface="Arial" panose="020B0604020202020204" pitchFamily="34" charset="0"/>
              <a:buChar char="•"/>
            </a:pPr>
            <a:r>
              <a:rPr lang="en-GB" dirty="0"/>
              <a:t>Consider applying tolerances to any adjustments.</a:t>
            </a:r>
          </a:p>
          <a:p>
            <a:pPr marL="561076" lvl="1" indent="-171450">
              <a:buFont typeface="Arial" panose="020B0604020202020204" pitchFamily="34" charset="0"/>
              <a:buChar char="•"/>
            </a:pPr>
            <a:r>
              <a:rPr lang="en-GB" dirty="0"/>
              <a:t>There are methods available which allow you weight adjustments  made on blocks of assumptions or event to keep a square PSD submatrix fixed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are the most significant assumptions?  Focus review on these.</a:t>
            </a:r>
          </a:p>
          <a:p>
            <a:pPr marL="171450" indent="-171450">
              <a:buFont typeface="Arial" panose="020B0604020202020204" pitchFamily="34" charset="0"/>
              <a:buChar char="•"/>
            </a:pPr>
            <a:r>
              <a:rPr lang="en-GB" dirty="0"/>
              <a:t>Do the scenarios in the window around the SCR look reasonable given my knowledge of risk in the business? </a:t>
            </a:r>
          </a:p>
          <a:p>
            <a:pPr marL="171450" indent="-171450">
              <a:buFont typeface="Arial" panose="020B0604020202020204" pitchFamily="34" charset="0"/>
              <a:buChar char="•"/>
            </a:pPr>
            <a:r>
              <a:rPr lang="en-GB" dirty="0"/>
              <a:t>If you derive a smoothed biting scenario, does this scenario seem reasonable?</a:t>
            </a:r>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155830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31</a:t>
            </a:fld>
            <a:endParaRPr lang="en-GB"/>
          </a:p>
        </p:txBody>
      </p:sp>
    </p:spTree>
    <p:extLst>
      <p:ext uri="{BB962C8B-B14F-4D97-AF65-F5344CB8AC3E}">
        <p14:creationId xmlns:p14="http://schemas.microsoft.com/office/powerpoint/2010/main" val="24771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3242590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Proxy modelling moves us from a ‘reality-driven’ approach (what is the product  What are the </a:t>
            </a:r>
            <a:r>
              <a:rPr lang="en-GB" dirty="0" err="1"/>
              <a:t>cashflows</a:t>
            </a:r>
            <a:r>
              <a:rPr lang="en-GB" dirty="0"/>
              <a:t>?) to a data-driven approach (what do my models tell me about my sensitivity to risks).</a:t>
            </a:r>
          </a:p>
          <a:p>
            <a:endParaRPr lang="en-GB" dirty="0"/>
          </a:p>
          <a:p>
            <a:r>
              <a:rPr lang="en-GB" dirty="0"/>
              <a:t>Model risk already</a:t>
            </a:r>
            <a:r>
              <a:rPr lang="en-GB" baseline="0" dirty="0"/>
              <a:t> existed in the approximations implicit in heavy models (</a:t>
            </a:r>
            <a:r>
              <a:rPr lang="en-GB" baseline="0" dirty="0" err="1"/>
              <a:t>cashflow</a:t>
            </a:r>
            <a:r>
              <a:rPr lang="en-GB" baseline="0" dirty="0"/>
              <a:t> timing, data grouping </a:t>
            </a:r>
            <a:r>
              <a:rPr lang="en-GB" baseline="0" dirty="0" err="1"/>
              <a:t>etc</a:t>
            </a:r>
            <a:r>
              <a:rPr lang="en-GB" baseline="0" dirty="0"/>
              <a:t>)</a:t>
            </a:r>
          </a:p>
          <a:p>
            <a:endParaRPr lang="en-GB" dirty="0"/>
          </a:p>
          <a:p>
            <a:r>
              <a:rPr lang="en-GB" dirty="0"/>
              <a:t>Proxy</a:t>
            </a:r>
            <a:r>
              <a:rPr lang="en-GB" baseline="0" dirty="0"/>
              <a:t> model usage in economic/regulatory capital is well established – in a sense, when we are deep in the tails there is much potential for ‘error’ e.g. in the calibrations and copula methodology and parameterisation.  So the use of proxy models is just another layer of judgement on top of that.</a:t>
            </a:r>
          </a:p>
          <a:p>
            <a:endParaRPr lang="en-GB" baseline="0" dirty="0"/>
          </a:p>
          <a:p>
            <a:r>
              <a:rPr lang="en-GB" dirty="0"/>
              <a:t>However, use is expanding</a:t>
            </a:r>
            <a:r>
              <a:rPr lang="en-GB" baseline="0" dirty="0"/>
              <a:t> as shown earlier e.g. risk appetite and estimation of balance sheets.  The level of accuracy required of the proxy model may be higher here:</a:t>
            </a:r>
          </a:p>
          <a:p>
            <a:r>
              <a:rPr lang="en-GB" baseline="0" dirty="0"/>
              <a:t>	- because they are used to report results externally</a:t>
            </a:r>
          </a:p>
          <a:p>
            <a:r>
              <a:rPr lang="en-GB" baseline="0" dirty="0"/>
              <a:t>	- because they are used in firm’s risk management processes</a:t>
            </a:r>
          </a:p>
          <a:p>
            <a:endParaRPr lang="en-GB" baseline="0" dirty="0"/>
          </a:p>
          <a:p>
            <a:r>
              <a:rPr lang="en-GB" baseline="0" dirty="0"/>
              <a:t>Validation should be Use focussed, Informative and clearly presented.  In particular we should extract ourselves from a purely data approach, and determine what is causing fitting problems – what judgements have we made and how can we change these to improve the fit.</a:t>
            </a:r>
          </a:p>
          <a:p>
            <a:endParaRPr lang="en-GB" baseline="0" dirty="0"/>
          </a:p>
          <a:p>
            <a:r>
              <a:rPr lang="en-GB" baseline="0" dirty="0"/>
              <a:t>Clear presentation is vital so that it is clear what limitations may exist – refer to graphs coming up in this pack</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14031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graph – good practice</a:t>
            </a:r>
          </a:p>
          <a:p>
            <a:r>
              <a:rPr lang="en-GB" dirty="0"/>
              <a:t>Clearly shows the results and clearly shows how relevant each point is for different purposes</a:t>
            </a:r>
          </a:p>
          <a:p>
            <a:endParaRPr lang="en-GB" dirty="0"/>
          </a:p>
          <a:p>
            <a:r>
              <a:rPr lang="en-GB" dirty="0"/>
              <a:t>Investigate outliers – there may be a good reason e.g. testing incorrect or the scenario is particularly extreme.  Do these points suggest a systemic problem?</a:t>
            </a:r>
          </a:p>
          <a:p>
            <a:endParaRPr lang="en-GB" dirty="0"/>
          </a:p>
          <a:p>
            <a:r>
              <a:rPr lang="en-GB" dirty="0"/>
              <a:t>What other patterns can be inferred from eyeballing the results?  Clustering above/below the line suggests bias.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97028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graph – good practice</a:t>
            </a:r>
          </a:p>
          <a:p>
            <a:r>
              <a:rPr lang="en-GB" dirty="0"/>
              <a:t>Clearly shows the results and clearly shows how relevant each point is for different purposes</a:t>
            </a:r>
          </a:p>
          <a:p>
            <a:endParaRPr lang="en-GB" dirty="0"/>
          </a:p>
          <a:p>
            <a:r>
              <a:rPr lang="en-GB" dirty="0"/>
              <a:t>Investigate outliers – there may be a good reason e.g. testing incorrect or the scenario is particularly extreme.  Do these points suggest a systemic problem?</a:t>
            </a:r>
          </a:p>
          <a:p>
            <a:endParaRPr lang="en-GB" dirty="0"/>
          </a:p>
          <a:p>
            <a:r>
              <a:rPr lang="en-GB" dirty="0"/>
              <a:t>What other patterns can be inferred from eyeballing the results?  Clustering above/below the line suggests bias.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37863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graph – good practice</a:t>
            </a:r>
          </a:p>
          <a:p>
            <a:r>
              <a:rPr lang="en-GB" dirty="0"/>
              <a:t>Clearly shows the results and clearly shows how relevant each point is for different purposes</a:t>
            </a:r>
          </a:p>
          <a:p>
            <a:endParaRPr lang="en-GB" dirty="0"/>
          </a:p>
          <a:p>
            <a:r>
              <a:rPr lang="en-GB" dirty="0"/>
              <a:t>Investigate outliers – there may be a good reason e.g. testing incorrect or the scenario is particularly extreme.  Do these points suggest a systemic problem?</a:t>
            </a:r>
          </a:p>
          <a:p>
            <a:endParaRPr lang="en-GB" dirty="0"/>
          </a:p>
          <a:p>
            <a:r>
              <a:rPr lang="en-GB" dirty="0"/>
              <a:t>What other patterns can be inferred from eyeballing the results?  Clustering above/below the line suggests bias.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34535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graph – good practice</a:t>
            </a:r>
          </a:p>
          <a:p>
            <a:r>
              <a:rPr lang="en-GB" dirty="0"/>
              <a:t>Clearly shows the results and clearly shows how relevant each point is for different purposes</a:t>
            </a:r>
          </a:p>
          <a:p>
            <a:endParaRPr lang="en-GB" dirty="0"/>
          </a:p>
          <a:p>
            <a:r>
              <a:rPr lang="en-GB" dirty="0"/>
              <a:t>Investigate outliers – there may be a good reason e.g. testing incorrect or the scenario is particularly extreme.  Do these points suggest a systemic problem?</a:t>
            </a:r>
          </a:p>
          <a:p>
            <a:endParaRPr lang="en-GB" dirty="0"/>
          </a:p>
          <a:p>
            <a:r>
              <a:rPr lang="en-GB" dirty="0"/>
              <a:t>What other patterns can be inferred from eyeballing the results?  Clustering above/below the line suggests bias.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49976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Validation should answer two questions:</a:t>
            </a:r>
          </a:p>
          <a:p>
            <a:pPr marL="228600" indent="-228600">
              <a:buAutoNum type="arabicPeriod"/>
            </a:pPr>
            <a:r>
              <a:rPr lang="en-GB" baseline="0" dirty="0"/>
              <a:t>Is the model unsuitable for use?  (what tests would we use to decide on that)</a:t>
            </a:r>
          </a:p>
          <a:p>
            <a:pPr marL="228600" indent="-228600">
              <a:buAutoNum type="arabicPeriod"/>
            </a:pPr>
            <a:r>
              <a:rPr lang="en-GB" baseline="0" dirty="0"/>
              <a:t>Can the model be improved – ultimately to lower the model risk further</a:t>
            </a:r>
          </a:p>
          <a:p>
            <a:pPr marL="228600" indent="-228600">
              <a:buAutoNum type="arabicPeriod"/>
            </a:pPr>
            <a:endParaRPr lang="en-GB" baseline="0" dirty="0"/>
          </a:p>
          <a:p>
            <a:pPr marL="0" indent="0">
              <a:buNone/>
            </a:pPr>
            <a:r>
              <a:rPr lang="en-GB" baseline="0" dirty="0"/>
              <a:t>Make point that while statistics are helpful in summarising data and identifying issues, they do not diagnose them.  Especially with small sample sizes</a:t>
            </a:r>
          </a:p>
          <a:p>
            <a:pPr marL="0" indent="0">
              <a:buNone/>
            </a:pPr>
            <a:endParaRPr lang="en-GB" baseline="0" dirty="0"/>
          </a:p>
          <a:p>
            <a:pPr marL="0" indent="0">
              <a:buNone/>
            </a:pPr>
            <a:r>
              <a:rPr lang="en-GB" baseline="0" dirty="0"/>
              <a:t>Setting of tolerances is normal, but why do we set them?  If we set tight tolerances and deem failure in the breach of them, we will never have a valid model.</a:t>
            </a:r>
          </a:p>
          <a:p>
            <a:pPr marL="0" indent="0">
              <a:buNone/>
            </a:pPr>
            <a:endParaRPr lang="en-GB" baseline="0" dirty="0"/>
          </a:p>
          <a:p>
            <a:pPr marL="0" indent="0">
              <a:buNone/>
            </a:pPr>
            <a:r>
              <a:rPr lang="en-GB" baseline="0" dirty="0"/>
              <a:t>Also, note that errors are normal and to be expected – as noted in </a:t>
            </a:r>
            <a:r>
              <a:rPr lang="en-GB" baseline="0" dirty="0" err="1"/>
              <a:t>Hursey</a:t>
            </a:r>
            <a:r>
              <a:rPr lang="en-GB" baseline="0" dirty="0"/>
              <a:t> et al, we should not reject models based on any particular sample if re-ordering wouldn’t change the result.  Focus on identifying trends and bias – use the data and statistics as a guide and investigate further</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410810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39</a:t>
            </a:fld>
            <a:endParaRPr lang="en-GB"/>
          </a:p>
        </p:txBody>
      </p:sp>
    </p:spTree>
    <p:extLst>
      <p:ext uri="{BB962C8B-B14F-4D97-AF65-F5344CB8AC3E}">
        <p14:creationId xmlns:p14="http://schemas.microsoft.com/office/powerpoint/2010/main" val="2152358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40</a:t>
            </a:fld>
            <a:endParaRPr lang="en-GB"/>
          </a:p>
        </p:txBody>
      </p:sp>
    </p:spTree>
    <p:extLst>
      <p:ext uri="{BB962C8B-B14F-4D97-AF65-F5344CB8AC3E}">
        <p14:creationId xmlns:p14="http://schemas.microsoft.com/office/powerpoint/2010/main" val="235714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41</a:t>
            </a:fld>
            <a:endParaRPr lang="en-GB"/>
          </a:p>
        </p:txBody>
      </p:sp>
    </p:spTree>
    <p:extLst>
      <p:ext uri="{BB962C8B-B14F-4D97-AF65-F5344CB8AC3E}">
        <p14:creationId xmlns:p14="http://schemas.microsoft.com/office/powerpoint/2010/main" val="2666641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that the lines are not dependent on the actual data; </a:t>
            </a:r>
          </a:p>
          <a:p>
            <a:r>
              <a:rPr lang="en-GB" sz="1000" kern="1200" baseline="0" dirty="0">
                <a:solidFill>
                  <a:schemeClr val="tx1"/>
                </a:solidFill>
                <a:effectLst/>
                <a:latin typeface="Arial" charset="0"/>
                <a:ea typeface="+mn-ea"/>
                <a:cs typeface="Arial" charset="0"/>
              </a:rPr>
              <a:t>Data shows </a:t>
            </a:r>
            <a:r>
              <a:rPr lang="en-GB" sz="1000" kern="1200" dirty="0">
                <a:solidFill>
                  <a:schemeClr val="tx1"/>
                </a:solidFill>
                <a:effectLst/>
                <a:latin typeface="Arial" charset="0"/>
                <a:ea typeface="+mn-ea"/>
                <a:cs typeface="Arial" charset="0"/>
              </a:rPr>
              <a:t>monthly total returns for equity indices of 18 different geographies (i.e. 153 distinct pairs of risk factors) over the period 31 December 1969 to 31 December 2009</a:t>
            </a:r>
          </a:p>
          <a:p>
            <a:r>
              <a:rPr lang="en-GB" sz="1000" kern="1200" dirty="0">
                <a:solidFill>
                  <a:schemeClr val="tx1"/>
                </a:solidFill>
                <a:effectLst/>
                <a:latin typeface="Arial" charset="0"/>
                <a:ea typeface="+mn-ea"/>
                <a:cs typeface="Arial" charset="0"/>
              </a:rPr>
              <a:t>In step 4, we need to decide which </a:t>
            </a:r>
            <a:r>
              <a:rPr lang="en-GB" sz="1000" kern="1200" dirty="0" err="1">
                <a:solidFill>
                  <a:schemeClr val="tx1"/>
                </a:solidFill>
                <a:effectLst/>
                <a:latin typeface="Arial" charset="0"/>
                <a:ea typeface="+mn-ea"/>
                <a:cs typeface="Arial" charset="0"/>
              </a:rPr>
              <a:t>DoF</a:t>
            </a:r>
            <a:r>
              <a:rPr lang="en-GB" sz="1000" kern="1200" dirty="0">
                <a:solidFill>
                  <a:schemeClr val="tx1"/>
                </a:solidFill>
                <a:effectLst/>
                <a:latin typeface="Arial" charset="0"/>
                <a:ea typeface="+mn-ea"/>
                <a:cs typeface="Arial" charset="0"/>
              </a:rPr>
              <a:t> best fits the data; in theory we could</a:t>
            </a:r>
            <a:r>
              <a:rPr lang="en-GB" sz="1000" kern="1200" baseline="0" dirty="0">
                <a:solidFill>
                  <a:schemeClr val="tx1"/>
                </a:solidFill>
                <a:effectLst/>
                <a:latin typeface="Arial" charset="0"/>
                <a:ea typeface="+mn-ea"/>
                <a:cs typeface="Arial" charset="0"/>
              </a:rPr>
              <a:t> do some sort of regression, although probably best to pick a more rounded answer;  we may also want to give more prominence to points that have more impact to our results (for example the markets where most of our investments are made); this dataset suggests that 5 might be a reasonable answer. </a:t>
            </a:r>
          </a:p>
          <a:p>
            <a:r>
              <a:rPr lang="en-GB" sz="1000" kern="1200" baseline="0" dirty="0">
                <a:solidFill>
                  <a:schemeClr val="tx1"/>
                </a:solidFill>
                <a:effectLst/>
                <a:latin typeface="Arial" charset="0"/>
                <a:ea typeface="+mn-ea"/>
                <a:cs typeface="Arial" charset="0"/>
              </a:rPr>
              <a:t>In step 5, having decided on what </a:t>
            </a:r>
            <a:r>
              <a:rPr lang="en-GB" sz="1000" kern="1200" baseline="0" dirty="0" err="1">
                <a:solidFill>
                  <a:schemeClr val="tx1"/>
                </a:solidFill>
                <a:effectLst/>
                <a:latin typeface="Arial" charset="0"/>
                <a:ea typeface="+mn-ea"/>
                <a:cs typeface="Arial" charset="0"/>
              </a:rPr>
              <a:t>DoF</a:t>
            </a:r>
            <a:r>
              <a:rPr lang="en-GB" sz="1000" kern="1200" baseline="0" dirty="0">
                <a:solidFill>
                  <a:schemeClr val="tx1"/>
                </a:solidFill>
                <a:effectLst/>
                <a:latin typeface="Arial" charset="0"/>
                <a:ea typeface="+mn-ea"/>
                <a:cs typeface="Arial" charset="0"/>
              </a:rPr>
              <a:t> is appropriate, we draw that curve and then we can either keep the same rank correlation and find the </a:t>
            </a:r>
            <a:r>
              <a:rPr lang="en-GB" sz="1000" kern="1200" baseline="0" dirty="0" err="1">
                <a:solidFill>
                  <a:schemeClr val="tx1"/>
                </a:solidFill>
                <a:effectLst/>
                <a:latin typeface="Arial" charset="0"/>
                <a:ea typeface="+mn-ea"/>
                <a:cs typeface="Arial" charset="0"/>
              </a:rPr>
              <a:t>arachnitude</a:t>
            </a:r>
            <a:r>
              <a:rPr lang="en-GB" sz="1000" kern="1200" baseline="0" dirty="0">
                <a:solidFill>
                  <a:schemeClr val="tx1"/>
                </a:solidFill>
                <a:effectLst/>
                <a:latin typeface="Arial" charset="0"/>
                <a:ea typeface="+mn-ea"/>
                <a:cs typeface="Arial" charset="0"/>
              </a:rPr>
              <a:t> value of the relevant </a:t>
            </a:r>
            <a:r>
              <a:rPr lang="en-GB" sz="1000" kern="1200" baseline="0" dirty="0" err="1">
                <a:solidFill>
                  <a:schemeClr val="tx1"/>
                </a:solidFill>
                <a:effectLst/>
                <a:latin typeface="Arial" charset="0"/>
                <a:ea typeface="+mn-ea"/>
                <a:cs typeface="Arial" charset="0"/>
              </a:rPr>
              <a:t>DoF</a:t>
            </a:r>
            <a:r>
              <a:rPr lang="en-GB" sz="1000" kern="1200" baseline="0" dirty="0">
                <a:solidFill>
                  <a:schemeClr val="tx1"/>
                </a:solidFill>
                <a:effectLst/>
                <a:latin typeface="Arial" charset="0"/>
                <a:ea typeface="+mn-ea"/>
                <a:cs typeface="Arial" charset="0"/>
              </a:rPr>
              <a:t> curve we have chosen, or take the closest distance between each cross and the curve to determine what is the optimal point on the curve and thus identify a new rank correlation too; we can then back solve for the particular copula and </a:t>
            </a:r>
            <a:r>
              <a:rPr lang="en-GB" sz="1000" kern="1200" baseline="0" dirty="0" err="1">
                <a:solidFill>
                  <a:schemeClr val="tx1"/>
                </a:solidFill>
                <a:effectLst/>
                <a:latin typeface="Arial" charset="0"/>
                <a:ea typeface="+mn-ea"/>
                <a:cs typeface="Arial" charset="0"/>
              </a:rPr>
              <a:t>DoF</a:t>
            </a:r>
            <a:r>
              <a:rPr lang="en-GB" sz="1000" kern="1200" baseline="0" dirty="0">
                <a:solidFill>
                  <a:schemeClr val="tx1"/>
                </a:solidFill>
                <a:effectLst/>
                <a:latin typeface="Arial" charset="0"/>
                <a:ea typeface="+mn-ea"/>
                <a:cs typeface="Arial" charset="0"/>
              </a:rPr>
              <a:t> to get the correlation matrix parameter.</a:t>
            </a:r>
          </a:p>
        </p:txBody>
      </p:sp>
      <p:sp>
        <p:nvSpPr>
          <p:cNvPr id="4" name="Slide Number Placeholder 3"/>
          <p:cNvSpPr>
            <a:spLocks noGrp="1"/>
          </p:cNvSpPr>
          <p:nvPr>
            <p:ph type="sldNum" sz="quarter" idx="10"/>
          </p:nvPr>
        </p:nvSpPr>
        <p:spPr/>
        <p:txBody>
          <a:bodyPr/>
          <a:lstStyle/>
          <a:p>
            <a:fld id="{0C75E569-FA29-4591-9ED9-413A86DC2D18}" type="slidenum">
              <a:rPr lang="en-GB" smtClean="0"/>
              <a:pPr/>
              <a:t>44</a:t>
            </a:fld>
            <a:endParaRPr lang="en-GB"/>
          </a:p>
        </p:txBody>
      </p:sp>
    </p:spTree>
    <p:extLst>
      <p:ext uri="{BB962C8B-B14F-4D97-AF65-F5344CB8AC3E}">
        <p14:creationId xmlns:p14="http://schemas.microsoft.com/office/powerpoint/2010/main" val="80045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Solvency has brought increased emphasis on justifying choices and assumptions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Data Standards</a:t>
            </a:r>
          </a:p>
          <a:p>
            <a:pPr marL="171450" indent="-171450">
              <a:buFont typeface="Arial" panose="020B0604020202020204" pitchFamily="34" charset="0"/>
              <a:buChar char="•"/>
            </a:pPr>
            <a:r>
              <a:rPr lang="en-GB" dirty="0"/>
              <a:t>Statistical Quality Standards</a:t>
            </a:r>
          </a:p>
          <a:p>
            <a:pPr marL="171450" indent="-171450">
              <a:buFont typeface="Arial" panose="020B0604020202020204" pitchFamily="34" charset="0"/>
              <a:buChar char="•"/>
            </a:pPr>
            <a:r>
              <a:rPr lang="en-GB" dirty="0"/>
              <a:t>Expert Judgement </a:t>
            </a:r>
          </a:p>
          <a:p>
            <a:pPr marL="171450" indent="-171450">
              <a:buFont typeface="Arial" panose="020B0604020202020204" pitchFamily="34" charset="0"/>
              <a:buChar char="•"/>
            </a:pPr>
            <a:r>
              <a:rPr lang="en-GB" dirty="0"/>
              <a:t>Independent Validation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Also requirement that Boards collectively have  an adequate understanding of the main assumptions and limitations in the model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All this leads to increased scrutiny  of whether model is fit for purpose</a:t>
            </a:r>
          </a:p>
          <a:p>
            <a:pPr marL="171450" indent="-171450">
              <a:buFont typeface="Arial" panose="020B0604020202020204" pitchFamily="34" charset="0"/>
              <a:buChar char="•"/>
            </a:pPr>
            <a:r>
              <a:rPr lang="en-GB" dirty="0"/>
              <a:t>And increased demands on actuaries to be able to communicate their recommendations effectively so that senior management and Boards can make well-informed choices</a:t>
            </a:r>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192583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397075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we’ll focus on the most common technique that has been adopted by insurers</a:t>
            </a:r>
            <a:r>
              <a:rPr lang="en-GB" baseline="0" dirty="0"/>
              <a:t> that intend to use an internal model </a:t>
            </a:r>
            <a:br>
              <a:rPr lang="en-GB" baseline="0" dirty="0"/>
            </a:br>
            <a:r>
              <a:rPr lang="en-GB" baseline="0" dirty="0"/>
              <a:t>to calculate their SCR under Solvency II: the </a:t>
            </a:r>
            <a:r>
              <a:rPr lang="en-GB" dirty="0"/>
              <a:t>copula + proxy model approach</a:t>
            </a:r>
          </a:p>
          <a:p>
            <a:endParaRPr lang="en-GB" dirty="0"/>
          </a:p>
          <a:p>
            <a:r>
              <a:rPr lang="en-GB" dirty="0"/>
              <a:t>This has two main components</a:t>
            </a:r>
          </a:p>
          <a:p>
            <a:endParaRPr lang="en-GB" dirty="0"/>
          </a:p>
          <a:p>
            <a:r>
              <a:rPr lang="en-GB" dirty="0"/>
              <a:t>(</a:t>
            </a:r>
            <a:r>
              <a:rPr lang="en-GB" dirty="0" err="1"/>
              <a:t>i</a:t>
            </a:r>
            <a:r>
              <a:rPr lang="en-GB" dirty="0"/>
              <a:t>)  a model for risk factor changes built up from models for individual risk factors + a copula  that describes the dependency structure between the,</a:t>
            </a:r>
          </a:p>
          <a:p>
            <a:endParaRPr lang="en-GB" dirty="0"/>
          </a:p>
          <a:p>
            <a:r>
              <a:rPr lang="en-GB" dirty="0"/>
              <a:t>AND</a:t>
            </a:r>
          </a:p>
          <a:p>
            <a:endParaRPr lang="en-GB" dirty="0"/>
          </a:p>
          <a:p>
            <a:r>
              <a:rPr lang="en-GB" dirty="0"/>
              <a:t>(ii) a proxy model which estimates the effects of changes in risk factors  on economic capital</a:t>
            </a:r>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28294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127788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reminder of a copula</a:t>
            </a:r>
          </a:p>
          <a:p>
            <a:r>
              <a:rPr lang="en-GB" dirty="0"/>
              <a:t>Essentially it’s an algorithm for matching up the ranks of changes in individual risk factors to form  combinations of changes in risk factors in a way that respects an assumed dependency structure.</a:t>
            </a:r>
          </a:p>
          <a:p>
            <a:endParaRPr lang="en-GB" dirty="0"/>
          </a:p>
          <a:p>
            <a:r>
              <a:rPr lang="en-GB" dirty="0"/>
              <a:t>Most companies that  have applied to use an internal model to calculate their S2 SCR from 2016 have opted for a parametric copula – the majority have gone for Gaussian but some have gone for a  Student’s T.</a:t>
            </a:r>
          </a:p>
          <a:p>
            <a:endParaRPr lang="en-GB" dirty="0"/>
          </a:p>
          <a:p>
            <a:r>
              <a:rPr lang="en-GB" dirty="0"/>
              <a:t>Towers Watson 2015 Risk Calibration Survey</a:t>
            </a:r>
            <a:r>
              <a:rPr lang="en-GB" baseline="0" dirty="0"/>
              <a:t> – 7 companies using a Gaussian and 3 using a T for at least part of the aggregation.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318820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a:t>
            </a:r>
          </a:p>
          <a:p>
            <a:endParaRPr lang="en-GB" dirty="0"/>
          </a:p>
          <a:p>
            <a:r>
              <a:rPr lang="en-GB" dirty="0"/>
              <a:t>Gaussian </a:t>
            </a:r>
            <a:r>
              <a:rPr lang="en-GB" dirty="0" err="1"/>
              <a:t>copoula</a:t>
            </a:r>
            <a:r>
              <a:rPr lang="en-GB" dirty="0"/>
              <a:t> is the copula underlying a multivariate Normal and T copula is copula underlying a multivariate Student’s T distribution.</a:t>
            </a:r>
          </a:p>
          <a:p>
            <a:r>
              <a:rPr lang="en-GB" dirty="0"/>
              <a:t>Both have a correlation matrix at their heart.  </a:t>
            </a:r>
          </a:p>
          <a:p>
            <a:r>
              <a:rPr lang="en-GB" dirty="0"/>
              <a:t>The T copula has one additional parameters called Degrees of Freedom which, together with the correlations, controls the coefficient of tail dependence between pairs of risks.</a:t>
            </a:r>
          </a:p>
          <a:p>
            <a:endParaRPr lang="en-GB" dirty="0"/>
          </a:p>
          <a:p>
            <a:r>
              <a:rPr lang="en-GB" dirty="0"/>
              <a:t>Pictures show scatter plots of copulas and contour plots of meta distribution with standard Normal marginal.</a:t>
            </a:r>
          </a:p>
          <a:p>
            <a:r>
              <a:rPr lang="en-GB" dirty="0"/>
              <a:t>Can see tail dependence of T through clustering in corners and contours poking into corners.</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59561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Assumptions about tail dependence are important because they define </a:t>
            </a:r>
            <a:r>
              <a:rPr lang="en-GB" dirty="0" err="1"/>
              <a:t>hpw</a:t>
            </a:r>
            <a:r>
              <a:rPr lang="en-GB" dirty="0"/>
              <a:t> likely extreme changes in risk factors will occur together in your model.</a:t>
            </a:r>
          </a:p>
          <a:p>
            <a:endParaRPr lang="en-GB" dirty="0"/>
          </a:p>
          <a:p>
            <a:r>
              <a:rPr lang="en-GB" dirty="0"/>
              <a:t>For example, a bivariate T copula  with 5 degrees of freedom would be expected to produce twice as many events where changes in both risk factors exceed their 99</a:t>
            </a:r>
            <a:r>
              <a:rPr lang="en-GB" baseline="30000" dirty="0"/>
              <a:t>th</a:t>
            </a:r>
            <a:r>
              <a:rPr lang="en-GB" dirty="0"/>
              <a:t> percentile values compared to a Gaussian copula.</a:t>
            </a:r>
          </a:p>
          <a:p>
            <a:endParaRPr lang="en-GB" dirty="0"/>
          </a:p>
          <a:p>
            <a:r>
              <a:rPr lang="en-GB" dirty="0"/>
              <a:t>Can see that, all other things equal, the ratio increases as the  assumed correlation reduces or the degrees of freedom parameter reduces.</a:t>
            </a:r>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1108912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1587198"/>
            <a:ext cx="3936435" cy="33666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1600201"/>
            <a:ext cx="7766034" cy="971549"/>
          </a:xfrm>
        </p:spPr>
        <p:txBody>
          <a:bodyPr anchor="t"/>
          <a:lstStyle>
            <a:lvl1pPr>
              <a:defRPr sz="31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27 June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50" y="1168003"/>
            <a:ext cx="4070350"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27 June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27 June 2016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27 June 2016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27 June 2016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3489852"/>
            <a:ext cx="5486400" cy="425054"/>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383931" y="349746"/>
            <a:ext cx="8375611"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n-US"/>
              <a:t>Click icon to add picture</a:t>
            </a:r>
            <a:endParaRPr lang="en-GB"/>
          </a:p>
        </p:txBody>
      </p:sp>
      <p:sp>
        <p:nvSpPr>
          <p:cNvPr id="4" name="Text Placeholder 3"/>
          <p:cNvSpPr>
            <a:spLocks noGrp="1"/>
          </p:cNvSpPr>
          <p:nvPr>
            <p:ph type="body" sz="half" idx="2"/>
          </p:nvPr>
        </p:nvSpPr>
        <p:spPr>
          <a:xfrm>
            <a:off x="383931" y="3914905"/>
            <a:ext cx="5486400" cy="603647"/>
          </a:xfrm>
        </p:spPr>
        <p:txBody>
          <a:bodyPr/>
          <a:lstStyle>
            <a:lvl1pPr marL="0" indent="0">
              <a:buNone/>
              <a:defRPr sz="15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27 June 2016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50" y="1168003"/>
            <a:ext cx="4070350" cy="3480197"/>
          </a:xfrm>
        </p:spPr>
        <p:txBody>
          <a:bodyPr/>
          <a:lstStyle>
            <a:lvl1pPr>
              <a:defRPr sz="1900"/>
            </a:lvl1pPr>
          </a:lstStyle>
          <a:p>
            <a:r>
              <a:rPr lang="en-US"/>
              <a:t>Click icon to add chart</a:t>
            </a:r>
            <a:endParaRPr lang="en-GB" dirty="0"/>
          </a:p>
        </p:txBody>
      </p:sp>
      <p:sp>
        <p:nvSpPr>
          <p:cNvPr id="5" name="Date Placeholder 4"/>
          <p:cNvSpPr>
            <a:spLocks noGrp="1"/>
          </p:cNvSpPr>
          <p:nvPr>
            <p:ph type="dt" sz="half" idx="10"/>
          </p:nvPr>
        </p:nvSpPr>
        <p:spPr>
          <a:xfrm>
            <a:off x="395289" y="4807744"/>
            <a:ext cx="2016125" cy="248841"/>
          </a:xfrm>
        </p:spPr>
        <p:txBody>
          <a:bodyPr/>
          <a:lstStyle>
            <a:lvl1pPr>
              <a:defRPr/>
            </a:lvl1pPr>
          </a:lstStyle>
          <a:p>
            <a:fld id="{E55E8865-9CB5-4569-9D00-F0979EDB96F2}" type="datetime4">
              <a:rPr lang="en-GB"/>
              <a:pPr/>
              <a:t>27 June 2016</a:t>
            </a:fld>
            <a:endParaRPr lang="en-GB"/>
          </a:p>
        </p:txBody>
      </p:sp>
      <p:sp>
        <p:nvSpPr>
          <p:cNvPr id="6" name="Footer Placeholder 5"/>
          <p:cNvSpPr>
            <a:spLocks noGrp="1"/>
          </p:cNvSpPr>
          <p:nvPr>
            <p:ph type="ftr" sz="quarter" idx="11"/>
          </p:nvPr>
        </p:nvSpPr>
        <p:spPr>
          <a:xfrm>
            <a:off x="2411414"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4801792"/>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1"/>
            <a:ext cx="6370186" cy="971549"/>
          </a:xfrm>
        </p:spPr>
        <p:txBody>
          <a:bodyPr anchor="t"/>
          <a:lstStyle>
            <a:lvl1pPr>
              <a:defRPr sz="31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27 June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370105"/>
            <a:ext cx="1528785" cy="558092"/>
            <a:chOff x="7905328" y="493473"/>
            <a:chExt cx="1656184" cy="744123"/>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97627"/>
            </a:xfrm>
            <a:prstGeom prst="rect">
              <a:avLst/>
            </a:prstGeom>
            <a:noFill/>
          </p:spPr>
          <p:txBody>
            <a:bodyPr wrap="square" rtlCol="0">
              <a:spAutoFit/>
            </a:bodyPr>
            <a:lstStyle/>
            <a:p>
              <a:r>
                <a:rPr lang="en-GB" sz="1400" dirty="0">
                  <a:solidFill>
                    <a:schemeClr val="bg1"/>
                  </a:solidFill>
                </a:rPr>
                <a:t>Partner</a:t>
              </a:r>
            </a:p>
            <a:p>
              <a:r>
                <a:rPr lang="en-GB" sz="1400" dirty="0">
                  <a:solidFill>
                    <a:schemeClr val="bg1"/>
                  </a:solidFill>
                </a:rPr>
                <a:t>Logo</a:t>
              </a:r>
            </a:p>
          </p:txBody>
        </p:sp>
      </p:grpSp>
      <p:grpSp>
        <p:nvGrpSpPr>
          <p:cNvPr id="5" name="Group 4"/>
          <p:cNvGrpSpPr/>
          <p:nvPr userDrawn="1"/>
        </p:nvGrpSpPr>
        <p:grpSpPr>
          <a:xfrm>
            <a:off x="7297226" y="1018177"/>
            <a:ext cx="1528785" cy="558092"/>
            <a:chOff x="7905328" y="1357569"/>
            <a:chExt cx="1656184" cy="744123"/>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97627"/>
            </a:xfrm>
            <a:prstGeom prst="rect">
              <a:avLst/>
            </a:prstGeom>
            <a:noFill/>
          </p:spPr>
          <p:txBody>
            <a:bodyPr wrap="square" rtlCol="0">
              <a:spAutoFit/>
            </a:bodyPr>
            <a:lstStyle/>
            <a:p>
              <a:r>
                <a:rPr lang="en-GB" sz="1400" dirty="0">
                  <a:solidFill>
                    <a:schemeClr val="bg1"/>
                  </a:solidFill>
                </a:rPr>
                <a:t>Partner</a:t>
              </a:r>
            </a:p>
            <a:p>
              <a:r>
                <a:rPr lang="en-GB" sz="1400" dirty="0">
                  <a:solidFill>
                    <a:schemeClr val="bg1"/>
                  </a:solidFill>
                </a:rPr>
                <a:t>Logo</a:t>
              </a:r>
            </a:p>
          </p:txBody>
        </p:sp>
      </p:grpSp>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585732" y="4128746"/>
            <a:ext cx="10292834" cy="781100"/>
            <a:chOff x="-634543" y="5504998"/>
            <a:chExt cx="11150570" cy="1041467"/>
          </a:xfrm>
        </p:grpSpPr>
        <p:sp>
          <p:nvSpPr>
            <p:cNvPr id="7" name="TextBox 6"/>
            <p:cNvSpPr txBox="1"/>
            <p:nvPr userDrawn="1"/>
          </p:nvSpPr>
          <p:spPr>
            <a:xfrm rot="18900000">
              <a:off x="549347" y="6033504"/>
              <a:ext cx="1259373" cy="512961"/>
            </a:xfrm>
            <a:prstGeom prst="rect">
              <a:avLst/>
            </a:prstGeom>
            <a:noFill/>
          </p:spPr>
          <p:txBody>
            <a:bodyPr wrap="none" rtlCol="0">
              <a:spAutoFit/>
            </a:bodyPr>
            <a:lstStyle/>
            <a:p>
              <a:r>
                <a:rPr lang="en-GB" sz="1900" dirty="0">
                  <a:solidFill>
                    <a:schemeClr val="accent3">
                      <a:lumMod val="50000"/>
                    </a:schemeClr>
                  </a:solidFill>
                </a:rPr>
                <a:t>Progress</a:t>
              </a:r>
            </a:p>
          </p:txBody>
        </p:sp>
        <p:sp>
          <p:nvSpPr>
            <p:cNvPr id="8" name="TextBox 7"/>
            <p:cNvSpPr txBox="1"/>
            <p:nvPr userDrawn="1"/>
          </p:nvSpPr>
          <p:spPr>
            <a:xfrm rot="18900000">
              <a:off x="1026611" y="5983171"/>
              <a:ext cx="1538964" cy="512961"/>
            </a:xfrm>
            <a:prstGeom prst="rect">
              <a:avLst/>
            </a:prstGeom>
            <a:noFill/>
          </p:spPr>
          <p:txBody>
            <a:bodyPr wrap="none" rtlCol="0">
              <a:spAutoFit/>
            </a:bodyPr>
            <a:lstStyle/>
            <a:p>
              <a:r>
                <a:rPr lang="en-GB" sz="1900" dirty="0">
                  <a:solidFill>
                    <a:schemeClr val="accent3">
                      <a:lumMod val="50000"/>
                    </a:schemeClr>
                  </a:solidFill>
                </a:rPr>
                <a:t>Community</a:t>
              </a:r>
            </a:p>
          </p:txBody>
        </p:sp>
        <p:sp>
          <p:nvSpPr>
            <p:cNvPr id="9" name="TextBox 8"/>
            <p:cNvSpPr txBox="1"/>
            <p:nvPr userDrawn="1"/>
          </p:nvSpPr>
          <p:spPr>
            <a:xfrm rot="18900000">
              <a:off x="1484975" y="5605665"/>
              <a:ext cx="2495822" cy="512961"/>
            </a:xfrm>
            <a:prstGeom prst="rect">
              <a:avLst/>
            </a:prstGeom>
            <a:noFill/>
          </p:spPr>
          <p:txBody>
            <a:bodyPr wrap="none" rtlCol="0">
              <a:spAutoFit/>
            </a:bodyPr>
            <a:lstStyle/>
            <a:p>
              <a:r>
                <a:rPr lang="en-GB" sz="1900" dirty="0">
                  <a:solidFill>
                    <a:schemeClr val="accent3">
                      <a:lumMod val="50000"/>
                    </a:schemeClr>
                  </a:solidFill>
                </a:rPr>
                <a:t>Sessional Meetings</a:t>
              </a:r>
            </a:p>
          </p:txBody>
        </p:sp>
        <p:sp>
          <p:nvSpPr>
            <p:cNvPr id="11" name="TextBox 10"/>
            <p:cNvSpPr txBox="1"/>
            <p:nvPr userDrawn="1"/>
          </p:nvSpPr>
          <p:spPr>
            <a:xfrm rot="18900000">
              <a:off x="2186987" y="5983169"/>
              <a:ext cx="1377460" cy="512961"/>
            </a:xfrm>
            <a:prstGeom prst="rect">
              <a:avLst/>
            </a:prstGeom>
            <a:noFill/>
          </p:spPr>
          <p:txBody>
            <a:bodyPr wrap="none" rtlCol="0">
              <a:spAutoFit/>
            </a:bodyPr>
            <a:lstStyle/>
            <a:p>
              <a:r>
                <a:rPr lang="en-GB" sz="1900" dirty="0">
                  <a:solidFill>
                    <a:schemeClr val="accent3">
                      <a:lumMod val="50000"/>
                    </a:schemeClr>
                  </a:solidFill>
                </a:rPr>
                <a:t>Education</a:t>
              </a:r>
            </a:p>
          </p:txBody>
        </p:sp>
        <p:sp>
          <p:nvSpPr>
            <p:cNvPr id="12" name="TextBox 11"/>
            <p:cNvSpPr txBox="1"/>
            <p:nvPr userDrawn="1"/>
          </p:nvSpPr>
          <p:spPr>
            <a:xfrm rot="18900000">
              <a:off x="2641358" y="5756668"/>
              <a:ext cx="2034307" cy="512961"/>
            </a:xfrm>
            <a:prstGeom prst="rect">
              <a:avLst/>
            </a:prstGeom>
            <a:noFill/>
          </p:spPr>
          <p:txBody>
            <a:bodyPr wrap="none" rtlCol="0">
              <a:spAutoFit/>
            </a:bodyPr>
            <a:lstStyle/>
            <a:p>
              <a:pPr algn="l"/>
              <a:r>
                <a:rPr lang="en-GB" sz="1900" dirty="0">
                  <a:solidFill>
                    <a:schemeClr val="accent3">
                      <a:lumMod val="50000"/>
                    </a:schemeClr>
                  </a:solidFill>
                </a:rPr>
                <a:t>Working parties</a:t>
              </a:r>
            </a:p>
          </p:txBody>
        </p:sp>
        <p:sp>
          <p:nvSpPr>
            <p:cNvPr id="13" name="TextBox 12"/>
            <p:cNvSpPr txBox="1"/>
            <p:nvPr userDrawn="1"/>
          </p:nvSpPr>
          <p:spPr>
            <a:xfrm rot="18900000">
              <a:off x="3279321" y="5907672"/>
              <a:ext cx="1673723" cy="512961"/>
            </a:xfrm>
            <a:prstGeom prst="rect">
              <a:avLst/>
            </a:prstGeom>
            <a:noFill/>
          </p:spPr>
          <p:txBody>
            <a:bodyPr wrap="none" rtlCol="0">
              <a:spAutoFit/>
            </a:bodyPr>
            <a:lstStyle/>
            <a:p>
              <a:r>
                <a:rPr lang="en-GB" sz="1900" dirty="0">
                  <a:solidFill>
                    <a:schemeClr val="accent3">
                      <a:lumMod val="50000"/>
                    </a:schemeClr>
                  </a:solidFill>
                </a:rPr>
                <a:t>Volunteering</a:t>
              </a:r>
            </a:p>
          </p:txBody>
        </p:sp>
        <p:sp>
          <p:nvSpPr>
            <p:cNvPr id="14" name="TextBox 13"/>
            <p:cNvSpPr txBox="1"/>
            <p:nvPr userDrawn="1"/>
          </p:nvSpPr>
          <p:spPr>
            <a:xfrm rot="18900000">
              <a:off x="3928499" y="5999949"/>
              <a:ext cx="1334046" cy="512961"/>
            </a:xfrm>
            <a:prstGeom prst="rect">
              <a:avLst/>
            </a:prstGeom>
            <a:noFill/>
          </p:spPr>
          <p:txBody>
            <a:bodyPr wrap="none" rtlCol="0">
              <a:spAutoFit/>
            </a:bodyPr>
            <a:lstStyle/>
            <a:p>
              <a:r>
                <a:rPr lang="en-GB" sz="1900" dirty="0">
                  <a:solidFill>
                    <a:schemeClr val="accent3">
                      <a:lumMod val="50000"/>
                    </a:schemeClr>
                  </a:solidFill>
                </a:rPr>
                <a:t>Research</a:t>
              </a:r>
            </a:p>
          </p:txBody>
        </p:sp>
        <p:sp>
          <p:nvSpPr>
            <p:cNvPr id="15" name="TextBox 14"/>
            <p:cNvSpPr txBox="1"/>
            <p:nvPr userDrawn="1"/>
          </p:nvSpPr>
          <p:spPr>
            <a:xfrm rot="18900000">
              <a:off x="4357833" y="5639221"/>
              <a:ext cx="2363842" cy="512961"/>
            </a:xfrm>
            <a:prstGeom prst="rect">
              <a:avLst/>
            </a:prstGeom>
            <a:noFill/>
          </p:spPr>
          <p:txBody>
            <a:bodyPr wrap="none" rtlCol="0">
              <a:spAutoFit/>
            </a:bodyPr>
            <a:lstStyle/>
            <a:p>
              <a:r>
                <a:rPr lang="en-GB" sz="1900" dirty="0">
                  <a:solidFill>
                    <a:schemeClr val="accent3">
                      <a:lumMod val="50000"/>
                    </a:schemeClr>
                  </a:solidFill>
                </a:rPr>
                <a:t>Shaping</a:t>
              </a:r>
              <a:r>
                <a:rPr lang="en-GB" sz="1900" baseline="0" dirty="0">
                  <a:solidFill>
                    <a:schemeClr val="accent3">
                      <a:lumMod val="50000"/>
                    </a:schemeClr>
                  </a:solidFill>
                </a:rPr>
                <a:t> the future</a:t>
              </a:r>
              <a:endParaRPr lang="en-GB" sz="1900" dirty="0">
                <a:solidFill>
                  <a:schemeClr val="accent3">
                    <a:lumMod val="50000"/>
                  </a:schemeClr>
                </a:solidFill>
              </a:endParaRPr>
            </a:p>
          </p:txBody>
        </p:sp>
        <p:sp>
          <p:nvSpPr>
            <p:cNvPr id="16" name="TextBox 15"/>
            <p:cNvSpPr txBox="1"/>
            <p:nvPr userDrawn="1"/>
          </p:nvSpPr>
          <p:spPr>
            <a:xfrm rot="18900000">
              <a:off x="5063003" y="5919057"/>
              <a:ext cx="1525071" cy="512961"/>
            </a:xfrm>
            <a:prstGeom prst="rect">
              <a:avLst/>
            </a:prstGeom>
            <a:noFill/>
          </p:spPr>
          <p:txBody>
            <a:bodyPr wrap="none" rtlCol="0">
              <a:spAutoFit/>
            </a:bodyPr>
            <a:lstStyle/>
            <a:p>
              <a:r>
                <a:rPr lang="en-GB" sz="1900" dirty="0">
                  <a:solidFill>
                    <a:schemeClr val="accent3">
                      <a:lumMod val="50000"/>
                    </a:schemeClr>
                  </a:solidFill>
                </a:rPr>
                <a:t>Networking</a:t>
              </a:r>
            </a:p>
          </p:txBody>
        </p:sp>
        <p:sp>
          <p:nvSpPr>
            <p:cNvPr id="17" name="TextBox 16"/>
            <p:cNvSpPr txBox="1"/>
            <p:nvPr userDrawn="1"/>
          </p:nvSpPr>
          <p:spPr>
            <a:xfrm rot="18900000">
              <a:off x="5462819" y="5524769"/>
              <a:ext cx="2613910" cy="512961"/>
            </a:xfrm>
            <a:prstGeom prst="rect">
              <a:avLst/>
            </a:prstGeom>
            <a:noFill/>
          </p:spPr>
          <p:txBody>
            <a:bodyPr wrap="none" rtlCol="0">
              <a:spAutoFit/>
            </a:bodyPr>
            <a:lstStyle/>
            <a:p>
              <a:r>
                <a:rPr lang="en-GB" sz="1900" dirty="0">
                  <a:solidFill>
                    <a:schemeClr val="accent3">
                      <a:lumMod val="50000"/>
                    </a:schemeClr>
                  </a:solidFill>
                </a:rPr>
                <a:t>Professional</a:t>
              </a:r>
              <a:r>
                <a:rPr lang="en-GB" sz="1900" baseline="0" dirty="0">
                  <a:solidFill>
                    <a:schemeClr val="accent3">
                      <a:lumMod val="50000"/>
                    </a:schemeClr>
                  </a:solidFill>
                </a:rPr>
                <a:t> support</a:t>
              </a:r>
              <a:endParaRPr lang="en-GB" sz="1900" dirty="0">
                <a:solidFill>
                  <a:schemeClr val="accent3">
                    <a:lumMod val="50000"/>
                  </a:schemeClr>
                </a:solidFill>
              </a:endParaRPr>
            </a:p>
          </p:txBody>
        </p:sp>
        <p:sp>
          <p:nvSpPr>
            <p:cNvPr id="18" name="TextBox 17"/>
            <p:cNvSpPr txBox="1"/>
            <p:nvPr userDrawn="1"/>
          </p:nvSpPr>
          <p:spPr>
            <a:xfrm rot="18900000">
              <a:off x="6083484" y="5600272"/>
              <a:ext cx="2407256" cy="512961"/>
            </a:xfrm>
            <a:prstGeom prst="rect">
              <a:avLst/>
            </a:prstGeom>
            <a:noFill/>
          </p:spPr>
          <p:txBody>
            <a:bodyPr wrap="none" rtlCol="0">
              <a:spAutoFit/>
            </a:bodyPr>
            <a:lstStyle/>
            <a:p>
              <a:r>
                <a:rPr lang="en-GB" sz="1900" dirty="0">
                  <a:solidFill>
                    <a:schemeClr val="accent3">
                      <a:lumMod val="50000"/>
                    </a:schemeClr>
                  </a:solidFill>
                </a:rPr>
                <a:t>Enterprise and risk</a:t>
              </a:r>
            </a:p>
          </p:txBody>
        </p:sp>
        <p:sp>
          <p:nvSpPr>
            <p:cNvPr id="19" name="TextBox 18"/>
            <p:cNvSpPr txBox="1"/>
            <p:nvPr userDrawn="1"/>
          </p:nvSpPr>
          <p:spPr>
            <a:xfrm rot="18900000">
              <a:off x="6688379" y="5726106"/>
              <a:ext cx="2070359" cy="512961"/>
            </a:xfrm>
            <a:prstGeom prst="rect">
              <a:avLst/>
            </a:prstGeom>
            <a:noFill/>
          </p:spPr>
          <p:txBody>
            <a:bodyPr wrap="none" rtlCol="0">
              <a:spAutoFit/>
            </a:bodyPr>
            <a:lstStyle/>
            <a:p>
              <a:r>
                <a:rPr lang="en-GB" sz="1900" dirty="0">
                  <a:solidFill>
                    <a:schemeClr val="accent3">
                      <a:lumMod val="50000"/>
                    </a:schemeClr>
                  </a:solidFill>
                </a:rPr>
                <a:t>Learned</a:t>
              </a:r>
              <a:r>
                <a:rPr lang="en-GB" sz="1900" baseline="0" dirty="0">
                  <a:solidFill>
                    <a:schemeClr val="accent3">
                      <a:lumMod val="50000"/>
                    </a:schemeClr>
                  </a:solidFill>
                </a:rPr>
                <a:t> society</a:t>
              </a:r>
              <a:endParaRPr lang="en-GB" sz="1900" dirty="0">
                <a:solidFill>
                  <a:schemeClr val="accent3">
                    <a:lumMod val="50000"/>
                  </a:schemeClr>
                </a:solidFill>
              </a:endParaRPr>
            </a:p>
          </p:txBody>
        </p:sp>
        <p:sp>
          <p:nvSpPr>
            <p:cNvPr id="20" name="TextBox 19"/>
            <p:cNvSpPr txBox="1"/>
            <p:nvPr userDrawn="1"/>
          </p:nvSpPr>
          <p:spPr>
            <a:xfrm rot="18900000">
              <a:off x="7269107" y="5952610"/>
              <a:ext cx="1568485" cy="512961"/>
            </a:xfrm>
            <a:prstGeom prst="rect">
              <a:avLst/>
            </a:prstGeom>
            <a:noFill/>
          </p:spPr>
          <p:txBody>
            <a:bodyPr wrap="none" rtlCol="0">
              <a:spAutoFit/>
            </a:bodyPr>
            <a:lstStyle/>
            <a:p>
              <a:r>
                <a:rPr lang="en-GB" sz="1900" dirty="0">
                  <a:solidFill>
                    <a:schemeClr val="accent3">
                      <a:lumMod val="50000"/>
                    </a:schemeClr>
                  </a:solidFill>
                </a:rPr>
                <a:t>Opportunity</a:t>
              </a:r>
            </a:p>
          </p:txBody>
        </p:sp>
        <p:sp>
          <p:nvSpPr>
            <p:cNvPr id="21" name="TextBox 20"/>
            <p:cNvSpPr txBox="1"/>
            <p:nvPr userDrawn="1"/>
          </p:nvSpPr>
          <p:spPr>
            <a:xfrm rot="18900000">
              <a:off x="7812456" y="5566716"/>
              <a:ext cx="2454144" cy="512961"/>
            </a:xfrm>
            <a:prstGeom prst="rect">
              <a:avLst/>
            </a:prstGeom>
            <a:noFill/>
          </p:spPr>
          <p:txBody>
            <a:bodyPr wrap="none" rtlCol="0">
              <a:spAutoFit/>
            </a:bodyPr>
            <a:lstStyle/>
            <a:p>
              <a:r>
                <a:rPr lang="en-GB" sz="1900" dirty="0">
                  <a:solidFill>
                    <a:schemeClr val="accent3">
                      <a:lumMod val="50000"/>
                    </a:schemeClr>
                  </a:solidFill>
                </a:rPr>
                <a:t>International profile</a:t>
              </a:r>
            </a:p>
          </p:txBody>
        </p:sp>
        <p:sp>
          <p:nvSpPr>
            <p:cNvPr id="22" name="TextBox 21"/>
            <p:cNvSpPr txBox="1"/>
            <p:nvPr userDrawn="1"/>
          </p:nvSpPr>
          <p:spPr>
            <a:xfrm rot="18900000">
              <a:off x="8540325" y="6011332"/>
              <a:ext cx="1202066" cy="512961"/>
            </a:xfrm>
            <a:prstGeom prst="rect">
              <a:avLst/>
            </a:prstGeom>
            <a:noFill/>
          </p:spPr>
          <p:txBody>
            <a:bodyPr wrap="none" rtlCol="0">
              <a:spAutoFit/>
            </a:bodyPr>
            <a:lstStyle/>
            <a:p>
              <a:r>
                <a:rPr lang="en-GB" sz="1900" dirty="0">
                  <a:solidFill>
                    <a:schemeClr val="accent3">
                      <a:lumMod val="50000"/>
                    </a:schemeClr>
                  </a:solidFill>
                </a:rPr>
                <a:t>Journals</a:t>
              </a:r>
            </a:p>
          </p:txBody>
        </p:sp>
        <p:sp>
          <p:nvSpPr>
            <p:cNvPr id="23" name="TextBox 22"/>
            <p:cNvSpPr txBox="1"/>
            <p:nvPr userDrawn="1"/>
          </p:nvSpPr>
          <p:spPr>
            <a:xfrm rot="18900000">
              <a:off x="9034372" y="5960998"/>
              <a:ext cx="1481655" cy="512961"/>
            </a:xfrm>
            <a:prstGeom prst="rect">
              <a:avLst/>
            </a:prstGeom>
            <a:noFill/>
          </p:spPr>
          <p:txBody>
            <a:bodyPr wrap="none" rtlCol="0">
              <a:spAutoFit/>
            </a:bodyPr>
            <a:lstStyle/>
            <a:p>
              <a:r>
                <a:rPr lang="en-GB" sz="1900" dirty="0">
                  <a:solidFill>
                    <a:schemeClr val="accent3">
                      <a:lumMod val="50000"/>
                    </a:schemeClr>
                  </a:solidFill>
                </a:rPr>
                <a:t>Supporting</a:t>
              </a:r>
            </a:p>
          </p:txBody>
        </p:sp>
        <p:sp>
          <p:nvSpPr>
            <p:cNvPr id="24" name="TextBox 23"/>
            <p:cNvSpPr txBox="1"/>
            <p:nvPr userDrawn="1"/>
          </p:nvSpPr>
          <p:spPr>
            <a:xfrm rot="18900000">
              <a:off x="-634543" y="5504998"/>
              <a:ext cx="1302787" cy="512961"/>
            </a:xfrm>
            <a:prstGeom prst="rect">
              <a:avLst/>
            </a:prstGeom>
            <a:noFill/>
          </p:spPr>
          <p:txBody>
            <a:bodyPr wrap="none" rtlCol="0">
              <a:spAutoFit/>
            </a:bodyPr>
            <a:lstStyle/>
            <a:p>
              <a:r>
                <a:rPr lang="en-GB" sz="1900" dirty="0">
                  <a:solidFill>
                    <a:schemeClr val="accent3">
                      <a:lumMod val="50000"/>
                    </a:schemeClr>
                  </a:solidFill>
                </a:rPr>
                <a:t>Expertise</a:t>
              </a:r>
            </a:p>
          </p:txBody>
        </p:sp>
        <p:sp>
          <p:nvSpPr>
            <p:cNvPr id="25" name="TextBox 24"/>
            <p:cNvSpPr txBox="1"/>
            <p:nvPr userDrawn="1"/>
          </p:nvSpPr>
          <p:spPr>
            <a:xfrm rot="18900000">
              <a:off x="-571540" y="5832170"/>
              <a:ext cx="1672680" cy="512961"/>
            </a:xfrm>
            <a:prstGeom prst="rect">
              <a:avLst/>
            </a:prstGeom>
            <a:noFill/>
          </p:spPr>
          <p:txBody>
            <a:bodyPr wrap="none" rtlCol="0">
              <a:spAutoFit/>
            </a:bodyPr>
            <a:lstStyle/>
            <a:p>
              <a:r>
                <a:rPr lang="en-GB" sz="1900" dirty="0">
                  <a:solidFill>
                    <a:schemeClr val="accent3">
                      <a:lumMod val="50000"/>
                    </a:schemeClr>
                  </a:solidFill>
                </a:rPr>
                <a:t>Sponsorship</a:t>
              </a:r>
            </a:p>
          </p:txBody>
        </p:sp>
        <p:sp>
          <p:nvSpPr>
            <p:cNvPr id="26" name="TextBox 25"/>
            <p:cNvSpPr txBox="1"/>
            <p:nvPr userDrawn="1"/>
          </p:nvSpPr>
          <p:spPr>
            <a:xfrm rot="18900000">
              <a:off x="-184301" y="5614054"/>
              <a:ext cx="2469774" cy="512961"/>
            </a:xfrm>
            <a:prstGeom prst="rect">
              <a:avLst/>
            </a:prstGeom>
            <a:noFill/>
          </p:spPr>
          <p:txBody>
            <a:bodyPr wrap="none" rtlCol="0">
              <a:spAutoFit/>
            </a:bodyPr>
            <a:lstStyle/>
            <a:p>
              <a:r>
                <a:rPr lang="en-GB" sz="19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1"/>
            <a:ext cx="7129462" cy="971549"/>
          </a:xfrm>
        </p:spPr>
        <p:txBody>
          <a:bodyPr anchor="t"/>
          <a:lstStyle>
            <a:lvl1pPr>
              <a:defRPr sz="31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27 June 2016</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493579" cy="971549"/>
          </a:xfrm>
        </p:spPr>
        <p:txBody>
          <a:bodyPr anchor="t"/>
          <a:lstStyle>
            <a:lvl1pPr>
              <a:defRPr sz="31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0737" y="4531951"/>
            <a:ext cx="1135204" cy="371075"/>
          </a:xfrm>
          <a:prstGeom prst="rect">
            <a:avLst/>
          </a:prstGeom>
          <a:noFill/>
        </p:spPr>
        <p:txBody>
          <a:bodyPr wrap="none" lIns="77925" tIns="38963" rIns="77925" bIns="38963" rtlCol="0">
            <a:spAutoFit/>
          </a:bodyPr>
          <a:lstStyle/>
          <a:p>
            <a:r>
              <a:rPr lang="en-GB" sz="1900" dirty="0">
                <a:solidFill>
                  <a:schemeClr val="bg1">
                    <a:lumMod val="75000"/>
                  </a:schemeClr>
                </a:solidFill>
              </a:rPr>
              <a:t>Progress</a:t>
            </a:r>
          </a:p>
        </p:txBody>
      </p:sp>
      <p:sp>
        <p:nvSpPr>
          <p:cNvPr id="11" name="TextBox 10"/>
          <p:cNvSpPr txBox="1"/>
          <p:nvPr userDrawn="1"/>
        </p:nvSpPr>
        <p:spPr>
          <a:xfrm rot="-2700000">
            <a:off x="961288" y="4494202"/>
            <a:ext cx="1393288" cy="371075"/>
          </a:xfrm>
          <a:prstGeom prst="rect">
            <a:avLst/>
          </a:prstGeom>
          <a:noFill/>
        </p:spPr>
        <p:txBody>
          <a:bodyPr wrap="none" lIns="77925" tIns="38963" rIns="77925" bIns="38963" rtlCol="0">
            <a:spAutoFit/>
          </a:bodyPr>
          <a:lstStyle/>
          <a:p>
            <a:r>
              <a:rPr lang="en-GB" sz="1900" dirty="0">
                <a:solidFill>
                  <a:schemeClr val="bg1">
                    <a:lumMod val="75000"/>
                  </a:schemeClr>
                </a:solidFill>
              </a:rPr>
              <a:t>Community</a:t>
            </a:r>
          </a:p>
        </p:txBody>
      </p:sp>
      <p:sp>
        <p:nvSpPr>
          <p:cNvPr id="12" name="TextBox 11"/>
          <p:cNvSpPr txBox="1"/>
          <p:nvPr userDrawn="1"/>
        </p:nvSpPr>
        <p:spPr>
          <a:xfrm rot="-2700000">
            <a:off x="1384393" y="4211073"/>
            <a:ext cx="2276542" cy="371075"/>
          </a:xfrm>
          <a:prstGeom prst="rect">
            <a:avLst/>
          </a:prstGeom>
          <a:noFill/>
        </p:spPr>
        <p:txBody>
          <a:bodyPr wrap="none" lIns="77925" tIns="38963" rIns="77925" bIns="38963" rtlCol="0">
            <a:spAutoFit/>
          </a:bodyPr>
          <a:lstStyle/>
          <a:p>
            <a:r>
              <a:rPr lang="en-GB" sz="1900" dirty="0">
                <a:solidFill>
                  <a:schemeClr val="bg1">
                    <a:lumMod val="75000"/>
                  </a:schemeClr>
                </a:solidFill>
              </a:rPr>
              <a:t>Sessional Meetings</a:t>
            </a:r>
          </a:p>
        </p:txBody>
      </p:sp>
      <p:sp>
        <p:nvSpPr>
          <p:cNvPr id="13" name="TextBox 12"/>
          <p:cNvSpPr txBox="1"/>
          <p:nvPr userDrawn="1"/>
        </p:nvSpPr>
        <p:spPr>
          <a:xfrm rot="-2700000">
            <a:off x="2032404" y="4494200"/>
            <a:ext cx="1244208" cy="371075"/>
          </a:xfrm>
          <a:prstGeom prst="rect">
            <a:avLst/>
          </a:prstGeom>
          <a:noFill/>
        </p:spPr>
        <p:txBody>
          <a:bodyPr wrap="none" lIns="77925" tIns="38963" rIns="77925" bIns="38963" rtlCol="0">
            <a:spAutoFit/>
          </a:bodyPr>
          <a:lstStyle/>
          <a:p>
            <a:r>
              <a:rPr lang="en-GB" sz="1900" dirty="0">
                <a:solidFill>
                  <a:schemeClr val="bg1">
                    <a:lumMod val="75000"/>
                  </a:schemeClr>
                </a:solidFill>
              </a:rPr>
              <a:t>Education</a:t>
            </a:r>
          </a:p>
        </p:txBody>
      </p:sp>
      <p:sp>
        <p:nvSpPr>
          <p:cNvPr id="14" name="TextBox 13"/>
          <p:cNvSpPr txBox="1"/>
          <p:nvPr userDrawn="1"/>
        </p:nvSpPr>
        <p:spPr>
          <a:xfrm rot="-2700000">
            <a:off x="2451824" y="4324324"/>
            <a:ext cx="1850528" cy="371075"/>
          </a:xfrm>
          <a:prstGeom prst="rect">
            <a:avLst/>
          </a:prstGeom>
          <a:noFill/>
        </p:spPr>
        <p:txBody>
          <a:bodyPr wrap="none" lIns="77925" tIns="38963" rIns="77925" bIns="38963" rtlCol="0">
            <a:spAutoFit/>
          </a:bodyPr>
          <a:lstStyle/>
          <a:p>
            <a:pPr algn="l"/>
            <a:r>
              <a:rPr lang="en-GB" sz="1900" dirty="0">
                <a:solidFill>
                  <a:schemeClr val="bg1">
                    <a:lumMod val="75000"/>
                  </a:schemeClr>
                </a:solidFill>
              </a:rPr>
              <a:t>Working parties</a:t>
            </a:r>
          </a:p>
        </p:txBody>
      </p:sp>
      <p:sp>
        <p:nvSpPr>
          <p:cNvPr id="15" name="TextBox 14"/>
          <p:cNvSpPr txBox="1"/>
          <p:nvPr userDrawn="1"/>
        </p:nvSpPr>
        <p:spPr>
          <a:xfrm rot="-2700000">
            <a:off x="3040712" y="4437577"/>
            <a:ext cx="1517681" cy="371075"/>
          </a:xfrm>
          <a:prstGeom prst="rect">
            <a:avLst/>
          </a:prstGeom>
          <a:noFill/>
        </p:spPr>
        <p:txBody>
          <a:bodyPr wrap="none" lIns="77925" tIns="38963" rIns="77925" bIns="38963" rtlCol="0">
            <a:spAutoFit/>
          </a:bodyPr>
          <a:lstStyle/>
          <a:p>
            <a:r>
              <a:rPr lang="en-GB" sz="1900" dirty="0">
                <a:solidFill>
                  <a:schemeClr val="bg1">
                    <a:lumMod val="75000"/>
                  </a:schemeClr>
                </a:solidFill>
              </a:rPr>
              <a:t>Volunteering</a:t>
            </a:r>
          </a:p>
        </p:txBody>
      </p:sp>
      <p:sp>
        <p:nvSpPr>
          <p:cNvPr id="16" name="TextBox 15"/>
          <p:cNvSpPr txBox="1"/>
          <p:nvPr userDrawn="1"/>
        </p:nvSpPr>
        <p:spPr>
          <a:xfrm rot="-2700000">
            <a:off x="3639954" y="4506785"/>
            <a:ext cx="1204133" cy="371075"/>
          </a:xfrm>
          <a:prstGeom prst="rect">
            <a:avLst/>
          </a:prstGeom>
          <a:noFill/>
        </p:spPr>
        <p:txBody>
          <a:bodyPr wrap="none" lIns="77925" tIns="38963" rIns="77925" bIns="38963" rtlCol="0">
            <a:spAutoFit/>
          </a:bodyPr>
          <a:lstStyle/>
          <a:p>
            <a:r>
              <a:rPr lang="en-GB" sz="1900" dirty="0">
                <a:solidFill>
                  <a:schemeClr val="bg1">
                    <a:lumMod val="75000"/>
                  </a:schemeClr>
                </a:solidFill>
              </a:rPr>
              <a:t>Research</a:t>
            </a:r>
          </a:p>
        </p:txBody>
      </p:sp>
      <p:sp>
        <p:nvSpPr>
          <p:cNvPr id="17" name="TextBox 16"/>
          <p:cNvSpPr txBox="1"/>
          <p:nvPr userDrawn="1"/>
        </p:nvSpPr>
        <p:spPr>
          <a:xfrm rot="-2700000">
            <a:off x="4036262" y="4236239"/>
            <a:ext cx="2154714" cy="371075"/>
          </a:xfrm>
          <a:prstGeom prst="rect">
            <a:avLst/>
          </a:prstGeom>
          <a:noFill/>
        </p:spPr>
        <p:txBody>
          <a:bodyPr wrap="none" lIns="77925" tIns="38963" rIns="77925" bIns="38963" rtlCol="0">
            <a:spAutoFit/>
          </a:bodyPr>
          <a:lstStyle/>
          <a:p>
            <a:r>
              <a:rPr lang="en-GB" sz="1900" dirty="0">
                <a:solidFill>
                  <a:schemeClr val="bg1">
                    <a:lumMod val="75000"/>
                  </a:schemeClr>
                </a:solidFill>
              </a:rPr>
              <a:t>Shaping</a:t>
            </a:r>
            <a:r>
              <a:rPr lang="en-GB" sz="1900" baseline="0" dirty="0">
                <a:solidFill>
                  <a:schemeClr val="bg1">
                    <a:lumMod val="75000"/>
                  </a:schemeClr>
                </a:solidFill>
              </a:rPr>
              <a:t> the future</a:t>
            </a:r>
            <a:endParaRPr lang="en-GB" sz="1900" dirty="0">
              <a:solidFill>
                <a:schemeClr val="bg1">
                  <a:lumMod val="75000"/>
                </a:schemeClr>
              </a:solidFill>
            </a:endParaRPr>
          </a:p>
        </p:txBody>
      </p:sp>
      <p:sp>
        <p:nvSpPr>
          <p:cNvPr id="18" name="TextBox 17"/>
          <p:cNvSpPr txBox="1"/>
          <p:nvPr userDrawn="1"/>
        </p:nvSpPr>
        <p:spPr>
          <a:xfrm rot="-2700000">
            <a:off x="4687188" y="4446116"/>
            <a:ext cx="1380464" cy="371075"/>
          </a:xfrm>
          <a:prstGeom prst="rect">
            <a:avLst/>
          </a:prstGeom>
          <a:noFill/>
        </p:spPr>
        <p:txBody>
          <a:bodyPr wrap="none" lIns="77925" tIns="38963" rIns="77925" bIns="38963" rtlCol="0">
            <a:spAutoFit/>
          </a:bodyPr>
          <a:lstStyle/>
          <a:p>
            <a:r>
              <a:rPr lang="en-GB" sz="1900" dirty="0">
                <a:solidFill>
                  <a:schemeClr val="bg1">
                    <a:lumMod val="75000"/>
                  </a:schemeClr>
                </a:solidFill>
              </a:rPr>
              <a:t>Networking</a:t>
            </a:r>
          </a:p>
        </p:txBody>
      </p:sp>
      <p:sp>
        <p:nvSpPr>
          <p:cNvPr id="19" name="TextBox 18"/>
          <p:cNvSpPr txBox="1"/>
          <p:nvPr userDrawn="1"/>
        </p:nvSpPr>
        <p:spPr>
          <a:xfrm rot="-2700000">
            <a:off x="5056250" y="4150401"/>
            <a:ext cx="2385546" cy="371075"/>
          </a:xfrm>
          <a:prstGeom prst="rect">
            <a:avLst/>
          </a:prstGeom>
          <a:noFill/>
        </p:spPr>
        <p:txBody>
          <a:bodyPr wrap="none" lIns="77925" tIns="38963" rIns="77925" bIns="38963" rtlCol="0">
            <a:spAutoFit/>
          </a:bodyPr>
          <a:lstStyle/>
          <a:p>
            <a:r>
              <a:rPr lang="en-GB" sz="1900" dirty="0">
                <a:solidFill>
                  <a:schemeClr val="bg1">
                    <a:lumMod val="75000"/>
                  </a:schemeClr>
                </a:solidFill>
              </a:rPr>
              <a:t>Professional</a:t>
            </a:r>
            <a:r>
              <a:rPr lang="en-GB" sz="1900" baseline="0" dirty="0">
                <a:solidFill>
                  <a:schemeClr val="bg1">
                    <a:lumMod val="75000"/>
                  </a:schemeClr>
                </a:solidFill>
              </a:rPr>
              <a:t> support</a:t>
            </a:r>
            <a:endParaRPr lang="en-GB" sz="1900" dirty="0">
              <a:solidFill>
                <a:schemeClr val="bg1">
                  <a:lumMod val="75000"/>
                </a:schemeClr>
              </a:solidFill>
            </a:endParaRPr>
          </a:p>
        </p:txBody>
      </p:sp>
      <p:sp>
        <p:nvSpPr>
          <p:cNvPr id="20" name="TextBox 19"/>
          <p:cNvSpPr txBox="1"/>
          <p:nvPr userDrawn="1"/>
        </p:nvSpPr>
        <p:spPr>
          <a:xfrm rot="-2700000">
            <a:off x="5629171" y="4207027"/>
            <a:ext cx="2194789" cy="371075"/>
          </a:xfrm>
          <a:prstGeom prst="rect">
            <a:avLst/>
          </a:prstGeom>
          <a:noFill/>
        </p:spPr>
        <p:txBody>
          <a:bodyPr wrap="none" lIns="77925" tIns="38963" rIns="77925" bIns="38963" rtlCol="0">
            <a:spAutoFit/>
          </a:bodyPr>
          <a:lstStyle/>
          <a:p>
            <a:r>
              <a:rPr lang="en-GB" sz="1900" dirty="0">
                <a:solidFill>
                  <a:schemeClr val="bg1">
                    <a:lumMod val="75000"/>
                  </a:schemeClr>
                </a:solidFill>
              </a:rPr>
              <a:t>Enterprise and risk</a:t>
            </a:r>
          </a:p>
        </p:txBody>
      </p:sp>
      <p:sp>
        <p:nvSpPr>
          <p:cNvPr id="21" name="TextBox 20"/>
          <p:cNvSpPr txBox="1"/>
          <p:nvPr userDrawn="1"/>
        </p:nvSpPr>
        <p:spPr>
          <a:xfrm rot="-2700000">
            <a:off x="6187535" y="4301403"/>
            <a:ext cx="1883807" cy="371075"/>
          </a:xfrm>
          <a:prstGeom prst="rect">
            <a:avLst/>
          </a:prstGeom>
          <a:noFill/>
        </p:spPr>
        <p:txBody>
          <a:bodyPr wrap="none" lIns="77925" tIns="38963" rIns="77925" bIns="38963" rtlCol="0">
            <a:spAutoFit/>
          </a:bodyPr>
          <a:lstStyle/>
          <a:p>
            <a:r>
              <a:rPr lang="en-GB" sz="1900" dirty="0">
                <a:solidFill>
                  <a:schemeClr val="bg1">
                    <a:lumMod val="75000"/>
                  </a:schemeClr>
                </a:solidFill>
              </a:rPr>
              <a:t>Learned</a:t>
            </a:r>
            <a:r>
              <a:rPr lang="en-GB" sz="1900" baseline="0" dirty="0">
                <a:solidFill>
                  <a:schemeClr val="bg1">
                    <a:lumMod val="75000"/>
                  </a:schemeClr>
                </a:solidFill>
              </a:rPr>
              <a:t> society</a:t>
            </a:r>
            <a:endParaRPr lang="en-GB" sz="1900" dirty="0">
              <a:solidFill>
                <a:schemeClr val="bg1">
                  <a:lumMod val="75000"/>
                </a:schemeClr>
              </a:solidFill>
            </a:endParaRPr>
          </a:p>
        </p:txBody>
      </p:sp>
      <p:sp>
        <p:nvSpPr>
          <p:cNvPr id="22" name="TextBox 21"/>
          <p:cNvSpPr txBox="1"/>
          <p:nvPr userDrawn="1"/>
        </p:nvSpPr>
        <p:spPr>
          <a:xfrm rot="-2700000">
            <a:off x="6723592" y="4471281"/>
            <a:ext cx="1420538" cy="371075"/>
          </a:xfrm>
          <a:prstGeom prst="rect">
            <a:avLst/>
          </a:prstGeom>
          <a:noFill/>
        </p:spPr>
        <p:txBody>
          <a:bodyPr wrap="none" lIns="77925" tIns="38963" rIns="77925" bIns="38963" rtlCol="0">
            <a:spAutoFit/>
          </a:bodyPr>
          <a:lstStyle/>
          <a:p>
            <a:r>
              <a:rPr lang="en-GB" sz="1900" dirty="0">
                <a:solidFill>
                  <a:schemeClr val="bg1">
                    <a:lumMod val="75000"/>
                  </a:schemeClr>
                </a:solidFill>
              </a:rPr>
              <a:t>Opportunity</a:t>
            </a:r>
          </a:p>
        </p:txBody>
      </p:sp>
      <p:sp>
        <p:nvSpPr>
          <p:cNvPr id="23" name="TextBox 22"/>
          <p:cNvSpPr txBox="1"/>
          <p:nvPr userDrawn="1"/>
        </p:nvSpPr>
        <p:spPr>
          <a:xfrm rot="-2700000">
            <a:off x="7225145" y="4181860"/>
            <a:ext cx="2238070" cy="371075"/>
          </a:xfrm>
          <a:prstGeom prst="rect">
            <a:avLst/>
          </a:prstGeom>
          <a:noFill/>
        </p:spPr>
        <p:txBody>
          <a:bodyPr wrap="none" lIns="77925" tIns="38963" rIns="77925" bIns="38963" rtlCol="0">
            <a:spAutoFit/>
          </a:bodyPr>
          <a:lstStyle/>
          <a:p>
            <a:r>
              <a:rPr lang="en-GB" sz="1900" dirty="0">
                <a:solidFill>
                  <a:schemeClr val="bg1">
                    <a:lumMod val="75000"/>
                  </a:schemeClr>
                </a:solidFill>
              </a:rPr>
              <a:t>International profile</a:t>
            </a:r>
          </a:p>
        </p:txBody>
      </p:sp>
      <p:sp>
        <p:nvSpPr>
          <p:cNvPr id="24" name="TextBox 23"/>
          <p:cNvSpPr txBox="1"/>
          <p:nvPr userDrawn="1"/>
        </p:nvSpPr>
        <p:spPr>
          <a:xfrm rot="-2700000">
            <a:off x="7897024" y="4515322"/>
            <a:ext cx="1082305" cy="371075"/>
          </a:xfrm>
          <a:prstGeom prst="rect">
            <a:avLst/>
          </a:prstGeom>
          <a:noFill/>
        </p:spPr>
        <p:txBody>
          <a:bodyPr wrap="none" lIns="77925" tIns="38963" rIns="77925" bIns="38963" rtlCol="0">
            <a:spAutoFit/>
          </a:bodyPr>
          <a:lstStyle/>
          <a:p>
            <a:r>
              <a:rPr lang="en-GB" sz="1900" dirty="0">
                <a:solidFill>
                  <a:schemeClr val="bg1">
                    <a:lumMod val="75000"/>
                  </a:schemeClr>
                </a:solidFill>
              </a:rPr>
              <a:t>Journals</a:t>
            </a:r>
          </a:p>
        </p:txBody>
      </p:sp>
      <p:sp>
        <p:nvSpPr>
          <p:cNvPr id="25" name="TextBox 24"/>
          <p:cNvSpPr txBox="1"/>
          <p:nvPr userDrawn="1"/>
        </p:nvSpPr>
        <p:spPr>
          <a:xfrm rot="-2700000">
            <a:off x="8353067" y="4477573"/>
            <a:ext cx="1340388" cy="371075"/>
          </a:xfrm>
          <a:prstGeom prst="rect">
            <a:avLst/>
          </a:prstGeom>
          <a:noFill/>
        </p:spPr>
        <p:txBody>
          <a:bodyPr wrap="none" lIns="77925" tIns="38963" rIns="77925" bIns="38963" rtlCol="0">
            <a:spAutoFit/>
          </a:bodyPr>
          <a:lstStyle/>
          <a:p>
            <a:r>
              <a:rPr lang="en-GB" sz="1900" dirty="0">
                <a:solidFill>
                  <a:schemeClr val="bg1">
                    <a:lumMod val="75000"/>
                  </a:schemeClr>
                </a:solidFill>
              </a:rPr>
              <a:t>Supporting</a:t>
            </a:r>
          </a:p>
        </p:txBody>
      </p:sp>
      <p:sp>
        <p:nvSpPr>
          <p:cNvPr id="26" name="TextBox 25"/>
          <p:cNvSpPr txBox="1"/>
          <p:nvPr userDrawn="1"/>
        </p:nvSpPr>
        <p:spPr>
          <a:xfrm rot="-2700000">
            <a:off x="-572085" y="4135573"/>
            <a:ext cx="1175279" cy="371075"/>
          </a:xfrm>
          <a:prstGeom prst="rect">
            <a:avLst/>
          </a:prstGeom>
          <a:noFill/>
        </p:spPr>
        <p:txBody>
          <a:bodyPr wrap="none" lIns="77925" tIns="38963" rIns="77925" bIns="38963" rtlCol="0">
            <a:spAutoFit/>
          </a:bodyPr>
          <a:lstStyle/>
          <a:p>
            <a:r>
              <a:rPr lang="en-GB" sz="1900" dirty="0">
                <a:solidFill>
                  <a:schemeClr val="bg1">
                    <a:lumMod val="75000"/>
                  </a:schemeClr>
                </a:solidFill>
              </a:rPr>
              <a:t>Expertise</a:t>
            </a:r>
          </a:p>
        </p:txBody>
      </p:sp>
      <p:sp>
        <p:nvSpPr>
          <p:cNvPr id="27" name="TextBox 26"/>
          <p:cNvSpPr txBox="1"/>
          <p:nvPr userDrawn="1"/>
        </p:nvSpPr>
        <p:spPr>
          <a:xfrm rot="-2700000">
            <a:off x="-513927" y="4380951"/>
            <a:ext cx="1516718" cy="371075"/>
          </a:xfrm>
          <a:prstGeom prst="rect">
            <a:avLst/>
          </a:prstGeom>
          <a:noFill/>
        </p:spPr>
        <p:txBody>
          <a:bodyPr wrap="none" lIns="77925" tIns="38963" rIns="77925" bIns="38963" rtlCol="0">
            <a:spAutoFit/>
          </a:bodyPr>
          <a:lstStyle/>
          <a:p>
            <a:r>
              <a:rPr lang="en-GB" sz="1900" dirty="0">
                <a:solidFill>
                  <a:schemeClr val="bg1">
                    <a:lumMod val="75000"/>
                  </a:schemeClr>
                </a:solidFill>
              </a:rPr>
              <a:t>Sponsorship</a:t>
            </a:r>
          </a:p>
        </p:txBody>
      </p:sp>
      <p:sp>
        <p:nvSpPr>
          <p:cNvPr id="28" name="TextBox 27"/>
          <p:cNvSpPr txBox="1"/>
          <p:nvPr userDrawn="1"/>
        </p:nvSpPr>
        <p:spPr>
          <a:xfrm rot="-2700000">
            <a:off x="-156477" y="4217365"/>
            <a:ext cx="2252497" cy="371075"/>
          </a:xfrm>
          <a:prstGeom prst="rect">
            <a:avLst/>
          </a:prstGeom>
          <a:noFill/>
        </p:spPr>
        <p:txBody>
          <a:bodyPr wrap="none" lIns="77925" tIns="38963" rIns="77925" bIns="38963" rtlCol="0">
            <a:spAutoFit/>
          </a:bodyPr>
          <a:lstStyle/>
          <a:p>
            <a:r>
              <a:rPr lang="en-GB" sz="19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27 June 2016</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smtClean="0"/>
              <a:pPr/>
              <a:t>27 June 2016</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27 June 2016</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27 June 2016</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27 June 2016</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84458" y="1167594"/>
            <a:ext cx="8291512"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27 June 2016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89"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89"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chemeClr val="tx1"/>
                </a:solidFill>
              </a:defRPr>
            </a:lvl1pPr>
          </a:lstStyle>
          <a:p>
            <a:fld id="{0D5A5B80-4E0E-41F8-BFF5-504EC24C412E}" type="datetime4">
              <a:rPr lang="en-GB" smtClean="0"/>
              <a:pPr/>
              <a:t>27 June 2016</a:t>
            </a:fld>
            <a:endParaRPr lang="en-GB" dirty="0"/>
          </a:p>
        </p:txBody>
      </p:sp>
      <p:sp>
        <p:nvSpPr>
          <p:cNvPr id="1029" name="Rectangle 5"/>
          <p:cNvSpPr>
            <a:spLocks noGrp="1" noChangeArrowheads="1"/>
          </p:cNvSpPr>
          <p:nvPr>
            <p:ph type="ftr" sz="quarter" idx="3"/>
          </p:nvPr>
        </p:nvSpPr>
        <p:spPr bwMode="auto">
          <a:xfrm>
            <a:off x="2411414" y="4807744"/>
            <a:ext cx="432117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4801792"/>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lgn="r">
              <a:defRPr sz="10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lstStyle/>
          <a:p>
            <a:endParaRPr lang="en-GB"/>
          </a:p>
        </p:txBody>
      </p:sp>
      <p:grpSp>
        <p:nvGrpSpPr>
          <p:cNvPr id="10" name="Group 64"/>
          <p:cNvGrpSpPr/>
          <p:nvPr/>
        </p:nvGrpSpPr>
        <p:grpSpPr>
          <a:xfrm>
            <a:off x="-2896019" y="0"/>
            <a:ext cx="2786082" cy="51435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84665"/>
            </a:xfrm>
            <a:prstGeom prst="rect">
              <a:avLst/>
            </a:prstGeom>
            <a:noFill/>
          </p:spPr>
          <p:txBody>
            <a:bodyPr wrap="square" lIns="0" tIns="0" rIns="0" bIns="0" rtlCol="0">
              <a:spAutoFit/>
            </a:bodyPr>
            <a:lstStyle/>
            <a:p>
              <a:r>
                <a:rPr lang="en-GB" sz="900" b="1" dirty="0">
                  <a:solidFill>
                    <a:schemeClr val="accent2"/>
                  </a:solidFill>
                </a:rPr>
                <a:t>Colour</a:t>
              </a:r>
              <a:r>
                <a:rPr lang="en-GB" sz="900" b="1" baseline="0" dirty="0">
                  <a:solidFill>
                    <a:schemeClr val="accent2"/>
                  </a:solidFill>
                </a:rPr>
                <a:t> palette for PowerPoint presentations</a:t>
              </a:r>
              <a:endParaRPr lang="en-US" sz="900" b="1" dirty="0">
                <a:solidFill>
                  <a:schemeClr val="accent2"/>
                </a:solidFill>
              </a:endParaRPr>
            </a:p>
          </p:txBody>
        </p:sp>
        <p:grpSp>
          <p:nvGrpSpPr>
            <p:cNvPr id="14" name="Group 58"/>
            <p:cNvGrpSpPr/>
            <p:nvPr userDrawn="1"/>
          </p:nvGrpSpPr>
          <p:grpSpPr>
            <a:xfrm>
              <a:off x="-2982571" y="476672"/>
              <a:ext cx="2863473" cy="369332"/>
              <a:chOff x="-2982571" y="476672"/>
              <a:chExt cx="2863473" cy="36933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69332"/>
              </a:xfrm>
              <a:prstGeom prst="rect">
                <a:avLst/>
              </a:prstGeom>
              <a:noFill/>
            </p:spPr>
            <p:txBody>
              <a:bodyPr wrap="square" lIns="0" tIns="0" rIns="0" bIns="0" rtlCol="0">
                <a:spAutoFit/>
              </a:bodyPr>
              <a:lstStyle/>
              <a:p>
                <a:r>
                  <a:rPr lang="en-GB" sz="900" dirty="0"/>
                  <a:t>Dark blue</a:t>
                </a:r>
              </a:p>
              <a:p>
                <a:r>
                  <a:rPr lang="en-GB" sz="900" dirty="0"/>
                  <a:t>R17</a:t>
                </a:r>
                <a:r>
                  <a:rPr lang="en-GB" sz="900" baseline="0" dirty="0"/>
                  <a:t>  G52  B88</a:t>
                </a:r>
                <a:endParaRPr lang="en-US" sz="900" dirty="0"/>
              </a:p>
            </p:txBody>
          </p:sp>
        </p:grpSp>
        <p:grpSp>
          <p:nvGrpSpPr>
            <p:cNvPr id="15" name="Group 13"/>
            <p:cNvGrpSpPr/>
            <p:nvPr userDrawn="1"/>
          </p:nvGrpSpPr>
          <p:grpSpPr>
            <a:xfrm>
              <a:off x="-2982575" y="882170"/>
              <a:ext cx="2863476" cy="369332"/>
              <a:chOff x="-2928990" y="365095"/>
              <a:chExt cx="2643206" cy="369332"/>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69332"/>
              </a:xfrm>
              <a:prstGeom prst="rect">
                <a:avLst/>
              </a:prstGeom>
              <a:noFill/>
            </p:spPr>
            <p:txBody>
              <a:bodyPr wrap="square" lIns="0" tIns="0" rIns="0" bIns="0" rtlCol="0">
                <a:spAutoFit/>
              </a:bodyPr>
              <a:lstStyle/>
              <a:p>
                <a:r>
                  <a:rPr lang="en-GB" sz="900" dirty="0"/>
                  <a:t>Gold</a:t>
                </a:r>
              </a:p>
              <a:p>
                <a:r>
                  <a:rPr lang="en-GB" sz="900" dirty="0"/>
                  <a:t>R217</a:t>
                </a:r>
                <a:r>
                  <a:rPr lang="en-GB" sz="900" baseline="0" dirty="0"/>
                  <a:t>  G171  B22</a:t>
                </a:r>
                <a:endParaRPr lang="en-US" sz="700" dirty="0"/>
              </a:p>
            </p:txBody>
          </p:sp>
        </p:grpSp>
        <p:grpSp>
          <p:nvGrpSpPr>
            <p:cNvPr id="16" name="Group 16"/>
            <p:cNvGrpSpPr/>
            <p:nvPr userDrawn="1"/>
          </p:nvGrpSpPr>
          <p:grpSpPr>
            <a:xfrm>
              <a:off x="-2982575" y="1277829"/>
              <a:ext cx="2863476" cy="369332"/>
              <a:chOff x="-2928990" y="63509"/>
              <a:chExt cx="2643206" cy="369332"/>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69332"/>
              </a:xfrm>
              <a:prstGeom prst="rect">
                <a:avLst/>
              </a:prstGeom>
              <a:noFill/>
            </p:spPr>
            <p:txBody>
              <a:bodyPr wrap="square" lIns="0" tIns="0" rIns="0" bIns="0" rtlCol="0">
                <a:spAutoFit/>
              </a:bodyPr>
              <a:lstStyle/>
              <a:p>
                <a:r>
                  <a:rPr lang="en-GB" sz="900" dirty="0"/>
                  <a:t>Mid blue</a:t>
                </a:r>
              </a:p>
              <a:p>
                <a:r>
                  <a:rPr lang="en-GB" sz="900" dirty="0"/>
                  <a:t>R64</a:t>
                </a:r>
                <a:r>
                  <a:rPr lang="en-GB" sz="900" baseline="0" dirty="0"/>
                  <a:t>  G150  B184</a:t>
                </a:r>
                <a:endParaRPr lang="en-US" sz="900" dirty="0"/>
              </a:p>
            </p:txBody>
          </p:sp>
        </p:grpSp>
        <p:sp>
          <p:nvSpPr>
            <p:cNvPr id="17" name="TextBox 16"/>
            <p:cNvSpPr txBox="1"/>
            <p:nvPr userDrawn="1"/>
          </p:nvSpPr>
          <p:spPr>
            <a:xfrm>
              <a:off x="-2982571" y="2122984"/>
              <a:ext cx="2399125" cy="184665"/>
            </a:xfrm>
            <a:prstGeom prst="rect">
              <a:avLst/>
            </a:prstGeom>
            <a:noFill/>
          </p:spPr>
          <p:txBody>
            <a:bodyPr wrap="square" lIns="0" tIns="0" rIns="0" bIns="0" rtlCol="0">
              <a:spAutoFit/>
            </a:bodyPr>
            <a:lstStyle/>
            <a:p>
              <a:r>
                <a:rPr lang="en-GB" sz="900" b="1" dirty="0">
                  <a:solidFill>
                    <a:schemeClr val="accent1"/>
                  </a:solidFill>
                </a:rPr>
                <a:t>Secondary colour palette</a:t>
              </a:r>
              <a:endParaRPr lang="en-US" sz="900" b="1" dirty="0">
                <a:solidFill>
                  <a:schemeClr val="accent1"/>
                </a:solidFill>
              </a:endParaRPr>
            </a:p>
          </p:txBody>
        </p:sp>
        <p:sp>
          <p:nvSpPr>
            <p:cNvPr id="18" name="TextBox 17"/>
            <p:cNvSpPr txBox="1"/>
            <p:nvPr userDrawn="1"/>
          </p:nvSpPr>
          <p:spPr>
            <a:xfrm>
              <a:off x="-2982571" y="260648"/>
              <a:ext cx="2399125" cy="184665"/>
            </a:xfrm>
            <a:prstGeom prst="rect">
              <a:avLst/>
            </a:prstGeom>
            <a:noFill/>
          </p:spPr>
          <p:txBody>
            <a:bodyPr wrap="square" lIns="0" tIns="0" rIns="0" bIns="0" rtlCol="0">
              <a:spAutoFit/>
            </a:bodyPr>
            <a:lstStyle/>
            <a:p>
              <a:pPr>
                <a:tabLst>
                  <a:tab pos="2061770" algn="l"/>
                </a:tabLst>
              </a:pPr>
              <a:r>
                <a:rPr lang="en-GB" sz="900" b="1" dirty="0">
                  <a:solidFill>
                    <a:schemeClr val="accent1"/>
                  </a:solidFill>
                </a:rPr>
                <a:t>Primary colour palette</a:t>
              </a:r>
              <a:endParaRPr lang="en-US" sz="900" b="1" dirty="0">
                <a:solidFill>
                  <a:schemeClr val="accent1"/>
                </a:solidFill>
              </a:endParaRPr>
            </a:p>
          </p:txBody>
        </p:sp>
        <p:grpSp>
          <p:nvGrpSpPr>
            <p:cNvPr id="19" name="Group 24"/>
            <p:cNvGrpSpPr/>
            <p:nvPr userDrawn="1"/>
          </p:nvGrpSpPr>
          <p:grpSpPr>
            <a:xfrm>
              <a:off x="-2982575" y="1688965"/>
              <a:ext cx="2863476" cy="369332"/>
              <a:chOff x="-2928990" y="63509"/>
              <a:chExt cx="2643206" cy="36933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69332"/>
              </a:xfrm>
              <a:prstGeom prst="rect">
                <a:avLst/>
              </a:prstGeom>
              <a:noFill/>
            </p:spPr>
            <p:txBody>
              <a:bodyPr wrap="square" lIns="0" tIns="0" rIns="0" bIns="0" rtlCol="0">
                <a:spAutoFit/>
              </a:bodyPr>
              <a:lstStyle/>
              <a:p>
                <a:r>
                  <a:rPr lang="en-GB" sz="900" dirty="0"/>
                  <a:t>Light grey</a:t>
                </a:r>
              </a:p>
              <a:p>
                <a:r>
                  <a:rPr lang="en-GB" sz="900" dirty="0"/>
                  <a:t>R220</a:t>
                </a:r>
                <a:r>
                  <a:rPr lang="en-GB" sz="900" baseline="0" dirty="0"/>
                  <a:t>  G221  B217</a:t>
                </a:r>
                <a:endParaRPr lang="en-US" sz="900" dirty="0"/>
              </a:p>
            </p:txBody>
          </p:sp>
        </p:grpSp>
        <p:grpSp>
          <p:nvGrpSpPr>
            <p:cNvPr id="20" name="Group 27"/>
            <p:cNvGrpSpPr/>
            <p:nvPr userDrawn="1"/>
          </p:nvGrpSpPr>
          <p:grpSpPr>
            <a:xfrm>
              <a:off x="-2982575" y="2733370"/>
              <a:ext cx="2863476" cy="369332"/>
              <a:chOff x="-2928990" y="696778"/>
              <a:chExt cx="2643206" cy="36933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69332"/>
              </a:xfrm>
              <a:prstGeom prst="rect">
                <a:avLst/>
              </a:prstGeom>
              <a:noFill/>
            </p:spPr>
            <p:txBody>
              <a:bodyPr wrap="square" lIns="0" tIns="0" rIns="0" bIns="0" rtlCol="0">
                <a:spAutoFit/>
              </a:bodyPr>
              <a:lstStyle/>
              <a:p>
                <a:r>
                  <a:rPr lang="en-GB" sz="900" dirty="0"/>
                  <a:t>Pea green</a:t>
                </a:r>
              </a:p>
              <a:p>
                <a:r>
                  <a:rPr lang="en-GB" sz="900" dirty="0"/>
                  <a:t>R121</a:t>
                </a:r>
                <a:r>
                  <a:rPr lang="en-GB" sz="900" baseline="0" dirty="0"/>
                  <a:t>  G163  B42</a:t>
                </a:r>
                <a:endParaRPr lang="en-US" sz="900" dirty="0"/>
              </a:p>
            </p:txBody>
          </p:sp>
        </p:grpSp>
        <p:grpSp>
          <p:nvGrpSpPr>
            <p:cNvPr id="21" name="Group 60"/>
            <p:cNvGrpSpPr/>
            <p:nvPr userDrawn="1"/>
          </p:nvGrpSpPr>
          <p:grpSpPr>
            <a:xfrm>
              <a:off x="-2982571" y="3144506"/>
              <a:ext cx="2863473" cy="369332"/>
              <a:chOff x="-2982571" y="3144506"/>
              <a:chExt cx="2863473" cy="36933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69332"/>
              </a:xfrm>
              <a:prstGeom prst="rect">
                <a:avLst/>
              </a:prstGeom>
              <a:noFill/>
            </p:spPr>
            <p:txBody>
              <a:bodyPr wrap="square" lIns="0" tIns="0" rIns="0" bIns="0" rtlCol="0">
                <a:spAutoFit/>
              </a:bodyPr>
              <a:lstStyle/>
              <a:p>
                <a:r>
                  <a:rPr lang="en-GB" sz="900" dirty="0"/>
                  <a:t>Forest green</a:t>
                </a:r>
              </a:p>
              <a:p>
                <a:r>
                  <a:rPr lang="en-GB" sz="900" dirty="0"/>
                  <a:t>R</a:t>
                </a:r>
                <a:r>
                  <a:rPr lang="en-GB" sz="900" baseline="0" dirty="0"/>
                  <a:t>0 G132  B82</a:t>
                </a:r>
                <a:endParaRPr lang="en-US" sz="900" dirty="0"/>
              </a:p>
            </p:txBody>
          </p:sp>
        </p:grpSp>
        <p:grpSp>
          <p:nvGrpSpPr>
            <p:cNvPr id="22" name="Group 33"/>
            <p:cNvGrpSpPr/>
            <p:nvPr userDrawn="1"/>
          </p:nvGrpSpPr>
          <p:grpSpPr>
            <a:xfrm>
              <a:off x="-2982575" y="3555642"/>
              <a:ext cx="2863476" cy="369332"/>
              <a:chOff x="-2928990" y="696778"/>
              <a:chExt cx="2643206" cy="36933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69332"/>
              </a:xfrm>
              <a:prstGeom prst="rect">
                <a:avLst/>
              </a:prstGeom>
              <a:noFill/>
            </p:spPr>
            <p:txBody>
              <a:bodyPr wrap="square" lIns="0" tIns="0" rIns="0" bIns="0" rtlCol="0">
                <a:spAutoFit/>
              </a:bodyPr>
              <a:lstStyle/>
              <a:p>
                <a:r>
                  <a:rPr lang="en-GB" sz="900" dirty="0"/>
                  <a:t>Bottle green</a:t>
                </a:r>
              </a:p>
              <a:p>
                <a:r>
                  <a:rPr lang="en-GB" sz="900" dirty="0"/>
                  <a:t>R17</a:t>
                </a:r>
                <a:r>
                  <a:rPr lang="en-GB" sz="900" baseline="0" dirty="0"/>
                  <a:t>  G179  B162</a:t>
                </a:r>
                <a:endParaRPr lang="en-US" sz="900" dirty="0"/>
              </a:p>
            </p:txBody>
          </p:sp>
        </p:grpSp>
        <p:grpSp>
          <p:nvGrpSpPr>
            <p:cNvPr id="23" name="Group 36"/>
            <p:cNvGrpSpPr/>
            <p:nvPr userDrawn="1"/>
          </p:nvGrpSpPr>
          <p:grpSpPr>
            <a:xfrm>
              <a:off x="-2982575" y="3966778"/>
              <a:ext cx="2863476" cy="369332"/>
              <a:chOff x="-2928990" y="696778"/>
              <a:chExt cx="2643206" cy="36933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69332"/>
              </a:xfrm>
              <a:prstGeom prst="rect">
                <a:avLst/>
              </a:prstGeom>
              <a:noFill/>
            </p:spPr>
            <p:txBody>
              <a:bodyPr wrap="square" lIns="0" tIns="0" rIns="0" bIns="0" rtlCol="0">
                <a:spAutoFit/>
              </a:bodyPr>
              <a:lstStyle/>
              <a:p>
                <a:r>
                  <a:rPr lang="en-GB" sz="900" dirty="0"/>
                  <a:t>Cyan</a:t>
                </a:r>
              </a:p>
              <a:p>
                <a:r>
                  <a:rPr lang="en-GB" sz="900" dirty="0"/>
                  <a:t>R0</a:t>
                </a:r>
                <a:r>
                  <a:rPr lang="en-GB" sz="900" baseline="0" dirty="0"/>
                  <a:t>  G156  B200</a:t>
                </a:r>
                <a:endParaRPr lang="en-US" sz="900" dirty="0"/>
              </a:p>
            </p:txBody>
          </p:sp>
        </p:grpSp>
        <p:grpSp>
          <p:nvGrpSpPr>
            <p:cNvPr id="24" name="Group 63"/>
            <p:cNvGrpSpPr/>
            <p:nvPr userDrawn="1"/>
          </p:nvGrpSpPr>
          <p:grpSpPr>
            <a:xfrm>
              <a:off x="-2982571" y="4377914"/>
              <a:ext cx="2863473" cy="369332"/>
              <a:chOff x="-2982571" y="4377914"/>
              <a:chExt cx="2863473" cy="36933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69332"/>
              </a:xfrm>
              <a:prstGeom prst="rect">
                <a:avLst/>
              </a:prstGeom>
              <a:noFill/>
            </p:spPr>
            <p:txBody>
              <a:bodyPr wrap="square" lIns="0" tIns="0" rIns="0" bIns="0" rtlCol="0">
                <a:spAutoFit/>
              </a:bodyPr>
              <a:lstStyle/>
              <a:p>
                <a:r>
                  <a:rPr lang="en-GB" sz="900" dirty="0"/>
                  <a:t>Light blue</a:t>
                </a:r>
              </a:p>
              <a:p>
                <a:r>
                  <a:rPr lang="en-GB" sz="900" dirty="0"/>
                  <a:t>R124</a:t>
                </a:r>
                <a:r>
                  <a:rPr lang="en-GB" sz="900" baseline="0" dirty="0"/>
                  <a:t>  G179  B225</a:t>
                </a:r>
                <a:endParaRPr lang="en-US" sz="900" dirty="0"/>
              </a:p>
            </p:txBody>
          </p:sp>
        </p:grpSp>
        <p:grpSp>
          <p:nvGrpSpPr>
            <p:cNvPr id="25" name="Group 43"/>
            <p:cNvGrpSpPr/>
            <p:nvPr userDrawn="1"/>
          </p:nvGrpSpPr>
          <p:grpSpPr>
            <a:xfrm>
              <a:off x="-2982575" y="4789050"/>
              <a:ext cx="2863476" cy="369332"/>
              <a:chOff x="-2928990" y="696778"/>
              <a:chExt cx="2643206" cy="36933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69332"/>
              </a:xfrm>
              <a:prstGeom prst="rect">
                <a:avLst/>
              </a:prstGeom>
              <a:noFill/>
            </p:spPr>
            <p:txBody>
              <a:bodyPr wrap="square" lIns="0" tIns="0" rIns="0" bIns="0" rtlCol="0">
                <a:spAutoFit/>
              </a:bodyPr>
              <a:lstStyle/>
              <a:p>
                <a:r>
                  <a:rPr lang="en-GB" sz="900" dirty="0"/>
                  <a:t>Violet</a:t>
                </a:r>
              </a:p>
              <a:p>
                <a:r>
                  <a:rPr lang="en-GB" sz="900" dirty="0"/>
                  <a:t>R128</a:t>
                </a:r>
                <a:r>
                  <a:rPr lang="en-GB" sz="900" baseline="0" dirty="0"/>
                  <a:t>  G118  B207</a:t>
                </a:r>
                <a:endParaRPr lang="en-US" sz="900" dirty="0"/>
              </a:p>
            </p:txBody>
          </p:sp>
        </p:grpSp>
        <p:grpSp>
          <p:nvGrpSpPr>
            <p:cNvPr id="26" name="Group 46"/>
            <p:cNvGrpSpPr/>
            <p:nvPr userDrawn="1"/>
          </p:nvGrpSpPr>
          <p:grpSpPr>
            <a:xfrm>
              <a:off x="-2982575" y="5200186"/>
              <a:ext cx="2863476" cy="369332"/>
              <a:chOff x="-2928990" y="696778"/>
              <a:chExt cx="2643206" cy="36933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69332"/>
              </a:xfrm>
              <a:prstGeom prst="rect">
                <a:avLst/>
              </a:prstGeom>
              <a:noFill/>
            </p:spPr>
            <p:txBody>
              <a:bodyPr wrap="square" lIns="0" tIns="0" rIns="0" bIns="0" rtlCol="0">
                <a:spAutoFit/>
              </a:bodyPr>
              <a:lstStyle/>
              <a:p>
                <a:r>
                  <a:rPr lang="en-GB" sz="900" dirty="0"/>
                  <a:t>Purple</a:t>
                </a:r>
              </a:p>
              <a:p>
                <a:r>
                  <a:rPr lang="en-GB" sz="900" dirty="0"/>
                  <a:t>R143</a:t>
                </a:r>
                <a:r>
                  <a:rPr lang="en-GB" sz="900" baseline="0" dirty="0"/>
                  <a:t>  G70  B147</a:t>
                </a:r>
                <a:endParaRPr lang="en-US" sz="900" dirty="0"/>
              </a:p>
            </p:txBody>
          </p:sp>
        </p:grpSp>
        <p:grpSp>
          <p:nvGrpSpPr>
            <p:cNvPr id="27" name="Group 49"/>
            <p:cNvGrpSpPr/>
            <p:nvPr userDrawn="1"/>
          </p:nvGrpSpPr>
          <p:grpSpPr>
            <a:xfrm>
              <a:off x="-2982575" y="5611322"/>
              <a:ext cx="2863476" cy="369332"/>
              <a:chOff x="-2928990" y="696778"/>
              <a:chExt cx="2643206" cy="36933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69332"/>
              </a:xfrm>
              <a:prstGeom prst="rect">
                <a:avLst/>
              </a:prstGeom>
              <a:noFill/>
            </p:spPr>
            <p:txBody>
              <a:bodyPr wrap="square" lIns="0" tIns="0" rIns="0" bIns="0" rtlCol="0">
                <a:spAutoFit/>
              </a:bodyPr>
              <a:lstStyle/>
              <a:p>
                <a:r>
                  <a:rPr lang="en-GB" sz="900" dirty="0" err="1"/>
                  <a:t>Fuscia</a:t>
                </a:r>
                <a:endParaRPr lang="en-GB" sz="900" dirty="0"/>
              </a:p>
              <a:p>
                <a:r>
                  <a:rPr lang="en-GB" sz="900" dirty="0"/>
                  <a:t>R233</a:t>
                </a:r>
                <a:r>
                  <a:rPr lang="en-GB" sz="900" baseline="0" dirty="0"/>
                  <a:t>  G69  B140</a:t>
                </a:r>
                <a:endParaRPr lang="en-US" sz="900" dirty="0"/>
              </a:p>
            </p:txBody>
          </p:sp>
        </p:grpSp>
        <p:grpSp>
          <p:nvGrpSpPr>
            <p:cNvPr id="28" name="Group 52"/>
            <p:cNvGrpSpPr/>
            <p:nvPr userDrawn="1"/>
          </p:nvGrpSpPr>
          <p:grpSpPr>
            <a:xfrm>
              <a:off x="-2982575" y="6022458"/>
              <a:ext cx="2863476" cy="369332"/>
              <a:chOff x="-2928990" y="696778"/>
              <a:chExt cx="2643206" cy="36933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69332"/>
              </a:xfrm>
              <a:prstGeom prst="rect">
                <a:avLst/>
              </a:prstGeom>
              <a:noFill/>
            </p:spPr>
            <p:txBody>
              <a:bodyPr wrap="square" lIns="0" tIns="0" rIns="0" bIns="0" rtlCol="0">
                <a:spAutoFit/>
              </a:bodyPr>
              <a:lstStyle/>
              <a:p>
                <a:r>
                  <a:rPr lang="en-GB" sz="900" dirty="0"/>
                  <a:t>Red</a:t>
                </a:r>
              </a:p>
              <a:p>
                <a:r>
                  <a:rPr lang="en-GB" sz="900" dirty="0"/>
                  <a:t>R200</a:t>
                </a:r>
                <a:r>
                  <a:rPr lang="en-GB" sz="900" baseline="0" dirty="0"/>
                  <a:t>  G30  B69</a:t>
                </a:r>
                <a:endParaRPr lang="en-US" sz="900" dirty="0"/>
              </a:p>
            </p:txBody>
          </p:sp>
        </p:grpSp>
        <p:grpSp>
          <p:nvGrpSpPr>
            <p:cNvPr id="29" name="Group 55"/>
            <p:cNvGrpSpPr/>
            <p:nvPr userDrawn="1"/>
          </p:nvGrpSpPr>
          <p:grpSpPr>
            <a:xfrm>
              <a:off x="-2982575" y="6433591"/>
              <a:ext cx="2863476" cy="369332"/>
              <a:chOff x="-2928990" y="696778"/>
              <a:chExt cx="2643206" cy="36933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69332"/>
              </a:xfrm>
              <a:prstGeom prst="rect">
                <a:avLst/>
              </a:prstGeom>
              <a:noFill/>
            </p:spPr>
            <p:txBody>
              <a:bodyPr wrap="square" lIns="0" tIns="0" rIns="0" bIns="0" rtlCol="0">
                <a:spAutoFit/>
              </a:bodyPr>
              <a:lstStyle/>
              <a:p>
                <a:r>
                  <a:rPr lang="en-GB" sz="900" dirty="0"/>
                  <a:t>Orange</a:t>
                </a:r>
              </a:p>
              <a:p>
                <a:r>
                  <a:rPr lang="en-GB" sz="900" dirty="0"/>
                  <a:t>R238</a:t>
                </a:r>
                <a:r>
                  <a:rPr lang="en-GB" sz="900" baseline="0" dirty="0"/>
                  <a:t>  G116  29</a:t>
                </a:r>
                <a:endParaRPr lang="en-US" sz="900" dirty="0"/>
              </a:p>
            </p:txBody>
          </p:sp>
        </p:grpSp>
      </p:grpSp>
      <p:sp>
        <p:nvSpPr>
          <p:cNvPr id="58" name="Rectangle 57"/>
          <p:cNvSpPr/>
          <p:nvPr/>
        </p:nvSpPr>
        <p:spPr>
          <a:xfrm>
            <a:off x="-2759458" y="1763370"/>
            <a:ext cx="285752"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a:p>
        </p:txBody>
      </p:sp>
      <p:sp>
        <p:nvSpPr>
          <p:cNvPr id="59" name="TextBox 58"/>
          <p:cNvSpPr txBox="1"/>
          <p:nvPr/>
        </p:nvSpPr>
        <p:spPr>
          <a:xfrm>
            <a:off x="-2310953" y="1761660"/>
            <a:ext cx="2214581" cy="276999"/>
          </a:xfrm>
          <a:prstGeom prst="rect">
            <a:avLst/>
          </a:prstGeom>
          <a:noFill/>
        </p:spPr>
        <p:txBody>
          <a:bodyPr wrap="square" lIns="0" tIns="0" rIns="0" bIns="0" rtlCol="0">
            <a:spAutoFit/>
          </a:bodyPr>
          <a:lstStyle/>
          <a:p>
            <a:r>
              <a:rPr lang="en-GB" sz="900" dirty="0"/>
              <a:t>Dark grey</a:t>
            </a:r>
          </a:p>
          <a:p>
            <a:r>
              <a:rPr lang="en-GB" sz="900" dirty="0"/>
              <a:t>R63</a:t>
            </a:r>
            <a:r>
              <a:rPr lang="en-GB" sz="900" baseline="0" dirty="0"/>
              <a:t>  G69  B72</a:t>
            </a:r>
            <a:endParaRPr lang="en-US" sz="9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hf hdr="0" ftr="0"/>
  <p:txStyles>
    <p:titleStyle>
      <a:lvl1pPr algn="l" rtl="0" eaLnBrk="1" fontAlgn="base" hangingPunct="1">
        <a:spcBef>
          <a:spcPct val="0"/>
        </a:spcBef>
        <a:spcAft>
          <a:spcPct val="0"/>
        </a:spcAft>
        <a:defRPr sz="2700" b="1">
          <a:solidFill>
            <a:schemeClr val="accent1"/>
          </a:solidFill>
          <a:latin typeface="+mj-lt"/>
          <a:ea typeface="+mj-ea"/>
          <a:cs typeface="+mj-cs"/>
        </a:defRPr>
      </a:lvl1pPr>
      <a:lvl2pPr algn="l" rtl="0" eaLnBrk="1" fontAlgn="base" hangingPunct="1">
        <a:spcBef>
          <a:spcPct val="0"/>
        </a:spcBef>
        <a:spcAft>
          <a:spcPct val="0"/>
        </a:spcAft>
        <a:defRPr sz="2700">
          <a:solidFill>
            <a:srgbClr val="D9AB16"/>
          </a:solidFill>
          <a:latin typeface="Arial" charset="0"/>
          <a:cs typeface="Arial" charset="0"/>
        </a:defRPr>
      </a:lvl2pPr>
      <a:lvl3pPr algn="l" rtl="0" eaLnBrk="1" fontAlgn="base" hangingPunct="1">
        <a:spcBef>
          <a:spcPct val="0"/>
        </a:spcBef>
        <a:spcAft>
          <a:spcPct val="0"/>
        </a:spcAft>
        <a:defRPr sz="2700">
          <a:solidFill>
            <a:srgbClr val="D9AB16"/>
          </a:solidFill>
          <a:latin typeface="Arial" charset="0"/>
          <a:cs typeface="Arial" charset="0"/>
        </a:defRPr>
      </a:lvl3pPr>
      <a:lvl4pPr algn="l" rtl="0" eaLnBrk="1" fontAlgn="base" hangingPunct="1">
        <a:spcBef>
          <a:spcPct val="0"/>
        </a:spcBef>
        <a:spcAft>
          <a:spcPct val="0"/>
        </a:spcAft>
        <a:defRPr sz="2700">
          <a:solidFill>
            <a:srgbClr val="D9AB16"/>
          </a:solidFill>
          <a:latin typeface="Arial" charset="0"/>
          <a:cs typeface="Arial" charset="0"/>
        </a:defRPr>
      </a:lvl4pPr>
      <a:lvl5pPr algn="l" rtl="0" eaLnBrk="1" fontAlgn="base" hangingPunct="1">
        <a:spcBef>
          <a:spcPct val="0"/>
        </a:spcBef>
        <a:spcAft>
          <a:spcPct val="0"/>
        </a:spcAft>
        <a:defRPr sz="2700">
          <a:solidFill>
            <a:srgbClr val="D9AB16"/>
          </a:solidFill>
          <a:latin typeface="Arial" charset="0"/>
          <a:cs typeface="Arial" charset="0"/>
        </a:defRPr>
      </a:lvl5pPr>
      <a:lvl6pPr marL="389626" algn="l" rtl="0" eaLnBrk="1" fontAlgn="base" hangingPunct="1">
        <a:spcBef>
          <a:spcPct val="0"/>
        </a:spcBef>
        <a:spcAft>
          <a:spcPct val="0"/>
        </a:spcAft>
        <a:defRPr sz="2700">
          <a:solidFill>
            <a:srgbClr val="D9AB16"/>
          </a:solidFill>
          <a:latin typeface="Arial" charset="0"/>
          <a:cs typeface="Arial" charset="0"/>
        </a:defRPr>
      </a:lvl6pPr>
      <a:lvl7pPr marL="779252" algn="l" rtl="0" eaLnBrk="1" fontAlgn="base" hangingPunct="1">
        <a:spcBef>
          <a:spcPct val="0"/>
        </a:spcBef>
        <a:spcAft>
          <a:spcPct val="0"/>
        </a:spcAft>
        <a:defRPr sz="2700">
          <a:solidFill>
            <a:srgbClr val="D9AB16"/>
          </a:solidFill>
          <a:latin typeface="Arial" charset="0"/>
          <a:cs typeface="Arial" charset="0"/>
        </a:defRPr>
      </a:lvl7pPr>
      <a:lvl8pPr marL="1168878" algn="l" rtl="0" eaLnBrk="1" fontAlgn="base" hangingPunct="1">
        <a:spcBef>
          <a:spcPct val="0"/>
        </a:spcBef>
        <a:spcAft>
          <a:spcPct val="0"/>
        </a:spcAft>
        <a:defRPr sz="2700">
          <a:solidFill>
            <a:srgbClr val="D9AB16"/>
          </a:solidFill>
          <a:latin typeface="Arial" charset="0"/>
          <a:cs typeface="Arial" charset="0"/>
        </a:defRPr>
      </a:lvl8pPr>
      <a:lvl9pPr marL="1558503" algn="l" rtl="0" eaLnBrk="1" fontAlgn="base" hangingPunct="1">
        <a:spcBef>
          <a:spcPct val="0"/>
        </a:spcBef>
        <a:spcAft>
          <a:spcPct val="0"/>
        </a:spcAft>
        <a:defRPr sz="2700">
          <a:solidFill>
            <a:srgbClr val="D9AB16"/>
          </a:solidFill>
          <a:latin typeface="Arial" charset="0"/>
          <a:cs typeface="Arial" charset="0"/>
        </a:defRPr>
      </a:lvl9pPr>
    </p:titleStyle>
    <p:body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Simulation based capital models – testing, justifying and communicating choices</a:t>
            </a:r>
            <a:br>
              <a:rPr lang="en-GB" dirty="0"/>
            </a:br>
            <a:r>
              <a:rPr lang="en-GB" dirty="0"/>
              <a:t>Life Aggregation and Simulation Techniques Working Party</a:t>
            </a:r>
          </a:p>
        </p:txBody>
      </p:sp>
      <p:sp>
        <p:nvSpPr>
          <p:cNvPr id="2051" name="Rectangle 3"/>
          <p:cNvSpPr>
            <a:spLocks noGrp="1" noChangeArrowheads="1"/>
          </p:cNvSpPr>
          <p:nvPr>
            <p:ph type="subTitle" idx="1"/>
          </p:nvPr>
        </p:nvSpPr>
        <p:spPr>
          <a:xfrm>
            <a:off x="384175" y="3579862"/>
            <a:ext cx="6121400" cy="972592"/>
          </a:xfrm>
        </p:spPr>
        <p:txBody>
          <a:bodyPr/>
          <a:lstStyle/>
          <a:p>
            <a:endParaRPr lang="en-GB" dirty="0"/>
          </a:p>
          <a:p>
            <a:br>
              <a:rPr lang="en-GB" dirty="0"/>
            </a:br>
            <a:r>
              <a:rPr lang="en-GB" dirty="0"/>
              <a:t>David Stevenson, Steven Oram</a:t>
            </a:r>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27 June 2016</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Choice of copula</a:t>
            </a:r>
          </a:p>
        </p:txBody>
      </p:sp>
      <p:sp>
        <p:nvSpPr>
          <p:cNvPr id="3" name="Content Placeholder 2"/>
          <p:cNvSpPr>
            <a:spLocks noGrp="1"/>
          </p:cNvSpPr>
          <p:nvPr>
            <p:ph idx="1"/>
          </p:nvPr>
        </p:nvSpPr>
        <p:spPr/>
        <p:txBody>
          <a:bodyPr/>
          <a:lstStyle/>
          <a:p>
            <a:r>
              <a:rPr lang="en-GB" sz="1600" dirty="0"/>
              <a:t>Most UK life companies with approved Solvency II Internal Model using Gaussian copula </a:t>
            </a:r>
          </a:p>
          <a:p>
            <a:r>
              <a:rPr lang="en-GB" sz="1600" dirty="0"/>
              <a:t>Significant minority using Student’s t copula (at least for market risk as part of “grouped t copula”)</a:t>
            </a:r>
          </a:p>
          <a:p>
            <a:r>
              <a:rPr lang="en-GB" sz="1600" dirty="0"/>
              <a:t>Choice influenced by various factors:</a:t>
            </a:r>
          </a:p>
          <a:p>
            <a:pPr lvl="1"/>
            <a:r>
              <a:rPr lang="en-GB" sz="1400" dirty="0"/>
              <a:t>Transparency/complexity</a:t>
            </a:r>
          </a:p>
          <a:p>
            <a:pPr lvl="1"/>
            <a:r>
              <a:rPr lang="en-GB" sz="1400" dirty="0"/>
              <a:t>Use test and continuity with correlation matrix approach</a:t>
            </a:r>
          </a:p>
          <a:p>
            <a:pPr lvl="1"/>
            <a:r>
              <a:rPr lang="en-GB" sz="1400" dirty="0"/>
              <a:t>Preference to approach for allowing for tail dependence</a:t>
            </a:r>
          </a:p>
          <a:p>
            <a:pPr lvl="1"/>
            <a:r>
              <a:rPr lang="en-GB" sz="1400" dirty="0"/>
              <a:t>Straightforward simulation algorithms</a:t>
            </a:r>
          </a:p>
          <a:p>
            <a:pPr lvl="1"/>
            <a:r>
              <a:rPr lang="en-GB" sz="1400" dirty="0"/>
              <a:t>Scarcity of data to support more complex models </a:t>
            </a:r>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Tree>
    <p:extLst>
      <p:ext uri="{BB962C8B-B14F-4D97-AF65-F5344CB8AC3E}">
        <p14:creationId xmlns:p14="http://schemas.microsoft.com/office/powerpoint/2010/main" val="100779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Choice of copula</a:t>
            </a:r>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pic>
        <p:nvPicPr>
          <p:cNvPr id="8" name="Picture 7"/>
          <p:cNvPicPr>
            <a:picLocks noChangeAspect="1"/>
          </p:cNvPicPr>
          <p:nvPr/>
        </p:nvPicPr>
        <p:blipFill>
          <a:blip r:embed="rId3"/>
          <a:stretch>
            <a:fillRect/>
          </a:stretch>
        </p:blipFill>
        <p:spPr>
          <a:xfrm>
            <a:off x="395289" y="1275606"/>
            <a:ext cx="3427835" cy="3421637"/>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573111" y="1453815"/>
                <a:ext cx="4113689" cy="1446550"/>
              </a:xfrm>
              <a:prstGeom prst="rect">
                <a:avLst/>
              </a:prstGeom>
              <a:noFill/>
            </p:spPr>
            <p:txBody>
              <a:bodyPr wrap="square" rtlCol="0">
                <a:spAutoFit/>
              </a:bodyPr>
              <a:lstStyle/>
              <a:p>
                <a:r>
                  <a:rPr lang="en-GB" sz="1400" b="1" dirty="0"/>
                  <a:t>Gaussian copula</a:t>
                </a:r>
              </a:p>
              <a:p>
                <a:pPr marL="285750" indent="-285750">
                  <a:buFont typeface="Arial" panose="020B0604020202020204" pitchFamily="34" charset="0"/>
                  <a:buChar char="•"/>
                </a:pPr>
                <a:r>
                  <a:rPr lang="en-GB" sz="1400" dirty="0"/>
                  <a:t>Copula underlying multivariate Normal</a:t>
                </a:r>
              </a:p>
              <a:p>
                <a:pPr marL="285750" indent="-285750">
                  <a:buFont typeface="Arial" panose="020B0604020202020204" pitchFamily="34" charset="0"/>
                  <a:buChar char="•"/>
                </a:pPr>
                <a:r>
                  <a:rPr lang="en-GB" sz="1400" dirty="0"/>
                  <a:t>Parameterised by </a:t>
                </a:r>
                <a14:m>
                  <m:oMath xmlns:m="http://schemas.openxmlformats.org/officeDocument/2006/math">
                    <m:r>
                      <a:rPr lang="en-GB" sz="1400" i="1">
                        <a:latin typeface="Cambria Math" panose="02040503050406030204" pitchFamily="18" charset="0"/>
                      </a:rPr>
                      <m:t>𝑑</m:t>
                    </m:r>
                    <m:r>
                      <a:rPr lang="en-GB"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𝑑</m:t>
                    </m:r>
                    <m:r>
                      <a:rPr lang="en-GB" sz="1400" i="1">
                        <a:latin typeface="Cambria Math" panose="02040503050406030204" pitchFamily="18" charset="0"/>
                      </a:rPr>
                      <m:t> </m:t>
                    </m:r>
                  </m:oMath>
                </a14:m>
                <a:r>
                  <a:rPr lang="en-GB" sz="1400" dirty="0"/>
                  <a:t>correlation matrix</a:t>
                </a:r>
              </a:p>
              <a:p>
                <a:pPr marL="285750" indent="-285750">
                  <a:buFont typeface="Arial" panose="020B0604020202020204" pitchFamily="34" charset="0"/>
                  <a:buChar char="•"/>
                </a:pPr>
                <a14:m>
                  <m:oMath xmlns:m="http://schemas.openxmlformats.org/officeDocument/2006/math">
                    <m:r>
                      <a:rPr lang="en-GB" sz="1400" b="0" i="1" smtClean="0">
                        <a:latin typeface="Cambria Math" panose="02040503050406030204" pitchFamily="18" charset="0"/>
                      </a:rPr>
                      <m:t>𝑑</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𝑑</m:t>
                        </m:r>
                        <m:r>
                          <a:rPr lang="en-GB" sz="1400" b="0" i="1" smtClean="0">
                            <a:latin typeface="Cambria Math" panose="02040503050406030204" pitchFamily="18" charset="0"/>
                          </a:rPr>
                          <m:t>−1</m:t>
                        </m:r>
                      </m:e>
                    </m:d>
                    <m:r>
                      <a:rPr lang="en-GB" sz="1400" b="0" i="1" smtClean="0">
                        <a:latin typeface="Cambria Math" panose="02040503050406030204" pitchFamily="18" charset="0"/>
                      </a:rPr>
                      <m:t>/2 </m:t>
                    </m:r>
                  </m:oMath>
                </a14:m>
                <a:r>
                  <a:rPr lang="en-GB" sz="1400" dirty="0"/>
                  <a:t>parameters</a:t>
                </a:r>
              </a:p>
              <a:p>
                <a:pPr marL="285750" indent="-285750">
                  <a:buFont typeface="Arial" panose="020B0604020202020204" pitchFamily="34" charset="0"/>
                  <a:buChar char="•"/>
                </a:pPr>
                <a:r>
                  <a:rPr lang="en-GB" sz="1400" dirty="0"/>
                  <a:t>Zero tail dependence (if correlation ≠ +1)</a:t>
                </a:r>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573111" y="1453815"/>
                <a:ext cx="4113689" cy="1446550"/>
              </a:xfrm>
              <a:prstGeom prst="rect">
                <a:avLst/>
              </a:prstGeom>
              <a:blipFill>
                <a:blip r:embed="rId4"/>
                <a:stretch>
                  <a:fillRect l="-444" t="-4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3112" y="3108272"/>
                <a:ext cx="3888432" cy="1384995"/>
              </a:xfrm>
              <a:prstGeom prst="rect">
                <a:avLst/>
              </a:prstGeom>
              <a:noFill/>
            </p:spPr>
            <p:txBody>
              <a:bodyPr wrap="square" rtlCol="0">
                <a:spAutoFit/>
              </a:bodyPr>
              <a:lstStyle/>
              <a:p>
                <a:r>
                  <a:rPr lang="en-GB" sz="1400" b="1" dirty="0"/>
                  <a:t>Student’s t copula</a:t>
                </a:r>
              </a:p>
              <a:p>
                <a:pPr marL="285750" indent="-285750">
                  <a:buFont typeface="Arial" panose="020B0604020202020204" pitchFamily="34" charset="0"/>
                  <a:buChar char="•"/>
                </a:pPr>
                <a:r>
                  <a:rPr lang="en-GB" sz="1400" dirty="0"/>
                  <a:t>Copula underlying multivariate t-distribution</a:t>
                </a:r>
              </a:p>
              <a:p>
                <a:pPr marL="285750" indent="-285750">
                  <a:buFont typeface="Arial" panose="020B0604020202020204" pitchFamily="34" charset="0"/>
                  <a:buChar char="•"/>
                </a:pPr>
                <a:r>
                  <a:rPr lang="en-GB" sz="1400" dirty="0"/>
                  <a:t>Parameterised by </a:t>
                </a:r>
                <a14:m>
                  <m:oMath xmlns:m="http://schemas.openxmlformats.org/officeDocument/2006/math">
                    <m:r>
                      <a:rPr lang="en-GB" sz="1400" i="1">
                        <a:latin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rPr>
                      <m:t> </m:t>
                    </m:r>
                  </m:oMath>
                </a14:m>
                <a:r>
                  <a:rPr lang="en-GB" sz="1400" dirty="0"/>
                  <a:t>correlation matrix + one degrees of freedom (DOF) parameter</a:t>
                </a:r>
              </a:p>
              <a:p>
                <a:pPr marL="285750" indent="-285750">
                  <a:buFont typeface="Arial" panose="020B0604020202020204" pitchFamily="34" charset="0"/>
                  <a:buChar char="•"/>
                </a:pPr>
                <a14:m>
                  <m:oMath xmlns:m="http://schemas.openxmlformats.org/officeDocument/2006/math">
                    <m:r>
                      <a:rPr lang="en-GB" sz="1400" i="1" smtClean="0">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𝑑</m:t>
                    </m:r>
                    <m:r>
                      <a:rPr lang="en-GB" sz="1400" i="1">
                        <a:latin typeface="Cambria Math" panose="02040503050406030204" pitchFamily="18" charset="0"/>
                      </a:rPr>
                      <m:t>−1)/2+1 </m:t>
                    </m:r>
                  </m:oMath>
                </a14:m>
                <a:r>
                  <a:rPr lang="en-GB" sz="1400" dirty="0"/>
                  <a:t>parameters</a:t>
                </a:r>
              </a:p>
              <a:p>
                <a:pPr marL="285750" indent="-285750">
                  <a:buFont typeface="Arial" panose="020B0604020202020204" pitchFamily="34" charset="0"/>
                  <a:buChar char="•"/>
                </a:pPr>
                <a:r>
                  <a:rPr lang="en-GB" sz="1400" dirty="0"/>
                  <a:t>Non-zero tail dependence</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573112" y="3108272"/>
                <a:ext cx="3888432" cy="1384995"/>
              </a:xfrm>
              <a:prstGeom prst="rect">
                <a:avLst/>
              </a:prstGeom>
              <a:blipFill>
                <a:blip r:embed="rId5"/>
                <a:stretch>
                  <a:fillRect l="-470" t="-881" r="-1567" b="-3524"/>
                </a:stretch>
              </a:blipFill>
            </p:spPr>
            <p:txBody>
              <a:bodyPr/>
              <a:lstStyle/>
              <a:p>
                <a:r>
                  <a:rPr lang="en-GB">
                    <a:noFill/>
                  </a:rPr>
                  <a:t> </a:t>
                </a:r>
              </a:p>
            </p:txBody>
          </p:sp>
        </mc:Fallback>
      </mc:AlternateContent>
    </p:spTree>
    <p:extLst>
      <p:ext uri="{BB962C8B-B14F-4D97-AF65-F5344CB8AC3E}">
        <p14:creationId xmlns:p14="http://schemas.microsoft.com/office/powerpoint/2010/main" val="416999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correlation assumptions</a:t>
            </a:r>
          </a:p>
        </p:txBody>
      </p:sp>
      <p:sp>
        <p:nvSpPr>
          <p:cNvPr id="6" name="Content Placeholder 5"/>
          <p:cNvSpPr>
            <a:spLocks noGrp="1"/>
          </p:cNvSpPr>
          <p:nvPr>
            <p:ph sz="half" idx="1"/>
          </p:nvPr>
        </p:nvSpPr>
        <p:spPr>
          <a:xfrm>
            <a:off x="395288" y="1168003"/>
            <a:ext cx="2808560" cy="3480197"/>
          </a:xfrm>
          <a:solidFill>
            <a:schemeClr val="accent1"/>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p>
            <a:pPr marL="0" indent="0">
              <a:buNone/>
            </a:pPr>
            <a:r>
              <a:rPr lang="en-GB" sz="1400" b="1" dirty="0">
                <a:solidFill>
                  <a:schemeClr val="bg1"/>
                </a:solidFill>
              </a:rPr>
              <a:t>Expert judgement</a:t>
            </a:r>
          </a:p>
          <a:p>
            <a:pPr>
              <a:buClr>
                <a:schemeClr val="bg1"/>
              </a:buClr>
            </a:pPr>
            <a:r>
              <a:rPr lang="en-GB" sz="1400" dirty="0">
                <a:solidFill>
                  <a:schemeClr val="bg1"/>
                </a:solidFill>
              </a:rPr>
              <a:t>Causal effects – what happens to risk factor X if risk factor Y changes?</a:t>
            </a:r>
          </a:p>
          <a:p>
            <a:pPr>
              <a:buClr>
                <a:schemeClr val="bg1"/>
              </a:buClr>
            </a:pPr>
            <a:r>
              <a:rPr lang="en-GB" sz="1400" dirty="0">
                <a:solidFill>
                  <a:schemeClr val="bg1"/>
                </a:solidFill>
              </a:rPr>
              <a:t>Common underlying risk drivers</a:t>
            </a:r>
          </a:p>
          <a:p>
            <a:pPr>
              <a:buClr>
                <a:schemeClr val="bg1"/>
              </a:buClr>
            </a:pPr>
            <a:r>
              <a:rPr lang="en-GB" sz="1400" dirty="0">
                <a:solidFill>
                  <a:schemeClr val="bg1"/>
                </a:solidFill>
              </a:rPr>
              <a:t>Views on tail dependence</a:t>
            </a:r>
          </a:p>
          <a:p>
            <a:pPr>
              <a:buClr>
                <a:schemeClr val="bg1"/>
              </a:buClr>
            </a:pPr>
            <a:r>
              <a:rPr lang="en-GB" sz="1400" dirty="0">
                <a:solidFill>
                  <a:schemeClr val="bg1"/>
                </a:solidFill>
              </a:rPr>
              <a:t>Risk profile</a:t>
            </a:r>
          </a:p>
          <a:p>
            <a:pPr>
              <a:buClr>
                <a:schemeClr val="bg1"/>
              </a:buClr>
            </a:pPr>
            <a:r>
              <a:rPr lang="en-GB" sz="1400" dirty="0">
                <a:solidFill>
                  <a:schemeClr val="bg1"/>
                </a:solidFill>
              </a:rPr>
              <a:t>Sensitivities</a:t>
            </a:r>
          </a:p>
          <a:p>
            <a:pPr>
              <a:buClr>
                <a:schemeClr val="bg1"/>
              </a:buClr>
            </a:pPr>
            <a:r>
              <a:rPr lang="en-GB" sz="1400" dirty="0">
                <a:solidFill>
                  <a:schemeClr val="bg1"/>
                </a:solidFill>
              </a:rPr>
              <a:t>Internal consistency of assumptions</a:t>
            </a:r>
          </a:p>
          <a:p>
            <a:pPr>
              <a:buClr>
                <a:schemeClr val="bg1"/>
              </a:buClr>
            </a:pPr>
            <a:r>
              <a:rPr lang="en-GB" sz="1400" dirty="0">
                <a:solidFill>
                  <a:schemeClr val="bg1"/>
                </a:solidFill>
              </a:rPr>
              <a:t>Benchmarking</a:t>
            </a:r>
          </a:p>
          <a:p>
            <a:pPr marL="0" indent="0">
              <a:buNone/>
            </a:pPr>
            <a:endParaRPr lang="en-GB" sz="1400" b="1" dirty="0">
              <a:solidFill>
                <a:schemeClr val="bg1"/>
              </a:solidFill>
            </a:endParaRPr>
          </a:p>
        </p:txBody>
      </p:sp>
      <p:sp>
        <p:nvSpPr>
          <p:cNvPr id="7" name="Content Placeholder 6"/>
          <p:cNvSpPr>
            <a:spLocks noGrp="1"/>
          </p:cNvSpPr>
          <p:nvPr>
            <p:ph sz="half" idx="2"/>
          </p:nvPr>
        </p:nvSpPr>
        <p:spPr>
          <a:xfrm>
            <a:off x="6084168" y="1168003"/>
            <a:ext cx="2602632" cy="2915915"/>
          </a:xfrm>
          <a:solidFill>
            <a:schemeClr val="accent1"/>
          </a:solidFill>
          <a:ln>
            <a:solidFill>
              <a:schemeClr val="accent1"/>
            </a:solidFill>
          </a:ln>
        </p:spPr>
        <p:txBody>
          <a:bodyPr/>
          <a:lstStyle/>
          <a:p>
            <a:pPr marL="0" indent="0">
              <a:buNone/>
            </a:pPr>
            <a:r>
              <a:rPr lang="en-GB" sz="1400" b="1" dirty="0">
                <a:solidFill>
                  <a:schemeClr val="bg1"/>
                </a:solidFill>
              </a:rPr>
              <a:t>Data</a:t>
            </a:r>
          </a:p>
          <a:p>
            <a:pPr>
              <a:buClr>
                <a:schemeClr val="bg1"/>
              </a:buClr>
            </a:pPr>
            <a:r>
              <a:rPr lang="en-GB" sz="1400" dirty="0">
                <a:solidFill>
                  <a:schemeClr val="bg1"/>
                </a:solidFill>
              </a:rPr>
              <a:t>Typically scarce or non-existent</a:t>
            </a:r>
          </a:p>
          <a:p>
            <a:pPr>
              <a:buClr>
                <a:schemeClr val="bg1"/>
              </a:buClr>
            </a:pPr>
            <a:r>
              <a:rPr lang="en-GB" sz="1400" dirty="0">
                <a:solidFill>
                  <a:schemeClr val="bg1"/>
                </a:solidFill>
              </a:rPr>
              <a:t>May not contain sufficient information about extreme events</a:t>
            </a:r>
          </a:p>
          <a:p>
            <a:pPr>
              <a:buClr>
                <a:schemeClr val="bg1"/>
              </a:buClr>
            </a:pPr>
            <a:r>
              <a:rPr lang="en-GB" sz="1400" dirty="0">
                <a:solidFill>
                  <a:schemeClr val="bg1"/>
                </a:solidFill>
              </a:rPr>
              <a:t>Different time periods can suggest different values</a:t>
            </a:r>
          </a:p>
          <a:p>
            <a:pPr>
              <a:buClr>
                <a:schemeClr val="bg1"/>
              </a:buClr>
            </a:pPr>
            <a:r>
              <a:rPr lang="en-GB" sz="1400" dirty="0">
                <a:solidFill>
                  <a:schemeClr val="bg1"/>
                </a:solidFill>
              </a:rPr>
              <a:t>Where exists, not sufficiently reliable as sole basis for assumption</a:t>
            </a:r>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
        <p:nvSpPr>
          <p:cNvPr id="8" name="TextBox 7"/>
          <p:cNvSpPr txBox="1"/>
          <p:nvPr/>
        </p:nvSpPr>
        <p:spPr>
          <a:xfrm>
            <a:off x="3491880" y="1160860"/>
            <a:ext cx="2232248" cy="3539430"/>
          </a:xfrm>
          <a:prstGeom prst="rect">
            <a:avLst/>
          </a:prstGeom>
          <a:noFill/>
          <a:ln>
            <a:solidFill>
              <a:schemeClr val="accent1"/>
            </a:solidFill>
          </a:ln>
        </p:spPr>
        <p:txBody>
          <a:bodyPr wrap="square" rtlCol="0">
            <a:spAutoFit/>
          </a:bodyPr>
          <a:lstStyle/>
          <a:p>
            <a:r>
              <a:rPr lang="en-GB" sz="1400" b="1" dirty="0"/>
              <a:t>Validation</a:t>
            </a:r>
          </a:p>
          <a:p>
            <a:pPr marL="285750" indent="-285750">
              <a:buFont typeface="Arial" panose="020B0604020202020204" pitchFamily="34" charset="0"/>
              <a:buChar char="•"/>
            </a:pPr>
            <a:r>
              <a:rPr lang="en-GB" sz="1400" dirty="0"/>
              <a:t>Expert judgement panels</a:t>
            </a:r>
          </a:p>
          <a:p>
            <a:pPr marL="675376" lvl="1" indent="-285750">
              <a:buFont typeface="Arial" panose="020B0604020202020204" pitchFamily="34" charset="0"/>
              <a:buChar char="•"/>
            </a:pPr>
            <a:r>
              <a:rPr lang="en-GB" sz="1400" dirty="0"/>
              <a:t>Experts from different business areas</a:t>
            </a:r>
          </a:p>
          <a:p>
            <a:pPr marL="675376" lvl="1" indent="-285750">
              <a:buFont typeface="Arial" panose="020B0604020202020204" pitchFamily="34" charset="0"/>
              <a:buChar char="•"/>
            </a:pPr>
            <a:r>
              <a:rPr lang="en-GB" sz="1400" dirty="0"/>
              <a:t>Review and challenge proposals and rationale</a:t>
            </a:r>
          </a:p>
          <a:p>
            <a:pPr marL="675376" lvl="1" indent="-285750">
              <a:buFont typeface="Arial" panose="020B0604020202020204" pitchFamily="34" charset="0"/>
              <a:buChar char="•"/>
            </a:pPr>
            <a:r>
              <a:rPr lang="en-GB" sz="1400" dirty="0"/>
              <a:t>Synthesise and document conclusions</a:t>
            </a:r>
          </a:p>
          <a:p>
            <a:pPr marL="285750" indent="-285750">
              <a:buFont typeface="Arial" panose="020B0604020202020204" pitchFamily="34" charset="0"/>
              <a:buChar char="•"/>
            </a:pPr>
            <a:r>
              <a:rPr lang="en-GB" sz="1400" dirty="0"/>
              <a:t>Independent validation</a:t>
            </a:r>
          </a:p>
          <a:p>
            <a:pPr marL="285750" indent="-285750">
              <a:buFont typeface="Arial" panose="020B0604020202020204" pitchFamily="34" charset="0"/>
              <a:buChar char="•"/>
            </a:pPr>
            <a:r>
              <a:rPr lang="en-GB" sz="1400" dirty="0"/>
              <a:t>External assurance</a:t>
            </a:r>
          </a:p>
        </p:txBody>
      </p:sp>
      <p:sp>
        <p:nvSpPr>
          <p:cNvPr id="10" name="Right Arrow 9"/>
          <p:cNvSpPr/>
          <p:nvPr/>
        </p:nvSpPr>
        <p:spPr>
          <a:xfrm rot="10800000">
            <a:off x="5508103" y="2139701"/>
            <a:ext cx="792335"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3092697" y="2139701"/>
            <a:ext cx="792335"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904270" y="4083918"/>
            <a:ext cx="2844443" cy="461665"/>
          </a:xfrm>
          <a:prstGeom prst="rect">
            <a:avLst/>
          </a:prstGeom>
          <a:noFill/>
        </p:spPr>
        <p:txBody>
          <a:bodyPr wrap="square" rtlCol="0">
            <a:spAutoFit/>
          </a:bodyPr>
          <a:lstStyle/>
          <a:p>
            <a:r>
              <a:rPr lang="en-GB" sz="1200" i="1" dirty="0"/>
              <a:t>See also PRA executive updates dated 9 March 2015 and 15 January 2016</a:t>
            </a:r>
          </a:p>
        </p:txBody>
      </p:sp>
    </p:spTree>
    <p:extLst>
      <p:ext uri="{BB962C8B-B14F-4D97-AF65-F5344CB8AC3E}">
        <p14:creationId xmlns:p14="http://schemas.microsoft.com/office/powerpoint/2010/main" val="285543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703864"/>
            <a:ext cx="4465481" cy="4460174"/>
          </a:xfrm>
          <a:prstGeom prst="rect">
            <a:avLst/>
          </a:prstGeom>
          <a:solidFill>
            <a:schemeClr val="accent5">
              <a:alpha val="0"/>
            </a:schemeClr>
          </a:solidFill>
          <a:ln>
            <a:noFill/>
          </a:ln>
          <a:effectLst/>
        </p:spPr>
      </p:pic>
      <p:sp>
        <p:nvSpPr>
          <p:cNvPr id="7" name="Title 6"/>
          <p:cNvSpPr>
            <a:spLocks noGrp="1"/>
          </p:cNvSpPr>
          <p:nvPr>
            <p:ph type="title"/>
          </p:nvPr>
        </p:nvSpPr>
        <p:spPr/>
        <p:txBody>
          <a:bodyPr/>
          <a:lstStyle/>
          <a:p>
            <a:r>
              <a:rPr lang="en-GB" dirty="0"/>
              <a:t>Tail dependence</a:t>
            </a:r>
            <a:br>
              <a:rPr lang="en-GB" dirty="0"/>
            </a:br>
            <a:r>
              <a:rPr lang="en-GB" sz="2400" dirty="0"/>
              <a:t>Coefficients of finite tail dependence</a:t>
            </a:r>
            <a:endParaRPr lang="en-GB"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384458" y="1167594"/>
                <a:ext cx="4554563" cy="3634198"/>
              </a:xfrm>
              <a:ln>
                <a:noFill/>
              </a:ln>
            </p:spPr>
            <p:txBody>
              <a:bodyPr/>
              <a:lstStyle/>
              <a:p>
                <a:r>
                  <a:rPr lang="en-GB" sz="1400" dirty="0"/>
                  <a:t>Functions showing how conditional probabilities along “45</a:t>
                </a:r>
                <a:r>
                  <a:rPr lang="en-GB" sz="1400" baseline="30000" dirty="0"/>
                  <a:t>o</a:t>
                </a:r>
                <a:r>
                  <a:rPr lang="en-GB" sz="1400" dirty="0"/>
                  <a:t> ray” depend on quantile (q)</a:t>
                </a:r>
              </a:p>
              <a:p>
                <a:r>
                  <a:rPr lang="en-GB" sz="1400" dirty="0"/>
                  <a:t>Upper:</a:t>
                </a:r>
                <a:br>
                  <a:rPr lang="en-GB" sz="1400" dirty="0"/>
                </a:br>
                <a:r>
                  <a:rPr lang="en-GB" sz="1400" dirty="0"/>
                  <a:t>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𝑈</m:t>
                        </m:r>
                      </m:sub>
                    </m:sSub>
                    <m:d>
                      <m:dPr>
                        <m:ctrlPr>
                          <a:rPr lang="en-GB" sz="1400" i="1">
                            <a:latin typeface="Cambria Math" panose="02040503050406030204" pitchFamily="18" charset="0"/>
                          </a:rPr>
                        </m:ctrlPr>
                      </m:dPr>
                      <m:e>
                        <m:r>
                          <a:rPr lang="en-GB" sz="1400" i="1">
                            <a:latin typeface="Cambria Math"/>
                          </a:rPr>
                          <m:t>𝑞</m:t>
                        </m:r>
                      </m:e>
                    </m:d>
                    <m:r>
                      <a:rPr lang="en-GB" sz="1400" i="1">
                        <a:latin typeface="Cambria Math"/>
                      </a:rPr>
                      <m:t>=</m:t>
                    </m:r>
                    <m:func>
                      <m:funcPr>
                        <m:ctrlPr>
                          <a:rPr lang="en-GB" sz="1400" i="1">
                            <a:latin typeface="Cambria Math" panose="02040503050406030204" pitchFamily="18" charset="0"/>
                          </a:rPr>
                        </m:ctrlPr>
                      </m:funcPr>
                      <m:fName>
                        <m:r>
                          <m:rPr>
                            <m:sty m:val="p"/>
                          </m:rPr>
                          <a:rPr lang="en-GB" sz="1400">
                            <a:latin typeface="Cambria Math"/>
                          </a:rPr>
                          <m:t>Pr</m:t>
                        </m:r>
                        <m:r>
                          <a:rPr lang="en-GB" sz="1400" i="1">
                            <a:latin typeface="Cambria Math"/>
                          </a:rPr>
                          <m:t>(</m:t>
                        </m:r>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a:rPr>
                                  <m:t>𝐹</m:t>
                                </m:r>
                              </m:e>
                              <m:sub>
                                <m:r>
                                  <a:rPr lang="en-GB" sz="1400" i="1">
                                    <a:latin typeface="Cambria Math"/>
                                  </a:rPr>
                                  <m:t>𝑋</m:t>
                                </m:r>
                              </m:sub>
                            </m:sSub>
                            <m:d>
                              <m:dPr>
                                <m:ctrlPr>
                                  <a:rPr lang="en-GB" sz="1400" i="1">
                                    <a:latin typeface="Cambria Math" panose="02040503050406030204" pitchFamily="18" charset="0"/>
                                  </a:rPr>
                                </m:ctrlPr>
                              </m:dPr>
                              <m:e>
                                <m:r>
                                  <a:rPr lang="en-GB" sz="1400" i="1">
                                    <a:latin typeface="Cambria Math"/>
                                  </a:rPr>
                                  <m:t>𝑋</m:t>
                                </m:r>
                              </m:e>
                            </m:d>
                            <m:r>
                              <a:rPr lang="en-GB" sz="1400" i="1">
                                <a:latin typeface="Cambria Math"/>
                              </a:rPr>
                              <m:t>&gt;</m:t>
                            </m:r>
                            <m:r>
                              <a:rPr lang="en-GB" sz="1400" i="1">
                                <a:latin typeface="Cambria Math"/>
                              </a:rPr>
                              <m:t>𝑞</m:t>
                            </m:r>
                          </m:e>
                          <m:e>
                            <m:sSub>
                              <m:sSubPr>
                                <m:ctrlPr>
                                  <a:rPr lang="en-GB" sz="1400" i="1">
                                    <a:latin typeface="Cambria Math" panose="02040503050406030204" pitchFamily="18" charset="0"/>
                                  </a:rPr>
                                </m:ctrlPr>
                              </m:sSubPr>
                              <m:e>
                                <m:r>
                                  <a:rPr lang="en-GB" sz="1400" i="1">
                                    <a:latin typeface="Cambria Math"/>
                                  </a:rPr>
                                  <m:t>𝐹</m:t>
                                </m:r>
                              </m:e>
                              <m:sub>
                                <m:r>
                                  <a:rPr lang="en-GB" sz="1400" i="1">
                                    <a:latin typeface="Cambria Math"/>
                                  </a:rPr>
                                  <m:t>𝑌</m:t>
                                </m:r>
                              </m:sub>
                            </m:sSub>
                            <m:d>
                              <m:dPr>
                                <m:ctrlPr>
                                  <a:rPr lang="en-GB" sz="1400" i="1">
                                    <a:latin typeface="Cambria Math" panose="02040503050406030204" pitchFamily="18" charset="0"/>
                                  </a:rPr>
                                </m:ctrlPr>
                              </m:dPr>
                              <m:e>
                                <m:r>
                                  <a:rPr lang="en-GB" sz="1400" i="1">
                                    <a:latin typeface="Cambria Math"/>
                                  </a:rPr>
                                  <m:t>𝑌</m:t>
                                </m:r>
                              </m:e>
                            </m:d>
                            <m:r>
                              <a:rPr lang="en-GB" sz="1400" i="1">
                                <a:latin typeface="Cambria Math"/>
                              </a:rPr>
                              <m:t>&gt;</m:t>
                            </m:r>
                            <m:r>
                              <a:rPr lang="en-GB" sz="1400" i="1">
                                <a:latin typeface="Cambria Math"/>
                              </a:rPr>
                              <m:t>𝑞</m:t>
                            </m:r>
                          </m:e>
                        </m:d>
                      </m:fName>
                      <m:e>
                        <m:r>
                          <a:rPr lang="en-GB" sz="1400" b="0" i="1" smtClean="0">
                            <a:latin typeface="Cambria Math" panose="02040503050406030204" pitchFamily="18" charset="0"/>
                          </a:rPr>
                          <m:t>= </m:t>
                        </m:r>
                        <m:f>
                          <m:fPr>
                            <m:type m:val="lin"/>
                            <m:ctrlPr>
                              <a:rPr lang="en-GB" sz="1400" b="0" i="1" smtClean="0">
                                <a:latin typeface="Cambria Math" panose="02040503050406030204" pitchFamily="18" charset="0"/>
                              </a:rPr>
                            </m:ctrlPr>
                          </m:fPr>
                          <m:num>
                            <m:acc>
                              <m:accPr>
                                <m:chr m:val="̅"/>
                                <m:ctrlPr>
                                  <a:rPr lang="en-GB" sz="1400" i="1">
                                    <a:latin typeface="Cambria Math" panose="02040503050406030204" pitchFamily="18" charset="0"/>
                                  </a:rPr>
                                </m:ctrlPr>
                              </m:accPr>
                              <m:e>
                                <m:r>
                                  <a:rPr lang="en-GB" sz="1400" i="1">
                                    <a:latin typeface="Cambria Math" panose="02040503050406030204" pitchFamily="18" charset="0"/>
                                  </a:rPr>
                                  <m:t>𝐶</m:t>
                                </m:r>
                              </m:e>
                            </m:acc>
                            <m:d>
                              <m:dPr>
                                <m:ctrlPr>
                                  <a:rPr lang="en-GB" sz="1400" i="1">
                                    <a:latin typeface="Cambria Math" panose="02040503050406030204" pitchFamily="18" charset="0"/>
                                  </a:rPr>
                                </m:ctrlPr>
                              </m:dPr>
                              <m:e>
                                <m:r>
                                  <a:rPr lang="en-GB" sz="1400" i="1">
                                    <a:latin typeface="Cambria Math" panose="02040503050406030204" pitchFamily="18" charset="0"/>
                                  </a:rPr>
                                  <m:t>𝑞</m:t>
                                </m:r>
                                <m:r>
                                  <a:rPr lang="en-GB" sz="1400" i="1">
                                    <a:latin typeface="Cambria Math" panose="02040503050406030204" pitchFamily="18" charset="0"/>
                                  </a:rPr>
                                  <m:t>,</m:t>
                                </m:r>
                                <m:r>
                                  <a:rPr lang="en-GB" sz="1400" i="1">
                                    <a:latin typeface="Cambria Math" panose="02040503050406030204" pitchFamily="18" charset="0"/>
                                  </a:rPr>
                                  <m:t>𝑞</m:t>
                                </m:r>
                              </m:e>
                            </m:d>
                          </m:num>
                          <m:den>
                            <m:r>
                              <a:rPr lang="en-GB" sz="1400" b="0" i="1" smtClean="0">
                                <a:latin typeface="Cambria Math" panose="02040503050406030204" pitchFamily="18" charset="0"/>
                              </a:rPr>
                              <m:t>𝑞</m:t>
                            </m:r>
                          </m:den>
                        </m:f>
                      </m:e>
                    </m:func>
                  </m:oMath>
                </a14:m>
                <a:endParaRPr lang="en-GB" sz="1400" dirty="0"/>
              </a:p>
              <a:p>
                <a:r>
                  <a:rPr lang="en-GB" sz="1400" dirty="0"/>
                  <a:t>Lower:</a:t>
                </a:r>
                <a:br>
                  <a:rPr lang="en-GB" sz="1400" i="1" dirty="0">
                    <a:latin typeface="Cambria Math" panose="02040503050406030204" pitchFamily="18" charset="0"/>
                  </a:rPr>
                </a:br>
                <a14:m>
                  <m:oMath xmlns:m="http://schemas.openxmlformats.org/officeDocument/2006/math">
                    <m:sSub>
                      <m:sSubPr>
                        <m:ctrlPr>
                          <a:rPr lang="en-GB" sz="1400" i="1" smtClean="0">
                            <a:latin typeface="Cambria Math" panose="02040503050406030204" pitchFamily="18" charset="0"/>
                          </a:rPr>
                        </m:ctrlPr>
                      </m:sSubPr>
                      <m:e>
                        <m:r>
                          <a:rPr lang="en-GB" sz="1400" i="1">
                            <a:latin typeface="Cambria Math"/>
                          </a:rPr>
                          <m:t>𝜆</m:t>
                        </m:r>
                      </m:e>
                      <m:sub>
                        <m:r>
                          <a:rPr lang="en-GB" sz="1400" i="1">
                            <a:latin typeface="Cambria Math"/>
                          </a:rPr>
                          <m:t>𝐿</m:t>
                        </m:r>
                      </m:sub>
                    </m:sSub>
                    <m:d>
                      <m:dPr>
                        <m:ctrlPr>
                          <a:rPr lang="en-GB" sz="1400" i="1" smtClean="0">
                            <a:latin typeface="Cambria Math" panose="02040503050406030204" pitchFamily="18" charset="0"/>
                          </a:rPr>
                        </m:ctrlPr>
                      </m:dPr>
                      <m:e>
                        <m:r>
                          <a:rPr lang="en-GB" sz="1400" b="0" i="1" smtClean="0">
                            <a:latin typeface="Cambria Math" panose="02040503050406030204" pitchFamily="18" charset="0"/>
                          </a:rPr>
                          <m:t>𝑞</m:t>
                        </m:r>
                      </m:e>
                    </m:d>
                    <m:r>
                      <a:rPr lang="en-GB" sz="1400" i="1">
                        <a:latin typeface="Cambria Math"/>
                      </a:rPr>
                      <m:t>=</m:t>
                    </m:r>
                    <m:func>
                      <m:funcPr>
                        <m:ctrlPr>
                          <a:rPr lang="en-GB" sz="1400" i="1">
                            <a:latin typeface="Cambria Math" panose="02040503050406030204" pitchFamily="18" charset="0"/>
                          </a:rPr>
                        </m:ctrlPr>
                      </m:funcPr>
                      <m:fName>
                        <m:r>
                          <m:rPr>
                            <m:sty m:val="p"/>
                          </m:rPr>
                          <a:rPr lang="en-GB" sz="1400" smtClean="0">
                            <a:latin typeface="Cambria Math"/>
                          </a:rPr>
                          <m:t>Pr</m:t>
                        </m:r>
                        <m:r>
                          <a:rPr lang="en-GB" sz="1400" i="1">
                            <a:latin typeface="Cambria Math"/>
                          </a:rPr>
                          <m:t>(</m:t>
                        </m:r>
                        <m:d>
                          <m:dPr>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a:rPr>
                                  <m:t>𝐹</m:t>
                                </m:r>
                              </m:e>
                              <m:sub>
                                <m:r>
                                  <a:rPr lang="en-GB" sz="1400" i="1">
                                    <a:latin typeface="Cambria Math"/>
                                  </a:rPr>
                                  <m:t>𝑋</m:t>
                                </m:r>
                              </m:sub>
                            </m:sSub>
                            <m:d>
                              <m:dPr>
                                <m:ctrlPr>
                                  <a:rPr lang="en-GB" sz="1400" i="1">
                                    <a:latin typeface="Cambria Math" panose="02040503050406030204" pitchFamily="18" charset="0"/>
                                  </a:rPr>
                                </m:ctrlPr>
                              </m:dPr>
                              <m:e>
                                <m:r>
                                  <a:rPr lang="en-GB" sz="1400" i="1">
                                    <a:latin typeface="Cambria Math"/>
                                  </a:rPr>
                                  <m:t>𝑋</m:t>
                                </m:r>
                              </m:e>
                            </m:d>
                            <m:r>
                              <a:rPr lang="en-GB" sz="1400" i="1">
                                <a:latin typeface="Cambria Math"/>
                              </a:rPr>
                              <m:t>&lt;(1−</m:t>
                            </m:r>
                            <m:r>
                              <a:rPr lang="en-GB" sz="1400" i="1">
                                <a:latin typeface="Cambria Math"/>
                              </a:rPr>
                              <m:t>𝑞</m:t>
                            </m:r>
                            <m:r>
                              <a:rPr lang="en-GB" sz="1400" i="1">
                                <a:latin typeface="Cambria Math"/>
                              </a:rPr>
                              <m:t>)</m:t>
                            </m:r>
                          </m:e>
                          <m:e>
                            <m:sSub>
                              <m:sSubPr>
                                <m:ctrlPr>
                                  <a:rPr lang="en-GB" sz="1400" i="1">
                                    <a:latin typeface="Cambria Math" panose="02040503050406030204" pitchFamily="18" charset="0"/>
                                  </a:rPr>
                                </m:ctrlPr>
                              </m:sSubPr>
                              <m:e>
                                <m:r>
                                  <a:rPr lang="en-GB" sz="1400" i="1">
                                    <a:latin typeface="Cambria Math"/>
                                  </a:rPr>
                                  <m:t>𝐹</m:t>
                                </m:r>
                              </m:e>
                              <m:sub>
                                <m:r>
                                  <a:rPr lang="en-GB" sz="1400" i="1">
                                    <a:latin typeface="Cambria Math"/>
                                  </a:rPr>
                                  <m:t>𝑌</m:t>
                                </m:r>
                              </m:sub>
                            </m:sSub>
                            <m:d>
                              <m:dPr>
                                <m:ctrlPr>
                                  <a:rPr lang="en-GB" sz="1400" i="1">
                                    <a:latin typeface="Cambria Math" panose="02040503050406030204" pitchFamily="18" charset="0"/>
                                  </a:rPr>
                                </m:ctrlPr>
                              </m:dPr>
                              <m:e>
                                <m:r>
                                  <a:rPr lang="en-GB" sz="1400" i="1">
                                    <a:latin typeface="Cambria Math"/>
                                  </a:rPr>
                                  <m:t>𝑌</m:t>
                                </m:r>
                              </m:e>
                            </m:d>
                            <m:r>
                              <a:rPr lang="en-GB" sz="1400" i="1">
                                <a:latin typeface="Cambria Math"/>
                              </a:rPr>
                              <m:t>&lt;(1</m:t>
                            </m:r>
                            <m:r>
                              <a:rPr lang="en-GB" sz="1400" i="1" smtClean="0">
                                <a:latin typeface="Cambria Math"/>
                              </a:rPr>
                              <m:t>−</m:t>
                            </m:r>
                            <m:r>
                              <a:rPr lang="en-GB" sz="1400" i="1" smtClean="0">
                                <a:latin typeface="Cambria Math"/>
                              </a:rPr>
                              <m:t>𝑞</m:t>
                            </m:r>
                            <m:r>
                              <a:rPr lang="en-GB" sz="1400" i="1" smtClean="0">
                                <a:latin typeface="Cambria Math"/>
                              </a:rPr>
                              <m:t>)</m:t>
                            </m:r>
                          </m:e>
                        </m:d>
                      </m:fName>
                      <m:e/>
                    </m:func>
                    <m:r>
                      <a:rPr lang="en-GB" sz="1400" b="0" i="1" smtClean="0">
                        <a:latin typeface="Cambria Math" panose="02040503050406030204" pitchFamily="18" charset="0"/>
                      </a:rPr>
                      <m:t>        </m:t>
                    </m:r>
                    <m:r>
                      <a:rPr lang="en-GB" sz="1400" i="1">
                        <a:latin typeface="Cambria Math" panose="02040503050406030204" pitchFamily="18" charset="0"/>
                      </a:rPr>
                      <m:t>=</m:t>
                    </m:r>
                    <m:f>
                      <m:fPr>
                        <m:type m:val="lin"/>
                        <m:ctrlPr>
                          <a:rPr lang="en-GB" sz="1400" i="1">
                            <a:latin typeface="Cambria Math" panose="02040503050406030204" pitchFamily="18" charset="0"/>
                          </a:rPr>
                        </m:ctrlPr>
                      </m:fPr>
                      <m:num>
                        <m:r>
                          <a:rPr lang="en-GB" sz="1400" i="1">
                            <a:latin typeface="Cambria Math" panose="02040503050406030204" pitchFamily="18" charset="0"/>
                          </a:rPr>
                          <m:t>𝐶</m:t>
                        </m:r>
                        <m:d>
                          <m:dPr>
                            <m:ctrlPr>
                              <a:rPr lang="en-GB" sz="1400" i="1">
                                <a:latin typeface="Cambria Math" panose="02040503050406030204" pitchFamily="18" charset="0"/>
                              </a:rPr>
                            </m:ctrlPr>
                          </m:dPr>
                          <m:e>
                            <m:r>
                              <a:rPr lang="en-GB" sz="1400" i="1">
                                <a:latin typeface="Cambria Math" panose="02040503050406030204" pitchFamily="18" charset="0"/>
                              </a:rPr>
                              <m:t>1−</m:t>
                            </m:r>
                            <m:r>
                              <a:rPr lang="en-GB" sz="1400" i="1">
                                <a:latin typeface="Cambria Math" panose="02040503050406030204" pitchFamily="18" charset="0"/>
                              </a:rPr>
                              <m:t>𝑞</m:t>
                            </m:r>
                            <m:r>
                              <a:rPr lang="en-GB" sz="1400" i="1">
                                <a:latin typeface="Cambria Math" panose="02040503050406030204" pitchFamily="18" charset="0"/>
                              </a:rPr>
                              <m:t>,1−</m:t>
                            </m:r>
                            <m:r>
                              <a:rPr lang="en-GB" sz="1400" i="1">
                                <a:latin typeface="Cambria Math" panose="02040503050406030204" pitchFamily="18" charset="0"/>
                              </a:rPr>
                              <m:t>𝑞</m:t>
                            </m:r>
                          </m:e>
                        </m:d>
                      </m:num>
                      <m:den>
                        <m:r>
                          <a:rPr lang="en-GB" sz="1400" i="1">
                            <a:latin typeface="Cambria Math" panose="02040503050406030204" pitchFamily="18" charset="0"/>
                          </a:rPr>
                          <m:t>(1−</m:t>
                        </m:r>
                        <m:r>
                          <a:rPr lang="en-GB" sz="1400" i="1">
                            <a:latin typeface="Cambria Math" panose="02040503050406030204" pitchFamily="18" charset="0"/>
                          </a:rPr>
                          <m:t>𝑞</m:t>
                        </m:r>
                        <m:r>
                          <a:rPr lang="en-GB" sz="1400" i="1">
                            <a:latin typeface="Cambria Math" panose="02040503050406030204" pitchFamily="18" charset="0"/>
                          </a:rPr>
                          <m:t>)</m:t>
                        </m:r>
                      </m:den>
                    </m:f>
                  </m:oMath>
                </a14:m>
                <a:endParaRPr lang="en-GB" sz="1400" dirty="0"/>
              </a:p>
              <a:p>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𝑈</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and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𝐿</m:t>
                        </m:r>
                      </m:sub>
                    </m:sSub>
                    <m:d>
                      <m:dPr>
                        <m:ctrlPr>
                          <a:rPr lang="en-GB" sz="1400" i="1">
                            <a:latin typeface="Cambria Math" panose="02040503050406030204" pitchFamily="18" charset="0"/>
                          </a:rPr>
                        </m:ctrlPr>
                      </m:dPr>
                      <m:e>
                        <m:r>
                          <a:rPr lang="en-GB" sz="1400" i="1">
                            <a:latin typeface="Cambria Math" panose="02040503050406030204" pitchFamily="18" charset="0"/>
                          </a:rPr>
                          <m:t>𝑞</m:t>
                        </m:r>
                      </m:e>
                    </m:d>
                  </m:oMath>
                </a14:m>
                <a:r>
                  <a:rPr lang="en-GB" sz="1400" dirty="0"/>
                  <a:t> tend to the coefficient of upper and lower tail dependence as </a:t>
                </a:r>
                <a14:m>
                  <m:oMath xmlns:m="http://schemas.openxmlformats.org/officeDocument/2006/math">
                    <m:r>
                      <a:rPr lang="en-GB" sz="1400" b="0" i="1" smtClean="0">
                        <a:latin typeface="Cambria Math" panose="02040503050406030204" pitchFamily="18" charset="0"/>
                      </a:rPr>
                      <m:t>𝑞</m:t>
                    </m:r>
                    <m:r>
                      <a:rPr lang="en-GB" sz="1400" b="0" i="1" smtClean="0">
                        <a:latin typeface="Cambria Math" panose="02040503050406030204" pitchFamily="18" charset="0"/>
                        <a:ea typeface="Cambria Math" panose="02040503050406030204" pitchFamily="18" charset="0"/>
                      </a:rPr>
                      <m:t>→1</m:t>
                    </m:r>
                  </m:oMath>
                </a14:m>
                <a:endParaRPr lang="en-GB" sz="1400" dirty="0"/>
              </a:p>
              <a:p>
                <a:r>
                  <a:rPr lang="en-GB" sz="1400" dirty="0"/>
                  <a:t>Slightly different convention using q instead of 1-q in definition of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𝐿</m:t>
                        </m:r>
                      </m:sub>
                    </m:sSub>
                    <m:d>
                      <m:dPr>
                        <m:ctrlPr>
                          <a:rPr lang="en-GB" sz="1400" i="1">
                            <a:latin typeface="Cambria Math" panose="02040503050406030204" pitchFamily="18" charset="0"/>
                          </a:rPr>
                        </m:ctrlPr>
                      </m:dPr>
                      <m:e>
                        <m:r>
                          <a:rPr lang="en-GB" sz="1400" i="1">
                            <a:latin typeface="Cambria Math" panose="02040503050406030204" pitchFamily="18" charset="0"/>
                          </a:rPr>
                          <m:t>𝑞</m:t>
                        </m:r>
                      </m:e>
                    </m:d>
                  </m:oMath>
                </a14:m>
                <a:endParaRPr lang="en-GB" sz="1400" dirty="0"/>
              </a:p>
              <a:p>
                <a:r>
                  <a:rPr lang="en-GB" sz="1400" dirty="0"/>
                  <a:t>Empirical version:</a:t>
                </a:r>
                <a:br>
                  <a:rPr lang="en-GB" sz="1400" dirty="0"/>
                </a:br>
                <a:r>
                  <a:rPr lang="en-GB" sz="1400" dirty="0"/>
                  <a:t>Transform sample to quantile scale</a:t>
                </a:r>
                <a:br>
                  <a:rPr lang="en-GB" sz="1400" dirty="0"/>
                </a:br>
                <a14:m>
                  <m:oMath xmlns:m="http://schemas.openxmlformats.org/officeDocument/2006/math">
                    <m:sSub>
                      <m:sSubPr>
                        <m:ctrlPr>
                          <a:rPr lang="en-GB" sz="1400" i="1">
                            <a:latin typeface="Cambria Math" panose="02040503050406030204" pitchFamily="18" charset="0"/>
                          </a:rPr>
                        </m:ctrlPr>
                      </m:sSubPr>
                      <m:e>
                        <m:acc>
                          <m:accPr>
                            <m:chr m:val="̂"/>
                            <m:ctrlPr>
                              <a:rPr lang="en-GB" sz="1400" i="1">
                                <a:latin typeface="Cambria Math" panose="02040503050406030204" pitchFamily="18" charset="0"/>
                              </a:rPr>
                            </m:ctrlPr>
                          </m:accPr>
                          <m:e>
                            <m:r>
                              <a:rPr lang="en-GB" sz="1400" i="1">
                                <a:latin typeface="Cambria Math"/>
                              </a:rPr>
                              <m:t>𝜆</m:t>
                            </m:r>
                          </m:e>
                        </m:acc>
                      </m:e>
                      <m:sub>
                        <m:r>
                          <a:rPr lang="en-GB" sz="1400" i="1">
                            <a:latin typeface="Cambria Math"/>
                          </a:rPr>
                          <m:t>𝐿</m:t>
                        </m:r>
                      </m:sub>
                    </m:sSub>
                    <m:d>
                      <m:dPr>
                        <m:ctrlPr>
                          <a:rPr lang="en-GB" sz="1400" i="1">
                            <a:latin typeface="Cambria Math" panose="02040503050406030204" pitchFamily="18" charset="0"/>
                          </a:rPr>
                        </m:ctrlPr>
                      </m:dPr>
                      <m:e>
                        <m:r>
                          <a:rPr lang="en-GB" sz="1400" b="0" i="1" smtClean="0">
                            <a:latin typeface="Cambria Math" panose="02040503050406030204" pitchFamily="18" charset="0"/>
                          </a:rPr>
                          <m:t>1−</m:t>
                        </m:r>
                        <m:r>
                          <a:rPr lang="en-GB" sz="1400" i="1">
                            <a:latin typeface="Cambria Math" panose="02040503050406030204" pitchFamily="18" charset="0"/>
                          </a:rPr>
                          <m:t>𝑞</m:t>
                        </m:r>
                      </m:e>
                    </m:d>
                    <m:r>
                      <a:rPr lang="en-GB" sz="1400">
                        <a:latin typeface="Cambria Math" panose="02040503050406030204" pitchFamily="18" charset="0"/>
                      </a:rPr>
                      <m:t>=</m:t>
                    </m:r>
                    <m:f>
                      <m:fPr>
                        <m:type m:val="lin"/>
                        <m:ctrlPr>
                          <a:rPr lang="en-GB" sz="1400" i="1">
                            <a:latin typeface="Cambria Math" panose="02040503050406030204" pitchFamily="18" charset="0"/>
                          </a:rPr>
                        </m:ctrlPr>
                      </m:fPr>
                      <m:num>
                        <m:r>
                          <a:rPr lang="en-GB" sz="1400">
                            <a:latin typeface="Cambria Math" panose="02040503050406030204" pitchFamily="18" charset="0"/>
                          </a:rPr>
                          <m:t>#</m:t>
                        </m:r>
                        <m:r>
                          <m:rPr>
                            <m:sty m:val="p"/>
                          </m:rPr>
                          <a:rPr lang="en-GB" sz="1400">
                            <a:latin typeface="Cambria Math" panose="02040503050406030204" pitchFamily="18" charset="0"/>
                          </a:rPr>
                          <m:t>ABCD</m:t>
                        </m:r>
                      </m:num>
                      <m:den>
                        <m:r>
                          <a:rPr lang="en-GB" sz="1400" i="1">
                            <a:latin typeface="Cambria Math" panose="02040503050406030204" pitchFamily="18" charset="0"/>
                          </a:rPr>
                          <m:t>#</m:t>
                        </m:r>
                        <m:r>
                          <a:rPr lang="en-GB" sz="1400" i="1">
                            <a:latin typeface="Cambria Math" panose="02040503050406030204" pitchFamily="18" charset="0"/>
                          </a:rPr>
                          <m:t>𝐴𝐸𝐹𝐷</m:t>
                        </m:r>
                      </m:den>
                    </m:f>
                  </m:oMath>
                </a14:m>
                <a:br>
                  <a:rPr lang="en-GB" sz="1600" dirty="0"/>
                </a:br>
                <a:endParaRPr lang="en-GB" sz="16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384458" y="1167594"/>
                <a:ext cx="4554563" cy="3634198"/>
              </a:xfrm>
              <a:blipFill>
                <a:blip r:embed="rId3"/>
                <a:stretch>
                  <a:fillRect l="-669" t="-503" r="-268" b="-12584"/>
                </a:stretch>
              </a:blipFill>
              <a:ln>
                <a:noFill/>
              </a:ln>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dirty="0"/>
          </a:p>
        </p:txBody>
      </p:sp>
      <p:sp>
        <p:nvSpPr>
          <p:cNvPr id="6" name="Slide Number Placeholder 5"/>
          <p:cNvSpPr>
            <a:spLocks noGrp="1"/>
          </p:cNvSpPr>
          <p:nvPr>
            <p:ph type="sldNum" sz="quarter" idx="12"/>
          </p:nvPr>
        </p:nvSpPr>
        <p:spPr/>
        <p:txBody>
          <a:bodyPr/>
          <a:lstStyle/>
          <a:p>
            <a:fld id="{375E1C19-A04E-4390-A400-023E4FCB19F2}" type="slidenum">
              <a:rPr lang="en-GB" smtClean="0"/>
              <a:pPr/>
              <a:t>13</a:t>
            </a:fld>
            <a:endParaRPr lang="en-GB"/>
          </a:p>
        </p:txBody>
      </p:sp>
      <p:grpSp>
        <p:nvGrpSpPr>
          <p:cNvPr id="28" name="Group 27"/>
          <p:cNvGrpSpPr>
            <a:grpSpLocks noChangeAspect="1"/>
          </p:cNvGrpSpPr>
          <p:nvPr/>
        </p:nvGrpSpPr>
        <p:grpSpPr>
          <a:xfrm>
            <a:off x="5000868" y="1418736"/>
            <a:ext cx="4172664" cy="3219532"/>
            <a:chOff x="-200408" y="1059582"/>
            <a:chExt cx="5197893" cy="4010577"/>
          </a:xfrm>
        </p:grpSpPr>
        <p:sp>
          <p:nvSpPr>
            <p:cNvPr id="29" name="Rectangle 28"/>
            <p:cNvSpPr/>
            <p:nvPr/>
          </p:nvSpPr>
          <p:spPr>
            <a:xfrm>
              <a:off x="611560" y="1059582"/>
              <a:ext cx="3600000" cy="359999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11960" y="3939982"/>
              <a:ext cx="3600000" cy="720000"/>
            </a:xfrm>
            <a:prstGeom prst="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rot="5400000">
              <a:off x="-828440" y="2499584"/>
              <a:ext cx="3600000" cy="720000"/>
            </a:xfrm>
            <a:prstGeom prst="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11960" y="3939982"/>
              <a:ext cx="720000" cy="720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own Arrow 32"/>
            <p:cNvSpPr/>
            <p:nvPr/>
          </p:nvSpPr>
          <p:spPr>
            <a:xfrm rot="2700000">
              <a:off x="1261698" y="2971606"/>
              <a:ext cx="390036" cy="1674440"/>
            </a:xfrm>
            <a:prstGeom prst="downArrow">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187786" y="4587974"/>
              <a:ext cx="1516247" cy="468285"/>
            </a:xfrm>
            <a:prstGeom prst="rect">
              <a:avLst/>
            </a:prstGeom>
            <a:noFill/>
          </p:spPr>
          <p:txBody>
            <a:bodyPr wrap="square" rtlCol="0">
              <a:spAutoFit/>
            </a:bodyPr>
            <a:lstStyle/>
            <a:p>
              <a:r>
                <a:rPr lang="en-GB" sz="1100" b="1" dirty="0">
                  <a:solidFill>
                    <a:srgbClr val="C00000"/>
                  </a:solidFill>
                </a:rPr>
                <a:t>A = (0,0</a:t>
              </a:r>
              <a:r>
                <a:rPr lang="en-GB" sz="1200" b="1" dirty="0">
                  <a:solidFill>
                    <a:srgbClr val="C00000"/>
                  </a:solidFill>
                </a:rPr>
                <a:t>)</a:t>
              </a:r>
            </a:p>
          </p:txBody>
        </p:sp>
        <p:sp>
          <p:nvSpPr>
            <p:cNvPr id="35" name="TextBox 34"/>
            <p:cNvSpPr txBox="1"/>
            <p:nvPr/>
          </p:nvSpPr>
          <p:spPr>
            <a:xfrm>
              <a:off x="1110386" y="4601874"/>
              <a:ext cx="1527110" cy="468285"/>
            </a:xfrm>
            <a:prstGeom prst="rect">
              <a:avLst/>
            </a:prstGeom>
            <a:noFill/>
          </p:spPr>
          <p:txBody>
            <a:bodyPr wrap="square" rtlCol="0">
              <a:spAutoFit/>
            </a:bodyPr>
            <a:lstStyle/>
            <a:p>
              <a:r>
                <a:rPr lang="en-GB" sz="1200" b="1" dirty="0">
                  <a:solidFill>
                    <a:srgbClr val="C00000"/>
                  </a:solidFill>
                </a:rPr>
                <a:t>B=(q,0)</a:t>
              </a:r>
            </a:p>
          </p:txBody>
        </p:sp>
        <p:sp>
          <p:nvSpPr>
            <p:cNvPr id="36" name="TextBox 35"/>
            <p:cNvSpPr txBox="1"/>
            <p:nvPr/>
          </p:nvSpPr>
          <p:spPr>
            <a:xfrm>
              <a:off x="1190778" y="3734911"/>
              <a:ext cx="227384" cy="468285"/>
            </a:xfrm>
            <a:prstGeom prst="rect">
              <a:avLst/>
            </a:prstGeom>
            <a:noFill/>
          </p:spPr>
          <p:txBody>
            <a:bodyPr wrap="square" rtlCol="0">
              <a:spAutoFit/>
            </a:bodyPr>
            <a:lstStyle/>
            <a:p>
              <a:r>
                <a:rPr lang="en-GB" sz="1200" b="1" dirty="0">
                  <a:solidFill>
                    <a:srgbClr val="C00000"/>
                  </a:solidFill>
                </a:rPr>
                <a:t>C</a:t>
              </a:r>
            </a:p>
          </p:txBody>
        </p:sp>
        <p:sp>
          <p:nvSpPr>
            <p:cNvPr id="37" name="TextBox 36"/>
            <p:cNvSpPr txBox="1"/>
            <p:nvPr/>
          </p:nvSpPr>
          <p:spPr>
            <a:xfrm>
              <a:off x="-200408" y="3731918"/>
              <a:ext cx="1349468" cy="468285"/>
            </a:xfrm>
            <a:prstGeom prst="rect">
              <a:avLst/>
            </a:prstGeom>
            <a:noFill/>
          </p:spPr>
          <p:txBody>
            <a:bodyPr wrap="square" rtlCol="0">
              <a:spAutoFit/>
            </a:bodyPr>
            <a:lstStyle/>
            <a:p>
              <a:r>
                <a:rPr lang="en-GB" sz="1100" b="1" dirty="0">
                  <a:solidFill>
                    <a:srgbClr val="C00000"/>
                  </a:solidFill>
                </a:rPr>
                <a:t>D=(0,q</a:t>
              </a:r>
              <a:r>
                <a:rPr lang="en-GB" sz="1200" b="1" dirty="0">
                  <a:solidFill>
                    <a:srgbClr val="C00000"/>
                  </a:solidFill>
                </a:rPr>
                <a:t>)</a:t>
              </a:r>
            </a:p>
          </p:txBody>
        </p:sp>
        <p:sp>
          <p:nvSpPr>
            <p:cNvPr id="38" name="TextBox 37"/>
            <p:cNvSpPr txBox="1"/>
            <p:nvPr/>
          </p:nvSpPr>
          <p:spPr>
            <a:xfrm>
              <a:off x="4139557" y="4599183"/>
              <a:ext cx="857928" cy="345058"/>
            </a:xfrm>
            <a:prstGeom prst="rect">
              <a:avLst/>
            </a:prstGeom>
            <a:noFill/>
          </p:spPr>
          <p:txBody>
            <a:bodyPr wrap="square" rtlCol="0">
              <a:spAutoFit/>
            </a:bodyPr>
            <a:lstStyle/>
            <a:p>
              <a:r>
                <a:rPr lang="en-GB" sz="1200" b="1" dirty="0">
                  <a:solidFill>
                    <a:srgbClr val="C00000"/>
                  </a:solidFill>
                </a:rPr>
                <a:t>E=(1,0)</a:t>
              </a:r>
            </a:p>
          </p:txBody>
        </p:sp>
        <p:sp>
          <p:nvSpPr>
            <p:cNvPr id="39" name="TextBox 38"/>
            <p:cNvSpPr txBox="1"/>
            <p:nvPr/>
          </p:nvSpPr>
          <p:spPr>
            <a:xfrm>
              <a:off x="4119187" y="3765445"/>
              <a:ext cx="857928" cy="345058"/>
            </a:xfrm>
            <a:prstGeom prst="rect">
              <a:avLst/>
            </a:prstGeom>
            <a:noFill/>
          </p:spPr>
          <p:txBody>
            <a:bodyPr wrap="square" rtlCol="0">
              <a:spAutoFit/>
            </a:bodyPr>
            <a:lstStyle/>
            <a:p>
              <a:r>
                <a:rPr lang="en-GB" sz="1200" b="1" dirty="0">
                  <a:solidFill>
                    <a:srgbClr val="C00000"/>
                  </a:solidFill>
                </a:rPr>
                <a:t>F=(1,q)</a:t>
              </a:r>
            </a:p>
          </p:txBody>
        </p:sp>
      </p:grpSp>
      <p:cxnSp>
        <p:nvCxnSpPr>
          <p:cNvPr id="3" name="Straight Connector 2"/>
          <p:cNvCxnSpPr/>
          <p:nvPr/>
        </p:nvCxnSpPr>
        <p:spPr>
          <a:xfrm flipV="1">
            <a:off x="5322994" y="1167594"/>
            <a:ext cx="3466566" cy="3480197"/>
          </a:xfrm>
          <a:prstGeom prst="line">
            <a:avLst/>
          </a:prstGeom>
          <a:ln>
            <a:solidFill>
              <a:schemeClr val="bg1">
                <a:lumMod val="75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078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Coefficients of finite tail dependence</a:t>
            </a:r>
          </a:p>
        </p:txBody>
      </p:sp>
      <mc:AlternateContent xmlns:mc="http://schemas.openxmlformats.org/markup-compatibility/2006" xmlns:a14="http://schemas.microsoft.com/office/drawing/2010/main">
        <mc:Choice Requires="a14">
          <p:sp>
            <p:nvSpPr>
              <p:cNvPr id="8" name="Content Placeholder 7"/>
              <p:cNvSpPr>
                <a:spLocks noGrp="1"/>
              </p:cNvSpPr>
              <p:nvPr>
                <p:ph sz="half" idx="1"/>
              </p:nvPr>
            </p:nvSpPr>
            <p:spPr/>
            <p:txBody>
              <a:bodyPr/>
              <a:lstStyle/>
              <a:p>
                <a:pPr marL="0" indent="0">
                  <a:buNone/>
                </a:pPr>
                <a:r>
                  <a:rPr lang="en-GB" sz="1600" dirty="0"/>
                  <a:t>r increases (for fixed q)</a:t>
                </a:r>
              </a:p>
              <a:p>
                <a:r>
                  <a:rPr lang="en-GB" sz="1600" dirty="0"/>
                  <a:t>Lack of tail dependence</a:t>
                </a:r>
                <a:br>
                  <a:rPr lang="en-GB" sz="1600" dirty="0"/>
                </a:br>
                <a:r>
                  <a:rPr lang="en-GB" sz="1600" dirty="0"/>
                  <a:t>If correlation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1,  </m:t>
                    </m:r>
                    <m:sSub>
                      <m:sSubPr>
                        <m:ctrlPr>
                          <a:rPr lang="en-GB" sz="1600" i="1">
                            <a:latin typeface="Cambria Math" panose="02040503050406030204" pitchFamily="18" charset="0"/>
                          </a:rPr>
                        </m:ctrlPr>
                      </m:sSubPr>
                      <m:e>
                        <m:acc>
                          <m:accPr>
                            <m:chr m:val="̂"/>
                            <m:ctrlPr>
                              <a:rPr lang="en-GB" sz="1600" i="1">
                                <a:latin typeface="Cambria Math" panose="02040503050406030204" pitchFamily="18" charset="0"/>
                              </a:rPr>
                            </m:ctrlPr>
                          </m:accPr>
                          <m:e>
                            <m:r>
                              <a:rPr lang="en-GB" sz="1600" i="1">
                                <a:latin typeface="Cambria Math"/>
                              </a:rPr>
                              <m:t>𝜆</m:t>
                            </m:r>
                          </m:e>
                        </m:acc>
                      </m:e>
                      <m:sub>
                        <m:r>
                          <a:rPr lang="en-GB" sz="1600" i="1">
                            <a:latin typeface="Cambria Math" panose="02040503050406030204" pitchFamily="18" charset="0"/>
                          </a:rPr>
                          <m:t>𝐿</m:t>
                        </m:r>
                      </m:sub>
                    </m:sSub>
                    <m:d>
                      <m:dPr>
                        <m:ctrlPr>
                          <a:rPr lang="en-GB" sz="1600" i="1">
                            <a:latin typeface="Cambria Math" panose="02040503050406030204" pitchFamily="18" charset="0"/>
                          </a:rPr>
                        </m:ctrlPr>
                      </m:dPr>
                      <m:e>
                        <m:r>
                          <a:rPr lang="en-GB" sz="1600" i="1">
                            <a:latin typeface="Cambria Math"/>
                          </a:rPr>
                          <m:t>𝑞</m:t>
                        </m:r>
                      </m:e>
                    </m:d>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0 </m:t>
                    </m:r>
                    <m:r>
                      <m:rPr>
                        <m:nor/>
                      </m:rPr>
                      <a:rPr lang="en-GB" sz="1600" b="0" i="0" smtClean="0">
                        <a:latin typeface="Cambria Math" panose="02040503050406030204" pitchFamily="18" charset="0"/>
                        <a:ea typeface="Cambria Math" panose="02040503050406030204" pitchFamily="18" charset="0"/>
                      </a:rPr>
                      <m:t>as</m:t>
                    </m:r>
                    <m:r>
                      <a:rPr lang="en-GB" sz="1600" b="0" i="1" smtClean="0">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𝑞</m:t>
                    </m:r>
                    <m:r>
                      <a:rPr lang="en-GB" sz="1600" b="0" i="1" smtClean="0">
                        <a:latin typeface="Cambria Math" panose="02040503050406030204" pitchFamily="18" charset="0"/>
                        <a:ea typeface="Cambria Math" panose="02040503050406030204" pitchFamily="18" charset="0"/>
                      </a:rPr>
                      <m:t>→1</m:t>
                    </m:r>
                  </m:oMath>
                </a14:m>
                <a:endParaRPr lang="en-GB" sz="1600" dirty="0"/>
              </a:p>
              <a:p>
                <a:endParaRPr lang="en-GB" dirty="0"/>
              </a:p>
              <a:p>
                <a:endParaRPr lang="en-GB" dirty="0"/>
              </a:p>
            </p:txBody>
          </p:sp>
        </mc:Choice>
        <mc:Fallback xmlns="">
          <p:sp>
            <p:nvSpPr>
              <p:cNvPr id="8" name="Content Placeholder 7"/>
              <p:cNvSpPr>
                <a:spLocks noGrp="1" noRot="1" noChangeAspect="1" noMove="1" noResize="1" noEditPoints="1" noAdjustHandles="1" noChangeArrowheads="1" noChangeShapeType="1" noTextEdit="1"/>
              </p:cNvSpPr>
              <p:nvPr>
                <p:ph sz="half" idx="1"/>
              </p:nvPr>
            </p:nvSpPr>
            <p:spPr>
              <a:blipFill>
                <a:blip r:embed="rId2"/>
                <a:stretch>
                  <a:fillRect l="-1199" t="-8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sz="half" idx="2"/>
              </p:nvPr>
            </p:nvSpPr>
            <p:spPr/>
            <p:txBody>
              <a:bodyPr/>
              <a:lstStyle/>
              <a:p>
                <a:pPr marL="0" indent="0">
                  <a:buNone/>
                </a:pPr>
                <a:r>
                  <a:rPr lang="en-GB" sz="1400" b="1" dirty="0"/>
                  <a:t>Gaussian model</a:t>
                </a:r>
              </a:p>
              <a:p>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𝑈</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and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panose="02040503050406030204" pitchFamily="18" charset="0"/>
                          </a:rPr>
                          <m:t>𝐿</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coincide due to radial symmetry</a:t>
                </a:r>
              </a:p>
              <a:p>
                <a:r>
                  <a:rPr lang="en-GB" sz="1400" dirty="0"/>
                  <a:t>Conditional probabilities increase with increasing correlation</a:t>
                </a:r>
                <a:br>
                  <a:rPr lang="en-GB" sz="1400" dirty="0"/>
                </a:b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panose="02040503050406030204" pitchFamily="18" charset="0"/>
                          </a:rPr>
                          <m:t>𝐿</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increases as correlation parameter increases (for fixed q)</a:t>
                </a:r>
              </a:p>
              <a:p>
                <a:r>
                  <a:rPr lang="en-GB" sz="1400" dirty="0"/>
                  <a:t>Lack of tail dependence</a:t>
                </a:r>
                <a:br>
                  <a:rPr lang="en-GB" sz="1400" dirty="0"/>
                </a:br>
                <a:r>
                  <a:rPr lang="en-GB" sz="1400" dirty="0"/>
                  <a:t>If correlation </a:t>
                </a:r>
                <a14:m>
                  <m:oMath xmlns:m="http://schemas.openxmlformats.org/officeDocument/2006/math">
                    <m:r>
                      <a:rPr lang="en-GB" sz="1400" i="1">
                        <a:latin typeface="Cambria Math" panose="02040503050406030204" pitchFamily="18" charset="0"/>
                        <a:ea typeface="Cambria Math" panose="02040503050406030204" pitchFamily="18" charset="0"/>
                      </a:rPr>
                      <m:t>≠1,  </m:t>
                    </m:r>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panose="02040503050406030204" pitchFamily="18" charset="0"/>
                          </a:rPr>
                          <m:t>𝐿</m:t>
                        </m:r>
                      </m:sub>
                    </m:sSub>
                    <m:d>
                      <m:dPr>
                        <m:ctrlPr>
                          <a:rPr lang="en-GB" sz="1400" i="1">
                            <a:latin typeface="Cambria Math" panose="02040503050406030204" pitchFamily="18" charset="0"/>
                          </a:rPr>
                        </m:ctrlPr>
                      </m:dPr>
                      <m:e>
                        <m:r>
                          <a:rPr lang="en-GB" sz="1400" i="1">
                            <a:latin typeface="Cambria Math"/>
                          </a:rPr>
                          <m:t>𝑞</m:t>
                        </m:r>
                      </m:e>
                    </m:d>
                    <m:r>
                      <a:rPr lang="en-GB" sz="1400" i="1">
                        <a:latin typeface="Cambria Math" panose="02040503050406030204" pitchFamily="18" charset="0"/>
                        <a:ea typeface="Cambria Math" panose="02040503050406030204" pitchFamily="18" charset="0"/>
                      </a:rPr>
                      <m:t>→0 </m:t>
                    </m:r>
                    <m:r>
                      <m:rPr>
                        <m:nor/>
                      </m:rPr>
                      <a:rPr lang="en-GB" sz="1400">
                        <a:latin typeface="Cambria Math" panose="02040503050406030204" pitchFamily="18" charset="0"/>
                        <a:ea typeface="Cambria Math" panose="02040503050406030204" pitchFamily="18" charset="0"/>
                      </a:rPr>
                      <m:t>as</m:t>
                    </m:r>
                    <m:r>
                      <a:rPr lang="en-GB" sz="1400" i="1">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𝑞</m:t>
                    </m:r>
                    <m:r>
                      <a:rPr lang="en-GB" sz="1400" i="1">
                        <a:latin typeface="Cambria Math" panose="02040503050406030204" pitchFamily="18" charset="0"/>
                        <a:ea typeface="Cambria Math" panose="02040503050406030204" pitchFamily="18" charset="0"/>
                      </a:rPr>
                      <m:t>→1</m:t>
                    </m:r>
                  </m:oMath>
                </a14:m>
                <a:endParaRPr lang="en-GB" sz="1400" dirty="0"/>
              </a:p>
            </p:txBody>
          </p:sp>
        </mc:Choice>
        <mc:Fallback xmlns="">
          <p:sp>
            <p:nvSpPr>
              <p:cNvPr id="10" name="Content Placeholder 9"/>
              <p:cNvSpPr>
                <a:spLocks noGrp="1" noRot="1" noChangeAspect="1" noMove="1" noResize="1" noEditPoints="1" noAdjustHandles="1" noChangeArrowheads="1" noChangeShapeType="1" noTextEdit="1"/>
              </p:cNvSpPr>
              <p:nvPr>
                <p:ph sz="half" idx="2"/>
              </p:nvPr>
            </p:nvSpPr>
            <p:spPr>
              <a:blipFill>
                <a:blip r:embed="rId3"/>
                <a:stretch>
                  <a:fillRect l="-749" t="-525"/>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pic>
        <p:nvPicPr>
          <p:cNvPr id="6" name="Picture 5"/>
          <p:cNvPicPr>
            <a:picLocks noChangeAspect="1"/>
          </p:cNvPicPr>
          <p:nvPr/>
        </p:nvPicPr>
        <p:blipFill>
          <a:blip r:embed="rId4"/>
          <a:stretch>
            <a:fillRect/>
          </a:stretch>
        </p:blipFill>
        <p:spPr>
          <a:xfrm>
            <a:off x="395536" y="1059582"/>
            <a:ext cx="3750521" cy="3600000"/>
          </a:xfrm>
          <a:prstGeom prst="rect">
            <a:avLst/>
          </a:prstGeom>
        </p:spPr>
      </p:pic>
    </p:spTree>
    <p:extLst>
      <p:ext uri="{BB962C8B-B14F-4D97-AF65-F5344CB8AC3E}">
        <p14:creationId xmlns:p14="http://schemas.microsoft.com/office/powerpoint/2010/main" val="303249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Coefficients of finite tail dependence</a:t>
            </a:r>
          </a:p>
        </p:txBody>
      </p:sp>
      <p:sp>
        <p:nvSpPr>
          <p:cNvPr id="3" name="Content Placeholder 2"/>
          <p:cNvSpPr>
            <a:spLocks noGrp="1"/>
          </p:cNvSpPr>
          <p:nvPr>
            <p:ph sz="half" idx="1"/>
          </p:nvPr>
        </p:nvSpPr>
        <p:spPr/>
        <p:txBody>
          <a:bodyPr/>
          <a:lstStyle/>
          <a:p>
            <a:endParaRPr lang="en-GB"/>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0" indent="0">
                  <a:buNone/>
                </a:pPr>
                <a:r>
                  <a:rPr lang="en-GB" sz="1400" b="1" dirty="0"/>
                  <a:t>Student’s t model</a:t>
                </a:r>
              </a:p>
              <a:p>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a:rPr>
                          <m:t>𝑈</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and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panose="02040503050406030204" pitchFamily="18" charset="0"/>
                          </a:rPr>
                          <m:t>𝐿</m:t>
                        </m:r>
                      </m:sub>
                    </m:sSub>
                    <m:d>
                      <m:dPr>
                        <m:ctrlPr>
                          <a:rPr lang="en-GB" sz="1400" i="1">
                            <a:latin typeface="Cambria Math" panose="02040503050406030204" pitchFamily="18" charset="0"/>
                          </a:rPr>
                        </m:ctrlPr>
                      </m:dPr>
                      <m:e>
                        <m:r>
                          <a:rPr lang="en-GB" sz="1400" i="1">
                            <a:latin typeface="Cambria Math"/>
                          </a:rPr>
                          <m:t>𝑞</m:t>
                        </m:r>
                      </m:e>
                    </m:d>
                  </m:oMath>
                </a14:m>
                <a:r>
                  <a:rPr lang="en-GB" sz="1400" dirty="0"/>
                  <a:t> still coincide due to radial symmetry</a:t>
                </a:r>
              </a:p>
              <a:p>
                <a:r>
                  <a:rPr lang="en-GB" sz="1400" dirty="0"/>
                  <a:t>For fixed DOF parameter, conditional probabilities increase with increasing correlation</a:t>
                </a:r>
              </a:p>
              <a:p>
                <a:r>
                  <a:rPr lang="en-GB" sz="1400" dirty="0"/>
                  <a:t>For a fixed correlation parameter, conditional probabilities increase as DOF decreases</a:t>
                </a:r>
              </a:p>
              <a:p>
                <a:r>
                  <a:rPr lang="en-GB" sz="1400" dirty="0"/>
                  <a:t>Tail dependence</a:t>
                </a:r>
                <a:br>
                  <a:rPr lang="en-GB" sz="1400" dirty="0"/>
                </a:br>
                <a:r>
                  <a:rPr lang="en-GB" sz="1400" dirty="0"/>
                  <a:t>Limit of </a:t>
                </a:r>
                <a14:m>
                  <m:oMath xmlns:m="http://schemas.openxmlformats.org/officeDocument/2006/math">
                    <m:sSub>
                      <m:sSubPr>
                        <m:ctrlPr>
                          <a:rPr lang="en-GB" sz="1400" i="1">
                            <a:latin typeface="Cambria Math" panose="02040503050406030204" pitchFamily="18" charset="0"/>
                          </a:rPr>
                        </m:ctrlPr>
                      </m:sSubPr>
                      <m:e>
                        <m:r>
                          <a:rPr lang="en-GB" sz="1400" i="1">
                            <a:latin typeface="Cambria Math"/>
                          </a:rPr>
                          <m:t>𝜆</m:t>
                        </m:r>
                      </m:e>
                      <m:sub>
                        <m:r>
                          <a:rPr lang="en-GB" sz="1400" i="1">
                            <a:latin typeface="Cambria Math" panose="02040503050406030204" pitchFamily="18" charset="0"/>
                          </a:rPr>
                          <m:t>𝐿</m:t>
                        </m:r>
                      </m:sub>
                    </m:sSub>
                    <m:d>
                      <m:dPr>
                        <m:ctrlPr>
                          <a:rPr lang="en-GB" sz="1400" i="1">
                            <a:latin typeface="Cambria Math" panose="02040503050406030204" pitchFamily="18" charset="0"/>
                          </a:rPr>
                        </m:ctrlPr>
                      </m:dPr>
                      <m:e>
                        <m:r>
                          <a:rPr lang="en-GB" sz="1400" i="1">
                            <a:latin typeface="Cambria Math"/>
                          </a:rPr>
                          <m:t>𝑞</m:t>
                        </m:r>
                      </m:e>
                    </m:d>
                    <m:r>
                      <a:rPr lang="en-GB" sz="1400" i="1">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as</m:t>
                    </m:r>
                    <m:r>
                      <a:rPr lang="en-GB" sz="1400" i="1">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𝑞</m:t>
                    </m:r>
                    <m:r>
                      <a:rPr lang="en-GB" sz="1400" i="1">
                        <a:latin typeface="Cambria Math" panose="02040503050406030204" pitchFamily="18" charset="0"/>
                        <a:ea typeface="Cambria Math" panose="02040503050406030204" pitchFamily="18" charset="0"/>
                      </a:rPr>
                      <m:t>→1</m:t>
                    </m:r>
                  </m:oMath>
                </a14:m>
                <a:r>
                  <a:rPr lang="en-GB" sz="1400" dirty="0"/>
                  <a:t> is non-zero</a:t>
                </a:r>
              </a:p>
              <a:p>
                <a:pPr marL="0" indent="0">
                  <a:buNone/>
                </a:pPr>
                <a:br>
                  <a:rPr lang="en-GB" sz="2000" dirty="0"/>
                </a:br>
                <a:endParaRPr lang="en-GB" sz="2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2"/>
                <a:stretch>
                  <a:fillRect l="-749" t="-525"/>
                </a:stretch>
              </a:blipFill>
            </p:spPr>
            <p:txBody>
              <a:bodyPr/>
              <a:lstStyle/>
              <a:p>
                <a:r>
                  <a:rPr lang="en-GB">
                    <a:noFill/>
                  </a:rPr>
                  <a:t> </a:t>
                </a:r>
              </a:p>
            </p:txBody>
          </p:sp>
        </mc:Fallback>
      </mc:AlternateContent>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15</a:t>
            </a:fld>
            <a:endParaRPr lang="en-GB"/>
          </a:p>
        </p:txBody>
      </p:sp>
      <p:pic>
        <p:nvPicPr>
          <p:cNvPr id="7" name="Picture 6"/>
          <p:cNvPicPr>
            <a:picLocks noChangeAspect="1"/>
          </p:cNvPicPr>
          <p:nvPr/>
        </p:nvPicPr>
        <p:blipFill>
          <a:blip r:embed="rId3"/>
          <a:stretch>
            <a:fillRect/>
          </a:stretch>
        </p:blipFill>
        <p:spPr>
          <a:xfrm>
            <a:off x="395536" y="1059982"/>
            <a:ext cx="3750522" cy="3600000"/>
          </a:xfrm>
          <a:prstGeom prst="rect">
            <a:avLst/>
          </a:prstGeom>
        </p:spPr>
      </p:pic>
    </p:spTree>
    <p:extLst>
      <p:ext uri="{BB962C8B-B14F-4D97-AF65-F5344CB8AC3E}">
        <p14:creationId xmlns:p14="http://schemas.microsoft.com/office/powerpoint/2010/main" val="331942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 dependence – why take into account?</a:t>
            </a:r>
            <a:endParaRPr lang="en-GB" sz="2000" dirty="0"/>
          </a:p>
        </p:txBody>
      </p:sp>
      <p:sp>
        <p:nvSpPr>
          <p:cNvPr id="3" name="Content Placeholder 2"/>
          <p:cNvSpPr>
            <a:spLocks noGrp="1"/>
          </p:cNvSpPr>
          <p:nvPr>
            <p:ph sz="half" idx="1"/>
          </p:nvPr>
        </p:nvSpPr>
        <p:spPr>
          <a:xfrm>
            <a:off x="395288" y="1168003"/>
            <a:ext cx="5544864" cy="3480197"/>
          </a:xfrm>
        </p:spPr>
        <p:txBody>
          <a:bodyPr/>
          <a:lstStyle/>
          <a:p>
            <a:pPr marL="0" indent="0">
              <a:buNone/>
            </a:pPr>
            <a:r>
              <a:rPr lang="en-GB" sz="1400" b="1" dirty="0"/>
              <a:t>Ratio of joint exceedance probabilities of T-copula to Gaussian</a:t>
            </a:r>
          </a:p>
          <a:p>
            <a:pPr marL="0" indent="0">
              <a:buNone/>
            </a:pPr>
            <a:r>
              <a:rPr lang="en-GB" sz="1400" b="1" dirty="0"/>
              <a:t>(99</a:t>
            </a:r>
            <a:r>
              <a:rPr lang="en-GB" sz="1400" b="1" baseline="30000" dirty="0"/>
              <a:t>th</a:t>
            </a:r>
            <a:r>
              <a:rPr lang="en-GB" sz="1400" b="1" dirty="0"/>
              <a:t> percentile)</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16</a:t>
            </a:fld>
            <a:endParaRPr lang="en-GB"/>
          </a:p>
        </p:txBody>
      </p:sp>
      <p:sp>
        <p:nvSpPr>
          <p:cNvPr id="4" name="TextBox 3"/>
          <p:cNvSpPr txBox="1"/>
          <p:nvPr/>
        </p:nvSpPr>
        <p:spPr>
          <a:xfrm>
            <a:off x="6156176" y="1347614"/>
            <a:ext cx="2664296" cy="369332"/>
          </a:xfrm>
          <a:prstGeom prst="rect">
            <a:avLst/>
          </a:prstGeom>
          <a:noFill/>
        </p:spPr>
        <p:txBody>
          <a:bodyPr wrap="square" rtlCol="0">
            <a:spAutoFit/>
          </a:bodyPr>
          <a:lstStyle/>
          <a:p>
            <a:endParaRPr lang="en-GB" dirty="0"/>
          </a:p>
        </p:txBody>
      </p:sp>
      <p:sp>
        <p:nvSpPr>
          <p:cNvPr id="10" name="Content Placeholder 9"/>
          <p:cNvSpPr>
            <a:spLocks noGrp="1"/>
          </p:cNvSpPr>
          <p:nvPr>
            <p:ph sz="half" idx="2"/>
          </p:nvPr>
        </p:nvSpPr>
        <p:spPr>
          <a:xfrm>
            <a:off x="6012160" y="1168003"/>
            <a:ext cx="2952328" cy="3480197"/>
          </a:xfrm>
          <a:ln w="25400">
            <a:solidFill>
              <a:srgbClr val="7CB3E1"/>
            </a:solidFill>
          </a:ln>
        </p:spPr>
        <p:txBody>
          <a:bodyPr/>
          <a:lstStyle/>
          <a:p>
            <a:r>
              <a:rPr lang="en-GB" sz="1200" dirty="0"/>
              <a:t>joint exceedance </a:t>
            </a:r>
            <a:r>
              <a:rPr lang="en-GB" sz="1200" dirty="0" err="1"/>
              <a:t>probs</a:t>
            </a:r>
            <a:r>
              <a:rPr lang="en-GB" sz="1200" dirty="0"/>
              <a:t> (i.e. </a:t>
            </a:r>
            <a:r>
              <a:rPr lang="en-GB" sz="1200" dirty="0" err="1"/>
              <a:t>prob</a:t>
            </a:r>
            <a:r>
              <a:rPr lang="en-GB" sz="1200" dirty="0"/>
              <a:t> X and Y both exceed their 99</a:t>
            </a:r>
            <a:r>
              <a:rPr lang="en-GB" sz="1200" baseline="30000" dirty="0"/>
              <a:t>th</a:t>
            </a:r>
            <a:r>
              <a:rPr lang="en-GB" sz="1200" dirty="0"/>
              <a:t> percentiles) for Gaussian</a:t>
            </a:r>
          </a:p>
          <a:p>
            <a:r>
              <a:rPr lang="en-GB" sz="1200" dirty="0"/>
              <a:t>Scaling factor to obtain equivalent probability for a T-copula</a:t>
            </a:r>
          </a:p>
          <a:p>
            <a:r>
              <a:rPr lang="en-GB" sz="1200" dirty="0"/>
              <a:t>With correlation parameter of 50%, a T-copula with 5 degrees of freedom has a joint exceedance probability twice that of a Gaussian</a:t>
            </a:r>
          </a:p>
          <a:p>
            <a:r>
              <a:rPr lang="en-GB" sz="1200" dirty="0"/>
              <a:t>Moving from a Gaussian to a T-copula keeping the correlation parameter fixed turns a “1 in 770 year event” into a  “1 in 385 year event”</a:t>
            </a:r>
          </a:p>
          <a:p>
            <a:r>
              <a:rPr lang="en-GB" sz="1200" dirty="0"/>
              <a:t>If Gaussian copula is used, typical approach is to strengthen some correlations to allow for tail dep</a:t>
            </a:r>
          </a:p>
        </p:txBody>
      </p:sp>
      <p:graphicFrame>
        <p:nvGraphicFramePr>
          <p:cNvPr id="11" name="Content Placeholder 6"/>
          <p:cNvGraphicFramePr>
            <a:graphicFrameLocks/>
          </p:cNvGraphicFramePr>
          <p:nvPr>
            <p:extLst>
              <p:ext uri="{D42A27DB-BD31-4B8C-83A1-F6EECF244321}">
                <p14:modId xmlns:p14="http://schemas.microsoft.com/office/powerpoint/2010/main" val="2075988154"/>
              </p:ext>
            </p:extLst>
          </p:nvPr>
        </p:nvGraphicFramePr>
        <p:xfrm>
          <a:off x="384176" y="1930886"/>
          <a:ext cx="5555978" cy="1854200"/>
        </p:xfrm>
        <a:graphic>
          <a:graphicData uri="http://schemas.openxmlformats.org/drawingml/2006/table">
            <a:tbl>
              <a:tblPr firstRow="1" bandRow="1">
                <a:tableStyleId>{5C22544A-7EE6-4342-B048-85BDC9FD1C3A}</a:tableStyleId>
              </a:tblPr>
              <a:tblGrid>
                <a:gridCol w="1417088">
                  <a:extLst>
                    <a:ext uri="{9D8B030D-6E8A-4147-A177-3AD203B41FA5}">
                      <a16:colId xmlns:a16="http://schemas.microsoft.com/office/drawing/2014/main" val="20000"/>
                    </a:ext>
                  </a:extLst>
                </a:gridCol>
                <a:gridCol w="827778">
                  <a:extLst>
                    <a:ext uri="{9D8B030D-6E8A-4147-A177-3AD203B41FA5}">
                      <a16:colId xmlns:a16="http://schemas.microsoft.com/office/drawing/2014/main" val="20001"/>
                    </a:ext>
                  </a:extLst>
                </a:gridCol>
                <a:gridCol w="827778">
                  <a:extLst>
                    <a:ext uri="{9D8B030D-6E8A-4147-A177-3AD203B41FA5}">
                      <a16:colId xmlns:a16="http://schemas.microsoft.com/office/drawing/2014/main" val="20002"/>
                    </a:ext>
                  </a:extLst>
                </a:gridCol>
                <a:gridCol w="827778">
                  <a:extLst>
                    <a:ext uri="{9D8B030D-6E8A-4147-A177-3AD203B41FA5}">
                      <a16:colId xmlns:a16="http://schemas.microsoft.com/office/drawing/2014/main" val="20003"/>
                    </a:ext>
                  </a:extLst>
                </a:gridCol>
                <a:gridCol w="827778">
                  <a:extLst>
                    <a:ext uri="{9D8B030D-6E8A-4147-A177-3AD203B41FA5}">
                      <a16:colId xmlns:a16="http://schemas.microsoft.com/office/drawing/2014/main" val="20004"/>
                    </a:ext>
                  </a:extLst>
                </a:gridCol>
                <a:gridCol w="827778">
                  <a:extLst>
                    <a:ext uri="{9D8B030D-6E8A-4147-A177-3AD203B41FA5}">
                      <a16:colId xmlns:a16="http://schemas.microsoft.com/office/drawing/2014/main" val="20005"/>
                    </a:ext>
                  </a:extLst>
                </a:gridCol>
              </a:tblGrid>
              <a:tr h="370840">
                <a:tc>
                  <a:txBody>
                    <a:bodyPr/>
                    <a:lstStyle/>
                    <a:p>
                      <a:pPr>
                        <a:lnSpc>
                          <a:spcPct val="107000"/>
                        </a:lnSpc>
                        <a:spcAft>
                          <a:spcPts val="0"/>
                        </a:spcAft>
                      </a:pPr>
                      <a:r>
                        <a:rPr lang="en-GB" sz="1200" u="none" dirty="0">
                          <a:solidFill>
                            <a:schemeClr val="accent2"/>
                          </a:solidFill>
                          <a:effectLst/>
                          <a:latin typeface="Arial"/>
                          <a:ea typeface="Calibri"/>
                          <a:cs typeface="Times New Roman"/>
                        </a:rPr>
                        <a:t>Correlation/DOF</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algn="r">
                        <a:lnSpc>
                          <a:spcPct val="107000"/>
                        </a:lnSpc>
                        <a:spcAft>
                          <a:spcPts val="0"/>
                        </a:spcAft>
                      </a:pPr>
                      <a:r>
                        <a:rPr lang="en-GB" sz="1200" u="none" dirty="0">
                          <a:solidFill>
                            <a:schemeClr val="accent2"/>
                          </a:solidFill>
                          <a:effectLst/>
                          <a:latin typeface="Arial"/>
                          <a:ea typeface="Calibri"/>
                          <a:cs typeface="Times New Roman"/>
                        </a:rPr>
                        <a:t>2</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algn="r">
                        <a:lnSpc>
                          <a:spcPct val="107000"/>
                        </a:lnSpc>
                        <a:spcAft>
                          <a:spcPts val="0"/>
                        </a:spcAft>
                      </a:pPr>
                      <a:r>
                        <a:rPr lang="en-GB" sz="1200" u="none">
                          <a:solidFill>
                            <a:schemeClr val="accent2"/>
                          </a:solidFill>
                          <a:effectLst/>
                          <a:latin typeface="Arial"/>
                          <a:ea typeface="Calibri"/>
                          <a:cs typeface="Times New Roman"/>
                        </a:rPr>
                        <a:t>5</a:t>
                      </a:r>
                      <a:endParaRPr lang="en-GB" sz="2400" u="none">
                        <a:solidFill>
                          <a:schemeClr val="accent2"/>
                        </a:solidFill>
                        <a:effectLst/>
                        <a:latin typeface="Calibri"/>
                        <a:ea typeface="Calibri"/>
                        <a:cs typeface="Times New Roman"/>
                      </a:endParaRPr>
                    </a:p>
                  </a:txBody>
                  <a:tcPr marL="50226" marR="50226" marT="0" marB="0" anchor="ctr"/>
                </a:tc>
                <a:tc>
                  <a:txBody>
                    <a:bodyPr/>
                    <a:lstStyle/>
                    <a:p>
                      <a:pPr algn="r">
                        <a:lnSpc>
                          <a:spcPct val="107000"/>
                        </a:lnSpc>
                        <a:spcAft>
                          <a:spcPts val="0"/>
                        </a:spcAft>
                      </a:pPr>
                      <a:r>
                        <a:rPr lang="en-GB" sz="1200" u="none" dirty="0">
                          <a:solidFill>
                            <a:schemeClr val="accent2"/>
                          </a:solidFill>
                          <a:effectLst/>
                          <a:latin typeface="Arial"/>
                          <a:ea typeface="Calibri"/>
                          <a:cs typeface="Times New Roman"/>
                        </a:rPr>
                        <a:t>10</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algn="r">
                        <a:lnSpc>
                          <a:spcPct val="107000"/>
                        </a:lnSpc>
                        <a:spcAft>
                          <a:spcPts val="0"/>
                        </a:spcAft>
                      </a:pPr>
                      <a:r>
                        <a:rPr lang="en-GB" sz="1200" u="none">
                          <a:solidFill>
                            <a:schemeClr val="accent2"/>
                          </a:solidFill>
                          <a:effectLst/>
                          <a:latin typeface="Arial"/>
                          <a:ea typeface="Calibri"/>
                          <a:cs typeface="Times New Roman"/>
                        </a:rPr>
                        <a:t>30</a:t>
                      </a:r>
                      <a:endParaRPr lang="en-GB" sz="2400" u="none">
                        <a:solidFill>
                          <a:schemeClr val="accent2"/>
                        </a:solidFill>
                        <a:effectLst/>
                        <a:latin typeface="Calibri"/>
                        <a:ea typeface="Calibri"/>
                        <a:cs typeface="Times New Roman"/>
                      </a:endParaRPr>
                    </a:p>
                  </a:txBody>
                  <a:tcPr marL="50226" marR="50226" marT="0" marB="0" anchor="ctr"/>
                </a:tc>
                <a:tc>
                  <a:txBody>
                    <a:bodyPr/>
                    <a:lstStyle/>
                    <a:p>
                      <a:pPr algn="r">
                        <a:lnSpc>
                          <a:spcPct val="107000"/>
                        </a:lnSpc>
                        <a:spcAft>
                          <a:spcPts val="0"/>
                        </a:spcAft>
                      </a:pPr>
                      <a:r>
                        <a:rPr lang="en-GB" sz="1200" u="none" dirty="0">
                          <a:solidFill>
                            <a:schemeClr val="accent2"/>
                          </a:solidFill>
                          <a:effectLst/>
                          <a:latin typeface="Arial"/>
                          <a:ea typeface="Calibri"/>
                          <a:cs typeface="Times New Roman"/>
                        </a:rPr>
                        <a:t>Gaussian</a:t>
                      </a:r>
                      <a:endParaRPr lang="en-GB" sz="2400" u="none" dirty="0">
                        <a:solidFill>
                          <a:schemeClr val="accent2"/>
                        </a:solidFill>
                        <a:effectLst/>
                        <a:latin typeface="Calibri"/>
                        <a:ea typeface="Calibri"/>
                        <a:cs typeface="Times New Roman"/>
                      </a:endParaRPr>
                    </a:p>
                  </a:txBody>
                  <a:tcPr marL="50226" marR="50226" marT="0" marB="0" anchor="ctr"/>
                </a:tc>
                <a:extLst>
                  <a:ext uri="{0D108BD9-81ED-4DB2-BD59-A6C34878D82A}">
                    <a16:rowId xmlns:a16="http://schemas.microsoft.com/office/drawing/2014/main" val="10000"/>
                  </a:ext>
                </a:extLst>
              </a:tr>
              <a:tr h="370840">
                <a:tc>
                  <a:txBody>
                    <a:bodyPr/>
                    <a:lstStyle/>
                    <a:p>
                      <a:pPr algn="ctr">
                        <a:lnSpc>
                          <a:spcPct val="107000"/>
                        </a:lnSpc>
                        <a:spcAft>
                          <a:spcPts val="0"/>
                        </a:spcAft>
                      </a:pPr>
                      <a:r>
                        <a:rPr lang="en-GB" sz="1200" u="none" dirty="0">
                          <a:solidFill>
                            <a:schemeClr val="accent2"/>
                          </a:solidFill>
                          <a:effectLst/>
                          <a:latin typeface="Arial"/>
                          <a:ea typeface="Calibri"/>
                          <a:cs typeface="Times New Roman"/>
                        </a:rPr>
                        <a:t>0%</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18.49</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7.47</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3.73</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1.74</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0.00010</a:t>
                      </a:r>
                    </a:p>
                  </a:txBody>
                  <a:tcPr marL="68580" marR="68580" marT="0" marB="0" anchor="ctr"/>
                </a:tc>
                <a:extLst>
                  <a:ext uri="{0D108BD9-81ED-4DB2-BD59-A6C34878D82A}">
                    <a16:rowId xmlns:a16="http://schemas.microsoft.com/office/drawing/2014/main" val="10001"/>
                  </a:ext>
                </a:extLst>
              </a:tr>
              <a:tr h="370840">
                <a:tc>
                  <a:txBody>
                    <a:bodyPr/>
                    <a:lstStyle/>
                    <a:p>
                      <a:pPr algn="ctr">
                        <a:lnSpc>
                          <a:spcPct val="107000"/>
                        </a:lnSpc>
                        <a:spcAft>
                          <a:spcPts val="0"/>
                        </a:spcAft>
                      </a:pPr>
                      <a:r>
                        <a:rPr lang="en-GB" sz="1200" u="none" dirty="0">
                          <a:solidFill>
                            <a:schemeClr val="accent2"/>
                          </a:solidFill>
                          <a:effectLst/>
                          <a:latin typeface="Arial"/>
                          <a:ea typeface="Calibri"/>
                          <a:cs typeface="Times New Roman"/>
                        </a:rPr>
                        <a:t>25%</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6.31</a:t>
                      </a:r>
                    </a:p>
                  </a:txBody>
                  <a:tcPr marL="68580" marR="68580" marT="0" marB="0" anchor="ct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3.34</a:t>
                      </a:r>
                    </a:p>
                  </a:txBody>
                  <a:tcPr marL="68580" marR="68580" marT="0" marB="0" anchor="ctr">
                    <a:lnB w="12700" cap="flat" cmpd="sng" algn="ctr">
                      <a:solidFill>
                        <a:srgbClr val="E9458C"/>
                      </a:solidFill>
                      <a:prstDash val="solid"/>
                      <a:round/>
                      <a:headEnd type="none" w="med" len="med"/>
                      <a:tailEnd type="none" w="med" len="med"/>
                    </a:lnB>
                  </a:tcP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2.13</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1.35</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0.00044</a:t>
                      </a:r>
                    </a:p>
                  </a:txBody>
                  <a:tcPr marL="68580" marR="68580" marT="0" marB="0" anchor="ctr"/>
                </a:tc>
                <a:extLst>
                  <a:ext uri="{0D108BD9-81ED-4DB2-BD59-A6C34878D82A}">
                    <a16:rowId xmlns:a16="http://schemas.microsoft.com/office/drawing/2014/main" val="10002"/>
                  </a:ext>
                </a:extLst>
              </a:tr>
              <a:tr h="370840">
                <a:tc>
                  <a:txBody>
                    <a:bodyPr/>
                    <a:lstStyle/>
                    <a:p>
                      <a:pPr algn="ctr">
                        <a:lnSpc>
                          <a:spcPct val="107000"/>
                        </a:lnSpc>
                        <a:spcAft>
                          <a:spcPts val="0"/>
                        </a:spcAft>
                      </a:pPr>
                      <a:r>
                        <a:rPr lang="en-GB" sz="1200" u="none" dirty="0">
                          <a:solidFill>
                            <a:schemeClr val="accent2"/>
                          </a:solidFill>
                          <a:effectLst/>
                          <a:latin typeface="Arial"/>
                          <a:ea typeface="Calibri"/>
                          <a:cs typeface="Times New Roman"/>
                        </a:rPr>
                        <a:t>50%</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3.05</a:t>
                      </a:r>
                    </a:p>
                  </a:txBody>
                  <a:tcPr marL="68580" marR="68580" marT="0" marB="0" anchor="ctr">
                    <a:lnR w="12700" cap="flat" cmpd="sng" algn="ctr">
                      <a:solidFill>
                        <a:srgbClr val="E9458C"/>
                      </a:solidFill>
                      <a:prstDash val="solid"/>
                      <a:round/>
                      <a:headEnd type="none" w="med" len="med"/>
                      <a:tailEnd type="none" w="med" len="med"/>
                    </a:lnR>
                  </a:tcP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2.01</a:t>
                      </a:r>
                    </a:p>
                  </a:txBody>
                  <a:tcPr marL="68580" marR="68580" marT="0" marB="0" anchor="ctr">
                    <a:lnL w="12700" cap="flat" cmpd="sng" algn="ctr">
                      <a:solidFill>
                        <a:srgbClr val="E9458C"/>
                      </a:solidFill>
                      <a:prstDash val="solid"/>
                      <a:round/>
                      <a:headEnd type="none" w="med" len="med"/>
                      <a:tailEnd type="none" w="med" len="med"/>
                    </a:lnL>
                    <a:lnR w="12700" cap="flat" cmpd="sng" algn="ctr">
                      <a:solidFill>
                        <a:srgbClr val="E9458C"/>
                      </a:solidFill>
                      <a:prstDash val="solid"/>
                      <a:round/>
                      <a:headEnd type="none" w="med" len="med"/>
                      <a:tailEnd type="none" w="med" len="med"/>
                    </a:lnR>
                    <a:lnT w="12700" cap="flat" cmpd="sng" algn="ctr">
                      <a:solidFill>
                        <a:srgbClr val="E9458C"/>
                      </a:solidFill>
                      <a:prstDash val="solid"/>
                      <a:round/>
                      <a:headEnd type="none" w="med" len="med"/>
                      <a:tailEnd type="none" w="med" len="med"/>
                    </a:lnT>
                    <a:lnB w="12700" cap="flat" cmpd="sng" algn="ctr">
                      <a:solidFill>
                        <a:srgbClr val="E9458C"/>
                      </a:solidFill>
                      <a:prstDash val="solid"/>
                      <a:round/>
                      <a:headEnd type="none" w="med" len="med"/>
                      <a:tailEnd type="none" w="med" len="med"/>
                    </a:lnB>
                  </a:tcP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1.52</a:t>
                      </a:r>
                    </a:p>
                  </a:txBody>
                  <a:tcPr marL="68580" marR="68580" marT="0" marB="0" anchor="ctr">
                    <a:lnL w="12700" cap="flat" cmpd="sng" algn="ctr">
                      <a:solidFill>
                        <a:srgbClr val="E9458C"/>
                      </a:solidFill>
                      <a:prstDash val="solid"/>
                      <a:round/>
                      <a:headEnd type="none" w="med" len="med"/>
                      <a:tailEnd type="none" w="med" len="med"/>
                    </a:lnL>
                  </a:tcP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1.17</a:t>
                      </a:r>
                    </a:p>
                  </a:txBody>
                  <a:tcPr marL="68580" marR="68580" marT="0" marB="0" anchor="ct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0.00129</a:t>
                      </a:r>
                    </a:p>
                  </a:txBody>
                  <a:tcPr marL="68580" marR="68580" marT="0" marB="0" anchor="ctr"/>
                </a:tc>
                <a:extLst>
                  <a:ext uri="{0D108BD9-81ED-4DB2-BD59-A6C34878D82A}">
                    <a16:rowId xmlns:a16="http://schemas.microsoft.com/office/drawing/2014/main" val="10003"/>
                  </a:ext>
                </a:extLst>
              </a:tr>
              <a:tr h="370840">
                <a:tc>
                  <a:txBody>
                    <a:bodyPr/>
                    <a:lstStyle/>
                    <a:p>
                      <a:pPr algn="ctr">
                        <a:lnSpc>
                          <a:spcPct val="107000"/>
                        </a:lnSpc>
                        <a:spcAft>
                          <a:spcPts val="0"/>
                        </a:spcAft>
                      </a:pPr>
                      <a:r>
                        <a:rPr lang="en-GB" sz="1200" u="none" dirty="0">
                          <a:solidFill>
                            <a:schemeClr val="accent2"/>
                          </a:solidFill>
                          <a:effectLst/>
                          <a:latin typeface="Arial"/>
                          <a:ea typeface="Calibri"/>
                          <a:cs typeface="Times New Roman"/>
                        </a:rPr>
                        <a:t>75%</a:t>
                      </a:r>
                      <a:endParaRPr lang="en-GB" sz="2400" u="none" dirty="0">
                        <a:solidFill>
                          <a:schemeClr val="accent2"/>
                        </a:solidFill>
                        <a:effectLst/>
                        <a:latin typeface="Calibri"/>
                        <a:ea typeface="Calibri"/>
                        <a:cs typeface="Times New Roman"/>
                      </a:endParaRPr>
                    </a:p>
                  </a:txBody>
                  <a:tcPr marL="50226" marR="50226"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1.78</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1.41</a:t>
                      </a:r>
                    </a:p>
                  </a:txBody>
                  <a:tcPr marL="68580" marR="68580" marT="0" marB="0" anchor="ctr">
                    <a:lnT w="12700" cap="flat" cmpd="sng" algn="ctr">
                      <a:solidFill>
                        <a:srgbClr val="E9458C"/>
                      </a:solidFill>
                      <a:prstDash val="solid"/>
                      <a:round/>
                      <a:headEnd type="none" w="med" len="med"/>
                      <a:tailEnd type="none" w="med" len="med"/>
                    </a:lnT>
                  </a:tcP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1.22</a:t>
                      </a:r>
                    </a:p>
                  </a:txBody>
                  <a:tcPr marL="68580" marR="68580" marT="0" marB="0" anchor="ctr"/>
                </a:tc>
                <a:tc>
                  <a:txBody>
                    <a:bodyPr/>
                    <a:lstStyle/>
                    <a:p>
                      <a:pPr marL="0" algn="r" defTabSz="779252" rtl="0" eaLnBrk="1" latinLnBrk="0" hangingPunct="1">
                        <a:lnSpc>
                          <a:spcPct val="107000"/>
                        </a:lnSpc>
                        <a:spcAft>
                          <a:spcPts val="0"/>
                        </a:spcAft>
                      </a:pPr>
                      <a:r>
                        <a:rPr lang="en-GB" sz="1200" u="none" kern="1200">
                          <a:solidFill>
                            <a:schemeClr val="accent2"/>
                          </a:solidFill>
                          <a:effectLst/>
                          <a:latin typeface="Arial"/>
                          <a:ea typeface="Calibri"/>
                          <a:cs typeface="Times New Roman"/>
                        </a:rPr>
                        <a:t>1.08</a:t>
                      </a:r>
                    </a:p>
                  </a:txBody>
                  <a:tcPr marL="68580" marR="68580" marT="0" marB="0" anchor="ctr"/>
                </a:tc>
                <a:tc>
                  <a:txBody>
                    <a:bodyPr/>
                    <a:lstStyle/>
                    <a:p>
                      <a:pPr marL="0" algn="r" defTabSz="779252" rtl="0" eaLnBrk="1" latinLnBrk="0" hangingPunct="1">
                        <a:lnSpc>
                          <a:spcPct val="107000"/>
                        </a:lnSpc>
                        <a:spcAft>
                          <a:spcPts val="0"/>
                        </a:spcAft>
                      </a:pPr>
                      <a:r>
                        <a:rPr lang="en-GB" sz="1200" u="none" kern="1200" dirty="0">
                          <a:solidFill>
                            <a:schemeClr val="accent2"/>
                          </a:solidFill>
                          <a:effectLst/>
                          <a:latin typeface="Arial"/>
                          <a:ea typeface="Calibri"/>
                          <a:cs typeface="Times New Roman"/>
                        </a:rPr>
                        <a:t>0.00317</a:t>
                      </a:r>
                    </a:p>
                  </a:txBody>
                  <a:tcPr marL="68580" marR="6858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395288" y="4011910"/>
            <a:ext cx="5544864" cy="461665"/>
          </a:xfrm>
          <a:prstGeom prst="rect">
            <a:avLst/>
          </a:prstGeom>
          <a:noFill/>
        </p:spPr>
        <p:txBody>
          <a:bodyPr wrap="square" rtlCol="0">
            <a:spAutoFit/>
          </a:bodyPr>
          <a:lstStyle/>
          <a:p>
            <a:r>
              <a:rPr lang="en-GB" sz="1200" i="1" dirty="0"/>
              <a:t>Based on example in “Quantitative Risk Management”, McNeil, Frey and Embrechts</a:t>
            </a:r>
          </a:p>
        </p:txBody>
      </p:sp>
    </p:spTree>
    <p:extLst>
      <p:ext uri="{BB962C8B-B14F-4D97-AF65-F5344CB8AC3E}">
        <p14:creationId xmlns:p14="http://schemas.microsoft.com/office/powerpoint/2010/main" val="180458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data to inform judgements</a:t>
            </a:r>
            <a:br>
              <a:rPr lang="en-GB" dirty="0"/>
            </a:br>
            <a:r>
              <a:rPr lang="en-GB" dirty="0"/>
              <a:t>Example</a:t>
            </a:r>
            <a:endParaRPr lang="en-GB" sz="2000" dirty="0"/>
          </a:p>
        </p:txBody>
      </p:sp>
      <p:sp>
        <p:nvSpPr>
          <p:cNvPr id="3" name="Content Placeholder 2"/>
          <p:cNvSpPr>
            <a:spLocks noGrp="1"/>
          </p:cNvSpPr>
          <p:nvPr>
            <p:ph sz="half" idx="1"/>
          </p:nvPr>
        </p:nvSpPr>
        <p:spPr/>
        <p:txBody>
          <a:bodyPr/>
          <a:lstStyle/>
          <a:p>
            <a:r>
              <a:rPr lang="en-GB" sz="1400" dirty="0"/>
              <a:t>Monthly increases in:</a:t>
            </a:r>
          </a:p>
          <a:p>
            <a:pPr lvl="1"/>
            <a:r>
              <a:rPr lang="en-GB" sz="1200" dirty="0"/>
              <a:t>FTSE-All Share index</a:t>
            </a:r>
          </a:p>
          <a:p>
            <a:pPr lvl="1"/>
            <a:r>
              <a:rPr lang="en-GB" sz="1200" dirty="0"/>
              <a:t>Corporate Bond Spreads (widely used index)</a:t>
            </a:r>
          </a:p>
          <a:p>
            <a:pPr lvl="1"/>
            <a:r>
              <a:rPr lang="en-GB" sz="1200" dirty="0"/>
              <a:t>PC1 (Bank of England gilts spot curve)</a:t>
            </a:r>
          </a:p>
          <a:p>
            <a:r>
              <a:rPr lang="en-GB" sz="1400" dirty="0"/>
              <a:t>31.12.1996 to 31.12.2014</a:t>
            </a:r>
          </a:p>
          <a:p>
            <a:r>
              <a:rPr lang="en-GB" sz="1400" dirty="0"/>
              <a:t>216 data points</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17</a:t>
            </a:fld>
            <a:endParaRPr lang="en-GB"/>
          </a:p>
        </p:txBody>
      </p:sp>
      <p:pic>
        <p:nvPicPr>
          <p:cNvPr id="7" name="Content Placeholder 6"/>
          <p:cNvPicPr>
            <a:picLocks noGrp="1"/>
          </p:cNvPicPr>
          <p:nvPr>
            <p:ph sz="half" idx="2"/>
          </p:nvPr>
        </p:nvPicPr>
        <p:blipFill>
          <a:blip r:embed="rId3"/>
          <a:stretch>
            <a:fillRect/>
          </a:stretch>
        </p:blipFill>
        <p:spPr>
          <a:xfrm>
            <a:off x="4909132" y="1168400"/>
            <a:ext cx="3484985" cy="3479800"/>
          </a:xfrm>
          <a:prstGeom prst="rect">
            <a:avLst/>
          </a:prstGeom>
          <a:ln>
            <a:solidFill>
              <a:schemeClr val="accent1"/>
            </a:solidFill>
          </a:ln>
        </p:spPr>
      </p:pic>
    </p:spTree>
    <p:extLst>
      <p:ext uri="{BB962C8B-B14F-4D97-AF65-F5344CB8AC3E}">
        <p14:creationId xmlns:p14="http://schemas.microsoft.com/office/powerpoint/2010/main" val="145991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Different time periods</a:t>
            </a:r>
            <a:endParaRPr lang="en-GB" sz="2000" dirty="0"/>
          </a:p>
        </p:txBody>
      </p:sp>
      <p:sp>
        <p:nvSpPr>
          <p:cNvPr id="4" name="Content Placeholder 3"/>
          <p:cNvSpPr>
            <a:spLocks noGrp="1"/>
          </p:cNvSpPr>
          <p:nvPr>
            <p:ph sz="half" idx="2"/>
          </p:nvPr>
        </p:nvSpPr>
        <p:spPr>
          <a:xfrm>
            <a:off x="4067945" y="1168003"/>
            <a:ext cx="4618856" cy="3480197"/>
          </a:xfrm>
        </p:spPr>
        <p:txBody>
          <a:bodyPr/>
          <a:lstStyle/>
          <a:p>
            <a:r>
              <a:rPr lang="en-GB" sz="1400" dirty="0"/>
              <a:t>Observed values of correlation depend on time period</a:t>
            </a:r>
          </a:p>
          <a:p>
            <a:r>
              <a:rPr lang="en-GB" sz="1400" dirty="0"/>
              <a:t>Shorter periods may not contain extreme events and be subject to sample error</a:t>
            </a:r>
          </a:p>
          <a:p>
            <a:r>
              <a:rPr lang="en-GB" sz="1400" dirty="0"/>
              <a:t>Longer periods may be dominated by benign behaviour </a:t>
            </a:r>
          </a:p>
          <a:p>
            <a:r>
              <a:rPr lang="en-GB" sz="1400" dirty="0"/>
              <a:t>Spearman’s rank correlation for periods starting 01 January YYYY to 31 December 2014</a:t>
            </a:r>
          </a:p>
          <a:p>
            <a:r>
              <a:rPr lang="en-GB" sz="1400" dirty="0"/>
              <a:t>Confidence intervals generated using</a:t>
            </a:r>
          </a:p>
          <a:p>
            <a:pPr lvl="1"/>
            <a:r>
              <a:rPr lang="en-GB" sz="1200" dirty="0"/>
              <a:t>Fisher Z-transformation</a:t>
            </a:r>
          </a:p>
          <a:p>
            <a:pPr lvl="1"/>
            <a:r>
              <a:rPr lang="en-GB" sz="1200" dirty="0"/>
              <a:t>Bootstrapping with re-sampling</a:t>
            </a:r>
          </a:p>
          <a:p>
            <a:r>
              <a:rPr lang="en-GB" sz="1400" dirty="0"/>
              <a:t>Values over longer periods more useful in informing  “best estimate” view and related uncertainty rather than allowance for tail dependence</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18</a:t>
            </a:fld>
            <a:endParaRPr lang="en-GB"/>
          </a:p>
        </p:txBody>
      </p:sp>
      <p:pic>
        <p:nvPicPr>
          <p:cNvPr id="7" name="Content Placeholder 6"/>
          <p:cNvPicPr>
            <a:picLocks noGrp="1" noChangeAspect="1"/>
          </p:cNvPicPr>
          <p:nvPr>
            <p:ph sz="half" idx="1"/>
          </p:nvPr>
        </p:nvPicPr>
        <p:blipFill>
          <a:blip r:embed="rId3"/>
          <a:stretch>
            <a:fillRect/>
          </a:stretch>
        </p:blipFill>
        <p:spPr>
          <a:xfrm>
            <a:off x="687176" y="1168400"/>
            <a:ext cx="3484985" cy="3479800"/>
          </a:xfrm>
          <a:prstGeom prst="rect">
            <a:avLst/>
          </a:prstGeom>
          <a:ln>
            <a:noFill/>
          </a:ln>
        </p:spPr>
      </p:pic>
    </p:spTree>
    <p:extLst>
      <p:ext uri="{BB962C8B-B14F-4D97-AF65-F5344CB8AC3E}">
        <p14:creationId xmlns:p14="http://schemas.microsoft.com/office/powerpoint/2010/main" val="212430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Different time periods</a:t>
            </a:r>
            <a:endParaRPr lang="en-GB" sz="2400" dirty="0"/>
          </a:p>
        </p:txBody>
      </p:sp>
      <p:sp>
        <p:nvSpPr>
          <p:cNvPr id="4" name="Content Placeholder 3"/>
          <p:cNvSpPr>
            <a:spLocks noGrp="1"/>
          </p:cNvSpPr>
          <p:nvPr>
            <p:ph sz="half" idx="2"/>
          </p:nvPr>
        </p:nvSpPr>
        <p:spPr/>
        <p:txBody>
          <a:bodyPr/>
          <a:lstStyle/>
          <a:p>
            <a:r>
              <a:rPr lang="en-GB" sz="1400" dirty="0"/>
              <a:t>Looking at correlations over shorter periods may give more information about behaviour in adverse conditions and help inform any allowance for tail dependence</a:t>
            </a:r>
          </a:p>
          <a:p>
            <a:r>
              <a:rPr lang="en-GB" sz="1400" dirty="0"/>
              <a:t>But less data means greater sampling error and greater uncertainty around conclusions</a:t>
            </a:r>
          </a:p>
          <a:p>
            <a:r>
              <a:rPr lang="en-GB" sz="1400" dirty="0"/>
              <a:t>Chart shows 24 month rolling correlation for EQ/CR reached around -75% in financial crisis</a:t>
            </a:r>
          </a:p>
          <a:p>
            <a:r>
              <a:rPr lang="en-GB" sz="1400" dirty="0"/>
              <a:t>Test conclusions by looking at different sampling windows</a:t>
            </a:r>
            <a:endParaRPr lang="en-GB" sz="1800" dirty="0"/>
          </a:p>
          <a:p>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19</a:t>
            </a:fld>
            <a:endParaRPr lang="en-GB"/>
          </a:p>
        </p:txBody>
      </p:sp>
      <p:pic>
        <p:nvPicPr>
          <p:cNvPr id="10" name="Picture 9"/>
          <p:cNvPicPr>
            <a:picLocks noChangeAspect="1"/>
          </p:cNvPicPr>
          <p:nvPr/>
        </p:nvPicPr>
        <p:blipFill>
          <a:blip r:embed="rId3"/>
          <a:stretch>
            <a:fillRect/>
          </a:stretch>
        </p:blipFill>
        <p:spPr>
          <a:xfrm>
            <a:off x="827584" y="1181722"/>
            <a:ext cx="3492000" cy="3486814"/>
          </a:xfrm>
          <a:prstGeom prst="rect">
            <a:avLst/>
          </a:prstGeom>
        </p:spPr>
      </p:pic>
    </p:spTree>
    <p:extLst>
      <p:ext uri="{BB962C8B-B14F-4D97-AF65-F5344CB8AC3E}">
        <p14:creationId xmlns:p14="http://schemas.microsoft.com/office/powerpoint/2010/main" val="388422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Agenda</a:t>
            </a:r>
          </a:p>
        </p:txBody>
      </p:sp>
      <p:sp>
        <p:nvSpPr>
          <p:cNvPr id="6" name="Content Placeholder 5"/>
          <p:cNvSpPr>
            <a:spLocks noGrp="1"/>
          </p:cNvSpPr>
          <p:nvPr>
            <p:ph idx="1"/>
          </p:nvPr>
        </p:nvSpPr>
        <p:spPr/>
        <p:txBody>
          <a:bodyPr/>
          <a:lstStyle/>
          <a:p>
            <a:pPr marL="457200" indent="-457200">
              <a:buFont typeface="+mj-lt"/>
              <a:buAutoNum type="arabicPeriod"/>
            </a:pPr>
            <a:r>
              <a:rPr lang="en-GB" dirty="0"/>
              <a:t>Introduction</a:t>
            </a:r>
          </a:p>
          <a:p>
            <a:pPr marL="457200" indent="-457200">
              <a:buFont typeface="+mj-lt"/>
              <a:buAutoNum type="arabicPeriod"/>
            </a:pPr>
            <a:r>
              <a:rPr lang="en-GB" dirty="0"/>
              <a:t>Copulas</a:t>
            </a:r>
          </a:p>
          <a:p>
            <a:pPr marL="838709" lvl="1" indent="-457200">
              <a:tabLst>
                <a:tab pos="1168400" algn="l"/>
              </a:tabLst>
            </a:pPr>
            <a:r>
              <a:rPr lang="en-GB" dirty="0"/>
              <a:t>Selecting correlations</a:t>
            </a:r>
          </a:p>
          <a:p>
            <a:pPr marL="838709" lvl="1" indent="-457200">
              <a:tabLst>
                <a:tab pos="1168400" algn="l"/>
              </a:tabLst>
            </a:pPr>
            <a:r>
              <a:rPr lang="en-GB" dirty="0"/>
              <a:t>Allowing for tail dependence</a:t>
            </a:r>
          </a:p>
          <a:p>
            <a:pPr marL="838709" lvl="1" indent="-457200">
              <a:tabLst>
                <a:tab pos="1168400" algn="l"/>
              </a:tabLst>
            </a:pPr>
            <a:r>
              <a:rPr lang="en-GB" dirty="0"/>
              <a:t>Worked example</a:t>
            </a:r>
          </a:p>
          <a:p>
            <a:pPr marL="457200" indent="-457200">
              <a:buFont typeface="+mj-lt"/>
              <a:buAutoNum type="arabicPeriod"/>
              <a:tabLst>
                <a:tab pos="1168400" algn="l"/>
              </a:tabLst>
            </a:pPr>
            <a:r>
              <a:rPr lang="en-GB" dirty="0"/>
              <a:t>Proxy models</a:t>
            </a:r>
          </a:p>
          <a:p>
            <a:pPr marL="838709" lvl="1" indent="-457200">
              <a:tabLst>
                <a:tab pos="1168400" algn="l"/>
              </a:tabLst>
            </a:pPr>
            <a:endParaRPr lang="en-GB" dirty="0"/>
          </a:p>
        </p:txBody>
      </p:sp>
      <p:sp>
        <p:nvSpPr>
          <p:cNvPr id="4" name="Date Placeholder 3"/>
          <p:cNvSpPr>
            <a:spLocks noGrp="1"/>
          </p:cNvSpPr>
          <p:nvPr>
            <p:ph type="dt" sz="half" idx="10"/>
          </p:nvPr>
        </p:nvSpPr>
        <p:spPr/>
        <p:txBody>
          <a:bodyPr/>
          <a:lstStyle/>
          <a:p>
            <a:fld id="{1744C141-B97D-4979-AB76-E8E6AB76C28B}" type="datetime4">
              <a:rPr lang="en-GB" smtClean="0"/>
              <a:pPr/>
              <a:t>27 June 2016</a:t>
            </a:fld>
            <a:endParaRPr lang="en-GB"/>
          </a:p>
        </p:txBody>
      </p:sp>
    </p:spTree>
    <p:extLst>
      <p:ext uri="{BB962C8B-B14F-4D97-AF65-F5344CB8AC3E}">
        <p14:creationId xmlns:p14="http://schemas.microsoft.com/office/powerpoint/2010/main" val="38469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Statistical fitting techniques</a:t>
            </a:r>
            <a:endParaRPr lang="en-GB" sz="2000" dirty="0"/>
          </a:p>
        </p:txBody>
      </p:sp>
      <p:sp>
        <p:nvSpPr>
          <p:cNvPr id="3" name="Content Placeholder 2"/>
          <p:cNvSpPr>
            <a:spLocks noGrp="1"/>
          </p:cNvSpPr>
          <p:nvPr>
            <p:ph sz="half" idx="1"/>
          </p:nvPr>
        </p:nvSpPr>
        <p:spPr/>
        <p:txBody>
          <a:bodyPr/>
          <a:lstStyle/>
          <a:p>
            <a:pPr marL="0" indent="0">
              <a:buNone/>
            </a:pPr>
            <a:r>
              <a:rPr lang="en-GB" sz="1200" b="1" dirty="0"/>
              <a:t>Method of Moments</a:t>
            </a:r>
          </a:p>
          <a:p>
            <a:r>
              <a:rPr lang="en-GB" sz="1200" dirty="0"/>
              <a:t>Formulae based on rank correlations</a:t>
            </a:r>
          </a:p>
          <a:p>
            <a:pPr lvl="1"/>
            <a:r>
              <a:rPr lang="en-GB" sz="1100" dirty="0"/>
              <a:t>Inverse Spearman</a:t>
            </a:r>
          </a:p>
          <a:p>
            <a:pPr lvl="1"/>
            <a:r>
              <a:rPr lang="en-GB" sz="1100" dirty="0"/>
              <a:t>Inverse Tau</a:t>
            </a:r>
          </a:p>
          <a:p>
            <a:r>
              <a:rPr lang="en-GB" sz="1200" dirty="0"/>
              <a:t>Use to parameterise correlation matrix. </a:t>
            </a:r>
          </a:p>
          <a:p>
            <a:r>
              <a:rPr lang="en-GB" sz="1200" dirty="0"/>
              <a:t>Need to use other techniques to estimate other parameters (e.g. MLE for DOF of a T-copula)</a:t>
            </a:r>
          </a:p>
          <a:p>
            <a:pPr marL="0" indent="0">
              <a:buNone/>
            </a:pPr>
            <a:r>
              <a:rPr lang="en-GB" sz="1200" b="1" dirty="0"/>
              <a:t>Maximum Pseudo-Likelihood (MPL)</a:t>
            </a:r>
          </a:p>
          <a:p>
            <a:r>
              <a:rPr lang="en-GB" sz="1200" dirty="0"/>
              <a:t>Transform data to pseudo-observations in range (0,1) by converting to ranks and dividing by (N+1)</a:t>
            </a:r>
          </a:p>
          <a:p>
            <a:r>
              <a:rPr lang="en-GB" sz="1200" dirty="0"/>
              <a:t>Form log likelihood by evaluating copula density function at pseudo-observations and maximise using optimisation routine (e.g. R package)</a:t>
            </a:r>
          </a:p>
          <a:p>
            <a:pPr marL="0" indent="0">
              <a:buNone/>
            </a:pPr>
            <a:r>
              <a:rPr lang="en-GB" sz="1200" dirty="0"/>
              <a:t>Require coincident data so less useful in practice – bivariate analysis can help inform judgements</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20</a:t>
            </a:fld>
            <a:endParaRPr lang="en-GB"/>
          </a:p>
        </p:txBody>
      </p:sp>
      <p:pic>
        <p:nvPicPr>
          <p:cNvPr id="7" name="Content Placeholder 6"/>
          <p:cNvPicPr>
            <a:picLocks noGrp="1"/>
          </p:cNvPicPr>
          <p:nvPr>
            <p:ph sz="half" idx="2"/>
          </p:nvPr>
        </p:nvPicPr>
        <p:blipFill>
          <a:blip r:embed="rId3"/>
          <a:stretch>
            <a:fillRect/>
          </a:stretch>
        </p:blipFill>
        <p:spPr>
          <a:xfrm>
            <a:off x="4909132" y="1168400"/>
            <a:ext cx="3484985" cy="3479800"/>
          </a:xfrm>
          <a:prstGeom prst="rect">
            <a:avLst/>
          </a:prstGeom>
          <a:ln>
            <a:solidFill>
              <a:schemeClr val="accent1"/>
            </a:solidFill>
          </a:ln>
        </p:spPr>
      </p:pic>
    </p:spTree>
    <p:extLst>
      <p:ext uri="{BB962C8B-B14F-4D97-AF65-F5344CB8AC3E}">
        <p14:creationId xmlns:p14="http://schemas.microsoft.com/office/powerpoint/2010/main" val="200435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Bivariate fits</a:t>
            </a:r>
            <a:endParaRPr lang="en-GB" sz="2000" b="0" dirty="0"/>
          </a:p>
        </p:txBody>
      </p:sp>
      <p:sp>
        <p:nvSpPr>
          <p:cNvPr id="4" name="Content Placeholder 3"/>
          <p:cNvSpPr>
            <a:spLocks noGrp="1"/>
          </p:cNvSpPr>
          <p:nvPr>
            <p:ph sz="half" idx="2"/>
          </p:nvPr>
        </p:nvSpPr>
        <p:spPr>
          <a:xfrm>
            <a:off x="539552" y="4083918"/>
            <a:ext cx="8147248" cy="564282"/>
          </a:xfrm>
        </p:spPr>
        <p:txBody>
          <a:bodyPr/>
          <a:lstStyle/>
          <a:p>
            <a:pPr marL="0" indent="0">
              <a:buNone/>
            </a:pPr>
            <a:r>
              <a:rPr lang="en-GB" sz="1400" dirty="0"/>
              <a:t>Relatively small differences in correlation assumptions between MPL fit for Gaussian and T</a:t>
            </a:r>
          </a:p>
          <a:p>
            <a:pPr marL="0" indent="0">
              <a:buNone/>
            </a:pPr>
            <a:r>
              <a:rPr lang="en-GB" sz="1400" dirty="0"/>
              <a:t>Note small DOF parameter for EQ/CR – indicator of tail dependence?</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21</a:t>
            </a:fld>
            <a:endParaRPr lang="en-GB"/>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80636190"/>
              </p:ext>
            </p:extLst>
          </p:nvPr>
        </p:nvGraphicFramePr>
        <p:xfrm>
          <a:off x="2160023" y="2705251"/>
          <a:ext cx="4906305" cy="1267340"/>
        </p:xfrm>
        <a:graphic>
          <a:graphicData uri="http://schemas.openxmlformats.org/drawingml/2006/table">
            <a:tbl>
              <a:tblPr firstRow="1" bandRow="1">
                <a:tableStyleId>{5C22544A-7EE6-4342-B048-85BDC9FD1C3A}</a:tableStyleId>
              </a:tblPr>
              <a:tblGrid>
                <a:gridCol w="893367">
                  <a:extLst>
                    <a:ext uri="{9D8B030D-6E8A-4147-A177-3AD203B41FA5}">
                      <a16:colId xmlns:a16="http://schemas.microsoft.com/office/drawing/2014/main" val="20000"/>
                    </a:ext>
                  </a:extLst>
                </a:gridCol>
                <a:gridCol w="668823">
                  <a:extLst>
                    <a:ext uri="{9D8B030D-6E8A-4147-A177-3AD203B41FA5}">
                      <a16:colId xmlns:a16="http://schemas.microsoft.com/office/drawing/2014/main" val="20001"/>
                    </a:ext>
                  </a:extLst>
                </a:gridCol>
                <a:gridCol w="668823">
                  <a:extLst>
                    <a:ext uri="{9D8B030D-6E8A-4147-A177-3AD203B41FA5}">
                      <a16:colId xmlns:a16="http://schemas.microsoft.com/office/drawing/2014/main" val="20002"/>
                    </a:ext>
                  </a:extLst>
                </a:gridCol>
                <a:gridCol w="668823">
                  <a:extLst>
                    <a:ext uri="{9D8B030D-6E8A-4147-A177-3AD203B41FA5}">
                      <a16:colId xmlns:a16="http://schemas.microsoft.com/office/drawing/2014/main" val="20004"/>
                    </a:ext>
                  </a:extLst>
                </a:gridCol>
                <a:gridCol w="668823">
                  <a:extLst>
                    <a:ext uri="{9D8B030D-6E8A-4147-A177-3AD203B41FA5}">
                      <a16:colId xmlns:a16="http://schemas.microsoft.com/office/drawing/2014/main" val="20005"/>
                    </a:ext>
                  </a:extLst>
                </a:gridCol>
                <a:gridCol w="668823">
                  <a:extLst>
                    <a:ext uri="{9D8B030D-6E8A-4147-A177-3AD203B41FA5}">
                      <a16:colId xmlns:a16="http://schemas.microsoft.com/office/drawing/2014/main" val="20007"/>
                    </a:ext>
                  </a:extLst>
                </a:gridCol>
                <a:gridCol w="668823">
                  <a:extLst>
                    <a:ext uri="{9D8B030D-6E8A-4147-A177-3AD203B41FA5}">
                      <a16:colId xmlns:a16="http://schemas.microsoft.com/office/drawing/2014/main" val="20008"/>
                    </a:ext>
                  </a:extLst>
                </a:gridCol>
              </a:tblGrid>
              <a:tr h="316835">
                <a:tc>
                  <a:txBody>
                    <a:bodyPr/>
                    <a:lstStyle/>
                    <a:p>
                      <a:pPr algn="l" fontAlgn="b"/>
                      <a:r>
                        <a:rPr lang="en-GB" sz="1200" b="1" i="0" u="none" strike="noStrike" dirty="0">
                          <a:solidFill>
                            <a:schemeClr val="bg1"/>
                          </a:solidFill>
                          <a:effectLst/>
                          <a:latin typeface="+mn-lt"/>
                        </a:rPr>
                        <a:t> MPL</a:t>
                      </a:r>
                    </a:p>
                  </a:txBody>
                  <a:tcPr marL="9525" marR="9525" marT="9525" marB="0" anchor="ctr">
                    <a:solidFill>
                      <a:schemeClr val="accent2"/>
                    </a:solidFill>
                  </a:tcPr>
                </a:tc>
                <a:tc gridSpan="2">
                  <a:txBody>
                    <a:bodyPr/>
                    <a:lstStyle/>
                    <a:p>
                      <a:pPr algn="ctr" fontAlgn="b"/>
                      <a:r>
                        <a:rPr lang="en-GB" sz="1200" b="1" i="0" u="none" strike="noStrike" dirty="0">
                          <a:solidFill>
                            <a:schemeClr val="bg1"/>
                          </a:solidFill>
                          <a:effectLst/>
                          <a:latin typeface="+mn-lt"/>
                        </a:rPr>
                        <a:t>EQ/CR</a:t>
                      </a:r>
                    </a:p>
                  </a:txBody>
                  <a:tcPr marL="9525" marR="9525" marT="9525" marB="0" anchor="ctr">
                    <a:solidFill>
                      <a:schemeClr val="accent2"/>
                    </a:solidFill>
                  </a:tcPr>
                </a:tc>
                <a:tc hMerge="1">
                  <a:txBody>
                    <a:bodyPr/>
                    <a:lstStyle/>
                    <a:p>
                      <a:endParaRPr lang="en-GB"/>
                    </a:p>
                  </a:txBody>
                  <a:tcPr/>
                </a:tc>
                <a:tc gridSpan="2">
                  <a:txBody>
                    <a:bodyPr/>
                    <a:lstStyle/>
                    <a:p>
                      <a:pPr algn="ctr" fontAlgn="b"/>
                      <a:r>
                        <a:rPr lang="en-GB" sz="1200" b="1" i="0" u="none" strike="noStrike" dirty="0">
                          <a:solidFill>
                            <a:schemeClr val="bg1"/>
                          </a:solidFill>
                          <a:effectLst/>
                          <a:latin typeface="+mn-lt"/>
                        </a:rPr>
                        <a:t>CR/PC1</a:t>
                      </a:r>
                    </a:p>
                  </a:txBody>
                  <a:tcPr marL="9525" marR="9525" marT="9525" marB="0" anchor="ctr">
                    <a:solidFill>
                      <a:schemeClr val="accent2"/>
                    </a:solidFill>
                  </a:tcPr>
                </a:tc>
                <a:tc hMerge="1">
                  <a:txBody>
                    <a:bodyPr/>
                    <a:lstStyle/>
                    <a:p>
                      <a:endParaRPr lang="en-GB"/>
                    </a:p>
                  </a:txBody>
                  <a:tcPr/>
                </a:tc>
                <a:tc gridSpan="2">
                  <a:txBody>
                    <a:bodyPr/>
                    <a:lstStyle/>
                    <a:p>
                      <a:pPr algn="ctr" fontAlgn="b"/>
                      <a:r>
                        <a:rPr lang="en-GB" sz="1200" b="1" i="0" u="none" strike="noStrike" dirty="0">
                          <a:solidFill>
                            <a:schemeClr val="bg1"/>
                          </a:solidFill>
                          <a:effectLst/>
                          <a:latin typeface="+mn-lt"/>
                        </a:rPr>
                        <a:t>PC1/EQ</a:t>
                      </a:r>
                    </a:p>
                  </a:txBody>
                  <a:tcPr marL="9525" marR="9525" marT="9525" marB="0" anchor="ctr">
                    <a:solidFill>
                      <a:schemeClr val="accent2"/>
                    </a:solidFill>
                  </a:tcPr>
                </a:tc>
                <a:tc hMerge="1">
                  <a:txBody>
                    <a:bodyPr/>
                    <a:lstStyle/>
                    <a:p>
                      <a:endParaRPr lang="en-GB"/>
                    </a:p>
                  </a:txBody>
                  <a:tcPr/>
                </a:tc>
                <a:extLst>
                  <a:ext uri="{0D108BD9-81ED-4DB2-BD59-A6C34878D82A}">
                    <a16:rowId xmlns:a16="http://schemas.microsoft.com/office/drawing/2014/main" val="10000"/>
                  </a:ext>
                </a:extLst>
              </a:tr>
              <a:tr h="316835">
                <a:tc>
                  <a:txBody>
                    <a:bodyPr/>
                    <a:lstStyle/>
                    <a:p>
                      <a:pPr algn="l" fontAlgn="b"/>
                      <a:r>
                        <a:rPr lang="en-GB" sz="1200" b="1" i="0" u="none" strike="noStrike" dirty="0">
                          <a:solidFill>
                            <a:schemeClr val="bg1"/>
                          </a:solidFill>
                          <a:effectLst/>
                          <a:latin typeface="+mn-lt"/>
                        </a:rPr>
                        <a:t>Copula</a:t>
                      </a:r>
                    </a:p>
                  </a:txBody>
                  <a:tcPr marL="9525" marR="9525" marT="9525" marB="0" anchor="ctr">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ctr">
                    <a:solidFill>
                      <a:schemeClr val="accent2"/>
                    </a:solidFill>
                  </a:tcPr>
                </a:tc>
                <a:tc>
                  <a:txBody>
                    <a:bodyPr/>
                    <a:lstStyle/>
                    <a:p>
                      <a:pPr marL="0" marR="0" indent="0" algn="r" defTabSz="779252" rtl="0" eaLnBrk="1" fontAlgn="b"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DOF1</a:t>
                      </a:r>
                    </a:p>
                  </a:txBody>
                  <a:tcPr marL="9525" marR="9525" marT="9525" marB="0" anchor="ctr">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ctr">
                    <a:solidFill>
                      <a:schemeClr val="accent2"/>
                    </a:solidFill>
                  </a:tcPr>
                </a:tc>
                <a:tc>
                  <a:txBody>
                    <a:bodyPr/>
                    <a:lstStyle/>
                    <a:p>
                      <a:pPr marL="0" marR="0" indent="0" algn="r" defTabSz="779252" rtl="0" eaLnBrk="1" fontAlgn="b"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DOF1</a:t>
                      </a:r>
                    </a:p>
                  </a:txBody>
                  <a:tcPr marL="9525" marR="9525" marT="9525" marB="0" anchor="ctr">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ctr">
                    <a:solidFill>
                      <a:schemeClr val="accent2"/>
                    </a:solidFill>
                  </a:tcPr>
                </a:tc>
                <a:tc>
                  <a:txBody>
                    <a:bodyPr/>
                    <a:lstStyle/>
                    <a:p>
                      <a:pPr marL="0" marR="0" indent="0" algn="r" defTabSz="779252" rtl="0" eaLnBrk="1" fontAlgn="b"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mn-lt"/>
                        </a:rPr>
                        <a:t>DOF1</a:t>
                      </a:r>
                    </a:p>
                  </a:txBody>
                  <a:tcPr marL="9525" marR="9525" marT="9525" marB="0" anchor="ctr">
                    <a:solidFill>
                      <a:schemeClr val="accent2"/>
                    </a:solidFill>
                  </a:tcPr>
                </a:tc>
                <a:extLst>
                  <a:ext uri="{0D108BD9-81ED-4DB2-BD59-A6C34878D82A}">
                    <a16:rowId xmlns:a16="http://schemas.microsoft.com/office/drawing/2014/main" val="10001"/>
                  </a:ext>
                </a:extLst>
              </a:tr>
              <a:tr h="316835">
                <a:tc>
                  <a:txBody>
                    <a:bodyPr/>
                    <a:lstStyle/>
                    <a:p>
                      <a:pPr algn="l" fontAlgn="b"/>
                      <a:r>
                        <a:rPr lang="en-GB" sz="1200" b="1" i="0" u="none" strike="noStrike" dirty="0">
                          <a:solidFill>
                            <a:srgbClr val="000000"/>
                          </a:solidFill>
                          <a:effectLst/>
                          <a:latin typeface="+mn-lt"/>
                        </a:rPr>
                        <a:t>Gaussian</a:t>
                      </a:r>
                    </a:p>
                  </a:txBody>
                  <a:tcPr marL="9525" marR="9525" marT="9525" marB="0" anchor="ctr"/>
                </a:tc>
                <a:tc>
                  <a:txBody>
                    <a:bodyPr/>
                    <a:lstStyle/>
                    <a:p>
                      <a:pPr algn="r" fontAlgn="b"/>
                      <a:r>
                        <a:rPr lang="en-GB" sz="1200" b="0" i="0" u="none" strike="noStrike" dirty="0">
                          <a:solidFill>
                            <a:srgbClr val="000000"/>
                          </a:solidFill>
                          <a:effectLst/>
                          <a:latin typeface="+mn-lt"/>
                        </a:rPr>
                        <a:t>-48.8%</a:t>
                      </a:r>
                    </a:p>
                  </a:txBody>
                  <a:tcPr marL="9525" marR="9525" marT="9525" marB="0" anchor="ctr"/>
                </a:tc>
                <a:tc>
                  <a:txBody>
                    <a:bodyPr/>
                    <a:lstStyle/>
                    <a:p>
                      <a:pPr algn="r" fontAlgn="b"/>
                      <a:r>
                        <a:rPr lang="en-GB" sz="1200" b="0" i="0" u="none" strike="noStrike" dirty="0">
                          <a:solidFill>
                            <a:srgbClr val="000000"/>
                          </a:solidFill>
                          <a:effectLst/>
                          <a:latin typeface="+mn-lt"/>
                        </a:rPr>
                        <a:t> </a:t>
                      </a:r>
                    </a:p>
                  </a:txBody>
                  <a:tcPr marL="9525" marR="9525" marT="9525" marB="0"/>
                </a:tc>
                <a:tc>
                  <a:txBody>
                    <a:bodyPr/>
                    <a:lstStyle/>
                    <a:p>
                      <a:pPr algn="r" fontAlgn="b"/>
                      <a:r>
                        <a:rPr lang="en-GB" sz="1200" b="0" i="0" u="none" strike="noStrike">
                          <a:solidFill>
                            <a:srgbClr val="000000"/>
                          </a:solidFill>
                          <a:effectLst/>
                          <a:latin typeface="+mn-lt"/>
                        </a:rPr>
                        <a:t>-31.8%</a:t>
                      </a:r>
                    </a:p>
                  </a:txBody>
                  <a:tcPr marL="9525" marR="9525" marT="9525" marB="0" anchor="ctr"/>
                </a:tc>
                <a:tc>
                  <a:txBody>
                    <a:bodyPr/>
                    <a:lstStyle/>
                    <a:p>
                      <a:pPr algn="r" fontAlgn="b"/>
                      <a:r>
                        <a:rPr lang="en-GB" sz="1200" b="0" i="0" u="none" strike="noStrike">
                          <a:solidFill>
                            <a:srgbClr val="000000"/>
                          </a:solidFill>
                          <a:effectLst/>
                          <a:latin typeface="+mn-lt"/>
                        </a:rPr>
                        <a:t> </a:t>
                      </a:r>
                    </a:p>
                  </a:txBody>
                  <a:tcPr marL="9525" marR="9525" marT="9525" marB="0" anchor="ctr"/>
                </a:tc>
                <a:tc>
                  <a:txBody>
                    <a:bodyPr/>
                    <a:lstStyle/>
                    <a:p>
                      <a:pPr algn="r" fontAlgn="b"/>
                      <a:r>
                        <a:rPr lang="en-GB" sz="1200" b="0" i="0" u="none" strike="noStrike" dirty="0">
                          <a:solidFill>
                            <a:srgbClr val="000000"/>
                          </a:solidFill>
                          <a:effectLst/>
                          <a:latin typeface="+mn-lt"/>
                        </a:rPr>
                        <a:t>16.8%</a:t>
                      </a:r>
                    </a:p>
                  </a:txBody>
                  <a:tcPr marL="9525" marR="9525" marT="9525" marB="0" anchor="ctr"/>
                </a:tc>
                <a:tc>
                  <a:txBody>
                    <a:bodyPr/>
                    <a:lstStyle/>
                    <a:p>
                      <a:pPr algn="r" fontAlgn="b"/>
                      <a:r>
                        <a:rPr lang="en-GB" sz="1200" b="0" i="0" u="none" strike="noStrike">
                          <a:solidFill>
                            <a:srgbClr val="000000"/>
                          </a:solidFill>
                          <a:effectLst/>
                          <a:latin typeface="+mn-lt"/>
                        </a:rPr>
                        <a:t> </a:t>
                      </a:r>
                    </a:p>
                  </a:txBody>
                  <a:tcPr marL="9525" marR="9525" marT="9525" marB="0" anchor="ctr"/>
                </a:tc>
                <a:extLst>
                  <a:ext uri="{0D108BD9-81ED-4DB2-BD59-A6C34878D82A}">
                    <a16:rowId xmlns:a16="http://schemas.microsoft.com/office/drawing/2014/main" val="10002"/>
                  </a:ext>
                </a:extLst>
              </a:tr>
              <a:tr h="316835">
                <a:tc>
                  <a:txBody>
                    <a:bodyPr/>
                    <a:lstStyle/>
                    <a:p>
                      <a:pPr algn="l" fontAlgn="b"/>
                      <a:r>
                        <a:rPr lang="en-GB" sz="1200" b="1" i="0" u="none" strike="noStrike" dirty="0">
                          <a:solidFill>
                            <a:srgbClr val="000000"/>
                          </a:solidFill>
                          <a:effectLst/>
                          <a:latin typeface="+mn-lt"/>
                        </a:rPr>
                        <a:t>T</a:t>
                      </a:r>
                    </a:p>
                  </a:txBody>
                  <a:tcPr marL="9525" marR="9525" marT="9525" marB="0" anchor="ctr"/>
                </a:tc>
                <a:tc>
                  <a:txBody>
                    <a:bodyPr/>
                    <a:lstStyle/>
                    <a:p>
                      <a:pPr algn="r" fontAlgn="b"/>
                      <a:r>
                        <a:rPr lang="en-GB" sz="1200" b="0" i="0" u="none" strike="noStrike">
                          <a:solidFill>
                            <a:srgbClr val="000000"/>
                          </a:solidFill>
                          <a:effectLst/>
                          <a:latin typeface="+mn-lt"/>
                        </a:rPr>
                        <a:t>-46.5%</a:t>
                      </a:r>
                    </a:p>
                  </a:txBody>
                  <a:tcPr marL="9525" marR="9525" marT="9525" marB="0" anchor="ctr"/>
                </a:tc>
                <a:tc>
                  <a:txBody>
                    <a:bodyPr/>
                    <a:lstStyle/>
                    <a:p>
                      <a:pPr algn="r" fontAlgn="b"/>
                      <a:r>
                        <a:rPr lang="en-GB" sz="1200" b="0" i="0" u="none" strike="noStrike" dirty="0">
                          <a:solidFill>
                            <a:srgbClr val="000000"/>
                          </a:solidFill>
                          <a:effectLst/>
                          <a:latin typeface="+mn-lt"/>
                        </a:rPr>
                        <a:t> 2.60 </a:t>
                      </a:r>
                    </a:p>
                  </a:txBody>
                  <a:tcPr marL="9525" marR="9525" marT="9525" marB="0" anchor="ctr"/>
                </a:tc>
                <a:tc>
                  <a:txBody>
                    <a:bodyPr/>
                    <a:lstStyle/>
                    <a:p>
                      <a:pPr algn="r" fontAlgn="b"/>
                      <a:r>
                        <a:rPr lang="en-GB" sz="1200" b="0" i="0" u="none" strike="noStrike" dirty="0">
                          <a:solidFill>
                            <a:srgbClr val="000000"/>
                          </a:solidFill>
                          <a:effectLst/>
                          <a:latin typeface="+mn-lt"/>
                        </a:rPr>
                        <a:t>-31.2%</a:t>
                      </a:r>
                    </a:p>
                  </a:txBody>
                  <a:tcPr marL="9525" marR="9525" marT="9525" marB="0" anchor="ctr"/>
                </a:tc>
                <a:tc>
                  <a:txBody>
                    <a:bodyPr/>
                    <a:lstStyle/>
                    <a:p>
                      <a:pPr algn="r" fontAlgn="b"/>
                      <a:r>
                        <a:rPr lang="en-GB" sz="1200" b="0" i="0" u="none" strike="noStrike" dirty="0">
                          <a:solidFill>
                            <a:srgbClr val="000000"/>
                          </a:solidFill>
                          <a:effectLst/>
                          <a:latin typeface="+mn-lt"/>
                        </a:rPr>
                        <a:t>     9.40 </a:t>
                      </a:r>
                    </a:p>
                  </a:txBody>
                  <a:tcPr marL="9525" marR="9525" marT="9525" marB="0" anchor="ctr"/>
                </a:tc>
                <a:tc>
                  <a:txBody>
                    <a:bodyPr/>
                    <a:lstStyle/>
                    <a:p>
                      <a:pPr algn="r" fontAlgn="b"/>
                      <a:r>
                        <a:rPr lang="en-GB" sz="1200" b="0" i="0" u="none" strike="noStrike" dirty="0">
                          <a:solidFill>
                            <a:srgbClr val="000000"/>
                          </a:solidFill>
                          <a:effectLst/>
                          <a:latin typeface="+mn-lt"/>
                        </a:rPr>
                        <a:t>16.6%</a:t>
                      </a:r>
                    </a:p>
                  </a:txBody>
                  <a:tcPr marL="9525" marR="9525" marT="9525" marB="0" anchor="ctr"/>
                </a:tc>
                <a:tc>
                  <a:txBody>
                    <a:bodyPr/>
                    <a:lstStyle/>
                    <a:p>
                      <a:pPr algn="r" fontAlgn="b"/>
                      <a:r>
                        <a:rPr lang="en-GB" sz="1200" b="0" i="0" u="none" strike="noStrike" dirty="0">
                          <a:solidFill>
                            <a:srgbClr val="000000"/>
                          </a:solidFill>
                          <a:effectLst/>
                          <a:latin typeface="+mn-lt"/>
                        </a:rPr>
                        <a:t>    6.08 </a:t>
                      </a: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75264298"/>
              </p:ext>
            </p:extLst>
          </p:nvPr>
        </p:nvGraphicFramePr>
        <p:xfrm>
          <a:off x="1547664" y="1419622"/>
          <a:ext cx="6095999" cy="1044116"/>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288032">
                <a:tc>
                  <a:txBody>
                    <a:bodyPr/>
                    <a:lstStyle/>
                    <a:p>
                      <a:pPr algn="l" fontAlgn="b"/>
                      <a:r>
                        <a:rPr lang="en-GB" sz="1200" b="1" i="0" u="none" strike="noStrike" dirty="0">
                          <a:solidFill>
                            <a:schemeClr val="bg1"/>
                          </a:solidFill>
                          <a:effectLst/>
                          <a:latin typeface="+mn-lt"/>
                        </a:rPr>
                        <a:t>inverse Tau</a:t>
                      </a:r>
                    </a:p>
                  </a:txBody>
                  <a:tcPr marL="9525" marR="9525" marT="9525" marB="0" anchor="b">
                    <a:solidFill>
                      <a:schemeClr val="accent2"/>
                    </a:solidFill>
                  </a:tcPr>
                </a:tc>
                <a:tc gridSpan="2">
                  <a:txBody>
                    <a:bodyPr/>
                    <a:lstStyle/>
                    <a:p>
                      <a:pPr algn="ctr" fontAlgn="b"/>
                      <a:r>
                        <a:rPr lang="en-GB" sz="1200" b="1" i="0" u="none" strike="noStrike" dirty="0">
                          <a:solidFill>
                            <a:schemeClr val="bg1"/>
                          </a:solidFill>
                          <a:effectLst/>
                          <a:latin typeface="+mn-lt"/>
                        </a:rPr>
                        <a:t>EQ/CR</a:t>
                      </a:r>
                    </a:p>
                  </a:txBody>
                  <a:tcPr marL="9525" marR="9525" marT="9525" marB="0" anchor="b">
                    <a:solidFill>
                      <a:schemeClr val="accent2"/>
                    </a:solidFill>
                  </a:tcPr>
                </a:tc>
                <a:tc hMerge="1">
                  <a:txBody>
                    <a:bodyPr/>
                    <a:lstStyle/>
                    <a:p>
                      <a:endParaRPr lang="en-GB"/>
                    </a:p>
                  </a:txBody>
                  <a:tcPr/>
                </a:tc>
                <a:tc gridSpan="2">
                  <a:txBody>
                    <a:bodyPr/>
                    <a:lstStyle/>
                    <a:p>
                      <a:pPr algn="ctr" fontAlgn="b"/>
                      <a:r>
                        <a:rPr lang="en-GB" sz="1200" b="1" i="0" u="none" strike="noStrike" dirty="0">
                          <a:solidFill>
                            <a:schemeClr val="bg1"/>
                          </a:solidFill>
                          <a:effectLst/>
                          <a:latin typeface="+mn-lt"/>
                        </a:rPr>
                        <a:t>CR/PC1</a:t>
                      </a:r>
                    </a:p>
                  </a:txBody>
                  <a:tcPr marL="9525" marR="9525" marT="9525" marB="0" anchor="b">
                    <a:solidFill>
                      <a:schemeClr val="accent2"/>
                    </a:solidFill>
                  </a:tcPr>
                </a:tc>
                <a:tc hMerge="1">
                  <a:txBody>
                    <a:bodyPr/>
                    <a:lstStyle/>
                    <a:p>
                      <a:endParaRPr lang="en-GB"/>
                    </a:p>
                  </a:txBody>
                  <a:tcPr/>
                </a:tc>
                <a:tc gridSpan="2">
                  <a:txBody>
                    <a:bodyPr/>
                    <a:lstStyle/>
                    <a:p>
                      <a:pPr algn="ctr" fontAlgn="b"/>
                      <a:r>
                        <a:rPr lang="en-GB" sz="1200" b="1" i="0" u="none" strike="noStrike" dirty="0">
                          <a:solidFill>
                            <a:schemeClr val="bg1"/>
                          </a:solidFill>
                          <a:effectLst/>
                          <a:latin typeface="+mn-lt"/>
                        </a:rPr>
                        <a:t>PC1/EQ</a:t>
                      </a:r>
                    </a:p>
                  </a:txBody>
                  <a:tcPr marL="9525" marR="9525" marT="9525" marB="0" anchor="b">
                    <a:solidFill>
                      <a:schemeClr val="accent2"/>
                    </a:solidFill>
                  </a:tcPr>
                </a:tc>
                <a:tc hMerge="1">
                  <a:txBody>
                    <a:bodyPr/>
                    <a:lstStyle/>
                    <a:p>
                      <a:endParaRPr lang="en-GB"/>
                    </a:p>
                  </a:txBody>
                  <a:tcPr/>
                </a:tc>
                <a:extLst>
                  <a:ext uri="{0D108BD9-81ED-4DB2-BD59-A6C34878D82A}">
                    <a16:rowId xmlns:a16="http://schemas.microsoft.com/office/drawing/2014/main" val="10000"/>
                  </a:ext>
                </a:extLst>
              </a:tr>
              <a:tr h="252028">
                <a:tc>
                  <a:txBody>
                    <a:bodyPr/>
                    <a:lstStyle/>
                    <a:p>
                      <a:pPr algn="l" fontAlgn="b"/>
                      <a:r>
                        <a:rPr lang="en-GB" sz="1200" b="1" i="0" u="none" strike="noStrike" dirty="0">
                          <a:solidFill>
                            <a:schemeClr val="bg1"/>
                          </a:solidFill>
                          <a:effectLst/>
                          <a:latin typeface="+mn-lt"/>
                        </a:rPr>
                        <a:t>Copula</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DOF</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DOF</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Rho</a:t>
                      </a:r>
                    </a:p>
                  </a:txBody>
                  <a:tcPr marL="9525" marR="9525" marT="9525" marB="0" anchor="b">
                    <a:solidFill>
                      <a:schemeClr val="accent2"/>
                    </a:solidFill>
                  </a:tcPr>
                </a:tc>
                <a:tc>
                  <a:txBody>
                    <a:bodyPr/>
                    <a:lstStyle/>
                    <a:p>
                      <a:pPr algn="r" fontAlgn="b"/>
                      <a:r>
                        <a:rPr lang="en-GB" sz="1200" b="1" i="0" u="none" strike="noStrike" dirty="0">
                          <a:solidFill>
                            <a:schemeClr val="bg1"/>
                          </a:solidFill>
                          <a:effectLst/>
                          <a:latin typeface="+mn-lt"/>
                        </a:rPr>
                        <a:t>DOF</a:t>
                      </a:r>
                    </a:p>
                  </a:txBody>
                  <a:tcPr marL="9525" marR="9525" marT="9525" marB="0" anchor="b">
                    <a:solidFill>
                      <a:schemeClr val="accent2"/>
                    </a:solidFill>
                  </a:tcPr>
                </a:tc>
                <a:extLst>
                  <a:ext uri="{0D108BD9-81ED-4DB2-BD59-A6C34878D82A}">
                    <a16:rowId xmlns:a16="http://schemas.microsoft.com/office/drawing/2014/main" val="10001"/>
                  </a:ext>
                </a:extLst>
              </a:tr>
              <a:tr h="252028">
                <a:tc>
                  <a:txBody>
                    <a:bodyPr/>
                    <a:lstStyle/>
                    <a:p>
                      <a:pPr algn="l" fontAlgn="b"/>
                      <a:r>
                        <a:rPr lang="en-GB" sz="1200" b="1" i="0" u="none" strike="noStrike">
                          <a:solidFill>
                            <a:srgbClr val="000000"/>
                          </a:solidFill>
                          <a:effectLst/>
                          <a:latin typeface="+mn-lt"/>
                        </a:rPr>
                        <a:t>Gaussian</a:t>
                      </a:r>
                    </a:p>
                  </a:txBody>
                  <a:tcPr marL="9525" marR="9525" marT="9525" marB="0" anchor="b"/>
                </a:tc>
                <a:tc>
                  <a:txBody>
                    <a:bodyPr/>
                    <a:lstStyle/>
                    <a:p>
                      <a:pPr algn="r" fontAlgn="b"/>
                      <a:r>
                        <a:rPr lang="en-GB" sz="1200" b="0" i="0" u="none" strike="noStrike">
                          <a:solidFill>
                            <a:srgbClr val="000000"/>
                          </a:solidFill>
                          <a:effectLst/>
                          <a:latin typeface="+mn-lt"/>
                        </a:rPr>
                        <a:t>-46.6%</a:t>
                      </a:r>
                    </a:p>
                  </a:txBody>
                  <a:tcPr marL="9525" marR="9525" marT="9525" marB="0" anchor="b"/>
                </a:tc>
                <a:tc>
                  <a:txBody>
                    <a:bodyPr/>
                    <a:lstStyle/>
                    <a:p>
                      <a:pPr algn="l" fontAlgn="b"/>
                      <a:r>
                        <a:rPr lang="en-GB" sz="1200" b="0" i="0" u="none" strike="noStrike" dirty="0">
                          <a:solidFill>
                            <a:srgbClr val="000000"/>
                          </a:solidFill>
                          <a:effectLst/>
                          <a:latin typeface="+mn-lt"/>
                        </a:rPr>
                        <a:t> </a:t>
                      </a:r>
                    </a:p>
                  </a:txBody>
                  <a:tcPr marL="9525" marR="9525" marT="9525" marB="0" anchor="b"/>
                </a:tc>
                <a:tc>
                  <a:txBody>
                    <a:bodyPr/>
                    <a:lstStyle/>
                    <a:p>
                      <a:pPr algn="r" fontAlgn="b"/>
                      <a:r>
                        <a:rPr lang="en-GB" sz="1200" b="0" i="0" u="none" strike="noStrike" dirty="0">
                          <a:solidFill>
                            <a:srgbClr val="000000"/>
                          </a:solidFill>
                          <a:effectLst/>
                          <a:latin typeface="+mn-lt"/>
                        </a:rPr>
                        <a:t>-29.6%</a:t>
                      </a:r>
                    </a:p>
                  </a:txBody>
                  <a:tcPr marL="9525" marR="9525" marT="9525" marB="0" anchor="b"/>
                </a:tc>
                <a:tc>
                  <a:txBody>
                    <a:bodyPr/>
                    <a:lstStyle/>
                    <a:p>
                      <a:pPr algn="l" fontAlgn="b"/>
                      <a:r>
                        <a:rPr lang="en-GB" sz="1200" b="0" i="0" u="none" strike="noStrike" dirty="0">
                          <a:solidFill>
                            <a:srgbClr val="000000"/>
                          </a:solidFill>
                          <a:effectLst/>
                          <a:latin typeface="+mn-lt"/>
                        </a:rPr>
                        <a:t> </a:t>
                      </a:r>
                    </a:p>
                  </a:txBody>
                  <a:tcPr marL="9525" marR="9525" marT="9525" marB="0" anchor="b"/>
                </a:tc>
                <a:tc>
                  <a:txBody>
                    <a:bodyPr/>
                    <a:lstStyle/>
                    <a:p>
                      <a:pPr algn="r" fontAlgn="b"/>
                      <a:r>
                        <a:rPr lang="en-GB" sz="1200" b="0" i="0" u="none" strike="noStrike" dirty="0">
                          <a:solidFill>
                            <a:srgbClr val="000000"/>
                          </a:solidFill>
                          <a:effectLst/>
                          <a:latin typeface="+mn-lt"/>
                        </a:rPr>
                        <a:t>16.0%</a:t>
                      </a:r>
                    </a:p>
                  </a:txBody>
                  <a:tcPr marL="9525" marR="9525" marT="9525" marB="0" anchor="b"/>
                </a:tc>
                <a:tc>
                  <a:txBody>
                    <a:bodyPr/>
                    <a:lstStyle/>
                    <a:p>
                      <a:pPr algn="l" fontAlgn="b"/>
                      <a:r>
                        <a:rPr lang="en-GB" sz="1200" b="0" i="0" u="none" strike="noStrike">
                          <a:solidFill>
                            <a:srgbClr val="000000"/>
                          </a:solidFill>
                          <a:effectLst/>
                          <a:latin typeface="+mn-lt"/>
                        </a:rPr>
                        <a:t> </a:t>
                      </a:r>
                    </a:p>
                  </a:txBody>
                  <a:tcPr marL="9525" marR="9525" marT="9525" marB="0" anchor="b"/>
                </a:tc>
                <a:extLst>
                  <a:ext uri="{0D108BD9-81ED-4DB2-BD59-A6C34878D82A}">
                    <a16:rowId xmlns:a16="http://schemas.microsoft.com/office/drawing/2014/main" val="10002"/>
                  </a:ext>
                </a:extLst>
              </a:tr>
              <a:tr h="252028">
                <a:tc>
                  <a:txBody>
                    <a:bodyPr/>
                    <a:lstStyle/>
                    <a:p>
                      <a:pPr algn="l" fontAlgn="b"/>
                      <a:r>
                        <a:rPr lang="en-GB" sz="1200" b="1" i="0" u="none" strike="noStrike">
                          <a:solidFill>
                            <a:srgbClr val="000000"/>
                          </a:solidFill>
                          <a:effectLst/>
                          <a:latin typeface="+mn-lt"/>
                        </a:rPr>
                        <a:t>T</a:t>
                      </a:r>
                    </a:p>
                  </a:txBody>
                  <a:tcPr marL="9525" marR="9525" marT="9525" marB="0" anchor="b"/>
                </a:tc>
                <a:tc>
                  <a:txBody>
                    <a:bodyPr/>
                    <a:lstStyle/>
                    <a:p>
                      <a:pPr algn="r" fontAlgn="b"/>
                      <a:r>
                        <a:rPr lang="en-GB" sz="1200" b="0" i="0" u="none" strike="noStrike" dirty="0">
                          <a:solidFill>
                            <a:srgbClr val="000000"/>
                          </a:solidFill>
                          <a:effectLst/>
                          <a:latin typeface="+mn-lt"/>
                        </a:rPr>
                        <a:t>-46.6%</a:t>
                      </a:r>
                    </a:p>
                  </a:txBody>
                  <a:tcPr marL="9525" marR="9525" marT="9525" marB="0" anchor="b"/>
                </a:tc>
                <a:tc>
                  <a:txBody>
                    <a:bodyPr/>
                    <a:lstStyle/>
                    <a:p>
                      <a:pPr algn="l" fontAlgn="b"/>
                      <a:r>
                        <a:rPr lang="en-GB" sz="1200" b="0" i="0" u="none" strike="noStrike">
                          <a:solidFill>
                            <a:srgbClr val="000000"/>
                          </a:solidFill>
                          <a:effectLst/>
                          <a:latin typeface="+mn-lt"/>
                        </a:rPr>
                        <a:t>          2.60 </a:t>
                      </a:r>
                    </a:p>
                  </a:txBody>
                  <a:tcPr marL="9525" marR="9525" marT="9525" marB="0" anchor="b"/>
                </a:tc>
                <a:tc>
                  <a:txBody>
                    <a:bodyPr/>
                    <a:lstStyle/>
                    <a:p>
                      <a:pPr algn="r" fontAlgn="b"/>
                      <a:r>
                        <a:rPr lang="en-GB" sz="1200" b="0" i="0" u="none" strike="noStrike" dirty="0">
                          <a:solidFill>
                            <a:srgbClr val="000000"/>
                          </a:solidFill>
                          <a:effectLst/>
                          <a:latin typeface="+mn-lt"/>
                        </a:rPr>
                        <a:t>-29.6%</a:t>
                      </a:r>
                    </a:p>
                  </a:txBody>
                  <a:tcPr marL="9525" marR="9525" marT="9525" marB="0" anchor="b"/>
                </a:tc>
                <a:tc>
                  <a:txBody>
                    <a:bodyPr/>
                    <a:lstStyle/>
                    <a:p>
                      <a:pPr algn="l" fontAlgn="b"/>
                      <a:r>
                        <a:rPr lang="en-GB" sz="1200" b="0" i="0" u="none" strike="noStrike" dirty="0">
                          <a:solidFill>
                            <a:srgbClr val="000000"/>
                          </a:solidFill>
                          <a:effectLst/>
                          <a:latin typeface="+mn-lt"/>
                        </a:rPr>
                        <a:t>        11.30 </a:t>
                      </a:r>
                    </a:p>
                  </a:txBody>
                  <a:tcPr marL="9525" marR="9525" marT="9525" marB="0" anchor="b"/>
                </a:tc>
                <a:tc>
                  <a:txBody>
                    <a:bodyPr/>
                    <a:lstStyle/>
                    <a:p>
                      <a:pPr algn="r" fontAlgn="b"/>
                      <a:r>
                        <a:rPr lang="en-GB" sz="1200" b="0" i="0" u="none" strike="noStrike" dirty="0">
                          <a:solidFill>
                            <a:srgbClr val="000000"/>
                          </a:solidFill>
                          <a:effectLst/>
                          <a:latin typeface="+mn-lt"/>
                        </a:rPr>
                        <a:t>16.0%</a:t>
                      </a:r>
                    </a:p>
                  </a:txBody>
                  <a:tcPr marL="9525" marR="9525" marT="9525" marB="0" anchor="b"/>
                </a:tc>
                <a:tc>
                  <a:txBody>
                    <a:bodyPr/>
                    <a:lstStyle/>
                    <a:p>
                      <a:pPr algn="l" fontAlgn="b"/>
                      <a:r>
                        <a:rPr lang="en-GB" sz="1200" b="0" i="0" u="none" strike="noStrike" dirty="0">
                          <a:solidFill>
                            <a:srgbClr val="000000"/>
                          </a:solidFill>
                          <a:effectLst/>
                          <a:latin typeface="+mn-lt"/>
                        </a:rPr>
                        <a:t>          4.43 </a:t>
                      </a: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398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Allowing for tail dependence</a:t>
            </a:r>
          </a:p>
        </p:txBody>
      </p:sp>
      <p:sp>
        <p:nvSpPr>
          <p:cNvPr id="8" name="Content Placeholder 7"/>
          <p:cNvSpPr>
            <a:spLocks noGrp="1"/>
          </p:cNvSpPr>
          <p:nvPr>
            <p:ph idx="1"/>
          </p:nvPr>
        </p:nvSpPr>
        <p:spPr/>
        <p:txBody>
          <a:bodyPr/>
          <a:lstStyle/>
          <a:p>
            <a:r>
              <a:rPr lang="en-GB" sz="1600" dirty="0"/>
              <a:t>If using a Gaussian copula to calculate SCR may want systematic process for selecting correlations which results in:</a:t>
            </a:r>
          </a:p>
          <a:p>
            <a:pPr lvl="1"/>
            <a:r>
              <a:rPr lang="en-GB" sz="1300" dirty="0"/>
              <a:t>Best estimate view</a:t>
            </a:r>
          </a:p>
          <a:p>
            <a:pPr lvl="1"/>
            <a:r>
              <a:rPr lang="en-GB" sz="1300" dirty="0"/>
              <a:t>Additional allowance to adjust for lack of tail dependence</a:t>
            </a:r>
          </a:p>
          <a:p>
            <a:r>
              <a:rPr lang="en-GB" sz="1600" dirty="0"/>
              <a:t>Technique using charts of coefficient of finite tail dependence</a:t>
            </a:r>
          </a:p>
          <a:p>
            <a:r>
              <a:rPr lang="en-GB" sz="1600" dirty="0"/>
              <a:t>Joint work with Stephen Makin based on ideas of Gary Venter (see e.g. “Fit to a t”, 2003)</a:t>
            </a:r>
          </a:p>
          <a:p>
            <a:r>
              <a:rPr lang="en-GB" sz="1600" dirty="0"/>
              <a:t>More useful for justifying assumptions to stakeholders with some knowledge of statistics e.g. independent validators</a:t>
            </a:r>
          </a:p>
          <a:p>
            <a:r>
              <a:rPr lang="en-GB" sz="1600" dirty="0"/>
              <a:t>Other techniques are available – e.g. for Student’s t copula (and more generally), selecting parameters to match sample values of higher order rank invariants such as “</a:t>
            </a:r>
            <a:r>
              <a:rPr lang="en-GB" sz="1600" dirty="0" err="1"/>
              <a:t>arachnitude</a:t>
            </a:r>
            <a:r>
              <a:rPr lang="en-GB" sz="1600" dirty="0"/>
              <a:t>” – see Shaw, Smith, Spivak (2010) and Smith (pre-print)</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22</a:t>
            </a:fld>
            <a:endParaRPr lang="en-GB"/>
          </a:p>
        </p:txBody>
      </p:sp>
    </p:spTree>
    <p:extLst>
      <p:ext uri="{BB962C8B-B14F-4D97-AF65-F5344CB8AC3E}">
        <p14:creationId xmlns:p14="http://schemas.microsoft.com/office/powerpoint/2010/main" val="420546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endParaRPr lang="en-GB" sz="2000" dirty="0"/>
          </a:p>
        </p:txBody>
      </p:sp>
      <p:sp>
        <p:nvSpPr>
          <p:cNvPr id="4" name="Content Placeholder 3"/>
          <p:cNvSpPr>
            <a:spLocks noGrp="1"/>
          </p:cNvSpPr>
          <p:nvPr>
            <p:ph sz="half" idx="2"/>
          </p:nvPr>
        </p:nvSpPr>
        <p:spPr/>
        <p:txBody>
          <a:bodyPr/>
          <a:lstStyle/>
          <a:p>
            <a:pPr marL="0" indent="0">
              <a:buNone/>
            </a:pPr>
            <a:r>
              <a:rPr lang="en-GB" sz="1400" b="1" dirty="0"/>
              <a:t>Step 1 – Plot data</a:t>
            </a:r>
          </a:p>
          <a:p>
            <a:r>
              <a:rPr lang="en-GB" sz="1400" dirty="0"/>
              <a:t>Chart empirical coefficients of finite tail dependence</a:t>
            </a:r>
          </a:p>
          <a:p>
            <a:r>
              <a:rPr lang="en-GB" sz="1400" dirty="0"/>
              <a:t>May need to change signs of one data set if correlation is negative – we have multiplied equity returns by -1</a:t>
            </a:r>
          </a:p>
          <a:p>
            <a:r>
              <a:rPr lang="en-GB" sz="1400" dirty="0"/>
              <a:t>Gold circles correspond to events where equity values fall and credit spreads widen</a:t>
            </a:r>
          </a:p>
          <a:p>
            <a:r>
              <a:rPr lang="en-GB" sz="1400" dirty="0"/>
              <a:t>Blue crosses represent opposite tail</a:t>
            </a:r>
          </a:p>
          <a:p>
            <a:r>
              <a:rPr lang="en-GB" sz="1400" dirty="0"/>
              <a:t>Some evidence of asymmetry</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23</a:t>
            </a:fld>
            <a:endParaRPr lang="en-GB"/>
          </a:p>
        </p:txBody>
      </p:sp>
      <p:sp>
        <p:nvSpPr>
          <p:cNvPr id="3" name="Content Placeholder 2"/>
          <p:cNvSpPr>
            <a:spLocks noGrp="1"/>
          </p:cNvSpPr>
          <p:nvPr>
            <p:ph sz="half" idx="1"/>
          </p:nvPr>
        </p:nvSpPr>
        <p:spPr/>
        <p:txBody>
          <a:bodyPr/>
          <a:lstStyle/>
          <a:p>
            <a:endParaRPr lang="en-GB"/>
          </a:p>
        </p:txBody>
      </p:sp>
      <p:pic>
        <p:nvPicPr>
          <p:cNvPr id="8" name="Picture 7"/>
          <p:cNvPicPr>
            <a:picLocks noChangeAspect="1"/>
          </p:cNvPicPr>
          <p:nvPr/>
        </p:nvPicPr>
        <p:blipFill>
          <a:blip r:embed="rId3"/>
          <a:stretch>
            <a:fillRect/>
          </a:stretch>
        </p:blipFill>
        <p:spPr>
          <a:xfrm>
            <a:off x="395536" y="1059982"/>
            <a:ext cx="3925597" cy="3600000"/>
          </a:xfrm>
          <a:prstGeom prst="rect">
            <a:avLst/>
          </a:prstGeom>
        </p:spPr>
      </p:pic>
    </p:spTree>
    <p:extLst>
      <p:ext uri="{BB962C8B-B14F-4D97-AF65-F5344CB8AC3E}">
        <p14:creationId xmlns:p14="http://schemas.microsoft.com/office/powerpoint/2010/main" val="1642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endParaRPr lang="en-GB" sz="1600" dirty="0"/>
          </a:p>
        </p:txBody>
      </p:sp>
      <p:sp>
        <p:nvSpPr>
          <p:cNvPr id="4" name="Content Placeholder 3"/>
          <p:cNvSpPr>
            <a:spLocks noGrp="1"/>
          </p:cNvSpPr>
          <p:nvPr>
            <p:ph sz="half" idx="2"/>
          </p:nvPr>
        </p:nvSpPr>
        <p:spPr/>
        <p:txBody>
          <a:bodyPr/>
          <a:lstStyle/>
          <a:p>
            <a:pPr marL="0" indent="0">
              <a:buNone/>
            </a:pPr>
            <a:r>
              <a:rPr lang="en-GB" sz="1400" b="1" dirty="0"/>
              <a:t>Step 2 – choose a copula model</a:t>
            </a:r>
          </a:p>
          <a:p>
            <a:r>
              <a:rPr lang="en-GB" sz="1400" dirty="0"/>
              <a:t>Choose a copula model and parameterisation</a:t>
            </a:r>
          </a:p>
          <a:p>
            <a:r>
              <a:rPr lang="en-GB" sz="1400" dirty="0"/>
              <a:t>In this case a Gaussian model with correlation parameter of 50%</a:t>
            </a:r>
          </a:p>
          <a:p>
            <a:r>
              <a:rPr lang="en-GB" sz="1400" dirty="0"/>
              <a:t>Plot the coefficient of finite tail dependence </a:t>
            </a:r>
            <a:r>
              <a:rPr lang="en-GB" sz="1400" u="sng" dirty="0"/>
              <a:t>for the model</a:t>
            </a:r>
            <a:r>
              <a:rPr lang="en-GB" sz="1400" dirty="0"/>
              <a:t> (red line)</a:t>
            </a:r>
          </a:p>
          <a:p>
            <a:r>
              <a:rPr lang="en-GB" sz="1400" dirty="0"/>
              <a:t>Red line drops towards zero as expected for model with zero coefficient of tail dependence</a:t>
            </a:r>
          </a:p>
          <a:p>
            <a:r>
              <a:rPr lang="en-GB" sz="1400" dirty="0"/>
              <a:t>50% is consistent with the MPL parameter</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24</a:t>
            </a:fld>
            <a:endParaRPr lang="en-GB"/>
          </a:p>
        </p:txBody>
      </p:sp>
      <p:pic>
        <p:nvPicPr>
          <p:cNvPr id="7" name="Picture 6"/>
          <p:cNvPicPr>
            <a:picLocks noChangeAspect="1"/>
          </p:cNvPicPr>
          <p:nvPr/>
        </p:nvPicPr>
        <p:blipFill>
          <a:blip r:embed="rId3"/>
          <a:stretch>
            <a:fillRect/>
          </a:stretch>
        </p:blipFill>
        <p:spPr>
          <a:xfrm>
            <a:off x="395289" y="1058400"/>
            <a:ext cx="3925597" cy="3600000"/>
          </a:xfrm>
          <a:prstGeom prst="rect">
            <a:avLst/>
          </a:prstGeom>
        </p:spPr>
      </p:pic>
    </p:spTree>
    <p:extLst>
      <p:ext uri="{BB962C8B-B14F-4D97-AF65-F5344CB8AC3E}">
        <p14:creationId xmlns:p14="http://schemas.microsoft.com/office/powerpoint/2010/main" val="315935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p>
        </p:txBody>
      </p:sp>
      <p:sp>
        <p:nvSpPr>
          <p:cNvPr id="4" name="Content Placeholder 3"/>
          <p:cNvSpPr>
            <a:spLocks noGrp="1"/>
          </p:cNvSpPr>
          <p:nvPr>
            <p:ph sz="half" idx="2"/>
          </p:nvPr>
        </p:nvSpPr>
        <p:spPr/>
        <p:txBody>
          <a:bodyPr/>
          <a:lstStyle/>
          <a:p>
            <a:pPr marL="0" indent="0">
              <a:buNone/>
            </a:pPr>
            <a:r>
              <a:rPr lang="en-GB" sz="1400" b="1" dirty="0"/>
              <a:t>Step 3 – plot envelope of confidence intervals</a:t>
            </a:r>
          </a:p>
          <a:p>
            <a:r>
              <a:rPr lang="en-GB" sz="1400" dirty="0"/>
              <a:t>Draw envelope of confidence intervals (blue lines) around model values using bootstrapping techniques – in this case 5000 simulations of 216 observations from the chosen copula model </a:t>
            </a:r>
          </a:p>
          <a:p>
            <a:r>
              <a:rPr lang="en-GB" sz="1400" dirty="0"/>
              <a:t>For a given q, these illustrate the range you might expect observed values to fall into if the process followed the assumed model </a:t>
            </a:r>
          </a:p>
          <a:p>
            <a:r>
              <a:rPr lang="en-GB" sz="1400" dirty="0"/>
              <a:t>If company is exposed to fall in equity values and rise in credit spreads, it may want the model to produce conditional probabilities which are more consistent with data in lower tail </a:t>
            </a:r>
          </a:p>
          <a:p>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25</a:t>
            </a:fld>
            <a:endParaRPr lang="en-GB"/>
          </a:p>
        </p:txBody>
      </p:sp>
      <p:pic>
        <p:nvPicPr>
          <p:cNvPr id="7" name="Content Placeholder 6"/>
          <p:cNvPicPr>
            <a:picLocks noGrp="1" noChangeAspect="1"/>
          </p:cNvPicPr>
          <p:nvPr>
            <p:ph sz="half" idx="1"/>
          </p:nvPr>
        </p:nvPicPr>
        <p:blipFill>
          <a:blip r:embed="rId2"/>
          <a:stretch>
            <a:fillRect/>
          </a:stretch>
        </p:blipFill>
        <p:spPr>
          <a:xfrm>
            <a:off x="396000" y="1058400"/>
            <a:ext cx="3925597" cy="3600000"/>
          </a:xfrm>
          <a:prstGeom prst="rect">
            <a:avLst/>
          </a:prstGeom>
        </p:spPr>
      </p:pic>
    </p:spTree>
    <p:extLst>
      <p:ext uri="{BB962C8B-B14F-4D97-AF65-F5344CB8AC3E}">
        <p14:creationId xmlns:p14="http://schemas.microsoft.com/office/powerpoint/2010/main" val="377797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endParaRPr lang="en-GB" sz="2000" dirty="0"/>
          </a:p>
        </p:txBody>
      </p:sp>
      <p:sp>
        <p:nvSpPr>
          <p:cNvPr id="4" name="Content Placeholder 3"/>
          <p:cNvSpPr>
            <a:spLocks noGrp="1"/>
          </p:cNvSpPr>
          <p:nvPr>
            <p:ph sz="half" idx="2"/>
          </p:nvPr>
        </p:nvSpPr>
        <p:spPr>
          <a:xfrm>
            <a:off x="4616450" y="1168003"/>
            <a:ext cx="4348038" cy="3480197"/>
          </a:xfrm>
        </p:spPr>
        <p:txBody>
          <a:bodyPr/>
          <a:lstStyle/>
          <a:p>
            <a:pPr marL="0" indent="0">
              <a:buNone/>
            </a:pPr>
            <a:r>
              <a:rPr lang="en-GB" sz="1400" b="1" dirty="0"/>
              <a:t>Step 4 - Test alternative models/parameterisations </a:t>
            </a:r>
          </a:p>
          <a:p>
            <a:r>
              <a:rPr lang="en-GB" sz="1400" dirty="0"/>
              <a:t>Correlation = 60%</a:t>
            </a:r>
          </a:p>
          <a:p>
            <a:r>
              <a:rPr lang="en-GB" sz="1400" dirty="0"/>
              <a:t>Different models/parameterisations shift red curve and envelope of confidence intervals</a:t>
            </a:r>
          </a:p>
          <a:p>
            <a:r>
              <a:rPr lang="en-GB" sz="1400" dirty="0"/>
              <a:t>Use: </a:t>
            </a:r>
          </a:p>
          <a:p>
            <a:pPr lvl="1"/>
            <a:r>
              <a:rPr lang="en-GB" sz="1200" dirty="0"/>
              <a:t>judgement </a:t>
            </a:r>
          </a:p>
          <a:p>
            <a:pPr lvl="1"/>
            <a:r>
              <a:rPr lang="en-GB" sz="1200" dirty="0"/>
              <a:t>knowledge of own risk profile (i.e. which tail is relevant)</a:t>
            </a:r>
          </a:p>
          <a:p>
            <a:pPr lvl="1"/>
            <a:r>
              <a:rPr lang="en-GB" sz="1200" dirty="0"/>
              <a:t>percentile of biting scenario (e.g. derived from averaging simulations in window around SCR) </a:t>
            </a:r>
          </a:p>
          <a:p>
            <a:pPr marL="381509" lvl="1" indent="0">
              <a:buNone/>
            </a:pPr>
            <a:r>
              <a:rPr lang="en-GB" sz="1400" dirty="0"/>
              <a:t>to inform choice of correlation </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26</a:t>
            </a:fld>
            <a:endParaRPr lang="en-GB"/>
          </a:p>
        </p:txBody>
      </p:sp>
      <p:sp>
        <p:nvSpPr>
          <p:cNvPr id="3" name="Content Placeholder 2"/>
          <p:cNvSpPr>
            <a:spLocks noGrp="1"/>
          </p:cNvSpPr>
          <p:nvPr>
            <p:ph sz="half" idx="1"/>
          </p:nvPr>
        </p:nvSpPr>
        <p:spPr/>
        <p:txBody>
          <a:bodyPr/>
          <a:lstStyle/>
          <a:p>
            <a:endParaRPr lang="en-GB" dirty="0"/>
          </a:p>
        </p:txBody>
      </p:sp>
      <p:pic>
        <p:nvPicPr>
          <p:cNvPr id="8" name="Picture 7"/>
          <p:cNvPicPr>
            <a:picLocks noChangeAspect="1"/>
          </p:cNvPicPr>
          <p:nvPr/>
        </p:nvPicPr>
        <p:blipFill>
          <a:blip r:embed="rId3"/>
          <a:stretch>
            <a:fillRect/>
          </a:stretch>
        </p:blipFill>
        <p:spPr>
          <a:xfrm>
            <a:off x="396000" y="1058400"/>
            <a:ext cx="3925597" cy="3600000"/>
          </a:xfrm>
          <a:prstGeom prst="rect">
            <a:avLst/>
          </a:prstGeom>
        </p:spPr>
      </p:pic>
    </p:spTree>
    <p:extLst>
      <p:ext uri="{BB962C8B-B14F-4D97-AF65-F5344CB8AC3E}">
        <p14:creationId xmlns:p14="http://schemas.microsoft.com/office/powerpoint/2010/main" val="102416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pPr marL="0" indent="0">
              <a:buNone/>
            </a:pPr>
            <a:r>
              <a:rPr lang="en-GB" sz="1400" b="1" dirty="0"/>
              <a:t>Step 4 - Test alternative models/parameterisations </a:t>
            </a:r>
          </a:p>
          <a:p>
            <a:r>
              <a:rPr lang="en-GB" sz="1400" dirty="0"/>
              <a:t>Correlation = 70%</a:t>
            </a:r>
          </a:p>
          <a:p>
            <a:r>
              <a:rPr lang="en-GB" sz="1400" dirty="0"/>
              <a:t>Appears to be better fit to lower tail but poor fit in body of distribution</a:t>
            </a:r>
          </a:p>
          <a:p>
            <a:r>
              <a:rPr lang="en-GB" sz="1400" dirty="0"/>
              <a:t>Significantly higher than MPL estimate of 48.8%</a:t>
            </a:r>
          </a:p>
          <a:p>
            <a:r>
              <a:rPr lang="en-GB" sz="1400" dirty="0"/>
              <a:t>Difference of c20% well in excess of 95% confidence interval of ±c10% around Spearman’s rank correlation</a:t>
            </a:r>
          </a:p>
          <a:p>
            <a:r>
              <a:rPr lang="en-GB" sz="1400" dirty="0"/>
              <a:t>Still need expert judgement overlay – do not rely on data alone!</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27</a:t>
            </a:fld>
            <a:endParaRPr lang="en-GB"/>
          </a:p>
        </p:txBody>
      </p:sp>
      <p:pic>
        <p:nvPicPr>
          <p:cNvPr id="8" name="Picture 7"/>
          <p:cNvPicPr>
            <a:picLocks noChangeAspect="1"/>
          </p:cNvPicPr>
          <p:nvPr/>
        </p:nvPicPr>
        <p:blipFill>
          <a:blip r:embed="rId2"/>
          <a:stretch>
            <a:fillRect/>
          </a:stretch>
        </p:blipFill>
        <p:spPr>
          <a:xfrm>
            <a:off x="396000" y="1058400"/>
            <a:ext cx="3925597" cy="3600000"/>
          </a:xfrm>
          <a:prstGeom prst="rect">
            <a:avLst/>
          </a:prstGeom>
        </p:spPr>
      </p:pic>
    </p:spTree>
    <p:extLst>
      <p:ext uri="{BB962C8B-B14F-4D97-AF65-F5344CB8AC3E}">
        <p14:creationId xmlns:p14="http://schemas.microsoft.com/office/powerpoint/2010/main" val="65774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p>
        </p:txBody>
      </p:sp>
      <p:sp>
        <p:nvSpPr>
          <p:cNvPr id="3" name="Content Placeholder 2"/>
          <p:cNvSpPr>
            <a:spLocks noGrp="1"/>
          </p:cNvSpPr>
          <p:nvPr>
            <p:ph sz="half" idx="1"/>
          </p:nvPr>
        </p:nvSpPr>
        <p:spPr/>
        <p:txBody>
          <a:bodyPr/>
          <a:lstStyle/>
          <a:p>
            <a:endParaRPr lang="en-GB"/>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28</a:t>
            </a:fld>
            <a:endParaRPr lang="en-GB"/>
          </a:p>
        </p:txBody>
      </p:sp>
      <p:pic>
        <p:nvPicPr>
          <p:cNvPr id="7" name="Content Placeholder 6"/>
          <p:cNvPicPr>
            <a:picLocks noGrp="1" noChangeAspect="1"/>
          </p:cNvPicPr>
          <p:nvPr>
            <p:ph sz="half" idx="2"/>
          </p:nvPr>
        </p:nvPicPr>
        <p:blipFill>
          <a:blip r:embed="rId2"/>
          <a:stretch>
            <a:fillRect/>
          </a:stretch>
        </p:blipFill>
        <p:spPr>
          <a:xfrm>
            <a:off x="396000" y="1058400"/>
            <a:ext cx="3925597" cy="3600000"/>
          </a:xfrm>
          <a:prstGeom prst="rect">
            <a:avLst/>
          </a:prstGeom>
        </p:spPr>
      </p:pic>
      <p:sp>
        <p:nvSpPr>
          <p:cNvPr id="8" name="Content Placeholder 3"/>
          <p:cNvSpPr txBox="1">
            <a:spLocks/>
          </p:cNvSpPr>
          <p:nvPr/>
        </p:nvSpPr>
        <p:spPr bwMode="auto">
          <a:xfrm>
            <a:off x="4616450" y="1168003"/>
            <a:ext cx="4070350"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29987" indent="-229987" algn="l" rtl="0" eaLnBrk="1" fontAlgn="base" hangingPunct="1">
              <a:spcBef>
                <a:spcPct val="50000"/>
              </a:spcBef>
              <a:spcAft>
                <a:spcPct val="0"/>
              </a:spcAft>
              <a:buClr>
                <a:schemeClr val="accent1"/>
              </a:buClr>
              <a:buChar char="•"/>
              <a:defRPr sz="19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sz="1500">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5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5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5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500">
                <a:solidFill>
                  <a:srgbClr val="0D2E64"/>
                </a:solidFill>
                <a:latin typeface="+mn-lt"/>
                <a:cs typeface="+mn-cs"/>
              </a:defRPr>
            </a:lvl9pPr>
          </a:lstStyle>
          <a:p>
            <a:pPr marL="0" indent="0">
              <a:buFontTx/>
              <a:buNone/>
            </a:pPr>
            <a:r>
              <a:rPr lang="en-GB" sz="1400" b="1" kern="0" dirty="0"/>
              <a:t>Step 4 - Test alternative models/parameterisations </a:t>
            </a:r>
          </a:p>
          <a:p>
            <a:r>
              <a:rPr lang="en-GB" sz="1400" kern="0" dirty="0"/>
              <a:t>Correlation = 80%</a:t>
            </a:r>
          </a:p>
        </p:txBody>
      </p:sp>
    </p:spTree>
    <p:extLst>
      <p:ext uri="{BB962C8B-B14F-4D97-AF65-F5344CB8AC3E}">
        <p14:creationId xmlns:p14="http://schemas.microsoft.com/office/powerpoint/2010/main" val="315648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Strengths and Limitations</a:t>
            </a:r>
          </a:p>
        </p:txBody>
      </p:sp>
      <p:sp>
        <p:nvSpPr>
          <p:cNvPr id="3" name="Content Placeholder 2"/>
          <p:cNvSpPr>
            <a:spLocks noGrp="1"/>
          </p:cNvSpPr>
          <p:nvPr>
            <p:ph sz="half" idx="1"/>
          </p:nvPr>
        </p:nvSpPr>
        <p:spPr/>
        <p:txBody>
          <a:bodyPr/>
          <a:lstStyle/>
          <a:p>
            <a:pPr marL="0" indent="0">
              <a:buNone/>
            </a:pPr>
            <a:r>
              <a:rPr lang="en-GB" sz="1600" b="1" dirty="0"/>
              <a:t>Strengths</a:t>
            </a:r>
          </a:p>
          <a:p>
            <a:r>
              <a:rPr lang="en-GB" sz="1600" dirty="0"/>
              <a:t>Straightforward for Gaussian</a:t>
            </a:r>
          </a:p>
          <a:p>
            <a:r>
              <a:rPr lang="en-GB" sz="1600" dirty="0"/>
              <a:t>Easy to visualise – charts can help facilitate discussion on judgement</a:t>
            </a:r>
          </a:p>
          <a:p>
            <a:r>
              <a:rPr lang="en-GB" sz="1600" dirty="0"/>
              <a:t>Not focussed on single percentile</a:t>
            </a:r>
          </a:p>
          <a:p>
            <a:r>
              <a:rPr lang="en-GB" sz="1600" dirty="0"/>
              <a:t>Can be applied separately to data for pairs of risk factors – use not restricted to time periods where data exists simultaneously for all risk factors</a:t>
            </a:r>
          </a:p>
          <a:p>
            <a:r>
              <a:rPr lang="en-GB" sz="1600" dirty="0"/>
              <a:t>Can help make additional allowance for tail dependence explicit</a:t>
            </a:r>
          </a:p>
        </p:txBody>
      </p:sp>
      <p:sp>
        <p:nvSpPr>
          <p:cNvPr id="4" name="Content Placeholder 3"/>
          <p:cNvSpPr>
            <a:spLocks noGrp="1"/>
          </p:cNvSpPr>
          <p:nvPr>
            <p:ph sz="half" idx="2"/>
          </p:nvPr>
        </p:nvSpPr>
        <p:spPr/>
        <p:txBody>
          <a:bodyPr/>
          <a:lstStyle/>
          <a:p>
            <a:pPr marL="0" indent="0">
              <a:buNone/>
            </a:pPr>
            <a:r>
              <a:rPr lang="en-GB" sz="1600" b="1" dirty="0"/>
              <a:t>Limitations</a:t>
            </a:r>
          </a:p>
          <a:p>
            <a:r>
              <a:rPr lang="en-GB" sz="1600" dirty="0"/>
              <a:t>Does not generalise easily to more complex copulas</a:t>
            </a:r>
          </a:p>
          <a:p>
            <a:r>
              <a:rPr lang="en-GB" sz="1600" dirty="0"/>
              <a:t>Judgement remains essential when fitting - data scarce in tails</a:t>
            </a:r>
          </a:p>
          <a:p>
            <a:r>
              <a:rPr lang="en-GB" sz="1600" dirty="0"/>
              <a:t>Only looks along 45</a:t>
            </a:r>
            <a:r>
              <a:rPr lang="en-GB" sz="1600" baseline="30000" dirty="0"/>
              <a:t>o</a:t>
            </a:r>
            <a:r>
              <a:rPr lang="en-GB" sz="1600" dirty="0"/>
              <a:t> ray – i.e. same percentile for both risk factors (could modify but increases complexity)</a:t>
            </a:r>
          </a:p>
          <a:p>
            <a:r>
              <a:rPr lang="en-GB" sz="1600" dirty="0"/>
              <a:t>Does not automatically produce PSD matrix</a:t>
            </a:r>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29</a:t>
            </a:fld>
            <a:endParaRPr lang="en-GB"/>
          </a:p>
        </p:txBody>
      </p:sp>
    </p:spTree>
    <p:extLst>
      <p:ext uri="{BB962C8B-B14F-4D97-AF65-F5344CB8AC3E}">
        <p14:creationId xmlns:p14="http://schemas.microsoft.com/office/powerpoint/2010/main" val="48927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Introduction</a:t>
            </a:r>
            <a:br>
              <a:rPr lang="en-GB" dirty="0"/>
            </a:br>
            <a:r>
              <a:rPr lang="en-GB" sz="2000" dirty="0"/>
              <a:t>Background</a:t>
            </a:r>
            <a:endParaRPr lang="en-GB" dirty="0"/>
          </a:p>
        </p:txBody>
      </p:sp>
      <p:sp>
        <p:nvSpPr>
          <p:cNvPr id="6" name="Content Placeholder 5"/>
          <p:cNvSpPr>
            <a:spLocks noGrp="1"/>
          </p:cNvSpPr>
          <p:nvPr>
            <p:ph idx="1"/>
          </p:nvPr>
        </p:nvSpPr>
        <p:spPr/>
        <p:txBody>
          <a:bodyPr/>
          <a:lstStyle/>
          <a:p>
            <a:r>
              <a:rPr lang="en-GB" sz="1400" dirty="0"/>
              <a:t>Increasing sophistication in modelling of effects of diversification in economic capital models</a:t>
            </a:r>
          </a:p>
          <a:p>
            <a:r>
              <a:rPr lang="en-GB" sz="1400" dirty="0"/>
              <a:t>Move away from techniques based on correlation matrices to simulation based techniques using </a:t>
            </a:r>
            <a:r>
              <a:rPr lang="en-GB" sz="1400" b="1" dirty="0"/>
              <a:t>copulas and proxy models</a:t>
            </a:r>
          </a:p>
          <a:p>
            <a:r>
              <a:rPr lang="en-GB" sz="1400" dirty="0"/>
              <a:t>Motivated in part by Internal Model requirements of Solvency II</a:t>
            </a:r>
          </a:p>
          <a:p>
            <a:pPr lvl="1"/>
            <a:r>
              <a:rPr lang="en-GB" sz="1400" i="1" dirty="0"/>
              <a:t>‘probability distribution forecast’ means a mathematical function that assigns to an </a:t>
            </a:r>
            <a:r>
              <a:rPr lang="en-GB" sz="1400" b="1" i="1" dirty="0"/>
              <a:t>exhaustive set of mutually exclusive future events </a:t>
            </a:r>
            <a:r>
              <a:rPr lang="en-GB" sz="1400" i="1" dirty="0"/>
              <a:t>a probability of realisation - Article 13(38) of Solvency II Directive</a:t>
            </a:r>
          </a:p>
          <a:p>
            <a:r>
              <a:rPr lang="en-GB" sz="1400" dirty="0"/>
              <a:t>Must be able to justify underlying assumptions on an empirical basis – Article 234 of Delegated </a:t>
            </a:r>
            <a:r>
              <a:rPr lang="en-GB" sz="1400" dirty="0" err="1"/>
              <a:t>Regs</a:t>
            </a:r>
            <a:endParaRPr lang="en-GB" sz="1400" dirty="0"/>
          </a:p>
          <a:p>
            <a:r>
              <a:rPr lang="en-GB" sz="1400" dirty="0"/>
              <a:t>Increased scrutiny of choices made by stakeholders (e.g. Boards, senior management, model validators, supervisory authorities)</a:t>
            </a:r>
          </a:p>
        </p:txBody>
      </p:sp>
      <p:sp>
        <p:nvSpPr>
          <p:cNvPr id="4" name="Date Placeholder 3"/>
          <p:cNvSpPr>
            <a:spLocks noGrp="1"/>
          </p:cNvSpPr>
          <p:nvPr>
            <p:ph type="dt" sz="half" idx="10"/>
          </p:nvPr>
        </p:nvSpPr>
        <p:spPr/>
        <p:txBody>
          <a:bodyPr/>
          <a:lstStyle/>
          <a:p>
            <a:fld id="{1744C141-B97D-4979-AB76-E8E6AB76C28B}" type="datetime4">
              <a:rPr lang="en-GB" smtClean="0"/>
              <a:pPr/>
              <a:t>27 June 2016</a:t>
            </a:fld>
            <a:endParaRPr lang="en-GB"/>
          </a:p>
        </p:txBody>
      </p:sp>
    </p:spTree>
    <p:extLst>
      <p:ext uri="{BB962C8B-B14F-4D97-AF65-F5344CB8AC3E}">
        <p14:creationId xmlns:p14="http://schemas.microsoft.com/office/powerpoint/2010/main" val="3517884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Top-down validation</a:t>
            </a:r>
            <a:br>
              <a:rPr lang="en-GB" dirty="0"/>
            </a:br>
            <a:r>
              <a:rPr lang="en-GB" sz="2000" dirty="0"/>
              <a:t>Is the model fit for purpose? </a:t>
            </a:r>
          </a:p>
        </p:txBody>
      </p:sp>
      <p:sp>
        <p:nvSpPr>
          <p:cNvPr id="3" name="Content Placeholder 2"/>
          <p:cNvSpPr>
            <a:spLocks noGrp="1"/>
          </p:cNvSpPr>
          <p:nvPr>
            <p:ph idx="1"/>
          </p:nvPr>
        </p:nvSpPr>
        <p:spPr/>
        <p:txBody>
          <a:bodyPr/>
          <a:lstStyle/>
          <a:p>
            <a:r>
              <a:rPr lang="en-GB" sz="1200" dirty="0"/>
              <a:t>Peer review/expert judgement panels</a:t>
            </a:r>
          </a:p>
          <a:p>
            <a:r>
              <a:rPr lang="en-GB" sz="1200" dirty="0"/>
              <a:t>Independent validation</a:t>
            </a:r>
          </a:p>
          <a:p>
            <a:r>
              <a:rPr lang="en-GB" sz="1200" dirty="0"/>
              <a:t>External assurance</a:t>
            </a:r>
          </a:p>
          <a:p>
            <a:r>
              <a:rPr lang="en-GB" sz="1200" dirty="0"/>
              <a:t>Focus on rationale for most material assumptions – does the reasoning stack up?</a:t>
            </a:r>
          </a:p>
          <a:p>
            <a:r>
              <a:rPr lang="en-GB" sz="1200" dirty="0"/>
              <a:t>Benchmarking – are any assumptions outliers? If so, how strong is the justification?</a:t>
            </a:r>
          </a:p>
          <a:p>
            <a:r>
              <a:rPr lang="en-GB" sz="1200" dirty="0"/>
              <a:t>Internal consistency – were there any large movements when making the matrix PSD? Maximum change, histograms of adjustments, estimated impact using correlation matrix approach.</a:t>
            </a:r>
          </a:p>
          <a:p>
            <a:r>
              <a:rPr lang="en-GB" sz="1200" dirty="0"/>
              <a:t>Was the review/governance process appropriate?</a:t>
            </a:r>
          </a:p>
          <a:p>
            <a:r>
              <a:rPr lang="en-GB" sz="1200" dirty="0"/>
              <a:t>Does the output look reasonable?</a:t>
            </a:r>
          </a:p>
          <a:p>
            <a:pPr lvl="1"/>
            <a:r>
              <a:rPr lang="en-GB" sz="1100" dirty="0"/>
              <a:t>Do the scenarios in a window around the SCR or the “smoothed biting scenario” seem reasonable given risk profile?</a:t>
            </a:r>
          </a:p>
          <a:p>
            <a:pPr lvl="1"/>
            <a:r>
              <a:rPr lang="en-GB" sz="1100" dirty="0"/>
              <a:t>Express in “real world” terms – e.g. fall in equity values of x%, increase in life expectancy of male aged 70 of y years, increase in A rated credit spreads of z bps, increase in lapse rates by w%.</a:t>
            </a:r>
          </a:p>
          <a:p>
            <a:pPr lvl="1"/>
            <a:r>
              <a:rPr lang="en-GB" sz="1100" dirty="0"/>
              <a:t>Is the allocation of diversified capital to individual risk factor/line of business consistent with the risk profile?</a:t>
            </a:r>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spTree>
    <p:extLst>
      <p:ext uri="{BB962C8B-B14F-4D97-AF65-F5344CB8AC3E}">
        <p14:creationId xmlns:p14="http://schemas.microsoft.com/office/powerpoint/2010/main" val="418333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Proxy Models</a:t>
            </a:r>
          </a:p>
        </p:txBody>
      </p:sp>
      <p:sp>
        <p:nvSpPr>
          <p:cNvPr id="4" name="Date Placeholder 3"/>
          <p:cNvSpPr>
            <a:spLocks noGrp="1"/>
          </p:cNvSpPr>
          <p:nvPr>
            <p:ph type="dt" sz="half" idx="2"/>
          </p:nvPr>
        </p:nvSpPr>
        <p:spPr/>
        <p:txBody>
          <a:bodyPr/>
          <a:lstStyle/>
          <a:p>
            <a:fld id="{1744C141-B97D-4979-AB76-E8E6AB76C28B}" type="datetime4">
              <a:rPr lang="en-GB" smtClean="0"/>
              <a:pPr/>
              <a:t>27 June 2016</a:t>
            </a:fld>
            <a:endParaRPr lang="en-GB"/>
          </a:p>
        </p:txBody>
      </p:sp>
    </p:spTree>
    <p:extLst>
      <p:ext uri="{BB962C8B-B14F-4D97-AF65-F5344CB8AC3E}">
        <p14:creationId xmlns:p14="http://schemas.microsoft.com/office/powerpoint/2010/main" val="242360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Proxy Models</a:t>
            </a:r>
          </a:p>
        </p:txBody>
      </p:sp>
      <p:sp>
        <p:nvSpPr>
          <p:cNvPr id="3" name="Content Placeholder 2"/>
          <p:cNvSpPr>
            <a:spLocks noGrp="1"/>
          </p:cNvSpPr>
          <p:nvPr>
            <p:ph idx="1"/>
          </p:nvPr>
        </p:nvSpPr>
        <p:spPr/>
        <p:txBody>
          <a:bodyPr/>
          <a:lstStyle/>
          <a:p>
            <a:r>
              <a:rPr lang="en-GB" sz="1600" dirty="0"/>
              <a:t>Model of full actuarial model results, which can be evaluated quickly</a:t>
            </a:r>
          </a:p>
          <a:p>
            <a:pPr lvl="1"/>
            <a:r>
              <a:rPr lang="en-GB" sz="1400" dirty="0"/>
              <a:t>Calculate balance sheet impact under each scenario generated by copula</a:t>
            </a:r>
          </a:p>
          <a:p>
            <a:pPr lvl="1"/>
            <a:r>
              <a:rPr lang="en-GB" sz="1400" dirty="0"/>
              <a:t>For example using curve fitting or replicating portfolios</a:t>
            </a:r>
          </a:p>
          <a:p>
            <a:r>
              <a:rPr lang="en-GB" sz="1600" dirty="0"/>
              <a:t>Also used for balance sheet estimation and solvency monitoring.</a:t>
            </a:r>
          </a:p>
          <a:p>
            <a:r>
              <a:rPr lang="en-GB" sz="1600" dirty="0"/>
              <a:t>Proxy model stages:</a:t>
            </a:r>
          </a:p>
          <a:p>
            <a:endParaRPr lang="en-GB" sz="1600" dirty="0"/>
          </a:p>
          <a:p>
            <a:endParaRPr lang="en-GB" sz="1600" dirty="0"/>
          </a:p>
          <a:p>
            <a:endParaRPr lang="en-GB" sz="1600" dirty="0"/>
          </a:p>
          <a:p>
            <a:endParaRPr lang="en-GB" sz="1600" dirty="0"/>
          </a:p>
          <a:p>
            <a:pPr marL="0" indent="0">
              <a:buNone/>
            </a:pPr>
            <a:endParaRPr lang="en-GB" sz="1600" dirty="0"/>
          </a:p>
          <a:p>
            <a:endParaRPr lang="en-GB" dirty="0"/>
          </a:p>
          <a:p>
            <a:endParaRPr lang="en-GB" dirty="0"/>
          </a:p>
          <a:p>
            <a:endParaRPr lang="en-GB" dirty="0"/>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sp>
        <p:nvSpPr>
          <p:cNvPr id="6" name="Rectangle 5"/>
          <p:cNvSpPr/>
          <p:nvPr/>
        </p:nvSpPr>
        <p:spPr>
          <a:xfrm>
            <a:off x="1763688" y="2931790"/>
            <a:ext cx="1296144"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GB" sz="1600" dirty="0">
                <a:solidFill>
                  <a:prstClr val="white"/>
                </a:solidFill>
              </a:rPr>
              <a:t>Design</a:t>
            </a:r>
          </a:p>
        </p:txBody>
      </p:sp>
      <p:sp>
        <p:nvSpPr>
          <p:cNvPr id="7" name="Rectangle 6"/>
          <p:cNvSpPr/>
          <p:nvPr/>
        </p:nvSpPr>
        <p:spPr>
          <a:xfrm>
            <a:off x="3707904" y="2931790"/>
            <a:ext cx="1296144"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GB" sz="1600" dirty="0">
                <a:solidFill>
                  <a:prstClr val="white"/>
                </a:solidFill>
              </a:rPr>
              <a:t>Calibration</a:t>
            </a:r>
          </a:p>
        </p:txBody>
      </p:sp>
      <p:sp>
        <p:nvSpPr>
          <p:cNvPr id="8" name="Rectangle 7"/>
          <p:cNvSpPr/>
          <p:nvPr/>
        </p:nvSpPr>
        <p:spPr>
          <a:xfrm>
            <a:off x="5562110" y="2931790"/>
            <a:ext cx="1242138"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GB" sz="1600" dirty="0">
                <a:solidFill>
                  <a:prstClr val="white"/>
                </a:solidFill>
              </a:rPr>
              <a:t>Validation</a:t>
            </a:r>
          </a:p>
        </p:txBody>
      </p:sp>
      <p:sp>
        <p:nvSpPr>
          <p:cNvPr id="10" name="Right Arrow 9"/>
          <p:cNvSpPr/>
          <p:nvPr/>
        </p:nvSpPr>
        <p:spPr>
          <a:xfrm>
            <a:off x="3167844" y="3075807"/>
            <a:ext cx="432048" cy="50405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Right Arrow 10"/>
          <p:cNvSpPr/>
          <p:nvPr/>
        </p:nvSpPr>
        <p:spPr>
          <a:xfrm>
            <a:off x="5076056" y="3075807"/>
            <a:ext cx="432048" cy="50405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2" name="Rectangle 11"/>
          <p:cNvSpPr/>
          <p:nvPr/>
        </p:nvSpPr>
        <p:spPr>
          <a:xfrm>
            <a:off x="1763688" y="3867894"/>
            <a:ext cx="129645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100" dirty="0">
                <a:solidFill>
                  <a:prstClr val="white"/>
                </a:solidFill>
              </a:rPr>
              <a:t>One-off + reviews</a:t>
            </a:r>
          </a:p>
        </p:txBody>
      </p:sp>
      <p:sp>
        <p:nvSpPr>
          <p:cNvPr id="13" name="Rectangle 12"/>
          <p:cNvSpPr/>
          <p:nvPr/>
        </p:nvSpPr>
        <p:spPr>
          <a:xfrm>
            <a:off x="3707904" y="3867894"/>
            <a:ext cx="30963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100" dirty="0">
                <a:solidFill>
                  <a:prstClr val="white"/>
                </a:solidFill>
              </a:rPr>
              <a:t>On-cycle - techniques to move steps off-cycle</a:t>
            </a:r>
          </a:p>
        </p:txBody>
      </p:sp>
    </p:spTree>
    <p:extLst>
      <p:ext uri="{BB962C8B-B14F-4D97-AF65-F5344CB8AC3E}">
        <p14:creationId xmlns:p14="http://schemas.microsoft.com/office/powerpoint/2010/main" val="1907133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Validation</a:t>
            </a:r>
          </a:p>
        </p:txBody>
      </p:sp>
      <p:sp>
        <p:nvSpPr>
          <p:cNvPr id="3" name="Content Placeholder 2"/>
          <p:cNvSpPr>
            <a:spLocks noGrp="1"/>
          </p:cNvSpPr>
          <p:nvPr>
            <p:ph idx="1"/>
          </p:nvPr>
        </p:nvSpPr>
        <p:spPr>
          <a:xfrm>
            <a:off x="467544" y="987576"/>
            <a:ext cx="8219257" cy="3480197"/>
          </a:xfrm>
        </p:spPr>
        <p:txBody>
          <a:bodyPr/>
          <a:lstStyle/>
          <a:p>
            <a:r>
              <a:rPr lang="en-GB" sz="1600" dirty="0"/>
              <a:t>Validation needs to be:</a:t>
            </a:r>
          </a:p>
          <a:p>
            <a:pPr lvl="1"/>
            <a:r>
              <a:rPr lang="en-GB" sz="1400" dirty="0"/>
              <a:t>Use focused: </a:t>
            </a:r>
          </a:p>
          <a:p>
            <a:pPr lvl="2"/>
            <a:r>
              <a:rPr lang="en-GB" sz="1200" dirty="0"/>
              <a:t>What are we using the proxy model for? </a:t>
            </a:r>
          </a:p>
          <a:p>
            <a:pPr lvl="2"/>
            <a:r>
              <a:rPr lang="en-GB" sz="1200" dirty="0"/>
              <a:t>And what area(s) of the distribution should we be testing?</a:t>
            </a:r>
          </a:p>
          <a:p>
            <a:pPr lvl="1"/>
            <a:r>
              <a:rPr lang="en-GB" sz="1400" dirty="0"/>
              <a:t>Informative:  </a:t>
            </a:r>
          </a:p>
          <a:p>
            <a:pPr lvl="2"/>
            <a:r>
              <a:rPr lang="en-GB" sz="1200" dirty="0"/>
              <a:t>What are the potential sizes of model error?  </a:t>
            </a:r>
          </a:p>
          <a:p>
            <a:pPr lvl="2"/>
            <a:r>
              <a:rPr lang="en-GB" sz="1200" dirty="0"/>
              <a:t>In what parts of the distribution, or for which particular risks?  </a:t>
            </a:r>
          </a:p>
          <a:p>
            <a:pPr lvl="2"/>
            <a:r>
              <a:rPr lang="en-GB" sz="1200" dirty="0"/>
              <a:t>How can we improve the model?</a:t>
            </a:r>
          </a:p>
          <a:p>
            <a:pPr lvl="1"/>
            <a:r>
              <a:rPr lang="en-GB" sz="1400" dirty="0"/>
              <a:t>Clearly presented:  </a:t>
            </a:r>
          </a:p>
          <a:p>
            <a:pPr lvl="2"/>
            <a:r>
              <a:rPr lang="en-GB" sz="1200" dirty="0"/>
              <a:t>Easy to understand</a:t>
            </a:r>
          </a:p>
          <a:p>
            <a:pPr lvl="2"/>
            <a:r>
              <a:rPr lang="en-GB" sz="1200" dirty="0"/>
              <a:t>Clear conclusions</a:t>
            </a:r>
          </a:p>
          <a:p>
            <a:pPr lvl="1"/>
            <a:r>
              <a:rPr lang="en-GB" sz="1400" dirty="0"/>
              <a:t>Practical to perform within reporting timescales</a:t>
            </a:r>
          </a:p>
          <a:p>
            <a:pPr marL="287146" lvl="1" indent="0">
              <a:buNone/>
            </a:pPr>
            <a:endParaRPr lang="en-GB" sz="975"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spTree>
    <p:extLst>
      <p:ext uri="{BB962C8B-B14F-4D97-AF65-F5344CB8AC3E}">
        <p14:creationId xmlns:p14="http://schemas.microsoft.com/office/powerpoint/2010/main" val="359769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 of Sample Testing </a:t>
            </a:r>
          </a:p>
        </p:txBody>
      </p:sp>
      <p:sp>
        <p:nvSpPr>
          <p:cNvPr id="3" name="Content Placeholder 2"/>
          <p:cNvSpPr>
            <a:spLocks noGrp="1"/>
          </p:cNvSpPr>
          <p:nvPr>
            <p:ph idx="1"/>
          </p:nvPr>
        </p:nvSpPr>
        <p:spPr>
          <a:xfrm>
            <a:off x="5232128" y="1069930"/>
            <a:ext cx="3372320" cy="3571130"/>
          </a:xfrm>
        </p:spPr>
        <p:txBody>
          <a:bodyPr/>
          <a:lstStyle/>
          <a:p>
            <a:pPr marL="0" indent="0">
              <a:buNone/>
            </a:pPr>
            <a:r>
              <a:rPr lang="en-GB" sz="1400" b="1" dirty="0"/>
              <a:t>Diagnostic tools:</a:t>
            </a:r>
          </a:p>
          <a:p>
            <a:pPr marL="0" indent="0">
              <a:buNone/>
            </a:pPr>
            <a:r>
              <a:rPr lang="en-GB" sz="1600" dirty="0"/>
              <a:t>Finding issues:</a:t>
            </a:r>
          </a:p>
          <a:p>
            <a:r>
              <a:rPr lang="en-GB" sz="1400" dirty="0"/>
              <a:t>Visual inspection</a:t>
            </a:r>
          </a:p>
          <a:p>
            <a:r>
              <a:rPr lang="en-GB" sz="1400" dirty="0"/>
              <a:t>Points outside tolerance e.g. 5%</a:t>
            </a:r>
          </a:p>
          <a:p>
            <a:r>
              <a:rPr lang="en-GB" sz="1400" dirty="0"/>
              <a:t>Clustering above or below the line</a:t>
            </a:r>
          </a:p>
          <a:p>
            <a:pPr marL="0" indent="0">
              <a:buNone/>
            </a:pPr>
            <a:r>
              <a:rPr lang="en-GB" sz="1600" dirty="0"/>
              <a:t>Diagnostic statistics:</a:t>
            </a:r>
          </a:p>
          <a:p>
            <a:r>
              <a:rPr lang="en-GB" sz="1400" dirty="0"/>
              <a:t>Mean (unbiased?)</a:t>
            </a:r>
          </a:p>
          <a:p>
            <a:r>
              <a:rPr lang="en-GB" sz="1400" dirty="0"/>
              <a:t>MSE/SD (quantum of error)</a:t>
            </a:r>
          </a:p>
          <a:p>
            <a:r>
              <a:rPr lang="en-GB" sz="1400" dirty="0" err="1"/>
              <a:t>Skewness</a:t>
            </a:r>
            <a:r>
              <a:rPr lang="en-GB" sz="1400" dirty="0"/>
              <a:t> of errors</a:t>
            </a:r>
          </a:p>
          <a:p>
            <a:pPr marL="0" indent="0">
              <a:buNone/>
            </a:pPr>
            <a:r>
              <a:rPr lang="en-GB" sz="1600" dirty="0"/>
              <a:t>Can look at full sample or subset around a given percentile.</a:t>
            </a:r>
          </a:p>
          <a:p>
            <a:endParaRPr lang="en-GB" sz="900" dirty="0"/>
          </a:p>
          <a:p>
            <a:endParaRPr lang="en-GB" sz="900"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69929"/>
            <a:ext cx="3900488" cy="3571130"/>
          </a:xfrm>
          <a:prstGeom prst="rect">
            <a:avLst/>
          </a:prstGeom>
          <a:noFill/>
          <a:ln>
            <a:noFill/>
          </a:ln>
        </p:spPr>
      </p:pic>
    </p:spTree>
    <p:extLst>
      <p:ext uri="{BB962C8B-B14F-4D97-AF65-F5344CB8AC3E}">
        <p14:creationId xmlns:p14="http://schemas.microsoft.com/office/powerpoint/2010/main" val="2972852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 of Sample Testing </a:t>
            </a:r>
          </a:p>
        </p:txBody>
      </p:sp>
      <p:sp>
        <p:nvSpPr>
          <p:cNvPr id="3" name="Content Placeholder 2"/>
          <p:cNvSpPr>
            <a:spLocks noGrp="1"/>
          </p:cNvSpPr>
          <p:nvPr>
            <p:ph idx="1"/>
          </p:nvPr>
        </p:nvSpPr>
        <p:spPr>
          <a:xfrm>
            <a:off x="5232128" y="1069929"/>
            <a:ext cx="3372320" cy="3480197"/>
          </a:xfrm>
        </p:spPr>
        <p:txBody>
          <a:bodyPr/>
          <a:lstStyle/>
          <a:p>
            <a:pPr marL="0" indent="0">
              <a:buNone/>
            </a:pPr>
            <a:r>
              <a:rPr lang="en-GB" sz="1400" b="1" dirty="0"/>
              <a:t>Diagnostic tools:</a:t>
            </a:r>
          </a:p>
          <a:p>
            <a:pPr marL="0" indent="0">
              <a:buNone/>
            </a:pPr>
            <a:r>
              <a:rPr lang="en-GB" sz="1600" dirty="0"/>
              <a:t>Finding issues:</a:t>
            </a:r>
          </a:p>
          <a:p>
            <a:r>
              <a:rPr lang="en-GB" sz="1400" dirty="0"/>
              <a:t>Visual inspection</a:t>
            </a:r>
          </a:p>
          <a:p>
            <a:r>
              <a:rPr lang="en-GB" sz="1400" dirty="0"/>
              <a:t>Points outside tolerance e.g. 5%</a:t>
            </a:r>
          </a:p>
          <a:p>
            <a:r>
              <a:rPr lang="en-GB" sz="1400" dirty="0"/>
              <a:t>Clustering above or below the line</a:t>
            </a:r>
          </a:p>
          <a:p>
            <a:pPr marL="0" indent="0">
              <a:buNone/>
            </a:pPr>
            <a:r>
              <a:rPr lang="en-GB" sz="1600" dirty="0"/>
              <a:t>Diagnostic statistics:</a:t>
            </a:r>
          </a:p>
          <a:p>
            <a:r>
              <a:rPr lang="en-GB" sz="1400" dirty="0"/>
              <a:t>Mean (unbiased?)</a:t>
            </a:r>
          </a:p>
          <a:p>
            <a:r>
              <a:rPr lang="en-GB" sz="1400" dirty="0"/>
              <a:t>MSE/SD (quantum of error)</a:t>
            </a:r>
          </a:p>
          <a:p>
            <a:r>
              <a:rPr lang="en-GB" sz="1400" dirty="0" err="1"/>
              <a:t>Skewness</a:t>
            </a:r>
            <a:r>
              <a:rPr lang="en-GB" sz="1400" dirty="0"/>
              <a:t> of errors</a:t>
            </a:r>
          </a:p>
          <a:p>
            <a:pPr marL="0" indent="0">
              <a:buNone/>
            </a:pPr>
            <a:r>
              <a:rPr lang="en-GB" sz="1600" dirty="0"/>
              <a:t>Can look at full sample or subset around a given percentile.</a:t>
            </a:r>
          </a:p>
          <a:p>
            <a:endParaRPr lang="en-GB" sz="900" dirty="0"/>
          </a:p>
          <a:p>
            <a:endParaRPr lang="en-GB" sz="900"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09" y="1069929"/>
            <a:ext cx="3900488" cy="3571130"/>
          </a:xfrm>
          <a:prstGeom prst="rect">
            <a:avLst/>
          </a:prstGeom>
          <a:noFill/>
          <a:ln>
            <a:noFill/>
          </a:ln>
        </p:spPr>
      </p:pic>
      <p:sp>
        <p:nvSpPr>
          <p:cNvPr id="8" name="Rectangle 7"/>
          <p:cNvSpPr/>
          <p:nvPr/>
        </p:nvSpPr>
        <p:spPr>
          <a:xfrm>
            <a:off x="3138193" y="1160860"/>
            <a:ext cx="864096" cy="585455"/>
          </a:xfrm>
          <a:prstGeom prst="rect">
            <a:avLst/>
          </a:prstGeom>
          <a:solidFill>
            <a:srgbClr val="EE74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750" dirty="0">
                <a:solidFill>
                  <a:prstClr val="white"/>
                </a:solidFill>
              </a:rPr>
              <a:t>Proxy model overstating losses</a:t>
            </a:r>
          </a:p>
        </p:txBody>
      </p:sp>
      <p:sp>
        <p:nvSpPr>
          <p:cNvPr id="9" name="Rectangle 8"/>
          <p:cNvSpPr/>
          <p:nvPr/>
        </p:nvSpPr>
        <p:spPr>
          <a:xfrm>
            <a:off x="3676949" y="2022777"/>
            <a:ext cx="864096" cy="585455"/>
          </a:xfrm>
          <a:prstGeom prst="rect">
            <a:avLst/>
          </a:prstGeom>
          <a:solidFill>
            <a:srgbClr val="C81E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750" dirty="0">
                <a:solidFill>
                  <a:prstClr val="white"/>
                </a:solidFill>
              </a:rPr>
              <a:t>Proxy model understating losses</a:t>
            </a:r>
          </a:p>
        </p:txBody>
      </p:sp>
    </p:spTree>
    <p:extLst>
      <p:ext uri="{BB962C8B-B14F-4D97-AF65-F5344CB8AC3E}">
        <p14:creationId xmlns:p14="http://schemas.microsoft.com/office/powerpoint/2010/main" val="2718106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 of Sample Testing </a:t>
            </a:r>
          </a:p>
        </p:txBody>
      </p:sp>
      <p:sp>
        <p:nvSpPr>
          <p:cNvPr id="3" name="Content Placeholder 2"/>
          <p:cNvSpPr>
            <a:spLocks noGrp="1"/>
          </p:cNvSpPr>
          <p:nvPr>
            <p:ph idx="1"/>
          </p:nvPr>
        </p:nvSpPr>
        <p:spPr>
          <a:xfrm>
            <a:off x="5220072" y="1069809"/>
            <a:ext cx="3372320" cy="3480197"/>
          </a:xfrm>
        </p:spPr>
        <p:txBody>
          <a:bodyPr/>
          <a:lstStyle/>
          <a:p>
            <a:pPr marL="0" indent="0">
              <a:buNone/>
            </a:pPr>
            <a:r>
              <a:rPr lang="en-GB" sz="1400" b="1" dirty="0"/>
              <a:t>Diagnostic tools:</a:t>
            </a:r>
          </a:p>
          <a:p>
            <a:pPr marL="0" indent="0">
              <a:buNone/>
            </a:pPr>
            <a:r>
              <a:rPr lang="en-GB" sz="1600" dirty="0"/>
              <a:t>Finding issues:</a:t>
            </a:r>
          </a:p>
          <a:p>
            <a:r>
              <a:rPr lang="en-GB" sz="1400" dirty="0"/>
              <a:t>Visual inspection</a:t>
            </a:r>
          </a:p>
          <a:p>
            <a:r>
              <a:rPr lang="en-GB" sz="1400" dirty="0"/>
              <a:t>Points outside tolerance e.g. 5%</a:t>
            </a:r>
          </a:p>
          <a:p>
            <a:r>
              <a:rPr lang="en-GB" sz="1400" dirty="0"/>
              <a:t>Clustering above or below the line</a:t>
            </a:r>
          </a:p>
          <a:p>
            <a:pPr marL="0" indent="0">
              <a:buNone/>
            </a:pPr>
            <a:r>
              <a:rPr lang="en-GB" sz="1600" dirty="0"/>
              <a:t>Diagnostic statistics:</a:t>
            </a:r>
          </a:p>
          <a:p>
            <a:r>
              <a:rPr lang="en-GB" sz="1400" dirty="0"/>
              <a:t>Mean (unbiased?)</a:t>
            </a:r>
          </a:p>
          <a:p>
            <a:r>
              <a:rPr lang="en-GB" sz="1400" dirty="0"/>
              <a:t>MSE/SD (quantum of error)</a:t>
            </a:r>
          </a:p>
          <a:p>
            <a:r>
              <a:rPr lang="en-GB" sz="1400" dirty="0" err="1"/>
              <a:t>Skewness</a:t>
            </a:r>
            <a:r>
              <a:rPr lang="en-GB" sz="1400" dirty="0"/>
              <a:t> of errors</a:t>
            </a:r>
          </a:p>
          <a:p>
            <a:pPr marL="0" indent="0">
              <a:buNone/>
            </a:pPr>
            <a:r>
              <a:rPr lang="en-GB" sz="1600" dirty="0"/>
              <a:t>Can look at full sample or subset around a given percentile.</a:t>
            </a:r>
          </a:p>
          <a:p>
            <a:endParaRPr lang="en-GB" sz="900" dirty="0"/>
          </a:p>
          <a:p>
            <a:endParaRPr lang="en-GB" sz="900"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36</a:t>
            </a:fld>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69809"/>
            <a:ext cx="3900488" cy="3571130"/>
          </a:xfrm>
          <a:prstGeom prst="rect">
            <a:avLst/>
          </a:prstGeom>
          <a:noFill/>
          <a:ln>
            <a:noFill/>
          </a:ln>
        </p:spPr>
      </p:pic>
      <p:sp>
        <p:nvSpPr>
          <p:cNvPr id="7" name="Rectangular Callout 6"/>
          <p:cNvSpPr/>
          <p:nvPr/>
        </p:nvSpPr>
        <p:spPr>
          <a:xfrm>
            <a:off x="1703311" y="1256565"/>
            <a:ext cx="1526461" cy="638390"/>
          </a:xfrm>
          <a:prstGeom prst="wedgeRectCallout">
            <a:avLst>
              <a:gd name="adj1" fmla="val -44536"/>
              <a:gd name="adj2" fmla="val 11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fontAlgn="base">
              <a:spcBef>
                <a:spcPct val="0"/>
              </a:spcBef>
              <a:spcAft>
                <a:spcPct val="0"/>
              </a:spcAft>
            </a:pPr>
            <a:r>
              <a:rPr lang="en-GB" sz="750" dirty="0">
                <a:solidFill>
                  <a:prstClr val="white"/>
                </a:solidFill>
              </a:rPr>
              <a:t>Investigate clear outliers:  testing error or genuine fitting problem?</a:t>
            </a:r>
          </a:p>
        </p:txBody>
      </p:sp>
    </p:spTree>
    <p:extLst>
      <p:ext uri="{BB962C8B-B14F-4D97-AF65-F5344CB8AC3E}">
        <p14:creationId xmlns:p14="http://schemas.microsoft.com/office/powerpoint/2010/main" val="1739236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 of Sample Testing </a:t>
            </a:r>
          </a:p>
        </p:txBody>
      </p:sp>
      <p:sp>
        <p:nvSpPr>
          <p:cNvPr id="3" name="Content Placeholder 2"/>
          <p:cNvSpPr>
            <a:spLocks noGrp="1"/>
          </p:cNvSpPr>
          <p:nvPr>
            <p:ph idx="1"/>
          </p:nvPr>
        </p:nvSpPr>
        <p:spPr>
          <a:xfrm>
            <a:off x="5220072" y="1073190"/>
            <a:ext cx="3372320" cy="3480197"/>
          </a:xfrm>
        </p:spPr>
        <p:txBody>
          <a:bodyPr/>
          <a:lstStyle/>
          <a:p>
            <a:pPr marL="0" indent="0">
              <a:buNone/>
            </a:pPr>
            <a:r>
              <a:rPr lang="en-GB" sz="1400" b="1" dirty="0"/>
              <a:t>Diagnostic tools:</a:t>
            </a:r>
          </a:p>
          <a:p>
            <a:pPr marL="0" indent="0">
              <a:buNone/>
            </a:pPr>
            <a:r>
              <a:rPr lang="en-GB" sz="1600" dirty="0"/>
              <a:t>Finding issues:</a:t>
            </a:r>
          </a:p>
          <a:p>
            <a:r>
              <a:rPr lang="en-GB" sz="1400" dirty="0"/>
              <a:t>Visual inspection</a:t>
            </a:r>
          </a:p>
          <a:p>
            <a:r>
              <a:rPr lang="en-GB" sz="1400" dirty="0"/>
              <a:t>Points outside tolerance e.g. 5%</a:t>
            </a:r>
          </a:p>
          <a:p>
            <a:r>
              <a:rPr lang="en-GB" sz="1400" dirty="0"/>
              <a:t>Clustering above or below the line</a:t>
            </a:r>
          </a:p>
          <a:p>
            <a:pPr marL="0" indent="0">
              <a:buNone/>
            </a:pPr>
            <a:r>
              <a:rPr lang="en-GB" sz="1600" dirty="0"/>
              <a:t>Diagnostic statistics:</a:t>
            </a:r>
          </a:p>
          <a:p>
            <a:r>
              <a:rPr lang="en-GB" sz="1400" dirty="0"/>
              <a:t>Mean (unbiased?)</a:t>
            </a:r>
          </a:p>
          <a:p>
            <a:r>
              <a:rPr lang="en-GB" sz="1400" dirty="0"/>
              <a:t>MSE/SD (quantum of error)</a:t>
            </a:r>
          </a:p>
          <a:p>
            <a:r>
              <a:rPr lang="en-GB" sz="1400" dirty="0" err="1"/>
              <a:t>Skewness</a:t>
            </a:r>
            <a:r>
              <a:rPr lang="en-GB" sz="1400" dirty="0"/>
              <a:t> of errors</a:t>
            </a:r>
          </a:p>
          <a:p>
            <a:pPr marL="0" indent="0">
              <a:buNone/>
            </a:pPr>
            <a:r>
              <a:rPr lang="en-GB" sz="1600" dirty="0"/>
              <a:t>Can look at full sample or subset around a given percentile.</a:t>
            </a:r>
          </a:p>
          <a:p>
            <a:endParaRPr lang="en-GB" sz="900" dirty="0"/>
          </a:p>
          <a:p>
            <a:endParaRPr lang="en-GB" sz="900" dirty="0"/>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37</a:t>
            </a:fld>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70" y="1069929"/>
            <a:ext cx="3900488" cy="3571130"/>
          </a:xfrm>
          <a:prstGeom prst="rect">
            <a:avLst/>
          </a:prstGeom>
          <a:noFill/>
          <a:ln>
            <a:noFill/>
          </a:ln>
        </p:spPr>
      </p:pic>
      <p:sp>
        <p:nvSpPr>
          <p:cNvPr id="8" name="Rectangular Callout 7"/>
          <p:cNvSpPr/>
          <p:nvPr/>
        </p:nvSpPr>
        <p:spPr>
          <a:xfrm>
            <a:off x="893218" y="2624836"/>
            <a:ext cx="1059101" cy="376907"/>
          </a:xfrm>
          <a:prstGeom prst="wedgeRectCallout">
            <a:avLst>
              <a:gd name="adj1" fmla="val -9176"/>
              <a:gd name="adj2" fmla="val 783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8444" tIns="29222" rIns="58444" bIns="29222" rtlCol="0" anchor="ctr"/>
          <a:lstStyle/>
          <a:p>
            <a:pPr algn="ctr" fontAlgn="base">
              <a:spcBef>
                <a:spcPct val="0"/>
              </a:spcBef>
              <a:spcAft>
                <a:spcPct val="0"/>
              </a:spcAft>
            </a:pPr>
            <a:r>
              <a:rPr lang="en-GB" sz="750" dirty="0">
                <a:solidFill>
                  <a:prstClr val="white"/>
                </a:solidFill>
              </a:rPr>
              <a:t>Errors look skewed in this region</a:t>
            </a:r>
          </a:p>
        </p:txBody>
      </p:sp>
    </p:spTree>
    <p:extLst>
      <p:ext uri="{BB962C8B-B14F-4D97-AF65-F5344CB8AC3E}">
        <p14:creationId xmlns:p14="http://schemas.microsoft.com/office/powerpoint/2010/main" val="2503756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sense of out-of-sample results</a:t>
            </a:r>
          </a:p>
        </p:txBody>
      </p:sp>
      <p:sp>
        <p:nvSpPr>
          <p:cNvPr id="3" name="Content Placeholder 2"/>
          <p:cNvSpPr>
            <a:spLocks noGrp="1"/>
          </p:cNvSpPr>
          <p:nvPr>
            <p:ph idx="1"/>
          </p:nvPr>
        </p:nvSpPr>
        <p:spPr>
          <a:xfrm>
            <a:off x="467543" y="1160860"/>
            <a:ext cx="8219257" cy="3480197"/>
          </a:xfrm>
        </p:spPr>
        <p:txBody>
          <a:bodyPr/>
          <a:lstStyle/>
          <a:p>
            <a:r>
              <a:rPr lang="en-GB" sz="1600" dirty="0"/>
              <a:t>Two questions:</a:t>
            </a:r>
          </a:p>
          <a:p>
            <a:pPr marL="544321" lvl="1" indent="-257175">
              <a:buFont typeface="+mj-lt"/>
              <a:buAutoNum type="arabicPeriod"/>
            </a:pPr>
            <a:r>
              <a:rPr lang="en-GB" sz="1400" dirty="0"/>
              <a:t>Is the model suitable for use?</a:t>
            </a:r>
          </a:p>
          <a:p>
            <a:pPr marL="544321" lvl="1" indent="-257175">
              <a:buFont typeface="+mj-lt"/>
              <a:buAutoNum type="arabicPeriod"/>
            </a:pPr>
            <a:r>
              <a:rPr lang="en-GB" sz="1400" dirty="0"/>
              <a:t>Can the model be improved?</a:t>
            </a:r>
          </a:p>
          <a:p>
            <a:pPr marL="258189" indent="-257175"/>
            <a:r>
              <a:rPr lang="en-GB" sz="1600" dirty="0"/>
              <a:t>Statistics can be informative, but we shouldn’t rely solely on these:</a:t>
            </a:r>
            <a:endParaRPr lang="en-GB" sz="1400" dirty="0"/>
          </a:p>
          <a:p>
            <a:pPr marL="544321" lvl="1" indent="-257175"/>
            <a:r>
              <a:rPr lang="en-GB" sz="1400" dirty="0"/>
              <a:t>Can show up issues but not diagnose them</a:t>
            </a:r>
          </a:p>
          <a:p>
            <a:pPr marL="258189" indent="-257175"/>
            <a:r>
              <a:rPr lang="en-GB" sz="1600" dirty="0"/>
              <a:t>Tolerances can be used to identify areas for investigation</a:t>
            </a:r>
          </a:p>
          <a:p>
            <a:pPr marL="258189" indent="-257175"/>
            <a:r>
              <a:rPr lang="en-GB" sz="1600" dirty="0"/>
              <a:t>Out-of-sample results can be used to improve proxy model fit</a:t>
            </a:r>
          </a:p>
          <a:p>
            <a:pPr marL="258189" indent="-257175"/>
            <a:r>
              <a:rPr lang="en-GB" sz="1600" dirty="0"/>
              <a:t>Can be used to understand the potential error around the true result</a:t>
            </a:r>
          </a:p>
          <a:p>
            <a:pPr marL="258189" indent="-257175"/>
            <a:r>
              <a:rPr lang="en-GB" sz="1600" dirty="0"/>
              <a:t>Errors are expected, but bias and trends in the errors are not. </a:t>
            </a: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27 June 2016</a:t>
            </a:fld>
            <a:endParaRPr lang="en-GB">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38</a:t>
            </a:fld>
            <a:endParaRPr lang="en-GB"/>
          </a:p>
        </p:txBody>
      </p:sp>
    </p:spTree>
    <p:extLst>
      <p:ext uri="{BB962C8B-B14F-4D97-AF65-F5344CB8AC3E}">
        <p14:creationId xmlns:p14="http://schemas.microsoft.com/office/powerpoint/2010/main" val="2431838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39</a:t>
            </a:fld>
            <a:endParaRPr lang="en-GB"/>
          </a:p>
        </p:txBody>
      </p:sp>
      <p:sp>
        <p:nvSpPr>
          <p:cNvPr id="10" name="Rectangular Callout 9"/>
          <p:cNvSpPr/>
          <p:nvPr/>
        </p:nvSpPr>
        <p:spPr>
          <a:xfrm>
            <a:off x="520495" y="519931"/>
            <a:ext cx="391856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7" name="Rectangular Callout 6"/>
          <p:cNvSpPr/>
          <p:nvPr/>
        </p:nvSpPr>
        <p:spPr>
          <a:xfrm>
            <a:off x="4704938" y="519931"/>
            <a:ext cx="3918567"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2" name="Title 1"/>
          <p:cNvSpPr>
            <a:spLocks noGrp="1"/>
          </p:cNvSpPr>
          <p:nvPr>
            <p:ph type="title"/>
          </p:nvPr>
        </p:nvSpPr>
        <p:spPr>
          <a:xfrm>
            <a:off x="716802" y="739379"/>
            <a:ext cx="3522853" cy="857250"/>
          </a:xfrm>
        </p:spPr>
        <p:txBody>
          <a:bodyPr/>
          <a:lstStyle/>
          <a:p>
            <a:pPr algn="ctr"/>
            <a:r>
              <a:rPr lang="en-GB" sz="4100" dirty="0">
                <a:solidFill>
                  <a:schemeClr val="bg1"/>
                </a:solidFill>
              </a:rPr>
              <a:t>Questions</a:t>
            </a:r>
          </a:p>
        </p:txBody>
      </p:sp>
      <p:sp>
        <p:nvSpPr>
          <p:cNvPr id="9" name="Title 1"/>
          <p:cNvSpPr txBox="1">
            <a:spLocks/>
          </p:cNvSpPr>
          <p:nvPr/>
        </p:nvSpPr>
        <p:spPr bwMode="auto">
          <a:xfrm>
            <a:off x="4904345" y="735546"/>
            <a:ext cx="352285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100" dirty="0">
                <a:solidFill>
                  <a:schemeClr val="bg1"/>
                </a:solidFill>
              </a:rPr>
              <a:t>Comments</a:t>
            </a:r>
          </a:p>
        </p:txBody>
      </p:sp>
      <p:sp>
        <p:nvSpPr>
          <p:cNvPr id="12" name="Content Placeholder 7"/>
          <p:cNvSpPr>
            <a:spLocks noGrp="1"/>
          </p:cNvSpPr>
          <p:nvPr>
            <p:ph idx="1"/>
          </p:nvPr>
        </p:nvSpPr>
        <p:spPr>
          <a:xfrm>
            <a:off x="384458" y="2895787"/>
            <a:ext cx="8399804" cy="1821308"/>
          </a:xfrm>
        </p:spPr>
        <p:txBody>
          <a:bodyPr/>
          <a:lstStyle/>
          <a:p>
            <a:pPr marL="0" indent="0">
              <a:buNone/>
            </a:pPr>
            <a:r>
              <a:rPr lang="en-GB" sz="1000" dirty="0"/>
              <a:t>The views expressed in this [publication/presentation] are those of invited contributors and not necessarily those of the IFoA. The IFoA do not endorse any of the views stated, nor any claims or representations made in this [publication/presentation] and accept no responsibility or liability to any person for loss or damage suffered as a consequence of their placing reliance upon any view, claim or representation made in this [publication/presentation]. </a:t>
            </a:r>
            <a:br>
              <a:rPr lang="en-GB" sz="1000" dirty="0"/>
            </a:br>
            <a:endParaRPr lang="en-GB" sz="1000" dirty="0"/>
          </a:p>
          <a:p>
            <a:pPr marL="0" indent="0">
              <a:buNone/>
            </a:pPr>
            <a:r>
              <a:rPr lang="en-GB" sz="10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[publication/presentation] be reproduced without the written permission of the IFoA [</a:t>
            </a:r>
            <a:r>
              <a:rPr lang="en-GB" sz="1000" i="1" dirty="0"/>
              <a:t>or authors, in the case of non-IFoA research</a:t>
            </a:r>
            <a:r>
              <a:rPr lang="en-GB" sz="1000" dirty="0"/>
              <a:t>].</a:t>
            </a:r>
          </a:p>
        </p:txBody>
      </p:sp>
    </p:spTree>
    <p:extLst>
      <p:ext uri="{BB962C8B-B14F-4D97-AF65-F5344CB8AC3E}">
        <p14:creationId xmlns:p14="http://schemas.microsoft.com/office/powerpoint/2010/main" val="163832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br>
              <a:rPr lang="en-GB" dirty="0"/>
            </a:br>
            <a:r>
              <a:rPr lang="en-GB" sz="2000" dirty="0"/>
              <a:t>Objectives of Working Party</a:t>
            </a:r>
            <a:endParaRPr lang="en-GB" dirty="0"/>
          </a:p>
        </p:txBody>
      </p:sp>
      <p:sp>
        <p:nvSpPr>
          <p:cNvPr id="3" name="Content Placeholder 2"/>
          <p:cNvSpPr>
            <a:spLocks noGrp="1"/>
          </p:cNvSpPr>
          <p:nvPr>
            <p:ph idx="1"/>
          </p:nvPr>
        </p:nvSpPr>
        <p:spPr/>
        <p:txBody>
          <a:bodyPr/>
          <a:lstStyle/>
          <a:p>
            <a:r>
              <a:rPr lang="en-GB" sz="1400" dirty="0"/>
              <a:t>Look into the different techniques used</a:t>
            </a:r>
          </a:p>
          <a:p>
            <a:r>
              <a:rPr lang="en-GB" sz="1400" dirty="0"/>
              <a:t>Investigate how actuaries can assess and choose between the approaches available</a:t>
            </a:r>
          </a:p>
          <a:p>
            <a:r>
              <a:rPr lang="en-GB" sz="1400" dirty="0"/>
              <a:t>How choices made can be tested, justified and communicated to stakeholders</a:t>
            </a:r>
          </a:p>
          <a:p>
            <a:r>
              <a:rPr lang="en-GB" sz="1400" dirty="0"/>
              <a:t>Technical details and merits of specific techniques not main focus</a:t>
            </a:r>
          </a:p>
          <a:p>
            <a:endParaRPr lang="en-GB" sz="1400" dirty="0"/>
          </a:p>
          <a:p>
            <a:r>
              <a:rPr lang="en-GB" sz="1400" dirty="0"/>
              <a:t>Report provides a survey of the approaches currently being used by UK life insurers</a:t>
            </a:r>
          </a:p>
          <a:p>
            <a:r>
              <a:rPr lang="en-GB" sz="1400" dirty="0"/>
              <a:t>And examples of how choices can be tested and the outcomes communicated</a:t>
            </a:r>
          </a:p>
          <a:p>
            <a:r>
              <a:rPr lang="en-GB" sz="1400" dirty="0"/>
              <a:t>Focus on copula + proxy model approach</a:t>
            </a:r>
          </a:p>
          <a:p>
            <a:r>
              <a:rPr lang="en-GB" sz="1400" dirty="0"/>
              <a:t>The WP hopes the report will be a useful reference for actuaries working on economic capital models and applications for Internal Model approval</a:t>
            </a:r>
          </a:p>
          <a:p>
            <a:r>
              <a:rPr lang="en-GB" sz="1400" dirty="0"/>
              <a:t>Not necessarily a complete toolkit – actuaries should choose approaches which are most suited to the specific circumstances</a:t>
            </a:r>
          </a:p>
          <a:p>
            <a:endParaRPr lang="en-GB" sz="1500" dirty="0"/>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3434856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r>
              <a:rPr lang="en-GB" sz="1200" dirty="0"/>
              <a:t>A.J. McNeil, R. Frey, P. </a:t>
            </a:r>
            <a:r>
              <a:rPr lang="en-GB" sz="1200" dirty="0" err="1"/>
              <a:t>Embrechts</a:t>
            </a:r>
            <a:r>
              <a:rPr lang="en-GB" sz="1200" dirty="0"/>
              <a:t>: “Quantitative Risk Management – Concepts, Techniques and Tools” (2</a:t>
            </a:r>
            <a:r>
              <a:rPr lang="en-GB" sz="1200" baseline="30000" dirty="0"/>
              <a:t>nd</a:t>
            </a:r>
            <a:r>
              <a:rPr lang="en-GB" sz="1200" dirty="0"/>
              <a:t> Edition, Princeton, 2015)</a:t>
            </a:r>
          </a:p>
          <a:p>
            <a:r>
              <a:rPr lang="en-GB" sz="1200" dirty="0"/>
              <a:t>Gary G. Venter: “Fit to a t – Estimation, Application and Limitations of the t-copula” (ASTIN Colloquium, Berlin, 2003)</a:t>
            </a:r>
          </a:p>
          <a:p>
            <a:r>
              <a:rPr lang="en-GB" sz="1200" dirty="0"/>
              <a:t>R.A. Shaw, A.D. Smith, G.S. </a:t>
            </a:r>
            <a:r>
              <a:rPr lang="en-GB" sz="1200" dirty="0" err="1"/>
              <a:t>Spivak</a:t>
            </a:r>
            <a:r>
              <a:rPr lang="en-GB" sz="1200" dirty="0"/>
              <a:t>: “Measurement and Modelling of Dependencies in Economic Capital” (B.A.J., </a:t>
            </a:r>
            <a:r>
              <a:rPr lang="en-GB" sz="1200" dirty="0" err="1"/>
              <a:t>Vol</a:t>
            </a:r>
            <a:r>
              <a:rPr lang="en-GB" sz="1200" dirty="0"/>
              <a:t> 16, Issue 03, Sept 2011)</a:t>
            </a:r>
          </a:p>
          <a:p>
            <a:r>
              <a:rPr lang="en-GB" sz="1200" dirty="0"/>
              <a:t>P. Sweeting and F. </a:t>
            </a:r>
            <a:r>
              <a:rPr lang="en-GB" sz="1200" dirty="0" err="1"/>
              <a:t>Fotiou</a:t>
            </a:r>
            <a:r>
              <a:rPr lang="en-GB" sz="1200" dirty="0"/>
              <a:t>, “Calculating and communicating tail association and the risk of extreme loss”, (2013), British Actuarial Journal, Vol 18, Issue 01, pp13-72.</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40</a:t>
            </a:fld>
            <a:endParaRPr lang="en-GB"/>
          </a:p>
        </p:txBody>
      </p:sp>
    </p:spTree>
    <p:extLst>
      <p:ext uri="{BB962C8B-B14F-4D97-AF65-F5344CB8AC3E}">
        <p14:creationId xmlns:p14="http://schemas.microsoft.com/office/powerpoint/2010/main" val="3317996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Appendix</a:t>
            </a:r>
          </a:p>
        </p:txBody>
      </p:sp>
      <p:sp>
        <p:nvSpPr>
          <p:cNvPr id="7" name="Subtitle 6"/>
          <p:cNvSpPr>
            <a:spLocks noGrp="1"/>
          </p:cNvSpPr>
          <p:nvPr>
            <p:ph type="subTitle" idx="1"/>
          </p:nvPr>
        </p:nvSpPr>
        <p:spPr/>
        <p:txBody>
          <a:bodyPr/>
          <a:lstStyle/>
          <a:p>
            <a:endParaRPr lang="en-GB"/>
          </a:p>
        </p:txBody>
      </p:sp>
      <p:sp>
        <p:nvSpPr>
          <p:cNvPr id="4" name="Date Placeholder 3"/>
          <p:cNvSpPr>
            <a:spLocks noGrp="1"/>
          </p:cNvSpPr>
          <p:nvPr>
            <p:ph type="dt" sz="half" idx="2"/>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4294967295"/>
          </p:nvPr>
        </p:nvSpPr>
        <p:spPr>
          <a:xfrm>
            <a:off x="8496300" y="4802188"/>
            <a:ext cx="647700" cy="254000"/>
          </a:xfrm>
        </p:spPr>
        <p:txBody>
          <a:bodyPr/>
          <a:lstStyle/>
          <a:p>
            <a:fld id="{FE8DA6AF-1811-4E27-A96F-54109F1D0275}" type="slidenum">
              <a:rPr lang="en-GB" smtClean="0"/>
              <a:pPr/>
              <a:t>41</a:t>
            </a:fld>
            <a:endParaRPr lang="en-GB"/>
          </a:p>
        </p:txBody>
      </p:sp>
    </p:spTree>
    <p:extLst>
      <p:ext uri="{BB962C8B-B14F-4D97-AF65-F5344CB8AC3E}">
        <p14:creationId xmlns:p14="http://schemas.microsoft.com/office/powerpoint/2010/main" val="471081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p>
        </p:txBody>
      </p:sp>
      <p:sp>
        <p:nvSpPr>
          <p:cNvPr id="4" name="Content Placeholder 3"/>
          <p:cNvSpPr>
            <a:spLocks noGrp="1"/>
          </p:cNvSpPr>
          <p:nvPr>
            <p:ph sz="half" idx="2"/>
          </p:nvPr>
        </p:nvSpPr>
        <p:spPr/>
        <p:txBody>
          <a:bodyPr/>
          <a:lstStyle/>
          <a:p>
            <a:pPr marL="0" indent="0">
              <a:buFontTx/>
              <a:buNone/>
            </a:pPr>
            <a:r>
              <a:rPr lang="en-GB" sz="1400" b="1" dirty="0"/>
              <a:t>Step 4 - Test alternative models/parameterisations </a:t>
            </a:r>
          </a:p>
          <a:p>
            <a:r>
              <a:rPr lang="en-GB" sz="1400" dirty="0"/>
              <a:t>Student’s t copula with MPL parameterisation</a:t>
            </a:r>
          </a:p>
          <a:p>
            <a:r>
              <a:rPr lang="en-GB" sz="1400" dirty="0"/>
              <a:t>Correlation = 46.5%</a:t>
            </a:r>
          </a:p>
          <a:p>
            <a:r>
              <a:rPr lang="en-GB" sz="1400" dirty="0"/>
              <a:t>DOF = 2.6</a:t>
            </a:r>
          </a:p>
          <a:p>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42</a:t>
            </a:fld>
            <a:endParaRPr lang="en-GB"/>
          </a:p>
        </p:txBody>
      </p:sp>
      <p:pic>
        <p:nvPicPr>
          <p:cNvPr id="7" name="Content Placeholder 6"/>
          <p:cNvPicPr>
            <a:picLocks noGrp="1" noChangeAspect="1"/>
          </p:cNvPicPr>
          <p:nvPr>
            <p:ph sz="half" idx="1"/>
          </p:nvPr>
        </p:nvPicPr>
        <p:blipFill>
          <a:blip r:embed="rId2"/>
          <a:stretch>
            <a:fillRect/>
          </a:stretch>
        </p:blipFill>
        <p:spPr>
          <a:xfrm>
            <a:off x="396000" y="1058400"/>
            <a:ext cx="3925597" cy="3600000"/>
          </a:xfrm>
          <a:prstGeom prst="rect">
            <a:avLst/>
          </a:prstGeom>
        </p:spPr>
      </p:pic>
    </p:spTree>
    <p:extLst>
      <p:ext uri="{BB962C8B-B14F-4D97-AF65-F5344CB8AC3E}">
        <p14:creationId xmlns:p14="http://schemas.microsoft.com/office/powerpoint/2010/main" val="778761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Allowing for tail dependence</a:t>
            </a:r>
          </a:p>
        </p:txBody>
      </p:sp>
      <p:sp>
        <p:nvSpPr>
          <p:cNvPr id="4" name="Content Placeholder 3"/>
          <p:cNvSpPr>
            <a:spLocks noGrp="1"/>
          </p:cNvSpPr>
          <p:nvPr>
            <p:ph sz="half" idx="2"/>
          </p:nvPr>
        </p:nvSpPr>
        <p:spPr/>
        <p:txBody>
          <a:bodyPr/>
          <a:lstStyle/>
          <a:p>
            <a:pPr marL="0" indent="0">
              <a:buFontTx/>
              <a:buNone/>
            </a:pPr>
            <a:r>
              <a:rPr lang="en-GB" sz="1400" b="1" dirty="0"/>
              <a:t>Step 4 - Test alternative models/parameterisations </a:t>
            </a:r>
          </a:p>
          <a:p>
            <a:r>
              <a:rPr lang="en-GB" sz="1400" dirty="0"/>
              <a:t>Student’s t copula</a:t>
            </a:r>
          </a:p>
          <a:p>
            <a:r>
              <a:rPr lang="en-GB" sz="1400" dirty="0"/>
              <a:t>Correlation = 60%</a:t>
            </a:r>
          </a:p>
          <a:p>
            <a:r>
              <a:rPr lang="en-GB" sz="1400" dirty="0"/>
              <a:t>DOF = 3</a:t>
            </a:r>
          </a:p>
          <a:p>
            <a:r>
              <a:rPr lang="en-GB" sz="1400" dirty="0"/>
              <a:t>Better fit globally than available from Gaussian, but DOF will differ for each pair of risk factors</a:t>
            </a:r>
          </a:p>
          <a:p>
            <a:endParaRPr lang="en-GB" dirty="0"/>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43</a:t>
            </a:fld>
            <a:endParaRPr lang="en-GB"/>
          </a:p>
        </p:txBody>
      </p:sp>
      <p:pic>
        <p:nvPicPr>
          <p:cNvPr id="7" name="Content Placeholder 6"/>
          <p:cNvPicPr>
            <a:picLocks noGrp="1" noChangeAspect="1"/>
          </p:cNvPicPr>
          <p:nvPr>
            <p:ph sz="half" idx="1"/>
          </p:nvPr>
        </p:nvPicPr>
        <p:blipFill>
          <a:blip r:embed="rId2"/>
          <a:stretch>
            <a:fillRect/>
          </a:stretch>
        </p:blipFill>
        <p:spPr>
          <a:xfrm>
            <a:off x="396000" y="1058400"/>
            <a:ext cx="3925597" cy="3600000"/>
          </a:xfrm>
          <a:prstGeom prst="rect">
            <a:avLst/>
          </a:prstGeom>
        </p:spPr>
      </p:pic>
    </p:spTree>
    <p:extLst>
      <p:ext uri="{BB962C8B-B14F-4D97-AF65-F5344CB8AC3E}">
        <p14:creationId xmlns:p14="http://schemas.microsoft.com/office/powerpoint/2010/main" val="423440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Higher order rank statistic matching</a:t>
            </a:r>
            <a:br>
              <a:rPr lang="en-GB" dirty="0"/>
            </a:br>
            <a:r>
              <a:rPr lang="en-GB" dirty="0" err="1"/>
              <a:t>Arachnitude</a:t>
            </a:r>
            <a:endParaRPr lang="en-GB" sz="2000" dirty="0"/>
          </a:p>
        </p:txBody>
      </p:sp>
      <p:sp>
        <p:nvSpPr>
          <p:cNvPr id="5" name="Date Placeholder 4"/>
          <p:cNvSpPr>
            <a:spLocks noGrp="1"/>
          </p:cNvSpPr>
          <p:nvPr>
            <p:ph type="dt" sz="half" idx="10"/>
          </p:nvPr>
        </p:nvSpPr>
        <p:spPr/>
        <p:txBody>
          <a:bodyPr/>
          <a:lstStyle/>
          <a:p>
            <a:fld id="{A978B6D0-AB09-4B3E-9118-B4659F37B303}" type="datetime4">
              <a:rPr lang="en-GB" smtClean="0"/>
              <a:pPr/>
              <a:t>27 June 2016</a:t>
            </a:fld>
            <a:endParaRPr lang="en-GB"/>
          </a:p>
        </p:txBody>
      </p:sp>
      <p:sp>
        <p:nvSpPr>
          <p:cNvPr id="6" name="Slide Number Placeholder 5"/>
          <p:cNvSpPr>
            <a:spLocks noGrp="1"/>
          </p:cNvSpPr>
          <p:nvPr>
            <p:ph type="sldNum" sz="quarter" idx="12"/>
          </p:nvPr>
        </p:nvSpPr>
        <p:spPr/>
        <p:txBody>
          <a:bodyPr/>
          <a:lstStyle/>
          <a:p>
            <a:fld id="{375E1C19-A04E-4390-A400-023E4FCB19F2}" type="slidenum">
              <a:rPr lang="en-GB" smtClean="0"/>
              <a:pPr/>
              <a:t>44</a:t>
            </a:fld>
            <a:endParaRPr lang="en-GB"/>
          </a:p>
        </p:txBody>
      </p:sp>
      <p:sp>
        <p:nvSpPr>
          <p:cNvPr id="7" name="TextBox 6"/>
          <p:cNvSpPr txBox="1"/>
          <p:nvPr/>
        </p:nvSpPr>
        <p:spPr>
          <a:xfrm>
            <a:off x="395536" y="4516546"/>
            <a:ext cx="3888432" cy="215444"/>
          </a:xfrm>
          <a:prstGeom prst="rect">
            <a:avLst/>
          </a:prstGeom>
          <a:noFill/>
        </p:spPr>
        <p:txBody>
          <a:bodyPr wrap="square" rtlCol="0">
            <a:spAutoFit/>
          </a:bodyPr>
          <a:lstStyle/>
          <a:p>
            <a:r>
              <a:rPr lang="en-GB" sz="800" dirty="0"/>
              <a:t>*Reproduced with kind permission from the 2010 paper by Shaw/Smith/</a:t>
            </a:r>
            <a:r>
              <a:rPr lang="en-GB" sz="800" dirty="0" err="1"/>
              <a:t>Spivak</a:t>
            </a:r>
            <a:endParaRPr lang="en-GB" sz="1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8" y="1275606"/>
            <a:ext cx="418063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p:txBody>
          <a:bodyPr/>
          <a:lstStyle/>
          <a:p>
            <a:r>
              <a:rPr lang="en-GB" sz="1400" dirty="0"/>
              <a:t>Set copula statistics to match higher order rank statistics – e.g. “</a:t>
            </a:r>
            <a:r>
              <a:rPr lang="en-GB" sz="1400" dirty="0" err="1"/>
              <a:t>arachnitude</a:t>
            </a:r>
            <a:r>
              <a:rPr lang="en-GB" sz="1400" dirty="0"/>
              <a:t>”</a:t>
            </a:r>
          </a:p>
          <a:p>
            <a:r>
              <a:rPr lang="en-GB" sz="1400" dirty="0"/>
              <a:t>Generalises inverse Spearman technique</a:t>
            </a:r>
          </a:p>
          <a:p>
            <a:r>
              <a:rPr lang="en-GB" sz="1400" dirty="0"/>
              <a:t>Most commonly used when fitting t copula to market data</a:t>
            </a:r>
          </a:p>
          <a:p>
            <a:r>
              <a:rPr lang="en-GB" sz="1400" dirty="0"/>
              <a:t>Capable of generalisation to other copula families (Fourier series expansion of copula density)</a:t>
            </a:r>
          </a:p>
          <a:p>
            <a:r>
              <a:rPr lang="en-GB" sz="1400" dirty="0"/>
              <a:t>Approach involves judgement in selecting DOF parameter to fit curve of (rank correlation, </a:t>
            </a:r>
            <a:r>
              <a:rPr lang="en-GB" sz="1400" dirty="0" err="1"/>
              <a:t>arachnitude</a:t>
            </a:r>
            <a:r>
              <a:rPr lang="en-GB" sz="1400" dirty="0"/>
              <a:t>) for model to sample values</a:t>
            </a:r>
          </a:p>
          <a:p>
            <a:r>
              <a:rPr lang="en-GB" sz="1400" dirty="0"/>
              <a:t>See Shaw, Smith, Spivak (2010) and Smith (pre-print)</a:t>
            </a:r>
          </a:p>
        </p:txBody>
      </p:sp>
    </p:spTree>
    <p:extLst>
      <p:ext uri="{BB962C8B-B14F-4D97-AF65-F5344CB8AC3E}">
        <p14:creationId xmlns:p14="http://schemas.microsoft.com/office/powerpoint/2010/main" val="308078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br>
              <a:rPr lang="en-GB" dirty="0"/>
            </a:br>
            <a:r>
              <a:rPr lang="en-GB" sz="2000" dirty="0"/>
              <a:t>Copula + proxy model approach to capital aggregation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31591"/>
            <a:ext cx="7589960" cy="2880320"/>
          </a:xfrm>
          <a:prstGeom prst="rect">
            <a:avLst/>
          </a:prstGeom>
          <a:noFill/>
          <a:ln>
            <a:noFill/>
          </a:ln>
        </p:spPr>
      </p:pic>
      <p:sp>
        <p:nvSpPr>
          <p:cNvPr id="7" name="TextBox 6"/>
          <p:cNvSpPr txBox="1"/>
          <p:nvPr/>
        </p:nvSpPr>
        <p:spPr>
          <a:xfrm>
            <a:off x="467544" y="4157087"/>
            <a:ext cx="8208912" cy="276999"/>
          </a:xfrm>
          <a:prstGeom prst="rect">
            <a:avLst/>
          </a:prstGeom>
          <a:noFill/>
          <a:ln w="25400">
            <a:solidFill>
              <a:srgbClr val="D9AB16"/>
            </a:solidFill>
          </a:ln>
        </p:spPr>
        <p:txBody>
          <a:bodyPr wrap="square" rtlCol="0">
            <a:spAutoFit/>
          </a:bodyPr>
          <a:lstStyle/>
          <a:p>
            <a:pPr algn="ctr"/>
            <a:r>
              <a:rPr lang="en-GB" sz="1200" dirty="0"/>
              <a:t>Most common approach adopted by UK life insurers with approval to use an internal model to calculate their SCR</a:t>
            </a:r>
          </a:p>
        </p:txBody>
      </p:sp>
    </p:spTree>
    <p:extLst>
      <p:ext uri="{BB962C8B-B14F-4D97-AF65-F5344CB8AC3E}">
        <p14:creationId xmlns:p14="http://schemas.microsoft.com/office/powerpoint/2010/main" val="395020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br>
              <a:rPr lang="en-GB" dirty="0"/>
            </a:br>
            <a:r>
              <a:rPr lang="en-GB" sz="2000" dirty="0"/>
              <a:t>Justifying choices - different audiences, different needs</a:t>
            </a:r>
            <a:endParaRPr lang="en-GB" dirty="0"/>
          </a:p>
        </p:txBody>
      </p:sp>
      <p:sp>
        <p:nvSpPr>
          <p:cNvPr id="3" name="Content Placeholder 2"/>
          <p:cNvSpPr>
            <a:spLocks noGrp="1"/>
          </p:cNvSpPr>
          <p:nvPr>
            <p:ph sz="half" idx="1"/>
          </p:nvPr>
        </p:nvSpPr>
        <p:spPr>
          <a:xfrm>
            <a:off x="395288" y="1168003"/>
            <a:ext cx="4068762" cy="2990413"/>
          </a:xfrm>
          <a:ln>
            <a:solidFill>
              <a:schemeClr val="accent1"/>
            </a:solidFill>
          </a:ln>
        </p:spPr>
        <p:txBody>
          <a:bodyPr/>
          <a:lstStyle/>
          <a:p>
            <a:pPr marL="0" indent="0">
              <a:buNone/>
            </a:pPr>
            <a:r>
              <a:rPr lang="en-GB" sz="1400" b="1" dirty="0"/>
              <a:t>Boards/senior management</a:t>
            </a:r>
          </a:p>
          <a:p>
            <a:r>
              <a:rPr lang="en-GB" sz="1400" dirty="0"/>
              <a:t>Responsible collectively for appropriateness of Internal Model</a:t>
            </a:r>
          </a:p>
          <a:p>
            <a:r>
              <a:rPr lang="en-GB" sz="1400" dirty="0"/>
              <a:t>Need to understand</a:t>
            </a:r>
          </a:p>
          <a:p>
            <a:pPr lvl="1"/>
            <a:r>
              <a:rPr lang="en-GB" sz="1200" dirty="0"/>
              <a:t>Why specific model was chosen</a:t>
            </a:r>
          </a:p>
          <a:p>
            <a:pPr lvl="1"/>
            <a:r>
              <a:rPr lang="en-GB" sz="1200" dirty="0"/>
              <a:t>Conceptual basis and key features</a:t>
            </a:r>
          </a:p>
          <a:p>
            <a:pPr lvl="1"/>
            <a:r>
              <a:rPr lang="en-GB" sz="1200" dirty="0"/>
              <a:t>Significant assumptions and judgements</a:t>
            </a:r>
          </a:p>
          <a:p>
            <a:pPr lvl="1"/>
            <a:r>
              <a:rPr lang="en-GB" sz="1200" dirty="0"/>
              <a:t>Impact of reasonable alternatives</a:t>
            </a:r>
          </a:p>
          <a:p>
            <a:pPr lvl="1"/>
            <a:r>
              <a:rPr lang="en-GB" sz="1200" dirty="0"/>
              <a:t>Strengths and limitations</a:t>
            </a:r>
          </a:p>
          <a:p>
            <a:r>
              <a:rPr lang="en-GB" sz="1400" dirty="0"/>
              <a:t>Do not need detailed mathematical theory</a:t>
            </a:r>
          </a:p>
        </p:txBody>
      </p:sp>
      <p:sp>
        <p:nvSpPr>
          <p:cNvPr id="6" name="Content Placeholder 5"/>
          <p:cNvSpPr>
            <a:spLocks noGrp="1"/>
          </p:cNvSpPr>
          <p:nvPr>
            <p:ph sz="half" idx="2"/>
          </p:nvPr>
        </p:nvSpPr>
        <p:spPr>
          <a:xfrm>
            <a:off x="4616450" y="1168003"/>
            <a:ext cx="4070350" cy="2990413"/>
          </a:xfrm>
          <a:ln>
            <a:solidFill>
              <a:schemeClr val="accent1"/>
            </a:solidFill>
          </a:ln>
        </p:spPr>
        <p:txBody>
          <a:bodyPr/>
          <a:lstStyle/>
          <a:p>
            <a:pPr marL="0" indent="0">
              <a:buNone/>
            </a:pPr>
            <a:r>
              <a:rPr lang="en-GB" sz="1600" b="1" dirty="0"/>
              <a:t>Model validators</a:t>
            </a:r>
          </a:p>
          <a:p>
            <a:r>
              <a:rPr lang="en-GB" sz="1400" dirty="0"/>
              <a:t>Evidence model meets all relevant tests and standards – e.g. Statistical Quality and Calibration standards</a:t>
            </a:r>
          </a:p>
          <a:p>
            <a:r>
              <a:rPr lang="en-GB" sz="1400" dirty="0"/>
              <a:t>Fit for purpose in managing risk</a:t>
            </a:r>
          </a:p>
          <a:p>
            <a:r>
              <a:rPr lang="en-GB" sz="1400" dirty="0"/>
              <a:t>Want to make sure that technical basis is sound</a:t>
            </a:r>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a:xfrm>
            <a:off x="8061408" y="4832059"/>
            <a:ext cx="647700" cy="254794"/>
          </a:xfrm>
        </p:spPr>
        <p:txBody>
          <a:bodyPr/>
          <a:lstStyle/>
          <a:p>
            <a:fld id="{FE8DA6AF-1811-4E27-A96F-54109F1D0275}" type="slidenum">
              <a:rPr lang="en-GB" smtClean="0"/>
              <a:pPr/>
              <a:t>6</a:t>
            </a:fld>
            <a:endParaRPr lang="en-GB"/>
          </a:p>
        </p:txBody>
      </p:sp>
      <p:sp>
        <p:nvSpPr>
          <p:cNvPr id="7" name="Rectangle 6"/>
          <p:cNvSpPr/>
          <p:nvPr/>
        </p:nvSpPr>
        <p:spPr>
          <a:xfrm>
            <a:off x="395288" y="4290650"/>
            <a:ext cx="8291512" cy="369332"/>
          </a:xfrm>
          <a:prstGeom prst="rect">
            <a:avLst/>
          </a:prstGeom>
          <a:ln>
            <a:solidFill>
              <a:schemeClr val="accent1"/>
            </a:solidFill>
          </a:ln>
        </p:spPr>
        <p:txBody>
          <a:bodyPr wrap="square">
            <a:spAutoFit/>
          </a:bodyPr>
          <a:lstStyle/>
          <a:p>
            <a:pPr algn="ctr"/>
            <a:r>
              <a:rPr lang="en-GB" dirty="0"/>
              <a:t>Visualisation techniques can support effective communication</a:t>
            </a:r>
          </a:p>
        </p:txBody>
      </p:sp>
    </p:spTree>
    <p:extLst>
      <p:ext uri="{BB962C8B-B14F-4D97-AF65-F5344CB8AC3E}">
        <p14:creationId xmlns:p14="http://schemas.microsoft.com/office/powerpoint/2010/main" val="412544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Copulas</a:t>
            </a:r>
          </a:p>
        </p:txBody>
      </p:sp>
      <p:sp>
        <p:nvSpPr>
          <p:cNvPr id="4" name="Date Placeholder 3"/>
          <p:cNvSpPr>
            <a:spLocks noGrp="1"/>
          </p:cNvSpPr>
          <p:nvPr>
            <p:ph type="dt" sz="half" idx="2"/>
          </p:nvPr>
        </p:nvSpPr>
        <p:spPr/>
        <p:txBody>
          <a:bodyPr/>
          <a:lstStyle/>
          <a:p>
            <a:fld id="{1744C141-B97D-4979-AB76-E8E6AB76C28B}" type="datetime4">
              <a:rPr lang="en-GB" smtClean="0"/>
              <a:pPr/>
              <a:t>27 June 2016</a:t>
            </a:fld>
            <a:endParaRPr lang="en-GB"/>
          </a:p>
        </p:txBody>
      </p:sp>
    </p:spTree>
    <p:extLst>
      <p:ext uri="{BB962C8B-B14F-4D97-AF65-F5344CB8AC3E}">
        <p14:creationId xmlns:p14="http://schemas.microsoft.com/office/powerpoint/2010/main" val="197964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Copulas</a:t>
            </a:r>
          </a:p>
        </p:txBody>
      </p:sp>
      <p:sp>
        <p:nvSpPr>
          <p:cNvPr id="6" name="Content Placeholder 5"/>
          <p:cNvSpPr>
            <a:spLocks noGrp="1"/>
          </p:cNvSpPr>
          <p:nvPr>
            <p:ph idx="1"/>
          </p:nvPr>
        </p:nvSpPr>
        <p:spPr/>
        <p:txBody>
          <a:bodyPr/>
          <a:lstStyle/>
          <a:p>
            <a:r>
              <a:rPr lang="en-GB" dirty="0"/>
              <a:t>Setting the scene</a:t>
            </a:r>
          </a:p>
          <a:p>
            <a:pPr lvl="1"/>
            <a:r>
              <a:rPr lang="en-GB" dirty="0"/>
              <a:t>Reminder of what a copula is</a:t>
            </a:r>
          </a:p>
          <a:p>
            <a:pPr lvl="1"/>
            <a:r>
              <a:rPr lang="en-GB" dirty="0"/>
              <a:t>Gaussian and Student’s t copulas</a:t>
            </a:r>
          </a:p>
          <a:p>
            <a:r>
              <a:rPr lang="en-GB" dirty="0"/>
              <a:t>Choosing correlation assumptions – bottom-up approach</a:t>
            </a:r>
          </a:p>
          <a:p>
            <a:r>
              <a:rPr lang="en-GB" dirty="0"/>
              <a:t>Tail dependence - reminder</a:t>
            </a:r>
          </a:p>
          <a:p>
            <a:r>
              <a:rPr lang="en-GB" dirty="0"/>
              <a:t>Gaussian copula  - example of one approach using coefficient of finite tail dependence</a:t>
            </a:r>
          </a:p>
          <a:p>
            <a:r>
              <a:rPr lang="en-GB" dirty="0"/>
              <a:t>Top-down validation</a:t>
            </a:r>
          </a:p>
        </p:txBody>
      </p:sp>
      <p:sp>
        <p:nvSpPr>
          <p:cNvPr id="4" name="Date Placeholder 3"/>
          <p:cNvSpPr>
            <a:spLocks noGrp="1"/>
          </p:cNvSpPr>
          <p:nvPr>
            <p:ph type="dt" sz="half" idx="10"/>
          </p:nvPr>
        </p:nvSpPr>
        <p:spPr/>
        <p:txBody>
          <a:bodyPr/>
          <a:lstStyle/>
          <a:p>
            <a:fld id="{1744C141-B97D-4979-AB76-E8E6AB76C28B}" type="datetime4">
              <a:rPr lang="en-GB" smtClean="0"/>
              <a:pPr/>
              <a:t>27 June 2016</a:t>
            </a:fld>
            <a:endParaRPr lang="en-GB" dirty="0"/>
          </a:p>
        </p:txBody>
      </p:sp>
      <p:sp>
        <p:nvSpPr>
          <p:cNvPr id="7" name="Slide Number Placeholder 4"/>
          <p:cNvSpPr>
            <a:spLocks noGrp="1"/>
          </p:cNvSpPr>
          <p:nvPr>
            <p:ph type="sldNum" sz="quarter" idx="12"/>
          </p:nvPr>
        </p:nvSpPr>
        <p:spPr>
          <a:xfrm>
            <a:off x="8061408" y="4832059"/>
            <a:ext cx="647700" cy="254794"/>
          </a:xfrm>
        </p:spPr>
        <p:txBody>
          <a:bodyPr/>
          <a:lstStyle/>
          <a:p>
            <a:fld id="{FE8DA6AF-1811-4E27-A96F-54109F1D0275}" type="slidenum">
              <a:rPr lang="en-GB" smtClean="0"/>
              <a:pPr/>
              <a:t>8</a:t>
            </a:fld>
            <a:endParaRPr lang="en-GB"/>
          </a:p>
        </p:txBody>
      </p:sp>
    </p:spTree>
    <p:extLst>
      <p:ext uri="{BB962C8B-B14F-4D97-AF65-F5344CB8AC3E}">
        <p14:creationId xmlns:p14="http://schemas.microsoft.com/office/powerpoint/2010/main" val="90748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790" y="23242"/>
            <a:ext cx="4632482" cy="4715168"/>
          </a:xfrm>
          <a:prstGeom prst="rect">
            <a:avLst/>
          </a:prstGeom>
          <a:noFill/>
          <a:ln>
            <a:noFill/>
          </a:ln>
        </p:spPr>
      </p:pic>
      <p:sp>
        <p:nvSpPr>
          <p:cNvPr id="2" name="Title 1"/>
          <p:cNvSpPr>
            <a:spLocks noGrp="1"/>
          </p:cNvSpPr>
          <p:nvPr>
            <p:ph type="title"/>
          </p:nvPr>
        </p:nvSpPr>
        <p:spPr/>
        <p:txBody>
          <a:bodyPr/>
          <a:lstStyle/>
          <a:p>
            <a:r>
              <a:rPr lang="en-GB" dirty="0"/>
              <a:t>Copulas – reminder</a:t>
            </a:r>
            <a:br>
              <a:rPr lang="en-GB" dirty="0"/>
            </a:b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27 June 2016</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mc:AlternateContent xmlns:mc="http://schemas.openxmlformats.org/markup-compatibility/2006" xmlns:a14="http://schemas.microsoft.com/office/drawing/2010/main">
        <mc:Choice Requires="a14">
          <p:sp>
            <p:nvSpPr>
              <p:cNvPr id="6" name="Rectangle 5"/>
              <p:cNvSpPr/>
              <p:nvPr/>
            </p:nvSpPr>
            <p:spPr>
              <a:xfrm>
                <a:off x="395536" y="843557"/>
                <a:ext cx="4297254" cy="3810967"/>
              </a:xfrm>
              <a:prstGeom prst="rect">
                <a:avLst/>
              </a:prstGeom>
              <a:noFill/>
              <a:ln>
                <a:solidFill>
                  <a:srgbClr val="7CB3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113458"/>
                    </a:solidFill>
                  </a:rPr>
                  <a:t>What is a copula?</a:t>
                </a:r>
              </a:p>
              <a:p>
                <a:pPr marL="285750" indent="-285750">
                  <a:buClr>
                    <a:srgbClr val="4096B8"/>
                  </a:buClr>
                  <a:buFont typeface="Arial" panose="020B0604020202020204" pitchFamily="34" charset="0"/>
                  <a:buChar char="•"/>
                </a:pPr>
                <a:r>
                  <a:rPr lang="en-GB" sz="1400" dirty="0">
                    <a:solidFill>
                      <a:schemeClr val="tx1"/>
                    </a:solidFill>
                  </a:rPr>
                  <a:t>A </a:t>
                </a:r>
                <a14:m>
                  <m:oMath xmlns:m="http://schemas.openxmlformats.org/officeDocument/2006/math">
                    <m:r>
                      <a:rPr lang="en-GB" sz="1400" i="1" dirty="0">
                        <a:solidFill>
                          <a:schemeClr val="tx1"/>
                        </a:solidFill>
                        <a:latin typeface="Cambria Math"/>
                      </a:rPr>
                      <m:t>𝑑</m:t>
                    </m:r>
                  </m:oMath>
                </a14:m>
                <a:r>
                  <a:rPr lang="en-GB" sz="1400" dirty="0">
                    <a:solidFill>
                      <a:schemeClr val="tx1"/>
                    </a:solidFill>
                  </a:rPr>
                  <a:t>-dimensional copula is a multivariate distribution function  </a:t>
                </a:r>
                <a14:m>
                  <m:oMath xmlns:m="http://schemas.openxmlformats.org/officeDocument/2006/math">
                    <m:r>
                      <a:rPr lang="en-GB" sz="1400" b="0" i="1" smtClean="0">
                        <a:solidFill>
                          <a:schemeClr val="tx1"/>
                        </a:solidFill>
                        <a:latin typeface="Cambria Math" panose="02040503050406030204" pitchFamily="18" charset="0"/>
                      </a:rPr>
                      <m:t>𝐶</m:t>
                    </m:r>
                    <m:d>
                      <m:dPr>
                        <m:ctrlPr>
                          <a:rPr lang="en-GB" sz="1400" b="0" i="1" smtClean="0">
                            <a:solidFill>
                              <a:schemeClr val="tx1"/>
                            </a:solidFill>
                            <a:latin typeface="Cambria Math" panose="02040503050406030204" pitchFamily="18" charset="0"/>
                          </a:rPr>
                        </m:ctrlPr>
                      </m:dPr>
                      <m:e>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𝑢</m:t>
                            </m:r>
                          </m:e>
                          <m:sub>
                            <m:r>
                              <a:rPr lang="en-GB" sz="1400" b="0" i="1" smtClean="0">
                                <a:solidFill>
                                  <a:schemeClr val="tx1"/>
                                </a:solidFill>
                                <a:latin typeface="Cambria Math" panose="02040503050406030204" pitchFamily="18" charset="0"/>
                              </a:rPr>
                              <m:t>1</m:t>
                            </m:r>
                          </m:sub>
                        </m:sSub>
                        <m:r>
                          <a:rPr lang="en-GB" sz="1400" b="0" i="1" smtClean="0">
                            <a:solidFill>
                              <a:schemeClr val="tx1"/>
                            </a:solidFill>
                            <a:latin typeface="Cambria Math" panose="02040503050406030204" pitchFamily="18" charset="0"/>
                          </a:rPr>
                          <m:t>, …,</m:t>
                        </m:r>
                        <m:sSub>
                          <m:sSubPr>
                            <m:ctrlPr>
                              <a:rPr lang="en-GB" sz="1400" i="1">
                                <a:solidFill>
                                  <a:schemeClr val="tx1"/>
                                </a:solidFill>
                                <a:latin typeface="Cambria Math" panose="02040503050406030204" pitchFamily="18" charset="0"/>
                              </a:rPr>
                            </m:ctrlPr>
                          </m:sSubPr>
                          <m:e>
                            <m:r>
                              <a:rPr lang="en-GB" sz="1400" i="1">
                                <a:solidFill>
                                  <a:schemeClr val="tx1"/>
                                </a:solidFill>
                                <a:latin typeface="Cambria Math" panose="02040503050406030204" pitchFamily="18" charset="0"/>
                              </a:rPr>
                              <m:t>𝑢</m:t>
                            </m:r>
                          </m:e>
                          <m:sub>
                            <m:r>
                              <a:rPr lang="en-GB" sz="1400" b="0" i="1" smtClean="0">
                                <a:solidFill>
                                  <a:schemeClr val="tx1"/>
                                </a:solidFill>
                                <a:latin typeface="Cambria Math" panose="02040503050406030204" pitchFamily="18" charset="0"/>
                              </a:rPr>
                              <m:t>𝑑</m:t>
                            </m:r>
                          </m:sub>
                        </m:sSub>
                      </m:e>
                    </m:d>
                  </m:oMath>
                </a14:m>
                <a:r>
                  <a:rPr lang="en-GB" sz="1400" dirty="0">
                    <a:solidFill>
                      <a:schemeClr val="tx1"/>
                    </a:solidFill>
                  </a:rPr>
                  <a:t> on </a:t>
                </a:r>
                <a14:m>
                  <m:oMath xmlns:m="http://schemas.openxmlformats.org/officeDocument/2006/math">
                    <m:sSup>
                      <m:sSupPr>
                        <m:ctrlPr>
                          <a:rPr lang="en-GB" sz="1400" i="1">
                            <a:solidFill>
                              <a:schemeClr val="tx1"/>
                            </a:solidFill>
                            <a:latin typeface="Cambria Math" panose="02040503050406030204" pitchFamily="18" charset="0"/>
                          </a:rPr>
                        </m:ctrlPr>
                      </m:sSupPr>
                      <m:e>
                        <m:d>
                          <m:dPr>
                            <m:begChr m:val="["/>
                            <m:endChr m:val="]"/>
                            <m:ctrlPr>
                              <a:rPr lang="en-GB" sz="1400" i="1">
                                <a:solidFill>
                                  <a:schemeClr val="tx1"/>
                                </a:solidFill>
                                <a:latin typeface="Cambria Math" panose="02040503050406030204" pitchFamily="18" charset="0"/>
                              </a:rPr>
                            </m:ctrlPr>
                          </m:dPr>
                          <m:e>
                            <m:r>
                              <a:rPr lang="en-GB" sz="1400" i="1">
                                <a:solidFill>
                                  <a:schemeClr val="tx1"/>
                                </a:solidFill>
                                <a:latin typeface="Cambria Math"/>
                              </a:rPr>
                              <m:t>0,1</m:t>
                            </m:r>
                          </m:e>
                        </m:d>
                      </m:e>
                      <m:sup>
                        <m:r>
                          <a:rPr lang="en-GB" sz="1400" i="1">
                            <a:solidFill>
                              <a:schemeClr val="tx1"/>
                            </a:solidFill>
                            <a:latin typeface="Cambria Math"/>
                          </a:rPr>
                          <m:t>𝑑</m:t>
                        </m:r>
                      </m:sup>
                    </m:sSup>
                  </m:oMath>
                </a14:m>
                <a:r>
                  <a:rPr lang="en-GB" sz="1400" dirty="0">
                    <a:solidFill>
                      <a:schemeClr val="tx1"/>
                    </a:solidFill>
                  </a:rPr>
                  <a:t> with uniform </a:t>
                </a:r>
                <a:r>
                  <a:rPr lang="en-GB" sz="1400" dirty="0" err="1">
                    <a:solidFill>
                      <a:schemeClr val="tx1"/>
                    </a:solidFill>
                  </a:rPr>
                  <a:t>marginals</a:t>
                </a:r>
                <a:endParaRPr lang="en-GB" sz="1400" dirty="0">
                  <a:solidFill>
                    <a:schemeClr val="tx1"/>
                  </a:solidFill>
                </a:endParaRPr>
              </a:p>
              <a:p>
                <a:pPr marL="285750" indent="-285750">
                  <a:buClr>
                    <a:srgbClr val="4096B8"/>
                  </a:buClr>
                  <a:buFont typeface="Arial" panose="020B0604020202020204" pitchFamily="34" charset="0"/>
                  <a:buChar char="•"/>
                </a:pPr>
                <a:r>
                  <a:rPr lang="en-GB" sz="1400" dirty="0">
                    <a:solidFill>
                      <a:schemeClr val="tx1"/>
                    </a:solidFill>
                  </a:rPr>
                  <a:t>Copulas provide a rule for matching ranks of (marginal) risk factor distributions in a way that reflects an assumed dependency structure</a:t>
                </a:r>
              </a:p>
              <a:p>
                <a:pPr marL="285750" indent="-285750">
                  <a:buClr>
                    <a:srgbClr val="4096B8"/>
                  </a:buClr>
                  <a:buFont typeface="Arial" panose="020B0604020202020204" pitchFamily="34" charset="0"/>
                  <a:buChar char="•"/>
                </a:pPr>
                <a:r>
                  <a:rPr lang="en-GB" sz="1400" dirty="0">
                    <a:solidFill>
                      <a:schemeClr val="tx1"/>
                    </a:solidFill>
                  </a:rPr>
                  <a:t>A multivariate distribution of changes in risk factors can be generated using:</a:t>
                </a:r>
              </a:p>
              <a:p>
                <a:pPr marL="675376" lvl="1" indent="-285750">
                  <a:buClr>
                    <a:srgbClr val="4096B8"/>
                  </a:buClr>
                  <a:buFont typeface="Arial" panose="020B0604020202020204" pitchFamily="34" charset="0"/>
                  <a:buChar char="•"/>
                </a:pPr>
                <a:r>
                  <a:rPr lang="en-GB" sz="1400" dirty="0">
                    <a:solidFill>
                      <a:schemeClr val="tx1"/>
                    </a:solidFill>
                  </a:rPr>
                  <a:t>An algorithm for simulating from the copula</a:t>
                </a:r>
              </a:p>
              <a:p>
                <a:pPr marL="675376" lvl="1" indent="-285750">
                  <a:buClr>
                    <a:srgbClr val="4096B8"/>
                  </a:buClr>
                  <a:buFont typeface="Arial" panose="020B0604020202020204" pitchFamily="34" charset="0"/>
                  <a:buChar char="•"/>
                </a:pPr>
                <a:r>
                  <a:rPr lang="en-GB" sz="1400" dirty="0">
                    <a:solidFill>
                      <a:schemeClr val="tx1"/>
                    </a:solidFill>
                  </a:rPr>
                  <a:t>Distribution functions for the individual risk factors</a:t>
                </a:r>
              </a:p>
              <a:p>
                <a:pPr marL="285750" indent="-285750">
                  <a:buClr>
                    <a:srgbClr val="4096B8"/>
                  </a:buClr>
                  <a:buFont typeface="Arial" panose="020B0604020202020204" pitchFamily="34" charset="0"/>
                  <a:buChar char="•"/>
                </a:pPr>
                <a:r>
                  <a:rPr lang="en-GB" sz="1400" dirty="0">
                    <a:solidFill>
                      <a:schemeClr val="tx1"/>
                    </a:solidFill>
                  </a:rPr>
                  <a:t>Think of a copula as way of “gluing together” the </a:t>
                </a:r>
                <a:r>
                  <a:rPr lang="en-GB" sz="1400" dirty="0" err="1">
                    <a:solidFill>
                      <a:schemeClr val="tx1"/>
                    </a:solidFill>
                  </a:rPr>
                  <a:t>marginals</a:t>
                </a:r>
                <a:r>
                  <a:rPr lang="en-GB" sz="1400" dirty="0">
                    <a:solidFill>
                      <a:schemeClr val="tx1"/>
                    </a:solidFill>
                  </a:rPr>
                  <a:t>  </a:t>
                </a:r>
              </a:p>
              <a:p>
                <a:pPr marL="285750" indent="-285750">
                  <a:buClr>
                    <a:srgbClr val="4096B8"/>
                  </a:buClr>
                  <a:buFont typeface="Arial" panose="020B0604020202020204" pitchFamily="34" charset="0"/>
                  <a:buChar char="•"/>
                </a:pPr>
                <a:r>
                  <a:rPr lang="en-GB" sz="1400" dirty="0">
                    <a:solidFill>
                      <a:schemeClr val="tx1"/>
                    </a:solidFill>
                  </a:rPr>
                  <a:t>Every multivariate distribution can be decomposed in this way (</a:t>
                </a:r>
                <a:r>
                  <a:rPr lang="en-GB" sz="1400" dirty="0" err="1">
                    <a:solidFill>
                      <a:schemeClr val="tx1"/>
                    </a:solidFill>
                  </a:rPr>
                  <a:t>Sklar’s</a:t>
                </a:r>
                <a:r>
                  <a:rPr lang="en-GB" sz="1400" dirty="0">
                    <a:solidFill>
                      <a:schemeClr val="tx1"/>
                    </a:solidFill>
                  </a:rPr>
                  <a:t> theorem)</a:t>
                </a:r>
              </a:p>
              <a:p>
                <a:pPr>
                  <a:buClr>
                    <a:srgbClr val="4096B8"/>
                  </a:buClr>
                </a:pPr>
                <a:endParaRPr lang="en-GB" sz="1200" dirty="0">
                  <a:solidFill>
                    <a:schemeClr val="tx1"/>
                  </a:solidFill>
                </a:endParaRPr>
              </a:p>
              <a:p>
                <a:endParaRPr lang="en-GB" dirty="0">
                  <a:solidFill>
                    <a:srgbClr val="113458"/>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95536" y="843557"/>
                <a:ext cx="4297254" cy="3810967"/>
              </a:xfrm>
              <a:prstGeom prst="rect">
                <a:avLst/>
              </a:prstGeom>
              <a:blipFill>
                <a:blip r:embed="rId4"/>
                <a:stretch>
                  <a:fillRect l="-141" r="-141"/>
                </a:stretch>
              </a:blipFill>
              <a:ln>
                <a:solidFill>
                  <a:srgbClr val="7CB3E1"/>
                </a:solidFill>
              </a:ln>
            </p:spPr>
            <p:txBody>
              <a:bodyPr/>
              <a:lstStyle/>
              <a:p>
                <a:r>
                  <a:rPr lang="en-GB">
                    <a:noFill/>
                  </a:rPr>
                  <a:t> </a:t>
                </a:r>
              </a:p>
            </p:txBody>
          </p:sp>
        </mc:Fallback>
      </mc:AlternateContent>
    </p:spTree>
    <p:extLst>
      <p:ext uri="{BB962C8B-B14F-4D97-AF65-F5344CB8AC3E}">
        <p14:creationId xmlns:p14="http://schemas.microsoft.com/office/powerpoint/2010/main" val="3571304911"/>
      </p:ext>
    </p:extLst>
  </p:cSld>
  <p:clrMapOvr>
    <a:masterClrMapping/>
  </p:clrMapOvr>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14 mid blue</Template>
  <TotalTime>785</TotalTime>
  <Words>4935</Words>
  <Application>Microsoft Office PowerPoint</Application>
  <PresentationFormat>On-screen Show (16:9)</PresentationFormat>
  <Paragraphs>710</Paragraphs>
  <Slides>44</Slides>
  <Notes>29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Cambria Math</vt:lpstr>
      <vt:lpstr>Times New Roman</vt:lpstr>
      <vt:lpstr>IFOA PowerPoint template 14 mid blue</vt:lpstr>
      <vt:lpstr>Simulation based capital models – testing, justifying and communicating choices Life Aggregation and Simulation Techniques Working Party</vt:lpstr>
      <vt:lpstr>Agenda</vt:lpstr>
      <vt:lpstr>Introduction Background</vt:lpstr>
      <vt:lpstr>Introduction Objectives of Working Party</vt:lpstr>
      <vt:lpstr>Introduction Copula + proxy model approach to capital aggregation</vt:lpstr>
      <vt:lpstr>Introduction Justifying choices - different audiences, different needs</vt:lpstr>
      <vt:lpstr>Copulas</vt:lpstr>
      <vt:lpstr>Copulas</vt:lpstr>
      <vt:lpstr>Copulas – reminder </vt:lpstr>
      <vt:lpstr>Choice of copula</vt:lpstr>
      <vt:lpstr>Choice of copula</vt:lpstr>
      <vt:lpstr>Choosing correlation assumptions</vt:lpstr>
      <vt:lpstr>Tail dependence Coefficients of finite tail dependence</vt:lpstr>
      <vt:lpstr>Coefficients of finite tail dependence</vt:lpstr>
      <vt:lpstr>Coefficients of finite tail dependence</vt:lpstr>
      <vt:lpstr>Tail dependence – why take into account?</vt:lpstr>
      <vt:lpstr>Using data to inform judgements Example</vt:lpstr>
      <vt:lpstr>Different time periods</vt:lpstr>
      <vt:lpstr>Different time periods</vt:lpstr>
      <vt:lpstr>Statistical fitting techniques</vt:lpstr>
      <vt:lpstr>Bivariate fits</vt:lpstr>
      <vt:lpstr>Allowing for tail dependence</vt:lpstr>
      <vt:lpstr>Allowing for tail dependence</vt:lpstr>
      <vt:lpstr>Allowing for tail dependence</vt:lpstr>
      <vt:lpstr>Allowing for tail dependence</vt:lpstr>
      <vt:lpstr>Allowing for tail dependence</vt:lpstr>
      <vt:lpstr>Allowing for tail dependence</vt:lpstr>
      <vt:lpstr>Allowing for tail dependence</vt:lpstr>
      <vt:lpstr>Strengths and Limitations</vt:lpstr>
      <vt:lpstr>Top-down validation Is the model fit for purpose? </vt:lpstr>
      <vt:lpstr>Proxy Models</vt:lpstr>
      <vt:lpstr>Proxy Models</vt:lpstr>
      <vt:lpstr>Validation</vt:lpstr>
      <vt:lpstr>Out of Sample Testing </vt:lpstr>
      <vt:lpstr>Out of Sample Testing </vt:lpstr>
      <vt:lpstr>Out of Sample Testing </vt:lpstr>
      <vt:lpstr>Out of Sample Testing </vt:lpstr>
      <vt:lpstr>Making sense of out-of-sample results</vt:lpstr>
      <vt:lpstr>Questions</vt:lpstr>
      <vt:lpstr>References</vt:lpstr>
      <vt:lpstr>Appendix</vt:lpstr>
      <vt:lpstr>Allowing for tail dependence</vt:lpstr>
      <vt:lpstr>Allowing for tail dependence</vt:lpstr>
      <vt:lpstr>Higher order rank statistic matching Arachnitude</vt:lpstr>
    </vt:vector>
  </TitlesOfParts>
  <Company>The Actuarial Profession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Owner</cp:lastModifiedBy>
  <cp:revision>208</cp:revision>
  <cp:lastPrinted>2015-10-25T15:11:25Z</cp:lastPrinted>
  <dcterms:created xsi:type="dcterms:W3CDTF">2013-05-30T14:24:16Z</dcterms:created>
  <dcterms:modified xsi:type="dcterms:W3CDTF">2016-06-27T10:26:55Z</dcterms:modified>
</cp:coreProperties>
</file>