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71" r:id="rId3"/>
    <p:sldId id="465" r:id="rId4"/>
    <p:sldId id="286" r:id="rId5"/>
    <p:sldId id="478" r:id="rId6"/>
    <p:sldId id="263" r:id="rId7"/>
    <p:sldId id="467" r:id="rId8"/>
    <p:sldId id="483" r:id="rId9"/>
    <p:sldId id="484" r:id="rId10"/>
    <p:sldId id="479" r:id="rId11"/>
    <p:sldId id="477" r:id="rId12"/>
    <p:sldId id="471" r:id="rId13"/>
    <p:sldId id="468" r:id="rId14"/>
    <p:sldId id="285" r:id="rId15"/>
    <p:sldId id="270" r:id="rId16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5FF"/>
    <a:srgbClr val="FFFFFF"/>
    <a:srgbClr val="2F5079"/>
    <a:srgbClr val="E9458C"/>
    <a:srgbClr val="000000"/>
    <a:srgbClr val="79A32A"/>
    <a:srgbClr val="008452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howGuides="1">
      <p:cViewPr>
        <p:scale>
          <a:sx n="86" d="100"/>
          <a:sy n="86" d="100"/>
        </p:scale>
        <p:origin x="1648" y="720"/>
      </p:cViewPr>
      <p:guideLst>
        <p:guide orient="horz" pos="4247"/>
        <p:guide pos="2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0"/>
            <a:ext cx="989628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45138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9 March 2021</a:t>
            </a:r>
          </a:p>
        </p:txBody>
      </p:sp>
    </p:spTree>
    <p:extLst>
      <p:ext uri="{BB962C8B-B14F-4D97-AF65-F5344CB8AC3E}">
        <p14:creationId xmlns:p14="http://schemas.microsoft.com/office/powerpoint/2010/main" val="58633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653136"/>
            <a:ext cx="59436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4" y="466328"/>
            <a:ext cx="907357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925" y="5219874"/>
            <a:ext cx="59436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01154" y="1557338"/>
            <a:ext cx="4409546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2365" y="6410325"/>
            <a:ext cx="4681273" cy="331788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6097" y="6402389"/>
            <a:ext cx="701675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0"/>
            <a:ext cx="9896283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8118044" cy="1295399"/>
          </a:xfrm>
        </p:spPr>
        <p:txBody>
          <a:bodyPr anchor="t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0"/>
            <a:ext cx="2909994" cy="111885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5138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9 March 2021</a:t>
            </a:r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8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2133601"/>
            <a:ext cx="7723584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781300"/>
            <a:ext cx="663151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" y="228601"/>
            <a:ext cx="2909992" cy="11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4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8982471" cy="367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26" name="Picture 2" descr="Image result for university of east anglia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8862" r="12036" b="24841"/>
          <a:stretch/>
        </p:blipFill>
        <p:spPr bwMode="auto">
          <a:xfrm>
            <a:off x="9601490" y="12073556"/>
            <a:ext cx="367503" cy="2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viva 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1" b="25686"/>
          <a:stretch/>
        </p:blipFill>
        <p:spPr bwMode="auto">
          <a:xfrm>
            <a:off x="5169024" y="5424394"/>
            <a:ext cx="1234802" cy="7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28" y="1557338"/>
            <a:ext cx="4407826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154" y="1557338"/>
            <a:ext cx="4409546" cy="39598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088" y="404664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229" y="404813"/>
            <a:ext cx="89824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229" y="1557338"/>
            <a:ext cx="8982471" cy="374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2365" y="6410325"/>
            <a:ext cx="468127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6097" y="6402389"/>
            <a:ext cx="701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7340" y="6329363"/>
            <a:ext cx="88913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64"/>
          <p:cNvGrpSpPr/>
          <p:nvPr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R217</a:t>
                </a:r>
                <a:r>
                  <a:rPr lang="en-GB" sz="1000" baseline="0" dirty="0"/>
                  <a:t>  G171  B22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-2972065" y="3145009"/>
              <a:ext cx="309565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R121</a:t>
                </a:r>
                <a:r>
                  <a:rPr lang="en-GB" sz="1000" baseline="0" dirty="0"/>
                  <a:t>  G163  B42</a:t>
                </a:r>
                <a:endParaRPr lang="en-US" sz="1000" dirty="0"/>
              </a:p>
            </p:txBody>
          </p:sp>
        </p:grpSp>
        <p:sp>
          <p:nvSpPr>
            <p:cNvPr id="47" name="TextBox 46"/>
            <p:cNvSpPr txBox="1"/>
            <p:nvPr userDrawn="1"/>
          </p:nvSpPr>
          <p:spPr>
            <a:xfrm>
              <a:off x="-2518224" y="3144506"/>
              <a:ext cx="239912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/>
                <a:t>Light grey</a:t>
              </a:r>
            </a:p>
            <a:p>
              <a:r>
                <a:rPr lang="en-GB" sz="1000" dirty="0"/>
                <a:t>R</a:t>
              </a:r>
              <a:r>
                <a:rPr lang="en-GB" sz="1000" baseline="0" dirty="0"/>
                <a:t>220 G221  B217</a:t>
              </a:r>
              <a:endParaRPr lang="en-US" sz="1000" dirty="0"/>
            </a:p>
          </p:txBody>
        </p: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R17</a:t>
                </a:r>
                <a:r>
                  <a:rPr lang="en-GB" sz="1000" baseline="0" dirty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Cyan</a:t>
                </a:r>
              </a:p>
              <a:p>
                <a:r>
                  <a:rPr lang="en-GB" sz="1000" dirty="0"/>
                  <a:t>R0</a:t>
                </a:r>
                <a:r>
                  <a:rPr lang="en-GB" sz="1000" baseline="0" dirty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R124</a:t>
                </a:r>
                <a:r>
                  <a:rPr lang="en-GB" sz="1000" baseline="0" dirty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R128</a:t>
                </a:r>
                <a:r>
                  <a:rPr lang="en-GB" sz="1000" baseline="0" dirty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R143</a:t>
                </a:r>
                <a:r>
                  <a:rPr lang="en-GB" sz="1000" baseline="0" dirty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Fuscia</a:t>
                </a:r>
              </a:p>
              <a:p>
                <a:r>
                  <a:rPr lang="en-GB" sz="1000" dirty="0"/>
                  <a:t>R233</a:t>
                </a:r>
                <a:r>
                  <a:rPr lang="en-GB" sz="1000" baseline="0" dirty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R200</a:t>
                </a:r>
                <a:r>
                  <a:rPr lang="en-GB" sz="1000" baseline="0" dirty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R238</a:t>
                </a:r>
                <a:r>
                  <a:rPr lang="en-GB" sz="1000" baseline="0" dirty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989413" y="2351160"/>
            <a:ext cx="309565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-2503533" y="234888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Dark grey</a:t>
            </a:r>
          </a:p>
          <a:p>
            <a:r>
              <a:rPr lang="en-GB" sz="1000" dirty="0"/>
              <a:t>R63</a:t>
            </a:r>
            <a:r>
              <a:rPr lang="en-GB" sz="1000" baseline="0" dirty="0"/>
              <a:t>  G69  B72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577865"/>
            <a:ext cx="1752600" cy="673849"/>
          </a:xfrm>
          <a:prstGeom prst="rect">
            <a:avLst/>
          </a:prstGeom>
        </p:spPr>
      </p:pic>
      <p:pic>
        <p:nvPicPr>
          <p:cNvPr id="61" name="Picture 4" descr="Image result for aviva  log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1" b="25686"/>
          <a:stretch/>
        </p:blipFill>
        <p:spPr bwMode="auto">
          <a:xfrm>
            <a:off x="5169024" y="5424394"/>
            <a:ext cx="1234802" cy="7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university of east anglia 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7" y="5577866"/>
            <a:ext cx="1192847" cy="6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76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212" y="2075302"/>
            <a:ext cx="7056784" cy="1785746"/>
          </a:xfrm>
        </p:spPr>
        <p:txBody>
          <a:bodyPr/>
          <a:lstStyle/>
          <a:p>
            <a:pPr algn="ctr"/>
            <a:r>
              <a:rPr lang="en-GB" dirty="0"/>
              <a:t>Survival after Transient Ischaemic Attack in England : A retrospective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80" y="4119258"/>
            <a:ext cx="6631517" cy="1007740"/>
          </a:xfrm>
        </p:spPr>
        <p:txBody>
          <a:bodyPr/>
          <a:lstStyle/>
          <a:p>
            <a:pPr lvl="0" algn="ctr">
              <a:buClr>
                <a:srgbClr val="008452"/>
              </a:buClr>
            </a:pPr>
            <a:r>
              <a:rPr lang="en-GB" dirty="0"/>
              <a:t>By Padma Chutoo</a:t>
            </a:r>
          </a:p>
          <a:p>
            <a:pPr lvl="0" algn="ctr">
              <a:buClr>
                <a:srgbClr val="008452"/>
              </a:buClr>
            </a:pPr>
            <a:r>
              <a:rPr lang="en-GB" sz="2000" dirty="0"/>
              <a:t>University of East Anglia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662081" y="6381328"/>
            <a:ext cx="1899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www.actuaries.org.uk/arc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319B96-C035-CB4E-ABC4-D5383DEE1C05}"/>
              </a:ext>
            </a:extLst>
          </p:cNvPr>
          <p:cNvSpPr/>
          <p:nvPr/>
        </p:nvSpPr>
        <p:spPr>
          <a:xfrm>
            <a:off x="272480" y="5457998"/>
            <a:ext cx="6775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‘Use of Big Health and Actuarial Data for understanding Longevity and Morbidity Risks’ </a:t>
            </a:r>
            <a:r>
              <a:rPr lang="en-GB" dirty="0"/>
              <a:t>research programme is being funded by the Actuarial Research Centre.</a:t>
            </a:r>
          </a:p>
        </p:txBody>
      </p:sp>
    </p:spTree>
    <p:extLst>
      <p:ext uri="{BB962C8B-B14F-4D97-AF65-F5344CB8AC3E}">
        <p14:creationId xmlns:p14="http://schemas.microsoft.com/office/powerpoint/2010/main" val="8283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345ED-14FD-3B42-B730-21A3D884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920" y="0"/>
            <a:ext cx="3732683" cy="1143000"/>
          </a:xfrm>
        </p:spPr>
        <p:txBody>
          <a:bodyPr/>
          <a:lstStyle/>
          <a:p>
            <a:r>
              <a:rPr lang="en-MU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C5B46-4E0E-A94D-AC58-83359000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101401-85B1-6648-AFDD-54DDEFDAFC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" y="947896"/>
            <a:ext cx="5312306" cy="39932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06B7F2-403C-4942-993F-E21EB8649390}"/>
              </a:ext>
            </a:extLst>
          </p:cNvPr>
          <p:cNvSpPr/>
          <p:nvPr/>
        </p:nvSpPr>
        <p:spPr>
          <a:xfrm>
            <a:off x="5601072" y="1595250"/>
            <a:ext cx="40207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GB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Hazard ratio curves with 95% confidence intervals for patients aged 39-60 years at entry on aspirin. (Cases on aspirin were compared to cases who are non-users of aspirin. Controls on aspirin were compared to controls who are non-users of aspirin.)</a:t>
            </a:r>
            <a:endParaRPr lang="en-MU" sz="20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3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ADB8-347A-0E4A-A549-3767BA3C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29" y="404813"/>
            <a:ext cx="8982471" cy="863947"/>
          </a:xfrm>
        </p:spPr>
        <p:txBody>
          <a:bodyPr/>
          <a:lstStyle/>
          <a:p>
            <a:r>
              <a:rPr lang="en-MU" dirty="0"/>
              <a:t>Longevity models : Some examples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EF5AEC-CCD9-F24A-AB83-D8D3B311A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997699"/>
              </p:ext>
            </p:extLst>
          </p:nvPr>
        </p:nvGraphicFramePr>
        <p:xfrm>
          <a:off x="604850" y="2072727"/>
          <a:ext cx="8629227" cy="3137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4411">
                  <a:extLst>
                    <a:ext uri="{9D8B030D-6E8A-4147-A177-3AD203B41FA5}">
                      <a16:colId xmlns:a16="http://schemas.microsoft.com/office/drawing/2014/main" val="3231267234"/>
                    </a:ext>
                  </a:extLst>
                </a:gridCol>
                <a:gridCol w="1066587">
                  <a:extLst>
                    <a:ext uri="{9D8B030D-6E8A-4147-A177-3AD203B41FA5}">
                      <a16:colId xmlns:a16="http://schemas.microsoft.com/office/drawing/2014/main" val="616854267"/>
                    </a:ext>
                  </a:extLst>
                </a:gridCol>
                <a:gridCol w="1349080">
                  <a:extLst>
                    <a:ext uri="{9D8B030D-6E8A-4147-A177-3AD203B41FA5}">
                      <a16:colId xmlns:a16="http://schemas.microsoft.com/office/drawing/2014/main" val="2345879227"/>
                    </a:ext>
                  </a:extLst>
                </a:gridCol>
                <a:gridCol w="1279513">
                  <a:extLst>
                    <a:ext uri="{9D8B030D-6E8A-4147-A177-3AD203B41FA5}">
                      <a16:colId xmlns:a16="http://schemas.microsoft.com/office/drawing/2014/main" val="3981766507"/>
                    </a:ext>
                  </a:extLst>
                </a:gridCol>
                <a:gridCol w="3649636">
                  <a:extLst>
                    <a:ext uri="{9D8B030D-6E8A-4147-A177-3AD203B41FA5}">
                      <a16:colId xmlns:a16="http://schemas.microsoft.com/office/drawing/2014/main" val="2436083510"/>
                    </a:ext>
                  </a:extLst>
                </a:gridCol>
              </a:tblGrid>
              <a:tr h="643900"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Medical condition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Gender 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Age at diagnosis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Years after diagnosis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 Number of years lost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03193"/>
                  </a:ext>
                </a:extLst>
              </a:tr>
              <a:tr h="367943"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TIA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Male 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50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2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6.9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8557707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TIA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Female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50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2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8.2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005492"/>
                  </a:ext>
                </a:extLst>
              </a:tr>
              <a:tr h="367943"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TIA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Male 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60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2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5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544135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TIA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Female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60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2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5.9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159708"/>
                  </a:ext>
                </a:extLst>
              </a:tr>
              <a:tr h="372949"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TIA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Male 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70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2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3.7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35386372"/>
                  </a:ext>
                </a:extLst>
              </a:tr>
              <a:tr h="367943"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TIA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Female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70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2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U" sz="1800" dirty="0"/>
                        <a:t>4.1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55327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7C525-3E10-464A-BFCE-17D4457B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41DD3C-32D1-8044-BD5E-66CDDEFC05D3}"/>
              </a:ext>
            </a:extLst>
          </p:cNvPr>
          <p:cNvSpPr/>
          <p:nvPr/>
        </p:nvSpPr>
        <p:spPr>
          <a:xfrm>
            <a:off x="356221" y="1342509"/>
            <a:ext cx="934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Table </a:t>
            </a:r>
            <a:r>
              <a:rPr lang="en-US" b="1" dirty="0"/>
              <a:t>2</a:t>
            </a:r>
            <a:r>
              <a:rPr lang="en-GB" b="1" dirty="0"/>
              <a:t>: </a:t>
            </a:r>
            <a:r>
              <a:rPr lang="en-GB" dirty="0"/>
              <a:t>Number of years lost by patients from longevity model (from the Weibull- Cox model on the imputed data) 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5527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6C8B-4FC9-9240-B870-DEA789DE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4" y="115886"/>
            <a:ext cx="8982471" cy="720826"/>
          </a:xfrm>
        </p:spPr>
        <p:txBody>
          <a:bodyPr/>
          <a:lstStyle/>
          <a:p>
            <a:pPr algn="ctr"/>
            <a:r>
              <a:rPr lang="en-MU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7629C-598F-D949-9F03-E80E7E77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518F74F-84A8-0843-B393-A9BF0CA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33" y="1124744"/>
            <a:ext cx="9048039" cy="4392488"/>
          </a:xfrm>
        </p:spPr>
        <p:txBody>
          <a:bodyPr/>
          <a:lstStyle/>
          <a:p>
            <a:pPr lvl="0" algn="just"/>
            <a:r>
              <a:rPr lang="en-US" dirty="0"/>
              <a:t>Cardio-vascular comorbidities are more prevalent among TIA patients than their matched controls.</a:t>
            </a:r>
            <a:endParaRPr lang="en-MU" dirty="0"/>
          </a:p>
          <a:p>
            <a:pPr lvl="0" algn="just"/>
            <a:r>
              <a:rPr lang="en-US" dirty="0"/>
              <a:t>The TIA patients face a higher risk of death compared to controls.</a:t>
            </a:r>
            <a:endParaRPr lang="en-MU" dirty="0"/>
          </a:p>
          <a:p>
            <a:pPr lvl="0" algn="just"/>
            <a:r>
              <a:rPr lang="en-US" dirty="0"/>
              <a:t>Aspirin provides long-term survival benefits to TIA patients.</a:t>
            </a:r>
            <a:r>
              <a:rPr lang="en-MU" dirty="0"/>
              <a:t> </a:t>
            </a:r>
            <a:r>
              <a:rPr lang="en-US" dirty="0"/>
              <a:t>Long-term aspirin monotherapy could be a better choice than other antiplatelet options for TIA patients.</a:t>
            </a:r>
            <a:endParaRPr lang="en-MU" dirty="0"/>
          </a:p>
          <a:p>
            <a:pPr algn="just"/>
            <a:r>
              <a:rPr lang="en-US" dirty="0"/>
              <a:t>TIA is not a benign condition as it carries with it a high early risk of stroke and death. Management of risk factors should be a long-term endeavour.</a:t>
            </a:r>
          </a:p>
          <a:p>
            <a:pPr lvl="0" algn="just"/>
            <a:endParaRPr lang="en-MU" dirty="0"/>
          </a:p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70998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2B10-03BA-8C4E-9FD7-29D09D31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U" dirty="0"/>
              <a:t>References </a:t>
            </a:r>
            <a:br>
              <a:rPr lang="en-MU" dirty="0"/>
            </a:b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D4251-DA18-E34F-81E8-50009193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28" y="1196752"/>
            <a:ext cx="8982471" cy="4247926"/>
          </a:xfrm>
        </p:spPr>
        <p:txBody>
          <a:bodyPr/>
          <a:lstStyle/>
          <a:p>
            <a:pPr algn="just"/>
            <a:r>
              <a:rPr lang="en-GB" sz="1800" dirty="0"/>
              <a:t>King, D., Wittenberg, R., Patel, A., </a:t>
            </a:r>
            <a:r>
              <a:rPr lang="en-GB" sz="1800" dirty="0" err="1"/>
              <a:t>Quayyum</a:t>
            </a:r>
            <a:r>
              <a:rPr lang="en-GB" sz="1800" dirty="0"/>
              <a:t>, Z., </a:t>
            </a:r>
            <a:r>
              <a:rPr lang="en-GB" sz="1800" dirty="0" err="1"/>
              <a:t>Berdunov</a:t>
            </a:r>
            <a:r>
              <a:rPr lang="en-GB" sz="1800" dirty="0"/>
              <a:t>, V. and Knapp, M., 2020. The future incidence, prevalence and costs of stroke in the UK. </a:t>
            </a:r>
            <a:r>
              <a:rPr lang="en-GB" sz="1800" i="1" dirty="0"/>
              <a:t>Age and ageing</a:t>
            </a:r>
            <a:r>
              <a:rPr lang="en-GB" sz="1800" dirty="0"/>
              <a:t>, </a:t>
            </a:r>
            <a:r>
              <a:rPr lang="en-GB" sz="1800" i="1" dirty="0"/>
              <a:t>49</a:t>
            </a:r>
            <a:r>
              <a:rPr lang="en-GB" sz="1800" dirty="0"/>
              <a:t>(2), pp.277-282.</a:t>
            </a:r>
          </a:p>
          <a:p>
            <a:pPr algn="just"/>
            <a:r>
              <a:rPr lang="en-MU" sz="1800" dirty="0"/>
              <a:t>Begun, A., Kulinskaya, E. and MacGregor, A.J., 2019. Risk-adjusted CUSUM control charts for shared frailty survival models with application to hip replacement outcomes: a study using the NJR dataset. BMC medical research methodology, 19(1), p.217.</a:t>
            </a:r>
          </a:p>
          <a:p>
            <a:pPr lvl="0"/>
            <a:r>
              <a:rPr lang="en-GB" sz="1800" dirty="0" err="1"/>
              <a:t>Khare</a:t>
            </a:r>
            <a:r>
              <a:rPr lang="en-GB" sz="1800" dirty="0"/>
              <a:t>, S., 2016. Risk factors of transient ischaemic attack: An overview. Journal of Mid-life Health, 7(1), p.2</a:t>
            </a:r>
            <a:endParaRPr lang="en-MU" sz="1800" dirty="0"/>
          </a:p>
          <a:p>
            <a:pPr lvl="0"/>
            <a:r>
              <a:rPr lang="en-GB" sz="1800" dirty="0"/>
              <a:t>Edwards, J.D., </a:t>
            </a:r>
            <a:r>
              <a:rPr lang="en-GB" sz="1800" dirty="0" err="1"/>
              <a:t>Kapral</a:t>
            </a:r>
            <a:r>
              <a:rPr lang="en-GB" sz="1800" dirty="0"/>
              <a:t>, M.K., Fang, J. and Swartz, R.H., 2017. Long-term morbidity and mortality in patients without early complications after stroke or transient ischaemic attack. </a:t>
            </a:r>
            <a:r>
              <a:rPr lang="en-GB" sz="1800" dirty="0" err="1"/>
              <a:t>Cmaj</a:t>
            </a:r>
            <a:r>
              <a:rPr lang="en-GB" sz="1800" dirty="0"/>
              <a:t>, 189(29), pp.E954-E961.</a:t>
            </a:r>
          </a:p>
          <a:p>
            <a:r>
              <a:rPr lang="en-GB" sz="1800" dirty="0"/>
              <a:t>NICE, 2018 : https://</a:t>
            </a:r>
            <a:r>
              <a:rPr lang="en-GB" sz="1800" dirty="0" err="1"/>
              <a:t>www.nice.org.uk</a:t>
            </a:r>
            <a:r>
              <a:rPr lang="en-GB" sz="1800" dirty="0"/>
              <a:t>/Media/Default/About/what-we-do/Into-practice/measuring-uptake/NICE-Impact-</a:t>
            </a:r>
            <a:r>
              <a:rPr lang="en-GB" sz="1800" dirty="0" err="1"/>
              <a:t>stroke.pdf</a:t>
            </a:r>
            <a:endParaRPr lang="en-MU" sz="1800" dirty="0"/>
          </a:p>
          <a:p>
            <a:pPr lvl="0"/>
            <a:endParaRPr lang="en-MU" sz="1800" dirty="0"/>
          </a:p>
          <a:p>
            <a:pPr algn="just"/>
            <a:endParaRPr lang="en-GB" sz="1800" dirty="0"/>
          </a:p>
          <a:p>
            <a:endParaRPr lang="en-GB" sz="1800" dirty="0"/>
          </a:p>
          <a:p>
            <a:endParaRPr lang="en-M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46C34-F1AD-CB4A-A4AD-BDC83E1B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55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1628800"/>
            <a:ext cx="9133283" cy="1295399"/>
          </a:xfrm>
        </p:spPr>
        <p:txBody>
          <a:bodyPr/>
          <a:lstStyle/>
          <a:p>
            <a:r>
              <a:rPr lang="en-GB" dirty="0"/>
              <a:t>The Actuarial Research Centre (ARC)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504" y="2348880"/>
            <a:ext cx="6631517" cy="576064"/>
          </a:xfrm>
        </p:spPr>
        <p:txBody>
          <a:bodyPr/>
          <a:lstStyle/>
          <a:p>
            <a:r>
              <a:rPr lang="en-GB" sz="2400" dirty="0"/>
              <a:t>A gateway to global actuarial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504" y="3284984"/>
            <a:ext cx="864826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Actuarial Research Centre (ARC) is the Institute and Faculty of Actuaries’ (IFoA) </a:t>
            </a:r>
          </a:p>
          <a:p>
            <a:r>
              <a:rPr lang="en-GB" sz="1600" dirty="0">
                <a:solidFill>
                  <a:schemeClr val="bg1"/>
                </a:solidFill>
              </a:rPr>
              <a:t>network of actuarial researchers around the world.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The ARC seeks to deliver cutting-edge research programmes that address some of the</a:t>
            </a:r>
          </a:p>
          <a:p>
            <a:r>
              <a:rPr lang="en-GB" sz="1600" dirty="0">
                <a:solidFill>
                  <a:schemeClr val="bg1"/>
                </a:solidFill>
              </a:rPr>
              <a:t>significant, global challenges in actuarial science, through a partnership of the actuarial </a:t>
            </a:r>
          </a:p>
          <a:p>
            <a:r>
              <a:rPr lang="en-GB" sz="1600" dirty="0">
                <a:solidFill>
                  <a:schemeClr val="bg1"/>
                </a:solidFill>
              </a:rPr>
              <a:t>profession, the academic community and practitioners.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						</a:t>
            </a:r>
            <a:r>
              <a:rPr lang="en-GB" sz="1400" dirty="0">
                <a:solidFill>
                  <a:schemeClr val="bg1"/>
                </a:solidFill>
              </a:rPr>
              <a:t>www.actuaries.org.uk/arc</a:t>
            </a:r>
          </a:p>
        </p:txBody>
      </p:sp>
    </p:spTree>
    <p:extLst>
      <p:ext uri="{BB962C8B-B14F-4D97-AF65-F5344CB8AC3E}">
        <p14:creationId xmlns:p14="http://schemas.microsoft.com/office/powerpoint/2010/main" val="427197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458" y="4941168"/>
            <a:ext cx="9099788" cy="48419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63870" y="693242"/>
            <a:ext cx="4245114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5097016" y="693242"/>
            <a:ext cx="4245114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985838"/>
            <a:ext cx="3816424" cy="114300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13040" y="980728"/>
            <a:ext cx="38164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8485211" cy="381587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Overview of Transient Ischaemic Attack (TIA).</a:t>
            </a:r>
          </a:p>
          <a:p>
            <a:r>
              <a:rPr lang="en-GB" dirty="0">
                <a:solidFill>
                  <a:schemeClr val="tx2"/>
                </a:solidFill>
              </a:rPr>
              <a:t>Study description.</a:t>
            </a:r>
          </a:p>
          <a:p>
            <a:r>
              <a:rPr lang="en-GB" dirty="0">
                <a:solidFill>
                  <a:schemeClr val="tx2"/>
                </a:solidFill>
              </a:rPr>
              <a:t>Survival Models’ findings.</a:t>
            </a:r>
          </a:p>
          <a:p>
            <a:r>
              <a:rPr lang="en-GB" dirty="0">
                <a:solidFill>
                  <a:schemeClr val="tx2"/>
                </a:solidFill>
              </a:rPr>
              <a:t>Conclusions.</a:t>
            </a:r>
          </a:p>
          <a:p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26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0087" y="404664"/>
            <a:ext cx="8982039" cy="777400"/>
          </a:xfrm>
        </p:spPr>
        <p:txBody>
          <a:bodyPr/>
          <a:lstStyle/>
          <a:p>
            <a:pPr algn="ctr"/>
            <a:r>
              <a:rPr lang="en-GB" dirty="0"/>
              <a:t>What is Stroke?</a:t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8202" y="875240"/>
            <a:ext cx="4376870" cy="3951288"/>
          </a:xfrm>
        </p:spPr>
        <p:txBody>
          <a:bodyPr/>
          <a:lstStyle/>
          <a:p>
            <a:pPr algn="just"/>
            <a:r>
              <a:rPr lang="en-GB" sz="2000" b="1" kern="1200" dirty="0">
                <a:solidFill>
                  <a:schemeClr val="accent1"/>
                </a:solidFill>
                <a:latin typeface="Arial" charset="0"/>
                <a:cs typeface="Arial" charset="0"/>
              </a:rPr>
              <a:t>Ischaemic stroke </a:t>
            </a:r>
            <a:r>
              <a:rPr lang="en-GB" sz="2000" kern="1200" dirty="0">
                <a:solidFill>
                  <a:schemeClr val="tx2"/>
                </a:solidFill>
                <a:latin typeface="Arial" charset="0"/>
                <a:cs typeface="Arial" charset="0"/>
              </a:rPr>
              <a:t>is caused by a blood clot that blocks or plugs a blood vessel in the brain</a:t>
            </a:r>
            <a:r>
              <a:rPr lang="en-GB" sz="20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4947902" y="878281"/>
            <a:ext cx="4378590" cy="3951288"/>
          </a:xfrm>
        </p:spPr>
        <p:txBody>
          <a:bodyPr/>
          <a:lstStyle/>
          <a:p>
            <a:pPr algn="just"/>
            <a:r>
              <a:rPr lang="en-GB" sz="2000" b="1" kern="1200" dirty="0">
                <a:solidFill>
                  <a:schemeClr val="accent1"/>
                </a:solidFill>
                <a:latin typeface="Arial" charset="0"/>
                <a:cs typeface="Arial" charset="0"/>
              </a:rPr>
              <a:t>Haemorrhagic stroke </a:t>
            </a:r>
            <a:r>
              <a:rPr lang="en-GB" sz="2000" kern="1200" dirty="0">
                <a:solidFill>
                  <a:schemeClr val="tx2"/>
                </a:solidFill>
                <a:latin typeface="Arial" charset="0"/>
                <a:cs typeface="Arial" charset="0"/>
              </a:rPr>
              <a:t>is caused by a blood vessel that breaks and bleeds into the brain.</a:t>
            </a:r>
          </a:p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87" y="5973753"/>
            <a:ext cx="1719221" cy="2743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8" y="1969745"/>
            <a:ext cx="2794694" cy="26810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935" y="1931440"/>
            <a:ext cx="3051411" cy="260086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2419" y="4650773"/>
            <a:ext cx="89947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</a:rPr>
              <a:t>Transient Ischaemic Attacks </a:t>
            </a:r>
            <a:r>
              <a:rPr lang="en-GB" sz="2000" dirty="0">
                <a:solidFill>
                  <a:schemeClr val="tx2"/>
                </a:solidFill>
              </a:rPr>
              <a:t>or TIAs, are “mini-strokes” whereby the symptoms from the clot appear temporarily. TIAs are warning signs that should be taken seriously.</a:t>
            </a:r>
          </a:p>
          <a:p>
            <a:endParaRPr lang="en-GB" dirty="0">
              <a:solidFill>
                <a:srgbClr val="444444"/>
              </a:solidFill>
              <a:latin typeface="inheri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42" y="294043"/>
            <a:ext cx="8982471" cy="759531"/>
          </a:xfrm>
        </p:spPr>
        <p:txBody>
          <a:bodyPr/>
          <a:lstStyle/>
          <a:p>
            <a:pPr algn="ctr"/>
            <a:r>
              <a:rPr lang="en-GB" dirty="0"/>
              <a:t>TIA : not really a benign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9" y="1557338"/>
            <a:ext cx="2292523" cy="3815878"/>
          </a:xfrm>
        </p:spPr>
        <p:txBody>
          <a:bodyPr/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4A7879-351C-BA41-97B7-46D1B4A1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7" y="1669926"/>
            <a:ext cx="3152800" cy="35181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5E787F-1130-2443-BB1A-0D0D13D60BC5}"/>
              </a:ext>
            </a:extLst>
          </p:cNvPr>
          <p:cNvSpPr/>
          <p:nvPr/>
        </p:nvSpPr>
        <p:spPr>
          <a:xfrm>
            <a:off x="3148981" y="1196752"/>
            <a:ext cx="648453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j-lt"/>
              </a:rPr>
              <a:t>TIA is caused by temporary ischaemia and it resolves completely.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TIA does not cause permanent disability , TIA patients are at significantly increased risk of </a:t>
            </a:r>
            <a:r>
              <a:rPr lang="en-GB" sz="2400" dirty="0">
                <a:solidFill>
                  <a:schemeClr val="tx2"/>
                </a:solidFill>
                <a:latin typeface="+mj-lt"/>
              </a:rPr>
              <a:t>repeated TIAs (crescendo TIAs) or a stroke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[Khare et al, 2016]. </a:t>
            </a:r>
          </a:p>
          <a:p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These recurrent strokes are usually more devastating than the first events [Edwards et al, 2017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r>
              <a:rPr lang="en-MU" sz="24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62019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709-2885-9F4F-9273-D77F47C2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U" dirty="0"/>
              <a:t>Rationale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2442-E94C-A94F-883F-69F6EAB24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72" y="1557338"/>
            <a:ext cx="9577065" cy="3239814"/>
          </a:xfrm>
        </p:spPr>
        <p:txBody>
          <a:bodyPr/>
          <a:lstStyle/>
          <a:p>
            <a:pPr algn="just"/>
            <a:r>
              <a:rPr lang="en-MU" dirty="0">
                <a:solidFill>
                  <a:schemeClr val="tx2"/>
                </a:solidFill>
              </a:rPr>
              <a:t>The </a:t>
            </a:r>
            <a:r>
              <a:rPr lang="en-MU" dirty="0">
                <a:solidFill>
                  <a:schemeClr val="accent1"/>
                </a:solidFill>
              </a:rPr>
              <a:t>average age </a:t>
            </a:r>
            <a:r>
              <a:rPr lang="en-MU" dirty="0">
                <a:solidFill>
                  <a:schemeClr val="tx2"/>
                </a:solidFill>
              </a:rPr>
              <a:t>for someone having a s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MU" dirty="0">
                <a:solidFill>
                  <a:schemeClr val="tx2"/>
                </a:solidFill>
              </a:rPr>
              <a:t>roke is </a:t>
            </a:r>
            <a:r>
              <a:rPr lang="en-MU" dirty="0">
                <a:solidFill>
                  <a:schemeClr val="accent1"/>
                </a:solidFill>
              </a:rPr>
              <a:t>decreasing</a:t>
            </a:r>
            <a:r>
              <a:rPr lang="en-MU" dirty="0">
                <a:solidFill>
                  <a:schemeClr val="tx2"/>
                </a:solidFill>
              </a:rPr>
              <a:t>, with over a third of strokes in adults between 40 and 69 [NICE, 2018]. </a:t>
            </a:r>
          </a:p>
          <a:p>
            <a:pPr algn="just"/>
            <a:r>
              <a:rPr lang="en-MU" dirty="0">
                <a:solidFill>
                  <a:schemeClr val="tx2"/>
                </a:solidFill>
              </a:rPr>
              <a:t>Previous research on TIA  have been based on relatively </a:t>
            </a:r>
            <a:r>
              <a:rPr lang="en-MU" dirty="0">
                <a:solidFill>
                  <a:schemeClr val="accent1"/>
                </a:solidFill>
              </a:rPr>
              <a:t>modest</a:t>
            </a:r>
            <a:r>
              <a:rPr lang="en-MU" dirty="0">
                <a:solidFill>
                  <a:schemeClr val="tx2"/>
                </a:solidFill>
              </a:rPr>
              <a:t> </a:t>
            </a:r>
            <a:r>
              <a:rPr lang="en-MU" dirty="0">
                <a:solidFill>
                  <a:schemeClr val="accent1"/>
                </a:solidFill>
              </a:rPr>
              <a:t>patient samples </a:t>
            </a:r>
            <a:r>
              <a:rPr lang="en-MU" dirty="0">
                <a:solidFill>
                  <a:schemeClr val="tx2"/>
                </a:solidFill>
              </a:rPr>
              <a:t>and suffered from </a:t>
            </a:r>
            <a:r>
              <a:rPr lang="en-MU" dirty="0">
                <a:solidFill>
                  <a:schemeClr val="accent1"/>
                </a:solidFill>
              </a:rPr>
              <a:t>methodological limitations</a:t>
            </a:r>
            <a:r>
              <a:rPr lang="en-MU" dirty="0">
                <a:solidFill>
                  <a:schemeClr val="tx2"/>
                </a:solidFill>
              </a:rPr>
              <a:t>. Furthermore, most clinical studies’ follow-up last between 3-5 years and focus more on the recurrence of stroke or other vascular event.</a:t>
            </a:r>
          </a:p>
          <a:p>
            <a:pPr algn="just"/>
            <a:r>
              <a:rPr lang="en-MU" dirty="0">
                <a:solidFill>
                  <a:schemeClr val="tx2"/>
                </a:solidFill>
              </a:rPr>
              <a:t>This study analyzes the long-term </a:t>
            </a:r>
            <a:r>
              <a:rPr lang="en-GB" dirty="0">
                <a:solidFill>
                  <a:schemeClr val="tx2"/>
                </a:solidFill>
              </a:rPr>
              <a:t>hazards of all-cause mortality among TIA patients relative to the matched controls taking into consideration different socio-demographical factors, medical therapies and comorbidities.</a:t>
            </a:r>
            <a:r>
              <a:rPr lang="en-MU" dirty="0">
                <a:solidFill>
                  <a:schemeClr val="tx2"/>
                </a:solidFill>
              </a:rPr>
              <a:t> </a:t>
            </a:r>
          </a:p>
          <a:p>
            <a:endParaRPr lang="en-M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858A5-F59C-D84F-8858-87935DF3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66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548681"/>
            <a:ext cx="8982471" cy="864096"/>
          </a:xfrm>
        </p:spPr>
        <p:txBody>
          <a:bodyPr/>
          <a:lstStyle/>
          <a:p>
            <a:pPr algn="ctr"/>
            <a:r>
              <a:rPr lang="en-GB" dirty="0"/>
              <a:t>Methodology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B3200-67FC-3E4D-BFF8-1C09C53C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99" y="1268760"/>
            <a:ext cx="8485211" cy="3311822"/>
          </a:xfrm>
        </p:spPr>
        <p:txBody>
          <a:bodyPr/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GB" kern="1200" dirty="0">
                <a:solidFill>
                  <a:sysClr val="windowText" lastClr="000000"/>
                </a:solidFill>
              </a:rPr>
              <a:t>Objective: impact of 1</a:t>
            </a:r>
            <a:r>
              <a:rPr lang="en-GB" kern="1200" baseline="30000" dirty="0">
                <a:solidFill>
                  <a:sysClr val="windowText" lastClr="000000"/>
                </a:solidFill>
              </a:rPr>
              <a:t>st</a:t>
            </a:r>
            <a:r>
              <a:rPr lang="en-GB" kern="1200" dirty="0">
                <a:solidFill>
                  <a:sysClr val="windowText" lastClr="000000"/>
                </a:solidFill>
              </a:rPr>
              <a:t>  </a:t>
            </a:r>
            <a:r>
              <a:rPr lang="en-GB" b="1" kern="1200" dirty="0">
                <a:solidFill>
                  <a:sysClr val="windowText" lastClr="000000"/>
                </a:solidFill>
              </a:rPr>
              <a:t>transient ischaemic attack (TIA) </a:t>
            </a:r>
            <a:r>
              <a:rPr lang="en-GB" kern="1200" dirty="0">
                <a:solidFill>
                  <a:sysClr val="windowText" lastClr="000000"/>
                </a:solidFill>
              </a:rPr>
              <a:t>on longevity risks. 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GB" kern="1200" dirty="0">
                <a:solidFill>
                  <a:sysClr val="windowText" lastClr="000000"/>
                </a:solidFill>
              </a:rPr>
              <a:t>The study period is from 1986 up to 2017. </a:t>
            </a: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Design: case/control 1:3</a:t>
            </a: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GB" kern="1200" dirty="0">
                <a:solidFill>
                  <a:sysClr val="windowText" lastClr="000000"/>
                </a:solidFill>
              </a:rPr>
              <a:t>Anonymised medical records  of </a:t>
            </a:r>
            <a:r>
              <a:rPr lang="en-GB" kern="1200" dirty="0">
                <a:solidFill>
                  <a:schemeClr val="accent1"/>
                </a:solidFill>
              </a:rPr>
              <a:t>20,633  TIA</a:t>
            </a:r>
            <a:r>
              <a:rPr lang="en-GB" kern="1200" dirty="0">
                <a:solidFill>
                  <a:sysClr val="windowText" lastClr="000000"/>
                </a:solidFill>
              </a:rPr>
              <a:t> patients matched with </a:t>
            </a:r>
            <a:r>
              <a:rPr lang="en-GB" kern="1200" dirty="0">
                <a:solidFill>
                  <a:schemeClr val="accent1"/>
                </a:solidFill>
              </a:rPr>
              <a:t>58,634 controls </a:t>
            </a:r>
            <a:r>
              <a:rPr lang="en-GB" kern="1200" dirty="0">
                <a:solidFill>
                  <a:sysClr val="windowText" lastClr="000000"/>
                </a:solidFill>
              </a:rPr>
              <a:t>extracted from the THIN database.</a:t>
            </a: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GB" kern="1200" dirty="0">
                <a:solidFill>
                  <a:sysClr val="windowText" lastClr="000000"/>
                </a:solidFill>
              </a:rPr>
              <a:t>Exclusion criteria: p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rior major cancers, dementia, chronic kidney disease stages 3+ and haemorrhagic stroke.</a:t>
            </a:r>
            <a:endParaRPr lang="en-GB" kern="1200" dirty="0">
              <a:solidFill>
                <a:sysClr val="windowText" lastClr="000000"/>
              </a:solidFill>
            </a:endParaRP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defRPr/>
            </a:pPr>
            <a:r>
              <a:rPr lang="en-GB" kern="1200" dirty="0">
                <a:solidFill>
                  <a:sysClr val="windowText" lastClr="000000"/>
                </a:solidFill>
              </a:rPr>
              <a:t>The primary outcome is all-cause mortality. </a:t>
            </a: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15271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548681"/>
            <a:ext cx="8982471" cy="864096"/>
          </a:xfrm>
        </p:spPr>
        <p:txBody>
          <a:bodyPr/>
          <a:lstStyle/>
          <a:p>
            <a:pPr algn="ctr"/>
            <a:r>
              <a:rPr lang="en-GB" dirty="0"/>
              <a:t>Methodology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B3200-67FC-3E4D-BFF8-1C09C53C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28" y="1124744"/>
            <a:ext cx="8982471" cy="36718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</a:rPr>
              <a:t>Variables of interest: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8452"/>
                </a:solidFill>
                <a:ea typeface="Calibri" panose="020F0502020204030204" pitchFamily="34" charset="0"/>
              </a:rPr>
              <a:t>Drugs</a:t>
            </a:r>
            <a:r>
              <a:rPr lang="en-GB" b="1" dirty="0">
                <a:solidFill>
                  <a:srgbClr val="000000"/>
                </a:solidFill>
                <a:ea typeface="Calibri" panose="020F0502020204030204" pitchFamily="34" charset="0"/>
              </a:rPr>
              <a:t>: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Antihypertensive drugs, Antiplatelet drugs, Anticoagulant drugs, Lipid regulating drugs and antidiabetic drugs.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8452"/>
                </a:solidFill>
                <a:ea typeface="Calibri" panose="020F0502020204030204" pitchFamily="34" charset="0"/>
              </a:rPr>
              <a:t>Medical conditions: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Asthma, Atrial Fibrillation, CKD, CHD, PAD, Hypothyroidism, COPD, Diabetes, Hypercholesterolemia, Hypertension, Depression.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8452"/>
                </a:solidFill>
                <a:ea typeface="Calibri" panose="020F0502020204030204" pitchFamily="34" charset="0"/>
              </a:rPr>
              <a:t>Demographical and lifestyle conditions:  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Blood-Pressure, Cholesterol, BMI, gender, date of birth, age at entry, smoking status, alcohol status and IMD Decile.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106562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9" y="548681"/>
            <a:ext cx="8982471" cy="864096"/>
          </a:xfrm>
        </p:spPr>
        <p:txBody>
          <a:bodyPr/>
          <a:lstStyle/>
          <a:p>
            <a:pPr algn="ctr"/>
            <a:r>
              <a:rPr lang="en-GB" dirty="0"/>
              <a:t>Methodology</a:t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B3200-67FC-3E4D-BFF8-1C09C53CA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Missing data were imputed using the Multiple Imputation method using the ‘</a:t>
            </a:r>
            <a:r>
              <a:rPr lang="en-GB" dirty="0" err="1">
                <a:solidFill>
                  <a:srgbClr val="000000"/>
                </a:solidFill>
                <a:ea typeface="Calibri" panose="020F0502020204030204" pitchFamily="34" charset="0"/>
              </a:rPr>
              <a:t>jomo</a:t>
            </a: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’ package in R and results were pooled using the Rubin’s rule.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A “double”– Cox ( Weibull-Cox) model was used for the survival modelling.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62181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7FD0-7EDE-D140-89C3-ACDC73D8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U" dirty="0"/>
              <a:t>Results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8DD4EF-FB17-8F48-931E-1EDEDF9EF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990120"/>
              </p:ext>
            </p:extLst>
          </p:nvPr>
        </p:nvGraphicFramePr>
        <p:xfrm>
          <a:off x="920552" y="2204864"/>
          <a:ext cx="8253975" cy="31963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1325">
                  <a:extLst>
                    <a:ext uri="{9D8B030D-6E8A-4147-A177-3AD203B41FA5}">
                      <a16:colId xmlns:a16="http://schemas.microsoft.com/office/drawing/2014/main" val="2895157085"/>
                    </a:ext>
                  </a:extLst>
                </a:gridCol>
                <a:gridCol w="2908543">
                  <a:extLst>
                    <a:ext uri="{9D8B030D-6E8A-4147-A177-3AD203B41FA5}">
                      <a16:colId xmlns:a16="http://schemas.microsoft.com/office/drawing/2014/main" val="2964493556"/>
                    </a:ext>
                  </a:extLst>
                </a:gridCol>
                <a:gridCol w="2594107">
                  <a:extLst>
                    <a:ext uri="{9D8B030D-6E8A-4147-A177-3AD203B41FA5}">
                      <a16:colId xmlns:a16="http://schemas.microsoft.com/office/drawing/2014/main" val="3336405675"/>
                    </a:ext>
                  </a:extLst>
                </a:gridCol>
              </a:tblGrid>
              <a:tr h="356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effectLst/>
                        </a:rPr>
                        <a:t>Comparison group</a:t>
                      </a:r>
                      <a:endParaRPr lang="en-M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effectLst/>
                        </a:rPr>
                        <a:t>Relative to:</a:t>
                      </a:r>
                      <a:endParaRPr lang="en-M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1">
                          <a:effectLst/>
                        </a:rPr>
                        <a:t>HR (95% CI)</a:t>
                      </a:r>
                      <a:endParaRPr lang="en-M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9728547"/>
                  </a:ext>
                </a:extLst>
              </a:tr>
              <a:tr h="762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Cases aged 39-60 years</a:t>
                      </a:r>
                      <a:endParaRPr lang="en-M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Controls aged 39-60 years</a:t>
                      </a:r>
                      <a:endParaRPr lang="en-M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3.04 (2.91-3.18)</a:t>
                      </a:r>
                      <a:endParaRPr lang="en-M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0987486"/>
                  </a:ext>
                </a:extLst>
              </a:tr>
              <a:tr h="762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Cases aged 61-70 years</a:t>
                      </a:r>
                      <a:endParaRPr lang="en-M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Controls aged 61-70 years</a:t>
                      </a:r>
                      <a:endParaRPr lang="en-M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</a:rPr>
                        <a:t>1.98 (1.55-2.30)</a:t>
                      </a:r>
                      <a:endParaRPr lang="en-MU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472951"/>
                  </a:ext>
                </a:extLst>
              </a:tr>
              <a:tr h="762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</a:rPr>
                        <a:t>Cases aged 71-76 years</a:t>
                      </a:r>
                      <a:endParaRPr lang="en-MU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Controls aged 71-76 years</a:t>
                      </a:r>
                      <a:endParaRPr lang="en-M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1.72 (1.20-2.07)</a:t>
                      </a:r>
                      <a:endParaRPr lang="en-M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4983599"/>
                  </a:ext>
                </a:extLst>
              </a:tr>
              <a:tr h="5463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>
                          <a:solidFill>
                            <a:schemeClr val="tx2"/>
                          </a:solidFill>
                          <a:effectLst/>
                        </a:rPr>
                        <a:t>Cases aged 77+ years</a:t>
                      </a:r>
                      <a:endParaRPr lang="en-MU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Controls aged 77+ years</a:t>
                      </a:r>
                      <a:endParaRPr lang="en-M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effectLst/>
                        </a:rPr>
                        <a:t>1.52 (1.15-1.97)</a:t>
                      </a:r>
                      <a:endParaRPr lang="en-MU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5296506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8446B-81A0-FF40-BB56-99B7A0D0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A3B21-F8D2-C94F-9459-517737F97526}"/>
              </a:ext>
            </a:extLst>
          </p:cNvPr>
          <p:cNvSpPr txBox="1"/>
          <p:nvPr/>
        </p:nvSpPr>
        <p:spPr>
          <a:xfrm>
            <a:off x="414886" y="1461698"/>
            <a:ext cx="8759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Table </a:t>
            </a:r>
            <a:r>
              <a:rPr lang="en-US" b="1" dirty="0"/>
              <a:t>1</a:t>
            </a:r>
            <a:r>
              <a:rPr lang="en-GB" b="1" dirty="0"/>
              <a:t>: </a:t>
            </a:r>
            <a:r>
              <a:rPr lang="en-GB" dirty="0"/>
              <a:t>Adjusted estimated hazard ratios of all-cause mortality by age at diagnosis </a:t>
            </a:r>
          </a:p>
          <a:p>
            <a:pPr algn="ctr"/>
            <a:r>
              <a:rPr lang="en-GB" dirty="0"/>
              <a:t>and case-control status (from the Weibull- Cox model on the imputed data) </a:t>
            </a:r>
            <a:endParaRPr lang="en-MU" dirty="0"/>
          </a:p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364906054"/>
      </p:ext>
    </p:extLst>
  </p:cSld>
  <p:clrMapOvr>
    <a:masterClrMapping/>
  </p:clrMapOvr>
</p:sld>
</file>

<file path=ppt/theme/theme1.xml><?xml version="1.0" encoding="utf-8"?>
<a:theme xmlns:a="http://schemas.openxmlformats.org/drawingml/2006/main" name="ARC PowerPoint Template">
  <a:themeElements>
    <a:clrScheme name="ARC 01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008452"/>
      </a:accent1>
      <a:accent2>
        <a:srgbClr val="113458"/>
      </a:accent2>
      <a:accent3>
        <a:srgbClr val="D9AB16"/>
      </a:accent3>
      <a:accent4>
        <a:srgbClr val="4096B8"/>
      </a:accent4>
      <a:accent5>
        <a:srgbClr val="11B3A2"/>
      </a:accent5>
      <a:accent6>
        <a:srgbClr val="7CB3E1"/>
      </a:accent6>
      <a:hlink>
        <a:srgbClr val="008452"/>
      </a:hlink>
      <a:folHlink>
        <a:srgbClr val="00845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 PowerPoint Template V03.potx" id="{B1EFF89D-A4B7-4CA3-B2BA-87D9FEFA2EA8}" vid="{D44E4394-C528-46F0-83E8-181675B2D4F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PowerPoint Template</Template>
  <TotalTime>25331</TotalTime>
  <Words>1134</Words>
  <Application>Microsoft Macintosh PowerPoint</Application>
  <PresentationFormat>A4 Paper (210x297 mm)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inherit</vt:lpstr>
      <vt:lpstr>Times New Roman</vt:lpstr>
      <vt:lpstr>ARC PowerPoint Template</vt:lpstr>
      <vt:lpstr>Survival after Transient Ischaemic Attack in England : A retrospective analysis</vt:lpstr>
      <vt:lpstr>Outline of presentation </vt:lpstr>
      <vt:lpstr>What is Stroke? </vt:lpstr>
      <vt:lpstr>TIA : not really a benign condition</vt:lpstr>
      <vt:lpstr>Rationale of study</vt:lpstr>
      <vt:lpstr>Methodology </vt:lpstr>
      <vt:lpstr>Methodology </vt:lpstr>
      <vt:lpstr>Methodology </vt:lpstr>
      <vt:lpstr>Results</vt:lpstr>
      <vt:lpstr>Results</vt:lpstr>
      <vt:lpstr>Longevity models : Some examples </vt:lpstr>
      <vt:lpstr>Conclusions</vt:lpstr>
      <vt:lpstr>References  </vt:lpstr>
      <vt:lpstr>The Actuarial Research Centre (ARC)</vt:lpstr>
      <vt:lpstr>Questions</vt:lpstr>
    </vt:vector>
  </TitlesOfParts>
  <Company>IFoA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Actuarial Research Centre (ARC)</dc:title>
  <dc:creator>Windows User</dc:creator>
  <cp:lastModifiedBy>Padma Chiutoo</cp:lastModifiedBy>
  <cp:revision>83</cp:revision>
  <dcterms:created xsi:type="dcterms:W3CDTF">2017-04-21T13:05:38Z</dcterms:created>
  <dcterms:modified xsi:type="dcterms:W3CDTF">2021-06-14T08:18:06Z</dcterms:modified>
</cp:coreProperties>
</file>