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71" r:id="rId3"/>
    <p:sldId id="465" r:id="rId4"/>
    <p:sldId id="286" r:id="rId5"/>
    <p:sldId id="585" r:id="rId6"/>
    <p:sldId id="485" r:id="rId7"/>
    <p:sldId id="527" r:id="rId8"/>
    <p:sldId id="495" r:id="rId9"/>
    <p:sldId id="530" r:id="rId10"/>
    <p:sldId id="577" r:id="rId11"/>
    <p:sldId id="480" r:id="rId12"/>
    <p:sldId id="578" r:id="rId13"/>
    <p:sldId id="579" r:id="rId14"/>
    <p:sldId id="483" r:id="rId15"/>
    <p:sldId id="583" r:id="rId16"/>
    <p:sldId id="484" r:id="rId17"/>
    <p:sldId id="479" r:id="rId18"/>
    <p:sldId id="580" r:id="rId19"/>
    <p:sldId id="471" r:id="rId20"/>
    <p:sldId id="468" r:id="rId21"/>
    <p:sldId id="270" r:id="rId22"/>
    <p:sldId id="584" r:id="rId23"/>
  </p:sldIdLst>
  <p:sldSz cx="9906000" cy="6858000" type="A4"/>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52"/>
    <a:srgbClr val="C3F5FF"/>
    <a:srgbClr val="FFFFFF"/>
    <a:srgbClr val="2F5079"/>
    <a:srgbClr val="E9458C"/>
    <a:srgbClr val="000000"/>
    <a:srgbClr val="79A32A"/>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4660"/>
  </p:normalViewPr>
  <p:slideViewPr>
    <p:cSldViewPr showGuides="1">
      <p:cViewPr varScale="1">
        <p:scale>
          <a:sx n="110" d="100"/>
          <a:sy n="110" d="100"/>
        </p:scale>
        <p:origin x="856" y="184"/>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8" name="TextBox 7"/>
          <p:cNvSpPr txBox="1"/>
          <p:nvPr userDrawn="1"/>
        </p:nvSpPr>
        <p:spPr>
          <a:xfrm>
            <a:off x="445138" y="6237312"/>
            <a:ext cx="1728192" cy="369332"/>
          </a:xfrm>
          <a:prstGeom prst="rect">
            <a:avLst/>
          </a:prstGeom>
          <a:noFill/>
        </p:spPr>
        <p:txBody>
          <a:bodyPr wrap="square" rtlCol="0">
            <a:spAutoFit/>
          </a:bodyPr>
          <a:lstStyle/>
          <a:p>
            <a:r>
              <a:rPr lang="en-GB" dirty="0">
                <a:solidFill>
                  <a:schemeClr val="bg1"/>
                </a:solidFill>
              </a:rPr>
              <a:t>9 March 2021</a:t>
            </a:r>
          </a:p>
        </p:txBody>
      </p:sp>
    </p:spTree>
    <p:extLst>
      <p:ext uri="{BB962C8B-B14F-4D97-AF65-F5344CB8AC3E}">
        <p14:creationId xmlns:p14="http://schemas.microsoft.com/office/powerpoint/2010/main" val="58633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334222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dirty="0"/>
              <a:t>Click icon to add chart</a:t>
            </a:r>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8" y="0"/>
            <a:ext cx="9896283" cy="6858000"/>
          </a:xfrm>
          <a:prstGeom prst="rect">
            <a:avLst/>
          </a:prstGeom>
        </p:spPr>
      </p:pic>
      <p:sp>
        <p:nvSpPr>
          <p:cNvPr id="3074" name="Rectangle 2"/>
          <p:cNvSpPr>
            <a:spLocks noGrp="1" noChangeArrowheads="1"/>
          </p:cNvSpPr>
          <p:nvPr>
            <p:ph type="ctrTitle"/>
          </p:nvPr>
        </p:nvSpPr>
        <p:spPr>
          <a:xfrm>
            <a:off x="428229" y="2133601"/>
            <a:ext cx="8118044" cy="1295399"/>
          </a:xfrm>
        </p:spPr>
        <p:txBody>
          <a:bodyPr anchor="t"/>
          <a:lstStyle>
            <a:lvl1pPr>
              <a:defRPr sz="3600" b="1">
                <a:solidFill>
                  <a:schemeClr val="bg1"/>
                </a:solidFill>
              </a:defRPr>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0"/>
            <a:ext cx="2909994" cy="1118851"/>
          </a:xfrm>
          <a:prstGeom prst="rect">
            <a:avLst/>
          </a:prstGeom>
        </p:spPr>
      </p:pic>
      <p:sp>
        <p:nvSpPr>
          <p:cNvPr id="3" name="TextBox 2"/>
          <p:cNvSpPr txBox="1"/>
          <p:nvPr userDrawn="1"/>
        </p:nvSpPr>
        <p:spPr>
          <a:xfrm>
            <a:off x="445138" y="6237312"/>
            <a:ext cx="1728192" cy="369332"/>
          </a:xfrm>
          <a:prstGeom prst="rect">
            <a:avLst/>
          </a:prstGeom>
          <a:noFill/>
        </p:spPr>
        <p:txBody>
          <a:bodyPr wrap="square" rtlCol="0">
            <a:spAutoFit/>
          </a:bodyPr>
          <a:lstStyle/>
          <a:p>
            <a:r>
              <a:rPr lang="en-GB" dirty="0">
                <a:solidFill>
                  <a:schemeClr val="bg1"/>
                </a:solidFill>
              </a:rPr>
              <a:t>9 March 2021</a:t>
            </a:r>
          </a:p>
        </p:txBody>
      </p:sp>
    </p:spTree>
    <p:extLst>
      <p:ext uri="{BB962C8B-B14F-4D97-AF65-F5344CB8AC3E}">
        <p14:creationId xmlns:p14="http://schemas.microsoft.com/office/powerpoint/2010/main" val="229915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a:t>Click to edit Master subtitle style</a:t>
            </a:r>
            <a:endParaRPr lang="en-GB"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139468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accent2"/>
                </a:solidFill>
              </a:defRPr>
            </a:lvl1pPr>
          </a:lstStyle>
          <a:p>
            <a:pPr lvl="0"/>
            <a:r>
              <a:rPr lang="en-US" noProof="0"/>
              <a:t>Click to edit Master subtitle style</a:t>
            </a:r>
            <a:endParaRPr lang="en-GB" noProof="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06" y="228601"/>
            <a:ext cx="2909992" cy="1118850"/>
          </a:xfrm>
          <a:prstGeom prst="rect">
            <a:avLst/>
          </a:prstGeom>
        </p:spPr>
      </p:pic>
    </p:spTree>
    <p:extLst>
      <p:ext uri="{BB962C8B-B14F-4D97-AF65-F5344CB8AC3E}">
        <p14:creationId xmlns:p14="http://schemas.microsoft.com/office/powerpoint/2010/main" val="410704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28229" y="1557338"/>
            <a:ext cx="8982471" cy="3671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pic>
        <p:nvPicPr>
          <p:cNvPr id="1026" name="Picture 2" descr="Image result for university of east anglia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259" t="28862" r="12036" b="24841"/>
          <a:stretch/>
        </p:blipFill>
        <p:spPr bwMode="auto">
          <a:xfrm>
            <a:off x="9601490" y="12073556"/>
            <a:ext cx="367503" cy="216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viva  logo"/>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0861" b="25686"/>
          <a:stretch/>
        </p:blipFill>
        <p:spPr bwMode="auto">
          <a:xfrm>
            <a:off x="5169024" y="5424394"/>
            <a:ext cx="1234802" cy="78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4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6" cy="39598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28229" y="1557338"/>
            <a:ext cx="8982471" cy="374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Forest green</a:t>
                </a:r>
              </a:p>
              <a:p>
                <a:r>
                  <a:rPr lang="en-GB" sz="1000" dirty="0"/>
                  <a:t>R217</a:t>
                </a:r>
                <a:r>
                  <a:rPr lang="en-GB" sz="1000" baseline="0" dirty="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sp>
          <p:nvSpPr>
            <p:cNvPr id="50" name="Rectangle 49"/>
            <p:cNvSpPr/>
            <p:nvPr userDrawn="1"/>
          </p:nvSpPr>
          <p:spPr>
            <a:xfrm>
              <a:off x="-2972065" y="3145009"/>
              <a:ext cx="309565"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Light grey</a:t>
              </a:r>
            </a:p>
            <a:p>
              <a:r>
                <a:rPr lang="en-GB" sz="1000" dirty="0"/>
                <a:t>R</a:t>
              </a:r>
              <a:r>
                <a:rPr lang="en-GB" sz="1000" baseline="0" dirty="0"/>
                <a:t>220 G221  B217</a:t>
              </a:r>
              <a:endParaRPr lang="en-US" sz="1000" dirty="0"/>
            </a:p>
          </p:txBody>
        </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Fuscia</a:t>
                </a:r>
              </a:p>
              <a:p>
                <a:r>
                  <a:rPr lang="en-GB" sz="1000" dirty="0"/>
                  <a:t>R233</a:t>
                </a:r>
                <a:r>
                  <a:rPr lang="en-GB" sz="1000" baseline="0" dirty="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a:t>Dark grey</a:t>
            </a:r>
          </a:p>
          <a:p>
            <a:r>
              <a:rPr lang="en-GB" sz="1000" dirty="0"/>
              <a:t>R63</a:t>
            </a:r>
            <a:r>
              <a:rPr lang="en-GB" sz="1000" baseline="0" dirty="0"/>
              <a:t>  G69  B72</a:t>
            </a:r>
            <a:endParaRPr lang="en-US" sz="1000"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000" y="5577865"/>
            <a:ext cx="1752600" cy="673849"/>
          </a:xfrm>
          <a:prstGeom prst="rect">
            <a:avLst/>
          </a:prstGeom>
        </p:spPr>
      </p:pic>
      <p:pic>
        <p:nvPicPr>
          <p:cNvPr id="61" name="Picture 4" descr="Image result for aviva  log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t="10861" b="25686"/>
          <a:stretch/>
        </p:blipFill>
        <p:spPr bwMode="auto">
          <a:xfrm>
            <a:off x="5169024" y="5424394"/>
            <a:ext cx="1234802" cy="78349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Image result for university of east anglia log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300717" y="5577866"/>
            <a:ext cx="1192847" cy="68079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5" r:id="rId1"/>
    <p:sldLayoutId id="2147483661" r:id="rId2"/>
    <p:sldLayoutId id="2147483674" r:id="rId3"/>
    <p:sldLayoutId id="2147483676" r:id="rId4"/>
    <p:sldLayoutId id="2147483650" r:id="rId5"/>
    <p:sldLayoutId id="2147483652" r:id="rId6"/>
    <p:sldLayoutId id="2147483653" r:id="rId7"/>
    <p:sldLayoutId id="2147483654" r:id="rId8"/>
    <p:sldLayoutId id="2147483655" r:id="rId9"/>
    <p:sldLayoutId id="2147483657" r:id="rId10"/>
    <p:sldLayoutId id="2147483660" r:id="rId11"/>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7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96" y="2063976"/>
            <a:ext cx="7056784" cy="1785746"/>
          </a:xfrm>
        </p:spPr>
        <p:txBody>
          <a:bodyPr/>
          <a:lstStyle/>
          <a:p>
            <a:r>
              <a:rPr lang="en-GB" sz="2800" dirty="0"/>
              <a:t>Survival analysis after a first ischaemic stroke event: a case-control study in the adult population of England. </a:t>
            </a:r>
            <a:br>
              <a:rPr lang="en-GB" dirty="0"/>
            </a:br>
            <a:endParaRPr lang="en-GB" dirty="0"/>
          </a:p>
        </p:txBody>
      </p:sp>
      <p:sp>
        <p:nvSpPr>
          <p:cNvPr id="3" name="Subtitle 2"/>
          <p:cNvSpPr>
            <a:spLocks noGrp="1"/>
          </p:cNvSpPr>
          <p:nvPr>
            <p:ph type="subTitle" idx="1"/>
          </p:nvPr>
        </p:nvSpPr>
        <p:spPr>
          <a:xfrm>
            <a:off x="416495" y="3717032"/>
            <a:ext cx="7056785" cy="1792942"/>
          </a:xfrm>
        </p:spPr>
        <p:txBody>
          <a:bodyPr/>
          <a:lstStyle/>
          <a:p>
            <a:pPr lvl="0" algn="ctr">
              <a:buClr>
                <a:srgbClr val="008452"/>
              </a:buClr>
            </a:pPr>
            <a:r>
              <a:rPr lang="en-GB" sz="2000" dirty="0"/>
              <a:t>Padma Chutoo, Elena Kulinskaya, Ilyas Bakbergenuly, Nicholas Steel &amp; Dmitri Pchejetski</a:t>
            </a:r>
          </a:p>
          <a:p>
            <a:pPr lvl="0">
              <a:buClr>
                <a:srgbClr val="008452"/>
              </a:buClr>
            </a:pPr>
            <a:r>
              <a:rPr lang="en-GB" sz="2400" dirty="0"/>
              <a:t> </a:t>
            </a:r>
          </a:p>
          <a:p>
            <a:pPr lvl="0" algn="ctr">
              <a:buClr>
                <a:srgbClr val="008452"/>
              </a:buClr>
            </a:pPr>
            <a:r>
              <a:rPr lang="en-GB" sz="2000" dirty="0"/>
              <a:t>University of East Anglia</a:t>
            </a:r>
          </a:p>
          <a:p>
            <a:endParaRPr lang="en-GB" dirty="0"/>
          </a:p>
        </p:txBody>
      </p:sp>
      <p:sp>
        <p:nvSpPr>
          <p:cNvPr id="7" name="Rectangle 6"/>
          <p:cNvSpPr/>
          <p:nvPr/>
        </p:nvSpPr>
        <p:spPr>
          <a:xfrm>
            <a:off x="7662081" y="6381328"/>
            <a:ext cx="1899431" cy="276999"/>
          </a:xfrm>
          <a:prstGeom prst="rect">
            <a:avLst/>
          </a:prstGeom>
        </p:spPr>
        <p:txBody>
          <a:bodyPr wrap="none">
            <a:spAutoFit/>
          </a:bodyPr>
          <a:lstStyle/>
          <a:p>
            <a:r>
              <a:rPr lang="en-GB" sz="1200" dirty="0"/>
              <a:t>www.actuaries.org.uk/arc</a:t>
            </a:r>
          </a:p>
        </p:txBody>
      </p:sp>
      <p:sp>
        <p:nvSpPr>
          <p:cNvPr id="4" name="Rectangle 3">
            <a:extLst>
              <a:ext uri="{FF2B5EF4-FFF2-40B4-BE49-F238E27FC236}">
                <a16:creationId xmlns:a16="http://schemas.microsoft.com/office/drawing/2014/main" id="{A3319B96-C035-CB4E-ABC4-D5383DEE1C05}"/>
              </a:ext>
            </a:extLst>
          </p:cNvPr>
          <p:cNvSpPr/>
          <p:nvPr/>
        </p:nvSpPr>
        <p:spPr>
          <a:xfrm>
            <a:off x="264897" y="5642664"/>
            <a:ext cx="6775533" cy="830997"/>
          </a:xfrm>
          <a:prstGeom prst="rect">
            <a:avLst/>
          </a:prstGeom>
        </p:spPr>
        <p:txBody>
          <a:bodyPr wrap="square">
            <a:spAutoFit/>
          </a:bodyPr>
          <a:lstStyle/>
          <a:p>
            <a:r>
              <a:rPr lang="en-GB" sz="1600" dirty="0"/>
              <a:t>The </a:t>
            </a:r>
            <a:r>
              <a:rPr lang="en-GB" sz="1600" b="1" dirty="0"/>
              <a:t>‘Use of Big Health and Actuarial Data for understanding Longevity and Morbidity Risks’ </a:t>
            </a:r>
            <a:r>
              <a:rPr lang="en-GB" sz="1600" dirty="0"/>
              <a:t>research programme is being funded by the Actuarial Research Centre.</a:t>
            </a:r>
          </a:p>
        </p:txBody>
      </p:sp>
    </p:spTree>
    <p:extLst>
      <p:ext uri="{BB962C8B-B14F-4D97-AF65-F5344CB8AC3E}">
        <p14:creationId xmlns:p14="http://schemas.microsoft.com/office/powerpoint/2010/main" val="828379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7933-0AB0-45FD-ADFA-29CF4A4FEBA2}"/>
              </a:ext>
            </a:extLst>
          </p:cNvPr>
          <p:cNvSpPr>
            <a:spLocks noGrp="1"/>
          </p:cNvSpPr>
          <p:nvPr>
            <p:ph type="title"/>
          </p:nvPr>
        </p:nvSpPr>
        <p:spPr>
          <a:xfrm>
            <a:off x="425759" y="188640"/>
            <a:ext cx="8982471" cy="1143000"/>
          </a:xfrm>
        </p:spPr>
        <p:txBody>
          <a:bodyPr/>
          <a:lstStyle/>
          <a:p>
            <a:r>
              <a:rPr lang="en-GB" dirty="0"/>
              <a:t>What if the proportional hazards assumption is not met?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E07E93-523C-4F9C-B486-251328B42C74}"/>
                  </a:ext>
                </a:extLst>
              </p:cNvPr>
              <p:cNvSpPr>
                <a:spLocks noGrp="1"/>
              </p:cNvSpPr>
              <p:nvPr>
                <p:ph idx="1"/>
              </p:nvPr>
            </p:nvSpPr>
            <p:spPr>
              <a:xfrm>
                <a:off x="128464" y="1343941"/>
                <a:ext cx="9721080" cy="4640262"/>
              </a:xfrm>
            </p:spPr>
            <p:txBody>
              <a:bodyPr/>
              <a:lstStyle/>
              <a:p>
                <a:pPr marL="0" indent="0">
                  <a:buNone/>
                </a:pPr>
                <a:r>
                  <a:rPr lang="en-GB" dirty="0"/>
                  <a:t>   For a Cox model </a:t>
                </a:r>
                <a14:m>
                  <m:oMath xmlns:m="http://schemas.openxmlformats.org/officeDocument/2006/math">
                    <m:r>
                      <a:rPr lang="en-GB" i="1" smtClean="0">
                        <a:latin typeface="Cambria Math" panose="02040503050406030204" pitchFamily="18" charset="0"/>
                        <a:ea typeface="Cambria Math" panose="02040503050406030204" pitchFamily="18" charset="0"/>
                      </a:rPr>
                      <m:t>𝜇</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𝑡</m:t>
                        </m:r>
                      </m:e>
                      <m:e>
                        <m:r>
                          <a:rPr lang="en-GB" i="1">
                            <a:latin typeface="Cambria Math" panose="02040503050406030204" pitchFamily="18" charset="0"/>
                            <a:ea typeface="Cambria Math" panose="02040503050406030204" pitchFamily="18" charset="0"/>
                          </a:rPr>
                          <m:t>𝛽</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𝑍</m:t>
                        </m:r>
                      </m:e>
                    </m:d>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ea typeface="Cambria Math" panose="02040503050406030204" pitchFamily="18" charset="0"/>
                          </a:rPr>
                          <m:t>0</m:t>
                        </m:r>
                      </m:sub>
                    </m:sSub>
                    <m:d>
                      <m:dPr>
                        <m:ctrlPr>
                          <a:rPr lang="en-GB" i="1" dirty="0">
                            <a:latin typeface="Cambria Math" panose="02040503050406030204" pitchFamily="18" charset="0"/>
                            <a:ea typeface="Cambria Math" panose="02040503050406030204" pitchFamily="18" charset="0"/>
                          </a:rPr>
                        </m:ctrlPr>
                      </m:dPr>
                      <m:e>
                        <m:r>
                          <a:rPr lang="en-GB" i="1" dirty="0">
                            <a:latin typeface="Cambria Math" panose="02040503050406030204" pitchFamily="18" charset="0"/>
                          </a:rPr>
                          <m:t>𝑡</m:t>
                        </m:r>
                      </m:e>
                    </m:d>
                    <m:sSup>
                      <m:sSupPr>
                        <m:ctrlPr>
                          <a:rPr lang="en-GB" i="1">
                            <a:latin typeface="Cambria Math" panose="02040503050406030204" pitchFamily="18" charset="0"/>
                          </a:rPr>
                        </m:ctrlPr>
                      </m:sSupPr>
                      <m:e>
                        <m:r>
                          <m:rPr>
                            <m:sty m:val="p"/>
                          </m:rPr>
                          <a:rPr lang="en-GB">
                            <a:latin typeface="Cambria Math" panose="02040503050406030204" pitchFamily="18" charset="0"/>
                          </a:rPr>
                          <m:t>exp</m:t>
                        </m:r>
                        <m:r>
                          <a:rPr lang="en-GB" i="1">
                            <a:latin typeface="Cambria Math" panose="02040503050406030204" pitchFamily="18" charset="0"/>
                          </a:rPr>
                          <m:t>⁡(</m:t>
                        </m:r>
                        <m:r>
                          <a:rPr lang="en-GB" i="1">
                            <a:latin typeface="Cambria Math" panose="02040503050406030204" pitchFamily="18" charset="0"/>
                          </a:rPr>
                          <m:t>𝑍</m:t>
                        </m:r>
                        <m:r>
                          <m:rPr>
                            <m:sty m:val="p"/>
                          </m:rPr>
                          <a:rPr lang="el-GR" i="1" baseline="30000">
                            <a:latin typeface="Cambria Math" panose="02040503050406030204" pitchFamily="18" charset="0"/>
                          </a:rPr>
                          <m:t>Τ</m:t>
                        </m:r>
                        <m:r>
                          <a:rPr lang="en-GB" i="1">
                            <a:latin typeface="Cambria Math" panose="02040503050406030204" pitchFamily="18" charset="0"/>
                          </a:rPr>
                          <m:t>𝛽</m:t>
                        </m:r>
                        <m:r>
                          <a:rPr lang="en-GB" i="1">
                            <a:latin typeface="Cambria Math" panose="02040503050406030204" pitchFamily="18" charset="0"/>
                          </a:rPr>
                          <m:t>) </m:t>
                        </m:r>
                      </m:e>
                      <m:sup/>
                    </m:sSup>
                    <m:r>
                      <a:rPr lang="en-US" b="0" i="0" smtClean="0">
                        <a:latin typeface="Cambria Math" panose="02040503050406030204" pitchFamily="18" charset="0"/>
                      </a:rPr>
                      <m:t>, </m:t>
                    </m:r>
                    <m:r>
                      <m:rPr>
                        <m:sty m:val="p"/>
                      </m:rPr>
                      <a:rPr lang="en-US" b="0" i="0" smtClean="0">
                        <a:latin typeface="Cambria Math" panose="02040503050406030204" pitchFamily="18" charset="0"/>
                      </a:rPr>
                      <m:t>to</m:t>
                    </m:r>
                    <m:r>
                      <a:rPr lang="en-US" b="0" i="0" smtClean="0">
                        <a:latin typeface="Cambria Math" panose="02040503050406030204" pitchFamily="18" charset="0"/>
                      </a:rPr>
                      <m:t> </m:t>
                    </m:r>
                  </m:oMath>
                </a14:m>
                <a:r>
                  <a:rPr lang="en-GB" dirty="0"/>
                  <a:t>cope with non-  proportionality, we used </a:t>
                </a:r>
              </a:p>
              <a:p>
                <a:pPr marL="0" indent="0">
                  <a:buNone/>
                </a:pPr>
                <a:r>
                  <a:rPr lang="en-GB" dirty="0"/>
                  <a:t>  a “Double-Cox” model which includes additionally a model for  shape of baseline hazards- 	</a:t>
                </a:r>
              </a:p>
              <a:p>
                <a:pPr lvl="1">
                  <a:buFont typeface="Arial" panose="020B0604020202020204" pitchFamily="34" charset="0"/>
                  <a:buChar char="─"/>
                </a:pPr>
                <a:r>
                  <a:rPr lang="en-GB" dirty="0"/>
                  <a:t>This is a new statistical model developed by us to deal with these kinds of data [Begun et al., 2019]</a:t>
                </a:r>
              </a:p>
              <a:p>
                <a:pPr marL="896938" lvl="2" indent="0">
                  <a:buNone/>
                </a:pPr>
                <a:endParaRPr lang="en-GB" dirty="0"/>
              </a:p>
              <a:p>
                <a:pPr lvl="1"/>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4FE07E93-523C-4F9C-B486-251328B42C74}"/>
                  </a:ext>
                </a:extLst>
              </p:cNvPr>
              <p:cNvSpPr>
                <a:spLocks noGrp="1" noRot="1" noChangeAspect="1" noMove="1" noResize="1" noEditPoints="1" noAdjustHandles="1" noChangeArrowheads="1" noChangeShapeType="1" noTextEdit="1"/>
              </p:cNvSpPr>
              <p:nvPr>
                <p:ph idx="1"/>
              </p:nvPr>
            </p:nvSpPr>
            <p:spPr>
              <a:xfrm>
                <a:off x="128464" y="1343941"/>
                <a:ext cx="9721080" cy="4640262"/>
              </a:xfrm>
              <a:blipFill>
                <a:blip r:embed="rId2"/>
                <a:stretch>
                  <a:fillRect l="-1044" r="-914"/>
                </a:stretch>
              </a:blipFill>
            </p:spPr>
            <p:txBody>
              <a:bodyPr/>
              <a:lstStyle/>
              <a:p>
                <a:r>
                  <a:rPr lang="en-MU">
                    <a:noFill/>
                  </a:rPr>
                  <a:t> </a:t>
                </a:r>
              </a:p>
            </p:txBody>
          </p:sp>
        </mc:Fallback>
      </mc:AlternateContent>
      <p:sp>
        <p:nvSpPr>
          <p:cNvPr id="5" name="Slide Number Placeholder 4">
            <a:extLst>
              <a:ext uri="{FF2B5EF4-FFF2-40B4-BE49-F238E27FC236}">
                <a16:creationId xmlns:a16="http://schemas.microsoft.com/office/drawing/2014/main" id="{8B4C99D8-9072-4702-B61E-38FA044584E9}"/>
              </a:ext>
            </a:extLst>
          </p:cNvPr>
          <p:cNvSpPr>
            <a:spLocks noGrp="1"/>
          </p:cNvSpPr>
          <p:nvPr>
            <p:ph type="sldNum" sz="quarter" idx="12"/>
          </p:nvPr>
        </p:nvSpPr>
        <p:spPr/>
        <p:txBody>
          <a:bodyPr/>
          <a:lstStyle/>
          <a:p>
            <a:fld id="{FE8DA6AF-1811-4E27-A96F-54109F1D0275}" type="slidenum">
              <a:rPr lang="en-GB" smtClean="0"/>
              <a:pPr/>
              <a:t>10</a:t>
            </a:fld>
            <a:endParaRPr lang="en-GB" dirty="0"/>
          </a:p>
        </p:txBody>
      </p:sp>
    </p:spTree>
    <p:extLst>
      <p:ext uri="{BB962C8B-B14F-4D97-AF65-F5344CB8AC3E}">
        <p14:creationId xmlns:p14="http://schemas.microsoft.com/office/powerpoint/2010/main" val="327486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96893" y="134574"/>
            <a:ext cx="8982471" cy="1143000"/>
          </a:xfrm>
        </p:spPr>
        <p:txBody>
          <a:bodyPr/>
          <a:lstStyle/>
          <a:p>
            <a:pPr>
              <a:spcBef>
                <a:spcPct val="50000"/>
              </a:spcBef>
            </a:pPr>
            <a:r>
              <a:rPr lang="en-US" altLang="en-US" dirty="0"/>
              <a:t>Parametric “Double-Cox” regression</a:t>
            </a:r>
          </a:p>
        </p:txBody>
      </p:sp>
      <p:sp>
        <p:nvSpPr>
          <p:cNvPr id="203780" name="Text Box 4"/>
          <p:cNvSpPr txBox="1">
            <a:spLocks noChangeArrowheads="1"/>
          </p:cNvSpPr>
          <p:nvPr/>
        </p:nvSpPr>
        <p:spPr bwMode="auto">
          <a:xfrm>
            <a:off x="428229" y="1322120"/>
            <a:ext cx="3141123"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en-US" sz="1600" dirty="0"/>
              <a:t>Components:</a:t>
            </a:r>
          </a:p>
          <a:p>
            <a:pPr marL="285750" indent="-285750" eaLnBrk="1" hangingPunct="1">
              <a:spcBef>
                <a:spcPct val="50000"/>
              </a:spcBef>
              <a:buFont typeface="Arial" panose="020B0604020202020204" pitchFamily="34" charset="0"/>
              <a:buChar char="•"/>
            </a:pPr>
            <a:r>
              <a:rPr lang="en-US" altLang="en-US" sz="1600" dirty="0"/>
              <a:t>A baseline hazard function (which </a:t>
            </a:r>
            <a:r>
              <a:rPr lang="en-US" altLang="en-US" sz="1600" dirty="0">
                <a:solidFill>
                  <a:schemeClr val="accent2">
                    <a:lumMod val="60000"/>
                    <a:lumOff val="40000"/>
                  </a:schemeClr>
                </a:solidFill>
              </a:rPr>
              <a:t>changes over time</a:t>
            </a:r>
            <a:r>
              <a:rPr lang="en-US" altLang="en-US" sz="1600" dirty="0"/>
              <a:t>).</a:t>
            </a:r>
          </a:p>
          <a:p>
            <a:pPr marL="285750" indent="-285750">
              <a:buFont typeface="Arial" panose="020B0604020202020204" pitchFamily="34" charset="0"/>
              <a:buChar char="•"/>
            </a:pPr>
            <a:r>
              <a:rPr lang="en-GB" sz="1600" dirty="0"/>
              <a:t>The risk factors </a:t>
            </a:r>
            <a:r>
              <a:rPr lang="en-GB" sz="1600" i="1" dirty="0"/>
              <a:t>Z</a:t>
            </a:r>
            <a:r>
              <a:rPr lang="en-GB" sz="1600" dirty="0"/>
              <a:t> have a log-linear contribution to the force of mortality which does not depend on time </a:t>
            </a:r>
            <a:r>
              <a:rPr lang="en-GB" sz="1600" i="1" dirty="0"/>
              <a:t>t</a:t>
            </a:r>
            <a:r>
              <a:rPr lang="en-GB" sz="1600" dirty="0"/>
              <a:t>. </a:t>
            </a:r>
          </a:p>
        </p:txBody>
      </p:sp>
      <p:sp>
        <p:nvSpPr>
          <p:cNvPr id="13324" name="Text Box 16"/>
          <p:cNvSpPr txBox="1">
            <a:spLocks noChangeArrowheads="1"/>
          </p:cNvSpPr>
          <p:nvPr/>
        </p:nvSpPr>
        <p:spPr bwMode="auto">
          <a:xfrm>
            <a:off x="5097016" y="1322121"/>
            <a:ext cx="3384375" cy="307777"/>
          </a:xfrm>
          <a:prstGeom prst="rect">
            <a:avLst/>
          </a:prstGeom>
          <a:solidFill>
            <a:srgbClr val="CCFFFF"/>
          </a:solidFill>
          <a:ln w="9525">
            <a:solidFill>
              <a:schemeClr val="tx1"/>
            </a:solidFill>
            <a:miter lim="800000"/>
            <a:headEnd/>
            <a:tailEnd/>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altLang="en-US" sz="1400" dirty="0"/>
              <a:t>The Cox parametric regression model </a:t>
            </a:r>
          </a:p>
        </p:txBody>
      </p:sp>
      <p:grpSp>
        <p:nvGrpSpPr>
          <p:cNvPr id="3" name="Group 22"/>
          <p:cNvGrpSpPr>
            <a:grpSpLocks/>
          </p:cNvGrpSpPr>
          <p:nvPr/>
        </p:nvGrpSpPr>
        <p:grpSpPr bwMode="auto">
          <a:xfrm>
            <a:off x="956067" y="3065746"/>
            <a:ext cx="4247555" cy="1777772"/>
            <a:chOff x="292" y="1836"/>
            <a:chExt cx="2971" cy="1317"/>
          </a:xfrm>
        </p:grpSpPr>
        <p:sp>
          <p:nvSpPr>
            <p:cNvPr id="13321" name="Text Box 19"/>
            <p:cNvSpPr txBox="1">
              <a:spLocks noChangeArrowheads="1"/>
            </p:cNvSpPr>
            <p:nvPr/>
          </p:nvSpPr>
          <p:spPr bwMode="auto">
            <a:xfrm>
              <a:off x="292" y="2097"/>
              <a:ext cx="2801" cy="547"/>
            </a:xfrm>
            <a:prstGeom prst="rect">
              <a:avLst/>
            </a:prstGeom>
            <a:solidFill>
              <a:srgbClr val="99CCFF"/>
            </a:solidFill>
            <a:ln w="9525">
              <a:solidFill>
                <a:schemeClr val="tx1"/>
              </a:solidFill>
              <a:miter lim="800000"/>
              <a:headEnd/>
              <a:tailEnd/>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en-US" sz="1400" dirty="0"/>
                <a:t>Weibull or Gompertz baseline hazard function with scale </a:t>
              </a:r>
              <a:r>
                <a:rPr lang="en-US" altLang="en-US" sz="1400" dirty="0">
                  <a:latin typeface="Cambria Math" panose="02040503050406030204" pitchFamily="18" charset="0"/>
                  <a:ea typeface="Cambria Math" panose="02040503050406030204" pitchFamily="18" charset="0"/>
                </a:rPr>
                <a:t>𝜈</a:t>
              </a:r>
              <a:r>
                <a:rPr lang="en-US" altLang="en-US" sz="1400" dirty="0"/>
                <a:t>  and shape k.  Shape k is modelled as k=k(Z). </a:t>
              </a:r>
            </a:p>
          </p:txBody>
        </p:sp>
        <p:sp>
          <p:nvSpPr>
            <p:cNvPr id="13322" name="Line 20"/>
            <p:cNvSpPr>
              <a:spLocks noChangeShapeType="1"/>
            </p:cNvSpPr>
            <p:nvPr/>
          </p:nvSpPr>
          <p:spPr bwMode="auto">
            <a:xfrm flipH="1">
              <a:off x="3017" y="1836"/>
              <a:ext cx="246" cy="235"/>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GB"/>
            </a:p>
          </p:txBody>
        </p:sp>
        <p:sp>
          <p:nvSpPr>
            <p:cNvPr id="13323" name="Line 21"/>
            <p:cNvSpPr>
              <a:spLocks noChangeShapeType="1"/>
            </p:cNvSpPr>
            <p:nvPr/>
          </p:nvSpPr>
          <p:spPr bwMode="auto">
            <a:xfrm flipH="1">
              <a:off x="1526" y="2700"/>
              <a:ext cx="655" cy="453"/>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GB"/>
            </a:p>
          </p:txBody>
        </p:sp>
      </p:grpSp>
      <mc:AlternateContent xmlns:mc="http://schemas.openxmlformats.org/markup-compatibility/2006" xmlns:a14="http://schemas.microsoft.com/office/drawing/2010/main">
        <mc:Choice Requires="a14">
          <p:sp>
            <p:nvSpPr>
              <p:cNvPr id="5" name="TextBox 4"/>
              <p:cNvSpPr txBox="1"/>
              <p:nvPr/>
            </p:nvSpPr>
            <p:spPr>
              <a:xfrm>
                <a:off x="4936905" y="1836043"/>
                <a:ext cx="3223840" cy="276999"/>
              </a:xfrm>
              <a:prstGeom prst="rect">
                <a:avLst/>
              </a:prstGeom>
              <a:noFill/>
            </p:spPr>
            <p:txBody>
              <a:bodyPr wrap="square" lIns="0" tIns="0" rIns="0" bIns="0" rtlCol="0">
                <a:spAutoFit/>
              </a:bodyPr>
              <a:lstStyle/>
              <a:p>
                <a:pPr algn="ctr"/>
                <a14:m>
                  <m:oMath xmlns:m="http://schemas.openxmlformats.org/officeDocument/2006/math">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𝑍</m:t>
                    </m:r>
                    <m:r>
                      <a:rPr lang="en-GB" b="0"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ea typeface="Cambria Math" panose="02040503050406030204" pitchFamily="18" charset="0"/>
                          </a:rPr>
                          <m:t>0</m:t>
                        </m:r>
                      </m:sub>
                    </m:sSub>
                    <m:r>
                      <a:rPr lang="en-GB" b="0" i="1" dirty="0" smtClean="0">
                        <a:latin typeface="Cambria Math" panose="02040503050406030204" pitchFamily="18" charset="0"/>
                      </a:rPr>
                      <m:t>(</m:t>
                    </m:r>
                    <m:r>
                      <a:rPr lang="en-GB" b="0" i="1" dirty="0" smtClean="0">
                        <a:latin typeface="Cambria Math" panose="02040503050406030204" pitchFamily="18" charset="0"/>
                      </a:rPr>
                      <m:t>𝑡</m:t>
                    </m:r>
                    <m:r>
                      <a:rPr lang="en-GB" b="0" i="1" dirty="0" smtClean="0">
                        <a:latin typeface="Cambria Math" panose="02040503050406030204" pitchFamily="18" charset="0"/>
                      </a:rPr>
                      <m:t>|</m:t>
                    </m:r>
                    <m:r>
                      <a:rPr lang="en-GB" b="0" i="1" dirty="0" smtClean="0">
                        <a:latin typeface="Cambria Math" panose="02040503050406030204" pitchFamily="18" charset="0"/>
                      </a:rPr>
                      <m:t>𝑍</m:t>
                    </m:r>
                    <m:r>
                      <a:rPr lang="en-GB" b="0" i="1" dirty="0" smtClean="0">
                        <a:latin typeface="Cambria Math" panose="02040503050406030204" pitchFamily="18" charset="0"/>
                      </a:rPr>
                      <m:t>)</m:t>
                    </m:r>
                  </m:oMath>
                </a14:m>
                <a:r>
                  <a:rPr lang="en-GB" dirty="0"/>
                  <a:t>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U</m:t>
                        </m:r>
                        <m:r>
                          <a:rPr lang="en-GB">
                            <a:latin typeface="Cambria Math" panose="02040503050406030204" pitchFamily="18" charset="0"/>
                          </a:rPr>
                          <m:t> </m:t>
                        </m:r>
                        <m:r>
                          <m:rPr>
                            <m:sty m:val="p"/>
                          </m:rPr>
                          <a:rPr lang="en-GB">
                            <a:latin typeface="Cambria Math" panose="02040503050406030204" pitchFamily="18" charset="0"/>
                          </a:rPr>
                          <m:t>exp</m:t>
                        </m:r>
                      </m:fName>
                      <m:e>
                        <m:r>
                          <a:rPr lang="en-GB" i="1">
                            <a:latin typeface="Cambria Math" panose="02040503050406030204" pitchFamily="18" charset="0"/>
                          </a:rPr>
                          <m:t>(</m:t>
                        </m:r>
                        <m:r>
                          <a:rPr lang="en-GB" i="1">
                            <a:latin typeface="Cambria Math" panose="02040503050406030204" pitchFamily="18" charset="0"/>
                          </a:rPr>
                          <m:t>𝑍</m:t>
                        </m:r>
                        <m:r>
                          <m:rPr>
                            <m:sty m:val="p"/>
                          </m:rPr>
                          <a:rPr lang="el-GR" i="1" baseline="30000">
                            <a:latin typeface="Cambria Math" panose="02040503050406030204" pitchFamily="18" charset="0"/>
                          </a:rPr>
                          <m:t>Τ</m:t>
                        </m:r>
                        <m:r>
                          <a:rPr lang="en-GB" i="1">
                            <a:latin typeface="Cambria Math" panose="02040503050406030204" pitchFamily="18" charset="0"/>
                          </a:rPr>
                          <m:t>𝛽</m:t>
                        </m:r>
                        <m:r>
                          <a:rPr lang="en-GB" i="1">
                            <a:latin typeface="Cambria Math" panose="02040503050406030204" pitchFamily="18" charset="0"/>
                          </a:rPr>
                          <m:t>)</m:t>
                        </m:r>
                      </m:e>
                    </m:func>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936905" y="1836043"/>
                <a:ext cx="3223840" cy="276999"/>
              </a:xfrm>
              <a:prstGeom prst="rect">
                <a:avLst/>
              </a:prstGeom>
              <a:blipFill>
                <a:blip r:embed="rId2"/>
                <a:stretch>
                  <a:fillRect b="-39130"/>
                </a:stretch>
              </a:blipFill>
            </p:spPr>
            <p:txBody>
              <a:bodyPr/>
              <a:lstStyle/>
              <a:p>
                <a:r>
                  <a:rPr lang="en-MU">
                    <a:noFill/>
                  </a:rPr>
                  <a:t> </a:t>
                </a:r>
              </a:p>
            </p:txBody>
          </p:sp>
        </mc:Fallback>
      </mc:AlternateContent>
      <p:sp>
        <p:nvSpPr>
          <p:cNvPr id="16" name="Text Box 16"/>
          <p:cNvSpPr txBox="1">
            <a:spLocks noChangeArrowheads="1"/>
          </p:cNvSpPr>
          <p:nvPr/>
        </p:nvSpPr>
        <p:spPr bwMode="auto">
          <a:xfrm>
            <a:off x="4345660" y="2547206"/>
            <a:ext cx="1911844" cy="523220"/>
          </a:xfrm>
          <a:prstGeom prst="rect">
            <a:avLst/>
          </a:prstGeom>
          <a:solidFill>
            <a:srgbClr val="FFFFFF"/>
          </a:solidFill>
          <a:ln w="9525">
            <a:solidFill>
              <a:schemeClr val="tx1"/>
            </a:solidFill>
            <a:miter lim="800000"/>
            <a:headEnd/>
            <a:tailEnd/>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altLang="en-US" sz="1400" dirty="0"/>
              <a:t>Baseline hazard function</a:t>
            </a:r>
          </a:p>
        </p:txBody>
      </p:sp>
      <mc:AlternateContent xmlns:mc="http://schemas.openxmlformats.org/markup-compatibility/2006" xmlns:a14="http://schemas.microsoft.com/office/drawing/2010/main">
        <mc:Choice Requires="a14">
          <p:sp>
            <p:nvSpPr>
              <p:cNvPr id="17" name="Text Box 16"/>
              <p:cNvSpPr txBox="1">
                <a:spLocks noChangeArrowheads="1"/>
              </p:cNvSpPr>
              <p:nvPr/>
            </p:nvSpPr>
            <p:spPr bwMode="auto">
              <a:xfrm>
                <a:off x="7561383" y="2321976"/>
                <a:ext cx="2205704" cy="738664"/>
              </a:xfrm>
              <a:prstGeom prst="rect">
                <a:avLst/>
              </a:prstGeom>
              <a:solidFill>
                <a:srgbClr val="FFFFFF"/>
              </a:solidFill>
              <a:ln w="9525">
                <a:solidFill>
                  <a:schemeClr val="tx1"/>
                </a:solidFill>
                <a:miter lim="800000"/>
                <a:headEnd/>
                <a:tailEnd/>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14:m>
                  <m:oMath xmlns:m="http://schemas.openxmlformats.org/officeDocument/2006/math">
                    <m:r>
                      <a:rPr lang="en-GB" sz="1400" i="1">
                        <a:latin typeface="Cambria Math" panose="02040503050406030204" pitchFamily="18" charset="0"/>
                        <a:ea typeface="Cambria Math" panose="02040503050406030204" pitchFamily="18" charset="0"/>
                      </a:rPr>
                      <m:t>𝛽</m:t>
                    </m:r>
                    <m:r>
                      <a:rPr lang="en-GB" sz="1400" i="1">
                        <a:latin typeface="Cambria Math" panose="02040503050406030204" pitchFamily="18" charset="0"/>
                        <a:ea typeface="Cambria Math" panose="02040503050406030204" pitchFamily="18" charset="0"/>
                      </a:rPr>
                      <m:t> </m:t>
                    </m:r>
                  </m:oMath>
                </a14:m>
                <a:r>
                  <a:rPr lang="en-US" altLang="en-US" sz="1400" dirty="0"/>
                  <a:t> is a vector of unknown parameters for scale and Z is a vector of covariates </a:t>
                </a:r>
              </a:p>
            </p:txBody>
          </p:sp>
        </mc:Choice>
        <mc:Fallback xmlns="">
          <p:sp>
            <p:nvSpPr>
              <p:cNvPr id="17" name="Text Box 16"/>
              <p:cNvSpPr txBox="1">
                <a:spLocks noRot="1" noChangeAspect="1" noMove="1" noResize="1" noEditPoints="1" noAdjustHandles="1" noChangeArrowheads="1" noChangeShapeType="1" noTextEdit="1"/>
              </p:cNvSpPr>
              <p:nvPr/>
            </p:nvSpPr>
            <p:spPr bwMode="auto">
              <a:xfrm>
                <a:off x="7561383" y="2321976"/>
                <a:ext cx="2205704" cy="738664"/>
              </a:xfrm>
              <a:prstGeom prst="rect">
                <a:avLst/>
              </a:prstGeom>
              <a:blipFill>
                <a:blip r:embed="rId3"/>
                <a:stretch>
                  <a:fillRect l="-568" t="-1667" r="-2841" b="-8333"/>
                </a:stretch>
              </a:blipFill>
              <a:ln w="9525">
                <a:solidFill>
                  <a:schemeClr val="tx1"/>
                </a:solidFill>
                <a:miter lim="800000"/>
                <a:headEnd/>
                <a:tailEnd/>
              </a:ln>
            </p:spPr>
            <p:txBody>
              <a:bodyPr/>
              <a:lstStyle/>
              <a:p>
                <a:r>
                  <a:rPr lang="en-MU">
                    <a:noFill/>
                  </a:rPr>
                  <a:t> </a:t>
                </a:r>
              </a:p>
            </p:txBody>
          </p:sp>
        </mc:Fallback>
      </mc:AlternateContent>
      <p:sp>
        <p:nvSpPr>
          <p:cNvPr id="18" name="Line 21"/>
          <p:cNvSpPr>
            <a:spLocks noChangeShapeType="1"/>
          </p:cNvSpPr>
          <p:nvPr/>
        </p:nvSpPr>
        <p:spPr bwMode="auto">
          <a:xfrm flipH="1">
            <a:off x="5745088" y="2164065"/>
            <a:ext cx="457170" cy="333861"/>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GB"/>
          </a:p>
        </p:txBody>
      </p:sp>
      <p:sp>
        <p:nvSpPr>
          <p:cNvPr id="19" name="Line 21"/>
          <p:cNvSpPr>
            <a:spLocks noChangeShapeType="1"/>
          </p:cNvSpPr>
          <p:nvPr/>
        </p:nvSpPr>
        <p:spPr bwMode="auto">
          <a:xfrm>
            <a:off x="7988679" y="1985099"/>
            <a:ext cx="343520" cy="322674"/>
          </a:xfrm>
          <a:prstGeom prst="line">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wrap="none"/>
          <a:lstStyle/>
          <a:p>
            <a:endParaRPr lang="en-GB"/>
          </a:p>
        </p:txBody>
      </p:sp>
      <mc:AlternateContent xmlns:mc="http://schemas.openxmlformats.org/markup-compatibility/2006" xmlns:a14="http://schemas.microsoft.com/office/drawing/2010/main">
        <mc:Choice Requires="a14">
          <p:sp>
            <p:nvSpPr>
              <p:cNvPr id="6" name="TextBox 5"/>
              <p:cNvSpPr txBox="1"/>
              <p:nvPr/>
            </p:nvSpPr>
            <p:spPr>
              <a:xfrm>
                <a:off x="1172205" y="4899227"/>
                <a:ext cx="2880320" cy="843693"/>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rPr>
                            <m:t>0</m:t>
                          </m:r>
                        </m:sub>
                      </m:sSub>
                      <m:r>
                        <a:rPr lang="en-GB" i="1" dirty="0" smtClean="0">
                          <a:latin typeface="Cambria Math" panose="02040503050406030204" pitchFamily="18" charset="0"/>
                        </a:rPr>
                        <m:t>(</m:t>
                      </m:r>
                      <m:r>
                        <a:rPr lang="en-GB" i="1" dirty="0" smtClean="0">
                          <a:latin typeface="Cambria Math" panose="02040503050406030204" pitchFamily="18" charset="0"/>
                        </a:rPr>
                        <m:t>𝑡</m:t>
                      </m:r>
                      <m:r>
                        <a:rPr lang="en-GB" b="0" i="1" dirty="0" smtClean="0">
                          <a:latin typeface="Cambria Math" panose="02040503050406030204" pitchFamily="18" charset="0"/>
                        </a:rPr>
                        <m:t>|</m:t>
                      </m:r>
                      <m:r>
                        <a:rPr lang="en-GB" b="0" i="1" dirty="0" smtClean="0">
                          <a:latin typeface="Cambria Math" panose="02040503050406030204" pitchFamily="18" charset="0"/>
                        </a:rPr>
                        <m:t>𝑍</m:t>
                      </m:r>
                      <m:r>
                        <a:rPr lang="en-GB" i="1" dirty="0" smtClean="0">
                          <a:latin typeface="Cambria Math" panose="02040503050406030204" pitchFamily="18" charset="0"/>
                        </a:rPr>
                        <m:t>)= </m:t>
                      </m:r>
                      <m:f>
                        <m:fPr>
                          <m:ctrlPr>
                            <a:rPr lang="en-GB" i="1" smtClean="0">
                              <a:latin typeface="Cambria Math" panose="02040503050406030204" pitchFamily="18" charset="0"/>
                            </a:rPr>
                          </m:ctrlPr>
                        </m:fPr>
                        <m:num>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𝑍</m:t>
                          </m:r>
                          <m:r>
                            <a:rPr lang="en-GB" b="0" i="1" smtClean="0">
                              <a:latin typeface="Cambria Math" panose="02040503050406030204" pitchFamily="18" charset="0"/>
                            </a:rPr>
                            <m:t>)</m:t>
                          </m:r>
                        </m:num>
                        <m:den>
                          <m:r>
                            <a:rPr lang="en-GB" b="0" i="1" smtClean="0">
                              <a:latin typeface="Cambria Math" panose="02040503050406030204" pitchFamily="18" charset="0"/>
                            </a:rPr>
                            <m:t>𝜈</m:t>
                          </m:r>
                        </m:den>
                      </m:f>
                      <m:sSup>
                        <m:sSupPr>
                          <m:ctrlPr>
                            <a:rPr lang="en-GB" i="1" smtClean="0">
                              <a:latin typeface="Cambria Math" panose="02040503050406030204" pitchFamily="18" charset="0"/>
                            </a:rPr>
                          </m:ctrlPr>
                        </m:sSupPr>
                        <m:e>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𝑡</m:t>
                                  </m:r>
                                </m:num>
                                <m:den>
                                  <m:r>
                                    <a:rPr lang="en-GB" i="1">
                                      <a:latin typeface="Cambria Math" panose="02040503050406030204" pitchFamily="18" charset="0"/>
                                    </a:rPr>
                                    <m:t>𝜈</m:t>
                                  </m:r>
                                </m:den>
                              </m:f>
                            </m:e>
                          </m:d>
                        </m:e>
                        <m:sup>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𝑍</m:t>
                          </m:r>
                          <m:r>
                            <a:rPr lang="en-GB" b="0" i="1" smtClean="0">
                              <a:latin typeface="Cambria Math" panose="02040503050406030204" pitchFamily="18" charset="0"/>
                            </a:rPr>
                            <m:t>)−1</m:t>
                          </m:r>
                        </m:sup>
                      </m:sSup>
                    </m:oMath>
                  </m:oMathPara>
                </a14:m>
                <a:endParaRPr lang="en-GB" dirty="0"/>
              </a:p>
              <a:p>
                <a:pPr algn="ct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𝜇</m:t>
                          </m:r>
                        </m:e>
                        <m:sub>
                          <m:r>
                            <a:rPr lang="en-GB" i="1">
                              <a:latin typeface="Cambria Math" panose="02040503050406030204" pitchFamily="18" charset="0"/>
                            </a:rPr>
                            <m:t>0</m:t>
                          </m:r>
                        </m:sub>
                      </m:sSub>
                      <m:d>
                        <m:dPr>
                          <m:ctrlPr>
                            <a:rPr lang="en-GB" i="1" dirty="0">
                              <a:latin typeface="Cambria Math" panose="02040503050406030204" pitchFamily="18" charset="0"/>
                            </a:rPr>
                          </m:ctrlPr>
                        </m:dPr>
                        <m:e>
                          <m:r>
                            <a:rPr lang="en-GB" i="1" dirty="0">
                              <a:latin typeface="Cambria Math" panose="02040503050406030204" pitchFamily="18" charset="0"/>
                            </a:rPr>
                            <m:t>𝑡</m:t>
                          </m:r>
                          <m:r>
                            <a:rPr lang="en-GB" b="0" i="1" dirty="0" smtClean="0">
                              <a:latin typeface="Cambria Math" panose="02040503050406030204" pitchFamily="18" charset="0"/>
                            </a:rPr>
                            <m:t>|</m:t>
                          </m:r>
                          <m:r>
                            <a:rPr lang="en-GB" b="0" i="1" dirty="0" smtClean="0">
                              <a:latin typeface="Cambria Math" panose="02040503050406030204" pitchFamily="18" charset="0"/>
                            </a:rPr>
                            <m:t>𝑍</m:t>
                          </m:r>
                        </m:e>
                      </m:d>
                      <m:r>
                        <a:rPr lang="en-GB" i="1" dirty="0">
                          <a:latin typeface="Cambria Math" panose="02040503050406030204" pitchFamily="18" charset="0"/>
                        </a:rPr>
                        <m:t>=</m:t>
                      </m:r>
                      <m:r>
                        <a:rPr lang="en-GB" i="1">
                          <a:latin typeface="Cambria Math" panose="02040503050406030204" pitchFamily="18" charset="0"/>
                        </a:rPr>
                        <m:t>𝜈</m:t>
                      </m:r>
                      <m:r>
                        <a:rPr lang="en-GB" b="0" i="0" smtClean="0">
                          <a:latin typeface="Cambria Math" panose="02040503050406030204" pitchFamily="18" charset="0"/>
                        </a:rPr>
                        <m:t> </m:t>
                      </m:r>
                      <m:r>
                        <m:rPr>
                          <m:sty m:val="p"/>
                        </m:rPr>
                        <a:rPr lang="en-GB" b="0" i="0" smtClean="0">
                          <a:latin typeface="Cambria Math" panose="02040503050406030204" pitchFamily="18" charset="0"/>
                        </a:rPr>
                        <m:t>exp</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𝑍</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172205" y="4899227"/>
                <a:ext cx="2880320" cy="843693"/>
              </a:xfrm>
              <a:prstGeom prst="rect">
                <a:avLst/>
              </a:prstGeom>
              <a:blipFill>
                <a:blip r:embed="rId5"/>
                <a:stretch>
                  <a:fillRect b="-13043"/>
                </a:stretch>
              </a:blipFill>
            </p:spPr>
            <p:txBody>
              <a:bodyPr/>
              <a:lstStyle/>
              <a:p>
                <a:r>
                  <a:rPr lang="en-GB">
                    <a:noFill/>
                  </a:rPr>
                  <a:t> </a:t>
                </a:r>
              </a:p>
            </p:txBody>
          </p:sp>
        </mc:Fallback>
      </mc:AlternateContent>
      <p:sp>
        <p:nvSpPr>
          <p:cNvPr id="23" name="Text Box 16"/>
          <p:cNvSpPr txBox="1">
            <a:spLocks noChangeArrowheads="1"/>
          </p:cNvSpPr>
          <p:nvPr/>
        </p:nvSpPr>
        <p:spPr bwMode="auto">
          <a:xfrm>
            <a:off x="4292600" y="4393084"/>
            <a:ext cx="2105098" cy="954107"/>
          </a:xfrm>
          <a:prstGeom prst="rect">
            <a:avLst/>
          </a:prstGeom>
          <a:solidFill>
            <a:srgbClr val="FFFFCC"/>
          </a:solidFill>
          <a:ln w="9525">
            <a:solidFill>
              <a:schemeClr val="tx1"/>
            </a:solidFill>
            <a:miter lim="800000"/>
            <a:headEnd/>
            <a:tailEnd/>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en-US" sz="1400" dirty="0"/>
              <a:t>Additional regression model to allow varying shape  depending on  covariates</a:t>
            </a:r>
          </a:p>
        </p:txBody>
      </p:sp>
      <mc:AlternateContent xmlns:mc="http://schemas.openxmlformats.org/markup-compatibility/2006" xmlns:a14="http://schemas.microsoft.com/office/drawing/2010/main">
        <mc:Choice Requires="a14">
          <p:sp>
            <p:nvSpPr>
              <p:cNvPr id="7" name="Rectangle 6"/>
              <p:cNvSpPr/>
              <p:nvPr/>
            </p:nvSpPr>
            <p:spPr>
              <a:xfrm>
                <a:off x="4104836" y="5479095"/>
                <a:ext cx="1566583" cy="3825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de-DE" dirty="0" smtClean="0">
                          <a:cs typeface="Arial" panose="020B0604020202020204" pitchFamily="34" charset="0"/>
                        </a:rPr>
                        <m:t>k</m:t>
                      </m:r>
                      <m:r>
                        <m:rPr>
                          <m:nor/>
                        </m:rPr>
                        <a:rPr lang="de-DE" dirty="0" smtClean="0">
                          <a:cs typeface="Arial" panose="020B0604020202020204" pitchFamily="34" charset="0"/>
                        </a:rPr>
                        <m:t>(</m:t>
                      </m:r>
                      <m:r>
                        <m:rPr>
                          <m:nor/>
                        </m:rPr>
                        <a:rPr lang="de-DE" dirty="0" smtClean="0">
                          <a:cs typeface="Arial" panose="020B0604020202020204" pitchFamily="34" charset="0"/>
                        </a:rPr>
                        <m:t>Z</m:t>
                      </m:r>
                      <m:r>
                        <m:rPr>
                          <m:nor/>
                        </m:rPr>
                        <a:rPr lang="de-DE" dirty="0" smtClean="0">
                          <a:cs typeface="Arial" panose="020B0604020202020204" pitchFamily="34" charset="0"/>
                        </a:rPr>
                        <m:t>)</m:t>
                      </m:r>
                      <m:r>
                        <m:rPr>
                          <m:nor/>
                        </m:rPr>
                        <a:rPr lang="en-GB" b="0" i="0" dirty="0" smtClean="0">
                          <a:cs typeface="Arial" panose="020B0604020202020204" pitchFamily="34" charset="0"/>
                        </a:rPr>
                        <m:t> </m:t>
                      </m:r>
                      <m:r>
                        <m:rPr>
                          <m:nor/>
                        </m:rPr>
                        <a:rPr lang="de-DE" dirty="0" smtClean="0">
                          <a:cs typeface="Arial" panose="020B0604020202020204" pitchFamily="34" charset="0"/>
                        </a:rPr>
                        <m:t>=</m:t>
                      </m:r>
                      <m:r>
                        <a:rPr lang="de-DE" i="1">
                          <a:latin typeface="Cambria Math" panose="02040503050406030204" pitchFamily="18" charset="0"/>
                          <a:cs typeface="Arial" panose="020B0604020202020204" pitchFamily="34" charset="0"/>
                        </a:rPr>
                        <m:t>𝑘</m:t>
                      </m:r>
                      <m:r>
                        <a:rPr lang="en-GB" b="0" i="1" baseline="-25000" smtClean="0">
                          <a:latin typeface="Cambria Math" panose="02040503050406030204" pitchFamily="18" charset="0"/>
                          <a:cs typeface="Arial" panose="020B0604020202020204" pitchFamily="34" charset="0"/>
                        </a:rPr>
                        <m:t>0</m:t>
                      </m:r>
                      <m:sSup>
                        <m:sSupPr>
                          <m:ctrlPr>
                            <a:rPr lang="de-DE" i="1">
                              <a:latin typeface="Cambria Math" panose="02040503050406030204" pitchFamily="18" charset="0"/>
                              <a:cs typeface="Arial" panose="020B0604020202020204" pitchFamily="34" charset="0"/>
                            </a:rPr>
                          </m:ctrlPr>
                        </m:sSupPr>
                        <m:e>
                          <m:r>
                            <a:rPr lang="de-DE" i="1">
                              <a:latin typeface="Cambria Math" panose="02040503050406030204" pitchFamily="18" charset="0"/>
                              <a:cs typeface="Arial" panose="020B0604020202020204" pitchFamily="34" charset="0"/>
                            </a:rPr>
                            <m:t>𝑒</m:t>
                          </m:r>
                        </m:e>
                        <m:sup>
                          <m:r>
                            <a:rPr lang="en-GB" i="1">
                              <a:latin typeface="Cambria Math" panose="02040503050406030204" pitchFamily="18" charset="0"/>
                            </a:rPr>
                            <m:t>𝑍</m:t>
                          </m:r>
                          <m:r>
                            <m:rPr>
                              <m:sty m:val="p"/>
                            </m:rPr>
                            <a:rPr lang="el-GR" i="1" baseline="30000">
                              <a:latin typeface="Cambria Math" panose="02040503050406030204" pitchFamily="18" charset="0"/>
                            </a:rPr>
                            <m:t>Τ</m:t>
                          </m:r>
                          <m:r>
                            <m:rPr>
                              <m:sty m:val="p"/>
                            </m:rPr>
                            <a:rPr lang="el-GR" i="1">
                              <a:latin typeface="Cambria Math" panose="02040503050406030204" pitchFamily="18" charset="0"/>
                              <a:cs typeface="Arial" panose="020B0604020202020204" pitchFamily="34" charset="0"/>
                            </a:rPr>
                            <m:t>β</m:t>
                          </m:r>
                          <m:r>
                            <a:rPr lang="de-DE" i="1" baseline="-25000">
                              <a:latin typeface="Cambria Math" panose="02040503050406030204" pitchFamily="18" charset="0"/>
                              <a:cs typeface="Arial" panose="020B0604020202020204" pitchFamily="34" charset="0"/>
                            </a:rPr>
                            <m:t>𝑘</m:t>
                          </m:r>
                        </m:sup>
                      </m:sSup>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4104836" y="5479095"/>
                <a:ext cx="1566583" cy="382541"/>
              </a:xfrm>
              <a:prstGeom prst="rect">
                <a:avLst/>
              </a:prstGeom>
              <a:blipFill>
                <a:blip r:embed="rId6"/>
                <a:stretch>
                  <a:fillRect b="-19355"/>
                </a:stretch>
              </a:blipFill>
            </p:spPr>
            <p:txBody>
              <a:bodyPr/>
              <a:lstStyle/>
              <a:p>
                <a:r>
                  <a:rPr lang="en-MU">
                    <a:noFill/>
                  </a:rPr>
                  <a:t> </a:t>
                </a:r>
              </a:p>
            </p:txBody>
          </p:sp>
        </mc:Fallback>
      </mc:AlternateContent>
      <p:sp>
        <p:nvSpPr>
          <p:cNvPr id="20" name="Text Box 16">
            <a:extLst>
              <a:ext uri="{FF2B5EF4-FFF2-40B4-BE49-F238E27FC236}">
                <a16:creationId xmlns:a16="http://schemas.microsoft.com/office/drawing/2014/main" id="{FF9A694A-5481-416D-BB54-A3537FF09184}"/>
              </a:ext>
            </a:extLst>
          </p:cNvPr>
          <p:cNvSpPr txBox="1">
            <a:spLocks noChangeArrowheads="1"/>
          </p:cNvSpPr>
          <p:nvPr/>
        </p:nvSpPr>
        <p:spPr bwMode="auto">
          <a:xfrm>
            <a:off x="6341597" y="3206526"/>
            <a:ext cx="3002779" cy="954107"/>
          </a:xfrm>
          <a:prstGeom prst="rect">
            <a:avLst/>
          </a:prstGeom>
          <a:solidFill>
            <a:schemeClr val="accent3">
              <a:lumMod val="20000"/>
              <a:lumOff val="80000"/>
              <a:alpha val="89000"/>
            </a:schemeClr>
          </a:solidFill>
          <a:ln w="9525">
            <a:solidFill>
              <a:schemeClr val="tx1"/>
            </a:solidFill>
            <a:miter lim="800000"/>
            <a:headEnd/>
            <a:tailEnd/>
          </a:ln>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de-DE" sz="1400" dirty="0">
                <a:cs typeface="Arial" panose="020B0604020202020204" pitchFamily="34" charset="0"/>
              </a:rPr>
              <a:t>U ~ Gamma with mean 1 and           variance </a:t>
            </a:r>
            <a:r>
              <a:rPr lang="el-GR" sz="1400" dirty="0">
                <a:cs typeface="Arial" panose="020B0604020202020204" pitchFamily="34" charset="0"/>
              </a:rPr>
              <a:t>σ</a:t>
            </a:r>
            <a:r>
              <a:rPr lang="en-GB" sz="1400" baseline="30000" dirty="0">
                <a:cs typeface="Arial" panose="020B0604020202020204" pitchFamily="34" charset="0"/>
              </a:rPr>
              <a:t>2</a:t>
            </a:r>
            <a:r>
              <a:rPr lang="de-DE" sz="1400" dirty="0">
                <a:cs typeface="Arial" panose="020B0604020202020204" pitchFamily="34" charset="0"/>
              </a:rPr>
              <a:t> </a:t>
            </a:r>
            <a:r>
              <a:rPr lang="en-US" altLang="en-US" sz="1400" dirty="0"/>
              <a:t>is a shared (across a      cluster, e.g. GP practice) frailty.      </a:t>
            </a:r>
            <a:r>
              <a:rPr lang="el-GR" sz="1400" dirty="0">
                <a:cs typeface="Arial" panose="020B0604020202020204" pitchFamily="34" charset="0"/>
              </a:rPr>
              <a:t>σ</a:t>
            </a:r>
            <a:r>
              <a:rPr lang="en-GB" sz="1400" baseline="30000" dirty="0">
                <a:cs typeface="Arial" panose="020B0604020202020204" pitchFamily="34" charset="0"/>
              </a:rPr>
              <a:t>2  </a:t>
            </a:r>
            <a:r>
              <a:rPr lang="en-US" altLang="en-US" sz="1400" dirty="0"/>
              <a:t>is  population heterogeneity </a:t>
            </a:r>
            <a:r>
              <a:rPr lang="en-US" altLang="en-US" sz="1400" dirty="0">
                <a:solidFill>
                  <a:srgbClr val="00B0F0"/>
                </a:solidFill>
              </a:rPr>
              <a:t>                                </a:t>
            </a:r>
            <a:r>
              <a:rPr lang="en-US" altLang="en-US" sz="1400" dirty="0"/>
              <a:t>                </a:t>
            </a:r>
          </a:p>
        </p:txBody>
      </p:sp>
      <p:cxnSp>
        <p:nvCxnSpPr>
          <p:cNvPr id="29" name="Straight Arrow Connector 28">
            <a:extLst>
              <a:ext uri="{FF2B5EF4-FFF2-40B4-BE49-F238E27FC236}">
                <a16:creationId xmlns:a16="http://schemas.microsoft.com/office/drawing/2014/main" id="{237B8A03-C519-404A-B925-457461C1F402}"/>
              </a:ext>
            </a:extLst>
          </p:cNvPr>
          <p:cNvCxnSpPr>
            <a:cxnSpLocks/>
          </p:cNvCxnSpPr>
          <p:nvPr/>
        </p:nvCxnSpPr>
        <p:spPr>
          <a:xfrm>
            <a:off x="6895086" y="2085303"/>
            <a:ext cx="666297" cy="112122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AEDB4E-A016-4B2B-AC56-0F27B1E75133}"/>
              </a:ext>
            </a:extLst>
          </p:cNvPr>
          <p:cNvCxnSpPr>
            <a:cxnSpLocks/>
          </p:cNvCxnSpPr>
          <p:nvPr/>
        </p:nvCxnSpPr>
        <p:spPr>
          <a:xfrm>
            <a:off x="4851923" y="4167547"/>
            <a:ext cx="101077" cy="1725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E5F2ED4-791A-4102-9B3E-E2F4D4523D02}"/>
              </a:ext>
            </a:extLst>
          </p:cNvPr>
          <p:cNvSpPr>
            <a:spLocks noGrp="1"/>
          </p:cNvSpPr>
          <p:nvPr>
            <p:ph type="sldNum" sz="quarter" idx="12"/>
          </p:nvPr>
        </p:nvSpPr>
        <p:spPr/>
        <p:txBody>
          <a:bodyPr/>
          <a:lstStyle/>
          <a:p>
            <a:fld id="{FE8DA6AF-1811-4E27-A96F-54109F1D0275}" type="slidenum">
              <a:rPr lang="en-GB" smtClean="0"/>
              <a:pPr/>
              <a:t>11</a:t>
            </a:fld>
            <a:endParaRPr lang="en-GB" dirty="0"/>
          </a:p>
        </p:txBody>
      </p:sp>
    </p:spTree>
    <p:extLst>
      <p:ext uri="{BB962C8B-B14F-4D97-AF65-F5344CB8AC3E}">
        <p14:creationId xmlns:p14="http://schemas.microsoft.com/office/powerpoint/2010/main" val="3863165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548681"/>
            <a:ext cx="8982471" cy="864096"/>
          </a:xfrm>
        </p:spPr>
        <p:txBody>
          <a:bodyPr/>
          <a:lstStyle/>
          <a:p>
            <a:r>
              <a:rPr lang="en-GB" dirty="0"/>
              <a:t>Stroke study: brief description </a:t>
            </a:r>
            <a:br>
              <a:rPr lang="en-GB" dirty="0"/>
            </a:b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dirty="0"/>
          </a:p>
        </p:txBody>
      </p:sp>
      <p:sp>
        <p:nvSpPr>
          <p:cNvPr id="4" name="Content Placeholder 3">
            <a:extLst>
              <a:ext uri="{FF2B5EF4-FFF2-40B4-BE49-F238E27FC236}">
                <a16:creationId xmlns:a16="http://schemas.microsoft.com/office/drawing/2014/main" id="{C2AB3200-67FC-3E4D-BFF8-1C09C53CAC4C}"/>
              </a:ext>
            </a:extLst>
          </p:cNvPr>
          <p:cNvSpPr>
            <a:spLocks noGrp="1"/>
          </p:cNvSpPr>
          <p:nvPr>
            <p:ph idx="1"/>
          </p:nvPr>
        </p:nvSpPr>
        <p:spPr>
          <a:xfrm>
            <a:off x="344489" y="1557338"/>
            <a:ext cx="8568952" cy="3815878"/>
          </a:xfrm>
        </p:spPr>
        <p:txBody>
          <a:bodyPr/>
          <a:lstStyle/>
          <a:p>
            <a:pPr lvl="0" fontAlgn="auto">
              <a:lnSpc>
                <a:spcPct val="90000"/>
              </a:lnSpc>
              <a:spcBef>
                <a:spcPts val="1000"/>
              </a:spcBef>
              <a:spcAft>
                <a:spcPts val="0"/>
              </a:spcAft>
              <a:buClrTx/>
              <a:defRPr/>
            </a:pPr>
            <a:r>
              <a:rPr lang="en-GB" kern="1200" dirty="0">
                <a:solidFill>
                  <a:sysClr val="windowText" lastClr="000000"/>
                </a:solidFill>
              </a:rPr>
              <a:t>Objective: impact of 1</a:t>
            </a:r>
            <a:r>
              <a:rPr lang="en-GB" kern="1200" baseline="30000" dirty="0">
                <a:solidFill>
                  <a:sysClr val="windowText" lastClr="000000"/>
                </a:solidFill>
              </a:rPr>
              <a:t>st</a:t>
            </a:r>
            <a:r>
              <a:rPr lang="en-GB" kern="1200" dirty="0">
                <a:solidFill>
                  <a:sysClr val="windowText" lastClr="000000"/>
                </a:solidFill>
              </a:rPr>
              <a:t> </a:t>
            </a:r>
            <a:r>
              <a:rPr lang="en-GB" b="1" kern="1200" dirty="0">
                <a:solidFill>
                  <a:schemeClr val="accent1"/>
                </a:solidFill>
              </a:rPr>
              <a:t>ischaemic stroke </a:t>
            </a:r>
            <a:r>
              <a:rPr lang="en-GB" kern="1200" dirty="0">
                <a:solidFill>
                  <a:sysClr val="windowText" lastClr="000000"/>
                </a:solidFill>
              </a:rPr>
              <a:t>on survival. </a:t>
            </a:r>
          </a:p>
          <a:p>
            <a:pPr lvl="0" fontAlgn="auto">
              <a:lnSpc>
                <a:spcPct val="90000"/>
              </a:lnSpc>
              <a:spcBef>
                <a:spcPts val="1000"/>
              </a:spcBef>
              <a:spcAft>
                <a:spcPts val="0"/>
              </a:spcAft>
              <a:buClrTx/>
              <a:defRPr/>
            </a:pPr>
            <a:r>
              <a:rPr lang="en-GB" kern="1200" dirty="0">
                <a:solidFill>
                  <a:sysClr val="windowText" lastClr="000000"/>
                </a:solidFill>
              </a:rPr>
              <a:t>The study period is from 1986 up to 2017. </a:t>
            </a:r>
          </a:p>
          <a:p>
            <a:pPr fontAlgn="auto">
              <a:lnSpc>
                <a:spcPct val="90000"/>
              </a:lnSpc>
              <a:spcBef>
                <a:spcPts val="1000"/>
              </a:spcBef>
              <a:spcAft>
                <a:spcPts val="0"/>
              </a:spcAft>
              <a:buClrTx/>
              <a:defRPr/>
            </a:pPr>
            <a:r>
              <a:rPr lang="en-GB" dirty="0">
                <a:solidFill>
                  <a:srgbClr val="000000"/>
                </a:solidFill>
                <a:ea typeface="Calibri" panose="020F0502020204030204" pitchFamily="34" charset="0"/>
              </a:rPr>
              <a:t>Design: case/control 1:3</a:t>
            </a:r>
          </a:p>
          <a:p>
            <a:pPr fontAlgn="auto">
              <a:lnSpc>
                <a:spcPct val="90000"/>
              </a:lnSpc>
              <a:spcBef>
                <a:spcPts val="1000"/>
              </a:spcBef>
              <a:spcAft>
                <a:spcPts val="0"/>
              </a:spcAft>
              <a:buClrTx/>
              <a:defRPr/>
            </a:pPr>
            <a:r>
              <a:rPr lang="en-GB" kern="1200" dirty="0">
                <a:solidFill>
                  <a:sysClr val="windowText" lastClr="000000"/>
                </a:solidFill>
              </a:rPr>
              <a:t>Exclusion criteria: p</a:t>
            </a:r>
            <a:r>
              <a:rPr lang="en-GB" dirty="0">
                <a:solidFill>
                  <a:srgbClr val="000000"/>
                </a:solidFill>
                <a:ea typeface="Calibri" panose="020F0502020204030204" pitchFamily="34" charset="0"/>
              </a:rPr>
              <a:t>rior major cancers, dementia, chronic kidney disease stages 3+ and haemorrhagic stroke.</a:t>
            </a:r>
            <a:endParaRPr lang="en-GB" kern="1200" dirty="0">
              <a:solidFill>
                <a:sysClr val="windowText" lastClr="000000"/>
              </a:solidFill>
            </a:endParaRPr>
          </a:p>
          <a:p>
            <a:pPr lvl="0" fontAlgn="auto">
              <a:lnSpc>
                <a:spcPct val="90000"/>
              </a:lnSpc>
              <a:spcBef>
                <a:spcPts val="1000"/>
              </a:spcBef>
              <a:spcAft>
                <a:spcPts val="0"/>
              </a:spcAft>
              <a:buClrTx/>
              <a:defRPr/>
            </a:pPr>
            <a:r>
              <a:rPr lang="en-GB" kern="1200" dirty="0">
                <a:solidFill>
                  <a:sysClr val="windowText" lastClr="000000"/>
                </a:solidFill>
              </a:rPr>
              <a:t>The primary outcome is all-cause mortality. </a:t>
            </a:r>
          </a:p>
          <a:p>
            <a:pPr lvl="0" fontAlgn="auto">
              <a:lnSpc>
                <a:spcPct val="90000"/>
              </a:lnSpc>
              <a:spcBef>
                <a:spcPts val="1000"/>
              </a:spcBef>
              <a:spcAft>
                <a:spcPts val="0"/>
              </a:spcAft>
              <a:buClrTx/>
              <a:defRPr/>
            </a:pPr>
            <a:r>
              <a:rPr lang="en-GB" dirty="0">
                <a:solidFill>
                  <a:schemeClr val="tx2"/>
                </a:solidFill>
              </a:rPr>
              <a:t>A total of </a:t>
            </a:r>
            <a:r>
              <a:rPr lang="en-US" dirty="0">
                <a:solidFill>
                  <a:schemeClr val="tx2"/>
                </a:solidFill>
              </a:rPr>
              <a:t>20,250 eligible</a:t>
            </a:r>
            <a:r>
              <a:rPr lang="en-GB" dirty="0">
                <a:solidFill>
                  <a:schemeClr val="tx2"/>
                </a:solidFill>
              </a:rPr>
              <a:t> patients with first-ever </a:t>
            </a:r>
            <a:r>
              <a:rPr lang="en-US" dirty="0">
                <a:solidFill>
                  <a:schemeClr val="tx2"/>
                </a:solidFill>
              </a:rPr>
              <a:t>IS event </a:t>
            </a:r>
            <a:r>
              <a:rPr lang="en-GB" dirty="0">
                <a:solidFill>
                  <a:schemeClr val="tx2"/>
                </a:solidFill>
              </a:rPr>
              <a:t>and </a:t>
            </a:r>
            <a:r>
              <a:rPr lang="en-US" dirty="0">
                <a:solidFill>
                  <a:schemeClr val="tx2"/>
                </a:solidFill>
              </a:rPr>
              <a:t>their 55,519 controls. </a:t>
            </a:r>
            <a:endParaRPr lang="en-GB" dirty="0">
              <a:solidFill>
                <a:schemeClr val="tx2"/>
              </a:solidFill>
              <a:ea typeface="Calibri" panose="020F0502020204030204" pitchFamily="34" charset="0"/>
            </a:endParaRPr>
          </a:p>
          <a:p>
            <a:pPr marL="0" indent="0">
              <a:buNone/>
            </a:pPr>
            <a:endParaRPr lang="en-GB" dirty="0">
              <a:solidFill>
                <a:srgbClr val="000000"/>
              </a:solidFill>
              <a:ea typeface="Calibri" panose="020F0502020204030204" pitchFamily="34" charset="0"/>
            </a:endParaRPr>
          </a:p>
          <a:p>
            <a:endParaRPr lang="en-MU" dirty="0"/>
          </a:p>
        </p:txBody>
      </p:sp>
    </p:spTree>
    <p:extLst>
      <p:ext uri="{BB962C8B-B14F-4D97-AF65-F5344CB8AC3E}">
        <p14:creationId xmlns:p14="http://schemas.microsoft.com/office/powerpoint/2010/main" val="136481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548681"/>
            <a:ext cx="8982471" cy="864096"/>
          </a:xfrm>
        </p:spPr>
        <p:txBody>
          <a:bodyPr/>
          <a:lstStyle/>
          <a:p>
            <a:br>
              <a:rPr lang="en-GB" dirty="0"/>
            </a:br>
            <a:r>
              <a:rPr lang="en-GB" dirty="0"/>
              <a:t>Stroke study: </a:t>
            </a:r>
            <a:r>
              <a:rPr lang="en-GB" dirty="0">
                <a:ea typeface="Calibri" panose="020F0502020204030204" pitchFamily="34" charset="0"/>
              </a:rPr>
              <a:t>Variables of interest</a:t>
            </a:r>
            <a:br>
              <a:rPr lang="en-GB" dirty="0">
                <a:ea typeface="Calibri" panose="020F0502020204030204" pitchFamily="34" charset="0"/>
              </a:rPr>
            </a:br>
            <a:br>
              <a:rPr lang="en-GB" dirty="0"/>
            </a:b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dirty="0"/>
          </a:p>
        </p:txBody>
      </p:sp>
      <p:sp>
        <p:nvSpPr>
          <p:cNvPr id="4" name="Content Placeholder 3">
            <a:extLst>
              <a:ext uri="{FF2B5EF4-FFF2-40B4-BE49-F238E27FC236}">
                <a16:creationId xmlns:a16="http://schemas.microsoft.com/office/drawing/2014/main" id="{C2AB3200-67FC-3E4D-BFF8-1C09C53CAC4C}"/>
              </a:ext>
            </a:extLst>
          </p:cNvPr>
          <p:cNvSpPr>
            <a:spLocks noGrp="1"/>
          </p:cNvSpPr>
          <p:nvPr>
            <p:ph idx="1"/>
          </p:nvPr>
        </p:nvSpPr>
        <p:spPr/>
        <p:txBody>
          <a:bodyPr/>
          <a:lstStyle/>
          <a:p>
            <a:pPr>
              <a:buFont typeface="Arial" panose="020B0604020202020204" pitchFamily="34" charset="0"/>
              <a:buChar char="•"/>
            </a:pPr>
            <a:r>
              <a:rPr lang="en-GB" b="1" dirty="0">
                <a:solidFill>
                  <a:srgbClr val="008452"/>
                </a:solidFill>
                <a:ea typeface="Calibri" panose="020F0502020204030204" pitchFamily="34" charset="0"/>
              </a:rPr>
              <a:t>Drugs</a:t>
            </a:r>
            <a:r>
              <a:rPr lang="en-GB" b="1" dirty="0">
                <a:solidFill>
                  <a:srgbClr val="000000"/>
                </a:solidFill>
                <a:ea typeface="Calibri" panose="020F0502020204030204" pitchFamily="34" charset="0"/>
              </a:rPr>
              <a:t>: </a:t>
            </a:r>
            <a:r>
              <a:rPr lang="en-GB" dirty="0">
                <a:solidFill>
                  <a:srgbClr val="000000"/>
                </a:solidFill>
                <a:ea typeface="Calibri" panose="020F0502020204030204" pitchFamily="34" charset="0"/>
              </a:rPr>
              <a:t>Antihypertensive drugs, Antiplatelet drugs, Anticoagulant drugs, Lipid regulating drugs and antidiabetic drugs.</a:t>
            </a:r>
          </a:p>
          <a:p>
            <a:pPr>
              <a:buFont typeface="Arial" panose="020B0604020202020204" pitchFamily="34" charset="0"/>
              <a:buChar char="•"/>
            </a:pPr>
            <a:r>
              <a:rPr lang="en-GB" b="1" dirty="0">
                <a:solidFill>
                  <a:srgbClr val="008452"/>
                </a:solidFill>
                <a:ea typeface="Calibri" panose="020F0502020204030204" pitchFamily="34" charset="0"/>
              </a:rPr>
              <a:t>Medical conditions: </a:t>
            </a:r>
            <a:r>
              <a:rPr lang="en-GB" dirty="0">
                <a:solidFill>
                  <a:srgbClr val="000000"/>
                </a:solidFill>
                <a:ea typeface="Calibri" panose="020F0502020204030204" pitchFamily="34" charset="0"/>
              </a:rPr>
              <a:t>Asthma, Atrial Fibrillation, CKD, CHD, PAD, Hypothyroidism, COPD, Diabetes, Hypercholesterolemia, Hypertension, Depression. </a:t>
            </a:r>
          </a:p>
          <a:p>
            <a:pPr>
              <a:buFont typeface="Arial" panose="020B0604020202020204" pitchFamily="34" charset="0"/>
              <a:buChar char="•"/>
            </a:pPr>
            <a:r>
              <a:rPr lang="en-GB" b="1" dirty="0">
                <a:solidFill>
                  <a:srgbClr val="008452"/>
                </a:solidFill>
                <a:ea typeface="Calibri" panose="020F0502020204030204" pitchFamily="34" charset="0"/>
              </a:rPr>
              <a:t>Demographics and lifestyle:  </a:t>
            </a:r>
            <a:r>
              <a:rPr lang="en-GB" dirty="0">
                <a:solidFill>
                  <a:srgbClr val="000000"/>
                </a:solidFill>
                <a:ea typeface="Calibri" panose="020F0502020204030204" pitchFamily="34" charset="0"/>
              </a:rPr>
              <a:t>Blood Pressure, Cholesterol, BMI, gender, date of birth, age at entry, smoking status, alcohol status and IMD Decile.</a:t>
            </a:r>
          </a:p>
          <a:p>
            <a:pPr>
              <a:buFont typeface="Arial" panose="020B0604020202020204" pitchFamily="34" charset="0"/>
              <a:buChar char="•"/>
            </a:pPr>
            <a:endParaRPr lang="en-GB" dirty="0">
              <a:solidFill>
                <a:srgbClr val="000000"/>
              </a:solidFill>
              <a:ea typeface="Calibri" panose="020F0502020204030204" pitchFamily="34" charset="0"/>
            </a:endParaRPr>
          </a:p>
          <a:p>
            <a:pPr marL="0" indent="0">
              <a:buNone/>
            </a:pPr>
            <a:r>
              <a:rPr lang="en-GB" dirty="0">
                <a:solidFill>
                  <a:srgbClr val="000000"/>
                </a:solidFill>
                <a:ea typeface="Calibri" panose="020F0502020204030204" pitchFamily="34" charset="0"/>
              </a:rPr>
              <a:t>.</a:t>
            </a:r>
          </a:p>
          <a:p>
            <a:endParaRPr lang="en-MU" dirty="0"/>
          </a:p>
        </p:txBody>
      </p:sp>
    </p:spTree>
    <p:extLst>
      <p:ext uri="{BB962C8B-B14F-4D97-AF65-F5344CB8AC3E}">
        <p14:creationId xmlns:p14="http://schemas.microsoft.com/office/powerpoint/2010/main" val="426813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9" y="548681"/>
            <a:ext cx="8982471" cy="864096"/>
          </a:xfrm>
        </p:spPr>
        <p:txBody>
          <a:bodyPr/>
          <a:lstStyle/>
          <a:p>
            <a:pPr algn="ctr"/>
            <a:r>
              <a:rPr lang="en-GB" dirty="0"/>
              <a:t>Methodology</a:t>
            </a:r>
            <a:br>
              <a:rPr lang="en-GB" dirty="0"/>
            </a:b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dirty="0"/>
          </a:p>
        </p:txBody>
      </p:sp>
      <p:sp>
        <p:nvSpPr>
          <p:cNvPr id="4" name="Content Placeholder 3">
            <a:extLst>
              <a:ext uri="{FF2B5EF4-FFF2-40B4-BE49-F238E27FC236}">
                <a16:creationId xmlns:a16="http://schemas.microsoft.com/office/drawing/2014/main" id="{C2AB3200-67FC-3E4D-BFF8-1C09C53CAC4C}"/>
              </a:ext>
            </a:extLst>
          </p:cNvPr>
          <p:cNvSpPr>
            <a:spLocks noGrp="1"/>
          </p:cNvSpPr>
          <p:nvPr>
            <p:ph idx="1"/>
          </p:nvPr>
        </p:nvSpPr>
        <p:spPr/>
        <p:txBody>
          <a:bodyPr/>
          <a:lstStyle/>
          <a:p>
            <a:pPr>
              <a:buFont typeface="Arial" panose="020B0604020202020204" pitchFamily="34" charset="0"/>
              <a:buChar char="•"/>
            </a:pPr>
            <a:r>
              <a:rPr lang="en-GB" dirty="0">
                <a:solidFill>
                  <a:srgbClr val="000000"/>
                </a:solidFill>
                <a:ea typeface="Calibri" panose="020F0502020204030204" pitchFamily="34" charset="0"/>
              </a:rPr>
              <a:t>Missing data were imputed using the Multiple Imputation method using the ‘</a:t>
            </a:r>
            <a:r>
              <a:rPr lang="en-GB" dirty="0" err="1">
                <a:solidFill>
                  <a:srgbClr val="000000"/>
                </a:solidFill>
                <a:ea typeface="Calibri" panose="020F0502020204030204" pitchFamily="34" charset="0"/>
              </a:rPr>
              <a:t>jomo</a:t>
            </a:r>
            <a:r>
              <a:rPr lang="en-GB" dirty="0">
                <a:solidFill>
                  <a:srgbClr val="000000"/>
                </a:solidFill>
                <a:ea typeface="Calibri" panose="020F0502020204030204" pitchFamily="34" charset="0"/>
              </a:rPr>
              <a:t>’ package in R and results were pooled using the Rubin’s rule.</a:t>
            </a:r>
          </a:p>
          <a:p>
            <a:pPr>
              <a:buFont typeface="Arial" panose="020B0604020202020204" pitchFamily="34" charset="0"/>
              <a:buChar char="•"/>
            </a:pPr>
            <a:r>
              <a:rPr lang="en-GB" dirty="0">
                <a:solidFill>
                  <a:srgbClr val="000000"/>
                </a:solidFill>
                <a:ea typeface="Calibri" panose="020F0502020204030204" pitchFamily="34" charset="0"/>
              </a:rPr>
              <a:t>A “double”– Cox ( Weibull-Cox) model was used for the survival modelling.</a:t>
            </a:r>
          </a:p>
          <a:p>
            <a:pPr marL="0" indent="0">
              <a:buNone/>
            </a:pPr>
            <a:endParaRPr lang="en-GB" dirty="0">
              <a:solidFill>
                <a:srgbClr val="000000"/>
              </a:solidFill>
              <a:ea typeface="Calibri" panose="020F0502020204030204" pitchFamily="34" charset="0"/>
            </a:endParaRPr>
          </a:p>
          <a:p>
            <a:endParaRPr lang="en-MU" dirty="0"/>
          </a:p>
        </p:txBody>
      </p:sp>
    </p:spTree>
    <p:extLst>
      <p:ext uri="{BB962C8B-B14F-4D97-AF65-F5344CB8AC3E}">
        <p14:creationId xmlns:p14="http://schemas.microsoft.com/office/powerpoint/2010/main" val="262181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B152-E270-4CEC-A70D-5C922A1C9BC8}"/>
              </a:ext>
            </a:extLst>
          </p:cNvPr>
          <p:cNvSpPr>
            <a:spLocks noGrp="1"/>
          </p:cNvSpPr>
          <p:nvPr>
            <p:ph type="title"/>
          </p:nvPr>
        </p:nvSpPr>
        <p:spPr>
          <a:xfrm>
            <a:off x="376162" y="103769"/>
            <a:ext cx="8982471" cy="1143000"/>
          </a:xfrm>
        </p:spPr>
        <p:txBody>
          <a:bodyPr/>
          <a:lstStyle/>
          <a:p>
            <a:r>
              <a:rPr lang="en-GB" dirty="0"/>
              <a:t>IS case fatality and medications 1995-2016</a:t>
            </a:r>
          </a:p>
        </p:txBody>
      </p:sp>
      <p:pic>
        <p:nvPicPr>
          <p:cNvPr id="5" name="Content Placeholder 4">
            <a:extLst>
              <a:ext uri="{FF2B5EF4-FFF2-40B4-BE49-F238E27FC236}">
                <a16:creationId xmlns:a16="http://schemas.microsoft.com/office/drawing/2014/main" id="{F2BC8CB9-E13A-4904-B784-392CAF24F9F3}"/>
              </a:ext>
            </a:extLst>
          </p:cNvPr>
          <p:cNvPicPr>
            <a:picLocks noGrp="1" noChangeAspect="1"/>
          </p:cNvPicPr>
          <p:nvPr>
            <p:ph idx="1"/>
          </p:nvPr>
        </p:nvPicPr>
        <p:blipFill>
          <a:blip r:embed="rId2"/>
          <a:stretch>
            <a:fillRect/>
          </a:stretch>
        </p:blipFill>
        <p:spPr>
          <a:xfrm>
            <a:off x="680561" y="943645"/>
            <a:ext cx="4113122" cy="3781682"/>
          </a:xfrm>
          <a:prstGeom prst="rect">
            <a:avLst/>
          </a:prstGeom>
        </p:spPr>
      </p:pic>
      <p:pic>
        <p:nvPicPr>
          <p:cNvPr id="6" name="Picture 5">
            <a:extLst>
              <a:ext uri="{FF2B5EF4-FFF2-40B4-BE49-F238E27FC236}">
                <a16:creationId xmlns:a16="http://schemas.microsoft.com/office/drawing/2014/main" id="{02B62E8F-5817-4A96-B362-B0233C69B7B8}"/>
              </a:ext>
            </a:extLst>
          </p:cNvPr>
          <p:cNvPicPr>
            <a:picLocks noChangeAspect="1"/>
          </p:cNvPicPr>
          <p:nvPr/>
        </p:nvPicPr>
        <p:blipFill>
          <a:blip r:embed="rId3"/>
          <a:stretch>
            <a:fillRect/>
          </a:stretch>
        </p:blipFill>
        <p:spPr>
          <a:xfrm>
            <a:off x="5029718" y="845831"/>
            <a:ext cx="4020366" cy="3794312"/>
          </a:xfrm>
          <a:prstGeom prst="rect">
            <a:avLst/>
          </a:prstGeom>
        </p:spPr>
      </p:pic>
      <p:sp>
        <p:nvSpPr>
          <p:cNvPr id="8" name="Rectangle 7">
            <a:extLst>
              <a:ext uri="{FF2B5EF4-FFF2-40B4-BE49-F238E27FC236}">
                <a16:creationId xmlns:a16="http://schemas.microsoft.com/office/drawing/2014/main" id="{DF67E187-736B-46F3-9C5F-5BA41E89C1F9}"/>
              </a:ext>
            </a:extLst>
          </p:cNvPr>
          <p:cNvSpPr/>
          <p:nvPr/>
        </p:nvSpPr>
        <p:spPr>
          <a:xfrm>
            <a:off x="651814" y="4690402"/>
            <a:ext cx="8255243" cy="1200329"/>
          </a:xfrm>
          <a:prstGeom prst="rect">
            <a:avLst/>
          </a:prstGeom>
        </p:spPr>
        <p:txBody>
          <a:bodyPr wrap="square">
            <a:spAutoFit/>
          </a:bodyPr>
          <a:lstStyle/>
          <a:p>
            <a:pPr marL="285750" indent="-285750">
              <a:buFont typeface="Arial" panose="020B0604020202020204" pitchFamily="34" charset="0"/>
              <a:buChar char="•"/>
            </a:pPr>
            <a:r>
              <a:rPr lang="en-GB" dirty="0"/>
              <a:t>Stroke survival outcomes in England  improved over time.</a:t>
            </a:r>
            <a:endParaRPr lang="en-MU" dirty="0"/>
          </a:p>
          <a:p>
            <a:pPr marL="285750" indent="-285750">
              <a:buFont typeface="Arial" panose="020B0604020202020204" pitchFamily="34" charset="0"/>
              <a:buChar char="•"/>
            </a:pPr>
            <a:r>
              <a:rPr lang="en-GB" dirty="0"/>
              <a:t>Pre-morbid use of preventive anticoagulants, anti-hypertensive drugs and statins increased over time, but antiplatelet treatment use declined after year 2010 in England</a:t>
            </a:r>
          </a:p>
        </p:txBody>
      </p:sp>
      <p:sp>
        <p:nvSpPr>
          <p:cNvPr id="9" name="Slide Number Placeholder 8">
            <a:extLst>
              <a:ext uri="{FF2B5EF4-FFF2-40B4-BE49-F238E27FC236}">
                <a16:creationId xmlns:a16="http://schemas.microsoft.com/office/drawing/2014/main" id="{BCECF2BC-A728-4E80-AFD1-1AA61F1A77ED}"/>
              </a:ext>
            </a:extLst>
          </p:cNvPr>
          <p:cNvSpPr>
            <a:spLocks noGrp="1"/>
          </p:cNvSpPr>
          <p:nvPr>
            <p:ph type="sldNum" sz="quarter" idx="12"/>
          </p:nvPr>
        </p:nvSpPr>
        <p:spPr/>
        <p:txBody>
          <a:bodyPr/>
          <a:lstStyle/>
          <a:p>
            <a:fld id="{FE8DA6AF-1811-4E27-A96F-54109F1D0275}" type="slidenum">
              <a:rPr lang="en-GB" smtClean="0"/>
              <a:pPr/>
              <a:t>15</a:t>
            </a:fld>
            <a:endParaRPr lang="en-GB" dirty="0"/>
          </a:p>
        </p:txBody>
      </p:sp>
    </p:spTree>
    <p:extLst>
      <p:ext uri="{BB962C8B-B14F-4D97-AF65-F5344CB8AC3E}">
        <p14:creationId xmlns:p14="http://schemas.microsoft.com/office/powerpoint/2010/main" val="421050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7FD0-7EDE-D140-89C3-ACDC73D8DEBD}"/>
              </a:ext>
            </a:extLst>
          </p:cNvPr>
          <p:cNvSpPr>
            <a:spLocks noGrp="1"/>
          </p:cNvSpPr>
          <p:nvPr>
            <p:ph type="title"/>
          </p:nvPr>
        </p:nvSpPr>
        <p:spPr/>
        <p:txBody>
          <a:bodyPr/>
          <a:lstStyle/>
          <a:p>
            <a:pPr algn="ctr"/>
            <a:r>
              <a:rPr lang="en-MU" dirty="0"/>
              <a:t>Results</a:t>
            </a:r>
          </a:p>
        </p:txBody>
      </p:sp>
      <p:graphicFrame>
        <p:nvGraphicFramePr>
          <p:cNvPr id="5" name="Table 5">
            <a:extLst>
              <a:ext uri="{FF2B5EF4-FFF2-40B4-BE49-F238E27FC236}">
                <a16:creationId xmlns:a16="http://schemas.microsoft.com/office/drawing/2014/main" id="{CC8DD4EF-FB17-8F48-931E-1EDEDF9EFEC8}"/>
              </a:ext>
            </a:extLst>
          </p:cNvPr>
          <p:cNvGraphicFramePr>
            <a:graphicFrameLocks noGrp="1"/>
          </p:cNvGraphicFramePr>
          <p:nvPr>
            <p:ph idx="1"/>
            <p:extLst>
              <p:ext uri="{D42A27DB-BD31-4B8C-83A1-F6EECF244321}">
                <p14:modId xmlns:p14="http://schemas.microsoft.com/office/powerpoint/2010/main" val="4086183335"/>
              </p:ext>
            </p:extLst>
          </p:nvPr>
        </p:nvGraphicFramePr>
        <p:xfrm>
          <a:off x="920552" y="2204864"/>
          <a:ext cx="8253975" cy="3196393"/>
        </p:xfrm>
        <a:graphic>
          <a:graphicData uri="http://schemas.openxmlformats.org/drawingml/2006/table">
            <a:tbl>
              <a:tblPr firstRow="1" bandRow="1">
                <a:tableStyleId>{7DF18680-E054-41AD-8BC1-D1AEF772440D}</a:tableStyleId>
              </a:tblPr>
              <a:tblGrid>
                <a:gridCol w="2751325">
                  <a:extLst>
                    <a:ext uri="{9D8B030D-6E8A-4147-A177-3AD203B41FA5}">
                      <a16:colId xmlns:a16="http://schemas.microsoft.com/office/drawing/2014/main" val="2895157085"/>
                    </a:ext>
                  </a:extLst>
                </a:gridCol>
                <a:gridCol w="2908543">
                  <a:extLst>
                    <a:ext uri="{9D8B030D-6E8A-4147-A177-3AD203B41FA5}">
                      <a16:colId xmlns:a16="http://schemas.microsoft.com/office/drawing/2014/main" val="2964493556"/>
                    </a:ext>
                  </a:extLst>
                </a:gridCol>
                <a:gridCol w="2594107">
                  <a:extLst>
                    <a:ext uri="{9D8B030D-6E8A-4147-A177-3AD203B41FA5}">
                      <a16:colId xmlns:a16="http://schemas.microsoft.com/office/drawing/2014/main" val="3336405675"/>
                    </a:ext>
                  </a:extLst>
                </a:gridCol>
              </a:tblGrid>
              <a:tr h="356933">
                <a:tc>
                  <a:txBody>
                    <a:bodyPr/>
                    <a:lstStyle/>
                    <a:p>
                      <a:pPr algn="ctr">
                        <a:lnSpc>
                          <a:spcPct val="150000"/>
                        </a:lnSpc>
                      </a:pPr>
                      <a:r>
                        <a:rPr lang="en-GB" sz="1800" b="1" dirty="0">
                          <a:effectLst/>
                        </a:rPr>
                        <a:t>Comparison group</a:t>
                      </a:r>
                      <a:endParaRPr lang="en-M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b="1" dirty="0">
                          <a:effectLst/>
                        </a:rPr>
                        <a:t>Relative to:</a:t>
                      </a:r>
                      <a:endParaRPr lang="en-M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b="1">
                          <a:effectLst/>
                        </a:rPr>
                        <a:t>HR (95% CI)</a:t>
                      </a:r>
                      <a:endParaRPr lang="en-M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99728547"/>
                  </a:ext>
                </a:extLst>
              </a:tr>
              <a:tr h="762718">
                <a:tc>
                  <a:txBody>
                    <a:bodyPr/>
                    <a:lstStyle/>
                    <a:p>
                      <a:pPr algn="ctr">
                        <a:lnSpc>
                          <a:spcPct val="150000"/>
                        </a:lnSpc>
                      </a:pPr>
                      <a:r>
                        <a:rPr lang="en-GB" sz="1800" dirty="0">
                          <a:solidFill>
                            <a:schemeClr val="tx2"/>
                          </a:solidFill>
                          <a:effectLst/>
                        </a:rPr>
                        <a:t>Cases aged 39-60 years</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dirty="0">
                          <a:solidFill>
                            <a:schemeClr val="tx2"/>
                          </a:solidFill>
                          <a:effectLst/>
                        </a:rPr>
                        <a:t>Controls aged 39-60 years</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dirty="0">
                          <a:solidFill>
                            <a:schemeClr val="tx2"/>
                          </a:solidFill>
                          <a:effectLst/>
                        </a:rPr>
                        <a:t>5.67(4.93-6.51)</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50987486"/>
                  </a:ext>
                </a:extLst>
              </a:tr>
              <a:tr h="762718">
                <a:tc>
                  <a:txBody>
                    <a:bodyPr/>
                    <a:lstStyle/>
                    <a:p>
                      <a:pPr algn="ctr">
                        <a:lnSpc>
                          <a:spcPct val="150000"/>
                        </a:lnSpc>
                      </a:pPr>
                      <a:r>
                        <a:rPr lang="en-GB" sz="1800" dirty="0">
                          <a:solidFill>
                            <a:schemeClr val="tx2"/>
                          </a:solidFill>
                          <a:effectLst/>
                        </a:rPr>
                        <a:t>Cases aged 61-70 years</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dirty="0">
                          <a:solidFill>
                            <a:schemeClr val="tx2"/>
                          </a:solidFill>
                          <a:effectLst/>
                        </a:rPr>
                        <a:t>Controls aged 61-70 years</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dirty="0">
                          <a:solidFill>
                            <a:schemeClr val="tx2"/>
                          </a:solidFill>
                          <a:effectLst/>
                        </a:rPr>
                        <a:t>3.77(3.22-4.37)</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3472951"/>
                  </a:ext>
                </a:extLst>
              </a:tr>
              <a:tr h="762718">
                <a:tc>
                  <a:txBody>
                    <a:bodyPr/>
                    <a:lstStyle/>
                    <a:p>
                      <a:pPr algn="ctr">
                        <a:lnSpc>
                          <a:spcPct val="150000"/>
                        </a:lnSpc>
                      </a:pPr>
                      <a:r>
                        <a:rPr lang="en-GB" sz="1800">
                          <a:solidFill>
                            <a:schemeClr val="tx2"/>
                          </a:solidFill>
                          <a:effectLst/>
                        </a:rPr>
                        <a:t>Cases aged 71-76 years</a:t>
                      </a:r>
                      <a:endParaRPr lang="en-MU"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dirty="0">
                          <a:solidFill>
                            <a:schemeClr val="tx2"/>
                          </a:solidFill>
                          <a:effectLst/>
                        </a:rPr>
                        <a:t>Controls aged 71-76 years</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dirty="0">
                          <a:solidFill>
                            <a:schemeClr val="tx2"/>
                          </a:solidFill>
                          <a:effectLst/>
                        </a:rPr>
                        <a:t>3.02(2.60-3.57)</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94983599"/>
                  </a:ext>
                </a:extLst>
              </a:tr>
              <a:tr h="546352">
                <a:tc>
                  <a:txBody>
                    <a:bodyPr/>
                    <a:lstStyle/>
                    <a:p>
                      <a:pPr algn="ctr">
                        <a:lnSpc>
                          <a:spcPct val="150000"/>
                        </a:lnSpc>
                      </a:pPr>
                      <a:r>
                        <a:rPr lang="en-GB" sz="1800">
                          <a:solidFill>
                            <a:schemeClr val="tx2"/>
                          </a:solidFill>
                          <a:effectLst/>
                        </a:rPr>
                        <a:t>Cases aged 77+ years</a:t>
                      </a:r>
                      <a:endParaRPr lang="en-MU"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dirty="0">
                          <a:solidFill>
                            <a:schemeClr val="tx2"/>
                          </a:solidFill>
                          <a:effectLst/>
                        </a:rPr>
                        <a:t>Controls aged 77+ years</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n-GB" sz="1800" dirty="0">
                          <a:solidFill>
                            <a:schemeClr val="tx2"/>
                          </a:solidFill>
                          <a:effectLst/>
                        </a:rPr>
                        <a:t>2.95(2.55-3.40)</a:t>
                      </a:r>
                      <a:endParaRPr lang="en-MU" sz="1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52965069"/>
                  </a:ext>
                </a:extLst>
              </a:tr>
            </a:tbl>
          </a:graphicData>
        </a:graphic>
      </p:graphicFrame>
      <p:sp>
        <p:nvSpPr>
          <p:cNvPr id="4" name="Slide Number Placeholder 3">
            <a:extLst>
              <a:ext uri="{FF2B5EF4-FFF2-40B4-BE49-F238E27FC236}">
                <a16:creationId xmlns:a16="http://schemas.microsoft.com/office/drawing/2014/main" id="{7A98446B-81A0-FF40-BB56-99B7A0D03B21}"/>
              </a:ext>
            </a:extLst>
          </p:cNvPr>
          <p:cNvSpPr>
            <a:spLocks noGrp="1"/>
          </p:cNvSpPr>
          <p:nvPr>
            <p:ph type="sldNum" sz="quarter" idx="12"/>
          </p:nvPr>
        </p:nvSpPr>
        <p:spPr/>
        <p:txBody>
          <a:bodyPr/>
          <a:lstStyle/>
          <a:p>
            <a:fld id="{FE8DA6AF-1811-4E27-A96F-54109F1D0275}" type="slidenum">
              <a:rPr lang="en-GB" smtClean="0"/>
              <a:pPr/>
              <a:t>16</a:t>
            </a:fld>
            <a:endParaRPr lang="en-GB" dirty="0"/>
          </a:p>
        </p:txBody>
      </p:sp>
      <p:sp>
        <p:nvSpPr>
          <p:cNvPr id="7" name="TextBox 6">
            <a:extLst>
              <a:ext uri="{FF2B5EF4-FFF2-40B4-BE49-F238E27FC236}">
                <a16:creationId xmlns:a16="http://schemas.microsoft.com/office/drawing/2014/main" id="{0DCA3B21-F8D2-C94F-9459-517737F97526}"/>
              </a:ext>
            </a:extLst>
          </p:cNvPr>
          <p:cNvSpPr txBox="1"/>
          <p:nvPr/>
        </p:nvSpPr>
        <p:spPr>
          <a:xfrm>
            <a:off x="414886" y="1461698"/>
            <a:ext cx="8759642" cy="923330"/>
          </a:xfrm>
          <a:prstGeom prst="rect">
            <a:avLst/>
          </a:prstGeom>
          <a:noFill/>
        </p:spPr>
        <p:txBody>
          <a:bodyPr wrap="none" rtlCol="0">
            <a:spAutoFit/>
          </a:bodyPr>
          <a:lstStyle/>
          <a:p>
            <a:pPr algn="ctr"/>
            <a:r>
              <a:rPr lang="en-GB" b="1" dirty="0"/>
              <a:t>Table </a:t>
            </a:r>
            <a:r>
              <a:rPr lang="en-US" b="1" dirty="0"/>
              <a:t>1</a:t>
            </a:r>
            <a:r>
              <a:rPr lang="en-GB" b="1" dirty="0"/>
              <a:t>: </a:t>
            </a:r>
            <a:r>
              <a:rPr lang="en-GB" dirty="0"/>
              <a:t>Adjusted estimated hazard ratios of all-cause mortality by age at diagnosis </a:t>
            </a:r>
          </a:p>
          <a:p>
            <a:pPr algn="ctr"/>
            <a:r>
              <a:rPr lang="en-GB" dirty="0"/>
              <a:t>and case-control status (from the Weibull- Cox model on the imputed data) </a:t>
            </a:r>
            <a:endParaRPr lang="en-MU" dirty="0"/>
          </a:p>
          <a:p>
            <a:endParaRPr lang="en-MU" dirty="0"/>
          </a:p>
        </p:txBody>
      </p:sp>
    </p:spTree>
    <p:extLst>
      <p:ext uri="{BB962C8B-B14F-4D97-AF65-F5344CB8AC3E}">
        <p14:creationId xmlns:p14="http://schemas.microsoft.com/office/powerpoint/2010/main" val="236490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45ED-14FD-3B42-B730-21A3D88406FB}"/>
              </a:ext>
            </a:extLst>
          </p:cNvPr>
          <p:cNvSpPr>
            <a:spLocks noGrp="1"/>
          </p:cNvSpPr>
          <p:nvPr>
            <p:ph type="title"/>
          </p:nvPr>
        </p:nvSpPr>
        <p:spPr>
          <a:xfrm>
            <a:off x="4232920" y="0"/>
            <a:ext cx="3732683" cy="1143000"/>
          </a:xfrm>
        </p:spPr>
        <p:txBody>
          <a:bodyPr/>
          <a:lstStyle/>
          <a:p>
            <a:r>
              <a:rPr lang="en-MU" dirty="0"/>
              <a:t>Results</a:t>
            </a:r>
          </a:p>
        </p:txBody>
      </p:sp>
      <p:sp>
        <p:nvSpPr>
          <p:cNvPr id="4" name="Slide Number Placeholder 3">
            <a:extLst>
              <a:ext uri="{FF2B5EF4-FFF2-40B4-BE49-F238E27FC236}">
                <a16:creationId xmlns:a16="http://schemas.microsoft.com/office/drawing/2014/main" id="{B21C5B46-4E0E-A94D-AC58-83359000D82C}"/>
              </a:ext>
            </a:extLst>
          </p:cNvPr>
          <p:cNvSpPr>
            <a:spLocks noGrp="1"/>
          </p:cNvSpPr>
          <p:nvPr>
            <p:ph type="sldNum" sz="quarter" idx="12"/>
          </p:nvPr>
        </p:nvSpPr>
        <p:spPr/>
        <p:txBody>
          <a:bodyPr/>
          <a:lstStyle/>
          <a:p>
            <a:fld id="{FE8DA6AF-1811-4E27-A96F-54109F1D0275}" type="slidenum">
              <a:rPr lang="en-GB" smtClean="0"/>
              <a:pPr/>
              <a:t>17</a:t>
            </a:fld>
            <a:endParaRPr lang="en-GB" dirty="0"/>
          </a:p>
        </p:txBody>
      </p:sp>
      <p:sp>
        <p:nvSpPr>
          <p:cNvPr id="8" name="Rectangle 7">
            <a:extLst>
              <a:ext uri="{FF2B5EF4-FFF2-40B4-BE49-F238E27FC236}">
                <a16:creationId xmlns:a16="http://schemas.microsoft.com/office/drawing/2014/main" id="{2B06B7F2-403C-4942-993F-E21EB8649390}"/>
              </a:ext>
            </a:extLst>
          </p:cNvPr>
          <p:cNvSpPr/>
          <p:nvPr/>
        </p:nvSpPr>
        <p:spPr>
          <a:xfrm>
            <a:off x="5601072" y="1595250"/>
            <a:ext cx="4020715" cy="2554545"/>
          </a:xfrm>
          <a:prstGeom prst="rect">
            <a:avLst/>
          </a:prstGeom>
        </p:spPr>
        <p:txBody>
          <a:bodyPr wrap="square">
            <a:spAutoFit/>
          </a:bodyPr>
          <a:lstStyle/>
          <a:p>
            <a:pPr algn="just">
              <a:spcBef>
                <a:spcPts val="0"/>
              </a:spcBef>
            </a:pPr>
            <a:r>
              <a:rPr lang="en-GB" sz="20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Figure 1</a:t>
            </a:r>
            <a:r>
              <a:rPr lang="en-GB" sz="20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Hazard ratio curves with 95% confidence intervals for patients aged 39-60 years at entry on aspirin. (Cases on aspirin were compared to cases who are non-users of aspirin. Controls on aspirin were compared to controls who are non-users of aspirin.)</a:t>
            </a:r>
            <a:endParaRPr lang="en-MU"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23426D5-AB29-DC4C-884B-C0283172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41" y="836712"/>
            <a:ext cx="4668787" cy="4287351"/>
          </a:xfrm>
          <a:prstGeom prst="rect">
            <a:avLst/>
          </a:prstGeom>
        </p:spPr>
      </p:pic>
    </p:spTree>
    <p:extLst>
      <p:ext uri="{BB962C8B-B14F-4D97-AF65-F5344CB8AC3E}">
        <p14:creationId xmlns:p14="http://schemas.microsoft.com/office/powerpoint/2010/main" val="315743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569B-3CBC-47A1-8B10-4964EAB4B2B4}"/>
              </a:ext>
            </a:extLst>
          </p:cNvPr>
          <p:cNvSpPr>
            <a:spLocks noGrp="1"/>
          </p:cNvSpPr>
          <p:nvPr>
            <p:ph type="title"/>
          </p:nvPr>
        </p:nvSpPr>
        <p:spPr/>
        <p:txBody>
          <a:bodyPr/>
          <a:lstStyle/>
          <a:p>
            <a:r>
              <a:rPr lang="en-MU" dirty="0"/>
              <a:t>Longevity </a:t>
            </a:r>
            <a:r>
              <a:rPr lang="en-GB" dirty="0"/>
              <a:t>after IS</a:t>
            </a:r>
            <a:r>
              <a:rPr lang="en-MU" dirty="0"/>
              <a:t> : Some examples </a:t>
            </a:r>
            <a:endParaRPr lang="en-GB" dirty="0"/>
          </a:p>
        </p:txBody>
      </p:sp>
      <p:graphicFrame>
        <p:nvGraphicFramePr>
          <p:cNvPr id="5" name="Table 5">
            <a:extLst>
              <a:ext uri="{FF2B5EF4-FFF2-40B4-BE49-F238E27FC236}">
                <a16:creationId xmlns:a16="http://schemas.microsoft.com/office/drawing/2014/main" id="{66F3EEE0-FC18-49F2-88E6-B0B87178F12C}"/>
              </a:ext>
            </a:extLst>
          </p:cNvPr>
          <p:cNvGraphicFramePr>
            <a:graphicFrameLocks noGrp="1"/>
          </p:cNvGraphicFramePr>
          <p:nvPr>
            <p:ph idx="1"/>
            <p:extLst>
              <p:ext uri="{D42A27DB-BD31-4B8C-83A1-F6EECF244321}">
                <p14:modId xmlns:p14="http://schemas.microsoft.com/office/powerpoint/2010/main" val="1089184610"/>
              </p:ext>
            </p:extLst>
          </p:nvPr>
        </p:nvGraphicFramePr>
        <p:xfrm>
          <a:off x="428625" y="1557338"/>
          <a:ext cx="8982075" cy="2933774"/>
        </p:xfrm>
        <a:graphic>
          <a:graphicData uri="http://schemas.openxmlformats.org/drawingml/2006/table">
            <a:tbl>
              <a:tblPr firstRow="1" bandRow="1">
                <a:tableStyleId>{7DF18680-E054-41AD-8BC1-D1AEF772440D}</a:tableStyleId>
              </a:tblPr>
              <a:tblGrid>
                <a:gridCol w="1796415">
                  <a:extLst>
                    <a:ext uri="{9D8B030D-6E8A-4147-A177-3AD203B41FA5}">
                      <a16:colId xmlns:a16="http://schemas.microsoft.com/office/drawing/2014/main" val="818598913"/>
                    </a:ext>
                  </a:extLst>
                </a:gridCol>
                <a:gridCol w="1796415">
                  <a:extLst>
                    <a:ext uri="{9D8B030D-6E8A-4147-A177-3AD203B41FA5}">
                      <a16:colId xmlns:a16="http://schemas.microsoft.com/office/drawing/2014/main" val="968024529"/>
                    </a:ext>
                  </a:extLst>
                </a:gridCol>
                <a:gridCol w="1796415">
                  <a:extLst>
                    <a:ext uri="{9D8B030D-6E8A-4147-A177-3AD203B41FA5}">
                      <a16:colId xmlns:a16="http://schemas.microsoft.com/office/drawing/2014/main" val="3129722906"/>
                    </a:ext>
                  </a:extLst>
                </a:gridCol>
                <a:gridCol w="1796415">
                  <a:extLst>
                    <a:ext uri="{9D8B030D-6E8A-4147-A177-3AD203B41FA5}">
                      <a16:colId xmlns:a16="http://schemas.microsoft.com/office/drawing/2014/main" val="2049508044"/>
                    </a:ext>
                  </a:extLst>
                </a:gridCol>
                <a:gridCol w="1796415">
                  <a:extLst>
                    <a:ext uri="{9D8B030D-6E8A-4147-A177-3AD203B41FA5}">
                      <a16:colId xmlns:a16="http://schemas.microsoft.com/office/drawing/2014/main" val="1336196700"/>
                    </a:ext>
                  </a:extLst>
                </a:gridCol>
              </a:tblGrid>
              <a:tr h="370840">
                <a:tc>
                  <a:txBody>
                    <a:bodyPr/>
                    <a:lstStyle/>
                    <a:p>
                      <a:pPr algn="ctr"/>
                      <a:r>
                        <a:rPr lang="en-MU" sz="1600" dirty="0">
                          <a:solidFill>
                            <a:schemeClr val="tx2"/>
                          </a:solidFill>
                        </a:rPr>
                        <a:t>Medical condition</a:t>
                      </a:r>
                    </a:p>
                  </a:txBody>
                  <a:tcPr/>
                </a:tc>
                <a:tc>
                  <a:txBody>
                    <a:bodyPr/>
                    <a:lstStyle/>
                    <a:p>
                      <a:pPr algn="ctr"/>
                      <a:r>
                        <a:rPr lang="en-MU" sz="1600" dirty="0">
                          <a:solidFill>
                            <a:schemeClr val="tx2"/>
                          </a:solidFill>
                        </a:rPr>
                        <a:t>Gender </a:t>
                      </a:r>
                    </a:p>
                  </a:txBody>
                  <a:tcPr/>
                </a:tc>
                <a:tc>
                  <a:txBody>
                    <a:bodyPr/>
                    <a:lstStyle/>
                    <a:p>
                      <a:pPr algn="ctr"/>
                      <a:r>
                        <a:rPr lang="en-MU" sz="1600" dirty="0">
                          <a:solidFill>
                            <a:schemeClr val="tx2"/>
                          </a:solidFill>
                        </a:rPr>
                        <a:t>Age at diagnosis</a:t>
                      </a:r>
                    </a:p>
                  </a:txBody>
                  <a:tcPr/>
                </a:tc>
                <a:tc>
                  <a:txBody>
                    <a:bodyPr/>
                    <a:lstStyle/>
                    <a:p>
                      <a:pPr algn="ctr"/>
                      <a:r>
                        <a:rPr lang="en-MU" sz="1600" dirty="0">
                          <a:solidFill>
                            <a:schemeClr val="tx2"/>
                          </a:solidFill>
                        </a:rPr>
                        <a:t>Years after diagnosis</a:t>
                      </a:r>
                    </a:p>
                  </a:txBody>
                  <a:tcPr/>
                </a:tc>
                <a:tc>
                  <a:txBody>
                    <a:bodyPr/>
                    <a:lstStyle/>
                    <a:p>
                      <a:pPr algn="ctr"/>
                      <a:r>
                        <a:rPr lang="en-MU" sz="1600" dirty="0">
                          <a:solidFill>
                            <a:schemeClr val="tx2"/>
                          </a:solidFill>
                        </a:rPr>
                        <a:t> Number of years lost</a:t>
                      </a:r>
                    </a:p>
                  </a:txBody>
                  <a:tcPr/>
                </a:tc>
                <a:extLst>
                  <a:ext uri="{0D108BD9-81ED-4DB2-BD59-A6C34878D82A}">
                    <a16:rowId xmlns:a16="http://schemas.microsoft.com/office/drawing/2014/main" val="1029165247"/>
                  </a:ext>
                </a:extLst>
              </a:tr>
              <a:tr h="500454">
                <a:tc>
                  <a:txBody>
                    <a:bodyPr/>
                    <a:lstStyle/>
                    <a:p>
                      <a:pPr algn="ctr"/>
                      <a:r>
                        <a:rPr lang="en-MU" sz="1600" dirty="0">
                          <a:solidFill>
                            <a:schemeClr val="tx2"/>
                          </a:solidFill>
                        </a:rPr>
                        <a:t>IS</a:t>
                      </a:r>
                    </a:p>
                  </a:txBody>
                  <a:tcPr/>
                </a:tc>
                <a:tc>
                  <a:txBody>
                    <a:bodyPr/>
                    <a:lstStyle/>
                    <a:p>
                      <a:pPr algn="ctr"/>
                      <a:r>
                        <a:rPr lang="en-MU" sz="1600" dirty="0">
                          <a:solidFill>
                            <a:schemeClr val="tx2"/>
                          </a:solidFill>
                        </a:rPr>
                        <a:t>Female</a:t>
                      </a:r>
                    </a:p>
                  </a:txBody>
                  <a:tcPr/>
                </a:tc>
                <a:tc>
                  <a:txBody>
                    <a:bodyPr/>
                    <a:lstStyle/>
                    <a:p>
                      <a:pPr algn="ctr"/>
                      <a:r>
                        <a:rPr lang="en-MU" sz="1600" dirty="0">
                          <a:solidFill>
                            <a:schemeClr val="tx2"/>
                          </a:solidFill>
                        </a:rPr>
                        <a:t>50</a:t>
                      </a:r>
                    </a:p>
                  </a:txBody>
                  <a:tcPr/>
                </a:tc>
                <a:tc>
                  <a:txBody>
                    <a:bodyPr/>
                    <a:lstStyle/>
                    <a:p>
                      <a:pPr algn="ctr"/>
                      <a:r>
                        <a:rPr lang="en-MU" sz="1600" dirty="0">
                          <a:solidFill>
                            <a:schemeClr val="tx2"/>
                          </a:solidFill>
                        </a:rPr>
                        <a:t>2</a:t>
                      </a:r>
                    </a:p>
                  </a:txBody>
                  <a:tcPr/>
                </a:tc>
                <a:tc>
                  <a:txBody>
                    <a:bodyPr/>
                    <a:lstStyle/>
                    <a:p>
                      <a:pPr algn="ctr"/>
                      <a:r>
                        <a:rPr lang="en-MU" sz="1600" dirty="0">
                          <a:solidFill>
                            <a:schemeClr val="tx2"/>
                          </a:solidFill>
                        </a:rPr>
                        <a:t>14.1</a:t>
                      </a:r>
                    </a:p>
                  </a:txBody>
                  <a:tcPr/>
                </a:tc>
                <a:extLst>
                  <a:ext uri="{0D108BD9-81ED-4DB2-BD59-A6C34878D82A}">
                    <a16:rowId xmlns:a16="http://schemas.microsoft.com/office/drawing/2014/main" val="3680865150"/>
                  </a:ext>
                </a:extLst>
              </a:tr>
              <a:tr h="370840">
                <a:tc>
                  <a:txBody>
                    <a:bodyPr/>
                    <a:lstStyle/>
                    <a:p>
                      <a:pPr algn="ctr"/>
                      <a:r>
                        <a:rPr lang="en-MU" sz="1600" dirty="0">
                          <a:solidFill>
                            <a:schemeClr val="tx2"/>
                          </a:solidFill>
                        </a:rPr>
                        <a:t>IS</a:t>
                      </a:r>
                    </a:p>
                  </a:txBody>
                  <a:tcPr/>
                </a:tc>
                <a:tc>
                  <a:txBody>
                    <a:bodyPr/>
                    <a:lstStyle/>
                    <a:p>
                      <a:pPr algn="ctr"/>
                      <a:r>
                        <a:rPr lang="en-MU" sz="1600" dirty="0">
                          <a:solidFill>
                            <a:schemeClr val="tx2"/>
                          </a:solidFill>
                        </a:rPr>
                        <a:t>Male</a:t>
                      </a:r>
                    </a:p>
                  </a:txBody>
                  <a:tcPr/>
                </a:tc>
                <a:tc>
                  <a:txBody>
                    <a:bodyPr/>
                    <a:lstStyle/>
                    <a:p>
                      <a:pPr algn="ctr"/>
                      <a:r>
                        <a:rPr lang="en-MU" sz="1600" dirty="0">
                          <a:solidFill>
                            <a:schemeClr val="tx2"/>
                          </a:solidFill>
                        </a:rPr>
                        <a:t>50</a:t>
                      </a:r>
                    </a:p>
                  </a:txBody>
                  <a:tcPr/>
                </a:tc>
                <a:tc>
                  <a:txBody>
                    <a:bodyPr/>
                    <a:lstStyle/>
                    <a:p>
                      <a:pPr algn="ctr"/>
                      <a:r>
                        <a:rPr lang="en-MU" sz="1600" dirty="0">
                          <a:solidFill>
                            <a:schemeClr val="tx2"/>
                          </a:solidFill>
                        </a:rPr>
                        <a:t>2</a:t>
                      </a:r>
                    </a:p>
                  </a:txBody>
                  <a:tcPr/>
                </a:tc>
                <a:tc>
                  <a:txBody>
                    <a:bodyPr/>
                    <a:lstStyle/>
                    <a:p>
                      <a:pPr algn="ctr"/>
                      <a:r>
                        <a:rPr lang="en-MU" sz="1600" dirty="0">
                          <a:solidFill>
                            <a:schemeClr val="tx2"/>
                          </a:solidFill>
                        </a:rPr>
                        <a:t>16.0</a:t>
                      </a:r>
                    </a:p>
                  </a:txBody>
                  <a:tcPr/>
                </a:tc>
                <a:extLst>
                  <a:ext uri="{0D108BD9-81ED-4DB2-BD59-A6C34878D82A}">
                    <a16:rowId xmlns:a16="http://schemas.microsoft.com/office/drawing/2014/main" val="2988611881"/>
                  </a:ext>
                </a:extLst>
              </a:tr>
              <a:tr h="370840">
                <a:tc>
                  <a:txBody>
                    <a:bodyPr/>
                    <a:lstStyle/>
                    <a:p>
                      <a:pPr algn="ctr"/>
                      <a:r>
                        <a:rPr lang="en-MU" sz="1600" dirty="0">
                          <a:solidFill>
                            <a:schemeClr val="tx2"/>
                          </a:solidFill>
                        </a:rPr>
                        <a:t>IS</a:t>
                      </a:r>
                    </a:p>
                  </a:txBody>
                  <a:tcPr/>
                </a:tc>
                <a:tc>
                  <a:txBody>
                    <a:bodyPr/>
                    <a:lstStyle/>
                    <a:p>
                      <a:pPr algn="ctr"/>
                      <a:r>
                        <a:rPr lang="en-MU" sz="1600" dirty="0">
                          <a:solidFill>
                            <a:schemeClr val="tx2"/>
                          </a:solidFill>
                        </a:rPr>
                        <a:t>Female</a:t>
                      </a:r>
                    </a:p>
                  </a:txBody>
                  <a:tcPr/>
                </a:tc>
                <a:tc>
                  <a:txBody>
                    <a:bodyPr/>
                    <a:lstStyle/>
                    <a:p>
                      <a:pPr algn="ctr"/>
                      <a:r>
                        <a:rPr lang="en-MU" sz="1600" dirty="0">
                          <a:solidFill>
                            <a:schemeClr val="tx2"/>
                          </a:solidFill>
                        </a:rPr>
                        <a:t>60</a:t>
                      </a:r>
                    </a:p>
                  </a:txBody>
                  <a:tcPr/>
                </a:tc>
                <a:tc>
                  <a:txBody>
                    <a:bodyPr/>
                    <a:lstStyle/>
                    <a:p>
                      <a:pPr algn="ctr"/>
                      <a:r>
                        <a:rPr lang="en-MU" sz="1600" dirty="0">
                          <a:solidFill>
                            <a:schemeClr val="tx2"/>
                          </a:solidFill>
                        </a:rPr>
                        <a:t>2</a:t>
                      </a:r>
                    </a:p>
                  </a:txBody>
                  <a:tcPr/>
                </a:tc>
                <a:tc>
                  <a:txBody>
                    <a:bodyPr/>
                    <a:lstStyle/>
                    <a:p>
                      <a:pPr algn="ctr"/>
                      <a:r>
                        <a:rPr lang="en-MU" sz="1600" dirty="0">
                          <a:solidFill>
                            <a:schemeClr val="tx2"/>
                          </a:solidFill>
                        </a:rPr>
                        <a:t>9.9</a:t>
                      </a:r>
                    </a:p>
                  </a:txBody>
                  <a:tcPr/>
                </a:tc>
                <a:extLst>
                  <a:ext uri="{0D108BD9-81ED-4DB2-BD59-A6C34878D82A}">
                    <a16:rowId xmlns:a16="http://schemas.microsoft.com/office/drawing/2014/main" val="3624747441"/>
                  </a:ext>
                </a:extLst>
              </a:tr>
              <a:tr h="370840">
                <a:tc>
                  <a:txBody>
                    <a:bodyPr/>
                    <a:lstStyle/>
                    <a:p>
                      <a:pPr algn="ctr"/>
                      <a:r>
                        <a:rPr lang="en-MU" sz="1600" dirty="0">
                          <a:solidFill>
                            <a:schemeClr val="tx2"/>
                          </a:solidFill>
                        </a:rPr>
                        <a:t>IS</a:t>
                      </a:r>
                    </a:p>
                  </a:txBody>
                  <a:tcPr/>
                </a:tc>
                <a:tc>
                  <a:txBody>
                    <a:bodyPr/>
                    <a:lstStyle/>
                    <a:p>
                      <a:pPr algn="ctr"/>
                      <a:r>
                        <a:rPr lang="en-MU" sz="1600" dirty="0">
                          <a:solidFill>
                            <a:schemeClr val="tx2"/>
                          </a:solidFill>
                        </a:rPr>
                        <a:t>Male</a:t>
                      </a:r>
                    </a:p>
                  </a:txBody>
                  <a:tcPr/>
                </a:tc>
                <a:tc>
                  <a:txBody>
                    <a:bodyPr/>
                    <a:lstStyle/>
                    <a:p>
                      <a:pPr algn="ctr"/>
                      <a:r>
                        <a:rPr lang="en-MU" sz="1600" dirty="0">
                          <a:solidFill>
                            <a:schemeClr val="tx2"/>
                          </a:solidFill>
                        </a:rPr>
                        <a:t>60</a:t>
                      </a:r>
                    </a:p>
                  </a:txBody>
                  <a:tcPr/>
                </a:tc>
                <a:tc>
                  <a:txBody>
                    <a:bodyPr/>
                    <a:lstStyle/>
                    <a:p>
                      <a:pPr algn="ctr"/>
                      <a:r>
                        <a:rPr lang="en-MU" sz="1600" dirty="0">
                          <a:solidFill>
                            <a:schemeClr val="tx2"/>
                          </a:solidFill>
                        </a:rPr>
                        <a:t>2</a:t>
                      </a:r>
                    </a:p>
                  </a:txBody>
                  <a:tcPr/>
                </a:tc>
                <a:tc>
                  <a:txBody>
                    <a:bodyPr/>
                    <a:lstStyle/>
                    <a:p>
                      <a:pPr algn="ctr"/>
                      <a:r>
                        <a:rPr lang="en-MU" sz="1600" dirty="0">
                          <a:solidFill>
                            <a:schemeClr val="tx2"/>
                          </a:solidFill>
                        </a:rPr>
                        <a:t>11.2</a:t>
                      </a:r>
                    </a:p>
                  </a:txBody>
                  <a:tcPr/>
                </a:tc>
                <a:extLst>
                  <a:ext uri="{0D108BD9-81ED-4DB2-BD59-A6C34878D82A}">
                    <a16:rowId xmlns:a16="http://schemas.microsoft.com/office/drawing/2014/main" val="583952571"/>
                  </a:ext>
                </a:extLst>
              </a:tr>
              <a:tr h="370840">
                <a:tc>
                  <a:txBody>
                    <a:bodyPr/>
                    <a:lstStyle/>
                    <a:p>
                      <a:pPr algn="ctr"/>
                      <a:r>
                        <a:rPr lang="en-MU" sz="1600" dirty="0">
                          <a:solidFill>
                            <a:schemeClr val="tx2"/>
                          </a:solidFill>
                        </a:rPr>
                        <a:t>IS</a:t>
                      </a:r>
                    </a:p>
                  </a:txBody>
                  <a:tcPr/>
                </a:tc>
                <a:tc>
                  <a:txBody>
                    <a:bodyPr/>
                    <a:lstStyle/>
                    <a:p>
                      <a:pPr algn="ctr"/>
                      <a:r>
                        <a:rPr lang="en-MU" sz="1600" dirty="0">
                          <a:solidFill>
                            <a:schemeClr val="tx2"/>
                          </a:solidFill>
                        </a:rPr>
                        <a:t>Female</a:t>
                      </a:r>
                    </a:p>
                  </a:txBody>
                  <a:tcPr/>
                </a:tc>
                <a:tc>
                  <a:txBody>
                    <a:bodyPr/>
                    <a:lstStyle/>
                    <a:p>
                      <a:pPr algn="ctr"/>
                      <a:r>
                        <a:rPr lang="en-MU" sz="1600" dirty="0">
                          <a:solidFill>
                            <a:schemeClr val="tx2"/>
                          </a:solidFill>
                        </a:rPr>
                        <a:t>70</a:t>
                      </a:r>
                    </a:p>
                  </a:txBody>
                  <a:tcPr/>
                </a:tc>
                <a:tc>
                  <a:txBody>
                    <a:bodyPr/>
                    <a:lstStyle/>
                    <a:p>
                      <a:pPr algn="ctr"/>
                      <a:r>
                        <a:rPr lang="en-MU" sz="1600" dirty="0">
                          <a:solidFill>
                            <a:schemeClr val="tx2"/>
                          </a:solidFill>
                        </a:rPr>
                        <a:t>2</a:t>
                      </a:r>
                    </a:p>
                  </a:txBody>
                  <a:tcPr/>
                </a:tc>
                <a:tc>
                  <a:txBody>
                    <a:bodyPr/>
                    <a:lstStyle/>
                    <a:p>
                      <a:pPr algn="ctr"/>
                      <a:r>
                        <a:rPr lang="en-MU" sz="1600" dirty="0">
                          <a:solidFill>
                            <a:schemeClr val="tx2"/>
                          </a:solidFill>
                        </a:rPr>
                        <a:t>6.9</a:t>
                      </a:r>
                    </a:p>
                  </a:txBody>
                  <a:tcPr/>
                </a:tc>
                <a:extLst>
                  <a:ext uri="{0D108BD9-81ED-4DB2-BD59-A6C34878D82A}">
                    <a16:rowId xmlns:a16="http://schemas.microsoft.com/office/drawing/2014/main" val="2234425612"/>
                  </a:ext>
                </a:extLst>
              </a:tr>
              <a:tr h="370840">
                <a:tc>
                  <a:txBody>
                    <a:bodyPr/>
                    <a:lstStyle/>
                    <a:p>
                      <a:pPr algn="ctr"/>
                      <a:r>
                        <a:rPr lang="en-MU" sz="1600" dirty="0">
                          <a:solidFill>
                            <a:schemeClr val="tx2"/>
                          </a:solidFill>
                        </a:rPr>
                        <a:t>IS</a:t>
                      </a:r>
                    </a:p>
                  </a:txBody>
                  <a:tcPr/>
                </a:tc>
                <a:tc>
                  <a:txBody>
                    <a:bodyPr/>
                    <a:lstStyle/>
                    <a:p>
                      <a:pPr algn="ctr"/>
                      <a:r>
                        <a:rPr lang="en-MU" sz="1600" dirty="0">
                          <a:solidFill>
                            <a:schemeClr val="tx2"/>
                          </a:solidFill>
                        </a:rPr>
                        <a:t>Male</a:t>
                      </a:r>
                    </a:p>
                  </a:txBody>
                  <a:tcPr/>
                </a:tc>
                <a:tc>
                  <a:txBody>
                    <a:bodyPr/>
                    <a:lstStyle/>
                    <a:p>
                      <a:pPr algn="ctr"/>
                      <a:r>
                        <a:rPr lang="en-MU" sz="1600" dirty="0">
                          <a:solidFill>
                            <a:schemeClr val="tx2"/>
                          </a:solidFill>
                        </a:rPr>
                        <a:t>70</a:t>
                      </a:r>
                    </a:p>
                  </a:txBody>
                  <a:tcPr/>
                </a:tc>
                <a:tc>
                  <a:txBody>
                    <a:bodyPr/>
                    <a:lstStyle/>
                    <a:p>
                      <a:pPr algn="ctr"/>
                      <a:r>
                        <a:rPr lang="en-MU" sz="1600" dirty="0">
                          <a:solidFill>
                            <a:schemeClr val="tx2"/>
                          </a:solidFill>
                        </a:rPr>
                        <a:t>2</a:t>
                      </a:r>
                    </a:p>
                  </a:txBody>
                  <a:tcPr/>
                </a:tc>
                <a:tc>
                  <a:txBody>
                    <a:bodyPr/>
                    <a:lstStyle/>
                    <a:p>
                      <a:pPr algn="ctr"/>
                      <a:r>
                        <a:rPr lang="en-MU" sz="1600" dirty="0">
                          <a:solidFill>
                            <a:schemeClr val="tx2"/>
                          </a:solidFill>
                        </a:rPr>
                        <a:t>7.8 </a:t>
                      </a:r>
                    </a:p>
                  </a:txBody>
                  <a:tcPr/>
                </a:tc>
                <a:extLst>
                  <a:ext uri="{0D108BD9-81ED-4DB2-BD59-A6C34878D82A}">
                    <a16:rowId xmlns:a16="http://schemas.microsoft.com/office/drawing/2014/main" val="1594921382"/>
                  </a:ext>
                </a:extLst>
              </a:tr>
            </a:tbl>
          </a:graphicData>
        </a:graphic>
      </p:graphicFrame>
      <p:sp>
        <p:nvSpPr>
          <p:cNvPr id="6" name="Slide Number Placeholder 5">
            <a:extLst>
              <a:ext uri="{FF2B5EF4-FFF2-40B4-BE49-F238E27FC236}">
                <a16:creationId xmlns:a16="http://schemas.microsoft.com/office/drawing/2014/main" id="{3D623CCE-06CC-4A9E-8098-D14B8909D8C0}"/>
              </a:ext>
            </a:extLst>
          </p:cNvPr>
          <p:cNvSpPr>
            <a:spLocks noGrp="1"/>
          </p:cNvSpPr>
          <p:nvPr>
            <p:ph type="sldNum" sz="quarter" idx="12"/>
          </p:nvPr>
        </p:nvSpPr>
        <p:spPr/>
        <p:txBody>
          <a:bodyPr/>
          <a:lstStyle/>
          <a:p>
            <a:fld id="{FE8DA6AF-1811-4E27-A96F-54109F1D0275}" type="slidenum">
              <a:rPr lang="en-GB" smtClean="0"/>
              <a:pPr/>
              <a:t>18</a:t>
            </a:fld>
            <a:endParaRPr lang="en-GB" dirty="0"/>
          </a:p>
        </p:txBody>
      </p:sp>
    </p:spTree>
    <p:extLst>
      <p:ext uri="{BB962C8B-B14F-4D97-AF65-F5344CB8AC3E}">
        <p14:creationId xmlns:p14="http://schemas.microsoft.com/office/powerpoint/2010/main" val="10175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6C8B-4FC9-9240-B870-DEA789DE4C34}"/>
              </a:ext>
            </a:extLst>
          </p:cNvPr>
          <p:cNvSpPr>
            <a:spLocks noGrp="1"/>
          </p:cNvSpPr>
          <p:nvPr>
            <p:ph type="title"/>
          </p:nvPr>
        </p:nvSpPr>
        <p:spPr>
          <a:xfrm>
            <a:off x="429734" y="115886"/>
            <a:ext cx="8982471" cy="720826"/>
          </a:xfrm>
        </p:spPr>
        <p:txBody>
          <a:bodyPr/>
          <a:lstStyle/>
          <a:p>
            <a:pPr algn="ctr"/>
            <a:r>
              <a:rPr lang="en-MU" dirty="0"/>
              <a:t>Conclusions</a:t>
            </a:r>
          </a:p>
        </p:txBody>
      </p:sp>
      <p:sp>
        <p:nvSpPr>
          <p:cNvPr id="4" name="Slide Number Placeholder 3">
            <a:extLst>
              <a:ext uri="{FF2B5EF4-FFF2-40B4-BE49-F238E27FC236}">
                <a16:creationId xmlns:a16="http://schemas.microsoft.com/office/drawing/2014/main" id="{AEB7629C-598F-D949-9F03-E80E7E770E51}"/>
              </a:ext>
            </a:extLst>
          </p:cNvPr>
          <p:cNvSpPr>
            <a:spLocks noGrp="1"/>
          </p:cNvSpPr>
          <p:nvPr>
            <p:ph type="sldNum" sz="quarter" idx="12"/>
          </p:nvPr>
        </p:nvSpPr>
        <p:spPr/>
        <p:txBody>
          <a:bodyPr/>
          <a:lstStyle/>
          <a:p>
            <a:fld id="{FE8DA6AF-1811-4E27-A96F-54109F1D0275}" type="slidenum">
              <a:rPr lang="en-GB" smtClean="0"/>
              <a:pPr/>
              <a:t>19</a:t>
            </a:fld>
            <a:endParaRPr lang="en-GB" dirty="0"/>
          </a:p>
        </p:txBody>
      </p:sp>
      <p:sp>
        <p:nvSpPr>
          <p:cNvPr id="10" name="Content Placeholder 9">
            <a:extLst>
              <a:ext uri="{FF2B5EF4-FFF2-40B4-BE49-F238E27FC236}">
                <a16:creationId xmlns:a16="http://schemas.microsoft.com/office/drawing/2014/main" id="{8518F74F-84A8-0843-B393-A9BF0CACB995}"/>
              </a:ext>
            </a:extLst>
          </p:cNvPr>
          <p:cNvSpPr>
            <a:spLocks noGrp="1"/>
          </p:cNvSpPr>
          <p:nvPr>
            <p:ph idx="1"/>
          </p:nvPr>
        </p:nvSpPr>
        <p:spPr>
          <a:xfrm>
            <a:off x="429733" y="1124744"/>
            <a:ext cx="9048039" cy="4392488"/>
          </a:xfrm>
        </p:spPr>
        <p:txBody>
          <a:bodyPr/>
          <a:lstStyle/>
          <a:p>
            <a:pPr lvl="0" algn="just"/>
            <a:r>
              <a:rPr lang="en-US" dirty="0"/>
              <a:t>Cardio-vascular comorbidities are more prevalent among IS patients than their matched controls.</a:t>
            </a:r>
            <a:endParaRPr lang="en-MU" dirty="0"/>
          </a:p>
          <a:p>
            <a:pPr lvl="0" algn="just"/>
            <a:r>
              <a:rPr lang="en-US" dirty="0"/>
              <a:t>The IS patients face a higher long-term risk of death compared to controls.</a:t>
            </a:r>
            <a:endParaRPr lang="en-MU" dirty="0"/>
          </a:p>
          <a:p>
            <a:pPr lvl="0" algn="just"/>
            <a:r>
              <a:rPr lang="en-US" dirty="0"/>
              <a:t>Aspirin provides long-term survival benefits to IS patients.</a:t>
            </a:r>
            <a:r>
              <a:rPr lang="en-MU" dirty="0"/>
              <a:t> </a:t>
            </a:r>
            <a:r>
              <a:rPr lang="en-US" dirty="0"/>
              <a:t>Long-term aspirin monotherapy could be a better choice than other antiplatelet options for IS patients.</a:t>
            </a:r>
            <a:endParaRPr lang="en-MU" dirty="0"/>
          </a:p>
          <a:p>
            <a:pPr algn="just"/>
            <a:r>
              <a:rPr lang="en-US" dirty="0"/>
              <a:t>Management of risk factors should be a long-term </a:t>
            </a:r>
            <a:r>
              <a:rPr lang="en-US" dirty="0" err="1"/>
              <a:t>endeavour</a:t>
            </a:r>
            <a:r>
              <a:rPr lang="en-US" dirty="0"/>
              <a:t>. </a:t>
            </a:r>
            <a:r>
              <a:rPr lang="en-GB" dirty="0"/>
              <a:t>Continuing BP control is most important to prevent further strokes</a:t>
            </a:r>
            <a:endParaRPr lang="en-US" dirty="0"/>
          </a:p>
          <a:p>
            <a:pPr lvl="0" algn="just"/>
            <a:endParaRPr lang="en-MU" dirty="0"/>
          </a:p>
          <a:p>
            <a:endParaRPr lang="en-MU" dirty="0"/>
          </a:p>
        </p:txBody>
      </p:sp>
    </p:spTree>
    <p:extLst>
      <p:ext uri="{BB962C8B-B14F-4D97-AF65-F5344CB8AC3E}">
        <p14:creationId xmlns:p14="http://schemas.microsoft.com/office/powerpoint/2010/main" val="270998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presentation </a:t>
            </a:r>
          </a:p>
        </p:txBody>
      </p:sp>
      <p:sp>
        <p:nvSpPr>
          <p:cNvPr id="3" name="Content Placeholder 2"/>
          <p:cNvSpPr>
            <a:spLocks noGrp="1"/>
          </p:cNvSpPr>
          <p:nvPr>
            <p:ph idx="1"/>
          </p:nvPr>
        </p:nvSpPr>
        <p:spPr>
          <a:xfrm>
            <a:off x="428229" y="1557338"/>
            <a:ext cx="8485211" cy="3815878"/>
          </a:xfrm>
        </p:spPr>
        <p:txBody>
          <a:bodyPr/>
          <a:lstStyle/>
          <a:p>
            <a:r>
              <a:rPr lang="en-GB" dirty="0">
                <a:solidFill>
                  <a:schemeClr val="tx2"/>
                </a:solidFill>
              </a:rPr>
              <a:t>Introduction</a:t>
            </a:r>
          </a:p>
          <a:p>
            <a:r>
              <a:rPr lang="en-GB" dirty="0">
                <a:solidFill>
                  <a:schemeClr val="tx2"/>
                </a:solidFill>
              </a:rPr>
              <a:t>Hazards, hazards ratios and  the Cox Regression</a:t>
            </a:r>
            <a:r>
              <a:rPr lang="en-GB" dirty="0"/>
              <a:t>.</a:t>
            </a:r>
            <a:endParaRPr lang="en-GB" dirty="0">
              <a:solidFill>
                <a:schemeClr val="tx2"/>
              </a:solidFill>
            </a:endParaRPr>
          </a:p>
          <a:p>
            <a:r>
              <a:rPr lang="en-GB" dirty="0">
                <a:solidFill>
                  <a:schemeClr val="tx2"/>
                </a:solidFill>
              </a:rPr>
              <a:t>Study description.</a:t>
            </a:r>
          </a:p>
          <a:p>
            <a:r>
              <a:rPr lang="en-GB" dirty="0">
                <a:solidFill>
                  <a:schemeClr val="tx2"/>
                </a:solidFill>
              </a:rPr>
              <a:t>Survival Models’ findings.</a:t>
            </a:r>
          </a:p>
          <a:p>
            <a:r>
              <a:rPr lang="en-GB" dirty="0">
                <a:solidFill>
                  <a:schemeClr val="tx2"/>
                </a:solidFill>
              </a:rPr>
              <a:t>Summary and Conclusions.</a:t>
            </a:r>
          </a:p>
          <a:p>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dirty="0"/>
          </a:p>
        </p:txBody>
      </p:sp>
    </p:spTree>
    <p:extLst>
      <p:ext uri="{BB962C8B-B14F-4D97-AF65-F5344CB8AC3E}">
        <p14:creationId xmlns:p14="http://schemas.microsoft.com/office/powerpoint/2010/main" val="183526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2B10-03BA-8C4E-9FD7-29D09D31CD36}"/>
              </a:ext>
            </a:extLst>
          </p:cNvPr>
          <p:cNvSpPr>
            <a:spLocks noGrp="1"/>
          </p:cNvSpPr>
          <p:nvPr>
            <p:ph type="title"/>
          </p:nvPr>
        </p:nvSpPr>
        <p:spPr/>
        <p:txBody>
          <a:bodyPr/>
          <a:lstStyle/>
          <a:p>
            <a:r>
              <a:rPr lang="en-MU" dirty="0"/>
              <a:t>References </a:t>
            </a:r>
            <a:br>
              <a:rPr lang="en-MU" dirty="0"/>
            </a:br>
            <a:endParaRPr lang="en-MU" dirty="0"/>
          </a:p>
        </p:txBody>
      </p:sp>
      <p:sp>
        <p:nvSpPr>
          <p:cNvPr id="3" name="Content Placeholder 2">
            <a:extLst>
              <a:ext uri="{FF2B5EF4-FFF2-40B4-BE49-F238E27FC236}">
                <a16:creationId xmlns:a16="http://schemas.microsoft.com/office/drawing/2014/main" id="{FF6D4251-DA18-E34F-81E8-500091935B6D}"/>
              </a:ext>
            </a:extLst>
          </p:cNvPr>
          <p:cNvSpPr>
            <a:spLocks noGrp="1"/>
          </p:cNvSpPr>
          <p:nvPr>
            <p:ph idx="1"/>
          </p:nvPr>
        </p:nvSpPr>
        <p:spPr>
          <a:xfrm>
            <a:off x="428228" y="1196752"/>
            <a:ext cx="8982471" cy="4247926"/>
          </a:xfrm>
        </p:spPr>
        <p:txBody>
          <a:bodyPr/>
          <a:lstStyle/>
          <a:p>
            <a:pPr algn="just"/>
            <a:r>
              <a:rPr lang="en-GB" sz="1800" dirty="0"/>
              <a:t>King, D., Wittenberg, R., Patel, A., </a:t>
            </a:r>
            <a:r>
              <a:rPr lang="en-GB" sz="1800" dirty="0" err="1"/>
              <a:t>Quayyum</a:t>
            </a:r>
            <a:r>
              <a:rPr lang="en-GB" sz="1800" dirty="0"/>
              <a:t>, Z., </a:t>
            </a:r>
            <a:r>
              <a:rPr lang="en-GB" sz="1800" dirty="0" err="1"/>
              <a:t>Berdunov</a:t>
            </a:r>
            <a:r>
              <a:rPr lang="en-GB" sz="1800" dirty="0"/>
              <a:t>, V. and Knapp, M., 2020. The future incidence, prevalence and costs of stroke in the UK. </a:t>
            </a:r>
            <a:r>
              <a:rPr lang="en-GB" sz="1800" i="1" dirty="0"/>
              <a:t>Age and ageing</a:t>
            </a:r>
            <a:r>
              <a:rPr lang="en-GB" sz="1800" dirty="0"/>
              <a:t>, </a:t>
            </a:r>
            <a:r>
              <a:rPr lang="en-GB" sz="1800" i="1" dirty="0"/>
              <a:t>49</a:t>
            </a:r>
            <a:r>
              <a:rPr lang="en-GB" sz="1800" dirty="0"/>
              <a:t>(2), pp.277-282.</a:t>
            </a:r>
          </a:p>
          <a:p>
            <a:pPr algn="just"/>
            <a:r>
              <a:rPr lang="en-MU" sz="1800" dirty="0"/>
              <a:t>Begun, A., Kulinskaya, E. and MacGregor, A.J., 2019. Risk-adjusted CUSUM control charts for shared frailty survival models with application to hip replacement outcomes: a study using the NJR dataset. BMC medical research methodology, 19(1), p.217.</a:t>
            </a:r>
          </a:p>
          <a:p>
            <a:pPr lvl="0"/>
            <a:r>
              <a:rPr lang="en-GB" sz="1800" dirty="0" err="1"/>
              <a:t>Khare</a:t>
            </a:r>
            <a:r>
              <a:rPr lang="en-GB" sz="1800" dirty="0"/>
              <a:t>, S., 2016. Risk factors of transient ischaemic attack: An overview. Journal of Mid-life Health, 7(1), p.2</a:t>
            </a:r>
            <a:endParaRPr lang="en-MU" sz="1800" dirty="0"/>
          </a:p>
          <a:p>
            <a:pPr lvl="0"/>
            <a:r>
              <a:rPr lang="en-GB" sz="1800" dirty="0"/>
              <a:t>Edwards, J.D., </a:t>
            </a:r>
            <a:r>
              <a:rPr lang="en-GB" sz="1800" dirty="0" err="1"/>
              <a:t>Kapral</a:t>
            </a:r>
            <a:r>
              <a:rPr lang="en-GB" sz="1800" dirty="0"/>
              <a:t>, M.K., Fang, J. and Swartz, R.H., 2017. Long-term morbidity and mortality in patients without early complications after stroke or transient ischaemic attack. </a:t>
            </a:r>
            <a:r>
              <a:rPr lang="en-GB" sz="1800" dirty="0" err="1"/>
              <a:t>Cmaj</a:t>
            </a:r>
            <a:r>
              <a:rPr lang="en-GB" sz="1800" dirty="0"/>
              <a:t>, 189(29), pp.E954-E961.</a:t>
            </a:r>
          </a:p>
          <a:p>
            <a:r>
              <a:rPr lang="en-GB" sz="1800" dirty="0"/>
              <a:t>NICE, 2018 : https://</a:t>
            </a:r>
            <a:r>
              <a:rPr lang="en-GB" sz="1800" dirty="0" err="1"/>
              <a:t>www.nice.org.uk</a:t>
            </a:r>
            <a:r>
              <a:rPr lang="en-GB" sz="1800" dirty="0"/>
              <a:t>/Media/Default/About/what-we-do/Into-practice/measuring-uptake/NICE-Impact-</a:t>
            </a:r>
            <a:r>
              <a:rPr lang="en-GB" sz="1800" dirty="0" err="1"/>
              <a:t>stroke.pdf</a:t>
            </a:r>
            <a:endParaRPr lang="en-MU" sz="1800" dirty="0"/>
          </a:p>
          <a:p>
            <a:pPr lvl="0"/>
            <a:endParaRPr lang="en-MU" sz="1800" dirty="0"/>
          </a:p>
          <a:p>
            <a:pPr algn="just"/>
            <a:endParaRPr lang="en-GB" sz="1800" dirty="0"/>
          </a:p>
          <a:p>
            <a:endParaRPr lang="en-GB" sz="1800" dirty="0"/>
          </a:p>
          <a:p>
            <a:endParaRPr lang="en-MU" sz="1800" dirty="0"/>
          </a:p>
        </p:txBody>
      </p:sp>
      <p:sp>
        <p:nvSpPr>
          <p:cNvPr id="4" name="Slide Number Placeholder 3">
            <a:extLst>
              <a:ext uri="{FF2B5EF4-FFF2-40B4-BE49-F238E27FC236}">
                <a16:creationId xmlns:a16="http://schemas.microsoft.com/office/drawing/2014/main" id="{D5746C34-F1AD-CB4A-A4AD-BDC83E1B4A4B}"/>
              </a:ext>
            </a:extLst>
          </p:cNvPr>
          <p:cNvSpPr>
            <a:spLocks noGrp="1"/>
          </p:cNvSpPr>
          <p:nvPr>
            <p:ph type="sldNum" sz="quarter" idx="12"/>
          </p:nvPr>
        </p:nvSpPr>
        <p:spPr/>
        <p:txBody>
          <a:bodyPr/>
          <a:lstStyle/>
          <a:p>
            <a:fld id="{FE8DA6AF-1811-4E27-A96F-54109F1D0275}" type="slidenum">
              <a:rPr lang="en-GB" smtClean="0"/>
              <a:pPr/>
              <a:t>20</a:t>
            </a:fld>
            <a:endParaRPr lang="en-GB" dirty="0"/>
          </a:p>
        </p:txBody>
      </p:sp>
    </p:spTree>
    <p:extLst>
      <p:ext uri="{BB962C8B-B14F-4D97-AF65-F5344CB8AC3E}">
        <p14:creationId xmlns:p14="http://schemas.microsoft.com/office/powerpoint/2010/main" val="121755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dirty="0"/>
          </a:p>
        </p:txBody>
      </p:sp>
      <p:sp>
        <p:nvSpPr>
          <p:cNvPr id="8" name="Content Placeholder 7"/>
          <p:cNvSpPr>
            <a:spLocks noGrp="1"/>
          </p:cNvSpPr>
          <p:nvPr>
            <p:ph idx="1"/>
          </p:nvPr>
        </p:nvSpPr>
        <p:spPr>
          <a:xfrm>
            <a:off x="365458" y="4941168"/>
            <a:ext cx="9099788" cy="484195"/>
          </a:xfrm>
        </p:spPr>
        <p:txBody>
          <a:bodyPr/>
          <a:lstStyle/>
          <a:p>
            <a:pPr marL="0" indent="0">
              <a:buNone/>
            </a:pPr>
            <a:r>
              <a:rPr lang="en-GB" sz="1600" dirty="0"/>
              <a:t>The views expressed in this presentation are those of the presenter.</a:t>
            </a:r>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76536" y="985838"/>
            <a:ext cx="3816424" cy="1143000"/>
          </a:xfrm>
        </p:spPr>
        <p:txBody>
          <a:bodyPr/>
          <a:lstStyle/>
          <a:p>
            <a:pPr algn="ctr"/>
            <a:r>
              <a:rPr lang="en-GB" sz="4800" b="0" dirty="0">
                <a:solidFill>
                  <a:schemeClr val="bg2"/>
                </a:solidFill>
              </a:rPr>
              <a:t>Questions</a:t>
            </a: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445A7-6984-6647-978C-9EE5CB52BE50}"/>
              </a:ext>
            </a:extLst>
          </p:cNvPr>
          <p:cNvSpPr>
            <a:spLocks noGrp="1"/>
          </p:cNvSpPr>
          <p:nvPr>
            <p:ph type="title"/>
          </p:nvPr>
        </p:nvSpPr>
        <p:spPr/>
        <p:txBody>
          <a:bodyPr/>
          <a:lstStyle/>
          <a:p>
            <a:r>
              <a:rPr lang="en-MU" dirty="0"/>
              <a:t>Extra slides </a:t>
            </a:r>
          </a:p>
        </p:txBody>
      </p:sp>
      <p:sp>
        <p:nvSpPr>
          <p:cNvPr id="4" name="Slide Number Placeholder 3">
            <a:extLst>
              <a:ext uri="{FF2B5EF4-FFF2-40B4-BE49-F238E27FC236}">
                <a16:creationId xmlns:a16="http://schemas.microsoft.com/office/drawing/2014/main" id="{5EADBC79-56F5-FA4D-AAD1-480DD0F77BF2}"/>
              </a:ext>
            </a:extLst>
          </p:cNvPr>
          <p:cNvSpPr>
            <a:spLocks noGrp="1"/>
          </p:cNvSpPr>
          <p:nvPr>
            <p:ph type="sldNum" sz="quarter" idx="12"/>
          </p:nvPr>
        </p:nvSpPr>
        <p:spPr/>
        <p:txBody>
          <a:bodyPr/>
          <a:lstStyle/>
          <a:p>
            <a:fld id="{FE8DA6AF-1811-4E27-A96F-54109F1D0275}" type="slidenum">
              <a:rPr lang="en-GB" smtClean="0"/>
              <a:pPr/>
              <a:t>22</a:t>
            </a:fld>
            <a:endParaRPr lang="en-GB" dirty="0"/>
          </a:p>
        </p:txBody>
      </p:sp>
      <p:pic>
        <p:nvPicPr>
          <p:cNvPr id="5" name="Picture 4">
            <a:extLst>
              <a:ext uri="{FF2B5EF4-FFF2-40B4-BE49-F238E27FC236}">
                <a16:creationId xmlns:a16="http://schemas.microsoft.com/office/drawing/2014/main" id="{68D86D8F-70ED-3848-8D77-932D949AAE6F}"/>
              </a:ext>
            </a:extLst>
          </p:cNvPr>
          <p:cNvPicPr>
            <a:picLocks noChangeAspect="1"/>
          </p:cNvPicPr>
          <p:nvPr/>
        </p:nvPicPr>
        <p:blipFill>
          <a:blip r:embed="rId2"/>
          <a:stretch>
            <a:fillRect/>
          </a:stretch>
        </p:blipFill>
        <p:spPr>
          <a:xfrm>
            <a:off x="344488" y="1254843"/>
            <a:ext cx="3886200" cy="3568700"/>
          </a:xfrm>
          <a:prstGeom prst="rect">
            <a:avLst/>
          </a:prstGeom>
        </p:spPr>
      </p:pic>
      <p:pic>
        <p:nvPicPr>
          <p:cNvPr id="8" name="Picture 7">
            <a:extLst>
              <a:ext uri="{FF2B5EF4-FFF2-40B4-BE49-F238E27FC236}">
                <a16:creationId xmlns:a16="http://schemas.microsoft.com/office/drawing/2014/main" id="{AC22B14A-DEC6-B740-98BA-E18141EA258E}"/>
              </a:ext>
            </a:extLst>
          </p:cNvPr>
          <p:cNvPicPr>
            <a:picLocks noChangeAspect="1"/>
          </p:cNvPicPr>
          <p:nvPr/>
        </p:nvPicPr>
        <p:blipFill>
          <a:blip r:embed="rId3"/>
          <a:stretch>
            <a:fillRect/>
          </a:stretch>
        </p:blipFill>
        <p:spPr>
          <a:xfrm>
            <a:off x="4664968" y="1222235"/>
            <a:ext cx="3886200" cy="3568700"/>
          </a:xfrm>
          <a:prstGeom prst="rect">
            <a:avLst/>
          </a:prstGeom>
        </p:spPr>
      </p:pic>
    </p:spTree>
    <p:extLst>
      <p:ext uri="{BB962C8B-B14F-4D97-AF65-F5344CB8AC3E}">
        <p14:creationId xmlns:p14="http://schemas.microsoft.com/office/powerpoint/2010/main" val="151772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0087" y="404664"/>
            <a:ext cx="8982039" cy="777400"/>
          </a:xfrm>
        </p:spPr>
        <p:txBody>
          <a:bodyPr/>
          <a:lstStyle/>
          <a:p>
            <a:pPr algn="ctr"/>
            <a:r>
              <a:rPr lang="en-GB" dirty="0"/>
              <a:t>What is Stroke?</a:t>
            </a:r>
            <a:br>
              <a:rPr lang="en-GB" dirty="0"/>
            </a:br>
            <a:endParaRPr lang="en-GB" dirty="0"/>
          </a:p>
        </p:txBody>
      </p:sp>
      <p:sp>
        <p:nvSpPr>
          <p:cNvPr id="7" name="Content Placeholder 6"/>
          <p:cNvSpPr>
            <a:spLocks noGrp="1"/>
          </p:cNvSpPr>
          <p:nvPr>
            <p:ph sz="half" idx="2"/>
          </p:nvPr>
        </p:nvSpPr>
        <p:spPr>
          <a:xfrm>
            <a:off x="308202" y="875240"/>
            <a:ext cx="4376870" cy="3951288"/>
          </a:xfrm>
        </p:spPr>
        <p:txBody>
          <a:bodyPr/>
          <a:lstStyle/>
          <a:p>
            <a:pPr algn="just"/>
            <a:r>
              <a:rPr lang="en-GB" sz="2000" b="1" kern="1200" dirty="0">
                <a:solidFill>
                  <a:schemeClr val="accent1"/>
                </a:solidFill>
                <a:latin typeface="Arial" charset="0"/>
                <a:cs typeface="Arial" charset="0"/>
              </a:rPr>
              <a:t>Ischaemic stroke </a:t>
            </a:r>
            <a:r>
              <a:rPr lang="en-GB" sz="2000" kern="1200" dirty="0">
                <a:solidFill>
                  <a:schemeClr val="tx2"/>
                </a:solidFill>
                <a:latin typeface="Arial" charset="0"/>
                <a:cs typeface="Arial" charset="0"/>
              </a:rPr>
              <a:t>is caused by a blood clot that blocks or plugs a blood vessel in the brain</a:t>
            </a:r>
            <a:r>
              <a:rPr lang="en-GB" sz="2000" kern="1200" dirty="0">
                <a:solidFill>
                  <a:schemeClr val="tx1"/>
                </a:solidFill>
                <a:latin typeface="Arial" charset="0"/>
                <a:cs typeface="Arial" charset="0"/>
              </a:rPr>
              <a:t>. </a:t>
            </a:r>
          </a:p>
          <a:p>
            <a:endParaRPr lang="en-GB" dirty="0"/>
          </a:p>
        </p:txBody>
      </p:sp>
      <p:sp>
        <p:nvSpPr>
          <p:cNvPr id="19" name="Content Placeholder 18"/>
          <p:cNvSpPr>
            <a:spLocks noGrp="1"/>
          </p:cNvSpPr>
          <p:nvPr>
            <p:ph sz="quarter" idx="4"/>
          </p:nvPr>
        </p:nvSpPr>
        <p:spPr>
          <a:xfrm>
            <a:off x="4947902" y="878281"/>
            <a:ext cx="4378590" cy="3951288"/>
          </a:xfrm>
        </p:spPr>
        <p:txBody>
          <a:bodyPr/>
          <a:lstStyle/>
          <a:p>
            <a:pPr algn="just"/>
            <a:r>
              <a:rPr lang="en-GB" sz="2000" b="1" kern="1200" dirty="0">
                <a:solidFill>
                  <a:schemeClr val="accent1"/>
                </a:solidFill>
                <a:latin typeface="Arial" charset="0"/>
                <a:cs typeface="Arial" charset="0"/>
              </a:rPr>
              <a:t>Haemorrhagic stroke </a:t>
            </a:r>
            <a:r>
              <a:rPr lang="en-GB" sz="2000" kern="1200" dirty="0">
                <a:solidFill>
                  <a:schemeClr val="tx2"/>
                </a:solidFill>
                <a:latin typeface="Arial" charset="0"/>
                <a:cs typeface="Arial" charset="0"/>
              </a:rPr>
              <a:t>is caused by a blood vessel that breaks and bleeds into the brain.</a:t>
            </a:r>
          </a:p>
          <a:p>
            <a:endParaRPr lang="en-GB" dirty="0"/>
          </a:p>
        </p:txBody>
      </p:sp>
      <p:pic>
        <p:nvPicPr>
          <p:cNvPr id="16" name="Picture 15"/>
          <p:cNvPicPr>
            <a:picLocks noChangeAspect="1"/>
          </p:cNvPicPr>
          <p:nvPr/>
        </p:nvPicPr>
        <p:blipFill>
          <a:blip r:embed="rId2"/>
          <a:stretch>
            <a:fillRect/>
          </a:stretch>
        </p:blipFill>
        <p:spPr>
          <a:xfrm>
            <a:off x="430087" y="5973753"/>
            <a:ext cx="1719221" cy="274344"/>
          </a:xfrm>
          <a:prstGeom prst="rect">
            <a:avLst/>
          </a:prstGeom>
        </p:spPr>
      </p:pic>
      <p:pic>
        <p:nvPicPr>
          <p:cNvPr id="20" name="Picture 19"/>
          <p:cNvPicPr>
            <a:picLocks noChangeAspect="1"/>
          </p:cNvPicPr>
          <p:nvPr/>
        </p:nvPicPr>
        <p:blipFill>
          <a:blip r:embed="rId3"/>
          <a:stretch>
            <a:fillRect/>
          </a:stretch>
        </p:blipFill>
        <p:spPr>
          <a:xfrm>
            <a:off x="928378" y="1969745"/>
            <a:ext cx="2794694" cy="2681028"/>
          </a:xfrm>
          <a:prstGeom prst="rect">
            <a:avLst/>
          </a:prstGeom>
        </p:spPr>
      </p:pic>
      <p:pic>
        <p:nvPicPr>
          <p:cNvPr id="21" name="Picture 20"/>
          <p:cNvPicPr>
            <a:picLocks noChangeAspect="1"/>
          </p:cNvPicPr>
          <p:nvPr/>
        </p:nvPicPr>
        <p:blipFill>
          <a:blip r:embed="rId4"/>
          <a:stretch>
            <a:fillRect/>
          </a:stretch>
        </p:blipFill>
        <p:spPr>
          <a:xfrm>
            <a:off x="5292935" y="1931440"/>
            <a:ext cx="3051411" cy="2600867"/>
          </a:xfrm>
          <a:prstGeom prst="rect">
            <a:avLst/>
          </a:prstGeom>
        </p:spPr>
      </p:pic>
      <p:sp>
        <p:nvSpPr>
          <p:cNvPr id="22" name="Rectangle 21"/>
          <p:cNvSpPr/>
          <p:nvPr/>
        </p:nvSpPr>
        <p:spPr>
          <a:xfrm>
            <a:off x="332419" y="4650773"/>
            <a:ext cx="8994761" cy="1292662"/>
          </a:xfrm>
          <a:prstGeom prst="rect">
            <a:avLst/>
          </a:prstGeom>
        </p:spPr>
        <p:txBody>
          <a:bodyPr wrap="square">
            <a:spAutoFit/>
          </a:bodyPr>
          <a:lstStyle/>
          <a:p>
            <a:pPr marL="285750" indent="-285750">
              <a:buFont typeface="Arial" panose="020B0604020202020204" pitchFamily="34" charset="0"/>
              <a:buChar char="•"/>
            </a:pPr>
            <a:r>
              <a:rPr lang="en-GB" sz="2000" b="1" dirty="0">
                <a:solidFill>
                  <a:schemeClr val="accent1"/>
                </a:solidFill>
              </a:rPr>
              <a:t>Transient Ischaemic Attacks </a:t>
            </a:r>
            <a:r>
              <a:rPr lang="en-GB" sz="2000" dirty="0">
                <a:solidFill>
                  <a:schemeClr val="tx2"/>
                </a:solidFill>
              </a:rPr>
              <a:t>or TIAs, are “mini-strokes” whereby the symptoms from the clot appear temporarily. TIAs are warning signs that should be taken seriously.</a:t>
            </a:r>
          </a:p>
          <a:p>
            <a:endParaRPr lang="en-GB" dirty="0">
              <a:solidFill>
                <a:srgbClr val="444444"/>
              </a:solidFill>
              <a:latin typeface="inheri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6469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42" y="294043"/>
            <a:ext cx="8982471" cy="759531"/>
          </a:xfrm>
        </p:spPr>
        <p:txBody>
          <a:bodyPr/>
          <a:lstStyle/>
          <a:p>
            <a:pPr algn="ctr"/>
            <a:r>
              <a:rPr lang="en-GB" dirty="0"/>
              <a:t>Rationale of study</a:t>
            </a:r>
          </a:p>
        </p:txBody>
      </p:sp>
      <p:sp>
        <p:nvSpPr>
          <p:cNvPr id="3" name="Content Placeholder 2"/>
          <p:cNvSpPr>
            <a:spLocks noGrp="1"/>
          </p:cNvSpPr>
          <p:nvPr>
            <p:ph idx="1"/>
          </p:nvPr>
        </p:nvSpPr>
        <p:spPr>
          <a:xfrm>
            <a:off x="428229" y="1557338"/>
            <a:ext cx="2292523" cy="3815878"/>
          </a:xfrm>
        </p:spPr>
        <p:txBody>
          <a:bodyPr/>
          <a:lstStyle/>
          <a:p>
            <a:endParaRPr lang="en-GB" dirty="0">
              <a:solidFill>
                <a:schemeClr val="accent1">
                  <a:lumMod val="50000"/>
                </a:schemeClr>
              </a:solidFill>
            </a:endParaRPr>
          </a:p>
          <a:p>
            <a:endParaRPr lang="en-GB" sz="12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dirty="0"/>
          </a:p>
        </p:txBody>
      </p:sp>
      <p:pic>
        <p:nvPicPr>
          <p:cNvPr id="7" name="Picture 6">
            <a:extLst>
              <a:ext uri="{FF2B5EF4-FFF2-40B4-BE49-F238E27FC236}">
                <a16:creationId xmlns:a16="http://schemas.microsoft.com/office/drawing/2014/main" id="{E84A7879-351C-BA41-97B7-46D1B4A1664F}"/>
              </a:ext>
            </a:extLst>
          </p:cNvPr>
          <p:cNvPicPr>
            <a:picLocks noChangeAspect="1"/>
          </p:cNvPicPr>
          <p:nvPr/>
        </p:nvPicPr>
        <p:blipFill>
          <a:blip r:embed="rId2"/>
          <a:stretch>
            <a:fillRect/>
          </a:stretch>
        </p:blipFill>
        <p:spPr>
          <a:xfrm>
            <a:off x="441647" y="1669926"/>
            <a:ext cx="3152800" cy="3518147"/>
          </a:xfrm>
          <a:prstGeom prst="rect">
            <a:avLst/>
          </a:prstGeom>
        </p:spPr>
      </p:pic>
      <p:sp>
        <p:nvSpPr>
          <p:cNvPr id="11" name="Rectangle 10">
            <a:extLst>
              <a:ext uri="{FF2B5EF4-FFF2-40B4-BE49-F238E27FC236}">
                <a16:creationId xmlns:a16="http://schemas.microsoft.com/office/drawing/2014/main" id="{835E787F-1130-2443-BB1A-0D0D13D60BC5}"/>
              </a:ext>
            </a:extLst>
          </p:cNvPr>
          <p:cNvSpPr/>
          <p:nvPr/>
        </p:nvSpPr>
        <p:spPr>
          <a:xfrm>
            <a:off x="3224808" y="1268761"/>
            <a:ext cx="5976664" cy="6278642"/>
          </a:xfrm>
          <a:prstGeom prst="rect">
            <a:avLst/>
          </a:prstGeom>
        </p:spPr>
        <p:txBody>
          <a:bodyPr wrap="square">
            <a:spAutoFit/>
          </a:bodyPr>
          <a:lstStyle/>
          <a:p>
            <a:pPr marL="342900" indent="-342900" algn="just">
              <a:buFont typeface="Arial" panose="020B0604020202020204" pitchFamily="34" charset="0"/>
              <a:buChar char="•"/>
            </a:pPr>
            <a:r>
              <a:rPr lang="en-GB" sz="2000" dirty="0">
                <a:solidFill>
                  <a:schemeClr val="tx2"/>
                </a:solidFill>
              </a:rPr>
              <a:t>Stroke is the </a:t>
            </a:r>
            <a:r>
              <a:rPr lang="en-GB" sz="2000" dirty="0">
                <a:solidFill>
                  <a:srgbClr val="008452"/>
                </a:solidFill>
              </a:rPr>
              <a:t>biggest single cause of major disability </a:t>
            </a:r>
            <a:r>
              <a:rPr lang="en-GB" sz="2000" dirty="0">
                <a:solidFill>
                  <a:schemeClr val="tx2"/>
                </a:solidFill>
              </a:rPr>
              <a:t>in the UK. Almost two–thirds of stroke survivors leave hospital with disability.</a:t>
            </a:r>
          </a:p>
          <a:p>
            <a:pPr marL="342900" indent="-342900" algn="just">
              <a:buFont typeface="Arial" panose="020B0604020202020204" pitchFamily="34" charset="0"/>
              <a:buChar char="•"/>
            </a:pPr>
            <a:endParaRPr lang="en-MU" sz="2000" dirty="0">
              <a:solidFill>
                <a:schemeClr val="tx2"/>
              </a:solidFill>
            </a:endParaRPr>
          </a:p>
          <a:p>
            <a:pPr marL="342900" indent="-342900" algn="just">
              <a:buFont typeface="Arial" panose="020B0604020202020204" pitchFamily="34" charset="0"/>
              <a:buChar char="•"/>
            </a:pPr>
            <a:r>
              <a:rPr lang="en-MU" sz="2000" dirty="0">
                <a:solidFill>
                  <a:schemeClr val="tx2"/>
                </a:solidFill>
              </a:rPr>
              <a:t>The </a:t>
            </a:r>
            <a:r>
              <a:rPr lang="en-MU" sz="2000" dirty="0">
                <a:solidFill>
                  <a:schemeClr val="accent1"/>
                </a:solidFill>
              </a:rPr>
              <a:t>average age </a:t>
            </a:r>
            <a:r>
              <a:rPr lang="en-MU" sz="2000" dirty="0">
                <a:solidFill>
                  <a:schemeClr val="tx2"/>
                </a:solidFill>
              </a:rPr>
              <a:t>for someone having a s</a:t>
            </a:r>
            <a:r>
              <a:rPr lang="en-US" sz="2000" dirty="0">
                <a:solidFill>
                  <a:schemeClr val="tx2"/>
                </a:solidFill>
              </a:rPr>
              <a:t>t</a:t>
            </a:r>
            <a:r>
              <a:rPr lang="en-MU" sz="2000" dirty="0">
                <a:solidFill>
                  <a:schemeClr val="tx2"/>
                </a:solidFill>
              </a:rPr>
              <a:t>roke is </a:t>
            </a:r>
            <a:r>
              <a:rPr lang="en-MU" sz="2000" dirty="0">
                <a:solidFill>
                  <a:schemeClr val="accent1"/>
                </a:solidFill>
              </a:rPr>
              <a:t>decreasing</a:t>
            </a:r>
            <a:r>
              <a:rPr lang="en-MU" sz="2000" dirty="0">
                <a:solidFill>
                  <a:schemeClr val="tx2"/>
                </a:solidFill>
              </a:rPr>
              <a:t>, with over a third of strokes in adults between 40 and 69 [NICE, 2018]. </a:t>
            </a:r>
          </a:p>
          <a:p>
            <a:pPr algn="just"/>
            <a:endParaRPr lang="en-MU" sz="2000" dirty="0">
              <a:solidFill>
                <a:schemeClr val="tx2"/>
              </a:solidFill>
            </a:endParaRPr>
          </a:p>
          <a:p>
            <a:pPr marL="342900" indent="-342900" algn="just">
              <a:buFont typeface="Arial" panose="020B0604020202020204" pitchFamily="34" charset="0"/>
              <a:buChar char="•"/>
            </a:pPr>
            <a:r>
              <a:rPr lang="en-GB" sz="2000" dirty="0">
                <a:solidFill>
                  <a:schemeClr val="tx2"/>
                </a:solidFill>
              </a:rPr>
              <a:t>Stroke prevalence is projected to increase by 120% between 2015 and 2035 and the associated societal costs will almost treble [King et al.,2020].</a:t>
            </a:r>
          </a:p>
          <a:p>
            <a:pPr marL="342900" indent="-342900" algn="just">
              <a:buFont typeface="Arial" panose="020B0604020202020204" pitchFamily="34" charset="0"/>
              <a:buChar char="•"/>
            </a:pPr>
            <a:endParaRPr lang="en-MU" sz="2000" dirty="0">
              <a:solidFill>
                <a:schemeClr val="tx2"/>
              </a:solidFill>
            </a:endParaRPr>
          </a:p>
          <a:p>
            <a:pPr marL="342900" indent="-342900" algn="just">
              <a:buFont typeface="Arial" panose="020B0604020202020204" pitchFamily="34" charset="0"/>
              <a:buChar char="•"/>
            </a:pPr>
            <a:endParaRPr lang="en-MU" sz="2000" dirty="0">
              <a:solidFill>
                <a:schemeClr val="tx2"/>
              </a:solidFill>
            </a:endParaRPr>
          </a:p>
          <a:p>
            <a:pPr marL="342900" indent="-342900" algn="just">
              <a:buFont typeface="Arial" panose="020B0604020202020204" pitchFamily="34" charset="0"/>
              <a:buChar char="•"/>
            </a:pPr>
            <a:endParaRPr lang="en-MU" sz="2000" dirty="0">
              <a:solidFill>
                <a:srgbClr val="008452"/>
              </a:solidFill>
            </a:endParaRPr>
          </a:p>
          <a:p>
            <a:endParaRPr lang="en-GB" sz="2000" dirty="0">
              <a:solidFill>
                <a:schemeClr val="tx2"/>
              </a:solidFill>
            </a:endParaRPr>
          </a:p>
          <a:p>
            <a:pPr marL="342900" indent="-342900" algn="just">
              <a:buFont typeface="Arial" panose="020B0604020202020204" pitchFamily="34" charset="0"/>
              <a:buChar char="•"/>
            </a:pPr>
            <a:endParaRPr lang="en-MU" sz="2000" dirty="0">
              <a:solidFill>
                <a:srgbClr val="008452"/>
              </a:solidFill>
            </a:endParaRPr>
          </a:p>
          <a:p>
            <a:pPr marL="342900" indent="-342900" algn="just">
              <a:buFont typeface="Arial" panose="020B0604020202020204" pitchFamily="34" charset="0"/>
              <a:buChar char="•"/>
            </a:pPr>
            <a:endParaRPr lang="en-MU" sz="2000" dirty="0">
              <a:solidFill>
                <a:schemeClr val="tx2"/>
              </a:solidFill>
            </a:endParaRPr>
          </a:p>
          <a:p>
            <a:endParaRPr lang="en-US" sz="2400" dirty="0">
              <a:solidFill>
                <a:schemeClr val="tx2"/>
              </a:solidFill>
              <a:latin typeface="+mj-lt"/>
            </a:endParaRPr>
          </a:p>
          <a:p>
            <a:endParaRPr lang="en-MU" dirty="0"/>
          </a:p>
        </p:txBody>
      </p:sp>
    </p:spTree>
    <p:extLst>
      <p:ext uri="{BB962C8B-B14F-4D97-AF65-F5344CB8AC3E}">
        <p14:creationId xmlns:p14="http://schemas.microsoft.com/office/powerpoint/2010/main" val="62019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4A24-A212-5840-81A1-636D9AAA9992}"/>
              </a:ext>
            </a:extLst>
          </p:cNvPr>
          <p:cNvSpPr>
            <a:spLocks noGrp="1"/>
          </p:cNvSpPr>
          <p:nvPr>
            <p:ph type="title"/>
          </p:nvPr>
        </p:nvSpPr>
        <p:spPr/>
        <p:txBody>
          <a:bodyPr/>
          <a:lstStyle/>
          <a:p>
            <a:r>
              <a:rPr lang="en-MU" dirty="0"/>
              <a:t>Aim of study</a:t>
            </a:r>
          </a:p>
        </p:txBody>
      </p:sp>
      <p:sp>
        <p:nvSpPr>
          <p:cNvPr id="4" name="Slide Number Placeholder 3">
            <a:extLst>
              <a:ext uri="{FF2B5EF4-FFF2-40B4-BE49-F238E27FC236}">
                <a16:creationId xmlns:a16="http://schemas.microsoft.com/office/drawing/2014/main" id="{A8668500-65CB-0140-926B-8EAEEEFCBBAF}"/>
              </a:ext>
            </a:extLst>
          </p:cNvPr>
          <p:cNvSpPr>
            <a:spLocks noGrp="1"/>
          </p:cNvSpPr>
          <p:nvPr>
            <p:ph type="sldNum" sz="quarter" idx="12"/>
          </p:nvPr>
        </p:nvSpPr>
        <p:spPr/>
        <p:txBody>
          <a:bodyPr/>
          <a:lstStyle/>
          <a:p>
            <a:fld id="{FE8DA6AF-1811-4E27-A96F-54109F1D0275}" type="slidenum">
              <a:rPr lang="en-GB" smtClean="0"/>
              <a:pPr/>
              <a:t>5</a:t>
            </a:fld>
            <a:endParaRPr lang="en-GB" dirty="0"/>
          </a:p>
        </p:txBody>
      </p:sp>
      <p:sp>
        <p:nvSpPr>
          <p:cNvPr id="5" name="Rectangle 4">
            <a:extLst>
              <a:ext uri="{FF2B5EF4-FFF2-40B4-BE49-F238E27FC236}">
                <a16:creationId xmlns:a16="http://schemas.microsoft.com/office/drawing/2014/main" id="{6330AD47-182A-604B-ACE8-FEC5FE283A32}"/>
              </a:ext>
            </a:extLst>
          </p:cNvPr>
          <p:cNvSpPr/>
          <p:nvPr/>
        </p:nvSpPr>
        <p:spPr>
          <a:xfrm>
            <a:off x="1208584" y="1547813"/>
            <a:ext cx="7567513" cy="3139321"/>
          </a:xfrm>
          <a:prstGeom prst="rect">
            <a:avLst/>
          </a:prstGeom>
        </p:spPr>
        <p:txBody>
          <a:bodyPr wrap="square">
            <a:spAutoFit/>
          </a:bodyPr>
          <a:lstStyle/>
          <a:p>
            <a:endParaRPr lang="en-GB" dirty="0">
              <a:solidFill>
                <a:srgbClr val="333333"/>
              </a:solidFill>
            </a:endParaRPr>
          </a:p>
          <a:p>
            <a:endParaRPr lang="en-GB" dirty="0">
              <a:solidFill>
                <a:schemeClr val="tx2"/>
              </a:solidFill>
            </a:endParaRPr>
          </a:p>
          <a:p>
            <a:r>
              <a:rPr lang="en-MU" dirty="0">
                <a:solidFill>
                  <a:schemeClr val="tx2"/>
                </a:solidFill>
              </a:rPr>
              <a:t>Previous research on IS  have been based on relatively </a:t>
            </a:r>
            <a:r>
              <a:rPr lang="en-MU" dirty="0">
                <a:solidFill>
                  <a:schemeClr val="accent1"/>
                </a:solidFill>
              </a:rPr>
              <a:t>modest</a:t>
            </a:r>
            <a:r>
              <a:rPr lang="en-MU" dirty="0">
                <a:solidFill>
                  <a:schemeClr val="tx2"/>
                </a:solidFill>
              </a:rPr>
              <a:t> </a:t>
            </a:r>
            <a:r>
              <a:rPr lang="en-MU" dirty="0">
                <a:solidFill>
                  <a:schemeClr val="accent1"/>
                </a:solidFill>
              </a:rPr>
              <a:t>patient samples </a:t>
            </a:r>
            <a:r>
              <a:rPr lang="en-MU" dirty="0">
                <a:solidFill>
                  <a:schemeClr val="tx2"/>
                </a:solidFill>
              </a:rPr>
              <a:t>and suffered from </a:t>
            </a:r>
            <a:r>
              <a:rPr lang="en-MU" dirty="0">
                <a:solidFill>
                  <a:srgbClr val="008452"/>
                </a:solidFill>
              </a:rPr>
              <a:t>methodological limitations. </a:t>
            </a:r>
          </a:p>
          <a:p>
            <a:endParaRPr lang="en-MU" dirty="0">
              <a:solidFill>
                <a:schemeClr val="tx2"/>
              </a:solidFill>
            </a:endParaRPr>
          </a:p>
          <a:p>
            <a:endParaRPr lang="en-MU" dirty="0">
              <a:solidFill>
                <a:schemeClr val="tx2"/>
              </a:solidFill>
            </a:endParaRPr>
          </a:p>
          <a:p>
            <a:pPr marL="285750" indent="-285750">
              <a:buFont typeface="Arial" panose="020B0604020202020204" pitchFamily="34" charset="0"/>
              <a:buChar char="•"/>
            </a:pPr>
            <a:r>
              <a:rPr lang="en-MU" dirty="0">
                <a:solidFill>
                  <a:schemeClr val="tx2"/>
                </a:solidFill>
              </a:rPr>
              <a:t>This study analyzes the </a:t>
            </a:r>
            <a:r>
              <a:rPr lang="en-MU" dirty="0">
                <a:solidFill>
                  <a:srgbClr val="008452"/>
                </a:solidFill>
              </a:rPr>
              <a:t>long-term </a:t>
            </a:r>
            <a:r>
              <a:rPr lang="en-GB" dirty="0">
                <a:solidFill>
                  <a:schemeClr val="tx2"/>
                </a:solidFill>
              </a:rPr>
              <a:t>hazards of all-cause mortality among IS patients relative to the matched controls taking into consideration different socio-demographical factors, medical therapies and comorbidities.</a:t>
            </a:r>
            <a:r>
              <a:rPr lang="en-MU" dirty="0">
                <a:solidFill>
                  <a:schemeClr val="tx2"/>
                </a:solidFill>
              </a:rPr>
              <a:t> </a:t>
            </a:r>
          </a:p>
          <a:p>
            <a:endParaRPr lang="en-MU" dirty="0">
              <a:solidFill>
                <a:srgbClr val="333333"/>
              </a:solidFill>
            </a:endParaRPr>
          </a:p>
        </p:txBody>
      </p:sp>
    </p:spTree>
    <p:extLst>
      <p:ext uri="{BB962C8B-B14F-4D97-AF65-F5344CB8AC3E}">
        <p14:creationId xmlns:p14="http://schemas.microsoft.com/office/powerpoint/2010/main" val="384139777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760B-517D-114B-BA1B-04EF04B06367}"/>
              </a:ext>
            </a:extLst>
          </p:cNvPr>
          <p:cNvSpPr>
            <a:spLocks noGrp="1"/>
          </p:cNvSpPr>
          <p:nvPr>
            <p:ph type="title"/>
          </p:nvPr>
        </p:nvSpPr>
        <p:spPr/>
        <p:txBody>
          <a:bodyPr/>
          <a:lstStyle/>
          <a:p>
            <a:pPr algn="ctr"/>
            <a:r>
              <a:rPr lang="en-MU" dirty="0"/>
              <a:t>Data</a:t>
            </a:r>
          </a:p>
        </p:txBody>
      </p:sp>
      <p:sp>
        <p:nvSpPr>
          <p:cNvPr id="3" name="Content Placeholder 2">
            <a:extLst>
              <a:ext uri="{FF2B5EF4-FFF2-40B4-BE49-F238E27FC236}">
                <a16:creationId xmlns:a16="http://schemas.microsoft.com/office/drawing/2014/main" id="{854A8639-6BA7-4C47-9885-A4794896B0A3}"/>
              </a:ext>
            </a:extLst>
          </p:cNvPr>
          <p:cNvSpPr>
            <a:spLocks noGrp="1"/>
          </p:cNvSpPr>
          <p:nvPr>
            <p:ph idx="1"/>
          </p:nvPr>
        </p:nvSpPr>
        <p:spPr/>
        <p:txBody>
          <a:bodyPr/>
          <a:lstStyle/>
          <a:p>
            <a:pPr marL="0" indent="0">
              <a:buNone/>
            </a:pPr>
            <a:r>
              <a:rPr lang="en-GB" sz="2000" kern="1200" dirty="0">
                <a:solidFill>
                  <a:schemeClr val="tx2"/>
                </a:solidFill>
                <a:latin typeface="Arial" charset="0"/>
                <a:cs typeface="Arial" charset="0"/>
              </a:rPr>
              <a:t> Our research uses The Health Improvement Network (THIN) primary care  data to develop statistical models of longevity</a:t>
            </a:r>
          </a:p>
          <a:p>
            <a:r>
              <a:rPr lang="en-GB" sz="2000" kern="1200" dirty="0">
                <a:solidFill>
                  <a:schemeClr val="tx2"/>
                </a:solidFill>
                <a:latin typeface="Arial" charset="0"/>
                <a:cs typeface="Arial" charset="0"/>
              </a:rPr>
              <a:t>Our subset of THIN includes all patients born before 1960 and followed to 01.01.2017, this is 3.5 million patients </a:t>
            </a:r>
          </a:p>
          <a:p>
            <a:r>
              <a:rPr lang="en-GB" sz="2000" kern="1200" dirty="0">
                <a:solidFill>
                  <a:schemeClr val="tx2"/>
                </a:solidFill>
                <a:latin typeface="Arial" charset="0"/>
                <a:cs typeface="Arial" charset="0"/>
              </a:rPr>
              <a:t>The advantage of using individual-level medical data is that it is possible to model both the uptake of medical treatment and the effect of that treatment on longevity conditional on the individual lifestyle and health factors instead of the aggregated profile.</a:t>
            </a:r>
          </a:p>
          <a:p>
            <a:endParaRPr lang="en-MU" dirty="0"/>
          </a:p>
        </p:txBody>
      </p:sp>
      <p:sp>
        <p:nvSpPr>
          <p:cNvPr id="4" name="Slide Number Placeholder 3">
            <a:extLst>
              <a:ext uri="{FF2B5EF4-FFF2-40B4-BE49-F238E27FC236}">
                <a16:creationId xmlns:a16="http://schemas.microsoft.com/office/drawing/2014/main" id="{56F8A139-FF62-DC43-82B0-4EF1F4F1631D}"/>
              </a:ext>
            </a:extLst>
          </p:cNvPr>
          <p:cNvSpPr>
            <a:spLocks noGrp="1"/>
          </p:cNvSpPr>
          <p:nvPr>
            <p:ph type="sldNum" sz="quarter" idx="12"/>
          </p:nvPr>
        </p:nvSpPr>
        <p:spPr/>
        <p:txBody>
          <a:bodyPr/>
          <a:lstStyle/>
          <a:p>
            <a:fld id="{FE8DA6AF-1811-4E27-A96F-54109F1D0275}" type="slidenum">
              <a:rPr lang="en-GB" smtClean="0"/>
              <a:pPr/>
              <a:t>6</a:t>
            </a:fld>
            <a:endParaRPr lang="en-GB" dirty="0"/>
          </a:p>
        </p:txBody>
      </p:sp>
    </p:spTree>
    <p:extLst>
      <p:ext uri="{BB962C8B-B14F-4D97-AF65-F5344CB8AC3E}">
        <p14:creationId xmlns:p14="http://schemas.microsoft.com/office/powerpoint/2010/main" val="319871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64" y="53659"/>
            <a:ext cx="8982471" cy="1143000"/>
          </a:xfrm>
        </p:spPr>
        <p:txBody>
          <a:bodyPr/>
          <a:lstStyle/>
          <a:p>
            <a:br>
              <a:rPr lang="en-GB" dirty="0"/>
            </a:br>
            <a:r>
              <a:rPr lang="en-GB" dirty="0"/>
              <a:t>Hazard aka  “force of mortality” and “mortality intensity”</a:t>
            </a:r>
            <a:br>
              <a:rPr lang="en-GB" dirty="0"/>
            </a:br>
            <a:endParaRPr lang="en-GB" dirty="0"/>
          </a:p>
        </p:txBody>
      </p:sp>
      <p:sp>
        <p:nvSpPr>
          <p:cNvPr id="3" name="Content Placeholder 2"/>
          <p:cNvSpPr>
            <a:spLocks noGrp="1"/>
          </p:cNvSpPr>
          <p:nvPr>
            <p:ph idx="1"/>
          </p:nvPr>
        </p:nvSpPr>
        <p:spPr>
          <a:xfrm>
            <a:off x="428229" y="1557338"/>
            <a:ext cx="4020715" cy="4640262"/>
          </a:xfrm>
        </p:spPr>
        <p:txBody>
          <a:bodyPr/>
          <a:lstStyle/>
          <a:p>
            <a:r>
              <a:rPr lang="en-GB" dirty="0">
                <a:solidFill>
                  <a:schemeClr val="tx1"/>
                </a:solidFill>
              </a:rPr>
              <a:t>Survival analysis  often aims  to model the </a:t>
            </a:r>
            <a:r>
              <a:rPr lang="en-GB" b="1" dirty="0">
                <a:solidFill>
                  <a:schemeClr val="accent1"/>
                </a:solidFill>
              </a:rPr>
              <a:t>hazards</a:t>
            </a:r>
            <a:r>
              <a:rPr lang="en-GB" dirty="0">
                <a:solidFill>
                  <a:schemeClr val="tx1"/>
                </a:solidFill>
              </a:rPr>
              <a:t> of death.</a:t>
            </a:r>
          </a:p>
          <a:p>
            <a:r>
              <a:rPr lang="en-GB" dirty="0">
                <a:solidFill>
                  <a:schemeClr val="tx1"/>
                </a:solidFill>
              </a:rPr>
              <a:t>Hazard is an instantaneous failure rate at time (age) </a:t>
            </a:r>
            <a:r>
              <a:rPr lang="en-GB" i="1" dirty="0">
                <a:solidFill>
                  <a:schemeClr val="tx1"/>
                </a:solidFill>
              </a:rPr>
              <a:t>t	</a:t>
            </a:r>
          </a:p>
          <a:p>
            <a:pPr lvl="1"/>
            <a:r>
              <a:rPr lang="en-GB" dirty="0">
                <a:solidFill>
                  <a:schemeClr val="tx1"/>
                </a:solidFill>
              </a:rPr>
              <a:t>Probability that an individual will experience the event at time </a:t>
            </a:r>
            <a:r>
              <a:rPr lang="en-GB" i="1" dirty="0">
                <a:solidFill>
                  <a:schemeClr val="tx1"/>
                </a:solidFill>
              </a:rPr>
              <a:t>t</a:t>
            </a:r>
            <a:r>
              <a:rPr lang="en-GB" dirty="0">
                <a:solidFill>
                  <a:schemeClr val="tx1"/>
                </a:solidFill>
              </a:rPr>
              <a:t> given that the event has not yet occurred.</a:t>
            </a:r>
          </a:p>
          <a:p>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dirty="0"/>
          </a:p>
        </p:txBody>
      </p:sp>
      <p:pic>
        <p:nvPicPr>
          <p:cNvPr id="6" name="Picture 5">
            <a:extLst>
              <a:ext uri="{FF2B5EF4-FFF2-40B4-BE49-F238E27FC236}">
                <a16:creationId xmlns:a16="http://schemas.microsoft.com/office/drawing/2014/main" id="{CD5BAF0A-39D7-429E-B023-BF7B92C3B604}"/>
              </a:ext>
            </a:extLst>
          </p:cNvPr>
          <p:cNvPicPr>
            <a:picLocks noChangeAspect="1"/>
          </p:cNvPicPr>
          <p:nvPr/>
        </p:nvPicPr>
        <p:blipFill>
          <a:blip r:embed="rId2"/>
          <a:stretch>
            <a:fillRect/>
          </a:stretch>
        </p:blipFill>
        <p:spPr>
          <a:xfrm>
            <a:off x="4736976" y="1043632"/>
            <a:ext cx="4179094" cy="2444769"/>
          </a:xfrm>
          <a:prstGeom prst="rect">
            <a:avLst/>
          </a:prstGeom>
        </p:spPr>
      </p:pic>
      <p:pic>
        <p:nvPicPr>
          <p:cNvPr id="7" name="Picture 6">
            <a:extLst>
              <a:ext uri="{FF2B5EF4-FFF2-40B4-BE49-F238E27FC236}">
                <a16:creationId xmlns:a16="http://schemas.microsoft.com/office/drawing/2014/main" id="{64505324-B190-4BD8-A61F-9B115BB5894B}"/>
              </a:ext>
            </a:extLst>
          </p:cNvPr>
          <p:cNvPicPr>
            <a:picLocks noChangeAspect="1"/>
          </p:cNvPicPr>
          <p:nvPr/>
        </p:nvPicPr>
        <p:blipFill rotWithShape="1">
          <a:blip r:embed="rId3"/>
          <a:srcRect t="1811"/>
          <a:stretch/>
        </p:blipFill>
        <p:spPr>
          <a:xfrm>
            <a:off x="4736976" y="3657949"/>
            <a:ext cx="4179094" cy="2574892"/>
          </a:xfrm>
          <a:prstGeom prst="rect">
            <a:avLst/>
          </a:prstGeom>
        </p:spPr>
      </p:pic>
    </p:spTree>
    <p:extLst>
      <p:ext uri="{BB962C8B-B14F-4D97-AF65-F5344CB8AC3E}">
        <p14:creationId xmlns:p14="http://schemas.microsoft.com/office/powerpoint/2010/main" val="83833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5397"/>
            <a:ext cx="8982471" cy="1019893"/>
          </a:xfrm>
        </p:spPr>
        <p:txBody>
          <a:bodyPr/>
          <a:lstStyle/>
          <a:p>
            <a:r>
              <a:rPr lang="en-GB" dirty="0"/>
              <a:t>Cox proportional hazards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229" y="1196752"/>
                <a:ext cx="8982471" cy="4640262"/>
              </a:xfrm>
            </p:spPr>
            <p:txBody>
              <a:bodyPr/>
              <a:lstStyle/>
              <a:p>
                <a:r>
                  <a:rPr lang="en-GB" sz="2000" kern="1200" dirty="0">
                    <a:solidFill>
                      <a:schemeClr val="tx2"/>
                    </a:solidFill>
                    <a:latin typeface="Arial" charset="0"/>
                    <a:cs typeface="Arial" charset="0"/>
                  </a:rPr>
                  <a:t>The type of regression model typically used in survival analysis in medicine is the Cox proportional hazards regression model.</a:t>
                </a:r>
              </a:p>
              <a:p>
                <a:r>
                  <a:rPr lang="en-GB" sz="2000" kern="1200" dirty="0">
                    <a:solidFill>
                      <a:schemeClr val="tx2"/>
                    </a:solidFill>
                    <a:latin typeface="Arial" charset="0"/>
                    <a:cs typeface="Arial" charset="0"/>
                  </a:rPr>
                  <a:t>The Cox model estimates the hazard or force of mortality  </a:t>
                </a:r>
                <a:r>
                  <a:rPr lang="en-GB" sz="2000" i="1" kern="1200" dirty="0">
                    <a:solidFill>
                      <a:schemeClr val="tx2"/>
                    </a:solidFill>
                    <a:latin typeface="Arial" charset="0"/>
                    <a:cs typeface="Arial" charset="0"/>
                  </a:rPr>
                  <a:t>μ</a:t>
                </a:r>
                <a:r>
                  <a:rPr lang="en-GB" sz="2000" i="1" kern="1200" baseline="-25000" dirty="0">
                    <a:solidFill>
                      <a:schemeClr val="tx2"/>
                    </a:solidFill>
                    <a:latin typeface="Arial" charset="0"/>
                    <a:cs typeface="Arial" charset="0"/>
                  </a:rPr>
                  <a:t>i</a:t>
                </a:r>
                <a:r>
                  <a:rPr lang="en-GB" sz="2000" i="1" kern="1200" dirty="0">
                    <a:solidFill>
                      <a:schemeClr val="tx2"/>
                    </a:solidFill>
                    <a:latin typeface="Arial" charset="0"/>
                    <a:cs typeface="Arial" charset="0"/>
                  </a:rPr>
                  <a:t>(t) </a:t>
                </a:r>
                <a:r>
                  <a:rPr lang="en-GB" sz="2000" kern="1200" dirty="0">
                    <a:solidFill>
                      <a:schemeClr val="tx2"/>
                    </a:solidFill>
                    <a:latin typeface="Arial" charset="0"/>
                    <a:cs typeface="Arial" charset="0"/>
                  </a:rPr>
                  <a:t>for subject</a:t>
                </a:r>
                <a:r>
                  <a:rPr lang="en-GB" sz="2000" i="1" kern="1200" dirty="0">
                    <a:solidFill>
                      <a:schemeClr val="tx2"/>
                    </a:solidFill>
                    <a:latin typeface="Arial" charset="0"/>
                    <a:cs typeface="Arial" charset="0"/>
                  </a:rPr>
                  <a:t> i </a:t>
                </a:r>
                <a:r>
                  <a:rPr lang="en-GB" sz="2000" kern="1200" dirty="0">
                    <a:solidFill>
                      <a:schemeClr val="tx2"/>
                    </a:solidFill>
                    <a:latin typeface="Arial" charset="0"/>
                    <a:cs typeface="Arial" charset="0"/>
                  </a:rPr>
                  <a:t>for time </a:t>
                </a:r>
                <a:r>
                  <a:rPr lang="en-GB" sz="2000" i="1" kern="1200" dirty="0">
                    <a:solidFill>
                      <a:schemeClr val="tx2"/>
                    </a:solidFill>
                    <a:latin typeface="Arial" charset="0"/>
                    <a:cs typeface="Arial" charset="0"/>
                  </a:rPr>
                  <a:t>t</a:t>
                </a:r>
                <a:r>
                  <a:rPr lang="en-GB" sz="2000" kern="1200" dirty="0">
                    <a:solidFill>
                      <a:schemeClr val="tx2"/>
                    </a:solidFill>
                    <a:latin typeface="Arial" charset="0"/>
                    <a:cs typeface="Arial" charset="0"/>
                  </a:rPr>
                  <a:t> by multiplying the baseline hazard function </a:t>
                </a:r>
                <a:r>
                  <a:rPr lang="en-GB" sz="2000" i="1" kern="1200" dirty="0">
                    <a:solidFill>
                      <a:schemeClr val="tx2"/>
                    </a:solidFill>
                    <a:latin typeface="Arial" charset="0"/>
                    <a:cs typeface="Arial" charset="0"/>
                  </a:rPr>
                  <a:t>μ</a:t>
                </a:r>
                <a:r>
                  <a:rPr lang="en-GB" sz="2000" i="1" kern="1200" baseline="-25000" dirty="0">
                    <a:solidFill>
                      <a:schemeClr val="tx2"/>
                    </a:solidFill>
                    <a:latin typeface="Arial" charset="0"/>
                    <a:cs typeface="Arial" charset="0"/>
                  </a:rPr>
                  <a:t>0</a:t>
                </a:r>
                <a:r>
                  <a:rPr lang="en-GB" sz="2000" i="1" kern="1200" dirty="0">
                    <a:solidFill>
                      <a:schemeClr val="tx2"/>
                    </a:solidFill>
                    <a:latin typeface="Arial" charset="0"/>
                    <a:cs typeface="Arial" charset="0"/>
                  </a:rPr>
                  <a:t>(t) </a:t>
                </a:r>
                <a:r>
                  <a:rPr lang="en-GB" sz="2000" kern="1200" dirty="0">
                    <a:solidFill>
                      <a:schemeClr val="tx2"/>
                    </a:solidFill>
                    <a:latin typeface="Arial" charset="0"/>
                    <a:cs typeface="Arial" charset="0"/>
                  </a:rPr>
                  <a:t>by the subject’s risk score </a:t>
                </a:r>
                <a:r>
                  <a:rPr lang="en-GB" sz="2000" i="1" kern="1200" dirty="0" err="1">
                    <a:solidFill>
                      <a:schemeClr val="tx2"/>
                    </a:solidFill>
                    <a:latin typeface="Arial" charset="0"/>
                    <a:cs typeface="Arial" charset="0"/>
                  </a:rPr>
                  <a:t>r</a:t>
                </a:r>
                <a:r>
                  <a:rPr lang="en-GB" sz="2000" i="1" kern="1200" baseline="-25000" dirty="0" err="1">
                    <a:solidFill>
                      <a:schemeClr val="tx2"/>
                    </a:solidFill>
                    <a:latin typeface="Arial" charset="0"/>
                    <a:cs typeface="Arial" charset="0"/>
                  </a:rPr>
                  <a:t>i</a:t>
                </a:r>
                <a:r>
                  <a:rPr lang="en-GB" sz="2000" kern="1200" dirty="0">
                    <a:solidFill>
                      <a:schemeClr val="tx2"/>
                    </a:solidFill>
                    <a:latin typeface="Arial" charset="0"/>
                    <a:cs typeface="Arial" charset="0"/>
                  </a:rPr>
                  <a:t> as </a:t>
                </a:r>
              </a:p>
              <a:p>
                <a:pPr marL="0" indent="0" algn="ctr">
                  <a:buNone/>
                </a:pPr>
                <a:r>
                  <a:rPr lang="en-GB" sz="2000" kern="1200" dirty="0">
                    <a:solidFill>
                      <a:schemeClr val="tx2"/>
                    </a:solidFill>
                    <a:latin typeface="Arial" charset="0"/>
                    <a:cs typeface="Arial" charset="0"/>
                  </a:rPr>
                  <a:t> </a:t>
                </a:r>
                <a14:m>
                  <m:oMath xmlns:m="http://schemas.openxmlformats.org/officeDocument/2006/math">
                    <m:sSub>
                      <m:sSubPr>
                        <m:ctrlPr>
                          <a:rPr lang="en-GB" sz="2000" i="1" kern="1200">
                            <a:solidFill>
                              <a:schemeClr val="tx2"/>
                            </a:solidFill>
                            <a:latin typeface="Cambria Math" panose="02040503050406030204" pitchFamily="18" charset="0"/>
                          </a:rPr>
                        </m:ctrlPr>
                      </m:sSubPr>
                      <m:e>
                        <m:r>
                          <a:rPr lang="en-GB" sz="2000" kern="1200">
                            <a:solidFill>
                              <a:schemeClr val="tx2"/>
                            </a:solidFill>
                            <a:latin typeface="Cambria Math" panose="02040503050406030204" pitchFamily="18" charset="0"/>
                          </a:rPr>
                          <m:t>                 </m:t>
                        </m:r>
                        <m:r>
                          <a:rPr lang="en-GB" sz="2000" kern="1200">
                            <a:solidFill>
                              <a:schemeClr val="tx2"/>
                            </a:solidFill>
                            <a:latin typeface="Cambria Math" panose="02040503050406030204" pitchFamily="18" charset="0"/>
                          </a:rPr>
                          <m:t>𝜇</m:t>
                        </m:r>
                      </m:e>
                      <m:sub>
                        <m:r>
                          <a:rPr lang="en-GB" sz="2000" kern="1200">
                            <a:solidFill>
                              <a:schemeClr val="tx2"/>
                            </a:solidFill>
                            <a:latin typeface="Cambria Math" panose="02040503050406030204" pitchFamily="18" charset="0"/>
                          </a:rPr>
                          <m:t>𝑖</m:t>
                        </m:r>
                      </m:sub>
                    </m:sSub>
                    <m:d>
                      <m:dPr>
                        <m:ctrlPr>
                          <a:rPr lang="en-GB" sz="2000" i="1" kern="1200">
                            <a:solidFill>
                              <a:schemeClr val="tx2"/>
                            </a:solidFill>
                            <a:latin typeface="Cambria Math" panose="02040503050406030204" pitchFamily="18" charset="0"/>
                          </a:rPr>
                        </m:ctrlPr>
                      </m:dPr>
                      <m:e>
                        <m:r>
                          <a:rPr lang="en-GB" sz="2000" kern="1200">
                            <a:solidFill>
                              <a:schemeClr val="tx2"/>
                            </a:solidFill>
                            <a:latin typeface="Cambria Math" panose="02040503050406030204" pitchFamily="18" charset="0"/>
                          </a:rPr>
                          <m:t>𝑡</m:t>
                        </m:r>
                        <m:r>
                          <a:rPr lang="en-GB" sz="2000" kern="1200">
                            <a:solidFill>
                              <a:schemeClr val="tx2"/>
                            </a:solidFill>
                            <a:latin typeface="Cambria Math" panose="02040503050406030204" pitchFamily="18" charset="0"/>
                          </a:rPr>
                          <m:t>, </m:t>
                        </m:r>
                        <m:r>
                          <a:rPr lang="en-GB" sz="2000" kern="1200">
                            <a:solidFill>
                              <a:schemeClr val="tx2"/>
                            </a:solidFill>
                            <a:latin typeface="Cambria Math" panose="02040503050406030204" pitchFamily="18" charset="0"/>
                          </a:rPr>
                          <m:t>𝛽</m:t>
                        </m:r>
                        <m:r>
                          <a:rPr lang="en-GB" sz="2000" kern="1200">
                            <a:solidFill>
                              <a:schemeClr val="tx2"/>
                            </a:solidFill>
                            <a:latin typeface="Cambria Math" panose="02040503050406030204" pitchFamily="18" charset="0"/>
                          </a:rPr>
                          <m:t>, </m:t>
                        </m:r>
                        <m:sSub>
                          <m:sSubPr>
                            <m:ctrlPr>
                              <a:rPr lang="en-GB" sz="2000" i="1" kern="1200">
                                <a:solidFill>
                                  <a:schemeClr val="tx2"/>
                                </a:solidFill>
                                <a:latin typeface="Cambria Math" panose="02040503050406030204" pitchFamily="18" charset="0"/>
                              </a:rPr>
                            </m:ctrlPr>
                          </m:sSubPr>
                          <m:e>
                            <m:r>
                              <a:rPr lang="en-GB" sz="2000" kern="1200">
                                <a:solidFill>
                                  <a:schemeClr val="tx2"/>
                                </a:solidFill>
                                <a:latin typeface="Cambria Math" panose="02040503050406030204" pitchFamily="18" charset="0"/>
                              </a:rPr>
                              <m:t>𝑍</m:t>
                            </m:r>
                          </m:e>
                          <m:sub>
                            <m:r>
                              <a:rPr lang="en-GB" sz="2000" kern="1200">
                                <a:solidFill>
                                  <a:schemeClr val="tx2"/>
                                </a:solidFill>
                                <a:latin typeface="Cambria Math" panose="02040503050406030204" pitchFamily="18" charset="0"/>
                              </a:rPr>
                              <m:t>𝑖</m:t>
                            </m:r>
                          </m:sub>
                        </m:sSub>
                      </m:e>
                    </m:d>
                    <m:r>
                      <a:rPr lang="en-GB" sz="2000" kern="1200">
                        <a:solidFill>
                          <a:schemeClr val="tx2"/>
                        </a:solidFill>
                        <a:latin typeface="Cambria Math" panose="02040503050406030204" pitchFamily="18" charset="0"/>
                      </a:rPr>
                      <m:t>= </m:t>
                    </m:r>
                    <m:sSub>
                      <m:sSubPr>
                        <m:ctrlPr>
                          <a:rPr lang="en-GB" sz="2000" i="1" kern="1200">
                            <a:solidFill>
                              <a:schemeClr val="tx2"/>
                            </a:solidFill>
                            <a:latin typeface="Cambria Math" panose="02040503050406030204" pitchFamily="18" charset="0"/>
                          </a:rPr>
                        </m:ctrlPr>
                      </m:sSubPr>
                      <m:e>
                        <m:r>
                          <a:rPr lang="en-GB" sz="2000" kern="1200">
                            <a:solidFill>
                              <a:schemeClr val="tx2"/>
                            </a:solidFill>
                            <a:latin typeface="Cambria Math" panose="02040503050406030204" pitchFamily="18" charset="0"/>
                          </a:rPr>
                          <m:t>𝜇</m:t>
                        </m:r>
                      </m:e>
                      <m:sub>
                        <m:r>
                          <a:rPr lang="en-GB" sz="2000" kern="1200">
                            <a:solidFill>
                              <a:schemeClr val="tx2"/>
                            </a:solidFill>
                            <a:latin typeface="Cambria Math" panose="02040503050406030204" pitchFamily="18" charset="0"/>
                          </a:rPr>
                          <m:t>0</m:t>
                        </m:r>
                      </m:sub>
                    </m:sSub>
                    <m:d>
                      <m:dPr>
                        <m:ctrlPr>
                          <a:rPr lang="en-GB" sz="2000" i="1" kern="1200">
                            <a:solidFill>
                              <a:schemeClr val="tx2"/>
                            </a:solidFill>
                            <a:latin typeface="Cambria Math" panose="02040503050406030204" pitchFamily="18" charset="0"/>
                          </a:rPr>
                        </m:ctrlPr>
                      </m:dPr>
                      <m:e>
                        <m:r>
                          <a:rPr lang="en-GB" sz="2000" kern="1200">
                            <a:solidFill>
                              <a:schemeClr val="tx2"/>
                            </a:solidFill>
                            <a:latin typeface="Cambria Math" panose="02040503050406030204" pitchFamily="18" charset="0"/>
                          </a:rPr>
                          <m:t>𝑡</m:t>
                        </m:r>
                      </m:e>
                    </m:d>
                    <m:sSub>
                      <m:sSubPr>
                        <m:ctrlPr>
                          <a:rPr lang="en-GB" sz="2000" i="1" kern="1200">
                            <a:solidFill>
                              <a:schemeClr val="tx2"/>
                            </a:solidFill>
                            <a:latin typeface="Cambria Math" panose="02040503050406030204" pitchFamily="18" charset="0"/>
                          </a:rPr>
                        </m:ctrlPr>
                      </m:sSubPr>
                      <m:e>
                        <m:r>
                          <a:rPr lang="en-GB" sz="2000" kern="1200">
                            <a:solidFill>
                              <a:schemeClr val="tx2"/>
                            </a:solidFill>
                            <a:latin typeface="Cambria Math" panose="02040503050406030204" pitchFamily="18" charset="0"/>
                          </a:rPr>
                          <m:t> </m:t>
                        </m:r>
                        <m:r>
                          <a:rPr lang="en-GB" sz="2000" kern="1200">
                            <a:solidFill>
                              <a:schemeClr val="tx2"/>
                            </a:solidFill>
                            <a:latin typeface="Cambria Math" panose="02040503050406030204" pitchFamily="18" charset="0"/>
                          </a:rPr>
                          <m:t>𝑟</m:t>
                        </m:r>
                      </m:e>
                      <m:sub>
                        <m:r>
                          <a:rPr lang="en-GB" sz="2000" kern="1200">
                            <a:solidFill>
                              <a:schemeClr val="tx2"/>
                            </a:solidFill>
                            <a:latin typeface="Cambria Math" panose="02040503050406030204" pitchFamily="18" charset="0"/>
                          </a:rPr>
                          <m:t>𝑖</m:t>
                        </m:r>
                      </m:sub>
                    </m:sSub>
                    <m:d>
                      <m:dPr>
                        <m:ctrlPr>
                          <a:rPr lang="en-GB" sz="2000" i="1" kern="1200">
                            <a:solidFill>
                              <a:schemeClr val="tx2"/>
                            </a:solidFill>
                            <a:latin typeface="Cambria Math" panose="02040503050406030204" pitchFamily="18" charset="0"/>
                          </a:rPr>
                        </m:ctrlPr>
                      </m:dPr>
                      <m:e>
                        <m:r>
                          <a:rPr lang="en-GB" sz="2000" kern="1200">
                            <a:solidFill>
                              <a:schemeClr val="tx2"/>
                            </a:solidFill>
                            <a:latin typeface="Cambria Math" panose="02040503050406030204" pitchFamily="18" charset="0"/>
                          </a:rPr>
                          <m:t>𝛽</m:t>
                        </m:r>
                        <m:r>
                          <a:rPr lang="en-GB" sz="2000" kern="1200">
                            <a:solidFill>
                              <a:schemeClr val="tx2"/>
                            </a:solidFill>
                            <a:latin typeface="Cambria Math" panose="02040503050406030204" pitchFamily="18" charset="0"/>
                          </a:rPr>
                          <m:t>, </m:t>
                        </m:r>
                        <m:sSub>
                          <m:sSubPr>
                            <m:ctrlPr>
                              <a:rPr lang="en-GB" sz="2000" i="1" kern="1200">
                                <a:solidFill>
                                  <a:schemeClr val="tx2"/>
                                </a:solidFill>
                                <a:latin typeface="Cambria Math" panose="02040503050406030204" pitchFamily="18" charset="0"/>
                              </a:rPr>
                            </m:ctrlPr>
                          </m:sSubPr>
                          <m:e>
                            <m:r>
                              <a:rPr lang="en-GB" sz="2000" kern="1200">
                                <a:solidFill>
                                  <a:schemeClr val="tx2"/>
                                </a:solidFill>
                                <a:latin typeface="Cambria Math" panose="02040503050406030204" pitchFamily="18" charset="0"/>
                              </a:rPr>
                              <m:t>𝑍</m:t>
                            </m:r>
                          </m:e>
                          <m:sub>
                            <m:r>
                              <a:rPr lang="en-GB" sz="2000" kern="1200">
                                <a:solidFill>
                                  <a:schemeClr val="tx2"/>
                                </a:solidFill>
                                <a:latin typeface="Cambria Math" panose="02040503050406030204" pitchFamily="18" charset="0"/>
                              </a:rPr>
                              <m:t>𝑖</m:t>
                            </m:r>
                          </m:sub>
                        </m:sSub>
                      </m:e>
                    </m:d>
                    <m:r>
                      <a:rPr lang="en-GB" sz="2000" kern="1200">
                        <a:solidFill>
                          <a:schemeClr val="tx2"/>
                        </a:solidFill>
                        <a:latin typeface="Cambria Math" panose="02040503050406030204" pitchFamily="18" charset="0"/>
                      </a:rPr>
                      <m:t>=</m:t>
                    </m:r>
                    <m:sSub>
                      <m:sSubPr>
                        <m:ctrlPr>
                          <a:rPr lang="en-GB" sz="2000" i="1" kern="1200">
                            <a:solidFill>
                              <a:schemeClr val="tx2"/>
                            </a:solidFill>
                            <a:latin typeface="Cambria Math" panose="02040503050406030204" pitchFamily="18" charset="0"/>
                          </a:rPr>
                        </m:ctrlPr>
                      </m:sSubPr>
                      <m:e>
                        <m:r>
                          <a:rPr lang="en-GB" sz="2000" kern="1200">
                            <a:solidFill>
                              <a:schemeClr val="tx2"/>
                            </a:solidFill>
                            <a:latin typeface="Cambria Math" panose="02040503050406030204" pitchFamily="18" charset="0"/>
                          </a:rPr>
                          <m:t>𝜇</m:t>
                        </m:r>
                      </m:e>
                      <m:sub>
                        <m:r>
                          <a:rPr lang="en-GB" sz="2000" kern="1200">
                            <a:solidFill>
                              <a:schemeClr val="tx2"/>
                            </a:solidFill>
                            <a:latin typeface="Cambria Math" panose="02040503050406030204" pitchFamily="18" charset="0"/>
                          </a:rPr>
                          <m:t>0</m:t>
                        </m:r>
                      </m:sub>
                    </m:sSub>
                    <m:d>
                      <m:dPr>
                        <m:ctrlPr>
                          <a:rPr lang="en-GB" sz="2000" i="1" kern="1200">
                            <a:solidFill>
                              <a:schemeClr val="tx2"/>
                            </a:solidFill>
                            <a:latin typeface="Cambria Math" panose="02040503050406030204" pitchFamily="18" charset="0"/>
                          </a:rPr>
                        </m:ctrlPr>
                      </m:dPr>
                      <m:e>
                        <m:r>
                          <a:rPr lang="en-GB" sz="2000" kern="1200">
                            <a:solidFill>
                              <a:schemeClr val="tx2"/>
                            </a:solidFill>
                            <a:latin typeface="Cambria Math" panose="02040503050406030204" pitchFamily="18" charset="0"/>
                          </a:rPr>
                          <m:t>𝑡</m:t>
                        </m:r>
                      </m:e>
                    </m:d>
                    <m:sSup>
                      <m:sSupPr>
                        <m:ctrlPr>
                          <a:rPr lang="en-GB" sz="2000" i="1" kern="1200">
                            <a:solidFill>
                              <a:schemeClr val="tx2"/>
                            </a:solidFill>
                            <a:latin typeface="Cambria Math" panose="02040503050406030204" pitchFamily="18" charset="0"/>
                          </a:rPr>
                        </m:ctrlPr>
                      </m:sSupPr>
                      <m:e>
                        <m:r>
                          <a:rPr lang="en-GB" sz="2000" kern="1200">
                            <a:solidFill>
                              <a:schemeClr val="tx2"/>
                            </a:solidFill>
                            <a:latin typeface="Cambria Math" panose="02040503050406030204" pitchFamily="18" charset="0"/>
                          </a:rPr>
                          <m:t>𝑒</m:t>
                        </m:r>
                      </m:e>
                      <m:sup>
                        <m:r>
                          <a:rPr lang="en-GB" sz="2000" kern="1200">
                            <a:solidFill>
                              <a:schemeClr val="tx2"/>
                            </a:solidFill>
                            <a:latin typeface="Cambria Math" panose="02040503050406030204" pitchFamily="18" charset="0"/>
                          </a:rPr>
                          <m:t>𝛽</m:t>
                        </m:r>
                        <m:r>
                          <a:rPr lang="en-GB" sz="2000" kern="1200">
                            <a:solidFill>
                              <a:schemeClr val="tx2"/>
                            </a:solidFill>
                            <a:latin typeface="Cambria Math" panose="02040503050406030204" pitchFamily="18" charset="0"/>
                          </a:rPr>
                          <m:t> </m:t>
                        </m:r>
                        <m:sSub>
                          <m:sSubPr>
                            <m:ctrlPr>
                              <a:rPr lang="en-GB" sz="2000" i="1" kern="1200">
                                <a:solidFill>
                                  <a:schemeClr val="tx2"/>
                                </a:solidFill>
                                <a:latin typeface="Cambria Math" panose="02040503050406030204" pitchFamily="18" charset="0"/>
                              </a:rPr>
                            </m:ctrlPr>
                          </m:sSubPr>
                          <m:e>
                            <m:r>
                              <a:rPr lang="en-GB" sz="2000" kern="1200">
                                <a:solidFill>
                                  <a:schemeClr val="tx2"/>
                                </a:solidFill>
                                <a:latin typeface="Cambria Math" panose="02040503050406030204" pitchFamily="18" charset="0"/>
                              </a:rPr>
                              <m:t>𝑍</m:t>
                            </m:r>
                          </m:e>
                          <m:sub>
                            <m:r>
                              <a:rPr lang="en-GB" sz="2000" kern="1200">
                                <a:solidFill>
                                  <a:schemeClr val="tx2"/>
                                </a:solidFill>
                                <a:latin typeface="Cambria Math" panose="02040503050406030204" pitchFamily="18" charset="0"/>
                              </a:rPr>
                              <m:t>𝑖</m:t>
                            </m:r>
                          </m:sub>
                        </m:sSub>
                      </m:sup>
                    </m:sSup>
                    <m:r>
                      <a:rPr lang="en-GB" sz="2000" kern="1200">
                        <a:solidFill>
                          <a:schemeClr val="tx2"/>
                        </a:solidFill>
                        <a:latin typeface="Cambria Math" panose="02040503050406030204" pitchFamily="18" charset="0"/>
                      </a:rPr>
                      <m:t> </m:t>
                    </m:r>
                  </m:oMath>
                </a14:m>
                <a:endParaRPr lang="en-GB" sz="2000" kern="1200" dirty="0">
                  <a:solidFill>
                    <a:schemeClr val="tx2"/>
                  </a:solidFill>
                  <a:latin typeface="Arial" charset="0"/>
                  <a:cs typeface="Arial" charset="0"/>
                </a:endParaRPr>
              </a:p>
              <a:p>
                <a:pPr marL="0" indent="0">
                  <a:buNone/>
                </a:pPr>
                <a:endParaRPr lang="en-GB" sz="2000" kern="1200" dirty="0">
                  <a:solidFill>
                    <a:schemeClr val="tx2"/>
                  </a:solidFill>
                  <a:latin typeface="Arial" charset="0"/>
                  <a:cs typeface="Arial" charset="0"/>
                </a:endParaRPr>
              </a:p>
              <a:p>
                <a:r>
                  <a:rPr lang="en-GB" sz="2000" kern="1200" dirty="0">
                    <a:solidFill>
                      <a:schemeClr val="tx2"/>
                    </a:solidFill>
                    <a:latin typeface="Arial" charset="0"/>
                    <a:cs typeface="Arial" charset="0"/>
                  </a:rPr>
                  <a:t>The risk factors </a:t>
                </a:r>
                <a:r>
                  <a:rPr lang="en-GB" sz="2000" i="1" kern="1200" dirty="0">
                    <a:solidFill>
                      <a:schemeClr val="tx2"/>
                    </a:solidFill>
                    <a:latin typeface="Arial" charset="0"/>
                    <a:cs typeface="Arial" charset="0"/>
                  </a:rPr>
                  <a:t>Z</a:t>
                </a:r>
                <a:r>
                  <a:rPr lang="en-GB" sz="2000" kern="1200" dirty="0">
                    <a:solidFill>
                      <a:schemeClr val="tx2"/>
                    </a:solidFill>
                    <a:latin typeface="Arial" charset="0"/>
                    <a:cs typeface="Arial" charset="0"/>
                  </a:rPr>
                  <a:t> have a log-linear contribution to the force of mortality which does not depend on time t. </a:t>
                </a:r>
              </a:p>
              <a:p>
                <a:r>
                  <a:rPr lang="en-GB" sz="2000" kern="1200" dirty="0">
                    <a:solidFill>
                      <a:schemeClr val="tx2"/>
                    </a:solidFill>
                    <a:latin typeface="Arial" charset="0"/>
                    <a:cs typeface="Arial" charset="0"/>
                  </a:rPr>
                  <a:t>The hazard ratio for subjects </a:t>
                </a:r>
                <a:r>
                  <a:rPr lang="en-GB" sz="2000" i="1" kern="1200" dirty="0">
                    <a:solidFill>
                      <a:schemeClr val="tx2"/>
                    </a:solidFill>
                    <a:latin typeface="Arial" charset="0"/>
                    <a:cs typeface="Arial" charset="0"/>
                  </a:rPr>
                  <a:t>i </a:t>
                </a:r>
                <a:r>
                  <a:rPr lang="en-GB" sz="2000" kern="1200" dirty="0">
                    <a:solidFill>
                      <a:schemeClr val="tx2"/>
                    </a:solidFill>
                    <a:latin typeface="Arial" charset="0"/>
                    <a:cs typeface="Arial" charset="0"/>
                  </a:rPr>
                  <a:t>and </a:t>
                </a:r>
                <a:r>
                  <a:rPr lang="en-GB" sz="2000" i="1" kern="1200" dirty="0">
                    <a:solidFill>
                      <a:schemeClr val="tx2"/>
                    </a:solidFill>
                    <a:latin typeface="Arial" charset="0"/>
                    <a:cs typeface="Arial" charset="0"/>
                  </a:rPr>
                  <a:t>j</a:t>
                </a:r>
                <a:r>
                  <a:rPr lang="en-GB" sz="2000" kern="1200" dirty="0">
                    <a:solidFill>
                      <a:schemeClr val="tx2"/>
                    </a:solidFill>
                    <a:latin typeface="Arial" charset="0"/>
                    <a:cs typeface="Arial" charset="0"/>
                  </a:rPr>
                  <a:t> does not include the baseline hazard, and is constant over time</a:t>
                </a:r>
                <a:r>
                  <a:rPr lang="en-GB" dirty="0"/>
                  <a: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229" y="1196752"/>
                <a:ext cx="8982471" cy="4640262"/>
              </a:xfrm>
              <a:blipFill>
                <a:blip r:embed="rId2"/>
                <a:stretch>
                  <a:fillRect l="-564" t="-820" r="-282"/>
                </a:stretch>
              </a:blipFill>
            </p:spPr>
            <p:txBody>
              <a:bodyPr/>
              <a:lstStyle/>
              <a:p>
                <a:r>
                  <a:rPr lang="en-MU">
                    <a:noFill/>
                  </a:rPr>
                  <a:t> </a:t>
                </a:r>
              </a:p>
            </p:txBody>
          </p:sp>
        </mc:Fallback>
      </mc:AlternateContent>
      <p:sp>
        <p:nvSpPr>
          <p:cNvPr id="4" name="Slide Number Placeholder 3">
            <a:extLst>
              <a:ext uri="{FF2B5EF4-FFF2-40B4-BE49-F238E27FC236}">
                <a16:creationId xmlns:a16="http://schemas.microsoft.com/office/drawing/2014/main" id="{3B592AC5-5DA8-4EB0-A281-FB3764A0F889}"/>
              </a:ext>
            </a:extLst>
          </p:cNvPr>
          <p:cNvSpPr>
            <a:spLocks noGrp="1"/>
          </p:cNvSpPr>
          <p:nvPr>
            <p:ph type="sldNum" sz="quarter" idx="12"/>
          </p:nvPr>
        </p:nvSpPr>
        <p:spPr/>
        <p:txBody>
          <a:bodyPr/>
          <a:lstStyle/>
          <a:p>
            <a:fld id="{FE8DA6AF-1811-4E27-A96F-54109F1D0275}" type="slidenum">
              <a:rPr lang="en-GB" smtClean="0"/>
              <a:pPr/>
              <a:t>8</a:t>
            </a:fld>
            <a:endParaRPr lang="en-GB" dirty="0"/>
          </a:p>
        </p:txBody>
      </p:sp>
    </p:spTree>
    <p:extLst>
      <p:ext uri="{BB962C8B-B14F-4D97-AF65-F5344CB8AC3E}">
        <p14:creationId xmlns:p14="http://schemas.microsoft.com/office/powerpoint/2010/main" val="295172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Hazard ratio (HR)</a:t>
            </a:r>
          </a:p>
        </p:txBody>
      </p:sp>
      <p:sp>
        <p:nvSpPr>
          <p:cNvPr id="3" name="Content Placeholder 2"/>
          <p:cNvSpPr>
            <a:spLocks noGrp="1"/>
          </p:cNvSpPr>
          <p:nvPr>
            <p:ph idx="1"/>
          </p:nvPr>
        </p:nvSpPr>
        <p:spPr>
          <a:xfrm>
            <a:off x="428229" y="1557338"/>
            <a:ext cx="3948707" cy="4640262"/>
          </a:xfrm>
        </p:spPr>
        <p:txBody>
          <a:bodyPr/>
          <a:lstStyle/>
          <a:p>
            <a:r>
              <a:rPr lang="en-GB" dirty="0">
                <a:solidFill>
                  <a:schemeClr val="tx1"/>
                </a:solidFill>
              </a:rPr>
              <a:t>Cox model assumes </a:t>
            </a:r>
            <a:r>
              <a:rPr lang="en-GB" b="1" dirty="0">
                <a:solidFill>
                  <a:schemeClr val="tx1"/>
                </a:solidFill>
              </a:rPr>
              <a:t>constant hazard ratio over time</a:t>
            </a:r>
          </a:p>
          <a:p>
            <a:endParaRPr lang="en-GB" dirty="0">
              <a:solidFill>
                <a:schemeClr val="tx1"/>
              </a:solidFill>
            </a:endParaRPr>
          </a:p>
        </p:txBody>
      </p:sp>
      <p:pic>
        <p:nvPicPr>
          <p:cNvPr id="5" name="Picture 4">
            <a:extLst>
              <a:ext uri="{FF2B5EF4-FFF2-40B4-BE49-F238E27FC236}">
                <a16:creationId xmlns:a16="http://schemas.microsoft.com/office/drawing/2014/main" id="{F12C62D7-60BE-428F-A4E7-147E0667BAC7}"/>
              </a:ext>
            </a:extLst>
          </p:cNvPr>
          <p:cNvPicPr>
            <a:picLocks noChangeAspect="1"/>
          </p:cNvPicPr>
          <p:nvPr/>
        </p:nvPicPr>
        <p:blipFill>
          <a:blip r:embed="rId2"/>
          <a:stretch>
            <a:fillRect/>
          </a:stretch>
        </p:blipFill>
        <p:spPr>
          <a:xfrm>
            <a:off x="4947840" y="1916832"/>
            <a:ext cx="4179094" cy="2632828"/>
          </a:xfrm>
          <a:prstGeom prst="rect">
            <a:avLst/>
          </a:prstGeom>
        </p:spPr>
      </p:pic>
      <p:sp>
        <p:nvSpPr>
          <p:cNvPr id="7" name="Slide Number Placeholder 6">
            <a:extLst>
              <a:ext uri="{FF2B5EF4-FFF2-40B4-BE49-F238E27FC236}">
                <a16:creationId xmlns:a16="http://schemas.microsoft.com/office/drawing/2014/main" id="{708F4C57-4786-4187-8D0F-261FC25B4C33}"/>
              </a:ext>
            </a:extLst>
          </p:cNvPr>
          <p:cNvSpPr>
            <a:spLocks noGrp="1"/>
          </p:cNvSpPr>
          <p:nvPr>
            <p:ph type="sldNum" sz="quarter" idx="12"/>
          </p:nvPr>
        </p:nvSpPr>
        <p:spPr/>
        <p:txBody>
          <a:bodyPr/>
          <a:lstStyle/>
          <a:p>
            <a:fld id="{FE8DA6AF-1811-4E27-A96F-54109F1D0275}" type="slidenum">
              <a:rPr lang="en-GB" smtClean="0"/>
              <a:pPr/>
              <a:t>9</a:t>
            </a:fld>
            <a:endParaRPr lang="en-GB" dirty="0"/>
          </a:p>
        </p:txBody>
      </p:sp>
    </p:spTree>
    <p:extLst>
      <p:ext uri="{BB962C8B-B14F-4D97-AF65-F5344CB8AC3E}">
        <p14:creationId xmlns:p14="http://schemas.microsoft.com/office/powerpoint/2010/main" val="4216477773"/>
      </p:ext>
    </p:extLst>
  </p:cSld>
  <p:clrMapOvr>
    <a:masterClrMapping/>
  </p:clrMapOvr>
</p:sld>
</file>

<file path=ppt/theme/theme1.xml><?xml version="1.0" encoding="utf-8"?>
<a:theme xmlns:a="http://schemas.openxmlformats.org/drawingml/2006/main" name="ARC PowerPoint Template">
  <a:themeElements>
    <a:clrScheme name="ARC 01">
      <a:dk1>
        <a:srgbClr val="3F4548"/>
      </a:dk1>
      <a:lt1>
        <a:sysClr val="window" lastClr="FFFFFF"/>
      </a:lt1>
      <a:dk2>
        <a:srgbClr val="000000"/>
      </a:dk2>
      <a:lt2>
        <a:srgbClr val="FFFFFF"/>
      </a:lt2>
      <a:accent1>
        <a:srgbClr val="008452"/>
      </a:accent1>
      <a:accent2>
        <a:srgbClr val="113458"/>
      </a:accent2>
      <a:accent3>
        <a:srgbClr val="D9AB16"/>
      </a:accent3>
      <a:accent4>
        <a:srgbClr val="4096B8"/>
      </a:accent4>
      <a:accent5>
        <a:srgbClr val="11B3A2"/>
      </a:accent5>
      <a:accent6>
        <a:srgbClr val="7CB3E1"/>
      </a:accent6>
      <a:hlink>
        <a:srgbClr val="008452"/>
      </a:hlink>
      <a:folHlink>
        <a:srgbClr val="00845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RC PowerPoint Template V03.potx" id="{B1EFF89D-A4B7-4CA3-B2BA-87D9FEFA2EA8}" vid="{D44E4394-C528-46F0-83E8-181675B2D4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RC 01">
    <a:dk1>
      <a:srgbClr val="3F4548"/>
    </a:dk1>
    <a:lt1>
      <a:sysClr val="window" lastClr="FFFFFF"/>
    </a:lt1>
    <a:dk2>
      <a:srgbClr val="000000"/>
    </a:dk2>
    <a:lt2>
      <a:srgbClr val="FFFFFF"/>
    </a:lt2>
    <a:accent1>
      <a:srgbClr val="008452"/>
    </a:accent1>
    <a:accent2>
      <a:srgbClr val="113458"/>
    </a:accent2>
    <a:accent3>
      <a:srgbClr val="D9AB16"/>
    </a:accent3>
    <a:accent4>
      <a:srgbClr val="4096B8"/>
    </a:accent4>
    <a:accent5>
      <a:srgbClr val="11B3A2"/>
    </a:accent5>
    <a:accent6>
      <a:srgbClr val="7CB3E1"/>
    </a:accent6>
    <a:hlink>
      <a:srgbClr val="008452"/>
    </a:hlink>
    <a:folHlink>
      <a:srgbClr val="008452"/>
    </a:folHlink>
  </a:clrScheme>
</a:themeOverride>
</file>

<file path=docProps/app.xml><?xml version="1.0" encoding="utf-8"?>
<Properties xmlns="http://schemas.openxmlformats.org/officeDocument/2006/extended-properties" xmlns:vt="http://schemas.openxmlformats.org/officeDocument/2006/docPropsVTypes">
  <Template/>
  <TotalTime>25635</TotalTime>
  <Words>1551</Words>
  <Application>Microsoft Macintosh PowerPoint</Application>
  <PresentationFormat>A4 Paper (210x297 mm)</PresentationFormat>
  <Paragraphs>183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Cambria Math</vt:lpstr>
      <vt:lpstr>inherit</vt:lpstr>
      <vt:lpstr>Tahoma</vt:lpstr>
      <vt:lpstr>Times New Roman</vt:lpstr>
      <vt:lpstr>ARC PowerPoint Template</vt:lpstr>
      <vt:lpstr>Survival analysis after a first ischaemic stroke event: a case-control study in the adult population of England.  </vt:lpstr>
      <vt:lpstr>Outline of presentation </vt:lpstr>
      <vt:lpstr>What is Stroke? </vt:lpstr>
      <vt:lpstr>Rationale of study</vt:lpstr>
      <vt:lpstr>Aim of study</vt:lpstr>
      <vt:lpstr>Data</vt:lpstr>
      <vt:lpstr> Hazard aka  “force of mortality” and “mortality intensity” </vt:lpstr>
      <vt:lpstr>Cox proportional hazards regression</vt:lpstr>
      <vt:lpstr>Hazard ratio (HR)</vt:lpstr>
      <vt:lpstr>What if the proportional hazards assumption is not met?</vt:lpstr>
      <vt:lpstr>Parametric “Double-Cox” regression</vt:lpstr>
      <vt:lpstr>Stroke study: brief description  </vt:lpstr>
      <vt:lpstr> Stroke study: Variables of interest  </vt:lpstr>
      <vt:lpstr>Methodology </vt:lpstr>
      <vt:lpstr>IS case fatality and medications 1995-2016</vt:lpstr>
      <vt:lpstr>Results</vt:lpstr>
      <vt:lpstr>Results</vt:lpstr>
      <vt:lpstr>Longevity after IS : Some examples </vt:lpstr>
      <vt:lpstr>Conclusions</vt:lpstr>
      <vt:lpstr>References  </vt:lpstr>
      <vt:lpstr>Questions</vt:lpstr>
      <vt:lpstr>Extra slides </vt:lpstr>
    </vt:vector>
  </TitlesOfParts>
  <Company>IFoA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Actuarial Research Centre (ARC)</dc:title>
  <dc:creator>Windows User</dc:creator>
  <cp:lastModifiedBy>Padma Chiutoo</cp:lastModifiedBy>
  <cp:revision>90</cp:revision>
  <dcterms:created xsi:type="dcterms:W3CDTF">2017-04-21T13:05:38Z</dcterms:created>
  <dcterms:modified xsi:type="dcterms:W3CDTF">2021-09-21T12:41:00Z</dcterms:modified>
</cp:coreProperties>
</file>