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41.xml" ContentType="application/vnd.openxmlformats-officedocument.presentationml.tags+xml"/>
  <Override PartName="/ppt/diagrams/colors4.xml" ContentType="application/vnd.openxmlformats-officedocument.drawingml.diagramColors+xml"/>
  <Override PartName="/ppt/tags/tag30.xml" ContentType="application/vnd.openxmlformats-officedocument.presentationml.tags+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tags/tag35.xml" ContentType="application/vnd.openxmlformats-officedocument.presentationml.tags+xml"/>
  <Override PartName="/ppt/notesSlides/notesSlide42.xml" ContentType="application/vnd.openxmlformats-officedocument.presentationml.notesSlide+xml"/>
  <Default Extension="wdp" ContentType="image/vnd.ms-photo"/>
  <Override PartName="/ppt/diagrams/drawing15.xml" ContentType="application/vnd.ms-office.drawingml.diagramDrawing+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diagrams/drawing8.xml" ContentType="application/vnd.ms-office.drawingml.diagramDrawing+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tags/tag31.xml" ContentType="application/vnd.openxmlformats-officedocument.presentationml.tags+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diagrams/quickStyle15.xml" ContentType="application/vnd.openxmlformats-officedocument.drawingml.diagramStyle+xml"/>
  <Override PartName="/ppt/tags/tag36.xml" ContentType="application/vnd.openxmlformats-officedocument.presentationml.tags+xml"/>
  <Override PartName="/ppt/diagrams/drawing16.xml" ContentType="application/vnd.ms-office.drawingml.diagramDrawing+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tags/tag25.xml" ContentType="application/vnd.openxmlformats-officedocument.presentationml.tags+xml"/>
  <Override PartName="/ppt/diagrams/layout15.xml" ContentType="application/vnd.openxmlformats-officedocument.drawingml.diagramLayout+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tags/tag32.xml" ContentType="application/vnd.openxmlformats-officedocument.presentationml.tag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tags/tag37.xml" ContentType="application/vnd.openxmlformats-officedocument.presentationml.tags+xml"/>
  <Override PartName="/ppt/notesSlides/notesSlide44.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tags/tag33.xml" ContentType="application/vnd.openxmlformats-officedocument.presentationml.tags+xml"/>
  <Override PartName="/ppt/diagrams/layout16.xml" ContentType="application/vnd.openxmlformats-officedocument.drawingml.diagramLayout+xml"/>
  <Override PartName="/ppt/notesSlides/notesSlide40.xml" ContentType="application/vnd.openxmlformats-officedocument.presentationml.notesSlide+xml"/>
  <Override PartName="/ppt/diagrams/drawing13.xml" ContentType="application/vnd.ms-office.drawingml.diagramDrawing+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tags/tag34.xml" ContentType="application/vnd.openxmlformats-officedocument.presentationml.tags+xml"/>
  <Override PartName="/ppt/diagrams/drawing14.xml" ContentType="application/vnd.ms-office.drawingml.diagramDrawing+xml"/>
  <Override PartName="/ppt/tags/tag12.xml" ContentType="application/vnd.openxmlformats-officedocument.presentationml.tags+xml"/>
  <Override PartName="/ppt/tags/tag23.xml" ContentType="application/vnd.openxmlformats-officedocument.presentationml.tags+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54" r:id="rId2"/>
    <p:sldMasterId id="2147483956" r:id="rId3"/>
  </p:sldMasterIdLst>
  <p:notesMasterIdLst>
    <p:notesMasterId r:id="rId50"/>
  </p:notesMasterIdLst>
  <p:handoutMasterIdLst>
    <p:handoutMasterId r:id="rId51"/>
  </p:handoutMasterIdLst>
  <p:sldIdLst>
    <p:sldId id="434" r:id="rId4"/>
    <p:sldId id="435" r:id="rId5"/>
    <p:sldId id="308" r:id="rId6"/>
    <p:sldId id="430" r:id="rId7"/>
    <p:sldId id="405" r:id="rId8"/>
    <p:sldId id="406" r:id="rId9"/>
    <p:sldId id="460" r:id="rId10"/>
    <p:sldId id="438" r:id="rId11"/>
    <p:sldId id="439" r:id="rId12"/>
    <p:sldId id="461" r:id="rId13"/>
    <p:sldId id="446" r:id="rId14"/>
    <p:sldId id="465" r:id="rId15"/>
    <p:sldId id="462" r:id="rId16"/>
    <p:sldId id="440" r:id="rId17"/>
    <p:sldId id="463" r:id="rId18"/>
    <p:sldId id="337" r:id="rId19"/>
    <p:sldId id="334" r:id="rId20"/>
    <p:sldId id="400" r:id="rId21"/>
    <p:sldId id="338" r:id="rId22"/>
    <p:sldId id="341" r:id="rId23"/>
    <p:sldId id="339" r:id="rId24"/>
    <p:sldId id="351" r:id="rId25"/>
    <p:sldId id="442" r:id="rId26"/>
    <p:sldId id="347" r:id="rId27"/>
    <p:sldId id="416" r:id="rId28"/>
    <p:sldId id="464" r:id="rId29"/>
    <p:sldId id="379" r:id="rId30"/>
    <p:sldId id="364" r:id="rId31"/>
    <p:sldId id="306" r:id="rId32"/>
    <p:sldId id="436" r:id="rId33"/>
    <p:sldId id="407" r:id="rId34"/>
    <p:sldId id="408" r:id="rId35"/>
    <p:sldId id="409" r:id="rId36"/>
    <p:sldId id="396" r:id="rId37"/>
    <p:sldId id="427" r:id="rId38"/>
    <p:sldId id="428" r:id="rId39"/>
    <p:sldId id="429" r:id="rId40"/>
    <p:sldId id="391" r:id="rId41"/>
    <p:sldId id="392" r:id="rId42"/>
    <p:sldId id="393" r:id="rId43"/>
    <p:sldId id="394" r:id="rId44"/>
    <p:sldId id="395" r:id="rId45"/>
    <p:sldId id="450" r:id="rId46"/>
    <p:sldId id="447" r:id="rId47"/>
    <p:sldId id="448" r:id="rId48"/>
    <p:sldId id="44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tu" initials="R" lastIdx="16" clrIdx="0"/>
  <p:cmAuthor id="1" name="Harihar" initials="H" lastIdx="10" clrIdx="1"/>
  <p:cmAuthor id="2" name="Shilpi Jain" initials="SJ" lastIdx="4" clrIdx="2">
    <p:extLst>
      <p:ext uri="{19B8F6BF-5375-455C-9EA6-DF929625EA0E}">
        <p15:presenceInfo xmlns:p15="http://schemas.microsoft.com/office/powerpoint/2012/main" xmlns="" userId="b6a39d708613108e" providerId="Windows Live"/>
      </p:ext>
    </p:extLst>
  </p:cmAuthor>
  <p:cmAuthor id="3" name="Admin" initials="A"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570"/>
    <a:srgbClr val="CBCBCB"/>
    <a:srgbClr val="E7E7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412" autoAdjust="0"/>
    <p:restoredTop sz="83871" autoAdjust="0"/>
  </p:normalViewPr>
  <p:slideViewPr>
    <p:cSldViewPr>
      <p:cViewPr varScale="1">
        <p:scale>
          <a:sx n="54" d="100"/>
          <a:sy n="54" d="100"/>
        </p:scale>
        <p:origin x="-1080"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_rels/data13.xml.rels><?xml version="1.0" encoding="UTF-8" standalone="yes"?>
<Relationships xmlns="http://schemas.openxmlformats.org/package/2006/relationships"><Relationship Id="rId1" Type="http://schemas.openxmlformats.org/officeDocument/2006/relationships/image" Target="../media/image1.jpeg"/></Relationships>
</file>

<file path=ppt/diagrams/_rels/data14.xml.rels><?xml version="1.0" encoding="UTF-8" standalone="yes"?>
<Relationships xmlns="http://schemas.openxmlformats.org/package/2006/relationships"><Relationship Id="rId1" Type="http://schemas.openxmlformats.org/officeDocument/2006/relationships/image" Target="../media/image1.jpeg"/></Relationships>
</file>

<file path=ppt/diagrams/_rels/data15.xml.rels><?xml version="1.0" encoding="UTF-8" standalone="yes"?>
<Relationships xmlns="http://schemas.openxmlformats.org/package/2006/relationships"><Relationship Id="rId1" Type="http://schemas.openxmlformats.org/officeDocument/2006/relationships/image" Target="../media/image1.jpeg"/></Relationships>
</file>

<file path=ppt/diagrams/_rels/data16.xml.rels><?xml version="1.0" encoding="UTF-8" standalone="yes"?>
<Relationships xmlns="http://schemas.openxmlformats.org/package/2006/relationships"><Relationship Id="rId1" Type="http://schemas.openxmlformats.org/officeDocument/2006/relationships/image" Target="../media/image1.jpeg"/></Relationships>
</file>

<file path=ppt/diagrams/_rels/data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10.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1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4"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t>
        <a:bodyPr/>
        <a:lstStyle/>
        <a:p>
          <a:endParaRPr lang="en-IN"/>
        </a:p>
      </dgm:t>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1" qsCatId="3D" csTypeId="urn:microsoft.com/office/officeart/2005/8/colors/accent6_5" csCatId="accent6" phldr="1"/>
      <dgm:spPr/>
      <dgm:t>
        <a:bodyPr/>
        <a:lstStyle/>
        <a:p>
          <a:endParaRPr lang="en-US"/>
        </a:p>
      </dgm:t>
    </dgm:pt>
    <dgm:pt modelId="{62BC02DE-1705-4E22-9FE7-08FF3ABE742A}">
      <dgm:prSet phldrT="[Text]" custT="1"/>
      <dgm:spPr/>
      <dgm:t>
        <a:bodyPr/>
        <a:lstStyle/>
        <a:p>
          <a:endParaRPr lang="en-US" sz="2000" dirty="0">
            <a:solidFill>
              <a:schemeClr val="tx1"/>
            </a:solidFill>
            <a:latin typeface="Bookman Old Style" panose="02050604050505020204" pitchFamily="18" charset="0"/>
          </a:endParaRP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1174EE96-BEE8-4997-A131-392FB46AC00C}" type="pres">
      <dgm:prSet presAssocID="{62BC02DE-1705-4E22-9FE7-08FF3ABE742A}" presName="Parent" presStyleLbl="node0" presStyleIdx="0" presStyleCnt="1" custLinFactNeighborX="5829">
        <dgm:presLayoutVars>
          <dgm:chMax val="6"/>
          <dgm:chPref val="6"/>
        </dgm:presLayoutVars>
      </dgm:prSet>
      <dgm:spPr/>
      <dgm:t>
        <a:bodyPr/>
        <a:lstStyle/>
        <a:p>
          <a:endParaRPr lang="en-IN"/>
        </a:p>
      </dgm:t>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2" qsCatId="3D" csTypeId="urn:microsoft.com/office/officeart/2005/8/colors/accent6_4" csCatId="accent6" phldr="1"/>
      <dgm:spPr/>
      <dgm:t>
        <a:bodyPr/>
        <a:lstStyle/>
        <a:p>
          <a:endParaRPr lang="en-US"/>
        </a:p>
      </dgm:t>
    </dgm:pt>
    <dgm:pt modelId="{62BC02DE-1705-4E22-9FE7-08FF3ABE742A}">
      <dgm:prSet phldrT="[Text]" custT="1"/>
      <dgm:spPr/>
      <dgm:t>
        <a:bodyPr/>
        <a:lstStyle/>
        <a:p>
          <a:r>
            <a:rPr lang="en-US" sz="1800" dirty="0">
              <a:solidFill>
                <a:schemeClr val="tx1"/>
              </a:solidFill>
              <a:latin typeface="Bookman Old Style" panose="02050604050505020204" pitchFamily="18" charset="0"/>
            </a:rPr>
            <a:t>Pricing and valuation of climate risks</a:t>
          </a: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1174EE96-BEE8-4997-A131-392FB46AC00C}" type="pres">
      <dgm:prSet presAssocID="{62BC02DE-1705-4E22-9FE7-08FF3ABE742A}" presName="Parent" presStyleLbl="node0" presStyleIdx="0" presStyleCnt="1" custLinFactNeighborX="4506" custLinFactNeighborY="3971">
        <dgm:presLayoutVars>
          <dgm:chMax val="6"/>
          <dgm:chPref val="6"/>
        </dgm:presLayoutVars>
      </dgm:prSet>
      <dgm:spPr/>
      <dgm:t>
        <a:bodyPr/>
        <a:lstStyle/>
        <a:p>
          <a:endParaRPr lang="en-IN"/>
        </a:p>
      </dgm:t>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3"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t>
        <a:bodyPr/>
        <a:lstStyle/>
        <a:p>
          <a:endParaRPr lang="en-IN"/>
        </a:p>
      </dgm:t>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r>
            <a:rPr lang="en-US" dirty="0"/>
            <a:t>Standardised Precipitation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r>
            <a:rPr lang="en-US" sz="1800" dirty="0">
              <a:solidFill>
                <a:schemeClr val="tx1"/>
              </a:solidFill>
            </a:rPr>
            <a:t>It is a </a:t>
          </a:r>
          <a:r>
            <a:rPr lang="en-IN" sz="1800" dirty="0">
              <a:solidFill>
                <a:schemeClr val="tx1"/>
              </a:solidFill>
            </a:rPr>
            <a:t>probabilistic index recommended by the World Meteorological Organization to monitor drought. It was developed by McKee et al .in 1993.</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IN" sz="1800" dirty="0">
              <a:solidFill>
                <a:schemeClr val="tx1"/>
              </a:solidFill>
            </a:rPr>
            <a:t>It considers precipitation to measure drought but can </a:t>
          </a:r>
        </a:p>
        <a:p>
          <a:pPr>
            <a:spcAft>
              <a:spcPts val="0"/>
            </a:spcAft>
          </a:pPr>
          <a:r>
            <a:rPr lang="en-IN" sz="1800" dirty="0">
              <a:solidFill>
                <a:schemeClr val="tx1"/>
              </a:solidFill>
            </a:rPr>
            <a:t>also be used to determine periods of anomalously </a:t>
          </a:r>
        </a:p>
        <a:p>
          <a:pPr>
            <a:spcAft>
              <a:spcPts val="0"/>
            </a:spcAft>
          </a:pPr>
          <a:r>
            <a:rPr lang="en-IN" sz="1800" dirty="0">
              <a:solidFill>
                <a:schemeClr val="tx1"/>
              </a:solidFill>
            </a:rPr>
            <a:t>wet events.</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IN" sz="1800" dirty="0">
              <a:solidFill>
                <a:schemeClr val="tx1"/>
              </a:solidFill>
            </a:rPr>
            <a:t>The India Meteorological Department (IMD) calculates </a:t>
          </a:r>
        </a:p>
        <a:p>
          <a:pPr>
            <a:spcAft>
              <a:spcPts val="0"/>
            </a:spcAft>
          </a:pPr>
          <a:r>
            <a:rPr lang="en-IN" sz="1800" dirty="0">
              <a:solidFill>
                <a:schemeClr val="tx1"/>
              </a:solidFill>
            </a:rPr>
            <a:t>SPI every week for a cumulative four week period at a </a:t>
          </a:r>
        </a:p>
        <a:p>
          <a:pPr>
            <a:spcAft>
              <a:spcPts val="0"/>
            </a:spcAft>
          </a:pPr>
          <a:r>
            <a:rPr lang="en-IN" sz="1800" dirty="0">
              <a:solidFill>
                <a:schemeClr val="tx1"/>
              </a:solidFill>
            </a:rPr>
            <a:t>district level. The base period used for this is 1901-2000. </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t>
        <a:bodyPr/>
        <a:lstStyle/>
        <a:p>
          <a:endParaRPr lang="en-IN"/>
        </a:p>
      </dgm:t>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t>
        <a:bodyPr/>
        <a:lstStyle/>
        <a:p>
          <a:endParaRPr lang="en-IN"/>
        </a:p>
      </dgm:t>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t>
        <a:bodyPr/>
        <a:lstStyle/>
        <a:p>
          <a:endParaRPr lang="en-IN"/>
        </a:p>
      </dgm:t>
    </dgm:pt>
    <dgm:pt modelId="{B4A2FC08-500C-4324-8FA7-D33020C65ADB}" type="pres">
      <dgm:prSet presAssocID="{428B1342-EE19-443F-9FC5-829A2979E8D7}" presName="connTx" presStyleLbl="parChTrans1D2" presStyleIdx="0" presStyleCnt="3"/>
      <dgm:spPr/>
      <dgm:t>
        <a:bodyPr/>
        <a:lstStyle/>
        <a:p>
          <a:endParaRPr lang="en-IN"/>
        </a:p>
      </dgm:t>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t>
        <a:bodyPr/>
        <a:lstStyle/>
        <a:p>
          <a:endParaRPr lang="en-IN"/>
        </a:p>
      </dgm:t>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t>
        <a:bodyPr/>
        <a:lstStyle/>
        <a:p>
          <a:endParaRPr lang="en-IN"/>
        </a:p>
      </dgm:t>
    </dgm:pt>
    <dgm:pt modelId="{9590BDFE-99A2-4F32-BB8C-6E0C7C24720D}" type="pres">
      <dgm:prSet presAssocID="{8791F479-5EF1-4CB4-8322-358EE0E79D73}" presName="connTx" presStyleLbl="parChTrans1D2" presStyleIdx="1" presStyleCnt="3"/>
      <dgm:spPr/>
      <dgm:t>
        <a:bodyPr/>
        <a:lstStyle/>
        <a:p>
          <a:endParaRPr lang="en-IN"/>
        </a:p>
      </dgm:t>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t>
        <a:bodyPr/>
        <a:lstStyle/>
        <a:p>
          <a:endParaRPr lang="en-IN"/>
        </a:p>
      </dgm:t>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t>
        <a:bodyPr/>
        <a:lstStyle/>
        <a:p>
          <a:endParaRPr lang="en-IN"/>
        </a:p>
      </dgm:t>
    </dgm:pt>
    <dgm:pt modelId="{53BEBED0-58CC-41BA-8698-F725A084DC58}" type="pres">
      <dgm:prSet presAssocID="{1D40F884-D81C-47FA-B4EF-516403ECAF97}" presName="connTx" presStyleLbl="parChTrans1D2" presStyleIdx="2" presStyleCnt="3"/>
      <dgm:spPr/>
      <dgm:t>
        <a:bodyPr/>
        <a:lstStyle/>
        <a:p>
          <a:endParaRPr lang="en-IN"/>
        </a:p>
      </dgm:t>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t>
        <a:bodyPr/>
        <a:lstStyle/>
        <a:p>
          <a:endParaRPr lang="en-IN"/>
        </a:p>
      </dgm:t>
    </dgm:pt>
    <dgm:pt modelId="{0D3FB021-2FDC-4FC3-AC2C-4646D1DAEF1C}" type="pres">
      <dgm:prSet presAssocID="{28DE831C-FB42-4C92-903D-E773867DDD24}" presName="level3hierChild" presStyleCnt="0"/>
      <dgm:spPr/>
    </dgm:pt>
  </dgm:ptLst>
  <dgm:cxnLst>
    <dgm:cxn modelId="{41FD4C2A-C37C-4C7C-9714-AD4BEC8D7A90}" type="presOf" srcId="{428B1342-EE19-443F-9FC5-829A2979E8D7}" destId="{DEA187CD-9F26-46AF-96C5-A8156F68DDD3}" srcOrd="0"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4264A8D-5307-49EE-BD65-9AB5434A8761}" srcId="{7F95B39A-0280-4EA3-91E3-08A1D4792763}" destId="{46BE1855-509B-4209-8335-D37B9D7FD470}" srcOrd="0" destOrd="0" parTransId="{428B1342-EE19-443F-9FC5-829A2979E8D7}" sibTransId="{3141B93E-AEB1-4363-BCF5-4DC2F0620A21}"/>
    <dgm:cxn modelId="{144CB26E-6808-43C8-8055-D3D2AAE3BA3A}" type="presOf" srcId="{1D40F884-D81C-47FA-B4EF-516403ECAF97}" destId="{53BEBED0-58CC-41BA-8698-F725A084DC58}" srcOrd="1"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06ABD060-B370-42A5-A025-D308F3C66359}" type="presOf" srcId="{8791F479-5EF1-4CB4-8322-358EE0E79D73}" destId="{9590BDFE-99A2-4F32-BB8C-6E0C7C24720D}" srcOrd="1"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88CD9E26-A6E8-4F95-9728-A778DCCDEF45}" type="presOf" srcId="{8791F479-5EF1-4CB4-8322-358EE0E79D73}" destId="{8A7539B2-E790-41FC-832B-A5C85AC29925}" srcOrd="0" destOrd="0" presId="urn:microsoft.com/office/officeart/2008/layout/HorizontalMultiLevelHierarchy"/>
    <dgm:cxn modelId="{00D55965-25C7-45B5-8415-AB41859DB4B7}" type="presOf" srcId="{46BE1855-509B-4209-8335-D37B9D7FD470}" destId="{568A940E-C0FF-4FE9-9971-2C1BC0AB1E60}" srcOrd="0" destOrd="0" presId="urn:microsoft.com/office/officeart/2008/layout/HorizontalMultiLevelHierarchy"/>
    <dgm:cxn modelId="{DED4BDA2-CF04-4129-B657-3197FA2EBA88}" type="presOf" srcId="{28DE831C-FB42-4C92-903D-E773867DDD24}" destId="{48CA1261-79BE-40B2-9787-883EF6227F2A}" srcOrd="0"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30BBFF9A-9F17-4433-A81E-8827580C5445}" srcId="{7F95B39A-0280-4EA3-91E3-08A1D4792763}" destId="{28DE831C-FB42-4C92-903D-E773867DDD24}" srcOrd="2" destOrd="0" parTransId="{1D40F884-D81C-47FA-B4EF-516403ECAF97}" sibTransId="{53D73CF9-C183-461E-88D7-B5736AED53D8}"/>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r>
            <a:rPr lang="en-US" dirty="0"/>
            <a:t>Aridity Anomaly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pPr>
            <a:spcAft>
              <a:spcPts val="0"/>
            </a:spcAft>
          </a:pPr>
          <a:r>
            <a:rPr lang="en-US" sz="1800" dirty="0">
              <a:solidFill>
                <a:schemeClr val="tx1"/>
              </a:solidFill>
            </a:rPr>
            <a:t>This index was </a:t>
          </a:r>
          <a:r>
            <a:rPr lang="en-IN" sz="1800" dirty="0">
              <a:solidFill>
                <a:schemeClr val="tx1"/>
              </a:solidFill>
            </a:rPr>
            <a:t>was developed by the Indian </a:t>
          </a:r>
        </a:p>
        <a:p>
          <a:pPr>
            <a:spcAft>
              <a:spcPts val="0"/>
            </a:spcAft>
          </a:pPr>
          <a:r>
            <a:rPr lang="en-IN" sz="1800" dirty="0">
              <a:solidFill>
                <a:schemeClr val="tx1"/>
              </a:solidFill>
            </a:rPr>
            <a:t>Meteorological Department (IMD)</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 is a </a:t>
          </a:r>
          <a:r>
            <a:rPr lang="en-IN" sz="1800" dirty="0">
              <a:solidFill>
                <a:schemeClr val="tx1"/>
              </a:solidFill>
            </a:rPr>
            <a:t>is a near real-time drought index based </a:t>
          </a:r>
        </a:p>
        <a:p>
          <a:pPr>
            <a:spcAft>
              <a:spcPts val="0"/>
            </a:spcAft>
          </a:pPr>
          <a:r>
            <a:rPr lang="en-IN" sz="1800" dirty="0">
              <a:solidFill>
                <a:schemeClr val="tx1"/>
              </a:solidFill>
            </a:rPr>
            <a:t>on temperature, wind and solar radiation.</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US" sz="1800" dirty="0">
              <a:solidFill>
                <a:schemeClr val="tx1"/>
              </a:solidFill>
            </a:rPr>
            <a:t>The </a:t>
          </a:r>
          <a:r>
            <a:rPr lang="en-IN" sz="1800" dirty="0">
              <a:solidFill>
                <a:schemeClr val="tx1"/>
              </a:solidFill>
            </a:rPr>
            <a:t>IMD calculates this index for weekly or two-weekly periods. </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t>
        <a:bodyPr/>
        <a:lstStyle/>
        <a:p>
          <a:endParaRPr lang="en-IN"/>
        </a:p>
      </dgm:t>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t>
        <a:bodyPr/>
        <a:lstStyle/>
        <a:p>
          <a:endParaRPr lang="en-IN"/>
        </a:p>
      </dgm:t>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t>
        <a:bodyPr/>
        <a:lstStyle/>
        <a:p>
          <a:endParaRPr lang="en-IN"/>
        </a:p>
      </dgm:t>
    </dgm:pt>
    <dgm:pt modelId="{B4A2FC08-500C-4324-8FA7-D33020C65ADB}" type="pres">
      <dgm:prSet presAssocID="{428B1342-EE19-443F-9FC5-829A2979E8D7}" presName="connTx" presStyleLbl="parChTrans1D2" presStyleIdx="0" presStyleCnt="3"/>
      <dgm:spPr/>
      <dgm:t>
        <a:bodyPr/>
        <a:lstStyle/>
        <a:p>
          <a:endParaRPr lang="en-IN"/>
        </a:p>
      </dgm:t>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t>
        <a:bodyPr/>
        <a:lstStyle/>
        <a:p>
          <a:endParaRPr lang="en-IN"/>
        </a:p>
      </dgm:t>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t>
        <a:bodyPr/>
        <a:lstStyle/>
        <a:p>
          <a:endParaRPr lang="en-IN"/>
        </a:p>
      </dgm:t>
    </dgm:pt>
    <dgm:pt modelId="{9590BDFE-99A2-4F32-BB8C-6E0C7C24720D}" type="pres">
      <dgm:prSet presAssocID="{8791F479-5EF1-4CB4-8322-358EE0E79D73}" presName="connTx" presStyleLbl="parChTrans1D2" presStyleIdx="1" presStyleCnt="3"/>
      <dgm:spPr/>
      <dgm:t>
        <a:bodyPr/>
        <a:lstStyle/>
        <a:p>
          <a:endParaRPr lang="en-IN"/>
        </a:p>
      </dgm:t>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t>
        <a:bodyPr/>
        <a:lstStyle/>
        <a:p>
          <a:endParaRPr lang="en-IN"/>
        </a:p>
      </dgm:t>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t>
        <a:bodyPr/>
        <a:lstStyle/>
        <a:p>
          <a:endParaRPr lang="en-IN"/>
        </a:p>
      </dgm:t>
    </dgm:pt>
    <dgm:pt modelId="{53BEBED0-58CC-41BA-8698-F725A084DC58}" type="pres">
      <dgm:prSet presAssocID="{1D40F884-D81C-47FA-B4EF-516403ECAF97}" presName="connTx" presStyleLbl="parChTrans1D2" presStyleIdx="2" presStyleCnt="3"/>
      <dgm:spPr/>
      <dgm:t>
        <a:bodyPr/>
        <a:lstStyle/>
        <a:p>
          <a:endParaRPr lang="en-IN"/>
        </a:p>
      </dgm:t>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t>
        <a:bodyPr/>
        <a:lstStyle/>
        <a:p>
          <a:endParaRPr lang="en-IN"/>
        </a:p>
      </dgm:t>
    </dgm:pt>
    <dgm:pt modelId="{0D3FB021-2FDC-4FC3-AC2C-4646D1DAEF1C}" type="pres">
      <dgm:prSet presAssocID="{28DE831C-FB42-4C92-903D-E773867DDD24}" presName="level3hierChild" presStyleCnt="0"/>
      <dgm:spPr/>
    </dgm:pt>
  </dgm:ptLst>
  <dgm:cxnLst>
    <dgm:cxn modelId="{41FD4C2A-C37C-4C7C-9714-AD4BEC8D7A90}" type="presOf" srcId="{428B1342-EE19-443F-9FC5-829A2979E8D7}" destId="{DEA187CD-9F26-46AF-96C5-A8156F68DDD3}" srcOrd="0"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4264A8D-5307-49EE-BD65-9AB5434A8761}" srcId="{7F95B39A-0280-4EA3-91E3-08A1D4792763}" destId="{46BE1855-509B-4209-8335-D37B9D7FD470}" srcOrd="0" destOrd="0" parTransId="{428B1342-EE19-443F-9FC5-829A2979E8D7}" sibTransId="{3141B93E-AEB1-4363-BCF5-4DC2F0620A21}"/>
    <dgm:cxn modelId="{144CB26E-6808-43C8-8055-D3D2AAE3BA3A}" type="presOf" srcId="{1D40F884-D81C-47FA-B4EF-516403ECAF97}" destId="{53BEBED0-58CC-41BA-8698-F725A084DC58}" srcOrd="1"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06ABD060-B370-42A5-A025-D308F3C66359}" type="presOf" srcId="{8791F479-5EF1-4CB4-8322-358EE0E79D73}" destId="{9590BDFE-99A2-4F32-BB8C-6E0C7C24720D}" srcOrd="1"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88CD9E26-A6E8-4F95-9728-A778DCCDEF45}" type="presOf" srcId="{8791F479-5EF1-4CB4-8322-358EE0E79D73}" destId="{8A7539B2-E790-41FC-832B-A5C85AC29925}" srcOrd="0" destOrd="0" presId="urn:microsoft.com/office/officeart/2008/layout/HorizontalMultiLevelHierarchy"/>
    <dgm:cxn modelId="{00D55965-25C7-45B5-8415-AB41859DB4B7}" type="presOf" srcId="{46BE1855-509B-4209-8335-D37B9D7FD470}" destId="{568A940E-C0FF-4FE9-9971-2C1BC0AB1E60}" srcOrd="0" destOrd="0" presId="urn:microsoft.com/office/officeart/2008/layout/HorizontalMultiLevelHierarchy"/>
    <dgm:cxn modelId="{DED4BDA2-CF04-4129-B657-3197FA2EBA88}" type="presOf" srcId="{28DE831C-FB42-4C92-903D-E773867DDD24}" destId="{48CA1261-79BE-40B2-9787-883EF6227F2A}" srcOrd="0"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30BBFF9A-9F17-4433-A81E-8827580C5445}" srcId="{7F95B39A-0280-4EA3-91E3-08A1D4792763}" destId="{28DE831C-FB42-4C92-903D-E773867DDD24}" srcOrd="2" destOrd="0" parTransId="{1D40F884-D81C-47FA-B4EF-516403ECAF97}" sibTransId="{53D73CF9-C183-461E-88D7-B5736AED53D8}"/>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custT="1"/>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UV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pPr>
            <a:spcAft>
              <a:spcPts val="0"/>
            </a:spcAft>
          </a:pPr>
          <a:r>
            <a:rPr lang="en-US" sz="1800" dirty="0">
              <a:solidFill>
                <a:schemeClr val="tx1"/>
              </a:solidFill>
            </a:rPr>
            <a:t>This index was</a:t>
          </a:r>
          <a:r>
            <a:rPr lang="en-IN" sz="1800" dirty="0">
              <a:solidFill>
                <a:schemeClr val="tx1"/>
              </a:solidFill>
            </a:rPr>
            <a:t> standardised by WHO, UNEP, and the </a:t>
          </a:r>
        </a:p>
        <a:p>
          <a:pPr>
            <a:spcAft>
              <a:spcPct val="35000"/>
            </a:spcAft>
          </a:pPr>
          <a:r>
            <a:rPr lang="en-IN" sz="1800" dirty="0">
              <a:solidFill>
                <a:schemeClr val="tx1"/>
              </a:solidFill>
            </a:rPr>
            <a:t>WMO in 1994. Based on this, Ministry of Earth Sciences (MoES) developed a UV Index for India.</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 is </a:t>
          </a:r>
          <a:r>
            <a:rPr lang="en-IN" sz="1800" dirty="0">
              <a:solidFill>
                <a:schemeClr val="tx1"/>
              </a:solidFill>
            </a:rPr>
            <a:t>a measurement of the amount of skin damaging UV radiation expected to reach the earth's surface at the time when the sun is highest in the sky. </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US" sz="1800" dirty="0">
              <a:solidFill>
                <a:schemeClr val="tx1"/>
              </a:solidFill>
            </a:rPr>
            <a:t>It is calculated by </a:t>
          </a:r>
          <a:r>
            <a:rPr lang="en-IN" sz="1800" dirty="0">
              <a:solidFill>
                <a:schemeClr val="tx1"/>
              </a:solidFill>
            </a:rPr>
            <a:t>System of Air Quality and Weather Forecasting and Research (SAFAR), a Government </a:t>
          </a:r>
        </a:p>
        <a:p>
          <a:pPr>
            <a:spcAft>
              <a:spcPts val="0"/>
            </a:spcAft>
          </a:pPr>
          <a:r>
            <a:rPr lang="en-IN" sz="1800" dirty="0">
              <a:solidFill>
                <a:schemeClr val="tx1"/>
              </a:solidFill>
            </a:rPr>
            <a:t>of India initiative.</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t>
        <a:bodyPr/>
        <a:lstStyle/>
        <a:p>
          <a:endParaRPr lang="en-IN"/>
        </a:p>
      </dgm:t>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t>
        <a:bodyPr/>
        <a:lstStyle/>
        <a:p>
          <a:endParaRPr lang="en-IN"/>
        </a:p>
      </dgm:t>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t>
        <a:bodyPr/>
        <a:lstStyle/>
        <a:p>
          <a:endParaRPr lang="en-IN"/>
        </a:p>
      </dgm:t>
    </dgm:pt>
    <dgm:pt modelId="{B4A2FC08-500C-4324-8FA7-D33020C65ADB}" type="pres">
      <dgm:prSet presAssocID="{428B1342-EE19-443F-9FC5-829A2979E8D7}" presName="connTx" presStyleLbl="parChTrans1D2" presStyleIdx="0" presStyleCnt="3"/>
      <dgm:spPr/>
      <dgm:t>
        <a:bodyPr/>
        <a:lstStyle/>
        <a:p>
          <a:endParaRPr lang="en-IN"/>
        </a:p>
      </dgm:t>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t>
        <a:bodyPr/>
        <a:lstStyle/>
        <a:p>
          <a:endParaRPr lang="en-IN"/>
        </a:p>
      </dgm:t>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t>
        <a:bodyPr/>
        <a:lstStyle/>
        <a:p>
          <a:endParaRPr lang="en-IN"/>
        </a:p>
      </dgm:t>
    </dgm:pt>
    <dgm:pt modelId="{9590BDFE-99A2-4F32-BB8C-6E0C7C24720D}" type="pres">
      <dgm:prSet presAssocID="{8791F479-5EF1-4CB4-8322-358EE0E79D73}" presName="connTx" presStyleLbl="parChTrans1D2" presStyleIdx="1" presStyleCnt="3"/>
      <dgm:spPr/>
      <dgm:t>
        <a:bodyPr/>
        <a:lstStyle/>
        <a:p>
          <a:endParaRPr lang="en-IN"/>
        </a:p>
      </dgm:t>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t>
        <a:bodyPr/>
        <a:lstStyle/>
        <a:p>
          <a:endParaRPr lang="en-IN"/>
        </a:p>
      </dgm:t>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t>
        <a:bodyPr/>
        <a:lstStyle/>
        <a:p>
          <a:endParaRPr lang="en-IN"/>
        </a:p>
      </dgm:t>
    </dgm:pt>
    <dgm:pt modelId="{53BEBED0-58CC-41BA-8698-F725A084DC58}" type="pres">
      <dgm:prSet presAssocID="{1D40F884-D81C-47FA-B4EF-516403ECAF97}" presName="connTx" presStyleLbl="parChTrans1D2" presStyleIdx="2" presStyleCnt="3"/>
      <dgm:spPr/>
      <dgm:t>
        <a:bodyPr/>
        <a:lstStyle/>
        <a:p>
          <a:endParaRPr lang="en-IN"/>
        </a:p>
      </dgm:t>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t>
        <a:bodyPr/>
        <a:lstStyle/>
        <a:p>
          <a:endParaRPr lang="en-IN"/>
        </a:p>
      </dgm:t>
    </dgm:pt>
    <dgm:pt modelId="{0D3FB021-2FDC-4FC3-AC2C-4646D1DAEF1C}" type="pres">
      <dgm:prSet presAssocID="{28DE831C-FB42-4C92-903D-E773867DDD24}" presName="level3hierChild" presStyleCnt="0"/>
      <dgm:spPr/>
    </dgm:pt>
  </dgm:ptLst>
  <dgm:cxnLst>
    <dgm:cxn modelId="{41FD4C2A-C37C-4C7C-9714-AD4BEC8D7A90}" type="presOf" srcId="{428B1342-EE19-443F-9FC5-829A2979E8D7}" destId="{DEA187CD-9F26-46AF-96C5-A8156F68DDD3}" srcOrd="0"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4264A8D-5307-49EE-BD65-9AB5434A8761}" srcId="{7F95B39A-0280-4EA3-91E3-08A1D4792763}" destId="{46BE1855-509B-4209-8335-D37B9D7FD470}" srcOrd="0" destOrd="0" parTransId="{428B1342-EE19-443F-9FC5-829A2979E8D7}" sibTransId="{3141B93E-AEB1-4363-BCF5-4DC2F0620A21}"/>
    <dgm:cxn modelId="{144CB26E-6808-43C8-8055-D3D2AAE3BA3A}" type="presOf" srcId="{1D40F884-D81C-47FA-B4EF-516403ECAF97}" destId="{53BEBED0-58CC-41BA-8698-F725A084DC58}" srcOrd="1"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06ABD060-B370-42A5-A025-D308F3C66359}" type="presOf" srcId="{8791F479-5EF1-4CB4-8322-358EE0E79D73}" destId="{9590BDFE-99A2-4F32-BB8C-6E0C7C24720D}" srcOrd="1"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88CD9E26-A6E8-4F95-9728-A778DCCDEF45}" type="presOf" srcId="{8791F479-5EF1-4CB4-8322-358EE0E79D73}" destId="{8A7539B2-E790-41FC-832B-A5C85AC29925}" srcOrd="0" destOrd="0" presId="urn:microsoft.com/office/officeart/2008/layout/HorizontalMultiLevelHierarchy"/>
    <dgm:cxn modelId="{00D55965-25C7-45B5-8415-AB41859DB4B7}" type="presOf" srcId="{46BE1855-509B-4209-8335-D37B9D7FD470}" destId="{568A940E-C0FF-4FE9-9971-2C1BC0AB1E60}" srcOrd="0" destOrd="0" presId="urn:microsoft.com/office/officeart/2008/layout/HorizontalMultiLevelHierarchy"/>
    <dgm:cxn modelId="{DED4BDA2-CF04-4129-B657-3197FA2EBA88}" type="presOf" srcId="{28DE831C-FB42-4C92-903D-E773867DDD24}" destId="{48CA1261-79BE-40B2-9787-883EF6227F2A}" srcOrd="0"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30BBFF9A-9F17-4433-A81E-8827580C5445}" srcId="{7F95B39A-0280-4EA3-91E3-08A1D4792763}" destId="{28DE831C-FB42-4C92-903D-E773867DDD24}" srcOrd="2" destOrd="0" parTransId="{1D40F884-D81C-47FA-B4EF-516403ECAF97}" sibTransId="{53D73CF9-C183-461E-88D7-B5736AED53D8}"/>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custT="1"/>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Air Quality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r>
            <a:rPr lang="en-US" sz="1800" dirty="0">
              <a:solidFill>
                <a:schemeClr val="tx1"/>
              </a:solidFill>
            </a:rPr>
            <a:t>I</a:t>
          </a:r>
          <a:r>
            <a:rPr lang="en-IN" sz="1800" dirty="0">
              <a:solidFill>
                <a:schemeClr val="tx1"/>
              </a:solidFill>
            </a:rPr>
            <a:t>t was developed by IIT Kanpur</a:t>
          </a:r>
          <a:endParaRPr lang="en-US" sz="1800" dirty="0">
            <a:solidFill>
              <a:schemeClr val="tx1"/>
            </a:solidFill>
          </a:endParaRP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 </a:t>
          </a:r>
          <a:r>
            <a:rPr lang="en-IN" sz="1800" dirty="0">
              <a:solidFill>
                <a:schemeClr val="tx1"/>
              </a:solidFill>
            </a:rPr>
            <a:t>measures the quality of air based on concentration of various air pollutants and their likely health impacts. </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US" sz="1800" dirty="0">
              <a:solidFill>
                <a:schemeClr val="tx1"/>
              </a:solidFill>
            </a:rPr>
            <a:t>It </a:t>
          </a:r>
          <a:r>
            <a:rPr lang="en-IN" sz="1800" dirty="0">
              <a:solidFill>
                <a:schemeClr val="tx1"/>
              </a:solidFill>
            </a:rPr>
            <a:t>is calculated by the Central Pollution Control Board along with State Pollution Control Boards. They operate the National Air Monitoring Program which covers 240 cities of the country and has more than 342 monitoring stations. </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t>
        <a:bodyPr/>
        <a:lstStyle/>
        <a:p>
          <a:endParaRPr lang="en-IN"/>
        </a:p>
      </dgm:t>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t>
        <a:bodyPr/>
        <a:lstStyle/>
        <a:p>
          <a:endParaRPr lang="en-IN"/>
        </a:p>
      </dgm:t>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t>
        <a:bodyPr/>
        <a:lstStyle/>
        <a:p>
          <a:endParaRPr lang="en-IN"/>
        </a:p>
      </dgm:t>
    </dgm:pt>
    <dgm:pt modelId="{B4A2FC08-500C-4324-8FA7-D33020C65ADB}" type="pres">
      <dgm:prSet presAssocID="{428B1342-EE19-443F-9FC5-829A2979E8D7}" presName="connTx" presStyleLbl="parChTrans1D2" presStyleIdx="0" presStyleCnt="3"/>
      <dgm:spPr/>
      <dgm:t>
        <a:bodyPr/>
        <a:lstStyle/>
        <a:p>
          <a:endParaRPr lang="en-IN"/>
        </a:p>
      </dgm:t>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t>
        <a:bodyPr/>
        <a:lstStyle/>
        <a:p>
          <a:endParaRPr lang="en-IN"/>
        </a:p>
      </dgm:t>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t>
        <a:bodyPr/>
        <a:lstStyle/>
        <a:p>
          <a:endParaRPr lang="en-IN"/>
        </a:p>
      </dgm:t>
    </dgm:pt>
    <dgm:pt modelId="{9590BDFE-99A2-4F32-BB8C-6E0C7C24720D}" type="pres">
      <dgm:prSet presAssocID="{8791F479-5EF1-4CB4-8322-358EE0E79D73}" presName="connTx" presStyleLbl="parChTrans1D2" presStyleIdx="1" presStyleCnt="3"/>
      <dgm:spPr/>
      <dgm:t>
        <a:bodyPr/>
        <a:lstStyle/>
        <a:p>
          <a:endParaRPr lang="en-IN"/>
        </a:p>
      </dgm:t>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t>
        <a:bodyPr/>
        <a:lstStyle/>
        <a:p>
          <a:endParaRPr lang="en-IN"/>
        </a:p>
      </dgm:t>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t>
        <a:bodyPr/>
        <a:lstStyle/>
        <a:p>
          <a:endParaRPr lang="en-IN"/>
        </a:p>
      </dgm:t>
    </dgm:pt>
    <dgm:pt modelId="{53BEBED0-58CC-41BA-8698-F725A084DC58}" type="pres">
      <dgm:prSet presAssocID="{1D40F884-D81C-47FA-B4EF-516403ECAF97}" presName="connTx" presStyleLbl="parChTrans1D2" presStyleIdx="2" presStyleCnt="3"/>
      <dgm:spPr/>
      <dgm:t>
        <a:bodyPr/>
        <a:lstStyle/>
        <a:p>
          <a:endParaRPr lang="en-IN"/>
        </a:p>
      </dgm:t>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t>
        <a:bodyPr/>
        <a:lstStyle/>
        <a:p>
          <a:endParaRPr lang="en-IN"/>
        </a:p>
      </dgm:t>
    </dgm:pt>
    <dgm:pt modelId="{0D3FB021-2FDC-4FC3-AC2C-4646D1DAEF1C}" type="pres">
      <dgm:prSet presAssocID="{28DE831C-FB42-4C92-903D-E773867DDD24}" presName="level3hierChild" presStyleCnt="0"/>
      <dgm:spPr/>
    </dgm:pt>
  </dgm:ptLst>
  <dgm:cxnLst>
    <dgm:cxn modelId="{41FD4C2A-C37C-4C7C-9714-AD4BEC8D7A90}" type="presOf" srcId="{428B1342-EE19-443F-9FC5-829A2979E8D7}" destId="{DEA187CD-9F26-46AF-96C5-A8156F68DDD3}" srcOrd="0"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4264A8D-5307-49EE-BD65-9AB5434A8761}" srcId="{7F95B39A-0280-4EA3-91E3-08A1D4792763}" destId="{46BE1855-509B-4209-8335-D37B9D7FD470}" srcOrd="0" destOrd="0" parTransId="{428B1342-EE19-443F-9FC5-829A2979E8D7}" sibTransId="{3141B93E-AEB1-4363-BCF5-4DC2F0620A21}"/>
    <dgm:cxn modelId="{144CB26E-6808-43C8-8055-D3D2AAE3BA3A}" type="presOf" srcId="{1D40F884-D81C-47FA-B4EF-516403ECAF97}" destId="{53BEBED0-58CC-41BA-8698-F725A084DC58}" srcOrd="1"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06ABD060-B370-42A5-A025-D308F3C66359}" type="presOf" srcId="{8791F479-5EF1-4CB4-8322-358EE0E79D73}" destId="{9590BDFE-99A2-4F32-BB8C-6E0C7C24720D}" srcOrd="1"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88CD9E26-A6E8-4F95-9728-A778DCCDEF45}" type="presOf" srcId="{8791F479-5EF1-4CB4-8322-358EE0E79D73}" destId="{8A7539B2-E790-41FC-832B-A5C85AC29925}" srcOrd="0" destOrd="0" presId="urn:microsoft.com/office/officeart/2008/layout/HorizontalMultiLevelHierarchy"/>
    <dgm:cxn modelId="{00D55965-25C7-45B5-8415-AB41859DB4B7}" type="presOf" srcId="{46BE1855-509B-4209-8335-D37B9D7FD470}" destId="{568A940E-C0FF-4FE9-9971-2C1BC0AB1E60}" srcOrd="0" destOrd="0" presId="urn:microsoft.com/office/officeart/2008/layout/HorizontalMultiLevelHierarchy"/>
    <dgm:cxn modelId="{DED4BDA2-CF04-4129-B657-3197FA2EBA88}" type="presOf" srcId="{28DE831C-FB42-4C92-903D-E773867DDD24}" destId="{48CA1261-79BE-40B2-9787-883EF6227F2A}" srcOrd="0"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30BBFF9A-9F17-4433-A81E-8827580C5445}" srcId="{7F95B39A-0280-4EA3-91E3-08A1D4792763}" destId="{28DE831C-FB42-4C92-903D-E773867DDD24}" srcOrd="2" destOrd="0" parTransId="{1D40F884-D81C-47FA-B4EF-516403ECAF97}" sibTransId="{53D73CF9-C183-461E-88D7-B5736AED53D8}"/>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CB7D32-7D9D-43D0-A07A-CE23408DE0A2}" type="doc">
      <dgm:prSet loTypeId="urn:microsoft.com/office/officeart/2008/layout/HorizontalMultiLevelHierarchy" loCatId="hierarchy" qsTypeId="urn:microsoft.com/office/officeart/2005/8/quickstyle/3d3" qsCatId="3D" csTypeId="urn:microsoft.com/office/officeart/2005/8/colors/accent0_3" csCatId="mainScheme" phldr="1"/>
      <dgm:spPr/>
      <dgm:t>
        <a:bodyPr/>
        <a:lstStyle/>
        <a:p>
          <a:endParaRPr lang="en-US"/>
        </a:p>
      </dgm:t>
    </dgm:pt>
    <dgm:pt modelId="{7F95B39A-0280-4EA3-91E3-08A1D4792763}">
      <dgm:prSet phldrT="[Text]" custT="1"/>
      <dgm:spPr>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gm:spPr>
      <dgm:t>
        <a:bodyPr spcFirstLastPara="0" vert="horz" wrap="square" lIns="40640" tIns="40640" rIns="40640" bIns="40640" numCol="1" spcCol="1270" anchor="ctr" anchorCtr="0"/>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Heat Index</a:t>
          </a:r>
        </a:p>
      </dgm:t>
    </dgm:pt>
    <dgm:pt modelId="{8CCD0771-471A-4C41-8E8B-21AB7700D9A4}" type="parTrans" cxnId="{69917422-C345-4D23-8FDE-7BAAEA244B99}">
      <dgm:prSet/>
      <dgm:spPr/>
      <dgm:t>
        <a:bodyPr/>
        <a:lstStyle/>
        <a:p>
          <a:endParaRPr lang="en-US"/>
        </a:p>
      </dgm:t>
    </dgm:pt>
    <dgm:pt modelId="{D7E73C25-6C16-4486-A7BF-A4C26249690A}" type="sibTrans" cxnId="{69917422-C345-4D23-8FDE-7BAAEA244B99}">
      <dgm:prSet/>
      <dgm:spPr/>
      <dgm:t>
        <a:bodyPr/>
        <a:lstStyle/>
        <a:p>
          <a:endParaRPr lang="en-US"/>
        </a:p>
      </dgm:t>
    </dgm:pt>
    <dgm:pt modelId="{46BE1855-509B-4209-8335-D37B9D7FD470}">
      <dgm:prSet phldrT="[Text]" custT="1"/>
      <dgm:spPr>
        <a:solidFill>
          <a:srgbClr val="CBCBCB"/>
        </a:solidFill>
      </dgm:spPr>
      <dgm:t>
        <a:bodyPr/>
        <a:lstStyle/>
        <a:p>
          <a:r>
            <a:rPr lang="en-US" sz="1800" dirty="0">
              <a:solidFill>
                <a:schemeClr val="tx1"/>
              </a:solidFill>
            </a:rPr>
            <a:t>It was developed by George Winterling in 1978.</a:t>
          </a:r>
        </a:p>
      </dgm:t>
    </dgm:pt>
    <dgm:pt modelId="{428B1342-EE19-443F-9FC5-829A2979E8D7}" type="parTrans" cxnId="{A4264A8D-5307-49EE-BD65-9AB5434A8761}">
      <dgm:prSet/>
      <dgm:spPr/>
      <dgm:t>
        <a:bodyPr/>
        <a:lstStyle/>
        <a:p>
          <a:endParaRPr lang="en-US" dirty="0"/>
        </a:p>
      </dgm:t>
    </dgm:pt>
    <dgm:pt modelId="{3141B93E-AEB1-4363-BCF5-4DC2F0620A21}" type="sibTrans" cxnId="{A4264A8D-5307-49EE-BD65-9AB5434A8761}">
      <dgm:prSet/>
      <dgm:spPr/>
      <dgm:t>
        <a:bodyPr/>
        <a:lstStyle/>
        <a:p>
          <a:endParaRPr lang="en-US"/>
        </a:p>
      </dgm:t>
    </dgm:pt>
    <dgm:pt modelId="{72874778-A493-4260-B996-745259682F15}">
      <dgm:prSet phldrT="[Text]" custT="1"/>
      <dgm:spPr>
        <a:solidFill>
          <a:srgbClr val="CBCBCB"/>
        </a:solidFill>
      </dgm:spPr>
      <dgm:t>
        <a:bodyPr/>
        <a:lstStyle/>
        <a:p>
          <a:pPr>
            <a:spcAft>
              <a:spcPts val="0"/>
            </a:spcAft>
          </a:pPr>
          <a:r>
            <a:rPr lang="en-US" sz="1800" dirty="0">
              <a:solidFill>
                <a:schemeClr val="tx1"/>
              </a:solidFill>
            </a:rPr>
            <a:t>It</a:t>
          </a:r>
          <a:r>
            <a:rPr lang="en-IN" sz="1800" dirty="0">
              <a:solidFill>
                <a:schemeClr val="tx1"/>
              </a:solidFill>
            </a:rPr>
            <a:t> is a summer index based on actual temperatures and relative humidity levels. It is a measure of stress that humans face due to rise in temperature as well as moisture levels.</a:t>
          </a:r>
          <a:endParaRPr lang="en-US" sz="1800" dirty="0">
            <a:solidFill>
              <a:schemeClr val="tx1"/>
            </a:solidFill>
          </a:endParaRPr>
        </a:p>
      </dgm:t>
    </dgm:pt>
    <dgm:pt modelId="{8791F479-5EF1-4CB4-8322-358EE0E79D73}" type="parTrans" cxnId="{DBC8E8E7-A441-44ED-8079-A1DF0D4F20A4}">
      <dgm:prSet/>
      <dgm:spPr/>
      <dgm:t>
        <a:bodyPr/>
        <a:lstStyle/>
        <a:p>
          <a:endParaRPr lang="en-US" dirty="0"/>
        </a:p>
      </dgm:t>
    </dgm:pt>
    <dgm:pt modelId="{DECC6FC6-1CCB-46A2-BBC2-35CB15FDF123}" type="sibTrans" cxnId="{DBC8E8E7-A441-44ED-8079-A1DF0D4F20A4}">
      <dgm:prSet/>
      <dgm:spPr/>
      <dgm:t>
        <a:bodyPr/>
        <a:lstStyle/>
        <a:p>
          <a:endParaRPr lang="en-US"/>
        </a:p>
      </dgm:t>
    </dgm:pt>
    <dgm:pt modelId="{28DE831C-FB42-4C92-903D-E773867DDD24}">
      <dgm:prSet phldrT="[Text]" custT="1"/>
      <dgm:spPr>
        <a:solidFill>
          <a:srgbClr val="CBCBCB"/>
        </a:solidFill>
      </dgm:spPr>
      <dgm:t>
        <a:bodyPr/>
        <a:lstStyle/>
        <a:p>
          <a:pPr>
            <a:spcAft>
              <a:spcPts val="0"/>
            </a:spcAft>
          </a:pPr>
          <a:r>
            <a:rPr lang="en-IN" sz="1800" dirty="0">
              <a:solidFill>
                <a:schemeClr val="tx1"/>
              </a:solidFill>
            </a:rPr>
            <a:t>IMD calculates this index across all weather stations </a:t>
          </a:r>
        </a:p>
        <a:p>
          <a:pPr>
            <a:spcAft>
              <a:spcPts val="0"/>
            </a:spcAft>
          </a:pPr>
          <a:r>
            <a:rPr lang="en-IN" sz="1800" dirty="0">
              <a:solidFill>
                <a:schemeClr val="tx1"/>
              </a:solidFill>
            </a:rPr>
            <a:t>of India. It is updated every three hours during the </a:t>
          </a:r>
        </a:p>
        <a:p>
          <a:pPr>
            <a:spcAft>
              <a:spcPts val="0"/>
            </a:spcAft>
          </a:pPr>
          <a:r>
            <a:rPr lang="en-IN" sz="1800" dirty="0">
              <a:solidFill>
                <a:schemeClr val="tx1"/>
              </a:solidFill>
            </a:rPr>
            <a:t>months of April, May and June.</a:t>
          </a:r>
          <a:endParaRPr lang="en-US" sz="1800" dirty="0">
            <a:solidFill>
              <a:schemeClr val="tx1"/>
            </a:solidFill>
          </a:endParaRPr>
        </a:p>
      </dgm:t>
    </dgm:pt>
    <dgm:pt modelId="{1D40F884-D81C-47FA-B4EF-516403ECAF97}" type="parTrans" cxnId="{30BBFF9A-9F17-4433-A81E-8827580C5445}">
      <dgm:prSet/>
      <dgm:spPr/>
      <dgm:t>
        <a:bodyPr/>
        <a:lstStyle/>
        <a:p>
          <a:endParaRPr lang="en-US" dirty="0"/>
        </a:p>
      </dgm:t>
    </dgm:pt>
    <dgm:pt modelId="{53D73CF9-C183-461E-88D7-B5736AED53D8}" type="sibTrans" cxnId="{30BBFF9A-9F17-4433-A81E-8827580C5445}">
      <dgm:prSet/>
      <dgm:spPr/>
      <dgm:t>
        <a:bodyPr/>
        <a:lstStyle/>
        <a:p>
          <a:endParaRPr lang="en-US"/>
        </a:p>
      </dgm:t>
    </dgm:pt>
    <dgm:pt modelId="{037FD07C-E22F-431B-8123-1EB02ED9ECCF}" type="pres">
      <dgm:prSet presAssocID="{D3CB7D32-7D9D-43D0-A07A-CE23408DE0A2}" presName="Name0" presStyleCnt="0">
        <dgm:presLayoutVars>
          <dgm:chPref val="1"/>
          <dgm:dir/>
          <dgm:animOne val="branch"/>
          <dgm:animLvl val="lvl"/>
          <dgm:resizeHandles val="exact"/>
        </dgm:presLayoutVars>
      </dgm:prSet>
      <dgm:spPr/>
      <dgm:t>
        <a:bodyPr/>
        <a:lstStyle/>
        <a:p>
          <a:endParaRPr lang="en-IN"/>
        </a:p>
      </dgm:t>
    </dgm:pt>
    <dgm:pt modelId="{29AF6433-121F-4003-830F-9804AE968C6F}" type="pres">
      <dgm:prSet presAssocID="{7F95B39A-0280-4EA3-91E3-08A1D4792763}" presName="root1" presStyleCnt="0"/>
      <dgm:spPr/>
    </dgm:pt>
    <dgm:pt modelId="{DFFBFE0A-831B-4AC2-B150-74BFE0C78D2A}" type="pres">
      <dgm:prSet presAssocID="{7F95B39A-0280-4EA3-91E3-08A1D4792763}" presName="LevelOneTextNode" presStyleLbl="node0" presStyleIdx="0" presStyleCnt="1" custScaleX="143897" custLinFactNeighborX="-5834" custLinFactNeighborY="0">
        <dgm:presLayoutVars>
          <dgm:chPref val="3"/>
        </dgm:presLayoutVars>
      </dgm:prSet>
      <dgm:spPr>
        <a:xfrm rot="16200000">
          <a:off x="-1383213" y="1660783"/>
          <a:ext cx="4559138" cy="1246488"/>
        </a:xfrm>
        <a:prstGeom prst="rect">
          <a:avLst/>
        </a:prstGeom>
      </dgm:spPr>
      <dgm:t>
        <a:bodyPr/>
        <a:lstStyle/>
        <a:p>
          <a:endParaRPr lang="en-IN"/>
        </a:p>
      </dgm:t>
    </dgm:pt>
    <dgm:pt modelId="{1302F1A6-2759-4A2E-BE0E-7FE59B0B517E}" type="pres">
      <dgm:prSet presAssocID="{7F95B39A-0280-4EA3-91E3-08A1D4792763}" presName="level2hierChild" presStyleCnt="0"/>
      <dgm:spPr/>
    </dgm:pt>
    <dgm:pt modelId="{DEA187CD-9F26-46AF-96C5-A8156F68DDD3}" type="pres">
      <dgm:prSet presAssocID="{428B1342-EE19-443F-9FC5-829A2979E8D7}" presName="conn2-1" presStyleLbl="parChTrans1D2" presStyleIdx="0" presStyleCnt="3"/>
      <dgm:spPr/>
      <dgm:t>
        <a:bodyPr/>
        <a:lstStyle/>
        <a:p>
          <a:endParaRPr lang="en-IN"/>
        </a:p>
      </dgm:t>
    </dgm:pt>
    <dgm:pt modelId="{B4A2FC08-500C-4324-8FA7-D33020C65ADB}" type="pres">
      <dgm:prSet presAssocID="{428B1342-EE19-443F-9FC5-829A2979E8D7}" presName="connTx" presStyleLbl="parChTrans1D2" presStyleIdx="0" presStyleCnt="3"/>
      <dgm:spPr/>
      <dgm:t>
        <a:bodyPr/>
        <a:lstStyle/>
        <a:p>
          <a:endParaRPr lang="en-IN"/>
        </a:p>
      </dgm:t>
    </dgm:pt>
    <dgm:pt modelId="{05068E11-FB05-4028-A8FD-78213C253E7B}" type="pres">
      <dgm:prSet presAssocID="{46BE1855-509B-4209-8335-D37B9D7FD470}" presName="root2" presStyleCnt="0"/>
      <dgm:spPr/>
    </dgm:pt>
    <dgm:pt modelId="{568A940E-C0FF-4FE9-9971-2C1BC0AB1E60}" type="pres">
      <dgm:prSet presAssocID="{46BE1855-509B-4209-8335-D37B9D7FD470}" presName="LevelTwoTextNode" presStyleLbl="node2" presStyleIdx="0" presStyleCnt="3" custScaleX="193910" custScaleY="130368" custLinFactNeighborX="4195" custLinFactNeighborY="1451">
        <dgm:presLayoutVars>
          <dgm:chPref val="3"/>
        </dgm:presLayoutVars>
      </dgm:prSet>
      <dgm:spPr/>
      <dgm:t>
        <a:bodyPr/>
        <a:lstStyle/>
        <a:p>
          <a:endParaRPr lang="en-IN"/>
        </a:p>
      </dgm:t>
    </dgm:pt>
    <dgm:pt modelId="{1B120E64-0B57-4C53-AAFE-C15C3562D970}" type="pres">
      <dgm:prSet presAssocID="{46BE1855-509B-4209-8335-D37B9D7FD470}" presName="level3hierChild" presStyleCnt="0"/>
      <dgm:spPr/>
    </dgm:pt>
    <dgm:pt modelId="{8A7539B2-E790-41FC-832B-A5C85AC29925}" type="pres">
      <dgm:prSet presAssocID="{8791F479-5EF1-4CB4-8322-358EE0E79D73}" presName="conn2-1" presStyleLbl="parChTrans1D2" presStyleIdx="1" presStyleCnt="3"/>
      <dgm:spPr/>
      <dgm:t>
        <a:bodyPr/>
        <a:lstStyle/>
        <a:p>
          <a:endParaRPr lang="en-IN"/>
        </a:p>
      </dgm:t>
    </dgm:pt>
    <dgm:pt modelId="{9590BDFE-99A2-4F32-BB8C-6E0C7C24720D}" type="pres">
      <dgm:prSet presAssocID="{8791F479-5EF1-4CB4-8322-358EE0E79D73}" presName="connTx" presStyleLbl="parChTrans1D2" presStyleIdx="1" presStyleCnt="3"/>
      <dgm:spPr/>
      <dgm:t>
        <a:bodyPr/>
        <a:lstStyle/>
        <a:p>
          <a:endParaRPr lang="en-IN"/>
        </a:p>
      </dgm:t>
    </dgm:pt>
    <dgm:pt modelId="{C9536975-3E69-417C-84D7-3F7812A77187}" type="pres">
      <dgm:prSet presAssocID="{72874778-A493-4260-B996-745259682F15}" presName="root2" presStyleCnt="0"/>
      <dgm:spPr/>
    </dgm:pt>
    <dgm:pt modelId="{0299B50E-E082-42EE-9ED7-D6726157A239}" type="pres">
      <dgm:prSet presAssocID="{72874778-A493-4260-B996-745259682F15}" presName="LevelTwoTextNode" presStyleLbl="node2" presStyleIdx="1" presStyleCnt="3" custScaleX="193910" custScaleY="130368" custLinFactNeighborX="4195" custLinFactNeighborY="-36">
        <dgm:presLayoutVars>
          <dgm:chPref val="3"/>
        </dgm:presLayoutVars>
      </dgm:prSet>
      <dgm:spPr/>
      <dgm:t>
        <a:bodyPr/>
        <a:lstStyle/>
        <a:p>
          <a:endParaRPr lang="en-IN"/>
        </a:p>
      </dgm:t>
    </dgm:pt>
    <dgm:pt modelId="{380A62F9-0372-419D-A88C-D519AA63F2CB}" type="pres">
      <dgm:prSet presAssocID="{72874778-A493-4260-B996-745259682F15}" presName="level3hierChild" presStyleCnt="0"/>
      <dgm:spPr/>
    </dgm:pt>
    <dgm:pt modelId="{AFB22C5B-A072-4BA2-847D-A22A3232F3A9}" type="pres">
      <dgm:prSet presAssocID="{1D40F884-D81C-47FA-B4EF-516403ECAF97}" presName="conn2-1" presStyleLbl="parChTrans1D2" presStyleIdx="2" presStyleCnt="3"/>
      <dgm:spPr/>
      <dgm:t>
        <a:bodyPr/>
        <a:lstStyle/>
        <a:p>
          <a:endParaRPr lang="en-IN"/>
        </a:p>
      </dgm:t>
    </dgm:pt>
    <dgm:pt modelId="{53BEBED0-58CC-41BA-8698-F725A084DC58}" type="pres">
      <dgm:prSet presAssocID="{1D40F884-D81C-47FA-B4EF-516403ECAF97}" presName="connTx" presStyleLbl="parChTrans1D2" presStyleIdx="2" presStyleCnt="3"/>
      <dgm:spPr/>
      <dgm:t>
        <a:bodyPr/>
        <a:lstStyle/>
        <a:p>
          <a:endParaRPr lang="en-IN"/>
        </a:p>
      </dgm:t>
    </dgm:pt>
    <dgm:pt modelId="{205867C6-88B5-4E1A-A503-9FF094140C71}" type="pres">
      <dgm:prSet presAssocID="{28DE831C-FB42-4C92-903D-E773867DDD24}" presName="root2" presStyleCnt="0"/>
      <dgm:spPr/>
    </dgm:pt>
    <dgm:pt modelId="{48CA1261-79BE-40B2-9787-883EF6227F2A}" type="pres">
      <dgm:prSet presAssocID="{28DE831C-FB42-4C92-903D-E773867DDD24}" presName="LevelTwoTextNode" presStyleLbl="node2" presStyleIdx="2" presStyleCnt="3" custScaleX="193910" custScaleY="130368" custLinFactNeighborX="4195" custLinFactNeighborY="1451">
        <dgm:presLayoutVars>
          <dgm:chPref val="3"/>
        </dgm:presLayoutVars>
      </dgm:prSet>
      <dgm:spPr/>
      <dgm:t>
        <a:bodyPr/>
        <a:lstStyle/>
        <a:p>
          <a:endParaRPr lang="en-IN"/>
        </a:p>
      </dgm:t>
    </dgm:pt>
    <dgm:pt modelId="{0D3FB021-2FDC-4FC3-AC2C-4646D1DAEF1C}" type="pres">
      <dgm:prSet presAssocID="{28DE831C-FB42-4C92-903D-E773867DDD24}" presName="level3hierChild" presStyleCnt="0"/>
      <dgm:spPr/>
    </dgm:pt>
  </dgm:ptLst>
  <dgm:cxnLst>
    <dgm:cxn modelId="{41FD4C2A-C37C-4C7C-9714-AD4BEC8D7A90}" type="presOf" srcId="{428B1342-EE19-443F-9FC5-829A2979E8D7}" destId="{DEA187CD-9F26-46AF-96C5-A8156F68DDD3}" srcOrd="0" destOrd="0" presId="urn:microsoft.com/office/officeart/2008/layout/HorizontalMultiLevelHierarchy"/>
    <dgm:cxn modelId="{1757989C-3EA2-42BA-A750-822CAEB00EF2}" type="presOf" srcId="{D3CB7D32-7D9D-43D0-A07A-CE23408DE0A2}" destId="{037FD07C-E22F-431B-8123-1EB02ED9ECCF}" srcOrd="0" destOrd="0" presId="urn:microsoft.com/office/officeart/2008/layout/HorizontalMultiLevelHierarchy"/>
    <dgm:cxn modelId="{A4264A8D-5307-49EE-BD65-9AB5434A8761}" srcId="{7F95B39A-0280-4EA3-91E3-08A1D4792763}" destId="{46BE1855-509B-4209-8335-D37B9D7FD470}" srcOrd="0" destOrd="0" parTransId="{428B1342-EE19-443F-9FC5-829A2979E8D7}" sibTransId="{3141B93E-AEB1-4363-BCF5-4DC2F0620A21}"/>
    <dgm:cxn modelId="{144CB26E-6808-43C8-8055-D3D2AAE3BA3A}" type="presOf" srcId="{1D40F884-D81C-47FA-B4EF-516403ECAF97}" destId="{53BEBED0-58CC-41BA-8698-F725A084DC58}" srcOrd="1" destOrd="0" presId="urn:microsoft.com/office/officeart/2008/layout/HorizontalMultiLevelHierarchy"/>
    <dgm:cxn modelId="{A9E950BB-D36C-4101-9B66-B3F577DFEFB4}" type="presOf" srcId="{72874778-A493-4260-B996-745259682F15}" destId="{0299B50E-E082-42EE-9ED7-D6726157A239}" srcOrd="0" destOrd="0" presId="urn:microsoft.com/office/officeart/2008/layout/HorizontalMultiLevelHierarchy"/>
    <dgm:cxn modelId="{A1A299F9-2676-4F9B-9FDE-FC508D57C250}" type="presOf" srcId="{7F95B39A-0280-4EA3-91E3-08A1D4792763}" destId="{DFFBFE0A-831B-4AC2-B150-74BFE0C78D2A}" srcOrd="0" destOrd="0" presId="urn:microsoft.com/office/officeart/2008/layout/HorizontalMultiLevelHierarchy"/>
    <dgm:cxn modelId="{06ABD060-B370-42A5-A025-D308F3C66359}" type="presOf" srcId="{8791F479-5EF1-4CB4-8322-358EE0E79D73}" destId="{9590BDFE-99A2-4F32-BB8C-6E0C7C24720D}" srcOrd="1" destOrd="0" presId="urn:microsoft.com/office/officeart/2008/layout/HorizontalMultiLevelHierarchy"/>
    <dgm:cxn modelId="{DBC8E8E7-A441-44ED-8079-A1DF0D4F20A4}" srcId="{7F95B39A-0280-4EA3-91E3-08A1D4792763}" destId="{72874778-A493-4260-B996-745259682F15}" srcOrd="1" destOrd="0" parTransId="{8791F479-5EF1-4CB4-8322-358EE0E79D73}" sibTransId="{DECC6FC6-1CCB-46A2-BBC2-35CB15FDF123}"/>
    <dgm:cxn modelId="{88CD9E26-A6E8-4F95-9728-A778DCCDEF45}" type="presOf" srcId="{8791F479-5EF1-4CB4-8322-358EE0E79D73}" destId="{8A7539B2-E790-41FC-832B-A5C85AC29925}" srcOrd="0" destOrd="0" presId="urn:microsoft.com/office/officeart/2008/layout/HorizontalMultiLevelHierarchy"/>
    <dgm:cxn modelId="{00D55965-25C7-45B5-8415-AB41859DB4B7}" type="presOf" srcId="{46BE1855-509B-4209-8335-D37B9D7FD470}" destId="{568A940E-C0FF-4FE9-9971-2C1BC0AB1E60}" srcOrd="0" destOrd="0" presId="urn:microsoft.com/office/officeart/2008/layout/HorizontalMultiLevelHierarchy"/>
    <dgm:cxn modelId="{DED4BDA2-CF04-4129-B657-3197FA2EBA88}" type="presOf" srcId="{28DE831C-FB42-4C92-903D-E773867DDD24}" destId="{48CA1261-79BE-40B2-9787-883EF6227F2A}" srcOrd="0" destOrd="0" presId="urn:microsoft.com/office/officeart/2008/layout/HorizontalMultiLevelHierarchy"/>
    <dgm:cxn modelId="{69917422-C345-4D23-8FDE-7BAAEA244B99}" srcId="{D3CB7D32-7D9D-43D0-A07A-CE23408DE0A2}" destId="{7F95B39A-0280-4EA3-91E3-08A1D4792763}" srcOrd="0" destOrd="0" parTransId="{8CCD0771-471A-4C41-8E8B-21AB7700D9A4}" sibTransId="{D7E73C25-6C16-4486-A7BF-A4C26249690A}"/>
    <dgm:cxn modelId="{30BBFF9A-9F17-4433-A81E-8827580C5445}" srcId="{7F95B39A-0280-4EA3-91E3-08A1D4792763}" destId="{28DE831C-FB42-4C92-903D-E773867DDD24}" srcOrd="2" destOrd="0" parTransId="{1D40F884-D81C-47FA-B4EF-516403ECAF97}" sibTransId="{53D73CF9-C183-461E-88D7-B5736AED53D8}"/>
    <dgm:cxn modelId="{BEBBE56F-3FFC-484D-9470-0C42A9697396}" type="presOf" srcId="{1D40F884-D81C-47FA-B4EF-516403ECAF97}" destId="{AFB22C5B-A072-4BA2-847D-A22A3232F3A9}" srcOrd="0" destOrd="0" presId="urn:microsoft.com/office/officeart/2008/layout/HorizontalMultiLevelHierarchy"/>
    <dgm:cxn modelId="{25198671-916D-4D29-B66F-A4DA68F248FB}" type="presOf" srcId="{428B1342-EE19-443F-9FC5-829A2979E8D7}" destId="{B4A2FC08-500C-4324-8FA7-D33020C65ADB}" srcOrd="1" destOrd="0" presId="urn:microsoft.com/office/officeart/2008/layout/HorizontalMultiLevelHierarchy"/>
    <dgm:cxn modelId="{02B481F9-983E-4630-80C6-5DE83BAD6665}" type="presParOf" srcId="{037FD07C-E22F-431B-8123-1EB02ED9ECCF}" destId="{29AF6433-121F-4003-830F-9804AE968C6F}" srcOrd="0" destOrd="0" presId="urn:microsoft.com/office/officeart/2008/layout/HorizontalMultiLevelHierarchy"/>
    <dgm:cxn modelId="{E42C073F-E8CE-45D1-BA00-3F94A68AE530}" type="presParOf" srcId="{29AF6433-121F-4003-830F-9804AE968C6F}" destId="{DFFBFE0A-831B-4AC2-B150-74BFE0C78D2A}" srcOrd="0" destOrd="0" presId="urn:microsoft.com/office/officeart/2008/layout/HorizontalMultiLevelHierarchy"/>
    <dgm:cxn modelId="{35BB38F2-F197-4CAE-9FBC-243AD43F9862}" type="presParOf" srcId="{29AF6433-121F-4003-830F-9804AE968C6F}" destId="{1302F1A6-2759-4A2E-BE0E-7FE59B0B517E}" srcOrd="1" destOrd="0" presId="urn:microsoft.com/office/officeart/2008/layout/HorizontalMultiLevelHierarchy"/>
    <dgm:cxn modelId="{4A0B69AF-F521-4DD9-AEAF-5DB1521D9D7F}" type="presParOf" srcId="{1302F1A6-2759-4A2E-BE0E-7FE59B0B517E}" destId="{DEA187CD-9F26-46AF-96C5-A8156F68DDD3}" srcOrd="0" destOrd="0" presId="urn:microsoft.com/office/officeart/2008/layout/HorizontalMultiLevelHierarchy"/>
    <dgm:cxn modelId="{CB47FB43-8FB6-45DD-ABFB-4869AAD7DA80}" type="presParOf" srcId="{DEA187CD-9F26-46AF-96C5-A8156F68DDD3}" destId="{B4A2FC08-500C-4324-8FA7-D33020C65ADB}" srcOrd="0" destOrd="0" presId="urn:microsoft.com/office/officeart/2008/layout/HorizontalMultiLevelHierarchy"/>
    <dgm:cxn modelId="{E19E7CED-C59D-49CD-A741-2BC362C222C8}" type="presParOf" srcId="{1302F1A6-2759-4A2E-BE0E-7FE59B0B517E}" destId="{05068E11-FB05-4028-A8FD-78213C253E7B}" srcOrd="1" destOrd="0" presId="urn:microsoft.com/office/officeart/2008/layout/HorizontalMultiLevelHierarchy"/>
    <dgm:cxn modelId="{4C35281F-C8C5-4D07-A924-C0B72216763D}" type="presParOf" srcId="{05068E11-FB05-4028-A8FD-78213C253E7B}" destId="{568A940E-C0FF-4FE9-9971-2C1BC0AB1E60}" srcOrd="0" destOrd="0" presId="urn:microsoft.com/office/officeart/2008/layout/HorizontalMultiLevelHierarchy"/>
    <dgm:cxn modelId="{75743664-523D-4FF3-B6CA-F0B0BA8FEC88}" type="presParOf" srcId="{05068E11-FB05-4028-A8FD-78213C253E7B}" destId="{1B120E64-0B57-4C53-AAFE-C15C3562D970}" srcOrd="1" destOrd="0" presId="urn:microsoft.com/office/officeart/2008/layout/HorizontalMultiLevelHierarchy"/>
    <dgm:cxn modelId="{B6F574F8-40D4-47A8-88BB-1C8ECB0D36D6}" type="presParOf" srcId="{1302F1A6-2759-4A2E-BE0E-7FE59B0B517E}" destId="{8A7539B2-E790-41FC-832B-A5C85AC29925}" srcOrd="2" destOrd="0" presId="urn:microsoft.com/office/officeart/2008/layout/HorizontalMultiLevelHierarchy"/>
    <dgm:cxn modelId="{54285E37-AD45-4595-80B5-22F9686D0DD8}" type="presParOf" srcId="{8A7539B2-E790-41FC-832B-A5C85AC29925}" destId="{9590BDFE-99A2-4F32-BB8C-6E0C7C24720D}" srcOrd="0" destOrd="0" presId="urn:microsoft.com/office/officeart/2008/layout/HorizontalMultiLevelHierarchy"/>
    <dgm:cxn modelId="{D9295FB9-C18D-4FE0-8555-C5227BF248E4}" type="presParOf" srcId="{1302F1A6-2759-4A2E-BE0E-7FE59B0B517E}" destId="{C9536975-3E69-417C-84D7-3F7812A77187}" srcOrd="3" destOrd="0" presId="urn:microsoft.com/office/officeart/2008/layout/HorizontalMultiLevelHierarchy"/>
    <dgm:cxn modelId="{413D5DBD-BC28-4551-937B-DBEFAE087731}" type="presParOf" srcId="{C9536975-3E69-417C-84D7-3F7812A77187}" destId="{0299B50E-E082-42EE-9ED7-D6726157A239}" srcOrd="0" destOrd="0" presId="urn:microsoft.com/office/officeart/2008/layout/HorizontalMultiLevelHierarchy"/>
    <dgm:cxn modelId="{8A6742CA-4B70-4CFD-9A2F-7C2FBF9F0919}" type="presParOf" srcId="{C9536975-3E69-417C-84D7-3F7812A77187}" destId="{380A62F9-0372-419D-A88C-D519AA63F2CB}" srcOrd="1" destOrd="0" presId="urn:microsoft.com/office/officeart/2008/layout/HorizontalMultiLevelHierarchy"/>
    <dgm:cxn modelId="{4154F47C-FF73-4434-A0B9-F7A3D92435E1}" type="presParOf" srcId="{1302F1A6-2759-4A2E-BE0E-7FE59B0B517E}" destId="{AFB22C5B-A072-4BA2-847D-A22A3232F3A9}" srcOrd="4" destOrd="0" presId="urn:microsoft.com/office/officeart/2008/layout/HorizontalMultiLevelHierarchy"/>
    <dgm:cxn modelId="{D9F75EF5-0360-49F4-96EA-5BD950D34255}" type="presParOf" srcId="{AFB22C5B-A072-4BA2-847D-A22A3232F3A9}" destId="{53BEBED0-58CC-41BA-8698-F725A084DC58}" srcOrd="0" destOrd="0" presId="urn:microsoft.com/office/officeart/2008/layout/HorizontalMultiLevelHierarchy"/>
    <dgm:cxn modelId="{B1B4D44D-F8CE-477F-80C7-36F4A9B4CF6F}" type="presParOf" srcId="{1302F1A6-2759-4A2E-BE0E-7FE59B0B517E}" destId="{205867C6-88B5-4E1A-A503-9FF094140C71}" srcOrd="5" destOrd="0" presId="urn:microsoft.com/office/officeart/2008/layout/HorizontalMultiLevelHierarchy"/>
    <dgm:cxn modelId="{4CB707A2-DC49-4DAA-BF46-21B011FB71C0}" type="presParOf" srcId="{205867C6-88B5-4E1A-A503-9FF094140C71}" destId="{48CA1261-79BE-40B2-9787-883EF6227F2A}" srcOrd="0" destOrd="0" presId="urn:microsoft.com/office/officeart/2008/layout/HorizontalMultiLevelHierarchy"/>
    <dgm:cxn modelId="{5B16CBF0-433B-4EB3-9F9E-E02A0817DD2C}" type="presParOf" srcId="{205867C6-88B5-4E1A-A503-9FF094140C71}" destId="{0D3FB021-2FDC-4FC3-AC2C-4646D1DAEF1C}"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5"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t>
        <a:bodyPr/>
        <a:lstStyle/>
        <a:p>
          <a:endParaRPr lang="en-IN"/>
        </a:p>
      </dgm:t>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9D9F6-B54B-4420-A853-EEC2C398A085}" type="doc">
      <dgm:prSet loTypeId="urn:microsoft.com/office/officeart/2005/8/layout/chevron2" loCatId="process" qsTypeId="urn:microsoft.com/office/officeart/2005/8/quickstyle/simple1" qsCatId="simple" csTypeId="urn:microsoft.com/office/officeart/2005/8/colors/accent6_4" csCatId="accent6" phldr="1"/>
      <dgm:spPr/>
      <dgm:t>
        <a:bodyPr/>
        <a:lstStyle/>
        <a:p>
          <a:endParaRPr lang="en-US"/>
        </a:p>
      </dgm:t>
    </dgm:pt>
    <dgm:pt modelId="{1F6E35C5-7B29-4FD6-813B-5BD76AF2D4A5}" type="pres">
      <dgm:prSet presAssocID="{D939D9F6-B54B-4420-A853-EEC2C398A085}" presName="linearFlow" presStyleCnt="0">
        <dgm:presLayoutVars>
          <dgm:dir/>
          <dgm:animLvl val="lvl"/>
          <dgm:resizeHandles val="exact"/>
        </dgm:presLayoutVars>
      </dgm:prSet>
      <dgm:spPr/>
      <dgm:t>
        <a:bodyPr/>
        <a:lstStyle/>
        <a:p>
          <a:endParaRPr lang="en-IN"/>
        </a:p>
      </dgm:t>
    </dgm:pt>
  </dgm:ptLst>
  <dgm:cxnLst>
    <dgm:cxn modelId="{36D449B2-F1C8-4082-AED1-57A7F002C55C}" type="presOf" srcId="{D939D9F6-B54B-4420-A853-EEC2C398A085}" destId="{1F6E35C5-7B29-4FD6-813B-5BD76AF2D4A5}" srcOrd="0"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6" qsCatId="3D" csTypeId="urn:microsoft.com/office/officeart/2005/8/colors/accent6_5" csCatId="accent6" phldr="1"/>
      <dgm:spPr/>
      <dgm:t>
        <a:bodyPr/>
        <a:lstStyle/>
        <a:p>
          <a:endParaRPr lang="en-US"/>
        </a:p>
      </dgm:t>
    </dgm:pt>
    <dgm:pt modelId="{62BC02DE-1705-4E22-9FE7-08FF3ABE742A}">
      <dgm:prSet phldrT="[Text]" custT="1"/>
      <dgm:spPr/>
      <dgm:t>
        <a:bodyPr/>
        <a:lstStyle/>
        <a:p>
          <a:endParaRPr lang="en-US" sz="2000" dirty="0">
            <a:solidFill>
              <a:schemeClr val="tx1"/>
            </a:solidFill>
            <a:latin typeface="Bookman Old Style" panose="02050604050505020204" pitchFamily="18" charset="0"/>
          </a:endParaRP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1174EE96-BEE8-4997-A131-392FB46AC00C}" type="pres">
      <dgm:prSet presAssocID="{62BC02DE-1705-4E22-9FE7-08FF3ABE742A}" presName="Parent" presStyleLbl="node0" presStyleIdx="0" presStyleCnt="1" custLinFactNeighborX="5829">
        <dgm:presLayoutVars>
          <dgm:chMax val="6"/>
          <dgm:chPref val="6"/>
        </dgm:presLayoutVars>
      </dgm:prSet>
      <dgm:spPr/>
      <dgm:t>
        <a:bodyPr/>
        <a:lstStyle/>
        <a:p>
          <a:endParaRPr lang="en-IN"/>
        </a:p>
      </dgm:t>
    </dgm:pt>
  </dgm:ptLst>
  <dgm:cxnLst>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7" qsCatId="3D" csTypeId="urn:microsoft.com/office/officeart/2005/8/colors/accent6_4" csCatId="accent6" phldr="1"/>
      <dgm:spPr/>
      <dgm:t>
        <a:bodyPr/>
        <a:lstStyle/>
        <a:p>
          <a:endParaRPr lang="en-US"/>
        </a:p>
      </dgm:t>
    </dgm:pt>
    <dgm:pt modelId="{62BC02DE-1705-4E22-9FE7-08FF3ABE742A}">
      <dgm:prSet phldrT="[Text]" custT="1"/>
      <dgm:spPr/>
      <dgm:t>
        <a:bodyPr/>
        <a:lstStyle/>
        <a:p>
          <a:r>
            <a:rPr lang="en-US" sz="1800" dirty="0">
              <a:solidFill>
                <a:schemeClr val="tx1"/>
              </a:solidFill>
              <a:latin typeface="Bookman Old Style" panose="02050604050505020204" pitchFamily="18" charset="0"/>
            </a:rPr>
            <a:t>Climatic zones</a:t>
          </a: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0B890D74-0F50-48F6-B638-8F1A608CE6DE}">
      <dgm:prSet/>
      <dgm:spPr/>
      <dgm:t>
        <a:bodyPr/>
        <a:lstStyle/>
        <a:p>
          <a:endParaRPr lang="en-US"/>
        </a:p>
      </dgm:t>
    </dgm:pt>
    <dgm:pt modelId="{EEB2F570-C384-474C-8C41-A83A778330F4}" type="parTrans" cxnId="{698BE734-07E4-40BA-BB5B-477D1A0F0EA9}">
      <dgm:prSet/>
      <dgm:spPr/>
      <dgm:t>
        <a:bodyPr/>
        <a:lstStyle/>
        <a:p>
          <a:endParaRPr lang="en-US"/>
        </a:p>
      </dgm:t>
    </dgm:pt>
    <dgm:pt modelId="{B0BEB1FB-810E-48A7-87F3-24CEFA1ADF81}" type="sibTrans" cxnId="{698BE734-07E4-40BA-BB5B-477D1A0F0EA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1174EE96-BEE8-4997-A131-392FB46AC00C}" type="pres">
      <dgm:prSet presAssocID="{62BC02DE-1705-4E22-9FE7-08FF3ABE742A}" presName="Parent" presStyleLbl="node0" presStyleIdx="0" presStyleCnt="1" custLinFactNeighborX="4506" custLinFactNeighborY="3971">
        <dgm:presLayoutVars>
          <dgm:chMax val="6"/>
          <dgm:chPref val="6"/>
        </dgm:presLayoutVars>
      </dgm:prSet>
      <dgm:spPr/>
      <dgm:t>
        <a:bodyPr/>
        <a:lstStyle/>
        <a:p>
          <a:endParaRPr lang="en-IN"/>
        </a:p>
      </dgm:t>
    </dgm:pt>
  </dgm:ptLst>
  <dgm:cxnLst>
    <dgm:cxn modelId="{698BE734-07E4-40BA-BB5B-477D1A0F0EA9}" srcId="{F8B03625-46C5-4404-B1CF-84661711C69F}" destId="{0B890D74-0F50-48F6-B638-8F1A608CE6DE}" srcOrd="1" destOrd="0" parTransId="{EEB2F570-C384-474C-8C41-A83A778330F4}" sibTransId="{B0BEB1FB-810E-48A7-87F3-24CEFA1ADF81}"/>
    <dgm:cxn modelId="{6382531A-554D-4361-AD8B-A3407F242DA3}"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14F08CF7-7981-4D5E-BCA4-C2CF5AC15EAA}" type="presOf" srcId="{F8B03625-46C5-4404-B1CF-84661711C69F}" destId="{270A6329-75A3-428C-8A51-ACF00882FA07}" srcOrd="0" destOrd="0" presId="urn:microsoft.com/office/officeart/2011/layout/HexagonRadial"/>
    <dgm:cxn modelId="{44EB60F0-FB6B-4300-B3C7-BA815D352880}"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8"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t>
        <a:bodyPr/>
        <a:lstStyle/>
        <a:p>
          <a:endParaRPr lang="en-IN"/>
        </a:p>
      </dgm:t>
    </dgm:pt>
  </dgm:ptLst>
  <dgm:cxnLst>
    <dgm:cxn modelId="{98A377A2-3888-46E6-9BA5-E08956E61AE6}" type="presOf" srcId="{1F18FAD7-600F-4D3E-BD8C-2B3CA9A92A37}" destId="{DC44D650-89C2-444F-8861-52B99D6644DE}"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14F08CF7-7981-4D5E-BCA4-C2CF5AC15EAA}" type="presOf" srcId="{F8B03625-46C5-4404-B1CF-84661711C69F}" destId="{270A6329-75A3-428C-8A51-ACF00882FA07}" srcOrd="0" destOrd="0" presId="urn:microsoft.com/office/officeart/2011/layout/HexagonRadial"/>
    <dgm:cxn modelId="{FB0FFE35-272C-4CD0-A7B0-93B437682349}" srcId="{F8B03625-46C5-4404-B1CF-84661711C69F}" destId="{EE16A25A-1A58-4325-A139-1E6BAF018F05}" srcOrd="1" destOrd="0" parTransId="{B38259D6-C6F2-4C0C-B42E-3D14A03896EB}" sibTransId="{68312CCD-B40D-4C78-951F-5B1E1E9F2772}"/>
    <dgm:cxn modelId="{9BD62393-787A-43A5-A630-3450F568AEBD}"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9" qsCatId="3D" csTypeId="urn:microsoft.com/office/officeart/2005/8/colors/accent6_5" csCatId="accent6" phldr="1"/>
      <dgm:spPr/>
      <dgm:t>
        <a:bodyPr/>
        <a:lstStyle/>
        <a:p>
          <a:endParaRPr lang="en-US"/>
        </a:p>
      </dgm:t>
    </dgm:pt>
    <dgm:pt modelId="{62BC02DE-1705-4E22-9FE7-08FF3ABE742A}">
      <dgm:prSet phldrT="[Text]" custT="1"/>
      <dgm:spPr/>
      <dgm:t>
        <a:bodyPr/>
        <a:lstStyle/>
        <a:p>
          <a:endParaRPr lang="en-US" sz="2000" dirty="0">
            <a:solidFill>
              <a:schemeClr val="tx1"/>
            </a:solidFill>
            <a:latin typeface="Bookman Old Style" panose="02050604050505020204" pitchFamily="18" charset="0"/>
          </a:endParaRP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1174EE96-BEE8-4997-A131-392FB46AC00C}" type="pres">
      <dgm:prSet presAssocID="{62BC02DE-1705-4E22-9FE7-08FF3ABE742A}" presName="Parent" presStyleLbl="node0" presStyleIdx="0" presStyleCnt="1" custLinFactNeighborX="5829">
        <dgm:presLayoutVars>
          <dgm:chMax val="6"/>
          <dgm:chPref val="6"/>
        </dgm:presLayoutVars>
      </dgm:prSet>
      <dgm:spPr/>
      <dgm:t>
        <a:bodyPr/>
        <a:lstStyle/>
        <a:p>
          <a:endParaRPr lang="en-IN"/>
        </a:p>
      </dgm:t>
    </dgm:pt>
  </dgm:ptLst>
  <dgm:cxnLst>
    <dgm:cxn modelId="{6320FD2B-0593-4494-8FE1-1A245A5B5834}" type="presOf" srcId="{F8B03625-46C5-4404-B1CF-84661711C69F}" destId="{270A6329-75A3-428C-8A51-ACF00882FA07}" srcOrd="0" destOrd="0" presId="urn:microsoft.com/office/officeart/2011/layout/HexagonRadial"/>
    <dgm:cxn modelId="{0DED8416-718C-4744-8377-3DB66F77FCEA}" type="presOf" srcId="{62BC02DE-1705-4E22-9FE7-08FF3ABE742A}" destId="{1174EE96-BEE8-4997-A131-392FB46AC00C}"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7F0BB31C-D56D-46AD-BE23-21EB8F6B8988}"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10" qsCatId="3D" csTypeId="urn:microsoft.com/office/officeart/2005/8/colors/accent6_4" csCatId="accent6" phldr="1"/>
      <dgm:spPr/>
      <dgm:t>
        <a:bodyPr/>
        <a:lstStyle/>
        <a:p>
          <a:endParaRPr lang="en-US"/>
        </a:p>
      </dgm:t>
    </dgm:pt>
    <dgm:pt modelId="{62BC02DE-1705-4E22-9FE7-08FF3ABE742A}">
      <dgm:prSet phldrT="[Text]" custT="1"/>
      <dgm:spPr/>
      <dgm:t>
        <a:bodyPr/>
        <a:lstStyle/>
        <a:p>
          <a:r>
            <a:rPr lang="en-US" sz="1800" dirty="0">
              <a:solidFill>
                <a:schemeClr val="tx1"/>
              </a:solidFill>
              <a:latin typeface="Bookman Old Style" panose="02050604050505020204" pitchFamily="18" charset="0"/>
            </a:rPr>
            <a:t>Climatic zones</a:t>
          </a:r>
        </a:p>
      </dgm:t>
    </dgm:pt>
    <dgm:pt modelId="{13ED4381-4DE5-434A-A575-3C351942A531}" type="parTrans" cxnId="{C846055C-C450-4878-8CD3-40DC82190DFC}">
      <dgm:prSet/>
      <dgm:spPr/>
      <dgm:t>
        <a:bodyPr/>
        <a:lstStyle/>
        <a:p>
          <a:endParaRPr lang="en-US"/>
        </a:p>
      </dgm:t>
    </dgm:pt>
    <dgm:pt modelId="{19251BA3-0AE1-4E1D-84BF-D3336AD24635}" type="sibTrans" cxnId="{C846055C-C450-4878-8CD3-40DC82190DFC}">
      <dgm:prSet/>
      <dgm:spPr/>
      <dgm:t>
        <a:bodyPr/>
        <a:lstStyle/>
        <a:p>
          <a:endParaRPr lang="en-US"/>
        </a:p>
      </dgm:t>
    </dgm:pt>
    <dgm:pt modelId="{0B890D74-0F50-48F6-B638-8F1A608CE6DE}">
      <dgm:prSet/>
      <dgm:spPr/>
      <dgm:t>
        <a:bodyPr/>
        <a:lstStyle/>
        <a:p>
          <a:endParaRPr lang="en-US" dirty="0"/>
        </a:p>
      </dgm:t>
    </dgm:pt>
    <dgm:pt modelId="{EEB2F570-C384-474C-8C41-A83A778330F4}" type="parTrans" cxnId="{698BE734-07E4-40BA-BB5B-477D1A0F0EA9}">
      <dgm:prSet/>
      <dgm:spPr/>
      <dgm:t>
        <a:bodyPr/>
        <a:lstStyle/>
        <a:p>
          <a:endParaRPr lang="en-US"/>
        </a:p>
      </dgm:t>
    </dgm:pt>
    <dgm:pt modelId="{B0BEB1FB-810E-48A7-87F3-24CEFA1ADF81}" type="sibTrans" cxnId="{698BE734-07E4-40BA-BB5B-477D1A0F0EA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1174EE96-BEE8-4997-A131-392FB46AC00C}" type="pres">
      <dgm:prSet presAssocID="{62BC02DE-1705-4E22-9FE7-08FF3ABE742A}" presName="Parent" presStyleLbl="node0" presStyleIdx="0" presStyleCnt="1" custLinFactNeighborX="4506" custLinFactNeighborY="3971">
        <dgm:presLayoutVars>
          <dgm:chMax val="6"/>
          <dgm:chPref val="6"/>
        </dgm:presLayoutVars>
      </dgm:prSet>
      <dgm:spPr/>
      <dgm:t>
        <a:bodyPr/>
        <a:lstStyle/>
        <a:p>
          <a:endParaRPr lang="en-IN"/>
        </a:p>
      </dgm:t>
    </dgm:pt>
  </dgm:ptLst>
  <dgm:cxnLst>
    <dgm:cxn modelId="{A1030445-0B94-4BFD-89DA-465E81D0C360}" type="presOf" srcId="{62BC02DE-1705-4E22-9FE7-08FF3ABE742A}" destId="{1174EE96-BEE8-4997-A131-392FB46AC00C}" srcOrd="0" destOrd="0" presId="urn:microsoft.com/office/officeart/2011/layout/HexagonRadial"/>
    <dgm:cxn modelId="{698BE734-07E4-40BA-BB5B-477D1A0F0EA9}" srcId="{F8B03625-46C5-4404-B1CF-84661711C69F}" destId="{0B890D74-0F50-48F6-B638-8F1A608CE6DE}" srcOrd="1" destOrd="0" parTransId="{EEB2F570-C384-474C-8C41-A83A778330F4}" sibTransId="{B0BEB1FB-810E-48A7-87F3-24CEFA1ADF81}"/>
    <dgm:cxn modelId="{93997C14-FA9B-4F13-96F3-460EA39601A6}" type="presOf" srcId="{F8B03625-46C5-4404-B1CF-84661711C69F}" destId="{270A6329-75A3-428C-8A51-ACF00882FA07}" srcOrd="0" destOrd="0" presId="urn:microsoft.com/office/officeart/2011/layout/HexagonRadial"/>
    <dgm:cxn modelId="{C846055C-C450-4878-8CD3-40DC82190DFC}" srcId="{F8B03625-46C5-4404-B1CF-84661711C69F}" destId="{62BC02DE-1705-4E22-9FE7-08FF3ABE742A}" srcOrd="0" destOrd="0" parTransId="{13ED4381-4DE5-434A-A575-3C351942A531}" sibTransId="{19251BA3-0AE1-4E1D-84BF-D3336AD24635}"/>
    <dgm:cxn modelId="{EB31614D-131F-486D-AE2E-989C94A7820D}" type="presParOf" srcId="{270A6329-75A3-428C-8A51-ACF00882FA07}" destId="{1174EE96-BEE8-4997-A131-392FB46AC00C}" srcOrd="0" destOrd="0" presId="urn:microsoft.com/office/officeart/2011/layout/HexagonRadial"/>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B03625-46C5-4404-B1CF-84661711C69F}" type="doc">
      <dgm:prSet loTypeId="urn:microsoft.com/office/officeart/2011/layout/HexagonRadial" loCatId="cycle" qsTypeId="urn:microsoft.com/office/officeart/2005/8/quickstyle/3d2#11" qsCatId="3D" csTypeId="urn:microsoft.com/office/officeart/2005/8/colors/accent0_3" csCatId="mainScheme" phldr="1"/>
      <dgm:spPr/>
      <dgm:t>
        <a:bodyPr/>
        <a:lstStyle/>
        <a:p>
          <a:endParaRPr lang="en-US"/>
        </a:p>
      </dgm:t>
    </dgm:pt>
    <dgm:pt modelId="{1F18FAD7-600F-4D3E-BD8C-2B3CA9A92A37}">
      <dgm:prSet phldrT="[Text]" custT="1"/>
      <dgm:spPr/>
      <dgm:t>
        <a:bodyPr/>
        <a:lstStyle/>
        <a:p>
          <a:pPr marL="0" indent="0" defTabSz="855663"/>
          <a:endParaRPr lang="en-US" sz="3200" b="1" dirty="0"/>
        </a:p>
      </dgm:t>
    </dgm:pt>
    <dgm:pt modelId="{226DA4AB-07BC-42AE-B45C-99A13ACD5A9E}" type="parTrans" cxnId="{512A585A-7A37-41CA-BC5C-2B8F974A71B9}">
      <dgm:prSet/>
      <dgm:spPr/>
      <dgm:t>
        <a:bodyPr/>
        <a:lstStyle/>
        <a:p>
          <a:endParaRPr lang="en-US"/>
        </a:p>
      </dgm:t>
    </dgm:pt>
    <dgm:pt modelId="{8B224FDE-1A75-4706-9A0D-8E4625F7A9AD}" type="sibTrans" cxnId="{512A585A-7A37-41CA-BC5C-2B8F974A71B9}">
      <dgm:prSet/>
      <dgm:spPr/>
      <dgm:t>
        <a:bodyPr/>
        <a:lstStyle/>
        <a:p>
          <a:endParaRPr lang="en-US"/>
        </a:p>
      </dgm:t>
    </dgm:pt>
    <dgm:pt modelId="{EE16A25A-1A58-4325-A139-1E6BAF018F05}">
      <dgm:prSet phldrT="[Text]"/>
      <dgm:spPr/>
      <dgm:t>
        <a:bodyPr/>
        <a:lstStyle/>
        <a:p>
          <a:endParaRPr lang="en-US" dirty="0"/>
        </a:p>
      </dgm:t>
    </dgm:pt>
    <dgm:pt modelId="{B38259D6-C6F2-4C0C-B42E-3D14A03896EB}" type="parTrans" cxnId="{FB0FFE35-272C-4CD0-A7B0-93B437682349}">
      <dgm:prSet/>
      <dgm:spPr/>
      <dgm:t>
        <a:bodyPr/>
        <a:lstStyle/>
        <a:p>
          <a:endParaRPr lang="en-US"/>
        </a:p>
      </dgm:t>
    </dgm:pt>
    <dgm:pt modelId="{68312CCD-B40D-4C78-951F-5B1E1E9F2772}" type="sibTrans" cxnId="{FB0FFE35-272C-4CD0-A7B0-93B437682349}">
      <dgm:prSet/>
      <dgm:spPr/>
      <dgm:t>
        <a:bodyPr/>
        <a:lstStyle/>
        <a:p>
          <a:endParaRPr lang="en-US"/>
        </a:p>
      </dgm:t>
    </dgm:pt>
    <dgm:pt modelId="{270A6329-75A3-428C-8A51-ACF00882FA07}" type="pres">
      <dgm:prSet presAssocID="{F8B03625-46C5-4404-B1CF-84661711C69F}" presName="Name0" presStyleCnt="0">
        <dgm:presLayoutVars>
          <dgm:chMax val="1"/>
          <dgm:chPref val="1"/>
          <dgm:dir/>
          <dgm:animOne val="branch"/>
          <dgm:animLvl val="lvl"/>
        </dgm:presLayoutVars>
      </dgm:prSet>
      <dgm:spPr/>
      <dgm:t>
        <a:bodyPr/>
        <a:lstStyle/>
        <a:p>
          <a:endParaRPr lang="en-IN"/>
        </a:p>
      </dgm:t>
    </dgm:pt>
    <dgm:pt modelId="{DC44D650-89C2-444F-8861-52B99D6644DE}" type="pres">
      <dgm:prSet presAssocID="{1F18FAD7-600F-4D3E-BD8C-2B3CA9A92A37}" presName="Parent" presStyleLbl="node0" presStyleIdx="0" presStyleCnt="1" custLinFactNeighborX="-23683" custLinFactNeighborY="-32990">
        <dgm:presLayoutVars>
          <dgm:chMax val="6"/>
          <dgm:chPref val="6"/>
        </dgm:presLayoutVars>
      </dgm:prSet>
      <dgm:spPr/>
      <dgm:t>
        <a:bodyPr/>
        <a:lstStyle/>
        <a:p>
          <a:endParaRPr lang="en-IN"/>
        </a:p>
      </dgm:t>
    </dgm:pt>
  </dgm:ptLst>
  <dgm:cxnLst>
    <dgm:cxn modelId="{E6E9BBCB-BEE9-4A22-B716-0029C697993F}" type="presOf" srcId="{F8B03625-46C5-4404-B1CF-84661711C69F}" destId="{270A6329-75A3-428C-8A51-ACF00882FA07}" srcOrd="0" destOrd="0" presId="urn:microsoft.com/office/officeart/2011/layout/HexagonRadial"/>
    <dgm:cxn modelId="{512A585A-7A37-41CA-BC5C-2B8F974A71B9}" srcId="{F8B03625-46C5-4404-B1CF-84661711C69F}" destId="{1F18FAD7-600F-4D3E-BD8C-2B3CA9A92A37}" srcOrd="0" destOrd="0" parTransId="{226DA4AB-07BC-42AE-B45C-99A13ACD5A9E}" sibTransId="{8B224FDE-1A75-4706-9A0D-8E4625F7A9AD}"/>
    <dgm:cxn modelId="{FB0FFE35-272C-4CD0-A7B0-93B437682349}" srcId="{F8B03625-46C5-4404-B1CF-84661711C69F}" destId="{EE16A25A-1A58-4325-A139-1E6BAF018F05}" srcOrd="1" destOrd="0" parTransId="{B38259D6-C6F2-4C0C-B42E-3D14A03896EB}" sibTransId="{68312CCD-B40D-4C78-951F-5B1E1E9F2772}"/>
    <dgm:cxn modelId="{FA0D1BCB-8848-40ED-AB7C-DDC23177DEC3}" type="presOf" srcId="{1F18FAD7-600F-4D3E-BD8C-2B3CA9A92A37}" destId="{DC44D650-89C2-444F-8861-52B99D6644DE}" srcOrd="0" destOrd="0" presId="urn:microsoft.com/office/officeart/2011/layout/HexagonRadial"/>
    <dgm:cxn modelId="{376545F1-C060-45EB-B105-65113446774A}" type="presParOf" srcId="{270A6329-75A3-428C-8A51-ACF00882FA07}" destId="{DC44D650-89C2-444F-8861-52B99D6644DE}" srcOrd="0" destOrd="0" presId="urn:microsoft.com/office/officeart/2011/layout/HexagonRadial"/>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alpha val="80000"/>
                <a:hueOff val="0"/>
                <a:satOff val="0"/>
                <a:lumOff val="0"/>
                <a:alphaOff val="0"/>
                <a:shade val="74000"/>
                <a:satMod val="130000"/>
                <a:lumMod val="90000"/>
              </a:schemeClr>
              <a:schemeClr val="accent6">
                <a:alpha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Bookman Old Style" panose="02050604050505020204" pitchFamily="18" charset="0"/>
          </a:endParaRPr>
        </a:p>
      </dsp:txBody>
      <dsp:txXfrm>
        <a:off x="518243" y="290358"/>
        <a:ext cx="1354384" cy="11715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shade val="60000"/>
                <a:hueOff val="0"/>
                <a:satOff val="0"/>
                <a:lumOff val="0"/>
                <a:alphaOff val="0"/>
                <a:shade val="74000"/>
                <a:satMod val="130000"/>
                <a:lumMod val="90000"/>
              </a:schemeClr>
              <a:schemeClr val="accent6">
                <a:shade val="6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man Old Style" panose="02050604050505020204" pitchFamily="18" charset="0"/>
            </a:rPr>
            <a:t>Pricing and valuation of climate risks</a:t>
          </a:r>
        </a:p>
      </dsp:txBody>
      <dsp:txXfrm>
        <a:off x="518243" y="290358"/>
        <a:ext cx="1354384" cy="11715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t>Standardised Precipitation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It is a </a:t>
          </a:r>
          <a:r>
            <a:rPr lang="en-IN" sz="1800" kern="1200" dirty="0">
              <a:solidFill>
                <a:schemeClr val="tx1"/>
              </a:solidFill>
            </a:rPr>
            <a:t>probabilistic index recommended by the World Meteorological Organization to monitor drought. It was developed by McKee et al .in 1993.</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IN" sz="1800" kern="1200" dirty="0">
              <a:solidFill>
                <a:schemeClr val="tx1"/>
              </a:solidFill>
            </a:rPr>
            <a:t>It considers precipitation to measure drought but can </a:t>
          </a:r>
        </a:p>
        <a:p>
          <a:pPr marL="0" lvl="0" indent="0" algn="ctr" defTabSz="800100">
            <a:lnSpc>
              <a:spcPct val="90000"/>
            </a:lnSpc>
            <a:spcBef>
              <a:spcPct val="0"/>
            </a:spcBef>
            <a:spcAft>
              <a:spcPts val="0"/>
            </a:spcAft>
            <a:buNone/>
          </a:pPr>
          <a:r>
            <a:rPr lang="en-IN" sz="1800" kern="1200" dirty="0">
              <a:solidFill>
                <a:schemeClr val="tx1"/>
              </a:solidFill>
            </a:rPr>
            <a:t>also be used to determine periods of anomalously </a:t>
          </a:r>
        </a:p>
        <a:p>
          <a:pPr marL="0" lvl="0" indent="0" algn="ctr" defTabSz="800100">
            <a:lnSpc>
              <a:spcPct val="90000"/>
            </a:lnSpc>
            <a:spcBef>
              <a:spcPct val="0"/>
            </a:spcBef>
            <a:spcAft>
              <a:spcPts val="0"/>
            </a:spcAft>
            <a:buNone/>
          </a:pPr>
          <a:r>
            <a:rPr lang="en-IN" sz="1800" kern="1200" dirty="0">
              <a:solidFill>
                <a:schemeClr val="tx1"/>
              </a:solidFill>
            </a:rPr>
            <a:t>wet events.</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IN" sz="1800" kern="1200" dirty="0">
              <a:solidFill>
                <a:schemeClr val="tx1"/>
              </a:solidFill>
            </a:rPr>
            <a:t>The India Meteorological Department (IMD) calculates </a:t>
          </a:r>
        </a:p>
        <a:p>
          <a:pPr marL="0" lvl="0" indent="0" algn="ctr" defTabSz="800100">
            <a:lnSpc>
              <a:spcPct val="90000"/>
            </a:lnSpc>
            <a:spcBef>
              <a:spcPct val="0"/>
            </a:spcBef>
            <a:spcAft>
              <a:spcPts val="0"/>
            </a:spcAft>
            <a:buNone/>
          </a:pPr>
          <a:r>
            <a:rPr lang="en-IN" sz="1800" kern="1200" dirty="0">
              <a:solidFill>
                <a:schemeClr val="tx1"/>
              </a:solidFill>
            </a:rPr>
            <a:t>SPI every week for a cumulative four week period at a </a:t>
          </a:r>
        </a:p>
        <a:p>
          <a:pPr marL="0" lvl="0" indent="0" algn="ctr" defTabSz="800100">
            <a:lnSpc>
              <a:spcPct val="90000"/>
            </a:lnSpc>
            <a:spcBef>
              <a:spcPct val="0"/>
            </a:spcBef>
            <a:spcAft>
              <a:spcPts val="0"/>
            </a:spcAft>
            <a:buNone/>
          </a:pPr>
          <a:r>
            <a:rPr lang="en-IN" sz="1800" kern="1200" dirty="0">
              <a:solidFill>
                <a:schemeClr val="tx1"/>
              </a:solidFill>
            </a:rPr>
            <a:t>district level. The base period used for this is 1901-2000. </a:t>
          </a:r>
          <a:endParaRPr lang="en-US" sz="1800" kern="1200" dirty="0">
            <a:solidFill>
              <a:schemeClr val="tx1"/>
            </a:solidFill>
          </a:endParaRPr>
        </a:p>
      </dsp:txBody>
      <dsp:txXfrm>
        <a:off x="2257577" y="3077803"/>
        <a:ext cx="5509477" cy="11292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t>Aridity Anomaly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This index was </a:t>
          </a:r>
          <a:r>
            <a:rPr lang="en-IN" sz="1800" kern="1200" dirty="0">
              <a:solidFill>
                <a:schemeClr val="tx1"/>
              </a:solidFill>
            </a:rPr>
            <a:t>was developed by the Indian </a:t>
          </a:r>
        </a:p>
        <a:p>
          <a:pPr marL="0" lvl="0" indent="0" algn="ctr" defTabSz="800100">
            <a:lnSpc>
              <a:spcPct val="90000"/>
            </a:lnSpc>
            <a:spcBef>
              <a:spcPct val="0"/>
            </a:spcBef>
            <a:spcAft>
              <a:spcPts val="0"/>
            </a:spcAft>
            <a:buNone/>
          </a:pPr>
          <a:r>
            <a:rPr lang="en-IN" sz="1800" kern="1200" dirty="0">
              <a:solidFill>
                <a:schemeClr val="tx1"/>
              </a:solidFill>
            </a:rPr>
            <a:t>Meteorological Department (IMD)</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is a </a:t>
          </a:r>
          <a:r>
            <a:rPr lang="en-IN" sz="1800" kern="1200" dirty="0">
              <a:solidFill>
                <a:schemeClr val="tx1"/>
              </a:solidFill>
            </a:rPr>
            <a:t>is a near real-time drought index based </a:t>
          </a:r>
        </a:p>
        <a:p>
          <a:pPr marL="0" lvl="0" indent="0" algn="ctr" defTabSz="800100">
            <a:lnSpc>
              <a:spcPct val="90000"/>
            </a:lnSpc>
            <a:spcBef>
              <a:spcPct val="0"/>
            </a:spcBef>
            <a:spcAft>
              <a:spcPts val="0"/>
            </a:spcAft>
            <a:buNone/>
          </a:pPr>
          <a:r>
            <a:rPr lang="en-IN" sz="1800" kern="1200" dirty="0">
              <a:solidFill>
                <a:schemeClr val="tx1"/>
              </a:solidFill>
            </a:rPr>
            <a:t>on temperature, wind and solar radiation.</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The </a:t>
          </a:r>
          <a:r>
            <a:rPr lang="en-IN" sz="1800" kern="1200" dirty="0">
              <a:solidFill>
                <a:schemeClr val="tx1"/>
              </a:solidFill>
            </a:rPr>
            <a:t>IMD calculates this index for weekly or two-weekly periods. </a:t>
          </a:r>
          <a:endParaRPr lang="en-US" sz="1800" kern="1200" dirty="0">
            <a:solidFill>
              <a:schemeClr val="tx1"/>
            </a:solidFill>
          </a:endParaRPr>
        </a:p>
      </dsp:txBody>
      <dsp:txXfrm>
        <a:off x="2257577" y="3077803"/>
        <a:ext cx="5509477" cy="11292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UV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This index was</a:t>
          </a:r>
          <a:r>
            <a:rPr lang="en-IN" sz="1800" kern="1200" dirty="0">
              <a:solidFill>
                <a:schemeClr val="tx1"/>
              </a:solidFill>
            </a:rPr>
            <a:t> standardised by WHO, UNEP, and the </a:t>
          </a:r>
        </a:p>
        <a:p>
          <a:pPr marL="0" lvl="0" indent="0" algn="ctr" defTabSz="800100">
            <a:lnSpc>
              <a:spcPct val="90000"/>
            </a:lnSpc>
            <a:spcBef>
              <a:spcPct val="0"/>
            </a:spcBef>
            <a:spcAft>
              <a:spcPct val="35000"/>
            </a:spcAft>
            <a:buNone/>
          </a:pPr>
          <a:r>
            <a:rPr lang="en-IN" sz="1800" kern="1200" dirty="0">
              <a:solidFill>
                <a:schemeClr val="tx1"/>
              </a:solidFill>
            </a:rPr>
            <a:t>WMO in 1994. Based on this, Ministry of Earth Sciences (MoES) developed a UV Index for India.</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is </a:t>
          </a:r>
          <a:r>
            <a:rPr lang="en-IN" sz="1800" kern="1200" dirty="0">
              <a:solidFill>
                <a:schemeClr val="tx1"/>
              </a:solidFill>
            </a:rPr>
            <a:t>a measurement of the amount of skin damaging UV radiation expected to reach the earth's surface at the time when the sun is highest in the sky. </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is calculated by </a:t>
          </a:r>
          <a:r>
            <a:rPr lang="en-IN" sz="1800" kern="1200" dirty="0">
              <a:solidFill>
                <a:schemeClr val="tx1"/>
              </a:solidFill>
            </a:rPr>
            <a:t>System of Air Quality and Weather Forecasting and Research (SAFAR), a Government </a:t>
          </a:r>
        </a:p>
        <a:p>
          <a:pPr marL="0" lvl="0" indent="0" algn="ctr" defTabSz="800100">
            <a:lnSpc>
              <a:spcPct val="90000"/>
            </a:lnSpc>
            <a:spcBef>
              <a:spcPct val="0"/>
            </a:spcBef>
            <a:spcAft>
              <a:spcPts val="0"/>
            </a:spcAft>
            <a:buNone/>
          </a:pPr>
          <a:r>
            <a:rPr lang="en-IN" sz="1800" kern="1200" dirty="0">
              <a:solidFill>
                <a:schemeClr val="tx1"/>
              </a:solidFill>
            </a:rPr>
            <a:t>of India initiative.</a:t>
          </a:r>
          <a:endParaRPr lang="en-US" sz="1800" kern="1200" dirty="0">
            <a:solidFill>
              <a:schemeClr val="tx1"/>
            </a:solidFill>
          </a:endParaRPr>
        </a:p>
      </dsp:txBody>
      <dsp:txXfrm>
        <a:off x="2257577" y="3077803"/>
        <a:ext cx="5509477" cy="11292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Air Quality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a:t>
          </a:r>
          <a:r>
            <a:rPr lang="en-IN" sz="1800" kern="1200" dirty="0">
              <a:solidFill>
                <a:schemeClr val="tx1"/>
              </a:solidFill>
            </a:rPr>
            <a:t>t was developed by IIT Kanpur</a:t>
          </a:r>
          <a:endParaRPr lang="en-US" sz="1800" kern="1200" dirty="0">
            <a:solidFill>
              <a:schemeClr val="tx1"/>
            </a:solidFill>
          </a:endParaRP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a:t>
          </a:r>
          <a:r>
            <a:rPr lang="en-IN" sz="1800" kern="1200" dirty="0">
              <a:solidFill>
                <a:schemeClr val="tx1"/>
              </a:solidFill>
            </a:rPr>
            <a:t>measures the quality of air based on concentration of various air pollutants and their likely health impacts. </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 </a:t>
          </a:r>
          <a:r>
            <a:rPr lang="en-IN" sz="1800" kern="1200" dirty="0">
              <a:solidFill>
                <a:schemeClr val="tx1"/>
              </a:solidFill>
            </a:rPr>
            <a:t>is calculated by the Central Pollution Control Board along with State Pollution Control Boards. They operate the National Air Monitoring Program which covers 240 cities of the country and has more than 342 monitoring stations. </a:t>
          </a:r>
          <a:endParaRPr lang="en-US" sz="1800" kern="1200" dirty="0">
            <a:solidFill>
              <a:schemeClr val="tx1"/>
            </a:solidFill>
          </a:endParaRPr>
        </a:p>
      </dsp:txBody>
      <dsp:txXfrm>
        <a:off x="2257577" y="3077803"/>
        <a:ext cx="5509477" cy="11292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2C5B-A072-4BA2-847D-A22A3232F3A9}">
      <dsp:nvSpPr>
        <dsp:cNvPr id="0" name=""/>
        <dsp:cNvSpPr/>
      </dsp:nvSpPr>
      <dsp:spPr>
        <a:xfrm>
          <a:off x="1519599" y="2284028"/>
          <a:ext cx="737977" cy="1358423"/>
        </a:xfrm>
        <a:custGeom>
          <a:avLst/>
          <a:gdLst/>
          <a:ahLst/>
          <a:cxnLst/>
          <a:rect l="0" t="0" r="0" b="0"/>
          <a:pathLst>
            <a:path>
              <a:moveTo>
                <a:pt x="0" y="0"/>
              </a:moveTo>
              <a:lnTo>
                <a:pt x="368988" y="0"/>
              </a:lnTo>
              <a:lnTo>
                <a:pt x="368988" y="1358423"/>
              </a:lnTo>
              <a:lnTo>
                <a:pt x="737977" y="1358423"/>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49939" y="2924591"/>
        <a:ext cx="77296" cy="77296"/>
      </dsp:txXfrm>
    </dsp:sp>
    <dsp:sp modelId="{8A7539B2-E790-41FC-832B-A5C85AC29925}">
      <dsp:nvSpPr>
        <dsp:cNvPr id="0" name=""/>
        <dsp:cNvSpPr/>
      </dsp:nvSpPr>
      <dsp:spPr>
        <a:xfrm>
          <a:off x="1519599" y="2237996"/>
          <a:ext cx="737977" cy="91440"/>
        </a:xfrm>
        <a:custGeom>
          <a:avLst/>
          <a:gdLst/>
          <a:ahLst/>
          <a:cxnLst/>
          <a:rect l="0" t="0" r="0" b="0"/>
          <a:pathLst>
            <a:path>
              <a:moveTo>
                <a:pt x="0" y="46031"/>
              </a:moveTo>
              <a:lnTo>
                <a:pt x="368988" y="46031"/>
              </a:lnTo>
              <a:lnTo>
                <a:pt x="368988" y="45720"/>
              </a:lnTo>
              <a:lnTo>
                <a:pt x="737977" y="4572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0138" y="2265266"/>
        <a:ext cx="36898" cy="36898"/>
      </dsp:txXfrm>
    </dsp:sp>
    <dsp:sp modelId="{DEA187CD-9F26-46AF-96C5-A8156F68DDD3}">
      <dsp:nvSpPr>
        <dsp:cNvPr id="0" name=""/>
        <dsp:cNvSpPr/>
      </dsp:nvSpPr>
      <dsp:spPr>
        <a:xfrm>
          <a:off x="1519599" y="950743"/>
          <a:ext cx="737977" cy="1333284"/>
        </a:xfrm>
        <a:custGeom>
          <a:avLst/>
          <a:gdLst/>
          <a:ahLst/>
          <a:cxnLst/>
          <a:rect l="0" t="0" r="0" b="0"/>
          <a:pathLst>
            <a:path>
              <a:moveTo>
                <a:pt x="0" y="1333284"/>
              </a:moveTo>
              <a:lnTo>
                <a:pt x="368988" y="1333284"/>
              </a:lnTo>
              <a:lnTo>
                <a:pt x="368988" y="0"/>
              </a:lnTo>
              <a:lnTo>
                <a:pt x="737977" y="0"/>
              </a:lnTo>
            </a:path>
          </a:pathLst>
        </a:custGeom>
        <a:noFill/>
        <a:ln w="15875"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50491" y="1579288"/>
        <a:ext cx="76194" cy="76194"/>
      </dsp:txXfrm>
    </dsp:sp>
    <dsp:sp modelId="{DFFBFE0A-831B-4AC2-B150-74BFE0C78D2A}">
      <dsp:nvSpPr>
        <dsp:cNvPr id="0" name=""/>
        <dsp:cNvSpPr/>
      </dsp:nvSpPr>
      <dsp:spPr>
        <a:xfrm rot="16200000">
          <a:off x="-1383213" y="1660783"/>
          <a:ext cx="4559138" cy="1246488"/>
        </a:xfrm>
        <a:prstGeom prst="rect">
          <a:avLst/>
        </a:prstGeom>
        <a:blipFill rotWithShape="0">
          <a:blip xmlns:r="http://schemas.openxmlformats.org/officeDocument/2006/relationships" r:embed="rId1">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prstClr val="white"/>
              </a:solidFill>
              <a:latin typeface="Garamond"/>
              <a:ea typeface="+mn-ea"/>
              <a:cs typeface="+mn-cs"/>
            </a:rPr>
            <a:t>Heat Index</a:t>
          </a:r>
        </a:p>
      </dsp:txBody>
      <dsp:txXfrm>
        <a:off x="-1383213" y="1660783"/>
        <a:ext cx="4559138" cy="1246488"/>
      </dsp:txXfrm>
    </dsp:sp>
    <dsp:sp modelId="{568A940E-C0FF-4FE9-9971-2C1BC0AB1E60}">
      <dsp:nvSpPr>
        <dsp:cNvPr id="0" name=""/>
        <dsp:cNvSpPr/>
      </dsp:nvSpPr>
      <dsp:spPr>
        <a:xfrm>
          <a:off x="2257577" y="386095"/>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It was developed by George Winterling in 1978.</a:t>
          </a:r>
        </a:p>
      </dsp:txBody>
      <dsp:txXfrm>
        <a:off x="2257577" y="386095"/>
        <a:ext cx="5509477" cy="1129294"/>
      </dsp:txXfrm>
    </dsp:sp>
    <dsp:sp modelId="{0299B50E-E082-42EE-9ED7-D6726157A239}">
      <dsp:nvSpPr>
        <dsp:cNvPr id="0" name=""/>
        <dsp:cNvSpPr/>
      </dsp:nvSpPr>
      <dsp:spPr>
        <a:xfrm>
          <a:off x="2257577" y="1719068"/>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sz="1800" kern="1200" dirty="0">
              <a:solidFill>
                <a:schemeClr val="tx1"/>
              </a:solidFill>
            </a:rPr>
            <a:t>It</a:t>
          </a:r>
          <a:r>
            <a:rPr lang="en-IN" sz="1800" kern="1200" dirty="0">
              <a:solidFill>
                <a:schemeClr val="tx1"/>
              </a:solidFill>
            </a:rPr>
            <a:t> is a summer index based on actual temperatures and relative humidity levels. It is a measure of stress that humans face due to rise in temperature as well as moisture levels.</a:t>
          </a:r>
          <a:endParaRPr lang="en-US" sz="1800" kern="1200" dirty="0">
            <a:solidFill>
              <a:schemeClr val="tx1"/>
            </a:solidFill>
          </a:endParaRPr>
        </a:p>
      </dsp:txBody>
      <dsp:txXfrm>
        <a:off x="2257577" y="1719068"/>
        <a:ext cx="5509477" cy="1129294"/>
      </dsp:txXfrm>
    </dsp:sp>
    <dsp:sp modelId="{48CA1261-79BE-40B2-9787-883EF6227F2A}">
      <dsp:nvSpPr>
        <dsp:cNvPr id="0" name=""/>
        <dsp:cNvSpPr/>
      </dsp:nvSpPr>
      <dsp:spPr>
        <a:xfrm>
          <a:off x="2257577" y="3077803"/>
          <a:ext cx="5509477" cy="1129294"/>
        </a:xfrm>
        <a:prstGeom prst="rect">
          <a:avLst/>
        </a:prstGeom>
        <a:solidFill>
          <a:srgbClr val="CBCBC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IN" sz="1800" kern="1200" dirty="0">
              <a:solidFill>
                <a:schemeClr val="tx1"/>
              </a:solidFill>
            </a:rPr>
            <a:t>IMD calculates this index across all weather stations </a:t>
          </a:r>
        </a:p>
        <a:p>
          <a:pPr marL="0" lvl="0" indent="0" algn="ctr" defTabSz="800100">
            <a:lnSpc>
              <a:spcPct val="90000"/>
            </a:lnSpc>
            <a:spcBef>
              <a:spcPct val="0"/>
            </a:spcBef>
            <a:spcAft>
              <a:spcPts val="0"/>
            </a:spcAft>
            <a:buNone/>
          </a:pPr>
          <a:r>
            <a:rPr lang="en-IN" sz="1800" kern="1200" dirty="0">
              <a:solidFill>
                <a:schemeClr val="tx1"/>
              </a:solidFill>
            </a:rPr>
            <a:t>of India. It is updated every three hours during the </a:t>
          </a:r>
        </a:p>
        <a:p>
          <a:pPr marL="0" lvl="0" indent="0" algn="ctr" defTabSz="800100">
            <a:lnSpc>
              <a:spcPct val="90000"/>
            </a:lnSpc>
            <a:spcBef>
              <a:spcPct val="0"/>
            </a:spcBef>
            <a:spcAft>
              <a:spcPts val="0"/>
            </a:spcAft>
            <a:buNone/>
          </a:pPr>
          <a:r>
            <a:rPr lang="en-IN" sz="1800" kern="1200" dirty="0">
              <a:solidFill>
                <a:schemeClr val="tx1"/>
              </a:solidFill>
            </a:rPr>
            <a:t>months of April, May and June.</a:t>
          </a:r>
          <a:endParaRPr lang="en-US" sz="1800" kern="1200" dirty="0">
            <a:solidFill>
              <a:schemeClr val="tx1"/>
            </a:solidFill>
          </a:endParaRPr>
        </a:p>
      </dsp:txBody>
      <dsp:txXfrm>
        <a:off x="2257577" y="3077803"/>
        <a:ext cx="5509477" cy="1129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alpha val="80000"/>
                <a:hueOff val="0"/>
                <a:satOff val="0"/>
                <a:lumOff val="0"/>
                <a:alphaOff val="0"/>
                <a:shade val="74000"/>
                <a:satMod val="130000"/>
                <a:lumMod val="90000"/>
              </a:schemeClr>
              <a:schemeClr val="accent6">
                <a:alpha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Bookman Old Style" panose="02050604050505020204" pitchFamily="18" charset="0"/>
          </a:endParaRPr>
        </a:p>
      </dsp:txBody>
      <dsp:txXfrm>
        <a:off x="518243" y="290358"/>
        <a:ext cx="1354384" cy="1171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shade val="60000"/>
                <a:hueOff val="0"/>
                <a:satOff val="0"/>
                <a:lumOff val="0"/>
                <a:alphaOff val="0"/>
                <a:shade val="74000"/>
                <a:satMod val="130000"/>
                <a:lumMod val="90000"/>
              </a:schemeClr>
              <a:schemeClr val="accent6">
                <a:shade val="6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man Old Style" panose="02050604050505020204" pitchFamily="18" charset="0"/>
            </a:rPr>
            <a:t>Climatic zones</a:t>
          </a:r>
        </a:p>
      </dsp:txBody>
      <dsp:txXfrm>
        <a:off x="518243" y="290358"/>
        <a:ext cx="1354384" cy="1171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alpha val="80000"/>
                <a:hueOff val="0"/>
                <a:satOff val="0"/>
                <a:lumOff val="0"/>
                <a:alphaOff val="0"/>
                <a:shade val="74000"/>
                <a:satMod val="130000"/>
                <a:lumMod val="90000"/>
              </a:schemeClr>
              <a:schemeClr val="accent6">
                <a:alpha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Bookman Old Style" panose="02050604050505020204" pitchFamily="18" charset="0"/>
          </a:endParaRPr>
        </a:p>
      </dsp:txBody>
      <dsp:txXfrm>
        <a:off x="518243" y="290358"/>
        <a:ext cx="1354384" cy="1171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EE96-BEE8-4997-A131-392FB46AC00C}">
      <dsp:nvSpPr>
        <dsp:cNvPr id="0" name=""/>
        <dsp:cNvSpPr/>
      </dsp:nvSpPr>
      <dsp:spPr>
        <a:xfrm>
          <a:off x="182560" y="0"/>
          <a:ext cx="2025750" cy="1752228"/>
        </a:xfrm>
        <a:prstGeom prst="hexagon">
          <a:avLst>
            <a:gd name="adj" fmla="val 28570"/>
            <a:gd name="vf" fmla="val 115470"/>
          </a:avLst>
        </a:prstGeom>
        <a:blipFill rotWithShape="0">
          <a:blip xmlns:r="http://schemas.openxmlformats.org/officeDocument/2006/relationships" r:embed="rId1">
            <a:duotone>
              <a:schemeClr val="accent6">
                <a:shade val="60000"/>
                <a:hueOff val="0"/>
                <a:satOff val="0"/>
                <a:lumOff val="0"/>
                <a:alphaOff val="0"/>
                <a:shade val="74000"/>
                <a:satMod val="130000"/>
                <a:lumMod val="90000"/>
              </a:schemeClr>
              <a:schemeClr val="accent6">
                <a:shade val="6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ookman Old Style" panose="02050604050505020204" pitchFamily="18" charset="0"/>
            </a:rPr>
            <a:t>Climatic zones</a:t>
          </a:r>
        </a:p>
      </dsp:txBody>
      <dsp:txXfrm>
        <a:off x="518243" y="290358"/>
        <a:ext cx="1354384" cy="11715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4D650-89C2-444F-8861-52B99D6644DE}">
      <dsp:nvSpPr>
        <dsp:cNvPr id="0" name=""/>
        <dsp:cNvSpPr/>
      </dsp:nvSpPr>
      <dsp:spPr>
        <a:xfrm>
          <a:off x="0" y="0"/>
          <a:ext cx="2575541" cy="2227784"/>
        </a:xfrm>
        <a:prstGeom prst="hexagon">
          <a:avLst>
            <a:gd name="adj" fmla="val 28570"/>
            <a:gd name="vf" fmla="val 115470"/>
          </a:avLst>
        </a:prstGeom>
        <a:blipFill rotWithShape="0">
          <a:blip xmlns:r="http://schemas.openxmlformats.org/officeDocument/2006/relationships" r:embed="rId1">
            <a:duotone>
              <a:schemeClr val="dk2">
                <a:hueOff val="0"/>
                <a:satOff val="0"/>
                <a:lumOff val="0"/>
                <a:alphaOff val="0"/>
                <a:shade val="74000"/>
                <a:satMod val="130000"/>
                <a:lumMod val="90000"/>
              </a:schemeClr>
              <a:schemeClr val="dk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855663">
            <a:lnSpc>
              <a:spcPct val="90000"/>
            </a:lnSpc>
            <a:spcBef>
              <a:spcPct val="0"/>
            </a:spcBef>
            <a:spcAft>
              <a:spcPct val="35000"/>
            </a:spcAft>
            <a:buNone/>
          </a:pPr>
          <a:endParaRPr lang="en-US" sz="3200" b="1" kern="1200" dirty="0"/>
        </a:p>
      </dsp:txBody>
      <dsp:txXfrm>
        <a:off x="426788" y="369162"/>
        <a:ext cx="1721965" cy="148946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E1C022-2162-47B9-B6E3-9DCA7F0D32D3}" type="datetimeFigureOut">
              <a:rPr lang="en-US" smtClean="0"/>
              <a:pPr/>
              <a:t>5/1/2018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A48E78-BF3F-4786-99D2-597B7022B465}" type="slidenum">
              <a:rPr lang="en-US" smtClean="0"/>
              <a:pPr/>
              <a:t>‹#›</a:t>
            </a:fld>
            <a:endParaRPr lang="en-US" dirty="0"/>
          </a:p>
        </p:txBody>
      </p:sp>
    </p:spTree>
    <p:extLst>
      <p:ext uri="{BB962C8B-B14F-4D97-AF65-F5344CB8AC3E}">
        <p14:creationId xmlns:p14="http://schemas.microsoft.com/office/powerpoint/2010/main" xmlns="" val="2107928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71800" cy="458788"/>
          </a:xfrm>
          <a:prstGeom prst="rect">
            <a:avLst/>
          </a:prstGeom>
        </p:spPr>
        <p:txBody>
          <a:bodyPr vert="horz" lIns="91407" tIns="45705" rIns="91407" bIns="45705" rtlCol="0"/>
          <a:lstStyle>
            <a:lvl1pPr algn="l">
              <a:defRPr sz="1200"/>
            </a:lvl1pPr>
          </a:lstStyle>
          <a:p>
            <a:endParaRPr lang="en-US" dirty="0"/>
          </a:p>
        </p:txBody>
      </p:sp>
      <p:sp>
        <p:nvSpPr>
          <p:cNvPr id="3" name="Date Placeholder 2"/>
          <p:cNvSpPr>
            <a:spLocks noGrp="1"/>
          </p:cNvSpPr>
          <p:nvPr>
            <p:ph type="dt" idx="1"/>
          </p:nvPr>
        </p:nvSpPr>
        <p:spPr>
          <a:xfrm>
            <a:off x="3884618" y="3"/>
            <a:ext cx="2971800" cy="458788"/>
          </a:xfrm>
          <a:prstGeom prst="rect">
            <a:avLst/>
          </a:prstGeom>
        </p:spPr>
        <p:txBody>
          <a:bodyPr vert="horz" lIns="91407" tIns="45705" rIns="91407" bIns="45705" rtlCol="0"/>
          <a:lstStyle>
            <a:lvl1pPr algn="r">
              <a:defRPr sz="1200"/>
            </a:lvl1pPr>
          </a:lstStyle>
          <a:p>
            <a:fld id="{0FC4C4DF-EDE6-4CCB-B656-5E738500C65A}" type="datetimeFigureOut">
              <a:rPr lang="en-US" smtClean="0"/>
              <a:pPr/>
              <a:t>5/1/2018</a:t>
            </a:fld>
            <a:endParaRPr lang="en-US" dirty="0"/>
          </a:p>
        </p:txBody>
      </p:sp>
      <p:sp>
        <p:nvSpPr>
          <p:cNvPr id="4" name="Slide Image Placeholder 3"/>
          <p:cNvSpPr>
            <a:spLocks noGrp="1" noRot="1" noChangeAspect="1"/>
          </p:cNvSpPr>
          <p:nvPr>
            <p:ph type="sldImg" idx="2"/>
          </p:nvPr>
        </p:nvSpPr>
        <p:spPr>
          <a:xfrm>
            <a:off x="685800" y="1143000"/>
            <a:ext cx="5486400" cy="3087688"/>
          </a:xfrm>
          <a:prstGeom prst="rect">
            <a:avLst/>
          </a:prstGeom>
          <a:noFill/>
          <a:ln w="12700">
            <a:solidFill>
              <a:prstClr val="black"/>
            </a:solidFill>
          </a:ln>
        </p:spPr>
        <p:txBody>
          <a:bodyPr vert="horz" lIns="91407" tIns="45705" rIns="91407" bIns="45705" rtlCol="0" anchor="ctr"/>
          <a:lstStyle/>
          <a:p>
            <a:endParaRPr lang="en-US" dirty="0"/>
          </a:p>
        </p:txBody>
      </p:sp>
      <p:sp>
        <p:nvSpPr>
          <p:cNvPr id="5" name="Notes Placeholder 4"/>
          <p:cNvSpPr>
            <a:spLocks noGrp="1"/>
          </p:cNvSpPr>
          <p:nvPr>
            <p:ph type="body" sz="quarter" idx="3"/>
          </p:nvPr>
        </p:nvSpPr>
        <p:spPr>
          <a:xfrm>
            <a:off x="685800" y="4400555"/>
            <a:ext cx="5486400" cy="3600450"/>
          </a:xfrm>
          <a:prstGeom prst="rect">
            <a:avLst/>
          </a:prstGeom>
        </p:spPr>
        <p:txBody>
          <a:bodyPr vert="horz" lIns="91407" tIns="45705" rIns="91407" bIns="457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5220"/>
            <a:ext cx="2971800" cy="458787"/>
          </a:xfrm>
          <a:prstGeom prst="rect">
            <a:avLst/>
          </a:prstGeom>
        </p:spPr>
        <p:txBody>
          <a:bodyPr vert="horz" lIns="91407" tIns="45705" rIns="91407" bIns="457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8" y="8685220"/>
            <a:ext cx="2971800" cy="458787"/>
          </a:xfrm>
          <a:prstGeom prst="rect">
            <a:avLst/>
          </a:prstGeom>
        </p:spPr>
        <p:txBody>
          <a:bodyPr vert="horz" lIns="91407" tIns="45705" rIns="91407" bIns="45705" rtlCol="0" anchor="b"/>
          <a:lstStyle>
            <a:lvl1pPr algn="r">
              <a:defRPr sz="1200"/>
            </a:lvl1pPr>
          </a:lstStyle>
          <a:p>
            <a:fld id="{E58B57B1-641A-461B-94F0-974B8F2858C4}" type="slidenum">
              <a:rPr lang="en-US" smtClean="0"/>
              <a:pPr/>
              <a:t>‹#›</a:t>
            </a:fld>
            <a:endParaRPr lang="en-US" dirty="0"/>
          </a:p>
        </p:txBody>
      </p:sp>
    </p:spTree>
    <p:extLst>
      <p:ext uri="{BB962C8B-B14F-4D97-AF65-F5344CB8AC3E}">
        <p14:creationId xmlns:p14="http://schemas.microsoft.com/office/powerpoint/2010/main" xmlns="" val="407778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a:t>
            </a:fld>
            <a:endParaRPr lang="en-US" dirty="0"/>
          </a:p>
        </p:txBody>
      </p:sp>
    </p:spTree>
    <p:extLst>
      <p:ext uri="{BB962C8B-B14F-4D97-AF65-F5344CB8AC3E}">
        <p14:creationId xmlns:p14="http://schemas.microsoft.com/office/powerpoint/2010/main" xmlns="" val="409651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11</a:t>
            </a:fld>
            <a:endParaRPr lang="en-US" dirty="0"/>
          </a:p>
        </p:txBody>
      </p:sp>
    </p:spTree>
    <p:extLst>
      <p:ext uri="{BB962C8B-B14F-4D97-AF65-F5344CB8AC3E}">
        <p14:creationId xmlns:p14="http://schemas.microsoft.com/office/powerpoint/2010/main" xmlns="" val="410131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12</a:t>
            </a:fld>
            <a:endParaRPr lang="en-US" dirty="0"/>
          </a:p>
        </p:txBody>
      </p:sp>
    </p:spTree>
    <p:extLst>
      <p:ext uri="{BB962C8B-B14F-4D97-AF65-F5344CB8AC3E}">
        <p14:creationId xmlns:p14="http://schemas.microsoft.com/office/powerpoint/2010/main" xmlns="" val="300570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13</a:t>
            </a:fld>
            <a:endParaRPr lang="en-US" dirty="0"/>
          </a:p>
        </p:txBody>
      </p:sp>
    </p:spTree>
    <p:extLst>
      <p:ext uri="{BB962C8B-B14F-4D97-AF65-F5344CB8AC3E}">
        <p14:creationId xmlns:p14="http://schemas.microsoft.com/office/powerpoint/2010/main" xmlns="" val="369036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the Canadian Institute of Actuaries, the Society of Actuaries, the Casualty Actuarial Society, and the American Academy of Actuaries </a:t>
            </a:r>
          </a:p>
          <a:p>
            <a:pPr marL="171450" indent="-171450">
              <a:buFont typeface="Arial" panose="020B0604020202020204" pitchFamily="34" charset="0"/>
              <a:buChar char="•"/>
            </a:pPr>
            <a:r>
              <a:rPr lang="en-IN" u="none" dirty="0"/>
              <a:t>This committee developed the Actuaries Climate Index (ACI) in 2016, with the following goals: </a:t>
            </a:r>
          </a:p>
          <a:p>
            <a:pPr marL="457200" lvl="1" indent="0">
              <a:buFont typeface="Arial" panose="020B0604020202020204" pitchFamily="34" charset="0"/>
              <a:buNone/>
            </a:pPr>
            <a:r>
              <a:rPr lang="en-IN" u="none" dirty="0"/>
              <a:t> Create an objective index that measures changes in climate over recent decades </a:t>
            </a:r>
          </a:p>
          <a:p>
            <a:pPr marL="457200" lvl="1" indent="0">
              <a:buFont typeface="Arial" panose="020B0604020202020204" pitchFamily="34" charset="0"/>
              <a:buNone/>
            </a:pPr>
            <a:r>
              <a:rPr lang="en-IN" u="none" dirty="0"/>
              <a:t> Educate the insurance industry and the general public on the impact of climate change </a:t>
            </a:r>
          </a:p>
          <a:p>
            <a:pPr marL="457200" lvl="1" indent="0">
              <a:buFont typeface="Arial" panose="020B0604020202020204" pitchFamily="34" charset="0"/>
              <a:buNone/>
            </a:pPr>
            <a:r>
              <a:rPr lang="en-IN" u="none" dirty="0"/>
              <a:t> The index should be easy to understand, but not simplistic </a:t>
            </a:r>
          </a:p>
          <a:p>
            <a:pPr marL="457200" lvl="1" indent="0">
              <a:buFont typeface="Arial" panose="020B0604020202020204" pitchFamily="34" charset="0"/>
              <a:buNone/>
            </a:pPr>
            <a:r>
              <a:rPr lang="en-IN" u="none" dirty="0"/>
              <a:t> Promote the actuarial profession </a:t>
            </a:r>
          </a:p>
          <a:p>
            <a:pPr marL="171450" indent="-171450">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14</a:t>
            </a:fld>
            <a:endParaRPr lang="en-US" dirty="0"/>
          </a:p>
        </p:txBody>
      </p:sp>
    </p:spTree>
    <p:extLst>
      <p:ext uri="{BB962C8B-B14F-4D97-AF65-F5344CB8AC3E}">
        <p14:creationId xmlns:p14="http://schemas.microsoft.com/office/powerpoint/2010/main" xmlns="" val="12860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15</a:t>
            </a:fld>
            <a:endParaRPr lang="en-US" dirty="0"/>
          </a:p>
        </p:txBody>
      </p:sp>
    </p:spTree>
    <p:extLst>
      <p:ext uri="{BB962C8B-B14F-4D97-AF65-F5344CB8AC3E}">
        <p14:creationId xmlns:p14="http://schemas.microsoft.com/office/powerpoint/2010/main" xmlns="" val="29785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16</a:t>
            </a:fld>
            <a:endParaRPr lang="en-US" dirty="0"/>
          </a:p>
        </p:txBody>
      </p:sp>
    </p:spTree>
    <p:extLst>
      <p:ext uri="{BB962C8B-B14F-4D97-AF65-F5344CB8AC3E}">
        <p14:creationId xmlns:p14="http://schemas.microsoft.com/office/powerpoint/2010/main" xmlns="" val="367787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i="0" kern="1200" dirty="0">
                <a:solidFill>
                  <a:schemeClr val="tx1"/>
                </a:solidFill>
                <a:effectLst/>
                <a:latin typeface="+mn-lt"/>
                <a:ea typeface="+mn-ea"/>
                <a:cs typeface="+mn-cs"/>
              </a:rPr>
              <a:t>India has a large coastline.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i="0" kern="1200" dirty="0">
                <a:solidFill>
                  <a:schemeClr val="tx1"/>
                </a:solidFill>
                <a:effectLst/>
                <a:latin typeface="+mn-lt"/>
                <a:ea typeface="+mn-ea"/>
                <a:cs typeface="+mn-cs"/>
              </a:rPr>
              <a:t>Length of the coastline of India including the coastlines of Andaman and Nicobar Islands in the Bay of Bengal and </a:t>
            </a:r>
            <a:r>
              <a:rPr lang="en-IN" sz="1200" b="0" i="0" kern="1200" dirty="0" err="1">
                <a:solidFill>
                  <a:schemeClr val="tx1"/>
                </a:solidFill>
                <a:effectLst/>
                <a:latin typeface="+mn-lt"/>
                <a:ea typeface="+mn-ea"/>
                <a:cs typeface="+mn-cs"/>
              </a:rPr>
              <a:t>Laksha</a:t>
            </a:r>
            <a:r>
              <a:rPr lang="en-IN" sz="1200" b="0" i="0" kern="1200" dirty="0">
                <a:solidFill>
                  <a:schemeClr val="tx1"/>
                </a:solidFill>
                <a:effectLst/>
                <a:latin typeface="+mn-lt"/>
                <a:ea typeface="+mn-ea"/>
                <a:cs typeface="+mn-cs"/>
              </a:rPr>
              <a:t> </a:t>
            </a:r>
            <a:r>
              <a:rPr lang="en-IN" sz="1200" b="0" i="0" kern="1200" dirty="0" err="1">
                <a:solidFill>
                  <a:schemeClr val="tx1"/>
                </a:solidFill>
                <a:effectLst/>
                <a:latin typeface="+mn-lt"/>
                <a:ea typeface="+mn-ea"/>
                <a:cs typeface="+mn-cs"/>
              </a:rPr>
              <a:t>dweep</a:t>
            </a:r>
            <a:r>
              <a:rPr lang="en-IN" sz="1200" b="0" i="0" kern="1200" dirty="0">
                <a:solidFill>
                  <a:schemeClr val="tx1"/>
                </a:solidFill>
                <a:effectLst/>
                <a:latin typeface="+mn-lt"/>
                <a:ea typeface="+mn-ea"/>
                <a:cs typeface="+mn-cs"/>
              </a:rPr>
              <a:t> Islands in the Arabian Sea is 7517 km.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Therefore</a:t>
            </a:r>
            <a:r>
              <a:rPr lang="en-US" baseline="0" dirty="0"/>
              <a:t> sea level rise is a major risk</a:t>
            </a:r>
            <a:endParaRPr lang="en-US" dirty="0"/>
          </a:p>
          <a:p>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17</a:t>
            </a:fld>
            <a:endParaRPr lang="en-US" dirty="0"/>
          </a:p>
        </p:txBody>
      </p:sp>
    </p:spTree>
    <p:extLst>
      <p:ext uri="{BB962C8B-B14F-4D97-AF65-F5344CB8AC3E}">
        <p14:creationId xmlns:p14="http://schemas.microsoft.com/office/powerpoint/2010/main" xmlns="" val="117583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18</a:t>
            </a:fld>
            <a:endParaRPr lang="en-US" dirty="0"/>
          </a:p>
        </p:txBody>
      </p:sp>
    </p:spTree>
    <p:extLst>
      <p:ext uri="{BB962C8B-B14F-4D97-AF65-F5344CB8AC3E}">
        <p14:creationId xmlns:p14="http://schemas.microsoft.com/office/powerpoint/2010/main" xmlns="" val="296576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19</a:t>
            </a:fld>
            <a:endParaRPr lang="en-US" dirty="0"/>
          </a:p>
        </p:txBody>
      </p:sp>
    </p:spTree>
    <p:extLst>
      <p:ext uri="{BB962C8B-B14F-4D97-AF65-F5344CB8AC3E}">
        <p14:creationId xmlns:p14="http://schemas.microsoft.com/office/powerpoint/2010/main" xmlns="" val="263814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20</a:t>
            </a:fld>
            <a:endParaRPr lang="en-US" dirty="0"/>
          </a:p>
        </p:txBody>
      </p:sp>
    </p:spTree>
    <p:extLst>
      <p:ext uri="{BB962C8B-B14F-4D97-AF65-F5344CB8AC3E}">
        <p14:creationId xmlns:p14="http://schemas.microsoft.com/office/powerpoint/2010/main" xmlns="" val="2829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a:t>
            </a:fld>
            <a:endParaRPr lang="en-US" dirty="0"/>
          </a:p>
        </p:txBody>
      </p:sp>
    </p:spTree>
    <p:extLst>
      <p:ext uri="{BB962C8B-B14F-4D97-AF65-F5344CB8AC3E}">
        <p14:creationId xmlns:p14="http://schemas.microsoft.com/office/powerpoint/2010/main" xmlns="" val="138649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21</a:t>
            </a:fld>
            <a:endParaRPr lang="en-US" dirty="0"/>
          </a:p>
        </p:txBody>
      </p:sp>
    </p:spTree>
    <p:extLst>
      <p:ext uri="{BB962C8B-B14F-4D97-AF65-F5344CB8AC3E}">
        <p14:creationId xmlns:p14="http://schemas.microsoft.com/office/powerpoint/2010/main" xmlns="" val="1705841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22</a:t>
            </a:fld>
            <a:endParaRPr lang="en-US" dirty="0"/>
          </a:p>
        </p:txBody>
      </p:sp>
    </p:spTree>
    <p:extLst>
      <p:ext uri="{BB962C8B-B14F-4D97-AF65-F5344CB8AC3E}">
        <p14:creationId xmlns:p14="http://schemas.microsoft.com/office/powerpoint/2010/main" xmlns="" val="199633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IN"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23</a:t>
            </a:fld>
            <a:endParaRPr lang="en-US" dirty="0"/>
          </a:p>
        </p:txBody>
      </p:sp>
    </p:spTree>
    <p:extLst>
      <p:ext uri="{BB962C8B-B14F-4D97-AF65-F5344CB8AC3E}">
        <p14:creationId xmlns:p14="http://schemas.microsoft.com/office/powerpoint/2010/main" xmlns="" val="776240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24</a:t>
            </a:fld>
            <a:endParaRPr lang="en-US" dirty="0"/>
          </a:p>
        </p:txBody>
      </p:sp>
    </p:spTree>
    <p:extLst>
      <p:ext uri="{BB962C8B-B14F-4D97-AF65-F5344CB8AC3E}">
        <p14:creationId xmlns:p14="http://schemas.microsoft.com/office/powerpoint/2010/main" xmlns="" val="150190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25</a:t>
            </a:fld>
            <a:endParaRPr lang="en-US" dirty="0"/>
          </a:p>
        </p:txBody>
      </p:sp>
    </p:spTree>
    <p:extLst>
      <p:ext uri="{BB962C8B-B14F-4D97-AF65-F5344CB8AC3E}">
        <p14:creationId xmlns:p14="http://schemas.microsoft.com/office/powerpoint/2010/main" xmlns="" val="65641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26</a:t>
            </a:fld>
            <a:endParaRPr lang="en-US" dirty="0"/>
          </a:p>
        </p:txBody>
      </p:sp>
    </p:spTree>
    <p:extLst>
      <p:ext uri="{BB962C8B-B14F-4D97-AF65-F5344CB8AC3E}">
        <p14:creationId xmlns:p14="http://schemas.microsoft.com/office/powerpoint/2010/main" xmlns="" val="524801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27</a:t>
            </a:fld>
            <a:endParaRPr lang="en-US" dirty="0"/>
          </a:p>
        </p:txBody>
      </p:sp>
    </p:spTree>
    <p:extLst>
      <p:ext uri="{BB962C8B-B14F-4D97-AF65-F5344CB8AC3E}">
        <p14:creationId xmlns:p14="http://schemas.microsoft.com/office/powerpoint/2010/main" xmlns="" val="1055017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The Centre for Research on the Epidemiology of Disasters (CRED), a World Health Organization (WHO) collaboration centre,</a:t>
            </a:r>
            <a:r>
              <a:rPr lang="en-IN" baseline="0" dirty="0"/>
              <a:t> published a report named The Human Cost of Weather related disasters. According to this report, between 1995 and 2015, 805 million people were affected by weather-related disasters; one of the highest in the world. </a:t>
            </a:r>
            <a:r>
              <a:rPr lang="en-IN" dirty="0"/>
              <a:t>The countries hit by the highest number of disasters are the United States (472), China (441) and India (288).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It shows</a:t>
            </a:r>
            <a:r>
              <a:rPr lang="en-IN" baseline="0" dirty="0"/>
              <a:t> t</a:t>
            </a:r>
            <a:r>
              <a:rPr lang="en-IN" dirty="0"/>
              <a:t>hat economic loss is accounted for 2% of the GDP due to disasters as per the study of the World Bank</a:t>
            </a:r>
          </a:p>
          <a:p>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28</a:t>
            </a:fld>
            <a:endParaRPr lang="en-US" dirty="0"/>
          </a:p>
        </p:txBody>
      </p:sp>
    </p:spTree>
    <p:extLst>
      <p:ext uri="{BB962C8B-B14F-4D97-AF65-F5344CB8AC3E}">
        <p14:creationId xmlns:p14="http://schemas.microsoft.com/office/powerpoint/2010/main" xmlns="" val="1055409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marR="0" lvl="0" indent="0" algn="l" defTabSz="91407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Ecological studies suggest that changes in variance may have disproportionately greater effects on species’ performance than the impact of mean change in temperature.</a:t>
            </a:r>
          </a:p>
          <a:p>
            <a:pPr marL="0" marR="0" lvl="0" indent="0" algn="l" defTabSz="91407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07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err="1"/>
              <a:t>Vasseur</a:t>
            </a:r>
            <a:r>
              <a:rPr lang="en-US" baseline="0" dirty="0"/>
              <a:t> et all, 2014 </a:t>
            </a:r>
            <a:endParaRPr lang="en-US" dirty="0"/>
          </a:p>
          <a:p>
            <a:pPr marL="0" indent="0" defTabSz="9140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29</a:t>
            </a:fld>
            <a:endParaRPr lang="en-US" dirty="0"/>
          </a:p>
        </p:txBody>
      </p:sp>
    </p:spTree>
    <p:extLst>
      <p:ext uri="{BB962C8B-B14F-4D97-AF65-F5344CB8AC3E}">
        <p14:creationId xmlns:p14="http://schemas.microsoft.com/office/powerpoint/2010/main" xmlns="" val="385657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likely to be between 0.3°C and 2.1°C under RCP 2.6 scenario and between 3.1°C and 5.6°C under RCP 8.5 scenario.</a:t>
            </a:r>
          </a:p>
        </p:txBody>
      </p:sp>
      <p:sp>
        <p:nvSpPr>
          <p:cNvPr id="4" name="Slide Number Placeholder 3"/>
          <p:cNvSpPr>
            <a:spLocks noGrp="1"/>
          </p:cNvSpPr>
          <p:nvPr>
            <p:ph type="sldNum" sz="quarter" idx="10"/>
          </p:nvPr>
        </p:nvSpPr>
        <p:spPr/>
        <p:txBody>
          <a:bodyPr/>
          <a:lstStyle/>
          <a:p>
            <a:fld id="{E58B57B1-641A-461B-94F0-974B8F2858C4}" type="slidenum">
              <a:rPr lang="en-US" smtClean="0"/>
              <a:pPr/>
              <a:t>31</a:t>
            </a:fld>
            <a:endParaRPr lang="en-US" dirty="0"/>
          </a:p>
        </p:txBody>
      </p:sp>
    </p:spTree>
    <p:extLst>
      <p:ext uri="{BB962C8B-B14F-4D97-AF65-F5344CB8AC3E}">
        <p14:creationId xmlns:p14="http://schemas.microsoft.com/office/powerpoint/2010/main" xmlns="" val="376750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The change is relative to 1951-1980 averages.</a:t>
            </a:r>
          </a:p>
          <a:p>
            <a:pPr marL="171450" indent="-171450">
              <a:buFont typeface="Arial" panose="020B0604020202020204" pitchFamily="34" charset="0"/>
              <a:buChar char="•"/>
            </a:pPr>
            <a:r>
              <a:rPr lang="en-IN" dirty="0"/>
              <a:t>Global temperatures</a:t>
            </a:r>
            <a:r>
              <a:rPr lang="en-IN" baseline="0" dirty="0"/>
              <a:t> have increased from 0.65</a:t>
            </a:r>
            <a:r>
              <a:rPr lang="en-US" sz="1200" kern="1200" dirty="0">
                <a:solidFill>
                  <a:schemeClr val="tx1"/>
                </a:solidFill>
                <a:effectLst/>
                <a:latin typeface="+mn-lt"/>
                <a:ea typeface="+mn-ea"/>
                <a:cs typeface="+mn-cs"/>
              </a:rPr>
              <a:t>°C to 1.06°C during</a:t>
            </a:r>
            <a:r>
              <a:rPr lang="en-US" sz="1200" kern="1200" baseline="0" dirty="0">
                <a:solidFill>
                  <a:schemeClr val="tx1"/>
                </a:solidFill>
                <a:effectLst/>
                <a:latin typeface="+mn-lt"/>
                <a:ea typeface="+mn-ea"/>
                <a:cs typeface="+mn-cs"/>
              </a:rPr>
              <a:t> 1880 to 2012</a:t>
            </a:r>
            <a:endParaRPr lang="en-IN" dirty="0"/>
          </a:p>
          <a:p>
            <a:pPr marL="171450" indent="-171450">
              <a:buFont typeface="Arial" panose="020B0604020202020204" pitchFamily="34" charset="0"/>
              <a:buChar char="•"/>
            </a:pPr>
            <a:r>
              <a:rPr lang="en-IN" dirty="0"/>
              <a:t>Impact</a:t>
            </a:r>
            <a:r>
              <a:rPr lang="en-IN" baseline="0" dirty="0"/>
              <a:t> of two degree rise in temperature since pre-industrial levels:</a:t>
            </a:r>
          </a:p>
          <a:p>
            <a:pPr marL="628650" lvl="1" indent="-171450">
              <a:buFont typeface="Arial" panose="020B0604020202020204" pitchFamily="34" charset="0"/>
              <a:buChar char="•"/>
            </a:pPr>
            <a:r>
              <a:rPr lang="en-IN" baseline="0" dirty="0"/>
              <a:t>On land, water deficit would double and lead to a drop in wheat and maize harvests</a:t>
            </a:r>
          </a:p>
          <a:p>
            <a:pPr marL="628650" lvl="1" indent="-171450">
              <a:buFont typeface="Arial" panose="020B0604020202020204" pitchFamily="34" charset="0"/>
              <a:buChar char="•"/>
            </a:pPr>
            <a:r>
              <a:rPr lang="en-IN" baseline="0" dirty="0"/>
              <a:t>Glacier melting and corresponding sea-level rise can destroy homes and cities</a:t>
            </a:r>
          </a:p>
          <a:p>
            <a:pPr marL="628650" lvl="1" indent="-171450">
              <a:buFont typeface="Arial" panose="020B0604020202020204" pitchFamily="34" charset="0"/>
              <a:buChar char="•"/>
            </a:pPr>
            <a:r>
              <a:rPr lang="en-IN" baseline="0" dirty="0"/>
              <a:t>About 40% of the world population lives within 100 kms of the coast</a:t>
            </a:r>
          </a:p>
          <a:p>
            <a:pPr marL="628650" lvl="1" indent="-171450">
              <a:buFont typeface="Arial" panose="020B0604020202020204" pitchFamily="34" charset="0"/>
              <a:buChar char="•"/>
            </a:pPr>
            <a:r>
              <a:rPr lang="en-IN" baseline="0" dirty="0"/>
              <a:t>About 80% of global coastlines could experience a rise in sea levels of 6 feet </a:t>
            </a:r>
          </a:p>
          <a:p>
            <a:pPr marL="628650" lvl="1" indent="-171450">
              <a:buFont typeface="Arial" panose="020B0604020202020204" pitchFamily="34" charset="0"/>
              <a:buChar char="•"/>
            </a:pPr>
            <a:r>
              <a:rPr lang="en-IN" baseline="0" dirty="0"/>
              <a:t>Extreme temperatures can also reduce productivity amongst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Recently a series of scientific papers have come out and stated that we have a 5 percent chance of limiting warming to 2°C, and only one chance in a hundred of keeping man-made global warming to 1.5°C, the aspirational goal of the 2015 Paris United Nations Framework </a:t>
            </a:r>
            <a:endParaRPr lang="en-US" dirty="0"/>
          </a:p>
          <a:p>
            <a:pPr marL="171450" lvl="0" indent="-171450">
              <a:buFont typeface="Arial" panose="020B0604020202020204" pitchFamily="34" charset="0"/>
              <a:buChar char="•"/>
            </a:pPr>
            <a:r>
              <a:rPr lang="en-IN" dirty="0"/>
              <a:t>One trillion tons – a maximum global carbon budget of one trillion tons burned is necessary to keep global warming under two degrees Celsius above preindustrial levels; and 2020 – the year global CO2 emissions must peak in order to burn less than one trillion tons of carbon (the world has already burned more than half of that to date).</a:t>
            </a:r>
          </a:p>
          <a:p>
            <a:pPr marL="171450" lvl="0" indent="-171450">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a:t>
            </a:fld>
            <a:endParaRPr lang="en-US" dirty="0"/>
          </a:p>
        </p:txBody>
      </p:sp>
    </p:spTree>
    <p:extLst>
      <p:ext uri="{BB962C8B-B14F-4D97-AF65-F5344CB8AC3E}">
        <p14:creationId xmlns:p14="http://schemas.microsoft.com/office/powerpoint/2010/main" xmlns="" val="1294107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Under RCP 2.6 precipitation change can be between -6.0 mm and +3.8 mm</a:t>
            </a:r>
          </a:p>
          <a:p>
            <a:pPr marL="171450" indent="-171450">
              <a:buFont typeface="Arial" panose="020B0604020202020204" pitchFamily="34" charset="0"/>
              <a:buChar char="•"/>
            </a:pPr>
            <a:r>
              <a:rPr lang="en-IN" dirty="0"/>
              <a:t>Under RCP 8.5 precipitation change can be between -7.7 mm and +10.9 mm</a:t>
            </a:r>
          </a:p>
        </p:txBody>
      </p:sp>
      <p:sp>
        <p:nvSpPr>
          <p:cNvPr id="4" name="Slide Number Placeholder 3"/>
          <p:cNvSpPr>
            <a:spLocks noGrp="1"/>
          </p:cNvSpPr>
          <p:nvPr>
            <p:ph type="sldNum" sz="quarter" idx="10"/>
          </p:nvPr>
        </p:nvSpPr>
        <p:spPr/>
        <p:txBody>
          <a:bodyPr/>
          <a:lstStyle/>
          <a:p>
            <a:fld id="{E58B57B1-641A-461B-94F0-974B8F2858C4}" type="slidenum">
              <a:rPr lang="en-US" smtClean="0"/>
              <a:pPr/>
              <a:t>32</a:t>
            </a:fld>
            <a:endParaRPr lang="en-US" dirty="0"/>
          </a:p>
        </p:txBody>
      </p:sp>
    </p:spTree>
    <p:extLst>
      <p:ext uri="{BB962C8B-B14F-4D97-AF65-F5344CB8AC3E}">
        <p14:creationId xmlns:p14="http://schemas.microsoft.com/office/powerpoint/2010/main" xmlns="" val="3498922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From 1901 to 1990, the average global sea levels rose about 1.2 mm/</a:t>
            </a:r>
            <a:r>
              <a:rPr lang="en-IN" dirty="0" err="1"/>
              <a:t>yr</a:t>
            </a:r>
            <a:r>
              <a:rPr lang="en-IN" dirty="0"/>
              <a:t>, but from 1993 to 2010, the levels rose about 3 mm/</a:t>
            </a:r>
            <a:r>
              <a:rPr lang="en-IN" dirty="0" err="1"/>
              <a:t>yr</a:t>
            </a:r>
            <a:r>
              <a:rPr lang="en-IN" dirty="0"/>
              <a:t>, meaning the rate of rise more than doubled, according to a 2015 report in the journal Nature.</a:t>
            </a:r>
          </a:p>
          <a:p>
            <a:pPr marL="171450" indent="-171450">
              <a:buFont typeface="Arial" panose="020B0604020202020204" pitchFamily="34" charset="0"/>
              <a:buChar char="•"/>
            </a:pPr>
            <a:r>
              <a:rPr lang="en-IN" dirty="0"/>
              <a:t>The IPCC</a:t>
            </a:r>
            <a:r>
              <a:rPr lang="en-IN" baseline="0" dirty="0"/>
              <a:t> AR5 projections: </a:t>
            </a:r>
            <a:r>
              <a:rPr lang="en-IN" dirty="0"/>
              <a:t>This is more than 50 percent higher than the old projections (18-59 cm) [in its last assessment in 2007- AR4]</a:t>
            </a:r>
          </a:p>
          <a:p>
            <a:pPr marL="171450" indent="-171450">
              <a:buFont typeface="Arial" panose="020B0604020202020204" pitchFamily="34" charset="0"/>
              <a:buChar char="•"/>
            </a:pPr>
            <a:r>
              <a:rPr lang="en-IN" sz="1200" b="0" i="0" kern="1200" dirty="0">
                <a:solidFill>
                  <a:schemeClr val="tx1"/>
                </a:solidFill>
                <a:effectLst/>
                <a:latin typeface="+mn-lt"/>
                <a:ea typeface="+mn-ea"/>
                <a:cs typeface="+mn-cs"/>
              </a:rPr>
              <a:t>According to the best case scenario (humans take very aggressive action to reduce greenhouse gases), the experts think sea level rise will likely be about 0.4–0.6 meters (1.3–2.0 feet) by 2100 and 0.6–1.0 meters (2.0–3.3 feet) by 2300. According to the more likely higher emission scenario, the results are 0.7–1.2 meters (2.3–3.9 feet) by 2100 and 2.0–3.0 meters (6.5–9.8 feet) by 2300. These are significantly larger than the predictions set forth in the recently published IPCC AR5 report.  This study was</a:t>
            </a:r>
            <a:r>
              <a:rPr lang="en-IN" sz="1200" b="0" i="0" kern="1200" baseline="0" dirty="0">
                <a:solidFill>
                  <a:schemeClr val="tx1"/>
                </a:solidFill>
                <a:effectLst/>
                <a:latin typeface="+mn-lt"/>
                <a:ea typeface="+mn-ea"/>
                <a:cs typeface="+mn-cs"/>
              </a:rPr>
              <a:t> done with</a:t>
            </a:r>
            <a:r>
              <a:rPr lang="en-IN" sz="1200" b="0" i="0" kern="1200" dirty="0">
                <a:solidFill>
                  <a:schemeClr val="tx1"/>
                </a:solidFill>
                <a:effectLst/>
                <a:latin typeface="+mn-lt"/>
                <a:ea typeface="+mn-ea"/>
                <a:cs typeface="+mn-cs"/>
              </a:rPr>
              <a:t> 90 experts from 18 countries. </a:t>
            </a:r>
          </a:p>
          <a:p>
            <a:pPr marL="0" indent="0">
              <a:buFont typeface="Arial" panose="020B0604020202020204" pitchFamily="34" charset="0"/>
              <a:buNone/>
            </a:pPr>
            <a:r>
              <a:rPr lang="en-IN" b="0" dirty="0"/>
              <a:t>    &lt;https://www.theguardian.com/environment/climate-consensus-97-per-cent/2013/dec/04/experts-ipcc-underestimated-sea-level-rise&gt;</a:t>
            </a:r>
          </a:p>
          <a:p>
            <a:pPr marL="0" indent="0">
              <a:buFont typeface="Arial" panose="020B0604020202020204" pitchFamily="34" charset="0"/>
              <a:buNone/>
            </a:pPr>
            <a:endParaRPr lang="en-IN" b="0" dirty="0"/>
          </a:p>
          <a:p>
            <a:pPr marL="0" indent="0">
              <a:buFont typeface="Arial" panose="020B0604020202020204" pitchFamily="34" charset="0"/>
              <a:buNone/>
            </a:pPr>
            <a:endParaRPr lang="en-US" dirty="0"/>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33</a:t>
            </a:fld>
            <a:endParaRPr lang="en-US" dirty="0"/>
          </a:p>
        </p:txBody>
      </p:sp>
    </p:spTree>
    <p:extLst>
      <p:ext uri="{BB962C8B-B14F-4D97-AF65-F5344CB8AC3E}">
        <p14:creationId xmlns:p14="http://schemas.microsoft.com/office/powerpoint/2010/main" xmlns="" val="2711253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34</a:t>
            </a:fld>
            <a:endParaRPr lang="en-US" dirty="0"/>
          </a:p>
        </p:txBody>
      </p:sp>
    </p:spTree>
    <p:extLst>
      <p:ext uri="{BB962C8B-B14F-4D97-AF65-F5344CB8AC3E}">
        <p14:creationId xmlns:p14="http://schemas.microsoft.com/office/powerpoint/2010/main" xmlns="" val="420551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35</a:t>
            </a:fld>
            <a:endParaRPr lang="en-US" dirty="0"/>
          </a:p>
        </p:txBody>
      </p:sp>
    </p:spTree>
    <p:extLst>
      <p:ext uri="{BB962C8B-B14F-4D97-AF65-F5344CB8AC3E}">
        <p14:creationId xmlns:p14="http://schemas.microsoft.com/office/powerpoint/2010/main" xmlns="" val="2585124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36</a:t>
            </a:fld>
            <a:endParaRPr lang="en-US" dirty="0"/>
          </a:p>
        </p:txBody>
      </p:sp>
    </p:spTree>
    <p:extLst>
      <p:ext uri="{BB962C8B-B14F-4D97-AF65-F5344CB8AC3E}">
        <p14:creationId xmlns:p14="http://schemas.microsoft.com/office/powerpoint/2010/main" xmlns="" val="1140017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IN" dirty="0"/>
              <a:t>ETCCDI</a:t>
            </a:r>
            <a:r>
              <a:rPr lang="en-IN" baseline="0" dirty="0"/>
              <a:t> - </a:t>
            </a:r>
            <a:r>
              <a:rPr lang="en-US" sz="1200" b="0" i="0" kern="1200" dirty="0">
                <a:solidFill>
                  <a:schemeClr val="tx1"/>
                </a:solidFill>
                <a:effectLst/>
                <a:latin typeface="+mn-lt"/>
                <a:ea typeface="+mn-ea"/>
                <a:cs typeface="+mn-cs"/>
              </a:rPr>
              <a:t>Expert Team (ET) on Climate Change Detection and Indices </a:t>
            </a:r>
          </a:p>
          <a:p>
            <a:pPr marL="0" lvl="0" indent="0">
              <a:buFont typeface="Arial" panose="020B0604020202020204" pitchFamily="34" charset="0"/>
              <a:buNone/>
            </a:pPr>
            <a:r>
              <a:rPr lang="en-US" sz="1200" b="0" i="0" kern="1200" dirty="0">
                <a:solidFill>
                  <a:schemeClr val="tx1"/>
                </a:solidFill>
                <a:effectLst/>
                <a:latin typeface="+mn-lt"/>
                <a:ea typeface="+mn-ea"/>
                <a:cs typeface="+mn-cs"/>
              </a:rPr>
              <a:t>CMIP3 - Coupled Model </a:t>
            </a:r>
            <a:r>
              <a:rPr lang="en-US" sz="1200" b="0" i="0" kern="1200" dirty="0" err="1">
                <a:solidFill>
                  <a:schemeClr val="tx1"/>
                </a:solidFill>
                <a:effectLst/>
                <a:latin typeface="+mn-lt"/>
                <a:ea typeface="+mn-ea"/>
                <a:cs typeface="+mn-cs"/>
              </a:rPr>
              <a:t>Intercomparison</a:t>
            </a:r>
            <a:r>
              <a:rPr lang="en-US" sz="1200" b="0" i="0" kern="1200" dirty="0">
                <a:solidFill>
                  <a:schemeClr val="tx1"/>
                </a:solidFill>
                <a:effectLst/>
                <a:latin typeface="+mn-lt"/>
                <a:ea typeface="+mn-ea"/>
                <a:cs typeface="+mn-cs"/>
              </a:rPr>
              <a:t> Project – used</a:t>
            </a:r>
            <a:r>
              <a:rPr lang="en-US" sz="1200" b="0" i="0" kern="1200" baseline="0" dirty="0">
                <a:solidFill>
                  <a:schemeClr val="tx1"/>
                </a:solidFill>
                <a:effectLst/>
                <a:latin typeface="+mn-lt"/>
                <a:ea typeface="+mn-ea"/>
                <a:cs typeface="+mn-cs"/>
              </a:rPr>
              <a:t> for IPCC AR4</a:t>
            </a:r>
          </a:p>
          <a:p>
            <a:pPr marL="0" lvl="0" indent="0">
              <a:buFont typeface="Arial" panose="020B0604020202020204" pitchFamily="34" charset="0"/>
              <a:buNone/>
            </a:pPr>
            <a:r>
              <a:rPr lang="en-IN" dirty="0"/>
              <a:t>CMIP</a:t>
            </a:r>
            <a:r>
              <a:rPr lang="en-IN" baseline="0" dirty="0"/>
              <a:t> – used for IPCC AR5</a:t>
            </a:r>
            <a:endParaRPr lang="en-IN" dirty="0"/>
          </a:p>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37</a:t>
            </a:fld>
            <a:endParaRPr lang="en-US" dirty="0"/>
          </a:p>
        </p:txBody>
      </p:sp>
    </p:spTree>
    <p:extLst>
      <p:ext uri="{BB962C8B-B14F-4D97-AF65-F5344CB8AC3E}">
        <p14:creationId xmlns:p14="http://schemas.microsoft.com/office/powerpoint/2010/main" xmlns="" val="2079664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38</a:t>
            </a:fld>
            <a:endParaRPr lang="en-US" dirty="0"/>
          </a:p>
        </p:txBody>
      </p:sp>
    </p:spTree>
    <p:extLst>
      <p:ext uri="{BB962C8B-B14F-4D97-AF65-F5344CB8AC3E}">
        <p14:creationId xmlns:p14="http://schemas.microsoft.com/office/powerpoint/2010/main" xmlns="" val="4153947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defTabSz="914079">
              <a:buFont typeface="Arial" panose="020B0604020202020204" pitchFamily="34" charset="0"/>
              <a:buNone/>
              <a:defRPr/>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39</a:t>
            </a:fld>
            <a:endParaRPr lang="en-US" dirty="0"/>
          </a:p>
        </p:txBody>
      </p:sp>
    </p:spTree>
    <p:extLst>
      <p:ext uri="{BB962C8B-B14F-4D97-AF65-F5344CB8AC3E}">
        <p14:creationId xmlns:p14="http://schemas.microsoft.com/office/powerpoint/2010/main" xmlns="" val="741967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40</a:t>
            </a:fld>
            <a:endParaRPr lang="en-US" dirty="0"/>
          </a:p>
        </p:txBody>
      </p:sp>
    </p:spTree>
    <p:extLst>
      <p:ext uri="{BB962C8B-B14F-4D97-AF65-F5344CB8AC3E}">
        <p14:creationId xmlns:p14="http://schemas.microsoft.com/office/powerpoint/2010/main" xmlns="" val="1705940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41</a:t>
            </a:fld>
            <a:endParaRPr lang="en-US" dirty="0"/>
          </a:p>
        </p:txBody>
      </p:sp>
    </p:spTree>
    <p:extLst>
      <p:ext uri="{BB962C8B-B14F-4D97-AF65-F5344CB8AC3E}">
        <p14:creationId xmlns:p14="http://schemas.microsoft.com/office/powerpoint/2010/main" xmlns="" val="227339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Positive radiative forcing means that earth receives more energy than it radiates back. This net gain will cause warming.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RCP – Representative Concentration Pathways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projections are for</a:t>
            </a:r>
            <a:r>
              <a:rPr lang="en-US" sz="1200" kern="1200" baseline="0" dirty="0">
                <a:solidFill>
                  <a:schemeClr val="tx1"/>
                </a:solidFill>
                <a:effectLst/>
                <a:latin typeface="+mn-lt"/>
                <a:ea typeface="+mn-ea"/>
                <a:cs typeface="+mn-cs"/>
              </a:rPr>
              <a:t> the end of the 21</a:t>
            </a:r>
            <a:r>
              <a:rPr lang="en-US" sz="1200" kern="1200" baseline="30000" dirty="0">
                <a:solidFill>
                  <a:schemeClr val="tx1"/>
                </a:solidFill>
                <a:effectLst/>
                <a:latin typeface="+mn-lt"/>
                <a:ea typeface="+mn-ea"/>
                <a:cs typeface="+mn-cs"/>
              </a:rPr>
              <a:t>st</a:t>
            </a:r>
            <a:r>
              <a:rPr lang="en-US" sz="1200" kern="1200" baseline="0" dirty="0">
                <a:solidFill>
                  <a:schemeClr val="tx1"/>
                </a:solidFill>
                <a:effectLst/>
                <a:latin typeface="+mn-lt"/>
                <a:ea typeface="+mn-ea"/>
                <a:cs typeface="+mn-cs"/>
              </a:rPr>
              <a:t> century</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The years 1986-2005 have been taken as a base</a:t>
            </a:r>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5</a:t>
            </a:fld>
            <a:endParaRPr lang="en-US" dirty="0"/>
          </a:p>
        </p:txBody>
      </p:sp>
    </p:spTree>
    <p:extLst>
      <p:ext uri="{BB962C8B-B14F-4D97-AF65-F5344CB8AC3E}">
        <p14:creationId xmlns:p14="http://schemas.microsoft.com/office/powerpoint/2010/main" xmlns="" val="3598486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42</a:t>
            </a:fld>
            <a:endParaRPr lang="en-US" dirty="0"/>
          </a:p>
        </p:txBody>
      </p:sp>
    </p:spTree>
    <p:extLst>
      <p:ext uri="{BB962C8B-B14F-4D97-AF65-F5344CB8AC3E}">
        <p14:creationId xmlns:p14="http://schemas.microsoft.com/office/powerpoint/2010/main" xmlns="" val="3741434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43</a:t>
            </a:fld>
            <a:endParaRPr lang="en-US" dirty="0"/>
          </a:p>
        </p:txBody>
      </p:sp>
    </p:spTree>
    <p:extLst>
      <p:ext uri="{BB962C8B-B14F-4D97-AF65-F5344CB8AC3E}">
        <p14:creationId xmlns:p14="http://schemas.microsoft.com/office/powerpoint/2010/main" xmlns="" val="4101314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457037" lvl="1" indent="0">
              <a:buFont typeface="Yu Gothic UI Semilight" panose="020B0400000000000000" pitchFamily="34" charset="-128"/>
              <a:buNone/>
            </a:pPr>
            <a:endParaRPr lang="en-US" b="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44</a:t>
            </a:fld>
            <a:endParaRPr lang="en-US" dirty="0"/>
          </a:p>
        </p:txBody>
      </p:sp>
    </p:spTree>
    <p:extLst>
      <p:ext uri="{BB962C8B-B14F-4D97-AF65-F5344CB8AC3E}">
        <p14:creationId xmlns:p14="http://schemas.microsoft.com/office/powerpoint/2010/main" xmlns="" val="1128233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45</a:t>
            </a:fld>
            <a:endParaRPr lang="en-US" dirty="0"/>
          </a:p>
        </p:txBody>
      </p:sp>
    </p:spTree>
    <p:extLst>
      <p:ext uri="{BB962C8B-B14F-4D97-AF65-F5344CB8AC3E}">
        <p14:creationId xmlns:p14="http://schemas.microsoft.com/office/powerpoint/2010/main" xmlns="" val="3851610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46</a:t>
            </a:fld>
            <a:endParaRPr lang="en-US" dirty="0"/>
          </a:p>
        </p:txBody>
      </p:sp>
    </p:spTree>
    <p:extLst>
      <p:ext uri="{BB962C8B-B14F-4D97-AF65-F5344CB8AC3E}">
        <p14:creationId xmlns:p14="http://schemas.microsoft.com/office/powerpoint/2010/main" xmlns="" val="6097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increase is global mean surface temperature is likely to be between 0.3°C and 1.7°C for RCP 2.6 and between 2.6°C and 4.8°C under RCP 8.5 scenario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likely to be between 0.3°C and 2.1°C under RCP 2.6 scenario and between 3.1°C and 5.6°C under RCP 8.5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IN" dirty="0"/>
              <a:t>Under RCP 2.6 precipitation change can be between -6.0 mm and +3.8 mm</a:t>
            </a:r>
          </a:p>
          <a:p>
            <a:pPr marL="171450" indent="-171450">
              <a:buFont typeface="Arial" panose="020B0604020202020204" pitchFamily="34" charset="0"/>
              <a:buChar char="•"/>
            </a:pPr>
            <a:r>
              <a:rPr lang="en-IN" dirty="0"/>
              <a:t>Under RCP 8.5 precipitation change can be between -7.7 mm and +10.9 mm</a:t>
            </a:r>
          </a:p>
          <a:p>
            <a:pPr marL="171450" indent="-171450">
              <a:buFont typeface="Arial" panose="020B0604020202020204" pitchFamily="34" charset="0"/>
              <a:buChar char="•"/>
            </a:pPr>
            <a:endParaRPr lang="en-IN" dirty="0"/>
          </a:p>
          <a:p>
            <a:pPr marL="171450" indent="-171450">
              <a:buFont typeface="Arial" panose="020B0604020202020204" pitchFamily="34" charset="0"/>
              <a:buChar char="•"/>
            </a:pPr>
            <a:r>
              <a:rPr lang="en-IN" dirty="0"/>
              <a:t>From 1901 to 1990, the average global sea levels rose about 1.2 mm/yr, but from 1993 to 2010, the levels rose about 3 mm/yr, meaning the rate of rise more than doubled, according to a 2015 report in the journal Nature.</a:t>
            </a:r>
          </a:p>
          <a:p>
            <a:pPr marL="171450" indent="-171450">
              <a:buFont typeface="Arial" panose="020B0604020202020204" pitchFamily="34" charset="0"/>
              <a:buChar char="•"/>
            </a:pPr>
            <a:r>
              <a:rPr lang="en-IN" dirty="0"/>
              <a:t>The IPCC</a:t>
            </a:r>
            <a:r>
              <a:rPr lang="en-IN" baseline="0" dirty="0"/>
              <a:t> AR5 projections: </a:t>
            </a:r>
            <a:r>
              <a:rPr lang="en-IN" dirty="0"/>
              <a:t>This is more than 50 percent higher than the old projections (18-59 cm) [in its last assessment in 2007- AR4]</a:t>
            </a:r>
          </a:p>
          <a:p>
            <a:pPr marL="171450" indent="-171450">
              <a:buFont typeface="Arial" panose="020B0604020202020204" pitchFamily="34" charset="0"/>
              <a:buChar char="•"/>
            </a:pPr>
            <a:r>
              <a:rPr lang="en-IN" sz="1200" b="0" i="0" kern="1200" dirty="0">
                <a:solidFill>
                  <a:schemeClr val="tx1"/>
                </a:solidFill>
                <a:effectLst/>
                <a:latin typeface="+mn-lt"/>
                <a:ea typeface="+mn-ea"/>
                <a:cs typeface="+mn-cs"/>
              </a:rPr>
              <a:t>According to the best case scenario (humans take very aggressive action to reduce greenhouse gases), the experts think sea level rise will likely be about 0.4–0.6 meters (1.3–2.0 feet) by 2100 and 0.6–1.0 meters (2.0–3.3 feet) by 2300. According to the more likely higher emission scenario, the results are 0.7–1.2 meters (2.3–3.9 feet) by 2100 and 2.0–3.0 meters (6.5–9.8 feet) by 2300. These are significantly larger than the predictions set forth in the recently published IPCC AR5 report.  This study was</a:t>
            </a:r>
            <a:r>
              <a:rPr lang="en-IN" sz="1200" b="0" i="0" kern="1200" baseline="0" dirty="0">
                <a:solidFill>
                  <a:schemeClr val="tx1"/>
                </a:solidFill>
                <a:effectLst/>
                <a:latin typeface="+mn-lt"/>
                <a:ea typeface="+mn-ea"/>
                <a:cs typeface="+mn-cs"/>
              </a:rPr>
              <a:t> done with</a:t>
            </a:r>
            <a:r>
              <a:rPr lang="en-IN" sz="1200" b="0" i="0" kern="1200" dirty="0">
                <a:solidFill>
                  <a:schemeClr val="tx1"/>
                </a:solidFill>
                <a:effectLst/>
                <a:latin typeface="+mn-lt"/>
                <a:ea typeface="+mn-ea"/>
                <a:cs typeface="+mn-cs"/>
              </a:rPr>
              <a:t> 90 experts from 18 countries. </a:t>
            </a:r>
          </a:p>
          <a:p>
            <a:pPr marL="0" indent="0">
              <a:buFont typeface="Arial" panose="020B0604020202020204" pitchFamily="34" charset="0"/>
              <a:buNone/>
            </a:pPr>
            <a:r>
              <a:rPr lang="en-IN" b="0" dirty="0"/>
              <a:t>    &lt;https://www.theguardian.com/environment/climate-consensus-97-per-cent/2013/dec/04/experts-ipcc-underestimated-sea-level-rise&gt;</a:t>
            </a:r>
            <a:endParaRPr lang="en-US" sz="1200" kern="1200" dirty="0">
              <a:solidFill>
                <a:schemeClr val="tx1"/>
              </a:solidFill>
              <a:effectLst/>
              <a:latin typeface="+mn-lt"/>
              <a:ea typeface="+mn-ea"/>
              <a:cs typeface="+mn-cs"/>
            </a:endParaRPr>
          </a:p>
          <a:p>
            <a:endParaRPr lang="en-US" dirty="0"/>
          </a:p>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6</a:t>
            </a:fld>
            <a:endParaRPr lang="en-US" dirty="0"/>
          </a:p>
        </p:txBody>
      </p:sp>
    </p:spTree>
    <p:extLst>
      <p:ext uri="{BB962C8B-B14F-4D97-AF65-F5344CB8AC3E}">
        <p14:creationId xmlns:p14="http://schemas.microsoft.com/office/powerpoint/2010/main" xmlns="" val="27172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7</a:t>
            </a:fld>
            <a:endParaRPr lang="en-US" dirty="0"/>
          </a:p>
        </p:txBody>
      </p:sp>
    </p:spTree>
    <p:extLst>
      <p:ext uri="{BB962C8B-B14F-4D97-AF65-F5344CB8AC3E}">
        <p14:creationId xmlns:p14="http://schemas.microsoft.com/office/powerpoint/2010/main" xmlns="" val="195845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IN" dirty="0"/>
              <a:t>ETCCDI</a:t>
            </a:r>
            <a:r>
              <a:rPr lang="en-IN" baseline="0" dirty="0"/>
              <a:t> - </a:t>
            </a:r>
            <a:r>
              <a:rPr lang="en-US" sz="1200" b="0" i="0" kern="1200" dirty="0">
                <a:solidFill>
                  <a:schemeClr val="tx1"/>
                </a:solidFill>
                <a:effectLst/>
                <a:latin typeface="+mn-lt"/>
                <a:ea typeface="+mn-ea"/>
                <a:cs typeface="+mn-cs"/>
              </a:rPr>
              <a:t>Expert Team (ET) on Climate Change Detection and Indices </a:t>
            </a:r>
          </a:p>
          <a:p>
            <a:pPr marL="0" lvl="0" indent="0">
              <a:buFont typeface="Arial" panose="020B0604020202020204" pitchFamily="34" charset="0"/>
              <a:buNone/>
            </a:pPr>
            <a:r>
              <a:rPr lang="en-US" sz="1200" b="0" i="0" kern="1200" dirty="0">
                <a:solidFill>
                  <a:schemeClr val="tx1"/>
                </a:solidFill>
                <a:effectLst/>
                <a:latin typeface="+mn-lt"/>
                <a:ea typeface="+mn-ea"/>
                <a:cs typeface="+mn-cs"/>
              </a:rPr>
              <a:t>CMIP3 - Coupled Model </a:t>
            </a:r>
            <a:r>
              <a:rPr lang="en-US" sz="1200" b="0" i="0" kern="1200" dirty="0" err="1">
                <a:solidFill>
                  <a:schemeClr val="tx1"/>
                </a:solidFill>
                <a:effectLst/>
                <a:latin typeface="+mn-lt"/>
                <a:ea typeface="+mn-ea"/>
                <a:cs typeface="+mn-cs"/>
              </a:rPr>
              <a:t>Intercomparison</a:t>
            </a:r>
            <a:r>
              <a:rPr lang="en-US" sz="1200" b="0" i="0" kern="1200" dirty="0">
                <a:solidFill>
                  <a:schemeClr val="tx1"/>
                </a:solidFill>
                <a:effectLst/>
                <a:latin typeface="+mn-lt"/>
                <a:ea typeface="+mn-ea"/>
                <a:cs typeface="+mn-cs"/>
              </a:rPr>
              <a:t> Project – used</a:t>
            </a:r>
            <a:r>
              <a:rPr lang="en-US" sz="1200" b="0" i="0" kern="1200" baseline="0" dirty="0">
                <a:solidFill>
                  <a:schemeClr val="tx1"/>
                </a:solidFill>
                <a:effectLst/>
                <a:latin typeface="+mn-lt"/>
                <a:ea typeface="+mn-ea"/>
                <a:cs typeface="+mn-cs"/>
              </a:rPr>
              <a:t> for IPCC AR4</a:t>
            </a:r>
          </a:p>
          <a:p>
            <a:pPr marL="0" lvl="0" indent="0">
              <a:buFont typeface="Arial" panose="020B0604020202020204" pitchFamily="34" charset="0"/>
              <a:buNone/>
            </a:pPr>
            <a:r>
              <a:rPr lang="en-IN" dirty="0"/>
              <a:t>CMIP</a:t>
            </a:r>
            <a:r>
              <a:rPr lang="en-IN" baseline="0" dirty="0"/>
              <a:t> – used for IPCC AR5</a:t>
            </a:r>
            <a:endParaRPr lang="en-IN" dirty="0"/>
          </a:p>
          <a:p>
            <a:pPr marL="0" lvl="0" indent="0">
              <a:buFont typeface="Arial" panose="020B0604020202020204" pitchFamily="34" charset="0"/>
              <a:buNone/>
            </a:pPr>
            <a:endParaRPr lang="en-IN" dirty="0"/>
          </a:p>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8</a:t>
            </a:fld>
            <a:endParaRPr lang="en-US" dirty="0"/>
          </a:p>
        </p:txBody>
      </p:sp>
    </p:spTree>
    <p:extLst>
      <p:ext uri="{BB962C8B-B14F-4D97-AF65-F5344CB8AC3E}">
        <p14:creationId xmlns:p14="http://schemas.microsoft.com/office/powerpoint/2010/main" xmlns="" val="420551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N"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9</a:t>
            </a:fld>
            <a:endParaRPr lang="en-US" dirty="0"/>
          </a:p>
        </p:txBody>
      </p:sp>
    </p:spTree>
    <p:extLst>
      <p:ext uri="{BB962C8B-B14F-4D97-AF65-F5344CB8AC3E}">
        <p14:creationId xmlns:p14="http://schemas.microsoft.com/office/powerpoint/2010/main" xmlns="" val="300997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58B57B1-641A-461B-94F0-974B8F2858C4}" type="slidenum">
              <a:rPr lang="en-US" smtClean="0"/>
              <a:pPr/>
              <a:t>10</a:t>
            </a:fld>
            <a:endParaRPr lang="en-US" dirty="0"/>
          </a:p>
        </p:txBody>
      </p:sp>
    </p:spTree>
    <p:extLst>
      <p:ext uri="{BB962C8B-B14F-4D97-AF65-F5344CB8AC3E}">
        <p14:creationId xmlns:p14="http://schemas.microsoft.com/office/powerpoint/2010/main" xmlns="" val="606569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a:xfrm>
            <a:off x="2692397" y="5037663"/>
            <a:ext cx="5214635" cy="279400"/>
          </a:xfrm>
        </p:spPr>
        <p:txBody>
          <a:bodyPr/>
          <a:lstStyle/>
          <a:p>
            <a:endParaRPr lang="en-IN" dirty="0"/>
          </a:p>
        </p:txBody>
      </p:sp>
      <p:sp>
        <p:nvSpPr>
          <p:cNvPr id="6" name="Slide Number Placeholder 5"/>
          <p:cNvSpPr>
            <a:spLocks noGrp="1"/>
          </p:cNvSpPr>
          <p:nvPr>
            <p:ph type="sldNum" sz="quarter" idx="12"/>
          </p:nvPr>
        </p:nvSpPr>
        <p:spPr>
          <a:xfrm>
            <a:off x="8956900" y="5037663"/>
            <a:ext cx="551167" cy="279400"/>
          </a:xfrm>
        </p:spPr>
        <p:txBody>
          <a:bodyPr/>
          <a:lstStyle/>
          <a:p>
            <a:fld id="{7C2BE54C-8B3C-4E22-AB4D-2878491A1F41}" type="slidenum">
              <a:rPr lang="en-IN" smtClean="0"/>
              <a:pPr/>
              <a:t>‹#›</a:t>
            </a:fld>
            <a:endParaRPr lang="en-IN"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986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395230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4433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0188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422528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6751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419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4398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83353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781521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2" y="2133606"/>
            <a:ext cx="9991439" cy="1295399"/>
          </a:xfrm>
        </p:spPr>
        <p:txBody>
          <a:bodyPr anchor="t"/>
          <a:lstStyle>
            <a:lvl1pPr>
              <a:defRPr sz="41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3" y="2781303"/>
            <a:ext cx="8161867" cy="1007740"/>
          </a:xfrm>
        </p:spPr>
        <p:txBody>
          <a:bodyPr/>
          <a:lstStyle>
            <a:lvl1pPr marL="0" indent="0">
              <a:spcBef>
                <a:spcPts val="0"/>
              </a:spcBef>
              <a:buFontTx/>
              <a:buNone/>
              <a:defRPr sz="29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79183" y="248908"/>
            <a:ext cx="3185973" cy="10537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userDrawn="1"/>
        </p:nvSpPr>
        <p:spPr>
          <a:xfrm rot="-2700000">
            <a:off x="694316" y="6042606"/>
            <a:ext cx="1513605" cy="494767"/>
          </a:xfrm>
          <a:prstGeom prst="rect">
            <a:avLst/>
          </a:prstGeom>
          <a:noFill/>
        </p:spPr>
        <p:txBody>
          <a:bodyPr wrap="none" lIns="103889" tIns="51945" rIns="103889" bIns="51945" rtlCol="0">
            <a:spAutoFit/>
          </a:bodyPr>
          <a:lstStyle/>
          <a:p>
            <a:r>
              <a:rPr lang="en-GB" sz="2500" dirty="0">
                <a:solidFill>
                  <a:schemeClr val="bg1">
                    <a:lumMod val="75000"/>
                  </a:schemeClr>
                </a:solidFill>
              </a:rPr>
              <a:t>Progress</a:t>
            </a:r>
          </a:p>
        </p:txBody>
      </p:sp>
      <p:sp>
        <p:nvSpPr>
          <p:cNvPr id="11" name="TextBox 10"/>
          <p:cNvSpPr txBox="1"/>
          <p:nvPr userDrawn="1"/>
        </p:nvSpPr>
        <p:spPr>
          <a:xfrm rot="-2700000">
            <a:off x="1281720" y="5992274"/>
            <a:ext cx="1857717" cy="494767"/>
          </a:xfrm>
          <a:prstGeom prst="rect">
            <a:avLst/>
          </a:prstGeom>
          <a:noFill/>
        </p:spPr>
        <p:txBody>
          <a:bodyPr wrap="none" lIns="103889" tIns="51945" rIns="103889" bIns="51945" rtlCol="0">
            <a:spAutoFit/>
          </a:bodyPr>
          <a:lstStyle/>
          <a:p>
            <a:r>
              <a:rPr lang="en-GB" sz="2500" dirty="0">
                <a:solidFill>
                  <a:schemeClr val="bg1">
                    <a:lumMod val="75000"/>
                  </a:schemeClr>
                </a:solidFill>
              </a:rPr>
              <a:t>Community</a:t>
            </a:r>
          </a:p>
        </p:txBody>
      </p:sp>
      <p:sp>
        <p:nvSpPr>
          <p:cNvPr id="12" name="TextBox 11"/>
          <p:cNvSpPr txBox="1"/>
          <p:nvPr userDrawn="1"/>
        </p:nvSpPr>
        <p:spPr>
          <a:xfrm rot="-2700000">
            <a:off x="1845860" y="5614769"/>
            <a:ext cx="3035389" cy="494767"/>
          </a:xfrm>
          <a:prstGeom prst="rect">
            <a:avLst/>
          </a:prstGeom>
          <a:noFill/>
        </p:spPr>
        <p:txBody>
          <a:bodyPr wrap="none" lIns="103889" tIns="51945" rIns="103889" bIns="51945" rtlCol="0">
            <a:spAutoFit/>
          </a:bodyPr>
          <a:lstStyle/>
          <a:p>
            <a:r>
              <a:rPr lang="en-GB" sz="2500" dirty="0">
                <a:solidFill>
                  <a:schemeClr val="bg1">
                    <a:lumMod val="75000"/>
                  </a:schemeClr>
                </a:solidFill>
              </a:rPr>
              <a:t>Sessional Meetings</a:t>
            </a:r>
          </a:p>
        </p:txBody>
      </p:sp>
      <p:sp>
        <p:nvSpPr>
          <p:cNvPr id="13" name="TextBox 12"/>
          <p:cNvSpPr txBox="1"/>
          <p:nvPr userDrawn="1"/>
        </p:nvSpPr>
        <p:spPr>
          <a:xfrm rot="-2700000">
            <a:off x="2709872" y="5992271"/>
            <a:ext cx="1658944" cy="494767"/>
          </a:xfrm>
          <a:prstGeom prst="rect">
            <a:avLst/>
          </a:prstGeom>
          <a:noFill/>
        </p:spPr>
        <p:txBody>
          <a:bodyPr wrap="none" lIns="103889" tIns="51945" rIns="103889" bIns="51945" rtlCol="0">
            <a:spAutoFit/>
          </a:bodyPr>
          <a:lstStyle/>
          <a:p>
            <a:r>
              <a:rPr lang="en-GB" sz="2500" dirty="0">
                <a:solidFill>
                  <a:schemeClr val="bg1">
                    <a:lumMod val="75000"/>
                  </a:schemeClr>
                </a:solidFill>
              </a:rPr>
              <a:t>Education</a:t>
            </a:r>
          </a:p>
        </p:txBody>
      </p:sp>
      <p:sp>
        <p:nvSpPr>
          <p:cNvPr id="14" name="TextBox 13"/>
          <p:cNvSpPr txBox="1"/>
          <p:nvPr userDrawn="1"/>
        </p:nvSpPr>
        <p:spPr>
          <a:xfrm rot="-2700000">
            <a:off x="3269101" y="5765770"/>
            <a:ext cx="2467371" cy="494767"/>
          </a:xfrm>
          <a:prstGeom prst="rect">
            <a:avLst/>
          </a:prstGeom>
          <a:noFill/>
        </p:spPr>
        <p:txBody>
          <a:bodyPr wrap="none" lIns="103889" tIns="51945" rIns="103889" bIns="51945" rtlCol="0">
            <a:spAutoFit/>
          </a:bodyPr>
          <a:lstStyle/>
          <a:p>
            <a:pPr algn="l"/>
            <a:r>
              <a:rPr lang="en-GB" sz="2500" dirty="0">
                <a:solidFill>
                  <a:schemeClr val="bg1">
                    <a:lumMod val="75000"/>
                  </a:schemeClr>
                </a:solidFill>
              </a:rPr>
              <a:t>Working parties</a:t>
            </a:r>
          </a:p>
        </p:txBody>
      </p:sp>
      <p:sp>
        <p:nvSpPr>
          <p:cNvPr id="15" name="TextBox 14"/>
          <p:cNvSpPr txBox="1"/>
          <p:nvPr userDrawn="1"/>
        </p:nvSpPr>
        <p:spPr>
          <a:xfrm rot="-2700000">
            <a:off x="4054287" y="5916774"/>
            <a:ext cx="2023575" cy="494767"/>
          </a:xfrm>
          <a:prstGeom prst="rect">
            <a:avLst/>
          </a:prstGeom>
          <a:noFill/>
        </p:spPr>
        <p:txBody>
          <a:bodyPr wrap="none" lIns="103889" tIns="51945" rIns="103889" bIns="51945" rtlCol="0">
            <a:spAutoFit/>
          </a:bodyPr>
          <a:lstStyle/>
          <a:p>
            <a:r>
              <a:rPr lang="en-GB" sz="2500" dirty="0">
                <a:solidFill>
                  <a:schemeClr val="bg1">
                    <a:lumMod val="75000"/>
                  </a:schemeClr>
                </a:solidFill>
              </a:rPr>
              <a:t>Volunteering</a:t>
            </a:r>
          </a:p>
        </p:txBody>
      </p:sp>
      <p:sp>
        <p:nvSpPr>
          <p:cNvPr id="16" name="TextBox 15"/>
          <p:cNvSpPr txBox="1"/>
          <p:nvPr userDrawn="1"/>
        </p:nvSpPr>
        <p:spPr>
          <a:xfrm rot="-2700000">
            <a:off x="4853277" y="6009051"/>
            <a:ext cx="1605511" cy="494767"/>
          </a:xfrm>
          <a:prstGeom prst="rect">
            <a:avLst/>
          </a:prstGeom>
          <a:noFill/>
        </p:spPr>
        <p:txBody>
          <a:bodyPr wrap="none" lIns="103889" tIns="51945" rIns="103889" bIns="51945" rtlCol="0">
            <a:spAutoFit/>
          </a:bodyPr>
          <a:lstStyle/>
          <a:p>
            <a:r>
              <a:rPr lang="en-GB" sz="2500" dirty="0">
                <a:solidFill>
                  <a:schemeClr val="bg1">
                    <a:lumMod val="75000"/>
                  </a:schemeClr>
                </a:solidFill>
              </a:rPr>
              <a:t>Research</a:t>
            </a:r>
          </a:p>
        </p:txBody>
      </p:sp>
      <p:sp>
        <p:nvSpPr>
          <p:cNvPr id="17" name="TextBox 16"/>
          <p:cNvSpPr txBox="1"/>
          <p:nvPr userDrawn="1"/>
        </p:nvSpPr>
        <p:spPr>
          <a:xfrm rot="-2700000">
            <a:off x="5403603" y="5650894"/>
            <a:ext cx="2829114" cy="489625"/>
          </a:xfrm>
          <a:prstGeom prst="rect">
            <a:avLst/>
          </a:prstGeom>
          <a:noFill/>
        </p:spPr>
        <p:txBody>
          <a:bodyPr wrap="none" lIns="103889" tIns="51945" rIns="103889" bIns="51945" rtlCol="0">
            <a:spAutoFit/>
          </a:bodyPr>
          <a:lstStyle/>
          <a:p>
            <a:r>
              <a:rPr lang="en-GB" sz="2500" dirty="0">
                <a:solidFill>
                  <a:schemeClr val="bg1">
                    <a:lumMod val="75000"/>
                  </a:schemeClr>
                </a:solidFill>
              </a:rPr>
              <a:t>Shaping</a:t>
            </a:r>
            <a:r>
              <a:rPr lang="en-GB" sz="2500" baseline="0" dirty="0">
                <a:solidFill>
                  <a:schemeClr val="bg1">
                    <a:lumMod val="75000"/>
                  </a:schemeClr>
                </a:solidFill>
              </a:rPr>
              <a:t> the future</a:t>
            </a:r>
            <a:endParaRPr lang="en-GB" sz="2500" dirty="0">
              <a:solidFill>
                <a:schemeClr val="bg1">
                  <a:lumMod val="75000"/>
                </a:schemeClr>
              </a:solidFill>
            </a:endParaRPr>
          </a:p>
        </p:txBody>
      </p:sp>
      <p:sp>
        <p:nvSpPr>
          <p:cNvPr id="18" name="TextBox 17"/>
          <p:cNvSpPr txBox="1"/>
          <p:nvPr userDrawn="1"/>
        </p:nvSpPr>
        <p:spPr>
          <a:xfrm rot="-2700000">
            <a:off x="6249585" y="5928159"/>
            <a:ext cx="1840619" cy="494767"/>
          </a:xfrm>
          <a:prstGeom prst="rect">
            <a:avLst/>
          </a:prstGeom>
          <a:noFill/>
        </p:spPr>
        <p:txBody>
          <a:bodyPr wrap="none" lIns="103889" tIns="51945" rIns="103889" bIns="51945" rtlCol="0">
            <a:spAutoFit/>
          </a:bodyPr>
          <a:lstStyle/>
          <a:p>
            <a:r>
              <a:rPr lang="en-GB" sz="2500" dirty="0">
                <a:solidFill>
                  <a:schemeClr val="bg1">
                    <a:lumMod val="75000"/>
                  </a:schemeClr>
                </a:solidFill>
              </a:rPr>
              <a:t>Networking</a:t>
            </a:r>
          </a:p>
        </p:txBody>
      </p:sp>
      <p:sp>
        <p:nvSpPr>
          <p:cNvPr id="19" name="TextBox 18"/>
          <p:cNvSpPr txBox="1"/>
          <p:nvPr userDrawn="1"/>
        </p:nvSpPr>
        <p:spPr>
          <a:xfrm rot="-2700000">
            <a:off x="6766793" y="5536442"/>
            <a:ext cx="3130478" cy="489625"/>
          </a:xfrm>
          <a:prstGeom prst="rect">
            <a:avLst/>
          </a:prstGeom>
          <a:noFill/>
        </p:spPr>
        <p:txBody>
          <a:bodyPr wrap="none" lIns="103889" tIns="51945" rIns="103889" bIns="51945" rtlCol="0">
            <a:spAutoFit/>
          </a:bodyPr>
          <a:lstStyle/>
          <a:p>
            <a:r>
              <a:rPr lang="en-GB" sz="2500" dirty="0">
                <a:solidFill>
                  <a:schemeClr val="bg1">
                    <a:lumMod val="75000"/>
                  </a:schemeClr>
                </a:solidFill>
              </a:rPr>
              <a:t>Professional</a:t>
            </a:r>
            <a:r>
              <a:rPr lang="en-GB" sz="2500" baseline="0" dirty="0">
                <a:solidFill>
                  <a:schemeClr val="bg1">
                    <a:lumMod val="75000"/>
                  </a:schemeClr>
                </a:solidFill>
              </a:rPr>
              <a:t> support</a:t>
            </a:r>
            <a:endParaRPr lang="en-GB" sz="2500" dirty="0">
              <a:solidFill>
                <a:schemeClr val="bg1">
                  <a:lumMod val="75000"/>
                </a:schemeClr>
              </a:solidFill>
            </a:endParaRPr>
          </a:p>
        </p:txBody>
      </p:sp>
      <p:sp>
        <p:nvSpPr>
          <p:cNvPr id="20" name="TextBox 19"/>
          <p:cNvSpPr txBox="1"/>
          <p:nvPr userDrawn="1"/>
        </p:nvSpPr>
        <p:spPr>
          <a:xfrm rot="-2700000">
            <a:off x="7505566" y="5609374"/>
            <a:ext cx="2926385" cy="494767"/>
          </a:xfrm>
          <a:prstGeom prst="rect">
            <a:avLst/>
          </a:prstGeom>
          <a:noFill/>
        </p:spPr>
        <p:txBody>
          <a:bodyPr wrap="none" lIns="103889" tIns="51945" rIns="103889" bIns="51945" rtlCol="0">
            <a:spAutoFit/>
          </a:bodyPr>
          <a:lstStyle/>
          <a:p>
            <a:r>
              <a:rPr lang="en-GB" sz="2500" dirty="0">
                <a:solidFill>
                  <a:schemeClr val="bg1">
                    <a:lumMod val="75000"/>
                  </a:schemeClr>
                </a:solidFill>
              </a:rPr>
              <a:t>Enterprise and risk</a:t>
            </a:r>
          </a:p>
        </p:txBody>
      </p:sp>
      <p:sp>
        <p:nvSpPr>
          <p:cNvPr id="21" name="TextBox 20"/>
          <p:cNvSpPr txBox="1"/>
          <p:nvPr userDrawn="1"/>
        </p:nvSpPr>
        <p:spPr>
          <a:xfrm rot="-2700000">
            <a:off x="8270102" y="5737778"/>
            <a:ext cx="2471645" cy="489625"/>
          </a:xfrm>
          <a:prstGeom prst="rect">
            <a:avLst/>
          </a:prstGeom>
          <a:noFill/>
        </p:spPr>
        <p:txBody>
          <a:bodyPr wrap="none" lIns="103889" tIns="51945" rIns="103889" bIns="51945" rtlCol="0">
            <a:spAutoFit/>
          </a:bodyPr>
          <a:lstStyle/>
          <a:p>
            <a:r>
              <a:rPr lang="en-GB" sz="2500" dirty="0">
                <a:solidFill>
                  <a:schemeClr val="bg1">
                    <a:lumMod val="75000"/>
                  </a:schemeClr>
                </a:solidFill>
              </a:rPr>
              <a:t>Learned</a:t>
            </a:r>
            <a:r>
              <a:rPr lang="en-GB" sz="2500" baseline="0" dirty="0">
                <a:solidFill>
                  <a:schemeClr val="bg1">
                    <a:lumMod val="75000"/>
                  </a:schemeClr>
                </a:solidFill>
              </a:rPr>
              <a:t> society</a:t>
            </a:r>
            <a:endParaRPr lang="en-GB" sz="2500" dirty="0">
              <a:solidFill>
                <a:schemeClr val="bg1">
                  <a:lumMod val="75000"/>
                </a:schemeClr>
              </a:solidFill>
            </a:endParaRPr>
          </a:p>
        </p:txBody>
      </p:sp>
      <p:sp>
        <p:nvSpPr>
          <p:cNvPr id="22" name="TextBox 21"/>
          <p:cNvSpPr txBox="1"/>
          <p:nvPr userDrawn="1"/>
        </p:nvSpPr>
        <p:spPr>
          <a:xfrm rot="-2700000">
            <a:off x="8964789" y="5961713"/>
            <a:ext cx="1894051" cy="494767"/>
          </a:xfrm>
          <a:prstGeom prst="rect">
            <a:avLst/>
          </a:prstGeom>
          <a:noFill/>
        </p:spPr>
        <p:txBody>
          <a:bodyPr wrap="none" lIns="103889" tIns="51945" rIns="103889" bIns="51945" rtlCol="0">
            <a:spAutoFit/>
          </a:bodyPr>
          <a:lstStyle/>
          <a:p>
            <a:r>
              <a:rPr lang="en-GB" sz="2500" dirty="0">
                <a:solidFill>
                  <a:schemeClr val="bg1">
                    <a:lumMod val="75000"/>
                  </a:schemeClr>
                </a:solidFill>
              </a:rPr>
              <a:t>Opportunity</a:t>
            </a:r>
          </a:p>
        </p:txBody>
      </p:sp>
      <p:sp>
        <p:nvSpPr>
          <p:cNvPr id="23" name="TextBox 22"/>
          <p:cNvSpPr txBox="1"/>
          <p:nvPr userDrawn="1"/>
        </p:nvSpPr>
        <p:spPr>
          <a:xfrm rot="-2700000">
            <a:off x="9633528" y="5575818"/>
            <a:ext cx="2984093" cy="494767"/>
          </a:xfrm>
          <a:prstGeom prst="rect">
            <a:avLst/>
          </a:prstGeom>
          <a:noFill/>
        </p:spPr>
        <p:txBody>
          <a:bodyPr wrap="none" lIns="103889" tIns="51945" rIns="103889" bIns="51945" rtlCol="0">
            <a:spAutoFit/>
          </a:bodyPr>
          <a:lstStyle/>
          <a:p>
            <a:r>
              <a:rPr lang="en-GB" sz="2500" dirty="0">
                <a:solidFill>
                  <a:schemeClr val="bg1">
                    <a:lumMod val="75000"/>
                  </a:schemeClr>
                </a:solidFill>
              </a:rPr>
              <a:t>International profile</a:t>
            </a:r>
          </a:p>
        </p:txBody>
      </p:sp>
      <p:sp>
        <p:nvSpPr>
          <p:cNvPr id="24" name="TextBox 23"/>
          <p:cNvSpPr txBox="1"/>
          <p:nvPr userDrawn="1"/>
        </p:nvSpPr>
        <p:spPr>
          <a:xfrm rot="-2700000">
            <a:off x="10529370" y="6020434"/>
            <a:ext cx="1443073" cy="494767"/>
          </a:xfrm>
          <a:prstGeom prst="rect">
            <a:avLst/>
          </a:prstGeom>
          <a:noFill/>
        </p:spPr>
        <p:txBody>
          <a:bodyPr wrap="none" lIns="103889" tIns="51945" rIns="103889" bIns="51945" rtlCol="0">
            <a:spAutoFit/>
          </a:bodyPr>
          <a:lstStyle/>
          <a:p>
            <a:r>
              <a:rPr lang="en-GB" sz="2500" dirty="0">
                <a:solidFill>
                  <a:schemeClr val="bg1">
                    <a:lumMod val="75000"/>
                  </a:schemeClr>
                </a:solidFill>
              </a:rPr>
              <a:t>Journals</a:t>
            </a:r>
          </a:p>
        </p:txBody>
      </p:sp>
      <p:sp>
        <p:nvSpPr>
          <p:cNvPr id="25" name="TextBox 24"/>
          <p:cNvSpPr txBox="1"/>
          <p:nvPr userDrawn="1"/>
        </p:nvSpPr>
        <p:spPr>
          <a:xfrm rot="-2700000">
            <a:off x="11137423" y="5970102"/>
            <a:ext cx="1787184" cy="494767"/>
          </a:xfrm>
          <a:prstGeom prst="rect">
            <a:avLst/>
          </a:prstGeom>
          <a:noFill/>
        </p:spPr>
        <p:txBody>
          <a:bodyPr wrap="none" lIns="103889" tIns="51945" rIns="103889" bIns="51945" rtlCol="0">
            <a:spAutoFit/>
          </a:bodyPr>
          <a:lstStyle/>
          <a:p>
            <a:r>
              <a:rPr lang="en-GB" sz="2500" dirty="0">
                <a:solidFill>
                  <a:schemeClr val="bg1">
                    <a:lumMod val="75000"/>
                  </a:schemeClr>
                </a:solidFill>
              </a:rPr>
              <a:t>Supporting</a:t>
            </a:r>
          </a:p>
        </p:txBody>
      </p:sp>
      <p:sp>
        <p:nvSpPr>
          <p:cNvPr id="26" name="TextBox 25"/>
          <p:cNvSpPr txBox="1"/>
          <p:nvPr userDrawn="1"/>
        </p:nvSpPr>
        <p:spPr>
          <a:xfrm rot="-2700000">
            <a:off x="-762780" y="5514102"/>
            <a:ext cx="1567039" cy="494767"/>
          </a:xfrm>
          <a:prstGeom prst="rect">
            <a:avLst/>
          </a:prstGeom>
          <a:noFill/>
        </p:spPr>
        <p:txBody>
          <a:bodyPr wrap="none" lIns="103889" tIns="51945" rIns="103889" bIns="51945" rtlCol="0">
            <a:spAutoFit/>
          </a:bodyPr>
          <a:lstStyle/>
          <a:p>
            <a:r>
              <a:rPr lang="en-GB" sz="2500" dirty="0">
                <a:solidFill>
                  <a:schemeClr val="bg1">
                    <a:lumMod val="75000"/>
                  </a:schemeClr>
                </a:solidFill>
              </a:rPr>
              <a:t>Expertise</a:t>
            </a:r>
          </a:p>
        </p:txBody>
      </p:sp>
      <p:sp>
        <p:nvSpPr>
          <p:cNvPr id="27" name="TextBox 26"/>
          <p:cNvSpPr txBox="1"/>
          <p:nvPr userDrawn="1"/>
        </p:nvSpPr>
        <p:spPr>
          <a:xfrm rot="-2700000">
            <a:off x="-685236" y="5841273"/>
            <a:ext cx="2022291" cy="494767"/>
          </a:xfrm>
          <a:prstGeom prst="rect">
            <a:avLst/>
          </a:prstGeom>
          <a:noFill/>
        </p:spPr>
        <p:txBody>
          <a:bodyPr wrap="none" lIns="103889" tIns="51945" rIns="103889" bIns="51945" rtlCol="0">
            <a:spAutoFit/>
          </a:bodyPr>
          <a:lstStyle/>
          <a:p>
            <a:r>
              <a:rPr lang="en-GB" sz="2500" dirty="0">
                <a:solidFill>
                  <a:schemeClr val="bg1">
                    <a:lumMod val="75000"/>
                  </a:schemeClr>
                </a:solidFill>
              </a:rPr>
              <a:t>Sponsorship</a:t>
            </a:r>
          </a:p>
        </p:txBody>
      </p:sp>
      <p:sp>
        <p:nvSpPr>
          <p:cNvPr id="28" name="TextBox 27"/>
          <p:cNvSpPr txBox="1"/>
          <p:nvPr userDrawn="1"/>
        </p:nvSpPr>
        <p:spPr>
          <a:xfrm rot="-2700000">
            <a:off x="-208633" y="5623158"/>
            <a:ext cx="3003329" cy="494767"/>
          </a:xfrm>
          <a:prstGeom prst="rect">
            <a:avLst/>
          </a:prstGeom>
          <a:noFill/>
        </p:spPr>
        <p:txBody>
          <a:bodyPr wrap="none" lIns="103889" tIns="51945" rIns="103889" bIns="51945" rtlCol="0">
            <a:spAutoFit/>
          </a:bodyPr>
          <a:lstStyle/>
          <a:p>
            <a:r>
              <a:rPr lang="en-GB" sz="25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527052" y="6410327"/>
            <a:ext cx="2927349" cy="331788"/>
          </a:xfrm>
        </p:spPr>
        <p:txBody>
          <a:bodyPr/>
          <a:lstStyle>
            <a:lvl1pPr>
              <a:defRPr>
                <a:solidFill>
                  <a:schemeClr val="tx1"/>
                </a:solidFill>
              </a:defRPr>
            </a:lvl1pPr>
          </a:lstStyle>
          <a:p>
            <a:fld id="{1744C141-B97D-4979-AB76-E8E6AB76C28B}" type="datetime4">
              <a:rPr lang="en-GB" smtClean="0"/>
              <a:pPr/>
              <a:t>01 May 2018</a:t>
            </a:fld>
            <a:endParaRPr lang="en-GB" dirty="0"/>
          </a:p>
        </p:txBody>
      </p:sp>
    </p:spTree>
    <p:extLst>
      <p:ext uri="{BB962C8B-B14F-4D97-AF65-F5344CB8AC3E}">
        <p14:creationId xmlns:p14="http://schemas.microsoft.com/office/powerpoint/2010/main" xmlns="" val="229915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328551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rightnessContrast bright="10000"/>
                    </a14:imgEffect>
                  </a14:imgLayer>
                </a14:imgProps>
              </a:ext>
              <a:ext uri="{28A0092B-C50C-407E-A947-70E740481C1C}">
                <a14:useLocalDpi xmlns:a14="http://schemas.microsoft.com/office/drawing/2010/main" xmlns="" val="0"/>
              </a:ext>
            </a:extLst>
          </a:blip>
          <a:srcRect/>
          <a:stretch>
            <a:fillRect/>
          </a:stretch>
        </p:blipFill>
        <p:spPr bwMode="auto">
          <a:xfrm>
            <a:off x="6716379" y="2116264"/>
            <a:ext cx="5248580" cy="4488917"/>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Grp="1" noChangeArrowheads="1"/>
          </p:cNvSpPr>
          <p:nvPr>
            <p:ph type="ctrTitle"/>
          </p:nvPr>
        </p:nvSpPr>
        <p:spPr>
          <a:xfrm>
            <a:off x="527052" y="2133606"/>
            <a:ext cx="10354712" cy="1295399"/>
          </a:xfrm>
        </p:spPr>
        <p:txBody>
          <a:bodyPr anchor="t"/>
          <a:lstStyle>
            <a:lvl1pPr>
              <a:defRPr sz="41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3" y="2781303"/>
            <a:ext cx="8161867" cy="1007740"/>
          </a:xfrm>
        </p:spPr>
        <p:txBody>
          <a:bodyPr/>
          <a:lstStyle>
            <a:lvl1pPr marL="0" indent="0">
              <a:spcBef>
                <a:spcPts val="0"/>
              </a:spcBef>
              <a:buFontTx/>
              <a:buNone/>
              <a:defRPr sz="29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7"/>
            <a:ext cx="2927349" cy="331788"/>
          </a:xfrm>
        </p:spPr>
        <p:txBody>
          <a:bodyPr/>
          <a:lstStyle>
            <a:lvl1pPr>
              <a:defRPr>
                <a:solidFill>
                  <a:schemeClr val="bg1"/>
                </a:solidFill>
              </a:defRPr>
            </a:lvl1pPr>
          </a:lstStyle>
          <a:p>
            <a:fld id="{1744C141-B97D-4979-AB76-E8E6AB76C28B}" type="datetime4">
              <a:rPr lang="en-GB"/>
              <a:pPr/>
              <a:t>01 May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63999" y="260355"/>
            <a:ext cx="3151372" cy="10423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54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4218880198"/>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1517593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178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8813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48129227"/>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21720-A58F-43FA-AA23-88F1255AA3AD}" type="datetimeFigureOut">
              <a:rPr lang="en-US" smtClean="0"/>
              <a:pPr/>
              <a:t>5/1/2018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C2BE54C-8B3C-4E22-AB4D-2878491A1F41}" type="slidenum">
              <a:rPr lang="en-IN" smtClean="0"/>
              <a:pPr/>
              <a:t>‹#›</a:t>
            </a:fld>
            <a:endParaRPr lang="en-IN" dirty="0"/>
          </a:p>
        </p:txBody>
      </p:sp>
    </p:spTree>
    <p:extLst>
      <p:ext uri="{BB962C8B-B14F-4D97-AF65-F5344CB8AC3E}">
        <p14:creationId xmlns:p14="http://schemas.microsoft.com/office/powerpoint/2010/main" xmlns="" val="230393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570">
            <a:alpha val="84000"/>
          </a:srgbClr>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xmlns="" val="216696674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72760">
              <a:lnSpc>
                <a:spcPts val="1313"/>
              </a:lnSpc>
            </a:pPr>
            <a:fld id="{81D60167-4931-47E6-BA6A-407CBD079E47}" type="slidenum">
              <a:rPr lang="en-US" spc="-116" smtClean="0"/>
              <a:pPr marL="72760">
                <a:lnSpc>
                  <a:spcPts val="1313"/>
                </a:lnSpc>
              </a:pPr>
              <a:t>‹#›</a:t>
            </a:fld>
            <a:endParaRPr lang="en-US" spc="-116" dirty="0"/>
          </a:p>
        </p:txBody>
      </p:sp>
    </p:spTree>
    <p:extLst>
      <p:ext uri="{BB962C8B-B14F-4D97-AF65-F5344CB8AC3E}">
        <p14:creationId xmlns:p14="http://schemas.microsoft.com/office/powerpoint/2010/main" xmlns="" val="1370829176"/>
      </p:ext>
    </p:extLst>
  </p:cSld>
  <p:clrMap bg1="lt1" tx1="dk1" bg2="lt2" tx2="dk2" accent1="accent1" accent2="accent2" accent3="accent3" accent4="accent4" accent5="accent5" accent6="accent6" hlink="hlink" folHlink="folHlink"/>
  <p:sldLayoutIdLst>
    <p:sldLayoutId id="2147483955" r:id="rId1"/>
    <p:sldLayoutId id="21474839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3892" tIns="51947" rIns="103892" bIns="51947"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2" y="1557341"/>
            <a:ext cx="11055349" cy="464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3892" tIns="51947" rIns="103892" bIns="519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2" y="6410327"/>
            <a:ext cx="2688167" cy="33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3892" tIns="51947" rIns="103892" bIns="51947" numCol="1" anchor="t" anchorCtr="0" compatLnSpc="1">
            <a:prstTxWarp prst="textNoShape">
              <a:avLst/>
            </a:prstTxWarp>
          </a:bodyPr>
          <a:lstStyle>
            <a:lvl1pPr>
              <a:defRPr sz="1300">
                <a:solidFill>
                  <a:schemeClr val="tx1"/>
                </a:solidFill>
              </a:defRPr>
            </a:lvl1pPr>
          </a:lstStyle>
          <a:p>
            <a:fld id="{0D5A5B80-4E0E-41F8-BFF5-504EC24C412E}" type="datetime4">
              <a:rPr lang="en-GB" smtClean="0"/>
              <a:pPr/>
              <a:t>01 May 2018</a:t>
            </a:fld>
            <a:endParaRPr lang="en-GB" dirty="0"/>
          </a:p>
        </p:txBody>
      </p:sp>
      <p:sp>
        <p:nvSpPr>
          <p:cNvPr id="1029" name="Rectangle 5"/>
          <p:cNvSpPr>
            <a:spLocks noGrp="1" noChangeArrowheads="1"/>
          </p:cNvSpPr>
          <p:nvPr>
            <p:ph type="ftr" sz="quarter" idx="3"/>
          </p:nvPr>
        </p:nvSpPr>
        <p:spPr bwMode="auto">
          <a:xfrm>
            <a:off x="3215222" y="6410327"/>
            <a:ext cx="5761567" cy="33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3892" tIns="51947" rIns="103892" bIns="51947" numCol="1" anchor="t" anchorCtr="0" compatLnSpc="1">
            <a:prstTxWarp prst="textNoShape">
              <a:avLst/>
            </a:prstTxWarp>
          </a:bodyPr>
          <a:lstStyle>
            <a:lvl1pPr>
              <a:defRPr sz="13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1" y="6402392"/>
            <a:ext cx="8636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3892" tIns="51947" rIns="103892" bIns="51947" numCol="1" anchor="t" anchorCtr="0" compatLnSpc="1">
            <a:prstTxWarp prst="textNoShape">
              <a:avLst/>
            </a:prstTxWarp>
          </a:bodyPr>
          <a:lstStyle>
            <a:lvl1pPr algn="r">
              <a:defRPr sz="13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2" y="6329363"/>
            <a:ext cx="10943167" cy="0"/>
          </a:xfrm>
          <a:prstGeom prst="line">
            <a:avLst/>
          </a:prstGeom>
          <a:noFill/>
          <a:ln w="12700">
            <a:solidFill>
              <a:srgbClr val="D9AB1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3892" tIns="51947" rIns="103892" bIns="51947"/>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40337" y="5658365"/>
            <a:ext cx="1750427" cy="57895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64"/>
          <p:cNvGrpSpPr/>
          <p:nvPr/>
        </p:nvGrpSpPr>
        <p:grpSpPr>
          <a:xfrm>
            <a:off x="-3861359" y="0"/>
            <a:ext cx="371477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84665"/>
            </a:xfrm>
            <a:prstGeom prst="rect">
              <a:avLst/>
            </a:prstGeom>
            <a:noFill/>
          </p:spPr>
          <p:txBody>
            <a:bodyPr wrap="square" lIns="0" tIns="0" rIns="0" bIns="0" rtlCol="0">
              <a:spAutoFit/>
            </a:bodyPr>
            <a:lstStyle/>
            <a:p>
              <a:r>
                <a:rPr lang="en-GB" sz="1200" b="1" dirty="0">
                  <a:solidFill>
                    <a:schemeClr val="accent2"/>
                  </a:solidFill>
                </a:rPr>
                <a:t>Colour</a:t>
              </a:r>
              <a:r>
                <a:rPr lang="en-GB" sz="1200" b="1" baseline="0" dirty="0">
                  <a:solidFill>
                    <a:schemeClr val="accent2"/>
                  </a:solidFill>
                </a:rPr>
                <a:t> palette for PowerPoint presentations</a:t>
              </a:r>
              <a:endParaRPr lang="en-US" sz="1200" b="1" dirty="0">
                <a:solidFill>
                  <a:schemeClr val="accent2"/>
                </a:solidFill>
              </a:endParaRPr>
            </a:p>
          </p:txBody>
        </p:sp>
        <p:grpSp>
          <p:nvGrpSpPr>
            <p:cNvPr id="3" name="Group 58"/>
            <p:cNvGrpSpPr/>
            <p:nvPr userDrawn="1"/>
          </p:nvGrpSpPr>
          <p:grpSpPr>
            <a:xfrm>
              <a:off x="-2982571" y="476672"/>
              <a:ext cx="2863473" cy="369332"/>
              <a:chOff x="-2982571" y="476672"/>
              <a:chExt cx="2863473" cy="369332"/>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69332"/>
              </a:xfrm>
              <a:prstGeom prst="rect">
                <a:avLst/>
              </a:prstGeom>
              <a:noFill/>
            </p:spPr>
            <p:txBody>
              <a:bodyPr wrap="square" lIns="0" tIns="0" rIns="0" bIns="0" rtlCol="0">
                <a:spAutoFit/>
              </a:bodyPr>
              <a:lstStyle/>
              <a:p>
                <a:r>
                  <a:rPr lang="en-GB" sz="1200" dirty="0"/>
                  <a:t>Dark blue</a:t>
                </a:r>
              </a:p>
              <a:p>
                <a:r>
                  <a:rPr lang="en-GB" sz="1200" dirty="0"/>
                  <a:t>R17</a:t>
                </a:r>
                <a:r>
                  <a:rPr lang="en-GB" sz="1200" baseline="0" dirty="0"/>
                  <a:t>  G52  B88</a:t>
                </a:r>
                <a:endParaRPr lang="en-US" sz="1200" dirty="0"/>
              </a:p>
            </p:txBody>
          </p:sp>
        </p:grpSp>
        <p:grpSp>
          <p:nvGrpSpPr>
            <p:cNvPr id="4" name="Group 13"/>
            <p:cNvGrpSpPr/>
            <p:nvPr userDrawn="1"/>
          </p:nvGrpSpPr>
          <p:grpSpPr>
            <a:xfrm>
              <a:off x="-2982575" y="882170"/>
              <a:ext cx="2863476" cy="369332"/>
              <a:chOff x="-2928990" y="365095"/>
              <a:chExt cx="2643206" cy="369332"/>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69332"/>
              </a:xfrm>
              <a:prstGeom prst="rect">
                <a:avLst/>
              </a:prstGeom>
              <a:noFill/>
            </p:spPr>
            <p:txBody>
              <a:bodyPr wrap="square" lIns="0" tIns="0" rIns="0" bIns="0" rtlCol="0">
                <a:spAutoFit/>
              </a:bodyPr>
              <a:lstStyle/>
              <a:p>
                <a:r>
                  <a:rPr lang="en-GB" sz="1200" dirty="0"/>
                  <a:t>Gold</a:t>
                </a:r>
              </a:p>
              <a:p>
                <a:r>
                  <a:rPr lang="en-GB" sz="1200" dirty="0"/>
                  <a:t>R217</a:t>
                </a:r>
                <a:r>
                  <a:rPr lang="en-GB" sz="1200" baseline="0" dirty="0"/>
                  <a:t>  G171  B22</a:t>
                </a:r>
                <a:endParaRPr lang="en-US" sz="900" dirty="0"/>
              </a:p>
            </p:txBody>
          </p:sp>
        </p:grpSp>
        <p:grpSp>
          <p:nvGrpSpPr>
            <p:cNvPr id="5" name="Group 16"/>
            <p:cNvGrpSpPr/>
            <p:nvPr userDrawn="1"/>
          </p:nvGrpSpPr>
          <p:grpSpPr>
            <a:xfrm>
              <a:off x="-2982575" y="1277829"/>
              <a:ext cx="2863476" cy="369332"/>
              <a:chOff x="-2928990" y="63509"/>
              <a:chExt cx="2643206" cy="369332"/>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69332"/>
              </a:xfrm>
              <a:prstGeom prst="rect">
                <a:avLst/>
              </a:prstGeom>
              <a:noFill/>
            </p:spPr>
            <p:txBody>
              <a:bodyPr wrap="square" lIns="0" tIns="0" rIns="0" bIns="0" rtlCol="0">
                <a:spAutoFit/>
              </a:bodyPr>
              <a:lstStyle/>
              <a:p>
                <a:r>
                  <a:rPr lang="en-GB" sz="1200" dirty="0"/>
                  <a:t>Mid blue</a:t>
                </a:r>
              </a:p>
              <a:p>
                <a:r>
                  <a:rPr lang="en-GB" sz="1200" dirty="0"/>
                  <a:t>R64</a:t>
                </a:r>
                <a:r>
                  <a:rPr lang="en-GB" sz="1200" baseline="0" dirty="0"/>
                  <a:t>  G150  B184</a:t>
                </a:r>
                <a:endParaRPr lang="en-US" sz="1200" dirty="0"/>
              </a:p>
            </p:txBody>
          </p:sp>
        </p:grpSp>
        <p:sp>
          <p:nvSpPr>
            <p:cNvPr id="17" name="TextBox 16"/>
            <p:cNvSpPr txBox="1"/>
            <p:nvPr userDrawn="1"/>
          </p:nvSpPr>
          <p:spPr>
            <a:xfrm>
              <a:off x="-2982571" y="2122984"/>
              <a:ext cx="2399125" cy="184665"/>
            </a:xfrm>
            <a:prstGeom prst="rect">
              <a:avLst/>
            </a:prstGeom>
            <a:noFill/>
          </p:spPr>
          <p:txBody>
            <a:bodyPr wrap="square" lIns="0" tIns="0" rIns="0" bIns="0" rtlCol="0">
              <a:spAutoFit/>
            </a:bodyPr>
            <a:lstStyle/>
            <a:p>
              <a:r>
                <a:rPr lang="en-GB" sz="1200" b="1" dirty="0">
                  <a:solidFill>
                    <a:schemeClr val="accent1"/>
                  </a:solidFill>
                </a:rPr>
                <a:t>Secondary colour palette</a:t>
              </a:r>
              <a:endParaRPr lang="en-US" sz="1200" b="1" dirty="0">
                <a:solidFill>
                  <a:schemeClr val="accent1"/>
                </a:solidFill>
              </a:endParaRPr>
            </a:p>
          </p:txBody>
        </p:sp>
        <p:sp>
          <p:nvSpPr>
            <p:cNvPr id="18" name="TextBox 17"/>
            <p:cNvSpPr txBox="1"/>
            <p:nvPr userDrawn="1"/>
          </p:nvSpPr>
          <p:spPr>
            <a:xfrm>
              <a:off x="-2982571" y="260648"/>
              <a:ext cx="2399125" cy="184665"/>
            </a:xfrm>
            <a:prstGeom prst="rect">
              <a:avLst/>
            </a:prstGeom>
            <a:noFill/>
          </p:spPr>
          <p:txBody>
            <a:bodyPr wrap="square" lIns="0" tIns="0" rIns="0" bIns="0" rtlCol="0">
              <a:spAutoFit/>
            </a:bodyPr>
            <a:lstStyle/>
            <a:p>
              <a:pPr>
                <a:tabLst>
                  <a:tab pos="2748822" algn="l"/>
                </a:tabLst>
              </a:pPr>
              <a:r>
                <a:rPr lang="en-GB" sz="1200" b="1" dirty="0">
                  <a:solidFill>
                    <a:schemeClr val="accent1"/>
                  </a:solidFill>
                </a:rPr>
                <a:t>Primary colour palette</a:t>
              </a:r>
              <a:endParaRPr lang="en-US" sz="1200" b="1" dirty="0">
                <a:solidFill>
                  <a:schemeClr val="accent1"/>
                </a:solidFill>
              </a:endParaRPr>
            </a:p>
          </p:txBody>
        </p:sp>
        <p:grpSp>
          <p:nvGrpSpPr>
            <p:cNvPr id="6" name="Group 24"/>
            <p:cNvGrpSpPr/>
            <p:nvPr userDrawn="1"/>
          </p:nvGrpSpPr>
          <p:grpSpPr>
            <a:xfrm>
              <a:off x="-2982575" y="1688965"/>
              <a:ext cx="2863476" cy="369332"/>
              <a:chOff x="-2928990" y="63509"/>
              <a:chExt cx="2643206" cy="369332"/>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69332"/>
              </a:xfrm>
              <a:prstGeom prst="rect">
                <a:avLst/>
              </a:prstGeom>
              <a:noFill/>
            </p:spPr>
            <p:txBody>
              <a:bodyPr wrap="square" lIns="0" tIns="0" rIns="0" bIns="0" rtlCol="0">
                <a:spAutoFit/>
              </a:bodyPr>
              <a:lstStyle/>
              <a:p>
                <a:r>
                  <a:rPr lang="en-GB" sz="1200" dirty="0"/>
                  <a:t>Light grey</a:t>
                </a:r>
              </a:p>
              <a:p>
                <a:r>
                  <a:rPr lang="en-GB" sz="1200" dirty="0"/>
                  <a:t>R63</a:t>
                </a:r>
                <a:r>
                  <a:rPr lang="en-GB" sz="1200" baseline="0" dirty="0"/>
                  <a:t>  G69  B72</a:t>
                </a:r>
                <a:endParaRPr lang="en-US" sz="1200" dirty="0"/>
              </a:p>
            </p:txBody>
          </p:sp>
        </p:grpSp>
        <p:grpSp>
          <p:nvGrpSpPr>
            <p:cNvPr id="7" name="Group 27"/>
            <p:cNvGrpSpPr/>
            <p:nvPr userDrawn="1"/>
          </p:nvGrpSpPr>
          <p:grpSpPr>
            <a:xfrm>
              <a:off x="-2982575" y="2733370"/>
              <a:ext cx="2863476" cy="369332"/>
              <a:chOff x="-2928990" y="696778"/>
              <a:chExt cx="2643206" cy="369332"/>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69332"/>
              </a:xfrm>
              <a:prstGeom prst="rect">
                <a:avLst/>
              </a:prstGeom>
              <a:noFill/>
            </p:spPr>
            <p:txBody>
              <a:bodyPr wrap="square" lIns="0" tIns="0" rIns="0" bIns="0" rtlCol="0">
                <a:spAutoFit/>
              </a:bodyPr>
              <a:lstStyle/>
              <a:p>
                <a:r>
                  <a:rPr lang="en-GB" sz="1200" dirty="0"/>
                  <a:t>Pea green</a:t>
                </a:r>
              </a:p>
              <a:p>
                <a:r>
                  <a:rPr lang="en-GB" sz="1200" dirty="0"/>
                  <a:t>R121</a:t>
                </a:r>
                <a:r>
                  <a:rPr lang="en-GB" sz="1200" baseline="0" dirty="0"/>
                  <a:t>  G163  B42</a:t>
                </a:r>
                <a:endParaRPr lang="en-US" sz="1200" dirty="0"/>
              </a:p>
            </p:txBody>
          </p:sp>
        </p:grpSp>
        <p:grpSp>
          <p:nvGrpSpPr>
            <p:cNvPr id="8" name="Group 60"/>
            <p:cNvGrpSpPr/>
            <p:nvPr userDrawn="1"/>
          </p:nvGrpSpPr>
          <p:grpSpPr>
            <a:xfrm>
              <a:off x="-2982571" y="3144506"/>
              <a:ext cx="2863473" cy="369332"/>
              <a:chOff x="-2982571" y="3144506"/>
              <a:chExt cx="2863473" cy="369332"/>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69332"/>
              </a:xfrm>
              <a:prstGeom prst="rect">
                <a:avLst/>
              </a:prstGeom>
              <a:noFill/>
            </p:spPr>
            <p:txBody>
              <a:bodyPr wrap="square" lIns="0" tIns="0" rIns="0" bIns="0" rtlCol="0">
                <a:spAutoFit/>
              </a:bodyPr>
              <a:lstStyle/>
              <a:p>
                <a:r>
                  <a:rPr lang="en-GB" sz="1200" dirty="0"/>
                  <a:t>Forest green</a:t>
                </a:r>
              </a:p>
              <a:p>
                <a:r>
                  <a:rPr lang="en-GB" sz="1200" dirty="0"/>
                  <a:t>R</a:t>
                </a:r>
                <a:r>
                  <a:rPr lang="en-GB" sz="1200" baseline="0" dirty="0"/>
                  <a:t>0 G132  B82</a:t>
                </a:r>
                <a:endParaRPr lang="en-US" sz="1200" dirty="0"/>
              </a:p>
            </p:txBody>
          </p:sp>
        </p:grpSp>
        <p:grpSp>
          <p:nvGrpSpPr>
            <p:cNvPr id="9" name="Group 33"/>
            <p:cNvGrpSpPr/>
            <p:nvPr userDrawn="1"/>
          </p:nvGrpSpPr>
          <p:grpSpPr>
            <a:xfrm>
              <a:off x="-2982575" y="3555642"/>
              <a:ext cx="2863476" cy="369332"/>
              <a:chOff x="-2928990" y="696778"/>
              <a:chExt cx="2643206" cy="369332"/>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69332"/>
              </a:xfrm>
              <a:prstGeom prst="rect">
                <a:avLst/>
              </a:prstGeom>
              <a:noFill/>
            </p:spPr>
            <p:txBody>
              <a:bodyPr wrap="square" lIns="0" tIns="0" rIns="0" bIns="0" rtlCol="0">
                <a:spAutoFit/>
              </a:bodyPr>
              <a:lstStyle/>
              <a:p>
                <a:r>
                  <a:rPr lang="en-GB" sz="1200" dirty="0"/>
                  <a:t>Bottle green</a:t>
                </a:r>
              </a:p>
              <a:p>
                <a:r>
                  <a:rPr lang="en-GB" sz="1200" dirty="0"/>
                  <a:t>R17</a:t>
                </a:r>
                <a:r>
                  <a:rPr lang="en-GB" sz="1200" baseline="0" dirty="0"/>
                  <a:t>  G179  B162</a:t>
                </a:r>
                <a:endParaRPr lang="en-US" sz="1200" dirty="0"/>
              </a:p>
            </p:txBody>
          </p:sp>
        </p:grpSp>
        <p:grpSp>
          <p:nvGrpSpPr>
            <p:cNvPr id="10" name="Group 36"/>
            <p:cNvGrpSpPr/>
            <p:nvPr userDrawn="1"/>
          </p:nvGrpSpPr>
          <p:grpSpPr>
            <a:xfrm>
              <a:off x="-2982575" y="3966778"/>
              <a:ext cx="2863476" cy="369332"/>
              <a:chOff x="-2928990" y="696778"/>
              <a:chExt cx="2643206" cy="369332"/>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69332"/>
              </a:xfrm>
              <a:prstGeom prst="rect">
                <a:avLst/>
              </a:prstGeom>
              <a:noFill/>
            </p:spPr>
            <p:txBody>
              <a:bodyPr wrap="square" lIns="0" tIns="0" rIns="0" bIns="0" rtlCol="0">
                <a:spAutoFit/>
              </a:bodyPr>
              <a:lstStyle/>
              <a:p>
                <a:r>
                  <a:rPr lang="en-GB" sz="1200" dirty="0"/>
                  <a:t>Cyan</a:t>
                </a:r>
              </a:p>
              <a:p>
                <a:r>
                  <a:rPr lang="en-GB" sz="1200" dirty="0"/>
                  <a:t>R0</a:t>
                </a:r>
                <a:r>
                  <a:rPr lang="en-GB" sz="1200" baseline="0" dirty="0"/>
                  <a:t>  G156  B200</a:t>
                </a:r>
                <a:endParaRPr lang="en-US" sz="1200" dirty="0"/>
              </a:p>
            </p:txBody>
          </p:sp>
        </p:grpSp>
        <p:grpSp>
          <p:nvGrpSpPr>
            <p:cNvPr id="11" name="Group 63"/>
            <p:cNvGrpSpPr/>
            <p:nvPr userDrawn="1"/>
          </p:nvGrpSpPr>
          <p:grpSpPr>
            <a:xfrm>
              <a:off x="-2982571" y="4377914"/>
              <a:ext cx="2863473" cy="369332"/>
              <a:chOff x="-2982571" y="4377914"/>
              <a:chExt cx="2863473" cy="369332"/>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69332"/>
              </a:xfrm>
              <a:prstGeom prst="rect">
                <a:avLst/>
              </a:prstGeom>
              <a:noFill/>
            </p:spPr>
            <p:txBody>
              <a:bodyPr wrap="square" lIns="0" tIns="0" rIns="0" bIns="0" rtlCol="0">
                <a:spAutoFit/>
              </a:bodyPr>
              <a:lstStyle/>
              <a:p>
                <a:r>
                  <a:rPr lang="en-GB" sz="1200" dirty="0"/>
                  <a:t>Light blue</a:t>
                </a:r>
              </a:p>
              <a:p>
                <a:r>
                  <a:rPr lang="en-GB" sz="1200" dirty="0"/>
                  <a:t>R124</a:t>
                </a:r>
                <a:r>
                  <a:rPr lang="en-GB" sz="1200" baseline="0" dirty="0"/>
                  <a:t>  G179  B225</a:t>
                </a:r>
                <a:endParaRPr lang="en-US" sz="1200" dirty="0"/>
              </a:p>
            </p:txBody>
          </p:sp>
        </p:grpSp>
        <p:grpSp>
          <p:nvGrpSpPr>
            <p:cNvPr id="14" name="Group 43"/>
            <p:cNvGrpSpPr/>
            <p:nvPr userDrawn="1"/>
          </p:nvGrpSpPr>
          <p:grpSpPr>
            <a:xfrm>
              <a:off x="-2982575" y="4789050"/>
              <a:ext cx="2863476" cy="369332"/>
              <a:chOff x="-2928990" y="696778"/>
              <a:chExt cx="2643206" cy="369332"/>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69332"/>
              </a:xfrm>
              <a:prstGeom prst="rect">
                <a:avLst/>
              </a:prstGeom>
              <a:noFill/>
            </p:spPr>
            <p:txBody>
              <a:bodyPr wrap="square" lIns="0" tIns="0" rIns="0" bIns="0" rtlCol="0">
                <a:spAutoFit/>
              </a:bodyPr>
              <a:lstStyle/>
              <a:p>
                <a:r>
                  <a:rPr lang="en-GB" sz="1200" dirty="0"/>
                  <a:t>Violet</a:t>
                </a:r>
              </a:p>
              <a:p>
                <a:r>
                  <a:rPr lang="en-GB" sz="1200" dirty="0"/>
                  <a:t>R128</a:t>
                </a:r>
                <a:r>
                  <a:rPr lang="en-GB" sz="1200" baseline="0" dirty="0"/>
                  <a:t>  G118  B207</a:t>
                </a:r>
                <a:endParaRPr lang="en-US" sz="1200" dirty="0"/>
              </a:p>
            </p:txBody>
          </p:sp>
        </p:grpSp>
        <p:grpSp>
          <p:nvGrpSpPr>
            <p:cNvPr id="15" name="Group 46"/>
            <p:cNvGrpSpPr/>
            <p:nvPr userDrawn="1"/>
          </p:nvGrpSpPr>
          <p:grpSpPr>
            <a:xfrm>
              <a:off x="-2982575" y="5200186"/>
              <a:ext cx="2863476" cy="369332"/>
              <a:chOff x="-2928990" y="696778"/>
              <a:chExt cx="2643206" cy="369332"/>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69332"/>
              </a:xfrm>
              <a:prstGeom prst="rect">
                <a:avLst/>
              </a:prstGeom>
              <a:noFill/>
            </p:spPr>
            <p:txBody>
              <a:bodyPr wrap="square" lIns="0" tIns="0" rIns="0" bIns="0" rtlCol="0">
                <a:spAutoFit/>
              </a:bodyPr>
              <a:lstStyle/>
              <a:p>
                <a:r>
                  <a:rPr lang="en-GB" sz="1200" dirty="0"/>
                  <a:t>Purple</a:t>
                </a:r>
              </a:p>
              <a:p>
                <a:r>
                  <a:rPr lang="en-GB" sz="1200" dirty="0"/>
                  <a:t>R143</a:t>
                </a:r>
                <a:r>
                  <a:rPr lang="en-GB" sz="1200" baseline="0" dirty="0"/>
                  <a:t>  G70  B147</a:t>
                </a:r>
                <a:endParaRPr lang="en-US" sz="1200" dirty="0"/>
              </a:p>
            </p:txBody>
          </p:sp>
        </p:grpSp>
        <p:grpSp>
          <p:nvGrpSpPr>
            <p:cNvPr id="16" name="Group 49"/>
            <p:cNvGrpSpPr/>
            <p:nvPr userDrawn="1"/>
          </p:nvGrpSpPr>
          <p:grpSpPr>
            <a:xfrm>
              <a:off x="-2982575" y="5611322"/>
              <a:ext cx="2863476" cy="369332"/>
              <a:chOff x="-2928990" y="696778"/>
              <a:chExt cx="2643206" cy="369332"/>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69332"/>
              </a:xfrm>
              <a:prstGeom prst="rect">
                <a:avLst/>
              </a:prstGeom>
              <a:noFill/>
            </p:spPr>
            <p:txBody>
              <a:bodyPr wrap="square" lIns="0" tIns="0" rIns="0" bIns="0" rtlCol="0">
                <a:spAutoFit/>
              </a:bodyPr>
              <a:lstStyle/>
              <a:p>
                <a:r>
                  <a:rPr lang="en-GB" sz="1200" dirty="0" err="1"/>
                  <a:t>Fuscia</a:t>
                </a:r>
                <a:endParaRPr lang="en-GB" sz="1200" dirty="0"/>
              </a:p>
              <a:p>
                <a:r>
                  <a:rPr lang="en-GB" sz="1200" dirty="0"/>
                  <a:t>R233</a:t>
                </a:r>
                <a:r>
                  <a:rPr lang="en-GB" sz="1200" baseline="0" dirty="0"/>
                  <a:t>  G69  B140</a:t>
                </a:r>
                <a:endParaRPr lang="en-US" sz="1200" dirty="0"/>
              </a:p>
            </p:txBody>
          </p:sp>
        </p:grpSp>
        <p:grpSp>
          <p:nvGrpSpPr>
            <p:cNvPr id="19" name="Group 52"/>
            <p:cNvGrpSpPr/>
            <p:nvPr userDrawn="1"/>
          </p:nvGrpSpPr>
          <p:grpSpPr>
            <a:xfrm>
              <a:off x="-2982575" y="6022458"/>
              <a:ext cx="2863476" cy="369332"/>
              <a:chOff x="-2928990" y="696778"/>
              <a:chExt cx="2643206" cy="369332"/>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69332"/>
              </a:xfrm>
              <a:prstGeom prst="rect">
                <a:avLst/>
              </a:prstGeom>
              <a:noFill/>
            </p:spPr>
            <p:txBody>
              <a:bodyPr wrap="square" lIns="0" tIns="0" rIns="0" bIns="0" rtlCol="0">
                <a:spAutoFit/>
              </a:bodyPr>
              <a:lstStyle/>
              <a:p>
                <a:r>
                  <a:rPr lang="en-GB" sz="1200" dirty="0"/>
                  <a:t>Red</a:t>
                </a:r>
              </a:p>
              <a:p>
                <a:r>
                  <a:rPr lang="en-GB" sz="1200" dirty="0"/>
                  <a:t>R200</a:t>
                </a:r>
                <a:r>
                  <a:rPr lang="en-GB" sz="1200" baseline="0" dirty="0"/>
                  <a:t>  G30  B69</a:t>
                </a:r>
                <a:endParaRPr lang="en-US" sz="1200" dirty="0"/>
              </a:p>
            </p:txBody>
          </p:sp>
        </p:grpSp>
        <p:grpSp>
          <p:nvGrpSpPr>
            <p:cNvPr id="20" name="Group 55"/>
            <p:cNvGrpSpPr/>
            <p:nvPr userDrawn="1"/>
          </p:nvGrpSpPr>
          <p:grpSpPr>
            <a:xfrm>
              <a:off x="-2982575" y="6433590"/>
              <a:ext cx="2863476" cy="369332"/>
              <a:chOff x="-2928990" y="696777"/>
              <a:chExt cx="2643206" cy="369332"/>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7"/>
                <a:ext cx="2214578" cy="369332"/>
              </a:xfrm>
              <a:prstGeom prst="rect">
                <a:avLst/>
              </a:prstGeom>
              <a:noFill/>
            </p:spPr>
            <p:txBody>
              <a:bodyPr wrap="square" lIns="0" tIns="0" rIns="0" bIns="0" rtlCol="0">
                <a:spAutoFit/>
              </a:bodyPr>
              <a:lstStyle/>
              <a:p>
                <a:r>
                  <a:rPr lang="en-GB" sz="1200" dirty="0"/>
                  <a:t>Orange</a:t>
                </a:r>
              </a:p>
              <a:p>
                <a:r>
                  <a:rPr lang="en-GB" sz="1200" dirty="0"/>
                  <a:t>R238</a:t>
                </a:r>
                <a:r>
                  <a:rPr lang="en-GB" sz="1200" baseline="0" dirty="0"/>
                  <a:t>  G116  29</a:t>
                </a:r>
                <a:endParaRPr lang="en-US" sz="1200" dirty="0"/>
              </a:p>
            </p:txBody>
          </p:sp>
        </p:grpSp>
      </p:grpSp>
      <p:sp>
        <p:nvSpPr>
          <p:cNvPr id="58" name="Rectangle 57"/>
          <p:cNvSpPr/>
          <p:nvPr/>
        </p:nvSpPr>
        <p:spPr>
          <a:xfrm>
            <a:off x="-3679278"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3892" tIns="51947" rIns="103892" bIns="51947" rtlCol="0" anchor="ctr"/>
          <a:lstStyle/>
          <a:p>
            <a:pPr algn="ctr"/>
            <a:endParaRPr lang="en-US"/>
          </a:p>
        </p:txBody>
      </p:sp>
      <p:sp>
        <p:nvSpPr>
          <p:cNvPr id="59" name="TextBox 58"/>
          <p:cNvSpPr txBox="1"/>
          <p:nvPr/>
        </p:nvSpPr>
        <p:spPr>
          <a:xfrm>
            <a:off x="-3081268" y="2348883"/>
            <a:ext cx="2952775" cy="369332"/>
          </a:xfrm>
          <a:prstGeom prst="rect">
            <a:avLst/>
          </a:prstGeom>
          <a:noFill/>
        </p:spPr>
        <p:txBody>
          <a:bodyPr wrap="square" lIns="0" tIns="0" rIns="0" bIns="0" rtlCol="0">
            <a:spAutoFit/>
          </a:bodyPr>
          <a:lstStyle/>
          <a:p>
            <a:r>
              <a:rPr lang="en-GB" sz="1200" dirty="0"/>
              <a:t>Dark grey</a:t>
            </a:r>
          </a:p>
          <a:p>
            <a:r>
              <a:rPr lang="en-GB" sz="1200" dirty="0"/>
              <a:t>R63</a:t>
            </a:r>
            <a:r>
              <a:rPr lang="en-GB" sz="1200" baseline="0" dirty="0"/>
              <a:t>  G69  B72</a:t>
            </a:r>
            <a:endParaRPr lang="en-US" sz="1200" dirty="0"/>
          </a:p>
        </p:txBody>
      </p:sp>
    </p:spTree>
  </p:cSld>
  <p:clrMap bg1="lt1" tx1="dk1" bg2="lt2" tx2="dk2" accent1="accent1" accent2="accent2" accent3="accent3" accent4="accent4" accent5="accent5" accent6="accent6" hlink="hlink" folHlink="folHlink"/>
  <p:sldLayoutIdLst>
    <p:sldLayoutId id="2147483957" r:id="rId1"/>
  </p:sldLayoutIdLst>
  <p:hf hdr="0" ftr="0"/>
  <p:txStyles>
    <p:titleStyle>
      <a:lvl1pPr algn="l" rtl="0" eaLnBrk="1" fontAlgn="base" hangingPunct="1">
        <a:spcBef>
          <a:spcPct val="0"/>
        </a:spcBef>
        <a:spcAft>
          <a:spcPct val="0"/>
        </a:spcAft>
        <a:defRPr sz="3600" b="1">
          <a:solidFill>
            <a:srgbClr val="D9AB16"/>
          </a:solidFill>
          <a:latin typeface="+mj-lt"/>
          <a:ea typeface="+mj-ea"/>
          <a:cs typeface="+mj-cs"/>
        </a:defRPr>
      </a:lvl1pPr>
      <a:lvl2pPr algn="l" rtl="0" eaLnBrk="1" fontAlgn="base" hangingPunct="1">
        <a:spcBef>
          <a:spcPct val="0"/>
        </a:spcBef>
        <a:spcAft>
          <a:spcPct val="0"/>
        </a:spcAft>
        <a:defRPr sz="3600">
          <a:solidFill>
            <a:srgbClr val="D9AB16"/>
          </a:solidFill>
          <a:latin typeface="Arial" charset="0"/>
          <a:cs typeface="Arial" charset="0"/>
        </a:defRPr>
      </a:lvl2pPr>
      <a:lvl3pPr algn="l" rtl="0" eaLnBrk="1" fontAlgn="base" hangingPunct="1">
        <a:spcBef>
          <a:spcPct val="0"/>
        </a:spcBef>
        <a:spcAft>
          <a:spcPct val="0"/>
        </a:spcAft>
        <a:defRPr sz="3600">
          <a:solidFill>
            <a:srgbClr val="D9AB16"/>
          </a:solidFill>
          <a:latin typeface="Arial" charset="0"/>
          <a:cs typeface="Arial" charset="0"/>
        </a:defRPr>
      </a:lvl3pPr>
      <a:lvl4pPr algn="l" rtl="0" eaLnBrk="1" fontAlgn="base" hangingPunct="1">
        <a:spcBef>
          <a:spcPct val="0"/>
        </a:spcBef>
        <a:spcAft>
          <a:spcPct val="0"/>
        </a:spcAft>
        <a:defRPr sz="3600">
          <a:solidFill>
            <a:srgbClr val="D9AB16"/>
          </a:solidFill>
          <a:latin typeface="Arial" charset="0"/>
          <a:cs typeface="Arial" charset="0"/>
        </a:defRPr>
      </a:lvl4pPr>
      <a:lvl5pPr algn="l" rtl="0" eaLnBrk="1" fontAlgn="base" hangingPunct="1">
        <a:spcBef>
          <a:spcPct val="0"/>
        </a:spcBef>
        <a:spcAft>
          <a:spcPct val="0"/>
        </a:spcAft>
        <a:defRPr sz="3600">
          <a:solidFill>
            <a:srgbClr val="D9AB16"/>
          </a:solidFill>
          <a:latin typeface="Arial" charset="0"/>
          <a:cs typeface="Arial" charset="0"/>
        </a:defRPr>
      </a:lvl5pPr>
      <a:lvl6pPr marL="519462" algn="l" rtl="0" eaLnBrk="1" fontAlgn="base" hangingPunct="1">
        <a:spcBef>
          <a:spcPct val="0"/>
        </a:spcBef>
        <a:spcAft>
          <a:spcPct val="0"/>
        </a:spcAft>
        <a:defRPr sz="3600">
          <a:solidFill>
            <a:srgbClr val="D9AB16"/>
          </a:solidFill>
          <a:latin typeface="Arial" charset="0"/>
          <a:cs typeface="Arial" charset="0"/>
        </a:defRPr>
      </a:lvl6pPr>
      <a:lvl7pPr marL="1038925" algn="l" rtl="0" eaLnBrk="1" fontAlgn="base" hangingPunct="1">
        <a:spcBef>
          <a:spcPct val="0"/>
        </a:spcBef>
        <a:spcAft>
          <a:spcPct val="0"/>
        </a:spcAft>
        <a:defRPr sz="3600">
          <a:solidFill>
            <a:srgbClr val="D9AB16"/>
          </a:solidFill>
          <a:latin typeface="Arial" charset="0"/>
          <a:cs typeface="Arial" charset="0"/>
        </a:defRPr>
      </a:lvl7pPr>
      <a:lvl8pPr marL="1558388" algn="l" rtl="0" eaLnBrk="1" fontAlgn="base" hangingPunct="1">
        <a:spcBef>
          <a:spcPct val="0"/>
        </a:spcBef>
        <a:spcAft>
          <a:spcPct val="0"/>
        </a:spcAft>
        <a:defRPr sz="3600">
          <a:solidFill>
            <a:srgbClr val="D9AB16"/>
          </a:solidFill>
          <a:latin typeface="Arial" charset="0"/>
          <a:cs typeface="Arial" charset="0"/>
        </a:defRPr>
      </a:lvl8pPr>
      <a:lvl9pPr marL="2077848" algn="l" rtl="0" eaLnBrk="1" fontAlgn="base" hangingPunct="1">
        <a:spcBef>
          <a:spcPct val="0"/>
        </a:spcBef>
        <a:spcAft>
          <a:spcPct val="0"/>
        </a:spcAft>
        <a:defRPr sz="3600">
          <a:solidFill>
            <a:srgbClr val="D9AB16"/>
          </a:solidFill>
          <a:latin typeface="Arial" charset="0"/>
          <a:cs typeface="Arial" charset="0"/>
        </a:defRPr>
      </a:lvl9pPr>
    </p:titleStyle>
    <p:bodyStyle>
      <a:lvl1pPr marL="306627" indent="-306627" algn="l" rtl="0" eaLnBrk="1" fontAlgn="base" hangingPunct="1">
        <a:spcBef>
          <a:spcPct val="50000"/>
        </a:spcBef>
        <a:spcAft>
          <a:spcPct val="0"/>
        </a:spcAft>
        <a:buClr>
          <a:srgbClr val="D9AB16"/>
        </a:buClr>
        <a:buChar char="•"/>
        <a:defRPr sz="2700">
          <a:solidFill>
            <a:srgbClr val="3F4548"/>
          </a:solidFill>
          <a:latin typeface="+mn-lt"/>
          <a:ea typeface="+mn-ea"/>
          <a:cs typeface="+mn-cs"/>
        </a:defRPr>
      </a:lvl1pPr>
      <a:lvl2pPr marL="815268" indent="-304823" algn="l" rtl="0" eaLnBrk="1" fontAlgn="base" hangingPunct="1">
        <a:spcBef>
          <a:spcPct val="50000"/>
        </a:spcBef>
        <a:spcAft>
          <a:spcPct val="0"/>
        </a:spcAft>
        <a:buClr>
          <a:srgbClr val="D9AB16"/>
        </a:buClr>
        <a:buChar char="–"/>
        <a:defRPr sz="2300">
          <a:solidFill>
            <a:srgbClr val="3F4548"/>
          </a:solidFill>
          <a:latin typeface="+mn-lt"/>
          <a:cs typeface="+mn-cs"/>
        </a:defRPr>
      </a:lvl2pPr>
      <a:lvl3pPr marL="1217490" indent="-198406" algn="l" rtl="0" eaLnBrk="1" fontAlgn="base" hangingPunct="1">
        <a:spcBef>
          <a:spcPct val="50000"/>
        </a:spcBef>
        <a:spcAft>
          <a:spcPct val="0"/>
        </a:spcAft>
        <a:buClr>
          <a:srgbClr val="D9AB16"/>
        </a:buClr>
        <a:buChar char="•"/>
        <a:defRPr>
          <a:solidFill>
            <a:srgbClr val="3F4548"/>
          </a:solidFill>
          <a:latin typeface="+mn-lt"/>
          <a:cs typeface="+mn-cs"/>
        </a:defRPr>
      </a:lvl3pPr>
      <a:lvl4pPr marL="1628733" indent="-207424" algn="l" rtl="0" eaLnBrk="1" fontAlgn="base" hangingPunct="1">
        <a:spcBef>
          <a:spcPct val="50000"/>
        </a:spcBef>
        <a:spcAft>
          <a:spcPct val="0"/>
        </a:spcAft>
        <a:buClr>
          <a:srgbClr val="D9AB16"/>
        </a:buClr>
        <a:buChar char="–"/>
        <a:defRPr sz="1900">
          <a:solidFill>
            <a:srgbClr val="3F4548"/>
          </a:solidFill>
          <a:latin typeface="+mn-lt"/>
          <a:cs typeface="+mn-cs"/>
        </a:defRPr>
      </a:lvl4pPr>
      <a:lvl5pPr marL="2036365" indent="-200210" algn="l" rtl="0" eaLnBrk="1" fontAlgn="base" hangingPunct="1">
        <a:spcBef>
          <a:spcPct val="50000"/>
        </a:spcBef>
        <a:spcAft>
          <a:spcPct val="0"/>
        </a:spcAft>
        <a:buClr>
          <a:srgbClr val="D9AB16"/>
        </a:buClr>
        <a:buFont typeface="Arial" pitchFamily="34" charset="0"/>
        <a:buChar char="•"/>
        <a:defRPr sz="1600">
          <a:solidFill>
            <a:srgbClr val="3F4548"/>
          </a:solidFill>
          <a:latin typeface="+mn-lt"/>
          <a:cs typeface="+mn-cs"/>
        </a:defRPr>
      </a:lvl5pPr>
      <a:lvl6pPr marL="2555827" indent="-200210" algn="l" rtl="0" eaLnBrk="1" fontAlgn="base" hangingPunct="1">
        <a:spcBef>
          <a:spcPct val="50000"/>
        </a:spcBef>
        <a:spcAft>
          <a:spcPct val="0"/>
        </a:spcAft>
        <a:buClr>
          <a:srgbClr val="D9AB16"/>
        </a:buClr>
        <a:buChar char="»"/>
        <a:defRPr sz="1600">
          <a:solidFill>
            <a:srgbClr val="0D2E64"/>
          </a:solidFill>
          <a:latin typeface="+mn-lt"/>
          <a:cs typeface="+mn-cs"/>
        </a:defRPr>
      </a:lvl6pPr>
      <a:lvl7pPr marL="3075290" indent="-200210" algn="l" rtl="0" eaLnBrk="1" fontAlgn="base" hangingPunct="1">
        <a:spcBef>
          <a:spcPct val="50000"/>
        </a:spcBef>
        <a:spcAft>
          <a:spcPct val="0"/>
        </a:spcAft>
        <a:buClr>
          <a:srgbClr val="D9AB16"/>
        </a:buClr>
        <a:buChar char="»"/>
        <a:defRPr sz="1600">
          <a:solidFill>
            <a:srgbClr val="0D2E64"/>
          </a:solidFill>
          <a:latin typeface="+mn-lt"/>
          <a:cs typeface="+mn-cs"/>
        </a:defRPr>
      </a:lvl7pPr>
      <a:lvl8pPr marL="3594751" indent="-200210" algn="l" rtl="0" eaLnBrk="1" fontAlgn="base" hangingPunct="1">
        <a:spcBef>
          <a:spcPct val="50000"/>
        </a:spcBef>
        <a:spcAft>
          <a:spcPct val="0"/>
        </a:spcAft>
        <a:buClr>
          <a:srgbClr val="D9AB16"/>
        </a:buClr>
        <a:buChar char="»"/>
        <a:defRPr sz="1600">
          <a:solidFill>
            <a:srgbClr val="0D2E64"/>
          </a:solidFill>
          <a:latin typeface="+mn-lt"/>
          <a:cs typeface="+mn-cs"/>
        </a:defRPr>
      </a:lvl8pPr>
      <a:lvl9pPr marL="4114213" indent="-200210" algn="l" rtl="0" eaLnBrk="1" fontAlgn="base" hangingPunct="1">
        <a:spcBef>
          <a:spcPct val="50000"/>
        </a:spcBef>
        <a:spcAft>
          <a:spcPct val="0"/>
        </a:spcAft>
        <a:buClr>
          <a:srgbClr val="D9AB16"/>
        </a:buClr>
        <a:buChar char="»"/>
        <a:defRPr sz="1600">
          <a:solidFill>
            <a:srgbClr val="0D2E64"/>
          </a:solidFill>
          <a:latin typeface="+mn-lt"/>
          <a:cs typeface="+mn-cs"/>
        </a:defRPr>
      </a:lvl9pPr>
    </p:bodyStyle>
    <p:otherStyle>
      <a:defPPr>
        <a:defRPr lang="en-US"/>
      </a:defPPr>
      <a:lvl1pPr marL="0" algn="l" defTabSz="1038925" rtl="0" eaLnBrk="1" latinLnBrk="0" hangingPunct="1">
        <a:defRPr sz="2000" kern="1200">
          <a:solidFill>
            <a:schemeClr val="tx1"/>
          </a:solidFill>
          <a:latin typeface="+mn-lt"/>
          <a:ea typeface="+mn-ea"/>
          <a:cs typeface="+mn-cs"/>
        </a:defRPr>
      </a:lvl1pPr>
      <a:lvl2pPr marL="519462" algn="l" defTabSz="1038925" rtl="0" eaLnBrk="1" latinLnBrk="0" hangingPunct="1">
        <a:defRPr sz="2000" kern="1200">
          <a:solidFill>
            <a:schemeClr val="tx1"/>
          </a:solidFill>
          <a:latin typeface="+mn-lt"/>
          <a:ea typeface="+mn-ea"/>
          <a:cs typeface="+mn-cs"/>
        </a:defRPr>
      </a:lvl2pPr>
      <a:lvl3pPr marL="1038925" algn="l" defTabSz="1038925" rtl="0" eaLnBrk="1" latinLnBrk="0" hangingPunct="1">
        <a:defRPr sz="2000" kern="1200">
          <a:solidFill>
            <a:schemeClr val="tx1"/>
          </a:solidFill>
          <a:latin typeface="+mn-lt"/>
          <a:ea typeface="+mn-ea"/>
          <a:cs typeface="+mn-cs"/>
        </a:defRPr>
      </a:lvl3pPr>
      <a:lvl4pPr marL="1558388" algn="l" defTabSz="1038925" rtl="0" eaLnBrk="1" latinLnBrk="0" hangingPunct="1">
        <a:defRPr sz="2000" kern="1200">
          <a:solidFill>
            <a:schemeClr val="tx1"/>
          </a:solidFill>
          <a:latin typeface="+mn-lt"/>
          <a:ea typeface="+mn-ea"/>
          <a:cs typeface="+mn-cs"/>
        </a:defRPr>
      </a:lvl4pPr>
      <a:lvl5pPr marL="2077848" algn="l" defTabSz="1038925" rtl="0" eaLnBrk="1" latinLnBrk="0" hangingPunct="1">
        <a:defRPr sz="2000" kern="1200">
          <a:solidFill>
            <a:schemeClr val="tx1"/>
          </a:solidFill>
          <a:latin typeface="+mn-lt"/>
          <a:ea typeface="+mn-ea"/>
          <a:cs typeface="+mn-cs"/>
        </a:defRPr>
      </a:lvl5pPr>
      <a:lvl6pPr marL="2597310" algn="l" defTabSz="1038925" rtl="0" eaLnBrk="1" latinLnBrk="0" hangingPunct="1">
        <a:defRPr sz="2000" kern="1200">
          <a:solidFill>
            <a:schemeClr val="tx1"/>
          </a:solidFill>
          <a:latin typeface="+mn-lt"/>
          <a:ea typeface="+mn-ea"/>
          <a:cs typeface="+mn-cs"/>
        </a:defRPr>
      </a:lvl6pPr>
      <a:lvl7pPr marL="3116773" algn="l" defTabSz="1038925" rtl="0" eaLnBrk="1" latinLnBrk="0" hangingPunct="1">
        <a:defRPr sz="2000" kern="1200">
          <a:solidFill>
            <a:schemeClr val="tx1"/>
          </a:solidFill>
          <a:latin typeface="+mn-lt"/>
          <a:ea typeface="+mn-ea"/>
          <a:cs typeface="+mn-cs"/>
        </a:defRPr>
      </a:lvl7pPr>
      <a:lvl8pPr marL="3636236" algn="l" defTabSz="1038925" rtl="0" eaLnBrk="1" latinLnBrk="0" hangingPunct="1">
        <a:defRPr sz="2000" kern="1200">
          <a:solidFill>
            <a:schemeClr val="tx1"/>
          </a:solidFill>
          <a:latin typeface="+mn-lt"/>
          <a:ea typeface="+mn-ea"/>
          <a:cs typeface="+mn-cs"/>
        </a:defRPr>
      </a:lvl8pPr>
      <a:lvl9pPr marL="4155697" algn="l" defTabSz="103892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slide" Target="slide4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5.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slide" Target="slide3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8.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diagramData" Target="../diagrams/data6.xml"/><Relationship Id="rId3" Type="http://schemas.openxmlformats.org/officeDocument/2006/relationships/notesSlide" Target="../notesSlides/notesSlide20.xml"/><Relationship Id="rId7" Type="http://schemas.openxmlformats.org/officeDocument/2006/relationships/diagramColors" Target="../diagrams/colors4.xml"/><Relationship Id="rId12" Type="http://schemas.openxmlformats.org/officeDocument/2006/relationships/diagramColors" Target="../diagrams/colors5.xml"/><Relationship Id="rId17" Type="http://schemas.microsoft.com/office/2007/relationships/diagramDrawing" Target="../diagrams/drawing4.xml"/><Relationship Id="rId2" Type="http://schemas.openxmlformats.org/officeDocument/2006/relationships/slideLayout" Target="../slideLayouts/slideLayout7.xml"/><Relationship Id="rId16" Type="http://schemas.openxmlformats.org/officeDocument/2006/relationships/diagramColors" Target="../diagrams/colors6.xml"/><Relationship Id="rId20" Type="http://schemas.microsoft.com/office/2007/relationships/diagramDrawing" Target="../diagrams/drawing5.xml"/><Relationship Id="rId1" Type="http://schemas.openxmlformats.org/officeDocument/2006/relationships/tags" Target="../tags/tag19.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QuickStyle" Target="../diagrams/quickStyle6.xml"/><Relationship Id="rId10" Type="http://schemas.openxmlformats.org/officeDocument/2006/relationships/diagramLayout" Target="../diagrams/layout5.xml"/><Relationship Id="rId19" Type="http://schemas.microsoft.com/office/2007/relationships/diagramDrawing" Target="../diagrams/drawing6.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slide" Target="slide3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diagramData" Target="../diagrams/data9.xml"/><Relationship Id="rId3" Type="http://schemas.openxmlformats.org/officeDocument/2006/relationships/notesSlide" Target="../notesSlides/notesSlide22.xml"/><Relationship Id="rId7" Type="http://schemas.openxmlformats.org/officeDocument/2006/relationships/diagramColors" Target="../diagrams/colors7.xml"/><Relationship Id="rId12" Type="http://schemas.openxmlformats.org/officeDocument/2006/relationships/diagramColors" Target="../diagrams/colors8.xml"/><Relationship Id="rId17" Type="http://schemas.microsoft.com/office/2007/relationships/diagramDrawing" Target="../diagrams/drawing7.xml"/><Relationship Id="rId2" Type="http://schemas.openxmlformats.org/officeDocument/2006/relationships/slideLayout" Target="../slideLayouts/slideLayout7.xml"/><Relationship Id="rId16" Type="http://schemas.openxmlformats.org/officeDocument/2006/relationships/diagramColors" Target="../diagrams/colors9.xml"/><Relationship Id="rId20" Type="http://schemas.microsoft.com/office/2007/relationships/diagramDrawing" Target="../diagrams/drawing8.xml"/><Relationship Id="rId1" Type="http://schemas.openxmlformats.org/officeDocument/2006/relationships/tags" Target="../tags/tag2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QuickStyle" Target="../diagrams/quickStyle9.xml"/><Relationship Id="rId10" Type="http://schemas.openxmlformats.org/officeDocument/2006/relationships/diagramLayout" Target="../diagrams/layout8.xml"/><Relationship Id="rId19" Type="http://schemas.microsoft.com/office/2007/relationships/diagramDrawing" Target="../diagrams/drawing9.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diagramLayout" Target="../diagrams/layout10.xml"/><Relationship Id="rId18" Type="http://schemas.openxmlformats.org/officeDocument/2006/relationships/diagramQuickStyle" Target="../diagrams/quickStyle11.xml"/><Relationship Id="rId26" Type="http://schemas.microsoft.com/office/2007/relationships/diagramDrawing" Target="../diagrams/drawing12.xml"/><Relationship Id="rId3" Type="http://schemas.openxmlformats.org/officeDocument/2006/relationships/notesSlide" Target="../notesSlides/notesSlide24.xml"/><Relationship Id="rId21" Type="http://schemas.openxmlformats.org/officeDocument/2006/relationships/diagramLayout" Target="../diagrams/layout12.xml"/><Relationship Id="rId7" Type="http://schemas.openxmlformats.org/officeDocument/2006/relationships/image" Target="../media/image41.gif"/><Relationship Id="rId12" Type="http://schemas.openxmlformats.org/officeDocument/2006/relationships/diagramData" Target="../diagrams/data10.xml"/><Relationship Id="rId17" Type="http://schemas.openxmlformats.org/officeDocument/2006/relationships/diagramLayout" Target="../diagrams/layout11.xml"/><Relationship Id="rId2" Type="http://schemas.openxmlformats.org/officeDocument/2006/relationships/slideLayout" Target="../slideLayouts/slideLayout7.xml"/><Relationship Id="rId16" Type="http://schemas.openxmlformats.org/officeDocument/2006/relationships/diagramData" Target="../diagrams/data11.xml"/><Relationship Id="rId20" Type="http://schemas.openxmlformats.org/officeDocument/2006/relationships/diagramData" Target="../diagrams/data12.xml"/><Relationship Id="rId1" Type="http://schemas.openxmlformats.org/officeDocument/2006/relationships/tags" Target="../tags/tag22.xml"/><Relationship Id="rId6" Type="http://schemas.openxmlformats.org/officeDocument/2006/relationships/image" Target="../media/image40.jpeg"/><Relationship Id="rId11" Type="http://schemas.openxmlformats.org/officeDocument/2006/relationships/image" Target="../media/image1.jpeg"/><Relationship Id="rId5" Type="http://schemas.openxmlformats.org/officeDocument/2006/relationships/image" Target="../media/image39.png"/><Relationship Id="rId15" Type="http://schemas.openxmlformats.org/officeDocument/2006/relationships/diagramColors" Target="../diagrams/colors10.xml"/><Relationship Id="rId23" Type="http://schemas.openxmlformats.org/officeDocument/2006/relationships/diagramColors" Target="../diagrams/colors12.xml"/><Relationship Id="rId28" Type="http://schemas.microsoft.com/office/2007/relationships/diagramDrawing" Target="../diagrams/drawing10.xml"/><Relationship Id="rId10" Type="http://schemas.openxmlformats.org/officeDocument/2006/relationships/image" Target="../media/image44.png"/><Relationship Id="rId19" Type="http://schemas.openxmlformats.org/officeDocument/2006/relationships/diagramColors" Target="../diagrams/colors11.xml"/><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diagramQuickStyle" Target="../diagrams/quickStyle10.xml"/><Relationship Id="rId22" Type="http://schemas.openxmlformats.org/officeDocument/2006/relationships/diagramQuickStyle" Target="../diagrams/quickStyle12.xml"/><Relationship Id="rId27" Type="http://schemas.microsoft.com/office/2007/relationships/diagramDrawing" Target="../diagrams/drawing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slide" Target="slide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slide" Target="slide8.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36.xml"/><Relationship Id="rId7" Type="http://schemas.openxmlformats.org/officeDocument/2006/relationships/diagramColors" Target="../diagrams/colors1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37.xml"/><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notesSlide" Target="../notesSlides/notesSlide3.xml"/><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slideLayout" Target="../slideLayouts/slideLayout18.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tags" Target="../tags/tag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4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38.xml"/><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39.xml"/><Relationship Id="rId7" Type="http://schemas.openxmlformats.org/officeDocument/2006/relationships/diagramColors" Target="../diagrams/colors1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notesSlide" Target="../notesSlides/notesSlide40.xml"/><Relationship Id="rId7" Type="http://schemas.openxmlformats.org/officeDocument/2006/relationships/diagramColors" Target="../diagrams/colors1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microsoft.com/office/2007/relationships/diagramDrawing" Target="../diagrams/drawin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slide" Target="slide3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slide" Target="slide3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slide" Target="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3836" y="1571612"/>
            <a:ext cx="10354712" cy="1295399"/>
          </a:xfrm>
        </p:spPr>
        <p:txBody>
          <a:bodyPr/>
          <a:lstStyle/>
          <a:p>
            <a:r>
              <a:rPr lang="en-GB" dirty="0"/>
              <a:t> </a:t>
            </a:r>
            <a:r>
              <a:rPr lang="en-GB" dirty="0" err="1"/>
              <a:t>IFoA</a:t>
            </a:r>
            <a:r>
              <a:rPr lang="en-GB" dirty="0"/>
              <a:t> Asia Conference 2018</a:t>
            </a:r>
          </a:p>
        </p:txBody>
      </p:sp>
      <p:sp>
        <p:nvSpPr>
          <p:cNvPr id="2051" name="Rectangle 3"/>
          <p:cNvSpPr>
            <a:spLocks noGrp="1" noChangeArrowheads="1"/>
          </p:cNvSpPr>
          <p:nvPr>
            <p:ph type="subTitle" idx="1"/>
          </p:nvPr>
        </p:nvSpPr>
        <p:spPr>
          <a:xfrm>
            <a:off x="527053" y="2708276"/>
            <a:ext cx="8161867" cy="1296789"/>
          </a:xfrm>
        </p:spPr>
        <p:txBody>
          <a:bodyPr/>
          <a:lstStyle/>
          <a:p>
            <a:r>
              <a:rPr lang="en-GB" dirty="0"/>
              <a:t>Presenter - Ritu Kotnala, FIA, FIAI</a:t>
            </a:r>
          </a:p>
          <a:p>
            <a:endParaRPr lang="en-GB" dirty="0"/>
          </a:p>
          <a:p>
            <a:endParaRPr lang="en-GB" dirty="0"/>
          </a:p>
          <a:p>
            <a:endParaRPr lang="en-GB" dirty="0"/>
          </a:p>
          <a:p>
            <a:r>
              <a:rPr lang="en-GB" dirty="0"/>
              <a:t>Co-Authors -</a:t>
            </a:r>
          </a:p>
          <a:p>
            <a:r>
              <a:rPr lang="en-GB" dirty="0" err="1"/>
              <a:t>Shilpi</a:t>
            </a:r>
            <a:r>
              <a:rPr lang="en-GB" dirty="0"/>
              <a:t> Jain, FIAI</a:t>
            </a:r>
          </a:p>
          <a:p>
            <a:r>
              <a:rPr lang="en-GB" dirty="0" err="1"/>
              <a:t>Mayur</a:t>
            </a:r>
            <a:r>
              <a:rPr lang="en-GB" dirty="0"/>
              <a:t> </a:t>
            </a:r>
            <a:r>
              <a:rPr lang="en-GB" dirty="0" err="1"/>
              <a:t>Ankolekar</a:t>
            </a:r>
            <a:r>
              <a:rPr lang="en-GB" dirty="0"/>
              <a:t>, </a:t>
            </a:r>
            <a:r>
              <a:rPr lang="en-GB" dirty="0" smtClean="0"/>
              <a:t>FIA, FIAI, </a:t>
            </a:r>
            <a:r>
              <a:rPr lang="en-GB" dirty="0"/>
              <a:t>FCA</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01 May 2018</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6778" y="684978"/>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2700557" y="2796533"/>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2700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1000"/>
              </a:spcAft>
            </a:pPr>
            <a:r>
              <a:rPr lang="en-US" dirty="0"/>
              <a:t>Overview of climate change</a:t>
            </a:r>
          </a:p>
          <a:p>
            <a:pPr>
              <a:spcAft>
                <a:spcPts val="1000"/>
              </a:spcAft>
            </a:pPr>
            <a:r>
              <a:rPr lang="en-US" dirty="0"/>
              <a:t>Existing work to track changes </a:t>
            </a:r>
          </a:p>
          <a:p>
            <a:pPr>
              <a:spcAft>
                <a:spcPts val="1000"/>
              </a:spcAft>
            </a:pPr>
            <a:r>
              <a:rPr lang="en-US" dirty="0"/>
              <a:t>Limitations of existing indices</a:t>
            </a:r>
          </a:p>
          <a:p>
            <a:pPr>
              <a:spcAft>
                <a:spcPts val="1000"/>
              </a:spcAft>
            </a:pPr>
            <a:r>
              <a:rPr lang="en-US" dirty="0"/>
              <a:t>Actuarial backdrop</a:t>
            </a:r>
          </a:p>
          <a:p>
            <a:pPr>
              <a:spcAft>
                <a:spcPts val="0"/>
              </a:spcAft>
            </a:pPr>
            <a:r>
              <a:rPr lang="en-US" dirty="0"/>
              <a:t>Proposed design and the benefits of the </a:t>
            </a:r>
          </a:p>
          <a:p>
            <a:pPr marL="287338" indent="0">
              <a:spcBef>
                <a:spcPts val="0"/>
              </a:spcBef>
              <a:spcAft>
                <a:spcPts val="1000"/>
              </a:spcAft>
              <a:buNone/>
            </a:pPr>
            <a:r>
              <a:rPr lang="en-US" dirty="0"/>
              <a:t>Indian Actuarial Climate Index (IACI)</a:t>
            </a:r>
          </a:p>
          <a:p>
            <a:r>
              <a:rPr lang="en-US" dirty="0"/>
              <a:t>Further actions</a:t>
            </a:r>
          </a:p>
        </p:txBody>
      </p:sp>
    </p:spTree>
    <p:custDataLst>
      <p:tags r:id="rId1"/>
    </p:custDataLst>
    <p:extLst>
      <p:ext uri="{BB962C8B-B14F-4D97-AF65-F5344CB8AC3E}">
        <p14:creationId xmlns:p14="http://schemas.microsoft.com/office/powerpoint/2010/main" xmlns="" val="2570437665"/>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2207568" y="1988840"/>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Insurance</a:t>
            </a:r>
            <a:endParaRPr lang="en-IN" sz="2200" dirty="0"/>
          </a:p>
        </p:txBody>
      </p:sp>
      <p:sp>
        <p:nvSpPr>
          <p:cNvPr id="8" name="Content Placeholder 2"/>
          <p:cNvSpPr txBox="1">
            <a:spLocks/>
          </p:cNvSpPr>
          <p:nvPr/>
        </p:nvSpPr>
        <p:spPr>
          <a:xfrm>
            <a:off x="2207566" y="4573404"/>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Government</a:t>
            </a:r>
            <a:endParaRPr lang="en-IN" sz="2200" dirty="0"/>
          </a:p>
        </p:txBody>
      </p:sp>
      <p:cxnSp>
        <p:nvCxnSpPr>
          <p:cNvPr id="12" name="Straight Connector 11"/>
          <p:cNvCxnSpPr/>
          <p:nvPr/>
        </p:nvCxnSpPr>
        <p:spPr>
          <a:xfrm>
            <a:off x="2855640" y="2924944"/>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81290" y="4143380"/>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6" y="4285372"/>
            <a:ext cx="4708848"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0"/>
              </a:spcAft>
              <a:buNone/>
            </a:pPr>
            <a:r>
              <a:rPr lang="en-IN" sz="2000" dirty="0"/>
              <a:t>- Monitoring climate change control targets</a:t>
            </a:r>
          </a:p>
          <a:p>
            <a:pPr marL="0" indent="0">
              <a:spcAft>
                <a:spcPts val="0"/>
              </a:spcAft>
              <a:buNone/>
            </a:pPr>
            <a:r>
              <a:rPr lang="en-IN" sz="2000" dirty="0"/>
              <a:t>- Preparation for disasters</a:t>
            </a:r>
          </a:p>
          <a:p>
            <a:pPr marL="0" indent="0">
              <a:spcAft>
                <a:spcPts val="0"/>
              </a:spcAft>
              <a:buNone/>
            </a:pPr>
            <a:r>
              <a:rPr lang="en-IN" sz="2000" dirty="0"/>
              <a:t>- Budgeting for disasters</a:t>
            </a:r>
          </a:p>
          <a:p>
            <a:pPr marL="0" indent="0" algn="ctr">
              <a:spcAft>
                <a:spcPts val="0"/>
              </a:spcAft>
              <a:buNone/>
            </a:pPr>
            <a:endParaRPr lang="en-IN" sz="1800" dirty="0"/>
          </a:p>
          <a:p>
            <a:pPr marL="0" indent="0" algn="ctr">
              <a:spcAft>
                <a:spcPts val="0"/>
              </a:spcAft>
              <a:buNone/>
            </a:pPr>
            <a:endParaRPr lang="en-IN" sz="1800" dirty="0"/>
          </a:p>
        </p:txBody>
      </p:sp>
      <p:sp>
        <p:nvSpPr>
          <p:cNvPr id="16" name="Content Placeholder 2"/>
          <p:cNvSpPr txBox="1">
            <a:spLocks/>
          </p:cNvSpPr>
          <p:nvPr/>
        </p:nvSpPr>
        <p:spPr>
          <a:xfrm>
            <a:off x="2207568" y="3229200"/>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Financial Institutions</a:t>
            </a:r>
            <a:endParaRPr lang="en-IN" sz="2200" dirty="0"/>
          </a:p>
        </p:txBody>
      </p:sp>
      <p:sp>
        <p:nvSpPr>
          <p:cNvPr id="17" name="Content Placeholder 2"/>
          <p:cNvSpPr txBox="1">
            <a:spLocks/>
          </p:cNvSpPr>
          <p:nvPr/>
        </p:nvSpPr>
        <p:spPr>
          <a:xfrm>
            <a:off x="5173367" y="3061236"/>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69863" indent="-169863">
              <a:spcBef>
                <a:spcPts val="0"/>
              </a:spcBef>
              <a:spcAft>
                <a:spcPts val="0"/>
              </a:spcAft>
              <a:buNone/>
            </a:pPr>
            <a:r>
              <a:rPr lang="en-IN" sz="2000" dirty="0"/>
              <a:t>- Pricing and development of climate linked instruments</a:t>
            </a:r>
          </a:p>
          <a:p>
            <a:pPr marL="0" indent="0">
              <a:spcBef>
                <a:spcPts val="0"/>
              </a:spcBef>
              <a:spcAft>
                <a:spcPts val="0"/>
              </a:spcAft>
              <a:buNone/>
            </a:pPr>
            <a:r>
              <a:rPr lang="en-IN" sz="2000" dirty="0"/>
              <a:t>- Assessing own exposure</a:t>
            </a:r>
          </a:p>
        </p:txBody>
      </p:sp>
      <p:sp>
        <p:nvSpPr>
          <p:cNvPr id="19" name="Content Placeholder 2"/>
          <p:cNvSpPr txBox="1">
            <a:spLocks/>
          </p:cNvSpPr>
          <p:nvPr/>
        </p:nvSpPr>
        <p:spPr>
          <a:xfrm>
            <a:off x="5173366" y="1772816"/>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2000" dirty="0"/>
              <a:t>- Development of parametric products</a:t>
            </a:r>
          </a:p>
          <a:p>
            <a:pPr marL="0" indent="0">
              <a:spcBef>
                <a:spcPts val="0"/>
              </a:spcBef>
              <a:spcAft>
                <a:spcPts val="0"/>
              </a:spcAft>
              <a:buNone/>
            </a:pPr>
            <a:r>
              <a:rPr lang="en-IN" sz="2000" dirty="0"/>
              <a:t>- Measurement of tail risk</a:t>
            </a:r>
          </a:p>
          <a:p>
            <a:pPr marL="0" indent="0">
              <a:spcBef>
                <a:spcPts val="0"/>
              </a:spcBef>
              <a:spcAft>
                <a:spcPts val="0"/>
              </a:spcAft>
              <a:buNone/>
            </a:pPr>
            <a:r>
              <a:rPr lang="en-IN" sz="2000" dirty="0"/>
              <a:t>- Allowing for climate risk in pricing</a:t>
            </a:r>
          </a:p>
        </p:txBody>
      </p:sp>
      <p:cxnSp>
        <p:nvCxnSpPr>
          <p:cNvPr id="22" name="Straight Connector 21"/>
          <p:cNvCxnSpPr/>
          <p:nvPr/>
        </p:nvCxnSpPr>
        <p:spPr>
          <a:xfrm>
            <a:off x="2809852" y="55172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2595538" y="714356"/>
            <a:ext cx="6798734" cy="613179"/>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Limitations of existing work</a:t>
            </a:r>
            <a:endParaRPr lang="en-US" sz="3600" dirty="0"/>
          </a:p>
        </p:txBody>
      </p:sp>
      <p:cxnSp>
        <p:nvCxnSpPr>
          <p:cNvPr id="13" name="Straight Connector 12"/>
          <p:cNvCxnSpPr/>
          <p:nvPr/>
        </p:nvCxnSpPr>
        <p:spPr>
          <a:xfrm>
            <a:off x="3719736" y="1556792"/>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14100774"/>
      </p:ext>
    </p:extLst>
  </p:cSld>
  <p:clrMapOvr>
    <a:masterClrMapping/>
  </p:clrMapOvr>
  <mc:AlternateContent xmlns:mc="http://schemas.openxmlformats.org/markup-compatibility/2006">
    <mc:Choice xmlns:p14="http://schemas.microsoft.com/office/powerpoint/2010/main" xmlns="" Requires="p14">
      <p:transition spd="slow" p14:dur="2000" advTm="38408"/>
    </mc:Choice>
    <mc:Fallback>
      <p:transition spd="slow" advTm="38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15" grpId="0"/>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2207568" y="2053124"/>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Regulators</a:t>
            </a:r>
            <a:endParaRPr lang="en-IN" sz="2200" dirty="0"/>
          </a:p>
        </p:txBody>
      </p:sp>
      <p:sp>
        <p:nvSpPr>
          <p:cNvPr id="8" name="Content Placeholder 2"/>
          <p:cNvSpPr txBox="1">
            <a:spLocks/>
          </p:cNvSpPr>
          <p:nvPr/>
        </p:nvSpPr>
        <p:spPr>
          <a:xfrm>
            <a:off x="2207566" y="4573404"/>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General Public</a:t>
            </a:r>
            <a:endParaRPr lang="en-IN" sz="2200" dirty="0"/>
          </a:p>
        </p:txBody>
      </p:sp>
      <p:cxnSp>
        <p:nvCxnSpPr>
          <p:cNvPr id="12" name="Straight Connector 11"/>
          <p:cNvCxnSpPr/>
          <p:nvPr/>
        </p:nvCxnSpPr>
        <p:spPr>
          <a:xfrm>
            <a:off x="2855640" y="2924944"/>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81290" y="4143380"/>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6" y="4285372"/>
            <a:ext cx="4708848"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19063" indent="-119063">
              <a:spcAft>
                <a:spcPts val="0"/>
              </a:spcAft>
              <a:buNone/>
            </a:pPr>
            <a:r>
              <a:rPr lang="en-IN" sz="2000" dirty="0"/>
              <a:t>- A tool to help understand the shift in climate extremes</a:t>
            </a:r>
          </a:p>
          <a:p>
            <a:pPr marL="0" indent="0">
              <a:spcAft>
                <a:spcPts val="0"/>
              </a:spcAft>
              <a:buNone/>
            </a:pPr>
            <a:r>
              <a:rPr lang="en-IN" sz="2000" dirty="0"/>
              <a:t>- Encouraging responsible behaviour</a:t>
            </a:r>
          </a:p>
        </p:txBody>
      </p:sp>
      <p:sp>
        <p:nvSpPr>
          <p:cNvPr id="16" name="Content Placeholder 2"/>
          <p:cNvSpPr txBox="1">
            <a:spLocks/>
          </p:cNvSpPr>
          <p:nvPr/>
        </p:nvSpPr>
        <p:spPr>
          <a:xfrm>
            <a:off x="2207568" y="3229200"/>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Agricultural Planners</a:t>
            </a:r>
            <a:endParaRPr lang="en-IN" sz="2200" dirty="0"/>
          </a:p>
        </p:txBody>
      </p:sp>
      <p:sp>
        <p:nvSpPr>
          <p:cNvPr id="17" name="Content Placeholder 2"/>
          <p:cNvSpPr txBox="1">
            <a:spLocks/>
          </p:cNvSpPr>
          <p:nvPr/>
        </p:nvSpPr>
        <p:spPr>
          <a:xfrm>
            <a:off x="5173367" y="313324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69863" indent="-169863">
              <a:spcBef>
                <a:spcPts val="0"/>
              </a:spcBef>
              <a:spcAft>
                <a:spcPts val="0"/>
              </a:spcAft>
              <a:buNone/>
            </a:pPr>
            <a:r>
              <a:rPr lang="en-IN" sz="2000" dirty="0"/>
              <a:t>- Understanding of climate risk exposure for crop planning.</a:t>
            </a:r>
          </a:p>
        </p:txBody>
      </p:sp>
      <p:sp>
        <p:nvSpPr>
          <p:cNvPr id="19" name="Content Placeholder 2"/>
          <p:cNvSpPr txBox="1">
            <a:spLocks/>
          </p:cNvSpPr>
          <p:nvPr/>
        </p:nvSpPr>
        <p:spPr>
          <a:xfrm>
            <a:off x="5173366" y="1909108"/>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69863" indent="-169863">
              <a:spcBef>
                <a:spcPts val="0"/>
              </a:spcBef>
              <a:spcAft>
                <a:spcPts val="0"/>
              </a:spcAft>
              <a:buNone/>
            </a:pPr>
            <a:r>
              <a:rPr lang="en-IN" sz="2000" dirty="0"/>
              <a:t>- Support in creating and implementing various climate risk controlling policies.</a:t>
            </a:r>
          </a:p>
        </p:txBody>
      </p:sp>
      <p:cxnSp>
        <p:nvCxnSpPr>
          <p:cNvPr id="22" name="Straight Connector 21"/>
          <p:cNvCxnSpPr/>
          <p:nvPr/>
        </p:nvCxnSpPr>
        <p:spPr>
          <a:xfrm>
            <a:off x="2809852" y="55172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2495600" y="714356"/>
            <a:ext cx="7748934" cy="613179"/>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Limitations of existing work …contd.</a:t>
            </a:r>
            <a:endParaRPr lang="en-US" sz="3600" dirty="0"/>
          </a:p>
        </p:txBody>
      </p:sp>
      <p:cxnSp>
        <p:nvCxnSpPr>
          <p:cNvPr id="13" name="Straight Connector 12"/>
          <p:cNvCxnSpPr/>
          <p:nvPr/>
        </p:nvCxnSpPr>
        <p:spPr>
          <a:xfrm>
            <a:off x="3719736" y="1556792"/>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ight Arrow 19">
            <a:hlinkClick r:id="rId4" action="ppaction://hlinksldjump"/>
          </p:cNvPr>
          <p:cNvSpPr/>
          <p:nvPr/>
        </p:nvSpPr>
        <p:spPr>
          <a:xfrm>
            <a:off x="11477620" y="3143248"/>
            <a:ext cx="714380" cy="500066"/>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511509065"/>
      </p:ext>
    </p:extLst>
  </p:cSld>
  <p:clrMapOvr>
    <a:masterClrMapping/>
  </p:clrMapOvr>
  <mc:AlternateContent xmlns:mc="http://schemas.openxmlformats.org/markup-compatibility/2006">
    <mc:Choice xmlns:p14="http://schemas.microsoft.com/office/powerpoint/2010/main" xmlns="" Requires="p14">
      <p:transition spd="slow" p14:dur="2000" advTm="38408"/>
    </mc:Choice>
    <mc:Fallback>
      <p:transition spd="slow" advTm="38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15" grpId="0"/>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6778" y="684978"/>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2700557" y="3372597"/>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2700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1000"/>
              </a:spcAft>
            </a:pPr>
            <a:r>
              <a:rPr lang="en-US" dirty="0"/>
              <a:t>Overview of climate change</a:t>
            </a:r>
          </a:p>
          <a:p>
            <a:pPr>
              <a:spcAft>
                <a:spcPts val="1000"/>
              </a:spcAft>
            </a:pPr>
            <a:r>
              <a:rPr lang="en-US" dirty="0"/>
              <a:t>Existing work to track changes </a:t>
            </a:r>
          </a:p>
          <a:p>
            <a:pPr>
              <a:spcAft>
                <a:spcPts val="1000"/>
              </a:spcAft>
            </a:pPr>
            <a:r>
              <a:rPr lang="en-US" dirty="0"/>
              <a:t>Limitations of existing indices</a:t>
            </a:r>
          </a:p>
          <a:p>
            <a:pPr>
              <a:spcAft>
                <a:spcPts val="1000"/>
              </a:spcAft>
            </a:pPr>
            <a:r>
              <a:rPr lang="en-US" dirty="0"/>
              <a:t>Actuarial backdrop</a:t>
            </a:r>
          </a:p>
          <a:p>
            <a:pPr>
              <a:spcAft>
                <a:spcPts val="0"/>
              </a:spcAft>
            </a:pPr>
            <a:r>
              <a:rPr lang="en-US" dirty="0"/>
              <a:t>Proposed design and the benefits of the </a:t>
            </a:r>
          </a:p>
          <a:p>
            <a:pPr marL="287338" indent="0">
              <a:spcBef>
                <a:spcPts val="0"/>
              </a:spcBef>
              <a:spcAft>
                <a:spcPts val="1000"/>
              </a:spcAft>
              <a:buNone/>
            </a:pPr>
            <a:r>
              <a:rPr lang="en-US" dirty="0"/>
              <a:t>Indian Actuarial Climate Index (IACI)</a:t>
            </a:r>
          </a:p>
          <a:p>
            <a:r>
              <a:rPr lang="en-US" dirty="0"/>
              <a:t>Further actions</a:t>
            </a:r>
          </a:p>
        </p:txBody>
      </p:sp>
    </p:spTree>
    <p:custDataLst>
      <p:tags r:id="rId1"/>
    </p:custDataLst>
    <p:extLst>
      <p:ext uri="{BB962C8B-B14F-4D97-AF65-F5344CB8AC3E}">
        <p14:creationId xmlns:p14="http://schemas.microsoft.com/office/powerpoint/2010/main" xmlns="" val="454832930"/>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1214305101"/>
              </p:ext>
            </p:extLst>
          </p:nvPr>
        </p:nvGraphicFramePr>
        <p:xfrm>
          <a:off x="983432" y="2780928"/>
          <a:ext cx="10297144" cy="1224136"/>
        </p:xfrm>
        <a:graphic>
          <a:graphicData uri="http://schemas.openxmlformats.org/drawingml/2006/table">
            <a:tbl>
              <a:tblPr firstRow="1" bandRow="1">
                <a:tableStyleId>{073A0DAA-6AF3-43AB-8588-CEC1D06C72B9}</a:tableStyleId>
              </a:tblPr>
              <a:tblGrid>
                <a:gridCol w="4707266">
                  <a:extLst>
                    <a:ext uri="{9D8B030D-6E8A-4147-A177-3AD203B41FA5}">
                      <a16:colId xmlns:a16="http://schemas.microsoft.com/office/drawing/2014/main" xmlns="" val="2065192961"/>
                    </a:ext>
                  </a:extLst>
                </a:gridCol>
                <a:gridCol w="5589878">
                  <a:extLst>
                    <a:ext uri="{9D8B030D-6E8A-4147-A177-3AD203B41FA5}">
                      <a16:colId xmlns:a16="http://schemas.microsoft.com/office/drawing/2014/main" xmlns="" val="3296887043"/>
                    </a:ext>
                  </a:extLst>
                </a:gridCol>
              </a:tblGrid>
              <a:tr h="1224136">
                <a:tc>
                  <a:txBody>
                    <a:bodyPr/>
                    <a:lstStyle/>
                    <a:p>
                      <a:pPr marL="0" algn="l" defTabSz="457200" rtl="0" eaLnBrk="1" latinLnBrk="0" hangingPunct="1"/>
                      <a:r>
                        <a:rPr lang="en-US" sz="1800" b="1" kern="1200" dirty="0">
                          <a:solidFill>
                            <a:schemeClr val="dk1"/>
                          </a:solidFill>
                          <a:latin typeface="+mn-lt"/>
                          <a:ea typeface="+mn-ea"/>
                          <a:cs typeface="+mn-cs"/>
                        </a:rPr>
                        <a:t>UK and Europe</a:t>
                      </a:r>
                    </a:p>
                    <a:p>
                      <a:pPr marL="0" algn="l" defTabSz="457200" rtl="0" eaLnBrk="1" latinLnBrk="0" hangingPunct="1"/>
                      <a:r>
                        <a:rPr lang="en-US" sz="1800" b="0" kern="1200" dirty="0">
                          <a:solidFill>
                            <a:schemeClr val="dk1"/>
                          </a:solidFill>
                          <a:latin typeface="+mn-lt"/>
                          <a:ea typeface="+mn-ea"/>
                          <a:cs typeface="+mn-cs"/>
                        </a:rPr>
                        <a:t>(</a:t>
                      </a:r>
                      <a:r>
                        <a:rPr lang="en-IN" sz="1800" b="0" kern="1200" dirty="0">
                          <a:solidFill>
                            <a:schemeClr val="dk1"/>
                          </a:solidFill>
                          <a:latin typeface="+mn-lt"/>
                          <a:ea typeface="+mn-ea"/>
                          <a:cs typeface="+mn-cs"/>
                        </a:rPr>
                        <a:t>The Institute and Faculty of Actuaries, UK )</a:t>
                      </a:r>
                      <a:endParaRPr lang="en-US" sz="1800" b="0" kern="1200" dirty="0">
                        <a:solidFill>
                          <a:schemeClr val="dk1"/>
                        </a:solidFill>
                        <a:latin typeface="+mn-lt"/>
                        <a:ea typeface="+mn-ea"/>
                        <a:cs typeface="+mn-cs"/>
                      </a:endParaRPr>
                    </a:p>
                  </a:txBody>
                  <a:tcPr>
                    <a:solidFill>
                      <a:srgbClr val="E7E7E7"/>
                    </a:solidFill>
                  </a:tcPr>
                </a:tc>
                <a:tc>
                  <a:txBody>
                    <a:bodyPr/>
                    <a:lstStyle/>
                    <a:p>
                      <a:pPr marL="0" algn="l" defTabSz="457200" rtl="0" eaLnBrk="1" latinLnBrk="0" hangingPunct="1"/>
                      <a:r>
                        <a:rPr lang="en-IN" sz="1800" b="0" kern="1200" dirty="0">
                          <a:solidFill>
                            <a:schemeClr val="dk1"/>
                          </a:solidFill>
                          <a:latin typeface="+mn-lt"/>
                          <a:ea typeface="+mn-ea"/>
                          <a:cs typeface="+mn-cs"/>
                        </a:rPr>
                        <a:t>A feasibility study conducted in 2015 concluded that it would be technically feasible to extend the ACI to UK and Europe. The main challenge would be the selection of optimal datasets. </a:t>
                      </a:r>
                      <a:endParaRPr lang="en-US" sz="1800" b="0" kern="1200" dirty="0">
                        <a:solidFill>
                          <a:schemeClr val="dk1"/>
                        </a:solidFill>
                        <a:latin typeface="+mn-lt"/>
                        <a:ea typeface="+mn-ea"/>
                        <a:cs typeface="+mn-cs"/>
                      </a:endParaRPr>
                    </a:p>
                  </a:txBody>
                  <a:tcPr>
                    <a:solidFill>
                      <a:srgbClr val="E7E7E7"/>
                    </a:solidFill>
                  </a:tcPr>
                </a:tc>
                <a:extLst>
                  <a:ext uri="{0D108BD9-81ED-4DB2-BD59-A6C34878D82A}">
                    <a16:rowId xmlns:a16="http://schemas.microsoft.com/office/drawing/2014/main" xmlns="" val="217134973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916338563"/>
              </p:ext>
            </p:extLst>
          </p:nvPr>
        </p:nvGraphicFramePr>
        <p:xfrm>
          <a:off x="983432" y="4005064"/>
          <a:ext cx="10297144" cy="936104"/>
        </p:xfrm>
        <a:graphic>
          <a:graphicData uri="http://schemas.openxmlformats.org/drawingml/2006/table">
            <a:tbl>
              <a:tblPr firstRow="1" bandRow="1">
                <a:tableStyleId>{073A0DAA-6AF3-43AB-8588-CEC1D06C72B9}</a:tableStyleId>
              </a:tblPr>
              <a:tblGrid>
                <a:gridCol w="4707266">
                  <a:extLst>
                    <a:ext uri="{9D8B030D-6E8A-4147-A177-3AD203B41FA5}">
                      <a16:colId xmlns:a16="http://schemas.microsoft.com/office/drawing/2014/main" xmlns="" val="1424613218"/>
                    </a:ext>
                  </a:extLst>
                </a:gridCol>
                <a:gridCol w="5589878">
                  <a:extLst>
                    <a:ext uri="{9D8B030D-6E8A-4147-A177-3AD203B41FA5}">
                      <a16:colId xmlns:a16="http://schemas.microsoft.com/office/drawing/2014/main" xmlns="" val="110979929"/>
                    </a:ext>
                  </a:extLst>
                </a:gridCol>
              </a:tblGrid>
              <a:tr h="936104">
                <a:tc>
                  <a:txBody>
                    <a:bodyPr/>
                    <a:lstStyle/>
                    <a:p>
                      <a:pPr marL="0" algn="l" defTabSz="457200" rtl="0" eaLnBrk="1" latinLnBrk="0" hangingPunct="1"/>
                      <a:r>
                        <a:rPr lang="en-US" sz="1800" b="1" kern="1200" dirty="0">
                          <a:solidFill>
                            <a:schemeClr val="dk1"/>
                          </a:solidFill>
                          <a:latin typeface="+mn-lt"/>
                          <a:ea typeface="+mn-ea"/>
                          <a:cs typeface="+mn-cs"/>
                        </a:rPr>
                        <a:t>Australia</a:t>
                      </a:r>
                    </a:p>
                    <a:p>
                      <a:pPr marL="0" algn="l" defTabSz="457200" rtl="0" eaLnBrk="1" latinLnBrk="0" hangingPunct="1"/>
                      <a:r>
                        <a:rPr lang="en-US" sz="1800" b="0" kern="1200" dirty="0">
                          <a:solidFill>
                            <a:schemeClr val="dk1"/>
                          </a:solidFill>
                          <a:latin typeface="+mn-lt"/>
                          <a:ea typeface="+mn-ea"/>
                          <a:cs typeface="+mn-cs"/>
                        </a:rPr>
                        <a:t>(The Actuaries Institute)</a:t>
                      </a:r>
                    </a:p>
                  </a:txBody>
                  <a:tcPr>
                    <a:solidFill>
                      <a:srgbClr val="CBCBC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0" kern="1200" dirty="0">
                          <a:solidFill>
                            <a:schemeClr val="dk1"/>
                          </a:solidFill>
                          <a:latin typeface="+mn-lt"/>
                          <a:ea typeface="+mn-ea"/>
                          <a:cs typeface="+mn-cs"/>
                        </a:rPr>
                        <a:t>In January 2016, Climate Change Working Group was formed. They also conducted a feasibility study for implementing ACI for Australia.</a:t>
                      </a:r>
                      <a:endParaRPr lang="en-US" sz="1800" b="0" kern="1200" dirty="0">
                        <a:solidFill>
                          <a:schemeClr val="dk1"/>
                        </a:solidFill>
                        <a:latin typeface="+mn-lt"/>
                        <a:ea typeface="+mn-ea"/>
                        <a:cs typeface="+mn-cs"/>
                      </a:endParaRPr>
                    </a:p>
                  </a:txBody>
                  <a:tcPr>
                    <a:solidFill>
                      <a:srgbClr val="CBCBCB"/>
                    </a:solidFill>
                  </a:tcPr>
                </a:tc>
                <a:extLst>
                  <a:ext uri="{0D108BD9-81ED-4DB2-BD59-A6C34878D82A}">
                    <a16:rowId xmlns:a16="http://schemas.microsoft.com/office/drawing/2014/main" xmlns="" val="2948133875"/>
                  </a:ext>
                </a:extLst>
              </a:tr>
            </a:tbl>
          </a:graphicData>
        </a:graphic>
      </p:graphicFrame>
      <p:sp>
        <p:nvSpPr>
          <p:cNvPr id="6" name="Title 3"/>
          <p:cNvSpPr txBox="1">
            <a:spLocks/>
          </p:cNvSpPr>
          <p:nvPr/>
        </p:nvSpPr>
        <p:spPr>
          <a:xfrm>
            <a:off x="623392" y="620688"/>
            <a:ext cx="1094521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Work done by other Actuarial Bodies</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xmlns="" val="3361123544"/>
              </p:ext>
            </p:extLst>
          </p:nvPr>
        </p:nvGraphicFramePr>
        <p:xfrm>
          <a:off x="983432" y="1484784"/>
          <a:ext cx="10297144" cy="1348197"/>
        </p:xfrm>
        <a:graphic>
          <a:graphicData uri="http://schemas.openxmlformats.org/drawingml/2006/table">
            <a:tbl>
              <a:tblPr firstRow="1" bandRow="1">
                <a:tableStyleId>{073A0DAA-6AF3-43AB-8588-CEC1D06C72B9}</a:tableStyleId>
              </a:tblPr>
              <a:tblGrid>
                <a:gridCol w="4707266">
                  <a:extLst>
                    <a:ext uri="{9D8B030D-6E8A-4147-A177-3AD203B41FA5}">
                      <a16:colId xmlns:a16="http://schemas.microsoft.com/office/drawing/2014/main" xmlns="" val="1424613218"/>
                    </a:ext>
                  </a:extLst>
                </a:gridCol>
                <a:gridCol w="5589878">
                  <a:extLst>
                    <a:ext uri="{9D8B030D-6E8A-4147-A177-3AD203B41FA5}">
                      <a16:colId xmlns:a16="http://schemas.microsoft.com/office/drawing/2014/main" xmlns="" val="110979929"/>
                    </a:ext>
                  </a:extLst>
                </a:gridCol>
              </a:tblGrid>
              <a:tr h="28803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Region and Actuarial Body</a:t>
                      </a:r>
                    </a:p>
                  </a:txBody>
                  <a:tcPr>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Work Done</a:t>
                      </a:r>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222288673"/>
                  </a:ext>
                </a:extLst>
              </a:tr>
              <a:tr h="921477">
                <a:tc>
                  <a:txBody>
                    <a:bodyPr/>
                    <a:lstStyle/>
                    <a:p>
                      <a:pPr marL="0" algn="l" defTabSz="457200" rtl="0" eaLnBrk="1" latinLnBrk="0" hangingPunct="1"/>
                      <a:r>
                        <a:rPr lang="en-US" sz="1800" b="1" kern="1200" dirty="0">
                          <a:solidFill>
                            <a:schemeClr val="dk1"/>
                          </a:solidFill>
                          <a:latin typeface="+mn-lt"/>
                          <a:ea typeface="+mn-ea"/>
                          <a:cs typeface="+mn-cs"/>
                        </a:rPr>
                        <a:t>United States</a:t>
                      </a:r>
                      <a:r>
                        <a:rPr lang="en-US" sz="1800" b="1" kern="1200" baseline="0" dirty="0">
                          <a:solidFill>
                            <a:schemeClr val="dk1"/>
                          </a:solidFill>
                          <a:latin typeface="+mn-lt"/>
                          <a:ea typeface="+mn-ea"/>
                          <a:cs typeface="+mn-cs"/>
                        </a:rPr>
                        <a:t> and Canada</a:t>
                      </a:r>
                    </a:p>
                    <a:p>
                      <a:pPr marL="0" algn="l" defTabSz="457200" rtl="0" eaLnBrk="1" latinLnBrk="0" hangingPunct="1"/>
                      <a:r>
                        <a:rPr lang="en-US" sz="1800" b="0" kern="1200" baseline="0" dirty="0">
                          <a:solidFill>
                            <a:schemeClr val="dk1"/>
                          </a:solidFill>
                          <a:latin typeface="+mn-lt"/>
                          <a:ea typeface="+mn-ea"/>
                          <a:cs typeface="+mn-cs"/>
                        </a:rPr>
                        <a:t>(</a:t>
                      </a:r>
                      <a:r>
                        <a:rPr lang="en-US" sz="1800" b="0" kern="1200" dirty="0">
                          <a:solidFill>
                            <a:schemeClr val="dk1"/>
                          </a:solidFill>
                          <a:latin typeface="+mn-lt"/>
                          <a:ea typeface="+mn-ea"/>
                          <a:cs typeface="+mn-cs"/>
                        </a:rPr>
                        <a:t>The Climate Change Committee formed by f</a:t>
                      </a:r>
                      <a:r>
                        <a:rPr lang="en-IN" sz="1800" b="0" kern="1200" dirty="0">
                          <a:solidFill>
                            <a:schemeClr val="dk1"/>
                          </a:solidFill>
                          <a:latin typeface="+mn-lt"/>
                          <a:ea typeface="+mn-ea"/>
                          <a:cs typeface="+mn-cs"/>
                        </a:rPr>
                        <a:t>our North American actuarial organizations)</a:t>
                      </a:r>
                      <a:endParaRPr lang="en-US" sz="1800" b="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BCBCB"/>
                    </a:solidFill>
                  </a:tcPr>
                </a:tc>
                <a:tc>
                  <a:txBody>
                    <a:bodyPr/>
                    <a:lstStyle/>
                    <a:p>
                      <a:pPr marL="0" algn="l" defTabSz="457200" rtl="0" eaLnBrk="1" latinLnBrk="0" hangingPunct="1"/>
                      <a:r>
                        <a:rPr lang="en-US" sz="1800" b="0" kern="1200" dirty="0">
                          <a:solidFill>
                            <a:schemeClr val="dk1"/>
                          </a:solidFill>
                          <a:latin typeface="+mn-lt"/>
                          <a:ea typeface="+mn-ea"/>
                          <a:cs typeface="+mn-cs"/>
                        </a:rPr>
                        <a:t>They developed</a:t>
                      </a:r>
                      <a:r>
                        <a:rPr lang="en-US" sz="1800" b="0" kern="1200" baseline="0" dirty="0">
                          <a:solidFill>
                            <a:schemeClr val="dk1"/>
                          </a:solidFill>
                          <a:latin typeface="+mn-lt"/>
                          <a:ea typeface="+mn-ea"/>
                          <a:cs typeface="+mn-cs"/>
                        </a:rPr>
                        <a:t> the Actuarial Climate Index (ACI)  in 2016 and are in the process of developing the Actuarial Climate Risk Index (ACRI).</a:t>
                      </a:r>
                      <a:endParaRPr lang="en-US" sz="1800" b="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BCBCB"/>
                    </a:solidFill>
                  </a:tcPr>
                </a:tc>
                <a:extLst>
                  <a:ext uri="{0D108BD9-81ED-4DB2-BD59-A6C34878D82A}">
                    <a16:rowId xmlns:a16="http://schemas.microsoft.com/office/drawing/2014/main" xmlns="" val="294813387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692219774"/>
              </p:ext>
            </p:extLst>
          </p:nvPr>
        </p:nvGraphicFramePr>
        <p:xfrm>
          <a:off x="983432" y="4941168"/>
          <a:ext cx="10297144" cy="1008112"/>
        </p:xfrm>
        <a:graphic>
          <a:graphicData uri="http://schemas.openxmlformats.org/drawingml/2006/table">
            <a:tbl>
              <a:tblPr firstRow="1" bandRow="1">
                <a:tableStyleId>{073A0DAA-6AF3-43AB-8588-CEC1D06C72B9}</a:tableStyleId>
              </a:tblPr>
              <a:tblGrid>
                <a:gridCol w="4707266">
                  <a:extLst>
                    <a:ext uri="{9D8B030D-6E8A-4147-A177-3AD203B41FA5}">
                      <a16:colId xmlns:a16="http://schemas.microsoft.com/office/drawing/2014/main" xmlns="" val="2065192961"/>
                    </a:ext>
                  </a:extLst>
                </a:gridCol>
                <a:gridCol w="5589878">
                  <a:extLst>
                    <a:ext uri="{9D8B030D-6E8A-4147-A177-3AD203B41FA5}">
                      <a16:colId xmlns:a16="http://schemas.microsoft.com/office/drawing/2014/main" xmlns="" val="3296887043"/>
                    </a:ext>
                  </a:extLst>
                </a:gridCol>
              </a:tblGrid>
              <a:tr h="1008112">
                <a:tc>
                  <a:txBody>
                    <a:bodyPr/>
                    <a:lstStyle/>
                    <a:p>
                      <a:pPr marL="0" algn="l" defTabSz="457200" rtl="0" eaLnBrk="1" latinLnBrk="0" hangingPunct="1"/>
                      <a:r>
                        <a:rPr lang="en-US" sz="1800" b="1" kern="1200" dirty="0">
                          <a:solidFill>
                            <a:schemeClr val="dk1"/>
                          </a:solidFill>
                          <a:latin typeface="+mn-lt"/>
                          <a:ea typeface="+mn-ea"/>
                          <a:cs typeface="+mn-cs"/>
                        </a:rPr>
                        <a:t>India</a:t>
                      </a:r>
                    </a:p>
                    <a:p>
                      <a:pPr marL="0" algn="l" defTabSz="457200" rtl="0" eaLnBrk="1" latinLnBrk="0" hangingPunct="1"/>
                      <a:r>
                        <a:rPr lang="en-US" sz="1800" b="0" kern="1200" dirty="0">
                          <a:solidFill>
                            <a:schemeClr val="dk1"/>
                          </a:solidFill>
                          <a:latin typeface="+mn-lt"/>
                          <a:ea typeface="+mn-ea"/>
                          <a:cs typeface="+mn-cs"/>
                        </a:rPr>
                        <a:t>(</a:t>
                      </a:r>
                      <a:r>
                        <a:rPr lang="en-IN" sz="1800" b="0" kern="1200" dirty="0">
                          <a:solidFill>
                            <a:schemeClr val="dk1"/>
                          </a:solidFill>
                          <a:latin typeface="+mn-lt"/>
                          <a:ea typeface="+mn-ea"/>
                          <a:cs typeface="+mn-cs"/>
                        </a:rPr>
                        <a:t>Institute of Actuaries of India)</a:t>
                      </a:r>
                      <a:endParaRPr lang="en-US" sz="1800" b="0" kern="1200" dirty="0">
                        <a:solidFill>
                          <a:schemeClr val="dk1"/>
                        </a:solidFill>
                        <a:latin typeface="+mn-lt"/>
                        <a:ea typeface="+mn-ea"/>
                        <a:cs typeface="+mn-cs"/>
                      </a:endParaRPr>
                    </a:p>
                  </a:txBody>
                  <a:tcPr>
                    <a:solidFill>
                      <a:srgbClr val="E7E7E7"/>
                    </a:solidFill>
                  </a:tcPr>
                </a:tc>
                <a:tc>
                  <a:txBody>
                    <a:bodyPr/>
                    <a:lstStyle/>
                    <a:p>
                      <a:pPr marL="0" algn="l" defTabSz="457200" rtl="0" eaLnBrk="1" latinLnBrk="0" hangingPunct="1"/>
                      <a:r>
                        <a:rPr lang="en-IN" sz="1800" b="0" kern="1200" dirty="0">
                          <a:solidFill>
                            <a:schemeClr val="dk1"/>
                          </a:solidFill>
                          <a:latin typeface="+mn-lt"/>
                          <a:ea typeface="+mn-ea"/>
                          <a:cs typeface="+mn-cs"/>
                        </a:rPr>
                        <a:t>The institute is</a:t>
                      </a:r>
                      <a:r>
                        <a:rPr lang="en-IN" sz="1800" b="0" kern="1200" baseline="0" dirty="0">
                          <a:solidFill>
                            <a:schemeClr val="dk1"/>
                          </a:solidFill>
                          <a:latin typeface="+mn-lt"/>
                          <a:ea typeface="+mn-ea"/>
                          <a:cs typeface="+mn-cs"/>
                        </a:rPr>
                        <a:t> in process of developing a climate index for actuarial practice in India, which is primarily based on the Actuarial Climate Index of US and Canada.</a:t>
                      </a:r>
                      <a:endParaRPr lang="en-US" sz="1800" b="0" kern="1200" dirty="0">
                        <a:solidFill>
                          <a:schemeClr val="dk1"/>
                        </a:solidFill>
                        <a:latin typeface="+mn-lt"/>
                        <a:ea typeface="+mn-ea"/>
                        <a:cs typeface="+mn-cs"/>
                      </a:endParaRPr>
                    </a:p>
                  </a:txBody>
                  <a:tcPr>
                    <a:solidFill>
                      <a:srgbClr val="E7E7E7"/>
                    </a:solidFill>
                  </a:tcPr>
                </a:tc>
                <a:extLst>
                  <a:ext uri="{0D108BD9-81ED-4DB2-BD59-A6C34878D82A}">
                    <a16:rowId xmlns:a16="http://schemas.microsoft.com/office/drawing/2014/main" xmlns="" val="2171349736"/>
                  </a:ext>
                </a:extLst>
              </a:tr>
            </a:tbl>
          </a:graphicData>
        </a:graphic>
      </p:graphicFrame>
    </p:spTree>
    <p:custDataLst>
      <p:tags r:id="rId1"/>
    </p:custDataLst>
    <p:extLst>
      <p:ext uri="{BB962C8B-B14F-4D97-AF65-F5344CB8AC3E}">
        <p14:creationId xmlns:p14="http://schemas.microsoft.com/office/powerpoint/2010/main" xmlns="" val="1882820769"/>
      </p:ext>
    </p:extLst>
  </p:cSld>
  <p:clrMapOvr>
    <a:masterClrMapping/>
  </p:clrMapOvr>
  <mc:AlternateContent xmlns:mc="http://schemas.openxmlformats.org/markup-compatibility/2006">
    <mc:Choice xmlns:p14="http://schemas.microsoft.com/office/powerpoint/2010/main" xmlns="" Requires="p14">
      <p:transition spd="slow" p14:dur="2000" advTm="32280"/>
    </mc:Choice>
    <mc:Fallback>
      <p:transition spd="slow" advTm="32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6778" y="684978"/>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2700557" y="4005064"/>
            <a:ext cx="7071630" cy="864096"/>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2700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1000"/>
              </a:spcAft>
            </a:pPr>
            <a:r>
              <a:rPr lang="en-US" dirty="0"/>
              <a:t>Overview of climate change</a:t>
            </a:r>
          </a:p>
          <a:p>
            <a:pPr>
              <a:spcAft>
                <a:spcPts val="1000"/>
              </a:spcAft>
            </a:pPr>
            <a:r>
              <a:rPr lang="en-US" dirty="0"/>
              <a:t>Existing work to track changes </a:t>
            </a:r>
          </a:p>
          <a:p>
            <a:pPr>
              <a:spcAft>
                <a:spcPts val="1000"/>
              </a:spcAft>
            </a:pPr>
            <a:r>
              <a:rPr lang="en-US" dirty="0"/>
              <a:t>Limitations of existing indices</a:t>
            </a:r>
          </a:p>
          <a:p>
            <a:pPr>
              <a:spcAft>
                <a:spcPts val="1000"/>
              </a:spcAft>
            </a:pPr>
            <a:r>
              <a:rPr lang="en-US" dirty="0"/>
              <a:t>Actuarial backdrop</a:t>
            </a:r>
          </a:p>
          <a:p>
            <a:pPr>
              <a:spcAft>
                <a:spcPts val="0"/>
              </a:spcAft>
            </a:pPr>
            <a:r>
              <a:rPr lang="en-US" dirty="0"/>
              <a:t>Proposed design and the benefits of the </a:t>
            </a:r>
          </a:p>
          <a:p>
            <a:pPr marL="287338" indent="0">
              <a:spcBef>
                <a:spcPts val="0"/>
              </a:spcBef>
              <a:spcAft>
                <a:spcPts val="1000"/>
              </a:spcAft>
              <a:buNone/>
            </a:pPr>
            <a:r>
              <a:rPr lang="en-US" dirty="0"/>
              <a:t>Indian Actuarial Climate Index (IACI)</a:t>
            </a:r>
          </a:p>
          <a:p>
            <a:r>
              <a:rPr lang="en-US" dirty="0"/>
              <a:t>Further actions</a:t>
            </a:r>
          </a:p>
        </p:txBody>
      </p:sp>
    </p:spTree>
    <p:custDataLst>
      <p:tags r:id="rId1"/>
    </p:custDataLst>
    <p:extLst>
      <p:ext uri="{BB962C8B-B14F-4D97-AF65-F5344CB8AC3E}">
        <p14:creationId xmlns:p14="http://schemas.microsoft.com/office/powerpoint/2010/main" xmlns="" val="476378363"/>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552306"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aphicFrame>
        <p:nvGraphicFramePr>
          <p:cNvPr id="6" name="Diagram 5"/>
          <p:cNvGraphicFramePr/>
          <p:nvPr>
            <p:extLst>
              <p:ext uri="{D42A27DB-BD31-4B8C-83A1-F6EECF244321}">
                <p14:modId xmlns:p14="http://schemas.microsoft.com/office/powerpoint/2010/main" xmlns="" val="367551116"/>
              </p:ext>
            </p:extLst>
          </p:nvPr>
        </p:nvGraphicFramePr>
        <p:xfrm>
          <a:off x="4778531" y="2896444"/>
          <a:ext cx="3096344" cy="2227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9" name="TextBox 58"/>
          <p:cNvSpPr txBox="1"/>
          <p:nvPr/>
        </p:nvSpPr>
        <p:spPr>
          <a:xfrm>
            <a:off x="5087896"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xmlns="" val="740315516"/>
      </p:ext>
    </p:extLst>
  </p:cSld>
  <p:clrMapOvr>
    <a:masterClrMapping/>
  </p:clrMapOvr>
  <mc:AlternateContent xmlns:mc="http://schemas.openxmlformats.org/markup-compatibility/2006">
    <mc:Choice xmlns:p14="http://schemas.microsoft.com/office/powerpoint/2010/main" xmlns="" Requires="p14">
      <p:transition spd="slow" p14:dur="2000" advTm="12087"/>
    </mc:Choice>
    <mc:Fallback>
      <p:transition spd="slow" advTm="12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4">
            <a:clrChange>
              <a:clrFrom>
                <a:srgbClr val="FFFFFF"/>
              </a:clrFrom>
              <a:clrTo>
                <a:srgbClr val="FFFFFF">
                  <a:alpha val="0"/>
                </a:srgbClr>
              </a:clrTo>
            </a:clrChange>
          </a:blip>
          <a:stretch>
            <a:fillRect/>
          </a:stretch>
        </p:blipFill>
        <p:spPr>
          <a:xfrm rot="21135593">
            <a:off x="2947985" y="3545147"/>
            <a:ext cx="2507013" cy="1640803"/>
          </a:xfrm>
          <a:prstGeom prst="rect">
            <a:avLst/>
          </a:prstGeom>
        </p:spPr>
      </p:pic>
      <p:pic>
        <p:nvPicPr>
          <p:cNvPr id="1026" name="Picture 2" descr="Image result for extreme temperatur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8912531">
            <a:off x="2806384" y="962646"/>
            <a:ext cx="1819110" cy="27169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47521" y="2636912"/>
            <a:ext cx="1874423" cy="707886"/>
          </a:xfrm>
          <a:prstGeom prst="rect">
            <a:avLst/>
          </a:prstGeom>
        </p:spPr>
        <p:txBody>
          <a:bodyPr wrap="none">
            <a:spAutoFit/>
          </a:bodyPr>
          <a:lstStyle/>
          <a:p>
            <a:pPr algn="ctr"/>
            <a:r>
              <a:rPr lang="en-IN" sz="2000" b="1" dirty="0"/>
              <a:t>Extremely Hot </a:t>
            </a:r>
          </a:p>
          <a:p>
            <a:pPr algn="ctr"/>
            <a:r>
              <a:rPr lang="en-IN" sz="2000" b="1" dirty="0"/>
              <a:t>Temperature </a:t>
            </a:r>
            <a:endParaRPr lang="en-US" sz="2000" b="1" dirty="0"/>
          </a:p>
        </p:txBody>
      </p:sp>
      <p:grpSp>
        <p:nvGrpSpPr>
          <p:cNvPr id="21" name="Group 20"/>
          <p:cNvGrpSpPr/>
          <p:nvPr/>
        </p:nvGrpSpPr>
        <p:grpSpPr>
          <a:xfrm>
            <a:off x="5555738" y="895084"/>
            <a:ext cx="4284678" cy="2679941"/>
            <a:chOff x="4161584" y="3088932"/>
            <a:chExt cx="4284678" cy="2679941"/>
          </a:xfrm>
        </p:grpSpPr>
        <p:pic>
          <p:nvPicPr>
            <p:cNvPr id="1036" name="Picture 12" descr="Image result for hurricane wind cartoon"/>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5530846" y="3088932"/>
              <a:ext cx="2915416" cy="267994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4161584" y="4548657"/>
              <a:ext cx="1591205" cy="707886"/>
            </a:xfrm>
            <a:prstGeom prst="rect">
              <a:avLst/>
            </a:prstGeom>
          </p:spPr>
          <p:txBody>
            <a:bodyPr wrap="none">
              <a:spAutoFit/>
            </a:bodyPr>
            <a:lstStyle/>
            <a:p>
              <a:pPr algn="ctr"/>
              <a:r>
                <a:rPr lang="en-IN" sz="2000" b="1" dirty="0"/>
                <a:t>Extreme </a:t>
              </a:r>
            </a:p>
            <a:p>
              <a:pPr algn="ctr"/>
              <a:r>
                <a:rPr lang="en-IN" sz="2000" b="1" dirty="0"/>
                <a:t>Wind Speeds</a:t>
              </a:r>
              <a:endParaRPr lang="en-US" sz="2000" b="1" dirty="0"/>
            </a:p>
          </p:txBody>
        </p:sp>
      </p:grpSp>
      <p:grpSp>
        <p:nvGrpSpPr>
          <p:cNvPr id="23" name="Group 22"/>
          <p:cNvGrpSpPr/>
          <p:nvPr/>
        </p:nvGrpSpPr>
        <p:grpSpPr>
          <a:xfrm>
            <a:off x="6382080" y="3573272"/>
            <a:ext cx="3419475" cy="2100991"/>
            <a:chOff x="3763270" y="4150686"/>
            <a:chExt cx="3419475" cy="2100991"/>
          </a:xfrm>
        </p:grpSpPr>
        <p:pic>
          <p:nvPicPr>
            <p:cNvPr id="22" name="Picture 21"/>
            <p:cNvPicPr>
              <a:picLocks noChangeAspect="1"/>
            </p:cNvPicPr>
            <p:nvPr/>
          </p:nvPicPr>
          <p:blipFill>
            <a:blip r:embed="rId7">
              <a:clrChange>
                <a:clrFrom>
                  <a:srgbClr val="FFFFFF"/>
                </a:clrFrom>
                <a:clrTo>
                  <a:srgbClr val="FFFFFF">
                    <a:alpha val="0"/>
                  </a:srgbClr>
                </a:clrTo>
              </a:clrChange>
            </a:blip>
            <a:stretch>
              <a:fillRect/>
            </a:stretch>
          </p:blipFill>
          <p:spPr>
            <a:xfrm>
              <a:off x="3763270" y="4150686"/>
              <a:ext cx="3419475" cy="1343025"/>
            </a:xfrm>
            <a:prstGeom prst="rect">
              <a:avLst/>
            </a:prstGeom>
          </p:spPr>
        </p:pic>
        <p:sp>
          <p:nvSpPr>
            <p:cNvPr id="32" name="Rectangle 31"/>
            <p:cNvSpPr/>
            <p:nvPr/>
          </p:nvSpPr>
          <p:spPr>
            <a:xfrm>
              <a:off x="4617179" y="5543791"/>
              <a:ext cx="1364476" cy="707886"/>
            </a:xfrm>
            <a:prstGeom prst="rect">
              <a:avLst/>
            </a:prstGeom>
          </p:spPr>
          <p:txBody>
            <a:bodyPr wrap="none">
              <a:spAutoFit/>
            </a:bodyPr>
            <a:lstStyle/>
            <a:p>
              <a:pPr algn="ctr"/>
              <a:r>
                <a:rPr lang="en-IN" sz="2000" b="1" dirty="0"/>
                <a:t>Change in </a:t>
              </a:r>
            </a:p>
            <a:p>
              <a:pPr algn="ctr"/>
              <a:r>
                <a:rPr lang="en-IN" sz="2000" b="1" dirty="0"/>
                <a:t>Sea-level</a:t>
              </a:r>
              <a:endParaRPr lang="en-US" sz="2000" b="1" dirty="0"/>
            </a:p>
          </p:txBody>
        </p:sp>
      </p:grpSp>
      <p:pic>
        <p:nvPicPr>
          <p:cNvPr id="27" name="Picture 26"/>
          <p:cNvPicPr>
            <a:picLocks noChangeAspect="1"/>
          </p:cNvPicPr>
          <p:nvPr/>
        </p:nvPicPr>
        <p:blipFill>
          <a:blip r:embed="rId8">
            <a:clrChange>
              <a:clrFrom>
                <a:srgbClr val="FFFFFF"/>
              </a:clrFrom>
              <a:clrTo>
                <a:srgbClr val="FFFFFF">
                  <a:alpha val="0"/>
                </a:srgbClr>
              </a:clrTo>
            </a:clrChange>
          </a:blip>
          <a:stretch>
            <a:fillRect/>
          </a:stretch>
        </p:blipFill>
        <p:spPr>
          <a:xfrm>
            <a:off x="2848907" y="996696"/>
            <a:ext cx="2152650" cy="2647950"/>
          </a:xfrm>
          <a:prstGeom prst="rect">
            <a:avLst/>
          </a:prstGeom>
        </p:spPr>
      </p:pic>
      <p:sp>
        <p:nvSpPr>
          <p:cNvPr id="37" name="Rectangle 36"/>
          <p:cNvSpPr/>
          <p:nvPr/>
        </p:nvSpPr>
        <p:spPr>
          <a:xfrm>
            <a:off x="4429458" y="1581541"/>
            <a:ext cx="1954574" cy="707886"/>
          </a:xfrm>
          <a:prstGeom prst="rect">
            <a:avLst/>
          </a:prstGeom>
        </p:spPr>
        <p:txBody>
          <a:bodyPr wrap="none">
            <a:spAutoFit/>
          </a:bodyPr>
          <a:lstStyle/>
          <a:p>
            <a:pPr algn="ctr"/>
            <a:r>
              <a:rPr lang="en-IN" sz="2000" b="1" dirty="0"/>
              <a:t>Extremely Cold </a:t>
            </a:r>
          </a:p>
          <a:p>
            <a:pPr algn="ctr"/>
            <a:r>
              <a:rPr lang="en-IN" sz="2000" b="1" dirty="0"/>
              <a:t>Temperature </a:t>
            </a:r>
            <a:endParaRPr lang="en-US" sz="2000" b="1" dirty="0"/>
          </a:p>
        </p:txBody>
      </p:sp>
      <p:sp>
        <p:nvSpPr>
          <p:cNvPr id="39" name="Rectangle 38"/>
          <p:cNvSpPr/>
          <p:nvPr/>
        </p:nvSpPr>
        <p:spPr>
          <a:xfrm>
            <a:off x="2046564" y="5492739"/>
            <a:ext cx="2013885" cy="707886"/>
          </a:xfrm>
          <a:prstGeom prst="rect">
            <a:avLst/>
          </a:prstGeom>
        </p:spPr>
        <p:txBody>
          <a:bodyPr wrap="none">
            <a:spAutoFit/>
          </a:bodyPr>
          <a:lstStyle/>
          <a:p>
            <a:pPr algn="ctr"/>
            <a:r>
              <a:rPr lang="en-IN" sz="2000" b="1" dirty="0"/>
              <a:t>Extremely High </a:t>
            </a:r>
          </a:p>
          <a:p>
            <a:pPr algn="ctr"/>
            <a:r>
              <a:rPr lang="en-IN" sz="2000" b="1" dirty="0"/>
              <a:t>Rainfall</a:t>
            </a:r>
            <a:endParaRPr lang="en-US" sz="2000" b="1" dirty="0"/>
          </a:p>
        </p:txBody>
      </p:sp>
      <p:sp>
        <p:nvSpPr>
          <p:cNvPr id="42" name="Rectangle 41"/>
          <p:cNvSpPr/>
          <p:nvPr/>
        </p:nvSpPr>
        <p:spPr>
          <a:xfrm>
            <a:off x="4690609" y="5313402"/>
            <a:ext cx="1915204" cy="707886"/>
          </a:xfrm>
          <a:prstGeom prst="rect">
            <a:avLst/>
          </a:prstGeom>
        </p:spPr>
        <p:txBody>
          <a:bodyPr wrap="none">
            <a:spAutoFit/>
          </a:bodyPr>
          <a:lstStyle/>
          <a:p>
            <a:pPr algn="ctr"/>
            <a:r>
              <a:rPr lang="en-IN" sz="2000" b="1" dirty="0"/>
              <a:t>Extremely Low </a:t>
            </a:r>
          </a:p>
          <a:p>
            <a:pPr algn="ctr"/>
            <a:r>
              <a:rPr lang="en-IN" sz="2000" b="1" dirty="0"/>
              <a:t>Rainfall</a:t>
            </a:r>
            <a:endParaRPr lang="en-US" sz="2000" b="1" dirty="0"/>
          </a:p>
        </p:txBody>
      </p:sp>
      <p:pic>
        <p:nvPicPr>
          <p:cNvPr id="35" name="Picture 34"/>
          <p:cNvPicPr>
            <a:picLocks noChangeAspect="1"/>
          </p:cNvPicPr>
          <p:nvPr/>
        </p:nvPicPr>
        <p:blipFill>
          <a:blip r:embed="rId9">
            <a:clrChange>
              <a:clrFrom>
                <a:srgbClr val="FFFFFF"/>
              </a:clrFrom>
              <a:clrTo>
                <a:srgbClr val="FFFFFF">
                  <a:alpha val="0"/>
                </a:srgbClr>
              </a:clrTo>
            </a:clrChange>
          </a:blip>
          <a:stretch>
            <a:fillRect/>
          </a:stretch>
        </p:blipFill>
        <p:spPr>
          <a:xfrm>
            <a:off x="2758447" y="3337560"/>
            <a:ext cx="2962275" cy="2076450"/>
          </a:xfrm>
          <a:prstGeom prst="rect">
            <a:avLst/>
          </a:prstGeom>
        </p:spPr>
      </p:pic>
      <p:sp>
        <p:nvSpPr>
          <p:cNvPr id="17" name="Title 3"/>
          <p:cNvSpPr txBox="1">
            <a:spLocks/>
          </p:cNvSpPr>
          <p:nvPr/>
        </p:nvSpPr>
        <p:spPr>
          <a:xfrm>
            <a:off x="2063552" y="620691"/>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Components of ACI</a:t>
            </a:r>
            <a:endParaRPr lang="en-IN" dirty="0"/>
          </a:p>
        </p:txBody>
      </p:sp>
    </p:spTree>
    <p:custDataLst>
      <p:tags r:id="rId1"/>
    </p:custDataLst>
    <p:extLst>
      <p:ext uri="{BB962C8B-B14F-4D97-AF65-F5344CB8AC3E}">
        <p14:creationId xmlns:p14="http://schemas.microsoft.com/office/powerpoint/2010/main" xmlns="" val="1827364096"/>
      </p:ext>
    </p:extLst>
  </p:cSld>
  <p:clrMapOvr>
    <a:masterClrMapping/>
  </p:clrMapOvr>
  <mc:AlternateContent xmlns:mc="http://schemas.openxmlformats.org/markup-compatibility/2006">
    <mc:Choice xmlns:p14="http://schemas.microsoft.com/office/powerpoint/2010/main" xmlns="" Requires="p14">
      <p:transition spd="slow" p14:dur="2000" advTm="82748"/>
    </mc:Choice>
    <mc:Fallback>
      <p:transition spd="slow" advTm="82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400" fill="hold"/>
                                        <p:tgtEl>
                                          <p:spTgt spid="23"/>
                                        </p:tgtEl>
                                        <p:attrNameLst>
                                          <p:attrName>ppt_x</p:attrName>
                                        </p:attrNameLst>
                                      </p:cBhvr>
                                      <p:tavLst>
                                        <p:tav tm="0">
                                          <p:val>
                                            <p:strVal val="#ppt_x"/>
                                          </p:val>
                                        </p:tav>
                                        <p:tav tm="100000">
                                          <p:val>
                                            <p:strVal val="#ppt_x"/>
                                          </p:val>
                                        </p:tav>
                                      </p:tavLst>
                                    </p:anim>
                                    <p:anim calcmode="lin" valueType="num">
                                      <p:cBhvr additive="base">
                                        <p:cTn id="22" dur="4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200" fill="hold"/>
                                        <p:tgtEl>
                                          <p:spTgt spid="21"/>
                                        </p:tgtEl>
                                        <p:attrNameLst>
                                          <p:attrName>ppt_x</p:attrName>
                                        </p:attrNameLst>
                                      </p:cBhvr>
                                      <p:tavLst>
                                        <p:tav tm="0">
                                          <p:val>
                                            <p:strVal val="0-#ppt_w/2"/>
                                          </p:val>
                                        </p:tav>
                                        <p:tav tm="100000">
                                          <p:val>
                                            <p:strVal val="#ppt_x"/>
                                          </p:val>
                                        </p:tav>
                                      </p:tavLst>
                                    </p:anim>
                                    <p:anim calcmode="lin" valueType="num">
                                      <p:cBhvr additive="base">
                                        <p:cTn id="42" dur="2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9"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705448" y="2132856"/>
            <a:ext cx="6790064" cy="386776"/>
          </a:xfrm>
          <a:prstGeom prst="rect">
            <a:avLst/>
          </a:prstGeom>
        </p:spPr>
      </p:pic>
      <p:graphicFrame>
        <p:nvGraphicFramePr>
          <p:cNvPr id="7" name="Table 6"/>
          <p:cNvGraphicFramePr>
            <a:graphicFrameLocks noGrp="1"/>
          </p:cNvGraphicFramePr>
          <p:nvPr>
            <p:extLst/>
          </p:nvPr>
        </p:nvGraphicFramePr>
        <p:xfrm>
          <a:off x="2685080" y="1584717"/>
          <a:ext cx="6830800" cy="4131904"/>
        </p:xfrm>
        <a:graphic>
          <a:graphicData uri="http://schemas.openxmlformats.org/drawingml/2006/table">
            <a:tbl>
              <a:tblPr firstRow="1" bandRow="1">
                <a:tableStyleId>{5202B0CA-FC54-4496-8BCA-5EF66A818D29}</a:tableStyleId>
              </a:tblPr>
              <a:tblGrid>
                <a:gridCol w="3415400">
                  <a:extLst>
                    <a:ext uri="{9D8B030D-6E8A-4147-A177-3AD203B41FA5}">
                      <a16:colId xmlns:a16="http://schemas.microsoft.com/office/drawing/2014/main" xmlns="" val="577013689"/>
                    </a:ext>
                  </a:extLst>
                </a:gridCol>
                <a:gridCol w="3415400">
                  <a:extLst>
                    <a:ext uri="{9D8B030D-6E8A-4147-A177-3AD203B41FA5}">
                      <a16:colId xmlns:a16="http://schemas.microsoft.com/office/drawing/2014/main" xmlns="" val="2075478876"/>
                    </a:ext>
                  </a:extLst>
                </a:gridCol>
              </a:tblGrid>
              <a:tr h="481174">
                <a:tc>
                  <a:txBody>
                    <a:bodyPr/>
                    <a:lstStyle/>
                    <a:p>
                      <a:r>
                        <a:rPr lang="en-US" sz="2200" b="1" dirty="0"/>
                        <a:t>Component</a:t>
                      </a:r>
                    </a:p>
                  </a:txBody>
                  <a:tcPr/>
                </a:tc>
                <a:tc>
                  <a:txBody>
                    <a:bodyPr/>
                    <a:lstStyle/>
                    <a:p>
                      <a:r>
                        <a:rPr lang="en-US" sz="2200" b="1" dirty="0"/>
                        <a:t>Definition</a:t>
                      </a:r>
                    </a:p>
                  </a:txBody>
                  <a:tcPr/>
                </a:tc>
                <a:extLst>
                  <a:ext uri="{0D108BD9-81ED-4DB2-BD59-A6C34878D82A}">
                    <a16:rowId xmlns:a16="http://schemas.microsoft.com/office/drawing/2014/main" xmlns="" val="2860767047"/>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Cold Temperature </a:t>
                      </a:r>
                      <a:endParaRPr lang="en-US" sz="1800" b="1" dirty="0"/>
                    </a:p>
                  </a:txBody>
                  <a:tcPr/>
                </a:tc>
                <a:tc>
                  <a:txBody>
                    <a:bodyPr/>
                    <a:lstStyle/>
                    <a:p>
                      <a:r>
                        <a:rPr lang="en-IN" dirty="0"/>
                        <a:t>Frequency of temperatures below the 10th percentile</a:t>
                      </a:r>
                      <a:endParaRPr lang="en-US" dirty="0"/>
                    </a:p>
                  </a:txBody>
                  <a:tcPr/>
                </a:tc>
                <a:extLst>
                  <a:ext uri="{0D108BD9-81ED-4DB2-BD59-A6C34878D82A}">
                    <a16:rowId xmlns:a16="http://schemas.microsoft.com/office/drawing/2014/main" xmlns="" val="2445433925"/>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Hot Temperature</a:t>
                      </a:r>
                    </a:p>
                  </a:txBody>
                  <a:tcPr/>
                </a:tc>
                <a:tc>
                  <a:txBody>
                    <a:bodyPr/>
                    <a:lstStyle/>
                    <a:p>
                      <a:r>
                        <a:rPr lang="en-IN" dirty="0"/>
                        <a:t>Frequency of temperatures above the 90th percentile</a:t>
                      </a:r>
                      <a:endParaRPr lang="en-US" dirty="0"/>
                    </a:p>
                  </a:txBody>
                  <a:tcPr/>
                </a:tc>
                <a:extLst>
                  <a:ext uri="{0D108BD9-81ED-4DB2-BD59-A6C34878D82A}">
                    <a16:rowId xmlns:a16="http://schemas.microsoft.com/office/drawing/2014/main" xmlns="" val="3626960979"/>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Change in Sea-level</a:t>
                      </a:r>
                      <a:endParaRPr lang="en-US" sz="1800" b="1" dirty="0"/>
                    </a:p>
                  </a:txBody>
                  <a:tcPr/>
                </a:tc>
                <a:tc>
                  <a:txBody>
                    <a:bodyPr/>
                    <a:lstStyle/>
                    <a:p>
                      <a:r>
                        <a:rPr lang="en-US" dirty="0"/>
                        <a:t>Change in sea-level for costal areas</a:t>
                      </a:r>
                    </a:p>
                  </a:txBody>
                  <a:tcPr/>
                </a:tc>
                <a:extLst>
                  <a:ext uri="{0D108BD9-81ED-4DB2-BD59-A6C34878D82A}">
                    <a16:rowId xmlns:a16="http://schemas.microsoft.com/office/drawing/2014/main" xmlns="" val="109488466"/>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Low Rainfall</a:t>
                      </a:r>
                      <a:endParaRPr lang="en-US" sz="1800" b="1" dirty="0"/>
                    </a:p>
                  </a:txBody>
                  <a:tcPr/>
                </a:tc>
                <a:tc>
                  <a:txBody>
                    <a:bodyPr/>
                    <a:lstStyle/>
                    <a:p>
                      <a:r>
                        <a:rPr lang="en-IN" dirty="0"/>
                        <a:t>Annual maximum consecutive days when precipitation is less than 1mm</a:t>
                      </a:r>
                      <a:endParaRPr lang="en-US" dirty="0"/>
                    </a:p>
                  </a:txBody>
                  <a:tcPr/>
                </a:tc>
                <a:extLst>
                  <a:ext uri="{0D108BD9-81ED-4DB2-BD59-A6C34878D82A}">
                    <a16:rowId xmlns:a16="http://schemas.microsoft.com/office/drawing/2014/main" xmlns="" val="3744846247"/>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Extremely High Rainfall</a:t>
                      </a:r>
                      <a:endParaRPr lang="en-US" sz="1800" b="1" dirty="0"/>
                    </a:p>
                  </a:txBody>
                  <a:tcPr/>
                </a:tc>
                <a:tc>
                  <a:txBody>
                    <a:bodyPr/>
                    <a:lstStyle/>
                    <a:p>
                      <a:r>
                        <a:rPr lang="en-IN" dirty="0"/>
                        <a:t>Maximum rainfall per month in five consecutive days</a:t>
                      </a:r>
                      <a:endParaRPr lang="en-US" dirty="0"/>
                    </a:p>
                  </a:txBody>
                  <a:tcPr/>
                </a:tc>
                <a:extLst>
                  <a:ext uri="{0D108BD9-81ED-4DB2-BD59-A6C34878D82A}">
                    <a16:rowId xmlns:a16="http://schemas.microsoft.com/office/drawing/2014/main" xmlns="" val="2296475371"/>
                  </a:ext>
                </a:extLst>
              </a:tr>
              <a:tr h="4503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t>Extreme Wind Speeds</a:t>
                      </a:r>
                      <a:endParaRPr lang="en-US" sz="1800" b="1" dirty="0"/>
                    </a:p>
                  </a:txBody>
                  <a:tcPr/>
                </a:tc>
                <a:tc>
                  <a:txBody>
                    <a:bodyPr/>
                    <a:lstStyle/>
                    <a:p>
                      <a:r>
                        <a:rPr lang="en-IN" dirty="0"/>
                        <a:t>Frequency of wind speed above the 90th percentile</a:t>
                      </a:r>
                      <a:endParaRPr lang="en-US" dirty="0"/>
                    </a:p>
                  </a:txBody>
                  <a:tcPr/>
                </a:tc>
                <a:extLst>
                  <a:ext uri="{0D108BD9-81ED-4DB2-BD59-A6C34878D82A}">
                    <a16:rowId xmlns:a16="http://schemas.microsoft.com/office/drawing/2014/main" xmlns="" val="2447316863"/>
                  </a:ext>
                </a:extLst>
              </a:tr>
            </a:tbl>
          </a:graphicData>
        </a:graphic>
      </p:graphicFrame>
      <p:sp>
        <p:nvSpPr>
          <p:cNvPr id="24" name="Right Arrow 23">
            <a:hlinkClick r:id="rId5" action="ppaction://hlinksldjump"/>
          </p:cNvPr>
          <p:cNvSpPr/>
          <p:nvPr/>
        </p:nvSpPr>
        <p:spPr>
          <a:xfrm flipH="1">
            <a:off x="8929356" y="5589240"/>
            <a:ext cx="911065"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BACK</a:t>
            </a:r>
          </a:p>
        </p:txBody>
      </p:sp>
      <p:sp>
        <p:nvSpPr>
          <p:cNvPr id="6" name="Title 3"/>
          <p:cNvSpPr txBox="1">
            <a:spLocks/>
          </p:cNvSpPr>
          <p:nvPr/>
        </p:nvSpPr>
        <p:spPr>
          <a:xfrm>
            <a:off x="2063552" y="620691"/>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Components of ACI</a:t>
            </a:r>
            <a:endParaRPr lang="en-IN" dirty="0"/>
          </a:p>
        </p:txBody>
      </p:sp>
    </p:spTree>
    <p:custDataLst>
      <p:tags r:id="rId1"/>
    </p:custDataLst>
    <p:extLst>
      <p:ext uri="{BB962C8B-B14F-4D97-AF65-F5344CB8AC3E}">
        <p14:creationId xmlns:p14="http://schemas.microsoft.com/office/powerpoint/2010/main" xmlns="" val="3157544914"/>
      </p:ext>
    </p:extLst>
  </p:cSld>
  <p:clrMapOvr>
    <a:masterClrMapping/>
  </p:clrMapOvr>
  <mc:AlternateContent xmlns:mc="http://schemas.openxmlformats.org/markup-compatibility/2006">
    <mc:Choice xmlns:p14="http://schemas.microsoft.com/office/powerpoint/2010/main" xmlns="" Requires="p14">
      <p:transition spd="slow" p14:dur="2000" advTm="25119"/>
    </mc:Choice>
    <mc:Fallback>
      <p:transition spd="slow" advTm="25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316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4">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4">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461272" y="312068"/>
                  <a:ext cx="1412846"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Calculation</a:t>
                  </a:r>
                </a:p>
              </p:txBody>
            </p:sp>
          </p:grpSp>
        </p:grpSp>
      </p:grpSp>
      <p:grpSp>
        <p:nvGrpSpPr>
          <p:cNvPr id="51" name="Group 50"/>
          <p:cNvGrpSpPr/>
          <p:nvPr/>
        </p:nvGrpSpPr>
        <p:grpSpPr>
          <a:xfrm>
            <a:off x="2552306"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4">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aphicFrame>
        <p:nvGraphicFramePr>
          <p:cNvPr id="6" name="Diagram 5"/>
          <p:cNvGraphicFramePr/>
          <p:nvPr>
            <p:extLst/>
          </p:nvPr>
        </p:nvGraphicFramePr>
        <p:xfrm>
          <a:off x="4778531" y="2896444"/>
          <a:ext cx="3096344" cy="2227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9" name="TextBox 58"/>
          <p:cNvSpPr txBox="1"/>
          <p:nvPr/>
        </p:nvSpPr>
        <p:spPr>
          <a:xfrm>
            <a:off x="5087896"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xmlns="" val="1173835685"/>
      </p:ext>
    </p:extLst>
  </p:cSld>
  <p:clrMapOvr>
    <a:masterClrMapping/>
  </p:clrMapOvr>
  <mc:AlternateContent xmlns:mc="http://schemas.openxmlformats.org/markup-compatibility/2006">
    <mc:Choice xmlns:p14="http://schemas.microsoft.com/office/powerpoint/2010/main" xmlns="" Requires="p14">
      <p:transition spd="slow" p14:dur="2000" advTm="6889"/>
    </mc:Choice>
    <mc:Fallback>
      <p:transition spd="slow" advTm="6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27052" y="2133606"/>
            <a:ext cx="10926798" cy="1295399"/>
          </a:xfrm>
        </p:spPr>
        <p:txBody>
          <a:bodyPr>
            <a:normAutofit fontScale="90000"/>
          </a:bodyPr>
          <a:lstStyle/>
          <a:p>
            <a:pPr algn="ctr"/>
            <a:r>
              <a:rPr lang="en-IN" sz="4000" smtClean="0"/>
              <a:t>Introduction </a:t>
            </a:r>
            <a:r>
              <a:rPr lang="en-IN" sz="4000" dirty="0"/>
              <a:t>to an International Actuarial Climate Index </a:t>
            </a:r>
            <a:br>
              <a:rPr lang="en-IN" sz="4000" dirty="0"/>
            </a:br>
            <a:r>
              <a:rPr lang="en-IN" sz="4000" dirty="0"/>
              <a:t>An Indian Showcase </a:t>
            </a:r>
            <a:br>
              <a:rPr lang="en-IN" sz="4000" dirty="0"/>
            </a:br>
            <a:r>
              <a:rPr lang="en-IN" sz="4000" dirty="0">
                <a:solidFill>
                  <a:sysClr val="windowText" lastClr="000000"/>
                </a:solidFill>
                <a:latin typeface="Trebuchet MS" pitchFamily="34" charset="0"/>
                <a:cs typeface="Lucida Sans"/>
              </a:rPr>
              <a:t/>
            </a:r>
            <a:br>
              <a:rPr lang="en-IN" sz="4000" dirty="0">
                <a:solidFill>
                  <a:sysClr val="windowText" lastClr="000000"/>
                </a:solidFill>
                <a:latin typeface="Trebuchet MS" pitchFamily="34" charset="0"/>
                <a:cs typeface="Lucida Sans"/>
              </a:rPr>
            </a:br>
            <a:endParaRPr lang="en-GB" dirty="0"/>
          </a:p>
        </p:txBody>
      </p:sp>
      <p:sp>
        <p:nvSpPr>
          <p:cNvPr id="6" name="Subtitle 5"/>
          <p:cNvSpPr>
            <a:spLocks noGrp="1"/>
          </p:cNvSpPr>
          <p:nvPr>
            <p:ph type="subTitle" idx="1"/>
          </p:nvPr>
        </p:nvSpPr>
        <p:spPr>
          <a:xfrm>
            <a:off x="496799" y="3573016"/>
            <a:ext cx="10715700" cy="1007740"/>
          </a:xfrm>
        </p:spPr>
        <p:txBody>
          <a:bodyPr>
            <a:normAutofit fontScale="62500" lnSpcReduction="20000"/>
          </a:bodyPr>
          <a:lstStyle/>
          <a:p>
            <a:pPr algn="just"/>
            <a:r>
              <a:rPr lang="en-IN" sz="3200" spc="-77" dirty="0">
                <a:solidFill>
                  <a:srgbClr val="231F20"/>
                </a:solidFill>
                <a:latin typeface="Trebuchet MS" pitchFamily="34" charset="0"/>
                <a:cs typeface="Lucida Sans"/>
              </a:rPr>
              <a:t>Understanding the criticality of climate change, discussion of the work of other organizations including actuarial associations, and laying out a path for structuring a climate index for actuarial practice in India. Similar framework is required for the other geographies of the world.</a:t>
            </a:r>
            <a:endParaRPr lang="en-IN" sz="3200" dirty="0">
              <a:solidFill>
                <a:sysClr val="windowText" lastClr="000000"/>
              </a:solidFill>
              <a:latin typeface="Trebuchet MS" pitchFamily="34" charset="0"/>
              <a:cs typeface="Lucida Sans"/>
            </a:endParaRPr>
          </a:p>
          <a:p>
            <a:endParaRPr lang="en-GB" b="1" dirty="0"/>
          </a:p>
        </p:txBody>
      </p:sp>
      <p:sp>
        <p:nvSpPr>
          <p:cNvPr id="4" name="Date Placeholder 3"/>
          <p:cNvSpPr>
            <a:spLocks noGrp="1"/>
          </p:cNvSpPr>
          <p:nvPr>
            <p:ph type="dt" sz="half" idx="2"/>
          </p:nvPr>
        </p:nvSpPr>
        <p:spPr/>
        <p:txBody>
          <a:bodyPr/>
          <a:lstStyle/>
          <a:p>
            <a:fld id="{1744C141-B97D-4979-AB76-E8E6AB76C28B}" type="datetime4">
              <a:rPr lang="en-GB" smtClean="0"/>
              <a:pPr/>
              <a:t>01 May 2018</a:t>
            </a:fld>
            <a:endParaRPr lang="en-GB"/>
          </a:p>
        </p:txBody>
      </p:sp>
    </p:spTree>
    <p:extLst>
      <p:ext uri="{BB962C8B-B14F-4D97-AF65-F5344CB8AC3E}">
        <p14:creationId xmlns:p14="http://schemas.microsoft.com/office/powerpoint/2010/main" xmlns="" val="169046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494509468"/>
              </p:ext>
            </p:extLst>
          </p:nvPr>
        </p:nvGraphicFramePr>
        <p:xfrm>
          <a:off x="0" y="1928813"/>
          <a:ext cx="5051425" cy="1500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9" name="Group 58"/>
          <p:cNvGrpSpPr/>
          <p:nvPr/>
        </p:nvGrpSpPr>
        <p:grpSpPr>
          <a:xfrm>
            <a:off x="2714525" y="1380580"/>
            <a:ext cx="6310947" cy="1127124"/>
            <a:chOff x="1190520" y="1555084"/>
            <a:chExt cx="6310947" cy="1127124"/>
          </a:xfrm>
        </p:grpSpPr>
        <p:grpSp>
          <p:nvGrpSpPr>
            <p:cNvPr id="37" name="Group 36"/>
            <p:cNvGrpSpPr/>
            <p:nvPr/>
          </p:nvGrpSpPr>
          <p:grpSpPr>
            <a:xfrm>
              <a:off x="1988581" y="1556792"/>
              <a:ext cx="5512886" cy="731520"/>
              <a:chOff x="2411412" y="1"/>
              <a:chExt cx="4409032" cy="2239168"/>
            </a:xfrm>
          </p:grpSpPr>
          <p:sp>
            <p:nvSpPr>
              <p:cNvPr id="38" name="Round Same Side Corner Rectangle 37"/>
              <p:cNvSpPr/>
              <p:nvPr/>
            </p:nvSpPr>
            <p:spPr>
              <a:xfrm rot="5400000">
                <a:off x="3496344" y="-1084931"/>
                <a:ext cx="2239168" cy="4409032"/>
              </a:xfrm>
              <a:prstGeom prst="round2SameRect">
                <a:avLst/>
              </a:prstGeom>
              <a:noFill/>
            </p:spPr>
            <p:style>
              <a:lnRef idx="2">
                <a:schemeClr val="dk1"/>
              </a:lnRef>
              <a:fillRef idx="1">
                <a:schemeClr val="lt1"/>
              </a:fillRef>
              <a:effectRef idx="0">
                <a:schemeClr val="dk1"/>
              </a:effectRef>
              <a:fontRef idx="minor">
                <a:schemeClr val="dk1"/>
              </a:fontRef>
            </p:style>
          </p:sp>
          <p:sp>
            <p:nvSpPr>
              <p:cNvPr id="39" name="Round Same Side Corner Rectangle 6"/>
              <p:cNvSpPr txBox="1"/>
              <p:nvPr/>
            </p:nvSpPr>
            <p:spPr>
              <a:xfrm>
                <a:off x="2411412" y="109307"/>
                <a:ext cx="4278542" cy="202055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indent="-457159" defTabSz="2222298">
                  <a:lnSpc>
                    <a:spcPct val="90000"/>
                  </a:lnSpc>
                  <a:spcBef>
                    <a:spcPct val="0"/>
                  </a:spcBef>
                  <a:spcAft>
                    <a:spcPct val="15000"/>
                  </a:spcAft>
                </a:pPr>
                <a:r>
                  <a:rPr lang="en-US" sz="2700" dirty="0"/>
                  <a:t>Selecting the reference period</a:t>
                </a:r>
              </a:p>
            </p:txBody>
          </p:sp>
        </p:grpSp>
        <p:sp>
          <p:nvSpPr>
            <p:cNvPr id="43" name="Chevron 42"/>
            <p:cNvSpPr/>
            <p:nvPr/>
          </p:nvSpPr>
          <p:spPr>
            <a:xfrm rot="5400000">
              <a:off x="1021452" y="1724152"/>
              <a:ext cx="1127124" cy="788987"/>
            </a:xfrm>
            <a:prstGeom prst="chevron">
              <a:avLst/>
            </a:prstGeom>
          </p:spPr>
          <p:style>
            <a:lnRef idx="1">
              <a:schemeClr val="dk1"/>
            </a:lnRef>
            <a:fillRef idx="3">
              <a:schemeClr val="dk1"/>
            </a:fillRef>
            <a:effectRef idx="2">
              <a:schemeClr val="dk1"/>
            </a:effectRef>
            <a:fontRef idx="minor">
              <a:schemeClr val="lt1"/>
            </a:fontRef>
          </p:style>
        </p:sp>
      </p:grpSp>
      <p:grpSp>
        <p:nvGrpSpPr>
          <p:cNvPr id="60" name="Group 59"/>
          <p:cNvGrpSpPr/>
          <p:nvPr/>
        </p:nvGrpSpPr>
        <p:grpSpPr>
          <a:xfrm>
            <a:off x="2712720" y="2294980"/>
            <a:ext cx="6283344" cy="1127124"/>
            <a:chOff x="1196448" y="2568560"/>
            <a:chExt cx="6283344" cy="1127124"/>
          </a:xfrm>
        </p:grpSpPr>
        <p:grpSp>
          <p:nvGrpSpPr>
            <p:cNvPr id="50" name="Group 49"/>
            <p:cNvGrpSpPr/>
            <p:nvPr/>
          </p:nvGrpSpPr>
          <p:grpSpPr>
            <a:xfrm>
              <a:off x="1993392" y="2578608"/>
              <a:ext cx="5486400" cy="731520"/>
              <a:chOff x="2411411" y="1"/>
              <a:chExt cx="4387849" cy="2239168"/>
            </a:xfrm>
          </p:grpSpPr>
          <p:sp>
            <p:nvSpPr>
              <p:cNvPr id="51" name="Round Same Side Corner Rectangle 50"/>
              <p:cNvSpPr/>
              <p:nvPr/>
            </p:nvSpPr>
            <p:spPr>
              <a:xfrm rot="5400000">
                <a:off x="3485752" y="-1074340"/>
                <a:ext cx="2239168" cy="4387849"/>
              </a:xfrm>
              <a:prstGeom prst="round2SameRect">
                <a:avLst/>
              </a:prstGeom>
              <a:noFill/>
              <a:ln>
                <a:solidFill>
                  <a:schemeClr val="accent6">
                    <a:lumMod val="60000"/>
                    <a:lumOff val="40000"/>
                  </a:schemeClr>
                </a:solidFill>
              </a:ln>
            </p:spPr>
            <p:style>
              <a:lnRef idx="2">
                <a:schemeClr val="accent6">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ound Same Side Corner Rectangle 6"/>
              <p:cNvSpPr txBox="1"/>
              <p:nvPr/>
            </p:nvSpPr>
            <p:spPr>
              <a:xfrm>
                <a:off x="2411412" y="109307"/>
                <a:ext cx="4278542" cy="20205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Defining the components</a:t>
                </a:r>
              </a:p>
            </p:txBody>
          </p:sp>
        </p:grpSp>
        <p:sp>
          <p:nvSpPr>
            <p:cNvPr id="46" name="Chevron 45"/>
            <p:cNvSpPr/>
            <p:nvPr/>
          </p:nvSpPr>
          <p:spPr>
            <a:xfrm rot="5400000">
              <a:off x="1027380" y="2737628"/>
              <a:ext cx="1127124" cy="788987"/>
            </a:xfrm>
            <a:prstGeom prst="chevron">
              <a:avLst/>
            </a:prstGeom>
          </p:spPr>
          <p:style>
            <a:lnRef idx="1">
              <a:schemeClr val="accent6"/>
            </a:lnRef>
            <a:fillRef idx="3">
              <a:schemeClr val="accent6"/>
            </a:fillRef>
            <a:effectRef idx="2">
              <a:schemeClr val="accent6"/>
            </a:effectRef>
            <a:fontRef idx="minor">
              <a:schemeClr val="lt1"/>
            </a:fontRef>
          </p:style>
        </p:sp>
      </p:grpSp>
      <p:grpSp>
        <p:nvGrpSpPr>
          <p:cNvPr id="67" name="Group 66"/>
          <p:cNvGrpSpPr/>
          <p:nvPr/>
        </p:nvGrpSpPr>
        <p:grpSpPr>
          <a:xfrm>
            <a:off x="2711624" y="3209380"/>
            <a:ext cx="6281604" cy="1127124"/>
            <a:chOff x="1193196" y="3599690"/>
            <a:chExt cx="6281604" cy="1127124"/>
          </a:xfrm>
        </p:grpSpPr>
        <p:grpSp>
          <p:nvGrpSpPr>
            <p:cNvPr id="53" name="Group 52"/>
            <p:cNvGrpSpPr/>
            <p:nvPr/>
          </p:nvGrpSpPr>
          <p:grpSpPr>
            <a:xfrm>
              <a:off x="1975104" y="3599854"/>
              <a:ext cx="5499696" cy="731520"/>
              <a:chOff x="2400778" y="-114717"/>
              <a:chExt cx="4398483" cy="2487963"/>
            </a:xfrm>
          </p:grpSpPr>
          <p:sp>
            <p:nvSpPr>
              <p:cNvPr id="54" name="Round Same Side Corner Rectangle 53"/>
              <p:cNvSpPr/>
              <p:nvPr/>
            </p:nvSpPr>
            <p:spPr>
              <a:xfrm rot="5400000">
                <a:off x="3361355" y="-1064660"/>
                <a:ext cx="2487963" cy="4387849"/>
              </a:xfrm>
              <a:prstGeom prst="round2SameRect">
                <a:avLst/>
              </a:prstGeom>
              <a:noFill/>
            </p:spPr>
            <p:style>
              <a:lnRef idx="2">
                <a:schemeClr val="dk1"/>
              </a:lnRef>
              <a:fillRef idx="1">
                <a:schemeClr val="lt1"/>
              </a:fillRef>
              <a:effectRef idx="0">
                <a:schemeClr val="dk1"/>
              </a:effectRef>
              <a:fontRef idx="minor">
                <a:schemeClr val="dk1"/>
              </a:fontRef>
            </p:style>
          </p:sp>
          <p:sp>
            <p:nvSpPr>
              <p:cNvPr id="55" name="Round Same Side Corner Rectangle 6"/>
              <p:cNvSpPr txBox="1"/>
              <p:nvPr/>
            </p:nvSpPr>
            <p:spPr>
              <a:xfrm>
                <a:off x="2400778" y="109305"/>
                <a:ext cx="4278154" cy="2239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Calculating reference period </a:t>
                </a:r>
                <a:r>
                  <a:rPr lang="el-GR" sz="2700" dirty="0">
                    <a:latin typeface="Georgia" panose="02040502050405020303" pitchFamily="18" charset="0"/>
                  </a:rPr>
                  <a:t>μ</a:t>
                </a:r>
                <a:r>
                  <a:rPr lang="en-US" sz="2700" dirty="0">
                    <a:latin typeface="Georgia" panose="02040502050405020303" pitchFamily="18" charset="0"/>
                  </a:rPr>
                  <a:t> </a:t>
                </a:r>
                <a:r>
                  <a:rPr lang="en-US" sz="2700" dirty="0"/>
                  <a:t>and</a:t>
                </a:r>
                <a:r>
                  <a:rPr lang="en-US" sz="2700" dirty="0">
                    <a:latin typeface="Georgia" panose="02040502050405020303" pitchFamily="18" charset="0"/>
                  </a:rPr>
                  <a:t> </a:t>
                </a:r>
                <a:r>
                  <a:rPr lang="el-GR" sz="2700" dirty="0">
                    <a:latin typeface="Georgia" panose="02040502050405020303" pitchFamily="18" charset="0"/>
                  </a:rPr>
                  <a:t>σ</a:t>
                </a:r>
                <a:endParaRPr lang="en-US" sz="2700" dirty="0"/>
              </a:p>
            </p:txBody>
          </p:sp>
        </p:grpSp>
        <p:sp>
          <p:nvSpPr>
            <p:cNvPr id="48" name="Chevron 47"/>
            <p:cNvSpPr/>
            <p:nvPr/>
          </p:nvSpPr>
          <p:spPr>
            <a:xfrm rot="5400000">
              <a:off x="1024128" y="3768758"/>
              <a:ext cx="1127124" cy="788987"/>
            </a:xfrm>
            <a:prstGeom prst="chevron">
              <a:avLst/>
            </a:prstGeom>
          </p:spPr>
          <p:style>
            <a:lnRef idx="0">
              <a:schemeClr val="dk1"/>
            </a:lnRef>
            <a:fillRef idx="3">
              <a:schemeClr val="dk1"/>
            </a:fillRef>
            <a:effectRef idx="3">
              <a:schemeClr val="dk1"/>
            </a:effectRef>
            <a:fontRef idx="minor">
              <a:schemeClr val="lt1"/>
            </a:fontRef>
          </p:style>
          <p:txBody>
            <a:bodyPr/>
            <a:lstStyle/>
            <a:p>
              <a:endParaRPr lang="en-US" dirty="0"/>
            </a:p>
          </p:txBody>
        </p:sp>
      </p:grpSp>
      <p:grpSp>
        <p:nvGrpSpPr>
          <p:cNvPr id="62" name="Group 61"/>
          <p:cNvGrpSpPr/>
          <p:nvPr/>
        </p:nvGrpSpPr>
        <p:grpSpPr>
          <a:xfrm>
            <a:off x="2712720" y="4123780"/>
            <a:ext cx="6265916" cy="1127124"/>
            <a:chOff x="1200196" y="4557655"/>
            <a:chExt cx="6265916" cy="1127124"/>
          </a:xfrm>
        </p:grpSpPr>
        <p:grpSp>
          <p:nvGrpSpPr>
            <p:cNvPr id="56" name="Group 55"/>
            <p:cNvGrpSpPr/>
            <p:nvPr/>
          </p:nvGrpSpPr>
          <p:grpSpPr>
            <a:xfrm>
              <a:off x="1979712" y="4578387"/>
              <a:ext cx="5486400" cy="731520"/>
              <a:chOff x="2411411" y="-58022"/>
              <a:chExt cx="4387849" cy="2239168"/>
            </a:xfrm>
          </p:grpSpPr>
          <p:sp>
            <p:nvSpPr>
              <p:cNvPr id="57" name="Round Same Side Corner Rectangle 56"/>
              <p:cNvSpPr/>
              <p:nvPr/>
            </p:nvSpPr>
            <p:spPr>
              <a:xfrm rot="5400000">
                <a:off x="3485752" y="-1132363"/>
                <a:ext cx="2239168" cy="4387849"/>
              </a:xfrm>
              <a:prstGeom prst="round2SameRect">
                <a:avLst/>
              </a:prstGeom>
              <a:noFill/>
              <a:ln>
                <a:solidFill>
                  <a:schemeClr val="accent6">
                    <a:lumMod val="60000"/>
                    <a:lumOff val="40000"/>
                  </a:schemeClr>
                </a:solidFill>
              </a:ln>
            </p:spPr>
            <p:style>
              <a:lnRef idx="2">
                <a:schemeClr val="accent6">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Round Same Side Corner Rectangle 6"/>
              <p:cNvSpPr txBox="1"/>
              <p:nvPr/>
            </p:nvSpPr>
            <p:spPr>
              <a:xfrm>
                <a:off x="2411412" y="109306"/>
                <a:ext cx="4278542" cy="2020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Calculating standardized anomalies</a:t>
                </a:r>
              </a:p>
            </p:txBody>
          </p:sp>
        </p:grpSp>
        <p:sp>
          <p:nvSpPr>
            <p:cNvPr id="49" name="Chevron 48"/>
            <p:cNvSpPr/>
            <p:nvPr/>
          </p:nvSpPr>
          <p:spPr>
            <a:xfrm rot="5400000">
              <a:off x="1031128" y="4726723"/>
              <a:ext cx="1127124" cy="788987"/>
            </a:xfrm>
            <a:prstGeom prst="chevron">
              <a:avLst/>
            </a:prstGeom>
          </p:spPr>
          <p:style>
            <a:lnRef idx="1">
              <a:schemeClr val="accent6"/>
            </a:lnRef>
            <a:fillRef idx="3">
              <a:schemeClr val="accent6"/>
            </a:fillRef>
            <a:effectRef idx="2">
              <a:schemeClr val="accent6"/>
            </a:effectRef>
            <a:fontRef idx="minor">
              <a:schemeClr val="lt1"/>
            </a:fontRef>
          </p:style>
        </p:sp>
      </p:grpSp>
      <p:sp>
        <p:nvSpPr>
          <p:cNvPr id="68" name="Right Arrow 67">
            <a:hlinkClick r:id="rId8" action="ppaction://hlinksldjump"/>
          </p:cNvPr>
          <p:cNvSpPr/>
          <p:nvPr/>
        </p:nvSpPr>
        <p:spPr>
          <a:xfrm flipH="1">
            <a:off x="8929358" y="5661248"/>
            <a:ext cx="911065"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BACK</a:t>
            </a:r>
          </a:p>
        </p:txBody>
      </p:sp>
      <p:grpSp>
        <p:nvGrpSpPr>
          <p:cNvPr id="26" name="Group 25"/>
          <p:cNvGrpSpPr/>
          <p:nvPr/>
        </p:nvGrpSpPr>
        <p:grpSpPr>
          <a:xfrm>
            <a:off x="2712725" y="5038180"/>
            <a:ext cx="6281603" cy="1127124"/>
            <a:chOff x="1193196" y="3599690"/>
            <a:chExt cx="6281603" cy="1127124"/>
          </a:xfrm>
        </p:grpSpPr>
        <p:grpSp>
          <p:nvGrpSpPr>
            <p:cNvPr id="27" name="Group 26"/>
            <p:cNvGrpSpPr/>
            <p:nvPr/>
          </p:nvGrpSpPr>
          <p:grpSpPr>
            <a:xfrm>
              <a:off x="1975104" y="3599854"/>
              <a:ext cx="5499695" cy="731520"/>
              <a:chOff x="2400778" y="-114716"/>
              <a:chExt cx="4398482" cy="2487964"/>
            </a:xfrm>
          </p:grpSpPr>
          <p:sp>
            <p:nvSpPr>
              <p:cNvPr id="29" name="Round Same Side Corner Rectangle 28"/>
              <p:cNvSpPr/>
              <p:nvPr/>
            </p:nvSpPr>
            <p:spPr>
              <a:xfrm rot="5400000">
                <a:off x="3361354" y="-1064659"/>
                <a:ext cx="2487964" cy="4387849"/>
              </a:xfrm>
              <a:prstGeom prst="round2SameRect">
                <a:avLst/>
              </a:prstGeom>
              <a:noFill/>
            </p:spPr>
            <p:style>
              <a:lnRef idx="2">
                <a:schemeClr val="dk1"/>
              </a:lnRef>
              <a:fillRef idx="1">
                <a:schemeClr val="lt1"/>
              </a:fillRef>
              <a:effectRef idx="0">
                <a:schemeClr val="dk1"/>
              </a:effectRef>
              <a:fontRef idx="minor">
                <a:schemeClr val="dk1"/>
              </a:fontRef>
            </p:style>
          </p:sp>
          <p:sp>
            <p:nvSpPr>
              <p:cNvPr id="30" name="Round Same Side Corner Rectangle 6"/>
              <p:cNvSpPr txBox="1"/>
              <p:nvPr/>
            </p:nvSpPr>
            <p:spPr>
              <a:xfrm>
                <a:off x="2400778" y="109307"/>
                <a:ext cx="4278154" cy="22391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0" tIns="31750" rIns="31750" bIns="31750" numCol="1" spcCol="1270" anchor="ctr" anchorCtr="0">
                <a:noAutofit/>
              </a:bodyPr>
              <a:lstStyle/>
              <a:p>
                <a:pPr marL="0" lvl="1" defTabSz="2222298">
                  <a:lnSpc>
                    <a:spcPct val="90000"/>
                  </a:lnSpc>
                  <a:spcBef>
                    <a:spcPct val="0"/>
                  </a:spcBef>
                  <a:spcAft>
                    <a:spcPct val="15000"/>
                  </a:spcAft>
                </a:pPr>
                <a:r>
                  <a:rPr lang="en-US" sz="2700" dirty="0"/>
                  <a:t>Calculating the final index value</a:t>
                </a:r>
              </a:p>
            </p:txBody>
          </p:sp>
        </p:grpSp>
        <p:sp>
          <p:nvSpPr>
            <p:cNvPr id="28" name="Chevron 27"/>
            <p:cNvSpPr/>
            <p:nvPr/>
          </p:nvSpPr>
          <p:spPr>
            <a:xfrm rot="5400000">
              <a:off x="1024128" y="3768758"/>
              <a:ext cx="1127124" cy="788987"/>
            </a:xfrm>
            <a:prstGeom prst="chevron">
              <a:avLst/>
            </a:prstGeom>
          </p:spPr>
          <p:style>
            <a:lnRef idx="0">
              <a:schemeClr val="dk1"/>
            </a:lnRef>
            <a:fillRef idx="3">
              <a:schemeClr val="dk1"/>
            </a:fillRef>
            <a:effectRef idx="3">
              <a:schemeClr val="dk1"/>
            </a:effectRef>
            <a:fontRef idx="minor">
              <a:schemeClr val="lt1"/>
            </a:fontRef>
          </p:style>
          <p:txBody>
            <a:bodyPr/>
            <a:lstStyle/>
            <a:p>
              <a:endParaRPr lang="en-US" dirty="0"/>
            </a:p>
          </p:txBody>
        </p:sp>
      </p:grpSp>
      <p:sp>
        <p:nvSpPr>
          <p:cNvPr id="31" name="Title 3"/>
          <p:cNvSpPr txBox="1">
            <a:spLocks/>
          </p:cNvSpPr>
          <p:nvPr/>
        </p:nvSpPr>
        <p:spPr>
          <a:xfrm>
            <a:off x="2063552" y="620691"/>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Method of Calculation</a:t>
            </a:r>
            <a:endParaRPr lang="en-IN" dirty="0"/>
          </a:p>
        </p:txBody>
      </p:sp>
    </p:spTree>
    <p:custDataLst>
      <p:tags r:id="rId1"/>
    </p:custDataLst>
    <p:extLst>
      <p:ext uri="{BB962C8B-B14F-4D97-AF65-F5344CB8AC3E}">
        <p14:creationId xmlns:p14="http://schemas.microsoft.com/office/powerpoint/2010/main" xmlns="" val="382663789"/>
      </p:ext>
    </p:extLst>
  </p:cSld>
  <p:clrMapOvr>
    <a:masterClrMapping/>
  </p:clrMapOvr>
  <mc:AlternateContent xmlns:mc="http://schemas.openxmlformats.org/markup-compatibility/2006">
    <mc:Choice xmlns:p14="http://schemas.microsoft.com/office/powerpoint/2010/main" xmlns="" Requires="p14">
      <p:transition spd="slow" p14:dur="2000" advTm="189083"/>
    </mc:Choice>
    <mc:Fallback>
      <p:transition spd="slow" advTm="1890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71672" y="762273"/>
            <a:ext cx="2208311" cy="2383000"/>
            <a:chOff x="2147665" y="762273"/>
            <a:chExt cx="2208311" cy="2383000"/>
          </a:xfrm>
        </p:grpSpPr>
        <p:grpSp>
          <p:nvGrpSpPr>
            <p:cNvPr id="41" name="Group 40"/>
            <p:cNvGrpSpPr/>
            <p:nvPr/>
          </p:nvGrpSpPr>
          <p:grpSpPr>
            <a:xfrm>
              <a:off x="2147665" y="762273"/>
              <a:ext cx="2208311" cy="2383000"/>
              <a:chOff x="1835696" y="1196752"/>
              <a:chExt cx="2208311" cy="2383000"/>
            </a:xfrm>
          </p:grpSpPr>
          <p:cxnSp>
            <p:nvCxnSpPr>
              <p:cNvPr id="27" name="Straight Connector 26"/>
              <p:cNvCxnSpPr/>
              <p:nvPr/>
            </p:nvCxnSpPr>
            <p:spPr>
              <a:xfrm flipH="1" flipV="1">
                <a:off x="2938267" y="2762701"/>
                <a:ext cx="767991" cy="817051"/>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4" name="Diagram 13"/>
              <p:cNvGraphicFramePr/>
              <p:nvPr>
                <p:extLst/>
              </p:nvPr>
            </p:nvGraphicFramePr>
            <p:xfrm>
              <a:off x="1835696" y="1196752"/>
              <a:ext cx="2208311" cy="175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46" name="Hexagon 4"/>
            <p:cNvSpPr txBox="1"/>
            <p:nvPr/>
          </p:nvSpPr>
          <p:spPr>
            <a:xfrm>
              <a:off x="2477527" y="1185291"/>
              <a:ext cx="168349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Frequency of update</a:t>
              </a:r>
            </a:p>
            <a:p>
              <a:pPr algn="ctr"/>
              <a:endParaRPr lang="en-US" sz="1800" dirty="0">
                <a:latin typeface="Bookman Old Style" panose="02050604050505020204" pitchFamily="18" charset="0"/>
              </a:endParaRPr>
            </a:p>
          </p:txBody>
        </p:sp>
      </p:grpSp>
      <p:grpSp>
        <p:nvGrpSpPr>
          <p:cNvPr id="47" name="Group 46"/>
          <p:cNvGrpSpPr/>
          <p:nvPr/>
        </p:nvGrpSpPr>
        <p:grpSpPr>
          <a:xfrm>
            <a:off x="2316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8">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8">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461272" y="312068"/>
                  <a:ext cx="1412846"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Calculation</a:t>
                  </a:r>
                </a:p>
              </p:txBody>
            </p:sp>
          </p:grpSp>
        </p:grpSp>
      </p:grpSp>
      <p:grpSp>
        <p:nvGrpSpPr>
          <p:cNvPr id="51" name="Group 50"/>
          <p:cNvGrpSpPr/>
          <p:nvPr/>
        </p:nvGrpSpPr>
        <p:grpSpPr>
          <a:xfrm>
            <a:off x="2552306"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8">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8">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pSp>
        <p:nvGrpSpPr>
          <p:cNvPr id="42" name="Group 41"/>
          <p:cNvGrpSpPr/>
          <p:nvPr/>
        </p:nvGrpSpPr>
        <p:grpSpPr>
          <a:xfrm>
            <a:off x="5998971" y="740676"/>
            <a:ext cx="2208311" cy="2385851"/>
            <a:chOff x="4258939" y="1175147"/>
            <a:chExt cx="2208311" cy="2385851"/>
          </a:xfrm>
        </p:grpSpPr>
        <p:cxnSp>
          <p:nvCxnSpPr>
            <p:cNvPr id="29" name="Straight Connector 28"/>
            <p:cNvCxnSpPr/>
            <p:nvPr/>
          </p:nvCxnSpPr>
          <p:spPr>
            <a:xfrm flipV="1">
              <a:off x="5049992" y="2785161"/>
              <a:ext cx="389118" cy="77583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0" name="Diagram 9"/>
            <p:cNvGraphicFramePr/>
            <p:nvPr>
              <p:extLst/>
            </p:nvPr>
          </p:nvGraphicFramePr>
          <p:xfrm>
            <a:off x="4258939" y="1175147"/>
            <a:ext cx="2208311" cy="17522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graphicFrame>
        <p:nvGraphicFramePr>
          <p:cNvPr id="6" name="Diagram 5"/>
          <p:cNvGraphicFramePr/>
          <p:nvPr>
            <p:extLst/>
          </p:nvPr>
        </p:nvGraphicFramePr>
        <p:xfrm>
          <a:off x="4778531" y="2896444"/>
          <a:ext cx="3096344" cy="22277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9" name="TextBox 58"/>
          <p:cNvSpPr txBox="1"/>
          <p:nvPr/>
        </p:nvSpPr>
        <p:spPr>
          <a:xfrm>
            <a:off x="5087896"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xmlns="" val="2396319581"/>
      </p:ext>
    </p:extLst>
  </p:cSld>
  <p:clrMapOvr>
    <a:masterClrMapping/>
  </p:clrMapOvr>
  <mc:AlternateContent xmlns:mc="http://schemas.openxmlformats.org/markup-compatibility/2006">
    <mc:Choice xmlns:p14="http://schemas.microsoft.com/office/powerpoint/2010/main" xmlns="" Requires="p14">
      <p:transition spd="slow" p14:dur="2000" advTm="57487"/>
    </mc:Choice>
    <mc:Fallback>
      <p:transition spd="slow" advTm="57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2207575" y="567084"/>
            <a:ext cx="4931075" cy="5337759"/>
          </a:xfrm>
          <a:prstGeom prst="rect">
            <a:avLst/>
          </a:prstGeom>
        </p:spPr>
      </p:pic>
      <p:sp>
        <p:nvSpPr>
          <p:cNvPr id="3" name="Title 1"/>
          <p:cNvSpPr txBox="1">
            <a:spLocks/>
          </p:cNvSpPr>
          <p:nvPr/>
        </p:nvSpPr>
        <p:spPr>
          <a:xfrm>
            <a:off x="5354093" y="609692"/>
            <a:ext cx="4916949"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Climatic Zones </a:t>
            </a:r>
          </a:p>
          <a:p>
            <a:r>
              <a:rPr lang="en-US" sz="3600" b="1" dirty="0"/>
              <a:t>of India</a:t>
            </a:r>
            <a:endParaRPr lang="en-US" sz="3600" dirty="0"/>
          </a:p>
        </p:txBody>
      </p:sp>
      <p:sp>
        <p:nvSpPr>
          <p:cNvPr id="11" name="Right Arrow 10">
            <a:hlinkClick r:id="rId5" action="ppaction://hlinksldjump"/>
          </p:cNvPr>
          <p:cNvSpPr/>
          <p:nvPr/>
        </p:nvSpPr>
        <p:spPr>
          <a:xfrm flipH="1">
            <a:off x="8929358" y="5517232"/>
            <a:ext cx="911065"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BACK</a:t>
            </a:r>
          </a:p>
        </p:txBody>
      </p:sp>
      <p:sp>
        <p:nvSpPr>
          <p:cNvPr id="7" name="Rectangle 6"/>
          <p:cNvSpPr/>
          <p:nvPr/>
        </p:nvSpPr>
        <p:spPr>
          <a:xfrm>
            <a:off x="6888096" y="2985864"/>
            <a:ext cx="2796839" cy="923330"/>
          </a:xfrm>
          <a:prstGeom prst="rect">
            <a:avLst/>
          </a:prstGeom>
        </p:spPr>
        <p:txBody>
          <a:bodyPr wrap="square">
            <a:spAutoFit/>
          </a:bodyPr>
          <a:lstStyle/>
          <a:p>
            <a:pPr algn="ctr"/>
            <a:r>
              <a:rPr lang="en-IN" dirty="0"/>
              <a:t>India has 127 climatic zones as per the National Agricultural Research Project</a:t>
            </a:r>
            <a:endParaRPr lang="en-US" dirty="0"/>
          </a:p>
        </p:txBody>
      </p:sp>
      <p:sp>
        <p:nvSpPr>
          <p:cNvPr id="9" name="Rectangle 8"/>
          <p:cNvSpPr/>
          <p:nvPr/>
        </p:nvSpPr>
        <p:spPr>
          <a:xfrm>
            <a:off x="6931344" y="4058176"/>
            <a:ext cx="2796839" cy="923330"/>
          </a:xfrm>
          <a:prstGeom prst="rect">
            <a:avLst/>
          </a:prstGeom>
        </p:spPr>
        <p:txBody>
          <a:bodyPr wrap="square">
            <a:spAutoFit/>
          </a:bodyPr>
          <a:lstStyle/>
          <a:p>
            <a:pPr algn="ctr"/>
            <a:r>
              <a:rPr lang="en-IN" dirty="0"/>
              <a:t>Same zoning classification </a:t>
            </a:r>
          </a:p>
          <a:p>
            <a:pPr algn="ctr"/>
            <a:r>
              <a:rPr lang="en-IN" dirty="0"/>
              <a:t>is used by the India Meteorological Department</a:t>
            </a:r>
            <a:endParaRPr lang="en-US" dirty="0"/>
          </a:p>
        </p:txBody>
      </p:sp>
    </p:spTree>
    <p:custDataLst>
      <p:tags r:id="rId1"/>
    </p:custDataLst>
    <p:extLst>
      <p:ext uri="{BB962C8B-B14F-4D97-AF65-F5344CB8AC3E}">
        <p14:creationId xmlns:p14="http://schemas.microsoft.com/office/powerpoint/2010/main" xmlns="" val="4211480157"/>
      </p:ext>
    </p:extLst>
  </p:cSld>
  <p:clrMapOvr>
    <a:masterClrMapping/>
  </p:clrMapOvr>
  <mc:AlternateContent xmlns:mc="http://schemas.openxmlformats.org/markup-compatibility/2006">
    <mc:Choice xmlns:p14="http://schemas.microsoft.com/office/powerpoint/2010/main" xmlns="" Requires="p14">
      <p:transition spd="slow" p14:dur="2000" advTm="51936"/>
    </mc:Choice>
    <mc:Fallback>
      <p:transition spd="slow" advTm="51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71672" y="762273"/>
            <a:ext cx="2208311" cy="2383000"/>
            <a:chOff x="2147665" y="762273"/>
            <a:chExt cx="2208311" cy="2383000"/>
          </a:xfrm>
        </p:grpSpPr>
        <p:grpSp>
          <p:nvGrpSpPr>
            <p:cNvPr id="3" name="Group 40"/>
            <p:cNvGrpSpPr/>
            <p:nvPr/>
          </p:nvGrpSpPr>
          <p:grpSpPr>
            <a:xfrm>
              <a:off x="2147665" y="762273"/>
              <a:ext cx="2208311" cy="2383000"/>
              <a:chOff x="1835696" y="1196752"/>
              <a:chExt cx="2208311" cy="2383000"/>
            </a:xfrm>
          </p:grpSpPr>
          <p:cxnSp>
            <p:nvCxnSpPr>
              <p:cNvPr id="27" name="Straight Connector 26"/>
              <p:cNvCxnSpPr/>
              <p:nvPr/>
            </p:nvCxnSpPr>
            <p:spPr>
              <a:xfrm flipH="1" flipV="1">
                <a:off x="2938267" y="2762701"/>
                <a:ext cx="767991" cy="817051"/>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4" name="Diagram 13"/>
              <p:cNvGraphicFramePr/>
              <p:nvPr>
                <p:extLst/>
              </p:nvPr>
            </p:nvGraphicFramePr>
            <p:xfrm>
              <a:off x="1835696" y="1196752"/>
              <a:ext cx="2208311" cy="1752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46" name="Hexagon 4"/>
            <p:cNvSpPr txBox="1"/>
            <p:nvPr/>
          </p:nvSpPr>
          <p:spPr>
            <a:xfrm>
              <a:off x="2477527" y="1185291"/>
              <a:ext cx="168349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Frequency of update</a:t>
              </a:r>
            </a:p>
            <a:p>
              <a:pPr algn="ctr"/>
              <a:endParaRPr lang="en-US" sz="1800" dirty="0">
                <a:latin typeface="Bookman Old Style" panose="02050604050505020204" pitchFamily="18" charset="0"/>
              </a:endParaRPr>
            </a:p>
          </p:txBody>
        </p:sp>
      </p:grpSp>
      <p:grpSp>
        <p:nvGrpSpPr>
          <p:cNvPr id="4" name="Group 46"/>
          <p:cNvGrpSpPr/>
          <p:nvPr/>
        </p:nvGrpSpPr>
        <p:grpSpPr>
          <a:xfrm>
            <a:off x="2316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5"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8">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8">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461272" y="312068"/>
                  <a:ext cx="1412846"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Calculation</a:t>
                  </a:r>
                </a:p>
              </p:txBody>
            </p:sp>
          </p:grpSp>
        </p:grpSp>
      </p:grpSp>
      <p:grpSp>
        <p:nvGrpSpPr>
          <p:cNvPr id="11" name="Group 50"/>
          <p:cNvGrpSpPr/>
          <p:nvPr/>
        </p:nvGrpSpPr>
        <p:grpSpPr>
          <a:xfrm>
            <a:off x="2552306"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15"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8">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8"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8">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425228" y="292684"/>
                  <a:ext cx="1500833"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Components</a:t>
                  </a:r>
                </a:p>
              </p:txBody>
            </p:sp>
          </p:grpSp>
        </p:grpSp>
      </p:grpSp>
      <p:grpSp>
        <p:nvGrpSpPr>
          <p:cNvPr id="22" name="Group 41"/>
          <p:cNvGrpSpPr/>
          <p:nvPr/>
        </p:nvGrpSpPr>
        <p:grpSpPr>
          <a:xfrm>
            <a:off x="5998971" y="740676"/>
            <a:ext cx="2208311" cy="2385851"/>
            <a:chOff x="4258939" y="1175147"/>
            <a:chExt cx="2208311" cy="2385851"/>
          </a:xfrm>
        </p:grpSpPr>
        <p:cxnSp>
          <p:nvCxnSpPr>
            <p:cNvPr id="29" name="Straight Connector 28"/>
            <p:cNvCxnSpPr/>
            <p:nvPr/>
          </p:nvCxnSpPr>
          <p:spPr>
            <a:xfrm flipV="1">
              <a:off x="5049992" y="2785161"/>
              <a:ext cx="389118" cy="77583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0" name="Diagram 9"/>
            <p:cNvGraphicFramePr/>
            <p:nvPr>
              <p:extLst/>
            </p:nvPr>
          </p:nvGraphicFramePr>
          <p:xfrm>
            <a:off x="4258939" y="1175147"/>
            <a:ext cx="2208311" cy="17522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grpSp>
        <p:nvGrpSpPr>
          <p:cNvPr id="24" name="Group 54"/>
          <p:cNvGrpSpPr/>
          <p:nvPr/>
        </p:nvGrpSpPr>
        <p:grpSpPr>
          <a:xfrm>
            <a:off x="7102628" y="2178397"/>
            <a:ext cx="2809796" cy="1752228"/>
            <a:chOff x="5362604" y="2612876"/>
            <a:chExt cx="2809796" cy="1752228"/>
          </a:xfrm>
        </p:grpSpPr>
        <p:cxnSp>
          <p:nvCxnSpPr>
            <p:cNvPr id="52" name="Straight Connector 51"/>
            <p:cNvCxnSpPr/>
            <p:nvPr/>
          </p:nvCxnSpPr>
          <p:spPr>
            <a:xfrm flipH="1">
              <a:off x="5362604" y="3896332"/>
              <a:ext cx="1231018" cy="33696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25" name="Group 42"/>
            <p:cNvGrpSpPr/>
            <p:nvPr/>
          </p:nvGrpSpPr>
          <p:grpSpPr>
            <a:xfrm>
              <a:off x="5363094" y="2612876"/>
              <a:ext cx="2809306" cy="1752228"/>
              <a:chOff x="5363094" y="2612876"/>
              <a:chExt cx="2809306" cy="1752228"/>
            </a:xfrm>
          </p:grpSpPr>
          <p:cxnSp>
            <p:nvCxnSpPr>
              <p:cNvPr id="33" name="Straight Connector 32"/>
              <p:cNvCxnSpPr/>
              <p:nvPr/>
            </p:nvCxnSpPr>
            <p:spPr>
              <a:xfrm flipV="1">
                <a:off x="5363094" y="3916058"/>
                <a:ext cx="1230528" cy="252301"/>
              </a:xfrm>
              <a:prstGeom prst="line">
                <a:avLst/>
              </a:prstGeom>
              <a:blipFill rotWithShape="0">
                <a:blip r:embed="rId8">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26" name="Group 10"/>
              <p:cNvGrpSpPr/>
              <p:nvPr/>
            </p:nvGrpSpPr>
            <p:grpSpPr>
              <a:xfrm>
                <a:off x="6146650" y="2612876"/>
                <a:ext cx="2025750" cy="1752228"/>
                <a:chOff x="182560" y="0"/>
                <a:chExt cx="2025750" cy="1752228"/>
              </a:xfrm>
              <a:scene3d>
                <a:camera prst="orthographicFront"/>
                <a:lightRig rig="threePt" dir="t">
                  <a:rot lat="0" lon="0" rev="7500000"/>
                </a:lightRig>
              </a:scene3d>
            </p:grpSpPr>
            <p:sp>
              <p:nvSpPr>
                <p:cNvPr id="12" name="Hexagon 11"/>
                <p:cNvSpPr/>
                <p:nvPr/>
              </p:nvSpPr>
              <p:spPr>
                <a:xfrm>
                  <a:off x="182560" y="0"/>
                  <a:ext cx="2025750" cy="1752228"/>
                </a:xfrm>
                <a:prstGeom prst="hexagon">
                  <a:avLst>
                    <a:gd name="adj" fmla="val 28570"/>
                    <a:gd name="vf" fmla="val 115470"/>
                  </a:avLst>
                </a:prstGeom>
                <a:blipFill rotWithShape="0">
                  <a:blip r:embed="rId8">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3" name="Hexagon 4"/>
                <p:cNvSpPr txBox="1"/>
                <p:nvPr/>
              </p:nvSpPr>
              <p:spPr>
                <a:xfrm>
                  <a:off x="480118" y="223107"/>
                  <a:ext cx="1492327"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Data </a:t>
                  </a:r>
                </a:p>
                <a:p>
                  <a:pPr algn="ctr"/>
                  <a:r>
                    <a:rPr lang="en-US" sz="1800" dirty="0">
                      <a:latin typeface="Bookman Old Style" panose="02050604050505020204" pitchFamily="18" charset="0"/>
                    </a:rPr>
                    <a:t>source</a:t>
                  </a:r>
                </a:p>
                <a:p>
                  <a:pPr algn="ctr"/>
                  <a:r>
                    <a:rPr lang="en-US" sz="1800" dirty="0">
                      <a:latin typeface="Bookman Old Style" panose="02050604050505020204" pitchFamily="18" charset="0"/>
                    </a:rPr>
                    <a:t>&amp;</a:t>
                  </a:r>
                </a:p>
                <a:p>
                  <a:pPr algn="ctr"/>
                  <a:r>
                    <a:rPr lang="en-US" sz="1800" dirty="0">
                      <a:latin typeface="Bookman Old Style" panose="02050604050505020204" pitchFamily="18" charset="0"/>
                    </a:rPr>
                    <a:t>index publisher</a:t>
                  </a:r>
                </a:p>
              </p:txBody>
            </p:sp>
          </p:grpSp>
        </p:grpSp>
      </p:grpSp>
      <p:grpSp>
        <p:nvGrpSpPr>
          <p:cNvPr id="28" name="Group 57"/>
          <p:cNvGrpSpPr/>
          <p:nvPr/>
        </p:nvGrpSpPr>
        <p:grpSpPr>
          <a:xfrm>
            <a:off x="6871288" y="4341068"/>
            <a:ext cx="2906646" cy="1752228"/>
            <a:chOff x="5131264" y="4840660"/>
            <a:chExt cx="2906646" cy="1752228"/>
          </a:xfrm>
        </p:grpSpPr>
        <p:cxnSp>
          <p:nvCxnSpPr>
            <p:cNvPr id="56" name="Straight Connector 55"/>
            <p:cNvCxnSpPr/>
            <p:nvPr/>
          </p:nvCxnSpPr>
          <p:spPr>
            <a:xfrm flipH="1" flipV="1">
              <a:off x="5232276" y="4884261"/>
              <a:ext cx="1324456" cy="63599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0" name="Group 43"/>
            <p:cNvGrpSpPr/>
            <p:nvPr/>
          </p:nvGrpSpPr>
          <p:grpSpPr>
            <a:xfrm>
              <a:off x="5131264" y="4840660"/>
              <a:ext cx="2906646" cy="1752228"/>
              <a:chOff x="5131264" y="4840660"/>
              <a:chExt cx="2906646" cy="1752228"/>
            </a:xfrm>
          </p:grpSpPr>
          <p:cxnSp>
            <p:nvCxnSpPr>
              <p:cNvPr id="36" name="Straight Connector 35"/>
              <p:cNvCxnSpPr/>
              <p:nvPr/>
            </p:nvCxnSpPr>
            <p:spPr>
              <a:xfrm>
                <a:off x="5131264" y="4973192"/>
                <a:ext cx="1294703" cy="599414"/>
              </a:xfrm>
              <a:prstGeom prst="line">
                <a:avLst/>
              </a:prstGeom>
              <a:blipFill rotWithShape="0">
                <a:blip r:embed="rId8">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31" name="Group 17"/>
              <p:cNvGrpSpPr/>
              <p:nvPr/>
            </p:nvGrpSpPr>
            <p:grpSpPr>
              <a:xfrm>
                <a:off x="6012160" y="4840660"/>
                <a:ext cx="2025750" cy="1752228"/>
                <a:chOff x="182560" y="0"/>
                <a:chExt cx="2025750" cy="1752228"/>
              </a:xfrm>
              <a:solidFill>
                <a:srgbClr val="BD6F07"/>
              </a:solidFill>
              <a:scene3d>
                <a:camera prst="orthographicFront"/>
                <a:lightRig rig="threePt" dir="t">
                  <a:rot lat="0" lon="0" rev="7500000"/>
                </a:lightRig>
              </a:scene3d>
            </p:grpSpPr>
            <p:sp>
              <p:nvSpPr>
                <p:cNvPr id="19" name="Hexagon 18"/>
                <p:cNvSpPr/>
                <p:nvPr/>
              </p:nvSpPr>
              <p:spPr>
                <a:xfrm>
                  <a:off x="182560" y="0"/>
                  <a:ext cx="2025750" cy="1752228"/>
                </a:xfrm>
                <a:prstGeom prst="hexagon">
                  <a:avLst>
                    <a:gd name="adj" fmla="val 28570"/>
                    <a:gd name="vf" fmla="val 115470"/>
                  </a:avLst>
                </a:prstGeom>
                <a:blipFill rotWithShape="0">
                  <a:blip r:embed="rId8">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20" name="Hexagon 4"/>
                <p:cNvSpPr txBox="1"/>
                <p:nvPr/>
              </p:nvSpPr>
              <p:spPr>
                <a:xfrm>
                  <a:off x="455283" y="364692"/>
                  <a:ext cx="1455469"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Continuous validation</a:t>
                  </a:r>
                </a:p>
              </p:txBody>
            </p:sp>
          </p:grpSp>
        </p:grpSp>
      </p:grpSp>
      <p:graphicFrame>
        <p:nvGraphicFramePr>
          <p:cNvPr id="6" name="Diagram 5"/>
          <p:cNvGraphicFramePr/>
          <p:nvPr>
            <p:extLst/>
          </p:nvPr>
        </p:nvGraphicFramePr>
        <p:xfrm>
          <a:off x="4778531" y="2896444"/>
          <a:ext cx="3096344" cy="22277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9" name="TextBox 58"/>
          <p:cNvSpPr txBox="1"/>
          <p:nvPr/>
        </p:nvSpPr>
        <p:spPr>
          <a:xfrm>
            <a:off x="5087896" y="3283156"/>
            <a:ext cx="1971497" cy="1523494"/>
          </a:xfrm>
          <a:prstGeom prst="rect">
            <a:avLst/>
          </a:prstGeom>
          <a:noFill/>
        </p:spPr>
        <p:txBody>
          <a:bodyPr wrap="square" rtlCol="0">
            <a:spAutoFit/>
          </a:bodyPr>
          <a:lstStyle/>
          <a:p>
            <a:pPr algn="ctr"/>
            <a:r>
              <a:rPr lang="en-US" sz="3100" b="1" dirty="0">
                <a:solidFill>
                  <a:schemeClr val="bg1"/>
                </a:solidFill>
              </a:rPr>
              <a:t>Working of the </a:t>
            </a:r>
          </a:p>
          <a:p>
            <a:pPr algn="ctr"/>
            <a:r>
              <a:rPr lang="en-US" sz="3100" b="1" dirty="0">
                <a:solidFill>
                  <a:schemeClr val="bg1"/>
                </a:solidFill>
              </a:rPr>
              <a:t>IACI</a:t>
            </a:r>
          </a:p>
        </p:txBody>
      </p:sp>
    </p:spTree>
    <p:custDataLst>
      <p:tags r:id="rId1"/>
    </p:custDataLst>
    <p:extLst>
      <p:ext uri="{BB962C8B-B14F-4D97-AF65-F5344CB8AC3E}">
        <p14:creationId xmlns:p14="http://schemas.microsoft.com/office/powerpoint/2010/main" xmlns="" val="1669127555"/>
      </p:ext>
    </p:extLst>
  </p:cSld>
  <p:clrMapOvr>
    <a:masterClrMapping/>
  </p:clrMapOvr>
  <mc:AlternateContent xmlns:mc="http://schemas.openxmlformats.org/markup-compatibility/2006">
    <mc:Choice xmlns:p14="http://schemas.microsoft.com/office/powerpoint/2010/main" xmlns="" Requires="p14">
      <p:transition spd="slow" p14:dur="2000" advTm="60598"/>
    </mc:Choice>
    <mc:Fallback>
      <p:transition spd="slow" advTm="60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597399" y="1412776"/>
            <a:ext cx="7005681" cy="4811532"/>
          </a:xfrm>
          <a:prstGeom prst="rect">
            <a:avLst/>
          </a:prstGeom>
        </p:spPr>
      </p:pic>
      <p:sp>
        <p:nvSpPr>
          <p:cNvPr id="6" name="Rectangle 5"/>
          <p:cNvSpPr/>
          <p:nvPr/>
        </p:nvSpPr>
        <p:spPr>
          <a:xfrm>
            <a:off x="4137778" y="6488669"/>
            <a:ext cx="3924921" cy="369332"/>
          </a:xfrm>
          <a:prstGeom prst="rect">
            <a:avLst/>
          </a:prstGeom>
        </p:spPr>
        <p:txBody>
          <a:bodyPr wrap="none">
            <a:spAutoFit/>
          </a:bodyPr>
          <a:lstStyle/>
          <a:p>
            <a:r>
              <a:rPr lang="en-US" i="1" dirty="0">
                <a:solidFill>
                  <a:schemeClr val="bg1"/>
                </a:solidFill>
                <a:latin typeface="Times New Roman" panose="02020603050405020304" pitchFamily="18" charset="0"/>
                <a:ea typeface="Calibri" panose="020F0502020204030204" pitchFamily="34" charset="0"/>
              </a:rPr>
              <a:t>Source: http://actuariesclimateindex.org</a:t>
            </a:r>
            <a:endParaRPr lang="en-US" dirty="0">
              <a:solidFill>
                <a:schemeClr val="bg1"/>
              </a:solidFill>
            </a:endParaRPr>
          </a:p>
        </p:txBody>
      </p:sp>
      <p:sp>
        <p:nvSpPr>
          <p:cNvPr id="7" name="Title 3"/>
          <p:cNvSpPr txBox="1">
            <a:spLocks/>
          </p:cNvSpPr>
          <p:nvPr/>
        </p:nvSpPr>
        <p:spPr>
          <a:xfrm>
            <a:off x="1919536" y="597009"/>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What will the Index look like?</a:t>
            </a:r>
            <a:endParaRPr lang="en-IN" dirty="0"/>
          </a:p>
        </p:txBody>
      </p:sp>
    </p:spTree>
    <p:extLst>
      <p:ext uri="{BB962C8B-B14F-4D97-AF65-F5344CB8AC3E}">
        <p14:creationId xmlns:p14="http://schemas.microsoft.com/office/powerpoint/2010/main" xmlns="" val="628623827"/>
      </p:ext>
    </p:extLst>
  </p:cSld>
  <p:clrMapOvr>
    <a:masterClrMapping/>
  </p:clrMapOvr>
  <mc:AlternateContent xmlns:mc="http://schemas.openxmlformats.org/markup-compatibility/2006">
    <mc:Choice xmlns:p14="http://schemas.microsoft.com/office/powerpoint/2010/main" xmlns="" Requires="p14">
      <p:transition spd="slow" p14:dur="2000" advTm="44335"/>
    </mc:Choice>
    <mc:Fallback>
      <p:transition spd="slow" advTm="4433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Ligh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45926" y="3981493"/>
            <a:ext cx="2420450" cy="2263121"/>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12" descr="Image result for comparison clipa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27807" y="2480041"/>
            <a:ext cx="2056688" cy="1328278"/>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8" descr="Image result for pricing clipart rupee"/>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922" t="9195" r="9204" b="5175"/>
          <a:stretch/>
        </p:blipFill>
        <p:spPr bwMode="auto">
          <a:xfrm>
            <a:off x="6168048" y="551883"/>
            <a:ext cx="1930851" cy="2070012"/>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0" descr="http://clipart-library.com/image_gallery/119146.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21086035">
            <a:off x="3812633" y="841732"/>
            <a:ext cx="2112459" cy="148626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rotWithShape="1">
          <a:blip r:embed="rId8">
            <a:clrChange>
              <a:clrFrom>
                <a:srgbClr val="FFFFFF"/>
              </a:clrFrom>
              <a:clrTo>
                <a:srgbClr val="FFFFFF">
                  <a:alpha val="0"/>
                </a:srgbClr>
              </a:clrTo>
            </a:clrChange>
          </a:blip>
          <a:srcRect r="22356"/>
          <a:stretch/>
        </p:blipFill>
        <p:spPr>
          <a:xfrm>
            <a:off x="2246555" y="1817344"/>
            <a:ext cx="2092946" cy="4495800"/>
          </a:xfrm>
          <a:prstGeom prst="rect">
            <a:avLst/>
          </a:prstGeom>
        </p:spPr>
      </p:pic>
      <p:pic>
        <p:nvPicPr>
          <p:cNvPr id="3074" name="Picture 2" descr="CLIPART WEATHER ICON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68498" y="2077069"/>
            <a:ext cx="2387349" cy="238734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10"/>
          <a:stretch>
            <a:fillRect/>
          </a:stretch>
        </p:blipFill>
        <p:spPr>
          <a:xfrm>
            <a:off x="0" y="10345"/>
            <a:ext cx="12191999" cy="6827479"/>
          </a:xfrm>
          <a:prstGeom prst="rect">
            <a:avLst/>
          </a:prstGeom>
        </p:spPr>
      </p:pic>
      <p:grpSp>
        <p:nvGrpSpPr>
          <p:cNvPr id="47" name="Group 46"/>
          <p:cNvGrpSpPr/>
          <p:nvPr/>
        </p:nvGrpSpPr>
        <p:grpSpPr>
          <a:xfrm>
            <a:off x="2316210" y="2324844"/>
            <a:ext cx="2915694" cy="1752228"/>
            <a:chOff x="467544" y="2684884"/>
            <a:chExt cx="2915694" cy="1752228"/>
          </a:xfrm>
        </p:grpSpPr>
        <p:cxnSp>
          <p:nvCxnSpPr>
            <p:cNvPr id="45" name="Straight Connector 44"/>
            <p:cNvCxnSpPr/>
            <p:nvPr/>
          </p:nvCxnSpPr>
          <p:spPr>
            <a:xfrm flipH="1" flipV="1">
              <a:off x="2131788" y="3896332"/>
              <a:ext cx="1142071" cy="27518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a:off x="467544" y="2684884"/>
              <a:ext cx="2915694" cy="1752228"/>
              <a:chOff x="467544" y="2684884"/>
              <a:chExt cx="2915694" cy="1752228"/>
            </a:xfrm>
          </p:grpSpPr>
          <p:cxnSp>
            <p:nvCxnSpPr>
              <p:cNvPr id="23" name="Straight Connector 22"/>
              <p:cNvCxnSpPr/>
              <p:nvPr/>
            </p:nvCxnSpPr>
            <p:spPr>
              <a:xfrm flipH="1" flipV="1">
                <a:off x="2155854" y="3848505"/>
                <a:ext cx="1227384" cy="319854"/>
              </a:xfrm>
              <a:prstGeom prst="line">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7" name="Group 6"/>
              <p:cNvGrpSpPr/>
              <p:nvPr/>
            </p:nvGrpSpPr>
            <p:grpSpPr>
              <a:xfrm>
                <a:off x="467544" y="2684884"/>
                <a:ext cx="2025750" cy="1752228"/>
                <a:chOff x="182560" y="0"/>
                <a:chExt cx="2025750" cy="1752228"/>
              </a:xfrm>
              <a:solidFill>
                <a:schemeClr val="accent2">
                  <a:lumMod val="75000"/>
                </a:schemeClr>
              </a:solidFill>
              <a:scene3d>
                <a:camera prst="orthographicFront"/>
                <a:lightRig rig="threePt" dir="t">
                  <a:rot lat="0" lon="0" rev="7500000"/>
                </a:lightRig>
              </a:scene3d>
            </p:grpSpPr>
            <p:sp>
              <p:nvSpPr>
                <p:cNvPr id="8" name="Hexagon 7"/>
                <p:cNvSpPr/>
                <p:nvPr/>
              </p:nvSpPr>
              <p:spPr>
                <a:xfrm>
                  <a:off x="182560" y="0"/>
                  <a:ext cx="2025750" cy="1752228"/>
                </a:xfrm>
                <a:prstGeom prst="hexagon">
                  <a:avLst>
                    <a:gd name="adj" fmla="val 28570"/>
                    <a:gd name="vf" fmla="val 115470"/>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Hexagon 4"/>
                <p:cNvSpPr txBox="1"/>
                <p:nvPr/>
              </p:nvSpPr>
              <p:spPr>
                <a:xfrm>
                  <a:off x="289942" y="292684"/>
                  <a:ext cx="1733659"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A comprehensive index</a:t>
                  </a:r>
                </a:p>
              </p:txBody>
            </p:sp>
          </p:grpSp>
        </p:grpSp>
      </p:grpSp>
      <p:grpSp>
        <p:nvGrpSpPr>
          <p:cNvPr id="3" name="Group 2"/>
          <p:cNvGrpSpPr/>
          <p:nvPr/>
        </p:nvGrpSpPr>
        <p:grpSpPr>
          <a:xfrm>
            <a:off x="3671672" y="762273"/>
            <a:ext cx="2208311" cy="2383000"/>
            <a:chOff x="2147665" y="762273"/>
            <a:chExt cx="2208311" cy="2383000"/>
          </a:xfrm>
        </p:grpSpPr>
        <p:grpSp>
          <p:nvGrpSpPr>
            <p:cNvPr id="41" name="Group 40"/>
            <p:cNvGrpSpPr/>
            <p:nvPr/>
          </p:nvGrpSpPr>
          <p:grpSpPr>
            <a:xfrm>
              <a:off x="2147665" y="762273"/>
              <a:ext cx="2208311" cy="2383000"/>
              <a:chOff x="1835696" y="1196752"/>
              <a:chExt cx="2208311" cy="2383000"/>
            </a:xfrm>
          </p:grpSpPr>
          <p:cxnSp>
            <p:nvCxnSpPr>
              <p:cNvPr id="27" name="Straight Connector 26"/>
              <p:cNvCxnSpPr/>
              <p:nvPr/>
            </p:nvCxnSpPr>
            <p:spPr>
              <a:xfrm flipH="1" flipV="1">
                <a:off x="2938267" y="2762701"/>
                <a:ext cx="767991" cy="817051"/>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4" name="Diagram 13"/>
              <p:cNvGraphicFramePr/>
              <p:nvPr>
                <p:extLst/>
              </p:nvPr>
            </p:nvGraphicFramePr>
            <p:xfrm>
              <a:off x="1835696" y="1196752"/>
              <a:ext cx="2208311" cy="17522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46" name="Hexagon 4"/>
            <p:cNvSpPr txBox="1"/>
            <p:nvPr/>
          </p:nvSpPr>
          <p:spPr>
            <a:xfrm>
              <a:off x="2639612" y="1231588"/>
              <a:ext cx="145794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Tracking changes in long run</a:t>
              </a:r>
            </a:p>
            <a:p>
              <a:pPr algn="ctr"/>
              <a:endParaRPr lang="en-US" sz="1800" dirty="0">
                <a:latin typeface="Bookman Old Style" panose="02050604050505020204" pitchFamily="18" charset="0"/>
              </a:endParaRPr>
            </a:p>
          </p:txBody>
        </p:sp>
      </p:grpSp>
      <p:grpSp>
        <p:nvGrpSpPr>
          <p:cNvPr id="51" name="Group 50"/>
          <p:cNvGrpSpPr/>
          <p:nvPr/>
        </p:nvGrpSpPr>
        <p:grpSpPr>
          <a:xfrm>
            <a:off x="2552306" y="4341068"/>
            <a:ext cx="2688619" cy="1752228"/>
            <a:chOff x="812275" y="4840660"/>
            <a:chExt cx="2688619" cy="1752228"/>
          </a:xfrm>
        </p:grpSpPr>
        <p:cxnSp>
          <p:nvCxnSpPr>
            <p:cNvPr id="48" name="Straight Connector 47"/>
            <p:cNvCxnSpPr/>
            <p:nvPr/>
          </p:nvCxnSpPr>
          <p:spPr>
            <a:xfrm flipV="1">
              <a:off x="2512949" y="4960246"/>
              <a:ext cx="987945" cy="400025"/>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39" name="Group 38"/>
            <p:cNvGrpSpPr/>
            <p:nvPr/>
          </p:nvGrpSpPr>
          <p:grpSpPr>
            <a:xfrm>
              <a:off x="812275" y="4840660"/>
              <a:ext cx="2570963" cy="1752228"/>
              <a:chOff x="812275" y="4840660"/>
              <a:chExt cx="2570963" cy="1752228"/>
            </a:xfrm>
          </p:grpSpPr>
          <p:cxnSp>
            <p:nvCxnSpPr>
              <p:cNvPr id="21" name="Straight Connector 20"/>
              <p:cNvCxnSpPr/>
              <p:nvPr/>
            </p:nvCxnSpPr>
            <p:spPr>
              <a:xfrm flipH="1">
                <a:off x="2493294" y="4862265"/>
                <a:ext cx="889944" cy="510951"/>
              </a:xfrm>
              <a:prstGeom prst="line">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5" name="Group 14"/>
              <p:cNvGrpSpPr/>
              <p:nvPr/>
            </p:nvGrpSpPr>
            <p:grpSpPr>
              <a:xfrm>
                <a:off x="812275" y="4840660"/>
                <a:ext cx="2025750" cy="1752228"/>
                <a:chOff x="182560" y="0"/>
                <a:chExt cx="2025750" cy="1752228"/>
              </a:xfrm>
              <a:solidFill>
                <a:schemeClr val="bg2">
                  <a:lumMod val="50000"/>
                </a:schemeClr>
              </a:solidFill>
              <a:scene3d>
                <a:camera prst="orthographicFront"/>
                <a:lightRig rig="threePt" dir="t">
                  <a:rot lat="0" lon="0" rev="7500000"/>
                </a:lightRig>
              </a:scene3d>
            </p:grpSpPr>
            <p:sp>
              <p:nvSpPr>
                <p:cNvPr id="16" name="Hexagon 15"/>
                <p:cNvSpPr/>
                <p:nvPr/>
              </p:nvSpPr>
              <p:spPr>
                <a:xfrm>
                  <a:off x="182560" y="0"/>
                  <a:ext cx="2025750" cy="1752228"/>
                </a:xfrm>
                <a:prstGeom prst="hexagon">
                  <a:avLst>
                    <a:gd name="adj" fmla="val 28570"/>
                    <a:gd name="vf" fmla="val 115470"/>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7" name="Hexagon 4"/>
                <p:cNvSpPr txBox="1"/>
                <p:nvPr/>
              </p:nvSpPr>
              <p:spPr>
                <a:xfrm>
                  <a:off x="197868" y="292684"/>
                  <a:ext cx="1919807"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Measuring</a:t>
                  </a:r>
                </a:p>
                <a:p>
                  <a:pPr algn="ctr"/>
                  <a:r>
                    <a:rPr lang="en-US" sz="1800" dirty="0">
                      <a:latin typeface="Bookman Old Style" panose="02050604050505020204" pitchFamily="18" charset="0"/>
                    </a:rPr>
                    <a:t> tail risk</a:t>
                  </a:r>
                </a:p>
              </p:txBody>
            </p:sp>
          </p:grpSp>
        </p:grpSp>
      </p:grpSp>
      <p:grpSp>
        <p:nvGrpSpPr>
          <p:cNvPr id="42" name="Group 41"/>
          <p:cNvGrpSpPr/>
          <p:nvPr/>
        </p:nvGrpSpPr>
        <p:grpSpPr>
          <a:xfrm>
            <a:off x="5998971" y="740676"/>
            <a:ext cx="2208311" cy="2385851"/>
            <a:chOff x="4258939" y="1175147"/>
            <a:chExt cx="2208311" cy="2385851"/>
          </a:xfrm>
        </p:grpSpPr>
        <p:cxnSp>
          <p:nvCxnSpPr>
            <p:cNvPr id="29" name="Straight Connector 28"/>
            <p:cNvCxnSpPr/>
            <p:nvPr/>
          </p:nvCxnSpPr>
          <p:spPr>
            <a:xfrm flipV="1">
              <a:off x="5049992" y="2785161"/>
              <a:ext cx="389118" cy="77583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10" name="Diagram 9"/>
            <p:cNvGraphicFramePr/>
            <p:nvPr>
              <p:extLst/>
            </p:nvPr>
          </p:nvGraphicFramePr>
          <p:xfrm>
            <a:off x="4258939" y="1175147"/>
            <a:ext cx="2208311" cy="175222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grpSp>
        <p:nvGrpSpPr>
          <p:cNvPr id="55" name="Group 54"/>
          <p:cNvGrpSpPr/>
          <p:nvPr/>
        </p:nvGrpSpPr>
        <p:grpSpPr>
          <a:xfrm>
            <a:off x="7102628" y="2178397"/>
            <a:ext cx="2809796" cy="1752228"/>
            <a:chOff x="5362604" y="2612876"/>
            <a:chExt cx="2809796" cy="1752228"/>
          </a:xfrm>
        </p:grpSpPr>
        <p:cxnSp>
          <p:nvCxnSpPr>
            <p:cNvPr id="52" name="Straight Connector 51"/>
            <p:cNvCxnSpPr/>
            <p:nvPr/>
          </p:nvCxnSpPr>
          <p:spPr>
            <a:xfrm flipH="1">
              <a:off x="5362604" y="3896332"/>
              <a:ext cx="1231018" cy="33696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a:off x="5363094" y="2612876"/>
              <a:ext cx="2809306" cy="1752228"/>
              <a:chOff x="5363094" y="2612876"/>
              <a:chExt cx="2809306" cy="1752228"/>
            </a:xfrm>
          </p:grpSpPr>
          <p:cxnSp>
            <p:nvCxnSpPr>
              <p:cNvPr id="33" name="Straight Connector 32"/>
              <p:cNvCxnSpPr/>
              <p:nvPr/>
            </p:nvCxnSpPr>
            <p:spPr>
              <a:xfrm flipV="1">
                <a:off x="5363094" y="3916058"/>
                <a:ext cx="1230528" cy="252301"/>
              </a:xfrm>
              <a:prstGeom prst="line">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1" name="Group 10"/>
              <p:cNvGrpSpPr/>
              <p:nvPr/>
            </p:nvGrpSpPr>
            <p:grpSpPr>
              <a:xfrm>
                <a:off x="6146650" y="2612876"/>
                <a:ext cx="2025750" cy="1752228"/>
                <a:chOff x="182560" y="0"/>
                <a:chExt cx="2025750" cy="1752228"/>
              </a:xfrm>
              <a:scene3d>
                <a:camera prst="orthographicFront"/>
                <a:lightRig rig="threePt" dir="t">
                  <a:rot lat="0" lon="0" rev="7500000"/>
                </a:lightRig>
              </a:scene3d>
            </p:grpSpPr>
            <p:sp>
              <p:nvSpPr>
                <p:cNvPr id="12" name="Hexagon 11"/>
                <p:cNvSpPr/>
                <p:nvPr/>
              </p:nvSpPr>
              <p:spPr>
                <a:xfrm>
                  <a:off x="182560" y="0"/>
                  <a:ext cx="2025750" cy="1752228"/>
                </a:xfrm>
                <a:prstGeom prst="hexagon">
                  <a:avLst>
                    <a:gd name="adj" fmla="val 28570"/>
                    <a:gd name="vf" fmla="val 115470"/>
                  </a:avLst>
                </a:prstGeom>
                <a:blipFill rotWithShape="0">
                  <a:blip r:embed="rId11">
                    <a:duotone>
                      <a:srgbClr val="DEB340">
                        <a:alpha val="80000"/>
                        <a:hueOff val="0"/>
                        <a:satOff val="0"/>
                        <a:lumOff val="0"/>
                        <a:alphaOff val="0"/>
                        <a:shade val="74000"/>
                        <a:satMod val="130000"/>
                        <a:lumMod val="90000"/>
                      </a:srgbClr>
                      <a:srgbClr val="DEB340">
                        <a:alpha val="8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13" name="Hexagon 4"/>
                <p:cNvSpPr txBox="1"/>
                <p:nvPr/>
              </p:nvSpPr>
              <p:spPr>
                <a:xfrm>
                  <a:off x="336102" y="367123"/>
                  <a:ext cx="1687228"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Better comparability across the globe</a:t>
                  </a:r>
                </a:p>
              </p:txBody>
            </p:sp>
          </p:grpSp>
        </p:grpSp>
      </p:grpSp>
      <p:grpSp>
        <p:nvGrpSpPr>
          <p:cNvPr id="58" name="Group 57"/>
          <p:cNvGrpSpPr/>
          <p:nvPr/>
        </p:nvGrpSpPr>
        <p:grpSpPr>
          <a:xfrm>
            <a:off x="6871288" y="4341068"/>
            <a:ext cx="2906646" cy="1752228"/>
            <a:chOff x="5131264" y="4840660"/>
            <a:chExt cx="2906646" cy="1752228"/>
          </a:xfrm>
        </p:grpSpPr>
        <p:cxnSp>
          <p:nvCxnSpPr>
            <p:cNvPr id="56" name="Straight Connector 55"/>
            <p:cNvCxnSpPr/>
            <p:nvPr/>
          </p:nvCxnSpPr>
          <p:spPr>
            <a:xfrm flipH="1" flipV="1">
              <a:off x="5232276" y="4884261"/>
              <a:ext cx="1324456" cy="63599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5131264" y="4840660"/>
              <a:ext cx="2906646" cy="1752228"/>
              <a:chOff x="5131264" y="4840660"/>
              <a:chExt cx="2906646" cy="1752228"/>
            </a:xfrm>
          </p:grpSpPr>
          <p:cxnSp>
            <p:nvCxnSpPr>
              <p:cNvPr id="36" name="Straight Connector 35"/>
              <p:cNvCxnSpPr/>
              <p:nvPr/>
            </p:nvCxnSpPr>
            <p:spPr>
              <a:xfrm>
                <a:off x="5131264" y="4973192"/>
                <a:ext cx="1294703" cy="599414"/>
              </a:xfrm>
              <a:prstGeom prst="line">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cxnSp>
          <p:grpSp>
            <p:nvGrpSpPr>
              <p:cNvPr id="18" name="Group 17"/>
              <p:cNvGrpSpPr/>
              <p:nvPr/>
            </p:nvGrpSpPr>
            <p:grpSpPr>
              <a:xfrm>
                <a:off x="6012160" y="4840660"/>
                <a:ext cx="2025750" cy="1752228"/>
                <a:chOff x="182560" y="0"/>
                <a:chExt cx="2025750" cy="1752228"/>
              </a:xfrm>
              <a:solidFill>
                <a:srgbClr val="BD6F07"/>
              </a:solidFill>
              <a:scene3d>
                <a:camera prst="orthographicFront"/>
                <a:lightRig rig="threePt" dir="t">
                  <a:rot lat="0" lon="0" rev="7500000"/>
                </a:lightRig>
              </a:scene3d>
            </p:grpSpPr>
            <p:sp>
              <p:nvSpPr>
                <p:cNvPr id="19" name="Hexagon 18"/>
                <p:cNvSpPr/>
                <p:nvPr/>
              </p:nvSpPr>
              <p:spPr>
                <a:xfrm>
                  <a:off x="182560" y="0"/>
                  <a:ext cx="2025750" cy="1752228"/>
                </a:xfrm>
                <a:prstGeom prst="hexagon">
                  <a:avLst>
                    <a:gd name="adj" fmla="val 28570"/>
                    <a:gd name="vf" fmla="val 115470"/>
                  </a:avLst>
                </a:prstGeom>
                <a:blipFill rotWithShape="0">
                  <a:blip r:embed="rId11">
                    <a:duotone>
                      <a:srgbClr val="DEB340">
                        <a:shade val="60000"/>
                        <a:hueOff val="0"/>
                        <a:satOff val="0"/>
                        <a:lumOff val="0"/>
                        <a:alphaOff val="0"/>
                        <a:shade val="74000"/>
                        <a:satMod val="130000"/>
                        <a:lumMod val="90000"/>
                      </a:srgbClr>
                      <a:srgbClr val="DEB340">
                        <a:shade val="60000"/>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20" name="Hexagon 4"/>
                <p:cNvSpPr txBox="1"/>
                <p:nvPr/>
              </p:nvSpPr>
              <p:spPr>
                <a:xfrm>
                  <a:off x="455283" y="364692"/>
                  <a:ext cx="1455469" cy="1171512"/>
                </a:xfrm>
                <a:prstGeom prst="rect">
                  <a:avLst/>
                </a:prstGeom>
                <a:no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27940" tIns="27940" rIns="27940" bIns="27940" numCol="1" spcCol="1270" anchor="ctr" anchorCtr="0">
                  <a:noAutofit/>
                </a:bodyPr>
                <a:lstStyle>
                  <a:lvl1pPr>
                    <a:defRPr sz="2200"/>
                  </a:lvl1pPr>
                </a:lstStyle>
                <a:p>
                  <a:pPr algn="ctr"/>
                  <a:r>
                    <a:rPr lang="en-US" sz="1800" dirty="0">
                      <a:latin typeface="Bookman Old Style" panose="02050604050505020204" pitchFamily="18" charset="0"/>
                    </a:rPr>
                    <a:t>Increase awareness about climate change</a:t>
                  </a:r>
                </a:p>
              </p:txBody>
            </p:sp>
          </p:grpSp>
        </p:grpSp>
      </p:grpSp>
      <p:graphicFrame>
        <p:nvGraphicFramePr>
          <p:cNvPr id="6" name="Diagram 5"/>
          <p:cNvGraphicFramePr/>
          <p:nvPr>
            <p:extLst/>
          </p:nvPr>
        </p:nvGraphicFramePr>
        <p:xfrm>
          <a:off x="4778531" y="2896444"/>
          <a:ext cx="3096344" cy="222778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9" name="TextBox 48"/>
          <p:cNvSpPr txBox="1"/>
          <p:nvPr/>
        </p:nvSpPr>
        <p:spPr>
          <a:xfrm>
            <a:off x="5220326" y="3214686"/>
            <a:ext cx="1811778" cy="1523494"/>
          </a:xfrm>
          <a:prstGeom prst="rect">
            <a:avLst/>
          </a:prstGeom>
          <a:noFill/>
        </p:spPr>
        <p:txBody>
          <a:bodyPr wrap="none" rtlCol="0">
            <a:spAutoFit/>
          </a:bodyPr>
          <a:lstStyle/>
          <a:p>
            <a:pPr algn="ctr"/>
            <a:r>
              <a:rPr lang="en-US" sz="3100" b="1" dirty="0">
                <a:solidFill>
                  <a:schemeClr val="bg1"/>
                </a:solidFill>
              </a:rPr>
              <a:t>Power of </a:t>
            </a:r>
          </a:p>
          <a:p>
            <a:pPr algn="ctr"/>
            <a:r>
              <a:rPr lang="en-US" sz="3100" b="1" dirty="0">
                <a:solidFill>
                  <a:schemeClr val="bg1"/>
                </a:solidFill>
              </a:rPr>
              <a:t>the</a:t>
            </a:r>
          </a:p>
          <a:p>
            <a:pPr algn="ctr"/>
            <a:r>
              <a:rPr lang="en-US" sz="3100" b="1" dirty="0">
                <a:solidFill>
                  <a:schemeClr val="bg1"/>
                </a:solidFill>
              </a:rPr>
              <a:t>Index</a:t>
            </a:r>
          </a:p>
        </p:txBody>
      </p:sp>
    </p:spTree>
    <p:custDataLst>
      <p:tags r:id="rId1"/>
    </p:custDataLst>
    <p:extLst>
      <p:ext uri="{BB962C8B-B14F-4D97-AF65-F5344CB8AC3E}">
        <p14:creationId xmlns:p14="http://schemas.microsoft.com/office/powerpoint/2010/main" xmlns="" val="3263804906"/>
      </p:ext>
    </p:extLst>
  </p:cSld>
  <p:clrMapOvr>
    <a:masterClrMapping/>
  </p:clrMapOvr>
  <mc:AlternateContent xmlns:mc="http://schemas.openxmlformats.org/markup-compatibility/2006">
    <mc:Choice xmlns:p14="http://schemas.microsoft.com/office/powerpoint/2010/main" xmlns="" Requires="p14">
      <p:transition spd="slow" p14:dur="2000" advTm="129799"/>
    </mc:Choice>
    <mc:Fallback>
      <p:transition spd="slow" advTm="129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0"/>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6778" y="684978"/>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2700557" y="4812757"/>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2700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1000"/>
              </a:spcAft>
            </a:pPr>
            <a:r>
              <a:rPr lang="en-US" dirty="0"/>
              <a:t>Overview of climate change</a:t>
            </a:r>
          </a:p>
          <a:p>
            <a:pPr>
              <a:spcAft>
                <a:spcPts val="1000"/>
              </a:spcAft>
            </a:pPr>
            <a:r>
              <a:rPr lang="en-US" dirty="0"/>
              <a:t>Existing work to track changes </a:t>
            </a:r>
          </a:p>
          <a:p>
            <a:pPr>
              <a:spcAft>
                <a:spcPts val="1000"/>
              </a:spcAft>
            </a:pPr>
            <a:r>
              <a:rPr lang="en-US" dirty="0"/>
              <a:t>Limitations of existing indices</a:t>
            </a:r>
          </a:p>
          <a:p>
            <a:pPr>
              <a:spcAft>
                <a:spcPts val="1000"/>
              </a:spcAft>
            </a:pPr>
            <a:r>
              <a:rPr lang="en-US" dirty="0"/>
              <a:t>Actuarial backdrop</a:t>
            </a:r>
          </a:p>
          <a:p>
            <a:pPr>
              <a:spcAft>
                <a:spcPts val="0"/>
              </a:spcAft>
            </a:pPr>
            <a:r>
              <a:rPr lang="en-US" dirty="0"/>
              <a:t>Proposed design and the benefits of the </a:t>
            </a:r>
          </a:p>
          <a:p>
            <a:pPr marL="287338" indent="0">
              <a:spcBef>
                <a:spcPts val="0"/>
              </a:spcBef>
              <a:spcAft>
                <a:spcPts val="1000"/>
              </a:spcAft>
              <a:buNone/>
            </a:pPr>
            <a:r>
              <a:rPr lang="en-US" dirty="0"/>
              <a:t>Indian Actuarial Climate Index (IACI)</a:t>
            </a:r>
          </a:p>
          <a:p>
            <a:r>
              <a:rPr lang="en-US" dirty="0"/>
              <a:t>Further actions</a:t>
            </a:r>
          </a:p>
        </p:txBody>
      </p:sp>
    </p:spTree>
    <p:custDataLst>
      <p:tags r:id="rId1"/>
    </p:custDataLst>
    <p:extLst>
      <p:ext uri="{BB962C8B-B14F-4D97-AF65-F5344CB8AC3E}">
        <p14:creationId xmlns:p14="http://schemas.microsoft.com/office/powerpoint/2010/main" xmlns="" val="1355853201"/>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217710" y="405079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More weightage to rainfall</a:t>
            </a:r>
          </a:p>
        </p:txBody>
      </p:sp>
      <p:cxnSp>
        <p:nvCxnSpPr>
          <p:cNvPr id="9" name="Straight Connector 8"/>
          <p:cNvCxnSpPr/>
          <p:nvPr/>
        </p:nvCxnSpPr>
        <p:spPr>
          <a:xfrm>
            <a:off x="3791744" y="1628800"/>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5640" y="2770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2128" y="3913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8" y="405079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200"/>
              </a:spcAft>
              <a:buNone/>
            </a:pPr>
            <a:r>
              <a:rPr lang="en-IN" sz="1800" dirty="0"/>
              <a:t>Of all the components rainfall is most significant for India. We should perhaps give it a higher weightage.</a:t>
            </a:r>
          </a:p>
        </p:txBody>
      </p:sp>
      <p:sp>
        <p:nvSpPr>
          <p:cNvPr id="16" name="Content Placeholder 2"/>
          <p:cNvSpPr txBox="1">
            <a:spLocks/>
          </p:cNvSpPr>
          <p:nvPr/>
        </p:nvSpPr>
        <p:spPr>
          <a:xfrm>
            <a:off x="2423592" y="2907792"/>
            <a:ext cx="2749768"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Index can be more frequently updated</a:t>
            </a:r>
          </a:p>
        </p:txBody>
      </p:sp>
      <p:sp>
        <p:nvSpPr>
          <p:cNvPr id="17" name="Content Placeholder 2"/>
          <p:cNvSpPr txBox="1">
            <a:spLocks/>
          </p:cNvSpPr>
          <p:nvPr/>
        </p:nvSpPr>
        <p:spPr>
          <a:xfrm>
            <a:off x="5173368" y="290779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To enable stakeholders to respond more quickly to the changing climate, it can be more frequently updated.</a:t>
            </a:r>
          </a:p>
        </p:txBody>
      </p:sp>
      <p:sp>
        <p:nvSpPr>
          <p:cNvPr id="18" name="Content Placeholder 2"/>
          <p:cNvSpPr txBox="1">
            <a:spLocks/>
          </p:cNvSpPr>
          <p:nvPr/>
        </p:nvSpPr>
        <p:spPr>
          <a:xfrm>
            <a:off x="2705448" y="1764792"/>
            <a:ext cx="246791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Finer grouping of climatic zones</a:t>
            </a:r>
          </a:p>
        </p:txBody>
      </p:sp>
      <p:sp>
        <p:nvSpPr>
          <p:cNvPr id="19" name="Content Placeholder 2"/>
          <p:cNvSpPr txBox="1">
            <a:spLocks/>
          </p:cNvSpPr>
          <p:nvPr/>
        </p:nvSpPr>
        <p:spPr>
          <a:xfrm>
            <a:off x="5173360" y="1764792"/>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With sufficient data available in the long run the separate indices can be calculated for a finer climatic zone classification.</a:t>
            </a:r>
          </a:p>
        </p:txBody>
      </p:sp>
      <p:cxnSp>
        <p:nvCxnSpPr>
          <p:cNvPr id="22" name="Straight Connector 21"/>
          <p:cNvCxnSpPr/>
          <p:nvPr/>
        </p:nvCxnSpPr>
        <p:spPr>
          <a:xfrm>
            <a:off x="2906821" y="5056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5173367" y="519379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IN" sz="1800" dirty="0"/>
              <a:t>Publishing different indices for different seasons will perhaps significantly increase utility of the index for crop insurers. </a:t>
            </a:r>
          </a:p>
        </p:txBody>
      </p:sp>
      <p:sp>
        <p:nvSpPr>
          <p:cNvPr id="25" name="Content Placeholder 2"/>
          <p:cNvSpPr txBox="1">
            <a:spLocks/>
          </p:cNvSpPr>
          <p:nvPr/>
        </p:nvSpPr>
        <p:spPr>
          <a:xfrm>
            <a:off x="2466000" y="5193792"/>
            <a:ext cx="2717509"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IN" sz="2200" b="1" dirty="0"/>
              <a:t>Better allowance for seasonality</a:t>
            </a:r>
            <a:endParaRPr lang="en-IN" sz="2200" dirty="0"/>
          </a:p>
        </p:txBody>
      </p:sp>
      <p:sp>
        <p:nvSpPr>
          <p:cNvPr id="20" name="Title 1"/>
          <p:cNvSpPr txBox="1">
            <a:spLocks/>
          </p:cNvSpPr>
          <p:nvPr/>
        </p:nvSpPr>
        <p:spPr>
          <a:xfrm>
            <a:off x="2675806" y="548683"/>
            <a:ext cx="6798734" cy="1022930"/>
          </a:xfrm>
          <a:prstGeom prst="rect">
            <a:avLst/>
          </a:prstGeom>
        </p:spPr>
        <p:txBody>
          <a:bodyPr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Going forward</a:t>
            </a:r>
            <a:endParaRPr lang="en-US" sz="3600" dirty="0"/>
          </a:p>
        </p:txBody>
      </p:sp>
      <p:cxnSp>
        <p:nvCxnSpPr>
          <p:cNvPr id="21" name="Straight Connector 20"/>
          <p:cNvCxnSpPr/>
          <p:nvPr/>
        </p:nvCxnSpPr>
        <p:spPr>
          <a:xfrm>
            <a:off x="2855640" y="619963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442138142"/>
      </p:ext>
    </p:extLst>
  </p:cSld>
  <p:clrMapOvr>
    <a:masterClrMapping/>
  </p:clrMapOvr>
  <mc:AlternateContent xmlns:mc="http://schemas.openxmlformats.org/markup-compatibility/2006">
    <mc:Choice xmlns:p14="http://schemas.microsoft.com/office/powerpoint/2010/main" xmlns="" Requires="p14">
      <p:transition spd="slow" p14:dur="2000" advTm="119517"/>
    </mc:Choice>
    <mc:Fallback>
      <p:transition spd="slow" advTm="1195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P spid="2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clrChange>
              <a:clrFrom>
                <a:srgbClr val="FFFFFF"/>
              </a:clrFrom>
              <a:clrTo>
                <a:srgbClr val="FFFFFF">
                  <a:alpha val="0"/>
                </a:srgbClr>
              </a:clrTo>
            </a:clrChange>
          </a:blip>
          <a:srcRect b="4726"/>
          <a:stretch/>
        </p:blipFill>
        <p:spPr bwMode="auto">
          <a:xfrm>
            <a:off x="2063454" y="1484784"/>
            <a:ext cx="7560945" cy="4821468"/>
          </a:xfrm>
          <a:prstGeom prst="rect">
            <a:avLst/>
          </a:prstGeom>
          <a:ln>
            <a:noFill/>
          </a:ln>
          <a:extLst>
            <a:ext uri="{53640926-AAD7-44D8-BBD7-CCE9431645EC}">
              <a14:shadowObscured xmlns:a14="http://schemas.microsoft.com/office/drawing/2010/main" xmlns=""/>
            </a:ext>
          </a:extLst>
        </p:spPr>
      </p:pic>
      <p:sp>
        <p:nvSpPr>
          <p:cNvPr id="2" name="Rectangle 1"/>
          <p:cNvSpPr/>
          <p:nvPr/>
        </p:nvSpPr>
        <p:spPr>
          <a:xfrm>
            <a:off x="3008784" y="6488669"/>
            <a:ext cx="6174432" cy="369332"/>
          </a:xfrm>
          <a:prstGeom prst="rect">
            <a:avLst/>
          </a:prstGeom>
        </p:spPr>
        <p:txBody>
          <a:bodyPr wrap="square">
            <a:spAutoFit/>
          </a:bodyPr>
          <a:lstStyle/>
          <a:p>
            <a:pPr algn="ctr"/>
            <a:r>
              <a:rPr lang="en-US" i="1" dirty="0">
                <a:solidFill>
                  <a:schemeClr val="bg1"/>
                </a:solidFill>
                <a:latin typeface="Times New Roman" panose="02020603050405020304" pitchFamily="18" charset="0"/>
                <a:ea typeface="Calibri" panose="020F0502020204030204" pitchFamily="34" charset="0"/>
              </a:rPr>
              <a:t>Source: Ministry of Home Affairs of Government of India (2011)</a:t>
            </a:r>
            <a:endParaRPr lang="en-US" dirty="0">
              <a:solidFill>
                <a:schemeClr val="bg1"/>
              </a:solidFill>
            </a:endParaRPr>
          </a:p>
        </p:txBody>
      </p:sp>
      <p:sp>
        <p:nvSpPr>
          <p:cNvPr id="5" name="Title 1"/>
          <p:cNvSpPr txBox="1">
            <a:spLocks/>
          </p:cNvSpPr>
          <p:nvPr/>
        </p:nvSpPr>
        <p:spPr>
          <a:xfrm>
            <a:off x="2696633" y="623726"/>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Developing a Climate Risk Index</a:t>
            </a:r>
            <a:endParaRPr lang="en-IN" sz="3600" dirty="0"/>
          </a:p>
        </p:txBody>
      </p:sp>
    </p:spTree>
    <p:extLst>
      <p:ext uri="{BB962C8B-B14F-4D97-AF65-F5344CB8AC3E}">
        <p14:creationId xmlns:p14="http://schemas.microsoft.com/office/powerpoint/2010/main" xmlns="" val="1882969633"/>
      </p:ext>
    </p:extLst>
  </p:cSld>
  <p:clrMapOvr>
    <a:masterClrMapping/>
  </p:clrMapOvr>
  <mc:AlternateContent xmlns:mc="http://schemas.openxmlformats.org/markup-compatibility/2006">
    <mc:Choice xmlns:p14="http://schemas.microsoft.com/office/powerpoint/2010/main" xmlns="" Requires="p14">
      <p:transition spd="slow" p14:dur="2000" advTm="93590"/>
    </mc:Choice>
    <mc:Fallback>
      <p:transition spd="slow" advTm="9359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2494051" y="1622285"/>
            <a:ext cx="6867525" cy="3924300"/>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2584711" y="1773943"/>
            <a:ext cx="6696075" cy="3819525"/>
          </a:xfrm>
          <a:prstGeom prst="rect">
            <a:avLst/>
          </a:prstGeom>
        </p:spPr>
      </p:pic>
      <p:pic>
        <p:nvPicPr>
          <p:cNvPr id="11" name="Picture 10"/>
          <p:cNvPicPr>
            <a:picLocks noChangeAspect="1"/>
          </p:cNvPicPr>
          <p:nvPr/>
        </p:nvPicPr>
        <p:blipFill>
          <a:blip r:embed="rId6"/>
          <a:stretch>
            <a:fillRect/>
          </a:stretch>
        </p:blipFill>
        <p:spPr>
          <a:xfrm>
            <a:off x="0" y="10345"/>
            <a:ext cx="12191999" cy="6827479"/>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2648712" y="1719079"/>
            <a:ext cx="6686550" cy="3648075"/>
          </a:xfrm>
          <a:prstGeom prst="rect">
            <a:avLst/>
          </a:prstGeom>
        </p:spPr>
      </p:pic>
      <p:sp>
        <p:nvSpPr>
          <p:cNvPr id="4" name="Rectangle 3"/>
          <p:cNvSpPr/>
          <p:nvPr/>
        </p:nvSpPr>
        <p:spPr>
          <a:xfrm>
            <a:off x="4991659" y="6464808"/>
            <a:ext cx="2208682" cy="369332"/>
          </a:xfrm>
          <a:prstGeom prst="rect">
            <a:avLst/>
          </a:prstGeom>
        </p:spPr>
        <p:txBody>
          <a:bodyPr wrap="none">
            <a:spAutoFit/>
          </a:bodyPr>
          <a:lstStyle/>
          <a:p>
            <a:r>
              <a:rPr lang="en-US" i="1" dirty="0">
                <a:solidFill>
                  <a:schemeClr val="bg1"/>
                </a:solidFill>
                <a:latin typeface="Times New Roman" panose="02020603050405020304" pitchFamily="18" charset="0"/>
                <a:ea typeface="Calibri" panose="020F0502020204030204" pitchFamily="34" charset="0"/>
              </a:rPr>
              <a:t>Source: IPCC (2001) </a:t>
            </a:r>
            <a:endParaRPr lang="en-US" dirty="0">
              <a:solidFill>
                <a:schemeClr val="bg1"/>
              </a:solidFill>
            </a:endParaRPr>
          </a:p>
        </p:txBody>
      </p:sp>
      <p:sp>
        <p:nvSpPr>
          <p:cNvPr id="13" name="Title 1"/>
          <p:cNvSpPr txBox="1">
            <a:spLocks/>
          </p:cNvSpPr>
          <p:nvPr/>
        </p:nvSpPr>
        <p:spPr>
          <a:xfrm>
            <a:off x="2063552" y="623726"/>
            <a:ext cx="7992888"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Developing a Climate Volatility Index</a:t>
            </a:r>
            <a:endParaRPr lang="en-IN" sz="36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83300"/>
    </mc:Choice>
    <mc:Fallback>
      <p:transition spd="slow" advTm="83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6778" y="684978"/>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2696778" y="1716413"/>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2700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1000"/>
              </a:spcAft>
            </a:pPr>
            <a:r>
              <a:rPr lang="en-US" dirty="0"/>
              <a:t>Overview of climate change</a:t>
            </a:r>
          </a:p>
          <a:p>
            <a:pPr>
              <a:spcAft>
                <a:spcPts val="1000"/>
              </a:spcAft>
            </a:pPr>
            <a:r>
              <a:rPr lang="en-US" dirty="0"/>
              <a:t>Existing work to track changes </a:t>
            </a:r>
          </a:p>
          <a:p>
            <a:pPr>
              <a:spcAft>
                <a:spcPts val="1000"/>
              </a:spcAft>
            </a:pPr>
            <a:r>
              <a:rPr lang="en-US" dirty="0"/>
              <a:t>Limitations of existing indices</a:t>
            </a:r>
          </a:p>
          <a:p>
            <a:pPr>
              <a:spcAft>
                <a:spcPts val="1000"/>
              </a:spcAft>
            </a:pPr>
            <a:r>
              <a:rPr lang="en-US" dirty="0"/>
              <a:t>Actuarial backdrop</a:t>
            </a:r>
          </a:p>
          <a:p>
            <a:pPr>
              <a:spcAft>
                <a:spcPts val="0"/>
              </a:spcAft>
            </a:pPr>
            <a:r>
              <a:rPr lang="en-US" dirty="0"/>
              <a:t>Proposed design and the benefits of the </a:t>
            </a:r>
          </a:p>
          <a:p>
            <a:pPr marL="287338" indent="0">
              <a:spcBef>
                <a:spcPts val="0"/>
              </a:spcBef>
              <a:spcAft>
                <a:spcPts val="1000"/>
              </a:spcAft>
              <a:buNone/>
            </a:pPr>
            <a:r>
              <a:rPr lang="en-US" dirty="0"/>
              <a:t>Indian Actuarial Climate Index (IACI)</a:t>
            </a:r>
          </a:p>
          <a:p>
            <a:r>
              <a:rPr lang="en-US" dirty="0"/>
              <a:t>Further actions</a:t>
            </a:r>
          </a:p>
        </p:txBody>
      </p:sp>
    </p:spTree>
    <p:custDataLst>
      <p:tags r:id="rId1"/>
    </p:custDataLst>
    <p:extLst>
      <p:ext uri="{BB962C8B-B14F-4D97-AF65-F5344CB8AC3E}">
        <p14:creationId xmlns:p14="http://schemas.microsoft.com/office/powerpoint/2010/main" xmlns="" val="4045206411"/>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GB" dirty="0"/>
              <a:t>Questions?</a:t>
            </a:r>
          </a:p>
        </p:txBody>
      </p:sp>
      <p:sp>
        <p:nvSpPr>
          <p:cNvPr id="2051" name="Rectangle 3"/>
          <p:cNvSpPr>
            <a:spLocks noGrp="1" noChangeArrowheads="1"/>
          </p:cNvSpPr>
          <p:nvPr>
            <p:ph type="subTitle" idx="1"/>
          </p:nvPr>
        </p:nvSpPr>
        <p:spPr>
          <a:xfrm>
            <a:off x="523836" y="4500570"/>
            <a:ext cx="8140715" cy="1649418"/>
          </a:xfrm>
        </p:spPr>
        <p:txBody>
          <a:bodyPr/>
          <a:lstStyle/>
          <a:p>
            <a:r>
              <a:rPr lang="en-IN" dirty="0"/>
              <a:t>Contact Details- </a:t>
            </a:r>
          </a:p>
          <a:p>
            <a:r>
              <a:rPr lang="en-IN" dirty="0"/>
              <a:t>Ritu Kotnala, FIA, FIAI: kotnalaritu@gmail.com</a:t>
            </a:r>
          </a:p>
          <a:p>
            <a:r>
              <a:rPr lang="en-IN" dirty="0" err="1"/>
              <a:t>Shilpi</a:t>
            </a:r>
            <a:r>
              <a:rPr lang="en-IN" dirty="0"/>
              <a:t> Jain, FIAI: shilpi_jain@rocketmail.com</a:t>
            </a:r>
          </a:p>
          <a:p>
            <a:endParaRPr lang="en-GB" dirty="0"/>
          </a:p>
          <a:p>
            <a:endParaRPr lang="en-GB"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01 May 2018</a:t>
            </a:fld>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2675806" y="548687"/>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Temperature Change for India</a:t>
            </a:r>
            <a:endParaRPr lang="en-US" sz="3600" dirty="0"/>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2210518" y="1817739"/>
            <a:ext cx="7693819" cy="4645555"/>
          </a:xfrm>
          <a:prstGeom prst="rect">
            <a:avLst/>
          </a:prstGeom>
        </p:spPr>
      </p:pic>
      <p:sp>
        <p:nvSpPr>
          <p:cNvPr id="5" name="Rectangle 4"/>
          <p:cNvSpPr/>
          <p:nvPr/>
        </p:nvSpPr>
        <p:spPr>
          <a:xfrm>
            <a:off x="3359704" y="6509304"/>
            <a:ext cx="5480988" cy="369332"/>
          </a:xfrm>
          <a:prstGeom prst="rect">
            <a:avLst/>
          </a:prstGeom>
        </p:spPr>
        <p:txBody>
          <a:bodyPr wrap="none">
            <a:spAutoFit/>
          </a:bodyPr>
          <a:lstStyle/>
          <a:p>
            <a:r>
              <a:rPr lang="en-US" b="1" i="1" dirty="0">
                <a:solidFill>
                  <a:schemeClr val="bg1"/>
                </a:solidFill>
                <a:latin typeface="Times New Roman" panose="02020603050405020304" pitchFamily="18" charset="0"/>
                <a:ea typeface="Calibri" panose="020F0502020204030204" pitchFamily="34" charset="0"/>
              </a:rPr>
              <a:t>Data Source: Climate Change Knowledge Portal (2017)</a:t>
            </a:r>
            <a:endParaRPr lang="en-US" b="1" dirty="0">
              <a:solidFill>
                <a:schemeClr val="bg1"/>
              </a:solidFill>
            </a:endParaRPr>
          </a:p>
        </p:txBody>
      </p:sp>
    </p:spTree>
    <p:custDataLst>
      <p:tags r:id="rId1"/>
    </p:custDataLst>
    <p:extLst>
      <p:ext uri="{BB962C8B-B14F-4D97-AF65-F5344CB8AC3E}">
        <p14:creationId xmlns:p14="http://schemas.microsoft.com/office/powerpoint/2010/main" xmlns="" val="933129398"/>
      </p:ext>
    </p:extLst>
  </p:cSld>
  <p:clrMapOvr>
    <a:masterClrMapping/>
  </p:clrMapOvr>
  <p:transition spd="slow" advTm="791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308848" y="40770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Changes not to </a:t>
            </a:r>
          </a:p>
          <a:p>
            <a:pPr marL="0" indent="0" algn="ctr">
              <a:spcAft>
                <a:spcPts val="1800"/>
              </a:spcAft>
              <a:buNone/>
            </a:pPr>
            <a:r>
              <a:rPr lang="en-IN" sz="2200" b="1" dirty="0"/>
              <a:t>be uniform</a:t>
            </a:r>
          </a:p>
          <a:p>
            <a:pPr marL="0" indent="0" algn="r">
              <a:buNone/>
            </a:pPr>
            <a:endParaRPr lang="en-IN" sz="2200" dirty="0"/>
          </a:p>
        </p:txBody>
      </p:sp>
      <p:cxnSp>
        <p:nvCxnSpPr>
          <p:cNvPr id="3" name="Straight Connector 2"/>
          <p:cNvCxnSpPr/>
          <p:nvPr/>
        </p:nvCxnSpPr>
        <p:spPr>
          <a:xfrm>
            <a:off x="3791744" y="1772816"/>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855640" y="2924944"/>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932128" y="3969645"/>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175504" y="408994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Projections show varying trends across different regions and different seasons.</a:t>
            </a:r>
          </a:p>
        </p:txBody>
      </p:sp>
      <p:sp>
        <p:nvSpPr>
          <p:cNvPr id="7" name="Content Placeholder 2"/>
          <p:cNvSpPr txBox="1">
            <a:spLocks/>
          </p:cNvSpPr>
          <p:nvPr/>
        </p:nvSpPr>
        <p:spPr>
          <a:xfrm>
            <a:off x="2207568" y="3033768"/>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Extreme events to increase</a:t>
            </a:r>
            <a:endParaRPr lang="en-IN" sz="2200" dirty="0"/>
          </a:p>
        </p:txBody>
      </p:sp>
      <p:sp>
        <p:nvSpPr>
          <p:cNvPr id="8" name="Content Placeholder 2"/>
          <p:cNvSpPr txBox="1">
            <a:spLocks/>
          </p:cNvSpPr>
          <p:nvPr/>
        </p:nvSpPr>
        <p:spPr>
          <a:xfrm>
            <a:off x="5173367" y="3116656"/>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Extreme precipitation events are expected to become more intense and more frequent.</a:t>
            </a:r>
          </a:p>
        </p:txBody>
      </p:sp>
      <p:sp>
        <p:nvSpPr>
          <p:cNvPr id="9" name="Content Placeholder 2"/>
          <p:cNvSpPr txBox="1">
            <a:spLocks/>
          </p:cNvSpPr>
          <p:nvPr/>
        </p:nvSpPr>
        <p:spPr>
          <a:xfrm>
            <a:off x="2207568" y="1988840"/>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Precipitation to increase</a:t>
            </a:r>
            <a:endParaRPr lang="en-IN" sz="2200" dirty="0"/>
          </a:p>
        </p:txBody>
      </p:sp>
      <p:sp>
        <p:nvSpPr>
          <p:cNvPr id="10" name="Content Placeholder 2"/>
          <p:cNvSpPr txBox="1">
            <a:spLocks/>
          </p:cNvSpPr>
          <p:nvPr/>
        </p:nvSpPr>
        <p:spPr>
          <a:xfrm>
            <a:off x="5173360" y="1909108"/>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All models and all scenarios project an increase in both the mean and extreme precipitation in the Indian summer monsoon.</a:t>
            </a:r>
          </a:p>
        </p:txBody>
      </p:sp>
      <p:cxnSp>
        <p:nvCxnSpPr>
          <p:cNvPr id="11" name="Straight Connector 10"/>
          <p:cNvCxnSpPr/>
          <p:nvPr/>
        </p:nvCxnSpPr>
        <p:spPr>
          <a:xfrm>
            <a:off x="2906821" y="4961760"/>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175504" y="505769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Percentage change ratios of monsoon are the largest and model agreement is highest among all monsoon regions across the world.</a:t>
            </a:r>
          </a:p>
        </p:txBody>
      </p:sp>
      <p:sp>
        <p:nvSpPr>
          <p:cNvPr id="13" name="Content Placeholder 2"/>
          <p:cNvSpPr txBox="1">
            <a:spLocks/>
          </p:cNvSpPr>
          <p:nvPr/>
        </p:nvSpPr>
        <p:spPr>
          <a:xfrm>
            <a:off x="2319325" y="5085184"/>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Change projected to </a:t>
            </a:r>
          </a:p>
          <a:p>
            <a:pPr marL="0" indent="0" algn="ctr">
              <a:spcAft>
                <a:spcPts val="0"/>
              </a:spcAft>
              <a:buNone/>
            </a:pPr>
            <a:r>
              <a:rPr lang="en-IN" sz="2200" b="1" dirty="0"/>
              <a:t>be the largest</a:t>
            </a:r>
            <a:endParaRPr lang="en-IN" sz="2200" dirty="0"/>
          </a:p>
        </p:txBody>
      </p:sp>
      <p:sp>
        <p:nvSpPr>
          <p:cNvPr id="14" name="Title 1"/>
          <p:cNvSpPr txBox="1">
            <a:spLocks/>
          </p:cNvSpPr>
          <p:nvPr/>
        </p:nvSpPr>
        <p:spPr>
          <a:xfrm>
            <a:off x="2675806" y="548687"/>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Precipitation Change for India</a:t>
            </a:r>
            <a:endParaRPr lang="en-US" sz="3600" dirty="0"/>
          </a:p>
        </p:txBody>
      </p:sp>
      <p:cxnSp>
        <p:nvCxnSpPr>
          <p:cNvPr id="15" name="Straight Connector 14"/>
          <p:cNvCxnSpPr/>
          <p:nvPr/>
        </p:nvCxnSpPr>
        <p:spPr>
          <a:xfrm>
            <a:off x="2855640" y="609329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805586127"/>
      </p:ext>
    </p:extLst>
  </p:cSld>
  <p:clrMapOvr>
    <a:masterClrMapping/>
  </p:clrMapOvr>
  <p:transition spd="slow" advTm="79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a:spLocks/>
          </p:cNvSpPr>
          <p:nvPr/>
        </p:nvSpPr>
        <p:spPr>
          <a:xfrm>
            <a:off x="2308848" y="40770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India to see similar changes</a:t>
            </a:r>
            <a:endParaRPr lang="en-IN" sz="2200" dirty="0"/>
          </a:p>
        </p:txBody>
      </p:sp>
      <p:cxnSp>
        <p:nvCxnSpPr>
          <p:cNvPr id="7" name="Straight Connector 6"/>
          <p:cNvCxnSpPr/>
          <p:nvPr/>
        </p:nvCxnSpPr>
        <p:spPr>
          <a:xfrm>
            <a:off x="3791744" y="1772816"/>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55640" y="2924944"/>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32128" y="3969645"/>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5175504" y="400506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About 70% of the coastlines worldwide are projected to experience a sea level change within ±20% of the global mean. </a:t>
            </a:r>
          </a:p>
        </p:txBody>
      </p:sp>
      <p:sp>
        <p:nvSpPr>
          <p:cNvPr id="11" name="Content Placeholder 2"/>
          <p:cNvSpPr txBox="1">
            <a:spLocks/>
          </p:cNvSpPr>
          <p:nvPr/>
        </p:nvSpPr>
        <p:spPr>
          <a:xfrm>
            <a:off x="2423592" y="3033768"/>
            <a:ext cx="2749768"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Rise in sea level can be very high</a:t>
            </a:r>
            <a:endParaRPr lang="en-IN" sz="2200" dirty="0"/>
          </a:p>
        </p:txBody>
      </p:sp>
      <p:sp>
        <p:nvSpPr>
          <p:cNvPr id="12" name="Content Placeholder 2"/>
          <p:cNvSpPr txBox="1">
            <a:spLocks/>
          </p:cNvSpPr>
          <p:nvPr/>
        </p:nvSpPr>
        <p:spPr>
          <a:xfrm>
            <a:off x="5173368" y="2996952"/>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Under RCP8.5 scenario, during 2081–2100 sea level is projected to rise at the rate of 8 to 16 mm/yr.</a:t>
            </a:r>
          </a:p>
        </p:txBody>
      </p:sp>
      <p:sp>
        <p:nvSpPr>
          <p:cNvPr id="13" name="Content Placeholder 2"/>
          <p:cNvSpPr txBox="1">
            <a:spLocks/>
          </p:cNvSpPr>
          <p:nvPr/>
        </p:nvSpPr>
        <p:spPr>
          <a:xfrm>
            <a:off x="2705448" y="1988840"/>
            <a:ext cx="246791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Sea level expected to rise</a:t>
            </a:r>
            <a:endParaRPr lang="en-IN" sz="2200" dirty="0"/>
          </a:p>
        </p:txBody>
      </p:sp>
      <p:sp>
        <p:nvSpPr>
          <p:cNvPr id="14" name="Content Placeholder 2"/>
          <p:cNvSpPr txBox="1">
            <a:spLocks/>
          </p:cNvSpPr>
          <p:nvPr/>
        </p:nvSpPr>
        <p:spPr>
          <a:xfrm>
            <a:off x="5173360" y="1909108"/>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Under all RCP scenarios, the rate of sea level rise will very likely to exceed the observed increase of 2 mm/yr during 1971-2010.</a:t>
            </a:r>
          </a:p>
        </p:txBody>
      </p:sp>
      <p:cxnSp>
        <p:nvCxnSpPr>
          <p:cNvPr id="15" name="Straight Connector 14"/>
          <p:cNvCxnSpPr/>
          <p:nvPr/>
        </p:nvCxnSpPr>
        <p:spPr>
          <a:xfrm>
            <a:off x="2906821" y="4961760"/>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5175504" y="505769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 Many experts believe that IPCC projections are too conservative and sea level rise will exceed the IPCC projections.</a:t>
            </a:r>
          </a:p>
        </p:txBody>
      </p:sp>
      <p:sp>
        <p:nvSpPr>
          <p:cNvPr id="17" name="Content Placeholder 2"/>
          <p:cNvSpPr txBox="1">
            <a:spLocks/>
          </p:cNvSpPr>
          <p:nvPr/>
        </p:nvSpPr>
        <p:spPr>
          <a:xfrm>
            <a:off x="2567615" y="5156552"/>
            <a:ext cx="2717509"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IPCC projections may be conservative</a:t>
            </a:r>
            <a:endParaRPr lang="en-IN" sz="2200" dirty="0"/>
          </a:p>
        </p:txBody>
      </p:sp>
      <p:sp>
        <p:nvSpPr>
          <p:cNvPr id="18" name="Title 1"/>
          <p:cNvSpPr txBox="1">
            <a:spLocks/>
          </p:cNvSpPr>
          <p:nvPr/>
        </p:nvSpPr>
        <p:spPr>
          <a:xfrm>
            <a:off x="2675806" y="548687"/>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Global Sea Level Change</a:t>
            </a:r>
            <a:endParaRPr lang="en-US" sz="3600" dirty="0"/>
          </a:p>
        </p:txBody>
      </p:sp>
      <p:cxnSp>
        <p:nvCxnSpPr>
          <p:cNvPr id="19" name="Straight Connector 18"/>
          <p:cNvCxnSpPr/>
          <p:nvPr/>
        </p:nvCxnSpPr>
        <p:spPr>
          <a:xfrm>
            <a:off x="2855640" y="609329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0" name="Left Arrow 19">
            <a:hlinkClick r:id="rId4" action="ppaction://hlinksldjump"/>
          </p:cNvPr>
          <p:cNvSpPr/>
          <p:nvPr/>
        </p:nvSpPr>
        <p:spPr>
          <a:xfrm>
            <a:off x="11453850" y="3214686"/>
            <a:ext cx="738150" cy="500066"/>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682729432"/>
      </p:ext>
    </p:extLst>
  </p:cSld>
  <p:clrMapOvr>
    <a:masterClrMapping/>
  </p:clrMapOvr>
  <p:transition spd="slow" advTm="79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801405" y="1612916"/>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rot="21600000">
                <a:off x="0" y="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Analyses to what extent countries have been affected by the impacts of weather-related loss events.</a:t>
                </a:r>
                <a:endParaRPr lang="en-US" sz="2200" dirty="0"/>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6143544" y="1463438"/>
            <a:ext cx="4726424" cy="2488802"/>
            <a:chOff x="4619544" y="1463438"/>
            <a:chExt cx="4726424" cy="2488802"/>
          </a:xfrm>
        </p:grpSpPr>
        <p:grpSp>
          <p:nvGrpSpPr>
            <p:cNvPr id="13" name="Group 12"/>
            <p:cNvGrpSpPr/>
            <p:nvPr/>
          </p:nvGrpSpPr>
          <p:grpSpPr>
            <a:xfrm>
              <a:off x="4619544" y="1832992"/>
              <a:ext cx="3633823" cy="2119248"/>
              <a:chOff x="3048000" y="-87248"/>
              <a:chExt cx="3048000" cy="2119248"/>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87248"/>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Published annually by Germanwatch, an independent German NGO.</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6151562" y="4114805"/>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US" sz="2200" dirty="0"/>
                  <a:t>It is calculated by taking into account </a:t>
                </a:r>
                <a:r>
                  <a:rPr lang="en-IN" sz="2200" dirty="0"/>
                  <a:t>number of deaths and amount of losses.</a:t>
                </a:r>
                <a:endParaRPr lang="en-US" sz="2200" dirty="0"/>
              </a:p>
            </p:txBody>
          </p:sp>
        </p:grpSp>
      </p:grpSp>
      <p:grpSp>
        <p:nvGrpSpPr>
          <p:cNvPr id="6" name="Group 5"/>
          <p:cNvGrpSpPr/>
          <p:nvPr/>
        </p:nvGrpSpPr>
        <p:grpSpPr>
          <a:xfrm>
            <a:off x="1385412"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As per GCRI 2017, India is the 4th worst affected country in 2015 and 14th worst affected in the period 1996-2015.</a:t>
                </a:r>
                <a:endParaRPr lang="en-US" sz="2200" dirty="0"/>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4583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Global Climate Risk Index</a:t>
              </a:r>
            </a:p>
          </p:txBody>
        </p:sp>
      </p:grpSp>
      <p:sp>
        <p:nvSpPr>
          <p:cNvPr id="29" name="Title 3"/>
          <p:cNvSpPr txBox="1">
            <a:spLocks/>
          </p:cNvSpPr>
          <p:nvPr/>
        </p:nvSpPr>
        <p:spPr>
          <a:xfrm>
            <a:off x="2111096" y="526963"/>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endParaRPr lang="en-US" b="1" dirty="0"/>
          </a:p>
        </p:txBody>
      </p:sp>
    </p:spTree>
    <p:custDataLst>
      <p:tags r:id="rId1"/>
    </p:custDataLst>
    <p:extLst>
      <p:ext uri="{BB962C8B-B14F-4D97-AF65-F5344CB8AC3E}">
        <p14:creationId xmlns:p14="http://schemas.microsoft.com/office/powerpoint/2010/main" xmlns="" val="1395300745"/>
      </p:ext>
    </p:extLst>
  </p:cSld>
  <p:clrMapOvr>
    <a:masterClrMapping/>
  </p:clrMapOvr>
  <p:transition spd="slow" advTm="611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801405" y="1612916"/>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rot="21600000">
                <a:off x="0" y="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It tracks countries’ efforts in combating climate change.</a:t>
                </a:r>
                <a:endParaRPr lang="en-US" sz="2200" dirty="0"/>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6143544" y="1463438"/>
            <a:ext cx="4726424" cy="2488802"/>
            <a:chOff x="4619544" y="1463438"/>
            <a:chExt cx="4726424" cy="2488802"/>
          </a:xfrm>
        </p:grpSpPr>
        <p:grpSp>
          <p:nvGrpSpPr>
            <p:cNvPr id="13" name="Group 12"/>
            <p:cNvGrpSpPr/>
            <p:nvPr/>
          </p:nvGrpSpPr>
          <p:grpSpPr>
            <a:xfrm>
              <a:off x="4619544" y="1920240"/>
              <a:ext cx="3633823" cy="2032000"/>
              <a:chOff x="3048000" y="0"/>
              <a:chExt cx="3048000" cy="2032000"/>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128776"/>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Published annually by </a:t>
                </a:r>
                <a:r>
                  <a:rPr lang="en-IN" sz="2200" dirty="0" err="1"/>
                  <a:t>Germanwatch</a:t>
                </a:r>
                <a:r>
                  <a:rPr lang="en-IN" sz="2200" dirty="0"/>
                  <a:t>, an independent German NGO.</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6151562" y="4114805"/>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US" sz="2200" dirty="0"/>
                  <a:t>80% of the evaluation is based on objective indicators and remaining 20% on climate policy assessments by experts.</a:t>
                </a:r>
              </a:p>
            </p:txBody>
          </p:sp>
        </p:grpSp>
      </p:grpSp>
      <p:grpSp>
        <p:nvGrpSpPr>
          <p:cNvPr id="6" name="Group 5"/>
          <p:cNvGrpSpPr/>
          <p:nvPr/>
        </p:nvGrpSpPr>
        <p:grpSpPr>
          <a:xfrm>
            <a:off x="1385412"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pPr>
                <a:r>
                  <a:rPr lang="en-IN" sz="2200" dirty="0"/>
                  <a:t>India is ranked 20th according to CCPI 2017.</a:t>
                </a:r>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4583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Climate Change Performance Index</a:t>
              </a:r>
            </a:p>
          </p:txBody>
        </p:sp>
      </p:grpSp>
      <p:sp>
        <p:nvSpPr>
          <p:cNvPr id="26" name="Title 3"/>
          <p:cNvSpPr txBox="1">
            <a:spLocks/>
          </p:cNvSpPr>
          <p:nvPr/>
        </p:nvSpPr>
        <p:spPr>
          <a:xfrm>
            <a:off x="2111096" y="526963"/>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r>
              <a:rPr lang="en-US" b="1" dirty="0"/>
              <a:t>…contd.</a:t>
            </a:r>
          </a:p>
        </p:txBody>
      </p:sp>
    </p:spTree>
    <p:custDataLst>
      <p:tags r:id="rId1"/>
    </p:custDataLst>
    <p:extLst>
      <p:ext uri="{BB962C8B-B14F-4D97-AF65-F5344CB8AC3E}">
        <p14:creationId xmlns:p14="http://schemas.microsoft.com/office/powerpoint/2010/main" xmlns="" val="4217800697"/>
      </p:ext>
    </p:extLst>
  </p:cSld>
  <p:clrMapOvr>
    <a:masterClrMapping/>
  </p:clrMapOvr>
  <p:transition spd="slow" advTm="611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801405" y="1612916"/>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a:off x="0" y="140603"/>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The USCEI quantifies observed changes in climate for highest and lowest 10% of extremes of five climate indicators.        . </a:t>
                </a:r>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6143544" y="1463438"/>
            <a:ext cx="4726424" cy="2488802"/>
            <a:chOff x="4619544" y="1463438"/>
            <a:chExt cx="4726424" cy="2488802"/>
          </a:xfrm>
        </p:grpSpPr>
        <p:grpSp>
          <p:nvGrpSpPr>
            <p:cNvPr id="13" name="Group 12"/>
            <p:cNvGrpSpPr/>
            <p:nvPr/>
          </p:nvGrpSpPr>
          <p:grpSpPr>
            <a:xfrm>
              <a:off x="4619544" y="1920240"/>
              <a:ext cx="3633823" cy="2032000"/>
              <a:chOff x="3048000" y="0"/>
              <a:chExt cx="3048000" cy="2032000"/>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200784"/>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It is calculated for eight seasons for the contiguous US by NOAA's National </a:t>
                </a:r>
                <a:r>
                  <a:rPr lang="en-IN" sz="2200" dirty="0" err="1"/>
                  <a:t>Centers</a:t>
                </a:r>
                <a:r>
                  <a:rPr lang="en-IN" sz="2200" dirty="0"/>
                  <a:t> for Environmental </a:t>
                </a:r>
                <a:r>
                  <a:rPr lang="en-IN" sz="2200" dirty="0">
                    <a:solidFill>
                      <a:srgbClr val="CBCBCB"/>
                    </a:solidFill>
                  </a:rPr>
                  <a:t>_________</a:t>
                </a:r>
                <a:r>
                  <a:rPr lang="en-IN" sz="2200" dirty="0"/>
                  <a:t> Information.</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6151562" y="4114805"/>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solidFill>
                      <a:srgbClr val="C9C9C9"/>
                    </a:solidFill>
                  </a:rPr>
                  <a:t>_______   </a:t>
                </a:r>
                <a:r>
                  <a:rPr lang="en-IN" sz="2200" dirty="0">
                    <a:solidFill>
                      <a:srgbClr val="CBCBCB"/>
                    </a:solidFill>
                  </a:rPr>
                  <a:t> </a:t>
                </a:r>
                <a:r>
                  <a:rPr lang="en-IN" sz="2200" dirty="0"/>
                  <a:t>The index has indicators based on </a:t>
                </a:r>
                <a:r>
                  <a:rPr lang="en-IN" sz="2200" dirty="0">
                    <a:solidFill>
                      <a:srgbClr val="CBCBCB"/>
                    </a:solidFill>
                  </a:rPr>
                  <a:t>__ </a:t>
                </a:r>
                <a:r>
                  <a:rPr lang="en-IN" sz="2200" dirty="0"/>
                  <a:t>temperature, precipitation, and wind intensity. Final index is a arithmetic average of its indicators.</a:t>
                </a:r>
                <a:endParaRPr lang="en-US" sz="2200" dirty="0"/>
              </a:p>
            </p:txBody>
          </p:sp>
        </p:grpSp>
      </p:grpSp>
      <p:grpSp>
        <p:nvGrpSpPr>
          <p:cNvPr id="6" name="Group 5"/>
          <p:cNvGrpSpPr/>
          <p:nvPr/>
        </p:nvGrpSpPr>
        <p:grpSpPr>
          <a:xfrm>
            <a:off x="1385412"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pPr>
                <a:r>
                  <a:rPr lang="en-IN" sz="2200" dirty="0"/>
                  <a:t>It is not calculated </a:t>
                </a:r>
              </a:p>
              <a:p>
                <a:pPr algn="ctr" defTabSz="977900">
                  <a:lnSpc>
                    <a:spcPct val="90000"/>
                  </a:lnSpc>
                  <a:spcBef>
                    <a:spcPct val="0"/>
                  </a:spcBef>
                  <a:spcAft>
                    <a:spcPct val="35000"/>
                  </a:spcAft>
                </a:pPr>
                <a:r>
                  <a:rPr lang="en-IN" sz="2200" dirty="0"/>
                  <a:t>for India.</a:t>
                </a:r>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4583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U.S. Climate Extremes Index</a:t>
              </a:r>
            </a:p>
          </p:txBody>
        </p:sp>
      </p:grpSp>
      <p:sp>
        <p:nvSpPr>
          <p:cNvPr id="28" name="Title 3"/>
          <p:cNvSpPr txBox="1">
            <a:spLocks/>
          </p:cNvSpPr>
          <p:nvPr/>
        </p:nvSpPr>
        <p:spPr>
          <a:xfrm>
            <a:off x="2111096" y="526963"/>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r>
              <a:rPr lang="en-US" b="1" dirty="0"/>
              <a:t>…contd.</a:t>
            </a:r>
          </a:p>
        </p:txBody>
      </p:sp>
    </p:spTree>
    <p:custDataLst>
      <p:tags r:id="rId1"/>
    </p:custDataLst>
    <p:extLst>
      <p:ext uri="{BB962C8B-B14F-4D97-AF65-F5344CB8AC3E}">
        <p14:creationId xmlns:p14="http://schemas.microsoft.com/office/powerpoint/2010/main" xmlns="" val="1191410756"/>
      </p:ext>
    </p:extLst>
  </p:cSld>
  <p:clrMapOvr>
    <a:masterClrMapping/>
  </p:clrMapOvr>
  <p:transition spd="slow" advTm="611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1801405" y="1612916"/>
            <a:ext cx="4170713" cy="2339329"/>
            <a:chOff x="277400" y="1612911"/>
            <a:chExt cx="4170713" cy="2339329"/>
          </a:xfrm>
        </p:grpSpPr>
        <p:grpSp>
          <p:nvGrpSpPr>
            <p:cNvPr id="10" name="Group 9"/>
            <p:cNvGrpSpPr/>
            <p:nvPr/>
          </p:nvGrpSpPr>
          <p:grpSpPr>
            <a:xfrm>
              <a:off x="899592" y="1920240"/>
              <a:ext cx="3548521" cy="2032000"/>
              <a:chOff x="0" y="0"/>
              <a:chExt cx="3048000" cy="2032000"/>
            </a:xfrm>
            <a:noFill/>
            <a:scene3d>
              <a:camera prst="orthographicFront">
                <a:rot lat="0" lon="0" rev="0"/>
              </a:camera>
              <a:lightRig rig="contrasting" dir="t">
                <a:rot lat="0" lon="0" rev="1200000"/>
              </a:lightRig>
            </a:scene3d>
          </p:grpSpPr>
          <p:sp>
            <p:nvSpPr>
              <p:cNvPr id="11" name="Round Single Corner Rectangle 10"/>
              <p:cNvSpPr/>
              <p:nvPr/>
            </p:nvSpPr>
            <p:spPr>
              <a:xfrm rot="16200000">
                <a:off x="508000" y="-508000"/>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Round Single Corner Rectangle 4"/>
              <p:cNvSpPr txBox="1"/>
              <p:nvPr/>
            </p:nvSpPr>
            <p:spPr>
              <a:xfrm>
                <a:off x="0" y="344795"/>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The ETCCDI Indices are based on the European Climate Assessment indices to </a:t>
                </a:r>
                <a:r>
                  <a:rPr lang="en-IN" sz="2200" dirty="0" err="1"/>
                  <a:t>analyze</a:t>
                </a:r>
                <a:r>
                  <a:rPr lang="en-IN" sz="2200" dirty="0"/>
                  <a:t> trends for second half of the 20</a:t>
                </a:r>
                <a:r>
                  <a:rPr lang="en-IN" sz="2200" baseline="30000" dirty="0"/>
                  <a:t>th</a:t>
                </a:r>
                <a:r>
                  <a:rPr lang="en-IN" sz="2200" dirty="0"/>
                  <a:t> </a:t>
                </a:r>
                <a:r>
                  <a:rPr lang="en-IN" sz="2200" dirty="0">
                    <a:solidFill>
                      <a:srgbClr val="C9C9C9"/>
                    </a:solidFill>
                  </a:rPr>
                  <a:t>_________ </a:t>
                </a:r>
                <a:r>
                  <a:rPr lang="en-IN" sz="2200" dirty="0"/>
                  <a:t>century.         . </a:t>
                </a:r>
                <a:endParaRPr lang="en-IN" sz="2200" dirty="0">
                  <a:solidFill>
                    <a:srgbClr val="C9C9C9"/>
                  </a:solidFill>
                </a:endParaRPr>
              </a:p>
            </p:txBody>
          </p:sp>
        </p:grpSp>
        <p:sp>
          <p:nvSpPr>
            <p:cNvPr id="2" name="TextBox 1"/>
            <p:cNvSpPr txBox="1"/>
            <p:nvPr/>
          </p:nvSpPr>
          <p:spPr>
            <a:xfrm rot="19800000">
              <a:off x="277400" y="1612911"/>
              <a:ext cx="1572866" cy="369332"/>
            </a:xfrm>
            <a:prstGeom prst="rect">
              <a:avLst/>
            </a:prstGeom>
            <a:noFill/>
          </p:spPr>
          <p:txBody>
            <a:bodyPr wrap="none" rtlCol="0">
              <a:spAutoFit/>
            </a:bodyPr>
            <a:lstStyle/>
            <a:p>
              <a:r>
                <a:rPr lang="en-US" b="1" dirty="0"/>
                <a:t>WHAT IS IT?</a:t>
              </a:r>
            </a:p>
          </p:txBody>
        </p:sp>
      </p:grpSp>
      <p:grpSp>
        <p:nvGrpSpPr>
          <p:cNvPr id="7" name="Group 6"/>
          <p:cNvGrpSpPr/>
          <p:nvPr/>
        </p:nvGrpSpPr>
        <p:grpSpPr>
          <a:xfrm>
            <a:off x="6143544" y="1463438"/>
            <a:ext cx="4726424" cy="2488802"/>
            <a:chOff x="4619544" y="1463438"/>
            <a:chExt cx="4726424" cy="2488802"/>
          </a:xfrm>
        </p:grpSpPr>
        <p:grpSp>
          <p:nvGrpSpPr>
            <p:cNvPr id="13" name="Group 12"/>
            <p:cNvGrpSpPr/>
            <p:nvPr/>
          </p:nvGrpSpPr>
          <p:grpSpPr>
            <a:xfrm>
              <a:off x="4619544" y="1920240"/>
              <a:ext cx="3633823" cy="2032000"/>
              <a:chOff x="3048000" y="0"/>
              <a:chExt cx="3048000" cy="2032000"/>
            </a:xfrm>
            <a:scene3d>
              <a:camera prst="orthographicFront">
                <a:rot lat="0" lon="0" rev="0"/>
              </a:camera>
              <a:lightRig rig="contrasting" dir="t">
                <a:rot lat="0" lon="0" rev="1200000"/>
              </a:lightRig>
            </a:scene3d>
          </p:grpSpPr>
          <p:sp>
            <p:nvSpPr>
              <p:cNvPr id="14" name="Round Single Corner Rectangle 13"/>
              <p:cNvSpPr/>
              <p:nvPr/>
            </p:nvSpPr>
            <p:spPr>
              <a:xfrm>
                <a:off x="3048000" y="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 Single Corner Rectangle 4"/>
              <p:cNvSpPr txBox="1"/>
              <p:nvPr/>
            </p:nvSpPr>
            <p:spPr>
              <a:xfrm>
                <a:off x="3048000" y="272792"/>
                <a:ext cx="3048000" cy="15240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The ETCCDI indices have been computed for a number of global climate models participating in the CMIP3 </a:t>
                </a:r>
                <a:r>
                  <a:rPr lang="en-IN" sz="2200" dirty="0">
                    <a:solidFill>
                      <a:schemeClr val="bg1"/>
                    </a:solidFill>
                  </a:rPr>
                  <a:t>_________ </a:t>
                </a:r>
                <a:r>
                  <a:rPr lang="en-IN" sz="2200" dirty="0"/>
                  <a:t> and CMIP5, and </a:t>
                </a:r>
                <a:r>
                  <a:rPr lang="en-IN" sz="2200" dirty="0">
                    <a:solidFill>
                      <a:srgbClr val="CBCBCB"/>
                    </a:solidFill>
                  </a:rPr>
                  <a:t>__________ </a:t>
                </a:r>
                <a:r>
                  <a:rPr lang="en-IN" sz="2200" dirty="0"/>
                  <a:t>for reanalysis.</a:t>
                </a:r>
                <a:endParaRPr lang="en-US" sz="2200" dirty="0"/>
              </a:p>
            </p:txBody>
          </p:sp>
        </p:grpSp>
        <p:sp>
          <p:nvSpPr>
            <p:cNvPr id="23" name="TextBox 22"/>
            <p:cNvSpPr txBox="1"/>
            <p:nvPr/>
          </p:nvSpPr>
          <p:spPr>
            <a:xfrm rot="1800000">
              <a:off x="7232889" y="1463438"/>
              <a:ext cx="2113079" cy="646331"/>
            </a:xfrm>
            <a:prstGeom prst="rect">
              <a:avLst/>
            </a:prstGeom>
            <a:noFill/>
          </p:spPr>
          <p:txBody>
            <a:bodyPr wrap="none" rtlCol="0">
              <a:spAutoFit/>
            </a:bodyPr>
            <a:lstStyle/>
            <a:p>
              <a:pPr algn="ctr"/>
              <a:r>
                <a:rPr lang="en-US" b="1" dirty="0"/>
                <a:t>WHO </a:t>
              </a:r>
            </a:p>
            <a:p>
              <a:pPr algn="ctr"/>
              <a:r>
                <a:rPr lang="en-US" b="1" dirty="0"/>
                <a:t>CALCULATES IT?</a:t>
              </a:r>
            </a:p>
          </p:txBody>
        </p:sp>
      </p:grpSp>
      <p:grpSp>
        <p:nvGrpSpPr>
          <p:cNvPr id="4" name="Group 3"/>
          <p:cNvGrpSpPr/>
          <p:nvPr/>
        </p:nvGrpSpPr>
        <p:grpSpPr>
          <a:xfrm>
            <a:off x="6151562" y="4114805"/>
            <a:ext cx="4230617" cy="2146689"/>
            <a:chOff x="6151562" y="4114805"/>
            <a:chExt cx="4230617" cy="2146689"/>
          </a:xfrm>
        </p:grpSpPr>
        <p:sp>
          <p:nvSpPr>
            <p:cNvPr id="24" name="TextBox 23"/>
            <p:cNvSpPr txBox="1"/>
            <p:nvPr/>
          </p:nvSpPr>
          <p:spPr>
            <a:xfrm rot="19800000">
              <a:off x="9515852" y="5892162"/>
              <a:ext cx="866327" cy="369332"/>
            </a:xfrm>
            <a:prstGeom prst="rect">
              <a:avLst/>
            </a:prstGeom>
            <a:noFill/>
          </p:spPr>
          <p:txBody>
            <a:bodyPr wrap="none" rtlCol="0">
              <a:spAutoFit/>
            </a:bodyPr>
            <a:lstStyle/>
            <a:p>
              <a:r>
                <a:rPr lang="en-US" b="1" dirty="0"/>
                <a:t>HOW?</a:t>
              </a:r>
            </a:p>
          </p:txBody>
        </p:sp>
        <p:grpSp>
          <p:nvGrpSpPr>
            <p:cNvPr id="20" name="Group 19"/>
            <p:cNvGrpSpPr/>
            <p:nvPr/>
          </p:nvGrpSpPr>
          <p:grpSpPr>
            <a:xfrm>
              <a:off x="6151562" y="4114805"/>
              <a:ext cx="3625810" cy="2032000"/>
              <a:chOff x="3048000" y="2031999"/>
              <a:chExt cx="3048000" cy="2032000"/>
            </a:xfrm>
            <a:noFill/>
            <a:scene3d>
              <a:camera prst="orthographicFront">
                <a:rot lat="0" lon="0" rev="0"/>
              </a:camera>
              <a:lightRig rig="contrasting" dir="t">
                <a:rot lat="0" lon="0" rev="1200000"/>
              </a:lightRig>
            </a:scene3d>
          </p:grpSpPr>
          <p:sp>
            <p:nvSpPr>
              <p:cNvPr id="21" name="Round Single Corner Rectangle 20"/>
              <p:cNvSpPr/>
              <p:nvPr/>
            </p:nvSpPr>
            <p:spPr>
              <a:xfrm rot="5400000">
                <a:off x="3556000" y="1523999"/>
                <a:ext cx="2032000" cy="3048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 Single Corner Rectangle 4"/>
              <p:cNvSpPr txBox="1"/>
              <p:nvPr/>
            </p:nvSpPr>
            <p:spPr>
              <a:xfrm>
                <a:off x="3048000" y="2367254"/>
                <a:ext cx="2919403"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ETCCDI has defined 27 core indices, which chiefly depend on temperature and precipitation.</a:t>
                </a:r>
                <a:endParaRPr lang="en-US" sz="2200" dirty="0"/>
              </a:p>
            </p:txBody>
          </p:sp>
        </p:grpSp>
      </p:grpSp>
      <p:grpSp>
        <p:nvGrpSpPr>
          <p:cNvPr id="6" name="Group 5"/>
          <p:cNvGrpSpPr/>
          <p:nvPr/>
        </p:nvGrpSpPr>
        <p:grpSpPr>
          <a:xfrm>
            <a:off x="1385412" y="4114800"/>
            <a:ext cx="4585625" cy="2451984"/>
            <a:chOff x="1385412" y="4114800"/>
            <a:chExt cx="4585625" cy="2451984"/>
          </a:xfrm>
        </p:grpSpPr>
        <p:grpSp>
          <p:nvGrpSpPr>
            <p:cNvPr id="16" name="Group 15"/>
            <p:cNvGrpSpPr/>
            <p:nvPr/>
          </p:nvGrpSpPr>
          <p:grpSpPr>
            <a:xfrm>
              <a:off x="2423597" y="4114800"/>
              <a:ext cx="3547440" cy="2032000"/>
              <a:chOff x="0" y="2032000"/>
              <a:chExt cx="3048000" cy="2032000"/>
            </a:xfrm>
            <a:noFill/>
            <a:scene3d>
              <a:camera prst="orthographicFront">
                <a:rot lat="0" lon="0" rev="0"/>
              </a:camera>
              <a:lightRig rig="contrasting" dir="t">
                <a:rot lat="0" lon="0" rev="1200000"/>
              </a:lightRig>
            </a:scene3d>
          </p:grpSpPr>
          <p:sp>
            <p:nvSpPr>
              <p:cNvPr id="17" name="Round Single Corner Rectangle 16"/>
              <p:cNvSpPr/>
              <p:nvPr/>
            </p:nvSpPr>
            <p:spPr>
              <a:xfrm rot="10800000">
                <a:off x="0" y="2032000"/>
                <a:ext cx="3048000" cy="2032000"/>
              </a:xfrm>
              <a:prstGeom prst="round1Rect">
                <a:avLst/>
              </a:prstGeom>
              <a:solidFill>
                <a:srgbClr val="CBCBCB"/>
              </a:solidFill>
              <a:sp3d contourW="19050" prstMaterial="metal">
                <a:bevelT w="88900" h="203200"/>
                <a:bevelB w="165100" h="254000"/>
              </a:sp3d>
            </p:spPr>
            <p:style>
              <a:lnRef idx="0">
                <a:schemeClr val="dk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 Single Corner Rectangle 4"/>
              <p:cNvSpPr txBox="1"/>
              <p:nvPr/>
            </p:nvSpPr>
            <p:spPr>
              <a:xfrm>
                <a:off x="0" y="2342480"/>
                <a:ext cx="3048000" cy="1524000"/>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r>
                  <a:rPr lang="en-IN" sz="2200" dirty="0"/>
                  <a:t>Separate index values could not be found for India.</a:t>
                </a:r>
                <a:endParaRPr lang="en-US" sz="2200" dirty="0"/>
              </a:p>
            </p:txBody>
          </p:sp>
        </p:grpSp>
        <p:sp>
          <p:nvSpPr>
            <p:cNvPr id="25" name="TextBox 24"/>
            <p:cNvSpPr txBox="1"/>
            <p:nvPr/>
          </p:nvSpPr>
          <p:spPr>
            <a:xfrm rot="1800000">
              <a:off x="1385412" y="5920453"/>
              <a:ext cx="1786066" cy="646331"/>
            </a:xfrm>
            <a:prstGeom prst="rect">
              <a:avLst/>
            </a:prstGeom>
            <a:noFill/>
          </p:spPr>
          <p:txBody>
            <a:bodyPr wrap="none" rtlCol="0">
              <a:spAutoFit/>
            </a:bodyPr>
            <a:lstStyle/>
            <a:p>
              <a:pPr algn="ctr"/>
              <a:r>
                <a:rPr lang="en-US" b="1" dirty="0"/>
                <a:t>WHAT ABOUT</a:t>
              </a:r>
            </a:p>
            <a:p>
              <a:pPr algn="ctr"/>
              <a:r>
                <a:rPr lang="en-US" b="1" dirty="0"/>
                <a:t>INDIA?</a:t>
              </a:r>
            </a:p>
          </p:txBody>
        </p:sp>
      </p:grpSp>
      <p:grpSp>
        <p:nvGrpSpPr>
          <p:cNvPr id="5" name="Group 4"/>
          <p:cNvGrpSpPr/>
          <p:nvPr/>
        </p:nvGrpSpPr>
        <p:grpSpPr>
          <a:xfrm>
            <a:off x="4583832" y="3352775"/>
            <a:ext cx="3096344" cy="1016000"/>
            <a:chOff x="4267200" y="1512173"/>
            <a:chExt cx="1828800" cy="1016000"/>
          </a:xfrm>
          <a:scene3d>
            <a:camera prst="orthographicFront">
              <a:rot lat="0" lon="0" rev="0"/>
            </a:camera>
            <a:lightRig rig="contrasting" dir="t">
              <a:rot lat="0" lon="0" rev="1200000"/>
            </a:lightRig>
          </a:scene3d>
        </p:grpSpPr>
        <p:sp>
          <p:nvSpPr>
            <p:cNvPr id="8" name="Rounded Rectangle 7"/>
            <p:cNvSpPr/>
            <p:nvPr/>
          </p:nvSpPr>
          <p:spPr>
            <a:xfrm>
              <a:off x="4267200" y="1512173"/>
              <a:ext cx="1828800" cy="1016000"/>
            </a:xfrm>
            <a:prstGeom prst="round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sp>
        <p:sp>
          <p:nvSpPr>
            <p:cNvPr id="9" name="Rounded Rectangle 4"/>
            <p:cNvSpPr txBox="1"/>
            <p:nvPr/>
          </p:nvSpPr>
          <p:spPr>
            <a:xfrm>
              <a:off x="4316797" y="1561770"/>
              <a:ext cx="1729606" cy="916806"/>
            </a:xfrm>
            <a:prstGeom prst="rect">
              <a:avLst/>
            </a:prstGeom>
            <a:blipFill rotWithShape="0">
              <a:blip r:embed="rId4">
                <a:duotone>
                  <a:srgbClr val="212121">
                    <a:hueOff val="0"/>
                    <a:satOff val="0"/>
                    <a:lumOff val="0"/>
                    <a:alphaOff val="0"/>
                    <a:shade val="74000"/>
                    <a:satMod val="130000"/>
                    <a:lumMod val="90000"/>
                  </a:srgbClr>
                  <a:srgbClr val="212121">
                    <a:hueOff val="0"/>
                    <a:satOff val="0"/>
                    <a:lumOff val="0"/>
                    <a:alphaOff val="0"/>
                    <a:tint val="94000"/>
                    <a:satMod val="120000"/>
                    <a:lumMod val="104000"/>
                  </a:srgb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p:spPr>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bg1"/>
                  </a:solidFill>
                </a:rPr>
                <a:t>ETCCDI Indices</a:t>
              </a:r>
            </a:p>
          </p:txBody>
        </p:sp>
      </p:grpSp>
      <p:sp>
        <p:nvSpPr>
          <p:cNvPr id="28" name="Title 3"/>
          <p:cNvSpPr txBox="1">
            <a:spLocks/>
          </p:cNvSpPr>
          <p:nvPr/>
        </p:nvSpPr>
        <p:spPr>
          <a:xfrm>
            <a:off x="2111096" y="526963"/>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r>
              <a:rPr lang="en-US" b="1" dirty="0"/>
              <a:t>…contd.</a:t>
            </a:r>
          </a:p>
        </p:txBody>
      </p:sp>
      <p:sp>
        <p:nvSpPr>
          <p:cNvPr id="27" name="Left Arrow 26">
            <a:hlinkClick r:id="rId5" action="ppaction://hlinksldjump"/>
          </p:cNvPr>
          <p:cNvSpPr/>
          <p:nvPr/>
        </p:nvSpPr>
        <p:spPr>
          <a:xfrm>
            <a:off x="11453850" y="3214686"/>
            <a:ext cx="738150" cy="500066"/>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2771087603"/>
      </p:ext>
    </p:extLst>
  </p:cSld>
  <p:clrMapOvr>
    <a:masterClrMapping/>
  </p:clrMapOvr>
  <p:transition spd="slow" advTm="611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78281429"/>
              </p:ext>
            </p:extLst>
          </p:nvPr>
        </p:nvGraphicFramePr>
        <p:xfrm>
          <a:off x="2110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txBox="1">
            <a:spLocks/>
          </p:cNvSpPr>
          <p:nvPr/>
        </p:nvSpPr>
        <p:spPr>
          <a:xfrm>
            <a:off x="2063552" y="61297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a:t>
            </a:r>
            <a:endParaRPr lang="en-IN" dirty="0"/>
          </a:p>
        </p:txBody>
      </p:sp>
    </p:spTree>
    <p:custDataLst>
      <p:tags r:id="rId1"/>
    </p:custDataLst>
    <p:extLst>
      <p:ext uri="{BB962C8B-B14F-4D97-AF65-F5344CB8AC3E}">
        <p14:creationId xmlns:p14="http://schemas.microsoft.com/office/powerpoint/2010/main" xmlns="" val="3783718048"/>
      </p:ext>
    </p:extLst>
  </p:cSld>
  <p:clrMapOvr>
    <a:masterClrMapping/>
  </p:clrMapOvr>
  <p:transition spd="slow" advTm="18906"/>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742924457"/>
              </p:ext>
            </p:extLst>
          </p:nvPr>
        </p:nvGraphicFramePr>
        <p:xfrm>
          <a:off x="2110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txBox="1">
            <a:spLocks/>
          </p:cNvSpPr>
          <p:nvPr/>
        </p:nvSpPr>
        <p:spPr>
          <a:xfrm>
            <a:off x="2063552" y="61297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xmlns="" val="2969304194"/>
      </p:ext>
    </p:extLst>
  </p:cSld>
  <p:clrMapOvr>
    <a:masterClrMapping/>
  </p:clrMapOvr>
  <p:transition spd="slow" advTm="2993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p:nvPicPr>
        <p:blipFill>
          <a:blip r:embed="rId4"/>
          <a:srcRect/>
          <a:stretch>
            <a:fillRect/>
          </a:stretch>
        </p:blipFill>
        <p:spPr bwMode="auto">
          <a:xfrm>
            <a:off x="2788288" y="302305"/>
            <a:ext cx="7232315" cy="500042"/>
          </a:xfrm>
          <a:prstGeom prst="rect">
            <a:avLst/>
          </a:prstGeom>
          <a:solidFill>
            <a:schemeClr val="bg1"/>
          </a:solidFill>
          <a:ln w="9525">
            <a:noFill/>
            <a:miter lim="800000"/>
            <a:headEnd/>
            <a:tailEnd/>
          </a:ln>
          <a:effectLst/>
        </p:spPr>
      </p:pic>
      <p:grpSp>
        <p:nvGrpSpPr>
          <p:cNvPr id="4" name="Group 19"/>
          <p:cNvGrpSpPr/>
          <p:nvPr/>
        </p:nvGrpSpPr>
        <p:grpSpPr>
          <a:xfrm>
            <a:off x="1524007" y="0"/>
            <a:ext cx="9142797" cy="6124240"/>
            <a:chOff x="0" y="0"/>
            <a:chExt cx="9142797" cy="6124240"/>
          </a:xfrm>
        </p:grpSpPr>
        <p:sp>
          <p:nvSpPr>
            <p:cNvPr id="21" name="TextBox 20"/>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1884</a:t>
              </a:r>
            </a:p>
          </p:txBody>
        </p:sp>
        <p:pic>
          <p:nvPicPr>
            <p:cNvPr id="22" name="Picture 40" descr="F:\Actuarial\Project\NASA vital signs\1884.jpg"/>
            <p:cNvPicPr>
              <a:picLocks noChangeAspect="1" noChangeArrowheads="1"/>
            </p:cNvPicPr>
            <p:nvPr/>
          </p:nvPicPr>
          <p:blipFill>
            <a:blip r:embed="rId5"/>
            <a:srcRect/>
            <a:stretch>
              <a:fillRect/>
            </a:stretch>
          </p:blipFill>
          <p:spPr bwMode="auto">
            <a:xfrm>
              <a:off x="0" y="980728"/>
              <a:ext cx="9142797" cy="5143512"/>
            </a:xfrm>
            <a:prstGeom prst="rect">
              <a:avLst/>
            </a:prstGeom>
            <a:noFill/>
          </p:spPr>
        </p:pic>
      </p:grpSp>
      <p:grpSp>
        <p:nvGrpSpPr>
          <p:cNvPr id="5" name="Group 22"/>
          <p:cNvGrpSpPr/>
          <p:nvPr/>
        </p:nvGrpSpPr>
        <p:grpSpPr>
          <a:xfrm>
            <a:off x="1524000" y="8"/>
            <a:ext cx="9144000" cy="6116189"/>
            <a:chOff x="0" y="0"/>
            <a:chExt cx="9144000" cy="6116189"/>
          </a:xfrm>
        </p:grpSpPr>
        <p:sp>
          <p:nvSpPr>
            <p:cNvPr id="24" name="TextBox 23"/>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1894</a:t>
              </a:r>
            </a:p>
          </p:txBody>
        </p:sp>
        <p:pic>
          <p:nvPicPr>
            <p:cNvPr id="25" name="Picture 3" descr="F:\Actuarial\Project\NASA vital signs\1894.jpg"/>
            <p:cNvPicPr>
              <a:picLocks noChangeAspect="1" noChangeArrowheads="1"/>
            </p:cNvPicPr>
            <p:nvPr/>
          </p:nvPicPr>
          <p:blipFill>
            <a:blip r:embed="rId6"/>
            <a:srcRect/>
            <a:stretch>
              <a:fillRect/>
            </a:stretch>
          </p:blipFill>
          <p:spPr bwMode="auto">
            <a:xfrm>
              <a:off x="0" y="972000"/>
              <a:ext cx="9144000" cy="5144189"/>
            </a:xfrm>
            <a:prstGeom prst="rect">
              <a:avLst/>
            </a:prstGeom>
            <a:noFill/>
          </p:spPr>
        </p:pic>
      </p:grpSp>
      <p:grpSp>
        <p:nvGrpSpPr>
          <p:cNvPr id="6" name="Group 31"/>
          <p:cNvGrpSpPr/>
          <p:nvPr/>
        </p:nvGrpSpPr>
        <p:grpSpPr>
          <a:xfrm>
            <a:off x="1524000" y="8"/>
            <a:ext cx="9144000" cy="6116189"/>
            <a:chOff x="0" y="0"/>
            <a:chExt cx="9144000" cy="6116189"/>
          </a:xfrm>
        </p:grpSpPr>
        <p:sp>
          <p:nvSpPr>
            <p:cNvPr id="33" name="TextBox 32"/>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1904</a:t>
              </a:r>
            </a:p>
          </p:txBody>
        </p:sp>
        <p:pic>
          <p:nvPicPr>
            <p:cNvPr id="34" name="Picture 3" descr="F:\Actuarial\Project\NASA vital signs\1904.jpg"/>
            <p:cNvPicPr>
              <a:picLocks noChangeAspect="1" noChangeArrowheads="1"/>
            </p:cNvPicPr>
            <p:nvPr/>
          </p:nvPicPr>
          <p:blipFill>
            <a:blip r:embed="rId7"/>
            <a:srcRect/>
            <a:stretch>
              <a:fillRect/>
            </a:stretch>
          </p:blipFill>
          <p:spPr bwMode="auto">
            <a:xfrm>
              <a:off x="0" y="972000"/>
              <a:ext cx="9144000" cy="5144189"/>
            </a:xfrm>
            <a:prstGeom prst="rect">
              <a:avLst/>
            </a:prstGeom>
            <a:noFill/>
          </p:spPr>
        </p:pic>
      </p:grpSp>
      <p:grpSp>
        <p:nvGrpSpPr>
          <p:cNvPr id="8" name="Group 34"/>
          <p:cNvGrpSpPr/>
          <p:nvPr/>
        </p:nvGrpSpPr>
        <p:grpSpPr>
          <a:xfrm>
            <a:off x="1524000" y="8"/>
            <a:ext cx="9144000" cy="6116189"/>
            <a:chOff x="0" y="0"/>
            <a:chExt cx="9144000" cy="6116189"/>
          </a:xfrm>
        </p:grpSpPr>
        <p:sp>
          <p:nvSpPr>
            <p:cNvPr id="36" name="TextBox 35"/>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1914</a:t>
              </a:r>
            </a:p>
          </p:txBody>
        </p:sp>
        <p:pic>
          <p:nvPicPr>
            <p:cNvPr id="37" name="Picture 3" descr="F:\Actuarial\Project\NASA vital signs\1914.jpg"/>
            <p:cNvPicPr>
              <a:picLocks noChangeAspect="1" noChangeArrowheads="1"/>
            </p:cNvPicPr>
            <p:nvPr/>
          </p:nvPicPr>
          <p:blipFill>
            <a:blip r:embed="rId8"/>
            <a:srcRect/>
            <a:stretch>
              <a:fillRect/>
            </a:stretch>
          </p:blipFill>
          <p:spPr bwMode="auto">
            <a:xfrm>
              <a:off x="0" y="972000"/>
              <a:ext cx="9144000" cy="5144189"/>
            </a:xfrm>
            <a:prstGeom prst="rect">
              <a:avLst/>
            </a:prstGeom>
            <a:noFill/>
          </p:spPr>
        </p:pic>
      </p:grpSp>
      <p:grpSp>
        <p:nvGrpSpPr>
          <p:cNvPr id="9" name="Group 37"/>
          <p:cNvGrpSpPr/>
          <p:nvPr/>
        </p:nvGrpSpPr>
        <p:grpSpPr>
          <a:xfrm>
            <a:off x="1524000" y="0"/>
            <a:ext cx="9142796" cy="6115512"/>
            <a:chOff x="0" y="29038"/>
            <a:chExt cx="9142796" cy="6115512"/>
          </a:xfrm>
        </p:grpSpPr>
        <p:sp>
          <p:nvSpPr>
            <p:cNvPr id="39" name="TextBox 38"/>
            <p:cNvSpPr txBox="1"/>
            <p:nvPr/>
          </p:nvSpPr>
          <p:spPr>
            <a:xfrm>
              <a:off x="0" y="29038"/>
              <a:ext cx="1357290" cy="646331"/>
            </a:xfrm>
            <a:prstGeom prst="rect">
              <a:avLst/>
            </a:prstGeom>
            <a:noFill/>
          </p:spPr>
          <p:txBody>
            <a:bodyPr wrap="square" rtlCol="0">
              <a:spAutoFit/>
            </a:bodyPr>
            <a:lstStyle/>
            <a:p>
              <a:r>
                <a:rPr lang="en-IN" sz="3600" b="1" dirty="0">
                  <a:solidFill>
                    <a:schemeClr val="bg1"/>
                  </a:solidFill>
                </a:rPr>
                <a:t>1924</a:t>
              </a:r>
            </a:p>
          </p:txBody>
        </p:sp>
        <p:pic>
          <p:nvPicPr>
            <p:cNvPr id="40" name="Picture 3" descr="F:\Actuarial\Project\NASA vital signs\1924.jpg"/>
            <p:cNvPicPr>
              <a:picLocks noChangeAspect="1" noChangeArrowheads="1"/>
            </p:cNvPicPr>
            <p:nvPr/>
          </p:nvPicPr>
          <p:blipFill>
            <a:blip r:embed="rId9"/>
            <a:srcRect/>
            <a:stretch>
              <a:fillRect/>
            </a:stretch>
          </p:blipFill>
          <p:spPr bwMode="auto">
            <a:xfrm>
              <a:off x="0" y="1001038"/>
              <a:ext cx="9142796" cy="5143512"/>
            </a:xfrm>
            <a:prstGeom prst="rect">
              <a:avLst/>
            </a:prstGeom>
            <a:noFill/>
          </p:spPr>
        </p:pic>
      </p:grpSp>
      <p:grpSp>
        <p:nvGrpSpPr>
          <p:cNvPr id="10" name="Group 40"/>
          <p:cNvGrpSpPr/>
          <p:nvPr/>
        </p:nvGrpSpPr>
        <p:grpSpPr>
          <a:xfrm>
            <a:off x="1524000" y="8"/>
            <a:ext cx="9144000" cy="6116189"/>
            <a:chOff x="0" y="0"/>
            <a:chExt cx="9144000" cy="6116189"/>
          </a:xfrm>
        </p:grpSpPr>
        <p:sp>
          <p:nvSpPr>
            <p:cNvPr id="42" name="TextBox 41"/>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1934</a:t>
              </a:r>
            </a:p>
          </p:txBody>
        </p:sp>
        <p:pic>
          <p:nvPicPr>
            <p:cNvPr id="43" name="Picture 3" descr="F:\Actuarial\Project\NASA vital signs\1934.jpg"/>
            <p:cNvPicPr>
              <a:picLocks noChangeAspect="1" noChangeArrowheads="1"/>
            </p:cNvPicPr>
            <p:nvPr/>
          </p:nvPicPr>
          <p:blipFill>
            <a:blip r:embed="rId10"/>
            <a:srcRect/>
            <a:stretch>
              <a:fillRect/>
            </a:stretch>
          </p:blipFill>
          <p:spPr bwMode="auto">
            <a:xfrm>
              <a:off x="0" y="972000"/>
              <a:ext cx="9144000" cy="5144189"/>
            </a:xfrm>
            <a:prstGeom prst="rect">
              <a:avLst/>
            </a:prstGeom>
            <a:noFill/>
          </p:spPr>
        </p:pic>
      </p:grpSp>
      <p:grpSp>
        <p:nvGrpSpPr>
          <p:cNvPr id="11" name="Group 43"/>
          <p:cNvGrpSpPr/>
          <p:nvPr/>
        </p:nvGrpSpPr>
        <p:grpSpPr>
          <a:xfrm>
            <a:off x="1524000" y="0"/>
            <a:ext cx="9144000" cy="6116190"/>
            <a:chOff x="0" y="0"/>
            <a:chExt cx="9144000" cy="6116190"/>
          </a:xfrm>
        </p:grpSpPr>
        <p:sp>
          <p:nvSpPr>
            <p:cNvPr id="45" name="TextBox 44"/>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1944</a:t>
              </a:r>
            </a:p>
          </p:txBody>
        </p:sp>
        <p:pic>
          <p:nvPicPr>
            <p:cNvPr id="46" name="Picture 3" descr="F:\Actuarial\Project\NASA vital signs\1944.jpg"/>
            <p:cNvPicPr>
              <a:picLocks noChangeAspect="1" noChangeArrowheads="1"/>
            </p:cNvPicPr>
            <p:nvPr/>
          </p:nvPicPr>
          <p:blipFill>
            <a:blip r:embed="rId11"/>
            <a:srcRect/>
            <a:stretch>
              <a:fillRect/>
            </a:stretch>
          </p:blipFill>
          <p:spPr bwMode="auto">
            <a:xfrm>
              <a:off x="0" y="972000"/>
              <a:ext cx="9144000" cy="5144190"/>
            </a:xfrm>
            <a:prstGeom prst="rect">
              <a:avLst/>
            </a:prstGeom>
            <a:noFill/>
          </p:spPr>
        </p:pic>
      </p:grpSp>
      <p:grpSp>
        <p:nvGrpSpPr>
          <p:cNvPr id="12" name="Group 46"/>
          <p:cNvGrpSpPr/>
          <p:nvPr/>
        </p:nvGrpSpPr>
        <p:grpSpPr>
          <a:xfrm>
            <a:off x="1524000" y="8"/>
            <a:ext cx="9144000" cy="6116189"/>
            <a:chOff x="0" y="0"/>
            <a:chExt cx="9144000" cy="6116189"/>
          </a:xfrm>
        </p:grpSpPr>
        <p:sp>
          <p:nvSpPr>
            <p:cNvPr id="48" name="TextBox 47"/>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1954</a:t>
              </a:r>
            </a:p>
          </p:txBody>
        </p:sp>
        <p:pic>
          <p:nvPicPr>
            <p:cNvPr id="49" name="Picture 3" descr="F:\Actuarial\Project\NASA vital signs\1954.jpg"/>
            <p:cNvPicPr>
              <a:picLocks noChangeAspect="1" noChangeArrowheads="1"/>
            </p:cNvPicPr>
            <p:nvPr/>
          </p:nvPicPr>
          <p:blipFill>
            <a:blip r:embed="rId12"/>
            <a:srcRect/>
            <a:stretch>
              <a:fillRect/>
            </a:stretch>
          </p:blipFill>
          <p:spPr bwMode="auto">
            <a:xfrm>
              <a:off x="0" y="972000"/>
              <a:ext cx="9144000" cy="5144189"/>
            </a:xfrm>
            <a:prstGeom prst="rect">
              <a:avLst/>
            </a:prstGeom>
            <a:noFill/>
          </p:spPr>
        </p:pic>
      </p:grpSp>
      <p:grpSp>
        <p:nvGrpSpPr>
          <p:cNvPr id="13" name="Group 49"/>
          <p:cNvGrpSpPr/>
          <p:nvPr/>
        </p:nvGrpSpPr>
        <p:grpSpPr>
          <a:xfrm>
            <a:off x="1524000" y="8"/>
            <a:ext cx="9144000" cy="6116189"/>
            <a:chOff x="0" y="0"/>
            <a:chExt cx="9144000" cy="6116189"/>
          </a:xfrm>
        </p:grpSpPr>
        <p:sp>
          <p:nvSpPr>
            <p:cNvPr id="51" name="TextBox 50"/>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1964</a:t>
              </a:r>
            </a:p>
          </p:txBody>
        </p:sp>
        <p:pic>
          <p:nvPicPr>
            <p:cNvPr id="52" name="Picture 3" descr="F:\Actuarial\Project\NASA vital signs\1964.jpg"/>
            <p:cNvPicPr>
              <a:picLocks noChangeAspect="1" noChangeArrowheads="1"/>
            </p:cNvPicPr>
            <p:nvPr/>
          </p:nvPicPr>
          <p:blipFill>
            <a:blip r:embed="rId13"/>
            <a:srcRect/>
            <a:stretch>
              <a:fillRect/>
            </a:stretch>
          </p:blipFill>
          <p:spPr bwMode="auto">
            <a:xfrm>
              <a:off x="0" y="972000"/>
              <a:ext cx="9144000" cy="5144189"/>
            </a:xfrm>
            <a:prstGeom prst="rect">
              <a:avLst/>
            </a:prstGeom>
            <a:noFill/>
          </p:spPr>
        </p:pic>
      </p:grpSp>
      <p:grpSp>
        <p:nvGrpSpPr>
          <p:cNvPr id="14" name="Group 52"/>
          <p:cNvGrpSpPr/>
          <p:nvPr/>
        </p:nvGrpSpPr>
        <p:grpSpPr>
          <a:xfrm>
            <a:off x="1524000" y="7"/>
            <a:ext cx="9144000" cy="6124917"/>
            <a:chOff x="0" y="0"/>
            <a:chExt cx="9144000" cy="6124917"/>
          </a:xfrm>
        </p:grpSpPr>
        <p:sp>
          <p:nvSpPr>
            <p:cNvPr id="54" name="TextBox 53"/>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1974</a:t>
              </a:r>
            </a:p>
          </p:txBody>
        </p:sp>
        <p:pic>
          <p:nvPicPr>
            <p:cNvPr id="55" name="Picture 3" descr="F:\Actuarial\Project\NASA vital signs\1974.jpg"/>
            <p:cNvPicPr>
              <a:picLocks noChangeAspect="1" noChangeArrowheads="1"/>
            </p:cNvPicPr>
            <p:nvPr/>
          </p:nvPicPr>
          <p:blipFill>
            <a:blip r:embed="rId14"/>
            <a:srcRect/>
            <a:stretch>
              <a:fillRect/>
            </a:stretch>
          </p:blipFill>
          <p:spPr bwMode="auto">
            <a:xfrm>
              <a:off x="0" y="980728"/>
              <a:ext cx="9144000" cy="5144189"/>
            </a:xfrm>
            <a:prstGeom prst="rect">
              <a:avLst/>
            </a:prstGeom>
            <a:noFill/>
          </p:spPr>
        </p:pic>
      </p:grpSp>
      <p:grpSp>
        <p:nvGrpSpPr>
          <p:cNvPr id="15" name="Group 55"/>
          <p:cNvGrpSpPr/>
          <p:nvPr/>
        </p:nvGrpSpPr>
        <p:grpSpPr>
          <a:xfrm>
            <a:off x="1524007" y="0"/>
            <a:ext cx="9142797" cy="6124240"/>
            <a:chOff x="0" y="0"/>
            <a:chExt cx="9142797" cy="6124240"/>
          </a:xfrm>
        </p:grpSpPr>
        <p:sp>
          <p:nvSpPr>
            <p:cNvPr id="57" name="TextBox 56"/>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1984</a:t>
              </a:r>
            </a:p>
          </p:txBody>
        </p:sp>
        <p:pic>
          <p:nvPicPr>
            <p:cNvPr id="58" name="Picture 3" descr="F:\Actuarial\Project\NASA vital signs\1984.jpg"/>
            <p:cNvPicPr>
              <a:picLocks noChangeAspect="1" noChangeArrowheads="1"/>
            </p:cNvPicPr>
            <p:nvPr/>
          </p:nvPicPr>
          <p:blipFill>
            <a:blip r:embed="rId15"/>
            <a:srcRect/>
            <a:stretch>
              <a:fillRect/>
            </a:stretch>
          </p:blipFill>
          <p:spPr bwMode="auto">
            <a:xfrm>
              <a:off x="0" y="980728"/>
              <a:ext cx="9142797" cy="5143512"/>
            </a:xfrm>
            <a:prstGeom prst="rect">
              <a:avLst/>
            </a:prstGeom>
            <a:noFill/>
          </p:spPr>
        </p:pic>
      </p:grpSp>
      <p:grpSp>
        <p:nvGrpSpPr>
          <p:cNvPr id="16" name="Group 58"/>
          <p:cNvGrpSpPr/>
          <p:nvPr/>
        </p:nvGrpSpPr>
        <p:grpSpPr>
          <a:xfrm>
            <a:off x="1524000" y="8"/>
            <a:ext cx="9144000" cy="6116189"/>
            <a:chOff x="0" y="0"/>
            <a:chExt cx="9144000" cy="6116189"/>
          </a:xfrm>
        </p:grpSpPr>
        <p:sp>
          <p:nvSpPr>
            <p:cNvPr id="60" name="TextBox 59"/>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1994</a:t>
              </a:r>
            </a:p>
          </p:txBody>
        </p:sp>
        <p:pic>
          <p:nvPicPr>
            <p:cNvPr id="61" name="Picture 3" descr="F:\Actuarial\Project\NASA vital signs\1994.jpg"/>
            <p:cNvPicPr>
              <a:picLocks noChangeAspect="1" noChangeArrowheads="1"/>
            </p:cNvPicPr>
            <p:nvPr/>
          </p:nvPicPr>
          <p:blipFill>
            <a:blip r:embed="rId16"/>
            <a:srcRect/>
            <a:stretch>
              <a:fillRect/>
            </a:stretch>
          </p:blipFill>
          <p:spPr bwMode="auto">
            <a:xfrm>
              <a:off x="0" y="972000"/>
              <a:ext cx="9144000" cy="5144189"/>
            </a:xfrm>
            <a:prstGeom prst="rect">
              <a:avLst/>
            </a:prstGeom>
            <a:noFill/>
          </p:spPr>
        </p:pic>
      </p:grpSp>
      <p:grpSp>
        <p:nvGrpSpPr>
          <p:cNvPr id="17" name="Group 61"/>
          <p:cNvGrpSpPr/>
          <p:nvPr/>
        </p:nvGrpSpPr>
        <p:grpSpPr>
          <a:xfrm>
            <a:off x="1524000" y="8"/>
            <a:ext cx="9144000" cy="6116189"/>
            <a:chOff x="0" y="0"/>
            <a:chExt cx="9144000" cy="6116189"/>
          </a:xfrm>
        </p:grpSpPr>
        <p:sp>
          <p:nvSpPr>
            <p:cNvPr id="63" name="TextBox 62"/>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2004</a:t>
              </a:r>
            </a:p>
          </p:txBody>
        </p:sp>
        <p:pic>
          <p:nvPicPr>
            <p:cNvPr id="64" name="Picture 3" descr="F:\Actuarial\Project\NASA vital signs\2004.jpg"/>
            <p:cNvPicPr>
              <a:picLocks noChangeAspect="1" noChangeArrowheads="1"/>
            </p:cNvPicPr>
            <p:nvPr/>
          </p:nvPicPr>
          <p:blipFill>
            <a:blip r:embed="rId17"/>
            <a:srcRect/>
            <a:stretch>
              <a:fillRect/>
            </a:stretch>
          </p:blipFill>
          <p:spPr bwMode="auto">
            <a:xfrm>
              <a:off x="0" y="972000"/>
              <a:ext cx="9144000" cy="5144189"/>
            </a:xfrm>
            <a:prstGeom prst="rect">
              <a:avLst/>
            </a:prstGeom>
            <a:noFill/>
          </p:spPr>
        </p:pic>
      </p:grpSp>
      <p:grpSp>
        <p:nvGrpSpPr>
          <p:cNvPr id="18" name="Group 64"/>
          <p:cNvGrpSpPr/>
          <p:nvPr/>
        </p:nvGrpSpPr>
        <p:grpSpPr>
          <a:xfrm>
            <a:off x="1524000" y="0"/>
            <a:ext cx="9144000" cy="6116188"/>
            <a:chOff x="0" y="0"/>
            <a:chExt cx="9144000" cy="6116188"/>
          </a:xfrm>
        </p:grpSpPr>
        <p:sp>
          <p:nvSpPr>
            <p:cNvPr id="66" name="TextBox 65"/>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2014</a:t>
              </a:r>
            </a:p>
          </p:txBody>
        </p:sp>
        <p:pic>
          <p:nvPicPr>
            <p:cNvPr id="67" name="Picture 3" descr="F:\Actuarial\Project\NASA vital signs\2014.jpg"/>
            <p:cNvPicPr>
              <a:picLocks noChangeAspect="1" noChangeArrowheads="1"/>
            </p:cNvPicPr>
            <p:nvPr/>
          </p:nvPicPr>
          <p:blipFill>
            <a:blip r:embed="rId18"/>
            <a:srcRect/>
            <a:stretch>
              <a:fillRect/>
            </a:stretch>
          </p:blipFill>
          <p:spPr bwMode="auto">
            <a:xfrm>
              <a:off x="0" y="972000"/>
              <a:ext cx="9144000" cy="5144188"/>
            </a:xfrm>
            <a:prstGeom prst="rect">
              <a:avLst/>
            </a:prstGeom>
            <a:noFill/>
          </p:spPr>
        </p:pic>
      </p:grpSp>
      <p:pic>
        <p:nvPicPr>
          <p:cNvPr id="2" name="Picture 1"/>
          <p:cNvPicPr>
            <a:picLocks noChangeAspect="1"/>
          </p:cNvPicPr>
          <p:nvPr/>
        </p:nvPicPr>
        <p:blipFill>
          <a:blip r:embed="rId19"/>
          <a:stretch>
            <a:fillRect/>
          </a:stretch>
        </p:blipFill>
        <p:spPr>
          <a:xfrm>
            <a:off x="1551448" y="104114"/>
            <a:ext cx="1084671" cy="606140"/>
          </a:xfrm>
          <a:prstGeom prst="rect">
            <a:avLst/>
          </a:prstGeom>
        </p:spPr>
      </p:pic>
      <p:grpSp>
        <p:nvGrpSpPr>
          <p:cNvPr id="19" name="Group 67"/>
          <p:cNvGrpSpPr/>
          <p:nvPr/>
        </p:nvGrpSpPr>
        <p:grpSpPr>
          <a:xfrm>
            <a:off x="1524007" y="0"/>
            <a:ext cx="9142795" cy="6115512"/>
            <a:chOff x="0" y="0"/>
            <a:chExt cx="9142795" cy="6115512"/>
          </a:xfrm>
        </p:grpSpPr>
        <p:sp>
          <p:nvSpPr>
            <p:cNvPr id="69" name="TextBox 68"/>
            <p:cNvSpPr txBox="1"/>
            <p:nvPr/>
          </p:nvSpPr>
          <p:spPr>
            <a:xfrm>
              <a:off x="0" y="0"/>
              <a:ext cx="1357290" cy="646331"/>
            </a:xfrm>
            <a:prstGeom prst="rect">
              <a:avLst/>
            </a:prstGeom>
            <a:noFill/>
          </p:spPr>
          <p:txBody>
            <a:bodyPr wrap="square" rtlCol="0">
              <a:spAutoFit/>
            </a:bodyPr>
            <a:lstStyle/>
            <a:p>
              <a:r>
                <a:rPr lang="en-IN" sz="3600" b="1" dirty="0">
                  <a:solidFill>
                    <a:schemeClr val="bg1"/>
                  </a:solidFill>
                </a:rPr>
                <a:t>2016</a:t>
              </a:r>
            </a:p>
          </p:txBody>
        </p:sp>
        <p:pic>
          <p:nvPicPr>
            <p:cNvPr id="70" name="Picture 3" descr="F:\Actuarial\Project\NASA vital signs\2016.jpg"/>
            <p:cNvPicPr>
              <a:picLocks noChangeAspect="1" noChangeArrowheads="1"/>
            </p:cNvPicPr>
            <p:nvPr/>
          </p:nvPicPr>
          <p:blipFill>
            <a:blip r:embed="rId20"/>
            <a:srcRect/>
            <a:stretch>
              <a:fillRect/>
            </a:stretch>
          </p:blipFill>
          <p:spPr bwMode="auto">
            <a:xfrm>
              <a:off x="0" y="972000"/>
              <a:ext cx="9142795" cy="5143512"/>
            </a:xfrm>
            <a:prstGeom prst="rect">
              <a:avLst/>
            </a:prstGeom>
            <a:noFill/>
          </p:spPr>
        </p:pic>
      </p:grpSp>
      <p:sp>
        <p:nvSpPr>
          <p:cNvPr id="3" name="Rectangle 2"/>
          <p:cNvSpPr/>
          <p:nvPr/>
        </p:nvSpPr>
        <p:spPr>
          <a:xfrm>
            <a:off x="5375918" y="6476078"/>
            <a:ext cx="2057038" cy="388696"/>
          </a:xfrm>
          <a:prstGeom prst="rect">
            <a:avLst/>
          </a:prstGeom>
        </p:spPr>
        <p:txBody>
          <a:bodyPr wrap="none">
            <a:spAutoFit/>
          </a:bodyPr>
          <a:lstStyle/>
          <a:p>
            <a:pPr algn="ctr">
              <a:lnSpc>
                <a:spcPct val="107000"/>
              </a:lnSpc>
              <a:spcAft>
                <a:spcPts val="800"/>
              </a:spcAft>
            </a:pPr>
            <a:r>
              <a:rPr lang="en-US"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Source: NASA (n.d.)</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704320001"/>
      </p:ext>
    </p:extLst>
  </p:cSld>
  <p:clrMapOvr>
    <a:masterClrMapping/>
  </p:clrMapOvr>
  <mc:AlternateContent xmlns:mc="http://schemas.openxmlformats.org/markup-compatibility/2006">
    <mc:Choice xmlns:p14="http://schemas.microsoft.com/office/powerpoint/2010/main" xmlns="" Requires="p14">
      <p:transition spd="slow" p14:dur="2000" advTm="54394"/>
    </mc:Choice>
    <mc:Fallback>
      <p:transition spd="slow" advTm="54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814284932"/>
              </p:ext>
            </p:extLst>
          </p:nvPr>
        </p:nvGraphicFramePr>
        <p:xfrm>
          <a:off x="2110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2063552" y="61297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xmlns="" val="674521105"/>
      </p:ext>
    </p:extLst>
  </p:cSld>
  <p:clrMapOvr>
    <a:masterClrMapping/>
  </p:clrMapOvr>
  <p:transition spd="slow" advTm="2168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953706982"/>
              </p:ext>
            </p:extLst>
          </p:nvPr>
        </p:nvGraphicFramePr>
        <p:xfrm>
          <a:off x="2110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2063552" y="61297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Tree>
    <p:custDataLst>
      <p:tags r:id="rId1"/>
    </p:custDataLst>
    <p:extLst>
      <p:ext uri="{BB962C8B-B14F-4D97-AF65-F5344CB8AC3E}">
        <p14:creationId xmlns:p14="http://schemas.microsoft.com/office/powerpoint/2010/main" xmlns="" val="3950184007"/>
      </p:ext>
    </p:extLst>
  </p:cSld>
  <p:clrMapOvr>
    <a:masterClrMapping/>
  </p:clrMapOvr>
  <p:transition spd="slow" advTm="33345"/>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592238485"/>
              </p:ext>
            </p:extLst>
          </p:nvPr>
        </p:nvGraphicFramePr>
        <p:xfrm>
          <a:off x="2110244" y="1556792"/>
          <a:ext cx="7971512" cy="456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2063552" y="612972"/>
            <a:ext cx="8064896" cy="815769"/>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 … contd.</a:t>
            </a:r>
            <a:endParaRPr lang="en-IN" dirty="0"/>
          </a:p>
        </p:txBody>
      </p:sp>
      <p:sp>
        <p:nvSpPr>
          <p:cNvPr id="6" name="Left Arrow 5">
            <a:hlinkClick r:id="rId8" action="ppaction://hlinksldjump"/>
          </p:cNvPr>
          <p:cNvSpPr/>
          <p:nvPr/>
        </p:nvSpPr>
        <p:spPr>
          <a:xfrm>
            <a:off x="11453850" y="3214686"/>
            <a:ext cx="738150" cy="500066"/>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1066586678"/>
      </p:ext>
    </p:extLst>
  </p:cSld>
  <p:clrMapOvr>
    <a:masterClrMapping/>
  </p:clrMapOvr>
  <p:transition spd="slow" advTm="355"/>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a:xfrm>
            <a:off x="2207568" y="21842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Developing new insurance products</a:t>
            </a:r>
            <a:endParaRPr lang="en-IN" sz="2200" dirty="0"/>
          </a:p>
        </p:txBody>
      </p:sp>
      <p:sp>
        <p:nvSpPr>
          <p:cNvPr id="8" name="Content Placeholder 2"/>
          <p:cNvSpPr txBox="1">
            <a:spLocks/>
          </p:cNvSpPr>
          <p:nvPr/>
        </p:nvSpPr>
        <p:spPr>
          <a:xfrm>
            <a:off x="2207566" y="4256688"/>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Improved modelling </a:t>
            </a:r>
          </a:p>
          <a:p>
            <a:pPr marL="0" indent="0" algn="ctr">
              <a:spcBef>
                <a:spcPts val="0"/>
              </a:spcBef>
              <a:spcAft>
                <a:spcPts val="0"/>
              </a:spcAft>
              <a:buNone/>
            </a:pPr>
            <a:r>
              <a:rPr lang="en-IN" sz="2200" b="1" dirty="0"/>
              <a:t>of tail risk</a:t>
            </a:r>
            <a:endParaRPr lang="en-IN" sz="2200" dirty="0"/>
          </a:p>
        </p:txBody>
      </p:sp>
      <p:cxnSp>
        <p:nvCxnSpPr>
          <p:cNvPr id="9" name="Straight Connector 8"/>
          <p:cNvCxnSpPr/>
          <p:nvPr/>
        </p:nvCxnSpPr>
        <p:spPr>
          <a:xfrm>
            <a:off x="3791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5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2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6" y="4215139"/>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 index can identify tail risks better and hence be used for better modelling of catastrophe risks. </a:t>
            </a:r>
          </a:p>
        </p:txBody>
      </p:sp>
      <p:sp>
        <p:nvSpPr>
          <p:cNvPr id="16" name="Content Placeholder 2"/>
          <p:cNvSpPr txBox="1">
            <a:spLocks/>
          </p:cNvSpPr>
          <p:nvPr/>
        </p:nvSpPr>
        <p:spPr>
          <a:xfrm>
            <a:off x="2207568" y="3229200"/>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Better pricing of existing products</a:t>
            </a:r>
            <a:endParaRPr lang="en-IN" sz="2200" dirty="0"/>
          </a:p>
        </p:txBody>
      </p:sp>
      <p:sp>
        <p:nvSpPr>
          <p:cNvPr id="17" name="Content Placeholder 2"/>
          <p:cNvSpPr txBox="1">
            <a:spLocks/>
          </p:cNvSpPr>
          <p:nvPr/>
        </p:nvSpPr>
        <p:spPr>
          <a:xfrm>
            <a:off x="5173367"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Pricing of existing crop insurance and other weather based insurance products can allow for climate risks better.</a:t>
            </a:r>
          </a:p>
        </p:txBody>
      </p:sp>
      <p:sp>
        <p:nvSpPr>
          <p:cNvPr id="19" name="Content Placeholder 2"/>
          <p:cNvSpPr txBox="1">
            <a:spLocks/>
          </p:cNvSpPr>
          <p:nvPr/>
        </p:nvSpPr>
        <p:spPr>
          <a:xfrm>
            <a:off x="5173360" y="2104540"/>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Parametric insurance products for climate risks can be developed with benefits linked to the value of this index.</a:t>
            </a:r>
          </a:p>
        </p:txBody>
      </p:sp>
      <p:cxnSp>
        <p:nvCxnSpPr>
          <p:cNvPr id="22" name="Straight Connector 21"/>
          <p:cNvCxnSpPr/>
          <p:nvPr/>
        </p:nvCxnSpPr>
        <p:spPr>
          <a:xfrm>
            <a:off x="2906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2639616" y="744119"/>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a:t>
            </a:r>
            <a:r>
              <a:rPr lang="en-US" sz="3600" b="1" dirty="0" smtClean="0"/>
              <a:t>Uses </a:t>
            </a:r>
            <a:r>
              <a:rPr lang="en-US" sz="3600" b="1" dirty="0"/>
              <a:t>of the Index -  </a:t>
            </a:r>
            <a:r>
              <a:rPr lang="en-US" sz="3600" b="1" dirty="0" smtClean="0"/>
              <a:t>Insurance</a:t>
            </a:r>
            <a:endParaRPr lang="en-US" sz="3600" dirty="0"/>
          </a:p>
        </p:txBody>
      </p:sp>
    </p:spTree>
    <p:custDataLst>
      <p:tags r:id="rId1"/>
    </p:custDataLst>
    <p:extLst>
      <p:ext uri="{BB962C8B-B14F-4D97-AF65-F5344CB8AC3E}">
        <p14:creationId xmlns:p14="http://schemas.microsoft.com/office/powerpoint/2010/main" xmlns="" val="214100774"/>
      </p:ext>
    </p:extLst>
  </p:cSld>
  <p:clrMapOvr>
    <a:masterClrMapping/>
  </p:clrMapOvr>
  <p:transition spd="slow" advTm="384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15" grpId="0"/>
      <p:bldP spid="16" grpId="0"/>
      <p:bldP spid="17"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txBox="1">
            <a:spLocks/>
          </p:cNvSpPr>
          <p:nvPr/>
        </p:nvSpPr>
        <p:spPr>
          <a:xfrm>
            <a:off x="2218051" y="4250384"/>
            <a:ext cx="2955315"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Assessing own exposure</a:t>
            </a:r>
            <a:endParaRPr lang="en-IN" sz="2200" dirty="0"/>
          </a:p>
        </p:txBody>
      </p:sp>
      <p:cxnSp>
        <p:nvCxnSpPr>
          <p:cNvPr id="9" name="Straight Connector 8"/>
          <p:cNvCxnSpPr/>
          <p:nvPr/>
        </p:nvCxnSpPr>
        <p:spPr>
          <a:xfrm>
            <a:off x="3791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5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2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7" y="4214380"/>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Businesses can use this index to better judge their own exposure to climate risks. This can also lead to better shareholder disclosures.</a:t>
            </a:r>
          </a:p>
        </p:txBody>
      </p:sp>
      <p:sp>
        <p:nvSpPr>
          <p:cNvPr id="16" name="Content Placeholder 2"/>
          <p:cNvSpPr txBox="1">
            <a:spLocks/>
          </p:cNvSpPr>
          <p:nvPr/>
        </p:nvSpPr>
        <p:spPr>
          <a:xfrm>
            <a:off x="2207568" y="3229200"/>
            <a:ext cx="2965792" cy="7998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Pricing of climate linked instruments</a:t>
            </a:r>
            <a:endParaRPr lang="en-IN" sz="2200" dirty="0"/>
          </a:p>
        </p:txBody>
      </p:sp>
      <p:sp>
        <p:nvSpPr>
          <p:cNvPr id="17" name="Content Placeholder 2"/>
          <p:cNvSpPr txBox="1">
            <a:spLocks/>
          </p:cNvSpPr>
          <p:nvPr/>
        </p:nvSpPr>
        <p:spPr>
          <a:xfrm>
            <a:off x="5173367"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Securities that are based on climate risks or natural disasters can be priced better using this index.</a:t>
            </a:r>
          </a:p>
        </p:txBody>
      </p:sp>
      <p:sp>
        <p:nvSpPr>
          <p:cNvPr id="18" name="Content Placeholder 2"/>
          <p:cNvSpPr txBox="1">
            <a:spLocks/>
          </p:cNvSpPr>
          <p:nvPr/>
        </p:nvSpPr>
        <p:spPr>
          <a:xfrm>
            <a:off x="2207568" y="21842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Developing new financial instruments</a:t>
            </a:r>
            <a:endParaRPr lang="en-IN" sz="2200" dirty="0"/>
          </a:p>
        </p:txBody>
      </p:sp>
      <p:sp>
        <p:nvSpPr>
          <p:cNvPr id="19" name="Content Placeholder 2"/>
          <p:cNvSpPr txBox="1">
            <a:spLocks/>
          </p:cNvSpPr>
          <p:nvPr/>
        </p:nvSpPr>
        <p:spPr>
          <a:xfrm>
            <a:off x="5173360" y="2248556"/>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Index linked securities can be developed with pay-outs linked to the value of this index.</a:t>
            </a:r>
          </a:p>
        </p:txBody>
      </p:sp>
      <p:cxnSp>
        <p:nvCxnSpPr>
          <p:cNvPr id="22" name="Straight Connector 21"/>
          <p:cNvCxnSpPr/>
          <p:nvPr/>
        </p:nvCxnSpPr>
        <p:spPr>
          <a:xfrm>
            <a:off x="2906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2279583" y="744119"/>
            <a:ext cx="7521091"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a:t>
            </a:r>
            <a:r>
              <a:rPr lang="en-US" sz="3600" b="1" dirty="0" smtClean="0"/>
              <a:t>Uses </a:t>
            </a:r>
            <a:r>
              <a:rPr lang="en-US" sz="3600" b="1" dirty="0"/>
              <a:t>of the Index - Businesses and Financial Institutions</a:t>
            </a:r>
            <a:endParaRPr lang="en-US" sz="3600" dirty="0"/>
          </a:p>
        </p:txBody>
      </p:sp>
    </p:spTree>
    <p:custDataLst>
      <p:tags r:id="rId1"/>
    </p:custDataLst>
    <p:extLst>
      <p:ext uri="{BB962C8B-B14F-4D97-AF65-F5344CB8AC3E}">
        <p14:creationId xmlns:p14="http://schemas.microsoft.com/office/powerpoint/2010/main" xmlns="" val="752277986"/>
      </p:ext>
    </p:extLst>
  </p:cSld>
  <p:clrMapOvr>
    <a:masterClrMapping/>
  </p:clrMapOvr>
  <p:transition spd="slow" advTm="449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txBox="1">
            <a:spLocks/>
          </p:cNvSpPr>
          <p:nvPr/>
        </p:nvSpPr>
        <p:spPr>
          <a:xfrm>
            <a:off x="2207566" y="4256688"/>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Monitoring climate change control targets</a:t>
            </a:r>
            <a:endParaRPr lang="en-IN" sz="2200" dirty="0"/>
          </a:p>
        </p:txBody>
      </p:sp>
      <p:cxnSp>
        <p:nvCxnSpPr>
          <p:cNvPr id="9" name="Straight Connector 8"/>
          <p:cNvCxnSpPr/>
          <p:nvPr/>
        </p:nvCxnSpPr>
        <p:spPr>
          <a:xfrm>
            <a:off x="3791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5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2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6" y="4215139"/>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 2015 Paris Agreement targets warming ‘well below 2 ºC’. This index can be used to regularly monitor meeting these targets.</a:t>
            </a:r>
          </a:p>
        </p:txBody>
      </p:sp>
      <p:sp>
        <p:nvSpPr>
          <p:cNvPr id="16" name="Content Placeholder 2"/>
          <p:cNvSpPr txBox="1">
            <a:spLocks/>
          </p:cNvSpPr>
          <p:nvPr/>
        </p:nvSpPr>
        <p:spPr>
          <a:xfrm>
            <a:off x="2207568" y="3229200"/>
            <a:ext cx="2965792" cy="799812"/>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Better budgeting </a:t>
            </a:r>
          </a:p>
          <a:p>
            <a:pPr marL="0" indent="0" algn="ctr">
              <a:spcAft>
                <a:spcPts val="0"/>
              </a:spcAft>
              <a:buNone/>
            </a:pPr>
            <a:r>
              <a:rPr lang="en-IN" sz="2200" b="1" dirty="0"/>
              <a:t>for disasters</a:t>
            </a:r>
            <a:endParaRPr lang="en-IN" sz="2200" dirty="0"/>
          </a:p>
        </p:txBody>
      </p:sp>
      <p:sp>
        <p:nvSpPr>
          <p:cNvPr id="17" name="Content Placeholder 2"/>
          <p:cNvSpPr txBox="1">
            <a:spLocks/>
          </p:cNvSpPr>
          <p:nvPr/>
        </p:nvSpPr>
        <p:spPr>
          <a:xfrm>
            <a:off x="5173367"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Change in index value will signal the government that a change in disaster budgeting is required.</a:t>
            </a:r>
          </a:p>
        </p:txBody>
      </p:sp>
      <p:sp>
        <p:nvSpPr>
          <p:cNvPr id="18" name="Content Placeholder 2"/>
          <p:cNvSpPr txBox="1">
            <a:spLocks/>
          </p:cNvSpPr>
          <p:nvPr/>
        </p:nvSpPr>
        <p:spPr>
          <a:xfrm>
            <a:off x="2207568" y="2184272"/>
            <a:ext cx="2965792" cy="79981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Better preparation </a:t>
            </a:r>
          </a:p>
          <a:p>
            <a:pPr marL="0" indent="0" algn="ctr">
              <a:spcAft>
                <a:spcPts val="1800"/>
              </a:spcAft>
              <a:buNone/>
            </a:pPr>
            <a:r>
              <a:rPr lang="en-IN" sz="2200" b="1" dirty="0"/>
              <a:t>for disasters</a:t>
            </a:r>
            <a:endParaRPr lang="en-IN" sz="2200" dirty="0"/>
          </a:p>
        </p:txBody>
      </p:sp>
      <p:sp>
        <p:nvSpPr>
          <p:cNvPr id="19" name="Content Placeholder 2"/>
          <p:cNvSpPr txBox="1">
            <a:spLocks/>
          </p:cNvSpPr>
          <p:nvPr/>
        </p:nvSpPr>
        <p:spPr>
          <a:xfrm>
            <a:off x="5173360" y="2104540"/>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Understanding climate extremes better that could help the Government in planning better for disaster risk reduction and management.</a:t>
            </a:r>
          </a:p>
        </p:txBody>
      </p:sp>
      <p:cxnSp>
        <p:nvCxnSpPr>
          <p:cNvPr id="22" name="Straight Connector 21"/>
          <p:cNvCxnSpPr/>
          <p:nvPr/>
        </p:nvCxnSpPr>
        <p:spPr>
          <a:xfrm>
            <a:off x="2906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2639616" y="744119"/>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a:t>
            </a:r>
            <a:r>
              <a:rPr lang="en-US" sz="3600" b="1" dirty="0" smtClean="0"/>
              <a:t>Uses </a:t>
            </a:r>
            <a:r>
              <a:rPr lang="en-US" sz="3600" b="1" dirty="0"/>
              <a:t>of the Index -   Government</a:t>
            </a:r>
            <a:endParaRPr lang="en-US" sz="3600" dirty="0"/>
          </a:p>
        </p:txBody>
      </p:sp>
    </p:spTree>
    <p:custDataLst>
      <p:tags r:id="rId1"/>
    </p:custDataLst>
    <p:extLst>
      <p:ext uri="{BB962C8B-B14F-4D97-AF65-F5344CB8AC3E}">
        <p14:creationId xmlns:p14="http://schemas.microsoft.com/office/powerpoint/2010/main" xmlns="" val="206823068"/>
      </p:ext>
    </p:extLst>
  </p:cSld>
  <p:clrMapOvr>
    <a:masterClrMapping/>
  </p:clrMapOvr>
  <p:transition spd="slow" advTm="244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txBox="1">
            <a:spLocks/>
          </p:cNvSpPr>
          <p:nvPr/>
        </p:nvSpPr>
        <p:spPr>
          <a:xfrm>
            <a:off x="2207566" y="4441245"/>
            <a:ext cx="2821776" cy="56133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General Public</a:t>
            </a:r>
            <a:endParaRPr lang="en-IN" sz="2200" dirty="0"/>
          </a:p>
        </p:txBody>
      </p:sp>
      <p:cxnSp>
        <p:nvCxnSpPr>
          <p:cNvPr id="9" name="Straight Connector 8"/>
          <p:cNvCxnSpPr/>
          <p:nvPr/>
        </p:nvCxnSpPr>
        <p:spPr>
          <a:xfrm>
            <a:off x="3791744" y="1968248"/>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5640" y="3120376"/>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2128" y="4165077"/>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173366" y="4215139"/>
            <a:ext cx="4423101"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 index can result in more awareness amongst the general public about climate change and its implications.</a:t>
            </a:r>
          </a:p>
        </p:txBody>
      </p:sp>
      <p:sp>
        <p:nvSpPr>
          <p:cNvPr id="16" name="Content Placeholder 2"/>
          <p:cNvSpPr txBox="1">
            <a:spLocks/>
          </p:cNvSpPr>
          <p:nvPr/>
        </p:nvSpPr>
        <p:spPr>
          <a:xfrm>
            <a:off x="2207566" y="3430678"/>
            <a:ext cx="2965792" cy="39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Agricultural Planners</a:t>
            </a:r>
            <a:endParaRPr lang="en-IN" sz="2200" dirty="0"/>
          </a:p>
        </p:txBody>
      </p:sp>
      <p:sp>
        <p:nvSpPr>
          <p:cNvPr id="17" name="Content Placeholder 2"/>
          <p:cNvSpPr txBox="1">
            <a:spLocks/>
          </p:cNvSpPr>
          <p:nvPr/>
        </p:nvSpPr>
        <p:spPr>
          <a:xfrm>
            <a:off x="5173367" y="3192384"/>
            <a:ext cx="4301179"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Changing climatic patterns will affect agriculture. The index can enable agricultural planning at regional and national level.</a:t>
            </a:r>
          </a:p>
        </p:txBody>
      </p:sp>
      <p:sp>
        <p:nvSpPr>
          <p:cNvPr id="18" name="Content Placeholder 2"/>
          <p:cNvSpPr txBox="1">
            <a:spLocks/>
          </p:cNvSpPr>
          <p:nvPr/>
        </p:nvSpPr>
        <p:spPr>
          <a:xfrm>
            <a:off x="2193750" y="2338438"/>
            <a:ext cx="2965792" cy="42960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Regulators</a:t>
            </a:r>
            <a:endParaRPr lang="en-IN" sz="2200" dirty="0"/>
          </a:p>
        </p:txBody>
      </p:sp>
      <p:sp>
        <p:nvSpPr>
          <p:cNvPr id="19" name="Content Placeholder 2"/>
          <p:cNvSpPr txBox="1">
            <a:spLocks/>
          </p:cNvSpPr>
          <p:nvPr/>
        </p:nvSpPr>
        <p:spPr>
          <a:xfrm>
            <a:off x="5173360" y="2104540"/>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Regulators can use the index to create and implement various climate risk controlling policies.</a:t>
            </a:r>
          </a:p>
        </p:txBody>
      </p:sp>
      <p:cxnSp>
        <p:nvCxnSpPr>
          <p:cNvPr id="22" name="Straight Connector 21"/>
          <p:cNvCxnSpPr/>
          <p:nvPr/>
        </p:nvCxnSpPr>
        <p:spPr>
          <a:xfrm>
            <a:off x="2906821" y="5157192"/>
            <a:ext cx="633670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2639616" y="744119"/>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Potential </a:t>
            </a:r>
            <a:r>
              <a:rPr lang="en-US" sz="3600" b="1" dirty="0" smtClean="0"/>
              <a:t>Uses </a:t>
            </a:r>
            <a:r>
              <a:rPr lang="en-US" sz="3600" b="1" dirty="0"/>
              <a:t>of the Index - Others</a:t>
            </a:r>
            <a:endParaRPr lang="en-US" sz="3600" dirty="0"/>
          </a:p>
        </p:txBody>
      </p:sp>
      <p:sp>
        <p:nvSpPr>
          <p:cNvPr id="13" name="Left Arrow 12">
            <a:hlinkClick r:id="rId4" action="ppaction://hlinksldjump"/>
          </p:cNvPr>
          <p:cNvSpPr/>
          <p:nvPr/>
        </p:nvSpPr>
        <p:spPr>
          <a:xfrm>
            <a:off x="11453850" y="3214686"/>
            <a:ext cx="738150" cy="500066"/>
          </a:xfrm>
          <a:prstGeom prst="lef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2320631540"/>
      </p:ext>
    </p:extLst>
  </p:cSld>
  <p:clrMapOvr>
    <a:masterClrMapping/>
  </p:clrMapOvr>
  <p:transition spd="slow" advTm="249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423592" y="548688"/>
            <a:ext cx="741682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Carbon Emissions under different Scenarios</a:t>
            </a:r>
            <a:endParaRPr lang="en-US" sz="3600" dirty="0"/>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2214562" y="908720"/>
            <a:ext cx="8001000" cy="5314950"/>
          </a:xfrm>
          <a:prstGeom prst="rect">
            <a:avLst/>
          </a:prstGeom>
        </p:spPr>
      </p:pic>
      <p:sp>
        <p:nvSpPr>
          <p:cNvPr id="7" name="Content Placeholder 2"/>
          <p:cNvSpPr txBox="1">
            <a:spLocks/>
          </p:cNvSpPr>
          <p:nvPr/>
        </p:nvSpPr>
        <p:spPr>
          <a:xfrm>
            <a:off x="1985962" y="6453336"/>
            <a:ext cx="8229600" cy="3929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IN" sz="1800" b="1" i="1" dirty="0">
                <a:solidFill>
                  <a:schemeClr val="bg1"/>
                </a:solidFill>
                <a:latin typeface="Times New Roman" panose="02020603050405020304" pitchFamily="18" charset="0"/>
                <a:ea typeface="Calibri" panose="020F0502020204030204" pitchFamily="34" charset="0"/>
              </a:rPr>
              <a:t>Source: Architecture 2030 (2013)</a:t>
            </a:r>
          </a:p>
        </p:txBody>
      </p:sp>
    </p:spTree>
    <p:custDataLst>
      <p:tags r:id="rId1"/>
    </p:custDataLst>
    <p:extLst>
      <p:ext uri="{BB962C8B-B14F-4D97-AF65-F5344CB8AC3E}">
        <p14:creationId xmlns:p14="http://schemas.microsoft.com/office/powerpoint/2010/main" xmlns="" val="663680263"/>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75806" y="548687"/>
            <a:ext cx="6798734" cy="130386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t>Projected Global Temperature Change</a:t>
            </a:r>
            <a:endParaRPr lang="en-US" sz="3600" dirty="0"/>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2423592" y="1124744"/>
            <a:ext cx="7558224" cy="4992588"/>
          </a:xfrm>
          <a:prstGeom prst="rect">
            <a:avLst/>
          </a:prstGeom>
        </p:spPr>
      </p:pic>
      <p:sp>
        <p:nvSpPr>
          <p:cNvPr id="5" name="Content Placeholder 2"/>
          <p:cNvSpPr txBox="1">
            <a:spLocks/>
          </p:cNvSpPr>
          <p:nvPr/>
        </p:nvSpPr>
        <p:spPr>
          <a:xfrm>
            <a:off x="1985962" y="6453336"/>
            <a:ext cx="8229600" cy="3929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IN" sz="1800" b="1" i="1" dirty="0">
                <a:solidFill>
                  <a:schemeClr val="bg1"/>
                </a:solidFill>
                <a:latin typeface="Times New Roman" panose="02020603050405020304" pitchFamily="18" charset="0"/>
                <a:ea typeface="Calibri" panose="020F0502020204030204" pitchFamily="34" charset="0"/>
              </a:rPr>
              <a:t>Source: Architecture 2030 (2013)</a:t>
            </a:r>
          </a:p>
        </p:txBody>
      </p:sp>
      <p:sp>
        <p:nvSpPr>
          <p:cNvPr id="6" name="Right Arrow 5">
            <a:hlinkClick r:id="rId5" action="ppaction://hlinksldjump"/>
          </p:cNvPr>
          <p:cNvSpPr/>
          <p:nvPr/>
        </p:nvSpPr>
        <p:spPr>
          <a:xfrm>
            <a:off x="11477620" y="3143248"/>
            <a:ext cx="714380" cy="500066"/>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1949978302"/>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96778" y="684978"/>
            <a:ext cx="6798734" cy="1303867"/>
          </a:xfrm>
          <a:prstGeom prst="rect">
            <a:avLst/>
          </a:prstGeom>
        </p:spPr>
        <p:txBody>
          <a:bodyPr>
            <a:norm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Agenda</a:t>
            </a:r>
            <a:endParaRPr lang="en-US" dirty="0"/>
          </a:p>
        </p:txBody>
      </p:sp>
      <p:sp>
        <p:nvSpPr>
          <p:cNvPr id="5" name="Rectangle 4"/>
          <p:cNvSpPr/>
          <p:nvPr/>
        </p:nvSpPr>
        <p:spPr>
          <a:xfrm>
            <a:off x="2700557" y="2204864"/>
            <a:ext cx="7071630" cy="632467"/>
          </a:xfrm>
          <a:prstGeom prst="rect">
            <a:avLst/>
          </a:prstGeom>
          <a:solidFill>
            <a:schemeClr val="accent6">
              <a:lumMod val="60000"/>
              <a:lumOff val="4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txBox="1">
            <a:spLocks/>
          </p:cNvSpPr>
          <p:nvPr/>
        </p:nvSpPr>
        <p:spPr>
          <a:xfrm>
            <a:off x="2700865" y="1772817"/>
            <a:ext cx="6798736" cy="4162316"/>
          </a:xfrm>
          <a:prstGeom prst="rect">
            <a:avLst/>
          </a:prstGeom>
        </p:spPr>
        <p:txBody>
          <a:bodyPr/>
          <a:lstStyle>
            <a:lvl1pPr marL="285724" indent="-285724" algn="l" defTabSz="45715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882" indent="-285724" algn="l" defTabSz="45715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041" indent="-285724" algn="l" defTabSz="45715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2910" indent="-171434" algn="l" defTabSz="45715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068" indent="-171434"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371"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529"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688"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846" indent="-228579" algn="l" defTabSz="45715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1000"/>
              </a:spcAft>
            </a:pPr>
            <a:r>
              <a:rPr lang="en-US" dirty="0"/>
              <a:t>Overview of climate change</a:t>
            </a:r>
          </a:p>
          <a:p>
            <a:pPr>
              <a:spcAft>
                <a:spcPts val="1000"/>
              </a:spcAft>
            </a:pPr>
            <a:r>
              <a:rPr lang="en-US" dirty="0"/>
              <a:t>Existing work to track changes </a:t>
            </a:r>
          </a:p>
          <a:p>
            <a:pPr>
              <a:spcAft>
                <a:spcPts val="1000"/>
              </a:spcAft>
            </a:pPr>
            <a:r>
              <a:rPr lang="en-US" dirty="0"/>
              <a:t>Limitations of existing indices</a:t>
            </a:r>
          </a:p>
          <a:p>
            <a:pPr>
              <a:spcAft>
                <a:spcPts val="1000"/>
              </a:spcAft>
            </a:pPr>
            <a:r>
              <a:rPr lang="en-US" dirty="0"/>
              <a:t>Actuarial backdrop</a:t>
            </a:r>
          </a:p>
          <a:p>
            <a:pPr>
              <a:spcAft>
                <a:spcPts val="0"/>
              </a:spcAft>
            </a:pPr>
            <a:r>
              <a:rPr lang="en-US" dirty="0"/>
              <a:t>Proposed design and the benefits of the </a:t>
            </a:r>
          </a:p>
          <a:p>
            <a:pPr marL="287338" indent="0">
              <a:spcBef>
                <a:spcPts val="0"/>
              </a:spcBef>
              <a:spcAft>
                <a:spcPts val="1000"/>
              </a:spcAft>
              <a:buNone/>
            </a:pPr>
            <a:r>
              <a:rPr lang="en-US" dirty="0"/>
              <a:t>Indian Actuarial Climate Index (IACI)</a:t>
            </a:r>
          </a:p>
          <a:p>
            <a:r>
              <a:rPr lang="en-US" dirty="0"/>
              <a:t>Further actions</a:t>
            </a:r>
          </a:p>
        </p:txBody>
      </p:sp>
    </p:spTree>
    <p:custDataLst>
      <p:tags r:id="rId1"/>
    </p:custDataLst>
    <p:extLst>
      <p:ext uri="{BB962C8B-B14F-4D97-AF65-F5344CB8AC3E}">
        <p14:creationId xmlns:p14="http://schemas.microsoft.com/office/powerpoint/2010/main" xmlns="" val="1620642924"/>
      </p:ext>
    </p:extLst>
  </p:cSld>
  <p:clrMapOvr>
    <a:masterClrMapping/>
  </p:clrMapOvr>
  <mc:AlternateContent xmlns:mc="http://schemas.openxmlformats.org/markup-compatibility/2006">
    <mc:Choice xmlns:p14="http://schemas.microsoft.com/office/powerpoint/2010/main" xmlns="" Requires="p14">
      <p:transition spd="slow" p14:dur="2000" advTm="7912"/>
    </mc:Choice>
    <mc:Fallback>
      <p:transition spd="slow" advTm="7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p:cNvSpPr txBox="1">
            <a:spLocks/>
          </p:cNvSpPr>
          <p:nvPr/>
        </p:nvSpPr>
        <p:spPr>
          <a:xfrm>
            <a:off x="2111096" y="526963"/>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International Climate Indices</a:t>
            </a:r>
          </a:p>
          <a:p>
            <a:endParaRPr lang="en-US" b="1" dirty="0"/>
          </a:p>
        </p:txBody>
      </p:sp>
      <p:cxnSp>
        <p:nvCxnSpPr>
          <p:cNvPr id="26" name="Straight Connector 25"/>
          <p:cNvCxnSpPr/>
          <p:nvPr/>
        </p:nvCxnSpPr>
        <p:spPr>
          <a:xfrm flipV="1">
            <a:off x="2381224" y="2564904"/>
            <a:ext cx="6811120" cy="684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2207566" y="2636911"/>
            <a:ext cx="2965792" cy="83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Climate Change Performance Index</a:t>
            </a:r>
            <a:endParaRPr lang="en-IN" sz="2200" dirty="0"/>
          </a:p>
        </p:txBody>
      </p:sp>
      <p:sp>
        <p:nvSpPr>
          <p:cNvPr id="30" name="Content Placeholder 2"/>
          <p:cNvSpPr txBox="1">
            <a:spLocks/>
          </p:cNvSpPr>
          <p:nvPr/>
        </p:nvSpPr>
        <p:spPr>
          <a:xfrm>
            <a:off x="5173367" y="2701196"/>
            <a:ext cx="4301179" cy="65579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This index tracks countries’ efforts in combating climate change.</a:t>
            </a:r>
          </a:p>
        </p:txBody>
      </p:sp>
      <p:sp>
        <p:nvSpPr>
          <p:cNvPr id="31" name="Content Placeholder 2"/>
          <p:cNvSpPr txBox="1">
            <a:spLocks/>
          </p:cNvSpPr>
          <p:nvPr/>
        </p:nvSpPr>
        <p:spPr>
          <a:xfrm>
            <a:off x="2193750" y="1700808"/>
            <a:ext cx="2965792" cy="67334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Global Climate Risk Index</a:t>
            </a:r>
            <a:endParaRPr lang="en-IN" sz="2200" dirty="0"/>
          </a:p>
        </p:txBody>
      </p:sp>
      <p:sp>
        <p:nvSpPr>
          <p:cNvPr id="32" name="Content Placeholder 2"/>
          <p:cNvSpPr txBox="1">
            <a:spLocks/>
          </p:cNvSpPr>
          <p:nvPr/>
        </p:nvSpPr>
        <p:spPr>
          <a:xfrm>
            <a:off x="5173360" y="1621076"/>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Analyses to what extent countries have been affected by the impacts of weather-related loss events.</a:t>
            </a:r>
          </a:p>
        </p:txBody>
      </p:sp>
      <p:cxnSp>
        <p:nvCxnSpPr>
          <p:cNvPr id="34" name="Straight Connector 33"/>
          <p:cNvCxnSpPr/>
          <p:nvPr/>
        </p:nvCxnSpPr>
        <p:spPr>
          <a:xfrm>
            <a:off x="3719736" y="1556792"/>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Content Placeholder 2"/>
          <p:cNvSpPr txBox="1">
            <a:spLocks/>
          </p:cNvSpPr>
          <p:nvPr/>
        </p:nvSpPr>
        <p:spPr>
          <a:xfrm>
            <a:off x="2207568" y="3601880"/>
            <a:ext cx="2965792" cy="83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U.S. Climate </a:t>
            </a:r>
          </a:p>
          <a:p>
            <a:pPr marL="0" indent="0" algn="ctr">
              <a:spcBef>
                <a:spcPts val="0"/>
              </a:spcBef>
              <a:spcAft>
                <a:spcPts val="1800"/>
              </a:spcAft>
              <a:buNone/>
            </a:pPr>
            <a:r>
              <a:rPr lang="en-IN" sz="2200" b="1" dirty="0"/>
              <a:t>Extremes Index</a:t>
            </a:r>
            <a:endParaRPr lang="en-IN" sz="2200" dirty="0"/>
          </a:p>
        </p:txBody>
      </p:sp>
      <p:sp>
        <p:nvSpPr>
          <p:cNvPr id="37" name="Content Placeholder 2"/>
          <p:cNvSpPr txBox="1">
            <a:spLocks/>
          </p:cNvSpPr>
          <p:nvPr/>
        </p:nvSpPr>
        <p:spPr>
          <a:xfrm>
            <a:off x="5173369" y="3565293"/>
            <a:ext cx="4301179" cy="65579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This index quantifies observed changes in climate for highest and lowest 10% of extremes of five climate indicators.</a:t>
            </a:r>
          </a:p>
        </p:txBody>
      </p:sp>
      <p:sp>
        <p:nvSpPr>
          <p:cNvPr id="39" name="Content Placeholder 2"/>
          <p:cNvSpPr txBox="1">
            <a:spLocks/>
          </p:cNvSpPr>
          <p:nvPr/>
        </p:nvSpPr>
        <p:spPr>
          <a:xfrm>
            <a:off x="2207568" y="4609992"/>
            <a:ext cx="2965792" cy="83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The ETCCDI </a:t>
            </a:r>
          </a:p>
          <a:p>
            <a:pPr marL="0" indent="0" algn="ctr">
              <a:spcBef>
                <a:spcPts val="0"/>
              </a:spcBef>
              <a:spcAft>
                <a:spcPts val="1800"/>
              </a:spcAft>
              <a:buNone/>
            </a:pPr>
            <a:r>
              <a:rPr lang="en-IN" sz="2200" b="1" dirty="0"/>
              <a:t>Indices</a:t>
            </a:r>
          </a:p>
        </p:txBody>
      </p:sp>
      <p:sp>
        <p:nvSpPr>
          <p:cNvPr id="40" name="Content Placeholder 2"/>
          <p:cNvSpPr txBox="1">
            <a:spLocks/>
          </p:cNvSpPr>
          <p:nvPr/>
        </p:nvSpPr>
        <p:spPr>
          <a:xfrm>
            <a:off x="5173369" y="4573405"/>
            <a:ext cx="4301179" cy="65579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These 27 indices based on the European Climate Assessment indices to </a:t>
            </a:r>
            <a:r>
              <a:rPr lang="en-IN" sz="1800" dirty="0" err="1"/>
              <a:t>analyze</a:t>
            </a:r>
            <a:r>
              <a:rPr lang="en-IN" sz="1800" dirty="0"/>
              <a:t> trends for second half of the 20th century.</a:t>
            </a:r>
          </a:p>
        </p:txBody>
      </p:sp>
      <p:cxnSp>
        <p:nvCxnSpPr>
          <p:cNvPr id="22" name="Straight Connector 21"/>
          <p:cNvCxnSpPr/>
          <p:nvPr/>
        </p:nvCxnSpPr>
        <p:spPr>
          <a:xfrm flipV="1">
            <a:off x="2452662" y="5500702"/>
            <a:ext cx="6811120" cy="68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81224" y="4500570"/>
            <a:ext cx="6811120" cy="684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381224" y="3501008"/>
            <a:ext cx="6811120" cy="684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Right Arrow 16">
            <a:hlinkClick r:id="rId4" action="ppaction://hlinksldjump"/>
          </p:cNvPr>
          <p:cNvSpPr/>
          <p:nvPr/>
        </p:nvSpPr>
        <p:spPr>
          <a:xfrm>
            <a:off x="11477620" y="3143248"/>
            <a:ext cx="714380" cy="500066"/>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1395300745"/>
      </p:ext>
    </p:extLst>
  </p:cSld>
  <p:clrMapOvr>
    <a:masterClrMapping/>
  </p:clrMapOvr>
  <mc:AlternateContent xmlns:mc="http://schemas.openxmlformats.org/markup-compatibility/2006">
    <mc:Choice xmlns:p14="http://schemas.microsoft.com/office/powerpoint/2010/main" xmlns="" Requires="p14">
      <p:transition spd="slow" p14:dur="2000" advTm="61135"/>
    </mc:Choice>
    <mc:Fallback>
      <p:transition spd="slow" advTm="61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6" grpId="0"/>
      <p:bldP spid="37"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2524100" y="2420888"/>
            <a:ext cx="6858048"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2207566" y="2564903"/>
            <a:ext cx="2965792" cy="83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Aridity Anomaly</a:t>
            </a:r>
          </a:p>
          <a:p>
            <a:pPr marL="0" indent="0" algn="ctr">
              <a:spcBef>
                <a:spcPts val="0"/>
              </a:spcBef>
              <a:spcAft>
                <a:spcPts val="1800"/>
              </a:spcAft>
              <a:buNone/>
            </a:pPr>
            <a:r>
              <a:rPr lang="en-IN" sz="2200" b="1" dirty="0"/>
              <a:t> Index</a:t>
            </a:r>
          </a:p>
        </p:txBody>
      </p:sp>
      <p:sp>
        <p:nvSpPr>
          <p:cNvPr id="30" name="Content Placeholder 2"/>
          <p:cNvSpPr txBox="1">
            <a:spLocks/>
          </p:cNvSpPr>
          <p:nvPr/>
        </p:nvSpPr>
        <p:spPr>
          <a:xfrm>
            <a:off x="5173367" y="2492896"/>
            <a:ext cx="4301179" cy="65579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This is a is a near real-time drought index based on temperature, wind and solar radiation.</a:t>
            </a:r>
          </a:p>
        </p:txBody>
      </p:sp>
      <p:sp>
        <p:nvSpPr>
          <p:cNvPr id="31" name="Content Placeholder 2"/>
          <p:cNvSpPr txBox="1">
            <a:spLocks/>
          </p:cNvSpPr>
          <p:nvPr/>
        </p:nvSpPr>
        <p:spPr>
          <a:xfrm>
            <a:off x="2193750" y="1628800"/>
            <a:ext cx="2965792" cy="67334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1800"/>
              </a:spcAft>
              <a:buNone/>
            </a:pPr>
            <a:r>
              <a:rPr lang="en-IN" sz="2200" b="1" dirty="0"/>
              <a:t>Standardised Precipitation Index</a:t>
            </a:r>
          </a:p>
        </p:txBody>
      </p:sp>
      <p:sp>
        <p:nvSpPr>
          <p:cNvPr id="32" name="Content Placeholder 2"/>
          <p:cNvSpPr txBox="1">
            <a:spLocks/>
          </p:cNvSpPr>
          <p:nvPr/>
        </p:nvSpPr>
        <p:spPr>
          <a:xfrm>
            <a:off x="5173360" y="1693084"/>
            <a:ext cx="4301180" cy="8718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This is a probabilistic index that considers precipitation to measure drought .</a:t>
            </a:r>
          </a:p>
        </p:txBody>
      </p:sp>
      <p:cxnSp>
        <p:nvCxnSpPr>
          <p:cNvPr id="34" name="Straight Connector 33"/>
          <p:cNvCxnSpPr/>
          <p:nvPr/>
        </p:nvCxnSpPr>
        <p:spPr>
          <a:xfrm>
            <a:off x="3719736" y="1556792"/>
            <a:ext cx="47525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Content Placeholder 2"/>
          <p:cNvSpPr txBox="1">
            <a:spLocks/>
          </p:cNvSpPr>
          <p:nvPr/>
        </p:nvSpPr>
        <p:spPr>
          <a:xfrm>
            <a:off x="2207568" y="3594156"/>
            <a:ext cx="2965792" cy="55492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Aft>
                <a:spcPts val="0"/>
              </a:spcAft>
              <a:buNone/>
            </a:pPr>
            <a:r>
              <a:rPr lang="en-IN" sz="2200" b="1" dirty="0"/>
              <a:t>UV Index</a:t>
            </a:r>
          </a:p>
        </p:txBody>
      </p:sp>
      <p:sp>
        <p:nvSpPr>
          <p:cNvPr id="37" name="Content Placeholder 2"/>
          <p:cNvSpPr txBox="1">
            <a:spLocks/>
          </p:cNvSpPr>
          <p:nvPr/>
        </p:nvSpPr>
        <p:spPr>
          <a:xfrm>
            <a:off x="5173369" y="3493284"/>
            <a:ext cx="4811063" cy="65579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None/>
            </a:pPr>
            <a:r>
              <a:rPr lang="en-IN" sz="1800" dirty="0"/>
              <a:t>This measures the amount of skin damaging</a:t>
            </a:r>
          </a:p>
          <a:p>
            <a:pPr marL="0" indent="0">
              <a:spcBef>
                <a:spcPts val="0"/>
              </a:spcBef>
              <a:spcAft>
                <a:spcPts val="0"/>
              </a:spcAft>
              <a:buNone/>
            </a:pPr>
            <a:r>
              <a:rPr lang="en-IN" sz="1800" dirty="0"/>
              <a:t>UV radiation expected to reach earth's surface. </a:t>
            </a:r>
          </a:p>
        </p:txBody>
      </p:sp>
      <p:sp>
        <p:nvSpPr>
          <p:cNvPr id="39" name="Content Placeholder 2"/>
          <p:cNvSpPr txBox="1">
            <a:spLocks/>
          </p:cNvSpPr>
          <p:nvPr/>
        </p:nvSpPr>
        <p:spPr>
          <a:xfrm>
            <a:off x="2207568" y="4257675"/>
            <a:ext cx="2965792" cy="8352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Air Quality </a:t>
            </a:r>
          </a:p>
          <a:p>
            <a:pPr marL="0" indent="0" algn="ctr">
              <a:spcBef>
                <a:spcPts val="0"/>
              </a:spcBef>
              <a:spcAft>
                <a:spcPts val="0"/>
              </a:spcAft>
              <a:buNone/>
            </a:pPr>
            <a:r>
              <a:rPr lang="en-IN" sz="2200" b="1" dirty="0"/>
              <a:t>Index</a:t>
            </a:r>
          </a:p>
        </p:txBody>
      </p:sp>
      <p:sp>
        <p:nvSpPr>
          <p:cNvPr id="40" name="Content Placeholder 2"/>
          <p:cNvSpPr txBox="1">
            <a:spLocks/>
          </p:cNvSpPr>
          <p:nvPr/>
        </p:nvSpPr>
        <p:spPr>
          <a:xfrm>
            <a:off x="5173369" y="4149080"/>
            <a:ext cx="4301179" cy="65579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This index measures the quality of air based on concentration of various air pollutants and their likely health impacts. </a:t>
            </a:r>
          </a:p>
        </p:txBody>
      </p:sp>
      <p:sp>
        <p:nvSpPr>
          <p:cNvPr id="17" name="Content Placeholder 2"/>
          <p:cNvSpPr txBox="1">
            <a:spLocks/>
          </p:cNvSpPr>
          <p:nvPr/>
        </p:nvSpPr>
        <p:spPr>
          <a:xfrm>
            <a:off x="2279576" y="5301208"/>
            <a:ext cx="2965792" cy="36121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IN" sz="2200" b="1" dirty="0"/>
              <a:t>Heat Index</a:t>
            </a:r>
          </a:p>
        </p:txBody>
      </p:sp>
      <p:sp>
        <p:nvSpPr>
          <p:cNvPr id="18" name="Content Placeholder 2"/>
          <p:cNvSpPr txBox="1">
            <a:spLocks/>
          </p:cNvSpPr>
          <p:nvPr/>
        </p:nvSpPr>
        <p:spPr>
          <a:xfrm>
            <a:off x="5245377" y="5157192"/>
            <a:ext cx="4148771" cy="28361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Aft>
                <a:spcPts val="1800"/>
              </a:spcAft>
              <a:buNone/>
            </a:pPr>
            <a:r>
              <a:rPr lang="en-IN" sz="1800" dirty="0"/>
              <a:t>This index measures stress that humans face due to rise in temperature as well as moisture levels.</a:t>
            </a:r>
          </a:p>
        </p:txBody>
      </p:sp>
      <p:cxnSp>
        <p:nvCxnSpPr>
          <p:cNvPr id="22" name="Straight Connector 21"/>
          <p:cNvCxnSpPr/>
          <p:nvPr/>
        </p:nvCxnSpPr>
        <p:spPr>
          <a:xfrm>
            <a:off x="2666976" y="4149080"/>
            <a:ext cx="685804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5538" y="3429000"/>
            <a:ext cx="685804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66976" y="5072074"/>
            <a:ext cx="6858048" cy="158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95538" y="6091708"/>
            <a:ext cx="6858048"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0" name="Title 3"/>
          <p:cNvSpPr txBox="1">
            <a:spLocks/>
          </p:cNvSpPr>
          <p:nvPr/>
        </p:nvSpPr>
        <p:spPr>
          <a:xfrm>
            <a:off x="2111096" y="526963"/>
            <a:ext cx="8064896" cy="1519891"/>
          </a:xfrm>
          <a:prstGeom prst="rect">
            <a:avLst/>
          </a:prstGeom>
          <a:effectLst/>
        </p:spPr>
        <p:txBody>
          <a:bodyPr vert="horz" lIns="91440" tIns="45720" rIns="91440" bIns="45720" rtlCol="0" anchor="ctr">
            <a:noAutofit/>
          </a:bodyPr>
          <a:lstStyle>
            <a:lvl1pPr algn="ctr" defTabSz="45715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Climate Indices in India</a:t>
            </a:r>
          </a:p>
          <a:p>
            <a:endParaRPr lang="en-US" b="1" dirty="0"/>
          </a:p>
        </p:txBody>
      </p:sp>
      <p:sp>
        <p:nvSpPr>
          <p:cNvPr id="21" name="Right Arrow 20">
            <a:hlinkClick r:id="rId4" action="ppaction://hlinksldjump"/>
          </p:cNvPr>
          <p:cNvSpPr/>
          <p:nvPr/>
        </p:nvSpPr>
        <p:spPr>
          <a:xfrm>
            <a:off x="11477620" y="3143248"/>
            <a:ext cx="714380" cy="500066"/>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3413348886"/>
      </p:ext>
    </p:extLst>
  </p:cSld>
  <p:clrMapOvr>
    <a:masterClrMapping/>
  </p:clrMapOvr>
  <mc:AlternateContent xmlns:mc="http://schemas.openxmlformats.org/markup-compatibility/2006">
    <mc:Choice xmlns:p14="http://schemas.microsoft.com/office/powerpoint/2010/main" xmlns="" Requires="p14">
      <p:transition spd="slow" p14:dur="2000" advTm="61135"/>
    </mc:Choice>
    <mc:Fallback>
      <p:transition spd="slow" advTm="61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6" grpId="0"/>
      <p:bldP spid="37" grpId="0"/>
      <p:bldP spid="39" grpId="0"/>
      <p:bldP spid="40"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14.2|8.1|4.7"/>
</p:tagLst>
</file>

<file path=ppt/tags/tag11.xml><?xml version="1.0" encoding="utf-8"?>
<p:tagLst xmlns:a="http://schemas.openxmlformats.org/drawingml/2006/main" xmlns:r="http://schemas.openxmlformats.org/officeDocument/2006/relationships" xmlns:p="http://schemas.openxmlformats.org/presentationml/2006/main">
  <p:tag name="TIMING" val="|4.1"/>
</p:tagLst>
</file>

<file path=ppt/tags/tag12.xml><?xml version="1.0" encoding="utf-8"?>
<p:tagLst xmlns:a="http://schemas.openxmlformats.org/drawingml/2006/main" xmlns:r="http://schemas.openxmlformats.org/officeDocument/2006/relationships" xmlns:p="http://schemas.openxmlformats.org/presentationml/2006/main">
  <p:tag name="TIMING" val="|0.4|0.3|0.4"/>
</p:tagLst>
</file>

<file path=ppt/tags/tag13.xml><?xml version="1.0" encoding="utf-8"?>
<p:tagLst xmlns:a="http://schemas.openxmlformats.org/drawingml/2006/main" xmlns:r="http://schemas.openxmlformats.org/officeDocument/2006/relationships" xmlns:p="http://schemas.openxmlformats.org/presentationml/2006/main">
  <p:tag name="TIMING" val="|4.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23.8|13.9|11.7|3.4|13|11.8"/>
</p:tagLst>
</file>

<file path=ppt/tags/tag16.xml><?xml version="1.0" encoding="utf-8"?>
<p:tagLst xmlns:a="http://schemas.openxmlformats.org/drawingml/2006/main" xmlns:r="http://schemas.openxmlformats.org/officeDocument/2006/relationships" xmlns:p="http://schemas.openxmlformats.org/presentationml/2006/main">
  <p:tag name="TIMING" val="|23.8"/>
</p:tagLst>
</file>

<file path=ppt/tags/tag17.xml><?xml version="1.0" encoding="utf-8"?>
<p:tagLst xmlns:a="http://schemas.openxmlformats.org/drawingml/2006/main" xmlns:r="http://schemas.openxmlformats.org/officeDocument/2006/relationships" xmlns:p="http://schemas.openxmlformats.org/presentationml/2006/main">
  <p:tag name="TIMING" val="|3"/>
</p:tagLst>
</file>

<file path=ppt/tags/tag18.xml><?xml version="1.0" encoding="utf-8"?>
<p:tagLst xmlns:a="http://schemas.openxmlformats.org/drawingml/2006/main" xmlns:r="http://schemas.openxmlformats.org/officeDocument/2006/relationships" xmlns:p="http://schemas.openxmlformats.org/presentationml/2006/main">
  <p:tag name="TIMING" val="|1.9|65.2|25.4|30.1|24.9|37.9"/>
</p:tagLst>
</file>

<file path=ppt/tags/tag19.xml><?xml version="1.0" encoding="utf-8"?>
<p:tagLst xmlns:a="http://schemas.openxmlformats.org/drawingml/2006/main" xmlns:r="http://schemas.openxmlformats.org/officeDocument/2006/relationships" xmlns:p="http://schemas.openxmlformats.org/presentationml/2006/main">
  <p:tag name="TIMING" val="|0.8|34.9"/>
</p:tagLst>
</file>

<file path=ppt/tags/tag2.xml><?xml version="1.0" encoding="utf-8"?>
<p:tagLst xmlns:a="http://schemas.openxmlformats.org/drawingml/2006/main" xmlns:r="http://schemas.openxmlformats.org/officeDocument/2006/relationships" xmlns:p="http://schemas.openxmlformats.org/presentationml/2006/main">
  <p:tag name="TIMING" val="|15.4|1.6|10.1|1|1.4|0.9|0.8|0.7|1.5|1.1|1.4|1|1.2|0.8"/>
</p:tagLst>
</file>

<file path=ppt/tags/tag20.xml><?xml version="1.0" encoding="utf-8"?>
<p:tagLst xmlns:a="http://schemas.openxmlformats.org/drawingml/2006/main" xmlns:r="http://schemas.openxmlformats.org/officeDocument/2006/relationships" xmlns:p="http://schemas.openxmlformats.org/presentationml/2006/main">
  <p:tag name="TIMING" val="|4.2|2.2|43.5"/>
</p:tagLst>
</file>

<file path=ppt/tags/tag21.xml><?xml version="1.0" encoding="utf-8"?>
<p:tagLst xmlns:a="http://schemas.openxmlformats.org/drawingml/2006/main" xmlns:r="http://schemas.openxmlformats.org/officeDocument/2006/relationships" xmlns:p="http://schemas.openxmlformats.org/presentationml/2006/main">
  <p:tag name="TIMING" val="|1.8|27.6"/>
</p:tagLst>
</file>

<file path=ppt/tags/tag22.xml><?xml version="1.0" encoding="utf-8"?>
<p:tagLst xmlns:a="http://schemas.openxmlformats.org/drawingml/2006/main" xmlns:r="http://schemas.openxmlformats.org/officeDocument/2006/relationships" xmlns:p="http://schemas.openxmlformats.org/presentationml/2006/main">
  <p:tag name="TIMING" val="|2.9|21.6|0.6|22.8|1.6|16.7|1.3|22.2|0.6|20.7|1.7|14.9"/>
</p:tagLst>
</file>

<file path=ppt/tags/tag23.xml><?xml version="1.0" encoding="utf-8"?>
<p:tagLst xmlns:a="http://schemas.openxmlformats.org/drawingml/2006/main" xmlns:r="http://schemas.openxmlformats.org/officeDocument/2006/relationships" xmlns:p="http://schemas.openxmlformats.org/presentationml/2006/main">
  <p:tag name="TIMING" val="|4.1"/>
</p:tagLst>
</file>

<file path=ppt/tags/tag24.xml><?xml version="1.0" encoding="utf-8"?>
<p:tagLst xmlns:a="http://schemas.openxmlformats.org/drawingml/2006/main" xmlns:r="http://schemas.openxmlformats.org/officeDocument/2006/relationships" xmlns:p="http://schemas.openxmlformats.org/presentationml/2006/main">
  <p:tag name="TIMING" val="|1.9|25.7|23.5|25.1"/>
</p:tagLst>
</file>

<file path=ppt/tags/tag25.xml><?xml version="1.0" encoding="utf-8"?>
<p:tagLst xmlns:a="http://schemas.openxmlformats.org/drawingml/2006/main" xmlns:r="http://schemas.openxmlformats.org/officeDocument/2006/relationships" xmlns:p="http://schemas.openxmlformats.org/presentationml/2006/main">
  <p:tag name="TIMING" val="|25.1|12.7"/>
</p:tagLst>
</file>

<file path=ppt/tags/tag26.xml><?xml version="1.0" encoding="utf-8"?>
<p:tagLst xmlns:a="http://schemas.openxmlformats.org/drawingml/2006/main" xmlns:r="http://schemas.openxmlformats.org/officeDocument/2006/relationships" xmlns:p="http://schemas.openxmlformats.org/presentationml/2006/main">
  <p:tag name="TIMING" val="|4.1"/>
</p:tagLst>
</file>

<file path=ppt/tags/tag27.xml><?xml version="1.0" encoding="utf-8"?>
<p:tagLst xmlns:a="http://schemas.openxmlformats.org/drawingml/2006/main" xmlns:r="http://schemas.openxmlformats.org/officeDocument/2006/relationships" xmlns:p="http://schemas.openxmlformats.org/presentationml/2006/main">
  <p:tag name="TIMING" val="|4.1"/>
</p:tagLst>
</file>

<file path=ppt/tags/tag28.xml><?xml version="1.0" encoding="utf-8"?>
<p:tagLst xmlns:a="http://schemas.openxmlformats.org/drawingml/2006/main" xmlns:r="http://schemas.openxmlformats.org/officeDocument/2006/relationships" xmlns:p="http://schemas.openxmlformats.org/presentationml/2006/main">
  <p:tag name="TIMING" val="|4.1"/>
</p:tagLst>
</file>

<file path=ppt/tags/tag29.xml><?xml version="1.0" encoding="utf-8"?>
<p:tagLst xmlns:a="http://schemas.openxmlformats.org/drawingml/2006/main" xmlns:r="http://schemas.openxmlformats.org/officeDocument/2006/relationships" xmlns:p="http://schemas.openxmlformats.org/presentationml/2006/main">
  <p:tag name="TIMING" val="|0.7|8.5|10|10.6|20.8"/>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30.xml><?xml version="1.0" encoding="utf-8"?>
<p:tagLst xmlns:a="http://schemas.openxmlformats.org/drawingml/2006/main" xmlns:r="http://schemas.openxmlformats.org/officeDocument/2006/relationships" xmlns:p="http://schemas.openxmlformats.org/presentationml/2006/main">
  <p:tag name="TIMING" val="|0.7|8.5|10|10.6|20.8"/>
</p:tagLst>
</file>

<file path=ppt/tags/tag31.xml><?xml version="1.0" encoding="utf-8"?>
<p:tagLst xmlns:a="http://schemas.openxmlformats.org/drawingml/2006/main" xmlns:r="http://schemas.openxmlformats.org/officeDocument/2006/relationships" xmlns:p="http://schemas.openxmlformats.org/presentationml/2006/main">
  <p:tag name="TIMING" val="|0.7|8.5|10|10.6|20.8"/>
</p:tagLst>
</file>

<file path=ppt/tags/tag32.xml><?xml version="1.0" encoding="utf-8"?>
<p:tagLst xmlns:a="http://schemas.openxmlformats.org/drawingml/2006/main" xmlns:r="http://schemas.openxmlformats.org/officeDocument/2006/relationships" xmlns:p="http://schemas.openxmlformats.org/presentationml/2006/main">
  <p:tag name="TIMING" val="|0.7|8.5|10|10.6|20.8"/>
</p:tagLst>
</file>

<file path=ppt/tags/tag33.xml><?xml version="1.0" encoding="utf-8"?>
<p:tagLst xmlns:a="http://schemas.openxmlformats.org/drawingml/2006/main" xmlns:r="http://schemas.openxmlformats.org/officeDocument/2006/relationships" xmlns:p="http://schemas.openxmlformats.org/presentationml/2006/main">
  <p:tag name="TIMING" val="|6.7|21.5|14.2|19.6|25.8"/>
</p:tagLst>
</file>

<file path=ppt/tags/tag34.xml><?xml version="1.0" encoding="utf-8"?>
<p:tagLst xmlns:a="http://schemas.openxmlformats.org/drawingml/2006/main" xmlns:r="http://schemas.openxmlformats.org/officeDocument/2006/relationships" xmlns:p="http://schemas.openxmlformats.org/presentationml/2006/main">
  <p:tag name="TIMING" val="|6.7|21.5|14.2|19.6|25.8"/>
</p:tagLst>
</file>

<file path=ppt/tags/tag35.xml><?xml version="1.0" encoding="utf-8"?>
<p:tagLst xmlns:a="http://schemas.openxmlformats.org/drawingml/2006/main" xmlns:r="http://schemas.openxmlformats.org/officeDocument/2006/relationships" xmlns:p="http://schemas.openxmlformats.org/presentationml/2006/main">
  <p:tag name="TIMING" val="|6.7|21.5|14.2|19.6|25.8"/>
</p:tagLst>
</file>

<file path=ppt/tags/tag36.xml><?xml version="1.0" encoding="utf-8"?>
<p:tagLst xmlns:a="http://schemas.openxmlformats.org/drawingml/2006/main" xmlns:r="http://schemas.openxmlformats.org/officeDocument/2006/relationships" xmlns:p="http://schemas.openxmlformats.org/presentationml/2006/main">
  <p:tag name="TIMING" val="|6.7|21.5|14.2|19.6|25.8"/>
</p:tagLst>
</file>

<file path=ppt/tags/tag37.xml><?xml version="1.0" encoding="utf-8"?>
<p:tagLst xmlns:a="http://schemas.openxmlformats.org/drawingml/2006/main" xmlns:r="http://schemas.openxmlformats.org/officeDocument/2006/relationships" xmlns:p="http://schemas.openxmlformats.org/presentationml/2006/main">
  <p:tag name="TIMING" val="|6.7|21.5|14.2|19.6|25.8"/>
</p:tagLst>
</file>

<file path=ppt/tags/tag38.xml><?xml version="1.0" encoding="utf-8"?>
<p:tagLst xmlns:a="http://schemas.openxmlformats.org/drawingml/2006/main" xmlns:r="http://schemas.openxmlformats.org/officeDocument/2006/relationships" xmlns:p="http://schemas.openxmlformats.org/presentationml/2006/main">
  <p:tag name="TIMING" val="|14.2|8.1|4.7"/>
</p:tagLst>
</file>

<file path=ppt/tags/tag39.xml><?xml version="1.0" encoding="utf-8"?>
<p:tagLst xmlns:a="http://schemas.openxmlformats.org/drawingml/2006/main" xmlns:r="http://schemas.openxmlformats.org/officeDocument/2006/relationships" xmlns:p="http://schemas.openxmlformats.org/presentationml/2006/main">
  <p:tag name="TIMING" val="|15.5|5.9|8.2"/>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40.xml><?xml version="1.0" encoding="utf-8"?>
<p:tagLst xmlns:a="http://schemas.openxmlformats.org/drawingml/2006/main" xmlns:r="http://schemas.openxmlformats.org/officeDocument/2006/relationships" xmlns:p="http://schemas.openxmlformats.org/presentationml/2006/main">
  <p:tag name="TIMING" val="|4.9|3.8|5.2"/>
</p:tagLst>
</file>

<file path=ppt/tags/tag41.xml><?xml version="1.0" encoding="utf-8"?>
<p:tagLst xmlns:a="http://schemas.openxmlformats.org/drawingml/2006/main" xmlns:r="http://schemas.openxmlformats.org/officeDocument/2006/relationships" xmlns:p="http://schemas.openxmlformats.org/presentationml/2006/main">
  <p:tag name="TIMING" val="|0.5|9.1|5.2"/>
</p:tagLst>
</file>

<file path=ppt/tags/tag5.xml><?xml version="1.0" encoding="utf-8"?>
<p:tagLst xmlns:a="http://schemas.openxmlformats.org/drawingml/2006/main" xmlns:r="http://schemas.openxmlformats.org/officeDocument/2006/relationships" xmlns:p="http://schemas.openxmlformats.org/presentationml/2006/main">
  <p:tag name="TIMING" val="|4.1"/>
</p:tagLst>
</file>

<file path=ppt/tags/tag6.xml><?xml version="1.0" encoding="utf-8"?>
<p:tagLst xmlns:a="http://schemas.openxmlformats.org/drawingml/2006/main" xmlns:r="http://schemas.openxmlformats.org/officeDocument/2006/relationships" xmlns:p="http://schemas.openxmlformats.org/presentationml/2006/main">
  <p:tag name="TIMING" val="|0.7|8.5|10|10.6|20.8"/>
</p:tagLst>
</file>

<file path=ppt/tags/tag7.xml><?xml version="1.0" encoding="utf-8"?>
<p:tagLst xmlns:a="http://schemas.openxmlformats.org/drawingml/2006/main" xmlns:r="http://schemas.openxmlformats.org/officeDocument/2006/relationships" xmlns:p="http://schemas.openxmlformats.org/presentationml/2006/main">
  <p:tag name="TIMING" val="|0.7|8.5|10|10.6|20.8"/>
</p:tagLst>
</file>

<file path=ppt/tags/tag8.xml><?xml version="1.0" encoding="utf-8"?>
<p:tagLst xmlns:a="http://schemas.openxmlformats.org/drawingml/2006/main" xmlns:r="http://schemas.openxmlformats.org/officeDocument/2006/relationships" xmlns:p="http://schemas.openxmlformats.org/presentationml/2006/main">
  <p:tag name="TIMING" val="|4.1"/>
</p:tagLst>
</file>

<file path=ppt/tags/tag9.xml><?xml version="1.0" encoding="utf-8"?>
<p:tagLst xmlns:a="http://schemas.openxmlformats.org/drawingml/2006/main" xmlns:r="http://schemas.openxmlformats.org/officeDocument/2006/relationships" xmlns:p="http://schemas.openxmlformats.org/presentationml/2006/main">
  <p:tag name="TIMING" val="|14.2|8.1|4.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FOA PowerPoint template 08">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30792</TotalTime>
  <Words>3125</Words>
  <Application>Microsoft Office PowerPoint</Application>
  <PresentationFormat>Custom</PresentationFormat>
  <Paragraphs>479</Paragraphs>
  <Slides>46</Slides>
  <Notes>44</Notes>
  <HiddenSlides>16</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Organic</vt:lpstr>
      <vt:lpstr>Office Theme</vt:lpstr>
      <vt:lpstr>IFOA PowerPoint template 08</vt:lpstr>
      <vt:lpstr> IFoA Asia Conference 2018</vt:lpstr>
      <vt:lpstr>Introduction to an International Actuarial Climate Index  An Indian Showcase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Questions?</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Ritu</dc:creator>
  <cp:lastModifiedBy>Ritu Kotnala</cp:lastModifiedBy>
  <cp:revision>1413</cp:revision>
  <cp:lastPrinted>2018-01-06T14:45:11Z</cp:lastPrinted>
  <dcterms:created xsi:type="dcterms:W3CDTF">2017-03-14T08:36:53Z</dcterms:created>
  <dcterms:modified xsi:type="dcterms:W3CDTF">2018-05-01T14:36:14Z</dcterms:modified>
</cp:coreProperties>
</file>