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6.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7.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8.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9.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56" r:id="rId5"/>
    <p:sldId id="282" r:id="rId6"/>
    <p:sldId id="279" r:id="rId7"/>
    <p:sldId id="310" r:id="rId8"/>
    <p:sldId id="312" r:id="rId9"/>
    <p:sldId id="311" r:id="rId10"/>
    <p:sldId id="313" r:id="rId11"/>
    <p:sldId id="309" r:id="rId12"/>
    <p:sldId id="298" r:id="rId13"/>
    <p:sldId id="303" r:id="rId14"/>
    <p:sldId id="305" r:id="rId15"/>
    <p:sldId id="304" r:id="rId16"/>
    <p:sldId id="306" r:id="rId17"/>
    <p:sldId id="307" r:id="rId18"/>
    <p:sldId id="308" r:id="rId19"/>
    <p:sldId id="299" r:id="rId20"/>
    <p:sldId id="302" r:id="rId21"/>
    <p:sldId id="283" r:id="rId22"/>
    <p:sldId id="284" r:id="rId23"/>
    <p:sldId id="290" r:id="rId24"/>
    <p:sldId id="300" r:id="rId25"/>
    <p:sldId id="314" r:id="rId26"/>
    <p:sldId id="315" r:id="rId27"/>
    <p:sldId id="316" r:id="rId28"/>
    <p:sldId id="317" r:id="rId29"/>
    <p:sldId id="301" r:id="rId30"/>
    <p:sldId id="292" r:id="rId31"/>
    <p:sldId id="291" r:id="rId32"/>
    <p:sldId id="297" r:id="rId33"/>
    <p:sldId id="294" r:id="rId34"/>
    <p:sldId id="295" r:id="rId35"/>
    <p:sldId id="270" r:id="rId36"/>
  </p:sldIdLst>
  <p:sldSz cx="9906000" cy="6858000" type="A4"/>
  <p:notesSz cx="6858000" cy="9144000"/>
  <p:custDataLst>
    <p:tags r:id="rId38"/>
  </p:custDataLst>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4247">
          <p15:clr>
            <a:srgbClr val="A4A3A4"/>
          </p15:clr>
        </p15:guide>
        <p15:guide id="2" pos="2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AB16"/>
    <a:srgbClr val="4096B8"/>
    <a:srgbClr val="79A32A"/>
    <a:srgbClr val="FFFFFF"/>
    <a:srgbClr val="8F4693"/>
    <a:srgbClr val="2F5079"/>
    <a:srgbClr val="E9458C"/>
    <a:srgbClr val="000000"/>
    <a:srgbClr val="008452"/>
    <a:srgbClr val="11B3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178"/>
    <p:restoredTop sz="86585"/>
  </p:normalViewPr>
  <p:slideViewPr>
    <p:cSldViewPr showGuides="1">
      <p:cViewPr varScale="1">
        <p:scale>
          <a:sx n="97" d="100"/>
          <a:sy n="97" d="100"/>
        </p:scale>
        <p:origin x="2336" y="200"/>
      </p:cViewPr>
      <p:guideLst>
        <p:guide orient="horz" pos="4247"/>
        <p:guide pos="26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11648E-FFC2-C84D-AFEB-D46A01B086E5}"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en-US"/>
        </a:p>
      </dgm:t>
    </dgm:pt>
    <dgm:pt modelId="{3400CABA-B5A4-8549-8EA0-D056D9487CF9}">
      <dgm:prSet phldrT="[Text]" custT="1"/>
      <dgm:spPr/>
      <dgm:t>
        <a:bodyPr/>
        <a:lstStyle/>
        <a:p>
          <a:pPr algn="ctr"/>
          <a:r>
            <a:rPr lang="en-US" sz="1800" b="1" dirty="0">
              <a:latin typeface="+mn-lt"/>
            </a:rPr>
            <a:t>Pricing and underwriting</a:t>
          </a:r>
        </a:p>
      </dgm:t>
    </dgm:pt>
    <dgm:pt modelId="{F12C1C53-B719-044B-B9DD-D28A579DFB61}" type="parTrans" cxnId="{602A4059-D8E1-484D-A011-1B5A4B4C0248}">
      <dgm:prSet/>
      <dgm:spPr/>
      <dgm:t>
        <a:bodyPr/>
        <a:lstStyle/>
        <a:p>
          <a:endParaRPr lang="en-US"/>
        </a:p>
      </dgm:t>
    </dgm:pt>
    <dgm:pt modelId="{E0879DAA-DAED-E349-A421-51BA9E3985F5}" type="sibTrans" cxnId="{602A4059-D8E1-484D-A011-1B5A4B4C0248}">
      <dgm:prSet/>
      <dgm:spPr/>
      <dgm:t>
        <a:bodyPr/>
        <a:lstStyle/>
        <a:p>
          <a:endParaRPr lang="en-US"/>
        </a:p>
      </dgm:t>
    </dgm:pt>
    <dgm:pt modelId="{E4ECE3DD-1B59-B447-A8E7-D90FA6807C4D}">
      <dgm:prSet phldrT="[Text]" custT="1"/>
      <dgm:spPr/>
      <dgm:t>
        <a:bodyPr/>
        <a:lstStyle/>
        <a:p>
          <a:pPr algn="ctr"/>
          <a:r>
            <a:rPr lang="en-US" sz="1800" b="1" dirty="0"/>
            <a:t>Sales and distribution</a:t>
          </a:r>
        </a:p>
      </dgm:t>
    </dgm:pt>
    <dgm:pt modelId="{4E1D69F0-C5AD-994C-B0BD-2DECE5784CE8}" type="parTrans" cxnId="{49A7B560-0FA2-E04C-A0B1-3267F0D81D0C}">
      <dgm:prSet/>
      <dgm:spPr/>
      <dgm:t>
        <a:bodyPr/>
        <a:lstStyle/>
        <a:p>
          <a:endParaRPr lang="en-US"/>
        </a:p>
      </dgm:t>
    </dgm:pt>
    <dgm:pt modelId="{7560C7C5-4B27-0C48-A4BE-C73CEBD1731A}" type="sibTrans" cxnId="{49A7B560-0FA2-E04C-A0B1-3267F0D81D0C}">
      <dgm:prSet/>
      <dgm:spPr/>
      <dgm:t>
        <a:bodyPr/>
        <a:lstStyle/>
        <a:p>
          <a:endParaRPr lang="en-US"/>
        </a:p>
      </dgm:t>
    </dgm:pt>
    <dgm:pt modelId="{923727D0-F18D-934A-91F4-AD373FAF447E}">
      <dgm:prSet phldrT="[Text]" custT="1"/>
      <dgm:spPr/>
      <dgm:t>
        <a:bodyPr/>
        <a:lstStyle/>
        <a:p>
          <a:pPr algn="l"/>
          <a:r>
            <a:rPr lang="en-US" sz="1400" dirty="0"/>
            <a:t>Decentralised digital ID enables frictionless quote generation as personal data could be safely shared with multiple insurers</a:t>
          </a:r>
        </a:p>
      </dgm:t>
    </dgm:pt>
    <dgm:pt modelId="{499C488B-8F3E-724D-A308-C2A990A4D258}" type="parTrans" cxnId="{E3ACA55F-85E3-EB4C-80C9-9395D5AF29C5}">
      <dgm:prSet/>
      <dgm:spPr/>
      <dgm:t>
        <a:bodyPr/>
        <a:lstStyle/>
        <a:p>
          <a:endParaRPr lang="en-US"/>
        </a:p>
      </dgm:t>
    </dgm:pt>
    <dgm:pt modelId="{FB9B85B0-7AA6-A64D-8B6F-B264184B03C8}" type="sibTrans" cxnId="{E3ACA55F-85E3-EB4C-80C9-9395D5AF29C5}">
      <dgm:prSet/>
      <dgm:spPr/>
      <dgm:t>
        <a:bodyPr/>
        <a:lstStyle/>
        <a:p>
          <a:endParaRPr lang="en-US"/>
        </a:p>
      </dgm:t>
    </dgm:pt>
    <dgm:pt modelId="{8C0E5D55-E254-A44B-B763-F81354FFB8DA}">
      <dgm:prSet phldrT="[Text]" custT="1"/>
      <dgm:spPr/>
      <dgm:t>
        <a:bodyPr/>
        <a:lstStyle/>
        <a:p>
          <a:pPr algn="ctr"/>
          <a:r>
            <a:rPr lang="en-US" sz="1800" b="1" dirty="0"/>
            <a:t>Product management</a:t>
          </a:r>
        </a:p>
      </dgm:t>
    </dgm:pt>
    <dgm:pt modelId="{15E1DF5C-A20B-B846-8D5E-981C37964FC6}" type="parTrans" cxnId="{7844B36E-0FB1-1D48-9813-88DDDC53CC36}">
      <dgm:prSet/>
      <dgm:spPr/>
      <dgm:t>
        <a:bodyPr/>
        <a:lstStyle/>
        <a:p>
          <a:endParaRPr lang="en-US"/>
        </a:p>
      </dgm:t>
    </dgm:pt>
    <dgm:pt modelId="{2C48B701-330A-C144-A7EC-350A411243E2}" type="sibTrans" cxnId="{7844B36E-0FB1-1D48-9813-88DDDC53CC36}">
      <dgm:prSet/>
      <dgm:spPr/>
      <dgm:t>
        <a:bodyPr/>
        <a:lstStyle/>
        <a:p>
          <a:endParaRPr lang="en-US"/>
        </a:p>
      </dgm:t>
    </dgm:pt>
    <dgm:pt modelId="{41704F13-A8E9-5240-9CCC-4F63415CAA14}">
      <dgm:prSet phldrT="[Text]" custT="1"/>
      <dgm:spPr/>
      <dgm:t>
        <a:bodyPr/>
        <a:lstStyle/>
        <a:p>
          <a:pPr algn="l"/>
          <a:r>
            <a:rPr lang="en-US" sz="1400" dirty="0"/>
            <a:t>Blockchain and smart contracts could streamline the inception and admin of reinsurance, swaps, and securitisation </a:t>
          </a:r>
        </a:p>
      </dgm:t>
    </dgm:pt>
    <dgm:pt modelId="{36123581-1955-AE42-9778-CCDF4BC2FEA9}" type="parTrans" cxnId="{54311198-CA0E-8D48-A865-7338B6088FB3}">
      <dgm:prSet/>
      <dgm:spPr/>
      <dgm:t>
        <a:bodyPr/>
        <a:lstStyle/>
        <a:p>
          <a:endParaRPr lang="en-US"/>
        </a:p>
      </dgm:t>
    </dgm:pt>
    <dgm:pt modelId="{BFDB9B35-DF84-AC44-926B-FD3754A3E31B}" type="sibTrans" cxnId="{54311198-CA0E-8D48-A865-7338B6088FB3}">
      <dgm:prSet/>
      <dgm:spPr/>
      <dgm:t>
        <a:bodyPr/>
        <a:lstStyle/>
        <a:p>
          <a:endParaRPr lang="en-US"/>
        </a:p>
      </dgm:t>
    </dgm:pt>
    <dgm:pt modelId="{8D5ED266-F2D8-1348-B4F6-FFCCA030E4AC}">
      <dgm:prSet custT="1"/>
      <dgm:spPr/>
      <dgm:t>
        <a:bodyPr/>
        <a:lstStyle/>
        <a:p>
          <a:pPr algn="ctr"/>
          <a:r>
            <a:rPr lang="en-US" sz="1800" b="1" dirty="0"/>
            <a:t>Claims handling</a:t>
          </a:r>
        </a:p>
      </dgm:t>
    </dgm:pt>
    <dgm:pt modelId="{EA3D3DED-98D5-D74C-ADFB-CE94D5CEC429}" type="parTrans" cxnId="{B71EBB0E-0310-DA45-A0C1-5AD3BD768001}">
      <dgm:prSet/>
      <dgm:spPr/>
      <dgm:t>
        <a:bodyPr/>
        <a:lstStyle/>
        <a:p>
          <a:endParaRPr lang="en-US"/>
        </a:p>
      </dgm:t>
    </dgm:pt>
    <dgm:pt modelId="{F92726D3-01B4-704E-BAA3-362D2EA8A638}" type="sibTrans" cxnId="{B71EBB0E-0310-DA45-A0C1-5AD3BD768001}">
      <dgm:prSet/>
      <dgm:spPr/>
      <dgm:t>
        <a:bodyPr/>
        <a:lstStyle/>
        <a:p>
          <a:endParaRPr lang="en-US"/>
        </a:p>
      </dgm:t>
    </dgm:pt>
    <dgm:pt modelId="{0A8A6B9C-8243-B84C-9E0A-2273822A2B06}">
      <dgm:prSet custT="1"/>
      <dgm:spPr/>
      <dgm:t>
        <a:bodyPr/>
        <a:lstStyle/>
        <a:p>
          <a:pPr algn="l"/>
          <a:r>
            <a:rPr lang="en-US" sz="1400" dirty="0"/>
            <a:t>Smart contracts could automate claim payouts</a:t>
          </a:r>
        </a:p>
      </dgm:t>
    </dgm:pt>
    <dgm:pt modelId="{CD54F626-E20A-A241-8545-72443120DD42}" type="parTrans" cxnId="{EF220E92-9E36-064D-B430-27A715ECE32B}">
      <dgm:prSet/>
      <dgm:spPr/>
      <dgm:t>
        <a:bodyPr/>
        <a:lstStyle/>
        <a:p>
          <a:endParaRPr lang="en-US"/>
        </a:p>
      </dgm:t>
    </dgm:pt>
    <dgm:pt modelId="{81EB010C-38B9-DF4B-8C22-51DC5F5C4B55}" type="sibTrans" cxnId="{EF220E92-9E36-064D-B430-27A715ECE32B}">
      <dgm:prSet/>
      <dgm:spPr/>
      <dgm:t>
        <a:bodyPr/>
        <a:lstStyle/>
        <a:p>
          <a:endParaRPr lang="en-US"/>
        </a:p>
      </dgm:t>
    </dgm:pt>
    <dgm:pt modelId="{AB6EE775-26EB-A547-B5A3-FD74D50451CE}">
      <dgm:prSet phldrT="[Text]" custT="1"/>
      <dgm:spPr/>
      <dgm:t>
        <a:bodyPr/>
        <a:lstStyle/>
        <a:p>
          <a:pPr algn="l"/>
          <a:r>
            <a:rPr lang="en-US" sz="1400" dirty="0"/>
            <a:t>Decentralised data lake could provide a large varied dataset for product pricing</a:t>
          </a:r>
        </a:p>
      </dgm:t>
    </dgm:pt>
    <dgm:pt modelId="{B8A923A3-0BF9-F349-9C62-BFC7C833F05D}" type="sibTrans" cxnId="{DCE45E88-AA73-C748-B8A2-707A951EFBD9}">
      <dgm:prSet/>
      <dgm:spPr/>
      <dgm:t>
        <a:bodyPr/>
        <a:lstStyle/>
        <a:p>
          <a:endParaRPr lang="en-US"/>
        </a:p>
      </dgm:t>
    </dgm:pt>
    <dgm:pt modelId="{2A8C2BCF-8DD9-5941-9D78-E7A2AC5620FA}" type="parTrans" cxnId="{DCE45E88-AA73-C748-B8A2-707A951EFBD9}">
      <dgm:prSet/>
      <dgm:spPr/>
      <dgm:t>
        <a:bodyPr/>
        <a:lstStyle/>
        <a:p>
          <a:endParaRPr lang="en-US"/>
        </a:p>
      </dgm:t>
    </dgm:pt>
    <dgm:pt modelId="{FAD7CC56-6C4D-094B-AE6D-A5C0DB5506A1}" type="pres">
      <dgm:prSet presAssocID="{0711648E-FFC2-C84D-AFEB-D46A01B086E5}" presName="Name0" presStyleCnt="0">
        <dgm:presLayoutVars>
          <dgm:dir/>
          <dgm:resizeHandles val="exact"/>
        </dgm:presLayoutVars>
      </dgm:prSet>
      <dgm:spPr/>
    </dgm:pt>
    <dgm:pt modelId="{65A19C26-9E76-3849-A52B-367791EADFCF}" type="pres">
      <dgm:prSet presAssocID="{0711648E-FFC2-C84D-AFEB-D46A01B086E5}" presName="cycle" presStyleCnt="0"/>
      <dgm:spPr/>
    </dgm:pt>
    <dgm:pt modelId="{3686627E-E7B7-A646-93A3-5E6539C865D8}" type="pres">
      <dgm:prSet presAssocID="{3400CABA-B5A4-8549-8EA0-D056D9487CF9}" presName="nodeFirstNode" presStyleLbl="node1" presStyleIdx="0" presStyleCnt="4">
        <dgm:presLayoutVars>
          <dgm:bulletEnabled val="1"/>
        </dgm:presLayoutVars>
      </dgm:prSet>
      <dgm:spPr/>
    </dgm:pt>
    <dgm:pt modelId="{CB3525DC-C5A0-7F48-8652-5A5AC4A3F450}" type="pres">
      <dgm:prSet presAssocID="{E0879DAA-DAED-E349-A421-51BA9E3985F5}" presName="sibTransFirstNode" presStyleLbl="bgShp" presStyleIdx="0" presStyleCnt="1"/>
      <dgm:spPr/>
    </dgm:pt>
    <dgm:pt modelId="{CAB96604-6837-894B-BDBE-0D25C901A96B}" type="pres">
      <dgm:prSet presAssocID="{E4ECE3DD-1B59-B447-A8E7-D90FA6807C4D}" presName="nodeFollowingNodes" presStyleLbl="node1" presStyleIdx="1" presStyleCnt="4">
        <dgm:presLayoutVars>
          <dgm:bulletEnabled val="1"/>
        </dgm:presLayoutVars>
      </dgm:prSet>
      <dgm:spPr/>
    </dgm:pt>
    <dgm:pt modelId="{1333858F-2E59-0F48-874A-3C912C4ED2BB}" type="pres">
      <dgm:prSet presAssocID="{8C0E5D55-E254-A44B-B763-F81354FFB8DA}" presName="nodeFollowingNodes" presStyleLbl="node1" presStyleIdx="2" presStyleCnt="4">
        <dgm:presLayoutVars>
          <dgm:bulletEnabled val="1"/>
        </dgm:presLayoutVars>
      </dgm:prSet>
      <dgm:spPr/>
    </dgm:pt>
    <dgm:pt modelId="{066F56D7-4BEE-F946-8B09-56F568336D3A}" type="pres">
      <dgm:prSet presAssocID="{8D5ED266-F2D8-1348-B4F6-FFCCA030E4AC}" presName="nodeFollowingNodes" presStyleLbl="node1" presStyleIdx="3" presStyleCnt="4">
        <dgm:presLayoutVars>
          <dgm:bulletEnabled val="1"/>
        </dgm:presLayoutVars>
      </dgm:prSet>
      <dgm:spPr/>
    </dgm:pt>
  </dgm:ptLst>
  <dgm:cxnLst>
    <dgm:cxn modelId="{B71EBB0E-0310-DA45-A0C1-5AD3BD768001}" srcId="{0711648E-FFC2-C84D-AFEB-D46A01B086E5}" destId="{8D5ED266-F2D8-1348-B4F6-FFCCA030E4AC}" srcOrd="3" destOrd="0" parTransId="{EA3D3DED-98D5-D74C-ADFB-CE94D5CEC429}" sibTransId="{F92726D3-01B4-704E-BAA3-362D2EA8A638}"/>
    <dgm:cxn modelId="{2A0C861A-925A-BA49-B962-587211B0405A}" type="presOf" srcId="{0711648E-FFC2-C84D-AFEB-D46A01B086E5}" destId="{FAD7CC56-6C4D-094B-AE6D-A5C0DB5506A1}" srcOrd="0" destOrd="0" presId="urn:microsoft.com/office/officeart/2005/8/layout/cycle3"/>
    <dgm:cxn modelId="{30BC9620-8FB7-0B42-96BD-61B6374B54BC}" type="presOf" srcId="{E0879DAA-DAED-E349-A421-51BA9E3985F5}" destId="{CB3525DC-C5A0-7F48-8652-5A5AC4A3F450}" srcOrd="0" destOrd="0" presId="urn:microsoft.com/office/officeart/2005/8/layout/cycle3"/>
    <dgm:cxn modelId="{04CDB84B-190B-B348-A5B0-713DD5705A41}" type="presOf" srcId="{923727D0-F18D-934A-91F4-AD373FAF447E}" destId="{CAB96604-6837-894B-BDBE-0D25C901A96B}" srcOrd="0" destOrd="1" presId="urn:microsoft.com/office/officeart/2005/8/layout/cycle3"/>
    <dgm:cxn modelId="{602A4059-D8E1-484D-A011-1B5A4B4C0248}" srcId="{0711648E-FFC2-C84D-AFEB-D46A01B086E5}" destId="{3400CABA-B5A4-8549-8EA0-D056D9487CF9}" srcOrd="0" destOrd="0" parTransId="{F12C1C53-B719-044B-B9DD-D28A579DFB61}" sibTransId="{E0879DAA-DAED-E349-A421-51BA9E3985F5}"/>
    <dgm:cxn modelId="{85E6DD5A-E421-AB46-AC83-A6E8CB473137}" type="presOf" srcId="{41704F13-A8E9-5240-9CCC-4F63415CAA14}" destId="{1333858F-2E59-0F48-874A-3C912C4ED2BB}" srcOrd="0" destOrd="1" presId="urn:microsoft.com/office/officeart/2005/8/layout/cycle3"/>
    <dgm:cxn modelId="{E3ACA55F-85E3-EB4C-80C9-9395D5AF29C5}" srcId="{E4ECE3DD-1B59-B447-A8E7-D90FA6807C4D}" destId="{923727D0-F18D-934A-91F4-AD373FAF447E}" srcOrd="0" destOrd="0" parTransId="{499C488B-8F3E-724D-A308-C2A990A4D258}" sibTransId="{FB9B85B0-7AA6-A64D-8B6F-B264184B03C8}"/>
    <dgm:cxn modelId="{49A7B560-0FA2-E04C-A0B1-3267F0D81D0C}" srcId="{0711648E-FFC2-C84D-AFEB-D46A01B086E5}" destId="{E4ECE3DD-1B59-B447-A8E7-D90FA6807C4D}" srcOrd="1" destOrd="0" parTransId="{4E1D69F0-C5AD-994C-B0BD-2DECE5784CE8}" sibTransId="{7560C7C5-4B27-0C48-A4BE-C73CEBD1731A}"/>
    <dgm:cxn modelId="{7844B36E-0FB1-1D48-9813-88DDDC53CC36}" srcId="{0711648E-FFC2-C84D-AFEB-D46A01B086E5}" destId="{8C0E5D55-E254-A44B-B763-F81354FFB8DA}" srcOrd="2" destOrd="0" parTransId="{15E1DF5C-A20B-B846-8D5E-981C37964FC6}" sibTransId="{2C48B701-330A-C144-A7EC-350A411243E2}"/>
    <dgm:cxn modelId="{DCE45E88-AA73-C748-B8A2-707A951EFBD9}" srcId="{3400CABA-B5A4-8549-8EA0-D056D9487CF9}" destId="{AB6EE775-26EB-A547-B5A3-FD74D50451CE}" srcOrd="0" destOrd="0" parTransId="{2A8C2BCF-8DD9-5941-9D78-E7A2AC5620FA}" sibTransId="{B8A923A3-0BF9-F349-9C62-BFC7C833F05D}"/>
    <dgm:cxn modelId="{EF220E92-9E36-064D-B430-27A715ECE32B}" srcId="{8D5ED266-F2D8-1348-B4F6-FFCCA030E4AC}" destId="{0A8A6B9C-8243-B84C-9E0A-2273822A2B06}" srcOrd="0" destOrd="0" parTransId="{CD54F626-E20A-A241-8545-72443120DD42}" sibTransId="{81EB010C-38B9-DF4B-8C22-51DC5F5C4B55}"/>
    <dgm:cxn modelId="{54311198-CA0E-8D48-A865-7338B6088FB3}" srcId="{8C0E5D55-E254-A44B-B763-F81354FFB8DA}" destId="{41704F13-A8E9-5240-9CCC-4F63415CAA14}" srcOrd="0" destOrd="0" parTransId="{36123581-1955-AE42-9778-CCDF4BC2FEA9}" sibTransId="{BFDB9B35-DF84-AC44-926B-FD3754A3E31B}"/>
    <dgm:cxn modelId="{B7ABEC9A-D729-284D-8924-A29A21A5D6C6}" type="presOf" srcId="{AB6EE775-26EB-A547-B5A3-FD74D50451CE}" destId="{3686627E-E7B7-A646-93A3-5E6539C865D8}" srcOrd="0" destOrd="1" presId="urn:microsoft.com/office/officeart/2005/8/layout/cycle3"/>
    <dgm:cxn modelId="{C9FC35BA-BEB1-4040-A96C-FC8D9FBAC913}" type="presOf" srcId="{0A8A6B9C-8243-B84C-9E0A-2273822A2B06}" destId="{066F56D7-4BEE-F946-8B09-56F568336D3A}" srcOrd="0" destOrd="1" presId="urn:microsoft.com/office/officeart/2005/8/layout/cycle3"/>
    <dgm:cxn modelId="{94C0A4C4-7492-6A45-8520-FB85343F0392}" type="presOf" srcId="{8C0E5D55-E254-A44B-B763-F81354FFB8DA}" destId="{1333858F-2E59-0F48-874A-3C912C4ED2BB}" srcOrd="0" destOrd="0" presId="urn:microsoft.com/office/officeart/2005/8/layout/cycle3"/>
    <dgm:cxn modelId="{1A7C51CC-027A-D641-946E-68047A3DB771}" type="presOf" srcId="{3400CABA-B5A4-8549-8EA0-D056D9487CF9}" destId="{3686627E-E7B7-A646-93A3-5E6539C865D8}" srcOrd="0" destOrd="0" presId="urn:microsoft.com/office/officeart/2005/8/layout/cycle3"/>
    <dgm:cxn modelId="{3C82DCEC-9ECC-B847-BEC3-7A1920500464}" type="presOf" srcId="{E4ECE3DD-1B59-B447-A8E7-D90FA6807C4D}" destId="{CAB96604-6837-894B-BDBE-0D25C901A96B}" srcOrd="0" destOrd="0" presId="urn:microsoft.com/office/officeart/2005/8/layout/cycle3"/>
    <dgm:cxn modelId="{ACC6DCF9-BE56-0C49-84CF-9CAE6AD65011}" type="presOf" srcId="{8D5ED266-F2D8-1348-B4F6-FFCCA030E4AC}" destId="{066F56D7-4BEE-F946-8B09-56F568336D3A}" srcOrd="0" destOrd="0" presId="urn:microsoft.com/office/officeart/2005/8/layout/cycle3"/>
    <dgm:cxn modelId="{D91C9D08-4C4B-FB4B-A6B1-2B816E3DE2FA}" type="presParOf" srcId="{FAD7CC56-6C4D-094B-AE6D-A5C0DB5506A1}" destId="{65A19C26-9E76-3849-A52B-367791EADFCF}" srcOrd="0" destOrd="0" presId="urn:microsoft.com/office/officeart/2005/8/layout/cycle3"/>
    <dgm:cxn modelId="{530BE252-2C0B-9848-AC6D-4A0877DEE7BA}" type="presParOf" srcId="{65A19C26-9E76-3849-A52B-367791EADFCF}" destId="{3686627E-E7B7-A646-93A3-5E6539C865D8}" srcOrd="0" destOrd="0" presId="urn:microsoft.com/office/officeart/2005/8/layout/cycle3"/>
    <dgm:cxn modelId="{BA36306E-DB12-AD4E-A711-3007E40DB6D7}" type="presParOf" srcId="{65A19C26-9E76-3849-A52B-367791EADFCF}" destId="{CB3525DC-C5A0-7F48-8652-5A5AC4A3F450}" srcOrd="1" destOrd="0" presId="urn:microsoft.com/office/officeart/2005/8/layout/cycle3"/>
    <dgm:cxn modelId="{8DB8B5F0-4FC3-9A4A-BA55-994D8F0436B6}" type="presParOf" srcId="{65A19C26-9E76-3849-A52B-367791EADFCF}" destId="{CAB96604-6837-894B-BDBE-0D25C901A96B}" srcOrd="2" destOrd="0" presId="urn:microsoft.com/office/officeart/2005/8/layout/cycle3"/>
    <dgm:cxn modelId="{C7DCD307-3F9A-3841-86F7-8C20B4491AC9}" type="presParOf" srcId="{65A19C26-9E76-3849-A52B-367791EADFCF}" destId="{1333858F-2E59-0F48-874A-3C912C4ED2BB}" srcOrd="3" destOrd="0" presId="urn:microsoft.com/office/officeart/2005/8/layout/cycle3"/>
    <dgm:cxn modelId="{1542119F-DA08-5847-9E64-5E42635C679A}" type="presParOf" srcId="{65A19C26-9E76-3849-A52B-367791EADFCF}" destId="{066F56D7-4BEE-F946-8B09-56F568336D3A}"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3525DC-C5A0-7F48-8652-5A5AC4A3F450}">
      <dsp:nvSpPr>
        <dsp:cNvPr id="0" name=""/>
        <dsp:cNvSpPr/>
      </dsp:nvSpPr>
      <dsp:spPr>
        <a:xfrm>
          <a:off x="2068703" y="-105334"/>
          <a:ext cx="4287528" cy="4287528"/>
        </a:xfrm>
        <a:prstGeom prst="circularArrow">
          <a:avLst>
            <a:gd name="adj1" fmla="val 4668"/>
            <a:gd name="adj2" fmla="val 272909"/>
            <a:gd name="adj3" fmla="val 12882524"/>
            <a:gd name="adj4" fmla="val 17996066"/>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86627E-E7B7-A646-93A3-5E6539C865D8}">
      <dsp:nvSpPr>
        <dsp:cNvPr id="0" name=""/>
        <dsp:cNvSpPr/>
      </dsp:nvSpPr>
      <dsp:spPr>
        <a:xfrm>
          <a:off x="2803512" y="689"/>
          <a:ext cx="2817910" cy="14089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dirty="0">
              <a:latin typeface="+mn-lt"/>
            </a:rPr>
            <a:t>Pricing and underwriting</a:t>
          </a:r>
        </a:p>
        <a:p>
          <a:pPr marL="114300" lvl="1" indent="-114300" algn="l" defTabSz="622300">
            <a:lnSpc>
              <a:spcPct val="90000"/>
            </a:lnSpc>
            <a:spcBef>
              <a:spcPct val="0"/>
            </a:spcBef>
            <a:spcAft>
              <a:spcPct val="15000"/>
            </a:spcAft>
            <a:buChar char="•"/>
          </a:pPr>
          <a:r>
            <a:rPr lang="en-US" sz="1400" kern="1200" dirty="0"/>
            <a:t>Decentralised data lake could provide a large varied dataset for product pricing</a:t>
          </a:r>
        </a:p>
      </dsp:txBody>
      <dsp:txXfrm>
        <a:off x="2872292" y="69469"/>
        <a:ext cx="2680350" cy="1271395"/>
      </dsp:txXfrm>
    </dsp:sp>
    <dsp:sp modelId="{CAB96604-6837-894B-BDBE-0D25C901A96B}">
      <dsp:nvSpPr>
        <dsp:cNvPr id="0" name=""/>
        <dsp:cNvSpPr/>
      </dsp:nvSpPr>
      <dsp:spPr>
        <a:xfrm>
          <a:off x="4343020" y="1540197"/>
          <a:ext cx="2817910" cy="14089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dirty="0"/>
            <a:t>Sales and distribution</a:t>
          </a:r>
        </a:p>
        <a:p>
          <a:pPr marL="114300" lvl="1" indent="-114300" algn="l" defTabSz="622300">
            <a:lnSpc>
              <a:spcPct val="90000"/>
            </a:lnSpc>
            <a:spcBef>
              <a:spcPct val="0"/>
            </a:spcBef>
            <a:spcAft>
              <a:spcPct val="15000"/>
            </a:spcAft>
            <a:buChar char="•"/>
          </a:pPr>
          <a:r>
            <a:rPr lang="en-US" sz="1400" kern="1200" dirty="0"/>
            <a:t>Decentralised digital ID enables frictionless quote generation as personal data could be safely shared with multiple insurers</a:t>
          </a:r>
        </a:p>
      </dsp:txBody>
      <dsp:txXfrm>
        <a:off x="4411800" y="1608977"/>
        <a:ext cx="2680350" cy="1271395"/>
      </dsp:txXfrm>
    </dsp:sp>
    <dsp:sp modelId="{1333858F-2E59-0F48-874A-3C912C4ED2BB}">
      <dsp:nvSpPr>
        <dsp:cNvPr id="0" name=""/>
        <dsp:cNvSpPr/>
      </dsp:nvSpPr>
      <dsp:spPr>
        <a:xfrm>
          <a:off x="2803512" y="3079705"/>
          <a:ext cx="2817910" cy="14089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dirty="0"/>
            <a:t>Product management</a:t>
          </a:r>
        </a:p>
        <a:p>
          <a:pPr marL="114300" lvl="1" indent="-114300" algn="l" defTabSz="622300">
            <a:lnSpc>
              <a:spcPct val="90000"/>
            </a:lnSpc>
            <a:spcBef>
              <a:spcPct val="0"/>
            </a:spcBef>
            <a:spcAft>
              <a:spcPct val="15000"/>
            </a:spcAft>
            <a:buChar char="•"/>
          </a:pPr>
          <a:r>
            <a:rPr lang="en-US" sz="1400" kern="1200" dirty="0"/>
            <a:t>Blockchain and smart contracts could streamline the inception and admin of reinsurance, swaps, and securitisation </a:t>
          </a:r>
        </a:p>
      </dsp:txBody>
      <dsp:txXfrm>
        <a:off x="2872292" y="3148485"/>
        <a:ext cx="2680350" cy="1271395"/>
      </dsp:txXfrm>
    </dsp:sp>
    <dsp:sp modelId="{066F56D7-4BEE-F946-8B09-56F568336D3A}">
      <dsp:nvSpPr>
        <dsp:cNvPr id="0" name=""/>
        <dsp:cNvSpPr/>
      </dsp:nvSpPr>
      <dsp:spPr>
        <a:xfrm>
          <a:off x="1264004" y="1540197"/>
          <a:ext cx="2817910" cy="14089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dirty="0"/>
            <a:t>Claims handling</a:t>
          </a:r>
        </a:p>
        <a:p>
          <a:pPr marL="114300" lvl="1" indent="-114300" algn="l" defTabSz="622300">
            <a:lnSpc>
              <a:spcPct val="90000"/>
            </a:lnSpc>
            <a:spcBef>
              <a:spcPct val="0"/>
            </a:spcBef>
            <a:spcAft>
              <a:spcPct val="15000"/>
            </a:spcAft>
            <a:buChar char="•"/>
          </a:pPr>
          <a:r>
            <a:rPr lang="en-US" sz="1400" kern="1200" dirty="0"/>
            <a:t>Smart contracts could automate claim payouts</a:t>
          </a:r>
        </a:p>
      </dsp:txBody>
      <dsp:txXfrm>
        <a:off x="1332784" y="1608977"/>
        <a:ext cx="2680350" cy="1271395"/>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p>
        </p:txBody>
      </p:sp>
      <p:sp>
        <p:nvSpPr>
          <p:cNvPr id="7172" name="Rectangle 4"/>
          <p:cNvSpPr>
            <a:spLocks noGrp="1" noRot="1" noChangeAspect="1" noChangeArrowheads="1" noTextEdit="1"/>
          </p:cNvSpPr>
          <p:nvPr>
            <p:ph type="sldImg" idx="2"/>
          </p:nvPr>
        </p:nvSpPr>
        <p:spPr bwMode="auto">
          <a:xfrm>
            <a:off x="952500" y="685800"/>
            <a:ext cx="4953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C75E569-FA29-4591-9ED9-413A86DC2D18}" type="slidenum">
              <a:rPr lang="en-GB"/>
              <a:pPr/>
              <a:t>‹#›</a:t>
            </a:fld>
            <a:endParaRPr lang="en-GB"/>
          </a:p>
        </p:txBody>
      </p:sp>
    </p:spTree>
    <p:extLst>
      <p:ext uri="{BB962C8B-B14F-4D97-AF65-F5344CB8AC3E}">
        <p14:creationId xmlns:p14="http://schemas.microsoft.com/office/powerpoint/2010/main" val="168248329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UK, Ireland, NZ, India</a:t>
            </a:r>
          </a:p>
          <a:p>
            <a:r>
              <a:rPr lang="en-GB" dirty="0"/>
              <a:t>Not all actuaries</a:t>
            </a:r>
          </a:p>
        </p:txBody>
      </p:sp>
      <p:sp>
        <p:nvSpPr>
          <p:cNvPr id="4" name="Slide Number Placeholder 3"/>
          <p:cNvSpPr>
            <a:spLocks noGrp="1"/>
          </p:cNvSpPr>
          <p:nvPr>
            <p:ph type="sldNum" sz="quarter" idx="5"/>
          </p:nvPr>
        </p:nvSpPr>
        <p:spPr/>
        <p:txBody>
          <a:bodyPr/>
          <a:lstStyle/>
          <a:p>
            <a:fld id="{0C75E569-FA29-4591-9ED9-413A86DC2D18}" type="slidenum">
              <a:rPr lang="en-GB" smtClean="0"/>
              <a:pPr/>
              <a:t>4</a:t>
            </a:fld>
            <a:endParaRPr lang="en-GB"/>
          </a:p>
        </p:txBody>
      </p:sp>
    </p:spTree>
    <p:extLst>
      <p:ext uri="{BB962C8B-B14F-4D97-AF65-F5344CB8AC3E}">
        <p14:creationId xmlns:p14="http://schemas.microsoft.com/office/powerpoint/2010/main" val="1709104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75E569-FA29-4591-9ED9-413A86DC2D18}" type="slidenum">
              <a:rPr lang="en-GB" smtClean="0"/>
              <a:pPr/>
              <a:t>27</a:t>
            </a:fld>
            <a:endParaRPr lang="en-GB"/>
          </a:p>
        </p:txBody>
      </p:sp>
    </p:spTree>
    <p:extLst>
      <p:ext uri="{BB962C8B-B14F-4D97-AF65-F5344CB8AC3E}">
        <p14:creationId xmlns:p14="http://schemas.microsoft.com/office/powerpoint/2010/main" val="888009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75E569-FA29-4591-9ED9-413A86DC2D18}" type="slidenum">
              <a:rPr lang="en-GB" smtClean="0"/>
              <a:pPr/>
              <a:t>28</a:t>
            </a:fld>
            <a:endParaRPr lang="en-GB"/>
          </a:p>
        </p:txBody>
      </p:sp>
    </p:spTree>
    <p:extLst>
      <p:ext uri="{BB962C8B-B14F-4D97-AF65-F5344CB8AC3E}">
        <p14:creationId xmlns:p14="http://schemas.microsoft.com/office/powerpoint/2010/main" val="257112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75E569-FA29-4591-9ED9-413A86DC2D18}" type="slidenum">
              <a:rPr lang="en-GB" smtClean="0"/>
              <a:pPr/>
              <a:t>29</a:t>
            </a:fld>
            <a:endParaRPr lang="en-GB"/>
          </a:p>
        </p:txBody>
      </p:sp>
    </p:spTree>
    <p:extLst>
      <p:ext uri="{BB962C8B-B14F-4D97-AF65-F5344CB8AC3E}">
        <p14:creationId xmlns:p14="http://schemas.microsoft.com/office/powerpoint/2010/main" val="169229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75E569-FA29-4591-9ED9-413A86DC2D18}" type="slidenum">
              <a:rPr lang="en-GB" smtClean="0"/>
              <a:pPr/>
              <a:t>30</a:t>
            </a:fld>
            <a:endParaRPr lang="en-GB"/>
          </a:p>
        </p:txBody>
      </p:sp>
    </p:spTree>
    <p:extLst>
      <p:ext uri="{BB962C8B-B14F-4D97-AF65-F5344CB8AC3E}">
        <p14:creationId xmlns:p14="http://schemas.microsoft.com/office/powerpoint/2010/main" val="1772755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75E569-FA29-4591-9ED9-413A86DC2D18}" type="slidenum">
              <a:rPr lang="en-GB" smtClean="0"/>
              <a:pPr/>
              <a:t>31</a:t>
            </a:fld>
            <a:endParaRPr lang="en-GB"/>
          </a:p>
        </p:txBody>
      </p:sp>
    </p:spTree>
    <p:extLst>
      <p:ext uri="{BB962C8B-B14F-4D97-AF65-F5344CB8AC3E}">
        <p14:creationId xmlns:p14="http://schemas.microsoft.com/office/powerpoint/2010/main" val="3133584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UK, Ireland, NZ, India</a:t>
            </a:r>
          </a:p>
          <a:p>
            <a:r>
              <a:rPr lang="en-GB" dirty="0"/>
              <a:t>Not all actuaries</a:t>
            </a:r>
          </a:p>
        </p:txBody>
      </p:sp>
      <p:sp>
        <p:nvSpPr>
          <p:cNvPr id="4" name="Slide Number Placeholder 3"/>
          <p:cNvSpPr>
            <a:spLocks noGrp="1"/>
          </p:cNvSpPr>
          <p:nvPr>
            <p:ph type="sldNum" sz="quarter" idx="5"/>
          </p:nvPr>
        </p:nvSpPr>
        <p:spPr/>
        <p:txBody>
          <a:bodyPr/>
          <a:lstStyle/>
          <a:p>
            <a:fld id="{0C75E569-FA29-4591-9ED9-413A86DC2D18}" type="slidenum">
              <a:rPr lang="en-GB" smtClean="0"/>
              <a:pPr/>
              <a:t>5</a:t>
            </a:fld>
            <a:endParaRPr lang="en-GB"/>
          </a:p>
        </p:txBody>
      </p:sp>
    </p:spTree>
    <p:extLst>
      <p:ext uri="{BB962C8B-B14F-4D97-AF65-F5344CB8AC3E}">
        <p14:creationId xmlns:p14="http://schemas.microsoft.com/office/powerpoint/2010/main" val="645873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Update from survey re-run 2019/2020:</a:t>
            </a:r>
          </a:p>
          <a:p>
            <a:endParaRPr lang="en-GB"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mn-ea"/>
                <a:cs typeface="Arial" charset="0"/>
              </a:rPr>
              <a:t>Compared to last year’s survey I think that means just under 100% have heard of blockchain (was 90% previously), but only around 25% can explain it to colleagues – was 40% previously!</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mn-ea"/>
                <a:cs typeface="Arial" charset="0"/>
              </a:rPr>
              <a:t>And only 5% are comfortable talking to a group of peers about it as we are doing now</a:t>
            </a:r>
          </a:p>
          <a:p>
            <a:endParaRPr lang="en-GB" dirty="0"/>
          </a:p>
        </p:txBody>
      </p:sp>
      <p:sp>
        <p:nvSpPr>
          <p:cNvPr id="4" name="Slide Number Placeholder 3"/>
          <p:cNvSpPr>
            <a:spLocks noGrp="1"/>
          </p:cNvSpPr>
          <p:nvPr>
            <p:ph type="sldNum" sz="quarter" idx="5"/>
          </p:nvPr>
        </p:nvSpPr>
        <p:spPr/>
        <p:txBody>
          <a:bodyPr/>
          <a:lstStyle/>
          <a:p>
            <a:fld id="{0C75E569-FA29-4591-9ED9-413A86DC2D18}" type="slidenum">
              <a:rPr lang="en-GB" smtClean="0"/>
              <a:pPr/>
              <a:t>6</a:t>
            </a:fld>
            <a:endParaRPr lang="en-GB"/>
          </a:p>
        </p:txBody>
      </p:sp>
    </p:spTree>
    <p:extLst>
      <p:ext uri="{BB962C8B-B14F-4D97-AF65-F5344CB8AC3E}">
        <p14:creationId xmlns:p14="http://schemas.microsoft.com/office/powerpoint/2010/main" val="1771153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want actuaries to be able to:</a:t>
            </a:r>
          </a:p>
          <a:p>
            <a:r>
              <a:rPr lang="en-GB" dirty="0"/>
              <a:t>List the items</a:t>
            </a:r>
          </a:p>
          <a:p>
            <a:r>
              <a:rPr lang="en-GB" dirty="0"/>
              <a:t>So we’re not looking to answer everything, or identify one area where we think it’s really important to move onto blockchain</a:t>
            </a:r>
          </a:p>
          <a:p>
            <a:r>
              <a:rPr lang="en-GB" dirty="0"/>
              <a:t>I think we’ve stayed reasonably neutral…but would be good to discuss in the Q&amp;A as I am sure many of view </a:t>
            </a:r>
            <a:r>
              <a:rPr lang="en-GB"/>
              <a:t>have views on the topic… </a:t>
            </a:r>
            <a:endParaRPr lang="en-GB" dirty="0"/>
          </a:p>
        </p:txBody>
      </p:sp>
      <p:sp>
        <p:nvSpPr>
          <p:cNvPr id="4" name="Slide Number Placeholder 3"/>
          <p:cNvSpPr>
            <a:spLocks noGrp="1"/>
          </p:cNvSpPr>
          <p:nvPr>
            <p:ph type="sldNum" sz="quarter" idx="5"/>
          </p:nvPr>
        </p:nvSpPr>
        <p:spPr/>
        <p:txBody>
          <a:bodyPr/>
          <a:lstStyle/>
          <a:p>
            <a:fld id="{0C75E569-FA29-4591-9ED9-413A86DC2D18}" type="slidenum">
              <a:rPr lang="en-GB" smtClean="0"/>
              <a:pPr/>
              <a:t>7</a:t>
            </a:fld>
            <a:endParaRPr lang="en-GB"/>
          </a:p>
        </p:txBody>
      </p:sp>
    </p:spTree>
    <p:extLst>
      <p:ext uri="{BB962C8B-B14F-4D97-AF65-F5344CB8AC3E}">
        <p14:creationId xmlns:p14="http://schemas.microsoft.com/office/powerpoint/2010/main" val="3157230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75E569-FA29-4591-9ED9-413A86DC2D18}" type="slidenum">
              <a:rPr lang="en-GB" smtClean="0"/>
              <a:pPr/>
              <a:t>20</a:t>
            </a:fld>
            <a:endParaRPr lang="en-GB"/>
          </a:p>
        </p:txBody>
      </p:sp>
    </p:spTree>
    <p:extLst>
      <p:ext uri="{BB962C8B-B14F-4D97-AF65-F5344CB8AC3E}">
        <p14:creationId xmlns:p14="http://schemas.microsoft.com/office/powerpoint/2010/main" val="387483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75E569-FA29-4591-9ED9-413A86DC2D18}" type="slidenum">
              <a:rPr lang="en-GB" smtClean="0"/>
              <a:pPr/>
              <a:t>22</a:t>
            </a:fld>
            <a:endParaRPr lang="en-GB"/>
          </a:p>
        </p:txBody>
      </p:sp>
    </p:spTree>
    <p:extLst>
      <p:ext uri="{BB962C8B-B14F-4D97-AF65-F5344CB8AC3E}">
        <p14:creationId xmlns:p14="http://schemas.microsoft.com/office/powerpoint/2010/main" val="1574539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75E569-FA29-4591-9ED9-413A86DC2D18}" type="slidenum">
              <a:rPr lang="en-GB" smtClean="0"/>
              <a:pPr/>
              <a:t>23</a:t>
            </a:fld>
            <a:endParaRPr lang="en-GB"/>
          </a:p>
        </p:txBody>
      </p:sp>
    </p:spTree>
    <p:extLst>
      <p:ext uri="{BB962C8B-B14F-4D97-AF65-F5344CB8AC3E}">
        <p14:creationId xmlns:p14="http://schemas.microsoft.com/office/powerpoint/2010/main" val="1701748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75E569-FA29-4591-9ED9-413A86DC2D18}" type="slidenum">
              <a:rPr lang="en-GB" smtClean="0"/>
              <a:pPr/>
              <a:t>24</a:t>
            </a:fld>
            <a:endParaRPr lang="en-GB"/>
          </a:p>
        </p:txBody>
      </p:sp>
    </p:spTree>
    <p:extLst>
      <p:ext uri="{BB962C8B-B14F-4D97-AF65-F5344CB8AC3E}">
        <p14:creationId xmlns:p14="http://schemas.microsoft.com/office/powerpoint/2010/main" val="2952164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75E569-FA29-4591-9ED9-413A86DC2D18}" type="slidenum">
              <a:rPr lang="en-GB" smtClean="0"/>
              <a:pPr/>
              <a:t>25</a:t>
            </a:fld>
            <a:endParaRPr lang="en-GB"/>
          </a:p>
        </p:txBody>
      </p:sp>
    </p:spTree>
    <p:extLst>
      <p:ext uri="{BB962C8B-B14F-4D97-AF65-F5344CB8AC3E}">
        <p14:creationId xmlns:p14="http://schemas.microsoft.com/office/powerpoint/2010/main" val="328638017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13458"/>
        </a:solidFill>
        <a:effectLst/>
      </p:bgPr>
    </p:bg>
    <p:spTree>
      <p:nvGrpSpPr>
        <p:cNvPr id="1" name=""/>
        <p:cNvGrpSpPr/>
        <p:nvPr/>
      </p:nvGrpSpPr>
      <p:grpSpPr>
        <a:xfrm>
          <a:off x="0" y="0"/>
          <a:ext cx="0" cy="0"/>
          <a:chOff x="0" y="0"/>
          <a:chExt cx="0" cy="0"/>
        </a:xfrm>
      </p:grpSpPr>
      <p:pic>
        <p:nvPicPr>
          <p:cNvPr id="11" name="Picture 4" descr="E:\Pants Work\Current Work\Actuaries 2011\IFOA Rebrand 2012\PowerPoint\blue_crest.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5457056" y="2116263"/>
            <a:ext cx="4264471" cy="4488917"/>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428229" y="2133601"/>
            <a:ext cx="8413203" cy="1295399"/>
          </a:xfrm>
        </p:spPr>
        <p:txBody>
          <a:bodyPr anchor="t"/>
          <a:lstStyle>
            <a:lvl1pPr>
              <a:defRPr sz="3600" b="1">
                <a:solidFill>
                  <a:schemeClr val="accent1"/>
                </a:solidFill>
              </a:defRPr>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29" y="2781300"/>
            <a:ext cx="6631517"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29" y="6410325"/>
            <a:ext cx="2378471" cy="331788"/>
          </a:xfrm>
        </p:spPr>
        <p:txBody>
          <a:bodyPr/>
          <a:lstStyle>
            <a:lvl1pPr>
              <a:defRPr>
                <a:solidFill>
                  <a:schemeClr val="bg1"/>
                </a:solidFill>
              </a:defRPr>
            </a:lvl1pPr>
          </a:lstStyle>
          <a:p>
            <a:fld id="{1744C141-B97D-4979-AB76-E8E6AB76C28B}" type="datetime4">
              <a:rPr lang="en-GB"/>
              <a:pPr/>
              <a:t>1 February 2020</a:t>
            </a:fld>
            <a:endParaRPr lang="en-GB"/>
          </a:p>
        </p:txBody>
      </p:sp>
      <p:pic>
        <p:nvPicPr>
          <p:cNvPr id="10" name="Picture 4" descr="E:\Pants Work\Current Work\Actuaries 2011\Logos all\IFOA Logo\Lanscape - Standard\WMF logos\IFOA_logo_L_RGB_WO_text.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58249"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428228" y="1557338"/>
            <a:ext cx="4407826" cy="4640262"/>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5001154" y="1557338"/>
            <a:ext cx="4409546" cy="4640262"/>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lvl1pPr>
              <a:defRPr/>
            </a:lvl1pPr>
          </a:lstStyle>
          <a:p>
            <a:fld id="{A978B6D0-AB09-4B3E-9118-B4659F37B303}" type="datetime4">
              <a:rPr lang="en-GB"/>
              <a:pPr/>
              <a:t>1 February 2020</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375E1C19-A04E-4390-A400-023E4FCB19F2}" type="slidenum">
              <a:rPr lang="en-GB"/>
              <a:pPr/>
              <a:t>‹#›</a:t>
            </a:fld>
            <a:endParaRPr lang="en-GB"/>
          </a:p>
        </p:txBody>
      </p:sp>
    </p:spTree>
    <p:extLst>
      <p:ext uri="{BB962C8B-B14F-4D97-AF65-F5344CB8AC3E}">
        <p14:creationId xmlns:p14="http://schemas.microsoft.com/office/powerpoint/2010/main" val="4288328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0088" y="404664"/>
            <a:ext cx="8915400" cy="1143000"/>
          </a:xfrm>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0"/>
          </p:nvPr>
        </p:nvSpPr>
        <p:spPr/>
        <p:txBody>
          <a:bodyPr/>
          <a:lstStyle>
            <a:lvl1pPr>
              <a:defRPr/>
            </a:lvl1pPr>
          </a:lstStyle>
          <a:p>
            <a:fld id="{F2D14434-9E7D-48B3-A0B1-B61FF5889F61}" type="datetime4">
              <a:rPr lang="en-GB"/>
              <a:pPr/>
              <a:t>1 February 2020</a:t>
            </a:fld>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1FB513AD-2D40-40B6-B454-91430654BAD4}" type="slidenum">
              <a:rPr lang="en-GB"/>
              <a:pPr/>
              <a:t>‹#›</a:t>
            </a:fld>
            <a:endParaRPr lang="en-GB"/>
          </a:p>
        </p:txBody>
      </p:sp>
    </p:spTree>
    <p:extLst>
      <p:ext uri="{BB962C8B-B14F-4D97-AF65-F5344CB8AC3E}">
        <p14:creationId xmlns:p14="http://schemas.microsoft.com/office/powerpoint/2010/main" val="2271509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fld id="{00CB7BE8-6A98-487E-A0BA-75F334DA4484}" type="datetime4">
              <a:rPr lang="en-GB"/>
              <a:pPr/>
              <a:t>1 February 2020</a:t>
            </a:fld>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CCC5EDD3-CB13-45EB-8A5C-B486875EE4D2}" type="slidenum">
              <a:rPr lang="en-GB"/>
              <a:pPr/>
              <a:t>‹#›</a:t>
            </a:fld>
            <a:endParaRPr lang="en-GB"/>
          </a:p>
        </p:txBody>
      </p:sp>
    </p:spTree>
    <p:extLst>
      <p:ext uri="{BB962C8B-B14F-4D97-AF65-F5344CB8AC3E}">
        <p14:creationId xmlns:p14="http://schemas.microsoft.com/office/powerpoint/2010/main" val="2225758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7B165FE-1D5F-4086-A6F1-ADCC09BA4FF2}" type="datetime4">
              <a:rPr lang="en-GB"/>
              <a:pPr/>
              <a:t>1 February 2020</a:t>
            </a:fld>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22D29D89-28D6-400C-BE2E-4CB4EC7E1F86}" type="slidenum">
              <a:rPr lang="en-GB"/>
              <a:pPr/>
              <a:t>‹#›</a:t>
            </a:fld>
            <a:endParaRPr lang="en-GB"/>
          </a:p>
        </p:txBody>
      </p:sp>
    </p:spTree>
    <p:extLst>
      <p:ext uri="{BB962C8B-B14F-4D97-AF65-F5344CB8AC3E}">
        <p14:creationId xmlns:p14="http://schemas.microsoft.com/office/powerpoint/2010/main" val="522497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5925" y="4653136"/>
            <a:ext cx="5943600" cy="566738"/>
          </a:xfrm>
        </p:spPr>
        <p:txBody>
          <a:bodyPr anchor="b"/>
          <a:lstStyle>
            <a:lvl1pPr algn="l">
              <a:defRPr sz="2400" b="1"/>
            </a:lvl1pPr>
          </a:lstStyle>
          <a:p>
            <a:r>
              <a:rPr lang="en-US"/>
              <a:t>Click to edit Master title style</a:t>
            </a:r>
            <a:endParaRPr lang="en-GB" dirty="0"/>
          </a:p>
        </p:txBody>
      </p:sp>
      <p:sp>
        <p:nvSpPr>
          <p:cNvPr id="3" name="Picture Placeholder 2"/>
          <p:cNvSpPr>
            <a:spLocks noGrp="1"/>
          </p:cNvSpPr>
          <p:nvPr>
            <p:ph type="pic" idx="1"/>
          </p:nvPr>
        </p:nvSpPr>
        <p:spPr>
          <a:xfrm>
            <a:off x="415924" y="466328"/>
            <a:ext cx="9073579"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415925" y="5219874"/>
            <a:ext cx="59436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E22C0A29-9CEF-41E0-85B3-88BBAFC398D9}" type="datetime4">
              <a:rPr lang="en-GB"/>
              <a:pPr/>
              <a:t>1 February 2020</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43FE9C09-A791-4882-904F-A1C4017C9B6E}" type="slidenum">
              <a:rPr lang="en-GB"/>
              <a:pPr/>
              <a:t>‹#›</a:t>
            </a:fld>
            <a:endParaRPr lang="en-GB"/>
          </a:p>
        </p:txBody>
      </p:sp>
    </p:spTree>
    <p:extLst>
      <p:ext uri="{BB962C8B-B14F-4D97-AF65-F5344CB8AC3E}">
        <p14:creationId xmlns:p14="http://schemas.microsoft.com/office/powerpoint/2010/main" val="3342227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28229" y="404813"/>
            <a:ext cx="8982471"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28228" y="1557338"/>
            <a:ext cx="4407826" cy="4640262"/>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hart Placeholder 3"/>
          <p:cNvSpPr>
            <a:spLocks noGrp="1"/>
          </p:cNvSpPr>
          <p:nvPr>
            <p:ph type="chart" sz="half" idx="2"/>
          </p:nvPr>
        </p:nvSpPr>
        <p:spPr>
          <a:xfrm>
            <a:off x="5001154" y="1557338"/>
            <a:ext cx="4409546" cy="4640262"/>
          </a:xfrm>
        </p:spPr>
        <p:txBody>
          <a:bodyPr/>
          <a:lstStyle>
            <a:lvl1pPr>
              <a:defRPr sz="2200"/>
            </a:lvl1pPr>
          </a:lstStyle>
          <a:p>
            <a:r>
              <a:rPr lang="en-US"/>
              <a:t>Click icon to add chart</a:t>
            </a:r>
            <a:endParaRPr lang="en-GB" dirty="0"/>
          </a:p>
        </p:txBody>
      </p:sp>
      <p:sp>
        <p:nvSpPr>
          <p:cNvPr id="5" name="Date Placeholder 4"/>
          <p:cNvSpPr>
            <a:spLocks noGrp="1"/>
          </p:cNvSpPr>
          <p:nvPr>
            <p:ph type="dt" sz="half" idx="10"/>
          </p:nvPr>
        </p:nvSpPr>
        <p:spPr>
          <a:xfrm>
            <a:off x="428229" y="6410325"/>
            <a:ext cx="2184135" cy="331788"/>
          </a:xfrm>
        </p:spPr>
        <p:txBody>
          <a:bodyPr/>
          <a:lstStyle>
            <a:lvl1pPr>
              <a:defRPr/>
            </a:lvl1pPr>
          </a:lstStyle>
          <a:p>
            <a:fld id="{E55E8865-9CB5-4569-9D00-F0979EDB96F2}" type="datetime4">
              <a:rPr lang="en-GB"/>
              <a:pPr/>
              <a:t>1 February 2020</a:t>
            </a:fld>
            <a:endParaRPr lang="en-GB"/>
          </a:p>
        </p:txBody>
      </p:sp>
      <p:sp>
        <p:nvSpPr>
          <p:cNvPr id="6" name="Footer Placeholder 5"/>
          <p:cNvSpPr>
            <a:spLocks noGrp="1"/>
          </p:cNvSpPr>
          <p:nvPr>
            <p:ph type="ftr" sz="quarter" idx="11"/>
          </p:nvPr>
        </p:nvSpPr>
        <p:spPr>
          <a:xfrm>
            <a:off x="2612365" y="6410325"/>
            <a:ext cx="4681273" cy="331788"/>
          </a:xfrm>
        </p:spPr>
        <p:txBody>
          <a:bodyPr/>
          <a:lstStyle>
            <a:lvl1pPr>
              <a:defRPr/>
            </a:lvl1pPr>
          </a:lstStyle>
          <a:p>
            <a:endParaRPr lang="en-GB"/>
          </a:p>
        </p:txBody>
      </p:sp>
      <p:sp>
        <p:nvSpPr>
          <p:cNvPr id="7" name="Slide Number Placeholder 6"/>
          <p:cNvSpPr>
            <a:spLocks noGrp="1"/>
          </p:cNvSpPr>
          <p:nvPr>
            <p:ph type="sldNum" sz="quarter" idx="12"/>
          </p:nvPr>
        </p:nvSpPr>
        <p:spPr>
          <a:xfrm>
            <a:off x="8776097" y="6402389"/>
            <a:ext cx="701675" cy="339725"/>
          </a:xfrm>
        </p:spPr>
        <p:txBody>
          <a:bodyPr/>
          <a:lstStyle>
            <a:lvl1pPr>
              <a:defRPr/>
            </a:lvl1pPr>
          </a:lstStyle>
          <a:p>
            <a:fld id="{DD990B9C-E09A-4941-8EE5-1699664D5C7B}" type="slidenum">
              <a:rPr lang="en-GB"/>
              <a:pPr/>
              <a:t>‹#›</a:t>
            </a:fld>
            <a:endParaRPr lang="en-GB"/>
          </a:p>
        </p:txBody>
      </p:sp>
    </p:spTree>
    <p:extLst>
      <p:ext uri="{BB962C8B-B14F-4D97-AF65-F5344CB8AC3E}">
        <p14:creationId xmlns:p14="http://schemas.microsoft.com/office/powerpoint/2010/main" val="3777601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solidFill>
          <a:srgbClr val="113458"/>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01"/>
            <a:ext cx="6901035" cy="1295399"/>
          </a:xfrm>
        </p:spPr>
        <p:txBody>
          <a:bodyPr anchor="t"/>
          <a:lstStyle>
            <a:lvl1pPr>
              <a:defRPr sz="3600" b="1">
                <a:solidFill>
                  <a:schemeClr val="accent1"/>
                </a:solidFill>
              </a:defRPr>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29" y="2781300"/>
            <a:ext cx="6631517"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29" y="6410325"/>
            <a:ext cx="2378471" cy="331788"/>
          </a:xfrm>
        </p:spPr>
        <p:txBody>
          <a:bodyPr/>
          <a:lstStyle>
            <a:lvl1pPr>
              <a:defRPr>
                <a:solidFill>
                  <a:schemeClr val="bg1"/>
                </a:solidFill>
              </a:defRPr>
            </a:lvl1pPr>
          </a:lstStyle>
          <a:p>
            <a:fld id="{1744C141-B97D-4979-AB76-E8E6AB76C28B}" type="datetime4">
              <a:rPr lang="en-GB"/>
              <a:pPr/>
              <a:t>1 February 2020</a:t>
            </a:fld>
            <a:endParaRPr lang="en-GB"/>
          </a:p>
        </p:txBody>
      </p:sp>
      <p:pic>
        <p:nvPicPr>
          <p:cNvPr id="10"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8249"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userDrawn="1"/>
        </p:nvGrpSpPr>
        <p:grpSpPr>
          <a:xfrm>
            <a:off x="7905328" y="493473"/>
            <a:ext cx="1656184" cy="631271"/>
            <a:chOff x="7905328" y="493473"/>
            <a:chExt cx="1656184" cy="631271"/>
          </a:xfrm>
        </p:grpSpPr>
        <p:sp>
          <p:nvSpPr>
            <p:cNvPr id="2" name="Oval 1"/>
            <p:cNvSpPr/>
            <p:nvPr userDrawn="1"/>
          </p:nvSpPr>
          <p:spPr>
            <a:xfrm>
              <a:off x="7905328" y="493473"/>
              <a:ext cx="648072" cy="631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userDrawn="1"/>
          </p:nvSpPr>
          <p:spPr>
            <a:xfrm>
              <a:off x="8553400" y="539969"/>
              <a:ext cx="1008112" cy="584775"/>
            </a:xfrm>
            <a:prstGeom prst="rect">
              <a:avLst/>
            </a:prstGeom>
            <a:noFill/>
          </p:spPr>
          <p:txBody>
            <a:bodyPr wrap="square" rtlCol="0">
              <a:spAutoFit/>
            </a:bodyPr>
            <a:lstStyle/>
            <a:p>
              <a:r>
                <a:rPr lang="en-GB" sz="1600" dirty="0">
                  <a:solidFill>
                    <a:schemeClr val="bg1"/>
                  </a:solidFill>
                </a:rPr>
                <a:t>Partner</a:t>
              </a:r>
            </a:p>
            <a:p>
              <a:r>
                <a:rPr lang="en-GB" sz="1600" dirty="0">
                  <a:solidFill>
                    <a:schemeClr val="bg1"/>
                  </a:solidFill>
                </a:rPr>
                <a:t>Logo</a:t>
              </a:r>
            </a:p>
          </p:txBody>
        </p:sp>
      </p:grpSp>
      <p:grpSp>
        <p:nvGrpSpPr>
          <p:cNvPr id="5" name="Group 4"/>
          <p:cNvGrpSpPr/>
          <p:nvPr userDrawn="1"/>
        </p:nvGrpSpPr>
        <p:grpSpPr>
          <a:xfrm>
            <a:off x="7905328" y="1357569"/>
            <a:ext cx="1656184" cy="631271"/>
            <a:chOff x="7905328" y="1357569"/>
            <a:chExt cx="1656184" cy="631271"/>
          </a:xfrm>
        </p:grpSpPr>
        <p:sp>
          <p:nvSpPr>
            <p:cNvPr id="9" name="Oval 8"/>
            <p:cNvSpPr/>
            <p:nvPr userDrawn="1"/>
          </p:nvSpPr>
          <p:spPr>
            <a:xfrm>
              <a:off x="7905328" y="1357569"/>
              <a:ext cx="648072" cy="631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userDrawn="1"/>
          </p:nvSpPr>
          <p:spPr>
            <a:xfrm>
              <a:off x="8553400" y="1404065"/>
              <a:ext cx="1008112" cy="584775"/>
            </a:xfrm>
            <a:prstGeom prst="rect">
              <a:avLst/>
            </a:prstGeom>
            <a:noFill/>
          </p:spPr>
          <p:txBody>
            <a:bodyPr wrap="square" rtlCol="0">
              <a:spAutoFit/>
            </a:bodyPr>
            <a:lstStyle/>
            <a:p>
              <a:r>
                <a:rPr lang="en-GB" sz="1600" dirty="0">
                  <a:solidFill>
                    <a:schemeClr val="bg1"/>
                  </a:solidFill>
                </a:rPr>
                <a:t>Partner</a:t>
              </a:r>
            </a:p>
            <a:p>
              <a:r>
                <a:rPr lang="en-GB" sz="1600" dirty="0">
                  <a:solidFill>
                    <a:schemeClr val="bg1"/>
                  </a:solidFill>
                </a:rPr>
                <a:t>Logo</a:t>
              </a:r>
            </a:p>
          </p:txBody>
        </p:sp>
      </p:grpSp>
    </p:spTree>
    <p:extLst>
      <p:ext uri="{BB962C8B-B14F-4D97-AF65-F5344CB8AC3E}">
        <p14:creationId xmlns:p14="http://schemas.microsoft.com/office/powerpoint/2010/main" val="1499255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113458"/>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663784" y="5546036"/>
            <a:ext cx="11214196" cy="959392"/>
            <a:chOff x="-663784" y="5546036"/>
            <a:chExt cx="11214196" cy="959392"/>
          </a:xfrm>
        </p:grpSpPr>
        <p:sp>
          <p:nvSpPr>
            <p:cNvPr id="7" name="TextBox 6"/>
            <p:cNvSpPr txBox="1"/>
            <p:nvPr userDrawn="1"/>
          </p:nvSpPr>
          <p:spPr>
            <a:xfrm rot="-2700000">
              <a:off x="521642" y="6074541"/>
              <a:ext cx="1314784" cy="430887"/>
            </a:xfrm>
            <a:prstGeom prst="rect">
              <a:avLst/>
            </a:prstGeom>
            <a:noFill/>
          </p:spPr>
          <p:txBody>
            <a:bodyPr wrap="none" rtlCol="0">
              <a:spAutoFit/>
            </a:bodyPr>
            <a:lstStyle/>
            <a:p>
              <a:r>
                <a:rPr lang="en-GB" sz="2200" dirty="0">
                  <a:solidFill>
                    <a:schemeClr val="accent3">
                      <a:lumMod val="50000"/>
                    </a:schemeClr>
                  </a:solidFill>
                </a:rPr>
                <a:t>Progress</a:t>
              </a:r>
            </a:p>
          </p:txBody>
        </p:sp>
        <p:sp>
          <p:nvSpPr>
            <p:cNvPr id="8" name="TextBox 7"/>
            <p:cNvSpPr txBox="1"/>
            <p:nvPr userDrawn="1"/>
          </p:nvSpPr>
          <p:spPr>
            <a:xfrm rot="-2700000">
              <a:off x="989622" y="6024208"/>
              <a:ext cx="1612942" cy="430887"/>
            </a:xfrm>
            <a:prstGeom prst="rect">
              <a:avLst/>
            </a:prstGeom>
            <a:noFill/>
          </p:spPr>
          <p:txBody>
            <a:bodyPr wrap="none" rtlCol="0">
              <a:spAutoFit/>
            </a:bodyPr>
            <a:lstStyle/>
            <a:p>
              <a:r>
                <a:rPr lang="en-GB" sz="2200" dirty="0">
                  <a:solidFill>
                    <a:schemeClr val="accent3">
                      <a:lumMod val="50000"/>
                    </a:schemeClr>
                  </a:solidFill>
                </a:rPr>
                <a:t>Community</a:t>
              </a:r>
            </a:p>
          </p:txBody>
        </p:sp>
        <p:sp>
          <p:nvSpPr>
            <p:cNvPr id="9" name="TextBox 8"/>
            <p:cNvSpPr txBox="1"/>
            <p:nvPr userDrawn="1"/>
          </p:nvSpPr>
          <p:spPr>
            <a:xfrm rot="-2700000">
              <a:off x="1416660" y="5646703"/>
              <a:ext cx="2632452" cy="430887"/>
            </a:xfrm>
            <a:prstGeom prst="rect">
              <a:avLst/>
            </a:prstGeom>
            <a:noFill/>
          </p:spPr>
          <p:txBody>
            <a:bodyPr wrap="none" rtlCol="0">
              <a:spAutoFit/>
            </a:bodyPr>
            <a:lstStyle/>
            <a:p>
              <a:r>
                <a:rPr lang="en-GB" sz="2200" dirty="0">
                  <a:solidFill>
                    <a:schemeClr val="accent3">
                      <a:lumMod val="50000"/>
                    </a:schemeClr>
                  </a:solidFill>
                </a:rPr>
                <a:t>Sessional Meetings</a:t>
              </a:r>
            </a:p>
          </p:txBody>
        </p:sp>
        <p:sp>
          <p:nvSpPr>
            <p:cNvPr id="11" name="TextBox 10"/>
            <p:cNvSpPr txBox="1"/>
            <p:nvPr userDrawn="1"/>
          </p:nvSpPr>
          <p:spPr>
            <a:xfrm rot="-2700000">
              <a:off x="2155809" y="6024206"/>
              <a:ext cx="1439818" cy="430887"/>
            </a:xfrm>
            <a:prstGeom prst="rect">
              <a:avLst/>
            </a:prstGeom>
            <a:noFill/>
          </p:spPr>
          <p:txBody>
            <a:bodyPr wrap="none" rtlCol="0">
              <a:spAutoFit/>
            </a:bodyPr>
            <a:lstStyle/>
            <a:p>
              <a:r>
                <a:rPr lang="en-GB" sz="2200" dirty="0">
                  <a:solidFill>
                    <a:schemeClr val="accent3">
                      <a:lumMod val="50000"/>
                    </a:schemeClr>
                  </a:solidFill>
                </a:rPr>
                <a:t>Education</a:t>
              </a:r>
            </a:p>
          </p:txBody>
        </p:sp>
        <p:sp>
          <p:nvSpPr>
            <p:cNvPr id="12" name="TextBox 11"/>
            <p:cNvSpPr txBox="1"/>
            <p:nvPr userDrawn="1"/>
          </p:nvSpPr>
          <p:spPr>
            <a:xfrm rot="-2700000">
              <a:off x="2587673" y="5797705"/>
              <a:ext cx="2141677" cy="430887"/>
            </a:xfrm>
            <a:prstGeom prst="rect">
              <a:avLst/>
            </a:prstGeom>
            <a:noFill/>
          </p:spPr>
          <p:txBody>
            <a:bodyPr wrap="none" rtlCol="0">
              <a:spAutoFit/>
            </a:bodyPr>
            <a:lstStyle/>
            <a:p>
              <a:pPr algn="l"/>
              <a:r>
                <a:rPr lang="en-GB" sz="2200" dirty="0">
                  <a:solidFill>
                    <a:schemeClr val="accent3">
                      <a:lumMod val="50000"/>
                    </a:schemeClr>
                  </a:solidFill>
                </a:rPr>
                <a:t>Working parties</a:t>
              </a:r>
            </a:p>
          </p:txBody>
        </p:sp>
        <p:sp>
          <p:nvSpPr>
            <p:cNvPr id="13" name="TextBox 12"/>
            <p:cNvSpPr txBox="1"/>
            <p:nvPr userDrawn="1"/>
          </p:nvSpPr>
          <p:spPr>
            <a:xfrm rot="-2700000">
              <a:off x="3238954" y="5948709"/>
              <a:ext cx="1754455" cy="430887"/>
            </a:xfrm>
            <a:prstGeom prst="rect">
              <a:avLst/>
            </a:prstGeom>
            <a:noFill/>
          </p:spPr>
          <p:txBody>
            <a:bodyPr wrap="none" rtlCol="0">
              <a:spAutoFit/>
            </a:bodyPr>
            <a:lstStyle/>
            <a:p>
              <a:r>
                <a:rPr lang="en-GB" sz="2200" dirty="0">
                  <a:solidFill>
                    <a:schemeClr val="accent3">
                      <a:lumMod val="50000"/>
                    </a:schemeClr>
                  </a:solidFill>
                </a:rPr>
                <a:t>Volunteering</a:t>
              </a:r>
            </a:p>
          </p:txBody>
        </p:sp>
        <p:sp>
          <p:nvSpPr>
            <p:cNvPr id="14" name="TextBox 13"/>
            <p:cNvSpPr txBox="1"/>
            <p:nvPr userDrawn="1"/>
          </p:nvSpPr>
          <p:spPr>
            <a:xfrm rot="-2700000">
              <a:off x="3898857" y="6040986"/>
              <a:ext cx="1393330" cy="430887"/>
            </a:xfrm>
            <a:prstGeom prst="rect">
              <a:avLst/>
            </a:prstGeom>
            <a:noFill/>
          </p:spPr>
          <p:txBody>
            <a:bodyPr wrap="none" rtlCol="0">
              <a:spAutoFit/>
            </a:bodyPr>
            <a:lstStyle/>
            <a:p>
              <a:r>
                <a:rPr lang="en-GB" sz="2200" dirty="0">
                  <a:solidFill>
                    <a:schemeClr val="accent3">
                      <a:lumMod val="50000"/>
                    </a:schemeClr>
                  </a:solidFill>
                </a:rPr>
                <a:t>Research</a:t>
              </a:r>
            </a:p>
          </p:txBody>
        </p:sp>
        <p:sp>
          <p:nvSpPr>
            <p:cNvPr id="15" name="TextBox 14"/>
            <p:cNvSpPr txBox="1"/>
            <p:nvPr userDrawn="1"/>
          </p:nvSpPr>
          <p:spPr>
            <a:xfrm rot="-2700000">
              <a:off x="4293259" y="5680258"/>
              <a:ext cx="2492990" cy="430887"/>
            </a:xfrm>
            <a:prstGeom prst="rect">
              <a:avLst/>
            </a:prstGeom>
            <a:noFill/>
          </p:spPr>
          <p:txBody>
            <a:bodyPr wrap="none" rtlCol="0">
              <a:spAutoFit/>
            </a:bodyPr>
            <a:lstStyle/>
            <a:p>
              <a:r>
                <a:rPr lang="en-GB" sz="2200" dirty="0">
                  <a:solidFill>
                    <a:schemeClr val="accent3">
                      <a:lumMod val="50000"/>
                    </a:schemeClr>
                  </a:solidFill>
                </a:rPr>
                <a:t>Shaping</a:t>
              </a:r>
              <a:r>
                <a:rPr lang="en-GB" sz="2200" baseline="0" dirty="0">
                  <a:solidFill>
                    <a:schemeClr val="accent3">
                      <a:lumMod val="50000"/>
                    </a:schemeClr>
                  </a:solidFill>
                </a:rPr>
                <a:t> the future</a:t>
              </a:r>
              <a:endParaRPr lang="en-GB" sz="2200" dirty="0">
                <a:solidFill>
                  <a:schemeClr val="accent3">
                    <a:lumMod val="50000"/>
                  </a:schemeClr>
                </a:solidFill>
              </a:endParaRPr>
            </a:p>
          </p:txBody>
        </p:sp>
        <p:sp>
          <p:nvSpPr>
            <p:cNvPr id="16" name="TextBox 15"/>
            <p:cNvSpPr txBox="1"/>
            <p:nvPr userDrawn="1"/>
          </p:nvSpPr>
          <p:spPr>
            <a:xfrm rot="-2700000">
              <a:off x="5027083" y="5960094"/>
              <a:ext cx="1596912" cy="430887"/>
            </a:xfrm>
            <a:prstGeom prst="rect">
              <a:avLst/>
            </a:prstGeom>
            <a:noFill/>
          </p:spPr>
          <p:txBody>
            <a:bodyPr wrap="none" rtlCol="0">
              <a:spAutoFit/>
            </a:bodyPr>
            <a:lstStyle/>
            <a:p>
              <a:r>
                <a:rPr lang="en-GB" sz="2200" dirty="0">
                  <a:solidFill>
                    <a:schemeClr val="accent3">
                      <a:lumMod val="50000"/>
                    </a:schemeClr>
                  </a:solidFill>
                </a:rPr>
                <a:t>Networking</a:t>
              </a:r>
            </a:p>
          </p:txBody>
        </p:sp>
        <p:sp>
          <p:nvSpPr>
            <p:cNvPr id="17" name="TextBox 16"/>
            <p:cNvSpPr txBox="1"/>
            <p:nvPr userDrawn="1"/>
          </p:nvSpPr>
          <p:spPr>
            <a:xfrm rot="-2700000">
              <a:off x="5390230" y="5565807"/>
              <a:ext cx="2759089" cy="430887"/>
            </a:xfrm>
            <a:prstGeom prst="rect">
              <a:avLst/>
            </a:prstGeom>
            <a:noFill/>
          </p:spPr>
          <p:txBody>
            <a:bodyPr wrap="none" rtlCol="0">
              <a:spAutoFit/>
            </a:bodyPr>
            <a:lstStyle/>
            <a:p>
              <a:r>
                <a:rPr lang="en-GB" sz="2200" dirty="0">
                  <a:solidFill>
                    <a:schemeClr val="accent3">
                      <a:lumMod val="50000"/>
                    </a:schemeClr>
                  </a:solidFill>
                </a:rPr>
                <a:t>Professional</a:t>
              </a:r>
              <a:r>
                <a:rPr lang="en-GB" sz="2200" baseline="0" dirty="0">
                  <a:solidFill>
                    <a:schemeClr val="accent3">
                      <a:lumMod val="50000"/>
                    </a:schemeClr>
                  </a:solidFill>
                </a:rPr>
                <a:t> support</a:t>
              </a:r>
              <a:endParaRPr lang="en-GB" sz="2200" dirty="0">
                <a:solidFill>
                  <a:schemeClr val="accent3">
                    <a:lumMod val="50000"/>
                  </a:schemeClr>
                </a:solidFill>
              </a:endParaRPr>
            </a:p>
          </p:txBody>
        </p:sp>
        <p:sp>
          <p:nvSpPr>
            <p:cNvPr id="18" name="TextBox 17"/>
            <p:cNvSpPr txBox="1"/>
            <p:nvPr userDrawn="1"/>
          </p:nvSpPr>
          <p:spPr>
            <a:xfrm rot="-2700000">
              <a:off x="6017374" y="5641309"/>
              <a:ext cx="2539478" cy="430887"/>
            </a:xfrm>
            <a:prstGeom prst="rect">
              <a:avLst/>
            </a:prstGeom>
            <a:noFill/>
          </p:spPr>
          <p:txBody>
            <a:bodyPr wrap="none" rtlCol="0">
              <a:spAutoFit/>
            </a:bodyPr>
            <a:lstStyle/>
            <a:p>
              <a:r>
                <a:rPr lang="en-GB" sz="2200" dirty="0">
                  <a:solidFill>
                    <a:schemeClr val="accent3">
                      <a:lumMod val="50000"/>
                    </a:schemeClr>
                  </a:solidFill>
                </a:rPr>
                <a:t>Enterprise and risk</a:t>
              </a:r>
            </a:p>
          </p:txBody>
        </p:sp>
        <p:sp>
          <p:nvSpPr>
            <p:cNvPr id="19" name="TextBox 18"/>
            <p:cNvSpPr txBox="1"/>
            <p:nvPr userDrawn="1"/>
          </p:nvSpPr>
          <p:spPr>
            <a:xfrm rot="-2700000">
              <a:off x="6634158" y="5767143"/>
              <a:ext cx="2178802" cy="430887"/>
            </a:xfrm>
            <a:prstGeom prst="rect">
              <a:avLst/>
            </a:prstGeom>
            <a:noFill/>
          </p:spPr>
          <p:txBody>
            <a:bodyPr wrap="none" rtlCol="0">
              <a:spAutoFit/>
            </a:bodyPr>
            <a:lstStyle/>
            <a:p>
              <a:r>
                <a:rPr lang="en-GB" sz="2200" dirty="0">
                  <a:solidFill>
                    <a:schemeClr val="accent3">
                      <a:lumMod val="50000"/>
                    </a:schemeClr>
                  </a:solidFill>
                </a:rPr>
                <a:t>Learned</a:t>
              </a:r>
              <a:r>
                <a:rPr lang="en-GB" sz="2200" baseline="0" dirty="0">
                  <a:solidFill>
                    <a:schemeClr val="accent3">
                      <a:lumMod val="50000"/>
                    </a:schemeClr>
                  </a:solidFill>
                </a:rPr>
                <a:t> society</a:t>
              </a:r>
              <a:endParaRPr lang="en-GB" sz="2200" dirty="0">
                <a:solidFill>
                  <a:schemeClr val="accent3">
                    <a:lumMod val="50000"/>
                  </a:schemeClr>
                </a:solidFill>
              </a:endParaRPr>
            </a:p>
          </p:txBody>
        </p:sp>
        <p:sp>
          <p:nvSpPr>
            <p:cNvPr id="20" name="TextBox 19"/>
            <p:cNvSpPr txBox="1"/>
            <p:nvPr userDrawn="1"/>
          </p:nvSpPr>
          <p:spPr>
            <a:xfrm rot="-2700000">
              <a:off x="7230849" y="5993647"/>
              <a:ext cx="1645002" cy="430887"/>
            </a:xfrm>
            <a:prstGeom prst="rect">
              <a:avLst/>
            </a:prstGeom>
            <a:noFill/>
          </p:spPr>
          <p:txBody>
            <a:bodyPr wrap="none" rtlCol="0">
              <a:spAutoFit/>
            </a:bodyPr>
            <a:lstStyle/>
            <a:p>
              <a:r>
                <a:rPr lang="en-GB" sz="2200" dirty="0">
                  <a:solidFill>
                    <a:schemeClr val="accent3">
                      <a:lumMod val="50000"/>
                    </a:schemeClr>
                  </a:solidFill>
                </a:rPr>
                <a:t>Opportunity</a:t>
              </a:r>
            </a:p>
          </p:txBody>
        </p:sp>
        <p:sp>
          <p:nvSpPr>
            <p:cNvPr id="21" name="TextBox 20"/>
            <p:cNvSpPr txBox="1"/>
            <p:nvPr userDrawn="1"/>
          </p:nvSpPr>
          <p:spPr>
            <a:xfrm rot="-2700000">
              <a:off x="7745744" y="5607753"/>
              <a:ext cx="2587568" cy="430887"/>
            </a:xfrm>
            <a:prstGeom prst="rect">
              <a:avLst/>
            </a:prstGeom>
            <a:noFill/>
          </p:spPr>
          <p:txBody>
            <a:bodyPr wrap="none" rtlCol="0">
              <a:spAutoFit/>
            </a:bodyPr>
            <a:lstStyle/>
            <a:p>
              <a:r>
                <a:rPr lang="en-GB" sz="2200" dirty="0">
                  <a:solidFill>
                    <a:schemeClr val="accent3">
                      <a:lumMod val="50000"/>
                    </a:schemeClr>
                  </a:solidFill>
                </a:rPr>
                <a:t>International profile</a:t>
              </a:r>
            </a:p>
          </p:txBody>
        </p:sp>
        <p:sp>
          <p:nvSpPr>
            <p:cNvPr id="22" name="TextBox 21"/>
            <p:cNvSpPr txBox="1"/>
            <p:nvPr userDrawn="1"/>
          </p:nvSpPr>
          <p:spPr>
            <a:xfrm rot="-2700000">
              <a:off x="8515225" y="6052369"/>
              <a:ext cx="1252266" cy="430887"/>
            </a:xfrm>
            <a:prstGeom prst="rect">
              <a:avLst/>
            </a:prstGeom>
            <a:noFill/>
          </p:spPr>
          <p:txBody>
            <a:bodyPr wrap="none" rtlCol="0">
              <a:spAutoFit/>
            </a:bodyPr>
            <a:lstStyle/>
            <a:p>
              <a:r>
                <a:rPr lang="en-GB" sz="2200" dirty="0">
                  <a:solidFill>
                    <a:schemeClr val="accent3">
                      <a:lumMod val="50000"/>
                    </a:schemeClr>
                  </a:solidFill>
                </a:rPr>
                <a:t>Journals</a:t>
              </a:r>
            </a:p>
          </p:txBody>
        </p:sp>
        <p:sp>
          <p:nvSpPr>
            <p:cNvPr id="23" name="TextBox 22"/>
            <p:cNvSpPr txBox="1"/>
            <p:nvPr userDrawn="1"/>
          </p:nvSpPr>
          <p:spPr>
            <a:xfrm rot="-2700000">
              <a:off x="8999988" y="6002036"/>
              <a:ext cx="1550424" cy="430887"/>
            </a:xfrm>
            <a:prstGeom prst="rect">
              <a:avLst/>
            </a:prstGeom>
            <a:noFill/>
          </p:spPr>
          <p:txBody>
            <a:bodyPr wrap="none" rtlCol="0">
              <a:spAutoFit/>
            </a:bodyPr>
            <a:lstStyle/>
            <a:p>
              <a:r>
                <a:rPr lang="en-GB" sz="2200" dirty="0">
                  <a:solidFill>
                    <a:schemeClr val="accent3">
                      <a:lumMod val="50000"/>
                    </a:schemeClr>
                  </a:solidFill>
                </a:rPr>
                <a:t>Supporting</a:t>
              </a:r>
            </a:p>
          </p:txBody>
        </p:sp>
        <p:sp>
          <p:nvSpPr>
            <p:cNvPr id="24" name="TextBox 23"/>
            <p:cNvSpPr txBox="1"/>
            <p:nvPr userDrawn="1"/>
          </p:nvSpPr>
          <p:spPr>
            <a:xfrm rot="-2700000">
              <a:off x="-663784" y="5546036"/>
              <a:ext cx="1361270" cy="430887"/>
            </a:xfrm>
            <a:prstGeom prst="rect">
              <a:avLst/>
            </a:prstGeom>
            <a:noFill/>
          </p:spPr>
          <p:txBody>
            <a:bodyPr wrap="none" rtlCol="0">
              <a:spAutoFit/>
            </a:bodyPr>
            <a:lstStyle/>
            <a:p>
              <a:r>
                <a:rPr lang="en-GB" sz="2200" dirty="0">
                  <a:solidFill>
                    <a:schemeClr val="accent3">
                      <a:lumMod val="50000"/>
                    </a:schemeClr>
                  </a:solidFill>
                </a:rPr>
                <a:t>Expertise</a:t>
              </a:r>
            </a:p>
          </p:txBody>
        </p:sp>
        <p:sp>
          <p:nvSpPr>
            <p:cNvPr id="25" name="TextBox 24"/>
            <p:cNvSpPr txBox="1"/>
            <p:nvPr userDrawn="1"/>
          </p:nvSpPr>
          <p:spPr>
            <a:xfrm rot="-2700000">
              <a:off x="-612202" y="5873207"/>
              <a:ext cx="1754006" cy="430887"/>
            </a:xfrm>
            <a:prstGeom prst="rect">
              <a:avLst/>
            </a:prstGeom>
            <a:noFill/>
          </p:spPr>
          <p:txBody>
            <a:bodyPr wrap="none" rtlCol="0">
              <a:spAutoFit/>
            </a:bodyPr>
            <a:lstStyle/>
            <a:p>
              <a:r>
                <a:rPr lang="en-GB" sz="2200" dirty="0">
                  <a:solidFill>
                    <a:schemeClr val="accent3">
                      <a:lumMod val="50000"/>
                    </a:schemeClr>
                  </a:solidFill>
                </a:rPr>
                <a:t>Sponsorship</a:t>
              </a:r>
            </a:p>
          </p:txBody>
        </p:sp>
        <p:sp>
          <p:nvSpPr>
            <p:cNvPr id="26" name="TextBox 25"/>
            <p:cNvSpPr txBox="1"/>
            <p:nvPr userDrawn="1"/>
          </p:nvSpPr>
          <p:spPr>
            <a:xfrm rot="-2700000">
              <a:off x="-251213" y="5655092"/>
              <a:ext cx="2603598" cy="430887"/>
            </a:xfrm>
            <a:prstGeom prst="rect">
              <a:avLst/>
            </a:prstGeom>
            <a:noFill/>
          </p:spPr>
          <p:txBody>
            <a:bodyPr wrap="none" rtlCol="0">
              <a:spAutoFit/>
            </a:bodyPr>
            <a:lstStyle/>
            <a:p>
              <a:r>
                <a:rPr lang="en-GB" sz="2200" dirty="0">
                  <a:solidFill>
                    <a:schemeClr val="accent3">
                      <a:lumMod val="50000"/>
                    </a:schemeClr>
                  </a:solidFill>
                </a:rPr>
                <a:t>Thought leadership</a:t>
              </a:r>
            </a:p>
          </p:txBody>
        </p:sp>
      </p:grpSp>
      <p:sp>
        <p:nvSpPr>
          <p:cNvPr id="3074" name="Rectangle 2"/>
          <p:cNvSpPr>
            <a:spLocks noGrp="1" noChangeArrowheads="1"/>
          </p:cNvSpPr>
          <p:nvPr>
            <p:ph type="ctrTitle"/>
          </p:nvPr>
        </p:nvSpPr>
        <p:spPr>
          <a:xfrm>
            <a:off x="428229" y="2133601"/>
            <a:ext cx="7723584" cy="1295399"/>
          </a:xfrm>
        </p:spPr>
        <p:txBody>
          <a:bodyPr anchor="t"/>
          <a:lstStyle>
            <a:lvl1pPr>
              <a:defRPr sz="3600">
                <a:solidFill>
                  <a:schemeClr val="accent1"/>
                </a:solidFill>
              </a:defRPr>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29" y="2781300"/>
            <a:ext cx="6631517" cy="1007740"/>
          </a:xfr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428229" y="6410325"/>
            <a:ext cx="2378471" cy="331788"/>
          </a:xfrm>
        </p:spPr>
        <p:txBody>
          <a:bodyPr/>
          <a:lstStyle>
            <a:lvl1pPr>
              <a:defRPr>
                <a:solidFill>
                  <a:schemeClr val="bg1"/>
                </a:solidFill>
              </a:defRPr>
            </a:lvl1pPr>
          </a:lstStyle>
          <a:p>
            <a:fld id="{1744C141-B97D-4979-AB76-E8E6AB76C28B}" type="datetime4">
              <a:rPr lang="en-GB"/>
              <a:pPr/>
              <a:t>1 February 2020</a:t>
            </a:fld>
            <a:endParaRPr lang="en-GB"/>
          </a:p>
        </p:txBody>
      </p:sp>
      <p:pic>
        <p:nvPicPr>
          <p:cNvPr id="10"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8249"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919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01"/>
            <a:ext cx="8118044" cy="1295399"/>
          </a:xfrm>
        </p:spPr>
        <p:txBody>
          <a:bodyPr anchor="t"/>
          <a:lstStyle>
            <a:lvl1pPr>
              <a:defRPr sz="3600" b="1"/>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29" y="2781300"/>
            <a:ext cx="6631517" cy="1007740"/>
          </a:xfrm>
        </p:spPr>
        <p:txBody>
          <a:bodyPr/>
          <a:lstStyle>
            <a:lvl1pPr marL="0" indent="0">
              <a:spcBef>
                <a:spcPts val="0"/>
              </a:spcBef>
              <a:buFontTx/>
              <a:buNone/>
              <a:defRPr sz="2600">
                <a:solidFill>
                  <a:schemeClr val="tx1"/>
                </a:solidFill>
              </a:defRPr>
            </a:lvl1pPr>
          </a:lstStyle>
          <a:p>
            <a:pPr lvl="0"/>
            <a:r>
              <a:rPr lang="en-US" noProof="0"/>
              <a:t>Click to edit Master subtitle style</a:t>
            </a:r>
            <a:endParaRPr lang="en-GB" noProof="0" dirty="0"/>
          </a:p>
        </p:txBody>
      </p:sp>
      <p:pic>
        <p:nvPicPr>
          <p:cNvPr id="8" name="Picture 2" descr="E:\Pants Work\Current Work\Actuaries 2011\Logos all\IFOA Logo\Lanscape - Standard\WMF logos\IFOA_logo_L_RGB.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0585" y="248906"/>
            <a:ext cx="2588603" cy="10537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rot="-2700000">
            <a:off x="521642" y="6074541"/>
            <a:ext cx="1314784" cy="430887"/>
          </a:xfrm>
          <a:prstGeom prst="rect">
            <a:avLst/>
          </a:prstGeom>
          <a:noFill/>
        </p:spPr>
        <p:txBody>
          <a:bodyPr wrap="none" rtlCol="0">
            <a:spAutoFit/>
          </a:bodyPr>
          <a:lstStyle/>
          <a:p>
            <a:r>
              <a:rPr lang="en-GB" sz="2200" dirty="0">
                <a:solidFill>
                  <a:schemeClr val="bg1">
                    <a:lumMod val="75000"/>
                  </a:schemeClr>
                </a:solidFill>
              </a:rPr>
              <a:t>Progress</a:t>
            </a:r>
          </a:p>
        </p:txBody>
      </p:sp>
      <p:sp>
        <p:nvSpPr>
          <p:cNvPr id="11" name="TextBox 10"/>
          <p:cNvSpPr txBox="1"/>
          <p:nvPr userDrawn="1"/>
        </p:nvSpPr>
        <p:spPr>
          <a:xfrm rot="-2700000">
            <a:off x="989622" y="6024208"/>
            <a:ext cx="1612942" cy="430887"/>
          </a:xfrm>
          <a:prstGeom prst="rect">
            <a:avLst/>
          </a:prstGeom>
          <a:noFill/>
        </p:spPr>
        <p:txBody>
          <a:bodyPr wrap="none" rtlCol="0">
            <a:spAutoFit/>
          </a:bodyPr>
          <a:lstStyle/>
          <a:p>
            <a:r>
              <a:rPr lang="en-GB" sz="2200" dirty="0">
                <a:solidFill>
                  <a:schemeClr val="bg1">
                    <a:lumMod val="75000"/>
                  </a:schemeClr>
                </a:solidFill>
              </a:rPr>
              <a:t>Community</a:t>
            </a:r>
          </a:p>
        </p:txBody>
      </p:sp>
      <p:sp>
        <p:nvSpPr>
          <p:cNvPr id="12" name="TextBox 11"/>
          <p:cNvSpPr txBox="1"/>
          <p:nvPr userDrawn="1"/>
        </p:nvSpPr>
        <p:spPr>
          <a:xfrm rot="-2700000">
            <a:off x="1416660" y="5646703"/>
            <a:ext cx="2632452" cy="430887"/>
          </a:xfrm>
          <a:prstGeom prst="rect">
            <a:avLst/>
          </a:prstGeom>
          <a:noFill/>
        </p:spPr>
        <p:txBody>
          <a:bodyPr wrap="none" rtlCol="0">
            <a:spAutoFit/>
          </a:bodyPr>
          <a:lstStyle/>
          <a:p>
            <a:r>
              <a:rPr lang="en-GB" sz="2200" dirty="0">
                <a:solidFill>
                  <a:schemeClr val="bg1">
                    <a:lumMod val="75000"/>
                  </a:schemeClr>
                </a:solidFill>
              </a:rPr>
              <a:t>Sessional Meetings</a:t>
            </a:r>
          </a:p>
        </p:txBody>
      </p:sp>
      <p:sp>
        <p:nvSpPr>
          <p:cNvPr id="13" name="TextBox 12"/>
          <p:cNvSpPr txBox="1"/>
          <p:nvPr userDrawn="1"/>
        </p:nvSpPr>
        <p:spPr>
          <a:xfrm rot="-2700000">
            <a:off x="2155809" y="6024206"/>
            <a:ext cx="1439818" cy="430887"/>
          </a:xfrm>
          <a:prstGeom prst="rect">
            <a:avLst/>
          </a:prstGeom>
          <a:noFill/>
        </p:spPr>
        <p:txBody>
          <a:bodyPr wrap="none" rtlCol="0">
            <a:spAutoFit/>
          </a:bodyPr>
          <a:lstStyle/>
          <a:p>
            <a:r>
              <a:rPr lang="en-GB" sz="2200" dirty="0">
                <a:solidFill>
                  <a:schemeClr val="bg1">
                    <a:lumMod val="75000"/>
                  </a:schemeClr>
                </a:solidFill>
              </a:rPr>
              <a:t>Education</a:t>
            </a:r>
          </a:p>
        </p:txBody>
      </p:sp>
      <p:sp>
        <p:nvSpPr>
          <p:cNvPr id="14" name="TextBox 13"/>
          <p:cNvSpPr txBox="1"/>
          <p:nvPr userDrawn="1"/>
        </p:nvSpPr>
        <p:spPr>
          <a:xfrm rot="-2700000">
            <a:off x="2587673" y="5797705"/>
            <a:ext cx="2141677" cy="430887"/>
          </a:xfrm>
          <a:prstGeom prst="rect">
            <a:avLst/>
          </a:prstGeom>
          <a:noFill/>
        </p:spPr>
        <p:txBody>
          <a:bodyPr wrap="none" rtlCol="0">
            <a:spAutoFit/>
          </a:bodyPr>
          <a:lstStyle/>
          <a:p>
            <a:pPr algn="l"/>
            <a:r>
              <a:rPr lang="en-GB" sz="2200" dirty="0">
                <a:solidFill>
                  <a:schemeClr val="bg1">
                    <a:lumMod val="75000"/>
                  </a:schemeClr>
                </a:solidFill>
              </a:rPr>
              <a:t>Working parties</a:t>
            </a:r>
          </a:p>
        </p:txBody>
      </p:sp>
      <p:sp>
        <p:nvSpPr>
          <p:cNvPr id="15" name="TextBox 14"/>
          <p:cNvSpPr txBox="1"/>
          <p:nvPr userDrawn="1"/>
        </p:nvSpPr>
        <p:spPr>
          <a:xfrm rot="-2700000">
            <a:off x="3238954" y="5948709"/>
            <a:ext cx="1754455" cy="430887"/>
          </a:xfrm>
          <a:prstGeom prst="rect">
            <a:avLst/>
          </a:prstGeom>
          <a:noFill/>
        </p:spPr>
        <p:txBody>
          <a:bodyPr wrap="none" rtlCol="0">
            <a:spAutoFit/>
          </a:bodyPr>
          <a:lstStyle/>
          <a:p>
            <a:r>
              <a:rPr lang="en-GB" sz="2200" dirty="0">
                <a:solidFill>
                  <a:schemeClr val="bg1">
                    <a:lumMod val="75000"/>
                  </a:schemeClr>
                </a:solidFill>
              </a:rPr>
              <a:t>Volunteering</a:t>
            </a:r>
          </a:p>
        </p:txBody>
      </p:sp>
      <p:sp>
        <p:nvSpPr>
          <p:cNvPr id="16" name="TextBox 15"/>
          <p:cNvSpPr txBox="1"/>
          <p:nvPr userDrawn="1"/>
        </p:nvSpPr>
        <p:spPr>
          <a:xfrm rot="-2700000">
            <a:off x="3898857" y="6040986"/>
            <a:ext cx="1393330" cy="430887"/>
          </a:xfrm>
          <a:prstGeom prst="rect">
            <a:avLst/>
          </a:prstGeom>
          <a:noFill/>
        </p:spPr>
        <p:txBody>
          <a:bodyPr wrap="none" rtlCol="0">
            <a:spAutoFit/>
          </a:bodyPr>
          <a:lstStyle/>
          <a:p>
            <a:r>
              <a:rPr lang="en-GB" sz="2200" dirty="0">
                <a:solidFill>
                  <a:schemeClr val="bg1">
                    <a:lumMod val="75000"/>
                  </a:schemeClr>
                </a:solidFill>
              </a:rPr>
              <a:t>Research</a:t>
            </a:r>
          </a:p>
        </p:txBody>
      </p:sp>
      <p:sp>
        <p:nvSpPr>
          <p:cNvPr id="17" name="TextBox 16"/>
          <p:cNvSpPr txBox="1"/>
          <p:nvPr userDrawn="1"/>
        </p:nvSpPr>
        <p:spPr>
          <a:xfrm rot="-2700000">
            <a:off x="4293259" y="5680258"/>
            <a:ext cx="2492990" cy="430887"/>
          </a:xfrm>
          <a:prstGeom prst="rect">
            <a:avLst/>
          </a:prstGeom>
          <a:noFill/>
        </p:spPr>
        <p:txBody>
          <a:bodyPr wrap="none" rtlCol="0">
            <a:spAutoFit/>
          </a:bodyPr>
          <a:lstStyle/>
          <a:p>
            <a:r>
              <a:rPr lang="en-GB" sz="2200" dirty="0">
                <a:solidFill>
                  <a:schemeClr val="bg1">
                    <a:lumMod val="75000"/>
                  </a:schemeClr>
                </a:solidFill>
              </a:rPr>
              <a:t>Shaping</a:t>
            </a:r>
            <a:r>
              <a:rPr lang="en-GB" sz="2200" baseline="0" dirty="0">
                <a:solidFill>
                  <a:schemeClr val="bg1">
                    <a:lumMod val="75000"/>
                  </a:schemeClr>
                </a:solidFill>
              </a:rPr>
              <a:t> the future</a:t>
            </a:r>
            <a:endParaRPr lang="en-GB" sz="2200" dirty="0">
              <a:solidFill>
                <a:schemeClr val="bg1">
                  <a:lumMod val="75000"/>
                </a:schemeClr>
              </a:solidFill>
            </a:endParaRPr>
          </a:p>
        </p:txBody>
      </p:sp>
      <p:sp>
        <p:nvSpPr>
          <p:cNvPr id="18" name="TextBox 17"/>
          <p:cNvSpPr txBox="1"/>
          <p:nvPr userDrawn="1"/>
        </p:nvSpPr>
        <p:spPr>
          <a:xfrm rot="-2700000">
            <a:off x="5027083" y="5960094"/>
            <a:ext cx="1596912" cy="430887"/>
          </a:xfrm>
          <a:prstGeom prst="rect">
            <a:avLst/>
          </a:prstGeom>
          <a:noFill/>
        </p:spPr>
        <p:txBody>
          <a:bodyPr wrap="none" rtlCol="0">
            <a:spAutoFit/>
          </a:bodyPr>
          <a:lstStyle/>
          <a:p>
            <a:r>
              <a:rPr lang="en-GB" sz="2200" dirty="0">
                <a:solidFill>
                  <a:schemeClr val="bg1">
                    <a:lumMod val="75000"/>
                  </a:schemeClr>
                </a:solidFill>
              </a:rPr>
              <a:t>Networking</a:t>
            </a:r>
          </a:p>
        </p:txBody>
      </p:sp>
      <p:sp>
        <p:nvSpPr>
          <p:cNvPr id="19" name="TextBox 18"/>
          <p:cNvSpPr txBox="1"/>
          <p:nvPr userDrawn="1"/>
        </p:nvSpPr>
        <p:spPr>
          <a:xfrm rot="-2700000">
            <a:off x="5390230" y="5565807"/>
            <a:ext cx="2759089" cy="430887"/>
          </a:xfrm>
          <a:prstGeom prst="rect">
            <a:avLst/>
          </a:prstGeom>
          <a:noFill/>
        </p:spPr>
        <p:txBody>
          <a:bodyPr wrap="none" rtlCol="0">
            <a:spAutoFit/>
          </a:bodyPr>
          <a:lstStyle/>
          <a:p>
            <a:r>
              <a:rPr lang="en-GB" sz="2200" dirty="0">
                <a:solidFill>
                  <a:schemeClr val="bg1">
                    <a:lumMod val="75000"/>
                  </a:schemeClr>
                </a:solidFill>
              </a:rPr>
              <a:t>Professional</a:t>
            </a:r>
            <a:r>
              <a:rPr lang="en-GB" sz="2200" baseline="0" dirty="0">
                <a:solidFill>
                  <a:schemeClr val="bg1">
                    <a:lumMod val="75000"/>
                  </a:schemeClr>
                </a:solidFill>
              </a:rPr>
              <a:t> support</a:t>
            </a:r>
            <a:endParaRPr lang="en-GB" sz="2200" dirty="0">
              <a:solidFill>
                <a:schemeClr val="bg1">
                  <a:lumMod val="75000"/>
                </a:schemeClr>
              </a:solidFill>
            </a:endParaRPr>
          </a:p>
        </p:txBody>
      </p:sp>
      <p:sp>
        <p:nvSpPr>
          <p:cNvPr id="20" name="TextBox 19"/>
          <p:cNvSpPr txBox="1"/>
          <p:nvPr userDrawn="1"/>
        </p:nvSpPr>
        <p:spPr>
          <a:xfrm rot="-2700000">
            <a:off x="6017374" y="5641309"/>
            <a:ext cx="2539478" cy="430887"/>
          </a:xfrm>
          <a:prstGeom prst="rect">
            <a:avLst/>
          </a:prstGeom>
          <a:noFill/>
        </p:spPr>
        <p:txBody>
          <a:bodyPr wrap="none" rtlCol="0">
            <a:spAutoFit/>
          </a:bodyPr>
          <a:lstStyle/>
          <a:p>
            <a:r>
              <a:rPr lang="en-GB" sz="2200" dirty="0">
                <a:solidFill>
                  <a:schemeClr val="bg1">
                    <a:lumMod val="75000"/>
                  </a:schemeClr>
                </a:solidFill>
              </a:rPr>
              <a:t>Enterprise and risk</a:t>
            </a:r>
          </a:p>
        </p:txBody>
      </p:sp>
      <p:sp>
        <p:nvSpPr>
          <p:cNvPr id="21" name="TextBox 20"/>
          <p:cNvSpPr txBox="1"/>
          <p:nvPr userDrawn="1"/>
        </p:nvSpPr>
        <p:spPr>
          <a:xfrm rot="-2700000">
            <a:off x="6634158" y="5767143"/>
            <a:ext cx="2178802" cy="430887"/>
          </a:xfrm>
          <a:prstGeom prst="rect">
            <a:avLst/>
          </a:prstGeom>
          <a:noFill/>
        </p:spPr>
        <p:txBody>
          <a:bodyPr wrap="none" rtlCol="0">
            <a:spAutoFit/>
          </a:bodyPr>
          <a:lstStyle/>
          <a:p>
            <a:r>
              <a:rPr lang="en-GB" sz="2200" dirty="0">
                <a:solidFill>
                  <a:schemeClr val="bg1">
                    <a:lumMod val="75000"/>
                  </a:schemeClr>
                </a:solidFill>
              </a:rPr>
              <a:t>Learned</a:t>
            </a:r>
            <a:r>
              <a:rPr lang="en-GB" sz="2200" baseline="0" dirty="0">
                <a:solidFill>
                  <a:schemeClr val="bg1">
                    <a:lumMod val="75000"/>
                  </a:schemeClr>
                </a:solidFill>
              </a:rPr>
              <a:t> society</a:t>
            </a:r>
            <a:endParaRPr lang="en-GB" sz="2200" dirty="0">
              <a:solidFill>
                <a:schemeClr val="bg1">
                  <a:lumMod val="75000"/>
                </a:schemeClr>
              </a:solidFill>
            </a:endParaRPr>
          </a:p>
        </p:txBody>
      </p:sp>
      <p:sp>
        <p:nvSpPr>
          <p:cNvPr id="22" name="TextBox 21"/>
          <p:cNvSpPr txBox="1"/>
          <p:nvPr userDrawn="1"/>
        </p:nvSpPr>
        <p:spPr>
          <a:xfrm rot="-2700000">
            <a:off x="7230849" y="5993647"/>
            <a:ext cx="1645002" cy="430887"/>
          </a:xfrm>
          <a:prstGeom prst="rect">
            <a:avLst/>
          </a:prstGeom>
          <a:noFill/>
        </p:spPr>
        <p:txBody>
          <a:bodyPr wrap="none" rtlCol="0">
            <a:spAutoFit/>
          </a:bodyPr>
          <a:lstStyle/>
          <a:p>
            <a:r>
              <a:rPr lang="en-GB" sz="2200" dirty="0">
                <a:solidFill>
                  <a:schemeClr val="bg1">
                    <a:lumMod val="75000"/>
                  </a:schemeClr>
                </a:solidFill>
              </a:rPr>
              <a:t>Opportunity</a:t>
            </a:r>
          </a:p>
        </p:txBody>
      </p:sp>
      <p:sp>
        <p:nvSpPr>
          <p:cNvPr id="23" name="TextBox 22"/>
          <p:cNvSpPr txBox="1"/>
          <p:nvPr userDrawn="1"/>
        </p:nvSpPr>
        <p:spPr>
          <a:xfrm rot="-2700000">
            <a:off x="7745744" y="5607753"/>
            <a:ext cx="2587568" cy="430887"/>
          </a:xfrm>
          <a:prstGeom prst="rect">
            <a:avLst/>
          </a:prstGeom>
          <a:noFill/>
        </p:spPr>
        <p:txBody>
          <a:bodyPr wrap="none" rtlCol="0">
            <a:spAutoFit/>
          </a:bodyPr>
          <a:lstStyle/>
          <a:p>
            <a:r>
              <a:rPr lang="en-GB" sz="2200" dirty="0">
                <a:solidFill>
                  <a:schemeClr val="bg1">
                    <a:lumMod val="75000"/>
                  </a:schemeClr>
                </a:solidFill>
              </a:rPr>
              <a:t>International profile</a:t>
            </a:r>
          </a:p>
        </p:txBody>
      </p:sp>
      <p:sp>
        <p:nvSpPr>
          <p:cNvPr id="24" name="TextBox 23"/>
          <p:cNvSpPr txBox="1"/>
          <p:nvPr userDrawn="1"/>
        </p:nvSpPr>
        <p:spPr>
          <a:xfrm rot="-2700000">
            <a:off x="8515225" y="6052369"/>
            <a:ext cx="1252266" cy="430887"/>
          </a:xfrm>
          <a:prstGeom prst="rect">
            <a:avLst/>
          </a:prstGeom>
          <a:noFill/>
        </p:spPr>
        <p:txBody>
          <a:bodyPr wrap="none" rtlCol="0">
            <a:spAutoFit/>
          </a:bodyPr>
          <a:lstStyle/>
          <a:p>
            <a:r>
              <a:rPr lang="en-GB" sz="2200" dirty="0">
                <a:solidFill>
                  <a:schemeClr val="bg1">
                    <a:lumMod val="75000"/>
                  </a:schemeClr>
                </a:solidFill>
              </a:rPr>
              <a:t>Journals</a:t>
            </a:r>
          </a:p>
        </p:txBody>
      </p:sp>
      <p:sp>
        <p:nvSpPr>
          <p:cNvPr id="25" name="TextBox 24"/>
          <p:cNvSpPr txBox="1"/>
          <p:nvPr userDrawn="1"/>
        </p:nvSpPr>
        <p:spPr>
          <a:xfrm rot="-2700000">
            <a:off x="8999988" y="6002036"/>
            <a:ext cx="1550424" cy="430887"/>
          </a:xfrm>
          <a:prstGeom prst="rect">
            <a:avLst/>
          </a:prstGeom>
          <a:noFill/>
        </p:spPr>
        <p:txBody>
          <a:bodyPr wrap="none" rtlCol="0">
            <a:spAutoFit/>
          </a:bodyPr>
          <a:lstStyle/>
          <a:p>
            <a:r>
              <a:rPr lang="en-GB" sz="2200" dirty="0">
                <a:solidFill>
                  <a:schemeClr val="bg1">
                    <a:lumMod val="75000"/>
                  </a:schemeClr>
                </a:solidFill>
              </a:rPr>
              <a:t>Supporting</a:t>
            </a:r>
          </a:p>
        </p:txBody>
      </p:sp>
      <p:sp>
        <p:nvSpPr>
          <p:cNvPr id="26" name="TextBox 25"/>
          <p:cNvSpPr txBox="1"/>
          <p:nvPr userDrawn="1"/>
        </p:nvSpPr>
        <p:spPr>
          <a:xfrm rot="-2700000">
            <a:off x="-663784" y="5546036"/>
            <a:ext cx="1361270" cy="430887"/>
          </a:xfrm>
          <a:prstGeom prst="rect">
            <a:avLst/>
          </a:prstGeom>
          <a:noFill/>
        </p:spPr>
        <p:txBody>
          <a:bodyPr wrap="none" rtlCol="0">
            <a:spAutoFit/>
          </a:bodyPr>
          <a:lstStyle/>
          <a:p>
            <a:r>
              <a:rPr lang="en-GB" sz="2200" dirty="0">
                <a:solidFill>
                  <a:schemeClr val="bg1">
                    <a:lumMod val="75000"/>
                  </a:schemeClr>
                </a:solidFill>
              </a:rPr>
              <a:t>Expertise</a:t>
            </a:r>
          </a:p>
        </p:txBody>
      </p:sp>
      <p:sp>
        <p:nvSpPr>
          <p:cNvPr id="27" name="TextBox 26"/>
          <p:cNvSpPr txBox="1"/>
          <p:nvPr userDrawn="1"/>
        </p:nvSpPr>
        <p:spPr>
          <a:xfrm rot="-2700000">
            <a:off x="-612202" y="5873207"/>
            <a:ext cx="1754006" cy="430887"/>
          </a:xfrm>
          <a:prstGeom prst="rect">
            <a:avLst/>
          </a:prstGeom>
          <a:noFill/>
        </p:spPr>
        <p:txBody>
          <a:bodyPr wrap="none" rtlCol="0">
            <a:spAutoFit/>
          </a:bodyPr>
          <a:lstStyle/>
          <a:p>
            <a:r>
              <a:rPr lang="en-GB" sz="2200" dirty="0">
                <a:solidFill>
                  <a:schemeClr val="bg1">
                    <a:lumMod val="75000"/>
                  </a:schemeClr>
                </a:solidFill>
              </a:rPr>
              <a:t>Sponsorship</a:t>
            </a:r>
          </a:p>
        </p:txBody>
      </p:sp>
      <p:sp>
        <p:nvSpPr>
          <p:cNvPr id="28" name="TextBox 27"/>
          <p:cNvSpPr txBox="1"/>
          <p:nvPr userDrawn="1"/>
        </p:nvSpPr>
        <p:spPr>
          <a:xfrm rot="-2700000">
            <a:off x="-251213" y="5655092"/>
            <a:ext cx="2603598" cy="430887"/>
          </a:xfrm>
          <a:prstGeom prst="rect">
            <a:avLst/>
          </a:prstGeom>
          <a:noFill/>
        </p:spPr>
        <p:txBody>
          <a:bodyPr wrap="none" rtlCol="0">
            <a:spAutoFit/>
          </a:bodyPr>
          <a:lstStyle/>
          <a:p>
            <a:r>
              <a:rPr lang="en-GB" sz="2200" dirty="0">
                <a:solidFill>
                  <a:schemeClr val="bg1">
                    <a:lumMod val="75000"/>
                  </a:schemeClr>
                </a:solidFill>
              </a:rPr>
              <a:t>Thought leadership</a:t>
            </a:r>
          </a:p>
        </p:txBody>
      </p:sp>
      <p:sp>
        <p:nvSpPr>
          <p:cNvPr id="3076" name="Rectangle 4"/>
          <p:cNvSpPr>
            <a:spLocks noGrp="1" noChangeArrowheads="1"/>
          </p:cNvSpPr>
          <p:nvPr>
            <p:ph type="dt" sz="half" idx="2"/>
          </p:nvPr>
        </p:nvSpPr>
        <p:spPr>
          <a:xfrm>
            <a:off x="428229" y="6410325"/>
            <a:ext cx="2378471" cy="331788"/>
          </a:xfrm>
        </p:spPr>
        <p:txBody>
          <a:bodyPr/>
          <a:lstStyle>
            <a:lvl1pPr>
              <a:defRPr>
                <a:solidFill>
                  <a:schemeClr val="tx1"/>
                </a:solidFill>
              </a:defRPr>
            </a:lvl1pPr>
          </a:lstStyle>
          <a:p>
            <a:fld id="{1744C141-B97D-4979-AB76-E8E6AB76C28B}" type="datetime4">
              <a:rPr lang="en-GB" smtClean="0"/>
              <a:pPr/>
              <a:t>1 February 2020</a:t>
            </a:fld>
            <a:endParaRPr lang="en-GB" dirty="0"/>
          </a:p>
        </p:txBody>
      </p:sp>
    </p:spTree>
    <p:extLst>
      <p:ext uri="{BB962C8B-B14F-4D97-AF65-F5344CB8AC3E}">
        <p14:creationId xmlns:p14="http://schemas.microsoft.com/office/powerpoint/2010/main" val="2299159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01"/>
            <a:ext cx="7723584" cy="1295399"/>
          </a:xfrm>
        </p:spPr>
        <p:txBody>
          <a:bodyPr anchor="t"/>
          <a:lstStyle>
            <a:lvl1pPr>
              <a:defRPr sz="3600"/>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29" y="2781300"/>
            <a:ext cx="6631517" cy="1007740"/>
          </a:xfrm>
        </p:spPr>
        <p:txBody>
          <a:bodyPr/>
          <a:lstStyle>
            <a:lvl1pPr marL="0" indent="0">
              <a:spcBef>
                <a:spcPts val="0"/>
              </a:spcBef>
              <a:buFontTx/>
              <a:buNone/>
              <a:defRPr sz="2600">
                <a:solidFill>
                  <a:schemeClr val="tx1"/>
                </a:solidFill>
              </a:defRPr>
            </a:lvl1pPr>
          </a:lstStyle>
          <a:p>
            <a:pPr lvl="0"/>
            <a:r>
              <a:rPr lang="en-US" noProof="0"/>
              <a:t>Click to edit Master subtitle style</a:t>
            </a:r>
            <a:endParaRPr lang="en-GB" noProof="0" dirty="0"/>
          </a:p>
        </p:txBody>
      </p:sp>
      <p:pic>
        <p:nvPicPr>
          <p:cNvPr id="8"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70585" y="248906"/>
            <a:ext cx="2588603" cy="1053755"/>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4"/>
          <p:cNvSpPr>
            <a:spLocks noGrp="1" noChangeArrowheads="1"/>
          </p:cNvSpPr>
          <p:nvPr>
            <p:ph type="dt" sz="half" idx="2"/>
          </p:nvPr>
        </p:nvSpPr>
        <p:spPr>
          <a:xfrm>
            <a:off x="428229" y="6410325"/>
            <a:ext cx="2378471" cy="331788"/>
          </a:xfrm>
        </p:spPr>
        <p:txBody>
          <a:bodyPr/>
          <a:lstStyle>
            <a:lvl1pPr>
              <a:defRPr>
                <a:solidFill>
                  <a:schemeClr val="bg1"/>
                </a:solidFill>
              </a:defRPr>
            </a:lvl1pPr>
          </a:lstStyle>
          <a:p>
            <a:fld id="{1744C141-B97D-4979-AB76-E8E6AB76C28B}" type="datetime4">
              <a:rPr lang="en-GB" smtClean="0"/>
              <a:pPr/>
              <a:t>1 February 2020</a:t>
            </a:fld>
            <a:endParaRPr lang="en-GB" dirty="0"/>
          </a:p>
        </p:txBody>
      </p:sp>
    </p:spTree>
    <p:extLst>
      <p:ext uri="{BB962C8B-B14F-4D97-AF65-F5344CB8AC3E}">
        <p14:creationId xmlns:p14="http://schemas.microsoft.com/office/powerpoint/2010/main" val="2526625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6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01"/>
            <a:ext cx="7723584" cy="1295399"/>
          </a:xfrm>
        </p:spPr>
        <p:txBody>
          <a:bodyPr anchor="t"/>
          <a:lstStyle>
            <a:lvl1pPr>
              <a:defRPr sz="3600"/>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29" y="2781300"/>
            <a:ext cx="6631517" cy="1007740"/>
          </a:xfrm>
        </p:spPr>
        <p:txBody>
          <a:bodyPr/>
          <a:lstStyle>
            <a:lvl1pPr marL="0" indent="0">
              <a:spcBef>
                <a:spcPts val="0"/>
              </a:spcBef>
              <a:buFontTx/>
              <a:buNone/>
              <a:defRPr sz="2600">
                <a:solidFill>
                  <a:schemeClr val="tx1"/>
                </a:solidFill>
              </a:defRPr>
            </a:lvl1pPr>
          </a:lstStyle>
          <a:p>
            <a:pPr lvl="0"/>
            <a:r>
              <a:rPr lang="en-US" noProof="0"/>
              <a:t>Click to edit Master subtitle style</a:t>
            </a:r>
            <a:endParaRPr lang="en-GB" noProof="0" dirty="0"/>
          </a:p>
        </p:txBody>
      </p:sp>
      <p:pic>
        <p:nvPicPr>
          <p:cNvPr id="8"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70585" y="248906"/>
            <a:ext cx="2588603" cy="1053755"/>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4"/>
          <p:cNvSpPr>
            <a:spLocks noGrp="1" noChangeArrowheads="1"/>
          </p:cNvSpPr>
          <p:nvPr>
            <p:ph type="dt" sz="half" idx="2"/>
          </p:nvPr>
        </p:nvSpPr>
        <p:spPr>
          <a:xfrm>
            <a:off x="428229" y="6410325"/>
            <a:ext cx="2378471" cy="331788"/>
          </a:xfrm>
        </p:spPr>
        <p:txBody>
          <a:bodyPr/>
          <a:lstStyle>
            <a:lvl1pPr>
              <a:defRPr>
                <a:solidFill>
                  <a:schemeClr val="tx1"/>
                </a:solidFill>
              </a:defRPr>
            </a:lvl1pPr>
          </a:lstStyle>
          <a:p>
            <a:fld id="{1744C141-B97D-4979-AB76-E8E6AB76C28B}" type="datetime4">
              <a:rPr lang="en-GB" smtClean="0"/>
              <a:pPr/>
              <a:t>1 February 2020</a:t>
            </a:fld>
            <a:endParaRPr lang="en-GB" dirty="0"/>
          </a:p>
        </p:txBody>
      </p:sp>
    </p:spTree>
    <p:extLst>
      <p:ext uri="{BB962C8B-B14F-4D97-AF65-F5344CB8AC3E}">
        <p14:creationId xmlns:p14="http://schemas.microsoft.com/office/powerpoint/2010/main" val="2614859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8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01"/>
            <a:ext cx="7723584" cy="1295399"/>
          </a:xfrm>
        </p:spPr>
        <p:txBody>
          <a:bodyPr anchor="t"/>
          <a:lstStyle>
            <a:lvl1pPr>
              <a:defRPr sz="3600"/>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29" y="2781300"/>
            <a:ext cx="6631517" cy="1007740"/>
          </a:xfrm>
        </p:spPr>
        <p:txBody>
          <a:bodyPr/>
          <a:lstStyle>
            <a:lvl1pPr marL="0" indent="0">
              <a:spcBef>
                <a:spcPts val="0"/>
              </a:spcBef>
              <a:buFontTx/>
              <a:buNone/>
              <a:defRPr sz="2600">
                <a:solidFill>
                  <a:schemeClr val="tx1"/>
                </a:solidFill>
              </a:defRPr>
            </a:lvl1pPr>
          </a:lstStyle>
          <a:p>
            <a:pPr lvl="0"/>
            <a:r>
              <a:rPr lang="en-US" noProof="0"/>
              <a:t>Click to edit Master subtitle style</a:t>
            </a:r>
            <a:endParaRPr lang="en-GB" noProof="0" dirty="0"/>
          </a:p>
        </p:txBody>
      </p:sp>
      <p:pic>
        <p:nvPicPr>
          <p:cNvPr id="8"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70585" y="248906"/>
            <a:ext cx="2588603" cy="1053755"/>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4"/>
          <p:cNvSpPr>
            <a:spLocks noGrp="1" noChangeArrowheads="1"/>
          </p:cNvSpPr>
          <p:nvPr>
            <p:ph type="dt" sz="half" idx="2"/>
          </p:nvPr>
        </p:nvSpPr>
        <p:spPr>
          <a:xfrm>
            <a:off x="428229" y="6410325"/>
            <a:ext cx="2378471" cy="331788"/>
          </a:xfrm>
        </p:spPr>
        <p:txBody>
          <a:bodyPr/>
          <a:lstStyle>
            <a:lvl1pPr>
              <a:defRPr>
                <a:solidFill>
                  <a:schemeClr val="tx1"/>
                </a:solidFill>
              </a:defRPr>
            </a:lvl1pPr>
          </a:lstStyle>
          <a:p>
            <a:fld id="{1744C141-B97D-4979-AB76-E8E6AB76C28B}" type="datetime4">
              <a:rPr lang="en-GB" smtClean="0"/>
              <a:pPr/>
              <a:t>1 February 2020</a:t>
            </a:fld>
            <a:endParaRPr lang="en-GB" dirty="0"/>
          </a:p>
        </p:txBody>
      </p:sp>
    </p:spTree>
    <p:extLst>
      <p:ext uri="{BB962C8B-B14F-4D97-AF65-F5344CB8AC3E}">
        <p14:creationId xmlns:p14="http://schemas.microsoft.com/office/powerpoint/2010/main" val="2452348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9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28229" y="2133601"/>
            <a:ext cx="7723584" cy="1295399"/>
          </a:xfrm>
        </p:spPr>
        <p:txBody>
          <a:bodyPr anchor="t"/>
          <a:lstStyle>
            <a:lvl1pPr>
              <a:defRPr sz="3600"/>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428229" y="2781300"/>
            <a:ext cx="6631517" cy="1007740"/>
          </a:xfrm>
        </p:spPr>
        <p:txBody>
          <a:bodyPr/>
          <a:lstStyle>
            <a:lvl1pPr marL="0" indent="0">
              <a:spcBef>
                <a:spcPts val="0"/>
              </a:spcBef>
              <a:buFontTx/>
              <a:buNone/>
              <a:defRPr sz="2600">
                <a:solidFill>
                  <a:schemeClr val="tx1"/>
                </a:solidFill>
              </a:defRPr>
            </a:lvl1pPr>
          </a:lstStyle>
          <a:p>
            <a:pPr lvl="0"/>
            <a:r>
              <a:rPr lang="en-US" noProof="0"/>
              <a:t>Click to edit Master subtitle style</a:t>
            </a:r>
            <a:endParaRPr lang="en-GB" noProof="0" dirty="0"/>
          </a:p>
        </p:txBody>
      </p:sp>
      <p:pic>
        <p:nvPicPr>
          <p:cNvPr id="8"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70585" y="248906"/>
            <a:ext cx="2588603" cy="1053755"/>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4"/>
          <p:cNvSpPr>
            <a:spLocks noGrp="1" noChangeArrowheads="1"/>
          </p:cNvSpPr>
          <p:nvPr>
            <p:ph type="dt" sz="half" idx="2"/>
          </p:nvPr>
        </p:nvSpPr>
        <p:spPr>
          <a:xfrm>
            <a:off x="428229" y="6410325"/>
            <a:ext cx="1500435" cy="300075"/>
          </a:xfrm>
          <a:gradFill>
            <a:gsLst>
              <a:gs pos="0">
                <a:schemeClr val="bg2">
                  <a:alpha val="53000"/>
                </a:schemeClr>
              </a:gs>
              <a:gs pos="100000">
                <a:schemeClr val="bg1">
                  <a:alpha val="54000"/>
                </a:schemeClr>
              </a:gs>
            </a:gsLst>
            <a:lin ang="5400000" scaled="0"/>
          </a:gradFill>
          <a:effectLst>
            <a:softEdge rad="31750"/>
          </a:effectLst>
        </p:spPr>
        <p:txBody>
          <a:bodyPr/>
          <a:lstStyle>
            <a:lvl1pPr>
              <a:defRPr>
                <a:solidFill>
                  <a:schemeClr val="tx1"/>
                </a:solidFill>
              </a:defRPr>
            </a:lvl1pPr>
          </a:lstStyle>
          <a:p>
            <a:fld id="{1744C141-B97D-4979-AB76-E8E6AB76C28B}" type="datetime4">
              <a:rPr lang="en-GB" smtClean="0"/>
              <a:pPr/>
              <a:t>1 February 2020</a:t>
            </a:fld>
            <a:endParaRPr lang="en-GB" dirty="0"/>
          </a:p>
        </p:txBody>
      </p:sp>
    </p:spTree>
    <p:extLst>
      <p:ext uri="{BB962C8B-B14F-4D97-AF65-F5344CB8AC3E}">
        <p14:creationId xmlns:p14="http://schemas.microsoft.com/office/powerpoint/2010/main" val="907307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416496" y="1556792"/>
            <a:ext cx="8982471" cy="4640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fld id="{BC1242CF-12C1-4411-B532-E91306108269}" type="datetime4">
              <a:rPr lang="en-GB"/>
              <a:pPr/>
              <a:t>1 February 2020</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a:p>
        </p:txBody>
      </p:sp>
    </p:spTree>
    <p:extLst>
      <p:ext uri="{BB962C8B-B14F-4D97-AF65-F5344CB8AC3E}">
        <p14:creationId xmlns:p14="http://schemas.microsoft.com/office/powerpoint/2010/main" val="1736545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vmlDrawing" Target="../drawings/vmlDrawing1.v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B45FC99-2342-4BD0-A719-59CD153323B0}"/>
              </a:ext>
            </a:extLst>
          </p:cNvPr>
          <p:cNvGraphicFramePr>
            <a:graphicFrameLocks noChangeAspect="1"/>
          </p:cNvGraphicFramePr>
          <p:nvPr userDrawn="1">
            <p:custDataLst>
              <p:tags r:id="rId18"/>
            </p:custDataLst>
            <p:extLst>
              <p:ext uri="{D42A27DB-BD31-4B8C-83A1-F6EECF244321}">
                <p14:modId xmlns:p14="http://schemas.microsoft.com/office/powerpoint/2010/main" val="34558060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96" name="think-cell Slide" r:id="rId20" imgW="415" imgH="416" progId="TCLayout.ActiveDocument.1">
                  <p:embed/>
                </p:oleObj>
              </mc:Choice>
              <mc:Fallback>
                <p:oleObj name="think-cell Slide" r:id="rId20" imgW="415" imgH="416" progId="TCLayout.ActiveDocument.1">
                  <p:embed/>
                  <p:pic>
                    <p:nvPicPr>
                      <p:cNvPr id="0" name=""/>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F0387BD-342C-4B87-85FF-624B1853CCB1}"/>
              </a:ext>
            </a:extLst>
          </p:cNvPr>
          <p:cNvSpPr/>
          <p:nvPr userDrawn="1">
            <p:custDataLst>
              <p:tags r:id="rId19"/>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1026" name="Rectangle 2"/>
          <p:cNvSpPr>
            <a:spLocks noGrp="1" noChangeArrowheads="1"/>
          </p:cNvSpPr>
          <p:nvPr>
            <p:ph type="title"/>
          </p:nvPr>
        </p:nvSpPr>
        <p:spPr bwMode="auto">
          <a:xfrm>
            <a:off x="428229" y="404813"/>
            <a:ext cx="898247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
        <p:nvSpPr>
          <p:cNvPr id="1027" name="Rectangle 3"/>
          <p:cNvSpPr>
            <a:spLocks noGrp="1" noChangeArrowheads="1"/>
          </p:cNvSpPr>
          <p:nvPr>
            <p:ph type="body" idx="1"/>
          </p:nvPr>
        </p:nvSpPr>
        <p:spPr bwMode="auto">
          <a:xfrm>
            <a:off x="428229" y="1557338"/>
            <a:ext cx="8982471" cy="464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28" name="Rectangle 4"/>
          <p:cNvSpPr>
            <a:spLocks noGrp="1" noChangeArrowheads="1"/>
          </p:cNvSpPr>
          <p:nvPr>
            <p:ph type="dt" sz="half" idx="2"/>
          </p:nvPr>
        </p:nvSpPr>
        <p:spPr bwMode="auto">
          <a:xfrm>
            <a:off x="428229" y="6410325"/>
            <a:ext cx="2184135"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fld id="{0D5A5B80-4E0E-41F8-BFF5-504EC24C412E}" type="datetime4">
              <a:rPr lang="en-GB" smtClean="0"/>
              <a:pPr/>
              <a:t>1 February 2020</a:t>
            </a:fld>
            <a:endParaRPr lang="en-GB" dirty="0"/>
          </a:p>
        </p:txBody>
      </p:sp>
      <p:sp>
        <p:nvSpPr>
          <p:cNvPr id="1029" name="Rectangle 5"/>
          <p:cNvSpPr>
            <a:spLocks noGrp="1" noChangeArrowheads="1"/>
          </p:cNvSpPr>
          <p:nvPr>
            <p:ph type="ftr" sz="quarter" idx="3"/>
          </p:nvPr>
        </p:nvSpPr>
        <p:spPr bwMode="auto">
          <a:xfrm>
            <a:off x="2612365" y="6410325"/>
            <a:ext cx="4681273"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rgbClr val="3F4548"/>
                </a:solidFill>
              </a:defRPr>
            </a:lvl1pPr>
          </a:lstStyle>
          <a:p>
            <a:endParaRPr lang="en-GB"/>
          </a:p>
        </p:txBody>
      </p:sp>
      <p:sp>
        <p:nvSpPr>
          <p:cNvPr id="1030" name="Rectangle 6"/>
          <p:cNvSpPr>
            <a:spLocks noGrp="1" noChangeArrowheads="1"/>
          </p:cNvSpPr>
          <p:nvPr>
            <p:ph type="sldNum" sz="quarter" idx="4"/>
          </p:nvPr>
        </p:nvSpPr>
        <p:spPr bwMode="auto">
          <a:xfrm>
            <a:off x="8776097" y="6402389"/>
            <a:ext cx="70167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rgbClr val="3F4548"/>
                </a:solidFill>
              </a:defRPr>
            </a:lvl1pPr>
          </a:lstStyle>
          <a:p>
            <a:fld id="{65C5C0B4-F90D-4B90-B187-E84366B07232}" type="slidenum">
              <a:rPr lang="en-GB" smtClean="0"/>
              <a:pPr/>
              <a:t>‹#›</a:t>
            </a:fld>
            <a:endParaRPr lang="en-GB" dirty="0"/>
          </a:p>
        </p:txBody>
      </p:sp>
      <p:sp>
        <p:nvSpPr>
          <p:cNvPr id="1031" name="Line 7"/>
          <p:cNvSpPr>
            <a:spLocks noChangeShapeType="1"/>
          </p:cNvSpPr>
          <p:nvPr/>
        </p:nvSpPr>
        <p:spPr bwMode="auto">
          <a:xfrm>
            <a:off x="507340" y="6329363"/>
            <a:ext cx="889132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10" name="Group 64"/>
          <p:cNvGrpSpPr/>
          <p:nvPr/>
        </p:nvGrpSpPr>
        <p:grpSpPr>
          <a:xfrm>
            <a:off x="-3137354" y="0"/>
            <a:ext cx="3018256" cy="6858000"/>
            <a:chOff x="-3137354" y="0"/>
            <a:chExt cx="3018256" cy="6858000"/>
          </a:xfrm>
        </p:grpSpPr>
        <p:sp>
          <p:nvSpPr>
            <p:cNvPr id="12" name="Rectangle 11"/>
            <p:cNvSpPr/>
            <p:nvPr userDrawn="1"/>
          </p:nvSpPr>
          <p:spPr>
            <a:xfrm>
              <a:off x="-3137354" y="0"/>
              <a:ext cx="29944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userDrawn="1"/>
          </p:nvSpPr>
          <p:spPr>
            <a:xfrm>
              <a:off x="-2982572" y="99308"/>
              <a:ext cx="2839661" cy="153888"/>
            </a:xfrm>
            <a:prstGeom prst="rect">
              <a:avLst/>
            </a:prstGeom>
            <a:noFill/>
          </p:spPr>
          <p:txBody>
            <a:bodyPr wrap="square" lIns="0" tIns="0" rIns="0" bIns="0" rtlCol="0">
              <a:spAutoFit/>
            </a:bodyPr>
            <a:lstStyle/>
            <a:p>
              <a:r>
                <a:rPr lang="en-GB" sz="1000" b="1" dirty="0">
                  <a:solidFill>
                    <a:schemeClr val="accent2"/>
                  </a:solidFill>
                </a:rPr>
                <a:t>Colour</a:t>
              </a:r>
              <a:r>
                <a:rPr lang="en-GB" sz="1000" b="1" baseline="0" dirty="0">
                  <a:solidFill>
                    <a:schemeClr val="accent2"/>
                  </a:solidFill>
                </a:rPr>
                <a:t> palette for PowerPoint presentations</a:t>
              </a:r>
              <a:endParaRPr lang="en-US" sz="1000" b="1" dirty="0">
                <a:solidFill>
                  <a:schemeClr val="accent2"/>
                </a:solidFill>
              </a:endParaRPr>
            </a:p>
          </p:txBody>
        </p:sp>
        <p:grpSp>
          <p:nvGrpSpPr>
            <p:cNvPr id="14" name="Group 58"/>
            <p:cNvGrpSpPr/>
            <p:nvPr userDrawn="1"/>
          </p:nvGrpSpPr>
          <p:grpSpPr>
            <a:xfrm>
              <a:off x="-2982571" y="476672"/>
              <a:ext cx="2863473" cy="307777"/>
              <a:chOff x="-2982571" y="476672"/>
              <a:chExt cx="2863473" cy="307777"/>
            </a:xfrm>
          </p:grpSpPr>
          <p:sp>
            <p:nvSpPr>
              <p:cNvPr id="56" name="Rectangle 9"/>
              <p:cNvSpPr/>
              <p:nvPr userDrawn="1"/>
            </p:nvSpPr>
            <p:spPr>
              <a:xfrm>
                <a:off x="-2982571" y="476672"/>
                <a:ext cx="309565" cy="28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11"/>
              <p:cNvSpPr txBox="1"/>
              <p:nvPr userDrawn="1"/>
            </p:nvSpPr>
            <p:spPr>
              <a:xfrm>
                <a:off x="-2518224" y="476672"/>
                <a:ext cx="2399126" cy="307777"/>
              </a:xfrm>
              <a:prstGeom prst="rect">
                <a:avLst/>
              </a:prstGeom>
              <a:noFill/>
            </p:spPr>
            <p:txBody>
              <a:bodyPr wrap="square" lIns="0" tIns="0" rIns="0" bIns="0" rtlCol="0">
                <a:spAutoFit/>
              </a:bodyPr>
              <a:lstStyle/>
              <a:p>
                <a:r>
                  <a:rPr lang="en-GB" sz="1000" dirty="0"/>
                  <a:t>Dark blue</a:t>
                </a:r>
              </a:p>
              <a:p>
                <a:r>
                  <a:rPr lang="en-GB" sz="1000" dirty="0"/>
                  <a:t>R17</a:t>
                </a:r>
                <a:r>
                  <a:rPr lang="en-GB" sz="1000" baseline="0" dirty="0"/>
                  <a:t>  G52  B88</a:t>
                </a:r>
                <a:endParaRPr lang="en-US" sz="1000" dirty="0"/>
              </a:p>
            </p:txBody>
          </p:sp>
        </p:grpSp>
        <p:grpSp>
          <p:nvGrpSpPr>
            <p:cNvPr id="15" name="Group 13"/>
            <p:cNvGrpSpPr/>
            <p:nvPr userDrawn="1"/>
          </p:nvGrpSpPr>
          <p:grpSpPr>
            <a:xfrm>
              <a:off x="-2982575" y="882170"/>
              <a:ext cx="2863476" cy="307777"/>
              <a:chOff x="-2928990" y="365095"/>
              <a:chExt cx="2643206" cy="307777"/>
            </a:xfrm>
          </p:grpSpPr>
          <p:sp>
            <p:nvSpPr>
              <p:cNvPr id="54" name="Rectangle 14"/>
              <p:cNvSpPr/>
              <p:nvPr userDrawn="1"/>
            </p:nvSpPr>
            <p:spPr>
              <a:xfrm>
                <a:off x="-2928990" y="365095"/>
                <a:ext cx="285752" cy="285752"/>
              </a:xfrm>
              <a:prstGeom prst="rect">
                <a:avLst/>
              </a:prstGeom>
              <a:solidFill>
                <a:srgbClr val="D9AB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15"/>
              <p:cNvSpPr txBox="1"/>
              <p:nvPr userDrawn="1"/>
            </p:nvSpPr>
            <p:spPr>
              <a:xfrm>
                <a:off x="-2500362" y="365095"/>
                <a:ext cx="2214578" cy="307777"/>
              </a:xfrm>
              <a:prstGeom prst="rect">
                <a:avLst/>
              </a:prstGeom>
              <a:noFill/>
            </p:spPr>
            <p:txBody>
              <a:bodyPr wrap="square" lIns="0" tIns="0" rIns="0" bIns="0" rtlCol="0">
                <a:spAutoFit/>
              </a:bodyPr>
              <a:lstStyle/>
              <a:p>
                <a:r>
                  <a:rPr lang="en-GB" sz="1000" dirty="0"/>
                  <a:t>Gold</a:t>
                </a:r>
              </a:p>
              <a:p>
                <a:r>
                  <a:rPr lang="en-GB" sz="1000" dirty="0"/>
                  <a:t>R217</a:t>
                </a:r>
                <a:r>
                  <a:rPr lang="en-GB" sz="1000" baseline="0" dirty="0"/>
                  <a:t>  G171  B22</a:t>
                </a:r>
                <a:endParaRPr lang="en-US" sz="800" dirty="0"/>
              </a:p>
            </p:txBody>
          </p:sp>
        </p:grpSp>
        <p:grpSp>
          <p:nvGrpSpPr>
            <p:cNvPr id="16" name="Group 16"/>
            <p:cNvGrpSpPr/>
            <p:nvPr userDrawn="1"/>
          </p:nvGrpSpPr>
          <p:grpSpPr>
            <a:xfrm>
              <a:off x="-2982575" y="1277829"/>
              <a:ext cx="2863476" cy="307777"/>
              <a:chOff x="-2928990" y="63509"/>
              <a:chExt cx="2643206" cy="307777"/>
            </a:xfrm>
          </p:grpSpPr>
          <p:sp>
            <p:nvSpPr>
              <p:cNvPr id="52" name="Rectangle 17"/>
              <p:cNvSpPr/>
              <p:nvPr userDrawn="1"/>
            </p:nvSpPr>
            <p:spPr>
              <a:xfrm>
                <a:off x="-2928990" y="63509"/>
                <a:ext cx="285752" cy="285752"/>
              </a:xfrm>
              <a:prstGeom prst="rect">
                <a:avLst/>
              </a:prstGeom>
              <a:solidFill>
                <a:srgbClr val="409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18"/>
              <p:cNvSpPr txBox="1"/>
              <p:nvPr userDrawn="1"/>
            </p:nvSpPr>
            <p:spPr>
              <a:xfrm>
                <a:off x="-2500362" y="63509"/>
                <a:ext cx="2214578" cy="307777"/>
              </a:xfrm>
              <a:prstGeom prst="rect">
                <a:avLst/>
              </a:prstGeom>
              <a:noFill/>
            </p:spPr>
            <p:txBody>
              <a:bodyPr wrap="square" lIns="0" tIns="0" rIns="0" bIns="0" rtlCol="0">
                <a:spAutoFit/>
              </a:bodyPr>
              <a:lstStyle/>
              <a:p>
                <a:r>
                  <a:rPr lang="en-GB" sz="1000" dirty="0"/>
                  <a:t>Mid blue</a:t>
                </a:r>
              </a:p>
              <a:p>
                <a:r>
                  <a:rPr lang="en-GB" sz="1000" dirty="0"/>
                  <a:t>R64</a:t>
                </a:r>
                <a:r>
                  <a:rPr lang="en-GB" sz="1000" baseline="0" dirty="0"/>
                  <a:t>  G150  B184</a:t>
                </a:r>
                <a:endParaRPr lang="en-US" sz="1000" dirty="0"/>
              </a:p>
            </p:txBody>
          </p:sp>
        </p:grpSp>
        <p:sp>
          <p:nvSpPr>
            <p:cNvPr id="17" name="TextBox 16"/>
            <p:cNvSpPr txBox="1"/>
            <p:nvPr userDrawn="1"/>
          </p:nvSpPr>
          <p:spPr>
            <a:xfrm>
              <a:off x="-2982571" y="2122984"/>
              <a:ext cx="2399126" cy="153888"/>
            </a:xfrm>
            <a:prstGeom prst="rect">
              <a:avLst/>
            </a:prstGeom>
            <a:noFill/>
          </p:spPr>
          <p:txBody>
            <a:bodyPr wrap="square" lIns="0" tIns="0" rIns="0" bIns="0" rtlCol="0">
              <a:spAutoFit/>
            </a:bodyPr>
            <a:lstStyle/>
            <a:p>
              <a:r>
                <a:rPr lang="en-GB" sz="1000" b="1" dirty="0">
                  <a:solidFill>
                    <a:schemeClr val="accent1"/>
                  </a:solidFill>
                </a:rPr>
                <a:t>Secondary colour palette</a:t>
              </a:r>
              <a:endParaRPr lang="en-US" sz="1000" b="1" dirty="0">
                <a:solidFill>
                  <a:schemeClr val="accent1"/>
                </a:solidFill>
              </a:endParaRPr>
            </a:p>
          </p:txBody>
        </p:sp>
        <p:sp>
          <p:nvSpPr>
            <p:cNvPr id="18" name="TextBox 17"/>
            <p:cNvSpPr txBox="1"/>
            <p:nvPr userDrawn="1"/>
          </p:nvSpPr>
          <p:spPr>
            <a:xfrm>
              <a:off x="-2982571" y="260648"/>
              <a:ext cx="2399126" cy="153888"/>
            </a:xfrm>
            <a:prstGeom prst="rect">
              <a:avLst/>
            </a:prstGeom>
            <a:noFill/>
          </p:spPr>
          <p:txBody>
            <a:bodyPr wrap="square" lIns="0" tIns="0" rIns="0" bIns="0" rtlCol="0">
              <a:spAutoFit/>
            </a:bodyPr>
            <a:lstStyle/>
            <a:p>
              <a:pPr>
                <a:tabLst>
                  <a:tab pos="2419350" algn="l"/>
                </a:tabLst>
              </a:pPr>
              <a:r>
                <a:rPr lang="en-GB" sz="1000" b="1" dirty="0">
                  <a:solidFill>
                    <a:schemeClr val="accent1"/>
                  </a:solidFill>
                </a:rPr>
                <a:t>Primary colour palette</a:t>
              </a:r>
              <a:endParaRPr lang="en-US" sz="1000" b="1" dirty="0">
                <a:solidFill>
                  <a:schemeClr val="accent1"/>
                </a:solidFill>
              </a:endParaRPr>
            </a:p>
          </p:txBody>
        </p:sp>
        <p:grpSp>
          <p:nvGrpSpPr>
            <p:cNvPr id="19" name="Group 24"/>
            <p:cNvGrpSpPr/>
            <p:nvPr userDrawn="1"/>
          </p:nvGrpSpPr>
          <p:grpSpPr>
            <a:xfrm>
              <a:off x="-2982575" y="1688965"/>
              <a:ext cx="2863476" cy="307777"/>
              <a:chOff x="-2928990" y="63509"/>
              <a:chExt cx="2643206" cy="307777"/>
            </a:xfrm>
          </p:grpSpPr>
          <p:sp>
            <p:nvSpPr>
              <p:cNvPr id="50" name="Rectangle 49"/>
              <p:cNvSpPr/>
              <p:nvPr userDrawn="1"/>
            </p:nvSpPr>
            <p:spPr>
              <a:xfrm>
                <a:off x="-2928990" y="63509"/>
                <a:ext cx="285752" cy="2857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userDrawn="1"/>
            </p:nvSpPr>
            <p:spPr>
              <a:xfrm>
                <a:off x="-2500362" y="63509"/>
                <a:ext cx="2214578" cy="307777"/>
              </a:xfrm>
              <a:prstGeom prst="rect">
                <a:avLst/>
              </a:prstGeom>
              <a:noFill/>
            </p:spPr>
            <p:txBody>
              <a:bodyPr wrap="square" lIns="0" tIns="0" rIns="0" bIns="0" rtlCol="0">
                <a:spAutoFit/>
              </a:bodyPr>
              <a:lstStyle/>
              <a:p>
                <a:r>
                  <a:rPr lang="en-GB" sz="1000" dirty="0"/>
                  <a:t>Light grey</a:t>
                </a:r>
              </a:p>
              <a:p>
                <a:r>
                  <a:rPr lang="en-GB" sz="1000" dirty="0"/>
                  <a:t>R220</a:t>
                </a:r>
                <a:r>
                  <a:rPr lang="en-GB" sz="1000" baseline="0" dirty="0"/>
                  <a:t>  G221  B217</a:t>
                </a:r>
                <a:endParaRPr lang="en-US" sz="1000" dirty="0"/>
              </a:p>
            </p:txBody>
          </p:sp>
        </p:grpSp>
        <p:grpSp>
          <p:nvGrpSpPr>
            <p:cNvPr id="20" name="Group 27"/>
            <p:cNvGrpSpPr/>
            <p:nvPr userDrawn="1"/>
          </p:nvGrpSpPr>
          <p:grpSpPr>
            <a:xfrm>
              <a:off x="-2982575" y="2733370"/>
              <a:ext cx="2863476" cy="307777"/>
              <a:chOff x="-2928990" y="696778"/>
              <a:chExt cx="2643206" cy="307777"/>
            </a:xfrm>
          </p:grpSpPr>
          <p:sp>
            <p:nvSpPr>
              <p:cNvPr id="48" name="Rectangle 47"/>
              <p:cNvSpPr/>
              <p:nvPr userDrawn="1"/>
            </p:nvSpPr>
            <p:spPr>
              <a:xfrm>
                <a:off x="-2928990" y="696778"/>
                <a:ext cx="285752" cy="285752"/>
              </a:xfrm>
              <a:prstGeom prst="rect">
                <a:avLst/>
              </a:prstGeom>
              <a:solidFill>
                <a:srgbClr val="79A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userDrawn="1"/>
            </p:nvSpPr>
            <p:spPr>
              <a:xfrm>
                <a:off x="-2500362" y="696778"/>
                <a:ext cx="2214578" cy="307777"/>
              </a:xfrm>
              <a:prstGeom prst="rect">
                <a:avLst/>
              </a:prstGeom>
              <a:noFill/>
            </p:spPr>
            <p:txBody>
              <a:bodyPr wrap="square" lIns="0" tIns="0" rIns="0" bIns="0" rtlCol="0">
                <a:spAutoFit/>
              </a:bodyPr>
              <a:lstStyle/>
              <a:p>
                <a:r>
                  <a:rPr lang="en-GB" sz="1000" dirty="0"/>
                  <a:t>Pea green</a:t>
                </a:r>
              </a:p>
              <a:p>
                <a:r>
                  <a:rPr lang="en-GB" sz="1000" dirty="0"/>
                  <a:t>R121</a:t>
                </a:r>
                <a:r>
                  <a:rPr lang="en-GB" sz="1000" baseline="0" dirty="0"/>
                  <a:t>  G163  B42</a:t>
                </a:r>
                <a:endParaRPr lang="en-US" sz="1000" dirty="0"/>
              </a:p>
            </p:txBody>
          </p:sp>
        </p:grpSp>
        <p:grpSp>
          <p:nvGrpSpPr>
            <p:cNvPr id="21" name="Group 60"/>
            <p:cNvGrpSpPr/>
            <p:nvPr userDrawn="1"/>
          </p:nvGrpSpPr>
          <p:grpSpPr>
            <a:xfrm>
              <a:off x="-2982571" y="3144506"/>
              <a:ext cx="2863473" cy="307777"/>
              <a:chOff x="-2982571" y="3144506"/>
              <a:chExt cx="2863473" cy="307777"/>
            </a:xfrm>
          </p:grpSpPr>
          <p:sp>
            <p:nvSpPr>
              <p:cNvPr id="46" name="Rectangle 45"/>
              <p:cNvSpPr/>
              <p:nvPr userDrawn="1"/>
            </p:nvSpPr>
            <p:spPr>
              <a:xfrm>
                <a:off x="-2982571" y="3144506"/>
                <a:ext cx="309565" cy="285752"/>
              </a:xfrm>
              <a:prstGeom prst="rect">
                <a:avLst/>
              </a:prstGeom>
              <a:solidFill>
                <a:srgbClr val="008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userDrawn="1"/>
            </p:nvSpPr>
            <p:spPr>
              <a:xfrm>
                <a:off x="-2518224" y="3144506"/>
                <a:ext cx="2399126" cy="307777"/>
              </a:xfrm>
              <a:prstGeom prst="rect">
                <a:avLst/>
              </a:prstGeom>
              <a:noFill/>
            </p:spPr>
            <p:txBody>
              <a:bodyPr wrap="square" lIns="0" tIns="0" rIns="0" bIns="0" rtlCol="0">
                <a:spAutoFit/>
              </a:bodyPr>
              <a:lstStyle/>
              <a:p>
                <a:r>
                  <a:rPr lang="en-GB" sz="1000" dirty="0"/>
                  <a:t>Forest green</a:t>
                </a:r>
              </a:p>
              <a:p>
                <a:r>
                  <a:rPr lang="en-GB" sz="1000" dirty="0"/>
                  <a:t>R</a:t>
                </a:r>
                <a:r>
                  <a:rPr lang="en-GB" sz="1000" baseline="0" dirty="0"/>
                  <a:t>0 G132  B82</a:t>
                </a:r>
                <a:endParaRPr lang="en-US" sz="1000" dirty="0"/>
              </a:p>
            </p:txBody>
          </p:sp>
        </p:grpSp>
        <p:grpSp>
          <p:nvGrpSpPr>
            <p:cNvPr id="22" name="Group 33"/>
            <p:cNvGrpSpPr/>
            <p:nvPr userDrawn="1"/>
          </p:nvGrpSpPr>
          <p:grpSpPr>
            <a:xfrm>
              <a:off x="-2982575" y="3555642"/>
              <a:ext cx="2863476" cy="307777"/>
              <a:chOff x="-2928990" y="696778"/>
              <a:chExt cx="2643206" cy="307777"/>
            </a:xfrm>
          </p:grpSpPr>
          <p:sp>
            <p:nvSpPr>
              <p:cNvPr id="44" name="Rectangle 43"/>
              <p:cNvSpPr/>
              <p:nvPr userDrawn="1"/>
            </p:nvSpPr>
            <p:spPr>
              <a:xfrm>
                <a:off x="-2928990" y="696778"/>
                <a:ext cx="285752" cy="285752"/>
              </a:xfrm>
              <a:prstGeom prst="rect">
                <a:avLst/>
              </a:prstGeom>
              <a:solidFill>
                <a:srgbClr val="11B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userDrawn="1"/>
            </p:nvSpPr>
            <p:spPr>
              <a:xfrm>
                <a:off x="-2500362" y="696778"/>
                <a:ext cx="2214578" cy="307777"/>
              </a:xfrm>
              <a:prstGeom prst="rect">
                <a:avLst/>
              </a:prstGeom>
              <a:noFill/>
            </p:spPr>
            <p:txBody>
              <a:bodyPr wrap="square" lIns="0" tIns="0" rIns="0" bIns="0" rtlCol="0">
                <a:spAutoFit/>
              </a:bodyPr>
              <a:lstStyle/>
              <a:p>
                <a:r>
                  <a:rPr lang="en-GB" sz="1000" dirty="0"/>
                  <a:t>Bottle green</a:t>
                </a:r>
              </a:p>
              <a:p>
                <a:r>
                  <a:rPr lang="en-GB" sz="1000" dirty="0"/>
                  <a:t>R17</a:t>
                </a:r>
                <a:r>
                  <a:rPr lang="en-GB" sz="1000" baseline="0" dirty="0"/>
                  <a:t>  G179  B162</a:t>
                </a:r>
                <a:endParaRPr lang="en-US" sz="1000" dirty="0"/>
              </a:p>
            </p:txBody>
          </p:sp>
        </p:grpSp>
        <p:grpSp>
          <p:nvGrpSpPr>
            <p:cNvPr id="23" name="Group 36"/>
            <p:cNvGrpSpPr/>
            <p:nvPr userDrawn="1"/>
          </p:nvGrpSpPr>
          <p:grpSpPr>
            <a:xfrm>
              <a:off x="-2982575" y="3966778"/>
              <a:ext cx="2863476" cy="307777"/>
              <a:chOff x="-2928990" y="696778"/>
              <a:chExt cx="2643206" cy="307777"/>
            </a:xfrm>
          </p:grpSpPr>
          <p:sp>
            <p:nvSpPr>
              <p:cNvPr id="42" name="Rectangle 41"/>
              <p:cNvSpPr/>
              <p:nvPr userDrawn="1"/>
            </p:nvSpPr>
            <p:spPr>
              <a:xfrm>
                <a:off x="-2928990" y="696778"/>
                <a:ext cx="285752" cy="285752"/>
              </a:xfrm>
              <a:prstGeom prst="rect">
                <a:avLst/>
              </a:prstGeom>
              <a:solidFill>
                <a:srgbClr val="009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userDrawn="1"/>
            </p:nvSpPr>
            <p:spPr>
              <a:xfrm>
                <a:off x="-2500362" y="696778"/>
                <a:ext cx="2214578" cy="307777"/>
              </a:xfrm>
              <a:prstGeom prst="rect">
                <a:avLst/>
              </a:prstGeom>
              <a:noFill/>
            </p:spPr>
            <p:txBody>
              <a:bodyPr wrap="square" lIns="0" tIns="0" rIns="0" bIns="0" rtlCol="0">
                <a:spAutoFit/>
              </a:bodyPr>
              <a:lstStyle/>
              <a:p>
                <a:r>
                  <a:rPr lang="en-GB" sz="1000" dirty="0"/>
                  <a:t>Cyan</a:t>
                </a:r>
              </a:p>
              <a:p>
                <a:r>
                  <a:rPr lang="en-GB" sz="1000" dirty="0"/>
                  <a:t>R0</a:t>
                </a:r>
                <a:r>
                  <a:rPr lang="en-GB" sz="1000" baseline="0" dirty="0"/>
                  <a:t>  G156  B200</a:t>
                </a:r>
                <a:endParaRPr lang="en-US" sz="1000" dirty="0"/>
              </a:p>
            </p:txBody>
          </p:sp>
        </p:grpSp>
        <p:grpSp>
          <p:nvGrpSpPr>
            <p:cNvPr id="24" name="Group 63"/>
            <p:cNvGrpSpPr/>
            <p:nvPr userDrawn="1"/>
          </p:nvGrpSpPr>
          <p:grpSpPr>
            <a:xfrm>
              <a:off x="-2982571" y="4377914"/>
              <a:ext cx="2863473" cy="307777"/>
              <a:chOff x="-2982571" y="4377914"/>
              <a:chExt cx="2863473" cy="307777"/>
            </a:xfrm>
          </p:grpSpPr>
          <p:sp>
            <p:nvSpPr>
              <p:cNvPr id="40" name="Rectangle 39"/>
              <p:cNvSpPr/>
              <p:nvPr userDrawn="1"/>
            </p:nvSpPr>
            <p:spPr>
              <a:xfrm>
                <a:off x="-2982571" y="4377914"/>
                <a:ext cx="309565" cy="285752"/>
              </a:xfrm>
              <a:prstGeom prst="rect">
                <a:avLst/>
              </a:prstGeom>
              <a:solidFill>
                <a:srgbClr val="7CB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userDrawn="1"/>
            </p:nvSpPr>
            <p:spPr>
              <a:xfrm>
                <a:off x="-2518224" y="4377914"/>
                <a:ext cx="2399126" cy="307777"/>
              </a:xfrm>
              <a:prstGeom prst="rect">
                <a:avLst/>
              </a:prstGeom>
              <a:noFill/>
            </p:spPr>
            <p:txBody>
              <a:bodyPr wrap="square" lIns="0" tIns="0" rIns="0" bIns="0" rtlCol="0">
                <a:spAutoFit/>
              </a:bodyPr>
              <a:lstStyle/>
              <a:p>
                <a:r>
                  <a:rPr lang="en-GB" sz="1000" dirty="0"/>
                  <a:t>Light blue</a:t>
                </a:r>
              </a:p>
              <a:p>
                <a:r>
                  <a:rPr lang="en-GB" sz="1000" dirty="0"/>
                  <a:t>R124</a:t>
                </a:r>
                <a:r>
                  <a:rPr lang="en-GB" sz="1000" baseline="0" dirty="0"/>
                  <a:t>  G179  B225</a:t>
                </a:r>
                <a:endParaRPr lang="en-US" sz="1000" dirty="0"/>
              </a:p>
            </p:txBody>
          </p:sp>
        </p:grpSp>
        <p:grpSp>
          <p:nvGrpSpPr>
            <p:cNvPr id="25" name="Group 43"/>
            <p:cNvGrpSpPr/>
            <p:nvPr userDrawn="1"/>
          </p:nvGrpSpPr>
          <p:grpSpPr>
            <a:xfrm>
              <a:off x="-2982575" y="4789050"/>
              <a:ext cx="2863476" cy="307777"/>
              <a:chOff x="-2928990" y="696778"/>
              <a:chExt cx="2643206" cy="307777"/>
            </a:xfrm>
          </p:grpSpPr>
          <p:sp>
            <p:nvSpPr>
              <p:cNvPr id="38" name="Rectangle 37"/>
              <p:cNvSpPr/>
              <p:nvPr userDrawn="1"/>
            </p:nvSpPr>
            <p:spPr>
              <a:xfrm>
                <a:off x="-2928990" y="696778"/>
                <a:ext cx="285752" cy="285752"/>
              </a:xfrm>
              <a:prstGeom prst="rect">
                <a:avLst/>
              </a:prstGeom>
              <a:solidFill>
                <a:srgbClr val="807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userDrawn="1"/>
            </p:nvSpPr>
            <p:spPr>
              <a:xfrm>
                <a:off x="-2500362" y="696778"/>
                <a:ext cx="2214578" cy="307777"/>
              </a:xfrm>
              <a:prstGeom prst="rect">
                <a:avLst/>
              </a:prstGeom>
              <a:noFill/>
            </p:spPr>
            <p:txBody>
              <a:bodyPr wrap="square" lIns="0" tIns="0" rIns="0" bIns="0" rtlCol="0">
                <a:spAutoFit/>
              </a:bodyPr>
              <a:lstStyle/>
              <a:p>
                <a:r>
                  <a:rPr lang="en-GB" sz="1000" dirty="0"/>
                  <a:t>Violet</a:t>
                </a:r>
              </a:p>
              <a:p>
                <a:r>
                  <a:rPr lang="en-GB" sz="1000" dirty="0"/>
                  <a:t>R128</a:t>
                </a:r>
                <a:r>
                  <a:rPr lang="en-GB" sz="1000" baseline="0" dirty="0"/>
                  <a:t>  G118  B207</a:t>
                </a:r>
                <a:endParaRPr lang="en-US" sz="1000" dirty="0"/>
              </a:p>
            </p:txBody>
          </p:sp>
        </p:grpSp>
        <p:grpSp>
          <p:nvGrpSpPr>
            <p:cNvPr id="26" name="Group 46"/>
            <p:cNvGrpSpPr/>
            <p:nvPr userDrawn="1"/>
          </p:nvGrpSpPr>
          <p:grpSpPr>
            <a:xfrm>
              <a:off x="-2982575" y="5200186"/>
              <a:ext cx="2863476" cy="307777"/>
              <a:chOff x="-2928990" y="696778"/>
              <a:chExt cx="2643206" cy="307777"/>
            </a:xfrm>
          </p:grpSpPr>
          <p:sp>
            <p:nvSpPr>
              <p:cNvPr id="36" name="Rectangle 35"/>
              <p:cNvSpPr/>
              <p:nvPr userDrawn="1"/>
            </p:nvSpPr>
            <p:spPr>
              <a:xfrm>
                <a:off x="-2928990" y="696778"/>
                <a:ext cx="285752" cy="285752"/>
              </a:xfrm>
              <a:prstGeom prst="rect">
                <a:avLst/>
              </a:prstGeom>
              <a:solidFill>
                <a:srgbClr val="8F4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userDrawn="1"/>
            </p:nvSpPr>
            <p:spPr>
              <a:xfrm>
                <a:off x="-2500362" y="696778"/>
                <a:ext cx="2214578" cy="307777"/>
              </a:xfrm>
              <a:prstGeom prst="rect">
                <a:avLst/>
              </a:prstGeom>
              <a:noFill/>
            </p:spPr>
            <p:txBody>
              <a:bodyPr wrap="square" lIns="0" tIns="0" rIns="0" bIns="0" rtlCol="0">
                <a:spAutoFit/>
              </a:bodyPr>
              <a:lstStyle/>
              <a:p>
                <a:r>
                  <a:rPr lang="en-GB" sz="1000" dirty="0"/>
                  <a:t>Purple</a:t>
                </a:r>
              </a:p>
              <a:p>
                <a:r>
                  <a:rPr lang="en-GB" sz="1000" dirty="0"/>
                  <a:t>R143</a:t>
                </a:r>
                <a:r>
                  <a:rPr lang="en-GB" sz="1000" baseline="0" dirty="0"/>
                  <a:t>  G70  B147</a:t>
                </a:r>
                <a:endParaRPr lang="en-US" sz="1000" dirty="0"/>
              </a:p>
            </p:txBody>
          </p:sp>
        </p:grpSp>
        <p:grpSp>
          <p:nvGrpSpPr>
            <p:cNvPr id="27" name="Group 49"/>
            <p:cNvGrpSpPr/>
            <p:nvPr userDrawn="1"/>
          </p:nvGrpSpPr>
          <p:grpSpPr>
            <a:xfrm>
              <a:off x="-2982575" y="5611322"/>
              <a:ext cx="2863476" cy="307777"/>
              <a:chOff x="-2928990" y="696778"/>
              <a:chExt cx="2643206" cy="307777"/>
            </a:xfrm>
          </p:grpSpPr>
          <p:sp>
            <p:nvSpPr>
              <p:cNvPr id="34" name="Rectangle 33"/>
              <p:cNvSpPr/>
              <p:nvPr userDrawn="1"/>
            </p:nvSpPr>
            <p:spPr>
              <a:xfrm>
                <a:off x="-2928990" y="696778"/>
                <a:ext cx="285752" cy="285752"/>
              </a:xfrm>
              <a:prstGeom prst="rect">
                <a:avLst/>
              </a:prstGeom>
              <a:solidFill>
                <a:srgbClr val="E94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userDrawn="1"/>
            </p:nvSpPr>
            <p:spPr>
              <a:xfrm>
                <a:off x="-2500362" y="696778"/>
                <a:ext cx="2214578" cy="307777"/>
              </a:xfrm>
              <a:prstGeom prst="rect">
                <a:avLst/>
              </a:prstGeom>
              <a:noFill/>
            </p:spPr>
            <p:txBody>
              <a:bodyPr wrap="square" lIns="0" tIns="0" rIns="0" bIns="0" rtlCol="0">
                <a:spAutoFit/>
              </a:bodyPr>
              <a:lstStyle/>
              <a:p>
                <a:r>
                  <a:rPr lang="en-GB" sz="1000" dirty="0" err="1"/>
                  <a:t>Fuscia</a:t>
                </a:r>
                <a:endParaRPr lang="en-GB" sz="1000" dirty="0"/>
              </a:p>
              <a:p>
                <a:r>
                  <a:rPr lang="en-GB" sz="1000" dirty="0"/>
                  <a:t>R233</a:t>
                </a:r>
                <a:r>
                  <a:rPr lang="en-GB" sz="1000" baseline="0" dirty="0"/>
                  <a:t>  G69  B140</a:t>
                </a:r>
                <a:endParaRPr lang="en-US" sz="1000" dirty="0"/>
              </a:p>
            </p:txBody>
          </p:sp>
        </p:grpSp>
        <p:grpSp>
          <p:nvGrpSpPr>
            <p:cNvPr id="28" name="Group 52"/>
            <p:cNvGrpSpPr/>
            <p:nvPr userDrawn="1"/>
          </p:nvGrpSpPr>
          <p:grpSpPr>
            <a:xfrm>
              <a:off x="-2982575" y="6022458"/>
              <a:ext cx="2863476" cy="307777"/>
              <a:chOff x="-2928990" y="696778"/>
              <a:chExt cx="2643206" cy="307777"/>
            </a:xfrm>
          </p:grpSpPr>
          <p:sp>
            <p:nvSpPr>
              <p:cNvPr id="32" name="Rectangle 31"/>
              <p:cNvSpPr/>
              <p:nvPr userDrawn="1"/>
            </p:nvSpPr>
            <p:spPr>
              <a:xfrm>
                <a:off x="-2928990" y="696778"/>
                <a:ext cx="285752" cy="285752"/>
              </a:xfrm>
              <a:prstGeom prst="rect">
                <a:avLst/>
              </a:prstGeom>
              <a:solidFill>
                <a:srgbClr val="C81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userDrawn="1"/>
            </p:nvSpPr>
            <p:spPr>
              <a:xfrm>
                <a:off x="-2500362" y="696778"/>
                <a:ext cx="2214578" cy="307777"/>
              </a:xfrm>
              <a:prstGeom prst="rect">
                <a:avLst/>
              </a:prstGeom>
              <a:noFill/>
            </p:spPr>
            <p:txBody>
              <a:bodyPr wrap="square" lIns="0" tIns="0" rIns="0" bIns="0" rtlCol="0">
                <a:spAutoFit/>
              </a:bodyPr>
              <a:lstStyle/>
              <a:p>
                <a:r>
                  <a:rPr lang="en-GB" sz="1000" dirty="0"/>
                  <a:t>Red</a:t>
                </a:r>
              </a:p>
              <a:p>
                <a:r>
                  <a:rPr lang="en-GB" sz="1000" dirty="0"/>
                  <a:t>R200</a:t>
                </a:r>
                <a:r>
                  <a:rPr lang="en-GB" sz="1000" baseline="0" dirty="0"/>
                  <a:t>  G30  B69</a:t>
                </a:r>
                <a:endParaRPr lang="en-US" sz="1000" dirty="0"/>
              </a:p>
            </p:txBody>
          </p:sp>
        </p:grpSp>
        <p:grpSp>
          <p:nvGrpSpPr>
            <p:cNvPr id="29" name="Group 55"/>
            <p:cNvGrpSpPr/>
            <p:nvPr userDrawn="1"/>
          </p:nvGrpSpPr>
          <p:grpSpPr>
            <a:xfrm>
              <a:off x="-2982575" y="6433591"/>
              <a:ext cx="2863476" cy="307777"/>
              <a:chOff x="-2928990" y="696778"/>
              <a:chExt cx="2643206" cy="307777"/>
            </a:xfrm>
          </p:grpSpPr>
          <p:sp>
            <p:nvSpPr>
              <p:cNvPr id="30" name="Rectangle 29"/>
              <p:cNvSpPr/>
              <p:nvPr userDrawn="1"/>
            </p:nvSpPr>
            <p:spPr>
              <a:xfrm>
                <a:off x="-2928990" y="696778"/>
                <a:ext cx="285752" cy="285752"/>
              </a:xfrm>
              <a:prstGeom prst="rect">
                <a:avLst/>
              </a:prstGeom>
              <a:solidFill>
                <a:srgbClr val="E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userDrawn="1"/>
            </p:nvSpPr>
            <p:spPr>
              <a:xfrm>
                <a:off x="-2500362" y="696778"/>
                <a:ext cx="2214578" cy="307777"/>
              </a:xfrm>
              <a:prstGeom prst="rect">
                <a:avLst/>
              </a:prstGeom>
              <a:noFill/>
            </p:spPr>
            <p:txBody>
              <a:bodyPr wrap="square" lIns="0" tIns="0" rIns="0" bIns="0" rtlCol="0">
                <a:spAutoFit/>
              </a:bodyPr>
              <a:lstStyle/>
              <a:p>
                <a:r>
                  <a:rPr lang="en-GB" sz="1000" dirty="0"/>
                  <a:t>Orange</a:t>
                </a:r>
              </a:p>
              <a:p>
                <a:r>
                  <a:rPr lang="en-GB" sz="1000" dirty="0"/>
                  <a:t>R238</a:t>
                </a:r>
                <a:r>
                  <a:rPr lang="en-GB" sz="1000" baseline="0" dirty="0"/>
                  <a:t>  G116  29</a:t>
                </a:r>
                <a:endParaRPr lang="en-US" sz="1000" dirty="0"/>
              </a:p>
            </p:txBody>
          </p:sp>
        </p:grpSp>
      </p:grpSp>
      <p:sp>
        <p:nvSpPr>
          <p:cNvPr id="58" name="Rectangle 57"/>
          <p:cNvSpPr/>
          <p:nvPr/>
        </p:nvSpPr>
        <p:spPr>
          <a:xfrm>
            <a:off x="-2989413" y="2351160"/>
            <a:ext cx="309565" cy="2857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2503533" y="2348880"/>
            <a:ext cx="2399129" cy="307777"/>
          </a:xfrm>
          <a:prstGeom prst="rect">
            <a:avLst/>
          </a:prstGeom>
          <a:noFill/>
        </p:spPr>
        <p:txBody>
          <a:bodyPr wrap="square" lIns="0" tIns="0" rIns="0" bIns="0" rtlCol="0">
            <a:spAutoFit/>
          </a:bodyPr>
          <a:lstStyle/>
          <a:p>
            <a:r>
              <a:rPr lang="en-GB" sz="1000" dirty="0"/>
              <a:t>Dark grey</a:t>
            </a:r>
          </a:p>
          <a:p>
            <a:r>
              <a:rPr lang="en-GB" sz="1000" dirty="0"/>
              <a:t>R63</a:t>
            </a:r>
            <a:r>
              <a:rPr lang="en-GB" sz="1000" baseline="0" dirty="0"/>
              <a:t>  G69  B72</a:t>
            </a:r>
            <a:endParaRPr lang="en-US" sz="1000" dirty="0"/>
          </a:p>
        </p:txBody>
      </p:sp>
    </p:spTree>
  </p:cSld>
  <p:clrMap bg1="lt1" tx1="dk1" bg2="lt2" tx2="dk2" accent1="accent1" accent2="accent2" accent3="accent3" accent4="accent4" accent5="accent5" accent6="accent6" hlink="hlink" folHlink="folHlink"/>
  <p:sldLayoutIdLst>
    <p:sldLayoutId id="2147483649" r:id="rId1"/>
    <p:sldLayoutId id="2147483670" r:id="rId2"/>
    <p:sldLayoutId id="2147483662" r:id="rId3"/>
    <p:sldLayoutId id="2147483661" r:id="rId4"/>
    <p:sldLayoutId id="2147483664" r:id="rId5"/>
    <p:sldLayoutId id="2147483666" r:id="rId6"/>
    <p:sldLayoutId id="2147483668" r:id="rId7"/>
    <p:sldLayoutId id="2147483669" r:id="rId8"/>
    <p:sldLayoutId id="2147483650" r:id="rId9"/>
    <p:sldLayoutId id="2147483652" r:id="rId10"/>
    <p:sldLayoutId id="2147483653" r:id="rId11"/>
    <p:sldLayoutId id="2147483654" r:id="rId12"/>
    <p:sldLayoutId id="2147483655" r:id="rId13"/>
    <p:sldLayoutId id="2147483657" r:id="rId14"/>
    <p:sldLayoutId id="2147483660" r:id="rId15"/>
  </p:sldLayoutIdLst>
  <p:hf hdr="0" ftr="0"/>
  <p:txStyles>
    <p:title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00" algn="l" rtl="0" eaLnBrk="1" fontAlgn="base" hangingPunct="1">
        <a:spcBef>
          <a:spcPct val="0"/>
        </a:spcBef>
        <a:spcAft>
          <a:spcPct val="0"/>
        </a:spcAft>
        <a:defRPr sz="3200">
          <a:solidFill>
            <a:srgbClr val="D9AB16"/>
          </a:solidFill>
          <a:latin typeface="Arial" charset="0"/>
          <a:cs typeface="Arial" charset="0"/>
        </a:defRPr>
      </a:lvl6pPr>
      <a:lvl7pPr marL="914400" algn="l" rtl="0" eaLnBrk="1" fontAlgn="base" hangingPunct="1">
        <a:spcBef>
          <a:spcPct val="0"/>
        </a:spcBef>
        <a:spcAft>
          <a:spcPct val="0"/>
        </a:spcAft>
        <a:defRPr sz="3200">
          <a:solidFill>
            <a:srgbClr val="D9AB16"/>
          </a:solidFill>
          <a:latin typeface="Arial" charset="0"/>
          <a:cs typeface="Arial" charset="0"/>
        </a:defRPr>
      </a:lvl7pPr>
      <a:lvl8pPr marL="1371600" algn="l" rtl="0" eaLnBrk="1" fontAlgn="base" hangingPunct="1">
        <a:spcBef>
          <a:spcPct val="0"/>
        </a:spcBef>
        <a:spcAft>
          <a:spcPct val="0"/>
        </a:spcAft>
        <a:defRPr sz="3200">
          <a:solidFill>
            <a:srgbClr val="D9AB16"/>
          </a:solidFill>
          <a:latin typeface="Arial" charset="0"/>
          <a:cs typeface="Arial" charset="0"/>
        </a:defRPr>
      </a:lvl8pPr>
      <a:lvl9pPr marL="1828800" algn="l" rtl="0" eaLnBrk="1" fontAlgn="base" hangingPunct="1">
        <a:spcBef>
          <a:spcPct val="0"/>
        </a:spcBef>
        <a:spcAft>
          <a:spcPct val="0"/>
        </a:spcAft>
        <a:defRPr sz="3200">
          <a:solidFill>
            <a:srgbClr val="D9AB16"/>
          </a:solidFill>
          <a:latin typeface="Arial" charset="0"/>
          <a:cs typeface="Arial" charset="0"/>
        </a:defRPr>
      </a:lvl9pPr>
    </p:titleStyle>
    <p:bodyStyle>
      <a:lvl1pPr marL="269875" indent="-269875" algn="l" rtl="0" eaLnBrk="1" fontAlgn="base" hangingPunct="1">
        <a:spcBef>
          <a:spcPct val="50000"/>
        </a:spcBef>
        <a:spcAft>
          <a:spcPct val="0"/>
        </a:spcAft>
        <a:buClr>
          <a:schemeClr val="accent1"/>
        </a:buClr>
        <a:buChar char="•"/>
        <a:defRPr sz="2400">
          <a:solidFill>
            <a:srgbClr val="3F4548"/>
          </a:solidFill>
          <a:latin typeface="+mn-lt"/>
          <a:ea typeface="+mn-ea"/>
          <a:cs typeface="+mn-cs"/>
        </a:defRPr>
      </a:lvl1pPr>
      <a:lvl2pPr marL="717550" indent="-268288" algn="l" rtl="0" eaLnBrk="1" fontAlgn="base" hangingPunct="1">
        <a:spcBef>
          <a:spcPct val="50000"/>
        </a:spcBef>
        <a:spcAft>
          <a:spcPct val="0"/>
        </a:spcAft>
        <a:buClr>
          <a:schemeClr val="accent1"/>
        </a:buClr>
        <a:buChar char="–"/>
        <a:defRPr sz="2000">
          <a:solidFill>
            <a:srgbClr val="3F4548"/>
          </a:solidFill>
          <a:latin typeface="+mn-lt"/>
          <a:cs typeface="+mn-cs"/>
        </a:defRPr>
      </a:lvl2pPr>
      <a:lvl3pPr marL="1071563" indent="-174625" algn="l" rtl="0" eaLnBrk="1" fontAlgn="base" hangingPunct="1">
        <a:spcBef>
          <a:spcPct val="50000"/>
        </a:spcBef>
        <a:spcAft>
          <a:spcPct val="0"/>
        </a:spcAft>
        <a:buClr>
          <a:schemeClr val="accent1"/>
        </a:buClr>
        <a:buFont typeface="Arial" pitchFamily="34" charset="0"/>
        <a:buChar char="•"/>
        <a:defRPr>
          <a:solidFill>
            <a:srgbClr val="3F4548"/>
          </a:solidFill>
          <a:latin typeface="+mn-lt"/>
          <a:cs typeface="+mn-cs"/>
        </a:defRPr>
      </a:lvl3pPr>
      <a:lvl4pPr marL="1433513" indent="-182563" algn="l" rtl="0" eaLnBrk="1" fontAlgn="base" hangingPunct="1">
        <a:spcBef>
          <a:spcPct val="50000"/>
        </a:spcBef>
        <a:spcAft>
          <a:spcPct val="0"/>
        </a:spcAft>
        <a:buClr>
          <a:schemeClr val="accent1"/>
        </a:buClr>
        <a:buChar char="–"/>
        <a:defRPr sz="1600">
          <a:solidFill>
            <a:srgbClr val="3F4548"/>
          </a:solidFill>
          <a:latin typeface="+mn-lt"/>
          <a:cs typeface="+mn-cs"/>
        </a:defRPr>
      </a:lvl4pPr>
      <a:lvl5pPr marL="1792288" indent="-176213" algn="l" rtl="0" eaLnBrk="1" fontAlgn="base" hangingPunct="1">
        <a:spcBef>
          <a:spcPct val="50000"/>
        </a:spcBef>
        <a:spcAft>
          <a:spcPct val="0"/>
        </a:spcAft>
        <a:buClr>
          <a:schemeClr val="accent1"/>
        </a:buClr>
        <a:buFont typeface="Arial" pitchFamily="34" charset="0"/>
        <a:buChar char="•"/>
        <a:defRPr sz="1400">
          <a:solidFill>
            <a:srgbClr val="3F4548"/>
          </a:solidFill>
          <a:latin typeface="+mn-lt"/>
          <a:cs typeface="+mn-cs"/>
        </a:defRPr>
      </a:lvl5pPr>
      <a:lvl6pPr marL="2249488" indent="-176213" algn="l" rtl="0" eaLnBrk="1" fontAlgn="base" hangingPunct="1">
        <a:spcBef>
          <a:spcPct val="50000"/>
        </a:spcBef>
        <a:spcAft>
          <a:spcPct val="0"/>
        </a:spcAft>
        <a:buClr>
          <a:srgbClr val="D9AB16"/>
        </a:buClr>
        <a:buChar char="»"/>
        <a:defRPr sz="1400">
          <a:solidFill>
            <a:srgbClr val="0D2E64"/>
          </a:solidFill>
          <a:latin typeface="+mn-lt"/>
          <a:cs typeface="+mn-cs"/>
        </a:defRPr>
      </a:lvl6pPr>
      <a:lvl7pPr marL="2706688" indent="-176213" algn="l" rtl="0" eaLnBrk="1" fontAlgn="base" hangingPunct="1">
        <a:spcBef>
          <a:spcPct val="50000"/>
        </a:spcBef>
        <a:spcAft>
          <a:spcPct val="0"/>
        </a:spcAft>
        <a:buClr>
          <a:srgbClr val="D9AB16"/>
        </a:buClr>
        <a:buChar char="»"/>
        <a:defRPr sz="1400">
          <a:solidFill>
            <a:srgbClr val="0D2E64"/>
          </a:solidFill>
          <a:latin typeface="+mn-lt"/>
          <a:cs typeface="+mn-cs"/>
        </a:defRPr>
      </a:lvl7pPr>
      <a:lvl8pPr marL="3163888" indent="-176213" algn="l" rtl="0" eaLnBrk="1" fontAlgn="base" hangingPunct="1">
        <a:spcBef>
          <a:spcPct val="50000"/>
        </a:spcBef>
        <a:spcAft>
          <a:spcPct val="0"/>
        </a:spcAft>
        <a:buClr>
          <a:srgbClr val="D9AB16"/>
        </a:buClr>
        <a:buChar char="»"/>
        <a:defRPr sz="1400">
          <a:solidFill>
            <a:srgbClr val="0D2E64"/>
          </a:solidFill>
          <a:latin typeface="+mn-lt"/>
          <a:cs typeface="+mn-cs"/>
        </a:defRPr>
      </a:lvl8pPr>
      <a:lvl9pPr marL="3621088" indent="-176213" algn="l" rtl="0" eaLnBrk="1" fontAlgn="base" hangingPunct="1">
        <a:spcBef>
          <a:spcPct val="50000"/>
        </a:spcBef>
        <a:spcAft>
          <a:spcPct val="0"/>
        </a:spcAft>
        <a:buClr>
          <a:srgbClr val="D9AB16"/>
        </a:buClr>
        <a:buChar char="»"/>
        <a:defRPr sz="1400">
          <a:solidFill>
            <a:srgbClr val="0D2E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10.png"/><Relationship Id="rId2" Type="http://schemas.openxmlformats.org/officeDocument/2006/relationships/tags" Target="../tags/tag25.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11.png"/><Relationship Id="rId2" Type="http://schemas.openxmlformats.org/officeDocument/2006/relationships/tags" Target="../tags/tag27.xml"/><Relationship Id="rId1" Type="http://schemas.openxmlformats.org/officeDocument/2006/relationships/vmlDrawing" Target="../drawings/vmlDrawing14.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tags" Target="../tags/tag30.xml"/><Relationship Id="rId7" Type="http://schemas.openxmlformats.org/officeDocument/2006/relationships/image" Target="../media/image12.png"/><Relationship Id="rId2" Type="http://schemas.openxmlformats.org/officeDocument/2006/relationships/tags" Target="../tags/tag29.xml"/><Relationship Id="rId1" Type="http://schemas.openxmlformats.org/officeDocument/2006/relationships/vmlDrawing" Target="../drawings/vmlDrawing15.v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vmlDrawing" Target="../drawings/vmlDrawing16.v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vmlDrawing" Target="../drawings/vmlDrawing17.v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6.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vmlDrawing" Target="../drawings/vmlDrawing18.v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tags" Target="../tags/tag38.xml"/><Relationship Id="rId7" Type="http://schemas.openxmlformats.org/officeDocument/2006/relationships/image" Target="../media/image1.emf"/><Relationship Id="rId2" Type="http://schemas.openxmlformats.org/officeDocument/2006/relationships/tags" Target="../tags/tag37.xml"/><Relationship Id="rId1" Type="http://schemas.openxmlformats.org/officeDocument/2006/relationships/vmlDrawing" Target="../drawings/vmlDrawing19.vml"/><Relationship Id="rId6" Type="http://schemas.openxmlformats.org/officeDocument/2006/relationships/oleObject" Target="../embeddings/oleObject19.bin"/><Relationship Id="rId5" Type="http://schemas.openxmlformats.org/officeDocument/2006/relationships/notesSlide" Target="../notesSlides/notesSlide6.xml"/><Relationship Id="rId4"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image" Target="../media/image1.emf"/><Relationship Id="rId2" Type="http://schemas.openxmlformats.org/officeDocument/2006/relationships/tags" Target="../tags/tag39.xml"/><Relationship Id="rId1" Type="http://schemas.openxmlformats.org/officeDocument/2006/relationships/vmlDrawing" Target="../drawings/vmlDrawing20.vml"/><Relationship Id="rId6" Type="http://schemas.openxmlformats.org/officeDocument/2006/relationships/oleObject" Target="../embeddings/oleObject20.bin"/><Relationship Id="rId5" Type="http://schemas.openxmlformats.org/officeDocument/2006/relationships/notesSlide" Target="../notesSlides/notesSlide7.xml"/><Relationship Id="rId4"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image" Target="../media/image1.emf"/><Relationship Id="rId2" Type="http://schemas.openxmlformats.org/officeDocument/2006/relationships/tags" Target="../tags/tag41.xml"/><Relationship Id="rId1" Type="http://schemas.openxmlformats.org/officeDocument/2006/relationships/vmlDrawing" Target="../drawings/vmlDrawing21.vml"/><Relationship Id="rId6" Type="http://schemas.openxmlformats.org/officeDocument/2006/relationships/oleObject" Target="../embeddings/oleObject21.bin"/><Relationship Id="rId5" Type="http://schemas.openxmlformats.org/officeDocument/2006/relationships/notesSlide" Target="../notesSlides/notesSlide8.xml"/><Relationship Id="rId4"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image" Target="../media/image1.emf"/><Relationship Id="rId2" Type="http://schemas.openxmlformats.org/officeDocument/2006/relationships/tags" Target="../tags/tag43.xml"/><Relationship Id="rId1" Type="http://schemas.openxmlformats.org/officeDocument/2006/relationships/vmlDrawing" Target="../drawings/vmlDrawing22.vml"/><Relationship Id="rId6" Type="http://schemas.openxmlformats.org/officeDocument/2006/relationships/oleObject" Target="../embeddings/oleObject22.bin"/><Relationship Id="rId5" Type="http://schemas.openxmlformats.org/officeDocument/2006/relationships/notesSlide" Target="../notesSlides/notesSlide9.xml"/><Relationship Id="rId4"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vmlDrawing" Target="../drawings/vmlDrawing23.vml"/><Relationship Id="rId6" Type="http://schemas.openxmlformats.org/officeDocument/2006/relationships/image" Target="../media/image1.emf"/><Relationship Id="rId5" Type="http://schemas.openxmlformats.org/officeDocument/2006/relationships/oleObject" Target="../embeddings/oleObject23.bin"/><Relationship Id="rId4"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1.emf"/><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notesSlide" Target="../notesSlides/notesSlide1.xml"/><Relationship Id="rId4"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emf"/><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notesSlide" Target="../notesSlides/notesSlide2.xml"/><Relationship Id="rId4"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14.xml"/><Relationship Id="rId7" Type="http://schemas.openxmlformats.org/officeDocument/2006/relationships/image" Target="../media/image1.emf"/><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notesSlide" Target="../notesSlides/notesSlide3.xml"/><Relationship Id="rId4"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image" Target="../media/image1.emf"/><Relationship Id="rId2" Type="http://schemas.openxmlformats.org/officeDocument/2006/relationships/tags" Target="../tags/tag15.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notesSlide" Target="../notesSlides/notesSlide4.xml"/><Relationship Id="rId4"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7521D74-28EE-40FE-8765-AC375C594263}"/>
              </a:ext>
            </a:extLst>
          </p:cNvPr>
          <p:cNvGraphicFramePr>
            <a:graphicFrameLocks noChangeAspect="1"/>
          </p:cNvGraphicFramePr>
          <p:nvPr>
            <p:custDataLst>
              <p:tags r:id="rId2"/>
            </p:custDataLst>
            <p:extLst>
              <p:ext uri="{D42A27DB-BD31-4B8C-83A1-F6EECF244321}">
                <p14:modId xmlns:p14="http://schemas.microsoft.com/office/powerpoint/2010/main" val="39153747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20"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44DA9ED-0A1E-4287-8839-62771C64A9B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600"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050" name="Rectangle 2"/>
          <p:cNvSpPr>
            <a:spLocks noGrp="1" noChangeArrowheads="1"/>
          </p:cNvSpPr>
          <p:nvPr>
            <p:ph type="ctrTitle"/>
          </p:nvPr>
        </p:nvSpPr>
        <p:spPr>
          <a:xfrm>
            <a:off x="428229" y="2133601"/>
            <a:ext cx="8413203" cy="2231503"/>
          </a:xfrm>
        </p:spPr>
        <p:txBody>
          <a:bodyPr/>
          <a:lstStyle/>
          <a:p>
            <a:r>
              <a:rPr lang="en-GB" dirty="0"/>
              <a:t>Understanding blockchain for insurance use cases</a:t>
            </a:r>
            <a:br>
              <a:rPr lang="en-GB" dirty="0"/>
            </a:br>
            <a:r>
              <a:rPr lang="en-GB" sz="2800" dirty="0">
                <a:solidFill>
                  <a:srgbClr val="D9AB16"/>
                </a:solidFill>
              </a:rPr>
              <a:t>A practical guide for the insurance industry</a:t>
            </a:r>
            <a:endParaRPr lang="en-GB" dirty="0">
              <a:solidFill>
                <a:srgbClr val="D9AB16"/>
              </a:solidFill>
            </a:endParaRPr>
          </a:p>
        </p:txBody>
      </p:sp>
      <p:sp>
        <p:nvSpPr>
          <p:cNvPr id="2051" name="Rectangle 3"/>
          <p:cNvSpPr>
            <a:spLocks noGrp="1" noChangeArrowheads="1"/>
          </p:cNvSpPr>
          <p:nvPr>
            <p:ph type="subTitle" idx="1"/>
          </p:nvPr>
        </p:nvSpPr>
        <p:spPr>
          <a:xfrm>
            <a:off x="560512" y="4941168"/>
            <a:ext cx="6631517" cy="1296789"/>
          </a:xfrm>
        </p:spPr>
        <p:txBody>
          <a:bodyPr/>
          <a:lstStyle/>
          <a:p>
            <a:r>
              <a:rPr lang="en-GB" dirty="0" err="1"/>
              <a:t>Zhixin</a:t>
            </a:r>
            <a:r>
              <a:rPr lang="en-GB" dirty="0"/>
              <a:t> Lim</a:t>
            </a:r>
          </a:p>
          <a:p>
            <a:r>
              <a:rPr lang="en-GB" dirty="0"/>
              <a:t>Chadwick Cheung</a:t>
            </a:r>
          </a:p>
          <a:p>
            <a:r>
              <a:rPr lang="en-GB" dirty="0"/>
              <a:t>Darko Popovic</a:t>
            </a:r>
          </a:p>
          <a:p>
            <a:endParaRPr lang="en-GB" dirty="0"/>
          </a:p>
          <a:p>
            <a:endParaRPr lang="en-GB" dirty="0"/>
          </a:p>
        </p:txBody>
      </p:sp>
      <p:sp>
        <p:nvSpPr>
          <p:cNvPr id="4" name="Rectangle 4"/>
          <p:cNvSpPr>
            <a:spLocks noGrp="1" noChangeArrowheads="1"/>
          </p:cNvSpPr>
          <p:nvPr>
            <p:ph type="dt" sz="half" idx="2"/>
          </p:nvPr>
        </p:nvSpPr>
        <p:spPr/>
        <p:txBody>
          <a:bodyPr/>
          <a:lstStyle/>
          <a:p>
            <a:fld id="{5E48DFFE-EFA0-44BE-8867-EC03927B5DA5}" type="datetime4">
              <a:rPr lang="en-GB"/>
              <a:pPr/>
              <a:t>1 February 2020</a:t>
            </a:fld>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6A2B6A2-02E0-40F0-8155-7C7B02E996E4}"/>
              </a:ext>
            </a:extLst>
          </p:cNvPr>
          <p:cNvGraphicFramePr>
            <a:graphicFrameLocks noChangeAspect="1"/>
          </p:cNvGraphicFramePr>
          <p:nvPr>
            <p:custDataLst>
              <p:tags r:id="rId2"/>
            </p:custDataLst>
            <p:extLst>
              <p:ext uri="{D42A27DB-BD31-4B8C-83A1-F6EECF244321}">
                <p14:modId xmlns:p14="http://schemas.microsoft.com/office/powerpoint/2010/main" val="17275745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81"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16A2B6A2-02E0-40F0-8155-7C7B02E996E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72D96CA-3193-455E-B7A3-826C0C179F66}"/>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200"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GB" dirty="0"/>
              <a:t>How is blockchain different?</a:t>
            </a:r>
          </a:p>
        </p:txBody>
      </p:sp>
      <p:sp>
        <p:nvSpPr>
          <p:cNvPr id="4" name="Date Placeholder 3"/>
          <p:cNvSpPr>
            <a:spLocks noGrp="1"/>
          </p:cNvSpPr>
          <p:nvPr>
            <p:ph type="dt" sz="half" idx="10"/>
          </p:nvPr>
        </p:nvSpPr>
        <p:spPr/>
        <p:txBody>
          <a:bodyPr/>
          <a:lstStyle/>
          <a:p>
            <a:fld id="{BC1242CF-12C1-4411-B532-E91306108269}" type="datetime4">
              <a:rPr lang="en-GB" smtClean="0"/>
              <a:pPr/>
              <a:t>1 February 2020</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10</a:t>
            </a:fld>
            <a:endParaRPr lang="en-GB"/>
          </a:p>
        </p:txBody>
      </p:sp>
      <p:sp>
        <p:nvSpPr>
          <p:cNvPr id="7" name="Rectangle 6">
            <a:extLst>
              <a:ext uri="{FF2B5EF4-FFF2-40B4-BE49-F238E27FC236}">
                <a16:creationId xmlns:a16="http://schemas.microsoft.com/office/drawing/2014/main" id="{A6BFEB0E-1B31-4719-9224-1104D095AC75}"/>
              </a:ext>
            </a:extLst>
          </p:cNvPr>
          <p:cNvSpPr/>
          <p:nvPr/>
        </p:nvSpPr>
        <p:spPr>
          <a:xfrm>
            <a:off x="488504" y="1340768"/>
            <a:ext cx="9001000" cy="646331"/>
          </a:xfrm>
          <a:prstGeom prst="rect">
            <a:avLst/>
          </a:prstGeom>
        </p:spPr>
        <p:txBody>
          <a:bodyPr wrap="square">
            <a:spAutoFit/>
          </a:bodyPr>
          <a:lstStyle/>
          <a:p>
            <a:r>
              <a:rPr lang="en-GB" dirty="0"/>
              <a:t>The key difference between a blockchain and a traditional database is (de)centralisation.</a:t>
            </a:r>
          </a:p>
        </p:txBody>
      </p:sp>
      <p:graphicFrame>
        <p:nvGraphicFramePr>
          <p:cNvPr id="8" name="Content Placeholder 5">
            <a:extLst>
              <a:ext uri="{FF2B5EF4-FFF2-40B4-BE49-F238E27FC236}">
                <a16:creationId xmlns:a16="http://schemas.microsoft.com/office/drawing/2014/main" id="{17AC974B-1DBC-487B-804F-2139C5D36E7C}"/>
              </a:ext>
            </a:extLst>
          </p:cNvPr>
          <p:cNvGraphicFramePr>
            <a:graphicFrameLocks/>
          </p:cNvGraphicFramePr>
          <p:nvPr>
            <p:extLst>
              <p:ext uri="{D42A27DB-BD31-4B8C-83A1-F6EECF244321}">
                <p14:modId xmlns:p14="http://schemas.microsoft.com/office/powerpoint/2010/main" val="1461527648"/>
              </p:ext>
            </p:extLst>
          </p:nvPr>
        </p:nvGraphicFramePr>
        <p:xfrm>
          <a:off x="776536" y="2060848"/>
          <a:ext cx="8208912" cy="2664296"/>
        </p:xfrm>
        <a:graphic>
          <a:graphicData uri="http://schemas.openxmlformats.org/drawingml/2006/table">
            <a:tbl>
              <a:tblPr firstRow="1" bandRow="1">
                <a:tableStyleId>{21E4AEA4-8DFA-4A89-87EB-49C32662AFE0}</a:tableStyleId>
              </a:tblPr>
              <a:tblGrid>
                <a:gridCol w="3106075">
                  <a:extLst>
                    <a:ext uri="{9D8B030D-6E8A-4147-A177-3AD203B41FA5}">
                      <a16:colId xmlns:a16="http://schemas.microsoft.com/office/drawing/2014/main" val="20000"/>
                    </a:ext>
                  </a:extLst>
                </a:gridCol>
                <a:gridCol w="1553037">
                  <a:extLst>
                    <a:ext uri="{9D8B030D-6E8A-4147-A177-3AD203B41FA5}">
                      <a16:colId xmlns:a16="http://schemas.microsoft.com/office/drawing/2014/main" val="20001"/>
                    </a:ext>
                  </a:extLst>
                </a:gridCol>
                <a:gridCol w="3549800">
                  <a:extLst>
                    <a:ext uri="{9D8B030D-6E8A-4147-A177-3AD203B41FA5}">
                      <a16:colId xmlns:a16="http://schemas.microsoft.com/office/drawing/2014/main" val="20002"/>
                    </a:ext>
                  </a:extLst>
                </a:gridCol>
              </a:tblGrid>
              <a:tr h="3171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t>Database</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t>Feature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t>Blockchain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17178">
                <a:tc>
                  <a:txBody>
                    <a:bodyPr/>
                    <a:lstStyle/>
                    <a:p>
                      <a:r>
                        <a:rPr lang="en-GB" sz="1400" dirty="0">
                          <a:solidFill>
                            <a:srgbClr val="3F4548"/>
                          </a:solidFill>
                        </a:rPr>
                        <a:t>Client-server architecture</a:t>
                      </a:r>
                    </a:p>
                  </a:txBody>
                  <a:tcPr>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Topology</a:t>
                      </a:r>
                    </a:p>
                  </a:txBody>
                  <a:tcPr>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Peer-to-peer network</a:t>
                      </a:r>
                    </a:p>
                  </a:txBody>
                  <a:tcPr>
                    <a:lnL w="12700" cap="flat" cmpd="sng" algn="ctr">
                      <a:solidFill>
                        <a:schemeClr val="bg2">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3171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Centralised</a:t>
                      </a:r>
                    </a:p>
                  </a:txBody>
                  <a:tcPr>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Authority</a:t>
                      </a:r>
                    </a:p>
                  </a:txBody>
                  <a:tcPr>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Decentralised (if </a:t>
                      </a:r>
                      <a:r>
                        <a:rPr lang="en-GB" sz="1400" dirty="0" err="1">
                          <a:solidFill>
                            <a:srgbClr val="3F4548"/>
                          </a:solidFill>
                        </a:rPr>
                        <a:t>permissionless</a:t>
                      </a:r>
                      <a:r>
                        <a:rPr lang="en-GB" sz="1400" dirty="0">
                          <a:solidFill>
                            <a:srgbClr val="3F4548"/>
                          </a:solidFill>
                        </a:rPr>
                        <a:t>)</a:t>
                      </a:r>
                    </a:p>
                  </a:txBody>
                  <a:tcPr>
                    <a:lnL w="12700" cap="flat" cmpd="sng" algn="ctr">
                      <a:solidFill>
                        <a:schemeClr val="bg2">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5392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Transparent to the extent approved by the administrator</a:t>
                      </a:r>
                    </a:p>
                  </a:txBody>
                  <a:tcPr>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Transparency</a:t>
                      </a:r>
                    </a:p>
                  </a:txBody>
                  <a:tcPr>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Fully transparent (if public)</a:t>
                      </a:r>
                    </a:p>
                  </a:txBody>
                  <a:tcPr>
                    <a:lnL w="12700" cap="flat" cmpd="sng" algn="ctr">
                      <a:solidFill>
                        <a:schemeClr val="bg2">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r h="3171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Create, Read, Update, Delete</a:t>
                      </a:r>
                    </a:p>
                  </a:txBody>
                  <a:tcPr>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Data operation</a:t>
                      </a:r>
                    </a:p>
                  </a:txBody>
                  <a:tcPr>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Read and Write only</a:t>
                      </a:r>
                    </a:p>
                  </a:txBody>
                  <a:tcPr>
                    <a:lnL w="12700" cap="flat" cmpd="sng" algn="ctr">
                      <a:solidFill>
                        <a:schemeClr val="bg2">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4"/>
                  </a:ext>
                </a:extLst>
              </a:tr>
              <a:tr h="3171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Relatively easier to compromise</a:t>
                      </a:r>
                    </a:p>
                  </a:txBody>
                  <a:tcPr>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Security</a:t>
                      </a:r>
                    </a:p>
                  </a:txBody>
                  <a:tcPr>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Much harder to compromise</a:t>
                      </a:r>
                    </a:p>
                  </a:txBody>
                  <a:tcPr>
                    <a:lnL w="12700" cap="flat" cmpd="sng" algn="ctr">
                      <a:solidFill>
                        <a:schemeClr val="bg2">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2439844"/>
                  </a:ext>
                </a:extLst>
              </a:tr>
              <a:tr h="5392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Much faster and more scalable</a:t>
                      </a:r>
                    </a:p>
                  </a:txBody>
                  <a:tcPr>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Performance</a:t>
                      </a:r>
                    </a:p>
                  </a:txBody>
                  <a:tcPr>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Scalability is constrained by decentralisation or security</a:t>
                      </a:r>
                    </a:p>
                  </a:txBody>
                  <a:tcPr>
                    <a:lnL w="12700" cap="flat" cmpd="sng" algn="ctr">
                      <a:solidFill>
                        <a:schemeClr val="bg2">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84721469"/>
                  </a:ext>
                </a:extLst>
              </a:tr>
            </a:tbl>
          </a:graphicData>
        </a:graphic>
      </p:graphicFrame>
      <p:grpSp>
        <p:nvGrpSpPr>
          <p:cNvPr id="9" name="Group 8">
            <a:extLst>
              <a:ext uri="{FF2B5EF4-FFF2-40B4-BE49-F238E27FC236}">
                <a16:creationId xmlns:a16="http://schemas.microsoft.com/office/drawing/2014/main" id="{EE2DE992-7045-4C83-8EC8-696AC209857F}"/>
              </a:ext>
            </a:extLst>
          </p:cNvPr>
          <p:cNvGrpSpPr/>
          <p:nvPr/>
        </p:nvGrpSpPr>
        <p:grpSpPr>
          <a:xfrm>
            <a:off x="8553400" y="2420888"/>
            <a:ext cx="288032" cy="288032"/>
            <a:chOff x="1459764" y="0"/>
            <a:chExt cx="956773" cy="956773"/>
          </a:xfrm>
        </p:grpSpPr>
        <p:sp>
          <p:nvSpPr>
            <p:cNvPr id="10" name="Oval 9">
              <a:extLst>
                <a:ext uri="{FF2B5EF4-FFF2-40B4-BE49-F238E27FC236}">
                  <a16:creationId xmlns:a16="http://schemas.microsoft.com/office/drawing/2014/main" id="{F328576C-E422-4D00-9168-D29C799BC9D2}"/>
                </a:ext>
              </a:extLst>
            </p:cNvPr>
            <p:cNvSpPr/>
            <p:nvPr/>
          </p:nvSpPr>
          <p:spPr>
            <a:xfrm>
              <a:off x="1459764" y="0"/>
              <a:ext cx="956773" cy="956773"/>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Oval 4">
              <a:extLst>
                <a:ext uri="{FF2B5EF4-FFF2-40B4-BE49-F238E27FC236}">
                  <a16:creationId xmlns:a16="http://schemas.microsoft.com/office/drawing/2014/main" id="{FD1105E2-9278-48E5-B76F-464D7F199E48}"/>
                </a:ext>
              </a:extLst>
            </p:cNvPr>
            <p:cNvSpPr txBox="1"/>
            <p:nvPr/>
          </p:nvSpPr>
          <p:spPr>
            <a:xfrm>
              <a:off x="1599882" y="140115"/>
              <a:ext cx="676543" cy="6765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dirty="0"/>
                <a:t>1</a:t>
              </a:r>
              <a:endParaRPr lang="en-GB" sz="1600" kern="1200" dirty="0"/>
            </a:p>
          </p:txBody>
        </p:sp>
      </p:grpSp>
      <p:grpSp>
        <p:nvGrpSpPr>
          <p:cNvPr id="12" name="Group 11">
            <a:extLst>
              <a:ext uri="{FF2B5EF4-FFF2-40B4-BE49-F238E27FC236}">
                <a16:creationId xmlns:a16="http://schemas.microsoft.com/office/drawing/2014/main" id="{42B5B2D7-CF5C-44B2-BB2E-A4B3CF0D0B7C}"/>
              </a:ext>
            </a:extLst>
          </p:cNvPr>
          <p:cNvGrpSpPr/>
          <p:nvPr/>
        </p:nvGrpSpPr>
        <p:grpSpPr>
          <a:xfrm>
            <a:off x="8553400" y="4293096"/>
            <a:ext cx="288032" cy="288032"/>
            <a:chOff x="1459764" y="0"/>
            <a:chExt cx="956773" cy="956773"/>
          </a:xfrm>
        </p:grpSpPr>
        <p:sp>
          <p:nvSpPr>
            <p:cNvPr id="13" name="Oval 12">
              <a:extLst>
                <a:ext uri="{FF2B5EF4-FFF2-40B4-BE49-F238E27FC236}">
                  <a16:creationId xmlns:a16="http://schemas.microsoft.com/office/drawing/2014/main" id="{8B156BFB-AFF9-410A-BC76-BF7E8B4EA925}"/>
                </a:ext>
              </a:extLst>
            </p:cNvPr>
            <p:cNvSpPr/>
            <p:nvPr/>
          </p:nvSpPr>
          <p:spPr>
            <a:xfrm>
              <a:off x="1459764" y="0"/>
              <a:ext cx="956773" cy="956773"/>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Oval 4">
              <a:extLst>
                <a:ext uri="{FF2B5EF4-FFF2-40B4-BE49-F238E27FC236}">
                  <a16:creationId xmlns:a16="http://schemas.microsoft.com/office/drawing/2014/main" id="{2F4AEF78-5B18-4496-A36E-9B9E4506F895}"/>
                </a:ext>
              </a:extLst>
            </p:cNvPr>
            <p:cNvSpPr txBox="1"/>
            <p:nvPr/>
          </p:nvSpPr>
          <p:spPr>
            <a:xfrm>
              <a:off x="1599883" y="140115"/>
              <a:ext cx="676543" cy="6765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6</a:t>
              </a:r>
            </a:p>
          </p:txBody>
        </p:sp>
      </p:grpSp>
      <p:grpSp>
        <p:nvGrpSpPr>
          <p:cNvPr id="15" name="Group 14">
            <a:extLst>
              <a:ext uri="{FF2B5EF4-FFF2-40B4-BE49-F238E27FC236}">
                <a16:creationId xmlns:a16="http://schemas.microsoft.com/office/drawing/2014/main" id="{91B88EB9-B4C5-4BF4-8124-E22BC66B5276}"/>
              </a:ext>
            </a:extLst>
          </p:cNvPr>
          <p:cNvGrpSpPr/>
          <p:nvPr/>
        </p:nvGrpSpPr>
        <p:grpSpPr>
          <a:xfrm>
            <a:off x="8553400" y="3861048"/>
            <a:ext cx="288032" cy="288032"/>
            <a:chOff x="1459764" y="0"/>
            <a:chExt cx="956773" cy="956773"/>
          </a:xfrm>
        </p:grpSpPr>
        <p:sp>
          <p:nvSpPr>
            <p:cNvPr id="16" name="Oval 15">
              <a:extLst>
                <a:ext uri="{FF2B5EF4-FFF2-40B4-BE49-F238E27FC236}">
                  <a16:creationId xmlns:a16="http://schemas.microsoft.com/office/drawing/2014/main" id="{C3D4FCDC-BD76-4F36-98CB-5ED62489A0D2}"/>
                </a:ext>
              </a:extLst>
            </p:cNvPr>
            <p:cNvSpPr/>
            <p:nvPr/>
          </p:nvSpPr>
          <p:spPr>
            <a:xfrm>
              <a:off x="1459764" y="0"/>
              <a:ext cx="956773" cy="956773"/>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7" name="Oval 4">
              <a:extLst>
                <a:ext uri="{FF2B5EF4-FFF2-40B4-BE49-F238E27FC236}">
                  <a16:creationId xmlns:a16="http://schemas.microsoft.com/office/drawing/2014/main" id="{9BBE423A-BE02-4089-A9E3-17E1EEED1BB2}"/>
                </a:ext>
              </a:extLst>
            </p:cNvPr>
            <p:cNvSpPr txBox="1"/>
            <p:nvPr/>
          </p:nvSpPr>
          <p:spPr>
            <a:xfrm>
              <a:off x="1599883" y="140115"/>
              <a:ext cx="676543" cy="6765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5</a:t>
              </a:r>
            </a:p>
          </p:txBody>
        </p:sp>
      </p:grpSp>
      <p:grpSp>
        <p:nvGrpSpPr>
          <p:cNvPr id="18" name="Group 17">
            <a:extLst>
              <a:ext uri="{FF2B5EF4-FFF2-40B4-BE49-F238E27FC236}">
                <a16:creationId xmlns:a16="http://schemas.microsoft.com/office/drawing/2014/main" id="{E8F7C6E1-2832-42DB-BF1E-F405C1F506EC}"/>
              </a:ext>
            </a:extLst>
          </p:cNvPr>
          <p:cNvGrpSpPr/>
          <p:nvPr/>
        </p:nvGrpSpPr>
        <p:grpSpPr>
          <a:xfrm>
            <a:off x="8553400" y="3573016"/>
            <a:ext cx="288032" cy="288032"/>
            <a:chOff x="1459764" y="0"/>
            <a:chExt cx="956773" cy="956773"/>
          </a:xfrm>
        </p:grpSpPr>
        <p:sp>
          <p:nvSpPr>
            <p:cNvPr id="19" name="Oval 18">
              <a:extLst>
                <a:ext uri="{FF2B5EF4-FFF2-40B4-BE49-F238E27FC236}">
                  <a16:creationId xmlns:a16="http://schemas.microsoft.com/office/drawing/2014/main" id="{0FFC8BCF-DDE6-4C19-9267-F6C824EE8479}"/>
                </a:ext>
              </a:extLst>
            </p:cNvPr>
            <p:cNvSpPr/>
            <p:nvPr/>
          </p:nvSpPr>
          <p:spPr>
            <a:xfrm>
              <a:off x="1459764" y="0"/>
              <a:ext cx="956773" cy="956773"/>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0" name="Oval 4">
              <a:extLst>
                <a:ext uri="{FF2B5EF4-FFF2-40B4-BE49-F238E27FC236}">
                  <a16:creationId xmlns:a16="http://schemas.microsoft.com/office/drawing/2014/main" id="{D0A40CB6-45CC-462D-99C0-EA0B23D3011D}"/>
                </a:ext>
              </a:extLst>
            </p:cNvPr>
            <p:cNvSpPr txBox="1"/>
            <p:nvPr/>
          </p:nvSpPr>
          <p:spPr>
            <a:xfrm>
              <a:off x="1599883" y="140115"/>
              <a:ext cx="676543" cy="6765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4</a:t>
              </a:r>
            </a:p>
          </p:txBody>
        </p:sp>
      </p:grpSp>
      <p:grpSp>
        <p:nvGrpSpPr>
          <p:cNvPr id="21" name="Group 20">
            <a:extLst>
              <a:ext uri="{FF2B5EF4-FFF2-40B4-BE49-F238E27FC236}">
                <a16:creationId xmlns:a16="http://schemas.microsoft.com/office/drawing/2014/main" id="{B29E7ECC-903A-4629-B469-DE8176FDF50B}"/>
              </a:ext>
            </a:extLst>
          </p:cNvPr>
          <p:cNvGrpSpPr/>
          <p:nvPr/>
        </p:nvGrpSpPr>
        <p:grpSpPr>
          <a:xfrm>
            <a:off x="8553400" y="3140968"/>
            <a:ext cx="288032" cy="288032"/>
            <a:chOff x="1459764" y="0"/>
            <a:chExt cx="956773" cy="956773"/>
          </a:xfrm>
        </p:grpSpPr>
        <p:sp>
          <p:nvSpPr>
            <p:cNvPr id="22" name="Oval 21">
              <a:extLst>
                <a:ext uri="{FF2B5EF4-FFF2-40B4-BE49-F238E27FC236}">
                  <a16:creationId xmlns:a16="http://schemas.microsoft.com/office/drawing/2014/main" id="{DAB763E3-F102-4A99-A1AB-FAB831C04FE0}"/>
                </a:ext>
              </a:extLst>
            </p:cNvPr>
            <p:cNvSpPr/>
            <p:nvPr/>
          </p:nvSpPr>
          <p:spPr>
            <a:xfrm>
              <a:off x="1459764" y="0"/>
              <a:ext cx="956773" cy="956773"/>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3" name="Oval 4">
              <a:extLst>
                <a:ext uri="{FF2B5EF4-FFF2-40B4-BE49-F238E27FC236}">
                  <a16:creationId xmlns:a16="http://schemas.microsoft.com/office/drawing/2014/main" id="{BFAC3387-BB69-4796-AE05-CE0BFC30CC5F}"/>
                </a:ext>
              </a:extLst>
            </p:cNvPr>
            <p:cNvSpPr txBox="1"/>
            <p:nvPr/>
          </p:nvSpPr>
          <p:spPr>
            <a:xfrm>
              <a:off x="1599883" y="140115"/>
              <a:ext cx="676543" cy="6765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dirty="0"/>
                <a:t>3</a:t>
              </a:r>
              <a:endParaRPr lang="en-GB" sz="1600" kern="1200" dirty="0"/>
            </a:p>
          </p:txBody>
        </p:sp>
      </p:grpSp>
      <p:grpSp>
        <p:nvGrpSpPr>
          <p:cNvPr id="24" name="Group 23">
            <a:extLst>
              <a:ext uri="{FF2B5EF4-FFF2-40B4-BE49-F238E27FC236}">
                <a16:creationId xmlns:a16="http://schemas.microsoft.com/office/drawing/2014/main" id="{C3758B30-2FE9-4DC0-98D8-15D0EECEB1E4}"/>
              </a:ext>
            </a:extLst>
          </p:cNvPr>
          <p:cNvGrpSpPr/>
          <p:nvPr/>
        </p:nvGrpSpPr>
        <p:grpSpPr>
          <a:xfrm>
            <a:off x="8553400" y="2708920"/>
            <a:ext cx="288032" cy="288032"/>
            <a:chOff x="1459764" y="0"/>
            <a:chExt cx="956773" cy="956773"/>
          </a:xfrm>
        </p:grpSpPr>
        <p:sp>
          <p:nvSpPr>
            <p:cNvPr id="25" name="Oval 24">
              <a:extLst>
                <a:ext uri="{FF2B5EF4-FFF2-40B4-BE49-F238E27FC236}">
                  <a16:creationId xmlns:a16="http://schemas.microsoft.com/office/drawing/2014/main" id="{BFA5912A-6224-4022-BAB8-4B19A65A3359}"/>
                </a:ext>
              </a:extLst>
            </p:cNvPr>
            <p:cNvSpPr/>
            <p:nvPr/>
          </p:nvSpPr>
          <p:spPr>
            <a:xfrm>
              <a:off x="1459764" y="0"/>
              <a:ext cx="956773" cy="956773"/>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6" name="Oval 4">
              <a:extLst>
                <a:ext uri="{FF2B5EF4-FFF2-40B4-BE49-F238E27FC236}">
                  <a16:creationId xmlns:a16="http://schemas.microsoft.com/office/drawing/2014/main" id="{1DB6950D-D988-4578-80B9-E58BAEFEC579}"/>
                </a:ext>
              </a:extLst>
            </p:cNvPr>
            <p:cNvSpPr txBox="1"/>
            <p:nvPr/>
          </p:nvSpPr>
          <p:spPr>
            <a:xfrm>
              <a:off x="1599883" y="140115"/>
              <a:ext cx="676543" cy="6765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2</a:t>
              </a:r>
            </a:p>
          </p:txBody>
        </p:sp>
      </p:grpSp>
      <p:sp>
        <p:nvSpPr>
          <p:cNvPr id="27" name="Rectangle 26">
            <a:extLst>
              <a:ext uri="{FF2B5EF4-FFF2-40B4-BE49-F238E27FC236}">
                <a16:creationId xmlns:a16="http://schemas.microsoft.com/office/drawing/2014/main" id="{2BCA2FD5-0135-4B69-8CAD-9D636BBAC9D6}"/>
              </a:ext>
            </a:extLst>
          </p:cNvPr>
          <p:cNvSpPr/>
          <p:nvPr/>
        </p:nvSpPr>
        <p:spPr>
          <a:xfrm>
            <a:off x="560512" y="4797152"/>
            <a:ext cx="8784976" cy="1200329"/>
          </a:xfrm>
          <a:prstGeom prst="rect">
            <a:avLst/>
          </a:prstGeom>
        </p:spPr>
        <p:txBody>
          <a:bodyPr wrap="square">
            <a:spAutoFit/>
          </a:bodyPr>
          <a:lstStyle/>
          <a:p>
            <a:pPr marL="342900" indent="-342900">
              <a:buFont typeface="+mj-lt"/>
              <a:buAutoNum type="arabicPeriod"/>
            </a:pPr>
            <a:r>
              <a:rPr lang="en-GB" dirty="0"/>
              <a:t>Distributed – verified data is propagated to participants on the blockchain network so that multiple parties have the same record. </a:t>
            </a:r>
          </a:p>
          <a:p>
            <a:pPr marL="342900" indent="-342900">
              <a:buFont typeface="+mj-lt"/>
              <a:buAutoNum type="arabicPeriod"/>
            </a:pPr>
            <a:r>
              <a:rPr lang="en-GB" dirty="0"/>
              <a:t>Decentralised – the maintenance of the network, including data verification, does not depend on a centralised authority.</a:t>
            </a:r>
          </a:p>
        </p:txBody>
      </p:sp>
    </p:spTree>
    <p:extLst>
      <p:ext uri="{BB962C8B-B14F-4D97-AF65-F5344CB8AC3E}">
        <p14:creationId xmlns:p14="http://schemas.microsoft.com/office/powerpoint/2010/main" val="1706962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6A2B6A2-02E0-40F0-8155-7C7B02E996E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314"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16A2B6A2-02E0-40F0-8155-7C7B02E996E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72D96CA-3193-455E-B7A3-826C0C179F66}"/>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200"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GB" dirty="0"/>
              <a:t>How is blockchain different?</a:t>
            </a:r>
          </a:p>
        </p:txBody>
      </p:sp>
      <p:sp>
        <p:nvSpPr>
          <p:cNvPr id="4" name="Date Placeholder 3"/>
          <p:cNvSpPr>
            <a:spLocks noGrp="1"/>
          </p:cNvSpPr>
          <p:nvPr>
            <p:ph type="dt" sz="half" idx="10"/>
          </p:nvPr>
        </p:nvSpPr>
        <p:spPr/>
        <p:txBody>
          <a:bodyPr/>
          <a:lstStyle/>
          <a:p>
            <a:fld id="{BC1242CF-12C1-4411-B532-E91306108269}" type="datetime4">
              <a:rPr lang="en-GB" smtClean="0"/>
              <a:pPr/>
              <a:t>1 February 2020</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11</a:t>
            </a:fld>
            <a:endParaRPr lang="en-GB"/>
          </a:p>
        </p:txBody>
      </p:sp>
      <p:graphicFrame>
        <p:nvGraphicFramePr>
          <p:cNvPr id="8" name="Content Placeholder 5">
            <a:extLst>
              <a:ext uri="{FF2B5EF4-FFF2-40B4-BE49-F238E27FC236}">
                <a16:creationId xmlns:a16="http://schemas.microsoft.com/office/drawing/2014/main" id="{17AC974B-1DBC-487B-804F-2139C5D36E7C}"/>
              </a:ext>
            </a:extLst>
          </p:cNvPr>
          <p:cNvGraphicFramePr>
            <a:graphicFrameLocks/>
          </p:cNvGraphicFramePr>
          <p:nvPr>
            <p:extLst>
              <p:ext uri="{D42A27DB-BD31-4B8C-83A1-F6EECF244321}">
                <p14:modId xmlns:p14="http://schemas.microsoft.com/office/powerpoint/2010/main" val="4180762782"/>
              </p:ext>
            </p:extLst>
          </p:nvPr>
        </p:nvGraphicFramePr>
        <p:xfrm>
          <a:off x="704528" y="1340768"/>
          <a:ext cx="8208912" cy="2664296"/>
        </p:xfrm>
        <a:graphic>
          <a:graphicData uri="http://schemas.openxmlformats.org/drawingml/2006/table">
            <a:tbl>
              <a:tblPr firstRow="1" bandRow="1">
                <a:tableStyleId>{21E4AEA4-8DFA-4A89-87EB-49C32662AFE0}</a:tableStyleId>
              </a:tblPr>
              <a:tblGrid>
                <a:gridCol w="3106075">
                  <a:extLst>
                    <a:ext uri="{9D8B030D-6E8A-4147-A177-3AD203B41FA5}">
                      <a16:colId xmlns:a16="http://schemas.microsoft.com/office/drawing/2014/main" val="20000"/>
                    </a:ext>
                  </a:extLst>
                </a:gridCol>
                <a:gridCol w="1553037">
                  <a:extLst>
                    <a:ext uri="{9D8B030D-6E8A-4147-A177-3AD203B41FA5}">
                      <a16:colId xmlns:a16="http://schemas.microsoft.com/office/drawing/2014/main" val="20001"/>
                    </a:ext>
                  </a:extLst>
                </a:gridCol>
                <a:gridCol w="3549800">
                  <a:extLst>
                    <a:ext uri="{9D8B030D-6E8A-4147-A177-3AD203B41FA5}">
                      <a16:colId xmlns:a16="http://schemas.microsoft.com/office/drawing/2014/main" val="20002"/>
                    </a:ext>
                  </a:extLst>
                </a:gridCol>
              </a:tblGrid>
              <a:tr h="3171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t>Database</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t>Feature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t>Blockchain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17178">
                <a:tc>
                  <a:txBody>
                    <a:bodyPr/>
                    <a:lstStyle/>
                    <a:p>
                      <a:r>
                        <a:rPr lang="en-GB" sz="1400" dirty="0">
                          <a:solidFill>
                            <a:srgbClr val="3F4548"/>
                          </a:solidFill>
                        </a:rPr>
                        <a:t>Client-server architecture</a:t>
                      </a:r>
                    </a:p>
                  </a:txBody>
                  <a:tcPr>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Topology</a:t>
                      </a:r>
                    </a:p>
                  </a:txBody>
                  <a:tcPr>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Peer-to-peer network</a:t>
                      </a:r>
                    </a:p>
                  </a:txBody>
                  <a:tcPr>
                    <a:lnL w="12700" cap="flat" cmpd="sng" algn="ctr">
                      <a:solidFill>
                        <a:schemeClr val="bg2">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3171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Centralised</a:t>
                      </a:r>
                    </a:p>
                  </a:txBody>
                  <a:tcPr>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Authority</a:t>
                      </a:r>
                    </a:p>
                  </a:txBody>
                  <a:tcPr>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Decentralised (if </a:t>
                      </a:r>
                      <a:r>
                        <a:rPr lang="en-GB" sz="1400" dirty="0" err="1">
                          <a:solidFill>
                            <a:srgbClr val="3F4548"/>
                          </a:solidFill>
                        </a:rPr>
                        <a:t>permissionless</a:t>
                      </a:r>
                      <a:r>
                        <a:rPr lang="en-GB" sz="1400" dirty="0">
                          <a:solidFill>
                            <a:srgbClr val="3F4548"/>
                          </a:solidFill>
                        </a:rPr>
                        <a:t>)</a:t>
                      </a:r>
                    </a:p>
                  </a:txBody>
                  <a:tcPr>
                    <a:lnL w="12700" cap="flat" cmpd="sng" algn="ctr">
                      <a:solidFill>
                        <a:schemeClr val="bg2">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5392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Transparent to the extent approved by the administrator</a:t>
                      </a:r>
                    </a:p>
                  </a:txBody>
                  <a:tcPr>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Transparency</a:t>
                      </a:r>
                    </a:p>
                  </a:txBody>
                  <a:tcPr>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Fully transparent (if public)</a:t>
                      </a:r>
                    </a:p>
                  </a:txBody>
                  <a:tcPr>
                    <a:lnL w="12700" cap="flat" cmpd="sng" algn="ctr">
                      <a:solidFill>
                        <a:schemeClr val="bg2">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r h="3171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Create, Read, Update, Delete</a:t>
                      </a:r>
                    </a:p>
                  </a:txBody>
                  <a:tcPr>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Data operation</a:t>
                      </a:r>
                    </a:p>
                  </a:txBody>
                  <a:tcPr>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Read and Write only</a:t>
                      </a:r>
                    </a:p>
                  </a:txBody>
                  <a:tcPr>
                    <a:lnL w="12700" cap="flat" cmpd="sng" algn="ctr">
                      <a:solidFill>
                        <a:schemeClr val="bg2">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4"/>
                  </a:ext>
                </a:extLst>
              </a:tr>
              <a:tr h="3171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Relatively easier to compromise</a:t>
                      </a:r>
                    </a:p>
                  </a:txBody>
                  <a:tcPr>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Security</a:t>
                      </a:r>
                    </a:p>
                  </a:txBody>
                  <a:tcPr>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Much harder to compromise</a:t>
                      </a:r>
                    </a:p>
                  </a:txBody>
                  <a:tcPr>
                    <a:lnL w="12700" cap="flat" cmpd="sng" algn="ctr">
                      <a:solidFill>
                        <a:schemeClr val="bg2">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2439844"/>
                  </a:ext>
                </a:extLst>
              </a:tr>
              <a:tr h="5392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Much faster and more scalable</a:t>
                      </a:r>
                    </a:p>
                  </a:txBody>
                  <a:tcPr>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Performance</a:t>
                      </a:r>
                    </a:p>
                  </a:txBody>
                  <a:tcPr>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Scalability is constrained by decentralisation or security</a:t>
                      </a:r>
                    </a:p>
                  </a:txBody>
                  <a:tcPr>
                    <a:lnL w="12700" cap="flat" cmpd="sng" algn="ctr">
                      <a:solidFill>
                        <a:schemeClr val="bg2">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84721469"/>
                  </a:ext>
                </a:extLst>
              </a:tr>
            </a:tbl>
          </a:graphicData>
        </a:graphic>
      </p:graphicFrame>
      <p:grpSp>
        <p:nvGrpSpPr>
          <p:cNvPr id="9" name="Group 8">
            <a:extLst>
              <a:ext uri="{FF2B5EF4-FFF2-40B4-BE49-F238E27FC236}">
                <a16:creationId xmlns:a16="http://schemas.microsoft.com/office/drawing/2014/main" id="{EE2DE992-7045-4C83-8EC8-696AC209857F}"/>
              </a:ext>
            </a:extLst>
          </p:cNvPr>
          <p:cNvGrpSpPr/>
          <p:nvPr/>
        </p:nvGrpSpPr>
        <p:grpSpPr>
          <a:xfrm>
            <a:off x="8481392" y="1700808"/>
            <a:ext cx="288032" cy="288032"/>
            <a:chOff x="1459764" y="0"/>
            <a:chExt cx="956773" cy="956773"/>
          </a:xfrm>
        </p:grpSpPr>
        <p:sp>
          <p:nvSpPr>
            <p:cNvPr id="10" name="Oval 9">
              <a:extLst>
                <a:ext uri="{FF2B5EF4-FFF2-40B4-BE49-F238E27FC236}">
                  <a16:creationId xmlns:a16="http://schemas.microsoft.com/office/drawing/2014/main" id="{F328576C-E422-4D00-9168-D29C799BC9D2}"/>
                </a:ext>
              </a:extLst>
            </p:cNvPr>
            <p:cNvSpPr/>
            <p:nvPr/>
          </p:nvSpPr>
          <p:spPr>
            <a:xfrm>
              <a:off x="1459764" y="0"/>
              <a:ext cx="956773" cy="956773"/>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Oval 4">
              <a:extLst>
                <a:ext uri="{FF2B5EF4-FFF2-40B4-BE49-F238E27FC236}">
                  <a16:creationId xmlns:a16="http://schemas.microsoft.com/office/drawing/2014/main" id="{FD1105E2-9278-48E5-B76F-464D7F199E48}"/>
                </a:ext>
              </a:extLst>
            </p:cNvPr>
            <p:cNvSpPr txBox="1"/>
            <p:nvPr/>
          </p:nvSpPr>
          <p:spPr>
            <a:xfrm>
              <a:off x="1599882" y="140115"/>
              <a:ext cx="676543" cy="6765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dirty="0"/>
                <a:t>1</a:t>
              </a:r>
              <a:endParaRPr lang="en-GB" sz="1600" kern="1200" dirty="0"/>
            </a:p>
          </p:txBody>
        </p:sp>
      </p:grpSp>
      <p:grpSp>
        <p:nvGrpSpPr>
          <p:cNvPr id="12" name="Group 11">
            <a:extLst>
              <a:ext uri="{FF2B5EF4-FFF2-40B4-BE49-F238E27FC236}">
                <a16:creationId xmlns:a16="http://schemas.microsoft.com/office/drawing/2014/main" id="{42B5B2D7-CF5C-44B2-BB2E-A4B3CF0D0B7C}"/>
              </a:ext>
            </a:extLst>
          </p:cNvPr>
          <p:cNvGrpSpPr/>
          <p:nvPr/>
        </p:nvGrpSpPr>
        <p:grpSpPr>
          <a:xfrm>
            <a:off x="8481392" y="3573016"/>
            <a:ext cx="288032" cy="288032"/>
            <a:chOff x="1459764" y="0"/>
            <a:chExt cx="956773" cy="956773"/>
          </a:xfrm>
        </p:grpSpPr>
        <p:sp>
          <p:nvSpPr>
            <p:cNvPr id="13" name="Oval 12">
              <a:extLst>
                <a:ext uri="{FF2B5EF4-FFF2-40B4-BE49-F238E27FC236}">
                  <a16:creationId xmlns:a16="http://schemas.microsoft.com/office/drawing/2014/main" id="{8B156BFB-AFF9-410A-BC76-BF7E8B4EA925}"/>
                </a:ext>
              </a:extLst>
            </p:cNvPr>
            <p:cNvSpPr/>
            <p:nvPr/>
          </p:nvSpPr>
          <p:spPr>
            <a:xfrm>
              <a:off x="1459764" y="0"/>
              <a:ext cx="956773" cy="956773"/>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Oval 4">
              <a:extLst>
                <a:ext uri="{FF2B5EF4-FFF2-40B4-BE49-F238E27FC236}">
                  <a16:creationId xmlns:a16="http://schemas.microsoft.com/office/drawing/2014/main" id="{2F4AEF78-5B18-4496-A36E-9B9E4506F895}"/>
                </a:ext>
              </a:extLst>
            </p:cNvPr>
            <p:cNvSpPr txBox="1"/>
            <p:nvPr/>
          </p:nvSpPr>
          <p:spPr>
            <a:xfrm>
              <a:off x="1599883" y="140115"/>
              <a:ext cx="676543" cy="6765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6</a:t>
              </a:r>
            </a:p>
          </p:txBody>
        </p:sp>
      </p:grpSp>
      <p:grpSp>
        <p:nvGrpSpPr>
          <p:cNvPr id="15" name="Group 14">
            <a:extLst>
              <a:ext uri="{FF2B5EF4-FFF2-40B4-BE49-F238E27FC236}">
                <a16:creationId xmlns:a16="http://schemas.microsoft.com/office/drawing/2014/main" id="{91B88EB9-B4C5-4BF4-8124-E22BC66B5276}"/>
              </a:ext>
            </a:extLst>
          </p:cNvPr>
          <p:cNvGrpSpPr/>
          <p:nvPr/>
        </p:nvGrpSpPr>
        <p:grpSpPr>
          <a:xfrm>
            <a:off x="8481392" y="3140968"/>
            <a:ext cx="288032" cy="288032"/>
            <a:chOff x="1459764" y="0"/>
            <a:chExt cx="956773" cy="956773"/>
          </a:xfrm>
        </p:grpSpPr>
        <p:sp>
          <p:nvSpPr>
            <p:cNvPr id="16" name="Oval 15">
              <a:extLst>
                <a:ext uri="{FF2B5EF4-FFF2-40B4-BE49-F238E27FC236}">
                  <a16:creationId xmlns:a16="http://schemas.microsoft.com/office/drawing/2014/main" id="{C3D4FCDC-BD76-4F36-98CB-5ED62489A0D2}"/>
                </a:ext>
              </a:extLst>
            </p:cNvPr>
            <p:cNvSpPr/>
            <p:nvPr/>
          </p:nvSpPr>
          <p:spPr>
            <a:xfrm>
              <a:off x="1459764" y="0"/>
              <a:ext cx="956773" cy="956773"/>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7" name="Oval 4">
              <a:extLst>
                <a:ext uri="{FF2B5EF4-FFF2-40B4-BE49-F238E27FC236}">
                  <a16:creationId xmlns:a16="http://schemas.microsoft.com/office/drawing/2014/main" id="{9BBE423A-BE02-4089-A9E3-17E1EEED1BB2}"/>
                </a:ext>
              </a:extLst>
            </p:cNvPr>
            <p:cNvSpPr txBox="1"/>
            <p:nvPr/>
          </p:nvSpPr>
          <p:spPr>
            <a:xfrm>
              <a:off x="1599883" y="140115"/>
              <a:ext cx="676543" cy="6765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5</a:t>
              </a:r>
            </a:p>
          </p:txBody>
        </p:sp>
      </p:grpSp>
      <p:grpSp>
        <p:nvGrpSpPr>
          <p:cNvPr id="18" name="Group 17">
            <a:extLst>
              <a:ext uri="{FF2B5EF4-FFF2-40B4-BE49-F238E27FC236}">
                <a16:creationId xmlns:a16="http://schemas.microsoft.com/office/drawing/2014/main" id="{E8F7C6E1-2832-42DB-BF1E-F405C1F506EC}"/>
              </a:ext>
            </a:extLst>
          </p:cNvPr>
          <p:cNvGrpSpPr/>
          <p:nvPr/>
        </p:nvGrpSpPr>
        <p:grpSpPr>
          <a:xfrm>
            <a:off x="8481392" y="2852936"/>
            <a:ext cx="288032" cy="288032"/>
            <a:chOff x="1459764" y="0"/>
            <a:chExt cx="956773" cy="956773"/>
          </a:xfrm>
        </p:grpSpPr>
        <p:sp>
          <p:nvSpPr>
            <p:cNvPr id="19" name="Oval 18">
              <a:extLst>
                <a:ext uri="{FF2B5EF4-FFF2-40B4-BE49-F238E27FC236}">
                  <a16:creationId xmlns:a16="http://schemas.microsoft.com/office/drawing/2014/main" id="{0FFC8BCF-DDE6-4C19-9267-F6C824EE8479}"/>
                </a:ext>
              </a:extLst>
            </p:cNvPr>
            <p:cNvSpPr/>
            <p:nvPr/>
          </p:nvSpPr>
          <p:spPr>
            <a:xfrm>
              <a:off x="1459764" y="0"/>
              <a:ext cx="956773" cy="956773"/>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0" name="Oval 4">
              <a:extLst>
                <a:ext uri="{FF2B5EF4-FFF2-40B4-BE49-F238E27FC236}">
                  <a16:creationId xmlns:a16="http://schemas.microsoft.com/office/drawing/2014/main" id="{D0A40CB6-45CC-462D-99C0-EA0B23D3011D}"/>
                </a:ext>
              </a:extLst>
            </p:cNvPr>
            <p:cNvSpPr txBox="1"/>
            <p:nvPr/>
          </p:nvSpPr>
          <p:spPr>
            <a:xfrm>
              <a:off x="1599883" y="140115"/>
              <a:ext cx="676543" cy="6765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4</a:t>
              </a:r>
            </a:p>
          </p:txBody>
        </p:sp>
      </p:grpSp>
      <p:grpSp>
        <p:nvGrpSpPr>
          <p:cNvPr id="21" name="Group 20">
            <a:extLst>
              <a:ext uri="{FF2B5EF4-FFF2-40B4-BE49-F238E27FC236}">
                <a16:creationId xmlns:a16="http://schemas.microsoft.com/office/drawing/2014/main" id="{B29E7ECC-903A-4629-B469-DE8176FDF50B}"/>
              </a:ext>
            </a:extLst>
          </p:cNvPr>
          <p:cNvGrpSpPr/>
          <p:nvPr/>
        </p:nvGrpSpPr>
        <p:grpSpPr>
          <a:xfrm>
            <a:off x="8481392" y="2420888"/>
            <a:ext cx="288032" cy="288032"/>
            <a:chOff x="1459764" y="0"/>
            <a:chExt cx="956773" cy="956773"/>
          </a:xfrm>
        </p:grpSpPr>
        <p:sp>
          <p:nvSpPr>
            <p:cNvPr id="22" name="Oval 21">
              <a:extLst>
                <a:ext uri="{FF2B5EF4-FFF2-40B4-BE49-F238E27FC236}">
                  <a16:creationId xmlns:a16="http://schemas.microsoft.com/office/drawing/2014/main" id="{DAB763E3-F102-4A99-A1AB-FAB831C04FE0}"/>
                </a:ext>
              </a:extLst>
            </p:cNvPr>
            <p:cNvSpPr/>
            <p:nvPr/>
          </p:nvSpPr>
          <p:spPr>
            <a:xfrm>
              <a:off x="1459764" y="0"/>
              <a:ext cx="956773" cy="956773"/>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3" name="Oval 4">
              <a:extLst>
                <a:ext uri="{FF2B5EF4-FFF2-40B4-BE49-F238E27FC236}">
                  <a16:creationId xmlns:a16="http://schemas.microsoft.com/office/drawing/2014/main" id="{BFAC3387-BB69-4796-AE05-CE0BFC30CC5F}"/>
                </a:ext>
              </a:extLst>
            </p:cNvPr>
            <p:cNvSpPr txBox="1"/>
            <p:nvPr/>
          </p:nvSpPr>
          <p:spPr>
            <a:xfrm>
              <a:off x="1599883" y="140115"/>
              <a:ext cx="676543" cy="6765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dirty="0"/>
                <a:t>3</a:t>
              </a:r>
              <a:endParaRPr lang="en-GB" sz="1600" kern="1200" dirty="0"/>
            </a:p>
          </p:txBody>
        </p:sp>
      </p:grpSp>
      <p:grpSp>
        <p:nvGrpSpPr>
          <p:cNvPr id="24" name="Group 23">
            <a:extLst>
              <a:ext uri="{FF2B5EF4-FFF2-40B4-BE49-F238E27FC236}">
                <a16:creationId xmlns:a16="http://schemas.microsoft.com/office/drawing/2014/main" id="{C3758B30-2FE9-4DC0-98D8-15D0EECEB1E4}"/>
              </a:ext>
            </a:extLst>
          </p:cNvPr>
          <p:cNvGrpSpPr/>
          <p:nvPr/>
        </p:nvGrpSpPr>
        <p:grpSpPr>
          <a:xfrm>
            <a:off x="8481392" y="1988840"/>
            <a:ext cx="288032" cy="288032"/>
            <a:chOff x="1459764" y="0"/>
            <a:chExt cx="956773" cy="956773"/>
          </a:xfrm>
        </p:grpSpPr>
        <p:sp>
          <p:nvSpPr>
            <p:cNvPr id="25" name="Oval 24">
              <a:extLst>
                <a:ext uri="{FF2B5EF4-FFF2-40B4-BE49-F238E27FC236}">
                  <a16:creationId xmlns:a16="http://schemas.microsoft.com/office/drawing/2014/main" id="{BFA5912A-6224-4022-BAB8-4B19A65A3359}"/>
                </a:ext>
              </a:extLst>
            </p:cNvPr>
            <p:cNvSpPr/>
            <p:nvPr/>
          </p:nvSpPr>
          <p:spPr>
            <a:xfrm>
              <a:off x="1459764" y="0"/>
              <a:ext cx="956773" cy="956773"/>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6" name="Oval 4">
              <a:extLst>
                <a:ext uri="{FF2B5EF4-FFF2-40B4-BE49-F238E27FC236}">
                  <a16:creationId xmlns:a16="http://schemas.microsoft.com/office/drawing/2014/main" id="{1DB6950D-D988-4578-80B9-E58BAEFEC579}"/>
                </a:ext>
              </a:extLst>
            </p:cNvPr>
            <p:cNvSpPr txBox="1"/>
            <p:nvPr/>
          </p:nvSpPr>
          <p:spPr>
            <a:xfrm>
              <a:off x="1599883" y="140115"/>
              <a:ext cx="676543" cy="6765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2</a:t>
              </a:r>
            </a:p>
          </p:txBody>
        </p:sp>
      </p:grpSp>
      <p:sp>
        <p:nvSpPr>
          <p:cNvPr id="27" name="Rectangle 26">
            <a:extLst>
              <a:ext uri="{FF2B5EF4-FFF2-40B4-BE49-F238E27FC236}">
                <a16:creationId xmlns:a16="http://schemas.microsoft.com/office/drawing/2014/main" id="{2BCA2FD5-0135-4B69-8CAD-9D636BBAC9D6}"/>
              </a:ext>
            </a:extLst>
          </p:cNvPr>
          <p:cNvSpPr/>
          <p:nvPr/>
        </p:nvSpPr>
        <p:spPr>
          <a:xfrm>
            <a:off x="560512" y="4077072"/>
            <a:ext cx="8784976" cy="2031325"/>
          </a:xfrm>
          <a:prstGeom prst="rect">
            <a:avLst/>
          </a:prstGeom>
        </p:spPr>
        <p:txBody>
          <a:bodyPr wrap="square">
            <a:spAutoFit/>
          </a:bodyPr>
          <a:lstStyle/>
          <a:p>
            <a:pPr marL="342900" indent="-342900">
              <a:buFont typeface="+mj-lt"/>
              <a:buAutoNum type="arabicPeriod" startAt="3"/>
            </a:pPr>
            <a:r>
              <a:rPr lang="en-GB" dirty="0"/>
              <a:t>Transparent – data on the blockchain is fully auditable for those with access.</a:t>
            </a:r>
          </a:p>
          <a:p>
            <a:pPr marL="342900" indent="-342900">
              <a:buFont typeface="+mj-lt"/>
              <a:buAutoNum type="arabicPeriod" startAt="3"/>
            </a:pPr>
            <a:r>
              <a:rPr lang="en-GB" dirty="0"/>
              <a:t>Read / Write only – (almost) impossible to delete once written on the blockchain.</a:t>
            </a:r>
          </a:p>
          <a:p>
            <a:pPr marL="342900" indent="-342900">
              <a:buFont typeface="+mj-lt"/>
              <a:buAutoNum type="arabicPeriod" startAt="3"/>
            </a:pPr>
            <a:r>
              <a:rPr lang="en-GB" dirty="0"/>
              <a:t>Tamper-resistant – verified data is cryptographically secured, making it resistant to malicious alterations.</a:t>
            </a:r>
          </a:p>
          <a:p>
            <a:pPr marL="342900" indent="-342900">
              <a:buFont typeface="+mj-lt"/>
              <a:buAutoNum type="arabicPeriod" startAt="3"/>
            </a:pPr>
            <a:r>
              <a:rPr lang="en-GB" dirty="0"/>
              <a:t>The “Impossible Triangle” – a (conventional) blockchain is (for now) only able to have two of these attributes, namely scalability (defined as throughput), decentralisation and security.</a:t>
            </a:r>
          </a:p>
        </p:txBody>
      </p:sp>
    </p:spTree>
    <p:extLst>
      <p:ext uri="{BB962C8B-B14F-4D97-AF65-F5344CB8AC3E}">
        <p14:creationId xmlns:p14="http://schemas.microsoft.com/office/powerpoint/2010/main" val="3359513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6A2B6A2-02E0-40F0-8155-7C7B02E996E4}"/>
              </a:ext>
            </a:extLst>
          </p:cNvPr>
          <p:cNvGraphicFramePr>
            <a:graphicFrameLocks noChangeAspect="1"/>
          </p:cNvGraphicFramePr>
          <p:nvPr>
            <p:custDataLst>
              <p:tags r:id="rId2"/>
            </p:custDataLst>
            <p:extLst>
              <p:ext uri="{D42A27DB-BD31-4B8C-83A1-F6EECF244321}">
                <p14:modId xmlns:p14="http://schemas.microsoft.com/office/powerpoint/2010/main" val="6659217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03"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16A2B6A2-02E0-40F0-8155-7C7B02E996E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72D96CA-3193-455E-B7A3-826C0C179F66}"/>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200"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GB" dirty="0"/>
              <a:t>What are the key components of blockchain?</a:t>
            </a:r>
          </a:p>
        </p:txBody>
      </p:sp>
      <p:sp>
        <p:nvSpPr>
          <p:cNvPr id="4" name="Date Placeholder 3"/>
          <p:cNvSpPr>
            <a:spLocks noGrp="1"/>
          </p:cNvSpPr>
          <p:nvPr>
            <p:ph type="dt" sz="half" idx="10"/>
          </p:nvPr>
        </p:nvSpPr>
        <p:spPr/>
        <p:txBody>
          <a:bodyPr/>
          <a:lstStyle/>
          <a:p>
            <a:fld id="{BC1242CF-12C1-4411-B532-E91306108269}" type="datetime4">
              <a:rPr lang="en-GB" smtClean="0"/>
              <a:pPr/>
              <a:t>1 February 2020</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12</a:t>
            </a:fld>
            <a:endParaRPr lang="en-GB"/>
          </a:p>
        </p:txBody>
      </p:sp>
      <p:sp>
        <p:nvSpPr>
          <p:cNvPr id="7" name="Rectangle 6">
            <a:extLst>
              <a:ext uri="{FF2B5EF4-FFF2-40B4-BE49-F238E27FC236}">
                <a16:creationId xmlns:a16="http://schemas.microsoft.com/office/drawing/2014/main" id="{85CB4B17-2D2D-4E52-B041-507C0D30C67E}"/>
              </a:ext>
            </a:extLst>
          </p:cNvPr>
          <p:cNvSpPr/>
          <p:nvPr/>
        </p:nvSpPr>
        <p:spPr>
          <a:xfrm>
            <a:off x="560512" y="1340769"/>
            <a:ext cx="8208912" cy="1477328"/>
          </a:xfrm>
          <a:prstGeom prst="rect">
            <a:avLst/>
          </a:prstGeom>
        </p:spPr>
        <p:txBody>
          <a:bodyPr wrap="square">
            <a:spAutoFit/>
          </a:bodyPr>
          <a:lstStyle/>
          <a:p>
            <a:r>
              <a:rPr lang="en-GB" dirty="0"/>
              <a:t>There are four key components in a blockchain:</a:t>
            </a:r>
          </a:p>
          <a:p>
            <a:pPr marL="342900" indent="-342900">
              <a:buFont typeface="+mj-lt"/>
              <a:buAutoNum type="arabicPeriod"/>
            </a:pPr>
            <a:r>
              <a:rPr lang="en-GB" dirty="0"/>
              <a:t>Cryptographic hash function</a:t>
            </a:r>
          </a:p>
          <a:p>
            <a:pPr marL="342900" indent="-342900">
              <a:buFont typeface="+mj-lt"/>
              <a:buAutoNum type="arabicPeriod"/>
            </a:pPr>
            <a:r>
              <a:rPr lang="en-GB" dirty="0"/>
              <a:t>Digital signature</a:t>
            </a:r>
          </a:p>
          <a:p>
            <a:pPr marL="342900" indent="-342900">
              <a:buFont typeface="+mj-lt"/>
              <a:buAutoNum type="arabicPeriod"/>
            </a:pPr>
            <a:r>
              <a:rPr lang="en-GB" dirty="0"/>
              <a:t>Blocks and chains</a:t>
            </a:r>
          </a:p>
          <a:p>
            <a:pPr marL="342900" indent="-342900">
              <a:buFont typeface="+mj-lt"/>
              <a:buAutoNum type="arabicPeriod"/>
            </a:pPr>
            <a:r>
              <a:rPr lang="en-GB" dirty="0"/>
              <a:t>Consensus algorithm</a:t>
            </a:r>
          </a:p>
        </p:txBody>
      </p:sp>
      <p:sp>
        <p:nvSpPr>
          <p:cNvPr id="8" name="Rectangle 7">
            <a:extLst>
              <a:ext uri="{FF2B5EF4-FFF2-40B4-BE49-F238E27FC236}">
                <a16:creationId xmlns:a16="http://schemas.microsoft.com/office/drawing/2014/main" id="{5822AFB8-0042-442F-B34B-3E2A3BA9EAFF}"/>
              </a:ext>
            </a:extLst>
          </p:cNvPr>
          <p:cNvSpPr/>
          <p:nvPr/>
        </p:nvSpPr>
        <p:spPr>
          <a:xfrm>
            <a:off x="560512" y="3140968"/>
            <a:ext cx="4248472" cy="2308324"/>
          </a:xfrm>
          <a:prstGeom prst="rect">
            <a:avLst/>
          </a:prstGeom>
        </p:spPr>
        <p:txBody>
          <a:bodyPr wrap="square">
            <a:spAutoFit/>
          </a:bodyPr>
          <a:lstStyle/>
          <a:p>
            <a:pPr marL="342900" indent="-342900">
              <a:buFont typeface="+mj-lt"/>
              <a:buAutoNum type="arabicPeriod"/>
            </a:pPr>
            <a:r>
              <a:rPr lang="en-GB" dirty="0"/>
              <a:t>Cryptographic hash function - a mathematical algorithm that maps data of arbitrary size (often called the “message”) to a bit string of a fixed size (i.e. the “hash” or “digest”) and is a one-way function, that is, a function which is practically infeasible to invert.</a:t>
            </a:r>
          </a:p>
        </p:txBody>
      </p:sp>
      <p:pic>
        <p:nvPicPr>
          <p:cNvPr id="9" name="Picture 8" descr="https://upload.wikimedia.org/wikipedia/commons/thumb/2/2b/Cryptographic_Hash_Function.svg/375px-Cryptographic_Hash_Function.svg.png">
            <a:extLst>
              <a:ext uri="{FF2B5EF4-FFF2-40B4-BE49-F238E27FC236}">
                <a16:creationId xmlns:a16="http://schemas.microsoft.com/office/drawing/2014/main" id="{D6769D01-0C00-4456-8385-A84520EADCF4}"/>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4880992" y="2996952"/>
            <a:ext cx="4427855" cy="3212465"/>
          </a:xfrm>
          <a:prstGeom prst="rect">
            <a:avLst/>
          </a:prstGeom>
          <a:noFill/>
          <a:ln>
            <a:noFill/>
          </a:ln>
        </p:spPr>
      </p:pic>
    </p:spTree>
    <p:extLst>
      <p:ext uri="{BB962C8B-B14F-4D97-AF65-F5344CB8AC3E}">
        <p14:creationId xmlns:p14="http://schemas.microsoft.com/office/powerpoint/2010/main" val="744867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6A2B6A2-02E0-40F0-8155-7C7B02E996E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34"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16A2B6A2-02E0-40F0-8155-7C7B02E996E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72D96CA-3193-455E-B7A3-826C0C179F66}"/>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200"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GB" dirty="0"/>
              <a:t>What are the key components of blockchain?</a:t>
            </a:r>
          </a:p>
        </p:txBody>
      </p:sp>
      <p:sp>
        <p:nvSpPr>
          <p:cNvPr id="4" name="Date Placeholder 3"/>
          <p:cNvSpPr>
            <a:spLocks noGrp="1"/>
          </p:cNvSpPr>
          <p:nvPr>
            <p:ph type="dt" sz="half" idx="10"/>
          </p:nvPr>
        </p:nvSpPr>
        <p:spPr/>
        <p:txBody>
          <a:bodyPr/>
          <a:lstStyle/>
          <a:p>
            <a:fld id="{BC1242CF-12C1-4411-B532-E91306108269}" type="datetime4">
              <a:rPr lang="en-GB" smtClean="0"/>
              <a:pPr/>
              <a:t>1 February 2020</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13</a:t>
            </a:fld>
            <a:endParaRPr lang="en-GB"/>
          </a:p>
        </p:txBody>
      </p:sp>
      <p:sp>
        <p:nvSpPr>
          <p:cNvPr id="7" name="Rectangle 6">
            <a:extLst>
              <a:ext uri="{FF2B5EF4-FFF2-40B4-BE49-F238E27FC236}">
                <a16:creationId xmlns:a16="http://schemas.microsoft.com/office/drawing/2014/main" id="{85CB4B17-2D2D-4E52-B041-507C0D30C67E}"/>
              </a:ext>
            </a:extLst>
          </p:cNvPr>
          <p:cNvSpPr/>
          <p:nvPr/>
        </p:nvSpPr>
        <p:spPr>
          <a:xfrm>
            <a:off x="560512" y="1340768"/>
            <a:ext cx="4392488" cy="3416320"/>
          </a:xfrm>
          <a:prstGeom prst="rect">
            <a:avLst/>
          </a:prstGeom>
        </p:spPr>
        <p:txBody>
          <a:bodyPr wrap="square">
            <a:spAutoFit/>
          </a:bodyPr>
          <a:lstStyle/>
          <a:p>
            <a:pPr marL="342900" indent="-342900">
              <a:buFont typeface="+mj-lt"/>
              <a:buAutoNum type="arabicPeriod" startAt="2"/>
            </a:pPr>
            <a:r>
              <a:rPr lang="en-GB" dirty="0"/>
              <a:t>Digital signature – it serves as a unique fingerprint and provides the assurance that the proposal to change the state (i.e. the current snapshot of the data) of the blockchain originates from a network node that is authorised to do so. This is achieved using asymmetric cryptography, where a pair of “keys” – one public, and the other private – could be used to encrypt and decrypt data.</a:t>
            </a:r>
          </a:p>
        </p:txBody>
      </p:sp>
      <p:pic>
        <p:nvPicPr>
          <p:cNvPr id="10" name="Picture 9" descr="https://upload.wikimedia.org/wikipedia/commons/thumb/7/78/Private_key_signing.svg/250px-Private_key_signing.svg.png">
            <a:extLst>
              <a:ext uri="{FF2B5EF4-FFF2-40B4-BE49-F238E27FC236}">
                <a16:creationId xmlns:a16="http://schemas.microsoft.com/office/drawing/2014/main" id="{45B52BC5-DAFA-4623-88E8-BA04C409F37C}"/>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5601072" y="1412776"/>
            <a:ext cx="2879725" cy="2811780"/>
          </a:xfrm>
          <a:prstGeom prst="rect">
            <a:avLst/>
          </a:prstGeom>
          <a:noFill/>
          <a:ln>
            <a:noFill/>
          </a:ln>
        </p:spPr>
      </p:pic>
    </p:spTree>
    <p:extLst>
      <p:ext uri="{BB962C8B-B14F-4D97-AF65-F5344CB8AC3E}">
        <p14:creationId xmlns:p14="http://schemas.microsoft.com/office/powerpoint/2010/main" val="958042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6A2B6A2-02E0-40F0-8155-7C7B02E996E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55"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16A2B6A2-02E0-40F0-8155-7C7B02E996E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72D96CA-3193-455E-B7A3-826C0C179F66}"/>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200"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GB" dirty="0"/>
              <a:t>What are the key components of blockchain?</a:t>
            </a:r>
          </a:p>
        </p:txBody>
      </p:sp>
      <p:sp>
        <p:nvSpPr>
          <p:cNvPr id="4" name="Date Placeholder 3"/>
          <p:cNvSpPr>
            <a:spLocks noGrp="1"/>
          </p:cNvSpPr>
          <p:nvPr>
            <p:ph type="dt" sz="half" idx="10"/>
          </p:nvPr>
        </p:nvSpPr>
        <p:spPr/>
        <p:txBody>
          <a:bodyPr/>
          <a:lstStyle/>
          <a:p>
            <a:fld id="{BC1242CF-12C1-4411-B532-E91306108269}" type="datetime4">
              <a:rPr lang="en-GB" smtClean="0"/>
              <a:pPr/>
              <a:t>1 February 2020</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14</a:t>
            </a:fld>
            <a:endParaRPr lang="en-GB"/>
          </a:p>
        </p:txBody>
      </p:sp>
      <p:sp>
        <p:nvSpPr>
          <p:cNvPr id="7" name="Rectangle 6">
            <a:extLst>
              <a:ext uri="{FF2B5EF4-FFF2-40B4-BE49-F238E27FC236}">
                <a16:creationId xmlns:a16="http://schemas.microsoft.com/office/drawing/2014/main" id="{85CB4B17-2D2D-4E52-B041-507C0D30C67E}"/>
              </a:ext>
            </a:extLst>
          </p:cNvPr>
          <p:cNvSpPr/>
          <p:nvPr/>
        </p:nvSpPr>
        <p:spPr>
          <a:xfrm>
            <a:off x="560512" y="1340769"/>
            <a:ext cx="8424936" cy="1200329"/>
          </a:xfrm>
          <a:prstGeom prst="rect">
            <a:avLst/>
          </a:prstGeom>
        </p:spPr>
        <p:txBody>
          <a:bodyPr wrap="square">
            <a:spAutoFit/>
          </a:bodyPr>
          <a:lstStyle/>
          <a:p>
            <a:pPr marL="342900" indent="-342900">
              <a:buFont typeface="+mj-lt"/>
              <a:buAutoNum type="arabicPeriod" startAt="3"/>
            </a:pPr>
            <a:r>
              <a:rPr lang="en-GB" dirty="0"/>
              <a:t>Blocks and chains - the root hash/Merkle root forms part of the block header. Another component of the same block header is the hash of the previous block. This unique data structure where blocks are chained together is a distinctive feature of blockchain that makes it tamper-resistant.</a:t>
            </a:r>
          </a:p>
        </p:txBody>
      </p:sp>
      <p:pic>
        <p:nvPicPr>
          <p:cNvPr id="11" name="Picture 10">
            <a:extLst>
              <a:ext uri="{FF2B5EF4-FFF2-40B4-BE49-F238E27FC236}">
                <a16:creationId xmlns:a16="http://schemas.microsoft.com/office/drawing/2014/main" id="{8A5C6F67-E3AD-4267-AECB-5C0617DFFFA4}"/>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920552" y="2780928"/>
            <a:ext cx="8208912" cy="1512168"/>
          </a:xfrm>
          <a:prstGeom prst="rect">
            <a:avLst/>
          </a:prstGeom>
        </p:spPr>
      </p:pic>
    </p:spTree>
    <p:extLst>
      <p:ext uri="{BB962C8B-B14F-4D97-AF65-F5344CB8AC3E}">
        <p14:creationId xmlns:p14="http://schemas.microsoft.com/office/powerpoint/2010/main" val="447663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6A2B6A2-02E0-40F0-8155-7C7B02E996E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78"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16A2B6A2-02E0-40F0-8155-7C7B02E996E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72D96CA-3193-455E-B7A3-826C0C179F66}"/>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200"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GB" dirty="0"/>
              <a:t>What are the key components of blockchain?</a:t>
            </a:r>
          </a:p>
        </p:txBody>
      </p:sp>
      <p:sp>
        <p:nvSpPr>
          <p:cNvPr id="4" name="Date Placeholder 3"/>
          <p:cNvSpPr>
            <a:spLocks noGrp="1"/>
          </p:cNvSpPr>
          <p:nvPr>
            <p:ph type="dt" sz="half" idx="10"/>
          </p:nvPr>
        </p:nvSpPr>
        <p:spPr/>
        <p:txBody>
          <a:bodyPr/>
          <a:lstStyle/>
          <a:p>
            <a:fld id="{BC1242CF-12C1-4411-B532-E91306108269}" type="datetime4">
              <a:rPr lang="en-GB" smtClean="0"/>
              <a:pPr/>
              <a:t>1 February 2020</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15</a:t>
            </a:fld>
            <a:endParaRPr lang="en-GB"/>
          </a:p>
        </p:txBody>
      </p:sp>
      <p:sp>
        <p:nvSpPr>
          <p:cNvPr id="7" name="Rectangle 6">
            <a:extLst>
              <a:ext uri="{FF2B5EF4-FFF2-40B4-BE49-F238E27FC236}">
                <a16:creationId xmlns:a16="http://schemas.microsoft.com/office/drawing/2014/main" id="{85CB4B17-2D2D-4E52-B041-507C0D30C67E}"/>
              </a:ext>
            </a:extLst>
          </p:cNvPr>
          <p:cNvSpPr/>
          <p:nvPr/>
        </p:nvSpPr>
        <p:spPr>
          <a:xfrm>
            <a:off x="560512" y="1340769"/>
            <a:ext cx="8640960" cy="1200329"/>
          </a:xfrm>
          <a:prstGeom prst="rect">
            <a:avLst/>
          </a:prstGeom>
        </p:spPr>
        <p:txBody>
          <a:bodyPr wrap="square">
            <a:spAutoFit/>
          </a:bodyPr>
          <a:lstStyle/>
          <a:p>
            <a:pPr marL="342900" indent="-342900">
              <a:buFont typeface="+mj-lt"/>
              <a:buAutoNum type="arabicPeriod" startAt="4"/>
            </a:pPr>
            <a:r>
              <a:rPr lang="en-GB" dirty="0"/>
              <a:t>Consensus algorithm - The consensus mechanism is a set of rules that determine how data is verified, how conflicting information is resolved, and how agreement is reached on committing changes to the blockchain without a trusted centralised authority. Here are some examples:</a:t>
            </a:r>
          </a:p>
        </p:txBody>
      </p:sp>
      <p:graphicFrame>
        <p:nvGraphicFramePr>
          <p:cNvPr id="9" name="Content Placeholder 5">
            <a:extLst>
              <a:ext uri="{FF2B5EF4-FFF2-40B4-BE49-F238E27FC236}">
                <a16:creationId xmlns:a16="http://schemas.microsoft.com/office/drawing/2014/main" id="{5CE7EDF7-F3BB-4845-8D4B-174E4C782A91}"/>
              </a:ext>
            </a:extLst>
          </p:cNvPr>
          <p:cNvGraphicFramePr>
            <a:graphicFrameLocks/>
          </p:cNvGraphicFramePr>
          <p:nvPr>
            <p:extLst>
              <p:ext uri="{D42A27DB-BD31-4B8C-83A1-F6EECF244321}">
                <p14:modId xmlns:p14="http://schemas.microsoft.com/office/powerpoint/2010/main" val="3349215436"/>
              </p:ext>
            </p:extLst>
          </p:nvPr>
        </p:nvGraphicFramePr>
        <p:xfrm>
          <a:off x="1064568" y="2780928"/>
          <a:ext cx="7920880" cy="2389245"/>
        </p:xfrm>
        <a:graphic>
          <a:graphicData uri="http://schemas.openxmlformats.org/drawingml/2006/table">
            <a:tbl>
              <a:tblPr firstRow="1" bandRow="1">
                <a:tableStyleId>{21E4AEA4-8DFA-4A89-87EB-49C32662AFE0}</a:tableStyleId>
              </a:tblPr>
              <a:tblGrid>
                <a:gridCol w="2088232">
                  <a:extLst>
                    <a:ext uri="{9D8B030D-6E8A-4147-A177-3AD203B41FA5}">
                      <a16:colId xmlns:a16="http://schemas.microsoft.com/office/drawing/2014/main" val="20000"/>
                    </a:ext>
                  </a:extLst>
                </a:gridCol>
                <a:gridCol w="5832648">
                  <a:extLst>
                    <a:ext uri="{9D8B030D-6E8A-4147-A177-3AD203B41FA5}">
                      <a16:colId xmlns:a16="http://schemas.microsoft.com/office/drawing/2014/main" val="20001"/>
                    </a:ext>
                  </a:extLst>
                </a:gridCol>
              </a:tblGrid>
              <a:tr h="4080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t>Consensus algorithm</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t>High-level description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40027">
                <a:tc>
                  <a:txBody>
                    <a:bodyPr/>
                    <a:lstStyle/>
                    <a:p>
                      <a:r>
                        <a:rPr lang="en-GB" sz="1400" dirty="0">
                          <a:solidFill>
                            <a:srgbClr val="3F4548"/>
                          </a:solidFill>
                        </a:rPr>
                        <a:t>Proof-of-Work (</a:t>
                      </a:r>
                      <a:r>
                        <a:rPr lang="en-GB" sz="1400" dirty="0" err="1">
                          <a:solidFill>
                            <a:srgbClr val="3F4548"/>
                          </a:solidFill>
                        </a:rPr>
                        <a:t>PoW</a:t>
                      </a:r>
                      <a:r>
                        <a:rPr lang="en-GB" sz="1400" dirty="0">
                          <a:solidFill>
                            <a:srgbClr val="3F4548"/>
                          </a:solidFill>
                        </a:rPr>
                        <a:t>)</a:t>
                      </a:r>
                    </a:p>
                  </a:txBody>
                  <a:tcPr>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Requires solving cryptographic puzzles by brute computational force for a state change to be committed to the blockchain.</a:t>
                      </a:r>
                    </a:p>
                  </a:txBody>
                  <a:tcPr>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2400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Proof-of-Stake (</a:t>
                      </a:r>
                      <a:r>
                        <a:rPr lang="en-GB" sz="1400" dirty="0" err="1">
                          <a:solidFill>
                            <a:srgbClr val="3F4548"/>
                          </a:solidFill>
                        </a:rPr>
                        <a:t>PoS</a:t>
                      </a:r>
                      <a:r>
                        <a:rPr lang="en-GB" sz="1400" dirty="0">
                          <a:solidFill>
                            <a:srgbClr val="3F4548"/>
                          </a:solidFill>
                        </a:rPr>
                        <a:t>)</a:t>
                      </a:r>
                    </a:p>
                  </a:txBody>
                  <a:tcPr>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Unlike </a:t>
                      </a:r>
                      <a:r>
                        <a:rPr lang="en-GB" sz="1400" dirty="0" err="1">
                          <a:solidFill>
                            <a:srgbClr val="3F4548"/>
                          </a:solidFill>
                        </a:rPr>
                        <a:t>PoW</a:t>
                      </a:r>
                      <a:r>
                        <a:rPr lang="en-GB" sz="1400" dirty="0">
                          <a:solidFill>
                            <a:srgbClr val="3F4548"/>
                          </a:solidFill>
                        </a:rPr>
                        <a:t> where miners compete to commit state changes to the blockchain, </a:t>
                      </a:r>
                      <a:r>
                        <a:rPr lang="en-GB" sz="1400" dirty="0" err="1">
                          <a:solidFill>
                            <a:srgbClr val="3F4548"/>
                          </a:solidFill>
                        </a:rPr>
                        <a:t>PoS</a:t>
                      </a:r>
                      <a:r>
                        <a:rPr lang="en-GB" sz="1400" dirty="0">
                          <a:solidFill>
                            <a:srgbClr val="3F4548"/>
                          </a:solidFill>
                        </a:rPr>
                        <a:t> selects from a pool of validators who hold a certain amount of the digital currency/token native to the blockchain (i.e. the stake).</a:t>
                      </a:r>
                    </a:p>
                  </a:txBody>
                  <a:tcPr>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2400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Proof-of-Authority (</a:t>
                      </a:r>
                      <a:r>
                        <a:rPr lang="en-GB" sz="1400" dirty="0" err="1">
                          <a:solidFill>
                            <a:srgbClr val="3F4548"/>
                          </a:solidFill>
                        </a:rPr>
                        <a:t>PoA</a:t>
                      </a:r>
                      <a:r>
                        <a:rPr lang="en-GB" sz="1400" dirty="0">
                          <a:solidFill>
                            <a:srgbClr val="3F4548"/>
                          </a:solidFill>
                        </a:rPr>
                        <a:t>)</a:t>
                      </a:r>
                    </a:p>
                  </a:txBody>
                  <a:tcPr>
                    <a:lnL w="12700" cmpd="sng">
                      <a:noFill/>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F4548"/>
                          </a:solidFill>
                        </a:rPr>
                        <a:t>Trusted entities vote on whether to commit the state changes to the blockchain.</a:t>
                      </a:r>
                    </a:p>
                  </a:txBody>
                  <a:tcPr>
                    <a:lnL w="12700" cap="flat" cmpd="sng" algn="ctr">
                      <a:solidFill>
                        <a:schemeClr val="bg2">
                          <a:lumMod val="65000"/>
                        </a:schemeClr>
                      </a:solidFill>
                      <a:prstDash val="solid"/>
                      <a:round/>
                      <a:headEnd type="none" w="med" len="med"/>
                      <a:tailEnd type="none" w="med" len="med"/>
                    </a:lnL>
                    <a:lnR w="12700" cap="flat" cmpd="sng" algn="ctr">
                      <a:solidFill>
                        <a:schemeClr val="bg2">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61279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2497396-5621-424D-AA57-67BFB49DA8DF}"/>
              </a:ext>
            </a:extLst>
          </p:cNvPr>
          <p:cNvGraphicFramePr>
            <a:graphicFrameLocks noChangeAspect="1"/>
          </p:cNvGraphicFramePr>
          <p:nvPr>
            <p:custDataLst>
              <p:tags r:id="rId2"/>
            </p:custDataLst>
            <p:extLst>
              <p:ext uri="{D42A27DB-BD31-4B8C-83A1-F6EECF244321}">
                <p14:modId xmlns:p14="http://schemas.microsoft.com/office/powerpoint/2010/main" val="9905678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88"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F3D44BE-B880-4ED0-BC35-25BCFA321131}"/>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600"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5" name="Title 4"/>
          <p:cNvSpPr>
            <a:spLocks noGrp="1"/>
          </p:cNvSpPr>
          <p:nvPr>
            <p:ph type="ctrTitle"/>
          </p:nvPr>
        </p:nvSpPr>
        <p:spPr/>
        <p:txBody>
          <a:bodyPr/>
          <a:lstStyle/>
          <a:p>
            <a:r>
              <a:rPr lang="en-GB" dirty="0"/>
              <a:t>Insurance use cases</a:t>
            </a:r>
          </a:p>
        </p:txBody>
      </p:sp>
      <p:sp>
        <p:nvSpPr>
          <p:cNvPr id="4" name="Date Placeholder 3"/>
          <p:cNvSpPr>
            <a:spLocks noGrp="1"/>
          </p:cNvSpPr>
          <p:nvPr>
            <p:ph type="dt" sz="half" idx="2"/>
          </p:nvPr>
        </p:nvSpPr>
        <p:spPr/>
        <p:txBody>
          <a:bodyPr/>
          <a:lstStyle/>
          <a:p>
            <a:fld id="{1744C141-B97D-4979-AB76-E8E6AB76C28B}" type="datetime4">
              <a:rPr lang="en-GB" smtClean="0"/>
              <a:pPr/>
              <a:t>1 February 2020</a:t>
            </a:fld>
            <a:endParaRPr lang="en-GB" dirty="0"/>
          </a:p>
        </p:txBody>
      </p:sp>
    </p:spTree>
    <p:extLst>
      <p:ext uri="{BB962C8B-B14F-4D97-AF65-F5344CB8AC3E}">
        <p14:creationId xmlns:p14="http://schemas.microsoft.com/office/powerpoint/2010/main" val="2556107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Brief context on blockchain</a:t>
            </a:r>
          </a:p>
        </p:txBody>
      </p:sp>
      <p:sp>
        <p:nvSpPr>
          <p:cNvPr id="4" name="Date Placeholder 3"/>
          <p:cNvSpPr>
            <a:spLocks noGrp="1"/>
          </p:cNvSpPr>
          <p:nvPr>
            <p:ph type="dt" sz="half" idx="10"/>
          </p:nvPr>
        </p:nvSpPr>
        <p:spPr/>
        <p:txBody>
          <a:bodyPr/>
          <a:lstStyle/>
          <a:p>
            <a:fld id="{BC1242CF-12C1-4411-B532-E91306108269}" type="datetime4">
              <a:rPr lang="en-GB" smtClean="0"/>
              <a:pPr/>
              <a:t>1 February 2020</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17</a:t>
            </a:fld>
            <a:endParaRPr lang="en-GB"/>
          </a:p>
        </p:txBody>
      </p:sp>
      <p:grpSp>
        <p:nvGrpSpPr>
          <p:cNvPr id="8" name="Group 33">
            <a:extLst>
              <a:ext uri="{FF2B5EF4-FFF2-40B4-BE49-F238E27FC236}">
                <a16:creationId xmlns:a16="http://schemas.microsoft.com/office/drawing/2014/main" id="{B3F93AFF-3220-934B-B0D6-E2FE8C93973F}"/>
              </a:ext>
            </a:extLst>
          </p:cNvPr>
          <p:cNvGrpSpPr>
            <a:grpSpLocks/>
          </p:cNvGrpSpPr>
          <p:nvPr/>
        </p:nvGrpSpPr>
        <p:grpSpPr bwMode="auto">
          <a:xfrm>
            <a:off x="233841" y="1340768"/>
            <a:ext cx="9371245" cy="2232248"/>
            <a:chOff x="756973" y="2479957"/>
            <a:chExt cx="8050793" cy="1917820"/>
          </a:xfrm>
        </p:grpSpPr>
        <p:pic>
          <p:nvPicPr>
            <p:cNvPr id="9" name="Picture 3">
              <a:extLst>
                <a:ext uri="{FF2B5EF4-FFF2-40B4-BE49-F238E27FC236}">
                  <a16:creationId xmlns:a16="http://schemas.microsoft.com/office/drawing/2014/main" id="{8CF7FA76-E70A-D045-B5AF-711F924826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6973" y="2479957"/>
              <a:ext cx="8050793" cy="191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6">
              <a:extLst>
                <a:ext uri="{FF2B5EF4-FFF2-40B4-BE49-F238E27FC236}">
                  <a16:creationId xmlns:a16="http://schemas.microsoft.com/office/drawing/2014/main" id="{E7CC56DB-5C13-C345-8F03-7897F1C9F182}"/>
                </a:ext>
              </a:extLst>
            </p:cNvPr>
            <p:cNvSpPr txBox="1">
              <a:spLocks noChangeArrowheads="1"/>
            </p:cNvSpPr>
            <p:nvPr/>
          </p:nvSpPr>
          <p:spPr bwMode="auto">
            <a:xfrm>
              <a:off x="1223200" y="2979803"/>
              <a:ext cx="6872386" cy="66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GB" altLang="en-US" sz="1200" b="1" dirty="0">
                  <a:latin typeface="Times New Roman" panose="02020603050405020304" pitchFamily="18" charset="0"/>
                  <a:cs typeface="Times New Roman" panose="02020603050405020304" pitchFamily="18" charset="0"/>
                </a:rPr>
                <a:t>The Times, 19/Dec/2019</a:t>
              </a:r>
              <a:r>
                <a:rPr lang="en-GB" altLang="en-US" sz="2000" b="1" dirty="0">
                  <a:latin typeface="Times New Roman" panose="02020603050405020304" pitchFamily="18" charset="0"/>
                  <a:cs typeface="Times New Roman" panose="02020603050405020304" pitchFamily="18" charset="0"/>
                </a:rPr>
                <a:t> </a:t>
              </a:r>
              <a:endParaRPr lang="en-GB" altLang="en-US" sz="1200" b="1" dirty="0">
                <a:latin typeface="Times New Roman" panose="02020603050405020304" pitchFamily="18" charset="0"/>
                <a:cs typeface="Times New Roman" panose="02020603050405020304" pitchFamily="18" charset="0"/>
              </a:endParaRPr>
            </a:p>
            <a:p>
              <a:pPr eaLnBrk="1" hangingPunct="1">
                <a:spcBef>
                  <a:spcPct val="0"/>
                </a:spcBef>
                <a:buFontTx/>
                <a:buNone/>
              </a:pPr>
              <a:r>
                <a:rPr lang="en-GB" altLang="en-US" sz="2400" b="1" i="1" dirty="0">
                  <a:latin typeface="Times New Roman" panose="02020603050405020304" pitchFamily="18" charset="0"/>
                  <a:cs typeface="Times New Roman" panose="02020603050405020304" pitchFamily="18" charset="0"/>
                </a:rPr>
                <a:t>Hedge funds eavesdrop on vital Bank of England briefings</a:t>
              </a:r>
            </a:p>
          </p:txBody>
        </p:sp>
      </p:grpSp>
      <p:grpSp>
        <p:nvGrpSpPr>
          <p:cNvPr id="15" name="Group 33">
            <a:extLst>
              <a:ext uri="{FF2B5EF4-FFF2-40B4-BE49-F238E27FC236}">
                <a16:creationId xmlns:a16="http://schemas.microsoft.com/office/drawing/2014/main" id="{D9550683-A1B3-1440-A281-F959F2225240}"/>
              </a:ext>
            </a:extLst>
          </p:cNvPr>
          <p:cNvGrpSpPr>
            <a:grpSpLocks/>
          </p:cNvGrpSpPr>
          <p:nvPr/>
        </p:nvGrpSpPr>
        <p:grpSpPr bwMode="auto">
          <a:xfrm>
            <a:off x="233841" y="3222668"/>
            <a:ext cx="9371245" cy="2232248"/>
            <a:chOff x="756973" y="2479957"/>
            <a:chExt cx="8050793" cy="1917820"/>
          </a:xfrm>
        </p:grpSpPr>
        <p:pic>
          <p:nvPicPr>
            <p:cNvPr id="16" name="Picture 3">
              <a:extLst>
                <a:ext uri="{FF2B5EF4-FFF2-40B4-BE49-F238E27FC236}">
                  <a16:creationId xmlns:a16="http://schemas.microsoft.com/office/drawing/2014/main" id="{BDCFA4EA-402C-9044-9AD3-67B71A0153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6973" y="2479957"/>
              <a:ext cx="8050793" cy="191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CAF9D92D-74E7-9D4E-B773-311CB6F9F14D}"/>
                </a:ext>
              </a:extLst>
            </p:cNvPr>
            <p:cNvSpPr txBox="1">
              <a:spLocks noChangeArrowheads="1"/>
            </p:cNvSpPr>
            <p:nvPr/>
          </p:nvSpPr>
          <p:spPr bwMode="auto">
            <a:xfrm>
              <a:off x="1223200" y="3111313"/>
              <a:ext cx="6872386" cy="555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GB" altLang="en-US" sz="1200" b="1" dirty="0">
                  <a:latin typeface="Times New Roman" panose="02020603050405020304" pitchFamily="18" charset="0"/>
                  <a:cs typeface="Times New Roman" panose="02020603050405020304" pitchFamily="18" charset="0"/>
                </a:rPr>
                <a:t>The Times, 03/Jan/2009</a:t>
              </a:r>
            </a:p>
            <a:p>
              <a:pPr eaLnBrk="1" hangingPunct="1">
                <a:spcBef>
                  <a:spcPct val="0"/>
                </a:spcBef>
                <a:buFontTx/>
                <a:buNone/>
              </a:pPr>
              <a:r>
                <a:rPr lang="en-GB" altLang="en-US" sz="2400" b="1" i="1" dirty="0">
                  <a:latin typeface="Times New Roman" panose="02020603050405020304" pitchFamily="18" charset="0"/>
                  <a:cs typeface="Times New Roman" panose="02020603050405020304" pitchFamily="18" charset="0"/>
                </a:rPr>
                <a:t>Chancellor on brink of second bailout for banks</a:t>
              </a:r>
            </a:p>
          </p:txBody>
        </p:sp>
      </p:grpSp>
    </p:spTree>
    <p:extLst>
      <p:ext uri="{BB962C8B-B14F-4D97-AF65-F5344CB8AC3E}">
        <p14:creationId xmlns:p14="http://schemas.microsoft.com/office/powerpoint/2010/main" val="3357393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Drivers for use cases in insurance</a:t>
            </a:r>
          </a:p>
        </p:txBody>
      </p:sp>
      <p:sp>
        <p:nvSpPr>
          <p:cNvPr id="4" name="Date Placeholder 3"/>
          <p:cNvSpPr>
            <a:spLocks noGrp="1"/>
          </p:cNvSpPr>
          <p:nvPr>
            <p:ph type="dt" sz="half" idx="10"/>
          </p:nvPr>
        </p:nvSpPr>
        <p:spPr/>
        <p:txBody>
          <a:bodyPr/>
          <a:lstStyle/>
          <a:p>
            <a:fld id="{BC1242CF-12C1-4411-B532-E91306108269}" type="datetime4">
              <a:rPr lang="en-GB" smtClean="0"/>
              <a:pPr/>
              <a:t>1 February 2020</a:t>
            </a:fld>
            <a:endParaRPr lang="en-GB"/>
          </a:p>
        </p:txBody>
      </p:sp>
      <p:sp>
        <p:nvSpPr>
          <p:cNvPr id="5" name="Slide Number Placeholder 4"/>
          <p:cNvSpPr>
            <a:spLocks noGrp="1"/>
          </p:cNvSpPr>
          <p:nvPr>
            <p:ph type="sldNum" sz="quarter" idx="12"/>
          </p:nvPr>
        </p:nvSpPr>
        <p:spPr/>
        <p:txBody>
          <a:bodyPr/>
          <a:lstStyle/>
          <a:p>
            <a:fld id="{FE8DA6AF-1811-4E27-A96F-54109F1D0275}" type="slidenum">
              <a:rPr lang="en-GB" smtClean="0"/>
              <a:pPr/>
              <a:t>18</a:t>
            </a:fld>
            <a:endParaRPr lang="en-GB"/>
          </a:p>
        </p:txBody>
      </p:sp>
      <p:sp>
        <p:nvSpPr>
          <p:cNvPr id="7" name="Content Placeholder 2"/>
          <p:cNvSpPr txBox="1">
            <a:spLocks/>
          </p:cNvSpPr>
          <p:nvPr/>
        </p:nvSpPr>
        <p:spPr bwMode="auto">
          <a:xfrm>
            <a:off x="428229" y="1514715"/>
            <a:ext cx="9062254" cy="464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9875" indent="-269875" algn="l" rtl="0" fontAlgn="base">
              <a:spcBef>
                <a:spcPct val="50000"/>
              </a:spcBef>
              <a:spcAft>
                <a:spcPct val="0"/>
              </a:spcAft>
              <a:buClr>
                <a:srgbClr val="D9AB16"/>
              </a:buClr>
              <a:buChar char="•"/>
              <a:defRPr sz="2400">
                <a:solidFill>
                  <a:srgbClr val="0D2E64"/>
                </a:solidFill>
                <a:latin typeface="+mn-lt"/>
                <a:ea typeface="+mn-ea"/>
                <a:cs typeface="+mn-cs"/>
              </a:defRPr>
            </a:lvl1pPr>
            <a:lvl2pPr marL="717550" indent="-268288" algn="l" rtl="0" fontAlgn="base">
              <a:spcBef>
                <a:spcPct val="50000"/>
              </a:spcBef>
              <a:spcAft>
                <a:spcPct val="0"/>
              </a:spcAft>
              <a:buClr>
                <a:srgbClr val="D9AB16"/>
              </a:buClr>
              <a:buChar char="–"/>
              <a:defRPr sz="2000">
                <a:solidFill>
                  <a:srgbClr val="0D2E64"/>
                </a:solidFill>
                <a:latin typeface="+mn-lt"/>
                <a:cs typeface="+mn-cs"/>
              </a:defRPr>
            </a:lvl2pPr>
            <a:lvl3pPr marL="1071563" indent="-174625" algn="l" rtl="0" fontAlgn="base">
              <a:spcBef>
                <a:spcPct val="50000"/>
              </a:spcBef>
              <a:spcAft>
                <a:spcPct val="0"/>
              </a:spcAft>
              <a:buClr>
                <a:srgbClr val="D9AB16"/>
              </a:buClr>
              <a:buChar char="•"/>
              <a:defRPr>
                <a:solidFill>
                  <a:srgbClr val="0D2E64"/>
                </a:solidFill>
                <a:latin typeface="+mn-lt"/>
                <a:cs typeface="+mn-cs"/>
              </a:defRPr>
            </a:lvl3pPr>
            <a:lvl4pPr marL="1433513" indent="-182563" algn="l" rtl="0" fontAlgn="base">
              <a:spcBef>
                <a:spcPct val="50000"/>
              </a:spcBef>
              <a:spcAft>
                <a:spcPct val="0"/>
              </a:spcAft>
              <a:buClr>
                <a:srgbClr val="D9AB16"/>
              </a:buClr>
              <a:buChar char="–"/>
              <a:defRPr sz="1600">
                <a:solidFill>
                  <a:srgbClr val="0D2E64"/>
                </a:solidFill>
                <a:latin typeface="+mn-lt"/>
                <a:cs typeface="+mn-cs"/>
              </a:defRPr>
            </a:lvl4pPr>
            <a:lvl5pPr marL="1792288" indent="-176213" algn="l" rtl="0" fontAlgn="base">
              <a:spcBef>
                <a:spcPct val="50000"/>
              </a:spcBef>
              <a:spcAft>
                <a:spcPct val="0"/>
              </a:spcAft>
              <a:buClr>
                <a:srgbClr val="D9AB16"/>
              </a:buClr>
              <a:buChar char="»"/>
              <a:defRPr sz="1400">
                <a:solidFill>
                  <a:srgbClr val="0D2E64"/>
                </a:solidFill>
                <a:latin typeface="+mn-lt"/>
                <a:cs typeface="+mn-cs"/>
              </a:defRPr>
            </a:lvl5pPr>
            <a:lvl6pPr marL="2249488" indent="-176213" algn="l" rtl="0" fontAlgn="base">
              <a:spcBef>
                <a:spcPct val="50000"/>
              </a:spcBef>
              <a:spcAft>
                <a:spcPct val="0"/>
              </a:spcAft>
              <a:buClr>
                <a:srgbClr val="D9AB16"/>
              </a:buClr>
              <a:buChar char="»"/>
              <a:defRPr sz="1400">
                <a:solidFill>
                  <a:srgbClr val="0D2E64"/>
                </a:solidFill>
                <a:latin typeface="+mn-lt"/>
                <a:cs typeface="+mn-cs"/>
              </a:defRPr>
            </a:lvl6pPr>
            <a:lvl7pPr marL="2706688" indent="-176213" algn="l" rtl="0" fontAlgn="base">
              <a:spcBef>
                <a:spcPct val="50000"/>
              </a:spcBef>
              <a:spcAft>
                <a:spcPct val="0"/>
              </a:spcAft>
              <a:buClr>
                <a:srgbClr val="D9AB16"/>
              </a:buClr>
              <a:buChar char="»"/>
              <a:defRPr sz="1400">
                <a:solidFill>
                  <a:srgbClr val="0D2E64"/>
                </a:solidFill>
                <a:latin typeface="+mn-lt"/>
                <a:cs typeface="+mn-cs"/>
              </a:defRPr>
            </a:lvl7pPr>
            <a:lvl8pPr marL="3163888" indent="-176213" algn="l" rtl="0" fontAlgn="base">
              <a:spcBef>
                <a:spcPct val="50000"/>
              </a:spcBef>
              <a:spcAft>
                <a:spcPct val="0"/>
              </a:spcAft>
              <a:buClr>
                <a:srgbClr val="D9AB16"/>
              </a:buClr>
              <a:buChar char="»"/>
              <a:defRPr sz="1400">
                <a:solidFill>
                  <a:srgbClr val="0D2E64"/>
                </a:solidFill>
                <a:latin typeface="+mn-lt"/>
                <a:cs typeface="+mn-cs"/>
              </a:defRPr>
            </a:lvl8pPr>
            <a:lvl9pPr marL="3621088" indent="-176213" algn="l" rtl="0" fontAlgn="base">
              <a:spcBef>
                <a:spcPct val="50000"/>
              </a:spcBef>
              <a:spcAft>
                <a:spcPct val="0"/>
              </a:spcAft>
              <a:buClr>
                <a:srgbClr val="D9AB16"/>
              </a:buClr>
              <a:buChar char="»"/>
              <a:defRPr sz="1400">
                <a:solidFill>
                  <a:srgbClr val="0D2E64"/>
                </a:solidFill>
                <a:latin typeface="+mn-lt"/>
                <a:cs typeface="+mn-cs"/>
              </a:defRPr>
            </a:lvl9pPr>
          </a:lstStyle>
          <a:p>
            <a:pPr marL="0" indent="0">
              <a:buFontTx/>
              <a:buNone/>
            </a:pPr>
            <a:r>
              <a:rPr lang="en-GB" sz="2200" b="1" dirty="0">
                <a:solidFill>
                  <a:srgbClr val="3F4548"/>
                </a:solidFill>
              </a:rPr>
              <a:t>Compelling use cases arise from a need to:</a:t>
            </a:r>
          </a:p>
          <a:p>
            <a:pPr>
              <a:buClr>
                <a:schemeClr val="accent1"/>
              </a:buClr>
            </a:pPr>
            <a:r>
              <a:rPr lang="en-GB" sz="2200" dirty="0">
                <a:solidFill>
                  <a:srgbClr val="3F4548"/>
                </a:solidFill>
              </a:rPr>
              <a:t>Produce a shared tamper-resistant record </a:t>
            </a:r>
          </a:p>
          <a:p>
            <a:pPr>
              <a:buClr>
                <a:schemeClr val="accent1"/>
              </a:buClr>
            </a:pPr>
            <a:r>
              <a:rPr lang="en-GB" sz="2200" dirty="0">
                <a:solidFill>
                  <a:srgbClr val="3F4548"/>
                </a:solidFill>
              </a:rPr>
              <a:t>Reduce operational frictions and costs</a:t>
            </a:r>
          </a:p>
          <a:p>
            <a:pPr>
              <a:buClr>
                <a:schemeClr val="accent1"/>
              </a:buClr>
            </a:pPr>
            <a:r>
              <a:rPr lang="en-GB" sz="2200" dirty="0">
                <a:solidFill>
                  <a:srgbClr val="3F4548"/>
                </a:solidFill>
              </a:rPr>
              <a:t>Remove intermediaries</a:t>
            </a:r>
          </a:p>
        </p:txBody>
      </p:sp>
    </p:spTree>
    <p:extLst>
      <p:ext uri="{BB962C8B-B14F-4D97-AF65-F5344CB8AC3E}">
        <p14:creationId xmlns:p14="http://schemas.microsoft.com/office/powerpoint/2010/main" val="1405667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Examples of use cases</a:t>
            </a:r>
          </a:p>
        </p:txBody>
      </p:sp>
      <p:sp>
        <p:nvSpPr>
          <p:cNvPr id="4" name="Date Placeholder 3"/>
          <p:cNvSpPr>
            <a:spLocks noGrp="1"/>
          </p:cNvSpPr>
          <p:nvPr>
            <p:ph type="dt" sz="half" idx="10"/>
          </p:nvPr>
        </p:nvSpPr>
        <p:spPr/>
        <p:txBody>
          <a:bodyPr/>
          <a:lstStyle/>
          <a:p>
            <a:fld id="{BC1242CF-12C1-4411-B532-E91306108269}" type="datetime4">
              <a:rPr lang="en-GB" smtClean="0"/>
              <a:pPr/>
              <a:t>1 February 2020</a:t>
            </a:fld>
            <a:endParaRPr lang="en-GB"/>
          </a:p>
        </p:txBody>
      </p:sp>
      <p:sp>
        <p:nvSpPr>
          <p:cNvPr id="5" name="Slide Number Placeholder 4"/>
          <p:cNvSpPr>
            <a:spLocks noGrp="1"/>
          </p:cNvSpPr>
          <p:nvPr>
            <p:ph type="sldNum" sz="quarter" idx="12"/>
          </p:nvPr>
        </p:nvSpPr>
        <p:spPr/>
        <p:txBody>
          <a:bodyPr/>
          <a:lstStyle/>
          <a:p>
            <a:fld id="{FE8DA6AF-1811-4E27-A96F-54109F1D0275}" type="slidenum">
              <a:rPr lang="en-GB" smtClean="0"/>
              <a:pPr/>
              <a:t>19</a:t>
            </a:fld>
            <a:endParaRPr lang="en-GB"/>
          </a:p>
        </p:txBody>
      </p:sp>
      <p:graphicFrame>
        <p:nvGraphicFramePr>
          <p:cNvPr id="8" name="Diagram 7">
            <a:extLst>
              <a:ext uri="{FF2B5EF4-FFF2-40B4-BE49-F238E27FC236}">
                <a16:creationId xmlns:a16="http://schemas.microsoft.com/office/drawing/2014/main" id="{1776C86C-0807-3A4E-B080-2D990B273405}"/>
              </a:ext>
            </a:extLst>
          </p:cNvPr>
          <p:cNvGraphicFramePr/>
          <p:nvPr>
            <p:extLst>
              <p:ext uri="{D42A27DB-BD31-4B8C-83A1-F6EECF244321}">
                <p14:modId xmlns:p14="http://schemas.microsoft.com/office/powerpoint/2010/main" val="3013824803"/>
              </p:ext>
            </p:extLst>
          </p:nvPr>
        </p:nvGraphicFramePr>
        <p:xfrm>
          <a:off x="560512" y="1412776"/>
          <a:ext cx="8424936" cy="4489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2577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7946651-CCCA-4830-B015-1EEC7AB49DB0}"/>
              </a:ext>
            </a:extLst>
          </p:cNvPr>
          <p:cNvGraphicFramePr>
            <a:graphicFrameLocks noChangeAspect="1"/>
          </p:cNvGraphicFramePr>
          <p:nvPr>
            <p:custDataLst>
              <p:tags r:id="rId2"/>
            </p:custDataLst>
            <p:extLst>
              <p:ext uri="{D42A27DB-BD31-4B8C-83A1-F6EECF244321}">
                <p14:modId xmlns:p14="http://schemas.microsoft.com/office/powerpoint/2010/main" val="33703400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43" name="think-cell Slide" r:id="rId4" imgW="415" imgH="416" progId="TCLayout.ActiveDocument.1">
                  <p:embed/>
                </p:oleObj>
              </mc:Choice>
              <mc:Fallback>
                <p:oleObj name="think-cell Slide" r:id="rId4" imgW="415" imgH="41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GB" dirty="0"/>
              <a:t>Contents</a:t>
            </a:r>
          </a:p>
        </p:txBody>
      </p:sp>
      <p:sp>
        <p:nvSpPr>
          <p:cNvPr id="4" name="Date Placeholder 3"/>
          <p:cNvSpPr>
            <a:spLocks noGrp="1"/>
          </p:cNvSpPr>
          <p:nvPr>
            <p:ph type="dt" sz="half" idx="10"/>
          </p:nvPr>
        </p:nvSpPr>
        <p:spPr/>
        <p:txBody>
          <a:bodyPr/>
          <a:lstStyle/>
          <a:p>
            <a:fld id="{BC1242CF-12C1-4411-B532-E91306108269}" type="datetime4">
              <a:rPr lang="en-GB" smtClean="0"/>
              <a:pPr/>
              <a:t>1 February 2020</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2</a:t>
            </a:fld>
            <a:endParaRPr lang="en-GB"/>
          </a:p>
        </p:txBody>
      </p:sp>
      <p:sp>
        <p:nvSpPr>
          <p:cNvPr id="12" name="Content Placeholder 2">
            <a:extLst>
              <a:ext uri="{FF2B5EF4-FFF2-40B4-BE49-F238E27FC236}">
                <a16:creationId xmlns:a16="http://schemas.microsoft.com/office/drawing/2014/main" id="{AE6D7B4A-891B-494A-8B36-5F11DCCEF037}"/>
              </a:ext>
            </a:extLst>
          </p:cNvPr>
          <p:cNvSpPr txBox="1">
            <a:spLocks/>
          </p:cNvSpPr>
          <p:nvPr/>
        </p:nvSpPr>
        <p:spPr bwMode="auto">
          <a:xfrm>
            <a:off x="428229" y="1514715"/>
            <a:ext cx="9062254" cy="464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9875" indent="-269875" algn="l" rtl="0" fontAlgn="base">
              <a:spcBef>
                <a:spcPct val="50000"/>
              </a:spcBef>
              <a:spcAft>
                <a:spcPct val="0"/>
              </a:spcAft>
              <a:buClr>
                <a:srgbClr val="D9AB16"/>
              </a:buClr>
              <a:buChar char="•"/>
              <a:defRPr sz="2400">
                <a:solidFill>
                  <a:srgbClr val="0D2E64"/>
                </a:solidFill>
                <a:latin typeface="+mn-lt"/>
                <a:ea typeface="+mn-ea"/>
                <a:cs typeface="+mn-cs"/>
              </a:defRPr>
            </a:lvl1pPr>
            <a:lvl2pPr marL="717550" indent="-268288" algn="l" rtl="0" fontAlgn="base">
              <a:spcBef>
                <a:spcPct val="50000"/>
              </a:spcBef>
              <a:spcAft>
                <a:spcPct val="0"/>
              </a:spcAft>
              <a:buClr>
                <a:srgbClr val="D9AB16"/>
              </a:buClr>
              <a:buChar char="–"/>
              <a:defRPr sz="2000">
                <a:solidFill>
                  <a:srgbClr val="0D2E64"/>
                </a:solidFill>
                <a:latin typeface="+mn-lt"/>
                <a:cs typeface="+mn-cs"/>
              </a:defRPr>
            </a:lvl2pPr>
            <a:lvl3pPr marL="1071563" indent="-174625" algn="l" rtl="0" fontAlgn="base">
              <a:spcBef>
                <a:spcPct val="50000"/>
              </a:spcBef>
              <a:spcAft>
                <a:spcPct val="0"/>
              </a:spcAft>
              <a:buClr>
                <a:srgbClr val="D9AB16"/>
              </a:buClr>
              <a:buChar char="•"/>
              <a:defRPr>
                <a:solidFill>
                  <a:srgbClr val="0D2E64"/>
                </a:solidFill>
                <a:latin typeface="+mn-lt"/>
                <a:cs typeface="+mn-cs"/>
              </a:defRPr>
            </a:lvl3pPr>
            <a:lvl4pPr marL="1433513" indent="-182563" algn="l" rtl="0" fontAlgn="base">
              <a:spcBef>
                <a:spcPct val="50000"/>
              </a:spcBef>
              <a:spcAft>
                <a:spcPct val="0"/>
              </a:spcAft>
              <a:buClr>
                <a:srgbClr val="D9AB16"/>
              </a:buClr>
              <a:buChar char="–"/>
              <a:defRPr sz="1600">
                <a:solidFill>
                  <a:srgbClr val="0D2E64"/>
                </a:solidFill>
                <a:latin typeface="+mn-lt"/>
                <a:cs typeface="+mn-cs"/>
              </a:defRPr>
            </a:lvl4pPr>
            <a:lvl5pPr marL="1792288" indent="-176213" algn="l" rtl="0" fontAlgn="base">
              <a:spcBef>
                <a:spcPct val="50000"/>
              </a:spcBef>
              <a:spcAft>
                <a:spcPct val="0"/>
              </a:spcAft>
              <a:buClr>
                <a:srgbClr val="D9AB16"/>
              </a:buClr>
              <a:buChar char="»"/>
              <a:defRPr sz="1400">
                <a:solidFill>
                  <a:srgbClr val="0D2E64"/>
                </a:solidFill>
                <a:latin typeface="+mn-lt"/>
                <a:cs typeface="+mn-cs"/>
              </a:defRPr>
            </a:lvl5pPr>
            <a:lvl6pPr marL="2249488" indent="-176213" algn="l" rtl="0" fontAlgn="base">
              <a:spcBef>
                <a:spcPct val="50000"/>
              </a:spcBef>
              <a:spcAft>
                <a:spcPct val="0"/>
              </a:spcAft>
              <a:buClr>
                <a:srgbClr val="D9AB16"/>
              </a:buClr>
              <a:buChar char="»"/>
              <a:defRPr sz="1400">
                <a:solidFill>
                  <a:srgbClr val="0D2E64"/>
                </a:solidFill>
                <a:latin typeface="+mn-lt"/>
                <a:cs typeface="+mn-cs"/>
              </a:defRPr>
            </a:lvl6pPr>
            <a:lvl7pPr marL="2706688" indent="-176213" algn="l" rtl="0" fontAlgn="base">
              <a:spcBef>
                <a:spcPct val="50000"/>
              </a:spcBef>
              <a:spcAft>
                <a:spcPct val="0"/>
              </a:spcAft>
              <a:buClr>
                <a:srgbClr val="D9AB16"/>
              </a:buClr>
              <a:buChar char="»"/>
              <a:defRPr sz="1400">
                <a:solidFill>
                  <a:srgbClr val="0D2E64"/>
                </a:solidFill>
                <a:latin typeface="+mn-lt"/>
                <a:cs typeface="+mn-cs"/>
              </a:defRPr>
            </a:lvl7pPr>
            <a:lvl8pPr marL="3163888" indent="-176213" algn="l" rtl="0" fontAlgn="base">
              <a:spcBef>
                <a:spcPct val="50000"/>
              </a:spcBef>
              <a:spcAft>
                <a:spcPct val="0"/>
              </a:spcAft>
              <a:buClr>
                <a:srgbClr val="D9AB16"/>
              </a:buClr>
              <a:buChar char="»"/>
              <a:defRPr sz="1400">
                <a:solidFill>
                  <a:srgbClr val="0D2E64"/>
                </a:solidFill>
                <a:latin typeface="+mn-lt"/>
                <a:cs typeface="+mn-cs"/>
              </a:defRPr>
            </a:lvl8pPr>
            <a:lvl9pPr marL="3621088" indent="-176213" algn="l" rtl="0" fontAlgn="base">
              <a:spcBef>
                <a:spcPct val="50000"/>
              </a:spcBef>
              <a:spcAft>
                <a:spcPct val="0"/>
              </a:spcAft>
              <a:buClr>
                <a:srgbClr val="D9AB16"/>
              </a:buClr>
              <a:buChar char="»"/>
              <a:defRPr sz="1400">
                <a:solidFill>
                  <a:srgbClr val="0D2E64"/>
                </a:solidFill>
                <a:latin typeface="+mn-lt"/>
                <a:cs typeface="+mn-cs"/>
              </a:defRPr>
            </a:lvl9pPr>
          </a:lstStyle>
          <a:p>
            <a:pPr marL="457200" indent="-457200">
              <a:buFont typeface="+mj-lt"/>
              <a:buAutoNum type="arabicPeriod"/>
            </a:pPr>
            <a:r>
              <a:rPr lang="en-GB" sz="2200" dirty="0">
                <a:solidFill>
                  <a:srgbClr val="3F4548"/>
                </a:solidFill>
              </a:rPr>
              <a:t>Introduction</a:t>
            </a:r>
          </a:p>
          <a:p>
            <a:pPr marL="457200" indent="-457200">
              <a:buFont typeface="+mj-lt"/>
              <a:buAutoNum type="arabicPeriod"/>
            </a:pPr>
            <a:r>
              <a:rPr lang="en-GB" sz="2200" dirty="0">
                <a:solidFill>
                  <a:srgbClr val="3F4548"/>
                </a:solidFill>
              </a:rPr>
              <a:t>Blockchain 101</a:t>
            </a:r>
          </a:p>
          <a:p>
            <a:pPr marL="457200" indent="-457200">
              <a:buFont typeface="+mj-lt"/>
              <a:buAutoNum type="arabicPeriod"/>
            </a:pPr>
            <a:r>
              <a:rPr lang="en-GB" sz="2200" dirty="0">
                <a:solidFill>
                  <a:srgbClr val="3F4548"/>
                </a:solidFill>
              </a:rPr>
              <a:t>Insurance use cases</a:t>
            </a:r>
          </a:p>
          <a:p>
            <a:pPr marL="457200" indent="-457200">
              <a:buFont typeface="+mj-lt"/>
              <a:buAutoNum type="arabicPeriod"/>
            </a:pPr>
            <a:r>
              <a:rPr lang="en-GB" sz="2200" dirty="0">
                <a:solidFill>
                  <a:srgbClr val="3F4548"/>
                </a:solidFill>
              </a:rPr>
              <a:t>Risks and challenges</a:t>
            </a:r>
          </a:p>
          <a:p>
            <a:pPr marL="457200" indent="-457200">
              <a:buFont typeface="+mj-lt"/>
              <a:buAutoNum type="arabicPeriod"/>
            </a:pPr>
            <a:r>
              <a:rPr lang="en-GB" sz="2200" dirty="0">
                <a:solidFill>
                  <a:srgbClr val="3F4548"/>
                </a:solidFill>
              </a:rPr>
              <a:t>Guide to adopting blockchain solutions</a:t>
            </a:r>
          </a:p>
        </p:txBody>
      </p:sp>
      <p:sp>
        <p:nvSpPr>
          <p:cNvPr id="6" name="Rectangle 5">
            <a:extLst>
              <a:ext uri="{FF2B5EF4-FFF2-40B4-BE49-F238E27FC236}">
                <a16:creationId xmlns:a16="http://schemas.microsoft.com/office/drawing/2014/main" id="{333045C8-E814-411D-8B3C-FFCE62CBFFBC}"/>
              </a:ext>
            </a:extLst>
          </p:cNvPr>
          <p:cNvSpPr/>
          <p:nvPr/>
        </p:nvSpPr>
        <p:spPr>
          <a:xfrm>
            <a:off x="488504" y="4437112"/>
            <a:ext cx="8856984" cy="1682640"/>
          </a:xfrm>
          <a:prstGeom prst="rect">
            <a:avLst/>
          </a:prstGeom>
        </p:spPr>
        <p:txBody>
          <a:bodyPr wrap="square">
            <a:spAutoFit/>
          </a:bodyPr>
          <a:lstStyle/>
          <a:p>
            <a:pPr>
              <a:lnSpc>
                <a:spcPct val="150000"/>
              </a:lnSpc>
              <a:spcAft>
                <a:spcPts val="0"/>
              </a:spcAft>
            </a:pPr>
            <a:r>
              <a:rPr lang="en-GB" sz="1000" b="1" dirty="0">
                <a:solidFill>
                  <a:srgbClr val="000000"/>
                </a:solidFill>
                <a:uFill>
                  <a:solidFill>
                    <a:srgbClr val="000000"/>
                  </a:solidFill>
                </a:uFill>
                <a:latin typeface="Arial" panose="020B0604020202020204" pitchFamily="34" charset="0"/>
                <a:ea typeface="SimSun" panose="02010600030101010101" pitchFamily="2" charset="-122"/>
                <a:cs typeface="Consolas" panose="020B0609020204030204" pitchFamily="49" charset="0"/>
              </a:rPr>
              <a:t>Disclaimer: </a:t>
            </a:r>
            <a:r>
              <a:rPr lang="en-US" sz="1000" dirty="0">
                <a:solidFill>
                  <a:srgbClr val="000000"/>
                </a:solidFill>
                <a:uFill>
                  <a:solidFill>
                    <a:srgbClr val="000000"/>
                  </a:solidFill>
                </a:uFill>
                <a:latin typeface="Arial" panose="020B0604020202020204" pitchFamily="34" charset="0"/>
                <a:ea typeface="Consolas" panose="020B0609020204030204" pitchFamily="49" charset="0"/>
                <a:cs typeface="Consolas" panose="020B0609020204030204" pitchFamily="49" charset="0"/>
              </a:rPr>
              <a:t> The views expressed in this publication are those of invited contributors and not necessarily those of the Institute and Faculty of Actuaries or </a:t>
            </a:r>
            <a:r>
              <a:rPr lang="en-US" sz="1000" dirty="0">
                <a:solidFill>
                  <a:schemeClr val="tx2"/>
                </a:solidFill>
                <a:uFill>
                  <a:solidFill>
                    <a:srgbClr val="000000"/>
                  </a:solidFill>
                </a:uFill>
                <a:latin typeface="Arial" panose="020B0604020202020204" pitchFamily="34" charset="0"/>
                <a:ea typeface="Consolas" panose="020B0609020204030204" pitchFamily="49" charset="0"/>
                <a:cs typeface="Consolas" panose="020B0609020204030204" pitchFamily="49" charset="0"/>
              </a:rPr>
              <a:t>the employers of the contributors</a:t>
            </a:r>
            <a:r>
              <a:rPr lang="en-US" sz="1000" dirty="0">
                <a:solidFill>
                  <a:srgbClr val="000000"/>
                </a:solidFill>
                <a:uFill>
                  <a:solidFill>
                    <a:srgbClr val="000000"/>
                  </a:solidFill>
                </a:uFill>
                <a:latin typeface="Arial" panose="020B0604020202020204" pitchFamily="34" charset="0"/>
                <a:ea typeface="Consolas" panose="020B0609020204030204" pitchFamily="49" charset="0"/>
                <a:cs typeface="Consolas" panose="020B0609020204030204" pitchFamily="49" charset="0"/>
              </a:rPr>
              <a:t>.  The Institute and Faculty of Actuaries and </a:t>
            </a:r>
            <a:r>
              <a:rPr lang="en-US" sz="1000" dirty="0">
                <a:solidFill>
                  <a:schemeClr val="tx2"/>
                </a:solidFill>
                <a:uFill>
                  <a:solidFill>
                    <a:srgbClr val="000000"/>
                  </a:solidFill>
                </a:uFill>
                <a:latin typeface="Arial" panose="020B0604020202020204" pitchFamily="34" charset="0"/>
                <a:ea typeface="Consolas" panose="020B0609020204030204" pitchFamily="49" charset="0"/>
                <a:cs typeface="Consolas" panose="020B0609020204030204" pitchFamily="49" charset="0"/>
              </a:rPr>
              <a:t>employers of the contributors do </a:t>
            </a:r>
            <a:r>
              <a:rPr lang="en-US" sz="1000" dirty="0">
                <a:solidFill>
                  <a:srgbClr val="000000"/>
                </a:solidFill>
                <a:uFill>
                  <a:solidFill>
                    <a:srgbClr val="000000"/>
                  </a:solidFill>
                </a:uFill>
                <a:latin typeface="Arial" panose="020B0604020202020204" pitchFamily="34" charset="0"/>
                <a:ea typeface="Consolas" panose="020B0609020204030204" pitchFamily="49" charset="0"/>
                <a:cs typeface="Consolas" panose="020B0609020204030204" pitchFamily="49" charset="0"/>
              </a:rPr>
              <a:t>not endorse any of the views stated, nor any claims or representations made in this publication and accept no responsibility or liability to any person for loss or damage suffered as a consequence of their placing reliance upon any view, claim or representation made in this publication.  The information and expressions of opinion contained in this publication are not intended to be a comprehensive study, nor to provide actuarial advice or advice of any nature and should not be treated as a substitute for specific advice concerning individual situations.  On no account may any part of this publication be reproduced without the written permission of the Institute and Faculty of Actuaries.</a:t>
            </a:r>
            <a:endParaRPr lang="en-GB" sz="1050" dirty="0">
              <a:solidFill>
                <a:srgbClr val="000000"/>
              </a:solidFill>
              <a:effectLst/>
              <a:uFill>
                <a:solidFill>
                  <a:srgbClr val="000000"/>
                </a:solidFill>
              </a:uFill>
              <a:latin typeface="Consolas" panose="020B0609020204030204" pitchFamily="49" charset="0"/>
              <a:ea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851230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Decentralised finance (</a:t>
            </a:r>
            <a:r>
              <a:rPr lang="en-GB" dirty="0" err="1"/>
              <a:t>DeFi</a:t>
            </a:r>
            <a:r>
              <a:rPr lang="en-GB" dirty="0"/>
              <a:t>) and insurance</a:t>
            </a:r>
          </a:p>
        </p:txBody>
      </p:sp>
      <p:sp>
        <p:nvSpPr>
          <p:cNvPr id="4" name="Date Placeholder 3"/>
          <p:cNvSpPr>
            <a:spLocks noGrp="1"/>
          </p:cNvSpPr>
          <p:nvPr>
            <p:ph type="dt" sz="half" idx="10"/>
          </p:nvPr>
        </p:nvSpPr>
        <p:spPr/>
        <p:txBody>
          <a:bodyPr/>
          <a:lstStyle/>
          <a:p>
            <a:fld id="{BC1242CF-12C1-4411-B532-E91306108269}" type="datetime4">
              <a:rPr lang="en-GB" smtClean="0"/>
              <a:pPr/>
              <a:t>1 February 2020</a:t>
            </a:fld>
            <a:endParaRPr lang="en-GB"/>
          </a:p>
        </p:txBody>
      </p:sp>
      <p:sp>
        <p:nvSpPr>
          <p:cNvPr id="5" name="Slide Number Placeholder 4"/>
          <p:cNvSpPr>
            <a:spLocks noGrp="1"/>
          </p:cNvSpPr>
          <p:nvPr>
            <p:ph type="sldNum" sz="quarter" idx="12"/>
          </p:nvPr>
        </p:nvSpPr>
        <p:spPr/>
        <p:txBody>
          <a:bodyPr/>
          <a:lstStyle/>
          <a:p>
            <a:fld id="{FE8DA6AF-1811-4E27-A96F-54109F1D0275}" type="slidenum">
              <a:rPr lang="en-GB" smtClean="0"/>
              <a:pPr/>
              <a:t>20</a:t>
            </a:fld>
            <a:endParaRPr lang="en-GB"/>
          </a:p>
        </p:txBody>
      </p:sp>
      <p:pic>
        <p:nvPicPr>
          <p:cNvPr id="7" name="Picture 6">
            <a:extLst>
              <a:ext uri="{FF2B5EF4-FFF2-40B4-BE49-F238E27FC236}">
                <a16:creationId xmlns:a16="http://schemas.microsoft.com/office/drawing/2014/main" id="{5C74F164-E471-DC4C-92F0-A7D4F91ED18B}"/>
              </a:ext>
            </a:extLst>
          </p:cNvPr>
          <p:cNvPicPr>
            <a:picLocks noChangeAspect="1"/>
          </p:cNvPicPr>
          <p:nvPr/>
        </p:nvPicPr>
        <p:blipFill rotWithShape="1">
          <a:blip r:embed="rId3">
            <a:extLst>
              <a:ext uri="{28A0092B-C50C-407E-A947-70E740481C1C}">
                <a14:useLocalDpi xmlns:a14="http://schemas.microsoft.com/office/drawing/2010/main" val="0"/>
              </a:ext>
            </a:extLst>
          </a:blip>
          <a:srcRect t="20278" b="16401"/>
          <a:stretch/>
        </p:blipFill>
        <p:spPr>
          <a:xfrm>
            <a:off x="851464" y="1499462"/>
            <a:ext cx="8136000" cy="3172201"/>
          </a:xfrm>
          <a:prstGeom prst="rect">
            <a:avLst/>
          </a:prstGeom>
        </p:spPr>
      </p:pic>
      <p:sp>
        <p:nvSpPr>
          <p:cNvPr id="10" name="Content Placeholder 2">
            <a:extLst>
              <a:ext uri="{FF2B5EF4-FFF2-40B4-BE49-F238E27FC236}">
                <a16:creationId xmlns:a16="http://schemas.microsoft.com/office/drawing/2014/main" id="{16E65975-0FE6-D44B-A435-3DE5CBE8859E}"/>
              </a:ext>
            </a:extLst>
          </p:cNvPr>
          <p:cNvSpPr txBox="1">
            <a:spLocks/>
          </p:cNvSpPr>
          <p:nvPr/>
        </p:nvSpPr>
        <p:spPr bwMode="auto">
          <a:xfrm>
            <a:off x="1520296" y="4676291"/>
            <a:ext cx="4320480" cy="1450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9875" indent="-269875" algn="l" rtl="0" fontAlgn="base">
              <a:spcBef>
                <a:spcPct val="50000"/>
              </a:spcBef>
              <a:spcAft>
                <a:spcPct val="0"/>
              </a:spcAft>
              <a:buClr>
                <a:srgbClr val="D9AB16"/>
              </a:buClr>
              <a:buChar char="•"/>
              <a:defRPr sz="2400">
                <a:solidFill>
                  <a:srgbClr val="0D2E64"/>
                </a:solidFill>
                <a:latin typeface="+mn-lt"/>
                <a:ea typeface="+mn-ea"/>
                <a:cs typeface="+mn-cs"/>
              </a:defRPr>
            </a:lvl1pPr>
            <a:lvl2pPr marL="717550" indent="-268288" algn="l" rtl="0" fontAlgn="base">
              <a:spcBef>
                <a:spcPct val="50000"/>
              </a:spcBef>
              <a:spcAft>
                <a:spcPct val="0"/>
              </a:spcAft>
              <a:buClr>
                <a:srgbClr val="D9AB16"/>
              </a:buClr>
              <a:buChar char="–"/>
              <a:defRPr sz="2000">
                <a:solidFill>
                  <a:srgbClr val="0D2E64"/>
                </a:solidFill>
                <a:latin typeface="+mn-lt"/>
                <a:cs typeface="+mn-cs"/>
              </a:defRPr>
            </a:lvl2pPr>
            <a:lvl3pPr marL="1071563" indent="-174625" algn="l" rtl="0" fontAlgn="base">
              <a:spcBef>
                <a:spcPct val="50000"/>
              </a:spcBef>
              <a:spcAft>
                <a:spcPct val="0"/>
              </a:spcAft>
              <a:buClr>
                <a:srgbClr val="D9AB16"/>
              </a:buClr>
              <a:buChar char="•"/>
              <a:defRPr>
                <a:solidFill>
                  <a:srgbClr val="0D2E64"/>
                </a:solidFill>
                <a:latin typeface="+mn-lt"/>
                <a:cs typeface="+mn-cs"/>
              </a:defRPr>
            </a:lvl3pPr>
            <a:lvl4pPr marL="1433513" indent="-182563" algn="l" rtl="0" fontAlgn="base">
              <a:spcBef>
                <a:spcPct val="50000"/>
              </a:spcBef>
              <a:spcAft>
                <a:spcPct val="0"/>
              </a:spcAft>
              <a:buClr>
                <a:srgbClr val="D9AB16"/>
              </a:buClr>
              <a:buChar char="–"/>
              <a:defRPr sz="1600">
                <a:solidFill>
                  <a:srgbClr val="0D2E64"/>
                </a:solidFill>
                <a:latin typeface="+mn-lt"/>
                <a:cs typeface="+mn-cs"/>
              </a:defRPr>
            </a:lvl4pPr>
            <a:lvl5pPr marL="1792288" indent="-176213" algn="l" rtl="0" fontAlgn="base">
              <a:spcBef>
                <a:spcPct val="50000"/>
              </a:spcBef>
              <a:spcAft>
                <a:spcPct val="0"/>
              </a:spcAft>
              <a:buClr>
                <a:srgbClr val="D9AB16"/>
              </a:buClr>
              <a:buChar char="»"/>
              <a:defRPr sz="1400">
                <a:solidFill>
                  <a:srgbClr val="0D2E64"/>
                </a:solidFill>
                <a:latin typeface="+mn-lt"/>
                <a:cs typeface="+mn-cs"/>
              </a:defRPr>
            </a:lvl5pPr>
            <a:lvl6pPr marL="2249488" indent="-176213" algn="l" rtl="0" fontAlgn="base">
              <a:spcBef>
                <a:spcPct val="50000"/>
              </a:spcBef>
              <a:spcAft>
                <a:spcPct val="0"/>
              </a:spcAft>
              <a:buClr>
                <a:srgbClr val="D9AB16"/>
              </a:buClr>
              <a:buChar char="»"/>
              <a:defRPr sz="1400">
                <a:solidFill>
                  <a:srgbClr val="0D2E64"/>
                </a:solidFill>
                <a:latin typeface="+mn-lt"/>
                <a:cs typeface="+mn-cs"/>
              </a:defRPr>
            </a:lvl6pPr>
            <a:lvl7pPr marL="2706688" indent="-176213" algn="l" rtl="0" fontAlgn="base">
              <a:spcBef>
                <a:spcPct val="50000"/>
              </a:spcBef>
              <a:spcAft>
                <a:spcPct val="0"/>
              </a:spcAft>
              <a:buClr>
                <a:srgbClr val="D9AB16"/>
              </a:buClr>
              <a:buChar char="»"/>
              <a:defRPr sz="1400">
                <a:solidFill>
                  <a:srgbClr val="0D2E64"/>
                </a:solidFill>
                <a:latin typeface="+mn-lt"/>
                <a:cs typeface="+mn-cs"/>
              </a:defRPr>
            </a:lvl7pPr>
            <a:lvl8pPr marL="3163888" indent="-176213" algn="l" rtl="0" fontAlgn="base">
              <a:spcBef>
                <a:spcPct val="50000"/>
              </a:spcBef>
              <a:spcAft>
                <a:spcPct val="0"/>
              </a:spcAft>
              <a:buClr>
                <a:srgbClr val="D9AB16"/>
              </a:buClr>
              <a:buChar char="»"/>
              <a:defRPr sz="1400">
                <a:solidFill>
                  <a:srgbClr val="0D2E64"/>
                </a:solidFill>
                <a:latin typeface="+mn-lt"/>
                <a:cs typeface="+mn-cs"/>
              </a:defRPr>
            </a:lvl8pPr>
            <a:lvl9pPr marL="3621088" indent="-176213" algn="l" rtl="0" fontAlgn="base">
              <a:spcBef>
                <a:spcPct val="50000"/>
              </a:spcBef>
              <a:spcAft>
                <a:spcPct val="0"/>
              </a:spcAft>
              <a:buClr>
                <a:srgbClr val="D9AB16"/>
              </a:buClr>
              <a:buChar char="»"/>
              <a:defRPr sz="1400">
                <a:solidFill>
                  <a:srgbClr val="0D2E64"/>
                </a:solidFill>
                <a:latin typeface="+mn-lt"/>
                <a:cs typeface="+mn-cs"/>
              </a:defRPr>
            </a:lvl9pPr>
          </a:lstStyle>
          <a:p>
            <a:pPr marL="0" indent="0">
              <a:buFontTx/>
              <a:buNone/>
            </a:pPr>
            <a:r>
              <a:rPr lang="en-GB" sz="2200" b="1" dirty="0">
                <a:solidFill>
                  <a:srgbClr val="3F4548"/>
                </a:solidFill>
              </a:rPr>
              <a:t>Key characteristics:</a:t>
            </a:r>
          </a:p>
          <a:p>
            <a:pPr>
              <a:buClr>
                <a:schemeClr val="accent1"/>
              </a:buClr>
            </a:pPr>
            <a:r>
              <a:rPr lang="en-GB" sz="2200" dirty="0">
                <a:solidFill>
                  <a:srgbClr val="3F4548"/>
                </a:solidFill>
              </a:rPr>
              <a:t>Peer-to-peer</a:t>
            </a:r>
          </a:p>
          <a:p>
            <a:pPr>
              <a:buClr>
                <a:schemeClr val="accent1"/>
              </a:buClr>
            </a:pPr>
            <a:r>
              <a:rPr lang="en-GB" sz="2200" dirty="0">
                <a:solidFill>
                  <a:srgbClr val="3F4548"/>
                </a:solidFill>
              </a:rPr>
              <a:t>Permissionless</a:t>
            </a:r>
          </a:p>
        </p:txBody>
      </p:sp>
      <p:sp>
        <p:nvSpPr>
          <p:cNvPr id="11" name="Content Placeholder 2">
            <a:extLst>
              <a:ext uri="{FF2B5EF4-FFF2-40B4-BE49-F238E27FC236}">
                <a16:creationId xmlns:a16="http://schemas.microsoft.com/office/drawing/2014/main" id="{775FAC9F-4FEB-CD4C-858A-FA8241AF4893}"/>
              </a:ext>
            </a:extLst>
          </p:cNvPr>
          <p:cNvSpPr txBox="1">
            <a:spLocks/>
          </p:cNvSpPr>
          <p:nvPr/>
        </p:nvSpPr>
        <p:spPr bwMode="auto">
          <a:xfrm>
            <a:off x="5313040" y="4676291"/>
            <a:ext cx="4320480" cy="1450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9875" indent="-269875" algn="l" rtl="0" fontAlgn="base">
              <a:spcBef>
                <a:spcPct val="50000"/>
              </a:spcBef>
              <a:spcAft>
                <a:spcPct val="0"/>
              </a:spcAft>
              <a:buClr>
                <a:srgbClr val="D9AB16"/>
              </a:buClr>
              <a:buChar char="•"/>
              <a:defRPr sz="2400">
                <a:solidFill>
                  <a:srgbClr val="0D2E64"/>
                </a:solidFill>
                <a:latin typeface="+mn-lt"/>
                <a:ea typeface="+mn-ea"/>
                <a:cs typeface="+mn-cs"/>
              </a:defRPr>
            </a:lvl1pPr>
            <a:lvl2pPr marL="717550" indent="-268288" algn="l" rtl="0" fontAlgn="base">
              <a:spcBef>
                <a:spcPct val="50000"/>
              </a:spcBef>
              <a:spcAft>
                <a:spcPct val="0"/>
              </a:spcAft>
              <a:buClr>
                <a:srgbClr val="D9AB16"/>
              </a:buClr>
              <a:buChar char="–"/>
              <a:defRPr sz="2000">
                <a:solidFill>
                  <a:srgbClr val="0D2E64"/>
                </a:solidFill>
                <a:latin typeface="+mn-lt"/>
                <a:cs typeface="+mn-cs"/>
              </a:defRPr>
            </a:lvl2pPr>
            <a:lvl3pPr marL="1071563" indent="-174625" algn="l" rtl="0" fontAlgn="base">
              <a:spcBef>
                <a:spcPct val="50000"/>
              </a:spcBef>
              <a:spcAft>
                <a:spcPct val="0"/>
              </a:spcAft>
              <a:buClr>
                <a:srgbClr val="D9AB16"/>
              </a:buClr>
              <a:buChar char="•"/>
              <a:defRPr>
                <a:solidFill>
                  <a:srgbClr val="0D2E64"/>
                </a:solidFill>
                <a:latin typeface="+mn-lt"/>
                <a:cs typeface="+mn-cs"/>
              </a:defRPr>
            </a:lvl3pPr>
            <a:lvl4pPr marL="1433513" indent="-182563" algn="l" rtl="0" fontAlgn="base">
              <a:spcBef>
                <a:spcPct val="50000"/>
              </a:spcBef>
              <a:spcAft>
                <a:spcPct val="0"/>
              </a:spcAft>
              <a:buClr>
                <a:srgbClr val="D9AB16"/>
              </a:buClr>
              <a:buChar char="–"/>
              <a:defRPr sz="1600">
                <a:solidFill>
                  <a:srgbClr val="0D2E64"/>
                </a:solidFill>
                <a:latin typeface="+mn-lt"/>
                <a:cs typeface="+mn-cs"/>
              </a:defRPr>
            </a:lvl4pPr>
            <a:lvl5pPr marL="1792288" indent="-176213" algn="l" rtl="0" fontAlgn="base">
              <a:spcBef>
                <a:spcPct val="50000"/>
              </a:spcBef>
              <a:spcAft>
                <a:spcPct val="0"/>
              </a:spcAft>
              <a:buClr>
                <a:srgbClr val="D9AB16"/>
              </a:buClr>
              <a:buChar char="»"/>
              <a:defRPr sz="1400">
                <a:solidFill>
                  <a:srgbClr val="0D2E64"/>
                </a:solidFill>
                <a:latin typeface="+mn-lt"/>
                <a:cs typeface="+mn-cs"/>
              </a:defRPr>
            </a:lvl5pPr>
            <a:lvl6pPr marL="2249488" indent="-176213" algn="l" rtl="0" fontAlgn="base">
              <a:spcBef>
                <a:spcPct val="50000"/>
              </a:spcBef>
              <a:spcAft>
                <a:spcPct val="0"/>
              </a:spcAft>
              <a:buClr>
                <a:srgbClr val="D9AB16"/>
              </a:buClr>
              <a:buChar char="»"/>
              <a:defRPr sz="1400">
                <a:solidFill>
                  <a:srgbClr val="0D2E64"/>
                </a:solidFill>
                <a:latin typeface="+mn-lt"/>
                <a:cs typeface="+mn-cs"/>
              </a:defRPr>
            </a:lvl6pPr>
            <a:lvl7pPr marL="2706688" indent="-176213" algn="l" rtl="0" fontAlgn="base">
              <a:spcBef>
                <a:spcPct val="50000"/>
              </a:spcBef>
              <a:spcAft>
                <a:spcPct val="0"/>
              </a:spcAft>
              <a:buClr>
                <a:srgbClr val="D9AB16"/>
              </a:buClr>
              <a:buChar char="»"/>
              <a:defRPr sz="1400">
                <a:solidFill>
                  <a:srgbClr val="0D2E64"/>
                </a:solidFill>
                <a:latin typeface="+mn-lt"/>
                <a:cs typeface="+mn-cs"/>
              </a:defRPr>
            </a:lvl7pPr>
            <a:lvl8pPr marL="3163888" indent="-176213" algn="l" rtl="0" fontAlgn="base">
              <a:spcBef>
                <a:spcPct val="50000"/>
              </a:spcBef>
              <a:spcAft>
                <a:spcPct val="0"/>
              </a:spcAft>
              <a:buClr>
                <a:srgbClr val="D9AB16"/>
              </a:buClr>
              <a:buChar char="»"/>
              <a:defRPr sz="1400">
                <a:solidFill>
                  <a:srgbClr val="0D2E64"/>
                </a:solidFill>
                <a:latin typeface="+mn-lt"/>
                <a:cs typeface="+mn-cs"/>
              </a:defRPr>
            </a:lvl8pPr>
            <a:lvl9pPr marL="3621088" indent="-176213" algn="l" rtl="0" fontAlgn="base">
              <a:spcBef>
                <a:spcPct val="50000"/>
              </a:spcBef>
              <a:spcAft>
                <a:spcPct val="0"/>
              </a:spcAft>
              <a:buClr>
                <a:srgbClr val="D9AB16"/>
              </a:buClr>
              <a:buChar char="»"/>
              <a:defRPr sz="1400">
                <a:solidFill>
                  <a:srgbClr val="0D2E64"/>
                </a:solidFill>
                <a:latin typeface="+mn-lt"/>
                <a:cs typeface="+mn-cs"/>
              </a:defRPr>
            </a:lvl9pPr>
          </a:lstStyle>
          <a:p>
            <a:pPr marL="0" indent="0">
              <a:buFontTx/>
              <a:buNone/>
            </a:pPr>
            <a:r>
              <a:rPr lang="en-GB" sz="2200" b="1" dirty="0">
                <a:solidFill>
                  <a:srgbClr val="3F4548"/>
                </a:solidFill>
              </a:rPr>
              <a:t>Current limitations:</a:t>
            </a:r>
          </a:p>
          <a:p>
            <a:pPr>
              <a:buClr>
                <a:schemeClr val="accent1"/>
              </a:buClr>
            </a:pPr>
            <a:r>
              <a:rPr lang="en-GB" sz="2200" dirty="0">
                <a:solidFill>
                  <a:srgbClr val="3F4548"/>
                </a:solidFill>
              </a:rPr>
              <a:t>Relatively new technology</a:t>
            </a:r>
          </a:p>
          <a:p>
            <a:pPr>
              <a:buClr>
                <a:schemeClr val="accent1"/>
              </a:buClr>
            </a:pPr>
            <a:r>
              <a:rPr lang="en-GB" sz="2200" dirty="0">
                <a:solidFill>
                  <a:srgbClr val="3F4548"/>
                </a:solidFill>
              </a:rPr>
              <a:t>User experience</a:t>
            </a:r>
          </a:p>
        </p:txBody>
      </p:sp>
    </p:spTree>
    <p:extLst>
      <p:ext uri="{BB962C8B-B14F-4D97-AF65-F5344CB8AC3E}">
        <p14:creationId xmlns:p14="http://schemas.microsoft.com/office/powerpoint/2010/main" val="3511594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31EBB6-3676-4A20-8250-61E97CC61547}"/>
              </a:ext>
            </a:extLst>
          </p:cNvPr>
          <p:cNvGraphicFramePr>
            <a:graphicFrameLocks noChangeAspect="1"/>
          </p:cNvGraphicFramePr>
          <p:nvPr>
            <p:custDataLst>
              <p:tags r:id="rId2"/>
            </p:custDataLst>
            <p:extLst>
              <p:ext uri="{D42A27DB-BD31-4B8C-83A1-F6EECF244321}">
                <p14:modId xmlns:p14="http://schemas.microsoft.com/office/powerpoint/2010/main" val="36876704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12"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21B878F-3B25-40FC-8EB7-9C3EC96A299A}"/>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600"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5" name="Title 4"/>
          <p:cNvSpPr>
            <a:spLocks noGrp="1"/>
          </p:cNvSpPr>
          <p:nvPr>
            <p:ph type="ctrTitle"/>
          </p:nvPr>
        </p:nvSpPr>
        <p:spPr/>
        <p:txBody>
          <a:bodyPr/>
          <a:lstStyle/>
          <a:p>
            <a:r>
              <a:rPr lang="en-GB" dirty="0"/>
              <a:t>Risks and challenges</a:t>
            </a:r>
          </a:p>
        </p:txBody>
      </p:sp>
      <p:sp>
        <p:nvSpPr>
          <p:cNvPr id="4" name="Date Placeholder 3"/>
          <p:cNvSpPr>
            <a:spLocks noGrp="1"/>
          </p:cNvSpPr>
          <p:nvPr>
            <p:ph type="dt" sz="half" idx="2"/>
          </p:nvPr>
        </p:nvSpPr>
        <p:spPr/>
        <p:txBody>
          <a:bodyPr/>
          <a:lstStyle/>
          <a:p>
            <a:fld id="{1744C141-B97D-4979-AB76-E8E6AB76C28B}" type="datetime4">
              <a:rPr lang="en-GB" smtClean="0"/>
              <a:pPr/>
              <a:t>1 February 2020</a:t>
            </a:fld>
            <a:endParaRPr lang="en-GB" dirty="0"/>
          </a:p>
        </p:txBody>
      </p:sp>
    </p:spTree>
    <p:extLst>
      <p:ext uri="{BB962C8B-B14F-4D97-AF65-F5344CB8AC3E}">
        <p14:creationId xmlns:p14="http://schemas.microsoft.com/office/powerpoint/2010/main" val="82550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B496C56-0FCA-4F37-9C6A-5D02A7EC66D9}"/>
              </a:ext>
            </a:extLst>
          </p:cNvPr>
          <p:cNvGraphicFramePr>
            <a:graphicFrameLocks noChangeAspect="1"/>
          </p:cNvGraphicFramePr>
          <p:nvPr>
            <p:custDataLst>
              <p:tags r:id="rId2"/>
            </p:custDataLst>
            <p:extLst>
              <p:ext uri="{D42A27DB-BD31-4B8C-83A1-F6EECF244321}">
                <p14:modId xmlns:p14="http://schemas.microsoft.com/office/powerpoint/2010/main" val="39913397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9" name="think-cell Slide" r:id="rId6" imgW="415" imgH="416" progId="TCLayout.ActiveDocument.1">
                  <p:embed/>
                </p:oleObj>
              </mc:Choice>
              <mc:Fallback>
                <p:oleObj name="think-cell Slide" r:id="rId6" imgW="415" imgH="416"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CDA573E-02F4-4C7F-A18D-097BB264E33B}"/>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200"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GB" dirty="0"/>
              <a:t>Top risks and challenges to consider</a:t>
            </a:r>
          </a:p>
        </p:txBody>
      </p:sp>
      <p:sp>
        <p:nvSpPr>
          <p:cNvPr id="4" name="Date Placeholder 3"/>
          <p:cNvSpPr>
            <a:spLocks noGrp="1"/>
          </p:cNvSpPr>
          <p:nvPr>
            <p:ph type="dt" sz="half" idx="10"/>
          </p:nvPr>
        </p:nvSpPr>
        <p:spPr/>
        <p:txBody>
          <a:bodyPr/>
          <a:lstStyle/>
          <a:p>
            <a:fld id="{BC1242CF-12C1-4411-B532-E91306108269}" type="datetime4">
              <a:rPr lang="en-GB" smtClean="0"/>
              <a:pPr/>
              <a:t>1 February 2020</a:t>
            </a:fld>
            <a:endParaRPr lang="en-GB"/>
          </a:p>
        </p:txBody>
      </p:sp>
      <p:sp>
        <p:nvSpPr>
          <p:cNvPr id="5" name="Slide Number Placeholder 4"/>
          <p:cNvSpPr>
            <a:spLocks noGrp="1"/>
          </p:cNvSpPr>
          <p:nvPr>
            <p:ph type="sldNum" sz="quarter" idx="12"/>
          </p:nvPr>
        </p:nvSpPr>
        <p:spPr/>
        <p:txBody>
          <a:bodyPr/>
          <a:lstStyle/>
          <a:p>
            <a:fld id="{FE8DA6AF-1811-4E27-A96F-54109F1D0275}" type="slidenum">
              <a:rPr lang="en-GB" smtClean="0"/>
              <a:pPr/>
              <a:t>22</a:t>
            </a:fld>
            <a:endParaRPr lang="en-GB"/>
          </a:p>
        </p:txBody>
      </p:sp>
      <p:sp>
        <p:nvSpPr>
          <p:cNvPr id="7" name="Rectangle 6">
            <a:extLst>
              <a:ext uri="{FF2B5EF4-FFF2-40B4-BE49-F238E27FC236}">
                <a16:creationId xmlns:a16="http://schemas.microsoft.com/office/drawing/2014/main" id="{44BF48ED-50D8-409A-B5F5-54DE7BD14E93}"/>
              </a:ext>
            </a:extLst>
          </p:cNvPr>
          <p:cNvSpPr/>
          <p:nvPr/>
        </p:nvSpPr>
        <p:spPr>
          <a:xfrm>
            <a:off x="560512" y="1340769"/>
            <a:ext cx="8712968" cy="5007205"/>
          </a:xfrm>
          <a:prstGeom prst="rect">
            <a:avLst/>
          </a:prstGeom>
        </p:spPr>
        <p:txBody>
          <a:bodyPr wrap="square">
            <a:spAutoFit/>
          </a:bodyPr>
          <a:lstStyle/>
          <a:p>
            <a:pPr>
              <a:lnSpc>
                <a:spcPct val="114000"/>
              </a:lnSpc>
              <a:spcAft>
                <a:spcPts val="600"/>
              </a:spcAft>
            </a:pPr>
            <a:r>
              <a:rPr lang="en-GB" b="1" dirty="0">
                <a:solidFill>
                  <a:schemeClr val="accent1"/>
                </a:solidFill>
              </a:rPr>
              <a:t>Costs of adoption</a:t>
            </a:r>
          </a:p>
          <a:p>
            <a:pPr marL="285750" indent="-285750">
              <a:lnSpc>
                <a:spcPct val="114000"/>
              </a:lnSpc>
              <a:spcAft>
                <a:spcPts val="600"/>
              </a:spcAft>
              <a:buFont typeface="Arial" panose="020B0604020202020204" pitchFamily="34" charset="0"/>
              <a:buChar char="•"/>
            </a:pPr>
            <a:r>
              <a:rPr lang="en-GB" sz="1600" dirty="0"/>
              <a:t>Blockchain is a nascent technology as standards/platforms are still emerging</a:t>
            </a:r>
          </a:p>
          <a:p>
            <a:pPr marL="742950" lvl="1" indent="-285750">
              <a:lnSpc>
                <a:spcPct val="114000"/>
              </a:lnSpc>
              <a:spcAft>
                <a:spcPts val="600"/>
              </a:spcAft>
              <a:buFont typeface="Arial" panose="020B0604020202020204" pitchFamily="34" charset="0"/>
              <a:buChar char="•"/>
            </a:pPr>
            <a:r>
              <a:rPr lang="en-GB" sz="1600" dirty="0"/>
              <a:t>While many concepts have been proven, most </a:t>
            </a:r>
            <a:r>
              <a:rPr lang="en-GB" sz="1600" dirty="0" err="1"/>
              <a:t>PoCs</a:t>
            </a:r>
            <a:r>
              <a:rPr lang="en-GB" sz="1600" dirty="0"/>
              <a:t> failed to progress further</a:t>
            </a:r>
          </a:p>
          <a:p>
            <a:pPr marL="742950" lvl="1" indent="-285750">
              <a:lnSpc>
                <a:spcPct val="114000"/>
              </a:lnSpc>
              <a:spcAft>
                <a:spcPts val="600"/>
              </a:spcAft>
              <a:buFont typeface="Arial" panose="020B0604020202020204" pitchFamily="34" charset="0"/>
              <a:buChar char="•"/>
            </a:pPr>
            <a:r>
              <a:rPr lang="en-GB" sz="1600" dirty="0"/>
              <a:t>One exception is a catastrophe excess of loss (Cat </a:t>
            </a:r>
            <a:r>
              <a:rPr lang="en-GB" sz="1600" dirty="0" err="1"/>
              <a:t>XoL</a:t>
            </a:r>
            <a:r>
              <a:rPr lang="en-GB" sz="1600" dirty="0"/>
              <a:t>) reinsurance application launched by an industry blockchain consortium</a:t>
            </a:r>
          </a:p>
          <a:p>
            <a:pPr marL="285750" indent="-285750">
              <a:lnSpc>
                <a:spcPct val="114000"/>
              </a:lnSpc>
              <a:spcAft>
                <a:spcPts val="600"/>
              </a:spcAft>
              <a:buFont typeface="Arial" panose="020B0604020202020204" pitchFamily="34" charset="0"/>
              <a:buChar char="•"/>
            </a:pPr>
            <a:r>
              <a:rPr lang="en-GB" sz="1600" dirty="0"/>
              <a:t>Blockchain solutions development requires an understanding of multiple disciplines such as mathematics, cryptography, computer science</a:t>
            </a:r>
          </a:p>
          <a:p>
            <a:pPr marL="742950" lvl="1" indent="-285750">
              <a:lnSpc>
                <a:spcPct val="114000"/>
              </a:lnSpc>
              <a:spcAft>
                <a:spcPts val="600"/>
              </a:spcAft>
              <a:buFont typeface="Arial" panose="020B0604020202020204" pitchFamily="34" charset="0"/>
              <a:buChar char="•"/>
            </a:pPr>
            <a:r>
              <a:rPr lang="en-GB" sz="1600" dirty="0"/>
              <a:t>Talents are hard to find and usually a diverse team is needed</a:t>
            </a:r>
          </a:p>
          <a:p>
            <a:pPr marL="742950" lvl="1" indent="-285750">
              <a:lnSpc>
                <a:spcPct val="114000"/>
              </a:lnSpc>
              <a:spcAft>
                <a:spcPts val="600"/>
              </a:spcAft>
              <a:buFont typeface="Arial" panose="020B0604020202020204" pitchFamily="34" charset="0"/>
              <a:buChar char="•"/>
            </a:pPr>
            <a:r>
              <a:rPr lang="en-GB" sz="1600" dirty="0"/>
              <a:t>Blockchain is allegedly the most in-demand skill in 2020 according to a professional social media site</a:t>
            </a:r>
          </a:p>
          <a:p>
            <a:pPr marL="285750" indent="-285750">
              <a:lnSpc>
                <a:spcPct val="114000"/>
              </a:lnSpc>
              <a:spcAft>
                <a:spcPts val="600"/>
              </a:spcAft>
              <a:buFont typeface="Arial" panose="020B0604020202020204" pitchFamily="34" charset="0"/>
              <a:buChar char="•"/>
            </a:pPr>
            <a:r>
              <a:rPr lang="en-GB" sz="1600" dirty="0"/>
              <a:t>There are specific challenges depending on the type of blockchain</a:t>
            </a:r>
          </a:p>
          <a:p>
            <a:pPr marL="742950" lvl="1" indent="-285750">
              <a:lnSpc>
                <a:spcPct val="114000"/>
              </a:lnSpc>
              <a:spcAft>
                <a:spcPts val="600"/>
              </a:spcAft>
              <a:buFont typeface="Arial" panose="020B0604020202020204" pitchFamily="34" charset="0"/>
              <a:buChar char="•"/>
            </a:pPr>
            <a:r>
              <a:rPr lang="en-GB" sz="1600" dirty="0"/>
              <a:t>In the case of </a:t>
            </a:r>
            <a:r>
              <a:rPr lang="en-GB" sz="1600" dirty="0" err="1"/>
              <a:t>permissionless</a:t>
            </a:r>
            <a:r>
              <a:rPr lang="en-GB" sz="1600" dirty="0"/>
              <a:t> blockchains, mass collaboration and adoption (i.e. network effect) is required to reap the full benefit</a:t>
            </a:r>
          </a:p>
          <a:p>
            <a:pPr marL="742950" lvl="1" indent="-285750">
              <a:lnSpc>
                <a:spcPct val="114000"/>
              </a:lnSpc>
              <a:spcAft>
                <a:spcPts val="600"/>
              </a:spcAft>
              <a:buFont typeface="Arial" panose="020B0604020202020204" pitchFamily="34" charset="0"/>
              <a:buChar char="•"/>
            </a:pPr>
            <a:r>
              <a:rPr lang="en-GB" sz="1600" dirty="0"/>
              <a:t>In the case of permissioned blockchains, intellectual property (IP) might be owned by a select few which might deter new entrants from joining the network</a:t>
            </a:r>
            <a:endParaRPr lang="en-US" sz="1600" dirty="0"/>
          </a:p>
        </p:txBody>
      </p:sp>
    </p:spTree>
    <p:extLst>
      <p:ext uri="{BB962C8B-B14F-4D97-AF65-F5344CB8AC3E}">
        <p14:creationId xmlns:p14="http://schemas.microsoft.com/office/powerpoint/2010/main" val="1137870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B496C56-0FCA-4F37-9C6A-5D02A7EC66D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77" name="think-cell Slide" r:id="rId6" imgW="415" imgH="416" progId="TCLayout.ActiveDocument.1">
                  <p:embed/>
                </p:oleObj>
              </mc:Choice>
              <mc:Fallback>
                <p:oleObj name="think-cell Slide" r:id="rId6" imgW="415" imgH="416" progId="TCLayout.ActiveDocument.1">
                  <p:embed/>
                  <p:pic>
                    <p:nvPicPr>
                      <p:cNvPr id="3" name="Object 2" hidden="1">
                        <a:extLst>
                          <a:ext uri="{FF2B5EF4-FFF2-40B4-BE49-F238E27FC236}">
                            <a16:creationId xmlns:a16="http://schemas.microsoft.com/office/drawing/2014/main" id="{5B496C56-0FCA-4F37-9C6A-5D02A7EC66D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CDA573E-02F4-4C7F-A18D-097BB264E33B}"/>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200"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GB" dirty="0"/>
              <a:t>Top risks and challenges to consider</a:t>
            </a:r>
          </a:p>
        </p:txBody>
      </p:sp>
      <p:sp>
        <p:nvSpPr>
          <p:cNvPr id="4" name="Date Placeholder 3"/>
          <p:cNvSpPr>
            <a:spLocks noGrp="1"/>
          </p:cNvSpPr>
          <p:nvPr>
            <p:ph type="dt" sz="half" idx="10"/>
          </p:nvPr>
        </p:nvSpPr>
        <p:spPr/>
        <p:txBody>
          <a:bodyPr/>
          <a:lstStyle/>
          <a:p>
            <a:fld id="{BC1242CF-12C1-4411-B532-E91306108269}" type="datetime4">
              <a:rPr lang="en-GB" smtClean="0"/>
              <a:pPr/>
              <a:t>1 February 2020</a:t>
            </a:fld>
            <a:endParaRPr lang="en-GB"/>
          </a:p>
        </p:txBody>
      </p:sp>
      <p:sp>
        <p:nvSpPr>
          <p:cNvPr id="5" name="Slide Number Placeholder 4"/>
          <p:cNvSpPr>
            <a:spLocks noGrp="1"/>
          </p:cNvSpPr>
          <p:nvPr>
            <p:ph type="sldNum" sz="quarter" idx="12"/>
          </p:nvPr>
        </p:nvSpPr>
        <p:spPr/>
        <p:txBody>
          <a:bodyPr/>
          <a:lstStyle/>
          <a:p>
            <a:fld id="{FE8DA6AF-1811-4E27-A96F-54109F1D0275}" type="slidenum">
              <a:rPr lang="en-GB" smtClean="0"/>
              <a:pPr/>
              <a:t>23</a:t>
            </a:fld>
            <a:endParaRPr lang="en-GB"/>
          </a:p>
        </p:txBody>
      </p:sp>
      <p:sp>
        <p:nvSpPr>
          <p:cNvPr id="7" name="Rectangle 6">
            <a:extLst>
              <a:ext uri="{FF2B5EF4-FFF2-40B4-BE49-F238E27FC236}">
                <a16:creationId xmlns:a16="http://schemas.microsoft.com/office/drawing/2014/main" id="{44BF48ED-50D8-409A-B5F5-54DE7BD14E93}"/>
              </a:ext>
            </a:extLst>
          </p:cNvPr>
          <p:cNvSpPr/>
          <p:nvPr/>
        </p:nvSpPr>
        <p:spPr>
          <a:xfrm>
            <a:off x="560512" y="1340769"/>
            <a:ext cx="8712968" cy="4572598"/>
          </a:xfrm>
          <a:prstGeom prst="rect">
            <a:avLst/>
          </a:prstGeom>
        </p:spPr>
        <p:txBody>
          <a:bodyPr wrap="square">
            <a:spAutoFit/>
          </a:bodyPr>
          <a:lstStyle/>
          <a:p>
            <a:pPr>
              <a:lnSpc>
                <a:spcPct val="114000"/>
              </a:lnSpc>
              <a:spcAft>
                <a:spcPts val="600"/>
              </a:spcAft>
            </a:pPr>
            <a:r>
              <a:rPr lang="en-GB" b="1" dirty="0">
                <a:solidFill>
                  <a:schemeClr val="accent1"/>
                </a:solidFill>
              </a:rPr>
              <a:t>Security</a:t>
            </a:r>
          </a:p>
          <a:p>
            <a:pPr marL="285750" indent="-285750">
              <a:lnSpc>
                <a:spcPct val="114000"/>
              </a:lnSpc>
              <a:spcAft>
                <a:spcPts val="600"/>
              </a:spcAft>
              <a:buFont typeface="Arial" panose="020B0604020202020204" pitchFamily="34" charset="0"/>
              <a:buChar char="•"/>
            </a:pPr>
            <a:r>
              <a:rPr lang="en-GB" sz="1600" dirty="0"/>
              <a:t>Immutability of blockchain can be a double-edged sword</a:t>
            </a:r>
          </a:p>
          <a:p>
            <a:pPr marL="742950" lvl="1" indent="-285750">
              <a:lnSpc>
                <a:spcPct val="114000"/>
              </a:lnSpc>
              <a:spcAft>
                <a:spcPts val="600"/>
              </a:spcAft>
              <a:buFont typeface="Arial" panose="020B0604020202020204" pitchFamily="34" charset="0"/>
              <a:buChar char="•"/>
            </a:pPr>
            <a:r>
              <a:rPr lang="en-GB" sz="1600" dirty="0"/>
              <a:t>Hacks/fraud/mistakes on the blockchain cannot be reversed easily and may require drastic measures, e.g. hard-forking</a:t>
            </a:r>
          </a:p>
          <a:p>
            <a:pPr marL="285750" indent="-285750">
              <a:lnSpc>
                <a:spcPct val="114000"/>
              </a:lnSpc>
              <a:spcAft>
                <a:spcPts val="600"/>
              </a:spcAft>
              <a:buFont typeface="Arial" panose="020B0604020202020204" pitchFamily="34" charset="0"/>
              <a:buChar char="•"/>
            </a:pPr>
            <a:r>
              <a:rPr lang="en-GB" sz="1600" dirty="0"/>
              <a:t>Vulnerability in software can be exploited e.g. bugs in smart contract code can lead to financial losses</a:t>
            </a:r>
          </a:p>
          <a:p>
            <a:pPr marL="742950" lvl="1" indent="-285750">
              <a:lnSpc>
                <a:spcPct val="114000"/>
              </a:lnSpc>
              <a:spcAft>
                <a:spcPts val="600"/>
              </a:spcAft>
              <a:buFont typeface="Arial" panose="020B0604020202020204" pitchFamily="34" charset="0"/>
              <a:buChar char="•"/>
            </a:pPr>
            <a:r>
              <a:rPr lang="en-GB" sz="1600" dirty="0"/>
              <a:t>The infamous hard-fork of the Ethereum blockchain, i.e. the “Decentralised Autonomous Organisation (DAO) fork” in July 2016, serves as a cautionary tale</a:t>
            </a:r>
          </a:p>
          <a:p>
            <a:pPr marL="285750" indent="-285750">
              <a:lnSpc>
                <a:spcPct val="114000"/>
              </a:lnSpc>
              <a:spcAft>
                <a:spcPts val="600"/>
              </a:spcAft>
              <a:buFont typeface="Arial" panose="020B0604020202020204" pitchFamily="34" charset="0"/>
              <a:buChar char="•"/>
            </a:pPr>
            <a:r>
              <a:rPr lang="en-GB" sz="1600" dirty="0"/>
              <a:t>Data recorded on the blockchain is not inherently trustworthy unless data is native to the blockchain, i.e. “on-chain” data created within the blockchain</a:t>
            </a:r>
          </a:p>
          <a:p>
            <a:pPr marL="742950" lvl="1" indent="-285750">
              <a:lnSpc>
                <a:spcPct val="114000"/>
              </a:lnSpc>
              <a:spcAft>
                <a:spcPts val="600"/>
              </a:spcAft>
              <a:buFont typeface="Arial" panose="020B0604020202020204" pitchFamily="34" charset="0"/>
              <a:buChar char="•"/>
            </a:pPr>
            <a:r>
              <a:rPr lang="en-GB" sz="1600" dirty="0"/>
              <a:t>Smart contracts often rely on external data feed (i.e. off-chain data) from sources known as “oracles”</a:t>
            </a:r>
          </a:p>
          <a:p>
            <a:pPr marL="742950" lvl="1" indent="-285750">
              <a:lnSpc>
                <a:spcPct val="114000"/>
              </a:lnSpc>
              <a:spcAft>
                <a:spcPts val="600"/>
              </a:spcAft>
              <a:buFont typeface="Arial" panose="020B0604020202020204" pitchFamily="34" charset="0"/>
              <a:buChar char="•"/>
            </a:pPr>
            <a:r>
              <a:rPr lang="en-GB" sz="1600" dirty="0"/>
              <a:t>Oracles ore often data silos operating in a centralised fashion, creating a single point of attack. This is known as the “Oracle Problem”</a:t>
            </a:r>
            <a:endParaRPr lang="en-US" sz="1600" dirty="0"/>
          </a:p>
        </p:txBody>
      </p:sp>
    </p:spTree>
    <p:extLst>
      <p:ext uri="{BB962C8B-B14F-4D97-AF65-F5344CB8AC3E}">
        <p14:creationId xmlns:p14="http://schemas.microsoft.com/office/powerpoint/2010/main" val="1528738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B496C56-0FCA-4F37-9C6A-5D02A7EC66D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98" name="think-cell Slide" r:id="rId6" imgW="415" imgH="416" progId="TCLayout.ActiveDocument.1">
                  <p:embed/>
                </p:oleObj>
              </mc:Choice>
              <mc:Fallback>
                <p:oleObj name="think-cell Slide" r:id="rId6" imgW="415" imgH="416" progId="TCLayout.ActiveDocument.1">
                  <p:embed/>
                  <p:pic>
                    <p:nvPicPr>
                      <p:cNvPr id="3" name="Object 2" hidden="1">
                        <a:extLst>
                          <a:ext uri="{FF2B5EF4-FFF2-40B4-BE49-F238E27FC236}">
                            <a16:creationId xmlns:a16="http://schemas.microsoft.com/office/drawing/2014/main" id="{5B496C56-0FCA-4F37-9C6A-5D02A7EC66D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CDA573E-02F4-4C7F-A18D-097BB264E33B}"/>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200"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GB" dirty="0"/>
              <a:t>Top risks and challenges to consider</a:t>
            </a:r>
          </a:p>
        </p:txBody>
      </p:sp>
      <p:sp>
        <p:nvSpPr>
          <p:cNvPr id="4" name="Date Placeholder 3"/>
          <p:cNvSpPr>
            <a:spLocks noGrp="1"/>
          </p:cNvSpPr>
          <p:nvPr>
            <p:ph type="dt" sz="half" idx="10"/>
          </p:nvPr>
        </p:nvSpPr>
        <p:spPr/>
        <p:txBody>
          <a:bodyPr/>
          <a:lstStyle/>
          <a:p>
            <a:fld id="{BC1242CF-12C1-4411-B532-E91306108269}" type="datetime4">
              <a:rPr lang="en-GB" smtClean="0"/>
              <a:pPr/>
              <a:t>1 February 2020</a:t>
            </a:fld>
            <a:endParaRPr lang="en-GB"/>
          </a:p>
        </p:txBody>
      </p:sp>
      <p:sp>
        <p:nvSpPr>
          <p:cNvPr id="5" name="Slide Number Placeholder 4"/>
          <p:cNvSpPr>
            <a:spLocks noGrp="1"/>
          </p:cNvSpPr>
          <p:nvPr>
            <p:ph type="sldNum" sz="quarter" idx="12"/>
          </p:nvPr>
        </p:nvSpPr>
        <p:spPr/>
        <p:txBody>
          <a:bodyPr/>
          <a:lstStyle/>
          <a:p>
            <a:fld id="{FE8DA6AF-1811-4E27-A96F-54109F1D0275}" type="slidenum">
              <a:rPr lang="en-GB" smtClean="0"/>
              <a:pPr/>
              <a:t>24</a:t>
            </a:fld>
            <a:endParaRPr lang="en-GB"/>
          </a:p>
        </p:txBody>
      </p:sp>
      <p:sp>
        <p:nvSpPr>
          <p:cNvPr id="7" name="Rectangle 6">
            <a:extLst>
              <a:ext uri="{FF2B5EF4-FFF2-40B4-BE49-F238E27FC236}">
                <a16:creationId xmlns:a16="http://schemas.microsoft.com/office/drawing/2014/main" id="{44BF48ED-50D8-409A-B5F5-54DE7BD14E93}"/>
              </a:ext>
            </a:extLst>
          </p:cNvPr>
          <p:cNvSpPr/>
          <p:nvPr/>
        </p:nvSpPr>
        <p:spPr>
          <a:xfrm>
            <a:off x="560512" y="1340769"/>
            <a:ext cx="8928992" cy="4930260"/>
          </a:xfrm>
          <a:prstGeom prst="rect">
            <a:avLst/>
          </a:prstGeom>
        </p:spPr>
        <p:txBody>
          <a:bodyPr wrap="square">
            <a:spAutoFit/>
          </a:bodyPr>
          <a:lstStyle/>
          <a:p>
            <a:pPr>
              <a:lnSpc>
                <a:spcPct val="114000"/>
              </a:lnSpc>
              <a:spcAft>
                <a:spcPts val="600"/>
              </a:spcAft>
            </a:pPr>
            <a:r>
              <a:rPr lang="en-GB" b="1" dirty="0">
                <a:solidFill>
                  <a:schemeClr val="accent1"/>
                </a:solidFill>
              </a:rPr>
              <a:t>Regulation</a:t>
            </a:r>
          </a:p>
          <a:p>
            <a:pPr marL="285750" indent="-285750">
              <a:lnSpc>
                <a:spcPct val="114000"/>
              </a:lnSpc>
              <a:spcAft>
                <a:spcPts val="600"/>
              </a:spcAft>
              <a:buFont typeface="Arial" panose="020B0604020202020204" pitchFamily="34" charset="0"/>
              <a:buChar char="•"/>
            </a:pPr>
            <a:r>
              <a:rPr lang="en-GB" sz="1600" dirty="0"/>
              <a:t>Data protection laws, e.g. GDPR pose challenges but there are solutions:</a:t>
            </a:r>
          </a:p>
          <a:p>
            <a:pPr marL="742950" lvl="1" indent="-285750">
              <a:lnSpc>
                <a:spcPct val="114000"/>
              </a:lnSpc>
              <a:spcAft>
                <a:spcPts val="600"/>
              </a:spcAft>
              <a:buFont typeface="Arial" panose="020B0604020202020204" pitchFamily="34" charset="0"/>
              <a:buChar char="•"/>
            </a:pPr>
            <a:r>
              <a:rPr lang="en-GB" sz="1600" dirty="0"/>
              <a:t>Not store any personal data on the blockchain. Instead, pointers are used on the blockchain to refer to where personal data is stored off the blockchain</a:t>
            </a:r>
          </a:p>
          <a:p>
            <a:pPr marL="742950" lvl="1" indent="-285750">
              <a:lnSpc>
                <a:spcPct val="114000"/>
              </a:lnSpc>
              <a:spcAft>
                <a:spcPts val="600"/>
              </a:spcAft>
              <a:buFont typeface="Arial" panose="020B0604020202020204" pitchFamily="34" charset="0"/>
              <a:buChar char="•"/>
            </a:pPr>
            <a:r>
              <a:rPr lang="en-GB" sz="1600" dirty="0"/>
              <a:t>Only store the hash value of the personal data on the blockchain. It may be argued that the hashed data is anonymised hence does not constitute personal data</a:t>
            </a:r>
          </a:p>
          <a:p>
            <a:pPr marL="285750" indent="-285750">
              <a:lnSpc>
                <a:spcPct val="114000"/>
              </a:lnSpc>
              <a:spcAft>
                <a:spcPts val="600"/>
              </a:spcAft>
              <a:buFont typeface="Arial" panose="020B0604020202020204" pitchFamily="34" charset="0"/>
              <a:buChar char="•"/>
            </a:pPr>
            <a:r>
              <a:rPr lang="en-GB" sz="1600" dirty="0"/>
              <a:t>There is a lack of clear guidance on the accounting and solvency capital treatment of </a:t>
            </a:r>
            <a:r>
              <a:rPr lang="en-GB" sz="1600" dirty="0" err="1"/>
              <a:t>cryptoassets</a:t>
            </a:r>
            <a:r>
              <a:rPr lang="en-GB" sz="1600" dirty="0"/>
              <a:t>, e.g. cryptocurrencies, asset-backed tokens, utility tokens, digital collectibles</a:t>
            </a:r>
          </a:p>
          <a:p>
            <a:pPr marL="742950" lvl="1" indent="-285750">
              <a:lnSpc>
                <a:spcPct val="114000"/>
              </a:lnSpc>
              <a:spcAft>
                <a:spcPts val="600"/>
              </a:spcAft>
              <a:buFont typeface="Arial" panose="020B0604020202020204" pitchFamily="34" charset="0"/>
              <a:buChar char="•"/>
            </a:pPr>
            <a:r>
              <a:rPr lang="en-GB" sz="1600" dirty="0"/>
              <a:t>What is the fair value of the asset if it is not traded in deep and liquid markets?</a:t>
            </a:r>
          </a:p>
          <a:p>
            <a:pPr marL="742950" lvl="1" indent="-285750">
              <a:lnSpc>
                <a:spcPct val="114000"/>
              </a:lnSpc>
              <a:spcAft>
                <a:spcPts val="600"/>
              </a:spcAft>
              <a:buFont typeface="Arial" panose="020B0604020202020204" pitchFamily="34" charset="0"/>
              <a:buChar char="•"/>
            </a:pPr>
            <a:r>
              <a:rPr lang="en-GB" sz="1600" dirty="0"/>
              <a:t>What are the key risks associated with the asset? What is the “1-in-200” scenario?</a:t>
            </a:r>
          </a:p>
          <a:p>
            <a:pPr marL="285750" indent="-285750">
              <a:lnSpc>
                <a:spcPct val="114000"/>
              </a:lnSpc>
              <a:spcAft>
                <a:spcPts val="600"/>
              </a:spcAft>
              <a:buFont typeface="Arial" panose="020B0604020202020204" pitchFamily="34" charset="0"/>
              <a:buChar char="•"/>
            </a:pPr>
            <a:r>
              <a:rPr lang="en-GB" sz="1600" dirty="0"/>
              <a:t>It is unclear whether smart contracts would be recognised as a formal legal contract, and which regulation </a:t>
            </a:r>
            <a:r>
              <a:rPr lang="en-GB" sz="1600" dirty="0" err="1"/>
              <a:t>cryptoassets</a:t>
            </a:r>
            <a:r>
              <a:rPr lang="en-GB" sz="1600" dirty="0"/>
              <a:t> fall under</a:t>
            </a:r>
          </a:p>
          <a:p>
            <a:pPr marL="742950" lvl="1" indent="-285750">
              <a:lnSpc>
                <a:spcPct val="114000"/>
              </a:lnSpc>
              <a:spcAft>
                <a:spcPts val="600"/>
              </a:spcAft>
              <a:buFont typeface="Arial" panose="020B0604020202020204" pitchFamily="34" charset="0"/>
              <a:buChar char="•"/>
            </a:pPr>
            <a:r>
              <a:rPr lang="en-GB" sz="1600" dirty="0"/>
              <a:t>The UK Jurisdiction Taskforce published its legal statement on their status under English and Welsh law in Nov 2019 and concluded that smart contracts are legally enforceable, and that </a:t>
            </a:r>
            <a:r>
              <a:rPr lang="en-GB" sz="1600" dirty="0" err="1"/>
              <a:t>cryptoassets</a:t>
            </a:r>
            <a:r>
              <a:rPr lang="en-GB" sz="1600" dirty="0"/>
              <a:t> should be treated as property (but not legally binding)</a:t>
            </a:r>
            <a:endParaRPr lang="en-US" sz="1600" dirty="0"/>
          </a:p>
        </p:txBody>
      </p:sp>
    </p:spTree>
    <p:extLst>
      <p:ext uri="{BB962C8B-B14F-4D97-AF65-F5344CB8AC3E}">
        <p14:creationId xmlns:p14="http://schemas.microsoft.com/office/powerpoint/2010/main" val="2988200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B496C56-0FCA-4F37-9C6A-5D02A7EC66D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18" name="think-cell Slide" r:id="rId6" imgW="415" imgH="416" progId="TCLayout.ActiveDocument.1">
                  <p:embed/>
                </p:oleObj>
              </mc:Choice>
              <mc:Fallback>
                <p:oleObj name="think-cell Slide" r:id="rId6" imgW="415" imgH="416" progId="TCLayout.ActiveDocument.1">
                  <p:embed/>
                  <p:pic>
                    <p:nvPicPr>
                      <p:cNvPr id="3" name="Object 2" hidden="1">
                        <a:extLst>
                          <a:ext uri="{FF2B5EF4-FFF2-40B4-BE49-F238E27FC236}">
                            <a16:creationId xmlns:a16="http://schemas.microsoft.com/office/drawing/2014/main" id="{5B496C56-0FCA-4F37-9C6A-5D02A7EC66D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CDA573E-02F4-4C7F-A18D-097BB264E33B}"/>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200"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GB" dirty="0"/>
              <a:t>Top risks and challenges to consider</a:t>
            </a:r>
          </a:p>
        </p:txBody>
      </p:sp>
      <p:sp>
        <p:nvSpPr>
          <p:cNvPr id="4" name="Date Placeholder 3"/>
          <p:cNvSpPr>
            <a:spLocks noGrp="1"/>
          </p:cNvSpPr>
          <p:nvPr>
            <p:ph type="dt" sz="half" idx="10"/>
          </p:nvPr>
        </p:nvSpPr>
        <p:spPr/>
        <p:txBody>
          <a:bodyPr/>
          <a:lstStyle/>
          <a:p>
            <a:fld id="{BC1242CF-12C1-4411-B532-E91306108269}" type="datetime4">
              <a:rPr lang="en-GB" smtClean="0"/>
              <a:pPr/>
              <a:t>1 February 2020</a:t>
            </a:fld>
            <a:endParaRPr lang="en-GB"/>
          </a:p>
        </p:txBody>
      </p:sp>
      <p:sp>
        <p:nvSpPr>
          <p:cNvPr id="5" name="Slide Number Placeholder 4"/>
          <p:cNvSpPr>
            <a:spLocks noGrp="1"/>
          </p:cNvSpPr>
          <p:nvPr>
            <p:ph type="sldNum" sz="quarter" idx="12"/>
          </p:nvPr>
        </p:nvSpPr>
        <p:spPr/>
        <p:txBody>
          <a:bodyPr/>
          <a:lstStyle/>
          <a:p>
            <a:fld id="{FE8DA6AF-1811-4E27-A96F-54109F1D0275}" type="slidenum">
              <a:rPr lang="en-GB" smtClean="0"/>
              <a:pPr/>
              <a:t>25</a:t>
            </a:fld>
            <a:endParaRPr lang="en-GB"/>
          </a:p>
        </p:txBody>
      </p:sp>
      <p:sp>
        <p:nvSpPr>
          <p:cNvPr id="7" name="Rectangle 6">
            <a:extLst>
              <a:ext uri="{FF2B5EF4-FFF2-40B4-BE49-F238E27FC236}">
                <a16:creationId xmlns:a16="http://schemas.microsoft.com/office/drawing/2014/main" id="{44BF48ED-50D8-409A-B5F5-54DE7BD14E93}"/>
              </a:ext>
            </a:extLst>
          </p:cNvPr>
          <p:cNvSpPr/>
          <p:nvPr/>
        </p:nvSpPr>
        <p:spPr>
          <a:xfrm>
            <a:off x="560512" y="1340769"/>
            <a:ext cx="8928992" cy="3934219"/>
          </a:xfrm>
          <a:prstGeom prst="rect">
            <a:avLst/>
          </a:prstGeom>
        </p:spPr>
        <p:txBody>
          <a:bodyPr wrap="square">
            <a:spAutoFit/>
          </a:bodyPr>
          <a:lstStyle/>
          <a:p>
            <a:pPr>
              <a:lnSpc>
                <a:spcPct val="114000"/>
              </a:lnSpc>
              <a:spcAft>
                <a:spcPts val="600"/>
              </a:spcAft>
            </a:pPr>
            <a:r>
              <a:rPr lang="en-GB" b="1" dirty="0">
                <a:solidFill>
                  <a:schemeClr val="accent1"/>
                </a:solidFill>
              </a:rPr>
              <a:t>Business strategy and culture</a:t>
            </a:r>
          </a:p>
          <a:p>
            <a:pPr marL="285750" indent="-285750">
              <a:lnSpc>
                <a:spcPct val="114000"/>
              </a:lnSpc>
              <a:spcAft>
                <a:spcPts val="600"/>
              </a:spcAft>
              <a:buFont typeface="Arial" panose="020B0604020202020204" pitchFamily="34" charset="0"/>
              <a:buChar char="•"/>
            </a:pPr>
            <a:r>
              <a:rPr lang="en-GB" sz="1600" dirty="0"/>
              <a:t>No companies are prepared to share commercially sensitive data</a:t>
            </a:r>
          </a:p>
          <a:p>
            <a:pPr marL="742950" lvl="1" indent="-285750">
              <a:lnSpc>
                <a:spcPct val="114000"/>
              </a:lnSpc>
              <a:spcAft>
                <a:spcPts val="600"/>
              </a:spcAft>
              <a:buFont typeface="Arial" panose="020B0604020202020204" pitchFamily="34" charset="0"/>
              <a:buChar char="•"/>
            </a:pPr>
            <a:r>
              <a:rPr lang="en-US" sz="1600" dirty="0"/>
              <a:t>One solution that is generating a lot of attention is zero-knowledge proof (ZKP) which </a:t>
            </a:r>
            <a:r>
              <a:rPr lang="en-GB" sz="1600" dirty="0"/>
              <a:t>allows data to be shared between two parties without revealing the data</a:t>
            </a:r>
            <a:endParaRPr lang="en-US" sz="1600" dirty="0"/>
          </a:p>
          <a:p>
            <a:pPr marL="742950" lvl="1" indent="-285750">
              <a:lnSpc>
                <a:spcPct val="114000"/>
              </a:lnSpc>
              <a:spcAft>
                <a:spcPts val="600"/>
              </a:spcAft>
              <a:buFont typeface="Arial" panose="020B0604020202020204" pitchFamily="34" charset="0"/>
              <a:buChar char="•"/>
            </a:pPr>
            <a:r>
              <a:rPr lang="en-GB" sz="1600" dirty="0"/>
              <a:t>ZKP is an encryption technique which allows one party (the prover) to prove to another party (the verifier) that they know a value x, without conveying any information apart from the fact that they know the value x</a:t>
            </a:r>
          </a:p>
          <a:p>
            <a:pPr marL="285750" indent="-285750">
              <a:lnSpc>
                <a:spcPct val="114000"/>
              </a:lnSpc>
              <a:spcAft>
                <a:spcPts val="600"/>
              </a:spcAft>
              <a:buFont typeface="Arial" panose="020B0604020202020204" pitchFamily="34" charset="0"/>
              <a:buChar char="•"/>
            </a:pPr>
            <a:r>
              <a:rPr lang="en-GB" sz="1600" dirty="0"/>
              <a:t>The lack of support from within the organisation due to a natural reluctance to change</a:t>
            </a:r>
          </a:p>
          <a:p>
            <a:pPr marL="742950" lvl="1" indent="-285750">
              <a:lnSpc>
                <a:spcPct val="114000"/>
              </a:lnSpc>
              <a:spcAft>
                <a:spcPts val="600"/>
              </a:spcAft>
              <a:buFont typeface="Arial" panose="020B0604020202020204" pitchFamily="34" charset="0"/>
              <a:buChar char="•"/>
            </a:pPr>
            <a:r>
              <a:rPr lang="en-GB" sz="1600" dirty="0"/>
              <a:t>Creating a culture which encourages innovation and continuous improvements is no small task and will take time</a:t>
            </a:r>
          </a:p>
          <a:p>
            <a:pPr marL="742950" lvl="1" indent="-285750">
              <a:lnSpc>
                <a:spcPct val="114000"/>
              </a:lnSpc>
              <a:spcAft>
                <a:spcPts val="600"/>
              </a:spcAft>
              <a:buFont typeface="Arial" panose="020B0604020202020204" pitchFamily="34" charset="0"/>
              <a:buChar char="•"/>
            </a:pPr>
            <a:r>
              <a:rPr lang="en-GB" sz="1600" dirty="0"/>
              <a:t>One approach is to allow transformation to take place in a gradual and ring-fenced manner by establishing a new brand under the parent company</a:t>
            </a:r>
            <a:endParaRPr lang="en-US" sz="1600" dirty="0"/>
          </a:p>
        </p:txBody>
      </p:sp>
    </p:spTree>
    <p:extLst>
      <p:ext uri="{BB962C8B-B14F-4D97-AF65-F5344CB8AC3E}">
        <p14:creationId xmlns:p14="http://schemas.microsoft.com/office/powerpoint/2010/main" val="2215128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59820FD-021C-48D0-BD38-2183F314C827}"/>
              </a:ext>
            </a:extLst>
          </p:cNvPr>
          <p:cNvGraphicFramePr>
            <a:graphicFrameLocks noChangeAspect="1"/>
          </p:cNvGraphicFramePr>
          <p:nvPr>
            <p:custDataLst>
              <p:tags r:id="rId2"/>
            </p:custDataLst>
            <p:extLst>
              <p:ext uri="{D42A27DB-BD31-4B8C-83A1-F6EECF244321}">
                <p14:modId xmlns:p14="http://schemas.microsoft.com/office/powerpoint/2010/main" val="26108498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36"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87F06A2-5C8E-45C9-A6EB-F9C64D903D9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600"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5" name="Title 4"/>
          <p:cNvSpPr>
            <a:spLocks noGrp="1"/>
          </p:cNvSpPr>
          <p:nvPr>
            <p:ph type="ctrTitle"/>
          </p:nvPr>
        </p:nvSpPr>
        <p:spPr/>
        <p:txBody>
          <a:bodyPr/>
          <a:lstStyle/>
          <a:p>
            <a:r>
              <a:rPr lang="en-GB" dirty="0"/>
              <a:t>Guide to blockchain adoption</a:t>
            </a:r>
          </a:p>
        </p:txBody>
      </p:sp>
      <p:sp>
        <p:nvSpPr>
          <p:cNvPr id="4" name="Date Placeholder 3"/>
          <p:cNvSpPr>
            <a:spLocks noGrp="1"/>
          </p:cNvSpPr>
          <p:nvPr>
            <p:ph type="dt" sz="half" idx="2"/>
          </p:nvPr>
        </p:nvSpPr>
        <p:spPr/>
        <p:txBody>
          <a:bodyPr/>
          <a:lstStyle/>
          <a:p>
            <a:fld id="{1744C141-B97D-4979-AB76-E8E6AB76C28B}" type="datetime4">
              <a:rPr lang="en-GB" smtClean="0"/>
              <a:pPr/>
              <a:t>1 February 2020</a:t>
            </a:fld>
            <a:endParaRPr lang="en-GB" dirty="0"/>
          </a:p>
        </p:txBody>
      </p:sp>
    </p:spTree>
    <p:extLst>
      <p:ext uri="{BB962C8B-B14F-4D97-AF65-F5344CB8AC3E}">
        <p14:creationId xmlns:p14="http://schemas.microsoft.com/office/powerpoint/2010/main" val="5413315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solution looking for a problem?</a:t>
            </a:r>
          </a:p>
        </p:txBody>
      </p:sp>
      <p:sp>
        <p:nvSpPr>
          <p:cNvPr id="4" name="Date Placeholder 3"/>
          <p:cNvSpPr>
            <a:spLocks noGrp="1"/>
          </p:cNvSpPr>
          <p:nvPr>
            <p:ph type="dt" sz="half" idx="10"/>
          </p:nvPr>
        </p:nvSpPr>
        <p:spPr/>
        <p:txBody>
          <a:bodyPr/>
          <a:lstStyle/>
          <a:p>
            <a:fld id="{BC1242CF-12C1-4411-B532-E91306108269}" type="datetime4">
              <a:rPr lang="en-GB" smtClean="0"/>
              <a:pPr/>
              <a:t>1 February 2020</a:t>
            </a:fld>
            <a:endParaRPr lang="en-GB"/>
          </a:p>
        </p:txBody>
      </p:sp>
      <p:sp>
        <p:nvSpPr>
          <p:cNvPr id="5" name="Slide Number Placeholder 4"/>
          <p:cNvSpPr>
            <a:spLocks noGrp="1"/>
          </p:cNvSpPr>
          <p:nvPr>
            <p:ph type="sldNum" sz="quarter" idx="12"/>
          </p:nvPr>
        </p:nvSpPr>
        <p:spPr/>
        <p:txBody>
          <a:bodyPr/>
          <a:lstStyle/>
          <a:p>
            <a:fld id="{FE8DA6AF-1811-4E27-A96F-54109F1D0275}" type="slidenum">
              <a:rPr lang="en-GB" smtClean="0"/>
              <a:pPr/>
              <a:t>27</a:t>
            </a:fld>
            <a:endParaRPr lang="en-GB"/>
          </a:p>
        </p:txBody>
      </p:sp>
      <p:pic>
        <p:nvPicPr>
          <p:cNvPr id="3" name="BlockchainAnalogy.mp4">
            <a:hlinkClick r:id="" action="ppaction://media"/>
            <a:extLst>
              <a:ext uri="{FF2B5EF4-FFF2-40B4-BE49-F238E27FC236}">
                <a16:creationId xmlns:a16="http://schemas.microsoft.com/office/drawing/2014/main" id="{919FFEEE-87A7-FC45-9EB2-0F20D7E9DE0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00714" y="1263336"/>
            <a:ext cx="3037500" cy="5400000"/>
          </a:xfrm>
          <a:prstGeom prst="rect">
            <a:avLst/>
          </a:prstGeom>
        </p:spPr>
      </p:pic>
    </p:spTree>
    <p:extLst>
      <p:ext uri="{BB962C8B-B14F-4D97-AF65-F5344CB8AC3E}">
        <p14:creationId xmlns:p14="http://schemas.microsoft.com/office/powerpoint/2010/main" val="361145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6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Guide to blockchain adoption</a:t>
            </a:r>
          </a:p>
        </p:txBody>
      </p:sp>
      <p:sp>
        <p:nvSpPr>
          <p:cNvPr id="4" name="Date Placeholder 3"/>
          <p:cNvSpPr>
            <a:spLocks noGrp="1"/>
          </p:cNvSpPr>
          <p:nvPr>
            <p:ph type="dt" sz="half" idx="10"/>
          </p:nvPr>
        </p:nvSpPr>
        <p:spPr/>
        <p:txBody>
          <a:bodyPr/>
          <a:lstStyle/>
          <a:p>
            <a:fld id="{BC1242CF-12C1-4411-B532-E91306108269}" type="datetime4">
              <a:rPr lang="en-GB" smtClean="0"/>
              <a:pPr/>
              <a:t>1 February 2020</a:t>
            </a:fld>
            <a:endParaRPr lang="en-GB"/>
          </a:p>
        </p:txBody>
      </p:sp>
      <p:sp>
        <p:nvSpPr>
          <p:cNvPr id="5" name="Slide Number Placeholder 4"/>
          <p:cNvSpPr>
            <a:spLocks noGrp="1"/>
          </p:cNvSpPr>
          <p:nvPr>
            <p:ph type="sldNum" sz="quarter" idx="12"/>
          </p:nvPr>
        </p:nvSpPr>
        <p:spPr/>
        <p:txBody>
          <a:bodyPr/>
          <a:lstStyle/>
          <a:p>
            <a:fld id="{FE8DA6AF-1811-4E27-A96F-54109F1D0275}" type="slidenum">
              <a:rPr lang="en-GB" smtClean="0"/>
              <a:pPr/>
              <a:t>28</a:t>
            </a:fld>
            <a:endParaRPr lang="en-GB"/>
          </a:p>
        </p:txBody>
      </p:sp>
      <p:pic>
        <p:nvPicPr>
          <p:cNvPr id="6" name="Picture 5">
            <a:extLst>
              <a:ext uri="{FF2B5EF4-FFF2-40B4-BE49-F238E27FC236}">
                <a16:creationId xmlns:a16="http://schemas.microsoft.com/office/drawing/2014/main" id="{8DA18DA0-EA5F-9145-8E4B-D0C4EC98A2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132856"/>
            <a:ext cx="8982471" cy="2101815"/>
          </a:xfrm>
          <a:prstGeom prst="rect">
            <a:avLst/>
          </a:prstGeom>
          <a:noFill/>
        </p:spPr>
      </p:pic>
    </p:spTree>
    <p:extLst>
      <p:ext uri="{BB962C8B-B14F-4D97-AF65-F5344CB8AC3E}">
        <p14:creationId xmlns:p14="http://schemas.microsoft.com/office/powerpoint/2010/main" val="3317063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Guide to blockchain adoption</a:t>
            </a:r>
          </a:p>
        </p:txBody>
      </p:sp>
      <p:sp>
        <p:nvSpPr>
          <p:cNvPr id="4" name="Date Placeholder 3"/>
          <p:cNvSpPr>
            <a:spLocks noGrp="1"/>
          </p:cNvSpPr>
          <p:nvPr>
            <p:ph type="dt" sz="half" idx="10"/>
          </p:nvPr>
        </p:nvSpPr>
        <p:spPr/>
        <p:txBody>
          <a:bodyPr/>
          <a:lstStyle/>
          <a:p>
            <a:fld id="{BC1242CF-12C1-4411-B532-E91306108269}" type="datetime4">
              <a:rPr lang="en-GB" smtClean="0"/>
              <a:pPr/>
              <a:t>1 February 2020</a:t>
            </a:fld>
            <a:endParaRPr lang="en-GB"/>
          </a:p>
        </p:txBody>
      </p:sp>
      <p:sp>
        <p:nvSpPr>
          <p:cNvPr id="5" name="Slide Number Placeholder 4"/>
          <p:cNvSpPr>
            <a:spLocks noGrp="1"/>
          </p:cNvSpPr>
          <p:nvPr>
            <p:ph type="sldNum" sz="quarter" idx="12"/>
          </p:nvPr>
        </p:nvSpPr>
        <p:spPr/>
        <p:txBody>
          <a:bodyPr/>
          <a:lstStyle/>
          <a:p>
            <a:fld id="{FE8DA6AF-1811-4E27-A96F-54109F1D0275}" type="slidenum">
              <a:rPr lang="en-GB" smtClean="0"/>
              <a:pPr/>
              <a:t>29</a:t>
            </a:fld>
            <a:endParaRPr lang="en-GB"/>
          </a:p>
        </p:txBody>
      </p:sp>
      <p:pic>
        <p:nvPicPr>
          <p:cNvPr id="3" name="Picture 2">
            <a:extLst>
              <a:ext uri="{FF2B5EF4-FFF2-40B4-BE49-F238E27FC236}">
                <a16:creationId xmlns:a16="http://schemas.microsoft.com/office/drawing/2014/main" id="{CC767741-FFB1-AC42-A287-7F2814361B5D}"/>
              </a:ext>
            </a:extLst>
          </p:cNvPr>
          <p:cNvPicPr>
            <a:picLocks noChangeAspect="1"/>
          </p:cNvPicPr>
          <p:nvPr/>
        </p:nvPicPr>
        <p:blipFill>
          <a:blip r:embed="rId3"/>
          <a:stretch>
            <a:fillRect/>
          </a:stretch>
        </p:blipFill>
        <p:spPr>
          <a:xfrm>
            <a:off x="484507" y="1158108"/>
            <a:ext cx="8993265" cy="5220000"/>
          </a:xfrm>
          <a:prstGeom prst="rect">
            <a:avLst/>
          </a:prstGeom>
        </p:spPr>
      </p:pic>
    </p:spTree>
    <p:extLst>
      <p:ext uri="{BB962C8B-B14F-4D97-AF65-F5344CB8AC3E}">
        <p14:creationId xmlns:p14="http://schemas.microsoft.com/office/powerpoint/2010/main" val="522830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93E203C-B2E0-40A0-87E9-6E02B4D1ECC1}"/>
              </a:ext>
            </a:extLst>
          </p:cNvPr>
          <p:cNvGraphicFramePr>
            <a:graphicFrameLocks noChangeAspect="1"/>
          </p:cNvGraphicFramePr>
          <p:nvPr>
            <p:custDataLst>
              <p:tags r:id="rId2"/>
            </p:custDataLst>
            <p:extLst>
              <p:ext uri="{D42A27DB-BD31-4B8C-83A1-F6EECF244321}">
                <p14:modId xmlns:p14="http://schemas.microsoft.com/office/powerpoint/2010/main" val="23828200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64"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513B880E-D61A-4184-A1B6-EBA28848C545}"/>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600"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5" name="Title 4"/>
          <p:cNvSpPr>
            <a:spLocks noGrp="1"/>
          </p:cNvSpPr>
          <p:nvPr>
            <p:ph type="ctrTitle"/>
          </p:nvPr>
        </p:nvSpPr>
        <p:spPr/>
        <p:txBody>
          <a:bodyPr/>
          <a:lstStyle/>
          <a:p>
            <a:r>
              <a:rPr lang="en-GB" dirty="0"/>
              <a:t>Introduction</a:t>
            </a:r>
          </a:p>
        </p:txBody>
      </p:sp>
      <p:sp>
        <p:nvSpPr>
          <p:cNvPr id="4" name="Date Placeholder 3"/>
          <p:cNvSpPr>
            <a:spLocks noGrp="1"/>
          </p:cNvSpPr>
          <p:nvPr>
            <p:ph type="dt" sz="half" idx="2"/>
          </p:nvPr>
        </p:nvSpPr>
        <p:spPr/>
        <p:txBody>
          <a:bodyPr/>
          <a:lstStyle/>
          <a:p>
            <a:fld id="{1744C141-B97D-4979-AB76-E8E6AB76C28B}" type="datetime4">
              <a:rPr lang="en-GB" smtClean="0"/>
              <a:pPr/>
              <a:t>1 February 2020</a:t>
            </a:fld>
            <a:endParaRPr lang="en-GB" dirty="0"/>
          </a:p>
        </p:txBody>
      </p:sp>
    </p:spTree>
    <p:extLst>
      <p:ext uri="{BB962C8B-B14F-4D97-AF65-F5344CB8AC3E}">
        <p14:creationId xmlns:p14="http://schemas.microsoft.com/office/powerpoint/2010/main" val="1527229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Examples of considerations</a:t>
            </a:r>
          </a:p>
        </p:txBody>
      </p:sp>
      <p:sp>
        <p:nvSpPr>
          <p:cNvPr id="4" name="Date Placeholder 3"/>
          <p:cNvSpPr>
            <a:spLocks noGrp="1"/>
          </p:cNvSpPr>
          <p:nvPr>
            <p:ph type="dt" sz="half" idx="10"/>
          </p:nvPr>
        </p:nvSpPr>
        <p:spPr/>
        <p:txBody>
          <a:bodyPr/>
          <a:lstStyle/>
          <a:p>
            <a:fld id="{BC1242CF-12C1-4411-B532-E91306108269}" type="datetime4">
              <a:rPr lang="en-GB" smtClean="0"/>
              <a:pPr/>
              <a:t>1 February 2020</a:t>
            </a:fld>
            <a:endParaRPr lang="en-GB"/>
          </a:p>
        </p:txBody>
      </p:sp>
      <p:sp>
        <p:nvSpPr>
          <p:cNvPr id="5" name="Slide Number Placeholder 4"/>
          <p:cNvSpPr>
            <a:spLocks noGrp="1"/>
          </p:cNvSpPr>
          <p:nvPr>
            <p:ph type="sldNum" sz="quarter" idx="12"/>
          </p:nvPr>
        </p:nvSpPr>
        <p:spPr/>
        <p:txBody>
          <a:bodyPr/>
          <a:lstStyle/>
          <a:p>
            <a:fld id="{FE8DA6AF-1811-4E27-A96F-54109F1D0275}" type="slidenum">
              <a:rPr lang="en-GB" smtClean="0"/>
              <a:pPr/>
              <a:t>30</a:t>
            </a:fld>
            <a:endParaRPr lang="en-GB"/>
          </a:p>
        </p:txBody>
      </p:sp>
      <p:sp>
        <p:nvSpPr>
          <p:cNvPr id="7" name="Content Placeholder 2">
            <a:extLst>
              <a:ext uri="{FF2B5EF4-FFF2-40B4-BE49-F238E27FC236}">
                <a16:creationId xmlns:a16="http://schemas.microsoft.com/office/drawing/2014/main" id="{F3A06BCB-6146-2749-ACDD-06B73FB379A3}"/>
              </a:ext>
            </a:extLst>
          </p:cNvPr>
          <p:cNvSpPr txBox="1">
            <a:spLocks/>
          </p:cNvSpPr>
          <p:nvPr/>
        </p:nvSpPr>
        <p:spPr bwMode="auto">
          <a:xfrm>
            <a:off x="428229" y="1514715"/>
            <a:ext cx="9062254" cy="464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9875" indent="-269875" algn="l" rtl="0" fontAlgn="base">
              <a:spcBef>
                <a:spcPct val="50000"/>
              </a:spcBef>
              <a:spcAft>
                <a:spcPct val="0"/>
              </a:spcAft>
              <a:buClr>
                <a:srgbClr val="D9AB16"/>
              </a:buClr>
              <a:buChar char="•"/>
              <a:defRPr sz="2400">
                <a:solidFill>
                  <a:srgbClr val="0D2E64"/>
                </a:solidFill>
                <a:latin typeface="+mn-lt"/>
                <a:ea typeface="+mn-ea"/>
                <a:cs typeface="+mn-cs"/>
              </a:defRPr>
            </a:lvl1pPr>
            <a:lvl2pPr marL="717550" indent="-268288" algn="l" rtl="0" fontAlgn="base">
              <a:spcBef>
                <a:spcPct val="50000"/>
              </a:spcBef>
              <a:spcAft>
                <a:spcPct val="0"/>
              </a:spcAft>
              <a:buClr>
                <a:srgbClr val="D9AB16"/>
              </a:buClr>
              <a:buChar char="–"/>
              <a:defRPr sz="2000">
                <a:solidFill>
                  <a:srgbClr val="0D2E64"/>
                </a:solidFill>
                <a:latin typeface="+mn-lt"/>
                <a:cs typeface="+mn-cs"/>
              </a:defRPr>
            </a:lvl2pPr>
            <a:lvl3pPr marL="1071563" indent="-174625" algn="l" rtl="0" fontAlgn="base">
              <a:spcBef>
                <a:spcPct val="50000"/>
              </a:spcBef>
              <a:spcAft>
                <a:spcPct val="0"/>
              </a:spcAft>
              <a:buClr>
                <a:srgbClr val="D9AB16"/>
              </a:buClr>
              <a:buChar char="•"/>
              <a:defRPr>
                <a:solidFill>
                  <a:srgbClr val="0D2E64"/>
                </a:solidFill>
                <a:latin typeface="+mn-lt"/>
                <a:cs typeface="+mn-cs"/>
              </a:defRPr>
            </a:lvl3pPr>
            <a:lvl4pPr marL="1433513" indent="-182563" algn="l" rtl="0" fontAlgn="base">
              <a:spcBef>
                <a:spcPct val="50000"/>
              </a:spcBef>
              <a:spcAft>
                <a:spcPct val="0"/>
              </a:spcAft>
              <a:buClr>
                <a:srgbClr val="D9AB16"/>
              </a:buClr>
              <a:buChar char="–"/>
              <a:defRPr sz="1600">
                <a:solidFill>
                  <a:srgbClr val="0D2E64"/>
                </a:solidFill>
                <a:latin typeface="+mn-lt"/>
                <a:cs typeface="+mn-cs"/>
              </a:defRPr>
            </a:lvl4pPr>
            <a:lvl5pPr marL="1792288" indent="-176213" algn="l" rtl="0" fontAlgn="base">
              <a:spcBef>
                <a:spcPct val="50000"/>
              </a:spcBef>
              <a:spcAft>
                <a:spcPct val="0"/>
              </a:spcAft>
              <a:buClr>
                <a:srgbClr val="D9AB16"/>
              </a:buClr>
              <a:buChar char="»"/>
              <a:defRPr sz="1400">
                <a:solidFill>
                  <a:srgbClr val="0D2E64"/>
                </a:solidFill>
                <a:latin typeface="+mn-lt"/>
                <a:cs typeface="+mn-cs"/>
              </a:defRPr>
            </a:lvl5pPr>
            <a:lvl6pPr marL="2249488" indent="-176213" algn="l" rtl="0" fontAlgn="base">
              <a:spcBef>
                <a:spcPct val="50000"/>
              </a:spcBef>
              <a:spcAft>
                <a:spcPct val="0"/>
              </a:spcAft>
              <a:buClr>
                <a:srgbClr val="D9AB16"/>
              </a:buClr>
              <a:buChar char="»"/>
              <a:defRPr sz="1400">
                <a:solidFill>
                  <a:srgbClr val="0D2E64"/>
                </a:solidFill>
                <a:latin typeface="+mn-lt"/>
                <a:cs typeface="+mn-cs"/>
              </a:defRPr>
            </a:lvl6pPr>
            <a:lvl7pPr marL="2706688" indent="-176213" algn="l" rtl="0" fontAlgn="base">
              <a:spcBef>
                <a:spcPct val="50000"/>
              </a:spcBef>
              <a:spcAft>
                <a:spcPct val="0"/>
              </a:spcAft>
              <a:buClr>
                <a:srgbClr val="D9AB16"/>
              </a:buClr>
              <a:buChar char="»"/>
              <a:defRPr sz="1400">
                <a:solidFill>
                  <a:srgbClr val="0D2E64"/>
                </a:solidFill>
                <a:latin typeface="+mn-lt"/>
                <a:cs typeface="+mn-cs"/>
              </a:defRPr>
            </a:lvl7pPr>
            <a:lvl8pPr marL="3163888" indent="-176213" algn="l" rtl="0" fontAlgn="base">
              <a:spcBef>
                <a:spcPct val="50000"/>
              </a:spcBef>
              <a:spcAft>
                <a:spcPct val="0"/>
              </a:spcAft>
              <a:buClr>
                <a:srgbClr val="D9AB16"/>
              </a:buClr>
              <a:buChar char="»"/>
              <a:defRPr sz="1400">
                <a:solidFill>
                  <a:srgbClr val="0D2E64"/>
                </a:solidFill>
                <a:latin typeface="+mn-lt"/>
                <a:cs typeface="+mn-cs"/>
              </a:defRPr>
            </a:lvl8pPr>
            <a:lvl9pPr marL="3621088" indent="-176213" algn="l" rtl="0" fontAlgn="base">
              <a:spcBef>
                <a:spcPct val="50000"/>
              </a:spcBef>
              <a:spcAft>
                <a:spcPct val="0"/>
              </a:spcAft>
              <a:buClr>
                <a:srgbClr val="D9AB16"/>
              </a:buClr>
              <a:buChar char="»"/>
              <a:defRPr sz="1400">
                <a:solidFill>
                  <a:srgbClr val="0D2E64"/>
                </a:solidFill>
                <a:latin typeface="+mn-lt"/>
                <a:cs typeface="+mn-cs"/>
              </a:defRPr>
            </a:lvl9pPr>
          </a:lstStyle>
          <a:p>
            <a:pPr marL="0" indent="0">
              <a:buFontTx/>
              <a:buNone/>
            </a:pPr>
            <a:r>
              <a:rPr lang="en-GB" sz="2200" b="1" dirty="0">
                <a:solidFill>
                  <a:srgbClr val="3F4548"/>
                </a:solidFill>
              </a:rPr>
              <a:t>Do you need blockchain?</a:t>
            </a:r>
          </a:p>
          <a:p>
            <a:pPr>
              <a:buClr>
                <a:schemeClr val="accent1"/>
              </a:buClr>
            </a:pPr>
            <a:r>
              <a:rPr lang="en-GB" sz="2200" dirty="0">
                <a:solidFill>
                  <a:srgbClr val="3F4548"/>
                </a:solidFill>
              </a:rPr>
              <a:t>Is there a need for a shared version of truth among multiple parties?</a:t>
            </a:r>
          </a:p>
          <a:p>
            <a:pPr>
              <a:buClr>
                <a:schemeClr val="accent1"/>
              </a:buClr>
            </a:pPr>
            <a:r>
              <a:rPr lang="en-GB" sz="2200" dirty="0">
                <a:solidFill>
                  <a:srgbClr val="3F4548"/>
                </a:solidFill>
              </a:rPr>
              <a:t>Could a shared version of truth be achieved using existing technology? </a:t>
            </a:r>
          </a:p>
          <a:p>
            <a:pPr>
              <a:buClr>
                <a:schemeClr val="accent1"/>
              </a:buClr>
            </a:pPr>
            <a:r>
              <a:rPr lang="en-GB" sz="2200" dirty="0">
                <a:solidFill>
                  <a:srgbClr val="3F4548"/>
                </a:solidFill>
              </a:rPr>
              <a:t>Is there a need for decentralisation?</a:t>
            </a:r>
          </a:p>
        </p:txBody>
      </p:sp>
    </p:spTree>
    <p:extLst>
      <p:ext uri="{BB962C8B-B14F-4D97-AF65-F5344CB8AC3E}">
        <p14:creationId xmlns:p14="http://schemas.microsoft.com/office/powerpoint/2010/main" val="2980244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Examples of considerations</a:t>
            </a:r>
          </a:p>
        </p:txBody>
      </p:sp>
      <p:sp>
        <p:nvSpPr>
          <p:cNvPr id="4" name="Date Placeholder 3"/>
          <p:cNvSpPr>
            <a:spLocks noGrp="1"/>
          </p:cNvSpPr>
          <p:nvPr>
            <p:ph type="dt" sz="half" idx="10"/>
          </p:nvPr>
        </p:nvSpPr>
        <p:spPr/>
        <p:txBody>
          <a:bodyPr/>
          <a:lstStyle/>
          <a:p>
            <a:fld id="{BC1242CF-12C1-4411-B532-E91306108269}" type="datetime4">
              <a:rPr lang="en-GB" smtClean="0"/>
              <a:pPr/>
              <a:t>1 February 2020</a:t>
            </a:fld>
            <a:endParaRPr lang="en-GB"/>
          </a:p>
        </p:txBody>
      </p:sp>
      <p:sp>
        <p:nvSpPr>
          <p:cNvPr id="5" name="Slide Number Placeholder 4"/>
          <p:cNvSpPr>
            <a:spLocks noGrp="1"/>
          </p:cNvSpPr>
          <p:nvPr>
            <p:ph type="sldNum" sz="quarter" idx="12"/>
          </p:nvPr>
        </p:nvSpPr>
        <p:spPr/>
        <p:txBody>
          <a:bodyPr/>
          <a:lstStyle/>
          <a:p>
            <a:fld id="{FE8DA6AF-1811-4E27-A96F-54109F1D0275}" type="slidenum">
              <a:rPr lang="en-GB" smtClean="0"/>
              <a:pPr/>
              <a:t>31</a:t>
            </a:fld>
            <a:endParaRPr lang="en-GB"/>
          </a:p>
        </p:txBody>
      </p:sp>
      <p:sp>
        <p:nvSpPr>
          <p:cNvPr id="7" name="Content Placeholder 2">
            <a:extLst>
              <a:ext uri="{FF2B5EF4-FFF2-40B4-BE49-F238E27FC236}">
                <a16:creationId xmlns:a16="http://schemas.microsoft.com/office/drawing/2014/main" id="{F3A06BCB-6146-2749-ACDD-06B73FB379A3}"/>
              </a:ext>
            </a:extLst>
          </p:cNvPr>
          <p:cNvSpPr txBox="1">
            <a:spLocks/>
          </p:cNvSpPr>
          <p:nvPr/>
        </p:nvSpPr>
        <p:spPr bwMode="auto">
          <a:xfrm>
            <a:off x="428229" y="1514715"/>
            <a:ext cx="9062254" cy="464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9875" indent="-269875" algn="l" rtl="0" fontAlgn="base">
              <a:spcBef>
                <a:spcPct val="50000"/>
              </a:spcBef>
              <a:spcAft>
                <a:spcPct val="0"/>
              </a:spcAft>
              <a:buClr>
                <a:srgbClr val="D9AB16"/>
              </a:buClr>
              <a:buChar char="•"/>
              <a:defRPr sz="2400">
                <a:solidFill>
                  <a:srgbClr val="0D2E64"/>
                </a:solidFill>
                <a:latin typeface="+mn-lt"/>
                <a:ea typeface="+mn-ea"/>
                <a:cs typeface="+mn-cs"/>
              </a:defRPr>
            </a:lvl1pPr>
            <a:lvl2pPr marL="717550" indent="-268288" algn="l" rtl="0" fontAlgn="base">
              <a:spcBef>
                <a:spcPct val="50000"/>
              </a:spcBef>
              <a:spcAft>
                <a:spcPct val="0"/>
              </a:spcAft>
              <a:buClr>
                <a:srgbClr val="D9AB16"/>
              </a:buClr>
              <a:buChar char="–"/>
              <a:defRPr sz="2000">
                <a:solidFill>
                  <a:srgbClr val="0D2E64"/>
                </a:solidFill>
                <a:latin typeface="+mn-lt"/>
                <a:cs typeface="+mn-cs"/>
              </a:defRPr>
            </a:lvl2pPr>
            <a:lvl3pPr marL="1071563" indent="-174625" algn="l" rtl="0" fontAlgn="base">
              <a:spcBef>
                <a:spcPct val="50000"/>
              </a:spcBef>
              <a:spcAft>
                <a:spcPct val="0"/>
              </a:spcAft>
              <a:buClr>
                <a:srgbClr val="D9AB16"/>
              </a:buClr>
              <a:buChar char="•"/>
              <a:defRPr>
                <a:solidFill>
                  <a:srgbClr val="0D2E64"/>
                </a:solidFill>
                <a:latin typeface="+mn-lt"/>
                <a:cs typeface="+mn-cs"/>
              </a:defRPr>
            </a:lvl3pPr>
            <a:lvl4pPr marL="1433513" indent="-182563" algn="l" rtl="0" fontAlgn="base">
              <a:spcBef>
                <a:spcPct val="50000"/>
              </a:spcBef>
              <a:spcAft>
                <a:spcPct val="0"/>
              </a:spcAft>
              <a:buClr>
                <a:srgbClr val="D9AB16"/>
              </a:buClr>
              <a:buChar char="–"/>
              <a:defRPr sz="1600">
                <a:solidFill>
                  <a:srgbClr val="0D2E64"/>
                </a:solidFill>
                <a:latin typeface="+mn-lt"/>
                <a:cs typeface="+mn-cs"/>
              </a:defRPr>
            </a:lvl4pPr>
            <a:lvl5pPr marL="1792288" indent="-176213" algn="l" rtl="0" fontAlgn="base">
              <a:spcBef>
                <a:spcPct val="50000"/>
              </a:spcBef>
              <a:spcAft>
                <a:spcPct val="0"/>
              </a:spcAft>
              <a:buClr>
                <a:srgbClr val="D9AB16"/>
              </a:buClr>
              <a:buChar char="»"/>
              <a:defRPr sz="1400">
                <a:solidFill>
                  <a:srgbClr val="0D2E64"/>
                </a:solidFill>
                <a:latin typeface="+mn-lt"/>
                <a:cs typeface="+mn-cs"/>
              </a:defRPr>
            </a:lvl5pPr>
            <a:lvl6pPr marL="2249488" indent="-176213" algn="l" rtl="0" fontAlgn="base">
              <a:spcBef>
                <a:spcPct val="50000"/>
              </a:spcBef>
              <a:spcAft>
                <a:spcPct val="0"/>
              </a:spcAft>
              <a:buClr>
                <a:srgbClr val="D9AB16"/>
              </a:buClr>
              <a:buChar char="»"/>
              <a:defRPr sz="1400">
                <a:solidFill>
                  <a:srgbClr val="0D2E64"/>
                </a:solidFill>
                <a:latin typeface="+mn-lt"/>
                <a:cs typeface="+mn-cs"/>
              </a:defRPr>
            </a:lvl6pPr>
            <a:lvl7pPr marL="2706688" indent="-176213" algn="l" rtl="0" fontAlgn="base">
              <a:spcBef>
                <a:spcPct val="50000"/>
              </a:spcBef>
              <a:spcAft>
                <a:spcPct val="0"/>
              </a:spcAft>
              <a:buClr>
                <a:srgbClr val="D9AB16"/>
              </a:buClr>
              <a:buChar char="»"/>
              <a:defRPr sz="1400">
                <a:solidFill>
                  <a:srgbClr val="0D2E64"/>
                </a:solidFill>
                <a:latin typeface="+mn-lt"/>
                <a:cs typeface="+mn-cs"/>
              </a:defRPr>
            </a:lvl7pPr>
            <a:lvl8pPr marL="3163888" indent="-176213" algn="l" rtl="0" fontAlgn="base">
              <a:spcBef>
                <a:spcPct val="50000"/>
              </a:spcBef>
              <a:spcAft>
                <a:spcPct val="0"/>
              </a:spcAft>
              <a:buClr>
                <a:srgbClr val="D9AB16"/>
              </a:buClr>
              <a:buChar char="»"/>
              <a:defRPr sz="1400">
                <a:solidFill>
                  <a:srgbClr val="0D2E64"/>
                </a:solidFill>
                <a:latin typeface="+mn-lt"/>
                <a:cs typeface="+mn-cs"/>
              </a:defRPr>
            </a:lvl8pPr>
            <a:lvl9pPr marL="3621088" indent="-176213" algn="l" rtl="0" fontAlgn="base">
              <a:spcBef>
                <a:spcPct val="50000"/>
              </a:spcBef>
              <a:spcAft>
                <a:spcPct val="0"/>
              </a:spcAft>
              <a:buClr>
                <a:srgbClr val="D9AB16"/>
              </a:buClr>
              <a:buChar char="»"/>
              <a:defRPr sz="1400">
                <a:solidFill>
                  <a:srgbClr val="0D2E64"/>
                </a:solidFill>
                <a:latin typeface="+mn-lt"/>
                <a:cs typeface="+mn-cs"/>
              </a:defRPr>
            </a:lvl9pPr>
          </a:lstStyle>
          <a:p>
            <a:pPr marL="0" indent="0">
              <a:buFontTx/>
              <a:buNone/>
            </a:pPr>
            <a:r>
              <a:rPr lang="en-GB" sz="2200" b="1" dirty="0">
                <a:solidFill>
                  <a:srgbClr val="3F4548"/>
                </a:solidFill>
              </a:rPr>
              <a:t>Which blockchain platform to use for implementation?</a:t>
            </a:r>
          </a:p>
          <a:p>
            <a:pPr>
              <a:buClr>
                <a:schemeClr val="accent1"/>
              </a:buClr>
            </a:pPr>
            <a:r>
              <a:rPr lang="en-GB" sz="2200" dirty="0">
                <a:solidFill>
                  <a:srgbClr val="3F4548"/>
                </a:solidFill>
              </a:rPr>
              <a:t>Permissioned or permissionless?</a:t>
            </a:r>
          </a:p>
          <a:p>
            <a:pPr>
              <a:buClr>
                <a:schemeClr val="accent1"/>
              </a:buClr>
            </a:pPr>
            <a:r>
              <a:rPr lang="en-GB" sz="2200" dirty="0">
                <a:solidFill>
                  <a:srgbClr val="3F4548"/>
                </a:solidFill>
              </a:rPr>
              <a:t>Is the platform widely adopted within and outside of the industry?</a:t>
            </a:r>
          </a:p>
          <a:p>
            <a:pPr>
              <a:buClr>
                <a:schemeClr val="accent1"/>
              </a:buClr>
            </a:pPr>
            <a:r>
              <a:rPr lang="en-GB" sz="2200" dirty="0">
                <a:solidFill>
                  <a:srgbClr val="3F4548"/>
                </a:solidFill>
              </a:rPr>
              <a:t>If not widely adopted, would there be interoperability issues with other platforms?</a:t>
            </a:r>
          </a:p>
          <a:p>
            <a:pPr>
              <a:buClr>
                <a:schemeClr val="accent1"/>
              </a:buClr>
            </a:pPr>
            <a:r>
              <a:rPr lang="en-GB" sz="2200" dirty="0">
                <a:solidFill>
                  <a:srgbClr val="3F4548"/>
                </a:solidFill>
              </a:rPr>
              <a:t>Is the performance of the platform limited by certain design choices?</a:t>
            </a:r>
          </a:p>
          <a:p>
            <a:pPr>
              <a:buClr>
                <a:schemeClr val="accent1"/>
              </a:buClr>
            </a:pPr>
            <a:r>
              <a:rPr lang="en-GB" sz="2200" dirty="0">
                <a:solidFill>
                  <a:srgbClr val="3F4548"/>
                </a:solidFill>
              </a:rPr>
              <a:t>Is there a readily available pool of developers for the platform?</a:t>
            </a:r>
          </a:p>
          <a:p>
            <a:pPr>
              <a:buClr>
                <a:schemeClr val="accent1"/>
              </a:buClr>
            </a:pPr>
            <a:r>
              <a:rPr lang="en-GB" sz="2200" dirty="0">
                <a:solidFill>
                  <a:srgbClr val="3F4548"/>
                </a:solidFill>
              </a:rPr>
              <a:t>Does adopting a platform which uses Proof-of-Work (PoW) constitute a breach of ESG policy (due to its excessive use of electricity)?</a:t>
            </a:r>
          </a:p>
        </p:txBody>
      </p:sp>
    </p:spTree>
    <p:extLst>
      <p:ext uri="{BB962C8B-B14F-4D97-AF65-F5344CB8AC3E}">
        <p14:creationId xmlns:p14="http://schemas.microsoft.com/office/powerpoint/2010/main" val="1224583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C1242CF-12C1-4411-B532-E91306108269}" type="datetime4">
              <a:rPr lang="en-GB" smtClean="0"/>
              <a:pPr/>
              <a:t>1 February 2020</a:t>
            </a:fld>
            <a:endParaRPr lang="en-GB"/>
          </a:p>
        </p:txBody>
      </p:sp>
      <p:sp>
        <p:nvSpPr>
          <p:cNvPr id="5" name="Slide Number Placeholder 4"/>
          <p:cNvSpPr>
            <a:spLocks noGrp="1"/>
          </p:cNvSpPr>
          <p:nvPr>
            <p:ph type="sldNum" sz="quarter" idx="12"/>
          </p:nvPr>
        </p:nvSpPr>
        <p:spPr/>
        <p:txBody>
          <a:bodyPr/>
          <a:lstStyle/>
          <a:p>
            <a:fld id="{FE8DA6AF-1811-4E27-A96F-54109F1D0275}" type="slidenum">
              <a:rPr lang="en-GB" smtClean="0"/>
              <a:pPr/>
              <a:t>32</a:t>
            </a:fld>
            <a:endParaRPr lang="en-GB"/>
          </a:p>
        </p:txBody>
      </p:sp>
      <p:sp>
        <p:nvSpPr>
          <p:cNvPr id="10" name="Rectangular Callout 9"/>
          <p:cNvSpPr/>
          <p:nvPr/>
        </p:nvSpPr>
        <p:spPr>
          <a:xfrm>
            <a:off x="563870" y="693242"/>
            <a:ext cx="4245114" cy="1728192"/>
          </a:xfrm>
          <a:prstGeom prst="wedgeRectCallout">
            <a:avLst>
              <a:gd name="adj1" fmla="val -998"/>
              <a:gd name="adj2" fmla="val 1266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ular Callout 6"/>
          <p:cNvSpPr/>
          <p:nvPr/>
        </p:nvSpPr>
        <p:spPr>
          <a:xfrm>
            <a:off x="5097016" y="693242"/>
            <a:ext cx="4245114" cy="1728192"/>
          </a:xfrm>
          <a:prstGeom prst="wedgeRectCallout">
            <a:avLst>
              <a:gd name="adj1" fmla="val -53799"/>
              <a:gd name="adj2" fmla="val 1275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776536" y="985838"/>
            <a:ext cx="3816424" cy="1143000"/>
          </a:xfrm>
        </p:spPr>
        <p:txBody>
          <a:bodyPr/>
          <a:lstStyle/>
          <a:p>
            <a:pPr algn="ctr"/>
            <a:r>
              <a:rPr lang="en-GB" sz="4800" dirty="0">
                <a:solidFill>
                  <a:schemeClr val="bg1"/>
                </a:solidFill>
              </a:rPr>
              <a:t>Questions</a:t>
            </a:r>
          </a:p>
        </p:txBody>
      </p:sp>
      <p:sp>
        <p:nvSpPr>
          <p:cNvPr id="9" name="Title 1"/>
          <p:cNvSpPr txBox="1">
            <a:spLocks/>
          </p:cNvSpPr>
          <p:nvPr/>
        </p:nvSpPr>
        <p:spPr bwMode="auto">
          <a:xfrm>
            <a:off x="5313040" y="980728"/>
            <a:ext cx="381642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a:solidFill>
                  <a:srgbClr val="D9AB16"/>
                </a:solidFill>
                <a:latin typeface="+mj-lt"/>
                <a:ea typeface="+mj-ea"/>
                <a:cs typeface="+mj-cs"/>
              </a:defRPr>
            </a:lvl1pPr>
            <a:lvl2pPr algn="l" rtl="0" fontAlgn="base">
              <a:spcBef>
                <a:spcPct val="0"/>
              </a:spcBef>
              <a:spcAft>
                <a:spcPct val="0"/>
              </a:spcAft>
              <a:defRPr sz="3200">
                <a:solidFill>
                  <a:srgbClr val="D9AB16"/>
                </a:solidFill>
                <a:latin typeface="Arial" charset="0"/>
                <a:cs typeface="Arial" charset="0"/>
              </a:defRPr>
            </a:lvl2pPr>
            <a:lvl3pPr algn="l" rtl="0" fontAlgn="base">
              <a:spcBef>
                <a:spcPct val="0"/>
              </a:spcBef>
              <a:spcAft>
                <a:spcPct val="0"/>
              </a:spcAft>
              <a:defRPr sz="3200">
                <a:solidFill>
                  <a:srgbClr val="D9AB16"/>
                </a:solidFill>
                <a:latin typeface="Arial" charset="0"/>
                <a:cs typeface="Arial" charset="0"/>
              </a:defRPr>
            </a:lvl3pPr>
            <a:lvl4pPr algn="l" rtl="0" fontAlgn="base">
              <a:spcBef>
                <a:spcPct val="0"/>
              </a:spcBef>
              <a:spcAft>
                <a:spcPct val="0"/>
              </a:spcAft>
              <a:defRPr sz="3200">
                <a:solidFill>
                  <a:srgbClr val="D9AB16"/>
                </a:solidFill>
                <a:latin typeface="Arial" charset="0"/>
                <a:cs typeface="Arial" charset="0"/>
              </a:defRPr>
            </a:lvl4pPr>
            <a:lvl5pPr algn="l" rtl="0" fontAlgn="base">
              <a:spcBef>
                <a:spcPct val="0"/>
              </a:spcBef>
              <a:spcAft>
                <a:spcPct val="0"/>
              </a:spcAft>
              <a:defRPr sz="3200">
                <a:solidFill>
                  <a:srgbClr val="D9AB16"/>
                </a:solidFill>
                <a:latin typeface="Arial" charset="0"/>
                <a:cs typeface="Arial" charset="0"/>
              </a:defRPr>
            </a:lvl5pPr>
            <a:lvl6pPr marL="457200" algn="l" rtl="0" fontAlgn="base">
              <a:spcBef>
                <a:spcPct val="0"/>
              </a:spcBef>
              <a:spcAft>
                <a:spcPct val="0"/>
              </a:spcAft>
              <a:defRPr sz="3200">
                <a:solidFill>
                  <a:srgbClr val="D9AB16"/>
                </a:solidFill>
                <a:latin typeface="Arial" charset="0"/>
                <a:cs typeface="Arial" charset="0"/>
              </a:defRPr>
            </a:lvl6pPr>
            <a:lvl7pPr marL="914400" algn="l" rtl="0" fontAlgn="base">
              <a:spcBef>
                <a:spcPct val="0"/>
              </a:spcBef>
              <a:spcAft>
                <a:spcPct val="0"/>
              </a:spcAft>
              <a:defRPr sz="3200">
                <a:solidFill>
                  <a:srgbClr val="D9AB16"/>
                </a:solidFill>
                <a:latin typeface="Arial" charset="0"/>
                <a:cs typeface="Arial" charset="0"/>
              </a:defRPr>
            </a:lvl7pPr>
            <a:lvl8pPr marL="1371600" algn="l" rtl="0" fontAlgn="base">
              <a:spcBef>
                <a:spcPct val="0"/>
              </a:spcBef>
              <a:spcAft>
                <a:spcPct val="0"/>
              </a:spcAft>
              <a:defRPr sz="3200">
                <a:solidFill>
                  <a:srgbClr val="D9AB16"/>
                </a:solidFill>
                <a:latin typeface="Arial" charset="0"/>
                <a:cs typeface="Arial" charset="0"/>
              </a:defRPr>
            </a:lvl8pPr>
            <a:lvl9pPr marL="1828800" algn="l" rtl="0" fontAlgn="base">
              <a:spcBef>
                <a:spcPct val="0"/>
              </a:spcBef>
              <a:spcAft>
                <a:spcPct val="0"/>
              </a:spcAft>
              <a:defRPr sz="3200">
                <a:solidFill>
                  <a:srgbClr val="D9AB16"/>
                </a:solidFill>
                <a:latin typeface="Arial" charset="0"/>
                <a:cs typeface="Arial" charset="0"/>
              </a:defRPr>
            </a:lvl9pPr>
          </a:lstStyle>
          <a:p>
            <a:pPr algn="ctr"/>
            <a:r>
              <a:rPr lang="en-GB" sz="4800" dirty="0">
                <a:solidFill>
                  <a:schemeClr val="bg1"/>
                </a:solidFill>
              </a:rPr>
              <a:t>Comments</a:t>
            </a:r>
          </a:p>
        </p:txBody>
      </p:sp>
      <p:sp>
        <p:nvSpPr>
          <p:cNvPr id="12" name="Content Placeholder 7"/>
          <p:cNvSpPr>
            <a:spLocks noGrp="1"/>
          </p:cNvSpPr>
          <p:nvPr>
            <p:ph idx="1"/>
          </p:nvPr>
        </p:nvSpPr>
        <p:spPr>
          <a:xfrm>
            <a:off x="416496" y="3861048"/>
            <a:ext cx="9099788" cy="2428411"/>
          </a:xfrm>
        </p:spPr>
        <p:txBody>
          <a:bodyPr/>
          <a:lstStyle/>
          <a:p>
            <a:pPr marL="0" indent="0">
              <a:buNone/>
            </a:pPr>
            <a:r>
              <a:rPr lang="en-GB" sz="1200" dirty="0"/>
              <a:t>The views expressed in this [publication/presentation] are those of invited contributors and not necessarily those of the IFoA. The IFoA do not endorse any of the views stated, nor any claims or representations made in this [publication/presentation] and accept no responsibility or liability to any person for loss or damage suffered as a consequence of their placing reliance upon any view, claim or representation made in this [publication/presentation]. </a:t>
            </a:r>
            <a:br>
              <a:rPr lang="en-GB" sz="1200" dirty="0"/>
            </a:br>
            <a:endParaRPr lang="en-GB" sz="1200" dirty="0"/>
          </a:p>
          <a:p>
            <a:pPr marL="0" indent="0">
              <a:buNone/>
            </a:pPr>
            <a:r>
              <a:rPr lang="en-GB" sz="1200" dirty="0"/>
              <a:t>The information and expressions of opinion contained in this publication are not intended to be a comprehensive study, nor to provide actuarial advice or advice of any nature and should not be treated as a substitute for specific advice concerning individual situations. On no account may any part of this [publication/presentation] be reproduced without the written permission of the IFoA [</a:t>
            </a:r>
            <a:r>
              <a:rPr lang="en-GB" sz="1200" i="1" dirty="0"/>
              <a:t>or authors, in the case of non-IFoA research</a:t>
            </a:r>
            <a:r>
              <a:rPr lang="en-GB" sz="1200" dirty="0"/>
              <a:t>].</a:t>
            </a:r>
          </a:p>
        </p:txBody>
      </p:sp>
    </p:spTree>
    <p:extLst>
      <p:ext uri="{BB962C8B-B14F-4D97-AF65-F5344CB8AC3E}">
        <p14:creationId xmlns:p14="http://schemas.microsoft.com/office/powerpoint/2010/main" val="3964465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6A2B6A2-02E0-40F0-8155-7C7B02E996E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99" name="think-cell Slide" r:id="rId6" imgW="415" imgH="416" progId="TCLayout.ActiveDocument.1">
                  <p:embed/>
                </p:oleObj>
              </mc:Choice>
              <mc:Fallback>
                <p:oleObj name="think-cell Slide" r:id="rId6" imgW="415" imgH="416" progId="TCLayout.ActiveDocument.1">
                  <p:embed/>
                  <p:pic>
                    <p:nvPicPr>
                      <p:cNvPr id="3" name="Object 2" hidden="1">
                        <a:extLst>
                          <a:ext uri="{FF2B5EF4-FFF2-40B4-BE49-F238E27FC236}">
                            <a16:creationId xmlns:a16="http://schemas.microsoft.com/office/drawing/2014/main" id="{16A2B6A2-02E0-40F0-8155-7C7B02E996E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72D96CA-3193-455E-B7A3-826C0C179F66}"/>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200"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GB" dirty="0"/>
              <a:t>Introduction to the working party</a:t>
            </a:r>
          </a:p>
        </p:txBody>
      </p:sp>
      <p:sp>
        <p:nvSpPr>
          <p:cNvPr id="4" name="Date Placeholder 3"/>
          <p:cNvSpPr>
            <a:spLocks noGrp="1"/>
          </p:cNvSpPr>
          <p:nvPr>
            <p:ph type="dt" sz="half" idx="10"/>
          </p:nvPr>
        </p:nvSpPr>
        <p:spPr/>
        <p:txBody>
          <a:bodyPr/>
          <a:lstStyle/>
          <a:p>
            <a:fld id="{BC1242CF-12C1-4411-B532-E91306108269}" type="datetime4">
              <a:rPr lang="en-GB" smtClean="0"/>
              <a:pPr/>
              <a:t>1 February 2020</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4</a:t>
            </a:fld>
            <a:endParaRPr lang="en-GB"/>
          </a:p>
        </p:txBody>
      </p:sp>
      <p:sp>
        <p:nvSpPr>
          <p:cNvPr id="7" name="Rectangle 6">
            <a:extLst>
              <a:ext uri="{FF2B5EF4-FFF2-40B4-BE49-F238E27FC236}">
                <a16:creationId xmlns:a16="http://schemas.microsoft.com/office/drawing/2014/main" id="{987D923C-CDEF-4FE9-807A-83F203E78144}"/>
              </a:ext>
            </a:extLst>
          </p:cNvPr>
          <p:cNvSpPr/>
          <p:nvPr/>
        </p:nvSpPr>
        <p:spPr>
          <a:xfrm>
            <a:off x="560512" y="1340769"/>
            <a:ext cx="8208912" cy="1770549"/>
          </a:xfrm>
          <a:prstGeom prst="rect">
            <a:avLst/>
          </a:prstGeom>
        </p:spPr>
        <p:txBody>
          <a:bodyPr wrap="square">
            <a:spAutoFit/>
          </a:bodyPr>
          <a:lstStyle/>
          <a:p>
            <a:pPr>
              <a:lnSpc>
                <a:spcPct val="114000"/>
              </a:lnSpc>
              <a:spcAft>
                <a:spcPts val="600"/>
              </a:spcAft>
            </a:pPr>
            <a:r>
              <a:rPr lang="en-GB" b="1" dirty="0">
                <a:solidFill>
                  <a:schemeClr val="accent1"/>
                </a:solidFill>
              </a:rPr>
              <a:t>“Risk Management in a Digital World” Working Party</a:t>
            </a:r>
          </a:p>
          <a:p>
            <a:pPr marL="285750" indent="-285750">
              <a:lnSpc>
                <a:spcPct val="114000"/>
              </a:lnSpc>
              <a:spcAft>
                <a:spcPts val="600"/>
              </a:spcAft>
              <a:buFont typeface="Arial" panose="020B0604020202020204" pitchFamily="34" charset="0"/>
              <a:buChar char="•"/>
            </a:pPr>
            <a:r>
              <a:rPr lang="en-US" sz="1600" dirty="0"/>
              <a:t>Formed in 2018</a:t>
            </a:r>
          </a:p>
          <a:p>
            <a:pPr marL="285750" indent="-285750">
              <a:lnSpc>
                <a:spcPct val="114000"/>
              </a:lnSpc>
              <a:spcAft>
                <a:spcPts val="600"/>
              </a:spcAft>
              <a:buFont typeface="Arial" panose="020B0604020202020204" pitchFamily="34" charset="0"/>
              <a:buChar char="•"/>
            </a:pPr>
            <a:r>
              <a:rPr lang="en-US" sz="1600" dirty="0"/>
              <a:t>Focuses on researching and developing the risk management practices and capabilities for assessing and managing risks associated with </a:t>
            </a:r>
            <a:r>
              <a:rPr lang="en-US" sz="1600" dirty="0" err="1"/>
              <a:t>InsurTech</a:t>
            </a:r>
            <a:r>
              <a:rPr lang="en-US" sz="1600" dirty="0"/>
              <a:t> activities</a:t>
            </a:r>
          </a:p>
          <a:p>
            <a:pPr marL="285750" indent="-285750">
              <a:lnSpc>
                <a:spcPct val="114000"/>
              </a:lnSpc>
              <a:spcAft>
                <a:spcPts val="600"/>
              </a:spcAft>
              <a:buFont typeface="Arial" panose="020B0604020202020204" pitchFamily="34" charset="0"/>
              <a:buChar char="•"/>
            </a:pPr>
            <a:endParaRPr lang="en-US" sz="1600" dirty="0"/>
          </a:p>
        </p:txBody>
      </p:sp>
      <p:sp>
        <p:nvSpPr>
          <p:cNvPr id="10" name="Rectangle 9">
            <a:extLst>
              <a:ext uri="{FF2B5EF4-FFF2-40B4-BE49-F238E27FC236}">
                <a16:creationId xmlns:a16="http://schemas.microsoft.com/office/drawing/2014/main" id="{D260100D-9A56-4019-B3A8-C4F08D91C1E4}"/>
              </a:ext>
            </a:extLst>
          </p:cNvPr>
          <p:cNvSpPr/>
          <p:nvPr/>
        </p:nvSpPr>
        <p:spPr>
          <a:xfrm>
            <a:off x="560512" y="2852936"/>
            <a:ext cx="8784976" cy="4181722"/>
          </a:xfrm>
          <a:prstGeom prst="rect">
            <a:avLst/>
          </a:prstGeom>
        </p:spPr>
        <p:txBody>
          <a:bodyPr wrap="square" numCol="2">
            <a:spAutoFit/>
          </a:bodyPr>
          <a:lstStyle/>
          <a:p>
            <a:pPr>
              <a:lnSpc>
                <a:spcPct val="114000"/>
              </a:lnSpc>
              <a:spcAft>
                <a:spcPts val="600"/>
              </a:spcAft>
            </a:pPr>
            <a:r>
              <a:rPr lang="en-US" b="1" dirty="0">
                <a:solidFill>
                  <a:schemeClr val="accent1"/>
                </a:solidFill>
              </a:rPr>
              <a:t>Working Party members</a:t>
            </a:r>
          </a:p>
          <a:p>
            <a:pPr marL="285750" indent="-285750">
              <a:lnSpc>
                <a:spcPct val="114000"/>
              </a:lnSpc>
              <a:spcAft>
                <a:spcPts val="600"/>
              </a:spcAft>
              <a:buFont typeface="Arial" panose="020B0604020202020204" pitchFamily="34" charset="0"/>
              <a:buChar char="•"/>
            </a:pPr>
            <a:r>
              <a:rPr lang="en-US" sz="1600" dirty="0"/>
              <a:t>Darko Popovic (Chair): Director, FTI Consulting</a:t>
            </a:r>
          </a:p>
          <a:p>
            <a:pPr marL="285750" indent="-285750">
              <a:lnSpc>
                <a:spcPct val="114000"/>
              </a:lnSpc>
              <a:spcAft>
                <a:spcPts val="600"/>
              </a:spcAft>
              <a:buFont typeface="Arial" panose="020B0604020202020204" pitchFamily="34" charset="0"/>
              <a:buChar char="•"/>
            </a:pPr>
            <a:r>
              <a:rPr lang="en-US" sz="1600" dirty="0"/>
              <a:t>Carole Avis: CRO, L&amp;G Insurance &amp; General Insurance</a:t>
            </a:r>
          </a:p>
          <a:p>
            <a:pPr marL="285750" indent="-285750">
              <a:lnSpc>
                <a:spcPct val="114000"/>
              </a:lnSpc>
              <a:spcAft>
                <a:spcPts val="600"/>
              </a:spcAft>
              <a:buFont typeface="Arial" panose="020B0604020202020204" pitchFamily="34" charset="0"/>
              <a:buChar char="•"/>
            </a:pPr>
            <a:r>
              <a:rPr lang="en-US" sz="1600" dirty="0"/>
              <a:t>Matthew Byrne: Chief Actuary, NFU Mutual</a:t>
            </a:r>
          </a:p>
          <a:p>
            <a:pPr marL="285750" indent="-285750">
              <a:lnSpc>
                <a:spcPct val="114000"/>
              </a:lnSpc>
              <a:spcAft>
                <a:spcPts val="600"/>
              </a:spcAft>
              <a:buFont typeface="Arial" panose="020B0604020202020204" pitchFamily="34" charset="0"/>
              <a:buChar char="•"/>
            </a:pPr>
            <a:r>
              <a:rPr lang="en-US" sz="1600" dirty="0"/>
              <a:t>Chadwick Cheung: Manager, EY</a:t>
            </a:r>
          </a:p>
          <a:p>
            <a:pPr marL="285750" indent="-285750">
              <a:lnSpc>
                <a:spcPct val="114000"/>
              </a:lnSpc>
              <a:spcAft>
                <a:spcPts val="600"/>
              </a:spcAft>
              <a:buFont typeface="Arial" panose="020B0604020202020204" pitchFamily="34" charset="0"/>
              <a:buChar char="•"/>
            </a:pPr>
            <a:r>
              <a:rPr lang="en-US" sz="1600" dirty="0"/>
              <a:t>Martin Donovan: Head of Actuarial and Finance, </a:t>
            </a:r>
            <a:r>
              <a:rPr lang="en-US" sz="1600" dirty="0" err="1"/>
              <a:t>ExO</a:t>
            </a:r>
            <a:r>
              <a:rPr lang="en-US" sz="1600" dirty="0"/>
              <a:t> Hub Irish Life (IRL)</a:t>
            </a:r>
          </a:p>
          <a:p>
            <a:pPr marL="285750" indent="-285750">
              <a:lnSpc>
                <a:spcPct val="114000"/>
              </a:lnSpc>
              <a:spcAft>
                <a:spcPts val="600"/>
              </a:spcAft>
              <a:buFont typeface="Arial" panose="020B0604020202020204" pitchFamily="34" charset="0"/>
              <a:buChar char="•"/>
            </a:pPr>
            <a:endParaRPr lang="en-US" sz="1600" dirty="0"/>
          </a:p>
          <a:p>
            <a:pPr marL="285750" indent="-285750">
              <a:lnSpc>
                <a:spcPct val="114000"/>
              </a:lnSpc>
              <a:spcAft>
                <a:spcPts val="600"/>
              </a:spcAft>
              <a:buFont typeface="Arial" panose="020B0604020202020204" pitchFamily="34" charset="0"/>
              <a:buChar char="•"/>
            </a:pPr>
            <a:endParaRPr lang="en-US" sz="1600" dirty="0"/>
          </a:p>
          <a:p>
            <a:pPr marL="285750" indent="-285750">
              <a:lnSpc>
                <a:spcPct val="114000"/>
              </a:lnSpc>
              <a:spcAft>
                <a:spcPts val="600"/>
              </a:spcAft>
              <a:buFont typeface="Arial" panose="020B0604020202020204" pitchFamily="34" charset="0"/>
              <a:buChar char="•"/>
            </a:pPr>
            <a:endParaRPr lang="en-US" sz="1600" dirty="0"/>
          </a:p>
          <a:p>
            <a:pPr marL="285750" indent="-285750">
              <a:lnSpc>
                <a:spcPct val="114000"/>
              </a:lnSpc>
              <a:spcAft>
                <a:spcPts val="600"/>
              </a:spcAft>
              <a:buFont typeface="Arial" panose="020B0604020202020204" pitchFamily="34" charset="0"/>
              <a:buChar char="•"/>
            </a:pPr>
            <a:endParaRPr lang="en-US" sz="1600" dirty="0"/>
          </a:p>
          <a:p>
            <a:pPr marL="285750" indent="-285750">
              <a:lnSpc>
                <a:spcPct val="114000"/>
              </a:lnSpc>
              <a:spcAft>
                <a:spcPts val="600"/>
              </a:spcAft>
              <a:buFont typeface="Arial" panose="020B0604020202020204" pitchFamily="34" charset="0"/>
              <a:buChar char="•"/>
            </a:pPr>
            <a:r>
              <a:rPr lang="en-US" sz="1600" dirty="0"/>
              <a:t>Yiyi Flynn: ERM Manager, Prudential</a:t>
            </a:r>
          </a:p>
          <a:p>
            <a:pPr marL="285750" indent="-285750">
              <a:lnSpc>
                <a:spcPct val="114000"/>
              </a:lnSpc>
              <a:spcAft>
                <a:spcPts val="600"/>
              </a:spcAft>
              <a:buFont typeface="Arial" panose="020B0604020202020204" pitchFamily="34" charset="0"/>
              <a:buChar char="•"/>
            </a:pPr>
            <a:r>
              <a:rPr lang="en-US" sz="1600" dirty="0"/>
              <a:t>Craig Fothergill: Deputy Chief Actuary, Assurant</a:t>
            </a:r>
          </a:p>
          <a:p>
            <a:pPr marL="285750" indent="-285750">
              <a:lnSpc>
                <a:spcPct val="114000"/>
              </a:lnSpc>
              <a:spcAft>
                <a:spcPts val="600"/>
              </a:spcAft>
              <a:buFont typeface="Arial" panose="020B0604020202020204" pitchFamily="34" charset="0"/>
              <a:buChar char="•"/>
            </a:pPr>
            <a:r>
              <a:rPr lang="en-US" sz="1600" dirty="0"/>
              <a:t>Zahra Hossein-Zadeh: Actuarial Advisor, Accident Compensation Corporation New Zealand (NZ)</a:t>
            </a:r>
          </a:p>
          <a:p>
            <a:pPr marL="285750" indent="-285750">
              <a:lnSpc>
                <a:spcPct val="114000"/>
              </a:lnSpc>
              <a:spcAft>
                <a:spcPts val="600"/>
              </a:spcAft>
              <a:buFont typeface="Arial" panose="020B0604020202020204" pitchFamily="34" charset="0"/>
              <a:buChar char="•"/>
            </a:pPr>
            <a:r>
              <a:rPr lang="en-US" sz="1600" dirty="0"/>
              <a:t>Jinal Shah: Incubation Manager, JITO JIIF (IND)</a:t>
            </a:r>
          </a:p>
          <a:p>
            <a:pPr marL="285750" indent="-285750">
              <a:lnSpc>
                <a:spcPct val="114000"/>
              </a:lnSpc>
              <a:spcAft>
                <a:spcPts val="600"/>
              </a:spcAft>
              <a:buFont typeface="Arial" panose="020B0604020202020204" pitchFamily="34" charset="0"/>
              <a:buChar char="•"/>
            </a:pPr>
            <a:r>
              <a:rPr lang="en-US" sz="1600" dirty="0"/>
              <a:t>Zhixin Lim: Senior Manager, HSBC</a:t>
            </a:r>
          </a:p>
          <a:p>
            <a:pPr marL="285750" indent="-285750">
              <a:lnSpc>
                <a:spcPct val="114000"/>
              </a:lnSpc>
              <a:spcAft>
                <a:spcPts val="600"/>
              </a:spcAft>
              <a:buFont typeface="Arial" panose="020B0604020202020204" pitchFamily="34" charset="0"/>
              <a:buChar char="•"/>
            </a:pPr>
            <a:endParaRPr lang="en-US" sz="1600" dirty="0"/>
          </a:p>
        </p:txBody>
      </p:sp>
    </p:spTree>
    <p:extLst>
      <p:ext uri="{BB962C8B-B14F-4D97-AF65-F5344CB8AC3E}">
        <p14:creationId xmlns:p14="http://schemas.microsoft.com/office/powerpoint/2010/main" val="510481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6A2B6A2-02E0-40F0-8155-7C7B02E996E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40" name="think-cell Slide" r:id="rId6" imgW="415" imgH="416" progId="TCLayout.ActiveDocument.1">
                  <p:embed/>
                </p:oleObj>
              </mc:Choice>
              <mc:Fallback>
                <p:oleObj name="think-cell Slide" r:id="rId6" imgW="415" imgH="416" progId="TCLayout.ActiveDocument.1">
                  <p:embed/>
                  <p:pic>
                    <p:nvPicPr>
                      <p:cNvPr id="3" name="Object 2" hidden="1">
                        <a:extLst>
                          <a:ext uri="{FF2B5EF4-FFF2-40B4-BE49-F238E27FC236}">
                            <a16:creationId xmlns:a16="http://schemas.microsoft.com/office/drawing/2014/main" id="{16A2B6A2-02E0-40F0-8155-7C7B02E996E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72D96CA-3193-455E-B7A3-826C0C179F66}"/>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200"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GB" dirty="0"/>
              <a:t>Previous output (Phase 1)</a:t>
            </a:r>
          </a:p>
        </p:txBody>
      </p:sp>
      <p:sp>
        <p:nvSpPr>
          <p:cNvPr id="4" name="Date Placeholder 3"/>
          <p:cNvSpPr>
            <a:spLocks noGrp="1"/>
          </p:cNvSpPr>
          <p:nvPr>
            <p:ph type="dt" sz="half" idx="10"/>
          </p:nvPr>
        </p:nvSpPr>
        <p:spPr/>
        <p:txBody>
          <a:bodyPr/>
          <a:lstStyle/>
          <a:p>
            <a:fld id="{BC1242CF-12C1-4411-B532-E91306108269}" type="datetime4">
              <a:rPr lang="en-GB" smtClean="0"/>
              <a:pPr/>
              <a:t>1 February 2020</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5</a:t>
            </a:fld>
            <a:endParaRPr lang="en-GB"/>
          </a:p>
        </p:txBody>
      </p:sp>
      <p:sp>
        <p:nvSpPr>
          <p:cNvPr id="7" name="Rectangle 6">
            <a:extLst>
              <a:ext uri="{FF2B5EF4-FFF2-40B4-BE49-F238E27FC236}">
                <a16:creationId xmlns:a16="http://schemas.microsoft.com/office/drawing/2014/main" id="{987D923C-CDEF-4FE9-807A-83F203E78144}"/>
              </a:ext>
            </a:extLst>
          </p:cNvPr>
          <p:cNvSpPr/>
          <p:nvPr/>
        </p:nvSpPr>
        <p:spPr>
          <a:xfrm>
            <a:off x="560512" y="1340769"/>
            <a:ext cx="8208912" cy="4505977"/>
          </a:xfrm>
          <a:prstGeom prst="rect">
            <a:avLst/>
          </a:prstGeom>
        </p:spPr>
        <p:txBody>
          <a:bodyPr wrap="square">
            <a:spAutoFit/>
          </a:bodyPr>
          <a:lstStyle/>
          <a:p>
            <a:pPr>
              <a:lnSpc>
                <a:spcPct val="114000"/>
              </a:lnSpc>
              <a:spcAft>
                <a:spcPts val="600"/>
              </a:spcAft>
            </a:pPr>
            <a:r>
              <a:rPr lang="en-GB" sz="2000" b="1" dirty="0">
                <a:solidFill>
                  <a:schemeClr val="accent1"/>
                </a:solidFill>
              </a:rPr>
              <a:t>“Improving the Success of </a:t>
            </a:r>
            <a:r>
              <a:rPr lang="en-GB" sz="2000" b="1" dirty="0" err="1">
                <a:solidFill>
                  <a:schemeClr val="accent1"/>
                </a:solidFill>
              </a:rPr>
              <a:t>InsurTech</a:t>
            </a:r>
            <a:r>
              <a:rPr lang="en-GB" sz="2000" b="1" dirty="0">
                <a:solidFill>
                  <a:schemeClr val="accent1"/>
                </a:solidFill>
              </a:rPr>
              <a:t> Opportunities”</a:t>
            </a:r>
          </a:p>
          <a:p>
            <a:pPr marL="285750" indent="-285750">
              <a:lnSpc>
                <a:spcPct val="114000"/>
              </a:lnSpc>
              <a:spcAft>
                <a:spcPts val="600"/>
              </a:spcAft>
              <a:buFont typeface="Arial" panose="020B0604020202020204" pitchFamily="34" charset="0"/>
              <a:buChar char="•"/>
            </a:pPr>
            <a:r>
              <a:rPr lang="en-GB" sz="2000" dirty="0"/>
              <a:t>Including “Guidelines for risk considerations during the innovation journey”</a:t>
            </a:r>
          </a:p>
          <a:p>
            <a:pPr marL="285750" indent="-285750">
              <a:lnSpc>
                <a:spcPct val="114000"/>
              </a:lnSpc>
              <a:spcAft>
                <a:spcPts val="600"/>
              </a:spcAft>
              <a:buFont typeface="Arial" panose="020B0604020202020204" pitchFamily="34" charset="0"/>
              <a:buChar char="•"/>
            </a:pPr>
            <a:r>
              <a:rPr lang="en-GB" sz="2000" dirty="0"/>
              <a:t>Sessional event October 2018, Edinburgh</a:t>
            </a:r>
          </a:p>
          <a:p>
            <a:pPr marL="285750" indent="-285750">
              <a:lnSpc>
                <a:spcPct val="114000"/>
              </a:lnSpc>
              <a:spcAft>
                <a:spcPts val="600"/>
              </a:spcAft>
              <a:buFont typeface="Arial" panose="020B0604020202020204" pitchFamily="34" charset="0"/>
              <a:buChar char="•"/>
            </a:pPr>
            <a:r>
              <a:rPr lang="en-GB" sz="2000" dirty="0"/>
              <a:t>BAJ paper</a:t>
            </a:r>
          </a:p>
          <a:p>
            <a:pPr marL="285750" indent="-285750">
              <a:lnSpc>
                <a:spcPct val="114000"/>
              </a:lnSpc>
              <a:spcAft>
                <a:spcPts val="600"/>
              </a:spcAft>
              <a:buFont typeface="Arial" panose="020B0604020202020204" pitchFamily="34" charset="0"/>
              <a:buChar char="•"/>
            </a:pPr>
            <a:r>
              <a:rPr lang="en-GB" sz="2000" dirty="0"/>
              <a:t>SAI event early 2019</a:t>
            </a:r>
          </a:p>
          <a:p>
            <a:pPr>
              <a:lnSpc>
                <a:spcPct val="114000"/>
              </a:lnSpc>
              <a:spcAft>
                <a:spcPts val="600"/>
              </a:spcAft>
            </a:pPr>
            <a:endParaRPr lang="en-GB" sz="2000" dirty="0"/>
          </a:p>
          <a:p>
            <a:pPr marL="285750" indent="-285750">
              <a:lnSpc>
                <a:spcPct val="114000"/>
              </a:lnSpc>
              <a:spcAft>
                <a:spcPts val="600"/>
              </a:spcAft>
              <a:buFont typeface="Arial" panose="020B0604020202020204" pitchFamily="34" charset="0"/>
              <a:buChar char="•"/>
            </a:pPr>
            <a:r>
              <a:rPr lang="en-GB" sz="2000" dirty="0"/>
              <a:t>Relied on output from our survey on risk management in a digital world…</a:t>
            </a:r>
          </a:p>
          <a:p>
            <a:pPr marL="285750" indent="-285750">
              <a:lnSpc>
                <a:spcPct val="114000"/>
              </a:lnSpc>
              <a:spcAft>
                <a:spcPts val="600"/>
              </a:spcAft>
              <a:buFont typeface="Arial" panose="020B0604020202020204" pitchFamily="34" charset="0"/>
              <a:buChar char="•"/>
            </a:pPr>
            <a:r>
              <a:rPr lang="en-GB" sz="2000" dirty="0"/>
              <a:t>…and interviews with senior stakeholders in industry</a:t>
            </a:r>
          </a:p>
          <a:p>
            <a:pPr marL="285750" indent="-285750">
              <a:lnSpc>
                <a:spcPct val="114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2115274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6A2B6A2-02E0-40F0-8155-7C7B02E996E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64" name="think-cell Slide" r:id="rId6" imgW="415" imgH="416" progId="TCLayout.ActiveDocument.1">
                  <p:embed/>
                </p:oleObj>
              </mc:Choice>
              <mc:Fallback>
                <p:oleObj name="think-cell Slide" r:id="rId6" imgW="415" imgH="416" progId="TCLayout.ActiveDocument.1">
                  <p:embed/>
                  <p:pic>
                    <p:nvPicPr>
                      <p:cNvPr id="3" name="Object 2" hidden="1">
                        <a:extLst>
                          <a:ext uri="{FF2B5EF4-FFF2-40B4-BE49-F238E27FC236}">
                            <a16:creationId xmlns:a16="http://schemas.microsoft.com/office/drawing/2014/main" id="{16A2B6A2-02E0-40F0-8155-7C7B02E996E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72D96CA-3193-455E-B7A3-826C0C179F66}"/>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200"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GB" dirty="0"/>
              <a:t>Phase 2: Why focus on Blockchain?</a:t>
            </a:r>
          </a:p>
        </p:txBody>
      </p:sp>
      <p:sp>
        <p:nvSpPr>
          <p:cNvPr id="4" name="Date Placeholder 3"/>
          <p:cNvSpPr>
            <a:spLocks noGrp="1"/>
          </p:cNvSpPr>
          <p:nvPr>
            <p:ph type="dt" sz="half" idx="10"/>
          </p:nvPr>
        </p:nvSpPr>
        <p:spPr/>
        <p:txBody>
          <a:bodyPr/>
          <a:lstStyle/>
          <a:p>
            <a:fld id="{BC1242CF-12C1-4411-B532-E91306108269}" type="datetime4">
              <a:rPr lang="en-GB" smtClean="0"/>
              <a:pPr/>
              <a:t>1 February 2020</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6</a:t>
            </a:fld>
            <a:endParaRPr lang="en-GB"/>
          </a:p>
        </p:txBody>
      </p:sp>
      <p:pic>
        <p:nvPicPr>
          <p:cNvPr id="9" name="Picture 8">
            <a:extLst>
              <a:ext uri="{FF2B5EF4-FFF2-40B4-BE49-F238E27FC236}">
                <a16:creationId xmlns:a16="http://schemas.microsoft.com/office/drawing/2014/main" id="{838652F8-5013-4CF1-8D91-42C1EFD256DD}"/>
              </a:ext>
            </a:extLst>
          </p:cNvPr>
          <p:cNvPicPr>
            <a:picLocks noChangeAspect="1"/>
          </p:cNvPicPr>
          <p:nvPr/>
        </p:nvPicPr>
        <p:blipFill>
          <a:blip r:embed="rId8"/>
          <a:stretch>
            <a:fillRect/>
          </a:stretch>
        </p:blipFill>
        <p:spPr>
          <a:xfrm>
            <a:off x="272480" y="1547814"/>
            <a:ext cx="7920880" cy="4378796"/>
          </a:xfrm>
          <a:prstGeom prst="rect">
            <a:avLst/>
          </a:prstGeom>
          <a:ln>
            <a:solidFill>
              <a:schemeClr val="tx1"/>
            </a:solidFill>
          </a:ln>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95391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6A2B6A2-02E0-40F0-8155-7C7B02E996E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87" name="think-cell Slide" r:id="rId6" imgW="415" imgH="416" progId="TCLayout.ActiveDocument.1">
                  <p:embed/>
                </p:oleObj>
              </mc:Choice>
              <mc:Fallback>
                <p:oleObj name="think-cell Slide" r:id="rId6" imgW="415" imgH="416" progId="TCLayout.ActiveDocument.1">
                  <p:embed/>
                  <p:pic>
                    <p:nvPicPr>
                      <p:cNvPr id="3" name="Object 2" hidden="1">
                        <a:extLst>
                          <a:ext uri="{FF2B5EF4-FFF2-40B4-BE49-F238E27FC236}">
                            <a16:creationId xmlns:a16="http://schemas.microsoft.com/office/drawing/2014/main" id="{16A2B6A2-02E0-40F0-8155-7C7B02E996E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72D96CA-3193-455E-B7A3-826C0C179F66}"/>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200"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GB" dirty="0"/>
              <a:t>Phase 2: Objectives</a:t>
            </a:r>
          </a:p>
        </p:txBody>
      </p:sp>
      <p:sp>
        <p:nvSpPr>
          <p:cNvPr id="4" name="Date Placeholder 3"/>
          <p:cNvSpPr>
            <a:spLocks noGrp="1"/>
          </p:cNvSpPr>
          <p:nvPr>
            <p:ph type="dt" sz="half" idx="10"/>
          </p:nvPr>
        </p:nvSpPr>
        <p:spPr/>
        <p:txBody>
          <a:bodyPr/>
          <a:lstStyle/>
          <a:p>
            <a:fld id="{BC1242CF-12C1-4411-B532-E91306108269}" type="datetime4">
              <a:rPr lang="en-GB" smtClean="0"/>
              <a:pPr/>
              <a:t>1 February 2020</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7</a:t>
            </a:fld>
            <a:endParaRPr lang="en-GB"/>
          </a:p>
        </p:txBody>
      </p:sp>
      <p:sp>
        <p:nvSpPr>
          <p:cNvPr id="9" name="Content Placeholder 2">
            <a:extLst>
              <a:ext uri="{FF2B5EF4-FFF2-40B4-BE49-F238E27FC236}">
                <a16:creationId xmlns:a16="http://schemas.microsoft.com/office/drawing/2014/main" id="{07DF6739-DB0E-4045-BDA6-21C2A4157C52}"/>
              </a:ext>
            </a:extLst>
          </p:cNvPr>
          <p:cNvSpPr>
            <a:spLocks noGrp="1"/>
          </p:cNvSpPr>
          <p:nvPr>
            <p:ph idx="1"/>
          </p:nvPr>
        </p:nvSpPr>
        <p:spPr>
          <a:xfrm>
            <a:off x="416496" y="1556792"/>
            <a:ext cx="9217024" cy="4640262"/>
          </a:xfrm>
        </p:spPr>
        <p:txBody>
          <a:bodyPr/>
          <a:lstStyle/>
          <a:p>
            <a:pPr marL="0" indent="0">
              <a:buNone/>
            </a:pPr>
            <a:r>
              <a:rPr lang="en-GB" sz="1800" b="1" kern="1200" dirty="0">
                <a:solidFill>
                  <a:schemeClr val="accent1"/>
                </a:solidFill>
                <a:latin typeface="Arial" charset="0"/>
                <a:cs typeface="Arial" charset="0"/>
              </a:rPr>
              <a:t>Objectives:</a:t>
            </a:r>
          </a:p>
          <a:p>
            <a:r>
              <a:rPr lang="en-GB" sz="1800" dirty="0"/>
              <a:t>Explain to colleagues what blockchain is and how it works</a:t>
            </a:r>
          </a:p>
          <a:p>
            <a:r>
              <a:rPr lang="en-GB" sz="1800" dirty="0"/>
              <a:t>Have an initial discussion on potential use cases</a:t>
            </a:r>
          </a:p>
          <a:p>
            <a:r>
              <a:rPr lang="en-GB" sz="1800" dirty="0"/>
              <a:t>Consider the risks and opportunities at a high level</a:t>
            </a:r>
          </a:p>
          <a:p>
            <a:pPr>
              <a:spcAft>
                <a:spcPts val="600"/>
              </a:spcAft>
            </a:pPr>
            <a:r>
              <a:rPr lang="en-GB" sz="1800" dirty="0"/>
              <a:t>Have a framework in place if deciding to pursue blockchain development opportunity</a:t>
            </a:r>
          </a:p>
          <a:p>
            <a:pPr marL="0" indent="0">
              <a:buNone/>
            </a:pPr>
            <a:r>
              <a:rPr lang="en-GB" sz="1800" b="1" kern="1200" dirty="0">
                <a:solidFill>
                  <a:schemeClr val="accent1"/>
                </a:solidFill>
                <a:latin typeface="Arial" charset="0"/>
                <a:cs typeface="Arial" charset="0"/>
              </a:rPr>
              <a:t>Key sections for today’s session:</a:t>
            </a:r>
          </a:p>
          <a:p>
            <a:pPr marL="344487" indent="-342900">
              <a:buFont typeface="+mj-lt"/>
              <a:buAutoNum type="arabicPeriod"/>
            </a:pPr>
            <a:r>
              <a:rPr lang="en-GB" sz="1800" dirty="0"/>
              <a:t>Education piece</a:t>
            </a:r>
          </a:p>
          <a:p>
            <a:pPr marL="344487" indent="-342900">
              <a:buFont typeface="+mj-lt"/>
              <a:buAutoNum type="arabicPeriod"/>
            </a:pPr>
            <a:r>
              <a:rPr lang="en-GB" sz="1800" dirty="0"/>
              <a:t>Consideration of insurance industry use cases</a:t>
            </a:r>
          </a:p>
          <a:p>
            <a:pPr marL="344487" indent="-342900">
              <a:buFont typeface="+mj-lt"/>
              <a:buAutoNum type="arabicPeriod"/>
            </a:pPr>
            <a:r>
              <a:rPr lang="en-GB" sz="1800" dirty="0"/>
              <a:t>Consideration of risk and challenges</a:t>
            </a:r>
          </a:p>
          <a:p>
            <a:pPr marL="344487" indent="-342900">
              <a:buFont typeface="+mj-lt"/>
              <a:buAutoNum type="arabicPeriod"/>
            </a:pPr>
            <a:r>
              <a:rPr lang="en-GB" sz="1800" dirty="0"/>
              <a:t>ERM Framework checklist in the context of a blockchain solution to further pursue an opportunity</a:t>
            </a:r>
          </a:p>
        </p:txBody>
      </p:sp>
    </p:spTree>
    <p:extLst>
      <p:ext uri="{BB962C8B-B14F-4D97-AF65-F5344CB8AC3E}">
        <p14:creationId xmlns:p14="http://schemas.microsoft.com/office/powerpoint/2010/main" val="2786537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93E203C-B2E0-40A0-87E9-6E02B4D1ECC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422" name="think-cell Slide" r:id="rId5" imgW="415" imgH="416" progId="TCLayout.ActiveDocument.1">
                  <p:embed/>
                </p:oleObj>
              </mc:Choice>
              <mc:Fallback>
                <p:oleObj name="think-cell Slide" r:id="rId5" imgW="415" imgH="416" progId="TCLayout.ActiveDocument.1">
                  <p:embed/>
                  <p:pic>
                    <p:nvPicPr>
                      <p:cNvPr id="2" name="Object 1" hidden="1">
                        <a:extLst>
                          <a:ext uri="{FF2B5EF4-FFF2-40B4-BE49-F238E27FC236}">
                            <a16:creationId xmlns:a16="http://schemas.microsoft.com/office/drawing/2014/main" id="{D93E203C-B2E0-40A0-87E9-6E02B4D1ECC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513B880E-D61A-4184-A1B6-EBA28848C545}"/>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600"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5" name="Title 4"/>
          <p:cNvSpPr>
            <a:spLocks noGrp="1"/>
          </p:cNvSpPr>
          <p:nvPr>
            <p:ph type="ctrTitle"/>
          </p:nvPr>
        </p:nvSpPr>
        <p:spPr/>
        <p:txBody>
          <a:bodyPr/>
          <a:lstStyle/>
          <a:p>
            <a:r>
              <a:rPr lang="en-GB" dirty="0"/>
              <a:t>Blockchain 101</a:t>
            </a:r>
          </a:p>
        </p:txBody>
      </p:sp>
      <p:sp>
        <p:nvSpPr>
          <p:cNvPr id="4" name="Date Placeholder 3"/>
          <p:cNvSpPr>
            <a:spLocks noGrp="1"/>
          </p:cNvSpPr>
          <p:nvPr>
            <p:ph type="dt" sz="half" idx="2"/>
          </p:nvPr>
        </p:nvSpPr>
        <p:spPr/>
        <p:txBody>
          <a:bodyPr/>
          <a:lstStyle/>
          <a:p>
            <a:fld id="{1744C141-B97D-4979-AB76-E8E6AB76C28B}" type="datetime4">
              <a:rPr lang="en-GB" smtClean="0"/>
              <a:pPr/>
              <a:t>1 February 2020</a:t>
            </a:fld>
            <a:endParaRPr lang="en-GB" dirty="0"/>
          </a:p>
        </p:txBody>
      </p:sp>
    </p:spTree>
    <p:extLst>
      <p:ext uri="{BB962C8B-B14F-4D97-AF65-F5344CB8AC3E}">
        <p14:creationId xmlns:p14="http://schemas.microsoft.com/office/powerpoint/2010/main" val="3856207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6A2B6A2-02E0-40F0-8155-7C7B02E996E4}"/>
              </a:ext>
            </a:extLst>
          </p:cNvPr>
          <p:cNvGraphicFramePr>
            <a:graphicFrameLocks noChangeAspect="1"/>
          </p:cNvGraphicFramePr>
          <p:nvPr>
            <p:custDataLst>
              <p:tags r:id="rId2"/>
            </p:custDataLst>
            <p:extLst>
              <p:ext uri="{D42A27DB-BD31-4B8C-83A1-F6EECF244321}">
                <p14:modId xmlns:p14="http://schemas.microsoft.com/office/powerpoint/2010/main" val="1215998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59"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72D96CA-3193-455E-B7A3-826C0C179F66}"/>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200"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GB" dirty="0"/>
              <a:t>What is blockchain and how does it work?</a:t>
            </a:r>
          </a:p>
        </p:txBody>
      </p:sp>
      <p:sp>
        <p:nvSpPr>
          <p:cNvPr id="4" name="Date Placeholder 3"/>
          <p:cNvSpPr>
            <a:spLocks noGrp="1"/>
          </p:cNvSpPr>
          <p:nvPr>
            <p:ph type="dt" sz="half" idx="10"/>
          </p:nvPr>
        </p:nvSpPr>
        <p:spPr/>
        <p:txBody>
          <a:bodyPr/>
          <a:lstStyle/>
          <a:p>
            <a:fld id="{BC1242CF-12C1-4411-B532-E91306108269}" type="datetime4">
              <a:rPr lang="en-GB" smtClean="0"/>
              <a:pPr/>
              <a:t>1 February 2020</a:t>
            </a:fld>
            <a:endParaRPr lang="en-GB" dirty="0"/>
          </a:p>
        </p:txBody>
      </p:sp>
      <p:sp>
        <p:nvSpPr>
          <p:cNvPr id="5" name="Slide Number Placeholder 4"/>
          <p:cNvSpPr>
            <a:spLocks noGrp="1"/>
          </p:cNvSpPr>
          <p:nvPr>
            <p:ph type="sldNum" sz="quarter" idx="12"/>
          </p:nvPr>
        </p:nvSpPr>
        <p:spPr/>
        <p:txBody>
          <a:bodyPr/>
          <a:lstStyle/>
          <a:p>
            <a:fld id="{FE8DA6AF-1811-4E27-A96F-54109F1D0275}" type="slidenum">
              <a:rPr lang="en-GB" smtClean="0"/>
              <a:pPr/>
              <a:t>9</a:t>
            </a:fld>
            <a:endParaRPr lang="en-GB"/>
          </a:p>
        </p:txBody>
      </p:sp>
      <p:sp>
        <p:nvSpPr>
          <p:cNvPr id="7" name="Rectangle 6">
            <a:extLst>
              <a:ext uri="{FF2B5EF4-FFF2-40B4-BE49-F238E27FC236}">
                <a16:creationId xmlns:a16="http://schemas.microsoft.com/office/drawing/2014/main" id="{987D923C-CDEF-4FE9-807A-83F203E78144}"/>
              </a:ext>
            </a:extLst>
          </p:cNvPr>
          <p:cNvSpPr/>
          <p:nvPr/>
        </p:nvSpPr>
        <p:spPr>
          <a:xfrm>
            <a:off x="560512" y="1340769"/>
            <a:ext cx="8208912" cy="646331"/>
          </a:xfrm>
          <a:prstGeom prst="rect">
            <a:avLst/>
          </a:prstGeom>
        </p:spPr>
        <p:txBody>
          <a:bodyPr wrap="square">
            <a:spAutoFit/>
          </a:bodyPr>
          <a:lstStyle/>
          <a:p>
            <a:r>
              <a:rPr lang="en-GB" dirty="0"/>
              <a:t>For the purposes of this paper, the working party uses the following definition to set a baseline and common understanding:</a:t>
            </a:r>
          </a:p>
        </p:txBody>
      </p:sp>
      <p:sp>
        <p:nvSpPr>
          <p:cNvPr id="11" name="Rectangle 10">
            <a:extLst>
              <a:ext uri="{FF2B5EF4-FFF2-40B4-BE49-F238E27FC236}">
                <a16:creationId xmlns:a16="http://schemas.microsoft.com/office/drawing/2014/main" id="{8691711C-D6B6-49CB-9C33-2F052FEAC087}"/>
              </a:ext>
            </a:extLst>
          </p:cNvPr>
          <p:cNvSpPr/>
          <p:nvPr/>
        </p:nvSpPr>
        <p:spPr>
          <a:xfrm>
            <a:off x="776536" y="2132856"/>
            <a:ext cx="7632848" cy="923330"/>
          </a:xfrm>
          <a:prstGeom prst="rect">
            <a:avLst/>
          </a:prstGeom>
        </p:spPr>
        <p:txBody>
          <a:bodyPr wrap="square">
            <a:spAutoFit/>
          </a:bodyPr>
          <a:lstStyle/>
          <a:p>
            <a:r>
              <a:rPr lang="en-GB" i="1" dirty="0"/>
              <a:t>Blockchain, a variant of Distributed Ledger Technology (DLT), is a shared database/ledger on which the state (i.e. the current snapshot of data) is confirmed and verified without the need for a trusted centralised authority.</a:t>
            </a:r>
          </a:p>
        </p:txBody>
      </p:sp>
      <p:sp>
        <p:nvSpPr>
          <p:cNvPr id="12" name="Rectangle 11">
            <a:extLst>
              <a:ext uri="{FF2B5EF4-FFF2-40B4-BE49-F238E27FC236}">
                <a16:creationId xmlns:a16="http://schemas.microsoft.com/office/drawing/2014/main" id="{523D41F0-8461-48DB-A3D5-AC43088C4447}"/>
              </a:ext>
            </a:extLst>
          </p:cNvPr>
          <p:cNvSpPr/>
          <p:nvPr/>
        </p:nvSpPr>
        <p:spPr>
          <a:xfrm>
            <a:off x="560512" y="3212976"/>
            <a:ext cx="8496944" cy="3416320"/>
          </a:xfrm>
          <a:prstGeom prst="rect">
            <a:avLst/>
          </a:prstGeom>
        </p:spPr>
        <p:txBody>
          <a:bodyPr wrap="square">
            <a:spAutoFit/>
          </a:bodyPr>
          <a:lstStyle/>
          <a:p>
            <a:r>
              <a:rPr lang="en-GB" dirty="0"/>
              <a:t>At its most basic level, blockchain is a ledger which is shared by multiple participants. Data is verified by multiple entities instead of a single organisation. The data is then propagated and stored by each participant.</a:t>
            </a:r>
          </a:p>
          <a:p>
            <a:endParaRPr lang="en-GB" dirty="0"/>
          </a:p>
          <a:p>
            <a:r>
              <a:rPr lang="en-GB" dirty="0"/>
              <a:t>Let’s demonstrate how this works in a simple exercise, and it will introduce some of the key concepts of blockchain technology, including:</a:t>
            </a:r>
          </a:p>
          <a:p>
            <a:pPr marL="285750" indent="-285750">
              <a:buFont typeface="Arial" panose="020B0604020202020204" pitchFamily="34" charset="0"/>
              <a:buChar char="•"/>
            </a:pPr>
            <a:r>
              <a:rPr lang="en-GB" dirty="0"/>
              <a:t>Distributed ledger</a:t>
            </a:r>
          </a:p>
          <a:p>
            <a:pPr marL="285750" indent="-285750">
              <a:buFont typeface="Arial" panose="020B0604020202020204" pitchFamily="34" charset="0"/>
              <a:buChar char="•"/>
            </a:pPr>
            <a:r>
              <a:rPr lang="en-GB" dirty="0"/>
              <a:t>Decentralisation</a:t>
            </a:r>
          </a:p>
          <a:p>
            <a:pPr marL="285750" indent="-285750">
              <a:buFont typeface="Arial" panose="020B0604020202020204" pitchFamily="34" charset="0"/>
              <a:buChar char="•"/>
            </a:pPr>
            <a:r>
              <a:rPr lang="en-GB" dirty="0"/>
              <a:t>Consensus</a:t>
            </a:r>
          </a:p>
          <a:p>
            <a:pPr marL="285750" indent="-285750">
              <a:buFont typeface="Arial" panose="020B0604020202020204" pitchFamily="34" charset="0"/>
              <a:buChar char="•"/>
            </a:pPr>
            <a:r>
              <a:rPr lang="en-GB" dirty="0" err="1"/>
              <a:t>Permissionless</a:t>
            </a:r>
            <a:r>
              <a:rPr lang="en-GB" dirty="0"/>
              <a:t> vs. permissioned; public vs private</a:t>
            </a:r>
          </a:p>
          <a:p>
            <a:pPr marL="285750" indent="-285750">
              <a:buFont typeface="Arial" panose="020B0604020202020204" pitchFamily="34" charset="0"/>
              <a:buChar char="•"/>
            </a:pPr>
            <a:r>
              <a:rPr lang="en-GB" dirty="0"/>
              <a:t>Miner</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8375544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fOZ60Va_yO7rrsgkk_JkW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fOZ60Va_yO7rrsgkk_JkW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fOZ60Va_yO7rrsgkk_JkW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fOZ60Va_yO7rrsgkk_JkW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bwIsXu9TC.MO0.tM6vNAb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fOZ60Va_yO7rrsgkk_JkW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fOZ60Va_yO7rrsgkk_JkW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fOZ60Va_yO7rrsgkk_JkW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fOZ60Va_yO7rrsgkk_JkW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fOZ60Va_yO7rrsgkk_JkW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xcLcF4B_5et2eyYKcjiSm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fOZ60Va_yO7rrsgkk_JkW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fOZ60Va_yO7rrsgkk_JkW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YGrnIsiVWm7qKoE45dCoW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szO3na0Ypx3FO_DrJRF5g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mjNag5oYKHORICrgjKzVr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mjNag5oYKHORICrgjKzVr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mjNag5oYKHORICrgjKzVr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mjNag5oYKHORICrgjKzVr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g81T3cui7S9.ceUDXIoPh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ptZJKYPoH92rRKjPjPwXG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bwIsXu9TC.MO0.tM6vNAb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FOA PowerPoint template 14 mid blue">
  <a:themeElements>
    <a:clrScheme name="Custom 2">
      <a:dk1>
        <a:srgbClr val="3F4548"/>
      </a:dk1>
      <a:lt1>
        <a:sysClr val="window" lastClr="FFFFFF"/>
      </a:lt1>
      <a:dk2>
        <a:srgbClr val="000000"/>
      </a:dk2>
      <a:lt2>
        <a:srgbClr val="FFFFFF"/>
      </a:lt2>
      <a:accent1>
        <a:srgbClr val="4096B8"/>
      </a:accent1>
      <a:accent2>
        <a:srgbClr val="113458"/>
      </a:accent2>
      <a:accent3>
        <a:srgbClr val="008452"/>
      </a:accent3>
      <a:accent4>
        <a:srgbClr val="79A32A"/>
      </a:accent4>
      <a:accent5>
        <a:srgbClr val="D9AB16"/>
      </a:accent5>
      <a:accent6>
        <a:srgbClr val="EE741D"/>
      </a:accent6>
      <a:hlink>
        <a:srgbClr val="4096B8"/>
      </a:hlink>
      <a:folHlink>
        <a:srgbClr val="4096B8"/>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A9D80AF541634F88090DB549522CB9" ma:contentTypeVersion="1" ma:contentTypeDescription="Create a new document." ma:contentTypeScope="" ma:versionID="be7ea43377f7a82dc2d06363e000d1ab">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7E118D-0BD5-4B07-82F5-FB3FC91526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F44028B8-EA1B-47CE-8D23-425BC9BE19F8}">
  <ds:schemaRefs>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4D7D93BD-FE69-4CEE-9AEB-C504AB60C4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IFOA PowerPoint template 14 mid blue</Template>
  <TotalTime>6527</TotalTime>
  <Words>2598</Words>
  <Application>Microsoft Macintosh PowerPoint</Application>
  <PresentationFormat>A4 Paper (210x297 mm)</PresentationFormat>
  <Paragraphs>319</Paragraphs>
  <Slides>32</Slides>
  <Notes>14</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8" baseType="lpstr">
      <vt:lpstr>SimSun</vt:lpstr>
      <vt:lpstr>Arial</vt:lpstr>
      <vt:lpstr>Consolas</vt:lpstr>
      <vt:lpstr>Times New Roman</vt:lpstr>
      <vt:lpstr>IFOA PowerPoint template 14 mid blue</vt:lpstr>
      <vt:lpstr>think-cell Slide</vt:lpstr>
      <vt:lpstr>Understanding blockchain for insurance use cases A practical guide for the insurance industry</vt:lpstr>
      <vt:lpstr>Contents</vt:lpstr>
      <vt:lpstr>Introduction</vt:lpstr>
      <vt:lpstr>Introduction to the working party</vt:lpstr>
      <vt:lpstr>Previous output (Phase 1)</vt:lpstr>
      <vt:lpstr>Phase 2: Why focus on Blockchain?</vt:lpstr>
      <vt:lpstr>Phase 2: Objectives</vt:lpstr>
      <vt:lpstr>Blockchain 101</vt:lpstr>
      <vt:lpstr>What is blockchain and how does it work?</vt:lpstr>
      <vt:lpstr>How is blockchain different?</vt:lpstr>
      <vt:lpstr>How is blockchain different?</vt:lpstr>
      <vt:lpstr>What are the key components of blockchain?</vt:lpstr>
      <vt:lpstr>What are the key components of blockchain?</vt:lpstr>
      <vt:lpstr>What are the key components of blockchain?</vt:lpstr>
      <vt:lpstr>What are the key components of blockchain?</vt:lpstr>
      <vt:lpstr>Insurance use cases</vt:lpstr>
      <vt:lpstr>Brief context on blockchain</vt:lpstr>
      <vt:lpstr>Drivers for use cases in insurance</vt:lpstr>
      <vt:lpstr>Examples of use cases</vt:lpstr>
      <vt:lpstr>Decentralised finance (DeFi) and insurance</vt:lpstr>
      <vt:lpstr>Risks and challenges</vt:lpstr>
      <vt:lpstr>Top risks and challenges to consider</vt:lpstr>
      <vt:lpstr>Top risks and challenges to consider</vt:lpstr>
      <vt:lpstr>Top risks and challenges to consider</vt:lpstr>
      <vt:lpstr>Top risks and challenges to consider</vt:lpstr>
      <vt:lpstr>Guide to blockchain adoption</vt:lpstr>
      <vt:lpstr>A solution looking for a problem?</vt:lpstr>
      <vt:lpstr>Guide to blockchain adoption</vt:lpstr>
      <vt:lpstr>Guide to blockchain adoption</vt:lpstr>
      <vt:lpstr>Examples of considerations</vt:lpstr>
      <vt:lpstr>Examples of considerations</vt:lpstr>
      <vt:lpstr>Questions</vt:lpstr>
    </vt:vector>
  </TitlesOfParts>
  <Company>The Actuarial Profession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wavexadmin</dc:creator>
  <cp:lastModifiedBy>Zhixin Lim</cp:lastModifiedBy>
  <cp:revision>111</cp:revision>
  <dcterms:created xsi:type="dcterms:W3CDTF">2013-05-30T14:24:16Z</dcterms:created>
  <dcterms:modified xsi:type="dcterms:W3CDTF">2020-02-01T15:58:10Z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0x01010065A9D80AF541634F88090DB549522CB9</vt:lpwstr>
  </property>
  <property fmtid="{D5CDD505-2E9C-101B-9397-08002B2CF9AE}" pid="3" name="WppReportDate">
    <vt:lpwstr/>
  </property>
  <property fmtid="{D5CDD505-2E9C-101B-9397-08002B2CF9AE}" pid="4" name="WppReportVersion">
    <vt:lpwstr>Version 1.0</vt:lpwstr>
  </property>
  <property fmtid="{D5CDD505-2E9C-101B-9397-08002B2CF9AE}" pid="5" name="WppReportDraft">
    <vt:lpwstr>(Draft)</vt:lpwstr>
  </property>
  <property fmtid="{D5CDD505-2E9C-101B-9397-08002B2CF9AE}" pid="6" name="WppReportCurrencySymbol">
    <vt:lpwstr>£</vt:lpwstr>
  </property>
  <property fmtid="{D5CDD505-2E9C-101B-9397-08002B2CF9AE}" pid="7" name="WppReportDashboardTitleText">
    <vt:lpwstr>Dashboard</vt:lpwstr>
  </property>
  <property fmtid="{D5CDD505-2E9C-101B-9397-08002B2CF9AE}" pid="8" name="WppReportShortPageNumberFormat">
    <vt:lpwstr>Page &lt;#&gt;</vt:lpwstr>
  </property>
  <property fmtid="{D5CDD505-2E9C-101B-9397-08002B2CF9AE}" pid="9" name="WppReportLongPageNumberFormat">
    <vt:lpwstr>Page &lt;#&gt; of &lt;PageCount&gt;</vt:lpwstr>
  </property>
  <property fmtid="{D5CDD505-2E9C-101B-9397-08002B2CF9AE}" pid="10" name="WppReportTocTitleText">
    <vt:lpwstr>Table of contents</vt:lpwstr>
  </property>
  <property fmtid="{D5CDD505-2E9C-101B-9397-08002B2CF9AE}" pid="11" name="WppReportIsTocUpdateRecommended">
    <vt:bool>true</vt:bool>
  </property>
  <property fmtid="{D5CDD505-2E9C-101B-9397-08002B2CF9AE}" pid="12" name="WppReportPropertiesLastWrittenToDocument">
    <vt:filetime>2020-01-28T16:00:46Z</vt:filetime>
  </property>
</Properties>
</file>