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3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14" r:id="rId3"/>
    <p:sldId id="300" r:id="rId4"/>
    <p:sldId id="283" r:id="rId5"/>
    <p:sldId id="287" r:id="rId6"/>
    <p:sldId id="284" r:id="rId7"/>
    <p:sldId id="285" r:id="rId8"/>
    <p:sldId id="344" r:id="rId9"/>
    <p:sldId id="286" r:id="rId10"/>
    <p:sldId id="310" r:id="rId11"/>
    <p:sldId id="288" r:id="rId12"/>
    <p:sldId id="289" r:id="rId13"/>
    <p:sldId id="290" r:id="rId14"/>
    <p:sldId id="308" r:id="rId15"/>
    <p:sldId id="311" r:id="rId16"/>
    <p:sldId id="301" r:id="rId17"/>
    <p:sldId id="292" r:id="rId18"/>
    <p:sldId id="296" r:id="rId19"/>
    <p:sldId id="293" r:id="rId20"/>
    <p:sldId id="294" r:id="rId21"/>
    <p:sldId id="295" r:id="rId22"/>
    <p:sldId id="309" r:id="rId23"/>
    <p:sldId id="303" r:id="rId24"/>
    <p:sldId id="305" r:id="rId25"/>
    <p:sldId id="298" r:id="rId26"/>
    <p:sldId id="331"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43" r:id="rId43"/>
    <p:sldId id="355" r:id="rId44"/>
    <p:sldId id="356" r:id="rId45"/>
    <p:sldId id="357" r:id="rId46"/>
    <p:sldId id="358" r:id="rId47"/>
    <p:sldId id="359" r:id="rId48"/>
    <p:sldId id="360" r:id="rId49"/>
    <p:sldId id="361" r:id="rId50"/>
    <p:sldId id="362" r:id="rId51"/>
    <p:sldId id="363" r:id="rId52"/>
    <p:sldId id="332" r:id="rId53"/>
    <p:sldId id="345" r:id="rId54"/>
    <p:sldId id="313" r:id="rId5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howGuides="1">
      <p:cViewPr varScale="1">
        <p:scale>
          <a:sx n="83" d="100"/>
          <a:sy n="83" d="100"/>
        </p:scale>
        <p:origin x="1686" y="84"/>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S1LXKR\AWP\FOI%200574%20Analysis%20for%20AWP%202016%20with%20HSE%20201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Website'!$Z$30:$Z$49</c:f>
              <c:numCache>
                <c:formatCode>0%</c:formatCode>
                <c:ptCount val="20"/>
                <c:pt idx="0">
                  <c:v>0.20207253886010362</c:v>
                </c:pt>
                <c:pt idx="1">
                  <c:v>0.1854043392504931</c:v>
                </c:pt>
                <c:pt idx="2">
                  <c:v>0.20272572402044292</c:v>
                </c:pt>
                <c:pt idx="3">
                  <c:v>0.23815967523680651</c:v>
                </c:pt>
                <c:pt idx="4">
                  <c:v>0.25028058361391697</c:v>
                </c:pt>
                <c:pt idx="5">
                  <c:v>0.22351694915254236</c:v>
                </c:pt>
                <c:pt idx="6">
                  <c:v>0.26694915254237289</c:v>
                </c:pt>
                <c:pt idx="7">
                  <c:v>0.24824684431977559</c:v>
                </c:pt>
                <c:pt idx="8">
                  <c:v>0.24808895066018069</c:v>
                </c:pt>
                <c:pt idx="9">
                  <c:v>0.26587301587301587</c:v>
                </c:pt>
                <c:pt idx="10">
                  <c:v>0.24574083634486318</c:v>
                </c:pt>
                <c:pt idx="11">
                  <c:v>0.24729064039408866</c:v>
                </c:pt>
                <c:pt idx="12">
                  <c:v>0.23594080338266385</c:v>
                </c:pt>
                <c:pt idx="13">
                  <c:v>0.23450021088148459</c:v>
                </c:pt>
                <c:pt idx="14">
                  <c:v>0.24736842105263157</c:v>
                </c:pt>
                <c:pt idx="15">
                  <c:v>0.23695400077309625</c:v>
                </c:pt>
                <c:pt idx="16">
                  <c:v>0.23277819833459501</c:v>
                </c:pt>
                <c:pt idx="17">
                  <c:v>0.21896162528216703</c:v>
                </c:pt>
                <c:pt idx="18">
                  <c:v>0.16591928251121077</c:v>
                </c:pt>
                <c:pt idx="19">
                  <c:v>6.054054054054054E-2</c:v>
                </c:pt>
              </c:numCache>
            </c:numRef>
          </c:val>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Website'!$AR$30:$AR$49</c:f>
              <c:numCache>
                <c:formatCode>0%</c:formatCode>
                <c:ptCount val="20"/>
                <c:pt idx="0">
                  <c:v>0.79533678756476689</c:v>
                </c:pt>
                <c:pt idx="1">
                  <c:v>0.80867850098619332</c:v>
                </c:pt>
                <c:pt idx="2">
                  <c:v>0.79557069846678019</c:v>
                </c:pt>
                <c:pt idx="3">
                  <c:v>0.76048714479025714</c:v>
                </c:pt>
                <c:pt idx="4">
                  <c:v>0.75196408529741865</c:v>
                </c:pt>
                <c:pt idx="5">
                  <c:v>0.77648305084745761</c:v>
                </c:pt>
                <c:pt idx="6">
                  <c:v>0.7298728813559322</c:v>
                </c:pt>
                <c:pt idx="7">
                  <c:v>0.73842917251051898</c:v>
                </c:pt>
                <c:pt idx="8">
                  <c:v>0.74148714384989578</c:v>
                </c:pt>
                <c:pt idx="9">
                  <c:v>0.70833333333333337</c:v>
                </c:pt>
                <c:pt idx="10">
                  <c:v>0.72018585441404237</c:v>
                </c:pt>
                <c:pt idx="11">
                  <c:v>0.73004926108374379</c:v>
                </c:pt>
                <c:pt idx="12">
                  <c:v>0.72515856236786469</c:v>
                </c:pt>
                <c:pt idx="13">
                  <c:v>0.71446646984394768</c:v>
                </c:pt>
                <c:pt idx="14">
                  <c:v>0.68056680161943317</c:v>
                </c:pt>
                <c:pt idx="15">
                  <c:v>0.63471202164669505</c:v>
                </c:pt>
                <c:pt idx="16">
                  <c:v>0.52498107494322488</c:v>
                </c:pt>
                <c:pt idx="17">
                  <c:v>0.37020316027088035</c:v>
                </c:pt>
                <c:pt idx="18">
                  <c:v>0.18310911808669655</c:v>
                </c:pt>
                <c:pt idx="19">
                  <c:v>1.6216216216216217E-2</c:v>
                </c:pt>
              </c:numCache>
            </c:numRef>
          </c:val>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Website'!$AI$30:$AI$49</c:f>
              <c:numCache>
                <c:formatCode>0%</c:formatCode>
                <c:ptCount val="20"/>
                <c:pt idx="0">
                  <c:v>2.5906735751295429E-3</c:v>
                </c:pt>
                <c:pt idx="1">
                  <c:v>5.9171597633136397E-3</c:v>
                </c:pt>
                <c:pt idx="2">
                  <c:v>1.7035775127768327E-3</c:v>
                </c:pt>
                <c:pt idx="3">
                  <c:v>1.3531799729363803E-3</c:v>
                </c:pt>
                <c:pt idx="4">
                  <c:v>-2.2446689113355678E-3</c:v>
                </c:pt>
                <c:pt idx="5">
                  <c:v>0</c:v>
                </c:pt>
                <c:pt idx="6">
                  <c:v>3.1779661016949623E-3</c:v>
                </c:pt>
                <c:pt idx="7">
                  <c:v>1.3323983169705511E-2</c:v>
                </c:pt>
                <c:pt idx="8">
                  <c:v>1.0423905489923557E-2</c:v>
                </c:pt>
                <c:pt idx="9">
                  <c:v>2.5793650793650813E-2</c:v>
                </c:pt>
                <c:pt idx="10">
                  <c:v>3.4073309241094529E-2</c:v>
                </c:pt>
                <c:pt idx="11">
                  <c:v>2.2660098522167438E-2</c:v>
                </c:pt>
                <c:pt idx="12">
                  <c:v>3.8900634249471433E-2</c:v>
                </c:pt>
                <c:pt idx="13">
                  <c:v>5.1033319274567668E-2</c:v>
                </c:pt>
                <c:pt idx="14">
                  <c:v>7.2064777327935259E-2</c:v>
                </c:pt>
                <c:pt idx="15">
                  <c:v>0.1283339775802087</c:v>
                </c:pt>
                <c:pt idx="16">
                  <c:v>0.24224072672218022</c:v>
                </c:pt>
                <c:pt idx="17">
                  <c:v>0.41083521444695259</c:v>
                </c:pt>
                <c:pt idx="18">
                  <c:v>0.65097159940209259</c:v>
                </c:pt>
                <c:pt idx="19">
                  <c:v>0.92324324324324325</c:v>
                </c:pt>
              </c:numCache>
            </c:numRef>
          </c:val>
        </c:ser>
        <c:dLbls>
          <c:showLegendKey val="0"/>
          <c:showVal val="0"/>
          <c:showCatName val="0"/>
          <c:showSerName val="0"/>
          <c:showPercent val="0"/>
          <c:showBubbleSize val="0"/>
        </c:dLbls>
        <c:gapWidth val="150"/>
        <c:overlap val="100"/>
        <c:axId val="438700976"/>
        <c:axId val="364054024"/>
      </c:barChart>
      <c:catAx>
        <c:axId val="438700976"/>
        <c:scaling>
          <c:orientation val="minMax"/>
        </c:scaling>
        <c:delete val="0"/>
        <c:axPos val="b"/>
        <c:title>
          <c:tx>
            <c:rich>
              <a:bodyPr/>
              <a:lstStyle/>
              <a:p>
                <a:pPr>
                  <a:defRPr/>
                </a:pPr>
                <a:r>
                  <a:rPr lang="en-US"/>
                  <a:t>Year of notification</a:t>
                </a:r>
              </a:p>
            </c:rich>
          </c:tx>
          <c:layout/>
          <c:overlay val="0"/>
        </c:title>
        <c:numFmt formatCode="General" sourceLinked="1"/>
        <c:majorTickMark val="none"/>
        <c:minorTickMark val="none"/>
        <c:tickLblPos val="nextTo"/>
        <c:crossAx val="364054024"/>
        <c:crosses val="autoZero"/>
        <c:auto val="1"/>
        <c:lblAlgn val="ctr"/>
        <c:lblOffset val="100"/>
        <c:noMultiLvlLbl val="0"/>
      </c:catAx>
      <c:valAx>
        <c:axId val="364054024"/>
        <c:scaling>
          <c:orientation val="minMax"/>
          <c:max val="1"/>
          <c:min val="0"/>
        </c:scaling>
        <c:delete val="0"/>
        <c:axPos val="l"/>
        <c:majorGridlines/>
        <c:numFmt formatCode="0%" sourceLinked="1"/>
        <c:majorTickMark val="out"/>
        <c:minorTickMark val="none"/>
        <c:tickLblPos val="nextTo"/>
        <c:spPr>
          <a:noFill/>
          <a:ln>
            <a:noFill/>
          </a:ln>
        </c:spPr>
        <c:crossAx val="438700976"/>
        <c:crosses val="autoZero"/>
        <c:crossBetween val="between"/>
      </c:valAx>
    </c:plotArea>
    <c:legend>
      <c:legendPos val="b"/>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Claim numbers notified</a:t>
            </a:r>
          </a:p>
        </c:rich>
      </c:tx>
      <c:layout/>
      <c:overlay val="0"/>
    </c:title>
    <c:autoTitleDeleted val="0"/>
    <c:plotArea>
      <c:layout>
        <c:manualLayout>
          <c:layoutTarget val="inner"/>
          <c:xMode val="edge"/>
          <c:yMode val="edge"/>
          <c:x val="9.9955430099539444E-2"/>
          <c:y val="0.11420552929840566"/>
          <c:w val="0.8654533749319071"/>
          <c:h val="0.67140473751111085"/>
        </c:manualLayout>
      </c:layout>
      <c:barChart>
        <c:barDir val="col"/>
        <c:grouping val="stacked"/>
        <c:varyColors val="0"/>
        <c:ser>
          <c:idx val="0"/>
          <c:order val="0"/>
          <c:tx>
            <c:v>Numbers - England &amp; Wales</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(NY)'!$L$6:$L$25</c:f>
              <c:numCache>
                <c:formatCode>#,##0</c:formatCode>
                <c:ptCount val="20"/>
                <c:pt idx="0">
                  <c:v>20</c:v>
                </c:pt>
                <c:pt idx="1">
                  <c:v>18</c:v>
                </c:pt>
                <c:pt idx="2">
                  <c:v>42</c:v>
                </c:pt>
                <c:pt idx="3">
                  <c:v>66</c:v>
                </c:pt>
                <c:pt idx="4">
                  <c:v>97</c:v>
                </c:pt>
                <c:pt idx="5">
                  <c:v>113</c:v>
                </c:pt>
                <c:pt idx="6">
                  <c:v>127</c:v>
                </c:pt>
                <c:pt idx="7">
                  <c:v>145</c:v>
                </c:pt>
                <c:pt idx="8">
                  <c:v>195</c:v>
                </c:pt>
                <c:pt idx="9">
                  <c:v>218</c:v>
                </c:pt>
                <c:pt idx="10">
                  <c:v>256</c:v>
                </c:pt>
                <c:pt idx="11">
                  <c:v>226</c:v>
                </c:pt>
                <c:pt idx="12">
                  <c:v>307</c:v>
                </c:pt>
                <c:pt idx="13">
                  <c:v>305</c:v>
                </c:pt>
                <c:pt idx="14">
                  <c:v>289</c:v>
                </c:pt>
                <c:pt idx="15">
                  <c:v>352</c:v>
                </c:pt>
                <c:pt idx="16">
                  <c:v>409</c:v>
                </c:pt>
                <c:pt idx="17">
                  <c:v>411</c:v>
                </c:pt>
                <c:pt idx="18">
                  <c:v>442</c:v>
                </c:pt>
                <c:pt idx="19">
                  <c:v>450</c:v>
                </c:pt>
              </c:numCache>
            </c:numRef>
          </c:val>
        </c:ser>
        <c:ser>
          <c:idx val="1"/>
          <c:order val="1"/>
          <c:tx>
            <c:v>Numbers - Scotland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(NY)'!$M$6:$M$25</c:f>
              <c:numCache>
                <c:formatCode>#,##0</c:formatCode>
                <c:ptCount val="20"/>
                <c:pt idx="0">
                  <c:v>5</c:v>
                </c:pt>
                <c:pt idx="1">
                  <c:v>5</c:v>
                </c:pt>
                <c:pt idx="2">
                  <c:v>1</c:v>
                </c:pt>
                <c:pt idx="3">
                  <c:v>10</c:v>
                </c:pt>
                <c:pt idx="4">
                  <c:v>13</c:v>
                </c:pt>
                <c:pt idx="5">
                  <c:v>16</c:v>
                </c:pt>
                <c:pt idx="6">
                  <c:v>18</c:v>
                </c:pt>
                <c:pt idx="7">
                  <c:v>17</c:v>
                </c:pt>
                <c:pt idx="8">
                  <c:v>14</c:v>
                </c:pt>
                <c:pt idx="9">
                  <c:v>28</c:v>
                </c:pt>
                <c:pt idx="10">
                  <c:v>17</c:v>
                </c:pt>
                <c:pt idx="11">
                  <c:v>26</c:v>
                </c:pt>
                <c:pt idx="12">
                  <c:v>34</c:v>
                </c:pt>
                <c:pt idx="13">
                  <c:v>30</c:v>
                </c:pt>
                <c:pt idx="14">
                  <c:v>30</c:v>
                </c:pt>
                <c:pt idx="15">
                  <c:v>38</c:v>
                </c:pt>
                <c:pt idx="16">
                  <c:v>37</c:v>
                </c:pt>
                <c:pt idx="17">
                  <c:v>42</c:v>
                </c:pt>
                <c:pt idx="18">
                  <c:v>33</c:v>
                </c:pt>
                <c:pt idx="19">
                  <c:v>21</c:v>
                </c:pt>
              </c:numCache>
            </c:numRef>
          </c:val>
        </c:ser>
        <c:ser>
          <c:idx val="2"/>
          <c:order val="2"/>
          <c:tx>
            <c:v>Numbers - Northern Ireland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(NY)'!$N$6:$N$25</c:f>
              <c:numCache>
                <c:formatCode>#,##0</c:formatCode>
                <c:ptCount val="20"/>
                <c:pt idx="0">
                  <c:v>0</c:v>
                </c:pt>
                <c:pt idx="1">
                  <c:v>1</c:v>
                </c:pt>
                <c:pt idx="2">
                  <c:v>0</c:v>
                </c:pt>
                <c:pt idx="3">
                  <c:v>2</c:v>
                </c:pt>
                <c:pt idx="4">
                  <c:v>2</c:v>
                </c:pt>
                <c:pt idx="5">
                  <c:v>2</c:v>
                </c:pt>
                <c:pt idx="6">
                  <c:v>2</c:v>
                </c:pt>
                <c:pt idx="7">
                  <c:v>8</c:v>
                </c:pt>
                <c:pt idx="8">
                  <c:v>6</c:v>
                </c:pt>
                <c:pt idx="9">
                  <c:v>6</c:v>
                </c:pt>
                <c:pt idx="10">
                  <c:v>3</c:v>
                </c:pt>
                <c:pt idx="11">
                  <c:v>4</c:v>
                </c:pt>
                <c:pt idx="12">
                  <c:v>2</c:v>
                </c:pt>
                <c:pt idx="13">
                  <c:v>7</c:v>
                </c:pt>
                <c:pt idx="14">
                  <c:v>1</c:v>
                </c:pt>
                <c:pt idx="15">
                  <c:v>5</c:v>
                </c:pt>
                <c:pt idx="16">
                  <c:v>12</c:v>
                </c:pt>
                <c:pt idx="17">
                  <c:v>6</c:v>
                </c:pt>
                <c:pt idx="18">
                  <c:v>7</c:v>
                </c:pt>
                <c:pt idx="19">
                  <c:v>5</c:v>
                </c:pt>
              </c:numCache>
            </c:numRef>
          </c:val>
        </c:ser>
        <c:dLbls>
          <c:showLegendKey val="0"/>
          <c:showVal val="0"/>
          <c:showCatName val="0"/>
          <c:showSerName val="0"/>
          <c:showPercent val="0"/>
          <c:showBubbleSize val="0"/>
        </c:dLbls>
        <c:gapWidth val="55"/>
        <c:overlap val="100"/>
        <c:axId val="440032224"/>
        <c:axId val="440032616"/>
      </c:barChart>
      <c:catAx>
        <c:axId val="440032224"/>
        <c:scaling>
          <c:orientation val="minMax"/>
        </c:scaling>
        <c:delete val="0"/>
        <c:axPos val="b"/>
        <c:numFmt formatCode="General" sourceLinked="1"/>
        <c:majorTickMark val="none"/>
        <c:minorTickMark val="none"/>
        <c:tickLblPos val="nextTo"/>
        <c:crossAx val="440032616"/>
        <c:crosses val="autoZero"/>
        <c:auto val="1"/>
        <c:lblAlgn val="ctr"/>
        <c:lblOffset val="100"/>
        <c:noMultiLvlLbl val="0"/>
      </c:catAx>
      <c:valAx>
        <c:axId val="440032616"/>
        <c:scaling>
          <c:orientation val="minMax"/>
        </c:scaling>
        <c:delete val="0"/>
        <c:axPos val="l"/>
        <c:majorGridlines/>
        <c:numFmt formatCode="#,##0" sourceLinked="1"/>
        <c:majorTickMark val="none"/>
        <c:minorTickMark val="none"/>
        <c:tickLblPos val="nextTo"/>
        <c:spPr>
          <a:ln>
            <a:noFill/>
          </a:ln>
        </c:spPr>
        <c:crossAx val="440032224"/>
        <c:crosses val="autoZero"/>
        <c:crossBetween val="between"/>
      </c:valAx>
    </c:plotArea>
    <c:legend>
      <c:legendPos val="b"/>
      <c:layout>
        <c:manualLayout>
          <c:xMode val="edge"/>
          <c:yMode val="edge"/>
          <c:x val="0.24463056504729358"/>
          <c:y val="0.89722496626684756"/>
          <c:w val="0.46356905858465802"/>
          <c:h val="0.10277503373315247"/>
        </c:manualLayout>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Incurred Costs £m</a:t>
            </a:r>
          </a:p>
        </c:rich>
      </c:tx>
      <c:layout/>
      <c:overlay val="0"/>
    </c:title>
    <c:autoTitleDeleted val="0"/>
    <c:plotArea>
      <c:layout>
        <c:manualLayout>
          <c:layoutTarget val="inner"/>
          <c:xMode val="edge"/>
          <c:yMode val="edge"/>
          <c:x val="0.12615039865299857"/>
          <c:y val="0.11420552929840566"/>
          <c:w val="0.83925840637844795"/>
          <c:h val="0.67140473751111085"/>
        </c:manualLayout>
      </c:layout>
      <c:barChart>
        <c:barDir val="col"/>
        <c:grouping val="stacked"/>
        <c:varyColors val="0"/>
        <c:ser>
          <c:idx val="0"/>
          <c:order val="0"/>
          <c:tx>
            <c:v>Costs - England &amp; Wales</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(NY)'!$T$70:$T$89</c:f>
              <c:numCache>
                <c:formatCode>_-* #,##0_-;\-* #,##0_-;_-* "-"??_-;_-@_-</c:formatCode>
                <c:ptCount val="20"/>
                <c:pt idx="0">
                  <c:v>0.80650259000000002</c:v>
                </c:pt>
                <c:pt idx="1">
                  <c:v>0.92601184999999986</c:v>
                </c:pt>
                <c:pt idx="2">
                  <c:v>2.8496417299999997</c:v>
                </c:pt>
                <c:pt idx="3">
                  <c:v>3.08645624</c:v>
                </c:pt>
                <c:pt idx="4">
                  <c:v>4.5881279299999997</c:v>
                </c:pt>
                <c:pt idx="5">
                  <c:v>5.7200976500000005</c:v>
                </c:pt>
                <c:pt idx="6">
                  <c:v>5.6279199599999989</c:v>
                </c:pt>
                <c:pt idx="7">
                  <c:v>7.2116864299999994</c:v>
                </c:pt>
                <c:pt idx="8">
                  <c:v>13.419868151830002</c:v>
                </c:pt>
                <c:pt idx="9">
                  <c:v>12.486687020000003</c:v>
                </c:pt>
                <c:pt idx="10">
                  <c:v>14.153368160000001</c:v>
                </c:pt>
                <c:pt idx="11">
                  <c:v>13.734176250000003</c:v>
                </c:pt>
                <c:pt idx="12">
                  <c:v>18.059604139999998</c:v>
                </c:pt>
                <c:pt idx="13">
                  <c:v>18.92309933000001</c:v>
                </c:pt>
                <c:pt idx="14">
                  <c:v>15.437286620000005</c:v>
                </c:pt>
                <c:pt idx="15">
                  <c:v>20.772559630000003</c:v>
                </c:pt>
                <c:pt idx="16">
                  <c:v>22.567579769999995</c:v>
                </c:pt>
                <c:pt idx="17">
                  <c:v>22.707595350000002</c:v>
                </c:pt>
                <c:pt idx="18">
                  <c:v>25.678197629999996</c:v>
                </c:pt>
                <c:pt idx="19">
                  <c:v>31.90482119</c:v>
                </c:pt>
              </c:numCache>
            </c:numRef>
          </c:val>
        </c:ser>
        <c:ser>
          <c:idx val="1"/>
          <c:order val="1"/>
          <c:tx>
            <c:v>Costs - Scotland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(NY)'!$U$70:$U$89</c:f>
              <c:numCache>
                <c:formatCode>_-* #,##0_-;\-* #,##0_-;_-* "-"??_-;_-@_-</c:formatCode>
                <c:ptCount val="20"/>
                <c:pt idx="0">
                  <c:v>0.50393708999999998</c:v>
                </c:pt>
                <c:pt idx="1">
                  <c:v>0.29637179999999996</c:v>
                </c:pt>
                <c:pt idx="2">
                  <c:v>4.603906E-2</c:v>
                </c:pt>
                <c:pt idx="3">
                  <c:v>1.0152367199999999</c:v>
                </c:pt>
                <c:pt idx="4">
                  <c:v>0.6612363</c:v>
                </c:pt>
                <c:pt idx="5">
                  <c:v>0.69455559000000011</c:v>
                </c:pt>
                <c:pt idx="6">
                  <c:v>0.77362622000000025</c:v>
                </c:pt>
                <c:pt idx="7">
                  <c:v>0.61493281999999994</c:v>
                </c:pt>
                <c:pt idx="8">
                  <c:v>0.65809218999999997</c:v>
                </c:pt>
                <c:pt idx="9">
                  <c:v>1.2982150500000003</c:v>
                </c:pt>
                <c:pt idx="10">
                  <c:v>1.3586908100000001</c:v>
                </c:pt>
                <c:pt idx="11">
                  <c:v>1.7356167</c:v>
                </c:pt>
                <c:pt idx="12">
                  <c:v>3.2732096100000003</c:v>
                </c:pt>
                <c:pt idx="13">
                  <c:v>0.87363683000000003</c:v>
                </c:pt>
                <c:pt idx="14">
                  <c:v>2.2430541600000002</c:v>
                </c:pt>
                <c:pt idx="15">
                  <c:v>3.2733484599999998</c:v>
                </c:pt>
                <c:pt idx="16">
                  <c:v>3.0078172000000003</c:v>
                </c:pt>
                <c:pt idx="17">
                  <c:v>3.8786312699999996</c:v>
                </c:pt>
                <c:pt idx="18">
                  <c:v>5.0946248399999998</c:v>
                </c:pt>
                <c:pt idx="19">
                  <c:v>2.5393119799999999</c:v>
                </c:pt>
              </c:numCache>
            </c:numRef>
          </c:val>
        </c:ser>
        <c:ser>
          <c:idx val="2"/>
          <c:order val="2"/>
          <c:tx>
            <c:v>Costs - Northern Ireland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(NY)'!$V$70:$V$89</c:f>
              <c:numCache>
                <c:formatCode>_-* #,##0_-;\-* #,##0_-;_-* "-"??_-;_-@_-</c:formatCode>
                <c:ptCount val="20"/>
                <c:pt idx="0">
                  <c:v>0</c:v>
                </c:pt>
                <c:pt idx="1">
                  <c:v>1.985E-2</c:v>
                </c:pt>
                <c:pt idx="2">
                  <c:v>0</c:v>
                </c:pt>
                <c:pt idx="3">
                  <c:v>0.124191</c:v>
                </c:pt>
                <c:pt idx="4">
                  <c:v>2.9715999999999999E-2</c:v>
                </c:pt>
                <c:pt idx="5">
                  <c:v>0.19199711</c:v>
                </c:pt>
                <c:pt idx="6">
                  <c:v>0.14178099999999999</c:v>
                </c:pt>
                <c:pt idx="7">
                  <c:v>0.43045483000000001</c:v>
                </c:pt>
                <c:pt idx="8">
                  <c:v>0.31399247999999996</c:v>
                </c:pt>
                <c:pt idx="9">
                  <c:v>0.16451436999999999</c:v>
                </c:pt>
                <c:pt idx="10">
                  <c:v>4.3592589999999994E-2</c:v>
                </c:pt>
                <c:pt idx="11">
                  <c:v>0.43757217000000004</c:v>
                </c:pt>
                <c:pt idx="12">
                  <c:v>0.14046873999999998</c:v>
                </c:pt>
                <c:pt idx="13">
                  <c:v>0.20852087999999996</c:v>
                </c:pt>
                <c:pt idx="14">
                  <c:v>0.113</c:v>
                </c:pt>
                <c:pt idx="15">
                  <c:v>0.19214359</c:v>
                </c:pt>
                <c:pt idx="16">
                  <c:v>1.19864609</c:v>
                </c:pt>
                <c:pt idx="17">
                  <c:v>0.24617533000000003</c:v>
                </c:pt>
                <c:pt idx="18">
                  <c:v>0.79311847999999996</c:v>
                </c:pt>
                <c:pt idx="19">
                  <c:v>0.70315000000000005</c:v>
                </c:pt>
              </c:numCache>
            </c:numRef>
          </c:val>
        </c:ser>
        <c:dLbls>
          <c:showLegendKey val="0"/>
          <c:showVal val="0"/>
          <c:showCatName val="0"/>
          <c:showSerName val="0"/>
          <c:showPercent val="0"/>
          <c:showBubbleSize val="0"/>
        </c:dLbls>
        <c:gapWidth val="55"/>
        <c:overlap val="100"/>
        <c:axId val="440238136"/>
        <c:axId val="440238528"/>
      </c:barChart>
      <c:catAx>
        <c:axId val="440238136"/>
        <c:scaling>
          <c:orientation val="minMax"/>
        </c:scaling>
        <c:delete val="0"/>
        <c:axPos val="b"/>
        <c:numFmt formatCode="General" sourceLinked="1"/>
        <c:majorTickMark val="none"/>
        <c:minorTickMark val="none"/>
        <c:tickLblPos val="nextTo"/>
        <c:crossAx val="440238528"/>
        <c:crosses val="autoZero"/>
        <c:auto val="1"/>
        <c:lblAlgn val="ctr"/>
        <c:lblOffset val="100"/>
        <c:noMultiLvlLbl val="0"/>
      </c:catAx>
      <c:valAx>
        <c:axId val="440238528"/>
        <c:scaling>
          <c:orientation val="minMax"/>
        </c:scaling>
        <c:delete val="0"/>
        <c:axPos val="l"/>
        <c:majorGridlines/>
        <c:numFmt formatCode="&quot;£&quot;#,##0&quot;m&quot;" sourceLinked="0"/>
        <c:majorTickMark val="none"/>
        <c:minorTickMark val="none"/>
        <c:tickLblPos val="nextTo"/>
        <c:spPr>
          <a:ln>
            <a:noFill/>
          </a:ln>
        </c:spPr>
        <c:crossAx val="440238136"/>
        <c:crosses val="autoZero"/>
        <c:crossBetween val="between"/>
      </c:valAx>
    </c:plotArea>
    <c:legend>
      <c:legendPos val="b"/>
      <c:layout>
        <c:manualLayout>
          <c:xMode val="edge"/>
          <c:yMode val="edge"/>
          <c:x val="0.11884440152528106"/>
          <c:y val="0.90844909691042552"/>
          <c:w val="0.45099044223245682"/>
          <c:h val="9.1550903089574531E-2"/>
        </c:manualLayout>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09619282948641E-2"/>
          <c:y val="3.1980952799647952E-2"/>
          <c:w val="0.90023858133474333"/>
          <c:h val="0.68038744364003589"/>
        </c:manualLayout>
      </c:layout>
      <c:lineChart>
        <c:grouping val="standard"/>
        <c:varyColors val="0"/>
        <c:ser>
          <c:idx val="0"/>
          <c:order val="0"/>
          <c:tx>
            <c:strRef>
              <c:f>Sheet1!$B$1</c:f>
              <c:strCache>
                <c:ptCount val="1"/>
                <c:pt idx="0">
                  <c:v>2006</c:v>
                </c:pt>
              </c:strCache>
            </c:strRef>
          </c:tx>
          <c:spPr>
            <a:ln w="41275" cap="rnd">
              <a:solidFill>
                <a:schemeClr val="accent1"/>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Sheet1!$B$2:$B$41</c:f>
              <c:numCache>
                <c:formatCode>0%</c:formatCode>
                <c:ptCount val="40"/>
                <c:pt idx="0">
                  <c:v>0.01</c:v>
                </c:pt>
                <c:pt idx="1">
                  <c:v>0.02</c:v>
                </c:pt>
                <c:pt idx="2">
                  <c:v>0.04</c:v>
                </c:pt>
                <c:pt idx="3">
                  <c:v>0.06</c:v>
                </c:pt>
                <c:pt idx="4">
                  <c:v>0.08</c:v>
                </c:pt>
                <c:pt idx="5">
                  <c:v>0.13</c:v>
                </c:pt>
                <c:pt idx="6">
                  <c:v>0.18</c:v>
                </c:pt>
                <c:pt idx="7">
                  <c:v>0.25</c:v>
                </c:pt>
                <c:pt idx="8">
                  <c:v>0.33</c:v>
                </c:pt>
                <c:pt idx="9">
                  <c:v>0.46</c:v>
                </c:pt>
                <c:pt idx="10">
                  <c:v>0.52</c:v>
                </c:pt>
                <c:pt idx="11">
                  <c:v>0.56999999999999995</c:v>
                </c:pt>
                <c:pt idx="12">
                  <c:v>0.63</c:v>
                </c:pt>
                <c:pt idx="13">
                  <c:v>0.68</c:v>
                </c:pt>
                <c:pt idx="14">
                  <c:v>0.72</c:v>
                </c:pt>
                <c:pt idx="15">
                  <c:v>0.75</c:v>
                </c:pt>
                <c:pt idx="16">
                  <c:v>0.77</c:v>
                </c:pt>
                <c:pt idx="17">
                  <c:v>0.79</c:v>
                </c:pt>
                <c:pt idx="18">
                  <c:v>0.8</c:v>
                </c:pt>
                <c:pt idx="19">
                  <c:v>0.82</c:v>
                </c:pt>
                <c:pt idx="20">
                  <c:v>0.84</c:v>
                </c:pt>
                <c:pt idx="21">
                  <c:v>0.85</c:v>
                </c:pt>
                <c:pt idx="22">
                  <c:v>0.86</c:v>
                </c:pt>
                <c:pt idx="23">
                  <c:v>0.87</c:v>
                </c:pt>
                <c:pt idx="24">
                  <c:v>0.88</c:v>
                </c:pt>
                <c:pt idx="25">
                  <c:v>0.89</c:v>
                </c:pt>
                <c:pt idx="26">
                  <c:v>0.9</c:v>
                </c:pt>
                <c:pt idx="27">
                  <c:v>0.9</c:v>
                </c:pt>
                <c:pt idx="28">
                  <c:v>0.91</c:v>
                </c:pt>
                <c:pt idx="29">
                  <c:v>0.91</c:v>
                </c:pt>
                <c:pt idx="30">
                  <c:v>0.91</c:v>
                </c:pt>
                <c:pt idx="31">
                  <c:v>0.92</c:v>
                </c:pt>
                <c:pt idx="32">
                  <c:v>0.93</c:v>
                </c:pt>
                <c:pt idx="33">
                  <c:v>0.94</c:v>
                </c:pt>
                <c:pt idx="34">
                  <c:v>0.94</c:v>
                </c:pt>
                <c:pt idx="35">
                  <c:v>0.94</c:v>
                </c:pt>
                <c:pt idx="36">
                  <c:v>0.95</c:v>
                </c:pt>
                <c:pt idx="37">
                  <c:v>0.95</c:v>
                </c:pt>
                <c:pt idx="38">
                  <c:v>0.95</c:v>
                </c:pt>
                <c:pt idx="39">
                  <c:v>0.96</c:v>
                </c:pt>
              </c:numCache>
            </c:numRef>
          </c:val>
          <c:smooth val="0"/>
        </c:ser>
        <c:ser>
          <c:idx val="1"/>
          <c:order val="1"/>
          <c:tx>
            <c:strRef>
              <c:f>Sheet1!$C$1</c:f>
              <c:strCache>
                <c:ptCount val="1"/>
                <c:pt idx="0">
                  <c:v>2007</c:v>
                </c:pt>
              </c:strCache>
            </c:strRef>
          </c:tx>
          <c:spPr>
            <a:ln w="28575" cap="rnd">
              <a:solidFill>
                <a:schemeClr val="accent6"/>
              </a:solidFill>
              <a:prstDash val="sysDot"/>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Sheet1!$C$2:$C$41</c:f>
              <c:numCache>
                <c:formatCode>0%</c:formatCode>
                <c:ptCount val="40"/>
                <c:pt idx="0">
                  <c:v>0.02</c:v>
                </c:pt>
                <c:pt idx="1">
                  <c:v>0.03</c:v>
                </c:pt>
                <c:pt idx="2">
                  <c:v>0.06</c:v>
                </c:pt>
                <c:pt idx="3">
                  <c:v>0.1</c:v>
                </c:pt>
                <c:pt idx="4">
                  <c:v>0.14000000000000001</c:v>
                </c:pt>
                <c:pt idx="5">
                  <c:v>0.25</c:v>
                </c:pt>
                <c:pt idx="6">
                  <c:v>0.32</c:v>
                </c:pt>
                <c:pt idx="7">
                  <c:v>0.4</c:v>
                </c:pt>
                <c:pt idx="8">
                  <c:v>0.47</c:v>
                </c:pt>
                <c:pt idx="9">
                  <c:v>0.54</c:v>
                </c:pt>
                <c:pt idx="10">
                  <c:v>0.59</c:v>
                </c:pt>
                <c:pt idx="11">
                  <c:v>0.63</c:v>
                </c:pt>
                <c:pt idx="12">
                  <c:v>0.67</c:v>
                </c:pt>
                <c:pt idx="13">
                  <c:v>0.7</c:v>
                </c:pt>
                <c:pt idx="14">
                  <c:v>0.74</c:v>
                </c:pt>
                <c:pt idx="15">
                  <c:v>0.77</c:v>
                </c:pt>
                <c:pt idx="16">
                  <c:v>0.79</c:v>
                </c:pt>
                <c:pt idx="17">
                  <c:v>0.81</c:v>
                </c:pt>
                <c:pt idx="18">
                  <c:v>0.83</c:v>
                </c:pt>
                <c:pt idx="19">
                  <c:v>0.85</c:v>
                </c:pt>
                <c:pt idx="20">
                  <c:v>0.86</c:v>
                </c:pt>
                <c:pt idx="21">
                  <c:v>0.87</c:v>
                </c:pt>
                <c:pt idx="22">
                  <c:v>0.89</c:v>
                </c:pt>
                <c:pt idx="23">
                  <c:v>0.9</c:v>
                </c:pt>
                <c:pt idx="24">
                  <c:v>0.91</c:v>
                </c:pt>
                <c:pt idx="25">
                  <c:v>0.92</c:v>
                </c:pt>
                <c:pt idx="26">
                  <c:v>0.93</c:v>
                </c:pt>
                <c:pt idx="27">
                  <c:v>0.93</c:v>
                </c:pt>
                <c:pt idx="28">
                  <c:v>0.94</c:v>
                </c:pt>
                <c:pt idx="29">
                  <c:v>0.95</c:v>
                </c:pt>
                <c:pt idx="30">
                  <c:v>0.95</c:v>
                </c:pt>
                <c:pt idx="31">
                  <c:v>0.96</c:v>
                </c:pt>
                <c:pt idx="32">
                  <c:v>0.96</c:v>
                </c:pt>
                <c:pt idx="33">
                  <c:v>0.97</c:v>
                </c:pt>
                <c:pt idx="34">
                  <c:v>0.97</c:v>
                </c:pt>
                <c:pt idx="35">
                  <c:v>0.97</c:v>
                </c:pt>
                <c:pt idx="36">
                  <c:v>#N/A</c:v>
                </c:pt>
                <c:pt idx="37">
                  <c:v>#N/A</c:v>
                </c:pt>
                <c:pt idx="38">
                  <c:v>#N/A</c:v>
                </c:pt>
                <c:pt idx="39">
                  <c:v>#N/A</c:v>
                </c:pt>
              </c:numCache>
            </c:numRef>
          </c:val>
          <c:smooth val="0"/>
        </c:ser>
        <c:ser>
          <c:idx val="2"/>
          <c:order val="2"/>
          <c:tx>
            <c:strRef>
              <c:f>Sheet1!$D$1</c:f>
              <c:strCache>
                <c:ptCount val="1"/>
                <c:pt idx="0">
                  <c:v>2008</c:v>
                </c:pt>
              </c:strCache>
            </c:strRef>
          </c:tx>
          <c:spPr>
            <a:ln w="28575" cap="rnd">
              <a:solidFill>
                <a:schemeClr val="accent3"/>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Sheet1!$D$2:$D$41</c:f>
              <c:numCache>
                <c:formatCode>0%</c:formatCode>
                <c:ptCount val="40"/>
                <c:pt idx="0">
                  <c:v>0.02</c:v>
                </c:pt>
                <c:pt idx="1">
                  <c:v>0.05</c:v>
                </c:pt>
                <c:pt idx="2">
                  <c:v>0.09</c:v>
                </c:pt>
                <c:pt idx="3">
                  <c:v>0.16</c:v>
                </c:pt>
                <c:pt idx="4">
                  <c:v>0.21</c:v>
                </c:pt>
                <c:pt idx="5">
                  <c:v>0.28000000000000003</c:v>
                </c:pt>
                <c:pt idx="6">
                  <c:v>0.35</c:v>
                </c:pt>
                <c:pt idx="7">
                  <c:v>0.43</c:v>
                </c:pt>
                <c:pt idx="8">
                  <c:v>0.5</c:v>
                </c:pt>
                <c:pt idx="9">
                  <c:v>0.55000000000000004</c:v>
                </c:pt>
                <c:pt idx="10">
                  <c:v>0.6</c:v>
                </c:pt>
                <c:pt idx="11">
                  <c:v>0.65</c:v>
                </c:pt>
                <c:pt idx="12">
                  <c:v>0.69</c:v>
                </c:pt>
                <c:pt idx="13">
                  <c:v>0.73</c:v>
                </c:pt>
                <c:pt idx="14">
                  <c:v>0.76</c:v>
                </c:pt>
                <c:pt idx="15">
                  <c:v>0.78</c:v>
                </c:pt>
                <c:pt idx="16">
                  <c:v>0.8</c:v>
                </c:pt>
                <c:pt idx="17">
                  <c:v>0.82</c:v>
                </c:pt>
                <c:pt idx="18">
                  <c:v>0.84</c:v>
                </c:pt>
                <c:pt idx="19">
                  <c:v>0.86</c:v>
                </c:pt>
                <c:pt idx="20">
                  <c:v>0.87</c:v>
                </c:pt>
                <c:pt idx="21">
                  <c:v>0.88</c:v>
                </c:pt>
                <c:pt idx="22">
                  <c:v>0.88</c:v>
                </c:pt>
                <c:pt idx="23">
                  <c:v>0.89</c:v>
                </c:pt>
                <c:pt idx="24">
                  <c:v>0.91</c:v>
                </c:pt>
                <c:pt idx="25">
                  <c:v>0.92</c:v>
                </c:pt>
                <c:pt idx="26">
                  <c:v>0.92</c:v>
                </c:pt>
                <c:pt idx="27">
                  <c:v>0.93</c:v>
                </c:pt>
                <c:pt idx="28">
                  <c:v>0.94</c:v>
                </c:pt>
                <c:pt idx="29">
                  <c:v>0.95</c:v>
                </c:pt>
                <c:pt idx="30">
                  <c:v>0.95</c:v>
                </c:pt>
                <c:pt idx="31">
                  <c:v>0.95</c:v>
                </c:pt>
                <c:pt idx="32">
                  <c:v>#N/A</c:v>
                </c:pt>
                <c:pt idx="33">
                  <c:v>#N/A</c:v>
                </c:pt>
                <c:pt idx="34">
                  <c:v>#N/A</c:v>
                </c:pt>
                <c:pt idx="35">
                  <c:v>#N/A</c:v>
                </c:pt>
                <c:pt idx="36">
                  <c:v>#N/A</c:v>
                </c:pt>
                <c:pt idx="37">
                  <c:v>#N/A</c:v>
                </c:pt>
                <c:pt idx="38">
                  <c:v>#N/A</c:v>
                </c:pt>
                <c:pt idx="39">
                  <c:v>#N/A</c:v>
                </c:pt>
              </c:numCache>
            </c:numRef>
          </c:val>
          <c:smooth val="0"/>
        </c:ser>
        <c:ser>
          <c:idx val="3"/>
          <c:order val="3"/>
          <c:tx>
            <c:strRef>
              <c:f>Sheet1!$E$1</c:f>
              <c:strCache>
                <c:ptCount val="1"/>
                <c:pt idx="0">
                  <c:v>2009</c:v>
                </c:pt>
              </c:strCache>
            </c:strRef>
          </c:tx>
          <c:spPr>
            <a:ln w="28575" cap="rnd">
              <a:solidFill>
                <a:schemeClr val="accent4"/>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Sheet1!$E$2:$E$41</c:f>
              <c:numCache>
                <c:formatCode>0%</c:formatCode>
                <c:ptCount val="40"/>
                <c:pt idx="0">
                  <c:v>0.03</c:v>
                </c:pt>
                <c:pt idx="1">
                  <c:v>0.06</c:v>
                </c:pt>
                <c:pt idx="2">
                  <c:v>0.12</c:v>
                </c:pt>
                <c:pt idx="3">
                  <c:v>0.18</c:v>
                </c:pt>
                <c:pt idx="4">
                  <c:v>0.24</c:v>
                </c:pt>
                <c:pt idx="5">
                  <c:v>0.3</c:v>
                </c:pt>
                <c:pt idx="6">
                  <c:v>0.38</c:v>
                </c:pt>
                <c:pt idx="7">
                  <c:v>0.45</c:v>
                </c:pt>
                <c:pt idx="8">
                  <c:v>0.5</c:v>
                </c:pt>
                <c:pt idx="9">
                  <c:v>0.56000000000000005</c:v>
                </c:pt>
                <c:pt idx="10">
                  <c:v>0.61</c:v>
                </c:pt>
                <c:pt idx="11">
                  <c:v>0.66</c:v>
                </c:pt>
                <c:pt idx="12">
                  <c:v>0.7</c:v>
                </c:pt>
                <c:pt idx="13">
                  <c:v>0.74</c:v>
                </c:pt>
                <c:pt idx="14">
                  <c:v>0.78</c:v>
                </c:pt>
                <c:pt idx="15">
                  <c:v>0.81</c:v>
                </c:pt>
                <c:pt idx="16">
                  <c:v>0.82</c:v>
                </c:pt>
                <c:pt idx="17">
                  <c:v>0.84</c:v>
                </c:pt>
                <c:pt idx="18">
                  <c:v>0.85</c:v>
                </c:pt>
                <c:pt idx="19">
                  <c:v>0.86</c:v>
                </c:pt>
                <c:pt idx="20">
                  <c:v>0.88</c:v>
                </c:pt>
                <c:pt idx="21">
                  <c:v>0.89</c:v>
                </c:pt>
                <c:pt idx="22">
                  <c:v>0.9</c:v>
                </c:pt>
                <c:pt idx="23">
                  <c:v>0.91</c:v>
                </c:pt>
                <c:pt idx="24">
                  <c:v>0.92</c:v>
                </c:pt>
                <c:pt idx="25">
                  <c:v>0.92</c:v>
                </c:pt>
                <c:pt idx="26">
                  <c:v>0.93</c:v>
                </c:pt>
                <c:pt idx="27">
                  <c:v>0.94</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4"/>
          <c:order val="4"/>
          <c:tx>
            <c:strRef>
              <c:f>Sheet1!$F$1</c:f>
              <c:strCache>
                <c:ptCount val="1"/>
                <c:pt idx="0">
                  <c:v>2010</c:v>
                </c:pt>
              </c:strCache>
            </c:strRef>
          </c:tx>
          <c:spPr>
            <a:ln w="28575" cap="rnd">
              <a:solidFill>
                <a:schemeClr val="accent5"/>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Sheet1!$F$2:$F$41</c:f>
              <c:numCache>
                <c:formatCode>0%</c:formatCode>
                <c:ptCount val="40"/>
                <c:pt idx="0">
                  <c:v>0.04</c:v>
                </c:pt>
                <c:pt idx="1">
                  <c:v>0.06</c:v>
                </c:pt>
                <c:pt idx="2">
                  <c:v>0.11</c:v>
                </c:pt>
                <c:pt idx="3">
                  <c:v>0.18</c:v>
                </c:pt>
                <c:pt idx="4">
                  <c:v>0.25</c:v>
                </c:pt>
                <c:pt idx="5">
                  <c:v>0.32</c:v>
                </c:pt>
                <c:pt idx="6">
                  <c:v>0.39</c:v>
                </c:pt>
                <c:pt idx="7">
                  <c:v>0.46</c:v>
                </c:pt>
                <c:pt idx="8">
                  <c:v>0.52</c:v>
                </c:pt>
                <c:pt idx="9">
                  <c:v>0.57999999999999996</c:v>
                </c:pt>
                <c:pt idx="10">
                  <c:v>0.63</c:v>
                </c:pt>
                <c:pt idx="11">
                  <c:v>0.67</c:v>
                </c:pt>
                <c:pt idx="12">
                  <c:v>0.71</c:v>
                </c:pt>
                <c:pt idx="13">
                  <c:v>0.74</c:v>
                </c:pt>
                <c:pt idx="14">
                  <c:v>0.77</c:v>
                </c:pt>
                <c:pt idx="15">
                  <c:v>0.79</c:v>
                </c:pt>
                <c:pt idx="16">
                  <c:v>0.82</c:v>
                </c:pt>
                <c:pt idx="17">
                  <c:v>0.83</c:v>
                </c:pt>
                <c:pt idx="18">
                  <c:v>0.85</c:v>
                </c:pt>
                <c:pt idx="19">
                  <c:v>0.87</c:v>
                </c:pt>
                <c:pt idx="20">
                  <c:v>0.88</c:v>
                </c:pt>
                <c:pt idx="21">
                  <c:v>0.9</c:v>
                </c:pt>
                <c:pt idx="22">
                  <c:v>0.91</c:v>
                </c:pt>
                <c:pt idx="23">
                  <c:v>0.91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5"/>
          <c:order val="5"/>
          <c:tx>
            <c:strRef>
              <c:f>Sheet1!$G$1</c:f>
              <c:strCache>
                <c:ptCount val="1"/>
                <c:pt idx="0">
                  <c:v>2011</c:v>
                </c:pt>
              </c:strCache>
            </c:strRef>
          </c:tx>
          <c:spPr>
            <a:ln w="28575" cap="rnd">
              <a:solidFill>
                <a:schemeClr val="accent6"/>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Sheet1!$G$2:$G$41</c:f>
              <c:numCache>
                <c:formatCode>0%</c:formatCode>
                <c:ptCount val="40"/>
                <c:pt idx="0">
                  <c:v>0.04</c:v>
                </c:pt>
                <c:pt idx="1">
                  <c:v>0.06</c:v>
                </c:pt>
                <c:pt idx="2">
                  <c:v>0.11</c:v>
                </c:pt>
                <c:pt idx="3">
                  <c:v>0.17</c:v>
                </c:pt>
                <c:pt idx="4">
                  <c:v>0.22</c:v>
                </c:pt>
                <c:pt idx="5">
                  <c:v>0.31</c:v>
                </c:pt>
                <c:pt idx="6">
                  <c:v>0.38</c:v>
                </c:pt>
                <c:pt idx="7">
                  <c:v>0.43</c:v>
                </c:pt>
                <c:pt idx="8">
                  <c:v>0.49</c:v>
                </c:pt>
                <c:pt idx="9">
                  <c:v>0.53</c:v>
                </c:pt>
                <c:pt idx="10">
                  <c:v>0.56999999999999995</c:v>
                </c:pt>
                <c:pt idx="11">
                  <c:v>0.62</c:v>
                </c:pt>
                <c:pt idx="12">
                  <c:v>0.66</c:v>
                </c:pt>
                <c:pt idx="13">
                  <c:v>0.7</c:v>
                </c:pt>
                <c:pt idx="14">
                  <c:v>0.73</c:v>
                </c:pt>
                <c:pt idx="15">
                  <c:v>0.77</c:v>
                </c:pt>
                <c:pt idx="16">
                  <c:v>0.81</c:v>
                </c:pt>
                <c:pt idx="17">
                  <c:v>0.83</c:v>
                </c:pt>
                <c:pt idx="18">
                  <c:v>0.84</c:v>
                </c:pt>
                <c:pt idx="19">
                  <c:v>0.86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6"/>
          <c:order val="6"/>
          <c:tx>
            <c:strRef>
              <c:f>Sheet1!$H$1</c:f>
              <c:strCache>
                <c:ptCount val="1"/>
                <c:pt idx="0">
                  <c:v>2012</c:v>
                </c:pt>
              </c:strCache>
            </c:strRef>
          </c:tx>
          <c:spPr>
            <a:ln w="28575" cap="rnd">
              <a:solidFill>
                <a:schemeClr val="accent1">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Sheet1!$H$2:$H$41</c:f>
              <c:numCache>
                <c:formatCode>0%</c:formatCode>
                <c:ptCount val="40"/>
                <c:pt idx="0">
                  <c:v>0.02</c:v>
                </c:pt>
                <c:pt idx="1">
                  <c:v>0.06</c:v>
                </c:pt>
                <c:pt idx="2">
                  <c:v>0.1</c:v>
                </c:pt>
                <c:pt idx="3">
                  <c:v>0.15</c:v>
                </c:pt>
                <c:pt idx="4">
                  <c:v>0.2</c:v>
                </c:pt>
                <c:pt idx="5">
                  <c:v>0.27</c:v>
                </c:pt>
                <c:pt idx="6">
                  <c:v>0.32</c:v>
                </c:pt>
                <c:pt idx="7">
                  <c:v>0.38</c:v>
                </c:pt>
                <c:pt idx="8">
                  <c:v>0.44</c:v>
                </c:pt>
                <c:pt idx="9">
                  <c:v>0.49</c:v>
                </c:pt>
                <c:pt idx="10">
                  <c:v>0.54</c:v>
                </c:pt>
                <c:pt idx="11">
                  <c:v>0.59</c:v>
                </c:pt>
                <c:pt idx="12">
                  <c:v>0.65</c:v>
                </c:pt>
                <c:pt idx="13">
                  <c:v>0.69</c:v>
                </c:pt>
                <c:pt idx="14">
                  <c:v>0.71</c:v>
                </c:pt>
                <c:pt idx="15">
                  <c:v>0.72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7"/>
          <c:order val="7"/>
          <c:tx>
            <c:strRef>
              <c:f>Sheet1!$I$1</c:f>
              <c:strCache>
                <c:ptCount val="1"/>
                <c:pt idx="0">
                  <c:v>2013</c:v>
                </c:pt>
              </c:strCache>
            </c:strRef>
          </c:tx>
          <c:spPr>
            <a:ln w="28575" cap="rnd">
              <a:solidFill>
                <a:schemeClr val="accent2">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Sheet1!$I$2:$I$41</c:f>
              <c:numCache>
                <c:formatCode>0%</c:formatCode>
                <c:ptCount val="40"/>
                <c:pt idx="0">
                  <c:v>0.03</c:v>
                </c:pt>
                <c:pt idx="1">
                  <c:v>0.06</c:v>
                </c:pt>
                <c:pt idx="2">
                  <c:v>0.1</c:v>
                </c:pt>
                <c:pt idx="3">
                  <c:v>0.14000000000000001</c:v>
                </c:pt>
                <c:pt idx="4">
                  <c:v>0.19</c:v>
                </c:pt>
                <c:pt idx="5">
                  <c:v>0.25</c:v>
                </c:pt>
                <c:pt idx="6">
                  <c:v>0.31</c:v>
                </c:pt>
                <c:pt idx="7">
                  <c:v>0.39</c:v>
                </c:pt>
                <c:pt idx="8">
                  <c:v>0.47</c:v>
                </c:pt>
                <c:pt idx="9">
                  <c:v>0.51</c:v>
                </c:pt>
                <c:pt idx="10">
                  <c:v>0.54</c:v>
                </c:pt>
                <c:pt idx="11">
                  <c:v>0.56000000000000005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8"/>
          <c:order val="8"/>
          <c:tx>
            <c:strRef>
              <c:f>Sheet1!$J$1</c:f>
              <c:strCache>
                <c:ptCount val="1"/>
                <c:pt idx="0">
                  <c:v>2014</c:v>
                </c:pt>
              </c:strCache>
            </c:strRef>
          </c:tx>
          <c:spPr>
            <a:ln w="28575" cap="rnd">
              <a:solidFill>
                <a:schemeClr val="accent3">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Sheet1!$J$2:$J$41</c:f>
              <c:numCache>
                <c:formatCode>0%</c:formatCode>
                <c:ptCount val="40"/>
                <c:pt idx="0">
                  <c:v>0.03</c:v>
                </c:pt>
                <c:pt idx="1">
                  <c:v>0.05</c:v>
                </c:pt>
                <c:pt idx="2">
                  <c:v>0.09</c:v>
                </c:pt>
                <c:pt idx="3">
                  <c:v>0.14000000000000001</c:v>
                </c:pt>
                <c:pt idx="4">
                  <c:v>0.22</c:v>
                </c:pt>
                <c:pt idx="5">
                  <c:v>0.26</c:v>
                </c:pt>
                <c:pt idx="6">
                  <c:v>0.3</c:v>
                </c:pt>
                <c:pt idx="7">
                  <c:v>0.32</c:v>
                </c:pt>
                <c:pt idx="8" formatCode="General">
                  <c:v>#N/A</c:v>
                </c:pt>
                <c:pt idx="9" formatCode="General">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ser>
          <c:idx val="9"/>
          <c:order val="9"/>
          <c:tx>
            <c:strRef>
              <c:f>Sheet1!$K$1</c:f>
              <c:strCache>
                <c:ptCount val="1"/>
                <c:pt idx="0">
                  <c:v>2015</c:v>
                </c:pt>
              </c:strCache>
            </c:strRef>
          </c:tx>
          <c:spPr>
            <a:ln w="28575" cap="rnd">
              <a:solidFill>
                <a:schemeClr val="accent4">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Sheet1!$K$2:$K$41</c:f>
              <c:numCache>
                <c:formatCode>0%</c:formatCode>
                <c:ptCount val="40"/>
                <c:pt idx="0">
                  <c:v>0.02</c:v>
                </c:pt>
                <c:pt idx="1">
                  <c:v>0.04</c:v>
                </c:pt>
                <c:pt idx="2">
                  <c:v>0.05</c:v>
                </c:pt>
                <c:pt idx="3">
                  <c:v>0.06</c:v>
                </c:pt>
                <c:pt idx="4" formatCode="General">
                  <c:v>#N/A</c:v>
                </c:pt>
                <c:pt idx="5" formatCode="General">
                  <c:v>#N/A</c:v>
                </c:pt>
                <c:pt idx="6" formatCode="General">
                  <c:v>#N/A</c:v>
                </c:pt>
                <c:pt idx="7" formatCode="General">
                  <c:v>#N/A</c:v>
                </c:pt>
                <c:pt idx="8" formatCode="General">
                  <c:v>#N/A</c:v>
                </c:pt>
                <c:pt idx="9" formatCode="General">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ser>
        <c:dLbls>
          <c:showLegendKey val="0"/>
          <c:showVal val="0"/>
          <c:showCatName val="0"/>
          <c:showSerName val="0"/>
          <c:showPercent val="0"/>
          <c:showBubbleSize val="0"/>
        </c:dLbls>
        <c:smooth val="0"/>
        <c:axId val="443209744"/>
        <c:axId val="443210528"/>
      </c:lineChart>
      <c:catAx>
        <c:axId val="443209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Development month</a:t>
                </a:r>
              </a:p>
            </c:rich>
          </c:tx>
          <c:layout>
            <c:manualLayout>
              <c:xMode val="edge"/>
              <c:yMode val="edge"/>
              <c:x val="0.47703229519537571"/>
              <c:y val="0.822465412513345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0528"/>
        <c:crosses val="autoZero"/>
        <c:auto val="1"/>
        <c:lblAlgn val="ctr"/>
        <c:lblOffset val="100"/>
        <c:noMultiLvlLbl val="0"/>
      </c:catAx>
      <c:valAx>
        <c:axId val="4432105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Proportion settled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09744"/>
        <c:crosses val="autoZero"/>
        <c:crossBetween val="between"/>
      </c:valAx>
      <c:spPr>
        <a:noFill/>
        <a:ln>
          <a:noFill/>
        </a:ln>
        <a:effectLst/>
      </c:spPr>
    </c:plotArea>
    <c:legend>
      <c:legendPos val="b"/>
      <c:layout>
        <c:manualLayout>
          <c:xMode val="edge"/>
          <c:yMode val="edge"/>
          <c:x val="5.0000048242105903E-2"/>
          <c:y val="0.8844026479539302"/>
          <c:w val="0.74070446982408034"/>
          <c:h val="9.91758655006980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09619282948641E-2"/>
          <c:y val="3.1980952799647952E-2"/>
          <c:w val="0.90023858133474333"/>
          <c:h val="0.68038744364003589"/>
        </c:manualLayout>
      </c:layout>
      <c:lineChart>
        <c:grouping val="standard"/>
        <c:varyColors val="0"/>
        <c:ser>
          <c:idx val="0"/>
          <c:order val="0"/>
          <c:tx>
            <c:strRef>
              <c:f>Sheet1!$B$1</c:f>
              <c:strCache>
                <c:ptCount val="1"/>
                <c:pt idx="0">
                  <c:v>2006</c:v>
                </c:pt>
              </c:strCache>
            </c:strRef>
          </c:tx>
          <c:spPr>
            <a:ln w="41275" cap="rnd">
              <a:solidFill>
                <a:schemeClr val="accent1"/>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Sheet1!$B$2:$B$41</c:f>
              <c:numCache>
                <c:formatCode>0%</c:formatCode>
                <c:ptCount val="40"/>
                <c:pt idx="0">
                  <c:v>0.83333333333333337</c:v>
                </c:pt>
                <c:pt idx="1">
                  <c:v>0.87878787878787878</c:v>
                </c:pt>
                <c:pt idx="2">
                  <c:v>0.8</c:v>
                </c:pt>
                <c:pt idx="3">
                  <c:v>0.72151898734177211</c:v>
                </c:pt>
                <c:pt idx="4">
                  <c:v>0.66371681415929207</c:v>
                </c:pt>
                <c:pt idx="5">
                  <c:v>0.53038674033149169</c:v>
                </c:pt>
                <c:pt idx="6">
                  <c:v>0.48031496062992124</c:v>
                </c:pt>
                <c:pt idx="7">
                  <c:v>0.42816091954022989</c:v>
                </c:pt>
                <c:pt idx="8">
                  <c:v>0.42450765864332601</c:v>
                </c:pt>
                <c:pt idx="9">
                  <c:v>0.42338072669826227</c:v>
                </c:pt>
                <c:pt idx="10">
                  <c:v>0.38750000000000001</c:v>
                </c:pt>
                <c:pt idx="11">
                  <c:v>0.36708860759493672</c:v>
                </c:pt>
                <c:pt idx="12">
                  <c:v>0.34827586206896549</c:v>
                </c:pt>
                <c:pt idx="13">
                  <c:v>0.32765957446808508</c:v>
                </c:pt>
                <c:pt idx="14">
                  <c:v>0.31394182547642929</c:v>
                </c:pt>
                <c:pt idx="15">
                  <c:v>0.30673076923076925</c:v>
                </c:pt>
                <c:pt idx="16">
                  <c:v>0.29962546816479402</c:v>
                </c:pt>
                <c:pt idx="17">
                  <c:v>0.2915904936014625</c:v>
                </c:pt>
                <c:pt idx="18">
                  <c:v>0.2864864864864865</c:v>
                </c:pt>
                <c:pt idx="19">
                  <c:v>0.28207381370826012</c:v>
                </c:pt>
                <c:pt idx="20">
                  <c:v>0.27844827586206894</c:v>
                </c:pt>
                <c:pt idx="21">
                  <c:v>0.2773972602739726</c:v>
                </c:pt>
                <c:pt idx="22">
                  <c:v>0.27449324324324326</c:v>
                </c:pt>
                <c:pt idx="23">
                  <c:v>0.27234753550543023</c:v>
                </c:pt>
                <c:pt idx="24">
                  <c:v>0.27062706270627063</c:v>
                </c:pt>
                <c:pt idx="25">
                  <c:v>0.26710097719869708</c:v>
                </c:pt>
                <c:pt idx="26">
                  <c:v>0.26591458501208703</c:v>
                </c:pt>
                <c:pt idx="27">
                  <c:v>0.26522435897435898</c:v>
                </c:pt>
                <c:pt idx="28">
                  <c:v>0.26374501992031874</c:v>
                </c:pt>
                <c:pt idx="29">
                  <c:v>0.26211278792692611</c:v>
                </c:pt>
                <c:pt idx="30">
                  <c:v>0.26207442596991293</c:v>
                </c:pt>
                <c:pt idx="31">
                  <c:v>0.26124704025256512</c:v>
                </c:pt>
                <c:pt idx="32">
                  <c:v>0.25678820791311097</c:v>
                </c:pt>
                <c:pt idx="33">
                  <c:v>0.25599381283836042</c:v>
                </c:pt>
                <c:pt idx="34">
                  <c:v>0.25559845559845562</c:v>
                </c:pt>
                <c:pt idx="35">
                  <c:v>0.25577812018489987</c:v>
                </c:pt>
                <c:pt idx="36">
                  <c:v>0.25497702909647779</c:v>
                </c:pt>
                <c:pt idx="37">
                  <c:v>0.25437928408225435</c:v>
                </c:pt>
                <c:pt idx="38">
                  <c:v>0.25455927051671734</c:v>
                </c:pt>
                <c:pt idx="39">
                  <c:v>0.25473843821076575</c:v>
                </c:pt>
              </c:numCache>
            </c:numRef>
          </c:val>
          <c:smooth val="0"/>
        </c:ser>
        <c:ser>
          <c:idx val="1"/>
          <c:order val="1"/>
          <c:tx>
            <c:strRef>
              <c:f>Sheet1!$C$1</c:f>
              <c:strCache>
                <c:ptCount val="1"/>
                <c:pt idx="0">
                  <c:v>2007</c:v>
                </c:pt>
              </c:strCache>
            </c:strRef>
          </c:tx>
          <c:spPr>
            <a:ln w="28575" cap="rnd">
              <a:solidFill>
                <a:schemeClr val="accent6"/>
              </a:solidFill>
              <a:prstDash val="sysDot"/>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Sheet1!$C$2:$C$41</c:f>
              <c:numCache>
                <c:formatCode>0%</c:formatCode>
                <c:ptCount val="40"/>
                <c:pt idx="0">
                  <c:v>0.90322580645161288</c:v>
                </c:pt>
                <c:pt idx="1">
                  <c:v>0.85416666666666663</c:v>
                </c:pt>
                <c:pt idx="2">
                  <c:v>0.79120879120879117</c:v>
                </c:pt>
                <c:pt idx="3">
                  <c:v>0.61702127659574468</c:v>
                </c:pt>
                <c:pt idx="4">
                  <c:v>0.52195121951219514</c:v>
                </c:pt>
                <c:pt idx="5">
                  <c:v>0.46153846153846156</c:v>
                </c:pt>
                <c:pt idx="6">
                  <c:v>0.41036717062634992</c:v>
                </c:pt>
                <c:pt idx="7">
                  <c:v>0.38515901060070673</c:v>
                </c:pt>
                <c:pt idx="8">
                  <c:v>0.36094674556213019</c:v>
                </c:pt>
                <c:pt idx="9">
                  <c:v>0.33723958333333331</c:v>
                </c:pt>
                <c:pt idx="10">
                  <c:v>0.31985731272294887</c:v>
                </c:pt>
                <c:pt idx="11">
                  <c:v>0.30684326710816778</c:v>
                </c:pt>
                <c:pt idx="12">
                  <c:v>0.29905561385099683</c:v>
                </c:pt>
                <c:pt idx="13">
                  <c:v>0.29158316633266534</c:v>
                </c:pt>
                <c:pt idx="14">
                  <c:v>0.28110161443494774</c:v>
                </c:pt>
                <c:pt idx="15">
                  <c:v>0.27495462794918329</c:v>
                </c:pt>
                <c:pt idx="16">
                  <c:v>0.27320954907161804</c:v>
                </c:pt>
                <c:pt idx="17">
                  <c:v>0.26943005181347152</c:v>
                </c:pt>
                <c:pt idx="18">
                  <c:v>0.26926333615580017</c:v>
                </c:pt>
                <c:pt idx="19">
                  <c:v>0.26512013256006628</c:v>
                </c:pt>
                <c:pt idx="20">
                  <c:v>0.26019575856443722</c:v>
                </c:pt>
                <c:pt idx="21">
                  <c:v>0.2608346709470305</c:v>
                </c:pt>
                <c:pt idx="22">
                  <c:v>0.25725490196078432</c:v>
                </c:pt>
                <c:pt idx="23">
                  <c:v>0.25561580170410536</c:v>
                </c:pt>
                <c:pt idx="24">
                  <c:v>0.25363984674329504</c:v>
                </c:pt>
                <c:pt idx="25">
                  <c:v>0.25361766945925363</c:v>
                </c:pt>
                <c:pt idx="26">
                  <c:v>0.25321239606953894</c:v>
                </c:pt>
                <c:pt idx="27">
                  <c:v>0.25300300300300299</c:v>
                </c:pt>
                <c:pt idx="28">
                  <c:v>0.25129725722757601</c:v>
                </c:pt>
                <c:pt idx="29">
                  <c:v>0.25147492625368734</c:v>
                </c:pt>
                <c:pt idx="30">
                  <c:v>0.2523844460748349</c:v>
                </c:pt>
                <c:pt idx="31">
                  <c:v>0.2512783053323594</c:v>
                </c:pt>
                <c:pt idx="32">
                  <c:v>0.25</c:v>
                </c:pt>
                <c:pt idx="33">
                  <c:v>0.24945612762871647</c:v>
                </c:pt>
                <c:pt idx="34">
                  <c:v>0.24909747292418771</c:v>
                </c:pt>
                <c:pt idx="35">
                  <c:v>0.24855907780979827</c:v>
                </c:pt>
              </c:numCache>
            </c:numRef>
          </c:val>
          <c:smooth val="0"/>
        </c:ser>
        <c:ser>
          <c:idx val="2"/>
          <c:order val="2"/>
          <c:tx>
            <c:strRef>
              <c:f>Sheet1!$D$1</c:f>
              <c:strCache>
                <c:ptCount val="1"/>
                <c:pt idx="0">
                  <c:v>2008</c:v>
                </c:pt>
              </c:strCache>
            </c:strRef>
          </c:tx>
          <c:spPr>
            <a:ln w="28575" cap="rnd">
              <a:solidFill>
                <a:schemeClr val="accent3"/>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Sheet1!$D$2:$D$41</c:f>
              <c:numCache>
                <c:formatCode>0%</c:formatCode>
                <c:ptCount val="40"/>
                <c:pt idx="0">
                  <c:v>0.8</c:v>
                </c:pt>
                <c:pt idx="1">
                  <c:v>0.797752808988764</c:v>
                </c:pt>
                <c:pt idx="2">
                  <c:v>0.73202614379084963</c:v>
                </c:pt>
                <c:pt idx="3">
                  <c:v>0.66666666666666663</c:v>
                </c:pt>
                <c:pt idx="4">
                  <c:v>0.57670454545454541</c:v>
                </c:pt>
                <c:pt idx="5">
                  <c:v>0.49781659388646288</c:v>
                </c:pt>
                <c:pt idx="6">
                  <c:v>0.45200698080279234</c:v>
                </c:pt>
                <c:pt idx="7">
                  <c:v>0.41384180790960451</c:v>
                </c:pt>
                <c:pt idx="8">
                  <c:v>0.38141809290953543</c:v>
                </c:pt>
                <c:pt idx="9">
                  <c:v>0.35745614035087719</c:v>
                </c:pt>
                <c:pt idx="10">
                  <c:v>0.33971774193548387</c:v>
                </c:pt>
                <c:pt idx="11">
                  <c:v>0.32706766917293234</c:v>
                </c:pt>
                <c:pt idx="12">
                  <c:v>0.31156222418358342</c:v>
                </c:pt>
                <c:pt idx="13">
                  <c:v>0.30209205020920504</c:v>
                </c:pt>
                <c:pt idx="14">
                  <c:v>0.29614767255216695</c:v>
                </c:pt>
                <c:pt idx="15">
                  <c:v>0.29007036747458953</c:v>
                </c:pt>
                <c:pt idx="16">
                  <c:v>0.28269085411942557</c:v>
                </c:pt>
                <c:pt idx="17">
                  <c:v>0.27901785714285715</c:v>
                </c:pt>
                <c:pt idx="18">
                  <c:v>0.27239884393063585</c:v>
                </c:pt>
                <c:pt idx="19">
                  <c:v>0.26661951909476661</c:v>
                </c:pt>
                <c:pt idx="20">
                  <c:v>0.2627177700348432</c:v>
                </c:pt>
                <c:pt idx="21">
                  <c:v>0.26195426195426197</c:v>
                </c:pt>
                <c:pt idx="22">
                  <c:v>0.26137931034482759</c:v>
                </c:pt>
                <c:pt idx="23">
                  <c:v>0.25852660300136426</c:v>
                </c:pt>
                <c:pt idx="24">
                  <c:v>0.2555036691127418</c:v>
                </c:pt>
                <c:pt idx="25">
                  <c:v>0.25513585155732271</c:v>
                </c:pt>
                <c:pt idx="26">
                  <c:v>0.25529100529100529</c:v>
                </c:pt>
                <c:pt idx="27">
                  <c:v>0.25327225130890052</c:v>
                </c:pt>
                <c:pt idx="28">
                  <c:v>0.25081011017498378</c:v>
                </c:pt>
                <c:pt idx="29">
                  <c:v>0.25</c:v>
                </c:pt>
                <c:pt idx="30">
                  <c:v>0.24935897435897436</c:v>
                </c:pt>
                <c:pt idx="31">
                  <c:v>0.24872122762148338</c:v>
                </c:pt>
              </c:numCache>
            </c:numRef>
          </c:val>
          <c:smooth val="0"/>
        </c:ser>
        <c:ser>
          <c:idx val="3"/>
          <c:order val="3"/>
          <c:tx>
            <c:strRef>
              <c:f>Sheet1!$E$1</c:f>
              <c:strCache>
                <c:ptCount val="1"/>
                <c:pt idx="0">
                  <c:v>2009</c:v>
                </c:pt>
              </c:strCache>
            </c:strRef>
          </c:tx>
          <c:spPr>
            <a:ln w="28575" cap="rnd">
              <a:solidFill>
                <a:schemeClr val="accent4"/>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Sheet1!$E$2:$E$41</c:f>
              <c:numCache>
                <c:formatCode>0%</c:formatCode>
                <c:ptCount val="40"/>
                <c:pt idx="0">
                  <c:v>0.8571428571428571</c:v>
                </c:pt>
                <c:pt idx="1">
                  <c:v>0.83168316831683164</c:v>
                </c:pt>
                <c:pt idx="2">
                  <c:v>0.68947368421052635</c:v>
                </c:pt>
                <c:pt idx="3">
                  <c:v>0.63859649122807016</c:v>
                </c:pt>
                <c:pt idx="4">
                  <c:v>0.57853403141361259</c:v>
                </c:pt>
                <c:pt idx="5">
                  <c:v>0.51738241308793453</c:v>
                </c:pt>
                <c:pt idx="6">
                  <c:v>0.46523178807947019</c:v>
                </c:pt>
                <c:pt idx="7">
                  <c:v>0.43076923076923079</c:v>
                </c:pt>
                <c:pt idx="8">
                  <c:v>0.39678615574783682</c:v>
                </c:pt>
                <c:pt idx="9">
                  <c:v>0.36566332218506131</c:v>
                </c:pt>
                <c:pt idx="10">
                  <c:v>0.34486266531027465</c:v>
                </c:pt>
                <c:pt idx="11">
                  <c:v>0.32985781990521329</c:v>
                </c:pt>
                <c:pt idx="12">
                  <c:v>0.31789848619768479</c:v>
                </c:pt>
                <c:pt idx="13">
                  <c:v>0.31060606060606061</c:v>
                </c:pt>
                <c:pt idx="14">
                  <c:v>0.30288461538461536</c:v>
                </c:pt>
                <c:pt idx="15">
                  <c:v>0.29420849420849421</c:v>
                </c:pt>
                <c:pt idx="16">
                  <c:v>0.29125475285171104</c:v>
                </c:pt>
                <c:pt idx="17">
                  <c:v>0.28677563150074292</c:v>
                </c:pt>
                <c:pt idx="18">
                  <c:v>0.28340675477239352</c:v>
                </c:pt>
                <c:pt idx="19">
                  <c:v>0.28063814358230604</c:v>
                </c:pt>
                <c:pt idx="20">
                  <c:v>0.2749822820694543</c:v>
                </c:pt>
                <c:pt idx="21">
                  <c:v>0.27259985984583041</c:v>
                </c:pt>
                <c:pt idx="22">
                  <c:v>0.27190542420027819</c:v>
                </c:pt>
                <c:pt idx="23">
                  <c:v>0.27110501029512696</c:v>
                </c:pt>
                <c:pt idx="24">
                  <c:v>0.27043596730245234</c:v>
                </c:pt>
                <c:pt idx="25">
                  <c:v>0.27107215104517868</c:v>
                </c:pt>
                <c:pt idx="26">
                  <c:v>0.26943699731903487</c:v>
                </c:pt>
                <c:pt idx="27">
                  <c:v>0.26800000000000002</c:v>
                </c:pt>
              </c:numCache>
            </c:numRef>
          </c:val>
          <c:smooth val="0"/>
        </c:ser>
        <c:ser>
          <c:idx val="4"/>
          <c:order val="4"/>
          <c:tx>
            <c:strRef>
              <c:f>Sheet1!$F$1</c:f>
              <c:strCache>
                <c:ptCount val="1"/>
                <c:pt idx="0">
                  <c:v>2010</c:v>
                </c:pt>
              </c:strCache>
            </c:strRef>
          </c:tx>
          <c:spPr>
            <a:ln w="28575" cap="rnd">
              <a:solidFill>
                <a:schemeClr val="accent5"/>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Sheet1!$F$2:$F$41</c:f>
              <c:numCache>
                <c:formatCode>0%</c:formatCode>
                <c:ptCount val="40"/>
                <c:pt idx="0">
                  <c:v>0.93333333333333335</c:v>
                </c:pt>
                <c:pt idx="1">
                  <c:v>0.86274509803921573</c:v>
                </c:pt>
                <c:pt idx="2">
                  <c:v>0.67582417582417587</c:v>
                </c:pt>
                <c:pt idx="3">
                  <c:v>0.56949152542372883</c:v>
                </c:pt>
                <c:pt idx="4">
                  <c:v>0.49878934624697335</c:v>
                </c:pt>
                <c:pt idx="5">
                  <c:v>0.43308550185873607</c:v>
                </c:pt>
                <c:pt idx="6">
                  <c:v>0.40986132511556239</c:v>
                </c:pt>
                <c:pt idx="7">
                  <c:v>0.37161290322580648</c:v>
                </c:pt>
                <c:pt idx="8">
                  <c:v>0.34428086070215175</c:v>
                </c:pt>
                <c:pt idx="9">
                  <c:v>0.32179226069246436</c:v>
                </c:pt>
                <c:pt idx="10">
                  <c:v>0.30963517305893357</c:v>
                </c:pt>
                <c:pt idx="11">
                  <c:v>0.29753521126760563</c:v>
                </c:pt>
                <c:pt idx="12">
                  <c:v>0.29170159262363787</c:v>
                </c:pt>
                <c:pt idx="13">
                  <c:v>0.28536977491961413</c:v>
                </c:pt>
                <c:pt idx="14">
                  <c:v>0.28272656855151046</c:v>
                </c:pt>
                <c:pt idx="15">
                  <c:v>0.27828054298642535</c:v>
                </c:pt>
                <c:pt idx="16">
                  <c:v>0.27305737109658679</c:v>
                </c:pt>
                <c:pt idx="17">
                  <c:v>0.27117437722419929</c:v>
                </c:pt>
                <c:pt idx="18">
                  <c:v>0.26815642458100558</c:v>
                </c:pt>
                <c:pt idx="19">
                  <c:v>0.26470588235294118</c:v>
                </c:pt>
                <c:pt idx="20">
                  <c:v>0.26684636118598382</c:v>
                </c:pt>
                <c:pt idx="21">
                  <c:v>0.26573889993373095</c:v>
                </c:pt>
                <c:pt idx="22">
                  <c:v>0.26491803278688525</c:v>
                </c:pt>
                <c:pt idx="23">
                  <c:v>0.265625</c:v>
                </c:pt>
              </c:numCache>
            </c:numRef>
          </c:val>
          <c:smooth val="0"/>
        </c:ser>
        <c:ser>
          <c:idx val="5"/>
          <c:order val="5"/>
          <c:tx>
            <c:strRef>
              <c:f>Sheet1!$G$1</c:f>
              <c:strCache>
                <c:ptCount val="1"/>
                <c:pt idx="0">
                  <c:v>2011</c:v>
                </c:pt>
              </c:strCache>
            </c:strRef>
          </c:tx>
          <c:spPr>
            <a:ln w="28575" cap="rnd">
              <a:solidFill>
                <a:schemeClr val="accent6"/>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Sheet1!$G$2:$G$41</c:f>
              <c:numCache>
                <c:formatCode>0%</c:formatCode>
                <c:ptCount val="40"/>
                <c:pt idx="0">
                  <c:v>0.94029850746268662</c:v>
                </c:pt>
                <c:pt idx="1">
                  <c:v>0.87610619469026552</c:v>
                </c:pt>
                <c:pt idx="2">
                  <c:v>0.72680412371134018</c:v>
                </c:pt>
                <c:pt idx="3">
                  <c:v>0.64077669902912626</c:v>
                </c:pt>
                <c:pt idx="4">
                  <c:v>0.54545454545454541</c:v>
                </c:pt>
                <c:pt idx="5">
                  <c:v>0.48571428571428571</c:v>
                </c:pt>
                <c:pt idx="6">
                  <c:v>0.43877551020408162</c:v>
                </c:pt>
                <c:pt idx="7">
                  <c:v>0.40509554140127391</c:v>
                </c:pt>
                <c:pt idx="8">
                  <c:v>0.3813273340832396</c:v>
                </c:pt>
                <c:pt idx="9">
                  <c:v>0.37125129265770423</c:v>
                </c:pt>
                <c:pt idx="10">
                  <c:v>0.36275460717749758</c:v>
                </c:pt>
                <c:pt idx="11">
                  <c:v>0.34693877551020408</c:v>
                </c:pt>
                <c:pt idx="12">
                  <c:v>0.33361134278565469</c:v>
                </c:pt>
                <c:pt idx="13">
                  <c:v>0.32380952380952382</c:v>
                </c:pt>
                <c:pt idx="14">
                  <c:v>0.31698113207547168</c:v>
                </c:pt>
                <c:pt idx="15">
                  <c:v>0.30493915533285609</c:v>
                </c:pt>
                <c:pt idx="16">
                  <c:v>0.29761092150170648</c:v>
                </c:pt>
                <c:pt idx="17">
                  <c:v>0.29454787234042551</c:v>
                </c:pt>
                <c:pt idx="18">
                  <c:v>0.29303547963206306</c:v>
                </c:pt>
                <c:pt idx="19">
                  <c:v>0.29510309278350516</c:v>
                </c:pt>
              </c:numCache>
            </c:numRef>
          </c:val>
          <c:smooth val="0"/>
        </c:ser>
        <c:ser>
          <c:idx val="6"/>
          <c:order val="6"/>
          <c:tx>
            <c:strRef>
              <c:f>Sheet1!$H$1</c:f>
              <c:strCache>
                <c:ptCount val="1"/>
                <c:pt idx="0">
                  <c:v>2012</c:v>
                </c:pt>
              </c:strCache>
            </c:strRef>
          </c:tx>
          <c:spPr>
            <a:ln w="28575" cap="rnd">
              <a:solidFill>
                <a:schemeClr val="accent1">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Sheet1!$H$2:$H$41</c:f>
              <c:numCache>
                <c:formatCode>0%</c:formatCode>
                <c:ptCount val="40"/>
                <c:pt idx="0">
                  <c:v>0.88636363636363635</c:v>
                </c:pt>
                <c:pt idx="1">
                  <c:v>0.83495145631067957</c:v>
                </c:pt>
                <c:pt idx="2">
                  <c:v>0.73821989528795806</c:v>
                </c:pt>
                <c:pt idx="3">
                  <c:v>0.66300366300366298</c:v>
                </c:pt>
                <c:pt idx="4">
                  <c:v>0.56836461126005366</c:v>
                </c:pt>
                <c:pt idx="5">
                  <c:v>0.52515090543259557</c:v>
                </c:pt>
                <c:pt idx="6">
                  <c:v>0.49315068493150682</c:v>
                </c:pt>
                <c:pt idx="7">
                  <c:v>0.45028409090909088</c:v>
                </c:pt>
                <c:pt idx="8">
                  <c:v>0.41111111111111109</c:v>
                </c:pt>
                <c:pt idx="9">
                  <c:v>0.39955357142857145</c:v>
                </c:pt>
                <c:pt idx="10">
                  <c:v>0.38383838383838381</c:v>
                </c:pt>
                <c:pt idx="11">
                  <c:v>0.36817761332099908</c:v>
                </c:pt>
                <c:pt idx="12">
                  <c:v>0.35486577181208051</c:v>
                </c:pt>
                <c:pt idx="13">
                  <c:v>0.34488188976377954</c:v>
                </c:pt>
                <c:pt idx="14">
                  <c:v>0.34206471494607088</c:v>
                </c:pt>
                <c:pt idx="15">
                  <c:v>0.34469696969696972</c:v>
                </c:pt>
              </c:numCache>
            </c:numRef>
          </c:val>
          <c:smooth val="0"/>
        </c:ser>
        <c:ser>
          <c:idx val="7"/>
          <c:order val="7"/>
          <c:tx>
            <c:strRef>
              <c:f>Sheet1!$I$1</c:f>
              <c:strCache>
                <c:ptCount val="1"/>
                <c:pt idx="0">
                  <c:v>2013</c:v>
                </c:pt>
              </c:strCache>
            </c:strRef>
          </c:tx>
          <c:spPr>
            <a:ln w="28575" cap="rnd">
              <a:solidFill>
                <a:schemeClr val="accent2">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Sheet1!$I$2:$I$41</c:f>
              <c:numCache>
                <c:formatCode>0%</c:formatCode>
                <c:ptCount val="40"/>
                <c:pt idx="0">
                  <c:v>0.89655172413793105</c:v>
                </c:pt>
                <c:pt idx="1">
                  <c:v>0.85321100917431192</c:v>
                </c:pt>
                <c:pt idx="2">
                  <c:v>0.76502732240437155</c:v>
                </c:pt>
                <c:pt idx="3">
                  <c:v>0.67169811320754713</c:v>
                </c:pt>
                <c:pt idx="4">
                  <c:v>0.5955056179775281</c:v>
                </c:pt>
                <c:pt idx="5">
                  <c:v>0.52801724137931039</c:v>
                </c:pt>
                <c:pt idx="6">
                  <c:v>0.48020654044750433</c:v>
                </c:pt>
                <c:pt idx="7">
                  <c:v>0.44072524407252439</c:v>
                </c:pt>
                <c:pt idx="8">
                  <c:v>0.41435185185185186</c:v>
                </c:pt>
                <c:pt idx="9">
                  <c:v>0.41009463722397477</c:v>
                </c:pt>
                <c:pt idx="10">
                  <c:v>0.39880358923230308</c:v>
                </c:pt>
                <c:pt idx="11">
                  <c:v>0.39595375722543352</c:v>
                </c:pt>
              </c:numCache>
            </c:numRef>
          </c:val>
          <c:smooth val="0"/>
        </c:ser>
        <c:ser>
          <c:idx val="8"/>
          <c:order val="8"/>
          <c:tx>
            <c:strRef>
              <c:f>Sheet1!$J$1</c:f>
              <c:strCache>
                <c:ptCount val="1"/>
                <c:pt idx="0">
                  <c:v>2014</c:v>
                </c:pt>
              </c:strCache>
            </c:strRef>
          </c:tx>
          <c:spPr>
            <a:ln w="28575" cap="rnd">
              <a:solidFill>
                <a:schemeClr val="accent3">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Sheet1!$J$2:$J$41</c:f>
              <c:numCache>
                <c:formatCode>0%</c:formatCode>
                <c:ptCount val="40"/>
                <c:pt idx="0">
                  <c:v>0.84</c:v>
                </c:pt>
                <c:pt idx="1">
                  <c:v>0.77906976744186052</c:v>
                </c:pt>
                <c:pt idx="2">
                  <c:v>0.7168674698795181</c:v>
                </c:pt>
                <c:pt idx="3">
                  <c:v>0.60836501901140683</c:v>
                </c:pt>
                <c:pt idx="4">
                  <c:v>0.53170731707317076</c:v>
                </c:pt>
                <c:pt idx="5">
                  <c:v>0.51619433198380571</c:v>
                </c:pt>
                <c:pt idx="6">
                  <c:v>0.49549549549549549</c:v>
                </c:pt>
                <c:pt idx="7">
                  <c:v>0.48993288590604028</c:v>
                </c:pt>
              </c:numCache>
            </c:numRef>
          </c:val>
          <c:smooth val="0"/>
        </c:ser>
        <c:ser>
          <c:idx val="9"/>
          <c:order val="9"/>
          <c:tx>
            <c:strRef>
              <c:f>Sheet1!$K$1</c:f>
              <c:strCache>
                <c:ptCount val="1"/>
                <c:pt idx="0">
                  <c:v>2015</c:v>
                </c:pt>
              </c:strCache>
            </c:strRef>
          </c:tx>
          <c:spPr>
            <a:ln w="28575" cap="rnd">
              <a:solidFill>
                <a:schemeClr val="accent4">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Sheet1!$K$2:$K$41</c:f>
              <c:numCache>
                <c:formatCode>0%</c:formatCode>
                <c:ptCount val="40"/>
                <c:pt idx="0">
                  <c:v>0.81081081081081086</c:v>
                </c:pt>
                <c:pt idx="1">
                  <c:v>0.83116883116883122</c:v>
                </c:pt>
                <c:pt idx="2">
                  <c:v>0.74489795918367352</c:v>
                </c:pt>
                <c:pt idx="3">
                  <c:v>0.71171171171171166</c:v>
                </c:pt>
              </c:numCache>
            </c:numRef>
          </c:val>
          <c:smooth val="0"/>
        </c:ser>
        <c:dLbls>
          <c:showLegendKey val="0"/>
          <c:showVal val="0"/>
          <c:showCatName val="0"/>
          <c:showSerName val="0"/>
          <c:showPercent val="0"/>
          <c:showBubbleSize val="0"/>
        </c:dLbls>
        <c:smooth val="0"/>
        <c:axId val="443211312"/>
        <c:axId val="443211704"/>
      </c:lineChart>
      <c:catAx>
        <c:axId val="443211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Development month</a:t>
                </a:r>
              </a:p>
            </c:rich>
          </c:tx>
          <c:layout>
            <c:manualLayout>
              <c:xMode val="edge"/>
              <c:yMode val="edge"/>
              <c:x val="0.47703229519537571"/>
              <c:y val="0.822465412513345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1704"/>
        <c:crosses val="autoZero"/>
        <c:auto val="1"/>
        <c:lblAlgn val="ctr"/>
        <c:lblOffset val="100"/>
        <c:noMultiLvlLbl val="0"/>
      </c:catAx>
      <c:valAx>
        <c:axId val="443211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Proportion settled at nil</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1312"/>
        <c:crosses val="autoZero"/>
        <c:crossBetween val="between"/>
      </c:valAx>
      <c:spPr>
        <a:noFill/>
        <a:ln>
          <a:noFill/>
        </a:ln>
        <a:effectLst/>
      </c:spPr>
    </c:plotArea>
    <c:legend>
      <c:legendPos val="b"/>
      <c:layout>
        <c:manualLayout>
          <c:xMode val="edge"/>
          <c:yMode val="edge"/>
          <c:x val="5.0000048242105903E-2"/>
          <c:y val="0.8844026479539302"/>
          <c:w val="0.74070446982408034"/>
          <c:h val="9.91758655006980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layout/>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'meso comp'!$C$10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comp'!$C$3:$C$9</c:f>
              <c:numCache>
                <c:formatCode>_-* #,##0_-;\-* #,##0_-;_-* "-"??_-;_-@_-</c:formatCode>
                <c:ptCount val="7"/>
                <c:pt idx="0">
                  <c:v>2921.3926549876378</c:v>
                </c:pt>
                <c:pt idx="1">
                  <c:v>2980.4801057065456</c:v>
                </c:pt>
                <c:pt idx="2">
                  <c:v>3031.2713953212069</c:v>
                </c:pt>
                <c:pt idx="3">
                  <c:v>3075.9744871781745</c:v>
                </c:pt>
                <c:pt idx="4">
                  <c:v>3114.1140522978794</c:v>
                </c:pt>
                <c:pt idx="5">
                  <c:v>3143.3195654827018</c:v>
                </c:pt>
                <c:pt idx="6">
                  <c:v>3162.2642878654951</c:v>
                </c:pt>
              </c:numCache>
            </c:numRef>
          </c:val>
        </c:ser>
        <c:ser>
          <c:idx val="1"/>
          <c:order val="1"/>
          <c:tx>
            <c:strRef>
              <c:f>'meso comp'!$D$10</c:f>
              <c:strCache>
                <c:ptCount val="1"/>
                <c:pt idx="0">
                  <c:v>Survey</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comp'!$D$3:$D$9</c:f>
              <c:numCache>
                <c:formatCode>_-* #,##0_-;\-* #,##0_-;_-* "-"??_-;_-@_-</c:formatCode>
                <c:ptCount val="7"/>
                <c:pt idx="0">
                  <c:v>3093.2892085331109</c:v>
                </c:pt>
                <c:pt idx="1">
                  <c:v>3219.580119965724</c:v>
                </c:pt>
                <c:pt idx="2">
                  <c:v>3354.9049352750812</c:v>
                </c:pt>
                <c:pt idx="3">
                  <c:v>3427.9510921177589</c:v>
                </c:pt>
                <c:pt idx="4">
                  <c:v>3452.3039518925057</c:v>
                </c:pt>
                <c:pt idx="5">
                  <c:v>3479.0355395870311</c:v>
                </c:pt>
                <c:pt idx="6">
                  <c:v>3583.0853031266256</c:v>
                </c:pt>
              </c:numCache>
            </c:numRef>
          </c:val>
        </c:ser>
        <c:dLbls>
          <c:showLegendKey val="0"/>
          <c:showVal val="0"/>
          <c:showCatName val="0"/>
          <c:showSerName val="0"/>
          <c:showPercent val="0"/>
          <c:showBubbleSize val="0"/>
        </c:dLbls>
        <c:gapWidth val="150"/>
        <c:axId val="440239312"/>
        <c:axId val="440239704"/>
      </c:barChart>
      <c:catAx>
        <c:axId val="440239312"/>
        <c:scaling>
          <c:orientation val="minMax"/>
        </c:scaling>
        <c:delete val="0"/>
        <c:axPos val="b"/>
        <c:numFmt formatCode="General" sourceLinked="1"/>
        <c:majorTickMark val="none"/>
        <c:minorTickMark val="none"/>
        <c:tickLblPos val="nextTo"/>
        <c:crossAx val="440239704"/>
        <c:crosses val="autoZero"/>
        <c:auto val="1"/>
        <c:lblAlgn val="ctr"/>
        <c:lblOffset val="100"/>
        <c:noMultiLvlLbl val="0"/>
      </c:catAx>
      <c:valAx>
        <c:axId val="440239704"/>
        <c:scaling>
          <c:orientation val="minMax"/>
        </c:scaling>
        <c:delete val="0"/>
        <c:axPos val="l"/>
        <c:majorGridlines/>
        <c:numFmt formatCode="_-* #,##0_-;\-* #,##0_-;_-* &quot;-&quot;??_-;_-@_-" sourceLinked="1"/>
        <c:majorTickMark val="out"/>
        <c:minorTickMark val="none"/>
        <c:tickLblPos val="nextTo"/>
        <c:spPr>
          <a:ln>
            <a:noFill/>
          </a:ln>
        </c:spPr>
        <c:crossAx val="440239312"/>
        <c:crosses val="autoZero"/>
        <c:crossBetween val="between"/>
      </c:valAx>
    </c:plotArea>
    <c:legend>
      <c:legendPos val="b"/>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lang="en-US" sz="1400" b="1" i="0" u="none" strike="noStrike" kern="1200" baseline="0">
                <a:solidFill>
                  <a:srgbClr val="3F4548"/>
                </a:solidFill>
                <a:latin typeface="+mn-lt"/>
                <a:ea typeface="+mn-ea"/>
                <a:cs typeface="+mn-cs"/>
              </a:defRPr>
            </a:pPr>
            <a:r>
              <a:rPr lang="en-US" sz="1400" b="1" i="0" u="none" strike="noStrike" kern="1200" baseline="0">
                <a:solidFill>
                  <a:srgbClr val="3F4548"/>
                </a:solidFill>
                <a:latin typeface="+mn-lt"/>
                <a:ea typeface="+mn-ea"/>
                <a:cs typeface="+mn-cs"/>
              </a:rPr>
              <a:t>Average claim size (includes nils)</a:t>
            </a:r>
          </a:p>
        </c:rich>
      </c:tx>
      <c:layout/>
      <c:overlay val="0"/>
    </c:title>
    <c:autoTitleDeleted val="0"/>
    <c:plotArea>
      <c:layout>
        <c:manualLayout>
          <c:layoutTarget val="inner"/>
          <c:xMode val="edge"/>
          <c:yMode val="edge"/>
          <c:x val="0.17724126917832619"/>
          <c:y val="9.8802610714653613E-2"/>
          <c:w val="0.76659648433181427"/>
          <c:h val="0.70749237866310133"/>
        </c:manualLayout>
      </c:layout>
      <c:barChart>
        <c:barDir val="col"/>
        <c:grouping val="clustered"/>
        <c:varyColors val="0"/>
        <c:ser>
          <c:idx val="0"/>
          <c:order val="0"/>
          <c:tx>
            <c:strRef>
              <c:f>'meso comp'!$F$10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comp'!$F$3:$F$9</c:f>
              <c:numCache>
                <c:formatCode>_-* #,##0_-;\-* #,##0_-;_-* "-"??_-;_-@_-</c:formatCode>
                <c:ptCount val="7"/>
                <c:pt idx="0">
                  <c:v>71657.099879561487</c:v>
                </c:pt>
                <c:pt idx="1">
                  <c:v>73711.319440535925</c:v>
                </c:pt>
                <c:pt idx="2">
                  <c:v>75853.9580082256</c:v>
                </c:pt>
                <c:pt idx="3">
                  <c:v>77990.00017710682</c:v>
                </c:pt>
                <c:pt idx="4">
                  <c:v>80183.746699366966</c:v>
                </c:pt>
                <c:pt idx="5">
                  <c:v>82472.850024775355</c:v>
                </c:pt>
                <c:pt idx="6">
                  <c:v>84859.546801476754</c:v>
                </c:pt>
              </c:numCache>
            </c:numRef>
          </c:val>
        </c:ser>
        <c:ser>
          <c:idx val="1"/>
          <c:order val="1"/>
          <c:tx>
            <c:strRef>
              <c:f>'meso comp'!$G$10</c:f>
              <c:strCache>
                <c:ptCount val="1"/>
                <c:pt idx="0">
                  <c:v>Settled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comp'!$G$3:$G$9</c:f>
              <c:numCache>
                <c:formatCode>_-* #,##0_-;\-* #,##0_-;_-* "-"??_-;_-@_-</c:formatCode>
                <c:ptCount val="7"/>
                <c:pt idx="0">
                  <c:v>64531.828316453699</c:v>
                </c:pt>
                <c:pt idx="1">
                  <c:v>65607.738803115077</c:v>
                </c:pt>
                <c:pt idx="2">
                  <c:v>62418.193526775955</c:v>
                </c:pt>
                <c:pt idx="3">
                  <c:v>72600.217596598974</c:v>
                </c:pt>
                <c:pt idx="4">
                  <c:v>69915.634933043184</c:v>
                </c:pt>
                <c:pt idx="5">
                  <c:v>73730.84546018712</c:v>
                </c:pt>
                <c:pt idx="6">
                  <c:v>67663.424822451518</c:v>
                </c:pt>
              </c:numCache>
            </c:numRef>
          </c:val>
        </c:ser>
        <c:ser>
          <c:idx val="2"/>
          <c:order val="2"/>
          <c:tx>
            <c:strRef>
              <c:f>'meso comp'!$H$10</c:f>
              <c:strCache>
                <c:ptCount val="1"/>
                <c:pt idx="0">
                  <c:v>Incurred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comp'!$H$3:$H$9</c:f>
              <c:numCache>
                <c:formatCode>_-* #,##0_-;\-* #,##0_-;_-* "-"??_-;_-@_-</c:formatCode>
                <c:ptCount val="7"/>
                <c:pt idx="0">
                  <c:v>71987.278995761284</c:v>
                </c:pt>
                <c:pt idx="1">
                  <c:v>72895.171730703994</c:v>
                </c:pt>
                <c:pt idx="2">
                  <c:v>75695.446497752797</c:v>
                </c:pt>
                <c:pt idx="3">
                  <c:v>81467.092863382946</c:v>
                </c:pt>
                <c:pt idx="4">
                  <c:v>80921.450164346883</c:v>
                </c:pt>
                <c:pt idx="5">
                  <c:v>88284.978964062655</c:v>
                </c:pt>
                <c:pt idx="6">
                  <c:v>97683.17583422063</c:v>
                </c:pt>
              </c:numCache>
            </c:numRef>
          </c:val>
        </c:ser>
        <c:dLbls>
          <c:showLegendKey val="0"/>
          <c:showVal val="0"/>
          <c:showCatName val="0"/>
          <c:showSerName val="0"/>
          <c:showPercent val="0"/>
          <c:showBubbleSize val="0"/>
        </c:dLbls>
        <c:gapWidth val="150"/>
        <c:axId val="440240488"/>
        <c:axId val="440240880"/>
      </c:barChart>
      <c:catAx>
        <c:axId val="440240488"/>
        <c:scaling>
          <c:orientation val="minMax"/>
        </c:scaling>
        <c:delete val="0"/>
        <c:axPos val="b"/>
        <c:numFmt formatCode="General" sourceLinked="1"/>
        <c:majorTickMark val="none"/>
        <c:minorTickMark val="none"/>
        <c:tickLblPos val="nextTo"/>
        <c:crossAx val="440240880"/>
        <c:crosses val="autoZero"/>
        <c:auto val="1"/>
        <c:lblAlgn val="ctr"/>
        <c:lblOffset val="100"/>
        <c:noMultiLvlLbl val="0"/>
      </c:catAx>
      <c:valAx>
        <c:axId val="440240880"/>
        <c:scaling>
          <c:orientation val="minMax"/>
          <c:max val="100000"/>
        </c:scaling>
        <c:delete val="0"/>
        <c:axPos val="l"/>
        <c:majorGridlines/>
        <c:numFmt formatCode="&quot;£&quot;#,##0" sourceLinked="0"/>
        <c:majorTickMark val="out"/>
        <c:minorTickMark val="none"/>
        <c:tickLblPos val="nextTo"/>
        <c:spPr>
          <a:ln>
            <a:noFill/>
          </a:ln>
        </c:spPr>
        <c:crossAx val="440240488"/>
        <c:crosses val="autoZero"/>
        <c:crossBetween val="between"/>
      </c:valAx>
    </c:plotArea>
    <c:legend>
      <c:legendPos val="b"/>
      <c:layout>
        <c:manualLayout>
          <c:xMode val="edge"/>
          <c:yMode val="edge"/>
          <c:x val="0.11159605439335682"/>
          <c:y val="0.88487654360896006"/>
          <c:w val="0.49287653395899611"/>
          <c:h val="9.322814099721094E-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layout/>
      <c:overlay val="0"/>
    </c:title>
    <c:autoTitleDeleted val="0"/>
    <c:plotArea>
      <c:layout>
        <c:manualLayout>
          <c:layoutTarget val="inner"/>
          <c:xMode val="edge"/>
          <c:yMode val="edge"/>
          <c:x val="0.1174397068290992"/>
          <c:y val="0.10129777905829102"/>
          <c:w val="0.84796909820234734"/>
          <c:h val="0.71694156580599544"/>
        </c:manualLayout>
      </c:layout>
      <c:barChart>
        <c:barDir val="col"/>
        <c:grouping val="clustered"/>
        <c:varyColors val="0"/>
        <c:ser>
          <c:idx val="0"/>
          <c:order val="0"/>
          <c:tx>
            <c:strRef>
              <c:f>'lc comp'!$C$10</c:f>
              <c:strCache>
                <c:ptCount val="1"/>
                <c:pt idx="0">
                  <c:v>Scenario 2B*</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comp'!$C$3:$C$9</c:f>
              <c:numCache>
                <c:formatCode>_-* #,##0_-;\-* #,##0_-;_-* "-"??_-;_-@_-</c:formatCode>
                <c:ptCount val="7"/>
                <c:pt idx="0">
                  <c:v>337</c:v>
                </c:pt>
                <c:pt idx="1">
                  <c:v>367</c:v>
                </c:pt>
                <c:pt idx="2">
                  <c:v>397</c:v>
                </c:pt>
                <c:pt idx="3">
                  <c:v>431.25</c:v>
                </c:pt>
                <c:pt idx="4">
                  <c:v>450</c:v>
                </c:pt>
                <c:pt idx="5">
                  <c:v>462.5</c:v>
                </c:pt>
                <c:pt idx="6">
                  <c:v>450</c:v>
                </c:pt>
              </c:numCache>
            </c:numRef>
          </c:val>
        </c:ser>
        <c:ser>
          <c:idx val="1"/>
          <c:order val="1"/>
          <c:tx>
            <c:strRef>
              <c:f>'lc comp'!$D$10</c:f>
              <c:strCache>
                <c:ptCount val="1"/>
                <c:pt idx="0">
                  <c:v>Survey</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comp'!$D$3:$D$9</c:f>
              <c:numCache>
                <c:formatCode>_-* #,##0_-;\-* #,##0_-;_-* "-"??_-;_-@_-</c:formatCode>
                <c:ptCount val="7"/>
                <c:pt idx="0">
                  <c:v>382.25800847752066</c:v>
                </c:pt>
                <c:pt idx="1">
                  <c:v>445.78801661063869</c:v>
                </c:pt>
                <c:pt idx="2">
                  <c:v>525.21704630321142</c:v>
                </c:pt>
                <c:pt idx="3">
                  <c:v>585.16500474833811</c:v>
                </c:pt>
                <c:pt idx="4">
                  <c:v>487.06319863043257</c:v>
                </c:pt>
                <c:pt idx="5">
                  <c:v>496.63362336406789</c:v>
                </c:pt>
                <c:pt idx="6">
                  <c:v>449.33826504074432</c:v>
                </c:pt>
              </c:numCache>
            </c:numRef>
          </c:val>
        </c:ser>
        <c:dLbls>
          <c:showLegendKey val="0"/>
          <c:showVal val="0"/>
          <c:showCatName val="0"/>
          <c:showSerName val="0"/>
          <c:showPercent val="0"/>
          <c:showBubbleSize val="0"/>
        </c:dLbls>
        <c:gapWidth val="150"/>
        <c:axId val="440487184"/>
        <c:axId val="440487576"/>
      </c:barChart>
      <c:catAx>
        <c:axId val="440487184"/>
        <c:scaling>
          <c:orientation val="minMax"/>
        </c:scaling>
        <c:delete val="0"/>
        <c:axPos val="b"/>
        <c:numFmt formatCode="General" sourceLinked="1"/>
        <c:majorTickMark val="none"/>
        <c:minorTickMark val="none"/>
        <c:tickLblPos val="nextTo"/>
        <c:crossAx val="440487576"/>
        <c:crosses val="autoZero"/>
        <c:auto val="1"/>
        <c:lblAlgn val="ctr"/>
        <c:lblOffset val="100"/>
        <c:noMultiLvlLbl val="0"/>
      </c:catAx>
      <c:valAx>
        <c:axId val="440487576"/>
        <c:scaling>
          <c:orientation val="minMax"/>
        </c:scaling>
        <c:delete val="0"/>
        <c:axPos val="l"/>
        <c:majorGridlines/>
        <c:numFmt formatCode="_-* #,##0_-;\-* #,##0_-;_-* &quot;-&quot;??_-;_-@_-" sourceLinked="1"/>
        <c:majorTickMark val="out"/>
        <c:minorTickMark val="none"/>
        <c:tickLblPos val="nextTo"/>
        <c:spPr>
          <a:ln>
            <a:noFill/>
          </a:ln>
        </c:spPr>
        <c:crossAx val="440487184"/>
        <c:crosses val="autoZero"/>
        <c:crossBetween val="between"/>
      </c:valAx>
    </c:plotArea>
    <c:legend>
      <c:legendPos val="b"/>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layout/>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'lc comp'!$F$10</c:f>
              <c:strCache>
                <c:ptCount val="1"/>
                <c:pt idx="0">
                  <c:v>Scenario 2B*</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comp'!$F$3:$F$9</c:f>
              <c:numCache>
                <c:formatCode>_-* #,##0_-;\-* #,##0_-;_-* "-"??_-;_-@_-</c:formatCode>
                <c:ptCount val="7"/>
                <c:pt idx="0">
                  <c:v>42887.900167966494</c:v>
                </c:pt>
                <c:pt idx="1">
                  <c:v>44174.53717300549</c:v>
                </c:pt>
                <c:pt idx="2">
                  <c:v>45499.773288195654</c:v>
                </c:pt>
                <c:pt idx="3">
                  <c:v>46864.766486841523</c:v>
                </c:pt>
                <c:pt idx="4">
                  <c:v>48270.709481446764</c:v>
                </c:pt>
                <c:pt idx="5">
                  <c:v>49718.830765890169</c:v>
                </c:pt>
                <c:pt idx="6">
                  <c:v>51210.395688866876</c:v>
                </c:pt>
              </c:numCache>
            </c:numRef>
          </c:val>
        </c:ser>
        <c:ser>
          <c:idx val="1"/>
          <c:order val="1"/>
          <c:tx>
            <c:strRef>
              <c:f>'lc comp'!$G$10</c:f>
              <c:strCache>
                <c:ptCount val="1"/>
                <c:pt idx="0">
                  <c:v>Settled basis</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comp'!$G$3:$G$9</c:f>
              <c:numCache>
                <c:formatCode>_-* #,##0_-;\-* #,##0_-;_-* "-"??_-;_-@_-</c:formatCode>
                <c:ptCount val="7"/>
                <c:pt idx="0">
                  <c:v>24104.310669598271</c:v>
                </c:pt>
                <c:pt idx="1">
                  <c:v>19407.558084711542</c:v>
                </c:pt>
                <c:pt idx="2">
                  <c:v>28268.754296535855</c:v>
                </c:pt>
                <c:pt idx="3">
                  <c:v>25162.993311481474</c:v>
                </c:pt>
                <c:pt idx="4">
                  <c:v>24732.965253133156</c:v>
                </c:pt>
                <c:pt idx="5">
                  <c:v>25291.781300462964</c:v>
                </c:pt>
                <c:pt idx="6">
                  <c:v>28378.693785165484</c:v>
                </c:pt>
              </c:numCache>
            </c:numRef>
          </c:val>
        </c:ser>
        <c:ser>
          <c:idx val="2"/>
          <c:order val="2"/>
          <c:tx>
            <c:strRef>
              <c:f>'lc comp'!$H$10</c:f>
              <c:strCache>
                <c:ptCount val="1"/>
                <c:pt idx="0">
                  <c:v>Incurred basis</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comp'!$H$3:$H$9</c:f>
              <c:numCache>
                <c:formatCode>_-* #,##0_-;\-* #,##0_-;_-* "-"??_-;_-@_-</c:formatCode>
                <c:ptCount val="7"/>
                <c:pt idx="0">
                  <c:v>28340.684336717859</c:v>
                </c:pt>
                <c:pt idx="1">
                  <c:v>28463.152811434567</c:v>
                </c:pt>
                <c:pt idx="2">
                  <c:v>25488.468380744958</c:v>
                </c:pt>
                <c:pt idx="3">
                  <c:v>30242.732780496503</c:v>
                </c:pt>
                <c:pt idx="4">
                  <c:v>36728.48009109206</c:v>
                </c:pt>
                <c:pt idx="5">
                  <c:v>49182.257692475105</c:v>
                </c:pt>
                <c:pt idx="6">
                  <c:v>73833.752722677207</c:v>
                </c:pt>
              </c:numCache>
            </c:numRef>
          </c:val>
        </c:ser>
        <c:dLbls>
          <c:showLegendKey val="0"/>
          <c:showVal val="0"/>
          <c:showCatName val="0"/>
          <c:showSerName val="0"/>
          <c:showPercent val="0"/>
          <c:showBubbleSize val="0"/>
        </c:dLbls>
        <c:gapWidth val="150"/>
        <c:axId val="440488360"/>
        <c:axId val="440488752"/>
      </c:barChart>
      <c:catAx>
        <c:axId val="440488360"/>
        <c:scaling>
          <c:orientation val="minMax"/>
        </c:scaling>
        <c:delete val="0"/>
        <c:axPos val="b"/>
        <c:numFmt formatCode="General" sourceLinked="1"/>
        <c:majorTickMark val="none"/>
        <c:minorTickMark val="none"/>
        <c:tickLblPos val="nextTo"/>
        <c:crossAx val="440488752"/>
        <c:crosses val="autoZero"/>
        <c:auto val="1"/>
        <c:lblAlgn val="ctr"/>
        <c:lblOffset val="100"/>
        <c:noMultiLvlLbl val="0"/>
      </c:catAx>
      <c:valAx>
        <c:axId val="440488752"/>
        <c:scaling>
          <c:orientation val="minMax"/>
        </c:scaling>
        <c:delete val="0"/>
        <c:axPos val="l"/>
        <c:majorGridlines/>
        <c:numFmt formatCode="&quot;£&quot;#,##0" sourceLinked="0"/>
        <c:majorTickMark val="out"/>
        <c:minorTickMark val="none"/>
        <c:tickLblPos val="nextTo"/>
        <c:spPr>
          <a:ln>
            <a:noFill/>
          </a:ln>
        </c:spPr>
        <c:crossAx val="440488360"/>
        <c:crosses val="autoZero"/>
        <c:crossBetween val="between"/>
      </c:valAx>
    </c:plotArea>
    <c:legend>
      <c:legendPos val="b"/>
      <c:layout>
        <c:manualLayout>
          <c:xMode val="edge"/>
          <c:yMode val="edge"/>
          <c:x val="0.10644827415440994"/>
          <c:y val="0.88196920743717966"/>
          <c:w val="0.4820720051502995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layout/>
      <c:overlay val="0"/>
    </c:title>
    <c:autoTitleDeleted val="0"/>
    <c:plotArea>
      <c:layout>
        <c:manualLayout>
          <c:layoutTarget val="inner"/>
          <c:xMode val="edge"/>
          <c:yMode val="edge"/>
          <c:x val="0.14366612192343881"/>
          <c:y val="8.8390028818176369E-2"/>
          <c:w val="0.82174268310800769"/>
          <c:h val="0.72984931604610992"/>
        </c:manualLayout>
      </c:layout>
      <c:barChart>
        <c:barDir val="col"/>
        <c:grouping val="clustered"/>
        <c:varyColors val="0"/>
        <c:ser>
          <c:idx val="0"/>
          <c:order val="0"/>
          <c:tx>
            <c:strRef>
              <c:f>'asb comp'!$C$10</c:f>
              <c:strCache>
                <c:ptCount val="1"/>
                <c:pt idx="0">
                  <c:v>Scenario 2B*</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comp'!$C$3:$C$9</c:f>
              <c:numCache>
                <c:formatCode>_-* #,##0_-;\-* #,##0_-;_-* "-"??_-;_-@_-</c:formatCode>
                <c:ptCount val="7"/>
                <c:pt idx="0">
                  <c:v>1668.8110716441774</c:v>
                </c:pt>
                <c:pt idx="1">
                  <c:v>1602.9832372381666</c:v>
                </c:pt>
                <c:pt idx="2">
                  <c:v>1533.5194993841376</c:v>
                </c:pt>
                <c:pt idx="3">
                  <c:v>1460.6291844190048</c:v>
                </c:pt>
                <c:pt idx="4">
                  <c:v>1384.6315091672759</c:v>
                </c:pt>
                <c:pt idx="5">
                  <c:v>1305.7444504625159</c:v>
                </c:pt>
                <c:pt idx="6">
                  <c:v>1224.0512712799</c:v>
                </c:pt>
              </c:numCache>
            </c:numRef>
          </c:val>
        </c:ser>
        <c:ser>
          <c:idx val="1"/>
          <c:order val="1"/>
          <c:tx>
            <c:strRef>
              <c:f>'asb comp'!$D$10</c:f>
              <c:strCache>
                <c:ptCount val="1"/>
                <c:pt idx="0">
                  <c:v>Survey</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comp'!$D$3:$D$9</c:f>
              <c:numCache>
                <c:formatCode>_-* #,##0_-;\-* #,##0_-;_-* "-"??_-;_-@_-</c:formatCode>
                <c:ptCount val="7"/>
                <c:pt idx="0">
                  <c:v>1312.4626502675283</c:v>
                </c:pt>
                <c:pt idx="1">
                  <c:v>1470.31837057544</c:v>
                </c:pt>
                <c:pt idx="2">
                  <c:v>1484.8728839930295</c:v>
                </c:pt>
                <c:pt idx="3">
                  <c:v>1484.3209876543208</c:v>
                </c:pt>
                <c:pt idx="4">
                  <c:v>1596.268456311471</c:v>
                </c:pt>
                <c:pt idx="5">
                  <c:v>1653.7119605211894</c:v>
                </c:pt>
                <c:pt idx="6">
                  <c:v>1495.211812980408</c:v>
                </c:pt>
              </c:numCache>
            </c:numRef>
          </c:val>
        </c:ser>
        <c:dLbls>
          <c:showLegendKey val="0"/>
          <c:showVal val="0"/>
          <c:showCatName val="0"/>
          <c:showSerName val="0"/>
          <c:showPercent val="0"/>
          <c:showBubbleSize val="0"/>
        </c:dLbls>
        <c:gapWidth val="150"/>
        <c:axId val="440489536"/>
        <c:axId val="440489928"/>
      </c:barChart>
      <c:catAx>
        <c:axId val="440489536"/>
        <c:scaling>
          <c:orientation val="minMax"/>
        </c:scaling>
        <c:delete val="0"/>
        <c:axPos val="b"/>
        <c:numFmt formatCode="General" sourceLinked="1"/>
        <c:majorTickMark val="none"/>
        <c:minorTickMark val="none"/>
        <c:tickLblPos val="nextTo"/>
        <c:crossAx val="440489928"/>
        <c:crosses val="autoZero"/>
        <c:auto val="1"/>
        <c:lblAlgn val="ctr"/>
        <c:lblOffset val="100"/>
        <c:noMultiLvlLbl val="0"/>
      </c:catAx>
      <c:valAx>
        <c:axId val="440489928"/>
        <c:scaling>
          <c:orientation val="minMax"/>
        </c:scaling>
        <c:delete val="0"/>
        <c:axPos val="l"/>
        <c:majorGridlines/>
        <c:numFmt formatCode="_-* #,##0_-;\-* #,##0_-;_-* &quot;-&quot;??_-;_-@_-" sourceLinked="1"/>
        <c:majorTickMark val="out"/>
        <c:minorTickMark val="none"/>
        <c:tickLblPos val="nextTo"/>
        <c:spPr>
          <a:ln>
            <a:noFill/>
          </a:ln>
        </c:spPr>
        <c:crossAx val="440489536"/>
        <c:crosses val="autoZero"/>
        <c:crossBetween val="between"/>
      </c:valAx>
    </c:plotArea>
    <c:legend>
      <c:legendPos val="b"/>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layout/>
      <c:overlay val="0"/>
    </c:title>
    <c:autoTitleDeleted val="0"/>
    <c:plotArea>
      <c:layout>
        <c:manualLayout>
          <c:layoutTarget val="inner"/>
          <c:xMode val="edge"/>
          <c:yMode val="edge"/>
          <c:x val="0.16115039865299857"/>
          <c:y val="8.8390028818176369E-2"/>
          <c:w val="0.80425840637844803"/>
          <c:h val="0.72984931604610992"/>
        </c:manualLayout>
      </c:layout>
      <c:barChart>
        <c:barDir val="col"/>
        <c:grouping val="clustered"/>
        <c:varyColors val="0"/>
        <c:ser>
          <c:idx val="0"/>
          <c:order val="0"/>
          <c:tx>
            <c:strRef>
              <c:f>'asb comp'!$F$10</c:f>
              <c:strCache>
                <c:ptCount val="1"/>
                <c:pt idx="0">
                  <c:v>Scenario 2B*</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comp'!$F$3:$F$9</c:f>
              <c:numCache>
                <c:formatCode>_-* #,##0_-;\-* #,##0_-;_-* "-"??_-;_-@_-</c:formatCode>
                <c:ptCount val="7"/>
                <c:pt idx="0">
                  <c:v>19312.5</c:v>
                </c:pt>
                <c:pt idx="1">
                  <c:v>19891.875</c:v>
                </c:pt>
                <c:pt idx="2">
                  <c:v>20488.631249999999</c:v>
                </c:pt>
                <c:pt idx="3">
                  <c:v>21103.290187499999</c:v>
                </c:pt>
                <c:pt idx="4">
                  <c:v>21736.388893124997</c:v>
                </c:pt>
                <c:pt idx="5">
                  <c:v>22388.480559918749</c:v>
                </c:pt>
                <c:pt idx="6">
                  <c:v>23060.134976716312</c:v>
                </c:pt>
              </c:numCache>
            </c:numRef>
          </c:val>
        </c:ser>
        <c:ser>
          <c:idx val="1"/>
          <c:order val="1"/>
          <c:tx>
            <c:strRef>
              <c:f>'asb comp'!$G$10</c:f>
              <c:strCache>
                <c:ptCount val="1"/>
                <c:pt idx="0">
                  <c:v>Settled basis</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comp'!$G$3:$G$9</c:f>
              <c:numCache>
                <c:formatCode>_-* #,##0_-;\-* #,##0_-;_-* "-"??_-;_-@_-</c:formatCode>
                <c:ptCount val="7"/>
                <c:pt idx="0">
                  <c:v>17217.758361270109</c:v>
                </c:pt>
                <c:pt idx="1">
                  <c:v>13515.348523072789</c:v>
                </c:pt>
                <c:pt idx="2">
                  <c:v>15439.987791351932</c:v>
                </c:pt>
                <c:pt idx="3">
                  <c:v>16857.121254727637</c:v>
                </c:pt>
                <c:pt idx="4">
                  <c:v>14955.947371456945</c:v>
                </c:pt>
                <c:pt idx="5">
                  <c:v>17148.683778599876</c:v>
                </c:pt>
                <c:pt idx="6">
                  <c:v>16399.46903975257</c:v>
                </c:pt>
              </c:numCache>
            </c:numRef>
          </c:val>
        </c:ser>
        <c:ser>
          <c:idx val="2"/>
          <c:order val="2"/>
          <c:tx>
            <c:strRef>
              <c:f>'asb comp'!$H$10</c:f>
              <c:strCache>
                <c:ptCount val="1"/>
                <c:pt idx="0">
                  <c:v>Incurred basis</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comp'!$H$3:$H$9</c:f>
              <c:numCache>
                <c:formatCode>_-* #,##0_-;\-* #,##0_-;_-* "-"??_-;_-@_-</c:formatCode>
                <c:ptCount val="7"/>
                <c:pt idx="0">
                  <c:v>15955.336592130552</c:v>
                </c:pt>
                <c:pt idx="1">
                  <c:v>15407.875594326242</c:v>
                </c:pt>
                <c:pt idx="2">
                  <c:v>17582.069660997091</c:v>
                </c:pt>
                <c:pt idx="3">
                  <c:v>20081.617089124418</c:v>
                </c:pt>
                <c:pt idx="4">
                  <c:v>20195.277116456473</c:v>
                </c:pt>
                <c:pt idx="5">
                  <c:v>22482.704052946556</c:v>
                </c:pt>
                <c:pt idx="6">
                  <c:v>28221.29773471212</c:v>
                </c:pt>
              </c:numCache>
            </c:numRef>
          </c:val>
        </c:ser>
        <c:dLbls>
          <c:showLegendKey val="0"/>
          <c:showVal val="0"/>
          <c:showCatName val="0"/>
          <c:showSerName val="0"/>
          <c:showPercent val="0"/>
          <c:showBubbleSize val="0"/>
        </c:dLbls>
        <c:gapWidth val="150"/>
        <c:axId val="440490712"/>
        <c:axId val="440632808"/>
      </c:barChart>
      <c:catAx>
        <c:axId val="440490712"/>
        <c:scaling>
          <c:orientation val="minMax"/>
        </c:scaling>
        <c:delete val="0"/>
        <c:axPos val="b"/>
        <c:numFmt formatCode="General" sourceLinked="1"/>
        <c:majorTickMark val="none"/>
        <c:minorTickMark val="none"/>
        <c:tickLblPos val="nextTo"/>
        <c:crossAx val="440632808"/>
        <c:crosses val="autoZero"/>
        <c:auto val="1"/>
        <c:lblAlgn val="ctr"/>
        <c:lblOffset val="100"/>
        <c:noMultiLvlLbl val="0"/>
      </c:catAx>
      <c:valAx>
        <c:axId val="440632808"/>
        <c:scaling>
          <c:orientation val="minMax"/>
        </c:scaling>
        <c:delete val="0"/>
        <c:axPos val="l"/>
        <c:majorGridlines/>
        <c:numFmt formatCode="&quot;£&quot;#,##0" sourceLinked="0"/>
        <c:majorTickMark val="out"/>
        <c:minorTickMark val="none"/>
        <c:tickLblPos val="nextTo"/>
        <c:spPr>
          <a:ln>
            <a:noFill/>
          </a:ln>
        </c:spPr>
        <c:crossAx val="440490712"/>
        <c:crosses val="autoZero"/>
        <c:crossBetween val="between"/>
      </c:valAx>
    </c:plotArea>
    <c:legend>
      <c:legendPos val="b"/>
      <c:layout>
        <c:manualLayout>
          <c:xMode val="edge"/>
          <c:yMode val="edge"/>
          <c:x val="8.4435695538057742E-2"/>
          <c:y val="0.88196920743717966"/>
          <c:w val="0.4820720051502995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Website'!$W$30:$W$49</c:f>
              <c:numCache>
                <c:formatCode>0%</c:formatCode>
                <c:ptCount val="20"/>
                <c:pt idx="0">
                  <c:v>0.23076923076923078</c:v>
                </c:pt>
                <c:pt idx="1">
                  <c:v>0.15942028985507245</c:v>
                </c:pt>
                <c:pt idx="2">
                  <c:v>0.22</c:v>
                </c:pt>
                <c:pt idx="3">
                  <c:v>0.14000000000000001</c:v>
                </c:pt>
                <c:pt idx="4">
                  <c:v>0.18181818181818182</c:v>
                </c:pt>
                <c:pt idx="5">
                  <c:v>0.14492753623188406</c:v>
                </c:pt>
                <c:pt idx="6">
                  <c:v>0.14285714285714285</c:v>
                </c:pt>
                <c:pt idx="7">
                  <c:v>0.33088235294117646</c:v>
                </c:pt>
                <c:pt idx="8">
                  <c:v>0.23809523809523808</c:v>
                </c:pt>
                <c:pt idx="9">
                  <c:v>0.28491620111731841</c:v>
                </c:pt>
                <c:pt idx="10">
                  <c:v>0.33840304182509506</c:v>
                </c:pt>
                <c:pt idx="11">
                  <c:v>0.34883720930232559</c:v>
                </c:pt>
                <c:pt idx="12">
                  <c:v>0.40418118466898956</c:v>
                </c:pt>
                <c:pt idx="13">
                  <c:v>0.40273037542662116</c:v>
                </c:pt>
                <c:pt idx="14">
                  <c:v>0.38011695906432746</c:v>
                </c:pt>
                <c:pt idx="15">
                  <c:v>0.38765432098765434</c:v>
                </c:pt>
                <c:pt idx="16">
                  <c:v>0.41685144124168516</c:v>
                </c:pt>
                <c:pt idx="17">
                  <c:v>0.33333333333333331</c:v>
                </c:pt>
                <c:pt idx="18">
                  <c:v>0.19895287958115182</c:v>
                </c:pt>
                <c:pt idx="19">
                  <c:v>6.3218390804597707E-2</c:v>
                </c:pt>
              </c:numCache>
            </c:numRef>
          </c:val>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Website'!$AO$30:$AO$49</c:f>
              <c:numCache>
                <c:formatCode>0%</c:formatCode>
                <c:ptCount val="20"/>
                <c:pt idx="0">
                  <c:v>0.76923076923076927</c:v>
                </c:pt>
                <c:pt idx="1">
                  <c:v>0.84057971014492749</c:v>
                </c:pt>
                <c:pt idx="2">
                  <c:v>0.78</c:v>
                </c:pt>
                <c:pt idx="3">
                  <c:v>0.86</c:v>
                </c:pt>
                <c:pt idx="4">
                  <c:v>0.81818181818181823</c:v>
                </c:pt>
                <c:pt idx="5">
                  <c:v>0.84057971014492749</c:v>
                </c:pt>
                <c:pt idx="6">
                  <c:v>0.8571428571428571</c:v>
                </c:pt>
                <c:pt idx="7">
                  <c:v>0.66911764705882348</c:v>
                </c:pt>
                <c:pt idx="8">
                  <c:v>0.73469387755102045</c:v>
                </c:pt>
                <c:pt idx="9">
                  <c:v>0.65363128491620115</c:v>
                </c:pt>
                <c:pt idx="10">
                  <c:v>0.61596958174904948</c:v>
                </c:pt>
                <c:pt idx="11">
                  <c:v>0.65116279069767447</c:v>
                </c:pt>
                <c:pt idx="12">
                  <c:v>0.55749128919860624</c:v>
                </c:pt>
                <c:pt idx="13">
                  <c:v>0.52901023890784982</c:v>
                </c:pt>
                <c:pt idx="14">
                  <c:v>0.51461988304093564</c:v>
                </c:pt>
                <c:pt idx="15">
                  <c:v>0.49629629629629629</c:v>
                </c:pt>
                <c:pt idx="16">
                  <c:v>0.34368070953436808</c:v>
                </c:pt>
                <c:pt idx="17">
                  <c:v>0.18666666666666668</c:v>
                </c:pt>
                <c:pt idx="18">
                  <c:v>0.11780104712041885</c:v>
                </c:pt>
                <c:pt idx="19">
                  <c:v>2.2988505747126436E-2</c:v>
                </c:pt>
              </c:numCache>
            </c:numRef>
          </c:val>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Website'!$AF$30:$AF$49</c:f>
              <c:numCache>
                <c:formatCode>0%</c:formatCode>
                <c:ptCount val="20"/>
                <c:pt idx="0">
                  <c:v>0</c:v>
                </c:pt>
                <c:pt idx="1">
                  <c:v>0</c:v>
                </c:pt>
                <c:pt idx="2">
                  <c:v>0</c:v>
                </c:pt>
                <c:pt idx="3">
                  <c:v>0</c:v>
                </c:pt>
                <c:pt idx="4">
                  <c:v>0</c:v>
                </c:pt>
                <c:pt idx="5">
                  <c:v>1.4492753623188359E-2</c:v>
                </c:pt>
                <c:pt idx="6">
                  <c:v>0</c:v>
                </c:pt>
                <c:pt idx="7">
                  <c:v>0</c:v>
                </c:pt>
                <c:pt idx="8">
                  <c:v>2.7210884353741527E-2</c:v>
                </c:pt>
                <c:pt idx="9">
                  <c:v>6.1452513966480438E-2</c:v>
                </c:pt>
                <c:pt idx="10">
                  <c:v>4.5627376425855459E-2</c:v>
                </c:pt>
                <c:pt idx="11">
                  <c:v>0</c:v>
                </c:pt>
                <c:pt idx="12">
                  <c:v>3.8327526132404199E-2</c:v>
                </c:pt>
                <c:pt idx="13">
                  <c:v>6.8259385665529027E-2</c:v>
                </c:pt>
                <c:pt idx="14">
                  <c:v>0.10526315789473684</c:v>
                </c:pt>
                <c:pt idx="15">
                  <c:v>0.11604938271604937</c:v>
                </c:pt>
                <c:pt idx="16">
                  <c:v>0.23946784922394682</c:v>
                </c:pt>
                <c:pt idx="17">
                  <c:v>0.48</c:v>
                </c:pt>
                <c:pt idx="18">
                  <c:v>0.68324607329842935</c:v>
                </c:pt>
                <c:pt idx="19">
                  <c:v>0.9137931034482758</c:v>
                </c:pt>
              </c:numCache>
            </c:numRef>
          </c:val>
        </c:ser>
        <c:dLbls>
          <c:showLegendKey val="0"/>
          <c:showVal val="0"/>
          <c:showCatName val="0"/>
          <c:showSerName val="0"/>
          <c:showPercent val="0"/>
          <c:showBubbleSize val="0"/>
        </c:dLbls>
        <c:gapWidth val="150"/>
        <c:overlap val="100"/>
        <c:axId val="364055592"/>
        <c:axId val="439498152"/>
      </c:barChart>
      <c:catAx>
        <c:axId val="364055592"/>
        <c:scaling>
          <c:orientation val="minMax"/>
        </c:scaling>
        <c:delete val="0"/>
        <c:axPos val="b"/>
        <c:title>
          <c:tx>
            <c:rich>
              <a:bodyPr/>
              <a:lstStyle/>
              <a:p>
                <a:pPr>
                  <a:defRPr/>
                </a:pPr>
                <a:r>
                  <a:rPr lang="en-US"/>
                  <a:t>Year of notification</a:t>
                </a:r>
              </a:p>
            </c:rich>
          </c:tx>
          <c:layout/>
          <c:overlay val="0"/>
        </c:title>
        <c:numFmt formatCode="General" sourceLinked="1"/>
        <c:majorTickMark val="none"/>
        <c:minorTickMark val="none"/>
        <c:tickLblPos val="nextTo"/>
        <c:crossAx val="439498152"/>
        <c:crosses val="autoZero"/>
        <c:auto val="1"/>
        <c:lblAlgn val="ctr"/>
        <c:lblOffset val="100"/>
        <c:noMultiLvlLbl val="0"/>
      </c:catAx>
      <c:valAx>
        <c:axId val="439498152"/>
        <c:scaling>
          <c:orientation val="minMax"/>
          <c:max val="1"/>
        </c:scaling>
        <c:delete val="0"/>
        <c:axPos val="l"/>
        <c:majorGridlines/>
        <c:numFmt formatCode="0%" sourceLinked="1"/>
        <c:majorTickMark val="out"/>
        <c:minorTickMark val="none"/>
        <c:tickLblPos val="nextTo"/>
        <c:spPr>
          <a:ln>
            <a:noFill/>
          </a:ln>
        </c:spPr>
        <c:crossAx val="364055592"/>
        <c:crosses val="autoZero"/>
        <c:crossBetween val="between"/>
      </c:valAx>
    </c:plotArea>
    <c:legend>
      <c:legendPos val="b"/>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layout/>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'pt comp'!$C$10</c:f>
              <c:strCache>
                <c:ptCount val="1"/>
                <c:pt idx="0">
                  <c:v>Scenario 2B*</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comp'!$C$3:$C$9</c:f>
              <c:numCache>
                <c:formatCode>_-* #,##0_-;\-* #,##0_-;_-* "-"??_-;_-@_-</c:formatCode>
                <c:ptCount val="7"/>
                <c:pt idx="0">
                  <c:v>451.56957165484471</c:v>
                </c:pt>
                <c:pt idx="1">
                  <c:v>436.56957165484471</c:v>
                </c:pt>
                <c:pt idx="2">
                  <c:v>421.56957165484471</c:v>
                </c:pt>
                <c:pt idx="3">
                  <c:v>406.56957165484471</c:v>
                </c:pt>
                <c:pt idx="4">
                  <c:v>391.56957165484471</c:v>
                </c:pt>
                <c:pt idx="5">
                  <c:v>376.56957165484471</c:v>
                </c:pt>
                <c:pt idx="6">
                  <c:v>361.56957165484471</c:v>
                </c:pt>
              </c:numCache>
            </c:numRef>
          </c:val>
        </c:ser>
        <c:ser>
          <c:idx val="1"/>
          <c:order val="1"/>
          <c:tx>
            <c:strRef>
              <c:f>'pt comp'!$D$10</c:f>
              <c:strCache>
                <c:ptCount val="1"/>
                <c:pt idx="0">
                  <c:v>Survey</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comp'!$D$3:$D$9</c:f>
              <c:numCache>
                <c:formatCode>_-* #,##0_-;\-* #,##0_-;_-* "-"??_-;_-@_-</c:formatCode>
                <c:ptCount val="7"/>
                <c:pt idx="0">
                  <c:v>769.73455631992215</c:v>
                </c:pt>
                <c:pt idx="1">
                  <c:v>771.65644980554998</c:v>
                </c:pt>
                <c:pt idx="2">
                  <c:v>823.48845531491156</c:v>
                </c:pt>
                <c:pt idx="3">
                  <c:v>966.62511870845208</c:v>
                </c:pt>
                <c:pt idx="4">
                  <c:v>928.66716538869139</c:v>
                </c:pt>
                <c:pt idx="5">
                  <c:v>786.55325166298712</c:v>
                </c:pt>
                <c:pt idx="6">
                  <c:v>782.46835808819287</c:v>
                </c:pt>
              </c:numCache>
            </c:numRef>
          </c:val>
        </c:ser>
        <c:dLbls>
          <c:showLegendKey val="0"/>
          <c:showVal val="0"/>
          <c:showCatName val="0"/>
          <c:showSerName val="0"/>
          <c:showPercent val="0"/>
          <c:showBubbleSize val="0"/>
        </c:dLbls>
        <c:gapWidth val="150"/>
        <c:axId val="440633592"/>
        <c:axId val="440633984"/>
      </c:barChart>
      <c:catAx>
        <c:axId val="440633592"/>
        <c:scaling>
          <c:orientation val="minMax"/>
        </c:scaling>
        <c:delete val="0"/>
        <c:axPos val="b"/>
        <c:numFmt formatCode="General" sourceLinked="1"/>
        <c:majorTickMark val="none"/>
        <c:minorTickMark val="none"/>
        <c:tickLblPos val="nextTo"/>
        <c:crossAx val="440633984"/>
        <c:crosses val="autoZero"/>
        <c:auto val="1"/>
        <c:lblAlgn val="ctr"/>
        <c:lblOffset val="100"/>
        <c:noMultiLvlLbl val="0"/>
      </c:catAx>
      <c:valAx>
        <c:axId val="440633984"/>
        <c:scaling>
          <c:orientation val="minMax"/>
        </c:scaling>
        <c:delete val="0"/>
        <c:axPos val="l"/>
        <c:majorGridlines/>
        <c:numFmt formatCode="_-* #,##0_-;\-* #,##0_-;_-* &quot;-&quot;??_-;_-@_-" sourceLinked="1"/>
        <c:majorTickMark val="out"/>
        <c:minorTickMark val="none"/>
        <c:tickLblPos val="nextTo"/>
        <c:spPr>
          <a:ln>
            <a:noFill/>
          </a:ln>
        </c:spPr>
        <c:crossAx val="440633592"/>
        <c:crosses val="autoZero"/>
        <c:crossBetween val="between"/>
      </c:valAx>
    </c:plotArea>
    <c:legend>
      <c:legendPos val="b"/>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layout/>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'pt comp'!$F$10</c:f>
              <c:strCache>
                <c:ptCount val="1"/>
                <c:pt idx="0">
                  <c:v>Scenario 2B*</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comp'!$F$3:$F$9</c:f>
              <c:numCache>
                <c:formatCode>_-* #,##0_-;\-* #,##0_-;_-* "-"??_-;_-@_-</c:formatCode>
                <c:ptCount val="7"/>
                <c:pt idx="0">
                  <c:v>20600</c:v>
                </c:pt>
                <c:pt idx="1">
                  <c:v>21218</c:v>
                </c:pt>
                <c:pt idx="2">
                  <c:v>21854.54</c:v>
                </c:pt>
                <c:pt idx="3">
                  <c:v>22510.176199999998</c:v>
                </c:pt>
                <c:pt idx="4">
                  <c:v>23185.481485999997</c:v>
                </c:pt>
                <c:pt idx="5">
                  <c:v>23881.04593058</c:v>
                </c:pt>
                <c:pt idx="6">
                  <c:v>24597.4773084974</c:v>
                </c:pt>
              </c:numCache>
            </c:numRef>
          </c:val>
        </c:ser>
        <c:ser>
          <c:idx val="1"/>
          <c:order val="1"/>
          <c:tx>
            <c:strRef>
              <c:f>'pt comp'!$G$10</c:f>
              <c:strCache>
                <c:ptCount val="1"/>
                <c:pt idx="0">
                  <c:v>Settled basis</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comp'!$G$3:$G$9</c:f>
              <c:numCache>
                <c:formatCode>_-* #,##0_-;\-* #,##0_-;_-* "-"??_-;_-@_-</c:formatCode>
                <c:ptCount val="7"/>
                <c:pt idx="0">
                  <c:v>14207.656529885515</c:v>
                </c:pt>
                <c:pt idx="1">
                  <c:v>12171.805533691755</c:v>
                </c:pt>
                <c:pt idx="2">
                  <c:v>16807.440151273982</c:v>
                </c:pt>
                <c:pt idx="3">
                  <c:v>14667.764205877033</c:v>
                </c:pt>
                <c:pt idx="4">
                  <c:v>17276.068031263792</c:v>
                </c:pt>
                <c:pt idx="5">
                  <c:v>18402.043845433793</c:v>
                </c:pt>
                <c:pt idx="6">
                  <c:v>17147.034354824558</c:v>
                </c:pt>
              </c:numCache>
            </c:numRef>
          </c:val>
        </c:ser>
        <c:ser>
          <c:idx val="2"/>
          <c:order val="2"/>
          <c:tx>
            <c:strRef>
              <c:f>'pt comp'!$H$10</c:f>
              <c:strCache>
                <c:ptCount val="1"/>
                <c:pt idx="0">
                  <c:v>Incurred basis</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comp'!$H$3:$H$9</c:f>
              <c:numCache>
                <c:formatCode>_-* #,##0_-;\-* #,##0_-;_-* "-"??_-;_-@_-</c:formatCode>
                <c:ptCount val="7"/>
                <c:pt idx="0">
                  <c:v>16984.764495098869</c:v>
                </c:pt>
                <c:pt idx="1">
                  <c:v>15110.239655686932</c:v>
                </c:pt>
                <c:pt idx="2">
                  <c:v>20135.200132598424</c:v>
                </c:pt>
                <c:pt idx="3">
                  <c:v>23252.378783366894</c:v>
                </c:pt>
                <c:pt idx="4">
                  <c:v>21726.057842191138</c:v>
                </c:pt>
                <c:pt idx="5">
                  <c:v>21926.278403120821</c:v>
                </c:pt>
                <c:pt idx="6">
                  <c:v>26151.680387063396</c:v>
                </c:pt>
              </c:numCache>
            </c:numRef>
          </c:val>
        </c:ser>
        <c:dLbls>
          <c:showLegendKey val="0"/>
          <c:showVal val="0"/>
          <c:showCatName val="0"/>
          <c:showSerName val="0"/>
          <c:showPercent val="0"/>
          <c:showBubbleSize val="0"/>
        </c:dLbls>
        <c:gapWidth val="150"/>
        <c:axId val="440634768"/>
        <c:axId val="440635160"/>
      </c:barChart>
      <c:catAx>
        <c:axId val="440634768"/>
        <c:scaling>
          <c:orientation val="minMax"/>
        </c:scaling>
        <c:delete val="0"/>
        <c:axPos val="b"/>
        <c:numFmt formatCode="General" sourceLinked="1"/>
        <c:majorTickMark val="none"/>
        <c:minorTickMark val="none"/>
        <c:tickLblPos val="nextTo"/>
        <c:crossAx val="440635160"/>
        <c:crosses val="autoZero"/>
        <c:auto val="1"/>
        <c:lblAlgn val="ctr"/>
        <c:lblOffset val="100"/>
        <c:noMultiLvlLbl val="0"/>
      </c:catAx>
      <c:valAx>
        <c:axId val="440635160"/>
        <c:scaling>
          <c:orientation val="minMax"/>
        </c:scaling>
        <c:delete val="0"/>
        <c:axPos val="l"/>
        <c:majorGridlines/>
        <c:numFmt formatCode="&quot;£&quot;#,##0" sourceLinked="0"/>
        <c:majorTickMark val="out"/>
        <c:minorTickMark val="none"/>
        <c:tickLblPos val="nextTo"/>
        <c:spPr>
          <a:ln>
            <a:noFill/>
          </a:ln>
        </c:spPr>
        <c:crossAx val="440634768"/>
        <c:crosses val="autoZero"/>
        <c:crossBetween val="between"/>
      </c:valAx>
    </c:plotArea>
    <c:legend>
      <c:legendPos val="b"/>
      <c:layout>
        <c:manualLayout>
          <c:xMode val="edge"/>
          <c:yMode val="edge"/>
          <c:x val="0.10644827415440994"/>
          <c:y val="0.88196920743717966"/>
          <c:w val="0.47892735106224932"/>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layout/>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'asbpt comp'!$C$10</c:f>
              <c:strCache>
                <c:ptCount val="1"/>
                <c:pt idx="0">
                  <c:v>Scenario 2B*</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comp'!$C$3:$C$9</c:f>
              <c:numCache>
                <c:formatCode>_-* #,##0_-;\-* #,##0_-;_-* "-"??_-;_-@_-</c:formatCode>
                <c:ptCount val="7"/>
                <c:pt idx="0">
                  <c:v>2120.3806432990223</c:v>
                </c:pt>
                <c:pt idx="1">
                  <c:v>2039.5528088930114</c:v>
                </c:pt>
                <c:pt idx="2">
                  <c:v>1955.0890710389822</c:v>
                </c:pt>
                <c:pt idx="3">
                  <c:v>1867.1987560738494</c:v>
                </c:pt>
                <c:pt idx="4">
                  <c:v>1776.2010808221207</c:v>
                </c:pt>
                <c:pt idx="5">
                  <c:v>1682.3140221173608</c:v>
                </c:pt>
                <c:pt idx="6">
                  <c:v>1585.6208429347448</c:v>
                </c:pt>
              </c:numCache>
            </c:numRef>
          </c:val>
        </c:ser>
        <c:ser>
          <c:idx val="1"/>
          <c:order val="1"/>
          <c:tx>
            <c:strRef>
              <c:f>'asbpt comp'!$D$10</c:f>
              <c:strCache>
                <c:ptCount val="1"/>
                <c:pt idx="0">
                  <c:v>Survey</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comp'!$D$3:$D$9</c:f>
              <c:numCache>
                <c:formatCode>_-* #,##0_-;\-* #,##0_-;_-* "-"??_-;_-@_-</c:formatCode>
                <c:ptCount val="7"/>
                <c:pt idx="0">
                  <c:v>2082.1972065874506</c:v>
                </c:pt>
                <c:pt idx="1">
                  <c:v>2241.97482038099</c:v>
                </c:pt>
                <c:pt idx="2">
                  <c:v>2308.3613393079413</c:v>
                </c:pt>
                <c:pt idx="3">
                  <c:v>2450.9461063627728</c:v>
                </c:pt>
                <c:pt idx="4">
                  <c:v>2524.9356217001623</c:v>
                </c:pt>
                <c:pt idx="5">
                  <c:v>2440.2652121841766</c:v>
                </c:pt>
                <c:pt idx="6">
                  <c:v>2277.6801710686009</c:v>
                </c:pt>
              </c:numCache>
            </c:numRef>
          </c:val>
        </c:ser>
        <c:dLbls>
          <c:showLegendKey val="0"/>
          <c:showVal val="0"/>
          <c:showCatName val="0"/>
          <c:showSerName val="0"/>
          <c:showPercent val="0"/>
          <c:showBubbleSize val="0"/>
        </c:dLbls>
        <c:gapWidth val="150"/>
        <c:axId val="440635944"/>
        <c:axId val="440636336"/>
      </c:barChart>
      <c:catAx>
        <c:axId val="440635944"/>
        <c:scaling>
          <c:orientation val="minMax"/>
        </c:scaling>
        <c:delete val="0"/>
        <c:axPos val="b"/>
        <c:numFmt formatCode="General" sourceLinked="1"/>
        <c:majorTickMark val="none"/>
        <c:minorTickMark val="none"/>
        <c:tickLblPos val="nextTo"/>
        <c:crossAx val="440636336"/>
        <c:crosses val="autoZero"/>
        <c:auto val="1"/>
        <c:lblAlgn val="ctr"/>
        <c:lblOffset val="100"/>
        <c:noMultiLvlLbl val="0"/>
      </c:catAx>
      <c:valAx>
        <c:axId val="440636336"/>
        <c:scaling>
          <c:orientation val="minMax"/>
        </c:scaling>
        <c:delete val="0"/>
        <c:axPos val="l"/>
        <c:majorGridlines/>
        <c:numFmt formatCode="_-* #,##0_-;\-* #,##0_-;_-* &quot;-&quot;??_-;_-@_-" sourceLinked="1"/>
        <c:majorTickMark val="out"/>
        <c:minorTickMark val="none"/>
        <c:tickLblPos val="nextTo"/>
        <c:spPr>
          <a:ln>
            <a:noFill/>
          </a:ln>
        </c:spPr>
        <c:crossAx val="440635944"/>
        <c:crosses val="autoZero"/>
        <c:crossBetween val="between"/>
      </c:valAx>
    </c:plotArea>
    <c:legend>
      <c:legendPos val="b"/>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layout/>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'asbpt comp'!$F$10</c:f>
              <c:strCache>
                <c:ptCount val="1"/>
                <c:pt idx="0">
                  <c:v>Scenario 2B*</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comp'!$F$3:$F$9</c:f>
              <c:numCache>
                <c:formatCode>_-* #,##0_-;\-* #,##0_-;_-* "-"??_-;_-@_-</c:formatCode>
                <c:ptCount val="7"/>
                <c:pt idx="0">
                  <c:v>19586.694081776299</c:v>
                </c:pt>
                <c:pt idx="1">
                  <c:v>20175.734197313457</c:v>
                </c:pt>
                <c:pt idx="2">
                  <c:v>20783.157762979328</c:v>
                </c:pt>
                <c:pt idx="3">
                  <c:v>21409.629853595354</c:v>
                </c:pt>
                <c:pt idx="4">
                  <c:v>22055.846285650416</c:v>
                </c:pt>
                <c:pt idx="5">
                  <c:v>22722.576748209063</c:v>
                </c:pt>
                <c:pt idx="6">
                  <c:v>23410.695585745732</c:v>
                </c:pt>
              </c:numCache>
            </c:numRef>
          </c:val>
        </c:ser>
        <c:ser>
          <c:idx val="1"/>
          <c:order val="1"/>
          <c:tx>
            <c:strRef>
              <c:f>'asbpt comp'!$G$10</c:f>
              <c:strCache>
                <c:ptCount val="1"/>
                <c:pt idx="0">
                  <c:v>Settled basis</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comp'!$G$3:$G$9</c:f>
              <c:numCache>
                <c:formatCode>_-* #,##0_-;\-* #,##0_-;_-* "-"??_-;_-@_-</c:formatCode>
                <c:ptCount val="7"/>
                <c:pt idx="0">
                  <c:v>16305.252915048921</c:v>
                </c:pt>
                <c:pt idx="1">
                  <c:v>13011.773719999997</c:v>
                </c:pt>
                <c:pt idx="2">
                  <c:v>15881.767868119312</c:v>
                </c:pt>
                <c:pt idx="3">
                  <c:v>16114.351654718814</c:v>
                </c:pt>
                <c:pt idx="4">
                  <c:v>15803.710758343415</c:v>
                </c:pt>
                <c:pt idx="5">
                  <c:v>17586.460261273925</c:v>
                </c:pt>
                <c:pt idx="6">
                  <c:v>16651.920937545823</c:v>
                </c:pt>
              </c:numCache>
            </c:numRef>
          </c:val>
        </c:ser>
        <c:ser>
          <c:idx val="2"/>
          <c:order val="2"/>
          <c:tx>
            <c:strRef>
              <c:f>'asbpt comp'!$H$10</c:f>
              <c:strCache>
                <c:ptCount val="1"/>
                <c:pt idx="0">
                  <c:v>Incurred basis</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comp'!$H$3:$H$9</c:f>
              <c:numCache>
                <c:formatCode>_-* #,##0_-;\-* #,##0_-;_-* "-"??_-;_-@_-</c:formatCode>
                <c:ptCount val="7"/>
                <c:pt idx="0">
                  <c:v>16335.889513653927</c:v>
                </c:pt>
                <c:pt idx="1">
                  <c:v>15305.433457306201</c:v>
                </c:pt>
                <c:pt idx="2">
                  <c:v>18492.877441596444</c:v>
                </c:pt>
                <c:pt idx="3">
                  <c:v>21332.129244873831</c:v>
                </c:pt>
                <c:pt idx="4">
                  <c:v>20758.295747578017</c:v>
                </c:pt>
                <c:pt idx="5">
                  <c:v>22303.355348554138</c:v>
                </c:pt>
                <c:pt idx="6">
                  <c:v>27510.306741132117</c:v>
                </c:pt>
              </c:numCache>
            </c:numRef>
          </c:val>
        </c:ser>
        <c:dLbls>
          <c:showLegendKey val="0"/>
          <c:showVal val="0"/>
          <c:showCatName val="0"/>
          <c:showSerName val="0"/>
          <c:showPercent val="0"/>
          <c:showBubbleSize val="0"/>
        </c:dLbls>
        <c:gapWidth val="150"/>
        <c:axId val="440794216"/>
        <c:axId val="440794608"/>
      </c:barChart>
      <c:catAx>
        <c:axId val="440794216"/>
        <c:scaling>
          <c:orientation val="minMax"/>
        </c:scaling>
        <c:delete val="0"/>
        <c:axPos val="b"/>
        <c:numFmt formatCode="General" sourceLinked="1"/>
        <c:majorTickMark val="none"/>
        <c:minorTickMark val="none"/>
        <c:tickLblPos val="nextTo"/>
        <c:crossAx val="440794608"/>
        <c:crosses val="autoZero"/>
        <c:auto val="1"/>
        <c:lblAlgn val="ctr"/>
        <c:lblOffset val="100"/>
        <c:noMultiLvlLbl val="0"/>
      </c:catAx>
      <c:valAx>
        <c:axId val="440794608"/>
        <c:scaling>
          <c:orientation val="minMax"/>
        </c:scaling>
        <c:delete val="0"/>
        <c:axPos val="l"/>
        <c:majorGridlines/>
        <c:numFmt formatCode="&quot;£&quot;#,##0" sourceLinked="0"/>
        <c:majorTickMark val="out"/>
        <c:minorTickMark val="none"/>
        <c:tickLblPos val="nextTo"/>
        <c:spPr>
          <a:ln>
            <a:noFill/>
          </a:ln>
        </c:spPr>
        <c:crossAx val="440794216"/>
        <c:crosses val="autoZero"/>
        <c:crossBetween val="between"/>
      </c:valAx>
    </c:plotArea>
    <c:legend>
      <c:legendPos val="b"/>
      <c:layout>
        <c:manualLayout>
          <c:xMode val="edge"/>
          <c:yMode val="edge"/>
          <c:x val="0.10644827415440994"/>
          <c:y val="0.88196920743717966"/>
          <c:w val="0.463204080621997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7757363662882E-2"/>
          <c:y val="5.2767554661847654E-2"/>
          <c:w val="0.89966693399436182"/>
          <c:h val="0.81236545680996508"/>
        </c:manualLayout>
      </c:layout>
      <c:barChart>
        <c:barDir val="col"/>
        <c:grouping val="clustered"/>
        <c:varyColors val="0"/>
        <c:ser>
          <c:idx val="0"/>
          <c:order val="0"/>
          <c:tx>
            <c:strRef>
              <c:f>'ins costs'!$C$2</c:f>
              <c:strCache>
                <c:ptCount val="1"/>
                <c:pt idx="0">
                  <c:v>Scenario 23 / Scenario 2B</c:v>
                </c:pt>
              </c:strCache>
            </c:strRef>
          </c:tx>
          <c:invertIfNegative val="0"/>
          <c:val>
            <c:numRef>
              <c:f>'ins costs'!$C$9</c:f>
              <c:numCache>
                <c:formatCode>_-* #,##0_-;\-* #,##0_-;_-* "-"??_-;_-@_-</c:formatCode>
                <c:ptCount val="1"/>
                <c:pt idx="0">
                  <c:v>2368476165.8489132</c:v>
                </c:pt>
              </c:numCache>
            </c:numRef>
          </c:val>
        </c:ser>
        <c:ser>
          <c:idx val="1"/>
          <c:order val="1"/>
          <c:tx>
            <c:strRef>
              <c:f>'ins costs'!$D$2</c:f>
              <c:strCache>
                <c:ptCount val="1"/>
                <c:pt idx="0">
                  <c:v>Settled basis</c:v>
                </c:pt>
              </c:strCache>
            </c:strRef>
          </c:tx>
          <c:invertIfNegative val="0"/>
          <c:val>
            <c:numRef>
              <c:f>'ins costs'!$D$9</c:f>
              <c:numCache>
                <c:formatCode>_-* #,##0_-;\-* #,##0_-;_-* "-"??_-;_-@_-</c:formatCode>
                <c:ptCount val="1"/>
                <c:pt idx="0">
                  <c:v>2213150821.3829622</c:v>
                </c:pt>
              </c:numCache>
            </c:numRef>
          </c:val>
        </c:ser>
        <c:ser>
          <c:idx val="2"/>
          <c:order val="2"/>
          <c:tx>
            <c:strRef>
              <c:f>'ins costs'!$E$2</c:f>
              <c:strCache>
                <c:ptCount val="1"/>
                <c:pt idx="0">
                  <c:v>Incurred basis</c:v>
                </c:pt>
              </c:strCache>
            </c:strRef>
          </c:tx>
          <c:invertIfNegative val="0"/>
          <c:val>
            <c:numRef>
              <c:f>'ins costs'!$E$9</c:f>
              <c:numCache>
                <c:formatCode>_-* #,##0_-;\-* #,##0_-;_-* "-"??_-;_-@_-</c:formatCode>
                <c:ptCount val="1"/>
                <c:pt idx="0">
                  <c:v>2722802116.6571512</c:v>
                </c:pt>
              </c:numCache>
            </c:numRef>
          </c:val>
        </c:ser>
        <c:dLbls>
          <c:showLegendKey val="0"/>
          <c:showVal val="0"/>
          <c:showCatName val="0"/>
          <c:showSerName val="0"/>
          <c:showPercent val="0"/>
          <c:showBubbleSize val="0"/>
        </c:dLbls>
        <c:gapWidth val="150"/>
        <c:axId val="440795392"/>
        <c:axId val="440930984"/>
      </c:barChart>
      <c:catAx>
        <c:axId val="440795392"/>
        <c:scaling>
          <c:orientation val="minMax"/>
        </c:scaling>
        <c:delete val="1"/>
        <c:axPos val="b"/>
        <c:majorTickMark val="out"/>
        <c:minorTickMark val="none"/>
        <c:tickLblPos val="nextTo"/>
        <c:crossAx val="440930984"/>
        <c:crosses val="autoZero"/>
        <c:auto val="1"/>
        <c:lblAlgn val="ctr"/>
        <c:lblOffset val="100"/>
        <c:noMultiLvlLbl val="0"/>
      </c:catAx>
      <c:valAx>
        <c:axId val="440930984"/>
        <c:scaling>
          <c:orientation val="minMax"/>
        </c:scaling>
        <c:delete val="0"/>
        <c:axPos val="l"/>
        <c:majorGridlines/>
        <c:numFmt formatCode="&quot;£&quot;#,##0&quot;m&quot;" sourceLinked="0"/>
        <c:majorTickMark val="out"/>
        <c:minorTickMark val="none"/>
        <c:tickLblPos val="nextTo"/>
        <c:spPr>
          <a:ln>
            <a:noFill/>
          </a:ln>
        </c:spPr>
        <c:crossAx val="440795392"/>
        <c:crosses val="autoZero"/>
        <c:crossBetween val="between"/>
        <c:dispUnits>
          <c:builtInUnit val="millions"/>
        </c:dispUnits>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7757363662882E-2"/>
          <c:y val="5.2767554661847654E-2"/>
          <c:w val="0.89966693399436182"/>
          <c:h val="0.71636599768933151"/>
        </c:manualLayout>
      </c:layout>
      <c:barChart>
        <c:barDir val="col"/>
        <c:grouping val="clustered"/>
        <c:varyColors val="0"/>
        <c:ser>
          <c:idx val="0"/>
          <c:order val="0"/>
          <c:tx>
            <c:strRef>
              <c:f>'ins costs'!$C$2</c:f>
              <c:strCache>
                <c:ptCount val="1"/>
                <c:pt idx="0">
                  <c:v>Scenario 23 / Scenario 2B</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costs'!$C$4:$C$8</c:f>
              <c:numCache>
                <c:formatCode>_-* #,##0_-;\-* #,##0_-;_-* "-"??_-;_-@_-</c:formatCode>
                <c:ptCount val="5"/>
                <c:pt idx="0">
                  <c:v>1676151000.1569462</c:v>
                </c:pt>
                <c:pt idx="1">
                  <c:v>213916363.81252906</c:v>
                </c:pt>
                <c:pt idx="2">
                  <c:v>63895931.734540746</c:v>
                </c:pt>
                <c:pt idx="3">
                  <c:v>136700574.59782714</c:v>
                </c:pt>
                <c:pt idx="4">
                  <c:v>277812295.54706979</c:v>
                </c:pt>
              </c:numCache>
            </c:numRef>
          </c:val>
        </c:ser>
        <c:ser>
          <c:idx val="1"/>
          <c:order val="1"/>
          <c:tx>
            <c:strRef>
              <c:f>'ins costs'!$D$2</c:f>
              <c:strCache>
                <c:ptCount val="1"/>
                <c:pt idx="0">
                  <c:v>Settled basis</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costs'!$D$4:$D$8</c:f>
              <c:numCache>
                <c:formatCode>_-* #,##0_-;\-* #,##0_-;_-* "-"??_-;_-@_-</c:formatCode>
                <c:ptCount val="5"/>
                <c:pt idx="0">
                  <c:v>1609448157.955543</c:v>
                </c:pt>
                <c:pt idx="1">
                  <c:v>167170698.38911191</c:v>
                </c:pt>
                <c:pt idx="2">
                  <c:v>92282455.055121452</c:v>
                </c:pt>
                <c:pt idx="3">
                  <c:v>84796356.538952336</c:v>
                </c:pt>
                <c:pt idx="4">
                  <c:v>259453153.44423336</c:v>
                </c:pt>
              </c:numCache>
            </c:numRef>
          </c:val>
        </c:ser>
        <c:ser>
          <c:idx val="2"/>
          <c:order val="2"/>
          <c:tx>
            <c:strRef>
              <c:f>'ins costs'!$E$2</c:f>
              <c:strCache>
                <c:ptCount val="1"/>
                <c:pt idx="0">
                  <c:v>Incurred basis</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costs'!$E$4:$E$8</c:f>
              <c:numCache>
                <c:formatCode>_-* #,##0_-;\-* #,##0_-;_-* "-"??_-;_-@_-</c:formatCode>
                <c:ptCount val="5"/>
                <c:pt idx="0">
                  <c:v>1927104729.3180113</c:v>
                </c:pt>
                <c:pt idx="1">
                  <c:v>211123788.25827619</c:v>
                </c:pt>
                <c:pt idx="2">
                  <c:v>121676436.8475614</c:v>
                </c:pt>
                <c:pt idx="3">
                  <c:v>130096937.12746419</c:v>
                </c:pt>
                <c:pt idx="4">
                  <c:v>332800225.10583758</c:v>
                </c:pt>
              </c:numCache>
            </c:numRef>
          </c:val>
        </c:ser>
        <c:dLbls>
          <c:showLegendKey val="0"/>
          <c:showVal val="0"/>
          <c:showCatName val="0"/>
          <c:showSerName val="0"/>
          <c:showPercent val="0"/>
          <c:showBubbleSize val="0"/>
        </c:dLbls>
        <c:gapWidth val="150"/>
        <c:axId val="440931768"/>
        <c:axId val="440932160"/>
      </c:barChart>
      <c:catAx>
        <c:axId val="440931768"/>
        <c:scaling>
          <c:orientation val="minMax"/>
        </c:scaling>
        <c:delete val="0"/>
        <c:axPos val="b"/>
        <c:numFmt formatCode="General" sourceLinked="0"/>
        <c:majorTickMark val="none"/>
        <c:minorTickMark val="none"/>
        <c:tickLblPos val="nextTo"/>
        <c:crossAx val="440932160"/>
        <c:crosses val="autoZero"/>
        <c:auto val="1"/>
        <c:lblAlgn val="ctr"/>
        <c:lblOffset val="100"/>
        <c:noMultiLvlLbl val="0"/>
      </c:catAx>
      <c:valAx>
        <c:axId val="440932160"/>
        <c:scaling>
          <c:orientation val="minMax"/>
          <c:max val="2000000000"/>
        </c:scaling>
        <c:delete val="0"/>
        <c:axPos val="l"/>
        <c:majorGridlines/>
        <c:numFmt formatCode="&quot;£&quot;#,##0&quot;m&quot;" sourceLinked="0"/>
        <c:majorTickMark val="out"/>
        <c:minorTickMark val="none"/>
        <c:tickLblPos val="nextTo"/>
        <c:spPr>
          <a:ln>
            <a:noFill/>
          </a:ln>
        </c:spPr>
        <c:crossAx val="440931768"/>
        <c:crosses val="autoZero"/>
        <c:crossBetween val="between"/>
        <c:dispUnits>
          <c:builtInUnit val="millions"/>
        </c:dispUnits>
      </c:valAx>
    </c:plotArea>
    <c:legend>
      <c:legendPos val="b"/>
      <c:layout/>
      <c:overlay val="0"/>
      <c:spPr>
        <a:solidFill>
          <a:schemeClr val="bg1"/>
        </a:solidFill>
      </c:spPr>
    </c:legend>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6106379632569E-2"/>
          <c:y val="1.5292455469109288E-2"/>
          <c:w val="0.91319038071705139"/>
          <c:h val="0.84187487689272722"/>
        </c:manualLayout>
      </c:layout>
      <c:barChart>
        <c:barDir val="col"/>
        <c:grouping val="clustered"/>
        <c:varyColors val="0"/>
        <c:ser>
          <c:idx val="0"/>
          <c:order val="0"/>
          <c:tx>
            <c:strRef>
              <c:f>'meso comp'!$F$10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comp'!$J$3:$J$9</c:f>
              <c:numCache>
                <c:formatCode>_-* #,##0_-;\-* #,##0_-;_-* "-"??_-;_-@_-</c:formatCode>
                <c:ptCount val="7"/>
                <c:pt idx="0">
                  <c:v>209338525.26586646</c:v>
                </c:pt>
                <c:pt idx="1">
                  <c:v>219695121.15789747</c:v>
                </c:pt>
                <c:pt idx="2">
                  <c:v>229933933.13223025</c:v>
                </c:pt>
                <c:pt idx="3">
                  <c:v>239895250.79980189</c:v>
                </c:pt>
                <c:pt idx="4">
                  <c:v>249701332.36239237</c:v>
                </c:pt>
                <c:pt idx="5">
                  <c:v>259238523.1039969</c:v>
                </c:pt>
                <c:pt idx="6">
                  <c:v>268348314.33476055</c:v>
                </c:pt>
              </c:numCache>
            </c:numRef>
          </c:val>
        </c:ser>
        <c:ser>
          <c:idx val="1"/>
          <c:order val="1"/>
          <c:tx>
            <c:strRef>
              <c:f>'meso comp'!$G$10</c:f>
              <c:strCache>
                <c:ptCount val="1"/>
                <c:pt idx="0">
                  <c:v>Settled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comp'!$K$3:$K$9</c:f>
              <c:numCache>
                <c:formatCode>_-* #,##0_-;\-* #,##0_-;_-* "-"??_-;_-@_-</c:formatCode>
                <c:ptCount val="7"/>
                <c:pt idx="0">
                  <c:v>199615608.13819766</c:v>
                </c:pt>
                <c:pt idx="1">
                  <c:v>211229371.56641313</c:v>
                </c:pt>
                <c:pt idx="2">
                  <c:v>209407105.51393577</c:v>
                </c:pt>
                <c:pt idx="3">
                  <c:v>248869995.19824839</c:v>
                </c:pt>
                <c:pt idx="4">
                  <c:v>241370022.77841869</c:v>
                </c:pt>
                <c:pt idx="5">
                  <c:v>256512231.7197901</c:v>
                </c:pt>
                <c:pt idx="6">
                  <c:v>242443823.04053935</c:v>
                </c:pt>
              </c:numCache>
            </c:numRef>
          </c:val>
        </c:ser>
        <c:ser>
          <c:idx val="2"/>
          <c:order val="2"/>
          <c:tx>
            <c:strRef>
              <c:f>'meso comp'!$H$10</c:f>
              <c:strCache>
                <c:ptCount val="1"/>
                <c:pt idx="0">
                  <c:v>Incurred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comp'!$L$3:$L$9</c:f>
              <c:numCache>
                <c:formatCode>_-* #,##0_-;\-* #,##0_-;_-* "-"??_-;_-@_-</c:formatCode>
                <c:ptCount val="7"/>
                <c:pt idx="0">
                  <c:v>222677473.26925066</c:v>
                </c:pt>
                <c:pt idx="1">
                  <c:v>234691845.745662</c:v>
                </c:pt>
                <c:pt idx="2">
                  <c:v>253951027.03316173</c:v>
                </c:pt>
                <c:pt idx="3">
                  <c:v>279265209.95269245</c:v>
                </c:pt>
                <c:pt idx="4">
                  <c:v>279365442.19524717</c:v>
                </c:pt>
                <c:pt idx="5">
                  <c:v>307146579.42766738</c:v>
                </c:pt>
                <c:pt idx="6">
                  <c:v>350007151.69432992</c:v>
                </c:pt>
              </c:numCache>
            </c:numRef>
          </c:val>
        </c:ser>
        <c:dLbls>
          <c:showLegendKey val="0"/>
          <c:showVal val="0"/>
          <c:showCatName val="0"/>
          <c:showSerName val="0"/>
          <c:showPercent val="0"/>
          <c:showBubbleSize val="0"/>
        </c:dLbls>
        <c:gapWidth val="150"/>
        <c:axId val="441063064"/>
        <c:axId val="441063456"/>
      </c:barChart>
      <c:catAx>
        <c:axId val="441063064"/>
        <c:scaling>
          <c:orientation val="minMax"/>
        </c:scaling>
        <c:delete val="0"/>
        <c:axPos val="b"/>
        <c:numFmt formatCode="General" sourceLinked="1"/>
        <c:majorTickMark val="none"/>
        <c:minorTickMark val="none"/>
        <c:tickLblPos val="nextTo"/>
        <c:crossAx val="441063456"/>
        <c:crosses val="autoZero"/>
        <c:auto val="1"/>
        <c:lblAlgn val="ctr"/>
        <c:lblOffset val="100"/>
        <c:noMultiLvlLbl val="0"/>
      </c:catAx>
      <c:valAx>
        <c:axId val="441063456"/>
        <c:scaling>
          <c:orientation val="minMax"/>
        </c:scaling>
        <c:delete val="0"/>
        <c:axPos val="l"/>
        <c:majorGridlines/>
        <c:numFmt formatCode="&quot;£&quot;#,##0&quot;m&quot;" sourceLinked="0"/>
        <c:majorTickMark val="out"/>
        <c:minorTickMark val="none"/>
        <c:tickLblPos val="nextTo"/>
        <c:spPr>
          <a:ln>
            <a:noFill/>
          </a:ln>
        </c:spPr>
        <c:crossAx val="441063064"/>
        <c:crosses val="autoZero"/>
        <c:crossBetween val="between"/>
        <c:dispUnits>
          <c:builtInUnit val="millions"/>
        </c:dispUnits>
      </c:valAx>
    </c:plotArea>
    <c:legend>
      <c:legendPos val="b"/>
      <c:layout/>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597579619426662"/>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cat>
          <c:val>
            <c:numRef>
              <c:f>Sheet1!$B$2:$B$66</c:f>
              <c:numCache>
                <c:formatCode>#,##0.00;[Red]\(#,##0.00\);\-</c:formatCode>
                <c:ptCount val="65"/>
                <c:pt idx="0">
                  <c:v>-5.8396665940499499</c:v>
                </c:pt>
                <c:pt idx="1">
                  <c:v>-6.2943720066271496</c:v>
                </c:pt>
                <c:pt idx="2">
                  <c:v>-5.9310507862604798</c:v>
                </c:pt>
                <c:pt idx="3">
                  <c:v>-4.9895668347991</c:v>
                </c:pt>
                <c:pt idx="4">
                  <c:v>-5.7220644706294097</c:v>
                </c:pt>
                <c:pt idx="5">
                  <c:v>-5.7128043972929001</c:v>
                </c:pt>
                <c:pt idx="6">
                  <c:v>-5.4851850922278897</c:v>
                </c:pt>
                <c:pt idx="7">
                  <c:v>-5.3357470991612903</c:v>
                </c:pt>
                <c:pt idx="8">
                  <c:v>-4.9327001125559304</c:v>
                </c:pt>
                <c:pt idx="9">
                  <c:v>-4.7603876139544203</c:v>
                </c:pt>
                <c:pt idx="10">
                  <c:v>-4.6996759051709702</c:v>
                </c:pt>
                <c:pt idx="11">
                  <c:v>-4.2534412148883201</c:v>
                </c:pt>
                <c:pt idx="12">
                  <c:v>-3.9946954502433498</c:v>
                </c:pt>
                <c:pt idx="13">
                  <c:v>-3.7956038975305701</c:v>
                </c:pt>
                <c:pt idx="14">
                  <c:v>-3.5387068914956901</c:v>
                </c:pt>
                <c:pt idx="15">
                  <c:v>-3.45680542616538</c:v>
                </c:pt>
                <c:pt idx="16">
                  <c:v>-3.1974338308251302</c:v>
                </c:pt>
                <c:pt idx="17">
                  <c:v>-3.1109589171004499</c:v>
                </c:pt>
                <c:pt idx="18">
                  <c:v>-2.7739669194477701</c:v>
                </c:pt>
                <c:pt idx="19">
                  <c:v>-2.5507087395825101</c:v>
                </c:pt>
                <c:pt idx="20">
                  <c:v>-2.6525758797461201</c:v>
                </c:pt>
                <c:pt idx="21">
                  <c:v>-2.1936110404976699</c:v>
                </c:pt>
                <c:pt idx="22">
                  <c:v>-2.1032946326247601</c:v>
                </c:pt>
                <c:pt idx="23">
                  <c:v>-1.9393590281297</c:v>
                </c:pt>
                <c:pt idx="24">
                  <c:v>-1.6419556173894201</c:v>
                </c:pt>
                <c:pt idx="25">
                  <c:v>-1.5625011132153701</c:v>
                </c:pt>
                <c:pt idx="26">
                  <c:v>-1.4765983004588099</c:v>
                </c:pt>
                <c:pt idx="27">
                  <c:v>-1.3224119485288599</c:v>
                </c:pt>
                <c:pt idx="28">
                  <c:v>-1.16909188138277</c:v>
                </c:pt>
                <c:pt idx="29">
                  <c:v>-1.03398777659261</c:v>
                </c:pt>
                <c:pt idx="30">
                  <c:v>-0.90804040656882701</c:v>
                </c:pt>
                <c:pt idx="31">
                  <c:v>-0.757559297850812</c:v>
                </c:pt>
                <c:pt idx="32">
                  <c:v>-0.62257865603098395</c:v>
                </c:pt>
                <c:pt idx="33">
                  <c:v>-0.55756637509381701</c:v>
                </c:pt>
                <c:pt idx="34">
                  <c:v>-0.38982732998838499</c:v>
                </c:pt>
                <c:pt idx="35">
                  <c:v>-0.301713547313741</c:v>
                </c:pt>
                <c:pt idx="36">
                  <c:v>-0.23057011825006399</c:v>
                </c:pt>
                <c:pt idx="37">
                  <c:v>-0.145785966678048</c:v>
                </c:pt>
                <c:pt idx="38">
                  <c:v>-4.9390544783469097E-2</c:v>
                </c:pt>
                <c:pt idx="39">
                  <c:v>7.9014323032062503E-2</c:v>
                </c:pt>
                <c:pt idx="40">
                  <c:v>0.10520717040139101</c:v>
                </c:pt>
                <c:pt idx="41">
                  <c:v>0.13963292828374299</c:v>
                </c:pt>
                <c:pt idx="42">
                  <c:v>0.33979579135458399</c:v>
                </c:pt>
                <c:pt idx="43">
                  <c:v>0.34942014228219298</c:v>
                </c:pt>
                <c:pt idx="44">
                  <c:v>0.44783478315988801</c:v>
                </c:pt>
                <c:pt idx="45">
                  <c:v>0.489772184975236</c:v>
                </c:pt>
                <c:pt idx="46">
                  <c:v>0.52496751406818198</c:v>
                </c:pt>
                <c:pt idx="47">
                  <c:v>0.59555364952689605</c:v>
                </c:pt>
                <c:pt idx="48">
                  <c:v>0.668867021498179</c:v>
                </c:pt>
                <c:pt idx="49">
                  <c:v>0.70999667371211095</c:v>
                </c:pt>
                <c:pt idx="50">
                  <c:v>0.77830526748299</c:v>
                </c:pt>
                <c:pt idx="51">
                  <c:v>0.76303749891736705</c:v>
                </c:pt>
                <c:pt idx="52">
                  <c:v>0.83045538129742202</c:v>
                </c:pt>
                <c:pt idx="53">
                  <c:v>0.81225784785616595</c:v>
                </c:pt>
                <c:pt idx="54">
                  <c:v>0.81344340386407699</c:v>
                </c:pt>
                <c:pt idx="55">
                  <c:v>0.80461179698937502</c:v>
                </c:pt>
                <c:pt idx="56">
                  <c:v>0.78365667223939905</c:v>
                </c:pt>
                <c:pt idx="57">
                  <c:v>0.72507923866936796</c:v>
                </c:pt>
                <c:pt idx="58">
                  <c:v>0.66819397586250395</c:v>
                </c:pt>
                <c:pt idx="59">
                  <c:v>0.58783309191923105</c:v>
                </c:pt>
                <c:pt idx="60">
                  <c:v>0.511522399648904</c:v>
                </c:pt>
                <c:pt idx="61">
                  <c:v>0.46396877106965201</c:v>
                </c:pt>
                <c:pt idx="62">
                  <c:v>0.34054076194937599</c:v>
                </c:pt>
                <c:pt idx="63">
                  <c:v>0.139927207226309</c:v>
                </c:pt>
                <c:pt idx="64">
                  <c:v>0</c:v>
                </c:pt>
              </c:numCache>
            </c:numRef>
          </c:val>
          <c:smooth val="0"/>
        </c:ser>
        <c:ser>
          <c:idx val="1"/>
          <c:order val="1"/>
          <c:tx>
            <c:strRef>
              <c:f>Sheet1!$C$1</c:f>
              <c:strCache>
                <c:ptCount val="1"/>
                <c:pt idx="0">
                  <c:v>Nielsen et al (2013) - using deaths up to 2007</c:v>
                </c:pt>
              </c:strCache>
            </c:strRef>
          </c:tx>
          <c:spPr>
            <a:ln w="28575" cap="rnd">
              <a:solidFill>
                <a:schemeClr val="accent6"/>
              </a:solidFill>
              <a:prstDash val="sysDot"/>
              <a:round/>
            </a:ln>
            <a:effectLst/>
          </c:spPr>
          <c:marker>
            <c:symbol val="none"/>
          </c:marker>
          <c:cat>
            <c:numRef>
              <c:f>Sheet1!$A$2:$A$66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cat>
          <c:val>
            <c:numRef>
              <c:f>Sheet1!$C$2:$C$66</c:f>
              <c:numCache>
                <c:formatCode>General</c:formatCode>
                <c:ptCount val="65"/>
                <c:pt idx="0">
                  <c:v>-5.9370313788318203</c:v>
                </c:pt>
                <c:pt idx="1">
                  <c:v>-6.3838425678028896</c:v>
                </c:pt>
                <c:pt idx="2">
                  <c:v>-5.8053817510410504</c:v>
                </c:pt>
                <c:pt idx="3">
                  <c:v>-5.15440437048247</c:v>
                </c:pt>
                <c:pt idx="4">
                  <c:v>-5.6001512033388403</c:v>
                </c:pt>
                <c:pt idx="5">
                  <c:v>-5.6385512996216702</c:v>
                </c:pt>
                <c:pt idx="6">
                  <c:v>-5.6709236358855399</c:v>
                </c:pt>
                <c:pt idx="7">
                  <c:v>-5.4777040118488003</c:v>
                </c:pt>
                <c:pt idx="8">
                  <c:v>-4.9164638164412704</c:v>
                </c:pt>
                <c:pt idx="9">
                  <c:v>-4.74075082509985</c:v>
                </c:pt>
                <c:pt idx="10">
                  <c:v>-4.7459219531504404</c:v>
                </c:pt>
                <c:pt idx="11">
                  <c:v>-4.3491821609791002</c:v>
                </c:pt>
                <c:pt idx="12">
                  <c:v>-3.9150668185908901</c:v>
                </c:pt>
                <c:pt idx="13">
                  <c:v>-3.7135080975950001</c:v>
                </c:pt>
                <c:pt idx="14">
                  <c:v>-3.4410795732759598</c:v>
                </c:pt>
                <c:pt idx="15">
                  <c:v>-3.4046225064423101</c:v>
                </c:pt>
                <c:pt idx="16">
                  <c:v>-3.1723543653819601</c:v>
                </c:pt>
                <c:pt idx="17">
                  <c:v>-3.0322946741947501</c:v>
                </c:pt>
                <c:pt idx="18">
                  <c:v>-2.72676625834894</c:v>
                </c:pt>
                <c:pt idx="19">
                  <c:v>-2.4699643031768299</c:v>
                </c:pt>
                <c:pt idx="20">
                  <c:v>-2.5541756653906602</c:v>
                </c:pt>
                <c:pt idx="21">
                  <c:v>-2.1168395277786498</c:v>
                </c:pt>
                <c:pt idx="22">
                  <c:v>-2.0181439185789101</c:v>
                </c:pt>
                <c:pt idx="23">
                  <c:v>-1.8710722061118701</c:v>
                </c:pt>
                <c:pt idx="24">
                  <c:v>-1.55641356765379</c:v>
                </c:pt>
                <c:pt idx="25">
                  <c:v>-1.45156650384344</c:v>
                </c:pt>
                <c:pt idx="26">
                  <c:v>-1.38006163524763</c:v>
                </c:pt>
                <c:pt idx="27">
                  <c:v>-1.23137125070489</c:v>
                </c:pt>
                <c:pt idx="28">
                  <c:v>-1.08075137443762</c:v>
                </c:pt>
                <c:pt idx="29">
                  <c:v>-0.93637977421456897</c:v>
                </c:pt>
                <c:pt idx="30">
                  <c:v>-0.81704550047594404</c:v>
                </c:pt>
                <c:pt idx="31">
                  <c:v>-0.65130899919325103</c:v>
                </c:pt>
                <c:pt idx="32">
                  <c:v>-0.54005664020753597</c:v>
                </c:pt>
                <c:pt idx="33">
                  <c:v>-0.45544653705084998</c:v>
                </c:pt>
                <c:pt idx="34">
                  <c:v>-0.27717509139989399</c:v>
                </c:pt>
                <c:pt idx="35">
                  <c:v>-0.17293771718030401</c:v>
                </c:pt>
                <c:pt idx="36">
                  <c:v>-0.11385891650891</c:v>
                </c:pt>
                <c:pt idx="37">
                  <c:v>1.8804318552050499E-2</c:v>
                </c:pt>
                <c:pt idx="38">
                  <c:v>6.84498187626464E-2</c:v>
                </c:pt>
                <c:pt idx="39">
                  <c:v>0.20555504323889601</c:v>
                </c:pt>
                <c:pt idx="40">
                  <c:v>0.24280685110424499</c:v>
                </c:pt>
                <c:pt idx="41">
                  <c:v>0.27799170973415799</c:v>
                </c:pt>
                <c:pt idx="42">
                  <c:v>0.49912189806663398</c:v>
                </c:pt>
                <c:pt idx="43">
                  <c:v>0.52439805673081497</c:v>
                </c:pt>
                <c:pt idx="44">
                  <c:v>0.59953734877739895</c:v>
                </c:pt>
                <c:pt idx="45">
                  <c:v>0.64523239054175496</c:v>
                </c:pt>
                <c:pt idx="46">
                  <c:v>0.68351825528973498</c:v>
                </c:pt>
                <c:pt idx="47">
                  <c:v>0.728784467510734</c:v>
                </c:pt>
                <c:pt idx="48">
                  <c:v>0.82498305658677895</c:v>
                </c:pt>
                <c:pt idx="49">
                  <c:v>0.86687600131023002</c:v>
                </c:pt>
                <c:pt idx="50">
                  <c:v>0.91388869792738703</c:v>
                </c:pt>
                <c:pt idx="51">
                  <c:v>0.89042793717731605</c:v>
                </c:pt>
                <c:pt idx="52">
                  <c:v>0.97097909877697197</c:v>
                </c:pt>
                <c:pt idx="53">
                  <c:v>0.92117164224417702</c:v>
                </c:pt>
                <c:pt idx="54">
                  <c:v>0.933812344068773</c:v>
                </c:pt>
                <c:pt idx="55">
                  <c:v>0.91379879707485201</c:v>
                </c:pt>
                <c:pt idx="56">
                  <c:v>0.83751086187379997</c:v>
                </c:pt>
                <c:pt idx="57">
                  <c:v>0.77105042705358395</c:v>
                </c:pt>
                <c:pt idx="58">
                  <c:v>0.74091570783423399</c:v>
                </c:pt>
                <c:pt idx="59">
                  <c:v>0.72621274896215804</c:v>
                </c:pt>
                <c:pt idx="60">
                  <c:v>0.62247166401308396</c:v>
                </c:pt>
                <c:pt idx="61">
                  <c:v>0.54509486164465004</c:v>
                </c:pt>
                <c:pt idx="62">
                  <c:v>0.36681479585582599</c:v>
                </c:pt>
                <c:pt idx="63">
                  <c:v>0.16417314335175501</c:v>
                </c:pt>
                <c:pt idx="64">
                  <c:v>0</c:v>
                </c:pt>
              </c:numCache>
            </c:numRef>
          </c:val>
          <c:smooth val="0"/>
        </c:ser>
        <c:dLbls>
          <c:showLegendKey val="0"/>
          <c:showVal val="0"/>
          <c:showCatName val="0"/>
          <c:showSerName val="0"/>
          <c:showPercent val="0"/>
          <c:showBubbleSize val="0"/>
        </c:dLbls>
        <c:smooth val="0"/>
        <c:axId val="445627920"/>
        <c:axId val="445629096"/>
      </c:lineChart>
      <c:catAx>
        <c:axId val="445627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9096"/>
        <c:crosses val="autoZero"/>
        <c:auto val="1"/>
        <c:lblAlgn val="ctr"/>
        <c:lblOffset val="100"/>
        <c:noMultiLvlLbl val="0"/>
      </c:catAx>
      <c:valAx>
        <c:axId val="445629096"/>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7920"/>
        <c:crosses val="autoZero"/>
        <c:crossBetween val="between"/>
        <c:majorUnit val="1"/>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2965190327615126"/>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Sheet1!$A$2:$A$110</c:f>
              <c:numCache>
                <c:formatCode>General</c:formatCode>
                <c:ptCount val="109"/>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numCache>
            </c:numRef>
          </c:cat>
          <c:val>
            <c:numRef>
              <c:f>Sheet1!$B$2:$B$110</c:f>
              <c:numCache>
                <c:formatCode>#,##0.00;[Red]\(#,##0.00\);\-</c:formatCode>
                <c:ptCount val="109"/>
                <c:pt idx="0">
                  <c:v>-7.0504625943492494E-2</c:v>
                </c:pt>
                <c:pt idx="1">
                  <c:v>15.033977160493601</c:v>
                </c:pt>
                <c:pt idx="2">
                  <c:v>15.357459506547</c:v>
                </c:pt>
                <c:pt idx="3">
                  <c:v>14.3835907950274</c:v>
                </c:pt>
                <c:pt idx="4">
                  <c:v>15.7586125829599</c:v>
                </c:pt>
                <c:pt idx="5">
                  <c:v>14.6381952507839</c:v>
                </c:pt>
                <c:pt idx="6">
                  <c:v>14.865138768820101</c:v>
                </c:pt>
                <c:pt idx="7">
                  <c:v>14.705269794855401</c:v>
                </c:pt>
                <c:pt idx="8">
                  <c:v>15.412046677047201</c:v>
                </c:pt>
                <c:pt idx="9">
                  <c:v>15.4213646717886</c:v>
                </c:pt>
                <c:pt idx="10">
                  <c:v>15.629467137457301</c:v>
                </c:pt>
                <c:pt idx="11">
                  <c:v>15.0763712562671</c:v>
                </c:pt>
                <c:pt idx="12">
                  <c:v>15.6834348584983</c:v>
                </c:pt>
                <c:pt idx="13">
                  <c:v>15.7971622930182</c:v>
                </c:pt>
                <c:pt idx="14">
                  <c:v>15.8899904127989</c:v>
                </c:pt>
                <c:pt idx="15">
                  <c:v>16.1989498912531</c:v>
                </c:pt>
                <c:pt idx="16">
                  <c:v>16.144087840113102</c:v>
                </c:pt>
                <c:pt idx="17">
                  <c:v>16.4171232312016</c:v>
                </c:pt>
                <c:pt idx="18">
                  <c:v>16.653801588296201</c:v>
                </c:pt>
                <c:pt idx="19">
                  <c:v>16.816801512708999</c:v>
                </c:pt>
                <c:pt idx="20">
                  <c:v>16.855070651135598</c:v>
                </c:pt>
                <c:pt idx="21">
                  <c:v>17.351425953385501</c:v>
                </c:pt>
                <c:pt idx="22">
                  <c:v>17.236443413674198</c:v>
                </c:pt>
                <c:pt idx="23">
                  <c:v>17.661157732178602</c:v>
                </c:pt>
                <c:pt idx="24">
                  <c:v>17.6769530308875</c:v>
                </c:pt>
                <c:pt idx="25">
                  <c:v>17.694610156655301</c:v>
                </c:pt>
                <c:pt idx="26">
                  <c:v>17.743899918823601</c:v>
                </c:pt>
                <c:pt idx="27">
                  <c:v>17.9441570469086</c:v>
                </c:pt>
                <c:pt idx="28">
                  <c:v>18.010671033679099</c:v>
                </c:pt>
                <c:pt idx="29">
                  <c:v>18.089696105813001</c:v>
                </c:pt>
                <c:pt idx="30">
                  <c:v>18.300553173529298</c:v>
                </c:pt>
                <c:pt idx="31">
                  <c:v>18.366053186028299</c:v>
                </c:pt>
                <c:pt idx="32">
                  <c:v>18.460085306574399</c:v>
                </c:pt>
                <c:pt idx="33">
                  <c:v>18.604344152034201</c:v>
                </c:pt>
                <c:pt idx="34">
                  <c:v>18.645257804339401</c:v>
                </c:pt>
                <c:pt idx="35">
                  <c:v>18.750555980708199</c:v>
                </c:pt>
                <c:pt idx="36">
                  <c:v>18.742065382689201</c:v>
                </c:pt>
                <c:pt idx="37">
                  <c:v>18.730946288886699</c:v>
                </c:pt>
                <c:pt idx="38">
                  <c:v>18.723554942416499</c:v>
                </c:pt>
                <c:pt idx="39">
                  <c:v>18.852975552503299</c:v>
                </c:pt>
                <c:pt idx="40">
                  <c:v>19.294513112099398</c:v>
                </c:pt>
                <c:pt idx="41">
                  <c:v>19.3522107557014</c:v>
                </c:pt>
                <c:pt idx="42">
                  <c:v>19.401621154366399</c:v>
                </c:pt>
                <c:pt idx="43">
                  <c:v>19.460566142451398</c:v>
                </c:pt>
                <c:pt idx="44">
                  <c:v>19.5302238786775</c:v>
                </c:pt>
                <c:pt idx="45">
                  <c:v>19.5982382912945</c:v>
                </c:pt>
                <c:pt idx="46">
                  <c:v>19.678894658350501</c:v>
                </c:pt>
                <c:pt idx="47">
                  <c:v>19.6438839812987</c:v>
                </c:pt>
                <c:pt idx="48">
                  <c:v>19.7134496053893</c:v>
                </c:pt>
                <c:pt idx="49">
                  <c:v>19.757615693691299</c:v>
                </c:pt>
                <c:pt idx="50">
                  <c:v>19.8107270068014</c:v>
                </c:pt>
                <c:pt idx="51">
                  <c:v>19.876715742926098</c:v>
                </c:pt>
                <c:pt idx="52">
                  <c:v>19.8850275776134</c:v>
                </c:pt>
                <c:pt idx="53">
                  <c:v>19.835847268489498</c:v>
                </c:pt>
                <c:pt idx="54">
                  <c:v>19.883882819912699</c:v>
                </c:pt>
                <c:pt idx="55">
                  <c:v>19.9030932333343</c:v>
                </c:pt>
                <c:pt idx="56">
                  <c:v>19.998912196408298</c:v>
                </c:pt>
                <c:pt idx="57">
                  <c:v>20.056223626426</c:v>
                </c:pt>
                <c:pt idx="58">
                  <c:v>20.129016322116801</c:v>
                </c:pt>
                <c:pt idx="59">
                  <c:v>20.1560850716814</c:v>
                </c:pt>
                <c:pt idx="60">
                  <c:v>20.116606198028698</c:v>
                </c:pt>
                <c:pt idx="61">
                  <c:v>20.144584201039901</c:v>
                </c:pt>
                <c:pt idx="62">
                  <c:v>20.2545419476223</c:v>
                </c:pt>
                <c:pt idx="63">
                  <c:v>20.226940107520999</c:v>
                </c:pt>
                <c:pt idx="64">
                  <c:v>20.277755843311098</c:v>
                </c:pt>
                <c:pt idx="65" formatCode="General">
                  <c:v>20.225349358215901</c:v>
                </c:pt>
                <c:pt idx="66" formatCode="General">
                  <c:v>20.214283257929399</c:v>
                </c:pt>
                <c:pt idx="67" formatCode="General">
                  <c:v>20.405991859838199</c:v>
                </c:pt>
                <c:pt idx="68" formatCode="General">
                  <c:v>20.312422401704001</c:v>
                </c:pt>
                <c:pt idx="69" formatCode="General">
                  <c:v>20.1152026166939</c:v>
                </c:pt>
                <c:pt idx="70" formatCode="General">
                  <c:v>19.924951699066</c:v>
                </c:pt>
                <c:pt idx="71" formatCode="General">
                  <c:v>19.8492157206441</c:v>
                </c:pt>
                <c:pt idx="72" formatCode="General">
                  <c:v>19.723715269351001</c:v>
                </c:pt>
                <c:pt idx="73" formatCode="General">
                  <c:v>19.780072000349701</c:v>
                </c:pt>
                <c:pt idx="74" formatCode="General">
                  <c:v>19.4248044690505</c:v>
                </c:pt>
                <c:pt idx="75" formatCode="General">
                  <c:v>19.576927463618102</c:v>
                </c:pt>
                <c:pt idx="76" formatCode="General">
                  <c:v>19.405760692921401</c:v>
                </c:pt>
                <c:pt idx="77" formatCode="General">
                  <c:v>19.304249390090501</c:v>
                </c:pt>
                <c:pt idx="78" formatCode="General">
                  <c:v>19.2577895230393</c:v>
                </c:pt>
                <c:pt idx="79" formatCode="General">
                  <c:v>19.1613091601902</c:v>
                </c:pt>
                <c:pt idx="80" formatCode="General">
                  <c:v>18.879230592459901</c:v>
                </c:pt>
                <c:pt idx="81" formatCode="General">
                  <c:v>19.213216194338699</c:v>
                </c:pt>
                <c:pt idx="82" formatCode="General">
                  <c:v>18.746712280324498</c:v>
                </c:pt>
                <c:pt idx="83" formatCode="General">
                  <c:v>19.126191878522899</c:v>
                </c:pt>
                <c:pt idx="84" formatCode="General">
                  <c:v>18.750574655544199</c:v>
                </c:pt>
                <c:pt idx="85" formatCode="General">
                  <c:v>18.774766045117602</c:v>
                </c:pt>
                <c:pt idx="86" formatCode="General">
                  <c:v>19.143867165022499</c:v>
                </c:pt>
                <c:pt idx="87" formatCode="General">
                  <c:v>18.642256106785801</c:v>
                </c:pt>
                <c:pt idx="88" formatCode="General">
                  <c:v>19.462671955652102</c:v>
                </c:pt>
                <c:pt idx="89" formatCode="General">
                  <c:v>19.307930602881701</c:v>
                </c:pt>
                <c:pt idx="90" formatCode="General">
                  <c:v>18.834121974783098</c:v>
                </c:pt>
                <c:pt idx="91" formatCode="General">
                  <c:v>18.7648194966972</c:v>
                </c:pt>
                <c:pt idx="92" formatCode="General">
                  <c:v>18.956267484121799</c:v>
                </c:pt>
                <c:pt idx="93" formatCode="General">
                  <c:v>18.765881218245099</c:v>
                </c:pt>
                <c:pt idx="94" formatCode="General">
                  <c:v>18.970617204057302</c:v>
                </c:pt>
                <c:pt idx="95" formatCode="General">
                  <c:v>5.0644503705503503</c:v>
                </c:pt>
                <c:pt idx="96" formatCode="General">
                  <c:v>18.7414819202254</c:v>
                </c:pt>
                <c:pt idx="97" formatCode="General">
                  <c:v>18.978497337058101</c:v>
                </c:pt>
                <c:pt idx="98" formatCode="General">
                  <c:v>19.209779898626</c:v>
                </c:pt>
                <c:pt idx="99" formatCode="General">
                  <c:v>5.4844770432163799</c:v>
                </c:pt>
                <c:pt idx="100" formatCode="General">
                  <c:v>5.57834223640217</c:v>
                </c:pt>
                <c:pt idx="101" formatCode="General">
                  <c:v>19.817134275428099</c:v>
                </c:pt>
                <c:pt idx="102" formatCode="General">
                  <c:v>5.7016060493990102</c:v>
                </c:pt>
                <c:pt idx="103" formatCode="General">
                  <c:v>20.1755251185118</c:v>
                </c:pt>
                <c:pt idx="104" formatCode="General">
                  <c:v>20.348497355956599</c:v>
                </c:pt>
                <c:pt idx="105" formatCode="General">
                  <c:v>5.73626333928605</c:v>
                </c:pt>
                <c:pt idx="106" formatCode="General">
                  <c:v>6.0104790608642702</c:v>
                </c:pt>
                <c:pt idx="107" formatCode="General">
                  <c:v>6.0512772661651404</c:v>
                </c:pt>
                <c:pt idx="108" formatCode="General">
                  <c:v>5.8396661847738898</c:v>
                </c:pt>
              </c:numCache>
            </c:numRef>
          </c:val>
          <c:smooth val="0"/>
        </c:ser>
        <c:ser>
          <c:idx val="1"/>
          <c:order val="1"/>
          <c:tx>
            <c:strRef>
              <c:f>Sheet1!$C$1</c:f>
              <c:strCache>
                <c:ptCount val="1"/>
                <c:pt idx="0">
                  <c:v>Nielsen et al (2013) - using deaths up to 2007</c:v>
                </c:pt>
              </c:strCache>
            </c:strRef>
          </c:tx>
          <c:spPr>
            <a:ln w="28575" cap="rnd">
              <a:solidFill>
                <a:schemeClr val="accent6"/>
              </a:solidFill>
              <a:prstDash val="sysDot"/>
              <a:round/>
            </a:ln>
            <a:effectLst/>
          </c:spPr>
          <c:marker>
            <c:symbol val="none"/>
          </c:marker>
          <c:cat>
            <c:numRef>
              <c:f>Sheet1!$A$2:$A$110</c:f>
              <c:numCache>
                <c:formatCode>General</c:formatCode>
                <c:ptCount val="109"/>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numCache>
            </c:numRef>
          </c:cat>
          <c:val>
            <c:numRef>
              <c:f>Sheet1!$C$2:$C$110</c:f>
              <c:numCache>
                <c:formatCode>General</c:formatCode>
                <c:ptCount val="109"/>
                <c:pt idx="0">
                  <c:v>-8.3250398145131493E-2</c:v>
                </c:pt>
                <c:pt idx="1">
                  <c:v>15.0156837347962</c:v>
                </c:pt>
                <c:pt idx="2">
                  <c:v>15.3193240872542</c:v>
                </c:pt>
                <c:pt idx="3">
                  <c:v>14.327137505428199</c:v>
                </c:pt>
                <c:pt idx="4">
                  <c:v>15.684475987631901</c:v>
                </c:pt>
                <c:pt idx="5">
                  <c:v>14.564319907415999</c:v>
                </c:pt>
                <c:pt idx="6">
                  <c:v>14.795772814609901</c:v>
                </c:pt>
                <c:pt idx="7">
                  <c:v>14.6381806530927</c:v>
                </c:pt>
                <c:pt idx="8">
                  <c:v>15.3393368676566</c:v>
                </c:pt>
                <c:pt idx="9">
                  <c:v>15.3429693716974</c:v>
                </c:pt>
                <c:pt idx="10">
                  <c:v>15.5478394200164</c:v>
                </c:pt>
                <c:pt idx="11">
                  <c:v>14.9889266103451</c:v>
                </c:pt>
                <c:pt idx="12">
                  <c:v>15.592634405165599</c:v>
                </c:pt>
                <c:pt idx="13">
                  <c:v>15.7028287044265</c:v>
                </c:pt>
                <c:pt idx="14">
                  <c:v>15.791321392435799</c:v>
                </c:pt>
                <c:pt idx="15">
                  <c:v>16.09669911412</c:v>
                </c:pt>
                <c:pt idx="16">
                  <c:v>16.0401587883415</c:v>
                </c:pt>
                <c:pt idx="17">
                  <c:v>16.310537312301602</c:v>
                </c:pt>
                <c:pt idx="18">
                  <c:v>16.5450268280335</c:v>
                </c:pt>
                <c:pt idx="19">
                  <c:v>16.7062623330729</c:v>
                </c:pt>
                <c:pt idx="20">
                  <c:v>16.742191043692301</c:v>
                </c:pt>
                <c:pt idx="21">
                  <c:v>17.236945858535801</c:v>
                </c:pt>
                <c:pt idx="22">
                  <c:v>17.121314932154402</c:v>
                </c:pt>
                <c:pt idx="23">
                  <c:v>17.5454550168696</c:v>
                </c:pt>
                <c:pt idx="24">
                  <c:v>17.560988503936599</c:v>
                </c:pt>
                <c:pt idx="25">
                  <c:v>17.5786067861637</c:v>
                </c:pt>
                <c:pt idx="26">
                  <c:v>17.626978466893199</c:v>
                </c:pt>
                <c:pt idx="27">
                  <c:v>17.8272391133874</c:v>
                </c:pt>
                <c:pt idx="28">
                  <c:v>17.893570802098001</c:v>
                </c:pt>
                <c:pt idx="29">
                  <c:v>17.972657146235701</c:v>
                </c:pt>
                <c:pt idx="30">
                  <c:v>18.1836850767701</c:v>
                </c:pt>
                <c:pt idx="31">
                  <c:v>18.249546252114602</c:v>
                </c:pt>
                <c:pt idx="32">
                  <c:v>18.343672854772201</c:v>
                </c:pt>
                <c:pt idx="33">
                  <c:v>18.488130034643</c:v>
                </c:pt>
                <c:pt idx="34">
                  <c:v>18.529171234059199</c:v>
                </c:pt>
                <c:pt idx="35">
                  <c:v>18.634633828136401</c:v>
                </c:pt>
                <c:pt idx="36">
                  <c:v>18.626269243589899</c:v>
                </c:pt>
                <c:pt idx="37">
                  <c:v>18.615233619795902</c:v>
                </c:pt>
                <c:pt idx="38">
                  <c:v>18.6078613399646</c:v>
                </c:pt>
                <c:pt idx="39">
                  <c:v>18.7425299734888</c:v>
                </c:pt>
                <c:pt idx="40">
                  <c:v>19.178728891998901</c:v>
                </c:pt>
                <c:pt idx="41">
                  <c:v>19.215711337157199</c:v>
                </c:pt>
                <c:pt idx="42">
                  <c:v>19.253662177498999</c:v>
                </c:pt>
                <c:pt idx="43">
                  <c:v>19.317669137458999</c:v>
                </c:pt>
                <c:pt idx="44">
                  <c:v>19.403879260421299</c:v>
                </c:pt>
                <c:pt idx="45">
                  <c:v>19.4896551100652</c:v>
                </c:pt>
                <c:pt idx="46">
                  <c:v>19.528393616860502</c:v>
                </c:pt>
                <c:pt idx="47">
                  <c:v>19.4935328471459</c:v>
                </c:pt>
                <c:pt idx="48">
                  <c:v>19.580696041847801</c:v>
                </c:pt>
                <c:pt idx="49">
                  <c:v>19.609912476891999</c:v>
                </c:pt>
                <c:pt idx="50">
                  <c:v>19.662658400263901</c:v>
                </c:pt>
                <c:pt idx="51">
                  <c:v>19.717025455697001</c:v>
                </c:pt>
                <c:pt idx="52">
                  <c:v>19.6793388825314</c:v>
                </c:pt>
                <c:pt idx="53">
                  <c:v>19.677873067808498</c:v>
                </c:pt>
                <c:pt idx="54">
                  <c:v>19.7382060340484</c:v>
                </c:pt>
                <c:pt idx="55">
                  <c:v>19.774171562901</c:v>
                </c:pt>
                <c:pt idx="56">
                  <c:v>19.865705951983699</c:v>
                </c:pt>
                <c:pt idx="57">
                  <c:v>19.913210010695099</c:v>
                </c:pt>
                <c:pt idx="58">
                  <c:v>20.048597296899899</c:v>
                </c:pt>
                <c:pt idx="59">
                  <c:v>20.057100473926099</c:v>
                </c:pt>
                <c:pt idx="60">
                  <c:v>20.061687636976799</c:v>
                </c:pt>
                <c:pt idx="61">
                  <c:v>20.060901939116398</c:v>
                </c:pt>
                <c:pt idx="62">
                  <c:v>20.173195851161601</c:v>
                </c:pt>
                <c:pt idx="63">
                  <c:v>20.230519791021798</c:v>
                </c:pt>
                <c:pt idx="64">
                  <c:v>20.203716828804801</c:v>
                </c:pt>
                <c:pt idx="65">
                  <c:v>20.173993404691299</c:v>
                </c:pt>
                <c:pt idx="66">
                  <c:v>20.138881213489402</c:v>
                </c:pt>
                <c:pt idx="67">
                  <c:v>20.346276367243998</c:v>
                </c:pt>
                <c:pt idx="68">
                  <c:v>20.3462085612423</c:v>
                </c:pt>
                <c:pt idx="69">
                  <c:v>20.085764653591799</c:v>
                </c:pt>
                <c:pt idx="70">
                  <c:v>19.8660286152666</c:v>
                </c:pt>
                <c:pt idx="71">
                  <c:v>19.813758808882401</c:v>
                </c:pt>
                <c:pt idx="72">
                  <c:v>19.737374510502899</c:v>
                </c:pt>
                <c:pt idx="73">
                  <c:v>19.733736238623099</c:v>
                </c:pt>
                <c:pt idx="74">
                  <c:v>19.413378239448001</c:v>
                </c:pt>
                <c:pt idx="75">
                  <c:v>19.558389876638898</c:v>
                </c:pt>
                <c:pt idx="76">
                  <c:v>19.445346392011899</c:v>
                </c:pt>
                <c:pt idx="77">
                  <c:v>19.050353306159799</c:v>
                </c:pt>
                <c:pt idx="78">
                  <c:v>19.2881136385815</c:v>
                </c:pt>
                <c:pt idx="79">
                  <c:v>19.180100431024599</c:v>
                </c:pt>
                <c:pt idx="80">
                  <c:v>19.367624348112798</c:v>
                </c:pt>
                <c:pt idx="81">
                  <c:v>18.870552235007999</c:v>
                </c:pt>
                <c:pt idx="82">
                  <c:v>18.955500428459601</c:v>
                </c:pt>
                <c:pt idx="83">
                  <c:v>19.8202460196947</c:v>
                </c:pt>
                <c:pt idx="84">
                  <c:v>18.507515238810399</c:v>
                </c:pt>
                <c:pt idx="85">
                  <c:v>18.727924892158001</c:v>
                </c:pt>
                <c:pt idx="86">
                  <c:v>19.621560740411901</c:v>
                </c:pt>
                <c:pt idx="87">
                  <c:v>4.8122040593903996</c:v>
                </c:pt>
                <c:pt idx="88">
                  <c:v>20.046166039505302</c:v>
                </c:pt>
                <c:pt idx="89">
                  <c:v>19.203142782330001</c:v>
                </c:pt>
                <c:pt idx="90">
                  <c:v>18.7607334489709</c:v>
                </c:pt>
                <c:pt idx="91">
                  <c:v>19.025940540243401</c:v>
                </c:pt>
                <c:pt idx="92">
                  <c:v>20.343640692708799</c:v>
                </c:pt>
                <c:pt idx="93">
                  <c:v>19.425022425804698</c:v>
                </c:pt>
                <c:pt idx="94">
                  <c:v>5.6126269299860398</c:v>
                </c:pt>
                <c:pt idx="95">
                  <c:v>5.7024555347715404</c:v>
                </c:pt>
                <c:pt idx="96">
                  <c:v>5.7321942993983503</c:v>
                </c:pt>
                <c:pt idx="97">
                  <c:v>5.7424175628065699</c:v>
                </c:pt>
                <c:pt idx="98">
                  <c:v>5.7629160317574897</c:v>
                </c:pt>
                <c:pt idx="99">
                  <c:v>5.8047148999341402</c:v>
                </c:pt>
                <c:pt idx="100">
                  <c:v>6.0215282612881502</c:v>
                </c:pt>
                <c:pt idx="101">
                  <c:v>21.745125182591799</c:v>
                </c:pt>
                <c:pt idx="102">
                  <c:v>5.9370318425903301</c:v>
                </c:pt>
                <c:pt idx="103">
                  <c:v>#N/A</c:v>
                </c:pt>
                <c:pt idx="104">
                  <c:v>#N/A</c:v>
                </c:pt>
                <c:pt idx="105">
                  <c:v>#N/A</c:v>
                </c:pt>
                <c:pt idx="106">
                  <c:v>#N/A</c:v>
                </c:pt>
                <c:pt idx="107">
                  <c:v>#N/A</c:v>
                </c:pt>
                <c:pt idx="108">
                  <c:v>#N/A</c:v>
                </c:pt>
              </c:numCache>
            </c:numRef>
          </c:val>
          <c:smooth val="0"/>
        </c:ser>
        <c:dLbls>
          <c:showLegendKey val="0"/>
          <c:showVal val="0"/>
          <c:showCatName val="0"/>
          <c:showSerName val="0"/>
          <c:showPercent val="0"/>
          <c:showBubbleSize val="0"/>
        </c:dLbls>
        <c:smooth val="0"/>
        <c:axId val="445629880"/>
        <c:axId val="445630272"/>
      </c:lineChart>
      <c:catAx>
        <c:axId val="445629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30272"/>
        <c:crosses val="autoZero"/>
        <c:auto val="1"/>
        <c:lblAlgn val="ctr"/>
        <c:lblOffset val="100"/>
        <c:noMultiLvlLbl val="0"/>
      </c:catAx>
      <c:valAx>
        <c:axId val="445630272"/>
        <c:scaling>
          <c:orientation val="minMax"/>
          <c:max val="22"/>
          <c:min val="-1"/>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9880"/>
        <c:crosses val="autoZero"/>
        <c:crossBetween val="between"/>
        <c:majorUnit val="2"/>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00905094051586E-2"/>
          <c:y val="4.5462004703444928E-2"/>
          <c:w val="0.88222368074153901"/>
          <c:h val="0.70876184354870353"/>
        </c:manualLayout>
      </c:layout>
      <c:lineChart>
        <c:grouping val="standard"/>
        <c:varyColors val="0"/>
        <c:ser>
          <c:idx val="1"/>
          <c:order val="0"/>
          <c:tx>
            <c:strRef>
              <c:f>Sheet1!$B$1</c:f>
              <c:strCache>
                <c:ptCount val="1"/>
                <c:pt idx="0">
                  <c:v>Nielsen et al (2013)</c:v>
                </c:pt>
              </c:strCache>
            </c:strRef>
          </c:tx>
          <c:spPr>
            <a:ln w="25400" cap="rnd">
              <a:solidFill>
                <a:schemeClr val="accent6"/>
              </a:solidFill>
              <a:prstDash val="sysDot"/>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Sheet1!$B$2:$B$57</c:f>
              <c:numCache>
                <c:formatCode>General</c:formatCode>
                <c:ptCount val="56"/>
                <c:pt idx="13" formatCode="#,##0">
                  <c:v>1824.3915</c:v>
                </c:pt>
                <c:pt idx="14" formatCode="#,##0">
                  <c:v>1874.1667</c:v>
                </c:pt>
                <c:pt idx="15" formatCode="#,##0">
                  <c:v>1915.0871</c:v>
                </c:pt>
                <c:pt idx="16" formatCode="#,##0">
                  <c:v>1953.4190000000001</c:v>
                </c:pt>
                <c:pt idx="17" formatCode="#,##0">
                  <c:v>1989.4117000000001</c:v>
                </c:pt>
                <c:pt idx="18" formatCode="#,##0">
                  <c:v>2018.0295000000001</c:v>
                </c:pt>
                <c:pt idx="19" formatCode="#,##0">
                  <c:v>2044.2244000000001</c:v>
                </c:pt>
                <c:pt idx="20" formatCode="#,##0">
                  <c:v>2067.8681999999999</c:v>
                </c:pt>
                <c:pt idx="21" formatCode="#,##0">
                  <c:v>2082.3773999999999</c:v>
                </c:pt>
                <c:pt idx="22" formatCode="#,##0">
                  <c:v>2092.5369000000001</c:v>
                </c:pt>
                <c:pt idx="23" formatCode="#,##0">
                  <c:v>2094.2330000000002</c:v>
                </c:pt>
                <c:pt idx="24" formatCode="#,##0">
                  <c:v>2090.6579000000002</c:v>
                </c:pt>
                <c:pt idx="25" formatCode="#,##0">
                  <c:v>2081.6003000000001</c:v>
                </c:pt>
                <c:pt idx="26" formatCode="#,##0">
                  <c:v>2062.7962000000002</c:v>
                </c:pt>
                <c:pt idx="27" formatCode="#,##0">
                  <c:v>2042.6618000000001</c:v>
                </c:pt>
                <c:pt idx="28" formatCode="#,##0">
                  <c:v>2009.2046</c:v>
                </c:pt>
                <c:pt idx="29" formatCode="#,##0">
                  <c:v>1966.1339</c:v>
                </c:pt>
                <c:pt idx="30" formatCode="#,##0">
                  <c:v>1918.1152999999999</c:v>
                </c:pt>
                <c:pt idx="31" formatCode="#,##0">
                  <c:v>1856.9603999999999</c:v>
                </c:pt>
                <c:pt idx="32" formatCode="#,##0">
                  <c:v>1791.6041</c:v>
                </c:pt>
                <c:pt idx="33" formatCode="#,##0">
                  <c:v>1713.3602000000001</c:v>
                </c:pt>
                <c:pt idx="34" formatCode="#,##0">
                  <c:v>1628.0391999999999</c:v>
                </c:pt>
                <c:pt idx="35" formatCode="#,##0">
                  <c:v>1548.2716</c:v>
                </c:pt>
                <c:pt idx="36" formatCode="#,##0">
                  <c:v>1458.1076</c:v>
                </c:pt>
                <c:pt idx="37" formatCode="#,##0">
                  <c:v>1366.3253999999999</c:v>
                </c:pt>
                <c:pt idx="38" formatCode="#,##0">
                  <c:v>1275.2619999999999</c:v>
                </c:pt>
                <c:pt idx="39" formatCode="#,##0">
                  <c:v>1175.9603</c:v>
                </c:pt>
                <c:pt idx="40" formatCode="#,##0">
                  <c:v>1082.7003</c:v>
                </c:pt>
                <c:pt idx="41" formatCode="#,##0">
                  <c:v>992.7636</c:v>
                </c:pt>
                <c:pt idx="42" formatCode="#,##0">
                  <c:v>897.74879999999996</c:v>
                </c:pt>
                <c:pt idx="43" formatCode="#,##0">
                  <c:v>806.72479999999996</c:v>
                </c:pt>
                <c:pt idx="44" formatCode="#,##0">
                  <c:v>731.62339999999995</c:v>
                </c:pt>
                <c:pt idx="45" formatCode="#,##0">
                  <c:v>667.64790000000005</c:v>
                </c:pt>
                <c:pt idx="46" formatCode="#,##0">
                  <c:v>600.07339999999999</c:v>
                </c:pt>
                <c:pt idx="47" formatCode="#,##0">
                  <c:v>538.94299999999998</c:v>
                </c:pt>
                <c:pt idx="48" formatCode="#,##0">
                  <c:v>482.81569999999999</c:v>
                </c:pt>
                <c:pt idx="49" formatCode="#,##0">
                  <c:v>427.71120000000002</c:v>
                </c:pt>
                <c:pt idx="50" formatCode="#,##0">
                  <c:v>375.90300000000002</c:v>
                </c:pt>
              </c:numCache>
            </c:numRef>
          </c:val>
          <c:smooth val="0"/>
        </c:ser>
        <c:ser>
          <c:idx val="2"/>
          <c:order val="1"/>
          <c:tx>
            <c:strRef>
              <c:f>Sheet1!$C$1</c:f>
              <c:strCache>
                <c:ptCount val="1"/>
                <c:pt idx="0">
                  <c:v>Nielsen et al (2015)</c:v>
                </c:pt>
              </c:strCache>
            </c:strRef>
          </c:tx>
          <c:spPr>
            <a:ln w="38100" cap="rnd">
              <a:solidFill>
                <a:schemeClr val="accent1"/>
              </a:solidFill>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Sheet1!$C$2:$C$57</c:f>
              <c:numCache>
                <c:formatCode>General</c:formatCode>
                <c:ptCount val="56"/>
                <c:pt idx="19" formatCode="#,##0">
                  <c:v>2056.228188213599</c:v>
                </c:pt>
                <c:pt idx="20" formatCode="#,##0">
                  <c:v>2069.7163982455481</c:v>
                </c:pt>
                <c:pt idx="21" formatCode="#,##0">
                  <c:v>2076.4191710632044</c:v>
                </c:pt>
                <c:pt idx="22" formatCode="#,##0">
                  <c:v>2079.252644091715</c:v>
                </c:pt>
                <c:pt idx="23" formatCode="#,##0">
                  <c:v>2073.8518999394269</c:v>
                </c:pt>
                <c:pt idx="24" formatCode="#,##0">
                  <c:v>2062.6478545870887</c:v>
                </c:pt>
                <c:pt idx="25" formatCode="#,##0">
                  <c:v>2045.2515583595286</c:v>
                </c:pt>
                <c:pt idx="26" formatCode="#,##0">
                  <c:v>2018.2427883116968</c:v>
                </c:pt>
                <c:pt idx="27" formatCode="#,##0">
                  <c:v>1987.3284387922438</c:v>
                </c:pt>
                <c:pt idx="28" formatCode="#,##0">
                  <c:v>1948.4908413178146</c:v>
                </c:pt>
                <c:pt idx="29" formatCode="#,##0">
                  <c:v>1902.1116941898574</c:v>
                </c:pt>
                <c:pt idx="30" formatCode="#,##0">
                  <c:v>1848.842034735181</c:v>
                </c:pt>
                <c:pt idx="31" formatCode="#,##0">
                  <c:v>1783.8563955871507</c:v>
                </c:pt>
                <c:pt idx="32" formatCode="#,##0">
                  <c:v>1711.1093643498193</c:v>
                </c:pt>
                <c:pt idx="33" formatCode="#,##0">
                  <c:v>1633.5196150858335</c:v>
                </c:pt>
                <c:pt idx="34" formatCode="#,##0">
                  <c:v>1547.3517213339965</c:v>
                </c:pt>
                <c:pt idx="35" formatCode="#,##0">
                  <c:v>1463.1758688710647</c:v>
                </c:pt>
                <c:pt idx="36" formatCode="#,##0">
                  <c:v>1370.7099288677693</c:v>
                </c:pt>
                <c:pt idx="37" formatCode="#,##0">
                  <c:v>1274.9211156202603</c:v>
                </c:pt>
                <c:pt idx="38" formatCode="#,##0">
                  <c:v>1182.6376643777135</c:v>
                </c:pt>
                <c:pt idx="39" formatCode="#,##0">
                  <c:v>1085.0144429412599</c:v>
                </c:pt>
                <c:pt idx="40" formatCode="#,##0">
                  <c:v>991.10465844309738</c:v>
                </c:pt>
                <c:pt idx="41" formatCode="#,##0">
                  <c:v>899.9041917570662</c:v>
                </c:pt>
                <c:pt idx="42" formatCode="#,##0">
                  <c:v>801.46183321223191</c:v>
                </c:pt>
                <c:pt idx="43" formatCode="#,##0">
                  <c:v>715.37084719669963</c:v>
                </c:pt>
                <c:pt idx="44" formatCode="#,##0">
                  <c:v>639.63044036916313</c:v>
                </c:pt>
                <c:pt idx="45" formatCode="#,##0">
                  <c:v>573.64576313188866</c:v>
                </c:pt>
                <c:pt idx="46" formatCode="#,##0">
                  <c:v>511.66409546638823</c:v>
                </c:pt>
                <c:pt idx="47" formatCode="#,##0">
                  <c:v>454.30272779721787</c:v>
                </c:pt>
                <c:pt idx="48" formatCode="#,##0">
                  <c:v>398.37205981346716</c:v>
                </c:pt>
                <c:pt idx="49" formatCode="#,##0">
                  <c:v>351.30605263285895</c:v>
                </c:pt>
                <c:pt idx="50" formatCode="#,##0">
                  <c:v>302.85292889226633</c:v>
                </c:pt>
              </c:numCache>
            </c:numRef>
          </c:val>
          <c:smooth val="0"/>
        </c:ser>
        <c:ser>
          <c:idx val="3"/>
          <c:order val="2"/>
          <c:tx>
            <c:strRef>
              <c:f>Sheet1!$D$1</c:f>
              <c:strCache>
                <c:ptCount val="1"/>
                <c:pt idx="0">
                  <c:v>HSE (2016)</c:v>
                </c:pt>
              </c:strCache>
            </c:strRef>
          </c:tx>
          <c:spPr>
            <a:ln w="44450" cap="rnd">
              <a:solidFill>
                <a:schemeClr val="accent4"/>
              </a:solidFill>
              <a:prstDash val="lgDash"/>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Sheet1!$D$2:$D$57</c:f>
              <c:numCache>
                <c:formatCode>General</c:formatCode>
                <c:ptCount val="56"/>
                <c:pt idx="19" formatCode="#,##0">
                  <c:v>2019.9952990908873</c:v>
                </c:pt>
                <c:pt idx="20" formatCode="#,##0">
                  <c:v>2026.9891381883297</c:v>
                </c:pt>
                <c:pt idx="21" formatCode="#,##0">
                  <c:v>2027.6943065360138</c:v>
                </c:pt>
                <c:pt idx="22" formatCode="#,##0">
                  <c:v>2022.8579934292527</c:v>
                </c:pt>
                <c:pt idx="23" formatCode="#,##0">
                  <c:v>2013.1567215843609</c:v>
                </c:pt>
                <c:pt idx="24" formatCode="#,##0">
                  <c:v>1996.360325574761</c:v>
                </c:pt>
                <c:pt idx="25" formatCode="#,##0">
                  <c:v>1972.2002088198878</c:v>
                </c:pt>
                <c:pt idx="26" formatCode="#,##0">
                  <c:v>1940.803576642475</c:v>
                </c:pt>
                <c:pt idx="27" formatCode="#,##0">
                  <c:v>1903.9926052452552</c:v>
                </c:pt>
                <c:pt idx="28" formatCode="#,##0">
                  <c:v>1862.3478460550155</c:v>
                </c:pt>
                <c:pt idx="29" formatCode="#,##0">
                  <c:v>1815.4884115527548</c:v>
                </c:pt>
                <c:pt idx="30" formatCode="#,##0">
                  <c:v>1760.6987126348654</c:v>
                </c:pt>
                <c:pt idx="31" formatCode="#,##0">
                  <c:v>1699.4083287469743</c:v>
                </c:pt>
                <c:pt idx="32" formatCode="#,##0">
                  <c:v>1632.3417929422642</c:v>
                </c:pt>
                <c:pt idx="33" formatCode="#,##0">
                  <c:v>1560.1730095016021</c:v>
                </c:pt>
                <c:pt idx="34" formatCode="#,##0">
                  <c:v>1484.6711574016435</c:v>
                </c:pt>
                <c:pt idx="35" formatCode="#,##0">
                  <c:v>1408.0313716536559</c:v>
                </c:pt>
                <c:pt idx="36" formatCode="#,##0">
                  <c:v>1334.1992173842839</c:v>
                </c:pt>
                <c:pt idx="37" formatCode="#,##0">
                  <c:v>1255.7403258968659</c:v>
                </c:pt>
                <c:pt idx="38" formatCode="#,##0">
                  <c:v>1170.7742020887069</c:v>
                </c:pt>
                <c:pt idx="39" formatCode="#,##0">
                  <c:v>1085.8271976726448</c:v>
                </c:pt>
                <c:pt idx="40" formatCode="#,##0">
                  <c:v>1004.1971108993416</c:v>
                </c:pt>
                <c:pt idx="41" formatCode="#,##0">
                  <c:v>926.24632911671745</c:v>
                </c:pt>
                <c:pt idx="42" formatCode="#,##0">
                  <c:v>836.64419206113189</c:v>
                </c:pt>
                <c:pt idx="43" formatCode="#,##0">
                  <c:v>759.7900715836015</c:v>
                </c:pt>
                <c:pt idx="44" formatCode="#,##0">
                  <c:v>696.20535720018029</c:v>
                </c:pt>
                <c:pt idx="45" formatCode="#,##0">
                  <c:v>641.90675360706223</c:v>
                </c:pt>
                <c:pt idx="46" formatCode="#,##0">
                  <c:v>595.6663222937749</c:v>
                </c:pt>
                <c:pt idx="47" formatCode="#,##0">
                  <c:v>555.41078750991642</c:v>
                </c:pt>
                <c:pt idx="48" formatCode="#,##0">
                  <c:v>519.85668756189841</c:v>
                </c:pt>
                <c:pt idx="49" formatCode="#,##0">
                  <c:v>488.2760971417681</c:v>
                </c:pt>
                <c:pt idx="50" formatCode="#,##0">
                  <c:v>460.85573404875981</c:v>
                </c:pt>
                <c:pt idx="51" formatCode="#,##0">
                  <c:v>436.1616910720935</c:v>
                </c:pt>
                <c:pt idx="52" formatCode="#,##0">
                  <c:v>413.44120282285519</c:v>
                </c:pt>
                <c:pt idx="53" formatCode="#,##0">
                  <c:v>392.34980755768652</c:v>
                </c:pt>
                <c:pt idx="54" formatCode="#,##0">
                  <c:v>373.27201402481688</c:v>
                </c:pt>
                <c:pt idx="55" formatCode="#,##0">
                  <c:v>355.69846281354376</c:v>
                </c:pt>
              </c:numCache>
            </c:numRef>
          </c:val>
          <c:smooth val="0"/>
        </c:ser>
        <c:ser>
          <c:idx val="0"/>
          <c:order val="3"/>
          <c:tx>
            <c:strRef>
              <c:f>Sheet1!$E$1</c:f>
              <c:strCache>
                <c:ptCount val="1"/>
                <c:pt idx="0">
                  <c:v>Observed deaths </c:v>
                </c:pt>
              </c:strCache>
            </c:strRef>
          </c:tx>
          <c:spPr>
            <a:ln w="28575" cap="rnd">
              <a:noFill/>
              <a:round/>
            </a:ln>
            <a:effectLst/>
          </c:spPr>
          <c:marker>
            <c:symbol val="circle"/>
            <c:size val="7"/>
            <c:spPr>
              <a:solidFill>
                <a:schemeClr val="tx2"/>
              </a:solidFill>
              <a:ln w="9525">
                <a:noFill/>
              </a:ln>
              <a:effectLst/>
            </c:spPr>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Sheet1!$E$2:$E$57</c:f>
              <c:numCache>
                <c:formatCode>#,##0</c:formatCode>
                <c:ptCount val="56"/>
                <c:pt idx="0">
                  <c:v>1125</c:v>
                </c:pt>
                <c:pt idx="1">
                  <c:v>1156</c:v>
                </c:pt>
                <c:pt idx="2">
                  <c:v>1183</c:v>
                </c:pt>
                <c:pt idx="3">
                  <c:v>1319</c:v>
                </c:pt>
                <c:pt idx="4">
                  <c:v>1376</c:v>
                </c:pt>
                <c:pt idx="5">
                  <c:v>1394</c:v>
                </c:pt>
                <c:pt idx="6">
                  <c:v>1573</c:v>
                </c:pt>
                <c:pt idx="7">
                  <c:v>1558</c:v>
                </c:pt>
                <c:pt idx="8">
                  <c:v>1582</c:v>
                </c:pt>
                <c:pt idx="9">
                  <c:v>1650</c:v>
                </c:pt>
                <c:pt idx="10">
                  <c:v>1732</c:v>
                </c:pt>
                <c:pt idx="11">
                  <c:v>1709</c:v>
                </c:pt>
                <c:pt idx="12">
                  <c:v>1793</c:v>
                </c:pt>
                <c:pt idx="13">
                  <c:v>1843</c:v>
                </c:pt>
                <c:pt idx="14">
                  <c:v>1914</c:v>
                </c:pt>
                <c:pt idx="15">
                  <c:v>1924</c:v>
                </c:pt>
                <c:pt idx="16">
                  <c:v>1888</c:v>
                </c:pt>
                <c:pt idx="17">
                  <c:v>2070</c:v>
                </c:pt>
                <c:pt idx="18">
                  <c:v>2049</c:v>
                </c:pt>
              </c:numCache>
            </c:numRef>
          </c:val>
          <c:smooth val="0"/>
        </c:ser>
        <c:dLbls>
          <c:showLegendKey val="0"/>
          <c:showVal val="0"/>
          <c:showCatName val="0"/>
          <c:showSerName val="0"/>
          <c:showPercent val="0"/>
          <c:showBubbleSize val="0"/>
        </c:dLbls>
        <c:smooth val="0"/>
        <c:axId val="445631056"/>
        <c:axId val="445631448"/>
      </c:lineChart>
      <c:catAx>
        <c:axId val="44563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45631448"/>
        <c:crosses val="autoZero"/>
        <c:auto val="1"/>
        <c:lblAlgn val="ctr"/>
        <c:lblOffset val="100"/>
        <c:noMultiLvlLbl val="0"/>
      </c:catAx>
      <c:valAx>
        <c:axId val="445631448"/>
        <c:scaling>
          <c:orientation val="minMax"/>
          <c:max val="2250"/>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Male mesothelioma deaths (ages 25-89)</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31056"/>
        <c:crosses val="autoZero"/>
        <c:crossBetween val="between"/>
        <c:majorUnit val="250"/>
      </c:valAx>
      <c:spPr>
        <a:noFill/>
        <a:ln>
          <a:noFill/>
        </a:ln>
        <a:effectLst/>
      </c:spPr>
    </c:plotArea>
    <c:legend>
      <c:legendPos val="b"/>
      <c:layout>
        <c:manualLayout>
          <c:xMode val="edge"/>
          <c:yMode val="edge"/>
          <c:x val="6.8967862805272964E-2"/>
          <c:y val="0.87617238899190464"/>
          <c:w val="0.70251838204699424"/>
          <c:h val="0.10647537785466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Website'!$V$30:$V$49</c:f>
              <c:numCache>
                <c:formatCode>0%</c:formatCode>
                <c:ptCount val="20"/>
                <c:pt idx="0">
                  <c:v>0.31028368794326239</c:v>
                </c:pt>
                <c:pt idx="1">
                  <c:v>0.34724292101341281</c:v>
                </c:pt>
                <c:pt idx="2">
                  <c:v>0.30769230769230771</c:v>
                </c:pt>
                <c:pt idx="3">
                  <c:v>0.32331730769230771</c:v>
                </c:pt>
                <c:pt idx="4">
                  <c:v>0.33641975308641975</c:v>
                </c:pt>
                <c:pt idx="5">
                  <c:v>0.37224880382775122</c:v>
                </c:pt>
                <c:pt idx="6">
                  <c:v>0.37984496124031009</c:v>
                </c:pt>
                <c:pt idx="7">
                  <c:v>0.40920554854981084</c:v>
                </c:pt>
                <c:pt idx="8">
                  <c:v>0.36348818255908721</c:v>
                </c:pt>
                <c:pt idx="9">
                  <c:v>0.3515151515151515</c:v>
                </c:pt>
                <c:pt idx="10">
                  <c:v>0.40377697841726617</c:v>
                </c:pt>
                <c:pt idx="11">
                  <c:v>0.40056818181818182</c:v>
                </c:pt>
                <c:pt idx="12">
                  <c:v>0.36962750716332377</c:v>
                </c:pt>
                <c:pt idx="13">
                  <c:v>0.39264413518886682</c:v>
                </c:pt>
                <c:pt idx="14">
                  <c:v>0.41046099290780141</c:v>
                </c:pt>
                <c:pt idx="15">
                  <c:v>0.38165938864628823</c:v>
                </c:pt>
                <c:pt idx="16">
                  <c:v>0.3138111888111888</c:v>
                </c:pt>
                <c:pt idx="17">
                  <c:v>0.33848657445077296</c:v>
                </c:pt>
                <c:pt idx="18">
                  <c:v>0.22720125786163523</c:v>
                </c:pt>
                <c:pt idx="19">
                  <c:v>0.10708117443868739</c:v>
                </c:pt>
              </c:numCache>
            </c:numRef>
          </c:val>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Website'!$AN$30:$AN$49</c:f>
              <c:numCache>
                <c:formatCode>0%</c:formatCode>
                <c:ptCount val="20"/>
                <c:pt idx="0">
                  <c:v>0.68794326241134751</c:v>
                </c:pt>
                <c:pt idx="1">
                  <c:v>0.64381520119225033</c:v>
                </c:pt>
                <c:pt idx="2">
                  <c:v>0.69230769230769229</c:v>
                </c:pt>
                <c:pt idx="3">
                  <c:v>0.67668269230769229</c:v>
                </c:pt>
                <c:pt idx="4">
                  <c:v>0.65946502057613166</c:v>
                </c:pt>
                <c:pt idx="5">
                  <c:v>0.62488038277511959</c:v>
                </c:pt>
                <c:pt idx="6">
                  <c:v>0.61434108527131781</c:v>
                </c:pt>
                <c:pt idx="7">
                  <c:v>0.58133669609079441</c:v>
                </c:pt>
                <c:pt idx="8">
                  <c:v>0.61369193154034229</c:v>
                </c:pt>
                <c:pt idx="9">
                  <c:v>0.61645021645021647</c:v>
                </c:pt>
                <c:pt idx="10">
                  <c:v>0.56025179856115104</c:v>
                </c:pt>
                <c:pt idx="11">
                  <c:v>0.56818181818181823</c:v>
                </c:pt>
                <c:pt idx="12">
                  <c:v>0.59216809933142311</c:v>
                </c:pt>
                <c:pt idx="13">
                  <c:v>0.54274353876739567</c:v>
                </c:pt>
                <c:pt idx="14">
                  <c:v>0.52039007092198586</c:v>
                </c:pt>
                <c:pt idx="15">
                  <c:v>0.48384279475982533</c:v>
                </c:pt>
                <c:pt idx="16">
                  <c:v>0.37150349650349651</c:v>
                </c:pt>
                <c:pt idx="17">
                  <c:v>0.20341741253051263</c:v>
                </c:pt>
                <c:pt idx="18">
                  <c:v>9.276729559748427E-2</c:v>
                </c:pt>
                <c:pt idx="19">
                  <c:v>1.2089810017271158E-2</c:v>
                </c:pt>
              </c:numCache>
            </c:numRef>
          </c:val>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Website'!$AE$30:$AE$49</c:f>
              <c:numCache>
                <c:formatCode>0%</c:formatCode>
                <c:ptCount val="20"/>
                <c:pt idx="0">
                  <c:v>1.7730496453900457E-3</c:v>
                </c:pt>
                <c:pt idx="1">
                  <c:v>8.941877794336861E-3</c:v>
                </c:pt>
                <c:pt idx="2">
                  <c:v>0</c:v>
                </c:pt>
                <c:pt idx="3">
                  <c:v>0</c:v>
                </c:pt>
                <c:pt idx="4">
                  <c:v>4.1152263374485409E-3</c:v>
                </c:pt>
                <c:pt idx="5">
                  <c:v>2.870813397129135E-3</c:v>
                </c:pt>
                <c:pt idx="6">
                  <c:v>5.8139534883721034E-3</c:v>
                </c:pt>
                <c:pt idx="7">
                  <c:v>9.4577553593947483E-3</c:v>
                </c:pt>
                <c:pt idx="8">
                  <c:v>2.2819885900570491E-2</c:v>
                </c:pt>
                <c:pt idx="9">
                  <c:v>3.2034632034632082E-2</c:v>
                </c:pt>
                <c:pt idx="10">
                  <c:v>3.5971223021582732E-2</c:v>
                </c:pt>
                <c:pt idx="11">
                  <c:v>3.125E-2</c:v>
                </c:pt>
                <c:pt idx="12">
                  <c:v>3.8204393505253065E-2</c:v>
                </c:pt>
                <c:pt idx="13">
                  <c:v>6.4612326043737567E-2</c:v>
                </c:pt>
                <c:pt idx="14">
                  <c:v>6.9148936170212782E-2</c:v>
                </c:pt>
                <c:pt idx="15">
                  <c:v>0.13449781659388649</c:v>
                </c:pt>
                <c:pt idx="16">
                  <c:v>0.31468531468531469</c:v>
                </c:pt>
                <c:pt idx="17">
                  <c:v>0.45809601301871439</c:v>
                </c:pt>
                <c:pt idx="18">
                  <c:v>0.68003144654088055</c:v>
                </c:pt>
                <c:pt idx="19">
                  <c:v>0.88082901554404147</c:v>
                </c:pt>
              </c:numCache>
            </c:numRef>
          </c:val>
        </c:ser>
        <c:dLbls>
          <c:showLegendKey val="0"/>
          <c:showVal val="0"/>
          <c:showCatName val="0"/>
          <c:showSerName val="0"/>
          <c:showPercent val="0"/>
          <c:showBubbleSize val="0"/>
        </c:dLbls>
        <c:gapWidth val="150"/>
        <c:overlap val="100"/>
        <c:axId val="439498936"/>
        <c:axId val="439499328"/>
      </c:barChart>
      <c:catAx>
        <c:axId val="439498936"/>
        <c:scaling>
          <c:orientation val="minMax"/>
        </c:scaling>
        <c:delete val="0"/>
        <c:axPos val="b"/>
        <c:title>
          <c:tx>
            <c:rich>
              <a:bodyPr/>
              <a:lstStyle/>
              <a:p>
                <a:pPr>
                  <a:defRPr/>
                </a:pPr>
                <a:r>
                  <a:rPr lang="en-US"/>
                  <a:t>Year of notification</a:t>
                </a:r>
              </a:p>
            </c:rich>
          </c:tx>
          <c:layout/>
          <c:overlay val="0"/>
        </c:title>
        <c:numFmt formatCode="General" sourceLinked="1"/>
        <c:majorTickMark val="none"/>
        <c:minorTickMark val="none"/>
        <c:tickLblPos val="nextTo"/>
        <c:crossAx val="439499328"/>
        <c:crosses val="autoZero"/>
        <c:auto val="1"/>
        <c:lblAlgn val="ctr"/>
        <c:lblOffset val="100"/>
        <c:noMultiLvlLbl val="0"/>
      </c:catAx>
      <c:valAx>
        <c:axId val="439499328"/>
        <c:scaling>
          <c:orientation val="minMax"/>
          <c:max val="1"/>
        </c:scaling>
        <c:delete val="0"/>
        <c:axPos val="l"/>
        <c:majorGridlines/>
        <c:numFmt formatCode="0%" sourceLinked="1"/>
        <c:majorTickMark val="out"/>
        <c:minorTickMark val="none"/>
        <c:tickLblPos val="nextTo"/>
        <c:spPr>
          <a:ln>
            <a:noFill/>
          </a:ln>
        </c:spPr>
        <c:crossAx val="439498936"/>
        <c:crosses val="autoZero"/>
        <c:crossBetween val="between"/>
      </c:valAx>
    </c:plotArea>
    <c:legend>
      <c:legendPos val="b"/>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Sheet1!$B$2:$B$7</c:f>
              <c:numCache>
                <c:formatCode>#,##0%;[Red]\(#,##0%\);\-</c:formatCode>
                <c:ptCount val="6"/>
                <c:pt idx="0">
                  <c:v>-4.1568196000000002E-2</c:v>
                </c:pt>
                <c:pt idx="1">
                  <c:v>-2.7798261738051909E-2</c:v>
                </c:pt>
                <c:pt idx="2">
                  <c:v>1.9662805811126369E-2</c:v>
                </c:pt>
                <c:pt idx="3">
                  <c:v>-1.9150129299946694E-2</c:v>
                </c:pt>
                <c:pt idx="4">
                  <c:v>-3.997632577229631E-2</c:v>
                </c:pt>
                <c:pt idx="5">
                  <c:v>4.177435935795111E-2</c:v>
                </c:pt>
              </c:numCache>
            </c:numRef>
          </c:val>
        </c:ser>
        <c:ser>
          <c:idx val="1"/>
          <c:order val="1"/>
          <c:tx>
            <c:strRef>
              <c:f>Sheet1!$C$1</c:f>
              <c:strCache>
                <c:ptCount val="1"/>
                <c:pt idx="0">
                  <c:v>2009</c:v>
                </c:pt>
              </c:strCache>
            </c:strRef>
          </c:tx>
          <c:spPr>
            <a:solidFill>
              <a:schemeClr val="accent2"/>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Sheet1!$C$2:$C$7</c:f>
              <c:numCache>
                <c:formatCode>#,##0%;[Red]\(#,##0%\);\-</c:formatCode>
                <c:ptCount val="6"/>
                <c:pt idx="0">
                  <c:v>-8.4076569000000004E-2</c:v>
                </c:pt>
                <c:pt idx="1">
                  <c:v>-0.12166601922982885</c:v>
                </c:pt>
                <c:pt idx="2">
                  <c:v>2.9963060596501421E-2</c:v>
                </c:pt>
                <c:pt idx="3">
                  <c:v>3.5099843949386651E-2</c:v>
                </c:pt>
                <c:pt idx="4">
                  <c:v>4.4037498387262806E-2</c:v>
                </c:pt>
                <c:pt idx="5">
                  <c:v>0.11515092036093344</c:v>
                </c:pt>
              </c:numCache>
            </c:numRef>
          </c:val>
        </c:ser>
        <c:ser>
          <c:idx val="2"/>
          <c:order val="2"/>
          <c:tx>
            <c:strRef>
              <c:f>Sheet1!$D$1</c:f>
              <c:strCache>
                <c:ptCount val="1"/>
                <c:pt idx="0">
                  <c:v>2010</c:v>
                </c:pt>
              </c:strCache>
            </c:strRef>
          </c:tx>
          <c:spPr>
            <a:solidFill>
              <a:schemeClr val="accent3"/>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Sheet1!$D$2:$D$7</c:f>
              <c:numCache>
                <c:formatCode>#,##0%;[Red]\(#,##0%\);\-</c:formatCode>
                <c:ptCount val="6"/>
                <c:pt idx="0">
                  <c:v>-2.8643576E-2</c:v>
                </c:pt>
                <c:pt idx="1">
                  <c:v>-7.1078068682914483E-2</c:v>
                </c:pt>
                <c:pt idx="2">
                  <c:v>-5.8498790624494298E-2</c:v>
                </c:pt>
                <c:pt idx="3">
                  <c:v>2.5065605801001218E-2</c:v>
                </c:pt>
                <c:pt idx="4">
                  <c:v>-7.3887158628049105E-3</c:v>
                </c:pt>
                <c:pt idx="5">
                  <c:v>9.4430334781903338E-2</c:v>
                </c:pt>
              </c:numCache>
            </c:numRef>
          </c:val>
        </c:ser>
        <c:ser>
          <c:idx val="3"/>
          <c:order val="3"/>
          <c:tx>
            <c:strRef>
              <c:f>Sheet1!$E$1</c:f>
              <c:strCache>
                <c:ptCount val="1"/>
                <c:pt idx="0">
                  <c:v>2011</c:v>
                </c:pt>
              </c:strCache>
            </c:strRef>
          </c:tx>
          <c:spPr>
            <a:solidFill>
              <a:schemeClr val="accent4"/>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Sheet1!$E$2:$E$7</c:f>
              <c:numCache>
                <c:formatCode>#,##0%;[Red]\(#,##0%\);\-</c:formatCode>
                <c:ptCount val="6"/>
                <c:pt idx="0">
                  <c:v>-1.1231980000000001E-2</c:v>
                </c:pt>
                <c:pt idx="1">
                  <c:v>-0.19468447589287033</c:v>
                </c:pt>
                <c:pt idx="2">
                  <c:v>-0.14229313631073481</c:v>
                </c:pt>
                <c:pt idx="3">
                  <c:v>-2.5088185003260471E-2</c:v>
                </c:pt>
                <c:pt idx="4">
                  <c:v>7.036457465724387E-2</c:v>
                </c:pt>
                <c:pt idx="5">
                  <c:v>-1.391822787593143E-2</c:v>
                </c:pt>
              </c:numCache>
            </c:numRef>
          </c:val>
        </c:ser>
        <c:ser>
          <c:idx val="4"/>
          <c:order val="4"/>
          <c:tx>
            <c:strRef>
              <c:f>Sheet1!$F$1</c:f>
              <c:strCache>
                <c:ptCount val="1"/>
                <c:pt idx="0">
                  <c:v>2012</c:v>
                </c:pt>
              </c:strCache>
            </c:strRef>
          </c:tx>
          <c:spPr>
            <a:solidFill>
              <a:schemeClr val="accent5"/>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Sheet1!$F$2:$F$7</c:f>
              <c:numCache>
                <c:formatCode>#,##0%;[Red]\(#,##0%\);\-</c:formatCode>
                <c:ptCount val="6"/>
                <c:pt idx="0">
                  <c:v>-0.120907134</c:v>
                </c:pt>
                <c:pt idx="1">
                  <c:v>1.4806103723436338E-3</c:v>
                </c:pt>
                <c:pt idx="2">
                  <c:v>3.7633000273786174E-3</c:v>
                </c:pt>
                <c:pt idx="3">
                  <c:v>2.8720276590787994E-2</c:v>
                </c:pt>
                <c:pt idx="4">
                  <c:v>0.1492286533589505</c:v>
                </c:pt>
                <c:pt idx="5">
                  <c:v>5.5680216326134492E-2</c:v>
                </c:pt>
              </c:numCache>
            </c:numRef>
          </c:val>
        </c:ser>
        <c:ser>
          <c:idx val="5"/>
          <c:order val="5"/>
          <c:tx>
            <c:strRef>
              <c:f>Sheet1!$G$1</c:f>
              <c:strCache>
                <c:ptCount val="1"/>
                <c:pt idx="0">
                  <c:v>2013</c:v>
                </c:pt>
              </c:strCache>
            </c:strRef>
          </c:tx>
          <c:spPr>
            <a:solidFill>
              <a:schemeClr val="accent6"/>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Sheet1!$G$2:$G$7</c:f>
              <c:numCache>
                <c:formatCode>#,##0%;[Red]\(#,##0%\)</c:formatCode>
                <c:ptCount val="6"/>
                <c:pt idx="0">
                  <c:v>-1.5669882999999999E-2</c:v>
                </c:pt>
                <c:pt idx="1">
                  <c:v>-2.9216501670267091E-2</c:v>
                </c:pt>
                <c:pt idx="2">
                  <c:v>-5.6609353964173166E-2</c:v>
                </c:pt>
                <c:pt idx="3">
                  <c:v>-1.0497691248208662E-3</c:v>
                </c:pt>
                <c:pt idx="4">
                  <c:v>9.5261989587583112E-2</c:v>
                </c:pt>
                <c:pt idx="5">
                  <c:v>6.3775049757474209E-2</c:v>
                </c:pt>
              </c:numCache>
            </c:numRef>
          </c:val>
        </c:ser>
        <c:dLbls>
          <c:showLegendKey val="0"/>
          <c:showVal val="0"/>
          <c:showCatName val="0"/>
          <c:showSerName val="0"/>
          <c:showPercent val="0"/>
          <c:showBubbleSize val="0"/>
        </c:dLbls>
        <c:gapWidth val="219"/>
        <c:overlap val="-27"/>
        <c:axId val="439079096"/>
        <c:axId val="442195944"/>
      </c:barChart>
      <c:catAx>
        <c:axId val="439079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Age band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rgbClr val="8F909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2195944"/>
        <c:crosses val="autoZero"/>
        <c:auto val="1"/>
        <c:lblAlgn val="ctr"/>
        <c:lblOffset val="100"/>
        <c:noMultiLvlLbl val="0"/>
      </c:catAx>
      <c:valAx>
        <c:axId val="442195944"/>
        <c:scaling>
          <c:orientation val="minMax"/>
          <c:max val="0.2"/>
          <c:min val="-0.2"/>
        </c:scaling>
        <c:delete val="0"/>
        <c:axPos val="l"/>
        <c:majorGridlines>
          <c:spPr>
            <a:ln w="9525" cap="flat" cmpd="sng" algn="ctr">
              <a:solidFill>
                <a:srgbClr val="8F909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Percentage deviation : (A-E)/E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9079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597579619426662"/>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strRef>
              <c:f>Sheet1!$A$2:$A$72</c:f>
              <c:strCache>
                <c:ptCount val="7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pt idx="65">
                  <c:v>90</c:v>
                </c:pt>
                <c:pt idx="66">
                  <c:v>91</c:v>
                </c:pt>
                <c:pt idx="67">
                  <c:v>92</c:v>
                </c:pt>
                <c:pt idx="68">
                  <c:v>93</c:v>
                </c:pt>
                <c:pt idx="69">
                  <c:v>94</c:v>
                </c:pt>
                <c:pt idx="70">
                  <c:v>95+</c:v>
                </c:pt>
              </c:strCache>
            </c:strRef>
          </c:cat>
          <c:val>
            <c:numRef>
              <c:f>Sheet1!$B$2:$B$72</c:f>
              <c:numCache>
                <c:formatCode>#,##0.00;[Red]\(#,##0.00\);\-</c:formatCode>
                <c:ptCount val="71"/>
                <c:pt idx="0">
                  <c:v>-5.8396665940499499</c:v>
                </c:pt>
                <c:pt idx="1">
                  <c:v>-6.2943720066271496</c:v>
                </c:pt>
                <c:pt idx="2">
                  <c:v>-5.9310507862604798</c:v>
                </c:pt>
                <c:pt idx="3">
                  <c:v>-4.9895668347991</c:v>
                </c:pt>
                <c:pt idx="4">
                  <c:v>-5.7220644706294097</c:v>
                </c:pt>
                <c:pt idx="5">
                  <c:v>-5.7128043972929001</c:v>
                </c:pt>
                <c:pt idx="6">
                  <c:v>-5.4851850922278897</c:v>
                </c:pt>
                <c:pt idx="7">
                  <c:v>-5.3357470991612903</c:v>
                </c:pt>
                <c:pt idx="8">
                  <c:v>-4.9327001125559304</c:v>
                </c:pt>
                <c:pt idx="9">
                  <c:v>-4.7603876139544203</c:v>
                </c:pt>
                <c:pt idx="10">
                  <c:v>-4.6996759051709702</c:v>
                </c:pt>
                <c:pt idx="11">
                  <c:v>-4.2534412148883201</c:v>
                </c:pt>
                <c:pt idx="12">
                  <c:v>-3.9946954502433498</c:v>
                </c:pt>
                <c:pt idx="13">
                  <c:v>-3.7956038975305701</c:v>
                </c:pt>
                <c:pt idx="14">
                  <c:v>-3.5387068914956901</c:v>
                </c:pt>
                <c:pt idx="15">
                  <c:v>-3.45680542616538</c:v>
                </c:pt>
                <c:pt idx="16">
                  <c:v>-3.1974338308251302</c:v>
                </c:pt>
                <c:pt idx="17">
                  <c:v>-3.1109589171004499</c:v>
                </c:pt>
                <c:pt idx="18">
                  <c:v>-2.7739669194477701</c:v>
                </c:pt>
                <c:pt idx="19">
                  <c:v>-2.5507087395825101</c:v>
                </c:pt>
                <c:pt idx="20">
                  <c:v>-2.6525758797461201</c:v>
                </c:pt>
                <c:pt idx="21">
                  <c:v>-2.1936110404976699</c:v>
                </c:pt>
                <c:pt idx="22">
                  <c:v>-2.1032946326247601</c:v>
                </c:pt>
                <c:pt idx="23">
                  <c:v>-1.9393590281297</c:v>
                </c:pt>
                <c:pt idx="24">
                  <c:v>-1.6419556173894201</c:v>
                </c:pt>
                <c:pt idx="25">
                  <c:v>-1.5625011132153701</c:v>
                </c:pt>
                <c:pt idx="26">
                  <c:v>-1.4765983004588099</c:v>
                </c:pt>
                <c:pt idx="27">
                  <c:v>-1.3224119485288599</c:v>
                </c:pt>
                <c:pt idx="28">
                  <c:v>-1.16909188138277</c:v>
                </c:pt>
                <c:pt idx="29">
                  <c:v>-1.03398777659261</c:v>
                </c:pt>
                <c:pt idx="30">
                  <c:v>-0.90804040656882701</c:v>
                </c:pt>
                <c:pt idx="31">
                  <c:v>-0.757559297850812</c:v>
                </c:pt>
                <c:pt idx="32">
                  <c:v>-0.62257865603098395</c:v>
                </c:pt>
                <c:pt idx="33">
                  <c:v>-0.55756637509381701</c:v>
                </c:pt>
                <c:pt idx="34">
                  <c:v>-0.38982732998838499</c:v>
                </c:pt>
                <c:pt idx="35">
                  <c:v>-0.301713547313741</c:v>
                </c:pt>
                <c:pt idx="36">
                  <c:v>-0.23057011825006399</c:v>
                </c:pt>
                <c:pt idx="37">
                  <c:v>-0.145785966678048</c:v>
                </c:pt>
                <c:pt idx="38">
                  <c:v>-4.9390544783469097E-2</c:v>
                </c:pt>
                <c:pt idx="39">
                  <c:v>7.9014323032062503E-2</c:v>
                </c:pt>
                <c:pt idx="40">
                  <c:v>0.10520717040139101</c:v>
                </c:pt>
                <c:pt idx="41">
                  <c:v>0.13963292828374299</c:v>
                </c:pt>
                <c:pt idx="42">
                  <c:v>0.33979579135458399</c:v>
                </c:pt>
                <c:pt idx="43">
                  <c:v>0.34942014228219298</c:v>
                </c:pt>
                <c:pt idx="44">
                  <c:v>0.44783478315988801</c:v>
                </c:pt>
                <c:pt idx="45">
                  <c:v>0.489772184975236</c:v>
                </c:pt>
                <c:pt idx="46">
                  <c:v>0.52496751406818198</c:v>
                </c:pt>
                <c:pt idx="47">
                  <c:v>0.59555364952689605</c:v>
                </c:pt>
                <c:pt idx="48">
                  <c:v>0.668867021498179</c:v>
                </c:pt>
                <c:pt idx="49">
                  <c:v>0.70999667371211095</c:v>
                </c:pt>
                <c:pt idx="50">
                  <c:v>0.77830526748299</c:v>
                </c:pt>
                <c:pt idx="51">
                  <c:v>0.76303749891736705</c:v>
                </c:pt>
                <c:pt idx="52">
                  <c:v>0.83045538129742202</c:v>
                </c:pt>
                <c:pt idx="53">
                  <c:v>0.81225784785616595</c:v>
                </c:pt>
                <c:pt idx="54">
                  <c:v>0.81344340386407699</c:v>
                </c:pt>
                <c:pt idx="55">
                  <c:v>0.80461179698937502</c:v>
                </c:pt>
                <c:pt idx="56">
                  <c:v>0.78365667223939905</c:v>
                </c:pt>
                <c:pt idx="57">
                  <c:v>0.72507923866936796</c:v>
                </c:pt>
                <c:pt idx="58">
                  <c:v>0.66819397586250395</c:v>
                </c:pt>
                <c:pt idx="59">
                  <c:v>0.58783309191923105</c:v>
                </c:pt>
                <c:pt idx="60">
                  <c:v>0.511522399648904</c:v>
                </c:pt>
                <c:pt idx="61">
                  <c:v>0.46396877106965201</c:v>
                </c:pt>
                <c:pt idx="62">
                  <c:v>0.34054076194937599</c:v>
                </c:pt>
                <c:pt idx="63">
                  <c:v>0.139927207226309</c:v>
                </c:pt>
                <c:pt idx="64">
                  <c:v>0</c:v>
                </c:pt>
                <c:pt idx="65" formatCode="General">
                  <c:v>#N/A</c:v>
                </c:pt>
                <c:pt idx="66" formatCode="General">
                  <c:v>#N/A</c:v>
                </c:pt>
                <c:pt idx="67" formatCode="General">
                  <c:v>#N/A</c:v>
                </c:pt>
                <c:pt idx="68" formatCode="General">
                  <c:v>#N/A</c:v>
                </c:pt>
                <c:pt idx="69" formatCode="General">
                  <c:v>#N/A</c:v>
                </c:pt>
                <c:pt idx="70" formatCode="General">
                  <c:v>#N/A</c:v>
                </c:pt>
              </c:numCache>
            </c:numRef>
          </c:val>
          <c:smooth val="0"/>
        </c:ser>
        <c:ser>
          <c:idx val="1"/>
          <c:order val="1"/>
          <c:tx>
            <c:strRef>
              <c:f>Sheet1!$C$1</c:f>
              <c:strCache>
                <c:ptCount val="1"/>
                <c:pt idx="0">
                  <c:v>AWP alternative</c:v>
                </c:pt>
              </c:strCache>
            </c:strRef>
          </c:tx>
          <c:spPr>
            <a:ln w="38100" cap="rnd">
              <a:solidFill>
                <a:schemeClr val="accent6"/>
              </a:solidFill>
              <a:prstDash val="sysDot"/>
              <a:round/>
            </a:ln>
            <a:effectLst/>
          </c:spPr>
          <c:marker>
            <c:symbol val="none"/>
          </c:marker>
          <c:cat>
            <c:strRef>
              <c:f>Sheet1!$A$2:$A$72</c:f>
              <c:strCache>
                <c:ptCount val="7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pt idx="65">
                  <c:v>90</c:v>
                </c:pt>
                <c:pt idx="66">
                  <c:v>91</c:v>
                </c:pt>
                <c:pt idx="67">
                  <c:v>92</c:v>
                </c:pt>
                <c:pt idx="68">
                  <c:v>93</c:v>
                </c:pt>
                <c:pt idx="69">
                  <c:v>94</c:v>
                </c:pt>
                <c:pt idx="70">
                  <c:v>95+</c:v>
                </c:pt>
              </c:strCache>
            </c:strRef>
          </c:cat>
          <c:val>
            <c:numRef>
              <c:f>Sheet1!$C$2:$C$72</c:f>
              <c:numCache>
                <c:formatCode>#,##0.00;[Red]\(#,##0.00\);\-</c:formatCode>
                <c:ptCount val="71"/>
                <c:pt idx="0">
                  <c:v>-5.34</c:v>
                </c:pt>
                <c:pt idx="1">
                  <c:v>-5.34</c:v>
                </c:pt>
                <c:pt idx="2">
                  <c:v>-5.34</c:v>
                </c:pt>
                <c:pt idx="3">
                  <c:v>-5.34</c:v>
                </c:pt>
                <c:pt idx="4">
                  <c:v>-5.34</c:v>
                </c:pt>
                <c:pt idx="5">
                  <c:v>-5.34</c:v>
                </c:pt>
                <c:pt idx="6">
                  <c:v>-5.01</c:v>
                </c:pt>
                <c:pt idx="7">
                  <c:v>-4.7</c:v>
                </c:pt>
                <c:pt idx="8">
                  <c:v>-4.41</c:v>
                </c:pt>
                <c:pt idx="9">
                  <c:v>-4.13</c:v>
                </c:pt>
                <c:pt idx="10">
                  <c:v>-3.86</c:v>
                </c:pt>
                <c:pt idx="11">
                  <c:v>-3.61</c:v>
                </c:pt>
                <c:pt idx="12">
                  <c:v>-3.36</c:v>
                </c:pt>
                <c:pt idx="13">
                  <c:v>-3.13</c:v>
                </c:pt>
                <c:pt idx="14">
                  <c:v>-2.91</c:v>
                </c:pt>
                <c:pt idx="15">
                  <c:v>-2.69</c:v>
                </c:pt>
                <c:pt idx="16">
                  <c:v>-2.48</c:v>
                </c:pt>
                <c:pt idx="17">
                  <c:v>-2.2799999999999998</c:v>
                </c:pt>
                <c:pt idx="18">
                  <c:v>-2.09</c:v>
                </c:pt>
                <c:pt idx="19">
                  <c:v>-1.9</c:v>
                </c:pt>
                <c:pt idx="20">
                  <c:v>-1.72</c:v>
                </c:pt>
                <c:pt idx="21">
                  <c:v>-1.54</c:v>
                </c:pt>
                <c:pt idx="22">
                  <c:v>-1.37</c:v>
                </c:pt>
                <c:pt idx="23">
                  <c:v>-1.2</c:v>
                </c:pt>
                <c:pt idx="24">
                  <c:v>-1.04</c:v>
                </c:pt>
                <c:pt idx="25">
                  <c:v>-0.89</c:v>
                </c:pt>
                <c:pt idx="26">
                  <c:v>-0.74</c:v>
                </c:pt>
                <c:pt idx="27">
                  <c:v>-0.6</c:v>
                </c:pt>
                <c:pt idx="28">
                  <c:v>-0.46</c:v>
                </c:pt>
                <c:pt idx="29">
                  <c:v>-0.32</c:v>
                </c:pt>
                <c:pt idx="30">
                  <c:v>-0.19</c:v>
                </c:pt>
                <c:pt idx="31">
                  <c:v>-7.0000000000000007E-2</c:v>
                </c:pt>
                <c:pt idx="32">
                  <c:v>0.06</c:v>
                </c:pt>
                <c:pt idx="33">
                  <c:v>0.17</c:v>
                </c:pt>
                <c:pt idx="34">
                  <c:v>0.28000000000000003</c:v>
                </c:pt>
                <c:pt idx="35">
                  <c:v>0.39</c:v>
                </c:pt>
                <c:pt idx="36">
                  <c:v>0.49</c:v>
                </c:pt>
                <c:pt idx="37">
                  <c:v>0.59</c:v>
                </c:pt>
                <c:pt idx="38">
                  <c:v>0.68</c:v>
                </c:pt>
                <c:pt idx="39">
                  <c:v>0.77</c:v>
                </c:pt>
                <c:pt idx="40">
                  <c:v>0.86</c:v>
                </c:pt>
                <c:pt idx="41">
                  <c:v>0.94</c:v>
                </c:pt>
                <c:pt idx="42">
                  <c:v>1.01</c:v>
                </c:pt>
                <c:pt idx="43">
                  <c:v>1.0900000000000001</c:v>
                </c:pt>
                <c:pt idx="44">
                  <c:v>1.1499999999999999</c:v>
                </c:pt>
                <c:pt idx="45">
                  <c:v>1.22</c:v>
                </c:pt>
                <c:pt idx="46">
                  <c:v>1.27</c:v>
                </c:pt>
                <c:pt idx="47">
                  <c:v>1.33</c:v>
                </c:pt>
                <c:pt idx="48">
                  <c:v>1.37</c:v>
                </c:pt>
                <c:pt idx="49">
                  <c:v>1.41</c:v>
                </c:pt>
                <c:pt idx="50">
                  <c:v>1.45</c:v>
                </c:pt>
                <c:pt idx="51">
                  <c:v>1.48</c:v>
                </c:pt>
                <c:pt idx="52">
                  <c:v>1.5</c:v>
                </c:pt>
                <c:pt idx="53">
                  <c:v>1.51</c:v>
                </c:pt>
                <c:pt idx="54">
                  <c:v>1.51</c:v>
                </c:pt>
                <c:pt idx="55">
                  <c:v>1.51</c:v>
                </c:pt>
                <c:pt idx="56">
                  <c:v>1.49</c:v>
                </c:pt>
                <c:pt idx="57">
                  <c:v>1.46</c:v>
                </c:pt>
                <c:pt idx="58">
                  <c:v>1.41</c:v>
                </c:pt>
                <c:pt idx="59">
                  <c:v>1.35</c:v>
                </c:pt>
                <c:pt idx="60">
                  <c:v>1.26</c:v>
                </c:pt>
                <c:pt idx="61">
                  <c:v>1.1599999999999999</c:v>
                </c:pt>
                <c:pt idx="62">
                  <c:v>1.03</c:v>
                </c:pt>
                <c:pt idx="63">
                  <c:v>0.88</c:v>
                </c:pt>
                <c:pt idx="64">
                  <c:v>0.7</c:v>
                </c:pt>
                <c:pt idx="65">
                  <c:v>0.48</c:v>
                </c:pt>
                <c:pt idx="66">
                  <c:v>0.23</c:v>
                </c:pt>
                <c:pt idx="67">
                  <c:v>-7.0000000000000007E-2</c:v>
                </c:pt>
                <c:pt idx="68">
                  <c:v>-0.41</c:v>
                </c:pt>
                <c:pt idx="69">
                  <c:v>-0.75</c:v>
                </c:pt>
                <c:pt idx="70">
                  <c:v>-0.2</c:v>
                </c:pt>
              </c:numCache>
            </c:numRef>
          </c:val>
          <c:smooth val="0"/>
        </c:ser>
        <c:dLbls>
          <c:showLegendKey val="0"/>
          <c:showVal val="0"/>
          <c:showCatName val="0"/>
          <c:showSerName val="0"/>
          <c:showPercent val="0"/>
          <c:showBubbleSize val="0"/>
        </c:dLbls>
        <c:smooth val="0"/>
        <c:axId val="445274544"/>
        <c:axId val="445274936"/>
      </c:lineChart>
      <c:catAx>
        <c:axId val="445274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4936"/>
        <c:crosses val="autoZero"/>
        <c:auto val="1"/>
        <c:lblAlgn val="ctr"/>
        <c:lblOffset val="100"/>
        <c:noMultiLvlLbl val="0"/>
      </c:catAx>
      <c:valAx>
        <c:axId val="445274936"/>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4544"/>
        <c:crosses val="autoZero"/>
        <c:crossBetween val="between"/>
        <c:majorUnit val="1"/>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2965190327615126"/>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Sheet1!$A$2:$A$126</c:f>
              <c:numCache>
                <c:formatCode>General</c:formatCode>
                <c:ptCount val="125"/>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numCache>
            </c:numRef>
          </c:cat>
          <c:val>
            <c:numRef>
              <c:f>Sheet1!$B$2:$B$126</c:f>
              <c:numCache>
                <c:formatCode>#,##0.00;[Red]\(#,##0.00\);\-</c:formatCode>
                <c:ptCount val="125"/>
                <c:pt idx="0">
                  <c:v>-7.0504625943492494E-2</c:v>
                </c:pt>
                <c:pt idx="1">
                  <c:v>15.033977160493601</c:v>
                </c:pt>
                <c:pt idx="2">
                  <c:v>15.357459506547</c:v>
                </c:pt>
                <c:pt idx="3">
                  <c:v>14.3835907950274</c:v>
                </c:pt>
                <c:pt idx="4">
                  <c:v>15.7586125829599</c:v>
                </c:pt>
                <c:pt idx="5">
                  <c:v>14.6381952507839</c:v>
                </c:pt>
                <c:pt idx="6">
                  <c:v>14.865138768820101</c:v>
                </c:pt>
                <c:pt idx="7">
                  <c:v>14.705269794855401</c:v>
                </c:pt>
                <c:pt idx="8">
                  <c:v>15.412046677047201</c:v>
                </c:pt>
                <c:pt idx="9">
                  <c:v>15.4213646717886</c:v>
                </c:pt>
                <c:pt idx="10">
                  <c:v>15.629467137457301</c:v>
                </c:pt>
                <c:pt idx="11">
                  <c:v>15.0763712562671</c:v>
                </c:pt>
                <c:pt idx="12">
                  <c:v>15.6834348584983</c:v>
                </c:pt>
                <c:pt idx="13">
                  <c:v>15.7971622930182</c:v>
                </c:pt>
                <c:pt idx="14">
                  <c:v>15.8899904127989</c:v>
                </c:pt>
                <c:pt idx="15">
                  <c:v>16.1989498912531</c:v>
                </c:pt>
                <c:pt idx="16">
                  <c:v>16.144087840113102</c:v>
                </c:pt>
                <c:pt idx="17">
                  <c:v>16.4171232312016</c:v>
                </c:pt>
                <c:pt idx="18">
                  <c:v>16.653801588296201</c:v>
                </c:pt>
                <c:pt idx="19">
                  <c:v>16.816801512708999</c:v>
                </c:pt>
                <c:pt idx="20">
                  <c:v>16.855070651135598</c:v>
                </c:pt>
                <c:pt idx="21">
                  <c:v>17.351425953385501</c:v>
                </c:pt>
                <c:pt idx="22">
                  <c:v>17.236443413674198</c:v>
                </c:pt>
                <c:pt idx="23">
                  <c:v>17.661157732178602</c:v>
                </c:pt>
                <c:pt idx="24">
                  <c:v>17.6769530308875</c:v>
                </c:pt>
                <c:pt idx="25">
                  <c:v>17.694610156655301</c:v>
                </c:pt>
                <c:pt idx="26">
                  <c:v>17.743899918823601</c:v>
                </c:pt>
                <c:pt idx="27">
                  <c:v>17.9441570469086</c:v>
                </c:pt>
                <c:pt idx="28">
                  <c:v>18.010671033679099</c:v>
                </c:pt>
                <c:pt idx="29">
                  <c:v>18.089696105813001</c:v>
                </c:pt>
                <c:pt idx="30">
                  <c:v>18.300553173529298</c:v>
                </c:pt>
                <c:pt idx="31">
                  <c:v>18.366053186028299</c:v>
                </c:pt>
                <c:pt idx="32">
                  <c:v>18.460085306574399</c:v>
                </c:pt>
                <c:pt idx="33">
                  <c:v>18.604344152034201</c:v>
                </c:pt>
                <c:pt idx="34">
                  <c:v>18.645257804339401</c:v>
                </c:pt>
                <c:pt idx="35">
                  <c:v>18.750555980708199</c:v>
                </c:pt>
                <c:pt idx="36">
                  <c:v>18.742065382689201</c:v>
                </c:pt>
                <c:pt idx="37">
                  <c:v>18.730946288886699</c:v>
                </c:pt>
                <c:pt idx="38">
                  <c:v>18.723554942416499</c:v>
                </c:pt>
                <c:pt idx="39">
                  <c:v>18.852975552503299</c:v>
                </c:pt>
                <c:pt idx="40">
                  <c:v>19.294513112099398</c:v>
                </c:pt>
                <c:pt idx="41">
                  <c:v>19.3522107557014</c:v>
                </c:pt>
                <c:pt idx="42">
                  <c:v>19.401621154366399</c:v>
                </c:pt>
                <c:pt idx="43">
                  <c:v>19.460566142451398</c:v>
                </c:pt>
                <c:pt idx="44">
                  <c:v>19.5302238786775</c:v>
                </c:pt>
                <c:pt idx="45">
                  <c:v>19.5982382912945</c:v>
                </c:pt>
                <c:pt idx="46">
                  <c:v>19.678894658350501</c:v>
                </c:pt>
                <c:pt idx="47">
                  <c:v>19.6438839812987</c:v>
                </c:pt>
                <c:pt idx="48">
                  <c:v>19.7134496053893</c:v>
                </c:pt>
                <c:pt idx="49">
                  <c:v>19.757615693691299</c:v>
                </c:pt>
                <c:pt idx="50">
                  <c:v>19.8107270068014</c:v>
                </c:pt>
                <c:pt idx="51">
                  <c:v>19.876715742926098</c:v>
                </c:pt>
                <c:pt idx="52">
                  <c:v>19.8850275776134</c:v>
                </c:pt>
                <c:pt idx="53">
                  <c:v>19.835847268489498</c:v>
                </c:pt>
                <c:pt idx="54">
                  <c:v>19.883882819912699</c:v>
                </c:pt>
                <c:pt idx="55">
                  <c:v>19.9030932333343</c:v>
                </c:pt>
                <c:pt idx="56">
                  <c:v>19.998912196408298</c:v>
                </c:pt>
                <c:pt idx="57">
                  <c:v>20.056223626426</c:v>
                </c:pt>
                <c:pt idx="58">
                  <c:v>20.129016322116801</c:v>
                </c:pt>
                <c:pt idx="59">
                  <c:v>20.1560850716814</c:v>
                </c:pt>
                <c:pt idx="60">
                  <c:v>20.116606198028698</c:v>
                </c:pt>
                <c:pt idx="61">
                  <c:v>20.144584201039901</c:v>
                </c:pt>
                <c:pt idx="62">
                  <c:v>20.2545419476223</c:v>
                </c:pt>
                <c:pt idx="63">
                  <c:v>20.226940107520999</c:v>
                </c:pt>
                <c:pt idx="64">
                  <c:v>20.277755843311098</c:v>
                </c:pt>
                <c:pt idx="65" formatCode="General">
                  <c:v>20.225349358215901</c:v>
                </c:pt>
                <c:pt idx="66" formatCode="General">
                  <c:v>20.214283257929399</c:v>
                </c:pt>
                <c:pt idx="67" formatCode="General">
                  <c:v>20.405991859838199</c:v>
                </c:pt>
                <c:pt idx="68" formatCode="General">
                  <c:v>20.312422401704001</c:v>
                </c:pt>
                <c:pt idx="69" formatCode="General">
                  <c:v>20.1152026166939</c:v>
                </c:pt>
                <c:pt idx="70" formatCode="General">
                  <c:v>19.924951699066</c:v>
                </c:pt>
                <c:pt idx="71" formatCode="General">
                  <c:v>19.8492157206441</c:v>
                </c:pt>
                <c:pt idx="72" formatCode="General">
                  <c:v>19.723715269351001</c:v>
                </c:pt>
                <c:pt idx="73" formatCode="General">
                  <c:v>19.780072000349701</c:v>
                </c:pt>
                <c:pt idx="74" formatCode="General">
                  <c:v>19.4248044690505</c:v>
                </c:pt>
                <c:pt idx="75" formatCode="General">
                  <c:v>19.576927463618102</c:v>
                </c:pt>
                <c:pt idx="76" formatCode="General">
                  <c:v>19.405760692921401</c:v>
                </c:pt>
                <c:pt idx="77" formatCode="General">
                  <c:v>19.304249390090501</c:v>
                </c:pt>
                <c:pt idx="78" formatCode="General">
                  <c:v>19.2577895230393</c:v>
                </c:pt>
                <c:pt idx="79" formatCode="General">
                  <c:v>19.1613091601902</c:v>
                </c:pt>
                <c:pt idx="80" formatCode="General">
                  <c:v>18.879230592459901</c:v>
                </c:pt>
                <c:pt idx="81" formatCode="General">
                  <c:v>19.213216194338699</c:v>
                </c:pt>
                <c:pt idx="82" formatCode="General">
                  <c:v>18.746712280324498</c:v>
                </c:pt>
                <c:pt idx="83" formatCode="General">
                  <c:v>19.126191878522899</c:v>
                </c:pt>
                <c:pt idx="84" formatCode="General">
                  <c:v>18.750574655544199</c:v>
                </c:pt>
                <c:pt idx="85" formatCode="General">
                  <c:v>18.774766045117602</c:v>
                </c:pt>
                <c:pt idx="86" formatCode="General">
                  <c:v>19.143867165022499</c:v>
                </c:pt>
                <c:pt idx="87" formatCode="General">
                  <c:v>18.642256106785801</c:v>
                </c:pt>
                <c:pt idx="88" formatCode="General">
                  <c:v>19.462671955652102</c:v>
                </c:pt>
                <c:pt idx="89" formatCode="General">
                  <c:v>19.307930602881701</c:v>
                </c:pt>
                <c:pt idx="90" formatCode="General">
                  <c:v>18.834121974783098</c:v>
                </c:pt>
                <c:pt idx="91" formatCode="General">
                  <c:v>18.7648194966972</c:v>
                </c:pt>
                <c:pt idx="92" formatCode="General">
                  <c:v>18.956267484121799</c:v>
                </c:pt>
                <c:pt idx="93" formatCode="General">
                  <c:v>18.765881218245099</c:v>
                </c:pt>
                <c:pt idx="94" formatCode="General">
                  <c:v>18.970617204057302</c:v>
                </c:pt>
                <c:pt idx="95" formatCode="General">
                  <c:v>5.0644503705503503</c:v>
                </c:pt>
                <c:pt idx="96" formatCode="General">
                  <c:v>18.7414819202254</c:v>
                </c:pt>
                <c:pt idx="97" formatCode="General">
                  <c:v>18.978497337058101</c:v>
                </c:pt>
                <c:pt idx="98" formatCode="General">
                  <c:v>19.209779898626</c:v>
                </c:pt>
                <c:pt idx="99" formatCode="General">
                  <c:v>5.4844770432163799</c:v>
                </c:pt>
                <c:pt idx="100" formatCode="General">
                  <c:v>5.57834223640217</c:v>
                </c:pt>
                <c:pt idx="101" formatCode="General">
                  <c:v>19.817134275428099</c:v>
                </c:pt>
                <c:pt idx="102" formatCode="General">
                  <c:v>5.7016060493990102</c:v>
                </c:pt>
                <c:pt idx="103" formatCode="General">
                  <c:v>20.1755251185118</c:v>
                </c:pt>
                <c:pt idx="104" formatCode="General">
                  <c:v>20.348497355956599</c:v>
                </c:pt>
                <c:pt idx="105" formatCode="General">
                  <c:v>5.73626333928605</c:v>
                </c:pt>
                <c:pt idx="106" formatCode="General">
                  <c:v>6.0104790608642702</c:v>
                </c:pt>
                <c:pt idx="107" formatCode="General">
                  <c:v>6.0512772661651404</c:v>
                </c:pt>
                <c:pt idx="108" formatCode="General">
                  <c:v>5.8396661847738898</c:v>
                </c:pt>
                <c:pt idx="109" formatCode="General">
                  <c:v>#N/A</c:v>
                </c:pt>
                <c:pt idx="110" formatCode="General">
                  <c:v>#N/A</c:v>
                </c:pt>
                <c:pt idx="111" formatCode="General">
                  <c:v>#N/A</c:v>
                </c:pt>
                <c:pt idx="112" formatCode="General">
                  <c:v>#N/A</c:v>
                </c:pt>
                <c:pt idx="113" formatCode="General">
                  <c:v>#N/A</c:v>
                </c:pt>
                <c:pt idx="114" formatCode="General">
                  <c:v>#N/A</c:v>
                </c:pt>
                <c:pt idx="115" formatCode="General">
                  <c:v>#N/A</c:v>
                </c:pt>
                <c:pt idx="116" formatCode="General">
                  <c:v>#N/A</c:v>
                </c:pt>
                <c:pt idx="117" formatCode="General">
                  <c:v>#N/A</c:v>
                </c:pt>
                <c:pt idx="118" formatCode="General">
                  <c:v>#N/A</c:v>
                </c:pt>
                <c:pt idx="119" formatCode="General">
                  <c:v>#N/A</c:v>
                </c:pt>
                <c:pt idx="120" formatCode="General">
                  <c:v>#N/A</c:v>
                </c:pt>
                <c:pt idx="121" formatCode="General">
                  <c:v>#N/A</c:v>
                </c:pt>
                <c:pt idx="122" formatCode="General">
                  <c:v>#N/A</c:v>
                </c:pt>
                <c:pt idx="123" formatCode="General">
                  <c:v>#N/A</c:v>
                </c:pt>
                <c:pt idx="124" formatCode="General">
                  <c:v>#N/A</c:v>
                </c:pt>
              </c:numCache>
            </c:numRef>
          </c:val>
          <c:smooth val="0"/>
        </c:ser>
        <c:ser>
          <c:idx val="1"/>
          <c:order val="1"/>
          <c:tx>
            <c:strRef>
              <c:f>Sheet1!$C$1</c:f>
              <c:strCache>
                <c:ptCount val="1"/>
                <c:pt idx="0">
                  <c:v>AWP alternative</c:v>
                </c:pt>
              </c:strCache>
            </c:strRef>
          </c:tx>
          <c:spPr>
            <a:ln w="38100" cap="rnd">
              <a:solidFill>
                <a:schemeClr val="accent6"/>
              </a:solidFill>
              <a:prstDash val="sysDot"/>
              <a:round/>
            </a:ln>
            <a:effectLst/>
          </c:spPr>
          <c:marker>
            <c:symbol val="none"/>
          </c:marker>
          <c:cat>
            <c:numRef>
              <c:f>Sheet1!$A$2:$A$126</c:f>
              <c:numCache>
                <c:formatCode>General</c:formatCode>
                <c:ptCount val="125"/>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numCache>
            </c:numRef>
          </c:cat>
          <c:val>
            <c:numRef>
              <c:f>Sheet1!$C$2:$C$126</c:f>
              <c:numCache>
                <c:formatCode>General</c:formatCode>
                <c:ptCount val="125"/>
                <c:pt idx="0">
                  <c:v>13.46</c:v>
                </c:pt>
                <c:pt idx="1">
                  <c:v>13.6</c:v>
                </c:pt>
                <c:pt idx="2">
                  <c:v>13.74</c:v>
                </c:pt>
                <c:pt idx="3">
                  <c:v>13.88</c:v>
                </c:pt>
                <c:pt idx="4">
                  <c:v>14.02</c:v>
                </c:pt>
                <c:pt idx="5">
                  <c:v>14.16</c:v>
                </c:pt>
                <c:pt idx="6">
                  <c:v>14.3</c:v>
                </c:pt>
                <c:pt idx="7">
                  <c:v>14.44</c:v>
                </c:pt>
                <c:pt idx="8">
                  <c:v>14.58</c:v>
                </c:pt>
                <c:pt idx="9">
                  <c:v>14.72</c:v>
                </c:pt>
                <c:pt idx="10">
                  <c:v>14.86</c:v>
                </c:pt>
                <c:pt idx="11">
                  <c:v>15</c:v>
                </c:pt>
                <c:pt idx="12">
                  <c:v>15.14</c:v>
                </c:pt>
                <c:pt idx="13">
                  <c:v>15.28</c:v>
                </c:pt>
                <c:pt idx="14">
                  <c:v>15.42</c:v>
                </c:pt>
                <c:pt idx="15">
                  <c:v>15.55</c:v>
                </c:pt>
                <c:pt idx="16">
                  <c:v>15.69</c:v>
                </c:pt>
                <c:pt idx="17">
                  <c:v>15.82</c:v>
                </c:pt>
                <c:pt idx="18">
                  <c:v>15.95</c:v>
                </c:pt>
                <c:pt idx="19">
                  <c:v>16.09</c:v>
                </c:pt>
                <c:pt idx="20">
                  <c:v>16.22</c:v>
                </c:pt>
                <c:pt idx="21">
                  <c:v>16.350000000000001</c:v>
                </c:pt>
                <c:pt idx="22">
                  <c:v>16.47</c:v>
                </c:pt>
                <c:pt idx="23">
                  <c:v>16.600000000000001</c:v>
                </c:pt>
                <c:pt idx="24">
                  <c:v>16.72</c:v>
                </c:pt>
                <c:pt idx="25">
                  <c:v>16.850000000000001</c:v>
                </c:pt>
                <c:pt idx="26">
                  <c:v>16.97</c:v>
                </c:pt>
                <c:pt idx="27">
                  <c:v>17.09</c:v>
                </c:pt>
                <c:pt idx="28">
                  <c:v>17.2</c:v>
                </c:pt>
                <c:pt idx="29">
                  <c:v>17.32</c:v>
                </c:pt>
                <c:pt idx="30">
                  <c:v>17.43</c:v>
                </c:pt>
                <c:pt idx="31">
                  <c:v>17.54</c:v>
                </c:pt>
                <c:pt idx="32">
                  <c:v>17.649999999999999</c:v>
                </c:pt>
                <c:pt idx="33">
                  <c:v>17.760000000000002</c:v>
                </c:pt>
                <c:pt idx="34">
                  <c:v>17.86</c:v>
                </c:pt>
                <c:pt idx="35">
                  <c:v>17.96</c:v>
                </c:pt>
                <c:pt idx="36">
                  <c:v>18.059999999999999</c:v>
                </c:pt>
                <c:pt idx="37">
                  <c:v>18.16</c:v>
                </c:pt>
                <c:pt idx="38">
                  <c:v>18.25</c:v>
                </c:pt>
                <c:pt idx="39">
                  <c:v>18.34</c:v>
                </c:pt>
                <c:pt idx="40">
                  <c:v>18.43</c:v>
                </c:pt>
                <c:pt idx="41">
                  <c:v>18.52</c:v>
                </c:pt>
                <c:pt idx="42">
                  <c:v>18.600000000000001</c:v>
                </c:pt>
                <c:pt idx="43">
                  <c:v>18.670000000000002</c:v>
                </c:pt>
                <c:pt idx="44">
                  <c:v>18.75</c:v>
                </c:pt>
                <c:pt idx="45">
                  <c:v>18.82</c:v>
                </c:pt>
                <c:pt idx="46">
                  <c:v>18.89</c:v>
                </c:pt>
                <c:pt idx="47">
                  <c:v>18.95</c:v>
                </c:pt>
                <c:pt idx="48">
                  <c:v>19.010000000000002</c:v>
                </c:pt>
                <c:pt idx="49">
                  <c:v>19.07</c:v>
                </c:pt>
                <c:pt idx="50">
                  <c:v>19.12</c:v>
                </c:pt>
                <c:pt idx="51">
                  <c:v>19.170000000000002</c:v>
                </c:pt>
                <c:pt idx="52">
                  <c:v>19.22</c:v>
                </c:pt>
                <c:pt idx="53">
                  <c:v>19.260000000000002</c:v>
                </c:pt>
                <c:pt idx="54">
                  <c:v>19.3</c:v>
                </c:pt>
                <c:pt idx="55">
                  <c:v>19.329999999999998</c:v>
                </c:pt>
                <c:pt idx="56">
                  <c:v>19.36</c:v>
                </c:pt>
                <c:pt idx="57">
                  <c:v>19.38</c:v>
                </c:pt>
                <c:pt idx="58">
                  <c:v>19.399999999999999</c:v>
                </c:pt>
                <c:pt idx="59">
                  <c:v>19.420000000000002</c:v>
                </c:pt>
                <c:pt idx="60">
                  <c:v>19.43</c:v>
                </c:pt>
                <c:pt idx="61">
                  <c:v>19.43</c:v>
                </c:pt>
                <c:pt idx="62">
                  <c:v>19.440000000000001</c:v>
                </c:pt>
                <c:pt idx="63">
                  <c:v>19.43</c:v>
                </c:pt>
                <c:pt idx="64">
                  <c:v>19.420000000000002</c:v>
                </c:pt>
                <c:pt idx="65">
                  <c:v>19.41</c:v>
                </c:pt>
                <c:pt idx="66">
                  <c:v>19.39</c:v>
                </c:pt>
                <c:pt idx="67">
                  <c:v>19.36</c:v>
                </c:pt>
                <c:pt idx="68">
                  <c:v>19.329999999999998</c:v>
                </c:pt>
                <c:pt idx="69">
                  <c:v>19.3</c:v>
                </c:pt>
                <c:pt idx="70">
                  <c:v>19.260000000000002</c:v>
                </c:pt>
                <c:pt idx="71">
                  <c:v>19.21</c:v>
                </c:pt>
                <c:pt idx="72">
                  <c:v>19.16</c:v>
                </c:pt>
                <c:pt idx="73">
                  <c:v>19.100000000000001</c:v>
                </c:pt>
                <c:pt idx="74">
                  <c:v>19.04</c:v>
                </c:pt>
                <c:pt idx="75">
                  <c:v>18.97</c:v>
                </c:pt>
                <c:pt idx="76">
                  <c:v>18.89</c:v>
                </c:pt>
                <c:pt idx="77">
                  <c:v>18.809999999999999</c:v>
                </c:pt>
                <c:pt idx="78">
                  <c:v>18.72</c:v>
                </c:pt>
                <c:pt idx="79">
                  <c:v>18.62</c:v>
                </c:pt>
                <c:pt idx="80">
                  <c:v>18.52</c:v>
                </c:pt>
                <c:pt idx="81">
                  <c:v>18.41</c:v>
                </c:pt>
                <c:pt idx="82">
                  <c:v>18.3</c:v>
                </c:pt>
                <c:pt idx="83">
                  <c:v>18.18</c:v>
                </c:pt>
                <c:pt idx="84">
                  <c:v>18.05</c:v>
                </c:pt>
                <c:pt idx="85">
                  <c:v>17.920000000000002</c:v>
                </c:pt>
                <c:pt idx="86">
                  <c:v>17.77</c:v>
                </c:pt>
                <c:pt idx="87">
                  <c:v>17.62</c:v>
                </c:pt>
                <c:pt idx="88">
                  <c:v>17.47</c:v>
                </c:pt>
                <c:pt idx="89">
                  <c:v>17.309999999999999</c:v>
                </c:pt>
                <c:pt idx="90">
                  <c:v>17.13</c:v>
                </c:pt>
                <c:pt idx="91">
                  <c:v>16.96</c:v>
                </c:pt>
                <c:pt idx="92">
                  <c:v>16.77</c:v>
                </c:pt>
                <c:pt idx="93">
                  <c:v>16.579999999999998</c:v>
                </c:pt>
                <c:pt idx="94">
                  <c:v>16.38</c:v>
                </c:pt>
                <c:pt idx="95">
                  <c:v>16.170000000000002</c:v>
                </c:pt>
                <c:pt idx="96">
                  <c:v>15.95</c:v>
                </c:pt>
                <c:pt idx="97">
                  <c:v>15.73</c:v>
                </c:pt>
                <c:pt idx="98">
                  <c:v>15.49</c:v>
                </c:pt>
                <c:pt idx="99">
                  <c:v>15.25</c:v>
                </c:pt>
                <c:pt idx="100">
                  <c:v>15</c:v>
                </c:pt>
                <c:pt idx="101">
                  <c:v>14.74</c:v>
                </c:pt>
                <c:pt idx="102">
                  <c:v>14.48</c:v>
                </c:pt>
                <c:pt idx="103">
                  <c:v>14.2</c:v>
                </c:pt>
                <c:pt idx="104">
                  <c:v>13.92</c:v>
                </c:pt>
                <c:pt idx="105">
                  <c:v>13.63</c:v>
                </c:pt>
                <c:pt idx="106">
                  <c:v>13.33</c:v>
                </c:pt>
                <c:pt idx="107">
                  <c:v>13.02</c:v>
                </c:pt>
                <c:pt idx="108">
                  <c:v>12.7</c:v>
                </c:pt>
                <c:pt idx="109">
                  <c:v>12.37</c:v>
                </c:pt>
                <c:pt idx="110">
                  <c:v>12.03</c:v>
                </c:pt>
                <c:pt idx="111">
                  <c:v>11.69</c:v>
                </c:pt>
                <c:pt idx="112">
                  <c:v>11.33</c:v>
                </c:pt>
                <c:pt idx="113">
                  <c:v>10.97</c:v>
                </c:pt>
                <c:pt idx="114">
                  <c:v>10.59</c:v>
                </c:pt>
                <c:pt idx="115">
                  <c:v>10.210000000000001</c:v>
                </c:pt>
                <c:pt idx="116">
                  <c:v>9.81</c:v>
                </c:pt>
                <c:pt idx="117">
                  <c:v>9.41</c:v>
                </c:pt>
                <c:pt idx="118">
                  <c:v>8.99</c:v>
                </c:pt>
                <c:pt idx="119">
                  <c:v>8.57</c:v>
                </c:pt>
                <c:pt idx="120">
                  <c:v>8.14</c:v>
                </c:pt>
                <c:pt idx="121">
                  <c:v>7.69</c:v>
                </c:pt>
                <c:pt idx="122">
                  <c:v>7.24</c:v>
                </c:pt>
                <c:pt idx="123">
                  <c:v>6.77</c:v>
                </c:pt>
                <c:pt idx="124">
                  <c:v>6.3</c:v>
                </c:pt>
              </c:numCache>
            </c:numRef>
          </c:val>
          <c:smooth val="0"/>
        </c:ser>
        <c:dLbls>
          <c:showLegendKey val="0"/>
          <c:showVal val="0"/>
          <c:showCatName val="0"/>
          <c:showSerName val="0"/>
          <c:showPercent val="0"/>
          <c:showBubbleSize val="0"/>
        </c:dLbls>
        <c:smooth val="0"/>
        <c:axId val="445275720"/>
        <c:axId val="445276112"/>
      </c:lineChart>
      <c:catAx>
        <c:axId val="445275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6112"/>
        <c:crosses val="autoZero"/>
        <c:auto val="1"/>
        <c:lblAlgn val="ctr"/>
        <c:lblOffset val="100"/>
        <c:noMultiLvlLbl val="0"/>
      </c:catAx>
      <c:valAx>
        <c:axId val="445276112"/>
        <c:scaling>
          <c:orientation val="minMax"/>
          <c:max val="22"/>
          <c:min val="-1"/>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5720"/>
        <c:crosses val="autoZero"/>
        <c:crossBetween val="between"/>
        <c:majorUnit val="2"/>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00905094051586E-2"/>
          <c:y val="4.5462004703444928E-2"/>
          <c:w val="0.88222368074153901"/>
          <c:h val="0.70876184354870353"/>
        </c:manualLayout>
      </c:layout>
      <c:lineChart>
        <c:grouping val="standard"/>
        <c:varyColors val="0"/>
        <c:ser>
          <c:idx val="1"/>
          <c:order val="0"/>
          <c:tx>
            <c:strRef>
              <c:f>Sheet1!$B$1</c:f>
              <c:strCache>
                <c:ptCount val="1"/>
                <c:pt idx="0">
                  <c:v>AWP alternative</c:v>
                </c:pt>
              </c:strCache>
            </c:strRef>
          </c:tx>
          <c:spPr>
            <a:ln w="47625" cap="rnd">
              <a:solidFill>
                <a:schemeClr val="accent6"/>
              </a:solidFill>
              <a:prstDash val="sysDot"/>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Sheet1!$B$2:$B$57</c:f>
              <c:numCache>
                <c:formatCode>#,##0</c:formatCode>
                <c:ptCount val="56"/>
                <c:pt idx="19">
                  <c:v>2051.1006220931863</c:v>
                </c:pt>
                <c:pt idx="20">
                  <c:v>2061.6756874181742</c:v>
                </c:pt>
                <c:pt idx="21">
                  <c:v>2065.6690515039159</c:v>
                </c:pt>
                <c:pt idx="22">
                  <c:v>2062.9200829630699</c:v>
                </c:pt>
                <c:pt idx="23">
                  <c:v>2053.3311241879242</c:v>
                </c:pt>
                <c:pt idx="24">
                  <c:v>2036.8711727903324</c:v>
                </c:pt>
                <c:pt idx="25">
                  <c:v>2013.5785849737647</c:v>
                </c:pt>
                <c:pt idx="26">
                  <c:v>1983.5626883204388</c:v>
                </c:pt>
                <c:pt idx="27">
                  <c:v>1947.0042114216451</c:v>
                </c:pt>
                <c:pt idx="28">
                  <c:v>1904.1544620944451</c:v>
                </c:pt>
                <c:pt idx="29">
                  <c:v>1855.3332140350558</c:v>
                </c:pt>
                <c:pt idx="30">
                  <c:v>1800.9252930985733</c:v>
                </c:pt>
                <c:pt idx="31">
                  <c:v>1741.3758880806022</c:v>
                </c:pt>
                <c:pt idx="32">
                  <c:v>1677.1846459109606</c:v>
                </c:pt>
                <c:pt idx="33">
                  <c:v>1608.8986464254215</c:v>
                </c:pt>
                <c:pt idx="34">
                  <c:v>1537.1043860216166</c:v>
                </c:pt>
                <c:pt idx="35">
                  <c:v>1462.4189312165759</c:v>
                </c:pt>
                <c:pt idx="36">
                  <c:v>1385.4804320764586</c:v>
                </c:pt>
                <c:pt idx="37">
                  <c:v>1306.9382064005156</c:v>
                </c:pt>
                <c:pt idx="38">
                  <c:v>1227.4426259558959</c:v>
                </c:pt>
                <c:pt idx="39">
                  <c:v>1147.635043574629</c:v>
                </c:pt>
                <c:pt idx="40">
                  <c:v>1068.138003560789</c:v>
                </c:pt>
                <c:pt idx="41">
                  <c:v>989.54597207920438</c:v>
                </c:pt>
                <c:pt idx="42">
                  <c:v>912.41681082280252</c:v>
                </c:pt>
                <c:pt idx="43">
                  <c:v>837.26419530264104</c:v>
                </c:pt>
                <c:pt idx="44">
                  <c:v>764.5511511634586</c:v>
                </c:pt>
                <c:pt idx="45">
                  <c:v>694.68484698459849</c:v>
                </c:pt>
                <c:pt idx="46">
                  <c:v>628.0127426704945</c:v>
                </c:pt>
                <c:pt idx="47">
                  <c:v>564.82014983476756</c:v>
                </c:pt>
                <c:pt idx="48">
                  <c:v>505.32921636792122</c:v>
                </c:pt>
                <c:pt idx="49">
                  <c:v>449.6993034133327</c:v>
                </c:pt>
                <c:pt idx="50">
                  <c:v>398.02868112066159</c:v>
                </c:pt>
                <c:pt idx="51">
                  <c:v>350.35743142424639</c:v>
                </c:pt>
                <c:pt idx="52">
                  <c:v>306.67141328996263</c:v>
                </c:pt>
                <c:pt idx="53">
                  <c:v>266.90711958969985</c:v>
                </c:pt>
                <c:pt idx="54">
                  <c:v>230.95723587823198</c:v>
                </c:pt>
                <c:pt idx="55">
                  <c:v>198.67670047792041</c:v>
                </c:pt>
              </c:numCache>
            </c:numRef>
          </c:val>
          <c:smooth val="0"/>
        </c:ser>
        <c:ser>
          <c:idx val="2"/>
          <c:order val="1"/>
          <c:tx>
            <c:strRef>
              <c:f>Sheet1!$C$1</c:f>
              <c:strCache>
                <c:ptCount val="1"/>
                <c:pt idx="0">
                  <c:v>Nielsen et al (2015)</c:v>
                </c:pt>
              </c:strCache>
            </c:strRef>
          </c:tx>
          <c:spPr>
            <a:ln w="34925" cap="rnd">
              <a:solidFill>
                <a:schemeClr val="accent1"/>
              </a:solidFill>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Sheet1!$C$2:$C$57</c:f>
              <c:numCache>
                <c:formatCode>#,##0</c:formatCode>
                <c:ptCount val="56"/>
                <c:pt idx="19">
                  <c:v>2056.228188213599</c:v>
                </c:pt>
                <c:pt idx="20">
                  <c:v>2069.7163982455481</c:v>
                </c:pt>
                <c:pt idx="21">
                  <c:v>2076.4191710632044</c:v>
                </c:pt>
                <c:pt idx="22">
                  <c:v>2079.252644091715</c:v>
                </c:pt>
                <c:pt idx="23">
                  <c:v>2073.8518999394269</c:v>
                </c:pt>
                <c:pt idx="24">
                  <c:v>2062.6478545870887</c:v>
                </c:pt>
                <c:pt idx="25">
                  <c:v>2045.2515583595286</c:v>
                </c:pt>
                <c:pt idx="26">
                  <c:v>2018.2427883116968</c:v>
                </c:pt>
                <c:pt idx="27">
                  <c:v>1987.3284387922438</c:v>
                </c:pt>
                <c:pt idx="28">
                  <c:v>1948.4908413178146</c:v>
                </c:pt>
                <c:pt idx="29">
                  <c:v>1902.1116941898574</c:v>
                </c:pt>
                <c:pt idx="30">
                  <c:v>1848.842034735181</c:v>
                </c:pt>
                <c:pt idx="31">
                  <c:v>1783.8563955871507</c:v>
                </c:pt>
                <c:pt idx="32">
                  <c:v>1711.1093643498193</c:v>
                </c:pt>
                <c:pt idx="33">
                  <c:v>1633.5196150858335</c:v>
                </c:pt>
                <c:pt idx="34">
                  <c:v>1547.3517213339965</c:v>
                </c:pt>
                <c:pt idx="35">
                  <c:v>1463.1758688710647</c:v>
                </c:pt>
                <c:pt idx="36">
                  <c:v>1370.7099288677693</c:v>
                </c:pt>
                <c:pt idx="37">
                  <c:v>1274.9211156202603</c:v>
                </c:pt>
                <c:pt idx="38">
                  <c:v>1182.6376643777135</c:v>
                </c:pt>
                <c:pt idx="39">
                  <c:v>1085.0144429412599</c:v>
                </c:pt>
                <c:pt idx="40">
                  <c:v>991.10465844309738</c:v>
                </c:pt>
                <c:pt idx="41">
                  <c:v>899.9041917570662</c:v>
                </c:pt>
                <c:pt idx="42">
                  <c:v>801.46183321223191</c:v>
                </c:pt>
                <c:pt idx="43">
                  <c:v>715.37084719669963</c:v>
                </c:pt>
                <c:pt idx="44">
                  <c:v>639.63044036916313</c:v>
                </c:pt>
                <c:pt idx="45">
                  <c:v>573.64576313188866</c:v>
                </c:pt>
                <c:pt idx="46">
                  <c:v>511.66409546638823</c:v>
                </c:pt>
                <c:pt idx="47">
                  <c:v>454.30272779721787</c:v>
                </c:pt>
                <c:pt idx="48">
                  <c:v>398.37205981346716</c:v>
                </c:pt>
                <c:pt idx="49">
                  <c:v>351.30605263285895</c:v>
                </c:pt>
                <c:pt idx="50">
                  <c:v>302.85292889226633</c:v>
                </c:pt>
              </c:numCache>
            </c:numRef>
          </c:val>
          <c:smooth val="0"/>
        </c:ser>
        <c:ser>
          <c:idx val="3"/>
          <c:order val="2"/>
          <c:tx>
            <c:strRef>
              <c:f>Sheet1!$D$1</c:f>
              <c:strCache>
                <c:ptCount val="1"/>
                <c:pt idx="0">
                  <c:v>HSE (2016)</c:v>
                </c:pt>
              </c:strCache>
            </c:strRef>
          </c:tx>
          <c:spPr>
            <a:ln w="34925" cap="rnd">
              <a:solidFill>
                <a:schemeClr val="accent4"/>
              </a:solidFill>
              <a:prstDash val="lgDash"/>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Sheet1!$D$2:$D$57</c:f>
              <c:numCache>
                <c:formatCode>#,##0</c:formatCode>
                <c:ptCount val="56"/>
                <c:pt idx="19">
                  <c:v>2020.1113141956389</c:v>
                </c:pt>
                <c:pt idx="20">
                  <c:v>2027.1031313091555</c:v>
                </c:pt>
                <c:pt idx="21">
                  <c:v>2027.805059183207</c:v>
                </c:pt>
                <c:pt idx="22">
                  <c:v>2022.9658802928229</c:v>
                </c:pt>
                <c:pt idx="23">
                  <c:v>2013.2621343504359</c:v>
                </c:pt>
                <c:pt idx="24">
                  <c:v>1996.4633772697432</c:v>
                </c:pt>
                <c:pt idx="25">
                  <c:v>1972.3011402383581</c:v>
                </c:pt>
                <c:pt idx="26">
                  <c:v>1940.9022197550357</c:v>
                </c:pt>
                <c:pt idx="27">
                  <c:v>1904.0884964234338</c:v>
                </c:pt>
                <c:pt idx="28">
                  <c:v>1862.4419072476339</c:v>
                </c:pt>
                <c:pt idx="29">
                  <c:v>1815.5813253845251</c:v>
                </c:pt>
                <c:pt idx="30">
                  <c:v>1760.791434465998</c:v>
                </c:pt>
                <c:pt idx="31">
                  <c:v>1699.5020440422547</c:v>
                </c:pt>
                <c:pt idx="32">
                  <c:v>1632.4371999287835</c:v>
                </c:pt>
                <c:pt idx="33">
                  <c:v>1560.2701810552026</c:v>
                </c:pt>
                <c:pt idx="34">
                  <c:v>1484.7696253442934</c:v>
                </c:pt>
                <c:pt idx="35">
                  <c:v>1408.1313573977206</c:v>
                </c:pt>
                <c:pt idx="36">
                  <c:v>1334.300664789163</c:v>
                </c:pt>
                <c:pt idx="37">
                  <c:v>1255.8430570898411</c:v>
                </c:pt>
                <c:pt idx="38">
                  <c:v>1170.8776493686753</c:v>
                </c:pt>
                <c:pt idx="39">
                  <c:v>1085.9318122029654</c:v>
                </c:pt>
                <c:pt idx="40">
                  <c:v>1004.3027410732635</c:v>
                </c:pt>
                <c:pt idx="41">
                  <c:v>926.35272142419763</c:v>
                </c:pt>
                <c:pt idx="42">
                  <c:v>836.75107245660161</c:v>
                </c:pt>
                <c:pt idx="43">
                  <c:v>759.89689771513144</c:v>
                </c:pt>
                <c:pt idx="44">
                  <c:v>696.31173386099692</c:v>
                </c:pt>
                <c:pt idx="45">
                  <c:v>642.0125500562433</c:v>
                </c:pt>
                <c:pt idx="46">
                  <c:v>595.77143676153764</c:v>
                </c:pt>
                <c:pt idx="47">
                  <c:v>555.51518746353236</c:v>
                </c:pt>
                <c:pt idx="48">
                  <c:v>519.96040509141858</c:v>
                </c:pt>
                <c:pt idx="49">
                  <c:v>488.37911853644937</c:v>
                </c:pt>
                <c:pt idx="50">
                  <c:v>460.95796825971649</c:v>
                </c:pt>
                <c:pt idx="51">
                  <c:v>436.26310355996372</c:v>
                </c:pt>
                <c:pt idx="52">
                  <c:v>413.54180828824383</c:v>
                </c:pt>
                <c:pt idx="53">
                  <c:v>392.44967465634898</c:v>
                </c:pt>
                <c:pt idx="54">
                  <c:v>373.37121767256411</c:v>
                </c:pt>
                <c:pt idx="55">
                  <c:v>355.79712108700153</c:v>
                </c:pt>
              </c:numCache>
            </c:numRef>
          </c:val>
          <c:smooth val="0"/>
        </c:ser>
        <c:ser>
          <c:idx val="0"/>
          <c:order val="3"/>
          <c:tx>
            <c:strRef>
              <c:f>Sheet1!$E$1</c:f>
              <c:strCache>
                <c:ptCount val="1"/>
                <c:pt idx="0">
                  <c:v>Observed deaths </c:v>
                </c:pt>
              </c:strCache>
            </c:strRef>
          </c:tx>
          <c:spPr>
            <a:ln w="28575" cap="rnd">
              <a:noFill/>
              <a:round/>
            </a:ln>
            <a:effectLst/>
          </c:spPr>
          <c:marker>
            <c:symbol val="circle"/>
            <c:size val="7"/>
            <c:spPr>
              <a:solidFill>
                <a:schemeClr val="tx2"/>
              </a:solidFill>
              <a:ln w="9525">
                <a:noFill/>
              </a:ln>
              <a:effectLst/>
            </c:spPr>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Sheet1!$E$2:$E$57</c:f>
              <c:numCache>
                <c:formatCode>#,##0</c:formatCode>
                <c:ptCount val="56"/>
                <c:pt idx="0">
                  <c:v>1125</c:v>
                </c:pt>
                <c:pt idx="1">
                  <c:v>1156</c:v>
                </c:pt>
                <c:pt idx="2">
                  <c:v>1183</c:v>
                </c:pt>
                <c:pt idx="3">
                  <c:v>1319</c:v>
                </c:pt>
                <c:pt idx="4">
                  <c:v>1376</c:v>
                </c:pt>
                <c:pt idx="5">
                  <c:v>1394</c:v>
                </c:pt>
                <c:pt idx="6">
                  <c:v>1573</c:v>
                </c:pt>
                <c:pt idx="7">
                  <c:v>1558</c:v>
                </c:pt>
                <c:pt idx="8">
                  <c:v>1582</c:v>
                </c:pt>
                <c:pt idx="9">
                  <c:v>1650</c:v>
                </c:pt>
                <c:pt idx="10">
                  <c:v>1732</c:v>
                </c:pt>
                <c:pt idx="11">
                  <c:v>1709</c:v>
                </c:pt>
                <c:pt idx="12">
                  <c:v>1793</c:v>
                </c:pt>
                <c:pt idx="13">
                  <c:v>1843</c:v>
                </c:pt>
                <c:pt idx="14">
                  <c:v>1914</c:v>
                </c:pt>
                <c:pt idx="15">
                  <c:v>1924</c:v>
                </c:pt>
                <c:pt idx="16">
                  <c:v>1888</c:v>
                </c:pt>
                <c:pt idx="17">
                  <c:v>2070</c:v>
                </c:pt>
                <c:pt idx="18">
                  <c:v>2049</c:v>
                </c:pt>
              </c:numCache>
            </c:numRef>
          </c:val>
          <c:smooth val="0"/>
        </c:ser>
        <c:dLbls>
          <c:showLegendKey val="0"/>
          <c:showVal val="0"/>
          <c:showCatName val="0"/>
          <c:showSerName val="0"/>
          <c:showPercent val="0"/>
          <c:showBubbleSize val="0"/>
        </c:dLbls>
        <c:smooth val="0"/>
        <c:axId val="445276896"/>
        <c:axId val="445277288"/>
      </c:lineChart>
      <c:catAx>
        <c:axId val="4452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45277288"/>
        <c:crosses val="autoZero"/>
        <c:auto val="1"/>
        <c:lblAlgn val="ctr"/>
        <c:lblOffset val="100"/>
        <c:noMultiLvlLbl val="0"/>
      </c:catAx>
      <c:valAx>
        <c:axId val="445277288"/>
        <c:scaling>
          <c:orientation val="minMax"/>
          <c:max val="21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Male mesothelioma deaths (ages 25-89)</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6896"/>
        <c:crosses val="autoZero"/>
        <c:crossBetween val="between"/>
        <c:majorUnit val="250"/>
      </c:valAx>
      <c:spPr>
        <a:noFill/>
        <a:ln>
          <a:noFill/>
        </a:ln>
        <a:effectLst/>
      </c:spPr>
    </c:plotArea>
    <c:legend>
      <c:legendPos val="b"/>
      <c:layout>
        <c:manualLayout>
          <c:xMode val="edge"/>
          <c:yMode val="edge"/>
          <c:x val="6.8967862805272964E-2"/>
          <c:y val="0.87617238899190464"/>
          <c:w val="0.70251838204699424"/>
          <c:h val="0.10647537785466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Sheet1!$B$2:$B$7</c:f>
              <c:numCache>
                <c:formatCode>#,##0%;[Red]\(#,##0%\);\-</c:formatCode>
                <c:ptCount val="6"/>
                <c:pt idx="0">
                  <c:v>4.085370251800606E-2</c:v>
                </c:pt>
                <c:pt idx="1">
                  <c:v>-1.1865584631761626E-2</c:v>
                </c:pt>
                <c:pt idx="2">
                  <c:v>-6.594504390814164E-2</c:v>
                </c:pt>
                <c:pt idx="3">
                  <c:v>-4.7544655496842891E-2</c:v>
                </c:pt>
                <c:pt idx="4">
                  <c:v>-2.1311312424311522E-2</c:v>
                </c:pt>
                <c:pt idx="5">
                  <c:v>0.10203912005037048</c:v>
                </c:pt>
              </c:numCache>
            </c:numRef>
          </c:val>
        </c:ser>
        <c:ser>
          <c:idx val="1"/>
          <c:order val="1"/>
          <c:tx>
            <c:strRef>
              <c:f>Sheet1!$C$1</c:f>
              <c:strCache>
                <c:ptCount val="1"/>
                <c:pt idx="0">
                  <c:v>2009</c:v>
                </c:pt>
              </c:strCache>
            </c:strRef>
          </c:tx>
          <c:spPr>
            <a:solidFill>
              <a:schemeClr val="accent2"/>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Sheet1!$C$2:$C$7</c:f>
              <c:numCache>
                <c:formatCode>#,##0%;[Red]\(#,##0%\);\-</c:formatCode>
                <c:ptCount val="6"/>
                <c:pt idx="0">
                  <c:v>-1.2586379423699058E-2</c:v>
                </c:pt>
                <c:pt idx="1">
                  <c:v>-7.9335197178773117E-2</c:v>
                </c:pt>
                <c:pt idx="2">
                  <c:v>-2.3473676175173219E-2</c:v>
                </c:pt>
                <c:pt idx="3">
                  <c:v>-1.1786849479312259E-2</c:v>
                </c:pt>
                <c:pt idx="4">
                  <c:v>4.2899152953751102E-2</c:v>
                </c:pt>
                <c:pt idx="5">
                  <c:v>0.18854355971515313</c:v>
                </c:pt>
              </c:numCache>
            </c:numRef>
          </c:val>
        </c:ser>
        <c:ser>
          <c:idx val="2"/>
          <c:order val="2"/>
          <c:tx>
            <c:strRef>
              <c:f>Sheet1!$D$1</c:f>
              <c:strCache>
                <c:ptCount val="1"/>
                <c:pt idx="0">
                  <c:v>2010</c:v>
                </c:pt>
              </c:strCache>
            </c:strRef>
          </c:tx>
          <c:spPr>
            <a:solidFill>
              <a:schemeClr val="accent3"/>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Sheet1!$D$2:$D$7</c:f>
              <c:numCache>
                <c:formatCode>#,##0%;[Red]\(#,##0%\);\-</c:formatCode>
                <c:ptCount val="6"/>
                <c:pt idx="0">
                  <c:v>2.9779722091826395E-2</c:v>
                </c:pt>
                <c:pt idx="1">
                  <c:v>-3.5405009227514285E-3</c:v>
                </c:pt>
                <c:pt idx="2">
                  <c:v>-9.0786580147414642E-2</c:v>
                </c:pt>
                <c:pt idx="3">
                  <c:v>-4.6436308027151624E-2</c:v>
                </c:pt>
                <c:pt idx="4">
                  <c:v>-2.6054013593234407E-2</c:v>
                </c:pt>
                <c:pt idx="5">
                  <c:v>0.15758604929925218</c:v>
                </c:pt>
              </c:numCache>
            </c:numRef>
          </c:val>
        </c:ser>
        <c:ser>
          <c:idx val="3"/>
          <c:order val="3"/>
          <c:tx>
            <c:strRef>
              <c:f>Sheet1!$E$1</c:f>
              <c:strCache>
                <c:ptCount val="1"/>
                <c:pt idx="0">
                  <c:v>2011</c:v>
                </c:pt>
              </c:strCache>
            </c:strRef>
          </c:tx>
          <c:spPr>
            <a:solidFill>
              <a:schemeClr val="accent4"/>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Sheet1!$E$2:$E$7</c:f>
              <c:numCache>
                <c:formatCode>#,##0%;[Red]\(#,##0%\);\-</c:formatCode>
                <c:ptCount val="6"/>
                <c:pt idx="0">
                  <c:v>3.3923288141039169E-2</c:v>
                </c:pt>
                <c:pt idx="1">
                  <c:v>-8.9181686957207143E-2</c:v>
                </c:pt>
                <c:pt idx="2">
                  <c:v>-0.1595858630974086</c:v>
                </c:pt>
                <c:pt idx="3">
                  <c:v>-0.11317815046843174</c:v>
                </c:pt>
                <c:pt idx="4">
                  <c:v>4.0607277365370238E-2</c:v>
                </c:pt>
                <c:pt idx="5">
                  <c:v>5.1787408014161367E-2</c:v>
                </c:pt>
              </c:numCache>
            </c:numRef>
          </c:val>
        </c:ser>
        <c:ser>
          <c:idx val="4"/>
          <c:order val="4"/>
          <c:tx>
            <c:strRef>
              <c:f>Sheet1!$F$1</c:f>
              <c:strCache>
                <c:ptCount val="1"/>
                <c:pt idx="0">
                  <c:v>2012</c:v>
                </c:pt>
              </c:strCache>
            </c:strRef>
          </c:tx>
          <c:spPr>
            <a:solidFill>
              <a:schemeClr val="accent5"/>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Sheet1!$F$2:$F$7</c:f>
              <c:numCache>
                <c:formatCode>#,##0%;[Red]\(#,##0%\);\-</c:formatCode>
                <c:ptCount val="6"/>
                <c:pt idx="0">
                  <c:v>-0.13740791401834429</c:v>
                </c:pt>
                <c:pt idx="1">
                  <c:v>0.12429788263753308</c:v>
                </c:pt>
                <c:pt idx="2">
                  <c:v>1.7345380698440205E-2</c:v>
                </c:pt>
                <c:pt idx="3">
                  <c:v>-5.2174825704789943E-2</c:v>
                </c:pt>
                <c:pt idx="4">
                  <c:v>0.11653509432817581</c:v>
                </c:pt>
                <c:pt idx="5">
                  <c:v>9.2584154725567747E-2</c:v>
                </c:pt>
              </c:numCache>
            </c:numRef>
          </c:val>
        </c:ser>
        <c:ser>
          <c:idx val="5"/>
          <c:order val="5"/>
          <c:tx>
            <c:strRef>
              <c:f>Sheet1!$G$1</c:f>
              <c:strCache>
                <c:ptCount val="1"/>
                <c:pt idx="0">
                  <c:v>2013</c:v>
                </c:pt>
              </c:strCache>
            </c:strRef>
          </c:tx>
          <c:spPr>
            <a:solidFill>
              <a:schemeClr val="accent6"/>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Sheet1!$G$2:$G$7</c:f>
              <c:numCache>
                <c:formatCode>#,##0%;[Red]\(#,##0%\);\-</c:formatCode>
                <c:ptCount val="6"/>
                <c:pt idx="0">
                  <c:v>-0.10041322426785729</c:v>
                </c:pt>
                <c:pt idx="1">
                  <c:v>0.127917598523309</c:v>
                </c:pt>
                <c:pt idx="2">
                  <c:v>-2.9036889384917604E-2</c:v>
                </c:pt>
                <c:pt idx="3">
                  <c:v>-5.1066869200244162E-2</c:v>
                </c:pt>
                <c:pt idx="4">
                  <c:v>3.4271217903872282E-2</c:v>
                </c:pt>
                <c:pt idx="5">
                  <c:v>8.1981742143203057E-2</c:v>
                </c:pt>
              </c:numCache>
            </c:numRef>
          </c:val>
        </c:ser>
        <c:dLbls>
          <c:showLegendKey val="0"/>
          <c:showVal val="0"/>
          <c:showCatName val="0"/>
          <c:showSerName val="0"/>
          <c:showPercent val="0"/>
          <c:showBubbleSize val="0"/>
        </c:dLbls>
        <c:gapWidth val="219"/>
        <c:overlap val="-27"/>
        <c:axId val="445278072"/>
        <c:axId val="445278464"/>
      </c:barChart>
      <c:catAx>
        <c:axId val="4452780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Age band</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rgbClr val="8F90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5278464"/>
        <c:crosses val="autoZero"/>
        <c:auto val="1"/>
        <c:lblAlgn val="ctr"/>
        <c:lblOffset val="100"/>
        <c:noMultiLvlLbl val="0"/>
      </c:catAx>
      <c:valAx>
        <c:axId val="445278464"/>
        <c:scaling>
          <c:orientation val="minMax"/>
          <c:max val="0.2"/>
          <c:min val="-0.2"/>
        </c:scaling>
        <c:delete val="0"/>
        <c:axPos val="l"/>
        <c:majorGridlines>
          <c:spPr>
            <a:ln w="9525" cap="flat" cmpd="sng" algn="ctr">
              <a:solidFill>
                <a:srgbClr val="8F909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Percentage deviation : (A-E)/E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5278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600" b="1" dirty="0">
                <a:solidFill>
                  <a:srgbClr val="3F4548"/>
                </a:solidFill>
                <a:latin typeface="+mn-lt"/>
                <a:ea typeface="+mn-ea"/>
                <a:cs typeface="+mn-cs"/>
              </a:defRPr>
            </a:pPr>
            <a:r>
              <a:rPr lang="en-GB" sz="1600" b="1" dirty="0">
                <a:solidFill>
                  <a:srgbClr val="3F4548"/>
                </a:solidFill>
                <a:latin typeface="+mn-lt"/>
                <a:ea typeface="+mn-ea"/>
                <a:cs typeface="+mn-cs"/>
              </a:rPr>
              <a:t>CRU Mesothelioma registrations</a:t>
            </a:r>
          </a:p>
        </c:rich>
      </c:tx>
      <c:layout/>
      <c:overlay val="0"/>
      <c:spPr>
        <a:noFill/>
        <a:ln w="25400">
          <a:noFill/>
        </a:ln>
      </c:spPr>
    </c:title>
    <c:autoTitleDeleted val="0"/>
    <c:plotArea>
      <c:layout>
        <c:manualLayout>
          <c:layoutTarget val="inner"/>
          <c:xMode val="edge"/>
          <c:yMode val="edge"/>
          <c:x val="7.4600507351035072E-2"/>
          <c:y val="0.12610148472448859"/>
          <c:w val="0.83846744103171444"/>
          <c:h val="0.64434686993229928"/>
        </c:manualLayout>
      </c:layout>
      <c:lineChart>
        <c:grouping val="standard"/>
        <c:varyColors val="0"/>
        <c:ser>
          <c:idx val="0"/>
          <c:order val="0"/>
          <c:tx>
            <c:strRef>
              <c:f>Summary!$Z$4</c:f>
              <c:strCache>
                <c:ptCount val="1"/>
                <c:pt idx="0">
                  <c:v>No. Claims</c:v>
                </c:pt>
              </c:strCache>
            </c:strRef>
          </c:tx>
          <c:spPr>
            <a:ln w="28575" cap="rnd">
              <a:solidFill>
                <a:schemeClr val="accent1"/>
              </a:solidFill>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Summary!$Z$5:$Z$13</c:f>
              <c:numCache>
                <c:formatCode>_-* #,##0_-;\-* #,##0_-;_-* "-"??_-;_-@_-</c:formatCode>
                <c:ptCount val="9"/>
                <c:pt idx="0">
                  <c:v>1899</c:v>
                </c:pt>
                <c:pt idx="1">
                  <c:v>2211</c:v>
                </c:pt>
                <c:pt idx="2">
                  <c:v>2218</c:v>
                </c:pt>
                <c:pt idx="3">
                  <c:v>2357</c:v>
                </c:pt>
                <c:pt idx="4">
                  <c:v>2450</c:v>
                </c:pt>
                <c:pt idx="5">
                  <c:v>2484</c:v>
                </c:pt>
                <c:pt idx="6">
                  <c:v>2473</c:v>
                </c:pt>
                <c:pt idx="7">
                  <c:v>2995</c:v>
                </c:pt>
                <c:pt idx="8">
                  <c:v>3232</c:v>
                </c:pt>
              </c:numCache>
            </c:numRef>
          </c:val>
          <c:smooth val="0"/>
        </c:ser>
        <c:ser>
          <c:idx val="1"/>
          <c:order val="1"/>
          <c:tx>
            <c:strRef>
              <c:f>Summary!$AA$4</c:f>
              <c:strCache>
                <c:ptCount val="1"/>
                <c:pt idx="0">
                  <c:v>No. Claimants</c:v>
                </c:pt>
              </c:strCache>
            </c:strRef>
          </c:tx>
          <c:spPr>
            <a:ln w="28575" cap="rnd">
              <a:solidFill>
                <a:schemeClr val="accent2"/>
              </a:solidFill>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Summary!$AA$5:$AA$13</c:f>
              <c:numCache>
                <c:formatCode>_-* #,##0_-;\-* #,##0_-;_-* "-"??_-;_-@_-</c:formatCode>
                <c:ptCount val="9"/>
                <c:pt idx="0">
                  <c:v>1603</c:v>
                </c:pt>
                <c:pt idx="1">
                  <c:v>1730</c:v>
                </c:pt>
                <c:pt idx="2">
                  <c:v>1570</c:v>
                </c:pt>
                <c:pt idx="3">
                  <c:v>1560</c:v>
                </c:pt>
                <c:pt idx="4">
                  <c:v>1626</c:v>
                </c:pt>
                <c:pt idx="5">
                  <c:v>1591</c:v>
                </c:pt>
                <c:pt idx="6">
                  <c:v>1547</c:v>
                </c:pt>
                <c:pt idx="7">
                  <c:v>1904</c:v>
                </c:pt>
                <c:pt idx="8">
                  <c:v>1892</c:v>
                </c:pt>
              </c:numCache>
            </c:numRef>
          </c:val>
          <c:smooth val="0"/>
        </c:ser>
        <c:ser>
          <c:idx val="2"/>
          <c:order val="2"/>
          <c:tx>
            <c:strRef>
              <c:f>Summary!$AB$4</c:f>
              <c:strCache>
                <c:ptCount val="1"/>
                <c:pt idx="0">
                  <c:v>No. Claims excluding Gov</c:v>
                </c:pt>
              </c:strCache>
            </c:strRef>
          </c:tx>
          <c:spPr>
            <a:ln w="28575" cap="rnd">
              <a:solidFill>
                <a:schemeClr val="accent1">
                  <a:lumMod val="50000"/>
                </a:schemeClr>
              </a:solidFill>
              <a:prstDash val="sysDash"/>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Summary!$AB$5:$AB$13</c:f>
              <c:numCache>
                <c:formatCode>_-* #,##0_-;\-* #,##0_-;_-* "-"??_-;_-@_-</c:formatCode>
                <c:ptCount val="9"/>
                <c:pt idx="0">
                  <c:v>1802</c:v>
                </c:pt>
                <c:pt idx="1">
                  <c:v>2114</c:v>
                </c:pt>
                <c:pt idx="2">
                  <c:v>2097</c:v>
                </c:pt>
                <c:pt idx="3">
                  <c:v>2230</c:v>
                </c:pt>
                <c:pt idx="4">
                  <c:v>2323</c:v>
                </c:pt>
                <c:pt idx="5">
                  <c:v>2368</c:v>
                </c:pt>
                <c:pt idx="6">
                  <c:v>2388</c:v>
                </c:pt>
                <c:pt idx="7">
                  <c:v>2563</c:v>
                </c:pt>
                <c:pt idx="8">
                  <c:v>2701</c:v>
                </c:pt>
              </c:numCache>
            </c:numRef>
          </c:val>
          <c:smooth val="0"/>
        </c:ser>
        <c:ser>
          <c:idx val="3"/>
          <c:order val="3"/>
          <c:tx>
            <c:strRef>
              <c:f>Summary!$AC$4</c:f>
              <c:strCache>
                <c:ptCount val="1"/>
                <c:pt idx="0">
                  <c:v>No. Claimants excluding Gov</c:v>
                </c:pt>
              </c:strCache>
            </c:strRef>
          </c:tx>
          <c:spPr>
            <a:ln w="28575" cap="rnd">
              <a:solidFill>
                <a:schemeClr val="accent2"/>
              </a:solidFill>
              <a:prstDash val="sysDot"/>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Summary!$AC$5:$AC$13</c:f>
              <c:numCache>
                <c:formatCode>_-* #,##0_-;\-* #,##0_-;_-* "-"??_-;_-@_-</c:formatCode>
                <c:ptCount val="9"/>
                <c:pt idx="0">
                  <c:v>1527</c:v>
                </c:pt>
                <c:pt idx="1">
                  <c:v>1659</c:v>
                </c:pt>
                <c:pt idx="2">
                  <c:v>1500</c:v>
                </c:pt>
                <c:pt idx="3">
                  <c:v>1486</c:v>
                </c:pt>
                <c:pt idx="4">
                  <c:v>1564</c:v>
                </c:pt>
                <c:pt idx="5">
                  <c:v>1529</c:v>
                </c:pt>
                <c:pt idx="6">
                  <c:v>1497</c:v>
                </c:pt>
                <c:pt idx="7">
                  <c:v>1576</c:v>
                </c:pt>
                <c:pt idx="8">
                  <c:v>1490</c:v>
                </c:pt>
              </c:numCache>
            </c:numRef>
          </c:val>
          <c:smooth val="0"/>
        </c:ser>
        <c:dLbls>
          <c:showLegendKey val="0"/>
          <c:showVal val="0"/>
          <c:showCatName val="0"/>
          <c:showSerName val="0"/>
          <c:showPercent val="0"/>
          <c:showBubbleSize val="0"/>
        </c:dLbls>
        <c:smooth val="0"/>
        <c:axId val="441063848"/>
        <c:axId val="441064240"/>
      </c:lineChart>
      <c:catAx>
        <c:axId val="44106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441064240"/>
        <c:crosses val="autoZero"/>
        <c:auto val="1"/>
        <c:lblAlgn val="ctr"/>
        <c:lblOffset val="100"/>
        <c:noMultiLvlLbl val="0"/>
      </c:catAx>
      <c:valAx>
        <c:axId val="44106424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ln w="9525">
            <a:noFill/>
          </a:ln>
        </c:spPr>
        <c:txPr>
          <a:bodyPr rot="0" vert="horz"/>
          <a:lstStyle/>
          <a:p>
            <a:pPr>
              <a:defRPr sz="1100" b="0" i="0" u="none" strike="noStrike" baseline="0">
                <a:solidFill>
                  <a:srgbClr val="333333"/>
                </a:solidFill>
                <a:latin typeface="+mn-lt"/>
                <a:ea typeface="Calibri"/>
                <a:cs typeface="Calibri"/>
              </a:defRPr>
            </a:pPr>
            <a:endParaRPr lang="en-US"/>
          </a:p>
        </c:txPr>
        <c:crossAx val="441063848"/>
        <c:crosses val="autoZero"/>
        <c:crossBetween val="between"/>
      </c:valAx>
      <c:spPr>
        <a:noFill/>
        <a:ln w="25400">
          <a:noFill/>
        </a:ln>
      </c:spPr>
    </c:plotArea>
    <c:legend>
      <c:legendPos val="r"/>
      <c:layout>
        <c:manualLayout>
          <c:xMode val="edge"/>
          <c:yMode val="edge"/>
          <c:x val="3.8023104094531669E-2"/>
          <c:y val="0.84617459847295062"/>
          <c:w val="0.8944439867670988"/>
          <c:h val="0.12462308559446461"/>
        </c:manualLayout>
      </c:layout>
      <c:overlay val="0"/>
      <c:spPr>
        <a:noFill/>
        <a:ln w="25400">
          <a:noFill/>
        </a:ln>
      </c:spPr>
      <c:txPr>
        <a:bodyPr/>
        <a:lstStyle/>
        <a:p>
          <a:pPr>
            <a:defRPr sz="1100" b="0" i="0" u="none" strike="noStrike" baseline="0">
              <a:solidFill>
                <a:srgbClr val="333333"/>
              </a:solidFill>
              <a:latin typeface="+mn-lt"/>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12617867211048E-2"/>
          <c:y val="3.7320339432511278E-2"/>
          <c:w val="0.93499355983279864"/>
          <c:h val="0.76372646512861309"/>
        </c:manualLayout>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Website'!$X$30:$X$49</c:f>
              <c:numCache>
                <c:formatCode>0%</c:formatCode>
                <c:ptCount val="20"/>
                <c:pt idx="0">
                  <c:v>0.1</c:v>
                </c:pt>
                <c:pt idx="1">
                  <c:v>0.2</c:v>
                </c:pt>
                <c:pt idx="2">
                  <c:v>0.16</c:v>
                </c:pt>
                <c:pt idx="3">
                  <c:v>0.14705882352941177</c:v>
                </c:pt>
                <c:pt idx="4">
                  <c:v>0.24657534246575341</c:v>
                </c:pt>
                <c:pt idx="5">
                  <c:v>0.21167883211678831</c:v>
                </c:pt>
                <c:pt idx="6">
                  <c:v>0.16788321167883211</c:v>
                </c:pt>
                <c:pt idx="7">
                  <c:v>0.20738636363636365</c:v>
                </c:pt>
                <c:pt idx="8">
                  <c:v>0.22298850574712645</c:v>
                </c:pt>
                <c:pt idx="9">
                  <c:v>0.3565640194489465</c:v>
                </c:pt>
                <c:pt idx="10">
                  <c:v>0.42492917847025496</c:v>
                </c:pt>
                <c:pt idx="11">
                  <c:v>0.38276553106212424</c:v>
                </c:pt>
                <c:pt idx="12">
                  <c:v>0.38918918918918921</c:v>
                </c:pt>
                <c:pt idx="13">
                  <c:v>0.3677966101694915</c:v>
                </c:pt>
                <c:pt idx="14">
                  <c:v>0.38175675675675674</c:v>
                </c:pt>
                <c:pt idx="15">
                  <c:v>0.33228346456692914</c:v>
                </c:pt>
                <c:pt idx="16">
                  <c:v>0.29932885906040269</c:v>
                </c:pt>
                <c:pt idx="17">
                  <c:v>0.24475524475524477</c:v>
                </c:pt>
                <c:pt idx="18">
                  <c:v>0.22975206611570248</c:v>
                </c:pt>
                <c:pt idx="19">
                  <c:v>8.4158415841584164E-2</c:v>
                </c:pt>
              </c:numCache>
            </c:numRef>
          </c:val>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Website'!$AP$30:$AP$49</c:f>
              <c:numCache>
                <c:formatCode>0%</c:formatCode>
                <c:ptCount val="20"/>
                <c:pt idx="0">
                  <c:v>0.7</c:v>
                </c:pt>
                <c:pt idx="1">
                  <c:v>0.6</c:v>
                </c:pt>
                <c:pt idx="2">
                  <c:v>0.84</c:v>
                </c:pt>
                <c:pt idx="3">
                  <c:v>0.8529411764705882</c:v>
                </c:pt>
                <c:pt idx="4">
                  <c:v>0.72602739726027399</c:v>
                </c:pt>
                <c:pt idx="5">
                  <c:v>0.75912408759124084</c:v>
                </c:pt>
                <c:pt idx="6">
                  <c:v>0.81751824817518248</c:v>
                </c:pt>
                <c:pt idx="7">
                  <c:v>0.78125</c:v>
                </c:pt>
                <c:pt idx="8">
                  <c:v>0.73563218390804597</c:v>
                </c:pt>
                <c:pt idx="9">
                  <c:v>0.59805510534846029</c:v>
                </c:pt>
                <c:pt idx="10">
                  <c:v>0.55382436260623225</c:v>
                </c:pt>
                <c:pt idx="11">
                  <c:v>0.59318637274549102</c:v>
                </c:pt>
                <c:pt idx="12">
                  <c:v>0.5855855855855856</c:v>
                </c:pt>
                <c:pt idx="13">
                  <c:v>0.57966101694915251</c:v>
                </c:pt>
                <c:pt idx="14">
                  <c:v>0.55405405405405406</c:v>
                </c:pt>
                <c:pt idx="15">
                  <c:v>0.51023622047244099</c:v>
                </c:pt>
                <c:pt idx="16">
                  <c:v>0.40268456375838924</c:v>
                </c:pt>
                <c:pt idx="17">
                  <c:v>0.24895104895104894</c:v>
                </c:pt>
                <c:pt idx="18">
                  <c:v>0.12231404958677686</c:v>
                </c:pt>
                <c:pt idx="19">
                  <c:v>2.4752475247524754E-2</c:v>
                </c:pt>
              </c:numCache>
            </c:numRef>
          </c:val>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Website'!$AG$30:$AG$49</c:f>
              <c:numCache>
                <c:formatCode>0%</c:formatCode>
                <c:ptCount val="20"/>
                <c:pt idx="0">
                  <c:v>0.19999999999999996</c:v>
                </c:pt>
                <c:pt idx="1">
                  <c:v>0.19999999999999996</c:v>
                </c:pt>
                <c:pt idx="2">
                  <c:v>0</c:v>
                </c:pt>
                <c:pt idx="3">
                  <c:v>0</c:v>
                </c:pt>
                <c:pt idx="4">
                  <c:v>2.7397260273972601E-2</c:v>
                </c:pt>
                <c:pt idx="5">
                  <c:v>2.9197080291970767E-2</c:v>
                </c:pt>
                <c:pt idx="6">
                  <c:v>1.4598540145985384E-2</c:v>
                </c:pt>
                <c:pt idx="7">
                  <c:v>1.1363636363636354E-2</c:v>
                </c:pt>
                <c:pt idx="8">
                  <c:v>4.1379310344827558E-2</c:v>
                </c:pt>
                <c:pt idx="9">
                  <c:v>4.5380875202593152E-2</c:v>
                </c:pt>
                <c:pt idx="10">
                  <c:v>2.1246458923512734E-2</c:v>
                </c:pt>
                <c:pt idx="11">
                  <c:v>2.4048096192384794E-2</c:v>
                </c:pt>
                <c:pt idx="12">
                  <c:v>2.522522522522519E-2</c:v>
                </c:pt>
                <c:pt idx="13">
                  <c:v>5.2542372881355881E-2</c:v>
                </c:pt>
                <c:pt idx="14">
                  <c:v>6.4189189189189144E-2</c:v>
                </c:pt>
                <c:pt idx="15">
                  <c:v>0.15748031496062997</c:v>
                </c:pt>
                <c:pt idx="16">
                  <c:v>0.29798657718120802</c:v>
                </c:pt>
                <c:pt idx="17">
                  <c:v>0.50629370629370629</c:v>
                </c:pt>
                <c:pt idx="18">
                  <c:v>0.64793388429752063</c:v>
                </c:pt>
                <c:pt idx="19">
                  <c:v>0.8910891089108911</c:v>
                </c:pt>
              </c:numCache>
            </c:numRef>
          </c:val>
        </c:ser>
        <c:dLbls>
          <c:showLegendKey val="0"/>
          <c:showVal val="0"/>
          <c:showCatName val="0"/>
          <c:showSerName val="0"/>
          <c:showPercent val="0"/>
          <c:showBubbleSize val="0"/>
        </c:dLbls>
        <c:gapWidth val="150"/>
        <c:overlap val="100"/>
        <c:axId val="439500112"/>
        <c:axId val="439500504"/>
      </c:barChart>
      <c:catAx>
        <c:axId val="439500112"/>
        <c:scaling>
          <c:orientation val="minMax"/>
        </c:scaling>
        <c:delete val="0"/>
        <c:axPos val="b"/>
        <c:title>
          <c:tx>
            <c:rich>
              <a:bodyPr/>
              <a:lstStyle/>
              <a:p>
                <a:pPr>
                  <a:defRPr/>
                </a:pPr>
                <a:r>
                  <a:rPr lang="en-US"/>
                  <a:t>Year of notification</a:t>
                </a:r>
              </a:p>
            </c:rich>
          </c:tx>
          <c:layout/>
          <c:overlay val="0"/>
        </c:title>
        <c:numFmt formatCode="General" sourceLinked="1"/>
        <c:majorTickMark val="none"/>
        <c:minorTickMark val="none"/>
        <c:tickLblPos val="nextTo"/>
        <c:crossAx val="439500504"/>
        <c:crosses val="autoZero"/>
        <c:auto val="1"/>
        <c:lblAlgn val="ctr"/>
        <c:lblOffset val="100"/>
        <c:noMultiLvlLbl val="0"/>
      </c:catAx>
      <c:valAx>
        <c:axId val="439500504"/>
        <c:scaling>
          <c:orientation val="minMax"/>
          <c:max val="1"/>
        </c:scaling>
        <c:delete val="0"/>
        <c:axPos val="l"/>
        <c:majorGridlines/>
        <c:numFmt formatCode="0%" sourceLinked="1"/>
        <c:majorTickMark val="out"/>
        <c:minorTickMark val="none"/>
        <c:tickLblPos val="nextTo"/>
        <c:spPr>
          <a:ln>
            <a:noFill/>
          </a:ln>
        </c:spPr>
        <c:crossAx val="439500112"/>
        <c:crosses val="autoZero"/>
        <c:crossBetween val="between"/>
      </c:valAx>
    </c:plotArea>
    <c:legend>
      <c:legendPos val="b"/>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12617867211048E-2"/>
          <c:y val="4.0126929893152023E-2"/>
          <c:w val="0.93036388317995655"/>
          <c:h val="0.76091474897165534"/>
        </c:manualLayout>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Website'!$Y$30:$Y$49</c:f>
              <c:numCache>
                <c:formatCode>0%</c:formatCode>
                <c:ptCount val="20"/>
                <c:pt idx="0">
                  <c:v>0.30662020905923343</c:v>
                </c:pt>
                <c:pt idx="1">
                  <c:v>0.34508076358296624</c:v>
                </c:pt>
                <c:pt idx="2">
                  <c:v>0.30242510699001429</c:v>
                </c:pt>
                <c:pt idx="3">
                  <c:v>0.31639722863741337</c:v>
                </c:pt>
                <c:pt idx="4">
                  <c:v>0.33014354066985646</c:v>
                </c:pt>
                <c:pt idx="5">
                  <c:v>0.3536379018612521</c:v>
                </c:pt>
                <c:pt idx="6">
                  <c:v>0.3550042771599658</c:v>
                </c:pt>
                <c:pt idx="7">
                  <c:v>0.37254901960784315</c:v>
                </c:pt>
                <c:pt idx="8">
                  <c:v>0.3267148014440433</c:v>
                </c:pt>
                <c:pt idx="9">
                  <c:v>0.35327313769751695</c:v>
                </c:pt>
                <c:pt idx="10">
                  <c:v>0.411991199119912</c:v>
                </c:pt>
                <c:pt idx="11">
                  <c:v>0.39485530546623793</c:v>
                </c:pt>
                <c:pt idx="12">
                  <c:v>0.37640449438202245</c:v>
                </c:pt>
                <c:pt idx="13">
                  <c:v>0.38345864661654133</c:v>
                </c:pt>
                <c:pt idx="14">
                  <c:v>0.40058139534883719</c:v>
                </c:pt>
                <c:pt idx="15">
                  <c:v>0.36404494382022473</c:v>
                </c:pt>
                <c:pt idx="16">
                  <c:v>0.3080995235574378</c:v>
                </c:pt>
                <c:pt idx="17">
                  <c:v>0.30401234567901236</c:v>
                </c:pt>
                <c:pt idx="18">
                  <c:v>0.22802344166222696</c:v>
                </c:pt>
                <c:pt idx="19">
                  <c:v>9.9206349206349201E-2</c:v>
                </c:pt>
              </c:numCache>
            </c:numRef>
          </c:val>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Website'!$AQ$30:$AQ$49</c:f>
              <c:numCache>
                <c:formatCode>0%</c:formatCode>
                <c:ptCount val="20"/>
                <c:pt idx="0">
                  <c:v>0.68815331010452963</c:v>
                </c:pt>
                <c:pt idx="1">
                  <c:v>0.64317180616740088</c:v>
                </c:pt>
                <c:pt idx="2">
                  <c:v>0.69757489300998576</c:v>
                </c:pt>
                <c:pt idx="3">
                  <c:v>0.68360277136258663</c:v>
                </c:pt>
                <c:pt idx="4">
                  <c:v>0.66411483253588521</c:v>
                </c:pt>
                <c:pt idx="5">
                  <c:v>0.64043993231810492</c:v>
                </c:pt>
                <c:pt idx="6">
                  <c:v>0.63815226689478188</c:v>
                </c:pt>
                <c:pt idx="7">
                  <c:v>0.61764705882352944</c:v>
                </c:pt>
                <c:pt idx="8">
                  <c:v>0.6456077015643803</c:v>
                </c:pt>
                <c:pt idx="9">
                  <c:v>0.61004514672686228</c:v>
                </c:pt>
                <c:pt idx="10">
                  <c:v>0.55775577557755773</c:v>
                </c:pt>
                <c:pt idx="11">
                  <c:v>0.57620578778135045</c:v>
                </c:pt>
                <c:pt idx="12">
                  <c:v>0.5898876404494382</c:v>
                </c:pt>
                <c:pt idx="13">
                  <c:v>0.55639097744360899</c:v>
                </c:pt>
                <c:pt idx="14">
                  <c:v>0.53197674418604646</c:v>
                </c:pt>
                <c:pt idx="15">
                  <c:v>0.49325842696629213</c:v>
                </c:pt>
                <c:pt idx="16">
                  <c:v>0.38380095288512439</c:v>
                </c:pt>
                <c:pt idx="17">
                  <c:v>0.22016460905349794</c:v>
                </c:pt>
                <c:pt idx="18">
                  <c:v>0.10229088971763452</c:v>
                </c:pt>
                <c:pt idx="19">
                  <c:v>1.6439909297052153E-2</c:v>
                </c:pt>
              </c:numCache>
            </c:numRef>
          </c:val>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Website'!$AH$30:$AH$49</c:f>
              <c:numCache>
                <c:formatCode>0%</c:formatCode>
                <c:ptCount val="20"/>
                <c:pt idx="0">
                  <c:v>5.2264808362368909E-3</c:v>
                </c:pt>
                <c:pt idx="1">
                  <c:v>1.1747430249632873E-2</c:v>
                </c:pt>
                <c:pt idx="2">
                  <c:v>0</c:v>
                </c:pt>
                <c:pt idx="3">
                  <c:v>0</c:v>
                </c:pt>
                <c:pt idx="4">
                  <c:v>5.741626794258381E-3</c:v>
                </c:pt>
                <c:pt idx="5">
                  <c:v>5.9221658206429773E-3</c:v>
                </c:pt>
                <c:pt idx="6">
                  <c:v>6.8434559452523747E-3</c:v>
                </c:pt>
                <c:pt idx="7">
                  <c:v>9.8039215686274161E-3</c:v>
                </c:pt>
                <c:pt idx="8">
                  <c:v>2.76774969915764E-2</c:v>
                </c:pt>
                <c:pt idx="9">
                  <c:v>3.6681715575620721E-2</c:v>
                </c:pt>
                <c:pt idx="10">
                  <c:v>3.0253025302530268E-2</c:v>
                </c:pt>
                <c:pt idx="11">
                  <c:v>2.8938906752411619E-2</c:v>
                </c:pt>
                <c:pt idx="12">
                  <c:v>3.3707865168539297E-2</c:v>
                </c:pt>
                <c:pt idx="13">
                  <c:v>6.0150375939849621E-2</c:v>
                </c:pt>
                <c:pt idx="14">
                  <c:v>6.7441860465116243E-2</c:v>
                </c:pt>
                <c:pt idx="15">
                  <c:v>0.14269662921348314</c:v>
                </c:pt>
                <c:pt idx="16">
                  <c:v>0.30809952355743775</c:v>
                </c:pt>
                <c:pt idx="17">
                  <c:v>0.47582304526748975</c:v>
                </c:pt>
                <c:pt idx="18">
                  <c:v>0.66968566862013845</c:v>
                </c:pt>
                <c:pt idx="19">
                  <c:v>0.88435374149659862</c:v>
                </c:pt>
              </c:numCache>
            </c:numRef>
          </c:val>
        </c:ser>
        <c:dLbls>
          <c:showLegendKey val="0"/>
          <c:showVal val="0"/>
          <c:showCatName val="0"/>
          <c:showSerName val="0"/>
          <c:showPercent val="0"/>
          <c:showBubbleSize val="0"/>
        </c:dLbls>
        <c:gapWidth val="150"/>
        <c:overlap val="100"/>
        <c:axId val="439501288"/>
        <c:axId val="439501680"/>
      </c:barChart>
      <c:catAx>
        <c:axId val="439501288"/>
        <c:scaling>
          <c:orientation val="minMax"/>
        </c:scaling>
        <c:delete val="0"/>
        <c:axPos val="b"/>
        <c:title>
          <c:tx>
            <c:rich>
              <a:bodyPr/>
              <a:lstStyle/>
              <a:p>
                <a:pPr>
                  <a:defRPr/>
                </a:pPr>
                <a:r>
                  <a:rPr lang="en-US"/>
                  <a:t>Year of notification</a:t>
                </a:r>
              </a:p>
            </c:rich>
          </c:tx>
          <c:layout/>
          <c:overlay val="0"/>
        </c:title>
        <c:numFmt formatCode="General" sourceLinked="1"/>
        <c:majorTickMark val="none"/>
        <c:minorTickMark val="none"/>
        <c:tickLblPos val="nextTo"/>
        <c:crossAx val="439501680"/>
        <c:crosses val="autoZero"/>
        <c:auto val="1"/>
        <c:lblAlgn val="ctr"/>
        <c:lblOffset val="100"/>
        <c:noMultiLvlLbl val="0"/>
      </c:catAx>
      <c:valAx>
        <c:axId val="439501680"/>
        <c:scaling>
          <c:orientation val="minMax"/>
          <c:max val="1"/>
        </c:scaling>
        <c:delete val="0"/>
        <c:axPos val="l"/>
        <c:majorGridlines/>
        <c:numFmt formatCode="0%" sourceLinked="1"/>
        <c:majorTickMark val="out"/>
        <c:minorTickMark val="none"/>
        <c:tickLblPos val="nextTo"/>
        <c:spPr>
          <a:ln>
            <a:noFill/>
          </a:ln>
        </c:spPr>
        <c:crossAx val="439501288"/>
        <c:crosses val="autoZero"/>
        <c:crossBetween val="between"/>
      </c:valAx>
    </c:plotArea>
    <c:legend>
      <c:legendPos val="b"/>
      <c:layout/>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1978903580449"/>
          <c:y val="3.0866359269839369E-2"/>
          <c:w val="0.83758901599564206"/>
          <c:h val="0.75625518812239523"/>
        </c:manualLayout>
      </c:layout>
      <c:barChart>
        <c:barDir val="col"/>
        <c:grouping val="stacked"/>
        <c:varyColors val="0"/>
        <c:ser>
          <c:idx val="0"/>
          <c:order val="0"/>
          <c:tx>
            <c:strRef>
              <c:f>'10) Mesothelioma info (NY)'!$C$5</c:f>
              <c:strCache>
                <c:ptCount val="1"/>
                <c:pt idx="0">
                  <c:v>Living</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(NY)'!$C$6:$C$25</c:f>
              <c:numCache>
                <c:formatCode>#,##0</c:formatCode>
                <c:ptCount val="20"/>
                <c:pt idx="0">
                  <c:v>4</c:v>
                </c:pt>
                <c:pt idx="1">
                  <c:v>37</c:v>
                </c:pt>
                <c:pt idx="2">
                  <c:v>29</c:v>
                </c:pt>
                <c:pt idx="3">
                  <c:v>38</c:v>
                </c:pt>
                <c:pt idx="4">
                  <c:v>41</c:v>
                </c:pt>
                <c:pt idx="5">
                  <c:v>49</c:v>
                </c:pt>
                <c:pt idx="6">
                  <c:v>40</c:v>
                </c:pt>
                <c:pt idx="7">
                  <c:v>79</c:v>
                </c:pt>
                <c:pt idx="8">
                  <c:v>95</c:v>
                </c:pt>
                <c:pt idx="9">
                  <c:v>96</c:v>
                </c:pt>
                <c:pt idx="10">
                  <c:v>68</c:v>
                </c:pt>
                <c:pt idx="11">
                  <c:v>121</c:v>
                </c:pt>
                <c:pt idx="12">
                  <c:v>431</c:v>
                </c:pt>
                <c:pt idx="13">
                  <c:v>512</c:v>
                </c:pt>
                <c:pt idx="14">
                  <c:v>526</c:v>
                </c:pt>
                <c:pt idx="15">
                  <c:v>566</c:v>
                </c:pt>
                <c:pt idx="16">
                  <c:v>631</c:v>
                </c:pt>
                <c:pt idx="17">
                  <c:v>653</c:v>
                </c:pt>
                <c:pt idx="18">
                  <c:v>673</c:v>
                </c:pt>
                <c:pt idx="19">
                  <c:v>717</c:v>
                </c:pt>
              </c:numCache>
            </c:numRef>
          </c:val>
        </c:ser>
        <c:ser>
          <c:idx val="1"/>
          <c:order val="1"/>
          <c:tx>
            <c:strRef>
              <c:f>'10) Mesothelioma info (NY)'!$D$5</c:f>
              <c:strCache>
                <c:ptCount val="1"/>
                <c:pt idx="0">
                  <c:v>Deceased</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(NY)'!$D$6:$D$25</c:f>
              <c:numCache>
                <c:formatCode>#,##0</c:formatCode>
                <c:ptCount val="20"/>
                <c:pt idx="0">
                  <c:v>6</c:v>
                </c:pt>
                <c:pt idx="1">
                  <c:v>85</c:v>
                </c:pt>
                <c:pt idx="2">
                  <c:v>104</c:v>
                </c:pt>
                <c:pt idx="3">
                  <c:v>124</c:v>
                </c:pt>
                <c:pt idx="4">
                  <c:v>151</c:v>
                </c:pt>
                <c:pt idx="5">
                  <c:v>176</c:v>
                </c:pt>
                <c:pt idx="6">
                  <c:v>175</c:v>
                </c:pt>
                <c:pt idx="7">
                  <c:v>255</c:v>
                </c:pt>
                <c:pt idx="8">
                  <c:v>226</c:v>
                </c:pt>
                <c:pt idx="9">
                  <c:v>248</c:v>
                </c:pt>
                <c:pt idx="10">
                  <c:v>359</c:v>
                </c:pt>
                <c:pt idx="11">
                  <c:v>333</c:v>
                </c:pt>
                <c:pt idx="12">
                  <c:v>402</c:v>
                </c:pt>
                <c:pt idx="13">
                  <c:v>370</c:v>
                </c:pt>
                <c:pt idx="14">
                  <c:v>342</c:v>
                </c:pt>
                <c:pt idx="15">
                  <c:v>328</c:v>
                </c:pt>
                <c:pt idx="16">
                  <c:v>354</c:v>
                </c:pt>
                <c:pt idx="17">
                  <c:v>342</c:v>
                </c:pt>
                <c:pt idx="18">
                  <c:v>317</c:v>
                </c:pt>
                <c:pt idx="19">
                  <c:v>343</c:v>
                </c:pt>
              </c:numCache>
            </c:numRef>
          </c:val>
        </c:ser>
        <c:dLbls>
          <c:showLegendKey val="0"/>
          <c:showVal val="0"/>
          <c:showCatName val="0"/>
          <c:showSerName val="0"/>
          <c:showPercent val="0"/>
          <c:showBubbleSize val="0"/>
        </c:dLbls>
        <c:gapWidth val="150"/>
        <c:overlap val="100"/>
        <c:axId val="440059720"/>
        <c:axId val="440060112"/>
      </c:barChart>
      <c:catAx>
        <c:axId val="440059720"/>
        <c:scaling>
          <c:orientation val="minMax"/>
        </c:scaling>
        <c:delete val="0"/>
        <c:axPos val="b"/>
        <c:numFmt formatCode="General" sourceLinked="1"/>
        <c:majorTickMark val="none"/>
        <c:minorTickMark val="none"/>
        <c:tickLblPos val="nextTo"/>
        <c:crossAx val="440060112"/>
        <c:crosses val="autoZero"/>
        <c:auto val="1"/>
        <c:lblAlgn val="ctr"/>
        <c:lblOffset val="100"/>
        <c:noMultiLvlLbl val="0"/>
      </c:catAx>
      <c:valAx>
        <c:axId val="440060112"/>
        <c:scaling>
          <c:orientation val="minMax"/>
        </c:scaling>
        <c:delete val="0"/>
        <c:axPos val="l"/>
        <c:majorGridlines/>
        <c:numFmt formatCode="#,##0" sourceLinked="1"/>
        <c:majorTickMark val="out"/>
        <c:minorTickMark val="none"/>
        <c:tickLblPos val="nextTo"/>
        <c:spPr>
          <a:ln>
            <a:noFill/>
          </a:ln>
        </c:spPr>
        <c:crossAx val="440059720"/>
        <c:crosses val="autoZero"/>
        <c:crossBetween val="between"/>
      </c:valAx>
    </c:plotArea>
    <c:legend>
      <c:legendPos val="b"/>
      <c:layout/>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4431733769129"/>
          <c:y val="3.0866359269839369E-2"/>
          <c:w val="0.83966448769375523"/>
          <c:h val="0.75414027909640446"/>
        </c:manualLayout>
      </c:layout>
      <c:barChart>
        <c:barDir val="col"/>
        <c:grouping val="stacked"/>
        <c:varyColors val="0"/>
        <c:ser>
          <c:idx val="0"/>
          <c:order val="0"/>
          <c:tx>
            <c:strRef>
              <c:f>'10) Mesothelioma info (NY)'!$C$5</c:f>
              <c:strCache>
                <c:ptCount val="1"/>
                <c:pt idx="0">
                  <c:v>Living</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(NY)'!$C$70:$C$89</c:f>
              <c:numCache>
                <c:formatCode>0%</c:formatCode>
                <c:ptCount val="20"/>
                <c:pt idx="0">
                  <c:v>0.4</c:v>
                </c:pt>
                <c:pt idx="1">
                  <c:v>0.30327868852459017</c:v>
                </c:pt>
                <c:pt idx="2">
                  <c:v>0.21804511278195488</c:v>
                </c:pt>
                <c:pt idx="3">
                  <c:v>0.23456790123456789</c:v>
                </c:pt>
                <c:pt idx="4">
                  <c:v>0.21354166666666666</c:v>
                </c:pt>
                <c:pt idx="5">
                  <c:v>0.21777777777777776</c:v>
                </c:pt>
                <c:pt idx="6">
                  <c:v>0.18604651162790697</c:v>
                </c:pt>
                <c:pt idx="7">
                  <c:v>0.23652694610778444</c:v>
                </c:pt>
                <c:pt idx="8">
                  <c:v>0.29595015576323985</c:v>
                </c:pt>
                <c:pt idx="9">
                  <c:v>0.27906976744186046</c:v>
                </c:pt>
                <c:pt idx="10">
                  <c:v>0.15925058548009369</c:v>
                </c:pt>
                <c:pt idx="11">
                  <c:v>0.26651982378854627</c:v>
                </c:pt>
                <c:pt idx="12">
                  <c:v>0.517406962785114</c:v>
                </c:pt>
                <c:pt idx="13">
                  <c:v>0.58049886621315194</c:v>
                </c:pt>
                <c:pt idx="14">
                  <c:v>0.60599078341013823</c:v>
                </c:pt>
                <c:pt idx="15">
                  <c:v>0.63310961968680091</c:v>
                </c:pt>
                <c:pt idx="16">
                  <c:v>0.64060913705583755</c:v>
                </c:pt>
                <c:pt idx="17">
                  <c:v>0.6562814070351759</c:v>
                </c:pt>
                <c:pt idx="18">
                  <c:v>0.67979797979797985</c:v>
                </c:pt>
                <c:pt idx="19">
                  <c:v>0.67641509433962266</c:v>
                </c:pt>
              </c:numCache>
            </c:numRef>
          </c:val>
        </c:ser>
        <c:ser>
          <c:idx val="1"/>
          <c:order val="1"/>
          <c:tx>
            <c:strRef>
              <c:f>'10) Mesothelioma info (NY)'!$D$5</c:f>
              <c:strCache>
                <c:ptCount val="1"/>
                <c:pt idx="0">
                  <c:v>Deceased</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(NY)'!$D$70:$D$89</c:f>
              <c:numCache>
                <c:formatCode>0%</c:formatCode>
                <c:ptCount val="20"/>
                <c:pt idx="0">
                  <c:v>0.6</c:v>
                </c:pt>
                <c:pt idx="1">
                  <c:v>0.69672131147540983</c:v>
                </c:pt>
                <c:pt idx="2">
                  <c:v>0.78195488721804507</c:v>
                </c:pt>
                <c:pt idx="3">
                  <c:v>0.76543209876543206</c:v>
                </c:pt>
                <c:pt idx="4">
                  <c:v>0.78645833333333337</c:v>
                </c:pt>
                <c:pt idx="5">
                  <c:v>0.78222222222222226</c:v>
                </c:pt>
                <c:pt idx="6">
                  <c:v>0.81395348837209303</c:v>
                </c:pt>
                <c:pt idx="7">
                  <c:v>0.76347305389221554</c:v>
                </c:pt>
                <c:pt idx="8">
                  <c:v>0.70404984423676009</c:v>
                </c:pt>
                <c:pt idx="9">
                  <c:v>0.72093023255813948</c:v>
                </c:pt>
                <c:pt idx="10">
                  <c:v>0.84074941451990637</c:v>
                </c:pt>
                <c:pt idx="11">
                  <c:v>0.73348017621145378</c:v>
                </c:pt>
                <c:pt idx="12">
                  <c:v>0.48259303721488594</c:v>
                </c:pt>
                <c:pt idx="13">
                  <c:v>0.41950113378684806</c:v>
                </c:pt>
                <c:pt idx="14">
                  <c:v>0.39400921658986177</c:v>
                </c:pt>
                <c:pt idx="15">
                  <c:v>0.36689038031319909</c:v>
                </c:pt>
                <c:pt idx="16">
                  <c:v>0.35939086294416245</c:v>
                </c:pt>
                <c:pt idx="17">
                  <c:v>0.3437185929648241</c:v>
                </c:pt>
                <c:pt idx="18">
                  <c:v>0.32020202020202021</c:v>
                </c:pt>
                <c:pt idx="19">
                  <c:v>0.32358490566037734</c:v>
                </c:pt>
              </c:numCache>
            </c:numRef>
          </c:val>
        </c:ser>
        <c:dLbls>
          <c:showLegendKey val="0"/>
          <c:showVal val="0"/>
          <c:showCatName val="0"/>
          <c:showSerName val="0"/>
          <c:showPercent val="0"/>
          <c:showBubbleSize val="0"/>
        </c:dLbls>
        <c:gapWidth val="150"/>
        <c:overlap val="100"/>
        <c:axId val="440060896"/>
        <c:axId val="440029088"/>
      </c:barChart>
      <c:catAx>
        <c:axId val="440060896"/>
        <c:scaling>
          <c:orientation val="minMax"/>
        </c:scaling>
        <c:delete val="0"/>
        <c:axPos val="b"/>
        <c:numFmt formatCode="General" sourceLinked="1"/>
        <c:majorTickMark val="none"/>
        <c:minorTickMark val="none"/>
        <c:tickLblPos val="nextTo"/>
        <c:crossAx val="440029088"/>
        <c:crosses val="autoZero"/>
        <c:auto val="1"/>
        <c:lblAlgn val="ctr"/>
        <c:lblOffset val="100"/>
        <c:noMultiLvlLbl val="0"/>
      </c:catAx>
      <c:valAx>
        <c:axId val="440029088"/>
        <c:scaling>
          <c:orientation val="minMax"/>
          <c:max val="1"/>
        </c:scaling>
        <c:delete val="0"/>
        <c:axPos val="l"/>
        <c:majorGridlines/>
        <c:numFmt formatCode="0%" sourceLinked="1"/>
        <c:majorTickMark val="out"/>
        <c:minorTickMark val="none"/>
        <c:tickLblPos val="nextTo"/>
        <c:spPr>
          <a:ln>
            <a:noFill/>
          </a:ln>
        </c:spPr>
        <c:crossAx val="440060896"/>
        <c:crosses val="autoZero"/>
        <c:crossBetween val="between"/>
      </c:valAx>
    </c:plotArea>
    <c:legend>
      <c:legendPos val="b"/>
      <c:layout>
        <c:manualLayout>
          <c:xMode val="edge"/>
          <c:yMode val="edge"/>
          <c:x val="0.21078963006982621"/>
          <c:y val="0.92915805984273403"/>
          <c:w val="0.34435819343336799"/>
          <c:h val="4.7879976040458128E-2"/>
        </c:manualLayout>
      </c:layout>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1035507354033"/>
          <c:y val="3.0866359269839369E-2"/>
          <c:w val="0.83909844995790617"/>
          <c:h val="0.75625518812239523"/>
        </c:manualLayout>
      </c:layout>
      <c:barChart>
        <c:barDir val="col"/>
        <c:grouping val="stacked"/>
        <c:varyColors val="0"/>
        <c:ser>
          <c:idx val="0"/>
          <c:order val="0"/>
          <c:tx>
            <c:strRef>
              <c:f>'10) Mesothelioma info (NY)'!$G$5</c:f>
              <c:strCache>
                <c:ptCount val="1"/>
                <c:pt idx="0">
                  <c:v>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(NY)'!$G$6:$G$25</c:f>
              <c:numCache>
                <c:formatCode>#,##0</c:formatCode>
                <c:ptCount val="20"/>
                <c:pt idx="0">
                  <c:v>21</c:v>
                </c:pt>
                <c:pt idx="1">
                  <c:v>61</c:v>
                </c:pt>
                <c:pt idx="2">
                  <c:v>67</c:v>
                </c:pt>
                <c:pt idx="3">
                  <c:v>140</c:v>
                </c:pt>
                <c:pt idx="4">
                  <c:v>241</c:v>
                </c:pt>
                <c:pt idx="5">
                  <c:v>277</c:v>
                </c:pt>
                <c:pt idx="6">
                  <c:v>271</c:v>
                </c:pt>
                <c:pt idx="7">
                  <c:v>456</c:v>
                </c:pt>
                <c:pt idx="8">
                  <c:v>515</c:v>
                </c:pt>
                <c:pt idx="9">
                  <c:v>709</c:v>
                </c:pt>
                <c:pt idx="10">
                  <c:v>878</c:v>
                </c:pt>
                <c:pt idx="11">
                  <c:v>899</c:v>
                </c:pt>
                <c:pt idx="12">
                  <c:v>1116</c:v>
                </c:pt>
                <c:pt idx="13">
                  <c:v>1203</c:v>
                </c:pt>
                <c:pt idx="14">
                  <c:v>1179</c:v>
                </c:pt>
                <c:pt idx="15">
                  <c:v>1234</c:v>
                </c:pt>
                <c:pt idx="16">
                  <c:v>1347</c:v>
                </c:pt>
                <c:pt idx="17">
                  <c:v>1365</c:v>
                </c:pt>
                <c:pt idx="18">
                  <c:v>1361</c:v>
                </c:pt>
                <c:pt idx="19">
                  <c:v>1444</c:v>
                </c:pt>
              </c:numCache>
            </c:numRef>
          </c:val>
        </c:ser>
        <c:ser>
          <c:idx val="1"/>
          <c:order val="1"/>
          <c:tx>
            <c:strRef>
              <c:f>'10) Mesothelioma info (NY)'!$H$5</c:f>
              <c:strCache>
                <c:ptCount val="1"/>
                <c:pt idx="0">
                  <c:v>Female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(NY)'!$H$6:$H$25</c:f>
              <c:numCache>
                <c:formatCode>#,##0</c:formatCode>
                <c:ptCount val="20"/>
                <c:pt idx="0">
                  <c:v>0</c:v>
                </c:pt>
                <c:pt idx="1">
                  <c:v>2</c:v>
                </c:pt>
                <c:pt idx="2">
                  <c:v>2</c:v>
                </c:pt>
                <c:pt idx="3">
                  <c:v>2</c:v>
                </c:pt>
                <c:pt idx="4">
                  <c:v>8</c:v>
                </c:pt>
                <c:pt idx="5">
                  <c:v>8</c:v>
                </c:pt>
                <c:pt idx="6">
                  <c:v>10</c:v>
                </c:pt>
                <c:pt idx="7">
                  <c:v>8</c:v>
                </c:pt>
                <c:pt idx="8">
                  <c:v>23</c:v>
                </c:pt>
                <c:pt idx="9">
                  <c:v>21</c:v>
                </c:pt>
                <c:pt idx="10">
                  <c:v>36</c:v>
                </c:pt>
                <c:pt idx="11">
                  <c:v>40</c:v>
                </c:pt>
                <c:pt idx="12">
                  <c:v>78</c:v>
                </c:pt>
                <c:pt idx="13">
                  <c:v>59</c:v>
                </c:pt>
                <c:pt idx="14">
                  <c:v>77</c:v>
                </c:pt>
                <c:pt idx="15">
                  <c:v>74</c:v>
                </c:pt>
                <c:pt idx="16">
                  <c:v>65</c:v>
                </c:pt>
                <c:pt idx="17">
                  <c:v>70</c:v>
                </c:pt>
                <c:pt idx="18">
                  <c:v>71</c:v>
                </c:pt>
                <c:pt idx="19">
                  <c:v>65</c:v>
                </c:pt>
              </c:numCache>
            </c:numRef>
          </c:val>
        </c:ser>
        <c:dLbls>
          <c:showLegendKey val="0"/>
          <c:showVal val="0"/>
          <c:showCatName val="0"/>
          <c:showSerName val="0"/>
          <c:showPercent val="0"/>
          <c:showBubbleSize val="0"/>
        </c:dLbls>
        <c:gapWidth val="150"/>
        <c:overlap val="100"/>
        <c:axId val="440029872"/>
        <c:axId val="440030264"/>
      </c:barChart>
      <c:catAx>
        <c:axId val="440029872"/>
        <c:scaling>
          <c:orientation val="minMax"/>
        </c:scaling>
        <c:delete val="0"/>
        <c:axPos val="b"/>
        <c:numFmt formatCode="General" sourceLinked="1"/>
        <c:majorTickMark val="none"/>
        <c:minorTickMark val="none"/>
        <c:tickLblPos val="nextTo"/>
        <c:crossAx val="440030264"/>
        <c:crosses val="autoZero"/>
        <c:auto val="1"/>
        <c:lblAlgn val="ctr"/>
        <c:lblOffset val="100"/>
        <c:noMultiLvlLbl val="0"/>
      </c:catAx>
      <c:valAx>
        <c:axId val="440030264"/>
        <c:scaling>
          <c:orientation val="minMax"/>
        </c:scaling>
        <c:delete val="0"/>
        <c:axPos val="l"/>
        <c:majorGridlines/>
        <c:numFmt formatCode="#,##0" sourceLinked="1"/>
        <c:majorTickMark val="out"/>
        <c:minorTickMark val="none"/>
        <c:tickLblPos val="nextTo"/>
        <c:spPr>
          <a:ln>
            <a:noFill/>
          </a:ln>
        </c:spPr>
        <c:crossAx val="440029872"/>
        <c:crosses val="autoZero"/>
        <c:crossBetween val="between"/>
      </c:valAx>
    </c:plotArea>
    <c:legend>
      <c:legendPos val="b"/>
      <c:layout/>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4431733769129"/>
          <c:y val="3.0866359269839369E-2"/>
          <c:w val="0.83966448769375523"/>
          <c:h val="0.75625518812239523"/>
        </c:manualLayout>
      </c:layout>
      <c:barChart>
        <c:barDir val="col"/>
        <c:grouping val="stacked"/>
        <c:varyColors val="0"/>
        <c:ser>
          <c:idx val="0"/>
          <c:order val="0"/>
          <c:tx>
            <c:strRef>
              <c:f>'10) Mesothelioma info (NY)'!$G$5</c:f>
              <c:strCache>
                <c:ptCount val="1"/>
                <c:pt idx="0">
                  <c:v>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(NY)'!$G$70:$G$89</c:f>
              <c:numCache>
                <c:formatCode>0%</c:formatCode>
                <c:ptCount val="20"/>
                <c:pt idx="0">
                  <c:v>1</c:v>
                </c:pt>
                <c:pt idx="1">
                  <c:v>0.96825396825396826</c:v>
                </c:pt>
                <c:pt idx="2">
                  <c:v>0.97101449275362317</c:v>
                </c:pt>
                <c:pt idx="3">
                  <c:v>0.9859154929577465</c:v>
                </c:pt>
                <c:pt idx="4">
                  <c:v>0.96787148594377514</c:v>
                </c:pt>
                <c:pt idx="5">
                  <c:v>0.97192982456140353</c:v>
                </c:pt>
                <c:pt idx="6">
                  <c:v>0.96441281138790036</c:v>
                </c:pt>
                <c:pt idx="7">
                  <c:v>0.98275862068965514</c:v>
                </c:pt>
                <c:pt idx="8">
                  <c:v>0.95724907063197029</c:v>
                </c:pt>
                <c:pt idx="9">
                  <c:v>0.97123287671232872</c:v>
                </c:pt>
                <c:pt idx="10">
                  <c:v>0.96061269146608319</c:v>
                </c:pt>
                <c:pt idx="11">
                  <c:v>0.95740149094781679</c:v>
                </c:pt>
                <c:pt idx="12">
                  <c:v>0.9346733668341709</c:v>
                </c:pt>
                <c:pt idx="13">
                  <c:v>0.95324881141045958</c:v>
                </c:pt>
                <c:pt idx="14">
                  <c:v>0.93869426751592355</c:v>
                </c:pt>
                <c:pt idx="15">
                  <c:v>0.94342507645259943</c:v>
                </c:pt>
                <c:pt idx="16">
                  <c:v>0.95396600566572243</c:v>
                </c:pt>
                <c:pt idx="17">
                  <c:v>0.95121951219512191</c:v>
                </c:pt>
                <c:pt idx="18">
                  <c:v>0.95041899441340782</c:v>
                </c:pt>
                <c:pt idx="19">
                  <c:v>0.95692511597084162</c:v>
                </c:pt>
              </c:numCache>
            </c:numRef>
          </c:val>
        </c:ser>
        <c:ser>
          <c:idx val="1"/>
          <c:order val="1"/>
          <c:tx>
            <c:strRef>
              <c:f>'10) Mesothelioma info (NY)'!$H$5</c:f>
              <c:strCache>
                <c:ptCount val="1"/>
                <c:pt idx="0">
                  <c:v>Female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(NY)'!$H$70:$H$89</c:f>
              <c:numCache>
                <c:formatCode>0%</c:formatCode>
                <c:ptCount val="20"/>
                <c:pt idx="0">
                  <c:v>0</c:v>
                </c:pt>
                <c:pt idx="1">
                  <c:v>3.1746031746031744E-2</c:v>
                </c:pt>
                <c:pt idx="2">
                  <c:v>2.8985507246376812E-2</c:v>
                </c:pt>
                <c:pt idx="3">
                  <c:v>1.4084507042253521E-2</c:v>
                </c:pt>
                <c:pt idx="4">
                  <c:v>3.2128514056224897E-2</c:v>
                </c:pt>
                <c:pt idx="5">
                  <c:v>2.8070175438596492E-2</c:v>
                </c:pt>
                <c:pt idx="6">
                  <c:v>3.5587188612099648E-2</c:v>
                </c:pt>
                <c:pt idx="7">
                  <c:v>1.7241379310344827E-2</c:v>
                </c:pt>
                <c:pt idx="8">
                  <c:v>4.2750929368029739E-2</c:v>
                </c:pt>
                <c:pt idx="9">
                  <c:v>2.8767123287671233E-2</c:v>
                </c:pt>
                <c:pt idx="10">
                  <c:v>3.9387308533916851E-2</c:v>
                </c:pt>
                <c:pt idx="11">
                  <c:v>4.2598509052183174E-2</c:v>
                </c:pt>
                <c:pt idx="12">
                  <c:v>6.5326633165829151E-2</c:v>
                </c:pt>
                <c:pt idx="13">
                  <c:v>4.6751188589540409E-2</c:v>
                </c:pt>
                <c:pt idx="14">
                  <c:v>6.1305732484076433E-2</c:v>
                </c:pt>
                <c:pt idx="15">
                  <c:v>5.657492354740061E-2</c:v>
                </c:pt>
                <c:pt idx="16">
                  <c:v>4.6033994334277621E-2</c:v>
                </c:pt>
                <c:pt idx="17">
                  <c:v>4.878048780487805E-2</c:v>
                </c:pt>
                <c:pt idx="18">
                  <c:v>4.9581005586592182E-2</c:v>
                </c:pt>
                <c:pt idx="19">
                  <c:v>4.3074884029158385E-2</c:v>
                </c:pt>
              </c:numCache>
            </c:numRef>
          </c:val>
        </c:ser>
        <c:dLbls>
          <c:showLegendKey val="0"/>
          <c:showVal val="0"/>
          <c:showCatName val="0"/>
          <c:showSerName val="0"/>
          <c:showPercent val="0"/>
          <c:showBubbleSize val="0"/>
        </c:dLbls>
        <c:gapWidth val="150"/>
        <c:overlap val="100"/>
        <c:axId val="440031048"/>
        <c:axId val="440031440"/>
      </c:barChart>
      <c:catAx>
        <c:axId val="440031048"/>
        <c:scaling>
          <c:orientation val="minMax"/>
        </c:scaling>
        <c:delete val="0"/>
        <c:axPos val="b"/>
        <c:numFmt formatCode="General" sourceLinked="1"/>
        <c:majorTickMark val="none"/>
        <c:minorTickMark val="none"/>
        <c:tickLblPos val="nextTo"/>
        <c:crossAx val="440031440"/>
        <c:crosses val="autoZero"/>
        <c:auto val="1"/>
        <c:lblAlgn val="ctr"/>
        <c:lblOffset val="100"/>
        <c:noMultiLvlLbl val="0"/>
      </c:catAx>
      <c:valAx>
        <c:axId val="440031440"/>
        <c:scaling>
          <c:orientation val="minMax"/>
          <c:max val="1"/>
          <c:min val="0.75000000000000011"/>
        </c:scaling>
        <c:delete val="0"/>
        <c:axPos val="l"/>
        <c:majorGridlines/>
        <c:numFmt formatCode="0%" sourceLinked="1"/>
        <c:majorTickMark val="out"/>
        <c:minorTickMark val="none"/>
        <c:tickLblPos val="nextTo"/>
        <c:spPr>
          <a:ln>
            <a:noFill/>
          </a:ln>
        </c:spPr>
        <c:crossAx val="440031048"/>
        <c:crosses val="autoZero"/>
        <c:crossBetween val="between"/>
      </c:valAx>
    </c:plotArea>
    <c:legend>
      <c:legendPos val="b"/>
      <c:layout>
        <c:manualLayout>
          <c:xMode val="edge"/>
          <c:yMode val="edge"/>
          <c:x val="0.23932773733471993"/>
          <c:y val="0.92915805984273403"/>
          <c:w val="0.28235081463873618"/>
          <c:h val="4.8393678870110077E-2"/>
        </c:manualLayout>
      </c:layout>
      <c:overlay val="0"/>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Each year the AWP</a:t>
            </a:r>
            <a:r>
              <a:rPr lang="en-GB" baseline="0" dirty="0" smtClean="0"/>
              <a:t> collates and analyses market data from a survey of approximately 12-16 participants. </a:t>
            </a:r>
          </a:p>
          <a:p>
            <a:pPr marL="171450" indent="-171450">
              <a:buFont typeface="Arial" panose="020B0604020202020204" pitchFamily="34" charset="0"/>
              <a:buChar char="•"/>
            </a:pP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gross up the numbers from each survey based on our assumed coverage, which was 80% as at 31 December 2014, to a full market level.</a:t>
            </a:r>
            <a:br>
              <a:rPr lang="en-GB" baseline="0" dirty="0" smtClean="0"/>
            </a:b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analyse trends in </a:t>
            </a:r>
            <a:r>
              <a:rPr lang="en-GB" dirty="0" smtClean="0"/>
              <a:t>numbers</a:t>
            </a:r>
            <a:r>
              <a:rPr lang="en-GB" baseline="0" dirty="0" smtClean="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and any trends in the adequacy</a:t>
            </a:r>
            <a:r>
              <a:rPr lang="en-GB" dirty="0" smtClean="0"/>
              <a:t> </a:t>
            </a:r>
            <a:r>
              <a:rPr lang="en-GB" baseline="0" dirty="0" smtClean="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257025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Each year the AWP</a:t>
            </a:r>
            <a:r>
              <a:rPr lang="en-GB" baseline="0" dirty="0" smtClean="0"/>
              <a:t> collates and analyses market data from a survey of approximately 12-16 participants. </a:t>
            </a:r>
          </a:p>
          <a:p>
            <a:pPr marL="171450" indent="-171450">
              <a:buFont typeface="Arial" panose="020B0604020202020204" pitchFamily="34" charset="0"/>
              <a:buChar char="•"/>
            </a:pP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gross up the numbers from each survey based on our assumed coverage, which was 80% as at 31 December 2014, to a full market level.</a:t>
            </a:r>
            <a:br>
              <a:rPr lang="en-GB" baseline="0" dirty="0" smtClean="0"/>
            </a:b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analyse trends in </a:t>
            </a:r>
            <a:r>
              <a:rPr lang="en-GB" dirty="0" smtClean="0"/>
              <a:t>numbers</a:t>
            </a:r>
            <a:r>
              <a:rPr lang="en-GB" baseline="0" dirty="0" smtClean="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and any trends in the adequacy</a:t>
            </a:r>
            <a:r>
              <a:rPr lang="en-GB" dirty="0" smtClean="0"/>
              <a:t> </a:t>
            </a:r>
            <a:r>
              <a:rPr lang="en-GB" baseline="0" dirty="0" smtClean="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val="383041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We’ll now look</a:t>
            </a:r>
            <a:r>
              <a:rPr lang="en-GB" baseline="0" dirty="0" smtClean="0"/>
              <a:t> at numbers and costs in more detail, comparing the </a:t>
            </a:r>
            <a:r>
              <a:rPr lang="en-GB" dirty="0" smtClean="0"/>
              <a:t>AWP’s 2009 estimates and the 2015 survey.</a:t>
            </a:r>
            <a:r>
              <a:rPr lang="en-GB" baseline="0" dirty="0" smtClean="0"/>
              <a:t> </a:t>
            </a:r>
            <a:br>
              <a:rPr lang="en-GB" baseline="0" dirty="0" smtClean="0"/>
            </a:br>
            <a:endParaRPr lang="en-GB" baseline="0" dirty="0" smtClean="0"/>
          </a:p>
          <a:p>
            <a:pPr marL="171450" indent="-171450">
              <a:buFont typeface="Arial" panose="020B0604020202020204" pitchFamily="34" charset="0"/>
              <a:buChar char="•"/>
            </a:pPr>
            <a:r>
              <a:rPr lang="en-GB" baseline="0" dirty="0" smtClean="0"/>
              <a:t>In 2009 this was S</a:t>
            </a:r>
            <a:r>
              <a:rPr lang="en-GB" dirty="0" smtClean="0"/>
              <a:t>cenario 23 for mesothelioma and Scenarios 2B for all other disease types - which made up the £11.3bn market estimate in the 2009 paper.</a:t>
            </a:r>
            <a:br>
              <a:rPr lang="en-GB" dirty="0" smtClean="0"/>
            </a:b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val="19577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We’ll now look</a:t>
            </a:r>
            <a:r>
              <a:rPr lang="en-GB" baseline="0" dirty="0" smtClean="0"/>
              <a:t> at c</a:t>
            </a:r>
            <a:r>
              <a:rPr lang="en-GB" dirty="0" smtClean="0"/>
              <a:t>omparing the total insurance </a:t>
            </a:r>
            <a:r>
              <a:rPr lang="en-GB" baseline="0" dirty="0" smtClean="0"/>
              <a:t>costs from the 2015 survey on an implied settled and incurred basis against the AWP’s 2009 estimates (in particular Scenario 23 for meso and Scenarios 2B for other diseases).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130774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Each year the AWP</a:t>
            </a:r>
            <a:r>
              <a:rPr lang="en-GB" baseline="0" dirty="0" smtClean="0"/>
              <a:t> collates and analyses market data from a survey of approximately 12-16 participants. </a:t>
            </a:r>
          </a:p>
          <a:p>
            <a:pPr marL="171450" indent="-171450">
              <a:buFont typeface="Arial" panose="020B0604020202020204" pitchFamily="34" charset="0"/>
              <a:buChar char="•"/>
            </a:pP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gross up the numbers from each survey based on our assumed coverage, which was 80% as at 31 December 2014, to a full market level.</a:t>
            </a:r>
            <a:br>
              <a:rPr lang="en-GB" baseline="0" dirty="0" smtClean="0"/>
            </a:br>
            <a:endParaRPr lang="en-GB"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analyse trends in </a:t>
            </a:r>
            <a:r>
              <a:rPr lang="en-GB" dirty="0" smtClean="0"/>
              <a:t>numbers</a:t>
            </a:r>
            <a:r>
              <a:rPr lang="en-GB" baseline="0" dirty="0" smtClean="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and any trends in the adequacy</a:t>
            </a:r>
            <a:r>
              <a:rPr lang="en-GB" dirty="0" smtClean="0"/>
              <a:t> </a:t>
            </a:r>
            <a:r>
              <a:rPr lang="en-GB" baseline="0" dirty="0" smtClean="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118801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link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25306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We’ll now look</a:t>
            </a:r>
            <a:r>
              <a:rPr lang="en-GB" baseline="0" dirty="0" smtClean="0"/>
              <a:t> at numbers and costs in more detail, comparing the </a:t>
            </a:r>
            <a:r>
              <a:rPr lang="en-GB" dirty="0" smtClean="0"/>
              <a:t>AWP’s 2009 estimates and the 2015 survey.</a:t>
            </a:r>
            <a:r>
              <a:rPr lang="en-GB" baseline="0" dirty="0" smtClean="0"/>
              <a:t> </a:t>
            </a:r>
            <a:br>
              <a:rPr lang="en-GB" baseline="0" dirty="0" smtClean="0"/>
            </a:br>
            <a:endParaRPr lang="en-GB" baseline="0" dirty="0" smtClean="0"/>
          </a:p>
          <a:p>
            <a:pPr marL="171450" indent="-171450">
              <a:buFont typeface="Arial" panose="020B0604020202020204" pitchFamily="34" charset="0"/>
              <a:buChar char="•"/>
            </a:pPr>
            <a:r>
              <a:rPr lang="en-GB" baseline="0" dirty="0" smtClean="0"/>
              <a:t>In 2009 this was S</a:t>
            </a:r>
            <a:r>
              <a:rPr lang="en-GB" dirty="0" smtClean="0"/>
              <a:t>cenario 23 for mesothelioma and Scenarios 2B for all other disease types - which made up the £11.3bn market estimate in the 2009 paper.</a:t>
            </a:r>
            <a:br>
              <a:rPr lang="en-GB" dirty="0" smtClean="0"/>
            </a:b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42</a:t>
            </a:fld>
            <a:endParaRPr lang="en-GB" dirty="0"/>
          </a:p>
        </p:txBody>
      </p:sp>
    </p:spTree>
    <p:extLst>
      <p:ext uri="{BB962C8B-B14F-4D97-AF65-F5344CB8AC3E}">
        <p14:creationId xmlns:p14="http://schemas.microsoft.com/office/powerpoint/2010/main" val="50610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We’ll now look</a:t>
            </a:r>
            <a:r>
              <a:rPr lang="en-GB" baseline="0" dirty="0" smtClean="0"/>
              <a:t> at numbers and costs in more detail, comparing the </a:t>
            </a:r>
            <a:r>
              <a:rPr lang="en-GB" dirty="0" smtClean="0"/>
              <a:t>AWP’s 2009 estimates and the 2015 survey.</a:t>
            </a:r>
            <a:r>
              <a:rPr lang="en-GB" baseline="0" dirty="0" smtClean="0"/>
              <a:t> </a:t>
            </a:r>
            <a:br>
              <a:rPr lang="en-GB" baseline="0" dirty="0" smtClean="0"/>
            </a:br>
            <a:endParaRPr lang="en-GB" baseline="0" dirty="0" smtClean="0"/>
          </a:p>
          <a:p>
            <a:pPr marL="171450" indent="-171450">
              <a:buFont typeface="Arial" panose="020B0604020202020204" pitchFamily="34" charset="0"/>
              <a:buChar char="•"/>
            </a:pPr>
            <a:r>
              <a:rPr lang="en-GB" baseline="0" dirty="0" smtClean="0"/>
              <a:t>In 2009 this was S</a:t>
            </a:r>
            <a:r>
              <a:rPr lang="en-GB" dirty="0" smtClean="0"/>
              <a:t>cenario 23 for mesothelioma and Scenarios 2B for all other disease types - which made up the £11.3bn market estimate in the 2009 paper.</a:t>
            </a:r>
            <a:br>
              <a:rPr lang="en-GB" dirty="0" smtClean="0"/>
            </a:b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52</a:t>
            </a:fld>
            <a:endParaRPr lang="en-GB" dirty="0"/>
          </a:p>
        </p:txBody>
      </p:sp>
    </p:spTree>
    <p:extLst>
      <p:ext uri="{BB962C8B-B14F-4D97-AF65-F5344CB8AC3E}">
        <p14:creationId xmlns:p14="http://schemas.microsoft.com/office/powerpoint/2010/main" val="18879300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9"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72000"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8"/>
            <a:ext cx="776603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28 September 2016</a:t>
            </a:fld>
            <a:endParaRPr lang="en-GB"/>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28 September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28 September 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28 September 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28 September 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0"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395292" y="6410325"/>
            <a:ext cx="2016125" cy="331788"/>
          </a:xfrm>
        </p:spPr>
        <p:txBody>
          <a:bodyPr/>
          <a:lstStyle>
            <a:lvl1pPr>
              <a:defRPr/>
            </a:lvl1pPr>
          </a:lstStyle>
          <a:p>
            <a:fld id="{E55E8865-9CB5-4569-9D00-F0979EDB96F2}" type="datetime4">
              <a:rPr lang="en-GB"/>
              <a:pPr/>
              <a:t>28 September 2016</a:t>
            </a:fld>
            <a:endParaRPr lang="en-GB"/>
          </a:p>
        </p:txBody>
      </p:sp>
      <p:sp>
        <p:nvSpPr>
          <p:cNvPr id="6" name="Footer Placeholder 5"/>
          <p:cNvSpPr>
            <a:spLocks noGrp="1"/>
          </p:cNvSpPr>
          <p:nvPr>
            <p:ph type="ftr" sz="quarter" idx="11"/>
          </p:nvPr>
        </p:nvSpPr>
        <p:spPr>
          <a:xfrm>
            <a:off x="2411417"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6"/>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2" y="2133608"/>
            <a:ext cx="6901937"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7224708"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28 September 2016</a:t>
            </a:fld>
            <a:endParaRPr lang="en-GB"/>
          </a:p>
        </p:txBody>
      </p:sp>
      <p:grpSp>
        <p:nvGrpSpPr>
          <p:cNvPr id="4" name="Group 3"/>
          <p:cNvGrpSpPr/>
          <p:nvPr userDrawn="1"/>
        </p:nvGrpSpPr>
        <p:grpSpPr>
          <a:xfrm>
            <a:off x="7239001" y="493480"/>
            <a:ext cx="158701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239001" y="1357576"/>
            <a:ext cx="158701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79" y="5546038"/>
            <a:ext cx="10463556" cy="959392"/>
            <a:chOff x="-720505" y="5546036"/>
            <a:chExt cx="11335520" cy="959392"/>
          </a:xfrm>
        </p:grpSpPr>
        <p:sp>
          <p:nvSpPr>
            <p:cNvPr id="7" name="TextBox 6"/>
            <p:cNvSpPr txBox="1"/>
            <p:nvPr userDrawn="1"/>
          </p:nvSpPr>
          <p:spPr>
            <a:xfrm rot="18900000">
              <a:off x="466860" y="6074541"/>
              <a:ext cx="1424350"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22418" y="6024208"/>
              <a:ext cx="1747354"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306974" y="5646703"/>
              <a:ext cx="2851823"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095816" y="6024206"/>
              <a:ext cx="1559803"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498435" y="5797705"/>
              <a:ext cx="2320150"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165853" y="5948709"/>
              <a:ext cx="1900660"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40803" y="6040986"/>
              <a:ext cx="1509441"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6" y="5960094"/>
              <a:ext cx="1729988"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275269" y="5565807"/>
              <a:ext cx="2989013"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2" y="5641309"/>
              <a:ext cx="2751101"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543374" y="5767143"/>
              <a:ext cx="2360369"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6"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637928" y="5607753"/>
              <a:ext cx="2803199"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463047" y="6052369"/>
              <a:ext cx="1356622"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35389" y="6002036"/>
              <a:ext cx="1679626"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720505" y="5546036"/>
              <a:ext cx="1474709"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85288" y="5873207"/>
              <a:ext cx="1900173"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359698" y="5655092"/>
              <a:ext cx="2820565"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28 September 2016</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2" name="TextBox 1"/>
          <p:cNvSpPr txBox="1"/>
          <p:nvPr userDrawn="1"/>
        </p:nvSpPr>
        <p:spPr>
          <a:xfrm rot="-2700000">
            <a:off x="430949" y="6074546"/>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851461" y="6024213"/>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206439" y="5646708"/>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1934600" y="6024211"/>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306250" y="5797710"/>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2922328" y="5948714"/>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545356" y="6040991"/>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3867123" y="5680263"/>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9"/>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4869480" y="5565812"/>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4"/>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040037" y="5767148"/>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52"/>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050396" y="5607758"/>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7812044" y="6052374"/>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248053" y="6002041"/>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5080" y="5546041"/>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32571" y="5873212"/>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332027" y="5655097"/>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tx1"/>
                </a:solidFill>
              </a:defRPr>
            </a:lvl1pPr>
          </a:lstStyle>
          <a:p>
            <a:fld id="{1744C141-B97D-4979-AB76-E8E6AB76C28B}" type="datetime4">
              <a:rPr lang="en-GB" smtClean="0"/>
              <a:pPr/>
              <a:t>28 September 2016</a:t>
            </a:fld>
            <a:endParaRPr lang="en-GB" dirty="0"/>
          </a:p>
        </p:txBody>
      </p:sp>
      <p:pic>
        <p:nvPicPr>
          <p:cNvPr id="29"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smtClean="0"/>
              <a:pPr/>
              <a:t>28 September 2016</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684371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tx1"/>
                </a:solidFill>
              </a:defRPr>
            </a:lvl1pPr>
          </a:lstStyle>
          <a:p>
            <a:fld id="{1744C141-B97D-4979-AB76-E8E6AB76C28B}" type="datetime4">
              <a:rPr lang="en-GB" smtClean="0"/>
              <a:pPr/>
              <a:t>28 September 2016</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smtClean="0"/>
              <a:pPr/>
              <a:t>28 September 2016</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98671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13"/>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2" y="6410332"/>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28 September 2016</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28 September 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0"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0"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92"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28 September 2016</a:t>
            </a:fld>
            <a:endParaRPr lang="en-GB" dirty="0"/>
          </a:p>
        </p:txBody>
      </p:sp>
      <p:sp>
        <p:nvSpPr>
          <p:cNvPr id="1029" name="Rectangle 5"/>
          <p:cNvSpPr>
            <a:spLocks noGrp="1" noChangeArrowheads="1"/>
          </p:cNvSpPr>
          <p:nvPr>
            <p:ph type="ftr" sz="quarter" idx="3"/>
          </p:nvPr>
        </p:nvSpPr>
        <p:spPr bwMode="auto">
          <a:xfrm>
            <a:off x="2411417"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6"/>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7" y="6329363"/>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30616"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3137354" y="0"/>
            <a:ext cx="3032950" cy="6858000"/>
            <a:chOff x="-3137354" y="0"/>
            <a:chExt cx="3032950" cy="6858000"/>
          </a:xfrm>
        </p:grpSpPr>
        <p:grpSp>
          <p:nvGrpSpPr>
            <p:cNvPr id="63" name="Group 64"/>
            <p:cNvGrpSpPr/>
            <p:nvPr/>
          </p:nvGrpSpPr>
          <p:grpSpPr>
            <a:xfrm>
              <a:off x="-3137354" y="0"/>
              <a:ext cx="3018256" cy="6858000"/>
              <a:chOff x="-3137354" y="0"/>
              <a:chExt cx="3018256" cy="6858000"/>
            </a:xfrm>
          </p:grpSpPr>
          <p:sp>
            <p:nvSpPr>
              <p:cNvPr id="66" name="Rectangle 65"/>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68" name="Group 58"/>
              <p:cNvGrpSpPr/>
              <p:nvPr userDrawn="1"/>
            </p:nvGrpSpPr>
            <p:grpSpPr>
              <a:xfrm>
                <a:off x="-2982571" y="476672"/>
                <a:ext cx="2863473" cy="307777"/>
                <a:chOff x="-2982571" y="476672"/>
                <a:chExt cx="2863473" cy="307777"/>
              </a:xfrm>
            </p:grpSpPr>
            <p:sp>
              <p:nvSpPr>
                <p:cNvPr id="110"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69" name="Group 13"/>
              <p:cNvGrpSpPr/>
              <p:nvPr userDrawn="1"/>
            </p:nvGrpSpPr>
            <p:grpSpPr>
              <a:xfrm>
                <a:off x="-2982575" y="882170"/>
                <a:ext cx="2863476" cy="307777"/>
                <a:chOff x="-2928990" y="365095"/>
                <a:chExt cx="2643206" cy="307777"/>
              </a:xfrm>
            </p:grpSpPr>
            <p:sp>
              <p:nvSpPr>
                <p:cNvPr id="108"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70" name="Group 16"/>
              <p:cNvGrpSpPr/>
              <p:nvPr userDrawn="1"/>
            </p:nvGrpSpPr>
            <p:grpSpPr>
              <a:xfrm>
                <a:off x="-2982575" y="1277829"/>
                <a:ext cx="2863476" cy="307777"/>
                <a:chOff x="-2928990" y="63509"/>
                <a:chExt cx="2643206" cy="307777"/>
              </a:xfrm>
            </p:grpSpPr>
            <p:sp>
              <p:nvSpPr>
                <p:cNvPr id="106"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71" name="TextBox 70"/>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72" name="TextBox 71"/>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73" name="Group 24"/>
              <p:cNvGrpSpPr/>
              <p:nvPr userDrawn="1"/>
            </p:nvGrpSpPr>
            <p:grpSpPr>
              <a:xfrm>
                <a:off x="-2982575" y="1688965"/>
                <a:ext cx="2863476" cy="307777"/>
                <a:chOff x="-2928990" y="63509"/>
                <a:chExt cx="2643206" cy="307777"/>
              </a:xfrm>
            </p:grpSpPr>
            <p:sp>
              <p:nvSpPr>
                <p:cNvPr id="104" name="Rectangle 103"/>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74" name="Group 27"/>
              <p:cNvGrpSpPr/>
              <p:nvPr userDrawn="1"/>
            </p:nvGrpSpPr>
            <p:grpSpPr>
              <a:xfrm>
                <a:off x="-2982575" y="2733370"/>
                <a:ext cx="2863476" cy="307777"/>
                <a:chOff x="-2928990" y="696778"/>
                <a:chExt cx="2643206" cy="307777"/>
              </a:xfrm>
            </p:grpSpPr>
            <p:sp>
              <p:nvSpPr>
                <p:cNvPr id="102" name="Rectangle 101"/>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75" name="Group 60"/>
              <p:cNvGrpSpPr/>
              <p:nvPr userDrawn="1"/>
            </p:nvGrpSpPr>
            <p:grpSpPr>
              <a:xfrm>
                <a:off x="-2982571" y="3144506"/>
                <a:ext cx="2863473" cy="307777"/>
                <a:chOff x="-2982571" y="3144506"/>
                <a:chExt cx="2863473" cy="307777"/>
              </a:xfrm>
            </p:grpSpPr>
            <p:sp>
              <p:nvSpPr>
                <p:cNvPr id="100" name="Rectangle 99"/>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76" name="Group 33"/>
              <p:cNvGrpSpPr/>
              <p:nvPr userDrawn="1"/>
            </p:nvGrpSpPr>
            <p:grpSpPr>
              <a:xfrm>
                <a:off x="-2982575" y="3555642"/>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77" name="Group 36"/>
              <p:cNvGrpSpPr/>
              <p:nvPr userDrawn="1"/>
            </p:nvGrpSpPr>
            <p:grpSpPr>
              <a:xfrm>
                <a:off x="-2982575" y="3966778"/>
                <a:ext cx="2863476" cy="307777"/>
                <a:chOff x="-2928990" y="696778"/>
                <a:chExt cx="2643206" cy="307777"/>
              </a:xfrm>
            </p:grpSpPr>
            <p:sp>
              <p:nvSpPr>
                <p:cNvPr id="96" name="Rectangle 95"/>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78" name="Group 63"/>
              <p:cNvGrpSpPr/>
              <p:nvPr userDrawn="1"/>
            </p:nvGrpSpPr>
            <p:grpSpPr>
              <a:xfrm>
                <a:off x="-2982571" y="4377914"/>
                <a:ext cx="2863473" cy="307777"/>
                <a:chOff x="-2982571" y="4377914"/>
                <a:chExt cx="2863473" cy="307777"/>
              </a:xfrm>
            </p:grpSpPr>
            <p:sp>
              <p:nvSpPr>
                <p:cNvPr id="94" name="Rectangle 93"/>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79" name="Group 43"/>
              <p:cNvGrpSpPr/>
              <p:nvPr userDrawn="1"/>
            </p:nvGrpSpPr>
            <p:grpSpPr>
              <a:xfrm>
                <a:off x="-2982575" y="4789050"/>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80" name="Group 46"/>
              <p:cNvGrpSpPr/>
              <p:nvPr userDrawn="1"/>
            </p:nvGrpSpPr>
            <p:grpSpPr>
              <a:xfrm>
                <a:off x="-2982575" y="5200186"/>
                <a:ext cx="2863476" cy="307777"/>
                <a:chOff x="-2928990" y="696778"/>
                <a:chExt cx="2643206" cy="307777"/>
              </a:xfrm>
            </p:grpSpPr>
            <p:sp>
              <p:nvSpPr>
                <p:cNvPr id="90" name="Rectangle 89"/>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81" name="Group 49"/>
              <p:cNvGrpSpPr/>
              <p:nvPr userDrawn="1"/>
            </p:nvGrpSpPr>
            <p:grpSpPr>
              <a:xfrm>
                <a:off x="-2982575" y="5611322"/>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82" name="Group 52"/>
              <p:cNvGrpSpPr/>
              <p:nvPr userDrawn="1"/>
            </p:nvGrpSpPr>
            <p:grpSpPr>
              <a:xfrm>
                <a:off x="-2982575" y="6022458"/>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83" name="Group 55"/>
              <p:cNvGrpSpPr/>
              <p:nvPr userDrawn="1"/>
            </p:nvGrpSpPr>
            <p:grpSpPr>
              <a:xfrm>
                <a:off x="-2982575" y="6433591"/>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64" name="Rectangle 63"/>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195" algn="l" rtl="0" eaLnBrk="1" fontAlgn="base" hangingPunct="1">
        <a:spcBef>
          <a:spcPct val="0"/>
        </a:spcBef>
        <a:spcAft>
          <a:spcPct val="0"/>
        </a:spcAft>
        <a:defRPr sz="3200">
          <a:solidFill>
            <a:srgbClr val="D9AB16"/>
          </a:solidFill>
          <a:latin typeface="Arial" charset="0"/>
          <a:cs typeface="Arial" charset="0"/>
        </a:defRPr>
      </a:lvl6pPr>
      <a:lvl7pPr marL="914390" algn="l" rtl="0" eaLnBrk="1" fontAlgn="base" hangingPunct="1">
        <a:spcBef>
          <a:spcPct val="0"/>
        </a:spcBef>
        <a:spcAft>
          <a:spcPct val="0"/>
        </a:spcAft>
        <a:defRPr sz="3200">
          <a:solidFill>
            <a:srgbClr val="D9AB16"/>
          </a:solidFill>
          <a:latin typeface="Arial" charset="0"/>
          <a:cs typeface="Arial" charset="0"/>
        </a:defRPr>
      </a:lvl7pPr>
      <a:lvl8pPr marL="1371585" algn="l" rtl="0" eaLnBrk="1" fontAlgn="base" hangingPunct="1">
        <a:spcBef>
          <a:spcPct val="0"/>
        </a:spcBef>
        <a:spcAft>
          <a:spcPct val="0"/>
        </a:spcAft>
        <a:defRPr sz="3200">
          <a:solidFill>
            <a:srgbClr val="D9AB16"/>
          </a:solidFill>
          <a:latin typeface="Arial" charset="0"/>
          <a:cs typeface="Arial" charset="0"/>
        </a:defRPr>
      </a:lvl8pPr>
      <a:lvl9pPr marL="1828778" algn="l" rtl="0" eaLnBrk="1" fontAlgn="base" hangingPunct="1">
        <a:spcBef>
          <a:spcPct val="0"/>
        </a:spcBef>
        <a:spcAft>
          <a:spcPct val="0"/>
        </a:spcAft>
        <a:defRPr sz="3200">
          <a:solidFill>
            <a:srgbClr val="D9AB16"/>
          </a:solidFill>
          <a:latin typeface="Arial" charset="0"/>
          <a:cs typeface="Arial" charset="0"/>
        </a:defRPr>
      </a:lvl9pPr>
    </p:titleStyle>
    <p:bodyStyle>
      <a:lvl1pPr marL="269873" indent="-26987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41" indent="-268286"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51" indent="-174623" algn="l" rtl="0" eaLnBrk="1" fontAlgn="base" hangingPunct="1">
        <a:spcBef>
          <a:spcPct val="50000"/>
        </a:spcBef>
        <a:spcAft>
          <a:spcPct val="0"/>
        </a:spcAft>
        <a:buClr>
          <a:srgbClr val="D9AB16"/>
        </a:buClr>
        <a:buChar char="•"/>
        <a:defRPr>
          <a:solidFill>
            <a:srgbClr val="3F4548"/>
          </a:solidFill>
          <a:latin typeface="+mn-lt"/>
          <a:cs typeface="+mn-cs"/>
        </a:defRPr>
      </a:lvl3pPr>
      <a:lvl4pPr marL="1433496" indent="-182561"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68" indent="-176211"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62" indent="-176211"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58" indent="-176211"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51" indent="-176211"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46" indent="-176211"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390" rtl="0" eaLnBrk="1" latinLnBrk="0" hangingPunct="1">
        <a:defRPr sz="1800" kern="1200">
          <a:solidFill>
            <a:schemeClr val="tx1"/>
          </a:solidFill>
          <a:latin typeface="+mn-lt"/>
          <a:ea typeface="+mn-ea"/>
          <a:cs typeface="+mn-cs"/>
        </a:defRPr>
      </a:lvl1pPr>
      <a:lvl2pPr marL="457195" algn="l" defTabSz="914390" rtl="0" eaLnBrk="1" latinLnBrk="0" hangingPunct="1">
        <a:defRPr sz="1800" kern="1200">
          <a:solidFill>
            <a:schemeClr val="tx1"/>
          </a:solidFill>
          <a:latin typeface="+mn-lt"/>
          <a:ea typeface="+mn-ea"/>
          <a:cs typeface="+mn-cs"/>
        </a:defRPr>
      </a:lvl2pPr>
      <a:lvl3pPr marL="914390" algn="l" defTabSz="914390" rtl="0" eaLnBrk="1" latinLnBrk="0" hangingPunct="1">
        <a:defRPr sz="1800" kern="1200">
          <a:solidFill>
            <a:schemeClr val="tx1"/>
          </a:solidFill>
          <a:latin typeface="+mn-lt"/>
          <a:ea typeface="+mn-ea"/>
          <a:cs typeface="+mn-cs"/>
        </a:defRPr>
      </a:lvl3pPr>
      <a:lvl4pPr marL="1371585" algn="l" defTabSz="914390" rtl="0" eaLnBrk="1" latinLnBrk="0" hangingPunct="1">
        <a:defRPr sz="1800" kern="1200">
          <a:solidFill>
            <a:schemeClr val="tx1"/>
          </a:solidFill>
          <a:latin typeface="+mn-lt"/>
          <a:ea typeface="+mn-ea"/>
          <a:cs typeface="+mn-cs"/>
        </a:defRPr>
      </a:lvl4pPr>
      <a:lvl5pPr marL="1828778" algn="l" defTabSz="914390" rtl="0" eaLnBrk="1" latinLnBrk="0" hangingPunct="1">
        <a:defRPr sz="1800" kern="1200">
          <a:solidFill>
            <a:schemeClr val="tx1"/>
          </a:solidFill>
          <a:latin typeface="+mn-lt"/>
          <a:ea typeface="+mn-ea"/>
          <a:cs typeface="+mn-cs"/>
        </a:defRPr>
      </a:lvl5pPr>
      <a:lvl6pPr marL="2285974" algn="l" defTabSz="914390" rtl="0" eaLnBrk="1" latinLnBrk="0" hangingPunct="1">
        <a:defRPr sz="1800" kern="1200">
          <a:solidFill>
            <a:schemeClr val="tx1"/>
          </a:solidFill>
          <a:latin typeface="+mn-lt"/>
          <a:ea typeface="+mn-ea"/>
          <a:cs typeface="+mn-cs"/>
        </a:defRPr>
      </a:lvl6pPr>
      <a:lvl7pPr marL="2743168" algn="l" defTabSz="914390" rtl="0" eaLnBrk="1" latinLnBrk="0" hangingPunct="1">
        <a:defRPr sz="1800" kern="1200">
          <a:solidFill>
            <a:schemeClr val="tx1"/>
          </a:solidFill>
          <a:latin typeface="+mn-lt"/>
          <a:ea typeface="+mn-ea"/>
          <a:cs typeface="+mn-cs"/>
        </a:defRPr>
      </a:lvl7pPr>
      <a:lvl8pPr marL="3200363" algn="l" defTabSz="914390" rtl="0" eaLnBrk="1" latinLnBrk="0" hangingPunct="1">
        <a:defRPr sz="1800" kern="1200">
          <a:solidFill>
            <a:schemeClr val="tx1"/>
          </a:solidFill>
          <a:latin typeface="+mn-lt"/>
          <a:ea typeface="+mn-ea"/>
          <a:cs typeface="+mn-cs"/>
        </a:defRPr>
      </a:lvl8pPr>
      <a:lvl9pPr marL="3657558" algn="l" defTabSz="9143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cassknowledge.com/sites/default/files/article-attachments/asbestos-mesothelioma-benchmark-september-2015.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openaccess.city.ac.uk/4625/1/Final_Asbestos_JRSS_SerA-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an.r-project.org/package=apc"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Update from the UK asbestos working party</a:t>
            </a:r>
          </a:p>
        </p:txBody>
      </p:sp>
      <p:sp>
        <p:nvSpPr>
          <p:cNvPr id="2051" name="Rectangle 3"/>
          <p:cNvSpPr>
            <a:spLocks noGrp="1" noChangeArrowheads="1"/>
          </p:cNvSpPr>
          <p:nvPr>
            <p:ph type="subTitle" idx="1"/>
          </p:nvPr>
        </p:nvSpPr>
        <p:spPr>
          <a:xfrm>
            <a:off x="381000" y="3284984"/>
            <a:ext cx="6631517" cy="720085"/>
          </a:xfrm>
        </p:spPr>
        <p:txBody>
          <a:bodyPr/>
          <a:lstStyle/>
          <a:p>
            <a:r>
              <a:rPr lang="en-GB" dirty="0"/>
              <a:t>John Wilson</a:t>
            </a:r>
            <a:r>
              <a:rPr lang="en-GB" dirty="0" smtClean="0"/>
              <a:t>, </a:t>
            </a:r>
            <a:r>
              <a:rPr lang="en-GB" dirty="0"/>
              <a:t>Pauline </a:t>
            </a:r>
            <a:r>
              <a:rPr lang="en-GB" dirty="0" err="1" smtClean="0"/>
              <a:t>Barthelemy</a:t>
            </a:r>
            <a:r>
              <a:rPr lang="en-GB" dirty="0" smtClean="0"/>
              <a:t> and Robert Brooks</a:t>
            </a:r>
          </a:p>
          <a:p>
            <a:endParaRPr lang="en-GB" dirty="0" smtClean="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28 September 2016</a:t>
            </a:fld>
            <a:endParaRPr lang="en-GB"/>
          </a:p>
        </p:txBody>
      </p:sp>
    </p:spTree>
    <p:extLst>
      <p:ext uri="{BB962C8B-B14F-4D97-AF65-F5344CB8AC3E}">
        <p14:creationId xmlns:p14="http://schemas.microsoft.com/office/powerpoint/2010/main" val="87792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smtClean="0"/>
          </a:p>
          <a:p>
            <a:pPr marL="0" indent="0">
              <a:buNone/>
            </a:pPr>
            <a:r>
              <a:rPr lang="en-GB" sz="4000" dirty="0"/>
              <a:t>Market survey data </a:t>
            </a:r>
            <a:r>
              <a:rPr lang="en-GB" sz="4000" dirty="0" smtClean="0"/>
              <a:t>YE2015</a:t>
            </a:r>
          </a:p>
          <a:p>
            <a:pPr marL="0" indent="0">
              <a:buNone/>
            </a:pPr>
            <a:r>
              <a:rPr lang="en-GB" sz="2800" dirty="0" smtClean="0"/>
              <a:t>Mesothelioma </a:t>
            </a:r>
            <a:r>
              <a:rPr lang="en-GB" sz="2800" dirty="0"/>
              <a:t>Insights</a:t>
            </a:r>
            <a:r>
              <a:rPr lang="en-GB" sz="6000" dirty="0"/>
              <a:t/>
            </a:r>
            <a:br>
              <a:rPr lang="en-GB" sz="6000" dirty="0"/>
            </a:br>
            <a:endParaRPr lang="en-GB" sz="4000" dirty="0" smtClean="0"/>
          </a:p>
        </p:txBody>
      </p:sp>
    </p:spTree>
    <p:extLst>
      <p:ext uri="{BB962C8B-B14F-4D97-AF65-F5344CB8AC3E}">
        <p14:creationId xmlns:p14="http://schemas.microsoft.com/office/powerpoint/2010/main" val="17200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000" dirty="0" smtClean="0"/>
              <a:t>Survey 2016 – Mesothelioma Insights</a:t>
            </a:r>
            <a:r>
              <a:rPr lang="en-GB" dirty="0" smtClean="0"/>
              <a:t/>
            </a:r>
            <a:br>
              <a:rPr lang="en-GB" dirty="0" smtClean="0"/>
            </a:br>
            <a:r>
              <a:rPr lang="en-GB" sz="2400" b="0" dirty="0" smtClean="0"/>
              <a:t>Living / deceased claimants by notification year</a:t>
            </a:r>
            <a:endParaRPr lang="en-GB" sz="2400" b="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2005424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93000419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9552" y="6381328"/>
            <a:ext cx="5652509" cy="246221"/>
          </a:xfrm>
          <a:prstGeom prst="rect">
            <a:avLst/>
          </a:prstGeom>
          <a:noFill/>
        </p:spPr>
        <p:txBody>
          <a:bodyPr wrap="none" rtlCol="0">
            <a:spAutoFit/>
          </a:bodyPr>
          <a:lstStyle/>
          <a:p>
            <a:r>
              <a:rPr lang="en-GB" sz="1000" dirty="0" smtClean="0"/>
              <a:t>Data provided represents only a subset of the 2016 survey – i.e. less than the assumed 78% market share</a:t>
            </a:r>
            <a:endParaRPr lang="en-GB" sz="1000" dirty="0"/>
          </a:p>
        </p:txBody>
      </p:sp>
    </p:spTree>
    <p:extLst>
      <p:ext uri="{BB962C8B-B14F-4D97-AF65-F5344CB8AC3E}">
        <p14:creationId xmlns:p14="http://schemas.microsoft.com/office/powerpoint/2010/main" val="365000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 Mesothelioma Insights</a:t>
            </a:r>
            <a:r>
              <a:rPr lang="en-GB" sz="4000" dirty="0"/>
              <a:t/>
            </a:r>
            <a:br>
              <a:rPr lang="en-GB" sz="4000" dirty="0"/>
            </a:br>
            <a:r>
              <a:rPr lang="en-GB" sz="2400" b="0" dirty="0" smtClean="0"/>
              <a:t>Male / female claimants </a:t>
            </a:r>
            <a:r>
              <a:rPr lang="en-GB" sz="2400" b="0" dirty="0"/>
              <a:t>by notification year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2771752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96422307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9552" y="6381328"/>
            <a:ext cx="5652509" cy="246221"/>
          </a:xfrm>
          <a:prstGeom prst="rect">
            <a:avLst/>
          </a:prstGeom>
          <a:noFill/>
        </p:spPr>
        <p:txBody>
          <a:bodyPr wrap="none" rtlCol="0">
            <a:spAutoFit/>
          </a:bodyPr>
          <a:lstStyle/>
          <a:p>
            <a:r>
              <a:rPr lang="en-GB" sz="1000" dirty="0" smtClean="0"/>
              <a:t>Data provided represents only a subset of the 2016 survey – i.e. less than the assumed 78% market share</a:t>
            </a:r>
            <a:endParaRPr lang="en-GB" sz="1000" dirty="0"/>
          </a:p>
        </p:txBody>
      </p:sp>
    </p:spTree>
    <p:extLst>
      <p:ext uri="{BB962C8B-B14F-4D97-AF65-F5344CB8AC3E}">
        <p14:creationId xmlns:p14="http://schemas.microsoft.com/office/powerpoint/2010/main" val="9839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 Mesothelioma Insights</a:t>
            </a:r>
            <a:br>
              <a:rPr lang="en-GB" sz="3000" dirty="0"/>
            </a:br>
            <a:r>
              <a:rPr lang="en-GB" sz="2400" b="0" dirty="0" smtClean="0"/>
              <a:t>Geographic split by </a:t>
            </a:r>
            <a:r>
              <a:rPr lang="en-GB" sz="2400" b="0" dirty="0"/>
              <a:t>notification year</a:t>
            </a:r>
          </a:p>
        </p:txBody>
      </p:sp>
      <p:sp>
        <p:nvSpPr>
          <p:cNvPr id="7" name="TextBox 6"/>
          <p:cNvSpPr txBox="1"/>
          <p:nvPr/>
        </p:nvSpPr>
        <p:spPr>
          <a:xfrm>
            <a:off x="539552" y="6381328"/>
            <a:ext cx="5652509" cy="246221"/>
          </a:xfrm>
          <a:prstGeom prst="rect">
            <a:avLst/>
          </a:prstGeom>
          <a:noFill/>
        </p:spPr>
        <p:txBody>
          <a:bodyPr wrap="none" rtlCol="0">
            <a:spAutoFit/>
          </a:bodyPr>
          <a:lstStyle/>
          <a:p>
            <a:r>
              <a:rPr lang="en-GB" sz="1000" dirty="0" smtClean="0"/>
              <a:t>Data provided represents only a subset of the 2016 survey – i.e. less than the assumed 78% market share</a:t>
            </a:r>
            <a:endParaRPr lang="en-GB" sz="1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868711058"/>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87666434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42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Survey 2016 – Mesothelioma </a:t>
            </a:r>
            <a:r>
              <a:rPr lang="en-GB" sz="3000" dirty="0" smtClean="0"/>
              <a:t>Insights</a:t>
            </a:r>
            <a:r>
              <a:rPr lang="en-GB" sz="3000" dirty="0"/>
              <a:t/>
            </a:r>
            <a:br>
              <a:rPr lang="en-GB" sz="3000" dirty="0"/>
            </a:br>
            <a:r>
              <a:rPr lang="en-GB" sz="2400" b="0" dirty="0"/>
              <a:t>C</a:t>
            </a:r>
            <a:r>
              <a:rPr lang="en-GB" sz="2400" b="0" dirty="0" smtClean="0"/>
              <a:t>umulative proportion of settled claims (nil &amp; non-nil)</a:t>
            </a:r>
            <a:endParaRPr lang="en-GB" sz="2400" b="0" dirty="0"/>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018681214"/>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29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Survey 2016 – Mesothelioma </a:t>
            </a:r>
            <a:r>
              <a:rPr lang="en-GB" sz="3300" dirty="0" smtClean="0"/>
              <a:t>Insights</a:t>
            </a:r>
            <a:r>
              <a:rPr lang="en-GB" sz="3000" dirty="0"/>
              <a:t/>
            </a:r>
            <a:br>
              <a:rPr lang="en-GB" sz="3000" dirty="0"/>
            </a:br>
            <a:r>
              <a:rPr lang="en-GB" sz="2700" b="0" dirty="0"/>
              <a:t>C</a:t>
            </a:r>
            <a:r>
              <a:rPr lang="en-GB" sz="2700" b="0" dirty="0" smtClean="0"/>
              <a:t>umulative proportion of nil settled claims (settled only)</a:t>
            </a:r>
            <a:endParaRPr lang="en-GB" sz="2700" b="0" dirty="0"/>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630081661"/>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01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smtClean="0"/>
          </a:p>
          <a:p>
            <a:pPr marL="0" indent="0">
              <a:buNone/>
            </a:pPr>
            <a:r>
              <a:rPr lang="en-GB" sz="4000" dirty="0"/>
              <a:t>Survey </a:t>
            </a:r>
            <a:r>
              <a:rPr lang="en-GB" sz="4000" dirty="0" smtClean="0"/>
              <a:t>2016 </a:t>
            </a:r>
            <a:r>
              <a:rPr lang="en-GB" sz="4000" dirty="0"/>
              <a:t>vs. 2009 market estimate </a:t>
            </a:r>
          </a:p>
          <a:p>
            <a:pPr marL="0" indent="0">
              <a:buNone/>
            </a:pPr>
            <a:r>
              <a:rPr lang="en-GB" sz="2800" dirty="0" smtClean="0"/>
              <a:t>Number of claims and average costs</a:t>
            </a:r>
            <a:endParaRPr lang="en-GB" sz="2800" dirty="0"/>
          </a:p>
          <a:p>
            <a:endParaRPr lang="en-GB" sz="4000" dirty="0"/>
          </a:p>
        </p:txBody>
      </p:sp>
    </p:spTree>
    <p:extLst>
      <p:ext uri="{BB962C8B-B14F-4D97-AF65-F5344CB8AC3E}">
        <p14:creationId xmlns:p14="http://schemas.microsoft.com/office/powerpoint/2010/main" val="161349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smtClean="0"/>
              <a:t>Survey 2016 vs. 2009 market estimates </a:t>
            </a:r>
            <a:r>
              <a:rPr lang="en-GB" sz="2400" b="0" dirty="0"/>
              <a:t>Mesothelioma</a:t>
            </a:r>
            <a:r>
              <a:rPr lang="en-GB" sz="4000" dirty="0"/>
              <a:t/>
            </a:r>
            <a:br>
              <a:rPr lang="en-GB" sz="4000" dirty="0"/>
            </a:br>
            <a:endParaRPr lang="en-GB" sz="2400" dirty="0"/>
          </a:p>
        </p:txBody>
      </p:sp>
      <p:sp>
        <p:nvSpPr>
          <p:cNvPr id="7" name="TextBox 6"/>
          <p:cNvSpPr txBox="1"/>
          <p:nvPr/>
        </p:nvSpPr>
        <p:spPr>
          <a:xfrm>
            <a:off x="539551" y="6381328"/>
            <a:ext cx="4549643" cy="246221"/>
          </a:xfrm>
          <a:prstGeom prst="rect">
            <a:avLst/>
          </a:prstGeom>
          <a:noFill/>
        </p:spPr>
        <p:txBody>
          <a:bodyPr wrap="none" rtlCol="0">
            <a:spAutoFit/>
          </a:bodyPr>
          <a:lstStyle/>
          <a:p>
            <a:r>
              <a:rPr lang="en-GB" sz="1000" dirty="0" smtClean="0"/>
              <a:t>* Assuming 25.7% nil rate based on 5 year weighted average form Survey 2016 data</a:t>
            </a:r>
            <a:endParaRPr lang="en-GB" sz="1000"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14633507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4140559714"/>
              </p:ext>
            </p:extLst>
          </p:nvPr>
        </p:nvGraphicFramePr>
        <p:xfrm>
          <a:off x="4616450" y="1557338"/>
          <a:ext cx="4070350"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73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smtClean="0"/>
              <a:t>Survey 2016 vs. 2009 market estimates </a:t>
            </a:r>
            <a:br>
              <a:rPr lang="en-GB" sz="3000" dirty="0" smtClean="0"/>
            </a:br>
            <a:r>
              <a:rPr lang="en-GB" sz="2400" b="0" dirty="0" smtClean="0"/>
              <a:t>Asbestos related lung cancer</a:t>
            </a:r>
            <a:r>
              <a:rPr lang="en-GB" sz="4000" dirty="0"/>
              <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smtClean="0"/>
              <a:t>* Assuming 42.4% nil rate based on 5 year weighted average form Survey 2016 data</a:t>
            </a:r>
            <a:endParaRPr lang="en-GB" sz="1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77409852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02450325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93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smtClean="0"/>
              <a:t>Survey 2016 vs. 2009 market estimates </a:t>
            </a:r>
            <a:r>
              <a:rPr lang="en-GB" sz="3200" dirty="0" smtClean="0"/>
              <a:t/>
            </a:r>
            <a:br>
              <a:rPr lang="en-GB" sz="3200" dirty="0" smtClean="0"/>
            </a:br>
            <a:r>
              <a:rPr lang="en-GB" sz="2400" b="0" dirty="0" smtClean="0"/>
              <a:t>Asbestosis</a:t>
            </a:r>
            <a:r>
              <a:rPr lang="en-GB" sz="4000" dirty="0"/>
              <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smtClean="0"/>
              <a:t>* Assuming 40.3% nil rate based on 5 year weighted average form Survey 2016 data</a:t>
            </a:r>
            <a:endParaRPr lang="en-GB" sz="1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26314787"/>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69509618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15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Update from the UK asbestos working party</a:t>
            </a:r>
          </a:p>
        </p:txBody>
      </p:sp>
      <p:sp>
        <p:nvSpPr>
          <p:cNvPr id="6" name="Content Placeholder 5"/>
          <p:cNvSpPr>
            <a:spLocks noGrp="1"/>
          </p:cNvSpPr>
          <p:nvPr>
            <p:ph idx="1"/>
          </p:nvPr>
        </p:nvSpPr>
        <p:spPr/>
        <p:txBody>
          <a:bodyPr/>
          <a:lstStyle/>
          <a:p>
            <a:r>
              <a:rPr lang="en-GB" dirty="0"/>
              <a:t>Market survey data </a:t>
            </a:r>
            <a:r>
              <a:rPr lang="en-GB" dirty="0" smtClean="0"/>
              <a:t>YE2015</a:t>
            </a:r>
          </a:p>
          <a:p>
            <a:pPr lvl="1"/>
            <a:r>
              <a:rPr lang="en-GB" dirty="0" smtClean="0"/>
              <a:t>Status of claims</a:t>
            </a:r>
          </a:p>
          <a:p>
            <a:pPr lvl="1"/>
            <a:r>
              <a:rPr lang="en-GB" dirty="0"/>
              <a:t>Mesothelioma </a:t>
            </a:r>
            <a:r>
              <a:rPr lang="en-GB" dirty="0" smtClean="0"/>
              <a:t>Insights</a:t>
            </a:r>
          </a:p>
          <a:p>
            <a:pPr lvl="1"/>
            <a:r>
              <a:rPr lang="en-GB" dirty="0"/>
              <a:t>Survey 2016 vs. 2009 market estimate </a:t>
            </a:r>
            <a:endParaRPr lang="en-GB" dirty="0" smtClean="0"/>
          </a:p>
          <a:p>
            <a:r>
              <a:rPr lang="en-GB" dirty="0" smtClean="0"/>
              <a:t>Mesothelioma deaths: </a:t>
            </a:r>
            <a:r>
              <a:rPr lang="en-GB" dirty="0"/>
              <a:t>Age-Birth GLM </a:t>
            </a:r>
            <a:r>
              <a:rPr lang="en-GB" dirty="0" smtClean="0"/>
              <a:t>model</a:t>
            </a:r>
          </a:p>
          <a:p>
            <a:r>
              <a:rPr lang="en-GB" dirty="0"/>
              <a:t>Mesothelioma claimants: CRU &amp; Propensity to </a:t>
            </a:r>
            <a:r>
              <a:rPr lang="en-GB" dirty="0" smtClean="0"/>
              <a:t>Claim</a:t>
            </a:r>
          </a:p>
          <a:p>
            <a:r>
              <a:rPr lang="en-GB" dirty="0" smtClean="0"/>
              <a:t>Next steps</a:t>
            </a:r>
            <a:endParaRPr lang="en-GB" dirty="0"/>
          </a:p>
        </p:txBody>
      </p:sp>
    </p:spTree>
    <p:extLst>
      <p:ext uri="{BB962C8B-B14F-4D97-AF65-F5344CB8AC3E}">
        <p14:creationId xmlns:p14="http://schemas.microsoft.com/office/powerpoint/2010/main" val="19727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smtClean="0"/>
              <a:t>Survey 2016 vs. 2009 market estimates </a:t>
            </a:r>
            <a:r>
              <a:rPr lang="en-GB" sz="3200" dirty="0" smtClean="0"/>
              <a:t/>
            </a:r>
            <a:br>
              <a:rPr lang="en-GB" sz="3200" dirty="0" smtClean="0"/>
            </a:br>
            <a:r>
              <a:rPr lang="en-GB" sz="2400" b="0" dirty="0" smtClean="0"/>
              <a:t>Pleural thickening</a:t>
            </a:r>
            <a:r>
              <a:rPr lang="en-GB" sz="4000" dirty="0"/>
              <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smtClean="0"/>
              <a:t>* Assuming 37.1% nil rate based on 5 year weighted average form Survey 2016 data</a:t>
            </a:r>
            <a:endParaRPr lang="en-GB" sz="1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16819813"/>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47946847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87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smtClean="0"/>
              <a:t>Survey 2016 vs. 2009 market estimates </a:t>
            </a:r>
            <a:br>
              <a:rPr lang="en-GB" sz="3000" dirty="0" smtClean="0"/>
            </a:br>
            <a:r>
              <a:rPr lang="en-GB" sz="2400" b="0" dirty="0" smtClean="0"/>
              <a:t>Asbestosis &amp; pleural </a:t>
            </a:r>
            <a:r>
              <a:rPr lang="en-GB" sz="2400" b="0" dirty="0"/>
              <a:t>t</a:t>
            </a:r>
            <a:r>
              <a:rPr lang="en-GB" sz="2400" b="0" dirty="0" smtClean="0"/>
              <a:t>hickening combined</a:t>
            </a:r>
            <a:r>
              <a:rPr lang="en-GB" sz="4000" dirty="0"/>
              <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smtClean="0"/>
              <a:t>* Assuming 39.2% nil rate based on 5 year weighted average form Survey 2016 data</a:t>
            </a:r>
            <a:endParaRPr lang="en-GB" sz="1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74835250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75359364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702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smtClean="0"/>
          </a:p>
          <a:p>
            <a:pPr marL="0" indent="0">
              <a:buNone/>
            </a:pPr>
            <a:r>
              <a:rPr lang="en-GB" sz="4000" dirty="0"/>
              <a:t>Survey 2015 vs. 2009 market estimate </a:t>
            </a:r>
          </a:p>
          <a:p>
            <a:pPr marL="0" indent="0">
              <a:buNone/>
            </a:pPr>
            <a:r>
              <a:rPr lang="en-GB" sz="2800" dirty="0" smtClean="0"/>
              <a:t>Total Insurance Costs</a:t>
            </a:r>
            <a:endParaRPr lang="en-GB" sz="2800" dirty="0"/>
          </a:p>
          <a:p>
            <a:endParaRPr lang="en-GB" sz="4000" dirty="0"/>
          </a:p>
        </p:txBody>
      </p:sp>
    </p:spTree>
    <p:extLst>
      <p:ext uri="{BB962C8B-B14F-4D97-AF65-F5344CB8AC3E}">
        <p14:creationId xmlns:p14="http://schemas.microsoft.com/office/powerpoint/2010/main" val="79081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Survey 2016 vs. 2009 market estimate</a:t>
            </a:r>
            <a:r>
              <a:rPr lang="en-GB" sz="3000" dirty="0"/>
              <a:t/>
            </a:r>
            <a:br>
              <a:rPr lang="en-GB" sz="3000" dirty="0"/>
            </a:br>
            <a:r>
              <a:rPr lang="en-GB" sz="2400" b="0" dirty="0" smtClean="0"/>
              <a:t>Total insurance </a:t>
            </a:r>
            <a:r>
              <a:rPr lang="en-GB" sz="2400" b="0" dirty="0"/>
              <a:t>costs 2009 - 2015 (£</a:t>
            </a:r>
            <a:r>
              <a:rPr lang="en-GB" sz="2400" b="0" dirty="0" smtClean="0"/>
              <a:t>m)</a:t>
            </a:r>
            <a:endParaRPr lang="en-GB" sz="24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35036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767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Survey 2016 vs. 2009 market </a:t>
            </a:r>
            <a:r>
              <a:rPr lang="en-GB" sz="3000" dirty="0"/>
              <a:t>estimate</a:t>
            </a:r>
            <a:r>
              <a:rPr lang="en-GB" dirty="0"/>
              <a:t/>
            </a:r>
            <a:br>
              <a:rPr lang="en-GB" dirty="0"/>
            </a:br>
            <a:r>
              <a:rPr lang="en-GB" sz="2400" b="0" dirty="0"/>
              <a:t>Insurance costs 2009 - 2015 </a:t>
            </a:r>
            <a:r>
              <a:rPr lang="en-GB" sz="2400" b="0" dirty="0" smtClean="0"/>
              <a:t>by disease (£</a:t>
            </a:r>
            <a:r>
              <a:rPr lang="en-GB" sz="2400" b="0" dirty="0"/>
              <a:t>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7217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1410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Survey 2016 vs. 2009 market estimate</a:t>
            </a:r>
            <a:br>
              <a:rPr lang="en-GB" sz="3000" dirty="0" smtClean="0"/>
            </a:br>
            <a:r>
              <a:rPr lang="en-US" sz="2400" b="0" dirty="0"/>
              <a:t>Mesothelioma - Insurance cost (£m)</a:t>
            </a:r>
            <a:endParaRPr lang="en-GB" sz="24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1910480"/>
              </p:ext>
            </p:extLst>
          </p:nvPr>
        </p:nvGraphicFramePr>
        <p:xfrm>
          <a:off x="251520" y="1412776"/>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82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smtClean="0"/>
          </a:p>
          <a:p>
            <a:pPr marL="0" indent="0">
              <a:buNone/>
            </a:pPr>
            <a:r>
              <a:rPr lang="en-GB" sz="4000" dirty="0"/>
              <a:t>Mesothelioma </a:t>
            </a:r>
            <a:r>
              <a:rPr lang="en-GB" sz="4000" dirty="0" smtClean="0"/>
              <a:t>deaths: Age-Birth GLM model</a:t>
            </a:r>
            <a:endParaRPr lang="en-GB" sz="4000" dirty="0"/>
          </a:p>
        </p:txBody>
      </p:sp>
      <p:sp>
        <p:nvSpPr>
          <p:cNvPr id="4" name="Rectangle 3"/>
          <p:cNvSpPr/>
          <p:nvPr/>
        </p:nvSpPr>
        <p:spPr>
          <a:xfrm>
            <a:off x="467544" y="3795042"/>
            <a:ext cx="7920880" cy="2123658"/>
          </a:xfrm>
          <a:prstGeom prst="rect">
            <a:avLst/>
          </a:prstGeom>
        </p:spPr>
        <p:txBody>
          <a:bodyPr wrap="square">
            <a:spAutoFit/>
          </a:bodyPr>
          <a:lstStyle/>
          <a:p>
            <a:r>
              <a:rPr lang="en-GB" sz="1200" dirty="0" err="1"/>
              <a:t>Martnez</a:t>
            </a:r>
            <a:r>
              <a:rPr lang="en-GB" sz="1200" dirty="0"/>
              <a:t> Miranda, M.D., Nielsen, B. and Nielsen, J.P. (2015) </a:t>
            </a:r>
            <a:r>
              <a:rPr lang="en-GB" sz="1200" dirty="0" smtClean="0"/>
              <a:t>A </a:t>
            </a:r>
            <a:r>
              <a:rPr lang="en-GB" sz="1200" dirty="0"/>
              <a:t>simple benchmark for mesothelioma projection for </a:t>
            </a:r>
            <a:r>
              <a:rPr lang="en-GB" sz="1200" dirty="0" smtClean="0"/>
              <a:t>Britain</a:t>
            </a:r>
          </a:p>
          <a:p>
            <a:r>
              <a:rPr lang="en-GB" sz="1200" u="sng" dirty="0">
                <a:hlinkClick r:id="rId3"/>
              </a:rPr>
              <a:t>http://www.cassknowledge.com/sites/default/files/article-attachments/asbestos-mesothelioma-benchmark-september-2015.pdf</a:t>
            </a:r>
            <a:endParaRPr lang="en-GB" sz="1200" u="sng" dirty="0"/>
          </a:p>
          <a:p>
            <a:endParaRPr lang="en-GB" sz="1200" dirty="0" smtClean="0">
              <a:latin typeface="Arial" panose="020B0604020202020204" pitchFamily="34" charset="0"/>
              <a:cs typeface="Arial" panose="020B0604020202020204" pitchFamily="34" charset="0"/>
            </a:endParaRPr>
          </a:p>
          <a:p>
            <a:r>
              <a:rPr lang="en-GB" sz="1200" dirty="0" err="1"/>
              <a:t>Martnez</a:t>
            </a:r>
            <a:r>
              <a:rPr lang="en-GB" sz="1200" dirty="0"/>
              <a:t> Miranda, M.D., Nielsen, B. and Nielsen, J.P. (</a:t>
            </a:r>
            <a:r>
              <a:rPr lang="en-GB" sz="1200" dirty="0" smtClean="0"/>
              <a:t>2013) </a:t>
            </a:r>
            <a:r>
              <a:rPr lang="en-GB" sz="1200" dirty="0" smtClean="0">
                <a:latin typeface="Arial" panose="020B0604020202020204" pitchFamily="34" charset="0"/>
                <a:cs typeface="Arial" panose="020B0604020202020204" pitchFamily="34" charset="0"/>
              </a:rPr>
              <a:t>Inference and forecasting </a:t>
            </a:r>
            <a:r>
              <a:rPr lang="en-GB" sz="1200" dirty="0">
                <a:latin typeface="Arial" panose="020B0604020202020204" pitchFamily="34" charset="0"/>
                <a:cs typeface="Arial" panose="020B0604020202020204" pitchFamily="34" charset="0"/>
              </a:rPr>
              <a:t>in the age-period-cohort model with unknown exposure with an application </a:t>
            </a:r>
            <a:r>
              <a:rPr lang="en-GB" sz="1200" dirty="0" smtClean="0">
                <a:latin typeface="Arial" panose="020B0604020202020204" pitchFamily="34" charset="0"/>
                <a:cs typeface="Arial" panose="020B0604020202020204" pitchFamily="34" charset="0"/>
              </a:rPr>
              <a:t>to mesothelioma mortality</a:t>
            </a:r>
          </a:p>
          <a:p>
            <a:r>
              <a:rPr lang="en-GB" sz="1200" u="sng" dirty="0">
                <a:hlinkClick r:id="rId4"/>
              </a:rPr>
              <a:t>http://openaccess.city.ac.uk/4625/1/Final_Asbestos_JRSS_SerA-1.pdf</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3977899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smtClean="0"/>
              <a:t>Age-Birth GLM model</a:t>
            </a:r>
            <a:br>
              <a:rPr lang="en-GB" sz="3000" dirty="0" smtClean="0"/>
            </a:br>
            <a:r>
              <a:rPr lang="en-GB" sz="2400" b="0" dirty="0"/>
              <a:t>Ove</a:t>
            </a:r>
            <a:r>
              <a:rPr lang="en-GB" sz="2400" b="0" dirty="0" smtClean="0"/>
              <a:t>rview</a:t>
            </a:r>
            <a:endParaRPr lang="en-GB" sz="2400" b="0" dirty="0"/>
          </a:p>
        </p:txBody>
      </p:sp>
      <p:sp>
        <p:nvSpPr>
          <p:cNvPr id="6" name="Content Placeholder 5"/>
          <p:cNvSpPr>
            <a:spLocks noGrp="1"/>
          </p:cNvSpPr>
          <p:nvPr>
            <p:ph idx="1"/>
          </p:nvPr>
        </p:nvSpPr>
        <p:spPr/>
        <p:txBody>
          <a:bodyPr/>
          <a:lstStyle/>
          <a:p>
            <a:r>
              <a:rPr lang="en-GB" sz="2000" dirty="0" smtClean="0"/>
              <a:t>No </a:t>
            </a:r>
            <a:r>
              <a:rPr lang="en-GB" sz="2000" dirty="0"/>
              <a:t>constructing exposure measures and no projecting of future </a:t>
            </a:r>
            <a:r>
              <a:rPr lang="en-GB" sz="2000" dirty="0" smtClean="0"/>
              <a:t>populations</a:t>
            </a:r>
            <a:endParaRPr lang="en-GB" sz="2000" dirty="0"/>
          </a:p>
          <a:p>
            <a:r>
              <a:rPr lang="en-GB" sz="2000" dirty="0"/>
              <a:t>Inspired by the chain ladder </a:t>
            </a:r>
            <a:r>
              <a:rPr lang="en-GB" sz="2000" dirty="0" smtClean="0"/>
              <a:t>methodology</a:t>
            </a:r>
            <a:endParaRPr lang="en-GB" sz="2000" dirty="0"/>
          </a:p>
          <a:p>
            <a:r>
              <a:rPr lang="en-GB" sz="2000" dirty="0"/>
              <a:t>Basically an age-period-cohort model using a </a:t>
            </a:r>
            <a:r>
              <a:rPr lang="en-GB" sz="2000" dirty="0" smtClean="0"/>
              <a:t>GLM </a:t>
            </a:r>
            <a:r>
              <a:rPr lang="en-GB" sz="2000" dirty="0"/>
              <a:t>(Poisson regression with log link</a:t>
            </a:r>
            <a:r>
              <a:rPr lang="en-GB" sz="2000" dirty="0" smtClean="0"/>
              <a:t>) </a:t>
            </a:r>
            <a:r>
              <a:rPr lang="en-GB" sz="2000" dirty="0"/>
              <a:t>in </a:t>
            </a:r>
            <a:r>
              <a:rPr lang="en-GB" sz="2000" dirty="0" smtClean="0"/>
              <a:t>R</a:t>
            </a:r>
            <a:r>
              <a:rPr lang="en-GB" sz="2000" dirty="0" smtClean="0">
                <a:latin typeface="Arial" panose="020B0604020202020204" pitchFamily="34" charset="0"/>
                <a:cs typeface="Arial" panose="020B0604020202020204" pitchFamily="34" charset="0"/>
              </a:rPr>
              <a:t>¹</a:t>
            </a:r>
            <a:r>
              <a:rPr lang="en-GB" sz="2000" dirty="0" smtClean="0"/>
              <a:t> </a:t>
            </a:r>
            <a:r>
              <a:rPr lang="en-GB" sz="2000" dirty="0"/>
              <a:t>to fit </a:t>
            </a:r>
            <a:r>
              <a:rPr lang="en-GB" sz="2000" dirty="0" smtClean="0"/>
              <a:t>the parameters</a:t>
            </a:r>
          </a:p>
          <a:p>
            <a:r>
              <a:rPr lang="en-GB" sz="2000" dirty="0" smtClean="0"/>
              <a:t>Similar </a:t>
            </a:r>
            <a:r>
              <a:rPr lang="en-GB" sz="2000" dirty="0"/>
              <a:t>forecasts produced for age–cohort model and the age–period–cohort model, so used age–cohort </a:t>
            </a:r>
            <a:r>
              <a:rPr lang="en-GB" sz="2000" dirty="0" smtClean="0"/>
              <a:t>model</a:t>
            </a:r>
            <a:endParaRPr lang="en-GB" sz="2000" dirty="0"/>
          </a:p>
          <a:p>
            <a:r>
              <a:rPr lang="en-GB" sz="2000" dirty="0"/>
              <a:t>Simplifications taken : Discards cohorts younger than 1966, no future cohorts and only projecting ages </a:t>
            </a:r>
            <a:r>
              <a:rPr lang="en-GB" sz="2000" dirty="0" smtClean="0"/>
              <a:t>25–89</a:t>
            </a:r>
            <a:endParaRPr lang="en-GB" sz="2000" dirty="0"/>
          </a:p>
          <a:p>
            <a:r>
              <a:rPr lang="en-GB" sz="2000" dirty="0"/>
              <a:t>Provides a simple benchmark method, checking the robustness of other more sophisticated </a:t>
            </a:r>
            <a:r>
              <a:rPr lang="en-GB" sz="2000" dirty="0" smtClean="0"/>
              <a:t>methods</a:t>
            </a:r>
          </a:p>
        </p:txBody>
      </p:sp>
      <p:sp>
        <p:nvSpPr>
          <p:cNvPr id="7" name="Rectangle 6"/>
          <p:cNvSpPr/>
          <p:nvPr/>
        </p:nvSpPr>
        <p:spPr>
          <a:xfrm>
            <a:off x="2873762" y="6453594"/>
            <a:ext cx="3369833" cy="246221"/>
          </a:xfrm>
          <a:prstGeom prst="rect">
            <a:avLst/>
          </a:prstGeom>
        </p:spPr>
        <p:txBody>
          <a:bodyPr wrap="none">
            <a:spAutoFit/>
          </a:bodyPr>
          <a:lstStyle/>
          <a:p>
            <a:r>
              <a:rPr lang="en-GB" sz="1000" dirty="0" smtClean="0">
                <a:latin typeface="Arial" panose="020B0604020202020204" pitchFamily="34" charset="0"/>
                <a:cs typeface="Arial" panose="020B0604020202020204" pitchFamily="34" charset="0"/>
              </a:rPr>
              <a:t>¹ </a:t>
            </a:r>
            <a:r>
              <a:rPr lang="en-GB" sz="1000" dirty="0" smtClean="0"/>
              <a:t>R </a:t>
            </a:r>
            <a:r>
              <a:rPr lang="en-GB" sz="1000" dirty="0"/>
              <a:t>package </a:t>
            </a:r>
            <a:r>
              <a:rPr lang="en-GB" sz="1000" i="1" dirty="0" err="1"/>
              <a:t>apc</a:t>
            </a:r>
            <a:r>
              <a:rPr lang="en-GB" sz="1000" dirty="0" smtClean="0"/>
              <a:t>. </a:t>
            </a:r>
            <a:r>
              <a:rPr lang="en-GB" sz="1000" u="sng" dirty="0">
                <a:hlinkClick r:id="rId3"/>
              </a:rPr>
              <a:t>https://cran.r-project.org/package=apc</a:t>
            </a:r>
            <a:r>
              <a:rPr lang="en-GB" sz="1000" dirty="0"/>
              <a:t> </a:t>
            </a:r>
          </a:p>
        </p:txBody>
      </p:sp>
    </p:spTree>
    <p:extLst>
      <p:ext uri="{BB962C8B-B14F-4D97-AF65-F5344CB8AC3E}">
        <p14:creationId xmlns:p14="http://schemas.microsoft.com/office/powerpoint/2010/main" val="27728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3000" dirty="0"/>
              <a:t/>
            </a:r>
            <a:br>
              <a:rPr lang="en-GB" sz="3000" dirty="0"/>
            </a:br>
            <a:r>
              <a:rPr lang="en-GB" sz="2400" b="0" dirty="0" smtClean="0"/>
              <a:t>The maths</a:t>
            </a:r>
            <a:endParaRPr lang="en-GB"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GB" sz="5400" i="1" smtClean="0">
                              <a:latin typeface="Cambria Math" panose="02040503050406030204" pitchFamily="18" charset="0"/>
                            </a:rPr>
                          </m:ctrlPr>
                        </m:sSubPr>
                        <m:e>
                          <m:r>
                            <a:rPr lang="en-GB" sz="5400" i="1">
                              <a:latin typeface="Cambria Math" panose="02040503050406030204" pitchFamily="18" charset="0"/>
                            </a:rPr>
                            <m:t>𝐹</m:t>
                          </m:r>
                        </m:e>
                        <m:sub>
                          <m:r>
                            <a:rPr lang="en-GB" sz="5400" i="1">
                              <a:latin typeface="Cambria Math" panose="02040503050406030204" pitchFamily="18" charset="0"/>
                            </a:rPr>
                            <m:t>𝐴</m:t>
                          </m:r>
                          <m:r>
                            <a:rPr lang="en-GB" sz="5400" i="1">
                              <a:latin typeface="Cambria Math" panose="02040503050406030204" pitchFamily="18" charset="0"/>
                            </a:rPr>
                            <m:t>,</m:t>
                          </m:r>
                          <m:r>
                            <a:rPr lang="en-GB" sz="5400" i="1">
                              <a:latin typeface="Cambria Math" panose="02040503050406030204" pitchFamily="18" charset="0"/>
                            </a:rPr>
                            <m:t>𝑇</m:t>
                          </m:r>
                        </m:sub>
                      </m:sSub>
                      <m:r>
                        <a:rPr lang="en-GB" sz="5400" i="1">
                          <a:latin typeface="Cambria Math" panose="02040503050406030204" pitchFamily="18" charset="0"/>
                        </a:rPr>
                        <m:t>= </m:t>
                      </m:r>
                      <m:sSup>
                        <m:sSupPr>
                          <m:ctrlPr>
                            <a:rPr lang="en-GB" sz="5400" i="1">
                              <a:latin typeface="Cambria Math" panose="02040503050406030204" pitchFamily="18" charset="0"/>
                            </a:rPr>
                          </m:ctrlPr>
                        </m:sSupPr>
                        <m:e>
                          <m:r>
                            <a:rPr lang="en-GB" sz="5400" i="1">
                              <a:latin typeface="Cambria Math" panose="02040503050406030204" pitchFamily="18" charset="0"/>
                            </a:rPr>
                            <m:t>𝑒</m:t>
                          </m:r>
                        </m:e>
                        <m:sup>
                          <m:sSub>
                            <m:sSubPr>
                              <m:ctrlPr>
                                <a:rPr lang="en-GB" sz="5400" i="1">
                                  <a:latin typeface="Cambria Math" panose="02040503050406030204" pitchFamily="18" charset="0"/>
                                </a:rPr>
                              </m:ctrlPr>
                            </m:sSubPr>
                            <m:e>
                              <m:r>
                                <a:rPr lang="en-GB" sz="5400" i="1">
                                  <a:latin typeface="Cambria Math" panose="02040503050406030204" pitchFamily="18" charset="0"/>
                                </a:rPr>
                                <m:t>𝛼</m:t>
                              </m:r>
                            </m:e>
                            <m:sub>
                              <m:r>
                                <a:rPr lang="en-GB" sz="5400" i="1">
                                  <a:latin typeface="Cambria Math" panose="02040503050406030204" pitchFamily="18" charset="0"/>
                                </a:rPr>
                                <m:t>0</m:t>
                              </m:r>
                            </m:sub>
                          </m:sSub>
                          <m:r>
                            <a:rPr lang="en-GB" sz="5400" i="1">
                              <a:latin typeface="Cambria Math" panose="02040503050406030204" pitchFamily="18" charset="0"/>
                            </a:rPr>
                            <m:t>+ </m:t>
                          </m:r>
                          <m:sSub>
                            <m:sSubPr>
                              <m:ctrlPr>
                                <a:rPr lang="en-GB" sz="5400" i="1">
                                  <a:latin typeface="Cambria Math" panose="02040503050406030204" pitchFamily="18" charset="0"/>
                                </a:rPr>
                              </m:ctrlPr>
                            </m:sSubPr>
                            <m:e>
                              <m:r>
                                <a:rPr lang="en-GB" sz="5400" i="1">
                                  <a:latin typeface="Cambria Math" panose="02040503050406030204" pitchFamily="18" charset="0"/>
                                </a:rPr>
                                <m:t>𝛽</m:t>
                              </m:r>
                            </m:e>
                            <m:sub>
                              <m:r>
                                <a:rPr lang="en-GB" sz="5400" i="1">
                                  <a:latin typeface="Cambria Math" panose="02040503050406030204" pitchFamily="18" charset="0"/>
                                </a:rPr>
                                <m:t>𝐴</m:t>
                              </m:r>
                            </m:sub>
                          </m:sSub>
                          <m:r>
                            <a:rPr lang="en-GB" sz="5400" i="1">
                              <a:latin typeface="Cambria Math" panose="02040503050406030204" pitchFamily="18" charset="0"/>
                            </a:rPr>
                            <m:t>+ </m:t>
                          </m:r>
                          <m:sSub>
                            <m:sSubPr>
                              <m:ctrlPr>
                                <a:rPr lang="en-GB" sz="5400" i="1">
                                  <a:latin typeface="Cambria Math" panose="02040503050406030204" pitchFamily="18" charset="0"/>
                                </a:rPr>
                              </m:ctrlPr>
                            </m:sSubPr>
                            <m:e>
                              <m:r>
                                <a:rPr lang="en-GB" sz="5400" i="1">
                                  <a:latin typeface="Cambria Math" panose="02040503050406030204" pitchFamily="18" charset="0"/>
                                </a:rPr>
                                <m:t>𝛾</m:t>
                              </m:r>
                            </m:e>
                            <m:sub>
                              <m:r>
                                <a:rPr lang="en-GB" sz="5400" i="1">
                                  <a:latin typeface="Cambria Math" panose="02040503050406030204" pitchFamily="18" charset="0"/>
                                </a:rPr>
                                <m:t>𝑇</m:t>
                              </m:r>
                              <m:r>
                                <a:rPr lang="en-GB" sz="5400" i="1">
                                  <a:latin typeface="Cambria Math" panose="02040503050406030204" pitchFamily="18" charset="0"/>
                                </a:rPr>
                                <m:t>−</m:t>
                              </m:r>
                              <m:r>
                                <a:rPr lang="en-GB" sz="5400" i="1">
                                  <a:latin typeface="Cambria Math" panose="02040503050406030204" pitchFamily="18" charset="0"/>
                                </a:rPr>
                                <m:t>𝐴</m:t>
                              </m:r>
                            </m:sub>
                          </m:sSub>
                        </m:sup>
                      </m:sSup>
                    </m:oMath>
                  </m:oMathPara>
                </a14:m>
                <a:endParaRPr lang="en-GB" sz="5400" dirty="0" smtClean="0"/>
              </a:p>
              <a:p>
                <a:pPr marL="0" indent="0">
                  <a:buNone/>
                </a:pPr>
                <a:r>
                  <a:rPr lang="en-GB" dirty="0" smtClean="0"/>
                  <a:t>Where:</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𝑇</m:t>
                        </m:r>
                      </m:sub>
                    </m:sSub>
                  </m:oMath>
                </a14:m>
                <a:r>
                  <a:rPr lang="en-GB" dirty="0" smtClean="0"/>
                  <a:t> = the deaths at age A in year T</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0</m:t>
                        </m:r>
                      </m:sub>
                    </m:sSub>
                  </m:oMath>
                </a14:m>
                <a:r>
                  <a:rPr lang="en-GB" i="1" dirty="0" smtClean="0">
                    <a:latin typeface="Cambria Math" panose="02040503050406030204" pitchFamily="18" charset="0"/>
                  </a:rPr>
                  <a:t> </a:t>
                </a:r>
                <a:r>
                  <a:rPr lang="en-GB" dirty="0"/>
                  <a:t>=</a:t>
                </a:r>
                <a:r>
                  <a:rPr lang="en-GB" dirty="0" smtClean="0">
                    <a:latin typeface="Cambria Math" panose="02040503050406030204" pitchFamily="18" charset="0"/>
                  </a:rPr>
                  <a:t> </a:t>
                </a:r>
                <a:r>
                  <a:rPr lang="en-GB" dirty="0" smtClean="0"/>
                  <a:t> </a:t>
                </a:r>
                <a:r>
                  <a:rPr lang="en-GB" dirty="0"/>
                  <a:t>the intercept</a:t>
                </a:r>
                <a:endParaRPr lang="en-GB" dirty="0" smtClean="0">
                  <a:latin typeface="Cambria Math" panose="02040503050406030204" pitchFamily="18" charset="0"/>
                </a:endParaRP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𝐴</m:t>
                        </m:r>
                      </m:sub>
                    </m:sSub>
                  </m:oMath>
                </a14:m>
                <a:r>
                  <a:rPr lang="en-GB" i="1" dirty="0" smtClean="0">
                    <a:latin typeface="Cambria Math" panose="02040503050406030204" pitchFamily="18" charset="0"/>
                  </a:rPr>
                  <a:t> </a:t>
                </a:r>
                <a:r>
                  <a:rPr lang="en-GB" dirty="0"/>
                  <a:t>=</a:t>
                </a:r>
                <a:r>
                  <a:rPr lang="en-GB" dirty="0" smtClean="0">
                    <a:latin typeface="Cambria Math" panose="02040503050406030204" pitchFamily="18" charset="0"/>
                  </a:rPr>
                  <a:t>  </a:t>
                </a:r>
                <a:r>
                  <a:rPr lang="en-GB" dirty="0"/>
                  <a:t>the coefficient relating to age </a:t>
                </a:r>
                <a:r>
                  <a:rPr lang="en-GB" dirty="0" smtClean="0"/>
                  <a:t>A</a:t>
                </a:r>
                <a:endParaRPr lang="en-GB" dirty="0"/>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𝐵</m:t>
                        </m:r>
                      </m:sub>
                    </m:sSub>
                  </m:oMath>
                </a14:m>
                <a:r>
                  <a:rPr lang="en-GB" dirty="0" smtClean="0"/>
                  <a:t> = </a:t>
                </a:r>
                <a:r>
                  <a:rPr lang="en-GB" dirty="0"/>
                  <a:t>the coefficient relating to </a:t>
                </a:r>
                <a:r>
                  <a:rPr lang="en-GB" dirty="0" smtClean="0"/>
                  <a:t>birth year B</a:t>
                </a: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a:stretch>
              </a:blipFill>
            </p:spPr>
            <p:txBody>
              <a:bodyPr/>
              <a:lstStyle/>
              <a:p>
                <a:r>
                  <a:rPr lang="en-GB">
                    <a:noFill/>
                  </a:rPr>
                  <a:t> </a:t>
                </a:r>
              </a:p>
            </p:txBody>
          </p:sp>
        </mc:Fallback>
      </mc:AlternateContent>
    </p:spTree>
    <p:extLst>
      <p:ext uri="{BB962C8B-B14F-4D97-AF65-F5344CB8AC3E}">
        <p14:creationId xmlns:p14="http://schemas.microsoft.com/office/powerpoint/2010/main" val="473570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sz="3000" dirty="0" smtClean="0"/>
                  <a:t>Age-Birth GLM model</a:t>
                </a:r>
                <a:r>
                  <a:rPr lang="en-GB" sz="3000" dirty="0"/>
                  <a:t/>
                </a:r>
                <a:br>
                  <a:rPr lang="en-GB" sz="3000" dirty="0"/>
                </a:br>
                <a14:m>
                  <m:oMath xmlns:m="http://schemas.openxmlformats.org/officeDocument/2006/math">
                    <m:sSub>
                      <m:sSubPr>
                        <m:ctrlPr>
                          <a:rPr lang="en-GB" sz="2400" b="0" i="1">
                            <a:latin typeface="Cambria Math" panose="02040503050406030204" pitchFamily="18" charset="0"/>
                          </a:rPr>
                        </m:ctrlPr>
                      </m:sSubPr>
                      <m:e>
                        <m:r>
                          <a:rPr lang="en-GB" sz="2400" b="0">
                            <a:latin typeface="Cambria Math" panose="02040503050406030204" pitchFamily="18" charset="0"/>
                          </a:rPr>
                          <m:t>𝛽</m:t>
                        </m:r>
                      </m:e>
                      <m:sub>
                        <m:r>
                          <a:rPr lang="en-GB" sz="2400" b="0">
                            <a:latin typeface="Cambria Math" panose="02040503050406030204" pitchFamily="18" charset="0"/>
                          </a:rPr>
                          <m:t>𝐴</m:t>
                        </m:r>
                      </m:sub>
                    </m:sSub>
                  </m:oMath>
                </a14:m>
                <a:r>
                  <a:rPr lang="en-GB" sz="2400" b="0" dirty="0"/>
                  <a:t> - </a:t>
                </a:r>
                <a:r>
                  <a:rPr lang="en-GB" sz="2400" b="0" dirty="0" smtClean="0"/>
                  <a:t>Age parameters</a:t>
                </a:r>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65" b="-2660"/>
                </a:stretch>
              </a:blipFill>
            </p:spPr>
            <p:txBody>
              <a:bodyPr/>
              <a:lstStyle/>
              <a:p>
                <a:r>
                  <a:rPr lang="en-GB">
                    <a:noFill/>
                  </a:rPr>
                  <a:t> </a:t>
                </a:r>
              </a:p>
            </p:txBody>
          </p:sp>
        </mc:Fallback>
      </mc:AlternateContent>
      <p:graphicFrame>
        <p:nvGraphicFramePr>
          <p:cNvPr id="11" name="Content Placeholder 10"/>
          <p:cNvGraphicFramePr>
            <a:graphicFrameLocks noGrp="1"/>
          </p:cNvGraphicFramePr>
          <p:nvPr>
            <p:ph idx="1"/>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40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br>
              <a:rPr lang="en-GB" sz="3000" dirty="0"/>
            </a:br>
            <a:r>
              <a:rPr lang="en-GB" sz="2400" dirty="0" smtClean="0"/>
              <a:t>Agenda</a:t>
            </a:r>
            <a:endParaRPr lang="en-GB" sz="2400" dirty="0"/>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smtClean="0"/>
          </a:p>
          <a:p>
            <a:pPr marL="0" indent="0">
              <a:buNone/>
            </a:pPr>
            <a:r>
              <a:rPr lang="en-GB" sz="4000" dirty="0" smtClean="0"/>
              <a:t>Market survey data YE2015 (Survey 2016)</a:t>
            </a:r>
          </a:p>
          <a:p>
            <a:pPr marL="0" indent="0">
              <a:buNone/>
            </a:pPr>
            <a:r>
              <a:rPr lang="en-GB" sz="2800" dirty="0" smtClean="0"/>
              <a:t>Status of claims</a:t>
            </a:r>
            <a:endParaRPr lang="en-GB" sz="2800" dirty="0"/>
          </a:p>
        </p:txBody>
      </p:sp>
    </p:spTree>
    <p:extLst>
      <p:ext uri="{BB962C8B-B14F-4D97-AF65-F5344CB8AC3E}">
        <p14:creationId xmlns:p14="http://schemas.microsoft.com/office/powerpoint/2010/main" val="3227321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14:m>
                  <m:oMath xmlns:m="http://schemas.openxmlformats.org/officeDocument/2006/math">
                    <m:sSub>
                      <m:sSubPr>
                        <m:ctrlPr>
                          <a:rPr lang="en-GB" sz="2400" b="0" i="1">
                            <a:latin typeface="Cambria Math" panose="02040503050406030204" pitchFamily="18" charset="0"/>
                          </a:rPr>
                        </m:ctrlPr>
                      </m:sSubPr>
                      <m:e>
                        <m:r>
                          <a:rPr lang="en-GB" sz="2400" b="0">
                            <a:latin typeface="Cambria Math" panose="02040503050406030204" pitchFamily="18" charset="0"/>
                          </a:rPr>
                          <m:t>𝛾</m:t>
                        </m:r>
                      </m:e>
                      <m:sub>
                        <m:r>
                          <a:rPr lang="en-GB" sz="2400" b="0">
                            <a:latin typeface="Cambria Math" panose="02040503050406030204" pitchFamily="18" charset="0"/>
                          </a:rPr>
                          <m:t>𝐵</m:t>
                        </m:r>
                      </m:sub>
                    </m:sSub>
                  </m:oMath>
                </a14:m>
                <a:r>
                  <a:rPr lang="en-GB" sz="2400" b="0" dirty="0"/>
                  <a:t> - Birth </a:t>
                </a:r>
                <a:r>
                  <a:rPr lang="en-GB" sz="2400" b="0" dirty="0" smtClean="0"/>
                  <a:t>year parameters</a:t>
                </a:r>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65" b="-2660"/>
                </a:stretch>
              </a:blipFill>
            </p:spPr>
            <p:txBody>
              <a:bodyPr/>
              <a:lstStyle/>
              <a:p>
                <a:r>
                  <a:rPr lang="en-GB">
                    <a:noFill/>
                  </a:rPr>
                  <a:t> </a:t>
                </a:r>
              </a:p>
            </p:txBody>
          </p:sp>
        </mc:Fallback>
      </mc:AlternateContent>
      <p:graphicFrame>
        <p:nvGraphicFramePr>
          <p:cNvPr id="11" name="Content Placeholder 10"/>
          <p:cNvGraphicFramePr>
            <a:graphicFrameLocks noGrp="1"/>
          </p:cNvGraphicFramePr>
          <p:nvPr>
            <p:ph idx="1"/>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6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smtClean="0"/>
              <a:t>Age-Birth GLM model</a:t>
            </a:r>
            <a:br>
              <a:rPr lang="en-GB" sz="3000" dirty="0" smtClean="0"/>
            </a:br>
            <a:r>
              <a:rPr lang="en-GB" sz="2400" b="0" dirty="0" smtClean="0"/>
              <a:t>Comparison to HSE</a:t>
            </a:r>
            <a:endParaRPr lang="en-GB" sz="2400" b="0" dirty="0"/>
          </a:p>
        </p:txBody>
      </p:sp>
      <p:graphicFrame>
        <p:nvGraphicFramePr>
          <p:cNvPr id="11" name="Content Placeholder 10"/>
          <p:cNvGraphicFramePr>
            <a:graphicFrameLocks noGrp="1"/>
          </p:cNvGraphicFramePr>
          <p:nvPr>
            <p:ph idx="1"/>
            <p:extLst/>
          </p:nvPr>
        </p:nvGraphicFramePr>
        <p:xfrm>
          <a:off x="395288" y="1557338"/>
          <a:ext cx="8291514" cy="4679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5511590" y="1384325"/>
          <a:ext cx="3250706" cy="1008000"/>
        </p:xfrm>
        <a:graphic>
          <a:graphicData uri="http://schemas.openxmlformats.org/drawingml/2006/table">
            <a:tbl>
              <a:tblPr firstRow="1" bandRow="1">
                <a:tableStyleId>{5C22544A-7EE6-4342-B048-85BDC9FD1C3A}</a:tableStyleId>
              </a:tblPr>
              <a:tblGrid>
                <a:gridCol w="1296142"/>
                <a:gridCol w="977282"/>
                <a:gridCol w="977282"/>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smtClean="0">
                          <a:effectLst/>
                          <a:latin typeface="+mj-lt"/>
                        </a:rPr>
                        <a:t>Nielsen 2015</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smtClean="0">
                          <a:effectLst/>
                          <a:latin typeface="+mj-lt"/>
                        </a:rPr>
                        <a:t>HSE 2016</a:t>
                      </a:r>
                      <a:endParaRPr lang="en-GB" sz="1200" b="0" i="0" u="none" strike="noStrike" dirty="0">
                        <a:solidFill>
                          <a:srgbClr val="000000"/>
                        </a:solidFill>
                        <a:effectLst/>
                        <a:latin typeface="+mj-lt"/>
                      </a:endParaRPr>
                    </a:p>
                  </a:txBody>
                  <a:tcPr marL="9525" marR="9525" marT="9525" marB="0" anchor="ctr"/>
                </a:tc>
              </a:tr>
              <a:tr h="252000">
                <a:tc>
                  <a:txBody>
                    <a:bodyPr/>
                    <a:lstStyle/>
                    <a:p>
                      <a:pPr algn="l" fontAlgn="ctr"/>
                      <a:r>
                        <a:rPr lang="en-GB" sz="1200" b="0" i="0" u="none" strike="noStrike" dirty="0">
                          <a:solidFill>
                            <a:srgbClr val="000000"/>
                          </a:solidFill>
                          <a:effectLst/>
                          <a:latin typeface="+mj-lt"/>
                        </a:rPr>
                        <a:t>Peak year</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2017</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2016</a:t>
                      </a:r>
                    </a:p>
                  </a:txBody>
                  <a:tcPr marL="9525" marR="9525" marT="9525" marB="0" anchor="ctr"/>
                </a:tc>
              </a:tr>
              <a:tr h="252000">
                <a:tc>
                  <a:txBody>
                    <a:bodyPr/>
                    <a:lstStyle/>
                    <a:p>
                      <a:pPr algn="l" fontAlgn="ctr"/>
                      <a:r>
                        <a:rPr lang="en-GB" sz="1200" b="0" i="0" u="none" strike="noStrike" dirty="0">
                          <a:solidFill>
                            <a:srgbClr val="000000"/>
                          </a:solidFill>
                          <a:effectLst/>
                          <a:latin typeface="+mj-lt"/>
                        </a:rPr>
                        <a:t>Peak deaths</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2,079</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2,028</a:t>
                      </a:r>
                    </a:p>
                  </a:txBody>
                  <a:tcPr marL="9525" marR="9525" marT="9525" marB="0" anchor="ctr"/>
                </a:tc>
              </a:tr>
              <a:tr h="252000">
                <a:tc>
                  <a:txBody>
                    <a:bodyPr/>
                    <a:lstStyle/>
                    <a:p>
                      <a:pPr algn="l" fontAlgn="ctr"/>
                      <a:r>
                        <a:rPr lang="en-GB" sz="1200" b="0" i="0" u="none" strike="noStrike" dirty="0" smtClean="0">
                          <a:solidFill>
                            <a:srgbClr val="000000"/>
                          </a:solidFill>
                          <a:effectLst/>
                          <a:latin typeface="+mj-lt"/>
                        </a:rPr>
                        <a:t>Post 2013 deaths</a:t>
                      </a:r>
                      <a:endParaRPr lang="en-GB" sz="1200" b="0" i="0" u="none" strike="noStrike" dirty="0">
                        <a:solidFill>
                          <a:srgbClr val="000000"/>
                        </a:solidFill>
                        <a:effectLst/>
                        <a:latin typeface="+mj-lt"/>
                      </a:endParaRP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44,801</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45,454</a:t>
                      </a:r>
                    </a:p>
                  </a:txBody>
                  <a:tcPr marL="9525" marR="9525" marT="9525" marB="0" anchor="ctr"/>
                </a:tc>
              </a:tr>
            </a:tbl>
          </a:graphicData>
        </a:graphic>
      </p:graphicFrame>
    </p:spTree>
    <p:extLst>
      <p:ext uri="{BB962C8B-B14F-4D97-AF65-F5344CB8AC3E}">
        <p14:creationId xmlns:p14="http://schemas.microsoft.com/office/powerpoint/2010/main" val="107757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smtClean="0"/>
              <a:t>Goodness </a:t>
            </a:r>
            <a:r>
              <a:rPr lang="en-GB" sz="2400" b="0" dirty="0"/>
              <a:t>of </a:t>
            </a:r>
            <a:r>
              <a:rPr lang="en-GB" sz="2400" b="0" dirty="0" smtClean="0"/>
              <a:t>fit – Nielsen et al 2015</a:t>
            </a:r>
            <a:endParaRPr lang="en-GB" sz="2400" dirty="0"/>
          </a:p>
        </p:txBody>
      </p:sp>
      <p:graphicFrame>
        <p:nvGraphicFramePr>
          <p:cNvPr id="15" name="Content Placeholder 8"/>
          <p:cNvGraphicFramePr>
            <a:graphicFrameLocks noGrp="1"/>
          </p:cNvGraphicFramePr>
          <p:nvPr>
            <p:ph idx="1"/>
            <p:extLst/>
          </p:nvPr>
        </p:nvGraphicFramePr>
        <p:xfrm>
          <a:off x="395288" y="1597025"/>
          <a:ext cx="8291512" cy="4640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p:cNvGraphicFramePr>
            <a:graphicFrameLocks noGrp="1"/>
          </p:cNvGraphicFramePr>
          <p:nvPr>
            <p:extLst/>
          </p:nvPr>
        </p:nvGraphicFramePr>
        <p:xfrm>
          <a:off x="4936868" y="4365104"/>
          <a:ext cx="3492000" cy="756000"/>
        </p:xfrm>
        <a:graphic>
          <a:graphicData uri="http://schemas.openxmlformats.org/drawingml/2006/table">
            <a:tbl>
              <a:tblPr firstRow="1" bandRow="1">
                <a:tableStyleId>{5C22544A-7EE6-4342-B048-85BDC9FD1C3A}</a:tableStyleId>
              </a:tblPr>
              <a:tblGrid>
                <a:gridCol w="684000"/>
                <a:gridCol w="468000"/>
                <a:gridCol w="468000"/>
                <a:gridCol w="468000"/>
                <a:gridCol w="468000"/>
                <a:gridCol w="468000"/>
                <a:gridCol w="468000"/>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2008</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2009</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2010</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2011</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2012</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2013</a:t>
                      </a:r>
                      <a:endParaRPr lang="en-GB" sz="1200" b="0" i="0" u="none" strike="noStrike" dirty="0">
                        <a:solidFill>
                          <a:srgbClr val="000000"/>
                        </a:solidFill>
                        <a:effectLst/>
                        <a:latin typeface="+mj-lt"/>
                      </a:endParaRPr>
                    </a:p>
                  </a:txBody>
                  <a:tcPr marL="9525" marR="9525" marT="9525" marB="0" anchor="ctr"/>
                </a:tc>
              </a:tr>
              <a:tr h="252000">
                <a:tc>
                  <a:txBody>
                    <a:bodyPr/>
                    <a:lstStyle/>
                    <a:p>
                      <a:pPr algn="ctr" fontAlgn="b"/>
                      <a:r>
                        <a:rPr lang="en-GB" sz="1200" b="1" i="0" u="none" strike="noStrike" dirty="0" smtClean="0">
                          <a:solidFill>
                            <a:srgbClr val="000000"/>
                          </a:solidFill>
                          <a:effectLst/>
                          <a:latin typeface="+mj-lt"/>
                        </a:rPr>
                        <a:t>A-E</a:t>
                      </a:r>
                      <a:endParaRPr lang="en-GB" sz="1200" b="1" i="0" u="none" strike="noStrike" dirty="0">
                        <a:solidFill>
                          <a:srgbClr val="000000"/>
                        </a:solidFill>
                        <a:effectLst/>
                        <a:latin typeface="+mj-lt"/>
                      </a:endParaRP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(29)</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(3)</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(29)</a:t>
                      </a: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(98)</a:t>
                      </a:r>
                    </a:p>
                  </a:txBody>
                  <a:tcPr marL="9525" marR="9525" marT="9525" marB="0" anchor="ctr"/>
                </a:tc>
                <a:tc>
                  <a:txBody>
                    <a:bodyPr/>
                    <a:lstStyle/>
                    <a:p>
                      <a:pPr algn="ctr" fontAlgn="b"/>
                      <a:r>
                        <a:rPr lang="en-GB" sz="1200" b="0" i="0" u="none" strike="noStrike" kern="1200">
                          <a:solidFill>
                            <a:srgbClr val="000000"/>
                          </a:solidFill>
                          <a:effectLst/>
                          <a:latin typeface="+mj-lt"/>
                          <a:ea typeface="+mn-ea"/>
                          <a:cs typeface="+mn-cs"/>
                        </a:rPr>
                        <a:t>55</a:t>
                      </a:r>
                    </a:p>
                  </a:txBody>
                  <a:tcPr marL="9525" marR="9525" marT="9525" marB="0" anchor="ctr"/>
                </a:tc>
                <a:tc>
                  <a:txBody>
                    <a:bodyPr/>
                    <a:lstStyle/>
                    <a:p>
                      <a:pPr algn="ctr" fontAlgn="b"/>
                      <a:r>
                        <a:rPr lang="en-GB" sz="1200" b="0" i="0" u="none" strike="noStrike" kern="1200" dirty="0">
                          <a:solidFill>
                            <a:srgbClr val="000000"/>
                          </a:solidFill>
                          <a:effectLst/>
                          <a:latin typeface="+mj-lt"/>
                          <a:ea typeface="+mn-ea"/>
                          <a:cs typeface="+mn-cs"/>
                        </a:rPr>
                        <a:t>12</a:t>
                      </a:r>
                    </a:p>
                  </a:txBody>
                  <a:tcPr marL="9525" marR="9525" marT="9525" marB="0" anchor="ctr"/>
                </a:tc>
              </a:tr>
              <a:tr h="252000">
                <a:tc>
                  <a:txBody>
                    <a:bodyPr/>
                    <a:lstStyle/>
                    <a:p>
                      <a:pPr algn="ctr" fontAlgn="b"/>
                      <a:r>
                        <a:rPr lang="en-GB" sz="1200" b="1" i="0" u="none" strike="noStrike" dirty="0" smtClean="0">
                          <a:solidFill>
                            <a:srgbClr val="000000"/>
                          </a:solidFill>
                          <a:effectLst/>
                          <a:latin typeface="+mj-lt"/>
                        </a:rPr>
                        <a:t>(A-E)/E</a:t>
                      </a:r>
                      <a:endParaRPr lang="en-GB" sz="1200" b="1" i="0" u="none" strike="noStrike" dirty="0">
                        <a:solidFill>
                          <a:srgbClr val="000000"/>
                        </a:solidFill>
                        <a:effectLst/>
                        <a:latin typeface="+mj-lt"/>
                      </a:endParaRP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(2%)</a:t>
                      </a: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(0%)</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(6%)</a:t>
                      </a:r>
                    </a:p>
                  </a:txBody>
                  <a:tcPr marL="9525" marR="9525" marT="9525" marB="0" anchor="ctr"/>
                </a:tc>
                <a:tc>
                  <a:txBody>
                    <a:bodyPr/>
                    <a:lstStyle/>
                    <a:p>
                      <a:pPr algn="ctr" fontAlgn="b"/>
                      <a:r>
                        <a:rPr lang="en-GB" sz="1200" b="0" i="0" u="none" strike="noStrike" kern="1200">
                          <a:solidFill>
                            <a:srgbClr val="000000"/>
                          </a:solidFill>
                          <a:effectLst/>
                          <a:latin typeface="+mj-lt"/>
                          <a:ea typeface="+mn-ea"/>
                          <a:cs typeface="+mn-cs"/>
                        </a:rPr>
                        <a:t>3%</a:t>
                      </a:r>
                    </a:p>
                  </a:txBody>
                  <a:tcPr marL="9525" marR="9525" marT="9525" marB="0" anchor="ctr"/>
                </a:tc>
                <a:tc>
                  <a:txBody>
                    <a:bodyPr/>
                    <a:lstStyle/>
                    <a:p>
                      <a:pPr algn="ctr" fontAlgn="b"/>
                      <a:r>
                        <a:rPr lang="en-GB" sz="1200" b="0" i="0" u="none" strike="noStrike" kern="1200" dirty="0">
                          <a:solidFill>
                            <a:srgbClr val="000000"/>
                          </a:solidFill>
                          <a:effectLst/>
                          <a:latin typeface="+mj-lt"/>
                          <a:ea typeface="+mn-ea"/>
                          <a:cs typeface="+mn-cs"/>
                        </a:rPr>
                        <a:t>1%</a:t>
                      </a:r>
                    </a:p>
                  </a:txBody>
                  <a:tcPr marL="9525" marR="9525" marT="9525" marB="0" anchor="ctr"/>
                </a:tc>
              </a:tr>
            </a:tbl>
          </a:graphicData>
        </a:graphic>
      </p:graphicFrame>
    </p:spTree>
    <p:extLst>
      <p:ext uri="{BB962C8B-B14F-4D97-AF65-F5344CB8AC3E}">
        <p14:creationId xmlns:p14="http://schemas.microsoft.com/office/powerpoint/2010/main" val="20453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691680" y="1844824"/>
            <a:ext cx="5328592" cy="4273975"/>
          </a:xfrm>
          <a:prstGeom prst="rect">
            <a:avLst/>
          </a:prstGeom>
        </p:spPr>
      </p:pic>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smtClean="0"/>
              <a:t>Goodness </a:t>
            </a:r>
            <a:r>
              <a:rPr lang="en-GB" sz="2400" b="0" dirty="0"/>
              <a:t>of fit – Nielsen et al 2015</a:t>
            </a:r>
          </a:p>
        </p:txBody>
      </p:sp>
      <p:sp>
        <p:nvSpPr>
          <p:cNvPr id="4" name="Date Placeholder 3"/>
          <p:cNvSpPr>
            <a:spLocks noGrp="1"/>
          </p:cNvSpPr>
          <p:nvPr>
            <p:ph type="dt" sz="half" idx="10"/>
          </p:nvPr>
        </p:nvSpPr>
        <p:spPr/>
        <p:txBody>
          <a:bodyPr/>
          <a:lstStyle/>
          <a:p>
            <a:fld id="{BC1242CF-12C1-4411-B532-E91306108269}" type="datetime4">
              <a:rPr lang="en-GB" smtClean="0"/>
              <a:pPr/>
              <a:t>28 September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sp>
        <p:nvSpPr>
          <p:cNvPr id="7" name="Rectangle 6"/>
          <p:cNvSpPr/>
          <p:nvPr/>
        </p:nvSpPr>
        <p:spPr>
          <a:xfrm>
            <a:off x="1678724" y="1340768"/>
            <a:ext cx="5641288" cy="646331"/>
          </a:xfrm>
          <a:prstGeom prst="rect">
            <a:avLst/>
          </a:prstGeom>
        </p:spPr>
        <p:txBody>
          <a:bodyPr wrap="none">
            <a:spAutoFit/>
          </a:bodyPr>
          <a:lstStyle/>
          <a:p>
            <a:pPr algn="ctr"/>
            <a:r>
              <a:rPr lang="en-GB" dirty="0"/>
              <a:t>Ages</a:t>
            </a:r>
            <a:r>
              <a:rPr lang="en-GB" dirty="0" smtClean="0"/>
              <a:t/>
            </a:r>
            <a:br>
              <a:rPr lang="en-GB" dirty="0" smtClean="0"/>
            </a:br>
            <a:r>
              <a:rPr lang="en-GB" dirty="0" smtClean="0"/>
              <a:t>25					       95+</a:t>
            </a:r>
            <a:endParaRPr lang="en-GB" dirty="0"/>
          </a:p>
        </p:txBody>
      </p:sp>
      <p:sp>
        <p:nvSpPr>
          <p:cNvPr id="8" name="Rectangle 7"/>
          <p:cNvSpPr/>
          <p:nvPr/>
        </p:nvSpPr>
        <p:spPr>
          <a:xfrm rot="16200000">
            <a:off x="-858548" y="3746981"/>
            <a:ext cx="4616648" cy="668319"/>
          </a:xfrm>
          <a:prstGeom prst="rect">
            <a:avLst/>
          </a:prstGeom>
        </p:spPr>
        <p:txBody>
          <a:bodyPr vert="vert" wrap="square">
            <a:spAutoFit/>
          </a:bodyPr>
          <a:lstStyle/>
          <a:p>
            <a:pPr algn="ctr"/>
            <a:r>
              <a:rPr lang="en-GB" dirty="0" smtClean="0"/>
              <a:t> 1880	</a:t>
            </a:r>
          </a:p>
          <a:p>
            <a:pPr algn="ctr"/>
            <a:endParaRPr lang="en-GB" dirty="0"/>
          </a:p>
          <a:p>
            <a:pPr algn="ctr"/>
            <a:endParaRPr lang="en-GB" dirty="0" smtClean="0"/>
          </a:p>
          <a:p>
            <a:pPr algn="ctr"/>
            <a:endParaRPr lang="en-GB" dirty="0"/>
          </a:p>
          <a:p>
            <a:pPr algn="ctr"/>
            <a:r>
              <a:rPr lang="en-GB" dirty="0"/>
              <a:t/>
            </a:r>
            <a:br>
              <a:rPr lang="en-GB" dirty="0"/>
            </a:br>
            <a:endParaRPr lang="en-GB" dirty="0"/>
          </a:p>
          <a:p>
            <a:pPr algn="ctr"/>
            <a:endParaRPr lang="en-GB" dirty="0" smtClean="0"/>
          </a:p>
          <a:p>
            <a:pPr algn="ctr"/>
            <a:endParaRPr lang="en-GB" dirty="0"/>
          </a:p>
          <a:p>
            <a:pPr algn="ctr"/>
            <a:endParaRPr lang="en-GB" dirty="0" smtClean="0"/>
          </a:p>
          <a:p>
            <a:pPr algn="ctr"/>
            <a:endParaRPr lang="en-GB" dirty="0"/>
          </a:p>
          <a:p>
            <a:pPr algn="ctr"/>
            <a:r>
              <a:rPr lang="en-GB" dirty="0" smtClean="0"/>
              <a:t>				1988</a:t>
            </a:r>
            <a:endParaRPr lang="en-GB" dirty="0"/>
          </a:p>
        </p:txBody>
      </p:sp>
      <p:sp>
        <p:nvSpPr>
          <p:cNvPr id="9" name="Rectangle 8"/>
          <p:cNvSpPr/>
          <p:nvPr/>
        </p:nvSpPr>
        <p:spPr>
          <a:xfrm rot="16200000">
            <a:off x="498201" y="3666388"/>
            <a:ext cx="1172116" cy="369332"/>
          </a:xfrm>
          <a:prstGeom prst="rect">
            <a:avLst/>
          </a:prstGeom>
        </p:spPr>
        <p:txBody>
          <a:bodyPr wrap="none">
            <a:spAutoFit/>
          </a:bodyPr>
          <a:lstStyle/>
          <a:p>
            <a:pPr algn="ctr"/>
            <a:r>
              <a:rPr lang="en-GB" dirty="0"/>
              <a:t>Birth year</a:t>
            </a:r>
          </a:p>
        </p:txBody>
      </p:sp>
    </p:spTree>
    <p:extLst>
      <p:ext uri="{BB962C8B-B14F-4D97-AF65-F5344CB8AC3E}">
        <p14:creationId xmlns:p14="http://schemas.microsoft.com/office/powerpoint/2010/main" val="318978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2400" dirty="0" smtClean="0"/>
              <a:t/>
            </a:r>
            <a:br>
              <a:rPr lang="en-GB" sz="2400" dirty="0" smtClean="0"/>
            </a:br>
            <a:r>
              <a:rPr lang="en-GB" sz="2400" b="0" dirty="0" smtClean="0"/>
              <a:t>Summary</a:t>
            </a:r>
            <a:endParaRPr lang="en-GB" sz="2400" b="0" dirty="0"/>
          </a:p>
        </p:txBody>
      </p:sp>
      <p:sp>
        <p:nvSpPr>
          <p:cNvPr id="8" name="Content Placeholder 7"/>
          <p:cNvSpPr>
            <a:spLocks noGrp="1"/>
          </p:cNvSpPr>
          <p:nvPr>
            <p:ph sz="half" idx="1"/>
          </p:nvPr>
        </p:nvSpPr>
        <p:spPr/>
        <p:txBody>
          <a:bodyPr/>
          <a:lstStyle/>
          <a:p>
            <a:pPr>
              <a:buFontTx/>
              <a:buNone/>
            </a:pPr>
            <a:r>
              <a:rPr lang="en-GB" b="1" dirty="0"/>
              <a:t>Pros:</a:t>
            </a:r>
          </a:p>
          <a:p>
            <a:pPr>
              <a:buFont typeface="Arial" pitchFamily="34" charset="0"/>
              <a:buChar char="•"/>
            </a:pPr>
            <a:r>
              <a:rPr lang="en-GB" dirty="0"/>
              <a:t>Good fit to the historical data</a:t>
            </a:r>
          </a:p>
          <a:p>
            <a:pPr>
              <a:buFont typeface="Arial" pitchFamily="34" charset="0"/>
              <a:buChar char="•"/>
            </a:pPr>
            <a:r>
              <a:rPr lang="en-GB" dirty="0"/>
              <a:t>Reasonably simple </a:t>
            </a:r>
            <a:r>
              <a:rPr lang="en-GB" dirty="0" smtClean="0"/>
              <a:t>structure </a:t>
            </a:r>
            <a:endParaRPr lang="en-GB" dirty="0"/>
          </a:p>
          <a:p>
            <a:pPr>
              <a:buFont typeface="Arial" pitchFamily="34" charset="0"/>
              <a:buChar char="•"/>
            </a:pPr>
            <a:r>
              <a:rPr lang="en-GB" dirty="0" smtClean="0"/>
              <a:t>More </a:t>
            </a:r>
            <a:r>
              <a:rPr lang="en-GB" dirty="0"/>
              <a:t>flexible </a:t>
            </a:r>
            <a:r>
              <a:rPr lang="en-GB" dirty="0" smtClean="0"/>
              <a:t>than the Birth-Cohort model </a:t>
            </a:r>
          </a:p>
          <a:p>
            <a:pPr>
              <a:buFont typeface="Arial" pitchFamily="34" charset="0"/>
              <a:buChar char="•"/>
            </a:pPr>
            <a:r>
              <a:rPr lang="en-GB" dirty="0" smtClean="0"/>
              <a:t>Less parameters than other models such as the HSE/HSL</a:t>
            </a:r>
          </a:p>
          <a:p>
            <a:pPr>
              <a:buFont typeface="Arial" pitchFamily="34" charset="0"/>
              <a:buChar char="•"/>
            </a:pPr>
            <a:r>
              <a:rPr lang="en-GB" dirty="0" smtClean="0"/>
              <a:t>Allows different death rates </a:t>
            </a:r>
          </a:p>
          <a:p>
            <a:endParaRPr lang="en-GB" dirty="0"/>
          </a:p>
        </p:txBody>
      </p:sp>
      <p:sp>
        <p:nvSpPr>
          <p:cNvPr id="11" name="Content Placeholder 8"/>
          <p:cNvSpPr>
            <a:spLocks noGrp="1"/>
          </p:cNvSpPr>
          <p:nvPr>
            <p:ph sz="half" idx="2"/>
          </p:nvPr>
        </p:nvSpPr>
        <p:spPr/>
        <p:txBody>
          <a:bodyPr/>
          <a:lstStyle/>
          <a:p>
            <a:pPr>
              <a:buFontTx/>
              <a:buNone/>
            </a:pPr>
            <a:r>
              <a:rPr lang="en-GB" b="1" dirty="0"/>
              <a:t>Cons:</a:t>
            </a:r>
          </a:p>
          <a:p>
            <a:r>
              <a:rPr lang="en-GB" dirty="0"/>
              <a:t>Difficult </a:t>
            </a:r>
            <a:r>
              <a:rPr lang="en-GB" dirty="0" smtClean="0"/>
              <a:t>to relate parameters to exposure</a:t>
            </a:r>
          </a:p>
          <a:p>
            <a:r>
              <a:rPr lang="en-GB" dirty="0" smtClean="0"/>
              <a:t>Difficult </a:t>
            </a:r>
            <a:r>
              <a:rPr lang="en-GB" dirty="0"/>
              <a:t>to incorporate expert views or empirical </a:t>
            </a:r>
            <a:r>
              <a:rPr lang="en-GB" dirty="0" smtClean="0"/>
              <a:t>evidence</a:t>
            </a:r>
          </a:p>
          <a:p>
            <a:r>
              <a:rPr lang="en-GB" dirty="0" smtClean="0"/>
              <a:t>May </a:t>
            </a:r>
            <a:r>
              <a:rPr lang="en-GB" dirty="0"/>
              <a:t>underestimate the number of deaths from 80+ year olds in recent </a:t>
            </a:r>
            <a:r>
              <a:rPr lang="en-GB" dirty="0" smtClean="0"/>
              <a:t>years</a:t>
            </a:r>
          </a:p>
          <a:p>
            <a:r>
              <a:rPr lang="en-GB" dirty="0"/>
              <a:t>Sensitivity to the post-1966 birth </a:t>
            </a:r>
            <a:r>
              <a:rPr lang="en-GB" dirty="0" smtClean="0"/>
              <a:t>year </a:t>
            </a:r>
            <a:br>
              <a:rPr lang="en-GB" dirty="0" smtClean="0"/>
            </a:br>
            <a:r>
              <a:rPr lang="en-GB" dirty="0" smtClean="0"/>
              <a:t>parameters</a:t>
            </a:r>
            <a:endParaRPr lang="en-GB" dirty="0"/>
          </a:p>
          <a:p>
            <a:endParaRPr lang="en-GB" dirty="0"/>
          </a:p>
        </p:txBody>
      </p:sp>
    </p:spTree>
    <p:extLst>
      <p:ext uri="{BB962C8B-B14F-4D97-AF65-F5344CB8AC3E}">
        <p14:creationId xmlns:p14="http://schemas.microsoft.com/office/powerpoint/2010/main" val="2618087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smtClean="0"/>
              <a:t>Age-Birth GLM model</a:t>
            </a:r>
            <a:r>
              <a:rPr lang="en-GB" sz="2400" dirty="0" smtClean="0"/>
              <a:t/>
            </a:r>
            <a:br>
              <a:rPr lang="en-GB" sz="2400" dirty="0" smtClean="0"/>
            </a:br>
            <a:r>
              <a:rPr lang="en-GB" sz="2400" b="0" dirty="0" smtClean="0"/>
              <a:t>AWP adjustments</a:t>
            </a:r>
            <a:endParaRPr lang="en-GB" sz="2400" b="0" dirty="0"/>
          </a:p>
        </p:txBody>
      </p:sp>
      <p:sp>
        <p:nvSpPr>
          <p:cNvPr id="6" name="Content Placeholder 5"/>
          <p:cNvSpPr>
            <a:spLocks noGrp="1"/>
          </p:cNvSpPr>
          <p:nvPr>
            <p:ph idx="1"/>
          </p:nvPr>
        </p:nvSpPr>
        <p:spPr/>
        <p:txBody>
          <a:bodyPr/>
          <a:lstStyle/>
          <a:p>
            <a:pPr marL="0" indent="0">
              <a:buNone/>
            </a:pPr>
            <a:r>
              <a:rPr lang="en-GB" sz="2000" dirty="0" smtClean="0"/>
              <a:t>An alternative view using the Age-Birth GLM model structure:</a:t>
            </a:r>
          </a:p>
          <a:p>
            <a:r>
              <a:rPr lang="en-GB" sz="2000" dirty="0" smtClean="0"/>
              <a:t>Extended to include ages 90 to 95+</a:t>
            </a:r>
          </a:p>
          <a:p>
            <a:r>
              <a:rPr lang="en-GB" sz="2000" dirty="0" smtClean="0"/>
              <a:t>Given the </a:t>
            </a:r>
            <a:r>
              <a:rPr lang="en-GB" sz="2000" dirty="0"/>
              <a:t>scarcity of </a:t>
            </a:r>
            <a:r>
              <a:rPr lang="en-GB" sz="2000" dirty="0" smtClean="0"/>
              <a:t>data decided not projecting ages 20-25 like the HSE: </a:t>
            </a:r>
            <a:r>
              <a:rPr lang="en-GB" sz="2000" dirty="0"/>
              <a:t>(</a:t>
            </a:r>
            <a:r>
              <a:rPr lang="en-GB" sz="2000" dirty="0" err="1"/>
              <a:t>i</a:t>
            </a:r>
            <a:r>
              <a:rPr lang="en-GB" sz="2000" dirty="0"/>
              <a:t>) small historical volumes of deaths from these ages, (ii) limited likelihood of deaths from these ages in the future and (iii) the limited likelihood of these deaths relating to Employers’ Liability </a:t>
            </a:r>
            <a:r>
              <a:rPr lang="en-GB" sz="2000" dirty="0" smtClean="0"/>
              <a:t>claims</a:t>
            </a:r>
          </a:p>
          <a:p>
            <a:r>
              <a:rPr lang="en-GB" sz="2000" dirty="0" smtClean="0"/>
              <a:t>Simplified parameters by smoothing parameters using polynomial functions. Also used to estimate post-1966 birth year parameters</a:t>
            </a:r>
          </a:p>
          <a:p>
            <a:r>
              <a:rPr lang="en-GB" sz="2000" dirty="0" smtClean="0"/>
              <a:t>Trying not just to fit to the past given a high level model</a:t>
            </a:r>
          </a:p>
        </p:txBody>
      </p:sp>
    </p:spTree>
    <p:extLst>
      <p:ext uri="{BB962C8B-B14F-4D97-AF65-F5344CB8AC3E}">
        <p14:creationId xmlns:p14="http://schemas.microsoft.com/office/powerpoint/2010/main" val="2362289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smtClean="0"/>
              <a:t>Age </a:t>
            </a:r>
            <a:r>
              <a:rPr lang="en-GB" sz="2400" b="0" dirty="0"/>
              <a:t>parameters </a:t>
            </a:r>
            <a:r>
              <a:rPr lang="en-GB" sz="2400" b="0" dirty="0" smtClean="0"/>
              <a:t>- </a:t>
            </a:r>
            <a:r>
              <a:rPr lang="en-GB" sz="2400" b="0" dirty="0"/>
              <a:t>AWP </a:t>
            </a:r>
            <a:r>
              <a:rPr lang="en-GB" sz="2400" b="0" dirty="0" smtClean="0"/>
              <a:t>adjustments</a:t>
            </a: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01029453"/>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010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smtClean="0"/>
              <a:t>Birth year </a:t>
            </a:r>
            <a:r>
              <a:rPr lang="en-GB" sz="2400" b="0" dirty="0"/>
              <a:t>parameters - AWP adjustments</a:t>
            </a: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8128390"/>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614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smtClean="0"/>
              <a:t>Age-Birth GLM model</a:t>
            </a:r>
            <a:r>
              <a:rPr lang="en-GB" sz="2400" dirty="0" smtClean="0"/>
              <a:t/>
            </a:r>
            <a:br>
              <a:rPr lang="en-GB" sz="2400" dirty="0" smtClean="0"/>
            </a:br>
            <a:r>
              <a:rPr lang="en-GB" sz="2400" b="0" dirty="0" smtClean="0"/>
              <a:t>Comparison to HSE</a:t>
            </a:r>
            <a:endParaRPr lang="en-GB" sz="2400" b="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69523983"/>
              </p:ext>
            </p:extLst>
          </p:nvPr>
        </p:nvGraphicFramePr>
        <p:xfrm>
          <a:off x="395288" y="1557338"/>
          <a:ext cx="8291514" cy="4679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28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smtClean="0"/>
              <a:t>Goodness </a:t>
            </a:r>
            <a:r>
              <a:rPr lang="en-GB" sz="2400" b="0" dirty="0"/>
              <a:t>of fit </a:t>
            </a:r>
            <a:r>
              <a:rPr lang="en-GB" sz="2400" b="0" dirty="0" smtClean="0"/>
              <a:t>- AWP </a:t>
            </a:r>
            <a:r>
              <a:rPr lang="en-GB" sz="2400" b="0" dirty="0"/>
              <a:t>adjustments</a:t>
            </a:r>
            <a:endParaRPr lang="en-GB" sz="2400" dirty="0"/>
          </a:p>
        </p:txBody>
      </p:sp>
      <p:graphicFrame>
        <p:nvGraphicFramePr>
          <p:cNvPr id="15" name="Content Placeholder 8"/>
          <p:cNvGraphicFramePr>
            <a:graphicFrameLocks noGrp="1"/>
          </p:cNvGraphicFramePr>
          <p:nvPr>
            <p:ph idx="1"/>
            <p:extLst>
              <p:ext uri="{D42A27DB-BD31-4B8C-83A1-F6EECF244321}">
                <p14:modId xmlns:p14="http://schemas.microsoft.com/office/powerpoint/2010/main" val="4200971358"/>
              </p:ext>
            </p:extLst>
          </p:nvPr>
        </p:nvGraphicFramePr>
        <p:xfrm>
          <a:off x="395288" y="1597025"/>
          <a:ext cx="8291512" cy="4640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61271662"/>
              </p:ext>
            </p:extLst>
          </p:nvPr>
        </p:nvGraphicFramePr>
        <p:xfrm>
          <a:off x="5364088" y="935978"/>
          <a:ext cx="3492000" cy="756000"/>
        </p:xfrm>
        <a:graphic>
          <a:graphicData uri="http://schemas.openxmlformats.org/drawingml/2006/table">
            <a:tbl>
              <a:tblPr firstRow="1" bandRow="1">
                <a:tableStyleId>{5C22544A-7EE6-4342-B048-85BDC9FD1C3A}</a:tableStyleId>
              </a:tblPr>
              <a:tblGrid>
                <a:gridCol w="684000"/>
                <a:gridCol w="468000"/>
                <a:gridCol w="468000"/>
                <a:gridCol w="468000"/>
                <a:gridCol w="468000"/>
                <a:gridCol w="468000"/>
                <a:gridCol w="468000"/>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2008</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2009</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2010</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2011</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2012</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2013</a:t>
                      </a:r>
                      <a:endParaRPr lang="en-GB" sz="1200" b="0" i="0" u="none" strike="noStrike" dirty="0">
                        <a:solidFill>
                          <a:srgbClr val="000000"/>
                        </a:solidFill>
                        <a:effectLst/>
                        <a:latin typeface="+mj-lt"/>
                      </a:endParaRPr>
                    </a:p>
                  </a:txBody>
                  <a:tcPr marL="9525" marR="9525" marT="9525" marB="0" anchor="ctr"/>
                </a:tc>
              </a:tr>
              <a:tr h="252000">
                <a:tc>
                  <a:txBody>
                    <a:bodyPr/>
                    <a:lstStyle/>
                    <a:p>
                      <a:pPr algn="ctr" fontAlgn="b"/>
                      <a:r>
                        <a:rPr lang="en-GB" sz="1200" b="1" i="0" u="none" strike="noStrike" dirty="0" smtClean="0">
                          <a:solidFill>
                            <a:srgbClr val="000000"/>
                          </a:solidFill>
                          <a:effectLst/>
                          <a:latin typeface="+mj-lt"/>
                        </a:rPr>
                        <a:t>A-E</a:t>
                      </a:r>
                      <a:endParaRPr lang="en-GB" sz="1200" b="1" i="0" u="none" strike="noStrike" dirty="0">
                        <a:solidFill>
                          <a:srgbClr val="000000"/>
                        </a:solidFill>
                        <a:effectLst/>
                        <a:latin typeface="+mj-lt"/>
                      </a:endParaRPr>
                    </a:p>
                  </a:txBody>
                  <a:tcPr marL="9525" marR="9525" marT="9525" marB="0" anchor="ctr"/>
                </a:tc>
                <a:tc>
                  <a:txBody>
                    <a:bodyPr/>
                    <a:lstStyle/>
                    <a:p>
                      <a:pPr algn="ctr" fontAlgn="b"/>
                      <a:r>
                        <a:rPr lang="en-GB" sz="1200" b="0" i="0" u="none" strike="noStrike" dirty="0" smtClean="0">
                          <a:solidFill>
                            <a:srgbClr val="FF0000"/>
                          </a:solidFill>
                          <a:effectLst/>
                          <a:latin typeface="+mj-lt"/>
                        </a:rPr>
                        <a:t>(22)</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a:solidFill>
                            <a:srgbClr val="000000"/>
                          </a:solidFill>
                          <a:effectLst/>
                          <a:latin typeface="+mj-lt"/>
                        </a:rPr>
                        <a:t>5</a:t>
                      </a:r>
                    </a:p>
                  </a:txBody>
                  <a:tcPr marL="9525" marR="9525" marT="9525" marB="0" anchor="ctr"/>
                </a:tc>
                <a:tc>
                  <a:txBody>
                    <a:bodyPr/>
                    <a:lstStyle/>
                    <a:p>
                      <a:pPr algn="ctr" fontAlgn="b"/>
                      <a:r>
                        <a:rPr lang="en-GB" sz="1200" b="0" i="0" u="none" strike="noStrike" dirty="0" smtClean="0">
                          <a:solidFill>
                            <a:srgbClr val="FF0000"/>
                          </a:solidFill>
                          <a:effectLst/>
                          <a:latin typeface="+mj-lt"/>
                        </a:rPr>
                        <a:t>(24)</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dirty="0" smtClean="0">
                          <a:solidFill>
                            <a:srgbClr val="FF0000"/>
                          </a:solidFill>
                          <a:effectLst/>
                          <a:latin typeface="+mj-lt"/>
                        </a:rPr>
                        <a:t>(94)</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a:solidFill>
                            <a:srgbClr val="000000"/>
                          </a:solidFill>
                          <a:effectLst/>
                          <a:latin typeface="+mj-lt"/>
                        </a:rPr>
                        <a:t>59</a:t>
                      </a:r>
                    </a:p>
                  </a:txBody>
                  <a:tcPr marL="9525" marR="9525" marT="9525" marB="0" anchor="ctr"/>
                </a:tc>
                <a:tc>
                  <a:txBody>
                    <a:bodyPr/>
                    <a:lstStyle/>
                    <a:p>
                      <a:pPr algn="ctr" fontAlgn="b"/>
                      <a:r>
                        <a:rPr lang="en-GB" sz="1200" b="0" i="0" u="none" strike="noStrike">
                          <a:solidFill>
                            <a:srgbClr val="000000"/>
                          </a:solidFill>
                          <a:effectLst/>
                          <a:latin typeface="+mj-lt"/>
                        </a:rPr>
                        <a:t>15</a:t>
                      </a:r>
                    </a:p>
                  </a:txBody>
                  <a:tcPr marL="9525" marR="9525" marT="9525" marB="0" anchor="ctr"/>
                </a:tc>
              </a:tr>
              <a:tr h="252000">
                <a:tc>
                  <a:txBody>
                    <a:bodyPr/>
                    <a:lstStyle/>
                    <a:p>
                      <a:pPr algn="ctr" fontAlgn="b"/>
                      <a:r>
                        <a:rPr lang="en-GB" sz="1200" b="1" i="0" u="none" strike="noStrike" dirty="0" smtClean="0">
                          <a:solidFill>
                            <a:srgbClr val="000000"/>
                          </a:solidFill>
                          <a:effectLst/>
                          <a:latin typeface="+mj-lt"/>
                        </a:rPr>
                        <a:t>(A-E)/E</a:t>
                      </a:r>
                      <a:endParaRPr lang="en-GB" sz="1200" b="1" i="0" u="none" strike="noStrike" dirty="0">
                        <a:solidFill>
                          <a:srgbClr val="000000"/>
                        </a:solidFill>
                        <a:effectLst/>
                        <a:latin typeface="+mj-lt"/>
                      </a:endParaRPr>
                    </a:p>
                  </a:txBody>
                  <a:tcPr marL="9525" marR="9525" marT="9525" marB="0" anchor="ctr"/>
                </a:tc>
                <a:tc>
                  <a:txBody>
                    <a:bodyPr/>
                    <a:lstStyle/>
                    <a:p>
                      <a:pPr algn="ctr" fontAlgn="b"/>
                      <a:r>
                        <a:rPr lang="en-GB" sz="1200" b="0" i="0" u="none" strike="noStrike" dirty="0" smtClean="0">
                          <a:solidFill>
                            <a:srgbClr val="FF0000"/>
                          </a:solidFill>
                          <a:effectLst/>
                          <a:latin typeface="+mj-lt"/>
                        </a:rPr>
                        <a:t>(1%)</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dirty="0">
                          <a:solidFill>
                            <a:srgbClr val="000000"/>
                          </a:solidFill>
                          <a:effectLst/>
                          <a:latin typeface="+mj-lt"/>
                        </a:rPr>
                        <a:t>0%</a:t>
                      </a:r>
                    </a:p>
                  </a:txBody>
                  <a:tcPr marL="9525" marR="9525" marT="9525" marB="0" anchor="ctr"/>
                </a:tc>
                <a:tc>
                  <a:txBody>
                    <a:bodyPr/>
                    <a:lstStyle/>
                    <a:p>
                      <a:pPr algn="ctr" fontAlgn="b"/>
                      <a:r>
                        <a:rPr lang="en-GB" sz="1200" b="0" i="0" u="none" strike="noStrike" dirty="0" smtClean="0">
                          <a:solidFill>
                            <a:srgbClr val="FF0000"/>
                          </a:solidFill>
                          <a:effectLst/>
                          <a:latin typeface="+mj-lt"/>
                        </a:rPr>
                        <a:t>(2%)</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dirty="0" smtClean="0">
                          <a:solidFill>
                            <a:srgbClr val="FF0000"/>
                          </a:solidFill>
                          <a:effectLst/>
                          <a:latin typeface="+mj-lt"/>
                        </a:rPr>
                        <a:t>(6%)</a:t>
                      </a:r>
                      <a:endParaRPr lang="en-GB" sz="1200" b="0" i="0" u="none" strike="noStrike" dirty="0">
                        <a:solidFill>
                          <a:srgbClr val="FF0000"/>
                        </a:solidFill>
                        <a:effectLst/>
                        <a:latin typeface="+mj-lt"/>
                      </a:endParaRPr>
                    </a:p>
                  </a:txBody>
                  <a:tcPr marL="9525" marR="9525" marT="9525" marB="0" anchor="ctr"/>
                </a:tc>
                <a:tc>
                  <a:txBody>
                    <a:bodyPr/>
                    <a:lstStyle/>
                    <a:p>
                      <a:pPr algn="ctr" fontAlgn="b"/>
                      <a:r>
                        <a:rPr lang="en-GB" sz="1200" b="0" i="0" u="none" strike="noStrike" dirty="0">
                          <a:solidFill>
                            <a:srgbClr val="000000"/>
                          </a:solidFill>
                          <a:effectLst/>
                          <a:latin typeface="+mj-lt"/>
                        </a:rPr>
                        <a:t>3%</a:t>
                      </a:r>
                    </a:p>
                  </a:txBody>
                  <a:tcPr marL="9525" marR="9525" marT="9525" marB="0" anchor="ctr"/>
                </a:tc>
                <a:tc>
                  <a:txBody>
                    <a:bodyPr/>
                    <a:lstStyle/>
                    <a:p>
                      <a:pPr algn="ctr" fontAlgn="b"/>
                      <a:r>
                        <a:rPr lang="en-GB" sz="1200" b="0" i="0" u="none" strike="noStrike" dirty="0">
                          <a:solidFill>
                            <a:srgbClr val="000000"/>
                          </a:solidFill>
                          <a:effectLst/>
                          <a:latin typeface="+mj-lt"/>
                        </a:rPr>
                        <a:t>1%</a:t>
                      </a:r>
                    </a:p>
                  </a:txBody>
                  <a:tcPr marL="9525" marR="9525" marT="9525" marB="0" anchor="ctr"/>
                </a:tc>
              </a:tr>
            </a:tbl>
          </a:graphicData>
        </a:graphic>
      </p:graphicFrame>
    </p:spTree>
    <p:extLst>
      <p:ext uri="{BB962C8B-B14F-4D97-AF65-F5344CB8AC3E}">
        <p14:creationId xmlns:p14="http://schemas.microsoft.com/office/powerpoint/2010/main" val="50788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r>
              <a:rPr lang="en-GB" sz="3600" dirty="0"/>
              <a:t/>
            </a:r>
            <a:br>
              <a:rPr lang="en-GB" sz="3600" dirty="0"/>
            </a:br>
            <a:r>
              <a:rPr lang="en-GB" sz="2700" b="0" dirty="0"/>
              <a:t>Status of mesothelioma claims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6505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31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8723" y="1829244"/>
            <a:ext cx="5328000" cy="4408068"/>
          </a:xfrm>
          <a:prstGeom prst="rect">
            <a:avLst/>
          </a:prstGeom>
        </p:spPr>
      </p:pic>
      <p:sp>
        <p:nvSpPr>
          <p:cNvPr id="2" name="Title 1"/>
          <p:cNvSpPr>
            <a:spLocks noGrp="1"/>
          </p:cNvSpPr>
          <p:nvPr>
            <p:ph type="title"/>
          </p:nvPr>
        </p:nvSpPr>
        <p:spPr/>
        <p:txBody>
          <a:bodyPr/>
          <a:lstStyle/>
          <a:p>
            <a:r>
              <a:rPr lang="en-GB" sz="3000" dirty="0" smtClean="0"/>
              <a:t>Age-Birth GLM model</a:t>
            </a:r>
            <a:r>
              <a:rPr lang="en-GB" sz="2400" dirty="0"/>
              <a:t/>
            </a:r>
            <a:br>
              <a:rPr lang="en-GB" sz="2400" dirty="0"/>
            </a:br>
            <a:r>
              <a:rPr lang="en-GB" sz="2400" b="0" dirty="0"/>
              <a:t>Goodness of fit - AWP adjustments</a:t>
            </a:r>
          </a:p>
        </p:txBody>
      </p:sp>
      <p:sp>
        <p:nvSpPr>
          <p:cNvPr id="7" name="Rectangle 6"/>
          <p:cNvSpPr/>
          <p:nvPr/>
        </p:nvSpPr>
        <p:spPr>
          <a:xfrm>
            <a:off x="1678724" y="1340768"/>
            <a:ext cx="5641288" cy="646331"/>
          </a:xfrm>
          <a:prstGeom prst="rect">
            <a:avLst/>
          </a:prstGeom>
        </p:spPr>
        <p:txBody>
          <a:bodyPr wrap="none">
            <a:spAutoFit/>
          </a:bodyPr>
          <a:lstStyle/>
          <a:p>
            <a:pPr algn="ctr"/>
            <a:r>
              <a:rPr lang="en-GB" dirty="0"/>
              <a:t>Ages</a:t>
            </a:r>
            <a:r>
              <a:rPr lang="en-GB" dirty="0" smtClean="0"/>
              <a:t/>
            </a:r>
            <a:br>
              <a:rPr lang="en-GB" dirty="0" smtClean="0"/>
            </a:br>
            <a:r>
              <a:rPr lang="en-GB" dirty="0" smtClean="0"/>
              <a:t>25					       95+</a:t>
            </a:r>
            <a:endParaRPr lang="en-GB" dirty="0"/>
          </a:p>
        </p:txBody>
      </p:sp>
      <p:sp>
        <p:nvSpPr>
          <p:cNvPr id="8" name="Rectangle 7"/>
          <p:cNvSpPr/>
          <p:nvPr/>
        </p:nvSpPr>
        <p:spPr>
          <a:xfrm rot="16200000">
            <a:off x="-581550" y="3541990"/>
            <a:ext cx="4062651" cy="668319"/>
          </a:xfrm>
          <a:prstGeom prst="rect">
            <a:avLst/>
          </a:prstGeom>
        </p:spPr>
        <p:txBody>
          <a:bodyPr vert="vert" wrap="square">
            <a:spAutoFit/>
          </a:bodyPr>
          <a:lstStyle/>
          <a:p>
            <a:pPr algn="ctr"/>
            <a:r>
              <a:rPr lang="en-GB" dirty="0" smtClean="0"/>
              <a:t> 1880	</a:t>
            </a:r>
          </a:p>
          <a:p>
            <a:pPr algn="ctr"/>
            <a:endParaRPr lang="en-GB" dirty="0"/>
          </a:p>
          <a:p>
            <a:pPr algn="ctr"/>
            <a:endParaRPr lang="en-GB" dirty="0" smtClean="0"/>
          </a:p>
          <a:p>
            <a:pPr algn="ctr"/>
            <a:endParaRPr lang="en-GB" dirty="0"/>
          </a:p>
          <a:p>
            <a:pPr algn="ctr"/>
            <a:r>
              <a:rPr lang="en-GB" dirty="0"/>
              <a:t/>
            </a:r>
            <a:br>
              <a:rPr lang="en-GB" dirty="0"/>
            </a:br>
            <a:endParaRPr lang="en-GB" dirty="0"/>
          </a:p>
          <a:p>
            <a:pPr algn="ctr"/>
            <a:endParaRPr lang="en-GB" dirty="0" smtClean="0"/>
          </a:p>
          <a:p>
            <a:pPr algn="ctr"/>
            <a:endParaRPr lang="en-GB" dirty="0"/>
          </a:p>
          <a:p>
            <a:pPr algn="ctr"/>
            <a:endParaRPr lang="en-GB" dirty="0" smtClean="0"/>
          </a:p>
          <a:p>
            <a:pPr algn="ctr"/>
            <a:r>
              <a:rPr lang="en-GB" dirty="0" smtClean="0"/>
              <a:t>			1988</a:t>
            </a:r>
            <a:endParaRPr lang="en-GB" dirty="0"/>
          </a:p>
        </p:txBody>
      </p:sp>
      <p:sp>
        <p:nvSpPr>
          <p:cNvPr id="9" name="Rectangle 8"/>
          <p:cNvSpPr/>
          <p:nvPr/>
        </p:nvSpPr>
        <p:spPr>
          <a:xfrm rot="16200000">
            <a:off x="498201" y="3666388"/>
            <a:ext cx="1172116" cy="369332"/>
          </a:xfrm>
          <a:prstGeom prst="rect">
            <a:avLst/>
          </a:prstGeom>
        </p:spPr>
        <p:txBody>
          <a:bodyPr wrap="none">
            <a:spAutoFit/>
          </a:bodyPr>
          <a:lstStyle/>
          <a:p>
            <a:pPr algn="ctr"/>
            <a:r>
              <a:rPr lang="en-GB" dirty="0"/>
              <a:t>Birth year</a:t>
            </a:r>
          </a:p>
        </p:txBody>
      </p:sp>
    </p:spTree>
    <p:extLst>
      <p:ext uri="{BB962C8B-B14F-4D97-AF65-F5344CB8AC3E}">
        <p14:creationId xmlns:p14="http://schemas.microsoft.com/office/powerpoint/2010/main" val="144651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smtClean="0"/>
              <a:t>Age-Birth GLM model</a:t>
            </a:r>
            <a:r>
              <a:rPr lang="en-GB" dirty="0" smtClean="0"/>
              <a:t/>
            </a:r>
            <a:br>
              <a:rPr lang="en-GB" dirty="0" smtClean="0"/>
            </a:br>
            <a:r>
              <a:rPr lang="en-GB" sz="2400" b="0" dirty="0" smtClean="0"/>
              <a:t>Conclusion</a:t>
            </a:r>
            <a:endParaRPr lang="en-GB" sz="2400" b="0" dirty="0"/>
          </a:p>
        </p:txBody>
      </p:sp>
      <p:sp>
        <p:nvSpPr>
          <p:cNvPr id="6" name="Content Placeholder 5"/>
          <p:cNvSpPr>
            <a:spLocks noGrp="1"/>
          </p:cNvSpPr>
          <p:nvPr>
            <p:ph idx="1"/>
          </p:nvPr>
        </p:nvSpPr>
        <p:spPr/>
        <p:txBody>
          <a:bodyPr/>
          <a:lstStyle/>
          <a:p>
            <a:r>
              <a:rPr lang="en-GB" dirty="0"/>
              <a:t>Good high-level model, easy to understand how age and birth year influences the level of deaths</a:t>
            </a:r>
          </a:p>
          <a:p>
            <a:r>
              <a:rPr lang="en-GB" dirty="0"/>
              <a:t>Difficult to infer parameters for </a:t>
            </a:r>
            <a:r>
              <a:rPr lang="en-GB" dirty="0" smtClean="0"/>
              <a:t>future </a:t>
            </a:r>
          </a:p>
          <a:p>
            <a:pPr lvl="1">
              <a:spcBef>
                <a:spcPts val="0"/>
              </a:spcBef>
            </a:pPr>
            <a:r>
              <a:rPr lang="en-GB" dirty="0"/>
              <a:t>B</a:t>
            </a:r>
            <a:r>
              <a:rPr lang="en-GB" dirty="0" smtClean="0"/>
              <a:t>irth years1960 and post </a:t>
            </a:r>
          </a:p>
          <a:p>
            <a:pPr lvl="1">
              <a:spcBef>
                <a:spcPts val="0"/>
              </a:spcBef>
            </a:pPr>
            <a:r>
              <a:rPr lang="en-GB" dirty="0" smtClean="0"/>
              <a:t>Ages 85+</a:t>
            </a:r>
            <a:endParaRPr lang="en-GB" dirty="0"/>
          </a:p>
          <a:p>
            <a:r>
              <a:rPr lang="en-GB" dirty="0" smtClean="0"/>
              <a:t>Using the Nielsen </a:t>
            </a:r>
            <a:r>
              <a:rPr lang="en-GB" dirty="0"/>
              <a:t>&amp; AWP </a:t>
            </a:r>
            <a:r>
              <a:rPr lang="en-GB" dirty="0" smtClean="0"/>
              <a:t>parameters, in the </a:t>
            </a:r>
            <a:r>
              <a:rPr lang="en-GB" dirty="0"/>
              <a:t>Age-Birth GLM </a:t>
            </a:r>
            <a:r>
              <a:rPr lang="en-GB" dirty="0" smtClean="0"/>
              <a:t>model, produces </a:t>
            </a:r>
            <a:r>
              <a:rPr lang="en-GB" dirty="0"/>
              <a:t>curves that are similar to the </a:t>
            </a:r>
            <a:r>
              <a:rPr lang="en-GB" dirty="0" smtClean="0"/>
              <a:t>HSE</a:t>
            </a:r>
          </a:p>
          <a:p>
            <a:r>
              <a:rPr lang="en-GB" dirty="0" smtClean="0"/>
              <a:t>Good alternative estimate to sense check projections</a:t>
            </a:r>
            <a:endParaRPr lang="en-GB" dirty="0"/>
          </a:p>
          <a:p>
            <a:r>
              <a:rPr lang="en-GB" dirty="0"/>
              <a:t>The AWP still prefer the structure of the HSE model, especially as it has a </a:t>
            </a:r>
            <a:r>
              <a:rPr lang="en-GB" dirty="0" smtClean="0"/>
              <a:t>measure for exposure</a:t>
            </a:r>
            <a:endParaRPr lang="en-GB" dirty="0"/>
          </a:p>
        </p:txBody>
      </p:sp>
    </p:spTree>
    <p:extLst>
      <p:ext uri="{BB962C8B-B14F-4D97-AF65-F5344CB8AC3E}">
        <p14:creationId xmlns:p14="http://schemas.microsoft.com/office/powerpoint/2010/main" val="4183361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smtClean="0"/>
          </a:p>
          <a:p>
            <a:pPr marL="0" indent="0">
              <a:buNone/>
            </a:pPr>
            <a:r>
              <a:rPr lang="en-GB" sz="4000" dirty="0" smtClean="0"/>
              <a:t>CRU &amp; Propensity to Claim</a:t>
            </a:r>
            <a:endParaRPr lang="en-GB" sz="2800" dirty="0"/>
          </a:p>
          <a:p>
            <a:endParaRPr lang="en-GB" sz="4000" dirty="0"/>
          </a:p>
        </p:txBody>
      </p:sp>
    </p:spTree>
    <p:extLst>
      <p:ext uri="{BB962C8B-B14F-4D97-AF65-F5344CB8AC3E}">
        <p14:creationId xmlns:p14="http://schemas.microsoft.com/office/powerpoint/2010/main" val="3617390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CRU &amp; Propensity to Claim</a:t>
            </a:r>
            <a:br>
              <a:rPr lang="en-GB" dirty="0" smtClean="0"/>
            </a:br>
            <a:r>
              <a:rPr lang="en-GB" sz="2400" b="0" dirty="0" smtClean="0"/>
              <a:t>What is the CRU?</a:t>
            </a:r>
            <a:endParaRPr lang="en-GB" sz="2400" dirty="0"/>
          </a:p>
        </p:txBody>
      </p:sp>
      <p:sp>
        <p:nvSpPr>
          <p:cNvPr id="3" name="Content Placeholder 2"/>
          <p:cNvSpPr>
            <a:spLocks noGrp="1"/>
          </p:cNvSpPr>
          <p:nvPr>
            <p:ph idx="1"/>
          </p:nvPr>
        </p:nvSpPr>
        <p:spPr/>
        <p:txBody>
          <a:bodyPr/>
          <a:lstStyle/>
          <a:p>
            <a:endParaRPr lang="en-GB" dirty="0" smtClean="0"/>
          </a:p>
          <a:p>
            <a:r>
              <a:rPr lang="en-GB" dirty="0" smtClean="0"/>
              <a:t>The Compensation Recovery Unit (CRU) works with insurance companies, solicitors and DWP* customers to recover:</a:t>
            </a:r>
          </a:p>
          <a:p>
            <a:pPr lvl="1"/>
            <a:r>
              <a:rPr lang="en-GB" dirty="0" smtClean="0"/>
              <a:t>Amounts of social security benefits paid as a result of an accident, injury or disease if a compensation payment has been made (the Compensation Recovery Scheme)</a:t>
            </a:r>
          </a:p>
          <a:p>
            <a:pPr lvl="1"/>
            <a:r>
              <a:rPr lang="en-GB" dirty="0" smtClean="0"/>
              <a:t>Costs incurred by NHS hospitals and Ambulance Trusts for treatment from injuries from road traffic accidents and personal Injury claims (Recovery of NHS charges)</a:t>
            </a:r>
          </a:p>
          <a:p>
            <a:pPr marL="449262" lvl="1" indent="0">
              <a:buNone/>
            </a:pPr>
            <a:endParaRPr lang="en-GB" dirty="0" smtClean="0"/>
          </a:p>
          <a:p>
            <a:pPr marL="449262" lvl="1" indent="0">
              <a:buNone/>
            </a:pPr>
            <a:endParaRPr lang="en-GB" dirty="0" smtClean="0"/>
          </a:p>
          <a:p>
            <a:pPr marL="449262" lvl="1" indent="0">
              <a:buNone/>
            </a:pPr>
            <a:r>
              <a:rPr lang="en-GB" sz="1100" i="1" dirty="0" smtClean="0"/>
              <a:t>(*) Department of Work and Pensions</a:t>
            </a:r>
            <a:endParaRPr lang="en-GB" sz="1100" i="1" dirty="0"/>
          </a:p>
        </p:txBody>
      </p:sp>
    </p:spTree>
    <p:extLst>
      <p:ext uri="{BB962C8B-B14F-4D97-AF65-F5344CB8AC3E}">
        <p14:creationId xmlns:p14="http://schemas.microsoft.com/office/powerpoint/2010/main" val="3093532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sz="2400" b="0" dirty="0" smtClean="0"/>
              <a:t>What </a:t>
            </a:r>
            <a:r>
              <a:rPr lang="en-GB" sz="2400" b="0" dirty="0"/>
              <a:t>does it do?</a:t>
            </a:r>
            <a:endParaRPr lang="en-GB" sz="2400" dirty="0"/>
          </a:p>
        </p:txBody>
      </p:sp>
      <p:sp>
        <p:nvSpPr>
          <p:cNvPr id="3" name="Content Placeholder 2"/>
          <p:cNvSpPr>
            <a:spLocks noGrp="1"/>
          </p:cNvSpPr>
          <p:nvPr>
            <p:ph idx="1"/>
          </p:nvPr>
        </p:nvSpPr>
        <p:spPr/>
        <p:txBody>
          <a:bodyPr/>
          <a:lstStyle/>
          <a:p>
            <a:endParaRPr lang="en-US" sz="2200" dirty="0" smtClean="0"/>
          </a:p>
          <a:p>
            <a:r>
              <a:rPr lang="en-US" sz="2200" dirty="0" smtClean="0"/>
              <a:t>The </a:t>
            </a:r>
            <a:r>
              <a:rPr lang="en-US" sz="2200" dirty="0"/>
              <a:t>CRU is responsible for recoveries in </a:t>
            </a:r>
            <a:r>
              <a:rPr lang="en-US" sz="2200" dirty="0" smtClean="0"/>
              <a:t>England, Scotland </a:t>
            </a:r>
            <a:r>
              <a:rPr lang="en-US" sz="2200" dirty="0"/>
              <a:t>and Wales. A separate unit, reporting to the Department for Social Development </a:t>
            </a:r>
            <a:r>
              <a:rPr lang="en-US" sz="2200" dirty="0" smtClean="0"/>
              <a:t>in Northern </a:t>
            </a:r>
            <a:r>
              <a:rPr lang="en-US" sz="2200" dirty="0"/>
              <a:t>Ireland, is responsible for collection of recoveries in Northern </a:t>
            </a:r>
            <a:r>
              <a:rPr lang="en-US" sz="2200" dirty="0" smtClean="0"/>
              <a:t>Ireland</a:t>
            </a:r>
            <a:endParaRPr lang="en-US" sz="2200" dirty="0"/>
          </a:p>
          <a:p>
            <a:r>
              <a:rPr lang="en-US" sz="2200" dirty="0"/>
              <a:t>When an insurer is notified of a claim, a standard claim form must be completed within 14 </a:t>
            </a:r>
            <a:r>
              <a:rPr lang="en-US" sz="2200" dirty="0" smtClean="0"/>
              <a:t>days of </a:t>
            </a:r>
            <a:r>
              <a:rPr lang="en-US" sz="2200" dirty="0"/>
              <a:t>notification and submitted to the </a:t>
            </a:r>
            <a:r>
              <a:rPr lang="en-US" sz="2200" dirty="0" smtClean="0"/>
              <a:t>CRU</a:t>
            </a:r>
          </a:p>
          <a:p>
            <a:r>
              <a:rPr lang="en-US" sz="2200" dirty="0" smtClean="0"/>
              <a:t>The </a:t>
            </a:r>
            <a:r>
              <a:rPr lang="en-US" sz="2200" dirty="0"/>
              <a:t>CRU will therefore be informed of all asbestos-related claims giving rise to </a:t>
            </a:r>
            <a:r>
              <a:rPr lang="en-US" sz="2200" dirty="0" smtClean="0"/>
              <a:t>compensation, whether </a:t>
            </a:r>
            <a:r>
              <a:rPr lang="en-US" sz="2200" dirty="0"/>
              <a:t>from the insurance industry or the </a:t>
            </a:r>
            <a:r>
              <a:rPr lang="en-US" sz="2200" dirty="0" smtClean="0"/>
              <a:t>Government</a:t>
            </a:r>
            <a:endParaRPr lang="en-GB" sz="2200" dirty="0"/>
          </a:p>
        </p:txBody>
      </p:sp>
    </p:spTree>
    <p:extLst>
      <p:ext uri="{BB962C8B-B14F-4D97-AF65-F5344CB8AC3E}">
        <p14:creationId xmlns:p14="http://schemas.microsoft.com/office/powerpoint/2010/main" val="2672292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r>
              <a:rPr lang="en-GB" sz="2400" dirty="0"/>
              <a:t/>
            </a:r>
            <a:br>
              <a:rPr lang="en-GB" sz="2400" dirty="0"/>
            </a:br>
            <a:r>
              <a:rPr lang="en-GB" sz="2400" b="0" dirty="0" smtClean="0"/>
              <a:t>Update on Propensity to Claim</a:t>
            </a:r>
            <a:endParaRPr lang="en-GB"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2200" dirty="0" smtClean="0"/>
                  <a:t>The AWP received new data from CRU in February 2016 covering Mesothelioma claims registered from January 2007 to December 2015</a:t>
                </a:r>
              </a:p>
              <a:p>
                <a:r>
                  <a:rPr lang="en-GB" sz="2200" dirty="0" smtClean="0"/>
                  <a:t>To calculate the historical propensity to claim, the AWP aggregated the CRU data by claimant over the number of deaths from mesothelioma given by the HSE data</a:t>
                </a:r>
                <a:r>
                  <a:rPr lang="en-GB" sz="2200" dirty="0"/>
                  <a:t>:</a:t>
                </a:r>
                <a:r>
                  <a:rPr lang="en-GB" sz="2200" dirty="0" smtClean="0"/>
                  <a:t/>
                </a:r>
                <a:br>
                  <a:rPr lang="en-GB" sz="2200" dirty="0" smtClean="0"/>
                </a:br>
                <a:endParaRPr lang="en-GB" sz="2200" dirty="0" smtClean="0"/>
              </a:p>
              <a:p>
                <a:pPr marL="0" indent="0">
                  <a:buNone/>
                </a:pPr>
                <a14:m>
                  <m:oMathPara xmlns:m="http://schemas.openxmlformats.org/officeDocument/2006/math">
                    <m:oMathParaPr>
                      <m:jc m:val="centerGroup"/>
                    </m:oMathParaPr>
                    <m:oMath xmlns:m="http://schemas.openxmlformats.org/officeDocument/2006/math">
                      <m:r>
                        <m:rPr>
                          <m:sty m:val="p"/>
                        </m:rPr>
                        <a:rPr lang="en-GB" sz="2200" b="0" i="0" smtClean="0">
                          <a:latin typeface="Cambria Math" panose="02040503050406030204" pitchFamily="18" charset="0"/>
                        </a:rPr>
                        <m:t>Propensity</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to</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claim</m:t>
                      </m:r>
                      <m:r>
                        <a:rPr lang="en-GB" sz="2200" i="0" smtClean="0">
                          <a:latin typeface="Cambria Math" panose="02040503050406030204" pitchFamily="18" charset="0"/>
                        </a:rPr>
                        <m:t>=</m:t>
                      </m:r>
                      <m:f>
                        <m:fPr>
                          <m:ctrlPr>
                            <a:rPr lang="en-GB" sz="2200" i="1" smtClean="0">
                              <a:latin typeface="Cambria Math" panose="02040503050406030204" pitchFamily="18" charset="0"/>
                            </a:rPr>
                          </m:ctrlPr>
                        </m:fPr>
                        <m:num>
                          <m:r>
                            <m:rPr>
                              <m:sty m:val="p"/>
                            </m:rPr>
                            <a:rPr lang="en-GB" sz="2200" b="0" i="0" smtClean="0">
                              <a:latin typeface="Cambria Math" panose="02040503050406030204" pitchFamily="18" charset="0"/>
                            </a:rPr>
                            <m:t>Number</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of</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claimants</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CRU</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data</m:t>
                          </m:r>
                          <m:r>
                            <a:rPr lang="en-GB" sz="2200" b="0" i="0" smtClean="0">
                              <a:latin typeface="Cambria Math" panose="02040503050406030204" pitchFamily="18" charset="0"/>
                            </a:rPr>
                            <m:t>)</m:t>
                          </m:r>
                        </m:num>
                        <m:den>
                          <m:r>
                            <m:rPr>
                              <m:sty m:val="p"/>
                            </m:rPr>
                            <a:rPr lang="en-GB" sz="2200" b="0" i="0" smtClean="0">
                              <a:latin typeface="Cambria Math" panose="02040503050406030204" pitchFamily="18" charset="0"/>
                            </a:rPr>
                            <m:t>Number</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of</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deaths</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from</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meso</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HSE</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data</m:t>
                          </m:r>
                          <m:r>
                            <a:rPr lang="en-GB" sz="2200" b="0" i="0" smtClean="0">
                              <a:latin typeface="Cambria Math" panose="02040503050406030204" pitchFamily="18" charset="0"/>
                            </a:rPr>
                            <m:t>)</m:t>
                          </m:r>
                        </m:den>
                      </m:f>
                    </m:oMath>
                  </m:oMathPara>
                </a14:m>
                <a:endParaRPr lang="en-GB" sz="2200" dirty="0" smtClean="0">
                  <a:latin typeface="+mj-lt"/>
                </a:endParaRPr>
              </a:p>
              <a:p>
                <a:r>
                  <a:rPr lang="en-GB" sz="2200" dirty="0" smtClean="0"/>
                  <a:t>As of now, the HSE data is available up to 2014. The analysis will be updated to obtain 2015 results once the </a:t>
                </a:r>
                <a:br>
                  <a:rPr lang="en-GB" sz="2200" dirty="0" smtClean="0"/>
                </a:br>
                <a:r>
                  <a:rPr lang="en-GB" sz="2200" dirty="0" smtClean="0"/>
                  <a:t>HSE 2015 data is available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2" t="-656" r="-1324"/>
                </a:stretch>
              </a:blipFill>
            </p:spPr>
            <p:txBody>
              <a:bodyPr/>
              <a:lstStyle/>
              <a:p>
                <a:r>
                  <a:rPr lang="en-GB">
                    <a:noFill/>
                  </a:rPr>
                  <a:t> </a:t>
                </a:r>
              </a:p>
            </p:txBody>
          </p:sp>
        </mc:Fallback>
      </mc:AlternateContent>
    </p:spTree>
    <p:extLst>
      <p:ext uri="{BB962C8B-B14F-4D97-AF65-F5344CB8AC3E}">
        <p14:creationId xmlns:p14="http://schemas.microsoft.com/office/powerpoint/2010/main" val="47786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r>
              <a:rPr lang="en-GB" sz="2400" dirty="0"/>
              <a:t/>
            </a:r>
            <a:br>
              <a:rPr lang="en-GB" sz="2400" dirty="0"/>
            </a:br>
            <a:r>
              <a:rPr lang="en-GB" sz="2400" b="0" dirty="0" smtClean="0"/>
              <a:t>Propensity </a:t>
            </a:r>
            <a:r>
              <a:rPr lang="en-GB" sz="2400" b="0" dirty="0"/>
              <a:t>to </a:t>
            </a:r>
            <a:r>
              <a:rPr lang="en-GB" sz="2400" b="0" dirty="0" smtClean="0"/>
              <a:t>claim by age band and calendar year</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568766"/>
              </p:ext>
            </p:extLst>
          </p:nvPr>
        </p:nvGraphicFramePr>
        <p:xfrm>
          <a:off x="467544" y="1589155"/>
          <a:ext cx="8064905" cy="3456000"/>
        </p:xfrm>
        <a:graphic>
          <a:graphicData uri="http://schemas.openxmlformats.org/drawingml/2006/table">
            <a:tbl>
              <a:tblPr firstRow="1" bandRow="1">
                <a:tableStyleId>{21E4AEA4-8DFA-4A89-87EB-49C32662AFE0}</a:tableStyleId>
              </a:tblPr>
              <a:tblGrid>
                <a:gridCol w="936104"/>
                <a:gridCol w="792089"/>
                <a:gridCol w="792089"/>
                <a:gridCol w="792089"/>
                <a:gridCol w="792089"/>
                <a:gridCol w="792089"/>
                <a:gridCol w="792089"/>
                <a:gridCol w="792089"/>
                <a:gridCol w="792089"/>
                <a:gridCol w="792089"/>
              </a:tblGrid>
              <a:tr h="345600">
                <a:tc>
                  <a:txBody>
                    <a:bodyPr/>
                    <a:lstStyle/>
                    <a:p>
                      <a:pPr marL="0" algn="ctr" defTabSz="914400" rtl="0" eaLnBrk="1" fontAlgn="b" latinLnBrk="0" hangingPunct="1"/>
                      <a:r>
                        <a:rPr lang="en-GB" sz="1600" u="none" strike="noStrike" kern="1200" dirty="0">
                          <a:effectLst/>
                        </a:rPr>
                        <a:t> </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to 59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60-64</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65-69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a:effectLst/>
                        </a:rPr>
                        <a:t>70-74</a:t>
                      </a:r>
                      <a:endParaRPr lang="en-GB" sz="1600" b="1" i="0" u="none" strike="noStrike" kern="120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75-79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80-84</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85-89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90+</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Overall</a:t>
                      </a:r>
                      <a:endParaRPr lang="en-GB" sz="1600" b="1" i="0" u="none" strike="noStrike" kern="1200" dirty="0">
                        <a:solidFill>
                          <a:schemeClr val="bg1"/>
                        </a:solidFill>
                        <a:effectLst/>
                        <a:latin typeface="+mn-lt"/>
                        <a:ea typeface="+mn-ea"/>
                        <a:cs typeface="+mn-cs"/>
                      </a:endParaRPr>
                    </a:p>
                  </a:txBody>
                  <a:tcPr marL="0" marR="0" marT="0" marB="0" anchor="ctr"/>
                </a:tc>
              </a:tr>
              <a:tr h="345600">
                <a:tc>
                  <a:txBody>
                    <a:bodyPr/>
                    <a:lstStyle/>
                    <a:p>
                      <a:pPr marL="0" algn="ctr" defTabSz="914400" rtl="0" eaLnBrk="1" fontAlgn="b" latinLnBrk="0" hangingPunct="1"/>
                      <a:r>
                        <a:rPr lang="en-GB" sz="1600" u="none" strike="noStrike" kern="1200" dirty="0">
                          <a:effectLst/>
                        </a:rPr>
                        <a:t>2007</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82%</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71%</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42%</a:t>
                      </a:r>
                      <a:endParaRPr lang="en-GB" sz="1600" b="0" i="0" u="none" strike="noStrike" kern="120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smtClean="0">
                          <a:effectLst/>
                        </a:rPr>
                        <a:t>67%</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345600">
                <a:tc>
                  <a:txBody>
                    <a:bodyPr/>
                    <a:lstStyle/>
                    <a:p>
                      <a:pPr marL="0" algn="ctr" defTabSz="914400" rtl="0" eaLnBrk="1" fontAlgn="b" latinLnBrk="0" hangingPunct="1"/>
                      <a:r>
                        <a:rPr lang="en-GB" sz="1600" u="none" strike="noStrike" kern="1200">
                          <a:effectLst/>
                        </a:rPr>
                        <a:t>2008</a:t>
                      </a:r>
                      <a:endParaRPr lang="en-GB" sz="1600" b="1"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84%</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68%</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66%</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51%</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55%</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33%</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smtClean="0">
                          <a:effectLst/>
                        </a:rPr>
                        <a:t>65%</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45600">
                <a:tc>
                  <a:txBody>
                    <a:bodyPr/>
                    <a:lstStyle/>
                    <a:p>
                      <a:pPr marL="0" algn="ctr" defTabSz="914400" rtl="0" eaLnBrk="1" fontAlgn="b" latinLnBrk="0" hangingPunct="1"/>
                      <a:r>
                        <a:rPr lang="en-GB" sz="1600" u="none" strike="noStrike" kern="1200">
                          <a:effectLst/>
                        </a:rPr>
                        <a:t>2009</a:t>
                      </a:r>
                      <a:endParaRPr lang="en-GB" sz="1600" b="1"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68%</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64%</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38%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29%</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smtClean="0">
                          <a:effectLst/>
                        </a:rPr>
                        <a:t>62%</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345600">
                <a:tc>
                  <a:txBody>
                    <a:bodyPr/>
                    <a:lstStyle/>
                    <a:p>
                      <a:pPr marL="0" algn="ctr" defTabSz="914400" rtl="0" eaLnBrk="1" fontAlgn="b" latinLnBrk="0" hangingPunct="1"/>
                      <a:r>
                        <a:rPr lang="en-GB" sz="1600" u="none" strike="noStrike" kern="1200" dirty="0">
                          <a:effectLst/>
                        </a:rPr>
                        <a:t>2010</a:t>
                      </a:r>
                      <a:endParaRPr lang="en-GB" sz="1600" b="1"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72%</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72%</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70%</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73%</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50%</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47%</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53%</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smtClean="0">
                          <a:effectLst/>
                        </a:rPr>
                        <a:t>62%</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45600">
                <a:tc>
                  <a:txBody>
                    <a:bodyPr/>
                    <a:lstStyle/>
                    <a:p>
                      <a:pPr marL="0" algn="ctr" defTabSz="914400" rtl="0" eaLnBrk="1" fontAlgn="b" latinLnBrk="0" hangingPunct="1"/>
                      <a:r>
                        <a:rPr lang="en-GB" sz="1600" u="none" strike="noStrike" kern="1200" dirty="0">
                          <a:effectLst/>
                        </a:rPr>
                        <a:t>2011</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72%</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77%</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76%</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56%</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37%</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44%</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smtClean="0">
                          <a:effectLst/>
                        </a:rPr>
                        <a:t>66%</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345600">
                <a:tc>
                  <a:txBody>
                    <a:bodyPr/>
                    <a:lstStyle/>
                    <a:p>
                      <a:pPr marL="0" algn="ctr" defTabSz="914400" rtl="0" eaLnBrk="1" fontAlgn="b" latinLnBrk="0" hangingPunct="1"/>
                      <a:r>
                        <a:rPr lang="en-GB" sz="1600" u="none" strike="noStrike" kern="1200" dirty="0">
                          <a:effectLst/>
                        </a:rPr>
                        <a:t>2012</a:t>
                      </a:r>
                      <a:endParaRPr lang="en-GB" sz="1600" b="1"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74%</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61%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56%</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47%</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34%</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smtClean="0">
                          <a:effectLst/>
                        </a:rPr>
                        <a:t>58%</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345600">
                <a:tc>
                  <a:txBody>
                    <a:bodyPr/>
                    <a:lstStyle/>
                    <a:p>
                      <a:pPr marL="0" algn="ctr" defTabSz="914400" rtl="0" eaLnBrk="1" fontAlgn="b" latinLnBrk="0" hangingPunct="1"/>
                      <a:r>
                        <a:rPr lang="en-GB" sz="1600" u="none" strike="noStrike" kern="1200" dirty="0">
                          <a:effectLst/>
                        </a:rPr>
                        <a:t>2013</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60%</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60%</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43%</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41%</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27%</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smtClean="0">
                          <a:effectLst/>
                        </a:rPr>
                        <a:t>56%</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345600">
                <a:tc>
                  <a:txBody>
                    <a:bodyPr/>
                    <a:lstStyle/>
                    <a:p>
                      <a:pPr marL="0" algn="ctr" defTabSz="914400" rtl="0" eaLnBrk="1" fontAlgn="b" latinLnBrk="0" hangingPunct="1"/>
                      <a:r>
                        <a:rPr lang="en-GB" sz="1600" u="none" strike="noStrike" kern="1200" dirty="0">
                          <a:effectLst/>
                        </a:rPr>
                        <a:t>2014</a:t>
                      </a:r>
                      <a:endParaRPr lang="en-GB" sz="1600" b="1"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87%</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a:effectLst/>
                        </a:rPr>
                        <a:t>69%</a:t>
                      </a:r>
                      <a:endParaRPr lang="en-GB" sz="1600" b="0" i="0" u="none" strike="noStrike" kern="120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a:effectLst/>
                        </a:rPr>
                        <a:t>74%</a:t>
                      </a:r>
                      <a:endParaRPr lang="en-GB" sz="1600" b="0" i="0" u="none" strike="noStrike" kern="120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62%</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51%</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43%</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41%</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smtClean="0">
                          <a:effectLst/>
                        </a:rPr>
                        <a:t>61%</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60000"/>
                        <a:lumOff val="40000"/>
                      </a:schemeClr>
                    </a:solidFill>
                  </a:tcPr>
                </a:tc>
              </a:tr>
              <a:tr h="345600">
                <a:tc>
                  <a:txBody>
                    <a:bodyPr/>
                    <a:lstStyle/>
                    <a:p>
                      <a:pPr marL="0" algn="ctr" defTabSz="914400" rtl="0" eaLnBrk="1" fontAlgn="b" latinLnBrk="0" hangingPunct="1"/>
                      <a:r>
                        <a:rPr lang="en-GB" sz="1600" b="1" u="none" strike="noStrike" kern="1200" dirty="0" smtClean="0">
                          <a:solidFill>
                            <a:schemeClr val="bg1"/>
                          </a:solidFill>
                          <a:effectLst/>
                        </a:rPr>
                        <a:t>Average</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73%</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78%</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73%</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66%</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60%</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49%</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44%</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37%</a:t>
                      </a:r>
                      <a:endParaRPr lang="en-GB" sz="1600" b="1" i="0" u="none" strike="noStrike" kern="1200" dirty="0">
                        <a:solidFill>
                          <a:schemeClr val="bg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smtClean="0">
                          <a:solidFill>
                            <a:schemeClr val="bg1"/>
                          </a:solidFill>
                          <a:effectLst/>
                        </a:rPr>
                        <a:t>62%</a:t>
                      </a:r>
                      <a:endParaRPr lang="en-GB" sz="1600" b="1" i="0" u="none" strike="noStrike" kern="1200" dirty="0">
                        <a:solidFill>
                          <a:schemeClr val="bg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tr>
            </a:tbl>
          </a:graphicData>
        </a:graphic>
      </p:graphicFrame>
      <p:sp>
        <p:nvSpPr>
          <p:cNvPr id="7" name="Content Placeholder 2"/>
          <p:cNvSpPr txBox="1">
            <a:spLocks/>
          </p:cNvSpPr>
          <p:nvPr/>
        </p:nvSpPr>
        <p:spPr bwMode="auto">
          <a:xfrm>
            <a:off x="395290" y="5013176"/>
            <a:ext cx="7057030" cy="11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spcBef>
                <a:spcPts val="600"/>
              </a:spcBef>
            </a:pPr>
            <a:r>
              <a:rPr lang="en-GB" sz="1400" kern="0" dirty="0" smtClean="0"/>
              <a:t>Although we observe volatility on a year by year basis, </a:t>
            </a:r>
            <a:r>
              <a:rPr lang="en-GB" sz="1400" kern="0" dirty="0"/>
              <a:t>o</a:t>
            </a:r>
            <a:r>
              <a:rPr lang="en-GB" sz="1400" kern="0" dirty="0" smtClean="0"/>
              <a:t>ver age bands the propensity to make a compensation claim (</a:t>
            </a:r>
            <a:r>
              <a:rPr lang="en-GB" sz="1400" kern="0" dirty="0" err="1" smtClean="0"/>
              <a:t>PtC</a:t>
            </a:r>
            <a:r>
              <a:rPr lang="en-GB" sz="1400" kern="0" dirty="0" smtClean="0"/>
              <a:t>) tends to decrease from 60-64 year olds.</a:t>
            </a:r>
          </a:p>
          <a:p>
            <a:pPr>
              <a:spcBef>
                <a:spcPts val="600"/>
              </a:spcBef>
            </a:pPr>
            <a:r>
              <a:rPr lang="en-GB" sz="1400" kern="0" dirty="0" smtClean="0"/>
              <a:t>If </a:t>
            </a:r>
            <a:r>
              <a:rPr lang="en-GB" sz="1400" kern="0" dirty="0" err="1" smtClean="0"/>
              <a:t>PtC</a:t>
            </a:r>
            <a:r>
              <a:rPr lang="en-GB" sz="1400" kern="0" dirty="0" smtClean="0"/>
              <a:t> </a:t>
            </a:r>
            <a:r>
              <a:rPr lang="en-GB" sz="1400" kern="0" dirty="0"/>
              <a:t>remains constant by </a:t>
            </a:r>
            <a:r>
              <a:rPr lang="en-GB" sz="1400" kern="0" dirty="0" smtClean="0"/>
              <a:t>age, overall </a:t>
            </a:r>
            <a:r>
              <a:rPr lang="en-GB" sz="1400" kern="0" dirty="0" err="1"/>
              <a:t>PtC</a:t>
            </a:r>
            <a:r>
              <a:rPr lang="en-GB" sz="1400" kern="0" dirty="0"/>
              <a:t> </a:t>
            </a:r>
            <a:r>
              <a:rPr lang="en-GB" sz="1400" kern="0" dirty="0" smtClean="0"/>
              <a:t>will reduce </a:t>
            </a:r>
            <a:r>
              <a:rPr lang="en-GB" sz="1400" kern="0" dirty="0"/>
              <a:t>due to </a:t>
            </a:r>
            <a:r>
              <a:rPr lang="en-GB" sz="1400" kern="0" dirty="0" smtClean="0"/>
              <a:t>ageing</a:t>
            </a:r>
          </a:p>
          <a:p>
            <a:pPr>
              <a:spcBef>
                <a:spcPts val="600"/>
              </a:spcBef>
            </a:pPr>
            <a:r>
              <a:rPr lang="en-GB" sz="1400" kern="0" dirty="0" smtClean="0"/>
              <a:t>The AWP looking into future trends</a:t>
            </a:r>
            <a:endParaRPr lang="en-GB" sz="1400" kern="0" dirty="0"/>
          </a:p>
        </p:txBody>
      </p:sp>
      <p:sp>
        <p:nvSpPr>
          <p:cNvPr id="5" name="Rectangle 4"/>
          <p:cNvSpPr/>
          <p:nvPr/>
        </p:nvSpPr>
        <p:spPr>
          <a:xfrm>
            <a:off x="486537" y="6453336"/>
            <a:ext cx="6537367" cy="246221"/>
          </a:xfrm>
          <a:prstGeom prst="rect">
            <a:avLst/>
          </a:prstGeom>
        </p:spPr>
        <p:txBody>
          <a:bodyPr wrap="none">
            <a:spAutoFit/>
          </a:bodyPr>
          <a:lstStyle/>
          <a:p>
            <a:r>
              <a:rPr lang="en-GB" sz="1000" b="1" dirty="0" smtClean="0">
                <a:latin typeface="Arial" panose="020B0604020202020204" pitchFamily="34" charset="0"/>
                <a:cs typeface="Arial" panose="020B0604020202020204" pitchFamily="34" charset="0"/>
              </a:rPr>
              <a:t>Note figures above exclude government unlike the 2009 AWP figures which included Government claims</a:t>
            </a:r>
            <a:endParaRPr lang="en-GB" sz="1000" b="1" dirty="0"/>
          </a:p>
        </p:txBody>
      </p:sp>
    </p:spTree>
    <p:extLst>
      <p:ext uri="{BB962C8B-B14F-4D97-AF65-F5344CB8AC3E}">
        <p14:creationId xmlns:p14="http://schemas.microsoft.com/office/powerpoint/2010/main" val="3926102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r>
              <a:rPr lang="en-GB" sz="2400" dirty="0"/>
              <a:t/>
            </a:r>
            <a:br>
              <a:rPr lang="en-GB" sz="2400" dirty="0"/>
            </a:br>
            <a:r>
              <a:rPr lang="en-US" sz="2400" b="0" dirty="0" smtClean="0"/>
              <a:t>Diffuse </a:t>
            </a:r>
            <a:r>
              <a:rPr lang="en-US" sz="2400" b="0" dirty="0"/>
              <a:t>Mesothelioma Payment Scheme (DMPS) </a:t>
            </a:r>
            <a:endParaRPr lang="en-GB" sz="2400" b="0" dirty="0"/>
          </a:p>
        </p:txBody>
      </p:sp>
      <p:sp>
        <p:nvSpPr>
          <p:cNvPr id="3" name="Content Placeholder 2"/>
          <p:cNvSpPr>
            <a:spLocks noGrp="1"/>
          </p:cNvSpPr>
          <p:nvPr>
            <p:ph idx="1"/>
          </p:nvPr>
        </p:nvSpPr>
        <p:spPr/>
        <p:txBody>
          <a:bodyPr/>
          <a:lstStyle/>
          <a:p>
            <a:endParaRPr lang="en-US" dirty="0" smtClean="0"/>
          </a:p>
          <a:p>
            <a:r>
              <a:rPr lang="en-US" dirty="0" smtClean="0"/>
              <a:t>The DMPS </a:t>
            </a:r>
            <a:r>
              <a:rPr lang="en-US" dirty="0"/>
              <a:t>was launched throughout the UK on 6 April 2014. It provides payments to eligible sufferers of diffuse mesothelioma, or their eligible </a:t>
            </a:r>
            <a:r>
              <a:rPr lang="en-US" dirty="0" err="1"/>
              <a:t>dependants</a:t>
            </a:r>
            <a:r>
              <a:rPr lang="en-US" dirty="0"/>
              <a:t>, who were negligently exposed to asbestos during a period of employment, but who are unable to take legal action to seek financial redress via the civil </a:t>
            </a:r>
            <a:r>
              <a:rPr lang="en-US" dirty="0" smtClean="0"/>
              <a:t>courts</a:t>
            </a:r>
          </a:p>
          <a:p>
            <a:r>
              <a:rPr lang="en-US" dirty="0" smtClean="0"/>
              <a:t>Following this scheme, an increase of the number of government claims was observed in the CRU data as seen in the next two slides</a:t>
            </a:r>
            <a:endParaRPr lang="en-GB" dirty="0"/>
          </a:p>
        </p:txBody>
      </p:sp>
    </p:spTree>
    <p:extLst>
      <p:ext uri="{BB962C8B-B14F-4D97-AF65-F5344CB8AC3E}">
        <p14:creationId xmlns:p14="http://schemas.microsoft.com/office/powerpoint/2010/main" val="3948765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a:t>
            </a:r>
            <a:r>
              <a:rPr lang="en-GB" dirty="0" smtClean="0"/>
              <a:t>Claim</a:t>
            </a:r>
            <a:r>
              <a:rPr lang="en-GB" sz="2400" dirty="0" smtClean="0"/>
              <a:t/>
            </a:r>
            <a:br>
              <a:rPr lang="en-GB" sz="2400" dirty="0" smtClean="0"/>
            </a:br>
            <a:r>
              <a:rPr lang="en-GB" sz="2400" b="0" dirty="0" smtClean="0"/>
              <a:t>CRU Data – Number of claims and claimants</a:t>
            </a:r>
            <a:endParaRPr lang="en-GB" sz="2400" b="0" dirty="0"/>
          </a:p>
        </p:txBody>
      </p:sp>
      <p:sp>
        <p:nvSpPr>
          <p:cNvPr id="3" name="Content Placeholder 2"/>
          <p:cNvSpPr>
            <a:spLocks noGrp="1"/>
          </p:cNvSpPr>
          <p:nvPr>
            <p:ph idx="1"/>
          </p:nvPr>
        </p:nvSpPr>
        <p:spPr/>
        <p:txBody>
          <a:bodyPr/>
          <a:lstStyle/>
          <a:p>
            <a:r>
              <a:rPr lang="en-GB" dirty="0" smtClean="0"/>
              <a:t>Number of claims and claimants including and excluding Government registrations</a:t>
            </a:r>
            <a:endParaRPr lang="en-GB" dirty="0"/>
          </a:p>
        </p:txBody>
      </p:sp>
      <p:graphicFrame>
        <p:nvGraphicFramePr>
          <p:cNvPr id="6" name="Table 5"/>
          <p:cNvGraphicFramePr>
            <a:graphicFrameLocks noGrp="1"/>
          </p:cNvGraphicFramePr>
          <p:nvPr>
            <p:extLst/>
          </p:nvPr>
        </p:nvGraphicFramePr>
        <p:xfrm>
          <a:off x="683568" y="2526453"/>
          <a:ext cx="7488830" cy="2870429"/>
        </p:xfrm>
        <a:graphic>
          <a:graphicData uri="http://schemas.openxmlformats.org/drawingml/2006/table">
            <a:tbl>
              <a:tblPr firstRow="1" bandRow="1">
                <a:tableStyleId>{21E4AEA4-8DFA-4A89-87EB-49C32662AFE0}</a:tableStyleId>
              </a:tblPr>
              <a:tblGrid>
                <a:gridCol w="1497766"/>
                <a:gridCol w="1497766"/>
                <a:gridCol w="1497766"/>
                <a:gridCol w="1497766"/>
                <a:gridCol w="1497766"/>
              </a:tblGrid>
              <a:tr h="32793">
                <a:tc>
                  <a:txBody>
                    <a:bodyPr/>
                    <a:lstStyle/>
                    <a:p>
                      <a:pPr algn="ctr" fontAlgn="b"/>
                      <a:r>
                        <a:rPr lang="en-GB" sz="1400" b="1" i="0" u="none" strike="noStrike" dirty="0">
                          <a:effectLst/>
                          <a:latin typeface="+mn-lt"/>
                        </a:rPr>
                        <a:t>Calendar Year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Claimants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Claims excluding Gov</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dirty="0">
                          <a:effectLst/>
                          <a:latin typeface="+mn-lt"/>
                        </a:rPr>
                        <a:t>No. Claimants excluding </a:t>
                      </a:r>
                      <a:r>
                        <a:rPr lang="en-GB" sz="1400" b="1" i="0" u="none" strike="noStrike" dirty="0" err="1">
                          <a:effectLst/>
                          <a:latin typeface="+mn-lt"/>
                        </a:rPr>
                        <a:t>Gov</a:t>
                      </a:r>
                      <a:endParaRPr lang="en-GB" sz="1400" b="1" i="0" u="none" strike="noStrike" dirty="0">
                        <a:effectLst/>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39690">
                <a:tc>
                  <a:txBody>
                    <a:bodyPr/>
                    <a:lstStyle/>
                    <a:p>
                      <a:pPr algn="ctr" fontAlgn="b"/>
                      <a:r>
                        <a:rPr lang="en-GB" sz="1400" b="0" i="0" u="none" strike="noStrike">
                          <a:effectLst/>
                          <a:latin typeface="+mn-lt"/>
                        </a:rPr>
                        <a:t>2007</a:t>
                      </a:r>
                    </a:p>
                  </a:txBody>
                  <a:tcPr marL="0" marR="0" marT="0" marB="0" anchor="ctr">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smtClean="0">
                          <a:effectLst/>
                          <a:latin typeface="+mn-lt"/>
                        </a:rPr>
                        <a:t>1,899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smtClean="0">
                          <a:effectLst/>
                          <a:latin typeface="+mn-lt"/>
                        </a:rPr>
                        <a:t>1,603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smtClean="0">
                          <a:effectLst/>
                          <a:latin typeface="+mn-lt"/>
                        </a:rPr>
                        <a:t>1,802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smtClean="0">
                          <a:effectLst/>
                          <a:latin typeface="+mn-lt"/>
                        </a:rPr>
                        <a:t>1,527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T w="38100" cmpd="sng">
                      <a:noFill/>
                    </a:lnT>
                    <a:solidFill>
                      <a:schemeClr val="accent3">
                        <a:lumMod val="20000"/>
                        <a:lumOff val="80000"/>
                      </a:schemeClr>
                    </a:solidFill>
                  </a:tcPr>
                </a:tc>
              </a:tr>
              <a:tr h="239690">
                <a:tc>
                  <a:txBody>
                    <a:bodyPr/>
                    <a:lstStyle/>
                    <a:p>
                      <a:pPr algn="ctr" fontAlgn="b"/>
                      <a:r>
                        <a:rPr lang="en-GB" sz="1400" b="0" i="0" u="none" strike="noStrike">
                          <a:effectLst/>
                          <a:latin typeface="+mn-lt"/>
                        </a:rPr>
                        <a:t>2008</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2,211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1,730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2,114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1,659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239690">
                <a:tc>
                  <a:txBody>
                    <a:bodyPr/>
                    <a:lstStyle/>
                    <a:p>
                      <a:pPr algn="ctr" fontAlgn="b"/>
                      <a:r>
                        <a:rPr lang="en-GB" sz="1400" b="0" i="0" u="none" strike="noStrike" dirty="0">
                          <a:effectLst/>
                          <a:latin typeface="+mn-lt"/>
                        </a:rPr>
                        <a:t>2009</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2,218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1,570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2,097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1,500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239690">
                <a:tc>
                  <a:txBody>
                    <a:bodyPr/>
                    <a:lstStyle/>
                    <a:p>
                      <a:pPr algn="ctr" fontAlgn="b"/>
                      <a:r>
                        <a:rPr lang="en-GB" sz="1400" b="0" i="0" u="none" strike="noStrike" dirty="0">
                          <a:effectLst/>
                          <a:latin typeface="+mn-lt"/>
                        </a:rPr>
                        <a:t>2010</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2,357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1,560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2,230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1,486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239690">
                <a:tc>
                  <a:txBody>
                    <a:bodyPr/>
                    <a:lstStyle/>
                    <a:p>
                      <a:pPr algn="ctr" fontAlgn="b"/>
                      <a:r>
                        <a:rPr lang="en-GB" sz="1400" b="0" i="0" u="none" strike="noStrike" dirty="0">
                          <a:effectLst/>
                          <a:latin typeface="+mn-lt"/>
                        </a:rPr>
                        <a:t>2011</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2,450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1,626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2,323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1,564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239690">
                <a:tc>
                  <a:txBody>
                    <a:bodyPr/>
                    <a:lstStyle/>
                    <a:p>
                      <a:pPr algn="ctr" fontAlgn="b"/>
                      <a:r>
                        <a:rPr lang="en-GB" sz="1400" b="0" i="0" u="none" strike="noStrike">
                          <a:effectLst/>
                          <a:latin typeface="+mn-lt"/>
                        </a:rPr>
                        <a:t>2012</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2,484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1,591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2,368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1,529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239690">
                <a:tc>
                  <a:txBody>
                    <a:bodyPr/>
                    <a:lstStyle/>
                    <a:p>
                      <a:pPr algn="ctr" fontAlgn="b"/>
                      <a:r>
                        <a:rPr lang="en-GB" sz="1400" b="0" i="0" u="none" strike="noStrike">
                          <a:effectLst/>
                          <a:latin typeface="+mn-lt"/>
                        </a:rPr>
                        <a:t>2013</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2,473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1,547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2,388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smtClean="0">
                          <a:effectLst/>
                          <a:latin typeface="+mn-lt"/>
                        </a:rPr>
                        <a:t>1,497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r>
              <a:tr h="258268">
                <a:tc>
                  <a:txBody>
                    <a:bodyPr/>
                    <a:lstStyle/>
                    <a:p>
                      <a:pPr algn="ctr" fontAlgn="b"/>
                      <a:r>
                        <a:rPr lang="en-GB" sz="1400" b="0" i="0" u="none" strike="noStrike">
                          <a:effectLst/>
                          <a:latin typeface="+mn-lt"/>
                        </a:rPr>
                        <a:t>2014</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a:t>
                      </a:r>
                      <a:r>
                        <a:rPr lang="en-GB" sz="1400" b="0" i="0" u="none" strike="noStrike" dirty="0" smtClean="0">
                          <a:effectLst/>
                          <a:latin typeface="+mn-lt"/>
                        </a:rPr>
                        <a:t>,995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1,904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2,563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smtClean="0">
                          <a:effectLst/>
                          <a:latin typeface="+mn-lt"/>
                        </a:rPr>
                        <a:t>1,576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r>
              <a:tr h="267921">
                <a:tc>
                  <a:txBody>
                    <a:bodyPr/>
                    <a:lstStyle/>
                    <a:p>
                      <a:pPr algn="ctr" fontAlgn="b"/>
                      <a:r>
                        <a:rPr lang="en-GB" sz="1400" b="0" i="0" u="none" strike="noStrike">
                          <a:effectLst/>
                          <a:latin typeface="+mn-lt"/>
                        </a:rPr>
                        <a:t>2015</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smtClean="0">
                          <a:effectLst/>
                          <a:latin typeface="+mn-lt"/>
                        </a:rPr>
                        <a:t>3,232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smtClean="0">
                          <a:effectLst/>
                          <a:latin typeface="+mn-lt"/>
                        </a:rPr>
                        <a:t>1,892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smtClean="0">
                          <a:effectLst/>
                          <a:latin typeface="+mn-lt"/>
                        </a:rPr>
                        <a:t>2,701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smtClean="0">
                          <a:effectLst/>
                          <a:latin typeface="+mn-lt"/>
                        </a:rPr>
                        <a:t>1,490 </a:t>
                      </a:r>
                      <a:endParaRPr lang="en-GB" sz="14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r>
              <a:tr h="239690">
                <a:tc>
                  <a:txBody>
                    <a:bodyPr/>
                    <a:lstStyle/>
                    <a:p>
                      <a:pPr algn="ctr" fontAlgn="b"/>
                      <a:r>
                        <a:rPr lang="en-GB" sz="1400" b="1" i="0" u="none" strike="noStrike" dirty="0" smtClean="0">
                          <a:effectLst/>
                          <a:latin typeface="+mn-lt"/>
                        </a:rPr>
                        <a:t>Total</a:t>
                      </a:r>
                      <a:endParaRPr lang="en-GB" sz="1400" b="1" i="0" u="none" strike="noStrike" dirty="0">
                        <a:effectLst/>
                        <a:latin typeface="+mn-lt"/>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a:effectLst/>
                          <a:latin typeface="+mn-lt"/>
                        </a:rPr>
                        <a:t> </a:t>
                      </a:r>
                      <a:r>
                        <a:rPr lang="en-GB" sz="1400" b="1" i="0" u="none" strike="noStrike" dirty="0" smtClean="0">
                          <a:effectLst/>
                          <a:latin typeface="+mn-lt"/>
                        </a:rPr>
                        <a:t>22,319 </a:t>
                      </a:r>
                      <a:endParaRPr lang="en-GB" sz="14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smtClean="0">
                          <a:effectLst/>
                          <a:latin typeface="+mn-lt"/>
                        </a:rPr>
                        <a:t>15,023 </a:t>
                      </a:r>
                      <a:endParaRPr lang="en-GB" sz="14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smtClean="0">
                          <a:effectLst/>
                          <a:latin typeface="+mn-lt"/>
                        </a:rPr>
                        <a:t>20,586 </a:t>
                      </a:r>
                      <a:endParaRPr lang="en-GB" sz="14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smtClean="0">
                          <a:effectLst/>
                          <a:latin typeface="+mn-lt"/>
                        </a:rPr>
                        <a:t>13,828 </a:t>
                      </a:r>
                      <a:endParaRPr lang="en-GB" sz="14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32770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401602"/>
            <a:ext cx="8291512" cy="1143000"/>
          </a:xfrm>
        </p:spPr>
        <p:txBody>
          <a:bodyPr/>
          <a:lstStyle/>
          <a:p>
            <a:r>
              <a:rPr lang="en-GB" dirty="0"/>
              <a:t>CRU &amp; Propensity to Claim</a:t>
            </a:r>
            <a:r>
              <a:rPr lang="en-GB" sz="2400" dirty="0"/>
              <a:t/>
            </a:r>
            <a:br>
              <a:rPr lang="en-GB" sz="2400" dirty="0"/>
            </a:br>
            <a:r>
              <a:rPr lang="en-GB" sz="2400" b="0" dirty="0" smtClean="0"/>
              <a:t>CRU Data – Number of claims and claimants</a:t>
            </a:r>
            <a:endParaRPr lang="en-GB" sz="2400" b="0" dirty="0"/>
          </a:p>
        </p:txBody>
      </p:sp>
      <p:sp>
        <p:nvSpPr>
          <p:cNvPr id="3" name="Content Placeholder 2"/>
          <p:cNvSpPr>
            <a:spLocks noGrp="1"/>
          </p:cNvSpPr>
          <p:nvPr>
            <p:ph idx="1"/>
          </p:nvPr>
        </p:nvSpPr>
        <p:spPr>
          <a:xfrm>
            <a:off x="5652120" y="1544603"/>
            <a:ext cx="3096593" cy="4692710"/>
          </a:xfrm>
        </p:spPr>
        <p:txBody>
          <a:bodyPr/>
          <a:lstStyle/>
          <a:p>
            <a:r>
              <a:rPr lang="en-GB" sz="1600" dirty="0" smtClean="0"/>
              <a:t>The number of CRU claimants excluding Government has been stable at around 1,500 for years 2007-2015</a:t>
            </a:r>
          </a:p>
          <a:p>
            <a:r>
              <a:rPr lang="en-GB" sz="1600" dirty="0" smtClean="0"/>
              <a:t>From 2013, the increase in the total number of claims is driven by the Government Mesothelioma scheme</a:t>
            </a:r>
          </a:p>
          <a:p>
            <a:r>
              <a:rPr lang="en-GB" sz="1600" dirty="0" smtClean="0"/>
              <a:t>Government CRU claimants are removed from the AWP analysis to exclude the </a:t>
            </a:r>
            <a:br>
              <a:rPr lang="en-GB" sz="1600" dirty="0" smtClean="0"/>
            </a:br>
            <a:r>
              <a:rPr lang="en-GB" sz="1600" dirty="0" smtClean="0"/>
              <a:t>DMPS hump and as they are not generally insured by insurers</a:t>
            </a:r>
            <a:endParaRPr lang="en-GB" sz="1600" dirty="0"/>
          </a:p>
        </p:txBody>
      </p:sp>
      <p:graphicFrame>
        <p:nvGraphicFramePr>
          <p:cNvPr id="7" name="Chart 6"/>
          <p:cNvGraphicFramePr>
            <a:graphicFrameLocks/>
          </p:cNvGraphicFramePr>
          <p:nvPr>
            <p:extLst>
              <p:ext uri="{D42A27DB-BD31-4B8C-83A1-F6EECF244321}">
                <p14:modId xmlns:p14="http://schemas.microsoft.com/office/powerpoint/2010/main" val="1398062698"/>
              </p:ext>
            </p:extLst>
          </p:nvPr>
        </p:nvGraphicFramePr>
        <p:xfrm>
          <a:off x="395289" y="1544602"/>
          <a:ext cx="5544863" cy="4692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49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Market survey data – YE 2015 (Survey 2016)</a:t>
            </a:r>
            <a:r>
              <a:rPr lang="en-GB" dirty="0" smtClean="0"/>
              <a:t/>
            </a:r>
            <a:br>
              <a:rPr lang="en-GB" dirty="0" smtClean="0"/>
            </a:br>
            <a:r>
              <a:rPr lang="en-GB" sz="2700" b="0" dirty="0" smtClean="0"/>
              <a:t>Status of lung cancer claims</a:t>
            </a:r>
            <a:endParaRPr lang="en-GB" sz="27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2693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523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a:t>
            </a:r>
            <a:r>
              <a:rPr lang="en-GB" dirty="0" smtClean="0"/>
              <a:t>Claim</a:t>
            </a:r>
            <a:br>
              <a:rPr lang="en-GB" dirty="0" smtClean="0"/>
            </a:br>
            <a:r>
              <a:rPr lang="en-GB" sz="2800" b="0" i="1" dirty="0" smtClean="0"/>
              <a:t>Registration &amp; Death years</a:t>
            </a:r>
            <a:r>
              <a:rPr lang="en-US" sz="2800" b="0" i="1" dirty="0" smtClean="0"/>
              <a:t> investigation</a:t>
            </a:r>
            <a:endParaRPr lang="en-GB" dirty="0"/>
          </a:p>
        </p:txBody>
      </p:sp>
      <p:sp>
        <p:nvSpPr>
          <p:cNvPr id="3" name="Content Placeholder 2"/>
          <p:cNvSpPr>
            <a:spLocks noGrp="1"/>
          </p:cNvSpPr>
          <p:nvPr>
            <p:ph idx="1"/>
          </p:nvPr>
        </p:nvSpPr>
        <p:spPr/>
        <p:txBody>
          <a:bodyPr/>
          <a:lstStyle/>
          <a:p>
            <a:r>
              <a:rPr lang="en-GB" sz="2000" dirty="0" smtClean="0"/>
              <a:t>One of the main assumptions taken by the AWP when calculating the </a:t>
            </a:r>
            <a:r>
              <a:rPr lang="en-GB" sz="2000" dirty="0"/>
              <a:t>propensity to </a:t>
            </a:r>
            <a:r>
              <a:rPr lang="en-GB" sz="2000" dirty="0" smtClean="0"/>
              <a:t>claim was to assume a one-to-one relationship between the “</a:t>
            </a:r>
            <a:r>
              <a:rPr lang="en-GB" sz="2000" b="1" dirty="0" smtClean="0"/>
              <a:t>CRU registration year</a:t>
            </a:r>
            <a:r>
              <a:rPr lang="en-GB" sz="2000" dirty="0" smtClean="0"/>
              <a:t>” and the “</a:t>
            </a:r>
            <a:r>
              <a:rPr lang="en-GB" sz="2000" b="1" dirty="0" smtClean="0"/>
              <a:t>HSE</a:t>
            </a:r>
            <a:r>
              <a:rPr lang="en-GB" sz="2000" dirty="0" smtClean="0"/>
              <a:t> </a:t>
            </a:r>
            <a:r>
              <a:rPr lang="en-GB" sz="2000" b="1" dirty="0" smtClean="0"/>
              <a:t>year of death</a:t>
            </a:r>
            <a:r>
              <a:rPr lang="en-GB" sz="2000" dirty="0" smtClean="0"/>
              <a:t>”</a:t>
            </a:r>
          </a:p>
          <a:p>
            <a:r>
              <a:rPr lang="en-GB" sz="2000" dirty="0" smtClean="0"/>
              <a:t>However, as </a:t>
            </a:r>
            <a:r>
              <a:rPr lang="en-GB" sz="2000" dirty="0"/>
              <a:t>suggested by the survey data on living/deceased </a:t>
            </a:r>
            <a:r>
              <a:rPr lang="en-GB" sz="2000" dirty="0" smtClean="0"/>
              <a:t>claimants, this relationship could have been different in the past and could still change in the future</a:t>
            </a:r>
          </a:p>
          <a:p>
            <a:r>
              <a:rPr lang="en-GB" sz="2000" dirty="0" smtClean="0"/>
              <a:t>As seen in the data, the </a:t>
            </a:r>
            <a:r>
              <a:rPr lang="en-GB" sz="2000" dirty="0"/>
              <a:t>decrease in </a:t>
            </a:r>
            <a:r>
              <a:rPr lang="en-GB" sz="2000" dirty="0" err="1" smtClean="0"/>
              <a:t>PtC</a:t>
            </a:r>
            <a:r>
              <a:rPr lang="en-GB" sz="2000" dirty="0" smtClean="0"/>
              <a:t> can be explained by the fact that the population gets older. However, if the relationship between years had changed at any point, would we observe the same pattern?</a:t>
            </a:r>
          </a:p>
          <a:p>
            <a:r>
              <a:rPr lang="en-GB" sz="2000" dirty="0" smtClean="0"/>
              <a:t>The AWP is currently investigating the fact that this relationship might be different overtime</a:t>
            </a:r>
            <a:endParaRPr lang="en-GB" sz="2000" dirty="0"/>
          </a:p>
        </p:txBody>
      </p:sp>
    </p:spTree>
    <p:extLst>
      <p:ext uri="{BB962C8B-B14F-4D97-AF65-F5344CB8AC3E}">
        <p14:creationId xmlns:p14="http://schemas.microsoft.com/office/powerpoint/2010/main" val="1846737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b="0" i="1" dirty="0" smtClean="0"/>
              <a:t>Conclusion and further investigations</a:t>
            </a:r>
            <a:endParaRPr lang="en-GB" i="1" dirty="0"/>
          </a:p>
        </p:txBody>
      </p:sp>
      <p:sp>
        <p:nvSpPr>
          <p:cNvPr id="3" name="Content Placeholder 2"/>
          <p:cNvSpPr>
            <a:spLocks noGrp="1"/>
          </p:cNvSpPr>
          <p:nvPr>
            <p:ph idx="1"/>
          </p:nvPr>
        </p:nvSpPr>
        <p:spPr/>
        <p:txBody>
          <a:bodyPr/>
          <a:lstStyle/>
          <a:p>
            <a:r>
              <a:rPr lang="en-GB" dirty="0" smtClean="0"/>
              <a:t>We observe an overall decreasing trend for the propensity to claim by age bands</a:t>
            </a:r>
          </a:p>
          <a:p>
            <a:pPr lvl="1"/>
            <a:r>
              <a:rPr lang="en-GB" dirty="0" smtClean="0"/>
              <a:t>Further investigations are needed to be able to discuss future trends</a:t>
            </a:r>
            <a:endParaRPr lang="en-GB" dirty="0"/>
          </a:p>
          <a:p>
            <a:r>
              <a:rPr lang="en-GB" dirty="0"/>
              <a:t>Once the new 2015 HSE data (deaths) is received, some further </a:t>
            </a:r>
            <a:r>
              <a:rPr lang="en-GB" dirty="0" smtClean="0"/>
              <a:t>work </a:t>
            </a:r>
            <a:r>
              <a:rPr lang="en-GB" dirty="0"/>
              <a:t>on propensity to claim will </a:t>
            </a:r>
            <a:r>
              <a:rPr lang="en-GB" dirty="0" smtClean="0"/>
              <a:t>be </a:t>
            </a:r>
            <a:r>
              <a:rPr lang="en-GB" dirty="0"/>
              <a:t>carried </a:t>
            </a:r>
            <a:r>
              <a:rPr lang="en-GB" dirty="0" smtClean="0"/>
              <a:t>out</a:t>
            </a:r>
          </a:p>
          <a:p>
            <a:r>
              <a:rPr lang="en-GB" dirty="0" smtClean="0"/>
              <a:t>The </a:t>
            </a:r>
            <a:r>
              <a:rPr lang="en-GB" dirty="0"/>
              <a:t>AWP are undertaking further </a:t>
            </a:r>
            <a:r>
              <a:rPr lang="en-GB" dirty="0" smtClean="0"/>
              <a:t>analysis using </a:t>
            </a:r>
            <a:r>
              <a:rPr lang="en-GB" dirty="0"/>
              <a:t>the CRU data to help determine any trends or changes in the propensity to </a:t>
            </a:r>
            <a:r>
              <a:rPr lang="en-GB" dirty="0" smtClean="0"/>
              <a:t>claim, especially looking at the relationship between registration and deaths years and its </a:t>
            </a:r>
            <a:br>
              <a:rPr lang="en-GB" dirty="0" smtClean="0"/>
            </a:br>
            <a:r>
              <a:rPr lang="en-GB" dirty="0" smtClean="0"/>
              <a:t>evolution over time</a:t>
            </a:r>
            <a:endParaRPr lang="en-GB" dirty="0"/>
          </a:p>
        </p:txBody>
      </p:sp>
    </p:spTree>
    <p:extLst>
      <p:ext uri="{BB962C8B-B14F-4D97-AF65-F5344CB8AC3E}">
        <p14:creationId xmlns:p14="http://schemas.microsoft.com/office/powerpoint/2010/main" val="2537000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smtClean="0"/>
          </a:p>
          <a:p>
            <a:pPr marL="0" indent="0">
              <a:buNone/>
            </a:pPr>
            <a:r>
              <a:rPr lang="en-GB" sz="4000" dirty="0" smtClean="0"/>
              <a:t>Next steps</a:t>
            </a:r>
            <a:endParaRPr lang="en-GB" sz="2800" dirty="0"/>
          </a:p>
          <a:p>
            <a:endParaRPr lang="en-GB" sz="4000" dirty="0"/>
          </a:p>
        </p:txBody>
      </p:sp>
      <p:sp>
        <p:nvSpPr>
          <p:cNvPr id="4" name="Date Placeholder 3"/>
          <p:cNvSpPr>
            <a:spLocks noGrp="1"/>
          </p:cNvSpPr>
          <p:nvPr>
            <p:ph type="dt" sz="half" idx="10"/>
          </p:nvPr>
        </p:nvSpPr>
        <p:spPr/>
        <p:txBody>
          <a:bodyPr/>
          <a:lstStyle/>
          <a:p>
            <a:fld id="{7031F8F6-E74B-4202-88DB-D23964CA0834}" type="datetime4">
              <a:rPr lang="en-GB" smtClean="0"/>
              <a:t>28 September 2016</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52</a:t>
            </a:fld>
            <a:endParaRPr lang="en-GB" dirty="0"/>
          </a:p>
        </p:txBody>
      </p:sp>
    </p:spTree>
    <p:extLst>
      <p:ext uri="{BB962C8B-B14F-4D97-AF65-F5344CB8AC3E}">
        <p14:creationId xmlns:p14="http://schemas.microsoft.com/office/powerpoint/2010/main" val="2089408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Partially complete paper includes key sections from previous papers</a:t>
            </a:r>
          </a:p>
          <a:p>
            <a:r>
              <a:rPr lang="en-GB" dirty="0" smtClean="0"/>
              <a:t>Still investigating:</a:t>
            </a:r>
          </a:p>
          <a:p>
            <a:pPr lvl="1"/>
            <a:r>
              <a:rPr lang="en-GB" dirty="0" smtClean="0"/>
              <a:t>Propensity to make a claim</a:t>
            </a:r>
          </a:p>
          <a:p>
            <a:pPr lvl="1"/>
            <a:r>
              <a:rPr lang="en-GB" dirty="0" smtClean="0"/>
              <a:t>Parameterising the HSE model </a:t>
            </a:r>
          </a:p>
          <a:p>
            <a:pPr lvl="1"/>
            <a:r>
              <a:rPr lang="en-GB" dirty="0" smtClean="0"/>
              <a:t>Projecting non-mesothelioma using our mesothelioma curves</a:t>
            </a:r>
          </a:p>
          <a:p>
            <a:r>
              <a:rPr lang="en-GB" dirty="0" smtClean="0"/>
              <a:t>New estimate and paper will not be out before Q1</a:t>
            </a:r>
            <a:endParaRPr lang="en-GB" dirty="0"/>
          </a:p>
        </p:txBody>
      </p:sp>
    </p:spTree>
    <p:extLst>
      <p:ext uri="{BB962C8B-B14F-4D97-AF65-F5344CB8AC3E}">
        <p14:creationId xmlns:p14="http://schemas.microsoft.com/office/powerpoint/2010/main" val="1497168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4174" y="3933057"/>
            <a:ext cx="8302626" cy="2428416"/>
          </a:xfrm>
        </p:spPr>
        <p:txBody>
          <a:bodyPr/>
          <a:lstStyle/>
          <a:p>
            <a:pPr marL="0" indent="0">
              <a:buNone/>
            </a:pPr>
            <a:r>
              <a:rPr lang="en-GB" sz="1200" dirty="0"/>
              <a:t>The views expressed in this </a:t>
            </a:r>
            <a:r>
              <a:rPr lang="en-GB" sz="1200" dirty="0" smtClean="0"/>
              <a:t>presentation </a:t>
            </a:r>
            <a:r>
              <a:rPr lang="en-GB" sz="1200" dirty="0"/>
              <a:t>are those of invited contributors and not necessarily those of the </a:t>
            </a:r>
            <a:r>
              <a:rPr lang="en-GB" sz="1200" dirty="0" err="1"/>
              <a:t>IFoA</a:t>
            </a:r>
            <a:r>
              <a:rPr lang="en-GB" sz="1200" dirty="0"/>
              <a:t>. The </a:t>
            </a:r>
            <a:r>
              <a:rPr lang="en-GB" sz="1200" dirty="0" err="1"/>
              <a:t>IFoA</a:t>
            </a:r>
            <a:r>
              <a:rPr lang="en-GB" sz="1200" dirty="0"/>
              <a:t> do not endorse any of the views stated, nor any claims or representations made in this </a:t>
            </a:r>
            <a:r>
              <a:rPr lang="en-GB" sz="1200" dirty="0" smtClean="0"/>
              <a:t>presentation </a:t>
            </a:r>
            <a:r>
              <a:rPr lang="en-GB" sz="1200" dirty="0"/>
              <a:t>and accept no responsibility or liability to any person for loss or damage suffered as a consequence of their placing reliance upon any view, claim or representation made in this </a:t>
            </a:r>
            <a:r>
              <a:rPr lang="en-GB" sz="1200" dirty="0" smtClean="0"/>
              <a:t>presentation. </a:t>
            </a:r>
            <a:r>
              <a:rPr lang="en-GB" sz="1200" dirty="0"/>
              <a:t/>
            </a:r>
            <a:br>
              <a:rPr lang="en-GB" sz="1200" dirty="0"/>
            </a:br>
            <a:endParaRPr lang="en-GB" sz="1200" dirty="0"/>
          </a:p>
          <a:p>
            <a:pPr marL="0" indent="0">
              <a:buNone/>
            </a:pPr>
            <a:r>
              <a:rPr lang="en-GB" sz="1200" dirty="0"/>
              <a:t>The information and expressions of opinion contained in this presentation </a:t>
            </a:r>
            <a:r>
              <a:rPr lang="en-GB" sz="1200" dirty="0" smtClean="0"/>
              <a:t>are </a:t>
            </a:r>
            <a:r>
              <a:rPr lang="en-GB" sz="1200" dirty="0"/>
              <a:t>not intended to be a comprehensive study, nor to provide actuarial advice or advice of any nature and should not be treated as a substitute for specific advice concerning individual situations. On no account may any part of this </a:t>
            </a:r>
            <a:r>
              <a:rPr lang="en-GB" sz="1200" dirty="0" smtClean="0"/>
              <a:t>presentation </a:t>
            </a:r>
            <a:r>
              <a:rPr lang="en-GB" sz="1200" dirty="0"/>
              <a:t>be reproduced without the written permission of the </a:t>
            </a:r>
            <a:r>
              <a:rPr lang="en-GB" sz="1200" dirty="0" err="1" smtClean="0"/>
              <a:t>IFoA</a:t>
            </a:r>
            <a:r>
              <a:rPr lang="en-GB" sz="1200" dirty="0" smtClean="0"/>
              <a:t>.</a:t>
            </a:r>
            <a:endParaRPr lang="en-GB" sz="1200" dirty="0"/>
          </a:p>
        </p:txBody>
      </p:sp>
      <p:sp>
        <p:nvSpPr>
          <p:cNvPr id="10" name="Rectangular Callout 9"/>
          <p:cNvSpPr/>
          <p:nvPr/>
        </p:nvSpPr>
        <p:spPr>
          <a:xfrm>
            <a:off x="384174" y="693242"/>
            <a:ext cx="4043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16018" y="693242"/>
            <a:ext cx="4032448"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5" y="985839"/>
            <a:ext cx="4032447"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4716018" y="980730"/>
            <a:ext cx="40324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10761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Market survey data – YE 2015 (Survey 2016)</a:t>
            </a:r>
            <a:r>
              <a:rPr lang="en-GB" dirty="0" smtClean="0"/>
              <a:t/>
            </a:r>
            <a:br>
              <a:rPr lang="en-GB" dirty="0" smtClean="0"/>
            </a:br>
            <a:r>
              <a:rPr lang="en-GB" sz="2700" b="0" dirty="0" smtClean="0"/>
              <a:t>Status of asbestosis claims</a:t>
            </a:r>
            <a:endParaRPr lang="en-GB" sz="27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97078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96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Market survey data – YE 2015 (Survey 2016)</a:t>
            </a:r>
            <a:r>
              <a:rPr lang="en-GB" dirty="0" smtClean="0"/>
              <a:t/>
            </a:r>
            <a:br>
              <a:rPr lang="en-GB" dirty="0" smtClean="0"/>
            </a:br>
            <a:r>
              <a:rPr lang="en-GB" sz="2700" b="0" dirty="0" smtClean="0"/>
              <a:t>Status of pleural thickening claims</a:t>
            </a:r>
            <a:endParaRPr lang="en-GB" sz="27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8303286"/>
              </p:ext>
            </p:extLst>
          </p:nvPr>
        </p:nvGraphicFramePr>
        <p:xfrm>
          <a:off x="457200" y="1600200"/>
          <a:ext cx="8229600" cy="452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705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Market survey data – YE 2015 (Survey 2016) </a:t>
            </a:r>
            <a:r>
              <a:rPr lang="en-GB" sz="2400" b="0" dirty="0" smtClean="0"/>
              <a:t>Asbestosis and Pleural Thickening</a:t>
            </a:r>
            <a:endParaRPr lang="en-GB" sz="2400" b="0" dirty="0"/>
          </a:p>
        </p:txBody>
      </p:sp>
      <p:sp>
        <p:nvSpPr>
          <p:cNvPr id="3" name="Content Placeholder 2"/>
          <p:cNvSpPr>
            <a:spLocks noGrp="1"/>
          </p:cNvSpPr>
          <p:nvPr>
            <p:ph idx="1"/>
          </p:nvPr>
        </p:nvSpPr>
        <p:spPr/>
        <p:txBody>
          <a:bodyPr/>
          <a:lstStyle/>
          <a:p>
            <a:r>
              <a:rPr lang="en-GB" dirty="0" smtClean="0"/>
              <a:t>Increasingly difficult to distinguish between these (from a legal / medical / claims handling perspective)</a:t>
            </a:r>
          </a:p>
          <a:p>
            <a:r>
              <a:rPr lang="en-GB" dirty="0" smtClean="0"/>
              <a:t>An element of cross contamination from pleural plaques</a:t>
            </a:r>
          </a:p>
          <a:p>
            <a:r>
              <a:rPr lang="en-GB" dirty="0" smtClean="0"/>
              <a:t>Figures still shown separately at this stage but we are moving towards a combined viewpoint going forwards</a:t>
            </a:r>
            <a:endParaRPr lang="en-GB" dirty="0"/>
          </a:p>
        </p:txBody>
      </p:sp>
    </p:spTree>
    <p:extLst>
      <p:ext uri="{BB962C8B-B14F-4D97-AF65-F5344CB8AC3E}">
        <p14:creationId xmlns:p14="http://schemas.microsoft.com/office/powerpoint/2010/main" val="173937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smtClean="0"/>
              <a:t>Market survey data – YE 2015 (Survey 2016)</a:t>
            </a:r>
            <a:r>
              <a:rPr lang="en-GB" dirty="0" smtClean="0"/>
              <a:t/>
            </a:r>
            <a:br>
              <a:rPr lang="en-GB" dirty="0" smtClean="0"/>
            </a:br>
            <a:r>
              <a:rPr lang="en-GB" sz="2700" b="0" dirty="0" smtClean="0"/>
              <a:t>Status of combined asbestosis and pleural thickening</a:t>
            </a:r>
            <a:endParaRPr lang="en-GB" sz="27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0837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056574"/>
      </p:ext>
    </p:extLst>
  </p:cSld>
  <p:clrMapOvr>
    <a:masterClrMapping/>
  </p:clrMapOvr>
</p:sld>
</file>

<file path=ppt/theme/theme1.xml><?xml version="1.0" encoding="utf-8"?>
<a:theme xmlns:a="http://schemas.openxmlformats.org/drawingml/2006/main" name="GIRO 2016_IFOA PowerPoint workshop template">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4.3.potx" id="{74A795EF-32E1-4D22-A3C7-4A1F0A781239}" vid="{F937A569-ED31-48D7-9964-D5B5CA9A43B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GIRO 2016_IFOA PowerPoint workshop template</Template>
  <TotalTime>529</TotalTime>
  <Words>2463</Words>
  <Application>Microsoft Office PowerPoint</Application>
  <PresentationFormat>On-screen Show (4:3)</PresentationFormat>
  <Paragraphs>475</Paragraphs>
  <Slides>54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Cambria Math</vt:lpstr>
      <vt:lpstr>GIRO 2016_IFOA PowerPoint workshop template</vt:lpstr>
      <vt:lpstr>Update from the UK asbestos working party</vt:lpstr>
      <vt:lpstr>Update from the UK asbestos working party</vt:lpstr>
      <vt:lpstr>Update from the UK asbestos working party Agenda</vt:lpstr>
      <vt:lpstr>Market survey data – YE 2015 (Survey 2016) Status of mesothelioma claims</vt:lpstr>
      <vt:lpstr>Market survey data – YE 2015 (Survey 2016) Status of lung cancer claims</vt:lpstr>
      <vt:lpstr>Market survey data – YE 2015 (Survey 2016) Status of asbestosis claims</vt:lpstr>
      <vt:lpstr>Market survey data – YE 2015 (Survey 2016) Status of pleural thickening claims</vt:lpstr>
      <vt:lpstr>Market survey data – YE 2015 (Survey 2016) Asbestosis and Pleural Thickening</vt:lpstr>
      <vt:lpstr>Market survey data – YE 2015 (Survey 2016) Status of combined asbestosis and pleural thickening</vt:lpstr>
      <vt:lpstr>Update from the UK asbestos working party</vt:lpstr>
      <vt:lpstr>Survey 2016 – Mesothelioma Insights Living / deceased claimants by notification year</vt:lpstr>
      <vt:lpstr>Survey 2016 – Mesothelioma Insights Male / female claimants by notification year</vt:lpstr>
      <vt:lpstr>Survey 2016 – Mesothelioma Insights Geographic split by notification year</vt:lpstr>
      <vt:lpstr>Survey 2016 – Mesothelioma Insights Cumulative proportion of settled claims (nil &amp; non-nil)</vt:lpstr>
      <vt:lpstr>Survey 2016 – Mesothelioma Insights Cumulative proportion of nil settled claims (settled only)</vt:lpstr>
      <vt:lpstr>Update from the UK asbestos working party</vt:lpstr>
      <vt:lpstr>Survey 2016 vs. 2009 market estimates Mesothelioma </vt:lpstr>
      <vt:lpstr>Survey 2016 vs. 2009 market estimates  Asbestos related lung cancer </vt:lpstr>
      <vt:lpstr>Survey 2016 vs. 2009 market estimates  Asbestosis </vt:lpstr>
      <vt:lpstr>Survey 2016 vs. 2009 market estimates  Pleural thickening </vt:lpstr>
      <vt:lpstr>Survey 2016 vs. 2009 market estimates  Asbestosis &amp; pleural thickening combined </vt:lpstr>
      <vt:lpstr>Update from the UK asbestos working party</vt:lpstr>
      <vt:lpstr>Survey 2016 vs. 2009 market estimate Total insurance costs 2009 - 2015 (£m)</vt:lpstr>
      <vt:lpstr>Survey 2016 vs. 2009 market estimate Insurance costs 2009 - 2015 by disease (£m)</vt:lpstr>
      <vt:lpstr>Survey 2016 vs. 2009 market estimate Mesothelioma - Insurance cost (£m)</vt:lpstr>
      <vt:lpstr>Update from the UK asbestos working party</vt:lpstr>
      <vt:lpstr>Age-Birth GLM model Overview</vt:lpstr>
      <vt:lpstr>Age-Birth GLM model The maths</vt:lpstr>
      <vt:lpstr>Age-Birth GLM model β_A - Age parameters</vt:lpstr>
      <vt:lpstr>Age-Birth GLM model γ_B - Birth year parameters</vt:lpstr>
      <vt:lpstr>Age-Birth GLM model Comparison to HSE</vt:lpstr>
      <vt:lpstr>Age-Birth GLM model Goodness of fit – Nielsen et al 2015</vt:lpstr>
      <vt:lpstr>Age-Birth GLM model Goodness of fit – Nielsen et al 2015</vt:lpstr>
      <vt:lpstr>Age-Birth GLM model Summary</vt:lpstr>
      <vt:lpstr>Age-Birth GLM model AWP adjustments</vt:lpstr>
      <vt:lpstr>Age-Birth GLM model Age parameters - AWP adjustments</vt:lpstr>
      <vt:lpstr>Age-Birth GLM model Birth year parameters - AWP adjustments</vt:lpstr>
      <vt:lpstr>Age-Birth GLM model Comparison to HSE</vt:lpstr>
      <vt:lpstr>Age-Birth GLM model Goodness of fit - AWP adjustments</vt:lpstr>
      <vt:lpstr>Age-Birth GLM model Goodness of fit - AWP adjustments</vt:lpstr>
      <vt:lpstr>Age-Birth GLM model Conclusion</vt:lpstr>
      <vt:lpstr>Update from the UK asbestos working party</vt:lpstr>
      <vt:lpstr>CRU &amp; Propensity to Claim What is the CRU?</vt:lpstr>
      <vt:lpstr>CRU &amp; Propensity to Claim What does it do?</vt:lpstr>
      <vt:lpstr>CRU &amp; Propensity to Claim Update on Propensity to Claim</vt:lpstr>
      <vt:lpstr>CRU &amp; Propensity to Claim Propensity to claim by age band and calendar year</vt:lpstr>
      <vt:lpstr>CRU &amp; Propensity to Claim Diffuse Mesothelioma Payment Scheme (DMPS) </vt:lpstr>
      <vt:lpstr>CRU &amp; Propensity to Claim CRU Data – Number of claims and claimants</vt:lpstr>
      <vt:lpstr>CRU &amp; Propensity to Claim CRU Data – Number of claims and claimants</vt:lpstr>
      <vt:lpstr>CRU &amp; Propensity to Claim Registration &amp; Death years investigation</vt:lpstr>
      <vt:lpstr>CRU &amp; Propensity to Claim Conclusion and further investigations</vt:lpstr>
      <vt:lpstr>Update from the UK asbestos working party</vt:lpstr>
      <vt:lpstr>Next steps</vt:lpstr>
      <vt:lpstr>Questions</vt:lpstr>
    </vt:vector>
  </TitlesOfParts>
  <Company>Aviva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 Wilson (Aviva UK)</dc:creator>
  <cp:lastModifiedBy>Rob Brooks</cp:lastModifiedBy>
  <cp:revision>43</cp:revision>
  <dcterms:created xsi:type="dcterms:W3CDTF">2016-09-05T08:50:30Z</dcterms:created>
  <dcterms:modified xsi:type="dcterms:W3CDTF">2016-09-28T14:02:18Z</dcterms:modified>
</cp:coreProperties>
</file>