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7" r:id="rId3"/>
    <p:sldId id="289" r:id="rId4"/>
    <p:sldId id="290" r:id="rId5"/>
    <p:sldId id="291" r:id="rId6"/>
    <p:sldId id="292" r:id="rId7"/>
    <p:sldId id="293" r:id="rId8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5FF"/>
    <a:srgbClr val="FFFFFF"/>
    <a:srgbClr val="2F5079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74" d="100"/>
          <a:sy n="74" d="100"/>
        </p:scale>
        <p:origin x="1518" y="72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May 2018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May 2018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May 2018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May 2018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28 May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28 May 2018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1" dirty="0"/>
              <a:t>What are the most important questions arising from the use of economic theories which should be addressed by current or future research? </a:t>
            </a:r>
            <a:r>
              <a:rPr lang="en-GB" b="0" dirty="0"/>
              <a:t>	</a:t>
            </a:r>
            <a:br>
              <a:rPr lang="en-GB" b="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04" y="4426049"/>
            <a:ext cx="6631517" cy="1007740"/>
          </a:xfrm>
        </p:spPr>
        <p:txBody>
          <a:bodyPr/>
          <a:lstStyle/>
          <a:p>
            <a:r>
              <a:rPr lang="en-GB" dirty="0"/>
              <a:t>Professor Steve Keen</a:t>
            </a:r>
          </a:p>
          <a:p>
            <a:r>
              <a:rPr lang="en-GB" dirty="0"/>
              <a:t>www.patreon.com/profstevekeen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28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9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98F41-2D82-43BB-B92E-AE54C87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alerted me to the 2008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23B7E-DFE6-4A69-8011-1417B459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Minsky’s “Financial Instability Hypothesis”</a:t>
            </a:r>
          </a:p>
          <a:p>
            <a:pPr lvl="1"/>
            <a:r>
              <a:rPr lang="en-GB" dirty="0"/>
              <a:t>Is capitalism stable or unstable?</a:t>
            </a:r>
          </a:p>
          <a:p>
            <a:pPr lvl="2"/>
            <a:r>
              <a:rPr lang="en-GB" dirty="0"/>
              <a:t>“the </a:t>
            </a:r>
            <a:r>
              <a:rPr lang="en-GB" b="1" i="1" dirty="0"/>
              <a:t>fundamental instability</a:t>
            </a:r>
            <a:r>
              <a:rPr lang="en-GB" dirty="0"/>
              <a:t> of a capitalist economy is </a:t>
            </a:r>
            <a:r>
              <a:rPr lang="en-GB" b="1" i="1" dirty="0"/>
              <a:t>upward</a:t>
            </a:r>
            <a:r>
              <a:rPr lang="en-GB" dirty="0"/>
              <a:t>. The </a:t>
            </a:r>
            <a:r>
              <a:rPr lang="en-GB" b="1" i="1" dirty="0"/>
              <a:t>tendency to transform doing well into a speculative investment boom </a:t>
            </a:r>
            <a:r>
              <a:rPr lang="en-GB" dirty="0"/>
              <a:t>is the basic instability in a capitalist economy.”</a:t>
            </a:r>
          </a:p>
          <a:p>
            <a:pPr lvl="1"/>
            <a:r>
              <a:rPr lang="en-GB" dirty="0"/>
              <a:t>Is there a relationship between debt and income?</a:t>
            </a:r>
          </a:p>
          <a:p>
            <a:pPr lvl="2"/>
            <a:r>
              <a:rPr lang="en-GB" dirty="0"/>
              <a:t>“The natural starting place for </a:t>
            </a:r>
            <a:r>
              <a:rPr lang="en-GB" b="1" i="1" dirty="0" err="1"/>
              <a:t>analyzing</a:t>
            </a:r>
            <a:r>
              <a:rPr lang="en-GB" b="1" i="1" dirty="0"/>
              <a:t> the relation between debt and income </a:t>
            </a:r>
            <a:r>
              <a:rPr lang="en-GB" dirty="0"/>
              <a:t>is to take an </a:t>
            </a:r>
            <a:r>
              <a:rPr lang="en-GB" b="1" i="1" dirty="0"/>
              <a:t>economy with a cyclical past that is now doing well</a:t>
            </a:r>
            <a:r>
              <a:rPr lang="en-GB" dirty="0"/>
              <a:t>… As the period over which the economy does well lengthens, two things become evident in board rooms. Existing debts are easily validated and units that were heavily in debt prospered; </a:t>
            </a:r>
            <a:r>
              <a:rPr lang="en-GB" b="1" i="1" dirty="0"/>
              <a:t>it paid to lever</a:t>
            </a:r>
            <a:r>
              <a:rPr lang="en-GB" dirty="0"/>
              <a:t>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45F0A-D2F7-4A25-92F7-4A05A6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26BA4-7C8B-4B93-97F2-75EFA73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98F41-2D82-43BB-B92E-AE54C87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alerted me to the 2008 crisis?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A923B7E-DFE6-4A69-8011-1417B4595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229" y="1534847"/>
                <a:ext cx="8982471" cy="124608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b="1" dirty="0">
                    <a:solidFill>
                      <a:schemeClr val="accent1"/>
                    </a:solidFill>
                  </a:rPr>
                  <a:t>Modelling Minsky with debt-financed investment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“Investment minus Profits Equals Change in Debt”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𝑑𝐷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Generated “Great Moderation” &amp; “Great Recession” (in August 1992)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23B7E-DFE6-4A69-8011-1417B4595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1534847"/>
                <a:ext cx="8982471" cy="1246081"/>
              </a:xfrm>
              <a:blipFill>
                <a:blip r:embed="rId3"/>
                <a:stretch>
                  <a:fillRect l="-882" t="-3431" b="-6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45F0A-D2F7-4A25-92F7-4A05A6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26BA4-7C8B-4B93-97F2-75EFA73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D97BB7A-2012-4A75-8E2A-6EC00C1F8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300" y="2679958"/>
            <a:ext cx="5575740" cy="3636951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7FB997B7-8082-4C50-A875-CFA53A743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806652"/>
              </p:ext>
            </p:extLst>
          </p:nvPr>
        </p:nvGraphicFramePr>
        <p:xfrm>
          <a:off x="6465168" y="2780928"/>
          <a:ext cx="1963391" cy="75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6" imgW="895320" imgH="345960" progId="Package">
                  <p:embed/>
                </p:oleObj>
              </mc:Choice>
              <mc:Fallback>
                <p:oleObj name="Packager Shell Object" showAsIcon="1" r:id="rId6" imgW="895320" imgH="345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5168" y="2780928"/>
                        <a:ext cx="1963391" cy="75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7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98F41-2D82-43BB-B92E-AE54C87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alerted me to the 2008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23B7E-DFE6-4A69-8011-1417B459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29" y="1534847"/>
            <a:ext cx="8982471" cy="11020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>
                <a:solidFill>
                  <a:schemeClr val="accent1"/>
                </a:solidFill>
              </a:rPr>
              <a:t>Post-1992 data began to behave like my model</a:t>
            </a:r>
          </a:p>
          <a:p>
            <a:pPr lvl="1">
              <a:spcBef>
                <a:spcPts val="0"/>
              </a:spcBef>
            </a:pPr>
            <a:r>
              <a:rPr lang="en-GB" dirty="0"/>
              <a:t>Diminishing cycles before crisis (“Great Moderation”)</a:t>
            </a:r>
          </a:p>
          <a:p>
            <a:pPr lvl="1">
              <a:spcBef>
                <a:spcPts val="0"/>
              </a:spcBef>
            </a:pPr>
            <a:r>
              <a:rPr lang="en-GB" dirty="0"/>
              <a:t>Rising private debt to GDP levels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45F0A-D2F7-4A25-92F7-4A05A6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26BA4-7C8B-4B93-97F2-75EFA73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33C4F6-3C45-4C18-8A7B-8A328A2C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8" y="2462685"/>
            <a:ext cx="4312352" cy="3516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A13AFC-1C77-46BA-9A89-5A6BC2A5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1" y="2462684"/>
            <a:ext cx="4401934" cy="35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98F41-2D82-43BB-B92E-AE54C87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so few others look at these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23B7E-DFE6-4A69-8011-1417B459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29" y="1534847"/>
            <a:ext cx="8982471" cy="11020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>
                <a:solidFill>
                  <a:schemeClr val="accent1"/>
                </a:solidFill>
              </a:rPr>
              <a:t>Mainstream priors advise ignoring banks &amp; private debt</a:t>
            </a:r>
          </a:p>
          <a:p>
            <a:pPr lvl="1">
              <a:spcBef>
                <a:spcPts val="0"/>
              </a:spcBef>
            </a:pPr>
            <a:r>
              <a:rPr lang="en-GB" dirty="0"/>
              <a:t>Loanable Funds: “no role for credit in aggregate demand”</a:t>
            </a:r>
          </a:p>
          <a:p>
            <a:pPr lvl="1">
              <a:spcBef>
                <a:spcPts val="0"/>
              </a:spcBef>
            </a:pPr>
            <a:r>
              <a:rPr lang="en-GB" dirty="0"/>
              <a:t>Modigliani-Miller: “no role for leverage in asset valuations”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45F0A-D2F7-4A25-92F7-4A05A6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26BA4-7C8B-4B93-97F2-75EFA73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4B939B-1BEF-4719-ABF5-89052C2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2492896"/>
            <a:ext cx="4681711" cy="3591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07134B-F6EC-4487-87C0-5225EE93F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49" y="2506788"/>
            <a:ext cx="4739748" cy="35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98F41-2D82-43BB-B92E-AE54C878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High-level challenges to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23B7E-DFE6-4A69-8011-1417B459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Incorporate money &amp; finance into macroeconomics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Money &amp; Finance are lubricants, not “frictions”</a:t>
            </a:r>
          </a:p>
          <a:p>
            <a:r>
              <a:rPr lang="en-GB" b="1" dirty="0">
                <a:solidFill>
                  <a:schemeClr val="accent1"/>
                </a:solidFill>
              </a:rPr>
              <a:t>Escape the DSGE monopoly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Develop ecosystem of economic models, not just DSGE</a:t>
            </a:r>
          </a:p>
          <a:p>
            <a:r>
              <a:rPr lang="en-GB" b="1" dirty="0">
                <a:solidFill>
                  <a:schemeClr val="accent1"/>
                </a:solidFill>
              </a:rPr>
              <a:t>Consider a-theoretic approaches to macroeconomics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Sufficient data exists for Deep Neural Networks</a:t>
            </a:r>
          </a:p>
          <a:p>
            <a:pPr lvl="2"/>
            <a:r>
              <a:rPr lang="en-GB" b="1" dirty="0">
                <a:solidFill>
                  <a:schemeClr val="accent1"/>
                </a:solidFill>
              </a:rPr>
              <a:t>Two “Great Depression” events</a:t>
            </a:r>
          </a:p>
          <a:p>
            <a:pPr lvl="2"/>
            <a:r>
              <a:rPr lang="en-GB" b="1" dirty="0" err="1">
                <a:solidFill>
                  <a:schemeClr val="accent1"/>
                </a:solidFill>
              </a:rPr>
              <a:t>Schularick</a:t>
            </a:r>
            <a:r>
              <a:rPr lang="en-GB" b="1" dirty="0">
                <a:solidFill>
                  <a:schemeClr val="accent1"/>
                </a:solidFill>
              </a:rPr>
              <a:t>/Shiller/Bank of England etc. long term data series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Become more data than theory driven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F45F0A-D2F7-4A25-92F7-4A05A6AC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26BA4-7C8B-4B93-97F2-75EFA73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May 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500" y="4005064"/>
            <a:ext cx="9099788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2727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IFOA PowerPoint template 07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V03.potx" id="{B1EFF89D-A4B7-4CA3-B2BA-87D9FEFA2EA8}" vid="{D44E4394-C528-46F0-83E8-181675B2D4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247</TotalTime>
  <Words>359</Words>
  <Application>Microsoft Office PowerPoint</Application>
  <PresentationFormat>A4 Paper (210x297 mm)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IFOA PowerPoint template 07</vt:lpstr>
      <vt:lpstr>Packager Shell Object</vt:lpstr>
      <vt:lpstr>What are the most important questions arising from the use of economic theories which should be addressed by current or future research?   </vt:lpstr>
      <vt:lpstr>What alerted me to the 2008 crisis?</vt:lpstr>
      <vt:lpstr>What alerted me to the 2008 crisis?</vt:lpstr>
      <vt:lpstr>What alerted me to the 2008 crisis?</vt:lpstr>
      <vt:lpstr>Why did so few others look at these factors?</vt:lpstr>
      <vt:lpstr>High-level challenges to economics?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most important questions arising from the use of economic theories which should be addressed by current or future research?</dc:title>
  <dc:creator>Steve Keen</dc:creator>
  <cp:lastModifiedBy>Chukwudi Onyia</cp:lastModifiedBy>
  <cp:revision>25</cp:revision>
  <dcterms:created xsi:type="dcterms:W3CDTF">2018-05-25T13:30:53Z</dcterms:created>
  <dcterms:modified xsi:type="dcterms:W3CDTF">2018-05-28T11:32:59Z</dcterms:modified>
</cp:coreProperties>
</file>