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9.xml" ContentType="application/vnd.openxmlformats-officedocument.drawingml.chart+xml"/>
  <Override PartName="/ppt/tags/tag2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10.xml" ContentType="application/vnd.openxmlformats-officedocument.drawingml.chart+xml"/>
  <Override PartName="/ppt/tags/tag3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11.xml" ContentType="application/vnd.openxmlformats-officedocument.drawingml.chart+xml"/>
  <Override PartName="/ppt/tags/tag4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12.xml" ContentType="application/vnd.openxmlformats-officedocument.drawingml.chart+xml"/>
  <Override PartName="/ppt/tags/tag5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13.xml" ContentType="application/vnd.openxmlformats-officedocument.drawingml.chart+xml"/>
  <Override PartName="/ppt/tags/tag6.xml" ContentType="application/vnd.openxmlformats-officedocument.presentationml.tags+xml"/>
  <Override PartName="/ppt/notesSlides/notesSlide26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ags/tag7.xml" ContentType="application/vnd.openxmlformats-officedocument.presentationml.tags+xml"/>
  <Override PartName="/ppt/notesSlides/notesSlide27.xml" ContentType="application/vnd.openxmlformats-officedocument.presentationml.notesSlide+xml"/>
  <Override PartName="/ppt/charts/chart16.xml" ContentType="application/vnd.openxmlformats-officedocument.drawingml.chart+xml"/>
  <Override PartName="/ppt/tags/tag8.xml" ContentType="application/vnd.openxmlformats-officedocument.presentationml.tags+xml"/>
  <Override PartName="/ppt/notesSlides/notesSlide28.xml" ContentType="application/vnd.openxmlformats-officedocument.presentationml.notesSlide+xml"/>
  <Override PartName="/ppt/charts/chart17.xml" ContentType="application/vnd.openxmlformats-officedocument.drawingml.chart+xml"/>
  <Override PartName="/ppt/tags/tag9.xml" ContentType="application/vnd.openxmlformats-officedocument.presentationml.tags+xml"/>
  <Override PartName="/ppt/notesSlides/notesSlide29.xml" ContentType="application/vnd.openxmlformats-officedocument.presentationml.notesSlide+xml"/>
  <Override PartName="/ppt/tags/tag10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1.xml" ContentType="application/vnd.openxmlformats-officedocument.presentationml.tags+xml"/>
  <Override PartName="/ppt/notesSlides/notesSlide32.xml" ContentType="application/vnd.openxmlformats-officedocument.presentationml.notesSlide+xml"/>
  <Override PartName="/ppt/tags/tag12.xml" ContentType="application/vnd.openxmlformats-officedocument.presentationml.tags+xml"/>
  <Override PartName="/ppt/notesSlides/notesSlide33.xml" ContentType="application/vnd.openxmlformats-officedocument.presentationml.notesSlide+xml"/>
  <Override PartName="/ppt/tags/tag13.xml" ContentType="application/vnd.openxmlformats-officedocument.presentationml.tags+xml"/>
  <Override PartName="/ppt/notesSlides/notesSlide34.xml" ContentType="application/vnd.openxmlformats-officedocument.presentationml.notesSlide+xml"/>
  <Override PartName="/ppt/tags/tag14.xml" ContentType="application/vnd.openxmlformats-officedocument.presentationml.tags+xml"/>
  <Override PartName="/ppt/notesSlides/notesSlide35.xml" ContentType="application/vnd.openxmlformats-officedocument.presentationml.notesSlide+xml"/>
  <Override PartName="/ppt/tags/tag15.xml" ContentType="application/vnd.openxmlformats-officedocument.presentationml.tags+xml"/>
  <Override PartName="/ppt/notesSlides/notesSlide36.xml" ContentType="application/vnd.openxmlformats-officedocument.presentationml.notesSlide+xml"/>
  <Override PartName="/ppt/tags/tag16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1"/>
  </p:notesMasterIdLst>
  <p:handoutMasterIdLst>
    <p:handoutMasterId r:id="rId52"/>
  </p:handoutMasterIdLst>
  <p:sldIdLst>
    <p:sldId id="662" r:id="rId5"/>
    <p:sldId id="374" r:id="rId6"/>
    <p:sldId id="470" r:id="rId7"/>
    <p:sldId id="618" r:id="rId8"/>
    <p:sldId id="378" r:id="rId9"/>
    <p:sldId id="398" r:id="rId10"/>
    <p:sldId id="381" r:id="rId11"/>
    <p:sldId id="411" r:id="rId12"/>
    <p:sldId id="663" r:id="rId13"/>
    <p:sldId id="428" r:id="rId14"/>
    <p:sldId id="518" r:id="rId15"/>
    <p:sldId id="538" r:id="rId16"/>
    <p:sldId id="660" r:id="rId17"/>
    <p:sldId id="666" r:id="rId18"/>
    <p:sldId id="539" r:id="rId19"/>
    <p:sldId id="636" r:id="rId20"/>
    <p:sldId id="642" r:id="rId21"/>
    <p:sldId id="668" r:id="rId22"/>
    <p:sldId id="643" r:id="rId23"/>
    <p:sldId id="616" r:id="rId24"/>
    <p:sldId id="635" r:id="rId25"/>
    <p:sldId id="596" r:id="rId26"/>
    <p:sldId id="597" r:id="rId27"/>
    <p:sldId id="598" r:id="rId28"/>
    <p:sldId id="599" r:id="rId29"/>
    <p:sldId id="601" r:id="rId30"/>
    <p:sldId id="602" r:id="rId31"/>
    <p:sldId id="604" r:id="rId32"/>
    <p:sldId id="606" r:id="rId33"/>
    <p:sldId id="607" r:id="rId34"/>
    <p:sldId id="608" r:id="rId35"/>
    <p:sldId id="430" r:id="rId36"/>
    <p:sldId id="609" r:id="rId37"/>
    <p:sldId id="619" r:id="rId38"/>
    <p:sldId id="612" r:id="rId39"/>
    <p:sldId id="620" r:id="rId40"/>
    <p:sldId id="613" r:id="rId41"/>
    <p:sldId id="664" r:id="rId42"/>
    <p:sldId id="473" r:id="rId43"/>
    <p:sldId id="557" r:id="rId44"/>
    <p:sldId id="554" r:id="rId45"/>
    <p:sldId id="555" r:id="rId46"/>
    <p:sldId id="468" r:id="rId47"/>
    <p:sldId id="622" r:id="rId48"/>
    <p:sldId id="471" r:id="rId49"/>
    <p:sldId id="469" r:id="rId50"/>
  </p:sldIdLst>
  <p:sldSz cx="9906000" cy="6858000" type="A4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2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AB16"/>
    <a:srgbClr val="113458"/>
    <a:srgbClr val="FFFFFF"/>
    <a:srgbClr val="D9D9D9"/>
    <a:srgbClr val="008452"/>
    <a:srgbClr val="4096B8"/>
    <a:srgbClr val="3F4548"/>
    <a:srgbClr val="79A32A"/>
    <a:srgbClr val="009CC8"/>
    <a:srgbClr val="C81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08" autoAdjust="0"/>
    <p:restoredTop sz="90109" autoAdjust="0"/>
  </p:normalViewPr>
  <p:slideViewPr>
    <p:cSldViewPr showGuides="1">
      <p:cViewPr varScale="1">
        <p:scale>
          <a:sx n="115" d="100"/>
          <a:sy n="115" d="100"/>
        </p:scale>
        <p:origin x="2346" y="96"/>
      </p:cViewPr>
      <p:guideLst>
        <p:guide orient="horz" pos="4247"/>
        <p:guide pos="262"/>
      </p:guideLst>
    </p:cSldViewPr>
  </p:slideViewPr>
  <p:outlineViewPr>
    <p:cViewPr>
      <p:scale>
        <a:sx n="33" d="100"/>
        <a:sy n="33" d="100"/>
      </p:scale>
      <p:origin x="0" y="-158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05_server\af05\Groups\ACTY\IRM\Team\Presentations\VoWP\Chart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05_server\af05\Groups\ACTY\IRM\Team\Presentations\VoWP\Chart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05_server\af05\Groups\ACTY\IRM\Team\Presentations\VoWP\Chart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05_server\af05\Groups\ACTY\IRM\Team\Presentations\VoWP\Chart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05_server\af05\Groups\ACTY\IRM\Team\Presentations\VoWP\Chart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05_server\af05\Groups\ACTY\IRM\Team\Presentations\VoWP\Chart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05_server\af05\Groups\ACTY\IRM\Team\Presentations\VoWP\Charts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05_server\af05\Groups\ACTY\IRM\Team\Presentations\VoWP\Char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ORP\HOME\C\SLCF60\WP%20working%20party\VoWP%20-%20YouGov%20Survey%20Questions%20v0.01%20(WP%20only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nst\Desktop\Value%20of%20WP%20for%20consumers\YouGov%20Survey%20Results\Results%20for%20Institute%20and%20Faculty%20of%20Actuaries%20(With%20Profits)%20Analysi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benst\Desktop\Value%20of%20WP%20for%20consumers\YouGov%20Survey%20Results\Results%20for%20Institute%20and%20Faculty%20of%20Actuaries%20(With%20Profits)%20Analysi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nst\Desktop\Value%20of%20WP%20for%20consumers\YouGov%20Survey%20Results\Results%20for%20Institute%20and%20Faculty%20of%20Actuaries%20(With%20Profits)%20Analysi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nst\Desktop\Value%20of%20WP%20for%20consumers\YouGov%20Survey%20Results\Results%20for%20Institute%20and%20Faculty%20of%20Actuaries%20(With%20Profits)%20Analysi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nst\Desktop\Value%20of%20WP%20for%20consumers\YouGov%20Survey%20Results\Results%20for%20Institute%20and%20Faculty%20of%20Actuaries%20(With%20Profits)%20Analysis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Book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05_server\af05\Groups\ACTY\IRM\Team\Presentations\VoWP\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/>
              <a:t>Product</a:t>
            </a:r>
            <a:r>
              <a:rPr lang="en-GB" baseline="0" dirty="0"/>
              <a:t> </a:t>
            </a:r>
            <a:r>
              <a:rPr lang="en-GB" baseline="0" dirty="0" smtClean="0"/>
              <a:t> Type </a:t>
            </a:r>
            <a:r>
              <a:rPr lang="en-GB" baseline="0" dirty="0"/>
              <a:t> </a:t>
            </a:r>
            <a:r>
              <a:rPr lang="en-GB" baseline="0" dirty="0" smtClean="0"/>
              <a:t>Split</a:t>
            </a:r>
            <a:endParaRPr lang="en-GB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Sheet5!$C$12:$C$14</c:f>
              <c:strCache>
                <c:ptCount val="3"/>
                <c:pt idx="0">
                  <c:v>life</c:v>
                </c:pt>
                <c:pt idx="1">
                  <c:v>pension</c:v>
                </c:pt>
                <c:pt idx="2">
                  <c:v>investment bond</c:v>
                </c:pt>
              </c:strCache>
            </c:strRef>
          </c:cat>
          <c:val>
            <c:numRef>
              <c:f>Sheet5!$D$12:$D$14</c:f>
              <c:numCache>
                <c:formatCode>0%</c:formatCode>
                <c:ptCount val="3"/>
                <c:pt idx="0">
                  <c:v>0.4</c:v>
                </c:pt>
                <c:pt idx="1">
                  <c:v>0.4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60-44D8-ADDB-8B28B930971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5813052935638725"/>
          <c:y val="0.31664815020553266"/>
          <c:w val="0.23073035744566397"/>
          <c:h val="0.40109571158760132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BA9-47A9-A402-22AC287072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Sheet1!$X$24:$X$27</c:f>
              <c:strCache>
                <c:ptCount val="4"/>
                <c:pt idx="0">
                  <c:v>Best option available</c:v>
                </c:pt>
                <c:pt idx="1">
                  <c:v>Met my investment objectives</c:v>
                </c:pt>
                <c:pt idx="2">
                  <c:v>Wanted a particular provider</c:v>
                </c:pt>
                <c:pt idx="3">
                  <c:v>I saw the product advertised</c:v>
                </c:pt>
              </c:strCache>
            </c:strRef>
          </c:cat>
          <c:val>
            <c:numRef>
              <c:f>Sheet1!$Z$24:$Z$27</c:f>
              <c:numCache>
                <c:formatCode>0%</c:formatCode>
                <c:ptCount val="4"/>
                <c:pt idx="0">
                  <c:v>0.41637430106348033</c:v>
                </c:pt>
                <c:pt idx="1">
                  <c:v>0.31613858129591094</c:v>
                </c:pt>
                <c:pt idx="2">
                  <c:v>0.16105690165552022</c:v>
                </c:pt>
                <c:pt idx="3">
                  <c:v>0.10643021598508949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FF-4A5D-82FF-11FF221662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 b="0">
              <a:solidFill>
                <a:srgbClr val="000000"/>
              </a:solidFill>
            </a:defRPr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>
              <a:solidFill>
                <a:srgbClr val="000000"/>
              </a:solidFill>
            </a:defRPr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8.2113211045715812E-2"/>
                  <c:y val="-0.2262903303474143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F55-43D6-8AA4-C382F9FC7334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FC7-4833-94B9-8A95D676E1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Sheet1!$L$39:$L$41</c:f>
              <c:strCache>
                <c:ptCount val="3"/>
                <c:pt idx="0">
                  <c:v>At least until maturity</c:v>
                </c:pt>
                <c:pt idx="1">
                  <c:v>Don't know</c:v>
                </c:pt>
                <c:pt idx="2">
                  <c:v>Surrender early</c:v>
                </c:pt>
              </c:strCache>
            </c:strRef>
          </c:cat>
          <c:val>
            <c:numRef>
              <c:f>Sheet1!$M$39:$M$41</c:f>
              <c:numCache>
                <c:formatCode>0%</c:formatCode>
                <c:ptCount val="3"/>
                <c:pt idx="0">
                  <c:v>0.79889999999999994</c:v>
                </c:pt>
                <c:pt idx="1">
                  <c:v>0.15970000000000012</c:v>
                </c:pt>
                <c:pt idx="2">
                  <c:v>4.1500000000000002E-2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55-43D6-8AA4-C382F9FC73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>
              <a:solidFill>
                <a:srgbClr val="000000"/>
              </a:solidFill>
            </a:defRPr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Sheet1!$O$72:$O$84</c:f>
              <c:strCache>
                <c:ptCount val="13"/>
                <c:pt idx="0">
                  <c:v>Investment performance</c:v>
                </c:pt>
                <c:pt idx="1">
                  <c:v>Current cash-in value</c:v>
                </c:pt>
                <c:pt idx="2">
                  <c:v>Change in value</c:v>
                </c:pt>
                <c:pt idx="3">
                  <c:v>Charges incurred</c:v>
                </c:pt>
                <c:pt idx="4">
                  <c:v>Projected maturity value</c:v>
                </c:pt>
                <c:pt idx="5">
                  <c:v>How my money is invested</c:v>
                </c:pt>
                <c:pt idx="6">
                  <c:v>Premiums paid</c:v>
                </c:pt>
                <c:pt idx="7">
                  <c:v>Death benefits attached</c:v>
                </c:pt>
                <c:pt idx="8">
                  <c:v>Any surrender penalties</c:v>
                </c:pt>
                <c:pt idx="9">
                  <c:v>Risks</c:v>
                </c:pt>
                <c:pt idx="10">
                  <c:v>How to improve the projected position</c:v>
                </c:pt>
                <c:pt idx="11">
                  <c:v>Explanation of options/guarantees</c:v>
                </c:pt>
                <c:pt idx="12">
                  <c:v>Value of any guarantees</c:v>
                </c:pt>
              </c:strCache>
            </c:strRef>
          </c:cat>
          <c:val>
            <c:numRef>
              <c:f>Sheet1!$P$72:$P$84</c:f>
              <c:numCache>
                <c:formatCode>0%</c:formatCode>
                <c:ptCount val="13"/>
                <c:pt idx="0">
                  <c:v>0.67480000000000073</c:v>
                </c:pt>
                <c:pt idx="1">
                  <c:v>0.60690000000000044</c:v>
                </c:pt>
                <c:pt idx="2">
                  <c:v>0.59160000000000001</c:v>
                </c:pt>
                <c:pt idx="3">
                  <c:v>0.48490000000000022</c:v>
                </c:pt>
                <c:pt idx="4">
                  <c:v>0.47340000000000027</c:v>
                </c:pt>
                <c:pt idx="5">
                  <c:v>0.4582</c:v>
                </c:pt>
                <c:pt idx="6">
                  <c:v>0.4486</c:v>
                </c:pt>
                <c:pt idx="7">
                  <c:v>0.37260000000000026</c:v>
                </c:pt>
                <c:pt idx="8">
                  <c:v>0.3480000000000002</c:v>
                </c:pt>
                <c:pt idx="9">
                  <c:v>0.32090000000000035</c:v>
                </c:pt>
                <c:pt idx="10">
                  <c:v>0.3162000000000002</c:v>
                </c:pt>
                <c:pt idx="11">
                  <c:v>0.2797</c:v>
                </c:pt>
                <c:pt idx="12">
                  <c:v>0.26629999999999998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3E-4610-81C0-B570C05DE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9217816"/>
        <c:axId val="439218208"/>
      </c:barChart>
      <c:catAx>
        <c:axId val="43921781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39218208"/>
        <c:crosses val="autoZero"/>
        <c:auto val="1"/>
        <c:lblAlgn val="ctr"/>
        <c:lblOffset val="100"/>
        <c:noMultiLvlLbl val="0"/>
      </c:catAx>
      <c:valAx>
        <c:axId val="439218208"/>
        <c:scaling>
          <c:orientation val="minMax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crossAx val="4392178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740006420060851"/>
          <c:y val="0.24042304504933198"/>
          <c:w val="0.51251058846720265"/>
          <c:h val="0.64804341265494636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Sheet1!$R$88:$R$89</c:f>
              <c:strCache>
                <c:ptCount val="2"/>
                <c:pt idx="0">
                  <c:v>Projected maturity value</c:v>
                </c:pt>
                <c:pt idx="1">
                  <c:v>How to improve the projected position</c:v>
                </c:pt>
              </c:strCache>
            </c:strRef>
          </c:cat>
          <c:val>
            <c:numRef>
              <c:f>Sheet1!$S$88:$S$89</c:f>
              <c:numCache>
                <c:formatCode>0%</c:formatCode>
                <c:ptCount val="2"/>
                <c:pt idx="0">
                  <c:v>0.47340000000000027</c:v>
                </c:pt>
                <c:pt idx="1">
                  <c:v>0.3162000000000002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4C-44EE-B68F-7140983A01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9218992"/>
        <c:axId val="439219384"/>
      </c:barChart>
      <c:catAx>
        <c:axId val="43921899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439219384"/>
        <c:crosses val="autoZero"/>
        <c:auto val="1"/>
        <c:lblAlgn val="ctr"/>
        <c:lblOffset val="100"/>
        <c:noMultiLvlLbl val="0"/>
      </c:catAx>
      <c:valAx>
        <c:axId val="439219384"/>
        <c:scaling>
          <c:orientation val="minMax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crossAx val="439218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Sheet1!$Y$73:$Y$75</c:f>
              <c:strCache>
                <c:ptCount val="3"/>
                <c:pt idx="0">
                  <c:v>Current cash-in value</c:v>
                </c:pt>
                <c:pt idx="1">
                  <c:v>Explanation of options/guarantees</c:v>
                </c:pt>
                <c:pt idx="2">
                  <c:v>Value of any guarantees</c:v>
                </c:pt>
              </c:strCache>
            </c:strRef>
          </c:cat>
          <c:val>
            <c:numRef>
              <c:f>Sheet1!$Z$73:$Z$75</c:f>
              <c:numCache>
                <c:formatCode>0%</c:formatCode>
                <c:ptCount val="3"/>
                <c:pt idx="0">
                  <c:v>0.60690000000000044</c:v>
                </c:pt>
                <c:pt idx="1">
                  <c:v>0.2797</c:v>
                </c:pt>
                <c:pt idx="2">
                  <c:v>0.26629999999999998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88-4EA3-A8D7-EC68ABDE64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9220168"/>
        <c:axId val="439220560"/>
      </c:barChart>
      <c:catAx>
        <c:axId val="43922016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439220560"/>
        <c:crosses val="autoZero"/>
        <c:auto val="1"/>
        <c:lblAlgn val="ctr"/>
        <c:lblOffset val="100"/>
        <c:noMultiLvlLbl val="0"/>
      </c:catAx>
      <c:valAx>
        <c:axId val="439220560"/>
        <c:scaling>
          <c:orientation val="minMax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crossAx val="439220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7761548556430466"/>
          <c:y val="0.11597987751531058"/>
          <c:w val="0.48170406824146988"/>
          <c:h val="0.83309419655876404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Sheet1!$O$97:$O$103</c:f>
              <c:strCache>
                <c:ptCount val="7"/>
                <c:pt idx="0">
                  <c:v>Timelines</c:v>
                </c:pt>
                <c:pt idx="1">
                  <c:v>Explanation of options available at maturity</c:v>
                </c:pt>
                <c:pt idx="2">
                  <c:v>Explanation of options available now</c:v>
                </c:pt>
                <c:pt idx="3">
                  <c:v>Charges for each of the options</c:v>
                </c:pt>
                <c:pt idx="4">
                  <c:v>Procedures to take the options</c:v>
                </c:pt>
                <c:pt idx="5">
                  <c:v>Examples of the journey from now to maturity</c:v>
                </c:pt>
                <c:pt idx="6">
                  <c:v>Where to get advice</c:v>
                </c:pt>
              </c:strCache>
            </c:strRef>
          </c:cat>
          <c:val>
            <c:numRef>
              <c:f>Sheet1!$P$97:$P$103</c:f>
              <c:numCache>
                <c:formatCode>0%</c:formatCode>
                <c:ptCount val="7"/>
                <c:pt idx="0">
                  <c:v>0.60940000000000005</c:v>
                </c:pt>
                <c:pt idx="1">
                  <c:v>0.59489999999999998</c:v>
                </c:pt>
                <c:pt idx="2">
                  <c:v>0.53010000000000002</c:v>
                </c:pt>
                <c:pt idx="3">
                  <c:v>0.52139999999999997</c:v>
                </c:pt>
                <c:pt idx="4">
                  <c:v>0.45690000000000008</c:v>
                </c:pt>
                <c:pt idx="5">
                  <c:v>0.32670000000000027</c:v>
                </c:pt>
                <c:pt idx="6">
                  <c:v>0.30640000000000023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34-4C3E-87C3-7760FBC811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9221344"/>
        <c:axId val="439666104"/>
      </c:barChart>
      <c:catAx>
        <c:axId val="43922134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439666104"/>
        <c:crosses val="autoZero"/>
        <c:auto val="1"/>
        <c:lblAlgn val="ctr"/>
        <c:lblOffset val="100"/>
        <c:noMultiLvlLbl val="0"/>
      </c:catAx>
      <c:valAx>
        <c:axId val="439666104"/>
        <c:scaling>
          <c:orientation val="minMax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crossAx val="439221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81446516623253"/>
          <c:y val="0.11303616556155165"/>
          <c:w val="0.47203377460259061"/>
          <c:h val="0.8373304711545606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Sheet1!$G$122:$G$130</c:f>
              <c:strCache>
                <c:ptCount val="9"/>
                <c:pt idx="0">
                  <c:v>Potential for long term growth that keeps pace with price inflation</c:v>
                </c:pt>
                <c:pt idx="1">
                  <c:v>Reliable growth with a safe investment</c:v>
                </c:pt>
                <c:pt idx="2">
                  <c:v>Tax efficiency</c:v>
                </c:pt>
                <c:pt idx="3">
                  <c:v>Shared investment fund, chance to invest in wide range of investments</c:v>
                </c:pt>
                <c:pt idx="4">
                  <c:v>Guarantees</c:v>
                </c:pt>
                <c:pt idx="5">
                  <c:v>Shared investment fund with low charges</c:v>
                </c:pt>
                <c:pt idx="6">
                  <c:v>Smoothed returns</c:v>
                </c:pt>
                <c:pt idx="7">
                  <c:v>Other</c:v>
                </c:pt>
                <c:pt idx="8">
                  <c:v>Don't know</c:v>
                </c:pt>
              </c:strCache>
            </c:strRef>
          </c:cat>
          <c:val>
            <c:numRef>
              <c:f>Sheet1!$H$122:$H$130</c:f>
              <c:numCache>
                <c:formatCode>0%</c:formatCode>
                <c:ptCount val="9"/>
                <c:pt idx="0">
                  <c:v>0.4599000000000002</c:v>
                </c:pt>
                <c:pt idx="1">
                  <c:v>0.40350000000000008</c:v>
                </c:pt>
                <c:pt idx="2">
                  <c:v>0.2576</c:v>
                </c:pt>
                <c:pt idx="3">
                  <c:v>0.24090000000000011</c:v>
                </c:pt>
                <c:pt idx="4">
                  <c:v>0.17419999999999999</c:v>
                </c:pt>
                <c:pt idx="5">
                  <c:v>0.15950000000000011</c:v>
                </c:pt>
                <c:pt idx="6">
                  <c:v>0.14119999999999999</c:v>
                </c:pt>
                <c:pt idx="7">
                  <c:v>8.0000000000000088E-3</c:v>
                </c:pt>
                <c:pt idx="8">
                  <c:v>0.16289999999999999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23-4F14-9162-87ED593F4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9666888"/>
        <c:axId val="439667280"/>
      </c:barChart>
      <c:catAx>
        <c:axId val="43966688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439667280"/>
        <c:crosses val="autoZero"/>
        <c:auto val="1"/>
        <c:lblAlgn val="ctr"/>
        <c:lblOffset val="100"/>
        <c:noMultiLvlLbl val="0"/>
      </c:catAx>
      <c:valAx>
        <c:axId val="439667280"/>
        <c:scaling>
          <c:orientation val="minMax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crossAx val="439666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Age </a:t>
            </a:r>
            <a:r>
              <a:rPr lang="en-US" dirty="0" smtClean="0"/>
              <a:t>Split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rgbClr val="113458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70DC-476E-A33B-61B96B22E2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D9D9D9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('With profit %'!$E$6:$H$6,'With profit %'!$J$6:$K$6)</c:f>
              <c:strCache>
                <c:ptCount val="6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('With profit %'!$E$8:$H$8,'With profit %'!$J$8:$K$8)</c:f>
              <c:numCache>
                <c:formatCode>0</c:formatCode>
                <c:ptCount val="6"/>
                <c:pt idx="0">
                  <c:v>13</c:v>
                </c:pt>
                <c:pt idx="1">
                  <c:v>29</c:v>
                </c:pt>
                <c:pt idx="2">
                  <c:v>38</c:v>
                </c:pt>
                <c:pt idx="3">
                  <c:v>82</c:v>
                </c:pt>
                <c:pt idx="4">
                  <c:v>132</c:v>
                </c:pt>
                <c:pt idx="5">
                  <c:v>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0D-4E8D-9AA9-5C477EFD4C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80665038414862311"/>
          <c:y val="0.26466830959663534"/>
          <c:w val="0.11201246719160098"/>
          <c:h val="0.50230314960629729"/>
        </c:manualLayout>
      </c:layout>
      <c:overlay val="0"/>
      <c:txPr>
        <a:bodyPr/>
        <a:lstStyle/>
        <a:p>
          <a:pPr rtl="0">
            <a:defRPr sz="1400" b="1">
              <a:solidFill>
                <a:srgbClr val="113458"/>
              </a:solidFill>
            </a:defRPr>
          </a:pPr>
          <a:endParaRPr lang="en-US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113458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5700066347755538E-2"/>
          <c:y val="0.19118163006105732"/>
          <c:w val="0.79674960089637903"/>
          <c:h val="0.74584223594934385"/>
        </c:manualLayout>
      </c:layout>
      <c:pieChart>
        <c:varyColors val="1"/>
        <c:ser>
          <c:idx val="0"/>
          <c:order val="0"/>
          <c:tx>
            <c:strRef>
              <c:f>Analysis!$B$168</c:f>
              <c:strCache>
                <c:ptCount val="1"/>
                <c:pt idx="0">
                  <c:v>All policyholders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74-4CBB-9FE3-81F209E3D0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74-4CBB-9FE3-81F209E3D0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074-4CBB-9FE3-81F209E3D00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074-4CBB-9FE3-81F209E3D00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11345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0074-4CBB-9FE3-81F209E3D0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D9D9D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Analysis!$A$170:$A$173</c:f>
              <c:strCache>
                <c:ptCount val="4"/>
                <c:pt idx="0">
                  <c:v>I feel I receive too much information on my financial product(s)</c:v>
                </c:pt>
                <c:pt idx="1">
                  <c:v>The amount of information I receive on my financial product(s) is about right</c:v>
                </c:pt>
                <c:pt idx="2">
                  <c:v>I feel I receive too little information on my financial product(s)</c:v>
                </c:pt>
                <c:pt idx="3">
                  <c:v>Don't know</c:v>
                </c:pt>
              </c:strCache>
            </c:strRef>
          </c:cat>
          <c:val>
            <c:numRef>
              <c:f>Analysis!$B$170:$B$173</c:f>
              <c:numCache>
                <c:formatCode>0%</c:formatCode>
                <c:ptCount val="4"/>
                <c:pt idx="0">
                  <c:v>2.5000000000000001E-2</c:v>
                </c:pt>
                <c:pt idx="1">
                  <c:v>0.63530000000000064</c:v>
                </c:pt>
                <c:pt idx="2">
                  <c:v>0.2303</c:v>
                </c:pt>
                <c:pt idx="3">
                  <c:v>0.10940000000000009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074-4CBB-9FE3-81F209E3D00E}"/>
            </c:ext>
          </c:extLst>
        </c:ser>
        <c:ser>
          <c:idx val="1"/>
          <c:order val="1"/>
          <c:tx>
            <c:strRef>
              <c:f>Analysis!$I$168</c:f>
              <c:strCache>
                <c:ptCount val="1"/>
                <c:pt idx="0">
                  <c:v>55 and older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0074-4CBB-9FE3-81F209E3D0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0074-4CBB-9FE3-81F209E3D0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0074-4CBB-9FE3-81F209E3D00E}"/>
              </c:ext>
            </c:extLst>
          </c:dPt>
          <c:cat>
            <c:strRef>
              <c:f>Analysis!$A$170:$A$173</c:f>
              <c:strCache>
                <c:ptCount val="4"/>
                <c:pt idx="0">
                  <c:v>I feel I receive too much information on my financial product(s)</c:v>
                </c:pt>
                <c:pt idx="1">
                  <c:v>The amount of information I receive on my financial product(s) is about right</c:v>
                </c:pt>
                <c:pt idx="2">
                  <c:v>I feel I receive too little information on my financial product(s)</c:v>
                </c:pt>
                <c:pt idx="3">
                  <c:v>Don't know</c:v>
                </c:pt>
              </c:strCache>
            </c:strRef>
          </c:cat>
          <c:val>
            <c:numRef>
              <c:f>Analysis!$I$171:$I$173</c:f>
              <c:numCache>
                <c:formatCode>0%</c:formatCode>
                <c:ptCount val="3"/>
                <c:pt idx="0">
                  <c:v>0.73480000000000134</c:v>
                </c:pt>
                <c:pt idx="1">
                  <c:v>0.15720000000000037</c:v>
                </c:pt>
                <c:pt idx="2">
                  <c:v>8.1600000000000006E-2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074-4CBB-9FE3-81F209E3D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113458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rgbClr val="113458"/>
                </a:solidFill>
              </a:rPr>
              <a:t>With-profits policyholders</a:t>
            </a:r>
          </a:p>
        </c:rich>
      </c:tx>
      <c:layout>
        <c:manualLayout>
          <c:xMode val="edge"/>
          <c:yMode val="edge"/>
          <c:x val="8.433767556066242E-2"/>
          <c:y val="2.806365477727098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674733046539133E-2"/>
          <c:y val="0.18255905218735086"/>
          <c:w val="0.50191680530573957"/>
          <c:h val="0.71324260820343277"/>
        </c:manualLayout>
      </c:layout>
      <c:pieChart>
        <c:varyColors val="1"/>
        <c:ser>
          <c:idx val="0"/>
          <c:order val="0"/>
          <c:tx>
            <c:strRef>
              <c:f>Analysis!$C$160</c:f>
              <c:strCache>
                <c:ptCount val="1"/>
                <c:pt idx="0">
                  <c:v>with-profits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6E-4605-B272-C15734245C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6E-4605-B272-C15734245C3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D6E-4605-B272-C15734245C3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D6E-4605-B272-C15734245C3D}"/>
              </c:ext>
            </c:extLst>
          </c:dPt>
          <c:dLbls>
            <c:dLbl>
              <c:idx val="0"/>
              <c:layout>
                <c:manualLayout>
                  <c:x val="1.4922744167666285E-2"/>
                  <c:y val="1.63219431539736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11345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D6E-4605-B272-C15734245C3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D9D9D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CD6E-4605-B272-C15734245C3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D9D9D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CD6E-4605-B272-C15734245C3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11345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CD6E-4605-B272-C15734245C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D9D9D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Analysis!$A$170:$A$173</c:f>
              <c:strCache>
                <c:ptCount val="4"/>
                <c:pt idx="0">
                  <c:v>I receive too much information</c:v>
                </c:pt>
                <c:pt idx="1">
                  <c:v>The amount of information is about right</c:v>
                </c:pt>
                <c:pt idx="2">
                  <c:v>I receive too little information</c:v>
                </c:pt>
                <c:pt idx="3">
                  <c:v>Don't know</c:v>
                </c:pt>
              </c:strCache>
            </c:strRef>
          </c:cat>
          <c:val>
            <c:numRef>
              <c:f>Analysis!$C$161:$C$164</c:f>
              <c:numCache>
                <c:formatCode>0%</c:formatCode>
                <c:ptCount val="4"/>
                <c:pt idx="0">
                  <c:v>1.990000000000005E-2</c:v>
                </c:pt>
                <c:pt idx="1">
                  <c:v>0.72610000000000063</c:v>
                </c:pt>
                <c:pt idx="2">
                  <c:v>0.22620000000000001</c:v>
                </c:pt>
                <c:pt idx="3">
                  <c:v>2.7800000000000057E-2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6E-4605-B272-C15734245C3D}"/>
            </c:ext>
          </c:extLst>
        </c:ser>
        <c:ser>
          <c:idx val="1"/>
          <c:order val="1"/>
          <c:tx>
            <c:strRef>
              <c:f>Analysis!$I$168</c:f>
              <c:strCache>
                <c:ptCount val="1"/>
                <c:pt idx="0">
                  <c:v>55 and older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CD6E-4605-B272-C15734245C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CD6E-4605-B272-C15734245C3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CD6E-4605-B272-C15734245C3D}"/>
              </c:ext>
            </c:extLst>
          </c:dPt>
          <c:cat>
            <c:strRef>
              <c:f>Analysis!$A$170:$A$173</c:f>
              <c:strCache>
                <c:ptCount val="4"/>
                <c:pt idx="0">
                  <c:v>I receive too much information</c:v>
                </c:pt>
                <c:pt idx="1">
                  <c:v>The amount of information is about right</c:v>
                </c:pt>
                <c:pt idx="2">
                  <c:v>I receive too little information</c:v>
                </c:pt>
                <c:pt idx="3">
                  <c:v>Don't know</c:v>
                </c:pt>
              </c:strCache>
            </c:strRef>
          </c:cat>
          <c:val>
            <c:numRef>
              <c:f>Analysis!$I$171:$I$173</c:f>
              <c:numCache>
                <c:formatCode>0%</c:formatCode>
                <c:ptCount val="3"/>
                <c:pt idx="0">
                  <c:v>0.73480000000000134</c:v>
                </c:pt>
                <c:pt idx="1">
                  <c:v>0.15720000000000037</c:v>
                </c:pt>
                <c:pt idx="2">
                  <c:v>8.1600000000000006E-2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D6E-4605-B272-C15734245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11345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559837649617879"/>
          <c:y val="8.1319135407410481E-2"/>
          <c:w val="0.33009234354077632"/>
          <c:h val="0.830696334958504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113458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113458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5700066347755538E-2"/>
          <c:y val="0.19118163006105732"/>
          <c:w val="0.79674960089637903"/>
          <c:h val="0.74584223594934385"/>
        </c:manualLayout>
      </c:layout>
      <c:pieChart>
        <c:varyColors val="1"/>
        <c:ser>
          <c:idx val="0"/>
          <c:order val="0"/>
          <c:tx>
            <c:strRef>
              <c:f>Analysis!$B$168</c:f>
              <c:strCache>
                <c:ptCount val="1"/>
                <c:pt idx="0">
                  <c:v>All policyholders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74-4CBB-9FE3-81F209E3D0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74-4CBB-9FE3-81F209E3D0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074-4CBB-9FE3-81F209E3D00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074-4CBB-9FE3-81F209E3D00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11345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0074-4CBB-9FE3-81F209E3D0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D9D9D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Analysis!$A$170:$A$173</c:f>
              <c:strCache>
                <c:ptCount val="4"/>
                <c:pt idx="0">
                  <c:v>I feel I receive too much information on my financial product(s)</c:v>
                </c:pt>
                <c:pt idx="1">
                  <c:v>The amount of information I receive on my financial product(s) is about right</c:v>
                </c:pt>
                <c:pt idx="2">
                  <c:v>I feel I receive too little information on my financial product(s)</c:v>
                </c:pt>
                <c:pt idx="3">
                  <c:v>Don't know</c:v>
                </c:pt>
              </c:strCache>
            </c:strRef>
          </c:cat>
          <c:val>
            <c:numRef>
              <c:f>Analysis!$B$170:$B$173</c:f>
              <c:numCache>
                <c:formatCode>0%</c:formatCode>
                <c:ptCount val="4"/>
                <c:pt idx="0">
                  <c:v>2.5000000000000001E-2</c:v>
                </c:pt>
                <c:pt idx="1">
                  <c:v>0.63530000000000064</c:v>
                </c:pt>
                <c:pt idx="2">
                  <c:v>0.2303</c:v>
                </c:pt>
                <c:pt idx="3">
                  <c:v>0.10940000000000009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074-4CBB-9FE3-81F209E3D00E}"/>
            </c:ext>
          </c:extLst>
        </c:ser>
        <c:ser>
          <c:idx val="1"/>
          <c:order val="1"/>
          <c:tx>
            <c:strRef>
              <c:f>Analysis!$I$168</c:f>
              <c:strCache>
                <c:ptCount val="1"/>
                <c:pt idx="0">
                  <c:v>55 and older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0074-4CBB-9FE3-81F209E3D0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0074-4CBB-9FE3-81F209E3D0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0074-4CBB-9FE3-81F209E3D00E}"/>
              </c:ext>
            </c:extLst>
          </c:dPt>
          <c:cat>
            <c:strRef>
              <c:f>Analysis!$A$170:$A$173</c:f>
              <c:strCache>
                <c:ptCount val="4"/>
                <c:pt idx="0">
                  <c:v>I feel I receive too much information on my financial product(s)</c:v>
                </c:pt>
                <c:pt idx="1">
                  <c:v>The amount of information I receive on my financial product(s) is about right</c:v>
                </c:pt>
                <c:pt idx="2">
                  <c:v>I feel I receive too little information on my financial product(s)</c:v>
                </c:pt>
                <c:pt idx="3">
                  <c:v>Don't know</c:v>
                </c:pt>
              </c:strCache>
            </c:strRef>
          </c:cat>
          <c:val>
            <c:numRef>
              <c:f>Analysis!$I$171:$I$173</c:f>
              <c:numCache>
                <c:formatCode>0%</c:formatCode>
                <c:ptCount val="3"/>
                <c:pt idx="0">
                  <c:v>0.73480000000000134</c:v>
                </c:pt>
                <c:pt idx="1">
                  <c:v>0.15720000000000037</c:v>
                </c:pt>
                <c:pt idx="2">
                  <c:v>8.1600000000000006E-2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074-4CBB-9FE3-81F209E3D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113458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rgbClr val="113458"/>
                </a:solidFill>
              </a:rPr>
              <a:t>With-profits policyholders</a:t>
            </a:r>
          </a:p>
        </c:rich>
      </c:tx>
      <c:layout>
        <c:manualLayout>
          <c:xMode val="edge"/>
          <c:yMode val="edge"/>
          <c:x val="8.433767556066242E-2"/>
          <c:y val="2.806365477727098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674733046539133E-2"/>
          <c:y val="0.18255905218735086"/>
          <c:w val="0.50191680530573957"/>
          <c:h val="0.71324260820343277"/>
        </c:manualLayout>
      </c:layout>
      <c:pieChart>
        <c:varyColors val="1"/>
        <c:ser>
          <c:idx val="0"/>
          <c:order val="0"/>
          <c:tx>
            <c:strRef>
              <c:f>Analysis!$C$160</c:f>
              <c:strCache>
                <c:ptCount val="1"/>
                <c:pt idx="0">
                  <c:v>with-profits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6E-4605-B272-C15734245C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6E-4605-B272-C15734245C3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D6E-4605-B272-C15734245C3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D6E-4605-B272-C15734245C3D}"/>
              </c:ext>
            </c:extLst>
          </c:dPt>
          <c:dLbls>
            <c:dLbl>
              <c:idx val="0"/>
              <c:layout>
                <c:manualLayout>
                  <c:x val="1.4922744167666285E-2"/>
                  <c:y val="1.63219431539736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11345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D6E-4605-B272-C15734245C3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D9D9D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CD6E-4605-B272-C15734245C3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D9D9D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CD6E-4605-B272-C15734245C3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11345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CD6E-4605-B272-C15734245C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D9D9D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Analysis!$A$170:$A$173</c:f>
              <c:strCache>
                <c:ptCount val="4"/>
                <c:pt idx="0">
                  <c:v>I receive too much information</c:v>
                </c:pt>
                <c:pt idx="1">
                  <c:v>The amount of information is about right</c:v>
                </c:pt>
                <c:pt idx="2">
                  <c:v>I receive too little information</c:v>
                </c:pt>
                <c:pt idx="3">
                  <c:v>Don't know</c:v>
                </c:pt>
              </c:strCache>
            </c:strRef>
          </c:cat>
          <c:val>
            <c:numRef>
              <c:f>Analysis!$C$161:$C$164</c:f>
              <c:numCache>
                <c:formatCode>0%</c:formatCode>
                <c:ptCount val="4"/>
                <c:pt idx="0">
                  <c:v>1.990000000000005E-2</c:v>
                </c:pt>
                <c:pt idx="1">
                  <c:v>0.72610000000000063</c:v>
                </c:pt>
                <c:pt idx="2">
                  <c:v>0.22620000000000001</c:v>
                </c:pt>
                <c:pt idx="3">
                  <c:v>2.7800000000000057E-2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6E-4605-B272-C15734245C3D}"/>
            </c:ext>
          </c:extLst>
        </c:ser>
        <c:ser>
          <c:idx val="1"/>
          <c:order val="1"/>
          <c:tx>
            <c:strRef>
              <c:f>Analysis!$I$168</c:f>
              <c:strCache>
                <c:ptCount val="1"/>
                <c:pt idx="0">
                  <c:v>55 and older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CD6E-4605-B272-C15734245C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CD6E-4605-B272-C15734245C3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CD6E-4605-B272-C15734245C3D}"/>
              </c:ext>
            </c:extLst>
          </c:dPt>
          <c:cat>
            <c:strRef>
              <c:f>Analysis!$A$170:$A$173</c:f>
              <c:strCache>
                <c:ptCount val="4"/>
                <c:pt idx="0">
                  <c:v>I receive too much information</c:v>
                </c:pt>
                <c:pt idx="1">
                  <c:v>The amount of information is about right</c:v>
                </c:pt>
                <c:pt idx="2">
                  <c:v>I receive too little information</c:v>
                </c:pt>
                <c:pt idx="3">
                  <c:v>Don't know</c:v>
                </c:pt>
              </c:strCache>
            </c:strRef>
          </c:cat>
          <c:val>
            <c:numRef>
              <c:f>Analysis!$I$171:$I$173</c:f>
              <c:numCache>
                <c:formatCode>0%</c:formatCode>
                <c:ptCount val="3"/>
                <c:pt idx="0">
                  <c:v>0.73480000000000134</c:v>
                </c:pt>
                <c:pt idx="1">
                  <c:v>0.15720000000000037</c:v>
                </c:pt>
                <c:pt idx="2">
                  <c:v>8.1600000000000006E-2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D6E-4605-B272-C15734245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11345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559837649617879"/>
          <c:y val="8.1319135407410481E-2"/>
          <c:w val="0.33009234354077632"/>
          <c:h val="0.830696334958504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113458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113458"/>
                </a:solidFill>
                <a:latin typeface="+mn-lt"/>
                <a:ea typeface="+mn-ea"/>
                <a:cs typeface="+mn-cs"/>
              </a:defRPr>
            </a:pPr>
            <a:r>
              <a:rPr lang="en-GB" sz="1800" dirty="0">
                <a:solidFill>
                  <a:srgbClr val="113458"/>
                </a:solidFill>
              </a:rPr>
              <a:t>Most appreciated information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All policyholders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Analysis!$B$212:$B$218</c:f>
              <c:numCache>
                <c:formatCode>0%</c:formatCode>
                <c:ptCount val="7"/>
                <c:pt idx="0">
                  <c:v>0.45629999999999998</c:v>
                </c:pt>
                <c:pt idx="1">
                  <c:v>0.43770000000000031</c:v>
                </c:pt>
                <c:pt idx="2">
                  <c:v>0.43010000000000032</c:v>
                </c:pt>
                <c:pt idx="3">
                  <c:v>0.36320000000000002</c:v>
                </c:pt>
                <c:pt idx="4">
                  <c:v>0.35910000000000031</c:v>
                </c:pt>
                <c:pt idx="5">
                  <c:v>0.35720000000000002</c:v>
                </c:pt>
                <c:pt idx="6">
                  <c:v>0.33360000000000067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31-4794-83A1-1C25C2948D54}"/>
            </c:ext>
          </c:extLst>
        </c:ser>
        <c:ser>
          <c:idx val="0"/>
          <c:order val="1"/>
          <c:tx>
            <c:v>With-profits policyholders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Analysis!$A$212:$A$218</c:f>
              <c:strCache>
                <c:ptCount val="7"/>
                <c:pt idx="0">
                  <c:v>Current value</c:v>
                </c:pt>
                <c:pt idx="1">
                  <c:v>How the investment has performed</c:v>
                </c:pt>
                <c:pt idx="2">
                  <c:v>Changes in value over the year</c:v>
                </c:pt>
                <c:pt idx="3">
                  <c:v>Projected maturity value</c:v>
                </c:pt>
                <c:pt idx="4">
                  <c:v>Charges incurred</c:v>
                </c:pt>
                <c:pt idx="5">
                  <c:v>Premiums paid</c:v>
                </c:pt>
                <c:pt idx="6">
                  <c:v>How my money is invested</c:v>
                </c:pt>
              </c:strCache>
            </c:strRef>
          </c:cat>
          <c:val>
            <c:numRef>
              <c:f>Analysis!$N$212:$N$218</c:f>
              <c:numCache>
                <c:formatCode>0%</c:formatCode>
                <c:ptCount val="7"/>
                <c:pt idx="0">
                  <c:v>0.60690000000000122</c:v>
                </c:pt>
                <c:pt idx="1">
                  <c:v>0.67480000000000184</c:v>
                </c:pt>
                <c:pt idx="2">
                  <c:v>0.59160000000000001</c:v>
                </c:pt>
                <c:pt idx="3">
                  <c:v>0.47340000000000032</c:v>
                </c:pt>
                <c:pt idx="4">
                  <c:v>0.48490000000000061</c:v>
                </c:pt>
                <c:pt idx="5">
                  <c:v>0.4486</c:v>
                </c:pt>
                <c:pt idx="6">
                  <c:v>0.4582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31-4794-83A1-1C25C2948D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39213896"/>
        <c:axId val="439214288"/>
      </c:barChart>
      <c:catAx>
        <c:axId val="439213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1345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214288"/>
        <c:crosses val="autoZero"/>
        <c:auto val="1"/>
        <c:lblAlgn val="ctr"/>
        <c:lblOffset val="100"/>
        <c:noMultiLvlLbl val="0"/>
      </c:catAx>
      <c:valAx>
        <c:axId val="43921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213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794746776995578"/>
          <c:y val="5.4040326589592395E-2"/>
          <c:w val="0.26318976432544905"/>
          <c:h val="0.21398400810195817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13458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/>
              <a:t>Review Frequency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Sheet6!$J$11</c:f>
              <c:strCache>
                <c:ptCount val="1"/>
                <c:pt idx="0">
                  <c:v>currently</c:v>
                </c:pt>
              </c:strCache>
            </c:strRef>
          </c:tx>
          <c:invertIfNegative val="0"/>
          <c:cat>
            <c:strRef>
              <c:f>Sheet6!$F$26:$F$29</c:f>
              <c:strCache>
                <c:ptCount val="4"/>
                <c:pt idx="0">
                  <c:v>6 months to 1 year</c:v>
                </c:pt>
                <c:pt idx="1">
                  <c:v>more frequent than 6 months</c:v>
                </c:pt>
                <c:pt idx="2">
                  <c:v>less frequent than 1 year</c:v>
                </c:pt>
                <c:pt idx="3">
                  <c:v>don’t know/never</c:v>
                </c:pt>
              </c:strCache>
            </c:strRef>
          </c:cat>
          <c:val>
            <c:numRef>
              <c:f>Sheet6!$J$26:$J$29</c:f>
              <c:numCache>
                <c:formatCode>0%</c:formatCode>
                <c:ptCount val="4"/>
                <c:pt idx="0">
                  <c:v>0.33480000000000021</c:v>
                </c:pt>
                <c:pt idx="1">
                  <c:v>0.42520000000000002</c:v>
                </c:pt>
                <c:pt idx="2">
                  <c:v>0.17830000000000001</c:v>
                </c:pt>
                <c:pt idx="3">
                  <c:v>6.1900000000000004E-2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FC-4E13-A0F9-D683368D608B}"/>
            </c:ext>
          </c:extLst>
        </c:ser>
        <c:ser>
          <c:idx val="1"/>
          <c:order val="1"/>
          <c:tx>
            <c:strRef>
              <c:f>Sheet6!$G$11</c:f>
              <c:strCache>
                <c:ptCount val="1"/>
                <c:pt idx="0">
                  <c:v>would like to</c:v>
                </c:pt>
              </c:strCache>
            </c:strRef>
          </c:tx>
          <c:invertIfNegative val="0"/>
          <c:cat>
            <c:strRef>
              <c:f>Sheet6!$F$26:$F$29</c:f>
              <c:strCache>
                <c:ptCount val="4"/>
                <c:pt idx="0">
                  <c:v>6 months to 1 year</c:v>
                </c:pt>
                <c:pt idx="1">
                  <c:v>more frequent than 6 months</c:v>
                </c:pt>
                <c:pt idx="2">
                  <c:v>less frequent than 1 year</c:v>
                </c:pt>
                <c:pt idx="3">
                  <c:v>don’t know/never</c:v>
                </c:pt>
              </c:strCache>
            </c:strRef>
          </c:cat>
          <c:val>
            <c:numRef>
              <c:f>Sheet6!$G$26:$G$29</c:f>
              <c:numCache>
                <c:formatCode>0%</c:formatCode>
                <c:ptCount val="4"/>
                <c:pt idx="0">
                  <c:v>0.45100000000000001</c:v>
                </c:pt>
                <c:pt idx="1">
                  <c:v>0.40950000000000009</c:v>
                </c:pt>
                <c:pt idx="2">
                  <c:v>7.7800000000000036E-2</c:v>
                </c:pt>
                <c:pt idx="3">
                  <c:v>6.1700000000000012E-2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FC-4E13-A0F9-D683368D60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9214680"/>
        <c:axId val="439215072"/>
      </c:barChart>
      <c:catAx>
        <c:axId val="4392146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39215072"/>
        <c:crosses val="autoZero"/>
        <c:auto val="1"/>
        <c:lblAlgn val="ctr"/>
        <c:lblOffset val="100"/>
        <c:noMultiLvlLbl val="0"/>
      </c:catAx>
      <c:valAx>
        <c:axId val="43921507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4392146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D65-4D2D-B37E-167466D8AE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Sheet1!$L$23:$L$26</c:f>
              <c:strCache>
                <c:ptCount val="4"/>
                <c:pt idx="0">
                  <c:v>Conscious Choice</c:v>
                </c:pt>
                <c:pt idx="1">
                  <c:v>Advised</c:v>
                </c:pt>
                <c:pt idx="2">
                  <c:v>No Choice</c:v>
                </c:pt>
                <c:pt idx="3">
                  <c:v>Other</c:v>
                </c:pt>
              </c:strCache>
            </c:strRef>
          </c:cat>
          <c:val>
            <c:numRef>
              <c:f>Sheet1!$N$23:$N$26</c:f>
              <c:numCache>
                <c:formatCode>0%</c:formatCode>
                <c:ptCount val="4"/>
                <c:pt idx="0">
                  <c:v>0.50599836345228344</c:v>
                </c:pt>
                <c:pt idx="1">
                  <c:v>0.26889311124363752</c:v>
                </c:pt>
                <c:pt idx="2">
                  <c:v>0.15945244996740796</c:v>
                </c:pt>
                <c:pt idx="3">
                  <c:v>6.5656075336671144E-2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3C-4564-B281-2FC9614399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 b="0">
              <a:solidFill>
                <a:srgbClr val="000000"/>
              </a:solidFill>
            </a:defRPr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0DF518-1EB9-44A5-901D-460C70EE9BA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280B6B8-F20B-42C2-B1BA-C369DE4197BE}">
      <dgm:prSet phldrT="[Text]"/>
      <dgm:spPr/>
      <dgm:t>
        <a:bodyPr/>
        <a:lstStyle/>
        <a:p>
          <a:r>
            <a:rPr lang="en-GB" b="1" dirty="0" smtClean="0"/>
            <a:t>Background &amp; Survey Methodology</a:t>
          </a:r>
          <a:endParaRPr lang="en-GB" b="1" dirty="0"/>
        </a:p>
      </dgm:t>
    </dgm:pt>
    <dgm:pt modelId="{C69F8D24-5381-4EE9-A854-459E295ED505}" type="parTrans" cxnId="{847EC1A8-9E06-46B9-81C1-A02D7E36D2CF}">
      <dgm:prSet/>
      <dgm:spPr/>
      <dgm:t>
        <a:bodyPr/>
        <a:lstStyle/>
        <a:p>
          <a:endParaRPr lang="en-GB"/>
        </a:p>
      </dgm:t>
    </dgm:pt>
    <dgm:pt modelId="{F414A2F3-03FF-439C-939E-F710B07A4CD0}" type="sibTrans" cxnId="{847EC1A8-9E06-46B9-81C1-A02D7E36D2CF}">
      <dgm:prSet/>
      <dgm:spPr/>
      <dgm:t>
        <a:bodyPr/>
        <a:lstStyle/>
        <a:p>
          <a:endParaRPr lang="en-GB"/>
        </a:p>
      </dgm:t>
    </dgm:pt>
    <dgm:pt modelId="{CC62B135-E35E-4DA7-8917-71742A22D8FF}">
      <dgm:prSet phldrT="[Text]"/>
      <dgm:spPr/>
      <dgm:t>
        <a:bodyPr/>
        <a:lstStyle/>
        <a:p>
          <a:r>
            <a:rPr lang="en-GB" b="1" dirty="0" smtClean="0"/>
            <a:t>Customer Engagement &amp; Sentiment</a:t>
          </a:r>
          <a:endParaRPr lang="en-GB" b="1" dirty="0"/>
        </a:p>
      </dgm:t>
    </dgm:pt>
    <dgm:pt modelId="{6DD71F1A-7405-4F46-B550-372D275C8D4C}" type="parTrans" cxnId="{5D2F44F6-A611-40AD-8A56-5DF56F233CA7}">
      <dgm:prSet/>
      <dgm:spPr/>
      <dgm:t>
        <a:bodyPr/>
        <a:lstStyle/>
        <a:p>
          <a:endParaRPr lang="en-GB"/>
        </a:p>
      </dgm:t>
    </dgm:pt>
    <dgm:pt modelId="{6F3E7916-DDE3-47F1-9218-E9775BAC5856}" type="sibTrans" cxnId="{5D2F44F6-A611-40AD-8A56-5DF56F233CA7}">
      <dgm:prSet/>
      <dgm:spPr/>
      <dgm:t>
        <a:bodyPr/>
        <a:lstStyle/>
        <a:p>
          <a:endParaRPr lang="en-GB"/>
        </a:p>
      </dgm:t>
    </dgm:pt>
    <dgm:pt modelId="{5C8FEB19-3FD0-4030-AA34-0E2161CEE38C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 smtClean="0"/>
            <a:t>	Ben Stroud – </a:t>
          </a:r>
          <a:r>
            <a:rPr lang="en-GB" dirty="0" err="1" smtClean="0"/>
            <a:t>ReAssure</a:t>
          </a:r>
          <a:r>
            <a:rPr lang="en-GB" dirty="0" smtClean="0"/>
            <a:t> </a:t>
          </a:r>
          <a:endParaRPr lang="en-GB" dirty="0"/>
        </a:p>
      </dgm:t>
    </dgm:pt>
    <dgm:pt modelId="{1EF56DB9-FD0E-4FD0-989C-567338E67B33}" type="parTrans" cxnId="{E8D5C61A-49E3-4190-A979-705AF2E97FAD}">
      <dgm:prSet/>
      <dgm:spPr/>
      <dgm:t>
        <a:bodyPr/>
        <a:lstStyle/>
        <a:p>
          <a:endParaRPr lang="en-GB"/>
        </a:p>
      </dgm:t>
    </dgm:pt>
    <dgm:pt modelId="{068CEBFE-5382-43EF-9EE2-8A19C6176925}" type="sibTrans" cxnId="{E8D5C61A-49E3-4190-A979-705AF2E97FAD}">
      <dgm:prSet/>
      <dgm:spPr/>
      <dgm:t>
        <a:bodyPr/>
        <a:lstStyle/>
        <a:p>
          <a:endParaRPr lang="en-GB"/>
        </a:p>
      </dgm:t>
    </dgm:pt>
    <dgm:pt modelId="{7A2BAD6E-DE64-45DC-B5B6-603FE01F6910}">
      <dgm:prSet/>
      <dgm:spPr/>
      <dgm:t>
        <a:bodyPr/>
        <a:lstStyle/>
        <a:p>
          <a:r>
            <a:rPr lang="en-GB" dirty="0" smtClean="0"/>
            <a:t>	Tim Bateman – </a:t>
          </a:r>
          <a:r>
            <a:rPr lang="en-GB" dirty="0" err="1" smtClean="0"/>
            <a:t>Mazars</a:t>
          </a:r>
          <a:endParaRPr lang="en-GB" dirty="0"/>
        </a:p>
      </dgm:t>
    </dgm:pt>
    <dgm:pt modelId="{5CCBC722-9C0E-44EA-BC91-4457084D8C2D}" type="parTrans" cxnId="{620F6F55-10B2-44DD-959A-49B5B66D0F04}">
      <dgm:prSet/>
      <dgm:spPr/>
      <dgm:t>
        <a:bodyPr/>
        <a:lstStyle/>
        <a:p>
          <a:endParaRPr lang="en-GB"/>
        </a:p>
      </dgm:t>
    </dgm:pt>
    <dgm:pt modelId="{40BFA637-8706-46F8-8DA8-EFA126131A73}" type="sibTrans" cxnId="{620F6F55-10B2-44DD-959A-49B5B66D0F04}">
      <dgm:prSet/>
      <dgm:spPr/>
      <dgm:t>
        <a:bodyPr/>
        <a:lstStyle/>
        <a:p>
          <a:endParaRPr lang="en-GB"/>
        </a:p>
      </dgm:t>
    </dgm:pt>
    <dgm:pt modelId="{6BA30089-7CD5-476C-9B29-D8C7DB65A48A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 smtClean="0"/>
            <a:t>Conclusion &amp; </a:t>
          </a:r>
          <a:r>
            <a:rPr lang="en-GB" smtClean="0"/>
            <a:t>Next Steps</a:t>
          </a:r>
          <a:endParaRPr lang="en-GB" dirty="0"/>
        </a:p>
      </dgm:t>
    </dgm:pt>
    <dgm:pt modelId="{05D10CDE-D4CA-4260-B380-D7EB70A62FF2}" type="parTrans" cxnId="{5CF3410B-5957-4B90-B296-B00EB2C9B38F}">
      <dgm:prSet/>
      <dgm:spPr/>
      <dgm:t>
        <a:bodyPr/>
        <a:lstStyle/>
        <a:p>
          <a:endParaRPr lang="en-US"/>
        </a:p>
      </dgm:t>
    </dgm:pt>
    <dgm:pt modelId="{1B2A0C60-4539-4BE9-9EFD-EBA2C675C141}" type="sibTrans" cxnId="{5CF3410B-5957-4B90-B296-B00EB2C9B38F}">
      <dgm:prSet/>
      <dgm:spPr/>
      <dgm:t>
        <a:bodyPr/>
        <a:lstStyle/>
        <a:p>
          <a:endParaRPr lang="en-US"/>
        </a:p>
      </dgm:t>
    </dgm:pt>
    <dgm:pt modelId="{33258C26-F4E3-4810-A5C0-EB54D3B1ADA0}">
      <dgm:prSet/>
      <dgm:spPr/>
      <dgm:t>
        <a:bodyPr/>
        <a:lstStyle/>
        <a:p>
          <a:r>
            <a:rPr lang="en-GB" dirty="0" smtClean="0"/>
            <a:t>	Tim Bateman – </a:t>
          </a:r>
          <a:r>
            <a:rPr lang="en-GB" dirty="0" err="1" smtClean="0"/>
            <a:t>Mazars</a:t>
          </a:r>
          <a:endParaRPr lang="en-GB" dirty="0"/>
        </a:p>
      </dgm:t>
    </dgm:pt>
    <dgm:pt modelId="{D9038753-CE7D-4CE2-80EC-98881D16B917}" type="parTrans" cxnId="{CA40F175-E2CF-40C1-B541-0991238AC682}">
      <dgm:prSet/>
      <dgm:spPr/>
      <dgm:t>
        <a:bodyPr/>
        <a:lstStyle/>
        <a:p>
          <a:endParaRPr lang="en-US"/>
        </a:p>
      </dgm:t>
    </dgm:pt>
    <dgm:pt modelId="{7F0E77CD-6BC2-4AA9-BCA8-3DBEC82AC493}" type="sibTrans" cxnId="{CA40F175-E2CF-40C1-B541-0991238AC682}">
      <dgm:prSet/>
      <dgm:spPr/>
      <dgm:t>
        <a:bodyPr/>
        <a:lstStyle/>
        <a:p>
          <a:endParaRPr lang="en-US"/>
        </a:p>
      </dgm:t>
    </dgm:pt>
    <dgm:pt modelId="{4F3A4783-88D1-4E58-B458-37A4256A7B70}" type="pres">
      <dgm:prSet presAssocID="{DA0DF518-1EB9-44A5-901D-460C70EE9BA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A1D8AF-FB8E-4340-BDE8-4310BB8284B8}" type="pres">
      <dgm:prSet presAssocID="{9280B6B8-F20B-42C2-B1BA-C369DE4197BE}" presName="parentLin" presStyleCnt="0"/>
      <dgm:spPr/>
    </dgm:pt>
    <dgm:pt modelId="{E9FB5FC1-87CA-4484-A145-E0E29DAF9C1B}" type="pres">
      <dgm:prSet presAssocID="{9280B6B8-F20B-42C2-B1BA-C369DE4197B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66DDDB7-1127-47A0-B33E-7CC31CD33629}" type="pres">
      <dgm:prSet presAssocID="{9280B6B8-F20B-42C2-B1BA-C369DE4197B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2CDD42-4033-4FC3-AC81-92C44878D462}" type="pres">
      <dgm:prSet presAssocID="{9280B6B8-F20B-42C2-B1BA-C369DE4197BE}" presName="negativeSpace" presStyleCnt="0"/>
      <dgm:spPr/>
    </dgm:pt>
    <dgm:pt modelId="{4F4391A0-D039-4991-BFEA-BAA262593F6D}" type="pres">
      <dgm:prSet presAssocID="{9280B6B8-F20B-42C2-B1BA-C369DE4197B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D8B86B-7D64-47AB-9225-742756AFBB4E}" type="pres">
      <dgm:prSet presAssocID="{F414A2F3-03FF-439C-939E-F710B07A4CD0}" presName="spaceBetweenRectangles" presStyleCnt="0"/>
      <dgm:spPr/>
    </dgm:pt>
    <dgm:pt modelId="{6994DAC4-9C1A-4913-B146-DE84DDD890A0}" type="pres">
      <dgm:prSet presAssocID="{CC62B135-E35E-4DA7-8917-71742A22D8FF}" presName="parentLin" presStyleCnt="0"/>
      <dgm:spPr/>
    </dgm:pt>
    <dgm:pt modelId="{1799ACFC-D5E5-4A46-896D-397EB6E4A9B6}" type="pres">
      <dgm:prSet presAssocID="{CC62B135-E35E-4DA7-8917-71742A22D8F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8173722-D31C-41CD-A13D-1BFFB6B23519}" type="pres">
      <dgm:prSet presAssocID="{CC62B135-E35E-4DA7-8917-71742A22D8F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E02836-02E2-4E3B-BB39-5328CED9D4F9}" type="pres">
      <dgm:prSet presAssocID="{CC62B135-E35E-4DA7-8917-71742A22D8FF}" presName="negativeSpace" presStyleCnt="0"/>
      <dgm:spPr/>
    </dgm:pt>
    <dgm:pt modelId="{B9526A40-1EE0-4741-B676-8CD03B4A9952}" type="pres">
      <dgm:prSet presAssocID="{CC62B135-E35E-4DA7-8917-71742A22D8FF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479A16-A126-4E51-9976-346B3998ACB8}" type="pres">
      <dgm:prSet presAssocID="{6F3E7916-DDE3-47F1-9218-E9775BAC5856}" presName="spaceBetweenRectangles" presStyleCnt="0"/>
      <dgm:spPr/>
    </dgm:pt>
    <dgm:pt modelId="{91AB1A7E-F8F1-4EAD-99CD-183373F0B693}" type="pres">
      <dgm:prSet presAssocID="{6BA30089-7CD5-476C-9B29-D8C7DB65A48A}" presName="parentLin" presStyleCnt="0"/>
      <dgm:spPr/>
    </dgm:pt>
    <dgm:pt modelId="{A2175416-02B4-4A22-A92B-BA1DAD1FADC7}" type="pres">
      <dgm:prSet presAssocID="{6BA30089-7CD5-476C-9B29-D8C7DB65A48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5C8ADEA3-95E5-4278-84E3-66BCA4A6271B}" type="pres">
      <dgm:prSet presAssocID="{6BA30089-7CD5-476C-9B29-D8C7DB65A48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F0CD9-EBB1-4DDC-B47F-A7AB3A1FD5E3}" type="pres">
      <dgm:prSet presAssocID="{6BA30089-7CD5-476C-9B29-D8C7DB65A48A}" presName="negativeSpace" presStyleCnt="0"/>
      <dgm:spPr/>
    </dgm:pt>
    <dgm:pt modelId="{8559CAB0-07ED-4AC9-B62A-35AB7C630689}" type="pres">
      <dgm:prSet presAssocID="{6BA30089-7CD5-476C-9B29-D8C7DB65A48A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291676-04A5-4363-8FEB-1DFA72F14A13}" type="presOf" srcId="{CC62B135-E35E-4DA7-8917-71742A22D8FF}" destId="{1799ACFC-D5E5-4A46-896D-397EB6E4A9B6}" srcOrd="0" destOrd="0" presId="urn:microsoft.com/office/officeart/2005/8/layout/list1"/>
    <dgm:cxn modelId="{D933713A-D217-447C-BF67-3A459A695688}" type="presOf" srcId="{9280B6B8-F20B-42C2-B1BA-C369DE4197BE}" destId="{E9FB5FC1-87CA-4484-A145-E0E29DAF9C1B}" srcOrd="0" destOrd="0" presId="urn:microsoft.com/office/officeart/2005/8/layout/list1"/>
    <dgm:cxn modelId="{5CF3410B-5957-4B90-B296-B00EB2C9B38F}" srcId="{DA0DF518-1EB9-44A5-901D-460C70EE9BAC}" destId="{6BA30089-7CD5-476C-9B29-D8C7DB65A48A}" srcOrd="2" destOrd="0" parTransId="{05D10CDE-D4CA-4260-B380-D7EB70A62FF2}" sibTransId="{1B2A0C60-4539-4BE9-9EFD-EBA2C675C141}"/>
    <dgm:cxn modelId="{715F615C-2930-4D2A-B77D-D4A2380C680E}" type="presOf" srcId="{CC62B135-E35E-4DA7-8917-71742A22D8FF}" destId="{E8173722-D31C-41CD-A13D-1BFFB6B23519}" srcOrd="1" destOrd="0" presId="urn:microsoft.com/office/officeart/2005/8/layout/list1"/>
    <dgm:cxn modelId="{E8D5C61A-49E3-4190-A979-705AF2E97FAD}" srcId="{CC62B135-E35E-4DA7-8917-71742A22D8FF}" destId="{5C8FEB19-3FD0-4030-AA34-0E2161CEE38C}" srcOrd="0" destOrd="0" parTransId="{1EF56DB9-FD0E-4FD0-989C-567338E67B33}" sibTransId="{068CEBFE-5382-43EF-9EE2-8A19C6176925}"/>
    <dgm:cxn modelId="{2059B67C-8E86-4C24-A8E0-F755E048B65A}" type="presOf" srcId="{DA0DF518-1EB9-44A5-901D-460C70EE9BAC}" destId="{4F3A4783-88D1-4E58-B458-37A4256A7B70}" srcOrd="0" destOrd="0" presId="urn:microsoft.com/office/officeart/2005/8/layout/list1"/>
    <dgm:cxn modelId="{847EC1A8-9E06-46B9-81C1-A02D7E36D2CF}" srcId="{DA0DF518-1EB9-44A5-901D-460C70EE9BAC}" destId="{9280B6B8-F20B-42C2-B1BA-C369DE4197BE}" srcOrd="0" destOrd="0" parTransId="{C69F8D24-5381-4EE9-A854-459E295ED505}" sibTransId="{F414A2F3-03FF-439C-939E-F710B07A4CD0}"/>
    <dgm:cxn modelId="{C3BD78D8-7BA7-4354-823F-86D7E656F2F1}" type="presOf" srcId="{6BA30089-7CD5-476C-9B29-D8C7DB65A48A}" destId="{A2175416-02B4-4A22-A92B-BA1DAD1FADC7}" srcOrd="0" destOrd="0" presId="urn:microsoft.com/office/officeart/2005/8/layout/list1"/>
    <dgm:cxn modelId="{0CC00071-0617-4A97-AFAC-6F668B7D30F6}" type="presOf" srcId="{9280B6B8-F20B-42C2-B1BA-C369DE4197BE}" destId="{666DDDB7-1127-47A0-B33E-7CC31CD33629}" srcOrd="1" destOrd="0" presId="urn:microsoft.com/office/officeart/2005/8/layout/list1"/>
    <dgm:cxn modelId="{5A39EEFE-9CE3-45EC-81A9-362C3D4F9517}" type="presOf" srcId="{5C8FEB19-3FD0-4030-AA34-0E2161CEE38C}" destId="{B9526A40-1EE0-4741-B676-8CD03B4A9952}" srcOrd="0" destOrd="0" presId="urn:microsoft.com/office/officeart/2005/8/layout/list1"/>
    <dgm:cxn modelId="{317CB245-61BC-4F12-82DD-3A60537E5C1B}" type="presOf" srcId="{6BA30089-7CD5-476C-9B29-D8C7DB65A48A}" destId="{5C8ADEA3-95E5-4278-84E3-66BCA4A6271B}" srcOrd="1" destOrd="0" presId="urn:microsoft.com/office/officeart/2005/8/layout/list1"/>
    <dgm:cxn modelId="{CA40F175-E2CF-40C1-B541-0991238AC682}" srcId="{6BA30089-7CD5-476C-9B29-D8C7DB65A48A}" destId="{33258C26-F4E3-4810-A5C0-EB54D3B1ADA0}" srcOrd="0" destOrd="0" parTransId="{D9038753-CE7D-4CE2-80EC-98881D16B917}" sibTransId="{7F0E77CD-6BC2-4AA9-BCA8-3DBEC82AC493}"/>
    <dgm:cxn modelId="{620F6F55-10B2-44DD-959A-49B5B66D0F04}" srcId="{9280B6B8-F20B-42C2-B1BA-C369DE4197BE}" destId="{7A2BAD6E-DE64-45DC-B5B6-603FE01F6910}" srcOrd="0" destOrd="0" parTransId="{5CCBC722-9C0E-44EA-BC91-4457084D8C2D}" sibTransId="{40BFA637-8706-46F8-8DA8-EFA126131A73}"/>
    <dgm:cxn modelId="{5D2F44F6-A611-40AD-8A56-5DF56F233CA7}" srcId="{DA0DF518-1EB9-44A5-901D-460C70EE9BAC}" destId="{CC62B135-E35E-4DA7-8917-71742A22D8FF}" srcOrd="1" destOrd="0" parTransId="{6DD71F1A-7405-4F46-B550-372D275C8D4C}" sibTransId="{6F3E7916-DDE3-47F1-9218-E9775BAC5856}"/>
    <dgm:cxn modelId="{9542FFC2-38CF-45C2-A93E-0E6543F23AC2}" type="presOf" srcId="{33258C26-F4E3-4810-A5C0-EB54D3B1ADA0}" destId="{8559CAB0-07ED-4AC9-B62A-35AB7C630689}" srcOrd="0" destOrd="0" presId="urn:microsoft.com/office/officeart/2005/8/layout/list1"/>
    <dgm:cxn modelId="{F258DBA7-8CCB-4E59-A3B3-6771664016FB}" type="presOf" srcId="{7A2BAD6E-DE64-45DC-B5B6-603FE01F6910}" destId="{4F4391A0-D039-4991-BFEA-BAA262593F6D}" srcOrd="0" destOrd="0" presId="urn:microsoft.com/office/officeart/2005/8/layout/list1"/>
    <dgm:cxn modelId="{AB267C49-6D38-46A6-9388-8DF109106CAA}" type="presParOf" srcId="{4F3A4783-88D1-4E58-B458-37A4256A7B70}" destId="{83A1D8AF-FB8E-4340-BDE8-4310BB8284B8}" srcOrd="0" destOrd="0" presId="urn:microsoft.com/office/officeart/2005/8/layout/list1"/>
    <dgm:cxn modelId="{218859FD-280F-4991-B9D5-2B43ABC0C200}" type="presParOf" srcId="{83A1D8AF-FB8E-4340-BDE8-4310BB8284B8}" destId="{E9FB5FC1-87CA-4484-A145-E0E29DAF9C1B}" srcOrd="0" destOrd="0" presId="urn:microsoft.com/office/officeart/2005/8/layout/list1"/>
    <dgm:cxn modelId="{2246F7D2-5133-4FDD-AAA7-71810B6B76AD}" type="presParOf" srcId="{83A1D8AF-FB8E-4340-BDE8-4310BB8284B8}" destId="{666DDDB7-1127-47A0-B33E-7CC31CD33629}" srcOrd="1" destOrd="0" presId="urn:microsoft.com/office/officeart/2005/8/layout/list1"/>
    <dgm:cxn modelId="{E56A4320-B667-4680-B2A0-92432EB73C70}" type="presParOf" srcId="{4F3A4783-88D1-4E58-B458-37A4256A7B70}" destId="{8E2CDD42-4033-4FC3-AC81-92C44878D462}" srcOrd="1" destOrd="0" presId="urn:microsoft.com/office/officeart/2005/8/layout/list1"/>
    <dgm:cxn modelId="{EE59C2D6-2A3A-43D8-8031-3EDD6338D203}" type="presParOf" srcId="{4F3A4783-88D1-4E58-B458-37A4256A7B70}" destId="{4F4391A0-D039-4991-BFEA-BAA262593F6D}" srcOrd="2" destOrd="0" presId="urn:microsoft.com/office/officeart/2005/8/layout/list1"/>
    <dgm:cxn modelId="{2E6AAB77-2463-47C7-8AAF-76862A482D09}" type="presParOf" srcId="{4F3A4783-88D1-4E58-B458-37A4256A7B70}" destId="{5FD8B86B-7D64-47AB-9225-742756AFBB4E}" srcOrd="3" destOrd="0" presId="urn:microsoft.com/office/officeart/2005/8/layout/list1"/>
    <dgm:cxn modelId="{B1209DDA-99B6-4FFF-AA92-855F58AB1B94}" type="presParOf" srcId="{4F3A4783-88D1-4E58-B458-37A4256A7B70}" destId="{6994DAC4-9C1A-4913-B146-DE84DDD890A0}" srcOrd="4" destOrd="0" presId="urn:microsoft.com/office/officeart/2005/8/layout/list1"/>
    <dgm:cxn modelId="{6D33CB94-FEDD-4B79-ADB7-E0F1A4A2D7A9}" type="presParOf" srcId="{6994DAC4-9C1A-4913-B146-DE84DDD890A0}" destId="{1799ACFC-D5E5-4A46-896D-397EB6E4A9B6}" srcOrd="0" destOrd="0" presId="urn:microsoft.com/office/officeart/2005/8/layout/list1"/>
    <dgm:cxn modelId="{04180963-B950-4E68-BB8C-DD4C9C7E5629}" type="presParOf" srcId="{6994DAC4-9C1A-4913-B146-DE84DDD890A0}" destId="{E8173722-D31C-41CD-A13D-1BFFB6B23519}" srcOrd="1" destOrd="0" presId="urn:microsoft.com/office/officeart/2005/8/layout/list1"/>
    <dgm:cxn modelId="{1EC6E10A-4F33-42FC-8A05-ECFFE5585189}" type="presParOf" srcId="{4F3A4783-88D1-4E58-B458-37A4256A7B70}" destId="{2AE02836-02E2-4E3B-BB39-5328CED9D4F9}" srcOrd="5" destOrd="0" presId="urn:microsoft.com/office/officeart/2005/8/layout/list1"/>
    <dgm:cxn modelId="{F4B4C1AA-8041-4CD0-88DB-B20C2ACD2617}" type="presParOf" srcId="{4F3A4783-88D1-4E58-B458-37A4256A7B70}" destId="{B9526A40-1EE0-4741-B676-8CD03B4A9952}" srcOrd="6" destOrd="0" presId="urn:microsoft.com/office/officeart/2005/8/layout/list1"/>
    <dgm:cxn modelId="{1EA93A9F-7FBD-4674-A80D-E204D9957486}" type="presParOf" srcId="{4F3A4783-88D1-4E58-B458-37A4256A7B70}" destId="{9A479A16-A126-4E51-9976-346B3998ACB8}" srcOrd="7" destOrd="0" presId="urn:microsoft.com/office/officeart/2005/8/layout/list1"/>
    <dgm:cxn modelId="{CF7BFDC4-F549-429C-B3F4-69B0F4D5345D}" type="presParOf" srcId="{4F3A4783-88D1-4E58-B458-37A4256A7B70}" destId="{91AB1A7E-F8F1-4EAD-99CD-183373F0B693}" srcOrd="8" destOrd="0" presId="urn:microsoft.com/office/officeart/2005/8/layout/list1"/>
    <dgm:cxn modelId="{FF25B11A-A32A-4B39-86CD-F22B46258785}" type="presParOf" srcId="{91AB1A7E-F8F1-4EAD-99CD-183373F0B693}" destId="{A2175416-02B4-4A22-A92B-BA1DAD1FADC7}" srcOrd="0" destOrd="0" presId="urn:microsoft.com/office/officeart/2005/8/layout/list1"/>
    <dgm:cxn modelId="{F0BFDEA5-6529-4C81-ADB7-3E4F99ACF063}" type="presParOf" srcId="{91AB1A7E-F8F1-4EAD-99CD-183373F0B693}" destId="{5C8ADEA3-95E5-4278-84E3-66BCA4A6271B}" srcOrd="1" destOrd="0" presId="urn:microsoft.com/office/officeart/2005/8/layout/list1"/>
    <dgm:cxn modelId="{F732E37E-147F-42EB-A5CF-DB44A4BA92F3}" type="presParOf" srcId="{4F3A4783-88D1-4E58-B458-37A4256A7B70}" destId="{306F0CD9-EBB1-4DDC-B47F-A7AB3A1FD5E3}" srcOrd="9" destOrd="0" presId="urn:microsoft.com/office/officeart/2005/8/layout/list1"/>
    <dgm:cxn modelId="{2B6B7CC1-D499-43E8-B4E3-A157E39B17C0}" type="presParOf" srcId="{4F3A4783-88D1-4E58-B458-37A4256A7B70}" destId="{8559CAB0-07ED-4AC9-B62A-35AB7C63068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391A0-D039-4991-BFEA-BAA262593F6D}">
      <dsp:nvSpPr>
        <dsp:cNvPr id="0" name=""/>
        <dsp:cNvSpPr/>
      </dsp:nvSpPr>
      <dsp:spPr>
        <a:xfrm>
          <a:off x="0" y="348732"/>
          <a:ext cx="6480720" cy="834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2976" tIns="416560" rIns="50297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	Tim Bateman – </a:t>
          </a:r>
          <a:r>
            <a:rPr lang="en-GB" sz="2000" kern="1200" dirty="0" err="1" smtClean="0"/>
            <a:t>Mazars</a:t>
          </a:r>
          <a:endParaRPr lang="en-GB" sz="2000" kern="1200" dirty="0"/>
        </a:p>
      </dsp:txBody>
      <dsp:txXfrm>
        <a:off x="0" y="348732"/>
        <a:ext cx="6480720" cy="834750"/>
      </dsp:txXfrm>
    </dsp:sp>
    <dsp:sp modelId="{666DDDB7-1127-47A0-B33E-7CC31CD33629}">
      <dsp:nvSpPr>
        <dsp:cNvPr id="0" name=""/>
        <dsp:cNvSpPr/>
      </dsp:nvSpPr>
      <dsp:spPr>
        <a:xfrm>
          <a:off x="324036" y="53532"/>
          <a:ext cx="4536504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69" tIns="0" rIns="17146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Background &amp; Survey Methodology</a:t>
          </a:r>
          <a:endParaRPr lang="en-GB" sz="2000" b="1" kern="1200" dirty="0"/>
        </a:p>
      </dsp:txBody>
      <dsp:txXfrm>
        <a:off x="352857" y="82353"/>
        <a:ext cx="4478862" cy="532758"/>
      </dsp:txXfrm>
    </dsp:sp>
    <dsp:sp modelId="{B9526A40-1EE0-4741-B676-8CD03B4A9952}">
      <dsp:nvSpPr>
        <dsp:cNvPr id="0" name=""/>
        <dsp:cNvSpPr/>
      </dsp:nvSpPr>
      <dsp:spPr>
        <a:xfrm>
          <a:off x="0" y="1586683"/>
          <a:ext cx="6480720" cy="866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2976" tIns="416560" rIns="502976" bIns="14224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2000" kern="1200" dirty="0" smtClean="0"/>
            <a:t>	Ben Stroud – </a:t>
          </a:r>
          <a:r>
            <a:rPr lang="en-GB" sz="2000" kern="1200" dirty="0" err="1" smtClean="0"/>
            <a:t>ReAssure</a:t>
          </a:r>
          <a:r>
            <a:rPr lang="en-GB" sz="2000" kern="1200" dirty="0" smtClean="0"/>
            <a:t> </a:t>
          </a:r>
          <a:endParaRPr lang="en-GB" sz="2000" kern="1200" dirty="0"/>
        </a:p>
      </dsp:txBody>
      <dsp:txXfrm>
        <a:off x="0" y="1586683"/>
        <a:ext cx="6480720" cy="866250"/>
      </dsp:txXfrm>
    </dsp:sp>
    <dsp:sp modelId="{E8173722-D31C-41CD-A13D-1BFFB6B23519}">
      <dsp:nvSpPr>
        <dsp:cNvPr id="0" name=""/>
        <dsp:cNvSpPr/>
      </dsp:nvSpPr>
      <dsp:spPr>
        <a:xfrm>
          <a:off x="324036" y="1291483"/>
          <a:ext cx="4536504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69" tIns="0" rIns="17146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Customer Engagement &amp; Sentiment</a:t>
          </a:r>
          <a:endParaRPr lang="en-GB" sz="2000" b="1" kern="1200" dirty="0"/>
        </a:p>
      </dsp:txBody>
      <dsp:txXfrm>
        <a:off x="352857" y="1320304"/>
        <a:ext cx="4478862" cy="532758"/>
      </dsp:txXfrm>
    </dsp:sp>
    <dsp:sp modelId="{8559CAB0-07ED-4AC9-B62A-35AB7C630689}">
      <dsp:nvSpPr>
        <dsp:cNvPr id="0" name=""/>
        <dsp:cNvSpPr/>
      </dsp:nvSpPr>
      <dsp:spPr>
        <a:xfrm>
          <a:off x="0" y="2856133"/>
          <a:ext cx="6480720" cy="834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2976" tIns="416560" rIns="50297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	Tim Bateman – </a:t>
          </a:r>
          <a:r>
            <a:rPr lang="en-GB" sz="2000" kern="1200" dirty="0" err="1" smtClean="0"/>
            <a:t>Mazars</a:t>
          </a:r>
          <a:endParaRPr lang="en-GB" sz="2000" kern="1200" dirty="0"/>
        </a:p>
      </dsp:txBody>
      <dsp:txXfrm>
        <a:off x="0" y="2856133"/>
        <a:ext cx="6480720" cy="834750"/>
      </dsp:txXfrm>
    </dsp:sp>
    <dsp:sp modelId="{5C8ADEA3-95E5-4278-84E3-66BCA4A6271B}">
      <dsp:nvSpPr>
        <dsp:cNvPr id="0" name=""/>
        <dsp:cNvSpPr/>
      </dsp:nvSpPr>
      <dsp:spPr>
        <a:xfrm>
          <a:off x="324036" y="2560933"/>
          <a:ext cx="4536504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69" tIns="0" rIns="171469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kern="1200" dirty="0" smtClean="0"/>
            <a:t>Conclusion &amp; </a:t>
          </a:r>
          <a:r>
            <a:rPr lang="en-GB" sz="2000" kern="1200" smtClean="0"/>
            <a:t>Next Steps</a:t>
          </a:r>
          <a:endParaRPr lang="en-GB" sz="2000" kern="1200" dirty="0"/>
        </a:p>
      </dsp:txBody>
      <dsp:txXfrm>
        <a:off x="352857" y="2589754"/>
        <a:ext cx="4478862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0.11582</cdr:y>
    </cdr:from>
    <cdr:to>
      <cdr:x>0.64557</cdr:x>
      <cdr:y>0.96104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0" y="504056"/>
          <a:ext cx="3672408" cy="36786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0.15833</cdr:x>
      <cdr:y>0.14516</cdr:y>
    </cdr:from>
    <cdr:to>
      <cdr:x>0.2438</cdr:x>
      <cdr:y>0.41935</cdr:y>
    </cdr:to>
    <cdr:sp macro="" textlink="">
      <cdr:nvSpPr>
        <cdr:cNvPr id="2" name="Oval 1"/>
        <cdr:cNvSpPr/>
      </cdr:nvSpPr>
      <cdr:spPr>
        <a:xfrm xmlns:a="http://schemas.openxmlformats.org/drawingml/2006/main">
          <a:off x="1368152" y="648072"/>
          <a:ext cx="738543" cy="122413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50B82-5878-4B7D-88C2-02C69512A2A1}" type="datetimeFigureOut">
              <a:rPr lang="en-GB" smtClean="0"/>
              <a:pPr/>
              <a:t>17/05/2018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77763-85C6-42DD-8ACF-9BCBEC07E1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736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75E569-FA29-4591-9ED9-413A86DC2D18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2483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presentation was delivered at the </a:t>
            </a:r>
            <a:r>
              <a:rPr lang="en-GB" dirty="0" smtClean="0"/>
              <a:t>Yorkshire Actuarial Society (YAS) on 16</a:t>
            </a:r>
            <a:r>
              <a:rPr lang="en-GB" baseline="30000" dirty="0" smtClean="0"/>
              <a:t>th</a:t>
            </a:r>
            <a:r>
              <a:rPr lang="en-GB" dirty="0" smtClean="0"/>
              <a:t> May 2018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9086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611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The key points to note from the survey methodology were that: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We used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YouGov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, a well respected survey company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One of the main reasons they were selected was because of their ability find a representative sample of with-profits customers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It was an online survey, which helped with the turnaround so we had the results in time to present at this conference. Although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I’ll discuss this more later.</a:t>
            </a: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Although it could be argued this leads to some selection bias in terms of only showing computer literate policyholders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Of the interviewees with at least one financial product, (473) 17% of them had a with-profits policy, which was pleasing because YouGov had initially expected this to be lower.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And as you can see this survey is hot off the press having been completed earlier in the month and has thrown up some interesting statistics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The full findings of the results will form part of the written report which will be produced in due course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500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8028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 will flick through the next two slides quickly, but the key takeaways are: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We feel this that the with-profits sample is a good representation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As would be expected the majority of with-profits policyholders are over 55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As a lot of with-profits products are now closed to new business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Slightly older than the control sample</a:t>
            </a:r>
          </a:p>
          <a:p>
            <a:pPr marL="228600" indent="-228600">
              <a:buNone/>
            </a:pP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318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 will flick through the next two slides quickly, but the key takeaways are: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We feel this that the with-profits sample is a good representation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As would be expected the majority of with-profits policyholders are over 55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As a lot of with-profits products are now closed to new business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Slightly older than the control sample</a:t>
            </a:r>
          </a:p>
          <a:p>
            <a:pPr marL="228600" indent="-228600">
              <a:buNone/>
            </a:pP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318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999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876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61084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1473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0148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7426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789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Suggests a lot of people knew what they wanted at outset</a:t>
            </a:r>
          </a:p>
          <a:p>
            <a:r>
              <a:rPr lang="en-GB" dirty="0" smtClean="0"/>
              <a:t>Values come</a:t>
            </a:r>
            <a:r>
              <a:rPr lang="en-GB" baseline="0" dirty="0" smtClean="0"/>
              <a:t> from grouping responses to Q based on high level groups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AB2531-B7A9-1A4D-9CE2-792BAF7DC72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602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Looking</a:t>
            </a:r>
            <a:r>
              <a:rPr lang="en-GB" baseline="0" dirty="0" smtClean="0"/>
              <a:t> at the “Conscious Choice” category more granularly suggests people did research and chose WP for one reason or another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AB2531-B7A9-1A4D-9CE2-792BAF7DC72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1665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AB2531-B7A9-1A4D-9CE2-792BAF7DC72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6119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does</a:t>
            </a:r>
            <a:r>
              <a:rPr lang="en-GB" baseline="0" dirty="0" smtClean="0"/>
              <a:t> this tell us, in it for the long term?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AB2531-B7A9-1A4D-9CE2-792BAF7DC72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7580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info wanted</a:t>
            </a:r>
            <a:r>
              <a:rPr lang="en-GB" baseline="0" dirty="0" smtClean="0"/>
              <a:t> in annual statements</a:t>
            </a:r>
            <a:endParaRPr lang="en-GB" dirty="0" smtClean="0"/>
          </a:p>
          <a:p>
            <a:r>
              <a:rPr lang="en-GB" dirty="0" smtClean="0"/>
              <a:t>Point out the more obvious</a:t>
            </a:r>
            <a:r>
              <a:rPr lang="en-GB" baseline="0" dirty="0" smtClean="0"/>
              <a:t> things scored highly</a:t>
            </a:r>
          </a:p>
          <a:p>
            <a:r>
              <a:rPr lang="en-GB" baseline="0" dirty="0" smtClean="0"/>
              <a:t>Worryingly low scores lower down – risks, improving projected position, </a:t>
            </a:r>
            <a:r>
              <a:rPr lang="en-GB" baseline="0" dirty="0" err="1" smtClean="0"/>
              <a:t>gtees</a:t>
            </a:r>
            <a:endParaRPr lang="en-GB" baseline="0" dirty="0" smtClean="0"/>
          </a:p>
          <a:p>
            <a:r>
              <a:rPr lang="en-GB" baseline="0" dirty="0" smtClean="0"/>
              <a:t>Some specific comparisons overleaf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AB2531-B7A9-1A4D-9CE2-792BAF7DC72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8848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People want to know what the projected position</a:t>
            </a:r>
            <a:r>
              <a:rPr lang="en-GB" baseline="0" dirty="0" smtClean="0"/>
              <a:t> is, but not what they can do to improve it</a:t>
            </a:r>
          </a:p>
          <a:p>
            <a:r>
              <a:rPr lang="en-GB" baseline="0" dirty="0" smtClean="0"/>
              <a:t>People want their current value but not the downside protection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AB2531-B7A9-1A4D-9CE2-792BAF7DC72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9908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Now move</a:t>
            </a:r>
            <a:r>
              <a:rPr lang="en-GB" baseline="0" dirty="0" smtClean="0"/>
              <a:t> on to info received/wanted approaching maturity – people turn back on again!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AB2531-B7A9-1A4D-9CE2-792BAF7DC72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8006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Customer view</a:t>
            </a:r>
            <a:r>
              <a:rPr lang="en-GB" baseline="0" dirty="0" smtClean="0"/>
              <a:t> of the </a:t>
            </a:r>
            <a:r>
              <a:rPr lang="en-GB" dirty="0" smtClean="0"/>
              <a:t>benefits of WP – respondents</a:t>
            </a:r>
            <a:r>
              <a:rPr lang="en-GB" baseline="0" dirty="0" smtClean="0"/>
              <a:t> could choose as many as they wanted</a:t>
            </a:r>
            <a:endParaRPr lang="en-GB" dirty="0" smtClean="0"/>
          </a:p>
          <a:p>
            <a:r>
              <a:rPr lang="en-GB" dirty="0" smtClean="0"/>
              <a:t>Some sensible</a:t>
            </a:r>
            <a:r>
              <a:rPr lang="en-GB" baseline="0" dirty="0" smtClean="0"/>
              <a:t> results but so few choosing some of the key benefits!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AB2531-B7A9-1A4D-9CE2-792BAF7DC72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1285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Understanding</a:t>
            </a:r>
            <a:r>
              <a:rPr lang="en-GB" baseline="0" dirty="0" smtClean="0"/>
              <a:t> of volatility in current value and options and guarantees</a:t>
            </a:r>
          </a:p>
          <a:p>
            <a:r>
              <a:rPr lang="en-GB" baseline="0" dirty="0" smtClean="0"/>
              <a:t>Little understanding of how/why value could change from one statement to the next</a:t>
            </a:r>
          </a:p>
          <a:p>
            <a:r>
              <a:rPr lang="en-GB" baseline="0" dirty="0" smtClean="0"/>
              <a:t>Ditto for what options and guarantees are available – possible use of jargon causing misunderstanding?</a:t>
            </a:r>
          </a:p>
          <a:p>
            <a:r>
              <a:rPr lang="en-GB" baseline="0" dirty="0" smtClean="0"/>
              <a:t>Segue into customer </a:t>
            </a:r>
            <a:r>
              <a:rPr lang="en-GB" baseline="0" smtClean="0"/>
              <a:t>communications IF THAT FOLLOWS, otherwise just a tease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AB2531-B7A9-1A4D-9CE2-792BAF7DC72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685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working party was set up</a:t>
            </a:r>
            <a:r>
              <a:rPr lang="en-GB" baseline="0" dirty="0" smtClean="0"/>
              <a:t> to review the question of whether with-profits consumers understand their policies.  </a:t>
            </a:r>
          </a:p>
          <a:p>
            <a:r>
              <a:rPr lang="en-GB" baseline="0" dirty="0" smtClean="0"/>
              <a:t>We don’t expect customers to be experts, but do they understand the basics? Do they understand enough to avoid making bad decisions? </a:t>
            </a:r>
          </a:p>
          <a:p>
            <a:r>
              <a:rPr lang="en-GB" baseline="0" dirty="0" smtClean="0"/>
              <a:t>Work was split into 2 phases: </a:t>
            </a:r>
          </a:p>
          <a:p>
            <a:r>
              <a:rPr lang="en-GB" baseline="0" dirty="0" smtClean="0"/>
              <a:t>Phase 1 = review the current with-profits environment and existing research</a:t>
            </a:r>
          </a:p>
          <a:p>
            <a:r>
              <a:rPr lang="en-GB" baseline="0" dirty="0" smtClean="0"/>
              <a:t>Phase 2 = carry out consumer research of our own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48886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Surprising</a:t>
            </a:r>
            <a:r>
              <a:rPr lang="en-GB" baseline="0" dirty="0" smtClean="0"/>
              <a:t> or </a:t>
            </a:r>
            <a:r>
              <a:rPr lang="en-GB" baseline="0" dirty="0" smtClean="0"/>
              <a:t>disappointing</a:t>
            </a:r>
            <a:endParaRPr lang="en-GB" baseline="0" dirty="0" smtClean="0"/>
          </a:p>
          <a:p>
            <a:r>
              <a:rPr lang="en-GB" dirty="0" smtClean="0"/>
              <a:t>Holding to maturity – apathy or</a:t>
            </a:r>
            <a:r>
              <a:rPr lang="en-GB" baseline="0" dirty="0" smtClean="0"/>
              <a:t> do they value it? </a:t>
            </a:r>
          </a:p>
          <a:p>
            <a:r>
              <a:rPr lang="en-GB" baseline="0" dirty="0" smtClean="0"/>
              <a:t>Do customers understand terminology (even MVRs) – and how can we test this?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Behavioural economics shows us customers not always economically rational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More info = better understanding of our customers = meet their needs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AB2531-B7A9-1A4D-9CE2-792BAF7DC72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1063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Now we’ll look at policyholder communication, linking back to our review of annual statements we reviewed during phase 1.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97348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Data from ‘free text’ responses</a:t>
            </a:r>
            <a:r>
              <a:rPr lang="en-GB" baseline="0" dirty="0" smtClean="0"/>
              <a:t> to questions</a:t>
            </a:r>
          </a:p>
          <a:p>
            <a:r>
              <a:rPr lang="en-GB" baseline="0" dirty="0" smtClean="0"/>
              <a:t>System trained already on amazon reviews – can detect sentiment in text, character by character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A general property of certain large neural networks that are trained to predict the next step or dimension in their inputs</a:t>
            </a:r>
          </a:p>
          <a:p>
            <a:endParaRPr lang="en-GB" baseline="0" dirty="0" smtClean="0"/>
          </a:p>
          <a:p>
            <a:r>
              <a:rPr lang="en-GB" baseline="0" dirty="0" smtClean="0"/>
              <a:t>Also gives a numerical fingerprint of response – which allows responses with similar meanings to be identified and grouped or clustered automatically (even if they don’t use the same words)</a:t>
            </a:r>
          </a:p>
          <a:p>
            <a:r>
              <a:rPr lang="en-GB" baseline="0" dirty="0" smtClean="0"/>
              <a:t>Many possible applications – detect customer sentiment in customer by team, monitor trends </a:t>
            </a:r>
            <a:r>
              <a:rPr lang="en-GB" baseline="0" dirty="0" err="1" smtClean="0"/>
              <a:t>etc</a:t>
            </a:r>
            <a:endParaRPr lang="en-GB" baseline="0" dirty="0" smtClean="0"/>
          </a:p>
          <a:p>
            <a:r>
              <a:rPr lang="en-GB" baseline="0" dirty="0" smtClean="0"/>
              <a:t>This tech will be available real time in the near future</a:t>
            </a:r>
          </a:p>
          <a:p>
            <a:r>
              <a:rPr lang="en-GB" baseline="0" dirty="0" smtClean="0"/>
              <a:t>Actuaries working with people from other disciplines can be a very powerful combination</a:t>
            </a:r>
          </a:p>
          <a:p>
            <a:endParaRPr lang="en-GB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AB2531-B7A9-1A4D-9CE2-792BAF7DC72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683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Examples</a:t>
            </a:r>
            <a:r>
              <a:rPr lang="en-GB" baseline="0" dirty="0" smtClean="0"/>
              <a:t> showing sentiment measures of different responses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Overall sentiment value (average all responses):</a:t>
            </a:r>
          </a:p>
          <a:p>
            <a:endParaRPr lang="en-GB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AB2531-B7A9-1A4D-9CE2-792BAF7DC720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4223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Examples</a:t>
            </a:r>
            <a:r>
              <a:rPr lang="en-GB" baseline="0" dirty="0" smtClean="0"/>
              <a:t> showing sentiment measures of different responses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Overall sentiment value (average all responses):</a:t>
            </a:r>
          </a:p>
          <a:p>
            <a:endParaRPr lang="en-GB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AB2531-B7A9-1A4D-9CE2-792BAF7DC720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2467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Examples</a:t>
            </a:r>
            <a:r>
              <a:rPr lang="en-GB" baseline="0" dirty="0" smtClean="0"/>
              <a:t> showing sentiment measures of different responses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Overall sentiment value (average all responses):</a:t>
            </a:r>
          </a:p>
          <a:p>
            <a:endParaRPr lang="en-GB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AB2531-B7A9-1A4D-9CE2-792BAF7DC720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9383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Examples</a:t>
            </a:r>
            <a:r>
              <a:rPr lang="en-GB" baseline="0" dirty="0" smtClean="0"/>
              <a:t> showing sentiment measures of different responses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Overall sentiment value (average all responses):</a:t>
            </a:r>
          </a:p>
          <a:p>
            <a:endParaRPr lang="en-GB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AB2531-B7A9-1A4D-9CE2-792BAF7DC720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4086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Digital fingerprint also allows the grouping of similar</a:t>
            </a:r>
            <a:r>
              <a:rPr lang="en-GB" baseline="0" dirty="0" smtClean="0"/>
              <a:t> responses</a:t>
            </a:r>
          </a:p>
          <a:p>
            <a:endParaRPr lang="en-GB" baseline="0" dirty="0" smtClean="0"/>
          </a:p>
          <a:p>
            <a:r>
              <a:rPr lang="en-GB" dirty="0" smtClean="0"/>
              <a:t>To look at themes in</a:t>
            </a:r>
            <a:r>
              <a:rPr lang="en-GB" baseline="0" dirty="0" smtClean="0"/>
              <a:t> the free text responses for what customers really like and don’t like</a:t>
            </a:r>
          </a:p>
          <a:p>
            <a:r>
              <a:rPr lang="en-GB" baseline="0" dirty="0" smtClean="0"/>
              <a:t>Easy to understand</a:t>
            </a:r>
          </a:p>
          <a:p>
            <a:r>
              <a:rPr lang="en-GB" dirty="0" smtClean="0"/>
              <a:t>responses: 115</a:t>
            </a:r>
          </a:p>
          <a:p>
            <a:r>
              <a:rPr lang="en-GB" dirty="0" err="1" smtClean="0"/>
              <a:t>avg</a:t>
            </a:r>
            <a:r>
              <a:rPr lang="en-GB" dirty="0" smtClean="0"/>
              <a:t> sentiment: 0.44</a:t>
            </a:r>
          </a:p>
          <a:p>
            <a:r>
              <a:rPr lang="en-GB" dirty="0" smtClean="0"/>
              <a:t>relevant words: 'easy', 'clear', 'understand'</a:t>
            </a:r>
          </a:p>
          <a:p>
            <a:r>
              <a:rPr lang="en-GB" dirty="0" smtClean="0"/>
              <a:t>sample responses:</a:t>
            </a:r>
          </a:p>
          <a:p>
            <a:r>
              <a:rPr lang="en-GB" dirty="0" smtClean="0"/>
              <a:t> </a:t>
            </a:r>
          </a:p>
          <a:p>
            <a:r>
              <a:rPr lang="en-GB" dirty="0" smtClean="0"/>
              <a:t>    'Easy to understand; informative;'</a:t>
            </a:r>
          </a:p>
          <a:p>
            <a:r>
              <a:rPr lang="en-GB" dirty="0" smtClean="0"/>
              <a:t>    '</a:t>
            </a:r>
            <a:r>
              <a:rPr lang="en-GB" dirty="0" err="1" smtClean="0"/>
              <a:t>Clear;concise;up</a:t>
            </a:r>
            <a:r>
              <a:rPr lang="en-GB" dirty="0" smtClean="0"/>
              <a:t> to date'</a:t>
            </a:r>
          </a:p>
          <a:p>
            <a:r>
              <a:rPr lang="en-GB" dirty="0" smtClean="0"/>
              <a:t>    'They are informative and generally clear to understand‘</a:t>
            </a:r>
          </a:p>
          <a:p>
            <a:r>
              <a:rPr lang="en-GB" dirty="0" smtClean="0"/>
              <a:t>Value</a:t>
            </a:r>
          </a:p>
          <a:p>
            <a:r>
              <a:rPr lang="en-GB" dirty="0" smtClean="0"/>
              <a:t>responses: 39</a:t>
            </a:r>
          </a:p>
          <a:p>
            <a:r>
              <a:rPr lang="en-GB" dirty="0" err="1" smtClean="0"/>
              <a:t>avg</a:t>
            </a:r>
            <a:r>
              <a:rPr lang="en-GB" dirty="0" smtClean="0"/>
              <a:t> sentiment: 0.19</a:t>
            </a:r>
          </a:p>
          <a:p>
            <a:r>
              <a:rPr lang="en-GB" dirty="0" smtClean="0"/>
              <a:t>relevant words: 'value', 'current', 'final'</a:t>
            </a:r>
          </a:p>
          <a:p>
            <a:r>
              <a:rPr lang="en-GB" dirty="0" smtClean="0"/>
              <a:t>sample responses:</a:t>
            </a:r>
          </a:p>
          <a:p>
            <a:r>
              <a:rPr lang="en-GB" dirty="0" smtClean="0"/>
              <a:t> </a:t>
            </a:r>
          </a:p>
          <a:p>
            <a:r>
              <a:rPr lang="en-GB" dirty="0" smtClean="0"/>
              <a:t>    'Clear about its overall value.'</a:t>
            </a:r>
          </a:p>
          <a:p>
            <a:r>
              <a:rPr lang="en-GB" dirty="0" smtClean="0"/>
              <a:t>    'Comparisons of value now against 1 year previously'</a:t>
            </a:r>
          </a:p>
          <a:p>
            <a:r>
              <a:rPr lang="en-GB" dirty="0" smtClean="0"/>
              <a:t>    'Just the surrender and transfer value of my units.'</a:t>
            </a:r>
          </a:p>
          <a:p>
            <a:endParaRPr lang="en-GB" dirty="0" smtClean="0"/>
          </a:p>
          <a:p>
            <a:r>
              <a:rPr lang="en-GB" dirty="0" smtClean="0"/>
              <a:t>'Don't Know'</a:t>
            </a:r>
          </a:p>
          <a:p>
            <a:r>
              <a:rPr lang="en-GB" dirty="0" smtClean="0"/>
              <a:t> </a:t>
            </a:r>
          </a:p>
          <a:p>
            <a:r>
              <a:rPr lang="en-GB" dirty="0" smtClean="0"/>
              <a:t>responses: 253</a:t>
            </a:r>
          </a:p>
          <a:p>
            <a:r>
              <a:rPr lang="en-GB" dirty="0" err="1" smtClean="0"/>
              <a:t>avg</a:t>
            </a:r>
            <a:r>
              <a:rPr lang="en-GB" dirty="0" smtClean="0"/>
              <a:t> sentiment: 0.00</a:t>
            </a:r>
          </a:p>
          <a:p>
            <a:r>
              <a:rPr lang="en-GB" dirty="0" smtClean="0"/>
              <a:t>relevant words: 'n/a', '</a:t>
            </a:r>
            <a:r>
              <a:rPr lang="en-GB" dirty="0" err="1" smtClean="0"/>
              <a:t>dk</a:t>
            </a:r>
            <a:r>
              <a:rPr lang="en-GB" dirty="0" smtClean="0"/>
              <a:t>', 'none'</a:t>
            </a:r>
          </a:p>
          <a:p>
            <a:r>
              <a:rPr lang="en-GB" dirty="0" smtClean="0"/>
              <a:t>sample responses:</a:t>
            </a:r>
          </a:p>
          <a:p>
            <a:r>
              <a:rPr lang="en-GB" dirty="0" smtClean="0"/>
              <a:t> </a:t>
            </a:r>
          </a:p>
          <a:p>
            <a:r>
              <a:rPr lang="en-GB" dirty="0" smtClean="0"/>
              <a:t>    'Don't know'</a:t>
            </a:r>
          </a:p>
          <a:p>
            <a:r>
              <a:rPr lang="en-GB" dirty="0" smtClean="0"/>
              <a:t>    'N/a'</a:t>
            </a:r>
          </a:p>
          <a:p>
            <a:r>
              <a:rPr lang="en-GB" dirty="0" smtClean="0"/>
              <a:t>    'None.‘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'Value'</a:t>
            </a:r>
          </a:p>
          <a:p>
            <a:r>
              <a:rPr lang="en-GB" dirty="0" smtClean="0"/>
              <a:t> </a:t>
            </a:r>
          </a:p>
          <a:p>
            <a:r>
              <a:rPr lang="en-GB" dirty="0" smtClean="0"/>
              <a:t> </a:t>
            </a:r>
          </a:p>
          <a:p>
            <a:r>
              <a:rPr lang="en-GB" dirty="0" smtClean="0"/>
              <a:t> </a:t>
            </a:r>
          </a:p>
          <a:p>
            <a:r>
              <a:rPr lang="en-GB" dirty="0" smtClean="0"/>
              <a:t>'Mixed bag'</a:t>
            </a:r>
          </a:p>
          <a:p>
            <a:r>
              <a:rPr lang="en-GB" dirty="0" smtClean="0"/>
              <a:t> </a:t>
            </a:r>
          </a:p>
          <a:p>
            <a:r>
              <a:rPr lang="en-GB" dirty="0" smtClean="0"/>
              <a:t>responses: 538</a:t>
            </a:r>
          </a:p>
          <a:p>
            <a:r>
              <a:rPr lang="en-GB" dirty="0" err="1" smtClean="0"/>
              <a:t>avg</a:t>
            </a:r>
            <a:r>
              <a:rPr lang="en-GB" dirty="0" smtClean="0"/>
              <a:t> sentiment: 0.15</a:t>
            </a:r>
          </a:p>
          <a:p>
            <a:r>
              <a:rPr lang="en-GB" dirty="0" smtClean="0"/>
              <a:t>relevant words: 'information', 'like', 'how'</a:t>
            </a:r>
          </a:p>
          <a:p>
            <a:r>
              <a:rPr lang="en-GB" dirty="0" smtClean="0"/>
              <a:t>sample responses:</a:t>
            </a:r>
          </a:p>
          <a:p>
            <a:r>
              <a:rPr lang="en-GB" dirty="0" smtClean="0"/>
              <a:t> </a:t>
            </a:r>
          </a:p>
          <a:p>
            <a:r>
              <a:rPr lang="en-GB" dirty="0" smtClean="0"/>
              <a:t>    'I am very happy about the way the performance of my products is presented'</a:t>
            </a:r>
          </a:p>
          <a:p>
            <a:r>
              <a:rPr lang="en-GB" dirty="0" smtClean="0"/>
              <a:t>    'Regular updates and online access to review the performance of my chosen investments'</a:t>
            </a:r>
          </a:p>
          <a:p>
            <a:r>
              <a:rPr lang="en-GB" dirty="0" smtClean="0"/>
              <a:t>    'No, waste of paper'</a:t>
            </a:r>
          </a:p>
          <a:p>
            <a:r>
              <a:rPr lang="en-GB" dirty="0" smtClean="0"/>
              <a:t> </a:t>
            </a:r>
          </a:p>
          <a:p>
            <a:r>
              <a:rPr lang="en-GB" dirty="0" smtClean="0"/>
              <a:t>Notes: responses cover the full range of sentiment from good to bad. Needs further analysis to identify clear themes.</a:t>
            </a:r>
          </a:p>
          <a:p>
            <a:r>
              <a:rPr lang="en-GB" dirty="0" smtClean="0"/>
              <a:t>'No'</a:t>
            </a:r>
          </a:p>
          <a:p>
            <a:r>
              <a:rPr lang="en-GB" dirty="0" smtClean="0"/>
              <a:t> </a:t>
            </a:r>
          </a:p>
          <a:p>
            <a:r>
              <a:rPr lang="en-GB" dirty="0" smtClean="0"/>
              <a:t>responses: 251</a:t>
            </a:r>
          </a:p>
          <a:p>
            <a:r>
              <a:rPr lang="en-GB" dirty="0" err="1" smtClean="0"/>
              <a:t>avg</a:t>
            </a:r>
            <a:r>
              <a:rPr lang="en-GB" dirty="0" smtClean="0"/>
              <a:t> sentiment: -0.10</a:t>
            </a:r>
          </a:p>
          <a:p>
            <a:r>
              <a:rPr lang="en-GB" dirty="0" smtClean="0"/>
              <a:t>relevant words: 'no', 'nothing', 'really'</a:t>
            </a:r>
          </a:p>
          <a:p>
            <a:r>
              <a:rPr lang="en-GB" dirty="0" smtClean="0"/>
              <a:t>sample responses:</a:t>
            </a:r>
          </a:p>
          <a:p>
            <a:r>
              <a:rPr lang="en-GB" dirty="0" smtClean="0"/>
              <a:t> 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AB2531-B7A9-1A4D-9CE2-792BAF7DC72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1103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3325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877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34622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8775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44724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643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13067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1464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783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With-p</a:t>
            </a:r>
            <a:r>
              <a:rPr lang="en-GB" baseline="0" dirty="0" smtClean="0"/>
              <a:t>rofits continues to suffer from negative headlines.</a:t>
            </a:r>
          </a:p>
          <a:p>
            <a:r>
              <a:rPr lang="en-GB" baseline="0" dirty="0" smtClean="0"/>
              <a:t>Is there more we can do as an industry to get better information into the public domain?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090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If</a:t>
            </a:r>
            <a:r>
              <a:rPr lang="en-GB" baseline="0" dirty="0" smtClean="0"/>
              <a:t> you look beyond the headlines, with-profits funds have performed comparably well. </a:t>
            </a:r>
          </a:p>
          <a:p>
            <a:r>
              <a:rPr lang="en-GB" baseline="0" dirty="0" smtClean="0"/>
              <a:t>Note – source is Money Management, this gives an example of a 20 year single premium pension.  We looked across a range of terms and products and – although with-profits doesn’t outperform in all cases – the overall message is positive (see phase 1 report or CILA </a:t>
            </a:r>
            <a:r>
              <a:rPr lang="en-GB" baseline="0" dirty="0" smtClean="0"/>
              <a:t>slides).</a:t>
            </a:r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425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But with-profits fund performance</a:t>
            </a:r>
            <a:r>
              <a:rPr lang="en-GB" baseline="0" dirty="0" smtClean="0"/>
              <a:t> does vary widely, and customers were given high expectations when the policies were taken out (typically in the 80’s).</a:t>
            </a:r>
          </a:p>
          <a:p>
            <a:endParaRPr lang="en-GB" baseline="0" dirty="0" smtClean="0"/>
          </a:p>
          <a:p>
            <a:r>
              <a:rPr lang="en-GB" baseline="0" dirty="0" smtClean="0"/>
              <a:t>Yellow bars show range of returns.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425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</a:t>
            </a:r>
            <a:r>
              <a:rPr lang="en-GB" baseline="0" dirty="0" smtClean="0"/>
              <a:t> does add complexity relative to unit linked. </a:t>
            </a:r>
          </a:p>
          <a:p>
            <a:r>
              <a:rPr lang="en-GB" baseline="0" dirty="0" smtClean="0"/>
              <a:t>Furthermore the key features / exposures can change over time for the same fund.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335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822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E:\Pants Work\Current Work\Actuaries 2011\IFOA Rebrand 2012\PowerPoint\blue_cres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56" y="2116263"/>
            <a:ext cx="4264471" cy="448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8413203" cy="1295399"/>
          </a:xfrm>
        </p:spPr>
        <p:txBody>
          <a:bodyPr anchor="t"/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17 May 2018</a:t>
            </a:fld>
            <a:endParaRPr lang="en-GB" dirty="0"/>
          </a:p>
        </p:txBody>
      </p:sp>
      <p:pic>
        <p:nvPicPr>
          <p:cNvPr id="10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49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28" y="1557338"/>
            <a:ext cx="4407826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1154" y="1557338"/>
            <a:ext cx="4409546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78B6D0-AB09-4B3E-9118-B4659F37B303}" type="datetime4">
              <a:rPr lang="en-GB"/>
              <a:pPr/>
              <a:t>17 May 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E1C19-A04E-4390-A400-023E4FCB19F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832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088" y="404664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14434-9E7D-48B3-A0B1-B61FF5889F61}" type="datetime4">
              <a:rPr lang="en-GB"/>
              <a:pPr/>
              <a:t>17 May 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13AD-2D40-40B6-B454-91430654BAD4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509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CB7BE8-6A98-487E-A0BA-75F334DA4484}" type="datetime4">
              <a:rPr lang="en-GB"/>
              <a:pPr/>
              <a:t>17 May 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5EDD3-CB13-45EB-8A5C-B486875EE4D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758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B165FE-1D5F-4086-A6F1-ADCC09BA4FF2}" type="datetime4">
              <a:rPr lang="en-GB"/>
              <a:pPr/>
              <a:t>17 May 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9D89-28D6-400C-BE2E-4CB4EC7E1F86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497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4653136"/>
            <a:ext cx="59436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5924" y="466328"/>
            <a:ext cx="907357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925" y="5219874"/>
            <a:ext cx="59436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C0A29-9CEF-41E0-85B3-88BBAFC398D9}" type="datetime4">
              <a:rPr lang="en-GB"/>
              <a:pPr/>
              <a:t>17 May 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E9C09-A791-4882-904F-A1C4017C9B6E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227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29" y="404813"/>
            <a:ext cx="898247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8228" y="1557338"/>
            <a:ext cx="4407826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001154" y="1557338"/>
            <a:ext cx="4409546" cy="4640262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8229" y="6410325"/>
            <a:ext cx="2184135" cy="331788"/>
          </a:xfrm>
        </p:spPr>
        <p:txBody>
          <a:bodyPr/>
          <a:lstStyle>
            <a:lvl1pPr>
              <a:defRPr/>
            </a:lvl1pPr>
          </a:lstStyle>
          <a:p>
            <a:fld id="{E55E8865-9CB5-4569-9D00-F0979EDB96F2}" type="datetime4">
              <a:rPr lang="en-GB"/>
              <a:pPr/>
              <a:t>17 May 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12365" y="6410325"/>
            <a:ext cx="4681273" cy="331788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76097" y="6402389"/>
            <a:ext cx="701675" cy="339725"/>
          </a:xfrm>
        </p:spPr>
        <p:txBody>
          <a:bodyPr/>
          <a:lstStyle>
            <a:lvl1pPr>
              <a:defRPr/>
            </a:lvl1pPr>
          </a:lstStyle>
          <a:p>
            <a:fld id="{DD990B9C-E09A-4941-8EE5-1699664D5C7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601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6901035" cy="1295399"/>
          </a:xfrm>
        </p:spPr>
        <p:txBody>
          <a:bodyPr anchor="t"/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17 May 2018</a:t>
            </a:fld>
            <a:endParaRPr lang="en-GB" dirty="0"/>
          </a:p>
        </p:txBody>
      </p:sp>
      <p:pic>
        <p:nvPicPr>
          <p:cNvPr id="10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49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7905328" y="493473"/>
            <a:ext cx="1656184" cy="631271"/>
            <a:chOff x="7905328" y="493473"/>
            <a:chExt cx="1656184" cy="631271"/>
          </a:xfrm>
        </p:grpSpPr>
        <p:sp>
          <p:nvSpPr>
            <p:cNvPr id="2" name="Oval 1"/>
            <p:cNvSpPr/>
            <p:nvPr userDrawn="1"/>
          </p:nvSpPr>
          <p:spPr>
            <a:xfrm>
              <a:off x="7905328" y="493473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8553400" y="539969"/>
              <a:ext cx="1008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bg1"/>
                  </a:solidFill>
                </a:rPr>
                <a:t>Partner</a:t>
              </a:r>
            </a:p>
            <a:p>
              <a:r>
                <a:rPr lang="en-GB" sz="1600" dirty="0" smtClean="0">
                  <a:solidFill>
                    <a:schemeClr val="bg1"/>
                  </a:solidFill>
                </a:rPr>
                <a:t>Logo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7905328" y="1357569"/>
            <a:ext cx="1656184" cy="631271"/>
            <a:chOff x="7905328" y="1357569"/>
            <a:chExt cx="1656184" cy="631271"/>
          </a:xfrm>
        </p:grpSpPr>
        <p:sp>
          <p:nvSpPr>
            <p:cNvPr id="9" name="Oval 8"/>
            <p:cNvSpPr/>
            <p:nvPr userDrawn="1"/>
          </p:nvSpPr>
          <p:spPr>
            <a:xfrm>
              <a:off x="7905328" y="1357569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8553400" y="1404065"/>
              <a:ext cx="1008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bg1"/>
                  </a:solidFill>
                </a:rPr>
                <a:t>Partner</a:t>
              </a:r>
            </a:p>
            <a:p>
              <a:r>
                <a:rPr lang="en-GB" sz="1600" dirty="0" smtClean="0">
                  <a:solidFill>
                    <a:schemeClr val="bg1"/>
                  </a:solidFill>
                </a:rPr>
                <a:t>Logo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9255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663784" y="5546036"/>
            <a:ext cx="11214196" cy="959392"/>
            <a:chOff x="-663784" y="5546036"/>
            <a:chExt cx="11214196" cy="959392"/>
          </a:xfrm>
        </p:grpSpPr>
        <p:sp>
          <p:nvSpPr>
            <p:cNvPr id="7" name="TextBox 6"/>
            <p:cNvSpPr txBox="1"/>
            <p:nvPr userDrawn="1"/>
          </p:nvSpPr>
          <p:spPr>
            <a:xfrm rot="-2700000">
              <a:off x="521642" y="6074541"/>
              <a:ext cx="131478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Progress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 userDrawn="1"/>
          </p:nvSpPr>
          <p:spPr>
            <a:xfrm rot="-2700000">
              <a:off x="989622" y="6024208"/>
              <a:ext cx="161294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Community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 rot="-2700000">
              <a:off x="1416660" y="5646703"/>
              <a:ext cx="263245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Sessional Meetings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 rot="-2700000">
              <a:off x="2155809" y="6024206"/>
              <a:ext cx="143981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Education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 userDrawn="1"/>
          </p:nvSpPr>
          <p:spPr>
            <a:xfrm rot="-2700000">
              <a:off x="2587673" y="5797705"/>
              <a:ext cx="214167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Working parties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 rot="-2700000">
              <a:off x="3238954" y="5948709"/>
              <a:ext cx="17544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Volunteering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 rot="-2700000">
              <a:off x="3898857" y="6040986"/>
              <a:ext cx="13933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Research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 userDrawn="1"/>
          </p:nvSpPr>
          <p:spPr>
            <a:xfrm rot="-2700000">
              <a:off x="4293259" y="5680258"/>
              <a:ext cx="249299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Shaping</a:t>
              </a:r>
              <a:r>
                <a:rPr lang="en-GB" sz="2200" baseline="0" dirty="0" smtClean="0">
                  <a:solidFill>
                    <a:schemeClr val="accent3">
                      <a:lumMod val="50000"/>
                    </a:schemeClr>
                  </a:solidFill>
                </a:rPr>
                <a:t> the future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 rot="-2700000">
              <a:off x="5027083" y="5960094"/>
              <a:ext cx="159691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Networking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 rot="-2700000">
              <a:off x="5390230" y="5565807"/>
              <a:ext cx="275908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Professional</a:t>
              </a:r>
              <a:r>
                <a:rPr lang="en-GB" sz="2200" baseline="0" dirty="0" smtClean="0">
                  <a:solidFill>
                    <a:schemeClr val="accent3">
                      <a:lumMod val="50000"/>
                    </a:schemeClr>
                  </a:solidFill>
                </a:rPr>
                <a:t> support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-2700000">
              <a:off x="6017374" y="5641309"/>
              <a:ext cx="253947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Enterprise and risk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-2700000">
              <a:off x="6634158" y="5767143"/>
              <a:ext cx="217880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Learned</a:t>
              </a:r>
              <a:r>
                <a:rPr lang="en-GB" sz="2200" baseline="0" dirty="0" smtClean="0">
                  <a:solidFill>
                    <a:schemeClr val="accent3">
                      <a:lumMod val="50000"/>
                    </a:schemeClr>
                  </a:solidFill>
                </a:rPr>
                <a:t> society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-2700000">
              <a:off x="7230849" y="5993647"/>
              <a:ext cx="164500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Opportunity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-2700000">
              <a:off x="7745744" y="5607753"/>
              <a:ext cx="25875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International profile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 userDrawn="1"/>
          </p:nvSpPr>
          <p:spPr>
            <a:xfrm rot="-2700000">
              <a:off x="8515225" y="6052369"/>
              <a:ext cx="125226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Journals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 userDrawn="1"/>
          </p:nvSpPr>
          <p:spPr>
            <a:xfrm rot="-2700000">
              <a:off x="8999988" y="6002036"/>
              <a:ext cx="15504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Supporting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 rot="-2700000">
              <a:off x="-663784" y="5546036"/>
              <a:ext cx="136127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Expertise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 userDrawn="1"/>
          </p:nvSpPr>
          <p:spPr>
            <a:xfrm rot="-2700000">
              <a:off x="-612202" y="5873207"/>
              <a:ext cx="175400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Sponsorship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 userDrawn="1"/>
          </p:nvSpPr>
          <p:spPr>
            <a:xfrm rot="-2700000">
              <a:off x="-251213" y="5655092"/>
              <a:ext cx="26035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Thought leadership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7723584" cy="1295399"/>
          </a:xfrm>
        </p:spPr>
        <p:txBody>
          <a:bodyPr anchor="t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17 May 2018</a:t>
            </a:fld>
            <a:endParaRPr lang="en-GB" dirty="0"/>
          </a:p>
        </p:txBody>
      </p:sp>
      <p:pic>
        <p:nvPicPr>
          <p:cNvPr id="10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49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91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8118044" cy="1295399"/>
          </a:xfrm>
        </p:spPr>
        <p:txBody>
          <a:bodyPr anchor="t"/>
          <a:lstStyle>
            <a:lvl1pPr>
              <a:defRPr sz="36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5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 rot="-2700000">
            <a:off x="521642" y="6074541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Progress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 rot="-2700000">
            <a:off x="989622" y="6024208"/>
            <a:ext cx="16129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Community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 rot="-2700000">
            <a:off x="1416660" y="5646703"/>
            <a:ext cx="26324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Sessional Meetings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 rot="-2700000">
            <a:off x="2155809" y="6024206"/>
            <a:ext cx="14398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Education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 rot="-2700000">
            <a:off x="2587673" y="5797705"/>
            <a:ext cx="21416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Working parties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 rot="-2700000">
            <a:off x="3238954" y="5948709"/>
            <a:ext cx="17544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Volunteering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 rot="-2700000">
            <a:off x="3898857" y="6040986"/>
            <a:ext cx="13933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Research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 rot="-2700000">
            <a:off x="4293259" y="5680258"/>
            <a:ext cx="24929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Shaping</a:t>
            </a:r>
            <a:r>
              <a:rPr lang="en-GB" sz="2200" baseline="0" dirty="0" smtClean="0">
                <a:solidFill>
                  <a:schemeClr val="bg1">
                    <a:lumMod val="75000"/>
                  </a:schemeClr>
                </a:solidFill>
              </a:rPr>
              <a:t> the future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-2700000">
            <a:off x="5027083" y="5960094"/>
            <a:ext cx="15969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Networking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 rot="-2700000">
            <a:off x="5390230" y="5565807"/>
            <a:ext cx="27590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Professional</a:t>
            </a:r>
            <a:r>
              <a:rPr lang="en-GB" sz="2200" baseline="0" dirty="0" smtClean="0">
                <a:solidFill>
                  <a:schemeClr val="bg1">
                    <a:lumMod val="75000"/>
                  </a:schemeClr>
                </a:solidFill>
              </a:rPr>
              <a:t> support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 rot="-2700000">
            <a:off x="6017374" y="5641309"/>
            <a:ext cx="25394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Enterprise and risk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 rot="-2700000">
            <a:off x="6634158" y="5767143"/>
            <a:ext cx="21788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Learned</a:t>
            </a:r>
            <a:r>
              <a:rPr lang="en-GB" sz="2200" baseline="0" dirty="0" smtClean="0">
                <a:solidFill>
                  <a:schemeClr val="bg1">
                    <a:lumMod val="75000"/>
                  </a:schemeClr>
                </a:solidFill>
              </a:rPr>
              <a:t> society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 rot="-2700000">
            <a:off x="7230849" y="5993647"/>
            <a:ext cx="16450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Opportunity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 rot="-2700000">
            <a:off x="7745744" y="5607753"/>
            <a:ext cx="25875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International profile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 rot="-2700000">
            <a:off x="8515225" y="6052369"/>
            <a:ext cx="12522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Journals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 rot="-2700000">
            <a:off x="8999988" y="6002036"/>
            <a:ext cx="15504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Supporting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 rot="-2700000">
            <a:off x="-663784" y="5546036"/>
            <a:ext cx="13612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Expertise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 rot="-2700000">
            <a:off x="-612202" y="5873207"/>
            <a:ext cx="17540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Sponsorship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 rot="-2700000">
            <a:off x="-251213" y="5655092"/>
            <a:ext cx="26035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Thought leadership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17 May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15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7723584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5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17 May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625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7723584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5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17 May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859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7723584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5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2378471" cy="3317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17 May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348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7723584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5" y="248906"/>
            <a:ext cx="2588603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28229" y="6410325"/>
            <a:ext cx="1500435" cy="300075"/>
          </a:xfrm>
          <a:gradFill>
            <a:gsLst>
              <a:gs pos="0">
                <a:schemeClr val="bg2">
                  <a:alpha val="53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17 May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30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496" y="1556792"/>
            <a:ext cx="8982471" cy="464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242CF-12C1-4411-B532-E91306108269}" type="datetime4">
              <a:rPr lang="en-GB"/>
              <a:pPr/>
              <a:t>17 May 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A6AF-1811-4E27-A96F-54109F1D0275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54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229" y="404813"/>
            <a:ext cx="89824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229" y="1557338"/>
            <a:ext cx="8982471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8229" y="6410325"/>
            <a:ext cx="2184135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0D5A5B80-4E0E-41F8-BFF5-504EC24C412E}" type="datetime4">
              <a:rPr lang="en-GB" smtClean="0"/>
              <a:pPr/>
              <a:t>17 May 2018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12365" y="6410325"/>
            <a:ext cx="4681273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4548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76097" y="6402389"/>
            <a:ext cx="701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4548"/>
                </a:solidFill>
              </a:defRPr>
            </a:lvl1pPr>
          </a:lstStyle>
          <a:p>
            <a:fld id="{65C5C0B4-F90D-4B90-B187-E84366B072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507340" y="6329363"/>
            <a:ext cx="8891323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grpSp>
        <p:nvGrpSpPr>
          <p:cNvPr id="10" name="Group 64"/>
          <p:cNvGrpSpPr/>
          <p:nvPr/>
        </p:nvGrpSpPr>
        <p:grpSpPr>
          <a:xfrm>
            <a:off x="-3137354" y="0"/>
            <a:ext cx="3018256" cy="6858000"/>
            <a:chOff x="-3137354" y="0"/>
            <a:chExt cx="3018256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137354" y="0"/>
              <a:ext cx="29944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-2982572" y="99308"/>
              <a:ext cx="28396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 smtClean="0">
                  <a:solidFill>
                    <a:schemeClr val="accent2"/>
                  </a:solidFill>
                </a:rPr>
                <a:t>Colour</a:t>
              </a:r>
              <a:r>
                <a:rPr lang="en-GB" sz="1000" b="1" baseline="0" dirty="0" smtClean="0">
                  <a:solidFill>
                    <a:schemeClr val="accent2"/>
                  </a:solidFill>
                </a:rPr>
                <a:t> palette for PowerPoint presentations</a:t>
              </a:r>
              <a:endParaRPr lang="en-US" sz="1000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14" name="Group 58"/>
            <p:cNvGrpSpPr/>
            <p:nvPr userDrawn="1"/>
          </p:nvGrpSpPr>
          <p:grpSpPr>
            <a:xfrm>
              <a:off x="-2982571" y="476672"/>
              <a:ext cx="2863473" cy="307777"/>
              <a:chOff x="-2982571" y="476672"/>
              <a:chExt cx="2863473" cy="307777"/>
            </a:xfrm>
          </p:grpSpPr>
          <p:sp>
            <p:nvSpPr>
              <p:cNvPr id="56" name="Rectangle 9"/>
              <p:cNvSpPr/>
              <p:nvPr userDrawn="1"/>
            </p:nvSpPr>
            <p:spPr>
              <a:xfrm>
                <a:off x="-2982571" y="476672"/>
                <a:ext cx="309565" cy="2857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TextBox 11"/>
              <p:cNvSpPr txBox="1"/>
              <p:nvPr userDrawn="1"/>
            </p:nvSpPr>
            <p:spPr>
              <a:xfrm>
                <a:off x="-2518224" y="476672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Dark blue</a:t>
                </a:r>
              </a:p>
              <a:p>
                <a:r>
                  <a:rPr lang="en-GB" sz="1000" dirty="0" smtClean="0"/>
                  <a:t>R17</a:t>
                </a:r>
                <a:r>
                  <a:rPr lang="en-GB" sz="1000" baseline="0" dirty="0" smtClean="0"/>
                  <a:t>  G52  B88</a:t>
                </a:r>
                <a:endParaRPr lang="en-US" sz="1000" dirty="0"/>
              </a:p>
            </p:txBody>
          </p:sp>
        </p:grpSp>
        <p:grpSp>
          <p:nvGrpSpPr>
            <p:cNvPr id="15" name="Group 13"/>
            <p:cNvGrpSpPr/>
            <p:nvPr userDrawn="1"/>
          </p:nvGrpSpPr>
          <p:grpSpPr>
            <a:xfrm>
              <a:off x="-2982575" y="882170"/>
              <a:ext cx="2863476" cy="307777"/>
              <a:chOff x="-2928990" y="365095"/>
              <a:chExt cx="2643206" cy="307777"/>
            </a:xfrm>
          </p:grpSpPr>
          <p:sp>
            <p:nvSpPr>
              <p:cNvPr id="54" name="Rectangle 14"/>
              <p:cNvSpPr/>
              <p:nvPr userDrawn="1"/>
            </p:nvSpPr>
            <p:spPr>
              <a:xfrm>
                <a:off x="-2928990" y="365095"/>
                <a:ext cx="285752" cy="285752"/>
              </a:xfrm>
              <a:prstGeom prst="rect">
                <a:avLst/>
              </a:prstGeom>
              <a:solidFill>
                <a:srgbClr val="D9AB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TextBox 15"/>
              <p:cNvSpPr txBox="1"/>
              <p:nvPr userDrawn="1"/>
            </p:nvSpPr>
            <p:spPr>
              <a:xfrm>
                <a:off x="-2500362" y="365095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Gold</a:t>
                </a:r>
              </a:p>
              <a:p>
                <a:r>
                  <a:rPr lang="en-GB" sz="1000" dirty="0" smtClean="0"/>
                  <a:t>R217</a:t>
                </a:r>
                <a:r>
                  <a:rPr lang="en-GB" sz="1000" baseline="0" dirty="0" smtClean="0"/>
                  <a:t>  G171  B22</a:t>
                </a:r>
                <a:endParaRPr lang="en-US" sz="800" dirty="0"/>
              </a:p>
            </p:txBody>
          </p:sp>
        </p:grpSp>
        <p:grpSp>
          <p:nvGrpSpPr>
            <p:cNvPr id="16" name="Group 16"/>
            <p:cNvGrpSpPr/>
            <p:nvPr userDrawn="1"/>
          </p:nvGrpSpPr>
          <p:grpSpPr>
            <a:xfrm>
              <a:off x="-2982575" y="1277829"/>
              <a:ext cx="2863476" cy="307777"/>
              <a:chOff x="-2928990" y="63509"/>
              <a:chExt cx="2643206" cy="307777"/>
            </a:xfrm>
          </p:grpSpPr>
          <p:sp>
            <p:nvSpPr>
              <p:cNvPr id="52" name="Rectangle 17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rgbClr val="4096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TextBox 18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Mid blue</a:t>
                </a:r>
              </a:p>
              <a:p>
                <a:r>
                  <a:rPr lang="en-GB" sz="1000" dirty="0" smtClean="0"/>
                  <a:t>R64</a:t>
                </a:r>
                <a:r>
                  <a:rPr lang="en-GB" sz="1000" baseline="0" dirty="0" smtClean="0"/>
                  <a:t>  G150  B184</a:t>
                </a:r>
                <a:endParaRPr lang="en-US" sz="1000" dirty="0"/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>
              <a:off x="-2982571" y="2122984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 smtClean="0">
                  <a:solidFill>
                    <a:schemeClr val="accent1"/>
                  </a:solidFill>
                </a:rPr>
                <a:t>Secondary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>
              <a:off x="-2982571" y="260648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2419350" algn="l"/>
                </a:tabLst>
              </a:pPr>
              <a:r>
                <a:rPr lang="en-GB" sz="1000" b="1" dirty="0" smtClean="0">
                  <a:solidFill>
                    <a:schemeClr val="accent1"/>
                  </a:solidFill>
                </a:rPr>
                <a:t>Primary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19" name="Group 24"/>
            <p:cNvGrpSpPr/>
            <p:nvPr userDrawn="1"/>
          </p:nvGrpSpPr>
          <p:grpSpPr>
            <a:xfrm>
              <a:off x="-2982575" y="1688965"/>
              <a:ext cx="2863476" cy="307777"/>
              <a:chOff x="-2928990" y="63509"/>
              <a:chExt cx="2643206" cy="307777"/>
            </a:xfrm>
          </p:grpSpPr>
          <p:sp>
            <p:nvSpPr>
              <p:cNvPr id="50" name="Rectangle 49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TextBox 50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Light grey</a:t>
                </a:r>
              </a:p>
              <a:p>
                <a:r>
                  <a:rPr lang="en-GB" sz="1000" dirty="0" smtClean="0"/>
                  <a:t>R220</a:t>
                </a:r>
                <a:r>
                  <a:rPr lang="en-GB" sz="1000" baseline="0" dirty="0" smtClean="0"/>
                  <a:t>  G221  B217</a:t>
                </a:r>
                <a:endParaRPr lang="en-US" sz="1000" dirty="0"/>
              </a:p>
            </p:txBody>
          </p:sp>
        </p:grpSp>
        <p:grpSp>
          <p:nvGrpSpPr>
            <p:cNvPr id="20" name="Group 27"/>
            <p:cNvGrpSpPr/>
            <p:nvPr userDrawn="1"/>
          </p:nvGrpSpPr>
          <p:grpSpPr>
            <a:xfrm>
              <a:off x="-2982575" y="2733370"/>
              <a:ext cx="2863476" cy="307777"/>
              <a:chOff x="-2928990" y="696778"/>
              <a:chExt cx="2643206" cy="307777"/>
            </a:xfrm>
          </p:grpSpPr>
          <p:sp>
            <p:nvSpPr>
              <p:cNvPr id="48" name="Rectangle 4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79A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TextBox 4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Pea green</a:t>
                </a:r>
              </a:p>
              <a:p>
                <a:r>
                  <a:rPr lang="en-GB" sz="1000" dirty="0" smtClean="0"/>
                  <a:t>R121</a:t>
                </a:r>
                <a:r>
                  <a:rPr lang="en-GB" sz="1000" baseline="0" dirty="0" smtClean="0"/>
                  <a:t>  G163  B42</a:t>
                </a:r>
                <a:endParaRPr lang="en-US" sz="1000" dirty="0"/>
              </a:p>
            </p:txBody>
          </p:sp>
        </p:grpSp>
        <p:grpSp>
          <p:nvGrpSpPr>
            <p:cNvPr id="21" name="Group 60"/>
            <p:cNvGrpSpPr/>
            <p:nvPr userDrawn="1"/>
          </p:nvGrpSpPr>
          <p:grpSpPr>
            <a:xfrm>
              <a:off x="-2982571" y="3144506"/>
              <a:ext cx="2863473" cy="307777"/>
              <a:chOff x="-2982571" y="3144506"/>
              <a:chExt cx="2863473" cy="307777"/>
            </a:xfrm>
          </p:grpSpPr>
          <p:sp>
            <p:nvSpPr>
              <p:cNvPr id="46" name="Rectangle 45"/>
              <p:cNvSpPr/>
              <p:nvPr userDrawn="1"/>
            </p:nvSpPr>
            <p:spPr>
              <a:xfrm>
                <a:off x="-2982571" y="3144506"/>
                <a:ext cx="309565" cy="285752"/>
              </a:xfrm>
              <a:prstGeom prst="rect">
                <a:avLst/>
              </a:prstGeom>
              <a:solidFill>
                <a:srgbClr val="0084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TextBox 46"/>
              <p:cNvSpPr txBox="1"/>
              <p:nvPr userDrawn="1"/>
            </p:nvSpPr>
            <p:spPr>
              <a:xfrm>
                <a:off x="-2518224" y="3144506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Forest green</a:t>
                </a:r>
              </a:p>
              <a:p>
                <a:r>
                  <a:rPr lang="en-GB" sz="1000" dirty="0" smtClean="0"/>
                  <a:t>R</a:t>
                </a:r>
                <a:r>
                  <a:rPr lang="en-GB" sz="1000" baseline="0" dirty="0" smtClean="0"/>
                  <a:t>0 G132  B82</a:t>
                </a:r>
                <a:endParaRPr lang="en-US" sz="1000" dirty="0"/>
              </a:p>
            </p:txBody>
          </p:sp>
        </p:grpSp>
        <p:grpSp>
          <p:nvGrpSpPr>
            <p:cNvPr id="22" name="Group 33"/>
            <p:cNvGrpSpPr/>
            <p:nvPr userDrawn="1"/>
          </p:nvGrpSpPr>
          <p:grpSpPr>
            <a:xfrm>
              <a:off x="-2982575" y="3555642"/>
              <a:ext cx="2863476" cy="307777"/>
              <a:chOff x="-2928990" y="696778"/>
              <a:chExt cx="2643206" cy="307777"/>
            </a:xfrm>
          </p:grpSpPr>
          <p:sp>
            <p:nvSpPr>
              <p:cNvPr id="44" name="Rectangle 4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11B3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TextBox 4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Bottle green</a:t>
                </a:r>
              </a:p>
              <a:p>
                <a:r>
                  <a:rPr lang="en-GB" sz="1000" dirty="0" smtClean="0"/>
                  <a:t>R17</a:t>
                </a:r>
                <a:r>
                  <a:rPr lang="en-GB" sz="1000" baseline="0" dirty="0" smtClean="0"/>
                  <a:t>  G179  B162</a:t>
                </a:r>
                <a:endParaRPr lang="en-US" sz="1000" dirty="0"/>
              </a:p>
            </p:txBody>
          </p:sp>
        </p:grpSp>
        <p:grpSp>
          <p:nvGrpSpPr>
            <p:cNvPr id="23" name="Group 36"/>
            <p:cNvGrpSpPr/>
            <p:nvPr userDrawn="1"/>
          </p:nvGrpSpPr>
          <p:grpSpPr>
            <a:xfrm>
              <a:off x="-2982575" y="3966778"/>
              <a:ext cx="2863476" cy="307777"/>
              <a:chOff x="-2928990" y="696778"/>
              <a:chExt cx="2643206" cy="307777"/>
            </a:xfrm>
          </p:grpSpPr>
          <p:sp>
            <p:nvSpPr>
              <p:cNvPr id="42" name="Rectangle 4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009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TextBox 4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Cyan</a:t>
                </a:r>
              </a:p>
              <a:p>
                <a:r>
                  <a:rPr lang="en-GB" sz="1000" dirty="0" smtClean="0"/>
                  <a:t>R0</a:t>
                </a:r>
                <a:r>
                  <a:rPr lang="en-GB" sz="1000" baseline="0" dirty="0" smtClean="0"/>
                  <a:t>  G156  B200</a:t>
                </a:r>
                <a:endParaRPr lang="en-US" sz="1000" dirty="0"/>
              </a:p>
            </p:txBody>
          </p:sp>
        </p:grpSp>
        <p:grpSp>
          <p:nvGrpSpPr>
            <p:cNvPr id="24" name="Group 63"/>
            <p:cNvGrpSpPr/>
            <p:nvPr userDrawn="1"/>
          </p:nvGrpSpPr>
          <p:grpSpPr>
            <a:xfrm>
              <a:off x="-2982571" y="4377914"/>
              <a:ext cx="2863473" cy="307777"/>
              <a:chOff x="-2982571" y="4377914"/>
              <a:chExt cx="2863473" cy="307777"/>
            </a:xfrm>
          </p:grpSpPr>
          <p:sp>
            <p:nvSpPr>
              <p:cNvPr id="40" name="Rectangle 39"/>
              <p:cNvSpPr/>
              <p:nvPr userDrawn="1"/>
            </p:nvSpPr>
            <p:spPr>
              <a:xfrm>
                <a:off x="-2982571" y="4377914"/>
                <a:ext cx="309565" cy="285752"/>
              </a:xfrm>
              <a:prstGeom prst="rect">
                <a:avLst/>
              </a:prstGeom>
              <a:solidFill>
                <a:srgbClr val="7CB3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TextBox 40"/>
              <p:cNvSpPr txBox="1"/>
              <p:nvPr userDrawn="1"/>
            </p:nvSpPr>
            <p:spPr>
              <a:xfrm>
                <a:off x="-2518224" y="4377914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Light blue</a:t>
                </a:r>
              </a:p>
              <a:p>
                <a:r>
                  <a:rPr lang="en-GB" sz="1000" dirty="0" smtClean="0"/>
                  <a:t>R124</a:t>
                </a:r>
                <a:r>
                  <a:rPr lang="en-GB" sz="1000" baseline="0" dirty="0" smtClean="0"/>
                  <a:t>  G179  B225</a:t>
                </a:r>
                <a:endParaRPr lang="en-US" sz="1000" dirty="0"/>
              </a:p>
            </p:txBody>
          </p:sp>
        </p:grpSp>
        <p:grpSp>
          <p:nvGrpSpPr>
            <p:cNvPr id="25" name="Group 43"/>
            <p:cNvGrpSpPr/>
            <p:nvPr userDrawn="1"/>
          </p:nvGrpSpPr>
          <p:grpSpPr>
            <a:xfrm>
              <a:off x="-2982575" y="4789050"/>
              <a:ext cx="2863476" cy="307777"/>
              <a:chOff x="-2928990" y="696778"/>
              <a:chExt cx="2643206" cy="307777"/>
            </a:xfrm>
          </p:grpSpPr>
          <p:sp>
            <p:nvSpPr>
              <p:cNvPr id="38" name="Rectangle 3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076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TextBox 3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Violet</a:t>
                </a:r>
              </a:p>
              <a:p>
                <a:r>
                  <a:rPr lang="en-GB" sz="1000" dirty="0" smtClean="0"/>
                  <a:t>R128</a:t>
                </a:r>
                <a:r>
                  <a:rPr lang="en-GB" sz="1000" baseline="0" dirty="0" smtClean="0"/>
                  <a:t>  G118  B207</a:t>
                </a:r>
                <a:endParaRPr lang="en-US" sz="1000" dirty="0"/>
              </a:p>
            </p:txBody>
          </p:sp>
        </p:grpSp>
        <p:grpSp>
          <p:nvGrpSpPr>
            <p:cNvPr id="26" name="Group 46"/>
            <p:cNvGrpSpPr/>
            <p:nvPr userDrawn="1"/>
          </p:nvGrpSpPr>
          <p:grpSpPr>
            <a:xfrm>
              <a:off x="-2982575" y="5200186"/>
              <a:ext cx="2863476" cy="307777"/>
              <a:chOff x="-2928990" y="696778"/>
              <a:chExt cx="2643206" cy="307777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F46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TextBox 36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Purple</a:t>
                </a:r>
              </a:p>
              <a:p>
                <a:r>
                  <a:rPr lang="en-GB" sz="1000" dirty="0" smtClean="0"/>
                  <a:t>R143</a:t>
                </a:r>
                <a:r>
                  <a:rPr lang="en-GB" sz="1000" baseline="0" dirty="0" smtClean="0"/>
                  <a:t>  G70  B147</a:t>
                </a:r>
                <a:endParaRPr lang="en-US" sz="1000" dirty="0"/>
              </a:p>
            </p:txBody>
          </p:sp>
        </p:grpSp>
        <p:grpSp>
          <p:nvGrpSpPr>
            <p:cNvPr id="27" name="Group 49"/>
            <p:cNvGrpSpPr/>
            <p:nvPr userDrawn="1"/>
          </p:nvGrpSpPr>
          <p:grpSpPr>
            <a:xfrm>
              <a:off x="-2982575" y="5611322"/>
              <a:ext cx="2863476" cy="307777"/>
              <a:chOff x="-2928990" y="696778"/>
              <a:chExt cx="2643206" cy="307777"/>
            </a:xfrm>
          </p:grpSpPr>
          <p:sp>
            <p:nvSpPr>
              <p:cNvPr id="34" name="Rectangle 3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945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Fuscia</a:t>
                </a:r>
              </a:p>
              <a:p>
                <a:r>
                  <a:rPr lang="en-GB" sz="1000" dirty="0" smtClean="0"/>
                  <a:t>R233</a:t>
                </a:r>
                <a:r>
                  <a:rPr lang="en-GB" sz="1000" baseline="0" dirty="0" smtClean="0"/>
                  <a:t>  G69  B140</a:t>
                </a:r>
                <a:endParaRPr lang="en-US" sz="1000" dirty="0"/>
              </a:p>
            </p:txBody>
          </p:sp>
        </p:grpSp>
        <p:grpSp>
          <p:nvGrpSpPr>
            <p:cNvPr id="28" name="Group 52"/>
            <p:cNvGrpSpPr/>
            <p:nvPr userDrawn="1"/>
          </p:nvGrpSpPr>
          <p:grpSpPr>
            <a:xfrm>
              <a:off x="-2982575" y="6022458"/>
              <a:ext cx="2863476" cy="307777"/>
              <a:chOff x="-2928990" y="696778"/>
              <a:chExt cx="2643206" cy="307777"/>
            </a:xfrm>
          </p:grpSpPr>
          <p:sp>
            <p:nvSpPr>
              <p:cNvPr id="32" name="Rectangle 3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C81E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TextBox 3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Red</a:t>
                </a:r>
              </a:p>
              <a:p>
                <a:r>
                  <a:rPr lang="en-GB" sz="1000" dirty="0" smtClean="0"/>
                  <a:t>R200</a:t>
                </a:r>
                <a:r>
                  <a:rPr lang="en-GB" sz="1000" baseline="0" dirty="0" smtClean="0"/>
                  <a:t>  G30  B69</a:t>
                </a:r>
                <a:endParaRPr lang="en-US" sz="1000" dirty="0"/>
              </a:p>
            </p:txBody>
          </p:sp>
        </p:grpSp>
        <p:grpSp>
          <p:nvGrpSpPr>
            <p:cNvPr id="29" name="Group 55"/>
            <p:cNvGrpSpPr/>
            <p:nvPr userDrawn="1"/>
          </p:nvGrpSpPr>
          <p:grpSpPr>
            <a:xfrm>
              <a:off x="-2982575" y="6433591"/>
              <a:ext cx="2863476" cy="307777"/>
              <a:chOff x="-2928990" y="696778"/>
              <a:chExt cx="2643206" cy="307777"/>
            </a:xfrm>
          </p:grpSpPr>
          <p:sp>
            <p:nvSpPr>
              <p:cNvPr id="30" name="Rectangle 29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E74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30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Orange</a:t>
                </a:r>
              </a:p>
              <a:p>
                <a:r>
                  <a:rPr lang="en-GB" sz="1000" dirty="0" smtClean="0"/>
                  <a:t>R238</a:t>
                </a:r>
                <a:r>
                  <a:rPr lang="en-GB" sz="1000" baseline="0" dirty="0" smtClean="0"/>
                  <a:t>  G116  29</a:t>
                </a:r>
                <a:endParaRPr lang="en-US" sz="1000" dirty="0"/>
              </a:p>
            </p:txBody>
          </p:sp>
        </p:grpSp>
      </p:grpSp>
      <p:sp>
        <p:nvSpPr>
          <p:cNvPr id="58" name="Rectangle 57"/>
          <p:cNvSpPr/>
          <p:nvPr/>
        </p:nvSpPr>
        <p:spPr>
          <a:xfrm>
            <a:off x="-2989413" y="2351160"/>
            <a:ext cx="309565" cy="285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-2503533" y="2348880"/>
            <a:ext cx="23991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 smtClean="0"/>
              <a:t>Dark grey</a:t>
            </a:r>
          </a:p>
          <a:p>
            <a:r>
              <a:rPr lang="en-GB" sz="1000" dirty="0" smtClean="0"/>
              <a:t>R63</a:t>
            </a:r>
            <a:r>
              <a:rPr lang="en-GB" sz="1000" baseline="0" dirty="0" smtClean="0"/>
              <a:t>  G69  B72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2" r:id="rId3"/>
    <p:sldLayoutId id="2147483661" r:id="rId4"/>
    <p:sldLayoutId id="2147483664" r:id="rId5"/>
    <p:sldLayoutId id="2147483666" r:id="rId6"/>
    <p:sldLayoutId id="2147483668" r:id="rId7"/>
    <p:sldLayoutId id="2147483669" r:id="rId8"/>
    <p:sldLayoutId id="2147483650" r:id="rId9"/>
    <p:sldLayoutId id="2147483652" r:id="rId10"/>
    <p:sldLayoutId id="2147483653" r:id="rId11"/>
    <p:sldLayoutId id="2147483654" r:id="rId12"/>
    <p:sldLayoutId id="2147483655" r:id="rId13"/>
    <p:sldLayoutId id="2147483657" r:id="rId14"/>
    <p:sldLayoutId id="2147483660" r:id="rId1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9pPr>
    </p:titleStyle>
    <p:bodyStyle>
      <a:lvl1pPr marL="269875" indent="-269875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•"/>
        <a:defRPr sz="2400">
          <a:solidFill>
            <a:srgbClr val="3F4548"/>
          </a:solidFill>
          <a:latin typeface="+mn-lt"/>
          <a:ea typeface="+mn-ea"/>
          <a:cs typeface="+mn-cs"/>
        </a:defRPr>
      </a:lvl1pPr>
      <a:lvl2pPr marL="717550" indent="-268288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–"/>
        <a:defRPr sz="2000">
          <a:solidFill>
            <a:srgbClr val="3F4548"/>
          </a:solidFill>
          <a:latin typeface="+mn-lt"/>
          <a:cs typeface="+mn-cs"/>
        </a:defRPr>
      </a:lvl2pPr>
      <a:lvl3pPr marL="1071563" indent="-174625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>
          <a:solidFill>
            <a:srgbClr val="3F4548"/>
          </a:solidFill>
          <a:latin typeface="+mn-lt"/>
          <a:cs typeface="+mn-cs"/>
        </a:defRPr>
      </a:lvl3pPr>
      <a:lvl4pPr marL="1433513" indent="-182563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–"/>
        <a:defRPr sz="1600">
          <a:solidFill>
            <a:srgbClr val="3F4548"/>
          </a:solidFill>
          <a:latin typeface="+mn-lt"/>
          <a:cs typeface="+mn-cs"/>
        </a:defRPr>
      </a:lvl4pPr>
      <a:lvl5pPr marL="1792288" indent="-176213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400">
          <a:solidFill>
            <a:srgbClr val="3F4548"/>
          </a:solidFill>
          <a:latin typeface="+mn-lt"/>
          <a:cs typeface="+mn-cs"/>
        </a:defRPr>
      </a:lvl5pPr>
      <a:lvl6pPr marL="22494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6pPr>
      <a:lvl7pPr marL="27066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7pPr>
      <a:lvl8pPr marL="31638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8pPr>
      <a:lvl9pPr marL="36210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chart" Target="../charts/char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chart" Target="../charts/char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13.gif"/><Relationship Id="rId4" Type="http://schemas.openxmlformats.org/officeDocument/2006/relationships/chart" Target="../charts/char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chart" Target="../charts/char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chart" Target="../charts/char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chart" Target="../charts/char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chart" Target="../charts/char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tim.bateman@mazars.co.uk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actuaries.org.uk/practice-areas/life/research-working-parties/value-profits-consumers" TargetMode="External"/><Relationship Id="rId5" Type="http://schemas.openxmlformats.org/officeDocument/2006/relationships/hyperlink" Target="mailto:Ben.Stroud@reassure.co.uk" TargetMode="External"/><Relationship Id="rId4" Type="http://schemas.openxmlformats.org/officeDocument/2006/relationships/hyperlink" Target="mailto:Jonathan.Welsh@wesleyan.co.uk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Consumer Understanding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9144" y="1844824"/>
            <a:ext cx="3293839" cy="3312368"/>
          </a:xfrm>
        </p:spPr>
        <p:txBody>
          <a:bodyPr/>
          <a:lstStyle/>
          <a:p>
            <a:pPr marL="0" indent="0">
              <a:buNone/>
            </a:pPr>
            <a:r>
              <a:rPr lang="en-GB" i="1" dirty="0" smtClean="0"/>
              <a:t>Cars are complex. Consumers don’t need to know the inner workings, just some basic information to ensure it meets their needs, along with the comfort that it has a regular MOT / Service from a professional.</a:t>
            </a:r>
            <a:endParaRPr lang="en-GB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16 May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1026" name="Picture 2" descr="Click for larger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1700808"/>
            <a:ext cx="5769457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Phase 1 Summary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6496" y="1484784"/>
            <a:ext cx="8982471" cy="4640262"/>
          </a:xfrm>
        </p:spPr>
        <p:txBody>
          <a:bodyPr/>
          <a:lstStyle/>
          <a:p>
            <a:pPr lvl="0"/>
            <a:r>
              <a:rPr lang="en-GB" dirty="0" smtClean="0"/>
              <a:t>With-profits performance has been comparable to similar UL funds … </a:t>
            </a:r>
          </a:p>
          <a:p>
            <a:pPr lvl="1"/>
            <a:r>
              <a:rPr lang="en-GB" dirty="0"/>
              <a:t>O</a:t>
            </a:r>
            <a:r>
              <a:rPr lang="en-GB" dirty="0" smtClean="0"/>
              <a:t>n average </a:t>
            </a:r>
          </a:p>
          <a:p>
            <a:pPr lvl="1"/>
            <a:r>
              <a:rPr lang="en-GB" dirty="0" smtClean="0"/>
              <a:t>But it is highly variable, dependent upon the fund</a:t>
            </a:r>
          </a:p>
          <a:p>
            <a:pPr lvl="0"/>
            <a:r>
              <a:rPr lang="en-GB" dirty="0" smtClean="0"/>
              <a:t>Information provided on benefit statements varies:</a:t>
            </a:r>
          </a:p>
          <a:p>
            <a:pPr lvl="1"/>
            <a:r>
              <a:rPr lang="en-GB" dirty="0"/>
              <a:t>Content</a:t>
            </a:r>
          </a:p>
          <a:p>
            <a:pPr lvl="1"/>
            <a:r>
              <a:rPr lang="en-GB" dirty="0"/>
              <a:t>Terminology</a:t>
            </a:r>
          </a:p>
          <a:p>
            <a:pPr lvl="0"/>
            <a:r>
              <a:rPr lang="en-GB" dirty="0" smtClean="0"/>
              <a:t>There is little existing consumer-specific with-profits research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16 May 2018</a:t>
            </a:r>
            <a:endParaRPr lang="en-GB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6097" y="6402389"/>
            <a:ext cx="701675" cy="339725"/>
          </a:xfrm>
        </p:spPr>
        <p:txBody>
          <a:bodyPr/>
          <a:lstStyle/>
          <a:p>
            <a:fld id="{2DC5424A-DF33-4709-85E1-FF518228F7DA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696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Survey Methodology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16 May 2018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743987" y="332656"/>
            <a:ext cx="4953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figures, unless otherwise stated, are from YouGov Plc.  Total sample size was 4,585 adults, of which 473 held a </a:t>
            </a:r>
            <a:r>
              <a:rPr lang="en-GB" sz="1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with-profits </a:t>
            </a:r>
            <a:r>
              <a:rPr lang="en-GB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product. Fieldwork was undertaken between 2nd - 6th November 2017.  The survey was carried out online. The figures have been weighted and are representative of all GB adults (aged 18+).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89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29" y="260648"/>
            <a:ext cx="8982471" cy="1143000"/>
          </a:xfrm>
        </p:spPr>
        <p:txBody>
          <a:bodyPr/>
          <a:lstStyle/>
          <a:p>
            <a:r>
              <a:rPr lang="en-GB" dirty="0" smtClean="0"/>
              <a:t>Survey methodology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16 May 2018</a:t>
            </a:r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16496" y="1484784"/>
            <a:ext cx="8982471" cy="50405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D9AB16"/>
                </a:solidFill>
              </a:rPr>
              <a:t>O</a:t>
            </a:r>
            <a:r>
              <a:rPr lang="en-GB" b="1" dirty="0" smtClean="0">
                <a:solidFill>
                  <a:srgbClr val="D9AB16"/>
                </a:solidFill>
              </a:rPr>
              <a:t>nline survey </a:t>
            </a:r>
            <a:r>
              <a:rPr lang="en-GB" dirty="0" smtClean="0"/>
              <a:t>carried out by </a:t>
            </a:r>
            <a:r>
              <a:rPr lang="en-GB" b="1" dirty="0" err="1" smtClean="0">
                <a:solidFill>
                  <a:srgbClr val="D9AB16"/>
                </a:solidFill>
              </a:rPr>
              <a:t>YouGov</a:t>
            </a:r>
            <a:endParaRPr lang="en-GB" b="1" dirty="0" smtClean="0">
              <a:solidFill>
                <a:srgbClr val="D9AB16"/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/>
              <a:t>Fieldwork was undertaken between 2</a:t>
            </a:r>
            <a:r>
              <a:rPr lang="en-GB" baseline="30000" dirty="0"/>
              <a:t>nd</a:t>
            </a:r>
            <a:r>
              <a:rPr lang="en-GB" dirty="0"/>
              <a:t> – 6</a:t>
            </a:r>
            <a:r>
              <a:rPr lang="en-GB" baseline="30000" dirty="0"/>
              <a:t>th</a:t>
            </a:r>
            <a:r>
              <a:rPr lang="en-GB" dirty="0"/>
              <a:t> November </a:t>
            </a:r>
            <a:r>
              <a:rPr lang="en-GB" dirty="0" smtClean="0"/>
              <a:t>2017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D9AB16"/>
                </a:solidFill>
              </a:rPr>
              <a:t>Single/Multiple choice</a:t>
            </a:r>
            <a:r>
              <a:rPr lang="en-US" dirty="0" smtClean="0"/>
              <a:t> questions </a:t>
            </a:r>
            <a:r>
              <a:rPr lang="en-US" dirty="0"/>
              <a:t>&amp;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D9AB16"/>
                </a:solidFill>
              </a:rPr>
              <a:t>open-ended</a:t>
            </a:r>
            <a:r>
              <a:rPr lang="en-US" dirty="0" smtClean="0"/>
              <a:t> questions</a:t>
            </a:r>
            <a:endParaRPr lang="en-GB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19 questions if has </a:t>
            </a:r>
            <a:r>
              <a:rPr lang="en-US" b="1" dirty="0" smtClean="0">
                <a:solidFill>
                  <a:srgbClr val="D9AB16"/>
                </a:solidFill>
              </a:rPr>
              <a:t>at least one financial product</a:t>
            </a:r>
            <a:r>
              <a:rPr lang="en-US" dirty="0" smtClean="0"/>
              <a:t> + another 16 questions if has a </a:t>
            </a:r>
            <a:r>
              <a:rPr lang="en-US" b="1" dirty="0" smtClean="0">
                <a:solidFill>
                  <a:srgbClr val="D9AB16"/>
                </a:solidFill>
              </a:rPr>
              <a:t>with-profits policy</a:t>
            </a:r>
            <a:endParaRPr lang="en-GB" b="1" dirty="0" smtClean="0">
              <a:solidFill>
                <a:srgbClr val="D9AB16"/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 smtClean="0"/>
              <a:t>Final </a:t>
            </a:r>
            <a:r>
              <a:rPr lang="en-GB" dirty="0"/>
              <a:t>d</a:t>
            </a:r>
            <a:r>
              <a:rPr lang="en-GB" dirty="0" smtClean="0"/>
              <a:t>ata is </a:t>
            </a:r>
            <a:r>
              <a:rPr lang="en-GB" dirty="0"/>
              <a:t>statistically weighted to the national </a:t>
            </a:r>
            <a:r>
              <a:rPr lang="en-GB" dirty="0" smtClean="0"/>
              <a:t>profile, and </a:t>
            </a:r>
            <a:r>
              <a:rPr lang="en-GB" dirty="0"/>
              <a:t>split by categories, e.g. age, gender, social groups</a:t>
            </a:r>
            <a:endParaRPr lang="en-GB" dirty="0" smtClean="0"/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 marL="0" indent="0">
              <a:lnSpc>
                <a:spcPct val="150000"/>
              </a:lnSpc>
              <a:buNone/>
            </a:pPr>
            <a:endParaRPr lang="en-GB" dirty="0" smtClean="0"/>
          </a:p>
          <a:p>
            <a:pPr marL="0" indent="0">
              <a:buNone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41199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496" y="260648"/>
            <a:ext cx="8982471" cy="1143000"/>
          </a:xfrm>
        </p:spPr>
        <p:txBody>
          <a:bodyPr/>
          <a:lstStyle/>
          <a:p>
            <a:r>
              <a:rPr lang="en-GB" dirty="0" smtClean="0"/>
              <a:t>Survey – Representative sample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16 May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16496" y="1340768"/>
            <a:ext cx="8982471" cy="50405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Numbers of respondents:</a:t>
            </a:r>
          </a:p>
          <a:p>
            <a:pPr lvl="1">
              <a:lnSpc>
                <a:spcPct val="150000"/>
              </a:lnSpc>
            </a:pPr>
            <a:r>
              <a:rPr lang="en-GB" sz="2200" dirty="0"/>
              <a:t>Total:                                                    4,585</a:t>
            </a:r>
          </a:p>
          <a:p>
            <a:pPr lvl="1">
              <a:lnSpc>
                <a:spcPct val="150000"/>
              </a:lnSpc>
            </a:pPr>
            <a:r>
              <a:rPr lang="en-GB" sz="2200" dirty="0"/>
              <a:t>At least one financial product: 		2,851 </a:t>
            </a:r>
          </a:p>
          <a:p>
            <a:pPr lvl="1">
              <a:lnSpc>
                <a:spcPct val="150000"/>
              </a:lnSpc>
            </a:pPr>
            <a:r>
              <a:rPr lang="en-GB" sz="2200" b="1" dirty="0"/>
              <a:t>With-profits product:</a:t>
            </a:r>
            <a:r>
              <a:rPr lang="en-GB" sz="2200" dirty="0"/>
              <a:t> 			</a:t>
            </a:r>
            <a:r>
              <a:rPr lang="en-GB" sz="2200" b="1" dirty="0">
                <a:solidFill>
                  <a:srgbClr val="D9AB16"/>
                </a:solidFill>
              </a:rPr>
              <a:t>473</a:t>
            </a:r>
            <a:r>
              <a:rPr lang="en-GB" sz="2200" dirty="0"/>
              <a:t> (17%)</a:t>
            </a:r>
            <a:r>
              <a:rPr lang="en-GB" i="1" dirty="0"/>
              <a:t> </a:t>
            </a:r>
            <a:endParaRPr lang="en-GB" dirty="0"/>
          </a:p>
          <a:p>
            <a:pPr marL="0" indent="0">
              <a:lnSpc>
                <a:spcPct val="150000"/>
              </a:lnSpc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4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496" y="260648"/>
            <a:ext cx="8982471" cy="1143000"/>
          </a:xfrm>
        </p:spPr>
        <p:txBody>
          <a:bodyPr/>
          <a:lstStyle/>
          <a:p>
            <a:r>
              <a:rPr lang="en-GB" dirty="0" smtClean="0"/>
              <a:t>Survey population</a:t>
            </a:r>
            <a:br>
              <a:rPr lang="en-GB" dirty="0" smtClean="0"/>
            </a:b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With-profits financial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product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(sample size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473)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16 May 2018</a:t>
            </a:r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14</a:t>
            </a:fld>
            <a:endParaRPr lang="en-GB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1701580"/>
              </p:ext>
            </p:extLst>
          </p:nvPr>
        </p:nvGraphicFramePr>
        <p:xfrm>
          <a:off x="1136576" y="1484784"/>
          <a:ext cx="734481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668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496" y="260648"/>
            <a:ext cx="8982471" cy="1143000"/>
          </a:xfrm>
        </p:spPr>
        <p:txBody>
          <a:bodyPr/>
          <a:lstStyle/>
          <a:p>
            <a:r>
              <a:rPr lang="en-GB" dirty="0" smtClean="0"/>
              <a:t>Survey population</a:t>
            </a:r>
            <a:br>
              <a:rPr lang="en-GB" dirty="0" smtClean="0"/>
            </a:b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With-profits financial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product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(sample size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473)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16 May 2018</a:t>
            </a:r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15</a:t>
            </a:fld>
            <a:endParaRPr lang="en-GB"/>
          </a:p>
        </p:txBody>
      </p:sp>
      <p:graphicFrame>
        <p:nvGraphicFramePr>
          <p:cNvPr id="6" name="Char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872617"/>
              </p:ext>
            </p:extLst>
          </p:nvPr>
        </p:nvGraphicFramePr>
        <p:xfrm>
          <a:off x="992556" y="1412770"/>
          <a:ext cx="7031263" cy="4825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425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Results Overview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16 May 2018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743987" y="332656"/>
            <a:ext cx="4953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figures, unless otherwise stated, are from YouGov Plc.  Total sample size was 4,585 adults, of which 473 held a </a:t>
            </a:r>
            <a:r>
              <a:rPr lang="en-GB" sz="1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with-profits </a:t>
            </a:r>
            <a:r>
              <a:rPr lang="en-GB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product. Fieldwork was undertaken between 2nd - 6th November 2017.  The survey was carried out online. The figures have been weighted and are representative of all GB adults (aged 18+).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395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much information do consumers want?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16 May 2018</a:t>
            </a:r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17</a:t>
            </a:fld>
            <a:endParaRPr lang="en-GB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44326"/>
              </p:ext>
            </p:extLst>
          </p:nvPr>
        </p:nvGraphicFramePr>
        <p:xfrm>
          <a:off x="428229" y="1916832"/>
          <a:ext cx="3588667" cy="411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2232696"/>
              </p:ext>
            </p:extLst>
          </p:nvPr>
        </p:nvGraphicFramePr>
        <p:xfrm>
          <a:off x="3584848" y="1844824"/>
          <a:ext cx="5688632" cy="435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Subtitle 8"/>
          <p:cNvSpPr txBox="1">
            <a:spLocks/>
          </p:cNvSpPr>
          <p:nvPr/>
        </p:nvSpPr>
        <p:spPr bwMode="auto">
          <a:xfrm>
            <a:off x="3800872" y="1850552"/>
            <a:ext cx="3528392" cy="3882704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defTabSz="914400" latinLnBrk="0">
              <a:lnSpc>
                <a:spcPct val="100000"/>
              </a:lnSpc>
              <a:spcBef>
                <a:spcPct val="50000"/>
              </a:spcBef>
              <a:buClr>
                <a:schemeClr val="accent1"/>
              </a:buClr>
              <a:buSzTx/>
              <a:tabLst/>
              <a:defRPr/>
            </a:pPr>
            <a:r>
              <a:rPr lang="en-GB" sz="2800" b="1" u="sng" dirty="0" smtClean="0">
                <a:solidFill>
                  <a:srgbClr val="D9AB16"/>
                </a:solidFill>
                <a:latin typeface="+mj-lt"/>
                <a:ea typeface="+mj-ea"/>
                <a:cs typeface="+mj-cs"/>
              </a:rPr>
              <a:t>Higher or Lower</a:t>
            </a:r>
          </a:p>
          <a:p>
            <a:pPr marR="0" defTabSz="914400" latinLnBrk="0">
              <a:lnSpc>
                <a:spcPct val="100000"/>
              </a:lnSpc>
              <a:spcBef>
                <a:spcPct val="50000"/>
              </a:spcBef>
              <a:buClr>
                <a:schemeClr val="accent1"/>
              </a:buClr>
              <a:buSzTx/>
              <a:tabLst/>
              <a:defRPr/>
            </a:pPr>
            <a:r>
              <a:rPr lang="en-GB" sz="2400" b="1" dirty="0" smtClean="0">
                <a:solidFill>
                  <a:srgbClr val="113458"/>
                </a:solidFill>
              </a:rPr>
              <a:t>How about with-profits policyholders?</a:t>
            </a:r>
          </a:p>
          <a:p>
            <a:pPr marR="0" defTabSz="914400" latinLnBrk="0">
              <a:lnSpc>
                <a:spcPct val="100000"/>
              </a:lnSpc>
              <a:spcBef>
                <a:spcPct val="50000"/>
              </a:spcBef>
              <a:buClr>
                <a:schemeClr val="accent1"/>
              </a:buClr>
              <a:buSzTx/>
              <a:tabLst/>
              <a:defRPr/>
            </a:pPr>
            <a:r>
              <a:rPr lang="en-GB" sz="2400" b="1" dirty="0" smtClean="0">
                <a:solidFill>
                  <a:srgbClr val="113458"/>
                </a:solidFill>
              </a:rPr>
              <a:t>Is the proportion who think the amount of information is about right Higher or Lower than for all financial customers?</a:t>
            </a:r>
            <a:endParaRPr lang="en-GB" sz="2400" b="1" dirty="0">
              <a:solidFill>
                <a:srgbClr val="1134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7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much information do consumers want?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16 May 2018</a:t>
            </a:r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18</a:t>
            </a:fld>
            <a:endParaRPr lang="en-GB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44326"/>
              </p:ext>
            </p:extLst>
          </p:nvPr>
        </p:nvGraphicFramePr>
        <p:xfrm>
          <a:off x="428229" y="1916832"/>
          <a:ext cx="3588667" cy="411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7841664"/>
              </p:ext>
            </p:extLst>
          </p:nvPr>
        </p:nvGraphicFramePr>
        <p:xfrm>
          <a:off x="3584848" y="1844824"/>
          <a:ext cx="5688632" cy="435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6249144" y="5586958"/>
            <a:ext cx="2148507" cy="582288"/>
          </a:xfrm>
          <a:prstGeom prst="rect">
            <a:avLst/>
          </a:prstGeom>
          <a:solidFill>
            <a:schemeClr val="bg1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u="sng" dirty="0" smtClean="0">
                <a:solidFill>
                  <a:srgbClr val="D9AB16"/>
                </a:solidFill>
                <a:latin typeface="+mj-lt"/>
                <a:ea typeface="+mj-ea"/>
                <a:cs typeface="+mj-cs"/>
              </a:rPr>
              <a:t>Higher !</a:t>
            </a:r>
            <a:endParaRPr lang="en-GB" sz="1100" u="sng" dirty="0">
              <a:solidFill>
                <a:srgbClr val="D9AB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65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43" y="411338"/>
            <a:ext cx="8982471" cy="951809"/>
          </a:xfrm>
        </p:spPr>
        <p:txBody>
          <a:bodyPr/>
          <a:lstStyle/>
          <a:p>
            <a:r>
              <a:rPr lang="en-GB" dirty="0" smtClean="0"/>
              <a:t>What information do consumers want?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16 May 2018</a:t>
            </a:r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62976" y="5834088"/>
            <a:ext cx="9643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rgbClr val="113458"/>
                </a:solidFill>
              </a:rPr>
              <a:t>With-profits policyholders want the </a:t>
            </a:r>
            <a:r>
              <a:rPr lang="en-GB" sz="2400" b="1" dirty="0" smtClean="0">
                <a:solidFill>
                  <a:srgbClr val="D9AB16"/>
                </a:solidFill>
              </a:rPr>
              <a:t>‘</a:t>
            </a:r>
            <a:r>
              <a:rPr lang="en-GB" sz="2400" b="1" u="sng" dirty="0" smtClean="0">
                <a:solidFill>
                  <a:srgbClr val="D9AB16"/>
                </a:solidFill>
              </a:rPr>
              <a:t>difficult</a:t>
            </a:r>
            <a:r>
              <a:rPr lang="en-GB" sz="2400" b="1" dirty="0" smtClean="0">
                <a:solidFill>
                  <a:srgbClr val="D9AB16"/>
                </a:solidFill>
              </a:rPr>
              <a:t> to provide’ </a:t>
            </a:r>
            <a:r>
              <a:rPr lang="en-GB" sz="2400" dirty="0" smtClean="0">
                <a:solidFill>
                  <a:srgbClr val="113458"/>
                </a:solidFill>
              </a:rPr>
              <a:t>information</a:t>
            </a:r>
            <a:endParaRPr lang="en-GB" sz="2400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327424"/>
              </p:ext>
            </p:extLst>
          </p:nvPr>
        </p:nvGraphicFramePr>
        <p:xfrm>
          <a:off x="545379" y="1628801"/>
          <a:ext cx="8724701" cy="4568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955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Value of with-profits for consumers</a:t>
            </a:r>
            <a:br>
              <a:rPr lang="en-GB" dirty="0" smtClean="0"/>
            </a:br>
            <a:r>
              <a:rPr lang="en-GB" dirty="0" smtClean="0"/>
              <a:t>Working party update</a:t>
            </a:r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3068315"/>
            <a:ext cx="6631517" cy="1296789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Tim Bateman (Chair), and </a:t>
            </a:r>
          </a:p>
          <a:p>
            <a:r>
              <a:rPr lang="en-GB" dirty="0" smtClean="0"/>
              <a:t>Ben Stroud</a:t>
            </a:r>
          </a:p>
          <a:p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16 May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44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16 May 2018</a:t>
            </a:r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62" b="0" i="0" u="none" strike="noStrike" kern="1200" spc="0" baseline="0">
                <a:solidFill>
                  <a:srgbClr val="3F4548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sz="3000" dirty="0" smtClean="0">
                <a:solidFill>
                  <a:srgbClr val="4096B8"/>
                </a:solidFill>
                <a:cs typeface="+mn-cs"/>
              </a:rPr>
              <a:t>How often do/would consumers review their financial product? (with-profits policyholders)</a:t>
            </a:r>
            <a:endParaRPr lang="en-GB" sz="3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6966347"/>
              </p:ext>
            </p:extLst>
          </p:nvPr>
        </p:nvGraphicFramePr>
        <p:xfrm>
          <a:off x="560512" y="1628800"/>
          <a:ext cx="864096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76936" y="2492896"/>
            <a:ext cx="4248472" cy="830997"/>
          </a:xfrm>
          <a:prstGeom prst="rect">
            <a:avLst/>
          </a:prstGeom>
          <a:solidFill>
            <a:schemeClr val="bg1"/>
          </a:solidFill>
          <a:ln>
            <a:solidFill>
              <a:srgbClr val="113458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113458"/>
                </a:solidFill>
              </a:rPr>
              <a:t>Do consumers </a:t>
            </a:r>
            <a:r>
              <a:rPr lang="en-GB" sz="2400" b="1" u="sng" dirty="0" smtClean="0">
                <a:solidFill>
                  <a:srgbClr val="113458"/>
                </a:solidFill>
              </a:rPr>
              <a:t>really</a:t>
            </a:r>
            <a:r>
              <a:rPr lang="en-GB" sz="2400" b="1" dirty="0" smtClean="0">
                <a:solidFill>
                  <a:srgbClr val="113458"/>
                </a:solidFill>
              </a:rPr>
              <a:t> intend to review more frequently?</a:t>
            </a:r>
            <a:endParaRPr lang="en-GB" sz="2400" b="1" dirty="0">
              <a:solidFill>
                <a:srgbClr val="1134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44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Customer Engagement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16 May 2018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743987" y="332656"/>
            <a:ext cx="4953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figures, unless otherwise stated, are from YouGov Plc.  Total sample size was 4,585 adults, of which 473 held a </a:t>
            </a:r>
            <a:r>
              <a:rPr lang="en-GB" sz="1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with-profits </a:t>
            </a:r>
            <a:r>
              <a:rPr lang="en-GB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product. Fieldwork was undertaken between 2nd - 6th November 2017.  The survey was carried out online. The figures have been weighted and are representative of all GB adults (aged 18+).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14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381000" y="839789"/>
            <a:ext cx="8426450" cy="415925"/>
          </a:xfrm>
        </p:spPr>
        <p:txBody>
          <a:bodyPr/>
          <a:lstStyle/>
          <a:p>
            <a:r>
              <a:rPr lang="en-US" dirty="0" smtClean="0"/>
              <a:t>Why with-profits?</a:t>
            </a:r>
            <a:endParaRPr lang="en-US" sz="30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4223091"/>
              </p:ext>
            </p:extLst>
          </p:nvPr>
        </p:nvGraphicFramePr>
        <p:xfrm>
          <a:off x="1724025" y="1781175"/>
          <a:ext cx="6496050" cy="374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5978" y="1520308"/>
            <a:ext cx="766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Customers were asked the reasons for choosing a with-profits product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381000" y="6410325"/>
            <a:ext cx="9144000" cy="331788"/>
          </a:xfrm>
        </p:spPr>
        <p:txBody>
          <a:bodyPr/>
          <a:lstStyle/>
          <a:p>
            <a:r>
              <a:rPr lang="en-GB" dirty="0" smtClean="0"/>
              <a:t> 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28229" y="6410325"/>
            <a:ext cx="2184135" cy="331788"/>
          </a:xfrm>
        </p:spPr>
        <p:txBody>
          <a:bodyPr/>
          <a:lstStyle/>
          <a:p>
            <a:r>
              <a:rPr lang="en-GB" dirty="0" smtClean="0"/>
              <a:t>16 May 2018</a:t>
            </a:r>
            <a:endParaRPr lang="en-GB" dirty="0"/>
          </a:p>
          <a:p>
            <a:endParaRPr lang="en-GB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6097" y="6402389"/>
            <a:ext cx="701675" cy="339725"/>
          </a:xfrm>
        </p:spPr>
        <p:txBody>
          <a:bodyPr/>
          <a:lstStyle/>
          <a:p>
            <a:fld id="{7F5EAEF1-03DC-4257-ACDD-64D831C6D760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21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2.59259E-6 L -0.35721 -0.15209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69" y="-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4" grpId="2">
        <p:bldAsOne/>
      </p:bldGraphic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381000" y="839789"/>
            <a:ext cx="8426450" cy="415925"/>
          </a:xfrm>
        </p:spPr>
        <p:txBody>
          <a:bodyPr/>
          <a:lstStyle/>
          <a:p>
            <a:r>
              <a:rPr lang="en-US" dirty="0" smtClean="0"/>
              <a:t>Why with-profits?</a:t>
            </a:r>
            <a:endParaRPr lang="en-US" sz="30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186032"/>
              </p:ext>
            </p:extLst>
          </p:nvPr>
        </p:nvGraphicFramePr>
        <p:xfrm>
          <a:off x="2171700" y="2171699"/>
          <a:ext cx="5943600" cy="3581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5978" y="1520308"/>
            <a:ext cx="766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Customers were asked the reasons for choosing a with-profits product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39778" y="5644633"/>
            <a:ext cx="766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Customers appear to have been engaged with the product originally!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881924" y="2086423"/>
            <a:ext cx="4925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Conscious Choice responses in more detail: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381000" y="6410325"/>
            <a:ext cx="9144000" cy="331788"/>
          </a:xfrm>
        </p:spPr>
        <p:txBody>
          <a:bodyPr/>
          <a:lstStyle/>
          <a:p>
            <a:r>
              <a:rPr lang="en-GB" dirty="0" smtClean="0"/>
              <a:t> 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567" y="1651260"/>
            <a:ext cx="3247386" cy="187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28229" y="6410325"/>
            <a:ext cx="2184135" cy="331788"/>
          </a:xfrm>
        </p:spPr>
        <p:txBody>
          <a:bodyPr/>
          <a:lstStyle/>
          <a:p>
            <a:r>
              <a:rPr lang="en-GB" dirty="0" smtClean="0"/>
              <a:t>16 May 2018</a:t>
            </a:r>
            <a:endParaRPr lang="en-GB" dirty="0"/>
          </a:p>
          <a:p>
            <a:endParaRPr lang="en-GB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6097" y="6402389"/>
            <a:ext cx="701675" cy="339725"/>
          </a:xfrm>
        </p:spPr>
        <p:txBody>
          <a:bodyPr/>
          <a:lstStyle/>
          <a:p>
            <a:fld id="{C1D6F8D4-B81B-4833-8A03-90692881F7DB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38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381000" y="839789"/>
            <a:ext cx="8426450" cy="415925"/>
          </a:xfrm>
        </p:spPr>
        <p:txBody>
          <a:bodyPr/>
          <a:lstStyle/>
          <a:p>
            <a:r>
              <a:rPr lang="en-US" dirty="0" smtClean="0"/>
              <a:t>Customer loyalty / apathy?</a:t>
            </a:r>
            <a:endParaRPr lang="en-US" sz="30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474788" y="1990724"/>
          <a:ext cx="6191251" cy="3571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9778" y="1434584"/>
            <a:ext cx="7661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Customers were asked how long they were likely to hold on to their with-profits product … Any guesses how many would stay until/after maturity?</a:t>
            </a:r>
            <a:endParaRPr lang="en-GB" dirty="0"/>
          </a:p>
        </p:txBody>
      </p:sp>
      <p:pic>
        <p:nvPicPr>
          <p:cNvPr id="2051" name="Picture 3" descr="C:\Users\SLH314\AppData\Local\Microsoft\Windows\Temporary Internet Files\Content.IE5\17TDE83X\Quiz[1]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6" y="2290763"/>
            <a:ext cx="4281683" cy="334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381000" y="6410325"/>
            <a:ext cx="9144000" cy="331788"/>
          </a:xfrm>
        </p:spPr>
        <p:txBody>
          <a:bodyPr/>
          <a:lstStyle/>
          <a:p>
            <a:r>
              <a:rPr lang="en-GB" dirty="0" smtClean="0"/>
              <a:t> 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28229" y="6410325"/>
            <a:ext cx="2184135" cy="331788"/>
          </a:xfrm>
        </p:spPr>
        <p:txBody>
          <a:bodyPr/>
          <a:lstStyle/>
          <a:p>
            <a:r>
              <a:rPr lang="en-GB" dirty="0" smtClean="0"/>
              <a:t>16 May 2018</a:t>
            </a:r>
            <a:endParaRPr lang="en-GB" dirty="0"/>
          </a:p>
          <a:p>
            <a:endParaRPr lang="en-GB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6097" y="6402389"/>
            <a:ext cx="701675" cy="339725"/>
          </a:xfrm>
        </p:spPr>
        <p:txBody>
          <a:bodyPr/>
          <a:lstStyle/>
          <a:p>
            <a:fld id="{22167331-E8E9-4E9C-A559-922A40F2BA44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61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381000" y="839789"/>
            <a:ext cx="8426450" cy="415925"/>
          </a:xfrm>
        </p:spPr>
        <p:txBody>
          <a:bodyPr/>
          <a:lstStyle/>
          <a:p>
            <a:r>
              <a:rPr lang="en-US" dirty="0" smtClean="0"/>
              <a:t>Customer loyalty / apathy?</a:t>
            </a:r>
            <a:endParaRPr lang="en-US" sz="30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1257335"/>
              </p:ext>
            </p:extLst>
          </p:nvPr>
        </p:nvGraphicFramePr>
        <p:xfrm>
          <a:off x="1474788" y="1990724"/>
          <a:ext cx="6191251" cy="3571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9778" y="1434584"/>
            <a:ext cx="7661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Customers were asked how long they were likely to hold on to their with-profits product … Any guesses how many would stay until/after maturity?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92178" y="5787508"/>
            <a:ext cx="766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Is this customer loyalty or apathy?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381000" y="6410325"/>
            <a:ext cx="9144000" cy="331788"/>
          </a:xfrm>
        </p:spPr>
        <p:txBody>
          <a:bodyPr/>
          <a:lstStyle/>
          <a:p>
            <a:r>
              <a:rPr lang="en-GB" dirty="0" smtClean="0"/>
              <a:t> 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28229" y="6410325"/>
            <a:ext cx="2184135" cy="331788"/>
          </a:xfrm>
        </p:spPr>
        <p:txBody>
          <a:bodyPr/>
          <a:lstStyle/>
          <a:p>
            <a:r>
              <a:rPr lang="en-GB" dirty="0" smtClean="0"/>
              <a:t>16 May 2018</a:t>
            </a:r>
            <a:endParaRPr lang="en-GB" dirty="0"/>
          </a:p>
          <a:p>
            <a:endParaRPr lang="en-GB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6097" y="6402389"/>
            <a:ext cx="701675" cy="339725"/>
          </a:xfrm>
        </p:spPr>
        <p:txBody>
          <a:bodyPr/>
          <a:lstStyle/>
          <a:p>
            <a:fld id="{DBD51399-BE77-4671-B948-676363507C45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03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381000" y="839789"/>
            <a:ext cx="8426450" cy="415925"/>
          </a:xfrm>
        </p:spPr>
        <p:txBody>
          <a:bodyPr/>
          <a:lstStyle/>
          <a:p>
            <a:r>
              <a:rPr lang="en-US" dirty="0" smtClean="0"/>
              <a:t>Are customers engaged?</a:t>
            </a:r>
            <a:endParaRPr lang="en-US" sz="3000" dirty="0"/>
          </a:p>
        </p:txBody>
      </p:sp>
      <p:sp>
        <p:nvSpPr>
          <p:cNvPr id="2" name="TextBox 1"/>
          <p:cNvSpPr txBox="1"/>
          <p:nvPr/>
        </p:nvSpPr>
        <p:spPr>
          <a:xfrm>
            <a:off x="739778" y="1501260"/>
            <a:ext cx="7661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Customers were asked what info they would like to receive </a:t>
            </a:r>
            <a:r>
              <a:rPr lang="en-GB" b="1" dirty="0" smtClean="0"/>
              <a:t>in annual statements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381000" y="6410325"/>
            <a:ext cx="9144000" cy="331788"/>
          </a:xfrm>
        </p:spPr>
        <p:txBody>
          <a:bodyPr/>
          <a:lstStyle/>
          <a:p>
            <a:r>
              <a:rPr lang="en-GB" dirty="0" smtClean="0"/>
              <a:t> </a:t>
            </a:r>
            <a:endParaRPr lang="en-GB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8546781"/>
              </p:ext>
            </p:extLst>
          </p:nvPr>
        </p:nvGraphicFramePr>
        <p:xfrm>
          <a:off x="344488" y="2276872"/>
          <a:ext cx="914501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28229" y="6410325"/>
            <a:ext cx="2184135" cy="331788"/>
          </a:xfrm>
        </p:spPr>
        <p:txBody>
          <a:bodyPr/>
          <a:lstStyle/>
          <a:p>
            <a:r>
              <a:rPr lang="en-GB" dirty="0" smtClean="0"/>
              <a:t>16 May 2018</a:t>
            </a:r>
            <a:endParaRPr lang="en-GB" dirty="0"/>
          </a:p>
          <a:p>
            <a:endParaRPr lang="en-GB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6097" y="6402389"/>
            <a:ext cx="701675" cy="339725"/>
          </a:xfrm>
        </p:spPr>
        <p:txBody>
          <a:bodyPr/>
          <a:lstStyle/>
          <a:p>
            <a:fld id="{EAD3F1E9-68D7-4E31-97AD-743E85063357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531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381000" y="839789"/>
            <a:ext cx="8426450" cy="415925"/>
          </a:xfrm>
        </p:spPr>
        <p:txBody>
          <a:bodyPr/>
          <a:lstStyle/>
          <a:p>
            <a:r>
              <a:rPr lang="en-US" dirty="0" smtClean="0"/>
              <a:t>Are customers engaged?</a:t>
            </a:r>
            <a:endParaRPr lang="en-US" sz="3000" dirty="0"/>
          </a:p>
        </p:txBody>
      </p:sp>
      <p:sp>
        <p:nvSpPr>
          <p:cNvPr id="2" name="TextBox 1"/>
          <p:cNvSpPr txBox="1"/>
          <p:nvPr/>
        </p:nvSpPr>
        <p:spPr>
          <a:xfrm>
            <a:off x="739778" y="1501260"/>
            <a:ext cx="7661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Customers were asked what info they would like to receive </a:t>
            </a:r>
            <a:r>
              <a:rPr lang="en-GB" b="1" dirty="0" smtClean="0"/>
              <a:t>in annual statements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39778" y="5587485"/>
            <a:ext cx="7661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Customers don’t seem to want to know what they can do about it, or what risks and protections they should be aware of!</a:t>
            </a:r>
            <a:endParaRPr lang="en-GB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3434034"/>
              </p:ext>
            </p:extLst>
          </p:nvPr>
        </p:nvGraphicFramePr>
        <p:xfrm>
          <a:off x="709960" y="2256920"/>
          <a:ext cx="6619304" cy="131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4616113"/>
              </p:ext>
            </p:extLst>
          </p:nvPr>
        </p:nvGraphicFramePr>
        <p:xfrm>
          <a:off x="1064568" y="3645024"/>
          <a:ext cx="7560840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381000" y="6410325"/>
            <a:ext cx="9144000" cy="331788"/>
          </a:xfrm>
        </p:spPr>
        <p:txBody>
          <a:bodyPr/>
          <a:lstStyle/>
          <a:p>
            <a:r>
              <a:rPr lang="en-GB" smtClean="0"/>
              <a:t> </a:t>
            </a:r>
            <a:endParaRPr lang="en-GB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28229" y="6410325"/>
            <a:ext cx="2184135" cy="331788"/>
          </a:xfrm>
        </p:spPr>
        <p:txBody>
          <a:bodyPr/>
          <a:lstStyle/>
          <a:p>
            <a:r>
              <a:rPr lang="en-GB" dirty="0" smtClean="0"/>
              <a:t>16 May 2018</a:t>
            </a:r>
            <a:endParaRPr lang="en-GB" dirty="0"/>
          </a:p>
          <a:p>
            <a:endParaRPr lang="en-GB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6097" y="6402389"/>
            <a:ext cx="701675" cy="339725"/>
          </a:xfrm>
        </p:spPr>
        <p:txBody>
          <a:bodyPr/>
          <a:lstStyle/>
          <a:p>
            <a:fld id="{DB330C16-F0D6-4167-AC2E-BDBAAD885694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36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8" grpId="0">
        <p:bldAsOne/>
      </p:bldGraphic>
      <p:bldGraphic spid="10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381000" y="839789"/>
            <a:ext cx="8426450" cy="415925"/>
          </a:xfrm>
        </p:spPr>
        <p:txBody>
          <a:bodyPr/>
          <a:lstStyle/>
          <a:p>
            <a:r>
              <a:rPr lang="en-US" dirty="0" smtClean="0"/>
              <a:t>Are customers engaged?</a:t>
            </a:r>
            <a:endParaRPr lang="en-US" sz="3000" dirty="0"/>
          </a:p>
        </p:txBody>
      </p:sp>
      <p:sp>
        <p:nvSpPr>
          <p:cNvPr id="2" name="TextBox 1"/>
          <p:cNvSpPr txBox="1"/>
          <p:nvPr/>
        </p:nvSpPr>
        <p:spPr>
          <a:xfrm>
            <a:off x="739778" y="1501260"/>
            <a:ext cx="7661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Customers were then asked what info they would like to receive </a:t>
            </a:r>
            <a:r>
              <a:rPr lang="en-GB" b="1" dirty="0" smtClean="0"/>
              <a:t>when approaching maturity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39778" y="5587485"/>
            <a:ext cx="7661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Suddenly customers become interested in what they can do about it </a:t>
            </a:r>
          </a:p>
          <a:p>
            <a:r>
              <a:rPr lang="en-GB" dirty="0" smtClean="0"/>
              <a:t>But it could be too late.</a:t>
            </a:r>
            <a:endParaRPr lang="en-GB" dirty="0"/>
          </a:p>
        </p:txBody>
      </p:sp>
      <p:sp>
        <p:nvSpPr>
          <p:cNvPr id="3" name="Oval Callout 2"/>
          <p:cNvSpPr/>
          <p:nvPr/>
        </p:nvSpPr>
        <p:spPr>
          <a:xfrm>
            <a:off x="7189786" y="2794818"/>
            <a:ext cx="2422527" cy="1381125"/>
          </a:xfrm>
          <a:prstGeom prst="wedgeEllipseCallout">
            <a:avLst>
              <a:gd name="adj1" fmla="val -82371"/>
              <a:gd name="adj2" fmla="val -19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53% </a:t>
            </a:r>
            <a:r>
              <a:rPr lang="en-GB" dirty="0" smtClean="0"/>
              <a:t>want this information (</a:t>
            </a:r>
            <a:r>
              <a:rPr lang="en-GB" dirty="0" err="1" smtClean="0"/>
              <a:t>cf</a:t>
            </a:r>
            <a:r>
              <a:rPr lang="en-GB" dirty="0" smtClean="0"/>
              <a:t> 32% in annual statements)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381000" y="6410325"/>
            <a:ext cx="9144000" cy="331788"/>
          </a:xfrm>
        </p:spPr>
        <p:txBody>
          <a:bodyPr/>
          <a:lstStyle/>
          <a:p>
            <a:r>
              <a:rPr lang="en-GB" smtClean="0"/>
              <a:t> </a:t>
            </a:r>
            <a:endParaRPr lang="en-GB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5031516"/>
              </p:ext>
            </p:extLst>
          </p:nvPr>
        </p:nvGraphicFramePr>
        <p:xfrm>
          <a:off x="848544" y="2134204"/>
          <a:ext cx="6840760" cy="3217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8229" y="6410325"/>
            <a:ext cx="2184135" cy="331788"/>
          </a:xfrm>
        </p:spPr>
        <p:txBody>
          <a:bodyPr/>
          <a:lstStyle/>
          <a:p>
            <a:r>
              <a:rPr lang="en-GB" dirty="0" smtClean="0"/>
              <a:t>16 May 2018</a:t>
            </a:r>
            <a:endParaRPr lang="en-GB" dirty="0"/>
          </a:p>
          <a:p>
            <a:endParaRPr lang="en-GB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6097" y="6402389"/>
            <a:ext cx="701675" cy="339725"/>
          </a:xfrm>
        </p:spPr>
        <p:txBody>
          <a:bodyPr/>
          <a:lstStyle/>
          <a:p>
            <a:fld id="{A3851CEB-2EA8-4325-B367-4D7761037AE7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90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" grpId="0" animBg="1"/>
      <p:bldGraphic spid="8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381000" y="839789"/>
            <a:ext cx="8426450" cy="415925"/>
          </a:xfrm>
        </p:spPr>
        <p:txBody>
          <a:bodyPr/>
          <a:lstStyle/>
          <a:p>
            <a:r>
              <a:rPr lang="en-US" dirty="0" smtClean="0"/>
              <a:t>Customer understanding - Benefits</a:t>
            </a:r>
            <a:endParaRPr lang="en-US" sz="3000" dirty="0"/>
          </a:p>
        </p:txBody>
      </p:sp>
      <p:sp>
        <p:nvSpPr>
          <p:cNvPr id="2" name="TextBox 1"/>
          <p:cNvSpPr txBox="1"/>
          <p:nvPr/>
        </p:nvSpPr>
        <p:spPr>
          <a:xfrm>
            <a:off x="739778" y="1501260"/>
            <a:ext cx="7661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Customers were asked what the benefits of having a with-profits product were: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39775" y="5661248"/>
            <a:ext cx="8426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Guarantees and smoothing are two of the main benefits of with-profits over other investment types.  Are we so out of line with customers’ thinking?</a:t>
            </a: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3523483"/>
              </p:ext>
            </p:extLst>
          </p:nvPr>
        </p:nvGraphicFramePr>
        <p:xfrm>
          <a:off x="416496" y="1982392"/>
          <a:ext cx="9145016" cy="3102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Oval Callout 2"/>
          <p:cNvSpPr/>
          <p:nvPr/>
        </p:nvSpPr>
        <p:spPr>
          <a:xfrm>
            <a:off x="200472" y="4052907"/>
            <a:ext cx="3038475" cy="1606034"/>
          </a:xfrm>
          <a:prstGeom prst="wedgeEllipseCallout">
            <a:avLst>
              <a:gd name="adj1" fmla="val 59466"/>
              <a:gd name="adj2" fmla="val -399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Less than 20% of WP customers see guarantees or smoothing as a benefit!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381000" y="6410325"/>
            <a:ext cx="9144000" cy="331788"/>
          </a:xfrm>
        </p:spPr>
        <p:txBody>
          <a:bodyPr/>
          <a:lstStyle/>
          <a:p>
            <a:r>
              <a:rPr lang="en-GB" smtClean="0"/>
              <a:t> 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8229" y="6410325"/>
            <a:ext cx="2184135" cy="331788"/>
          </a:xfrm>
        </p:spPr>
        <p:txBody>
          <a:bodyPr/>
          <a:lstStyle/>
          <a:p>
            <a:r>
              <a:rPr lang="en-GB" dirty="0" smtClean="0"/>
              <a:t>16 May 2018</a:t>
            </a:r>
            <a:endParaRPr lang="en-GB" dirty="0"/>
          </a:p>
          <a:p>
            <a:endParaRPr lang="en-GB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6097" y="6402389"/>
            <a:ext cx="701675" cy="339725"/>
          </a:xfrm>
        </p:spPr>
        <p:txBody>
          <a:bodyPr/>
          <a:lstStyle/>
          <a:p>
            <a:fld id="{DC92EDE7-4B6B-438F-9336-A681C99217BC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305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Graphic spid="6" grpId="0">
        <p:bldAsOne/>
      </p:bldGraphic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28229" y="-27384"/>
            <a:ext cx="8982471" cy="1143000"/>
          </a:xfrm>
        </p:spPr>
        <p:txBody>
          <a:bodyPr/>
          <a:lstStyle/>
          <a:p>
            <a:r>
              <a:rPr lang="en-GB" dirty="0" smtClean="0"/>
              <a:t>Working party members: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16 May 2018</a:t>
            </a:r>
            <a:endParaRPr lang="en-GB" dirty="0"/>
          </a:p>
          <a:p>
            <a:endParaRPr lang="en-GB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4294967295"/>
          </p:nvPr>
        </p:nvSpPr>
        <p:spPr>
          <a:xfrm>
            <a:off x="701675" y="836712"/>
            <a:ext cx="7707709" cy="5400600"/>
          </a:xfrm>
        </p:spPr>
        <p:txBody>
          <a:bodyPr/>
          <a:lstStyle/>
          <a:p>
            <a:pPr lvl="0"/>
            <a:r>
              <a:rPr lang="en-GB" b="1" dirty="0"/>
              <a:t>Chair: </a:t>
            </a:r>
            <a:r>
              <a:rPr lang="en-GB" dirty="0"/>
              <a:t>Tim </a:t>
            </a:r>
            <a:r>
              <a:rPr lang="en-GB" dirty="0" smtClean="0"/>
              <a:t>Bateman (Mazars)</a:t>
            </a:r>
            <a:endParaRPr lang="en-GB" dirty="0"/>
          </a:p>
          <a:p>
            <a:pPr lvl="0"/>
            <a:r>
              <a:rPr lang="en-GB" b="1" dirty="0"/>
              <a:t>Deputy </a:t>
            </a:r>
            <a:r>
              <a:rPr lang="en-GB" b="1" dirty="0" smtClean="0"/>
              <a:t>Chair</a:t>
            </a:r>
            <a:r>
              <a:rPr lang="en-GB" b="1" dirty="0"/>
              <a:t>:</a:t>
            </a:r>
            <a:r>
              <a:rPr lang="en-GB" dirty="0"/>
              <a:t> Jonathan </a:t>
            </a:r>
            <a:r>
              <a:rPr lang="en-GB" dirty="0" smtClean="0"/>
              <a:t>Welsh (Wesleyan)</a:t>
            </a:r>
            <a:endParaRPr lang="en-GB" dirty="0"/>
          </a:p>
          <a:p>
            <a:pPr lvl="0"/>
            <a:r>
              <a:rPr lang="en-GB" b="1" dirty="0"/>
              <a:t>Secretary: </a:t>
            </a:r>
            <a:r>
              <a:rPr lang="en-GB" dirty="0"/>
              <a:t>Ben </a:t>
            </a:r>
            <a:r>
              <a:rPr lang="en-GB" dirty="0" smtClean="0"/>
              <a:t>Stroud (ReAssure) </a:t>
            </a:r>
            <a:endParaRPr lang="en-GB" dirty="0"/>
          </a:p>
          <a:p>
            <a:r>
              <a:rPr lang="en-GB" dirty="0" smtClean="0"/>
              <a:t>Kris Overlunde (PwC)</a:t>
            </a:r>
            <a:endParaRPr lang="en-GB" u="sng" dirty="0"/>
          </a:p>
          <a:p>
            <a:r>
              <a:rPr lang="en-GB" dirty="0" smtClean="0"/>
              <a:t>Rosalind Rossouw (Sun Life Financial of Canada)</a:t>
            </a:r>
            <a:endParaRPr lang="en-GB" dirty="0"/>
          </a:p>
          <a:p>
            <a:pPr lvl="0"/>
            <a:r>
              <a:rPr lang="en-GB" dirty="0" smtClean="0"/>
              <a:t>Ross Thompson (Standard Life)</a:t>
            </a:r>
          </a:p>
          <a:p>
            <a:pPr lvl="0"/>
            <a:r>
              <a:rPr lang="en-GB" dirty="0" smtClean="0"/>
              <a:t>Catherine Thorn (Prudential)</a:t>
            </a:r>
          </a:p>
          <a:p>
            <a:pPr lvl="0"/>
            <a:r>
              <a:rPr lang="en-GB" dirty="0" smtClean="0"/>
              <a:t>Catherine Zhang (Abbey Life)</a:t>
            </a:r>
            <a:endParaRPr lang="en-GB" dirty="0"/>
          </a:p>
          <a:p>
            <a:pPr lvl="0"/>
            <a:r>
              <a:rPr lang="en-GB" i="1" dirty="0"/>
              <a:t>Andrew </a:t>
            </a:r>
            <a:r>
              <a:rPr lang="en-GB" i="1" dirty="0" smtClean="0"/>
              <a:t>Fraser </a:t>
            </a:r>
            <a:r>
              <a:rPr lang="en-GB" i="1" dirty="0"/>
              <a:t>(Standard Life</a:t>
            </a:r>
            <a:r>
              <a:rPr lang="en-GB" i="1" dirty="0" smtClean="0"/>
              <a:t>) – till May 2018</a:t>
            </a:r>
            <a:endParaRPr lang="en-GB" i="1" dirty="0"/>
          </a:p>
          <a:p>
            <a:r>
              <a:rPr lang="en-GB" i="1" dirty="0"/>
              <a:t>Rebecca </a:t>
            </a:r>
            <a:r>
              <a:rPr lang="en-GB" i="1" dirty="0" smtClean="0"/>
              <a:t>MacDonald </a:t>
            </a:r>
            <a:r>
              <a:rPr lang="en-GB" i="1" dirty="0"/>
              <a:t>(PwC</a:t>
            </a:r>
            <a:r>
              <a:rPr lang="en-GB" i="1" dirty="0" smtClean="0"/>
              <a:t>) – till July 2017</a:t>
            </a:r>
            <a:endParaRPr lang="en-GB" i="1" dirty="0"/>
          </a:p>
          <a:p>
            <a:pPr lvl="0"/>
            <a:endParaRPr lang="en-GB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6097" y="6402389"/>
            <a:ext cx="701675" cy="339725"/>
          </a:xfrm>
        </p:spPr>
        <p:txBody>
          <a:bodyPr/>
          <a:lstStyle/>
          <a:p>
            <a:fld id="{5CF5F49D-2016-4019-BF2E-B0649CEAE54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109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381000" y="839789"/>
            <a:ext cx="9096772" cy="415925"/>
          </a:xfrm>
        </p:spPr>
        <p:txBody>
          <a:bodyPr/>
          <a:lstStyle/>
          <a:p>
            <a:r>
              <a:rPr lang="en-US" dirty="0" smtClean="0"/>
              <a:t>Customer understanding – Value and Options</a:t>
            </a:r>
            <a:endParaRPr lang="en-US" sz="3000" dirty="0"/>
          </a:p>
        </p:txBody>
      </p:sp>
      <p:sp>
        <p:nvSpPr>
          <p:cNvPr id="2" name="TextBox 1"/>
          <p:cNvSpPr txBox="1"/>
          <p:nvPr/>
        </p:nvSpPr>
        <p:spPr>
          <a:xfrm>
            <a:off x="739778" y="1501259"/>
            <a:ext cx="7661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Customers were asked if they understood how the cash-in value of their with-profits product could change and if they understood all of their options and guarantees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72716" y="5138518"/>
            <a:ext cx="8159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does this mean for customer communications?  What more can we do to try and land the message and the important features of products?</a:t>
            </a:r>
            <a:endParaRPr lang="en-GB" dirty="0"/>
          </a:p>
        </p:txBody>
      </p:sp>
      <p:sp>
        <p:nvSpPr>
          <p:cNvPr id="4" name="Oval Callout 3"/>
          <p:cNvSpPr/>
          <p:nvPr/>
        </p:nvSpPr>
        <p:spPr>
          <a:xfrm>
            <a:off x="1009651" y="2667000"/>
            <a:ext cx="3560763" cy="2019300"/>
          </a:xfrm>
          <a:prstGeom prst="wedgeEllipseCallout">
            <a:avLst>
              <a:gd name="adj1" fmla="val 45600"/>
              <a:gd name="adj2" fmla="val 595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53% did not understand how their cash-in value could change</a:t>
            </a:r>
            <a:endParaRPr lang="en-GB" dirty="0"/>
          </a:p>
        </p:txBody>
      </p:sp>
      <p:sp>
        <p:nvSpPr>
          <p:cNvPr id="11" name="Oval Callout 10"/>
          <p:cNvSpPr/>
          <p:nvPr/>
        </p:nvSpPr>
        <p:spPr>
          <a:xfrm>
            <a:off x="5221358" y="2667001"/>
            <a:ext cx="3494018" cy="2019301"/>
          </a:xfrm>
          <a:prstGeom prst="wedgeEllipseCallout">
            <a:avLst>
              <a:gd name="adj1" fmla="val -53831"/>
              <a:gd name="adj2" fmla="val 605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59% did not understand all of their options and guarantees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381000" y="6410325"/>
            <a:ext cx="9144000" cy="331788"/>
          </a:xfrm>
        </p:spPr>
        <p:txBody>
          <a:bodyPr/>
          <a:lstStyle/>
          <a:p>
            <a:r>
              <a:rPr lang="en-GB" smtClean="0"/>
              <a:t> </a:t>
            </a: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34963" y="5708769"/>
            <a:ext cx="851852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685800">
              <a:lnSpc>
                <a:spcPct val="150000"/>
              </a:lnSpc>
              <a:buClr>
                <a:srgbClr val="007681"/>
              </a:buClr>
            </a:pPr>
            <a:r>
              <a:rPr lang="en-GB" dirty="0" smtClean="0"/>
              <a:t>Understanding of the options </a:t>
            </a:r>
            <a:r>
              <a:rPr lang="en-GB" dirty="0"/>
              <a:t>available doesn’t increase with </a:t>
            </a:r>
            <a:r>
              <a:rPr lang="en-GB" dirty="0" smtClean="0"/>
              <a:t>age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8229" y="6410325"/>
            <a:ext cx="2184135" cy="331788"/>
          </a:xfrm>
        </p:spPr>
        <p:txBody>
          <a:bodyPr/>
          <a:lstStyle/>
          <a:p>
            <a:r>
              <a:rPr lang="en-GB" dirty="0" smtClean="0"/>
              <a:t>16 May 2018</a:t>
            </a:r>
            <a:endParaRPr lang="en-GB" dirty="0"/>
          </a:p>
          <a:p>
            <a:endParaRPr lang="en-GB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6097" y="6402389"/>
            <a:ext cx="701675" cy="339725"/>
          </a:xfrm>
        </p:spPr>
        <p:txBody>
          <a:bodyPr/>
          <a:lstStyle/>
          <a:p>
            <a:fld id="{469B0301-605C-42D3-927E-EFD452138E55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68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4" grpId="0" animBg="1"/>
      <p:bldP spid="11" grpId="0" animBg="1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428229" y="683876"/>
            <a:ext cx="8892480" cy="806132"/>
          </a:xfrm>
        </p:spPr>
        <p:txBody>
          <a:bodyPr/>
          <a:lstStyle/>
          <a:p>
            <a:pPr algn="ctr"/>
            <a:r>
              <a:rPr lang="en-US" dirty="0" smtClean="0"/>
              <a:t>What do customers value about with-profits?</a:t>
            </a:r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599927" y="1989016"/>
            <a:ext cx="85185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buClr>
                <a:srgbClr val="007681"/>
              </a:buClr>
            </a:pPr>
            <a:endParaRPr lang="en-GB" sz="2000" dirty="0" smtClean="0"/>
          </a:p>
          <a:p>
            <a:pPr marL="342900" indent="-342900" defTabSz="685800">
              <a:lnSpc>
                <a:spcPct val="150000"/>
              </a:lnSpc>
              <a:buClr>
                <a:srgbClr val="007681"/>
              </a:buClr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 defTabSz="685800">
              <a:lnSpc>
                <a:spcPct val="150000"/>
              </a:lnSpc>
              <a:buClr>
                <a:srgbClr val="007681"/>
              </a:buClr>
              <a:buFont typeface="Wingdings" charset="2"/>
              <a:buChar char="§"/>
            </a:pPr>
            <a:endParaRPr lang="en-GB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381000" y="6410325"/>
            <a:ext cx="9144000" cy="331788"/>
          </a:xfrm>
        </p:spPr>
        <p:txBody>
          <a:bodyPr/>
          <a:lstStyle/>
          <a:p>
            <a:r>
              <a:rPr lang="en-GB" smtClean="0"/>
              <a:t> </a:t>
            </a: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99927" y="2282096"/>
            <a:ext cx="85185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defTabSz="685800">
              <a:lnSpc>
                <a:spcPct val="150000"/>
              </a:lnSpc>
              <a:buClr>
                <a:srgbClr val="007681"/>
              </a:buClr>
              <a:buFont typeface="Wingdings" charset="2"/>
              <a:buChar char="§"/>
            </a:pPr>
            <a:r>
              <a:rPr lang="en-GB" sz="2000" dirty="0" smtClean="0"/>
              <a:t>Conscious purchase to hold till maturity</a:t>
            </a:r>
          </a:p>
          <a:p>
            <a:pPr marL="742950" lvl="1" indent="-285750" defTabSz="685800">
              <a:lnSpc>
                <a:spcPct val="150000"/>
              </a:lnSpc>
              <a:buClr>
                <a:srgbClr val="007681"/>
              </a:buClr>
              <a:buFont typeface="Wingdings" charset="2"/>
              <a:buChar char="§"/>
            </a:pPr>
            <a:r>
              <a:rPr lang="en-GB" sz="2000" dirty="0" smtClean="0"/>
              <a:t>Limited understanding of smoothing and guarantees</a:t>
            </a:r>
          </a:p>
          <a:p>
            <a:pPr marL="742950" lvl="1" indent="-285750" defTabSz="685800">
              <a:lnSpc>
                <a:spcPct val="150000"/>
              </a:lnSpc>
              <a:buClr>
                <a:srgbClr val="007681"/>
              </a:buClr>
              <a:buFont typeface="Wingdings" charset="2"/>
              <a:buChar char="§"/>
            </a:pPr>
            <a:r>
              <a:rPr lang="en-GB" sz="2000" dirty="0" smtClean="0"/>
              <a:t>Short term focus</a:t>
            </a:r>
            <a:endParaRPr lang="en-GB" sz="2000" dirty="0"/>
          </a:p>
          <a:p>
            <a:pPr marL="742950" lvl="1" indent="-285750" defTabSz="685800">
              <a:lnSpc>
                <a:spcPct val="150000"/>
              </a:lnSpc>
              <a:buClr>
                <a:srgbClr val="007681"/>
              </a:buClr>
              <a:buFont typeface="Wingdings" charset="2"/>
              <a:buChar char="§"/>
            </a:pPr>
            <a:endParaRPr lang="en-GB" sz="2000" dirty="0"/>
          </a:p>
        </p:txBody>
      </p:sp>
      <p:sp>
        <p:nvSpPr>
          <p:cNvPr id="11" name="Rectangle 10"/>
          <p:cNvSpPr/>
          <p:nvPr/>
        </p:nvSpPr>
        <p:spPr>
          <a:xfrm>
            <a:off x="601247" y="3905180"/>
            <a:ext cx="85185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buClr>
                <a:srgbClr val="007681"/>
              </a:buClr>
            </a:pPr>
            <a:r>
              <a:rPr lang="en-GB" sz="2000" dirty="0" smtClean="0"/>
              <a:t>What more can we do to help increase </a:t>
            </a:r>
            <a:r>
              <a:rPr lang="en-GB" sz="2200" b="1" dirty="0" smtClean="0">
                <a:solidFill>
                  <a:srgbClr val="D9AB16"/>
                </a:solidFill>
                <a:latin typeface="Standard Life"/>
              </a:rPr>
              <a:t>customer engagement </a:t>
            </a:r>
            <a:r>
              <a:rPr lang="en-GB" sz="2000" dirty="0"/>
              <a:t>and </a:t>
            </a:r>
            <a:r>
              <a:rPr lang="en-GB" sz="2200" b="1" dirty="0" smtClean="0">
                <a:solidFill>
                  <a:srgbClr val="D9AB16"/>
                </a:solidFill>
                <a:latin typeface="Standard Life"/>
              </a:rPr>
              <a:t>understanding</a:t>
            </a:r>
            <a:r>
              <a:rPr lang="en-GB" sz="2000" dirty="0" smtClean="0"/>
              <a:t> or help us </a:t>
            </a:r>
            <a:r>
              <a:rPr lang="en-GB" sz="2200" b="1" dirty="0" smtClean="0">
                <a:solidFill>
                  <a:srgbClr val="D9AB16"/>
                </a:solidFill>
                <a:latin typeface="Standard Life"/>
              </a:rPr>
              <a:t>improve communications</a:t>
            </a:r>
            <a:r>
              <a:rPr lang="en-GB" sz="2000" dirty="0" smtClean="0"/>
              <a:t>?</a:t>
            </a:r>
            <a:endParaRPr lang="en-GB" sz="20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28229" y="6410325"/>
            <a:ext cx="2184135" cy="331788"/>
          </a:xfrm>
        </p:spPr>
        <p:txBody>
          <a:bodyPr/>
          <a:lstStyle/>
          <a:p>
            <a:r>
              <a:rPr lang="en-GB" dirty="0" smtClean="0"/>
              <a:t>16 May 2018</a:t>
            </a:r>
            <a:endParaRPr lang="en-GB" dirty="0"/>
          </a:p>
          <a:p>
            <a:endParaRPr lang="en-GB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6097" y="6402389"/>
            <a:ext cx="701675" cy="339725"/>
          </a:xfrm>
        </p:spPr>
        <p:txBody>
          <a:bodyPr/>
          <a:lstStyle/>
          <a:p>
            <a:fld id="{44D57A80-1E55-460A-99F3-CFB427FB107D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31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Customer Sentiment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28229" y="2781300"/>
            <a:ext cx="7261075" cy="1007740"/>
          </a:xfrm>
        </p:spPr>
        <p:txBody>
          <a:bodyPr/>
          <a:lstStyle/>
          <a:p>
            <a:r>
              <a:rPr lang="en-GB" dirty="0" smtClean="0"/>
              <a:t>An alternative analysis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16 May 2018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123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381000" y="839788"/>
            <a:ext cx="8426450" cy="806132"/>
          </a:xfrm>
        </p:spPr>
        <p:txBody>
          <a:bodyPr/>
          <a:lstStyle/>
          <a:p>
            <a:pPr algn="ctr"/>
            <a:r>
              <a:rPr lang="en-US" dirty="0" smtClean="0"/>
              <a:t>Tool to look at customer sentiment</a:t>
            </a:r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599927" y="1989016"/>
            <a:ext cx="85185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defTabSz="685800">
              <a:lnSpc>
                <a:spcPct val="150000"/>
              </a:lnSpc>
              <a:buClr>
                <a:srgbClr val="007681"/>
              </a:buClr>
              <a:buFont typeface="Wingdings" charset="2"/>
              <a:buChar char="§"/>
            </a:pPr>
            <a:endParaRPr lang="en-GB" sz="2000" dirty="0"/>
          </a:p>
          <a:p>
            <a:pPr marL="285750" indent="-285750" defTabSz="685800">
              <a:lnSpc>
                <a:spcPct val="150000"/>
              </a:lnSpc>
              <a:buClr>
                <a:srgbClr val="007681"/>
              </a:buClr>
              <a:buFont typeface="Wingdings" charset="2"/>
              <a:buChar char="§"/>
            </a:pPr>
            <a:endParaRPr lang="en-GB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381000" y="6410325"/>
            <a:ext cx="9144000" cy="331788"/>
          </a:xfrm>
        </p:spPr>
        <p:txBody>
          <a:bodyPr/>
          <a:lstStyle/>
          <a:p>
            <a:r>
              <a:rPr lang="en-GB" smtClean="0"/>
              <a:t> 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96109" y="1989015"/>
            <a:ext cx="80223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Survey included </a:t>
            </a:r>
            <a:r>
              <a:rPr lang="en-GB" sz="2000" dirty="0" smtClean="0"/>
              <a:t>freeform </a:t>
            </a:r>
            <a:r>
              <a:rPr lang="en-GB" sz="2000" dirty="0"/>
              <a:t>text </a:t>
            </a:r>
            <a:r>
              <a:rPr lang="en-GB" sz="2000" dirty="0" smtClean="0"/>
              <a:t>responses </a:t>
            </a:r>
            <a:r>
              <a:rPr lang="en-GB" sz="2000" i="1" dirty="0"/>
              <a:t>‘What do you like or dislike about your annual statement</a:t>
            </a:r>
            <a:r>
              <a:rPr lang="en-GB" sz="2000" i="1" dirty="0" smtClean="0"/>
              <a:t>?’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Neural network used to measure sentiment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Able to group responses into themes</a:t>
            </a:r>
            <a:endParaRPr lang="en-GB" sz="20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28229" y="6410325"/>
            <a:ext cx="2184135" cy="331788"/>
          </a:xfrm>
        </p:spPr>
        <p:txBody>
          <a:bodyPr/>
          <a:lstStyle/>
          <a:p>
            <a:r>
              <a:rPr lang="en-GB" dirty="0" smtClean="0"/>
              <a:t>16 May 2018</a:t>
            </a:r>
            <a:endParaRPr lang="en-GB" dirty="0"/>
          </a:p>
          <a:p>
            <a:endParaRPr lang="en-GB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6097" y="6402389"/>
            <a:ext cx="701675" cy="339725"/>
          </a:xfrm>
        </p:spPr>
        <p:txBody>
          <a:bodyPr/>
          <a:lstStyle/>
          <a:p>
            <a:fld id="{FC316A73-D22E-4E81-AEE1-BAE08B95BB10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6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381000" y="839788"/>
            <a:ext cx="8426450" cy="806132"/>
          </a:xfrm>
        </p:spPr>
        <p:txBody>
          <a:bodyPr/>
          <a:lstStyle/>
          <a:p>
            <a:pPr algn="ctr"/>
            <a:r>
              <a:rPr lang="en-US" dirty="0" smtClean="0"/>
              <a:t>Customer sentiment in survey responses </a:t>
            </a:r>
            <a:r>
              <a:rPr lang="en-US" i="1" dirty="0" smtClean="0"/>
              <a:t>‘What do you </a:t>
            </a:r>
            <a:r>
              <a:rPr lang="en-US" i="1" u="sng" dirty="0" smtClean="0">
                <a:solidFill>
                  <a:srgbClr val="D9AB16"/>
                </a:solidFill>
              </a:rPr>
              <a:t>like</a:t>
            </a:r>
            <a:r>
              <a:rPr lang="en-US" i="1" dirty="0" smtClean="0"/>
              <a:t> about your annual statement?’</a:t>
            </a:r>
            <a:endParaRPr lang="en-US" sz="3000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381000" y="6410325"/>
            <a:ext cx="9144000" cy="331788"/>
          </a:xfrm>
        </p:spPr>
        <p:txBody>
          <a:bodyPr/>
          <a:lstStyle/>
          <a:p>
            <a:r>
              <a:rPr lang="en-GB" smtClean="0"/>
              <a:t> </a:t>
            </a: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49188" y="1645920"/>
            <a:ext cx="80223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/>
          </a:p>
          <a:p>
            <a:r>
              <a:rPr lang="en-GB" sz="2000" dirty="0"/>
              <a:t>(+1.11) </a:t>
            </a:r>
            <a:r>
              <a:rPr lang="en-GB" sz="2000" dirty="0" smtClean="0"/>
              <a:t>[My provider] has </a:t>
            </a:r>
            <a:r>
              <a:rPr lang="en-GB" sz="2000" dirty="0"/>
              <a:t>done an excellent job for me with my SIP and I get full annual info from </a:t>
            </a:r>
            <a:r>
              <a:rPr lang="en-GB" sz="2000" dirty="0" smtClean="0"/>
              <a:t>[my adviser] who </a:t>
            </a:r>
            <a:r>
              <a:rPr lang="en-GB" sz="2000" dirty="0"/>
              <a:t>provides my monthly income.</a:t>
            </a:r>
          </a:p>
          <a:p>
            <a:endParaRPr lang="en-GB" sz="2000" dirty="0"/>
          </a:p>
          <a:p>
            <a:r>
              <a:rPr lang="en-GB" sz="2000" dirty="0"/>
              <a:t>(+1.10) Clear and concise; everything I need on one page.</a:t>
            </a:r>
          </a:p>
          <a:p>
            <a:endParaRPr lang="en-GB" sz="2000" dirty="0"/>
          </a:p>
          <a:p>
            <a:r>
              <a:rPr lang="en-GB" sz="2000" dirty="0"/>
              <a:t>(-0.77) Nothing. Don't know enough</a:t>
            </a:r>
          </a:p>
          <a:p>
            <a:endParaRPr lang="en-GB" sz="2000" dirty="0"/>
          </a:p>
          <a:p>
            <a:r>
              <a:rPr lang="en-GB" sz="2000" dirty="0"/>
              <a:t>(-0.76) No, waste of paper</a:t>
            </a:r>
          </a:p>
          <a:p>
            <a:endParaRPr lang="en-GB" sz="2000" dirty="0"/>
          </a:p>
          <a:p>
            <a:r>
              <a:rPr lang="en-GB" sz="2000" dirty="0"/>
              <a:t>(-0.67) They are obliged to send them. Like is not a useful word in this context</a:t>
            </a:r>
          </a:p>
          <a:p>
            <a:endParaRPr lang="en-GB" sz="2000" dirty="0"/>
          </a:p>
          <a:p>
            <a:r>
              <a:rPr lang="en-GB" sz="2000" dirty="0"/>
              <a:t>		 Overall sentiment +0.095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28229" y="6410325"/>
            <a:ext cx="2184135" cy="331788"/>
          </a:xfrm>
        </p:spPr>
        <p:txBody>
          <a:bodyPr/>
          <a:lstStyle/>
          <a:p>
            <a:r>
              <a:rPr lang="en-GB" dirty="0" smtClean="0"/>
              <a:t>16 May 2018</a:t>
            </a:r>
            <a:endParaRPr lang="en-GB" dirty="0"/>
          </a:p>
          <a:p>
            <a:endParaRPr lang="en-GB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6097" y="6402389"/>
            <a:ext cx="701675" cy="339725"/>
          </a:xfrm>
        </p:spPr>
        <p:txBody>
          <a:bodyPr/>
          <a:lstStyle/>
          <a:p>
            <a:fld id="{AF387150-0D31-4612-AFF6-6D12391F5801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22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381000" y="839788"/>
            <a:ext cx="8426450" cy="806132"/>
          </a:xfrm>
        </p:spPr>
        <p:txBody>
          <a:bodyPr/>
          <a:lstStyle/>
          <a:p>
            <a:pPr algn="ctr"/>
            <a:r>
              <a:rPr lang="en-US" dirty="0" smtClean="0"/>
              <a:t>Customer sentiment in survey responses </a:t>
            </a:r>
            <a:r>
              <a:rPr lang="en-US" i="1" dirty="0" smtClean="0"/>
              <a:t>‘What do you </a:t>
            </a:r>
            <a:r>
              <a:rPr lang="en-US" i="1" u="sng" dirty="0" smtClean="0">
                <a:solidFill>
                  <a:srgbClr val="D9AB16"/>
                </a:solidFill>
              </a:rPr>
              <a:t>dislike</a:t>
            </a:r>
            <a:r>
              <a:rPr lang="en-US" i="1" dirty="0" smtClean="0"/>
              <a:t> or would change about your annual statement?’</a:t>
            </a:r>
            <a:endParaRPr lang="en-US" sz="3000" i="1" dirty="0"/>
          </a:p>
        </p:txBody>
      </p:sp>
      <p:sp>
        <p:nvSpPr>
          <p:cNvPr id="5" name="Rectangle 4"/>
          <p:cNvSpPr/>
          <p:nvPr/>
        </p:nvSpPr>
        <p:spPr>
          <a:xfrm>
            <a:off x="599927" y="1989016"/>
            <a:ext cx="85185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defTabSz="685800">
              <a:lnSpc>
                <a:spcPct val="150000"/>
              </a:lnSpc>
              <a:buClr>
                <a:srgbClr val="007681"/>
              </a:buClr>
              <a:buFont typeface="Wingdings" charset="2"/>
              <a:buChar char="§"/>
            </a:pPr>
            <a:endParaRPr lang="en-GB" sz="2000" dirty="0"/>
          </a:p>
          <a:p>
            <a:pPr marL="285750" indent="-285750" defTabSz="685800">
              <a:lnSpc>
                <a:spcPct val="150000"/>
              </a:lnSpc>
              <a:buClr>
                <a:srgbClr val="007681"/>
              </a:buClr>
              <a:buFont typeface="Wingdings" charset="2"/>
              <a:buChar char="§"/>
            </a:pPr>
            <a:endParaRPr lang="en-GB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381000" y="6410325"/>
            <a:ext cx="9144000" cy="331788"/>
          </a:xfrm>
        </p:spPr>
        <p:txBody>
          <a:bodyPr/>
          <a:lstStyle/>
          <a:p>
            <a:r>
              <a:rPr lang="en-GB" smtClean="0"/>
              <a:t> </a:t>
            </a: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96109" y="2235200"/>
            <a:ext cx="80223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(+0.45) Being jargon free; easier to understand</a:t>
            </a:r>
          </a:p>
          <a:p>
            <a:endParaRPr lang="en-GB" sz="2000" dirty="0"/>
          </a:p>
          <a:p>
            <a:r>
              <a:rPr lang="en-GB" sz="2000" dirty="0"/>
              <a:t>(-1.62) Too long and complicated and does not explain anything relevant in plain English</a:t>
            </a:r>
          </a:p>
          <a:p>
            <a:endParaRPr lang="en-GB" sz="2000" dirty="0"/>
          </a:p>
          <a:p>
            <a:r>
              <a:rPr lang="en-GB" sz="2000" dirty="0"/>
              <a:t>(-1.52) Waste of paper, for which I am paying</a:t>
            </a:r>
            <a:r>
              <a:rPr lang="en-GB" sz="2000" dirty="0" smtClean="0"/>
              <a:t>.</a:t>
            </a:r>
          </a:p>
          <a:p>
            <a:endParaRPr lang="en-GB" sz="2000" dirty="0"/>
          </a:p>
          <a:p>
            <a:r>
              <a:rPr lang="en-GB" sz="2000" dirty="0" smtClean="0"/>
              <a:t>???	</a:t>
            </a:r>
            <a:r>
              <a:rPr lang="en-GB" sz="2000" dirty="0" smtClean="0">
                <a:solidFill>
                  <a:srgbClr val="FF0000"/>
                </a:solidFill>
              </a:rPr>
              <a:t>Too </a:t>
            </a:r>
            <a:r>
              <a:rPr lang="en-GB" sz="2000" dirty="0">
                <a:solidFill>
                  <a:srgbClr val="FF0000"/>
                </a:solidFill>
              </a:rPr>
              <a:t>lengthy; too wordy; too much legal waffle ; lay out very boring ; small font; incomprehensible explanations; poor definitions; too repetitive</a:t>
            </a:r>
          </a:p>
          <a:p>
            <a:endParaRPr lang="en-GB" sz="2000" dirty="0"/>
          </a:p>
          <a:p>
            <a:pPr algn="ctr"/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28229" y="6410325"/>
            <a:ext cx="2184135" cy="331788"/>
          </a:xfrm>
        </p:spPr>
        <p:txBody>
          <a:bodyPr/>
          <a:lstStyle/>
          <a:p>
            <a:r>
              <a:rPr lang="en-GB" dirty="0" smtClean="0"/>
              <a:t>16 May 2018</a:t>
            </a:r>
            <a:endParaRPr lang="en-GB" dirty="0"/>
          </a:p>
          <a:p>
            <a:endParaRPr lang="en-GB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6097" y="6402389"/>
            <a:ext cx="701675" cy="339725"/>
          </a:xfrm>
        </p:spPr>
        <p:txBody>
          <a:bodyPr/>
          <a:lstStyle/>
          <a:p>
            <a:fld id="{F4E1901E-9596-40BD-886F-BD88ECE8ADAE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20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381000" y="839788"/>
            <a:ext cx="8426450" cy="806132"/>
          </a:xfrm>
        </p:spPr>
        <p:txBody>
          <a:bodyPr/>
          <a:lstStyle/>
          <a:p>
            <a:pPr algn="ctr"/>
            <a:r>
              <a:rPr lang="en-US" dirty="0" smtClean="0"/>
              <a:t>Customer sentiment in survey responses </a:t>
            </a:r>
            <a:r>
              <a:rPr lang="en-US" i="1" dirty="0" smtClean="0"/>
              <a:t>‘What do you </a:t>
            </a:r>
            <a:r>
              <a:rPr lang="en-US" i="1" u="sng" dirty="0" smtClean="0">
                <a:solidFill>
                  <a:srgbClr val="D9AB16"/>
                </a:solidFill>
              </a:rPr>
              <a:t>dislike</a:t>
            </a:r>
            <a:r>
              <a:rPr lang="en-US" i="1" dirty="0" smtClean="0"/>
              <a:t> or would change about your annual statement?’</a:t>
            </a:r>
            <a:endParaRPr lang="en-US" sz="3000" i="1" dirty="0"/>
          </a:p>
        </p:txBody>
      </p:sp>
      <p:sp>
        <p:nvSpPr>
          <p:cNvPr id="5" name="Rectangle 4"/>
          <p:cNvSpPr/>
          <p:nvPr/>
        </p:nvSpPr>
        <p:spPr>
          <a:xfrm>
            <a:off x="599927" y="1989016"/>
            <a:ext cx="85185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defTabSz="685800">
              <a:lnSpc>
                <a:spcPct val="150000"/>
              </a:lnSpc>
              <a:buClr>
                <a:srgbClr val="007681"/>
              </a:buClr>
              <a:buFont typeface="Wingdings" charset="2"/>
              <a:buChar char="§"/>
            </a:pPr>
            <a:endParaRPr lang="en-GB" sz="2000" dirty="0"/>
          </a:p>
          <a:p>
            <a:pPr marL="285750" indent="-285750" defTabSz="685800">
              <a:lnSpc>
                <a:spcPct val="150000"/>
              </a:lnSpc>
              <a:buClr>
                <a:srgbClr val="007681"/>
              </a:buClr>
              <a:buFont typeface="Wingdings" charset="2"/>
              <a:buChar char="§"/>
            </a:pPr>
            <a:endParaRPr lang="en-GB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381000" y="6410325"/>
            <a:ext cx="9144000" cy="331788"/>
          </a:xfrm>
        </p:spPr>
        <p:txBody>
          <a:bodyPr/>
          <a:lstStyle/>
          <a:p>
            <a:r>
              <a:rPr lang="en-GB" smtClean="0"/>
              <a:t> </a:t>
            </a: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96109" y="2235200"/>
            <a:ext cx="80223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(+0.45) Being jargon free; easier to understand</a:t>
            </a:r>
          </a:p>
          <a:p>
            <a:endParaRPr lang="en-GB" sz="2000" dirty="0"/>
          </a:p>
          <a:p>
            <a:r>
              <a:rPr lang="en-GB" sz="2000" dirty="0"/>
              <a:t>(-1.62) Too long and complicated and does not explain anything relevant in plain English</a:t>
            </a:r>
          </a:p>
          <a:p>
            <a:endParaRPr lang="en-GB" sz="2000" dirty="0"/>
          </a:p>
          <a:p>
            <a:r>
              <a:rPr lang="en-GB" sz="2000" dirty="0"/>
              <a:t>(-1.52) Waste of paper, for which I am paying</a:t>
            </a:r>
            <a:r>
              <a:rPr lang="en-GB" sz="2000" dirty="0" smtClean="0"/>
              <a:t>.</a:t>
            </a:r>
          </a:p>
          <a:p>
            <a:endParaRPr lang="en-GB" sz="2000" dirty="0"/>
          </a:p>
          <a:p>
            <a:r>
              <a:rPr lang="en-GB" sz="2000" dirty="0" smtClean="0"/>
              <a:t>(-</a:t>
            </a:r>
            <a:r>
              <a:rPr lang="en-GB" sz="2000" dirty="0"/>
              <a:t>1.91) Too lengthy; too wordy; too much legal waffle ; lay out very boring ; small font; incomprehensible explanations; poor definitions; too repetitive</a:t>
            </a:r>
          </a:p>
          <a:p>
            <a:endParaRPr lang="en-GB" sz="2000" dirty="0"/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Overall sentiment -0.096</a:t>
            </a:r>
          </a:p>
          <a:p>
            <a:endParaRPr lang="en-GB" sz="2000" dirty="0"/>
          </a:p>
          <a:p>
            <a:r>
              <a:rPr lang="en-GB" sz="20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28229" y="6410325"/>
            <a:ext cx="2184135" cy="331788"/>
          </a:xfrm>
        </p:spPr>
        <p:txBody>
          <a:bodyPr/>
          <a:lstStyle/>
          <a:p>
            <a:r>
              <a:rPr lang="en-GB" dirty="0" smtClean="0"/>
              <a:t>16 May 2018</a:t>
            </a:r>
            <a:endParaRPr lang="en-GB" dirty="0"/>
          </a:p>
          <a:p>
            <a:endParaRPr lang="en-GB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6097" y="6402389"/>
            <a:ext cx="701675" cy="339725"/>
          </a:xfrm>
        </p:spPr>
        <p:txBody>
          <a:bodyPr/>
          <a:lstStyle/>
          <a:p>
            <a:fld id="{909C7A85-C0BB-4688-88EC-F92A6ACAF4C5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910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381000" y="839788"/>
            <a:ext cx="8426450" cy="806132"/>
          </a:xfrm>
        </p:spPr>
        <p:txBody>
          <a:bodyPr/>
          <a:lstStyle/>
          <a:p>
            <a:pPr algn="ctr"/>
            <a:r>
              <a:rPr lang="en-US" dirty="0" smtClean="0"/>
              <a:t>Digital fingerprint allows grouping of responses</a:t>
            </a:r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599927" y="1989016"/>
            <a:ext cx="85185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defTabSz="685800">
              <a:lnSpc>
                <a:spcPct val="150000"/>
              </a:lnSpc>
              <a:buClr>
                <a:srgbClr val="007681"/>
              </a:buClr>
              <a:buFont typeface="Wingdings" charset="2"/>
              <a:buChar char="§"/>
            </a:pPr>
            <a:endParaRPr lang="en-GB" sz="2000" dirty="0"/>
          </a:p>
          <a:p>
            <a:pPr marL="285750" indent="-285750" defTabSz="685800">
              <a:lnSpc>
                <a:spcPct val="150000"/>
              </a:lnSpc>
              <a:buClr>
                <a:srgbClr val="007681"/>
              </a:buClr>
              <a:buFont typeface="Wingdings" charset="2"/>
              <a:buChar char="§"/>
            </a:pPr>
            <a:endParaRPr lang="en-GB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381000" y="6410325"/>
            <a:ext cx="9144000" cy="331788"/>
          </a:xfrm>
        </p:spPr>
        <p:txBody>
          <a:bodyPr/>
          <a:lstStyle/>
          <a:p>
            <a:r>
              <a:rPr lang="en-GB" smtClean="0"/>
              <a:t> </a:t>
            </a: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96109" y="2235200"/>
            <a:ext cx="80223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Grouping (clustering) does not rely on customers using identical language, or even spelling correctly!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000" dirty="0"/>
              <a:t>Example responses grouped together:</a:t>
            </a:r>
          </a:p>
          <a:p>
            <a:endParaRPr lang="en-GB" sz="2000" dirty="0"/>
          </a:p>
          <a:p>
            <a:pPr lvl="1"/>
            <a:r>
              <a:rPr lang="en-GB" sz="2000" b="1" dirty="0">
                <a:solidFill>
                  <a:srgbClr val="113458"/>
                </a:solidFill>
              </a:rPr>
              <a:t>Easy to understand</a:t>
            </a:r>
          </a:p>
          <a:p>
            <a:pPr lvl="2"/>
            <a:r>
              <a:rPr lang="en-GB" sz="2000" i="1" dirty="0"/>
              <a:t>'Easy to understand; informative'</a:t>
            </a:r>
          </a:p>
          <a:p>
            <a:pPr lvl="2"/>
            <a:r>
              <a:rPr lang="en-GB" sz="2000" i="1" dirty="0"/>
              <a:t>'</a:t>
            </a:r>
            <a:r>
              <a:rPr lang="en-GB" sz="2000" i="1" dirty="0" err="1"/>
              <a:t>Clear;concise;up</a:t>
            </a:r>
            <a:r>
              <a:rPr lang="en-GB" sz="2000" i="1" dirty="0"/>
              <a:t> to date'</a:t>
            </a:r>
          </a:p>
          <a:p>
            <a:pPr lvl="1"/>
            <a:endParaRPr lang="en-GB" sz="2000" dirty="0"/>
          </a:p>
          <a:p>
            <a:pPr lvl="1"/>
            <a:r>
              <a:rPr lang="en-GB" sz="2000" b="1" dirty="0">
                <a:solidFill>
                  <a:srgbClr val="113458"/>
                </a:solidFill>
              </a:rPr>
              <a:t>Value</a:t>
            </a:r>
          </a:p>
          <a:p>
            <a:pPr lvl="2"/>
            <a:r>
              <a:rPr lang="en-GB" sz="2000" i="1" dirty="0"/>
              <a:t>'Clear about its overall value.‘</a:t>
            </a:r>
          </a:p>
          <a:p>
            <a:pPr lvl="2"/>
            <a:r>
              <a:rPr lang="en-GB" sz="2000" i="1" dirty="0"/>
              <a:t>'Comparisons of value now against 1 year previously'</a:t>
            </a:r>
          </a:p>
          <a:p>
            <a:r>
              <a:rPr lang="en-GB" sz="20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28229" y="6410325"/>
            <a:ext cx="2184135" cy="331788"/>
          </a:xfrm>
        </p:spPr>
        <p:txBody>
          <a:bodyPr/>
          <a:lstStyle/>
          <a:p>
            <a:r>
              <a:rPr lang="en-GB" dirty="0" smtClean="0"/>
              <a:t>16 May 2018</a:t>
            </a:r>
            <a:endParaRPr lang="en-GB" dirty="0"/>
          </a:p>
          <a:p>
            <a:endParaRPr lang="en-GB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6097" y="6402389"/>
            <a:ext cx="701675" cy="339725"/>
          </a:xfrm>
        </p:spPr>
        <p:txBody>
          <a:bodyPr/>
          <a:lstStyle/>
          <a:p>
            <a:fld id="{857C2510-2DC6-46AF-A56E-710BDD9055D1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71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381000" y="839788"/>
            <a:ext cx="8426450" cy="806132"/>
          </a:xfrm>
        </p:spPr>
        <p:txBody>
          <a:bodyPr/>
          <a:lstStyle/>
          <a:p>
            <a:pPr algn="ctr"/>
            <a:r>
              <a:rPr lang="en-US" sz="3000" dirty="0" smtClean="0"/>
              <a:t>Key themes important to customer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381000" y="6410325"/>
            <a:ext cx="9144000" cy="331788"/>
          </a:xfrm>
        </p:spPr>
        <p:txBody>
          <a:bodyPr/>
          <a:lstStyle/>
          <a:p>
            <a:r>
              <a:rPr lang="en-GB" smtClean="0"/>
              <a:t> </a:t>
            </a: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85110" y="2266461"/>
            <a:ext cx="80223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2" name="Rectangle 1"/>
          <p:cNvSpPr/>
          <p:nvPr/>
        </p:nvSpPr>
        <p:spPr>
          <a:xfrm>
            <a:off x="1308664" y="1772816"/>
            <a:ext cx="697523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r>
              <a:rPr lang="en-GB" sz="2800" b="1" dirty="0" smtClean="0">
                <a:solidFill>
                  <a:srgbClr val="D9AB16"/>
                </a:solidFill>
              </a:rPr>
              <a:t>		Clarity</a:t>
            </a:r>
          </a:p>
          <a:p>
            <a:endParaRPr lang="en-GB" sz="2800" b="1" dirty="0" smtClean="0">
              <a:solidFill>
                <a:srgbClr val="D9AB16"/>
              </a:solidFill>
            </a:endParaRPr>
          </a:p>
          <a:p>
            <a:r>
              <a:rPr lang="en-GB" sz="2800" b="1" dirty="0" smtClean="0"/>
              <a:t>	Easy to understand</a:t>
            </a:r>
          </a:p>
          <a:p>
            <a:endParaRPr lang="en-GB" sz="2800" b="1" dirty="0" smtClean="0"/>
          </a:p>
          <a:p>
            <a:r>
              <a:rPr lang="en-GB" sz="2800" b="1" dirty="0" smtClean="0"/>
              <a:t>Keeps me informed</a:t>
            </a:r>
          </a:p>
          <a:p>
            <a:pPr lvl="2"/>
            <a:r>
              <a:rPr lang="en-GB" sz="2800" b="1" dirty="0" smtClean="0">
                <a:solidFill>
                  <a:srgbClr val="D9AB16"/>
                </a:solidFill>
              </a:rPr>
              <a:t>				Value</a:t>
            </a:r>
          </a:p>
          <a:p>
            <a:r>
              <a:rPr lang="en-GB" sz="2800" b="1" dirty="0" smtClean="0"/>
              <a:t>		Available online</a:t>
            </a:r>
          </a:p>
          <a:p>
            <a:endParaRPr lang="en-GB" sz="2800" b="1" dirty="0">
              <a:solidFill>
                <a:srgbClr val="D9AB16"/>
              </a:solidFill>
            </a:endParaRPr>
          </a:p>
          <a:p>
            <a:r>
              <a:rPr lang="en-GB" sz="2800" b="1" dirty="0" smtClean="0">
                <a:solidFill>
                  <a:srgbClr val="D9AB16"/>
                </a:solidFill>
              </a:rPr>
              <a:t>No particular view</a:t>
            </a:r>
          </a:p>
          <a:p>
            <a:endParaRPr lang="en-GB" dirty="0" smtClean="0"/>
          </a:p>
          <a:p>
            <a:r>
              <a:rPr lang="en-GB" dirty="0"/>
              <a:t> </a:t>
            </a:r>
          </a:p>
          <a:p>
            <a:r>
              <a:rPr lang="en-GB" dirty="0"/>
              <a:t> 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28229" y="6410325"/>
            <a:ext cx="2184135" cy="331788"/>
          </a:xfrm>
        </p:spPr>
        <p:txBody>
          <a:bodyPr/>
          <a:lstStyle/>
          <a:p>
            <a:r>
              <a:rPr lang="en-GB" dirty="0" smtClean="0"/>
              <a:t>16 May 2018</a:t>
            </a:r>
            <a:endParaRPr lang="en-GB" dirty="0"/>
          </a:p>
          <a:p>
            <a:endParaRPr lang="en-GB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6097" y="6402389"/>
            <a:ext cx="701675" cy="339725"/>
          </a:xfrm>
        </p:spPr>
        <p:txBody>
          <a:bodyPr/>
          <a:lstStyle/>
          <a:p>
            <a:fld id="{8B9CE05D-D0E8-45AB-B8D7-D1D2F704999C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24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Conclusion and next steps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FF"/>
                </a:solidFill>
              </a:rPr>
              <a:t>16 May 2018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34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16 May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16496" y="1412776"/>
            <a:ext cx="914501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value of with-profits for consumers working party.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096B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Scope: </a:t>
            </a:r>
            <a:r>
              <a:rPr lang="en-GB" sz="2000" b="1" kern="0" dirty="0" smtClean="0">
                <a:solidFill>
                  <a:srgbClr val="4096B8"/>
                </a:solidFill>
                <a:latin typeface="+mn-lt"/>
                <a:cs typeface="+mn-cs"/>
              </a:rPr>
              <a:t>Do consumers understand the value of their with-profits policies?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539492709"/>
              </p:ext>
            </p:extLst>
          </p:nvPr>
        </p:nvGraphicFramePr>
        <p:xfrm>
          <a:off x="560512" y="2420888"/>
          <a:ext cx="648072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22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229" y="260648"/>
            <a:ext cx="8982471" cy="1143000"/>
          </a:xfrm>
        </p:spPr>
        <p:txBody>
          <a:bodyPr/>
          <a:lstStyle/>
          <a:p>
            <a:r>
              <a:rPr lang="en-GB" dirty="0" smtClean="0"/>
              <a:t>Summary and Conclusions – 1 of 2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6496" y="1124744"/>
            <a:ext cx="8982471" cy="4784278"/>
          </a:xfrm>
        </p:spPr>
        <p:txBody>
          <a:bodyPr/>
          <a:lstStyle/>
          <a:p>
            <a:r>
              <a:rPr lang="en-GB" sz="2800" dirty="0" smtClean="0"/>
              <a:t>Returns are competitive, but we could do more to </a:t>
            </a:r>
            <a:r>
              <a:rPr lang="en-GB" sz="2800" b="1" dirty="0" smtClean="0">
                <a:solidFill>
                  <a:srgbClr val="D9AB16"/>
                </a:solidFill>
              </a:rPr>
              <a:t>“advertise”</a:t>
            </a:r>
          </a:p>
          <a:p>
            <a:r>
              <a:rPr lang="en-GB" sz="2800" dirty="0" smtClean="0"/>
              <a:t>With-profits can change over the lifecycle - ongoing </a:t>
            </a:r>
            <a:r>
              <a:rPr lang="en-GB" sz="2800" b="1" u="sng" dirty="0" smtClean="0"/>
              <a:t>engagement</a:t>
            </a:r>
            <a:r>
              <a:rPr lang="en-GB" sz="2800" dirty="0" smtClean="0"/>
              <a:t> is important</a:t>
            </a:r>
          </a:p>
          <a:p>
            <a:r>
              <a:rPr lang="en-GB" sz="2800" dirty="0" smtClean="0"/>
              <a:t>Consumers want regular and detailed information –increasingly as they near maturity</a:t>
            </a:r>
          </a:p>
          <a:p>
            <a:pPr lvl="0"/>
            <a:r>
              <a:rPr lang="en-GB" sz="2800" dirty="0" smtClean="0"/>
              <a:t>Consumers </a:t>
            </a:r>
            <a:r>
              <a:rPr lang="en-GB" sz="2800" b="1" i="1" dirty="0" smtClean="0"/>
              <a:t>believe</a:t>
            </a:r>
            <a:r>
              <a:rPr lang="en-GB" sz="2800" dirty="0" smtClean="0"/>
              <a:t> they have a reasonable </a:t>
            </a:r>
            <a:r>
              <a:rPr lang="en-GB" sz="2800" b="1" dirty="0" smtClean="0">
                <a:solidFill>
                  <a:srgbClr val="D9AB16"/>
                </a:solidFill>
              </a:rPr>
              <a:t>understanding</a:t>
            </a:r>
            <a:r>
              <a:rPr lang="en-GB" sz="2800" dirty="0" smtClean="0"/>
              <a:t> of the information being provided...</a:t>
            </a:r>
          </a:p>
          <a:p>
            <a:pPr lvl="0"/>
            <a:r>
              <a:rPr lang="en-GB" sz="2800" dirty="0" smtClean="0"/>
              <a:t>... and better relative to holders of financial products generally.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8229" y="6410325"/>
            <a:ext cx="2184135" cy="331788"/>
          </a:xfrm>
        </p:spPr>
        <p:txBody>
          <a:bodyPr/>
          <a:lstStyle/>
          <a:p>
            <a:r>
              <a:rPr lang="en-GB" dirty="0" smtClean="0"/>
              <a:t>16 May 2018</a:t>
            </a:r>
            <a:endParaRPr lang="en-GB" dirty="0"/>
          </a:p>
          <a:p>
            <a:endParaRPr lang="en-GB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6097" y="6402389"/>
            <a:ext cx="701675" cy="339725"/>
          </a:xfrm>
        </p:spPr>
        <p:txBody>
          <a:bodyPr/>
          <a:lstStyle/>
          <a:p>
            <a:fld id="{4B48314F-D8EE-4E11-B864-A1D57F7C6BAB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602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229" y="260648"/>
            <a:ext cx="8982471" cy="1143000"/>
          </a:xfrm>
        </p:spPr>
        <p:txBody>
          <a:bodyPr/>
          <a:lstStyle/>
          <a:p>
            <a:r>
              <a:rPr lang="en-GB" dirty="0" smtClean="0"/>
              <a:t>Summary and Conclusions – 2 of 2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6496" y="1309018"/>
            <a:ext cx="8982471" cy="4784278"/>
          </a:xfrm>
        </p:spPr>
        <p:txBody>
          <a:bodyPr/>
          <a:lstStyle/>
          <a:p>
            <a:pPr lvl="0"/>
            <a:r>
              <a:rPr lang="en-GB" sz="2800" dirty="0" smtClean="0"/>
              <a:t>However, certain key issues are not well understood...</a:t>
            </a:r>
          </a:p>
          <a:p>
            <a:r>
              <a:rPr lang="en-GB" sz="2800" dirty="0" smtClean="0"/>
              <a:t>...and many will not </a:t>
            </a:r>
            <a:r>
              <a:rPr lang="en-GB" sz="2800" b="1" dirty="0" smtClean="0">
                <a:solidFill>
                  <a:srgbClr val="D9AB16"/>
                </a:solidFill>
              </a:rPr>
              <a:t>actively manage</a:t>
            </a:r>
            <a:r>
              <a:rPr lang="en-GB" sz="2800" dirty="0" smtClean="0"/>
              <a:t> their policy</a:t>
            </a:r>
          </a:p>
          <a:p>
            <a:r>
              <a:rPr lang="en-GB" sz="2800" dirty="0" smtClean="0"/>
              <a:t>Clearer </a:t>
            </a:r>
            <a:r>
              <a:rPr lang="en-GB" sz="2800" b="1" dirty="0" smtClean="0"/>
              <a:t>communication</a:t>
            </a:r>
            <a:r>
              <a:rPr lang="en-GB" sz="2800" dirty="0" smtClean="0"/>
              <a:t> is key, but only one part of the solution.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8229" y="6410325"/>
            <a:ext cx="2184135" cy="331788"/>
          </a:xfrm>
        </p:spPr>
        <p:txBody>
          <a:bodyPr/>
          <a:lstStyle/>
          <a:p>
            <a:r>
              <a:rPr lang="en-GB" dirty="0" smtClean="0"/>
              <a:t>16 May 2018</a:t>
            </a:r>
            <a:endParaRPr lang="en-GB" dirty="0"/>
          </a:p>
          <a:p>
            <a:endParaRPr lang="en-GB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6097" y="6402389"/>
            <a:ext cx="701675" cy="339725"/>
          </a:xfrm>
        </p:spPr>
        <p:txBody>
          <a:bodyPr/>
          <a:lstStyle/>
          <a:p>
            <a:fld id="{BE8879B4-3A9F-48A2-AA0B-62063EF2A333}" type="slidenum">
              <a:rPr lang="en-GB" smtClean="0"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602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229" y="260648"/>
            <a:ext cx="8982471" cy="1143000"/>
          </a:xfrm>
        </p:spPr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6496" y="1340768"/>
            <a:ext cx="8982471" cy="46402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Second survey </a:t>
            </a:r>
            <a:r>
              <a:rPr lang="en-GB" dirty="0" smtClean="0"/>
              <a:t>to gain </a:t>
            </a:r>
            <a:r>
              <a:rPr lang="en-GB" dirty="0"/>
              <a:t>deeper understanding of with-profits </a:t>
            </a:r>
            <a:r>
              <a:rPr lang="en-GB" dirty="0" smtClean="0"/>
              <a:t>customers</a:t>
            </a:r>
            <a:endParaRPr lang="en-GB" dirty="0"/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Using </a:t>
            </a:r>
            <a:r>
              <a:rPr lang="en-GB" dirty="0"/>
              <a:t>sentiment </a:t>
            </a:r>
            <a:r>
              <a:rPr lang="en-GB" dirty="0" smtClean="0"/>
              <a:t>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Inviting </a:t>
            </a:r>
            <a:r>
              <a:rPr lang="en-GB" dirty="0"/>
              <a:t>companies to </a:t>
            </a:r>
            <a:r>
              <a:rPr lang="en-GB" dirty="0" smtClean="0"/>
              <a:t>participate </a:t>
            </a:r>
          </a:p>
          <a:p>
            <a:pPr marL="790575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To help inform best practice</a:t>
            </a:r>
            <a:endParaRPr lang="en-GB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Please contact us if you have any further feedback or comments.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8229" y="6410325"/>
            <a:ext cx="2184135" cy="331788"/>
          </a:xfrm>
        </p:spPr>
        <p:txBody>
          <a:bodyPr/>
          <a:lstStyle/>
          <a:p>
            <a:r>
              <a:rPr lang="en-GB" dirty="0" smtClean="0"/>
              <a:t>16 May 2018</a:t>
            </a:r>
            <a:endParaRPr lang="en-GB" dirty="0"/>
          </a:p>
          <a:p>
            <a:endParaRPr lang="en-GB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6097" y="6402389"/>
            <a:ext cx="701675" cy="339725"/>
          </a:xfrm>
        </p:spPr>
        <p:txBody>
          <a:bodyPr/>
          <a:lstStyle/>
          <a:p>
            <a:fld id="{7A95080B-E8DE-44CF-99A1-958184094C48}" type="slidenum">
              <a:rPr lang="en-GB" smtClean="0"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500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16 May 2018</a:t>
            </a:r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43</a:t>
            </a:fld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6500" y="4005064"/>
            <a:ext cx="9099788" cy="2356403"/>
          </a:xfrm>
        </p:spPr>
        <p:txBody>
          <a:bodyPr/>
          <a:lstStyle/>
          <a:p>
            <a:pPr marL="0" indent="0">
              <a:buNone/>
            </a:pPr>
            <a:r>
              <a:rPr lang="en-GB" sz="2200" dirty="0"/>
              <a:t>Expressions of individual views by members of </a:t>
            </a:r>
            <a:r>
              <a:rPr lang="en-GB" sz="2200" dirty="0" smtClean="0"/>
              <a:t>the Institute and Faculty of Actuaries and </a:t>
            </a:r>
            <a:r>
              <a:rPr lang="en-GB" sz="2200" dirty="0"/>
              <a:t>its staff are encouraged.</a:t>
            </a:r>
          </a:p>
          <a:p>
            <a:pPr marL="0" indent="0">
              <a:buNone/>
            </a:pPr>
            <a:r>
              <a:rPr lang="en-GB" sz="2200" dirty="0"/>
              <a:t>The views expressed in this presentation are those of the </a:t>
            </a:r>
            <a:r>
              <a:rPr lang="en-GB" sz="2200" dirty="0" smtClean="0"/>
              <a:t>presenter.</a:t>
            </a:r>
            <a:endParaRPr lang="en-GB" sz="2200" dirty="0"/>
          </a:p>
        </p:txBody>
      </p:sp>
      <p:sp>
        <p:nvSpPr>
          <p:cNvPr id="10" name="Rectangular Callout 9"/>
          <p:cNvSpPr/>
          <p:nvPr/>
        </p:nvSpPr>
        <p:spPr>
          <a:xfrm>
            <a:off x="563870" y="693242"/>
            <a:ext cx="4245114" cy="1728192"/>
          </a:xfrm>
          <a:prstGeom prst="wedgeRectCallout">
            <a:avLst>
              <a:gd name="adj1" fmla="val -998"/>
              <a:gd name="adj2" fmla="val 1266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ular Callout 6"/>
          <p:cNvSpPr/>
          <p:nvPr/>
        </p:nvSpPr>
        <p:spPr>
          <a:xfrm>
            <a:off x="5097016" y="693242"/>
            <a:ext cx="4245114" cy="1728192"/>
          </a:xfrm>
          <a:prstGeom prst="wedgeRectCallout">
            <a:avLst>
              <a:gd name="adj1" fmla="val -53799"/>
              <a:gd name="adj2" fmla="val 12758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536" y="985838"/>
            <a:ext cx="3816424" cy="1143000"/>
          </a:xfrm>
        </p:spPr>
        <p:txBody>
          <a:bodyPr/>
          <a:lstStyle/>
          <a:p>
            <a:pPr algn="ctr"/>
            <a:r>
              <a:rPr lang="en-GB" sz="4800" dirty="0" smtClean="0">
                <a:solidFill>
                  <a:schemeClr val="bg1"/>
                </a:solidFill>
              </a:rPr>
              <a:t>Questions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313040" y="980728"/>
            <a:ext cx="381642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4800" dirty="0" smtClean="0">
                <a:solidFill>
                  <a:schemeClr val="bg1"/>
                </a:solidFill>
              </a:rPr>
              <a:t>Comments</a:t>
            </a:r>
            <a:endParaRPr lang="en-GB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7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229" y="260648"/>
            <a:ext cx="8982471" cy="1143000"/>
          </a:xfrm>
        </p:spPr>
        <p:txBody>
          <a:bodyPr/>
          <a:lstStyle/>
          <a:p>
            <a:r>
              <a:rPr lang="en-GB" dirty="0" smtClean="0"/>
              <a:t>Discussion Points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6496" y="1340768"/>
            <a:ext cx="8982471" cy="46402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/>
              <a:t>What level of understanding do consumers need?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/>
              <a:t>Is providing more information helpful to consumers or does it simply add to the confusion?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/>
              <a:t>Is it the provider’s role to educate?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/>
              <a:t>Is greater tailoring of individual communications the way forward ? (is it achievable?)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/>
              <a:t>Is it important that a customer understands how a closed fund operates?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8229" y="6410325"/>
            <a:ext cx="2184135" cy="331788"/>
          </a:xfrm>
        </p:spPr>
        <p:txBody>
          <a:bodyPr/>
          <a:lstStyle/>
          <a:p>
            <a:r>
              <a:rPr lang="en-GB" dirty="0" smtClean="0"/>
              <a:t>16 May 2018</a:t>
            </a:r>
            <a:endParaRPr lang="en-GB" dirty="0"/>
          </a:p>
          <a:p>
            <a:endParaRPr lang="en-GB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6097" y="6402389"/>
            <a:ext cx="701675" cy="339725"/>
          </a:xfrm>
        </p:spPr>
        <p:txBody>
          <a:bodyPr/>
          <a:lstStyle/>
          <a:p>
            <a:fld id="{ADBF21AB-F1ED-411E-A0CC-EA0CDBB1FAF2}" type="slidenum">
              <a:rPr lang="en-GB" smtClean="0"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345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16 May 2018</a:t>
            </a:r>
            <a:endParaRPr lang="en-GB" dirty="0"/>
          </a:p>
          <a:p>
            <a:endParaRPr lang="en-GB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4294967295"/>
          </p:nvPr>
        </p:nvSpPr>
        <p:spPr>
          <a:xfrm>
            <a:off x="428229" y="548680"/>
            <a:ext cx="8773243" cy="4824536"/>
          </a:xfrm>
        </p:spPr>
        <p:txBody>
          <a:bodyPr/>
          <a:lstStyle/>
          <a:p>
            <a:pPr marL="0" lvl="0" indent="0">
              <a:buNone/>
            </a:pPr>
            <a:r>
              <a:rPr lang="en-GB" dirty="0" smtClean="0"/>
              <a:t>Should you require any further information, please do not hesitate to contact:</a:t>
            </a:r>
          </a:p>
          <a:p>
            <a:pPr lvl="0">
              <a:buNone/>
            </a:pPr>
            <a:endParaRPr lang="en-GB" sz="1800" dirty="0"/>
          </a:p>
          <a:p>
            <a:pPr lvl="0"/>
            <a:r>
              <a:rPr lang="en-GB" sz="1800" b="1" dirty="0" smtClean="0"/>
              <a:t>Chair</a:t>
            </a:r>
            <a:r>
              <a:rPr lang="en-GB" sz="1800" b="1" dirty="0"/>
              <a:t>:</a:t>
            </a:r>
            <a:r>
              <a:rPr lang="en-GB" sz="1800" dirty="0"/>
              <a:t> </a:t>
            </a:r>
            <a:r>
              <a:rPr lang="en-GB" sz="1800" dirty="0" smtClean="0"/>
              <a:t>Tim Bateman (Mazars LLP)  </a:t>
            </a:r>
            <a:r>
              <a:rPr lang="en-GB" sz="1800" dirty="0" smtClean="0">
                <a:hlinkClick r:id="rId3"/>
              </a:rPr>
              <a:t>tim.bateman@mazars.co.uk</a:t>
            </a:r>
            <a:endParaRPr lang="en-GB" sz="1800" dirty="0" smtClean="0"/>
          </a:p>
          <a:p>
            <a:pPr lvl="0"/>
            <a:r>
              <a:rPr lang="en-GB" sz="1800" b="1" dirty="0" smtClean="0"/>
              <a:t>Deputy </a:t>
            </a:r>
            <a:r>
              <a:rPr lang="en-GB" sz="1800" b="1" dirty="0"/>
              <a:t>Chair:</a:t>
            </a:r>
            <a:r>
              <a:rPr lang="en-GB" sz="1800" dirty="0"/>
              <a:t> Jonathan </a:t>
            </a:r>
            <a:r>
              <a:rPr lang="en-GB" sz="1800" dirty="0" smtClean="0"/>
              <a:t>Welsh (Wesleyan</a:t>
            </a:r>
            <a:r>
              <a:rPr lang="en-GB" sz="1800" dirty="0"/>
              <a:t>) </a:t>
            </a:r>
            <a:r>
              <a:rPr lang="en-GB" sz="1800" dirty="0">
                <a:solidFill>
                  <a:srgbClr val="009CC8"/>
                </a:solidFill>
                <a:hlinkClick r:id="rId4"/>
              </a:rPr>
              <a:t>Jonathan.Welsh@wesleyan.co.uk</a:t>
            </a:r>
            <a:r>
              <a:rPr lang="en-GB" sz="1800" dirty="0" smtClean="0"/>
              <a:t> </a:t>
            </a:r>
            <a:endParaRPr lang="en-GB" sz="1800" dirty="0"/>
          </a:p>
          <a:p>
            <a:pPr lvl="0"/>
            <a:r>
              <a:rPr lang="en-GB" sz="1800" b="1" dirty="0"/>
              <a:t>Secretary: </a:t>
            </a:r>
            <a:r>
              <a:rPr lang="en-GB" sz="1800" dirty="0"/>
              <a:t>Ben </a:t>
            </a:r>
            <a:r>
              <a:rPr lang="en-GB" sz="1800" dirty="0" smtClean="0"/>
              <a:t>Stroud (ReAssure) </a:t>
            </a:r>
            <a:r>
              <a:rPr lang="en-GB" sz="1800" dirty="0" smtClean="0">
                <a:hlinkClick r:id="rId5"/>
              </a:rPr>
              <a:t>Ben.Stroud@reassure.co.uk</a:t>
            </a:r>
            <a:r>
              <a:rPr lang="en-GB" sz="1800" dirty="0" smtClean="0"/>
              <a:t> </a:t>
            </a:r>
          </a:p>
          <a:p>
            <a:pPr lvl="0"/>
            <a:endParaRPr lang="en-GB" sz="1800" dirty="0" smtClean="0"/>
          </a:p>
          <a:p>
            <a:pPr marL="0" lvl="0" indent="0">
              <a:buNone/>
            </a:pPr>
            <a:r>
              <a:rPr lang="en-GB" sz="1800" dirty="0" smtClean="0"/>
              <a:t>Further working party details, including our Life Conference 2017 and CILA 2017 presentations can be found here:</a:t>
            </a:r>
          </a:p>
          <a:p>
            <a:pPr marL="0" lvl="0" indent="0">
              <a:buNone/>
            </a:pPr>
            <a:r>
              <a:rPr lang="en-GB" sz="1800" b="1" dirty="0" smtClean="0">
                <a:hlinkClick r:id="rId6"/>
              </a:rPr>
              <a:t>https://www.actuaries.org.uk/practice-areas/life/research-working-parties/value-profits-consumers</a:t>
            </a:r>
            <a:endParaRPr lang="en-GB" sz="1800" b="1" dirty="0" smtClean="0"/>
          </a:p>
          <a:p>
            <a:pPr marL="0" lvl="0" indent="0">
              <a:buNone/>
            </a:pPr>
            <a:endParaRPr lang="en-GB" sz="1800" b="1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6097" y="6402389"/>
            <a:ext cx="701675" cy="339725"/>
          </a:xfrm>
        </p:spPr>
        <p:txBody>
          <a:bodyPr/>
          <a:lstStyle/>
          <a:p>
            <a:fld id="{4333039C-FC6B-426D-A7ED-5E8C20E83898}" type="slidenum">
              <a:rPr lang="en-GB" smtClean="0"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346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Contributors</a:t>
            </a:r>
            <a:endParaRPr lang="en-GB" dirty="0"/>
          </a:p>
        </p:txBody>
      </p:sp>
      <p:sp>
        <p:nvSpPr>
          <p:cNvPr id="9" name="Subtitle 8"/>
          <p:cNvSpPr>
            <a:spLocks noGrp="1"/>
          </p:cNvSpPr>
          <p:nvPr>
            <p:ph type="body" idx="1"/>
          </p:nvPr>
        </p:nvSpPr>
        <p:spPr>
          <a:xfrm>
            <a:off x="510918" y="1387402"/>
            <a:ext cx="8915401" cy="307974"/>
          </a:xfrm>
        </p:spPr>
        <p:txBody>
          <a:bodyPr/>
          <a:lstStyle/>
          <a:p>
            <a:pPr marL="0" lvl="0" indent="0">
              <a:buNone/>
            </a:pPr>
            <a:r>
              <a:rPr lang="en-GB" sz="2000" b="0" dirty="0" smtClean="0"/>
              <a:t>Our special thanks go out to the following contributors to Phase 1: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10918" y="1695376"/>
            <a:ext cx="4376870" cy="4419526"/>
          </a:xfrm>
        </p:spPr>
        <p:txBody>
          <a:bodyPr/>
          <a:lstStyle/>
          <a:p>
            <a:pPr lvl="0"/>
            <a:r>
              <a:rPr lang="en-GB" sz="2000" dirty="0" smtClean="0"/>
              <a:t>Mazars</a:t>
            </a:r>
          </a:p>
          <a:p>
            <a:pPr lvl="0"/>
            <a:r>
              <a:rPr lang="en-GB" sz="2000" dirty="0" smtClean="0"/>
              <a:t>Wesleyan</a:t>
            </a:r>
            <a:endParaRPr lang="en-GB" sz="2000" dirty="0"/>
          </a:p>
          <a:p>
            <a:pPr lvl="0"/>
            <a:r>
              <a:rPr lang="en-GB" sz="2000" dirty="0" smtClean="0"/>
              <a:t>ReAssure</a:t>
            </a:r>
            <a:endParaRPr lang="en-GB" sz="2000" dirty="0"/>
          </a:p>
          <a:p>
            <a:pPr lvl="0"/>
            <a:r>
              <a:rPr lang="en-GB" sz="2000" dirty="0" smtClean="0"/>
              <a:t>Standard Life</a:t>
            </a:r>
            <a:endParaRPr lang="en-GB" sz="2000" dirty="0"/>
          </a:p>
          <a:p>
            <a:r>
              <a:rPr lang="en-GB" sz="2000" dirty="0" smtClean="0"/>
              <a:t>NFU Mutual</a:t>
            </a:r>
            <a:endParaRPr lang="en-GB" sz="2000" dirty="0"/>
          </a:p>
          <a:p>
            <a:r>
              <a:rPr lang="en-GB" sz="2000" dirty="0" smtClean="0"/>
              <a:t>Sun </a:t>
            </a:r>
            <a:r>
              <a:rPr lang="en-GB" sz="2000" dirty="0"/>
              <a:t>Life Financial of </a:t>
            </a:r>
            <a:r>
              <a:rPr lang="en-GB" sz="2000" dirty="0" smtClean="0"/>
              <a:t>Canada</a:t>
            </a:r>
          </a:p>
          <a:p>
            <a:r>
              <a:rPr lang="en-GB" sz="2000" dirty="0"/>
              <a:t>Aviva</a:t>
            </a:r>
          </a:p>
          <a:p>
            <a:r>
              <a:rPr lang="en-GB" sz="2000" dirty="0"/>
              <a:t>LV</a:t>
            </a:r>
            <a:r>
              <a:rPr lang="en-GB" sz="2000" dirty="0" smtClean="0"/>
              <a:t>=</a:t>
            </a:r>
          </a:p>
          <a:p>
            <a:r>
              <a:rPr lang="en-GB" sz="2000" dirty="0"/>
              <a:t>Equitable </a:t>
            </a:r>
            <a:r>
              <a:rPr lang="en-GB" sz="2000" dirty="0" smtClean="0"/>
              <a:t>Life</a:t>
            </a:r>
          </a:p>
          <a:p>
            <a:r>
              <a:rPr lang="en-GB" sz="2000" dirty="0" smtClean="0"/>
              <a:t>PwC</a:t>
            </a:r>
            <a:endParaRPr lang="en-GB" sz="2000" dirty="0"/>
          </a:p>
          <a:p>
            <a:endParaRPr lang="en-GB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979137" y="1695376"/>
            <a:ext cx="4378590" cy="4419526"/>
          </a:xfrm>
        </p:spPr>
        <p:txBody>
          <a:bodyPr/>
          <a:lstStyle/>
          <a:p>
            <a:r>
              <a:rPr lang="en-GB" sz="2000" dirty="0" smtClean="0"/>
              <a:t>KPMG</a:t>
            </a:r>
          </a:p>
          <a:p>
            <a:r>
              <a:rPr lang="en-GB" sz="2000" dirty="0" smtClean="0"/>
              <a:t>Healthy Investment</a:t>
            </a:r>
          </a:p>
          <a:p>
            <a:r>
              <a:rPr lang="en-GB" sz="2000" dirty="0" smtClean="0"/>
              <a:t>Kingston Unity</a:t>
            </a:r>
          </a:p>
          <a:p>
            <a:r>
              <a:rPr lang="en-GB" sz="2000" dirty="0" smtClean="0"/>
              <a:t>Royal London</a:t>
            </a:r>
          </a:p>
          <a:p>
            <a:r>
              <a:rPr lang="en-GB" sz="2000" dirty="0" smtClean="0"/>
              <a:t>AEGON</a:t>
            </a:r>
          </a:p>
          <a:p>
            <a:r>
              <a:rPr lang="en-GB" sz="2000" dirty="0" smtClean="0"/>
              <a:t>Phoenix Life</a:t>
            </a:r>
          </a:p>
          <a:p>
            <a:r>
              <a:rPr lang="en-GB" sz="2000" dirty="0" smtClean="0"/>
              <a:t>Legal &amp; General</a:t>
            </a:r>
          </a:p>
          <a:p>
            <a:r>
              <a:rPr lang="en-GB" sz="2000" dirty="0" smtClean="0"/>
              <a:t>Scottish Widows</a:t>
            </a:r>
          </a:p>
          <a:p>
            <a:r>
              <a:rPr lang="en-GB" sz="2000" dirty="0" smtClean="0"/>
              <a:t>ABI</a:t>
            </a:r>
          </a:p>
          <a:p>
            <a:r>
              <a:rPr lang="en-GB" sz="2000" dirty="0" smtClean="0"/>
              <a:t>MAS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16 May 2018</a:t>
            </a:r>
            <a:endParaRPr lang="en-GB" dirty="0"/>
          </a:p>
          <a:p>
            <a:endParaRPr lang="en-GB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6097" y="6402389"/>
            <a:ext cx="701675" cy="339725"/>
          </a:xfrm>
        </p:spPr>
        <p:txBody>
          <a:bodyPr/>
          <a:lstStyle/>
          <a:p>
            <a:fld id="{0DE8B529-3C94-4259-B2D2-1E5EA291A661}" type="slidenum">
              <a:rPr lang="en-GB" smtClean="0"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021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16 May 2018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31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16 May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16497" y="1620669"/>
            <a:ext cx="33843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3F4548"/>
                </a:solidFill>
              </a:rPr>
              <a:t>Savers should plot their escape from zombie </a:t>
            </a:r>
            <a:r>
              <a:rPr lang="en-GB" b="1" dirty="0" smtClean="0">
                <a:solidFill>
                  <a:srgbClr val="3F4548"/>
                </a:solidFill>
              </a:rPr>
              <a:t>funds</a:t>
            </a:r>
          </a:p>
          <a:p>
            <a:r>
              <a:rPr lang="en-GB" sz="1000" dirty="0" smtClean="0">
                <a:solidFill>
                  <a:srgbClr val="3F4548"/>
                </a:solidFill>
              </a:rPr>
              <a:t>The Times – 9 July 2016</a:t>
            </a:r>
            <a:endParaRPr lang="en-GB" dirty="0">
              <a:solidFill>
                <a:srgbClr val="3F4548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3971" y="1498719"/>
            <a:ext cx="5343525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smtClean="0">
                <a:solidFill>
                  <a:srgbClr val="3F4548"/>
                </a:solidFill>
              </a:rPr>
              <a:t>Endowment Scandal! </a:t>
            </a:r>
            <a:r>
              <a:rPr lang="en-GB" dirty="0" smtClean="0"/>
              <a:t>The endowment scandal gets even worse: 70,000 face selling homes as plans expected to pay £110,000 are now worth just £24,000</a:t>
            </a:r>
            <a:br>
              <a:rPr lang="en-GB" dirty="0" smtClean="0"/>
            </a:br>
            <a:r>
              <a:rPr lang="en-GB" sz="1000" dirty="0" smtClean="0">
                <a:solidFill>
                  <a:srgbClr val="3F4548"/>
                </a:solidFill>
              </a:rPr>
              <a:t>Daily Mail – 16 November 2017</a:t>
            </a:r>
            <a:endParaRPr lang="en-GB" dirty="0">
              <a:solidFill>
                <a:srgbClr val="3F4548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229" y="2636912"/>
            <a:ext cx="32286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3F4548"/>
                </a:solidFill>
              </a:rPr>
              <a:t>Help! Why has my 'with profits' pension fund shrunk 11% in two years as stocks hit record highs</a:t>
            </a:r>
            <a:r>
              <a:rPr lang="en-GB" b="1" dirty="0" smtClean="0">
                <a:solidFill>
                  <a:srgbClr val="3F4548"/>
                </a:solidFill>
              </a:rPr>
              <a:t>?	</a:t>
            </a:r>
          </a:p>
          <a:p>
            <a:r>
              <a:rPr lang="en-GB" dirty="0" smtClean="0">
                <a:solidFill>
                  <a:srgbClr val="3F4548"/>
                </a:solidFill>
              </a:rPr>
              <a:t> </a:t>
            </a:r>
            <a:r>
              <a:rPr lang="en-GB" sz="1000" dirty="0">
                <a:solidFill>
                  <a:srgbClr val="3F4548"/>
                </a:solidFill>
              </a:rPr>
              <a:t>www.thisismoney.co.uk – </a:t>
            </a:r>
            <a:r>
              <a:rPr lang="en-GB" sz="1000" dirty="0" smtClean="0">
                <a:solidFill>
                  <a:srgbClr val="3F4548"/>
                </a:solidFill>
              </a:rPr>
              <a:t>20 </a:t>
            </a:r>
            <a:r>
              <a:rPr lang="en-GB" sz="1000" dirty="0">
                <a:solidFill>
                  <a:srgbClr val="3F4548"/>
                </a:solidFill>
              </a:rPr>
              <a:t>May 2015</a:t>
            </a:r>
            <a:endParaRPr lang="en-GB" sz="1000" b="1" dirty="0">
              <a:solidFill>
                <a:srgbClr val="3F4548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28229" y="332656"/>
            <a:ext cx="8982471" cy="1143000"/>
          </a:xfrm>
        </p:spPr>
        <p:txBody>
          <a:bodyPr/>
          <a:lstStyle/>
          <a:p>
            <a:r>
              <a:rPr lang="en-GB" dirty="0" smtClean="0"/>
              <a:t>With-profits funds continue to make negative headlines...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0912" y="3068960"/>
            <a:ext cx="48482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088904" y="5805264"/>
            <a:ext cx="3228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>
                <a:solidFill>
                  <a:srgbClr val="3F4548"/>
                </a:solidFill>
              </a:rPr>
              <a:t>The</a:t>
            </a:r>
            <a:r>
              <a:rPr lang="en-GB" dirty="0" smtClean="0">
                <a:solidFill>
                  <a:srgbClr val="3F4548"/>
                </a:solidFill>
              </a:rPr>
              <a:t> </a:t>
            </a:r>
            <a:r>
              <a:rPr lang="en-GB" sz="1000" dirty="0" smtClean="0">
                <a:solidFill>
                  <a:srgbClr val="3F4548"/>
                </a:solidFill>
              </a:rPr>
              <a:t>Telegraph</a:t>
            </a:r>
            <a:r>
              <a:rPr lang="en-GB" dirty="0" smtClean="0">
                <a:solidFill>
                  <a:srgbClr val="3F4548"/>
                </a:solidFill>
              </a:rPr>
              <a:t> </a:t>
            </a:r>
            <a:r>
              <a:rPr lang="en-GB" sz="1000" dirty="0" smtClean="0">
                <a:solidFill>
                  <a:srgbClr val="3F4548"/>
                </a:solidFill>
              </a:rPr>
              <a:t>– March 2014</a:t>
            </a:r>
            <a:endParaRPr lang="en-GB" sz="1000" b="1" dirty="0">
              <a:solidFill>
                <a:srgbClr val="3F454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6496" y="4437112"/>
            <a:ext cx="331236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3F4548"/>
                </a:solidFill>
              </a:rPr>
              <a:t>Savers see with-profits pensions slashed by 87%</a:t>
            </a:r>
            <a:r>
              <a:rPr lang="en-GB" dirty="0">
                <a:solidFill>
                  <a:srgbClr val="3F4548"/>
                </a:solidFill>
              </a:rPr>
              <a:t>: Thousands promised annual payments of £30,000 now set to receive just £</a:t>
            </a:r>
            <a:r>
              <a:rPr lang="en-GB" dirty="0" smtClean="0">
                <a:solidFill>
                  <a:srgbClr val="3F4548"/>
                </a:solidFill>
              </a:rPr>
              <a:t>3,700</a:t>
            </a:r>
          </a:p>
          <a:p>
            <a:endParaRPr lang="en-GB" sz="1000" dirty="0" smtClean="0">
              <a:solidFill>
                <a:srgbClr val="3F4548"/>
              </a:solidFill>
            </a:endParaRPr>
          </a:p>
          <a:p>
            <a:r>
              <a:rPr lang="en-GB" sz="1000" dirty="0" smtClean="0">
                <a:solidFill>
                  <a:srgbClr val="3F4548"/>
                </a:solidFill>
              </a:rPr>
              <a:t>www.thisismoney.co.uk – 12 July 2016</a:t>
            </a:r>
            <a:endParaRPr lang="en-GB" sz="1000" dirty="0">
              <a:solidFill>
                <a:srgbClr val="3F45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00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29" y="476672"/>
            <a:ext cx="8982471" cy="1143000"/>
          </a:xfrm>
        </p:spPr>
        <p:txBody>
          <a:bodyPr/>
          <a:lstStyle/>
          <a:p>
            <a:r>
              <a:rPr lang="en-GB" dirty="0" smtClean="0"/>
              <a:t>With-profits funds have performed comparably to similar unit-linked funds...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16 May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656856" y="6381328"/>
            <a:ext cx="57489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000" b="1" dirty="0" smtClean="0"/>
              <a:t>Source: </a:t>
            </a:r>
            <a:r>
              <a:rPr lang="en-GB" sz="1000" dirty="0" smtClean="0"/>
              <a:t>Money </a:t>
            </a:r>
            <a:r>
              <a:rPr lang="en-GB" sz="1000" dirty="0"/>
              <a:t>Management </a:t>
            </a:r>
            <a:r>
              <a:rPr lang="en-GB" sz="1000" dirty="0" smtClean="0"/>
              <a:t>surveys – values typically as at 1</a:t>
            </a:r>
            <a:r>
              <a:rPr lang="en-GB" sz="1000" baseline="30000" dirty="0" smtClean="0"/>
              <a:t>st</a:t>
            </a:r>
            <a:r>
              <a:rPr lang="en-GB" sz="1000" dirty="0" smtClean="0"/>
              <a:t> Jan 2016. 1 March 2015 where PRA returns have been used.</a:t>
            </a:r>
            <a:endParaRPr lang="en-GB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512" y="2204864"/>
            <a:ext cx="8352928" cy="190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08584" y="1691516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3F4548"/>
                </a:solidFill>
              </a:rPr>
              <a:t>Single Premium Pensions – 20 Year Return Comparison</a:t>
            </a:r>
            <a:endParaRPr lang="en-GB" sz="2000" b="1" dirty="0">
              <a:solidFill>
                <a:srgbClr val="3F45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80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29" y="476672"/>
            <a:ext cx="8982471" cy="1143000"/>
          </a:xfrm>
        </p:spPr>
        <p:txBody>
          <a:bodyPr/>
          <a:lstStyle/>
          <a:p>
            <a:r>
              <a:rPr lang="en-GB" dirty="0" smtClean="0"/>
              <a:t>With-profits funds have performed comparably to similar unit-linked funds...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597" y="1275366"/>
            <a:ext cx="8982471" cy="4640262"/>
          </a:xfrm>
        </p:spPr>
        <p:txBody>
          <a:bodyPr/>
          <a:lstStyle/>
          <a:p>
            <a:pPr marL="0" lvl="0" indent="0">
              <a:buNone/>
            </a:pPr>
            <a:endParaRPr lang="en-GB" sz="2000" b="1" dirty="0" smtClean="0"/>
          </a:p>
          <a:p>
            <a:pPr marL="0" lvl="0" indent="0">
              <a:buNone/>
            </a:pPr>
            <a:endParaRPr lang="en-GB" sz="2000" b="1" dirty="0" smtClean="0"/>
          </a:p>
          <a:p>
            <a:pPr marL="0" lvl="0" indent="0">
              <a:buNone/>
            </a:pPr>
            <a:endParaRPr lang="en-GB" sz="2000" b="1" dirty="0" smtClean="0"/>
          </a:p>
          <a:p>
            <a:pPr marL="0" lvl="0" indent="0">
              <a:buNone/>
            </a:pPr>
            <a:endParaRPr lang="en-GB" sz="2000" b="1" dirty="0"/>
          </a:p>
          <a:p>
            <a:pPr marL="0" lvl="0" indent="0">
              <a:buNone/>
            </a:pPr>
            <a:endParaRPr lang="en-GB" sz="2000" b="1" dirty="0" smtClean="0"/>
          </a:p>
          <a:p>
            <a:pPr marL="0" lvl="0" indent="0">
              <a:buNone/>
            </a:pPr>
            <a:endParaRPr lang="en-GB" sz="2000" b="1" dirty="0" smtClean="0"/>
          </a:p>
          <a:p>
            <a:pPr marL="0" lvl="0" indent="0">
              <a:buNone/>
            </a:pPr>
            <a:endParaRPr lang="en-GB" sz="2000" b="1" dirty="0"/>
          </a:p>
          <a:p>
            <a:pPr marL="0" lvl="0" indent="0">
              <a:buNone/>
            </a:pPr>
            <a:endParaRPr lang="en-GB" sz="2000" b="1" dirty="0" smtClean="0"/>
          </a:p>
          <a:p>
            <a:pPr marL="0" lvl="0" indent="0">
              <a:buNone/>
            </a:pPr>
            <a:endParaRPr lang="en-GB" sz="1000" b="1" dirty="0" smtClean="0"/>
          </a:p>
          <a:p>
            <a:pPr marL="0" indent="0">
              <a:buNone/>
            </a:pPr>
            <a:endParaRPr lang="en-GB" sz="1000" b="1" dirty="0"/>
          </a:p>
          <a:p>
            <a:pPr marL="0" indent="0">
              <a:buNone/>
            </a:pPr>
            <a:endParaRPr lang="en-GB" sz="1000" b="1" dirty="0" smtClean="0"/>
          </a:p>
          <a:p>
            <a:pPr marL="0" indent="0">
              <a:buNone/>
            </a:pPr>
            <a:endParaRPr lang="en-GB" sz="1000" b="1" dirty="0"/>
          </a:p>
          <a:p>
            <a:pPr marL="0" indent="0">
              <a:buNone/>
            </a:pPr>
            <a:endParaRPr lang="en-GB" sz="1000" b="1" dirty="0" smtClean="0"/>
          </a:p>
          <a:p>
            <a:pPr marL="0" lvl="0" indent="0">
              <a:buNone/>
            </a:pPr>
            <a:endParaRPr lang="en-GB" sz="1000" b="1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457200" indent="-457200">
              <a:buAutoNum type="alphaUcPeriod"/>
            </a:pP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16 May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656856" y="6381328"/>
            <a:ext cx="57489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000" b="1" dirty="0" smtClean="0"/>
              <a:t>Source: </a:t>
            </a:r>
            <a:r>
              <a:rPr lang="en-GB" sz="1000" dirty="0" smtClean="0"/>
              <a:t>Money </a:t>
            </a:r>
            <a:r>
              <a:rPr lang="en-GB" sz="1000" dirty="0"/>
              <a:t>Management </a:t>
            </a:r>
            <a:r>
              <a:rPr lang="en-GB" sz="1000" dirty="0" smtClean="0"/>
              <a:t>surveys – values typically as at 1</a:t>
            </a:r>
            <a:r>
              <a:rPr lang="en-GB" sz="1000" baseline="30000" dirty="0" smtClean="0"/>
              <a:t>st</a:t>
            </a:r>
            <a:r>
              <a:rPr lang="en-GB" sz="1000" dirty="0" smtClean="0"/>
              <a:t> Jan 2016. 1 March 2015 where PRA returns have been used.</a:t>
            </a:r>
            <a:endParaRPr lang="en-GB" sz="10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512" y="2204864"/>
            <a:ext cx="8352928" cy="190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579041" y="4653136"/>
            <a:ext cx="8982471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... But performance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3F454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varies by fund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800" b="1" kern="0" dirty="0" smtClean="0">
              <a:solidFill>
                <a:srgbClr val="3F4548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 smtClean="0">
                <a:solidFill>
                  <a:srgbClr val="3F4548"/>
                </a:solidFill>
                <a:latin typeface="+mj-lt"/>
                <a:ea typeface="+mj-ea"/>
                <a:cs typeface="+mj-cs"/>
              </a:rPr>
              <a:t>And “performance” depends on customer expectation</a:t>
            </a:r>
            <a:endParaRPr kumimoji="0" lang="en-GB" sz="2800" b="1" i="0" u="none" strike="noStrike" kern="0" cap="none" spc="0" normalizeH="0" noProof="0" dirty="0" smtClean="0">
              <a:ln>
                <a:noFill/>
              </a:ln>
              <a:solidFill>
                <a:srgbClr val="3F454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8584" y="1691516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3F4548"/>
                </a:solidFill>
              </a:rPr>
              <a:t>Single Premium Pensions – 20 Year Return Comparison</a:t>
            </a:r>
            <a:endParaRPr lang="en-GB" sz="2000" b="1" dirty="0">
              <a:solidFill>
                <a:srgbClr val="3F45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80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29" y="629816"/>
            <a:ext cx="8982471" cy="1143000"/>
          </a:xfrm>
        </p:spPr>
        <p:txBody>
          <a:bodyPr/>
          <a:lstStyle/>
          <a:p>
            <a:r>
              <a:rPr lang="en-GB" dirty="0" smtClean="0"/>
              <a:t>... “with-profits” can have very different exposures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16 May </a:t>
            </a:r>
            <a:r>
              <a:rPr lang="en-GB" dirty="0"/>
              <a:t>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9" name="Content Placeholder 6"/>
          <p:cNvSpPr>
            <a:spLocks noGrp="1"/>
          </p:cNvSpPr>
          <p:nvPr/>
        </p:nvSpPr>
        <p:spPr bwMode="auto">
          <a:xfrm>
            <a:off x="560512" y="5301208"/>
            <a:ext cx="8712968" cy="793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717550" indent="-268288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>
                <a:solidFill>
                  <a:srgbClr val="3F4548"/>
                </a:solidFill>
                <a:latin typeface="+mn-lt"/>
                <a:cs typeface="+mn-cs"/>
              </a:defRPr>
            </a:lvl2pPr>
            <a:lvl3pPr marL="1071563" indent="-174625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rgbClr val="3F4548"/>
                </a:solidFill>
                <a:latin typeface="+mn-lt"/>
                <a:cs typeface="+mn-cs"/>
              </a:defRPr>
            </a:lvl3pPr>
            <a:lvl4pPr marL="1433513" indent="-18256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1600">
                <a:solidFill>
                  <a:srgbClr val="3F4548"/>
                </a:solidFill>
                <a:latin typeface="+mn-lt"/>
                <a:cs typeface="+mn-cs"/>
              </a:defRPr>
            </a:lvl4pPr>
            <a:lvl5pPr marL="17922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rgbClr val="3F4548"/>
                </a:solidFill>
                <a:latin typeface="+mn-lt"/>
                <a:cs typeface="+mn-cs"/>
              </a:defRPr>
            </a:lvl5pPr>
            <a:lvl6pPr marL="22494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6pPr>
            <a:lvl7pPr marL="27066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7pPr>
            <a:lvl8pPr marL="31638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8pPr>
            <a:lvl9pPr marL="3621088" indent="-17621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b="1" dirty="0" smtClean="0">
                <a:solidFill>
                  <a:srgbClr val="D9AB16"/>
                </a:solidFill>
                <a:latin typeface="+mj-lt"/>
                <a:ea typeface="+mj-ea"/>
                <a:cs typeface="+mj-cs"/>
              </a:rPr>
              <a:t>... These features do present communication challenges that are not present in other investment products</a:t>
            </a:r>
            <a:endParaRPr lang="en-GB" b="1" dirty="0">
              <a:solidFill>
                <a:srgbClr val="D9AB1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88504" y="4215754"/>
            <a:ext cx="2664296" cy="941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Portfolio of underlying assets</a:t>
            </a:r>
            <a:endParaRPr lang="en-GB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152800" y="4653136"/>
            <a:ext cx="42484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560512" y="2996952"/>
            <a:ext cx="259228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“Business” profits and losses</a:t>
            </a:r>
            <a:endParaRPr lang="en-GB" dirty="0"/>
          </a:p>
        </p:txBody>
      </p:sp>
      <p:sp>
        <p:nvSpPr>
          <p:cNvPr id="23" name="Rounded Rectangle 22"/>
          <p:cNvSpPr/>
          <p:nvPr/>
        </p:nvSpPr>
        <p:spPr>
          <a:xfrm>
            <a:off x="4016896" y="2708920"/>
            <a:ext cx="2664296" cy="1368152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rgbClr val="3F4548"/>
                </a:solidFill>
              </a:rPr>
              <a:t>+ Smoothing</a:t>
            </a:r>
          </a:p>
          <a:p>
            <a:pPr algn="ctr"/>
            <a:r>
              <a:rPr lang="en-GB" dirty="0" smtClean="0">
                <a:solidFill>
                  <a:srgbClr val="3F4548"/>
                </a:solidFill>
              </a:rPr>
              <a:t>+ Guarantees</a:t>
            </a:r>
          </a:p>
          <a:p>
            <a:pPr algn="ctr"/>
            <a:r>
              <a:rPr lang="en-GB" dirty="0" smtClean="0">
                <a:solidFill>
                  <a:srgbClr val="3F4548"/>
                </a:solidFill>
              </a:rPr>
              <a:t>+ MVR’s</a:t>
            </a:r>
          </a:p>
        </p:txBody>
      </p:sp>
      <p:sp>
        <p:nvSpPr>
          <p:cNvPr id="25" name="TextBox 14"/>
          <p:cNvSpPr txBox="1"/>
          <p:nvPr/>
        </p:nvSpPr>
        <p:spPr>
          <a:xfrm>
            <a:off x="7545288" y="320764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b="1" dirty="0" smtClean="0">
                <a:solidFill>
                  <a:srgbClr val="3F4548"/>
                </a:solidFill>
              </a:rPr>
              <a:t>With-profits</a:t>
            </a:r>
            <a:endParaRPr lang="en-GB" b="1" dirty="0">
              <a:solidFill>
                <a:srgbClr val="3F4548"/>
              </a:solidFill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7545288" y="443711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b="1" dirty="0" smtClean="0">
                <a:solidFill>
                  <a:srgbClr val="3F4548"/>
                </a:solidFill>
              </a:rPr>
              <a:t>Unit Linked</a:t>
            </a:r>
            <a:endParaRPr lang="en-GB" b="1" dirty="0">
              <a:solidFill>
                <a:srgbClr val="3F4548"/>
              </a:solidFill>
            </a:endParaRPr>
          </a:p>
        </p:txBody>
      </p:sp>
      <p:cxnSp>
        <p:nvCxnSpPr>
          <p:cNvPr id="27" name="Straight Arrow Connector 26"/>
          <p:cNvCxnSpPr>
            <a:stCxn id="22" idx="3"/>
            <a:endCxn id="23" idx="1"/>
          </p:cNvCxnSpPr>
          <p:nvPr/>
        </p:nvCxnSpPr>
        <p:spPr>
          <a:xfrm>
            <a:off x="3152800" y="3392996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hape 18"/>
          <p:cNvCxnSpPr>
            <a:endCxn id="23" idx="2"/>
          </p:cNvCxnSpPr>
          <p:nvPr/>
        </p:nvCxnSpPr>
        <p:spPr>
          <a:xfrm flipV="1">
            <a:off x="3152800" y="4077072"/>
            <a:ext cx="2196244" cy="42671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3"/>
            <a:endCxn id="25" idx="1"/>
          </p:cNvCxnSpPr>
          <p:nvPr/>
        </p:nvCxnSpPr>
        <p:spPr>
          <a:xfrm flipV="1">
            <a:off x="6681192" y="3392308"/>
            <a:ext cx="864096" cy="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560512" y="1844824"/>
            <a:ext cx="259228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Estate Distributions</a:t>
            </a:r>
            <a:endParaRPr lang="en-GB" dirty="0"/>
          </a:p>
        </p:txBody>
      </p:sp>
      <p:cxnSp>
        <p:nvCxnSpPr>
          <p:cNvPr id="43" name="Shape 18"/>
          <p:cNvCxnSpPr>
            <a:endCxn id="23" idx="0"/>
          </p:cNvCxnSpPr>
          <p:nvPr/>
        </p:nvCxnSpPr>
        <p:spPr>
          <a:xfrm>
            <a:off x="3152800" y="2199530"/>
            <a:ext cx="2196244" cy="50939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43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 animBg="1"/>
      <p:bldP spid="23" grpId="0" animBg="1"/>
      <p:bldP spid="25" grpId="0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</p:tagLst>
</file>

<file path=ppt/theme/theme1.xml><?xml version="1.0" encoding="utf-8"?>
<a:theme xmlns:a="http://schemas.openxmlformats.org/drawingml/2006/main" name="IFOA PowerPoint template 14 mid blue">
  <a:themeElements>
    <a:clrScheme name="Custom 2">
      <a:dk1>
        <a:srgbClr val="3F4548"/>
      </a:dk1>
      <a:lt1>
        <a:sysClr val="window" lastClr="FFFFFF"/>
      </a:lt1>
      <a:dk2>
        <a:srgbClr val="000000"/>
      </a:dk2>
      <a:lt2>
        <a:srgbClr val="FFFFFF"/>
      </a:lt2>
      <a:accent1>
        <a:srgbClr val="4096B8"/>
      </a:accent1>
      <a:accent2>
        <a:srgbClr val="113458"/>
      </a:accent2>
      <a:accent3>
        <a:srgbClr val="008452"/>
      </a:accent3>
      <a:accent4>
        <a:srgbClr val="79A32A"/>
      </a:accent4>
      <a:accent5>
        <a:srgbClr val="D9AB16"/>
      </a:accent5>
      <a:accent6>
        <a:srgbClr val="EE741D"/>
      </a:accent6>
      <a:hlink>
        <a:srgbClr val="4096B8"/>
      </a:hlink>
      <a:folHlink>
        <a:srgbClr val="4096B8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A9D80AF541634F88090DB549522CB9" ma:contentTypeVersion="1" ma:contentTypeDescription="Create a new document." ma:contentTypeScope="" ma:versionID="be7ea43377f7a82dc2d06363e000d1ab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6E03378-2E60-49B9-ABC0-82BE98C927D7}">
  <ds:schemaRefs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28BBB0D-C09F-45DD-8B3D-E71EFBEC51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0F0167-B4CC-4FB3-8825-5CAD37303E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IFOA PowerPoint template 14 mid blue</Template>
  <TotalTime>2322</TotalTime>
  <Words>3065</Words>
  <Application>Microsoft Office PowerPoint</Application>
  <PresentationFormat>A4 Paper (210x297 mm)</PresentationFormat>
  <Paragraphs>597</Paragraphs>
  <Slides>46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Standard Life</vt:lpstr>
      <vt:lpstr>Times New Roman</vt:lpstr>
      <vt:lpstr>Wingdings</vt:lpstr>
      <vt:lpstr>IFOA PowerPoint template 14 mid blue</vt:lpstr>
      <vt:lpstr>Consumer Understanding</vt:lpstr>
      <vt:lpstr>Value of with-profits for consumers Working party update</vt:lpstr>
      <vt:lpstr>Working party members:</vt:lpstr>
      <vt:lpstr>Agenda</vt:lpstr>
      <vt:lpstr>Background</vt:lpstr>
      <vt:lpstr>With-profits funds continue to make negative headlines... </vt:lpstr>
      <vt:lpstr>With-profits funds have performed comparably to similar unit-linked funds...</vt:lpstr>
      <vt:lpstr>With-profits funds have performed comparably to similar unit-linked funds...</vt:lpstr>
      <vt:lpstr>... “with-profits” can have very different exposures</vt:lpstr>
      <vt:lpstr>Phase 1 Summary</vt:lpstr>
      <vt:lpstr>Survey Methodology </vt:lpstr>
      <vt:lpstr>Survey methodology</vt:lpstr>
      <vt:lpstr>Survey – Representative sample</vt:lpstr>
      <vt:lpstr>Survey population With-profits financial product (sample size 473)</vt:lpstr>
      <vt:lpstr>Survey population With-profits financial product (sample size 473)</vt:lpstr>
      <vt:lpstr>Results Overview</vt:lpstr>
      <vt:lpstr>How much information do consumers want?</vt:lpstr>
      <vt:lpstr>How much information do consumers want?</vt:lpstr>
      <vt:lpstr>What information do consumers want?</vt:lpstr>
      <vt:lpstr>How often do/would consumers review their financial product? (with-profits policyholders)</vt:lpstr>
      <vt:lpstr>Customer Engagement</vt:lpstr>
      <vt:lpstr>Why with-profits?</vt:lpstr>
      <vt:lpstr>Why with-profits?</vt:lpstr>
      <vt:lpstr>Customer loyalty / apathy?</vt:lpstr>
      <vt:lpstr>Customer loyalty / apathy?</vt:lpstr>
      <vt:lpstr>Are customers engaged?</vt:lpstr>
      <vt:lpstr>Are customers engaged?</vt:lpstr>
      <vt:lpstr>Are customers engaged?</vt:lpstr>
      <vt:lpstr>Customer understanding - Benefits</vt:lpstr>
      <vt:lpstr>Customer understanding – Value and Options</vt:lpstr>
      <vt:lpstr>What do customers value about with-profits?</vt:lpstr>
      <vt:lpstr>Customer Sentiment</vt:lpstr>
      <vt:lpstr>Tool to look at customer sentiment</vt:lpstr>
      <vt:lpstr>Customer sentiment in survey responses ‘What do you like about your annual statement?’</vt:lpstr>
      <vt:lpstr>Customer sentiment in survey responses ‘What do you dislike or would change about your annual statement?’</vt:lpstr>
      <vt:lpstr>Customer sentiment in survey responses ‘What do you dislike or would change about your annual statement?’</vt:lpstr>
      <vt:lpstr>Digital fingerprint allows grouping of responses</vt:lpstr>
      <vt:lpstr>Key themes important to customer</vt:lpstr>
      <vt:lpstr>Conclusion and next steps</vt:lpstr>
      <vt:lpstr>Summary and Conclusions – 1 of 2</vt:lpstr>
      <vt:lpstr>Summary and Conclusions – 2 of 2</vt:lpstr>
      <vt:lpstr>Next steps</vt:lpstr>
      <vt:lpstr>Questions</vt:lpstr>
      <vt:lpstr>Discussion Points</vt:lpstr>
      <vt:lpstr>PowerPoint Presentation</vt:lpstr>
      <vt:lpstr>Contributors</vt:lpstr>
    </vt:vector>
  </TitlesOfParts>
  <Company>The Actuarial Profession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wavexadmin</dc:creator>
  <cp:lastModifiedBy>Ben Stroud</cp:lastModifiedBy>
  <cp:revision>372</cp:revision>
  <cp:lastPrinted>2017-04-04T12:47:41Z</cp:lastPrinted>
  <dcterms:created xsi:type="dcterms:W3CDTF">2013-05-30T14:24:16Z</dcterms:created>
  <dcterms:modified xsi:type="dcterms:W3CDTF">2018-05-17T12:55:36Z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0x01010065A9D80AF541634F88090DB549522CB9</vt:lpwstr>
  </property>
</Properties>
</file>