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2" r:id="rId3"/>
    <p:sldId id="307" r:id="rId4"/>
    <p:sldId id="306" r:id="rId5"/>
    <p:sldId id="304" r:id="rId6"/>
    <p:sldId id="319" r:id="rId7"/>
    <p:sldId id="320" r:id="rId8"/>
    <p:sldId id="322" r:id="rId9"/>
    <p:sldId id="321" r:id="rId10"/>
    <p:sldId id="323" r:id="rId11"/>
    <p:sldId id="324" r:id="rId12"/>
    <p:sldId id="303" r:id="rId13"/>
    <p:sldId id="305" r:id="rId14"/>
    <p:sldId id="309" r:id="rId15"/>
    <p:sldId id="311" r:id="rId16"/>
    <p:sldId id="293" r:id="rId17"/>
    <p:sldId id="313" r:id="rId18"/>
    <p:sldId id="297" r:id="rId19"/>
    <p:sldId id="295" r:id="rId20"/>
    <p:sldId id="279" r:id="rId21"/>
    <p:sldId id="318" r:id="rId22"/>
    <p:sldId id="315" r:id="rId23"/>
    <p:sldId id="286" r:id="rId24"/>
    <p:sldId id="287" r:id="rId25"/>
    <p:sldId id="290" r:id="rId26"/>
    <p:sldId id="298" r:id="rId27"/>
    <p:sldId id="299" r:id="rId28"/>
    <p:sldId id="325" r:id="rId29"/>
    <p:sldId id="270" r:id="rId30"/>
  </p:sldIdLst>
  <p:sldSz cx="9144000" cy="5143500" type="screen16x9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3" orient="horz" pos="2935" userDrawn="1">
          <p15:clr>
            <a:srgbClr val="A4A3A4"/>
          </p15:clr>
        </p15:guide>
        <p15:guide id="4" pos="242">
          <p15:clr>
            <a:srgbClr val="A4A3A4"/>
          </p15:clr>
        </p15:guide>
        <p15:guide id="6" orient="horz" pos="186" userDrawn="1">
          <p15:clr>
            <a:srgbClr val="A4A3A4"/>
          </p15:clr>
        </p15:guide>
        <p15:guide id="7" pos="2815" userDrawn="1">
          <p15:clr>
            <a:srgbClr val="A4A3A4"/>
          </p15:clr>
        </p15:guide>
        <p15:guide id="8" pos="2908" userDrawn="1">
          <p15:clr>
            <a:srgbClr val="A4A3A4"/>
          </p15:clr>
        </p15:guide>
        <p15:guide id="9" orient="horz" pos="1830" userDrawn="1">
          <p15:clr>
            <a:srgbClr val="A4A3A4"/>
          </p15:clr>
        </p15:guide>
        <p15:guide id="10" pos="2018" userDrawn="1">
          <p15:clr>
            <a:srgbClr val="A4A3A4"/>
          </p15:clr>
        </p15:guide>
        <p15:guide id="11" pos="3742" userDrawn="1">
          <p15:clr>
            <a:srgbClr val="A4A3A4"/>
          </p15:clr>
        </p15:guide>
        <p15:guide id="12" pos="3833" userDrawn="1">
          <p15:clr>
            <a:srgbClr val="A4A3A4"/>
          </p15:clr>
        </p15:guide>
        <p15:guide id="13" pos="1927" userDrawn="1">
          <p15:clr>
            <a:srgbClr val="A4A3A4"/>
          </p15:clr>
        </p15:guide>
        <p15:guide id="14" pos="5477" userDrawn="1">
          <p15:clr>
            <a:srgbClr val="A4A3A4"/>
          </p15:clr>
        </p15:guide>
        <p15:guide id="15" pos="297" userDrawn="1">
          <p15:clr>
            <a:srgbClr val="A4A3A4"/>
          </p15:clr>
        </p15:guide>
        <p15:guide id="16" orient="horz" pos="2573" userDrawn="1">
          <p15:clr>
            <a:srgbClr val="A4A3A4"/>
          </p15:clr>
        </p15:guide>
        <p15:guide id="17" pos="1565" userDrawn="1">
          <p15:clr>
            <a:srgbClr val="A4A3A4"/>
          </p15:clr>
        </p15:guide>
        <p15:guide id="18" orient="horz" pos="7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n, Emily" initials="E 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E45"/>
    <a:srgbClr val="E9458C"/>
    <a:srgbClr val="D9D9D9"/>
    <a:srgbClr val="F5F5F5"/>
    <a:srgbClr val="FBFBFB"/>
    <a:srgbClr val="EEEEEE"/>
    <a:srgbClr val="79A32A"/>
    <a:srgbClr val="4096B8"/>
    <a:srgbClr val="7CB3E1"/>
    <a:srgbClr val="113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8" autoAdjust="0"/>
    <p:restoredTop sz="95026" autoAdjust="0"/>
  </p:normalViewPr>
  <p:slideViewPr>
    <p:cSldViewPr showGuides="1">
      <p:cViewPr varScale="1">
        <p:scale>
          <a:sx n="137" d="100"/>
          <a:sy n="137" d="100"/>
        </p:scale>
        <p:origin x="174" y="288"/>
      </p:cViewPr>
      <p:guideLst>
        <p:guide orient="horz" pos="4247"/>
        <p:guide orient="horz" pos="2935"/>
        <p:guide pos="242"/>
        <p:guide orient="horz" pos="186"/>
        <p:guide pos="2815"/>
        <p:guide pos="2908"/>
        <p:guide orient="horz" pos="1830"/>
        <p:guide pos="2018"/>
        <p:guide pos="3742"/>
        <p:guide pos="3833"/>
        <p:guide pos="1927"/>
        <p:guide pos="5477"/>
        <p:guide pos="297"/>
        <p:guide orient="horz" pos="2573"/>
        <p:guide pos="1565"/>
        <p:guide orient="horz" pos="7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82" y="-82"/>
      </p:cViewPr>
      <p:guideLst>
        <p:guide orient="horz" pos="2880"/>
        <p:guide pos="2160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lonfap03\Shared\NM\international\ASC\Alastair\Tender%20Team\Clients%20-%20internal\Accident%20&amp;%20Health\3%20Non%20client%20work\2018_Society%20of%20Actuaries%20conference%20(Colin%20Dutkiewicz)\UK%20curv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lonfap03\Shared\NM\international\ASC\Alastair\Tender%20Team\Clients%20-%20internal\Accident%20&amp;%20Health\3%20Non%20client%20work\2018_Society%20of%20Actuaries%20conference%20(Colin%20Dutkiewicz)\UK%20curv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lonfap03\Shared\NM\international\ASC\Alastair\Tender%20Team\Clients%20-%20internal\Accident%20&amp;%20Health\3%20Non%20client%20work\2018_Society%20of%20Actuaries%20conference%20(Colin%20Dutkiewicz)\UK%20curv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lonfap03\Shared\NM\international\ASC\Alastair\Tender%20Team\Clients%20-%20internal\Accident%20&amp;%20Health\3%20Non%20client%20work\2018_Society%20of%20Actuaries%20conference%20(Colin%20Dutkiewicz)\UK%20curv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lonfap03\Shared\NM\international\ASC\Alastair\Tender%20Team\Clients%20-%20internal\Accident%20&amp;%20Health\3%20Non%20client%20work\2018_Society%20of%20Actuaries%20conference%20(Colin%20Dutkiewicz)\UK%20curv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lonfap03\Shared\NM\international\ASC\Alastair\Tender%20Team\Clients%20-%20internal\Accident%20&amp;%20Health\3%20Non%20client%20work\2018_Society%20of%20Actuaries%20conference%20(Colin%20Dutkiewicz)\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lonfap03\Shared\NM\international\ASC\Alastair\Tender%20Team\Clients%20-%20internal\Accident%20&amp;%20Health\3%20Non%20client%20work\2018_Society%20of%20Actuaries%20conference%20(Colin%20Dutkiewicz)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322518399419"/>
          <c:y val="0.14368184315341298"/>
          <c:w val="0.85385282020723219"/>
          <c:h val="0.71250343359428658"/>
        </c:manualLayout>
      </c:layout>
      <c:lineChart>
        <c:grouping val="standard"/>
        <c:varyColors val="0"/>
        <c:ser>
          <c:idx val="3"/>
          <c:order val="0"/>
          <c:tx>
            <c:strRef>
              <c:f>Sheet1!$D$2</c:f>
              <c:strCache>
                <c:ptCount val="1"/>
                <c:pt idx="0">
                  <c:v>31-Dec-14</c:v>
                </c:pt>
              </c:strCache>
            </c:strRef>
          </c:tx>
          <c:marker>
            <c:symbol val="none"/>
          </c:marker>
          <c:val>
            <c:numRef>
              <c:f>Sheet1!$D$3:$D$152</c:f>
              <c:numCache>
                <c:formatCode>0.00%</c:formatCode>
                <c:ptCount val="150"/>
                <c:pt idx="0">
                  <c:v>6.3800000000000003E-3</c:v>
                </c:pt>
                <c:pt idx="1">
                  <c:v>8.3400000000000002E-3</c:v>
                </c:pt>
                <c:pt idx="2">
                  <c:v>1.039E-2</c:v>
                </c:pt>
                <c:pt idx="3">
                  <c:v>1.2160000000000001E-2</c:v>
                </c:pt>
                <c:pt idx="4">
                  <c:v>1.358E-2</c:v>
                </c:pt>
                <c:pt idx="5">
                  <c:v>1.4710000000000001E-2</c:v>
                </c:pt>
                <c:pt idx="6">
                  <c:v>1.5630000000000002E-2</c:v>
                </c:pt>
                <c:pt idx="7">
                  <c:v>1.644E-2</c:v>
                </c:pt>
                <c:pt idx="8">
                  <c:v>1.711E-2</c:v>
                </c:pt>
                <c:pt idx="9">
                  <c:v>1.7729999999999999E-2</c:v>
                </c:pt>
                <c:pt idx="10">
                  <c:v>1.8329999999999999E-2</c:v>
                </c:pt>
                <c:pt idx="11">
                  <c:v>1.8890000000000001E-2</c:v>
                </c:pt>
                <c:pt idx="12">
                  <c:v>1.9429999999999999E-2</c:v>
                </c:pt>
                <c:pt idx="13">
                  <c:v>1.9869999999999999E-2</c:v>
                </c:pt>
                <c:pt idx="14">
                  <c:v>2.0199999999999999E-2</c:v>
                </c:pt>
                <c:pt idx="15">
                  <c:v>2.0559999999999998E-2</c:v>
                </c:pt>
                <c:pt idx="16">
                  <c:v>2.086E-2</c:v>
                </c:pt>
                <c:pt idx="17">
                  <c:v>2.1129999999999999E-2</c:v>
                </c:pt>
                <c:pt idx="18">
                  <c:v>2.1360000000000001E-2</c:v>
                </c:pt>
                <c:pt idx="19">
                  <c:v>2.1520000000000001E-2</c:v>
                </c:pt>
                <c:pt idx="20">
                  <c:v>2.162E-2</c:v>
                </c:pt>
                <c:pt idx="21">
                  <c:v>2.1700000000000001E-2</c:v>
                </c:pt>
                <c:pt idx="22">
                  <c:v>2.1749999999999999E-2</c:v>
                </c:pt>
                <c:pt idx="23">
                  <c:v>2.179E-2</c:v>
                </c:pt>
                <c:pt idx="24">
                  <c:v>2.1829999999999999E-2</c:v>
                </c:pt>
                <c:pt idx="25">
                  <c:v>2.1870000000000001E-2</c:v>
                </c:pt>
                <c:pt idx="26">
                  <c:v>2.1909999999999999E-2</c:v>
                </c:pt>
                <c:pt idx="27">
                  <c:v>2.1930000000000002E-2</c:v>
                </c:pt>
                <c:pt idx="28">
                  <c:v>2.1950000000000001E-2</c:v>
                </c:pt>
                <c:pt idx="29">
                  <c:v>2.196E-2</c:v>
                </c:pt>
                <c:pt idx="30">
                  <c:v>2.196E-2</c:v>
                </c:pt>
                <c:pt idx="31">
                  <c:v>2.1940000000000001E-2</c:v>
                </c:pt>
                <c:pt idx="32">
                  <c:v>2.1909999999999999E-2</c:v>
                </c:pt>
                <c:pt idx="33">
                  <c:v>2.188E-2</c:v>
                </c:pt>
                <c:pt idx="34">
                  <c:v>2.1839999999999998E-2</c:v>
                </c:pt>
                <c:pt idx="35">
                  <c:v>2.179E-2</c:v>
                </c:pt>
                <c:pt idx="36">
                  <c:v>2.1739999999999999E-2</c:v>
                </c:pt>
                <c:pt idx="37">
                  <c:v>2.1690000000000001E-2</c:v>
                </c:pt>
                <c:pt idx="38">
                  <c:v>2.1659999999999999E-2</c:v>
                </c:pt>
                <c:pt idx="39">
                  <c:v>2.164E-2</c:v>
                </c:pt>
                <c:pt idx="40">
                  <c:v>2.162E-2</c:v>
                </c:pt>
                <c:pt idx="41">
                  <c:v>2.162E-2</c:v>
                </c:pt>
                <c:pt idx="42">
                  <c:v>2.1610000000000001E-2</c:v>
                </c:pt>
                <c:pt idx="43">
                  <c:v>2.1590000000000002E-2</c:v>
                </c:pt>
                <c:pt idx="44">
                  <c:v>2.1559999999999999E-2</c:v>
                </c:pt>
                <c:pt idx="45">
                  <c:v>2.1520000000000001E-2</c:v>
                </c:pt>
                <c:pt idx="46">
                  <c:v>2.1479999999999999E-2</c:v>
                </c:pt>
                <c:pt idx="47">
                  <c:v>2.145E-2</c:v>
                </c:pt>
                <c:pt idx="48">
                  <c:v>2.145E-2</c:v>
                </c:pt>
                <c:pt idx="49">
                  <c:v>2.1489999999999999E-2</c:v>
                </c:pt>
                <c:pt idx="50">
                  <c:v>2.1569999999999999E-2</c:v>
                </c:pt>
                <c:pt idx="51">
                  <c:v>2.1690000000000001E-2</c:v>
                </c:pt>
                <c:pt idx="52">
                  <c:v>2.1839999999999998E-2</c:v>
                </c:pt>
                <c:pt idx="53">
                  <c:v>2.2009999999999998E-2</c:v>
                </c:pt>
                <c:pt idx="54">
                  <c:v>2.2210000000000001E-2</c:v>
                </c:pt>
                <c:pt idx="55">
                  <c:v>2.2409999999999999E-2</c:v>
                </c:pt>
                <c:pt idx="56">
                  <c:v>2.2630000000000001E-2</c:v>
                </c:pt>
                <c:pt idx="57">
                  <c:v>2.2849999999999999E-2</c:v>
                </c:pt>
                <c:pt idx="58">
                  <c:v>2.308E-2</c:v>
                </c:pt>
                <c:pt idx="59">
                  <c:v>2.3310000000000001E-2</c:v>
                </c:pt>
                <c:pt idx="60">
                  <c:v>2.3539999999999998E-2</c:v>
                </c:pt>
                <c:pt idx="61">
                  <c:v>2.3779999999999999E-2</c:v>
                </c:pt>
                <c:pt idx="62">
                  <c:v>2.401E-2</c:v>
                </c:pt>
                <c:pt idx="63">
                  <c:v>2.4250000000000001E-2</c:v>
                </c:pt>
                <c:pt idx="64">
                  <c:v>2.4479999999999998E-2</c:v>
                </c:pt>
                <c:pt idx="65">
                  <c:v>2.4709999999999999E-2</c:v>
                </c:pt>
                <c:pt idx="66">
                  <c:v>2.494E-2</c:v>
                </c:pt>
                <c:pt idx="67">
                  <c:v>2.5159999999999998E-2</c:v>
                </c:pt>
                <c:pt idx="68">
                  <c:v>2.538E-2</c:v>
                </c:pt>
                <c:pt idx="69">
                  <c:v>2.5590000000000002E-2</c:v>
                </c:pt>
                <c:pt idx="70">
                  <c:v>2.581E-2</c:v>
                </c:pt>
                <c:pt idx="71">
                  <c:v>2.6020000000000001E-2</c:v>
                </c:pt>
                <c:pt idx="72">
                  <c:v>2.622E-2</c:v>
                </c:pt>
                <c:pt idx="73">
                  <c:v>2.6419999999999999E-2</c:v>
                </c:pt>
                <c:pt idx="74">
                  <c:v>2.6620000000000001E-2</c:v>
                </c:pt>
                <c:pt idx="75">
                  <c:v>2.681E-2</c:v>
                </c:pt>
                <c:pt idx="76">
                  <c:v>2.7E-2</c:v>
                </c:pt>
                <c:pt idx="77">
                  <c:v>2.7179999999999999E-2</c:v>
                </c:pt>
                <c:pt idx="78">
                  <c:v>2.7359999999999999E-2</c:v>
                </c:pt>
                <c:pt idx="79">
                  <c:v>2.7539999999999999E-2</c:v>
                </c:pt>
                <c:pt idx="80">
                  <c:v>2.7709999999999999E-2</c:v>
                </c:pt>
                <c:pt idx="81">
                  <c:v>2.7879999999999999E-2</c:v>
                </c:pt>
                <c:pt idx="82">
                  <c:v>2.8049999999999999E-2</c:v>
                </c:pt>
                <c:pt idx="83">
                  <c:v>2.8209999999999999E-2</c:v>
                </c:pt>
                <c:pt idx="84">
                  <c:v>2.8369999999999999E-2</c:v>
                </c:pt>
                <c:pt idx="85">
                  <c:v>2.853E-2</c:v>
                </c:pt>
                <c:pt idx="86">
                  <c:v>2.8680000000000001E-2</c:v>
                </c:pt>
                <c:pt idx="87">
                  <c:v>2.8830000000000001E-2</c:v>
                </c:pt>
                <c:pt idx="88">
                  <c:v>2.8969999999999999E-2</c:v>
                </c:pt>
                <c:pt idx="89">
                  <c:v>2.911E-2</c:v>
                </c:pt>
                <c:pt idx="90">
                  <c:v>2.9250000000000002E-2</c:v>
                </c:pt>
                <c:pt idx="91">
                  <c:v>2.9389999999999999E-2</c:v>
                </c:pt>
                <c:pt idx="92">
                  <c:v>2.9530000000000001E-2</c:v>
                </c:pt>
                <c:pt idx="93">
                  <c:v>2.9659999999999999E-2</c:v>
                </c:pt>
                <c:pt idx="94">
                  <c:v>2.9790000000000001E-2</c:v>
                </c:pt>
                <c:pt idx="95">
                  <c:v>2.9909999999999999E-2</c:v>
                </c:pt>
                <c:pt idx="96">
                  <c:v>3.0030000000000001E-2</c:v>
                </c:pt>
                <c:pt idx="97">
                  <c:v>3.0159999999999999E-2</c:v>
                </c:pt>
                <c:pt idx="98">
                  <c:v>3.0269999999999998E-2</c:v>
                </c:pt>
                <c:pt idx="99">
                  <c:v>3.039E-2</c:v>
                </c:pt>
                <c:pt idx="100">
                  <c:v>3.0499999999999999E-2</c:v>
                </c:pt>
                <c:pt idx="101">
                  <c:v>3.0620000000000001E-2</c:v>
                </c:pt>
                <c:pt idx="102">
                  <c:v>3.073E-2</c:v>
                </c:pt>
                <c:pt idx="103">
                  <c:v>3.083E-2</c:v>
                </c:pt>
                <c:pt idx="104">
                  <c:v>3.0939999999999999E-2</c:v>
                </c:pt>
                <c:pt idx="105">
                  <c:v>3.1040000000000002E-2</c:v>
                </c:pt>
                <c:pt idx="106">
                  <c:v>3.1140000000000001E-2</c:v>
                </c:pt>
                <c:pt idx="107">
                  <c:v>3.124E-2</c:v>
                </c:pt>
                <c:pt idx="108">
                  <c:v>3.134E-2</c:v>
                </c:pt>
                <c:pt idx="109">
                  <c:v>3.1440000000000003E-2</c:v>
                </c:pt>
                <c:pt idx="110">
                  <c:v>3.1530000000000002E-2</c:v>
                </c:pt>
                <c:pt idx="111">
                  <c:v>3.1629999999999998E-2</c:v>
                </c:pt>
                <c:pt idx="112">
                  <c:v>3.1719999999999998E-2</c:v>
                </c:pt>
                <c:pt idx="113">
                  <c:v>3.1809999999999998E-2</c:v>
                </c:pt>
                <c:pt idx="114">
                  <c:v>3.1899999999999998E-2</c:v>
                </c:pt>
                <c:pt idx="115">
                  <c:v>3.1980000000000001E-2</c:v>
                </c:pt>
                <c:pt idx="116">
                  <c:v>3.2070000000000001E-2</c:v>
                </c:pt>
                <c:pt idx="117">
                  <c:v>3.2149999999999998E-2</c:v>
                </c:pt>
                <c:pt idx="118">
                  <c:v>3.2230000000000002E-2</c:v>
                </c:pt>
                <c:pt idx="119">
                  <c:v>3.2309999999999998E-2</c:v>
                </c:pt>
                <c:pt idx="120">
                  <c:v>3.2390000000000002E-2</c:v>
                </c:pt>
                <c:pt idx="121">
                  <c:v>3.2469999999999999E-2</c:v>
                </c:pt>
                <c:pt idx="122">
                  <c:v>3.2550000000000003E-2</c:v>
                </c:pt>
                <c:pt idx="123">
                  <c:v>3.2629999999999999E-2</c:v>
                </c:pt>
                <c:pt idx="124">
                  <c:v>3.27E-2</c:v>
                </c:pt>
                <c:pt idx="125">
                  <c:v>3.2770000000000001E-2</c:v>
                </c:pt>
                <c:pt idx="126">
                  <c:v>3.2849999999999997E-2</c:v>
                </c:pt>
                <c:pt idx="127">
                  <c:v>3.2919999999999998E-2</c:v>
                </c:pt>
                <c:pt idx="128">
                  <c:v>3.2989999999999998E-2</c:v>
                </c:pt>
                <c:pt idx="129">
                  <c:v>3.3059999999999999E-2</c:v>
                </c:pt>
                <c:pt idx="130">
                  <c:v>3.3119999999999997E-2</c:v>
                </c:pt>
                <c:pt idx="131">
                  <c:v>3.3189999999999997E-2</c:v>
                </c:pt>
                <c:pt idx="132">
                  <c:v>3.3259999999999998E-2</c:v>
                </c:pt>
                <c:pt idx="133">
                  <c:v>3.3320000000000002E-2</c:v>
                </c:pt>
                <c:pt idx="134">
                  <c:v>3.3390000000000003E-2</c:v>
                </c:pt>
                <c:pt idx="135">
                  <c:v>3.3450000000000001E-2</c:v>
                </c:pt>
                <c:pt idx="136">
                  <c:v>3.3509999999999998E-2</c:v>
                </c:pt>
                <c:pt idx="137">
                  <c:v>3.3570000000000003E-2</c:v>
                </c:pt>
                <c:pt idx="138">
                  <c:v>3.363E-2</c:v>
                </c:pt>
                <c:pt idx="139">
                  <c:v>3.3689999999999998E-2</c:v>
                </c:pt>
                <c:pt idx="140">
                  <c:v>3.3750000000000002E-2</c:v>
                </c:pt>
                <c:pt idx="141">
                  <c:v>3.381E-2</c:v>
                </c:pt>
                <c:pt idx="142">
                  <c:v>3.3869999999999997E-2</c:v>
                </c:pt>
                <c:pt idx="143">
                  <c:v>3.3919999999999999E-2</c:v>
                </c:pt>
                <c:pt idx="144">
                  <c:v>3.3980000000000003E-2</c:v>
                </c:pt>
                <c:pt idx="145">
                  <c:v>3.4029999999999998E-2</c:v>
                </c:pt>
                <c:pt idx="146">
                  <c:v>3.4090000000000002E-2</c:v>
                </c:pt>
                <c:pt idx="147">
                  <c:v>3.4139999999999997E-2</c:v>
                </c:pt>
                <c:pt idx="148">
                  <c:v>3.4189999999999998E-2</c:v>
                </c:pt>
                <c:pt idx="149">
                  <c:v>3.424E-2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E9-4221-B03D-E77B79AFF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212728"/>
        <c:axId val="385211944"/>
      </c:lineChart>
      <c:catAx>
        <c:axId val="385212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Duration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/>
        </c:spPr>
        <c:crossAx val="385211944"/>
        <c:crosses val="autoZero"/>
        <c:auto val="1"/>
        <c:lblAlgn val="ctr"/>
        <c:lblOffset val="100"/>
        <c:tickLblSkip val="10"/>
        <c:noMultiLvlLbl val="0"/>
      </c:catAx>
      <c:valAx>
        <c:axId val="385211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EIOPA Swap Rate</a:t>
                </a:r>
                <a:endParaRPr lang="en-GB" dirty="0"/>
              </a:p>
            </c:rich>
          </c:tx>
          <c:layout/>
          <c:overlay val="0"/>
        </c:title>
        <c:numFmt formatCode="0.0%" sourceLinked="0"/>
        <c:majorTickMark val="in"/>
        <c:minorTickMark val="none"/>
        <c:tickLblPos val="nextTo"/>
        <c:spPr>
          <a:ln/>
        </c:spPr>
        <c:crossAx val="385212728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322518399419"/>
          <c:y val="0.14368184315341298"/>
          <c:w val="0.85385282020723219"/>
          <c:h val="0.71250343359428658"/>
        </c:manualLayout>
      </c:layout>
      <c:lineChart>
        <c:grouping val="standard"/>
        <c:varyColors val="0"/>
        <c:ser>
          <c:idx val="2"/>
          <c:order val="0"/>
          <c:tx>
            <c:strRef>
              <c:f>Sheet1!$C$2</c:f>
              <c:strCache>
                <c:ptCount val="1"/>
                <c:pt idx="0">
                  <c:v>31-Dec-15</c:v>
                </c:pt>
              </c:strCache>
            </c:strRef>
          </c:tx>
          <c:marker>
            <c:symbol val="none"/>
          </c:marker>
          <c:val>
            <c:numRef>
              <c:f>Sheet1!$C$3:$C$152</c:f>
              <c:numCache>
                <c:formatCode>0.000%</c:formatCode>
                <c:ptCount val="150"/>
                <c:pt idx="0">
                  <c:v>7.2500000000000004E-3</c:v>
                </c:pt>
                <c:pt idx="1">
                  <c:v>9.7800000000000005E-3</c:v>
                </c:pt>
                <c:pt idx="2">
                  <c:v>1.191E-2</c:v>
                </c:pt>
                <c:pt idx="3">
                  <c:v>1.349E-2</c:v>
                </c:pt>
                <c:pt idx="4">
                  <c:v>1.482E-2</c:v>
                </c:pt>
                <c:pt idx="5">
                  <c:v>1.5970000000000002E-2</c:v>
                </c:pt>
                <c:pt idx="6">
                  <c:v>1.7000000000000001E-2</c:v>
                </c:pt>
                <c:pt idx="7">
                  <c:v>1.7829999999999999E-2</c:v>
                </c:pt>
                <c:pt idx="8">
                  <c:v>1.8579999999999999E-2</c:v>
                </c:pt>
                <c:pt idx="9">
                  <c:v>1.917E-2</c:v>
                </c:pt>
                <c:pt idx="10">
                  <c:v>1.968E-2</c:v>
                </c:pt>
                <c:pt idx="11">
                  <c:v>2.0129999999999999E-2</c:v>
                </c:pt>
                <c:pt idx="12">
                  <c:v>2.0490000000000001E-2</c:v>
                </c:pt>
                <c:pt idx="13">
                  <c:v>2.078E-2</c:v>
                </c:pt>
                <c:pt idx="14">
                  <c:v>2.0990000000000002E-2</c:v>
                </c:pt>
                <c:pt idx="15">
                  <c:v>2.1149999999999999E-2</c:v>
                </c:pt>
                <c:pt idx="16">
                  <c:v>2.1250000000000002E-2</c:v>
                </c:pt>
                <c:pt idx="17">
                  <c:v>2.1299999999999999E-2</c:v>
                </c:pt>
                <c:pt idx="18">
                  <c:v>2.1329999999999998E-2</c:v>
                </c:pt>
                <c:pt idx="19">
                  <c:v>2.1260000000000001E-2</c:v>
                </c:pt>
                <c:pt idx="20">
                  <c:v>2.1170000000000001E-2</c:v>
                </c:pt>
                <c:pt idx="21">
                  <c:v>2.1080000000000002E-2</c:v>
                </c:pt>
                <c:pt idx="22">
                  <c:v>2.1000000000000001E-2</c:v>
                </c:pt>
                <c:pt idx="23">
                  <c:v>2.0930000000000001E-2</c:v>
                </c:pt>
                <c:pt idx="24">
                  <c:v>2.086E-2</c:v>
                </c:pt>
                <c:pt idx="25">
                  <c:v>2.0789999999999999E-2</c:v>
                </c:pt>
                <c:pt idx="26">
                  <c:v>2.0719999999999999E-2</c:v>
                </c:pt>
                <c:pt idx="27">
                  <c:v>2.0650000000000002E-2</c:v>
                </c:pt>
                <c:pt idx="28">
                  <c:v>2.0570000000000001E-2</c:v>
                </c:pt>
                <c:pt idx="29">
                  <c:v>2.0490000000000001E-2</c:v>
                </c:pt>
                <c:pt idx="30">
                  <c:v>2.0389999999999998E-2</c:v>
                </c:pt>
                <c:pt idx="31">
                  <c:v>2.0289999999999999E-2</c:v>
                </c:pt>
                <c:pt idx="32">
                  <c:v>2.019E-2</c:v>
                </c:pt>
                <c:pt idx="33">
                  <c:v>2.009E-2</c:v>
                </c:pt>
                <c:pt idx="34">
                  <c:v>1.9990000000000001E-2</c:v>
                </c:pt>
                <c:pt idx="35">
                  <c:v>1.9900000000000001E-2</c:v>
                </c:pt>
                <c:pt idx="36">
                  <c:v>1.9820000000000001E-2</c:v>
                </c:pt>
                <c:pt idx="37">
                  <c:v>1.9740000000000001E-2</c:v>
                </c:pt>
                <c:pt idx="38">
                  <c:v>1.968E-2</c:v>
                </c:pt>
                <c:pt idx="39">
                  <c:v>1.9619999999999999E-2</c:v>
                </c:pt>
                <c:pt idx="40">
                  <c:v>1.9560000000000001E-2</c:v>
                </c:pt>
                <c:pt idx="41">
                  <c:v>1.95E-2</c:v>
                </c:pt>
                <c:pt idx="42">
                  <c:v>1.9439999999999999E-2</c:v>
                </c:pt>
                <c:pt idx="43">
                  <c:v>1.9359999999999999E-2</c:v>
                </c:pt>
                <c:pt idx="44">
                  <c:v>1.9279999999999999E-2</c:v>
                </c:pt>
                <c:pt idx="45">
                  <c:v>1.917E-2</c:v>
                </c:pt>
                <c:pt idx="46">
                  <c:v>1.907E-2</c:v>
                </c:pt>
                <c:pt idx="47">
                  <c:v>1.899E-2</c:v>
                </c:pt>
                <c:pt idx="48">
                  <c:v>1.8960000000000001E-2</c:v>
                </c:pt>
                <c:pt idx="49">
                  <c:v>1.8970000000000001E-2</c:v>
                </c:pt>
                <c:pt idx="50">
                  <c:v>1.9040000000000001E-2</c:v>
                </c:pt>
                <c:pt idx="51">
                  <c:v>1.915E-2</c:v>
                </c:pt>
                <c:pt idx="52">
                  <c:v>1.9310000000000001E-2</c:v>
                </c:pt>
                <c:pt idx="53">
                  <c:v>1.949E-2</c:v>
                </c:pt>
                <c:pt idx="54">
                  <c:v>1.9699999999999999E-2</c:v>
                </c:pt>
                <c:pt idx="55">
                  <c:v>1.992E-2</c:v>
                </c:pt>
                <c:pt idx="56">
                  <c:v>2.0160000000000001E-2</c:v>
                </c:pt>
                <c:pt idx="57">
                  <c:v>2.0410000000000001E-2</c:v>
                </c:pt>
                <c:pt idx="58">
                  <c:v>2.0660000000000001E-2</c:v>
                </c:pt>
                <c:pt idx="59">
                  <c:v>2.0930000000000001E-2</c:v>
                </c:pt>
                <c:pt idx="60">
                  <c:v>2.1190000000000001E-2</c:v>
                </c:pt>
                <c:pt idx="61">
                  <c:v>2.145E-2</c:v>
                </c:pt>
                <c:pt idx="62">
                  <c:v>2.172E-2</c:v>
                </c:pt>
                <c:pt idx="63">
                  <c:v>2.198E-2</c:v>
                </c:pt>
                <c:pt idx="64">
                  <c:v>2.2239999999999999E-2</c:v>
                </c:pt>
                <c:pt idx="65">
                  <c:v>2.2499999999999999E-2</c:v>
                </c:pt>
                <c:pt idx="66">
                  <c:v>2.2759999999999999E-2</c:v>
                </c:pt>
                <c:pt idx="67">
                  <c:v>2.3009999999999999E-2</c:v>
                </c:pt>
                <c:pt idx="68">
                  <c:v>2.3259999999999999E-2</c:v>
                </c:pt>
                <c:pt idx="69">
                  <c:v>2.35E-2</c:v>
                </c:pt>
                <c:pt idx="70">
                  <c:v>2.3740000000000001E-2</c:v>
                </c:pt>
                <c:pt idx="71">
                  <c:v>2.3980000000000001E-2</c:v>
                </c:pt>
                <c:pt idx="72">
                  <c:v>2.4209999999999999E-2</c:v>
                </c:pt>
                <c:pt idx="73">
                  <c:v>2.444E-2</c:v>
                </c:pt>
                <c:pt idx="74">
                  <c:v>2.4660000000000001E-2</c:v>
                </c:pt>
                <c:pt idx="75">
                  <c:v>2.4879999999999999E-2</c:v>
                </c:pt>
                <c:pt idx="76">
                  <c:v>2.5090000000000001E-2</c:v>
                </c:pt>
                <c:pt idx="77">
                  <c:v>2.53E-2</c:v>
                </c:pt>
                <c:pt idx="78">
                  <c:v>2.5499999999999998E-2</c:v>
                </c:pt>
                <c:pt idx="79">
                  <c:v>2.5700000000000001E-2</c:v>
                </c:pt>
                <c:pt idx="80">
                  <c:v>2.5899999999999999E-2</c:v>
                </c:pt>
                <c:pt idx="81">
                  <c:v>2.6089999999999999E-2</c:v>
                </c:pt>
                <c:pt idx="82">
                  <c:v>2.6270000000000002E-2</c:v>
                </c:pt>
                <c:pt idx="83">
                  <c:v>2.6460000000000001E-2</c:v>
                </c:pt>
                <c:pt idx="84">
                  <c:v>2.664E-2</c:v>
                </c:pt>
                <c:pt idx="85">
                  <c:v>2.681E-2</c:v>
                </c:pt>
                <c:pt idx="86">
                  <c:v>2.6980000000000001E-2</c:v>
                </c:pt>
                <c:pt idx="87">
                  <c:v>2.7150000000000001E-2</c:v>
                </c:pt>
                <c:pt idx="88">
                  <c:v>2.7320000000000001E-2</c:v>
                </c:pt>
                <c:pt idx="89">
                  <c:v>2.7480000000000001E-2</c:v>
                </c:pt>
                <c:pt idx="90">
                  <c:v>2.7629999999999998E-2</c:v>
                </c:pt>
                <c:pt idx="91">
                  <c:v>2.7789999999999999E-2</c:v>
                </c:pt>
                <c:pt idx="92">
                  <c:v>2.794E-2</c:v>
                </c:pt>
                <c:pt idx="93">
                  <c:v>2.809E-2</c:v>
                </c:pt>
                <c:pt idx="94">
                  <c:v>2.8230000000000002E-2</c:v>
                </c:pt>
                <c:pt idx="95">
                  <c:v>2.8369999999999999E-2</c:v>
                </c:pt>
                <c:pt idx="96">
                  <c:v>2.8510000000000001E-2</c:v>
                </c:pt>
                <c:pt idx="97">
                  <c:v>2.8649999999999998E-2</c:v>
                </c:pt>
                <c:pt idx="98">
                  <c:v>2.878E-2</c:v>
                </c:pt>
                <c:pt idx="99">
                  <c:v>2.8910000000000002E-2</c:v>
                </c:pt>
                <c:pt idx="100">
                  <c:v>2.904E-2</c:v>
                </c:pt>
                <c:pt idx="101">
                  <c:v>2.9170000000000001E-2</c:v>
                </c:pt>
                <c:pt idx="102">
                  <c:v>2.929E-2</c:v>
                </c:pt>
                <c:pt idx="103">
                  <c:v>2.9409999999999999E-2</c:v>
                </c:pt>
                <c:pt idx="104">
                  <c:v>2.9530000000000001E-2</c:v>
                </c:pt>
                <c:pt idx="105">
                  <c:v>2.9649999999999999E-2</c:v>
                </c:pt>
                <c:pt idx="106">
                  <c:v>2.9760000000000002E-2</c:v>
                </c:pt>
                <c:pt idx="107">
                  <c:v>2.988E-2</c:v>
                </c:pt>
                <c:pt idx="108">
                  <c:v>2.9989999999999999E-2</c:v>
                </c:pt>
                <c:pt idx="109">
                  <c:v>3.0099999999999998E-2</c:v>
                </c:pt>
                <c:pt idx="110">
                  <c:v>3.0200000000000001E-2</c:v>
                </c:pt>
                <c:pt idx="111">
                  <c:v>3.031E-2</c:v>
                </c:pt>
                <c:pt idx="112">
                  <c:v>3.041E-2</c:v>
                </c:pt>
                <c:pt idx="113">
                  <c:v>3.0509999999999999E-2</c:v>
                </c:pt>
                <c:pt idx="114">
                  <c:v>3.0609999999999998E-2</c:v>
                </c:pt>
                <c:pt idx="115">
                  <c:v>3.0710000000000001E-2</c:v>
                </c:pt>
                <c:pt idx="116">
                  <c:v>3.0800000000000001E-2</c:v>
                </c:pt>
                <c:pt idx="117">
                  <c:v>3.09E-2</c:v>
                </c:pt>
                <c:pt idx="118">
                  <c:v>3.099E-2</c:v>
                </c:pt>
                <c:pt idx="119">
                  <c:v>3.108E-2</c:v>
                </c:pt>
                <c:pt idx="120">
                  <c:v>3.117E-2</c:v>
                </c:pt>
                <c:pt idx="121">
                  <c:v>3.1260000000000003E-2</c:v>
                </c:pt>
                <c:pt idx="122">
                  <c:v>3.1350000000000003E-2</c:v>
                </c:pt>
                <c:pt idx="123">
                  <c:v>3.143E-2</c:v>
                </c:pt>
                <c:pt idx="124">
                  <c:v>3.1519999999999999E-2</c:v>
                </c:pt>
                <c:pt idx="125">
                  <c:v>3.1600000000000003E-2</c:v>
                </c:pt>
                <c:pt idx="126">
                  <c:v>3.168E-2</c:v>
                </c:pt>
                <c:pt idx="127">
                  <c:v>3.1759999999999997E-2</c:v>
                </c:pt>
                <c:pt idx="128">
                  <c:v>3.184E-2</c:v>
                </c:pt>
                <c:pt idx="129">
                  <c:v>3.1919999999999997E-2</c:v>
                </c:pt>
                <c:pt idx="130">
                  <c:v>3.1989999999999998E-2</c:v>
                </c:pt>
                <c:pt idx="131">
                  <c:v>3.2070000000000001E-2</c:v>
                </c:pt>
                <c:pt idx="132">
                  <c:v>3.2140000000000002E-2</c:v>
                </c:pt>
                <c:pt idx="133">
                  <c:v>3.2219999999999999E-2</c:v>
                </c:pt>
                <c:pt idx="134">
                  <c:v>3.2289999999999999E-2</c:v>
                </c:pt>
                <c:pt idx="135">
                  <c:v>3.236E-2</c:v>
                </c:pt>
                <c:pt idx="136">
                  <c:v>3.243E-2</c:v>
                </c:pt>
                <c:pt idx="137">
                  <c:v>3.2500000000000001E-2</c:v>
                </c:pt>
                <c:pt idx="138">
                  <c:v>3.2570000000000002E-2</c:v>
                </c:pt>
                <c:pt idx="139">
                  <c:v>3.2629999999999999E-2</c:v>
                </c:pt>
                <c:pt idx="140">
                  <c:v>3.27E-2</c:v>
                </c:pt>
                <c:pt idx="141">
                  <c:v>3.2770000000000001E-2</c:v>
                </c:pt>
                <c:pt idx="142">
                  <c:v>3.2829999999999998E-2</c:v>
                </c:pt>
                <c:pt idx="143">
                  <c:v>3.2890000000000003E-2</c:v>
                </c:pt>
                <c:pt idx="144">
                  <c:v>3.2960000000000003E-2</c:v>
                </c:pt>
                <c:pt idx="145">
                  <c:v>3.3020000000000001E-2</c:v>
                </c:pt>
                <c:pt idx="146">
                  <c:v>3.3079999999999998E-2</c:v>
                </c:pt>
                <c:pt idx="147">
                  <c:v>3.3140000000000003E-2</c:v>
                </c:pt>
                <c:pt idx="148">
                  <c:v>3.32E-2</c:v>
                </c:pt>
                <c:pt idx="149">
                  <c:v>3.3259999999999998E-2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E9-4221-B03D-E77B79AFFB88}"/>
            </c:ext>
          </c:extLst>
        </c:ser>
        <c:ser>
          <c:idx val="3"/>
          <c:order val="1"/>
          <c:tx>
            <c:strRef>
              <c:f>Sheet1!$D$2</c:f>
              <c:strCache>
                <c:ptCount val="1"/>
                <c:pt idx="0">
                  <c:v>31-Dec-14</c:v>
                </c:pt>
              </c:strCache>
            </c:strRef>
          </c:tx>
          <c:marker>
            <c:symbol val="none"/>
          </c:marker>
          <c:val>
            <c:numRef>
              <c:f>Sheet1!$D$3:$D$152</c:f>
              <c:numCache>
                <c:formatCode>0.00%</c:formatCode>
                <c:ptCount val="150"/>
                <c:pt idx="0">
                  <c:v>6.3800000000000003E-3</c:v>
                </c:pt>
                <c:pt idx="1">
                  <c:v>8.3400000000000002E-3</c:v>
                </c:pt>
                <c:pt idx="2">
                  <c:v>1.039E-2</c:v>
                </c:pt>
                <c:pt idx="3">
                  <c:v>1.2160000000000001E-2</c:v>
                </c:pt>
                <c:pt idx="4">
                  <c:v>1.358E-2</c:v>
                </c:pt>
                <c:pt idx="5">
                  <c:v>1.4710000000000001E-2</c:v>
                </c:pt>
                <c:pt idx="6">
                  <c:v>1.5630000000000002E-2</c:v>
                </c:pt>
                <c:pt idx="7">
                  <c:v>1.644E-2</c:v>
                </c:pt>
                <c:pt idx="8">
                  <c:v>1.711E-2</c:v>
                </c:pt>
                <c:pt idx="9">
                  <c:v>1.7729999999999999E-2</c:v>
                </c:pt>
                <c:pt idx="10">
                  <c:v>1.8329999999999999E-2</c:v>
                </c:pt>
                <c:pt idx="11">
                  <c:v>1.8890000000000001E-2</c:v>
                </c:pt>
                <c:pt idx="12">
                  <c:v>1.9429999999999999E-2</c:v>
                </c:pt>
                <c:pt idx="13">
                  <c:v>1.9869999999999999E-2</c:v>
                </c:pt>
                <c:pt idx="14">
                  <c:v>2.0199999999999999E-2</c:v>
                </c:pt>
                <c:pt idx="15">
                  <c:v>2.0559999999999998E-2</c:v>
                </c:pt>
                <c:pt idx="16">
                  <c:v>2.086E-2</c:v>
                </c:pt>
                <c:pt idx="17">
                  <c:v>2.1129999999999999E-2</c:v>
                </c:pt>
                <c:pt idx="18">
                  <c:v>2.1360000000000001E-2</c:v>
                </c:pt>
                <c:pt idx="19">
                  <c:v>2.1520000000000001E-2</c:v>
                </c:pt>
                <c:pt idx="20">
                  <c:v>2.162E-2</c:v>
                </c:pt>
                <c:pt idx="21">
                  <c:v>2.1700000000000001E-2</c:v>
                </c:pt>
                <c:pt idx="22">
                  <c:v>2.1749999999999999E-2</c:v>
                </c:pt>
                <c:pt idx="23">
                  <c:v>2.179E-2</c:v>
                </c:pt>
                <c:pt idx="24">
                  <c:v>2.1829999999999999E-2</c:v>
                </c:pt>
                <c:pt idx="25">
                  <c:v>2.1870000000000001E-2</c:v>
                </c:pt>
                <c:pt idx="26">
                  <c:v>2.1909999999999999E-2</c:v>
                </c:pt>
                <c:pt idx="27">
                  <c:v>2.1930000000000002E-2</c:v>
                </c:pt>
                <c:pt idx="28">
                  <c:v>2.1950000000000001E-2</c:v>
                </c:pt>
                <c:pt idx="29">
                  <c:v>2.196E-2</c:v>
                </c:pt>
                <c:pt idx="30">
                  <c:v>2.196E-2</c:v>
                </c:pt>
                <c:pt idx="31">
                  <c:v>2.1940000000000001E-2</c:v>
                </c:pt>
                <c:pt idx="32">
                  <c:v>2.1909999999999999E-2</c:v>
                </c:pt>
                <c:pt idx="33">
                  <c:v>2.188E-2</c:v>
                </c:pt>
                <c:pt idx="34">
                  <c:v>2.1839999999999998E-2</c:v>
                </c:pt>
                <c:pt idx="35">
                  <c:v>2.179E-2</c:v>
                </c:pt>
                <c:pt idx="36">
                  <c:v>2.1739999999999999E-2</c:v>
                </c:pt>
                <c:pt idx="37">
                  <c:v>2.1690000000000001E-2</c:v>
                </c:pt>
                <c:pt idx="38">
                  <c:v>2.1659999999999999E-2</c:v>
                </c:pt>
                <c:pt idx="39">
                  <c:v>2.164E-2</c:v>
                </c:pt>
                <c:pt idx="40">
                  <c:v>2.162E-2</c:v>
                </c:pt>
                <c:pt idx="41">
                  <c:v>2.162E-2</c:v>
                </c:pt>
                <c:pt idx="42">
                  <c:v>2.1610000000000001E-2</c:v>
                </c:pt>
                <c:pt idx="43">
                  <c:v>2.1590000000000002E-2</c:v>
                </c:pt>
                <c:pt idx="44">
                  <c:v>2.1559999999999999E-2</c:v>
                </c:pt>
                <c:pt idx="45">
                  <c:v>2.1520000000000001E-2</c:v>
                </c:pt>
                <c:pt idx="46">
                  <c:v>2.1479999999999999E-2</c:v>
                </c:pt>
                <c:pt idx="47">
                  <c:v>2.145E-2</c:v>
                </c:pt>
                <c:pt idx="48">
                  <c:v>2.145E-2</c:v>
                </c:pt>
                <c:pt idx="49">
                  <c:v>2.1489999999999999E-2</c:v>
                </c:pt>
                <c:pt idx="50">
                  <c:v>2.1569999999999999E-2</c:v>
                </c:pt>
                <c:pt idx="51">
                  <c:v>2.1690000000000001E-2</c:v>
                </c:pt>
                <c:pt idx="52">
                  <c:v>2.1839999999999998E-2</c:v>
                </c:pt>
                <c:pt idx="53">
                  <c:v>2.2009999999999998E-2</c:v>
                </c:pt>
                <c:pt idx="54">
                  <c:v>2.2210000000000001E-2</c:v>
                </c:pt>
                <c:pt idx="55">
                  <c:v>2.2409999999999999E-2</c:v>
                </c:pt>
                <c:pt idx="56">
                  <c:v>2.2630000000000001E-2</c:v>
                </c:pt>
                <c:pt idx="57">
                  <c:v>2.2849999999999999E-2</c:v>
                </c:pt>
                <c:pt idx="58">
                  <c:v>2.308E-2</c:v>
                </c:pt>
                <c:pt idx="59">
                  <c:v>2.3310000000000001E-2</c:v>
                </c:pt>
                <c:pt idx="60">
                  <c:v>2.3539999999999998E-2</c:v>
                </c:pt>
                <c:pt idx="61">
                  <c:v>2.3779999999999999E-2</c:v>
                </c:pt>
                <c:pt idx="62">
                  <c:v>2.401E-2</c:v>
                </c:pt>
                <c:pt idx="63">
                  <c:v>2.4250000000000001E-2</c:v>
                </c:pt>
                <c:pt idx="64">
                  <c:v>2.4479999999999998E-2</c:v>
                </c:pt>
                <c:pt idx="65">
                  <c:v>2.4709999999999999E-2</c:v>
                </c:pt>
                <c:pt idx="66">
                  <c:v>2.494E-2</c:v>
                </c:pt>
                <c:pt idx="67">
                  <c:v>2.5159999999999998E-2</c:v>
                </c:pt>
                <c:pt idx="68">
                  <c:v>2.538E-2</c:v>
                </c:pt>
                <c:pt idx="69">
                  <c:v>2.5590000000000002E-2</c:v>
                </c:pt>
                <c:pt idx="70">
                  <c:v>2.581E-2</c:v>
                </c:pt>
                <c:pt idx="71">
                  <c:v>2.6020000000000001E-2</c:v>
                </c:pt>
                <c:pt idx="72">
                  <c:v>2.622E-2</c:v>
                </c:pt>
                <c:pt idx="73">
                  <c:v>2.6419999999999999E-2</c:v>
                </c:pt>
                <c:pt idx="74">
                  <c:v>2.6620000000000001E-2</c:v>
                </c:pt>
                <c:pt idx="75">
                  <c:v>2.681E-2</c:v>
                </c:pt>
                <c:pt idx="76">
                  <c:v>2.7E-2</c:v>
                </c:pt>
                <c:pt idx="77">
                  <c:v>2.7179999999999999E-2</c:v>
                </c:pt>
                <c:pt idx="78">
                  <c:v>2.7359999999999999E-2</c:v>
                </c:pt>
                <c:pt idx="79">
                  <c:v>2.7539999999999999E-2</c:v>
                </c:pt>
                <c:pt idx="80">
                  <c:v>2.7709999999999999E-2</c:v>
                </c:pt>
                <c:pt idx="81">
                  <c:v>2.7879999999999999E-2</c:v>
                </c:pt>
                <c:pt idx="82">
                  <c:v>2.8049999999999999E-2</c:v>
                </c:pt>
                <c:pt idx="83">
                  <c:v>2.8209999999999999E-2</c:v>
                </c:pt>
                <c:pt idx="84">
                  <c:v>2.8369999999999999E-2</c:v>
                </c:pt>
                <c:pt idx="85">
                  <c:v>2.853E-2</c:v>
                </c:pt>
                <c:pt idx="86">
                  <c:v>2.8680000000000001E-2</c:v>
                </c:pt>
                <c:pt idx="87">
                  <c:v>2.8830000000000001E-2</c:v>
                </c:pt>
                <c:pt idx="88">
                  <c:v>2.8969999999999999E-2</c:v>
                </c:pt>
                <c:pt idx="89">
                  <c:v>2.911E-2</c:v>
                </c:pt>
                <c:pt idx="90">
                  <c:v>2.9250000000000002E-2</c:v>
                </c:pt>
                <c:pt idx="91">
                  <c:v>2.9389999999999999E-2</c:v>
                </c:pt>
                <c:pt idx="92">
                  <c:v>2.9530000000000001E-2</c:v>
                </c:pt>
                <c:pt idx="93">
                  <c:v>2.9659999999999999E-2</c:v>
                </c:pt>
                <c:pt idx="94">
                  <c:v>2.9790000000000001E-2</c:v>
                </c:pt>
                <c:pt idx="95">
                  <c:v>2.9909999999999999E-2</c:v>
                </c:pt>
                <c:pt idx="96">
                  <c:v>3.0030000000000001E-2</c:v>
                </c:pt>
                <c:pt idx="97">
                  <c:v>3.0159999999999999E-2</c:v>
                </c:pt>
                <c:pt idx="98">
                  <c:v>3.0269999999999998E-2</c:v>
                </c:pt>
                <c:pt idx="99">
                  <c:v>3.039E-2</c:v>
                </c:pt>
                <c:pt idx="100">
                  <c:v>3.0499999999999999E-2</c:v>
                </c:pt>
                <c:pt idx="101">
                  <c:v>3.0620000000000001E-2</c:v>
                </c:pt>
                <c:pt idx="102">
                  <c:v>3.073E-2</c:v>
                </c:pt>
                <c:pt idx="103">
                  <c:v>3.083E-2</c:v>
                </c:pt>
                <c:pt idx="104">
                  <c:v>3.0939999999999999E-2</c:v>
                </c:pt>
                <c:pt idx="105">
                  <c:v>3.1040000000000002E-2</c:v>
                </c:pt>
                <c:pt idx="106">
                  <c:v>3.1140000000000001E-2</c:v>
                </c:pt>
                <c:pt idx="107">
                  <c:v>3.124E-2</c:v>
                </c:pt>
                <c:pt idx="108">
                  <c:v>3.134E-2</c:v>
                </c:pt>
                <c:pt idx="109">
                  <c:v>3.1440000000000003E-2</c:v>
                </c:pt>
                <c:pt idx="110">
                  <c:v>3.1530000000000002E-2</c:v>
                </c:pt>
                <c:pt idx="111">
                  <c:v>3.1629999999999998E-2</c:v>
                </c:pt>
                <c:pt idx="112">
                  <c:v>3.1719999999999998E-2</c:v>
                </c:pt>
                <c:pt idx="113">
                  <c:v>3.1809999999999998E-2</c:v>
                </c:pt>
                <c:pt idx="114">
                  <c:v>3.1899999999999998E-2</c:v>
                </c:pt>
                <c:pt idx="115">
                  <c:v>3.1980000000000001E-2</c:v>
                </c:pt>
                <c:pt idx="116">
                  <c:v>3.2070000000000001E-2</c:v>
                </c:pt>
                <c:pt idx="117">
                  <c:v>3.2149999999999998E-2</c:v>
                </c:pt>
                <c:pt idx="118">
                  <c:v>3.2230000000000002E-2</c:v>
                </c:pt>
                <c:pt idx="119">
                  <c:v>3.2309999999999998E-2</c:v>
                </c:pt>
                <c:pt idx="120">
                  <c:v>3.2390000000000002E-2</c:v>
                </c:pt>
                <c:pt idx="121">
                  <c:v>3.2469999999999999E-2</c:v>
                </c:pt>
                <c:pt idx="122">
                  <c:v>3.2550000000000003E-2</c:v>
                </c:pt>
                <c:pt idx="123">
                  <c:v>3.2629999999999999E-2</c:v>
                </c:pt>
                <c:pt idx="124">
                  <c:v>3.27E-2</c:v>
                </c:pt>
                <c:pt idx="125">
                  <c:v>3.2770000000000001E-2</c:v>
                </c:pt>
                <c:pt idx="126">
                  <c:v>3.2849999999999997E-2</c:v>
                </c:pt>
                <c:pt idx="127">
                  <c:v>3.2919999999999998E-2</c:v>
                </c:pt>
                <c:pt idx="128">
                  <c:v>3.2989999999999998E-2</c:v>
                </c:pt>
                <c:pt idx="129">
                  <c:v>3.3059999999999999E-2</c:v>
                </c:pt>
                <c:pt idx="130">
                  <c:v>3.3119999999999997E-2</c:v>
                </c:pt>
                <c:pt idx="131">
                  <c:v>3.3189999999999997E-2</c:v>
                </c:pt>
                <c:pt idx="132">
                  <c:v>3.3259999999999998E-2</c:v>
                </c:pt>
                <c:pt idx="133">
                  <c:v>3.3320000000000002E-2</c:v>
                </c:pt>
                <c:pt idx="134">
                  <c:v>3.3390000000000003E-2</c:v>
                </c:pt>
                <c:pt idx="135">
                  <c:v>3.3450000000000001E-2</c:v>
                </c:pt>
                <c:pt idx="136">
                  <c:v>3.3509999999999998E-2</c:v>
                </c:pt>
                <c:pt idx="137">
                  <c:v>3.3570000000000003E-2</c:v>
                </c:pt>
                <c:pt idx="138">
                  <c:v>3.363E-2</c:v>
                </c:pt>
                <c:pt idx="139">
                  <c:v>3.3689999999999998E-2</c:v>
                </c:pt>
                <c:pt idx="140">
                  <c:v>3.3750000000000002E-2</c:v>
                </c:pt>
                <c:pt idx="141">
                  <c:v>3.381E-2</c:v>
                </c:pt>
                <c:pt idx="142">
                  <c:v>3.3869999999999997E-2</c:v>
                </c:pt>
                <c:pt idx="143">
                  <c:v>3.3919999999999999E-2</c:v>
                </c:pt>
                <c:pt idx="144">
                  <c:v>3.3980000000000003E-2</c:v>
                </c:pt>
                <c:pt idx="145">
                  <c:v>3.4029999999999998E-2</c:v>
                </c:pt>
                <c:pt idx="146">
                  <c:v>3.4090000000000002E-2</c:v>
                </c:pt>
                <c:pt idx="147">
                  <c:v>3.4139999999999997E-2</c:v>
                </c:pt>
                <c:pt idx="148">
                  <c:v>3.4189999999999998E-2</c:v>
                </c:pt>
                <c:pt idx="149">
                  <c:v>3.424E-2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E9-4221-B03D-E77B79AFF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009952"/>
        <c:axId val="428011128"/>
      </c:lineChart>
      <c:catAx>
        <c:axId val="428009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Duration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/>
        </c:spPr>
        <c:crossAx val="428011128"/>
        <c:crosses val="autoZero"/>
        <c:auto val="1"/>
        <c:lblAlgn val="ctr"/>
        <c:lblOffset val="100"/>
        <c:tickLblSkip val="10"/>
        <c:noMultiLvlLbl val="0"/>
      </c:catAx>
      <c:valAx>
        <c:axId val="428011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EIOPA Swap Rate</a:t>
                </a:r>
                <a:endParaRPr lang="en-GB" dirty="0"/>
              </a:p>
            </c:rich>
          </c:tx>
          <c:layout/>
          <c:overlay val="0"/>
        </c:title>
        <c:numFmt formatCode="0.0%" sourceLinked="0"/>
        <c:majorTickMark val="in"/>
        <c:minorTickMark val="none"/>
        <c:tickLblPos val="nextTo"/>
        <c:spPr>
          <a:ln/>
        </c:spPr>
        <c:crossAx val="4280099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322518399419"/>
          <c:y val="0.14368184315341298"/>
          <c:w val="0.85385282020723219"/>
          <c:h val="0.71250343359428658"/>
        </c:manualLayout>
      </c:layout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30-Sep-16</c:v>
                </c:pt>
              </c:strCache>
            </c:strRef>
          </c:tx>
          <c:marker>
            <c:symbol val="none"/>
          </c:marker>
          <c:val>
            <c:numRef>
              <c:f>Sheet1!$B$3:$B$152</c:f>
              <c:numCache>
                <c:formatCode>0.000%</c:formatCode>
                <c:ptCount val="150"/>
                <c:pt idx="0">
                  <c:v>3.0699999999999998E-3</c:v>
                </c:pt>
                <c:pt idx="1">
                  <c:v>2.81E-3</c:v>
                </c:pt>
                <c:pt idx="2">
                  <c:v>2.8E-3</c:v>
                </c:pt>
                <c:pt idx="3">
                  <c:v>3.0799999999999998E-3</c:v>
                </c:pt>
                <c:pt idx="4">
                  <c:v>3.5200000000000001E-3</c:v>
                </c:pt>
                <c:pt idx="5">
                  <c:v>4.0299999999999997E-3</c:v>
                </c:pt>
                <c:pt idx="6">
                  <c:v>4.6499999999999996E-3</c:v>
                </c:pt>
                <c:pt idx="7">
                  <c:v>5.2500000000000003E-3</c:v>
                </c:pt>
                <c:pt idx="8">
                  <c:v>5.8599999999999998E-3</c:v>
                </c:pt>
                <c:pt idx="9">
                  <c:v>6.4799999999999996E-3</c:v>
                </c:pt>
                <c:pt idx="10">
                  <c:v>6.9699999999999996E-3</c:v>
                </c:pt>
                <c:pt idx="11">
                  <c:v>7.43E-3</c:v>
                </c:pt>
                <c:pt idx="12">
                  <c:v>7.5900000000000004E-3</c:v>
                </c:pt>
                <c:pt idx="13">
                  <c:v>7.8899999999999994E-3</c:v>
                </c:pt>
                <c:pt idx="14">
                  <c:v>8.4100000000000008E-3</c:v>
                </c:pt>
                <c:pt idx="15">
                  <c:v>8.2500000000000004E-3</c:v>
                </c:pt>
                <c:pt idx="16">
                  <c:v>8.3999999999999995E-3</c:v>
                </c:pt>
                <c:pt idx="17">
                  <c:v>8.5299999999999994E-3</c:v>
                </c:pt>
                <c:pt idx="18">
                  <c:v>8.6199999999999992E-3</c:v>
                </c:pt>
                <c:pt idx="19">
                  <c:v>8.9200000000000008E-3</c:v>
                </c:pt>
                <c:pt idx="20">
                  <c:v>9.0799999999999995E-3</c:v>
                </c:pt>
                <c:pt idx="21">
                  <c:v>9.11E-3</c:v>
                </c:pt>
                <c:pt idx="22">
                  <c:v>9.0600000000000003E-3</c:v>
                </c:pt>
                <c:pt idx="23">
                  <c:v>8.9999999999999993E-3</c:v>
                </c:pt>
                <c:pt idx="24">
                  <c:v>8.9599999999999992E-3</c:v>
                </c:pt>
                <c:pt idx="25">
                  <c:v>8.9599999999999992E-3</c:v>
                </c:pt>
                <c:pt idx="26">
                  <c:v>8.9700000000000005E-3</c:v>
                </c:pt>
                <c:pt idx="27">
                  <c:v>8.9800000000000001E-3</c:v>
                </c:pt>
                <c:pt idx="28">
                  <c:v>8.9700000000000005E-3</c:v>
                </c:pt>
                <c:pt idx="29">
                  <c:v>8.9099999999999995E-3</c:v>
                </c:pt>
                <c:pt idx="30">
                  <c:v>8.8199999999999997E-3</c:v>
                </c:pt>
                <c:pt idx="31">
                  <c:v>8.6899999999999998E-3</c:v>
                </c:pt>
                <c:pt idx="32">
                  <c:v>8.5699999999999995E-3</c:v>
                </c:pt>
                <c:pt idx="33">
                  <c:v>8.4600000000000005E-3</c:v>
                </c:pt>
                <c:pt idx="34">
                  <c:v>8.3700000000000007E-3</c:v>
                </c:pt>
                <c:pt idx="35">
                  <c:v>8.3099999999999997E-3</c:v>
                </c:pt>
                <c:pt idx="36">
                  <c:v>8.2699999999999996E-3</c:v>
                </c:pt>
                <c:pt idx="37">
                  <c:v>8.2400000000000008E-3</c:v>
                </c:pt>
                <c:pt idx="38">
                  <c:v>8.2100000000000003E-3</c:v>
                </c:pt>
                <c:pt idx="39">
                  <c:v>8.1799999999999998E-3</c:v>
                </c:pt>
                <c:pt idx="40">
                  <c:v>8.1300000000000001E-3</c:v>
                </c:pt>
                <c:pt idx="41">
                  <c:v>8.0800000000000004E-3</c:v>
                </c:pt>
                <c:pt idx="42">
                  <c:v>8.0099999999999998E-3</c:v>
                </c:pt>
                <c:pt idx="43">
                  <c:v>7.9299999999999995E-3</c:v>
                </c:pt>
                <c:pt idx="44">
                  <c:v>7.8499999999999993E-3</c:v>
                </c:pt>
                <c:pt idx="45">
                  <c:v>7.7499999999999999E-3</c:v>
                </c:pt>
                <c:pt idx="46">
                  <c:v>7.6699999999999997E-3</c:v>
                </c:pt>
                <c:pt idx="47">
                  <c:v>7.62E-3</c:v>
                </c:pt>
                <c:pt idx="48">
                  <c:v>7.6400000000000001E-3</c:v>
                </c:pt>
                <c:pt idx="49">
                  <c:v>7.7200000000000003E-3</c:v>
                </c:pt>
                <c:pt idx="50">
                  <c:v>7.8899999999999994E-3</c:v>
                </c:pt>
                <c:pt idx="51">
                  <c:v>8.1200000000000005E-3</c:v>
                </c:pt>
                <c:pt idx="52">
                  <c:v>8.3999999999999995E-3</c:v>
                </c:pt>
                <c:pt idx="53">
                  <c:v>8.7200000000000003E-3</c:v>
                </c:pt>
                <c:pt idx="54">
                  <c:v>9.0600000000000003E-3</c:v>
                </c:pt>
                <c:pt idx="55">
                  <c:v>9.4299999999999991E-3</c:v>
                </c:pt>
                <c:pt idx="56">
                  <c:v>9.8200000000000006E-3</c:v>
                </c:pt>
                <c:pt idx="57">
                  <c:v>1.021E-2</c:v>
                </c:pt>
                <c:pt idx="58">
                  <c:v>1.061E-2</c:v>
                </c:pt>
                <c:pt idx="59">
                  <c:v>1.102E-2</c:v>
                </c:pt>
                <c:pt idx="60">
                  <c:v>1.142E-2</c:v>
                </c:pt>
                <c:pt idx="61">
                  <c:v>1.183E-2</c:v>
                </c:pt>
                <c:pt idx="62">
                  <c:v>1.223E-2</c:v>
                </c:pt>
                <c:pt idx="63">
                  <c:v>1.2630000000000001E-2</c:v>
                </c:pt>
                <c:pt idx="64">
                  <c:v>1.303E-2</c:v>
                </c:pt>
                <c:pt idx="65">
                  <c:v>1.342E-2</c:v>
                </c:pt>
                <c:pt idx="66">
                  <c:v>1.38E-2</c:v>
                </c:pt>
                <c:pt idx="67">
                  <c:v>1.418E-2</c:v>
                </c:pt>
                <c:pt idx="68">
                  <c:v>1.455E-2</c:v>
                </c:pt>
                <c:pt idx="69">
                  <c:v>1.491E-2</c:v>
                </c:pt>
                <c:pt idx="70">
                  <c:v>1.5270000000000001E-2</c:v>
                </c:pt>
                <c:pt idx="71">
                  <c:v>1.562E-2</c:v>
                </c:pt>
                <c:pt idx="72">
                  <c:v>1.5959999999999998E-2</c:v>
                </c:pt>
                <c:pt idx="73">
                  <c:v>1.6289999999999999E-2</c:v>
                </c:pt>
                <c:pt idx="74">
                  <c:v>1.6619999999999999E-2</c:v>
                </c:pt>
                <c:pt idx="75">
                  <c:v>1.694E-2</c:v>
                </c:pt>
                <c:pt idx="76">
                  <c:v>1.7250000000000001E-2</c:v>
                </c:pt>
                <c:pt idx="77">
                  <c:v>1.7559999999999999E-2</c:v>
                </c:pt>
                <c:pt idx="78">
                  <c:v>1.7860000000000001E-2</c:v>
                </c:pt>
                <c:pt idx="79">
                  <c:v>1.8149999999999999E-2</c:v>
                </c:pt>
                <c:pt idx="80">
                  <c:v>1.8440000000000002E-2</c:v>
                </c:pt>
                <c:pt idx="81">
                  <c:v>1.8720000000000001E-2</c:v>
                </c:pt>
                <c:pt idx="82">
                  <c:v>1.899E-2</c:v>
                </c:pt>
                <c:pt idx="83">
                  <c:v>1.9259999999999999E-2</c:v>
                </c:pt>
                <c:pt idx="84">
                  <c:v>1.9519999999999999E-2</c:v>
                </c:pt>
                <c:pt idx="85">
                  <c:v>1.9779999999999999E-2</c:v>
                </c:pt>
                <c:pt idx="86">
                  <c:v>2.0029999999999999E-2</c:v>
                </c:pt>
                <c:pt idx="87">
                  <c:v>2.0279999999999999E-2</c:v>
                </c:pt>
                <c:pt idx="88">
                  <c:v>2.052E-2</c:v>
                </c:pt>
                <c:pt idx="89">
                  <c:v>2.0750000000000001E-2</c:v>
                </c:pt>
                <c:pt idx="90">
                  <c:v>2.0979999999999999E-2</c:v>
                </c:pt>
                <c:pt idx="91">
                  <c:v>2.121E-2</c:v>
                </c:pt>
                <c:pt idx="92">
                  <c:v>2.1430000000000001E-2</c:v>
                </c:pt>
                <c:pt idx="93">
                  <c:v>2.164E-2</c:v>
                </c:pt>
                <c:pt idx="94">
                  <c:v>2.1850000000000001E-2</c:v>
                </c:pt>
                <c:pt idx="95">
                  <c:v>2.206E-2</c:v>
                </c:pt>
                <c:pt idx="96">
                  <c:v>2.2259999999999999E-2</c:v>
                </c:pt>
                <c:pt idx="97">
                  <c:v>2.2460000000000001E-2</c:v>
                </c:pt>
                <c:pt idx="98">
                  <c:v>2.266E-2</c:v>
                </c:pt>
                <c:pt idx="99">
                  <c:v>2.2849999999999999E-2</c:v>
                </c:pt>
                <c:pt idx="100">
                  <c:v>2.3040000000000001E-2</c:v>
                </c:pt>
                <c:pt idx="101">
                  <c:v>2.3220000000000001E-2</c:v>
                </c:pt>
                <c:pt idx="102">
                  <c:v>2.3400000000000001E-2</c:v>
                </c:pt>
                <c:pt idx="103">
                  <c:v>2.358E-2</c:v>
                </c:pt>
                <c:pt idx="104">
                  <c:v>2.375E-2</c:v>
                </c:pt>
                <c:pt idx="105">
                  <c:v>2.392E-2</c:v>
                </c:pt>
                <c:pt idx="106">
                  <c:v>2.409E-2</c:v>
                </c:pt>
                <c:pt idx="107">
                  <c:v>2.426E-2</c:v>
                </c:pt>
                <c:pt idx="108">
                  <c:v>2.4420000000000001E-2</c:v>
                </c:pt>
                <c:pt idx="109">
                  <c:v>2.4570000000000002E-2</c:v>
                </c:pt>
                <c:pt idx="110">
                  <c:v>2.4729999999999999E-2</c:v>
                </c:pt>
                <c:pt idx="111">
                  <c:v>2.4879999999999999E-2</c:v>
                </c:pt>
                <c:pt idx="112">
                  <c:v>2.503E-2</c:v>
                </c:pt>
                <c:pt idx="113">
                  <c:v>2.5180000000000001E-2</c:v>
                </c:pt>
                <c:pt idx="114">
                  <c:v>2.5329999999999998E-2</c:v>
                </c:pt>
                <c:pt idx="115">
                  <c:v>2.547E-2</c:v>
                </c:pt>
                <c:pt idx="116">
                  <c:v>2.5610000000000001E-2</c:v>
                </c:pt>
                <c:pt idx="117">
                  <c:v>2.5749999999999999E-2</c:v>
                </c:pt>
                <c:pt idx="118">
                  <c:v>2.588E-2</c:v>
                </c:pt>
                <c:pt idx="119">
                  <c:v>2.6020000000000001E-2</c:v>
                </c:pt>
                <c:pt idx="120">
                  <c:v>2.615E-2</c:v>
                </c:pt>
                <c:pt idx="121">
                  <c:v>2.6280000000000001E-2</c:v>
                </c:pt>
                <c:pt idx="122">
                  <c:v>2.64E-2</c:v>
                </c:pt>
                <c:pt idx="123">
                  <c:v>2.6530000000000001E-2</c:v>
                </c:pt>
                <c:pt idx="124">
                  <c:v>2.665E-2</c:v>
                </c:pt>
                <c:pt idx="125">
                  <c:v>2.6769999999999999E-2</c:v>
                </c:pt>
                <c:pt idx="126">
                  <c:v>2.6890000000000001E-2</c:v>
                </c:pt>
                <c:pt idx="127">
                  <c:v>2.7009999999999999E-2</c:v>
                </c:pt>
                <c:pt idx="128">
                  <c:v>2.7119999999999998E-2</c:v>
                </c:pt>
                <c:pt idx="129">
                  <c:v>2.724E-2</c:v>
                </c:pt>
                <c:pt idx="130">
                  <c:v>2.7349999999999999E-2</c:v>
                </c:pt>
                <c:pt idx="131">
                  <c:v>2.7459999999999998E-2</c:v>
                </c:pt>
                <c:pt idx="132">
                  <c:v>2.7570000000000001E-2</c:v>
                </c:pt>
                <c:pt idx="133">
                  <c:v>2.767E-2</c:v>
                </c:pt>
                <c:pt idx="134">
                  <c:v>2.7779999999999999E-2</c:v>
                </c:pt>
                <c:pt idx="135">
                  <c:v>2.7879999999999999E-2</c:v>
                </c:pt>
                <c:pt idx="136">
                  <c:v>2.7990000000000001E-2</c:v>
                </c:pt>
                <c:pt idx="137">
                  <c:v>2.809E-2</c:v>
                </c:pt>
                <c:pt idx="138">
                  <c:v>2.819E-2</c:v>
                </c:pt>
                <c:pt idx="139">
                  <c:v>2.828E-2</c:v>
                </c:pt>
                <c:pt idx="140">
                  <c:v>2.8379999999999999E-2</c:v>
                </c:pt>
                <c:pt idx="141">
                  <c:v>2.8479999999999998E-2</c:v>
                </c:pt>
                <c:pt idx="142">
                  <c:v>2.8570000000000002E-2</c:v>
                </c:pt>
                <c:pt idx="143">
                  <c:v>2.8660000000000001E-2</c:v>
                </c:pt>
                <c:pt idx="144">
                  <c:v>2.8750000000000001E-2</c:v>
                </c:pt>
                <c:pt idx="145">
                  <c:v>2.8840000000000001E-2</c:v>
                </c:pt>
                <c:pt idx="146">
                  <c:v>2.8930000000000001E-2</c:v>
                </c:pt>
                <c:pt idx="147">
                  <c:v>2.9020000000000001E-2</c:v>
                </c:pt>
                <c:pt idx="148">
                  <c:v>2.911E-2</c:v>
                </c:pt>
                <c:pt idx="149">
                  <c:v>2.9190000000000001E-2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E9-4221-B03D-E77B79AFFB8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31-Dec-15</c:v>
                </c:pt>
              </c:strCache>
            </c:strRef>
          </c:tx>
          <c:marker>
            <c:symbol val="none"/>
          </c:marker>
          <c:val>
            <c:numRef>
              <c:f>Sheet1!$C$3:$C$152</c:f>
              <c:numCache>
                <c:formatCode>0.000%</c:formatCode>
                <c:ptCount val="150"/>
                <c:pt idx="0">
                  <c:v>7.2500000000000004E-3</c:v>
                </c:pt>
                <c:pt idx="1">
                  <c:v>9.7800000000000005E-3</c:v>
                </c:pt>
                <c:pt idx="2">
                  <c:v>1.191E-2</c:v>
                </c:pt>
                <c:pt idx="3">
                  <c:v>1.349E-2</c:v>
                </c:pt>
                <c:pt idx="4">
                  <c:v>1.482E-2</c:v>
                </c:pt>
                <c:pt idx="5">
                  <c:v>1.5970000000000002E-2</c:v>
                </c:pt>
                <c:pt idx="6">
                  <c:v>1.7000000000000001E-2</c:v>
                </c:pt>
                <c:pt idx="7">
                  <c:v>1.7829999999999999E-2</c:v>
                </c:pt>
                <c:pt idx="8">
                  <c:v>1.8579999999999999E-2</c:v>
                </c:pt>
                <c:pt idx="9">
                  <c:v>1.917E-2</c:v>
                </c:pt>
                <c:pt idx="10">
                  <c:v>1.968E-2</c:v>
                </c:pt>
                <c:pt idx="11">
                  <c:v>2.0129999999999999E-2</c:v>
                </c:pt>
                <c:pt idx="12">
                  <c:v>2.0490000000000001E-2</c:v>
                </c:pt>
                <c:pt idx="13">
                  <c:v>2.078E-2</c:v>
                </c:pt>
                <c:pt idx="14">
                  <c:v>2.0990000000000002E-2</c:v>
                </c:pt>
                <c:pt idx="15">
                  <c:v>2.1149999999999999E-2</c:v>
                </c:pt>
                <c:pt idx="16">
                  <c:v>2.1250000000000002E-2</c:v>
                </c:pt>
                <c:pt idx="17">
                  <c:v>2.1299999999999999E-2</c:v>
                </c:pt>
                <c:pt idx="18">
                  <c:v>2.1329999999999998E-2</c:v>
                </c:pt>
                <c:pt idx="19">
                  <c:v>2.1260000000000001E-2</c:v>
                </c:pt>
                <c:pt idx="20">
                  <c:v>2.1170000000000001E-2</c:v>
                </c:pt>
                <c:pt idx="21">
                  <c:v>2.1080000000000002E-2</c:v>
                </c:pt>
                <c:pt idx="22">
                  <c:v>2.1000000000000001E-2</c:v>
                </c:pt>
                <c:pt idx="23">
                  <c:v>2.0930000000000001E-2</c:v>
                </c:pt>
                <c:pt idx="24">
                  <c:v>2.086E-2</c:v>
                </c:pt>
                <c:pt idx="25">
                  <c:v>2.0789999999999999E-2</c:v>
                </c:pt>
                <c:pt idx="26">
                  <c:v>2.0719999999999999E-2</c:v>
                </c:pt>
                <c:pt idx="27">
                  <c:v>2.0650000000000002E-2</c:v>
                </c:pt>
                <c:pt idx="28">
                  <c:v>2.0570000000000001E-2</c:v>
                </c:pt>
                <c:pt idx="29">
                  <c:v>2.0490000000000001E-2</c:v>
                </c:pt>
                <c:pt idx="30">
                  <c:v>2.0389999999999998E-2</c:v>
                </c:pt>
                <c:pt idx="31">
                  <c:v>2.0289999999999999E-2</c:v>
                </c:pt>
                <c:pt idx="32">
                  <c:v>2.019E-2</c:v>
                </c:pt>
                <c:pt idx="33">
                  <c:v>2.009E-2</c:v>
                </c:pt>
                <c:pt idx="34">
                  <c:v>1.9990000000000001E-2</c:v>
                </c:pt>
                <c:pt idx="35">
                  <c:v>1.9900000000000001E-2</c:v>
                </c:pt>
                <c:pt idx="36">
                  <c:v>1.9820000000000001E-2</c:v>
                </c:pt>
                <c:pt idx="37">
                  <c:v>1.9740000000000001E-2</c:v>
                </c:pt>
                <c:pt idx="38">
                  <c:v>1.968E-2</c:v>
                </c:pt>
                <c:pt idx="39">
                  <c:v>1.9619999999999999E-2</c:v>
                </c:pt>
                <c:pt idx="40">
                  <c:v>1.9560000000000001E-2</c:v>
                </c:pt>
                <c:pt idx="41">
                  <c:v>1.95E-2</c:v>
                </c:pt>
                <c:pt idx="42">
                  <c:v>1.9439999999999999E-2</c:v>
                </c:pt>
                <c:pt idx="43">
                  <c:v>1.9359999999999999E-2</c:v>
                </c:pt>
                <c:pt idx="44">
                  <c:v>1.9279999999999999E-2</c:v>
                </c:pt>
                <c:pt idx="45">
                  <c:v>1.917E-2</c:v>
                </c:pt>
                <c:pt idx="46">
                  <c:v>1.907E-2</c:v>
                </c:pt>
                <c:pt idx="47">
                  <c:v>1.899E-2</c:v>
                </c:pt>
                <c:pt idx="48">
                  <c:v>1.8960000000000001E-2</c:v>
                </c:pt>
                <c:pt idx="49">
                  <c:v>1.8970000000000001E-2</c:v>
                </c:pt>
                <c:pt idx="50">
                  <c:v>1.9040000000000001E-2</c:v>
                </c:pt>
                <c:pt idx="51">
                  <c:v>1.915E-2</c:v>
                </c:pt>
                <c:pt idx="52">
                  <c:v>1.9310000000000001E-2</c:v>
                </c:pt>
                <c:pt idx="53">
                  <c:v>1.949E-2</c:v>
                </c:pt>
                <c:pt idx="54">
                  <c:v>1.9699999999999999E-2</c:v>
                </c:pt>
                <c:pt idx="55">
                  <c:v>1.992E-2</c:v>
                </c:pt>
                <c:pt idx="56">
                  <c:v>2.0160000000000001E-2</c:v>
                </c:pt>
                <c:pt idx="57">
                  <c:v>2.0410000000000001E-2</c:v>
                </c:pt>
                <c:pt idx="58">
                  <c:v>2.0660000000000001E-2</c:v>
                </c:pt>
                <c:pt idx="59">
                  <c:v>2.0930000000000001E-2</c:v>
                </c:pt>
                <c:pt idx="60">
                  <c:v>2.1190000000000001E-2</c:v>
                </c:pt>
                <c:pt idx="61">
                  <c:v>2.145E-2</c:v>
                </c:pt>
                <c:pt idx="62">
                  <c:v>2.172E-2</c:v>
                </c:pt>
                <c:pt idx="63">
                  <c:v>2.198E-2</c:v>
                </c:pt>
                <c:pt idx="64">
                  <c:v>2.2239999999999999E-2</c:v>
                </c:pt>
                <c:pt idx="65">
                  <c:v>2.2499999999999999E-2</c:v>
                </c:pt>
                <c:pt idx="66">
                  <c:v>2.2759999999999999E-2</c:v>
                </c:pt>
                <c:pt idx="67">
                  <c:v>2.3009999999999999E-2</c:v>
                </c:pt>
                <c:pt idx="68">
                  <c:v>2.3259999999999999E-2</c:v>
                </c:pt>
                <c:pt idx="69">
                  <c:v>2.35E-2</c:v>
                </c:pt>
                <c:pt idx="70">
                  <c:v>2.3740000000000001E-2</c:v>
                </c:pt>
                <c:pt idx="71">
                  <c:v>2.3980000000000001E-2</c:v>
                </c:pt>
                <c:pt idx="72">
                  <c:v>2.4209999999999999E-2</c:v>
                </c:pt>
                <c:pt idx="73">
                  <c:v>2.444E-2</c:v>
                </c:pt>
                <c:pt idx="74">
                  <c:v>2.4660000000000001E-2</c:v>
                </c:pt>
                <c:pt idx="75">
                  <c:v>2.4879999999999999E-2</c:v>
                </c:pt>
                <c:pt idx="76">
                  <c:v>2.5090000000000001E-2</c:v>
                </c:pt>
                <c:pt idx="77">
                  <c:v>2.53E-2</c:v>
                </c:pt>
                <c:pt idx="78">
                  <c:v>2.5499999999999998E-2</c:v>
                </c:pt>
                <c:pt idx="79">
                  <c:v>2.5700000000000001E-2</c:v>
                </c:pt>
                <c:pt idx="80">
                  <c:v>2.5899999999999999E-2</c:v>
                </c:pt>
                <c:pt idx="81">
                  <c:v>2.6089999999999999E-2</c:v>
                </c:pt>
                <c:pt idx="82">
                  <c:v>2.6270000000000002E-2</c:v>
                </c:pt>
                <c:pt idx="83">
                  <c:v>2.6460000000000001E-2</c:v>
                </c:pt>
                <c:pt idx="84">
                  <c:v>2.664E-2</c:v>
                </c:pt>
                <c:pt idx="85">
                  <c:v>2.681E-2</c:v>
                </c:pt>
                <c:pt idx="86">
                  <c:v>2.6980000000000001E-2</c:v>
                </c:pt>
                <c:pt idx="87">
                  <c:v>2.7150000000000001E-2</c:v>
                </c:pt>
                <c:pt idx="88">
                  <c:v>2.7320000000000001E-2</c:v>
                </c:pt>
                <c:pt idx="89">
                  <c:v>2.7480000000000001E-2</c:v>
                </c:pt>
                <c:pt idx="90">
                  <c:v>2.7629999999999998E-2</c:v>
                </c:pt>
                <c:pt idx="91">
                  <c:v>2.7789999999999999E-2</c:v>
                </c:pt>
                <c:pt idx="92">
                  <c:v>2.794E-2</c:v>
                </c:pt>
                <c:pt idx="93">
                  <c:v>2.809E-2</c:v>
                </c:pt>
                <c:pt idx="94">
                  <c:v>2.8230000000000002E-2</c:v>
                </c:pt>
                <c:pt idx="95">
                  <c:v>2.8369999999999999E-2</c:v>
                </c:pt>
                <c:pt idx="96">
                  <c:v>2.8510000000000001E-2</c:v>
                </c:pt>
                <c:pt idx="97">
                  <c:v>2.8649999999999998E-2</c:v>
                </c:pt>
                <c:pt idx="98">
                  <c:v>2.878E-2</c:v>
                </c:pt>
                <c:pt idx="99">
                  <c:v>2.8910000000000002E-2</c:v>
                </c:pt>
                <c:pt idx="100">
                  <c:v>2.904E-2</c:v>
                </c:pt>
                <c:pt idx="101">
                  <c:v>2.9170000000000001E-2</c:v>
                </c:pt>
                <c:pt idx="102">
                  <c:v>2.929E-2</c:v>
                </c:pt>
                <c:pt idx="103">
                  <c:v>2.9409999999999999E-2</c:v>
                </c:pt>
                <c:pt idx="104">
                  <c:v>2.9530000000000001E-2</c:v>
                </c:pt>
                <c:pt idx="105">
                  <c:v>2.9649999999999999E-2</c:v>
                </c:pt>
                <c:pt idx="106">
                  <c:v>2.9760000000000002E-2</c:v>
                </c:pt>
                <c:pt idx="107">
                  <c:v>2.988E-2</c:v>
                </c:pt>
                <c:pt idx="108">
                  <c:v>2.9989999999999999E-2</c:v>
                </c:pt>
                <c:pt idx="109">
                  <c:v>3.0099999999999998E-2</c:v>
                </c:pt>
                <c:pt idx="110">
                  <c:v>3.0200000000000001E-2</c:v>
                </c:pt>
                <c:pt idx="111">
                  <c:v>3.031E-2</c:v>
                </c:pt>
                <c:pt idx="112">
                  <c:v>3.041E-2</c:v>
                </c:pt>
                <c:pt idx="113">
                  <c:v>3.0509999999999999E-2</c:v>
                </c:pt>
                <c:pt idx="114">
                  <c:v>3.0609999999999998E-2</c:v>
                </c:pt>
                <c:pt idx="115">
                  <c:v>3.0710000000000001E-2</c:v>
                </c:pt>
                <c:pt idx="116">
                  <c:v>3.0800000000000001E-2</c:v>
                </c:pt>
                <c:pt idx="117">
                  <c:v>3.09E-2</c:v>
                </c:pt>
                <c:pt idx="118">
                  <c:v>3.099E-2</c:v>
                </c:pt>
                <c:pt idx="119">
                  <c:v>3.108E-2</c:v>
                </c:pt>
                <c:pt idx="120">
                  <c:v>3.117E-2</c:v>
                </c:pt>
                <c:pt idx="121">
                  <c:v>3.1260000000000003E-2</c:v>
                </c:pt>
                <c:pt idx="122">
                  <c:v>3.1350000000000003E-2</c:v>
                </c:pt>
                <c:pt idx="123">
                  <c:v>3.143E-2</c:v>
                </c:pt>
                <c:pt idx="124">
                  <c:v>3.1519999999999999E-2</c:v>
                </c:pt>
                <c:pt idx="125">
                  <c:v>3.1600000000000003E-2</c:v>
                </c:pt>
                <c:pt idx="126">
                  <c:v>3.168E-2</c:v>
                </c:pt>
                <c:pt idx="127">
                  <c:v>3.1759999999999997E-2</c:v>
                </c:pt>
                <c:pt idx="128">
                  <c:v>3.184E-2</c:v>
                </c:pt>
                <c:pt idx="129">
                  <c:v>3.1919999999999997E-2</c:v>
                </c:pt>
                <c:pt idx="130">
                  <c:v>3.1989999999999998E-2</c:v>
                </c:pt>
                <c:pt idx="131">
                  <c:v>3.2070000000000001E-2</c:v>
                </c:pt>
                <c:pt idx="132">
                  <c:v>3.2140000000000002E-2</c:v>
                </c:pt>
                <c:pt idx="133">
                  <c:v>3.2219999999999999E-2</c:v>
                </c:pt>
                <c:pt idx="134">
                  <c:v>3.2289999999999999E-2</c:v>
                </c:pt>
                <c:pt idx="135">
                  <c:v>3.236E-2</c:v>
                </c:pt>
                <c:pt idx="136">
                  <c:v>3.243E-2</c:v>
                </c:pt>
                <c:pt idx="137">
                  <c:v>3.2500000000000001E-2</c:v>
                </c:pt>
                <c:pt idx="138">
                  <c:v>3.2570000000000002E-2</c:v>
                </c:pt>
                <c:pt idx="139">
                  <c:v>3.2629999999999999E-2</c:v>
                </c:pt>
                <c:pt idx="140">
                  <c:v>3.27E-2</c:v>
                </c:pt>
                <c:pt idx="141">
                  <c:v>3.2770000000000001E-2</c:v>
                </c:pt>
                <c:pt idx="142">
                  <c:v>3.2829999999999998E-2</c:v>
                </c:pt>
                <c:pt idx="143">
                  <c:v>3.2890000000000003E-2</c:v>
                </c:pt>
                <c:pt idx="144">
                  <c:v>3.2960000000000003E-2</c:v>
                </c:pt>
                <c:pt idx="145">
                  <c:v>3.3020000000000001E-2</c:v>
                </c:pt>
                <c:pt idx="146">
                  <c:v>3.3079999999999998E-2</c:v>
                </c:pt>
                <c:pt idx="147">
                  <c:v>3.3140000000000003E-2</c:v>
                </c:pt>
                <c:pt idx="148">
                  <c:v>3.32E-2</c:v>
                </c:pt>
                <c:pt idx="149">
                  <c:v>3.3259999999999998E-2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E9-4221-B03D-E77B79AFFB8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31-Dec-14</c:v>
                </c:pt>
              </c:strCache>
            </c:strRef>
          </c:tx>
          <c:marker>
            <c:symbol val="none"/>
          </c:marker>
          <c:val>
            <c:numRef>
              <c:f>Sheet1!$D$3:$D$152</c:f>
              <c:numCache>
                <c:formatCode>0.00%</c:formatCode>
                <c:ptCount val="150"/>
                <c:pt idx="0">
                  <c:v>6.3800000000000003E-3</c:v>
                </c:pt>
                <c:pt idx="1">
                  <c:v>8.3400000000000002E-3</c:v>
                </c:pt>
                <c:pt idx="2">
                  <c:v>1.039E-2</c:v>
                </c:pt>
                <c:pt idx="3">
                  <c:v>1.2160000000000001E-2</c:v>
                </c:pt>
                <c:pt idx="4">
                  <c:v>1.358E-2</c:v>
                </c:pt>
                <c:pt idx="5">
                  <c:v>1.4710000000000001E-2</c:v>
                </c:pt>
                <c:pt idx="6">
                  <c:v>1.5630000000000002E-2</c:v>
                </c:pt>
                <c:pt idx="7">
                  <c:v>1.644E-2</c:v>
                </c:pt>
                <c:pt idx="8">
                  <c:v>1.711E-2</c:v>
                </c:pt>
                <c:pt idx="9">
                  <c:v>1.7729999999999999E-2</c:v>
                </c:pt>
                <c:pt idx="10">
                  <c:v>1.8329999999999999E-2</c:v>
                </c:pt>
                <c:pt idx="11">
                  <c:v>1.8890000000000001E-2</c:v>
                </c:pt>
                <c:pt idx="12">
                  <c:v>1.9429999999999999E-2</c:v>
                </c:pt>
                <c:pt idx="13">
                  <c:v>1.9869999999999999E-2</c:v>
                </c:pt>
                <c:pt idx="14">
                  <c:v>2.0199999999999999E-2</c:v>
                </c:pt>
                <c:pt idx="15">
                  <c:v>2.0559999999999998E-2</c:v>
                </c:pt>
                <c:pt idx="16">
                  <c:v>2.086E-2</c:v>
                </c:pt>
                <c:pt idx="17">
                  <c:v>2.1129999999999999E-2</c:v>
                </c:pt>
                <c:pt idx="18">
                  <c:v>2.1360000000000001E-2</c:v>
                </c:pt>
                <c:pt idx="19">
                  <c:v>2.1520000000000001E-2</c:v>
                </c:pt>
                <c:pt idx="20">
                  <c:v>2.162E-2</c:v>
                </c:pt>
                <c:pt idx="21">
                  <c:v>2.1700000000000001E-2</c:v>
                </c:pt>
                <c:pt idx="22">
                  <c:v>2.1749999999999999E-2</c:v>
                </c:pt>
                <c:pt idx="23">
                  <c:v>2.179E-2</c:v>
                </c:pt>
                <c:pt idx="24">
                  <c:v>2.1829999999999999E-2</c:v>
                </c:pt>
                <c:pt idx="25">
                  <c:v>2.1870000000000001E-2</c:v>
                </c:pt>
                <c:pt idx="26">
                  <c:v>2.1909999999999999E-2</c:v>
                </c:pt>
                <c:pt idx="27">
                  <c:v>2.1930000000000002E-2</c:v>
                </c:pt>
                <c:pt idx="28">
                  <c:v>2.1950000000000001E-2</c:v>
                </c:pt>
                <c:pt idx="29">
                  <c:v>2.196E-2</c:v>
                </c:pt>
                <c:pt idx="30">
                  <c:v>2.196E-2</c:v>
                </c:pt>
                <c:pt idx="31">
                  <c:v>2.1940000000000001E-2</c:v>
                </c:pt>
                <c:pt idx="32">
                  <c:v>2.1909999999999999E-2</c:v>
                </c:pt>
                <c:pt idx="33">
                  <c:v>2.188E-2</c:v>
                </c:pt>
                <c:pt idx="34">
                  <c:v>2.1839999999999998E-2</c:v>
                </c:pt>
                <c:pt idx="35">
                  <c:v>2.179E-2</c:v>
                </c:pt>
                <c:pt idx="36">
                  <c:v>2.1739999999999999E-2</c:v>
                </c:pt>
                <c:pt idx="37">
                  <c:v>2.1690000000000001E-2</c:v>
                </c:pt>
                <c:pt idx="38">
                  <c:v>2.1659999999999999E-2</c:v>
                </c:pt>
                <c:pt idx="39">
                  <c:v>2.164E-2</c:v>
                </c:pt>
                <c:pt idx="40">
                  <c:v>2.162E-2</c:v>
                </c:pt>
                <c:pt idx="41">
                  <c:v>2.162E-2</c:v>
                </c:pt>
                <c:pt idx="42">
                  <c:v>2.1610000000000001E-2</c:v>
                </c:pt>
                <c:pt idx="43">
                  <c:v>2.1590000000000002E-2</c:v>
                </c:pt>
                <c:pt idx="44">
                  <c:v>2.1559999999999999E-2</c:v>
                </c:pt>
                <c:pt idx="45">
                  <c:v>2.1520000000000001E-2</c:v>
                </c:pt>
                <c:pt idx="46">
                  <c:v>2.1479999999999999E-2</c:v>
                </c:pt>
                <c:pt idx="47">
                  <c:v>2.145E-2</c:v>
                </c:pt>
                <c:pt idx="48">
                  <c:v>2.145E-2</c:v>
                </c:pt>
                <c:pt idx="49">
                  <c:v>2.1489999999999999E-2</c:v>
                </c:pt>
                <c:pt idx="50">
                  <c:v>2.1569999999999999E-2</c:v>
                </c:pt>
                <c:pt idx="51">
                  <c:v>2.1690000000000001E-2</c:v>
                </c:pt>
                <c:pt idx="52">
                  <c:v>2.1839999999999998E-2</c:v>
                </c:pt>
                <c:pt idx="53">
                  <c:v>2.2009999999999998E-2</c:v>
                </c:pt>
                <c:pt idx="54">
                  <c:v>2.2210000000000001E-2</c:v>
                </c:pt>
                <c:pt idx="55">
                  <c:v>2.2409999999999999E-2</c:v>
                </c:pt>
                <c:pt idx="56">
                  <c:v>2.2630000000000001E-2</c:v>
                </c:pt>
                <c:pt idx="57">
                  <c:v>2.2849999999999999E-2</c:v>
                </c:pt>
                <c:pt idx="58">
                  <c:v>2.308E-2</c:v>
                </c:pt>
                <c:pt idx="59">
                  <c:v>2.3310000000000001E-2</c:v>
                </c:pt>
                <c:pt idx="60">
                  <c:v>2.3539999999999998E-2</c:v>
                </c:pt>
                <c:pt idx="61">
                  <c:v>2.3779999999999999E-2</c:v>
                </c:pt>
                <c:pt idx="62">
                  <c:v>2.401E-2</c:v>
                </c:pt>
                <c:pt idx="63">
                  <c:v>2.4250000000000001E-2</c:v>
                </c:pt>
                <c:pt idx="64">
                  <c:v>2.4479999999999998E-2</c:v>
                </c:pt>
                <c:pt idx="65">
                  <c:v>2.4709999999999999E-2</c:v>
                </c:pt>
                <c:pt idx="66">
                  <c:v>2.494E-2</c:v>
                </c:pt>
                <c:pt idx="67">
                  <c:v>2.5159999999999998E-2</c:v>
                </c:pt>
                <c:pt idx="68">
                  <c:v>2.538E-2</c:v>
                </c:pt>
                <c:pt idx="69">
                  <c:v>2.5590000000000002E-2</c:v>
                </c:pt>
                <c:pt idx="70">
                  <c:v>2.581E-2</c:v>
                </c:pt>
                <c:pt idx="71">
                  <c:v>2.6020000000000001E-2</c:v>
                </c:pt>
                <c:pt idx="72">
                  <c:v>2.622E-2</c:v>
                </c:pt>
                <c:pt idx="73">
                  <c:v>2.6419999999999999E-2</c:v>
                </c:pt>
                <c:pt idx="74">
                  <c:v>2.6620000000000001E-2</c:v>
                </c:pt>
                <c:pt idx="75">
                  <c:v>2.681E-2</c:v>
                </c:pt>
                <c:pt idx="76">
                  <c:v>2.7E-2</c:v>
                </c:pt>
                <c:pt idx="77">
                  <c:v>2.7179999999999999E-2</c:v>
                </c:pt>
                <c:pt idx="78">
                  <c:v>2.7359999999999999E-2</c:v>
                </c:pt>
                <c:pt idx="79">
                  <c:v>2.7539999999999999E-2</c:v>
                </c:pt>
                <c:pt idx="80">
                  <c:v>2.7709999999999999E-2</c:v>
                </c:pt>
                <c:pt idx="81">
                  <c:v>2.7879999999999999E-2</c:v>
                </c:pt>
                <c:pt idx="82">
                  <c:v>2.8049999999999999E-2</c:v>
                </c:pt>
                <c:pt idx="83">
                  <c:v>2.8209999999999999E-2</c:v>
                </c:pt>
                <c:pt idx="84">
                  <c:v>2.8369999999999999E-2</c:v>
                </c:pt>
                <c:pt idx="85">
                  <c:v>2.853E-2</c:v>
                </c:pt>
                <c:pt idx="86">
                  <c:v>2.8680000000000001E-2</c:v>
                </c:pt>
                <c:pt idx="87">
                  <c:v>2.8830000000000001E-2</c:v>
                </c:pt>
                <c:pt idx="88">
                  <c:v>2.8969999999999999E-2</c:v>
                </c:pt>
                <c:pt idx="89">
                  <c:v>2.911E-2</c:v>
                </c:pt>
                <c:pt idx="90">
                  <c:v>2.9250000000000002E-2</c:v>
                </c:pt>
                <c:pt idx="91">
                  <c:v>2.9389999999999999E-2</c:v>
                </c:pt>
                <c:pt idx="92">
                  <c:v>2.9530000000000001E-2</c:v>
                </c:pt>
                <c:pt idx="93">
                  <c:v>2.9659999999999999E-2</c:v>
                </c:pt>
                <c:pt idx="94">
                  <c:v>2.9790000000000001E-2</c:v>
                </c:pt>
                <c:pt idx="95">
                  <c:v>2.9909999999999999E-2</c:v>
                </c:pt>
                <c:pt idx="96">
                  <c:v>3.0030000000000001E-2</c:v>
                </c:pt>
                <c:pt idx="97">
                  <c:v>3.0159999999999999E-2</c:v>
                </c:pt>
                <c:pt idx="98">
                  <c:v>3.0269999999999998E-2</c:v>
                </c:pt>
                <c:pt idx="99">
                  <c:v>3.039E-2</c:v>
                </c:pt>
                <c:pt idx="100">
                  <c:v>3.0499999999999999E-2</c:v>
                </c:pt>
                <c:pt idx="101">
                  <c:v>3.0620000000000001E-2</c:v>
                </c:pt>
                <c:pt idx="102">
                  <c:v>3.073E-2</c:v>
                </c:pt>
                <c:pt idx="103">
                  <c:v>3.083E-2</c:v>
                </c:pt>
                <c:pt idx="104">
                  <c:v>3.0939999999999999E-2</c:v>
                </c:pt>
                <c:pt idx="105">
                  <c:v>3.1040000000000002E-2</c:v>
                </c:pt>
                <c:pt idx="106">
                  <c:v>3.1140000000000001E-2</c:v>
                </c:pt>
                <c:pt idx="107">
                  <c:v>3.124E-2</c:v>
                </c:pt>
                <c:pt idx="108">
                  <c:v>3.134E-2</c:v>
                </c:pt>
                <c:pt idx="109">
                  <c:v>3.1440000000000003E-2</c:v>
                </c:pt>
                <c:pt idx="110">
                  <c:v>3.1530000000000002E-2</c:v>
                </c:pt>
                <c:pt idx="111">
                  <c:v>3.1629999999999998E-2</c:v>
                </c:pt>
                <c:pt idx="112">
                  <c:v>3.1719999999999998E-2</c:v>
                </c:pt>
                <c:pt idx="113">
                  <c:v>3.1809999999999998E-2</c:v>
                </c:pt>
                <c:pt idx="114">
                  <c:v>3.1899999999999998E-2</c:v>
                </c:pt>
                <c:pt idx="115">
                  <c:v>3.1980000000000001E-2</c:v>
                </c:pt>
                <c:pt idx="116">
                  <c:v>3.2070000000000001E-2</c:v>
                </c:pt>
                <c:pt idx="117">
                  <c:v>3.2149999999999998E-2</c:v>
                </c:pt>
                <c:pt idx="118">
                  <c:v>3.2230000000000002E-2</c:v>
                </c:pt>
                <c:pt idx="119">
                  <c:v>3.2309999999999998E-2</c:v>
                </c:pt>
                <c:pt idx="120">
                  <c:v>3.2390000000000002E-2</c:v>
                </c:pt>
                <c:pt idx="121">
                  <c:v>3.2469999999999999E-2</c:v>
                </c:pt>
                <c:pt idx="122">
                  <c:v>3.2550000000000003E-2</c:v>
                </c:pt>
                <c:pt idx="123">
                  <c:v>3.2629999999999999E-2</c:v>
                </c:pt>
                <c:pt idx="124">
                  <c:v>3.27E-2</c:v>
                </c:pt>
                <c:pt idx="125">
                  <c:v>3.2770000000000001E-2</c:v>
                </c:pt>
                <c:pt idx="126">
                  <c:v>3.2849999999999997E-2</c:v>
                </c:pt>
                <c:pt idx="127">
                  <c:v>3.2919999999999998E-2</c:v>
                </c:pt>
                <c:pt idx="128">
                  <c:v>3.2989999999999998E-2</c:v>
                </c:pt>
                <c:pt idx="129">
                  <c:v>3.3059999999999999E-2</c:v>
                </c:pt>
                <c:pt idx="130">
                  <c:v>3.3119999999999997E-2</c:v>
                </c:pt>
                <c:pt idx="131">
                  <c:v>3.3189999999999997E-2</c:v>
                </c:pt>
                <c:pt idx="132">
                  <c:v>3.3259999999999998E-2</c:v>
                </c:pt>
                <c:pt idx="133">
                  <c:v>3.3320000000000002E-2</c:v>
                </c:pt>
                <c:pt idx="134">
                  <c:v>3.3390000000000003E-2</c:v>
                </c:pt>
                <c:pt idx="135">
                  <c:v>3.3450000000000001E-2</c:v>
                </c:pt>
                <c:pt idx="136">
                  <c:v>3.3509999999999998E-2</c:v>
                </c:pt>
                <c:pt idx="137">
                  <c:v>3.3570000000000003E-2</c:v>
                </c:pt>
                <c:pt idx="138">
                  <c:v>3.363E-2</c:v>
                </c:pt>
                <c:pt idx="139">
                  <c:v>3.3689999999999998E-2</c:v>
                </c:pt>
                <c:pt idx="140">
                  <c:v>3.3750000000000002E-2</c:v>
                </c:pt>
                <c:pt idx="141">
                  <c:v>3.381E-2</c:v>
                </c:pt>
                <c:pt idx="142">
                  <c:v>3.3869999999999997E-2</c:v>
                </c:pt>
                <c:pt idx="143">
                  <c:v>3.3919999999999999E-2</c:v>
                </c:pt>
                <c:pt idx="144">
                  <c:v>3.3980000000000003E-2</c:v>
                </c:pt>
                <c:pt idx="145">
                  <c:v>3.4029999999999998E-2</c:v>
                </c:pt>
                <c:pt idx="146">
                  <c:v>3.4090000000000002E-2</c:v>
                </c:pt>
                <c:pt idx="147">
                  <c:v>3.4139999999999997E-2</c:v>
                </c:pt>
                <c:pt idx="148">
                  <c:v>3.4189999999999998E-2</c:v>
                </c:pt>
                <c:pt idx="149">
                  <c:v>3.424E-2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E9-4221-B03D-E77B79AFF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005640"/>
        <c:axId val="428010344"/>
      </c:lineChart>
      <c:catAx>
        <c:axId val="428005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Duration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/>
        </c:spPr>
        <c:crossAx val="428010344"/>
        <c:crosses val="autoZero"/>
        <c:auto val="1"/>
        <c:lblAlgn val="ctr"/>
        <c:lblOffset val="100"/>
        <c:tickLblSkip val="10"/>
        <c:noMultiLvlLbl val="0"/>
      </c:catAx>
      <c:valAx>
        <c:axId val="428010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EIOPA Swap Rate</a:t>
                </a:r>
                <a:endParaRPr lang="en-GB" dirty="0"/>
              </a:p>
            </c:rich>
          </c:tx>
          <c:layout/>
          <c:overlay val="0"/>
        </c:title>
        <c:numFmt formatCode="0.0%" sourceLinked="0"/>
        <c:majorTickMark val="in"/>
        <c:minorTickMark val="none"/>
        <c:tickLblPos val="nextTo"/>
        <c:spPr>
          <a:ln/>
        </c:spPr>
        <c:crossAx val="428005640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322518399419"/>
          <c:y val="0.14368184315341298"/>
          <c:w val="0.85385282020723219"/>
          <c:h val="0.712503433594286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31-Dec-16</c:v>
                </c:pt>
              </c:strCache>
            </c:strRef>
          </c:tx>
          <c:marker>
            <c:symbol val="none"/>
          </c:marker>
          <c:val>
            <c:numRef>
              <c:f>Sheet1!$A$3:$A$152</c:f>
              <c:numCache>
                <c:formatCode>0.000%</c:formatCode>
                <c:ptCount val="150"/>
                <c:pt idx="0">
                  <c:v>3.82E-3</c:v>
                </c:pt>
                <c:pt idx="1">
                  <c:v>4.3899999999999998E-3</c:v>
                </c:pt>
                <c:pt idx="2">
                  <c:v>5.1999999999999998E-3</c:v>
                </c:pt>
                <c:pt idx="3">
                  <c:v>6.0699999999999999E-3</c:v>
                </c:pt>
                <c:pt idx="4">
                  <c:v>6.94E-3</c:v>
                </c:pt>
                <c:pt idx="5">
                  <c:v>7.8100000000000001E-3</c:v>
                </c:pt>
                <c:pt idx="6">
                  <c:v>8.7299999999999999E-3</c:v>
                </c:pt>
                <c:pt idx="7">
                  <c:v>9.4800000000000006E-3</c:v>
                </c:pt>
                <c:pt idx="8">
                  <c:v>1.017E-2</c:v>
                </c:pt>
                <c:pt idx="9">
                  <c:v>1.0789999999999999E-2</c:v>
                </c:pt>
                <c:pt idx="10">
                  <c:v>1.1350000000000001E-2</c:v>
                </c:pt>
                <c:pt idx="11">
                  <c:v>1.17E-2</c:v>
                </c:pt>
                <c:pt idx="12">
                  <c:v>1.209E-2</c:v>
                </c:pt>
                <c:pt idx="13">
                  <c:v>1.24E-2</c:v>
                </c:pt>
                <c:pt idx="14">
                  <c:v>1.2630000000000001E-2</c:v>
                </c:pt>
                <c:pt idx="15">
                  <c:v>1.282E-2</c:v>
                </c:pt>
                <c:pt idx="16">
                  <c:v>1.295E-2</c:v>
                </c:pt>
                <c:pt idx="17">
                  <c:v>1.302E-2</c:v>
                </c:pt>
                <c:pt idx="18">
                  <c:v>1.307E-2</c:v>
                </c:pt>
                <c:pt idx="19">
                  <c:v>1.316E-2</c:v>
                </c:pt>
                <c:pt idx="20">
                  <c:v>1.3180000000000001E-2</c:v>
                </c:pt>
                <c:pt idx="21">
                  <c:v>1.3140000000000001E-2</c:v>
                </c:pt>
                <c:pt idx="22">
                  <c:v>1.307E-2</c:v>
                </c:pt>
                <c:pt idx="23">
                  <c:v>1.298E-2</c:v>
                </c:pt>
                <c:pt idx="24">
                  <c:v>1.29E-2</c:v>
                </c:pt>
                <c:pt idx="25">
                  <c:v>1.2829999999999999E-2</c:v>
                </c:pt>
                <c:pt idx="26">
                  <c:v>1.277E-2</c:v>
                </c:pt>
                <c:pt idx="27">
                  <c:v>1.272E-2</c:v>
                </c:pt>
                <c:pt idx="28">
                  <c:v>1.2670000000000001E-2</c:v>
                </c:pt>
                <c:pt idx="29">
                  <c:v>1.264E-2</c:v>
                </c:pt>
                <c:pt idx="30">
                  <c:v>1.26E-2</c:v>
                </c:pt>
                <c:pt idx="31">
                  <c:v>1.255E-2</c:v>
                </c:pt>
                <c:pt idx="32">
                  <c:v>1.248E-2</c:v>
                </c:pt>
                <c:pt idx="33">
                  <c:v>1.239E-2</c:v>
                </c:pt>
                <c:pt idx="34">
                  <c:v>1.227E-2</c:v>
                </c:pt>
                <c:pt idx="35">
                  <c:v>1.2109999999999999E-2</c:v>
                </c:pt>
                <c:pt idx="36">
                  <c:v>1.1939999999999999E-2</c:v>
                </c:pt>
                <c:pt idx="37">
                  <c:v>1.179E-2</c:v>
                </c:pt>
                <c:pt idx="38">
                  <c:v>1.166E-2</c:v>
                </c:pt>
                <c:pt idx="39">
                  <c:v>1.157E-2</c:v>
                </c:pt>
                <c:pt idx="40">
                  <c:v>1.1520000000000001E-2</c:v>
                </c:pt>
                <c:pt idx="41">
                  <c:v>1.1480000000000001E-2</c:v>
                </c:pt>
                <c:pt idx="42">
                  <c:v>1.1440000000000001E-2</c:v>
                </c:pt>
                <c:pt idx="43">
                  <c:v>1.1379999999999999E-2</c:v>
                </c:pt>
                <c:pt idx="44">
                  <c:v>1.129E-2</c:v>
                </c:pt>
                <c:pt idx="45">
                  <c:v>1.115E-2</c:v>
                </c:pt>
                <c:pt idx="46">
                  <c:v>1.0999999999999999E-2</c:v>
                </c:pt>
                <c:pt idx="47">
                  <c:v>1.0880000000000001E-2</c:v>
                </c:pt>
                <c:pt idx="48">
                  <c:v>1.081E-2</c:v>
                </c:pt>
                <c:pt idx="49">
                  <c:v>1.082E-2</c:v>
                </c:pt>
                <c:pt idx="50">
                  <c:v>1.091E-2</c:v>
                </c:pt>
                <c:pt idx="51">
                  <c:v>1.107E-2</c:v>
                </c:pt>
                <c:pt idx="52">
                  <c:v>1.129E-2</c:v>
                </c:pt>
                <c:pt idx="53">
                  <c:v>1.155E-2</c:v>
                </c:pt>
                <c:pt idx="54">
                  <c:v>1.184E-2</c:v>
                </c:pt>
                <c:pt idx="55">
                  <c:v>1.2149999999999999E-2</c:v>
                </c:pt>
                <c:pt idx="56">
                  <c:v>1.2489999999999999E-2</c:v>
                </c:pt>
                <c:pt idx="57">
                  <c:v>1.2829999999999999E-2</c:v>
                </c:pt>
                <c:pt idx="58">
                  <c:v>1.319E-2</c:v>
                </c:pt>
                <c:pt idx="59">
                  <c:v>1.355E-2</c:v>
                </c:pt>
                <c:pt idx="60">
                  <c:v>1.391E-2</c:v>
                </c:pt>
                <c:pt idx="61">
                  <c:v>1.4279999999999999E-2</c:v>
                </c:pt>
                <c:pt idx="62">
                  <c:v>1.464E-2</c:v>
                </c:pt>
                <c:pt idx="63">
                  <c:v>1.4999999999999999E-2</c:v>
                </c:pt>
                <c:pt idx="64">
                  <c:v>1.536E-2</c:v>
                </c:pt>
                <c:pt idx="65">
                  <c:v>1.5720000000000001E-2</c:v>
                </c:pt>
                <c:pt idx="66">
                  <c:v>1.6070000000000001E-2</c:v>
                </c:pt>
                <c:pt idx="67">
                  <c:v>1.6410000000000001E-2</c:v>
                </c:pt>
                <c:pt idx="68">
                  <c:v>1.6750000000000001E-2</c:v>
                </c:pt>
                <c:pt idx="69">
                  <c:v>1.7080000000000001E-2</c:v>
                </c:pt>
                <c:pt idx="70">
                  <c:v>1.7409999999999998E-2</c:v>
                </c:pt>
                <c:pt idx="71">
                  <c:v>1.7729999999999999E-2</c:v>
                </c:pt>
                <c:pt idx="72">
                  <c:v>1.804E-2</c:v>
                </c:pt>
                <c:pt idx="73">
                  <c:v>1.8350000000000002E-2</c:v>
                </c:pt>
                <c:pt idx="74">
                  <c:v>1.865E-2</c:v>
                </c:pt>
                <c:pt idx="75">
                  <c:v>1.8939999999999999E-2</c:v>
                </c:pt>
                <c:pt idx="76">
                  <c:v>1.9230000000000001E-2</c:v>
                </c:pt>
                <c:pt idx="77">
                  <c:v>1.951E-2</c:v>
                </c:pt>
                <c:pt idx="78">
                  <c:v>1.9789999999999999E-2</c:v>
                </c:pt>
                <c:pt idx="79">
                  <c:v>2.0060000000000001E-2</c:v>
                </c:pt>
                <c:pt idx="80">
                  <c:v>2.0320000000000001E-2</c:v>
                </c:pt>
                <c:pt idx="81">
                  <c:v>2.0580000000000001E-2</c:v>
                </c:pt>
                <c:pt idx="82">
                  <c:v>2.0830000000000001E-2</c:v>
                </c:pt>
                <c:pt idx="83">
                  <c:v>2.1080000000000002E-2</c:v>
                </c:pt>
                <c:pt idx="84">
                  <c:v>2.1319999999999999E-2</c:v>
                </c:pt>
                <c:pt idx="85">
                  <c:v>2.155E-2</c:v>
                </c:pt>
                <c:pt idx="86">
                  <c:v>2.1780000000000001E-2</c:v>
                </c:pt>
                <c:pt idx="87">
                  <c:v>2.2009999999999998E-2</c:v>
                </c:pt>
                <c:pt idx="88">
                  <c:v>2.223E-2</c:v>
                </c:pt>
                <c:pt idx="89">
                  <c:v>2.2450000000000001E-2</c:v>
                </c:pt>
                <c:pt idx="90">
                  <c:v>2.266E-2</c:v>
                </c:pt>
                <c:pt idx="91">
                  <c:v>2.2870000000000001E-2</c:v>
                </c:pt>
                <c:pt idx="92">
                  <c:v>2.307E-2</c:v>
                </c:pt>
                <c:pt idx="93">
                  <c:v>2.3269999999999999E-2</c:v>
                </c:pt>
                <c:pt idx="94">
                  <c:v>2.3460000000000002E-2</c:v>
                </c:pt>
                <c:pt idx="95">
                  <c:v>2.3650000000000001E-2</c:v>
                </c:pt>
                <c:pt idx="96">
                  <c:v>2.384E-2</c:v>
                </c:pt>
                <c:pt idx="97">
                  <c:v>2.402E-2</c:v>
                </c:pt>
                <c:pt idx="98">
                  <c:v>2.4199999999999999E-2</c:v>
                </c:pt>
                <c:pt idx="99">
                  <c:v>2.4379999999999999E-2</c:v>
                </c:pt>
                <c:pt idx="100">
                  <c:v>2.4549999999999999E-2</c:v>
                </c:pt>
                <c:pt idx="101">
                  <c:v>2.4719999999999999E-2</c:v>
                </c:pt>
                <c:pt idx="102">
                  <c:v>2.4889999999999999E-2</c:v>
                </c:pt>
                <c:pt idx="103">
                  <c:v>2.5049999999999999E-2</c:v>
                </c:pt>
                <c:pt idx="104">
                  <c:v>2.521E-2</c:v>
                </c:pt>
                <c:pt idx="105">
                  <c:v>2.537E-2</c:v>
                </c:pt>
                <c:pt idx="106">
                  <c:v>2.5520000000000001E-2</c:v>
                </c:pt>
                <c:pt idx="107">
                  <c:v>2.5669999999999998E-2</c:v>
                </c:pt>
                <c:pt idx="108">
                  <c:v>2.5819999999999999E-2</c:v>
                </c:pt>
                <c:pt idx="109">
                  <c:v>2.597E-2</c:v>
                </c:pt>
                <c:pt idx="110">
                  <c:v>2.6110000000000001E-2</c:v>
                </c:pt>
                <c:pt idx="111">
                  <c:v>2.6249999999999999E-2</c:v>
                </c:pt>
                <c:pt idx="112">
                  <c:v>2.639E-2</c:v>
                </c:pt>
                <c:pt idx="113">
                  <c:v>2.6530000000000001E-2</c:v>
                </c:pt>
                <c:pt idx="114">
                  <c:v>2.666E-2</c:v>
                </c:pt>
                <c:pt idx="115">
                  <c:v>2.6790000000000001E-2</c:v>
                </c:pt>
                <c:pt idx="116">
                  <c:v>2.6919999999999999E-2</c:v>
                </c:pt>
                <c:pt idx="117">
                  <c:v>2.7050000000000001E-2</c:v>
                </c:pt>
                <c:pt idx="118">
                  <c:v>2.717E-2</c:v>
                </c:pt>
                <c:pt idx="119">
                  <c:v>2.7289999999999998E-2</c:v>
                </c:pt>
                <c:pt idx="120">
                  <c:v>2.742E-2</c:v>
                </c:pt>
                <c:pt idx="121">
                  <c:v>2.7529999999999999E-2</c:v>
                </c:pt>
                <c:pt idx="122">
                  <c:v>2.7650000000000001E-2</c:v>
                </c:pt>
                <c:pt idx="123">
                  <c:v>2.777E-2</c:v>
                </c:pt>
                <c:pt idx="124">
                  <c:v>2.7879999999999999E-2</c:v>
                </c:pt>
                <c:pt idx="125">
                  <c:v>2.7990000000000001E-2</c:v>
                </c:pt>
                <c:pt idx="126">
                  <c:v>2.81E-2</c:v>
                </c:pt>
                <c:pt idx="127">
                  <c:v>2.8209999999999999E-2</c:v>
                </c:pt>
                <c:pt idx="128">
                  <c:v>2.8309999999999998E-2</c:v>
                </c:pt>
                <c:pt idx="129">
                  <c:v>2.8420000000000001E-2</c:v>
                </c:pt>
                <c:pt idx="130">
                  <c:v>2.852E-2</c:v>
                </c:pt>
                <c:pt idx="131">
                  <c:v>2.862E-2</c:v>
                </c:pt>
                <c:pt idx="132">
                  <c:v>2.8719999999999999E-2</c:v>
                </c:pt>
                <c:pt idx="133">
                  <c:v>2.8819999999999998E-2</c:v>
                </c:pt>
                <c:pt idx="134">
                  <c:v>2.8920000000000001E-2</c:v>
                </c:pt>
                <c:pt idx="135">
                  <c:v>2.9010000000000001E-2</c:v>
                </c:pt>
                <c:pt idx="136">
                  <c:v>2.911E-2</c:v>
                </c:pt>
                <c:pt idx="137">
                  <c:v>2.92E-2</c:v>
                </c:pt>
                <c:pt idx="138">
                  <c:v>2.929E-2</c:v>
                </c:pt>
                <c:pt idx="139">
                  <c:v>2.938E-2</c:v>
                </c:pt>
                <c:pt idx="140">
                  <c:v>2.947E-2</c:v>
                </c:pt>
                <c:pt idx="141">
                  <c:v>2.9559999999999999E-2</c:v>
                </c:pt>
                <c:pt idx="142">
                  <c:v>2.9649999999999999E-2</c:v>
                </c:pt>
                <c:pt idx="143">
                  <c:v>2.9729999999999999E-2</c:v>
                </c:pt>
                <c:pt idx="144">
                  <c:v>2.9819999999999999E-2</c:v>
                </c:pt>
                <c:pt idx="145">
                  <c:v>2.9899999999999999E-2</c:v>
                </c:pt>
                <c:pt idx="146">
                  <c:v>2.998E-2</c:v>
                </c:pt>
                <c:pt idx="147">
                  <c:v>3.006E-2</c:v>
                </c:pt>
                <c:pt idx="148">
                  <c:v>3.014E-2</c:v>
                </c:pt>
                <c:pt idx="149">
                  <c:v>3.022E-2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E9-4221-B03D-E77B79AFFB88}"/>
            </c:ext>
          </c:extLst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30-Sep-16</c:v>
                </c:pt>
              </c:strCache>
            </c:strRef>
          </c:tx>
          <c:marker>
            <c:symbol val="none"/>
          </c:marker>
          <c:val>
            <c:numRef>
              <c:f>Sheet1!$B$3:$B$152</c:f>
              <c:numCache>
                <c:formatCode>0.000%</c:formatCode>
                <c:ptCount val="150"/>
                <c:pt idx="0">
                  <c:v>3.0699999999999998E-3</c:v>
                </c:pt>
                <c:pt idx="1">
                  <c:v>2.81E-3</c:v>
                </c:pt>
                <c:pt idx="2">
                  <c:v>2.8E-3</c:v>
                </c:pt>
                <c:pt idx="3">
                  <c:v>3.0799999999999998E-3</c:v>
                </c:pt>
                <c:pt idx="4">
                  <c:v>3.5200000000000001E-3</c:v>
                </c:pt>
                <c:pt idx="5">
                  <c:v>4.0299999999999997E-3</c:v>
                </c:pt>
                <c:pt idx="6">
                  <c:v>4.6499999999999996E-3</c:v>
                </c:pt>
                <c:pt idx="7">
                  <c:v>5.2500000000000003E-3</c:v>
                </c:pt>
                <c:pt idx="8">
                  <c:v>5.8599999999999998E-3</c:v>
                </c:pt>
                <c:pt idx="9">
                  <c:v>6.4799999999999996E-3</c:v>
                </c:pt>
                <c:pt idx="10">
                  <c:v>6.9699999999999996E-3</c:v>
                </c:pt>
                <c:pt idx="11">
                  <c:v>7.43E-3</c:v>
                </c:pt>
                <c:pt idx="12">
                  <c:v>7.5900000000000004E-3</c:v>
                </c:pt>
                <c:pt idx="13">
                  <c:v>7.8899999999999994E-3</c:v>
                </c:pt>
                <c:pt idx="14">
                  <c:v>8.4100000000000008E-3</c:v>
                </c:pt>
                <c:pt idx="15">
                  <c:v>8.2500000000000004E-3</c:v>
                </c:pt>
                <c:pt idx="16">
                  <c:v>8.3999999999999995E-3</c:v>
                </c:pt>
                <c:pt idx="17">
                  <c:v>8.5299999999999994E-3</c:v>
                </c:pt>
                <c:pt idx="18">
                  <c:v>8.6199999999999992E-3</c:v>
                </c:pt>
                <c:pt idx="19">
                  <c:v>8.9200000000000008E-3</c:v>
                </c:pt>
                <c:pt idx="20">
                  <c:v>9.0799999999999995E-3</c:v>
                </c:pt>
                <c:pt idx="21">
                  <c:v>9.11E-3</c:v>
                </c:pt>
                <c:pt idx="22">
                  <c:v>9.0600000000000003E-3</c:v>
                </c:pt>
                <c:pt idx="23">
                  <c:v>8.9999999999999993E-3</c:v>
                </c:pt>
                <c:pt idx="24">
                  <c:v>8.9599999999999992E-3</c:v>
                </c:pt>
                <c:pt idx="25">
                  <c:v>8.9599999999999992E-3</c:v>
                </c:pt>
                <c:pt idx="26">
                  <c:v>8.9700000000000005E-3</c:v>
                </c:pt>
                <c:pt idx="27">
                  <c:v>8.9800000000000001E-3</c:v>
                </c:pt>
                <c:pt idx="28">
                  <c:v>8.9700000000000005E-3</c:v>
                </c:pt>
                <c:pt idx="29">
                  <c:v>8.9099999999999995E-3</c:v>
                </c:pt>
                <c:pt idx="30">
                  <c:v>8.8199999999999997E-3</c:v>
                </c:pt>
                <c:pt idx="31">
                  <c:v>8.6899999999999998E-3</c:v>
                </c:pt>
                <c:pt idx="32">
                  <c:v>8.5699999999999995E-3</c:v>
                </c:pt>
                <c:pt idx="33">
                  <c:v>8.4600000000000005E-3</c:v>
                </c:pt>
                <c:pt idx="34">
                  <c:v>8.3700000000000007E-3</c:v>
                </c:pt>
                <c:pt idx="35">
                  <c:v>8.3099999999999997E-3</c:v>
                </c:pt>
                <c:pt idx="36">
                  <c:v>8.2699999999999996E-3</c:v>
                </c:pt>
                <c:pt idx="37">
                  <c:v>8.2400000000000008E-3</c:v>
                </c:pt>
                <c:pt idx="38">
                  <c:v>8.2100000000000003E-3</c:v>
                </c:pt>
                <c:pt idx="39">
                  <c:v>8.1799999999999998E-3</c:v>
                </c:pt>
                <c:pt idx="40">
                  <c:v>8.1300000000000001E-3</c:v>
                </c:pt>
                <c:pt idx="41">
                  <c:v>8.0800000000000004E-3</c:v>
                </c:pt>
                <c:pt idx="42">
                  <c:v>8.0099999999999998E-3</c:v>
                </c:pt>
                <c:pt idx="43">
                  <c:v>7.9299999999999995E-3</c:v>
                </c:pt>
                <c:pt idx="44">
                  <c:v>7.8499999999999993E-3</c:v>
                </c:pt>
                <c:pt idx="45">
                  <c:v>7.7499999999999999E-3</c:v>
                </c:pt>
                <c:pt idx="46">
                  <c:v>7.6699999999999997E-3</c:v>
                </c:pt>
                <c:pt idx="47">
                  <c:v>7.62E-3</c:v>
                </c:pt>
                <c:pt idx="48">
                  <c:v>7.6400000000000001E-3</c:v>
                </c:pt>
                <c:pt idx="49">
                  <c:v>7.7200000000000003E-3</c:v>
                </c:pt>
                <c:pt idx="50">
                  <c:v>7.8899999999999994E-3</c:v>
                </c:pt>
                <c:pt idx="51">
                  <c:v>8.1200000000000005E-3</c:v>
                </c:pt>
                <c:pt idx="52">
                  <c:v>8.3999999999999995E-3</c:v>
                </c:pt>
                <c:pt idx="53">
                  <c:v>8.7200000000000003E-3</c:v>
                </c:pt>
                <c:pt idx="54">
                  <c:v>9.0600000000000003E-3</c:v>
                </c:pt>
                <c:pt idx="55">
                  <c:v>9.4299999999999991E-3</c:v>
                </c:pt>
                <c:pt idx="56">
                  <c:v>9.8200000000000006E-3</c:v>
                </c:pt>
                <c:pt idx="57">
                  <c:v>1.021E-2</c:v>
                </c:pt>
                <c:pt idx="58">
                  <c:v>1.061E-2</c:v>
                </c:pt>
                <c:pt idx="59">
                  <c:v>1.102E-2</c:v>
                </c:pt>
                <c:pt idx="60">
                  <c:v>1.142E-2</c:v>
                </c:pt>
                <c:pt idx="61">
                  <c:v>1.183E-2</c:v>
                </c:pt>
                <c:pt idx="62">
                  <c:v>1.223E-2</c:v>
                </c:pt>
                <c:pt idx="63">
                  <c:v>1.2630000000000001E-2</c:v>
                </c:pt>
                <c:pt idx="64">
                  <c:v>1.303E-2</c:v>
                </c:pt>
                <c:pt idx="65">
                  <c:v>1.342E-2</c:v>
                </c:pt>
                <c:pt idx="66">
                  <c:v>1.38E-2</c:v>
                </c:pt>
                <c:pt idx="67">
                  <c:v>1.418E-2</c:v>
                </c:pt>
                <c:pt idx="68">
                  <c:v>1.455E-2</c:v>
                </c:pt>
                <c:pt idx="69">
                  <c:v>1.491E-2</c:v>
                </c:pt>
                <c:pt idx="70">
                  <c:v>1.5270000000000001E-2</c:v>
                </c:pt>
                <c:pt idx="71">
                  <c:v>1.562E-2</c:v>
                </c:pt>
                <c:pt idx="72">
                  <c:v>1.5959999999999998E-2</c:v>
                </c:pt>
                <c:pt idx="73">
                  <c:v>1.6289999999999999E-2</c:v>
                </c:pt>
                <c:pt idx="74">
                  <c:v>1.6619999999999999E-2</c:v>
                </c:pt>
                <c:pt idx="75">
                  <c:v>1.694E-2</c:v>
                </c:pt>
                <c:pt idx="76">
                  <c:v>1.7250000000000001E-2</c:v>
                </c:pt>
                <c:pt idx="77">
                  <c:v>1.7559999999999999E-2</c:v>
                </c:pt>
                <c:pt idx="78">
                  <c:v>1.7860000000000001E-2</c:v>
                </c:pt>
                <c:pt idx="79">
                  <c:v>1.8149999999999999E-2</c:v>
                </c:pt>
                <c:pt idx="80">
                  <c:v>1.8440000000000002E-2</c:v>
                </c:pt>
                <c:pt idx="81">
                  <c:v>1.8720000000000001E-2</c:v>
                </c:pt>
                <c:pt idx="82">
                  <c:v>1.899E-2</c:v>
                </c:pt>
                <c:pt idx="83">
                  <c:v>1.9259999999999999E-2</c:v>
                </c:pt>
                <c:pt idx="84">
                  <c:v>1.9519999999999999E-2</c:v>
                </c:pt>
                <c:pt idx="85">
                  <c:v>1.9779999999999999E-2</c:v>
                </c:pt>
                <c:pt idx="86">
                  <c:v>2.0029999999999999E-2</c:v>
                </c:pt>
                <c:pt idx="87">
                  <c:v>2.0279999999999999E-2</c:v>
                </c:pt>
                <c:pt idx="88">
                  <c:v>2.052E-2</c:v>
                </c:pt>
                <c:pt idx="89">
                  <c:v>2.0750000000000001E-2</c:v>
                </c:pt>
                <c:pt idx="90">
                  <c:v>2.0979999999999999E-2</c:v>
                </c:pt>
                <c:pt idx="91">
                  <c:v>2.121E-2</c:v>
                </c:pt>
                <c:pt idx="92">
                  <c:v>2.1430000000000001E-2</c:v>
                </c:pt>
                <c:pt idx="93">
                  <c:v>2.164E-2</c:v>
                </c:pt>
                <c:pt idx="94">
                  <c:v>2.1850000000000001E-2</c:v>
                </c:pt>
                <c:pt idx="95">
                  <c:v>2.206E-2</c:v>
                </c:pt>
                <c:pt idx="96">
                  <c:v>2.2259999999999999E-2</c:v>
                </c:pt>
                <c:pt idx="97">
                  <c:v>2.2460000000000001E-2</c:v>
                </c:pt>
                <c:pt idx="98">
                  <c:v>2.266E-2</c:v>
                </c:pt>
                <c:pt idx="99">
                  <c:v>2.2849999999999999E-2</c:v>
                </c:pt>
                <c:pt idx="100">
                  <c:v>2.3040000000000001E-2</c:v>
                </c:pt>
                <c:pt idx="101">
                  <c:v>2.3220000000000001E-2</c:v>
                </c:pt>
                <c:pt idx="102">
                  <c:v>2.3400000000000001E-2</c:v>
                </c:pt>
                <c:pt idx="103">
                  <c:v>2.358E-2</c:v>
                </c:pt>
                <c:pt idx="104">
                  <c:v>2.375E-2</c:v>
                </c:pt>
                <c:pt idx="105">
                  <c:v>2.392E-2</c:v>
                </c:pt>
                <c:pt idx="106">
                  <c:v>2.409E-2</c:v>
                </c:pt>
                <c:pt idx="107">
                  <c:v>2.426E-2</c:v>
                </c:pt>
                <c:pt idx="108">
                  <c:v>2.4420000000000001E-2</c:v>
                </c:pt>
                <c:pt idx="109">
                  <c:v>2.4570000000000002E-2</c:v>
                </c:pt>
                <c:pt idx="110">
                  <c:v>2.4729999999999999E-2</c:v>
                </c:pt>
                <c:pt idx="111">
                  <c:v>2.4879999999999999E-2</c:v>
                </c:pt>
                <c:pt idx="112">
                  <c:v>2.503E-2</c:v>
                </c:pt>
                <c:pt idx="113">
                  <c:v>2.5180000000000001E-2</c:v>
                </c:pt>
                <c:pt idx="114">
                  <c:v>2.5329999999999998E-2</c:v>
                </c:pt>
                <c:pt idx="115">
                  <c:v>2.547E-2</c:v>
                </c:pt>
                <c:pt idx="116">
                  <c:v>2.5610000000000001E-2</c:v>
                </c:pt>
                <c:pt idx="117">
                  <c:v>2.5749999999999999E-2</c:v>
                </c:pt>
                <c:pt idx="118">
                  <c:v>2.588E-2</c:v>
                </c:pt>
                <c:pt idx="119">
                  <c:v>2.6020000000000001E-2</c:v>
                </c:pt>
                <c:pt idx="120">
                  <c:v>2.615E-2</c:v>
                </c:pt>
                <c:pt idx="121">
                  <c:v>2.6280000000000001E-2</c:v>
                </c:pt>
                <c:pt idx="122">
                  <c:v>2.64E-2</c:v>
                </c:pt>
                <c:pt idx="123">
                  <c:v>2.6530000000000001E-2</c:v>
                </c:pt>
                <c:pt idx="124">
                  <c:v>2.665E-2</c:v>
                </c:pt>
                <c:pt idx="125">
                  <c:v>2.6769999999999999E-2</c:v>
                </c:pt>
                <c:pt idx="126">
                  <c:v>2.6890000000000001E-2</c:v>
                </c:pt>
                <c:pt idx="127">
                  <c:v>2.7009999999999999E-2</c:v>
                </c:pt>
                <c:pt idx="128">
                  <c:v>2.7119999999999998E-2</c:v>
                </c:pt>
                <c:pt idx="129">
                  <c:v>2.724E-2</c:v>
                </c:pt>
                <c:pt idx="130">
                  <c:v>2.7349999999999999E-2</c:v>
                </c:pt>
                <c:pt idx="131">
                  <c:v>2.7459999999999998E-2</c:v>
                </c:pt>
                <c:pt idx="132">
                  <c:v>2.7570000000000001E-2</c:v>
                </c:pt>
                <c:pt idx="133">
                  <c:v>2.767E-2</c:v>
                </c:pt>
                <c:pt idx="134">
                  <c:v>2.7779999999999999E-2</c:v>
                </c:pt>
                <c:pt idx="135">
                  <c:v>2.7879999999999999E-2</c:v>
                </c:pt>
                <c:pt idx="136">
                  <c:v>2.7990000000000001E-2</c:v>
                </c:pt>
                <c:pt idx="137">
                  <c:v>2.809E-2</c:v>
                </c:pt>
                <c:pt idx="138">
                  <c:v>2.819E-2</c:v>
                </c:pt>
                <c:pt idx="139">
                  <c:v>2.828E-2</c:v>
                </c:pt>
                <c:pt idx="140">
                  <c:v>2.8379999999999999E-2</c:v>
                </c:pt>
                <c:pt idx="141">
                  <c:v>2.8479999999999998E-2</c:v>
                </c:pt>
                <c:pt idx="142">
                  <c:v>2.8570000000000002E-2</c:v>
                </c:pt>
                <c:pt idx="143">
                  <c:v>2.8660000000000001E-2</c:v>
                </c:pt>
                <c:pt idx="144">
                  <c:v>2.8750000000000001E-2</c:v>
                </c:pt>
                <c:pt idx="145">
                  <c:v>2.8840000000000001E-2</c:v>
                </c:pt>
                <c:pt idx="146">
                  <c:v>2.8930000000000001E-2</c:v>
                </c:pt>
                <c:pt idx="147">
                  <c:v>2.9020000000000001E-2</c:v>
                </c:pt>
                <c:pt idx="148">
                  <c:v>2.911E-2</c:v>
                </c:pt>
                <c:pt idx="149">
                  <c:v>2.9190000000000001E-2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E9-4221-B03D-E77B79AFFB88}"/>
            </c:ext>
          </c:extLst>
        </c:ser>
        <c:ser>
          <c:idx val="2"/>
          <c:order val="2"/>
          <c:tx>
            <c:strRef>
              <c:f>Sheet1!$C$2</c:f>
              <c:strCache>
                <c:ptCount val="1"/>
                <c:pt idx="0">
                  <c:v>31-Dec-15</c:v>
                </c:pt>
              </c:strCache>
            </c:strRef>
          </c:tx>
          <c:marker>
            <c:symbol val="none"/>
          </c:marker>
          <c:val>
            <c:numRef>
              <c:f>Sheet1!$C$3:$C$152</c:f>
              <c:numCache>
                <c:formatCode>0.000%</c:formatCode>
                <c:ptCount val="150"/>
                <c:pt idx="0">
                  <c:v>7.2500000000000004E-3</c:v>
                </c:pt>
                <c:pt idx="1">
                  <c:v>9.7800000000000005E-3</c:v>
                </c:pt>
                <c:pt idx="2">
                  <c:v>1.191E-2</c:v>
                </c:pt>
                <c:pt idx="3">
                  <c:v>1.349E-2</c:v>
                </c:pt>
                <c:pt idx="4">
                  <c:v>1.482E-2</c:v>
                </c:pt>
                <c:pt idx="5">
                  <c:v>1.5970000000000002E-2</c:v>
                </c:pt>
                <c:pt idx="6">
                  <c:v>1.7000000000000001E-2</c:v>
                </c:pt>
                <c:pt idx="7">
                  <c:v>1.7829999999999999E-2</c:v>
                </c:pt>
                <c:pt idx="8">
                  <c:v>1.8579999999999999E-2</c:v>
                </c:pt>
                <c:pt idx="9">
                  <c:v>1.917E-2</c:v>
                </c:pt>
                <c:pt idx="10">
                  <c:v>1.968E-2</c:v>
                </c:pt>
                <c:pt idx="11">
                  <c:v>2.0129999999999999E-2</c:v>
                </c:pt>
                <c:pt idx="12">
                  <c:v>2.0490000000000001E-2</c:v>
                </c:pt>
                <c:pt idx="13">
                  <c:v>2.078E-2</c:v>
                </c:pt>
                <c:pt idx="14">
                  <c:v>2.0990000000000002E-2</c:v>
                </c:pt>
                <c:pt idx="15">
                  <c:v>2.1149999999999999E-2</c:v>
                </c:pt>
                <c:pt idx="16">
                  <c:v>2.1250000000000002E-2</c:v>
                </c:pt>
                <c:pt idx="17">
                  <c:v>2.1299999999999999E-2</c:v>
                </c:pt>
                <c:pt idx="18">
                  <c:v>2.1329999999999998E-2</c:v>
                </c:pt>
                <c:pt idx="19">
                  <c:v>2.1260000000000001E-2</c:v>
                </c:pt>
                <c:pt idx="20">
                  <c:v>2.1170000000000001E-2</c:v>
                </c:pt>
                <c:pt idx="21">
                  <c:v>2.1080000000000002E-2</c:v>
                </c:pt>
                <c:pt idx="22">
                  <c:v>2.1000000000000001E-2</c:v>
                </c:pt>
                <c:pt idx="23">
                  <c:v>2.0930000000000001E-2</c:v>
                </c:pt>
                <c:pt idx="24">
                  <c:v>2.086E-2</c:v>
                </c:pt>
                <c:pt idx="25">
                  <c:v>2.0789999999999999E-2</c:v>
                </c:pt>
                <c:pt idx="26">
                  <c:v>2.0719999999999999E-2</c:v>
                </c:pt>
                <c:pt idx="27">
                  <c:v>2.0650000000000002E-2</c:v>
                </c:pt>
                <c:pt idx="28">
                  <c:v>2.0570000000000001E-2</c:v>
                </c:pt>
                <c:pt idx="29">
                  <c:v>2.0490000000000001E-2</c:v>
                </c:pt>
                <c:pt idx="30">
                  <c:v>2.0389999999999998E-2</c:v>
                </c:pt>
                <c:pt idx="31">
                  <c:v>2.0289999999999999E-2</c:v>
                </c:pt>
                <c:pt idx="32">
                  <c:v>2.019E-2</c:v>
                </c:pt>
                <c:pt idx="33">
                  <c:v>2.009E-2</c:v>
                </c:pt>
                <c:pt idx="34">
                  <c:v>1.9990000000000001E-2</c:v>
                </c:pt>
                <c:pt idx="35">
                  <c:v>1.9900000000000001E-2</c:v>
                </c:pt>
                <c:pt idx="36">
                  <c:v>1.9820000000000001E-2</c:v>
                </c:pt>
                <c:pt idx="37">
                  <c:v>1.9740000000000001E-2</c:v>
                </c:pt>
                <c:pt idx="38">
                  <c:v>1.968E-2</c:v>
                </c:pt>
                <c:pt idx="39">
                  <c:v>1.9619999999999999E-2</c:v>
                </c:pt>
                <c:pt idx="40">
                  <c:v>1.9560000000000001E-2</c:v>
                </c:pt>
                <c:pt idx="41">
                  <c:v>1.95E-2</c:v>
                </c:pt>
                <c:pt idx="42">
                  <c:v>1.9439999999999999E-2</c:v>
                </c:pt>
                <c:pt idx="43">
                  <c:v>1.9359999999999999E-2</c:v>
                </c:pt>
                <c:pt idx="44">
                  <c:v>1.9279999999999999E-2</c:v>
                </c:pt>
                <c:pt idx="45">
                  <c:v>1.917E-2</c:v>
                </c:pt>
                <c:pt idx="46">
                  <c:v>1.907E-2</c:v>
                </c:pt>
                <c:pt idx="47">
                  <c:v>1.899E-2</c:v>
                </c:pt>
                <c:pt idx="48">
                  <c:v>1.8960000000000001E-2</c:v>
                </c:pt>
                <c:pt idx="49">
                  <c:v>1.8970000000000001E-2</c:v>
                </c:pt>
                <c:pt idx="50">
                  <c:v>1.9040000000000001E-2</c:v>
                </c:pt>
                <c:pt idx="51">
                  <c:v>1.915E-2</c:v>
                </c:pt>
                <c:pt idx="52">
                  <c:v>1.9310000000000001E-2</c:v>
                </c:pt>
                <c:pt idx="53">
                  <c:v>1.949E-2</c:v>
                </c:pt>
                <c:pt idx="54">
                  <c:v>1.9699999999999999E-2</c:v>
                </c:pt>
                <c:pt idx="55">
                  <c:v>1.992E-2</c:v>
                </c:pt>
                <c:pt idx="56">
                  <c:v>2.0160000000000001E-2</c:v>
                </c:pt>
                <c:pt idx="57">
                  <c:v>2.0410000000000001E-2</c:v>
                </c:pt>
                <c:pt idx="58">
                  <c:v>2.0660000000000001E-2</c:v>
                </c:pt>
                <c:pt idx="59">
                  <c:v>2.0930000000000001E-2</c:v>
                </c:pt>
                <c:pt idx="60">
                  <c:v>2.1190000000000001E-2</c:v>
                </c:pt>
                <c:pt idx="61">
                  <c:v>2.145E-2</c:v>
                </c:pt>
                <c:pt idx="62">
                  <c:v>2.172E-2</c:v>
                </c:pt>
                <c:pt idx="63">
                  <c:v>2.198E-2</c:v>
                </c:pt>
                <c:pt idx="64">
                  <c:v>2.2239999999999999E-2</c:v>
                </c:pt>
                <c:pt idx="65">
                  <c:v>2.2499999999999999E-2</c:v>
                </c:pt>
                <c:pt idx="66">
                  <c:v>2.2759999999999999E-2</c:v>
                </c:pt>
                <c:pt idx="67">
                  <c:v>2.3009999999999999E-2</c:v>
                </c:pt>
                <c:pt idx="68">
                  <c:v>2.3259999999999999E-2</c:v>
                </c:pt>
                <c:pt idx="69">
                  <c:v>2.35E-2</c:v>
                </c:pt>
                <c:pt idx="70">
                  <c:v>2.3740000000000001E-2</c:v>
                </c:pt>
                <c:pt idx="71">
                  <c:v>2.3980000000000001E-2</c:v>
                </c:pt>
                <c:pt idx="72">
                  <c:v>2.4209999999999999E-2</c:v>
                </c:pt>
                <c:pt idx="73">
                  <c:v>2.444E-2</c:v>
                </c:pt>
                <c:pt idx="74">
                  <c:v>2.4660000000000001E-2</c:v>
                </c:pt>
                <c:pt idx="75">
                  <c:v>2.4879999999999999E-2</c:v>
                </c:pt>
                <c:pt idx="76">
                  <c:v>2.5090000000000001E-2</c:v>
                </c:pt>
                <c:pt idx="77">
                  <c:v>2.53E-2</c:v>
                </c:pt>
                <c:pt idx="78">
                  <c:v>2.5499999999999998E-2</c:v>
                </c:pt>
                <c:pt idx="79">
                  <c:v>2.5700000000000001E-2</c:v>
                </c:pt>
                <c:pt idx="80">
                  <c:v>2.5899999999999999E-2</c:v>
                </c:pt>
                <c:pt idx="81">
                  <c:v>2.6089999999999999E-2</c:v>
                </c:pt>
                <c:pt idx="82">
                  <c:v>2.6270000000000002E-2</c:v>
                </c:pt>
                <c:pt idx="83">
                  <c:v>2.6460000000000001E-2</c:v>
                </c:pt>
                <c:pt idx="84">
                  <c:v>2.664E-2</c:v>
                </c:pt>
                <c:pt idx="85">
                  <c:v>2.681E-2</c:v>
                </c:pt>
                <c:pt idx="86">
                  <c:v>2.6980000000000001E-2</c:v>
                </c:pt>
                <c:pt idx="87">
                  <c:v>2.7150000000000001E-2</c:v>
                </c:pt>
                <c:pt idx="88">
                  <c:v>2.7320000000000001E-2</c:v>
                </c:pt>
                <c:pt idx="89">
                  <c:v>2.7480000000000001E-2</c:v>
                </c:pt>
                <c:pt idx="90">
                  <c:v>2.7629999999999998E-2</c:v>
                </c:pt>
                <c:pt idx="91">
                  <c:v>2.7789999999999999E-2</c:v>
                </c:pt>
                <c:pt idx="92">
                  <c:v>2.794E-2</c:v>
                </c:pt>
                <c:pt idx="93">
                  <c:v>2.809E-2</c:v>
                </c:pt>
                <c:pt idx="94">
                  <c:v>2.8230000000000002E-2</c:v>
                </c:pt>
                <c:pt idx="95">
                  <c:v>2.8369999999999999E-2</c:v>
                </c:pt>
                <c:pt idx="96">
                  <c:v>2.8510000000000001E-2</c:v>
                </c:pt>
                <c:pt idx="97">
                  <c:v>2.8649999999999998E-2</c:v>
                </c:pt>
                <c:pt idx="98">
                  <c:v>2.878E-2</c:v>
                </c:pt>
                <c:pt idx="99">
                  <c:v>2.8910000000000002E-2</c:v>
                </c:pt>
                <c:pt idx="100">
                  <c:v>2.904E-2</c:v>
                </c:pt>
                <c:pt idx="101">
                  <c:v>2.9170000000000001E-2</c:v>
                </c:pt>
                <c:pt idx="102">
                  <c:v>2.929E-2</c:v>
                </c:pt>
                <c:pt idx="103">
                  <c:v>2.9409999999999999E-2</c:v>
                </c:pt>
                <c:pt idx="104">
                  <c:v>2.9530000000000001E-2</c:v>
                </c:pt>
                <c:pt idx="105">
                  <c:v>2.9649999999999999E-2</c:v>
                </c:pt>
                <c:pt idx="106">
                  <c:v>2.9760000000000002E-2</c:v>
                </c:pt>
                <c:pt idx="107">
                  <c:v>2.988E-2</c:v>
                </c:pt>
                <c:pt idx="108">
                  <c:v>2.9989999999999999E-2</c:v>
                </c:pt>
                <c:pt idx="109">
                  <c:v>3.0099999999999998E-2</c:v>
                </c:pt>
                <c:pt idx="110">
                  <c:v>3.0200000000000001E-2</c:v>
                </c:pt>
                <c:pt idx="111">
                  <c:v>3.031E-2</c:v>
                </c:pt>
                <c:pt idx="112">
                  <c:v>3.041E-2</c:v>
                </c:pt>
                <c:pt idx="113">
                  <c:v>3.0509999999999999E-2</c:v>
                </c:pt>
                <c:pt idx="114">
                  <c:v>3.0609999999999998E-2</c:v>
                </c:pt>
                <c:pt idx="115">
                  <c:v>3.0710000000000001E-2</c:v>
                </c:pt>
                <c:pt idx="116">
                  <c:v>3.0800000000000001E-2</c:v>
                </c:pt>
                <c:pt idx="117">
                  <c:v>3.09E-2</c:v>
                </c:pt>
                <c:pt idx="118">
                  <c:v>3.099E-2</c:v>
                </c:pt>
                <c:pt idx="119">
                  <c:v>3.108E-2</c:v>
                </c:pt>
                <c:pt idx="120">
                  <c:v>3.117E-2</c:v>
                </c:pt>
                <c:pt idx="121">
                  <c:v>3.1260000000000003E-2</c:v>
                </c:pt>
                <c:pt idx="122">
                  <c:v>3.1350000000000003E-2</c:v>
                </c:pt>
                <c:pt idx="123">
                  <c:v>3.143E-2</c:v>
                </c:pt>
                <c:pt idx="124">
                  <c:v>3.1519999999999999E-2</c:v>
                </c:pt>
                <c:pt idx="125">
                  <c:v>3.1600000000000003E-2</c:v>
                </c:pt>
                <c:pt idx="126">
                  <c:v>3.168E-2</c:v>
                </c:pt>
                <c:pt idx="127">
                  <c:v>3.1759999999999997E-2</c:v>
                </c:pt>
                <c:pt idx="128">
                  <c:v>3.184E-2</c:v>
                </c:pt>
                <c:pt idx="129">
                  <c:v>3.1919999999999997E-2</c:v>
                </c:pt>
                <c:pt idx="130">
                  <c:v>3.1989999999999998E-2</c:v>
                </c:pt>
                <c:pt idx="131">
                  <c:v>3.2070000000000001E-2</c:v>
                </c:pt>
                <c:pt idx="132">
                  <c:v>3.2140000000000002E-2</c:v>
                </c:pt>
                <c:pt idx="133">
                  <c:v>3.2219999999999999E-2</c:v>
                </c:pt>
                <c:pt idx="134">
                  <c:v>3.2289999999999999E-2</c:v>
                </c:pt>
                <c:pt idx="135">
                  <c:v>3.236E-2</c:v>
                </c:pt>
                <c:pt idx="136">
                  <c:v>3.243E-2</c:v>
                </c:pt>
                <c:pt idx="137">
                  <c:v>3.2500000000000001E-2</c:v>
                </c:pt>
                <c:pt idx="138">
                  <c:v>3.2570000000000002E-2</c:v>
                </c:pt>
                <c:pt idx="139">
                  <c:v>3.2629999999999999E-2</c:v>
                </c:pt>
                <c:pt idx="140">
                  <c:v>3.27E-2</c:v>
                </c:pt>
                <c:pt idx="141">
                  <c:v>3.2770000000000001E-2</c:v>
                </c:pt>
                <c:pt idx="142">
                  <c:v>3.2829999999999998E-2</c:v>
                </c:pt>
                <c:pt idx="143">
                  <c:v>3.2890000000000003E-2</c:v>
                </c:pt>
                <c:pt idx="144">
                  <c:v>3.2960000000000003E-2</c:v>
                </c:pt>
                <c:pt idx="145">
                  <c:v>3.3020000000000001E-2</c:v>
                </c:pt>
                <c:pt idx="146">
                  <c:v>3.3079999999999998E-2</c:v>
                </c:pt>
                <c:pt idx="147">
                  <c:v>3.3140000000000003E-2</c:v>
                </c:pt>
                <c:pt idx="148">
                  <c:v>3.32E-2</c:v>
                </c:pt>
                <c:pt idx="149">
                  <c:v>3.3259999999999998E-2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E9-4221-B03D-E77B79AFFB88}"/>
            </c:ext>
          </c:extLst>
        </c:ser>
        <c:ser>
          <c:idx val="3"/>
          <c:order val="3"/>
          <c:tx>
            <c:strRef>
              <c:f>Sheet1!$D$2</c:f>
              <c:strCache>
                <c:ptCount val="1"/>
                <c:pt idx="0">
                  <c:v>31-Dec-14</c:v>
                </c:pt>
              </c:strCache>
            </c:strRef>
          </c:tx>
          <c:marker>
            <c:symbol val="none"/>
          </c:marker>
          <c:val>
            <c:numRef>
              <c:f>Sheet1!$D$3:$D$152</c:f>
              <c:numCache>
                <c:formatCode>0.00%</c:formatCode>
                <c:ptCount val="150"/>
                <c:pt idx="0">
                  <c:v>6.3800000000000003E-3</c:v>
                </c:pt>
                <c:pt idx="1">
                  <c:v>8.3400000000000002E-3</c:v>
                </c:pt>
                <c:pt idx="2">
                  <c:v>1.039E-2</c:v>
                </c:pt>
                <c:pt idx="3">
                  <c:v>1.2160000000000001E-2</c:v>
                </c:pt>
                <c:pt idx="4">
                  <c:v>1.358E-2</c:v>
                </c:pt>
                <c:pt idx="5">
                  <c:v>1.4710000000000001E-2</c:v>
                </c:pt>
                <c:pt idx="6">
                  <c:v>1.5630000000000002E-2</c:v>
                </c:pt>
                <c:pt idx="7">
                  <c:v>1.644E-2</c:v>
                </c:pt>
                <c:pt idx="8">
                  <c:v>1.711E-2</c:v>
                </c:pt>
                <c:pt idx="9">
                  <c:v>1.7729999999999999E-2</c:v>
                </c:pt>
                <c:pt idx="10">
                  <c:v>1.8329999999999999E-2</c:v>
                </c:pt>
                <c:pt idx="11">
                  <c:v>1.8890000000000001E-2</c:v>
                </c:pt>
                <c:pt idx="12">
                  <c:v>1.9429999999999999E-2</c:v>
                </c:pt>
                <c:pt idx="13">
                  <c:v>1.9869999999999999E-2</c:v>
                </c:pt>
                <c:pt idx="14">
                  <c:v>2.0199999999999999E-2</c:v>
                </c:pt>
                <c:pt idx="15">
                  <c:v>2.0559999999999998E-2</c:v>
                </c:pt>
                <c:pt idx="16">
                  <c:v>2.086E-2</c:v>
                </c:pt>
                <c:pt idx="17">
                  <c:v>2.1129999999999999E-2</c:v>
                </c:pt>
                <c:pt idx="18">
                  <c:v>2.1360000000000001E-2</c:v>
                </c:pt>
                <c:pt idx="19">
                  <c:v>2.1520000000000001E-2</c:v>
                </c:pt>
                <c:pt idx="20">
                  <c:v>2.162E-2</c:v>
                </c:pt>
                <c:pt idx="21">
                  <c:v>2.1700000000000001E-2</c:v>
                </c:pt>
                <c:pt idx="22">
                  <c:v>2.1749999999999999E-2</c:v>
                </c:pt>
                <c:pt idx="23">
                  <c:v>2.179E-2</c:v>
                </c:pt>
                <c:pt idx="24">
                  <c:v>2.1829999999999999E-2</c:v>
                </c:pt>
                <c:pt idx="25">
                  <c:v>2.1870000000000001E-2</c:v>
                </c:pt>
                <c:pt idx="26">
                  <c:v>2.1909999999999999E-2</c:v>
                </c:pt>
                <c:pt idx="27">
                  <c:v>2.1930000000000002E-2</c:v>
                </c:pt>
                <c:pt idx="28">
                  <c:v>2.1950000000000001E-2</c:v>
                </c:pt>
                <c:pt idx="29">
                  <c:v>2.196E-2</c:v>
                </c:pt>
                <c:pt idx="30">
                  <c:v>2.196E-2</c:v>
                </c:pt>
                <c:pt idx="31">
                  <c:v>2.1940000000000001E-2</c:v>
                </c:pt>
                <c:pt idx="32">
                  <c:v>2.1909999999999999E-2</c:v>
                </c:pt>
                <c:pt idx="33">
                  <c:v>2.188E-2</c:v>
                </c:pt>
                <c:pt idx="34">
                  <c:v>2.1839999999999998E-2</c:v>
                </c:pt>
                <c:pt idx="35">
                  <c:v>2.179E-2</c:v>
                </c:pt>
                <c:pt idx="36">
                  <c:v>2.1739999999999999E-2</c:v>
                </c:pt>
                <c:pt idx="37">
                  <c:v>2.1690000000000001E-2</c:v>
                </c:pt>
                <c:pt idx="38">
                  <c:v>2.1659999999999999E-2</c:v>
                </c:pt>
                <c:pt idx="39">
                  <c:v>2.164E-2</c:v>
                </c:pt>
                <c:pt idx="40">
                  <c:v>2.162E-2</c:v>
                </c:pt>
                <c:pt idx="41">
                  <c:v>2.162E-2</c:v>
                </c:pt>
                <c:pt idx="42">
                  <c:v>2.1610000000000001E-2</c:v>
                </c:pt>
                <c:pt idx="43">
                  <c:v>2.1590000000000002E-2</c:v>
                </c:pt>
                <c:pt idx="44">
                  <c:v>2.1559999999999999E-2</c:v>
                </c:pt>
                <c:pt idx="45">
                  <c:v>2.1520000000000001E-2</c:v>
                </c:pt>
                <c:pt idx="46">
                  <c:v>2.1479999999999999E-2</c:v>
                </c:pt>
                <c:pt idx="47">
                  <c:v>2.145E-2</c:v>
                </c:pt>
                <c:pt idx="48">
                  <c:v>2.145E-2</c:v>
                </c:pt>
                <c:pt idx="49">
                  <c:v>2.1489999999999999E-2</c:v>
                </c:pt>
                <c:pt idx="50">
                  <c:v>2.1569999999999999E-2</c:v>
                </c:pt>
                <c:pt idx="51">
                  <c:v>2.1690000000000001E-2</c:v>
                </c:pt>
                <c:pt idx="52">
                  <c:v>2.1839999999999998E-2</c:v>
                </c:pt>
                <c:pt idx="53">
                  <c:v>2.2009999999999998E-2</c:v>
                </c:pt>
                <c:pt idx="54">
                  <c:v>2.2210000000000001E-2</c:v>
                </c:pt>
                <c:pt idx="55">
                  <c:v>2.2409999999999999E-2</c:v>
                </c:pt>
                <c:pt idx="56">
                  <c:v>2.2630000000000001E-2</c:v>
                </c:pt>
                <c:pt idx="57">
                  <c:v>2.2849999999999999E-2</c:v>
                </c:pt>
                <c:pt idx="58">
                  <c:v>2.308E-2</c:v>
                </c:pt>
                <c:pt idx="59">
                  <c:v>2.3310000000000001E-2</c:v>
                </c:pt>
                <c:pt idx="60">
                  <c:v>2.3539999999999998E-2</c:v>
                </c:pt>
                <c:pt idx="61">
                  <c:v>2.3779999999999999E-2</c:v>
                </c:pt>
                <c:pt idx="62">
                  <c:v>2.401E-2</c:v>
                </c:pt>
                <c:pt idx="63">
                  <c:v>2.4250000000000001E-2</c:v>
                </c:pt>
                <c:pt idx="64">
                  <c:v>2.4479999999999998E-2</c:v>
                </c:pt>
                <c:pt idx="65">
                  <c:v>2.4709999999999999E-2</c:v>
                </c:pt>
                <c:pt idx="66">
                  <c:v>2.494E-2</c:v>
                </c:pt>
                <c:pt idx="67">
                  <c:v>2.5159999999999998E-2</c:v>
                </c:pt>
                <c:pt idx="68">
                  <c:v>2.538E-2</c:v>
                </c:pt>
                <c:pt idx="69">
                  <c:v>2.5590000000000002E-2</c:v>
                </c:pt>
                <c:pt idx="70">
                  <c:v>2.581E-2</c:v>
                </c:pt>
                <c:pt idx="71">
                  <c:v>2.6020000000000001E-2</c:v>
                </c:pt>
                <c:pt idx="72">
                  <c:v>2.622E-2</c:v>
                </c:pt>
                <c:pt idx="73">
                  <c:v>2.6419999999999999E-2</c:v>
                </c:pt>
                <c:pt idx="74">
                  <c:v>2.6620000000000001E-2</c:v>
                </c:pt>
                <c:pt idx="75">
                  <c:v>2.681E-2</c:v>
                </c:pt>
                <c:pt idx="76">
                  <c:v>2.7E-2</c:v>
                </c:pt>
                <c:pt idx="77">
                  <c:v>2.7179999999999999E-2</c:v>
                </c:pt>
                <c:pt idx="78">
                  <c:v>2.7359999999999999E-2</c:v>
                </c:pt>
                <c:pt idx="79">
                  <c:v>2.7539999999999999E-2</c:v>
                </c:pt>
                <c:pt idx="80">
                  <c:v>2.7709999999999999E-2</c:v>
                </c:pt>
                <c:pt idx="81">
                  <c:v>2.7879999999999999E-2</c:v>
                </c:pt>
                <c:pt idx="82">
                  <c:v>2.8049999999999999E-2</c:v>
                </c:pt>
                <c:pt idx="83">
                  <c:v>2.8209999999999999E-2</c:v>
                </c:pt>
                <c:pt idx="84">
                  <c:v>2.8369999999999999E-2</c:v>
                </c:pt>
                <c:pt idx="85">
                  <c:v>2.853E-2</c:v>
                </c:pt>
                <c:pt idx="86">
                  <c:v>2.8680000000000001E-2</c:v>
                </c:pt>
                <c:pt idx="87">
                  <c:v>2.8830000000000001E-2</c:v>
                </c:pt>
                <c:pt idx="88">
                  <c:v>2.8969999999999999E-2</c:v>
                </c:pt>
                <c:pt idx="89">
                  <c:v>2.911E-2</c:v>
                </c:pt>
                <c:pt idx="90">
                  <c:v>2.9250000000000002E-2</c:v>
                </c:pt>
                <c:pt idx="91">
                  <c:v>2.9389999999999999E-2</c:v>
                </c:pt>
                <c:pt idx="92">
                  <c:v>2.9530000000000001E-2</c:v>
                </c:pt>
                <c:pt idx="93">
                  <c:v>2.9659999999999999E-2</c:v>
                </c:pt>
                <c:pt idx="94">
                  <c:v>2.9790000000000001E-2</c:v>
                </c:pt>
                <c:pt idx="95">
                  <c:v>2.9909999999999999E-2</c:v>
                </c:pt>
                <c:pt idx="96">
                  <c:v>3.0030000000000001E-2</c:v>
                </c:pt>
                <c:pt idx="97">
                  <c:v>3.0159999999999999E-2</c:v>
                </c:pt>
                <c:pt idx="98">
                  <c:v>3.0269999999999998E-2</c:v>
                </c:pt>
                <c:pt idx="99">
                  <c:v>3.039E-2</c:v>
                </c:pt>
                <c:pt idx="100">
                  <c:v>3.0499999999999999E-2</c:v>
                </c:pt>
                <c:pt idx="101">
                  <c:v>3.0620000000000001E-2</c:v>
                </c:pt>
                <c:pt idx="102">
                  <c:v>3.073E-2</c:v>
                </c:pt>
                <c:pt idx="103">
                  <c:v>3.083E-2</c:v>
                </c:pt>
                <c:pt idx="104">
                  <c:v>3.0939999999999999E-2</c:v>
                </c:pt>
                <c:pt idx="105">
                  <c:v>3.1040000000000002E-2</c:v>
                </c:pt>
                <c:pt idx="106">
                  <c:v>3.1140000000000001E-2</c:v>
                </c:pt>
                <c:pt idx="107">
                  <c:v>3.124E-2</c:v>
                </c:pt>
                <c:pt idx="108">
                  <c:v>3.134E-2</c:v>
                </c:pt>
                <c:pt idx="109">
                  <c:v>3.1440000000000003E-2</c:v>
                </c:pt>
                <c:pt idx="110">
                  <c:v>3.1530000000000002E-2</c:v>
                </c:pt>
                <c:pt idx="111">
                  <c:v>3.1629999999999998E-2</c:v>
                </c:pt>
                <c:pt idx="112">
                  <c:v>3.1719999999999998E-2</c:v>
                </c:pt>
                <c:pt idx="113">
                  <c:v>3.1809999999999998E-2</c:v>
                </c:pt>
                <c:pt idx="114">
                  <c:v>3.1899999999999998E-2</c:v>
                </c:pt>
                <c:pt idx="115">
                  <c:v>3.1980000000000001E-2</c:v>
                </c:pt>
                <c:pt idx="116">
                  <c:v>3.2070000000000001E-2</c:v>
                </c:pt>
                <c:pt idx="117">
                  <c:v>3.2149999999999998E-2</c:v>
                </c:pt>
                <c:pt idx="118">
                  <c:v>3.2230000000000002E-2</c:v>
                </c:pt>
                <c:pt idx="119">
                  <c:v>3.2309999999999998E-2</c:v>
                </c:pt>
                <c:pt idx="120">
                  <c:v>3.2390000000000002E-2</c:v>
                </c:pt>
                <c:pt idx="121">
                  <c:v>3.2469999999999999E-2</c:v>
                </c:pt>
                <c:pt idx="122">
                  <c:v>3.2550000000000003E-2</c:v>
                </c:pt>
                <c:pt idx="123">
                  <c:v>3.2629999999999999E-2</c:v>
                </c:pt>
                <c:pt idx="124">
                  <c:v>3.27E-2</c:v>
                </c:pt>
                <c:pt idx="125">
                  <c:v>3.2770000000000001E-2</c:v>
                </c:pt>
                <c:pt idx="126">
                  <c:v>3.2849999999999997E-2</c:v>
                </c:pt>
                <c:pt idx="127">
                  <c:v>3.2919999999999998E-2</c:v>
                </c:pt>
                <c:pt idx="128">
                  <c:v>3.2989999999999998E-2</c:v>
                </c:pt>
                <c:pt idx="129">
                  <c:v>3.3059999999999999E-2</c:v>
                </c:pt>
                <c:pt idx="130">
                  <c:v>3.3119999999999997E-2</c:v>
                </c:pt>
                <c:pt idx="131">
                  <c:v>3.3189999999999997E-2</c:v>
                </c:pt>
                <c:pt idx="132">
                  <c:v>3.3259999999999998E-2</c:v>
                </c:pt>
                <c:pt idx="133">
                  <c:v>3.3320000000000002E-2</c:v>
                </c:pt>
                <c:pt idx="134">
                  <c:v>3.3390000000000003E-2</c:v>
                </c:pt>
                <c:pt idx="135">
                  <c:v>3.3450000000000001E-2</c:v>
                </c:pt>
                <c:pt idx="136">
                  <c:v>3.3509999999999998E-2</c:v>
                </c:pt>
                <c:pt idx="137">
                  <c:v>3.3570000000000003E-2</c:v>
                </c:pt>
                <c:pt idx="138">
                  <c:v>3.363E-2</c:v>
                </c:pt>
                <c:pt idx="139">
                  <c:v>3.3689999999999998E-2</c:v>
                </c:pt>
                <c:pt idx="140">
                  <c:v>3.3750000000000002E-2</c:v>
                </c:pt>
                <c:pt idx="141">
                  <c:v>3.381E-2</c:v>
                </c:pt>
                <c:pt idx="142">
                  <c:v>3.3869999999999997E-2</c:v>
                </c:pt>
                <c:pt idx="143">
                  <c:v>3.3919999999999999E-2</c:v>
                </c:pt>
                <c:pt idx="144">
                  <c:v>3.3980000000000003E-2</c:v>
                </c:pt>
                <c:pt idx="145">
                  <c:v>3.4029999999999998E-2</c:v>
                </c:pt>
                <c:pt idx="146">
                  <c:v>3.4090000000000002E-2</c:v>
                </c:pt>
                <c:pt idx="147">
                  <c:v>3.4139999999999997E-2</c:v>
                </c:pt>
                <c:pt idx="148">
                  <c:v>3.4189999999999998E-2</c:v>
                </c:pt>
                <c:pt idx="149">
                  <c:v>3.424E-2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E9-4221-B03D-E77B79AFF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006032"/>
        <c:axId val="428006816"/>
      </c:lineChart>
      <c:catAx>
        <c:axId val="42800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Duration</a:t>
                </a:r>
                <a:endParaRPr lang="en-GB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/>
        </c:spPr>
        <c:crossAx val="428006816"/>
        <c:crosses val="autoZero"/>
        <c:auto val="1"/>
        <c:lblAlgn val="ctr"/>
        <c:lblOffset val="100"/>
        <c:tickLblSkip val="10"/>
        <c:noMultiLvlLbl val="0"/>
      </c:catAx>
      <c:valAx>
        <c:axId val="428006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EIOPA Swap Rate</a:t>
                </a:r>
                <a:endParaRPr lang="en-GB" dirty="0"/>
              </a:p>
            </c:rich>
          </c:tx>
          <c:layout/>
          <c:overlay val="0"/>
        </c:title>
        <c:numFmt formatCode="0.0%" sourceLinked="0"/>
        <c:majorTickMark val="in"/>
        <c:minorTickMark val="none"/>
        <c:tickLblPos val="nextTo"/>
        <c:spPr>
          <a:ln/>
        </c:spPr>
        <c:crossAx val="428006032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322518399419"/>
          <c:y val="0.14368184315341298"/>
          <c:w val="0.85385282020723219"/>
          <c:h val="0.7604707457766790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31-Dec-16</c:v>
                </c:pt>
              </c:strCache>
            </c:strRef>
          </c:tx>
          <c:marker>
            <c:symbol val="none"/>
          </c:marker>
          <c:val>
            <c:numRef>
              <c:f>Sheet1!$A$3:$A$152</c:f>
              <c:numCache>
                <c:formatCode>0.000%</c:formatCode>
                <c:ptCount val="150"/>
                <c:pt idx="0">
                  <c:v>3.82E-3</c:v>
                </c:pt>
                <c:pt idx="1">
                  <c:v>4.3899999999999998E-3</c:v>
                </c:pt>
                <c:pt idx="2">
                  <c:v>5.1999999999999998E-3</c:v>
                </c:pt>
                <c:pt idx="3">
                  <c:v>6.0699999999999999E-3</c:v>
                </c:pt>
                <c:pt idx="4">
                  <c:v>6.94E-3</c:v>
                </c:pt>
                <c:pt idx="5">
                  <c:v>7.8100000000000001E-3</c:v>
                </c:pt>
                <c:pt idx="6">
                  <c:v>8.7299999999999999E-3</c:v>
                </c:pt>
                <c:pt idx="7">
                  <c:v>9.4800000000000006E-3</c:v>
                </c:pt>
                <c:pt idx="8">
                  <c:v>1.017E-2</c:v>
                </c:pt>
                <c:pt idx="9">
                  <c:v>1.0789999999999999E-2</c:v>
                </c:pt>
                <c:pt idx="10">
                  <c:v>1.1350000000000001E-2</c:v>
                </c:pt>
                <c:pt idx="11">
                  <c:v>1.17E-2</c:v>
                </c:pt>
                <c:pt idx="12">
                  <c:v>1.209E-2</c:v>
                </c:pt>
                <c:pt idx="13">
                  <c:v>1.24E-2</c:v>
                </c:pt>
                <c:pt idx="14">
                  <c:v>1.2630000000000001E-2</c:v>
                </c:pt>
                <c:pt idx="15">
                  <c:v>1.282E-2</c:v>
                </c:pt>
                <c:pt idx="16">
                  <c:v>1.295E-2</c:v>
                </c:pt>
                <c:pt idx="17">
                  <c:v>1.302E-2</c:v>
                </c:pt>
                <c:pt idx="18">
                  <c:v>1.307E-2</c:v>
                </c:pt>
                <c:pt idx="19">
                  <c:v>1.316E-2</c:v>
                </c:pt>
                <c:pt idx="20">
                  <c:v>1.3180000000000001E-2</c:v>
                </c:pt>
                <c:pt idx="21">
                  <c:v>1.3140000000000001E-2</c:v>
                </c:pt>
                <c:pt idx="22">
                  <c:v>1.307E-2</c:v>
                </c:pt>
                <c:pt idx="23">
                  <c:v>1.298E-2</c:v>
                </c:pt>
                <c:pt idx="24">
                  <c:v>1.29E-2</c:v>
                </c:pt>
                <c:pt idx="25">
                  <c:v>1.2829999999999999E-2</c:v>
                </c:pt>
                <c:pt idx="26">
                  <c:v>1.277E-2</c:v>
                </c:pt>
                <c:pt idx="27">
                  <c:v>1.272E-2</c:v>
                </c:pt>
                <c:pt idx="28">
                  <c:v>1.2670000000000001E-2</c:v>
                </c:pt>
                <c:pt idx="29">
                  <c:v>1.264E-2</c:v>
                </c:pt>
                <c:pt idx="30">
                  <c:v>1.26E-2</c:v>
                </c:pt>
                <c:pt idx="31">
                  <c:v>1.255E-2</c:v>
                </c:pt>
                <c:pt idx="32">
                  <c:v>1.248E-2</c:v>
                </c:pt>
                <c:pt idx="33">
                  <c:v>1.239E-2</c:v>
                </c:pt>
                <c:pt idx="34">
                  <c:v>1.227E-2</c:v>
                </c:pt>
                <c:pt idx="35">
                  <c:v>1.2109999999999999E-2</c:v>
                </c:pt>
                <c:pt idx="36">
                  <c:v>1.1939999999999999E-2</c:v>
                </c:pt>
                <c:pt idx="37">
                  <c:v>1.179E-2</c:v>
                </c:pt>
                <c:pt idx="38">
                  <c:v>1.166E-2</c:v>
                </c:pt>
                <c:pt idx="39">
                  <c:v>1.157E-2</c:v>
                </c:pt>
                <c:pt idx="40">
                  <c:v>1.1520000000000001E-2</c:v>
                </c:pt>
                <c:pt idx="41">
                  <c:v>1.1480000000000001E-2</c:v>
                </c:pt>
                <c:pt idx="42">
                  <c:v>1.1440000000000001E-2</c:v>
                </c:pt>
                <c:pt idx="43">
                  <c:v>1.1379999999999999E-2</c:v>
                </c:pt>
                <c:pt idx="44">
                  <c:v>1.129E-2</c:v>
                </c:pt>
                <c:pt idx="45">
                  <c:v>1.115E-2</c:v>
                </c:pt>
                <c:pt idx="46">
                  <c:v>1.0999999999999999E-2</c:v>
                </c:pt>
                <c:pt idx="47">
                  <c:v>1.0880000000000001E-2</c:v>
                </c:pt>
                <c:pt idx="48">
                  <c:v>1.081E-2</c:v>
                </c:pt>
                <c:pt idx="49">
                  <c:v>1.082E-2</c:v>
                </c:pt>
                <c:pt idx="50">
                  <c:v>1.091E-2</c:v>
                </c:pt>
                <c:pt idx="51">
                  <c:v>1.107E-2</c:v>
                </c:pt>
                <c:pt idx="52">
                  <c:v>1.129E-2</c:v>
                </c:pt>
                <c:pt idx="53">
                  <c:v>1.155E-2</c:v>
                </c:pt>
                <c:pt idx="54">
                  <c:v>1.184E-2</c:v>
                </c:pt>
                <c:pt idx="55">
                  <c:v>1.2149999999999999E-2</c:v>
                </c:pt>
                <c:pt idx="56">
                  <c:v>1.2489999999999999E-2</c:v>
                </c:pt>
                <c:pt idx="57">
                  <c:v>1.2829999999999999E-2</c:v>
                </c:pt>
                <c:pt idx="58">
                  <c:v>1.319E-2</c:v>
                </c:pt>
                <c:pt idx="59">
                  <c:v>1.355E-2</c:v>
                </c:pt>
                <c:pt idx="60">
                  <c:v>1.391E-2</c:v>
                </c:pt>
                <c:pt idx="61">
                  <c:v>1.4279999999999999E-2</c:v>
                </c:pt>
                <c:pt idx="62">
                  <c:v>1.464E-2</c:v>
                </c:pt>
                <c:pt idx="63">
                  <c:v>1.4999999999999999E-2</c:v>
                </c:pt>
                <c:pt idx="64">
                  <c:v>1.536E-2</c:v>
                </c:pt>
                <c:pt idx="65">
                  <c:v>1.5720000000000001E-2</c:v>
                </c:pt>
                <c:pt idx="66">
                  <c:v>1.6070000000000001E-2</c:v>
                </c:pt>
                <c:pt idx="67">
                  <c:v>1.6410000000000001E-2</c:v>
                </c:pt>
                <c:pt idx="68">
                  <c:v>1.6750000000000001E-2</c:v>
                </c:pt>
                <c:pt idx="69">
                  <c:v>1.7080000000000001E-2</c:v>
                </c:pt>
                <c:pt idx="70">
                  <c:v>1.7409999999999998E-2</c:v>
                </c:pt>
                <c:pt idx="71">
                  <c:v>1.7729999999999999E-2</c:v>
                </c:pt>
                <c:pt idx="72">
                  <c:v>1.804E-2</c:v>
                </c:pt>
                <c:pt idx="73">
                  <c:v>1.8350000000000002E-2</c:v>
                </c:pt>
                <c:pt idx="74">
                  <c:v>1.865E-2</c:v>
                </c:pt>
                <c:pt idx="75">
                  <c:v>1.8939999999999999E-2</c:v>
                </c:pt>
                <c:pt idx="76">
                  <c:v>1.9230000000000001E-2</c:v>
                </c:pt>
                <c:pt idx="77">
                  <c:v>1.951E-2</c:v>
                </c:pt>
                <c:pt idx="78">
                  <c:v>1.9789999999999999E-2</c:v>
                </c:pt>
                <c:pt idx="79">
                  <c:v>2.0060000000000001E-2</c:v>
                </c:pt>
                <c:pt idx="80">
                  <c:v>2.0320000000000001E-2</c:v>
                </c:pt>
                <c:pt idx="81">
                  <c:v>2.0580000000000001E-2</c:v>
                </c:pt>
                <c:pt idx="82">
                  <c:v>2.0830000000000001E-2</c:v>
                </c:pt>
                <c:pt idx="83">
                  <c:v>2.1080000000000002E-2</c:v>
                </c:pt>
                <c:pt idx="84">
                  <c:v>2.1319999999999999E-2</c:v>
                </c:pt>
                <c:pt idx="85">
                  <c:v>2.155E-2</c:v>
                </c:pt>
                <c:pt idx="86">
                  <c:v>2.1780000000000001E-2</c:v>
                </c:pt>
                <c:pt idx="87">
                  <c:v>2.2009999999999998E-2</c:v>
                </c:pt>
                <c:pt idx="88">
                  <c:v>2.223E-2</c:v>
                </c:pt>
                <c:pt idx="89">
                  <c:v>2.2450000000000001E-2</c:v>
                </c:pt>
                <c:pt idx="90">
                  <c:v>2.266E-2</c:v>
                </c:pt>
                <c:pt idx="91">
                  <c:v>2.2870000000000001E-2</c:v>
                </c:pt>
                <c:pt idx="92">
                  <c:v>2.307E-2</c:v>
                </c:pt>
                <c:pt idx="93">
                  <c:v>2.3269999999999999E-2</c:v>
                </c:pt>
                <c:pt idx="94">
                  <c:v>2.3460000000000002E-2</c:v>
                </c:pt>
                <c:pt idx="95">
                  <c:v>2.3650000000000001E-2</c:v>
                </c:pt>
                <c:pt idx="96">
                  <c:v>2.384E-2</c:v>
                </c:pt>
                <c:pt idx="97">
                  <c:v>2.402E-2</c:v>
                </c:pt>
                <c:pt idx="98">
                  <c:v>2.4199999999999999E-2</c:v>
                </c:pt>
                <c:pt idx="99">
                  <c:v>2.4379999999999999E-2</c:v>
                </c:pt>
                <c:pt idx="100">
                  <c:v>2.4549999999999999E-2</c:v>
                </c:pt>
                <c:pt idx="101">
                  <c:v>2.4719999999999999E-2</c:v>
                </c:pt>
                <c:pt idx="102">
                  <c:v>2.4889999999999999E-2</c:v>
                </c:pt>
                <c:pt idx="103">
                  <c:v>2.5049999999999999E-2</c:v>
                </c:pt>
                <c:pt idx="104">
                  <c:v>2.521E-2</c:v>
                </c:pt>
                <c:pt idx="105">
                  <c:v>2.537E-2</c:v>
                </c:pt>
                <c:pt idx="106">
                  <c:v>2.5520000000000001E-2</c:v>
                </c:pt>
                <c:pt idx="107">
                  <c:v>2.5669999999999998E-2</c:v>
                </c:pt>
                <c:pt idx="108">
                  <c:v>2.5819999999999999E-2</c:v>
                </c:pt>
                <c:pt idx="109">
                  <c:v>2.597E-2</c:v>
                </c:pt>
                <c:pt idx="110">
                  <c:v>2.6110000000000001E-2</c:v>
                </c:pt>
                <c:pt idx="111">
                  <c:v>2.6249999999999999E-2</c:v>
                </c:pt>
                <c:pt idx="112">
                  <c:v>2.639E-2</c:v>
                </c:pt>
                <c:pt idx="113">
                  <c:v>2.6530000000000001E-2</c:v>
                </c:pt>
                <c:pt idx="114">
                  <c:v>2.666E-2</c:v>
                </c:pt>
                <c:pt idx="115">
                  <c:v>2.6790000000000001E-2</c:v>
                </c:pt>
                <c:pt idx="116">
                  <c:v>2.6919999999999999E-2</c:v>
                </c:pt>
                <c:pt idx="117">
                  <c:v>2.7050000000000001E-2</c:v>
                </c:pt>
                <c:pt idx="118">
                  <c:v>2.717E-2</c:v>
                </c:pt>
                <c:pt idx="119">
                  <c:v>2.7289999999999998E-2</c:v>
                </c:pt>
                <c:pt idx="120">
                  <c:v>2.742E-2</c:v>
                </c:pt>
                <c:pt idx="121">
                  <c:v>2.7529999999999999E-2</c:v>
                </c:pt>
                <c:pt idx="122">
                  <c:v>2.7650000000000001E-2</c:v>
                </c:pt>
                <c:pt idx="123">
                  <c:v>2.777E-2</c:v>
                </c:pt>
                <c:pt idx="124">
                  <c:v>2.7879999999999999E-2</c:v>
                </c:pt>
                <c:pt idx="125">
                  <c:v>2.7990000000000001E-2</c:v>
                </c:pt>
                <c:pt idx="126">
                  <c:v>2.81E-2</c:v>
                </c:pt>
                <c:pt idx="127">
                  <c:v>2.8209999999999999E-2</c:v>
                </c:pt>
                <c:pt idx="128">
                  <c:v>2.8309999999999998E-2</c:v>
                </c:pt>
                <c:pt idx="129">
                  <c:v>2.8420000000000001E-2</c:v>
                </c:pt>
                <c:pt idx="130">
                  <c:v>2.852E-2</c:v>
                </c:pt>
                <c:pt idx="131">
                  <c:v>2.862E-2</c:v>
                </c:pt>
                <c:pt idx="132">
                  <c:v>2.8719999999999999E-2</c:v>
                </c:pt>
                <c:pt idx="133">
                  <c:v>2.8819999999999998E-2</c:v>
                </c:pt>
                <c:pt idx="134">
                  <c:v>2.8920000000000001E-2</c:v>
                </c:pt>
                <c:pt idx="135">
                  <c:v>2.9010000000000001E-2</c:v>
                </c:pt>
                <c:pt idx="136">
                  <c:v>2.911E-2</c:v>
                </c:pt>
                <c:pt idx="137">
                  <c:v>2.92E-2</c:v>
                </c:pt>
                <c:pt idx="138">
                  <c:v>2.929E-2</c:v>
                </c:pt>
                <c:pt idx="139">
                  <c:v>2.938E-2</c:v>
                </c:pt>
                <c:pt idx="140">
                  <c:v>2.947E-2</c:v>
                </c:pt>
                <c:pt idx="141">
                  <c:v>2.9559999999999999E-2</c:v>
                </c:pt>
                <c:pt idx="142">
                  <c:v>2.9649999999999999E-2</c:v>
                </c:pt>
                <c:pt idx="143">
                  <c:v>2.9729999999999999E-2</c:v>
                </c:pt>
                <c:pt idx="144">
                  <c:v>2.9819999999999999E-2</c:v>
                </c:pt>
                <c:pt idx="145">
                  <c:v>2.9899999999999999E-2</c:v>
                </c:pt>
                <c:pt idx="146">
                  <c:v>2.998E-2</c:v>
                </c:pt>
                <c:pt idx="147">
                  <c:v>3.006E-2</c:v>
                </c:pt>
                <c:pt idx="148">
                  <c:v>3.014E-2</c:v>
                </c:pt>
                <c:pt idx="149">
                  <c:v>3.022E-2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E9-4221-B03D-E77B79AFFB88}"/>
            </c:ext>
          </c:extLst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30-Sep-16</c:v>
                </c:pt>
              </c:strCache>
            </c:strRef>
          </c:tx>
          <c:marker>
            <c:symbol val="none"/>
          </c:marker>
          <c:val>
            <c:numRef>
              <c:f>Sheet1!$B$3:$B$152</c:f>
              <c:numCache>
                <c:formatCode>0.000%</c:formatCode>
                <c:ptCount val="150"/>
                <c:pt idx="0">
                  <c:v>3.0699999999999998E-3</c:v>
                </c:pt>
                <c:pt idx="1">
                  <c:v>2.81E-3</c:v>
                </c:pt>
                <c:pt idx="2">
                  <c:v>2.8E-3</c:v>
                </c:pt>
                <c:pt idx="3">
                  <c:v>3.0799999999999998E-3</c:v>
                </c:pt>
                <c:pt idx="4">
                  <c:v>3.5200000000000001E-3</c:v>
                </c:pt>
                <c:pt idx="5">
                  <c:v>4.0299999999999997E-3</c:v>
                </c:pt>
                <c:pt idx="6">
                  <c:v>4.6499999999999996E-3</c:v>
                </c:pt>
                <c:pt idx="7">
                  <c:v>5.2500000000000003E-3</c:v>
                </c:pt>
                <c:pt idx="8">
                  <c:v>5.8599999999999998E-3</c:v>
                </c:pt>
                <c:pt idx="9">
                  <c:v>6.4799999999999996E-3</c:v>
                </c:pt>
                <c:pt idx="10">
                  <c:v>6.9699999999999996E-3</c:v>
                </c:pt>
                <c:pt idx="11">
                  <c:v>7.43E-3</c:v>
                </c:pt>
                <c:pt idx="12">
                  <c:v>7.5900000000000004E-3</c:v>
                </c:pt>
                <c:pt idx="13">
                  <c:v>7.8899999999999994E-3</c:v>
                </c:pt>
                <c:pt idx="14">
                  <c:v>8.4100000000000008E-3</c:v>
                </c:pt>
                <c:pt idx="15">
                  <c:v>8.2500000000000004E-3</c:v>
                </c:pt>
                <c:pt idx="16">
                  <c:v>8.3999999999999995E-3</c:v>
                </c:pt>
                <c:pt idx="17">
                  <c:v>8.5299999999999994E-3</c:v>
                </c:pt>
                <c:pt idx="18">
                  <c:v>8.6199999999999992E-3</c:v>
                </c:pt>
                <c:pt idx="19">
                  <c:v>8.9200000000000008E-3</c:v>
                </c:pt>
                <c:pt idx="20">
                  <c:v>9.0799999999999995E-3</c:v>
                </c:pt>
                <c:pt idx="21">
                  <c:v>9.11E-3</c:v>
                </c:pt>
                <c:pt idx="22">
                  <c:v>9.0600000000000003E-3</c:v>
                </c:pt>
                <c:pt idx="23">
                  <c:v>8.9999999999999993E-3</c:v>
                </c:pt>
                <c:pt idx="24">
                  <c:v>8.9599999999999992E-3</c:v>
                </c:pt>
                <c:pt idx="25">
                  <c:v>8.9599999999999992E-3</c:v>
                </c:pt>
                <c:pt idx="26">
                  <c:v>8.9700000000000005E-3</c:v>
                </c:pt>
                <c:pt idx="27">
                  <c:v>8.9800000000000001E-3</c:v>
                </c:pt>
                <c:pt idx="28">
                  <c:v>8.9700000000000005E-3</c:v>
                </c:pt>
                <c:pt idx="29">
                  <c:v>8.9099999999999995E-3</c:v>
                </c:pt>
                <c:pt idx="30">
                  <c:v>8.8199999999999997E-3</c:v>
                </c:pt>
                <c:pt idx="31">
                  <c:v>8.6899999999999998E-3</c:v>
                </c:pt>
                <c:pt idx="32">
                  <c:v>8.5699999999999995E-3</c:v>
                </c:pt>
                <c:pt idx="33">
                  <c:v>8.4600000000000005E-3</c:v>
                </c:pt>
                <c:pt idx="34">
                  <c:v>8.3700000000000007E-3</c:v>
                </c:pt>
                <c:pt idx="35">
                  <c:v>8.3099999999999997E-3</c:v>
                </c:pt>
                <c:pt idx="36">
                  <c:v>8.2699999999999996E-3</c:v>
                </c:pt>
                <c:pt idx="37">
                  <c:v>8.2400000000000008E-3</c:v>
                </c:pt>
                <c:pt idx="38">
                  <c:v>8.2100000000000003E-3</c:v>
                </c:pt>
                <c:pt idx="39">
                  <c:v>8.1799999999999998E-3</c:v>
                </c:pt>
                <c:pt idx="40">
                  <c:v>8.1300000000000001E-3</c:v>
                </c:pt>
                <c:pt idx="41">
                  <c:v>8.0800000000000004E-3</c:v>
                </c:pt>
                <c:pt idx="42">
                  <c:v>8.0099999999999998E-3</c:v>
                </c:pt>
                <c:pt idx="43">
                  <c:v>7.9299999999999995E-3</c:v>
                </c:pt>
                <c:pt idx="44">
                  <c:v>7.8499999999999993E-3</c:v>
                </c:pt>
                <c:pt idx="45">
                  <c:v>7.7499999999999999E-3</c:v>
                </c:pt>
                <c:pt idx="46">
                  <c:v>7.6699999999999997E-3</c:v>
                </c:pt>
                <c:pt idx="47">
                  <c:v>7.62E-3</c:v>
                </c:pt>
                <c:pt idx="48">
                  <c:v>7.6400000000000001E-3</c:v>
                </c:pt>
                <c:pt idx="49">
                  <c:v>7.7200000000000003E-3</c:v>
                </c:pt>
                <c:pt idx="50">
                  <c:v>7.8899999999999994E-3</c:v>
                </c:pt>
                <c:pt idx="51">
                  <c:v>8.1200000000000005E-3</c:v>
                </c:pt>
                <c:pt idx="52">
                  <c:v>8.3999999999999995E-3</c:v>
                </c:pt>
                <c:pt idx="53">
                  <c:v>8.7200000000000003E-3</c:v>
                </c:pt>
                <c:pt idx="54">
                  <c:v>9.0600000000000003E-3</c:v>
                </c:pt>
                <c:pt idx="55">
                  <c:v>9.4299999999999991E-3</c:v>
                </c:pt>
                <c:pt idx="56">
                  <c:v>9.8200000000000006E-3</c:v>
                </c:pt>
                <c:pt idx="57">
                  <c:v>1.021E-2</c:v>
                </c:pt>
                <c:pt idx="58">
                  <c:v>1.061E-2</c:v>
                </c:pt>
                <c:pt idx="59">
                  <c:v>1.102E-2</c:v>
                </c:pt>
                <c:pt idx="60">
                  <c:v>1.142E-2</c:v>
                </c:pt>
                <c:pt idx="61">
                  <c:v>1.183E-2</c:v>
                </c:pt>
                <c:pt idx="62">
                  <c:v>1.223E-2</c:v>
                </c:pt>
                <c:pt idx="63">
                  <c:v>1.2630000000000001E-2</c:v>
                </c:pt>
                <c:pt idx="64">
                  <c:v>1.303E-2</c:v>
                </c:pt>
                <c:pt idx="65">
                  <c:v>1.342E-2</c:v>
                </c:pt>
                <c:pt idx="66">
                  <c:v>1.38E-2</c:v>
                </c:pt>
                <c:pt idx="67">
                  <c:v>1.418E-2</c:v>
                </c:pt>
                <c:pt idx="68">
                  <c:v>1.455E-2</c:v>
                </c:pt>
                <c:pt idx="69">
                  <c:v>1.491E-2</c:v>
                </c:pt>
                <c:pt idx="70">
                  <c:v>1.5270000000000001E-2</c:v>
                </c:pt>
                <c:pt idx="71">
                  <c:v>1.562E-2</c:v>
                </c:pt>
                <c:pt idx="72">
                  <c:v>1.5959999999999998E-2</c:v>
                </c:pt>
                <c:pt idx="73">
                  <c:v>1.6289999999999999E-2</c:v>
                </c:pt>
                <c:pt idx="74">
                  <c:v>1.6619999999999999E-2</c:v>
                </c:pt>
                <c:pt idx="75">
                  <c:v>1.694E-2</c:v>
                </c:pt>
                <c:pt idx="76">
                  <c:v>1.7250000000000001E-2</c:v>
                </c:pt>
                <c:pt idx="77">
                  <c:v>1.7559999999999999E-2</c:v>
                </c:pt>
                <c:pt idx="78">
                  <c:v>1.7860000000000001E-2</c:v>
                </c:pt>
                <c:pt idx="79">
                  <c:v>1.8149999999999999E-2</c:v>
                </c:pt>
                <c:pt idx="80">
                  <c:v>1.8440000000000002E-2</c:v>
                </c:pt>
                <c:pt idx="81">
                  <c:v>1.8720000000000001E-2</c:v>
                </c:pt>
                <c:pt idx="82">
                  <c:v>1.899E-2</c:v>
                </c:pt>
                <c:pt idx="83">
                  <c:v>1.9259999999999999E-2</c:v>
                </c:pt>
                <c:pt idx="84">
                  <c:v>1.9519999999999999E-2</c:v>
                </c:pt>
                <c:pt idx="85">
                  <c:v>1.9779999999999999E-2</c:v>
                </c:pt>
                <c:pt idx="86">
                  <c:v>2.0029999999999999E-2</c:v>
                </c:pt>
                <c:pt idx="87">
                  <c:v>2.0279999999999999E-2</c:v>
                </c:pt>
                <c:pt idx="88">
                  <c:v>2.052E-2</c:v>
                </c:pt>
                <c:pt idx="89">
                  <c:v>2.0750000000000001E-2</c:v>
                </c:pt>
                <c:pt idx="90">
                  <c:v>2.0979999999999999E-2</c:v>
                </c:pt>
                <c:pt idx="91">
                  <c:v>2.121E-2</c:v>
                </c:pt>
                <c:pt idx="92">
                  <c:v>2.1430000000000001E-2</c:v>
                </c:pt>
                <c:pt idx="93">
                  <c:v>2.164E-2</c:v>
                </c:pt>
                <c:pt idx="94">
                  <c:v>2.1850000000000001E-2</c:v>
                </c:pt>
                <c:pt idx="95">
                  <c:v>2.206E-2</c:v>
                </c:pt>
                <c:pt idx="96">
                  <c:v>2.2259999999999999E-2</c:v>
                </c:pt>
                <c:pt idx="97">
                  <c:v>2.2460000000000001E-2</c:v>
                </c:pt>
                <c:pt idx="98">
                  <c:v>2.266E-2</c:v>
                </c:pt>
                <c:pt idx="99">
                  <c:v>2.2849999999999999E-2</c:v>
                </c:pt>
                <c:pt idx="100">
                  <c:v>2.3040000000000001E-2</c:v>
                </c:pt>
                <c:pt idx="101">
                  <c:v>2.3220000000000001E-2</c:v>
                </c:pt>
                <c:pt idx="102">
                  <c:v>2.3400000000000001E-2</c:v>
                </c:pt>
                <c:pt idx="103">
                  <c:v>2.358E-2</c:v>
                </c:pt>
                <c:pt idx="104">
                  <c:v>2.375E-2</c:v>
                </c:pt>
                <c:pt idx="105">
                  <c:v>2.392E-2</c:v>
                </c:pt>
                <c:pt idx="106">
                  <c:v>2.409E-2</c:v>
                </c:pt>
                <c:pt idx="107">
                  <c:v>2.426E-2</c:v>
                </c:pt>
                <c:pt idx="108">
                  <c:v>2.4420000000000001E-2</c:v>
                </c:pt>
                <c:pt idx="109">
                  <c:v>2.4570000000000002E-2</c:v>
                </c:pt>
                <c:pt idx="110">
                  <c:v>2.4729999999999999E-2</c:v>
                </c:pt>
                <c:pt idx="111">
                  <c:v>2.4879999999999999E-2</c:v>
                </c:pt>
                <c:pt idx="112">
                  <c:v>2.503E-2</c:v>
                </c:pt>
                <c:pt idx="113">
                  <c:v>2.5180000000000001E-2</c:v>
                </c:pt>
                <c:pt idx="114">
                  <c:v>2.5329999999999998E-2</c:v>
                </c:pt>
                <c:pt idx="115">
                  <c:v>2.547E-2</c:v>
                </c:pt>
                <c:pt idx="116">
                  <c:v>2.5610000000000001E-2</c:v>
                </c:pt>
                <c:pt idx="117">
                  <c:v>2.5749999999999999E-2</c:v>
                </c:pt>
                <c:pt idx="118">
                  <c:v>2.588E-2</c:v>
                </c:pt>
                <c:pt idx="119">
                  <c:v>2.6020000000000001E-2</c:v>
                </c:pt>
                <c:pt idx="120">
                  <c:v>2.615E-2</c:v>
                </c:pt>
                <c:pt idx="121">
                  <c:v>2.6280000000000001E-2</c:v>
                </c:pt>
                <c:pt idx="122">
                  <c:v>2.64E-2</c:v>
                </c:pt>
                <c:pt idx="123">
                  <c:v>2.6530000000000001E-2</c:v>
                </c:pt>
                <c:pt idx="124">
                  <c:v>2.665E-2</c:v>
                </c:pt>
                <c:pt idx="125">
                  <c:v>2.6769999999999999E-2</c:v>
                </c:pt>
                <c:pt idx="126">
                  <c:v>2.6890000000000001E-2</c:v>
                </c:pt>
                <c:pt idx="127">
                  <c:v>2.7009999999999999E-2</c:v>
                </c:pt>
                <c:pt idx="128">
                  <c:v>2.7119999999999998E-2</c:v>
                </c:pt>
                <c:pt idx="129">
                  <c:v>2.724E-2</c:v>
                </c:pt>
                <c:pt idx="130">
                  <c:v>2.7349999999999999E-2</c:v>
                </c:pt>
                <c:pt idx="131">
                  <c:v>2.7459999999999998E-2</c:v>
                </c:pt>
                <c:pt idx="132">
                  <c:v>2.7570000000000001E-2</c:v>
                </c:pt>
                <c:pt idx="133">
                  <c:v>2.767E-2</c:v>
                </c:pt>
                <c:pt idx="134">
                  <c:v>2.7779999999999999E-2</c:v>
                </c:pt>
                <c:pt idx="135">
                  <c:v>2.7879999999999999E-2</c:v>
                </c:pt>
                <c:pt idx="136">
                  <c:v>2.7990000000000001E-2</c:v>
                </c:pt>
                <c:pt idx="137">
                  <c:v>2.809E-2</c:v>
                </c:pt>
                <c:pt idx="138">
                  <c:v>2.819E-2</c:v>
                </c:pt>
                <c:pt idx="139">
                  <c:v>2.828E-2</c:v>
                </c:pt>
                <c:pt idx="140">
                  <c:v>2.8379999999999999E-2</c:v>
                </c:pt>
                <c:pt idx="141">
                  <c:v>2.8479999999999998E-2</c:v>
                </c:pt>
                <c:pt idx="142">
                  <c:v>2.8570000000000002E-2</c:v>
                </c:pt>
                <c:pt idx="143">
                  <c:v>2.8660000000000001E-2</c:v>
                </c:pt>
                <c:pt idx="144">
                  <c:v>2.8750000000000001E-2</c:v>
                </c:pt>
                <c:pt idx="145">
                  <c:v>2.8840000000000001E-2</c:v>
                </c:pt>
                <c:pt idx="146">
                  <c:v>2.8930000000000001E-2</c:v>
                </c:pt>
                <c:pt idx="147">
                  <c:v>2.9020000000000001E-2</c:v>
                </c:pt>
                <c:pt idx="148">
                  <c:v>2.911E-2</c:v>
                </c:pt>
                <c:pt idx="149">
                  <c:v>2.9190000000000001E-2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E9-4221-B03D-E77B79AFFB88}"/>
            </c:ext>
          </c:extLst>
        </c:ser>
        <c:ser>
          <c:idx val="2"/>
          <c:order val="2"/>
          <c:tx>
            <c:strRef>
              <c:f>Sheet1!$C$2</c:f>
              <c:strCache>
                <c:ptCount val="1"/>
                <c:pt idx="0">
                  <c:v>31-Dec-15</c:v>
                </c:pt>
              </c:strCache>
            </c:strRef>
          </c:tx>
          <c:marker>
            <c:symbol val="none"/>
          </c:marker>
          <c:val>
            <c:numRef>
              <c:f>Sheet1!$C$3:$C$152</c:f>
              <c:numCache>
                <c:formatCode>0.000%</c:formatCode>
                <c:ptCount val="150"/>
                <c:pt idx="0">
                  <c:v>7.2500000000000004E-3</c:v>
                </c:pt>
                <c:pt idx="1">
                  <c:v>9.7800000000000005E-3</c:v>
                </c:pt>
                <c:pt idx="2">
                  <c:v>1.191E-2</c:v>
                </c:pt>
                <c:pt idx="3">
                  <c:v>1.349E-2</c:v>
                </c:pt>
                <c:pt idx="4">
                  <c:v>1.482E-2</c:v>
                </c:pt>
                <c:pt idx="5">
                  <c:v>1.5970000000000002E-2</c:v>
                </c:pt>
                <c:pt idx="6">
                  <c:v>1.7000000000000001E-2</c:v>
                </c:pt>
                <c:pt idx="7">
                  <c:v>1.7829999999999999E-2</c:v>
                </c:pt>
                <c:pt idx="8">
                  <c:v>1.8579999999999999E-2</c:v>
                </c:pt>
                <c:pt idx="9">
                  <c:v>1.917E-2</c:v>
                </c:pt>
                <c:pt idx="10">
                  <c:v>1.968E-2</c:v>
                </c:pt>
                <c:pt idx="11">
                  <c:v>2.0129999999999999E-2</c:v>
                </c:pt>
                <c:pt idx="12">
                  <c:v>2.0490000000000001E-2</c:v>
                </c:pt>
                <c:pt idx="13">
                  <c:v>2.078E-2</c:v>
                </c:pt>
                <c:pt idx="14">
                  <c:v>2.0990000000000002E-2</c:v>
                </c:pt>
                <c:pt idx="15">
                  <c:v>2.1149999999999999E-2</c:v>
                </c:pt>
                <c:pt idx="16">
                  <c:v>2.1250000000000002E-2</c:v>
                </c:pt>
                <c:pt idx="17">
                  <c:v>2.1299999999999999E-2</c:v>
                </c:pt>
                <c:pt idx="18">
                  <c:v>2.1329999999999998E-2</c:v>
                </c:pt>
                <c:pt idx="19">
                  <c:v>2.1260000000000001E-2</c:v>
                </c:pt>
                <c:pt idx="20">
                  <c:v>2.1170000000000001E-2</c:v>
                </c:pt>
                <c:pt idx="21">
                  <c:v>2.1080000000000002E-2</c:v>
                </c:pt>
                <c:pt idx="22">
                  <c:v>2.1000000000000001E-2</c:v>
                </c:pt>
                <c:pt idx="23">
                  <c:v>2.0930000000000001E-2</c:v>
                </c:pt>
                <c:pt idx="24">
                  <c:v>2.086E-2</c:v>
                </c:pt>
                <c:pt idx="25">
                  <c:v>2.0789999999999999E-2</c:v>
                </c:pt>
                <c:pt idx="26">
                  <c:v>2.0719999999999999E-2</c:v>
                </c:pt>
                <c:pt idx="27">
                  <c:v>2.0650000000000002E-2</c:v>
                </c:pt>
                <c:pt idx="28">
                  <c:v>2.0570000000000001E-2</c:v>
                </c:pt>
                <c:pt idx="29">
                  <c:v>2.0490000000000001E-2</c:v>
                </c:pt>
                <c:pt idx="30">
                  <c:v>2.0389999999999998E-2</c:v>
                </c:pt>
                <c:pt idx="31">
                  <c:v>2.0289999999999999E-2</c:v>
                </c:pt>
                <c:pt idx="32">
                  <c:v>2.019E-2</c:v>
                </c:pt>
                <c:pt idx="33">
                  <c:v>2.009E-2</c:v>
                </c:pt>
                <c:pt idx="34">
                  <c:v>1.9990000000000001E-2</c:v>
                </c:pt>
                <c:pt idx="35">
                  <c:v>1.9900000000000001E-2</c:v>
                </c:pt>
                <c:pt idx="36">
                  <c:v>1.9820000000000001E-2</c:v>
                </c:pt>
                <c:pt idx="37">
                  <c:v>1.9740000000000001E-2</c:v>
                </c:pt>
                <c:pt idx="38">
                  <c:v>1.968E-2</c:v>
                </c:pt>
                <c:pt idx="39">
                  <c:v>1.9619999999999999E-2</c:v>
                </c:pt>
                <c:pt idx="40">
                  <c:v>1.9560000000000001E-2</c:v>
                </c:pt>
                <c:pt idx="41">
                  <c:v>1.95E-2</c:v>
                </c:pt>
                <c:pt idx="42">
                  <c:v>1.9439999999999999E-2</c:v>
                </c:pt>
                <c:pt idx="43">
                  <c:v>1.9359999999999999E-2</c:v>
                </c:pt>
                <c:pt idx="44">
                  <c:v>1.9279999999999999E-2</c:v>
                </c:pt>
                <c:pt idx="45">
                  <c:v>1.917E-2</c:v>
                </c:pt>
                <c:pt idx="46">
                  <c:v>1.907E-2</c:v>
                </c:pt>
                <c:pt idx="47">
                  <c:v>1.899E-2</c:v>
                </c:pt>
                <c:pt idx="48">
                  <c:v>1.8960000000000001E-2</c:v>
                </c:pt>
                <c:pt idx="49">
                  <c:v>1.8970000000000001E-2</c:v>
                </c:pt>
                <c:pt idx="50">
                  <c:v>1.9040000000000001E-2</c:v>
                </c:pt>
                <c:pt idx="51">
                  <c:v>1.915E-2</c:v>
                </c:pt>
                <c:pt idx="52">
                  <c:v>1.9310000000000001E-2</c:v>
                </c:pt>
                <c:pt idx="53">
                  <c:v>1.949E-2</c:v>
                </c:pt>
                <c:pt idx="54">
                  <c:v>1.9699999999999999E-2</c:v>
                </c:pt>
                <c:pt idx="55">
                  <c:v>1.992E-2</c:v>
                </c:pt>
                <c:pt idx="56">
                  <c:v>2.0160000000000001E-2</c:v>
                </c:pt>
                <c:pt idx="57">
                  <c:v>2.0410000000000001E-2</c:v>
                </c:pt>
                <c:pt idx="58">
                  <c:v>2.0660000000000001E-2</c:v>
                </c:pt>
                <c:pt idx="59">
                  <c:v>2.0930000000000001E-2</c:v>
                </c:pt>
                <c:pt idx="60">
                  <c:v>2.1190000000000001E-2</c:v>
                </c:pt>
                <c:pt idx="61">
                  <c:v>2.145E-2</c:v>
                </c:pt>
                <c:pt idx="62">
                  <c:v>2.172E-2</c:v>
                </c:pt>
                <c:pt idx="63">
                  <c:v>2.198E-2</c:v>
                </c:pt>
                <c:pt idx="64">
                  <c:v>2.2239999999999999E-2</c:v>
                </c:pt>
                <c:pt idx="65">
                  <c:v>2.2499999999999999E-2</c:v>
                </c:pt>
                <c:pt idx="66">
                  <c:v>2.2759999999999999E-2</c:v>
                </c:pt>
                <c:pt idx="67">
                  <c:v>2.3009999999999999E-2</c:v>
                </c:pt>
                <c:pt idx="68">
                  <c:v>2.3259999999999999E-2</c:v>
                </c:pt>
                <c:pt idx="69">
                  <c:v>2.35E-2</c:v>
                </c:pt>
                <c:pt idx="70">
                  <c:v>2.3740000000000001E-2</c:v>
                </c:pt>
                <c:pt idx="71">
                  <c:v>2.3980000000000001E-2</c:v>
                </c:pt>
                <c:pt idx="72">
                  <c:v>2.4209999999999999E-2</c:v>
                </c:pt>
                <c:pt idx="73">
                  <c:v>2.444E-2</c:v>
                </c:pt>
                <c:pt idx="74">
                  <c:v>2.4660000000000001E-2</c:v>
                </c:pt>
                <c:pt idx="75">
                  <c:v>2.4879999999999999E-2</c:v>
                </c:pt>
                <c:pt idx="76">
                  <c:v>2.5090000000000001E-2</c:v>
                </c:pt>
                <c:pt idx="77">
                  <c:v>2.53E-2</c:v>
                </c:pt>
                <c:pt idx="78">
                  <c:v>2.5499999999999998E-2</c:v>
                </c:pt>
                <c:pt idx="79">
                  <c:v>2.5700000000000001E-2</c:v>
                </c:pt>
                <c:pt idx="80">
                  <c:v>2.5899999999999999E-2</c:v>
                </c:pt>
                <c:pt idx="81">
                  <c:v>2.6089999999999999E-2</c:v>
                </c:pt>
                <c:pt idx="82">
                  <c:v>2.6270000000000002E-2</c:v>
                </c:pt>
                <c:pt idx="83">
                  <c:v>2.6460000000000001E-2</c:v>
                </c:pt>
                <c:pt idx="84">
                  <c:v>2.664E-2</c:v>
                </c:pt>
                <c:pt idx="85">
                  <c:v>2.681E-2</c:v>
                </c:pt>
                <c:pt idx="86">
                  <c:v>2.6980000000000001E-2</c:v>
                </c:pt>
                <c:pt idx="87">
                  <c:v>2.7150000000000001E-2</c:v>
                </c:pt>
                <c:pt idx="88">
                  <c:v>2.7320000000000001E-2</c:v>
                </c:pt>
                <c:pt idx="89">
                  <c:v>2.7480000000000001E-2</c:v>
                </c:pt>
                <c:pt idx="90">
                  <c:v>2.7629999999999998E-2</c:v>
                </c:pt>
                <c:pt idx="91">
                  <c:v>2.7789999999999999E-2</c:v>
                </c:pt>
                <c:pt idx="92">
                  <c:v>2.794E-2</c:v>
                </c:pt>
                <c:pt idx="93">
                  <c:v>2.809E-2</c:v>
                </c:pt>
                <c:pt idx="94">
                  <c:v>2.8230000000000002E-2</c:v>
                </c:pt>
                <c:pt idx="95">
                  <c:v>2.8369999999999999E-2</c:v>
                </c:pt>
                <c:pt idx="96">
                  <c:v>2.8510000000000001E-2</c:v>
                </c:pt>
                <c:pt idx="97">
                  <c:v>2.8649999999999998E-2</c:v>
                </c:pt>
                <c:pt idx="98">
                  <c:v>2.878E-2</c:v>
                </c:pt>
                <c:pt idx="99">
                  <c:v>2.8910000000000002E-2</c:v>
                </c:pt>
                <c:pt idx="100">
                  <c:v>2.904E-2</c:v>
                </c:pt>
                <c:pt idx="101">
                  <c:v>2.9170000000000001E-2</c:v>
                </c:pt>
                <c:pt idx="102">
                  <c:v>2.929E-2</c:v>
                </c:pt>
                <c:pt idx="103">
                  <c:v>2.9409999999999999E-2</c:v>
                </c:pt>
                <c:pt idx="104">
                  <c:v>2.9530000000000001E-2</c:v>
                </c:pt>
                <c:pt idx="105">
                  <c:v>2.9649999999999999E-2</c:v>
                </c:pt>
                <c:pt idx="106">
                  <c:v>2.9760000000000002E-2</c:v>
                </c:pt>
                <c:pt idx="107">
                  <c:v>2.988E-2</c:v>
                </c:pt>
                <c:pt idx="108">
                  <c:v>2.9989999999999999E-2</c:v>
                </c:pt>
                <c:pt idx="109">
                  <c:v>3.0099999999999998E-2</c:v>
                </c:pt>
                <c:pt idx="110">
                  <c:v>3.0200000000000001E-2</c:v>
                </c:pt>
                <c:pt idx="111">
                  <c:v>3.031E-2</c:v>
                </c:pt>
                <c:pt idx="112">
                  <c:v>3.041E-2</c:v>
                </c:pt>
                <c:pt idx="113">
                  <c:v>3.0509999999999999E-2</c:v>
                </c:pt>
                <c:pt idx="114">
                  <c:v>3.0609999999999998E-2</c:v>
                </c:pt>
                <c:pt idx="115">
                  <c:v>3.0710000000000001E-2</c:v>
                </c:pt>
                <c:pt idx="116">
                  <c:v>3.0800000000000001E-2</c:v>
                </c:pt>
                <c:pt idx="117">
                  <c:v>3.09E-2</c:v>
                </c:pt>
                <c:pt idx="118">
                  <c:v>3.099E-2</c:v>
                </c:pt>
                <c:pt idx="119">
                  <c:v>3.108E-2</c:v>
                </c:pt>
                <c:pt idx="120">
                  <c:v>3.117E-2</c:v>
                </c:pt>
                <c:pt idx="121">
                  <c:v>3.1260000000000003E-2</c:v>
                </c:pt>
                <c:pt idx="122">
                  <c:v>3.1350000000000003E-2</c:v>
                </c:pt>
                <c:pt idx="123">
                  <c:v>3.143E-2</c:v>
                </c:pt>
                <c:pt idx="124">
                  <c:v>3.1519999999999999E-2</c:v>
                </c:pt>
                <c:pt idx="125">
                  <c:v>3.1600000000000003E-2</c:v>
                </c:pt>
                <c:pt idx="126">
                  <c:v>3.168E-2</c:v>
                </c:pt>
                <c:pt idx="127">
                  <c:v>3.1759999999999997E-2</c:v>
                </c:pt>
                <c:pt idx="128">
                  <c:v>3.184E-2</c:v>
                </c:pt>
                <c:pt idx="129">
                  <c:v>3.1919999999999997E-2</c:v>
                </c:pt>
                <c:pt idx="130">
                  <c:v>3.1989999999999998E-2</c:v>
                </c:pt>
                <c:pt idx="131">
                  <c:v>3.2070000000000001E-2</c:v>
                </c:pt>
                <c:pt idx="132">
                  <c:v>3.2140000000000002E-2</c:v>
                </c:pt>
                <c:pt idx="133">
                  <c:v>3.2219999999999999E-2</c:v>
                </c:pt>
                <c:pt idx="134">
                  <c:v>3.2289999999999999E-2</c:v>
                </c:pt>
                <c:pt idx="135">
                  <c:v>3.236E-2</c:v>
                </c:pt>
                <c:pt idx="136">
                  <c:v>3.243E-2</c:v>
                </c:pt>
                <c:pt idx="137">
                  <c:v>3.2500000000000001E-2</c:v>
                </c:pt>
                <c:pt idx="138">
                  <c:v>3.2570000000000002E-2</c:v>
                </c:pt>
                <c:pt idx="139">
                  <c:v>3.2629999999999999E-2</c:v>
                </c:pt>
                <c:pt idx="140">
                  <c:v>3.27E-2</c:v>
                </c:pt>
                <c:pt idx="141">
                  <c:v>3.2770000000000001E-2</c:v>
                </c:pt>
                <c:pt idx="142">
                  <c:v>3.2829999999999998E-2</c:v>
                </c:pt>
                <c:pt idx="143">
                  <c:v>3.2890000000000003E-2</c:v>
                </c:pt>
                <c:pt idx="144">
                  <c:v>3.2960000000000003E-2</c:v>
                </c:pt>
                <c:pt idx="145">
                  <c:v>3.3020000000000001E-2</c:v>
                </c:pt>
                <c:pt idx="146">
                  <c:v>3.3079999999999998E-2</c:v>
                </c:pt>
                <c:pt idx="147">
                  <c:v>3.3140000000000003E-2</c:v>
                </c:pt>
                <c:pt idx="148">
                  <c:v>3.32E-2</c:v>
                </c:pt>
                <c:pt idx="149">
                  <c:v>3.3259999999999998E-2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E9-4221-B03D-E77B79AFFB88}"/>
            </c:ext>
          </c:extLst>
        </c:ser>
        <c:ser>
          <c:idx val="3"/>
          <c:order val="3"/>
          <c:tx>
            <c:strRef>
              <c:f>Sheet1!$D$2</c:f>
              <c:strCache>
                <c:ptCount val="1"/>
                <c:pt idx="0">
                  <c:v>31-Dec-14</c:v>
                </c:pt>
              </c:strCache>
            </c:strRef>
          </c:tx>
          <c:marker>
            <c:symbol val="none"/>
          </c:marker>
          <c:val>
            <c:numRef>
              <c:f>Sheet1!$D$3:$D$152</c:f>
              <c:numCache>
                <c:formatCode>0.00%</c:formatCode>
                <c:ptCount val="150"/>
                <c:pt idx="0">
                  <c:v>6.3800000000000003E-3</c:v>
                </c:pt>
                <c:pt idx="1">
                  <c:v>8.3400000000000002E-3</c:v>
                </c:pt>
                <c:pt idx="2">
                  <c:v>1.039E-2</c:v>
                </c:pt>
                <c:pt idx="3">
                  <c:v>1.2160000000000001E-2</c:v>
                </c:pt>
                <c:pt idx="4">
                  <c:v>1.358E-2</c:v>
                </c:pt>
                <c:pt idx="5">
                  <c:v>1.4710000000000001E-2</c:v>
                </c:pt>
                <c:pt idx="6">
                  <c:v>1.5630000000000002E-2</c:v>
                </c:pt>
                <c:pt idx="7">
                  <c:v>1.644E-2</c:v>
                </c:pt>
                <c:pt idx="8">
                  <c:v>1.711E-2</c:v>
                </c:pt>
                <c:pt idx="9">
                  <c:v>1.7729999999999999E-2</c:v>
                </c:pt>
                <c:pt idx="10">
                  <c:v>1.8329999999999999E-2</c:v>
                </c:pt>
                <c:pt idx="11">
                  <c:v>1.8890000000000001E-2</c:v>
                </c:pt>
                <c:pt idx="12">
                  <c:v>1.9429999999999999E-2</c:v>
                </c:pt>
                <c:pt idx="13">
                  <c:v>1.9869999999999999E-2</c:v>
                </c:pt>
                <c:pt idx="14">
                  <c:v>2.0199999999999999E-2</c:v>
                </c:pt>
                <c:pt idx="15">
                  <c:v>2.0559999999999998E-2</c:v>
                </c:pt>
                <c:pt idx="16">
                  <c:v>2.086E-2</c:v>
                </c:pt>
                <c:pt idx="17">
                  <c:v>2.1129999999999999E-2</c:v>
                </c:pt>
                <c:pt idx="18">
                  <c:v>2.1360000000000001E-2</c:v>
                </c:pt>
                <c:pt idx="19">
                  <c:v>2.1520000000000001E-2</c:v>
                </c:pt>
                <c:pt idx="20">
                  <c:v>2.162E-2</c:v>
                </c:pt>
                <c:pt idx="21">
                  <c:v>2.1700000000000001E-2</c:v>
                </c:pt>
                <c:pt idx="22">
                  <c:v>2.1749999999999999E-2</c:v>
                </c:pt>
                <c:pt idx="23">
                  <c:v>2.179E-2</c:v>
                </c:pt>
                <c:pt idx="24">
                  <c:v>2.1829999999999999E-2</c:v>
                </c:pt>
                <c:pt idx="25">
                  <c:v>2.1870000000000001E-2</c:v>
                </c:pt>
                <c:pt idx="26">
                  <c:v>2.1909999999999999E-2</c:v>
                </c:pt>
                <c:pt idx="27">
                  <c:v>2.1930000000000002E-2</c:v>
                </c:pt>
                <c:pt idx="28">
                  <c:v>2.1950000000000001E-2</c:v>
                </c:pt>
                <c:pt idx="29">
                  <c:v>2.196E-2</c:v>
                </c:pt>
                <c:pt idx="30">
                  <c:v>2.196E-2</c:v>
                </c:pt>
                <c:pt idx="31">
                  <c:v>2.1940000000000001E-2</c:v>
                </c:pt>
                <c:pt idx="32">
                  <c:v>2.1909999999999999E-2</c:v>
                </c:pt>
                <c:pt idx="33">
                  <c:v>2.188E-2</c:v>
                </c:pt>
                <c:pt idx="34">
                  <c:v>2.1839999999999998E-2</c:v>
                </c:pt>
                <c:pt idx="35">
                  <c:v>2.179E-2</c:v>
                </c:pt>
                <c:pt idx="36">
                  <c:v>2.1739999999999999E-2</c:v>
                </c:pt>
                <c:pt idx="37">
                  <c:v>2.1690000000000001E-2</c:v>
                </c:pt>
                <c:pt idx="38">
                  <c:v>2.1659999999999999E-2</c:v>
                </c:pt>
                <c:pt idx="39">
                  <c:v>2.164E-2</c:v>
                </c:pt>
                <c:pt idx="40">
                  <c:v>2.162E-2</c:v>
                </c:pt>
                <c:pt idx="41">
                  <c:v>2.162E-2</c:v>
                </c:pt>
                <c:pt idx="42">
                  <c:v>2.1610000000000001E-2</c:v>
                </c:pt>
                <c:pt idx="43">
                  <c:v>2.1590000000000002E-2</c:v>
                </c:pt>
                <c:pt idx="44">
                  <c:v>2.1559999999999999E-2</c:v>
                </c:pt>
                <c:pt idx="45">
                  <c:v>2.1520000000000001E-2</c:v>
                </c:pt>
                <c:pt idx="46">
                  <c:v>2.1479999999999999E-2</c:v>
                </c:pt>
                <c:pt idx="47">
                  <c:v>2.145E-2</c:v>
                </c:pt>
                <c:pt idx="48">
                  <c:v>2.145E-2</c:v>
                </c:pt>
                <c:pt idx="49">
                  <c:v>2.1489999999999999E-2</c:v>
                </c:pt>
                <c:pt idx="50">
                  <c:v>2.1569999999999999E-2</c:v>
                </c:pt>
                <c:pt idx="51">
                  <c:v>2.1690000000000001E-2</c:v>
                </c:pt>
                <c:pt idx="52">
                  <c:v>2.1839999999999998E-2</c:v>
                </c:pt>
                <c:pt idx="53">
                  <c:v>2.2009999999999998E-2</c:v>
                </c:pt>
                <c:pt idx="54">
                  <c:v>2.2210000000000001E-2</c:v>
                </c:pt>
                <c:pt idx="55">
                  <c:v>2.2409999999999999E-2</c:v>
                </c:pt>
                <c:pt idx="56">
                  <c:v>2.2630000000000001E-2</c:v>
                </c:pt>
                <c:pt idx="57">
                  <c:v>2.2849999999999999E-2</c:v>
                </c:pt>
                <c:pt idx="58">
                  <c:v>2.308E-2</c:v>
                </c:pt>
                <c:pt idx="59">
                  <c:v>2.3310000000000001E-2</c:v>
                </c:pt>
                <c:pt idx="60">
                  <c:v>2.3539999999999998E-2</c:v>
                </c:pt>
                <c:pt idx="61">
                  <c:v>2.3779999999999999E-2</c:v>
                </c:pt>
                <c:pt idx="62">
                  <c:v>2.401E-2</c:v>
                </c:pt>
                <c:pt idx="63">
                  <c:v>2.4250000000000001E-2</c:v>
                </c:pt>
                <c:pt idx="64">
                  <c:v>2.4479999999999998E-2</c:v>
                </c:pt>
                <c:pt idx="65">
                  <c:v>2.4709999999999999E-2</c:v>
                </c:pt>
                <c:pt idx="66">
                  <c:v>2.494E-2</c:v>
                </c:pt>
                <c:pt idx="67">
                  <c:v>2.5159999999999998E-2</c:v>
                </c:pt>
                <c:pt idx="68">
                  <c:v>2.538E-2</c:v>
                </c:pt>
                <c:pt idx="69">
                  <c:v>2.5590000000000002E-2</c:v>
                </c:pt>
                <c:pt idx="70">
                  <c:v>2.581E-2</c:v>
                </c:pt>
                <c:pt idx="71">
                  <c:v>2.6020000000000001E-2</c:v>
                </c:pt>
                <c:pt idx="72">
                  <c:v>2.622E-2</c:v>
                </c:pt>
                <c:pt idx="73">
                  <c:v>2.6419999999999999E-2</c:v>
                </c:pt>
                <c:pt idx="74">
                  <c:v>2.6620000000000001E-2</c:v>
                </c:pt>
                <c:pt idx="75">
                  <c:v>2.681E-2</c:v>
                </c:pt>
                <c:pt idx="76">
                  <c:v>2.7E-2</c:v>
                </c:pt>
                <c:pt idx="77">
                  <c:v>2.7179999999999999E-2</c:v>
                </c:pt>
                <c:pt idx="78">
                  <c:v>2.7359999999999999E-2</c:v>
                </c:pt>
                <c:pt idx="79">
                  <c:v>2.7539999999999999E-2</c:v>
                </c:pt>
                <c:pt idx="80">
                  <c:v>2.7709999999999999E-2</c:v>
                </c:pt>
                <c:pt idx="81">
                  <c:v>2.7879999999999999E-2</c:v>
                </c:pt>
                <c:pt idx="82">
                  <c:v>2.8049999999999999E-2</c:v>
                </c:pt>
                <c:pt idx="83">
                  <c:v>2.8209999999999999E-2</c:v>
                </c:pt>
                <c:pt idx="84">
                  <c:v>2.8369999999999999E-2</c:v>
                </c:pt>
                <c:pt idx="85">
                  <c:v>2.853E-2</c:v>
                </c:pt>
                <c:pt idx="86">
                  <c:v>2.8680000000000001E-2</c:v>
                </c:pt>
                <c:pt idx="87">
                  <c:v>2.8830000000000001E-2</c:v>
                </c:pt>
                <c:pt idx="88">
                  <c:v>2.8969999999999999E-2</c:v>
                </c:pt>
                <c:pt idx="89">
                  <c:v>2.911E-2</c:v>
                </c:pt>
                <c:pt idx="90">
                  <c:v>2.9250000000000002E-2</c:v>
                </c:pt>
                <c:pt idx="91">
                  <c:v>2.9389999999999999E-2</c:v>
                </c:pt>
                <c:pt idx="92">
                  <c:v>2.9530000000000001E-2</c:v>
                </c:pt>
                <c:pt idx="93">
                  <c:v>2.9659999999999999E-2</c:v>
                </c:pt>
                <c:pt idx="94">
                  <c:v>2.9790000000000001E-2</c:v>
                </c:pt>
                <c:pt idx="95">
                  <c:v>2.9909999999999999E-2</c:v>
                </c:pt>
                <c:pt idx="96">
                  <c:v>3.0030000000000001E-2</c:v>
                </c:pt>
                <c:pt idx="97">
                  <c:v>3.0159999999999999E-2</c:v>
                </c:pt>
                <c:pt idx="98">
                  <c:v>3.0269999999999998E-2</c:v>
                </c:pt>
                <c:pt idx="99">
                  <c:v>3.039E-2</c:v>
                </c:pt>
                <c:pt idx="100">
                  <c:v>3.0499999999999999E-2</c:v>
                </c:pt>
                <c:pt idx="101">
                  <c:v>3.0620000000000001E-2</c:v>
                </c:pt>
                <c:pt idx="102">
                  <c:v>3.073E-2</c:v>
                </c:pt>
                <c:pt idx="103">
                  <c:v>3.083E-2</c:v>
                </c:pt>
                <c:pt idx="104">
                  <c:v>3.0939999999999999E-2</c:v>
                </c:pt>
                <c:pt idx="105">
                  <c:v>3.1040000000000002E-2</c:v>
                </c:pt>
                <c:pt idx="106">
                  <c:v>3.1140000000000001E-2</c:v>
                </c:pt>
                <c:pt idx="107">
                  <c:v>3.124E-2</c:v>
                </c:pt>
                <c:pt idx="108">
                  <c:v>3.134E-2</c:v>
                </c:pt>
                <c:pt idx="109">
                  <c:v>3.1440000000000003E-2</c:v>
                </c:pt>
                <c:pt idx="110">
                  <c:v>3.1530000000000002E-2</c:v>
                </c:pt>
                <c:pt idx="111">
                  <c:v>3.1629999999999998E-2</c:v>
                </c:pt>
                <c:pt idx="112">
                  <c:v>3.1719999999999998E-2</c:v>
                </c:pt>
                <c:pt idx="113">
                  <c:v>3.1809999999999998E-2</c:v>
                </c:pt>
                <c:pt idx="114">
                  <c:v>3.1899999999999998E-2</c:v>
                </c:pt>
                <c:pt idx="115">
                  <c:v>3.1980000000000001E-2</c:v>
                </c:pt>
                <c:pt idx="116">
                  <c:v>3.2070000000000001E-2</c:v>
                </c:pt>
                <c:pt idx="117">
                  <c:v>3.2149999999999998E-2</c:v>
                </c:pt>
                <c:pt idx="118">
                  <c:v>3.2230000000000002E-2</c:v>
                </c:pt>
                <c:pt idx="119">
                  <c:v>3.2309999999999998E-2</c:v>
                </c:pt>
                <c:pt idx="120">
                  <c:v>3.2390000000000002E-2</c:v>
                </c:pt>
                <c:pt idx="121">
                  <c:v>3.2469999999999999E-2</c:v>
                </c:pt>
                <c:pt idx="122">
                  <c:v>3.2550000000000003E-2</c:v>
                </c:pt>
                <c:pt idx="123">
                  <c:v>3.2629999999999999E-2</c:v>
                </c:pt>
                <c:pt idx="124">
                  <c:v>3.27E-2</c:v>
                </c:pt>
                <c:pt idx="125">
                  <c:v>3.2770000000000001E-2</c:v>
                </c:pt>
                <c:pt idx="126">
                  <c:v>3.2849999999999997E-2</c:v>
                </c:pt>
                <c:pt idx="127">
                  <c:v>3.2919999999999998E-2</c:v>
                </c:pt>
                <c:pt idx="128">
                  <c:v>3.2989999999999998E-2</c:v>
                </c:pt>
                <c:pt idx="129">
                  <c:v>3.3059999999999999E-2</c:v>
                </c:pt>
                <c:pt idx="130">
                  <c:v>3.3119999999999997E-2</c:v>
                </c:pt>
                <c:pt idx="131">
                  <c:v>3.3189999999999997E-2</c:v>
                </c:pt>
                <c:pt idx="132">
                  <c:v>3.3259999999999998E-2</c:v>
                </c:pt>
                <c:pt idx="133">
                  <c:v>3.3320000000000002E-2</c:v>
                </c:pt>
                <c:pt idx="134">
                  <c:v>3.3390000000000003E-2</c:v>
                </c:pt>
                <c:pt idx="135">
                  <c:v>3.3450000000000001E-2</c:v>
                </c:pt>
                <c:pt idx="136">
                  <c:v>3.3509999999999998E-2</c:v>
                </c:pt>
                <c:pt idx="137">
                  <c:v>3.3570000000000003E-2</c:v>
                </c:pt>
                <c:pt idx="138">
                  <c:v>3.363E-2</c:v>
                </c:pt>
                <c:pt idx="139">
                  <c:v>3.3689999999999998E-2</c:v>
                </c:pt>
                <c:pt idx="140">
                  <c:v>3.3750000000000002E-2</c:v>
                </c:pt>
                <c:pt idx="141">
                  <c:v>3.381E-2</c:v>
                </c:pt>
                <c:pt idx="142">
                  <c:v>3.3869999999999997E-2</c:v>
                </c:pt>
                <c:pt idx="143">
                  <c:v>3.3919999999999999E-2</c:v>
                </c:pt>
                <c:pt idx="144">
                  <c:v>3.3980000000000003E-2</c:v>
                </c:pt>
                <c:pt idx="145">
                  <c:v>3.4029999999999998E-2</c:v>
                </c:pt>
                <c:pt idx="146">
                  <c:v>3.4090000000000002E-2</c:v>
                </c:pt>
                <c:pt idx="147">
                  <c:v>3.4139999999999997E-2</c:v>
                </c:pt>
                <c:pt idx="148">
                  <c:v>3.4189999999999998E-2</c:v>
                </c:pt>
                <c:pt idx="149">
                  <c:v>3.424E-2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E9-4221-B03D-E77B79AFF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008776"/>
        <c:axId val="428009168"/>
      </c:lineChart>
      <c:catAx>
        <c:axId val="4280087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/>
        </c:spPr>
        <c:crossAx val="428009168"/>
        <c:crosses val="autoZero"/>
        <c:auto val="1"/>
        <c:lblAlgn val="ctr"/>
        <c:lblOffset val="100"/>
        <c:tickLblSkip val="10"/>
        <c:noMultiLvlLbl val="0"/>
      </c:catAx>
      <c:valAx>
        <c:axId val="428009168"/>
        <c:scaling>
          <c:orientation val="minMax"/>
        </c:scaling>
        <c:delete val="0"/>
        <c:axPos val="l"/>
        <c:numFmt formatCode="0.0%" sourceLinked="0"/>
        <c:majorTickMark val="in"/>
        <c:minorTickMark val="none"/>
        <c:tickLblPos val="nextTo"/>
        <c:spPr>
          <a:ln/>
        </c:spPr>
        <c:crossAx val="428008776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11459841051311E-2"/>
          <c:y val="0.11470064391169717"/>
          <c:w val="0.89694500796063448"/>
          <c:h val="0.683593618599611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'G:\Clients - internal\Accident &amp; Health\3 Non client work\2018_Society of Actuaries conference (Colin Dutkiewicz)\Phase_3\Calculations\[OB Pensions_capital analysis_RGA Final Stage v17.xlsx]Projections SCR RM'!$AS$9</c:f>
              <c:strCache>
                <c:ptCount val="1"/>
                <c:pt idx="0">
                  <c:v>Expense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'[1]Projections SCR RM'!$AS$10:$AS$60</c:f>
              <c:numCache>
                <c:formatCode>General</c:formatCode>
                <c:ptCount val="51"/>
                <c:pt idx="0">
                  <c:v>15.481127109679704</c:v>
                </c:pt>
                <c:pt idx="1">
                  <c:v>15.035616254593993</c:v>
                </c:pt>
                <c:pt idx="2">
                  <c:v>14.60733834676418</c:v>
                </c:pt>
                <c:pt idx="3">
                  <c:v>14.201074382252816</c:v>
                </c:pt>
                <c:pt idx="4">
                  <c:v>13.814964962640179</c:v>
                </c:pt>
                <c:pt idx="5">
                  <c:v>13.445988899067533</c:v>
                </c:pt>
                <c:pt idx="6">
                  <c:v>13.093065799368309</c:v>
                </c:pt>
                <c:pt idx="7">
                  <c:v>12.760505391279374</c:v>
                </c:pt>
                <c:pt idx="8">
                  <c:v>12.427147645535964</c:v>
                </c:pt>
                <c:pt idx="9">
                  <c:v>12.099010815176122</c:v>
                </c:pt>
                <c:pt idx="10">
                  <c:v>11.773399514415313</c:v>
                </c:pt>
                <c:pt idx="11">
                  <c:v>11.449715955341263</c:v>
                </c:pt>
                <c:pt idx="12">
                  <c:v>11.106370394989302</c:v>
                </c:pt>
                <c:pt idx="13">
                  <c:v>10.774336988328214</c:v>
                </c:pt>
                <c:pt idx="14">
                  <c:v>10.437086465930285</c:v>
                </c:pt>
                <c:pt idx="15">
                  <c:v>10.092719153071501</c:v>
                </c:pt>
                <c:pt idx="16">
                  <c:v>9.7474415495375677</c:v>
                </c:pt>
                <c:pt idx="17">
                  <c:v>9.3973766276427924</c:v>
                </c:pt>
                <c:pt idx="18">
                  <c:v>9.0420805180387287</c:v>
                </c:pt>
                <c:pt idx="19">
                  <c:v>8.6867773930489243</c:v>
                </c:pt>
                <c:pt idx="20">
                  <c:v>8.3416199306278589</c:v>
                </c:pt>
                <c:pt idx="21">
                  <c:v>7.9893092970953496</c:v>
                </c:pt>
                <c:pt idx="22">
                  <c:v>7.6313908608251273</c:v>
                </c:pt>
                <c:pt idx="23">
                  <c:v>7.2726541791300043</c:v>
                </c:pt>
                <c:pt idx="24">
                  <c:v>6.9141390779800531</c:v>
                </c:pt>
                <c:pt idx="25">
                  <c:v>6.5609786334083129</c:v>
                </c:pt>
                <c:pt idx="26">
                  <c:v>6.2135134834731858</c:v>
                </c:pt>
                <c:pt idx="27">
                  <c:v>5.8722025258422486</c:v>
                </c:pt>
                <c:pt idx="28">
                  <c:v>5.5375131102568824</c:v>
                </c:pt>
                <c:pt idx="29">
                  <c:v>5.2083801193808137</c:v>
                </c:pt>
                <c:pt idx="30">
                  <c:v>4.8881890195170179</c:v>
                </c:pt>
                <c:pt idx="31">
                  <c:v>4.5731663415394017</c:v>
                </c:pt>
                <c:pt idx="32">
                  <c:v>4.2639785421114089</c:v>
                </c:pt>
                <c:pt idx="33">
                  <c:v>3.9601413381879191</c:v>
                </c:pt>
                <c:pt idx="34">
                  <c:v>3.6625250680437822</c:v>
                </c:pt>
                <c:pt idx="35">
                  <c:v>3.3709650027250357</c:v>
                </c:pt>
                <c:pt idx="36">
                  <c:v>3.0855579181018165</c:v>
                </c:pt>
                <c:pt idx="37">
                  <c:v>2.8106548242698661</c:v>
                </c:pt>
                <c:pt idx="38">
                  <c:v>2.5497374179548609</c:v>
                </c:pt>
                <c:pt idx="39">
                  <c:v>2.3029145128387976</c:v>
                </c:pt>
                <c:pt idx="40">
                  <c:v>2.0717674366143752</c:v>
                </c:pt>
                <c:pt idx="41">
                  <c:v>1.855935804739947</c:v>
                </c:pt>
                <c:pt idx="42">
                  <c:v>1.6530521240826939</c:v>
                </c:pt>
                <c:pt idx="43">
                  <c:v>1.4626719821318168</c:v>
                </c:pt>
                <c:pt idx="44">
                  <c:v>1.2840040364424581</c:v>
                </c:pt>
                <c:pt idx="45">
                  <c:v>1.1171652478572629</c:v>
                </c:pt>
                <c:pt idx="46">
                  <c:v>0.96195449862410143</c:v>
                </c:pt>
                <c:pt idx="47">
                  <c:v>0.82061292633003113</c:v>
                </c:pt>
                <c:pt idx="48">
                  <c:v>0.69428484713790772</c:v>
                </c:pt>
                <c:pt idx="49">
                  <c:v>0.58276214028648554</c:v>
                </c:pt>
                <c:pt idx="50">
                  <c:v>0.48569042918141031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07-4DD7-A699-DBE529B1E31F}"/>
            </c:ext>
          </c:extLst>
        </c:ser>
        <c:ser>
          <c:idx val="0"/>
          <c:order val="1"/>
          <c:tx>
            <c:strRef>
              <c:f>'G:\Clients - internal\Accident &amp; Health\3 Non client work\2018_Society of Actuaries conference (Colin Dutkiewicz)\Phase_3\Calculations\[OB Pensions_capital analysis_RGA Final Stage v17.xlsx]Projections SCR RM'!$AR$9</c:f>
              <c:strCache>
                <c:ptCount val="1"/>
                <c:pt idx="0">
                  <c:v>Longevity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'[1]Projections SCR RM'!$AR$10:$AR$60</c:f>
              <c:numCache>
                <c:formatCode>General</c:formatCode>
                <c:ptCount val="51"/>
                <c:pt idx="0">
                  <c:v>54.285891954534648</c:v>
                </c:pt>
                <c:pt idx="1">
                  <c:v>53.711545559931494</c:v>
                </c:pt>
                <c:pt idx="2">
                  <c:v>53.386886253799759</c:v>
                </c:pt>
                <c:pt idx="3">
                  <c:v>53.006692373559794</c:v>
                </c:pt>
                <c:pt idx="4">
                  <c:v>52.732632170486916</c:v>
                </c:pt>
                <c:pt idx="5">
                  <c:v>52.549694358956181</c:v>
                </c:pt>
                <c:pt idx="6">
                  <c:v>52.375585770768204</c:v>
                </c:pt>
                <c:pt idx="7">
                  <c:v>52.177903764155801</c:v>
                </c:pt>
                <c:pt idx="8">
                  <c:v>51.998128823645899</c:v>
                </c:pt>
                <c:pt idx="9">
                  <c:v>51.852372944296555</c:v>
                </c:pt>
                <c:pt idx="10">
                  <c:v>51.636770306233487</c:v>
                </c:pt>
                <c:pt idx="11">
                  <c:v>51.537009376956554</c:v>
                </c:pt>
                <c:pt idx="12">
                  <c:v>50.768048255341931</c:v>
                </c:pt>
                <c:pt idx="13">
                  <c:v>50.533293541331815</c:v>
                </c:pt>
                <c:pt idx="14">
                  <c:v>50.258435506138206</c:v>
                </c:pt>
                <c:pt idx="15">
                  <c:v>49.515188069360548</c:v>
                </c:pt>
                <c:pt idx="16">
                  <c:v>48.63236810776678</c:v>
                </c:pt>
                <c:pt idx="17">
                  <c:v>48.54647431102368</c:v>
                </c:pt>
                <c:pt idx="18">
                  <c:v>47.646525456936068</c:v>
                </c:pt>
                <c:pt idx="19">
                  <c:v>46.716612358600983</c:v>
                </c:pt>
                <c:pt idx="20">
                  <c:v>46.276188800152092</c:v>
                </c:pt>
                <c:pt idx="21">
                  <c:v>45.440213927766813</c:v>
                </c:pt>
                <c:pt idx="22">
                  <c:v>44.804094900925094</c:v>
                </c:pt>
                <c:pt idx="23">
                  <c:v>43.756223546178219</c:v>
                </c:pt>
                <c:pt idx="24">
                  <c:v>42.7331308656224</c:v>
                </c:pt>
                <c:pt idx="25">
                  <c:v>41.479051668653774</c:v>
                </c:pt>
                <c:pt idx="26">
                  <c:v>40.233934277047936</c:v>
                </c:pt>
                <c:pt idx="27">
                  <c:v>38.92424885164538</c:v>
                </c:pt>
                <c:pt idx="28">
                  <c:v>37.572625004036588</c:v>
                </c:pt>
                <c:pt idx="29">
                  <c:v>36.175621754105499</c:v>
                </c:pt>
                <c:pt idx="30">
                  <c:v>34.753513978800122</c:v>
                </c:pt>
                <c:pt idx="31">
                  <c:v>33.278932993396701</c:v>
                </c:pt>
                <c:pt idx="32">
                  <c:v>31.748882190410221</c:v>
                </c:pt>
                <c:pt idx="33">
                  <c:v>30.162981769614316</c:v>
                </c:pt>
                <c:pt idx="34">
                  <c:v>28.524893784488405</c:v>
                </c:pt>
                <c:pt idx="35">
                  <c:v>26.834717792687528</c:v>
                </c:pt>
                <c:pt idx="36">
                  <c:v>25.087667857993726</c:v>
                </c:pt>
                <c:pt idx="37">
                  <c:v>23.328291534305848</c:v>
                </c:pt>
                <c:pt idx="38">
                  <c:v>21.589585678065873</c:v>
                </c:pt>
                <c:pt idx="39">
                  <c:v>19.881094219134045</c:v>
                </c:pt>
                <c:pt idx="40">
                  <c:v>18.21900192273468</c:v>
                </c:pt>
                <c:pt idx="41">
                  <c:v>16.613166020589535</c:v>
                </c:pt>
                <c:pt idx="42">
                  <c:v>15.04637101039763</c:v>
                </c:pt>
                <c:pt idx="43">
                  <c:v>13.522237980807846</c:v>
                </c:pt>
                <c:pt idx="44">
                  <c:v>12.034938282544172</c:v>
                </c:pt>
                <c:pt idx="45">
                  <c:v>10.598020044706693</c:v>
                </c:pt>
                <c:pt idx="46">
                  <c:v>9.2158778542713673</c:v>
                </c:pt>
                <c:pt idx="47">
                  <c:v>7.9219965559340935</c:v>
                </c:pt>
                <c:pt idx="48">
                  <c:v>6.735224040554435</c:v>
                </c:pt>
                <c:pt idx="49">
                  <c:v>5.6681322097457691</c:v>
                </c:pt>
                <c:pt idx="50">
                  <c:v>4.7250157400140989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07-4DD7-A699-DBE529B1E31F}"/>
            </c:ext>
          </c:extLst>
        </c:ser>
        <c:ser>
          <c:idx val="2"/>
          <c:order val="2"/>
          <c:tx>
            <c:strRef>
              <c:f>'G:\Clients - internal\Accident &amp; Health\3 Non client work\2018_Society of Actuaries conference (Colin Dutkiewicz)\Phase_3\Calculations\[OB Pensions_capital analysis_RGA Final Stage v17.xlsx]Projections SCR RM'!$AQ$9</c:f>
              <c:strCache>
                <c:ptCount val="1"/>
                <c:pt idx="0">
                  <c:v>Persistency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val>
            <c:numRef>
              <c:f>'[1]Projections SCR RM'!$AQ$10:$AQ$60</c:f>
              <c:numCache>
                <c:formatCode>General</c:formatCode>
                <c:ptCount val="51"/>
                <c:pt idx="0">
                  <c:v>119.77813292120969</c:v>
                </c:pt>
                <c:pt idx="1">
                  <c:v>116.75221122365578</c:v>
                </c:pt>
                <c:pt idx="2">
                  <c:v>113.74798901184403</c:v>
                </c:pt>
                <c:pt idx="3">
                  <c:v>110.6918457034524</c:v>
                </c:pt>
                <c:pt idx="4">
                  <c:v>107.39846497901368</c:v>
                </c:pt>
                <c:pt idx="5">
                  <c:v>103.99934833606896</c:v>
                </c:pt>
                <c:pt idx="6">
                  <c:v>99.960004745857745</c:v>
                </c:pt>
                <c:pt idx="7">
                  <c:v>95.968661411899404</c:v>
                </c:pt>
                <c:pt idx="8">
                  <c:v>91.216348325999235</c:v>
                </c:pt>
                <c:pt idx="9">
                  <c:v>85.799340534600105</c:v>
                </c:pt>
                <c:pt idx="10">
                  <c:v>79.816633167140736</c:v>
                </c:pt>
                <c:pt idx="11">
                  <c:v>73.745826123503605</c:v>
                </c:pt>
                <c:pt idx="12">
                  <c:v>66.520562047669245</c:v>
                </c:pt>
                <c:pt idx="13">
                  <c:v>59.141772462488923</c:v>
                </c:pt>
                <c:pt idx="14">
                  <c:v>51.891168164214463</c:v>
                </c:pt>
                <c:pt idx="15">
                  <c:v>43.802515369190701</c:v>
                </c:pt>
                <c:pt idx="16">
                  <c:v>35.91222180411981</c:v>
                </c:pt>
                <c:pt idx="17">
                  <c:v>28.669286425864229</c:v>
                </c:pt>
                <c:pt idx="18">
                  <c:v>22.482412458460683</c:v>
                </c:pt>
                <c:pt idx="19">
                  <c:v>16.319461328872343</c:v>
                </c:pt>
                <c:pt idx="20">
                  <c:v>10.940292110578682</c:v>
                </c:pt>
                <c:pt idx="21">
                  <c:v>6.3451891493846837</c:v>
                </c:pt>
                <c:pt idx="22">
                  <c:v>3.4358910824600808</c:v>
                </c:pt>
                <c:pt idx="23">
                  <c:v>1.7956529357307587</c:v>
                </c:pt>
                <c:pt idx="24">
                  <c:v>0.8267221368432538</c:v>
                </c:pt>
                <c:pt idx="25">
                  <c:v>0.34424668845221434</c:v>
                </c:pt>
                <c:pt idx="26">
                  <c:v>0.15026171734211768</c:v>
                </c:pt>
                <c:pt idx="27">
                  <c:v>1.4639537216073979E-2</c:v>
                </c:pt>
                <c:pt idx="28">
                  <c:v>1.4266667980973908E-2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07-4DD7-A699-DBE529B1E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8005248"/>
        <c:axId val="428009560"/>
      </c:barChart>
      <c:catAx>
        <c:axId val="428005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Projection year</a:t>
                </a:r>
              </a:p>
            </c:rich>
          </c:tx>
          <c:layout/>
          <c:overlay val="0"/>
        </c:title>
        <c:majorTickMark val="in"/>
        <c:minorTickMark val="none"/>
        <c:tickLblPos val="nextTo"/>
        <c:spPr>
          <a:ln/>
        </c:spPr>
        <c:crossAx val="428009560"/>
        <c:crosses val="autoZero"/>
        <c:auto val="1"/>
        <c:lblAlgn val="ctr"/>
        <c:lblOffset val="100"/>
        <c:tickLblSkip val="5"/>
        <c:noMultiLvlLbl val="0"/>
      </c:catAx>
      <c:valAx>
        <c:axId val="428009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/>
                  <a:t>SCR capital </a:t>
                </a:r>
                <a:endParaRPr lang="en-GB" b="0" dirty="0" smtClean="0"/>
              </a:p>
              <a:p>
                <a:pPr>
                  <a:defRPr b="0"/>
                </a:pPr>
                <a:r>
                  <a:rPr lang="en-GB" b="0" dirty="0" smtClean="0"/>
                  <a:t>(</a:t>
                </a:r>
                <a:r>
                  <a:rPr lang="en-GB" b="0" dirty="0"/>
                  <a:t>pre-diversification) £m</a:t>
                </a:r>
              </a:p>
            </c:rich>
          </c:tx>
          <c:layout/>
          <c:overlay val="0"/>
        </c:title>
        <c:numFmt formatCode="#,##0" sourceLinked="0"/>
        <c:majorTickMark val="in"/>
        <c:minorTickMark val="none"/>
        <c:tickLblPos val="nextTo"/>
        <c:spPr>
          <a:ln/>
        </c:spPr>
        <c:crossAx val="4280052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7846563064891E-2"/>
          <c:y val="0.29878176074715013"/>
          <c:w val="0.90006263187919688"/>
          <c:h val="0.59061289658014016"/>
        </c:manualLayout>
      </c:layout>
      <c:scatterChart>
        <c:scatterStyle val="lineMarker"/>
        <c:varyColors val="0"/>
        <c:ser>
          <c:idx val="5"/>
          <c:order val="2"/>
          <c:tx>
            <c:v>Structure transacted</c:v>
          </c:tx>
          <c:spPr>
            <a:ln w="44450">
              <a:solidFill>
                <a:schemeClr val="accent1"/>
              </a:solidFill>
            </a:ln>
          </c:spPr>
          <c:marker>
            <c:symbol val="plus"/>
            <c:size val="5"/>
            <c:spPr>
              <a:ln>
                <a:solidFill>
                  <a:schemeClr val="accent1"/>
                </a:solidFill>
              </a:ln>
            </c:spPr>
          </c:marker>
          <c:xVal>
            <c:numRef>
              <c:f>'[2]Surplus capital proj'!$B$11:$B$51</c:f>
              <c:numCache>
                <c:formatCode>General</c:formatCode>
                <c:ptCount val="4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  <c:pt idx="34">
                  <c:v>2051</c:v>
                </c:pt>
                <c:pt idx="35">
                  <c:v>2052</c:v>
                </c:pt>
                <c:pt idx="36">
                  <c:v>2053</c:v>
                </c:pt>
                <c:pt idx="37">
                  <c:v>2054</c:v>
                </c:pt>
                <c:pt idx="38">
                  <c:v>2055</c:v>
                </c:pt>
                <c:pt idx="39">
                  <c:v>2056</c:v>
                </c:pt>
                <c:pt idx="40">
                  <c:v>2057</c:v>
                </c:pt>
              </c:numCache>
            </c:numRef>
          </c:xVal>
          <c:yVal>
            <c:numRef>
              <c:f>'[2]Surplus capital proj'!$I$11:$I$51</c:f>
              <c:numCache>
                <c:formatCode>General</c:formatCode>
                <c:ptCount val="41"/>
                <c:pt idx="0">
                  <c:v>27.911525558077969</c:v>
                </c:pt>
                <c:pt idx="1">
                  <c:v>31.453850691051443</c:v>
                </c:pt>
                <c:pt idx="2">
                  <c:v>33.788344213595124</c:v>
                </c:pt>
                <c:pt idx="3">
                  <c:v>35.262736287634127</c:v>
                </c:pt>
                <c:pt idx="4">
                  <c:v>36.030832138834981</c:v>
                </c:pt>
                <c:pt idx="5">
                  <c:v>36.421706194435259</c:v>
                </c:pt>
                <c:pt idx="6">
                  <c:v>35.975267189412023</c:v>
                </c:pt>
                <c:pt idx="7">
                  <c:v>35.606966315978227</c:v>
                </c:pt>
                <c:pt idx="8">
                  <c:v>35.061824870970582</c:v>
                </c:pt>
                <c:pt idx="9">
                  <c:v>34.241854685354667</c:v>
                </c:pt>
                <c:pt idx="10">
                  <c:v>32.934782925687102</c:v>
                </c:pt>
                <c:pt idx="11">
                  <c:v>31.955548682932502</c:v>
                </c:pt>
                <c:pt idx="12">
                  <c:v>30.191949446115387</c:v>
                </c:pt>
                <c:pt idx="13">
                  <c:v>27.765078375399241</c:v>
                </c:pt>
                <c:pt idx="14">
                  <c:v>25.170736615101603</c:v>
                </c:pt>
                <c:pt idx="15">
                  <c:v>21.661323579726982</c:v>
                </c:pt>
                <c:pt idx="16">
                  <c:v>36.929889746027783</c:v>
                </c:pt>
                <c:pt idx="17">
                  <c:v>50.9934014055533</c:v>
                </c:pt>
                <c:pt idx="18">
                  <c:v>64.38068106410536</c:v>
                </c:pt>
                <c:pt idx="19">
                  <c:v>76.470796765809141</c:v>
                </c:pt>
                <c:pt idx="20">
                  <c:v>87.601577076772543</c:v>
                </c:pt>
                <c:pt idx="21">
                  <c:v>97.276484503243765</c:v>
                </c:pt>
                <c:pt idx="22">
                  <c:v>105.8240598906131</c:v>
                </c:pt>
                <c:pt idx="23">
                  <c:v>113.51154100362466</c:v>
                </c:pt>
                <c:pt idx="24">
                  <c:v>120.47809715442752</c:v>
                </c:pt>
                <c:pt idx="25">
                  <c:v>126.83822779444597</c:v>
                </c:pt>
                <c:pt idx="26">
                  <c:v>132.77327183363917</c:v>
                </c:pt>
                <c:pt idx="27">
                  <c:v>138.21775073594966</c:v>
                </c:pt>
                <c:pt idx="28">
                  <c:v>143.31444669455595</c:v>
                </c:pt>
                <c:pt idx="29">
                  <c:v>148.04541730338133</c:v>
                </c:pt>
                <c:pt idx="30">
                  <c:v>152.50045442381239</c:v>
                </c:pt>
                <c:pt idx="31">
                  <c:v>156.67344663747281</c:v>
                </c:pt>
                <c:pt idx="32">
                  <c:v>160.62037126534494</c:v>
                </c:pt>
                <c:pt idx="33">
                  <c:v>164.36865660523424</c:v>
                </c:pt>
                <c:pt idx="34">
                  <c:v>167.95311218265945</c:v>
                </c:pt>
                <c:pt idx="35">
                  <c:v>171.40654827051333</c:v>
                </c:pt>
                <c:pt idx="36">
                  <c:v>174.73497669181543</c:v>
                </c:pt>
                <c:pt idx="37">
                  <c:v>177.92113542991456</c:v>
                </c:pt>
                <c:pt idx="38">
                  <c:v>181.00292551614439</c:v>
                </c:pt>
                <c:pt idx="39">
                  <c:v>183.99557307216543</c:v>
                </c:pt>
                <c:pt idx="40">
                  <c:v>186.92646149555648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E6-4BDC-B483-F911D1E3DA61}"/>
            </c:ext>
          </c:extLst>
        </c:ser>
        <c:ser>
          <c:idx val="0"/>
          <c:order val="0"/>
          <c:tx>
            <c:strRef>
              <c:f>'\\bovfil01.group.net\ActuarialShared\Actuarial\Risk&amp;Capital\Capital Optimisation\_2017 initiatives\OB Pensions\Phase_2a\4_Misc_Calcs\[OB Pensions_capital analysis_v13.xlsx]Surplus capital proj'!$D$9</c:f>
              <c:strCache>
                <c:ptCount val="1"/>
                <c:pt idx="0">
                  <c:v>No reinsurance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'[2]Surplus capital proj'!$B$11:$B$51</c:f>
              <c:numCache>
                <c:formatCode>General</c:formatCode>
                <c:ptCount val="4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  <c:pt idx="34">
                  <c:v>2051</c:v>
                </c:pt>
                <c:pt idx="35">
                  <c:v>2052</c:v>
                </c:pt>
                <c:pt idx="36">
                  <c:v>2053</c:v>
                </c:pt>
                <c:pt idx="37">
                  <c:v>2054</c:v>
                </c:pt>
                <c:pt idx="38">
                  <c:v>2055</c:v>
                </c:pt>
                <c:pt idx="39">
                  <c:v>2056</c:v>
                </c:pt>
                <c:pt idx="40">
                  <c:v>2057</c:v>
                </c:pt>
              </c:numCache>
            </c:numRef>
          </c:xVal>
          <c:yVal>
            <c:numRef>
              <c:f>'[2]Surplus capital proj'!$D$11:$D$51</c:f>
              <c:numCache>
                <c:formatCode>General</c:formatCode>
                <c:ptCount val="41"/>
                <c:pt idx="0">
                  <c:v>0</c:v>
                </c:pt>
                <c:pt idx="1">
                  <c:v>-6.7167215523094796</c:v>
                </c:pt>
                <c:pt idx="2">
                  <c:v>-14.011076887233628</c:v>
                </c:pt>
                <c:pt idx="3">
                  <c:v>-20.946815138657826</c:v>
                </c:pt>
                <c:pt idx="4">
                  <c:v>-27.192230333776806</c:v>
                </c:pt>
                <c:pt idx="5">
                  <c:v>-32.681582923736158</c:v>
                </c:pt>
                <c:pt idx="6">
                  <c:v>-38.546118487524822</c:v>
                </c:pt>
                <c:pt idx="7">
                  <c:v>-42.826340128664057</c:v>
                </c:pt>
                <c:pt idx="8">
                  <c:v>-46.547647271383752</c:v>
                </c:pt>
                <c:pt idx="9">
                  <c:v>-49.843555711585196</c:v>
                </c:pt>
                <c:pt idx="10">
                  <c:v>-53.311648095819649</c:v>
                </c:pt>
                <c:pt idx="11">
                  <c:v>-54.379509707320082</c:v>
                </c:pt>
                <c:pt idx="12">
                  <c:v>-57.041826800396962</c:v>
                </c:pt>
                <c:pt idx="13">
                  <c:v>-59.912298236970791</c:v>
                </c:pt>
                <c:pt idx="14">
                  <c:v>-62.343322146406067</c:v>
                </c:pt>
                <c:pt idx="15">
                  <c:v>-65.653248770906714</c:v>
                </c:pt>
                <c:pt idx="16">
                  <c:v>-44.27842386009138</c:v>
                </c:pt>
                <c:pt idx="17">
                  <c:v>-23.706639382964426</c:v>
                </c:pt>
                <c:pt idx="18">
                  <c:v>-4.1965834679754863</c:v>
                </c:pt>
                <c:pt idx="19">
                  <c:v>12.703350750501812</c:v>
                </c:pt>
                <c:pt idx="20">
                  <c:v>28.930233523222711</c:v>
                </c:pt>
                <c:pt idx="21">
                  <c:v>43.730600782484302</c:v>
                </c:pt>
                <c:pt idx="22">
                  <c:v>57.157126721418351</c:v>
                </c:pt>
                <c:pt idx="23">
                  <c:v>69.325213955363424</c:v>
                </c:pt>
                <c:pt idx="24">
                  <c:v>80.031173471687779</c:v>
                </c:pt>
                <c:pt idx="25">
                  <c:v>89.385376838205019</c:v>
                </c:pt>
                <c:pt idx="26">
                  <c:v>97.631797620341487</c:v>
                </c:pt>
                <c:pt idx="27">
                  <c:v>104.82084004384664</c:v>
                </c:pt>
                <c:pt idx="28">
                  <c:v>111.27430596031941</c:v>
                </c:pt>
                <c:pt idx="29">
                  <c:v>116.8158920752669</c:v>
                </c:pt>
                <c:pt idx="30">
                  <c:v>121.93606025206898</c:v>
                </c:pt>
                <c:pt idx="31">
                  <c:v>126.72538330195891</c:v>
                </c:pt>
                <c:pt idx="32">
                  <c:v>131.37565488961712</c:v>
                </c:pt>
                <c:pt idx="33">
                  <c:v>135.94911782353219</c:v>
                </c:pt>
                <c:pt idx="34">
                  <c:v>140.59068928787642</c:v>
                </c:pt>
                <c:pt idx="35">
                  <c:v>145.41539233453534</c:v>
                </c:pt>
                <c:pt idx="36">
                  <c:v>150.15804230407545</c:v>
                </c:pt>
                <c:pt idx="37">
                  <c:v>154.60186450295748</c:v>
                </c:pt>
                <c:pt idx="38">
                  <c:v>158.79446965396738</c:v>
                </c:pt>
                <c:pt idx="39">
                  <c:v>162.65156641671598</c:v>
                </c:pt>
                <c:pt idx="40">
                  <c:v>166.23417946288842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E6-4BDC-B483-F911D1E3DA61}"/>
            </c:ext>
          </c:extLst>
        </c:ser>
        <c:ser>
          <c:idx val="1"/>
          <c:order val="1"/>
          <c:tx>
            <c:v>Full risk transfer</c:v>
          </c:tx>
          <c:spPr>
            <a:ln w="9525">
              <a:solidFill>
                <a:srgbClr val="4096B8"/>
              </a:solidFill>
            </a:ln>
          </c:spPr>
          <c:marker>
            <c:symbol val="none"/>
          </c:marker>
          <c:xVal>
            <c:numRef>
              <c:f>'[2]Surplus capital proj'!$B$11:$B$51</c:f>
              <c:numCache>
                <c:formatCode>General</c:formatCode>
                <c:ptCount val="4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  <c:pt idx="34">
                  <c:v>2051</c:v>
                </c:pt>
                <c:pt idx="35">
                  <c:v>2052</c:v>
                </c:pt>
                <c:pt idx="36">
                  <c:v>2053</c:v>
                </c:pt>
                <c:pt idx="37">
                  <c:v>2054</c:v>
                </c:pt>
                <c:pt idx="38">
                  <c:v>2055</c:v>
                </c:pt>
                <c:pt idx="39">
                  <c:v>2056</c:v>
                </c:pt>
                <c:pt idx="40">
                  <c:v>2057</c:v>
                </c:pt>
              </c:numCache>
            </c:numRef>
          </c:xVal>
          <c:yVal>
            <c:numRef>
              <c:f>'[2]Surplus capital proj'!$E$11:$E$51</c:f>
              <c:numCache>
                <c:formatCode>General</c:formatCode>
                <c:ptCount val="41"/>
                <c:pt idx="0">
                  <c:v>-13.839036331338107</c:v>
                </c:pt>
                <c:pt idx="1">
                  <c:v>-12.944500406051866</c:v>
                </c:pt>
                <c:pt idx="2">
                  <c:v>-13.326651352174267</c:v>
                </c:pt>
                <c:pt idx="3">
                  <c:v>-14.7478599988602</c:v>
                </c:pt>
                <c:pt idx="4">
                  <c:v>-17.043259444205042</c:v>
                </c:pt>
                <c:pt idx="5">
                  <c:v>-20.13049424732138</c:v>
                </c:pt>
                <c:pt idx="6">
                  <c:v>-24.069441714795836</c:v>
                </c:pt>
                <c:pt idx="7">
                  <c:v>-28.369893807282523</c:v>
                </c:pt>
                <c:pt idx="8">
                  <c:v>-33.148101558988451</c:v>
                </c:pt>
                <c:pt idx="9">
                  <c:v>-38.383963491045847</c:v>
                </c:pt>
                <c:pt idx="10">
                  <c:v>-43.975054029536757</c:v>
                </c:pt>
                <c:pt idx="11">
                  <c:v>-49.672417294054895</c:v>
                </c:pt>
                <c:pt idx="12">
                  <c:v>-55.847503792078093</c:v>
                </c:pt>
                <c:pt idx="13">
                  <c:v>-62.290606223156885</c:v>
                </c:pt>
                <c:pt idx="14">
                  <c:v>-68.950136280846863</c:v>
                </c:pt>
                <c:pt idx="15">
                  <c:v>-75.956840123378697</c:v>
                </c:pt>
                <c:pt idx="16">
                  <c:v>-69.339415247875422</c:v>
                </c:pt>
                <c:pt idx="17">
                  <c:v>-63.022502936709699</c:v>
                </c:pt>
                <c:pt idx="18">
                  <c:v>-56.959131992941138</c:v>
                </c:pt>
                <c:pt idx="19">
                  <c:v>-51.337834732968204</c:v>
                </c:pt>
                <c:pt idx="20">
                  <c:v>-45.942197211818495</c:v>
                </c:pt>
                <c:pt idx="21">
                  <c:v>-40.803264927319404</c:v>
                </c:pt>
                <c:pt idx="22">
                  <c:v>-35.93959534158553</c:v>
                </c:pt>
                <c:pt idx="23">
                  <c:v>-31.396350582325979</c:v>
                </c:pt>
                <c:pt idx="24">
                  <c:v>-27.182414660058612</c:v>
                </c:pt>
                <c:pt idx="25">
                  <c:v>-23.276321901148364</c:v>
                </c:pt>
                <c:pt idx="26">
                  <c:v>-19.633134982076498</c:v>
                </c:pt>
                <c:pt idx="27">
                  <c:v>-16.286472116663106</c:v>
                </c:pt>
                <c:pt idx="28">
                  <c:v>-13.180333760930694</c:v>
                </c:pt>
                <c:pt idx="29">
                  <c:v>-10.326583112824409</c:v>
                </c:pt>
                <c:pt idx="30">
                  <c:v>-7.6545414168887334</c:v>
                </c:pt>
                <c:pt idx="31">
                  <c:v>-5.184052747112375</c:v>
                </c:pt>
                <c:pt idx="32">
                  <c:v>-2.8745284566341809</c:v>
                </c:pt>
                <c:pt idx="33">
                  <c:v>-0.71589163848776138</c:v>
                </c:pt>
                <c:pt idx="34">
                  <c:v>1.3095643063122395</c:v>
                </c:pt>
                <c:pt idx="35">
                  <c:v>3.2174744364606056</c:v>
                </c:pt>
                <c:pt idx="36">
                  <c:v>4.9981545761910411</c:v>
                </c:pt>
                <c:pt idx="37">
                  <c:v>6.618046609936016</c:v>
                </c:pt>
                <c:pt idx="38">
                  <c:v>8.0990483567955209</c:v>
                </c:pt>
                <c:pt idx="39">
                  <c:v>9.4405602474028285</c:v>
                </c:pt>
                <c:pt idx="40">
                  <c:v>10.655129950240052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1E6-4BDC-B483-F911D1E3D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331664"/>
        <c:axId val="429330880"/>
      </c:scatterChart>
      <c:valAx>
        <c:axId val="429331664"/>
        <c:scaling>
          <c:orientation val="minMax"/>
          <c:max val="2057"/>
          <c:min val="2017"/>
        </c:scaling>
        <c:delete val="0"/>
        <c:axPos val="b"/>
        <c:numFmt formatCode="General" sourceLinked="1"/>
        <c:majorTickMark val="in"/>
        <c:minorTickMark val="none"/>
        <c:tickLblPos val="low"/>
        <c:spPr>
          <a:ln/>
        </c:spPr>
        <c:crossAx val="429330880"/>
        <c:crosses val="autoZero"/>
        <c:crossBetween val="midCat"/>
        <c:majorUnit val="5"/>
        <c:minorUnit val="5"/>
      </c:valAx>
      <c:valAx>
        <c:axId val="429330880"/>
        <c:scaling>
          <c:orientation val="minMax"/>
          <c:max val="300"/>
          <c:min val="-100"/>
        </c:scaling>
        <c:delete val="0"/>
        <c:axPos val="l"/>
        <c:numFmt formatCode="_(* #,##0_);_(* \(#,##0\);_(* &quot;-&quot;_);_(@_)" sourceLinked="0"/>
        <c:majorTickMark val="in"/>
        <c:minorTickMark val="none"/>
        <c:tickLblPos val="nextTo"/>
        <c:spPr>
          <a:ln/>
        </c:spPr>
        <c:crossAx val="429331664"/>
        <c:crosses val="autoZero"/>
        <c:crossBetween val="midCat"/>
        <c:majorUnit val="50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1.64043619216033E-2"/>
          <c:y val="0.11773794808405438"/>
          <c:w val="0.95783377541998216"/>
          <c:h val="0.14227303941766242"/>
        </c:manualLayout>
      </c:layout>
      <c:overlay val="0"/>
      <c:spPr>
        <a:noFill/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3" y="739775"/>
            <a:ext cx="658336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20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9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73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0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0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01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36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77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4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26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70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Majority expected to retire in 8-15 years</a:t>
            </a:r>
          </a:p>
          <a:p>
            <a:endParaRPr lang="en-GB" dirty="0"/>
          </a:p>
          <a:p>
            <a:r>
              <a:rPr lang="en-GB" dirty="0"/>
              <a:t>Optionality:</a:t>
            </a:r>
          </a:p>
          <a:p>
            <a:pPr marL="171450" indent="-171450">
              <a:buFontTx/>
              <a:buChar char="-"/>
            </a:pPr>
            <a:r>
              <a:rPr lang="en-GB" dirty="0"/>
              <a:t>Retire 55-75</a:t>
            </a:r>
          </a:p>
          <a:p>
            <a:pPr marL="171450" indent="-171450">
              <a:buFontTx/>
              <a:buChar char="-"/>
            </a:pPr>
            <a:r>
              <a:rPr lang="en-GB" dirty="0"/>
              <a:t>Joint or single life – lose 5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gtee</a:t>
            </a:r>
            <a:r>
              <a:rPr lang="en-GB" dirty="0"/>
              <a:t> period</a:t>
            </a:r>
          </a:p>
          <a:p>
            <a:pPr marL="171450" indent="-171450">
              <a:buFontTx/>
              <a:buChar char="-"/>
            </a:pPr>
            <a:r>
              <a:rPr lang="en-GB" dirty="0"/>
              <a:t>Amount of cash at vesting – 100% cash, </a:t>
            </a:r>
          </a:p>
          <a:p>
            <a:pPr marL="171450" indent="-171450">
              <a:buFontTx/>
              <a:buChar char="-"/>
            </a:pPr>
            <a:r>
              <a:rPr lang="en-GB" dirty="0"/>
              <a:t>- transfer to 3</a:t>
            </a:r>
            <a:r>
              <a:rPr lang="en-GB" baseline="30000" dirty="0"/>
              <a:t>rd</a:t>
            </a:r>
            <a:r>
              <a:rPr lang="en-GB" dirty="0"/>
              <a:t> party before vesting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16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82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90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60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94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48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20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20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0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9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Life Cat – quota share or stop loss</a:t>
            </a:r>
          </a:p>
          <a:p>
            <a:pPr lvl="1"/>
            <a:r>
              <a:rPr lang="en-GB" dirty="0"/>
              <a:t>Longevity – longevity swap</a:t>
            </a:r>
          </a:p>
          <a:p>
            <a:pPr lvl="1"/>
            <a:r>
              <a:rPr lang="en-GB" dirty="0"/>
              <a:t>Market – derivatives/hedging costs</a:t>
            </a:r>
          </a:p>
          <a:p>
            <a:pPr lvl="1"/>
            <a:r>
              <a:rPr lang="en-GB" dirty="0"/>
              <a:t>Lapse – stop loss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4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6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6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3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4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18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5" y="800101"/>
            <a:ext cx="3946096" cy="4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92" y="1600207"/>
            <a:ext cx="8234358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4914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November 2018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08 November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30349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08 November 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08 November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08 November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2" y="303610"/>
            <a:ext cx="8291512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90" y="4807744"/>
            <a:ext cx="2016125" cy="248841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08 November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8" y="4807744"/>
            <a:ext cx="4321175" cy="24884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68779" y="1314451"/>
            <a:ext cx="8018022" cy="3129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68778" y="4689361"/>
            <a:ext cx="6717180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450"/>
              </a:spcBef>
              <a:buNone/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8779" y="889325"/>
            <a:ext cx="8018022" cy="2874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E884D97-C433-4962-A394-5BDEF6FC8EF2}"/>
              </a:ext>
            </a:extLst>
          </p:cNvPr>
          <p:cNvCxnSpPr/>
          <p:nvPr userDrawn="1"/>
        </p:nvCxnSpPr>
        <p:spPr>
          <a:xfrm flipV="1">
            <a:off x="0" y="0"/>
            <a:ext cx="9144000" cy="5143500"/>
          </a:xfrm>
          <a:prstGeom prst="line">
            <a:avLst/>
          </a:prstGeom>
          <a:ln w="76200">
            <a:solidFill>
              <a:srgbClr val="E94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55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68779" y="1314451"/>
            <a:ext cx="8018022" cy="3129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68778" y="4689361"/>
            <a:ext cx="6717180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450"/>
              </a:spcBef>
              <a:buNone/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8779" y="889325"/>
            <a:ext cx="8018022" cy="2874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2F016F1-60C4-4835-8B69-FDD5FC3EF95B}"/>
              </a:ext>
            </a:extLst>
          </p:cNvPr>
          <p:cNvCxnSpPr/>
          <p:nvPr userDrawn="1"/>
        </p:nvCxnSpPr>
        <p:spPr>
          <a:xfrm flipV="1">
            <a:off x="0" y="0"/>
            <a:ext cx="9144000" cy="5143500"/>
          </a:xfrm>
          <a:prstGeom prst="line">
            <a:avLst/>
          </a:prstGeom>
          <a:ln w="76200">
            <a:solidFill>
              <a:srgbClr val="E94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147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68779" y="1314451"/>
            <a:ext cx="8018022" cy="3129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68778" y="4689361"/>
            <a:ext cx="6717180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450"/>
              </a:spcBef>
              <a:buNone/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8779" y="889325"/>
            <a:ext cx="8018022" cy="2874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33CD874-1A58-4BAD-AD4D-06E4E9C112BC}"/>
              </a:ext>
            </a:extLst>
          </p:cNvPr>
          <p:cNvCxnSpPr/>
          <p:nvPr userDrawn="1"/>
        </p:nvCxnSpPr>
        <p:spPr>
          <a:xfrm flipV="1">
            <a:off x="0" y="0"/>
            <a:ext cx="9144000" cy="5143500"/>
          </a:xfrm>
          <a:prstGeom prst="line">
            <a:avLst/>
          </a:prstGeom>
          <a:ln w="76200">
            <a:solidFill>
              <a:srgbClr val="E94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798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1485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November 2018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693823" y="404980"/>
            <a:ext cx="1189338" cy="496537"/>
            <a:chOff x="7905328" y="493473"/>
            <a:chExt cx="1656184" cy="662050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6286500" y="404979"/>
            <a:ext cx="1189338" cy="496537"/>
            <a:chOff x="7905328" y="1357569"/>
            <a:chExt cx="1656184" cy="662050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00968" y="4144137"/>
            <a:ext cx="9791567" cy="750322"/>
            <a:chOff x="-326052" y="5525517"/>
            <a:chExt cx="10607533" cy="1000430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18816" y="6054023"/>
              <a:ext cx="1146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15795" y="6003689"/>
              <a:ext cx="139482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08416" y="5626184"/>
              <a:ext cx="225270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48712" y="6003687"/>
              <a:ext cx="125416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861294" y="5777187"/>
              <a:ext cx="1838629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460079" y="5928191"/>
              <a:ext cx="151722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070377" y="6020467"/>
              <a:ext cx="12124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14313" y="5659739"/>
              <a:ext cx="21380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53737" y="5939575"/>
              <a:ext cx="138267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19560" y="5545288"/>
              <a:ext cx="235863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081939" y="5620791"/>
              <a:ext cx="217281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685758" y="5746624"/>
              <a:ext cx="1872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13649" y="5973128"/>
              <a:ext cx="142435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746551" y="5587235"/>
              <a:ext cx="2214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80231" y="6031851"/>
              <a:ext cx="10943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279" y="5981517"/>
              <a:ext cx="134620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326052" y="5525517"/>
              <a:ext cx="118643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209497" y="5852688"/>
              <a:ext cx="151638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181048" y="5634573"/>
              <a:ext cx="2228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59657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November 2018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7493579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871223" y="4552061"/>
            <a:ext cx="101213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237665" y="4514311"/>
            <a:ext cx="124136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Community</a:t>
            </a: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1600085" y="4231182"/>
            <a:ext cx="203324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2283435" y="4514310"/>
            <a:ext cx="111152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2664282" y="4344434"/>
            <a:ext cx="165102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Working parties</a:t>
            </a: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3217005" y="4457687"/>
            <a:ext cx="13543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Volunteering</a:t>
            </a: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3780355" y="4526895"/>
            <a:ext cx="10730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4097835" y="4256349"/>
            <a:ext cx="19274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4780380" y="4466226"/>
            <a:ext cx="12301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Networking</a:t>
            </a: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5118063" y="4170510"/>
            <a:ext cx="213103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5637182" y="4227137"/>
            <a:ext cx="195951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6194553" y="4321512"/>
            <a:ext cx="1682192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6774146" y="4491390"/>
            <a:ext cx="126861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Opportunity</a:t>
            </a: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7173747" y="4201970"/>
            <a:ext cx="199798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7850991" y="4535432"/>
            <a:ext cx="96404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8271035" y="4497682"/>
            <a:ext cx="119648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Supporting</a:t>
            </a: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277885" y="4155682"/>
            <a:ext cx="104900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Expertise</a:t>
            </a: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170296" y="4401060"/>
            <a:ext cx="135357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Sponsorship</a:t>
            </a: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190207" y="4237474"/>
            <a:ext cx="201080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November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2915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November 2018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63484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November 2018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651986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November 2018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7129463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50"/>
            <a:ext cx="1385017" cy="225056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November 2018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08 November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92" y="303610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2" y="1168003"/>
            <a:ext cx="8291512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90" y="4807744"/>
            <a:ext cx="2016125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7" y="4807744"/>
            <a:ext cx="5589583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5" y="4801797"/>
            <a:ext cx="647700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8" y="4747022"/>
            <a:ext cx="8207375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72341"/>
            <a:ext cx="1242138" cy="5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2353016" y="0"/>
            <a:ext cx="2263692" cy="51435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3" y="99308"/>
              <a:ext cx="2839661" cy="328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2"/>
                  </a:solidFill>
                </a:rPr>
                <a:t>Colour</a:t>
              </a:r>
              <a:r>
                <a:rPr lang="en-GB" sz="8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28294"/>
              <a:chOff x="-2982571" y="476672"/>
              <a:chExt cx="2863473" cy="328294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Dark blue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G52  B88</a:t>
                </a:r>
                <a:endParaRPr lang="en-US" sz="8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28294"/>
              <a:chOff x="-2928990" y="365095"/>
              <a:chExt cx="2643206" cy="328294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Gold</a:t>
                </a:r>
              </a:p>
              <a:p>
                <a:r>
                  <a:rPr lang="en-GB" sz="800" dirty="0"/>
                  <a:t>R217</a:t>
                </a:r>
                <a:r>
                  <a:rPr lang="en-GB" sz="800" baseline="0" dirty="0"/>
                  <a:t>  G171  B22</a:t>
                </a:r>
                <a:endParaRPr lang="en-US" sz="6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28294"/>
              <a:chOff x="-2928990" y="63509"/>
              <a:chExt cx="2643206" cy="328294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Mid blue</a:t>
                </a:r>
              </a:p>
              <a:p>
                <a:r>
                  <a:rPr lang="en-GB" sz="800" dirty="0"/>
                  <a:t>R64</a:t>
                </a:r>
                <a:r>
                  <a:rPr lang="en-GB" sz="800" baseline="0" dirty="0"/>
                  <a:t>  G150  B184</a:t>
                </a:r>
                <a:endParaRPr lang="en-US" sz="8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Secondary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1814513" algn="l"/>
                </a:tabLst>
              </a:pPr>
              <a:r>
                <a:rPr lang="en-GB" sz="800" b="1" dirty="0">
                  <a:solidFill>
                    <a:schemeClr val="accent1"/>
                  </a:solidFill>
                </a:rPr>
                <a:t>Primary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28294"/>
              <a:chOff x="-2928990" y="63509"/>
              <a:chExt cx="2643206" cy="328294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grey</a:t>
                </a:r>
              </a:p>
              <a:p>
                <a:r>
                  <a:rPr lang="en-GB" sz="800" dirty="0"/>
                  <a:t>R220</a:t>
                </a:r>
                <a:r>
                  <a:rPr lang="en-GB" sz="800" baseline="0" dirty="0"/>
                  <a:t>  G221  B217</a:t>
                </a:r>
                <a:endParaRPr lang="en-US" sz="8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28294"/>
              <a:chOff x="-2928990" y="696778"/>
              <a:chExt cx="2643206" cy="328294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Pea green</a:t>
                </a:r>
              </a:p>
              <a:p>
                <a:r>
                  <a:rPr lang="en-GB" sz="800" dirty="0"/>
                  <a:t>R121</a:t>
                </a:r>
                <a:r>
                  <a:rPr lang="en-GB" sz="800" baseline="0" dirty="0"/>
                  <a:t>  G163  B42</a:t>
                </a:r>
                <a:endParaRPr lang="en-US" sz="8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28294"/>
              <a:chOff x="-2982571" y="3144506"/>
              <a:chExt cx="2863473" cy="328294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Forest green</a:t>
                </a:r>
              </a:p>
              <a:p>
                <a:r>
                  <a:rPr lang="en-GB" sz="800" dirty="0"/>
                  <a:t>R</a:t>
                </a:r>
                <a:r>
                  <a:rPr lang="en-GB" sz="800" baseline="0" dirty="0"/>
                  <a:t>0 G132  B82</a:t>
                </a:r>
                <a:endParaRPr lang="en-US" sz="8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28294"/>
              <a:chOff x="-2928990" y="696778"/>
              <a:chExt cx="2643206" cy="328294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Bottle green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G179  B162</a:t>
                </a:r>
                <a:endParaRPr lang="en-US" sz="8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28294"/>
              <a:chOff x="-2928990" y="696778"/>
              <a:chExt cx="2643206" cy="328294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Cyan</a:t>
                </a:r>
              </a:p>
              <a:p>
                <a:r>
                  <a:rPr lang="en-GB" sz="800" dirty="0"/>
                  <a:t>R0</a:t>
                </a:r>
                <a:r>
                  <a:rPr lang="en-GB" sz="800" baseline="0" dirty="0"/>
                  <a:t>  G156  B200</a:t>
                </a:r>
                <a:endParaRPr lang="en-US" sz="8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28294"/>
              <a:chOff x="-2982571" y="4377914"/>
              <a:chExt cx="2863473" cy="328294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blue</a:t>
                </a:r>
              </a:p>
              <a:p>
                <a:r>
                  <a:rPr lang="en-GB" sz="800" dirty="0"/>
                  <a:t>R124</a:t>
                </a:r>
                <a:r>
                  <a:rPr lang="en-GB" sz="800" baseline="0" dirty="0"/>
                  <a:t>  G179  B225</a:t>
                </a:r>
                <a:endParaRPr lang="en-US" sz="8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28294"/>
              <a:chOff x="-2928990" y="696778"/>
              <a:chExt cx="2643206" cy="328294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Violet</a:t>
                </a:r>
              </a:p>
              <a:p>
                <a:r>
                  <a:rPr lang="en-GB" sz="800" dirty="0"/>
                  <a:t>R128</a:t>
                </a:r>
                <a:r>
                  <a:rPr lang="en-GB" sz="800" baseline="0" dirty="0"/>
                  <a:t>  G118  B207</a:t>
                </a:r>
                <a:endParaRPr lang="en-US" sz="8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28294"/>
              <a:chOff x="-2928990" y="696778"/>
              <a:chExt cx="2643206" cy="32829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Purple</a:t>
                </a:r>
              </a:p>
              <a:p>
                <a:r>
                  <a:rPr lang="en-GB" sz="800" dirty="0"/>
                  <a:t>R143</a:t>
                </a:r>
                <a:r>
                  <a:rPr lang="en-GB" sz="800" baseline="0" dirty="0"/>
                  <a:t>  G70  B147</a:t>
                </a:r>
                <a:endParaRPr lang="en-US" sz="8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28294"/>
              <a:chOff x="-2928990" y="696778"/>
              <a:chExt cx="2643206" cy="32829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err="1"/>
                  <a:t>Fuscia</a:t>
                </a:r>
                <a:endParaRPr lang="en-GB" sz="800" dirty="0"/>
              </a:p>
              <a:p>
                <a:r>
                  <a:rPr lang="en-GB" sz="800" dirty="0"/>
                  <a:t>R233</a:t>
                </a:r>
                <a:r>
                  <a:rPr lang="en-GB" sz="800" baseline="0" dirty="0"/>
                  <a:t>  G69  B140</a:t>
                </a:r>
                <a:endParaRPr lang="en-US" sz="8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28294"/>
              <a:chOff x="-2928990" y="696778"/>
              <a:chExt cx="2643206" cy="32829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Red</a:t>
                </a:r>
              </a:p>
              <a:p>
                <a:r>
                  <a:rPr lang="en-GB" sz="800" dirty="0"/>
                  <a:t>R200</a:t>
                </a:r>
                <a:r>
                  <a:rPr lang="en-GB" sz="800" baseline="0" dirty="0"/>
                  <a:t>  G30  B69</a:t>
                </a:r>
                <a:endParaRPr lang="en-US" sz="8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28294"/>
              <a:chOff x="-2928990" y="696778"/>
              <a:chExt cx="2643206" cy="32829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Orange</a:t>
                </a:r>
              </a:p>
              <a:p>
                <a:r>
                  <a:rPr lang="en-GB" sz="800" dirty="0"/>
                  <a:t>R238</a:t>
                </a:r>
                <a:r>
                  <a:rPr lang="en-GB" sz="800" baseline="0" dirty="0"/>
                  <a:t>  G116  29</a:t>
                </a:r>
                <a:endParaRPr lang="en-US" sz="8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0" r:id="rId14"/>
    <p:sldLayoutId id="2147483671" r:id="rId15"/>
    <p:sldLayoutId id="2147483672" r:id="rId16"/>
    <p:sldLayoutId id="2147483673" r:id="rId1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5pPr>
      <a:lvl6pPr marL="34291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6pPr>
      <a:lvl7pPr marL="685835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7pPr>
      <a:lvl8pPr marL="1028751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8pPr>
      <a:lvl9pPr marL="13716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02417" indent="-20241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1800">
          <a:solidFill>
            <a:srgbClr val="3F4548"/>
          </a:solidFill>
          <a:latin typeface="+mn-lt"/>
          <a:ea typeface="+mn-ea"/>
          <a:cs typeface="+mn-cs"/>
        </a:defRPr>
      </a:lvl1pPr>
      <a:lvl2pPr marL="538190" indent="-20122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500">
          <a:solidFill>
            <a:srgbClr val="3F4548"/>
          </a:solidFill>
          <a:latin typeface="+mn-lt"/>
          <a:cs typeface="+mn-cs"/>
        </a:defRPr>
      </a:lvl2pPr>
      <a:lvl3pPr marL="803713" indent="-1309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075189" indent="-136930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200">
          <a:solidFill>
            <a:srgbClr val="3F4548"/>
          </a:solidFill>
          <a:latin typeface="+mn-lt"/>
          <a:cs typeface="+mn-cs"/>
        </a:defRPr>
      </a:lvl4pPr>
      <a:lvl5pPr marL="1344283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100">
          <a:solidFill>
            <a:srgbClr val="3F4548"/>
          </a:solidFill>
          <a:latin typeface="+mn-lt"/>
          <a:cs typeface="+mn-cs"/>
        </a:defRPr>
      </a:lvl5pPr>
      <a:lvl6pPr marL="1687200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6pPr>
      <a:lvl7pPr marL="2030117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7pPr>
      <a:lvl8pPr marL="2373035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8pPr>
      <a:lvl9pPr marL="2715952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Making The Backbook Fit For The Future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Colin </a:t>
            </a:r>
            <a:r>
              <a:rPr lang="en-GB" dirty="0" err="1"/>
              <a:t>Dutkiewicz</a:t>
            </a:r>
            <a:r>
              <a:rPr lang="en-GB" dirty="0"/>
              <a:t> – Aon</a:t>
            </a:r>
          </a:p>
          <a:p>
            <a:r>
              <a:rPr lang="en-GB" dirty="0"/>
              <a:t>Emily Penn – LV</a:t>
            </a:r>
          </a:p>
          <a:p>
            <a:r>
              <a:rPr lang="en-GB" dirty="0"/>
              <a:t>David </a:t>
            </a:r>
            <a:r>
              <a:rPr lang="en-GB" dirty="0" err="1"/>
              <a:t>Lipovics</a:t>
            </a:r>
            <a:r>
              <a:rPr lang="en-GB" dirty="0"/>
              <a:t> – RGA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 smtClean="0"/>
              <a:pPr/>
              <a:t>08 November 2018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have a low solvency ratio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92" y="1168003"/>
            <a:ext cx="3744660" cy="3480197"/>
          </a:xfrm>
        </p:spPr>
        <p:txBody>
          <a:bodyPr/>
          <a:lstStyle/>
          <a:p>
            <a:r>
              <a:rPr lang="en-GB" dirty="0"/>
              <a:t>Is that more important than lower Own Funds?</a:t>
            </a:r>
          </a:p>
          <a:p>
            <a:r>
              <a:rPr lang="en-GB" dirty="0"/>
              <a:t>But this is very volatile </a:t>
            </a:r>
          </a:p>
          <a:p>
            <a:pPr lvl="1"/>
            <a:r>
              <a:rPr lang="en-GB" dirty="0"/>
              <a:t>end of 2016 with interest rate change</a:t>
            </a:r>
          </a:p>
          <a:p>
            <a:r>
              <a:rPr lang="en-GB" dirty="0"/>
              <a:t>What if it goes lower</a:t>
            </a:r>
          </a:p>
          <a:p>
            <a:pPr lvl="1"/>
            <a:r>
              <a:rPr lang="en-GB" dirty="0"/>
              <a:t>Contingent facilities and future proof</a:t>
            </a:r>
          </a:p>
          <a:p>
            <a:r>
              <a:rPr lang="en-GB" dirty="0">
                <a:solidFill>
                  <a:schemeClr val="accent4"/>
                </a:solidFill>
              </a:rPr>
              <a:t>Oh but I don’t want it to cost (economic/accounting 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217654"/>
              </p:ext>
            </p:extLst>
          </p:nvPr>
        </p:nvGraphicFramePr>
        <p:xfrm>
          <a:off x="4644008" y="1160860"/>
          <a:ext cx="4042796" cy="29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07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real problem </a:t>
            </a:r>
            <a:r>
              <a:rPr lang="en-GB" dirty="0" smtClean="0"/>
              <a:t>statement: I have 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5E73C9CE-AB73-4F7F-A3DA-7A2350BEDC35}"/>
              </a:ext>
            </a:extLst>
          </p:cNvPr>
          <p:cNvSpPr/>
          <p:nvPr/>
        </p:nvSpPr>
        <p:spPr>
          <a:xfrm>
            <a:off x="3843604" y="4141719"/>
            <a:ext cx="1383772" cy="514588"/>
          </a:xfrm>
          <a:prstGeom prst="triangle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1E14FF1A-090E-46FF-A9C6-CE95ADAD74BF}"/>
              </a:ext>
            </a:extLst>
          </p:cNvPr>
          <p:cNvGrpSpPr/>
          <p:nvPr/>
        </p:nvGrpSpPr>
        <p:grpSpPr>
          <a:xfrm>
            <a:off x="384175" y="1624627"/>
            <a:ext cx="8302629" cy="2465986"/>
            <a:chOff x="384175" y="1668871"/>
            <a:chExt cx="8302629" cy="2465986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B908D95-7385-441A-9E7D-E4FC62213544}"/>
                </a:ext>
              </a:extLst>
            </p:cNvPr>
            <p:cNvSpPr/>
            <p:nvPr/>
          </p:nvSpPr>
          <p:spPr>
            <a:xfrm>
              <a:off x="4644008" y="3467265"/>
              <a:ext cx="3951560" cy="422648"/>
            </a:xfrm>
            <a:custGeom>
              <a:avLst/>
              <a:gdLst>
                <a:gd name="connsiteX0" fmla="*/ 0 w 1463040"/>
                <a:gd name="connsiteY0" fmla="*/ 83449 h 500684"/>
                <a:gd name="connsiteX1" fmla="*/ 83449 w 1463040"/>
                <a:gd name="connsiteY1" fmla="*/ 0 h 500684"/>
                <a:gd name="connsiteX2" fmla="*/ 1379591 w 1463040"/>
                <a:gd name="connsiteY2" fmla="*/ 0 h 500684"/>
                <a:gd name="connsiteX3" fmla="*/ 1463040 w 1463040"/>
                <a:gd name="connsiteY3" fmla="*/ 83449 h 500684"/>
                <a:gd name="connsiteX4" fmla="*/ 1463040 w 1463040"/>
                <a:gd name="connsiteY4" fmla="*/ 417235 h 500684"/>
                <a:gd name="connsiteX5" fmla="*/ 1379591 w 1463040"/>
                <a:gd name="connsiteY5" fmla="*/ 500684 h 500684"/>
                <a:gd name="connsiteX6" fmla="*/ 83449 w 1463040"/>
                <a:gd name="connsiteY6" fmla="*/ 500684 h 500684"/>
                <a:gd name="connsiteX7" fmla="*/ 0 w 1463040"/>
                <a:gd name="connsiteY7" fmla="*/ 417235 h 500684"/>
                <a:gd name="connsiteX8" fmla="*/ 0 w 1463040"/>
                <a:gd name="connsiteY8" fmla="*/ 83449 h 5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500684">
                  <a:moveTo>
                    <a:pt x="0" y="83449"/>
                  </a:moveTo>
                  <a:cubicBezTo>
                    <a:pt x="0" y="37361"/>
                    <a:pt x="37361" y="0"/>
                    <a:pt x="83449" y="0"/>
                  </a:cubicBezTo>
                  <a:lnTo>
                    <a:pt x="1379591" y="0"/>
                  </a:lnTo>
                  <a:cubicBezTo>
                    <a:pt x="1425679" y="0"/>
                    <a:pt x="1463040" y="37361"/>
                    <a:pt x="1463040" y="83449"/>
                  </a:cubicBezTo>
                  <a:lnTo>
                    <a:pt x="1463040" y="417235"/>
                  </a:lnTo>
                  <a:cubicBezTo>
                    <a:pt x="1463040" y="463323"/>
                    <a:pt x="1425679" y="500684"/>
                    <a:pt x="1379591" y="500684"/>
                  </a:cubicBezTo>
                  <a:lnTo>
                    <a:pt x="83449" y="500684"/>
                  </a:lnTo>
                  <a:cubicBezTo>
                    <a:pt x="37361" y="500684"/>
                    <a:pt x="0" y="463323"/>
                    <a:pt x="0" y="417235"/>
                  </a:cubicBezTo>
                  <a:lnTo>
                    <a:pt x="0" y="83449"/>
                  </a:lnTo>
                  <a:close/>
                </a:path>
              </a:pathLst>
            </a:custGeom>
            <a:solidFill>
              <a:srgbClr val="D9D9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6000" rIns="72000" bIns="36000" numCol="1" spcCol="127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1080"/>
                </a:spcBef>
              </a:pPr>
              <a:r>
                <a:rPr lang="en-GB" sz="1600" kern="0" dirty="0">
                  <a:solidFill>
                    <a:schemeClr val="tx1"/>
                  </a:solidFill>
                </a:rPr>
                <a:t>articulated </a:t>
              </a:r>
              <a:r>
                <a:rPr lang="en-GB" sz="1600" kern="0" dirty="0">
                  <a:solidFill>
                    <a:srgbClr val="FF0000"/>
                  </a:solidFill>
                </a:rPr>
                <a:t>upfront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73E262F-2454-4E1A-BE38-84ABF448E211}"/>
                </a:ext>
              </a:extLst>
            </p:cNvPr>
            <p:cNvSpPr/>
            <p:nvPr/>
          </p:nvSpPr>
          <p:spPr>
            <a:xfrm>
              <a:off x="4644008" y="3011682"/>
              <a:ext cx="3951560" cy="422648"/>
            </a:xfrm>
            <a:custGeom>
              <a:avLst/>
              <a:gdLst>
                <a:gd name="connsiteX0" fmla="*/ 0 w 1463040"/>
                <a:gd name="connsiteY0" fmla="*/ 83449 h 500684"/>
                <a:gd name="connsiteX1" fmla="*/ 83449 w 1463040"/>
                <a:gd name="connsiteY1" fmla="*/ 0 h 500684"/>
                <a:gd name="connsiteX2" fmla="*/ 1379591 w 1463040"/>
                <a:gd name="connsiteY2" fmla="*/ 0 h 500684"/>
                <a:gd name="connsiteX3" fmla="*/ 1463040 w 1463040"/>
                <a:gd name="connsiteY3" fmla="*/ 83449 h 500684"/>
                <a:gd name="connsiteX4" fmla="*/ 1463040 w 1463040"/>
                <a:gd name="connsiteY4" fmla="*/ 417235 h 500684"/>
                <a:gd name="connsiteX5" fmla="*/ 1379591 w 1463040"/>
                <a:gd name="connsiteY5" fmla="*/ 500684 h 500684"/>
                <a:gd name="connsiteX6" fmla="*/ 83449 w 1463040"/>
                <a:gd name="connsiteY6" fmla="*/ 500684 h 500684"/>
                <a:gd name="connsiteX7" fmla="*/ 0 w 1463040"/>
                <a:gd name="connsiteY7" fmla="*/ 417235 h 500684"/>
                <a:gd name="connsiteX8" fmla="*/ 0 w 1463040"/>
                <a:gd name="connsiteY8" fmla="*/ 83449 h 5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500684">
                  <a:moveTo>
                    <a:pt x="0" y="83449"/>
                  </a:moveTo>
                  <a:cubicBezTo>
                    <a:pt x="0" y="37361"/>
                    <a:pt x="37361" y="0"/>
                    <a:pt x="83449" y="0"/>
                  </a:cubicBezTo>
                  <a:lnTo>
                    <a:pt x="1379591" y="0"/>
                  </a:lnTo>
                  <a:cubicBezTo>
                    <a:pt x="1425679" y="0"/>
                    <a:pt x="1463040" y="37361"/>
                    <a:pt x="1463040" y="83449"/>
                  </a:cubicBezTo>
                  <a:lnTo>
                    <a:pt x="1463040" y="417235"/>
                  </a:lnTo>
                  <a:cubicBezTo>
                    <a:pt x="1463040" y="463323"/>
                    <a:pt x="1425679" y="500684"/>
                    <a:pt x="1379591" y="500684"/>
                  </a:cubicBezTo>
                  <a:lnTo>
                    <a:pt x="83449" y="500684"/>
                  </a:lnTo>
                  <a:cubicBezTo>
                    <a:pt x="37361" y="500684"/>
                    <a:pt x="0" y="463323"/>
                    <a:pt x="0" y="417235"/>
                  </a:cubicBezTo>
                  <a:lnTo>
                    <a:pt x="0" y="83449"/>
                  </a:lnTo>
                  <a:close/>
                </a:path>
              </a:pathLst>
            </a:custGeom>
            <a:solidFill>
              <a:srgbClr val="D9D9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6000" rIns="72000" bIns="36000" numCol="1" spcCol="127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1080"/>
                </a:spcBef>
              </a:pPr>
              <a:r>
                <a:rPr lang="en-GB" sz="1600" kern="0" dirty="0">
                  <a:solidFill>
                    <a:schemeClr val="tx1"/>
                  </a:solidFill>
                </a:rPr>
                <a:t>and other </a:t>
              </a:r>
              <a:r>
                <a:rPr lang="en-GB" sz="1600" kern="0" dirty="0">
                  <a:solidFill>
                    <a:srgbClr val="FF0000"/>
                  </a:solidFill>
                </a:rPr>
                <a:t>qualitative metrics 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D3820BD-CDC9-43D6-BC5F-C8EA81CED48B}"/>
                </a:ext>
              </a:extLst>
            </p:cNvPr>
            <p:cNvSpPr/>
            <p:nvPr/>
          </p:nvSpPr>
          <p:spPr>
            <a:xfrm>
              <a:off x="4644008" y="2547866"/>
              <a:ext cx="3951560" cy="422648"/>
            </a:xfrm>
            <a:custGeom>
              <a:avLst/>
              <a:gdLst>
                <a:gd name="connsiteX0" fmla="*/ 0 w 1463040"/>
                <a:gd name="connsiteY0" fmla="*/ 83449 h 500684"/>
                <a:gd name="connsiteX1" fmla="*/ 83449 w 1463040"/>
                <a:gd name="connsiteY1" fmla="*/ 0 h 500684"/>
                <a:gd name="connsiteX2" fmla="*/ 1379591 w 1463040"/>
                <a:gd name="connsiteY2" fmla="*/ 0 h 500684"/>
                <a:gd name="connsiteX3" fmla="*/ 1463040 w 1463040"/>
                <a:gd name="connsiteY3" fmla="*/ 83449 h 500684"/>
                <a:gd name="connsiteX4" fmla="*/ 1463040 w 1463040"/>
                <a:gd name="connsiteY4" fmla="*/ 417235 h 500684"/>
                <a:gd name="connsiteX5" fmla="*/ 1379591 w 1463040"/>
                <a:gd name="connsiteY5" fmla="*/ 500684 h 500684"/>
                <a:gd name="connsiteX6" fmla="*/ 83449 w 1463040"/>
                <a:gd name="connsiteY6" fmla="*/ 500684 h 500684"/>
                <a:gd name="connsiteX7" fmla="*/ 0 w 1463040"/>
                <a:gd name="connsiteY7" fmla="*/ 417235 h 500684"/>
                <a:gd name="connsiteX8" fmla="*/ 0 w 1463040"/>
                <a:gd name="connsiteY8" fmla="*/ 83449 h 5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500684">
                  <a:moveTo>
                    <a:pt x="0" y="83449"/>
                  </a:moveTo>
                  <a:cubicBezTo>
                    <a:pt x="0" y="37361"/>
                    <a:pt x="37361" y="0"/>
                    <a:pt x="83449" y="0"/>
                  </a:cubicBezTo>
                  <a:lnTo>
                    <a:pt x="1379591" y="0"/>
                  </a:lnTo>
                  <a:cubicBezTo>
                    <a:pt x="1425679" y="0"/>
                    <a:pt x="1463040" y="37361"/>
                    <a:pt x="1463040" y="83449"/>
                  </a:cubicBezTo>
                  <a:lnTo>
                    <a:pt x="1463040" y="417235"/>
                  </a:lnTo>
                  <a:cubicBezTo>
                    <a:pt x="1463040" y="463323"/>
                    <a:pt x="1425679" y="500684"/>
                    <a:pt x="1379591" y="500684"/>
                  </a:cubicBezTo>
                  <a:lnTo>
                    <a:pt x="83449" y="500684"/>
                  </a:lnTo>
                  <a:cubicBezTo>
                    <a:pt x="37361" y="500684"/>
                    <a:pt x="0" y="463323"/>
                    <a:pt x="0" y="417235"/>
                  </a:cubicBezTo>
                  <a:lnTo>
                    <a:pt x="0" y="83449"/>
                  </a:lnTo>
                  <a:close/>
                </a:path>
              </a:pathLst>
            </a:custGeom>
            <a:solidFill>
              <a:srgbClr val="D9D9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6000" rIns="72000" bIns="36000" numCol="1" spcCol="1270" anchor="ctr" anchorCtr="0">
              <a:noAutofit/>
            </a:bodyPr>
            <a:lstStyle/>
            <a:p>
              <a:pPr lvl="0" defTabSz="933450">
                <a:lnSpc>
                  <a:spcPct val="80000"/>
                </a:lnSpc>
                <a:spcAft>
                  <a:spcPct val="35000"/>
                </a:spcAft>
              </a:pPr>
              <a:r>
                <a:rPr lang="en-GB" sz="1600" dirty="0">
                  <a:solidFill>
                    <a:schemeClr val="tx1"/>
                  </a:solidFill>
                </a:rPr>
                <a:t>Its </a:t>
              </a:r>
              <a:r>
                <a:rPr lang="en-GB" sz="1600" dirty="0">
                  <a:solidFill>
                    <a:srgbClr val="FF0000"/>
                  </a:solidFill>
                </a:rPr>
                <a:t>net cost/benefit </a:t>
              </a:r>
              <a:r>
                <a:rPr lang="en-GB" sz="1600" dirty="0">
                  <a:solidFill>
                    <a:schemeClr val="tx1"/>
                  </a:solidFill>
                </a:rPr>
                <a:t>impact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8E05B66-8343-4590-9D09-2D78058FFCB6}"/>
                </a:ext>
              </a:extLst>
            </p:cNvPr>
            <p:cNvSpPr/>
            <p:nvPr/>
          </p:nvSpPr>
          <p:spPr>
            <a:xfrm>
              <a:off x="4644008" y="2081800"/>
              <a:ext cx="3951560" cy="422649"/>
            </a:xfrm>
            <a:custGeom>
              <a:avLst/>
              <a:gdLst>
                <a:gd name="connsiteX0" fmla="*/ 0 w 1463040"/>
                <a:gd name="connsiteY0" fmla="*/ 81280 h 812800"/>
                <a:gd name="connsiteX1" fmla="*/ 81280 w 1463040"/>
                <a:gd name="connsiteY1" fmla="*/ 0 h 812800"/>
                <a:gd name="connsiteX2" fmla="*/ 1381760 w 1463040"/>
                <a:gd name="connsiteY2" fmla="*/ 0 h 812800"/>
                <a:gd name="connsiteX3" fmla="*/ 1463040 w 1463040"/>
                <a:gd name="connsiteY3" fmla="*/ 81280 h 812800"/>
                <a:gd name="connsiteX4" fmla="*/ 1463040 w 1463040"/>
                <a:gd name="connsiteY4" fmla="*/ 731520 h 812800"/>
                <a:gd name="connsiteX5" fmla="*/ 1381760 w 1463040"/>
                <a:gd name="connsiteY5" fmla="*/ 812800 h 812800"/>
                <a:gd name="connsiteX6" fmla="*/ 81280 w 1463040"/>
                <a:gd name="connsiteY6" fmla="*/ 812800 h 812800"/>
                <a:gd name="connsiteX7" fmla="*/ 0 w 1463040"/>
                <a:gd name="connsiteY7" fmla="*/ 731520 h 812800"/>
                <a:gd name="connsiteX8" fmla="*/ 0 w 1463040"/>
                <a:gd name="connsiteY8" fmla="*/ 8128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812800">
                  <a:moveTo>
                    <a:pt x="0" y="81280"/>
                  </a:moveTo>
                  <a:cubicBezTo>
                    <a:pt x="0" y="36390"/>
                    <a:pt x="36390" y="0"/>
                    <a:pt x="81280" y="0"/>
                  </a:cubicBezTo>
                  <a:lnTo>
                    <a:pt x="1381760" y="0"/>
                  </a:lnTo>
                  <a:cubicBezTo>
                    <a:pt x="1426650" y="0"/>
                    <a:pt x="1463040" y="36390"/>
                    <a:pt x="1463040" y="81280"/>
                  </a:cubicBezTo>
                  <a:lnTo>
                    <a:pt x="1463040" y="731520"/>
                  </a:lnTo>
                  <a:cubicBezTo>
                    <a:pt x="1463040" y="776410"/>
                    <a:pt x="1426650" y="812800"/>
                    <a:pt x="1381760" y="812800"/>
                  </a:cubicBezTo>
                  <a:lnTo>
                    <a:pt x="81280" y="812800"/>
                  </a:lnTo>
                  <a:cubicBezTo>
                    <a:pt x="36390" y="812800"/>
                    <a:pt x="0" y="776410"/>
                    <a:pt x="0" y="731520"/>
                  </a:cubicBezTo>
                  <a:lnTo>
                    <a:pt x="0" y="81280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95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60966" rIns="72000" bIns="160966" numCol="1" spcCol="1270" anchor="ctr" anchorCtr="0">
              <a:noAutofit/>
            </a:bodyPr>
            <a:lstStyle/>
            <a:p>
              <a:pPr marL="0" lvl="0" indent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And I’ll evaluate a solution on: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C98F599-D845-4C40-AC3C-68E6B2FF9376}"/>
                </a:ext>
              </a:extLst>
            </p:cNvPr>
            <p:cNvSpPr/>
            <p:nvPr/>
          </p:nvSpPr>
          <p:spPr>
            <a:xfrm>
              <a:off x="384175" y="3926277"/>
              <a:ext cx="8302629" cy="20858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EC49782-A7FA-4446-9EFF-DF6A223252F6}"/>
                </a:ext>
              </a:extLst>
            </p:cNvPr>
            <p:cNvSpPr/>
            <p:nvPr/>
          </p:nvSpPr>
          <p:spPr>
            <a:xfrm>
              <a:off x="476424" y="3478929"/>
              <a:ext cx="3951560" cy="422648"/>
            </a:xfrm>
            <a:custGeom>
              <a:avLst/>
              <a:gdLst>
                <a:gd name="connsiteX0" fmla="*/ 0 w 1463040"/>
                <a:gd name="connsiteY0" fmla="*/ 83449 h 500684"/>
                <a:gd name="connsiteX1" fmla="*/ 83449 w 1463040"/>
                <a:gd name="connsiteY1" fmla="*/ 0 h 500684"/>
                <a:gd name="connsiteX2" fmla="*/ 1379591 w 1463040"/>
                <a:gd name="connsiteY2" fmla="*/ 0 h 500684"/>
                <a:gd name="connsiteX3" fmla="*/ 1463040 w 1463040"/>
                <a:gd name="connsiteY3" fmla="*/ 83449 h 500684"/>
                <a:gd name="connsiteX4" fmla="*/ 1463040 w 1463040"/>
                <a:gd name="connsiteY4" fmla="*/ 417235 h 500684"/>
                <a:gd name="connsiteX5" fmla="*/ 1379591 w 1463040"/>
                <a:gd name="connsiteY5" fmla="*/ 500684 h 500684"/>
                <a:gd name="connsiteX6" fmla="*/ 83449 w 1463040"/>
                <a:gd name="connsiteY6" fmla="*/ 500684 h 500684"/>
                <a:gd name="connsiteX7" fmla="*/ 0 w 1463040"/>
                <a:gd name="connsiteY7" fmla="*/ 417235 h 500684"/>
                <a:gd name="connsiteX8" fmla="*/ 0 w 1463040"/>
                <a:gd name="connsiteY8" fmla="*/ 83449 h 5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500684">
                  <a:moveTo>
                    <a:pt x="0" y="83449"/>
                  </a:moveTo>
                  <a:cubicBezTo>
                    <a:pt x="0" y="37361"/>
                    <a:pt x="37361" y="0"/>
                    <a:pt x="83449" y="0"/>
                  </a:cubicBezTo>
                  <a:lnTo>
                    <a:pt x="1379591" y="0"/>
                  </a:lnTo>
                  <a:cubicBezTo>
                    <a:pt x="1425679" y="0"/>
                    <a:pt x="1463040" y="37361"/>
                    <a:pt x="1463040" y="83449"/>
                  </a:cubicBezTo>
                  <a:lnTo>
                    <a:pt x="1463040" y="417235"/>
                  </a:lnTo>
                  <a:cubicBezTo>
                    <a:pt x="1463040" y="463323"/>
                    <a:pt x="1425679" y="500684"/>
                    <a:pt x="1379591" y="500684"/>
                  </a:cubicBezTo>
                  <a:lnTo>
                    <a:pt x="83449" y="500684"/>
                  </a:lnTo>
                  <a:cubicBezTo>
                    <a:pt x="37361" y="500684"/>
                    <a:pt x="0" y="463323"/>
                    <a:pt x="0" y="417235"/>
                  </a:cubicBezTo>
                  <a:lnTo>
                    <a:pt x="0" y="83449"/>
                  </a:lnTo>
                  <a:close/>
                </a:path>
              </a:pathLst>
            </a:custGeom>
            <a:solidFill>
              <a:srgbClr val="D9D9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6000" rIns="36000" bIns="36000" numCol="1" spcCol="127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1080"/>
                </a:spcBef>
              </a:pPr>
              <a:r>
                <a:rPr lang="en-GB" sz="1600" dirty="0">
                  <a:solidFill>
                    <a:schemeClr val="tx1"/>
                  </a:solidFill>
                </a:rPr>
                <a:t>and </a:t>
              </a:r>
              <a:r>
                <a:rPr lang="en-GB" sz="1600" dirty="0">
                  <a:solidFill>
                    <a:srgbClr val="FF0000"/>
                  </a:solidFill>
                </a:rPr>
                <a:t>internal</a:t>
              </a:r>
              <a:r>
                <a:rPr lang="en-GB" sz="1600" dirty="0">
                  <a:solidFill>
                    <a:schemeClr val="tx1"/>
                  </a:solidFill>
                </a:rPr>
                <a:t> management metrics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92EBF24C-3885-4035-92A3-BCBDA9BACFBA}"/>
                </a:ext>
              </a:extLst>
            </p:cNvPr>
            <p:cNvSpPr/>
            <p:nvPr/>
          </p:nvSpPr>
          <p:spPr>
            <a:xfrm>
              <a:off x="476424" y="3023348"/>
              <a:ext cx="3951560" cy="422648"/>
            </a:xfrm>
            <a:custGeom>
              <a:avLst/>
              <a:gdLst>
                <a:gd name="connsiteX0" fmla="*/ 0 w 1463040"/>
                <a:gd name="connsiteY0" fmla="*/ 83449 h 500684"/>
                <a:gd name="connsiteX1" fmla="*/ 83449 w 1463040"/>
                <a:gd name="connsiteY1" fmla="*/ 0 h 500684"/>
                <a:gd name="connsiteX2" fmla="*/ 1379591 w 1463040"/>
                <a:gd name="connsiteY2" fmla="*/ 0 h 500684"/>
                <a:gd name="connsiteX3" fmla="*/ 1463040 w 1463040"/>
                <a:gd name="connsiteY3" fmla="*/ 83449 h 500684"/>
                <a:gd name="connsiteX4" fmla="*/ 1463040 w 1463040"/>
                <a:gd name="connsiteY4" fmla="*/ 417235 h 500684"/>
                <a:gd name="connsiteX5" fmla="*/ 1379591 w 1463040"/>
                <a:gd name="connsiteY5" fmla="*/ 500684 h 500684"/>
                <a:gd name="connsiteX6" fmla="*/ 83449 w 1463040"/>
                <a:gd name="connsiteY6" fmla="*/ 500684 h 500684"/>
                <a:gd name="connsiteX7" fmla="*/ 0 w 1463040"/>
                <a:gd name="connsiteY7" fmla="*/ 417235 h 500684"/>
                <a:gd name="connsiteX8" fmla="*/ 0 w 1463040"/>
                <a:gd name="connsiteY8" fmla="*/ 83449 h 5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500684">
                  <a:moveTo>
                    <a:pt x="0" y="83449"/>
                  </a:moveTo>
                  <a:cubicBezTo>
                    <a:pt x="0" y="37361"/>
                    <a:pt x="37361" y="0"/>
                    <a:pt x="83449" y="0"/>
                  </a:cubicBezTo>
                  <a:lnTo>
                    <a:pt x="1379591" y="0"/>
                  </a:lnTo>
                  <a:cubicBezTo>
                    <a:pt x="1425679" y="0"/>
                    <a:pt x="1463040" y="37361"/>
                    <a:pt x="1463040" y="83449"/>
                  </a:cubicBezTo>
                  <a:lnTo>
                    <a:pt x="1463040" y="417235"/>
                  </a:lnTo>
                  <a:cubicBezTo>
                    <a:pt x="1463040" y="463323"/>
                    <a:pt x="1425679" y="500684"/>
                    <a:pt x="1379591" y="500684"/>
                  </a:cubicBezTo>
                  <a:lnTo>
                    <a:pt x="83449" y="500684"/>
                  </a:lnTo>
                  <a:cubicBezTo>
                    <a:pt x="37361" y="500684"/>
                    <a:pt x="0" y="463323"/>
                    <a:pt x="0" y="417235"/>
                  </a:cubicBezTo>
                  <a:lnTo>
                    <a:pt x="0" y="83449"/>
                  </a:lnTo>
                  <a:close/>
                </a:path>
              </a:pathLst>
            </a:custGeom>
            <a:solidFill>
              <a:srgbClr val="D9D9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6000" rIns="36000" bIns="36000" numCol="1" spcCol="127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1080"/>
                </a:spcBef>
              </a:pPr>
              <a:r>
                <a:rPr lang="en-GB" sz="1600" dirty="0">
                  <a:solidFill>
                    <a:schemeClr val="tx1"/>
                  </a:solidFill>
                </a:rPr>
                <a:t>and this aligns with my </a:t>
              </a:r>
              <a:r>
                <a:rPr lang="en-GB" sz="1600" dirty="0">
                  <a:solidFill>
                    <a:srgbClr val="FF0000"/>
                  </a:solidFill>
                </a:rPr>
                <a:t>external metrics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C77EE25-81B6-4F80-9424-50B912FA87BE}"/>
                </a:ext>
              </a:extLst>
            </p:cNvPr>
            <p:cNvSpPr/>
            <p:nvPr/>
          </p:nvSpPr>
          <p:spPr>
            <a:xfrm>
              <a:off x="476424" y="2567765"/>
              <a:ext cx="3951560" cy="422648"/>
            </a:xfrm>
            <a:custGeom>
              <a:avLst/>
              <a:gdLst>
                <a:gd name="connsiteX0" fmla="*/ 0 w 1463040"/>
                <a:gd name="connsiteY0" fmla="*/ 83449 h 500684"/>
                <a:gd name="connsiteX1" fmla="*/ 83449 w 1463040"/>
                <a:gd name="connsiteY1" fmla="*/ 0 h 500684"/>
                <a:gd name="connsiteX2" fmla="*/ 1379591 w 1463040"/>
                <a:gd name="connsiteY2" fmla="*/ 0 h 500684"/>
                <a:gd name="connsiteX3" fmla="*/ 1463040 w 1463040"/>
                <a:gd name="connsiteY3" fmla="*/ 83449 h 500684"/>
                <a:gd name="connsiteX4" fmla="*/ 1463040 w 1463040"/>
                <a:gd name="connsiteY4" fmla="*/ 417235 h 500684"/>
                <a:gd name="connsiteX5" fmla="*/ 1379591 w 1463040"/>
                <a:gd name="connsiteY5" fmla="*/ 500684 h 500684"/>
                <a:gd name="connsiteX6" fmla="*/ 83449 w 1463040"/>
                <a:gd name="connsiteY6" fmla="*/ 500684 h 500684"/>
                <a:gd name="connsiteX7" fmla="*/ 0 w 1463040"/>
                <a:gd name="connsiteY7" fmla="*/ 417235 h 500684"/>
                <a:gd name="connsiteX8" fmla="*/ 0 w 1463040"/>
                <a:gd name="connsiteY8" fmla="*/ 83449 h 5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500684">
                  <a:moveTo>
                    <a:pt x="0" y="83449"/>
                  </a:moveTo>
                  <a:cubicBezTo>
                    <a:pt x="0" y="37361"/>
                    <a:pt x="37361" y="0"/>
                    <a:pt x="83449" y="0"/>
                  </a:cubicBezTo>
                  <a:lnTo>
                    <a:pt x="1379591" y="0"/>
                  </a:lnTo>
                  <a:cubicBezTo>
                    <a:pt x="1425679" y="0"/>
                    <a:pt x="1463040" y="37361"/>
                    <a:pt x="1463040" y="83449"/>
                  </a:cubicBezTo>
                  <a:lnTo>
                    <a:pt x="1463040" y="417235"/>
                  </a:lnTo>
                  <a:cubicBezTo>
                    <a:pt x="1463040" y="463323"/>
                    <a:pt x="1425679" y="500684"/>
                    <a:pt x="1379591" y="500684"/>
                  </a:cubicBezTo>
                  <a:lnTo>
                    <a:pt x="83449" y="500684"/>
                  </a:lnTo>
                  <a:cubicBezTo>
                    <a:pt x="37361" y="500684"/>
                    <a:pt x="0" y="463323"/>
                    <a:pt x="0" y="417235"/>
                  </a:cubicBezTo>
                  <a:lnTo>
                    <a:pt x="0" y="83449"/>
                  </a:lnTo>
                  <a:close/>
                </a:path>
              </a:pathLst>
            </a:custGeom>
            <a:solidFill>
              <a:srgbClr val="D9D9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6000" rIns="36000" bIns="36000" numCol="1" spcCol="127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1080"/>
                </a:spcBef>
              </a:pPr>
              <a:r>
                <a:rPr lang="en-GB" sz="1600" dirty="0">
                  <a:solidFill>
                    <a:schemeClr val="tx1"/>
                  </a:solidFill>
                </a:rPr>
                <a:t>that my </a:t>
              </a:r>
              <a:r>
                <a:rPr lang="en-GB" sz="1600" dirty="0">
                  <a:solidFill>
                    <a:srgbClr val="FF0000"/>
                  </a:solidFill>
                </a:rPr>
                <a:t>owners</a:t>
              </a:r>
              <a:r>
                <a:rPr lang="en-GB" sz="1600" dirty="0">
                  <a:solidFill>
                    <a:schemeClr val="tx1"/>
                  </a:solidFill>
                </a:rPr>
                <a:t> understand and agree to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74E40EE-F710-413F-AE47-C22807AD8C10}"/>
                </a:ext>
              </a:extLst>
            </p:cNvPr>
            <p:cNvSpPr/>
            <p:nvPr/>
          </p:nvSpPr>
          <p:spPr>
            <a:xfrm>
              <a:off x="476424" y="2103949"/>
              <a:ext cx="3951560" cy="422648"/>
            </a:xfrm>
            <a:custGeom>
              <a:avLst/>
              <a:gdLst>
                <a:gd name="connsiteX0" fmla="*/ 0 w 1463040"/>
                <a:gd name="connsiteY0" fmla="*/ 83449 h 500684"/>
                <a:gd name="connsiteX1" fmla="*/ 83449 w 1463040"/>
                <a:gd name="connsiteY1" fmla="*/ 0 h 500684"/>
                <a:gd name="connsiteX2" fmla="*/ 1379591 w 1463040"/>
                <a:gd name="connsiteY2" fmla="*/ 0 h 500684"/>
                <a:gd name="connsiteX3" fmla="*/ 1463040 w 1463040"/>
                <a:gd name="connsiteY3" fmla="*/ 83449 h 500684"/>
                <a:gd name="connsiteX4" fmla="*/ 1463040 w 1463040"/>
                <a:gd name="connsiteY4" fmla="*/ 417235 h 500684"/>
                <a:gd name="connsiteX5" fmla="*/ 1379591 w 1463040"/>
                <a:gd name="connsiteY5" fmla="*/ 500684 h 500684"/>
                <a:gd name="connsiteX6" fmla="*/ 83449 w 1463040"/>
                <a:gd name="connsiteY6" fmla="*/ 500684 h 500684"/>
                <a:gd name="connsiteX7" fmla="*/ 0 w 1463040"/>
                <a:gd name="connsiteY7" fmla="*/ 417235 h 500684"/>
                <a:gd name="connsiteX8" fmla="*/ 0 w 1463040"/>
                <a:gd name="connsiteY8" fmla="*/ 83449 h 5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500684">
                  <a:moveTo>
                    <a:pt x="0" y="83449"/>
                  </a:moveTo>
                  <a:cubicBezTo>
                    <a:pt x="0" y="37361"/>
                    <a:pt x="37361" y="0"/>
                    <a:pt x="83449" y="0"/>
                  </a:cubicBezTo>
                  <a:lnTo>
                    <a:pt x="1379591" y="0"/>
                  </a:lnTo>
                  <a:cubicBezTo>
                    <a:pt x="1425679" y="0"/>
                    <a:pt x="1463040" y="37361"/>
                    <a:pt x="1463040" y="83449"/>
                  </a:cubicBezTo>
                  <a:lnTo>
                    <a:pt x="1463040" y="417235"/>
                  </a:lnTo>
                  <a:cubicBezTo>
                    <a:pt x="1463040" y="463323"/>
                    <a:pt x="1425679" y="500684"/>
                    <a:pt x="1379591" y="500684"/>
                  </a:cubicBezTo>
                  <a:lnTo>
                    <a:pt x="83449" y="500684"/>
                  </a:lnTo>
                  <a:cubicBezTo>
                    <a:pt x="37361" y="500684"/>
                    <a:pt x="0" y="463323"/>
                    <a:pt x="0" y="417235"/>
                  </a:cubicBezTo>
                  <a:lnTo>
                    <a:pt x="0" y="83449"/>
                  </a:lnTo>
                  <a:close/>
                </a:path>
              </a:pathLst>
            </a:custGeom>
            <a:solidFill>
              <a:srgbClr val="D9D9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6000" rIns="36000" bIns="36000" numCol="1" spcCol="127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1080"/>
                </a:spcBef>
              </a:pPr>
              <a:r>
                <a:rPr lang="en-GB" sz="1600" dirty="0">
                  <a:solidFill>
                    <a:schemeClr val="tx1"/>
                  </a:solidFill>
                </a:rPr>
                <a:t>according to my well articulated </a:t>
              </a:r>
              <a:r>
                <a:rPr lang="en-GB" sz="1600" dirty="0">
                  <a:solidFill>
                    <a:srgbClr val="FF0000"/>
                  </a:solidFill>
                </a:rPr>
                <a:t>risk profile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A377C45-6D01-4B26-9286-6710310C2A0D}"/>
                </a:ext>
              </a:extLst>
            </p:cNvPr>
            <p:cNvSpPr/>
            <p:nvPr/>
          </p:nvSpPr>
          <p:spPr>
            <a:xfrm>
              <a:off x="476424" y="1668871"/>
              <a:ext cx="3951560" cy="422648"/>
            </a:xfrm>
            <a:custGeom>
              <a:avLst/>
              <a:gdLst>
                <a:gd name="connsiteX0" fmla="*/ 0 w 1463040"/>
                <a:gd name="connsiteY0" fmla="*/ 83449 h 500684"/>
                <a:gd name="connsiteX1" fmla="*/ 83449 w 1463040"/>
                <a:gd name="connsiteY1" fmla="*/ 0 h 500684"/>
                <a:gd name="connsiteX2" fmla="*/ 1379591 w 1463040"/>
                <a:gd name="connsiteY2" fmla="*/ 0 h 500684"/>
                <a:gd name="connsiteX3" fmla="*/ 1463040 w 1463040"/>
                <a:gd name="connsiteY3" fmla="*/ 83449 h 500684"/>
                <a:gd name="connsiteX4" fmla="*/ 1463040 w 1463040"/>
                <a:gd name="connsiteY4" fmla="*/ 417235 h 500684"/>
                <a:gd name="connsiteX5" fmla="*/ 1379591 w 1463040"/>
                <a:gd name="connsiteY5" fmla="*/ 500684 h 500684"/>
                <a:gd name="connsiteX6" fmla="*/ 83449 w 1463040"/>
                <a:gd name="connsiteY6" fmla="*/ 500684 h 500684"/>
                <a:gd name="connsiteX7" fmla="*/ 0 w 1463040"/>
                <a:gd name="connsiteY7" fmla="*/ 417235 h 500684"/>
                <a:gd name="connsiteX8" fmla="*/ 0 w 1463040"/>
                <a:gd name="connsiteY8" fmla="*/ 83449 h 5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040" h="500684">
                  <a:moveTo>
                    <a:pt x="0" y="83449"/>
                  </a:moveTo>
                  <a:cubicBezTo>
                    <a:pt x="0" y="37361"/>
                    <a:pt x="37361" y="0"/>
                    <a:pt x="83449" y="0"/>
                  </a:cubicBezTo>
                  <a:lnTo>
                    <a:pt x="1379591" y="0"/>
                  </a:lnTo>
                  <a:cubicBezTo>
                    <a:pt x="1425679" y="0"/>
                    <a:pt x="1463040" y="37361"/>
                    <a:pt x="1463040" y="83449"/>
                  </a:cubicBezTo>
                  <a:lnTo>
                    <a:pt x="1463040" y="417235"/>
                  </a:lnTo>
                  <a:cubicBezTo>
                    <a:pt x="1463040" y="463323"/>
                    <a:pt x="1425679" y="500684"/>
                    <a:pt x="1379591" y="500684"/>
                  </a:cubicBezTo>
                  <a:lnTo>
                    <a:pt x="83449" y="500684"/>
                  </a:lnTo>
                  <a:cubicBezTo>
                    <a:pt x="37361" y="500684"/>
                    <a:pt x="0" y="463323"/>
                    <a:pt x="0" y="417235"/>
                  </a:cubicBezTo>
                  <a:lnTo>
                    <a:pt x="0" y="83449"/>
                  </a:lnTo>
                  <a:close/>
                </a:path>
              </a:pathLst>
            </a:custGeom>
            <a:solidFill>
              <a:srgbClr val="D9D9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36000" rIns="36000" bIns="36000" numCol="1" spcCol="127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1080"/>
                </a:spcBef>
              </a:pPr>
              <a:r>
                <a:rPr lang="en-GB" sz="1600" dirty="0">
                  <a:solidFill>
                    <a:schemeClr val="tx1"/>
                  </a:solidFill>
                </a:rPr>
                <a:t>An </a:t>
              </a:r>
              <a:r>
                <a:rPr lang="en-GB" sz="1600" dirty="0">
                  <a:solidFill>
                    <a:srgbClr val="FF0000"/>
                  </a:solidFill>
                </a:rPr>
                <a:t>unbalanced</a:t>
              </a:r>
              <a:r>
                <a:rPr lang="en-GB" sz="1600" dirty="0">
                  <a:solidFill>
                    <a:schemeClr val="tx1"/>
                  </a:solidFill>
                </a:rPr>
                <a:t> portfolio of (risky) business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1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Backbooks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086" y="1163096"/>
            <a:ext cx="1984375" cy="1720487"/>
          </a:xfrm>
        </p:spPr>
        <p:txBody>
          <a:bodyPr/>
          <a:lstStyle/>
          <a:p>
            <a:pPr>
              <a:spcBef>
                <a:spcPts val="1080"/>
              </a:spcBef>
            </a:pPr>
            <a:r>
              <a:rPr lang="en-GB" dirty="0"/>
              <a:t>Onerous guarantees</a:t>
            </a:r>
          </a:p>
          <a:p>
            <a:pPr>
              <a:spcBef>
                <a:spcPts val="1080"/>
              </a:spcBef>
            </a:pPr>
            <a:r>
              <a:rPr lang="en-GB" dirty="0"/>
              <a:t>Volatile result</a:t>
            </a:r>
          </a:p>
          <a:p>
            <a:pPr>
              <a:spcBef>
                <a:spcPts val="1080"/>
              </a:spcBef>
            </a:pPr>
            <a:r>
              <a:rPr lang="en-GB" dirty="0"/>
              <a:t>Significant market risk</a:t>
            </a:r>
          </a:p>
          <a:p>
            <a:pPr>
              <a:spcBef>
                <a:spcPts val="1080"/>
              </a:spcBef>
            </a:pPr>
            <a:r>
              <a:rPr lang="en-GB" dirty="0"/>
              <a:t>Trapped value high SCR, high RM, opportunity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BDEB8525-EB44-4BE1-BD78-1C9D5FC18D2D}"/>
              </a:ext>
            </a:extLst>
          </p:cNvPr>
          <p:cNvSpPr txBox="1">
            <a:spLocks/>
          </p:cNvSpPr>
          <p:nvPr/>
        </p:nvSpPr>
        <p:spPr bwMode="auto">
          <a:xfrm>
            <a:off x="6711850" y="1177918"/>
            <a:ext cx="1984375" cy="16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80"/>
              </a:spcBef>
            </a:pPr>
            <a:r>
              <a:rPr lang="en-GB" kern="0" dirty="0"/>
              <a:t>Dispose</a:t>
            </a:r>
          </a:p>
          <a:p>
            <a:pPr>
              <a:spcBef>
                <a:spcPts val="1080"/>
              </a:spcBef>
            </a:pPr>
            <a:r>
              <a:rPr lang="en-GB" kern="0" dirty="0"/>
              <a:t>Reinsure out</a:t>
            </a:r>
          </a:p>
          <a:p>
            <a:pPr>
              <a:spcBef>
                <a:spcPts val="1080"/>
              </a:spcBef>
            </a:pPr>
            <a:r>
              <a:rPr lang="en-GB" kern="0" dirty="0"/>
              <a:t>Reinsure in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49ED3EC-91E1-4CB8-A90F-B86BFA3DB8C5}"/>
              </a:ext>
            </a:extLst>
          </p:cNvPr>
          <p:cNvGrpSpPr/>
          <p:nvPr/>
        </p:nvGrpSpPr>
        <p:grpSpPr>
          <a:xfrm>
            <a:off x="539552" y="1192237"/>
            <a:ext cx="1883569" cy="1883569"/>
            <a:chOff x="3140566" y="1864926"/>
            <a:chExt cx="1689238" cy="1689238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A915460-0C01-4E35-9096-A4FD62AD08A3}"/>
                </a:ext>
              </a:extLst>
            </p:cNvPr>
            <p:cNvSpPr/>
            <p:nvPr/>
          </p:nvSpPr>
          <p:spPr bwMode="auto">
            <a:xfrm>
              <a:off x="3224487" y="1948847"/>
              <a:ext cx="1521390" cy="152139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36000" rIns="0" bIns="14400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>
                <a:lnSpc>
                  <a:spcPct val="8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Not</a:t>
              </a:r>
            </a:p>
            <a:p>
              <a:pPr algn="ctr" defTabSz="913915">
                <a:lnSpc>
                  <a:spcPct val="8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open to new</a:t>
              </a:r>
            </a:p>
            <a:p>
              <a:pPr algn="ctr" defTabSz="913915">
                <a:lnSpc>
                  <a:spcPct val="8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business so just </a:t>
              </a:r>
            </a:p>
            <a:p>
              <a:pPr algn="ctr" defTabSz="913915">
                <a:lnSpc>
                  <a:spcPct val="8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financially </a:t>
              </a:r>
            </a:p>
            <a:p>
              <a:pPr algn="ctr" defTabSz="913915">
                <a:lnSpc>
                  <a:spcPct val="8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optimise</a:t>
              </a:r>
            </a:p>
            <a:p>
              <a:pPr algn="ctr" defTabSz="913915">
                <a:lnSpc>
                  <a:spcPct val="8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(plus</a:t>
              </a:r>
            </a:p>
            <a:p>
              <a:pPr algn="ctr" defTabSz="913915">
                <a:lnSpc>
                  <a:spcPct val="8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 policyholder)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DAC9142-6549-4E8D-8FEE-BF4D9F34493F}"/>
                </a:ext>
              </a:extLst>
            </p:cNvPr>
            <p:cNvSpPr/>
            <p:nvPr/>
          </p:nvSpPr>
          <p:spPr bwMode="auto">
            <a:xfrm>
              <a:off x="3140566" y="1864926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F2DA859-71DB-40BA-80AD-FBFD13CF9473}"/>
              </a:ext>
            </a:extLst>
          </p:cNvPr>
          <p:cNvGrpSpPr/>
          <p:nvPr/>
        </p:nvGrpSpPr>
        <p:grpSpPr>
          <a:xfrm>
            <a:off x="4647695" y="1185161"/>
            <a:ext cx="1883569" cy="1883569"/>
            <a:chOff x="5063892" y="1864926"/>
            <a:chExt cx="1689238" cy="1689238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C27C5816-80CE-4591-AB12-E0C183A29F58}"/>
                </a:ext>
              </a:extLst>
            </p:cNvPr>
            <p:cNvSpPr/>
            <p:nvPr/>
          </p:nvSpPr>
          <p:spPr bwMode="auto">
            <a:xfrm>
              <a:off x="5147819" y="1948853"/>
              <a:ext cx="1521390" cy="1521390"/>
            </a:xfrm>
            <a:prstGeom prst="ellipse">
              <a:avLst/>
            </a:prstGeom>
            <a:solidFill>
              <a:srgbClr val="1134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Balance overall balance sheet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25DD2EB-D025-4A9E-AC70-5421B7D5ED98}"/>
                </a:ext>
              </a:extLst>
            </p:cNvPr>
            <p:cNvSpPr/>
            <p:nvPr/>
          </p:nvSpPr>
          <p:spPr bwMode="auto">
            <a:xfrm>
              <a:off x="5063892" y="1864926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345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4330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Liverpool Victoria Friendly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Capital optimisation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08 November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6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LV= – Who are we?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1025" name="Group 1024">
            <a:extLst>
              <a:ext uri="{FF2B5EF4-FFF2-40B4-BE49-F238E27FC236}">
                <a16:creationId xmlns="" xmlns:a16="http://schemas.microsoft.com/office/drawing/2014/main" id="{23EC5CB9-BA4D-450B-847A-74ECA86DCD59}"/>
              </a:ext>
            </a:extLst>
          </p:cNvPr>
          <p:cNvGrpSpPr/>
          <p:nvPr/>
        </p:nvGrpSpPr>
        <p:grpSpPr>
          <a:xfrm>
            <a:off x="2496784" y="1225720"/>
            <a:ext cx="4679801" cy="411461"/>
            <a:chOff x="2496784" y="1225720"/>
            <a:chExt cx="4679801" cy="411461"/>
          </a:xfrm>
        </p:grpSpPr>
        <p:sp>
          <p:nvSpPr>
            <p:cNvPr id="15" name="Oval Callout 14"/>
            <p:cNvSpPr/>
            <p:nvPr/>
          </p:nvSpPr>
          <p:spPr>
            <a:xfrm>
              <a:off x="2514623" y="1238728"/>
              <a:ext cx="466196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Friendly Society over 1m members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133E3605-FB69-4180-90B4-C019D64C514C}"/>
                </a:ext>
              </a:extLst>
            </p:cNvPr>
            <p:cNvCxnSpPr/>
            <p:nvPr/>
          </p:nvCxnSpPr>
          <p:spPr bwMode="auto">
            <a:xfrm>
              <a:off x="2496784" y="1225720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7" name="Group 1026">
            <a:extLst>
              <a:ext uri="{FF2B5EF4-FFF2-40B4-BE49-F238E27FC236}">
                <a16:creationId xmlns="" xmlns:a16="http://schemas.microsoft.com/office/drawing/2014/main" id="{7B50CEC8-A62B-421E-AD2E-DBC01750ADB7}"/>
              </a:ext>
            </a:extLst>
          </p:cNvPr>
          <p:cNvGrpSpPr/>
          <p:nvPr/>
        </p:nvGrpSpPr>
        <p:grpSpPr>
          <a:xfrm>
            <a:off x="3063466" y="1810705"/>
            <a:ext cx="5623335" cy="411461"/>
            <a:chOff x="3063466" y="1810705"/>
            <a:chExt cx="4674069" cy="411461"/>
          </a:xfrm>
        </p:grpSpPr>
        <p:sp>
          <p:nvSpPr>
            <p:cNvPr id="17" name="Oval Callout 16"/>
            <p:cNvSpPr/>
            <p:nvPr/>
          </p:nvSpPr>
          <p:spPr>
            <a:xfrm>
              <a:off x="3075573" y="1824091"/>
              <a:ext cx="466196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Life: Protection, WP bonds, At Retirement pensions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0FDE8798-0BF3-4B9B-B6BA-34A7A85D5290}"/>
                </a:ext>
              </a:extLst>
            </p:cNvPr>
            <p:cNvCxnSpPr/>
            <p:nvPr/>
          </p:nvCxnSpPr>
          <p:spPr bwMode="auto">
            <a:xfrm>
              <a:off x="3063466" y="1810705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1" name="Group 1030">
            <a:extLst>
              <a:ext uri="{FF2B5EF4-FFF2-40B4-BE49-F238E27FC236}">
                <a16:creationId xmlns="" xmlns:a16="http://schemas.microsoft.com/office/drawing/2014/main" id="{72F5DCFC-39C3-4D02-8503-0D97D6672F18}"/>
              </a:ext>
            </a:extLst>
          </p:cNvPr>
          <p:cNvGrpSpPr/>
          <p:nvPr/>
        </p:nvGrpSpPr>
        <p:grpSpPr>
          <a:xfrm>
            <a:off x="2496784" y="4140377"/>
            <a:ext cx="4669876" cy="421731"/>
            <a:chOff x="2496784" y="4140377"/>
            <a:chExt cx="4669876" cy="421731"/>
          </a:xfrm>
        </p:grpSpPr>
        <p:sp>
          <p:nvSpPr>
            <p:cNvPr id="19" name="Oval Callout 18"/>
            <p:cNvSpPr/>
            <p:nvPr/>
          </p:nvSpPr>
          <p:spPr>
            <a:xfrm>
              <a:off x="2504698" y="4140377"/>
              <a:ext cx="466196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c.£15bn assets under management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CA60538A-969D-4C4E-95AC-FF73CE39AB04}"/>
                </a:ext>
              </a:extLst>
            </p:cNvPr>
            <p:cNvCxnSpPr/>
            <p:nvPr/>
          </p:nvCxnSpPr>
          <p:spPr bwMode="auto">
            <a:xfrm>
              <a:off x="2496784" y="4150647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9A3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0" name="Group 1029">
            <a:extLst>
              <a:ext uri="{FF2B5EF4-FFF2-40B4-BE49-F238E27FC236}">
                <a16:creationId xmlns="" xmlns:a16="http://schemas.microsoft.com/office/drawing/2014/main" id="{E9B88E75-189A-4CC0-8450-81C62F536E2C}"/>
              </a:ext>
            </a:extLst>
          </p:cNvPr>
          <p:cNvGrpSpPr/>
          <p:nvPr/>
        </p:nvGrpSpPr>
        <p:grpSpPr>
          <a:xfrm>
            <a:off x="3063466" y="3565660"/>
            <a:ext cx="5757006" cy="411461"/>
            <a:chOff x="3063466" y="3565660"/>
            <a:chExt cx="4674242" cy="411461"/>
          </a:xfrm>
        </p:grpSpPr>
        <p:sp>
          <p:nvSpPr>
            <p:cNvPr id="20" name="Oval Callout 19"/>
            <p:cNvSpPr/>
            <p:nvPr/>
          </p:nvSpPr>
          <p:spPr>
            <a:xfrm>
              <a:off x="3075746" y="3578496"/>
              <a:ext cx="466196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YE 2017 solvency ratio 180% – </a:t>
              </a:r>
              <a:r>
                <a:rPr lang="en-GB" dirty="0" smtClean="0">
                  <a:solidFill>
                    <a:schemeClr val="tx1"/>
                  </a:solidFill>
                </a:rPr>
                <a:t>Standard Formula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107E451D-C122-4855-ACC1-5D69856DED45}"/>
                </a:ext>
              </a:extLst>
            </p:cNvPr>
            <p:cNvCxnSpPr/>
            <p:nvPr/>
          </p:nvCxnSpPr>
          <p:spPr bwMode="auto">
            <a:xfrm>
              <a:off x="3063466" y="3565660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9" name="Group 1028">
            <a:extLst>
              <a:ext uri="{FF2B5EF4-FFF2-40B4-BE49-F238E27FC236}">
                <a16:creationId xmlns="" xmlns:a16="http://schemas.microsoft.com/office/drawing/2014/main" id="{C54D0104-4FCA-4AB9-926F-307C7BBC2BA6}"/>
              </a:ext>
            </a:extLst>
          </p:cNvPr>
          <p:cNvGrpSpPr/>
          <p:nvPr/>
        </p:nvGrpSpPr>
        <p:grpSpPr>
          <a:xfrm>
            <a:off x="3272487" y="2980675"/>
            <a:ext cx="5871512" cy="412554"/>
            <a:chOff x="3272487" y="2980675"/>
            <a:chExt cx="5871512" cy="412554"/>
          </a:xfrm>
        </p:grpSpPr>
        <p:sp>
          <p:nvSpPr>
            <p:cNvPr id="21" name="Oval Callout 20"/>
            <p:cNvSpPr/>
            <p:nvPr/>
          </p:nvSpPr>
          <p:spPr>
            <a:xfrm>
              <a:off x="3272487" y="3006611"/>
              <a:ext cx="587151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2017 operating profit £158m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EDCC172A-D4A4-472C-8894-117833994AC4}"/>
                </a:ext>
              </a:extLst>
            </p:cNvPr>
            <p:cNvCxnSpPr/>
            <p:nvPr/>
          </p:nvCxnSpPr>
          <p:spPr bwMode="auto">
            <a:xfrm>
              <a:off x="3272488" y="2980675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8" name="Group 1027">
            <a:extLst>
              <a:ext uri="{FF2B5EF4-FFF2-40B4-BE49-F238E27FC236}">
                <a16:creationId xmlns="" xmlns:a16="http://schemas.microsoft.com/office/drawing/2014/main" id="{502DAEE9-82E1-41B0-80BB-0097E0BE03E9}"/>
              </a:ext>
            </a:extLst>
          </p:cNvPr>
          <p:cNvGrpSpPr/>
          <p:nvPr/>
        </p:nvGrpSpPr>
        <p:grpSpPr>
          <a:xfrm>
            <a:off x="3272488" y="2395690"/>
            <a:ext cx="4678432" cy="411461"/>
            <a:chOff x="3272488" y="2395690"/>
            <a:chExt cx="4678432" cy="411461"/>
          </a:xfrm>
        </p:grpSpPr>
        <p:sp>
          <p:nvSpPr>
            <p:cNvPr id="18" name="Oval Callout 17"/>
            <p:cNvSpPr/>
            <p:nvPr/>
          </p:nvSpPr>
          <p:spPr>
            <a:xfrm>
              <a:off x="3288958" y="2413380"/>
              <a:ext cx="466196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GI: </a:t>
              </a:r>
              <a:r>
                <a:rPr lang="en-GB" dirty="0" smtClean="0">
                  <a:solidFill>
                    <a:schemeClr val="tx1"/>
                  </a:solidFill>
                </a:rPr>
                <a:t>Joint Venture </a:t>
              </a:r>
              <a:r>
                <a:rPr lang="en-GB" dirty="0">
                  <a:solidFill>
                    <a:schemeClr val="tx1"/>
                  </a:solidFill>
                </a:rPr>
                <a:t>with Allianz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E4463BC4-73B1-4EB8-AE54-E2F4808EF452}"/>
                </a:ext>
              </a:extLst>
            </p:cNvPr>
            <p:cNvCxnSpPr/>
            <p:nvPr/>
          </p:nvCxnSpPr>
          <p:spPr bwMode="auto">
            <a:xfrm>
              <a:off x="3272488" y="2395690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2" name="Group 1031">
            <a:extLst>
              <a:ext uri="{FF2B5EF4-FFF2-40B4-BE49-F238E27FC236}">
                <a16:creationId xmlns="" xmlns:a16="http://schemas.microsoft.com/office/drawing/2014/main" id="{B4964C93-A871-4D54-9232-AAC13BCD41AC}"/>
              </a:ext>
            </a:extLst>
          </p:cNvPr>
          <p:cNvGrpSpPr/>
          <p:nvPr/>
        </p:nvGrpSpPr>
        <p:grpSpPr>
          <a:xfrm>
            <a:off x="-1133111" y="1134080"/>
            <a:ext cx="3456028" cy="3512886"/>
            <a:chOff x="-1133111" y="1134080"/>
            <a:chExt cx="3456028" cy="3512886"/>
          </a:xfrm>
        </p:grpSpPr>
        <p:sp>
          <p:nvSpPr>
            <p:cNvPr id="46" name="Arc 45">
              <a:extLst>
                <a:ext uri="{FF2B5EF4-FFF2-40B4-BE49-F238E27FC236}">
                  <a16:creationId xmlns="" xmlns:a16="http://schemas.microsoft.com/office/drawing/2014/main" id="{E74E1426-3219-4520-B724-F27093AB67ED}"/>
                </a:ext>
              </a:extLst>
            </p:cNvPr>
            <p:cNvSpPr/>
            <p:nvPr/>
          </p:nvSpPr>
          <p:spPr bwMode="auto">
            <a:xfrm>
              <a:off x="-580175" y="1768267"/>
              <a:ext cx="2140337" cy="2140337"/>
            </a:xfrm>
            <a:prstGeom prst="arc">
              <a:avLst>
                <a:gd name="adj1" fmla="val 16200000"/>
                <a:gd name="adj2" fmla="val 5458035"/>
              </a:avLst>
            </a:prstGeom>
            <a:noFill/>
            <a:ln w="222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45" name="Arc 44">
              <a:extLst>
                <a:ext uri="{FF2B5EF4-FFF2-40B4-BE49-F238E27FC236}">
                  <a16:creationId xmlns="" xmlns:a16="http://schemas.microsoft.com/office/drawing/2014/main" id="{8CE07A29-C664-4C77-93B5-995911655547}"/>
                </a:ext>
              </a:extLst>
            </p:cNvPr>
            <p:cNvSpPr/>
            <p:nvPr/>
          </p:nvSpPr>
          <p:spPr bwMode="auto">
            <a:xfrm>
              <a:off x="-1133111" y="1234686"/>
              <a:ext cx="3285668" cy="3285668"/>
            </a:xfrm>
            <a:prstGeom prst="arc">
              <a:avLst>
                <a:gd name="adj1" fmla="val 16200000"/>
                <a:gd name="adj2" fmla="val 5458035"/>
              </a:avLst>
            </a:prstGeom>
            <a:noFill/>
            <a:ln w="3810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A0757D0-BB60-41E0-9B22-A3101AF85511}"/>
                </a:ext>
              </a:extLst>
            </p:cNvPr>
            <p:cNvSpPr/>
            <p:nvPr/>
          </p:nvSpPr>
          <p:spPr bwMode="auto">
            <a:xfrm>
              <a:off x="453038" y="1188709"/>
              <a:ext cx="115436" cy="1154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41AFD6F2-725E-4BFD-BF09-E1A8E9D084C0}"/>
                </a:ext>
              </a:extLst>
            </p:cNvPr>
            <p:cNvSpPr/>
            <p:nvPr/>
          </p:nvSpPr>
          <p:spPr bwMode="auto">
            <a:xfrm>
              <a:off x="443645" y="4461276"/>
              <a:ext cx="115436" cy="1154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BFE8EA7E-5F8C-4551-AAF4-C8E9BC07ED5B}"/>
                </a:ext>
              </a:extLst>
            </p:cNvPr>
            <p:cNvSpPr/>
            <p:nvPr/>
          </p:nvSpPr>
          <p:spPr bwMode="auto">
            <a:xfrm rot="911826">
              <a:off x="852021" y="1171172"/>
              <a:ext cx="277056" cy="277056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8E6B11A2-A5FB-4AE2-9D02-82A45B754DCB}"/>
                </a:ext>
              </a:extLst>
            </p:cNvPr>
            <p:cNvSpPr/>
            <p:nvPr/>
          </p:nvSpPr>
          <p:spPr bwMode="auto">
            <a:xfrm rot="911826">
              <a:off x="844647" y="4332817"/>
              <a:ext cx="277056" cy="277056"/>
            </a:xfrm>
            <a:prstGeom prst="ellipse">
              <a:avLst/>
            </a:prstGeom>
            <a:solidFill>
              <a:srgbClr val="79A3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05ACDC9C-C895-4B92-9309-5943AE8C64CC}"/>
                </a:ext>
              </a:extLst>
            </p:cNvPr>
            <p:cNvSpPr/>
            <p:nvPr/>
          </p:nvSpPr>
          <p:spPr bwMode="auto">
            <a:xfrm rot="911826">
              <a:off x="2008769" y="2337251"/>
              <a:ext cx="277056" cy="277056"/>
            </a:xfrm>
            <a:prstGeom prst="ellipse">
              <a:avLst/>
            </a:prstGeom>
            <a:solidFill>
              <a:srgbClr val="11B3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C22ACD98-4A55-4BA1-8067-D267F9E560D1}"/>
                </a:ext>
              </a:extLst>
            </p:cNvPr>
            <p:cNvSpPr/>
            <p:nvPr/>
          </p:nvSpPr>
          <p:spPr bwMode="auto">
            <a:xfrm rot="911826">
              <a:off x="2001394" y="3169955"/>
              <a:ext cx="277056" cy="277056"/>
            </a:xfrm>
            <a:prstGeom prst="ellipse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D673B37A-0CA5-4477-B598-448D42080B77}"/>
                </a:ext>
              </a:extLst>
            </p:cNvPr>
            <p:cNvSpPr/>
            <p:nvPr/>
          </p:nvSpPr>
          <p:spPr bwMode="auto">
            <a:xfrm rot="911826">
              <a:off x="1577039" y="3911000"/>
              <a:ext cx="277056" cy="277056"/>
            </a:xfrm>
            <a:prstGeom prst="ellipse">
              <a:avLst/>
            </a:prstGeom>
            <a:solidFill>
              <a:srgbClr val="7CB3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3E3B0F98-4646-4238-B415-C458D0438CA5}"/>
                </a:ext>
              </a:extLst>
            </p:cNvPr>
            <p:cNvSpPr/>
            <p:nvPr/>
          </p:nvSpPr>
          <p:spPr bwMode="auto">
            <a:xfrm>
              <a:off x="814929" y="1134080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96B03ABD-5BB0-4A06-8857-2A4FBA915D20}"/>
                </a:ext>
              </a:extLst>
            </p:cNvPr>
            <p:cNvSpPr/>
            <p:nvPr/>
          </p:nvSpPr>
          <p:spPr bwMode="auto">
            <a:xfrm rot="911826">
              <a:off x="1579379" y="1596505"/>
              <a:ext cx="277056" cy="277056"/>
            </a:xfrm>
            <a:prstGeom prst="ellipse">
              <a:avLst/>
            </a:prstGeom>
            <a:solidFill>
              <a:srgbClr val="1134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D8F069D0-5C8C-48F8-8DF7-B2E5556EAA67}"/>
                </a:ext>
              </a:extLst>
            </p:cNvPr>
            <p:cNvSpPr/>
            <p:nvPr/>
          </p:nvSpPr>
          <p:spPr bwMode="auto">
            <a:xfrm>
              <a:off x="1542286" y="1559412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11345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817B35F5-AF51-47EB-94D5-BFA1D9E59DF8}"/>
                </a:ext>
              </a:extLst>
            </p:cNvPr>
            <p:cNvSpPr/>
            <p:nvPr/>
          </p:nvSpPr>
          <p:spPr bwMode="auto">
            <a:xfrm>
              <a:off x="1971676" y="2300158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11B3A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3CC53CC2-20A7-4E2A-B7B6-06703765F80E}"/>
                </a:ext>
              </a:extLst>
            </p:cNvPr>
            <p:cNvSpPr/>
            <p:nvPr/>
          </p:nvSpPr>
          <p:spPr bwMode="auto">
            <a:xfrm flipV="1">
              <a:off x="807555" y="4295725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79A32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C06311A8-BA41-425F-8B47-B9DCC6E08E8A}"/>
                </a:ext>
              </a:extLst>
            </p:cNvPr>
            <p:cNvSpPr/>
            <p:nvPr/>
          </p:nvSpPr>
          <p:spPr bwMode="auto">
            <a:xfrm flipV="1">
              <a:off x="1534912" y="3870393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22F79ED4-C545-406F-A608-9F3D8BC32AF9}"/>
                </a:ext>
              </a:extLst>
            </p:cNvPr>
            <p:cNvSpPr/>
            <p:nvPr/>
          </p:nvSpPr>
          <p:spPr bwMode="auto">
            <a:xfrm flipV="1">
              <a:off x="1964302" y="3132863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7F7F7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pic>
        <p:nvPicPr>
          <p:cNvPr id="41" name="Picture 2">
            <a:extLst>
              <a:ext uri="{FF2B5EF4-FFF2-40B4-BE49-F238E27FC236}">
                <a16:creationId xmlns="" xmlns:a16="http://schemas.microsoft.com/office/drawing/2014/main" id="{56FF1BE2-2EFE-4970-8AC6-9C3AF9D8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2" y="2687518"/>
            <a:ext cx="878602" cy="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our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569" y="1168003"/>
            <a:ext cx="3395737" cy="348019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Low solvency capital ratio</a:t>
            </a:r>
          </a:p>
          <a:p>
            <a:r>
              <a:rPr lang="en-GB" dirty="0">
                <a:solidFill>
                  <a:schemeClr val="tx1"/>
                </a:solidFill>
              </a:rPr>
              <a:t>Significantly below target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risk capital</a:t>
            </a:r>
          </a:p>
          <a:p>
            <a:r>
              <a:rPr lang="en-GB" dirty="0">
                <a:solidFill>
                  <a:schemeClr val="tx1"/>
                </a:solidFill>
              </a:rPr>
              <a:t>Surplus capital volatility</a:t>
            </a:r>
          </a:p>
          <a:p>
            <a:r>
              <a:rPr lang="en-GB" dirty="0">
                <a:solidFill>
                  <a:schemeClr val="tx1"/>
                </a:solidFill>
              </a:rPr>
              <a:t>Heavy reliance on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TMTP</a:t>
            </a:r>
          </a:p>
          <a:p>
            <a:r>
              <a:rPr lang="en-GB" dirty="0">
                <a:solidFill>
                  <a:schemeClr val="tx1"/>
                </a:solidFill>
              </a:rPr>
              <a:t>Liquidity constraints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lvl="1"/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4" name="AutoShape 2" descr="Image result for perfect 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perfect st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6" descr="Image result for perfect st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8" descr="Image result for perfect stor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2EE8644-7C7B-482B-918D-C21FC24F9641}"/>
              </a:ext>
            </a:extLst>
          </p:cNvPr>
          <p:cNvGrpSpPr/>
          <p:nvPr/>
        </p:nvGrpSpPr>
        <p:grpSpPr>
          <a:xfrm>
            <a:off x="858536" y="2796987"/>
            <a:ext cx="1460688" cy="1460688"/>
            <a:chOff x="590433" y="1338815"/>
            <a:chExt cx="1689238" cy="1689238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5051C64F-EA35-49FF-A1A9-5E6E39483C33}"/>
                </a:ext>
              </a:extLst>
            </p:cNvPr>
            <p:cNvSpPr/>
            <p:nvPr/>
          </p:nvSpPr>
          <p:spPr bwMode="auto">
            <a:xfrm>
              <a:off x="674354" y="1422736"/>
              <a:ext cx="1521390" cy="152139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defTabSz="913915"/>
              <a:r>
                <a:rPr lang="en-GB" dirty="0">
                  <a:solidFill>
                    <a:schemeClr val="bg1"/>
                  </a:solidFill>
                </a:rPr>
                <a:t>Solvency II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E294AAB2-D4E5-49E8-B5F9-160860405AF9}"/>
                </a:ext>
              </a:extLst>
            </p:cNvPr>
            <p:cNvSpPr/>
            <p:nvPr/>
          </p:nvSpPr>
          <p:spPr bwMode="auto">
            <a:xfrm>
              <a:off x="590433" y="1338815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FC1408F-A849-4095-B2F5-5C8AE011E0BF}"/>
              </a:ext>
            </a:extLst>
          </p:cNvPr>
          <p:cNvGrpSpPr/>
          <p:nvPr/>
        </p:nvGrpSpPr>
        <p:grpSpPr>
          <a:xfrm>
            <a:off x="2488980" y="2796987"/>
            <a:ext cx="1460688" cy="1460688"/>
            <a:chOff x="2864850" y="1338815"/>
            <a:chExt cx="1689238" cy="1689238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092C391-B9F3-434D-8522-FE1C8A97AB06}"/>
                </a:ext>
              </a:extLst>
            </p:cNvPr>
            <p:cNvSpPr/>
            <p:nvPr/>
          </p:nvSpPr>
          <p:spPr bwMode="auto">
            <a:xfrm>
              <a:off x="2948777" y="1422742"/>
              <a:ext cx="1521390" cy="1521390"/>
            </a:xfrm>
            <a:prstGeom prst="ellipse">
              <a:avLst/>
            </a:prstGeom>
            <a:solidFill>
              <a:srgbClr val="1134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Market volatility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085C8FC-270D-4B12-B27D-99E00C50C30E}"/>
                </a:ext>
              </a:extLst>
            </p:cNvPr>
            <p:cNvSpPr/>
            <p:nvPr/>
          </p:nvSpPr>
          <p:spPr bwMode="auto">
            <a:xfrm>
              <a:off x="2864850" y="1338815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345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D9D09BD-509B-4B4B-8DDC-E600E392F11B}"/>
              </a:ext>
            </a:extLst>
          </p:cNvPr>
          <p:cNvGrpSpPr/>
          <p:nvPr/>
        </p:nvGrpSpPr>
        <p:grpSpPr>
          <a:xfrm>
            <a:off x="4119424" y="2796987"/>
            <a:ext cx="1460688" cy="1460688"/>
            <a:chOff x="5139265" y="1338815"/>
            <a:chExt cx="1689238" cy="1689238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EF43933-4857-451D-ABD4-7D34A6DF2E75}"/>
                </a:ext>
              </a:extLst>
            </p:cNvPr>
            <p:cNvSpPr/>
            <p:nvPr/>
          </p:nvSpPr>
          <p:spPr bwMode="auto">
            <a:xfrm>
              <a:off x="5223192" y="1422742"/>
              <a:ext cx="1521390" cy="1521390"/>
            </a:xfrm>
            <a:prstGeom prst="ellipse">
              <a:avLst/>
            </a:prstGeom>
            <a:solidFill>
              <a:srgbClr val="11B3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defTabSz="913915"/>
              <a:r>
                <a:rPr lang="en-GB" dirty="0">
                  <a:solidFill>
                    <a:schemeClr val="bg1"/>
                  </a:solidFill>
                </a:rPr>
                <a:t>Brexit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8CE4F53-406D-4A4D-AB2C-DC784D797FEB}"/>
                </a:ext>
              </a:extLst>
            </p:cNvPr>
            <p:cNvSpPr/>
            <p:nvPr/>
          </p:nvSpPr>
          <p:spPr bwMode="auto">
            <a:xfrm>
              <a:off x="5139265" y="1338815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B3A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sp>
        <p:nvSpPr>
          <p:cNvPr id="31" name="Cloud">
            <a:extLst>
              <a:ext uri="{FF2B5EF4-FFF2-40B4-BE49-F238E27FC236}">
                <a16:creationId xmlns="" xmlns:a16="http://schemas.microsoft.com/office/drawing/2014/main" id="{A4649E97-3CAF-4A13-BCEC-E0A6EF02D338}"/>
              </a:ext>
            </a:extLst>
          </p:cNvPr>
          <p:cNvSpPr>
            <a:spLocks/>
          </p:cNvSpPr>
          <p:nvPr/>
        </p:nvSpPr>
        <p:spPr bwMode="auto">
          <a:xfrm>
            <a:off x="2230832" y="1157288"/>
            <a:ext cx="1911188" cy="1146036"/>
          </a:xfrm>
          <a:custGeom>
            <a:avLst/>
            <a:gdLst>
              <a:gd name="T0" fmla="*/ 502 w 639"/>
              <a:gd name="T1" fmla="*/ 100 h 383"/>
              <a:gd name="T2" fmla="*/ 374 w 639"/>
              <a:gd name="T3" fmla="*/ 0 h 383"/>
              <a:gd name="T4" fmla="*/ 248 w 639"/>
              <a:gd name="T5" fmla="*/ 91 h 383"/>
              <a:gd name="T6" fmla="*/ 218 w 639"/>
              <a:gd name="T7" fmla="*/ 86 h 383"/>
              <a:gd name="T8" fmla="*/ 122 w 639"/>
              <a:gd name="T9" fmla="*/ 176 h 383"/>
              <a:gd name="T10" fmla="*/ 104 w 639"/>
              <a:gd name="T11" fmla="*/ 175 h 383"/>
              <a:gd name="T12" fmla="*/ 0 w 639"/>
              <a:gd name="T13" fmla="*/ 279 h 383"/>
              <a:gd name="T14" fmla="*/ 89 w 639"/>
              <a:gd name="T15" fmla="*/ 383 h 383"/>
              <a:gd name="T16" fmla="*/ 265 w 639"/>
              <a:gd name="T17" fmla="*/ 383 h 383"/>
              <a:gd name="T18" fmla="*/ 266 w 639"/>
              <a:gd name="T19" fmla="*/ 383 h 383"/>
              <a:gd name="T20" fmla="*/ 268 w 639"/>
              <a:gd name="T21" fmla="*/ 383 h 383"/>
              <a:gd name="T22" fmla="*/ 270 w 639"/>
              <a:gd name="T23" fmla="*/ 383 h 383"/>
              <a:gd name="T24" fmla="*/ 498 w 639"/>
              <a:gd name="T25" fmla="*/ 383 h 383"/>
              <a:gd name="T26" fmla="*/ 639 w 639"/>
              <a:gd name="T27" fmla="*/ 241 h 383"/>
              <a:gd name="T28" fmla="*/ 502 w 639"/>
              <a:gd name="T29" fmla="*/ 10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9" h="383">
                <a:moveTo>
                  <a:pt x="502" y="100"/>
                </a:moveTo>
                <a:cubicBezTo>
                  <a:pt x="488" y="42"/>
                  <a:pt x="435" y="0"/>
                  <a:pt x="374" y="0"/>
                </a:cubicBezTo>
                <a:cubicBezTo>
                  <a:pt x="316" y="0"/>
                  <a:pt x="266" y="37"/>
                  <a:pt x="248" y="91"/>
                </a:cubicBezTo>
                <a:cubicBezTo>
                  <a:pt x="238" y="88"/>
                  <a:pt x="228" y="86"/>
                  <a:pt x="218" y="86"/>
                </a:cubicBezTo>
                <a:cubicBezTo>
                  <a:pt x="167" y="86"/>
                  <a:pt x="125" y="126"/>
                  <a:pt x="122" y="176"/>
                </a:cubicBezTo>
                <a:cubicBezTo>
                  <a:pt x="116" y="175"/>
                  <a:pt x="110" y="175"/>
                  <a:pt x="104" y="175"/>
                </a:cubicBezTo>
                <a:cubicBezTo>
                  <a:pt x="47" y="175"/>
                  <a:pt x="0" y="221"/>
                  <a:pt x="0" y="279"/>
                </a:cubicBezTo>
                <a:cubicBezTo>
                  <a:pt x="0" y="330"/>
                  <a:pt x="38" y="375"/>
                  <a:pt x="89" y="383"/>
                </a:cubicBezTo>
                <a:cubicBezTo>
                  <a:pt x="265" y="383"/>
                  <a:pt x="265" y="383"/>
                  <a:pt x="265" y="383"/>
                </a:cubicBezTo>
                <a:cubicBezTo>
                  <a:pt x="266" y="383"/>
                  <a:pt x="266" y="383"/>
                  <a:pt x="266" y="383"/>
                </a:cubicBezTo>
                <a:cubicBezTo>
                  <a:pt x="267" y="383"/>
                  <a:pt x="268" y="383"/>
                  <a:pt x="268" y="383"/>
                </a:cubicBezTo>
                <a:cubicBezTo>
                  <a:pt x="269" y="383"/>
                  <a:pt x="270" y="383"/>
                  <a:pt x="270" y="383"/>
                </a:cubicBezTo>
                <a:cubicBezTo>
                  <a:pt x="498" y="383"/>
                  <a:pt x="498" y="383"/>
                  <a:pt x="498" y="383"/>
                </a:cubicBezTo>
                <a:cubicBezTo>
                  <a:pt x="576" y="383"/>
                  <a:pt x="639" y="319"/>
                  <a:pt x="639" y="241"/>
                </a:cubicBezTo>
                <a:cubicBezTo>
                  <a:pt x="639" y="165"/>
                  <a:pt x="578" y="102"/>
                  <a:pt x="502" y="10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A161005B-CDCB-4E8B-B274-13F77FD2FE44}"/>
              </a:ext>
            </a:extLst>
          </p:cNvPr>
          <p:cNvSpPr/>
          <p:nvPr/>
        </p:nvSpPr>
        <p:spPr>
          <a:xfrm>
            <a:off x="2261964" y="2475563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06630B14-45A6-4614-B42A-42853041AF46}"/>
              </a:ext>
            </a:extLst>
          </p:cNvPr>
          <p:cNvSpPr/>
          <p:nvPr/>
        </p:nvSpPr>
        <p:spPr>
          <a:xfrm>
            <a:off x="2604864" y="2475563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43C03DAF-542E-4DD0-A2C1-59DA7D9D1FC5}"/>
              </a:ext>
            </a:extLst>
          </p:cNvPr>
          <p:cNvSpPr/>
          <p:nvPr/>
        </p:nvSpPr>
        <p:spPr>
          <a:xfrm>
            <a:off x="2947764" y="2475563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48F5838-923F-43BF-9346-2F8CD0A6FFCB}"/>
              </a:ext>
            </a:extLst>
          </p:cNvPr>
          <p:cNvSpPr/>
          <p:nvPr/>
        </p:nvSpPr>
        <p:spPr>
          <a:xfrm>
            <a:off x="3290664" y="2475563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C4AAD0F-1FA9-40AC-85FB-1CA6684B3BAB}"/>
              </a:ext>
            </a:extLst>
          </p:cNvPr>
          <p:cNvSpPr/>
          <p:nvPr/>
        </p:nvSpPr>
        <p:spPr>
          <a:xfrm>
            <a:off x="3633563" y="2475563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8A969B3-149D-4F7E-A64A-CFD59E44A19D}"/>
              </a:ext>
            </a:extLst>
          </p:cNvPr>
          <p:cNvSpPr/>
          <p:nvPr/>
        </p:nvSpPr>
        <p:spPr>
          <a:xfrm>
            <a:off x="2440911" y="2342828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CF98E58-F18D-437F-ADF9-D0CB75D620C2}"/>
              </a:ext>
            </a:extLst>
          </p:cNvPr>
          <p:cNvSpPr/>
          <p:nvPr/>
        </p:nvSpPr>
        <p:spPr>
          <a:xfrm>
            <a:off x="2783811" y="2342828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ABFABA4-BDD4-450A-9159-E078AF69666C}"/>
              </a:ext>
            </a:extLst>
          </p:cNvPr>
          <p:cNvSpPr/>
          <p:nvPr/>
        </p:nvSpPr>
        <p:spPr>
          <a:xfrm>
            <a:off x="3126711" y="2342828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C2C251C-ABE6-43E3-A73E-2A87474FBBEB}"/>
              </a:ext>
            </a:extLst>
          </p:cNvPr>
          <p:cNvSpPr/>
          <p:nvPr/>
        </p:nvSpPr>
        <p:spPr>
          <a:xfrm>
            <a:off x="3469611" y="2342828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15DC0157-43B1-4746-A9BA-6ECD4CCC5D6F}"/>
              </a:ext>
            </a:extLst>
          </p:cNvPr>
          <p:cNvSpPr/>
          <p:nvPr/>
        </p:nvSpPr>
        <p:spPr>
          <a:xfrm>
            <a:off x="3812510" y="2342828"/>
            <a:ext cx="144361" cy="144361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ightening">
            <a:extLst>
              <a:ext uri="{FF2B5EF4-FFF2-40B4-BE49-F238E27FC236}">
                <a16:creationId xmlns="" xmlns:a16="http://schemas.microsoft.com/office/drawing/2014/main" id="{7C0A1452-7BDF-4B15-9E24-CEF71E6A2A56}"/>
              </a:ext>
            </a:extLst>
          </p:cNvPr>
          <p:cNvSpPr>
            <a:spLocks/>
          </p:cNvSpPr>
          <p:nvPr/>
        </p:nvSpPr>
        <p:spPr bwMode="auto">
          <a:xfrm>
            <a:off x="3019944" y="2315108"/>
            <a:ext cx="393014" cy="545308"/>
          </a:xfrm>
          <a:custGeom>
            <a:avLst/>
            <a:gdLst>
              <a:gd name="T0" fmla="*/ 154 w 160"/>
              <a:gd name="T1" fmla="*/ 82 h 222"/>
              <a:gd name="T2" fmla="*/ 91 w 160"/>
              <a:gd name="T3" fmla="*/ 85 h 222"/>
              <a:gd name="T4" fmla="*/ 132 w 160"/>
              <a:gd name="T5" fmla="*/ 7 h 222"/>
              <a:gd name="T6" fmla="*/ 132 w 160"/>
              <a:gd name="T7" fmla="*/ 7 h 222"/>
              <a:gd name="T8" fmla="*/ 133 w 160"/>
              <a:gd name="T9" fmla="*/ 4 h 222"/>
              <a:gd name="T10" fmla="*/ 132 w 160"/>
              <a:gd name="T11" fmla="*/ 3 h 222"/>
              <a:gd name="T12" fmla="*/ 132 w 160"/>
              <a:gd name="T13" fmla="*/ 3 h 222"/>
              <a:gd name="T14" fmla="*/ 130 w 160"/>
              <a:gd name="T15" fmla="*/ 2 h 222"/>
              <a:gd name="T16" fmla="*/ 128 w 160"/>
              <a:gd name="T17" fmla="*/ 0 h 222"/>
              <a:gd name="T18" fmla="*/ 57 w 160"/>
              <a:gd name="T19" fmla="*/ 0 h 222"/>
              <a:gd name="T20" fmla="*/ 57 w 160"/>
              <a:gd name="T21" fmla="*/ 0 h 222"/>
              <a:gd name="T22" fmla="*/ 55 w 160"/>
              <a:gd name="T23" fmla="*/ 0 h 222"/>
              <a:gd name="T24" fmla="*/ 53 w 160"/>
              <a:gd name="T25" fmla="*/ 3 h 222"/>
              <a:gd name="T26" fmla="*/ 0 w 160"/>
              <a:gd name="T27" fmla="*/ 131 h 222"/>
              <a:gd name="T28" fmla="*/ 0 w 160"/>
              <a:gd name="T29" fmla="*/ 131 h 222"/>
              <a:gd name="T30" fmla="*/ 0 w 160"/>
              <a:gd name="T31" fmla="*/ 132 h 222"/>
              <a:gd name="T32" fmla="*/ 0 w 160"/>
              <a:gd name="T33" fmla="*/ 134 h 222"/>
              <a:gd name="T34" fmla="*/ 0 w 160"/>
              <a:gd name="T35" fmla="*/ 134 h 222"/>
              <a:gd name="T36" fmla="*/ 3 w 160"/>
              <a:gd name="T37" fmla="*/ 136 h 222"/>
              <a:gd name="T38" fmla="*/ 5 w 160"/>
              <a:gd name="T39" fmla="*/ 136 h 222"/>
              <a:gd name="T40" fmla="*/ 5 w 160"/>
              <a:gd name="T41" fmla="*/ 136 h 222"/>
              <a:gd name="T42" fmla="*/ 5 w 160"/>
              <a:gd name="T43" fmla="*/ 136 h 222"/>
              <a:gd name="T44" fmla="*/ 67 w 160"/>
              <a:gd name="T45" fmla="*/ 136 h 222"/>
              <a:gd name="T46" fmla="*/ 42 w 160"/>
              <a:gd name="T47" fmla="*/ 218 h 222"/>
              <a:gd name="T48" fmla="*/ 42 w 160"/>
              <a:gd name="T49" fmla="*/ 218 h 222"/>
              <a:gd name="T50" fmla="*/ 42 w 160"/>
              <a:gd name="T51" fmla="*/ 220 h 222"/>
              <a:gd name="T52" fmla="*/ 45 w 160"/>
              <a:gd name="T53" fmla="*/ 222 h 222"/>
              <a:gd name="T54" fmla="*/ 45 w 160"/>
              <a:gd name="T55" fmla="*/ 222 h 222"/>
              <a:gd name="T56" fmla="*/ 46 w 160"/>
              <a:gd name="T57" fmla="*/ 222 h 222"/>
              <a:gd name="T58" fmla="*/ 46 w 160"/>
              <a:gd name="T59" fmla="*/ 222 h 222"/>
              <a:gd name="T60" fmla="*/ 49 w 160"/>
              <a:gd name="T61" fmla="*/ 222 h 222"/>
              <a:gd name="T62" fmla="*/ 51 w 160"/>
              <a:gd name="T63" fmla="*/ 221 h 222"/>
              <a:gd name="T64" fmla="*/ 159 w 160"/>
              <a:gd name="T65" fmla="*/ 90 h 222"/>
              <a:gd name="T66" fmla="*/ 159 w 160"/>
              <a:gd name="T67" fmla="*/ 90 h 222"/>
              <a:gd name="T68" fmla="*/ 160 w 160"/>
              <a:gd name="T69" fmla="*/ 87 h 222"/>
              <a:gd name="T70" fmla="*/ 159 w 160"/>
              <a:gd name="T71" fmla="*/ 85 h 222"/>
              <a:gd name="T72" fmla="*/ 159 w 160"/>
              <a:gd name="T73" fmla="*/ 85 h 222"/>
              <a:gd name="T74" fmla="*/ 158 w 160"/>
              <a:gd name="T75" fmla="*/ 83 h 222"/>
              <a:gd name="T76" fmla="*/ 154 w 160"/>
              <a:gd name="T77" fmla="*/ 82 h 222"/>
              <a:gd name="T78" fmla="*/ 154 w 160"/>
              <a:gd name="T79" fmla="*/ 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222">
                <a:moveTo>
                  <a:pt x="154" y="82"/>
                </a:moveTo>
                <a:lnTo>
                  <a:pt x="91" y="85"/>
                </a:lnTo>
                <a:lnTo>
                  <a:pt x="132" y="7"/>
                </a:lnTo>
                <a:lnTo>
                  <a:pt x="132" y="7"/>
                </a:lnTo>
                <a:lnTo>
                  <a:pt x="133" y="4"/>
                </a:lnTo>
                <a:lnTo>
                  <a:pt x="132" y="3"/>
                </a:lnTo>
                <a:lnTo>
                  <a:pt x="132" y="3"/>
                </a:lnTo>
                <a:lnTo>
                  <a:pt x="130" y="2"/>
                </a:lnTo>
                <a:lnTo>
                  <a:pt x="128" y="0"/>
                </a:lnTo>
                <a:lnTo>
                  <a:pt x="57" y="0"/>
                </a:lnTo>
                <a:lnTo>
                  <a:pt x="57" y="0"/>
                </a:lnTo>
                <a:lnTo>
                  <a:pt x="55" y="0"/>
                </a:lnTo>
                <a:lnTo>
                  <a:pt x="53" y="3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3" y="136"/>
                </a:lnTo>
                <a:lnTo>
                  <a:pt x="5" y="136"/>
                </a:lnTo>
                <a:lnTo>
                  <a:pt x="5" y="136"/>
                </a:lnTo>
                <a:lnTo>
                  <a:pt x="5" y="136"/>
                </a:lnTo>
                <a:lnTo>
                  <a:pt x="67" y="136"/>
                </a:lnTo>
                <a:lnTo>
                  <a:pt x="42" y="218"/>
                </a:lnTo>
                <a:lnTo>
                  <a:pt x="42" y="218"/>
                </a:lnTo>
                <a:lnTo>
                  <a:pt x="42" y="220"/>
                </a:lnTo>
                <a:lnTo>
                  <a:pt x="45" y="222"/>
                </a:lnTo>
                <a:lnTo>
                  <a:pt x="45" y="222"/>
                </a:lnTo>
                <a:lnTo>
                  <a:pt x="46" y="222"/>
                </a:lnTo>
                <a:lnTo>
                  <a:pt x="46" y="222"/>
                </a:lnTo>
                <a:lnTo>
                  <a:pt x="49" y="222"/>
                </a:lnTo>
                <a:lnTo>
                  <a:pt x="51" y="221"/>
                </a:lnTo>
                <a:lnTo>
                  <a:pt x="159" y="90"/>
                </a:lnTo>
                <a:lnTo>
                  <a:pt x="159" y="90"/>
                </a:lnTo>
                <a:lnTo>
                  <a:pt x="160" y="87"/>
                </a:lnTo>
                <a:lnTo>
                  <a:pt x="159" y="85"/>
                </a:lnTo>
                <a:lnTo>
                  <a:pt x="159" y="85"/>
                </a:lnTo>
                <a:lnTo>
                  <a:pt x="158" y="83"/>
                </a:lnTo>
                <a:lnTo>
                  <a:pt x="154" y="82"/>
                </a:lnTo>
                <a:lnTo>
                  <a:pt x="154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Lightening">
            <a:extLst>
              <a:ext uri="{FF2B5EF4-FFF2-40B4-BE49-F238E27FC236}">
                <a16:creationId xmlns="" xmlns:a16="http://schemas.microsoft.com/office/drawing/2014/main" id="{630D8B99-5808-49C2-8174-509DD8585F1F}"/>
              </a:ext>
            </a:extLst>
          </p:cNvPr>
          <p:cNvSpPr>
            <a:spLocks/>
          </p:cNvSpPr>
          <p:nvPr/>
        </p:nvSpPr>
        <p:spPr bwMode="auto">
          <a:xfrm>
            <a:off x="2003944" y="2315108"/>
            <a:ext cx="393014" cy="545308"/>
          </a:xfrm>
          <a:custGeom>
            <a:avLst/>
            <a:gdLst>
              <a:gd name="T0" fmla="*/ 154 w 160"/>
              <a:gd name="T1" fmla="*/ 82 h 222"/>
              <a:gd name="T2" fmla="*/ 91 w 160"/>
              <a:gd name="T3" fmla="*/ 85 h 222"/>
              <a:gd name="T4" fmla="*/ 132 w 160"/>
              <a:gd name="T5" fmla="*/ 7 h 222"/>
              <a:gd name="T6" fmla="*/ 132 w 160"/>
              <a:gd name="T7" fmla="*/ 7 h 222"/>
              <a:gd name="T8" fmla="*/ 133 w 160"/>
              <a:gd name="T9" fmla="*/ 4 h 222"/>
              <a:gd name="T10" fmla="*/ 132 w 160"/>
              <a:gd name="T11" fmla="*/ 3 h 222"/>
              <a:gd name="T12" fmla="*/ 132 w 160"/>
              <a:gd name="T13" fmla="*/ 3 h 222"/>
              <a:gd name="T14" fmla="*/ 130 w 160"/>
              <a:gd name="T15" fmla="*/ 2 h 222"/>
              <a:gd name="T16" fmla="*/ 128 w 160"/>
              <a:gd name="T17" fmla="*/ 0 h 222"/>
              <a:gd name="T18" fmla="*/ 57 w 160"/>
              <a:gd name="T19" fmla="*/ 0 h 222"/>
              <a:gd name="T20" fmla="*/ 57 w 160"/>
              <a:gd name="T21" fmla="*/ 0 h 222"/>
              <a:gd name="T22" fmla="*/ 55 w 160"/>
              <a:gd name="T23" fmla="*/ 0 h 222"/>
              <a:gd name="T24" fmla="*/ 53 w 160"/>
              <a:gd name="T25" fmla="*/ 3 h 222"/>
              <a:gd name="T26" fmla="*/ 0 w 160"/>
              <a:gd name="T27" fmla="*/ 131 h 222"/>
              <a:gd name="T28" fmla="*/ 0 w 160"/>
              <a:gd name="T29" fmla="*/ 131 h 222"/>
              <a:gd name="T30" fmla="*/ 0 w 160"/>
              <a:gd name="T31" fmla="*/ 132 h 222"/>
              <a:gd name="T32" fmla="*/ 0 w 160"/>
              <a:gd name="T33" fmla="*/ 134 h 222"/>
              <a:gd name="T34" fmla="*/ 0 w 160"/>
              <a:gd name="T35" fmla="*/ 134 h 222"/>
              <a:gd name="T36" fmla="*/ 3 w 160"/>
              <a:gd name="T37" fmla="*/ 136 h 222"/>
              <a:gd name="T38" fmla="*/ 5 w 160"/>
              <a:gd name="T39" fmla="*/ 136 h 222"/>
              <a:gd name="T40" fmla="*/ 5 w 160"/>
              <a:gd name="T41" fmla="*/ 136 h 222"/>
              <a:gd name="T42" fmla="*/ 5 w 160"/>
              <a:gd name="T43" fmla="*/ 136 h 222"/>
              <a:gd name="T44" fmla="*/ 67 w 160"/>
              <a:gd name="T45" fmla="*/ 136 h 222"/>
              <a:gd name="T46" fmla="*/ 42 w 160"/>
              <a:gd name="T47" fmla="*/ 218 h 222"/>
              <a:gd name="T48" fmla="*/ 42 w 160"/>
              <a:gd name="T49" fmla="*/ 218 h 222"/>
              <a:gd name="T50" fmla="*/ 42 w 160"/>
              <a:gd name="T51" fmla="*/ 220 h 222"/>
              <a:gd name="T52" fmla="*/ 45 w 160"/>
              <a:gd name="T53" fmla="*/ 222 h 222"/>
              <a:gd name="T54" fmla="*/ 45 w 160"/>
              <a:gd name="T55" fmla="*/ 222 h 222"/>
              <a:gd name="T56" fmla="*/ 46 w 160"/>
              <a:gd name="T57" fmla="*/ 222 h 222"/>
              <a:gd name="T58" fmla="*/ 46 w 160"/>
              <a:gd name="T59" fmla="*/ 222 h 222"/>
              <a:gd name="T60" fmla="*/ 49 w 160"/>
              <a:gd name="T61" fmla="*/ 222 h 222"/>
              <a:gd name="T62" fmla="*/ 51 w 160"/>
              <a:gd name="T63" fmla="*/ 221 h 222"/>
              <a:gd name="T64" fmla="*/ 159 w 160"/>
              <a:gd name="T65" fmla="*/ 90 h 222"/>
              <a:gd name="T66" fmla="*/ 159 w 160"/>
              <a:gd name="T67" fmla="*/ 90 h 222"/>
              <a:gd name="T68" fmla="*/ 160 w 160"/>
              <a:gd name="T69" fmla="*/ 87 h 222"/>
              <a:gd name="T70" fmla="*/ 159 w 160"/>
              <a:gd name="T71" fmla="*/ 85 h 222"/>
              <a:gd name="T72" fmla="*/ 159 w 160"/>
              <a:gd name="T73" fmla="*/ 85 h 222"/>
              <a:gd name="T74" fmla="*/ 158 w 160"/>
              <a:gd name="T75" fmla="*/ 83 h 222"/>
              <a:gd name="T76" fmla="*/ 154 w 160"/>
              <a:gd name="T77" fmla="*/ 82 h 222"/>
              <a:gd name="T78" fmla="*/ 154 w 160"/>
              <a:gd name="T79" fmla="*/ 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222">
                <a:moveTo>
                  <a:pt x="154" y="82"/>
                </a:moveTo>
                <a:lnTo>
                  <a:pt x="91" y="85"/>
                </a:lnTo>
                <a:lnTo>
                  <a:pt x="132" y="7"/>
                </a:lnTo>
                <a:lnTo>
                  <a:pt x="132" y="7"/>
                </a:lnTo>
                <a:lnTo>
                  <a:pt x="133" y="4"/>
                </a:lnTo>
                <a:lnTo>
                  <a:pt x="132" y="3"/>
                </a:lnTo>
                <a:lnTo>
                  <a:pt x="132" y="3"/>
                </a:lnTo>
                <a:lnTo>
                  <a:pt x="130" y="2"/>
                </a:lnTo>
                <a:lnTo>
                  <a:pt x="128" y="0"/>
                </a:lnTo>
                <a:lnTo>
                  <a:pt x="57" y="0"/>
                </a:lnTo>
                <a:lnTo>
                  <a:pt x="57" y="0"/>
                </a:lnTo>
                <a:lnTo>
                  <a:pt x="55" y="0"/>
                </a:lnTo>
                <a:lnTo>
                  <a:pt x="53" y="3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3" y="136"/>
                </a:lnTo>
                <a:lnTo>
                  <a:pt x="5" y="136"/>
                </a:lnTo>
                <a:lnTo>
                  <a:pt x="5" y="136"/>
                </a:lnTo>
                <a:lnTo>
                  <a:pt x="5" y="136"/>
                </a:lnTo>
                <a:lnTo>
                  <a:pt x="67" y="136"/>
                </a:lnTo>
                <a:lnTo>
                  <a:pt x="42" y="218"/>
                </a:lnTo>
                <a:lnTo>
                  <a:pt x="42" y="218"/>
                </a:lnTo>
                <a:lnTo>
                  <a:pt x="42" y="220"/>
                </a:lnTo>
                <a:lnTo>
                  <a:pt x="45" y="222"/>
                </a:lnTo>
                <a:lnTo>
                  <a:pt x="45" y="222"/>
                </a:lnTo>
                <a:lnTo>
                  <a:pt x="46" y="222"/>
                </a:lnTo>
                <a:lnTo>
                  <a:pt x="46" y="222"/>
                </a:lnTo>
                <a:lnTo>
                  <a:pt x="49" y="222"/>
                </a:lnTo>
                <a:lnTo>
                  <a:pt x="51" y="221"/>
                </a:lnTo>
                <a:lnTo>
                  <a:pt x="159" y="90"/>
                </a:lnTo>
                <a:lnTo>
                  <a:pt x="159" y="90"/>
                </a:lnTo>
                <a:lnTo>
                  <a:pt x="160" y="87"/>
                </a:lnTo>
                <a:lnTo>
                  <a:pt x="159" y="85"/>
                </a:lnTo>
                <a:lnTo>
                  <a:pt x="159" y="85"/>
                </a:lnTo>
                <a:lnTo>
                  <a:pt x="158" y="83"/>
                </a:lnTo>
                <a:lnTo>
                  <a:pt x="154" y="82"/>
                </a:lnTo>
                <a:lnTo>
                  <a:pt x="154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ghtening">
            <a:extLst>
              <a:ext uri="{FF2B5EF4-FFF2-40B4-BE49-F238E27FC236}">
                <a16:creationId xmlns="" xmlns:a16="http://schemas.microsoft.com/office/drawing/2014/main" id="{1E408B32-B23B-4B0A-B26F-67596007FF7F}"/>
              </a:ext>
            </a:extLst>
          </p:cNvPr>
          <p:cNvSpPr>
            <a:spLocks/>
          </p:cNvSpPr>
          <p:nvPr/>
        </p:nvSpPr>
        <p:spPr bwMode="auto">
          <a:xfrm>
            <a:off x="3959744" y="2315108"/>
            <a:ext cx="393014" cy="545308"/>
          </a:xfrm>
          <a:custGeom>
            <a:avLst/>
            <a:gdLst>
              <a:gd name="T0" fmla="*/ 154 w 160"/>
              <a:gd name="T1" fmla="*/ 82 h 222"/>
              <a:gd name="T2" fmla="*/ 91 w 160"/>
              <a:gd name="T3" fmla="*/ 85 h 222"/>
              <a:gd name="T4" fmla="*/ 132 w 160"/>
              <a:gd name="T5" fmla="*/ 7 h 222"/>
              <a:gd name="T6" fmla="*/ 132 w 160"/>
              <a:gd name="T7" fmla="*/ 7 h 222"/>
              <a:gd name="T8" fmla="*/ 133 w 160"/>
              <a:gd name="T9" fmla="*/ 4 h 222"/>
              <a:gd name="T10" fmla="*/ 132 w 160"/>
              <a:gd name="T11" fmla="*/ 3 h 222"/>
              <a:gd name="T12" fmla="*/ 132 w 160"/>
              <a:gd name="T13" fmla="*/ 3 h 222"/>
              <a:gd name="T14" fmla="*/ 130 w 160"/>
              <a:gd name="T15" fmla="*/ 2 h 222"/>
              <a:gd name="T16" fmla="*/ 128 w 160"/>
              <a:gd name="T17" fmla="*/ 0 h 222"/>
              <a:gd name="T18" fmla="*/ 57 w 160"/>
              <a:gd name="T19" fmla="*/ 0 h 222"/>
              <a:gd name="T20" fmla="*/ 57 w 160"/>
              <a:gd name="T21" fmla="*/ 0 h 222"/>
              <a:gd name="T22" fmla="*/ 55 w 160"/>
              <a:gd name="T23" fmla="*/ 0 h 222"/>
              <a:gd name="T24" fmla="*/ 53 w 160"/>
              <a:gd name="T25" fmla="*/ 3 h 222"/>
              <a:gd name="T26" fmla="*/ 0 w 160"/>
              <a:gd name="T27" fmla="*/ 131 h 222"/>
              <a:gd name="T28" fmla="*/ 0 w 160"/>
              <a:gd name="T29" fmla="*/ 131 h 222"/>
              <a:gd name="T30" fmla="*/ 0 w 160"/>
              <a:gd name="T31" fmla="*/ 132 h 222"/>
              <a:gd name="T32" fmla="*/ 0 w 160"/>
              <a:gd name="T33" fmla="*/ 134 h 222"/>
              <a:gd name="T34" fmla="*/ 0 w 160"/>
              <a:gd name="T35" fmla="*/ 134 h 222"/>
              <a:gd name="T36" fmla="*/ 3 w 160"/>
              <a:gd name="T37" fmla="*/ 136 h 222"/>
              <a:gd name="T38" fmla="*/ 5 w 160"/>
              <a:gd name="T39" fmla="*/ 136 h 222"/>
              <a:gd name="T40" fmla="*/ 5 w 160"/>
              <a:gd name="T41" fmla="*/ 136 h 222"/>
              <a:gd name="T42" fmla="*/ 5 w 160"/>
              <a:gd name="T43" fmla="*/ 136 h 222"/>
              <a:gd name="T44" fmla="*/ 67 w 160"/>
              <a:gd name="T45" fmla="*/ 136 h 222"/>
              <a:gd name="T46" fmla="*/ 42 w 160"/>
              <a:gd name="T47" fmla="*/ 218 h 222"/>
              <a:gd name="T48" fmla="*/ 42 w 160"/>
              <a:gd name="T49" fmla="*/ 218 h 222"/>
              <a:gd name="T50" fmla="*/ 42 w 160"/>
              <a:gd name="T51" fmla="*/ 220 h 222"/>
              <a:gd name="T52" fmla="*/ 45 w 160"/>
              <a:gd name="T53" fmla="*/ 222 h 222"/>
              <a:gd name="T54" fmla="*/ 45 w 160"/>
              <a:gd name="T55" fmla="*/ 222 h 222"/>
              <a:gd name="T56" fmla="*/ 46 w 160"/>
              <a:gd name="T57" fmla="*/ 222 h 222"/>
              <a:gd name="T58" fmla="*/ 46 w 160"/>
              <a:gd name="T59" fmla="*/ 222 h 222"/>
              <a:gd name="T60" fmla="*/ 49 w 160"/>
              <a:gd name="T61" fmla="*/ 222 h 222"/>
              <a:gd name="T62" fmla="*/ 51 w 160"/>
              <a:gd name="T63" fmla="*/ 221 h 222"/>
              <a:gd name="T64" fmla="*/ 159 w 160"/>
              <a:gd name="T65" fmla="*/ 90 h 222"/>
              <a:gd name="T66" fmla="*/ 159 w 160"/>
              <a:gd name="T67" fmla="*/ 90 h 222"/>
              <a:gd name="T68" fmla="*/ 160 w 160"/>
              <a:gd name="T69" fmla="*/ 87 h 222"/>
              <a:gd name="T70" fmla="*/ 159 w 160"/>
              <a:gd name="T71" fmla="*/ 85 h 222"/>
              <a:gd name="T72" fmla="*/ 159 w 160"/>
              <a:gd name="T73" fmla="*/ 85 h 222"/>
              <a:gd name="T74" fmla="*/ 158 w 160"/>
              <a:gd name="T75" fmla="*/ 83 h 222"/>
              <a:gd name="T76" fmla="*/ 154 w 160"/>
              <a:gd name="T77" fmla="*/ 82 h 222"/>
              <a:gd name="T78" fmla="*/ 154 w 160"/>
              <a:gd name="T79" fmla="*/ 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222">
                <a:moveTo>
                  <a:pt x="154" y="82"/>
                </a:moveTo>
                <a:lnTo>
                  <a:pt x="91" y="85"/>
                </a:lnTo>
                <a:lnTo>
                  <a:pt x="132" y="7"/>
                </a:lnTo>
                <a:lnTo>
                  <a:pt x="132" y="7"/>
                </a:lnTo>
                <a:lnTo>
                  <a:pt x="133" y="4"/>
                </a:lnTo>
                <a:lnTo>
                  <a:pt x="132" y="3"/>
                </a:lnTo>
                <a:lnTo>
                  <a:pt x="132" y="3"/>
                </a:lnTo>
                <a:lnTo>
                  <a:pt x="130" y="2"/>
                </a:lnTo>
                <a:lnTo>
                  <a:pt x="128" y="0"/>
                </a:lnTo>
                <a:lnTo>
                  <a:pt x="57" y="0"/>
                </a:lnTo>
                <a:lnTo>
                  <a:pt x="57" y="0"/>
                </a:lnTo>
                <a:lnTo>
                  <a:pt x="55" y="0"/>
                </a:lnTo>
                <a:lnTo>
                  <a:pt x="53" y="3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3" y="136"/>
                </a:lnTo>
                <a:lnTo>
                  <a:pt x="5" y="136"/>
                </a:lnTo>
                <a:lnTo>
                  <a:pt x="5" y="136"/>
                </a:lnTo>
                <a:lnTo>
                  <a:pt x="5" y="136"/>
                </a:lnTo>
                <a:lnTo>
                  <a:pt x="67" y="136"/>
                </a:lnTo>
                <a:lnTo>
                  <a:pt x="42" y="218"/>
                </a:lnTo>
                <a:lnTo>
                  <a:pt x="42" y="218"/>
                </a:lnTo>
                <a:lnTo>
                  <a:pt x="42" y="220"/>
                </a:lnTo>
                <a:lnTo>
                  <a:pt x="45" y="222"/>
                </a:lnTo>
                <a:lnTo>
                  <a:pt x="45" y="222"/>
                </a:lnTo>
                <a:lnTo>
                  <a:pt x="46" y="222"/>
                </a:lnTo>
                <a:lnTo>
                  <a:pt x="46" y="222"/>
                </a:lnTo>
                <a:lnTo>
                  <a:pt x="49" y="222"/>
                </a:lnTo>
                <a:lnTo>
                  <a:pt x="51" y="221"/>
                </a:lnTo>
                <a:lnTo>
                  <a:pt x="159" y="90"/>
                </a:lnTo>
                <a:lnTo>
                  <a:pt x="159" y="90"/>
                </a:lnTo>
                <a:lnTo>
                  <a:pt x="160" y="87"/>
                </a:lnTo>
                <a:lnTo>
                  <a:pt x="159" y="85"/>
                </a:lnTo>
                <a:lnTo>
                  <a:pt x="159" y="85"/>
                </a:lnTo>
                <a:lnTo>
                  <a:pt x="158" y="83"/>
                </a:lnTo>
                <a:lnTo>
                  <a:pt x="154" y="82"/>
                </a:lnTo>
                <a:lnTo>
                  <a:pt x="154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7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37" grpId="0" animBg="1"/>
      <p:bldP spid="37" grpId="1" animBg="1"/>
      <p:bldP spid="32" grpId="0" animBg="1"/>
      <p:bldP spid="32" grpId="1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 pensions – the problem child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GB" dirty="0">
                <a:solidFill>
                  <a:srgbClr val="4096B8"/>
                </a:solidFill>
              </a:rPr>
              <a:t>With-profit</a:t>
            </a:r>
            <a:r>
              <a:rPr lang="en-GB" dirty="0"/>
              <a:t> deferred annuity c.£1bn</a:t>
            </a:r>
          </a:p>
          <a:p>
            <a:pPr>
              <a:spcBef>
                <a:spcPts val="800"/>
              </a:spcBef>
            </a:pPr>
            <a:r>
              <a:rPr lang="en-GB" dirty="0"/>
              <a:t>Offers a </a:t>
            </a:r>
            <a:r>
              <a:rPr lang="en-GB" dirty="0">
                <a:solidFill>
                  <a:srgbClr val="4096B8"/>
                </a:solidFill>
              </a:rPr>
              <a:t>guaranteed</a:t>
            </a:r>
            <a:r>
              <a:rPr lang="en-GB" dirty="0"/>
              <a:t> annuity post vesting</a:t>
            </a:r>
          </a:p>
          <a:p>
            <a:pPr>
              <a:spcBef>
                <a:spcPts val="800"/>
              </a:spcBef>
            </a:pPr>
            <a:r>
              <a:rPr lang="en-GB" dirty="0"/>
              <a:t>Predominantly in </a:t>
            </a:r>
            <a:r>
              <a:rPr lang="en-GB" dirty="0">
                <a:solidFill>
                  <a:srgbClr val="4096B8"/>
                </a:solidFill>
              </a:rPr>
              <a:t>deferment</a:t>
            </a:r>
            <a:r>
              <a:rPr lang="en-GB" dirty="0"/>
              <a:t> </a:t>
            </a:r>
          </a:p>
          <a:p>
            <a:pPr>
              <a:spcBef>
                <a:spcPts val="800"/>
              </a:spcBef>
            </a:pPr>
            <a:r>
              <a:rPr lang="en-GB" dirty="0"/>
              <a:t>Significant </a:t>
            </a:r>
            <a:r>
              <a:rPr lang="en-GB" dirty="0">
                <a:solidFill>
                  <a:srgbClr val="4096B8"/>
                </a:solidFill>
              </a:rPr>
              <a:t>optionality</a:t>
            </a:r>
            <a:r>
              <a:rPr lang="en-GB" dirty="0"/>
              <a:t>:</a:t>
            </a:r>
          </a:p>
          <a:p>
            <a:pPr lvl="1">
              <a:spcBef>
                <a:spcPts val="400"/>
              </a:spcBef>
            </a:pPr>
            <a:r>
              <a:rPr lang="en-GB" dirty="0"/>
              <a:t>timing of retirement</a:t>
            </a:r>
          </a:p>
          <a:p>
            <a:pPr lvl="1">
              <a:spcBef>
                <a:spcPts val="400"/>
              </a:spcBef>
            </a:pPr>
            <a:r>
              <a:rPr lang="en-GB" dirty="0"/>
              <a:t>type of annuity</a:t>
            </a:r>
          </a:p>
          <a:p>
            <a:pPr lvl="1">
              <a:spcBef>
                <a:spcPts val="400"/>
              </a:spcBef>
            </a:pPr>
            <a:r>
              <a:rPr lang="en-GB" dirty="0"/>
              <a:t>amount of cash</a:t>
            </a:r>
          </a:p>
          <a:p>
            <a:pPr>
              <a:spcBef>
                <a:spcPts val="800"/>
              </a:spcBef>
            </a:pPr>
            <a:r>
              <a:rPr lang="en-GB" dirty="0"/>
              <a:t>Cash benefit linked to </a:t>
            </a:r>
            <a:r>
              <a:rPr lang="en-GB" dirty="0">
                <a:solidFill>
                  <a:srgbClr val="4096B8"/>
                </a:solidFill>
              </a:rPr>
              <a:t>asset share</a:t>
            </a:r>
          </a:p>
          <a:p>
            <a:pPr>
              <a:spcBef>
                <a:spcPts val="800"/>
              </a:spcBef>
            </a:pPr>
            <a:r>
              <a:rPr lang="en-GB" dirty="0"/>
              <a:t>All policyholders are </a:t>
            </a:r>
            <a:r>
              <a:rPr lang="en-GB" dirty="0">
                <a:solidFill>
                  <a:srgbClr val="4096B8"/>
                </a:solidFill>
              </a:rPr>
              <a:t>members</a:t>
            </a:r>
          </a:p>
          <a:p>
            <a:pPr>
              <a:spcBef>
                <a:spcPts val="800"/>
              </a:spcBef>
            </a:pPr>
            <a:r>
              <a:rPr lang="en-GB" dirty="0">
                <a:solidFill>
                  <a:srgbClr val="4096B8"/>
                </a:solidFill>
              </a:rPr>
              <a:t>Asset strategy </a:t>
            </a:r>
            <a:r>
              <a:rPr lang="en-GB" dirty="0"/>
              <a:t>– gilts, cash and </a:t>
            </a:r>
            <a:r>
              <a:rPr lang="en-GB" dirty="0" err="1"/>
              <a:t>supranationals</a:t>
            </a:r>
            <a:endParaRPr lang="en-GB" dirty="0"/>
          </a:p>
          <a:p>
            <a:pPr lvl="1">
              <a:spcBef>
                <a:spcPts val="800"/>
              </a:spcBef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Freeform 297">
            <a:extLst>
              <a:ext uri="{FF2B5EF4-FFF2-40B4-BE49-F238E27FC236}">
                <a16:creationId xmlns="" xmlns:a16="http://schemas.microsoft.com/office/drawing/2014/main" id="{868CB2FA-F152-48E3-BFE0-17279DE545F6}"/>
              </a:ext>
            </a:extLst>
          </p:cNvPr>
          <p:cNvSpPr>
            <a:spLocks/>
          </p:cNvSpPr>
          <p:nvPr/>
        </p:nvSpPr>
        <p:spPr bwMode="auto">
          <a:xfrm>
            <a:off x="5580112" y="1945452"/>
            <a:ext cx="2286262" cy="2210474"/>
          </a:xfrm>
          <a:custGeom>
            <a:avLst/>
            <a:gdLst>
              <a:gd name="T0" fmla="*/ 181 w 181"/>
              <a:gd name="T1" fmla="*/ 0 h 175"/>
              <a:gd name="T2" fmla="*/ 0 w 181"/>
              <a:gd name="T3" fmla="*/ 0 h 175"/>
              <a:gd name="T4" fmla="*/ 0 w 181"/>
              <a:gd name="T5" fmla="*/ 30 h 175"/>
              <a:gd name="T6" fmla="*/ 48 w 181"/>
              <a:gd name="T7" fmla="*/ 30 h 175"/>
              <a:gd name="T8" fmla="*/ 19 w 181"/>
              <a:gd name="T9" fmla="*/ 119 h 175"/>
              <a:gd name="T10" fmla="*/ 51 w 181"/>
              <a:gd name="T11" fmla="*/ 119 h 175"/>
              <a:gd name="T12" fmla="*/ 51 w 181"/>
              <a:gd name="T13" fmla="*/ 175 h 175"/>
              <a:gd name="T14" fmla="*/ 81 w 181"/>
              <a:gd name="T15" fmla="*/ 175 h 175"/>
              <a:gd name="T16" fmla="*/ 81 w 181"/>
              <a:gd name="T17" fmla="*/ 119 h 175"/>
              <a:gd name="T18" fmla="*/ 102 w 181"/>
              <a:gd name="T19" fmla="*/ 119 h 175"/>
              <a:gd name="T20" fmla="*/ 102 w 181"/>
              <a:gd name="T21" fmla="*/ 175 h 175"/>
              <a:gd name="T22" fmla="*/ 132 w 181"/>
              <a:gd name="T23" fmla="*/ 175 h 175"/>
              <a:gd name="T24" fmla="*/ 132 w 181"/>
              <a:gd name="T25" fmla="*/ 119 h 175"/>
              <a:gd name="T26" fmla="*/ 161 w 181"/>
              <a:gd name="T27" fmla="*/ 119 h 175"/>
              <a:gd name="T28" fmla="*/ 133 w 181"/>
              <a:gd name="T29" fmla="*/ 30 h 175"/>
              <a:gd name="T30" fmla="*/ 181 w 181"/>
              <a:gd name="T31" fmla="*/ 30 h 175"/>
              <a:gd name="T32" fmla="*/ 181 w 181"/>
              <a:gd name="T3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75">
                <a:moveTo>
                  <a:pt x="181" y="0"/>
                </a:moveTo>
                <a:lnTo>
                  <a:pt x="0" y="0"/>
                </a:lnTo>
                <a:lnTo>
                  <a:pt x="0" y="30"/>
                </a:lnTo>
                <a:lnTo>
                  <a:pt x="48" y="30"/>
                </a:lnTo>
                <a:lnTo>
                  <a:pt x="19" y="119"/>
                </a:lnTo>
                <a:lnTo>
                  <a:pt x="51" y="119"/>
                </a:lnTo>
                <a:lnTo>
                  <a:pt x="51" y="175"/>
                </a:lnTo>
                <a:lnTo>
                  <a:pt x="81" y="175"/>
                </a:lnTo>
                <a:lnTo>
                  <a:pt x="81" y="119"/>
                </a:lnTo>
                <a:lnTo>
                  <a:pt x="102" y="119"/>
                </a:lnTo>
                <a:lnTo>
                  <a:pt x="102" y="175"/>
                </a:lnTo>
                <a:lnTo>
                  <a:pt x="132" y="175"/>
                </a:lnTo>
                <a:lnTo>
                  <a:pt x="132" y="119"/>
                </a:lnTo>
                <a:lnTo>
                  <a:pt x="161" y="119"/>
                </a:lnTo>
                <a:lnTo>
                  <a:pt x="133" y="30"/>
                </a:lnTo>
                <a:lnTo>
                  <a:pt x="181" y="30"/>
                </a:lnTo>
                <a:lnTo>
                  <a:pt x="18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C041419-076D-4E77-85E0-19F74F97A04B}"/>
              </a:ext>
            </a:extLst>
          </p:cNvPr>
          <p:cNvGrpSpPr/>
          <p:nvPr/>
        </p:nvGrpSpPr>
        <p:grpSpPr>
          <a:xfrm>
            <a:off x="5753264" y="960214"/>
            <a:ext cx="1907324" cy="947348"/>
            <a:chOff x="5744322" y="960214"/>
            <a:chExt cx="1907324" cy="947348"/>
          </a:xfrm>
        </p:grpSpPr>
        <p:sp>
          <p:nvSpPr>
            <p:cNvPr id="9" name="Freeform 298">
              <a:extLst>
                <a:ext uri="{FF2B5EF4-FFF2-40B4-BE49-F238E27FC236}">
                  <a16:creationId xmlns="" xmlns:a16="http://schemas.microsoft.com/office/drawing/2014/main" id="{2527841F-0620-48E2-82B1-7447F0FB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322" y="960214"/>
              <a:ext cx="1907324" cy="947348"/>
            </a:xfrm>
            <a:custGeom>
              <a:avLst/>
              <a:gdLst>
                <a:gd name="T0" fmla="*/ 142 w 142"/>
                <a:gd name="T1" fmla="*/ 39 h 70"/>
                <a:gd name="T2" fmla="*/ 132 w 142"/>
                <a:gd name="T3" fmla="*/ 19 h 70"/>
                <a:gd name="T4" fmla="*/ 121 w 142"/>
                <a:gd name="T5" fmla="*/ 7 h 70"/>
                <a:gd name="T6" fmla="*/ 100 w 142"/>
                <a:gd name="T7" fmla="*/ 15 h 70"/>
                <a:gd name="T8" fmla="*/ 71 w 142"/>
                <a:gd name="T9" fmla="*/ 0 h 70"/>
                <a:gd name="T10" fmla="*/ 42 w 142"/>
                <a:gd name="T11" fmla="*/ 15 h 70"/>
                <a:gd name="T12" fmla="*/ 21 w 142"/>
                <a:gd name="T13" fmla="*/ 7 h 70"/>
                <a:gd name="T14" fmla="*/ 11 w 142"/>
                <a:gd name="T15" fmla="*/ 19 h 70"/>
                <a:gd name="T16" fmla="*/ 0 w 142"/>
                <a:gd name="T17" fmla="*/ 39 h 70"/>
                <a:gd name="T18" fmla="*/ 37 w 142"/>
                <a:gd name="T19" fmla="*/ 28 h 70"/>
                <a:gd name="T20" fmla="*/ 36 w 142"/>
                <a:gd name="T21" fmla="*/ 35 h 70"/>
                <a:gd name="T22" fmla="*/ 71 w 142"/>
                <a:gd name="T23" fmla="*/ 70 h 70"/>
                <a:gd name="T24" fmla="*/ 106 w 142"/>
                <a:gd name="T25" fmla="*/ 35 h 70"/>
                <a:gd name="T26" fmla="*/ 106 w 142"/>
                <a:gd name="T27" fmla="*/ 28 h 70"/>
                <a:gd name="T28" fmla="*/ 142 w 142"/>
                <a:gd name="T29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70">
                  <a:moveTo>
                    <a:pt x="142" y="39"/>
                  </a:moveTo>
                  <a:cubicBezTo>
                    <a:pt x="140" y="33"/>
                    <a:pt x="135" y="25"/>
                    <a:pt x="132" y="19"/>
                  </a:cubicBezTo>
                  <a:cubicBezTo>
                    <a:pt x="129" y="15"/>
                    <a:pt x="126" y="9"/>
                    <a:pt x="121" y="7"/>
                  </a:cubicBezTo>
                  <a:cubicBezTo>
                    <a:pt x="115" y="6"/>
                    <a:pt x="107" y="11"/>
                    <a:pt x="100" y="15"/>
                  </a:cubicBezTo>
                  <a:cubicBezTo>
                    <a:pt x="94" y="6"/>
                    <a:pt x="83" y="0"/>
                    <a:pt x="71" y="0"/>
                  </a:cubicBezTo>
                  <a:cubicBezTo>
                    <a:pt x="59" y="0"/>
                    <a:pt x="48" y="6"/>
                    <a:pt x="42" y="15"/>
                  </a:cubicBezTo>
                  <a:cubicBezTo>
                    <a:pt x="35" y="11"/>
                    <a:pt x="28" y="6"/>
                    <a:pt x="21" y="7"/>
                  </a:cubicBezTo>
                  <a:cubicBezTo>
                    <a:pt x="16" y="9"/>
                    <a:pt x="13" y="15"/>
                    <a:pt x="11" y="19"/>
                  </a:cubicBezTo>
                  <a:cubicBezTo>
                    <a:pt x="8" y="25"/>
                    <a:pt x="2" y="33"/>
                    <a:pt x="0" y="39"/>
                  </a:cubicBezTo>
                  <a:cubicBezTo>
                    <a:pt x="15" y="40"/>
                    <a:pt x="24" y="30"/>
                    <a:pt x="37" y="28"/>
                  </a:cubicBezTo>
                  <a:cubicBezTo>
                    <a:pt x="36" y="30"/>
                    <a:pt x="36" y="32"/>
                    <a:pt x="36" y="35"/>
                  </a:cubicBezTo>
                  <a:cubicBezTo>
                    <a:pt x="36" y="54"/>
                    <a:pt x="52" y="70"/>
                    <a:pt x="71" y="70"/>
                  </a:cubicBezTo>
                  <a:cubicBezTo>
                    <a:pt x="91" y="70"/>
                    <a:pt x="106" y="54"/>
                    <a:pt x="106" y="35"/>
                  </a:cubicBezTo>
                  <a:cubicBezTo>
                    <a:pt x="106" y="32"/>
                    <a:pt x="106" y="30"/>
                    <a:pt x="106" y="28"/>
                  </a:cubicBezTo>
                  <a:cubicBezTo>
                    <a:pt x="119" y="30"/>
                    <a:pt x="127" y="40"/>
                    <a:pt x="142" y="3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DE0C450-94C3-4DCF-9A88-0E21E1EE0C3B}"/>
                </a:ext>
              </a:extLst>
            </p:cNvPr>
            <p:cNvSpPr/>
            <p:nvPr/>
          </p:nvSpPr>
          <p:spPr>
            <a:xfrm>
              <a:off x="6593866" y="1563638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CC2BD3B-A6CE-4A66-B3BA-79AD918A77C7}"/>
              </a:ext>
            </a:extLst>
          </p:cNvPr>
          <p:cNvGrpSpPr/>
          <p:nvPr/>
        </p:nvGrpSpPr>
        <p:grpSpPr>
          <a:xfrm>
            <a:off x="5762207" y="960214"/>
            <a:ext cx="1907324" cy="947348"/>
            <a:chOff x="8000826" y="960214"/>
            <a:chExt cx="1907324" cy="947348"/>
          </a:xfrm>
        </p:grpSpPr>
        <p:sp>
          <p:nvSpPr>
            <p:cNvPr id="17" name="Freeform 298">
              <a:extLst>
                <a:ext uri="{FF2B5EF4-FFF2-40B4-BE49-F238E27FC236}">
                  <a16:creationId xmlns="" xmlns:a16="http://schemas.microsoft.com/office/drawing/2014/main" id="{87F76B1F-E653-4B75-8E8B-9D8926F0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0826" y="960214"/>
              <a:ext cx="1907324" cy="947348"/>
            </a:xfrm>
            <a:custGeom>
              <a:avLst/>
              <a:gdLst>
                <a:gd name="T0" fmla="*/ 142 w 142"/>
                <a:gd name="T1" fmla="*/ 39 h 70"/>
                <a:gd name="T2" fmla="*/ 132 w 142"/>
                <a:gd name="T3" fmla="*/ 19 h 70"/>
                <a:gd name="T4" fmla="*/ 121 w 142"/>
                <a:gd name="T5" fmla="*/ 7 h 70"/>
                <a:gd name="T6" fmla="*/ 100 w 142"/>
                <a:gd name="T7" fmla="*/ 15 h 70"/>
                <a:gd name="T8" fmla="*/ 71 w 142"/>
                <a:gd name="T9" fmla="*/ 0 h 70"/>
                <a:gd name="T10" fmla="*/ 42 w 142"/>
                <a:gd name="T11" fmla="*/ 15 h 70"/>
                <a:gd name="T12" fmla="*/ 21 w 142"/>
                <a:gd name="T13" fmla="*/ 7 h 70"/>
                <a:gd name="T14" fmla="*/ 11 w 142"/>
                <a:gd name="T15" fmla="*/ 19 h 70"/>
                <a:gd name="T16" fmla="*/ 0 w 142"/>
                <a:gd name="T17" fmla="*/ 39 h 70"/>
                <a:gd name="T18" fmla="*/ 37 w 142"/>
                <a:gd name="T19" fmla="*/ 28 h 70"/>
                <a:gd name="T20" fmla="*/ 36 w 142"/>
                <a:gd name="T21" fmla="*/ 35 h 70"/>
                <a:gd name="T22" fmla="*/ 71 w 142"/>
                <a:gd name="T23" fmla="*/ 70 h 70"/>
                <a:gd name="T24" fmla="*/ 106 w 142"/>
                <a:gd name="T25" fmla="*/ 35 h 70"/>
                <a:gd name="T26" fmla="*/ 106 w 142"/>
                <a:gd name="T27" fmla="*/ 28 h 70"/>
                <a:gd name="T28" fmla="*/ 142 w 142"/>
                <a:gd name="T29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70">
                  <a:moveTo>
                    <a:pt x="142" y="39"/>
                  </a:moveTo>
                  <a:cubicBezTo>
                    <a:pt x="140" y="33"/>
                    <a:pt x="135" y="25"/>
                    <a:pt x="132" y="19"/>
                  </a:cubicBezTo>
                  <a:cubicBezTo>
                    <a:pt x="129" y="15"/>
                    <a:pt x="126" y="9"/>
                    <a:pt x="121" y="7"/>
                  </a:cubicBezTo>
                  <a:cubicBezTo>
                    <a:pt x="115" y="6"/>
                    <a:pt x="107" y="11"/>
                    <a:pt x="100" y="15"/>
                  </a:cubicBezTo>
                  <a:cubicBezTo>
                    <a:pt x="94" y="6"/>
                    <a:pt x="83" y="0"/>
                    <a:pt x="71" y="0"/>
                  </a:cubicBezTo>
                  <a:cubicBezTo>
                    <a:pt x="59" y="0"/>
                    <a:pt x="48" y="6"/>
                    <a:pt x="42" y="15"/>
                  </a:cubicBezTo>
                  <a:cubicBezTo>
                    <a:pt x="35" y="11"/>
                    <a:pt x="28" y="6"/>
                    <a:pt x="21" y="7"/>
                  </a:cubicBezTo>
                  <a:cubicBezTo>
                    <a:pt x="16" y="9"/>
                    <a:pt x="13" y="15"/>
                    <a:pt x="11" y="19"/>
                  </a:cubicBezTo>
                  <a:cubicBezTo>
                    <a:pt x="8" y="25"/>
                    <a:pt x="2" y="33"/>
                    <a:pt x="0" y="39"/>
                  </a:cubicBezTo>
                  <a:cubicBezTo>
                    <a:pt x="15" y="40"/>
                    <a:pt x="24" y="30"/>
                    <a:pt x="37" y="28"/>
                  </a:cubicBezTo>
                  <a:cubicBezTo>
                    <a:pt x="36" y="30"/>
                    <a:pt x="36" y="32"/>
                    <a:pt x="36" y="35"/>
                  </a:cubicBezTo>
                  <a:cubicBezTo>
                    <a:pt x="36" y="54"/>
                    <a:pt x="52" y="70"/>
                    <a:pt x="71" y="70"/>
                  </a:cubicBezTo>
                  <a:cubicBezTo>
                    <a:pt x="91" y="70"/>
                    <a:pt x="106" y="54"/>
                    <a:pt x="106" y="35"/>
                  </a:cubicBezTo>
                  <a:cubicBezTo>
                    <a:pt x="106" y="32"/>
                    <a:pt x="106" y="30"/>
                    <a:pt x="106" y="28"/>
                  </a:cubicBezTo>
                  <a:cubicBezTo>
                    <a:pt x="119" y="30"/>
                    <a:pt x="127" y="40"/>
                    <a:pt x="142" y="39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4D046D27-D6BC-4EF9-BC2C-1DCA62FDC80F}"/>
                </a:ext>
              </a:extLst>
            </p:cNvPr>
            <p:cNvSpPr/>
            <p:nvPr/>
          </p:nvSpPr>
          <p:spPr>
            <a:xfrm>
              <a:off x="8850370" y="1563638"/>
              <a:ext cx="216024" cy="2160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A7F0C71-E6F9-4578-B8E0-C78BFDAEB57F}"/>
              </a:ext>
            </a:extLst>
          </p:cNvPr>
          <p:cNvGrpSpPr/>
          <p:nvPr/>
        </p:nvGrpSpPr>
        <p:grpSpPr>
          <a:xfrm rot="10800000">
            <a:off x="5753264" y="1926233"/>
            <a:ext cx="1907324" cy="947348"/>
            <a:chOff x="8000826" y="960214"/>
            <a:chExt cx="1907324" cy="947348"/>
          </a:xfrm>
        </p:grpSpPr>
        <p:sp>
          <p:nvSpPr>
            <p:cNvPr id="20" name="Freeform 298">
              <a:extLst>
                <a:ext uri="{FF2B5EF4-FFF2-40B4-BE49-F238E27FC236}">
                  <a16:creationId xmlns="" xmlns:a16="http://schemas.microsoft.com/office/drawing/2014/main" id="{94839FCF-9A97-4D5E-8493-58DF9022F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0826" y="960214"/>
              <a:ext cx="1907324" cy="947348"/>
            </a:xfrm>
            <a:custGeom>
              <a:avLst/>
              <a:gdLst>
                <a:gd name="T0" fmla="*/ 142 w 142"/>
                <a:gd name="T1" fmla="*/ 39 h 70"/>
                <a:gd name="T2" fmla="*/ 132 w 142"/>
                <a:gd name="T3" fmla="*/ 19 h 70"/>
                <a:gd name="T4" fmla="*/ 121 w 142"/>
                <a:gd name="T5" fmla="*/ 7 h 70"/>
                <a:gd name="T6" fmla="*/ 100 w 142"/>
                <a:gd name="T7" fmla="*/ 15 h 70"/>
                <a:gd name="T8" fmla="*/ 71 w 142"/>
                <a:gd name="T9" fmla="*/ 0 h 70"/>
                <a:gd name="T10" fmla="*/ 42 w 142"/>
                <a:gd name="T11" fmla="*/ 15 h 70"/>
                <a:gd name="T12" fmla="*/ 21 w 142"/>
                <a:gd name="T13" fmla="*/ 7 h 70"/>
                <a:gd name="T14" fmla="*/ 11 w 142"/>
                <a:gd name="T15" fmla="*/ 19 h 70"/>
                <a:gd name="T16" fmla="*/ 0 w 142"/>
                <a:gd name="T17" fmla="*/ 39 h 70"/>
                <a:gd name="T18" fmla="*/ 37 w 142"/>
                <a:gd name="T19" fmla="*/ 28 h 70"/>
                <a:gd name="T20" fmla="*/ 36 w 142"/>
                <a:gd name="T21" fmla="*/ 35 h 70"/>
                <a:gd name="T22" fmla="*/ 71 w 142"/>
                <a:gd name="T23" fmla="*/ 70 h 70"/>
                <a:gd name="T24" fmla="*/ 106 w 142"/>
                <a:gd name="T25" fmla="*/ 35 h 70"/>
                <a:gd name="T26" fmla="*/ 106 w 142"/>
                <a:gd name="T27" fmla="*/ 28 h 70"/>
                <a:gd name="T28" fmla="*/ 142 w 142"/>
                <a:gd name="T29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70">
                  <a:moveTo>
                    <a:pt x="142" y="39"/>
                  </a:moveTo>
                  <a:cubicBezTo>
                    <a:pt x="140" y="33"/>
                    <a:pt x="135" y="25"/>
                    <a:pt x="132" y="19"/>
                  </a:cubicBezTo>
                  <a:cubicBezTo>
                    <a:pt x="129" y="15"/>
                    <a:pt x="126" y="9"/>
                    <a:pt x="121" y="7"/>
                  </a:cubicBezTo>
                  <a:cubicBezTo>
                    <a:pt x="115" y="6"/>
                    <a:pt x="107" y="11"/>
                    <a:pt x="100" y="15"/>
                  </a:cubicBezTo>
                  <a:cubicBezTo>
                    <a:pt x="94" y="6"/>
                    <a:pt x="83" y="0"/>
                    <a:pt x="71" y="0"/>
                  </a:cubicBezTo>
                  <a:cubicBezTo>
                    <a:pt x="59" y="0"/>
                    <a:pt x="48" y="6"/>
                    <a:pt x="42" y="15"/>
                  </a:cubicBezTo>
                  <a:cubicBezTo>
                    <a:pt x="35" y="11"/>
                    <a:pt x="28" y="6"/>
                    <a:pt x="21" y="7"/>
                  </a:cubicBezTo>
                  <a:cubicBezTo>
                    <a:pt x="16" y="9"/>
                    <a:pt x="13" y="15"/>
                    <a:pt x="11" y="19"/>
                  </a:cubicBezTo>
                  <a:cubicBezTo>
                    <a:pt x="8" y="25"/>
                    <a:pt x="2" y="33"/>
                    <a:pt x="0" y="39"/>
                  </a:cubicBezTo>
                  <a:cubicBezTo>
                    <a:pt x="15" y="40"/>
                    <a:pt x="24" y="30"/>
                    <a:pt x="37" y="28"/>
                  </a:cubicBezTo>
                  <a:cubicBezTo>
                    <a:pt x="36" y="30"/>
                    <a:pt x="36" y="32"/>
                    <a:pt x="36" y="35"/>
                  </a:cubicBezTo>
                  <a:cubicBezTo>
                    <a:pt x="36" y="54"/>
                    <a:pt x="52" y="70"/>
                    <a:pt x="71" y="70"/>
                  </a:cubicBezTo>
                  <a:cubicBezTo>
                    <a:pt x="91" y="70"/>
                    <a:pt x="106" y="54"/>
                    <a:pt x="106" y="35"/>
                  </a:cubicBezTo>
                  <a:cubicBezTo>
                    <a:pt x="106" y="32"/>
                    <a:pt x="106" y="30"/>
                    <a:pt x="106" y="28"/>
                  </a:cubicBezTo>
                  <a:cubicBezTo>
                    <a:pt x="119" y="30"/>
                    <a:pt x="127" y="40"/>
                    <a:pt x="142" y="39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065A018-C9F0-430C-BB10-C7D95DB32E6C}"/>
                </a:ext>
              </a:extLst>
            </p:cNvPr>
            <p:cNvSpPr/>
            <p:nvPr/>
          </p:nvSpPr>
          <p:spPr>
            <a:xfrm>
              <a:off x="8850370" y="1563638"/>
              <a:ext cx="216024" cy="2160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971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Deferred annuities with guarantees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5292" y="1168003"/>
            <a:ext cx="8291512" cy="650225"/>
          </a:xfrm>
        </p:spPr>
        <p:txBody>
          <a:bodyPr/>
          <a:lstStyle/>
          <a:p>
            <a:r>
              <a:rPr lang="en-US" dirty="0"/>
              <a:t>Policyholders can vary the amount of annuity vs lump sum benefits, as well as their retirement date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05826"/>
              </p:ext>
            </p:extLst>
          </p:nvPr>
        </p:nvGraphicFramePr>
        <p:xfrm>
          <a:off x="4616449" y="1733472"/>
          <a:ext cx="4070352" cy="1417320"/>
        </p:xfrm>
        <a:graphic>
          <a:graphicData uri="http://schemas.openxmlformats.org/drawingml/2006/table">
            <a:tbl>
              <a:tblPr firstRow="1" bandRow="1"/>
              <a:tblGrid>
                <a:gridCol w="358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1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rgbClr val="4096B8"/>
                          </a:solidFill>
                        </a:rPr>
                        <a:t>Scenario</a:t>
                      </a:r>
                    </a:p>
                  </a:txBody>
                  <a:tcPr marL="36000" marR="36000" marT="34290" marB="342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Best estimate lump</a:t>
                      </a:r>
                      <a:r>
                        <a:rPr lang="en-GB" sz="1500" baseline="0" dirty="0"/>
                        <a:t> sum plus annuity combination</a:t>
                      </a:r>
                      <a:endParaRPr lang="en-GB" sz="1500" dirty="0"/>
                    </a:p>
                  </a:txBody>
                  <a:tcPr marL="36000" marR="3600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1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GB" sz="15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Higher annuity, lower lump sum</a:t>
                      </a:r>
                    </a:p>
                  </a:txBody>
                  <a:tcPr marL="36000" marR="3600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rgbClr val="4096B8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GB" sz="1500" dirty="0">
                        <a:solidFill>
                          <a:srgbClr val="4096B8"/>
                        </a:solidFill>
                      </a:endParaRPr>
                    </a:p>
                  </a:txBody>
                  <a:tcPr marL="36000" marR="3600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Lower annuity, higher lump sum</a:t>
                      </a:r>
                    </a:p>
                  </a:txBody>
                  <a:tcPr marL="36000" marR="3600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D270613-1D53-49B1-9281-F7F15C0D4995}"/>
              </a:ext>
            </a:extLst>
          </p:cNvPr>
          <p:cNvGrpSpPr/>
          <p:nvPr/>
        </p:nvGrpSpPr>
        <p:grpSpPr>
          <a:xfrm>
            <a:off x="4629095" y="3315443"/>
            <a:ext cx="1609342" cy="757657"/>
            <a:chOff x="2962656" y="1782603"/>
            <a:chExt cx="1609342" cy="757657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6AD6EDC9-8713-4426-A2C5-FAF645CBE5F5}"/>
                </a:ext>
              </a:extLst>
            </p:cNvPr>
            <p:cNvSpPr/>
            <p:nvPr/>
          </p:nvSpPr>
          <p:spPr>
            <a:xfrm>
              <a:off x="2962656" y="1782603"/>
              <a:ext cx="1609342" cy="757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16827" y="1794776"/>
              <a:ext cx="1210725" cy="253916"/>
            </a:xfrm>
            <a:prstGeom prst="rect">
              <a:avLst/>
            </a:prstGeom>
            <a:noFill/>
          </p:spPr>
          <p:txBody>
            <a:bodyPr wrap="square" lIns="36000" rIns="0" rtlCol="0">
              <a:spAutoFit/>
            </a:bodyPr>
            <a:lstStyle/>
            <a:p>
              <a:r>
                <a:rPr lang="en-GB" sz="1050" dirty="0"/>
                <a:t>Lump sum benefits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59113" y="1860769"/>
              <a:ext cx="217074" cy="217074"/>
            </a:xfrm>
            <a:prstGeom prst="rect">
              <a:avLst/>
            </a:prstGeom>
            <a:solidFill>
              <a:srgbClr val="40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3143544" y="2247293"/>
              <a:ext cx="217074" cy="171450"/>
            </a:xfrm>
            <a:prstGeom prst="line">
              <a:avLst/>
            </a:prstGeom>
            <a:ln w="28575">
              <a:solidFill>
                <a:schemeClr val="tx2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316827" y="2145842"/>
              <a:ext cx="1210725" cy="253916"/>
            </a:xfrm>
            <a:prstGeom prst="rect">
              <a:avLst/>
            </a:prstGeom>
            <a:noFill/>
          </p:spPr>
          <p:txBody>
            <a:bodyPr wrap="square" lIns="36000" rIns="0" rtlCol="0">
              <a:spAutoFit/>
            </a:bodyPr>
            <a:lstStyle/>
            <a:p>
              <a:r>
                <a:rPr lang="en-GB" sz="1050" dirty="0"/>
                <a:t>Annuity benefits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7C345D-A035-42E6-A384-033F87A6836A}"/>
              </a:ext>
            </a:extLst>
          </p:cNvPr>
          <p:cNvSpPr txBox="1"/>
          <p:nvPr/>
        </p:nvSpPr>
        <p:spPr>
          <a:xfrm>
            <a:off x="4479809" y="4073100"/>
            <a:ext cx="463350" cy="38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643005" y="1906588"/>
            <a:ext cx="646331" cy="22005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500" dirty="0"/>
              <a:t>Uncertainty in benefit type and amount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89323" y="4375513"/>
            <a:ext cx="3164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Uncertainty in benefit timing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426" y="2023970"/>
            <a:ext cx="542362" cy="21648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732937" y="2421466"/>
            <a:ext cx="191180" cy="193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732937" y="2763046"/>
            <a:ext cx="191180" cy="193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732937" y="2079884"/>
            <a:ext cx="191180" cy="193984"/>
          </a:xfrm>
          <a:prstGeom prst="rect">
            <a:avLst/>
          </a:prstGeom>
          <a:solidFill>
            <a:srgbClr val="40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1828527" y="3438136"/>
            <a:ext cx="2443902" cy="783571"/>
          </a:xfrm>
          <a:custGeom>
            <a:avLst/>
            <a:gdLst>
              <a:gd name="connsiteX0" fmla="*/ 0 w 4786604"/>
              <a:gd name="connsiteY0" fmla="*/ 0 h 2425959"/>
              <a:gd name="connsiteX1" fmla="*/ 1352939 w 4786604"/>
              <a:gd name="connsiteY1" fmla="*/ 326571 h 2425959"/>
              <a:gd name="connsiteX2" fmla="*/ 3088432 w 4786604"/>
              <a:gd name="connsiteY2" fmla="*/ 1819469 h 2425959"/>
              <a:gd name="connsiteX3" fmla="*/ 4786604 w 4786604"/>
              <a:gd name="connsiteY3" fmla="*/ 2425959 h 242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04" h="2425959">
                <a:moveTo>
                  <a:pt x="0" y="0"/>
                </a:moveTo>
                <a:cubicBezTo>
                  <a:pt x="419100" y="11663"/>
                  <a:pt x="838200" y="23326"/>
                  <a:pt x="1352939" y="326571"/>
                </a:cubicBezTo>
                <a:cubicBezTo>
                  <a:pt x="1867678" y="629816"/>
                  <a:pt x="2516154" y="1469571"/>
                  <a:pt x="3088432" y="1819469"/>
                </a:cubicBezTo>
                <a:cubicBezTo>
                  <a:pt x="3660710" y="2169367"/>
                  <a:pt x="4223657" y="2297663"/>
                  <a:pt x="4786604" y="2425959"/>
                </a:cubicBezTo>
              </a:path>
            </a:pathLst>
          </a:custGeom>
          <a:ln w="38100">
            <a:solidFill>
              <a:schemeClr val="tx1"/>
            </a:solidFill>
            <a:headEnd type="diamon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828527" y="3079614"/>
            <a:ext cx="2443902" cy="1142092"/>
          </a:xfrm>
          <a:custGeom>
            <a:avLst/>
            <a:gdLst>
              <a:gd name="connsiteX0" fmla="*/ 0 w 4786604"/>
              <a:gd name="connsiteY0" fmla="*/ 0 h 2425959"/>
              <a:gd name="connsiteX1" fmla="*/ 1352939 w 4786604"/>
              <a:gd name="connsiteY1" fmla="*/ 326571 h 2425959"/>
              <a:gd name="connsiteX2" fmla="*/ 3088432 w 4786604"/>
              <a:gd name="connsiteY2" fmla="*/ 1819469 h 2425959"/>
              <a:gd name="connsiteX3" fmla="*/ 4786604 w 4786604"/>
              <a:gd name="connsiteY3" fmla="*/ 2425959 h 242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04" h="2425959">
                <a:moveTo>
                  <a:pt x="0" y="0"/>
                </a:moveTo>
                <a:cubicBezTo>
                  <a:pt x="419100" y="11663"/>
                  <a:pt x="838200" y="23326"/>
                  <a:pt x="1352939" y="326571"/>
                </a:cubicBezTo>
                <a:cubicBezTo>
                  <a:pt x="1867678" y="629816"/>
                  <a:pt x="2516154" y="1469571"/>
                  <a:pt x="3088432" y="1819469"/>
                </a:cubicBezTo>
                <a:cubicBezTo>
                  <a:pt x="3660710" y="2169367"/>
                  <a:pt x="4223657" y="2297663"/>
                  <a:pt x="4786604" y="2425959"/>
                </a:cubicBezTo>
              </a:path>
            </a:pathLst>
          </a:custGeom>
          <a:ln w="38100">
            <a:solidFill>
              <a:schemeClr val="accent1"/>
            </a:solidFill>
            <a:headEnd type="diamon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1838054" y="3774486"/>
            <a:ext cx="2443902" cy="447221"/>
          </a:xfrm>
          <a:custGeom>
            <a:avLst/>
            <a:gdLst>
              <a:gd name="connsiteX0" fmla="*/ 0 w 4786604"/>
              <a:gd name="connsiteY0" fmla="*/ 0 h 2425959"/>
              <a:gd name="connsiteX1" fmla="*/ 1352939 w 4786604"/>
              <a:gd name="connsiteY1" fmla="*/ 326571 h 2425959"/>
              <a:gd name="connsiteX2" fmla="*/ 3088432 w 4786604"/>
              <a:gd name="connsiteY2" fmla="*/ 1819469 h 2425959"/>
              <a:gd name="connsiteX3" fmla="*/ 4786604 w 4786604"/>
              <a:gd name="connsiteY3" fmla="*/ 2425959 h 242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04" h="2425959">
                <a:moveTo>
                  <a:pt x="0" y="0"/>
                </a:moveTo>
                <a:cubicBezTo>
                  <a:pt x="419100" y="11663"/>
                  <a:pt x="838200" y="23326"/>
                  <a:pt x="1352939" y="326571"/>
                </a:cubicBezTo>
                <a:cubicBezTo>
                  <a:pt x="1867678" y="629816"/>
                  <a:pt x="2516154" y="1469571"/>
                  <a:pt x="3088432" y="1819469"/>
                </a:cubicBezTo>
                <a:cubicBezTo>
                  <a:pt x="3660710" y="2169367"/>
                  <a:pt x="4223657" y="2297663"/>
                  <a:pt x="4786604" y="2425959"/>
                </a:cubicBezTo>
              </a:path>
            </a:pathLst>
          </a:custGeom>
          <a:ln w="38100">
            <a:solidFill>
              <a:schemeClr val="accent4"/>
            </a:solidFill>
            <a:headEnd type="diamon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683568" y="4371950"/>
            <a:ext cx="377571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0B3E467B-B727-4640-BD10-4A0B2EFCE7CE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687713" y="1918517"/>
            <a:ext cx="3792097" cy="2352252"/>
          </a:xfrm>
          <a:prstGeom prst="bentConnector3">
            <a:avLst>
              <a:gd name="adj1" fmla="val 99821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B4DA8AE8-29B0-41D0-894D-85DBF5A0B92F}"/>
              </a:ext>
            </a:extLst>
          </p:cNvPr>
          <p:cNvCxnSpPr>
            <a:cxnSpLocks/>
          </p:cNvCxnSpPr>
          <p:nvPr/>
        </p:nvCxnSpPr>
        <p:spPr>
          <a:xfrm flipV="1">
            <a:off x="1329976" y="1989144"/>
            <a:ext cx="1" cy="219963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4" grpId="0" animBg="1"/>
      <p:bldP spid="46" grpId="0" animBg="1"/>
      <p:bldP spid="45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risk exposures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81927" y="1161834"/>
            <a:ext cx="1954929" cy="545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Longevity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65243" y="1161834"/>
            <a:ext cx="1954929" cy="5458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Persistency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31875" y="1161835"/>
            <a:ext cx="1954929" cy="5458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Interest rate risk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8559" y="1161835"/>
            <a:ext cx="1954929" cy="5458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Gilt swap risk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AE5B1745-9414-45F9-B2D4-C44E6B35F9E1}"/>
              </a:ext>
            </a:extLst>
          </p:cNvPr>
          <p:cNvSpPr txBox="1">
            <a:spLocks/>
          </p:cNvSpPr>
          <p:nvPr/>
        </p:nvSpPr>
        <p:spPr bwMode="auto">
          <a:xfrm>
            <a:off x="404580" y="1828719"/>
            <a:ext cx="8282223" cy="31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kern="0" dirty="0">
                <a:solidFill>
                  <a:srgbClr val="4096B8"/>
                </a:solidFill>
              </a:rPr>
              <a:t>OB Pensions: run-off of key risks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20363"/>
              </p:ext>
            </p:extLst>
          </p:nvPr>
        </p:nvGraphicFramePr>
        <p:xfrm>
          <a:off x="447908" y="1995686"/>
          <a:ext cx="8246830" cy="225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0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to address in finding a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4D94D7-76FC-4E1E-9235-3AA2395BEC0A}"/>
              </a:ext>
            </a:extLst>
          </p:cNvPr>
          <p:cNvGrpSpPr/>
          <p:nvPr/>
        </p:nvGrpSpPr>
        <p:grpSpPr>
          <a:xfrm>
            <a:off x="395290" y="1157707"/>
            <a:ext cx="1689238" cy="1689238"/>
            <a:chOff x="3140566" y="1864926"/>
            <a:chExt cx="1689238" cy="1689238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B03A47D7-272B-40D0-806A-7A3D8B13D2F1}"/>
                </a:ext>
              </a:extLst>
            </p:cNvPr>
            <p:cNvSpPr/>
            <p:nvPr/>
          </p:nvSpPr>
          <p:spPr bwMode="auto">
            <a:xfrm>
              <a:off x="3224487" y="1948847"/>
              <a:ext cx="1521390" cy="152139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Deferred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risk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761FE30-A7DD-443E-AA80-78F816CFDFBC}"/>
                </a:ext>
              </a:extLst>
            </p:cNvPr>
            <p:cNvSpPr/>
            <p:nvPr/>
          </p:nvSpPr>
          <p:spPr bwMode="auto">
            <a:xfrm>
              <a:off x="3140566" y="1864926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05ED02E-7698-4BC3-ABFF-9DCDE0034221}"/>
              </a:ext>
            </a:extLst>
          </p:cNvPr>
          <p:cNvGrpSpPr/>
          <p:nvPr/>
        </p:nvGrpSpPr>
        <p:grpSpPr>
          <a:xfrm>
            <a:off x="3022520" y="1157707"/>
            <a:ext cx="1689238" cy="1689238"/>
            <a:chOff x="5063892" y="1864926"/>
            <a:chExt cx="1689238" cy="1689238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CC4F2FA1-EF8C-4C93-ABE6-66B16E70FA82}"/>
                </a:ext>
              </a:extLst>
            </p:cNvPr>
            <p:cNvSpPr/>
            <p:nvPr/>
          </p:nvSpPr>
          <p:spPr bwMode="auto">
            <a:xfrm>
              <a:off x="5147819" y="1948853"/>
              <a:ext cx="1521390" cy="1521390"/>
            </a:xfrm>
            <a:prstGeom prst="ellipse">
              <a:avLst/>
            </a:prstGeom>
            <a:solidFill>
              <a:srgbClr val="1134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With-profits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BD0B3D4E-78D6-4AEE-9092-91E1798AB4EA}"/>
                </a:ext>
              </a:extLst>
            </p:cNvPr>
            <p:cNvSpPr/>
            <p:nvPr/>
          </p:nvSpPr>
          <p:spPr bwMode="auto">
            <a:xfrm>
              <a:off x="5063892" y="1864926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345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A254B5A-73C6-4B74-8973-4BEE47A03F65}"/>
              </a:ext>
            </a:extLst>
          </p:cNvPr>
          <p:cNvGrpSpPr/>
          <p:nvPr/>
        </p:nvGrpSpPr>
        <p:grpSpPr>
          <a:xfrm>
            <a:off x="5649750" y="1157707"/>
            <a:ext cx="1689238" cy="1689238"/>
            <a:chOff x="6987218" y="1864926"/>
            <a:chExt cx="1689238" cy="1689238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67CEEA66-4D0D-4FC5-BEDE-8D83CD4795DB}"/>
                </a:ext>
              </a:extLst>
            </p:cNvPr>
            <p:cNvSpPr/>
            <p:nvPr/>
          </p:nvSpPr>
          <p:spPr bwMode="auto">
            <a:xfrm>
              <a:off x="7071145" y="1948853"/>
              <a:ext cx="1521390" cy="1521390"/>
            </a:xfrm>
            <a:prstGeom prst="ellipse">
              <a:avLst/>
            </a:prstGeom>
            <a:solidFill>
              <a:srgbClr val="11B3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defTabSz="913915"/>
              <a:r>
                <a:rPr lang="en-GB" dirty="0">
                  <a:solidFill>
                    <a:schemeClr val="bg1"/>
                  </a:solidFill>
                </a:rPr>
                <a:t>Counterparty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E1E0A262-7F93-4002-9615-69F8FEE7EDD5}"/>
                </a:ext>
              </a:extLst>
            </p:cNvPr>
            <p:cNvSpPr/>
            <p:nvPr/>
          </p:nvSpPr>
          <p:spPr bwMode="auto">
            <a:xfrm>
              <a:off x="6987218" y="1864926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B3A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604A0DF-8020-4321-9A6C-30EFC29A7B27}"/>
              </a:ext>
            </a:extLst>
          </p:cNvPr>
          <p:cNvGrpSpPr/>
          <p:nvPr/>
        </p:nvGrpSpPr>
        <p:grpSpPr>
          <a:xfrm>
            <a:off x="1708905" y="2395400"/>
            <a:ext cx="1689238" cy="1689238"/>
            <a:chOff x="3140566" y="1864926"/>
            <a:chExt cx="1689238" cy="1689238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E77B9B2D-135E-4BD0-B97D-8DB1DC3D901B}"/>
                </a:ext>
              </a:extLst>
            </p:cNvPr>
            <p:cNvSpPr/>
            <p:nvPr/>
          </p:nvSpPr>
          <p:spPr bwMode="auto">
            <a:xfrm>
              <a:off x="3224487" y="1948847"/>
              <a:ext cx="1521390" cy="152139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Cash take-up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uncertainty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C1853D0-C1A0-4B7E-AB99-0B78CD2AB686}"/>
                </a:ext>
              </a:extLst>
            </p:cNvPr>
            <p:cNvSpPr/>
            <p:nvPr/>
          </p:nvSpPr>
          <p:spPr bwMode="auto">
            <a:xfrm>
              <a:off x="3140566" y="1864926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A1A875B-2421-41C7-9AF2-4A6B4E93D817}"/>
              </a:ext>
            </a:extLst>
          </p:cNvPr>
          <p:cNvGrpSpPr/>
          <p:nvPr/>
        </p:nvGrpSpPr>
        <p:grpSpPr>
          <a:xfrm>
            <a:off x="4336135" y="2395400"/>
            <a:ext cx="1689238" cy="1689238"/>
            <a:chOff x="5063892" y="1864926"/>
            <a:chExt cx="1689238" cy="1689238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EBEE3B3-5D70-4425-9BED-38E7B178D186}"/>
                </a:ext>
              </a:extLst>
            </p:cNvPr>
            <p:cNvSpPr/>
            <p:nvPr/>
          </p:nvSpPr>
          <p:spPr bwMode="auto">
            <a:xfrm>
              <a:off x="5147819" y="1948853"/>
              <a:ext cx="1521390" cy="1521390"/>
            </a:xfrm>
            <a:prstGeom prst="ellipse">
              <a:avLst/>
            </a:prstGeom>
            <a:solidFill>
              <a:srgbClr val="79A3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IFRS / cash cost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0B42106-85A4-4E4A-BDCA-47C6B9C70AAE}"/>
                </a:ext>
              </a:extLst>
            </p:cNvPr>
            <p:cNvSpPr/>
            <p:nvPr/>
          </p:nvSpPr>
          <p:spPr bwMode="auto">
            <a:xfrm>
              <a:off x="5063892" y="1864926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79A32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C608A44-0BC1-44DB-A581-EB8F0C99874A}"/>
              </a:ext>
            </a:extLst>
          </p:cNvPr>
          <p:cNvGrpSpPr/>
          <p:nvPr/>
        </p:nvGrpSpPr>
        <p:grpSpPr>
          <a:xfrm>
            <a:off x="6963363" y="2395400"/>
            <a:ext cx="1689238" cy="1689238"/>
            <a:chOff x="6987218" y="1864926"/>
            <a:chExt cx="1689238" cy="168923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BC532E68-2287-4A2D-9EE6-E5D31727F163}"/>
                </a:ext>
              </a:extLst>
            </p:cNvPr>
            <p:cNvSpPr/>
            <p:nvPr/>
          </p:nvSpPr>
          <p:spPr bwMode="auto">
            <a:xfrm>
              <a:off x="7071145" y="1948853"/>
              <a:ext cx="1521390" cy="1521390"/>
            </a:xfrm>
            <a:prstGeom prst="ellipse">
              <a:avLst/>
            </a:prstGeom>
            <a:solidFill>
              <a:srgbClr val="7CB3E1"/>
            </a:solidFill>
            <a:ln w="9525" cap="flat" cmpd="sng" algn="ctr">
              <a:solidFill>
                <a:srgbClr val="7CB3E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defTabSz="913915"/>
              <a:r>
                <a:rPr lang="en-GB" dirty="0">
                  <a:solidFill>
                    <a:schemeClr val="bg1"/>
                  </a:solidFill>
                </a:rPr>
                <a:t>Illiquidity premium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6658B8FB-F9F7-4595-A9EB-95C7A69C8BEA}"/>
                </a:ext>
              </a:extLst>
            </p:cNvPr>
            <p:cNvSpPr/>
            <p:nvPr/>
          </p:nvSpPr>
          <p:spPr bwMode="auto">
            <a:xfrm>
              <a:off x="6987218" y="1864926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7CB3E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2411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c 63">
            <a:extLst>
              <a:ext uri="{FF2B5EF4-FFF2-40B4-BE49-F238E27FC236}">
                <a16:creationId xmlns="" xmlns:a16="http://schemas.microsoft.com/office/drawing/2014/main" id="{F64FEB3D-DAF3-4EE4-B759-986187DE7F7C}"/>
              </a:ext>
            </a:extLst>
          </p:cNvPr>
          <p:cNvSpPr/>
          <p:nvPr/>
        </p:nvSpPr>
        <p:spPr bwMode="auto">
          <a:xfrm>
            <a:off x="-1133111" y="1234686"/>
            <a:ext cx="3285668" cy="3285668"/>
          </a:xfrm>
          <a:prstGeom prst="arc">
            <a:avLst>
              <a:gd name="adj1" fmla="val 16200000"/>
              <a:gd name="adj2" fmla="val 5458035"/>
            </a:avLst>
          </a:prstGeom>
          <a:noFill/>
          <a:ln w="38100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defTabSz="913915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European Life Insurers have problems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D096662-7F78-4D94-AAE3-D53B75F85289}"/>
              </a:ext>
            </a:extLst>
          </p:cNvPr>
          <p:cNvGrpSpPr/>
          <p:nvPr/>
        </p:nvGrpSpPr>
        <p:grpSpPr>
          <a:xfrm>
            <a:off x="2498516" y="1275606"/>
            <a:ext cx="6250196" cy="411461"/>
            <a:chOff x="3063466" y="1810705"/>
            <a:chExt cx="5252943" cy="411461"/>
          </a:xfrm>
        </p:grpSpPr>
        <p:sp>
          <p:nvSpPr>
            <p:cNvPr id="37" name="Oval Callout 16">
              <a:extLst>
                <a:ext uri="{FF2B5EF4-FFF2-40B4-BE49-F238E27FC236}">
                  <a16:creationId xmlns="" xmlns:a16="http://schemas.microsoft.com/office/drawing/2014/main" id="{8622BC45-D5F3-4E26-89EF-EE723A5635C3}"/>
                </a:ext>
              </a:extLst>
            </p:cNvPr>
            <p:cNvSpPr/>
            <p:nvPr/>
          </p:nvSpPr>
          <p:spPr>
            <a:xfrm>
              <a:off x="3075572" y="1824091"/>
              <a:ext cx="5240837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Solvency II implementation: solvency ratio, ratio volatility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21E5355-3847-4182-87BC-5723D4A42057}"/>
                </a:ext>
              </a:extLst>
            </p:cNvPr>
            <p:cNvCxnSpPr/>
            <p:nvPr/>
          </p:nvCxnSpPr>
          <p:spPr bwMode="auto">
            <a:xfrm>
              <a:off x="3063466" y="1810705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4FF92DFF-264F-4669-9380-7BC7A529D59D}"/>
              </a:ext>
            </a:extLst>
          </p:cNvPr>
          <p:cNvGrpSpPr/>
          <p:nvPr/>
        </p:nvGrpSpPr>
        <p:grpSpPr>
          <a:xfrm>
            <a:off x="3059832" y="2619026"/>
            <a:ext cx="5871512" cy="412554"/>
            <a:chOff x="3272487" y="2980675"/>
            <a:chExt cx="5871512" cy="412554"/>
          </a:xfrm>
        </p:grpSpPr>
        <p:sp>
          <p:nvSpPr>
            <p:cNvPr id="40" name="Oval Callout 20">
              <a:extLst>
                <a:ext uri="{FF2B5EF4-FFF2-40B4-BE49-F238E27FC236}">
                  <a16:creationId xmlns="" xmlns:a16="http://schemas.microsoft.com/office/drawing/2014/main" id="{F9744194-D483-4AAE-BC2F-20CE331497AD}"/>
                </a:ext>
              </a:extLst>
            </p:cNvPr>
            <p:cNvSpPr/>
            <p:nvPr/>
          </p:nvSpPr>
          <p:spPr>
            <a:xfrm>
              <a:off x="3272487" y="3006611"/>
              <a:ext cx="587151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EV/economic view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B5A31520-2BEC-43CE-84B1-A450D61715A3}"/>
                </a:ext>
              </a:extLst>
            </p:cNvPr>
            <p:cNvCxnSpPr/>
            <p:nvPr/>
          </p:nvCxnSpPr>
          <p:spPr bwMode="auto">
            <a:xfrm>
              <a:off x="3272488" y="2980675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786260D-113B-4CC6-A008-8F89A79255EB}"/>
              </a:ext>
            </a:extLst>
          </p:cNvPr>
          <p:cNvGrpSpPr/>
          <p:nvPr/>
        </p:nvGrpSpPr>
        <p:grpSpPr>
          <a:xfrm>
            <a:off x="3059833" y="1947316"/>
            <a:ext cx="4678432" cy="411461"/>
            <a:chOff x="3272488" y="2395690"/>
            <a:chExt cx="4678432" cy="411461"/>
          </a:xfrm>
        </p:grpSpPr>
        <p:sp>
          <p:nvSpPr>
            <p:cNvPr id="43" name="Oval Callout 17">
              <a:extLst>
                <a:ext uri="{FF2B5EF4-FFF2-40B4-BE49-F238E27FC236}">
                  <a16:creationId xmlns="" xmlns:a16="http://schemas.microsoft.com/office/drawing/2014/main" id="{38629EA0-5B4F-4131-90B6-9694B3B58D2C}"/>
                </a:ext>
              </a:extLst>
            </p:cNvPr>
            <p:cNvSpPr/>
            <p:nvPr/>
          </p:nvSpPr>
          <p:spPr>
            <a:xfrm>
              <a:off x="3288958" y="2413380"/>
              <a:ext cx="466196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GAAP – IFRS or local: </a:t>
              </a:r>
              <a:br>
                <a:rPr lang="en-GB" dirty="0">
                  <a:solidFill>
                    <a:schemeClr val="tx1"/>
                  </a:solidFill>
                </a:rPr>
              </a:br>
              <a:r>
                <a:rPr lang="en-GB" dirty="0">
                  <a:solidFill>
                    <a:schemeClr val="tx1"/>
                  </a:solidFill>
                </a:rPr>
                <a:t>p/l for dividends, volatility, new IFRS17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EDBC1C5-750C-4D91-941B-C60064792D06}"/>
                </a:ext>
              </a:extLst>
            </p:cNvPr>
            <p:cNvCxnSpPr/>
            <p:nvPr/>
          </p:nvCxnSpPr>
          <p:spPr bwMode="auto">
            <a:xfrm>
              <a:off x="3272488" y="2395690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4E0C96DB-91FA-45D2-90EF-6983A5A91DC1}"/>
              </a:ext>
            </a:extLst>
          </p:cNvPr>
          <p:cNvSpPr/>
          <p:nvPr/>
        </p:nvSpPr>
        <p:spPr bwMode="auto">
          <a:xfrm>
            <a:off x="453038" y="1188709"/>
            <a:ext cx="115436" cy="11543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defTabSz="913915"/>
            <a:endParaRPr lang="en-GB" sz="240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9E9E5B3C-A787-49C2-A1C1-6BE7C40364CC}"/>
              </a:ext>
            </a:extLst>
          </p:cNvPr>
          <p:cNvSpPr/>
          <p:nvPr/>
        </p:nvSpPr>
        <p:spPr bwMode="auto">
          <a:xfrm>
            <a:off x="443645" y="4461276"/>
            <a:ext cx="115436" cy="11543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defTabSz="913915"/>
            <a:endParaRPr lang="en-GB" sz="240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0196F39-18AC-4C98-9B5C-0E2EA8483B91}"/>
              </a:ext>
            </a:extLst>
          </p:cNvPr>
          <p:cNvGrpSpPr/>
          <p:nvPr/>
        </p:nvGrpSpPr>
        <p:grpSpPr>
          <a:xfrm>
            <a:off x="1083267" y="1244802"/>
            <a:ext cx="351241" cy="351241"/>
            <a:chOff x="1542286" y="1559412"/>
            <a:chExt cx="351241" cy="351241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C6334B8B-4C49-49E3-B7EB-45F48236C1A3}"/>
                </a:ext>
              </a:extLst>
            </p:cNvPr>
            <p:cNvSpPr/>
            <p:nvPr/>
          </p:nvSpPr>
          <p:spPr bwMode="auto">
            <a:xfrm rot="911826">
              <a:off x="1579379" y="1596505"/>
              <a:ext cx="277056" cy="277056"/>
            </a:xfrm>
            <a:prstGeom prst="ellipse">
              <a:avLst/>
            </a:prstGeom>
            <a:solidFill>
              <a:srgbClr val="1134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A247785F-4157-4817-83EC-65F54EC41EE5}"/>
                </a:ext>
              </a:extLst>
            </p:cNvPr>
            <p:cNvSpPr/>
            <p:nvPr/>
          </p:nvSpPr>
          <p:spPr bwMode="auto">
            <a:xfrm>
              <a:off x="1542286" y="1559412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11345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87810FA-CE2B-4C4F-B9EF-E3696950640D}"/>
              </a:ext>
            </a:extLst>
          </p:cNvPr>
          <p:cNvGrpSpPr/>
          <p:nvPr/>
        </p:nvGrpSpPr>
        <p:grpSpPr>
          <a:xfrm>
            <a:off x="1857875" y="2077425"/>
            <a:ext cx="351241" cy="351241"/>
            <a:chOff x="1971676" y="2300158"/>
            <a:chExt cx="351241" cy="351241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18480A44-5825-4C55-90A7-14885DF9D513}"/>
                </a:ext>
              </a:extLst>
            </p:cNvPr>
            <p:cNvSpPr/>
            <p:nvPr/>
          </p:nvSpPr>
          <p:spPr bwMode="auto">
            <a:xfrm rot="911826">
              <a:off x="2008769" y="2337251"/>
              <a:ext cx="277056" cy="277056"/>
            </a:xfrm>
            <a:prstGeom prst="ellipse">
              <a:avLst/>
            </a:prstGeom>
            <a:solidFill>
              <a:srgbClr val="11B3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705A8875-7E29-4FB2-A1B3-63AE3E1CD4AC}"/>
                </a:ext>
              </a:extLst>
            </p:cNvPr>
            <p:cNvSpPr/>
            <p:nvPr/>
          </p:nvSpPr>
          <p:spPr bwMode="auto">
            <a:xfrm>
              <a:off x="1971676" y="2300158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11B3A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097E134-1AF0-48B9-A958-A46BF7E3EB56}"/>
              </a:ext>
            </a:extLst>
          </p:cNvPr>
          <p:cNvGrpSpPr/>
          <p:nvPr/>
        </p:nvGrpSpPr>
        <p:grpSpPr>
          <a:xfrm>
            <a:off x="1083267" y="4172536"/>
            <a:ext cx="351241" cy="351241"/>
            <a:chOff x="1534912" y="3870393"/>
            <a:chExt cx="351241" cy="351241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6C5C2B66-1707-4D6B-82FE-9A48741777AA}"/>
                </a:ext>
              </a:extLst>
            </p:cNvPr>
            <p:cNvSpPr/>
            <p:nvPr/>
          </p:nvSpPr>
          <p:spPr bwMode="auto">
            <a:xfrm rot="911826">
              <a:off x="1577039" y="3911000"/>
              <a:ext cx="277056" cy="277056"/>
            </a:xfrm>
            <a:prstGeom prst="ellipse">
              <a:avLst/>
            </a:prstGeom>
            <a:solidFill>
              <a:srgbClr val="7CB3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4C599C1A-4154-4881-B1E0-881E6504EBD8}"/>
                </a:ext>
              </a:extLst>
            </p:cNvPr>
            <p:cNvSpPr/>
            <p:nvPr/>
          </p:nvSpPr>
          <p:spPr bwMode="auto">
            <a:xfrm flipV="1">
              <a:off x="1534912" y="3870393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780EC16-1317-4E9C-9FEF-FDA675BBB31D}"/>
              </a:ext>
            </a:extLst>
          </p:cNvPr>
          <p:cNvGrpSpPr/>
          <p:nvPr/>
        </p:nvGrpSpPr>
        <p:grpSpPr>
          <a:xfrm>
            <a:off x="1857875" y="3363838"/>
            <a:ext cx="351241" cy="351241"/>
            <a:chOff x="1964302" y="3132863"/>
            <a:chExt cx="351241" cy="351241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56143895-CE6D-441B-A633-29E2719DF53A}"/>
                </a:ext>
              </a:extLst>
            </p:cNvPr>
            <p:cNvSpPr/>
            <p:nvPr/>
          </p:nvSpPr>
          <p:spPr bwMode="auto">
            <a:xfrm rot="911826">
              <a:off x="2001394" y="3169955"/>
              <a:ext cx="277056" cy="277056"/>
            </a:xfrm>
            <a:prstGeom prst="ellipse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1D2FB0A8-AFD2-4B39-B57F-34BF31CEDEE6}"/>
                </a:ext>
              </a:extLst>
            </p:cNvPr>
            <p:cNvSpPr/>
            <p:nvPr/>
          </p:nvSpPr>
          <p:spPr bwMode="auto">
            <a:xfrm flipV="1">
              <a:off x="1964302" y="3132863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7F7F7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8909278B-9DDD-4864-B586-C2CEAC12DA19}"/>
              </a:ext>
            </a:extLst>
          </p:cNvPr>
          <p:cNvGrpSpPr/>
          <p:nvPr/>
        </p:nvGrpSpPr>
        <p:grpSpPr>
          <a:xfrm>
            <a:off x="2502631" y="3291830"/>
            <a:ext cx="5669763" cy="411461"/>
            <a:chOff x="3063466" y="3752705"/>
            <a:chExt cx="4674242" cy="411461"/>
          </a:xfrm>
        </p:grpSpPr>
        <p:sp>
          <p:nvSpPr>
            <p:cNvPr id="62" name="Oval Callout 19">
              <a:extLst>
                <a:ext uri="{FF2B5EF4-FFF2-40B4-BE49-F238E27FC236}">
                  <a16:creationId xmlns="" xmlns:a16="http://schemas.microsoft.com/office/drawing/2014/main" id="{7F7427B8-7EBD-4765-A017-A83C95E7FB5B}"/>
                </a:ext>
              </a:extLst>
            </p:cNvPr>
            <p:cNvSpPr/>
            <p:nvPr/>
          </p:nvSpPr>
          <p:spPr>
            <a:xfrm>
              <a:off x="3075746" y="3752705"/>
              <a:ext cx="4661962" cy="4114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 anchorCtr="0"/>
            <a:lstStyle/>
            <a:p>
              <a:r>
                <a:rPr lang="en-GB" dirty="0">
                  <a:solidFill>
                    <a:schemeClr val="tx1"/>
                  </a:solidFill>
                </a:rPr>
                <a:t>Multiple balance sheets to optimise simultaneously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A2DB08BC-9C99-434F-BBBE-AE32BB41CE77}"/>
                </a:ext>
              </a:extLst>
            </p:cNvPr>
            <p:cNvCxnSpPr/>
            <p:nvPr/>
          </p:nvCxnSpPr>
          <p:spPr bwMode="auto">
            <a:xfrm>
              <a:off x="3063466" y="3752705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3786C17-9E2D-44C0-9530-D8752B9DEF07}"/>
              </a:ext>
            </a:extLst>
          </p:cNvPr>
          <p:cNvSpPr txBox="1"/>
          <p:nvPr/>
        </p:nvSpPr>
        <p:spPr>
          <a:xfrm>
            <a:off x="483170" y="2427734"/>
            <a:ext cx="1076992" cy="923330"/>
          </a:xfrm>
          <a:prstGeom prst="rect">
            <a:avLst/>
          </a:prstGeom>
          <a:noFill/>
        </p:spPr>
        <p:txBody>
          <a:bodyPr wrap="square" lIns="0" rIns="72000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European Life Insurers</a:t>
            </a:r>
          </a:p>
        </p:txBody>
      </p:sp>
      <p:sp>
        <p:nvSpPr>
          <p:cNvPr id="66" name="Arc 65">
            <a:extLst>
              <a:ext uri="{FF2B5EF4-FFF2-40B4-BE49-F238E27FC236}">
                <a16:creationId xmlns="" xmlns:a16="http://schemas.microsoft.com/office/drawing/2014/main" id="{01EBA7C6-55EC-4AAB-B76C-D62C3D16AC23}"/>
              </a:ext>
            </a:extLst>
          </p:cNvPr>
          <p:cNvSpPr/>
          <p:nvPr/>
        </p:nvSpPr>
        <p:spPr bwMode="auto">
          <a:xfrm>
            <a:off x="-580175" y="1768267"/>
            <a:ext cx="2140337" cy="2140337"/>
          </a:xfrm>
          <a:prstGeom prst="arc">
            <a:avLst>
              <a:gd name="adj1" fmla="val 16200000"/>
              <a:gd name="adj2" fmla="val 5458035"/>
            </a:avLst>
          </a:prstGeom>
          <a:noFill/>
          <a:ln w="222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defTabSz="913915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080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Reinsurer’s Perspective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Know what you want / Know what you can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2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DA24A05-5EFF-40DF-9270-CCCF69354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" y="2711265"/>
            <a:ext cx="898981" cy="32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RGA – Who are we?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1027" name="Group 1026">
            <a:extLst>
              <a:ext uri="{FF2B5EF4-FFF2-40B4-BE49-F238E27FC236}">
                <a16:creationId xmlns="" xmlns:a16="http://schemas.microsoft.com/office/drawing/2014/main" id="{7B50CEC8-A62B-421E-AD2E-DBC01750ADB7}"/>
              </a:ext>
            </a:extLst>
          </p:cNvPr>
          <p:cNvGrpSpPr/>
          <p:nvPr/>
        </p:nvGrpSpPr>
        <p:grpSpPr>
          <a:xfrm>
            <a:off x="2498516" y="1275606"/>
            <a:ext cx="5252943" cy="411461"/>
            <a:chOff x="3063466" y="1810705"/>
            <a:chExt cx="5252943" cy="411461"/>
          </a:xfrm>
        </p:grpSpPr>
        <p:sp>
          <p:nvSpPr>
            <p:cNvPr id="17" name="Oval Callout 16"/>
            <p:cNvSpPr/>
            <p:nvPr/>
          </p:nvSpPr>
          <p:spPr>
            <a:xfrm>
              <a:off x="3075572" y="1824091"/>
              <a:ext cx="5240837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Global life-only reinsurer, based in St Louis, Missouri, listed on NYSE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0FDE8798-0BF3-4B9B-B6BA-34A7A85D5290}"/>
                </a:ext>
              </a:extLst>
            </p:cNvPr>
            <p:cNvCxnSpPr/>
            <p:nvPr/>
          </p:nvCxnSpPr>
          <p:spPr bwMode="auto">
            <a:xfrm>
              <a:off x="3063466" y="1810705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9" name="Group 1028">
            <a:extLst>
              <a:ext uri="{FF2B5EF4-FFF2-40B4-BE49-F238E27FC236}">
                <a16:creationId xmlns="" xmlns:a16="http://schemas.microsoft.com/office/drawing/2014/main" id="{C54D0104-4FCA-4AB9-926F-307C7BBC2BA6}"/>
              </a:ext>
            </a:extLst>
          </p:cNvPr>
          <p:cNvGrpSpPr/>
          <p:nvPr/>
        </p:nvGrpSpPr>
        <p:grpSpPr>
          <a:xfrm>
            <a:off x="3059832" y="2619026"/>
            <a:ext cx="5871512" cy="412554"/>
            <a:chOff x="3272487" y="2980675"/>
            <a:chExt cx="5871512" cy="412554"/>
          </a:xfrm>
        </p:grpSpPr>
        <p:sp>
          <p:nvSpPr>
            <p:cNvPr id="21" name="Oval Callout 20"/>
            <p:cNvSpPr/>
            <p:nvPr/>
          </p:nvSpPr>
          <p:spPr>
            <a:xfrm>
              <a:off x="3272487" y="3006611"/>
              <a:ext cx="587151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£2trn of mortality exposure (sum at risk)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EDCC172A-D4A4-472C-8894-117833994AC4}"/>
                </a:ext>
              </a:extLst>
            </p:cNvPr>
            <p:cNvCxnSpPr/>
            <p:nvPr/>
          </p:nvCxnSpPr>
          <p:spPr bwMode="auto">
            <a:xfrm>
              <a:off x="3272488" y="2980675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8" name="Group 1027">
            <a:extLst>
              <a:ext uri="{FF2B5EF4-FFF2-40B4-BE49-F238E27FC236}">
                <a16:creationId xmlns="" xmlns:a16="http://schemas.microsoft.com/office/drawing/2014/main" id="{502DAEE9-82E1-41B0-80BB-0097E0BE03E9}"/>
              </a:ext>
            </a:extLst>
          </p:cNvPr>
          <p:cNvGrpSpPr/>
          <p:nvPr/>
        </p:nvGrpSpPr>
        <p:grpSpPr>
          <a:xfrm>
            <a:off x="3059833" y="1947316"/>
            <a:ext cx="4678432" cy="411461"/>
            <a:chOff x="3272488" y="2395690"/>
            <a:chExt cx="4678432" cy="411461"/>
          </a:xfrm>
        </p:grpSpPr>
        <p:sp>
          <p:nvSpPr>
            <p:cNvPr id="18" name="Oval Callout 17"/>
            <p:cNvSpPr/>
            <p:nvPr/>
          </p:nvSpPr>
          <p:spPr>
            <a:xfrm>
              <a:off x="3288958" y="2413380"/>
              <a:ext cx="4661962" cy="38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AA- rated entities globally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E4463BC4-73B1-4EB8-AE54-E2F4808EF452}"/>
                </a:ext>
              </a:extLst>
            </p:cNvPr>
            <p:cNvCxnSpPr/>
            <p:nvPr/>
          </p:nvCxnSpPr>
          <p:spPr bwMode="auto">
            <a:xfrm>
              <a:off x="3272488" y="2395690"/>
              <a:ext cx="0" cy="4114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Arc 45">
            <a:extLst>
              <a:ext uri="{FF2B5EF4-FFF2-40B4-BE49-F238E27FC236}">
                <a16:creationId xmlns="" xmlns:a16="http://schemas.microsoft.com/office/drawing/2014/main" id="{E74E1426-3219-4520-B724-F27093AB67ED}"/>
              </a:ext>
            </a:extLst>
          </p:cNvPr>
          <p:cNvSpPr/>
          <p:nvPr/>
        </p:nvSpPr>
        <p:spPr bwMode="auto">
          <a:xfrm>
            <a:off x="-580175" y="1768267"/>
            <a:ext cx="2140337" cy="2140337"/>
          </a:xfrm>
          <a:prstGeom prst="arc">
            <a:avLst>
              <a:gd name="adj1" fmla="val 16200000"/>
              <a:gd name="adj2" fmla="val 5458035"/>
            </a:avLst>
          </a:prstGeom>
          <a:noFill/>
          <a:ln w="222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defTabSz="913915"/>
            <a:endParaRPr lang="en-GB" sz="2400"/>
          </a:p>
        </p:txBody>
      </p:sp>
      <p:sp>
        <p:nvSpPr>
          <p:cNvPr id="45" name="Arc 44">
            <a:extLst>
              <a:ext uri="{FF2B5EF4-FFF2-40B4-BE49-F238E27FC236}">
                <a16:creationId xmlns="" xmlns:a16="http://schemas.microsoft.com/office/drawing/2014/main" id="{8CE07A29-C664-4C77-93B5-995911655547}"/>
              </a:ext>
            </a:extLst>
          </p:cNvPr>
          <p:cNvSpPr/>
          <p:nvPr/>
        </p:nvSpPr>
        <p:spPr bwMode="auto">
          <a:xfrm>
            <a:off x="-1133111" y="1234686"/>
            <a:ext cx="3285668" cy="3285668"/>
          </a:xfrm>
          <a:prstGeom prst="arc">
            <a:avLst>
              <a:gd name="adj1" fmla="val 16200000"/>
              <a:gd name="adj2" fmla="val 5458035"/>
            </a:avLst>
          </a:prstGeom>
          <a:noFill/>
          <a:ln w="38100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defTabSz="913915"/>
            <a:endParaRPr lang="en-GB" sz="240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A0757D0-BB60-41E0-9B22-A3101AF85511}"/>
              </a:ext>
            </a:extLst>
          </p:cNvPr>
          <p:cNvSpPr/>
          <p:nvPr/>
        </p:nvSpPr>
        <p:spPr bwMode="auto">
          <a:xfrm>
            <a:off x="453038" y="1188709"/>
            <a:ext cx="115436" cy="11543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defTabSz="913915"/>
            <a:endParaRPr lang="en-GB" sz="240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41AFD6F2-725E-4BFD-BF09-E1A8E9D084C0}"/>
              </a:ext>
            </a:extLst>
          </p:cNvPr>
          <p:cNvSpPr/>
          <p:nvPr/>
        </p:nvSpPr>
        <p:spPr bwMode="auto">
          <a:xfrm>
            <a:off x="443645" y="4461276"/>
            <a:ext cx="115436" cy="11543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defTabSz="913915"/>
            <a:endParaRPr lang="en-GB" sz="240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ED57001-C579-4602-9A65-2D7B0F993444}"/>
              </a:ext>
            </a:extLst>
          </p:cNvPr>
          <p:cNvGrpSpPr/>
          <p:nvPr/>
        </p:nvGrpSpPr>
        <p:grpSpPr>
          <a:xfrm>
            <a:off x="1083267" y="1244802"/>
            <a:ext cx="351241" cy="351241"/>
            <a:chOff x="1542286" y="1559412"/>
            <a:chExt cx="351241" cy="351241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96B03ABD-5BB0-4A06-8857-2A4FBA915D20}"/>
                </a:ext>
              </a:extLst>
            </p:cNvPr>
            <p:cNvSpPr/>
            <p:nvPr/>
          </p:nvSpPr>
          <p:spPr bwMode="auto">
            <a:xfrm rot="911826">
              <a:off x="1579379" y="1596505"/>
              <a:ext cx="277056" cy="277056"/>
            </a:xfrm>
            <a:prstGeom prst="ellipse">
              <a:avLst/>
            </a:prstGeom>
            <a:solidFill>
              <a:srgbClr val="1134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D8F069D0-5C8C-48F8-8DF7-B2E5556EAA67}"/>
                </a:ext>
              </a:extLst>
            </p:cNvPr>
            <p:cNvSpPr/>
            <p:nvPr/>
          </p:nvSpPr>
          <p:spPr bwMode="auto">
            <a:xfrm>
              <a:off x="1542286" y="1559412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11345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6D7CC1-BF71-4ECD-BBCF-CC27C80B72E1}"/>
              </a:ext>
            </a:extLst>
          </p:cNvPr>
          <p:cNvGrpSpPr/>
          <p:nvPr/>
        </p:nvGrpSpPr>
        <p:grpSpPr>
          <a:xfrm>
            <a:off x="1857875" y="2077425"/>
            <a:ext cx="351241" cy="351241"/>
            <a:chOff x="1971676" y="2300158"/>
            <a:chExt cx="351241" cy="351241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05ACDC9C-C895-4B92-9309-5943AE8C64CC}"/>
                </a:ext>
              </a:extLst>
            </p:cNvPr>
            <p:cNvSpPr/>
            <p:nvPr/>
          </p:nvSpPr>
          <p:spPr bwMode="auto">
            <a:xfrm rot="911826">
              <a:off x="2008769" y="2337251"/>
              <a:ext cx="277056" cy="277056"/>
            </a:xfrm>
            <a:prstGeom prst="ellipse">
              <a:avLst/>
            </a:prstGeom>
            <a:solidFill>
              <a:srgbClr val="11B3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817B35F5-AF51-47EB-94D5-BFA1D9E59DF8}"/>
                </a:ext>
              </a:extLst>
            </p:cNvPr>
            <p:cNvSpPr/>
            <p:nvPr/>
          </p:nvSpPr>
          <p:spPr bwMode="auto">
            <a:xfrm>
              <a:off x="1971676" y="2300158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11B3A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BD4A632-45E9-43AD-A503-42AE0C2BE8EA}"/>
              </a:ext>
            </a:extLst>
          </p:cNvPr>
          <p:cNvGrpSpPr/>
          <p:nvPr/>
        </p:nvGrpSpPr>
        <p:grpSpPr>
          <a:xfrm>
            <a:off x="1083267" y="4172536"/>
            <a:ext cx="351241" cy="351241"/>
            <a:chOff x="1534912" y="3870393"/>
            <a:chExt cx="351241" cy="351241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D673B37A-0CA5-4477-B598-448D42080B77}"/>
                </a:ext>
              </a:extLst>
            </p:cNvPr>
            <p:cNvSpPr/>
            <p:nvPr/>
          </p:nvSpPr>
          <p:spPr bwMode="auto">
            <a:xfrm rot="911826">
              <a:off x="1577039" y="3911000"/>
              <a:ext cx="277056" cy="277056"/>
            </a:xfrm>
            <a:prstGeom prst="ellipse">
              <a:avLst/>
            </a:prstGeom>
            <a:solidFill>
              <a:srgbClr val="7CB3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C06311A8-BA41-425F-8B47-B9DCC6E08E8A}"/>
                </a:ext>
              </a:extLst>
            </p:cNvPr>
            <p:cNvSpPr/>
            <p:nvPr/>
          </p:nvSpPr>
          <p:spPr bwMode="auto">
            <a:xfrm flipV="1">
              <a:off x="1534912" y="3870393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C13E32E-AA52-4DB4-B589-EDC0C75116D3}"/>
              </a:ext>
            </a:extLst>
          </p:cNvPr>
          <p:cNvGrpSpPr/>
          <p:nvPr/>
        </p:nvGrpSpPr>
        <p:grpSpPr>
          <a:xfrm>
            <a:off x="1857875" y="3363838"/>
            <a:ext cx="351241" cy="351241"/>
            <a:chOff x="1964302" y="3132863"/>
            <a:chExt cx="351241" cy="351241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C22ACD98-4A55-4BA1-8067-D267F9E560D1}"/>
                </a:ext>
              </a:extLst>
            </p:cNvPr>
            <p:cNvSpPr/>
            <p:nvPr/>
          </p:nvSpPr>
          <p:spPr bwMode="auto">
            <a:xfrm rot="911826">
              <a:off x="2001394" y="3169955"/>
              <a:ext cx="277056" cy="277056"/>
            </a:xfrm>
            <a:prstGeom prst="ellipse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22F79ED4-C545-406F-A608-9F3D8BC32AF9}"/>
                </a:ext>
              </a:extLst>
            </p:cNvPr>
            <p:cNvSpPr/>
            <p:nvPr/>
          </p:nvSpPr>
          <p:spPr bwMode="auto">
            <a:xfrm flipV="1">
              <a:off x="1964302" y="3132863"/>
              <a:ext cx="351241" cy="351241"/>
            </a:xfrm>
            <a:prstGeom prst="ellipse">
              <a:avLst/>
            </a:prstGeom>
            <a:noFill/>
            <a:ln w="22225" cap="rnd" cmpd="sng" algn="ctr">
              <a:solidFill>
                <a:srgbClr val="7F7F7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8F49ED1-CE19-4AA0-9E5A-4EB862A08B49}"/>
              </a:ext>
            </a:extLst>
          </p:cNvPr>
          <p:cNvGrpSpPr/>
          <p:nvPr/>
        </p:nvGrpSpPr>
        <p:grpSpPr>
          <a:xfrm>
            <a:off x="2454272" y="3291830"/>
            <a:ext cx="4722602" cy="1464609"/>
            <a:chOff x="3015106" y="3752705"/>
            <a:chExt cx="4722602" cy="1464609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4CEF8A2-9D05-4FC6-9463-68985A8BA1B4}"/>
                </a:ext>
              </a:extLst>
            </p:cNvPr>
            <p:cNvGrpSpPr/>
            <p:nvPr/>
          </p:nvGrpSpPr>
          <p:grpSpPr>
            <a:xfrm>
              <a:off x="3063466" y="3752705"/>
              <a:ext cx="4674242" cy="411461"/>
              <a:chOff x="3063466" y="3752705"/>
              <a:chExt cx="4674242" cy="411461"/>
            </a:xfrm>
          </p:grpSpPr>
          <p:sp>
            <p:nvSpPr>
              <p:cNvPr id="20" name="Oval Callout 19"/>
              <p:cNvSpPr/>
              <p:nvPr/>
            </p:nvSpPr>
            <p:spPr>
              <a:xfrm>
                <a:off x="3075746" y="3752705"/>
                <a:ext cx="4661962" cy="411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Ins="36000" rtlCol="0" anchor="ctr" anchorCtr="0"/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Both traditional and structured reinsurance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107E451D-C122-4855-ACC1-5D69856DED45}"/>
                  </a:ext>
                </a:extLst>
              </p:cNvPr>
              <p:cNvCxnSpPr/>
              <p:nvPr/>
            </p:nvCxnSpPr>
            <p:spPr bwMode="auto">
              <a:xfrm>
                <a:off x="3063466" y="3752705"/>
                <a:ext cx="0" cy="41146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F43B49B-0D36-4698-8FB0-BC2E997030EE}"/>
                </a:ext>
              </a:extLst>
            </p:cNvPr>
            <p:cNvSpPr txBox="1"/>
            <p:nvPr/>
          </p:nvSpPr>
          <p:spPr>
            <a:xfrm>
              <a:off x="3015106" y="4278595"/>
              <a:ext cx="4077161" cy="938719"/>
            </a:xfrm>
            <a:prstGeom prst="rect">
              <a:avLst/>
            </a:prstGeom>
            <a:noFill/>
          </p:spPr>
          <p:txBody>
            <a:bodyPr wrap="square" lIns="0" tIns="0" rIns="0" bIns="0" numCol="2" spcCol="36000" rtlCol="0">
              <a:spAutoFit/>
            </a:bodyPr>
            <a:lstStyle/>
            <a:p>
              <a:pPr marL="538190" lvl="1" indent="-201226">
                <a:spcBef>
                  <a:spcPts val="200"/>
                </a:spcBef>
                <a:buClr>
                  <a:srgbClr val="D9AB16"/>
                </a:buClr>
                <a:buFontTx/>
                <a:buChar char="–"/>
              </a:pPr>
              <a:r>
                <a:rPr lang="en-GB" sz="1400" kern="0" dirty="0">
                  <a:solidFill>
                    <a:srgbClr val="3F4548"/>
                  </a:solidFill>
                </a:rPr>
                <a:t>Longevity</a:t>
              </a:r>
            </a:p>
            <a:p>
              <a:pPr marL="538190" lvl="1" indent="-201226">
                <a:spcBef>
                  <a:spcPts val="200"/>
                </a:spcBef>
                <a:buClr>
                  <a:srgbClr val="D9AB16"/>
                </a:buClr>
                <a:buFontTx/>
                <a:buChar char="–"/>
              </a:pPr>
              <a:r>
                <a:rPr lang="en-GB" sz="1400" kern="0" dirty="0">
                  <a:solidFill>
                    <a:srgbClr val="3F4548"/>
                  </a:solidFill>
                </a:rPr>
                <a:t>Asset risk</a:t>
              </a:r>
            </a:p>
            <a:p>
              <a:pPr marL="538190" lvl="1" indent="-201226">
                <a:spcBef>
                  <a:spcPts val="200"/>
                </a:spcBef>
                <a:buClr>
                  <a:srgbClr val="D9AB16"/>
                </a:buClr>
                <a:buFontTx/>
                <a:buChar char="–"/>
              </a:pPr>
              <a:endParaRPr lang="en-GB" sz="1400" kern="0" dirty="0">
                <a:solidFill>
                  <a:srgbClr val="3F4548"/>
                </a:solidFill>
              </a:endParaRPr>
            </a:p>
            <a:p>
              <a:pPr marL="538190" lvl="1" indent="-201226">
                <a:spcBef>
                  <a:spcPts val="200"/>
                </a:spcBef>
                <a:buClr>
                  <a:srgbClr val="D9AB16"/>
                </a:buClr>
                <a:buFontTx/>
                <a:buChar char="–"/>
              </a:pPr>
              <a:endParaRPr lang="en-GB" sz="1400" kern="0" dirty="0">
                <a:solidFill>
                  <a:srgbClr val="3F4548"/>
                </a:solidFill>
              </a:endParaRPr>
            </a:p>
            <a:p>
              <a:pPr marL="538190" lvl="1" indent="-201226">
                <a:spcBef>
                  <a:spcPts val="200"/>
                </a:spcBef>
                <a:buClr>
                  <a:srgbClr val="D9AB16"/>
                </a:buClr>
                <a:buFontTx/>
                <a:buChar char="–"/>
              </a:pPr>
              <a:r>
                <a:rPr lang="en-GB" sz="1400" kern="0" dirty="0">
                  <a:solidFill>
                    <a:srgbClr val="3F4548"/>
                  </a:solidFill>
                </a:rPr>
                <a:t>Fin Re </a:t>
              </a:r>
            </a:p>
            <a:p>
              <a:pPr marL="538190" lvl="1" indent="-201226">
                <a:spcBef>
                  <a:spcPts val="200"/>
                </a:spcBef>
                <a:buClr>
                  <a:srgbClr val="D9AB16"/>
                </a:buClr>
                <a:buFontTx/>
                <a:buChar char="–"/>
              </a:pPr>
              <a:r>
                <a:rPr lang="en-GB" sz="1400" kern="0" dirty="0">
                  <a:solidFill>
                    <a:srgbClr val="3F4548"/>
                  </a:solidFill>
                </a:rPr>
                <a:t>Bulk annuity and </a:t>
              </a:r>
              <a:r>
                <a:rPr lang="en-GB" sz="1400" kern="0" dirty="0" err="1">
                  <a:solidFill>
                    <a:srgbClr val="3F4548"/>
                  </a:solidFill>
                </a:rPr>
                <a:t>backbook</a:t>
              </a:r>
              <a:r>
                <a:rPr lang="en-GB" sz="1400" kern="0" dirty="0">
                  <a:solidFill>
                    <a:srgbClr val="3F4548"/>
                  </a:solidFill>
                </a:rPr>
                <a:t> deals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7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Simplifying the problem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498390C-2E5B-48BD-AC81-F3E8A32D3479}"/>
              </a:ext>
            </a:extLst>
          </p:cNvPr>
          <p:cNvGrpSpPr/>
          <p:nvPr/>
        </p:nvGrpSpPr>
        <p:grpSpPr>
          <a:xfrm>
            <a:off x="395290" y="1157707"/>
            <a:ext cx="1689238" cy="1689238"/>
            <a:chOff x="395290" y="1157707"/>
            <a:chExt cx="1689238" cy="1689238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E211F044-32D6-416B-91A0-C89DC65C5577}"/>
                </a:ext>
              </a:extLst>
            </p:cNvPr>
            <p:cNvSpPr/>
            <p:nvPr/>
          </p:nvSpPr>
          <p:spPr bwMode="auto">
            <a:xfrm>
              <a:off x="479214" y="1241631"/>
              <a:ext cx="1521390" cy="152139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36000" rIns="0" bIns="14400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Deferred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risk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492EF2A-A97C-4341-9291-EEBF2DB479DF}"/>
                </a:ext>
              </a:extLst>
            </p:cNvPr>
            <p:cNvSpPr/>
            <p:nvPr/>
          </p:nvSpPr>
          <p:spPr bwMode="auto">
            <a:xfrm>
              <a:off x="395290" y="1157707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11FC03E-F079-486D-910E-53447B11D4C2}"/>
              </a:ext>
            </a:extLst>
          </p:cNvPr>
          <p:cNvGrpSpPr/>
          <p:nvPr/>
        </p:nvGrpSpPr>
        <p:grpSpPr>
          <a:xfrm>
            <a:off x="3022520" y="1157707"/>
            <a:ext cx="1689238" cy="1689238"/>
            <a:chOff x="3022520" y="1157707"/>
            <a:chExt cx="1689238" cy="1689238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0479FE8-4497-42A7-9381-2AF442232A76}"/>
                </a:ext>
              </a:extLst>
            </p:cNvPr>
            <p:cNvSpPr/>
            <p:nvPr/>
          </p:nvSpPr>
          <p:spPr bwMode="auto">
            <a:xfrm>
              <a:off x="3106447" y="1241634"/>
              <a:ext cx="1521390" cy="1521390"/>
            </a:xfrm>
            <a:prstGeom prst="ellipse">
              <a:avLst/>
            </a:prstGeom>
            <a:solidFill>
              <a:srgbClr val="1134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4400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With-profits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779377A2-4E0E-4B4E-AC1B-4C9F13AFA2FD}"/>
                </a:ext>
              </a:extLst>
            </p:cNvPr>
            <p:cNvSpPr/>
            <p:nvPr/>
          </p:nvSpPr>
          <p:spPr bwMode="auto">
            <a:xfrm>
              <a:off x="3022520" y="1157707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345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071EEA88-BBEE-44AE-9B4B-C6170CCAD1D8}"/>
              </a:ext>
            </a:extLst>
          </p:cNvPr>
          <p:cNvGrpSpPr/>
          <p:nvPr/>
        </p:nvGrpSpPr>
        <p:grpSpPr>
          <a:xfrm>
            <a:off x="5649750" y="1157707"/>
            <a:ext cx="1689238" cy="1689238"/>
            <a:chOff x="5649750" y="1157707"/>
            <a:chExt cx="1689238" cy="1689238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60F4CFF-E207-4ABC-B32B-9F37A3C07B1A}"/>
                </a:ext>
              </a:extLst>
            </p:cNvPr>
            <p:cNvSpPr/>
            <p:nvPr/>
          </p:nvSpPr>
          <p:spPr bwMode="auto">
            <a:xfrm>
              <a:off x="5733677" y="1241634"/>
              <a:ext cx="1521390" cy="1521390"/>
            </a:xfrm>
            <a:prstGeom prst="ellipse">
              <a:avLst/>
            </a:prstGeom>
            <a:solidFill>
              <a:srgbClr val="11B3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defTabSz="913915"/>
              <a:r>
                <a:rPr lang="en-GB" dirty="0">
                  <a:solidFill>
                    <a:schemeClr val="bg1"/>
                  </a:solidFill>
                </a:rPr>
                <a:t>Counterparty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31919B6F-92BB-49E2-958C-0890107F0754}"/>
                </a:ext>
              </a:extLst>
            </p:cNvPr>
            <p:cNvSpPr/>
            <p:nvPr/>
          </p:nvSpPr>
          <p:spPr bwMode="auto">
            <a:xfrm>
              <a:off x="5649750" y="1157707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B3A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E9E0CAD-92F0-4B79-9DBA-90655E6E41FD}"/>
              </a:ext>
            </a:extLst>
          </p:cNvPr>
          <p:cNvGrpSpPr/>
          <p:nvPr/>
        </p:nvGrpSpPr>
        <p:grpSpPr>
          <a:xfrm>
            <a:off x="1708905" y="2395400"/>
            <a:ext cx="1689238" cy="1689238"/>
            <a:chOff x="1708905" y="2395400"/>
            <a:chExt cx="1689238" cy="168923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79CB5CA6-FA4A-47E3-8DC6-60FC34AE8087}"/>
                </a:ext>
              </a:extLst>
            </p:cNvPr>
            <p:cNvSpPr/>
            <p:nvPr/>
          </p:nvSpPr>
          <p:spPr bwMode="auto">
            <a:xfrm>
              <a:off x="1792826" y="2479321"/>
              <a:ext cx="1521390" cy="152139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Cash take-up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uncertainty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D16A133B-16D3-4423-A946-A5CFDF9A0227}"/>
                </a:ext>
              </a:extLst>
            </p:cNvPr>
            <p:cNvSpPr/>
            <p:nvPr/>
          </p:nvSpPr>
          <p:spPr bwMode="auto">
            <a:xfrm>
              <a:off x="1708905" y="2395400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4EDA2E3-26C0-4782-8518-50B0C51DC70B}"/>
              </a:ext>
            </a:extLst>
          </p:cNvPr>
          <p:cNvGrpSpPr/>
          <p:nvPr/>
        </p:nvGrpSpPr>
        <p:grpSpPr>
          <a:xfrm>
            <a:off x="4336135" y="2395400"/>
            <a:ext cx="1689238" cy="1689238"/>
            <a:chOff x="4336135" y="2395400"/>
            <a:chExt cx="1689238" cy="1689238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B40B6075-9428-4A5B-B34A-FF7D036739C3}"/>
                </a:ext>
              </a:extLst>
            </p:cNvPr>
            <p:cNvSpPr/>
            <p:nvPr/>
          </p:nvSpPr>
          <p:spPr bwMode="auto">
            <a:xfrm>
              <a:off x="4420062" y="2479327"/>
              <a:ext cx="1521390" cy="1521390"/>
            </a:xfrm>
            <a:prstGeom prst="ellipse">
              <a:avLst/>
            </a:prstGeom>
            <a:solidFill>
              <a:srgbClr val="79A3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dirty="0">
                  <a:solidFill>
                    <a:schemeClr val="bg1"/>
                  </a:solidFill>
                </a:rPr>
                <a:t>IFRS / cash cost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2C9C8A7-6F16-40CE-8927-7056F9BF666F}"/>
                </a:ext>
              </a:extLst>
            </p:cNvPr>
            <p:cNvSpPr/>
            <p:nvPr/>
          </p:nvSpPr>
          <p:spPr bwMode="auto">
            <a:xfrm>
              <a:off x="4336135" y="2395400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79A32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4284C84-6EF5-4B18-97C2-6CD0666C4B14}"/>
              </a:ext>
            </a:extLst>
          </p:cNvPr>
          <p:cNvGrpSpPr/>
          <p:nvPr/>
        </p:nvGrpSpPr>
        <p:grpSpPr>
          <a:xfrm>
            <a:off x="6963363" y="2395400"/>
            <a:ext cx="1689238" cy="1689238"/>
            <a:chOff x="6963363" y="2395400"/>
            <a:chExt cx="1689238" cy="168923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D5423CF-A6B9-4FE8-9841-0AABE6ED8D56}"/>
                </a:ext>
              </a:extLst>
            </p:cNvPr>
            <p:cNvSpPr/>
            <p:nvPr/>
          </p:nvSpPr>
          <p:spPr bwMode="auto">
            <a:xfrm>
              <a:off x="7047290" y="2479327"/>
              <a:ext cx="1521390" cy="1521390"/>
            </a:xfrm>
            <a:prstGeom prst="ellipse">
              <a:avLst/>
            </a:prstGeom>
            <a:solidFill>
              <a:srgbClr val="7CB3E1"/>
            </a:solidFill>
            <a:ln w="9525" cap="flat" cmpd="sng" algn="ctr">
              <a:solidFill>
                <a:srgbClr val="7CB3E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defTabSz="913915"/>
              <a:r>
                <a:rPr lang="en-GB" dirty="0">
                  <a:solidFill>
                    <a:schemeClr val="bg1"/>
                  </a:solidFill>
                </a:rPr>
                <a:t>Asset risk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5F03B4F4-1A89-4166-82D9-18AD808053F2}"/>
                </a:ext>
              </a:extLst>
            </p:cNvPr>
            <p:cNvSpPr/>
            <p:nvPr/>
          </p:nvSpPr>
          <p:spPr bwMode="auto">
            <a:xfrm>
              <a:off x="6963363" y="2395400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7CB3E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7C30F310-4908-4E3B-8A81-D093F379194D}"/>
              </a:ext>
            </a:extLst>
          </p:cNvPr>
          <p:cNvSpPr/>
          <p:nvPr/>
        </p:nvSpPr>
        <p:spPr bwMode="auto">
          <a:xfrm>
            <a:off x="479214" y="1238736"/>
            <a:ext cx="1521390" cy="152139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36000" numCol="1" rtlCol="0" anchor="b" anchorCtr="0" compatLnSpc="1">
            <a:prstTxWarp prst="textNoShape">
              <a:avLst/>
            </a:prstTxWarp>
          </a:bodyPr>
          <a:lstStyle/>
          <a:p>
            <a:pPr algn="ctr" defTabSz="913915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798A6B2-24E4-4D05-A050-96BF72A746A3}"/>
              </a:ext>
            </a:extLst>
          </p:cNvPr>
          <p:cNvSpPr/>
          <p:nvPr/>
        </p:nvSpPr>
        <p:spPr bwMode="auto">
          <a:xfrm>
            <a:off x="3106444" y="1241631"/>
            <a:ext cx="1521390" cy="152139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36000" numCol="1" rtlCol="0" anchor="b" anchorCtr="0" compatLnSpc="1">
            <a:prstTxWarp prst="textNoShape">
              <a:avLst/>
            </a:prstTxWarp>
          </a:bodyPr>
          <a:lstStyle/>
          <a:p>
            <a:pPr algn="ctr" defTabSz="913915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3562FCEE-C80E-42C4-87D0-432F677829E5}"/>
              </a:ext>
            </a:extLst>
          </p:cNvPr>
          <p:cNvSpPr/>
          <p:nvPr/>
        </p:nvSpPr>
        <p:spPr bwMode="auto">
          <a:xfrm>
            <a:off x="4420059" y="2479324"/>
            <a:ext cx="1521390" cy="152139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108000" numCol="1" rtlCol="0" anchor="b" anchorCtr="0" compatLnSpc="1">
            <a:prstTxWarp prst="textNoShape">
              <a:avLst/>
            </a:prstTxWarp>
          </a:bodyPr>
          <a:lstStyle/>
          <a:p>
            <a:pPr algn="ctr" defTabSz="913915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238963CB-4DDE-498A-A17F-202FC270DCF4}"/>
              </a:ext>
            </a:extLst>
          </p:cNvPr>
          <p:cNvSpPr/>
          <p:nvPr/>
        </p:nvSpPr>
        <p:spPr bwMode="auto">
          <a:xfrm>
            <a:off x="7047287" y="2479324"/>
            <a:ext cx="1521390" cy="152139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36000" numCol="1" rtlCol="0" anchor="b" anchorCtr="0" compatLnSpc="1">
            <a:prstTxWarp prst="textNoShape">
              <a:avLst/>
            </a:prstTxWarp>
          </a:bodyPr>
          <a:lstStyle/>
          <a:p>
            <a:pPr algn="ctr" defTabSz="913915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136602">
            <a:off x="229228" y="1819411"/>
            <a:ext cx="2021360" cy="360040"/>
          </a:xfrm>
          <a:prstGeom prst="rect">
            <a:avLst/>
          </a:prstGeom>
          <a:solidFill>
            <a:srgbClr val="C81E45"/>
          </a:solidFill>
          <a:ln>
            <a:solidFill>
              <a:srgbClr val="C81E4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&amp; Price</a:t>
            </a:r>
          </a:p>
        </p:txBody>
      </p:sp>
      <p:sp>
        <p:nvSpPr>
          <p:cNvPr id="47" name="Rectangle 46"/>
          <p:cNvSpPr/>
          <p:nvPr/>
        </p:nvSpPr>
        <p:spPr>
          <a:xfrm rot="20136602">
            <a:off x="2856457" y="1819412"/>
            <a:ext cx="2021360" cy="360040"/>
          </a:xfrm>
          <a:prstGeom prst="rect">
            <a:avLst/>
          </a:prstGeom>
          <a:solidFill>
            <a:srgbClr val="C81E45"/>
          </a:solidFill>
          <a:ln>
            <a:solidFill>
              <a:srgbClr val="C81E4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</a:p>
        </p:txBody>
      </p:sp>
      <p:sp>
        <p:nvSpPr>
          <p:cNvPr id="48" name="Rectangle 47"/>
          <p:cNvSpPr/>
          <p:nvPr/>
        </p:nvSpPr>
        <p:spPr>
          <a:xfrm rot="20136602">
            <a:off x="4165155" y="3062894"/>
            <a:ext cx="2021360" cy="360040"/>
          </a:xfrm>
          <a:prstGeom prst="rect">
            <a:avLst/>
          </a:prstGeom>
          <a:solidFill>
            <a:srgbClr val="C81E45"/>
          </a:solidFill>
          <a:ln>
            <a:solidFill>
              <a:srgbClr val="C81E4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fingers</a:t>
            </a:r>
          </a:p>
        </p:txBody>
      </p:sp>
      <p:sp>
        <p:nvSpPr>
          <p:cNvPr id="49" name="Rectangle 48"/>
          <p:cNvSpPr/>
          <p:nvPr/>
        </p:nvSpPr>
        <p:spPr>
          <a:xfrm rot="20136602">
            <a:off x="6795952" y="3100578"/>
            <a:ext cx="2021360" cy="360040"/>
          </a:xfrm>
          <a:prstGeom prst="rect">
            <a:avLst/>
          </a:prstGeom>
          <a:solidFill>
            <a:srgbClr val="C81E45"/>
          </a:solidFill>
          <a:ln>
            <a:solidFill>
              <a:srgbClr val="C81E4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&amp; Price</a:t>
            </a:r>
          </a:p>
        </p:txBody>
      </p:sp>
    </p:spTree>
    <p:extLst>
      <p:ext uri="{BB962C8B-B14F-4D97-AF65-F5344CB8AC3E}">
        <p14:creationId xmlns:p14="http://schemas.microsoft.com/office/powerpoint/2010/main" val="34162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Behaviour</a:t>
            </a:r>
            <a:r>
              <a:rPr lang="en-US" dirty="0" smtClean="0">
                <a:latin typeface="Arial" charset="0"/>
                <a:cs typeface="Arial" charset="0"/>
              </a:rPr>
              <a:t> risk – Less is more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6D67570-F7A5-4F46-82EE-90732F9E6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237" y="1819951"/>
            <a:ext cx="4057567" cy="3480197"/>
          </a:xfrm>
        </p:spPr>
        <p:txBody>
          <a:bodyPr/>
          <a:lstStyle/>
          <a:p>
            <a:r>
              <a:rPr lang="en-GB" dirty="0"/>
              <a:t>Determine central scenario to be reinsured</a:t>
            </a:r>
          </a:p>
          <a:p>
            <a:r>
              <a:rPr lang="en-GB" kern="1200" dirty="0"/>
              <a:t>Define reinsured benefits</a:t>
            </a:r>
          </a:p>
          <a:p>
            <a:r>
              <a:rPr lang="en-GB" kern="1200" dirty="0"/>
              <a:t>Don’t forget extreme scenarios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7544" y="4082965"/>
            <a:ext cx="4084791" cy="111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7544" y="1815934"/>
            <a:ext cx="0" cy="226800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468074" y="2331581"/>
            <a:ext cx="4023827" cy="1770315"/>
          </a:xfrm>
          <a:custGeom>
            <a:avLst/>
            <a:gdLst>
              <a:gd name="connsiteX0" fmla="*/ 0 w 5365102"/>
              <a:gd name="connsiteY0" fmla="*/ 1886864 h 2521345"/>
              <a:gd name="connsiteX1" fmla="*/ 634481 w 5365102"/>
              <a:gd name="connsiteY1" fmla="*/ 1588284 h 2521345"/>
              <a:gd name="connsiteX2" fmla="*/ 1352939 w 5365102"/>
              <a:gd name="connsiteY2" fmla="*/ 272668 h 2521345"/>
              <a:gd name="connsiteX3" fmla="*/ 1968759 w 5365102"/>
              <a:gd name="connsiteY3" fmla="*/ 114047 h 2521345"/>
              <a:gd name="connsiteX4" fmla="*/ 3060441 w 5365102"/>
              <a:gd name="connsiteY4" fmla="*/ 1625607 h 2521345"/>
              <a:gd name="connsiteX5" fmla="*/ 4096139 w 5365102"/>
              <a:gd name="connsiteY5" fmla="*/ 2250758 h 2521345"/>
              <a:gd name="connsiteX6" fmla="*/ 5365102 w 5365102"/>
              <a:gd name="connsiteY6" fmla="*/ 2521345 h 252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5102" h="2521345">
                <a:moveTo>
                  <a:pt x="0" y="1886864"/>
                </a:moveTo>
                <a:cubicBezTo>
                  <a:pt x="204495" y="1872090"/>
                  <a:pt x="408991" y="1857317"/>
                  <a:pt x="634481" y="1588284"/>
                </a:cubicBezTo>
                <a:cubicBezTo>
                  <a:pt x="859971" y="1319251"/>
                  <a:pt x="1130559" y="518374"/>
                  <a:pt x="1352939" y="272668"/>
                </a:cubicBezTo>
                <a:cubicBezTo>
                  <a:pt x="1575319" y="26962"/>
                  <a:pt x="1684175" y="-111443"/>
                  <a:pt x="1968759" y="114047"/>
                </a:cubicBezTo>
                <a:cubicBezTo>
                  <a:pt x="2253343" y="339537"/>
                  <a:pt x="2705878" y="1269489"/>
                  <a:pt x="3060441" y="1625607"/>
                </a:cubicBezTo>
                <a:cubicBezTo>
                  <a:pt x="3415004" y="1981725"/>
                  <a:pt x="3712029" y="2101468"/>
                  <a:pt x="4096139" y="2250758"/>
                </a:cubicBezTo>
                <a:cubicBezTo>
                  <a:pt x="4480249" y="2400048"/>
                  <a:pt x="4922675" y="2460696"/>
                  <a:pt x="5365102" y="2521345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475072" y="2001307"/>
            <a:ext cx="4044821" cy="2080936"/>
          </a:xfrm>
          <a:custGeom>
            <a:avLst/>
            <a:gdLst>
              <a:gd name="connsiteX0" fmla="*/ 0 w 5393094"/>
              <a:gd name="connsiteY0" fmla="*/ 2497211 h 2963742"/>
              <a:gd name="connsiteX1" fmla="*/ 606490 w 5393094"/>
              <a:gd name="connsiteY1" fmla="*/ 2357252 h 2963742"/>
              <a:gd name="connsiteX2" fmla="*/ 1175658 w 5393094"/>
              <a:gd name="connsiteY2" fmla="*/ 1480174 h 2963742"/>
              <a:gd name="connsiteX3" fmla="*/ 1511560 w 5393094"/>
              <a:gd name="connsiteY3" fmla="*/ 761717 h 2963742"/>
              <a:gd name="connsiteX4" fmla="*/ 1670180 w 5393094"/>
              <a:gd name="connsiteY4" fmla="*/ 173889 h 2963742"/>
              <a:gd name="connsiteX5" fmla="*/ 1987421 w 5393094"/>
              <a:gd name="connsiteY5" fmla="*/ 33929 h 2963742"/>
              <a:gd name="connsiteX6" fmla="*/ 2808515 w 5393094"/>
              <a:gd name="connsiteY6" fmla="*/ 724395 h 2963742"/>
              <a:gd name="connsiteX7" fmla="*/ 3909527 w 5393094"/>
              <a:gd name="connsiteY7" fmla="*/ 1974697 h 2963742"/>
              <a:gd name="connsiteX8" fmla="*/ 5393094 w 5393094"/>
              <a:gd name="connsiteY8" fmla="*/ 2963742 h 296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3094" h="2963742">
                <a:moveTo>
                  <a:pt x="0" y="2497211"/>
                </a:moveTo>
                <a:cubicBezTo>
                  <a:pt x="205273" y="2511984"/>
                  <a:pt x="410547" y="2526758"/>
                  <a:pt x="606490" y="2357252"/>
                </a:cubicBezTo>
                <a:cubicBezTo>
                  <a:pt x="802433" y="2187746"/>
                  <a:pt x="1024813" y="1746096"/>
                  <a:pt x="1175658" y="1480174"/>
                </a:cubicBezTo>
                <a:cubicBezTo>
                  <a:pt x="1326503" y="1214252"/>
                  <a:pt x="1429140" y="979431"/>
                  <a:pt x="1511560" y="761717"/>
                </a:cubicBezTo>
                <a:cubicBezTo>
                  <a:pt x="1593980" y="544003"/>
                  <a:pt x="1590870" y="295187"/>
                  <a:pt x="1670180" y="173889"/>
                </a:cubicBezTo>
                <a:cubicBezTo>
                  <a:pt x="1749490" y="52591"/>
                  <a:pt x="1797698" y="-57822"/>
                  <a:pt x="1987421" y="33929"/>
                </a:cubicBezTo>
                <a:cubicBezTo>
                  <a:pt x="2177144" y="125680"/>
                  <a:pt x="2488164" y="400934"/>
                  <a:pt x="2808515" y="724395"/>
                </a:cubicBezTo>
                <a:cubicBezTo>
                  <a:pt x="3128866" y="1047856"/>
                  <a:pt x="3478764" y="1601472"/>
                  <a:pt x="3909527" y="1974697"/>
                </a:cubicBezTo>
                <a:cubicBezTo>
                  <a:pt x="4340290" y="2347922"/>
                  <a:pt x="4866692" y="2655832"/>
                  <a:pt x="5393094" y="2963742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475072" y="2667379"/>
            <a:ext cx="3652935" cy="1434442"/>
          </a:xfrm>
          <a:custGeom>
            <a:avLst/>
            <a:gdLst>
              <a:gd name="connsiteX0" fmla="*/ 0 w 4870580"/>
              <a:gd name="connsiteY0" fmla="*/ 1203334 h 2042982"/>
              <a:gd name="connsiteX1" fmla="*/ 429209 w 4870580"/>
              <a:gd name="connsiteY1" fmla="*/ 1072706 h 2042982"/>
              <a:gd name="connsiteX2" fmla="*/ 858417 w 4870580"/>
              <a:gd name="connsiteY2" fmla="*/ 438224 h 2042982"/>
              <a:gd name="connsiteX3" fmla="*/ 1203649 w 4870580"/>
              <a:gd name="connsiteY3" fmla="*/ 74330 h 2042982"/>
              <a:gd name="connsiteX4" fmla="*/ 1595535 w 4870580"/>
              <a:gd name="connsiteY4" fmla="*/ 18347 h 2042982"/>
              <a:gd name="connsiteX5" fmla="*/ 1791478 w 4870580"/>
              <a:gd name="connsiteY5" fmla="*/ 307596 h 2042982"/>
              <a:gd name="connsiteX6" fmla="*/ 2043404 w 4870580"/>
              <a:gd name="connsiteY6" fmla="*/ 960738 h 2042982"/>
              <a:gd name="connsiteX7" fmla="*/ 2836507 w 4870580"/>
              <a:gd name="connsiteY7" fmla="*/ 1735179 h 2042982"/>
              <a:gd name="connsiteX8" fmla="*/ 4105470 w 4870580"/>
              <a:gd name="connsiteY8" fmla="*/ 2005767 h 2042982"/>
              <a:gd name="connsiteX9" fmla="*/ 4870580 w 4870580"/>
              <a:gd name="connsiteY9" fmla="*/ 2033759 h 204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0580" h="2042982">
                <a:moveTo>
                  <a:pt x="0" y="1203334"/>
                </a:moveTo>
                <a:cubicBezTo>
                  <a:pt x="143070" y="1201779"/>
                  <a:pt x="286140" y="1200224"/>
                  <a:pt x="429209" y="1072706"/>
                </a:cubicBezTo>
                <a:cubicBezTo>
                  <a:pt x="572279" y="945188"/>
                  <a:pt x="729344" y="604620"/>
                  <a:pt x="858417" y="438224"/>
                </a:cubicBezTo>
                <a:cubicBezTo>
                  <a:pt x="987490" y="271828"/>
                  <a:pt x="1080796" y="144309"/>
                  <a:pt x="1203649" y="74330"/>
                </a:cubicBezTo>
                <a:cubicBezTo>
                  <a:pt x="1326502" y="4351"/>
                  <a:pt x="1497564" y="-20531"/>
                  <a:pt x="1595535" y="18347"/>
                </a:cubicBezTo>
                <a:cubicBezTo>
                  <a:pt x="1693506" y="57225"/>
                  <a:pt x="1716833" y="150531"/>
                  <a:pt x="1791478" y="307596"/>
                </a:cubicBezTo>
                <a:cubicBezTo>
                  <a:pt x="1866123" y="464661"/>
                  <a:pt x="1869233" y="722807"/>
                  <a:pt x="2043404" y="960738"/>
                </a:cubicBezTo>
                <a:cubicBezTo>
                  <a:pt x="2217576" y="1198668"/>
                  <a:pt x="2492829" y="1561008"/>
                  <a:pt x="2836507" y="1735179"/>
                </a:cubicBezTo>
                <a:cubicBezTo>
                  <a:pt x="3180185" y="1909350"/>
                  <a:pt x="3766458" y="1956004"/>
                  <a:pt x="4105470" y="2005767"/>
                </a:cubicBezTo>
                <a:cubicBezTo>
                  <a:pt x="4444482" y="2055530"/>
                  <a:pt x="4657531" y="2044644"/>
                  <a:pt x="4870580" y="2033759"/>
                </a:cubicBezTo>
              </a:path>
            </a:pathLst>
          </a:custGeom>
          <a:noFill/>
          <a:ln>
            <a:solidFill>
              <a:srgbClr val="4096B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95293" y="1168460"/>
            <a:ext cx="3672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eaLnBrk="1" hangingPunct="1">
              <a:spcBef>
                <a:spcPct val="50000"/>
              </a:spcBef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cs typeface="+mn-cs"/>
              </a:defRPr>
            </a:lvl1pPr>
            <a:lvl2pPr marL="538190" indent="-201226" eaLnBrk="1" hangingPunct="1">
              <a:spcBef>
                <a:spcPct val="50000"/>
              </a:spcBef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eaLnBrk="1" hangingPunct="1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eaLnBrk="1" hangingPunct="1">
              <a:spcBef>
                <a:spcPct val="50000"/>
              </a:spcBef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eaLnBrk="1" hangingPunct="1">
              <a:spcBef>
                <a:spcPct val="50000"/>
              </a:spcBef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dirty="0"/>
              <a:t>Cash flow profile under changing policyholder behaviour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67544" y="4227934"/>
            <a:ext cx="223406" cy="284549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949" y="4243250"/>
            <a:ext cx="13026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Expected scenario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987568" y="4227934"/>
            <a:ext cx="223406" cy="284549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07973" y="4243250"/>
            <a:ext cx="98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More annuity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187921" y="4227934"/>
            <a:ext cx="223406" cy="284549"/>
          </a:xfrm>
          <a:prstGeom prst="line">
            <a:avLst/>
          </a:prstGeom>
          <a:ln w="28575">
            <a:solidFill>
              <a:srgbClr val="4096B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08326" y="4243250"/>
            <a:ext cx="98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More cash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F8FBC29-0B58-40E6-8637-A206CD49C2CE}"/>
              </a:ext>
            </a:extLst>
          </p:cNvPr>
          <p:cNvGrpSpPr/>
          <p:nvPr/>
        </p:nvGrpSpPr>
        <p:grpSpPr>
          <a:xfrm>
            <a:off x="7886100" y="354250"/>
            <a:ext cx="744608" cy="744608"/>
            <a:chOff x="1708905" y="2395400"/>
            <a:chExt cx="1689238" cy="1689238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6597D446-C4BA-4645-B655-AA4A3101C8A9}"/>
                </a:ext>
              </a:extLst>
            </p:cNvPr>
            <p:cNvSpPr/>
            <p:nvPr/>
          </p:nvSpPr>
          <p:spPr bwMode="auto">
            <a:xfrm>
              <a:off x="1792826" y="2479321"/>
              <a:ext cx="1521390" cy="152139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3915"/>
              <a:r>
                <a:rPr lang="en-GB" sz="800" dirty="0">
                  <a:solidFill>
                    <a:schemeClr val="bg1"/>
                  </a:solidFill>
                </a:rPr>
                <a:t>Cash take-up </a:t>
              </a:r>
              <a:br>
                <a:rPr lang="en-GB" sz="800" dirty="0">
                  <a:solidFill>
                    <a:schemeClr val="bg1"/>
                  </a:solidFill>
                </a:rPr>
              </a:br>
              <a:r>
                <a:rPr lang="en-GB" sz="800" dirty="0">
                  <a:solidFill>
                    <a:schemeClr val="bg1"/>
                  </a:solidFill>
                </a:rPr>
                <a:t>uncertainty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49667ACD-6E79-4F00-9850-C42BD8B2E40B}"/>
                </a:ext>
              </a:extLst>
            </p:cNvPr>
            <p:cNvSpPr/>
            <p:nvPr/>
          </p:nvSpPr>
          <p:spPr bwMode="auto">
            <a:xfrm>
              <a:off x="1708905" y="2395400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1000"/>
            </a:p>
          </p:txBody>
        </p:sp>
      </p:grpSp>
    </p:spTree>
    <p:extLst>
      <p:ext uri="{BB962C8B-B14F-4D97-AF65-F5344CB8AC3E}">
        <p14:creationId xmlns:p14="http://schemas.microsoft.com/office/powerpoint/2010/main" val="25025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Reinsurance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267BF61-54F2-43DC-81DA-A4A46416999D}"/>
              </a:ext>
            </a:extLst>
          </p:cNvPr>
          <p:cNvGrpSpPr/>
          <p:nvPr/>
        </p:nvGrpSpPr>
        <p:grpSpPr>
          <a:xfrm>
            <a:off x="7886100" y="354250"/>
            <a:ext cx="745200" cy="745200"/>
            <a:chOff x="5649750" y="1157707"/>
            <a:chExt cx="1689238" cy="1689238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92D6DD36-DAB0-476B-8C31-378ACDD6B81F}"/>
                </a:ext>
              </a:extLst>
            </p:cNvPr>
            <p:cNvSpPr/>
            <p:nvPr/>
          </p:nvSpPr>
          <p:spPr bwMode="auto">
            <a:xfrm>
              <a:off x="5733677" y="1241634"/>
              <a:ext cx="1521390" cy="1521390"/>
            </a:xfrm>
            <a:prstGeom prst="ellipse">
              <a:avLst/>
            </a:prstGeom>
            <a:solidFill>
              <a:srgbClr val="11B3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defTabSz="913915"/>
              <a:r>
                <a:rPr lang="en-GB" sz="800" dirty="0">
                  <a:solidFill>
                    <a:schemeClr val="bg1"/>
                  </a:solidFill>
                </a:rPr>
                <a:t>Counterparty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B166B85-079C-4C6A-9DC8-FA9FB232C46A}"/>
                </a:ext>
              </a:extLst>
            </p:cNvPr>
            <p:cNvSpPr/>
            <p:nvPr/>
          </p:nvSpPr>
          <p:spPr bwMode="auto">
            <a:xfrm>
              <a:off x="5649750" y="1157707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B3A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1000"/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854979" y="1710293"/>
            <a:ext cx="131880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85087" y="1273123"/>
            <a:ext cx="1064379" cy="43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Single Premium</a:t>
            </a:r>
            <a:endParaRPr lang="en-US" sz="1200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7082826-9E0C-4104-8622-47989E84FA40}"/>
              </a:ext>
            </a:extLst>
          </p:cNvPr>
          <p:cNvGrpSpPr/>
          <p:nvPr/>
        </p:nvGrpSpPr>
        <p:grpSpPr>
          <a:xfrm>
            <a:off x="6185774" y="1448050"/>
            <a:ext cx="1542328" cy="515694"/>
            <a:chOff x="6185774" y="1448050"/>
            <a:chExt cx="1542328" cy="515694"/>
          </a:xfrm>
        </p:grpSpPr>
        <p:sp>
          <p:nvSpPr>
            <p:cNvPr id="19" name="Rectangle 18"/>
            <p:cNvSpPr/>
            <p:nvPr/>
          </p:nvSpPr>
          <p:spPr>
            <a:xfrm>
              <a:off x="6185774" y="1448050"/>
              <a:ext cx="1542328" cy="5156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563" y="1577033"/>
              <a:ext cx="708750" cy="257728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581400" y="1448050"/>
            <a:ext cx="1542328" cy="51569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Policyholders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7502" y="1413230"/>
            <a:ext cx="1194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4"/>
                </a:solidFill>
              </a:rPr>
              <a:t>Policy benefits</a:t>
            </a:r>
            <a:endParaRPr lang="en-US" sz="1200" dirty="0">
              <a:solidFill>
                <a:schemeClr val="accent4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2CE6EBAA-EC80-4F49-AC48-8ABD77E264E3}"/>
              </a:ext>
            </a:extLst>
          </p:cNvPr>
          <p:cNvGrpSpPr/>
          <p:nvPr/>
        </p:nvGrpSpPr>
        <p:grpSpPr>
          <a:xfrm>
            <a:off x="3295147" y="1448050"/>
            <a:ext cx="1542328" cy="515694"/>
            <a:chOff x="3295147" y="1448050"/>
            <a:chExt cx="1542328" cy="515694"/>
          </a:xfrm>
        </p:grpSpPr>
        <p:sp>
          <p:nvSpPr>
            <p:cNvPr id="18" name="Rectangle 17"/>
            <p:cNvSpPr/>
            <p:nvPr/>
          </p:nvSpPr>
          <p:spPr>
            <a:xfrm>
              <a:off x="3295147" y="1448050"/>
              <a:ext cx="1542328" cy="5156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314" y="1473338"/>
              <a:ext cx="1000021" cy="45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214817DC-0F3F-4699-894B-8D25DBEA20F7}"/>
              </a:ext>
            </a:extLst>
          </p:cNvPr>
          <p:cNvCxnSpPr>
            <a:stCxn id="18" idx="1"/>
            <a:endCxn id="17" idx="3"/>
          </p:cNvCxnSpPr>
          <p:nvPr/>
        </p:nvCxnSpPr>
        <p:spPr>
          <a:xfrm flipH="1">
            <a:off x="2123728" y="1705897"/>
            <a:ext cx="1171419" cy="0"/>
          </a:xfrm>
          <a:prstGeom prst="straightConnector1">
            <a:avLst/>
          </a:prstGeom>
          <a:ln w="19050">
            <a:solidFill>
              <a:srgbClr val="4096B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57CFAFC-CC78-4891-AA3A-49DBC06F9CB6}"/>
              </a:ext>
            </a:extLst>
          </p:cNvPr>
          <p:cNvGrpSpPr/>
          <p:nvPr/>
        </p:nvGrpSpPr>
        <p:grpSpPr>
          <a:xfrm>
            <a:off x="464981" y="3329772"/>
            <a:ext cx="3074632" cy="754865"/>
            <a:chOff x="464981" y="3329772"/>
            <a:chExt cx="3074632" cy="754865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4F135E7-6EF0-434D-A17C-DF66D18ACB27}"/>
                </a:ext>
              </a:extLst>
            </p:cNvPr>
            <p:cNvSpPr/>
            <p:nvPr/>
          </p:nvSpPr>
          <p:spPr>
            <a:xfrm>
              <a:off x="467544" y="3329772"/>
              <a:ext cx="3064639" cy="754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4981" y="3453849"/>
              <a:ext cx="3074632" cy="270029"/>
            </a:xfrm>
            <a:custGeom>
              <a:avLst/>
              <a:gdLst>
                <a:gd name="connsiteX0" fmla="*/ 0 w 3130483"/>
                <a:gd name="connsiteY0" fmla="*/ 27003 h 270029"/>
                <a:gd name="connsiteX1" fmla="*/ 27003 w 3130483"/>
                <a:gd name="connsiteY1" fmla="*/ 0 h 270029"/>
                <a:gd name="connsiteX2" fmla="*/ 3103480 w 3130483"/>
                <a:gd name="connsiteY2" fmla="*/ 0 h 270029"/>
                <a:gd name="connsiteX3" fmla="*/ 3130483 w 3130483"/>
                <a:gd name="connsiteY3" fmla="*/ 27003 h 270029"/>
                <a:gd name="connsiteX4" fmla="*/ 3130483 w 3130483"/>
                <a:gd name="connsiteY4" fmla="*/ 243026 h 270029"/>
                <a:gd name="connsiteX5" fmla="*/ 3103480 w 3130483"/>
                <a:gd name="connsiteY5" fmla="*/ 270029 h 270029"/>
                <a:gd name="connsiteX6" fmla="*/ 27003 w 3130483"/>
                <a:gd name="connsiteY6" fmla="*/ 270029 h 270029"/>
                <a:gd name="connsiteX7" fmla="*/ 0 w 3130483"/>
                <a:gd name="connsiteY7" fmla="*/ 243026 h 270029"/>
                <a:gd name="connsiteX8" fmla="*/ 0 w 3130483"/>
                <a:gd name="connsiteY8" fmla="*/ 27003 h 27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0483" h="270029">
                  <a:moveTo>
                    <a:pt x="0" y="27003"/>
                  </a:moveTo>
                  <a:cubicBezTo>
                    <a:pt x="0" y="12090"/>
                    <a:pt x="12090" y="0"/>
                    <a:pt x="27003" y="0"/>
                  </a:cubicBezTo>
                  <a:lnTo>
                    <a:pt x="3103480" y="0"/>
                  </a:lnTo>
                  <a:cubicBezTo>
                    <a:pt x="3118393" y="0"/>
                    <a:pt x="3130483" y="12090"/>
                    <a:pt x="3130483" y="27003"/>
                  </a:cubicBezTo>
                  <a:lnTo>
                    <a:pt x="3130483" y="243026"/>
                  </a:lnTo>
                  <a:cubicBezTo>
                    <a:pt x="3130483" y="257939"/>
                    <a:pt x="3118393" y="270029"/>
                    <a:pt x="3103480" y="270029"/>
                  </a:cubicBezTo>
                  <a:lnTo>
                    <a:pt x="27003" y="270029"/>
                  </a:lnTo>
                  <a:cubicBezTo>
                    <a:pt x="12090" y="270029"/>
                    <a:pt x="0" y="257939"/>
                    <a:pt x="0" y="243026"/>
                  </a:cubicBezTo>
                  <a:lnTo>
                    <a:pt x="0" y="270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629" tIns="53629" rIns="53629" bIns="536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>
                  <a:solidFill>
                    <a:schemeClr val="accent4"/>
                  </a:solidFill>
                </a:rPr>
                <a:t>Risk retained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5599" y="3757048"/>
              <a:ext cx="1509857" cy="270029"/>
            </a:xfrm>
            <a:custGeom>
              <a:avLst/>
              <a:gdLst>
                <a:gd name="connsiteX0" fmla="*/ 0 w 1502151"/>
                <a:gd name="connsiteY0" fmla="*/ 27003 h 270029"/>
                <a:gd name="connsiteX1" fmla="*/ 27003 w 1502151"/>
                <a:gd name="connsiteY1" fmla="*/ 0 h 270029"/>
                <a:gd name="connsiteX2" fmla="*/ 1475148 w 1502151"/>
                <a:gd name="connsiteY2" fmla="*/ 0 h 270029"/>
                <a:gd name="connsiteX3" fmla="*/ 1502151 w 1502151"/>
                <a:gd name="connsiteY3" fmla="*/ 27003 h 270029"/>
                <a:gd name="connsiteX4" fmla="*/ 1502151 w 1502151"/>
                <a:gd name="connsiteY4" fmla="*/ 243026 h 270029"/>
                <a:gd name="connsiteX5" fmla="*/ 1475148 w 1502151"/>
                <a:gd name="connsiteY5" fmla="*/ 270029 h 270029"/>
                <a:gd name="connsiteX6" fmla="*/ 27003 w 1502151"/>
                <a:gd name="connsiteY6" fmla="*/ 270029 h 270029"/>
                <a:gd name="connsiteX7" fmla="*/ 0 w 1502151"/>
                <a:gd name="connsiteY7" fmla="*/ 243026 h 270029"/>
                <a:gd name="connsiteX8" fmla="*/ 0 w 1502151"/>
                <a:gd name="connsiteY8" fmla="*/ 27003 h 27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151" h="270029">
                  <a:moveTo>
                    <a:pt x="0" y="27003"/>
                  </a:moveTo>
                  <a:cubicBezTo>
                    <a:pt x="0" y="12090"/>
                    <a:pt x="12090" y="0"/>
                    <a:pt x="27003" y="0"/>
                  </a:cubicBezTo>
                  <a:lnTo>
                    <a:pt x="1475148" y="0"/>
                  </a:lnTo>
                  <a:cubicBezTo>
                    <a:pt x="1490061" y="0"/>
                    <a:pt x="1502151" y="12090"/>
                    <a:pt x="1502151" y="27003"/>
                  </a:cubicBezTo>
                  <a:lnTo>
                    <a:pt x="1502151" y="243026"/>
                  </a:lnTo>
                  <a:cubicBezTo>
                    <a:pt x="1502151" y="257939"/>
                    <a:pt x="1490061" y="270029"/>
                    <a:pt x="1475148" y="270029"/>
                  </a:cubicBezTo>
                  <a:lnTo>
                    <a:pt x="27003" y="270029"/>
                  </a:lnTo>
                  <a:cubicBezTo>
                    <a:pt x="12090" y="270029"/>
                    <a:pt x="0" y="257939"/>
                    <a:pt x="0" y="243026"/>
                  </a:cubicBezTo>
                  <a:lnTo>
                    <a:pt x="0" y="270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79" tIns="34579" rIns="34579" bIns="3457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solidFill>
                    <a:schemeClr val="accent4"/>
                  </a:solidFill>
                </a:rPr>
                <a:t>Optionality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21170" y="3757048"/>
              <a:ext cx="1509857" cy="270029"/>
            </a:xfrm>
            <a:custGeom>
              <a:avLst/>
              <a:gdLst>
                <a:gd name="connsiteX0" fmla="*/ 0 w 1502151"/>
                <a:gd name="connsiteY0" fmla="*/ 27003 h 270029"/>
                <a:gd name="connsiteX1" fmla="*/ 27003 w 1502151"/>
                <a:gd name="connsiteY1" fmla="*/ 0 h 270029"/>
                <a:gd name="connsiteX2" fmla="*/ 1475148 w 1502151"/>
                <a:gd name="connsiteY2" fmla="*/ 0 h 270029"/>
                <a:gd name="connsiteX3" fmla="*/ 1502151 w 1502151"/>
                <a:gd name="connsiteY3" fmla="*/ 27003 h 270029"/>
                <a:gd name="connsiteX4" fmla="*/ 1502151 w 1502151"/>
                <a:gd name="connsiteY4" fmla="*/ 243026 h 270029"/>
                <a:gd name="connsiteX5" fmla="*/ 1475148 w 1502151"/>
                <a:gd name="connsiteY5" fmla="*/ 270029 h 270029"/>
                <a:gd name="connsiteX6" fmla="*/ 27003 w 1502151"/>
                <a:gd name="connsiteY6" fmla="*/ 270029 h 270029"/>
                <a:gd name="connsiteX7" fmla="*/ 0 w 1502151"/>
                <a:gd name="connsiteY7" fmla="*/ 243026 h 270029"/>
                <a:gd name="connsiteX8" fmla="*/ 0 w 1502151"/>
                <a:gd name="connsiteY8" fmla="*/ 27003 h 27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151" h="270029">
                  <a:moveTo>
                    <a:pt x="0" y="27003"/>
                  </a:moveTo>
                  <a:cubicBezTo>
                    <a:pt x="0" y="12090"/>
                    <a:pt x="12090" y="0"/>
                    <a:pt x="27003" y="0"/>
                  </a:cubicBezTo>
                  <a:lnTo>
                    <a:pt x="1475148" y="0"/>
                  </a:lnTo>
                  <a:cubicBezTo>
                    <a:pt x="1490061" y="0"/>
                    <a:pt x="1502151" y="12090"/>
                    <a:pt x="1502151" y="27003"/>
                  </a:cubicBezTo>
                  <a:lnTo>
                    <a:pt x="1502151" y="243026"/>
                  </a:lnTo>
                  <a:cubicBezTo>
                    <a:pt x="1502151" y="257939"/>
                    <a:pt x="1490061" y="270029"/>
                    <a:pt x="1475148" y="270029"/>
                  </a:cubicBezTo>
                  <a:lnTo>
                    <a:pt x="27003" y="270029"/>
                  </a:lnTo>
                  <a:cubicBezTo>
                    <a:pt x="12090" y="270029"/>
                    <a:pt x="0" y="257939"/>
                    <a:pt x="0" y="243026"/>
                  </a:cubicBezTo>
                  <a:lnTo>
                    <a:pt x="0" y="270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79" tIns="34579" rIns="34579" bIns="3457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solidFill>
                    <a:schemeClr val="accent4"/>
                  </a:solidFill>
                </a:rPr>
                <a:t>Operational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6C55151D-C7BD-48FF-828F-B082A62120EE}"/>
                </a:ext>
              </a:extLst>
            </p:cNvPr>
            <p:cNvCxnSpPr/>
            <p:nvPr/>
          </p:nvCxnSpPr>
          <p:spPr>
            <a:xfrm>
              <a:off x="464981" y="3329772"/>
              <a:ext cx="3066046" cy="0"/>
            </a:xfrm>
            <a:prstGeom prst="line">
              <a:avLst/>
            </a:prstGeom>
            <a:ln w="28575">
              <a:solidFill>
                <a:srgbClr val="4096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BD11DA2-8DCF-4FC1-AA1D-916CB2896DD6}"/>
              </a:ext>
            </a:extLst>
          </p:cNvPr>
          <p:cNvGrpSpPr/>
          <p:nvPr/>
        </p:nvGrpSpPr>
        <p:grpSpPr>
          <a:xfrm>
            <a:off x="3781083" y="3329772"/>
            <a:ext cx="3068331" cy="754865"/>
            <a:chOff x="3781083" y="3329772"/>
            <a:chExt cx="3068331" cy="754865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DC467A7C-9362-438B-BAA7-161AA35993B4}"/>
                </a:ext>
              </a:extLst>
            </p:cNvPr>
            <p:cNvSpPr/>
            <p:nvPr/>
          </p:nvSpPr>
          <p:spPr>
            <a:xfrm>
              <a:off x="3781083" y="3329772"/>
              <a:ext cx="3064639" cy="754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788512" y="3453849"/>
              <a:ext cx="3057210" cy="270029"/>
            </a:xfrm>
            <a:custGeom>
              <a:avLst/>
              <a:gdLst>
                <a:gd name="connsiteX0" fmla="*/ 0 w 3130483"/>
                <a:gd name="connsiteY0" fmla="*/ 27003 h 270029"/>
                <a:gd name="connsiteX1" fmla="*/ 27003 w 3130483"/>
                <a:gd name="connsiteY1" fmla="*/ 0 h 270029"/>
                <a:gd name="connsiteX2" fmla="*/ 3103480 w 3130483"/>
                <a:gd name="connsiteY2" fmla="*/ 0 h 270029"/>
                <a:gd name="connsiteX3" fmla="*/ 3130483 w 3130483"/>
                <a:gd name="connsiteY3" fmla="*/ 27003 h 270029"/>
                <a:gd name="connsiteX4" fmla="*/ 3130483 w 3130483"/>
                <a:gd name="connsiteY4" fmla="*/ 243026 h 270029"/>
                <a:gd name="connsiteX5" fmla="*/ 3103480 w 3130483"/>
                <a:gd name="connsiteY5" fmla="*/ 270029 h 270029"/>
                <a:gd name="connsiteX6" fmla="*/ 27003 w 3130483"/>
                <a:gd name="connsiteY6" fmla="*/ 270029 h 270029"/>
                <a:gd name="connsiteX7" fmla="*/ 0 w 3130483"/>
                <a:gd name="connsiteY7" fmla="*/ 243026 h 270029"/>
                <a:gd name="connsiteX8" fmla="*/ 0 w 3130483"/>
                <a:gd name="connsiteY8" fmla="*/ 27003 h 27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0483" h="270029">
                  <a:moveTo>
                    <a:pt x="0" y="27003"/>
                  </a:moveTo>
                  <a:cubicBezTo>
                    <a:pt x="0" y="12090"/>
                    <a:pt x="12090" y="0"/>
                    <a:pt x="27003" y="0"/>
                  </a:cubicBezTo>
                  <a:lnTo>
                    <a:pt x="3103480" y="0"/>
                  </a:lnTo>
                  <a:cubicBezTo>
                    <a:pt x="3118393" y="0"/>
                    <a:pt x="3130483" y="12090"/>
                    <a:pt x="3130483" y="27003"/>
                  </a:cubicBezTo>
                  <a:lnTo>
                    <a:pt x="3130483" y="243026"/>
                  </a:lnTo>
                  <a:cubicBezTo>
                    <a:pt x="3130483" y="257939"/>
                    <a:pt x="3118393" y="270029"/>
                    <a:pt x="3103480" y="270029"/>
                  </a:cubicBezTo>
                  <a:lnTo>
                    <a:pt x="27003" y="270029"/>
                  </a:lnTo>
                  <a:cubicBezTo>
                    <a:pt x="12090" y="270029"/>
                    <a:pt x="0" y="257939"/>
                    <a:pt x="0" y="243026"/>
                  </a:cubicBezTo>
                  <a:lnTo>
                    <a:pt x="0" y="270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629" tIns="53629" rIns="53629" bIns="536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>
                  <a:solidFill>
                    <a:schemeClr val="accent2"/>
                  </a:solidFill>
                </a:rPr>
                <a:t>Risk ceded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A240038B-E8D3-4CA0-91E5-1E5D8A295180}"/>
                </a:ext>
              </a:extLst>
            </p:cNvPr>
            <p:cNvGrpSpPr/>
            <p:nvPr/>
          </p:nvGrpSpPr>
          <p:grpSpPr>
            <a:xfrm>
              <a:off x="3784683" y="3757048"/>
              <a:ext cx="3032022" cy="270029"/>
              <a:chOff x="3784683" y="3757048"/>
              <a:chExt cx="3032022" cy="270029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3784683" y="3757048"/>
                <a:ext cx="1127977" cy="270029"/>
              </a:xfrm>
              <a:custGeom>
                <a:avLst/>
                <a:gdLst>
                  <a:gd name="connsiteX0" fmla="*/ 0 w 1502151"/>
                  <a:gd name="connsiteY0" fmla="*/ 27003 h 270029"/>
                  <a:gd name="connsiteX1" fmla="*/ 27003 w 1502151"/>
                  <a:gd name="connsiteY1" fmla="*/ 0 h 270029"/>
                  <a:gd name="connsiteX2" fmla="*/ 1475148 w 1502151"/>
                  <a:gd name="connsiteY2" fmla="*/ 0 h 270029"/>
                  <a:gd name="connsiteX3" fmla="*/ 1502151 w 1502151"/>
                  <a:gd name="connsiteY3" fmla="*/ 27003 h 270029"/>
                  <a:gd name="connsiteX4" fmla="*/ 1502151 w 1502151"/>
                  <a:gd name="connsiteY4" fmla="*/ 243026 h 270029"/>
                  <a:gd name="connsiteX5" fmla="*/ 1475148 w 1502151"/>
                  <a:gd name="connsiteY5" fmla="*/ 270029 h 270029"/>
                  <a:gd name="connsiteX6" fmla="*/ 27003 w 1502151"/>
                  <a:gd name="connsiteY6" fmla="*/ 270029 h 270029"/>
                  <a:gd name="connsiteX7" fmla="*/ 0 w 1502151"/>
                  <a:gd name="connsiteY7" fmla="*/ 243026 h 270029"/>
                  <a:gd name="connsiteX8" fmla="*/ 0 w 1502151"/>
                  <a:gd name="connsiteY8" fmla="*/ 27003 h 27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2151" h="270029">
                    <a:moveTo>
                      <a:pt x="0" y="27003"/>
                    </a:moveTo>
                    <a:cubicBezTo>
                      <a:pt x="0" y="12090"/>
                      <a:pt x="12090" y="0"/>
                      <a:pt x="27003" y="0"/>
                    </a:cubicBezTo>
                    <a:lnTo>
                      <a:pt x="1475148" y="0"/>
                    </a:lnTo>
                    <a:cubicBezTo>
                      <a:pt x="1490061" y="0"/>
                      <a:pt x="1502151" y="12090"/>
                      <a:pt x="1502151" y="27003"/>
                    </a:cubicBezTo>
                    <a:lnTo>
                      <a:pt x="1502151" y="243026"/>
                    </a:lnTo>
                    <a:cubicBezTo>
                      <a:pt x="1502151" y="257939"/>
                      <a:pt x="1490061" y="270029"/>
                      <a:pt x="1475148" y="270029"/>
                    </a:cubicBezTo>
                    <a:lnTo>
                      <a:pt x="27003" y="270029"/>
                    </a:lnTo>
                    <a:cubicBezTo>
                      <a:pt x="12090" y="270029"/>
                      <a:pt x="0" y="257939"/>
                      <a:pt x="0" y="243026"/>
                    </a:cubicBezTo>
                    <a:lnTo>
                      <a:pt x="0" y="2700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579" tIns="34579" rIns="34579" bIns="34579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kern="1200" dirty="0">
                    <a:solidFill>
                      <a:schemeClr val="accent2"/>
                    </a:solidFill>
                  </a:rPr>
                  <a:t>Longevity</a:t>
                </a: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961536" y="3757048"/>
                <a:ext cx="1855169" cy="270029"/>
              </a:xfrm>
              <a:custGeom>
                <a:avLst/>
                <a:gdLst>
                  <a:gd name="connsiteX0" fmla="*/ 0 w 1502151"/>
                  <a:gd name="connsiteY0" fmla="*/ 27003 h 270029"/>
                  <a:gd name="connsiteX1" fmla="*/ 27003 w 1502151"/>
                  <a:gd name="connsiteY1" fmla="*/ 0 h 270029"/>
                  <a:gd name="connsiteX2" fmla="*/ 1475148 w 1502151"/>
                  <a:gd name="connsiteY2" fmla="*/ 0 h 270029"/>
                  <a:gd name="connsiteX3" fmla="*/ 1502151 w 1502151"/>
                  <a:gd name="connsiteY3" fmla="*/ 27003 h 270029"/>
                  <a:gd name="connsiteX4" fmla="*/ 1502151 w 1502151"/>
                  <a:gd name="connsiteY4" fmla="*/ 243026 h 270029"/>
                  <a:gd name="connsiteX5" fmla="*/ 1475148 w 1502151"/>
                  <a:gd name="connsiteY5" fmla="*/ 270029 h 270029"/>
                  <a:gd name="connsiteX6" fmla="*/ 27003 w 1502151"/>
                  <a:gd name="connsiteY6" fmla="*/ 270029 h 270029"/>
                  <a:gd name="connsiteX7" fmla="*/ 0 w 1502151"/>
                  <a:gd name="connsiteY7" fmla="*/ 243026 h 270029"/>
                  <a:gd name="connsiteX8" fmla="*/ 0 w 1502151"/>
                  <a:gd name="connsiteY8" fmla="*/ 27003 h 27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2151" h="270029">
                    <a:moveTo>
                      <a:pt x="0" y="27003"/>
                    </a:moveTo>
                    <a:cubicBezTo>
                      <a:pt x="0" y="12090"/>
                      <a:pt x="12090" y="0"/>
                      <a:pt x="27003" y="0"/>
                    </a:cubicBezTo>
                    <a:lnTo>
                      <a:pt x="1475148" y="0"/>
                    </a:lnTo>
                    <a:cubicBezTo>
                      <a:pt x="1490061" y="0"/>
                      <a:pt x="1502151" y="12090"/>
                      <a:pt x="1502151" y="27003"/>
                    </a:cubicBezTo>
                    <a:lnTo>
                      <a:pt x="1502151" y="243026"/>
                    </a:lnTo>
                    <a:cubicBezTo>
                      <a:pt x="1502151" y="257939"/>
                      <a:pt x="1490061" y="270029"/>
                      <a:pt x="1475148" y="270029"/>
                    </a:cubicBezTo>
                    <a:lnTo>
                      <a:pt x="27003" y="270029"/>
                    </a:lnTo>
                    <a:cubicBezTo>
                      <a:pt x="12090" y="270029"/>
                      <a:pt x="0" y="257939"/>
                      <a:pt x="0" y="243026"/>
                    </a:cubicBezTo>
                    <a:lnTo>
                      <a:pt x="0" y="2700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579" tIns="34579" rIns="34579" bIns="34579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kern="1200" dirty="0">
                    <a:solidFill>
                      <a:schemeClr val="accent2"/>
                    </a:solidFill>
                  </a:rPr>
                  <a:t>Asset performance</a:t>
                </a: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E050A867-4029-46E5-9D3D-E026CDB86CE6}"/>
                </a:ext>
              </a:extLst>
            </p:cNvPr>
            <p:cNvCxnSpPr/>
            <p:nvPr/>
          </p:nvCxnSpPr>
          <p:spPr>
            <a:xfrm>
              <a:off x="3783368" y="3329772"/>
              <a:ext cx="3066046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095B32B-E2E2-4F70-82ED-83DC3CCC6993}"/>
              </a:ext>
            </a:extLst>
          </p:cNvPr>
          <p:cNvGrpSpPr/>
          <p:nvPr/>
        </p:nvGrpSpPr>
        <p:grpSpPr>
          <a:xfrm>
            <a:off x="7094621" y="3329772"/>
            <a:ext cx="1600117" cy="754865"/>
            <a:chOff x="7094621" y="3329772"/>
            <a:chExt cx="1600117" cy="754865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4A3C7D64-FFE6-4B9A-82D7-5ED8D4BB53F6}"/>
                </a:ext>
              </a:extLst>
            </p:cNvPr>
            <p:cNvSpPr/>
            <p:nvPr/>
          </p:nvSpPr>
          <p:spPr>
            <a:xfrm>
              <a:off x="7094621" y="3329772"/>
              <a:ext cx="1597555" cy="754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094621" y="3453849"/>
              <a:ext cx="1600117" cy="270029"/>
            </a:xfrm>
            <a:custGeom>
              <a:avLst/>
              <a:gdLst>
                <a:gd name="connsiteX0" fmla="*/ 0 w 1502151"/>
                <a:gd name="connsiteY0" fmla="*/ 27003 h 270029"/>
                <a:gd name="connsiteX1" fmla="*/ 27003 w 1502151"/>
                <a:gd name="connsiteY1" fmla="*/ 0 h 270029"/>
                <a:gd name="connsiteX2" fmla="*/ 1475148 w 1502151"/>
                <a:gd name="connsiteY2" fmla="*/ 0 h 270029"/>
                <a:gd name="connsiteX3" fmla="*/ 1502151 w 1502151"/>
                <a:gd name="connsiteY3" fmla="*/ 27003 h 270029"/>
                <a:gd name="connsiteX4" fmla="*/ 1502151 w 1502151"/>
                <a:gd name="connsiteY4" fmla="*/ 243026 h 270029"/>
                <a:gd name="connsiteX5" fmla="*/ 1475148 w 1502151"/>
                <a:gd name="connsiteY5" fmla="*/ 270029 h 270029"/>
                <a:gd name="connsiteX6" fmla="*/ 27003 w 1502151"/>
                <a:gd name="connsiteY6" fmla="*/ 270029 h 270029"/>
                <a:gd name="connsiteX7" fmla="*/ 0 w 1502151"/>
                <a:gd name="connsiteY7" fmla="*/ 243026 h 270029"/>
                <a:gd name="connsiteX8" fmla="*/ 0 w 1502151"/>
                <a:gd name="connsiteY8" fmla="*/ 27003 h 27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151" h="270029">
                  <a:moveTo>
                    <a:pt x="0" y="27003"/>
                  </a:moveTo>
                  <a:cubicBezTo>
                    <a:pt x="0" y="12090"/>
                    <a:pt x="12090" y="0"/>
                    <a:pt x="27003" y="0"/>
                  </a:cubicBezTo>
                  <a:lnTo>
                    <a:pt x="1475148" y="0"/>
                  </a:lnTo>
                  <a:cubicBezTo>
                    <a:pt x="1490061" y="0"/>
                    <a:pt x="1502151" y="12090"/>
                    <a:pt x="1502151" y="27003"/>
                  </a:cubicBezTo>
                  <a:lnTo>
                    <a:pt x="1502151" y="243026"/>
                  </a:lnTo>
                  <a:cubicBezTo>
                    <a:pt x="1502151" y="257939"/>
                    <a:pt x="1490061" y="270029"/>
                    <a:pt x="1475148" y="270029"/>
                  </a:cubicBezTo>
                  <a:lnTo>
                    <a:pt x="27003" y="270029"/>
                  </a:lnTo>
                  <a:cubicBezTo>
                    <a:pt x="12090" y="270029"/>
                    <a:pt x="0" y="257939"/>
                    <a:pt x="0" y="243026"/>
                  </a:cubicBezTo>
                  <a:lnTo>
                    <a:pt x="0" y="270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629" tIns="53629" rIns="53629" bIns="536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>
                  <a:solidFill>
                    <a:schemeClr val="accent1"/>
                  </a:solidFill>
                </a:rPr>
                <a:t>Risk introduced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139751" y="3757048"/>
              <a:ext cx="1509857" cy="270029"/>
            </a:xfrm>
            <a:custGeom>
              <a:avLst/>
              <a:gdLst>
                <a:gd name="connsiteX0" fmla="*/ 0 w 1502151"/>
                <a:gd name="connsiteY0" fmla="*/ 27003 h 270029"/>
                <a:gd name="connsiteX1" fmla="*/ 27003 w 1502151"/>
                <a:gd name="connsiteY1" fmla="*/ 0 h 270029"/>
                <a:gd name="connsiteX2" fmla="*/ 1475148 w 1502151"/>
                <a:gd name="connsiteY2" fmla="*/ 0 h 270029"/>
                <a:gd name="connsiteX3" fmla="*/ 1502151 w 1502151"/>
                <a:gd name="connsiteY3" fmla="*/ 27003 h 270029"/>
                <a:gd name="connsiteX4" fmla="*/ 1502151 w 1502151"/>
                <a:gd name="connsiteY4" fmla="*/ 243026 h 270029"/>
                <a:gd name="connsiteX5" fmla="*/ 1475148 w 1502151"/>
                <a:gd name="connsiteY5" fmla="*/ 270029 h 270029"/>
                <a:gd name="connsiteX6" fmla="*/ 27003 w 1502151"/>
                <a:gd name="connsiteY6" fmla="*/ 270029 h 270029"/>
                <a:gd name="connsiteX7" fmla="*/ 0 w 1502151"/>
                <a:gd name="connsiteY7" fmla="*/ 243026 h 270029"/>
                <a:gd name="connsiteX8" fmla="*/ 0 w 1502151"/>
                <a:gd name="connsiteY8" fmla="*/ 27003 h 27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151" h="270029">
                  <a:moveTo>
                    <a:pt x="0" y="27003"/>
                  </a:moveTo>
                  <a:cubicBezTo>
                    <a:pt x="0" y="12090"/>
                    <a:pt x="12090" y="0"/>
                    <a:pt x="27003" y="0"/>
                  </a:cubicBezTo>
                  <a:lnTo>
                    <a:pt x="1475148" y="0"/>
                  </a:lnTo>
                  <a:cubicBezTo>
                    <a:pt x="1490061" y="0"/>
                    <a:pt x="1502151" y="12090"/>
                    <a:pt x="1502151" y="27003"/>
                  </a:cubicBezTo>
                  <a:lnTo>
                    <a:pt x="1502151" y="243026"/>
                  </a:lnTo>
                  <a:cubicBezTo>
                    <a:pt x="1502151" y="257939"/>
                    <a:pt x="1490061" y="270029"/>
                    <a:pt x="1475148" y="270029"/>
                  </a:cubicBezTo>
                  <a:lnTo>
                    <a:pt x="27003" y="270029"/>
                  </a:lnTo>
                  <a:cubicBezTo>
                    <a:pt x="12090" y="270029"/>
                    <a:pt x="0" y="257939"/>
                    <a:pt x="0" y="243026"/>
                  </a:cubicBezTo>
                  <a:lnTo>
                    <a:pt x="0" y="270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79" tIns="34579" rIns="34579" bIns="3457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solidFill>
                    <a:schemeClr val="accent1"/>
                  </a:solidFill>
                </a:rPr>
                <a:t>Counterparty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44860798-78E7-438D-9696-557A4E905900}"/>
                </a:ext>
              </a:extLst>
            </p:cNvPr>
            <p:cNvCxnSpPr/>
            <p:nvPr/>
          </p:nvCxnSpPr>
          <p:spPr>
            <a:xfrm>
              <a:off x="7094621" y="3329772"/>
              <a:ext cx="1597555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102151" y="2224783"/>
            <a:ext cx="98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Reinsured Benefits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3217" y="2607070"/>
            <a:ext cx="1542329" cy="5156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Collateral</a:t>
            </a:r>
          </a:p>
        </p:txBody>
      </p:sp>
      <p:cxnSp>
        <p:nvCxnSpPr>
          <p:cNvPr id="14" name="Elbow Connector 13"/>
          <p:cNvCxnSpPr>
            <a:stCxn id="19" idx="2"/>
            <a:endCxn id="13" idx="3"/>
          </p:cNvCxnSpPr>
          <p:nvPr/>
        </p:nvCxnSpPr>
        <p:spPr>
          <a:xfrm rot="5400000">
            <a:off x="6170656" y="2078634"/>
            <a:ext cx="901173" cy="671392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1"/>
            <a:endCxn id="18" idx="2"/>
          </p:cNvCxnSpPr>
          <p:nvPr/>
        </p:nvCxnSpPr>
        <p:spPr>
          <a:xfrm rot="10800000">
            <a:off x="4066311" y="1963745"/>
            <a:ext cx="676906" cy="901173"/>
          </a:xfrm>
          <a:prstGeom prst="bentConnector2">
            <a:avLst/>
          </a:prstGeom>
          <a:ln w="190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="" xmlns:a16="http://schemas.microsoft.com/office/drawing/2014/main" id="{59D93381-5DA8-4DA4-876E-66F483A51B7A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5632521" y="1845607"/>
            <a:ext cx="643325" cy="879603"/>
          </a:xfrm>
          <a:prstGeom prst="bentConnector3">
            <a:avLst>
              <a:gd name="adj1" fmla="val 50000"/>
            </a:avLst>
          </a:prstGeom>
          <a:ln w="1905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="" xmlns:a16="http://schemas.microsoft.com/office/drawing/2014/main" id="{639CFCB1-B18B-4F41-82E4-1BBCCFD9BD2E}"/>
              </a:ext>
            </a:extLst>
          </p:cNvPr>
          <p:cNvCxnSpPr>
            <a:cxnSpLocks/>
            <a:stCxn id="23" idx="1"/>
            <a:endCxn id="22" idx="2"/>
          </p:cNvCxnSpPr>
          <p:nvPr/>
        </p:nvCxnSpPr>
        <p:spPr>
          <a:xfrm rot="10800000">
            <a:off x="2694947" y="1690230"/>
            <a:ext cx="407204" cy="765387"/>
          </a:xfrm>
          <a:prstGeom prst="bentConnector2">
            <a:avLst/>
          </a:prstGeom>
          <a:ln w="19050">
            <a:solidFill>
              <a:srgbClr val="4096B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8677987-662B-4E92-BD79-6F8E33272626}"/>
              </a:ext>
            </a:extLst>
          </p:cNvPr>
          <p:cNvSpPr/>
          <p:nvPr/>
        </p:nvSpPr>
        <p:spPr>
          <a:xfrm>
            <a:off x="3102151" y="2163633"/>
            <a:ext cx="899592" cy="56298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CBD685C-D53D-4682-935B-F8BC595154E0}"/>
              </a:ext>
            </a:extLst>
          </p:cNvPr>
          <p:cNvSpPr/>
          <p:nvPr/>
        </p:nvSpPr>
        <p:spPr>
          <a:xfrm>
            <a:off x="2170084" y="1261425"/>
            <a:ext cx="1064379" cy="562985"/>
          </a:xfrm>
          <a:prstGeom prst="ellipse">
            <a:avLst/>
          </a:prstGeom>
          <a:noFill/>
          <a:ln>
            <a:solidFill>
              <a:srgbClr val="40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62105CB9-9E4D-4CD8-BC50-9CE5EDC778B5}"/>
              </a:ext>
            </a:extLst>
          </p:cNvPr>
          <p:cNvSpPr/>
          <p:nvPr/>
        </p:nvSpPr>
        <p:spPr>
          <a:xfrm>
            <a:off x="6402872" y="1412311"/>
            <a:ext cx="1064379" cy="5629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EB9A7E99-A038-4FF6-9E87-D6AC44785EC0}"/>
              </a:ext>
            </a:extLst>
          </p:cNvPr>
          <p:cNvSpPr/>
          <p:nvPr/>
        </p:nvSpPr>
        <p:spPr>
          <a:xfrm>
            <a:off x="4999984" y="2583425"/>
            <a:ext cx="1064379" cy="5629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 animBg="1"/>
      <p:bldP spid="22" grpId="0"/>
      <p:bldP spid="23" grpId="0"/>
      <p:bldP spid="13" grpId="0" animBg="1"/>
      <p:bldP spid="11" grpId="0" animBg="1"/>
      <p:bldP spid="48" grpId="0" animBg="1"/>
      <p:bldP spid="50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Futureproofing – counterparty risk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1224DB1-692B-45A1-B909-FAA63F9A3BE2}"/>
              </a:ext>
            </a:extLst>
          </p:cNvPr>
          <p:cNvGrpSpPr/>
          <p:nvPr/>
        </p:nvGrpSpPr>
        <p:grpSpPr>
          <a:xfrm>
            <a:off x="7886100" y="354250"/>
            <a:ext cx="745200" cy="745200"/>
            <a:chOff x="5649750" y="1157707"/>
            <a:chExt cx="1689238" cy="1689238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49295D0E-EBB2-40FF-867A-DB5B3FE1AC00}"/>
                </a:ext>
              </a:extLst>
            </p:cNvPr>
            <p:cNvSpPr/>
            <p:nvPr/>
          </p:nvSpPr>
          <p:spPr bwMode="auto">
            <a:xfrm>
              <a:off x="5733677" y="1241634"/>
              <a:ext cx="1521390" cy="1521390"/>
            </a:xfrm>
            <a:prstGeom prst="ellipse">
              <a:avLst/>
            </a:prstGeom>
            <a:solidFill>
              <a:srgbClr val="11B3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defTabSz="913915"/>
              <a:r>
                <a:rPr lang="en-GB" sz="800" dirty="0">
                  <a:solidFill>
                    <a:schemeClr val="bg1"/>
                  </a:solidFill>
                </a:rPr>
                <a:t>Counterparty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9328EA7B-5ED8-478F-A015-9FA5CD5D6FC9}"/>
                </a:ext>
              </a:extLst>
            </p:cNvPr>
            <p:cNvSpPr/>
            <p:nvPr/>
          </p:nvSpPr>
          <p:spPr bwMode="auto">
            <a:xfrm>
              <a:off x="5649750" y="1157707"/>
              <a:ext cx="1689238" cy="1689238"/>
            </a:xfrm>
            <a:prstGeom prst="ellipse">
              <a:avLst/>
            </a:prstGeom>
            <a:noFill/>
            <a:ln w="22225" cap="rnd" cmpd="sng" algn="ctr">
              <a:solidFill>
                <a:srgbClr val="11B3A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100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150241F-FCE2-42C5-B558-28D8EC9F703A}"/>
              </a:ext>
            </a:extLst>
          </p:cNvPr>
          <p:cNvSpPr/>
          <p:nvPr/>
        </p:nvSpPr>
        <p:spPr>
          <a:xfrm>
            <a:off x="1113005" y="1531531"/>
            <a:ext cx="2494737" cy="2494735"/>
          </a:xfrm>
          <a:prstGeom prst="ellipse">
            <a:avLst/>
          </a:prstGeom>
          <a:solidFill>
            <a:schemeClr val="bg1"/>
          </a:solidFill>
          <a:ln w="19050">
            <a:solidFill>
              <a:srgbClr val="D9D9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79657505-41B5-41CE-96C6-488B70EC9B5C}"/>
              </a:ext>
            </a:extLst>
          </p:cNvPr>
          <p:cNvSpPr/>
          <p:nvPr/>
        </p:nvSpPr>
        <p:spPr>
          <a:xfrm>
            <a:off x="5465850" y="1531531"/>
            <a:ext cx="2494737" cy="2494735"/>
          </a:xfrm>
          <a:prstGeom prst="ellipse">
            <a:avLst/>
          </a:prstGeom>
          <a:solidFill>
            <a:schemeClr val="bg1"/>
          </a:solidFill>
          <a:ln w="19050">
            <a:solidFill>
              <a:srgbClr val="D9D9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482215F-058E-49F0-B871-4C498546324C}"/>
              </a:ext>
            </a:extLst>
          </p:cNvPr>
          <p:cNvGrpSpPr/>
          <p:nvPr/>
        </p:nvGrpSpPr>
        <p:grpSpPr>
          <a:xfrm>
            <a:off x="5787753" y="1853436"/>
            <a:ext cx="1850933" cy="1850927"/>
            <a:chOff x="3507121" y="1747885"/>
            <a:chExt cx="2085738" cy="2085734"/>
          </a:xfrm>
          <a:noFill/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4260268-4B6C-4534-979D-320C33E68DF4}"/>
                </a:ext>
              </a:extLst>
            </p:cNvPr>
            <p:cNvSpPr/>
            <p:nvPr/>
          </p:nvSpPr>
          <p:spPr>
            <a:xfrm>
              <a:off x="3507121" y="1747885"/>
              <a:ext cx="2085738" cy="2085734"/>
            </a:xfrm>
            <a:custGeom>
              <a:avLst/>
              <a:gdLst>
                <a:gd name="connsiteX0" fmla="*/ 0 w 965588"/>
                <a:gd name="connsiteY0" fmla="*/ 482794 h 965588"/>
                <a:gd name="connsiteX1" fmla="*/ 482794 w 965588"/>
                <a:gd name="connsiteY1" fmla="*/ 0 h 965588"/>
                <a:gd name="connsiteX2" fmla="*/ 965588 w 965588"/>
                <a:gd name="connsiteY2" fmla="*/ 482794 h 965588"/>
                <a:gd name="connsiteX3" fmla="*/ 482794 w 965588"/>
                <a:gd name="connsiteY3" fmla="*/ 965588 h 965588"/>
                <a:gd name="connsiteX4" fmla="*/ 0 w 965588"/>
                <a:gd name="connsiteY4" fmla="*/ 482794 h 9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588" h="965588">
                  <a:moveTo>
                    <a:pt x="0" y="482794"/>
                  </a:moveTo>
                  <a:cubicBezTo>
                    <a:pt x="0" y="216154"/>
                    <a:pt x="216154" y="0"/>
                    <a:pt x="482794" y="0"/>
                  </a:cubicBezTo>
                  <a:cubicBezTo>
                    <a:pt x="749434" y="0"/>
                    <a:pt x="965588" y="216154"/>
                    <a:pt x="965588" y="482794"/>
                  </a:cubicBezTo>
                  <a:cubicBezTo>
                    <a:pt x="965588" y="749434"/>
                    <a:pt x="749434" y="965588"/>
                    <a:pt x="482794" y="965588"/>
                  </a:cubicBezTo>
                  <a:cubicBezTo>
                    <a:pt x="216154" y="965588"/>
                    <a:pt x="0" y="749434"/>
                    <a:pt x="0" y="48279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>
                  <a:solidFill>
                    <a:schemeClr val="tx1"/>
                  </a:solidFill>
                </a:rPr>
                <a:t>Loss given</a:t>
              </a:r>
              <a:br>
                <a:rPr lang="en-GB" kern="1200" dirty="0">
                  <a:solidFill>
                    <a:schemeClr val="tx1"/>
                  </a:solidFill>
                </a:rPr>
              </a:br>
              <a:r>
                <a:rPr lang="en-GB" kern="1200" dirty="0">
                  <a:solidFill>
                    <a:schemeClr val="tx1"/>
                  </a:solidFill>
                </a:rPr>
                <a:t>default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C021C6A-5452-4738-B257-C6AFF0F222D6}"/>
                </a:ext>
              </a:extLst>
            </p:cNvPr>
            <p:cNvSpPr/>
            <p:nvPr/>
          </p:nvSpPr>
          <p:spPr bwMode="auto">
            <a:xfrm>
              <a:off x="3930870" y="2171632"/>
              <a:ext cx="1238238" cy="1238238"/>
            </a:xfrm>
            <a:prstGeom prst="ellipse">
              <a:avLst/>
            </a:prstGeom>
            <a:grpFill/>
            <a:ln w="222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F6E9B92-49AF-4F2A-81ED-E4E4607EDCC9}"/>
              </a:ext>
            </a:extLst>
          </p:cNvPr>
          <p:cNvGrpSpPr/>
          <p:nvPr/>
        </p:nvGrpSpPr>
        <p:grpSpPr>
          <a:xfrm>
            <a:off x="5021300" y="2229478"/>
            <a:ext cx="1098841" cy="1098840"/>
            <a:chOff x="2635220" y="2164075"/>
            <a:chExt cx="1238238" cy="1238238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A5F15FCE-4435-475B-AC04-AA5C79204CBE}"/>
                </a:ext>
              </a:extLst>
            </p:cNvPr>
            <p:cNvSpPr/>
            <p:nvPr/>
          </p:nvSpPr>
          <p:spPr>
            <a:xfrm>
              <a:off x="2666176" y="2195031"/>
              <a:ext cx="1176327" cy="1176327"/>
            </a:xfrm>
            <a:custGeom>
              <a:avLst/>
              <a:gdLst>
                <a:gd name="connsiteX0" fmla="*/ 0 w 965588"/>
                <a:gd name="connsiteY0" fmla="*/ 482794 h 965588"/>
                <a:gd name="connsiteX1" fmla="*/ 482794 w 965588"/>
                <a:gd name="connsiteY1" fmla="*/ 0 h 965588"/>
                <a:gd name="connsiteX2" fmla="*/ 965588 w 965588"/>
                <a:gd name="connsiteY2" fmla="*/ 482794 h 965588"/>
                <a:gd name="connsiteX3" fmla="*/ 482794 w 965588"/>
                <a:gd name="connsiteY3" fmla="*/ 965588 h 965588"/>
                <a:gd name="connsiteX4" fmla="*/ 0 w 965588"/>
                <a:gd name="connsiteY4" fmla="*/ 482794 h 9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588" h="965588">
                  <a:moveTo>
                    <a:pt x="0" y="482794"/>
                  </a:moveTo>
                  <a:cubicBezTo>
                    <a:pt x="0" y="216154"/>
                    <a:pt x="216154" y="0"/>
                    <a:pt x="482794" y="0"/>
                  </a:cubicBezTo>
                  <a:cubicBezTo>
                    <a:pt x="749434" y="0"/>
                    <a:pt x="965588" y="216154"/>
                    <a:pt x="965588" y="482794"/>
                  </a:cubicBezTo>
                  <a:cubicBezTo>
                    <a:pt x="965588" y="749434"/>
                    <a:pt x="749434" y="965588"/>
                    <a:pt x="482794" y="965588"/>
                  </a:cubicBezTo>
                  <a:cubicBezTo>
                    <a:pt x="216154" y="965588"/>
                    <a:pt x="0" y="749434"/>
                    <a:pt x="0" y="482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Termination rights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B16E7507-BB7E-4F07-88EE-66DFC845984C}"/>
                </a:ext>
              </a:extLst>
            </p:cNvPr>
            <p:cNvSpPr/>
            <p:nvPr/>
          </p:nvSpPr>
          <p:spPr bwMode="auto">
            <a:xfrm>
              <a:off x="2635220" y="2164075"/>
              <a:ext cx="1238238" cy="1238238"/>
            </a:xfrm>
            <a:prstGeom prst="ellipse">
              <a:avLst/>
            </a:prstGeom>
            <a:noFill/>
            <a:ln w="22225" cap="rnd" cmpd="sng" algn="ctr">
              <a:solidFill>
                <a:schemeClr val="accent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3ACF7F10-57AD-4186-B14C-26F6B860374B}"/>
              </a:ext>
            </a:extLst>
          </p:cNvPr>
          <p:cNvGrpSpPr/>
          <p:nvPr/>
        </p:nvGrpSpPr>
        <p:grpSpPr>
          <a:xfrm>
            <a:off x="7321554" y="2229478"/>
            <a:ext cx="1098841" cy="1098840"/>
            <a:chOff x="5174380" y="2164075"/>
            <a:chExt cx="1238238" cy="1238238"/>
          </a:xfrm>
        </p:grpSpPr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93B334BA-9D43-4707-A53D-EC071C9A8D0E}"/>
                </a:ext>
              </a:extLst>
            </p:cNvPr>
            <p:cNvSpPr/>
            <p:nvPr/>
          </p:nvSpPr>
          <p:spPr>
            <a:xfrm>
              <a:off x="5205336" y="2195031"/>
              <a:ext cx="1176327" cy="1176327"/>
            </a:xfrm>
            <a:custGeom>
              <a:avLst/>
              <a:gdLst>
                <a:gd name="connsiteX0" fmla="*/ 0 w 965588"/>
                <a:gd name="connsiteY0" fmla="*/ 482794 h 965588"/>
                <a:gd name="connsiteX1" fmla="*/ 482794 w 965588"/>
                <a:gd name="connsiteY1" fmla="*/ 0 h 965588"/>
                <a:gd name="connsiteX2" fmla="*/ 965588 w 965588"/>
                <a:gd name="connsiteY2" fmla="*/ 482794 h 965588"/>
                <a:gd name="connsiteX3" fmla="*/ 482794 w 965588"/>
                <a:gd name="connsiteY3" fmla="*/ 965588 h 965588"/>
                <a:gd name="connsiteX4" fmla="*/ 0 w 965588"/>
                <a:gd name="connsiteY4" fmla="*/ 482794 h 9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588" h="965588">
                  <a:moveTo>
                    <a:pt x="0" y="482794"/>
                  </a:moveTo>
                  <a:cubicBezTo>
                    <a:pt x="0" y="216154"/>
                    <a:pt x="216154" y="0"/>
                    <a:pt x="482794" y="0"/>
                  </a:cubicBezTo>
                  <a:cubicBezTo>
                    <a:pt x="749434" y="0"/>
                    <a:pt x="965588" y="216154"/>
                    <a:pt x="965588" y="482794"/>
                  </a:cubicBezTo>
                  <a:cubicBezTo>
                    <a:pt x="965588" y="749434"/>
                    <a:pt x="749434" y="965588"/>
                    <a:pt x="482794" y="965588"/>
                  </a:cubicBezTo>
                  <a:cubicBezTo>
                    <a:pt x="216154" y="965588"/>
                    <a:pt x="0" y="749434"/>
                    <a:pt x="0" y="482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Enforcing security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1A5F4CF1-7B62-4709-92C0-B04A457A693A}"/>
                </a:ext>
              </a:extLst>
            </p:cNvPr>
            <p:cNvSpPr/>
            <p:nvPr/>
          </p:nvSpPr>
          <p:spPr bwMode="auto">
            <a:xfrm>
              <a:off x="5174380" y="2164075"/>
              <a:ext cx="1238238" cy="1238238"/>
            </a:xfrm>
            <a:prstGeom prst="ellipse">
              <a:avLst/>
            </a:prstGeom>
            <a:noFill/>
            <a:ln w="22225" cap="rnd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1D0938C-A7D3-43A5-AE40-4867CEE25562}"/>
              </a:ext>
            </a:extLst>
          </p:cNvPr>
          <p:cNvGrpSpPr/>
          <p:nvPr/>
        </p:nvGrpSpPr>
        <p:grpSpPr>
          <a:xfrm>
            <a:off x="6163798" y="1059582"/>
            <a:ext cx="1098841" cy="1098840"/>
            <a:chOff x="3930870" y="939837"/>
            <a:chExt cx="1238238" cy="1238238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C7014DE9-0B78-4C99-BEDD-36CD6FD39C54}"/>
                </a:ext>
              </a:extLst>
            </p:cNvPr>
            <p:cNvSpPr/>
            <p:nvPr/>
          </p:nvSpPr>
          <p:spPr>
            <a:xfrm>
              <a:off x="3961826" y="970793"/>
              <a:ext cx="1176327" cy="1176327"/>
            </a:xfrm>
            <a:custGeom>
              <a:avLst/>
              <a:gdLst>
                <a:gd name="connsiteX0" fmla="*/ 0 w 965588"/>
                <a:gd name="connsiteY0" fmla="*/ 482794 h 965588"/>
                <a:gd name="connsiteX1" fmla="*/ 482794 w 965588"/>
                <a:gd name="connsiteY1" fmla="*/ 0 h 965588"/>
                <a:gd name="connsiteX2" fmla="*/ 965588 w 965588"/>
                <a:gd name="connsiteY2" fmla="*/ 482794 h 965588"/>
                <a:gd name="connsiteX3" fmla="*/ 482794 w 965588"/>
                <a:gd name="connsiteY3" fmla="*/ 965588 h 965588"/>
                <a:gd name="connsiteX4" fmla="*/ 0 w 965588"/>
                <a:gd name="connsiteY4" fmla="*/ 482794 h 9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588" h="965588">
                  <a:moveTo>
                    <a:pt x="0" y="482794"/>
                  </a:moveTo>
                  <a:cubicBezTo>
                    <a:pt x="0" y="216154"/>
                    <a:pt x="216154" y="0"/>
                    <a:pt x="482794" y="0"/>
                  </a:cubicBezTo>
                  <a:cubicBezTo>
                    <a:pt x="749434" y="0"/>
                    <a:pt x="965588" y="216154"/>
                    <a:pt x="965588" y="482794"/>
                  </a:cubicBezTo>
                  <a:cubicBezTo>
                    <a:pt x="965588" y="749434"/>
                    <a:pt x="749434" y="965588"/>
                    <a:pt x="482794" y="965588"/>
                  </a:cubicBezTo>
                  <a:cubicBezTo>
                    <a:pt x="216154" y="965588"/>
                    <a:pt x="0" y="749434"/>
                    <a:pt x="0" y="482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Investment guidelines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76201F28-1875-4CD2-B7F6-5759F95DF2AD}"/>
                </a:ext>
              </a:extLst>
            </p:cNvPr>
            <p:cNvSpPr/>
            <p:nvPr/>
          </p:nvSpPr>
          <p:spPr bwMode="auto">
            <a:xfrm>
              <a:off x="3930870" y="939837"/>
              <a:ext cx="1238238" cy="1238238"/>
            </a:xfrm>
            <a:prstGeom prst="ellipse">
              <a:avLst/>
            </a:prstGeom>
            <a:noFill/>
            <a:ln w="22225" cap="rnd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6D9C755C-E22C-4191-A5A2-5D1AFF42B8FF}"/>
              </a:ext>
            </a:extLst>
          </p:cNvPr>
          <p:cNvGrpSpPr/>
          <p:nvPr/>
        </p:nvGrpSpPr>
        <p:grpSpPr>
          <a:xfrm>
            <a:off x="6163798" y="3384918"/>
            <a:ext cx="1098841" cy="1098840"/>
            <a:chOff x="3930870" y="3410984"/>
            <a:chExt cx="1238238" cy="1238238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9BA226-2FD0-4017-9ACA-BC0AFDD0BA0D}"/>
                </a:ext>
              </a:extLst>
            </p:cNvPr>
            <p:cNvSpPr/>
            <p:nvPr/>
          </p:nvSpPr>
          <p:spPr>
            <a:xfrm>
              <a:off x="3962553" y="3437902"/>
              <a:ext cx="1176327" cy="1176327"/>
            </a:xfrm>
            <a:custGeom>
              <a:avLst/>
              <a:gdLst>
                <a:gd name="connsiteX0" fmla="*/ 0 w 965588"/>
                <a:gd name="connsiteY0" fmla="*/ 482794 h 965588"/>
                <a:gd name="connsiteX1" fmla="*/ 482794 w 965588"/>
                <a:gd name="connsiteY1" fmla="*/ 0 h 965588"/>
                <a:gd name="connsiteX2" fmla="*/ 965588 w 965588"/>
                <a:gd name="connsiteY2" fmla="*/ 482794 h 965588"/>
                <a:gd name="connsiteX3" fmla="*/ 482794 w 965588"/>
                <a:gd name="connsiteY3" fmla="*/ 965588 h 965588"/>
                <a:gd name="connsiteX4" fmla="*/ 0 w 965588"/>
                <a:gd name="connsiteY4" fmla="*/ 482794 h 9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588" h="965588">
                  <a:moveTo>
                    <a:pt x="0" y="482794"/>
                  </a:moveTo>
                  <a:cubicBezTo>
                    <a:pt x="0" y="216154"/>
                    <a:pt x="216154" y="0"/>
                    <a:pt x="482794" y="0"/>
                  </a:cubicBezTo>
                  <a:cubicBezTo>
                    <a:pt x="749434" y="0"/>
                    <a:pt x="965588" y="216154"/>
                    <a:pt x="965588" y="482794"/>
                  </a:cubicBezTo>
                  <a:cubicBezTo>
                    <a:pt x="965588" y="749434"/>
                    <a:pt x="749434" y="965588"/>
                    <a:pt x="482794" y="965588"/>
                  </a:cubicBezTo>
                  <a:cubicBezTo>
                    <a:pt x="216154" y="965588"/>
                    <a:pt x="0" y="749434"/>
                    <a:pt x="0" y="482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Basis</a:t>
              </a:r>
              <a:br>
                <a:rPr lang="en-GB" sz="1400" kern="1200" dirty="0"/>
              </a:br>
              <a:r>
                <a:rPr lang="en-GB" sz="1400" kern="1200" dirty="0"/>
                <a:t>review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4416FD38-DA45-4230-9635-D4977DD89CA7}"/>
                </a:ext>
              </a:extLst>
            </p:cNvPr>
            <p:cNvSpPr/>
            <p:nvPr/>
          </p:nvSpPr>
          <p:spPr bwMode="auto">
            <a:xfrm>
              <a:off x="3930870" y="3410984"/>
              <a:ext cx="1238238" cy="1238238"/>
            </a:xfrm>
            <a:prstGeom prst="ellipse">
              <a:avLst/>
            </a:prstGeom>
            <a:noFill/>
            <a:ln w="22225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3EFC0164-3864-4DB6-93B2-446A226E5D42}"/>
              </a:ext>
            </a:extLst>
          </p:cNvPr>
          <p:cNvGrpSpPr/>
          <p:nvPr/>
        </p:nvGrpSpPr>
        <p:grpSpPr>
          <a:xfrm>
            <a:off x="1434908" y="1853436"/>
            <a:ext cx="1850933" cy="1850927"/>
            <a:chOff x="3507121" y="1747885"/>
            <a:chExt cx="2085738" cy="2085734"/>
          </a:xfrm>
          <a:noFill/>
        </p:grpSpPr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45C739C-3C91-47EE-8CED-7C4A23A5719F}"/>
                </a:ext>
              </a:extLst>
            </p:cNvPr>
            <p:cNvSpPr/>
            <p:nvPr/>
          </p:nvSpPr>
          <p:spPr>
            <a:xfrm>
              <a:off x="3507121" y="1747885"/>
              <a:ext cx="2085738" cy="2085734"/>
            </a:xfrm>
            <a:custGeom>
              <a:avLst/>
              <a:gdLst>
                <a:gd name="connsiteX0" fmla="*/ 0 w 965588"/>
                <a:gd name="connsiteY0" fmla="*/ 482794 h 965588"/>
                <a:gd name="connsiteX1" fmla="*/ 482794 w 965588"/>
                <a:gd name="connsiteY1" fmla="*/ 0 h 965588"/>
                <a:gd name="connsiteX2" fmla="*/ 965588 w 965588"/>
                <a:gd name="connsiteY2" fmla="*/ 482794 h 965588"/>
                <a:gd name="connsiteX3" fmla="*/ 482794 w 965588"/>
                <a:gd name="connsiteY3" fmla="*/ 965588 h 965588"/>
                <a:gd name="connsiteX4" fmla="*/ 0 w 965588"/>
                <a:gd name="connsiteY4" fmla="*/ 482794 h 9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588" h="965588">
                  <a:moveTo>
                    <a:pt x="0" y="482794"/>
                  </a:moveTo>
                  <a:cubicBezTo>
                    <a:pt x="0" y="216154"/>
                    <a:pt x="216154" y="0"/>
                    <a:pt x="482794" y="0"/>
                  </a:cubicBezTo>
                  <a:cubicBezTo>
                    <a:pt x="749434" y="0"/>
                    <a:pt x="965588" y="216154"/>
                    <a:pt x="965588" y="482794"/>
                  </a:cubicBezTo>
                  <a:cubicBezTo>
                    <a:pt x="965588" y="749434"/>
                    <a:pt x="749434" y="965588"/>
                    <a:pt x="482794" y="965588"/>
                  </a:cubicBezTo>
                  <a:cubicBezTo>
                    <a:pt x="216154" y="965588"/>
                    <a:pt x="0" y="749434"/>
                    <a:pt x="0" y="48279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>
                  <a:solidFill>
                    <a:schemeClr val="tx1"/>
                  </a:solidFill>
                </a:rPr>
                <a:t>Probability</a:t>
              </a:r>
              <a:br>
                <a:rPr lang="en-GB" kern="1200" dirty="0">
                  <a:solidFill>
                    <a:schemeClr val="tx1"/>
                  </a:solidFill>
                </a:rPr>
              </a:br>
              <a:r>
                <a:rPr lang="en-GB" kern="1200" dirty="0">
                  <a:solidFill>
                    <a:schemeClr val="tx1"/>
                  </a:solidFill>
                </a:rPr>
                <a:t>of default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93015109-1A63-47A7-8110-DFA7C24ADBD1}"/>
                </a:ext>
              </a:extLst>
            </p:cNvPr>
            <p:cNvSpPr/>
            <p:nvPr/>
          </p:nvSpPr>
          <p:spPr bwMode="auto">
            <a:xfrm>
              <a:off x="3930870" y="2171632"/>
              <a:ext cx="1238238" cy="1238238"/>
            </a:xfrm>
            <a:prstGeom prst="ellipse">
              <a:avLst/>
            </a:prstGeom>
            <a:grpFill/>
            <a:ln w="222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BD875BD7-A132-41B9-9CE3-81963048CA1E}"/>
              </a:ext>
            </a:extLst>
          </p:cNvPr>
          <p:cNvGrpSpPr/>
          <p:nvPr/>
        </p:nvGrpSpPr>
        <p:grpSpPr>
          <a:xfrm>
            <a:off x="1810953" y="1059582"/>
            <a:ext cx="1098841" cy="1098840"/>
            <a:chOff x="3930870" y="939837"/>
            <a:chExt cx="1238238" cy="1238238"/>
          </a:xfrm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C1E030D4-AB5A-411B-829D-F1790B018CA5}"/>
                </a:ext>
              </a:extLst>
            </p:cNvPr>
            <p:cNvSpPr/>
            <p:nvPr/>
          </p:nvSpPr>
          <p:spPr>
            <a:xfrm>
              <a:off x="3961826" y="970793"/>
              <a:ext cx="1176327" cy="1176327"/>
            </a:xfrm>
            <a:custGeom>
              <a:avLst/>
              <a:gdLst>
                <a:gd name="connsiteX0" fmla="*/ 0 w 965588"/>
                <a:gd name="connsiteY0" fmla="*/ 482794 h 965588"/>
                <a:gd name="connsiteX1" fmla="*/ 482794 w 965588"/>
                <a:gd name="connsiteY1" fmla="*/ 0 h 965588"/>
                <a:gd name="connsiteX2" fmla="*/ 965588 w 965588"/>
                <a:gd name="connsiteY2" fmla="*/ 482794 h 965588"/>
                <a:gd name="connsiteX3" fmla="*/ 482794 w 965588"/>
                <a:gd name="connsiteY3" fmla="*/ 965588 h 965588"/>
                <a:gd name="connsiteX4" fmla="*/ 0 w 965588"/>
                <a:gd name="connsiteY4" fmla="*/ 482794 h 9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588" h="965588">
                  <a:moveTo>
                    <a:pt x="0" y="482794"/>
                  </a:moveTo>
                  <a:cubicBezTo>
                    <a:pt x="0" y="216154"/>
                    <a:pt x="216154" y="0"/>
                    <a:pt x="482794" y="0"/>
                  </a:cubicBezTo>
                  <a:cubicBezTo>
                    <a:pt x="749434" y="0"/>
                    <a:pt x="965588" y="216154"/>
                    <a:pt x="965588" y="482794"/>
                  </a:cubicBezTo>
                  <a:cubicBezTo>
                    <a:pt x="965588" y="749434"/>
                    <a:pt x="749434" y="965588"/>
                    <a:pt x="482794" y="965588"/>
                  </a:cubicBezTo>
                  <a:cubicBezTo>
                    <a:pt x="216154" y="965588"/>
                    <a:pt x="0" y="749434"/>
                    <a:pt x="0" y="482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Credit </a:t>
              </a:r>
              <a:br>
                <a:rPr lang="en-GB" sz="1400" kern="1200" dirty="0"/>
              </a:br>
              <a:r>
                <a:rPr lang="en-GB" sz="1400" kern="1200" dirty="0"/>
                <a:t>rating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9D3A7662-3A3D-48DC-8A82-CE511891DE56}"/>
                </a:ext>
              </a:extLst>
            </p:cNvPr>
            <p:cNvSpPr/>
            <p:nvPr/>
          </p:nvSpPr>
          <p:spPr bwMode="auto">
            <a:xfrm>
              <a:off x="3930870" y="939837"/>
              <a:ext cx="1238238" cy="1238238"/>
            </a:xfrm>
            <a:prstGeom prst="ellipse">
              <a:avLst/>
            </a:prstGeom>
            <a:noFill/>
            <a:ln w="22225" cap="rnd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B33D7BC8-A792-4A03-80F5-7A26D7C41AE6}"/>
              </a:ext>
            </a:extLst>
          </p:cNvPr>
          <p:cNvGrpSpPr/>
          <p:nvPr/>
        </p:nvGrpSpPr>
        <p:grpSpPr>
          <a:xfrm>
            <a:off x="1810953" y="3384918"/>
            <a:ext cx="1098841" cy="1098840"/>
            <a:chOff x="3930870" y="3410984"/>
            <a:chExt cx="1238238" cy="1238238"/>
          </a:xfrm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CE1F49DA-76E0-453D-9CFD-0F23002C67A0}"/>
                </a:ext>
              </a:extLst>
            </p:cNvPr>
            <p:cNvSpPr/>
            <p:nvPr/>
          </p:nvSpPr>
          <p:spPr>
            <a:xfrm>
              <a:off x="3962553" y="3437902"/>
              <a:ext cx="1176327" cy="1176327"/>
            </a:xfrm>
            <a:custGeom>
              <a:avLst/>
              <a:gdLst>
                <a:gd name="connsiteX0" fmla="*/ 0 w 965588"/>
                <a:gd name="connsiteY0" fmla="*/ 482794 h 965588"/>
                <a:gd name="connsiteX1" fmla="*/ 482794 w 965588"/>
                <a:gd name="connsiteY1" fmla="*/ 0 h 965588"/>
                <a:gd name="connsiteX2" fmla="*/ 965588 w 965588"/>
                <a:gd name="connsiteY2" fmla="*/ 482794 h 965588"/>
                <a:gd name="connsiteX3" fmla="*/ 482794 w 965588"/>
                <a:gd name="connsiteY3" fmla="*/ 965588 h 965588"/>
                <a:gd name="connsiteX4" fmla="*/ 0 w 965588"/>
                <a:gd name="connsiteY4" fmla="*/ 482794 h 9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588" h="965588">
                  <a:moveTo>
                    <a:pt x="0" y="482794"/>
                  </a:moveTo>
                  <a:cubicBezTo>
                    <a:pt x="0" y="216154"/>
                    <a:pt x="216154" y="0"/>
                    <a:pt x="482794" y="0"/>
                  </a:cubicBezTo>
                  <a:cubicBezTo>
                    <a:pt x="749434" y="0"/>
                    <a:pt x="965588" y="216154"/>
                    <a:pt x="965588" y="482794"/>
                  </a:cubicBezTo>
                  <a:cubicBezTo>
                    <a:pt x="965588" y="749434"/>
                    <a:pt x="749434" y="965588"/>
                    <a:pt x="482794" y="965588"/>
                  </a:cubicBezTo>
                  <a:cubicBezTo>
                    <a:pt x="216154" y="965588"/>
                    <a:pt x="0" y="749434"/>
                    <a:pt x="0" y="482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Solvency position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794356C4-9148-4359-A018-F400A13B33DF}"/>
                </a:ext>
              </a:extLst>
            </p:cNvPr>
            <p:cNvSpPr/>
            <p:nvPr/>
          </p:nvSpPr>
          <p:spPr bwMode="auto">
            <a:xfrm>
              <a:off x="3930870" y="3410984"/>
              <a:ext cx="1238238" cy="1238238"/>
            </a:xfrm>
            <a:prstGeom prst="ellipse">
              <a:avLst/>
            </a:prstGeom>
            <a:noFill/>
            <a:ln w="22225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>
              <a:prstTxWarp prst="textNoShape">
                <a:avLst/>
              </a:prstTxWarp>
            </a:bodyPr>
            <a:lstStyle/>
            <a:p>
              <a:pPr defTabSz="913915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7454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92" y="1168003"/>
            <a:ext cx="4073521" cy="3480197"/>
          </a:xfrm>
        </p:spPr>
        <p:txBody>
          <a:bodyPr/>
          <a:lstStyle/>
          <a:p>
            <a:r>
              <a:rPr lang="en-GB" dirty="0"/>
              <a:t>Improved </a:t>
            </a:r>
            <a:r>
              <a:rPr lang="en-GB" dirty="0">
                <a:solidFill>
                  <a:srgbClr val="4096B8"/>
                </a:solidFill>
              </a:rPr>
              <a:t>capital position</a:t>
            </a:r>
          </a:p>
          <a:p>
            <a:pPr lvl="1"/>
            <a:r>
              <a:rPr lang="en-GB" dirty="0"/>
              <a:t>+£49m SF capital surplus post TMTP</a:t>
            </a:r>
          </a:p>
          <a:p>
            <a:pPr lvl="1"/>
            <a:r>
              <a:rPr lang="en-GB" dirty="0"/>
              <a:t>Reduced reliance on </a:t>
            </a:r>
            <a:r>
              <a:rPr lang="en-GB" dirty="0">
                <a:solidFill>
                  <a:srgbClr val="4096B8"/>
                </a:solidFill>
              </a:rPr>
              <a:t>TMTP</a:t>
            </a:r>
          </a:p>
          <a:p>
            <a:pPr lvl="1"/>
            <a:r>
              <a:rPr lang="en-GB" dirty="0"/>
              <a:t>Increased stability</a:t>
            </a:r>
          </a:p>
          <a:p>
            <a:pPr lvl="1"/>
            <a:r>
              <a:rPr lang="en-GB" dirty="0"/>
              <a:t>Reduced risk buffers</a:t>
            </a:r>
          </a:p>
          <a:p>
            <a:pPr lvl="1"/>
            <a:r>
              <a:rPr lang="en-GB" dirty="0"/>
              <a:t>Improved capital generation</a:t>
            </a:r>
          </a:p>
          <a:p>
            <a:pPr lvl="0"/>
            <a:r>
              <a:rPr lang="en-GB" dirty="0"/>
              <a:t>+£42m </a:t>
            </a:r>
            <a:r>
              <a:rPr lang="en-GB" dirty="0">
                <a:solidFill>
                  <a:srgbClr val="4096B8"/>
                </a:solidFill>
              </a:rPr>
              <a:t>P&amp;L</a:t>
            </a:r>
            <a:r>
              <a:rPr lang="en-GB" dirty="0"/>
              <a:t> impact</a:t>
            </a:r>
          </a:p>
          <a:p>
            <a:pPr lvl="0"/>
            <a:r>
              <a:rPr lang="en-GB" dirty="0"/>
              <a:t>Improved </a:t>
            </a:r>
            <a:r>
              <a:rPr lang="en-GB" dirty="0">
                <a:solidFill>
                  <a:srgbClr val="4096B8"/>
                </a:solidFill>
              </a:rPr>
              <a:t>cash-flow matching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C53BCA8-62C8-4A7D-BB74-D96D56EA6E80}"/>
              </a:ext>
            </a:extLst>
          </p:cNvPr>
          <p:cNvSpPr txBox="1">
            <a:spLocks/>
          </p:cNvSpPr>
          <p:nvPr/>
        </p:nvSpPr>
        <p:spPr bwMode="auto">
          <a:xfrm>
            <a:off x="4572001" y="1168003"/>
            <a:ext cx="4122226" cy="61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kern="0" dirty="0">
                <a:solidFill>
                  <a:srgbClr val="4096B8"/>
                </a:solidFill>
              </a:rPr>
              <a:t>Projected SF surplus (£m)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12287"/>
              </p:ext>
            </p:extLst>
          </p:nvPr>
        </p:nvGraphicFramePr>
        <p:xfrm>
          <a:off x="4519344" y="1320572"/>
          <a:ext cx="4071600" cy="29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9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 and ongoing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80"/>
              </a:spcBef>
            </a:pPr>
            <a:r>
              <a:rPr lang="en-GB" dirty="0"/>
              <a:t>Transaction introduces new risks which are monitored on a regular basis through ALCO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RGA </a:t>
            </a:r>
            <a:r>
              <a:rPr lang="en-GB" dirty="0">
                <a:solidFill>
                  <a:srgbClr val="4096B8"/>
                </a:solidFill>
              </a:rPr>
              <a:t>counterparty risk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Management and monitoring of </a:t>
            </a:r>
            <a:r>
              <a:rPr lang="en-GB" dirty="0">
                <a:solidFill>
                  <a:srgbClr val="4096B8"/>
                </a:solidFill>
              </a:rPr>
              <a:t>collateral </a:t>
            </a:r>
            <a:r>
              <a:rPr lang="en-GB" dirty="0"/>
              <a:t>against agreed limits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Management of </a:t>
            </a:r>
            <a:r>
              <a:rPr lang="en-GB" dirty="0">
                <a:solidFill>
                  <a:srgbClr val="4096B8"/>
                </a:solidFill>
              </a:rPr>
              <a:t>liquidity risk </a:t>
            </a:r>
            <a:r>
              <a:rPr lang="en-GB" dirty="0"/>
              <a:t>due to higher cash take-up rates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rgbClr val="4096B8"/>
                </a:solidFill>
              </a:rPr>
              <a:t>Longevity basis risk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9214AE0-0A8F-4240-BB0F-7BE7DD8F61A4}"/>
              </a:ext>
            </a:extLst>
          </p:cNvPr>
          <p:cNvGrpSpPr/>
          <p:nvPr/>
        </p:nvGrpSpPr>
        <p:grpSpPr>
          <a:xfrm>
            <a:off x="453406" y="3048175"/>
            <a:ext cx="6098424" cy="1676824"/>
            <a:chOff x="453406" y="3048175"/>
            <a:chExt cx="6098424" cy="1676824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71EFD8E-4CF9-45C5-9A63-A3F7964CC8D6}"/>
                </a:ext>
              </a:extLst>
            </p:cNvPr>
            <p:cNvGrpSpPr/>
            <p:nvPr/>
          </p:nvGrpSpPr>
          <p:grpSpPr>
            <a:xfrm>
              <a:off x="453406" y="3048175"/>
              <a:ext cx="6098424" cy="1676824"/>
              <a:chOff x="2683106" y="2411095"/>
              <a:chExt cx="6098424" cy="167682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A64E0172-0572-4249-84A0-EF55DA4CA00C}"/>
                  </a:ext>
                </a:extLst>
              </p:cNvPr>
              <p:cNvGrpSpPr/>
              <p:nvPr/>
            </p:nvGrpSpPr>
            <p:grpSpPr>
              <a:xfrm>
                <a:off x="2683106" y="2411095"/>
                <a:ext cx="4220914" cy="988060"/>
                <a:chOff x="4582851" y="1651000"/>
                <a:chExt cx="4220914" cy="98806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4" t="8905" b="5144"/>
                <a:stretch/>
              </p:blipFill>
              <p:spPr bwMode="auto">
                <a:xfrm>
                  <a:off x="4582851" y="1651000"/>
                  <a:ext cx="4220914" cy="988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A55DECB8-D985-4CCE-996C-9FB4CA2BCF51}"/>
                    </a:ext>
                  </a:extLst>
                </p:cNvPr>
                <p:cNvSpPr/>
                <p:nvPr/>
              </p:nvSpPr>
              <p:spPr>
                <a:xfrm>
                  <a:off x="6457950" y="1960928"/>
                  <a:ext cx="2228854" cy="5860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9765" y="2623804"/>
                <a:ext cx="4231765" cy="1464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3582938" y="3955590"/>
              <a:ext cx="2863582" cy="669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3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problem shared is a problem halved……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13" name="Picture 2" descr="55b1e41c-2563-446f-8d8e-2e8996e84992@l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38663"/>
            <a:ext cx="2689208" cy="20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971600" y="1275606"/>
            <a:ext cx="2232248" cy="2978396"/>
            <a:chOff x="971600" y="1275606"/>
            <a:chExt cx="2232248" cy="2978396"/>
          </a:xfrm>
        </p:grpSpPr>
        <p:grpSp>
          <p:nvGrpSpPr>
            <p:cNvPr id="35" name="Group 34"/>
            <p:cNvGrpSpPr/>
            <p:nvPr/>
          </p:nvGrpSpPr>
          <p:grpSpPr>
            <a:xfrm>
              <a:off x="971600" y="1275606"/>
              <a:ext cx="2232248" cy="2978396"/>
              <a:chOff x="3490693" y="1197976"/>
              <a:chExt cx="2286262" cy="3195712"/>
            </a:xfrm>
          </p:grpSpPr>
          <p:sp>
            <p:nvSpPr>
              <p:cNvPr id="36" name="Freeform 297">
                <a:extLst>
                  <a:ext uri="{FF2B5EF4-FFF2-40B4-BE49-F238E27FC236}">
                    <a16:creationId xmlns="" xmlns:a16="http://schemas.microsoft.com/office/drawing/2014/main" id="{868CB2FA-F152-48E3-BFE0-17279DE54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693" y="2183214"/>
                <a:ext cx="2286262" cy="2210474"/>
              </a:xfrm>
              <a:custGeom>
                <a:avLst/>
                <a:gdLst>
                  <a:gd name="T0" fmla="*/ 181 w 181"/>
                  <a:gd name="T1" fmla="*/ 0 h 175"/>
                  <a:gd name="T2" fmla="*/ 0 w 181"/>
                  <a:gd name="T3" fmla="*/ 0 h 175"/>
                  <a:gd name="T4" fmla="*/ 0 w 181"/>
                  <a:gd name="T5" fmla="*/ 30 h 175"/>
                  <a:gd name="T6" fmla="*/ 48 w 181"/>
                  <a:gd name="T7" fmla="*/ 30 h 175"/>
                  <a:gd name="T8" fmla="*/ 19 w 181"/>
                  <a:gd name="T9" fmla="*/ 119 h 175"/>
                  <a:gd name="T10" fmla="*/ 51 w 181"/>
                  <a:gd name="T11" fmla="*/ 119 h 175"/>
                  <a:gd name="T12" fmla="*/ 51 w 181"/>
                  <a:gd name="T13" fmla="*/ 175 h 175"/>
                  <a:gd name="T14" fmla="*/ 81 w 181"/>
                  <a:gd name="T15" fmla="*/ 175 h 175"/>
                  <a:gd name="T16" fmla="*/ 81 w 181"/>
                  <a:gd name="T17" fmla="*/ 119 h 175"/>
                  <a:gd name="T18" fmla="*/ 102 w 181"/>
                  <a:gd name="T19" fmla="*/ 119 h 175"/>
                  <a:gd name="T20" fmla="*/ 102 w 181"/>
                  <a:gd name="T21" fmla="*/ 175 h 175"/>
                  <a:gd name="T22" fmla="*/ 132 w 181"/>
                  <a:gd name="T23" fmla="*/ 175 h 175"/>
                  <a:gd name="T24" fmla="*/ 132 w 181"/>
                  <a:gd name="T25" fmla="*/ 119 h 175"/>
                  <a:gd name="T26" fmla="*/ 161 w 181"/>
                  <a:gd name="T27" fmla="*/ 119 h 175"/>
                  <a:gd name="T28" fmla="*/ 133 w 181"/>
                  <a:gd name="T29" fmla="*/ 30 h 175"/>
                  <a:gd name="T30" fmla="*/ 181 w 181"/>
                  <a:gd name="T31" fmla="*/ 30 h 175"/>
                  <a:gd name="T32" fmla="*/ 181 w 181"/>
                  <a:gd name="T3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75">
                    <a:moveTo>
                      <a:pt x="181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48" y="30"/>
                    </a:lnTo>
                    <a:lnTo>
                      <a:pt x="19" y="119"/>
                    </a:lnTo>
                    <a:lnTo>
                      <a:pt x="51" y="119"/>
                    </a:lnTo>
                    <a:lnTo>
                      <a:pt x="51" y="175"/>
                    </a:lnTo>
                    <a:lnTo>
                      <a:pt x="81" y="175"/>
                    </a:lnTo>
                    <a:lnTo>
                      <a:pt x="81" y="119"/>
                    </a:lnTo>
                    <a:lnTo>
                      <a:pt x="102" y="119"/>
                    </a:lnTo>
                    <a:lnTo>
                      <a:pt x="102" y="175"/>
                    </a:lnTo>
                    <a:lnTo>
                      <a:pt x="132" y="175"/>
                    </a:lnTo>
                    <a:lnTo>
                      <a:pt x="132" y="119"/>
                    </a:lnTo>
                    <a:lnTo>
                      <a:pt x="161" y="119"/>
                    </a:lnTo>
                    <a:lnTo>
                      <a:pt x="133" y="30"/>
                    </a:lnTo>
                    <a:lnTo>
                      <a:pt x="181" y="3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C041419-076D-4E77-85E0-19F74F97A04B}"/>
                  </a:ext>
                </a:extLst>
              </p:cNvPr>
              <p:cNvGrpSpPr/>
              <p:nvPr/>
            </p:nvGrpSpPr>
            <p:grpSpPr>
              <a:xfrm>
                <a:off x="3663845" y="1197976"/>
                <a:ext cx="1907324" cy="947348"/>
                <a:chOff x="5744322" y="960214"/>
                <a:chExt cx="1907324" cy="947348"/>
              </a:xfrm>
            </p:grpSpPr>
            <p:sp>
              <p:nvSpPr>
                <p:cNvPr id="44" name="Freeform 298">
                  <a:extLst>
                    <a:ext uri="{FF2B5EF4-FFF2-40B4-BE49-F238E27FC236}">
                      <a16:creationId xmlns="" xmlns:a16="http://schemas.microsoft.com/office/drawing/2014/main" id="{2527841F-0620-48E2-82B1-7447F0FB6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4322" y="960214"/>
                  <a:ext cx="1907324" cy="947348"/>
                </a:xfrm>
                <a:custGeom>
                  <a:avLst/>
                  <a:gdLst>
                    <a:gd name="T0" fmla="*/ 142 w 142"/>
                    <a:gd name="T1" fmla="*/ 39 h 70"/>
                    <a:gd name="T2" fmla="*/ 132 w 142"/>
                    <a:gd name="T3" fmla="*/ 19 h 70"/>
                    <a:gd name="T4" fmla="*/ 121 w 142"/>
                    <a:gd name="T5" fmla="*/ 7 h 70"/>
                    <a:gd name="T6" fmla="*/ 100 w 142"/>
                    <a:gd name="T7" fmla="*/ 15 h 70"/>
                    <a:gd name="T8" fmla="*/ 71 w 142"/>
                    <a:gd name="T9" fmla="*/ 0 h 70"/>
                    <a:gd name="T10" fmla="*/ 42 w 142"/>
                    <a:gd name="T11" fmla="*/ 15 h 70"/>
                    <a:gd name="T12" fmla="*/ 21 w 142"/>
                    <a:gd name="T13" fmla="*/ 7 h 70"/>
                    <a:gd name="T14" fmla="*/ 11 w 142"/>
                    <a:gd name="T15" fmla="*/ 19 h 70"/>
                    <a:gd name="T16" fmla="*/ 0 w 142"/>
                    <a:gd name="T17" fmla="*/ 39 h 70"/>
                    <a:gd name="T18" fmla="*/ 37 w 142"/>
                    <a:gd name="T19" fmla="*/ 28 h 70"/>
                    <a:gd name="T20" fmla="*/ 36 w 142"/>
                    <a:gd name="T21" fmla="*/ 35 h 70"/>
                    <a:gd name="T22" fmla="*/ 71 w 142"/>
                    <a:gd name="T23" fmla="*/ 70 h 70"/>
                    <a:gd name="T24" fmla="*/ 106 w 142"/>
                    <a:gd name="T25" fmla="*/ 35 h 70"/>
                    <a:gd name="T26" fmla="*/ 106 w 142"/>
                    <a:gd name="T27" fmla="*/ 28 h 70"/>
                    <a:gd name="T28" fmla="*/ 142 w 142"/>
                    <a:gd name="T29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70">
                      <a:moveTo>
                        <a:pt x="142" y="39"/>
                      </a:moveTo>
                      <a:cubicBezTo>
                        <a:pt x="140" y="33"/>
                        <a:pt x="135" y="25"/>
                        <a:pt x="132" y="19"/>
                      </a:cubicBezTo>
                      <a:cubicBezTo>
                        <a:pt x="129" y="15"/>
                        <a:pt x="126" y="9"/>
                        <a:pt x="121" y="7"/>
                      </a:cubicBezTo>
                      <a:cubicBezTo>
                        <a:pt x="115" y="6"/>
                        <a:pt x="107" y="11"/>
                        <a:pt x="100" y="15"/>
                      </a:cubicBezTo>
                      <a:cubicBezTo>
                        <a:pt x="94" y="6"/>
                        <a:pt x="83" y="0"/>
                        <a:pt x="71" y="0"/>
                      </a:cubicBezTo>
                      <a:cubicBezTo>
                        <a:pt x="59" y="0"/>
                        <a:pt x="48" y="6"/>
                        <a:pt x="42" y="15"/>
                      </a:cubicBezTo>
                      <a:cubicBezTo>
                        <a:pt x="35" y="11"/>
                        <a:pt x="28" y="6"/>
                        <a:pt x="21" y="7"/>
                      </a:cubicBezTo>
                      <a:cubicBezTo>
                        <a:pt x="16" y="9"/>
                        <a:pt x="13" y="15"/>
                        <a:pt x="11" y="19"/>
                      </a:cubicBezTo>
                      <a:cubicBezTo>
                        <a:pt x="8" y="25"/>
                        <a:pt x="2" y="33"/>
                        <a:pt x="0" y="39"/>
                      </a:cubicBezTo>
                      <a:cubicBezTo>
                        <a:pt x="15" y="40"/>
                        <a:pt x="24" y="30"/>
                        <a:pt x="37" y="28"/>
                      </a:cubicBezTo>
                      <a:cubicBezTo>
                        <a:pt x="36" y="30"/>
                        <a:pt x="36" y="32"/>
                        <a:pt x="36" y="35"/>
                      </a:cubicBezTo>
                      <a:cubicBezTo>
                        <a:pt x="36" y="54"/>
                        <a:pt x="52" y="70"/>
                        <a:pt x="71" y="70"/>
                      </a:cubicBezTo>
                      <a:cubicBezTo>
                        <a:pt x="91" y="70"/>
                        <a:pt x="106" y="54"/>
                        <a:pt x="106" y="35"/>
                      </a:cubicBezTo>
                      <a:cubicBezTo>
                        <a:pt x="106" y="32"/>
                        <a:pt x="106" y="30"/>
                        <a:pt x="106" y="28"/>
                      </a:cubicBezTo>
                      <a:cubicBezTo>
                        <a:pt x="119" y="30"/>
                        <a:pt x="127" y="40"/>
                        <a:pt x="142" y="39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="" xmlns:a16="http://schemas.microsoft.com/office/drawing/2014/main" id="{3DE0C450-94C3-4DCF-9A88-0E21E1EE0C3B}"/>
                    </a:ext>
                  </a:extLst>
                </p:cNvPr>
                <p:cNvSpPr/>
                <p:nvPr/>
              </p:nvSpPr>
              <p:spPr>
                <a:xfrm>
                  <a:off x="6593866" y="1563638"/>
                  <a:ext cx="216024" cy="2160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="" xmlns:a16="http://schemas.microsoft.com/office/drawing/2014/main" id="{3CC2BD3B-A6CE-4A66-B3BA-79AD918A77C7}"/>
                  </a:ext>
                </a:extLst>
              </p:cNvPr>
              <p:cNvGrpSpPr/>
              <p:nvPr/>
            </p:nvGrpSpPr>
            <p:grpSpPr>
              <a:xfrm>
                <a:off x="3672788" y="1197976"/>
                <a:ext cx="1907324" cy="947348"/>
                <a:chOff x="8000826" y="960214"/>
                <a:chExt cx="1907324" cy="947348"/>
              </a:xfrm>
            </p:grpSpPr>
            <p:sp>
              <p:nvSpPr>
                <p:cNvPr id="42" name="Freeform 298">
                  <a:extLst>
                    <a:ext uri="{FF2B5EF4-FFF2-40B4-BE49-F238E27FC236}">
                      <a16:creationId xmlns="" xmlns:a16="http://schemas.microsoft.com/office/drawing/2014/main" id="{87F76B1F-E653-4B75-8E8B-9D8926F07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826" y="960214"/>
                  <a:ext cx="1907324" cy="947348"/>
                </a:xfrm>
                <a:custGeom>
                  <a:avLst/>
                  <a:gdLst>
                    <a:gd name="T0" fmla="*/ 142 w 142"/>
                    <a:gd name="T1" fmla="*/ 39 h 70"/>
                    <a:gd name="T2" fmla="*/ 132 w 142"/>
                    <a:gd name="T3" fmla="*/ 19 h 70"/>
                    <a:gd name="T4" fmla="*/ 121 w 142"/>
                    <a:gd name="T5" fmla="*/ 7 h 70"/>
                    <a:gd name="T6" fmla="*/ 100 w 142"/>
                    <a:gd name="T7" fmla="*/ 15 h 70"/>
                    <a:gd name="T8" fmla="*/ 71 w 142"/>
                    <a:gd name="T9" fmla="*/ 0 h 70"/>
                    <a:gd name="T10" fmla="*/ 42 w 142"/>
                    <a:gd name="T11" fmla="*/ 15 h 70"/>
                    <a:gd name="T12" fmla="*/ 21 w 142"/>
                    <a:gd name="T13" fmla="*/ 7 h 70"/>
                    <a:gd name="T14" fmla="*/ 11 w 142"/>
                    <a:gd name="T15" fmla="*/ 19 h 70"/>
                    <a:gd name="T16" fmla="*/ 0 w 142"/>
                    <a:gd name="T17" fmla="*/ 39 h 70"/>
                    <a:gd name="T18" fmla="*/ 37 w 142"/>
                    <a:gd name="T19" fmla="*/ 28 h 70"/>
                    <a:gd name="T20" fmla="*/ 36 w 142"/>
                    <a:gd name="T21" fmla="*/ 35 h 70"/>
                    <a:gd name="T22" fmla="*/ 71 w 142"/>
                    <a:gd name="T23" fmla="*/ 70 h 70"/>
                    <a:gd name="T24" fmla="*/ 106 w 142"/>
                    <a:gd name="T25" fmla="*/ 35 h 70"/>
                    <a:gd name="T26" fmla="*/ 106 w 142"/>
                    <a:gd name="T27" fmla="*/ 28 h 70"/>
                    <a:gd name="T28" fmla="*/ 142 w 142"/>
                    <a:gd name="T29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70">
                      <a:moveTo>
                        <a:pt x="142" y="39"/>
                      </a:moveTo>
                      <a:cubicBezTo>
                        <a:pt x="140" y="33"/>
                        <a:pt x="135" y="25"/>
                        <a:pt x="132" y="19"/>
                      </a:cubicBezTo>
                      <a:cubicBezTo>
                        <a:pt x="129" y="15"/>
                        <a:pt x="126" y="9"/>
                        <a:pt x="121" y="7"/>
                      </a:cubicBezTo>
                      <a:cubicBezTo>
                        <a:pt x="115" y="6"/>
                        <a:pt x="107" y="11"/>
                        <a:pt x="100" y="15"/>
                      </a:cubicBezTo>
                      <a:cubicBezTo>
                        <a:pt x="94" y="6"/>
                        <a:pt x="83" y="0"/>
                        <a:pt x="71" y="0"/>
                      </a:cubicBezTo>
                      <a:cubicBezTo>
                        <a:pt x="59" y="0"/>
                        <a:pt x="48" y="6"/>
                        <a:pt x="42" y="15"/>
                      </a:cubicBezTo>
                      <a:cubicBezTo>
                        <a:pt x="35" y="11"/>
                        <a:pt x="28" y="6"/>
                        <a:pt x="21" y="7"/>
                      </a:cubicBezTo>
                      <a:cubicBezTo>
                        <a:pt x="16" y="9"/>
                        <a:pt x="13" y="15"/>
                        <a:pt x="11" y="19"/>
                      </a:cubicBezTo>
                      <a:cubicBezTo>
                        <a:pt x="8" y="25"/>
                        <a:pt x="2" y="33"/>
                        <a:pt x="0" y="39"/>
                      </a:cubicBezTo>
                      <a:cubicBezTo>
                        <a:pt x="15" y="40"/>
                        <a:pt x="24" y="30"/>
                        <a:pt x="37" y="28"/>
                      </a:cubicBezTo>
                      <a:cubicBezTo>
                        <a:pt x="36" y="30"/>
                        <a:pt x="36" y="32"/>
                        <a:pt x="36" y="35"/>
                      </a:cubicBezTo>
                      <a:cubicBezTo>
                        <a:pt x="36" y="54"/>
                        <a:pt x="52" y="70"/>
                        <a:pt x="71" y="70"/>
                      </a:cubicBezTo>
                      <a:cubicBezTo>
                        <a:pt x="91" y="70"/>
                        <a:pt x="106" y="54"/>
                        <a:pt x="106" y="35"/>
                      </a:cubicBezTo>
                      <a:cubicBezTo>
                        <a:pt x="106" y="32"/>
                        <a:pt x="106" y="30"/>
                        <a:pt x="106" y="28"/>
                      </a:cubicBezTo>
                      <a:cubicBezTo>
                        <a:pt x="119" y="30"/>
                        <a:pt x="127" y="40"/>
                        <a:pt x="142" y="39"/>
                      </a:cubicBez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="" xmlns:a16="http://schemas.microsoft.com/office/drawing/2014/main" id="{4D046D27-D6BC-4EF9-BC2C-1DCA62FDC80F}"/>
                    </a:ext>
                  </a:extLst>
                </p:cNvPr>
                <p:cNvSpPr/>
                <p:nvPr/>
              </p:nvSpPr>
              <p:spPr>
                <a:xfrm>
                  <a:off x="8850370" y="1563638"/>
                  <a:ext cx="216024" cy="2160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0A7F0C71-E6F9-4578-B8E0-C78BFDAEB57F}"/>
                  </a:ext>
                </a:extLst>
              </p:cNvPr>
              <p:cNvGrpSpPr/>
              <p:nvPr/>
            </p:nvGrpSpPr>
            <p:grpSpPr>
              <a:xfrm rot="10800000">
                <a:off x="3663845" y="2163995"/>
                <a:ext cx="1907324" cy="947348"/>
                <a:chOff x="8000826" y="960214"/>
                <a:chExt cx="1907324" cy="947348"/>
              </a:xfrm>
            </p:grpSpPr>
            <p:sp>
              <p:nvSpPr>
                <p:cNvPr id="40" name="Freeform 298">
                  <a:extLst>
                    <a:ext uri="{FF2B5EF4-FFF2-40B4-BE49-F238E27FC236}">
                      <a16:creationId xmlns="" xmlns:a16="http://schemas.microsoft.com/office/drawing/2014/main" id="{94839FCF-9A97-4D5E-8493-58DF9022F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826" y="960214"/>
                  <a:ext cx="1907324" cy="947348"/>
                </a:xfrm>
                <a:custGeom>
                  <a:avLst/>
                  <a:gdLst>
                    <a:gd name="T0" fmla="*/ 142 w 142"/>
                    <a:gd name="T1" fmla="*/ 39 h 70"/>
                    <a:gd name="T2" fmla="*/ 132 w 142"/>
                    <a:gd name="T3" fmla="*/ 19 h 70"/>
                    <a:gd name="T4" fmla="*/ 121 w 142"/>
                    <a:gd name="T5" fmla="*/ 7 h 70"/>
                    <a:gd name="T6" fmla="*/ 100 w 142"/>
                    <a:gd name="T7" fmla="*/ 15 h 70"/>
                    <a:gd name="T8" fmla="*/ 71 w 142"/>
                    <a:gd name="T9" fmla="*/ 0 h 70"/>
                    <a:gd name="T10" fmla="*/ 42 w 142"/>
                    <a:gd name="T11" fmla="*/ 15 h 70"/>
                    <a:gd name="T12" fmla="*/ 21 w 142"/>
                    <a:gd name="T13" fmla="*/ 7 h 70"/>
                    <a:gd name="T14" fmla="*/ 11 w 142"/>
                    <a:gd name="T15" fmla="*/ 19 h 70"/>
                    <a:gd name="T16" fmla="*/ 0 w 142"/>
                    <a:gd name="T17" fmla="*/ 39 h 70"/>
                    <a:gd name="T18" fmla="*/ 37 w 142"/>
                    <a:gd name="T19" fmla="*/ 28 h 70"/>
                    <a:gd name="T20" fmla="*/ 36 w 142"/>
                    <a:gd name="T21" fmla="*/ 35 h 70"/>
                    <a:gd name="T22" fmla="*/ 71 w 142"/>
                    <a:gd name="T23" fmla="*/ 70 h 70"/>
                    <a:gd name="T24" fmla="*/ 106 w 142"/>
                    <a:gd name="T25" fmla="*/ 35 h 70"/>
                    <a:gd name="T26" fmla="*/ 106 w 142"/>
                    <a:gd name="T27" fmla="*/ 28 h 70"/>
                    <a:gd name="T28" fmla="*/ 142 w 142"/>
                    <a:gd name="T29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70">
                      <a:moveTo>
                        <a:pt x="142" y="39"/>
                      </a:moveTo>
                      <a:cubicBezTo>
                        <a:pt x="140" y="33"/>
                        <a:pt x="135" y="25"/>
                        <a:pt x="132" y="19"/>
                      </a:cubicBezTo>
                      <a:cubicBezTo>
                        <a:pt x="129" y="15"/>
                        <a:pt x="126" y="9"/>
                        <a:pt x="121" y="7"/>
                      </a:cubicBezTo>
                      <a:cubicBezTo>
                        <a:pt x="115" y="6"/>
                        <a:pt x="107" y="11"/>
                        <a:pt x="100" y="15"/>
                      </a:cubicBezTo>
                      <a:cubicBezTo>
                        <a:pt x="94" y="6"/>
                        <a:pt x="83" y="0"/>
                        <a:pt x="71" y="0"/>
                      </a:cubicBezTo>
                      <a:cubicBezTo>
                        <a:pt x="59" y="0"/>
                        <a:pt x="48" y="6"/>
                        <a:pt x="42" y="15"/>
                      </a:cubicBezTo>
                      <a:cubicBezTo>
                        <a:pt x="35" y="11"/>
                        <a:pt x="28" y="6"/>
                        <a:pt x="21" y="7"/>
                      </a:cubicBezTo>
                      <a:cubicBezTo>
                        <a:pt x="16" y="9"/>
                        <a:pt x="13" y="15"/>
                        <a:pt x="11" y="19"/>
                      </a:cubicBezTo>
                      <a:cubicBezTo>
                        <a:pt x="8" y="25"/>
                        <a:pt x="2" y="33"/>
                        <a:pt x="0" y="39"/>
                      </a:cubicBezTo>
                      <a:cubicBezTo>
                        <a:pt x="15" y="40"/>
                        <a:pt x="24" y="30"/>
                        <a:pt x="37" y="28"/>
                      </a:cubicBezTo>
                      <a:cubicBezTo>
                        <a:pt x="36" y="30"/>
                        <a:pt x="36" y="32"/>
                        <a:pt x="36" y="35"/>
                      </a:cubicBezTo>
                      <a:cubicBezTo>
                        <a:pt x="36" y="54"/>
                        <a:pt x="52" y="70"/>
                        <a:pt x="71" y="70"/>
                      </a:cubicBezTo>
                      <a:cubicBezTo>
                        <a:pt x="91" y="70"/>
                        <a:pt x="106" y="54"/>
                        <a:pt x="106" y="35"/>
                      </a:cubicBezTo>
                      <a:cubicBezTo>
                        <a:pt x="106" y="32"/>
                        <a:pt x="106" y="30"/>
                        <a:pt x="106" y="28"/>
                      </a:cubicBezTo>
                      <a:cubicBezTo>
                        <a:pt x="119" y="30"/>
                        <a:pt x="127" y="40"/>
                        <a:pt x="142" y="39"/>
                      </a:cubicBez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="" xmlns:a16="http://schemas.microsoft.com/office/drawing/2014/main" id="{2065A018-C9F0-430C-BB10-C7D95DB32E6C}"/>
                    </a:ext>
                  </a:extLst>
                </p:cNvPr>
                <p:cNvSpPr/>
                <p:nvPr/>
              </p:nvSpPr>
              <p:spPr>
                <a:xfrm>
                  <a:off x="8850370" y="1563638"/>
                  <a:ext cx="216024" cy="2160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10" name="Picture 2" descr="Image result for LV= insuran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759935"/>
              <a:ext cx="1027201" cy="60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4" descr="Image result for r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r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AutoShape 8" descr="Image result for rg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AutoShape 10" descr="Image result for rg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AutoShape 12" descr="Image result for rg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3995937" y="2067230"/>
            <a:ext cx="1563700" cy="2160704"/>
            <a:chOff x="3995937" y="2067230"/>
            <a:chExt cx="1563700" cy="2160704"/>
          </a:xfrm>
        </p:grpSpPr>
        <p:grpSp>
          <p:nvGrpSpPr>
            <p:cNvPr id="8" name="Group 7"/>
            <p:cNvGrpSpPr/>
            <p:nvPr/>
          </p:nvGrpSpPr>
          <p:grpSpPr>
            <a:xfrm>
              <a:off x="3995937" y="2067230"/>
              <a:ext cx="1563700" cy="2160704"/>
              <a:chOff x="3490693" y="1197976"/>
              <a:chExt cx="2286262" cy="3195712"/>
            </a:xfrm>
          </p:grpSpPr>
          <p:sp>
            <p:nvSpPr>
              <p:cNvPr id="24" name="Freeform 297">
                <a:extLst>
                  <a:ext uri="{FF2B5EF4-FFF2-40B4-BE49-F238E27FC236}">
                    <a16:creationId xmlns="" xmlns:a16="http://schemas.microsoft.com/office/drawing/2014/main" id="{868CB2FA-F152-48E3-BFE0-17279DE54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693" y="2183214"/>
                <a:ext cx="2286262" cy="2210474"/>
              </a:xfrm>
              <a:custGeom>
                <a:avLst/>
                <a:gdLst>
                  <a:gd name="T0" fmla="*/ 181 w 181"/>
                  <a:gd name="T1" fmla="*/ 0 h 175"/>
                  <a:gd name="T2" fmla="*/ 0 w 181"/>
                  <a:gd name="T3" fmla="*/ 0 h 175"/>
                  <a:gd name="T4" fmla="*/ 0 w 181"/>
                  <a:gd name="T5" fmla="*/ 30 h 175"/>
                  <a:gd name="T6" fmla="*/ 48 w 181"/>
                  <a:gd name="T7" fmla="*/ 30 h 175"/>
                  <a:gd name="T8" fmla="*/ 19 w 181"/>
                  <a:gd name="T9" fmla="*/ 119 h 175"/>
                  <a:gd name="T10" fmla="*/ 51 w 181"/>
                  <a:gd name="T11" fmla="*/ 119 h 175"/>
                  <a:gd name="T12" fmla="*/ 51 w 181"/>
                  <a:gd name="T13" fmla="*/ 175 h 175"/>
                  <a:gd name="T14" fmla="*/ 81 w 181"/>
                  <a:gd name="T15" fmla="*/ 175 h 175"/>
                  <a:gd name="T16" fmla="*/ 81 w 181"/>
                  <a:gd name="T17" fmla="*/ 119 h 175"/>
                  <a:gd name="T18" fmla="*/ 102 w 181"/>
                  <a:gd name="T19" fmla="*/ 119 h 175"/>
                  <a:gd name="T20" fmla="*/ 102 w 181"/>
                  <a:gd name="T21" fmla="*/ 175 h 175"/>
                  <a:gd name="T22" fmla="*/ 132 w 181"/>
                  <a:gd name="T23" fmla="*/ 175 h 175"/>
                  <a:gd name="T24" fmla="*/ 132 w 181"/>
                  <a:gd name="T25" fmla="*/ 119 h 175"/>
                  <a:gd name="T26" fmla="*/ 161 w 181"/>
                  <a:gd name="T27" fmla="*/ 119 h 175"/>
                  <a:gd name="T28" fmla="*/ 133 w 181"/>
                  <a:gd name="T29" fmla="*/ 30 h 175"/>
                  <a:gd name="T30" fmla="*/ 181 w 181"/>
                  <a:gd name="T31" fmla="*/ 30 h 175"/>
                  <a:gd name="T32" fmla="*/ 181 w 181"/>
                  <a:gd name="T3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75">
                    <a:moveTo>
                      <a:pt x="181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48" y="30"/>
                    </a:lnTo>
                    <a:lnTo>
                      <a:pt x="19" y="119"/>
                    </a:lnTo>
                    <a:lnTo>
                      <a:pt x="51" y="119"/>
                    </a:lnTo>
                    <a:lnTo>
                      <a:pt x="51" y="175"/>
                    </a:lnTo>
                    <a:lnTo>
                      <a:pt x="81" y="175"/>
                    </a:lnTo>
                    <a:lnTo>
                      <a:pt x="81" y="119"/>
                    </a:lnTo>
                    <a:lnTo>
                      <a:pt x="102" y="119"/>
                    </a:lnTo>
                    <a:lnTo>
                      <a:pt x="102" y="175"/>
                    </a:lnTo>
                    <a:lnTo>
                      <a:pt x="132" y="175"/>
                    </a:lnTo>
                    <a:lnTo>
                      <a:pt x="132" y="119"/>
                    </a:lnTo>
                    <a:lnTo>
                      <a:pt x="161" y="119"/>
                    </a:lnTo>
                    <a:lnTo>
                      <a:pt x="133" y="30"/>
                    </a:lnTo>
                    <a:lnTo>
                      <a:pt x="181" y="3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1C041419-076D-4E77-85E0-19F74F97A04B}"/>
                  </a:ext>
                </a:extLst>
              </p:cNvPr>
              <p:cNvGrpSpPr/>
              <p:nvPr/>
            </p:nvGrpSpPr>
            <p:grpSpPr>
              <a:xfrm>
                <a:off x="3663845" y="1197976"/>
                <a:ext cx="1907324" cy="947348"/>
                <a:chOff x="5744322" y="960214"/>
                <a:chExt cx="1907324" cy="947348"/>
              </a:xfrm>
            </p:grpSpPr>
            <p:sp>
              <p:nvSpPr>
                <p:cNvPr id="26" name="Freeform 298">
                  <a:extLst>
                    <a:ext uri="{FF2B5EF4-FFF2-40B4-BE49-F238E27FC236}">
                      <a16:creationId xmlns="" xmlns:a16="http://schemas.microsoft.com/office/drawing/2014/main" id="{2527841F-0620-48E2-82B1-7447F0FB6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4322" y="960214"/>
                  <a:ext cx="1907324" cy="947348"/>
                </a:xfrm>
                <a:custGeom>
                  <a:avLst/>
                  <a:gdLst>
                    <a:gd name="T0" fmla="*/ 142 w 142"/>
                    <a:gd name="T1" fmla="*/ 39 h 70"/>
                    <a:gd name="T2" fmla="*/ 132 w 142"/>
                    <a:gd name="T3" fmla="*/ 19 h 70"/>
                    <a:gd name="T4" fmla="*/ 121 w 142"/>
                    <a:gd name="T5" fmla="*/ 7 h 70"/>
                    <a:gd name="T6" fmla="*/ 100 w 142"/>
                    <a:gd name="T7" fmla="*/ 15 h 70"/>
                    <a:gd name="T8" fmla="*/ 71 w 142"/>
                    <a:gd name="T9" fmla="*/ 0 h 70"/>
                    <a:gd name="T10" fmla="*/ 42 w 142"/>
                    <a:gd name="T11" fmla="*/ 15 h 70"/>
                    <a:gd name="T12" fmla="*/ 21 w 142"/>
                    <a:gd name="T13" fmla="*/ 7 h 70"/>
                    <a:gd name="T14" fmla="*/ 11 w 142"/>
                    <a:gd name="T15" fmla="*/ 19 h 70"/>
                    <a:gd name="T16" fmla="*/ 0 w 142"/>
                    <a:gd name="T17" fmla="*/ 39 h 70"/>
                    <a:gd name="T18" fmla="*/ 37 w 142"/>
                    <a:gd name="T19" fmla="*/ 28 h 70"/>
                    <a:gd name="T20" fmla="*/ 36 w 142"/>
                    <a:gd name="T21" fmla="*/ 35 h 70"/>
                    <a:gd name="T22" fmla="*/ 71 w 142"/>
                    <a:gd name="T23" fmla="*/ 70 h 70"/>
                    <a:gd name="T24" fmla="*/ 106 w 142"/>
                    <a:gd name="T25" fmla="*/ 35 h 70"/>
                    <a:gd name="T26" fmla="*/ 106 w 142"/>
                    <a:gd name="T27" fmla="*/ 28 h 70"/>
                    <a:gd name="T28" fmla="*/ 142 w 142"/>
                    <a:gd name="T29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70">
                      <a:moveTo>
                        <a:pt x="142" y="39"/>
                      </a:moveTo>
                      <a:cubicBezTo>
                        <a:pt x="140" y="33"/>
                        <a:pt x="135" y="25"/>
                        <a:pt x="132" y="19"/>
                      </a:cubicBezTo>
                      <a:cubicBezTo>
                        <a:pt x="129" y="15"/>
                        <a:pt x="126" y="9"/>
                        <a:pt x="121" y="7"/>
                      </a:cubicBezTo>
                      <a:cubicBezTo>
                        <a:pt x="115" y="6"/>
                        <a:pt x="107" y="11"/>
                        <a:pt x="100" y="15"/>
                      </a:cubicBezTo>
                      <a:cubicBezTo>
                        <a:pt x="94" y="6"/>
                        <a:pt x="83" y="0"/>
                        <a:pt x="71" y="0"/>
                      </a:cubicBezTo>
                      <a:cubicBezTo>
                        <a:pt x="59" y="0"/>
                        <a:pt x="48" y="6"/>
                        <a:pt x="42" y="15"/>
                      </a:cubicBezTo>
                      <a:cubicBezTo>
                        <a:pt x="35" y="11"/>
                        <a:pt x="28" y="6"/>
                        <a:pt x="21" y="7"/>
                      </a:cubicBezTo>
                      <a:cubicBezTo>
                        <a:pt x="16" y="9"/>
                        <a:pt x="13" y="15"/>
                        <a:pt x="11" y="19"/>
                      </a:cubicBezTo>
                      <a:cubicBezTo>
                        <a:pt x="8" y="25"/>
                        <a:pt x="2" y="33"/>
                        <a:pt x="0" y="39"/>
                      </a:cubicBezTo>
                      <a:cubicBezTo>
                        <a:pt x="15" y="40"/>
                        <a:pt x="24" y="30"/>
                        <a:pt x="37" y="28"/>
                      </a:cubicBezTo>
                      <a:cubicBezTo>
                        <a:pt x="36" y="30"/>
                        <a:pt x="36" y="32"/>
                        <a:pt x="36" y="35"/>
                      </a:cubicBezTo>
                      <a:cubicBezTo>
                        <a:pt x="36" y="54"/>
                        <a:pt x="52" y="70"/>
                        <a:pt x="71" y="70"/>
                      </a:cubicBezTo>
                      <a:cubicBezTo>
                        <a:pt x="91" y="70"/>
                        <a:pt x="106" y="54"/>
                        <a:pt x="106" y="35"/>
                      </a:cubicBezTo>
                      <a:cubicBezTo>
                        <a:pt x="106" y="32"/>
                        <a:pt x="106" y="30"/>
                        <a:pt x="106" y="28"/>
                      </a:cubicBezTo>
                      <a:cubicBezTo>
                        <a:pt x="119" y="30"/>
                        <a:pt x="127" y="40"/>
                        <a:pt x="142" y="39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="" xmlns:a16="http://schemas.microsoft.com/office/drawing/2014/main" id="{3DE0C450-94C3-4DCF-9A88-0E21E1EE0C3B}"/>
                    </a:ext>
                  </a:extLst>
                </p:cNvPr>
                <p:cNvSpPr/>
                <p:nvPr/>
              </p:nvSpPr>
              <p:spPr>
                <a:xfrm>
                  <a:off x="6593866" y="1563638"/>
                  <a:ext cx="216024" cy="2160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3CC2BD3B-A6CE-4A66-B3BA-79AD918A77C7}"/>
                  </a:ext>
                </a:extLst>
              </p:cNvPr>
              <p:cNvGrpSpPr/>
              <p:nvPr/>
            </p:nvGrpSpPr>
            <p:grpSpPr>
              <a:xfrm>
                <a:off x="3672788" y="1197976"/>
                <a:ext cx="1907324" cy="947348"/>
                <a:chOff x="8000826" y="960214"/>
                <a:chExt cx="1907324" cy="947348"/>
              </a:xfrm>
            </p:grpSpPr>
            <p:sp>
              <p:nvSpPr>
                <p:cNvPr id="29" name="Freeform 298">
                  <a:extLst>
                    <a:ext uri="{FF2B5EF4-FFF2-40B4-BE49-F238E27FC236}">
                      <a16:creationId xmlns="" xmlns:a16="http://schemas.microsoft.com/office/drawing/2014/main" id="{87F76B1F-E653-4B75-8E8B-9D8926F07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826" y="960214"/>
                  <a:ext cx="1907324" cy="947348"/>
                </a:xfrm>
                <a:custGeom>
                  <a:avLst/>
                  <a:gdLst>
                    <a:gd name="T0" fmla="*/ 142 w 142"/>
                    <a:gd name="T1" fmla="*/ 39 h 70"/>
                    <a:gd name="T2" fmla="*/ 132 w 142"/>
                    <a:gd name="T3" fmla="*/ 19 h 70"/>
                    <a:gd name="T4" fmla="*/ 121 w 142"/>
                    <a:gd name="T5" fmla="*/ 7 h 70"/>
                    <a:gd name="T6" fmla="*/ 100 w 142"/>
                    <a:gd name="T7" fmla="*/ 15 h 70"/>
                    <a:gd name="T8" fmla="*/ 71 w 142"/>
                    <a:gd name="T9" fmla="*/ 0 h 70"/>
                    <a:gd name="T10" fmla="*/ 42 w 142"/>
                    <a:gd name="T11" fmla="*/ 15 h 70"/>
                    <a:gd name="T12" fmla="*/ 21 w 142"/>
                    <a:gd name="T13" fmla="*/ 7 h 70"/>
                    <a:gd name="T14" fmla="*/ 11 w 142"/>
                    <a:gd name="T15" fmla="*/ 19 h 70"/>
                    <a:gd name="T16" fmla="*/ 0 w 142"/>
                    <a:gd name="T17" fmla="*/ 39 h 70"/>
                    <a:gd name="T18" fmla="*/ 37 w 142"/>
                    <a:gd name="T19" fmla="*/ 28 h 70"/>
                    <a:gd name="T20" fmla="*/ 36 w 142"/>
                    <a:gd name="T21" fmla="*/ 35 h 70"/>
                    <a:gd name="T22" fmla="*/ 71 w 142"/>
                    <a:gd name="T23" fmla="*/ 70 h 70"/>
                    <a:gd name="T24" fmla="*/ 106 w 142"/>
                    <a:gd name="T25" fmla="*/ 35 h 70"/>
                    <a:gd name="T26" fmla="*/ 106 w 142"/>
                    <a:gd name="T27" fmla="*/ 28 h 70"/>
                    <a:gd name="T28" fmla="*/ 142 w 142"/>
                    <a:gd name="T29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70">
                      <a:moveTo>
                        <a:pt x="142" y="39"/>
                      </a:moveTo>
                      <a:cubicBezTo>
                        <a:pt x="140" y="33"/>
                        <a:pt x="135" y="25"/>
                        <a:pt x="132" y="19"/>
                      </a:cubicBezTo>
                      <a:cubicBezTo>
                        <a:pt x="129" y="15"/>
                        <a:pt x="126" y="9"/>
                        <a:pt x="121" y="7"/>
                      </a:cubicBezTo>
                      <a:cubicBezTo>
                        <a:pt x="115" y="6"/>
                        <a:pt x="107" y="11"/>
                        <a:pt x="100" y="15"/>
                      </a:cubicBezTo>
                      <a:cubicBezTo>
                        <a:pt x="94" y="6"/>
                        <a:pt x="83" y="0"/>
                        <a:pt x="71" y="0"/>
                      </a:cubicBezTo>
                      <a:cubicBezTo>
                        <a:pt x="59" y="0"/>
                        <a:pt x="48" y="6"/>
                        <a:pt x="42" y="15"/>
                      </a:cubicBezTo>
                      <a:cubicBezTo>
                        <a:pt x="35" y="11"/>
                        <a:pt x="28" y="6"/>
                        <a:pt x="21" y="7"/>
                      </a:cubicBezTo>
                      <a:cubicBezTo>
                        <a:pt x="16" y="9"/>
                        <a:pt x="13" y="15"/>
                        <a:pt x="11" y="19"/>
                      </a:cubicBezTo>
                      <a:cubicBezTo>
                        <a:pt x="8" y="25"/>
                        <a:pt x="2" y="33"/>
                        <a:pt x="0" y="39"/>
                      </a:cubicBezTo>
                      <a:cubicBezTo>
                        <a:pt x="15" y="40"/>
                        <a:pt x="24" y="30"/>
                        <a:pt x="37" y="28"/>
                      </a:cubicBezTo>
                      <a:cubicBezTo>
                        <a:pt x="36" y="30"/>
                        <a:pt x="36" y="32"/>
                        <a:pt x="36" y="35"/>
                      </a:cubicBezTo>
                      <a:cubicBezTo>
                        <a:pt x="36" y="54"/>
                        <a:pt x="52" y="70"/>
                        <a:pt x="71" y="70"/>
                      </a:cubicBezTo>
                      <a:cubicBezTo>
                        <a:pt x="91" y="70"/>
                        <a:pt x="106" y="54"/>
                        <a:pt x="106" y="35"/>
                      </a:cubicBezTo>
                      <a:cubicBezTo>
                        <a:pt x="106" y="32"/>
                        <a:pt x="106" y="30"/>
                        <a:pt x="106" y="28"/>
                      </a:cubicBezTo>
                      <a:cubicBezTo>
                        <a:pt x="119" y="30"/>
                        <a:pt x="127" y="40"/>
                        <a:pt x="142" y="39"/>
                      </a:cubicBez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="" xmlns:a16="http://schemas.microsoft.com/office/drawing/2014/main" id="{4D046D27-D6BC-4EF9-BC2C-1DCA62FDC80F}"/>
                    </a:ext>
                  </a:extLst>
                </p:cNvPr>
                <p:cNvSpPr/>
                <p:nvPr/>
              </p:nvSpPr>
              <p:spPr>
                <a:xfrm>
                  <a:off x="8850370" y="1563638"/>
                  <a:ext cx="216024" cy="2160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0A7F0C71-E6F9-4578-B8E0-C78BFDAEB57F}"/>
                  </a:ext>
                </a:extLst>
              </p:cNvPr>
              <p:cNvGrpSpPr/>
              <p:nvPr/>
            </p:nvGrpSpPr>
            <p:grpSpPr>
              <a:xfrm rot="10800000">
                <a:off x="3663845" y="2163995"/>
                <a:ext cx="1907324" cy="947348"/>
                <a:chOff x="8000826" y="960214"/>
                <a:chExt cx="1907324" cy="947348"/>
              </a:xfrm>
            </p:grpSpPr>
            <p:sp>
              <p:nvSpPr>
                <p:cNvPr id="32" name="Freeform 298">
                  <a:extLst>
                    <a:ext uri="{FF2B5EF4-FFF2-40B4-BE49-F238E27FC236}">
                      <a16:creationId xmlns="" xmlns:a16="http://schemas.microsoft.com/office/drawing/2014/main" id="{94839FCF-9A97-4D5E-8493-58DF9022F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826" y="960214"/>
                  <a:ext cx="1907324" cy="947348"/>
                </a:xfrm>
                <a:custGeom>
                  <a:avLst/>
                  <a:gdLst>
                    <a:gd name="T0" fmla="*/ 142 w 142"/>
                    <a:gd name="T1" fmla="*/ 39 h 70"/>
                    <a:gd name="T2" fmla="*/ 132 w 142"/>
                    <a:gd name="T3" fmla="*/ 19 h 70"/>
                    <a:gd name="T4" fmla="*/ 121 w 142"/>
                    <a:gd name="T5" fmla="*/ 7 h 70"/>
                    <a:gd name="T6" fmla="*/ 100 w 142"/>
                    <a:gd name="T7" fmla="*/ 15 h 70"/>
                    <a:gd name="T8" fmla="*/ 71 w 142"/>
                    <a:gd name="T9" fmla="*/ 0 h 70"/>
                    <a:gd name="T10" fmla="*/ 42 w 142"/>
                    <a:gd name="T11" fmla="*/ 15 h 70"/>
                    <a:gd name="T12" fmla="*/ 21 w 142"/>
                    <a:gd name="T13" fmla="*/ 7 h 70"/>
                    <a:gd name="T14" fmla="*/ 11 w 142"/>
                    <a:gd name="T15" fmla="*/ 19 h 70"/>
                    <a:gd name="T16" fmla="*/ 0 w 142"/>
                    <a:gd name="T17" fmla="*/ 39 h 70"/>
                    <a:gd name="T18" fmla="*/ 37 w 142"/>
                    <a:gd name="T19" fmla="*/ 28 h 70"/>
                    <a:gd name="T20" fmla="*/ 36 w 142"/>
                    <a:gd name="T21" fmla="*/ 35 h 70"/>
                    <a:gd name="T22" fmla="*/ 71 w 142"/>
                    <a:gd name="T23" fmla="*/ 70 h 70"/>
                    <a:gd name="T24" fmla="*/ 106 w 142"/>
                    <a:gd name="T25" fmla="*/ 35 h 70"/>
                    <a:gd name="T26" fmla="*/ 106 w 142"/>
                    <a:gd name="T27" fmla="*/ 28 h 70"/>
                    <a:gd name="T28" fmla="*/ 142 w 142"/>
                    <a:gd name="T29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70">
                      <a:moveTo>
                        <a:pt x="142" y="39"/>
                      </a:moveTo>
                      <a:cubicBezTo>
                        <a:pt x="140" y="33"/>
                        <a:pt x="135" y="25"/>
                        <a:pt x="132" y="19"/>
                      </a:cubicBezTo>
                      <a:cubicBezTo>
                        <a:pt x="129" y="15"/>
                        <a:pt x="126" y="9"/>
                        <a:pt x="121" y="7"/>
                      </a:cubicBezTo>
                      <a:cubicBezTo>
                        <a:pt x="115" y="6"/>
                        <a:pt x="107" y="11"/>
                        <a:pt x="100" y="15"/>
                      </a:cubicBezTo>
                      <a:cubicBezTo>
                        <a:pt x="94" y="6"/>
                        <a:pt x="83" y="0"/>
                        <a:pt x="71" y="0"/>
                      </a:cubicBezTo>
                      <a:cubicBezTo>
                        <a:pt x="59" y="0"/>
                        <a:pt x="48" y="6"/>
                        <a:pt x="42" y="15"/>
                      </a:cubicBezTo>
                      <a:cubicBezTo>
                        <a:pt x="35" y="11"/>
                        <a:pt x="28" y="6"/>
                        <a:pt x="21" y="7"/>
                      </a:cubicBezTo>
                      <a:cubicBezTo>
                        <a:pt x="16" y="9"/>
                        <a:pt x="13" y="15"/>
                        <a:pt x="11" y="19"/>
                      </a:cubicBezTo>
                      <a:cubicBezTo>
                        <a:pt x="8" y="25"/>
                        <a:pt x="2" y="33"/>
                        <a:pt x="0" y="39"/>
                      </a:cubicBezTo>
                      <a:cubicBezTo>
                        <a:pt x="15" y="40"/>
                        <a:pt x="24" y="30"/>
                        <a:pt x="37" y="28"/>
                      </a:cubicBezTo>
                      <a:cubicBezTo>
                        <a:pt x="36" y="30"/>
                        <a:pt x="36" y="32"/>
                        <a:pt x="36" y="35"/>
                      </a:cubicBezTo>
                      <a:cubicBezTo>
                        <a:pt x="36" y="54"/>
                        <a:pt x="52" y="70"/>
                        <a:pt x="71" y="70"/>
                      </a:cubicBezTo>
                      <a:cubicBezTo>
                        <a:pt x="91" y="70"/>
                        <a:pt x="106" y="54"/>
                        <a:pt x="106" y="35"/>
                      </a:cubicBezTo>
                      <a:cubicBezTo>
                        <a:pt x="106" y="32"/>
                        <a:pt x="106" y="30"/>
                        <a:pt x="106" y="28"/>
                      </a:cubicBezTo>
                      <a:cubicBezTo>
                        <a:pt x="119" y="30"/>
                        <a:pt x="127" y="40"/>
                        <a:pt x="142" y="39"/>
                      </a:cubicBez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id="{2065A018-C9F0-430C-BB10-C7D95DB32E6C}"/>
                    </a:ext>
                  </a:extLst>
                </p:cNvPr>
                <p:cNvSpPr/>
                <p:nvPr/>
              </p:nvSpPr>
              <p:spPr>
                <a:xfrm>
                  <a:off x="8850370" y="1563638"/>
                  <a:ext cx="216024" cy="2160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46" name="Picture 2" descr="Image result for LV= insuran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842676"/>
              <a:ext cx="649326" cy="38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412" y="3219822"/>
              <a:ext cx="484749" cy="48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99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3381" y="3003802"/>
            <a:ext cx="8246269" cy="1767302"/>
          </a:xfr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The views expressed in this [publication/presentation] are those of invited contributors and not necessarily those of the IFoA. The IFoA do not endorse any of the views stated, nor any claims or representations made in this [publication/presentation] and accept no responsibility or liability to any person for loss or damage suffered as a consequence of their placing reliance upon any view, claim or representation made in this [publication/presentation]. </a:t>
            </a:r>
            <a:br>
              <a:rPr lang="en-GB" sz="900" dirty="0"/>
            </a:br>
            <a:endParaRPr lang="en-GB" sz="900" dirty="0"/>
          </a:p>
          <a:p>
            <a:pPr marL="0" indent="0">
              <a:buNone/>
            </a:pPr>
            <a:r>
              <a:rPr lang="en-GB" sz="900" dirty="0"/>
              <a:t>The information and expressions of opinion contained in this publication are not intended to be a comprehensive study, nor to provide actuarial advice or advice of any nature and should not be treated as a substitute for specific advice concerning individual situations. On no account may any part of this [publication/presentation] be reproduced without the written permission of the IFoA [</a:t>
            </a:r>
            <a:r>
              <a:rPr lang="en-GB" sz="900" i="1" dirty="0"/>
              <a:t>or authors, in the case of non-IFoA research</a:t>
            </a:r>
            <a:r>
              <a:rPr lang="en-GB" sz="900" dirty="0"/>
              <a:t>].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E073D373-D6DB-46C9-B6C1-9AED0168D2F2}"/>
              </a:ext>
            </a:extLst>
          </p:cNvPr>
          <p:cNvGrpSpPr/>
          <p:nvPr/>
        </p:nvGrpSpPr>
        <p:grpSpPr>
          <a:xfrm>
            <a:off x="467544" y="339502"/>
            <a:ext cx="8227194" cy="2156956"/>
            <a:chOff x="467544" y="774834"/>
            <a:chExt cx="8227194" cy="2156956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A869BC6-487E-4C6F-B3A3-461357BF325A}"/>
                </a:ext>
              </a:extLst>
            </p:cNvPr>
            <p:cNvGrpSpPr/>
            <p:nvPr/>
          </p:nvGrpSpPr>
          <p:grpSpPr>
            <a:xfrm>
              <a:off x="1876185" y="1260721"/>
              <a:ext cx="1185182" cy="1185182"/>
              <a:chOff x="590433" y="1338815"/>
              <a:chExt cx="1689238" cy="1689238"/>
            </a:xfrm>
          </p:grpSpPr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1394A235-A6FC-480E-8EC0-0A2B1D79D6D8}"/>
                  </a:ext>
                </a:extLst>
              </p:cNvPr>
              <p:cNvSpPr/>
              <p:nvPr/>
            </p:nvSpPr>
            <p:spPr bwMode="auto">
              <a:xfrm>
                <a:off x="674354" y="1422736"/>
                <a:ext cx="1521390" cy="1521390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36000" rIns="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3915"/>
                <a:r>
                  <a:rPr lang="en-GB" sz="1600" dirty="0">
                    <a:solidFill>
                      <a:schemeClr val="bg1"/>
                    </a:solidFill>
                  </a:rPr>
                  <a:t>Questions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9E94F3FC-AE67-41AE-87B4-8F1AA0A19531}"/>
                  </a:ext>
                </a:extLst>
              </p:cNvPr>
              <p:cNvSpPr/>
              <p:nvPr/>
            </p:nvSpPr>
            <p:spPr bwMode="auto">
              <a:xfrm>
                <a:off x="590433" y="1338815"/>
                <a:ext cx="1689238" cy="1689238"/>
              </a:xfrm>
              <a:prstGeom prst="ellipse">
                <a:avLst/>
              </a:prstGeom>
              <a:noFill/>
              <a:ln w="22225" cap="rnd" cmpd="sng" algn="ctr">
                <a:solidFill>
                  <a:schemeClr val="accent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2" tIns="45696" rIns="91392" bIns="45696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915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7077F7F-9961-4CEB-9250-52D995F19BD4}"/>
                </a:ext>
              </a:extLst>
            </p:cNvPr>
            <p:cNvGrpSpPr/>
            <p:nvPr/>
          </p:nvGrpSpPr>
          <p:grpSpPr>
            <a:xfrm>
              <a:off x="6065142" y="1260721"/>
              <a:ext cx="1185182" cy="1185182"/>
              <a:chOff x="5139265" y="1338815"/>
              <a:chExt cx="1689238" cy="1689238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CB839342-DFF5-4BE1-832A-5044AEC22BB0}"/>
                  </a:ext>
                </a:extLst>
              </p:cNvPr>
              <p:cNvSpPr/>
              <p:nvPr/>
            </p:nvSpPr>
            <p:spPr bwMode="auto">
              <a:xfrm>
                <a:off x="5223192" y="1422742"/>
                <a:ext cx="1521390" cy="152139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3915"/>
                <a:r>
                  <a:rPr lang="en-GB" sz="1600" dirty="0">
                    <a:solidFill>
                      <a:schemeClr val="bg1"/>
                    </a:solidFill>
                  </a:rPr>
                  <a:t>Comments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033EF1E8-9A34-4037-92B3-475E1999B26B}"/>
                  </a:ext>
                </a:extLst>
              </p:cNvPr>
              <p:cNvSpPr/>
              <p:nvPr/>
            </p:nvSpPr>
            <p:spPr bwMode="auto">
              <a:xfrm>
                <a:off x="5139265" y="1338815"/>
                <a:ext cx="1689238" cy="1689238"/>
              </a:xfrm>
              <a:prstGeom prst="ellipse">
                <a:avLst/>
              </a:prstGeom>
              <a:noFill/>
              <a:ln w="22225" cap="rnd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2" tIns="45696" rIns="91392" bIns="45696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915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AE1184E6-2BD3-439D-B461-3246451F9779}"/>
                </a:ext>
              </a:extLst>
            </p:cNvPr>
            <p:cNvSpPr/>
            <p:nvPr/>
          </p:nvSpPr>
          <p:spPr bwMode="auto">
            <a:xfrm>
              <a:off x="7872511" y="2109563"/>
              <a:ext cx="822227" cy="8222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8800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/>
                <a:t>“”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BF5173B2-D8C0-4597-8C68-8E0F326414B1}"/>
                </a:ext>
              </a:extLst>
            </p:cNvPr>
            <p:cNvSpPr/>
            <p:nvPr/>
          </p:nvSpPr>
          <p:spPr bwMode="auto">
            <a:xfrm>
              <a:off x="3647780" y="2109563"/>
              <a:ext cx="822227" cy="8222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/>
                <a:t>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8A836CD-B2FB-425A-80EF-FB9D74E1AE88}"/>
                </a:ext>
              </a:extLst>
            </p:cNvPr>
            <p:cNvSpPr/>
            <p:nvPr/>
          </p:nvSpPr>
          <p:spPr bwMode="auto">
            <a:xfrm>
              <a:off x="467544" y="2109563"/>
              <a:ext cx="822227" cy="8222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/>
                <a:t>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015D14E8-6B24-42D0-AC93-888CCAE8112C}"/>
                </a:ext>
              </a:extLst>
            </p:cNvPr>
            <p:cNvSpPr/>
            <p:nvPr/>
          </p:nvSpPr>
          <p:spPr bwMode="auto">
            <a:xfrm>
              <a:off x="4620728" y="2109563"/>
              <a:ext cx="822227" cy="8222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8800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/>
                <a:t>“”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C6DCBCD8-90D9-4D9B-90AF-851C81AF7462}"/>
                </a:ext>
              </a:extLst>
            </p:cNvPr>
            <p:cNvSpPr/>
            <p:nvPr/>
          </p:nvSpPr>
          <p:spPr bwMode="auto">
            <a:xfrm>
              <a:off x="467544" y="774834"/>
              <a:ext cx="822227" cy="8222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/>
                <a:t>?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C94D6AD4-9E3F-434E-AAFF-4EACF2AD8A97}"/>
                </a:ext>
              </a:extLst>
            </p:cNvPr>
            <p:cNvSpPr/>
            <p:nvPr/>
          </p:nvSpPr>
          <p:spPr bwMode="auto">
            <a:xfrm>
              <a:off x="4620728" y="774834"/>
              <a:ext cx="822227" cy="8222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8800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/>
                <a:t>“”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B97CED9E-E564-49BC-8859-A544AE14BE12}"/>
                </a:ext>
              </a:extLst>
            </p:cNvPr>
            <p:cNvSpPr/>
            <p:nvPr/>
          </p:nvSpPr>
          <p:spPr bwMode="auto">
            <a:xfrm>
              <a:off x="3647780" y="774834"/>
              <a:ext cx="822227" cy="8222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/>
                <a:t>?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88CFFE76-7660-4E36-A257-A2EB8B898A95}"/>
                </a:ext>
              </a:extLst>
            </p:cNvPr>
            <p:cNvSpPr/>
            <p:nvPr/>
          </p:nvSpPr>
          <p:spPr bwMode="auto">
            <a:xfrm>
              <a:off x="7872511" y="774834"/>
              <a:ext cx="822227" cy="8222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8800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/>
                <a:t>“”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6B70EE6B-AE51-4660-8A7E-E11C37CC7269}"/>
                </a:ext>
              </a:extLst>
            </p:cNvPr>
            <p:cNvCxnSpPr>
              <a:stCxn id="38" idx="5"/>
              <a:endCxn id="33" idx="2"/>
            </p:cNvCxnSpPr>
            <p:nvPr/>
          </p:nvCxnSpPr>
          <p:spPr>
            <a:xfrm>
              <a:off x="1169359" y="1476649"/>
              <a:ext cx="706826" cy="37666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CC97B49F-652B-4111-849B-52077DC856B3}"/>
                </a:ext>
              </a:extLst>
            </p:cNvPr>
            <p:cNvCxnSpPr>
              <a:stCxn id="40" idx="2"/>
              <a:endCxn id="33" idx="0"/>
            </p:cNvCxnSpPr>
            <p:nvPr/>
          </p:nvCxnSpPr>
          <p:spPr>
            <a:xfrm flipH="1">
              <a:off x="2468776" y="1185948"/>
              <a:ext cx="1179004" cy="7477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348CA4C0-061F-41F4-94DE-C4A7222E848F}"/>
                </a:ext>
              </a:extLst>
            </p:cNvPr>
            <p:cNvCxnSpPr>
              <a:stCxn id="39" idx="6"/>
              <a:endCxn id="29" idx="0"/>
            </p:cNvCxnSpPr>
            <p:nvPr/>
          </p:nvCxnSpPr>
          <p:spPr>
            <a:xfrm>
              <a:off x="5442955" y="1185948"/>
              <a:ext cx="1214778" cy="7477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900AD22C-F820-42DA-B76E-169017E63F81}"/>
                </a:ext>
              </a:extLst>
            </p:cNvPr>
            <p:cNvCxnSpPr>
              <a:cxnSpLocks/>
              <a:stCxn id="33" idx="6"/>
              <a:endCxn id="40" idx="3"/>
            </p:cNvCxnSpPr>
            <p:nvPr/>
          </p:nvCxnSpPr>
          <p:spPr>
            <a:xfrm flipV="1">
              <a:off x="3061367" y="1476649"/>
              <a:ext cx="706825" cy="37666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43AAC605-9584-420A-8B52-79BFBD88333B}"/>
                </a:ext>
              </a:extLst>
            </p:cNvPr>
            <p:cNvCxnSpPr>
              <a:stCxn id="41" idx="2"/>
              <a:endCxn id="29" idx="0"/>
            </p:cNvCxnSpPr>
            <p:nvPr/>
          </p:nvCxnSpPr>
          <p:spPr>
            <a:xfrm flipH="1">
              <a:off x="6657733" y="1185948"/>
              <a:ext cx="1214778" cy="7477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F5ED735D-F45B-4773-96C1-AA305A4005F2}"/>
                </a:ext>
              </a:extLst>
            </p:cNvPr>
            <p:cNvCxnSpPr>
              <a:stCxn id="38" idx="6"/>
              <a:endCxn id="33" idx="0"/>
            </p:cNvCxnSpPr>
            <p:nvPr/>
          </p:nvCxnSpPr>
          <p:spPr>
            <a:xfrm>
              <a:off x="1289771" y="1185948"/>
              <a:ext cx="1179005" cy="7477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C36B1715-15CD-40B0-A4AD-F2BE7E0A65C0}"/>
                </a:ext>
              </a:extLst>
            </p:cNvPr>
            <p:cNvCxnSpPr>
              <a:stCxn id="36" idx="6"/>
              <a:endCxn id="33" idx="4"/>
            </p:cNvCxnSpPr>
            <p:nvPr/>
          </p:nvCxnSpPr>
          <p:spPr>
            <a:xfrm flipV="1">
              <a:off x="1289771" y="2445903"/>
              <a:ext cx="1179005" cy="74774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C6765705-A071-4FFD-9C51-745EEE696242}"/>
                </a:ext>
              </a:extLst>
            </p:cNvPr>
            <p:cNvCxnSpPr>
              <a:stCxn id="33" idx="4"/>
              <a:endCxn id="35" idx="2"/>
            </p:cNvCxnSpPr>
            <p:nvPr/>
          </p:nvCxnSpPr>
          <p:spPr>
            <a:xfrm>
              <a:off x="2468776" y="2445903"/>
              <a:ext cx="1179004" cy="74774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ACB48D07-CB25-4D1A-972F-A98BEACACB42}"/>
                </a:ext>
              </a:extLst>
            </p:cNvPr>
            <p:cNvCxnSpPr>
              <a:stCxn id="37" idx="6"/>
              <a:endCxn id="29" idx="4"/>
            </p:cNvCxnSpPr>
            <p:nvPr/>
          </p:nvCxnSpPr>
          <p:spPr>
            <a:xfrm flipV="1">
              <a:off x="5442955" y="2445903"/>
              <a:ext cx="1214778" cy="74774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80C84B61-E903-49FC-88FE-D30CD2917D5E}"/>
                </a:ext>
              </a:extLst>
            </p:cNvPr>
            <p:cNvCxnSpPr>
              <a:stCxn id="29" idx="4"/>
              <a:endCxn id="34" idx="2"/>
            </p:cNvCxnSpPr>
            <p:nvPr/>
          </p:nvCxnSpPr>
          <p:spPr>
            <a:xfrm>
              <a:off x="6657733" y="2445903"/>
              <a:ext cx="1214778" cy="74774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9171E943-43BF-4628-B82F-B9328FCD6D00}"/>
                </a:ext>
              </a:extLst>
            </p:cNvPr>
            <p:cNvCxnSpPr>
              <a:stCxn id="33" idx="2"/>
              <a:endCxn id="36" idx="7"/>
            </p:cNvCxnSpPr>
            <p:nvPr/>
          </p:nvCxnSpPr>
          <p:spPr>
            <a:xfrm flipH="1">
              <a:off x="1169359" y="1853312"/>
              <a:ext cx="706826" cy="37666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5DB5C97F-128E-470A-A57B-33DFEB08EF2D}"/>
                </a:ext>
              </a:extLst>
            </p:cNvPr>
            <p:cNvCxnSpPr>
              <a:stCxn id="29" idx="6"/>
              <a:endCxn id="34" idx="1"/>
            </p:cNvCxnSpPr>
            <p:nvPr/>
          </p:nvCxnSpPr>
          <p:spPr>
            <a:xfrm>
              <a:off x="7250324" y="1853312"/>
              <a:ext cx="742599" cy="37666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53C190A3-5BF7-4383-9D6E-55AEC40701E9}"/>
                </a:ext>
              </a:extLst>
            </p:cNvPr>
            <p:cNvCxnSpPr>
              <a:stCxn id="40" idx="4"/>
              <a:endCxn id="35" idx="0"/>
            </p:cNvCxnSpPr>
            <p:nvPr/>
          </p:nvCxnSpPr>
          <p:spPr>
            <a:xfrm>
              <a:off x="4058894" y="1597061"/>
              <a:ext cx="0" cy="512502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13204199-68A6-4E42-BC5C-9F5FDCCAD51D}"/>
                </a:ext>
              </a:extLst>
            </p:cNvPr>
            <p:cNvCxnSpPr>
              <a:stCxn id="39" idx="4"/>
              <a:endCxn id="37" idx="0"/>
            </p:cNvCxnSpPr>
            <p:nvPr/>
          </p:nvCxnSpPr>
          <p:spPr>
            <a:xfrm>
              <a:off x="5031842" y="1597061"/>
              <a:ext cx="0" cy="512502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387BA2E6-2FB1-4E44-8DE3-69069B641964}"/>
                </a:ext>
              </a:extLst>
            </p:cNvPr>
            <p:cNvCxnSpPr>
              <a:stCxn id="33" idx="6"/>
              <a:endCxn id="35" idx="1"/>
            </p:cNvCxnSpPr>
            <p:nvPr/>
          </p:nvCxnSpPr>
          <p:spPr>
            <a:xfrm>
              <a:off x="3061367" y="1853312"/>
              <a:ext cx="706825" cy="37666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FE805F0D-87CC-45C8-87B2-B6D04DF02134}"/>
                </a:ext>
              </a:extLst>
            </p:cNvPr>
            <p:cNvCxnSpPr>
              <a:stCxn id="38" idx="4"/>
              <a:endCxn id="36" idx="0"/>
            </p:cNvCxnSpPr>
            <p:nvPr/>
          </p:nvCxnSpPr>
          <p:spPr>
            <a:xfrm>
              <a:off x="878658" y="1597061"/>
              <a:ext cx="0" cy="512502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740CD4FB-612D-4289-8DF4-207986E58D6C}"/>
                </a:ext>
              </a:extLst>
            </p:cNvPr>
            <p:cNvCxnSpPr>
              <a:stCxn id="29" idx="2"/>
              <a:endCxn id="37" idx="7"/>
            </p:cNvCxnSpPr>
            <p:nvPr/>
          </p:nvCxnSpPr>
          <p:spPr>
            <a:xfrm flipH="1">
              <a:off x="5322543" y="1853312"/>
              <a:ext cx="742599" cy="37666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CAFF2AB8-2C45-4D32-B014-4140CFC42569}"/>
                </a:ext>
              </a:extLst>
            </p:cNvPr>
            <p:cNvCxnSpPr>
              <a:stCxn id="29" idx="2"/>
              <a:endCxn id="39" idx="5"/>
            </p:cNvCxnSpPr>
            <p:nvPr/>
          </p:nvCxnSpPr>
          <p:spPr>
            <a:xfrm flipH="1" flipV="1">
              <a:off x="5322543" y="1476649"/>
              <a:ext cx="742599" cy="37666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AF6E4449-488F-48FF-BED6-E0F4856BC763}"/>
                </a:ext>
              </a:extLst>
            </p:cNvPr>
            <p:cNvCxnSpPr>
              <a:stCxn id="41" idx="4"/>
              <a:endCxn id="34" idx="0"/>
            </p:cNvCxnSpPr>
            <p:nvPr/>
          </p:nvCxnSpPr>
          <p:spPr>
            <a:xfrm>
              <a:off x="8283625" y="1597061"/>
              <a:ext cx="0" cy="512502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738ECC72-7683-41B8-AE5F-148DDC36C21A}"/>
                </a:ext>
              </a:extLst>
            </p:cNvPr>
            <p:cNvCxnSpPr>
              <a:stCxn id="33" idx="6"/>
              <a:endCxn id="29" idx="2"/>
            </p:cNvCxnSpPr>
            <p:nvPr/>
          </p:nvCxnSpPr>
          <p:spPr>
            <a:xfrm>
              <a:off x="3061367" y="1853312"/>
              <a:ext cx="3003775" cy="0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E1D92B9C-2CD0-4E25-82C4-E2CD52A0CC7A}"/>
                </a:ext>
              </a:extLst>
            </p:cNvPr>
            <p:cNvCxnSpPr>
              <a:stCxn id="40" idx="6"/>
              <a:endCxn id="39" idx="2"/>
            </p:cNvCxnSpPr>
            <p:nvPr/>
          </p:nvCxnSpPr>
          <p:spPr>
            <a:xfrm>
              <a:off x="4470007" y="1185948"/>
              <a:ext cx="150721" cy="0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9B1E4D89-4A6D-4409-AEE6-8AC28169D876}"/>
                </a:ext>
              </a:extLst>
            </p:cNvPr>
            <p:cNvCxnSpPr>
              <a:stCxn id="39" idx="3"/>
              <a:endCxn id="35" idx="7"/>
            </p:cNvCxnSpPr>
            <p:nvPr/>
          </p:nvCxnSpPr>
          <p:spPr>
            <a:xfrm flipH="1">
              <a:off x="4349595" y="1476649"/>
              <a:ext cx="391545" cy="753326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063502EF-941B-4667-BA3B-23EF006A0BE3}"/>
                </a:ext>
              </a:extLst>
            </p:cNvPr>
            <p:cNvCxnSpPr>
              <a:stCxn id="40" idx="5"/>
              <a:endCxn id="37" idx="1"/>
            </p:cNvCxnSpPr>
            <p:nvPr/>
          </p:nvCxnSpPr>
          <p:spPr>
            <a:xfrm>
              <a:off x="4349595" y="1476649"/>
              <a:ext cx="391545" cy="753326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66DDE92D-1DB1-43AC-AA52-0824E134C6B5}"/>
                </a:ext>
              </a:extLst>
            </p:cNvPr>
            <p:cNvCxnSpPr>
              <a:stCxn id="35" idx="6"/>
              <a:endCxn id="37" idx="2"/>
            </p:cNvCxnSpPr>
            <p:nvPr/>
          </p:nvCxnSpPr>
          <p:spPr>
            <a:xfrm>
              <a:off x="4470007" y="2520677"/>
              <a:ext cx="150721" cy="0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67D4A410-BB7F-4899-9D86-A3642F58FFBE}"/>
                </a:ext>
              </a:extLst>
            </p:cNvPr>
            <p:cNvCxnSpPr>
              <a:stCxn id="41" idx="3"/>
              <a:endCxn id="29" idx="6"/>
            </p:cNvCxnSpPr>
            <p:nvPr/>
          </p:nvCxnSpPr>
          <p:spPr>
            <a:xfrm flipH="1">
              <a:off x="7250324" y="1476649"/>
              <a:ext cx="742599" cy="376663"/>
            </a:xfrm>
            <a:prstGeom prst="line">
              <a:avLst/>
            </a:prstGeom>
            <a:ln w="12700">
              <a:solidFill>
                <a:srgbClr val="D9D9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A4657304-1D55-4259-9BE4-1D648309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Freeform 45">
            <a:extLst>
              <a:ext uri="{FF2B5EF4-FFF2-40B4-BE49-F238E27FC236}">
                <a16:creationId xmlns="" xmlns:a16="http://schemas.microsoft.com/office/drawing/2014/main" id="{8F199D4B-0CC7-4874-9BCE-37883EEC2272}"/>
              </a:ext>
            </a:extLst>
          </p:cNvPr>
          <p:cNvSpPr>
            <a:spLocks/>
          </p:cNvSpPr>
          <p:nvPr/>
        </p:nvSpPr>
        <p:spPr bwMode="auto">
          <a:xfrm>
            <a:off x="3092860" y="1094480"/>
            <a:ext cx="2919300" cy="1750546"/>
          </a:xfrm>
          <a:custGeom>
            <a:avLst/>
            <a:gdLst>
              <a:gd name="T0" fmla="*/ 502 w 639"/>
              <a:gd name="T1" fmla="*/ 100 h 383"/>
              <a:gd name="T2" fmla="*/ 374 w 639"/>
              <a:gd name="T3" fmla="*/ 0 h 383"/>
              <a:gd name="T4" fmla="*/ 248 w 639"/>
              <a:gd name="T5" fmla="*/ 91 h 383"/>
              <a:gd name="T6" fmla="*/ 218 w 639"/>
              <a:gd name="T7" fmla="*/ 86 h 383"/>
              <a:gd name="T8" fmla="*/ 122 w 639"/>
              <a:gd name="T9" fmla="*/ 176 h 383"/>
              <a:gd name="T10" fmla="*/ 104 w 639"/>
              <a:gd name="T11" fmla="*/ 175 h 383"/>
              <a:gd name="T12" fmla="*/ 0 w 639"/>
              <a:gd name="T13" fmla="*/ 279 h 383"/>
              <a:gd name="T14" fmla="*/ 89 w 639"/>
              <a:gd name="T15" fmla="*/ 383 h 383"/>
              <a:gd name="T16" fmla="*/ 265 w 639"/>
              <a:gd name="T17" fmla="*/ 383 h 383"/>
              <a:gd name="T18" fmla="*/ 266 w 639"/>
              <a:gd name="T19" fmla="*/ 383 h 383"/>
              <a:gd name="T20" fmla="*/ 268 w 639"/>
              <a:gd name="T21" fmla="*/ 383 h 383"/>
              <a:gd name="T22" fmla="*/ 270 w 639"/>
              <a:gd name="T23" fmla="*/ 383 h 383"/>
              <a:gd name="T24" fmla="*/ 498 w 639"/>
              <a:gd name="T25" fmla="*/ 383 h 383"/>
              <a:gd name="T26" fmla="*/ 639 w 639"/>
              <a:gd name="T27" fmla="*/ 241 h 383"/>
              <a:gd name="T28" fmla="*/ 502 w 639"/>
              <a:gd name="T29" fmla="*/ 10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9" h="383">
                <a:moveTo>
                  <a:pt x="502" y="100"/>
                </a:moveTo>
                <a:cubicBezTo>
                  <a:pt x="488" y="42"/>
                  <a:pt x="435" y="0"/>
                  <a:pt x="374" y="0"/>
                </a:cubicBezTo>
                <a:cubicBezTo>
                  <a:pt x="316" y="0"/>
                  <a:pt x="266" y="37"/>
                  <a:pt x="248" y="91"/>
                </a:cubicBezTo>
                <a:cubicBezTo>
                  <a:pt x="238" y="88"/>
                  <a:pt x="228" y="86"/>
                  <a:pt x="218" y="86"/>
                </a:cubicBezTo>
                <a:cubicBezTo>
                  <a:pt x="167" y="86"/>
                  <a:pt x="125" y="126"/>
                  <a:pt x="122" y="176"/>
                </a:cubicBezTo>
                <a:cubicBezTo>
                  <a:pt x="116" y="175"/>
                  <a:pt x="110" y="175"/>
                  <a:pt x="104" y="175"/>
                </a:cubicBezTo>
                <a:cubicBezTo>
                  <a:pt x="47" y="175"/>
                  <a:pt x="0" y="221"/>
                  <a:pt x="0" y="279"/>
                </a:cubicBezTo>
                <a:cubicBezTo>
                  <a:pt x="0" y="330"/>
                  <a:pt x="38" y="375"/>
                  <a:pt x="89" y="383"/>
                </a:cubicBezTo>
                <a:cubicBezTo>
                  <a:pt x="265" y="383"/>
                  <a:pt x="265" y="383"/>
                  <a:pt x="265" y="383"/>
                </a:cubicBezTo>
                <a:cubicBezTo>
                  <a:pt x="266" y="383"/>
                  <a:pt x="266" y="383"/>
                  <a:pt x="266" y="383"/>
                </a:cubicBezTo>
                <a:cubicBezTo>
                  <a:pt x="267" y="383"/>
                  <a:pt x="268" y="383"/>
                  <a:pt x="268" y="383"/>
                </a:cubicBezTo>
                <a:cubicBezTo>
                  <a:pt x="269" y="383"/>
                  <a:pt x="270" y="383"/>
                  <a:pt x="270" y="383"/>
                </a:cubicBezTo>
                <a:cubicBezTo>
                  <a:pt x="498" y="383"/>
                  <a:pt x="498" y="383"/>
                  <a:pt x="498" y="383"/>
                </a:cubicBezTo>
                <a:cubicBezTo>
                  <a:pt x="576" y="383"/>
                  <a:pt x="639" y="319"/>
                  <a:pt x="639" y="241"/>
                </a:cubicBezTo>
                <a:cubicBezTo>
                  <a:pt x="639" y="165"/>
                  <a:pt x="578" y="102"/>
                  <a:pt x="502" y="10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DBBA601-83DE-4577-96FF-492187A1C702}"/>
              </a:ext>
            </a:extLst>
          </p:cNvPr>
          <p:cNvSpPr/>
          <p:nvPr/>
        </p:nvSpPr>
        <p:spPr>
          <a:xfrm>
            <a:off x="3140413" y="310811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D654300-00DC-40E3-A97E-7371871AEE3D}"/>
              </a:ext>
            </a:extLst>
          </p:cNvPr>
          <p:cNvSpPr/>
          <p:nvPr/>
        </p:nvSpPr>
        <p:spPr>
          <a:xfrm>
            <a:off x="3664186" y="310811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3EBF543-ACF2-43EB-8120-D3D6773723FE}"/>
              </a:ext>
            </a:extLst>
          </p:cNvPr>
          <p:cNvSpPr/>
          <p:nvPr/>
        </p:nvSpPr>
        <p:spPr>
          <a:xfrm>
            <a:off x="4187958" y="310811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91951A4-DD67-42CE-AA00-8D7A8F5D6220}"/>
              </a:ext>
            </a:extLst>
          </p:cNvPr>
          <p:cNvSpPr/>
          <p:nvPr/>
        </p:nvSpPr>
        <p:spPr>
          <a:xfrm>
            <a:off x="4711731" y="310811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355C7CA-0796-4F75-AB5F-9F963807C19E}"/>
              </a:ext>
            </a:extLst>
          </p:cNvPr>
          <p:cNvSpPr/>
          <p:nvPr/>
        </p:nvSpPr>
        <p:spPr>
          <a:xfrm>
            <a:off x="5235502" y="310811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E4EE4C0-3040-4E4B-9E9F-597A70A9BB91}"/>
              </a:ext>
            </a:extLst>
          </p:cNvPr>
          <p:cNvSpPr/>
          <p:nvPr/>
        </p:nvSpPr>
        <p:spPr>
          <a:xfrm>
            <a:off x="3413751" y="290536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E0F220A-C24F-4D08-B67D-C7CAB50AAC47}"/>
              </a:ext>
            </a:extLst>
          </p:cNvPr>
          <p:cNvSpPr/>
          <p:nvPr/>
        </p:nvSpPr>
        <p:spPr>
          <a:xfrm>
            <a:off x="3937524" y="290536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DD81A19-23DE-4EC0-93C5-257FC9021F00}"/>
              </a:ext>
            </a:extLst>
          </p:cNvPr>
          <p:cNvSpPr/>
          <p:nvPr/>
        </p:nvSpPr>
        <p:spPr>
          <a:xfrm>
            <a:off x="4461296" y="290536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E912923-038F-44A1-843F-F97CFB40C7A1}"/>
              </a:ext>
            </a:extLst>
          </p:cNvPr>
          <p:cNvSpPr/>
          <p:nvPr/>
        </p:nvSpPr>
        <p:spPr>
          <a:xfrm>
            <a:off x="4985069" y="290536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CDDBA7D-B69E-4710-AFB0-6C8C5EE5F7AC}"/>
              </a:ext>
            </a:extLst>
          </p:cNvPr>
          <p:cNvSpPr/>
          <p:nvPr/>
        </p:nvSpPr>
        <p:spPr>
          <a:xfrm>
            <a:off x="5508840" y="2905368"/>
            <a:ext cx="220508" cy="22050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C86EB66-C8A3-46DC-B941-0BB5109DE666}"/>
              </a:ext>
            </a:extLst>
          </p:cNvPr>
          <p:cNvSpPr txBox="1"/>
          <p:nvPr/>
        </p:nvSpPr>
        <p:spPr>
          <a:xfrm>
            <a:off x="1620017" y="915566"/>
            <a:ext cx="14398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“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D197A44-E8FE-49D1-8B46-5C0968E2891F}"/>
              </a:ext>
            </a:extLst>
          </p:cNvPr>
          <p:cNvSpPr txBox="1"/>
          <p:nvPr/>
        </p:nvSpPr>
        <p:spPr>
          <a:xfrm>
            <a:off x="6092741" y="2103770"/>
            <a:ext cx="14398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”</a:t>
            </a:r>
            <a:endParaRPr lang="en-GB" dirty="0"/>
          </a:p>
        </p:txBody>
      </p:sp>
      <p:sp>
        <p:nvSpPr>
          <p:cNvPr id="22" name="Lightening">
            <a:extLst>
              <a:ext uri="{FF2B5EF4-FFF2-40B4-BE49-F238E27FC236}">
                <a16:creationId xmlns="" xmlns:a16="http://schemas.microsoft.com/office/drawing/2014/main" id="{B5645AB4-92F9-4B22-B5A1-9E531839F5E9}"/>
              </a:ext>
            </a:extLst>
          </p:cNvPr>
          <p:cNvSpPr>
            <a:spLocks/>
          </p:cNvSpPr>
          <p:nvPr/>
        </p:nvSpPr>
        <p:spPr bwMode="auto">
          <a:xfrm>
            <a:off x="4347070" y="2890538"/>
            <a:ext cx="393014" cy="545308"/>
          </a:xfrm>
          <a:custGeom>
            <a:avLst/>
            <a:gdLst>
              <a:gd name="T0" fmla="*/ 154 w 160"/>
              <a:gd name="T1" fmla="*/ 82 h 222"/>
              <a:gd name="T2" fmla="*/ 91 w 160"/>
              <a:gd name="T3" fmla="*/ 85 h 222"/>
              <a:gd name="T4" fmla="*/ 132 w 160"/>
              <a:gd name="T5" fmla="*/ 7 h 222"/>
              <a:gd name="T6" fmla="*/ 132 w 160"/>
              <a:gd name="T7" fmla="*/ 7 h 222"/>
              <a:gd name="T8" fmla="*/ 133 w 160"/>
              <a:gd name="T9" fmla="*/ 4 h 222"/>
              <a:gd name="T10" fmla="*/ 132 w 160"/>
              <a:gd name="T11" fmla="*/ 3 h 222"/>
              <a:gd name="T12" fmla="*/ 132 w 160"/>
              <a:gd name="T13" fmla="*/ 3 h 222"/>
              <a:gd name="T14" fmla="*/ 130 w 160"/>
              <a:gd name="T15" fmla="*/ 2 h 222"/>
              <a:gd name="T16" fmla="*/ 128 w 160"/>
              <a:gd name="T17" fmla="*/ 0 h 222"/>
              <a:gd name="T18" fmla="*/ 57 w 160"/>
              <a:gd name="T19" fmla="*/ 0 h 222"/>
              <a:gd name="T20" fmla="*/ 57 w 160"/>
              <a:gd name="T21" fmla="*/ 0 h 222"/>
              <a:gd name="T22" fmla="*/ 55 w 160"/>
              <a:gd name="T23" fmla="*/ 0 h 222"/>
              <a:gd name="T24" fmla="*/ 53 w 160"/>
              <a:gd name="T25" fmla="*/ 3 h 222"/>
              <a:gd name="T26" fmla="*/ 0 w 160"/>
              <a:gd name="T27" fmla="*/ 131 h 222"/>
              <a:gd name="T28" fmla="*/ 0 w 160"/>
              <a:gd name="T29" fmla="*/ 131 h 222"/>
              <a:gd name="T30" fmla="*/ 0 w 160"/>
              <a:gd name="T31" fmla="*/ 132 h 222"/>
              <a:gd name="T32" fmla="*/ 0 w 160"/>
              <a:gd name="T33" fmla="*/ 134 h 222"/>
              <a:gd name="T34" fmla="*/ 0 w 160"/>
              <a:gd name="T35" fmla="*/ 134 h 222"/>
              <a:gd name="T36" fmla="*/ 3 w 160"/>
              <a:gd name="T37" fmla="*/ 136 h 222"/>
              <a:gd name="T38" fmla="*/ 5 w 160"/>
              <a:gd name="T39" fmla="*/ 136 h 222"/>
              <a:gd name="T40" fmla="*/ 5 w 160"/>
              <a:gd name="T41" fmla="*/ 136 h 222"/>
              <a:gd name="T42" fmla="*/ 5 w 160"/>
              <a:gd name="T43" fmla="*/ 136 h 222"/>
              <a:gd name="T44" fmla="*/ 67 w 160"/>
              <a:gd name="T45" fmla="*/ 136 h 222"/>
              <a:gd name="T46" fmla="*/ 42 w 160"/>
              <a:gd name="T47" fmla="*/ 218 h 222"/>
              <a:gd name="T48" fmla="*/ 42 w 160"/>
              <a:gd name="T49" fmla="*/ 218 h 222"/>
              <a:gd name="T50" fmla="*/ 42 w 160"/>
              <a:gd name="T51" fmla="*/ 220 h 222"/>
              <a:gd name="T52" fmla="*/ 45 w 160"/>
              <a:gd name="T53" fmla="*/ 222 h 222"/>
              <a:gd name="T54" fmla="*/ 45 w 160"/>
              <a:gd name="T55" fmla="*/ 222 h 222"/>
              <a:gd name="T56" fmla="*/ 46 w 160"/>
              <a:gd name="T57" fmla="*/ 222 h 222"/>
              <a:gd name="T58" fmla="*/ 46 w 160"/>
              <a:gd name="T59" fmla="*/ 222 h 222"/>
              <a:gd name="T60" fmla="*/ 49 w 160"/>
              <a:gd name="T61" fmla="*/ 222 h 222"/>
              <a:gd name="T62" fmla="*/ 51 w 160"/>
              <a:gd name="T63" fmla="*/ 221 h 222"/>
              <a:gd name="T64" fmla="*/ 159 w 160"/>
              <a:gd name="T65" fmla="*/ 90 h 222"/>
              <a:gd name="T66" fmla="*/ 159 w 160"/>
              <a:gd name="T67" fmla="*/ 90 h 222"/>
              <a:gd name="T68" fmla="*/ 160 w 160"/>
              <a:gd name="T69" fmla="*/ 87 h 222"/>
              <a:gd name="T70" fmla="*/ 159 w 160"/>
              <a:gd name="T71" fmla="*/ 85 h 222"/>
              <a:gd name="T72" fmla="*/ 159 w 160"/>
              <a:gd name="T73" fmla="*/ 85 h 222"/>
              <a:gd name="T74" fmla="*/ 158 w 160"/>
              <a:gd name="T75" fmla="*/ 83 h 222"/>
              <a:gd name="T76" fmla="*/ 154 w 160"/>
              <a:gd name="T77" fmla="*/ 82 h 222"/>
              <a:gd name="T78" fmla="*/ 154 w 160"/>
              <a:gd name="T79" fmla="*/ 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222">
                <a:moveTo>
                  <a:pt x="154" y="82"/>
                </a:moveTo>
                <a:lnTo>
                  <a:pt x="91" y="85"/>
                </a:lnTo>
                <a:lnTo>
                  <a:pt x="132" y="7"/>
                </a:lnTo>
                <a:lnTo>
                  <a:pt x="132" y="7"/>
                </a:lnTo>
                <a:lnTo>
                  <a:pt x="133" y="4"/>
                </a:lnTo>
                <a:lnTo>
                  <a:pt x="132" y="3"/>
                </a:lnTo>
                <a:lnTo>
                  <a:pt x="132" y="3"/>
                </a:lnTo>
                <a:lnTo>
                  <a:pt x="130" y="2"/>
                </a:lnTo>
                <a:lnTo>
                  <a:pt x="128" y="0"/>
                </a:lnTo>
                <a:lnTo>
                  <a:pt x="57" y="0"/>
                </a:lnTo>
                <a:lnTo>
                  <a:pt x="57" y="0"/>
                </a:lnTo>
                <a:lnTo>
                  <a:pt x="55" y="0"/>
                </a:lnTo>
                <a:lnTo>
                  <a:pt x="53" y="3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3" y="136"/>
                </a:lnTo>
                <a:lnTo>
                  <a:pt x="5" y="136"/>
                </a:lnTo>
                <a:lnTo>
                  <a:pt x="5" y="136"/>
                </a:lnTo>
                <a:lnTo>
                  <a:pt x="5" y="136"/>
                </a:lnTo>
                <a:lnTo>
                  <a:pt x="67" y="136"/>
                </a:lnTo>
                <a:lnTo>
                  <a:pt x="42" y="218"/>
                </a:lnTo>
                <a:lnTo>
                  <a:pt x="42" y="218"/>
                </a:lnTo>
                <a:lnTo>
                  <a:pt x="42" y="220"/>
                </a:lnTo>
                <a:lnTo>
                  <a:pt x="45" y="222"/>
                </a:lnTo>
                <a:lnTo>
                  <a:pt x="45" y="222"/>
                </a:lnTo>
                <a:lnTo>
                  <a:pt x="46" y="222"/>
                </a:lnTo>
                <a:lnTo>
                  <a:pt x="46" y="222"/>
                </a:lnTo>
                <a:lnTo>
                  <a:pt x="49" y="222"/>
                </a:lnTo>
                <a:lnTo>
                  <a:pt x="51" y="221"/>
                </a:lnTo>
                <a:lnTo>
                  <a:pt x="159" y="90"/>
                </a:lnTo>
                <a:lnTo>
                  <a:pt x="159" y="90"/>
                </a:lnTo>
                <a:lnTo>
                  <a:pt x="160" y="87"/>
                </a:lnTo>
                <a:lnTo>
                  <a:pt x="159" y="85"/>
                </a:lnTo>
                <a:lnTo>
                  <a:pt x="159" y="85"/>
                </a:lnTo>
                <a:lnTo>
                  <a:pt x="158" y="83"/>
                </a:lnTo>
                <a:lnTo>
                  <a:pt x="154" y="82"/>
                </a:lnTo>
                <a:lnTo>
                  <a:pt x="154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ghtening">
            <a:extLst>
              <a:ext uri="{FF2B5EF4-FFF2-40B4-BE49-F238E27FC236}">
                <a16:creationId xmlns="" xmlns:a16="http://schemas.microsoft.com/office/drawing/2014/main" id="{E3B2AF2C-CB95-45D6-B002-8699397A66C8}"/>
              </a:ext>
            </a:extLst>
          </p:cNvPr>
          <p:cNvSpPr>
            <a:spLocks/>
          </p:cNvSpPr>
          <p:nvPr/>
        </p:nvSpPr>
        <p:spPr bwMode="auto">
          <a:xfrm>
            <a:off x="3331070" y="2890538"/>
            <a:ext cx="393014" cy="545308"/>
          </a:xfrm>
          <a:custGeom>
            <a:avLst/>
            <a:gdLst>
              <a:gd name="T0" fmla="*/ 154 w 160"/>
              <a:gd name="T1" fmla="*/ 82 h 222"/>
              <a:gd name="T2" fmla="*/ 91 w 160"/>
              <a:gd name="T3" fmla="*/ 85 h 222"/>
              <a:gd name="T4" fmla="*/ 132 w 160"/>
              <a:gd name="T5" fmla="*/ 7 h 222"/>
              <a:gd name="T6" fmla="*/ 132 w 160"/>
              <a:gd name="T7" fmla="*/ 7 h 222"/>
              <a:gd name="T8" fmla="*/ 133 w 160"/>
              <a:gd name="T9" fmla="*/ 4 h 222"/>
              <a:gd name="T10" fmla="*/ 132 w 160"/>
              <a:gd name="T11" fmla="*/ 3 h 222"/>
              <a:gd name="T12" fmla="*/ 132 w 160"/>
              <a:gd name="T13" fmla="*/ 3 h 222"/>
              <a:gd name="T14" fmla="*/ 130 w 160"/>
              <a:gd name="T15" fmla="*/ 2 h 222"/>
              <a:gd name="T16" fmla="*/ 128 w 160"/>
              <a:gd name="T17" fmla="*/ 0 h 222"/>
              <a:gd name="T18" fmla="*/ 57 w 160"/>
              <a:gd name="T19" fmla="*/ 0 h 222"/>
              <a:gd name="T20" fmla="*/ 57 w 160"/>
              <a:gd name="T21" fmla="*/ 0 h 222"/>
              <a:gd name="T22" fmla="*/ 55 w 160"/>
              <a:gd name="T23" fmla="*/ 0 h 222"/>
              <a:gd name="T24" fmla="*/ 53 w 160"/>
              <a:gd name="T25" fmla="*/ 3 h 222"/>
              <a:gd name="T26" fmla="*/ 0 w 160"/>
              <a:gd name="T27" fmla="*/ 131 h 222"/>
              <a:gd name="T28" fmla="*/ 0 w 160"/>
              <a:gd name="T29" fmla="*/ 131 h 222"/>
              <a:gd name="T30" fmla="*/ 0 w 160"/>
              <a:gd name="T31" fmla="*/ 132 h 222"/>
              <a:gd name="T32" fmla="*/ 0 w 160"/>
              <a:gd name="T33" fmla="*/ 134 h 222"/>
              <a:gd name="T34" fmla="*/ 0 w 160"/>
              <a:gd name="T35" fmla="*/ 134 h 222"/>
              <a:gd name="T36" fmla="*/ 3 w 160"/>
              <a:gd name="T37" fmla="*/ 136 h 222"/>
              <a:gd name="T38" fmla="*/ 5 w 160"/>
              <a:gd name="T39" fmla="*/ 136 h 222"/>
              <a:gd name="T40" fmla="*/ 5 w 160"/>
              <a:gd name="T41" fmla="*/ 136 h 222"/>
              <a:gd name="T42" fmla="*/ 5 w 160"/>
              <a:gd name="T43" fmla="*/ 136 h 222"/>
              <a:gd name="T44" fmla="*/ 67 w 160"/>
              <a:gd name="T45" fmla="*/ 136 h 222"/>
              <a:gd name="T46" fmla="*/ 42 w 160"/>
              <a:gd name="T47" fmla="*/ 218 h 222"/>
              <a:gd name="T48" fmla="*/ 42 w 160"/>
              <a:gd name="T49" fmla="*/ 218 h 222"/>
              <a:gd name="T50" fmla="*/ 42 w 160"/>
              <a:gd name="T51" fmla="*/ 220 h 222"/>
              <a:gd name="T52" fmla="*/ 45 w 160"/>
              <a:gd name="T53" fmla="*/ 222 h 222"/>
              <a:gd name="T54" fmla="*/ 45 w 160"/>
              <a:gd name="T55" fmla="*/ 222 h 222"/>
              <a:gd name="T56" fmla="*/ 46 w 160"/>
              <a:gd name="T57" fmla="*/ 222 h 222"/>
              <a:gd name="T58" fmla="*/ 46 w 160"/>
              <a:gd name="T59" fmla="*/ 222 h 222"/>
              <a:gd name="T60" fmla="*/ 49 w 160"/>
              <a:gd name="T61" fmla="*/ 222 h 222"/>
              <a:gd name="T62" fmla="*/ 51 w 160"/>
              <a:gd name="T63" fmla="*/ 221 h 222"/>
              <a:gd name="T64" fmla="*/ 159 w 160"/>
              <a:gd name="T65" fmla="*/ 90 h 222"/>
              <a:gd name="T66" fmla="*/ 159 w 160"/>
              <a:gd name="T67" fmla="*/ 90 h 222"/>
              <a:gd name="T68" fmla="*/ 160 w 160"/>
              <a:gd name="T69" fmla="*/ 87 h 222"/>
              <a:gd name="T70" fmla="*/ 159 w 160"/>
              <a:gd name="T71" fmla="*/ 85 h 222"/>
              <a:gd name="T72" fmla="*/ 159 w 160"/>
              <a:gd name="T73" fmla="*/ 85 h 222"/>
              <a:gd name="T74" fmla="*/ 158 w 160"/>
              <a:gd name="T75" fmla="*/ 83 h 222"/>
              <a:gd name="T76" fmla="*/ 154 w 160"/>
              <a:gd name="T77" fmla="*/ 82 h 222"/>
              <a:gd name="T78" fmla="*/ 154 w 160"/>
              <a:gd name="T79" fmla="*/ 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222">
                <a:moveTo>
                  <a:pt x="154" y="82"/>
                </a:moveTo>
                <a:lnTo>
                  <a:pt x="91" y="85"/>
                </a:lnTo>
                <a:lnTo>
                  <a:pt x="132" y="7"/>
                </a:lnTo>
                <a:lnTo>
                  <a:pt x="132" y="7"/>
                </a:lnTo>
                <a:lnTo>
                  <a:pt x="133" y="4"/>
                </a:lnTo>
                <a:lnTo>
                  <a:pt x="132" y="3"/>
                </a:lnTo>
                <a:lnTo>
                  <a:pt x="132" y="3"/>
                </a:lnTo>
                <a:lnTo>
                  <a:pt x="130" y="2"/>
                </a:lnTo>
                <a:lnTo>
                  <a:pt x="128" y="0"/>
                </a:lnTo>
                <a:lnTo>
                  <a:pt x="57" y="0"/>
                </a:lnTo>
                <a:lnTo>
                  <a:pt x="57" y="0"/>
                </a:lnTo>
                <a:lnTo>
                  <a:pt x="55" y="0"/>
                </a:lnTo>
                <a:lnTo>
                  <a:pt x="53" y="3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3" y="136"/>
                </a:lnTo>
                <a:lnTo>
                  <a:pt x="5" y="136"/>
                </a:lnTo>
                <a:lnTo>
                  <a:pt x="5" y="136"/>
                </a:lnTo>
                <a:lnTo>
                  <a:pt x="5" y="136"/>
                </a:lnTo>
                <a:lnTo>
                  <a:pt x="67" y="136"/>
                </a:lnTo>
                <a:lnTo>
                  <a:pt x="42" y="218"/>
                </a:lnTo>
                <a:lnTo>
                  <a:pt x="42" y="218"/>
                </a:lnTo>
                <a:lnTo>
                  <a:pt x="42" y="220"/>
                </a:lnTo>
                <a:lnTo>
                  <a:pt x="45" y="222"/>
                </a:lnTo>
                <a:lnTo>
                  <a:pt x="45" y="222"/>
                </a:lnTo>
                <a:lnTo>
                  <a:pt x="46" y="222"/>
                </a:lnTo>
                <a:lnTo>
                  <a:pt x="46" y="222"/>
                </a:lnTo>
                <a:lnTo>
                  <a:pt x="49" y="222"/>
                </a:lnTo>
                <a:lnTo>
                  <a:pt x="51" y="221"/>
                </a:lnTo>
                <a:lnTo>
                  <a:pt x="159" y="90"/>
                </a:lnTo>
                <a:lnTo>
                  <a:pt x="159" y="90"/>
                </a:lnTo>
                <a:lnTo>
                  <a:pt x="160" y="87"/>
                </a:lnTo>
                <a:lnTo>
                  <a:pt x="159" y="85"/>
                </a:lnTo>
                <a:lnTo>
                  <a:pt x="159" y="85"/>
                </a:lnTo>
                <a:lnTo>
                  <a:pt x="158" y="83"/>
                </a:lnTo>
                <a:lnTo>
                  <a:pt x="154" y="82"/>
                </a:lnTo>
                <a:lnTo>
                  <a:pt x="154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ghtening">
            <a:extLst>
              <a:ext uri="{FF2B5EF4-FFF2-40B4-BE49-F238E27FC236}">
                <a16:creationId xmlns="" xmlns:a16="http://schemas.microsoft.com/office/drawing/2014/main" id="{449B05D0-3438-4E68-A5A6-E02B5522F9BD}"/>
              </a:ext>
            </a:extLst>
          </p:cNvPr>
          <p:cNvSpPr>
            <a:spLocks/>
          </p:cNvSpPr>
          <p:nvPr/>
        </p:nvSpPr>
        <p:spPr bwMode="auto">
          <a:xfrm>
            <a:off x="5286870" y="2890538"/>
            <a:ext cx="393014" cy="545308"/>
          </a:xfrm>
          <a:custGeom>
            <a:avLst/>
            <a:gdLst>
              <a:gd name="T0" fmla="*/ 154 w 160"/>
              <a:gd name="T1" fmla="*/ 82 h 222"/>
              <a:gd name="T2" fmla="*/ 91 w 160"/>
              <a:gd name="T3" fmla="*/ 85 h 222"/>
              <a:gd name="T4" fmla="*/ 132 w 160"/>
              <a:gd name="T5" fmla="*/ 7 h 222"/>
              <a:gd name="T6" fmla="*/ 132 w 160"/>
              <a:gd name="T7" fmla="*/ 7 h 222"/>
              <a:gd name="T8" fmla="*/ 133 w 160"/>
              <a:gd name="T9" fmla="*/ 4 h 222"/>
              <a:gd name="T10" fmla="*/ 132 w 160"/>
              <a:gd name="T11" fmla="*/ 3 h 222"/>
              <a:gd name="T12" fmla="*/ 132 w 160"/>
              <a:gd name="T13" fmla="*/ 3 h 222"/>
              <a:gd name="T14" fmla="*/ 130 w 160"/>
              <a:gd name="T15" fmla="*/ 2 h 222"/>
              <a:gd name="T16" fmla="*/ 128 w 160"/>
              <a:gd name="T17" fmla="*/ 0 h 222"/>
              <a:gd name="T18" fmla="*/ 57 w 160"/>
              <a:gd name="T19" fmla="*/ 0 h 222"/>
              <a:gd name="T20" fmla="*/ 57 w 160"/>
              <a:gd name="T21" fmla="*/ 0 h 222"/>
              <a:gd name="T22" fmla="*/ 55 w 160"/>
              <a:gd name="T23" fmla="*/ 0 h 222"/>
              <a:gd name="T24" fmla="*/ 53 w 160"/>
              <a:gd name="T25" fmla="*/ 3 h 222"/>
              <a:gd name="T26" fmla="*/ 0 w 160"/>
              <a:gd name="T27" fmla="*/ 131 h 222"/>
              <a:gd name="T28" fmla="*/ 0 w 160"/>
              <a:gd name="T29" fmla="*/ 131 h 222"/>
              <a:gd name="T30" fmla="*/ 0 w 160"/>
              <a:gd name="T31" fmla="*/ 132 h 222"/>
              <a:gd name="T32" fmla="*/ 0 w 160"/>
              <a:gd name="T33" fmla="*/ 134 h 222"/>
              <a:gd name="T34" fmla="*/ 0 w 160"/>
              <a:gd name="T35" fmla="*/ 134 h 222"/>
              <a:gd name="T36" fmla="*/ 3 w 160"/>
              <a:gd name="T37" fmla="*/ 136 h 222"/>
              <a:gd name="T38" fmla="*/ 5 w 160"/>
              <a:gd name="T39" fmla="*/ 136 h 222"/>
              <a:gd name="T40" fmla="*/ 5 w 160"/>
              <a:gd name="T41" fmla="*/ 136 h 222"/>
              <a:gd name="T42" fmla="*/ 5 w 160"/>
              <a:gd name="T43" fmla="*/ 136 h 222"/>
              <a:gd name="T44" fmla="*/ 67 w 160"/>
              <a:gd name="T45" fmla="*/ 136 h 222"/>
              <a:gd name="T46" fmla="*/ 42 w 160"/>
              <a:gd name="T47" fmla="*/ 218 h 222"/>
              <a:gd name="T48" fmla="*/ 42 w 160"/>
              <a:gd name="T49" fmla="*/ 218 h 222"/>
              <a:gd name="T50" fmla="*/ 42 w 160"/>
              <a:gd name="T51" fmla="*/ 220 h 222"/>
              <a:gd name="T52" fmla="*/ 45 w 160"/>
              <a:gd name="T53" fmla="*/ 222 h 222"/>
              <a:gd name="T54" fmla="*/ 45 w 160"/>
              <a:gd name="T55" fmla="*/ 222 h 222"/>
              <a:gd name="T56" fmla="*/ 46 w 160"/>
              <a:gd name="T57" fmla="*/ 222 h 222"/>
              <a:gd name="T58" fmla="*/ 46 w 160"/>
              <a:gd name="T59" fmla="*/ 222 h 222"/>
              <a:gd name="T60" fmla="*/ 49 w 160"/>
              <a:gd name="T61" fmla="*/ 222 h 222"/>
              <a:gd name="T62" fmla="*/ 51 w 160"/>
              <a:gd name="T63" fmla="*/ 221 h 222"/>
              <a:gd name="T64" fmla="*/ 159 w 160"/>
              <a:gd name="T65" fmla="*/ 90 h 222"/>
              <a:gd name="T66" fmla="*/ 159 w 160"/>
              <a:gd name="T67" fmla="*/ 90 h 222"/>
              <a:gd name="T68" fmla="*/ 160 w 160"/>
              <a:gd name="T69" fmla="*/ 87 h 222"/>
              <a:gd name="T70" fmla="*/ 159 w 160"/>
              <a:gd name="T71" fmla="*/ 85 h 222"/>
              <a:gd name="T72" fmla="*/ 159 w 160"/>
              <a:gd name="T73" fmla="*/ 85 h 222"/>
              <a:gd name="T74" fmla="*/ 158 w 160"/>
              <a:gd name="T75" fmla="*/ 83 h 222"/>
              <a:gd name="T76" fmla="*/ 154 w 160"/>
              <a:gd name="T77" fmla="*/ 82 h 222"/>
              <a:gd name="T78" fmla="*/ 154 w 160"/>
              <a:gd name="T79" fmla="*/ 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222">
                <a:moveTo>
                  <a:pt x="154" y="82"/>
                </a:moveTo>
                <a:lnTo>
                  <a:pt x="91" y="85"/>
                </a:lnTo>
                <a:lnTo>
                  <a:pt x="132" y="7"/>
                </a:lnTo>
                <a:lnTo>
                  <a:pt x="132" y="7"/>
                </a:lnTo>
                <a:lnTo>
                  <a:pt x="133" y="4"/>
                </a:lnTo>
                <a:lnTo>
                  <a:pt x="132" y="3"/>
                </a:lnTo>
                <a:lnTo>
                  <a:pt x="132" y="3"/>
                </a:lnTo>
                <a:lnTo>
                  <a:pt x="130" y="2"/>
                </a:lnTo>
                <a:lnTo>
                  <a:pt x="128" y="0"/>
                </a:lnTo>
                <a:lnTo>
                  <a:pt x="57" y="0"/>
                </a:lnTo>
                <a:lnTo>
                  <a:pt x="57" y="0"/>
                </a:lnTo>
                <a:lnTo>
                  <a:pt x="55" y="0"/>
                </a:lnTo>
                <a:lnTo>
                  <a:pt x="53" y="3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3" y="136"/>
                </a:lnTo>
                <a:lnTo>
                  <a:pt x="5" y="136"/>
                </a:lnTo>
                <a:lnTo>
                  <a:pt x="5" y="136"/>
                </a:lnTo>
                <a:lnTo>
                  <a:pt x="5" y="136"/>
                </a:lnTo>
                <a:lnTo>
                  <a:pt x="67" y="136"/>
                </a:lnTo>
                <a:lnTo>
                  <a:pt x="42" y="218"/>
                </a:lnTo>
                <a:lnTo>
                  <a:pt x="42" y="218"/>
                </a:lnTo>
                <a:lnTo>
                  <a:pt x="42" y="220"/>
                </a:lnTo>
                <a:lnTo>
                  <a:pt x="45" y="222"/>
                </a:lnTo>
                <a:lnTo>
                  <a:pt x="45" y="222"/>
                </a:lnTo>
                <a:lnTo>
                  <a:pt x="46" y="222"/>
                </a:lnTo>
                <a:lnTo>
                  <a:pt x="46" y="222"/>
                </a:lnTo>
                <a:lnTo>
                  <a:pt x="49" y="222"/>
                </a:lnTo>
                <a:lnTo>
                  <a:pt x="51" y="221"/>
                </a:lnTo>
                <a:lnTo>
                  <a:pt x="159" y="90"/>
                </a:lnTo>
                <a:lnTo>
                  <a:pt x="159" y="90"/>
                </a:lnTo>
                <a:lnTo>
                  <a:pt x="160" y="87"/>
                </a:lnTo>
                <a:lnTo>
                  <a:pt x="159" y="85"/>
                </a:lnTo>
                <a:lnTo>
                  <a:pt x="159" y="85"/>
                </a:lnTo>
                <a:lnTo>
                  <a:pt x="158" y="83"/>
                </a:lnTo>
                <a:lnTo>
                  <a:pt x="154" y="82"/>
                </a:lnTo>
                <a:lnTo>
                  <a:pt x="154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6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have a big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131" name="Elbow Connector 25">
            <a:extLst>
              <a:ext uri="{FF2B5EF4-FFF2-40B4-BE49-F238E27FC236}">
                <a16:creationId xmlns="" xmlns:a16="http://schemas.microsoft.com/office/drawing/2014/main" id="{9E428188-BEA9-480A-90E0-D2C4C5AD4546}"/>
              </a:ext>
            </a:extLst>
          </p:cNvPr>
          <p:cNvCxnSpPr>
            <a:stCxn id="242" idx="2"/>
            <a:endCxn id="147" idx="1"/>
          </p:cNvCxnSpPr>
          <p:nvPr/>
        </p:nvCxnSpPr>
        <p:spPr>
          <a:xfrm rot="16200000" flipH="1">
            <a:off x="4682229" y="2167809"/>
            <a:ext cx="358705" cy="5988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sp>
        <p:nvSpPr>
          <p:cNvPr id="132" name="Text Placeholder 8">
            <a:extLst>
              <a:ext uri="{FF2B5EF4-FFF2-40B4-BE49-F238E27FC236}">
                <a16:creationId xmlns="" xmlns:a16="http://schemas.microsoft.com/office/drawing/2014/main" id="{B138F859-E797-4801-9A5E-EF79614315A1}"/>
              </a:ext>
            </a:extLst>
          </p:cNvPr>
          <p:cNvSpPr txBox="1">
            <a:spLocks/>
          </p:cNvSpPr>
          <p:nvPr/>
        </p:nvSpPr>
        <p:spPr>
          <a:xfrm>
            <a:off x="4133830" y="1030086"/>
            <a:ext cx="829534" cy="272359"/>
          </a:xfrm>
          <a:prstGeom prst="rect">
            <a:avLst/>
          </a:prstGeom>
          <a:solidFill>
            <a:srgbClr val="4096B8"/>
          </a:solidFill>
          <a:ln>
            <a:noFill/>
          </a:ln>
        </p:spPr>
        <p:txBody>
          <a:bodyPr lIns="47331" tIns="47331" rIns="47331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SCR</a:t>
            </a:r>
          </a:p>
        </p:txBody>
      </p:sp>
      <p:sp>
        <p:nvSpPr>
          <p:cNvPr id="133" name="Text Placeholder 8">
            <a:extLst>
              <a:ext uri="{FF2B5EF4-FFF2-40B4-BE49-F238E27FC236}">
                <a16:creationId xmlns="" xmlns:a16="http://schemas.microsoft.com/office/drawing/2014/main" id="{B75C4CE9-C729-402C-A4C7-A6C5DEFCA5CA}"/>
              </a:ext>
            </a:extLst>
          </p:cNvPr>
          <p:cNvSpPr txBox="1">
            <a:spLocks/>
          </p:cNvSpPr>
          <p:nvPr/>
        </p:nvSpPr>
        <p:spPr>
          <a:xfrm>
            <a:off x="3073446" y="1452052"/>
            <a:ext cx="829534" cy="272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7331" tIns="47331" rIns="47331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Adjustment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="" xmlns:a16="http://schemas.microsoft.com/office/drawing/2014/main" id="{326BDB44-9F08-4A62-A190-E65A1FD66286}"/>
              </a:ext>
            </a:extLst>
          </p:cNvPr>
          <p:cNvSpPr txBox="1">
            <a:spLocks/>
          </p:cNvSpPr>
          <p:nvPr/>
        </p:nvSpPr>
        <p:spPr>
          <a:xfrm>
            <a:off x="4137615" y="1452052"/>
            <a:ext cx="829534" cy="272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7331" tIns="47331" rIns="47331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BSCR</a:t>
            </a:r>
          </a:p>
        </p:txBody>
      </p:sp>
      <p:sp>
        <p:nvSpPr>
          <p:cNvPr id="135" name="Text Placeholder 8">
            <a:extLst>
              <a:ext uri="{FF2B5EF4-FFF2-40B4-BE49-F238E27FC236}">
                <a16:creationId xmlns="" xmlns:a16="http://schemas.microsoft.com/office/drawing/2014/main" id="{D47E7D2F-6C9B-4772-B8FB-22693E294000}"/>
              </a:ext>
            </a:extLst>
          </p:cNvPr>
          <p:cNvSpPr txBox="1">
            <a:spLocks/>
          </p:cNvSpPr>
          <p:nvPr/>
        </p:nvSpPr>
        <p:spPr>
          <a:xfrm>
            <a:off x="6204413" y="1874019"/>
            <a:ext cx="1057092" cy="272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47331" tIns="47331" rIns="47331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Non- Life UWR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="" xmlns:a16="http://schemas.microsoft.com/office/drawing/2014/main" id="{881D42E2-03B6-4A11-849C-3B846487D859}"/>
              </a:ext>
            </a:extLst>
          </p:cNvPr>
          <p:cNvSpPr txBox="1">
            <a:spLocks/>
          </p:cNvSpPr>
          <p:nvPr/>
        </p:nvSpPr>
        <p:spPr>
          <a:xfrm>
            <a:off x="7637646" y="1874019"/>
            <a:ext cx="1057092" cy="272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47331" tIns="47331" rIns="47331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Intangible</a:t>
            </a:r>
          </a:p>
        </p:txBody>
      </p:sp>
      <p:sp>
        <p:nvSpPr>
          <p:cNvPr id="137" name="Text Placeholder 8">
            <a:extLst>
              <a:ext uri="{FF2B5EF4-FFF2-40B4-BE49-F238E27FC236}">
                <a16:creationId xmlns="" xmlns:a16="http://schemas.microsoft.com/office/drawing/2014/main" id="{FFC8FC33-9674-4D3A-95C9-1D20232FCCAA}"/>
              </a:ext>
            </a:extLst>
          </p:cNvPr>
          <p:cNvSpPr txBox="1">
            <a:spLocks/>
          </p:cNvSpPr>
          <p:nvPr/>
        </p:nvSpPr>
        <p:spPr>
          <a:xfrm>
            <a:off x="582795" y="2240924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Interest rate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="" xmlns:a16="http://schemas.microsoft.com/office/drawing/2014/main" id="{87E0AA6B-0ACD-457D-97C6-477FF5CC8FFA}"/>
              </a:ext>
            </a:extLst>
          </p:cNvPr>
          <p:cNvSpPr txBox="1">
            <a:spLocks/>
          </p:cNvSpPr>
          <p:nvPr/>
        </p:nvSpPr>
        <p:spPr>
          <a:xfrm>
            <a:off x="582795" y="2538857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Equity</a:t>
            </a:r>
          </a:p>
        </p:txBody>
      </p:sp>
      <p:sp>
        <p:nvSpPr>
          <p:cNvPr id="139" name="Text Placeholder 8">
            <a:extLst>
              <a:ext uri="{FF2B5EF4-FFF2-40B4-BE49-F238E27FC236}">
                <a16:creationId xmlns="" xmlns:a16="http://schemas.microsoft.com/office/drawing/2014/main" id="{8AF1303B-01F0-4D72-BACF-FAD4CB21EA21}"/>
              </a:ext>
            </a:extLst>
          </p:cNvPr>
          <p:cNvSpPr txBox="1">
            <a:spLocks/>
          </p:cNvSpPr>
          <p:nvPr/>
        </p:nvSpPr>
        <p:spPr>
          <a:xfrm>
            <a:off x="582795" y="2836789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Property</a:t>
            </a:r>
          </a:p>
        </p:txBody>
      </p:sp>
      <p:sp>
        <p:nvSpPr>
          <p:cNvPr id="140" name="Text Placeholder 8">
            <a:extLst>
              <a:ext uri="{FF2B5EF4-FFF2-40B4-BE49-F238E27FC236}">
                <a16:creationId xmlns="" xmlns:a16="http://schemas.microsoft.com/office/drawing/2014/main" id="{239FA222-3FA8-4C13-8EFE-75EB793446EC}"/>
              </a:ext>
            </a:extLst>
          </p:cNvPr>
          <p:cNvSpPr txBox="1">
            <a:spLocks/>
          </p:cNvSpPr>
          <p:nvPr/>
        </p:nvSpPr>
        <p:spPr>
          <a:xfrm>
            <a:off x="582795" y="3134722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Spread</a:t>
            </a:r>
          </a:p>
        </p:txBody>
      </p:sp>
      <p:sp>
        <p:nvSpPr>
          <p:cNvPr id="141" name="Text Placeholder 8">
            <a:extLst>
              <a:ext uri="{FF2B5EF4-FFF2-40B4-BE49-F238E27FC236}">
                <a16:creationId xmlns="" xmlns:a16="http://schemas.microsoft.com/office/drawing/2014/main" id="{E967C1EB-A03C-4A85-8551-B4F7114705BA}"/>
              </a:ext>
            </a:extLst>
          </p:cNvPr>
          <p:cNvSpPr txBox="1">
            <a:spLocks/>
          </p:cNvSpPr>
          <p:nvPr/>
        </p:nvSpPr>
        <p:spPr>
          <a:xfrm>
            <a:off x="582795" y="3432655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Currency</a:t>
            </a:r>
          </a:p>
        </p:txBody>
      </p:sp>
      <p:sp>
        <p:nvSpPr>
          <p:cNvPr id="142" name="Text Placeholder 8">
            <a:extLst>
              <a:ext uri="{FF2B5EF4-FFF2-40B4-BE49-F238E27FC236}">
                <a16:creationId xmlns="" xmlns:a16="http://schemas.microsoft.com/office/drawing/2014/main" id="{553BC26A-1F81-4E6F-B533-A2DE2B1B4E14}"/>
              </a:ext>
            </a:extLst>
          </p:cNvPr>
          <p:cNvSpPr txBox="1">
            <a:spLocks/>
          </p:cNvSpPr>
          <p:nvPr/>
        </p:nvSpPr>
        <p:spPr>
          <a:xfrm>
            <a:off x="582795" y="3730587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Concentration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="" xmlns:a16="http://schemas.microsoft.com/office/drawing/2014/main" id="{091782A2-9EB4-43D6-B431-1E90FCC79647}"/>
              </a:ext>
            </a:extLst>
          </p:cNvPr>
          <p:cNvSpPr txBox="1">
            <a:spLocks/>
          </p:cNvSpPr>
          <p:nvPr/>
        </p:nvSpPr>
        <p:spPr>
          <a:xfrm>
            <a:off x="577197" y="4028522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CCP</a:t>
            </a:r>
          </a:p>
        </p:txBody>
      </p:sp>
      <p:sp>
        <p:nvSpPr>
          <p:cNvPr id="144" name="Text Placeholder 8">
            <a:extLst>
              <a:ext uri="{FF2B5EF4-FFF2-40B4-BE49-F238E27FC236}">
                <a16:creationId xmlns="" xmlns:a16="http://schemas.microsoft.com/office/drawing/2014/main" id="{E6339A47-DAAF-4212-81A1-E61BB9D14E48}"/>
              </a:ext>
            </a:extLst>
          </p:cNvPr>
          <p:cNvSpPr txBox="1">
            <a:spLocks/>
          </p:cNvSpPr>
          <p:nvPr/>
        </p:nvSpPr>
        <p:spPr>
          <a:xfrm>
            <a:off x="6329520" y="2240924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Premium reserve</a:t>
            </a:r>
          </a:p>
        </p:txBody>
      </p:sp>
      <p:sp>
        <p:nvSpPr>
          <p:cNvPr id="145" name="Text Placeholder 8">
            <a:extLst>
              <a:ext uri="{FF2B5EF4-FFF2-40B4-BE49-F238E27FC236}">
                <a16:creationId xmlns="" xmlns:a16="http://schemas.microsoft.com/office/drawing/2014/main" id="{59B2DEDF-B080-41F7-A932-728B8324A4BA}"/>
              </a:ext>
            </a:extLst>
          </p:cNvPr>
          <p:cNvSpPr txBox="1">
            <a:spLocks/>
          </p:cNvSpPr>
          <p:nvPr/>
        </p:nvSpPr>
        <p:spPr>
          <a:xfrm>
            <a:off x="6329520" y="2538857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defPPr>
              <a:defRPr lang="en-US"/>
            </a:defPPr>
            <a:lvl1pPr indent="0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400">
                <a:solidFill>
                  <a:schemeClr val="accent4"/>
                </a:solidFill>
                <a:cs typeface="ＭＳ Ｐゴシック"/>
              </a:defRPr>
            </a:lvl1pPr>
            <a:lvl2pPr marL="0" indent="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100">
                <a:cs typeface="ＭＳ Ｐゴシック"/>
              </a:defRPr>
            </a:lvl2pPr>
            <a:lvl3pPr marL="0" lvl="2" indent="0" algn="ctr" fontAlgn="base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600">
                <a:solidFill>
                  <a:schemeClr val="accent4"/>
                </a:solidFill>
                <a:cs typeface="ＭＳ Ｐゴシック"/>
              </a:defRPr>
            </a:lvl3pPr>
            <a:lvl4pPr marL="358775" indent="-17621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cs typeface="ＭＳ Ｐゴシック"/>
              </a:defRPr>
            </a:lvl4pPr>
            <a:lvl5pPr marL="541338" indent="-18256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cs typeface="ＭＳ Ｐゴシック"/>
              </a:defRPr>
            </a:lvl5pPr>
            <a:lvl6pPr marL="182563" indent="-18256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/>
            </a:lvl6pPr>
            <a:lvl7pPr marL="2738148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7pPr>
            <a:lvl8pPr marL="3235993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8pPr>
            <a:lvl9pPr marL="3733838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9pPr>
          </a:lstStyle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 pitchFamily="108" charset="-128"/>
              </a:rPr>
              <a:t>Lapse</a:t>
            </a:r>
          </a:p>
        </p:txBody>
      </p:sp>
      <p:sp>
        <p:nvSpPr>
          <p:cNvPr id="146" name="Text Placeholder 8">
            <a:extLst>
              <a:ext uri="{FF2B5EF4-FFF2-40B4-BE49-F238E27FC236}">
                <a16:creationId xmlns="" xmlns:a16="http://schemas.microsoft.com/office/drawing/2014/main" id="{CD2F3A5F-8BDE-4850-9444-E4B0DD6CBAB1}"/>
              </a:ext>
            </a:extLst>
          </p:cNvPr>
          <p:cNvSpPr txBox="1">
            <a:spLocks/>
          </p:cNvSpPr>
          <p:nvPr/>
        </p:nvSpPr>
        <p:spPr>
          <a:xfrm>
            <a:off x="6329520" y="2836789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Non-life Cat</a:t>
            </a:r>
          </a:p>
        </p:txBody>
      </p:sp>
      <p:sp>
        <p:nvSpPr>
          <p:cNvPr id="147" name="Text Placeholder 8">
            <a:extLst>
              <a:ext uri="{FF2B5EF4-FFF2-40B4-BE49-F238E27FC236}">
                <a16:creationId xmlns="" xmlns:a16="http://schemas.microsoft.com/office/drawing/2014/main" id="{C0F7A077-7375-4475-9944-3FC25DED619C}"/>
              </a:ext>
            </a:extLst>
          </p:cNvPr>
          <p:cNvSpPr txBox="1">
            <a:spLocks/>
          </p:cNvSpPr>
          <p:nvPr/>
        </p:nvSpPr>
        <p:spPr>
          <a:xfrm>
            <a:off x="4891525" y="2240924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Mortality</a:t>
            </a:r>
          </a:p>
        </p:txBody>
      </p:sp>
      <p:sp>
        <p:nvSpPr>
          <p:cNvPr id="148" name="Text Placeholder 8">
            <a:extLst>
              <a:ext uri="{FF2B5EF4-FFF2-40B4-BE49-F238E27FC236}">
                <a16:creationId xmlns="" xmlns:a16="http://schemas.microsoft.com/office/drawing/2014/main" id="{9C228D43-4373-4934-AC1F-A3E1EB516DE1}"/>
              </a:ext>
            </a:extLst>
          </p:cNvPr>
          <p:cNvSpPr txBox="1">
            <a:spLocks/>
          </p:cNvSpPr>
          <p:nvPr/>
        </p:nvSpPr>
        <p:spPr>
          <a:xfrm>
            <a:off x="4891525" y="2538857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Longevity</a:t>
            </a:r>
          </a:p>
        </p:txBody>
      </p:sp>
      <p:sp>
        <p:nvSpPr>
          <p:cNvPr id="149" name="Text Placeholder 8">
            <a:extLst>
              <a:ext uri="{FF2B5EF4-FFF2-40B4-BE49-F238E27FC236}">
                <a16:creationId xmlns="" xmlns:a16="http://schemas.microsoft.com/office/drawing/2014/main" id="{96252DB8-599D-4235-85D7-22741123E7E4}"/>
              </a:ext>
            </a:extLst>
          </p:cNvPr>
          <p:cNvSpPr txBox="1">
            <a:spLocks/>
          </p:cNvSpPr>
          <p:nvPr/>
        </p:nvSpPr>
        <p:spPr>
          <a:xfrm>
            <a:off x="4891525" y="2836789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Disability Morbidity</a:t>
            </a:r>
          </a:p>
        </p:txBody>
      </p:sp>
      <p:sp>
        <p:nvSpPr>
          <p:cNvPr id="150" name="Text Placeholder 8">
            <a:extLst>
              <a:ext uri="{FF2B5EF4-FFF2-40B4-BE49-F238E27FC236}">
                <a16:creationId xmlns="" xmlns:a16="http://schemas.microsoft.com/office/drawing/2014/main" id="{8A94EA45-194D-4F74-98F1-4519F1FC8D29}"/>
              </a:ext>
            </a:extLst>
          </p:cNvPr>
          <p:cNvSpPr txBox="1">
            <a:spLocks/>
          </p:cNvSpPr>
          <p:nvPr/>
        </p:nvSpPr>
        <p:spPr>
          <a:xfrm>
            <a:off x="4891525" y="3134723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Expenses</a:t>
            </a:r>
          </a:p>
        </p:txBody>
      </p:sp>
      <p:sp>
        <p:nvSpPr>
          <p:cNvPr id="151" name="Text Placeholder 8">
            <a:extLst>
              <a:ext uri="{FF2B5EF4-FFF2-40B4-BE49-F238E27FC236}">
                <a16:creationId xmlns="" xmlns:a16="http://schemas.microsoft.com/office/drawing/2014/main" id="{DCD9A41D-5458-47EC-8BF8-D3D40B31C9EF}"/>
              </a:ext>
            </a:extLst>
          </p:cNvPr>
          <p:cNvSpPr txBox="1">
            <a:spLocks/>
          </p:cNvSpPr>
          <p:nvPr/>
        </p:nvSpPr>
        <p:spPr>
          <a:xfrm>
            <a:off x="4891525" y="3432656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Revision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="" xmlns:a16="http://schemas.microsoft.com/office/drawing/2014/main" id="{6665973E-5EC6-493B-9290-BCA038170289}"/>
              </a:ext>
            </a:extLst>
          </p:cNvPr>
          <p:cNvSpPr txBox="1">
            <a:spLocks/>
          </p:cNvSpPr>
          <p:nvPr/>
        </p:nvSpPr>
        <p:spPr>
          <a:xfrm>
            <a:off x="4891525" y="3730588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defPPr>
              <a:defRPr lang="en-US"/>
            </a:defPPr>
            <a:lvl1pPr indent="0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400">
                <a:solidFill>
                  <a:schemeClr val="accent4"/>
                </a:solidFill>
                <a:cs typeface="ＭＳ Ｐゴシック"/>
              </a:defRPr>
            </a:lvl1pPr>
            <a:lvl2pPr marL="0" indent="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100">
                <a:cs typeface="ＭＳ Ｐゴシック"/>
              </a:defRPr>
            </a:lvl2pPr>
            <a:lvl3pPr marL="0" lvl="2" indent="0" algn="ctr" fontAlgn="base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600">
                <a:solidFill>
                  <a:schemeClr val="accent4"/>
                </a:solidFill>
                <a:cs typeface="ＭＳ Ｐゴシック"/>
              </a:defRPr>
            </a:lvl3pPr>
            <a:lvl4pPr marL="358775" indent="-17621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cs typeface="ＭＳ Ｐゴシック"/>
              </a:defRPr>
            </a:lvl4pPr>
            <a:lvl5pPr marL="541338" indent="-18256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cs typeface="ＭＳ Ｐゴシック"/>
              </a:defRPr>
            </a:lvl5pPr>
            <a:lvl6pPr marL="182563" indent="-18256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/>
            </a:lvl6pPr>
            <a:lvl7pPr marL="2738148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7pPr>
            <a:lvl8pPr marL="3235993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8pPr>
            <a:lvl9pPr marL="3733838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9pPr>
          </a:lstStyle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 pitchFamily="108" charset="-128"/>
              </a:rPr>
              <a:t>Lapse</a:t>
            </a:r>
          </a:p>
        </p:txBody>
      </p:sp>
      <p:sp>
        <p:nvSpPr>
          <p:cNvPr id="154" name="Text Placeholder 8">
            <a:extLst>
              <a:ext uri="{FF2B5EF4-FFF2-40B4-BE49-F238E27FC236}">
                <a16:creationId xmlns="" xmlns:a16="http://schemas.microsoft.com/office/drawing/2014/main" id="{4D5D5732-DFAD-4F03-B754-0D8F5EA88399}"/>
              </a:ext>
            </a:extLst>
          </p:cNvPr>
          <p:cNvSpPr txBox="1">
            <a:spLocks/>
          </p:cNvSpPr>
          <p:nvPr/>
        </p:nvSpPr>
        <p:spPr>
          <a:xfrm>
            <a:off x="3813600" y="2538857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Premium Reserve</a:t>
            </a:r>
          </a:p>
        </p:txBody>
      </p:sp>
      <p:sp>
        <p:nvSpPr>
          <p:cNvPr id="155" name="Text Placeholder 8">
            <a:extLst>
              <a:ext uri="{FF2B5EF4-FFF2-40B4-BE49-F238E27FC236}">
                <a16:creationId xmlns="" xmlns:a16="http://schemas.microsoft.com/office/drawing/2014/main" id="{60DC92D5-E2F9-4B54-BF5D-ABC1FAF380B3}"/>
              </a:ext>
            </a:extLst>
          </p:cNvPr>
          <p:cNvSpPr txBox="1">
            <a:spLocks/>
          </p:cNvSpPr>
          <p:nvPr/>
        </p:nvSpPr>
        <p:spPr>
          <a:xfrm>
            <a:off x="3813600" y="2836789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defPPr>
              <a:defRPr lang="en-US"/>
            </a:defPPr>
            <a:lvl1pPr indent="0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400">
                <a:solidFill>
                  <a:schemeClr val="accent4"/>
                </a:solidFill>
                <a:cs typeface="ＭＳ Ｐゴシック"/>
              </a:defRPr>
            </a:lvl1pPr>
            <a:lvl2pPr marL="0" indent="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100">
                <a:cs typeface="ＭＳ Ｐゴシック"/>
              </a:defRPr>
            </a:lvl2pPr>
            <a:lvl3pPr marL="0" lvl="2" indent="0" algn="ctr" fontAlgn="base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600">
                <a:solidFill>
                  <a:schemeClr val="accent4"/>
                </a:solidFill>
                <a:cs typeface="ＭＳ Ｐゴシック"/>
              </a:defRPr>
            </a:lvl3pPr>
            <a:lvl4pPr marL="358775" indent="-17621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cs typeface="ＭＳ Ｐゴシック"/>
              </a:defRPr>
            </a:lvl4pPr>
            <a:lvl5pPr marL="541338" indent="-18256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cs typeface="ＭＳ Ｐゴシック"/>
              </a:defRPr>
            </a:lvl5pPr>
            <a:lvl6pPr marL="182563" indent="-18256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/>
            </a:lvl6pPr>
            <a:lvl7pPr marL="2738148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7pPr>
            <a:lvl8pPr marL="3235993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8pPr>
            <a:lvl9pPr marL="3733838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9pPr>
          </a:lstStyle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 pitchFamily="108" charset="-128"/>
              </a:rPr>
              <a:t>Lapse</a:t>
            </a:r>
          </a:p>
        </p:txBody>
      </p:sp>
      <p:sp>
        <p:nvSpPr>
          <p:cNvPr id="156" name="Text Placeholder 8">
            <a:extLst>
              <a:ext uri="{FF2B5EF4-FFF2-40B4-BE49-F238E27FC236}">
                <a16:creationId xmlns="" xmlns:a16="http://schemas.microsoft.com/office/drawing/2014/main" id="{6AD3E6F5-9863-4EF4-A20A-1EC78D2F348D}"/>
              </a:ext>
            </a:extLst>
          </p:cNvPr>
          <p:cNvSpPr txBox="1">
            <a:spLocks/>
          </p:cNvSpPr>
          <p:nvPr/>
        </p:nvSpPr>
        <p:spPr>
          <a:xfrm>
            <a:off x="3026757" y="2240924"/>
            <a:ext cx="652058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Cat</a:t>
            </a:r>
          </a:p>
        </p:txBody>
      </p:sp>
      <p:sp>
        <p:nvSpPr>
          <p:cNvPr id="157" name="Text Placeholder 8">
            <a:extLst>
              <a:ext uri="{FF2B5EF4-FFF2-40B4-BE49-F238E27FC236}">
                <a16:creationId xmlns="" xmlns:a16="http://schemas.microsoft.com/office/drawing/2014/main" id="{7830271E-D44E-4E61-91F9-3B4457C6BAA6}"/>
              </a:ext>
            </a:extLst>
          </p:cNvPr>
          <p:cNvSpPr txBox="1">
            <a:spLocks/>
          </p:cNvSpPr>
          <p:nvPr/>
        </p:nvSpPr>
        <p:spPr>
          <a:xfrm>
            <a:off x="2045843" y="2538857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Morality</a:t>
            </a:r>
          </a:p>
        </p:txBody>
      </p:sp>
      <p:sp>
        <p:nvSpPr>
          <p:cNvPr id="158" name="Text Placeholder 8">
            <a:extLst>
              <a:ext uri="{FF2B5EF4-FFF2-40B4-BE49-F238E27FC236}">
                <a16:creationId xmlns="" xmlns:a16="http://schemas.microsoft.com/office/drawing/2014/main" id="{4CBA782C-5784-4C5C-881E-9FDCB0D45629}"/>
              </a:ext>
            </a:extLst>
          </p:cNvPr>
          <p:cNvSpPr txBox="1">
            <a:spLocks/>
          </p:cNvSpPr>
          <p:nvPr/>
        </p:nvSpPr>
        <p:spPr>
          <a:xfrm>
            <a:off x="2045843" y="2836789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Longevity</a:t>
            </a:r>
          </a:p>
        </p:txBody>
      </p:sp>
      <p:sp>
        <p:nvSpPr>
          <p:cNvPr id="159" name="Text Placeholder 8">
            <a:extLst>
              <a:ext uri="{FF2B5EF4-FFF2-40B4-BE49-F238E27FC236}">
                <a16:creationId xmlns="" xmlns:a16="http://schemas.microsoft.com/office/drawing/2014/main" id="{72E25985-7304-4CD7-A249-580D5BA7025C}"/>
              </a:ext>
            </a:extLst>
          </p:cNvPr>
          <p:cNvSpPr txBox="1">
            <a:spLocks/>
          </p:cNvSpPr>
          <p:nvPr/>
        </p:nvSpPr>
        <p:spPr>
          <a:xfrm>
            <a:off x="2045843" y="3134722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Disability Morbidity</a:t>
            </a:r>
          </a:p>
        </p:txBody>
      </p:sp>
      <p:sp>
        <p:nvSpPr>
          <p:cNvPr id="160" name="Text Placeholder 8">
            <a:extLst>
              <a:ext uri="{FF2B5EF4-FFF2-40B4-BE49-F238E27FC236}">
                <a16:creationId xmlns="" xmlns:a16="http://schemas.microsoft.com/office/drawing/2014/main" id="{3EB9768D-28D9-4528-88E3-4735D7677862}"/>
              </a:ext>
            </a:extLst>
          </p:cNvPr>
          <p:cNvSpPr txBox="1">
            <a:spLocks/>
          </p:cNvSpPr>
          <p:nvPr/>
        </p:nvSpPr>
        <p:spPr>
          <a:xfrm>
            <a:off x="2045843" y="3432655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defPPr>
              <a:defRPr lang="en-US"/>
            </a:defPPr>
            <a:lvl1pPr indent="0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400">
                <a:solidFill>
                  <a:schemeClr val="accent4"/>
                </a:solidFill>
                <a:cs typeface="ＭＳ Ｐゴシック"/>
              </a:defRPr>
            </a:lvl1pPr>
            <a:lvl2pPr marL="0" indent="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100">
                <a:cs typeface="ＭＳ Ｐゴシック"/>
              </a:defRPr>
            </a:lvl2pPr>
            <a:lvl3pPr marL="0" lvl="2" indent="0" algn="ctr" fontAlgn="base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 sz="600">
                <a:solidFill>
                  <a:schemeClr val="accent4"/>
                </a:solidFill>
                <a:cs typeface="ＭＳ Ｐゴシック"/>
              </a:defRPr>
            </a:lvl3pPr>
            <a:lvl4pPr marL="358775" indent="-17621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cs typeface="ＭＳ Ｐゴシック"/>
              </a:defRPr>
            </a:lvl4pPr>
            <a:lvl5pPr marL="541338" indent="-18256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cs typeface="ＭＳ Ｐゴシック"/>
              </a:defRPr>
            </a:lvl5pPr>
            <a:lvl6pPr marL="182563" indent="-182563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/>
            </a:lvl6pPr>
            <a:lvl7pPr marL="2738148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7pPr>
            <a:lvl8pPr marL="3235993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8pPr>
            <a:lvl9pPr marL="3733838" indent="-25238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/>
            </a:lvl9pPr>
          </a:lstStyle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 pitchFamily="108" charset="-128"/>
              </a:rPr>
              <a:t>Lapse</a:t>
            </a:r>
          </a:p>
        </p:txBody>
      </p:sp>
      <p:sp>
        <p:nvSpPr>
          <p:cNvPr id="161" name="Text Placeholder 8">
            <a:extLst>
              <a:ext uri="{FF2B5EF4-FFF2-40B4-BE49-F238E27FC236}">
                <a16:creationId xmlns="" xmlns:a16="http://schemas.microsoft.com/office/drawing/2014/main" id="{93D92868-5D8D-4C7D-9384-52CAB2FCA703}"/>
              </a:ext>
            </a:extLst>
          </p:cNvPr>
          <p:cNvSpPr txBox="1">
            <a:spLocks/>
          </p:cNvSpPr>
          <p:nvPr/>
        </p:nvSpPr>
        <p:spPr>
          <a:xfrm>
            <a:off x="2045843" y="3730587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Expenses</a:t>
            </a:r>
          </a:p>
        </p:txBody>
      </p:sp>
      <p:sp>
        <p:nvSpPr>
          <p:cNvPr id="162" name="Text Placeholder 8">
            <a:extLst>
              <a:ext uri="{FF2B5EF4-FFF2-40B4-BE49-F238E27FC236}">
                <a16:creationId xmlns="" xmlns:a16="http://schemas.microsoft.com/office/drawing/2014/main" id="{08611386-F668-4AEA-A451-B11DD18FE278}"/>
              </a:ext>
            </a:extLst>
          </p:cNvPr>
          <p:cNvSpPr txBox="1">
            <a:spLocks/>
          </p:cNvSpPr>
          <p:nvPr/>
        </p:nvSpPr>
        <p:spPr>
          <a:xfrm>
            <a:off x="2045843" y="4028522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Revision</a:t>
            </a:r>
          </a:p>
        </p:txBody>
      </p:sp>
      <p:sp>
        <p:nvSpPr>
          <p:cNvPr id="163" name="Text Placeholder 8">
            <a:extLst>
              <a:ext uri="{FF2B5EF4-FFF2-40B4-BE49-F238E27FC236}">
                <a16:creationId xmlns="" xmlns:a16="http://schemas.microsoft.com/office/drawing/2014/main" id="{1001FAA0-A0E0-42EC-990F-045FD302BF02}"/>
              </a:ext>
            </a:extLst>
          </p:cNvPr>
          <p:cNvSpPr txBox="1">
            <a:spLocks/>
          </p:cNvSpPr>
          <p:nvPr/>
        </p:nvSpPr>
        <p:spPr>
          <a:xfrm>
            <a:off x="471488" y="1874019"/>
            <a:ext cx="1057092" cy="272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54000" tIns="54000" rIns="54000" bIns="54000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Market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AB3C4A07-8422-492D-B381-49D925446572}"/>
              </a:ext>
            </a:extLst>
          </p:cNvPr>
          <p:cNvSpPr/>
          <p:nvPr/>
        </p:nvSpPr>
        <p:spPr>
          <a:xfrm>
            <a:off x="471488" y="2001997"/>
            <a:ext cx="94884" cy="1443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5" name="Elbow Connector 61">
            <a:extLst>
              <a:ext uri="{FF2B5EF4-FFF2-40B4-BE49-F238E27FC236}">
                <a16:creationId xmlns="" xmlns:a16="http://schemas.microsoft.com/office/drawing/2014/main" id="{A3FC23DD-7591-4DDE-ADCE-42C2771D5F60}"/>
              </a:ext>
            </a:extLst>
          </p:cNvPr>
          <p:cNvCxnSpPr>
            <a:stCxn id="164" idx="2"/>
            <a:endCxn id="137" idx="1"/>
          </p:cNvCxnSpPr>
          <p:nvPr/>
        </p:nvCxnSpPr>
        <p:spPr>
          <a:xfrm rot="16200000" flipH="1">
            <a:off x="435499" y="2229808"/>
            <a:ext cx="230727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66" name="Elbow Connector 62">
            <a:extLst>
              <a:ext uri="{FF2B5EF4-FFF2-40B4-BE49-F238E27FC236}">
                <a16:creationId xmlns="" xmlns:a16="http://schemas.microsoft.com/office/drawing/2014/main" id="{37C587A6-51A6-47AD-BB8D-8AC8BD99317D}"/>
              </a:ext>
            </a:extLst>
          </p:cNvPr>
          <p:cNvCxnSpPr>
            <a:stCxn id="164" idx="2"/>
            <a:endCxn id="138" idx="1"/>
          </p:cNvCxnSpPr>
          <p:nvPr/>
        </p:nvCxnSpPr>
        <p:spPr>
          <a:xfrm rot="16200000" flipH="1">
            <a:off x="286533" y="2378774"/>
            <a:ext cx="528660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67" name="Elbow Connector 63">
            <a:extLst>
              <a:ext uri="{FF2B5EF4-FFF2-40B4-BE49-F238E27FC236}">
                <a16:creationId xmlns="" xmlns:a16="http://schemas.microsoft.com/office/drawing/2014/main" id="{53BA455E-A025-4601-9935-47337F4E3A6D}"/>
              </a:ext>
            </a:extLst>
          </p:cNvPr>
          <p:cNvCxnSpPr>
            <a:stCxn id="164" idx="2"/>
            <a:endCxn id="139" idx="1"/>
          </p:cNvCxnSpPr>
          <p:nvPr/>
        </p:nvCxnSpPr>
        <p:spPr>
          <a:xfrm rot="16200000" flipH="1">
            <a:off x="137566" y="2527740"/>
            <a:ext cx="826593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68" name="Elbow Connector 64">
            <a:extLst>
              <a:ext uri="{FF2B5EF4-FFF2-40B4-BE49-F238E27FC236}">
                <a16:creationId xmlns="" xmlns:a16="http://schemas.microsoft.com/office/drawing/2014/main" id="{6C41DAD7-A2B7-4638-9D3C-0895AEC963AA}"/>
              </a:ext>
            </a:extLst>
          </p:cNvPr>
          <p:cNvCxnSpPr>
            <a:stCxn id="164" idx="2"/>
            <a:endCxn id="140" idx="1"/>
          </p:cNvCxnSpPr>
          <p:nvPr/>
        </p:nvCxnSpPr>
        <p:spPr>
          <a:xfrm rot="16200000" flipH="1">
            <a:off x="-11400" y="2676706"/>
            <a:ext cx="1124525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69" name="Elbow Connector 65">
            <a:extLst>
              <a:ext uri="{FF2B5EF4-FFF2-40B4-BE49-F238E27FC236}">
                <a16:creationId xmlns="" xmlns:a16="http://schemas.microsoft.com/office/drawing/2014/main" id="{6B133A04-12E2-43A2-A912-C292DDAB4615}"/>
              </a:ext>
            </a:extLst>
          </p:cNvPr>
          <p:cNvCxnSpPr>
            <a:stCxn id="164" idx="2"/>
            <a:endCxn id="141" idx="1"/>
          </p:cNvCxnSpPr>
          <p:nvPr/>
        </p:nvCxnSpPr>
        <p:spPr>
          <a:xfrm rot="16200000" flipH="1">
            <a:off x="-160366" y="2825673"/>
            <a:ext cx="1422458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70" name="Elbow Connector 66">
            <a:extLst>
              <a:ext uri="{FF2B5EF4-FFF2-40B4-BE49-F238E27FC236}">
                <a16:creationId xmlns="" xmlns:a16="http://schemas.microsoft.com/office/drawing/2014/main" id="{4ACE1A6A-9608-4E22-9720-2FF480EE2384}"/>
              </a:ext>
            </a:extLst>
          </p:cNvPr>
          <p:cNvCxnSpPr>
            <a:stCxn id="164" idx="2"/>
            <a:endCxn id="142" idx="1"/>
          </p:cNvCxnSpPr>
          <p:nvPr/>
        </p:nvCxnSpPr>
        <p:spPr>
          <a:xfrm rot="16200000" flipH="1">
            <a:off x="-309332" y="2974639"/>
            <a:ext cx="1720390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71" name="Elbow Connector 67">
            <a:extLst>
              <a:ext uri="{FF2B5EF4-FFF2-40B4-BE49-F238E27FC236}">
                <a16:creationId xmlns="" xmlns:a16="http://schemas.microsoft.com/office/drawing/2014/main" id="{5E31775D-947B-480C-8834-90A9DF2F0991}"/>
              </a:ext>
            </a:extLst>
          </p:cNvPr>
          <p:cNvCxnSpPr>
            <a:stCxn id="164" idx="2"/>
            <a:endCxn id="143" idx="1"/>
          </p:cNvCxnSpPr>
          <p:nvPr/>
        </p:nvCxnSpPr>
        <p:spPr>
          <a:xfrm rot="16200000" flipH="1">
            <a:off x="-461098" y="3126405"/>
            <a:ext cx="2018324" cy="58267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72" name="Elbow Connector 68">
            <a:extLst>
              <a:ext uri="{FF2B5EF4-FFF2-40B4-BE49-F238E27FC236}">
                <a16:creationId xmlns="" xmlns:a16="http://schemas.microsoft.com/office/drawing/2014/main" id="{B4AC1129-CF6A-44E4-8E4A-CB518E1790BF}"/>
              </a:ext>
            </a:extLst>
          </p:cNvPr>
          <p:cNvCxnSpPr>
            <a:stCxn id="193" idx="2"/>
            <a:endCxn id="174" idx="0"/>
          </p:cNvCxnSpPr>
          <p:nvPr/>
        </p:nvCxnSpPr>
        <p:spPr>
          <a:xfrm rot="16200000" flipH="1">
            <a:off x="2402568" y="2177076"/>
            <a:ext cx="94546" cy="33150"/>
          </a:xfrm>
          <a:prstGeom prst="bentConnector3">
            <a:avLst>
              <a:gd name="adj1" fmla="val 52173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73" name="Elbow Connector 69">
            <a:extLst>
              <a:ext uri="{FF2B5EF4-FFF2-40B4-BE49-F238E27FC236}">
                <a16:creationId xmlns="" xmlns:a16="http://schemas.microsoft.com/office/drawing/2014/main" id="{5AD552A4-540E-47A2-B9F5-039AEE1442EB}"/>
              </a:ext>
            </a:extLst>
          </p:cNvPr>
          <p:cNvCxnSpPr>
            <a:stCxn id="193" idx="2"/>
            <a:endCxn id="156" idx="0"/>
          </p:cNvCxnSpPr>
          <p:nvPr/>
        </p:nvCxnSpPr>
        <p:spPr>
          <a:xfrm rot="16200000" flipH="1">
            <a:off x="2845753" y="1733890"/>
            <a:ext cx="94546" cy="919521"/>
          </a:xfrm>
          <a:prstGeom prst="bentConnector3">
            <a:avLst>
              <a:gd name="adj1" fmla="val 52899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sp>
        <p:nvSpPr>
          <p:cNvPr id="174" name="Text Placeholder 8">
            <a:extLst>
              <a:ext uri="{FF2B5EF4-FFF2-40B4-BE49-F238E27FC236}">
                <a16:creationId xmlns="" xmlns:a16="http://schemas.microsoft.com/office/drawing/2014/main" id="{391C41F0-F4F1-438B-8C07-C03925AE6DC2}"/>
              </a:ext>
            </a:extLst>
          </p:cNvPr>
          <p:cNvSpPr txBox="1">
            <a:spLocks/>
          </p:cNvSpPr>
          <p:nvPr/>
        </p:nvSpPr>
        <p:spPr>
          <a:xfrm>
            <a:off x="1935604" y="2240924"/>
            <a:ext cx="1061622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54000" rIns="0" bIns="54000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SLT Health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D79B9062-B75E-4F7E-80C0-C40822A62381}"/>
              </a:ext>
            </a:extLst>
          </p:cNvPr>
          <p:cNvSpPr/>
          <p:nvPr/>
        </p:nvSpPr>
        <p:spPr>
          <a:xfrm>
            <a:off x="2574005" y="2368903"/>
            <a:ext cx="94884" cy="1443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6" name="Text Placeholder 8">
            <a:extLst>
              <a:ext uri="{FF2B5EF4-FFF2-40B4-BE49-F238E27FC236}">
                <a16:creationId xmlns="" xmlns:a16="http://schemas.microsoft.com/office/drawing/2014/main" id="{3A9F97C1-7058-43BE-A551-051304EC3C22}"/>
              </a:ext>
            </a:extLst>
          </p:cNvPr>
          <p:cNvSpPr txBox="1">
            <a:spLocks/>
          </p:cNvSpPr>
          <p:nvPr/>
        </p:nvSpPr>
        <p:spPr>
          <a:xfrm>
            <a:off x="3707891" y="2240924"/>
            <a:ext cx="1057092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54000" rIns="0" bIns="54000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Non-SLT Health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1C2AAD1D-E7BE-402F-B3DC-DBEC4CF582EB}"/>
              </a:ext>
            </a:extLst>
          </p:cNvPr>
          <p:cNvSpPr/>
          <p:nvPr/>
        </p:nvSpPr>
        <p:spPr>
          <a:xfrm>
            <a:off x="4256969" y="2368903"/>
            <a:ext cx="94884" cy="1443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78" name="Elbow Connector 90">
            <a:extLst>
              <a:ext uri="{FF2B5EF4-FFF2-40B4-BE49-F238E27FC236}">
                <a16:creationId xmlns="" xmlns:a16="http://schemas.microsoft.com/office/drawing/2014/main" id="{7BBD10E0-84B3-494E-B334-8425595C0833}"/>
              </a:ext>
            </a:extLst>
          </p:cNvPr>
          <p:cNvCxnSpPr>
            <a:stCxn id="179" idx="2"/>
            <a:endCxn id="144" idx="1"/>
          </p:cNvCxnSpPr>
          <p:nvPr/>
        </p:nvCxnSpPr>
        <p:spPr>
          <a:xfrm rot="16200000" flipH="1">
            <a:off x="6182225" y="2229808"/>
            <a:ext cx="230727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DD31AAB1-349E-496C-8DF8-21083F862494}"/>
              </a:ext>
            </a:extLst>
          </p:cNvPr>
          <p:cNvSpPr/>
          <p:nvPr/>
        </p:nvSpPr>
        <p:spPr>
          <a:xfrm>
            <a:off x="6218214" y="2001997"/>
            <a:ext cx="94884" cy="1443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80" name="Elbow Connector 92">
            <a:extLst>
              <a:ext uri="{FF2B5EF4-FFF2-40B4-BE49-F238E27FC236}">
                <a16:creationId xmlns="" xmlns:a16="http://schemas.microsoft.com/office/drawing/2014/main" id="{1F20C954-8AB3-45A1-8D13-EF2BAF2F3BFB}"/>
              </a:ext>
            </a:extLst>
          </p:cNvPr>
          <p:cNvCxnSpPr>
            <a:stCxn id="179" idx="2"/>
            <a:endCxn id="145" idx="1"/>
          </p:cNvCxnSpPr>
          <p:nvPr/>
        </p:nvCxnSpPr>
        <p:spPr>
          <a:xfrm rot="16200000" flipH="1">
            <a:off x="6033258" y="2378774"/>
            <a:ext cx="528660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1" name="Elbow Connector 93">
            <a:extLst>
              <a:ext uri="{FF2B5EF4-FFF2-40B4-BE49-F238E27FC236}">
                <a16:creationId xmlns="" xmlns:a16="http://schemas.microsoft.com/office/drawing/2014/main" id="{00C79CA0-799C-4716-B3C6-9D200AF43EEB}"/>
              </a:ext>
            </a:extLst>
          </p:cNvPr>
          <p:cNvCxnSpPr>
            <a:stCxn id="179" idx="2"/>
            <a:endCxn id="146" idx="1"/>
          </p:cNvCxnSpPr>
          <p:nvPr/>
        </p:nvCxnSpPr>
        <p:spPr>
          <a:xfrm rot="16200000" flipH="1">
            <a:off x="5884292" y="2527740"/>
            <a:ext cx="826593" cy="63865"/>
          </a:xfrm>
          <a:prstGeom prst="bentConnector2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2" name="Elbow Connector 94">
            <a:extLst>
              <a:ext uri="{FF2B5EF4-FFF2-40B4-BE49-F238E27FC236}">
                <a16:creationId xmlns="" xmlns:a16="http://schemas.microsoft.com/office/drawing/2014/main" id="{320E81C9-7E0C-48D2-AD14-1629EEE4C489}"/>
              </a:ext>
            </a:extLst>
          </p:cNvPr>
          <p:cNvCxnSpPr>
            <a:stCxn id="132" idx="2"/>
            <a:endCxn id="133" idx="0"/>
          </p:cNvCxnSpPr>
          <p:nvPr/>
        </p:nvCxnSpPr>
        <p:spPr>
          <a:xfrm rot="5400000">
            <a:off x="3943601" y="847057"/>
            <a:ext cx="149608" cy="106038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3" name="Elbow Connector 95">
            <a:extLst>
              <a:ext uri="{FF2B5EF4-FFF2-40B4-BE49-F238E27FC236}">
                <a16:creationId xmlns="" xmlns:a16="http://schemas.microsoft.com/office/drawing/2014/main" id="{44793028-D526-4047-8FDD-E8D8E262BE44}"/>
              </a:ext>
            </a:extLst>
          </p:cNvPr>
          <p:cNvCxnSpPr>
            <a:stCxn id="132" idx="2"/>
            <a:endCxn id="218" idx="0"/>
          </p:cNvCxnSpPr>
          <p:nvPr/>
        </p:nvCxnSpPr>
        <p:spPr>
          <a:xfrm rot="16200000" flipH="1">
            <a:off x="5007771" y="843270"/>
            <a:ext cx="149608" cy="106796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4" name="Elbow Connector 198">
            <a:extLst>
              <a:ext uri="{FF2B5EF4-FFF2-40B4-BE49-F238E27FC236}">
                <a16:creationId xmlns="" xmlns:a16="http://schemas.microsoft.com/office/drawing/2014/main" id="{2A1F9873-4D74-40CF-9777-4600FA474CC0}"/>
              </a:ext>
            </a:extLst>
          </p:cNvPr>
          <p:cNvCxnSpPr>
            <a:stCxn id="132" idx="2"/>
            <a:endCxn id="134" idx="0"/>
          </p:cNvCxnSpPr>
          <p:nvPr/>
        </p:nvCxnSpPr>
        <p:spPr>
          <a:xfrm>
            <a:off x="4548597" y="1302445"/>
            <a:ext cx="3787" cy="149608"/>
          </a:xfrm>
          <a:prstGeom prst="straightConnector1">
            <a:avLst/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5" name="Elbow Connector 97">
            <a:extLst>
              <a:ext uri="{FF2B5EF4-FFF2-40B4-BE49-F238E27FC236}">
                <a16:creationId xmlns="" xmlns:a16="http://schemas.microsoft.com/office/drawing/2014/main" id="{56771624-754C-4EBE-902A-AEAD016405A5}"/>
              </a:ext>
            </a:extLst>
          </p:cNvPr>
          <p:cNvCxnSpPr>
            <a:stCxn id="134" idx="2"/>
            <a:endCxn id="136" idx="0"/>
          </p:cNvCxnSpPr>
          <p:nvPr/>
        </p:nvCxnSpPr>
        <p:spPr>
          <a:xfrm rot="16200000" flipH="1">
            <a:off x="6284483" y="-7690"/>
            <a:ext cx="149608" cy="361381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6" name="Elbow Connector 98">
            <a:extLst>
              <a:ext uri="{FF2B5EF4-FFF2-40B4-BE49-F238E27FC236}">
                <a16:creationId xmlns="" xmlns:a16="http://schemas.microsoft.com/office/drawing/2014/main" id="{F75315AC-1BE6-4B1C-A212-503499AFB543}"/>
              </a:ext>
            </a:extLst>
          </p:cNvPr>
          <p:cNvCxnSpPr>
            <a:stCxn id="134" idx="2"/>
            <a:endCxn id="135" idx="0"/>
          </p:cNvCxnSpPr>
          <p:nvPr/>
        </p:nvCxnSpPr>
        <p:spPr>
          <a:xfrm rot="16200000" flipH="1">
            <a:off x="5567866" y="708926"/>
            <a:ext cx="149608" cy="218057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7" name="Elbow Connector 99">
            <a:extLst>
              <a:ext uri="{FF2B5EF4-FFF2-40B4-BE49-F238E27FC236}">
                <a16:creationId xmlns="" xmlns:a16="http://schemas.microsoft.com/office/drawing/2014/main" id="{AEC7F991-75A9-4387-83AA-AA11A2BDF640}"/>
              </a:ext>
            </a:extLst>
          </p:cNvPr>
          <p:cNvCxnSpPr>
            <a:stCxn id="134" idx="2"/>
            <a:endCxn id="243" idx="0"/>
          </p:cNvCxnSpPr>
          <p:nvPr/>
        </p:nvCxnSpPr>
        <p:spPr>
          <a:xfrm rot="16200000" flipH="1">
            <a:off x="4851250" y="1425542"/>
            <a:ext cx="149608" cy="74734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8" name="Elbow Connector 100">
            <a:extLst>
              <a:ext uri="{FF2B5EF4-FFF2-40B4-BE49-F238E27FC236}">
                <a16:creationId xmlns="" xmlns:a16="http://schemas.microsoft.com/office/drawing/2014/main" id="{9BF1791C-029E-44F5-9409-19AB505868B8}"/>
              </a:ext>
            </a:extLst>
          </p:cNvPr>
          <p:cNvCxnSpPr>
            <a:stCxn id="134" idx="2"/>
            <a:endCxn id="194" idx="0"/>
          </p:cNvCxnSpPr>
          <p:nvPr/>
        </p:nvCxnSpPr>
        <p:spPr>
          <a:xfrm rot="5400000">
            <a:off x="4134636" y="1456273"/>
            <a:ext cx="149608" cy="68588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89" name="Elbow Connector 101">
            <a:extLst>
              <a:ext uri="{FF2B5EF4-FFF2-40B4-BE49-F238E27FC236}">
                <a16:creationId xmlns="" xmlns:a16="http://schemas.microsoft.com/office/drawing/2014/main" id="{88A69BF5-7246-4F3F-9DD2-1593764D3B38}"/>
              </a:ext>
            </a:extLst>
          </p:cNvPr>
          <p:cNvCxnSpPr>
            <a:stCxn id="134" idx="2"/>
            <a:endCxn id="193" idx="0"/>
          </p:cNvCxnSpPr>
          <p:nvPr/>
        </p:nvCxnSpPr>
        <p:spPr>
          <a:xfrm rot="5400000">
            <a:off x="3418020" y="739657"/>
            <a:ext cx="149608" cy="211911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cxnSp>
        <p:nvCxnSpPr>
          <p:cNvPr id="190" name="Elbow Connector 102">
            <a:extLst>
              <a:ext uri="{FF2B5EF4-FFF2-40B4-BE49-F238E27FC236}">
                <a16:creationId xmlns="" xmlns:a16="http://schemas.microsoft.com/office/drawing/2014/main" id="{CBCBC9C1-6C37-46B2-8DB8-59B9C008C423}"/>
              </a:ext>
            </a:extLst>
          </p:cNvPr>
          <p:cNvCxnSpPr>
            <a:stCxn id="134" idx="2"/>
            <a:endCxn id="163" idx="0"/>
          </p:cNvCxnSpPr>
          <p:nvPr/>
        </p:nvCxnSpPr>
        <p:spPr>
          <a:xfrm rot="5400000">
            <a:off x="2701405" y="23042"/>
            <a:ext cx="149608" cy="355234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D4F53"/>
            </a:solidFill>
            <a:prstDash val="solid"/>
          </a:ln>
          <a:effectLst/>
        </p:spPr>
      </p:cxnSp>
      <p:sp>
        <p:nvSpPr>
          <p:cNvPr id="191" name="Right Triangle 190">
            <a:extLst>
              <a:ext uri="{FF2B5EF4-FFF2-40B4-BE49-F238E27FC236}">
                <a16:creationId xmlns="" xmlns:a16="http://schemas.microsoft.com/office/drawing/2014/main" id="{4F5A6840-F582-4ED3-A331-8AA356865FC5}"/>
              </a:ext>
            </a:extLst>
          </p:cNvPr>
          <p:cNvSpPr/>
          <p:nvPr/>
        </p:nvSpPr>
        <p:spPr>
          <a:xfrm rot="10800000">
            <a:off x="4831280" y="1452052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2" name="Right Triangle 191">
            <a:extLst>
              <a:ext uri="{FF2B5EF4-FFF2-40B4-BE49-F238E27FC236}">
                <a16:creationId xmlns="" xmlns:a16="http://schemas.microsoft.com/office/drawing/2014/main" id="{17B2E75F-3130-4AD9-862A-5226A1BA8294}"/>
              </a:ext>
            </a:extLst>
          </p:cNvPr>
          <p:cNvSpPr/>
          <p:nvPr/>
        </p:nvSpPr>
        <p:spPr>
          <a:xfrm rot="10800000">
            <a:off x="1392711" y="1874019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3" name="Text Placeholder 8">
            <a:extLst>
              <a:ext uri="{FF2B5EF4-FFF2-40B4-BE49-F238E27FC236}">
                <a16:creationId xmlns="" xmlns:a16="http://schemas.microsoft.com/office/drawing/2014/main" id="{148D4072-6B73-43AB-95B7-806F98AAB855}"/>
              </a:ext>
            </a:extLst>
          </p:cNvPr>
          <p:cNvSpPr txBox="1">
            <a:spLocks/>
          </p:cNvSpPr>
          <p:nvPr/>
        </p:nvSpPr>
        <p:spPr>
          <a:xfrm>
            <a:off x="1904719" y="1874019"/>
            <a:ext cx="1057092" cy="272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47331" tIns="47331" rIns="47331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Health</a:t>
            </a:r>
          </a:p>
        </p:txBody>
      </p:sp>
      <p:sp>
        <p:nvSpPr>
          <p:cNvPr id="194" name="Text Placeholder 8">
            <a:extLst>
              <a:ext uri="{FF2B5EF4-FFF2-40B4-BE49-F238E27FC236}">
                <a16:creationId xmlns="" xmlns:a16="http://schemas.microsoft.com/office/drawing/2014/main" id="{80871579-DF7F-448E-8810-764A5B0990A5}"/>
              </a:ext>
            </a:extLst>
          </p:cNvPr>
          <p:cNvSpPr txBox="1">
            <a:spLocks/>
          </p:cNvSpPr>
          <p:nvPr/>
        </p:nvSpPr>
        <p:spPr>
          <a:xfrm>
            <a:off x="3337950" y="1874019"/>
            <a:ext cx="1057092" cy="272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47331" tIns="47331" rIns="47331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CP default</a:t>
            </a:r>
          </a:p>
        </p:txBody>
      </p:sp>
      <p:sp>
        <p:nvSpPr>
          <p:cNvPr id="195" name="Right Triangle 194">
            <a:extLst>
              <a:ext uri="{FF2B5EF4-FFF2-40B4-BE49-F238E27FC236}">
                <a16:creationId xmlns="" xmlns:a16="http://schemas.microsoft.com/office/drawing/2014/main" id="{6E87B4F9-759E-4ED3-8790-86F05763076D}"/>
              </a:ext>
            </a:extLst>
          </p:cNvPr>
          <p:cNvSpPr/>
          <p:nvPr/>
        </p:nvSpPr>
        <p:spPr>
          <a:xfrm rot="10800000">
            <a:off x="5707038" y="2240924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6" name="Right Triangle 195">
            <a:extLst>
              <a:ext uri="{FF2B5EF4-FFF2-40B4-BE49-F238E27FC236}">
                <a16:creationId xmlns="" xmlns:a16="http://schemas.microsoft.com/office/drawing/2014/main" id="{E7CE6A42-3035-4789-96F8-565A1F92FC29}"/>
              </a:ext>
            </a:extLst>
          </p:cNvPr>
          <p:cNvSpPr/>
          <p:nvPr/>
        </p:nvSpPr>
        <p:spPr>
          <a:xfrm rot="10800000">
            <a:off x="3542945" y="2240924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7" name="Right Triangle 196">
            <a:extLst>
              <a:ext uri="{FF2B5EF4-FFF2-40B4-BE49-F238E27FC236}">
                <a16:creationId xmlns="" xmlns:a16="http://schemas.microsoft.com/office/drawing/2014/main" id="{7D38E46F-474E-4181-B9C7-0E0FD914A35D}"/>
              </a:ext>
            </a:extLst>
          </p:cNvPr>
          <p:cNvSpPr/>
          <p:nvPr/>
        </p:nvSpPr>
        <p:spPr>
          <a:xfrm rot="10800000">
            <a:off x="2861356" y="2240924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8" name="Right Triangle 197">
            <a:extLst>
              <a:ext uri="{FF2B5EF4-FFF2-40B4-BE49-F238E27FC236}">
                <a16:creationId xmlns="" xmlns:a16="http://schemas.microsoft.com/office/drawing/2014/main" id="{3E9C241A-707C-427D-B53C-CEF6DE6CF8EF}"/>
              </a:ext>
            </a:extLst>
          </p:cNvPr>
          <p:cNvSpPr/>
          <p:nvPr/>
        </p:nvSpPr>
        <p:spPr>
          <a:xfrm rot="10800000">
            <a:off x="1398308" y="2240924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9" name="Right Triangle 198">
            <a:extLst>
              <a:ext uri="{FF2B5EF4-FFF2-40B4-BE49-F238E27FC236}">
                <a16:creationId xmlns="" xmlns:a16="http://schemas.microsoft.com/office/drawing/2014/main" id="{6E511067-14A4-489E-9796-7E12C6BA2041}"/>
              </a:ext>
            </a:extLst>
          </p:cNvPr>
          <p:cNvSpPr/>
          <p:nvPr/>
        </p:nvSpPr>
        <p:spPr>
          <a:xfrm rot="10800000">
            <a:off x="1398308" y="2538857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0" name="Right Triangle 199">
            <a:extLst>
              <a:ext uri="{FF2B5EF4-FFF2-40B4-BE49-F238E27FC236}">
                <a16:creationId xmlns="" xmlns:a16="http://schemas.microsoft.com/office/drawing/2014/main" id="{FA8146D4-2C09-4749-9010-B8A77A8D6A38}"/>
              </a:ext>
            </a:extLst>
          </p:cNvPr>
          <p:cNvSpPr/>
          <p:nvPr/>
        </p:nvSpPr>
        <p:spPr>
          <a:xfrm rot="10800000">
            <a:off x="1398308" y="2836789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1" name="Right Triangle 200">
            <a:extLst>
              <a:ext uri="{FF2B5EF4-FFF2-40B4-BE49-F238E27FC236}">
                <a16:creationId xmlns="" xmlns:a16="http://schemas.microsoft.com/office/drawing/2014/main" id="{3A967993-9694-4E12-921A-A11C9D813F55}"/>
              </a:ext>
            </a:extLst>
          </p:cNvPr>
          <p:cNvSpPr/>
          <p:nvPr/>
        </p:nvSpPr>
        <p:spPr>
          <a:xfrm rot="10800000">
            <a:off x="1398308" y="3134723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2" name="Right Triangle 201">
            <a:extLst>
              <a:ext uri="{FF2B5EF4-FFF2-40B4-BE49-F238E27FC236}">
                <a16:creationId xmlns="" xmlns:a16="http://schemas.microsoft.com/office/drawing/2014/main" id="{BB9575D0-6117-458E-B95C-E376CBD6AE24}"/>
              </a:ext>
            </a:extLst>
          </p:cNvPr>
          <p:cNvSpPr/>
          <p:nvPr/>
        </p:nvSpPr>
        <p:spPr>
          <a:xfrm rot="10800000">
            <a:off x="1398308" y="3432656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3" name="Right Triangle 202">
            <a:extLst>
              <a:ext uri="{FF2B5EF4-FFF2-40B4-BE49-F238E27FC236}">
                <a16:creationId xmlns="" xmlns:a16="http://schemas.microsoft.com/office/drawing/2014/main" id="{75E9CB6B-4776-4CBA-9DBF-E7B6FA82AAD4}"/>
              </a:ext>
            </a:extLst>
          </p:cNvPr>
          <p:cNvSpPr/>
          <p:nvPr/>
        </p:nvSpPr>
        <p:spPr>
          <a:xfrm rot="10800000">
            <a:off x="1398308" y="3730587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4" name="Right Triangle 203">
            <a:extLst>
              <a:ext uri="{FF2B5EF4-FFF2-40B4-BE49-F238E27FC236}">
                <a16:creationId xmlns="" xmlns:a16="http://schemas.microsoft.com/office/drawing/2014/main" id="{60AE6DEC-ABF6-45AE-B682-4A87346E7D2A}"/>
              </a:ext>
            </a:extLst>
          </p:cNvPr>
          <p:cNvSpPr/>
          <p:nvPr/>
        </p:nvSpPr>
        <p:spPr>
          <a:xfrm rot="10800000">
            <a:off x="1398308" y="4028522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5" name="Right Triangle 204">
            <a:extLst>
              <a:ext uri="{FF2B5EF4-FFF2-40B4-BE49-F238E27FC236}">
                <a16:creationId xmlns="" xmlns:a16="http://schemas.microsoft.com/office/drawing/2014/main" id="{CC0332D1-108C-4687-8EEB-F6327DE33113}"/>
              </a:ext>
            </a:extLst>
          </p:cNvPr>
          <p:cNvSpPr/>
          <p:nvPr/>
        </p:nvSpPr>
        <p:spPr>
          <a:xfrm rot="10800000">
            <a:off x="2861356" y="2539535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6" name="Right Triangle 205">
            <a:extLst>
              <a:ext uri="{FF2B5EF4-FFF2-40B4-BE49-F238E27FC236}">
                <a16:creationId xmlns="" xmlns:a16="http://schemas.microsoft.com/office/drawing/2014/main" id="{6AA34167-46DA-4FEA-AA47-EC76724A6ED0}"/>
              </a:ext>
            </a:extLst>
          </p:cNvPr>
          <p:cNvSpPr/>
          <p:nvPr/>
        </p:nvSpPr>
        <p:spPr>
          <a:xfrm rot="10800000">
            <a:off x="2861356" y="2837468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7" name="Right Triangle 206">
            <a:extLst>
              <a:ext uri="{FF2B5EF4-FFF2-40B4-BE49-F238E27FC236}">
                <a16:creationId xmlns="" xmlns:a16="http://schemas.microsoft.com/office/drawing/2014/main" id="{57CCADAC-BE1C-4C72-A093-79CDACC0514F}"/>
              </a:ext>
            </a:extLst>
          </p:cNvPr>
          <p:cNvSpPr/>
          <p:nvPr/>
        </p:nvSpPr>
        <p:spPr>
          <a:xfrm rot="10800000">
            <a:off x="2861356" y="3135401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8" name="Right Triangle 207">
            <a:extLst>
              <a:ext uri="{FF2B5EF4-FFF2-40B4-BE49-F238E27FC236}">
                <a16:creationId xmlns="" xmlns:a16="http://schemas.microsoft.com/office/drawing/2014/main" id="{003EE063-56AD-4AD7-8B8F-F5F00E6B3B25}"/>
              </a:ext>
            </a:extLst>
          </p:cNvPr>
          <p:cNvSpPr/>
          <p:nvPr/>
        </p:nvSpPr>
        <p:spPr>
          <a:xfrm rot="10800000">
            <a:off x="2861356" y="3433334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9" name="Right Triangle 208">
            <a:extLst>
              <a:ext uri="{FF2B5EF4-FFF2-40B4-BE49-F238E27FC236}">
                <a16:creationId xmlns="" xmlns:a16="http://schemas.microsoft.com/office/drawing/2014/main" id="{C2A484E7-1B0E-46F9-9BDD-58991A8C2992}"/>
              </a:ext>
            </a:extLst>
          </p:cNvPr>
          <p:cNvSpPr/>
          <p:nvPr/>
        </p:nvSpPr>
        <p:spPr>
          <a:xfrm rot="10800000">
            <a:off x="2861356" y="3731266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0" name="Right Triangle 209">
            <a:extLst>
              <a:ext uri="{FF2B5EF4-FFF2-40B4-BE49-F238E27FC236}">
                <a16:creationId xmlns="" xmlns:a16="http://schemas.microsoft.com/office/drawing/2014/main" id="{C042C96E-EE4D-46EB-A429-E993C61D2220}"/>
              </a:ext>
            </a:extLst>
          </p:cNvPr>
          <p:cNvSpPr/>
          <p:nvPr/>
        </p:nvSpPr>
        <p:spPr>
          <a:xfrm rot="10800000">
            <a:off x="2861356" y="4029200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1" name="Right Triangle 210">
            <a:extLst>
              <a:ext uri="{FF2B5EF4-FFF2-40B4-BE49-F238E27FC236}">
                <a16:creationId xmlns="" xmlns:a16="http://schemas.microsoft.com/office/drawing/2014/main" id="{21C73824-31C8-4EF7-89C9-25861085E8E0}"/>
              </a:ext>
            </a:extLst>
          </p:cNvPr>
          <p:cNvSpPr/>
          <p:nvPr/>
        </p:nvSpPr>
        <p:spPr>
          <a:xfrm rot="10800000">
            <a:off x="5707038" y="2538857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Right Triangle 211">
            <a:extLst>
              <a:ext uri="{FF2B5EF4-FFF2-40B4-BE49-F238E27FC236}">
                <a16:creationId xmlns="" xmlns:a16="http://schemas.microsoft.com/office/drawing/2014/main" id="{89086C5D-5F21-4BD2-87E3-73D5BF97D0FA}"/>
              </a:ext>
            </a:extLst>
          </p:cNvPr>
          <p:cNvSpPr/>
          <p:nvPr/>
        </p:nvSpPr>
        <p:spPr>
          <a:xfrm rot="10800000">
            <a:off x="5707038" y="2836789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Right Triangle 212">
            <a:extLst>
              <a:ext uri="{FF2B5EF4-FFF2-40B4-BE49-F238E27FC236}">
                <a16:creationId xmlns="" xmlns:a16="http://schemas.microsoft.com/office/drawing/2014/main" id="{F8A1112D-A099-4D4B-B576-9AFC0022A158}"/>
              </a:ext>
            </a:extLst>
          </p:cNvPr>
          <p:cNvSpPr/>
          <p:nvPr/>
        </p:nvSpPr>
        <p:spPr>
          <a:xfrm rot="10800000">
            <a:off x="5707038" y="3134723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Right Triangle 213">
            <a:extLst>
              <a:ext uri="{FF2B5EF4-FFF2-40B4-BE49-F238E27FC236}">
                <a16:creationId xmlns="" xmlns:a16="http://schemas.microsoft.com/office/drawing/2014/main" id="{8591A07B-11FE-4EA7-B80E-F0230D769F9D}"/>
              </a:ext>
            </a:extLst>
          </p:cNvPr>
          <p:cNvSpPr/>
          <p:nvPr/>
        </p:nvSpPr>
        <p:spPr>
          <a:xfrm rot="10800000">
            <a:off x="5707038" y="3432656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Right Triangle 214">
            <a:extLst>
              <a:ext uri="{FF2B5EF4-FFF2-40B4-BE49-F238E27FC236}">
                <a16:creationId xmlns="" xmlns:a16="http://schemas.microsoft.com/office/drawing/2014/main" id="{B3038D86-128F-4DBD-95D0-AC8271D2DC5E}"/>
              </a:ext>
            </a:extLst>
          </p:cNvPr>
          <p:cNvSpPr/>
          <p:nvPr/>
        </p:nvSpPr>
        <p:spPr>
          <a:xfrm rot="10800000">
            <a:off x="5707038" y="3730587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Text Placeholder 8">
            <a:extLst>
              <a:ext uri="{FF2B5EF4-FFF2-40B4-BE49-F238E27FC236}">
                <a16:creationId xmlns="" xmlns:a16="http://schemas.microsoft.com/office/drawing/2014/main" id="{97BB7DA2-11FE-4DBC-A900-FF672A85E928}"/>
              </a:ext>
            </a:extLst>
          </p:cNvPr>
          <p:cNvSpPr txBox="1">
            <a:spLocks/>
          </p:cNvSpPr>
          <p:nvPr/>
        </p:nvSpPr>
        <p:spPr>
          <a:xfrm>
            <a:off x="4891525" y="4028522"/>
            <a:ext cx="951383" cy="27235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0" tIns="47331" rIns="0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/>
              </a:rPr>
              <a:t>Cat</a:t>
            </a:r>
          </a:p>
        </p:txBody>
      </p:sp>
      <p:sp>
        <p:nvSpPr>
          <p:cNvPr id="216" name="Right Triangle 215">
            <a:extLst>
              <a:ext uri="{FF2B5EF4-FFF2-40B4-BE49-F238E27FC236}">
                <a16:creationId xmlns="" xmlns:a16="http://schemas.microsoft.com/office/drawing/2014/main" id="{D6C810E1-2B31-45DF-9ED7-0C22715EE7B9}"/>
              </a:ext>
            </a:extLst>
          </p:cNvPr>
          <p:cNvSpPr/>
          <p:nvPr/>
        </p:nvSpPr>
        <p:spPr>
          <a:xfrm rot="10800000">
            <a:off x="5707038" y="4028522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="" xmlns:a16="http://schemas.microsoft.com/office/drawing/2014/main" id="{8DD4A061-190E-42EA-B182-FFE9B23D3A52}"/>
              </a:ext>
            </a:extLst>
          </p:cNvPr>
          <p:cNvGrpSpPr/>
          <p:nvPr/>
        </p:nvGrpSpPr>
        <p:grpSpPr>
          <a:xfrm>
            <a:off x="4771181" y="1874019"/>
            <a:ext cx="1057092" cy="272359"/>
            <a:chOff x="4975211" y="1915549"/>
            <a:chExt cx="847510" cy="315641"/>
          </a:xfrm>
        </p:grpSpPr>
        <p:sp>
          <p:nvSpPr>
            <p:cNvPr id="242" name="Rectangle 241">
              <a:extLst>
                <a:ext uri="{FF2B5EF4-FFF2-40B4-BE49-F238E27FC236}">
                  <a16:creationId xmlns="" xmlns:a16="http://schemas.microsoft.com/office/drawing/2014/main" id="{60E2262A-3079-4C4D-BAFE-4FB1CA802CFE}"/>
                </a:ext>
              </a:extLst>
            </p:cNvPr>
            <p:cNvSpPr/>
            <p:nvPr/>
          </p:nvSpPr>
          <p:spPr>
            <a:xfrm>
              <a:off x="4975212" y="1915549"/>
              <a:ext cx="96940" cy="1673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80147" tIns="40074" rIns="80147" bIns="40074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3" name="Text Placeholder 8">
              <a:extLst>
                <a:ext uri="{FF2B5EF4-FFF2-40B4-BE49-F238E27FC236}">
                  <a16:creationId xmlns="" xmlns:a16="http://schemas.microsoft.com/office/drawing/2014/main" id="{4E9775EA-F54A-4C11-AB50-87651A07001A}"/>
                </a:ext>
              </a:extLst>
            </p:cNvPr>
            <p:cNvSpPr txBox="1">
              <a:spLocks/>
            </p:cNvSpPr>
            <p:nvPr/>
          </p:nvSpPr>
          <p:spPr>
            <a:xfrm>
              <a:off x="4975211" y="1915549"/>
              <a:ext cx="847510" cy="3156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47331" tIns="47331" rIns="47331" bIns="47331" anchor="ctr"/>
            <a:lstStyle>
              <a:lvl1pPr marL="0" indent="0" algn="l" rtl="0" eaLnBrk="1" fontAlgn="base" hangingPunct="1"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lang="en-US" sz="1400" dirty="0" smtClean="0">
                  <a:solidFill>
                    <a:schemeClr val="accent4"/>
                  </a:solidFill>
                  <a:latin typeface="+mn-lt"/>
                  <a:ea typeface="+mn-ea"/>
                  <a:cs typeface="ＭＳ Ｐゴシック"/>
                </a:defRPr>
              </a:lvl1pPr>
              <a:lvl2pPr marL="0" indent="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lang="en-US" sz="1100" dirty="0" smtClean="0">
                  <a:solidFill>
                    <a:schemeClr val="tx1"/>
                  </a:solidFill>
                  <a:latin typeface="+mn-lt"/>
                  <a:ea typeface="+mn-ea"/>
                  <a:cs typeface="ＭＳ Ｐゴシック"/>
                </a:defRPr>
              </a:lvl2pPr>
              <a:lvl3pPr marL="182563" indent="-182563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+mn-lt"/>
                  <a:ea typeface="+mn-ea"/>
                  <a:cs typeface="ＭＳ Ｐゴシック"/>
                </a:defRPr>
              </a:lvl3pPr>
              <a:lvl4pPr marL="358775" indent="-176213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75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+mn-lt"/>
                  <a:ea typeface="+mn-ea"/>
                  <a:cs typeface="ＭＳ Ｐゴシック"/>
                </a:defRPr>
              </a:lvl4pPr>
              <a:lvl5pPr marL="541338" indent="-182563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75000"/>
                <a:buFont typeface="Arial" pitchFamily="34" charset="0"/>
                <a:buChar char="–"/>
                <a:defRPr sz="1100">
                  <a:solidFill>
                    <a:schemeClr val="tx1"/>
                  </a:solidFill>
                  <a:latin typeface="+mn-lt"/>
                  <a:ea typeface="+mn-ea"/>
                  <a:cs typeface="ＭＳ Ｐゴシック"/>
                </a:defRPr>
              </a:lvl5pPr>
              <a:lvl6pPr marL="182563" indent="-182563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1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38148" indent="-2523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35993" indent="-2523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33838" indent="-25238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2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Life UWR</a:t>
              </a:r>
            </a:p>
          </p:txBody>
        </p:sp>
      </p:grpSp>
      <p:sp>
        <p:nvSpPr>
          <p:cNvPr id="218" name="Text Placeholder 8">
            <a:extLst>
              <a:ext uri="{FF2B5EF4-FFF2-40B4-BE49-F238E27FC236}">
                <a16:creationId xmlns="" xmlns:a16="http://schemas.microsoft.com/office/drawing/2014/main" id="{EEBBD4C2-209D-4E1B-AF92-805BEFE82D35}"/>
              </a:ext>
            </a:extLst>
          </p:cNvPr>
          <p:cNvSpPr txBox="1">
            <a:spLocks/>
          </p:cNvSpPr>
          <p:nvPr/>
        </p:nvSpPr>
        <p:spPr>
          <a:xfrm>
            <a:off x="5201788" y="1452052"/>
            <a:ext cx="829534" cy="272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7331" tIns="47331" rIns="47331" bIns="47331" anchor="ctr"/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400" dirty="0" smtClean="0">
                <a:solidFill>
                  <a:schemeClr val="accent4"/>
                </a:solidFill>
                <a:latin typeface="+mn-lt"/>
                <a:ea typeface="+mn-ea"/>
                <a:cs typeface="ＭＳ Ｐゴシック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358775" indent="-1762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541338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82563" indent="-18256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73814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235993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38" indent="-2523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Operational</a:t>
            </a:r>
          </a:p>
        </p:txBody>
      </p:sp>
      <p:sp>
        <p:nvSpPr>
          <p:cNvPr id="219" name="Right Triangle 218">
            <a:extLst>
              <a:ext uri="{FF2B5EF4-FFF2-40B4-BE49-F238E27FC236}">
                <a16:creationId xmlns="" xmlns:a16="http://schemas.microsoft.com/office/drawing/2014/main" id="{CE2A8D3F-2842-49B5-85C7-7E88E43A0F06}"/>
              </a:ext>
            </a:extLst>
          </p:cNvPr>
          <p:cNvSpPr/>
          <p:nvPr/>
        </p:nvSpPr>
        <p:spPr>
          <a:xfrm rot="10800000">
            <a:off x="2825942" y="1874019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Right Triangle 219">
            <a:extLst>
              <a:ext uri="{FF2B5EF4-FFF2-40B4-BE49-F238E27FC236}">
                <a16:creationId xmlns="" xmlns:a16="http://schemas.microsoft.com/office/drawing/2014/main" id="{529AFC92-F3DB-4C6D-8E5C-D4235F2A6703}"/>
              </a:ext>
            </a:extLst>
          </p:cNvPr>
          <p:cNvSpPr/>
          <p:nvPr/>
        </p:nvSpPr>
        <p:spPr>
          <a:xfrm rot="10800000">
            <a:off x="4259173" y="1874019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Right Triangle 220">
            <a:extLst>
              <a:ext uri="{FF2B5EF4-FFF2-40B4-BE49-F238E27FC236}">
                <a16:creationId xmlns="" xmlns:a16="http://schemas.microsoft.com/office/drawing/2014/main" id="{9C50FECA-6835-4C37-B496-4606AA644D02}"/>
              </a:ext>
            </a:extLst>
          </p:cNvPr>
          <p:cNvSpPr/>
          <p:nvPr/>
        </p:nvSpPr>
        <p:spPr>
          <a:xfrm rot="10800000">
            <a:off x="5692404" y="1874020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Right Triangle 221">
            <a:extLst>
              <a:ext uri="{FF2B5EF4-FFF2-40B4-BE49-F238E27FC236}">
                <a16:creationId xmlns="" xmlns:a16="http://schemas.microsoft.com/office/drawing/2014/main" id="{30D68FF0-BFE6-4ACF-A418-064798EC537B}"/>
              </a:ext>
            </a:extLst>
          </p:cNvPr>
          <p:cNvSpPr/>
          <p:nvPr/>
        </p:nvSpPr>
        <p:spPr>
          <a:xfrm rot="10800000">
            <a:off x="7125635" y="1874019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Right Triangle 222">
            <a:extLst>
              <a:ext uri="{FF2B5EF4-FFF2-40B4-BE49-F238E27FC236}">
                <a16:creationId xmlns="" xmlns:a16="http://schemas.microsoft.com/office/drawing/2014/main" id="{33F94E3D-7911-43DA-B30E-C8CE3099D2F9}"/>
              </a:ext>
            </a:extLst>
          </p:cNvPr>
          <p:cNvSpPr/>
          <p:nvPr/>
        </p:nvSpPr>
        <p:spPr>
          <a:xfrm rot="10800000">
            <a:off x="8558868" y="1874019"/>
            <a:ext cx="135870" cy="105872"/>
          </a:xfrm>
          <a:prstGeom prst="rtTriangle">
            <a:avLst/>
          </a:prstGeom>
          <a:solidFill>
            <a:srgbClr val="4D4F53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34FC05B4-8370-4622-87F2-476BD7F50F97}"/>
              </a:ext>
            </a:extLst>
          </p:cNvPr>
          <p:cNvSpPr/>
          <p:nvPr/>
        </p:nvSpPr>
        <p:spPr bwMode="auto">
          <a:xfrm>
            <a:off x="1935604" y="2285642"/>
            <a:ext cx="110239" cy="2194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ＭＳ Ｐゴシック" pitchFamily="108" charset="-128"/>
              <a:cs typeface="+mn-cs"/>
            </a:endParaRPr>
          </a:p>
        </p:txBody>
      </p:sp>
      <p:cxnSp>
        <p:nvCxnSpPr>
          <p:cNvPr id="225" name="Elbow Connector 24">
            <a:extLst>
              <a:ext uri="{FF2B5EF4-FFF2-40B4-BE49-F238E27FC236}">
                <a16:creationId xmlns="" xmlns:a16="http://schemas.microsoft.com/office/drawing/2014/main" id="{EFB685A7-2584-403B-A921-EB8694556599}"/>
              </a:ext>
            </a:extLst>
          </p:cNvPr>
          <p:cNvCxnSpPr>
            <a:stCxn id="224" idx="2"/>
            <a:endCxn id="157" idx="1"/>
          </p:cNvCxnSpPr>
          <p:nvPr/>
        </p:nvCxnSpPr>
        <p:spPr bwMode="auto">
          <a:xfrm rot="16200000" flipH="1">
            <a:off x="1933298" y="2562492"/>
            <a:ext cx="169972" cy="55120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Elbow Connector 140">
            <a:extLst>
              <a:ext uri="{FF2B5EF4-FFF2-40B4-BE49-F238E27FC236}">
                <a16:creationId xmlns="" xmlns:a16="http://schemas.microsoft.com/office/drawing/2014/main" id="{1F793108-DD48-43FA-A6C8-844C2126E06B}"/>
              </a:ext>
            </a:extLst>
          </p:cNvPr>
          <p:cNvCxnSpPr>
            <a:stCxn id="224" idx="2"/>
            <a:endCxn id="158" idx="1"/>
          </p:cNvCxnSpPr>
          <p:nvPr/>
        </p:nvCxnSpPr>
        <p:spPr bwMode="auto">
          <a:xfrm rot="16200000" flipH="1">
            <a:off x="1784331" y="2711458"/>
            <a:ext cx="467903" cy="55120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Elbow Connector 142">
            <a:extLst>
              <a:ext uri="{FF2B5EF4-FFF2-40B4-BE49-F238E27FC236}">
                <a16:creationId xmlns="" xmlns:a16="http://schemas.microsoft.com/office/drawing/2014/main" id="{ACB8A796-5702-4A3E-A6D7-497BC5D95653}"/>
              </a:ext>
            </a:extLst>
          </p:cNvPr>
          <p:cNvCxnSpPr>
            <a:stCxn id="224" idx="2"/>
            <a:endCxn id="159" idx="1"/>
          </p:cNvCxnSpPr>
          <p:nvPr/>
        </p:nvCxnSpPr>
        <p:spPr bwMode="auto">
          <a:xfrm rot="16200000" flipH="1">
            <a:off x="1635365" y="2860425"/>
            <a:ext cx="765836" cy="55120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Elbow Connector 144">
            <a:extLst>
              <a:ext uri="{FF2B5EF4-FFF2-40B4-BE49-F238E27FC236}">
                <a16:creationId xmlns="" xmlns:a16="http://schemas.microsoft.com/office/drawing/2014/main" id="{016A22DC-099D-45EF-BF17-54114D4CA3B8}"/>
              </a:ext>
            </a:extLst>
          </p:cNvPr>
          <p:cNvCxnSpPr>
            <a:stCxn id="224" idx="2"/>
            <a:endCxn id="160" idx="1"/>
          </p:cNvCxnSpPr>
          <p:nvPr/>
        </p:nvCxnSpPr>
        <p:spPr bwMode="auto">
          <a:xfrm rot="16200000" flipH="1">
            <a:off x="1486398" y="3009390"/>
            <a:ext cx="1063769" cy="55120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Elbow Connector 146">
            <a:extLst>
              <a:ext uri="{FF2B5EF4-FFF2-40B4-BE49-F238E27FC236}">
                <a16:creationId xmlns="" xmlns:a16="http://schemas.microsoft.com/office/drawing/2014/main" id="{A0F71795-305A-40E3-B886-56B2657E3FF3}"/>
              </a:ext>
            </a:extLst>
          </p:cNvPr>
          <p:cNvCxnSpPr>
            <a:stCxn id="224" idx="2"/>
            <a:endCxn id="161" idx="1"/>
          </p:cNvCxnSpPr>
          <p:nvPr/>
        </p:nvCxnSpPr>
        <p:spPr bwMode="auto">
          <a:xfrm rot="16200000" flipH="1">
            <a:off x="1337432" y="3158357"/>
            <a:ext cx="1361701" cy="55120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Elbow Connector 148">
            <a:extLst>
              <a:ext uri="{FF2B5EF4-FFF2-40B4-BE49-F238E27FC236}">
                <a16:creationId xmlns="" xmlns:a16="http://schemas.microsoft.com/office/drawing/2014/main" id="{686DCDCF-2E5F-48EA-89E5-9F0F4C5B7735}"/>
              </a:ext>
            </a:extLst>
          </p:cNvPr>
          <p:cNvCxnSpPr>
            <a:stCxn id="224" idx="2"/>
            <a:endCxn id="162" idx="1"/>
          </p:cNvCxnSpPr>
          <p:nvPr/>
        </p:nvCxnSpPr>
        <p:spPr bwMode="auto">
          <a:xfrm rot="16200000" flipH="1">
            <a:off x="1188466" y="3307324"/>
            <a:ext cx="1659636" cy="55120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FABC8E57-6B6C-479F-8550-9B2B8791E028}"/>
              </a:ext>
            </a:extLst>
          </p:cNvPr>
          <p:cNvSpPr/>
          <p:nvPr/>
        </p:nvSpPr>
        <p:spPr bwMode="auto">
          <a:xfrm>
            <a:off x="3707891" y="2261740"/>
            <a:ext cx="105709" cy="243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ＭＳ Ｐゴシック" pitchFamily="108" charset="-128"/>
              <a:cs typeface="+mn-cs"/>
            </a:endParaRPr>
          </a:p>
        </p:txBody>
      </p:sp>
      <p:cxnSp>
        <p:nvCxnSpPr>
          <p:cNvPr id="232" name="Elbow Connector 158">
            <a:extLst>
              <a:ext uri="{FF2B5EF4-FFF2-40B4-BE49-F238E27FC236}">
                <a16:creationId xmlns="" xmlns:a16="http://schemas.microsoft.com/office/drawing/2014/main" id="{A0969E27-AD15-4BA5-AA12-0906A56C48AF}"/>
              </a:ext>
            </a:extLst>
          </p:cNvPr>
          <p:cNvCxnSpPr>
            <a:stCxn id="231" idx="2"/>
            <a:endCxn id="154" idx="1"/>
          </p:cNvCxnSpPr>
          <p:nvPr/>
        </p:nvCxnSpPr>
        <p:spPr bwMode="auto">
          <a:xfrm rot="16200000" flipH="1">
            <a:off x="3702187" y="2563624"/>
            <a:ext cx="169972" cy="52855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Elbow Connector 160">
            <a:extLst>
              <a:ext uri="{FF2B5EF4-FFF2-40B4-BE49-F238E27FC236}">
                <a16:creationId xmlns="" xmlns:a16="http://schemas.microsoft.com/office/drawing/2014/main" id="{40E5A386-3B00-465B-8B9A-6AC6D2AAF3C8}"/>
              </a:ext>
            </a:extLst>
          </p:cNvPr>
          <p:cNvCxnSpPr>
            <a:stCxn id="231" idx="2"/>
            <a:endCxn id="155" idx="1"/>
          </p:cNvCxnSpPr>
          <p:nvPr/>
        </p:nvCxnSpPr>
        <p:spPr bwMode="auto">
          <a:xfrm rot="16200000" flipH="1">
            <a:off x="3553221" y="2712591"/>
            <a:ext cx="467903" cy="52855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Elbow Connector 163">
            <a:extLst>
              <a:ext uri="{FF2B5EF4-FFF2-40B4-BE49-F238E27FC236}">
                <a16:creationId xmlns="" xmlns:a16="http://schemas.microsoft.com/office/drawing/2014/main" id="{248E8C02-5C51-4817-8852-16C8DC0CF974}"/>
              </a:ext>
            </a:extLst>
          </p:cNvPr>
          <p:cNvCxnSpPr>
            <a:stCxn id="193" idx="2"/>
            <a:endCxn id="176" idx="0"/>
          </p:cNvCxnSpPr>
          <p:nvPr/>
        </p:nvCxnSpPr>
        <p:spPr bwMode="auto">
          <a:xfrm rot="16200000" flipH="1">
            <a:off x="3287578" y="1292065"/>
            <a:ext cx="94546" cy="1803171"/>
          </a:xfrm>
          <a:prstGeom prst="bentConnector3">
            <a:avLst>
              <a:gd name="adj1" fmla="val 50000"/>
            </a:avLst>
          </a:prstGeom>
          <a:solidFill>
            <a:srgbClr val="F0AB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18B57027-FBEB-49B1-A3A7-DD00CFCFE136}"/>
              </a:ext>
            </a:extLst>
          </p:cNvPr>
          <p:cNvSpPr/>
          <p:nvPr/>
        </p:nvSpPr>
        <p:spPr bwMode="auto">
          <a:xfrm>
            <a:off x="4771182" y="1979892"/>
            <a:ext cx="128032" cy="1664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108" charset="-128"/>
              <a:cs typeface="+mn-cs"/>
            </a:endParaRPr>
          </a:p>
        </p:txBody>
      </p:sp>
      <p:cxnSp>
        <p:nvCxnSpPr>
          <p:cNvPr id="236" name="Elbow Connector 178">
            <a:extLst>
              <a:ext uri="{FF2B5EF4-FFF2-40B4-BE49-F238E27FC236}">
                <a16:creationId xmlns="" xmlns:a16="http://schemas.microsoft.com/office/drawing/2014/main" id="{EBCA8089-6F2F-4B88-906B-CDCDBD46B064}"/>
              </a:ext>
            </a:extLst>
          </p:cNvPr>
          <p:cNvCxnSpPr>
            <a:stCxn id="235" idx="2"/>
            <a:endCxn id="148" idx="1"/>
          </p:cNvCxnSpPr>
          <p:nvPr/>
        </p:nvCxnSpPr>
        <p:spPr bwMode="auto">
          <a:xfrm rot="16200000" flipH="1">
            <a:off x="4599032" y="2382544"/>
            <a:ext cx="528662" cy="56325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Elbow Connector 180">
            <a:extLst>
              <a:ext uri="{FF2B5EF4-FFF2-40B4-BE49-F238E27FC236}">
                <a16:creationId xmlns="" xmlns:a16="http://schemas.microsoft.com/office/drawing/2014/main" id="{A910D388-DD65-4C9E-ACCC-2738A581F080}"/>
              </a:ext>
            </a:extLst>
          </p:cNvPr>
          <p:cNvCxnSpPr>
            <a:stCxn id="235" idx="2"/>
            <a:endCxn id="149" idx="1"/>
          </p:cNvCxnSpPr>
          <p:nvPr/>
        </p:nvCxnSpPr>
        <p:spPr bwMode="auto">
          <a:xfrm rot="16200000" flipH="1">
            <a:off x="4450065" y="2531509"/>
            <a:ext cx="826595" cy="56325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Elbow Connector 182">
            <a:extLst>
              <a:ext uri="{FF2B5EF4-FFF2-40B4-BE49-F238E27FC236}">
                <a16:creationId xmlns="" xmlns:a16="http://schemas.microsoft.com/office/drawing/2014/main" id="{387D5C5D-232E-4B81-9333-5A08761297BC}"/>
              </a:ext>
            </a:extLst>
          </p:cNvPr>
          <p:cNvCxnSpPr>
            <a:stCxn id="235" idx="2"/>
            <a:endCxn id="150" idx="1"/>
          </p:cNvCxnSpPr>
          <p:nvPr/>
        </p:nvCxnSpPr>
        <p:spPr bwMode="auto">
          <a:xfrm rot="16200000" flipH="1">
            <a:off x="4301098" y="2680477"/>
            <a:ext cx="1124527" cy="56325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Elbow Connector 184">
            <a:extLst>
              <a:ext uri="{FF2B5EF4-FFF2-40B4-BE49-F238E27FC236}">
                <a16:creationId xmlns="" xmlns:a16="http://schemas.microsoft.com/office/drawing/2014/main" id="{C74192E8-9354-412F-AE26-A0CA6293ECDE}"/>
              </a:ext>
            </a:extLst>
          </p:cNvPr>
          <p:cNvCxnSpPr>
            <a:stCxn id="235" idx="2"/>
            <a:endCxn id="151" idx="1"/>
          </p:cNvCxnSpPr>
          <p:nvPr/>
        </p:nvCxnSpPr>
        <p:spPr bwMode="auto">
          <a:xfrm rot="16200000" flipH="1">
            <a:off x="4152132" y="2829443"/>
            <a:ext cx="1422460" cy="56325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Elbow Connector 186">
            <a:extLst>
              <a:ext uri="{FF2B5EF4-FFF2-40B4-BE49-F238E27FC236}">
                <a16:creationId xmlns="" xmlns:a16="http://schemas.microsoft.com/office/drawing/2014/main" id="{25636313-E36F-41AD-8BEE-18F5318D5100}"/>
              </a:ext>
            </a:extLst>
          </p:cNvPr>
          <p:cNvCxnSpPr>
            <a:stCxn id="235" idx="2"/>
            <a:endCxn id="152" idx="1"/>
          </p:cNvCxnSpPr>
          <p:nvPr/>
        </p:nvCxnSpPr>
        <p:spPr bwMode="auto">
          <a:xfrm rot="16200000" flipH="1">
            <a:off x="4003166" y="2978410"/>
            <a:ext cx="1720392" cy="56325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Elbow Connector 188">
            <a:extLst>
              <a:ext uri="{FF2B5EF4-FFF2-40B4-BE49-F238E27FC236}">
                <a16:creationId xmlns="" xmlns:a16="http://schemas.microsoft.com/office/drawing/2014/main" id="{78EFF105-112E-4A3E-8457-A7D27FD48C94}"/>
              </a:ext>
            </a:extLst>
          </p:cNvPr>
          <p:cNvCxnSpPr>
            <a:stCxn id="235" idx="2"/>
            <a:endCxn id="153" idx="1"/>
          </p:cNvCxnSpPr>
          <p:nvPr/>
        </p:nvCxnSpPr>
        <p:spPr bwMode="auto">
          <a:xfrm rot="16200000" flipH="1">
            <a:off x="3854199" y="3127375"/>
            <a:ext cx="2018326" cy="56325"/>
          </a:xfrm>
          <a:prstGeom prst="bentConnector2">
            <a:avLst/>
          </a:prstGeom>
          <a:solidFill>
            <a:srgbClr val="F0AB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B78A171-6E76-4F3D-9BB3-4D4C17962C3F}"/>
              </a:ext>
            </a:extLst>
          </p:cNvPr>
          <p:cNvGrpSpPr/>
          <p:nvPr/>
        </p:nvGrpSpPr>
        <p:grpSpPr>
          <a:xfrm>
            <a:off x="474501" y="4558732"/>
            <a:ext cx="6705469" cy="138499"/>
            <a:chOff x="474501" y="4558732"/>
            <a:chExt cx="6705469" cy="138499"/>
          </a:xfrm>
        </p:grpSpPr>
        <p:sp>
          <p:nvSpPr>
            <p:cNvPr id="248" name="TextBox 247">
              <a:extLst>
                <a:ext uri="{FF2B5EF4-FFF2-40B4-BE49-F238E27FC236}">
                  <a16:creationId xmlns="" xmlns:a16="http://schemas.microsoft.com/office/drawing/2014/main" id="{627A9E1E-F4AF-480D-9477-F36645E9F0D9}"/>
                </a:ext>
              </a:extLst>
            </p:cNvPr>
            <p:cNvSpPr txBox="1"/>
            <p:nvPr/>
          </p:nvSpPr>
          <p:spPr>
            <a:xfrm>
              <a:off x="662840" y="4558732"/>
              <a:ext cx="651713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0" hangingPunct="0"/>
              <a:r>
                <a:rPr lang="en-GB" sz="900" dirty="0">
                  <a:solidFill>
                    <a:srgbClr val="000000"/>
                  </a:solidFill>
                  <a:latin typeface="Arial"/>
                  <a:ea typeface="ＭＳ Ｐゴシック" pitchFamily="108" charset="-128"/>
                  <a:cs typeface="+mn-cs"/>
                </a:rPr>
                <a:t>Included in the adjustment for the loss-absorbing capacity of technical provisions under the modular approach</a:t>
              </a:r>
            </a:p>
          </p:txBody>
        </p:sp>
        <p:sp>
          <p:nvSpPr>
            <p:cNvPr id="249" name="Right Triangle 248">
              <a:extLst>
                <a:ext uri="{FF2B5EF4-FFF2-40B4-BE49-F238E27FC236}">
                  <a16:creationId xmlns="" xmlns:a16="http://schemas.microsoft.com/office/drawing/2014/main" id="{22995015-0528-4427-B13A-1E56B416AD0B}"/>
                </a:ext>
              </a:extLst>
            </p:cNvPr>
            <p:cNvSpPr/>
            <p:nvPr/>
          </p:nvSpPr>
          <p:spPr>
            <a:xfrm rot="10800000">
              <a:off x="474501" y="4559083"/>
              <a:ext cx="138814" cy="122697"/>
            </a:xfrm>
            <a:prstGeom prst="rtTriangle">
              <a:avLst/>
            </a:prstGeom>
            <a:solidFill>
              <a:srgbClr val="4D4F53"/>
            </a:solidFill>
            <a:ln w="25400" cap="flat" cmpd="sng" algn="ctr">
              <a:noFill/>
              <a:prstDash val="solid"/>
            </a:ln>
            <a:effectLst/>
          </p:spPr>
          <p:txBody>
            <a:bodyPr lIns="80147" tIns="40074" rIns="80147" bIns="40074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50" name="Freeform 79">
            <a:extLst>
              <a:ext uri="{FF2B5EF4-FFF2-40B4-BE49-F238E27FC236}">
                <a16:creationId xmlns="" xmlns:a16="http://schemas.microsoft.com/office/drawing/2014/main" id="{E5B8E7EA-0600-4D84-A161-94150CDA443E}"/>
              </a:ext>
            </a:extLst>
          </p:cNvPr>
          <p:cNvSpPr>
            <a:spLocks/>
          </p:cNvSpPr>
          <p:nvPr/>
        </p:nvSpPr>
        <p:spPr bwMode="auto">
          <a:xfrm>
            <a:off x="4740794" y="3981544"/>
            <a:ext cx="1343374" cy="359340"/>
          </a:xfrm>
          <a:custGeom>
            <a:avLst/>
            <a:gdLst>
              <a:gd name="T0" fmla="*/ 2147483647 w 725"/>
              <a:gd name="T1" fmla="*/ 75329399 h 391"/>
              <a:gd name="T2" fmla="*/ 524168941 w 725"/>
              <a:gd name="T3" fmla="*/ 527300002 h 391"/>
              <a:gd name="T4" fmla="*/ 1146617770 w 725"/>
              <a:gd name="T5" fmla="*/ 1374746424 h 391"/>
              <a:gd name="T6" fmla="*/ 2147483647 w 725"/>
              <a:gd name="T7" fmla="*/ 1111096545 h 391"/>
              <a:gd name="T8" fmla="*/ 2147483647 w 725"/>
              <a:gd name="T9" fmla="*/ 263650001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5"/>
              <a:gd name="T16" fmla="*/ 0 h 391"/>
              <a:gd name="T17" fmla="*/ 725 w 725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5" h="391">
                <a:moveTo>
                  <a:pt x="545" y="20"/>
                </a:moveTo>
                <a:cubicBezTo>
                  <a:pt x="468" y="40"/>
                  <a:pt x="160" y="0"/>
                  <a:pt x="80" y="140"/>
                </a:cubicBezTo>
                <a:cubicBezTo>
                  <a:pt x="0" y="280"/>
                  <a:pt x="93" y="339"/>
                  <a:pt x="175" y="365"/>
                </a:cubicBezTo>
                <a:cubicBezTo>
                  <a:pt x="257" y="391"/>
                  <a:pt x="528" y="344"/>
                  <a:pt x="575" y="295"/>
                </a:cubicBezTo>
                <a:cubicBezTo>
                  <a:pt x="725" y="170"/>
                  <a:pt x="555" y="45"/>
                  <a:pt x="455" y="7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2" name="Freeform 79">
            <a:extLst>
              <a:ext uri="{FF2B5EF4-FFF2-40B4-BE49-F238E27FC236}">
                <a16:creationId xmlns="" xmlns:a16="http://schemas.microsoft.com/office/drawing/2014/main" id="{52C64EF1-F2E5-4615-9F28-02A6C1583E07}"/>
              </a:ext>
            </a:extLst>
          </p:cNvPr>
          <p:cNvSpPr>
            <a:spLocks/>
          </p:cNvSpPr>
          <p:nvPr/>
        </p:nvSpPr>
        <p:spPr bwMode="auto">
          <a:xfrm>
            <a:off x="4740794" y="2503264"/>
            <a:ext cx="1343374" cy="359340"/>
          </a:xfrm>
          <a:custGeom>
            <a:avLst/>
            <a:gdLst>
              <a:gd name="T0" fmla="*/ 2147483647 w 725"/>
              <a:gd name="T1" fmla="*/ 75329399 h 391"/>
              <a:gd name="T2" fmla="*/ 524168941 w 725"/>
              <a:gd name="T3" fmla="*/ 527300002 h 391"/>
              <a:gd name="T4" fmla="*/ 1146617770 w 725"/>
              <a:gd name="T5" fmla="*/ 1374746424 h 391"/>
              <a:gd name="T6" fmla="*/ 2147483647 w 725"/>
              <a:gd name="T7" fmla="*/ 1111096545 h 391"/>
              <a:gd name="T8" fmla="*/ 2147483647 w 725"/>
              <a:gd name="T9" fmla="*/ 263650001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5"/>
              <a:gd name="T16" fmla="*/ 0 h 391"/>
              <a:gd name="T17" fmla="*/ 725 w 725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5" h="391">
                <a:moveTo>
                  <a:pt x="545" y="20"/>
                </a:moveTo>
                <a:cubicBezTo>
                  <a:pt x="468" y="40"/>
                  <a:pt x="160" y="0"/>
                  <a:pt x="80" y="140"/>
                </a:cubicBezTo>
                <a:cubicBezTo>
                  <a:pt x="0" y="280"/>
                  <a:pt x="93" y="339"/>
                  <a:pt x="175" y="365"/>
                </a:cubicBezTo>
                <a:cubicBezTo>
                  <a:pt x="257" y="391"/>
                  <a:pt x="528" y="344"/>
                  <a:pt x="575" y="295"/>
                </a:cubicBezTo>
                <a:cubicBezTo>
                  <a:pt x="725" y="170"/>
                  <a:pt x="555" y="45"/>
                  <a:pt x="455" y="7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3" name="Freeform 79">
            <a:extLst>
              <a:ext uri="{FF2B5EF4-FFF2-40B4-BE49-F238E27FC236}">
                <a16:creationId xmlns="" xmlns:a16="http://schemas.microsoft.com/office/drawing/2014/main" id="{2DC905B3-3CB9-482E-88D8-BCE33CCADBB6}"/>
              </a:ext>
            </a:extLst>
          </p:cNvPr>
          <p:cNvSpPr>
            <a:spLocks/>
          </p:cNvSpPr>
          <p:nvPr/>
        </p:nvSpPr>
        <p:spPr bwMode="auto">
          <a:xfrm>
            <a:off x="438034" y="3077445"/>
            <a:ext cx="1343374" cy="359340"/>
          </a:xfrm>
          <a:custGeom>
            <a:avLst/>
            <a:gdLst>
              <a:gd name="T0" fmla="*/ 2147483647 w 725"/>
              <a:gd name="T1" fmla="*/ 75329399 h 391"/>
              <a:gd name="T2" fmla="*/ 524168941 w 725"/>
              <a:gd name="T3" fmla="*/ 527300002 h 391"/>
              <a:gd name="T4" fmla="*/ 1146617770 w 725"/>
              <a:gd name="T5" fmla="*/ 1374746424 h 391"/>
              <a:gd name="T6" fmla="*/ 2147483647 w 725"/>
              <a:gd name="T7" fmla="*/ 1111096545 h 391"/>
              <a:gd name="T8" fmla="*/ 2147483647 w 725"/>
              <a:gd name="T9" fmla="*/ 263650001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5"/>
              <a:gd name="T16" fmla="*/ 0 h 391"/>
              <a:gd name="T17" fmla="*/ 725 w 725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5" h="391">
                <a:moveTo>
                  <a:pt x="545" y="20"/>
                </a:moveTo>
                <a:cubicBezTo>
                  <a:pt x="468" y="40"/>
                  <a:pt x="160" y="0"/>
                  <a:pt x="80" y="140"/>
                </a:cubicBezTo>
                <a:cubicBezTo>
                  <a:pt x="0" y="280"/>
                  <a:pt x="93" y="339"/>
                  <a:pt x="175" y="365"/>
                </a:cubicBezTo>
                <a:cubicBezTo>
                  <a:pt x="257" y="391"/>
                  <a:pt x="528" y="344"/>
                  <a:pt x="575" y="295"/>
                </a:cubicBezTo>
                <a:cubicBezTo>
                  <a:pt x="725" y="170"/>
                  <a:pt x="555" y="45"/>
                  <a:pt x="455" y="7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4" name="Freeform 79">
            <a:extLst>
              <a:ext uri="{FF2B5EF4-FFF2-40B4-BE49-F238E27FC236}">
                <a16:creationId xmlns="" xmlns:a16="http://schemas.microsoft.com/office/drawing/2014/main" id="{FECB279A-BE49-4842-A96B-26947D7698B9}"/>
              </a:ext>
            </a:extLst>
          </p:cNvPr>
          <p:cNvSpPr>
            <a:spLocks/>
          </p:cNvSpPr>
          <p:nvPr/>
        </p:nvSpPr>
        <p:spPr bwMode="auto">
          <a:xfrm>
            <a:off x="4745874" y="3678909"/>
            <a:ext cx="1343374" cy="359340"/>
          </a:xfrm>
          <a:custGeom>
            <a:avLst/>
            <a:gdLst>
              <a:gd name="T0" fmla="*/ 2147483647 w 725"/>
              <a:gd name="T1" fmla="*/ 75329399 h 391"/>
              <a:gd name="T2" fmla="*/ 524168941 w 725"/>
              <a:gd name="T3" fmla="*/ 527300002 h 391"/>
              <a:gd name="T4" fmla="*/ 1146617770 w 725"/>
              <a:gd name="T5" fmla="*/ 1374746424 h 391"/>
              <a:gd name="T6" fmla="*/ 2147483647 w 725"/>
              <a:gd name="T7" fmla="*/ 1111096545 h 391"/>
              <a:gd name="T8" fmla="*/ 2147483647 w 725"/>
              <a:gd name="T9" fmla="*/ 263650001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5"/>
              <a:gd name="T16" fmla="*/ 0 h 391"/>
              <a:gd name="T17" fmla="*/ 725 w 725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5" h="391">
                <a:moveTo>
                  <a:pt x="545" y="20"/>
                </a:moveTo>
                <a:cubicBezTo>
                  <a:pt x="468" y="40"/>
                  <a:pt x="160" y="0"/>
                  <a:pt x="80" y="140"/>
                </a:cubicBezTo>
                <a:cubicBezTo>
                  <a:pt x="0" y="280"/>
                  <a:pt x="93" y="339"/>
                  <a:pt x="175" y="365"/>
                </a:cubicBezTo>
                <a:cubicBezTo>
                  <a:pt x="257" y="391"/>
                  <a:pt x="528" y="344"/>
                  <a:pt x="575" y="295"/>
                </a:cubicBezTo>
                <a:cubicBezTo>
                  <a:pt x="725" y="170"/>
                  <a:pt x="555" y="45"/>
                  <a:pt x="455" y="7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have a low solvency ratio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92" y="1168003"/>
            <a:ext cx="3744660" cy="3480197"/>
          </a:xfrm>
        </p:spPr>
        <p:txBody>
          <a:bodyPr/>
          <a:lstStyle/>
          <a:p>
            <a:r>
              <a:rPr lang="en-GB" dirty="0"/>
              <a:t>Is that more important than lower Own Funds?</a:t>
            </a:r>
          </a:p>
          <a:p>
            <a:r>
              <a:rPr lang="en-GB" dirty="0"/>
              <a:t>But this is very volatile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year to go to Solvency II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71384"/>
              </p:ext>
            </p:extLst>
          </p:nvPr>
        </p:nvGraphicFramePr>
        <p:xfrm>
          <a:off x="395536" y="1160860"/>
          <a:ext cx="8291268" cy="29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9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Solvency II starts tomorrow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031242"/>
              </p:ext>
            </p:extLst>
          </p:nvPr>
        </p:nvGraphicFramePr>
        <p:xfrm>
          <a:off x="395536" y="1160860"/>
          <a:ext cx="8291268" cy="29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3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Persistent low interest rate environment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842773"/>
              </p:ext>
            </p:extLst>
          </p:nvPr>
        </p:nvGraphicFramePr>
        <p:xfrm>
          <a:off x="395536" y="1160860"/>
          <a:ext cx="8291268" cy="29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98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‘Trump wins’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08 November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725966"/>
              </p:ext>
            </p:extLst>
          </p:nvPr>
        </p:nvGraphicFramePr>
        <p:xfrm>
          <a:off x="395536" y="1160860"/>
          <a:ext cx="8291268" cy="29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98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16.9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16.9.potx" id="{57431F25-0E3D-4E56-8B00-A405E6DD11F0}" vid="{97C7A00C-46BF-4582-B91A-E7C534285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</Template>
  <TotalTime>3806</TotalTime>
  <Words>1030</Words>
  <Application>Microsoft Office PowerPoint</Application>
  <PresentationFormat>On-screen Show (16:9)</PresentationFormat>
  <Paragraphs>335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Arial Narrow</vt:lpstr>
      <vt:lpstr>Tahoma</vt:lpstr>
      <vt:lpstr>Webdings</vt:lpstr>
      <vt:lpstr>Wingdings</vt:lpstr>
      <vt:lpstr>IFOA PowerPoint template 16.9</vt:lpstr>
      <vt:lpstr>Making The Backbook Fit For The Future</vt:lpstr>
      <vt:lpstr>European Life Insurers have problems</vt:lpstr>
      <vt:lpstr>Problem statement</vt:lpstr>
      <vt:lpstr>I have a big</vt:lpstr>
      <vt:lpstr>I have a low solvency ratio …</vt:lpstr>
      <vt:lpstr>One year to go to Solvency II …</vt:lpstr>
      <vt:lpstr>Solvency II starts tomorrow …</vt:lpstr>
      <vt:lpstr>Persistent low interest rate environment …</vt:lpstr>
      <vt:lpstr>‘Trump wins’ …</vt:lpstr>
      <vt:lpstr>I have a low solvency ratio …</vt:lpstr>
      <vt:lpstr>The real problem statement: I have …</vt:lpstr>
      <vt:lpstr>Backbooks</vt:lpstr>
      <vt:lpstr>Liverpool Victoria Friendly Society</vt:lpstr>
      <vt:lpstr>LV= – Who are we?</vt:lpstr>
      <vt:lpstr>What was our problem?</vt:lpstr>
      <vt:lpstr>OB pensions – the problem child</vt:lpstr>
      <vt:lpstr>Deferred annuities with guarantees</vt:lpstr>
      <vt:lpstr>Key risk exposures</vt:lpstr>
      <vt:lpstr>Issues to address in finding a solution</vt:lpstr>
      <vt:lpstr>The Reinsurer’s Perspective</vt:lpstr>
      <vt:lpstr>RGA – Who are we?</vt:lpstr>
      <vt:lpstr>Simplifying the problem</vt:lpstr>
      <vt:lpstr>Behaviour risk – Less is more</vt:lpstr>
      <vt:lpstr>Reinsurance structure</vt:lpstr>
      <vt:lpstr>Futureproofing – counterparty risk</vt:lpstr>
      <vt:lpstr>Benefits of transaction</vt:lpstr>
      <vt:lpstr>PRA and ongoing management</vt:lpstr>
      <vt:lpstr>A problem shared is a problem halved……</vt:lpstr>
      <vt:lpstr>PowerPoint Presentation</vt:lpstr>
    </vt:vector>
  </TitlesOfParts>
  <Company>IFoA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Lipovics, David</cp:lastModifiedBy>
  <cp:revision>172</cp:revision>
  <cp:lastPrinted>2018-11-05T08:38:23Z</cp:lastPrinted>
  <dcterms:created xsi:type="dcterms:W3CDTF">2016-07-04T15:53:51Z</dcterms:created>
  <dcterms:modified xsi:type="dcterms:W3CDTF">2018-11-08T10:28:03Z</dcterms:modified>
</cp:coreProperties>
</file>