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4">
  <p:sldMasterIdLst>
    <p:sldMasterId id="2147483673" r:id="rId4"/>
    <p:sldMasterId id="2147483678" r:id="rId5"/>
    <p:sldMasterId id="2147483685" r:id="rId6"/>
    <p:sldMasterId id="2147483701" r:id="rId7"/>
  </p:sldMasterIdLst>
  <p:notesMasterIdLst>
    <p:notesMasterId r:id="rId27"/>
  </p:notesMasterIdLst>
  <p:sldIdLst>
    <p:sldId id="396" r:id="rId8"/>
    <p:sldId id="353" r:id="rId9"/>
    <p:sldId id="354" r:id="rId10"/>
    <p:sldId id="355" r:id="rId11"/>
    <p:sldId id="386" r:id="rId12"/>
    <p:sldId id="378" r:id="rId13"/>
    <p:sldId id="358" r:id="rId14"/>
    <p:sldId id="359" r:id="rId15"/>
    <p:sldId id="361" r:id="rId16"/>
    <p:sldId id="362" r:id="rId17"/>
    <p:sldId id="364" r:id="rId18"/>
    <p:sldId id="363" r:id="rId19"/>
    <p:sldId id="392" r:id="rId20"/>
    <p:sldId id="369" r:id="rId21"/>
    <p:sldId id="394" r:id="rId22"/>
    <p:sldId id="393" r:id="rId23"/>
    <p:sldId id="391" r:id="rId24"/>
    <p:sldId id="400" r:id="rId25"/>
    <p:sldId id="398" r:id="rId26"/>
  </p:sldIdLst>
  <p:sldSz cx="9144000" cy="6858000" type="screen4x3"/>
  <p:notesSz cx="7315200" cy="9601200"/>
  <p:defaultTextStyle>
    <a:defPPr>
      <a:defRPr lang="en-US"/>
    </a:defPPr>
    <a:lvl1pPr marL="0" algn="l" defTabSz="457159" rtl="0" eaLnBrk="1" latinLnBrk="0" hangingPunct="1">
      <a:defRPr sz="1800" kern="1200">
        <a:solidFill>
          <a:schemeClr val="tx1"/>
        </a:solidFill>
        <a:latin typeface="+mn-lt"/>
        <a:ea typeface="+mn-ea"/>
        <a:cs typeface="+mn-cs"/>
      </a:defRPr>
    </a:lvl1pPr>
    <a:lvl2pPr marL="457159" algn="l" defTabSz="457159" rtl="0" eaLnBrk="1" latinLnBrk="0" hangingPunct="1">
      <a:defRPr sz="1800" kern="1200">
        <a:solidFill>
          <a:schemeClr val="tx1"/>
        </a:solidFill>
        <a:latin typeface="+mn-lt"/>
        <a:ea typeface="+mn-ea"/>
        <a:cs typeface="+mn-cs"/>
      </a:defRPr>
    </a:lvl2pPr>
    <a:lvl3pPr marL="914318" algn="l" defTabSz="457159" rtl="0" eaLnBrk="1" latinLnBrk="0" hangingPunct="1">
      <a:defRPr sz="1800" kern="1200">
        <a:solidFill>
          <a:schemeClr val="tx1"/>
        </a:solidFill>
        <a:latin typeface="+mn-lt"/>
        <a:ea typeface="+mn-ea"/>
        <a:cs typeface="+mn-cs"/>
      </a:defRPr>
    </a:lvl3pPr>
    <a:lvl4pPr marL="1371477" algn="l" defTabSz="457159" rtl="0" eaLnBrk="1" latinLnBrk="0" hangingPunct="1">
      <a:defRPr sz="1800" kern="1200">
        <a:solidFill>
          <a:schemeClr val="tx1"/>
        </a:solidFill>
        <a:latin typeface="+mn-lt"/>
        <a:ea typeface="+mn-ea"/>
        <a:cs typeface="+mn-cs"/>
      </a:defRPr>
    </a:lvl4pPr>
    <a:lvl5pPr marL="1828636" algn="l" defTabSz="457159" rtl="0" eaLnBrk="1" latinLnBrk="0" hangingPunct="1">
      <a:defRPr sz="1800" kern="1200">
        <a:solidFill>
          <a:schemeClr val="tx1"/>
        </a:solidFill>
        <a:latin typeface="+mn-lt"/>
        <a:ea typeface="+mn-ea"/>
        <a:cs typeface="+mn-cs"/>
      </a:defRPr>
    </a:lvl5pPr>
    <a:lvl6pPr marL="2285794" algn="l" defTabSz="457159" rtl="0" eaLnBrk="1" latinLnBrk="0" hangingPunct="1">
      <a:defRPr sz="1800" kern="1200">
        <a:solidFill>
          <a:schemeClr val="tx1"/>
        </a:solidFill>
        <a:latin typeface="+mn-lt"/>
        <a:ea typeface="+mn-ea"/>
        <a:cs typeface="+mn-cs"/>
      </a:defRPr>
    </a:lvl6pPr>
    <a:lvl7pPr marL="2742953" algn="l" defTabSz="457159" rtl="0" eaLnBrk="1" latinLnBrk="0" hangingPunct="1">
      <a:defRPr sz="1800" kern="1200">
        <a:solidFill>
          <a:schemeClr val="tx1"/>
        </a:solidFill>
        <a:latin typeface="+mn-lt"/>
        <a:ea typeface="+mn-ea"/>
        <a:cs typeface="+mn-cs"/>
      </a:defRPr>
    </a:lvl7pPr>
    <a:lvl8pPr marL="3200111" algn="l" defTabSz="457159" rtl="0" eaLnBrk="1" latinLnBrk="0" hangingPunct="1">
      <a:defRPr sz="1800" kern="1200">
        <a:solidFill>
          <a:schemeClr val="tx1"/>
        </a:solidFill>
        <a:latin typeface="+mn-lt"/>
        <a:ea typeface="+mn-ea"/>
        <a:cs typeface="+mn-cs"/>
      </a:defRPr>
    </a:lvl8pPr>
    <a:lvl9pPr marL="3657271" algn="l" defTabSz="457159"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61">
          <p15:clr>
            <a:srgbClr val="A4A3A4"/>
          </p15:clr>
        </p15:guide>
        <p15:guide id="2" orient="horz" pos="3786">
          <p15:clr>
            <a:srgbClr val="A4A3A4"/>
          </p15:clr>
        </p15:guide>
        <p15:guide id="3" orient="horz" pos="803">
          <p15:clr>
            <a:srgbClr val="A4A3A4"/>
          </p15:clr>
        </p15:guide>
        <p15:guide id="4" orient="horz" pos="1123">
          <p15:clr>
            <a:srgbClr val="A4A3A4"/>
          </p15:clr>
        </p15:guide>
        <p15:guide id="5" orient="horz" pos="1241">
          <p15:clr>
            <a:srgbClr val="A4A3A4"/>
          </p15:clr>
        </p15:guide>
        <p15:guide id="6" orient="horz" pos="1568">
          <p15:clr>
            <a:srgbClr val="A4A3A4"/>
          </p15:clr>
        </p15:guide>
        <p15:guide id="7" orient="horz" pos="1684">
          <p15:clr>
            <a:srgbClr val="A4A3A4"/>
          </p15:clr>
        </p15:guide>
        <p15:guide id="8" orient="horz" pos="2006">
          <p15:clr>
            <a:srgbClr val="A4A3A4"/>
          </p15:clr>
        </p15:guide>
        <p15:guide id="9" orient="horz" pos="2126">
          <p15:clr>
            <a:srgbClr val="A4A3A4"/>
          </p15:clr>
        </p15:guide>
        <p15:guide id="10" orient="horz" pos="2450">
          <p15:clr>
            <a:srgbClr val="A4A3A4"/>
          </p15:clr>
        </p15:guide>
        <p15:guide id="11" orient="horz" pos="2422">
          <p15:clr>
            <a:srgbClr val="A4A3A4"/>
          </p15:clr>
        </p15:guide>
        <p15:guide id="12" orient="horz" pos="683">
          <p15:clr>
            <a:srgbClr val="A4A3A4"/>
          </p15:clr>
        </p15:guide>
        <p15:guide id="13" orient="horz" pos="2892">
          <p15:clr>
            <a:srgbClr val="A4A3A4"/>
          </p15:clr>
        </p15:guide>
        <p15:guide id="14" orient="horz" pos="3012">
          <p15:clr>
            <a:srgbClr val="A4A3A4"/>
          </p15:clr>
        </p15:guide>
        <p15:guide id="15" orient="horz" pos="3336">
          <p15:clr>
            <a:srgbClr val="A4A3A4"/>
          </p15:clr>
        </p15:guide>
        <p15:guide id="16" orient="horz" pos="3456">
          <p15:clr>
            <a:srgbClr val="A4A3A4"/>
          </p15:clr>
        </p15:guide>
        <p15:guide id="17" pos="3899">
          <p15:clr>
            <a:srgbClr val="A4A3A4"/>
          </p15:clr>
        </p15:guide>
        <p15:guide id="18" pos="2038">
          <p15:clr>
            <a:srgbClr val="A4A3A4"/>
          </p15:clr>
        </p15:guide>
        <p15:guide id="19" pos="1059">
          <p15:clr>
            <a:srgbClr val="A4A3A4"/>
          </p15:clr>
        </p15:guide>
        <p15:guide id="20" pos="1155">
          <p15:clr>
            <a:srgbClr val="A4A3A4"/>
          </p15:clr>
        </p15:guide>
        <p15:guide id="21" pos="1950">
          <p15:clr>
            <a:srgbClr val="A4A3A4"/>
          </p15:clr>
        </p15:guide>
        <p15:guide id="22" pos="271">
          <p15:clr>
            <a:srgbClr val="A4A3A4"/>
          </p15:clr>
        </p15:guide>
        <p15:guide id="23" pos="2835">
          <p15:clr>
            <a:srgbClr val="A4A3A4"/>
          </p15:clr>
        </p15:guide>
        <p15:guide id="24" pos="2923">
          <p15:clr>
            <a:srgbClr val="A4A3A4"/>
          </p15:clr>
        </p15:guide>
        <p15:guide id="25" pos="5487">
          <p15:clr>
            <a:srgbClr val="A4A3A4"/>
          </p15:clr>
        </p15:guide>
        <p15:guide id="26" pos="3739">
          <p15:clr>
            <a:srgbClr val="A4A3A4"/>
          </p15:clr>
        </p15:guide>
        <p15:guide id="27" pos="4603">
          <p15:clr>
            <a:srgbClr val="A4A3A4"/>
          </p15:clr>
        </p15:guide>
        <p15:guide id="28" pos="4695">
          <p15:clr>
            <a:srgbClr val="A4A3A4"/>
          </p15:clr>
        </p15:guide>
      </p15:sldGuideLst>
    </p:ext>
    <p:ext uri="{2D200454-40CA-4A62-9FC3-DE9A4176ACB9}">
      <p15:notesGuideLst xmlns=""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icia Krebs" initials="AMK" lastIdx="13" clrIdx="0"/>
  <p:cmAuthor id="1" name="Mara Childress" initials="MLC" lastIdx="11" clrIdx="1"/>
  <p:cmAuthor id="2" name="Childress, Mara" initials="CM" lastIdx="30" clrIdx="2">
    <p:extLst/>
  </p:cmAuthor>
  <p:cmAuthor id="3" name="cravenel" initials="c" lastIdx="3" clrIdx="3"/>
  <p:cmAuthor id="4" name="Mary L. Schapiro" initials="" lastIdx="10" clrIdx="4"/>
  <p:cmAuthor id="5" name="Mara Childress" initials="MC" lastIdx="4" clrIdx="5">
    <p:extLst/>
  </p:cmAuthor>
  <p:cmAuthor id="6" name="Coleman, Stacy" initials="CS" lastIdx="3" clrIdx="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0BF"/>
    <a:srgbClr val="2C9AC6"/>
    <a:srgbClr val="6C706F"/>
    <a:srgbClr val="0F2049"/>
    <a:srgbClr val="DEDEDE"/>
    <a:srgbClr val="CED2D6"/>
    <a:srgbClr val="C2D3E1"/>
    <a:srgbClr val="D8E9EC"/>
    <a:srgbClr val="615A57"/>
    <a:srgbClr val="6B646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692" autoAdjust="0"/>
    <p:restoredTop sz="92817" autoAdjust="0"/>
  </p:normalViewPr>
  <p:slideViewPr>
    <p:cSldViewPr snapToGrid="0" snapToObjects="1">
      <p:cViewPr varScale="1">
        <p:scale>
          <a:sx n="107" d="100"/>
          <a:sy n="107" d="100"/>
        </p:scale>
        <p:origin x="-444" y="-96"/>
      </p:cViewPr>
      <p:guideLst>
        <p:guide orient="horz" pos="361"/>
        <p:guide orient="horz" pos="3786"/>
        <p:guide orient="horz" pos="803"/>
        <p:guide orient="horz" pos="1123"/>
        <p:guide orient="horz" pos="1241"/>
        <p:guide orient="horz" pos="1568"/>
        <p:guide orient="horz" pos="1684"/>
        <p:guide orient="horz" pos="2006"/>
        <p:guide orient="horz" pos="2126"/>
        <p:guide orient="horz" pos="2450"/>
        <p:guide orient="horz" pos="2422"/>
        <p:guide orient="horz" pos="683"/>
        <p:guide orient="horz" pos="2892"/>
        <p:guide orient="horz" pos="3012"/>
        <p:guide orient="horz" pos="3336"/>
        <p:guide orient="horz" pos="3456"/>
        <p:guide pos="3899"/>
        <p:guide pos="2038"/>
        <p:guide pos="1059"/>
        <p:guide pos="1155"/>
        <p:guide pos="1950"/>
        <p:guide pos="271"/>
        <p:guide pos="2835"/>
        <p:guide pos="2923"/>
        <p:guide pos="5487"/>
        <p:guide pos="3739"/>
        <p:guide pos="4603"/>
        <p:guide pos="4695"/>
      </p:guideLst>
    </p:cSldViewPr>
  </p:slideViewPr>
  <p:notesTextViewPr>
    <p:cViewPr>
      <p:scale>
        <a:sx n="100" d="100"/>
        <a:sy n="100" d="100"/>
      </p:scale>
      <p:origin x="0" y="0"/>
    </p:cViewPr>
  </p:notesTextViewPr>
  <p:sorterViewPr>
    <p:cViewPr varScale="1">
      <p:scale>
        <a:sx n="100" d="100"/>
        <a:sy n="100" d="100"/>
      </p:scale>
      <p:origin x="0" y="-14162"/>
    </p:cViewPr>
  </p:sorterViewPr>
  <p:notesViewPr>
    <p:cSldViewPr snapToGrid="0" snapToObjects="1">
      <p:cViewPr varScale="1">
        <p:scale>
          <a:sx n="77" d="100"/>
          <a:sy n="77" d="100"/>
        </p:scale>
        <p:origin x="-2694"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B33A85-161D-451B-BEC9-E13EDB825481}" type="doc">
      <dgm:prSet loTypeId="urn:microsoft.com/office/officeart/2005/8/layout/venn2" loCatId="relationship" qsTypeId="urn:microsoft.com/office/officeart/2005/8/quickstyle/simple1" qsCatId="simple" csTypeId="urn:microsoft.com/office/officeart/2005/8/colors/accent1_3" csCatId="accent1" phldr="1"/>
      <dgm:spPr/>
      <dgm:t>
        <a:bodyPr/>
        <a:lstStyle/>
        <a:p>
          <a:endParaRPr lang="en-US"/>
        </a:p>
      </dgm:t>
    </dgm:pt>
    <dgm:pt modelId="{34EEC627-2D13-4AA5-BC98-FB55D99BC7AA}">
      <dgm:prSet phldrT="[Text]"/>
      <dgm:spPr>
        <a:solidFill>
          <a:srgbClr val="00AAD7"/>
        </a:solidFill>
        <a:ln w="19050">
          <a:noFill/>
        </a:ln>
      </dgm:spPr>
      <dgm:t>
        <a:bodyPr/>
        <a:lstStyle/>
        <a:p>
          <a:endParaRPr lang="en-US" b="1" dirty="0"/>
        </a:p>
      </dgm:t>
    </dgm:pt>
    <dgm:pt modelId="{46BD73EF-29CC-4296-928A-3BDB48C02E3C}" type="parTrans" cxnId="{1E132FB4-92A6-4630-B77E-B0675F3D0387}">
      <dgm:prSet/>
      <dgm:spPr/>
      <dgm:t>
        <a:bodyPr/>
        <a:lstStyle/>
        <a:p>
          <a:endParaRPr lang="en-US"/>
        </a:p>
      </dgm:t>
    </dgm:pt>
    <dgm:pt modelId="{2CE18317-3DA7-4463-AC23-42AC1BE79422}" type="sibTrans" cxnId="{1E132FB4-92A6-4630-B77E-B0675F3D0387}">
      <dgm:prSet/>
      <dgm:spPr/>
      <dgm:t>
        <a:bodyPr/>
        <a:lstStyle/>
        <a:p>
          <a:endParaRPr lang="en-US"/>
        </a:p>
      </dgm:t>
    </dgm:pt>
    <dgm:pt modelId="{DD39D7CE-95EA-4878-851D-B7C9025F4920}">
      <dgm:prSet phldrT="[Text]" custT="1"/>
      <dgm:spPr>
        <a:solidFill>
          <a:srgbClr val="343741"/>
        </a:solidFill>
        <a:ln w="6350">
          <a:solidFill>
            <a:schemeClr val="accent1">
              <a:lumMod val="20000"/>
              <a:lumOff val="80000"/>
            </a:schemeClr>
          </a:solidFill>
        </a:ln>
      </dgm:spPr>
      <dgm:t>
        <a:bodyPr/>
        <a:lstStyle/>
        <a:p>
          <a:endParaRPr lang="en-US" sz="2000" b="1" dirty="0"/>
        </a:p>
      </dgm:t>
    </dgm:pt>
    <dgm:pt modelId="{88F83F5D-5091-4EE7-B489-BC48583F3236}" type="parTrans" cxnId="{1D6D3719-8B33-4B5E-B13B-95AA03FFF074}">
      <dgm:prSet/>
      <dgm:spPr/>
      <dgm:t>
        <a:bodyPr/>
        <a:lstStyle/>
        <a:p>
          <a:endParaRPr lang="en-US"/>
        </a:p>
      </dgm:t>
    </dgm:pt>
    <dgm:pt modelId="{25F320AD-FF9E-488D-97C6-324987BA7637}" type="sibTrans" cxnId="{1D6D3719-8B33-4B5E-B13B-95AA03FFF074}">
      <dgm:prSet/>
      <dgm:spPr/>
      <dgm:t>
        <a:bodyPr/>
        <a:lstStyle/>
        <a:p>
          <a:endParaRPr lang="en-US"/>
        </a:p>
      </dgm:t>
    </dgm:pt>
    <dgm:pt modelId="{C523B459-D83C-4E0D-9ACD-047F83EF5310}">
      <dgm:prSet phldrT="[Text]"/>
      <dgm:spPr>
        <a:solidFill>
          <a:srgbClr val="878B8F"/>
        </a:solidFill>
        <a:ln w="6350">
          <a:solidFill>
            <a:schemeClr val="accent1">
              <a:lumMod val="20000"/>
              <a:lumOff val="80000"/>
            </a:schemeClr>
          </a:solidFill>
        </a:ln>
      </dgm:spPr>
      <dgm:t>
        <a:bodyPr/>
        <a:lstStyle/>
        <a:p>
          <a:endParaRPr lang="en-US" b="1" dirty="0">
            <a:solidFill>
              <a:schemeClr val="accent1"/>
            </a:solidFill>
          </a:endParaRPr>
        </a:p>
      </dgm:t>
    </dgm:pt>
    <dgm:pt modelId="{FD525BA4-C9E1-4025-B519-866B4695F80F}" type="parTrans" cxnId="{477BBF29-9A34-440A-BACC-19370A26BCB3}">
      <dgm:prSet/>
      <dgm:spPr/>
      <dgm:t>
        <a:bodyPr/>
        <a:lstStyle/>
        <a:p>
          <a:endParaRPr lang="en-US"/>
        </a:p>
      </dgm:t>
    </dgm:pt>
    <dgm:pt modelId="{F7C77923-AD15-493C-91DF-CC527028B983}" type="sibTrans" cxnId="{477BBF29-9A34-440A-BACC-19370A26BCB3}">
      <dgm:prSet/>
      <dgm:spPr/>
      <dgm:t>
        <a:bodyPr/>
        <a:lstStyle/>
        <a:p>
          <a:endParaRPr lang="en-US"/>
        </a:p>
      </dgm:t>
    </dgm:pt>
    <dgm:pt modelId="{31CA2C6C-99A8-48C9-AFF0-574DC9388376}">
      <dgm:prSet/>
      <dgm:spPr>
        <a:solidFill>
          <a:srgbClr val="073674"/>
        </a:solidFill>
        <a:ln w="6350">
          <a:solidFill>
            <a:schemeClr val="accent1">
              <a:lumMod val="20000"/>
              <a:lumOff val="80000"/>
            </a:schemeClr>
          </a:solidFill>
        </a:ln>
      </dgm:spPr>
      <dgm:t>
        <a:bodyPr/>
        <a:lstStyle/>
        <a:p>
          <a:endParaRPr lang="en-US" dirty="0"/>
        </a:p>
      </dgm:t>
    </dgm:pt>
    <dgm:pt modelId="{60A676E1-A2C0-43B4-939F-E40D156393D7}" type="parTrans" cxnId="{80CEAC0A-F37A-45C7-AB0A-65C7EB0C09FB}">
      <dgm:prSet/>
      <dgm:spPr/>
      <dgm:t>
        <a:bodyPr/>
        <a:lstStyle/>
        <a:p>
          <a:endParaRPr lang="en-US"/>
        </a:p>
      </dgm:t>
    </dgm:pt>
    <dgm:pt modelId="{BDCB6F2F-A1E1-47C6-8C33-ADCE97778659}" type="sibTrans" cxnId="{80CEAC0A-F37A-45C7-AB0A-65C7EB0C09FB}">
      <dgm:prSet/>
      <dgm:spPr/>
      <dgm:t>
        <a:bodyPr/>
        <a:lstStyle/>
        <a:p>
          <a:endParaRPr lang="en-US"/>
        </a:p>
      </dgm:t>
    </dgm:pt>
    <dgm:pt modelId="{06915CEA-D971-4688-A8B9-537B1B2A4980}" type="pres">
      <dgm:prSet presAssocID="{1CB33A85-161D-451B-BEC9-E13EDB825481}" presName="Name0" presStyleCnt="0">
        <dgm:presLayoutVars>
          <dgm:chMax val="7"/>
          <dgm:resizeHandles val="exact"/>
        </dgm:presLayoutVars>
      </dgm:prSet>
      <dgm:spPr/>
      <dgm:t>
        <a:bodyPr/>
        <a:lstStyle/>
        <a:p>
          <a:endParaRPr lang="en-US"/>
        </a:p>
      </dgm:t>
    </dgm:pt>
    <dgm:pt modelId="{40D281C6-C78D-4C93-B586-C9A4F938339E}" type="pres">
      <dgm:prSet presAssocID="{1CB33A85-161D-451B-BEC9-E13EDB825481}" presName="comp1" presStyleCnt="0"/>
      <dgm:spPr/>
    </dgm:pt>
    <dgm:pt modelId="{8163B822-728A-4746-BE59-27DFFF40D31D}" type="pres">
      <dgm:prSet presAssocID="{1CB33A85-161D-451B-BEC9-E13EDB825481}" presName="circle1" presStyleLbl="node1" presStyleIdx="0" presStyleCnt="4" custLinFactNeighborX="-1146"/>
      <dgm:spPr/>
      <dgm:t>
        <a:bodyPr/>
        <a:lstStyle/>
        <a:p>
          <a:endParaRPr lang="en-US"/>
        </a:p>
      </dgm:t>
    </dgm:pt>
    <dgm:pt modelId="{51B82BC7-BEB2-49E8-8990-90A80158AD7C}" type="pres">
      <dgm:prSet presAssocID="{1CB33A85-161D-451B-BEC9-E13EDB825481}" presName="c1text" presStyleLbl="node1" presStyleIdx="0" presStyleCnt="4">
        <dgm:presLayoutVars>
          <dgm:bulletEnabled val="1"/>
        </dgm:presLayoutVars>
      </dgm:prSet>
      <dgm:spPr/>
      <dgm:t>
        <a:bodyPr/>
        <a:lstStyle/>
        <a:p>
          <a:endParaRPr lang="en-US"/>
        </a:p>
      </dgm:t>
    </dgm:pt>
    <dgm:pt modelId="{84BF6B15-13E5-4DD7-9655-D5DD243E54DE}" type="pres">
      <dgm:prSet presAssocID="{1CB33A85-161D-451B-BEC9-E13EDB825481}" presName="comp2" presStyleCnt="0"/>
      <dgm:spPr/>
    </dgm:pt>
    <dgm:pt modelId="{E5391C1F-962B-49F8-97AF-BBCFB35039E8}" type="pres">
      <dgm:prSet presAssocID="{1CB33A85-161D-451B-BEC9-E13EDB825481}" presName="circle2" presStyleLbl="node1" presStyleIdx="1" presStyleCnt="4" custScaleX="99091" custScaleY="96716" custLinFactNeighborX="-2086" custLinFactNeighborY="3661"/>
      <dgm:spPr/>
      <dgm:t>
        <a:bodyPr/>
        <a:lstStyle/>
        <a:p>
          <a:endParaRPr lang="en-US"/>
        </a:p>
      </dgm:t>
    </dgm:pt>
    <dgm:pt modelId="{DE84C9C3-BDFA-4137-BDFC-8173E877EAC6}" type="pres">
      <dgm:prSet presAssocID="{1CB33A85-161D-451B-BEC9-E13EDB825481}" presName="c2text" presStyleLbl="node1" presStyleIdx="1" presStyleCnt="4">
        <dgm:presLayoutVars>
          <dgm:bulletEnabled val="1"/>
        </dgm:presLayoutVars>
      </dgm:prSet>
      <dgm:spPr/>
      <dgm:t>
        <a:bodyPr/>
        <a:lstStyle/>
        <a:p>
          <a:endParaRPr lang="en-US"/>
        </a:p>
      </dgm:t>
    </dgm:pt>
    <dgm:pt modelId="{3949C510-CE3B-452A-BB09-80ADD71BB353}" type="pres">
      <dgm:prSet presAssocID="{1CB33A85-161D-451B-BEC9-E13EDB825481}" presName="comp3" presStyleCnt="0"/>
      <dgm:spPr/>
    </dgm:pt>
    <dgm:pt modelId="{016BF669-6843-41DB-9ED5-40C7D8AE8CCC}" type="pres">
      <dgm:prSet presAssocID="{1CB33A85-161D-451B-BEC9-E13EDB825481}" presName="circle3" presStyleLbl="node1" presStyleIdx="2" presStyleCnt="4" custScaleX="96970" custScaleY="97633" custLinFactNeighborX="-2350" custLinFactNeighborY="1184"/>
      <dgm:spPr/>
      <dgm:t>
        <a:bodyPr/>
        <a:lstStyle/>
        <a:p>
          <a:endParaRPr lang="en-US"/>
        </a:p>
      </dgm:t>
    </dgm:pt>
    <dgm:pt modelId="{6CE6AA7A-4F8E-4B40-83A0-5C649C4FFCB9}" type="pres">
      <dgm:prSet presAssocID="{1CB33A85-161D-451B-BEC9-E13EDB825481}" presName="c3text" presStyleLbl="node1" presStyleIdx="2" presStyleCnt="4">
        <dgm:presLayoutVars>
          <dgm:bulletEnabled val="1"/>
        </dgm:presLayoutVars>
      </dgm:prSet>
      <dgm:spPr/>
      <dgm:t>
        <a:bodyPr/>
        <a:lstStyle/>
        <a:p>
          <a:endParaRPr lang="en-US"/>
        </a:p>
      </dgm:t>
    </dgm:pt>
    <dgm:pt modelId="{0C5762B2-9110-4592-B7FA-4EC0BA45D7A0}" type="pres">
      <dgm:prSet presAssocID="{1CB33A85-161D-451B-BEC9-E13EDB825481}" presName="comp4" presStyleCnt="0"/>
      <dgm:spPr/>
    </dgm:pt>
    <dgm:pt modelId="{DED34AA8-888B-4349-ACB1-3B8C969DBA88}" type="pres">
      <dgm:prSet presAssocID="{1CB33A85-161D-451B-BEC9-E13EDB825481}" presName="circle4" presStyleLbl="node1" presStyleIdx="3" presStyleCnt="4" custLinFactNeighborX="-3241" custLinFactNeighborY="-659"/>
      <dgm:spPr/>
      <dgm:t>
        <a:bodyPr/>
        <a:lstStyle/>
        <a:p>
          <a:endParaRPr lang="en-US"/>
        </a:p>
      </dgm:t>
    </dgm:pt>
    <dgm:pt modelId="{2652F4F8-1644-46CA-89A3-7415A884CD41}" type="pres">
      <dgm:prSet presAssocID="{1CB33A85-161D-451B-BEC9-E13EDB825481}" presName="c4text" presStyleLbl="node1" presStyleIdx="3" presStyleCnt="4">
        <dgm:presLayoutVars>
          <dgm:bulletEnabled val="1"/>
        </dgm:presLayoutVars>
      </dgm:prSet>
      <dgm:spPr/>
      <dgm:t>
        <a:bodyPr/>
        <a:lstStyle/>
        <a:p>
          <a:endParaRPr lang="en-US"/>
        </a:p>
      </dgm:t>
    </dgm:pt>
  </dgm:ptLst>
  <dgm:cxnLst>
    <dgm:cxn modelId="{80CEAC0A-F37A-45C7-AB0A-65C7EB0C09FB}" srcId="{1CB33A85-161D-451B-BEC9-E13EDB825481}" destId="{31CA2C6C-99A8-48C9-AFF0-574DC9388376}" srcOrd="1" destOrd="0" parTransId="{60A676E1-A2C0-43B4-939F-E40D156393D7}" sibTransId="{BDCB6F2F-A1E1-47C6-8C33-ADCE97778659}"/>
    <dgm:cxn modelId="{3288F9B8-E498-4C7E-B316-E3B4BC4396E3}" type="presOf" srcId="{34EEC627-2D13-4AA5-BC98-FB55D99BC7AA}" destId="{51B82BC7-BEB2-49E8-8990-90A80158AD7C}" srcOrd="1" destOrd="0" presId="urn:microsoft.com/office/officeart/2005/8/layout/venn2"/>
    <dgm:cxn modelId="{5BFC07A1-C074-4C1C-ADD7-189387E165E4}" type="presOf" srcId="{31CA2C6C-99A8-48C9-AFF0-574DC9388376}" destId="{DE84C9C3-BDFA-4137-BDFC-8173E877EAC6}" srcOrd="1" destOrd="0" presId="urn:microsoft.com/office/officeart/2005/8/layout/venn2"/>
    <dgm:cxn modelId="{667F3E95-D057-4916-B43E-AF1051F2E251}" type="presOf" srcId="{34EEC627-2D13-4AA5-BC98-FB55D99BC7AA}" destId="{8163B822-728A-4746-BE59-27DFFF40D31D}" srcOrd="0" destOrd="0" presId="urn:microsoft.com/office/officeart/2005/8/layout/venn2"/>
    <dgm:cxn modelId="{FC05B631-52BE-4CC9-8BD2-86E41EE1117B}" type="presOf" srcId="{DD39D7CE-95EA-4878-851D-B7C9025F4920}" destId="{016BF669-6843-41DB-9ED5-40C7D8AE8CCC}" srcOrd="0" destOrd="0" presId="urn:microsoft.com/office/officeart/2005/8/layout/venn2"/>
    <dgm:cxn modelId="{CF2EE835-CCEB-4197-9832-8F5FE035064C}" type="presOf" srcId="{C523B459-D83C-4E0D-9ACD-047F83EF5310}" destId="{2652F4F8-1644-46CA-89A3-7415A884CD41}" srcOrd="1" destOrd="0" presId="urn:microsoft.com/office/officeart/2005/8/layout/venn2"/>
    <dgm:cxn modelId="{D4477EF3-B3A3-4064-9B7E-2C3B7FD289F3}" type="presOf" srcId="{31CA2C6C-99A8-48C9-AFF0-574DC9388376}" destId="{E5391C1F-962B-49F8-97AF-BBCFB35039E8}" srcOrd="0" destOrd="0" presId="urn:microsoft.com/office/officeart/2005/8/layout/venn2"/>
    <dgm:cxn modelId="{477BBF29-9A34-440A-BACC-19370A26BCB3}" srcId="{1CB33A85-161D-451B-BEC9-E13EDB825481}" destId="{C523B459-D83C-4E0D-9ACD-047F83EF5310}" srcOrd="3" destOrd="0" parTransId="{FD525BA4-C9E1-4025-B519-866B4695F80F}" sibTransId="{F7C77923-AD15-493C-91DF-CC527028B983}"/>
    <dgm:cxn modelId="{1E132FB4-92A6-4630-B77E-B0675F3D0387}" srcId="{1CB33A85-161D-451B-BEC9-E13EDB825481}" destId="{34EEC627-2D13-4AA5-BC98-FB55D99BC7AA}" srcOrd="0" destOrd="0" parTransId="{46BD73EF-29CC-4296-928A-3BDB48C02E3C}" sibTransId="{2CE18317-3DA7-4463-AC23-42AC1BE79422}"/>
    <dgm:cxn modelId="{1D6D3719-8B33-4B5E-B13B-95AA03FFF074}" srcId="{1CB33A85-161D-451B-BEC9-E13EDB825481}" destId="{DD39D7CE-95EA-4878-851D-B7C9025F4920}" srcOrd="2" destOrd="0" parTransId="{88F83F5D-5091-4EE7-B489-BC48583F3236}" sibTransId="{25F320AD-FF9E-488D-97C6-324987BA7637}"/>
    <dgm:cxn modelId="{05FE4360-139F-4A0A-BAA8-BEBA4BE975CD}" type="presOf" srcId="{DD39D7CE-95EA-4878-851D-B7C9025F4920}" destId="{6CE6AA7A-4F8E-4B40-83A0-5C649C4FFCB9}" srcOrd="1" destOrd="0" presId="urn:microsoft.com/office/officeart/2005/8/layout/venn2"/>
    <dgm:cxn modelId="{DDD000CA-C834-45E3-B095-50278EC9F9F7}" type="presOf" srcId="{C523B459-D83C-4E0D-9ACD-047F83EF5310}" destId="{DED34AA8-888B-4349-ACB1-3B8C969DBA88}" srcOrd="0" destOrd="0" presId="urn:microsoft.com/office/officeart/2005/8/layout/venn2"/>
    <dgm:cxn modelId="{1718DCA0-260F-4C5D-945C-BD5770C5D31E}" type="presOf" srcId="{1CB33A85-161D-451B-BEC9-E13EDB825481}" destId="{06915CEA-D971-4688-A8B9-537B1B2A4980}" srcOrd="0" destOrd="0" presId="urn:microsoft.com/office/officeart/2005/8/layout/venn2"/>
    <dgm:cxn modelId="{C20B2526-5137-4591-BF95-935AB67F6ADA}" type="presParOf" srcId="{06915CEA-D971-4688-A8B9-537B1B2A4980}" destId="{40D281C6-C78D-4C93-B586-C9A4F938339E}" srcOrd="0" destOrd="0" presId="urn:microsoft.com/office/officeart/2005/8/layout/venn2"/>
    <dgm:cxn modelId="{B4A14DB5-05A5-4044-A8DB-27F121577661}" type="presParOf" srcId="{40D281C6-C78D-4C93-B586-C9A4F938339E}" destId="{8163B822-728A-4746-BE59-27DFFF40D31D}" srcOrd="0" destOrd="0" presId="urn:microsoft.com/office/officeart/2005/8/layout/venn2"/>
    <dgm:cxn modelId="{31F103FD-23B6-44AA-9EDA-90794F5AAA85}" type="presParOf" srcId="{40D281C6-C78D-4C93-B586-C9A4F938339E}" destId="{51B82BC7-BEB2-49E8-8990-90A80158AD7C}" srcOrd="1" destOrd="0" presId="urn:microsoft.com/office/officeart/2005/8/layout/venn2"/>
    <dgm:cxn modelId="{07376B17-8C39-4FE0-89B5-74547BA4715E}" type="presParOf" srcId="{06915CEA-D971-4688-A8B9-537B1B2A4980}" destId="{84BF6B15-13E5-4DD7-9655-D5DD243E54DE}" srcOrd="1" destOrd="0" presId="urn:microsoft.com/office/officeart/2005/8/layout/venn2"/>
    <dgm:cxn modelId="{0F9AA5CC-D02E-47E1-B780-B17E580E9609}" type="presParOf" srcId="{84BF6B15-13E5-4DD7-9655-D5DD243E54DE}" destId="{E5391C1F-962B-49F8-97AF-BBCFB35039E8}" srcOrd="0" destOrd="0" presId="urn:microsoft.com/office/officeart/2005/8/layout/venn2"/>
    <dgm:cxn modelId="{11400771-B006-4B69-A48E-30960627CBCB}" type="presParOf" srcId="{84BF6B15-13E5-4DD7-9655-D5DD243E54DE}" destId="{DE84C9C3-BDFA-4137-BDFC-8173E877EAC6}" srcOrd="1" destOrd="0" presId="urn:microsoft.com/office/officeart/2005/8/layout/venn2"/>
    <dgm:cxn modelId="{94AD31DA-24CC-4CE1-9344-5D0C0593888D}" type="presParOf" srcId="{06915CEA-D971-4688-A8B9-537B1B2A4980}" destId="{3949C510-CE3B-452A-BB09-80ADD71BB353}" srcOrd="2" destOrd="0" presId="urn:microsoft.com/office/officeart/2005/8/layout/venn2"/>
    <dgm:cxn modelId="{BB7BBE38-CD75-499A-BD7E-E3D334A16AA6}" type="presParOf" srcId="{3949C510-CE3B-452A-BB09-80ADD71BB353}" destId="{016BF669-6843-41DB-9ED5-40C7D8AE8CCC}" srcOrd="0" destOrd="0" presId="urn:microsoft.com/office/officeart/2005/8/layout/venn2"/>
    <dgm:cxn modelId="{E39B348F-7EB4-452E-B39B-A7FFF739E2A4}" type="presParOf" srcId="{3949C510-CE3B-452A-BB09-80ADD71BB353}" destId="{6CE6AA7A-4F8E-4B40-83A0-5C649C4FFCB9}" srcOrd="1" destOrd="0" presId="urn:microsoft.com/office/officeart/2005/8/layout/venn2"/>
    <dgm:cxn modelId="{26CEC807-A038-4A4A-81F9-741FA2380B14}" type="presParOf" srcId="{06915CEA-D971-4688-A8B9-537B1B2A4980}" destId="{0C5762B2-9110-4592-B7FA-4EC0BA45D7A0}" srcOrd="3" destOrd="0" presId="urn:microsoft.com/office/officeart/2005/8/layout/venn2"/>
    <dgm:cxn modelId="{9F21D902-3E13-49F8-9ADD-CAF49B2F51F5}" type="presParOf" srcId="{0C5762B2-9110-4592-B7FA-4EC0BA45D7A0}" destId="{DED34AA8-888B-4349-ACB1-3B8C969DBA88}" srcOrd="0" destOrd="0" presId="urn:microsoft.com/office/officeart/2005/8/layout/venn2"/>
    <dgm:cxn modelId="{87A822A1-B1AF-4444-885B-C48E2493662B}" type="presParOf" srcId="{0C5762B2-9110-4592-B7FA-4EC0BA45D7A0}" destId="{2652F4F8-1644-46CA-89A3-7415A884CD41}" srcOrd="1" destOrd="0" presId="urn:microsoft.com/office/officeart/2005/8/layout/venn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63B822-728A-4746-BE59-27DFFF40D31D}">
      <dsp:nvSpPr>
        <dsp:cNvPr id="0" name=""/>
        <dsp:cNvSpPr/>
      </dsp:nvSpPr>
      <dsp:spPr>
        <a:xfrm>
          <a:off x="473174" y="0"/>
          <a:ext cx="3324268" cy="3324268"/>
        </a:xfrm>
        <a:prstGeom prst="ellipse">
          <a:avLst/>
        </a:prstGeom>
        <a:solidFill>
          <a:srgbClr val="00AAD7"/>
        </a:solid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endParaRPr lang="en-US" sz="1700" b="1" kern="1200" dirty="0"/>
        </a:p>
      </dsp:txBody>
      <dsp:txXfrm>
        <a:off x="1670576" y="166213"/>
        <a:ext cx="929465" cy="498640"/>
      </dsp:txXfrm>
    </dsp:sp>
    <dsp:sp modelId="{E5391C1F-962B-49F8-97AF-BBCFB35039E8}">
      <dsp:nvSpPr>
        <dsp:cNvPr id="0" name=""/>
        <dsp:cNvSpPr/>
      </dsp:nvSpPr>
      <dsp:spPr>
        <a:xfrm>
          <a:off x="800309" y="752188"/>
          <a:ext cx="2635240" cy="2572079"/>
        </a:xfrm>
        <a:prstGeom prst="ellipse">
          <a:avLst/>
        </a:prstGeom>
        <a:solidFill>
          <a:srgbClr val="073674"/>
        </a:solidFill>
        <a:ln w="6350" cap="flat" cmpd="sng" algn="ctr">
          <a:solidFill>
            <a:schemeClr val="accent1">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endParaRPr lang="en-US" sz="1600" kern="1200" dirty="0"/>
        </a:p>
      </dsp:txBody>
      <dsp:txXfrm>
        <a:off x="1657421" y="906513"/>
        <a:ext cx="921016" cy="462974"/>
      </dsp:txXfrm>
    </dsp:sp>
    <dsp:sp modelId="{016BF669-6843-41DB-9ED5-40C7D8AE8CCC}">
      <dsp:nvSpPr>
        <dsp:cNvPr id="0" name=""/>
        <dsp:cNvSpPr/>
      </dsp:nvSpPr>
      <dsp:spPr>
        <a:xfrm>
          <a:off x="1159470" y="1376918"/>
          <a:ext cx="1934125" cy="1947349"/>
        </a:xfrm>
        <a:prstGeom prst="ellipse">
          <a:avLst/>
        </a:prstGeom>
        <a:solidFill>
          <a:srgbClr val="343741"/>
        </a:solidFill>
        <a:ln w="6350" cap="flat" cmpd="sng" algn="ctr">
          <a:solidFill>
            <a:schemeClr val="accent1">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endParaRPr lang="en-US" sz="2000" b="1" kern="1200" dirty="0"/>
        </a:p>
      </dsp:txBody>
      <dsp:txXfrm>
        <a:off x="1675881" y="1522969"/>
        <a:ext cx="901302" cy="438153"/>
      </dsp:txXfrm>
    </dsp:sp>
    <dsp:sp modelId="{DED34AA8-888B-4349-ACB1-3B8C969DBA88}">
      <dsp:nvSpPr>
        <dsp:cNvPr id="0" name=""/>
        <dsp:cNvSpPr/>
      </dsp:nvSpPr>
      <dsp:spPr>
        <a:xfrm>
          <a:off x="1465455" y="1985798"/>
          <a:ext cx="1329707" cy="1329707"/>
        </a:xfrm>
        <a:prstGeom prst="ellipse">
          <a:avLst/>
        </a:prstGeom>
        <a:solidFill>
          <a:srgbClr val="878B8F"/>
        </a:solidFill>
        <a:ln w="6350" cap="flat" cmpd="sng" algn="ctr">
          <a:solidFill>
            <a:schemeClr val="accent1">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endParaRPr lang="en-US" sz="2300" b="1" kern="1200" dirty="0">
            <a:solidFill>
              <a:schemeClr val="accent1"/>
            </a:solidFill>
          </a:endParaRPr>
        </a:p>
      </dsp:txBody>
      <dsp:txXfrm>
        <a:off x="1660186" y="2318224"/>
        <a:ext cx="940244" cy="664853"/>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7196" tIns="48598" rIns="97196" bIns="48598"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7196" tIns="48598" rIns="97196" bIns="48598" rtlCol="0"/>
          <a:lstStyle>
            <a:lvl1pPr algn="r">
              <a:defRPr sz="1300"/>
            </a:lvl1pPr>
          </a:lstStyle>
          <a:p>
            <a:fld id="{920B185D-E0CA-46A8-9EE2-45F23C4097F4}" type="datetimeFigureOut">
              <a:rPr lang="en-US" smtClean="0"/>
              <a:t>3/1/2018</a:t>
            </a:fld>
            <a:endParaRPr lang="en-US" dirty="0"/>
          </a:p>
        </p:txBody>
      </p:sp>
      <p:sp>
        <p:nvSpPr>
          <p:cNvPr id="4" name="Slide Image Placeholder 3"/>
          <p:cNvSpPr>
            <a:spLocks noGrp="1" noRot="1" noChangeAspect="1"/>
          </p:cNvSpPr>
          <p:nvPr>
            <p:ph type="sldImg" idx="2"/>
          </p:nvPr>
        </p:nvSpPr>
        <p:spPr>
          <a:xfrm>
            <a:off x="1512888" y="511175"/>
            <a:ext cx="4486275" cy="3363913"/>
          </a:xfrm>
          <a:prstGeom prst="rect">
            <a:avLst/>
          </a:prstGeom>
          <a:noFill/>
          <a:ln w="12700">
            <a:solidFill>
              <a:prstClr val="black"/>
            </a:solidFill>
          </a:ln>
        </p:spPr>
        <p:txBody>
          <a:bodyPr vert="horz" lIns="97196" tIns="48598" rIns="97196" bIns="48598" rtlCol="0" anchor="ctr"/>
          <a:lstStyle/>
          <a:p>
            <a:endParaRPr lang="en-US" dirty="0"/>
          </a:p>
        </p:txBody>
      </p:sp>
      <p:sp>
        <p:nvSpPr>
          <p:cNvPr id="5" name="Notes Placeholder 4"/>
          <p:cNvSpPr>
            <a:spLocks noGrp="1"/>
          </p:cNvSpPr>
          <p:nvPr>
            <p:ph type="body" sz="quarter" idx="3"/>
          </p:nvPr>
        </p:nvSpPr>
        <p:spPr>
          <a:xfrm>
            <a:off x="473103" y="4026044"/>
            <a:ext cx="6566748" cy="4846634"/>
          </a:xfrm>
          <a:prstGeom prst="rect">
            <a:avLst/>
          </a:prstGeom>
        </p:spPr>
        <p:txBody>
          <a:bodyPr vert="horz" lIns="97196" tIns="48598" rIns="97196" bIns="48598"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9119473"/>
            <a:ext cx="3169920" cy="480060"/>
          </a:xfrm>
          <a:prstGeom prst="rect">
            <a:avLst/>
          </a:prstGeom>
        </p:spPr>
        <p:txBody>
          <a:bodyPr vert="horz" lIns="97196" tIns="48598" rIns="97196" bIns="48598"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3"/>
            <a:ext cx="3169920" cy="480060"/>
          </a:xfrm>
          <a:prstGeom prst="rect">
            <a:avLst/>
          </a:prstGeom>
        </p:spPr>
        <p:txBody>
          <a:bodyPr vert="horz" lIns="97196" tIns="48598" rIns="97196" bIns="48598" rtlCol="0" anchor="b"/>
          <a:lstStyle>
            <a:lvl1pPr algn="r">
              <a:defRPr sz="1300"/>
            </a:lvl1pPr>
          </a:lstStyle>
          <a:p>
            <a:fld id="{DA1720D8-47FD-4F84-A5F0-E2291577EA7F}" type="slidenum">
              <a:rPr lang="en-US" smtClean="0"/>
              <a:t>‹#›</a:t>
            </a:fld>
            <a:endParaRPr lang="en-US" dirty="0"/>
          </a:p>
        </p:txBody>
      </p:sp>
    </p:spTree>
    <p:extLst>
      <p:ext uri="{BB962C8B-B14F-4D97-AF65-F5344CB8AC3E}">
        <p14:creationId xmlns:p14="http://schemas.microsoft.com/office/powerpoint/2010/main" val="1566470475"/>
      </p:ext>
    </p:extLst>
  </p:cSld>
  <p:clrMap bg1="lt1" tx1="dk1" bg2="lt2" tx2="dk2" accent1="accent1" accent2="accent2" accent3="accent3" accent4="accent4" accent5="accent5" accent6="accent6" hlink="hlink" folHlink="folHlink"/>
  <p:notesStyle>
    <a:lvl1pPr marL="171450" indent="-171450" algn="l" defTabSz="640054" rtl="0" eaLnBrk="1" latinLnBrk="0" hangingPunct="1">
      <a:spcBef>
        <a:spcPts val="1000"/>
      </a:spcBef>
      <a:buFont typeface="Arial" panose="020B0604020202020204" pitchFamily="34" charset="0"/>
      <a:buChar char="•"/>
      <a:defRPr sz="1400" kern="1200">
        <a:solidFill>
          <a:schemeClr val="tx1"/>
        </a:solidFill>
        <a:latin typeface="+mn-lt"/>
        <a:ea typeface="+mn-ea"/>
        <a:cs typeface="+mn-cs"/>
      </a:defRPr>
    </a:lvl1pPr>
    <a:lvl2pPr marL="491477" indent="-171450" algn="l" defTabSz="640054" rtl="0" eaLnBrk="1" latinLnBrk="0" hangingPunct="1">
      <a:spcBef>
        <a:spcPts val="1000"/>
      </a:spcBef>
      <a:buFont typeface="Courier New" panose="02070309020205020404" pitchFamily="49" charset="0"/>
      <a:buChar char="o"/>
      <a:defRPr sz="1400" kern="1200">
        <a:solidFill>
          <a:schemeClr val="tx1"/>
        </a:solidFill>
        <a:latin typeface="+mn-lt"/>
        <a:ea typeface="+mn-ea"/>
        <a:cs typeface="+mn-cs"/>
      </a:defRPr>
    </a:lvl2pPr>
    <a:lvl3pPr marL="640054" algn="l" defTabSz="640054" rtl="0" eaLnBrk="1" latinLnBrk="0" hangingPunct="1">
      <a:spcBef>
        <a:spcPts val="1000"/>
      </a:spcBef>
      <a:defRPr sz="800" kern="1200">
        <a:solidFill>
          <a:schemeClr val="tx1"/>
        </a:solidFill>
        <a:latin typeface="+mn-lt"/>
        <a:ea typeface="+mn-ea"/>
        <a:cs typeface="+mn-cs"/>
      </a:defRPr>
    </a:lvl3pPr>
    <a:lvl4pPr marL="960082" algn="l" defTabSz="640054" rtl="0" eaLnBrk="1" latinLnBrk="0" hangingPunct="1">
      <a:spcBef>
        <a:spcPts val="1000"/>
      </a:spcBef>
      <a:defRPr sz="800" kern="1200">
        <a:solidFill>
          <a:schemeClr val="tx1"/>
        </a:solidFill>
        <a:latin typeface="+mn-lt"/>
        <a:ea typeface="+mn-ea"/>
        <a:cs typeface="+mn-cs"/>
      </a:defRPr>
    </a:lvl4pPr>
    <a:lvl5pPr marL="1280109" algn="l" defTabSz="640054" rtl="0" eaLnBrk="1" latinLnBrk="0" hangingPunct="1">
      <a:spcBef>
        <a:spcPts val="1000"/>
      </a:spcBef>
      <a:defRPr sz="800" kern="1200">
        <a:solidFill>
          <a:schemeClr val="tx1"/>
        </a:solidFill>
        <a:latin typeface="+mn-lt"/>
        <a:ea typeface="+mn-ea"/>
        <a:cs typeface="+mn-cs"/>
      </a:defRPr>
    </a:lvl5pPr>
    <a:lvl6pPr marL="1600136" algn="l" defTabSz="640054" rtl="0" eaLnBrk="1" latinLnBrk="0" hangingPunct="1">
      <a:defRPr sz="800" kern="1200">
        <a:solidFill>
          <a:schemeClr val="tx1"/>
        </a:solidFill>
        <a:latin typeface="+mn-lt"/>
        <a:ea typeface="+mn-ea"/>
        <a:cs typeface="+mn-cs"/>
      </a:defRPr>
    </a:lvl6pPr>
    <a:lvl7pPr marL="1920163" algn="l" defTabSz="640054" rtl="0" eaLnBrk="1" latinLnBrk="0" hangingPunct="1">
      <a:defRPr sz="800" kern="1200">
        <a:solidFill>
          <a:schemeClr val="tx1"/>
        </a:solidFill>
        <a:latin typeface="+mn-lt"/>
        <a:ea typeface="+mn-ea"/>
        <a:cs typeface="+mn-cs"/>
      </a:defRPr>
    </a:lvl7pPr>
    <a:lvl8pPr marL="2240190" algn="l" defTabSz="640054" rtl="0" eaLnBrk="1" latinLnBrk="0" hangingPunct="1">
      <a:defRPr sz="800" kern="1200">
        <a:solidFill>
          <a:schemeClr val="tx1"/>
        </a:solidFill>
        <a:latin typeface="+mn-lt"/>
        <a:ea typeface="+mn-ea"/>
        <a:cs typeface="+mn-cs"/>
      </a:defRPr>
    </a:lvl8pPr>
    <a:lvl9pPr marL="2560218" algn="l" defTabSz="640054"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DB50048-BA83-42E7-B18B-7EE33765AA06}" type="slidenum">
              <a:rPr lang="en-US" smtClean="0"/>
              <a:pPr/>
              <a:t>2</a:t>
            </a:fld>
            <a:endParaRPr lang="en-US" dirty="0"/>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2467323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1720D8-47FD-4F84-A5F0-E2291577EA7F}" type="slidenum">
              <a:rPr lang="en-US" smtClean="0"/>
              <a:pPr/>
              <a:t>11</a:t>
            </a:fld>
            <a:endParaRPr lang="en-US" dirty="0"/>
          </a:p>
        </p:txBody>
      </p:sp>
      <p:sp>
        <p:nvSpPr>
          <p:cNvPr id="10" name="Slide Image Placeholder 9"/>
          <p:cNvSpPr>
            <a:spLocks noGrp="1" noRot="1" noChangeAspect="1"/>
          </p:cNvSpPr>
          <p:nvPr>
            <p:ph type="sldImg"/>
          </p:nvPr>
        </p:nvSpPr>
        <p:spPr/>
      </p:sp>
      <p:sp>
        <p:nvSpPr>
          <p:cNvPr id="2" name="Notes Placeholder 1"/>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016047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GB" dirty="0" smtClean="0"/>
              <a:t>As previously mentioned, the Task Force expects that reporting of climate-related risks and opportunities will evolve over time.</a:t>
            </a:r>
            <a:endParaRPr lang="en-US" dirty="0" smtClean="0"/>
          </a:p>
          <a:p>
            <a:pPr lvl="0"/>
            <a:r>
              <a:rPr lang="en-GB" dirty="0" smtClean="0"/>
              <a:t>While the precise timing and volume of adoption will depend on actions taken by the Task Force and others, we believe the evolution shown here could occur within the next 5 years.</a:t>
            </a:r>
            <a:endParaRPr lang="en-US" dirty="0" smtClean="0"/>
          </a:p>
          <a:p>
            <a:r>
              <a:rPr lang="en-US" dirty="0" smtClean="0"/>
              <a:t>Organizations already reporting climate-related financial information under other frameworks may be well positioned to disclose under this framework immediately and are encouraged to do so. </a:t>
            </a:r>
          </a:p>
          <a:p>
            <a:r>
              <a:rPr lang="en-US" dirty="0" smtClean="0"/>
              <a:t>Those with less experience can begin by considering and disclosing how climate-related issues may be relevant in their current governance, strategy, and risk management practices. </a:t>
            </a:r>
          </a:p>
          <a:p>
            <a:r>
              <a:rPr lang="en-US" dirty="0" smtClean="0"/>
              <a:t>This initial level of disclosure will allow investors to review, recognize, and understand how organizations consider climate-related issues and their potential impact.</a:t>
            </a:r>
          </a:p>
          <a:p>
            <a:pPr lvl="0"/>
            <a:r>
              <a:rPr lang="en-GB" dirty="0" smtClean="0"/>
              <a:t>Ultimately, the Task Force anticipates broad adoption of the recommendations in financial filings, consideration of climate-related issues as mainstream, and further development decision-useful information (including metrics and quantitative scenario analysis). </a:t>
            </a:r>
            <a:endParaRPr lang="en-US" dirty="0" smtClean="0"/>
          </a:p>
          <a:p>
            <a:pPr lvl="0"/>
            <a:r>
              <a:rPr lang="en-GB" dirty="0" smtClean="0"/>
              <a:t>We plan to provide education and encourage adoption to achieve the goals of the Task Force through its completion.</a:t>
            </a:r>
            <a:endParaRPr lang="en-US" dirty="0" smtClean="0"/>
          </a:p>
          <a:p>
            <a:endParaRPr lang="en-US" dirty="0"/>
          </a:p>
        </p:txBody>
      </p:sp>
      <p:sp>
        <p:nvSpPr>
          <p:cNvPr id="4" name="Slide Number Placeholder 3"/>
          <p:cNvSpPr>
            <a:spLocks noGrp="1"/>
          </p:cNvSpPr>
          <p:nvPr>
            <p:ph type="sldNum" sz="quarter" idx="10"/>
          </p:nvPr>
        </p:nvSpPr>
        <p:spPr/>
        <p:txBody>
          <a:bodyPr/>
          <a:lstStyle/>
          <a:p>
            <a:fld id="{D07E5D27-523E-48BD-8324-A3CBD5D4585A}" type="slidenum">
              <a:rPr lang="en-US" smtClean="0"/>
              <a:pPr/>
              <a:t>12</a:t>
            </a:fld>
            <a:endParaRPr lang="en-US"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262964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1720D8-47FD-4F84-A5F0-E2291577EA7F}" type="slidenum">
              <a:rPr lang="en-US" smtClean="0"/>
              <a:pPr/>
              <a:t>13</a:t>
            </a:fld>
            <a:endParaRPr lang="en-US" dirty="0"/>
          </a:p>
        </p:txBody>
      </p:sp>
      <p:sp>
        <p:nvSpPr>
          <p:cNvPr id="10" name="Slide Image Placeholder 9"/>
          <p:cNvSpPr>
            <a:spLocks noGrp="1" noRot="1" noChangeAspect="1"/>
          </p:cNvSpPr>
          <p:nvPr>
            <p:ph type="sldImg"/>
          </p:nvPr>
        </p:nvSpPr>
        <p:spPr/>
      </p:sp>
      <p:sp>
        <p:nvSpPr>
          <p:cNvPr id="2" name="Notes Placeholder 1"/>
          <p:cNvSpPr>
            <a:spLocks noGrp="1"/>
          </p:cNvSpPr>
          <p:nvPr>
            <p:ph type="body" sz="quarter" idx="11"/>
          </p:nvPr>
        </p:nvSpPr>
        <p:spPr/>
        <p:txBody>
          <a:bodyPr/>
          <a:lstStyle/>
          <a:p>
            <a:r>
              <a:rPr lang="en-US" sz="1000" b="0" i="0" u="none" strike="noStrike" kern="1200" baseline="0" dirty="0" smtClean="0">
                <a:solidFill>
                  <a:schemeClr val="tx1"/>
                </a:solidFill>
                <a:latin typeface="+mn-lt"/>
                <a:ea typeface="+mn-ea"/>
                <a:cs typeface="+mn-cs"/>
              </a:rPr>
              <a:t>Implementing the recommendations will require organizations to collect new types of information and data from their supply chains and put in place new processes and governance structures. Integrating these changes into the business will take time and it is expected that many businesses will start on a journey to full implementation. Organizations need to show investors that they are making progress and should start by adopting an implementation plan.</a:t>
            </a:r>
            <a:endParaRPr lang="en-US" dirty="0"/>
          </a:p>
        </p:txBody>
      </p:sp>
    </p:spTree>
    <p:extLst>
      <p:ext uri="{BB962C8B-B14F-4D97-AF65-F5344CB8AC3E}">
        <p14:creationId xmlns:p14="http://schemas.microsoft.com/office/powerpoint/2010/main" val="1134418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A1720D8-47FD-4F84-A5F0-E2291577EA7F}" type="slidenum">
              <a:rPr lang="en-US" smtClean="0"/>
              <a:pPr/>
              <a:t>14</a:t>
            </a:fld>
            <a:endParaRPr lang="en-US"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4199183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D07E5D27-523E-48BD-8324-A3CBD5D4585A}" type="slidenum">
              <a:rPr lang="en-US" smtClean="0"/>
              <a:pPr/>
              <a:t>16</a:t>
            </a:fld>
            <a:endParaRPr lang="en-US"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442751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D07E5D27-523E-48BD-8324-A3CBD5D4585A}" type="slidenum">
              <a:rPr lang="en-US" smtClean="0"/>
              <a:pPr/>
              <a:t>17</a:t>
            </a:fld>
            <a:endParaRPr lang="en-US"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990869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GB" dirty="0" smtClean="0"/>
              <a:t>A key objective of the Task Force’s work, as outlined by the FSB, is to </a:t>
            </a:r>
            <a:r>
              <a:rPr lang="en-US" dirty="0" smtClean="0"/>
              <a:t>develop more effective climate-related disclosures that </a:t>
            </a:r>
          </a:p>
          <a:p>
            <a:pPr lvl="1"/>
            <a:r>
              <a:rPr lang="en-US" dirty="0" smtClean="0"/>
              <a:t>could “promote more informed investment, credit, and insurance underwriting decisions” and, </a:t>
            </a:r>
          </a:p>
          <a:p>
            <a:pPr lvl="1"/>
            <a:r>
              <a:rPr lang="en-US" dirty="0" smtClean="0"/>
              <a:t>in turn, “would enable stakeholders to understand better the concentrations of carbon-related assets in the financial sector and the financial system’s exposures to climate-related risks.”</a:t>
            </a:r>
          </a:p>
          <a:p>
            <a:pPr lvl="0"/>
            <a:r>
              <a:rPr lang="en-GB" dirty="0" smtClean="0"/>
              <a:t>Our report sets out specific recommendations for voluntary disclosure to improve consistency, accessibility, clarity, and usefulness of climate-related financial reporting. </a:t>
            </a:r>
            <a:endParaRPr lang="en-US" dirty="0" smtClean="0"/>
          </a:p>
          <a:p>
            <a:pPr lvl="0"/>
            <a:r>
              <a:rPr lang="en-GB" dirty="0" smtClean="0"/>
              <a:t>The Task Force brings a unique perspective to this work through its consensus-based and industry-led focus. The FSB chose extremely well in appointing Task Force members.</a:t>
            </a:r>
            <a:endParaRPr lang="en-US" dirty="0" smtClean="0"/>
          </a:p>
          <a:p>
            <a:pPr lvl="1"/>
            <a:r>
              <a:rPr lang="en-GB" dirty="0" smtClean="0"/>
              <a:t>Michael Bloomberg, the founder of Bloomberg LP and former mayor of New York City, serves as chairman.</a:t>
            </a:r>
            <a:endParaRPr lang="en-US" dirty="0" smtClean="0"/>
          </a:p>
          <a:p>
            <a:pPr lvl="1"/>
            <a:r>
              <a:rPr lang="en-GB" dirty="0" smtClean="0"/>
              <a:t>It is composed of 32 members, including four international vice-chairs, who are users and preparers of financial disclosures across a range of financial and non-financial sectors and industries. They are highly</a:t>
            </a:r>
            <a:r>
              <a:rPr lang="en-GB" baseline="0" dirty="0" smtClean="0"/>
              <a:t> engaged and expert.</a:t>
            </a:r>
            <a:endParaRPr lang="en-GB" dirty="0" smtClean="0"/>
          </a:p>
        </p:txBody>
      </p:sp>
      <p:sp>
        <p:nvSpPr>
          <p:cNvPr id="4" name="Slide Number Placeholder 3"/>
          <p:cNvSpPr>
            <a:spLocks noGrp="1"/>
          </p:cNvSpPr>
          <p:nvPr>
            <p:ph type="sldNum" sz="quarter" idx="10"/>
          </p:nvPr>
        </p:nvSpPr>
        <p:spPr/>
        <p:txBody>
          <a:bodyPr/>
          <a:lstStyle/>
          <a:p>
            <a:fld id="{9DB50048-BA83-42E7-B18B-7EE33765AA06}" type="slidenum">
              <a:rPr lang="en-US" smtClean="0"/>
              <a:pPr/>
              <a:t>3</a:t>
            </a:fld>
            <a:endParaRPr lang="en-US"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469449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DB50048-BA83-42E7-B18B-7EE33765AA06}" type="slidenum">
              <a:rPr lang="en-US" smtClean="0"/>
              <a:pPr/>
              <a:t>4</a:t>
            </a:fld>
            <a:endParaRPr lang="en-US" dirty="0"/>
          </a:p>
        </p:txBody>
      </p:sp>
      <p:sp>
        <p:nvSpPr>
          <p:cNvPr id="10" name="Slide Image Placeholder 9"/>
          <p:cNvSpPr>
            <a:spLocks noGrp="1" noRot="1" noChangeAspect="1"/>
          </p:cNvSpPr>
          <p:nvPr>
            <p:ph type="sldImg"/>
          </p:nvPr>
        </p:nvSpPr>
        <p:spPr/>
      </p:sp>
      <p:sp>
        <p:nvSpPr>
          <p:cNvPr id="2" name="Notes Placeholder 1"/>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692485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1720D8-47FD-4F84-A5F0-E2291577EA7F}" type="slidenum">
              <a:rPr lang="en-US" smtClean="0"/>
              <a:pPr/>
              <a:t>5</a:t>
            </a:fld>
            <a:endParaRPr lang="en-US" dirty="0"/>
          </a:p>
        </p:txBody>
      </p:sp>
      <p:sp>
        <p:nvSpPr>
          <p:cNvPr id="10" name="Slide Image Placeholder 9"/>
          <p:cNvSpPr>
            <a:spLocks noGrp="1" noRot="1" noChangeAspect="1"/>
          </p:cNvSpPr>
          <p:nvPr>
            <p:ph type="sldImg"/>
          </p:nvPr>
        </p:nvSpPr>
        <p:spPr/>
      </p:sp>
      <p:sp>
        <p:nvSpPr>
          <p:cNvPr id="2" name="Notes Placeholder 1"/>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39020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smtClean="0"/>
              <a:t>The supplemental guidance provides industry-specific context and detail organizations should consider in developing their disclosures under the TCFD</a:t>
            </a:r>
            <a:r>
              <a:rPr lang="en-US" baseline="0" dirty="0" smtClean="0"/>
              <a:t> recommendations.</a:t>
            </a:r>
            <a:endParaRPr lang="en-US" dirty="0" smtClean="0"/>
          </a:p>
          <a:p>
            <a:pPr lvl="0"/>
            <a:r>
              <a:rPr lang="en-US" dirty="0" smtClean="0"/>
              <a:t>While every industry could experience potential financial impacts from climate-related risks and opportunities, the Task Force identified for 12 non-financial industries (and their related supply and distribution chains) more likely to be financially impacted than others due to their exposure to certain transition and physical risks around GHG emissions, energy, and/or water dependencies associated with their operations and/or products. </a:t>
            </a:r>
          </a:p>
          <a:p>
            <a:pPr lvl="0"/>
            <a:r>
              <a:rPr lang="en-US" dirty="0" smtClean="0"/>
              <a:t>These 12 industries</a:t>
            </a:r>
            <a:r>
              <a:rPr lang="en-US" baseline="0" dirty="0" smtClean="0"/>
              <a:t> were categorized into four “groups” which are addressed in the supplemental guidance for non-financial organizations.</a:t>
            </a:r>
          </a:p>
        </p:txBody>
      </p:sp>
      <p:sp>
        <p:nvSpPr>
          <p:cNvPr id="4" name="Slide Number Placeholder 3"/>
          <p:cNvSpPr>
            <a:spLocks noGrp="1"/>
          </p:cNvSpPr>
          <p:nvPr>
            <p:ph type="sldNum" sz="quarter" idx="10"/>
          </p:nvPr>
        </p:nvSpPr>
        <p:spPr/>
        <p:txBody>
          <a:bodyPr/>
          <a:lstStyle/>
          <a:p>
            <a:fld id="{DA1720D8-47FD-4F84-A5F0-E2291577EA7F}" type="slidenum">
              <a:rPr lang="en-US" smtClean="0"/>
              <a:pPr/>
              <a:t>6</a:t>
            </a:fld>
            <a:endParaRPr lang="en-US"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4186148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GB" dirty="0" smtClean="0"/>
              <a:t>Using the common language of governance, strategy, risk management, and metrics and targets, the Task Force developed four widely-adoptable recommendations on climate-related financial disclosures that are applicable to organizations across sectors, around the world.</a:t>
            </a:r>
          </a:p>
          <a:p>
            <a:pPr lvl="0"/>
            <a:r>
              <a:rPr lang="en-GB" dirty="0" smtClean="0"/>
              <a:t>These are foundational recommendations that will permit the users of disclosure—investors, lenders, underwriters,</a:t>
            </a:r>
            <a:r>
              <a:rPr lang="en-GB" baseline="0" dirty="0" smtClean="0"/>
              <a:t> and others—to understand how a company identifies its climate risk, manages it, incorporates it into its strategy and risk oversight process, and mitigates it.</a:t>
            </a:r>
            <a:endParaRPr lang="en-US" dirty="0" smtClean="0"/>
          </a:p>
          <a:p>
            <a:endParaRPr lang="en-US" dirty="0"/>
          </a:p>
        </p:txBody>
      </p:sp>
      <p:sp>
        <p:nvSpPr>
          <p:cNvPr id="4" name="Slide Number Placeholder 3"/>
          <p:cNvSpPr>
            <a:spLocks noGrp="1"/>
          </p:cNvSpPr>
          <p:nvPr>
            <p:ph type="sldNum" sz="quarter" idx="10"/>
          </p:nvPr>
        </p:nvSpPr>
        <p:spPr/>
        <p:txBody>
          <a:bodyPr/>
          <a:lstStyle/>
          <a:p>
            <a:fld id="{DA1720D8-47FD-4F84-A5F0-E2291577EA7F}" type="slidenum">
              <a:rPr lang="en-US" smtClean="0"/>
              <a:pPr/>
              <a:t>7</a:t>
            </a:fld>
            <a:endParaRPr lang="en-US" dirty="0"/>
          </a:p>
        </p:txBody>
      </p:sp>
      <p:sp>
        <p:nvSpPr>
          <p:cNvPr id="10" name="Slide Image Placeholder 9"/>
          <p:cNvSpPr>
            <a:spLocks noGrp="1" noRot="1" noChangeAspect="1"/>
          </p:cNvSpPr>
          <p:nvPr>
            <p:ph type="sldImg"/>
          </p:nvPr>
        </p:nvSpPr>
        <p:spPr>
          <a:xfrm>
            <a:off x="1516063" y="511175"/>
            <a:ext cx="4479925" cy="3360738"/>
          </a:xfrm>
        </p:spPr>
      </p:sp>
    </p:spTree>
    <p:extLst>
      <p:ext uri="{BB962C8B-B14F-4D97-AF65-F5344CB8AC3E}">
        <p14:creationId xmlns:p14="http://schemas.microsoft.com/office/powerpoint/2010/main" val="3229391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GB" dirty="0" smtClean="0"/>
              <a:t>Each of the four overarching recommendations is supported by two to three specific disclosures that </a:t>
            </a:r>
            <a:r>
              <a:rPr lang="en-US" dirty="0" smtClean="0"/>
              <a:t>organizations can include in financial filings to provide decision-useful information about their climate-related risks and opportunities</a:t>
            </a:r>
            <a:r>
              <a:rPr lang="en-GB" dirty="0" smtClean="0"/>
              <a:t>.  </a:t>
            </a:r>
            <a:endParaRPr lang="en-US" dirty="0" smtClean="0"/>
          </a:p>
          <a:p>
            <a:pPr lvl="0"/>
            <a:r>
              <a:rPr lang="en-US" dirty="0" smtClean="0"/>
              <a:t>The recommendations solicit information that is primarily forward-looking, which reflects the Task Force’s desire to raise the bar on climate-related financial disclosures where appropriate and further develop the currently limited disclosure of financial risks posed by climate-related impacts.</a:t>
            </a:r>
          </a:p>
          <a:p>
            <a:pPr lvl="0">
              <a:spcAft>
                <a:spcPts val="600"/>
              </a:spcAft>
            </a:pPr>
            <a:r>
              <a:rPr lang="en-US" dirty="0" smtClean="0"/>
              <a:t>The Task Force is hopeful that widespread adoption will</a:t>
            </a:r>
            <a:r>
              <a:rPr lang="en-US" baseline="0" dirty="0" smtClean="0"/>
              <a:t> h</a:t>
            </a:r>
            <a:r>
              <a:rPr lang="en-US" dirty="0" smtClean="0"/>
              <a:t>elp organizations better demonstrate responsibility and foresight in their consideration of climate issues to their investors and others. </a:t>
            </a:r>
          </a:p>
        </p:txBody>
      </p:sp>
      <p:sp>
        <p:nvSpPr>
          <p:cNvPr id="4" name="Slide Number Placeholder 3"/>
          <p:cNvSpPr>
            <a:spLocks noGrp="1"/>
          </p:cNvSpPr>
          <p:nvPr>
            <p:ph type="sldNum" sz="quarter" idx="10"/>
          </p:nvPr>
        </p:nvSpPr>
        <p:spPr/>
        <p:txBody>
          <a:bodyPr/>
          <a:lstStyle/>
          <a:p>
            <a:fld id="{DA1720D8-47FD-4F84-A5F0-E2291577EA7F}" type="slidenum">
              <a:rPr lang="en-US" smtClean="0"/>
              <a:pPr/>
              <a:t>8</a:t>
            </a:fld>
            <a:endParaRPr lang="en-US"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872267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1720D8-47FD-4F84-A5F0-E2291577EA7F}" type="slidenum">
              <a:rPr lang="en-US" smtClean="0"/>
              <a:t>9</a:t>
            </a:fld>
            <a:endParaRPr lang="en-US" dirty="0"/>
          </a:p>
        </p:txBody>
      </p:sp>
    </p:spTree>
    <p:extLst>
      <p:ext uri="{BB962C8B-B14F-4D97-AF65-F5344CB8AC3E}">
        <p14:creationId xmlns:p14="http://schemas.microsoft.com/office/powerpoint/2010/main" val="334120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1720D8-47FD-4F84-A5F0-E2291577EA7F}" type="slidenum">
              <a:rPr lang="en-US" smtClean="0"/>
              <a:t>10</a:t>
            </a:fld>
            <a:endParaRPr lang="en-US" dirty="0"/>
          </a:p>
        </p:txBody>
      </p:sp>
    </p:spTree>
    <p:extLst>
      <p:ext uri="{BB962C8B-B14F-4D97-AF65-F5344CB8AC3E}">
        <p14:creationId xmlns:p14="http://schemas.microsoft.com/office/powerpoint/2010/main" val="717823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w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wmf"/></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w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90352" y="1791230"/>
            <a:ext cx="7944445" cy="1104636"/>
          </a:xfrm>
          <a:prstGeom prst="rect">
            <a:avLst/>
          </a:prstGeom>
        </p:spPr>
        <p:txBody>
          <a:bodyPr lIns="64005" tIns="32003" rIns="64005" bIns="32003"/>
          <a:lstStyle>
            <a:lvl1pPr marL="0" indent="0">
              <a:buNone/>
              <a:defRPr b="1">
                <a:solidFill>
                  <a:schemeClr val="bg1"/>
                </a:solidFill>
                <a:latin typeface="Open Sans"/>
              </a:defRPr>
            </a:lvl1pPr>
            <a:lvl2pPr>
              <a:defRPr>
                <a:solidFill>
                  <a:schemeClr val="bg1"/>
                </a:solidFill>
                <a:latin typeface="Open Sans"/>
              </a:defRPr>
            </a:lvl2pPr>
            <a:lvl3pPr>
              <a:defRPr>
                <a:solidFill>
                  <a:schemeClr val="bg1"/>
                </a:solidFill>
                <a:latin typeface="Open Sans"/>
              </a:defRPr>
            </a:lvl3pPr>
            <a:lvl4pPr>
              <a:defRPr>
                <a:solidFill>
                  <a:schemeClr val="bg1"/>
                </a:solidFill>
                <a:latin typeface="Open Sans"/>
              </a:defRPr>
            </a:lvl4pPr>
            <a:lvl5pPr>
              <a:defRPr>
                <a:solidFill>
                  <a:schemeClr val="bg1"/>
                </a:solidFill>
                <a:latin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80039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95288" y="2133608"/>
            <a:ext cx="7493579" cy="1295399"/>
          </a:xfrm>
        </p:spPr>
        <p:txBody>
          <a:bodyPr anchor="t"/>
          <a:lstStyle>
            <a:lvl1pPr>
              <a:defRPr sz="3600" b="1"/>
            </a:lvl1pPr>
          </a:lstStyle>
          <a:p>
            <a:pPr lvl="0"/>
            <a:r>
              <a:rPr lang="en-US" noProof="0" smtClean="0"/>
              <a:t>Click to edit Master title style</a:t>
            </a:r>
            <a:endParaRPr lang="en-GB" noProof="0" dirty="0" smtClean="0"/>
          </a:p>
        </p:txBody>
      </p:sp>
      <p:sp>
        <p:nvSpPr>
          <p:cNvPr id="3075" name="Rectangle 3"/>
          <p:cNvSpPr>
            <a:spLocks noGrp="1" noChangeArrowheads="1"/>
          </p:cNvSpPr>
          <p:nvPr>
            <p:ph type="subTitle" idx="1"/>
          </p:nvPr>
        </p:nvSpPr>
        <p:spPr>
          <a:xfrm>
            <a:off x="395292" y="2781300"/>
            <a:ext cx="6121400" cy="1007740"/>
          </a:xfrm>
        </p:spPr>
        <p:txBody>
          <a:bodyPr/>
          <a:lstStyle>
            <a:lvl1pPr marL="0" indent="0">
              <a:spcBef>
                <a:spcPts val="0"/>
              </a:spcBef>
              <a:buFontTx/>
              <a:buNone/>
              <a:defRPr sz="2600">
                <a:solidFill>
                  <a:schemeClr val="tx1"/>
                </a:solidFill>
              </a:defRPr>
            </a:lvl1pPr>
          </a:lstStyle>
          <a:p>
            <a:pPr lvl="0"/>
            <a:r>
              <a:rPr lang="en-US" noProof="0" smtClean="0"/>
              <a:t>Click to edit Master subtitle style</a:t>
            </a:r>
            <a:endParaRPr lang="en-GB" noProof="0" dirty="0" smtClean="0"/>
          </a:p>
        </p:txBody>
      </p:sp>
      <p:pic>
        <p:nvPicPr>
          <p:cNvPr id="8" name="Picture 2" descr="E:\Pants Work\Current Work\Actuaries 2011\Logos all\IFOA Logo\Lanscape - Standard\WMF logos\IFOA_logo_L_RGB.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4386" y="248907"/>
            <a:ext cx="2389480" cy="10537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rot="-2700000">
            <a:off x="430949" y="6074548"/>
            <a:ext cx="1314784"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Progress</a:t>
            </a:r>
            <a:endParaRPr lang="en-GB" sz="2200" dirty="0">
              <a:solidFill>
                <a:prstClr val="white">
                  <a:lumMod val="75000"/>
                </a:prstClr>
              </a:solidFill>
            </a:endParaRPr>
          </a:p>
        </p:txBody>
      </p:sp>
      <p:sp>
        <p:nvSpPr>
          <p:cNvPr id="11" name="TextBox 10"/>
          <p:cNvSpPr txBox="1"/>
          <p:nvPr userDrawn="1"/>
        </p:nvSpPr>
        <p:spPr>
          <a:xfrm rot="-2700000">
            <a:off x="851461" y="6024215"/>
            <a:ext cx="1612942"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Community</a:t>
            </a:r>
            <a:endParaRPr lang="en-GB" sz="2200" dirty="0">
              <a:solidFill>
                <a:prstClr val="white">
                  <a:lumMod val="75000"/>
                </a:prstClr>
              </a:solidFill>
            </a:endParaRPr>
          </a:p>
        </p:txBody>
      </p:sp>
      <p:sp>
        <p:nvSpPr>
          <p:cNvPr id="12" name="TextBox 11"/>
          <p:cNvSpPr txBox="1"/>
          <p:nvPr userDrawn="1"/>
        </p:nvSpPr>
        <p:spPr>
          <a:xfrm rot="-2700000">
            <a:off x="1206438" y="5646710"/>
            <a:ext cx="2632452"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Sessional Meetings</a:t>
            </a:r>
            <a:endParaRPr lang="en-GB" sz="2200" dirty="0">
              <a:solidFill>
                <a:prstClr val="white">
                  <a:lumMod val="75000"/>
                </a:prstClr>
              </a:solidFill>
            </a:endParaRPr>
          </a:p>
        </p:txBody>
      </p:sp>
      <p:sp>
        <p:nvSpPr>
          <p:cNvPr id="13" name="TextBox 12"/>
          <p:cNvSpPr txBox="1"/>
          <p:nvPr userDrawn="1"/>
        </p:nvSpPr>
        <p:spPr>
          <a:xfrm rot="-2700000">
            <a:off x="1934600" y="6024213"/>
            <a:ext cx="1439818"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Education</a:t>
            </a:r>
            <a:endParaRPr lang="en-GB" sz="2200" dirty="0">
              <a:solidFill>
                <a:prstClr val="white">
                  <a:lumMod val="75000"/>
                </a:prstClr>
              </a:solidFill>
            </a:endParaRPr>
          </a:p>
        </p:txBody>
      </p:sp>
      <p:sp>
        <p:nvSpPr>
          <p:cNvPr id="14" name="TextBox 13"/>
          <p:cNvSpPr txBox="1"/>
          <p:nvPr userDrawn="1"/>
        </p:nvSpPr>
        <p:spPr>
          <a:xfrm rot="-2700000">
            <a:off x="2306250" y="5797712"/>
            <a:ext cx="2141677"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Working parties</a:t>
            </a:r>
            <a:endParaRPr lang="en-GB" sz="2200" dirty="0">
              <a:solidFill>
                <a:prstClr val="white">
                  <a:lumMod val="75000"/>
                </a:prstClr>
              </a:solidFill>
            </a:endParaRPr>
          </a:p>
        </p:txBody>
      </p:sp>
      <p:sp>
        <p:nvSpPr>
          <p:cNvPr id="15" name="TextBox 14"/>
          <p:cNvSpPr txBox="1"/>
          <p:nvPr userDrawn="1"/>
        </p:nvSpPr>
        <p:spPr>
          <a:xfrm rot="-2700000">
            <a:off x="2922325" y="5948716"/>
            <a:ext cx="1754455"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Volunteering</a:t>
            </a:r>
            <a:endParaRPr lang="en-GB" sz="2200" dirty="0">
              <a:solidFill>
                <a:prstClr val="white">
                  <a:lumMod val="75000"/>
                </a:prstClr>
              </a:solidFill>
            </a:endParaRPr>
          </a:p>
        </p:txBody>
      </p:sp>
      <p:sp>
        <p:nvSpPr>
          <p:cNvPr id="16" name="TextBox 15"/>
          <p:cNvSpPr txBox="1"/>
          <p:nvPr userDrawn="1"/>
        </p:nvSpPr>
        <p:spPr>
          <a:xfrm rot="-2700000">
            <a:off x="3545356" y="6040993"/>
            <a:ext cx="1393330"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Research</a:t>
            </a:r>
            <a:endParaRPr lang="en-GB" sz="2200" dirty="0">
              <a:solidFill>
                <a:prstClr val="white">
                  <a:lumMod val="75000"/>
                </a:prstClr>
              </a:solidFill>
            </a:endParaRPr>
          </a:p>
        </p:txBody>
      </p:sp>
      <p:sp>
        <p:nvSpPr>
          <p:cNvPr id="17" name="TextBox 16"/>
          <p:cNvSpPr txBox="1"/>
          <p:nvPr userDrawn="1"/>
        </p:nvSpPr>
        <p:spPr>
          <a:xfrm rot="-2700000">
            <a:off x="3867121" y="5680265"/>
            <a:ext cx="2492990"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Shaping the future</a:t>
            </a:r>
            <a:endParaRPr lang="en-GB" sz="2200" dirty="0">
              <a:solidFill>
                <a:prstClr val="white">
                  <a:lumMod val="75000"/>
                </a:prstClr>
              </a:solidFill>
            </a:endParaRPr>
          </a:p>
        </p:txBody>
      </p:sp>
      <p:sp>
        <p:nvSpPr>
          <p:cNvPr id="18" name="TextBox 17"/>
          <p:cNvSpPr txBox="1"/>
          <p:nvPr userDrawn="1"/>
        </p:nvSpPr>
        <p:spPr>
          <a:xfrm rot="-2700000">
            <a:off x="4578965" y="5960101"/>
            <a:ext cx="1596912"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Networking</a:t>
            </a:r>
            <a:endParaRPr lang="en-GB" sz="2200" dirty="0">
              <a:solidFill>
                <a:prstClr val="white">
                  <a:lumMod val="75000"/>
                </a:prstClr>
              </a:solidFill>
            </a:endParaRPr>
          </a:p>
        </p:txBody>
      </p:sp>
      <p:sp>
        <p:nvSpPr>
          <p:cNvPr id="19" name="TextBox 18"/>
          <p:cNvSpPr txBox="1"/>
          <p:nvPr userDrawn="1"/>
        </p:nvSpPr>
        <p:spPr>
          <a:xfrm rot="-2700000">
            <a:off x="4869482" y="5565814"/>
            <a:ext cx="2759089"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Professional support</a:t>
            </a:r>
            <a:endParaRPr lang="en-GB" sz="2200" dirty="0">
              <a:solidFill>
                <a:prstClr val="white">
                  <a:lumMod val="75000"/>
                </a:prstClr>
              </a:solidFill>
            </a:endParaRPr>
          </a:p>
        </p:txBody>
      </p:sp>
      <p:sp>
        <p:nvSpPr>
          <p:cNvPr id="20" name="TextBox 19"/>
          <p:cNvSpPr txBox="1"/>
          <p:nvPr userDrawn="1"/>
        </p:nvSpPr>
        <p:spPr>
          <a:xfrm rot="-2700000">
            <a:off x="5456827" y="5641316"/>
            <a:ext cx="2539478"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Enterprise and risk</a:t>
            </a:r>
            <a:endParaRPr lang="en-GB" sz="2200" dirty="0">
              <a:solidFill>
                <a:prstClr val="white">
                  <a:lumMod val="75000"/>
                </a:prstClr>
              </a:solidFill>
            </a:endParaRPr>
          </a:p>
        </p:txBody>
      </p:sp>
      <p:sp>
        <p:nvSpPr>
          <p:cNvPr id="21" name="TextBox 20"/>
          <p:cNvSpPr txBox="1"/>
          <p:nvPr userDrawn="1"/>
        </p:nvSpPr>
        <p:spPr>
          <a:xfrm rot="-2700000">
            <a:off x="6040035" y="5767150"/>
            <a:ext cx="2178802"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Learned society</a:t>
            </a:r>
            <a:endParaRPr lang="en-GB" sz="2200" dirty="0">
              <a:solidFill>
                <a:prstClr val="white">
                  <a:lumMod val="75000"/>
                </a:prstClr>
              </a:solidFill>
            </a:endParaRPr>
          </a:p>
        </p:txBody>
      </p:sp>
      <p:sp>
        <p:nvSpPr>
          <p:cNvPr id="22" name="TextBox 21"/>
          <p:cNvSpPr txBox="1"/>
          <p:nvPr userDrawn="1"/>
        </p:nvSpPr>
        <p:spPr>
          <a:xfrm rot="-2700000">
            <a:off x="6611361" y="5993654"/>
            <a:ext cx="1645002"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Opportunity</a:t>
            </a:r>
            <a:endParaRPr lang="en-GB" sz="2200" dirty="0">
              <a:solidFill>
                <a:prstClr val="white">
                  <a:lumMod val="75000"/>
                </a:prstClr>
              </a:solidFill>
            </a:endParaRPr>
          </a:p>
        </p:txBody>
      </p:sp>
      <p:sp>
        <p:nvSpPr>
          <p:cNvPr id="23" name="TextBox 22"/>
          <p:cNvSpPr txBox="1"/>
          <p:nvPr userDrawn="1"/>
        </p:nvSpPr>
        <p:spPr>
          <a:xfrm rot="-2700000">
            <a:off x="7050396" y="5607760"/>
            <a:ext cx="2587568"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International profile</a:t>
            </a:r>
            <a:endParaRPr lang="en-GB" sz="2200" dirty="0">
              <a:solidFill>
                <a:prstClr val="white">
                  <a:lumMod val="75000"/>
                </a:prstClr>
              </a:solidFill>
            </a:endParaRPr>
          </a:p>
        </p:txBody>
      </p:sp>
      <p:sp>
        <p:nvSpPr>
          <p:cNvPr id="24" name="TextBox 23"/>
          <p:cNvSpPr txBox="1"/>
          <p:nvPr userDrawn="1"/>
        </p:nvSpPr>
        <p:spPr>
          <a:xfrm rot="-2700000">
            <a:off x="7812044" y="6052376"/>
            <a:ext cx="1252266"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Journals</a:t>
            </a:r>
            <a:endParaRPr lang="en-GB" sz="2200" dirty="0">
              <a:solidFill>
                <a:prstClr val="white">
                  <a:lumMod val="75000"/>
                </a:prstClr>
              </a:solidFill>
            </a:endParaRPr>
          </a:p>
        </p:txBody>
      </p:sp>
      <p:sp>
        <p:nvSpPr>
          <p:cNvPr id="25" name="TextBox 24"/>
          <p:cNvSpPr txBox="1"/>
          <p:nvPr userDrawn="1"/>
        </p:nvSpPr>
        <p:spPr>
          <a:xfrm rot="-2700000">
            <a:off x="8248053" y="6002043"/>
            <a:ext cx="1550424"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Supporting</a:t>
            </a:r>
            <a:endParaRPr lang="en-GB" sz="2200" dirty="0">
              <a:solidFill>
                <a:prstClr val="white">
                  <a:lumMod val="75000"/>
                </a:prstClr>
              </a:solidFill>
            </a:endParaRPr>
          </a:p>
        </p:txBody>
      </p:sp>
      <p:sp>
        <p:nvSpPr>
          <p:cNvPr id="26" name="TextBox 25"/>
          <p:cNvSpPr txBox="1"/>
          <p:nvPr userDrawn="1"/>
        </p:nvSpPr>
        <p:spPr>
          <a:xfrm rot="-2700000">
            <a:off x="-665080" y="5546043"/>
            <a:ext cx="1361270"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Expertise</a:t>
            </a:r>
            <a:endParaRPr lang="en-GB" sz="2200" dirty="0">
              <a:solidFill>
                <a:prstClr val="white">
                  <a:lumMod val="75000"/>
                </a:prstClr>
              </a:solidFill>
            </a:endParaRPr>
          </a:p>
        </p:txBody>
      </p:sp>
      <p:sp>
        <p:nvSpPr>
          <p:cNvPr id="27" name="TextBox 26"/>
          <p:cNvSpPr txBox="1"/>
          <p:nvPr userDrawn="1"/>
        </p:nvSpPr>
        <p:spPr>
          <a:xfrm rot="-2700000">
            <a:off x="-632571" y="5873214"/>
            <a:ext cx="1754006"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Sponsorship</a:t>
            </a:r>
            <a:endParaRPr lang="en-GB" sz="2200" dirty="0">
              <a:solidFill>
                <a:prstClr val="white">
                  <a:lumMod val="75000"/>
                </a:prstClr>
              </a:solidFill>
            </a:endParaRPr>
          </a:p>
        </p:txBody>
      </p:sp>
      <p:sp>
        <p:nvSpPr>
          <p:cNvPr id="28" name="TextBox 27"/>
          <p:cNvSpPr txBox="1"/>
          <p:nvPr userDrawn="1"/>
        </p:nvSpPr>
        <p:spPr>
          <a:xfrm rot="-2700000">
            <a:off x="-332027" y="5655099"/>
            <a:ext cx="2603598"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Thought leadership</a:t>
            </a:r>
            <a:endParaRPr lang="en-GB" sz="2200" dirty="0">
              <a:solidFill>
                <a:prstClr val="white">
                  <a:lumMod val="75000"/>
                </a:prstClr>
              </a:solidFill>
            </a:endParaRPr>
          </a:p>
        </p:txBody>
      </p:sp>
      <p:sp>
        <p:nvSpPr>
          <p:cNvPr id="3076" name="Rectangle 4"/>
          <p:cNvSpPr>
            <a:spLocks noGrp="1" noChangeArrowheads="1"/>
          </p:cNvSpPr>
          <p:nvPr>
            <p:ph type="dt" sz="half" idx="2"/>
          </p:nvPr>
        </p:nvSpPr>
        <p:spPr>
          <a:xfrm>
            <a:off x="395290" y="6410325"/>
            <a:ext cx="2195512" cy="331788"/>
          </a:xfrm>
        </p:spPr>
        <p:txBody>
          <a:bodyPr/>
          <a:lstStyle>
            <a:lvl1pPr>
              <a:defRPr>
                <a:solidFill>
                  <a:schemeClr val="tx1"/>
                </a:solidFill>
              </a:defRPr>
            </a:lvl1pPr>
          </a:lstStyle>
          <a:p>
            <a:fld id="{1744C141-B97D-4979-AB76-E8E6AB76C28B}" type="datetime4">
              <a:rPr lang="en-GB" smtClean="0">
                <a:solidFill>
                  <a:srgbClr val="3F4548"/>
                </a:solidFill>
              </a:rPr>
              <a:pPr/>
              <a:t>01 March 2018</a:t>
            </a:fld>
            <a:endParaRPr lang="en-GB" dirty="0">
              <a:solidFill>
                <a:srgbClr val="3F4548"/>
              </a:solidFill>
            </a:endParaRPr>
          </a:p>
        </p:txBody>
      </p:sp>
    </p:spTree>
    <p:extLst>
      <p:ext uri="{BB962C8B-B14F-4D97-AF65-F5344CB8AC3E}">
        <p14:creationId xmlns:p14="http://schemas.microsoft.com/office/powerpoint/2010/main" val="3182717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95288" y="2133608"/>
            <a:ext cx="7129462" cy="1295399"/>
          </a:xfrm>
        </p:spPr>
        <p:txBody>
          <a:bodyPr anchor="t"/>
          <a:lstStyle>
            <a:lvl1pPr>
              <a:defRPr sz="3600"/>
            </a:lvl1pPr>
          </a:lstStyle>
          <a:p>
            <a:pPr lvl="0"/>
            <a:r>
              <a:rPr lang="en-US" noProof="0" smtClean="0"/>
              <a:t>Click to edit Master title style</a:t>
            </a:r>
            <a:endParaRPr lang="en-GB" noProof="0" dirty="0" smtClean="0"/>
          </a:p>
        </p:txBody>
      </p:sp>
      <p:sp>
        <p:nvSpPr>
          <p:cNvPr id="3075" name="Rectangle 3"/>
          <p:cNvSpPr>
            <a:spLocks noGrp="1" noChangeArrowheads="1"/>
          </p:cNvSpPr>
          <p:nvPr>
            <p:ph type="subTitle" idx="1"/>
          </p:nvPr>
        </p:nvSpPr>
        <p:spPr>
          <a:xfrm>
            <a:off x="395292" y="2781300"/>
            <a:ext cx="6121400" cy="1007740"/>
          </a:xfrm>
        </p:spPr>
        <p:txBody>
          <a:bodyPr/>
          <a:lstStyle>
            <a:lvl1pPr marL="0" indent="0">
              <a:spcBef>
                <a:spcPts val="0"/>
              </a:spcBef>
              <a:buFontTx/>
              <a:buNone/>
              <a:defRPr sz="2600">
                <a:solidFill>
                  <a:schemeClr val="tx1"/>
                </a:solidFill>
              </a:defRPr>
            </a:lvl1pPr>
          </a:lstStyle>
          <a:p>
            <a:pPr lvl="0"/>
            <a:r>
              <a:rPr lang="en-US" noProof="0" smtClean="0"/>
              <a:t>Click to edit Master subtitle style</a:t>
            </a:r>
            <a:endParaRPr lang="en-GB" noProof="0" dirty="0" smtClean="0"/>
          </a:p>
        </p:txBody>
      </p:sp>
      <p:pic>
        <p:nvPicPr>
          <p:cNvPr id="8"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4386" y="248907"/>
            <a:ext cx="2389480" cy="1053755"/>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4"/>
          <p:cNvSpPr>
            <a:spLocks noGrp="1" noChangeArrowheads="1"/>
          </p:cNvSpPr>
          <p:nvPr>
            <p:ph type="dt" sz="half" idx="2"/>
          </p:nvPr>
        </p:nvSpPr>
        <p:spPr>
          <a:xfrm>
            <a:off x="395290" y="6410325"/>
            <a:ext cx="2195512" cy="331788"/>
          </a:xfrm>
        </p:spPr>
        <p:txBody>
          <a:bodyPr/>
          <a:lstStyle>
            <a:lvl1pPr>
              <a:defRPr>
                <a:solidFill>
                  <a:schemeClr val="bg1"/>
                </a:solidFill>
              </a:defRPr>
            </a:lvl1pPr>
          </a:lstStyle>
          <a:p>
            <a:fld id="{1744C141-B97D-4979-AB76-E8E6AB76C28B}" type="datetime4">
              <a:rPr lang="en-GB" smtClean="0">
                <a:solidFill>
                  <a:prstClr val="white"/>
                </a:solidFill>
              </a:rPr>
              <a:pPr/>
              <a:t>01 March 2018</a:t>
            </a:fld>
            <a:endParaRPr lang="en-GB" dirty="0">
              <a:solidFill>
                <a:prstClr val="white"/>
              </a:solidFill>
            </a:endParaRPr>
          </a:p>
        </p:txBody>
      </p:sp>
    </p:spTree>
    <p:extLst>
      <p:ext uri="{BB962C8B-B14F-4D97-AF65-F5344CB8AC3E}">
        <p14:creationId xmlns:p14="http://schemas.microsoft.com/office/powerpoint/2010/main" val="256043831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6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95288" y="2133608"/>
            <a:ext cx="7129462" cy="1295399"/>
          </a:xfrm>
        </p:spPr>
        <p:txBody>
          <a:bodyPr anchor="t"/>
          <a:lstStyle>
            <a:lvl1pPr>
              <a:defRPr sz="3600"/>
            </a:lvl1pPr>
          </a:lstStyle>
          <a:p>
            <a:pPr lvl="0"/>
            <a:r>
              <a:rPr lang="en-US" noProof="0" smtClean="0"/>
              <a:t>Click to edit Master title style</a:t>
            </a:r>
            <a:endParaRPr lang="en-GB" noProof="0" dirty="0" smtClean="0"/>
          </a:p>
        </p:txBody>
      </p:sp>
      <p:sp>
        <p:nvSpPr>
          <p:cNvPr id="3075" name="Rectangle 3"/>
          <p:cNvSpPr>
            <a:spLocks noGrp="1" noChangeArrowheads="1"/>
          </p:cNvSpPr>
          <p:nvPr>
            <p:ph type="subTitle" idx="1"/>
          </p:nvPr>
        </p:nvSpPr>
        <p:spPr>
          <a:xfrm>
            <a:off x="395292" y="2781300"/>
            <a:ext cx="6121400" cy="1007740"/>
          </a:xfrm>
        </p:spPr>
        <p:txBody>
          <a:bodyPr/>
          <a:lstStyle>
            <a:lvl1pPr marL="0" indent="0">
              <a:spcBef>
                <a:spcPts val="0"/>
              </a:spcBef>
              <a:buFontTx/>
              <a:buNone/>
              <a:defRPr sz="2600">
                <a:solidFill>
                  <a:schemeClr val="tx1"/>
                </a:solidFill>
              </a:defRPr>
            </a:lvl1pPr>
          </a:lstStyle>
          <a:p>
            <a:pPr lvl="0"/>
            <a:r>
              <a:rPr lang="en-US" noProof="0" smtClean="0"/>
              <a:t>Click to edit Master subtitle style</a:t>
            </a:r>
            <a:endParaRPr lang="en-GB" noProof="0" dirty="0" smtClean="0"/>
          </a:p>
        </p:txBody>
      </p:sp>
      <p:pic>
        <p:nvPicPr>
          <p:cNvPr id="8"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4386" y="248907"/>
            <a:ext cx="2389480" cy="1053755"/>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4"/>
          <p:cNvSpPr>
            <a:spLocks noGrp="1" noChangeArrowheads="1"/>
          </p:cNvSpPr>
          <p:nvPr>
            <p:ph type="dt" sz="half" idx="2"/>
          </p:nvPr>
        </p:nvSpPr>
        <p:spPr>
          <a:xfrm>
            <a:off x="395290" y="6410325"/>
            <a:ext cx="2195512" cy="331788"/>
          </a:xfrm>
        </p:spPr>
        <p:txBody>
          <a:bodyPr/>
          <a:lstStyle>
            <a:lvl1pPr>
              <a:defRPr>
                <a:solidFill>
                  <a:schemeClr val="tx1"/>
                </a:solidFill>
              </a:defRPr>
            </a:lvl1pPr>
          </a:lstStyle>
          <a:p>
            <a:fld id="{1744C141-B97D-4979-AB76-E8E6AB76C28B}" type="datetime4">
              <a:rPr lang="en-GB" smtClean="0">
                <a:solidFill>
                  <a:srgbClr val="3F4548"/>
                </a:solidFill>
              </a:rPr>
              <a:pPr/>
              <a:t>01 March 2018</a:t>
            </a:fld>
            <a:endParaRPr lang="en-GB" dirty="0">
              <a:solidFill>
                <a:srgbClr val="3F4548"/>
              </a:solidFill>
            </a:endParaRPr>
          </a:p>
        </p:txBody>
      </p:sp>
    </p:spTree>
    <p:extLst>
      <p:ext uri="{BB962C8B-B14F-4D97-AF65-F5344CB8AC3E}">
        <p14:creationId xmlns:p14="http://schemas.microsoft.com/office/powerpoint/2010/main" val="216530963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95288" y="2133608"/>
            <a:ext cx="7129462" cy="1295399"/>
          </a:xfrm>
        </p:spPr>
        <p:txBody>
          <a:bodyPr anchor="t"/>
          <a:lstStyle>
            <a:lvl1pPr>
              <a:defRPr sz="3600"/>
            </a:lvl1pPr>
          </a:lstStyle>
          <a:p>
            <a:pPr lvl="0"/>
            <a:r>
              <a:rPr lang="en-US" noProof="0" smtClean="0"/>
              <a:t>Click to edit Master title style</a:t>
            </a:r>
            <a:endParaRPr lang="en-GB" noProof="0" dirty="0" smtClean="0"/>
          </a:p>
        </p:txBody>
      </p:sp>
      <p:sp>
        <p:nvSpPr>
          <p:cNvPr id="3075" name="Rectangle 3"/>
          <p:cNvSpPr>
            <a:spLocks noGrp="1" noChangeArrowheads="1"/>
          </p:cNvSpPr>
          <p:nvPr>
            <p:ph type="subTitle" idx="1"/>
          </p:nvPr>
        </p:nvSpPr>
        <p:spPr>
          <a:xfrm>
            <a:off x="395292" y="2781300"/>
            <a:ext cx="6121400" cy="1007740"/>
          </a:xfrm>
        </p:spPr>
        <p:txBody>
          <a:bodyPr/>
          <a:lstStyle>
            <a:lvl1pPr marL="0" indent="0">
              <a:spcBef>
                <a:spcPts val="0"/>
              </a:spcBef>
              <a:buFontTx/>
              <a:buNone/>
              <a:defRPr sz="2600">
                <a:solidFill>
                  <a:schemeClr val="tx1"/>
                </a:solidFill>
              </a:defRPr>
            </a:lvl1pPr>
          </a:lstStyle>
          <a:p>
            <a:pPr lvl="0"/>
            <a:r>
              <a:rPr lang="en-US" noProof="0" smtClean="0"/>
              <a:t>Click to edit Master subtitle style</a:t>
            </a:r>
            <a:endParaRPr lang="en-GB" noProof="0" dirty="0" smtClean="0"/>
          </a:p>
        </p:txBody>
      </p:sp>
      <p:pic>
        <p:nvPicPr>
          <p:cNvPr id="8"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4386" y="248907"/>
            <a:ext cx="2389480" cy="1053755"/>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4"/>
          <p:cNvSpPr>
            <a:spLocks noGrp="1" noChangeArrowheads="1"/>
          </p:cNvSpPr>
          <p:nvPr>
            <p:ph type="dt" sz="half" idx="2"/>
          </p:nvPr>
        </p:nvSpPr>
        <p:spPr>
          <a:xfrm>
            <a:off x="395290" y="6410325"/>
            <a:ext cx="2195512" cy="331788"/>
          </a:xfrm>
        </p:spPr>
        <p:txBody>
          <a:bodyPr/>
          <a:lstStyle>
            <a:lvl1pPr>
              <a:defRPr>
                <a:solidFill>
                  <a:schemeClr val="tx1"/>
                </a:solidFill>
              </a:defRPr>
            </a:lvl1pPr>
          </a:lstStyle>
          <a:p>
            <a:fld id="{1744C141-B97D-4979-AB76-E8E6AB76C28B}" type="datetime4">
              <a:rPr lang="en-GB" smtClean="0">
                <a:solidFill>
                  <a:srgbClr val="3F4548"/>
                </a:solidFill>
              </a:rPr>
              <a:pPr/>
              <a:t>01 March 2018</a:t>
            </a:fld>
            <a:endParaRPr lang="en-GB" dirty="0">
              <a:solidFill>
                <a:srgbClr val="3F4548"/>
              </a:solidFill>
            </a:endParaRPr>
          </a:p>
        </p:txBody>
      </p:sp>
    </p:spTree>
    <p:extLst>
      <p:ext uri="{BB962C8B-B14F-4D97-AF65-F5344CB8AC3E}">
        <p14:creationId xmlns:p14="http://schemas.microsoft.com/office/powerpoint/2010/main" val="213959272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95288" y="2133608"/>
            <a:ext cx="7129462" cy="1295399"/>
          </a:xfrm>
        </p:spPr>
        <p:txBody>
          <a:bodyPr anchor="t"/>
          <a:lstStyle>
            <a:lvl1pPr>
              <a:defRPr sz="3600"/>
            </a:lvl1pPr>
          </a:lstStyle>
          <a:p>
            <a:pPr lvl="0"/>
            <a:r>
              <a:rPr lang="en-US" noProof="0" smtClean="0"/>
              <a:t>Click to edit Master title style</a:t>
            </a:r>
            <a:endParaRPr lang="en-GB" noProof="0" dirty="0" smtClean="0"/>
          </a:p>
        </p:txBody>
      </p:sp>
      <p:sp>
        <p:nvSpPr>
          <p:cNvPr id="3075" name="Rectangle 3"/>
          <p:cNvSpPr>
            <a:spLocks noGrp="1" noChangeArrowheads="1"/>
          </p:cNvSpPr>
          <p:nvPr>
            <p:ph type="subTitle" idx="1"/>
          </p:nvPr>
        </p:nvSpPr>
        <p:spPr>
          <a:xfrm>
            <a:off x="395292" y="2781300"/>
            <a:ext cx="6121400" cy="1007740"/>
          </a:xfrm>
        </p:spPr>
        <p:txBody>
          <a:bodyPr/>
          <a:lstStyle>
            <a:lvl1pPr marL="0" indent="0">
              <a:spcBef>
                <a:spcPts val="0"/>
              </a:spcBef>
              <a:buFontTx/>
              <a:buNone/>
              <a:defRPr sz="2600">
                <a:solidFill>
                  <a:schemeClr val="tx1"/>
                </a:solidFill>
              </a:defRPr>
            </a:lvl1pPr>
          </a:lstStyle>
          <a:p>
            <a:pPr lvl="0"/>
            <a:r>
              <a:rPr lang="en-US" noProof="0" smtClean="0"/>
              <a:t>Click to edit Master subtitle style</a:t>
            </a:r>
            <a:endParaRPr lang="en-GB" noProof="0" dirty="0" smtClean="0"/>
          </a:p>
        </p:txBody>
      </p:sp>
      <p:pic>
        <p:nvPicPr>
          <p:cNvPr id="8"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4386" y="248907"/>
            <a:ext cx="2389480" cy="1053755"/>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4"/>
          <p:cNvSpPr>
            <a:spLocks noGrp="1" noChangeArrowheads="1"/>
          </p:cNvSpPr>
          <p:nvPr>
            <p:ph type="dt" sz="half" idx="2"/>
          </p:nvPr>
        </p:nvSpPr>
        <p:spPr>
          <a:xfrm>
            <a:off x="395291" y="6410332"/>
            <a:ext cx="1385017" cy="300075"/>
          </a:xfrm>
          <a:gradFill>
            <a:gsLst>
              <a:gs pos="0">
                <a:schemeClr val="bg2">
                  <a:alpha val="53000"/>
                </a:schemeClr>
              </a:gs>
              <a:gs pos="100000">
                <a:schemeClr val="bg1">
                  <a:alpha val="54000"/>
                </a:schemeClr>
              </a:gs>
            </a:gsLst>
            <a:lin ang="5400000" scaled="0"/>
          </a:gradFill>
          <a:effectLst>
            <a:softEdge rad="31750"/>
          </a:effectLst>
        </p:spPr>
        <p:txBody>
          <a:bodyPr/>
          <a:lstStyle>
            <a:lvl1pPr>
              <a:defRPr>
                <a:solidFill>
                  <a:schemeClr val="tx1"/>
                </a:solidFill>
              </a:defRPr>
            </a:lvl1pPr>
          </a:lstStyle>
          <a:p>
            <a:fld id="{1744C141-B97D-4979-AB76-E8E6AB76C28B}" type="datetime4">
              <a:rPr lang="en-GB" smtClean="0">
                <a:solidFill>
                  <a:srgbClr val="3F4548"/>
                </a:solidFill>
              </a:rPr>
              <a:pPr/>
              <a:t>01 March 2018</a:t>
            </a:fld>
            <a:endParaRPr lang="en-GB" dirty="0">
              <a:solidFill>
                <a:srgbClr val="3F4548"/>
              </a:solidFill>
            </a:endParaRPr>
          </a:p>
        </p:txBody>
      </p:sp>
    </p:spTree>
    <p:extLst>
      <p:ext uri="{BB962C8B-B14F-4D97-AF65-F5344CB8AC3E}">
        <p14:creationId xmlns:p14="http://schemas.microsoft.com/office/powerpoint/2010/main" val="321297973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a:xfrm>
            <a:off x="384458" y="1556792"/>
            <a:ext cx="8291512" cy="4640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lvl1pPr>
              <a:defRPr/>
            </a:lvl1pPr>
          </a:lstStyle>
          <a:p>
            <a:fld id="{BC1242CF-12C1-4411-B532-E91306108269}" type="datetime4">
              <a:rPr lang="en-GB">
                <a:solidFill>
                  <a:srgbClr val="3F4548"/>
                </a:solidFill>
              </a:rPr>
              <a:pPr/>
              <a:t>01 March 2018</a:t>
            </a:fld>
            <a:endParaRPr lang="en-GB">
              <a:solidFill>
                <a:srgbClr val="3F4548"/>
              </a:solidFill>
            </a:endParaRPr>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a:p>
        </p:txBody>
      </p:sp>
    </p:spTree>
    <p:extLst>
      <p:ext uri="{BB962C8B-B14F-4D97-AF65-F5344CB8AC3E}">
        <p14:creationId xmlns:p14="http://schemas.microsoft.com/office/powerpoint/2010/main" val="2741324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p:nvPr>
        </p:nvSpPr>
        <p:spPr>
          <a:xfrm>
            <a:off x="395288" y="1557338"/>
            <a:ext cx="4068762" cy="464026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16450" y="1557338"/>
            <a:ext cx="4070350" cy="464026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4"/>
          <p:cNvSpPr>
            <a:spLocks noGrp="1"/>
          </p:cNvSpPr>
          <p:nvPr>
            <p:ph type="dt" sz="half" idx="10"/>
          </p:nvPr>
        </p:nvSpPr>
        <p:spPr/>
        <p:txBody>
          <a:bodyPr/>
          <a:lstStyle>
            <a:lvl1pPr>
              <a:defRPr/>
            </a:lvl1pPr>
          </a:lstStyle>
          <a:p>
            <a:fld id="{A978B6D0-AB09-4B3E-9118-B4659F37B303}" type="datetime4">
              <a:rPr lang="en-GB">
                <a:solidFill>
                  <a:srgbClr val="3F4548"/>
                </a:solidFill>
              </a:rPr>
              <a:pPr/>
              <a:t>01 March 2018</a:t>
            </a:fld>
            <a:endParaRPr lang="en-GB">
              <a:solidFill>
                <a:srgbClr val="3F4548"/>
              </a:solidFill>
            </a:endParaRPr>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75E1C19-A04E-4390-A400-023E4FCB19F2}" type="slidenum">
              <a:rPr lang="en-GB"/>
              <a:pPr/>
              <a:t>‹#›</a:t>
            </a:fld>
            <a:endParaRPr lang="en-GB"/>
          </a:p>
        </p:txBody>
      </p:sp>
    </p:spTree>
    <p:extLst>
      <p:ext uri="{BB962C8B-B14F-4D97-AF65-F5344CB8AC3E}">
        <p14:creationId xmlns:p14="http://schemas.microsoft.com/office/powerpoint/2010/main" val="1659947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97004" y="404664"/>
            <a:ext cx="8229600" cy="1143000"/>
          </a:xfrm>
        </p:spPr>
        <p:txBody>
          <a:bodyPr/>
          <a:lstStyle>
            <a:lvl1pPr>
              <a:defRPr/>
            </a:lvl1pPr>
          </a:lstStyle>
          <a:p>
            <a:r>
              <a:rPr lang="en-US"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Date Placeholder 6"/>
          <p:cNvSpPr>
            <a:spLocks noGrp="1"/>
          </p:cNvSpPr>
          <p:nvPr>
            <p:ph type="dt" sz="half" idx="10"/>
          </p:nvPr>
        </p:nvSpPr>
        <p:spPr/>
        <p:txBody>
          <a:bodyPr/>
          <a:lstStyle>
            <a:lvl1pPr>
              <a:defRPr/>
            </a:lvl1pPr>
          </a:lstStyle>
          <a:p>
            <a:fld id="{F2D14434-9E7D-48B3-A0B1-B61FF5889F61}" type="datetime4">
              <a:rPr lang="en-GB">
                <a:solidFill>
                  <a:srgbClr val="3F4548"/>
                </a:solidFill>
              </a:rPr>
              <a:pPr/>
              <a:t>01 March 2018</a:t>
            </a:fld>
            <a:endParaRPr lang="en-GB">
              <a:solidFill>
                <a:srgbClr val="3F4548"/>
              </a:solidFill>
            </a:endParaRPr>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1FB513AD-2D40-40B6-B454-91430654BAD4}" type="slidenum">
              <a:rPr lang="en-GB"/>
              <a:pPr/>
              <a:t>‹#›</a:t>
            </a:fld>
            <a:endParaRPr lang="en-GB"/>
          </a:p>
        </p:txBody>
      </p:sp>
    </p:spTree>
    <p:extLst>
      <p:ext uri="{BB962C8B-B14F-4D97-AF65-F5344CB8AC3E}">
        <p14:creationId xmlns:p14="http://schemas.microsoft.com/office/powerpoint/2010/main" val="1642535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fld id="{00CB7BE8-6A98-487E-A0BA-75F334DA4484}" type="datetime4">
              <a:rPr lang="en-GB">
                <a:solidFill>
                  <a:srgbClr val="3F4548"/>
                </a:solidFill>
              </a:rPr>
              <a:pPr/>
              <a:t>01 March 2018</a:t>
            </a:fld>
            <a:endParaRPr lang="en-GB">
              <a:solidFill>
                <a:srgbClr val="3F4548"/>
              </a:solidFill>
            </a:endParaRPr>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CCC5EDD3-CB13-45EB-8A5C-B486875EE4D2}" type="slidenum">
              <a:rPr lang="en-GB"/>
              <a:pPr/>
              <a:t>‹#›</a:t>
            </a:fld>
            <a:endParaRPr lang="en-GB"/>
          </a:p>
        </p:txBody>
      </p:sp>
    </p:spTree>
    <p:extLst>
      <p:ext uri="{BB962C8B-B14F-4D97-AF65-F5344CB8AC3E}">
        <p14:creationId xmlns:p14="http://schemas.microsoft.com/office/powerpoint/2010/main" val="323810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7B165FE-1D5F-4086-A6F1-ADCC09BA4FF2}" type="datetime4">
              <a:rPr lang="en-GB">
                <a:solidFill>
                  <a:srgbClr val="3F4548"/>
                </a:solidFill>
              </a:rPr>
              <a:pPr/>
              <a:t>01 March 2018</a:t>
            </a:fld>
            <a:endParaRPr lang="en-GB">
              <a:solidFill>
                <a:srgbClr val="3F4548"/>
              </a:solidFill>
            </a:endParaRPr>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22D29D89-28D6-400C-BE2E-4CB4EC7E1F86}" type="slidenum">
              <a:rPr lang="en-GB"/>
              <a:pPr/>
              <a:t>‹#›</a:t>
            </a:fld>
            <a:endParaRPr lang="en-GB"/>
          </a:p>
        </p:txBody>
      </p:sp>
    </p:spTree>
    <p:extLst>
      <p:ext uri="{BB962C8B-B14F-4D97-AF65-F5344CB8AC3E}">
        <p14:creationId xmlns:p14="http://schemas.microsoft.com/office/powerpoint/2010/main" val="3684303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p:cNvSpPr txBox="1"/>
          <p:nvPr userDrawn="1"/>
        </p:nvSpPr>
        <p:spPr>
          <a:xfrm>
            <a:off x="8672532" y="6431440"/>
            <a:ext cx="395269" cy="264686"/>
          </a:xfrm>
          <a:prstGeom prst="rect">
            <a:avLst/>
          </a:prstGeom>
          <a:noFill/>
        </p:spPr>
        <p:txBody>
          <a:bodyPr wrap="square" lIns="64005" tIns="32003" rIns="64005" bIns="32003" rtlCol="0">
            <a:spAutoFit/>
          </a:bodyPr>
          <a:lstStyle/>
          <a:p>
            <a:fld id="{78684EEF-2E8E-4C0C-AEBF-29B67A2CD606}" type="slidenum">
              <a:rPr lang="en-US" sz="1300" smtClean="0">
                <a:solidFill>
                  <a:schemeClr val="bg1"/>
                </a:solidFill>
              </a:rPr>
              <a:t>‹#›</a:t>
            </a:fld>
            <a:endParaRPr lang="en-US" sz="1300" dirty="0">
              <a:solidFill>
                <a:schemeClr val="bg1"/>
              </a:solidFill>
            </a:endParaRPr>
          </a:p>
        </p:txBody>
      </p:sp>
      <p:sp>
        <p:nvSpPr>
          <p:cNvPr id="5" name="Text Placeholder 4"/>
          <p:cNvSpPr>
            <a:spLocks noGrp="1"/>
          </p:cNvSpPr>
          <p:nvPr>
            <p:ph type="body" sz="quarter" idx="10"/>
          </p:nvPr>
        </p:nvSpPr>
        <p:spPr>
          <a:xfrm>
            <a:off x="486172" y="1218672"/>
            <a:ext cx="5876727" cy="4052094"/>
          </a:xfrm>
          <a:prstGeom prst="rect">
            <a:avLst/>
          </a:prstGeom>
        </p:spPr>
        <p:txBody>
          <a:bodyPr lIns="64005" tIns="32003" rIns="64005" bIns="32003"/>
          <a:lstStyle>
            <a:lvl1pPr>
              <a:defRPr>
                <a:latin typeface="Open Sans"/>
              </a:defRPr>
            </a:lvl1pPr>
            <a:lvl2pPr>
              <a:defRPr>
                <a:latin typeface="Open Sans"/>
              </a:defRPr>
            </a:lvl2pPr>
            <a:lvl3pPr>
              <a:defRPr>
                <a:latin typeface="Open Sans"/>
              </a:defRPr>
            </a:lvl3pPr>
            <a:lvl4pPr>
              <a:defRPr>
                <a:latin typeface="Open Sans"/>
              </a:defRPr>
            </a:lvl4pPr>
            <a:lvl5pPr>
              <a:defRPr>
                <a:latin typeface="Open San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Placeholder 6"/>
          <p:cNvSpPr>
            <a:spLocks noGrp="1"/>
          </p:cNvSpPr>
          <p:nvPr>
            <p:ph type="body" sz="quarter" idx="11" hasCustomPrompt="1"/>
          </p:nvPr>
        </p:nvSpPr>
        <p:spPr>
          <a:xfrm>
            <a:off x="0" y="101600"/>
            <a:ext cx="9144000" cy="952765"/>
          </a:xfrm>
          <a:prstGeom prst="rect">
            <a:avLst/>
          </a:prstGeom>
        </p:spPr>
        <p:txBody>
          <a:bodyPr lIns="64005" tIns="32003" rIns="64005" bIns="32003"/>
          <a:lstStyle>
            <a:lvl1pPr marL="0" indent="0">
              <a:buNone/>
              <a:defRPr lang="en-US" sz="3100" b="1" kern="1200" dirty="0">
                <a:solidFill>
                  <a:srgbClr val="006699"/>
                </a:solidFill>
                <a:latin typeface="Open Sans"/>
                <a:ea typeface="+mn-ea"/>
                <a:cs typeface="+mn-cs"/>
              </a:defRPr>
            </a:lvl1pPr>
          </a:lstStyle>
          <a:p>
            <a:pPr marL="64005" lvl="0" indent="0" algn="l" defTabSz="320027" rtl="0" eaLnBrk="1" latinLnBrk="0" hangingPunct="1">
              <a:spcBef>
                <a:spcPts val="1260"/>
              </a:spcBef>
              <a:buFont typeface="Arial"/>
              <a:buNone/>
            </a:pPr>
            <a:r>
              <a:rPr lang="en-US" dirty="0" smtClean="0"/>
              <a:t>Title</a:t>
            </a:r>
            <a:endParaRPr lang="en-US" dirty="0"/>
          </a:p>
        </p:txBody>
      </p:sp>
    </p:spTree>
    <p:extLst>
      <p:ext uri="{BB962C8B-B14F-4D97-AF65-F5344CB8AC3E}">
        <p14:creationId xmlns:p14="http://schemas.microsoft.com/office/powerpoint/2010/main" val="194206114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3931" y="4653136"/>
            <a:ext cx="5486400" cy="566738"/>
          </a:xfrm>
        </p:spPr>
        <p:txBody>
          <a:bodyPr anchor="b"/>
          <a:lstStyle>
            <a:lvl1pPr algn="l">
              <a:defRPr sz="2400" b="1"/>
            </a:lvl1pPr>
          </a:lstStyle>
          <a:p>
            <a:r>
              <a:rPr lang="en-US" smtClean="0"/>
              <a:t>Click to edit Master title style</a:t>
            </a:r>
            <a:endParaRPr lang="en-GB" dirty="0"/>
          </a:p>
        </p:txBody>
      </p:sp>
      <p:sp>
        <p:nvSpPr>
          <p:cNvPr id="3" name="Picture Placeholder 2"/>
          <p:cNvSpPr>
            <a:spLocks noGrp="1"/>
          </p:cNvSpPr>
          <p:nvPr>
            <p:ph type="pic" idx="1"/>
          </p:nvPr>
        </p:nvSpPr>
        <p:spPr>
          <a:xfrm>
            <a:off x="383934" y="466328"/>
            <a:ext cx="8375611"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383931" y="5219874"/>
            <a:ext cx="54864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22C0A29-9CEF-41E0-85B3-88BBAFC398D9}" type="datetime4">
              <a:rPr lang="en-GB">
                <a:solidFill>
                  <a:srgbClr val="3F4548"/>
                </a:solidFill>
              </a:rPr>
              <a:pPr/>
              <a:t>01 March 2018</a:t>
            </a:fld>
            <a:endParaRPr lang="en-GB">
              <a:solidFill>
                <a:srgbClr val="3F4548"/>
              </a:solidFill>
            </a:endParaRPr>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43FE9C09-A791-4882-904F-A1C4017C9B6E}" type="slidenum">
              <a:rPr lang="en-GB"/>
              <a:pPr/>
              <a:t>‹#›</a:t>
            </a:fld>
            <a:endParaRPr lang="en-GB"/>
          </a:p>
        </p:txBody>
      </p:sp>
    </p:spTree>
    <p:extLst>
      <p:ext uri="{BB962C8B-B14F-4D97-AF65-F5344CB8AC3E}">
        <p14:creationId xmlns:p14="http://schemas.microsoft.com/office/powerpoint/2010/main" val="58401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95290" y="404813"/>
            <a:ext cx="8291512"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95288" y="1557338"/>
            <a:ext cx="4068762" cy="4640262"/>
          </a:xfrm>
        </p:spPr>
        <p:txBody>
          <a:bodyPr/>
          <a:lstStyle>
            <a:lvl1pPr>
              <a:defRPr sz="2200"/>
            </a:lvl1pPr>
            <a:lvl2pPr>
              <a:defRPr sz="2000"/>
            </a:lvl2pPr>
            <a:lvl3pPr>
              <a:defRPr sz="1800"/>
            </a:lvl3pPr>
            <a:lvl4pPr>
              <a:defRPr sz="16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hart Placeholder 3"/>
          <p:cNvSpPr>
            <a:spLocks noGrp="1"/>
          </p:cNvSpPr>
          <p:nvPr>
            <p:ph type="chart" sz="half" idx="2"/>
          </p:nvPr>
        </p:nvSpPr>
        <p:spPr>
          <a:xfrm>
            <a:off x="4616450" y="1557338"/>
            <a:ext cx="4070350" cy="4640262"/>
          </a:xfrm>
        </p:spPr>
        <p:txBody>
          <a:bodyPr/>
          <a:lstStyle>
            <a:lvl1pPr>
              <a:defRPr sz="2200"/>
            </a:lvl1pPr>
          </a:lstStyle>
          <a:p>
            <a:r>
              <a:rPr lang="en-US" smtClean="0"/>
              <a:t>Click icon to add chart</a:t>
            </a:r>
            <a:endParaRPr lang="en-GB" dirty="0"/>
          </a:p>
        </p:txBody>
      </p:sp>
      <p:sp>
        <p:nvSpPr>
          <p:cNvPr id="5" name="Date Placeholder 4"/>
          <p:cNvSpPr>
            <a:spLocks noGrp="1"/>
          </p:cNvSpPr>
          <p:nvPr>
            <p:ph type="dt" sz="half" idx="10"/>
          </p:nvPr>
        </p:nvSpPr>
        <p:spPr>
          <a:xfrm>
            <a:off x="395289" y="6410325"/>
            <a:ext cx="2016125" cy="331788"/>
          </a:xfrm>
        </p:spPr>
        <p:txBody>
          <a:bodyPr/>
          <a:lstStyle>
            <a:lvl1pPr>
              <a:defRPr/>
            </a:lvl1pPr>
          </a:lstStyle>
          <a:p>
            <a:fld id="{E55E8865-9CB5-4569-9D00-F0979EDB96F2}" type="datetime4">
              <a:rPr lang="en-GB">
                <a:solidFill>
                  <a:srgbClr val="3F4548"/>
                </a:solidFill>
              </a:rPr>
              <a:pPr/>
              <a:t>01 March 2018</a:t>
            </a:fld>
            <a:endParaRPr lang="en-GB">
              <a:solidFill>
                <a:srgbClr val="3F4548"/>
              </a:solidFill>
            </a:endParaRPr>
          </a:p>
        </p:txBody>
      </p:sp>
      <p:sp>
        <p:nvSpPr>
          <p:cNvPr id="6" name="Footer Placeholder 5"/>
          <p:cNvSpPr>
            <a:spLocks noGrp="1"/>
          </p:cNvSpPr>
          <p:nvPr>
            <p:ph type="ftr" sz="quarter" idx="11"/>
          </p:nvPr>
        </p:nvSpPr>
        <p:spPr>
          <a:xfrm>
            <a:off x="2411417" y="6410325"/>
            <a:ext cx="4321175" cy="331788"/>
          </a:xfrm>
        </p:spPr>
        <p:txBody>
          <a:bodyPr/>
          <a:lstStyle>
            <a:lvl1pPr>
              <a:defRPr/>
            </a:lvl1pPr>
          </a:lstStyle>
          <a:p>
            <a:endParaRPr lang="en-GB"/>
          </a:p>
        </p:txBody>
      </p:sp>
      <p:sp>
        <p:nvSpPr>
          <p:cNvPr id="7" name="Slide Number Placeholder 6"/>
          <p:cNvSpPr>
            <a:spLocks noGrp="1"/>
          </p:cNvSpPr>
          <p:nvPr>
            <p:ph type="sldNum" sz="quarter" idx="12"/>
          </p:nvPr>
        </p:nvSpPr>
        <p:spPr>
          <a:xfrm>
            <a:off x="8101013" y="6402396"/>
            <a:ext cx="647700" cy="339725"/>
          </a:xfrm>
        </p:spPr>
        <p:txBody>
          <a:bodyPr/>
          <a:lstStyle>
            <a:lvl1pPr>
              <a:defRPr/>
            </a:lvl1pPr>
          </a:lstStyle>
          <a:p>
            <a:fld id="{DD990B9C-E09A-4941-8EE5-1699664D5C7B}" type="slidenum">
              <a:rPr lang="en-GB"/>
              <a:pPr/>
              <a:t>‹#›</a:t>
            </a:fld>
            <a:endParaRPr lang="en-GB"/>
          </a:p>
        </p:txBody>
      </p:sp>
    </p:spTree>
    <p:extLst>
      <p:ext uri="{BB962C8B-B14F-4D97-AF65-F5344CB8AC3E}">
        <p14:creationId xmlns:p14="http://schemas.microsoft.com/office/powerpoint/2010/main" val="379472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13458"/>
        </a:solidFill>
        <a:effectLst/>
      </p:bgPr>
    </p:bg>
    <p:spTree>
      <p:nvGrpSpPr>
        <p:cNvPr id="1" name=""/>
        <p:cNvGrpSpPr/>
        <p:nvPr/>
      </p:nvGrpSpPr>
      <p:grpSpPr>
        <a:xfrm>
          <a:off x="0" y="0"/>
          <a:ext cx="0" cy="0"/>
          <a:chOff x="0" y="0"/>
          <a:chExt cx="0" cy="0"/>
        </a:xfrm>
      </p:grpSpPr>
      <p:pic>
        <p:nvPicPr>
          <p:cNvPr id="11" name="Picture 4" descr="E:\Pants Work\Current Work\Actuaries 2011\IFOA Rebrand 2012\PowerPoint\blue_crest.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5037283" y="2116264"/>
            <a:ext cx="3936435" cy="4488917"/>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395289" y="2133602"/>
            <a:ext cx="7766034" cy="1295399"/>
          </a:xfrm>
        </p:spPr>
        <p:txBody>
          <a:bodyPr anchor="t"/>
          <a:lstStyle>
            <a:lvl1pPr>
              <a:defRPr sz="3600" b="1">
                <a:solidFill>
                  <a:schemeClr val="accent1"/>
                </a:solidFill>
              </a:defRPr>
            </a:lvl1pPr>
          </a:lstStyle>
          <a:p>
            <a:pPr lvl="0"/>
            <a:r>
              <a:rPr lang="en-US" noProof="0" smtClean="0"/>
              <a:t>Click to edit Master title style</a:t>
            </a:r>
            <a:endParaRPr lang="en-GB" noProof="0" dirty="0" smtClean="0"/>
          </a:p>
        </p:txBody>
      </p:sp>
      <p:sp>
        <p:nvSpPr>
          <p:cNvPr id="3075" name="Rectangle 3"/>
          <p:cNvSpPr>
            <a:spLocks noGrp="1" noChangeArrowheads="1"/>
          </p:cNvSpPr>
          <p:nvPr>
            <p:ph type="subTitle" idx="1"/>
          </p:nvPr>
        </p:nvSpPr>
        <p:spPr>
          <a:xfrm>
            <a:off x="395289" y="2781300"/>
            <a:ext cx="6121400" cy="1007740"/>
          </a:xfrm>
        </p:spPr>
        <p:txBody>
          <a:bodyPr/>
          <a:lstStyle>
            <a:lvl1pPr marL="0" indent="0">
              <a:spcBef>
                <a:spcPts val="0"/>
              </a:spcBef>
              <a:buFontTx/>
              <a:buNone/>
              <a:defRPr sz="2600">
                <a:solidFill>
                  <a:schemeClr val="bg1"/>
                </a:solidFill>
              </a:defRPr>
            </a:lvl1pPr>
          </a:lstStyle>
          <a:p>
            <a:pPr lvl="0"/>
            <a:r>
              <a:rPr lang="en-US" noProof="0" smtClean="0"/>
              <a:t>Click to edit Master subtitle style</a:t>
            </a:r>
            <a:endParaRPr lang="en-GB" noProof="0" dirty="0" smtClean="0"/>
          </a:p>
        </p:txBody>
      </p:sp>
      <p:sp>
        <p:nvSpPr>
          <p:cNvPr id="3076" name="Rectangle 4"/>
          <p:cNvSpPr>
            <a:spLocks noGrp="1" noChangeArrowheads="1"/>
          </p:cNvSpPr>
          <p:nvPr>
            <p:ph type="dt" sz="half" idx="2"/>
          </p:nvPr>
        </p:nvSpPr>
        <p:spPr>
          <a:xfrm>
            <a:off x="395289" y="6410325"/>
            <a:ext cx="2195512" cy="331788"/>
          </a:xfrm>
        </p:spPr>
        <p:txBody>
          <a:bodyPr/>
          <a:lstStyle>
            <a:lvl1pPr>
              <a:defRPr>
                <a:solidFill>
                  <a:schemeClr val="bg1"/>
                </a:solidFill>
              </a:defRPr>
            </a:lvl1pPr>
          </a:lstStyle>
          <a:p>
            <a:fld id="{1744C141-B97D-4979-AB76-E8E6AB76C28B}" type="datetime4">
              <a:rPr lang="en-GB">
                <a:solidFill>
                  <a:prstClr val="white"/>
                </a:solidFill>
              </a:rPr>
              <a:pPr/>
              <a:t>01 March 2018</a:t>
            </a:fld>
            <a:endParaRPr lang="en-GB">
              <a:solidFill>
                <a:prstClr val="white"/>
              </a:solidFill>
            </a:endParaRPr>
          </a:p>
        </p:txBody>
      </p:sp>
      <p:pic>
        <p:nvPicPr>
          <p:cNvPr id="10" name="Picture 4" descr="E:\Pants Work\Current Work\Actuaries 2011\Logos all\IFOA Logo\Lanscape - Standard\WMF logos\IFOA_logo_L_RGB_WO_text.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22999" y="260351"/>
            <a:ext cx="2363529"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319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rgbClr val="113458"/>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95289" y="2133602"/>
            <a:ext cx="6370186" cy="1295399"/>
          </a:xfrm>
        </p:spPr>
        <p:txBody>
          <a:bodyPr anchor="t"/>
          <a:lstStyle>
            <a:lvl1pPr>
              <a:defRPr sz="3600" b="1">
                <a:solidFill>
                  <a:schemeClr val="accent1"/>
                </a:solidFill>
              </a:defRPr>
            </a:lvl1pPr>
          </a:lstStyle>
          <a:p>
            <a:pPr lvl="0"/>
            <a:r>
              <a:rPr lang="en-US" noProof="0" smtClean="0"/>
              <a:t>Click to edit Master title style</a:t>
            </a:r>
            <a:endParaRPr lang="en-GB" noProof="0" dirty="0" smtClean="0"/>
          </a:p>
        </p:txBody>
      </p:sp>
      <p:sp>
        <p:nvSpPr>
          <p:cNvPr id="3075" name="Rectangle 3"/>
          <p:cNvSpPr>
            <a:spLocks noGrp="1" noChangeArrowheads="1"/>
          </p:cNvSpPr>
          <p:nvPr>
            <p:ph type="subTitle" idx="1"/>
          </p:nvPr>
        </p:nvSpPr>
        <p:spPr>
          <a:xfrm>
            <a:off x="395289" y="2781300"/>
            <a:ext cx="6121400" cy="1007740"/>
          </a:xfrm>
        </p:spPr>
        <p:txBody>
          <a:bodyPr/>
          <a:lstStyle>
            <a:lvl1pPr marL="0" indent="0">
              <a:spcBef>
                <a:spcPts val="0"/>
              </a:spcBef>
              <a:buFontTx/>
              <a:buNone/>
              <a:defRPr sz="2600">
                <a:solidFill>
                  <a:schemeClr val="bg1"/>
                </a:solidFill>
              </a:defRPr>
            </a:lvl1pPr>
          </a:lstStyle>
          <a:p>
            <a:pPr lvl="0"/>
            <a:r>
              <a:rPr lang="en-US" noProof="0" smtClean="0"/>
              <a:t>Click to edit Master subtitle style</a:t>
            </a:r>
            <a:endParaRPr lang="en-GB" noProof="0" dirty="0" smtClean="0"/>
          </a:p>
        </p:txBody>
      </p:sp>
      <p:sp>
        <p:nvSpPr>
          <p:cNvPr id="3076" name="Rectangle 4"/>
          <p:cNvSpPr>
            <a:spLocks noGrp="1" noChangeArrowheads="1"/>
          </p:cNvSpPr>
          <p:nvPr>
            <p:ph type="dt" sz="half" idx="2"/>
          </p:nvPr>
        </p:nvSpPr>
        <p:spPr>
          <a:xfrm>
            <a:off x="395289" y="6410325"/>
            <a:ext cx="2195512" cy="331788"/>
          </a:xfrm>
        </p:spPr>
        <p:txBody>
          <a:bodyPr/>
          <a:lstStyle>
            <a:lvl1pPr>
              <a:defRPr>
                <a:solidFill>
                  <a:schemeClr val="bg1"/>
                </a:solidFill>
              </a:defRPr>
            </a:lvl1pPr>
          </a:lstStyle>
          <a:p>
            <a:fld id="{1744C141-B97D-4979-AB76-E8E6AB76C28B}" type="datetime4">
              <a:rPr lang="en-GB">
                <a:solidFill>
                  <a:prstClr val="white"/>
                </a:solidFill>
              </a:rPr>
              <a:pPr/>
              <a:t>01 March 2018</a:t>
            </a:fld>
            <a:endParaRPr lang="en-GB">
              <a:solidFill>
                <a:prstClr val="white"/>
              </a:solidFill>
            </a:endParaRPr>
          </a:p>
        </p:txBody>
      </p:sp>
      <p:pic>
        <p:nvPicPr>
          <p:cNvPr id="10"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2999" y="260351"/>
            <a:ext cx="2363529" cy="104231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userDrawn="1"/>
        </p:nvGrpSpPr>
        <p:grpSpPr>
          <a:xfrm>
            <a:off x="7297226" y="493474"/>
            <a:ext cx="1528785" cy="631271"/>
            <a:chOff x="7905328" y="493473"/>
            <a:chExt cx="1656184" cy="631271"/>
          </a:xfrm>
        </p:grpSpPr>
        <p:sp>
          <p:nvSpPr>
            <p:cNvPr id="2" name="Oval 1"/>
            <p:cNvSpPr/>
            <p:nvPr userDrawn="1"/>
          </p:nvSpPr>
          <p:spPr>
            <a:xfrm>
              <a:off x="7905328" y="493473"/>
              <a:ext cx="648072" cy="63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GB">
                <a:solidFill>
                  <a:prstClr val="white"/>
                </a:solidFill>
              </a:endParaRPr>
            </a:p>
          </p:txBody>
        </p:sp>
        <p:sp>
          <p:nvSpPr>
            <p:cNvPr id="3" name="TextBox 2"/>
            <p:cNvSpPr txBox="1"/>
            <p:nvPr userDrawn="1"/>
          </p:nvSpPr>
          <p:spPr>
            <a:xfrm>
              <a:off x="8553400" y="539969"/>
              <a:ext cx="1008112" cy="584775"/>
            </a:xfrm>
            <a:prstGeom prst="rect">
              <a:avLst/>
            </a:prstGeom>
            <a:noFill/>
          </p:spPr>
          <p:txBody>
            <a:bodyPr wrap="square" rtlCol="0">
              <a:spAutoFit/>
            </a:bodyPr>
            <a:lstStyle/>
            <a:p>
              <a:pPr defTabSz="914400" fontAlgn="base">
                <a:spcBef>
                  <a:spcPct val="0"/>
                </a:spcBef>
                <a:spcAft>
                  <a:spcPct val="0"/>
                </a:spcAft>
              </a:pPr>
              <a:r>
                <a:rPr lang="en-GB" sz="1600" dirty="0" smtClean="0">
                  <a:solidFill>
                    <a:prstClr val="white"/>
                  </a:solidFill>
                </a:rPr>
                <a:t>Partner</a:t>
              </a:r>
            </a:p>
            <a:p>
              <a:pPr defTabSz="914400" fontAlgn="base">
                <a:spcBef>
                  <a:spcPct val="0"/>
                </a:spcBef>
                <a:spcAft>
                  <a:spcPct val="0"/>
                </a:spcAft>
              </a:pPr>
              <a:r>
                <a:rPr lang="en-GB" sz="1600" dirty="0" smtClean="0">
                  <a:solidFill>
                    <a:prstClr val="white"/>
                  </a:solidFill>
                </a:rPr>
                <a:t>Logo</a:t>
              </a:r>
              <a:endParaRPr lang="en-GB" sz="1600" dirty="0">
                <a:solidFill>
                  <a:prstClr val="white"/>
                </a:solidFill>
              </a:endParaRPr>
            </a:p>
          </p:txBody>
        </p:sp>
      </p:grpSp>
      <p:grpSp>
        <p:nvGrpSpPr>
          <p:cNvPr id="5" name="Group 4"/>
          <p:cNvGrpSpPr/>
          <p:nvPr userDrawn="1"/>
        </p:nvGrpSpPr>
        <p:grpSpPr>
          <a:xfrm>
            <a:off x="7297226" y="1357570"/>
            <a:ext cx="1528785" cy="631271"/>
            <a:chOff x="7905328" y="1357569"/>
            <a:chExt cx="1656184" cy="631271"/>
          </a:xfrm>
        </p:grpSpPr>
        <p:sp>
          <p:nvSpPr>
            <p:cNvPr id="9" name="Oval 8"/>
            <p:cNvSpPr/>
            <p:nvPr userDrawn="1"/>
          </p:nvSpPr>
          <p:spPr>
            <a:xfrm>
              <a:off x="7905328" y="1357569"/>
              <a:ext cx="648072" cy="63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GB">
                <a:solidFill>
                  <a:prstClr val="white"/>
                </a:solidFill>
              </a:endParaRPr>
            </a:p>
          </p:txBody>
        </p:sp>
        <p:sp>
          <p:nvSpPr>
            <p:cNvPr id="12" name="TextBox 11"/>
            <p:cNvSpPr txBox="1"/>
            <p:nvPr userDrawn="1"/>
          </p:nvSpPr>
          <p:spPr>
            <a:xfrm>
              <a:off x="8553400" y="1404065"/>
              <a:ext cx="1008112" cy="584775"/>
            </a:xfrm>
            <a:prstGeom prst="rect">
              <a:avLst/>
            </a:prstGeom>
            <a:noFill/>
          </p:spPr>
          <p:txBody>
            <a:bodyPr wrap="square" rtlCol="0">
              <a:spAutoFit/>
            </a:bodyPr>
            <a:lstStyle/>
            <a:p>
              <a:pPr defTabSz="914400" fontAlgn="base">
                <a:spcBef>
                  <a:spcPct val="0"/>
                </a:spcBef>
                <a:spcAft>
                  <a:spcPct val="0"/>
                </a:spcAft>
              </a:pPr>
              <a:r>
                <a:rPr lang="en-GB" sz="1600" dirty="0" smtClean="0">
                  <a:solidFill>
                    <a:prstClr val="white"/>
                  </a:solidFill>
                </a:rPr>
                <a:t>Partner</a:t>
              </a:r>
            </a:p>
            <a:p>
              <a:pPr defTabSz="914400" fontAlgn="base">
                <a:spcBef>
                  <a:spcPct val="0"/>
                </a:spcBef>
                <a:spcAft>
                  <a:spcPct val="0"/>
                </a:spcAft>
              </a:pPr>
              <a:r>
                <a:rPr lang="en-GB" sz="1600" dirty="0" smtClean="0">
                  <a:solidFill>
                    <a:prstClr val="white"/>
                  </a:solidFill>
                </a:rPr>
                <a:t>Logo</a:t>
              </a:r>
              <a:endParaRPr lang="en-GB" sz="1600" dirty="0">
                <a:solidFill>
                  <a:prstClr val="white"/>
                </a:solidFill>
              </a:endParaRPr>
            </a:p>
          </p:txBody>
        </p:sp>
      </p:grpSp>
    </p:spTree>
    <p:extLst>
      <p:ext uri="{BB962C8B-B14F-4D97-AF65-F5344CB8AC3E}">
        <p14:creationId xmlns:p14="http://schemas.microsoft.com/office/powerpoint/2010/main" val="276344332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113458"/>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665080" y="5546036"/>
            <a:ext cx="10463554" cy="959392"/>
            <a:chOff x="-720503" y="5546036"/>
            <a:chExt cx="11335516" cy="959392"/>
          </a:xfrm>
        </p:grpSpPr>
        <p:sp>
          <p:nvSpPr>
            <p:cNvPr id="7" name="TextBox 6"/>
            <p:cNvSpPr txBox="1"/>
            <p:nvPr userDrawn="1"/>
          </p:nvSpPr>
          <p:spPr>
            <a:xfrm rot="18900000">
              <a:off x="466860" y="6074541"/>
              <a:ext cx="1424349"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Progress</a:t>
              </a:r>
              <a:endParaRPr lang="en-GB" sz="2200" dirty="0">
                <a:solidFill>
                  <a:srgbClr val="008452">
                    <a:lumMod val="50000"/>
                  </a:srgbClr>
                </a:solidFill>
              </a:endParaRPr>
            </a:p>
          </p:txBody>
        </p:sp>
        <p:sp>
          <p:nvSpPr>
            <p:cNvPr id="8" name="TextBox 7"/>
            <p:cNvSpPr txBox="1"/>
            <p:nvPr userDrawn="1"/>
          </p:nvSpPr>
          <p:spPr>
            <a:xfrm rot="18900000">
              <a:off x="922416" y="6024208"/>
              <a:ext cx="1747354"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Community</a:t>
              </a:r>
              <a:endParaRPr lang="en-GB" sz="2200" dirty="0">
                <a:solidFill>
                  <a:srgbClr val="008452">
                    <a:lumMod val="50000"/>
                  </a:srgbClr>
                </a:solidFill>
              </a:endParaRPr>
            </a:p>
          </p:txBody>
        </p:sp>
        <p:sp>
          <p:nvSpPr>
            <p:cNvPr id="9" name="TextBox 8"/>
            <p:cNvSpPr txBox="1"/>
            <p:nvPr userDrawn="1"/>
          </p:nvSpPr>
          <p:spPr>
            <a:xfrm rot="18900000">
              <a:off x="1306975" y="5646703"/>
              <a:ext cx="2851823"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Sessional Meetings</a:t>
              </a:r>
              <a:endParaRPr lang="en-GB" sz="2200" dirty="0">
                <a:solidFill>
                  <a:srgbClr val="008452">
                    <a:lumMod val="50000"/>
                  </a:srgbClr>
                </a:solidFill>
              </a:endParaRPr>
            </a:p>
          </p:txBody>
        </p:sp>
        <p:sp>
          <p:nvSpPr>
            <p:cNvPr id="11" name="TextBox 10"/>
            <p:cNvSpPr txBox="1"/>
            <p:nvPr userDrawn="1"/>
          </p:nvSpPr>
          <p:spPr>
            <a:xfrm rot="18900000">
              <a:off x="2095817" y="6024206"/>
              <a:ext cx="1559803"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Education</a:t>
              </a:r>
              <a:endParaRPr lang="en-GB" sz="2200" dirty="0">
                <a:solidFill>
                  <a:srgbClr val="008452">
                    <a:lumMod val="50000"/>
                  </a:srgbClr>
                </a:solidFill>
              </a:endParaRPr>
            </a:p>
          </p:txBody>
        </p:sp>
        <p:sp>
          <p:nvSpPr>
            <p:cNvPr id="12" name="TextBox 11"/>
            <p:cNvSpPr txBox="1"/>
            <p:nvPr userDrawn="1"/>
          </p:nvSpPr>
          <p:spPr>
            <a:xfrm rot="18900000">
              <a:off x="2498437" y="5797705"/>
              <a:ext cx="2320150"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Working parties</a:t>
              </a:r>
              <a:endParaRPr lang="en-GB" sz="2200" dirty="0">
                <a:solidFill>
                  <a:srgbClr val="008452">
                    <a:lumMod val="50000"/>
                  </a:srgbClr>
                </a:solidFill>
              </a:endParaRPr>
            </a:p>
          </p:txBody>
        </p:sp>
        <p:sp>
          <p:nvSpPr>
            <p:cNvPr id="13" name="TextBox 12"/>
            <p:cNvSpPr txBox="1"/>
            <p:nvPr userDrawn="1"/>
          </p:nvSpPr>
          <p:spPr>
            <a:xfrm rot="18900000">
              <a:off x="3165852" y="5948709"/>
              <a:ext cx="1900659"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Volunteering</a:t>
              </a:r>
              <a:endParaRPr lang="en-GB" sz="2200" dirty="0">
                <a:solidFill>
                  <a:srgbClr val="008452">
                    <a:lumMod val="50000"/>
                  </a:srgbClr>
                </a:solidFill>
              </a:endParaRPr>
            </a:p>
          </p:txBody>
        </p:sp>
        <p:sp>
          <p:nvSpPr>
            <p:cNvPr id="14" name="TextBox 13"/>
            <p:cNvSpPr txBox="1"/>
            <p:nvPr userDrawn="1"/>
          </p:nvSpPr>
          <p:spPr>
            <a:xfrm rot="18900000">
              <a:off x="3840802" y="6040986"/>
              <a:ext cx="1509441"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Research</a:t>
              </a:r>
              <a:endParaRPr lang="en-GB" sz="2200" dirty="0">
                <a:solidFill>
                  <a:srgbClr val="008452">
                    <a:lumMod val="50000"/>
                  </a:srgbClr>
                </a:solidFill>
              </a:endParaRPr>
            </a:p>
          </p:txBody>
        </p:sp>
        <p:sp>
          <p:nvSpPr>
            <p:cNvPr id="15" name="TextBox 14"/>
            <p:cNvSpPr txBox="1"/>
            <p:nvPr userDrawn="1"/>
          </p:nvSpPr>
          <p:spPr>
            <a:xfrm rot="18900000">
              <a:off x="4189384" y="5680258"/>
              <a:ext cx="2700739"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Shaping the future</a:t>
              </a:r>
              <a:endParaRPr lang="en-GB" sz="2200" dirty="0">
                <a:solidFill>
                  <a:srgbClr val="008452">
                    <a:lumMod val="50000"/>
                  </a:srgbClr>
                </a:solidFill>
              </a:endParaRPr>
            </a:p>
          </p:txBody>
        </p:sp>
        <p:sp>
          <p:nvSpPr>
            <p:cNvPr id="16" name="TextBox 15"/>
            <p:cNvSpPr txBox="1"/>
            <p:nvPr userDrawn="1"/>
          </p:nvSpPr>
          <p:spPr>
            <a:xfrm rot="18900000">
              <a:off x="4960545" y="5960094"/>
              <a:ext cx="1729988"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Networking</a:t>
              </a:r>
              <a:endParaRPr lang="en-GB" sz="2200" dirty="0">
                <a:solidFill>
                  <a:srgbClr val="008452">
                    <a:lumMod val="50000"/>
                  </a:srgbClr>
                </a:solidFill>
              </a:endParaRPr>
            </a:p>
          </p:txBody>
        </p:sp>
        <p:sp>
          <p:nvSpPr>
            <p:cNvPr id="17" name="TextBox 16"/>
            <p:cNvSpPr txBox="1"/>
            <p:nvPr userDrawn="1"/>
          </p:nvSpPr>
          <p:spPr>
            <a:xfrm rot="18900000">
              <a:off x="5275268" y="5565807"/>
              <a:ext cx="2989013"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Professional support</a:t>
              </a:r>
              <a:endParaRPr lang="en-GB" sz="2200" dirty="0">
                <a:solidFill>
                  <a:srgbClr val="008452">
                    <a:lumMod val="50000"/>
                  </a:srgbClr>
                </a:solidFill>
              </a:endParaRPr>
            </a:p>
          </p:txBody>
        </p:sp>
        <p:sp>
          <p:nvSpPr>
            <p:cNvPr id="18" name="TextBox 17"/>
            <p:cNvSpPr txBox="1"/>
            <p:nvPr userDrawn="1"/>
          </p:nvSpPr>
          <p:spPr>
            <a:xfrm rot="18900000">
              <a:off x="5911563" y="5641309"/>
              <a:ext cx="2751101"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Enterprise and risk</a:t>
              </a:r>
              <a:endParaRPr lang="en-GB" sz="2200" dirty="0">
                <a:solidFill>
                  <a:srgbClr val="008452">
                    <a:lumMod val="50000"/>
                  </a:srgbClr>
                </a:solidFill>
              </a:endParaRPr>
            </a:p>
          </p:txBody>
        </p:sp>
        <p:sp>
          <p:nvSpPr>
            <p:cNvPr id="19" name="TextBox 18"/>
            <p:cNvSpPr txBox="1"/>
            <p:nvPr userDrawn="1"/>
          </p:nvSpPr>
          <p:spPr>
            <a:xfrm rot="18900000">
              <a:off x="6543375" y="5767143"/>
              <a:ext cx="2360369"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Learned society</a:t>
              </a:r>
              <a:endParaRPr lang="en-GB" sz="2200" dirty="0">
                <a:solidFill>
                  <a:srgbClr val="008452">
                    <a:lumMod val="50000"/>
                  </a:srgbClr>
                </a:solidFill>
              </a:endParaRPr>
            </a:p>
          </p:txBody>
        </p:sp>
        <p:sp>
          <p:nvSpPr>
            <p:cNvPr id="20" name="TextBox 19"/>
            <p:cNvSpPr txBox="1"/>
            <p:nvPr userDrawn="1"/>
          </p:nvSpPr>
          <p:spPr>
            <a:xfrm rot="18900000">
              <a:off x="7162308" y="5993647"/>
              <a:ext cx="1782085"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Opportunity</a:t>
              </a:r>
              <a:endParaRPr lang="en-GB" sz="2200" dirty="0">
                <a:solidFill>
                  <a:srgbClr val="008452">
                    <a:lumMod val="50000"/>
                  </a:srgbClr>
                </a:solidFill>
              </a:endParaRPr>
            </a:p>
          </p:txBody>
        </p:sp>
        <p:sp>
          <p:nvSpPr>
            <p:cNvPr id="21" name="TextBox 20"/>
            <p:cNvSpPr txBox="1"/>
            <p:nvPr userDrawn="1"/>
          </p:nvSpPr>
          <p:spPr>
            <a:xfrm rot="18900000">
              <a:off x="7637929" y="5607753"/>
              <a:ext cx="2803199"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International profile</a:t>
              </a:r>
              <a:endParaRPr lang="en-GB" sz="2200" dirty="0">
                <a:solidFill>
                  <a:srgbClr val="008452">
                    <a:lumMod val="50000"/>
                  </a:srgbClr>
                </a:solidFill>
              </a:endParaRPr>
            </a:p>
          </p:txBody>
        </p:sp>
        <p:sp>
          <p:nvSpPr>
            <p:cNvPr id="22" name="TextBox 21"/>
            <p:cNvSpPr txBox="1"/>
            <p:nvPr userDrawn="1"/>
          </p:nvSpPr>
          <p:spPr>
            <a:xfrm rot="18900000">
              <a:off x="8463048" y="6052369"/>
              <a:ext cx="1356621"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Journals</a:t>
              </a:r>
              <a:endParaRPr lang="en-GB" sz="2200" dirty="0">
                <a:solidFill>
                  <a:srgbClr val="008452">
                    <a:lumMod val="50000"/>
                  </a:srgbClr>
                </a:solidFill>
              </a:endParaRPr>
            </a:p>
          </p:txBody>
        </p:sp>
        <p:sp>
          <p:nvSpPr>
            <p:cNvPr id="23" name="TextBox 22"/>
            <p:cNvSpPr txBox="1"/>
            <p:nvPr userDrawn="1"/>
          </p:nvSpPr>
          <p:spPr>
            <a:xfrm rot="18900000">
              <a:off x="8935387" y="6002036"/>
              <a:ext cx="1679626"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Supporting</a:t>
              </a:r>
              <a:endParaRPr lang="en-GB" sz="2200" dirty="0">
                <a:solidFill>
                  <a:srgbClr val="008452">
                    <a:lumMod val="50000"/>
                  </a:srgbClr>
                </a:solidFill>
              </a:endParaRPr>
            </a:p>
          </p:txBody>
        </p:sp>
        <p:sp>
          <p:nvSpPr>
            <p:cNvPr id="24" name="TextBox 23"/>
            <p:cNvSpPr txBox="1"/>
            <p:nvPr userDrawn="1"/>
          </p:nvSpPr>
          <p:spPr>
            <a:xfrm rot="18900000">
              <a:off x="-720503" y="5546036"/>
              <a:ext cx="1474709"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Expertise</a:t>
              </a:r>
              <a:endParaRPr lang="en-GB" sz="2200" dirty="0">
                <a:solidFill>
                  <a:srgbClr val="008452">
                    <a:lumMod val="50000"/>
                  </a:srgbClr>
                </a:solidFill>
              </a:endParaRPr>
            </a:p>
          </p:txBody>
        </p:sp>
        <p:sp>
          <p:nvSpPr>
            <p:cNvPr id="25" name="TextBox 24"/>
            <p:cNvSpPr txBox="1"/>
            <p:nvPr userDrawn="1"/>
          </p:nvSpPr>
          <p:spPr>
            <a:xfrm rot="18900000">
              <a:off x="-685285" y="5873207"/>
              <a:ext cx="1900173"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Sponsorship</a:t>
              </a:r>
              <a:endParaRPr lang="en-GB" sz="2200" dirty="0">
                <a:solidFill>
                  <a:srgbClr val="008452">
                    <a:lumMod val="50000"/>
                  </a:srgbClr>
                </a:solidFill>
              </a:endParaRPr>
            </a:p>
          </p:txBody>
        </p:sp>
        <p:sp>
          <p:nvSpPr>
            <p:cNvPr id="26" name="TextBox 25"/>
            <p:cNvSpPr txBox="1"/>
            <p:nvPr userDrawn="1"/>
          </p:nvSpPr>
          <p:spPr>
            <a:xfrm rot="18900000">
              <a:off x="-359696" y="5655092"/>
              <a:ext cx="2820564"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Thought leadership</a:t>
              </a:r>
              <a:endParaRPr lang="en-GB" sz="2200" dirty="0">
                <a:solidFill>
                  <a:srgbClr val="008452">
                    <a:lumMod val="50000"/>
                  </a:srgbClr>
                </a:solidFill>
              </a:endParaRPr>
            </a:p>
          </p:txBody>
        </p:sp>
      </p:grpSp>
      <p:sp>
        <p:nvSpPr>
          <p:cNvPr id="3074" name="Rectangle 2"/>
          <p:cNvSpPr>
            <a:spLocks noGrp="1" noChangeArrowheads="1"/>
          </p:cNvSpPr>
          <p:nvPr>
            <p:ph type="ctrTitle"/>
          </p:nvPr>
        </p:nvSpPr>
        <p:spPr>
          <a:xfrm>
            <a:off x="395288" y="2133602"/>
            <a:ext cx="7129462" cy="1295399"/>
          </a:xfrm>
        </p:spPr>
        <p:txBody>
          <a:bodyPr anchor="t"/>
          <a:lstStyle>
            <a:lvl1pPr>
              <a:defRPr sz="3600">
                <a:solidFill>
                  <a:schemeClr val="accent1"/>
                </a:solidFill>
              </a:defRPr>
            </a:lvl1pPr>
          </a:lstStyle>
          <a:p>
            <a:pPr lvl="0"/>
            <a:r>
              <a:rPr lang="en-US" noProof="0" smtClean="0"/>
              <a:t>Click to edit Master title style</a:t>
            </a:r>
            <a:endParaRPr lang="en-GB" noProof="0" dirty="0" smtClean="0"/>
          </a:p>
        </p:txBody>
      </p:sp>
      <p:sp>
        <p:nvSpPr>
          <p:cNvPr id="3075" name="Rectangle 3"/>
          <p:cNvSpPr>
            <a:spLocks noGrp="1" noChangeArrowheads="1"/>
          </p:cNvSpPr>
          <p:nvPr>
            <p:ph type="subTitle" idx="1"/>
          </p:nvPr>
        </p:nvSpPr>
        <p:spPr>
          <a:xfrm>
            <a:off x="395289" y="2781300"/>
            <a:ext cx="6121400" cy="1007740"/>
          </a:xfrm>
        </p:spPr>
        <p:txBody>
          <a:bodyPr/>
          <a:lstStyle>
            <a:lvl1pPr marL="0" indent="0">
              <a:spcBef>
                <a:spcPts val="0"/>
              </a:spcBef>
              <a:buFontTx/>
              <a:buNone/>
              <a:defRPr sz="2600">
                <a:solidFill>
                  <a:schemeClr val="bg1"/>
                </a:solidFill>
              </a:defRPr>
            </a:lvl1pPr>
          </a:lstStyle>
          <a:p>
            <a:pPr lvl="0"/>
            <a:r>
              <a:rPr lang="en-US" noProof="0" smtClean="0"/>
              <a:t>Click to edit Master subtitle style</a:t>
            </a:r>
            <a:endParaRPr lang="en-GB" noProof="0" dirty="0" smtClean="0"/>
          </a:p>
        </p:txBody>
      </p:sp>
      <p:sp>
        <p:nvSpPr>
          <p:cNvPr id="3076" name="Rectangle 4"/>
          <p:cNvSpPr>
            <a:spLocks noGrp="1" noChangeArrowheads="1"/>
          </p:cNvSpPr>
          <p:nvPr>
            <p:ph type="dt" sz="half" idx="2"/>
          </p:nvPr>
        </p:nvSpPr>
        <p:spPr>
          <a:xfrm>
            <a:off x="395289" y="6410325"/>
            <a:ext cx="2195512" cy="331788"/>
          </a:xfrm>
        </p:spPr>
        <p:txBody>
          <a:bodyPr/>
          <a:lstStyle>
            <a:lvl1pPr>
              <a:defRPr>
                <a:solidFill>
                  <a:schemeClr val="bg1"/>
                </a:solidFill>
              </a:defRPr>
            </a:lvl1pPr>
          </a:lstStyle>
          <a:p>
            <a:fld id="{1744C141-B97D-4979-AB76-E8E6AB76C28B}" type="datetime4">
              <a:rPr lang="en-GB">
                <a:solidFill>
                  <a:prstClr val="white"/>
                </a:solidFill>
              </a:rPr>
              <a:pPr/>
              <a:t>01 March 2018</a:t>
            </a:fld>
            <a:endParaRPr lang="en-GB">
              <a:solidFill>
                <a:prstClr val="white"/>
              </a:solidFill>
            </a:endParaRPr>
          </a:p>
        </p:txBody>
      </p:sp>
      <p:pic>
        <p:nvPicPr>
          <p:cNvPr id="10"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2999" y="260351"/>
            <a:ext cx="2363529"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198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95288" y="2133602"/>
            <a:ext cx="7493579" cy="1295399"/>
          </a:xfrm>
        </p:spPr>
        <p:txBody>
          <a:bodyPr anchor="t"/>
          <a:lstStyle>
            <a:lvl1pPr>
              <a:defRPr sz="3600" b="1"/>
            </a:lvl1pPr>
          </a:lstStyle>
          <a:p>
            <a:pPr lvl="0"/>
            <a:r>
              <a:rPr lang="en-US" noProof="0" smtClean="0"/>
              <a:t>Click to edit Master title style</a:t>
            </a:r>
            <a:endParaRPr lang="en-GB" noProof="0" dirty="0" smtClean="0"/>
          </a:p>
        </p:txBody>
      </p:sp>
      <p:sp>
        <p:nvSpPr>
          <p:cNvPr id="3075" name="Rectangle 3"/>
          <p:cNvSpPr>
            <a:spLocks noGrp="1" noChangeArrowheads="1"/>
          </p:cNvSpPr>
          <p:nvPr>
            <p:ph type="subTitle" idx="1"/>
          </p:nvPr>
        </p:nvSpPr>
        <p:spPr>
          <a:xfrm>
            <a:off x="395289" y="2781300"/>
            <a:ext cx="6121400" cy="1007740"/>
          </a:xfrm>
        </p:spPr>
        <p:txBody>
          <a:bodyPr/>
          <a:lstStyle>
            <a:lvl1pPr marL="0" indent="0">
              <a:spcBef>
                <a:spcPts val="0"/>
              </a:spcBef>
              <a:buFontTx/>
              <a:buNone/>
              <a:defRPr sz="2600">
                <a:solidFill>
                  <a:schemeClr val="tx1"/>
                </a:solidFill>
              </a:defRPr>
            </a:lvl1pPr>
          </a:lstStyle>
          <a:p>
            <a:pPr lvl="0"/>
            <a:r>
              <a:rPr lang="en-US" noProof="0" smtClean="0"/>
              <a:t>Click to edit Master subtitle style</a:t>
            </a:r>
            <a:endParaRPr lang="en-GB" noProof="0" dirty="0" smtClean="0"/>
          </a:p>
        </p:txBody>
      </p:sp>
      <p:pic>
        <p:nvPicPr>
          <p:cNvPr id="8" name="Picture 2" descr="E:\Pants Work\Current Work\Actuaries 2011\Logos all\IFOA Logo\Lanscape - Standard\WMF logos\IFOA_logo_L_RGB.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4386" y="248907"/>
            <a:ext cx="2389480" cy="10537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rot="-2700000">
            <a:off x="430948" y="6074542"/>
            <a:ext cx="1314784"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Progress</a:t>
            </a:r>
            <a:endParaRPr lang="en-GB" sz="2200" dirty="0">
              <a:solidFill>
                <a:prstClr val="white">
                  <a:lumMod val="75000"/>
                </a:prstClr>
              </a:solidFill>
            </a:endParaRPr>
          </a:p>
        </p:txBody>
      </p:sp>
      <p:sp>
        <p:nvSpPr>
          <p:cNvPr id="11" name="TextBox 10"/>
          <p:cNvSpPr txBox="1"/>
          <p:nvPr userDrawn="1"/>
        </p:nvSpPr>
        <p:spPr>
          <a:xfrm rot="-2700000">
            <a:off x="851461" y="6024209"/>
            <a:ext cx="1612942"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Community</a:t>
            </a:r>
            <a:endParaRPr lang="en-GB" sz="2200" dirty="0">
              <a:solidFill>
                <a:prstClr val="white">
                  <a:lumMod val="75000"/>
                </a:prstClr>
              </a:solidFill>
            </a:endParaRPr>
          </a:p>
        </p:txBody>
      </p:sp>
      <p:sp>
        <p:nvSpPr>
          <p:cNvPr id="12" name="TextBox 11"/>
          <p:cNvSpPr txBox="1"/>
          <p:nvPr userDrawn="1"/>
        </p:nvSpPr>
        <p:spPr>
          <a:xfrm rot="-2700000">
            <a:off x="1206438" y="5646704"/>
            <a:ext cx="2632452"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Sessional Meetings</a:t>
            </a:r>
            <a:endParaRPr lang="en-GB" sz="2200" dirty="0">
              <a:solidFill>
                <a:prstClr val="white">
                  <a:lumMod val="75000"/>
                </a:prstClr>
              </a:solidFill>
            </a:endParaRPr>
          </a:p>
        </p:txBody>
      </p:sp>
      <p:sp>
        <p:nvSpPr>
          <p:cNvPr id="13" name="TextBox 12"/>
          <p:cNvSpPr txBox="1"/>
          <p:nvPr userDrawn="1"/>
        </p:nvSpPr>
        <p:spPr>
          <a:xfrm rot="-2700000">
            <a:off x="1934600" y="6024207"/>
            <a:ext cx="1439818"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Education</a:t>
            </a:r>
            <a:endParaRPr lang="en-GB" sz="2200" dirty="0">
              <a:solidFill>
                <a:prstClr val="white">
                  <a:lumMod val="75000"/>
                </a:prstClr>
              </a:solidFill>
            </a:endParaRPr>
          </a:p>
        </p:txBody>
      </p:sp>
      <p:sp>
        <p:nvSpPr>
          <p:cNvPr id="14" name="TextBox 13"/>
          <p:cNvSpPr txBox="1"/>
          <p:nvPr userDrawn="1"/>
        </p:nvSpPr>
        <p:spPr>
          <a:xfrm rot="-2700000">
            <a:off x="2306250" y="5797706"/>
            <a:ext cx="2141677"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Working parties</a:t>
            </a:r>
            <a:endParaRPr lang="en-GB" sz="2200" dirty="0">
              <a:solidFill>
                <a:prstClr val="white">
                  <a:lumMod val="75000"/>
                </a:prstClr>
              </a:solidFill>
            </a:endParaRPr>
          </a:p>
        </p:txBody>
      </p:sp>
      <p:sp>
        <p:nvSpPr>
          <p:cNvPr id="15" name="TextBox 14"/>
          <p:cNvSpPr txBox="1"/>
          <p:nvPr userDrawn="1"/>
        </p:nvSpPr>
        <p:spPr>
          <a:xfrm rot="-2700000">
            <a:off x="2922325" y="5948710"/>
            <a:ext cx="1754455"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Volunteering</a:t>
            </a:r>
            <a:endParaRPr lang="en-GB" sz="2200" dirty="0">
              <a:solidFill>
                <a:prstClr val="white">
                  <a:lumMod val="75000"/>
                </a:prstClr>
              </a:solidFill>
            </a:endParaRPr>
          </a:p>
        </p:txBody>
      </p:sp>
      <p:sp>
        <p:nvSpPr>
          <p:cNvPr id="16" name="TextBox 15"/>
          <p:cNvSpPr txBox="1"/>
          <p:nvPr userDrawn="1"/>
        </p:nvSpPr>
        <p:spPr>
          <a:xfrm rot="-2700000">
            <a:off x="3545356" y="6040987"/>
            <a:ext cx="1393330"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Research</a:t>
            </a:r>
            <a:endParaRPr lang="en-GB" sz="2200" dirty="0">
              <a:solidFill>
                <a:prstClr val="white">
                  <a:lumMod val="75000"/>
                </a:prstClr>
              </a:solidFill>
            </a:endParaRPr>
          </a:p>
        </p:txBody>
      </p:sp>
      <p:sp>
        <p:nvSpPr>
          <p:cNvPr id="17" name="TextBox 16"/>
          <p:cNvSpPr txBox="1"/>
          <p:nvPr userDrawn="1"/>
        </p:nvSpPr>
        <p:spPr>
          <a:xfrm rot="-2700000">
            <a:off x="3867124" y="5680259"/>
            <a:ext cx="2492990"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Shaping the future</a:t>
            </a:r>
            <a:endParaRPr lang="en-GB" sz="2200" dirty="0">
              <a:solidFill>
                <a:prstClr val="white">
                  <a:lumMod val="75000"/>
                </a:prstClr>
              </a:solidFill>
            </a:endParaRPr>
          </a:p>
        </p:txBody>
      </p:sp>
      <p:sp>
        <p:nvSpPr>
          <p:cNvPr id="18" name="TextBox 17"/>
          <p:cNvSpPr txBox="1"/>
          <p:nvPr userDrawn="1"/>
        </p:nvSpPr>
        <p:spPr>
          <a:xfrm rot="-2700000">
            <a:off x="4578965" y="5960095"/>
            <a:ext cx="1596912"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Networking</a:t>
            </a:r>
            <a:endParaRPr lang="en-GB" sz="2200" dirty="0">
              <a:solidFill>
                <a:prstClr val="white">
                  <a:lumMod val="75000"/>
                </a:prstClr>
              </a:solidFill>
            </a:endParaRPr>
          </a:p>
        </p:txBody>
      </p:sp>
      <p:sp>
        <p:nvSpPr>
          <p:cNvPr id="19" name="TextBox 18"/>
          <p:cNvSpPr txBox="1"/>
          <p:nvPr userDrawn="1"/>
        </p:nvSpPr>
        <p:spPr>
          <a:xfrm rot="-2700000">
            <a:off x="4869479" y="5565808"/>
            <a:ext cx="2759089"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Professional support</a:t>
            </a:r>
            <a:endParaRPr lang="en-GB" sz="2200" dirty="0">
              <a:solidFill>
                <a:prstClr val="white">
                  <a:lumMod val="75000"/>
                </a:prstClr>
              </a:solidFill>
            </a:endParaRPr>
          </a:p>
        </p:txBody>
      </p:sp>
      <p:sp>
        <p:nvSpPr>
          <p:cNvPr id="20" name="TextBox 19"/>
          <p:cNvSpPr txBox="1"/>
          <p:nvPr userDrawn="1"/>
        </p:nvSpPr>
        <p:spPr>
          <a:xfrm rot="-2700000">
            <a:off x="5456827" y="5641310"/>
            <a:ext cx="2539478"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Enterprise and risk</a:t>
            </a:r>
            <a:endParaRPr lang="en-GB" sz="2200" dirty="0">
              <a:solidFill>
                <a:prstClr val="white">
                  <a:lumMod val="75000"/>
                </a:prstClr>
              </a:solidFill>
            </a:endParaRPr>
          </a:p>
        </p:txBody>
      </p:sp>
      <p:sp>
        <p:nvSpPr>
          <p:cNvPr id="21" name="TextBox 20"/>
          <p:cNvSpPr txBox="1"/>
          <p:nvPr userDrawn="1"/>
        </p:nvSpPr>
        <p:spPr>
          <a:xfrm rot="-2700000">
            <a:off x="6040038" y="5767144"/>
            <a:ext cx="2178802"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Learned society</a:t>
            </a:r>
            <a:endParaRPr lang="en-GB" sz="2200" dirty="0">
              <a:solidFill>
                <a:prstClr val="white">
                  <a:lumMod val="75000"/>
                </a:prstClr>
              </a:solidFill>
            </a:endParaRPr>
          </a:p>
        </p:txBody>
      </p:sp>
      <p:sp>
        <p:nvSpPr>
          <p:cNvPr id="22" name="TextBox 21"/>
          <p:cNvSpPr txBox="1"/>
          <p:nvPr userDrawn="1"/>
        </p:nvSpPr>
        <p:spPr>
          <a:xfrm rot="-2700000">
            <a:off x="6611361" y="5993648"/>
            <a:ext cx="1645002"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Opportunity</a:t>
            </a:r>
            <a:endParaRPr lang="en-GB" sz="2200" dirty="0">
              <a:solidFill>
                <a:prstClr val="white">
                  <a:lumMod val="75000"/>
                </a:prstClr>
              </a:solidFill>
            </a:endParaRPr>
          </a:p>
        </p:txBody>
      </p:sp>
      <p:sp>
        <p:nvSpPr>
          <p:cNvPr id="23" name="TextBox 22"/>
          <p:cNvSpPr txBox="1"/>
          <p:nvPr userDrawn="1"/>
        </p:nvSpPr>
        <p:spPr>
          <a:xfrm rot="-2700000">
            <a:off x="7050396" y="5607754"/>
            <a:ext cx="2587568"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International profile</a:t>
            </a:r>
            <a:endParaRPr lang="en-GB" sz="2200" dirty="0">
              <a:solidFill>
                <a:prstClr val="white">
                  <a:lumMod val="75000"/>
                </a:prstClr>
              </a:solidFill>
            </a:endParaRPr>
          </a:p>
        </p:txBody>
      </p:sp>
      <p:sp>
        <p:nvSpPr>
          <p:cNvPr id="24" name="TextBox 23"/>
          <p:cNvSpPr txBox="1"/>
          <p:nvPr userDrawn="1"/>
        </p:nvSpPr>
        <p:spPr>
          <a:xfrm rot="-2700000">
            <a:off x="7812044" y="6052370"/>
            <a:ext cx="1252266"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Journals</a:t>
            </a:r>
            <a:endParaRPr lang="en-GB" sz="2200" dirty="0">
              <a:solidFill>
                <a:prstClr val="white">
                  <a:lumMod val="75000"/>
                </a:prstClr>
              </a:solidFill>
            </a:endParaRPr>
          </a:p>
        </p:txBody>
      </p:sp>
      <p:sp>
        <p:nvSpPr>
          <p:cNvPr id="25" name="TextBox 24"/>
          <p:cNvSpPr txBox="1"/>
          <p:nvPr userDrawn="1"/>
        </p:nvSpPr>
        <p:spPr>
          <a:xfrm rot="-2700000">
            <a:off x="8248050" y="6002037"/>
            <a:ext cx="1550424"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Supporting</a:t>
            </a:r>
            <a:endParaRPr lang="en-GB" sz="2200" dirty="0">
              <a:solidFill>
                <a:prstClr val="white">
                  <a:lumMod val="75000"/>
                </a:prstClr>
              </a:solidFill>
            </a:endParaRPr>
          </a:p>
        </p:txBody>
      </p:sp>
      <p:sp>
        <p:nvSpPr>
          <p:cNvPr id="26" name="TextBox 25"/>
          <p:cNvSpPr txBox="1"/>
          <p:nvPr userDrawn="1"/>
        </p:nvSpPr>
        <p:spPr>
          <a:xfrm rot="-2700000">
            <a:off x="-665080" y="5546037"/>
            <a:ext cx="1361270"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Expertise</a:t>
            </a:r>
            <a:endParaRPr lang="en-GB" sz="2200" dirty="0">
              <a:solidFill>
                <a:prstClr val="white">
                  <a:lumMod val="75000"/>
                </a:prstClr>
              </a:solidFill>
            </a:endParaRPr>
          </a:p>
        </p:txBody>
      </p:sp>
      <p:sp>
        <p:nvSpPr>
          <p:cNvPr id="27" name="TextBox 26"/>
          <p:cNvSpPr txBox="1"/>
          <p:nvPr userDrawn="1"/>
        </p:nvSpPr>
        <p:spPr>
          <a:xfrm rot="-2700000">
            <a:off x="-632571" y="5873208"/>
            <a:ext cx="1754006"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Sponsorship</a:t>
            </a:r>
            <a:endParaRPr lang="en-GB" sz="2200" dirty="0">
              <a:solidFill>
                <a:prstClr val="white">
                  <a:lumMod val="75000"/>
                </a:prstClr>
              </a:solidFill>
            </a:endParaRPr>
          </a:p>
        </p:txBody>
      </p:sp>
      <p:sp>
        <p:nvSpPr>
          <p:cNvPr id="28" name="TextBox 27"/>
          <p:cNvSpPr txBox="1"/>
          <p:nvPr userDrawn="1"/>
        </p:nvSpPr>
        <p:spPr>
          <a:xfrm rot="-2700000">
            <a:off x="-332027" y="5655093"/>
            <a:ext cx="2603598"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prstClr val="white">
                    <a:lumMod val="75000"/>
                  </a:prstClr>
                </a:solidFill>
              </a:rPr>
              <a:t>Thought leadership</a:t>
            </a:r>
            <a:endParaRPr lang="en-GB" sz="2200" dirty="0">
              <a:solidFill>
                <a:prstClr val="white">
                  <a:lumMod val="75000"/>
                </a:prstClr>
              </a:solidFill>
            </a:endParaRPr>
          </a:p>
        </p:txBody>
      </p:sp>
      <p:sp>
        <p:nvSpPr>
          <p:cNvPr id="3076" name="Rectangle 4"/>
          <p:cNvSpPr>
            <a:spLocks noGrp="1" noChangeArrowheads="1"/>
          </p:cNvSpPr>
          <p:nvPr>
            <p:ph type="dt" sz="half" idx="2"/>
          </p:nvPr>
        </p:nvSpPr>
        <p:spPr>
          <a:xfrm>
            <a:off x="395289" y="6410325"/>
            <a:ext cx="2195512" cy="331788"/>
          </a:xfrm>
        </p:spPr>
        <p:txBody>
          <a:bodyPr/>
          <a:lstStyle>
            <a:lvl1pPr>
              <a:defRPr>
                <a:solidFill>
                  <a:schemeClr val="tx1"/>
                </a:solidFill>
              </a:defRPr>
            </a:lvl1pPr>
          </a:lstStyle>
          <a:p>
            <a:fld id="{1744C141-B97D-4979-AB76-E8E6AB76C28B}" type="datetime4">
              <a:rPr lang="en-GB" smtClean="0">
                <a:solidFill>
                  <a:srgbClr val="3F4548"/>
                </a:solidFill>
              </a:rPr>
              <a:pPr/>
              <a:t>01 March 2018</a:t>
            </a:fld>
            <a:endParaRPr lang="en-GB" dirty="0">
              <a:solidFill>
                <a:srgbClr val="3F4548"/>
              </a:solidFill>
            </a:endParaRPr>
          </a:p>
        </p:txBody>
      </p:sp>
    </p:spTree>
    <p:extLst>
      <p:ext uri="{BB962C8B-B14F-4D97-AF65-F5344CB8AC3E}">
        <p14:creationId xmlns:p14="http://schemas.microsoft.com/office/powerpoint/2010/main" val="2041428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95288" y="2133602"/>
            <a:ext cx="7129462" cy="1295399"/>
          </a:xfrm>
        </p:spPr>
        <p:txBody>
          <a:bodyPr anchor="t"/>
          <a:lstStyle>
            <a:lvl1pPr>
              <a:defRPr sz="3600"/>
            </a:lvl1pPr>
          </a:lstStyle>
          <a:p>
            <a:pPr lvl="0"/>
            <a:r>
              <a:rPr lang="en-US" noProof="0" smtClean="0"/>
              <a:t>Click to edit Master title style</a:t>
            </a:r>
            <a:endParaRPr lang="en-GB" noProof="0" dirty="0" smtClean="0"/>
          </a:p>
        </p:txBody>
      </p:sp>
      <p:sp>
        <p:nvSpPr>
          <p:cNvPr id="3075" name="Rectangle 3"/>
          <p:cNvSpPr>
            <a:spLocks noGrp="1" noChangeArrowheads="1"/>
          </p:cNvSpPr>
          <p:nvPr>
            <p:ph type="subTitle" idx="1"/>
          </p:nvPr>
        </p:nvSpPr>
        <p:spPr>
          <a:xfrm>
            <a:off x="395289" y="2781300"/>
            <a:ext cx="6121400" cy="1007740"/>
          </a:xfrm>
        </p:spPr>
        <p:txBody>
          <a:bodyPr/>
          <a:lstStyle>
            <a:lvl1pPr marL="0" indent="0">
              <a:spcBef>
                <a:spcPts val="0"/>
              </a:spcBef>
              <a:buFontTx/>
              <a:buNone/>
              <a:defRPr sz="2600">
                <a:solidFill>
                  <a:schemeClr val="tx1"/>
                </a:solidFill>
              </a:defRPr>
            </a:lvl1pPr>
          </a:lstStyle>
          <a:p>
            <a:pPr lvl="0"/>
            <a:r>
              <a:rPr lang="en-US" noProof="0" smtClean="0"/>
              <a:t>Click to edit Master subtitle style</a:t>
            </a:r>
            <a:endParaRPr lang="en-GB" noProof="0" dirty="0" smtClean="0"/>
          </a:p>
        </p:txBody>
      </p:sp>
      <p:pic>
        <p:nvPicPr>
          <p:cNvPr id="8"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4386" y="248907"/>
            <a:ext cx="2389480" cy="1053755"/>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4"/>
          <p:cNvSpPr>
            <a:spLocks noGrp="1" noChangeArrowheads="1"/>
          </p:cNvSpPr>
          <p:nvPr>
            <p:ph type="dt" sz="half" idx="2"/>
          </p:nvPr>
        </p:nvSpPr>
        <p:spPr>
          <a:xfrm>
            <a:off x="395289" y="6410325"/>
            <a:ext cx="2195512" cy="331788"/>
          </a:xfrm>
        </p:spPr>
        <p:txBody>
          <a:bodyPr/>
          <a:lstStyle>
            <a:lvl1pPr>
              <a:defRPr>
                <a:solidFill>
                  <a:schemeClr val="bg1"/>
                </a:solidFill>
              </a:defRPr>
            </a:lvl1pPr>
          </a:lstStyle>
          <a:p>
            <a:fld id="{1744C141-B97D-4979-AB76-E8E6AB76C28B}" type="datetime4">
              <a:rPr lang="en-GB" smtClean="0">
                <a:solidFill>
                  <a:prstClr val="white"/>
                </a:solidFill>
              </a:rPr>
              <a:pPr/>
              <a:t>01 March 2018</a:t>
            </a:fld>
            <a:endParaRPr lang="en-GB" dirty="0">
              <a:solidFill>
                <a:prstClr val="white"/>
              </a:solidFill>
            </a:endParaRPr>
          </a:p>
        </p:txBody>
      </p:sp>
    </p:spTree>
    <p:extLst>
      <p:ext uri="{BB962C8B-B14F-4D97-AF65-F5344CB8AC3E}">
        <p14:creationId xmlns:p14="http://schemas.microsoft.com/office/powerpoint/2010/main" val="180665638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6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95288" y="2133602"/>
            <a:ext cx="7129462" cy="1295399"/>
          </a:xfrm>
        </p:spPr>
        <p:txBody>
          <a:bodyPr anchor="t"/>
          <a:lstStyle>
            <a:lvl1pPr>
              <a:defRPr sz="3600"/>
            </a:lvl1pPr>
          </a:lstStyle>
          <a:p>
            <a:pPr lvl="0"/>
            <a:r>
              <a:rPr lang="en-US" noProof="0" smtClean="0"/>
              <a:t>Click to edit Master title style</a:t>
            </a:r>
            <a:endParaRPr lang="en-GB" noProof="0" dirty="0" smtClean="0"/>
          </a:p>
        </p:txBody>
      </p:sp>
      <p:sp>
        <p:nvSpPr>
          <p:cNvPr id="3075" name="Rectangle 3"/>
          <p:cNvSpPr>
            <a:spLocks noGrp="1" noChangeArrowheads="1"/>
          </p:cNvSpPr>
          <p:nvPr>
            <p:ph type="subTitle" idx="1"/>
          </p:nvPr>
        </p:nvSpPr>
        <p:spPr>
          <a:xfrm>
            <a:off x="395289" y="2781300"/>
            <a:ext cx="6121400" cy="1007740"/>
          </a:xfrm>
        </p:spPr>
        <p:txBody>
          <a:bodyPr/>
          <a:lstStyle>
            <a:lvl1pPr marL="0" indent="0">
              <a:spcBef>
                <a:spcPts val="0"/>
              </a:spcBef>
              <a:buFontTx/>
              <a:buNone/>
              <a:defRPr sz="2600">
                <a:solidFill>
                  <a:schemeClr val="tx1"/>
                </a:solidFill>
              </a:defRPr>
            </a:lvl1pPr>
          </a:lstStyle>
          <a:p>
            <a:pPr lvl="0"/>
            <a:r>
              <a:rPr lang="en-US" noProof="0" smtClean="0"/>
              <a:t>Click to edit Master subtitle style</a:t>
            </a:r>
            <a:endParaRPr lang="en-GB" noProof="0" dirty="0" smtClean="0"/>
          </a:p>
        </p:txBody>
      </p:sp>
      <p:pic>
        <p:nvPicPr>
          <p:cNvPr id="8"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4386" y="248907"/>
            <a:ext cx="2389480" cy="1053755"/>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4"/>
          <p:cNvSpPr>
            <a:spLocks noGrp="1" noChangeArrowheads="1"/>
          </p:cNvSpPr>
          <p:nvPr>
            <p:ph type="dt" sz="half" idx="2"/>
          </p:nvPr>
        </p:nvSpPr>
        <p:spPr>
          <a:xfrm>
            <a:off x="395289" y="6410325"/>
            <a:ext cx="2195512" cy="331788"/>
          </a:xfrm>
        </p:spPr>
        <p:txBody>
          <a:bodyPr/>
          <a:lstStyle>
            <a:lvl1pPr>
              <a:defRPr>
                <a:solidFill>
                  <a:schemeClr val="tx1"/>
                </a:solidFill>
              </a:defRPr>
            </a:lvl1pPr>
          </a:lstStyle>
          <a:p>
            <a:fld id="{1744C141-B97D-4979-AB76-E8E6AB76C28B}" type="datetime4">
              <a:rPr lang="en-GB" smtClean="0">
                <a:solidFill>
                  <a:srgbClr val="3F4548"/>
                </a:solidFill>
              </a:rPr>
              <a:pPr/>
              <a:t>01 March 2018</a:t>
            </a:fld>
            <a:endParaRPr lang="en-GB" dirty="0">
              <a:solidFill>
                <a:srgbClr val="3F4548"/>
              </a:solidFill>
            </a:endParaRPr>
          </a:p>
        </p:txBody>
      </p:sp>
    </p:spTree>
    <p:extLst>
      <p:ext uri="{BB962C8B-B14F-4D97-AF65-F5344CB8AC3E}">
        <p14:creationId xmlns:p14="http://schemas.microsoft.com/office/powerpoint/2010/main" val="374102102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95288" y="2133602"/>
            <a:ext cx="7129462" cy="1295399"/>
          </a:xfrm>
        </p:spPr>
        <p:txBody>
          <a:bodyPr anchor="t"/>
          <a:lstStyle>
            <a:lvl1pPr>
              <a:defRPr sz="3600"/>
            </a:lvl1pPr>
          </a:lstStyle>
          <a:p>
            <a:pPr lvl="0"/>
            <a:r>
              <a:rPr lang="en-US" noProof="0" smtClean="0"/>
              <a:t>Click to edit Master title style</a:t>
            </a:r>
            <a:endParaRPr lang="en-GB" noProof="0" dirty="0" smtClean="0"/>
          </a:p>
        </p:txBody>
      </p:sp>
      <p:sp>
        <p:nvSpPr>
          <p:cNvPr id="3075" name="Rectangle 3"/>
          <p:cNvSpPr>
            <a:spLocks noGrp="1" noChangeArrowheads="1"/>
          </p:cNvSpPr>
          <p:nvPr>
            <p:ph type="subTitle" idx="1"/>
          </p:nvPr>
        </p:nvSpPr>
        <p:spPr>
          <a:xfrm>
            <a:off x="395289" y="2781300"/>
            <a:ext cx="6121400" cy="1007740"/>
          </a:xfrm>
        </p:spPr>
        <p:txBody>
          <a:bodyPr/>
          <a:lstStyle>
            <a:lvl1pPr marL="0" indent="0">
              <a:spcBef>
                <a:spcPts val="0"/>
              </a:spcBef>
              <a:buFontTx/>
              <a:buNone/>
              <a:defRPr sz="2600">
                <a:solidFill>
                  <a:schemeClr val="tx1"/>
                </a:solidFill>
              </a:defRPr>
            </a:lvl1pPr>
          </a:lstStyle>
          <a:p>
            <a:pPr lvl="0"/>
            <a:r>
              <a:rPr lang="en-US" noProof="0" smtClean="0"/>
              <a:t>Click to edit Master subtitle style</a:t>
            </a:r>
            <a:endParaRPr lang="en-GB" noProof="0" dirty="0" smtClean="0"/>
          </a:p>
        </p:txBody>
      </p:sp>
      <p:pic>
        <p:nvPicPr>
          <p:cNvPr id="8"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4386" y="248907"/>
            <a:ext cx="2389480" cy="1053755"/>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4"/>
          <p:cNvSpPr>
            <a:spLocks noGrp="1" noChangeArrowheads="1"/>
          </p:cNvSpPr>
          <p:nvPr>
            <p:ph type="dt" sz="half" idx="2"/>
          </p:nvPr>
        </p:nvSpPr>
        <p:spPr>
          <a:xfrm>
            <a:off x="395289" y="6410325"/>
            <a:ext cx="2195512" cy="331788"/>
          </a:xfrm>
        </p:spPr>
        <p:txBody>
          <a:bodyPr/>
          <a:lstStyle>
            <a:lvl1pPr>
              <a:defRPr>
                <a:solidFill>
                  <a:schemeClr val="tx1"/>
                </a:solidFill>
              </a:defRPr>
            </a:lvl1pPr>
          </a:lstStyle>
          <a:p>
            <a:fld id="{1744C141-B97D-4979-AB76-E8E6AB76C28B}" type="datetime4">
              <a:rPr lang="en-GB" smtClean="0">
                <a:solidFill>
                  <a:srgbClr val="3F4548"/>
                </a:solidFill>
              </a:rPr>
              <a:pPr/>
              <a:t>01 March 2018</a:t>
            </a:fld>
            <a:endParaRPr lang="en-GB" dirty="0">
              <a:solidFill>
                <a:srgbClr val="3F4548"/>
              </a:solidFill>
            </a:endParaRPr>
          </a:p>
        </p:txBody>
      </p:sp>
    </p:spTree>
    <p:extLst>
      <p:ext uri="{BB962C8B-B14F-4D97-AF65-F5344CB8AC3E}">
        <p14:creationId xmlns:p14="http://schemas.microsoft.com/office/powerpoint/2010/main" val="73435046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95288" y="2133602"/>
            <a:ext cx="7129462" cy="1295399"/>
          </a:xfrm>
        </p:spPr>
        <p:txBody>
          <a:bodyPr anchor="t"/>
          <a:lstStyle>
            <a:lvl1pPr>
              <a:defRPr sz="3600"/>
            </a:lvl1pPr>
          </a:lstStyle>
          <a:p>
            <a:pPr lvl="0"/>
            <a:r>
              <a:rPr lang="en-US" noProof="0" smtClean="0"/>
              <a:t>Click to edit Master title style</a:t>
            </a:r>
            <a:endParaRPr lang="en-GB" noProof="0" dirty="0" smtClean="0"/>
          </a:p>
        </p:txBody>
      </p:sp>
      <p:sp>
        <p:nvSpPr>
          <p:cNvPr id="3075" name="Rectangle 3"/>
          <p:cNvSpPr>
            <a:spLocks noGrp="1" noChangeArrowheads="1"/>
          </p:cNvSpPr>
          <p:nvPr>
            <p:ph type="subTitle" idx="1"/>
          </p:nvPr>
        </p:nvSpPr>
        <p:spPr>
          <a:xfrm>
            <a:off x="395289" y="2781300"/>
            <a:ext cx="6121400" cy="1007740"/>
          </a:xfrm>
        </p:spPr>
        <p:txBody>
          <a:bodyPr/>
          <a:lstStyle>
            <a:lvl1pPr marL="0" indent="0">
              <a:spcBef>
                <a:spcPts val="0"/>
              </a:spcBef>
              <a:buFontTx/>
              <a:buNone/>
              <a:defRPr sz="2600">
                <a:solidFill>
                  <a:schemeClr val="tx1"/>
                </a:solidFill>
              </a:defRPr>
            </a:lvl1pPr>
          </a:lstStyle>
          <a:p>
            <a:pPr lvl="0"/>
            <a:r>
              <a:rPr lang="en-US" noProof="0" smtClean="0"/>
              <a:t>Click to edit Master subtitle style</a:t>
            </a:r>
            <a:endParaRPr lang="en-GB" noProof="0" dirty="0" smtClean="0"/>
          </a:p>
        </p:txBody>
      </p:sp>
      <p:pic>
        <p:nvPicPr>
          <p:cNvPr id="8"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4386" y="248907"/>
            <a:ext cx="2389480" cy="1053755"/>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4"/>
          <p:cNvSpPr>
            <a:spLocks noGrp="1" noChangeArrowheads="1"/>
          </p:cNvSpPr>
          <p:nvPr>
            <p:ph type="dt" sz="half" idx="2"/>
          </p:nvPr>
        </p:nvSpPr>
        <p:spPr>
          <a:xfrm>
            <a:off x="395289" y="6410326"/>
            <a:ext cx="1385017" cy="300075"/>
          </a:xfrm>
          <a:gradFill>
            <a:gsLst>
              <a:gs pos="0">
                <a:schemeClr val="bg2">
                  <a:alpha val="53000"/>
                </a:schemeClr>
              </a:gs>
              <a:gs pos="100000">
                <a:schemeClr val="bg1">
                  <a:alpha val="54000"/>
                </a:schemeClr>
              </a:gs>
            </a:gsLst>
            <a:lin ang="5400000" scaled="0"/>
          </a:gradFill>
          <a:effectLst>
            <a:softEdge rad="31750"/>
          </a:effectLst>
        </p:spPr>
        <p:txBody>
          <a:bodyPr/>
          <a:lstStyle>
            <a:lvl1pPr>
              <a:defRPr>
                <a:solidFill>
                  <a:schemeClr val="tx1"/>
                </a:solidFill>
              </a:defRPr>
            </a:lvl1pPr>
          </a:lstStyle>
          <a:p>
            <a:fld id="{1744C141-B97D-4979-AB76-E8E6AB76C28B}" type="datetime4">
              <a:rPr lang="en-GB" smtClean="0">
                <a:solidFill>
                  <a:srgbClr val="3F4548"/>
                </a:solidFill>
              </a:rPr>
              <a:pPr/>
              <a:t>01 March 2018</a:t>
            </a:fld>
            <a:endParaRPr lang="en-GB" dirty="0">
              <a:solidFill>
                <a:srgbClr val="3F4548"/>
              </a:solidFill>
            </a:endParaRPr>
          </a:p>
        </p:txBody>
      </p:sp>
    </p:spTree>
    <p:extLst>
      <p:ext uri="{BB962C8B-B14F-4D97-AF65-F5344CB8AC3E}">
        <p14:creationId xmlns:p14="http://schemas.microsoft.com/office/powerpoint/2010/main" val="375018779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Box 1"/>
          <p:cNvSpPr txBox="1"/>
          <p:nvPr userDrawn="1"/>
        </p:nvSpPr>
        <p:spPr>
          <a:xfrm>
            <a:off x="8665698" y="6431441"/>
            <a:ext cx="402103" cy="264686"/>
          </a:xfrm>
          <a:prstGeom prst="rect">
            <a:avLst/>
          </a:prstGeom>
          <a:noFill/>
        </p:spPr>
        <p:txBody>
          <a:bodyPr wrap="square" lIns="64005" tIns="32003" rIns="64005" bIns="32003" rtlCol="0">
            <a:spAutoFit/>
          </a:bodyPr>
          <a:lstStyle/>
          <a:p>
            <a:fld id="{78684EEF-2E8E-4C0C-AEBF-29B67A2CD606}" type="slidenum">
              <a:rPr lang="en-US" sz="1300" smtClean="0">
                <a:solidFill>
                  <a:schemeClr val="bg1"/>
                </a:solidFill>
              </a:rPr>
              <a:t>‹#›</a:t>
            </a:fld>
            <a:endParaRPr lang="en-US" sz="1300" dirty="0">
              <a:solidFill>
                <a:schemeClr val="bg1"/>
              </a:solidFill>
            </a:endParaRPr>
          </a:p>
        </p:txBody>
      </p:sp>
    </p:spTree>
    <p:extLst>
      <p:ext uri="{BB962C8B-B14F-4D97-AF65-F5344CB8AC3E}">
        <p14:creationId xmlns:p14="http://schemas.microsoft.com/office/powerpoint/2010/main" val="12031520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a:xfrm>
            <a:off x="384458" y="1556792"/>
            <a:ext cx="8291512" cy="4640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lvl1pPr>
              <a:defRPr/>
            </a:lvl1pPr>
          </a:lstStyle>
          <a:p>
            <a:fld id="{BC1242CF-12C1-4411-B532-E91306108269}" type="datetime4">
              <a:rPr lang="en-GB">
                <a:solidFill>
                  <a:srgbClr val="3F4548"/>
                </a:solidFill>
              </a:rPr>
              <a:pPr/>
              <a:t>01 March 2018</a:t>
            </a:fld>
            <a:endParaRPr lang="en-GB">
              <a:solidFill>
                <a:srgbClr val="3F4548"/>
              </a:solidFill>
            </a:endParaRPr>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a:p>
        </p:txBody>
      </p:sp>
    </p:spTree>
    <p:extLst>
      <p:ext uri="{BB962C8B-B14F-4D97-AF65-F5344CB8AC3E}">
        <p14:creationId xmlns:p14="http://schemas.microsoft.com/office/powerpoint/2010/main" val="3823274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p:nvPr>
        </p:nvSpPr>
        <p:spPr>
          <a:xfrm>
            <a:off x="395288" y="1557338"/>
            <a:ext cx="4068762" cy="464026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16450" y="1557338"/>
            <a:ext cx="4070350" cy="464026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4"/>
          <p:cNvSpPr>
            <a:spLocks noGrp="1"/>
          </p:cNvSpPr>
          <p:nvPr>
            <p:ph type="dt" sz="half" idx="10"/>
          </p:nvPr>
        </p:nvSpPr>
        <p:spPr/>
        <p:txBody>
          <a:bodyPr/>
          <a:lstStyle>
            <a:lvl1pPr>
              <a:defRPr/>
            </a:lvl1pPr>
          </a:lstStyle>
          <a:p>
            <a:fld id="{A978B6D0-AB09-4B3E-9118-B4659F37B303}" type="datetime4">
              <a:rPr lang="en-GB">
                <a:solidFill>
                  <a:srgbClr val="3F4548"/>
                </a:solidFill>
              </a:rPr>
              <a:pPr/>
              <a:t>01 March 2018</a:t>
            </a:fld>
            <a:endParaRPr lang="en-GB">
              <a:solidFill>
                <a:srgbClr val="3F4548"/>
              </a:solidFill>
            </a:endParaRPr>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75E1C19-A04E-4390-A400-023E4FCB19F2}" type="slidenum">
              <a:rPr lang="en-GB"/>
              <a:pPr/>
              <a:t>‹#›</a:t>
            </a:fld>
            <a:endParaRPr lang="en-GB"/>
          </a:p>
        </p:txBody>
      </p:sp>
    </p:spTree>
    <p:extLst>
      <p:ext uri="{BB962C8B-B14F-4D97-AF65-F5344CB8AC3E}">
        <p14:creationId xmlns:p14="http://schemas.microsoft.com/office/powerpoint/2010/main" val="3079090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97004" y="404664"/>
            <a:ext cx="8229600" cy="1143000"/>
          </a:xfrm>
        </p:spPr>
        <p:txBody>
          <a:bodyPr/>
          <a:lstStyle>
            <a:lvl1pPr>
              <a:defRPr/>
            </a:lvl1pPr>
          </a:lstStyle>
          <a:p>
            <a:r>
              <a:rPr lang="en-US"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Date Placeholder 6"/>
          <p:cNvSpPr>
            <a:spLocks noGrp="1"/>
          </p:cNvSpPr>
          <p:nvPr>
            <p:ph type="dt" sz="half" idx="10"/>
          </p:nvPr>
        </p:nvSpPr>
        <p:spPr/>
        <p:txBody>
          <a:bodyPr/>
          <a:lstStyle>
            <a:lvl1pPr>
              <a:defRPr/>
            </a:lvl1pPr>
          </a:lstStyle>
          <a:p>
            <a:fld id="{F2D14434-9E7D-48B3-A0B1-B61FF5889F61}" type="datetime4">
              <a:rPr lang="en-GB">
                <a:solidFill>
                  <a:srgbClr val="3F4548"/>
                </a:solidFill>
              </a:rPr>
              <a:pPr/>
              <a:t>01 March 2018</a:t>
            </a:fld>
            <a:endParaRPr lang="en-GB">
              <a:solidFill>
                <a:srgbClr val="3F4548"/>
              </a:solidFill>
            </a:endParaRPr>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1FB513AD-2D40-40B6-B454-91430654BAD4}" type="slidenum">
              <a:rPr lang="en-GB"/>
              <a:pPr/>
              <a:t>‹#›</a:t>
            </a:fld>
            <a:endParaRPr lang="en-GB"/>
          </a:p>
        </p:txBody>
      </p:sp>
    </p:spTree>
    <p:extLst>
      <p:ext uri="{BB962C8B-B14F-4D97-AF65-F5344CB8AC3E}">
        <p14:creationId xmlns:p14="http://schemas.microsoft.com/office/powerpoint/2010/main" val="10173853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fld id="{00CB7BE8-6A98-487E-A0BA-75F334DA4484}" type="datetime4">
              <a:rPr lang="en-GB">
                <a:solidFill>
                  <a:srgbClr val="3F4548"/>
                </a:solidFill>
              </a:rPr>
              <a:pPr/>
              <a:t>01 March 2018</a:t>
            </a:fld>
            <a:endParaRPr lang="en-GB">
              <a:solidFill>
                <a:srgbClr val="3F4548"/>
              </a:solidFill>
            </a:endParaRPr>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CCC5EDD3-CB13-45EB-8A5C-B486875EE4D2}" type="slidenum">
              <a:rPr lang="en-GB"/>
              <a:pPr/>
              <a:t>‹#›</a:t>
            </a:fld>
            <a:endParaRPr lang="en-GB"/>
          </a:p>
        </p:txBody>
      </p:sp>
    </p:spTree>
    <p:extLst>
      <p:ext uri="{BB962C8B-B14F-4D97-AF65-F5344CB8AC3E}">
        <p14:creationId xmlns:p14="http://schemas.microsoft.com/office/powerpoint/2010/main" val="1905475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7B165FE-1D5F-4086-A6F1-ADCC09BA4FF2}" type="datetime4">
              <a:rPr lang="en-GB">
                <a:solidFill>
                  <a:srgbClr val="3F4548"/>
                </a:solidFill>
              </a:rPr>
              <a:pPr/>
              <a:t>01 March 2018</a:t>
            </a:fld>
            <a:endParaRPr lang="en-GB">
              <a:solidFill>
                <a:srgbClr val="3F4548"/>
              </a:solidFill>
            </a:endParaRPr>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22D29D89-28D6-400C-BE2E-4CB4EC7E1F86}" type="slidenum">
              <a:rPr lang="en-GB"/>
              <a:pPr/>
              <a:t>‹#›</a:t>
            </a:fld>
            <a:endParaRPr lang="en-GB"/>
          </a:p>
        </p:txBody>
      </p:sp>
    </p:spTree>
    <p:extLst>
      <p:ext uri="{BB962C8B-B14F-4D97-AF65-F5344CB8AC3E}">
        <p14:creationId xmlns:p14="http://schemas.microsoft.com/office/powerpoint/2010/main" val="23710338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3931" y="4653136"/>
            <a:ext cx="5486400" cy="566738"/>
          </a:xfrm>
        </p:spPr>
        <p:txBody>
          <a:bodyPr anchor="b"/>
          <a:lstStyle>
            <a:lvl1pPr algn="l">
              <a:defRPr sz="2400" b="1"/>
            </a:lvl1pPr>
          </a:lstStyle>
          <a:p>
            <a:r>
              <a:rPr lang="en-US" smtClean="0"/>
              <a:t>Click to edit Master title style</a:t>
            </a:r>
            <a:endParaRPr lang="en-GB" dirty="0"/>
          </a:p>
        </p:txBody>
      </p:sp>
      <p:sp>
        <p:nvSpPr>
          <p:cNvPr id="3" name="Picture Placeholder 2"/>
          <p:cNvSpPr>
            <a:spLocks noGrp="1"/>
          </p:cNvSpPr>
          <p:nvPr>
            <p:ph type="pic" idx="1"/>
          </p:nvPr>
        </p:nvSpPr>
        <p:spPr>
          <a:xfrm>
            <a:off x="383931" y="466328"/>
            <a:ext cx="8375611"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383931" y="5219874"/>
            <a:ext cx="54864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22C0A29-9CEF-41E0-85B3-88BBAFC398D9}" type="datetime4">
              <a:rPr lang="en-GB">
                <a:solidFill>
                  <a:srgbClr val="3F4548"/>
                </a:solidFill>
              </a:rPr>
              <a:pPr/>
              <a:t>01 March 2018</a:t>
            </a:fld>
            <a:endParaRPr lang="en-GB">
              <a:solidFill>
                <a:srgbClr val="3F4548"/>
              </a:solidFill>
            </a:endParaRPr>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43FE9C09-A791-4882-904F-A1C4017C9B6E}" type="slidenum">
              <a:rPr lang="en-GB"/>
              <a:pPr/>
              <a:t>‹#›</a:t>
            </a:fld>
            <a:endParaRPr lang="en-GB"/>
          </a:p>
        </p:txBody>
      </p:sp>
    </p:spTree>
    <p:extLst>
      <p:ext uri="{BB962C8B-B14F-4D97-AF65-F5344CB8AC3E}">
        <p14:creationId xmlns:p14="http://schemas.microsoft.com/office/powerpoint/2010/main" val="278250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95289" y="404813"/>
            <a:ext cx="8291512"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95288" y="1557338"/>
            <a:ext cx="4068762" cy="4640262"/>
          </a:xfrm>
        </p:spPr>
        <p:txBody>
          <a:bodyPr/>
          <a:lstStyle>
            <a:lvl1pPr>
              <a:defRPr sz="2200"/>
            </a:lvl1pPr>
            <a:lvl2pPr>
              <a:defRPr sz="2000"/>
            </a:lvl2pPr>
            <a:lvl3pPr>
              <a:defRPr sz="1800"/>
            </a:lvl3pPr>
            <a:lvl4pPr>
              <a:defRPr sz="16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hart Placeholder 3"/>
          <p:cNvSpPr>
            <a:spLocks noGrp="1"/>
          </p:cNvSpPr>
          <p:nvPr>
            <p:ph type="chart" sz="half" idx="2"/>
          </p:nvPr>
        </p:nvSpPr>
        <p:spPr>
          <a:xfrm>
            <a:off x="4616450" y="1557338"/>
            <a:ext cx="4070350" cy="4640262"/>
          </a:xfrm>
        </p:spPr>
        <p:txBody>
          <a:bodyPr/>
          <a:lstStyle>
            <a:lvl1pPr>
              <a:defRPr sz="2200"/>
            </a:lvl1pPr>
          </a:lstStyle>
          <a:p>
            <a:r>
              <a:rPr lang="en-US" smtClean="0"/>
              <a:t>Click icon to add chart</a:t>
            </a:r>
            <a:endParaRPr lang="en-GB" dirty="0"/>
          </a:p>
        </p:txBody>
      </p:sp>
      <p:sp>
        <p:nvSpPr>
          <p:cNvPr id="5" name="Date Placeholder 4"/>
          <p:cNvSpPr>
            <a:spLocks noGrp="1"/>
          </p:cNvSpPr>
          <p:nvPr>
            <p:ph type="dt" sz="half" idx="10"/>
          </p:nvPr>
        </p:nvSpPr>
        <p:spPr>
          <a:xfrm>
            <a:off x="395289" y="6410325"/>
            <a:ext cx="2016125" cy="331788"/>
          </a:xfrm>
        </p:spPr>
        <p:txBody>
          <a:bodyPr/>
          <a:lstStyle>
            <a:lvl1pPr>
              <a:defRPr/>
            </a:lvl1pPr>
          </a:lstStyle>
          <a:p>
            <a:fld id="{E55E8865-9CB5-4569-9D00-F0979EDB96F2}" type="datetime4">
              <a:rPr lang="en-GB">
                <a:solidFill>
                  <a:srgbClr val="3F4548"/>
                </a:solidFill>
              </a:rPr>
              <a:pPr/>
              <a:t>01 March 2018</a:t>
            </a:fld>
            <a:endParaRPr lang="en-GB">
              <a:solidFill>
                <a:srgbClr val="3F4548"/>
              </a:solidFill>
            </a:endParaRPr>
          </a:p>
        </p:txBody>
      </p:sp>
      <p:sp>
        <p:nvSpPr>
          <p:cNvPr id="6" name="Footer Placeholder 5"/>
          <p:cNvSpPr>
            <a:spLocks noGrp="1"/>
          </p:cNvSpPr>
          <p:nvPr>
            <p:ph type="ftr" sz="quarter" idx="11"/>
          </p:nvPr>
        </p:nvSpPr>
        <p:spPr>
          <a:xfrm>
            <a:off x="2411414" y="6410325"/>
            <a:ext cx="4321175" cy="331788"/>
          </a:xfrm>
        </p:spPr>
        <p:txBody>
          <a:bodyPr/>
          <a:lstStyle>
            <a:lvl1pPr>
              <a:defRPr/>
            </a:lvl1pPr>
          </a:lstStyle>
          <a:p>
            <a:endParaRPr lang="en-GB"/>
          </a:p>
        </p:txBody>
      </p:sp>
      <p:sp>
        <p:nvSpPr>
          <p:cNvPr id="7" name="Slide Number Placeholder 6"/>
          <p:cNvSpPr>
            <a:spLocks noGrp="1"/>
          </p:cNvSpPr>
          <p:nvPr>
            <p:ph type="sldNum" sz="quarter" idx="12"/>
          </p:nvPr>
        </p:nvSpPr>
        <p:spPr>
          <a:xfrm>
            <a:off x="8101013" y="6402390"/>
            <a:ext cx="647700" cy="339725"/>
          </a:xfrm>
        </p:spPr>
        <p:txBody>
          <a:bodyPr/>
          <a:lstStyle>
            <a:lvl1pPr>
              <a:defRPr/>
            </a:lvl1pPr>
          </a:lstStyle>
          <a:p>
            <a:fld id="{DD990B9C-E09A-4941-8EE5-1699664D5C7B}" type="slidenum">
              <a:rPr lang="en-GB"/>
              <a:pPr/>
              <a:t>‹#›</a:t>
            </a:fld>
            <a:endParaRPr lang="en-GB"/>
          </a:p>
        </p:txBody>
      </p:sp>
    </p:spTree>
    <p:extLst>
      <p:ext uri="{BB962C8B-B14F-4D97-AF65-F5344CB8AC3E}">
        <p14:creationId xmlns:p14="http://schemas.microsoft.com/office/powerpoint/2010/main" val="435397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20762"/>
            <a:ext cx="8229600" cy="579438"/>
          </a:xfrm>
          <a:prstGeom prst="rect">
            <a:avLst/>
          </a:prstGeom>
        </p:spPr>
        <p:txBody>
          <a:bodyPr lIns="91429" tIns="45714" rIns="91429" bIns="45714"/>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4525963"/>
          </a:xfrm>
          <a:prstGeom prst="rect">
            <a:avLst/>
          </a:prstGeom>
        </p:spPr>
        <p:txBody>
          <a:bodyPr lIns="91429" tIns="45714" rIns="91429" bIns="4571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73216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Graphics">
    <p:spTree>
      <p:nvGrpSpPr>
        <p:cNvPr id="1" name=""/>
        <p:cNvGrpSpPr/>
        <p:nvPr/>
      </p:nvGrpSpPr>
      <p:grpSpPr>
        <a:xfrm>
          <a:off x="0" y="0"/>
          <a:ext cx="0" cy="0"/>
          <a:chOff x="0" y="0"/>
          <a:chExt cx="0" cy="0"/>
        </a:xfrm>
      </p:grpSpPr>
      <p:sp>
        <p:nvSpPr>
          <p:cNvPr id="2" name="Title 1"/>
          <p:cNvSpPr>
            <a:spLocks noGrp="1"/>
          </p:cNvSpPr>
          <p:nvPr>
            <p:ph type="title"/>
          </p:nvPr>
        </p:nvSpPr>
        <p:spPr>
          <a:xfrm>
            <a:off x="234951" y="161926"/>
            <a:ext cx="8677275" cy="552006"/>
          </a:xfrm>
          <a:prstGeom prst="rect">
            <a:avLst/>
          </a:prstGeom>
        </p:spPr>
        <p:txBody>
          <a:bodyPr lIns="91429" tIns="45714" rIns="91429" bIns="45714"/>
          <a:lstStyle/>
          <a:p>
            <a:r>
              <a:rPr lang="en-US" smtClean="0"/>
              <a:t>Click to edit Master title style</a:t>
            </a:r>
            <a:endParaRPr lang="en-GB" dirty="0"/>
          </a:p>
        </p:txBody>
      </p:sp>
      <p:sp>
        <p:nvSpPr>
          <p:cNvPr id="3" name="Slide Number Placeholder 2"/>
          <p:cNvSpPr>
            <a:spLocks noGrp="1"/>
          </p:cNvSpPr>
          <p:nvPr>
            <p:ph type="sldNum" sz="quarter" idx="10"/>
          </p:nvPr>
        </p:nvSpPr>
        <p:spPr>
          <a:xfrm>
            <a:off x="234950" y="6137175"/>
            <a:ext cx="1061878" cy="378071"/>
          </a:xfrm>
          <a:prstGeom prst="rect">
            <a:avLst/>
          </a:prstGeom>
        </p:spPr>
        <p:txBody>
          <a:bodyPr/>
          <a:lstStyle/>
          <a:p>
            <a:fld id="{64A0697F-D92A-44AE-9631-4DF4FB2C44EF}" type="slidenum">
              <a:rPr lang="en-GB" smtClean="0">
                <a:solidFill>
                  <a:srgbClr val="007A5F"/>
                </a:solidFill>
              </a:rPr>
              <a:pPr/>
              <a:t>‹#›</a:t>
            </a:fld>
            <a:endParaRPr lang="en-GB" dirty="0">
              <a:solidFill>
                <a:srgbClr val="007A5F"/>
              </a:solidFill>
            </a:endParaRPr>
          </a:p>
        </p:txBody>
      </p:sp>
    </p:spTree>
    <p:extLst>
      <p:ext uri="{BB962C8B-B14F-4D97-AF65-F5344CB8AC3E}">
        <p14:creationId xmlns:p14="http://schemas.microsoft.com/office/powerpoint/2010/main" val="17815325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1_Title Slide">
    <p:bg>
      <p:bgPr>
        <a:solidFill>
          <a:srgbClr val="113458"/>
        </a:solidFill>
        <a:effectLst/>
      </p:bgPr>
    </p:bg>
    <p:spTree>
      <p:nvGrpSpPr>
        <p:cNvPr id="1" name=""/>
        <p:cNvGrpSpPr/>
        <p:nvPr/>
      </p:nvGrpSpPr>
      <p:grpSpPr>
        <a:xfrm>
          <a:off x="0" y="0"/>
          <a:ext cx="0" cy="0"/>
          <a:chOff x="0" y="0"/>
          <a:chExt cx="0" cy="0"/>
        </a:xfrm>
      </p:grpSpPr>
      <p:pic>
        <p:nvPicPr>
          <p:cNvPr id="11" name="Picture 4" descr="E:\Pants Work\Current Work\Actuaries 2011\IFOA Rebrand 2012\PowerPoint\blue_crest.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5037287" y="2116269"/>
            <a:ext cx="3936435" cy="4488917"/>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395289" y="2133610"/>
            <a:ext cx="7766034" cy="1295399"/>
          </a:xfrm>
          <a:prstGeom prst="rect">
            <a:avLst/>
          </a:prstGeom>
        </p:spPr>
        <p:txBody>
          <a:bodyPr anchor="t"/>
          <a:lstStyle>
            <a:lvl1pPr>
              <a:defRPr sz="3600" b="1">
                <a:solidFill>
                  <a:schemeClr val="accent1"/>
                </a:solidFill>
              </a:defRPr>
            </a:lvl1pPr>
          </a:lstStyle>
          <a:p>
            <a:pPr lvl="0"/>
            <a:r>
              <a:rPr lang="en-US" noProof="0" smtClean="0"/>
              <a:t>Click to edit Master title style</a:t>
            </a:r>
            <a:endParaRPr lang="en-GB" noProof="0" dirty="0" smtClean="0"/>
          </a:p>
        </p:txBody>
      </p:sp>
      <p:sp>
        <p:nvSpPr>
          <p:cNvPr id="3075" name="Rectangle 3"/>
          <p:cNvSpPr>
            <a:spLocks noGrp="1" noChangeArrowheads="1"/>
          </p:cNvSpPr>
          <p:nvPr>
            <p:ph type="subTitle" idx="1"/>
          </p:nvPr>
        </p:nvSpPr>
        <p:spPr>
          <a:xfrm>
            <a:off x="395293" y="2781300"/>
            <a:ext cx="6121400" cy="1007740"/>
          </a:xfrm>
          <a:prstGeom prst="rect">
            <a:avLst/>
          </a:prstGeom>
        </p:spPr>
        <p:txBody>
          <a:bodyPr/>
          <a:lstStyle>
            <a:lvl1pPr marL="0" indent="0">
              <a:spcBef>
                <a:spcPts val="0"/>
              </a:spcBef>
              <a:buFontTx/>
              <a:buNone/>
              <a:defRPr sz="2600">
                <a:solidFill>
                  <a:schemeClr val="bg1"/>
                </a:solidFill>
              </a:defRPr>
            </a:lvl1pPr>
          </a:lstStyle>
          <a:p>
            <a:pPr lvl="0"/>
            <a:r>
              <a:rPr lang="en-US" noProof="0" smtClean="0"/>
              <a:t>Click to edit Master subtitle style</a:t>
            </a:r>
            <a:endParaRPr lang="en-GB" noProof="0" dirty="0" smtClean="0"/>
          </a:p>
        </p:txBody>
      </p:sp>
      <p:sp>
        <p:nvSpPr>
          <p:cNvPr id="3076" name="Rectangle 4"/>
          <p:cNvSpPr>
            <a:spLocks noGrp="1" noChangeArrowheads="1"/>
          </p:cNvSpPr>
          <p:nvPr>
            <p:ph type="dt" sz="half" idx="2"/>
          </p:nvPr>
        </p:nvSpPr>
        <p:spPr>
          <a:xfrm>
            <a:off x="395290" y="6410325"/>
            <a:ext cx="2195512" cy="331788"/>
          </a:xfrm>
          <a:prstGeom prst="rect">
            <a:avLst/>
          </a:prstGeom>
        </p:spPr>
        <p:txBody>
          <a:bodyPr/>
          <a:lstStyle>
            <a:lvl1pPr>
              <a:defRPr>
                <a:solidFill>
                  <a:schemeClr val="bg1"/>
                </a:solidFill>
              </a:defRPr>
            </a:lvl1pPr>
          </a:lstStyle>
          <a:p>
            <a:fld id="{1744C141-B97D-4979-AB76-E8E6AB76C28B}" type="datetime4">
              <a:rPr lang="en-GB">
                <a:solidFill>
                  <a:prstClr val="white"/>
                </a:solidFill>
              </a:rPr>
              <a:pPr/>
              <a:t>01 March 2018</a:t>
            </a:fld>
            <a:endParaRPr lang="en-GB">
              <a:solidFill>
                <a:prstClr val="white"/>
              </a:solidFill>
            </a:endParaRPr>
          </a:p>
        </p:txBody>
      </p:sp>
      <p:pic>
        <p:nvPicPr>
          <p:cNvPr id="10" name="Picture 4" descr="E:\Pants Work\Current Work\Actuaries 2011\Logos all\IFOA Logo\Lanscape - Standard\WMF logos\IFOA_logo_L_RGB_WO_text.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22999" y="260353"/>
            <a:ext cx="2363529"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620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13458"/>
        </a:solidFill>
        <a:effectLst/>
      </p:bgPr>
    </p:bg>
    <p:spTree>
      <p:nvGrpSpPr>
        <p:cNvPr id="1" name=""/>
        <p:cNvGrpSpPr/>
        <p:nvPr/>
      </p:nvGrpSpPr>
      <p:grpSpPr>
        <a:xfrm>
          <a:off x="0" y="0"/>
          <a:ext cx="0" cy="0"/>
          <a:chOff x="0" y="0"/>
          <a:chExt cx="0" cy="0"/>
        </a:xfrm>
      </p:grpSpPr>
      <p:pic>
        <p:nvPicPr>
          <p:cNvPr id="11" name="Picture 4" descr="E:\Pants Work\Current Work\Actuaries 2011\IFOA Rebrand 2012\PowerPoint\blue_crest.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5037286" y="2116269"/>
            <a:ext cx="3936435" cy="4488917"/>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395289" y="2133608"/>
            <a:ext cx="7766034" cy="1295399"/>
          </a:xfrm>
        </p:spPr>
        <p:txBody>
          <a:bodyPr anchor="t"/>
          <a:lstStyle>
            <a:lvl1pPr>
              <a:defRPr sz="3600" b="1">
                <a:solidFill>
                  <a:schemeClr val="accent1"/>
                </a:solidFill>
              </a:defRPr>
            </a:lvl1pPr>
          </a:lstStyle>
          <a:p>
            <a:pPr lvl="0"/>
            <a:r>
              <a:rPr lang="en-US" noProof="0" smtClean="0"/>
              <a:t>Click to edit Master title style</a:t>
            </a:r>
            <a:endParaRPr lang="en-GB" noProof="0" dirty="0" smtClean="0"/>
          </a:p>
        </p:txBody>
      </p:sp>
      <p:sp>
        <p:nvSpPr>
          <p:cNvPr id="3075" name="Rectangle 3"/>
          <p:cNvSpPr>
            <a:spLocks noGrp="1" noChangeArrowheads="1"/>
          </p:cNvSpPr>
          <p:nvPr>
            <p:ph type="subTitle" idx="1"/>
          </p:nvPr>
        </p:nvSpPr>
        <p:spPr>
          <a:xfrm>
            <a:off x="395292" y="2781300"/>
            <a:ext cx="6121400" cy="1007740"/>
          </a:xfrm>
        </p:spPr>
        <p:txBody>
          <a:bodyPr/>
          <a:lstStyle>
            <a:lvl1pPr marL="0" indent="0">
              <a:spcBef>
                <a:spcPts val="0"/>
              </a:spcBef>
              <a:buFontTx/>
              <a:buNone/>
              <a:defRPr sz="2600">
                <a:solidFill>
                  <a:schemeClr val="bg1"/>
                </a:solidFill>
              </a:defRPr>
            </a:lvl1pPr>
          </a:lstStyle>
          <a:p>
            <a:pPr lvl="0"/>
            <a:r>
              <a:rPr lang="en-US" noProof="0" smtClean="0"/>
              <a:t>Click to edit Master subtitle style</a:t>
            </a:r>
            <a:endParaRPr lang="en-GB" noProof="0" dirty="0" smtClean="0"/>
          </a:p>
        </p:txBody>
      </p:sp>
      <p:sp>
        <p:nvSpPr>
          <p:cNvPr id="3076" name="Rectangle 4"/>
          <p:cNvSpPr>
            <a:spLocks noGrp="1" noChangeArrowheads="1"/>
          </p:cNvSpPr>
          <p:nvPr>
            <p:ph type="dt" sz="half" idx="2"/>
          </p:nvPr>
        </p:nvSpPr>
        <p:spPr>
          <a:xfrm>
            <a:off x="395290" y="6410325"/>
            <a:ext cx="2195512" cy="331788"/>
          </a:xfrm>
        </p:spPr>
        <p:txBody>
          <a:bodyPr/>
          <a:lstStyle>
            <a:lvl1pPr>
              <a:defRPr>
                <a:solidFill>
                  <a:schemeClr val="bg1"/>
                </a:solidFill>
              </a:defRPr>
            </a:lvl1pPr>
          </a:lstStyle>
          <a:p>
            <a:fld id="{1744C141-B97D-4979-AB76-E8E6AB76C28B}" type="datetime4">
              <a:rPr lang="en-GB">
                <a:solidFill>
                  <a:prstClr val="white"/>
                </a:solidFill>
              </a:rPr>
              <a:pPr/>
              <a:t>01 March 2018</a:t>
            </a:fld>
            <a:endParaRPr lang="en-GB">
              <a:solidFill>
                <a:prstClr val="white"/>
              </a:solidFill>
            </a:endParaRPr>
          </a:p>
        </p:txBody>
      </p:sp>
      <p:pic>
        <p:nvPicPr>
          <p:cNvPr id="10" name="Picture 4" descr="E:\Pants Work\Current Work\Actuaries 2011\Logos all\IFOA Logo\Lanscape - Standard\WMF logos\IFOA_logo_L_RGB_WO_text.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22999" y="260353"/>
            <a:ext cx="2363529"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469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rgbClr val="113458"/>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95292" y="2133608"/>
            <a:ext cx="6370186" cy="1295399"/>
          </a:xfrm>
        </p:spPr>
        <p:txBody>
          <a:bodyPr anchor="t"/>
          <a:lstStyle>
            <a:lvl1pPr>
              <a:defRPr sz="3600" b="1">
                <a:solidFill>
                  <a:schemeClr val="accent1"/>
                </a:solidFill>
              </a:defRPr>
            </a:lvl1pPr>
          </a:lstStyle>
          <a:p>
            <a:pPr lvl="0"/>
            <a:r>
              <a:rPr lang="en-US" noProof="0" smtClean="0"/>
              <a:t>Click to edit Master title style</a:t>
            </a:r>
            <a:endParaRPr lang="en-GB" noProof="0" dirty="0" smtClean="0"/>
          </a:p>
        </p:txBody>
      </p:sp>
      <p:sp>
        <p:nvSpPr>
          <p:cNvPr id="3075" name="Rectangle 3"/>
          <p:cNvSpPr>
            <a:spLocks noGrp="1" noChangeArrowheads="1"/>
          </p:cNvSpPr>
          <p:nvPr>
            <p:ph type="subTitle" idx="1"/>
          </p:nvPr>
        </p:nvSpPr>
        <p:spPr>
          <a:xfrm>
            <a:off x="395292" y="2781300"/>
            <a:ext cx="6121400" cy="1007740"/>
          </a:xfrm>
        </p:spPr>
        <p:txBody>
          <a:bodyPr/>
          <a:lstStyle>
            <a:lvl1pPr marL="0" indent="0">
              <a:spcBef>
                <a:spcPts val="0"/>
              </a:spcBef>
              <a:buFontTx/>
              <a:buNone/>
              <a:defRPr sz="2600">
                <a:solidFill>
                  <a:schemeClr val="bg1"/>
                </a:solidFill>
              </a:defRPr>
            </a:lvl1pPr>
          </a:lstStyle>
          <a:p>
            <a:pPr lvl="0"/>
            <a:r>
              <a:rPr lang="en-US" noProof="0" smtClean="0"/>
              <a:t>Click to edit Master subtitle style</a:t>
            </a:r>
            <a:endParaRPr lang="en-GB" noProof="0" dirty="0" smtClean="0"/>
          </a:p>
        </p:txBody>
      </p:sp>
      <p:sp>
        <p:nvSpPr>
          <p:cNvPr id="3076" name="Rectangle 4"/>
          <p:cNvSpPr>
            <a:spLocks noGrp="1" noChangeArrowheads="1"/>
          </p:cNvSpPr>
          <p:nvPr>
            <p:ph type="dt" sz="half" idx="2"/>
          </p:nvPr>
        </p:nvSpPr>
        <p:spPr>
          <a:xfrm>
            <a:off x="395290" y="6410325"/>
            <a:ext cx="2195512" cy="331788"/>
          </a:xfrm>
        </p:spPr>
        <p:txBody>
          <a:bodyPr/>
          <a:lstStyle>
            <a:lvl1pPr>
              <a:defRPr>
                <a:solidFill>
                  <a:schemeClr val="bg1"/>
                </a:solidFill>
              </a:defRPr>
            </a:lvl1pPr>
          </a:lstStyle>
          <a:p>
            <a:fld id="{1744C141-B97D-4979-AB76-E8E6AB76C28B}" type="datetime4">
              <a:rPr lang="en-GB">
                <a:solidFill>
                  <a:prstClr val="white"/>
                </a:solidFill>
              </a:rPr>
              <a:pPr/>
              <a:t>01 March 2018</a:t>
            </a:fld>
            <a:endParaRPr lang="en-GB">
              <a:solidFill>
                <a:prstClr val="white"/>
              </a:solidFill>
            </a:endParaRPr>
          </a:p>
        </p:txBody>
      </p:sp>
      <p:pic>
        <p:nvPicPr>
          <p:cNvPr id="10"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2999" y="260353"/>
            <a:ext cx="2363529" cy="104231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userDrawn="1"/>
        </p:nvGrpSpPr>
        <p:grpSpPr>
          <a:xfrm>
            <a:off x="7297229" y="493474"/>
            <a:ext cx="1528785" cy="631271"/>
            <a:chOff x="7905328" y="493473"/>
            <a:chExt cx="1656184" cy="631271"/>
          </a:xfrm>
        </p:grpSpPr>
        <p:sp>
          <p:nvSpPr>
            <p:cNvPr id="2" name="Oval 1"/>
            <p:cNvSpPr/>
            <p:nvPr userDrawn="1"/>
          </p:nvSpPr>
          <p:spPr>
            <a:xfrm>
              <a:off x="7905328" y="493473"/>
              <a:ext cx="648072" cy="63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GB">
                <a:solidFill>
                  <a:prstClr val="white"/>
                </a:solidFill>
              </a:endParaRPr>
            </a:p>
          </p:txBody>
        </p:sp>
        <p:sp>
          <p:nvSpPr>
            <p:cNvPr id="3" name="TextBox 2"/>
            <p:cNvSpPr txBox="1"/>
            <p:nvPr userDrawn="1"/>
          </p:nvSpPr>
          <p:spPr>
            <a:xfrm>
              <a:off x="8553400" y="539969"/>
              <a:ext cx="1008112" cy="584775"/>
            </a:xfrm>
            <a:prstGeom prst="rect">
              <a:avLst/>
            </a:prstGeom>
            <a:noFill/>
          </p:spPr>
          <p:txBody>
            <a:bodyPr wrap="square" rtlCol="0">
              <a:spAutoFit/>
            </a:bodyPr>
            <a:lstStyle/>
            <a:p>
              <a:pPr defTabSz="914400" fontAlgn="base">
                <a:spcBef>
                  <a:spcPct val="0"/>
                </a:spcBef>
                <a:spcAft>
                  <a:spcPct val="0"/>
                </a:spcAft>
              </a:pPr>
              <a:r>
                <a:rPr lang="en-GB" sz="1600" dirty="0" smtClean="0">
                  <a:solidFill>
                    <a:prstClr val="white"/>
                  </a:solidFill>
                </a:rPr>
                <a:t>Partner</a:t>
              </a:r>
            </a:p>
            <a:p>
              <a:pPr defTabSz="914400" fontAlgn="base">
                <a:spcBef>
                  <a:spcPct val="0"/>
                </a:spcBef>
                <a:spcAft>
                  <a:spcPct val="0"/>
                </a:spcAft>
              </a:pPr>
              <a:r>
                <a:rPr lang="en-GB" sz="1600" dirty="0" smtClean="0">
                  <a:solidFill>
                    <a:prstClr val="white"/>
                  </a:solidFill>
                </a:rPr>
                <a:t>Logo</a:t>
              </a:r>
              <a:endParaRPr lang="en-GB" sz="1600" dirty="0">
                <a:solidFill>
                  <a:prstClr val="white"/>
                </a:solidFill>
              </a:endParaRPr>
            </a:p>
          </p:txBody>
        </p:sp>
      </p:grpSp>
      <p:grpSp>
        <p:nvGrpSpPr>
          <p:cNvPr id="5" name="Group 4"/>
          <p:cNvGrpSpPr/>
          <p:nvPr userDrawn="1"/>
        </p:nvGrpSpPr>
        <p:grpSpPr>
          <a:xfrm>
            <a:off x="7297229" y="1357576"/>
            <a:ext cx="1528785" cy="631271"/>
            <a:chOff x="7905328" y="1357569"/>
            <a:chExt cx="1656184" cy="631271"/>
          </a:xfrm>
        </p:grpSpPr>
        <p:sp>
          <p:nvSpPr>
            <p:cNvPr id="9" name="Oval 8"/>
            <p:cNvSpPr/>
            <p:nvPr userDrawn="1"/>
          </p:nvSpPr>
          <p:spPr>
            <a:xfrm>
              <a:off x="7905328" y="1357569"/>
              <a:ext cx="648072" cy="63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GB">
                <a:solidFill>
                  <a:prstClr val="white"/>
                </a:solidFill>
              </a:endParaRPr>
            </a:p>
          </p:txBody>
        </p:sp>
        <p:sp>
          <p:nvSpPr>
            <p:cNvPr id="12" name="TextBox 11"/>
            <p:cNvSpPr txBox="1"/>
            <p:nvPr userDrawn="1"/>
          </p:nvSpPr>
          <p:spPr>
            <a:xfrm>
              <a:off x="8553400" y="1404065"/>
              <a:ext cx="1008112" cy="584775"/>
            </a:xfrm>
            <a:prstGeom prst="rect">
              <a:avLst/>
            </a:prstGeom>
            <a:noFill/>
          </p:spPr>
          <p:txBody>
            <a:bodyPr wrap="square" rtlCol="0">
              <a:spAutoFit/>
            </a:bodyPr>
            <a:lstStyle/>
            <a:p>
              <a:pPr defTabSz="914400" fontAlgn="base">
                <a:spcBef>
                  <a:spcPct val="0"/>
                </a:spcBef>
                <a:spcAft>
                  <a:spcPct val="0"/>
                </a:spcAft>
              </a:pPr>
              <a:r>
                <a:rPr lang="en-GB" sz="1600" dirty="0" smtClean="0">
                  <a:solidFill>
                    <a:prstClr val="white"/>
                  </a:solidFill>
                </a:rPr>
                <a:t>Partner</a:t>
              </a:r>
            </a:p>
            <a:p>
              <a:pPr defTabSz="914400" fontAlgn="base">
                <a:spcBef>
                  <a:spcPct val="0"/>
                </a:spcBef>
                <a:spcAft>
                  <a:spcPct val="0"/>
                </a:spcAft>
              </a:pPr>
              <a:r>
                <a:rPr lang="en-GB" sz="1600" dirty="0" smtClean="0">
                  <a:solidFill>
                    <a:prstClr val="white"/>
                  </a:solidFill>
                </a:rPr>
                <a:t>Logo</a:t>
              </a:r>
              <a:endParaRPr lang="en-GB" sz="1600" dirty="0">
                <a:solidFill>
                  <a:prstClr val="white"/>
                </a:solidFill>
              </a:endParaRPr>
            </a:p>
          </p:txBody>
        </p:sp>
      </p:grpSp>
    </p:spTree>
    <p:extLst>
      <p:ext uri="{BB962C8B-B14F-4D97-AF65-F5344CB8AC3E}">
        <p14:creationId xmlns:p14="http://schemas.microsoft.com/office/powerpoint/2010/main" val="226409655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113458"/>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665077" y="5546036"/>
            <a:ext cx="10463554" cy="959392"/>
            <a:chOff x="-720503" y="5546036"/>
            <a:chExt cx="11335516" cy="959392"/>
          </a:xfrm>
        </p:grpSpPr>
        <p:sp>
          <p:nvSpPr>
            <p:cNvPr id="7" name="TextBox 6"/>
            <p:cNvSpPr txBox="1"/>
            <p:nvPr userDrawn="1"/>
          </p:nvSpPr>
          <p:spPr>
            <a:xfrm rot="18900000">
              <a:off x="466860" y="6074541"/>
              <a:ext cx="1424349"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Progress</a:t>
              </a:r>
              <a:endParaRPr lang="en-GB" sz="2200" dirty="0">
                <a:solidFill>
                  <a:srgbClr val="008452">
                    <a:lumMod val="50000"/>
                  </a:srgbClr>
                </a:solidFill>
              </a:endParaRPr>
            </a:p>
          </p:txBody>
        </p:sp>
        <p:sp>
          <p:nvSpPr>
            <p:cNvPr id="8" name="TextBox 7"/>
            <p:cNvSpPr txBox="1"/>
            <p:nvPr userDrawn="1"/>
          </p:nvSpPr>
          <p:spPr>
            <a:xfrm rot="18900000">
              <a:off x="922416" y="6024208"/>
              <a:ext cx="1747354"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Community</a:t>
              </a:r>
              <a:endParaRPr lang="en-GB" sz="2200" dirty="0">
                <a:solidFill>
                  <a:srgbClr val="008452">
                    <a:lumMod val="50000"/>
                  </a:srgbClr>
                </a:solidFill>
              </a:endParaRPr>
            </a:p>
          </p:txBody>
        </p:sp>
        <p:sp>
          <p:nvSpPr>
            <p:cNvPr id="9" name="TextBox 8"/>
            <p:cNvSpPr txBox="1"/>
            <p:nvPr userDrawn="1"/>
          </p:nvSpPr>
          <p:spPr>
            <a:xfrm rot="18900000">
              <a:off x="1306975" y="5646703"/>
              <a:ext cx="2851823"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Sessional Meetings</a:t>
              </a:r>
              <a:endParaRPr lang="en-GB" sz="2200" dirty="0">
                <a:solidFill>
                  <a:srgbClr val="008452">
                    <a:lumMod val="50000"/>
                  </a:srgbClr>
                </a:solidFill>
              </a:endParaRPr>
            </a:p>
          </p:txBody>
        </p:sp>
        <p:sp>
          <p:nvSpPr>
            <p:cNvPr id="11" name="TextBox 10"/>
            <p:cNvSpPr txBox="1"/>
            <p:nvPr userDrawn="1"/>
          </p:nvSpPr>
          <p:spPr>
            <a:xfrm rot="18900000">
              <a:off x="2095817" y="6024206"/>
              <a:ext cx="1559803"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Education</a:t>
              </a:r>
              <a:endParaRPr lang="en-GB" sz="2200" dirty="0">
                <a:solidFill>
                  <a:srgbClr val="008452">
                    <a:lumMod val="50000"/>
                  </a:srgbClr>
                </a:solidFill>
              </a:endParaRPr>
            </a:p>
          </p:txBody>
        </p:sp>
        <p:sp>
          <p:nvSpPr>
            <p:cNvPr id="12" name="TextBox 11"/>
            <p:cNvSpPr txBox="1"/>
            <p:nvPr userDrawn="1"/>
          </p:nvSpPr>
          <p:spPr>
            <a:xfrm rot="18900000">
              <a:off x="2498437" y="5797705"/>
              <a:ext cx="2320150"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Working parties</a:t>
              </a:r>
              <a:endParaRPr lang="en-GB" sz="2200" dirty="0">
                <a:solidFill>
                  <a:srgbClr val="008452">
                    <a:lumMod val="50000"/>
                  </a:srgbClr>
                </a:solidFill>
              </a:endParaRPr>
            </a:p>
          </p:txBody>
        </p:sp>
        <p:sp>
          <p:nvSpPr>
            <p:cNvPr id="13" name="TextBox 12"/>
            <p:cNvSpPr txBox="1"/>
            <p:nvPr userDrawn="1"/>
          </p:nvSpPr>
          <p:spPr>
            <a:xfrm rot="18900000">
              <a:off x="3165852" y="5948709"/>
              <a:ext cx="1900659"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Volunteering</a:t>
              </a:r>
              <a:endParaRPr lang="en-GB" sz="2200" dirty="0">
                <a:solidFill>
                  <a:srgbClr val="008452">
                    <a:lumMod val="50000"/>
                  </a:srgbClr>
                </a:solidFill>
              </a:endParaRPr>
            </a:p>
          </p:txBody>
        </p:sp>
        <p:sp>
          <p:nvSpPr>
            <p:cNvPr id="14" name="TextBox 13"/>
            <p:cNvSpPr txBox="1"/>
            <p:nvPr userDrawn="1"/>
          </p:nvSpPr>
          <p:spPr>
            <a:xfrm rot="18900000">
              <a:off x="3840802" y="6040986"/>
              <a:ext cx="1509441"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Research</a:t>
              </a:r>
              <a:endParaRPr lang="en-GB" sz="2200" dirty="0">
                <a:solidFill>
                  <a:srgbClr val="008452">
                    <a:lumMod val="50000"/>
                  </a:srgbClr>
                </a:solidFill>
              </a:endParaRPr>
            </a:p>
          </p:txBody>
        </p:sp>
        <p:sp>
          <p:nvSpPr>
            <p:cNvPr id="15" name="TextBox 14"/>
            <p:cNvSpPr txBox="1"/>
            <p:nvPr userDrawn="1"/>
          </p:nvSpPr>
          <p:spPr>
            <a:xfrm rot="18900000">
              <a:off x="4189381" y="5680258"/>
              <a:ext cx="2700739"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Shaping the future</a:t>
              </a:r>
              <a:endParaRPr lang="en-GB" sz="2200" dirty="0">
                <a:solidFill>
                  <a:srgbClr val="008452">
                    <a:lumMod val="50000"/>
                  </a:srgbClr>
                </a:solidFill>
              </a:endParaRPr>
            </a:p>
          </p:txBody>
        </p:sp>
        <p:sp>
          <p:nvSpPr>
            <p:cNvPr id="16" name="TextBox 15"/>
            <p:cNvSpPr txBox="1"/>
            <p:nvPr userDrawn="1"/>
          </p:nvSpPr>
          <p:spPr>
            <a:xfrm rot="18900000">
              <a:off x="4960545" y="5960094"/>
              <a:ext cx="1729988"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Networking</a:t>
              </a:r>
              <a:endParaRPr lang="en-GB" sz="2200" dirty="0">
                <a:solidFill>
                  <a:srgbClr val="008452">
                    <a:lumMod val="50000"/>
                  </a:srgbClr>
                </a:solidFill>
              </a:endParaRPr>
            </a:p>
          </p:txBody>
        </p:sp>
        <p:sp>
          <p:nvSpPr>
            <p:cNvPr id="17" name="TextBox 16"/>
            <p:cNvSpPr txBox="1"/>
            <p:nvPr userDrawn="1"/>
          </p:nvSpPr>
          <p:spPr>
            <a:xfrm rot="18900000">
              <a:off x="5275268" y="5565807"/>
              <a:ext cx="2989013"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Professional support</a:t>
              </a:r>
              <a:endParaRPr lang="en-GB" sz="2200" dirty="0">
                <a:solidFill>
                  <a:srgbClr val="008452">
                    <a:lumMod val="50000"/>
                  </a:srgbClr>
                </a:solidFill>
              </a:endParaRPr>
            </a:p>
          </p:txBody>
        </p:sp>
        <p:sp>
          <p:nvSpPr>
            <p:cNvPr id="18" name="TextBox 17"/>
            <p:cNvSpPr txBox="1"/>
            <p:nvPr userDrawn="1"/>
          </p:nvSpPr>
          <p:spPr>
            <a:xfrm rot="18900000">
              <a:off x="5911563" y="5641309"/>
              <a:ext cx="2751101"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Enterprise and risk</a:t>
              </a:r>
              <a:endParaRPr lang="en-GB" sz="2200" dirty="0">
                <a:solidFill>
                  <a:srgbClr val="008452">
                    <a:lumMod val="50000"/>
                  </a:srgbClr>
                </a:solidFill>
              </a:endParaRPr>
            </a:p>
          </p:txBody>
        </p:sp>
        <p:sp>
          <p:nvSpPr>
            <p:cNvPr id="19" name="TextBox 18"/>
            <p:cNvSpPr txBox="1"/>
            <p:nvPr userDrawn="1"/>
          </p:nvSpPr>
          <p:spPr>
            <a:xfrm rot="18900000">
              <a:off x="6543375" y="5767143"/>
              <a:ext cx="2360369"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Learned society</a:t>
              </a:r>
              <a:endParaRPr lang="en-GB" sz="2200" dirty="0">
                <a:solidFill>
                  <a:srgbClr val="008452">
                    <a:lumMod val="50000"/>
                  </a:srgbClr>
                </a:solidFill>
              </a:endParaRPr>
            </a:p>
          </p:txBody>
        </p:sp>
        <p:sp>
          <p:nvSpPr>
            <p:cNvPr id="20" name="TextBox 19"/>
            <p:cNvSpPr txBox="1"/>
            <p:nvPr userDrawn="1"/>
          </p:nvSpPr>
          <p:spPr>
            <a:xfrm rot="18900000">
              <a:off x="7162308" y="5993647"/>
              <a:ext cx="1782085"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Opportunity</a:t>
              </a:r>
              <a:endParaRPr lang="en-GB" sz="2200" dirty="0">
                <a:solidFill>
                  <a:srgbClr val="008452">
                    <a:lumMod val="50000"/>
                  </a:srgbClr>
                </a:solidFill>
              </a:endParaRPr>
            </a:p>
          </p:txBody>
        </p:sp>
        <p:sp>
          <p:nvSpPr>
            <p:cNvPr id="21" name="TextBox 20"/>
            <p:cNvSpPr txBox="1"/>
            <p:nvPr userDrawn="1"/>
          </p:nvSpPr>
          <p:spPr>
            <a:xfrm rot="18900000">
              <a:off x="7637929" y="5607753"/>
              <a:ext cx="2803199"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International profile</a:t>
              </a:r>
              <a:endParaRPr lang="en-GB" sz="2200" dirty="0">
                <a:solidFill>
                  <a:srgbClr val="008452">
                    <a:lumMod val="50000"/>
                  </a:srgbClr>
                </a:solidFill>
              </a:endParaRPr>
            </a:p>
          </p:txBody>
        </p:sp>
        <p:sp>
          <p:nvSpPr>
            <p:cNvPr id="22" name="TextBox 21"/>
            <p:cNvSpPr txBox="1"/>
            <p:nvPr userDrawn="1"/>
          </p:nvSpPr>
          <p:spPr>
            <a:xfrm rot="18900000">
              <a:off x="8463048" y="6052369"/>
              <a:ext cx="1356621"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Journals</a:t>
              </a:r>
              <a:endParaRPr lang="en-GB" sz="2200" dirty="0">
                <a:solidFill>
                  <a:srgbClr val="008452">
                    <a:lumMod val="50000"/>
                  </a:srgbClr>
                </a:solidFill>
              </a:endParaRPr>
            </a:p>
          </p:txBody>
        </p:sp>
        <p:sp>
          <p:nvSpPr>
            <p:cNvPr id="23" name="TextBox 22"/>
            <p:cNvSpPr txBox="1"/>
            <p:nvPr userDrawn="1"/>
          </p:nvSpPr>
          <p:spPr>
            <a:xfrm rot="18900000">
              <a:off x="8935387" y="6002036"/>
              <a:ext cx="1679626"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Supporting</a:t>
              </a:r>
              <a:endParaRPr lang="en-GB" sz="2200" dirty="0">
                <a:solidFill>
                  <a:srgbClr val="008452">
                    <a:lumMod val="50000"/>
                  </a:srgbClr>
                </a:solidFill>
              </a:endParaRPr>
            </a:p>
          </p:txBody>
        </p:sp>
        <p:sp>
          <p:nvSpPr>
            <p:cNvPr id="24" name="TextBox 23"/>
            <p:cNvSpPr txBox="1"/>
            <p:nvPr userDrawn="1"/>
          </p:nvSpPr>
          <p:spPr>
            <a:xfrm rot="18900000">
              <a:off x="-720503" y="5546036"/>
              <a:ext cx="1474709"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Expertise</a:t>
              </a:r>
              <a:endParaRPr lang="en-GB" sz="2200" dirty="0">
                <a:solidFill>
                  <a:srgbClr val="008452">
                    <a:lumMod val="50000"/>
                  </a:srgbClr>
                </a:solidFill>
              </a:endParaRPr>
            </a:p>
          </p:txBody>
        </p:sp>
        <p:sp>
          <p:nvSpPr>
            <p:cNvPr id="25" name="TextBox 24"/>
            <p:cNvSpPr txBox="1"/>
            <p:nvPr userDrawn="1"/>
          </p:nvSpPr>
          <p:spPr>
            <a:xfrm rot="18900000">
              <a:off x="-685285" y="5873207"/>
              <a:ext cx="1900173"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Sponsorship</a:t>
              </a:r>
              <a:endParaRPr lang="en-GB" sz="2200" dirty="0">
                <a:solidFill>
                  <a:srgbClr val="008452">
                    <a:lumMod val="50000"/>
                  </a:srgbClr>
                </a:solidFill>
              </a:endParaRPr>
            </a:p>
          </p:txBody>
        </p:sp>
        <p:sp>
          <p:nvSpPr>
            <p:cNvPr id="26" name="TextBox 25"/>
            <p:cNvSpPr txBox="1"/>
            <p:nvPr userDrawn="1"/>
          </p:nvSpPr>
          <p:spPr>
            <a:xfrm rot="18900000">
              <a:off x="-359696" y="5655092"/>
              <a:ext cx="2820564" cy="430887"/>
            </a:xfrm>
            <a:prstGeom prst="rect">
              <a:avLst/>
            </a:prstGeom>
            <a:noFill/>
          </p:spPr>
          <p:txBody>
            <a:bodyPr wrap="none" rtlCol="0">
              <a:spAutoFit/>
            </a:bodyPr>
            <a:lstStyle/>
            <a:p>
              <a:pPr defTabSz="914400" fontAlgn="base">
                <a:spcBef>
                  <a:spcPct val="0"/>
                </a:spcBef>
                <a:spcAft>
                  <a:spcPct val="0"/>
                </a:spcAft>
              </a:pPr>
              <a:r>
                <a:rPr lang="en-GB" sz="2200" dirty="0" smtClean="0">
                  <a:solidFill>
                    <a:srgbClr val="008452">
                      <a:lumMod val="50000"/>
                    </a:srgbClr>
                  </a:solidFill>
                </a:rPr>
                <a:t>Thought leadership</a:t>
              </a:r>
              <a:endParaRPr lang="en-GB" sz="2200" dirty="0">
                <a:solidFill>
                  <a:srgbClr val="008452">
                    <a:lumMod val="50000"/>
                  </a:srgbClr>
                </a:solidFill>
              </a:endParaRPr>
            </a:p>
          </p:txBody>
        </p:sp>
      </p:grpSp>
      <p:sp>
        <p:nvSpPr>
          <p:cNvPr id="3074" name="Rectangle 2"/>
          <p:cNvSpPr>
            <a:spLocks noGrp="1" noChangeArrowheads="1"/>
          </p:cNvSpPr>
          <p:nvPr>
            <p:ph type="ctrTitle"/>
          </p:nvPr>
        </p:nvSpPr>
        <p:spPr>
          <a:xfrm>
            <a:off x="395288" y="2133608"/>
            <a:ext cx="7129462" cy="1295399"/>
          </a:xfrm>
        </p:spPr>
        <p:txBody>
          <a:bodyPr anchor="t"/>
          <a:lstStyle>
            <a:lvl1pPr>
              <a:defRPr sz="3600">
                <a:solidFill>
                  <a:schemeClr val="accent1"/>
                </a:solidFill>
              </a:defRPr>
            </a:lvl1pPr>
          </a:lstStyle>
          <a:p>
            <a:pPr lvl="0"/>
            <a:r>
              <a:rPr lang="en-US" noProof="0" smtClean="0"/>
              <a:t>Click to edit Master title style</a:t>
            </a:r>
            <a:endParaRPr lang="en-GB" noProof="0" dirty="0" smtClean="0"/>
          </a:p>
        </p:txBody>
      </p:sp>
      <p:sp>
        <p:nvSpPr>
          <p:cNvPr id="3075" name="Rectangle 3"/>
          <p:cNvSpPr>
            <a:spLocks noGrp="1" noChangeArrowheads="1"/>
          </p:cNvSpPr>
          <p:nvPr>
            <p:ph type="subTitle" idx="1"/>
          </p:nvPr>
        </p:nvSpPr>
        <p:spPr>
          <a:xfrm>
            <a:off x="395292" y="2781300"/>
            <a:ext cx="6121400" cy="1007740"/>
          </a:xfrm>
        </p:spPr>
        <p:txBody>
          <a:bodyPr/>
          <a:lstStyle>
            <a:lvl1pPr marL="0" indent="0">
              <a:spcBef>
                <a:spcPts val="0"/>
              </a:spcBef>
              <a:buFontTx/>
              <a:buNone/>
              <a:defRPr sz="2600">
                <a:solidFill>
                  <a:schemeClr val="bg1"/>
                </a:solidFill>
              </a:defRPr>
            </a:lvl1pPr>
          </a:lstStyle>
          <a:p>
            <a:pPr lvl="0"/>
            <a:r>
              <a:rPr lang="en-US" noProof="0" smtClean="0"/>
              <a:t>Click to edit Master subtitle style</a:t>
            </a:r>
            <a:endParaRPr lang="en-GB" noProof="0" dirty="0" smtClean="0"/>
          </a:p>
        </p:txBody>
      </p:sp>
      <p:sp>
        <p:nvSpPr>
          <p:cNvPr id="3076" name="Rectangle 4"/>
          <p:cNvSpPr>
            <a:spLocks noGrp="1" noChangeArrowheads="1"/>
          </p:cNvSpPr>
          <p:nvPr>
            <p:ph type="dt" sz="half" idx="2"/>
          </p:nvPr>
        </p:nvSpPr>
        <p:spPr>
          <a:xfrm>
            <a:off x="395290" y="6410325"/>
            <a:ext cx="2195512" cy="331788"/>
          </a:xfrm>
        </p:spPr>
        <p:txBody>
          <a:bodyPr/>
          <a:lstStyle>
            <a:lvl1pPr>
              <a:defRPr>
                <a:solidFill>
                  <a:schemeClr val="bg1"/>
                </a:solidFill>
              </a:defRPr>
            </a:lvl1pPr>
          </a:lstStyle>
          <a:p>
            <a:fld id="{1744C141-B97D-4979-AB76-E8E6AB76C28B}" type="datetime4">
              <a:rPr lang="en-GB">
                <a:solidFill>
                  <a:prstClr val="white"/>
                </a:solidFill>
              </a:rPr>
              <a:pPr/>
              <a:t>01 March 2018</a:t>
            </a:fld>
            <a:endParaRPr lang="en-GB">
              <a:solidFill>
                <a:prstClr val="white"/>
              </a:solidFill>
            </a:endParaRPr>
          </a:p>
        </p:txBody>
      </p:sp>
      <p:pic>
        <p:nvPicPr>
          <p:cNvPr id="10"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2999" y="260353"/>
            <a:ext cx="2363529"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8625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1.jp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theme" Target="../theme/theme3.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theme" Target="../theme/theme4.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855" t="2055" r="-998" b="2790"/>
          <a:stretch/>
        </p:blipFill>
        <p:spPr>
          <a:xfrm>
            <a:off x="0" y="1"/>
            <a:ext cx="9294813" cy="6858000"/>
          </a:xfrm>
          <a:prstGeom prst="rect">
            <a:avLst/>
          </a:prstGeom>
        </p:spPr>
      </p:pic>
      <p:pic>
        <p:nvPicPr>
          <p:cNvPr id="8" name="Picture 7" descr="TCFD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07396" y="6202440"/>
            <a:ext cx="2007117" cy="491738"/>
          </a:xfrm>
          <a:prstGeom prst="rect">
            <a:avLst/>
          </a:prstGeom>
        </p:spPr>
      </p:pic>
    </p:spTree>
    <p:extLst>
      <p:ext uri="{BB962C8B-B14F-4D97-AF65-F5344CB8AC3E}">
        <p14:creationId xmlns:p14="http://schemas.microsoft.com/office/powerpoint/2010/main" val="2691325499"/>
      </p:ext>
    </p:extLst>
  </p:cSld>
  <p:clrMap bg1="lt1" tx1="dk1" bg2="lt2" tx2="dk2" accent1="accent1" accent2="accent2" accent3="accent3" accent4="accent4" accent5="accent5" accent6="accent6" hlink="hlink" folHlink="folHlink"/>
  <p:sldLayoutIdLst>
    <p:sldLayoutId id="2147483676" r:id="rId1"/>
  </p:sldLayoutIdLst>
  <p:timing>
    <p:tnLst>
      <p:par>
        <p:cTn id="1" dur="indefinite" restart="never" nodeType="tmRoot"/>
      </p:par>
    </p:tnLst>
  </p:timing>
  <p:hf hdr="0" ftr="0" dt="0"/>
  <p:txStyles>
    <p:titleStyle>
      <a:lvl1pPr algn="ctr" defTabSz="457159" rtl="0" eaLnBrk="1" latinLnBrk="0" hangingPunct="1">
        <a:spcBef>
          <a:spcPct val="0"/>
        </a:spcBef>
        <a:buNone/>
        <a:defRPr sz="4400" kern="1200">
          <a:solidFill>
            <a:schemeClr val="tx1"/>
          </a:solidFill>
          <a:latin typeface="+mj-lt"/>
          <a:ea typeface="+mj-ea"/>
          <a:cs typeface="+mj-cs"/>
        </a:defRPr>
      </a:lvl1pPr>
    </p:titleStyle>
    <p:bodyStyle>
      <a:lvl1pPr marL="342870" indent="-342870" algn="l" defTabSz="457159" rtl="0" eaLnBrk="1" latinLnBrk="0" hangingPunct="1">
        <a:spcBef>
          <a:spcPct val="20000"/>
        </a:spcBef>
        <a:buFont typeface="Arial"/>
        <a:buChar char="•"/>
        <a:defRPr sz="3200" kern="1200">
          <a:solidFill>
            <a:schemeClr val="tx1"/>
          </a:solidFill>
          <a:latin typeface="+mn-lt"/>
          <a:ea typeface="+mn-ea"/>
          <a:cs typeface="+mn-cs"/>
        </a:defRPr>
      </a:lvl1pPr>
      <a:lvl2pPr marL="742883" indent="-285724" algn="l" defTabSz="457159" rtl="0" eaLnBrk="1" latinLnBrk="0" hangingPunct="1">
        <a:spcBef>
          <a:spcPct val="20000"/>
        </a:spcBef>
        <a:buFont typeface="Arial"/>
        <a:buChar char="–"/>
        <a:defRPr sz="2800" kern="1200">
          <a:solidFill>
            <a:schemeClr val="tx1"/>
          </a:solidFill>
          <a:latin typeface="+mn-lt"/>
          <a:ea typeface="+mn-ea"/>
          <a:cs typeface="+mn-cs"/>
        </a:defRPr>
      </a:lvl2pPr>
      <a:lvl3pPr marL="1142897" indent="-228579" algn="l" defTabSz="457159" rtl="0" eaLnBrk="1" latinLnBrk="0" hangingPunct="1">
        <a:spcBef>
          <a:spcPct val="20000"/>
        </a:spcBef>
        <a:buFont typeface="Arial"/>
        <a:buChar char="•"/>
        <a:defRPr sz="2400" kern="1200">
          <a:solidFill>
            <a:schemeClr val="tx1"/>
          </a:solidFill>
          <a:latin typeface="+mn-lt"/>
          <a:ea typeface="+mn-ea"/>
          <a:cs typeface="+mn-cs"/>
        </a:defRPr>
      </a:lvl3pPr>
      <a:lvl4pPr marL="1600056" indent="-228579" algn="l" defTabSz="457159" rtl="0" eaLnBrk="1" latinLnBrk="0" hangingPunct="1">
        <a:spcBef>
          <a:spcPct val="20000"/>
        </a:spcBef>
        <a:buFont typeface="Arial"/>
        <a:buChar char="–"/>
        <a:defRPr sz="2100" kern="1200">
          <a:solidFill>
            <a:schemeClr val="tx1"/>
          </a:solidFill>
          <a:latin typeface="+mn-lt"/>
          <a:ea typeface="+mn-ea"/>
          <a:cs typeface="+mn-cs"/>
        </a:defRPr>
      </a:lvl4pPr>
      <a:lvl5pPr marL="2057215" indent="-228579" algn="l" defTabSz="457159" rtl="0" eaLnBrk="1" latinLnBrk="0" hangingPunct="1">
        <a:spcBef>
          <a:spcPct val="20000"/>
        </a:spcBef>
        <a:buFont typeface="Arial"/>
        <a:buChar char="»"/>
        <a:defRPr sz="2100" kern="1200">
          <a:solidFill>
            <a:schemeClr val="tx1"/>
          </a:solidFill>
          <a:latin typeface="+mn-lt"/>
          <a:ea typeface="+mn-ea"/>
          <a:cs typeface="+mn-cs"/>
        </a:defRPr>
      </a:lvl5pPr>
      <a:lvl6pPr marL="2514374" indent="-228579" algn="l" defTabSz="457159" rtl="0" eaLnBrk="1" latinLnBrk="0" hangingPunct="1">
        <a:spcBef>
          <a:spcPct val="20000"/>
        </a:spcBef>
        <a:buFont typeface="Arial"/>
        <a:buChar char="•"/>
        <a:defRPr sz="2100" kern="1200">
          <a:solidFill>
            <a:schemeClr val="tx1"/>
          </a:solidFill>
          <a:latin typeface="+mn-lt"/>
          <a:ea typeface="+mn-ea"/>
          <a:cs typeface="+mn-cs"/>
        </a:defRPr>
      </a:lvl6pPr>
      <a:lvl7pPr marL="2971532" indent="-228579" algn="l" defTabSz="457159" rtl="0" eaLnBrk="1" latinLnBrk="0" hangingPunct="1">
        <a:spcBef>
          <a:spcPct val="20000"/>
        </a:spcBef>
        <a:buFont typeface="Arial"/>
        <a:buChar char="•"/>
        <a:defRPr sz="2100" kern="1200">
          <a:solidFill>
            <a:schemeClr val="tx1"/>
          </a:solidFill>
          <a:latin typeface="+mn-lt"/>
          <a:ea typeface="+mn-ea"/>
          <a:cs typeface="+mn-cs"/>
        </a:defRPr>
      </a:lvl7pPr>
      <a:lvl8pPr marL="3428692" indent="-228579" algn="l" defTabSz="457159" rtl="0" eaLnBrk="1" latinLnBrk="0" hangingPunct="1">
        <a:spcBef>
          <a:spcPct val="20000"/>
        </a:spcBef>
        <a:buFont typeface="Arial"/>
        <a:buChar char="•"/>
        <a:defRPr sz="2100" kern="1200">
          <a:solidFill>
            <a:schemeClr val="tx1"/>
          </a:solidFill>
          <a:latin typeface="+mn-lt"/>
          <a:ea typeface="+mn-ea"/>
          <a:cs typeface="+mn-cs"/>
        </a:defRPr>
      </a:lvl8pPr>
      <a:lvl9pPr marL="3885851" indent="-228579" algn="l" defTabSz="457159"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n-US"/>
      </a:defPPr>
      <a:lvl1pPr marL="0" algn="l" defTabSz="457159" rtl="0" eaLnBrk="1" latinLnBrk="0" hangingPunct="1">
        <a:defRPr sz="1800" kern="1200">
          <a:solidFill>
            <a:schemeClr val="tx1"/>
          </a:solidFill>
          <a:latin typeface="+mn-lt"/>
          <a:ea typeface="+mn-ea"/>
          <a:cs typeface="+mn-cs"/>
        </a:defRPr>
      </a:lvl1pPr>
      <a:lvl2pPr marL="457159" algn="l" defTabSz="457159" rtl="0" eaLnBrk="1" latinLnBrk="0" hangingPunct="1">
        <a:defRPr sz="1800" kern="1200">
          <a:solidFill>
            <a:schemeClr val="tx1"/>
          </a:solidFill>
          <a:latin typeface="+mn-lt"/>
          <a:ea typeface="+mn-ea"/>
          <a:cs typeface="+mn-cs"/>
        </a:defRPr>
      </a:lvl2pPr>
      <a:lvl3pPr marL="914318" algn="l" defTabSz="457159" rtl="0" eaLnBrk="1" latinLnBrk="0" hangingPunct="1">
        <a:defRPr sz="1800" kern="1200">
          <a:solidFill>
            <a:schemeClr val="tx1"/>
          </a:solidFill>
          <a:latin typeface="+mn-lt"/>
          <a:ea typeface="+mn-ea"/>
          <a:cs typeface="+mn-cs"/>
        </a:defRPr>
      </a:lvl3pPr>
      <a:lvl4pPr marL="1371477" algn="l" defTabSz="457159" rtl="0" eaLnBrk="1" latinLnBrk="0" hangingPunct="1">
        <a:defRPr sz="1800" kern="1200">
          <a:solidFill>
            <a:schemeClr val="tx1"/>
          </a:solidFill>
          <a:latin typeface="+mn-lt"/>
          <a:ea typeface="+mn-ea"/>
          <a:cs typeface="+mn-cs"/>
        </a:defRPr>
      </a:lvl4pPr>
      <a:lvl5pPr marL="1828636" algn="l" defTabSz="457159" rtl="0" eaLnBrk="1" latinLnBrk="0" hangingPunct="1">
        <a:defRPr sz="1800" kern="1200">
          <a:solidFill>
            <a:schemeClr val="tx1"/>
          </a:solidFill>
          <a:latin typeface="+mn-lt"/>
          <a:ea typeface="+mn-ea"/>
          <a:cs typeface="+mn-cs"/>
        </a:defRPr>
      </a:lvl5pPr>
      <a:lvl6pPr marL="2285794" algn="l" defTabSz="457159" rtl="0" eaLnBrk="1" latinLnBrk="0" hangingPunct="1">
        <a:defRPr sz="1800" kern="1200">
          <a:solidFill>
            <a:schemeClr val="tx1"/>
          </a:solidFill>
          <a:latin typeface="+mn-lt"/>
          <a:ea typeface="+mn-ea"/>
          <a:cs typeface="+mn-cs"/>
        </a:defRPr>
      </a:lvl6pPr>
      <a:lvl7pPr marL="2742953" algn="l" defTabSz="457159" rtl="0" eaLnBrk="1" latinLnBrk="0" hangingPunct="1">
        <a:defRPr sz="1800" kern="1200">
          <a:solidFill>
            <a:schemeClr val="tx1"/>
          </a:solidFill>
          <a:latin typeface="+mn-lt"/>
          <a:ea typeface="+mn-ea"/>
          <a:cs typeface="+mn-cs"/>
        </a:defRPr>
      </a:lvl7pPr>
      <a:lvl8pPr marL="3200111" algn="l" defTabSz="457159" rtl="0" eaLnBrk="1" latinLnBrk="0" hangingPunct="1">
        <a:defRPr sz="1800" kern="1200">
          <a:solidFill>
            <a:schemeClr val="tx1"/>
          </a:solidFill>
          <a:latin typeface="+mn-lt"/>
          <a:ea typeface="+mn-ea"/>
          <a:cs typeface="+mn-cs"/>
        </a:defRPr>
      </a:lvl8pPr>
      <a:lvl9pPr marL="3657271" algn="l" defTabSz="45715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124399" y="6356615"/>
            <a:ext cx="2895203" cy="365125"/>
          </a:xfrm>
          <a:prstGeom prst="rect">
            <a:avLst/>
          </a:prstGeom>
        </p:spPr>
        <p:txBody>
          <a:bodyPr vert="horz" lIns="64005" tIns="32003" rIns="64005" bIns="32003" rtlCol="0" anchor="ctr"/>
          <a:lstStyle>
            <a:lvl1pPr algn="ct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399" y="6356615"/>
            <a:ext cx="2133203" cy="365125"/>
          </a:xfrm>
          <a:prstGeom prst="rect">
            <a:avLst/>
          </a:prstGeom>
        </p:spPr>
        <p:txBody>
          <a:bodyPr vert="horz" lIns="64005" tIns="32003" rIns="64005" bIns="32003" rtlCol="0" anchor="ctr"/>
          <a:lstStyle>
            <a:lvl1pPr algn="r">
              <a:defRPr sz="800">
                <a:solidFill>
                  <a:schemeClr val="tx1">
                    <a:tint val="75000"/>
                  </a:schemeClr>
                </a:solidFill>
              </a:defRPr>
            </a:lvl1pPr>
          </a:lstStyle>
          <a:p>
            <a:fld id="{5912D928-BD31-E34F-9163-B62C63471F19}" type="slidenum">
              <a:rPr lang="en-US" smtClean="0"/>
              <a:t>‹#›</a:t>
            </a:fld>
            <a:endParaRPr lang="en-US" dirty="0"/>
          </a:p>
        </p:txBody>
      </p:sp>
      <p:pic>
        <p:nvPicPr>
          <p:cNvPr id="8" name="Picture 7"/>
          <p:cNvPicPr>
            <a:picLocks noChangeAspect="1"/>
          </p:cNvPicPr>
          <p:nvPr userDrawn="1"/>
        </p:nvPicPr>
        <p:blipFill rotWithShape="1">
          <a:blip r:embed="rId7">
            <a:extLst>
              <a:ext uri="{28A0092B-C50C-407E-A947-70E740481C1C}">
                <a14:useLocalDpi xmlns:a14="http://schemas.microsoft.com/office/drawing/2010/main" val="0"/>
              </a:ext>
            </a:extLst>
          </a:blip>
          <a:srcRect l="855" t="2055" r="-998" b="2790"/>
          <a:stretch/>
        </p:blipFill>
        <p:spPr>
          <a:xfrm>
            <a:off x="0" y="5999481"/>
            <a:ext cx="9247475" cy="858520"/>
          </a:xfrm>
          <a:prstGeom prst="rect">
            <a:avLst/>
          </a:prstGeom>
        </p:spPr>
      </p:pic>
      <p:pic>
        <p:nvPicPr>
          <p:cNvPr id="9" name="Picture 8" descr="TCFD_Logo_White.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226630" y="6202440"/>
            <a:ext cx="2487884" cy="491738"/>
          </a:xfrm>
          <a:prstGeom prst="rect">
            <a:avLst/>
          </a:prstGeom>
        </p:spPr>
      </p:pic>
    </p:spTree>
    <p:extLst>
      <p:ext uri="{BB962C8B-B14F-4D97-AF65-F5344CB8AC3E}">
        <p14:creationId xmlns:p14="http://schemas.microsoft.com/office/powerpoint/2010/main" val="392540666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2" r:id="rId3"/>
    <p:sldLayoutId id="2147483683" r:id="rId4"/>
    <p:sldLayoutId id="2147483684" r:id="rId5"/>
  </p:sldLayoutIdLst>
  <p:timing>
    <p:tnLst>
      <p:par>
        <p:cTn id="1" dur="indefinite" restart="never" nodeType="tmRoot"/>
      </p:par>
    </p:tnLst>
  </p:timing>
  <p:hf hdr="0" ftr="0" dt="0"/>
  <p:txStyles>
    <p:titleStyle>
      <a:lvl1pPr algn="ctr" defTabSz="320027" rtl="0" eaLnBrk="1" latinLnBrk="0" hangingPunct="1">
        <a:spcBef>
          <a:spcPct val="0"/>
        </a:spcBef>
        <a:buNone/>
        <a:defRPr sz="3100" kern="1200">
          <a:solidFill>
            <a:schemeClr val="tx1"/>
          </a:solidFill>
          <a:latin typeface="+mj-lt"/>
          <a:ea typeface="+mj-ea"/>
          <a:cs typeface="+mj-cs"/>
        </a:defRPr>
      </a:lvl1pPr>
    </p:titleStyle>
    <p:bodyStyle>
      <a:lvl1pPr marL="240020" indent="-240020" algn="l" defTabSz="320027" rtl="0" eaLnBrk="1" latinLnBrk="0" hangingPunct="1">
        <a:spcBef>
          <a:spcPct val="20000"/>
        </a:spcBef>
        <a:buFont typeface="Arial"/>
        <a:buChar char="•"/>
        <a:defRPr sz="2200" kern="1200">
          <a:solidFill>
            <a:schemeClr val="tx1"/>
          </a:solidFill>
          <a:latin typeface="+mn-lt"/>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p:bodyStyle>
    <p:otherStyle>
      <a:defPPr>
        <a:defRPr lang="en-US"/>
      </a:defPPr>
      <a:lvl1pPr marL="0" algn="l" defTabSz="320027" rtl="0" eaLnBrk="1" latinLnBrk="0" hangingPunct="1">
        <a:defRPr sz="1300" kern="1200">
          <a:solidFill>
            <a:schemeClr val="tx1"/>
          </a:solidFill>
          <a:latin typeface="+mn-lt"/>
          <a:ea typeface="+mn-ea"/>
          <a:cs typeface="+mn-cs"/>
        </a:defRPr>
      </a:lvl1pPr>
      <a:lvl2pPr marL="320027" algn="l" defTabSz="320027" rtl="0" eaLnBrk="1" latinLnBrk="0" hangingPunct="1">
        <a:defRPr sz="1300" kern="1200">
          <a:solidFill>
            <a:schemeClr val="tx1"/>
          </a:solidFill>
          <a:latin typeface="+mn-lt"/>
          <a:ea typeface="+mn-ea"/>
          <a:cs typeface="+mn-cs"/>
        </a:defRPr>
      </a:lvl2pPr>
      <a:lvl3pPr marL="640054" algn="l" defTabSz="320027" rtl="0" eaLnBrk="1" latinLnBrk="0" hangingPunct="1">
        <a:defRPr sz="1300" kern="1200">
          <a:solidFill>
            <a:schemeClr val="tx1"/>
          </a:solidFill>
          <a:latin typeface="+mn-lt"/>
          <a:ea typeface="+mn-ea"/>
          <a:cs typeface="+mn-cs"/>
        </a:defRPr>
      </a:lvl3pPr>
      <a:lvl4pPr marL="960082" algn="l" defTabSz="320027" rtl="0" eaLnBrk="1" latinLnBrk="0" hangingPunct="1">
        <a:defRPr sz="1300" kern="1200">
          <a:solidFill>
            <a:schemeClr val="tx1"/>
          </a:solidFill>
          <a:latin typeface="+mn-lt"/>
          <a:ea typeface="+mn-ea"/>
          <a:cs typeface="+mn-cs"/>
        </a:defRPr>
      </a:lvl4pPr>
      <a:lvl5pPr marL="1280109" algn="l" defTabSz="320027" rtl="0" eaLnBrk="1" latinLnBrk="0" hangingPunct="1">
        <a:defRPr sz="1300" kern="1200">
          <a:solidFill>
            <a:schemeClr val="tx1"/>
          </a:solidFill>
          <a:latin typeface="+mn-lt"/>
          <a:ea typeface="+mn-ea"/>
          <a:cs typeface="+mn-cs"/>
        </a:defRPr>
      </a:lvl5pPr>
      <a:lvl6pPr marL="1600136" algn="l" defTabSz="320027" rtl="0" eaLnBrk="1" latinLnBrk="0" hangingPunct="1">
        <a:defRPr sz="1300" kern="1200">
          <a:solidFill>
            <a:schemeClr val="tx1"/>
          </a:solidFill>
          <a:latin typeface="+mn-lt"/>
          <a:ea typeface="+mn-ea"/>
          <a:cs typeface="+mn-cs"/>
        </a:defRPr>
      </a:lvl6pPr>
      <a:lvl7pPr marL="1920163" algn="l" defTabSz="320027" rtl="0" eaLnBrk="1" latinLnBrk="0" hangingPunct="1">
        <a:defRPr sz="1300" kern="1200">
          <a:solidFill>
            <a:schemeClr val="tx1"/>
          </a:solidFill>
          <a:latin typeface="+mn-lt"/>
          <a:ea typeface="+mn-ea"/>
          <a:cs typeface="+mn-cs"/>
        </a:defRPr>
      </a:lvl7pPr>
      <a:lvl8pPr marL="2240190" algn="l" defTabSz="320027" rtl="0" eaLnBrk="1" latinLnBrk="0" hangingPunct="1">
        <a:defRPr sz="1300" kern="1200">
          <a:solidFill>
            <a:schemeClr val="tx1"/>
          </a:solidFill>
          <a:latin typeface="+mn-lt"/>
          <a:ea typeface="+mn-ea"/>
          <a:cs typeface="+mn-cs"/>
        </a:defRPr>
      </a:lvl8pPr>
      <a:lvl9pPr marL="2560218" algn="l" defTabSz="320027"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90" y="404813"/>
            <a:ext cx="82915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395290" y="1557338"/>
            <a:ext cx="8291512" cy="464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028" name="Rectangle 4"/>
          <p:cNvSpPr>
            <a:spLocks noGrp="1" noChangeArrowheads="1"/>
          </p:cNvSpPr>
          <p:nvPr>
            <p:ph type="dt" sz="half" idx="2"/>
          </p:nvPr>
        </p:nvSpPr>
        <p:spPr bwMode="auto">
          <a:xfrm>
            <a:off x="395289" y="6410325"/>
            <a:ext cx="2016125"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pPr defTabSz="914400" fontAlgn="base">
              <a:spcBef>
                <a:spcPct val="0"/>
              </a:spcBef>
              <a:spcAft>
                <a:spcPct val="0"/>
              </a:spcAft>
            </a:pPr>
            <a:fld id="{0D5A5B80-4E0E-41F8-BFF5-504EC24C412E}" type="datetime4">
              <a:rPr lang="en-GB" smtClean="0">
                <a:solidFill>
                  <a:srgbClr val="3F4548"/>
                </a:solidFill>
              </a:rPr>
              <a:pPr defTabSz="914400" fontAlgn="base">
                <a:spcBef>
                  <a:spcPct val="0"/>
                </a:spcBef>
                <a:spcAft>
                  <a:spcPct val="0"/>
                </a:spcAft>
              </a:pPr>
              <a:t>01 March 2018</a:t>
            </a:fld>
            <a:endParaRPr lang="en-GB" dirty="0">
              <a:solidFill>
                <a:srgbClr val="3F4548"/>
              </a:solidFill>
            </a:endParaRPr>
          </a:p>
        </p:txBody>
      </p:sp>
      <p:sp>
        <p:nvSpPr>
          <p:cNvPr id="1029" name="Rectangle 5"/>
          <p:cNvSpPr>
            <a:spLocks noGrp="1" noChangeArrowheads="1"/>
          </p:cNvSpPr>
          <p:nvPr>
            <p:ph type="ftr" sz="quarter" idx="3"/>
          </p:nvPr>
        </p:nvSpPr>
        <p:spPr bwMode="auto">
          <a:xfrm>
            <a:off x="2411417" y="6410325"/>
            <a:ext cx="4321175"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rgbClr val="3F4548"/>
                </a:solidFill>
              </a:defRPr>
            </a:lvl1pPr>
          </a:lstStyle>
          <a:p>
            <a:pPr defTabSz="914400" fontAlgn="base">
              <a:spcBef>
                <a:spcPct val="0"/>
              </a:spcBef>
              <a:spcAft>
                <a:spcPct val="0"/>
              </a:spcAft>
            </a:pPr>
            <a:endParaRPr lang="en-GB"/>
          </a:p>
        </p:txBody>
      </p:sp>
      <p:sp>
        <p:nvSpPr>
          <p:cNvPr id="1030" name="Rectangle 6"/>
          <p:cNvSpPr>
            <a:spLocks noGrp="1" noChangeArrowheads="1"/>
          </p:cNvSpPr>
          <p:nvPr>
            <p:ph type="sldNum" sz="quarter" idx="4"/>
          </p:nvPr>
        </p:nvSpPr>
        <p:spPr bwMode="auto">
          <a:xfrm>
            <a:off x="8101013" y="6402396"/>
            <a:ext cx="6477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3F4548"/>
                </a:solidFill>
              </a:defRPr>
            </a:lvl1pPr>
          </a:lstStyle>
          <a:p>
            <a:pPr defTabSz="914400" fontAlgn="base">
              <a:spcBef>
                <a:spcPct val="0"/>
              </a:spcBef>
              <a:spcAft>
                <a:spcPct val="0"/>
              </a:spcAft>
            </a:pPr>
            <a:fld id="{65C5C0B4-F90D-4B90-B187-E84366B07232}" type="slidenum">
              <a:rPr lang="en-GB" smtClean="0"/>
              <a:pPr defTabSz="914400" fontAlgn="base">
                <a:spcBef>
                  <a:spcPct val="0"/>
                </a:spcBef>
                <a:spcAft>
                  <a:spcPct val="0"/>
                </a:spcAft>
              </a:pPr>
              <a:t>‹#›</a:t>
            </a:fld>
            <a:endParaRPr lang="en-GB" dirty="0"/>
          </a:p>
        </p:txBody>
      </p:sp>
      <p:sp>
        <p:nvSpPr>
          <p:cNvPr id="1031" name="Line 7"/>
          <p:cNvSpPr>
            <a:spLocks noChangeShapeType="1"/>
          </p:cNvSpPr>
          <p:nvPr/>
        </p:nvSpPr>
        <p:spPr bwMode="auto">
          <a:xfrm>
            <a:off x="468317" y="6329363"/>
            <a:ext cx="8207375"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GB">
              <a:solidFill>
                <a:srgbClr val="3F4548"/>
              </a:solidFill>
            </a:endParaRPr>
          </a:p>
        </p:txBody>
      </p:sp>
      <p:grpSp>
        <p:nvGrpSpPr>
          <p:cNvPr id="10" name="Group 64"/>
          <p:cNvGrpSpPr/>
          <p:nvPr/>
        </p:nvGrpSpPr>
        <p:grpSpPr>
          <a:xfrm>
            <a:off x="-2896019" y="0"/>
            <a:ext cx="2786082" cy="6858000"/>
            <a:chOff x="-3137354" y="0"/>
            <a:chExt cx="3018256" cy="6858000"/>
          </a:xfrm>
        </p:grpSpPr>
        <p:sp>
          <p:nvSpPr>
            <p:cNvPr id="12" name="Rectangle 11"/>
            <p:cNvSpPr/>
            <p:nvPr userDrawn="1"/>
          </p:nvSpPr>
          <p:spPr>
            <a:xfrm>
              <a:off x="-3137354" y="0"/>
              <a:ext cx="29944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dirty="0">
                <a:solidFill>
                  <a:prstClr val="white"/>
                </a:solidFill>
              </a:endParaRPr>
            </a:p>
          </p:txBody>
        </p:sp>
        <p:sp>
          <p:nvSpPr>
            <p:cNvPr id="13" name="TextBox 12"/>
            <p:cNvSpPr txBox="1"/>
            <p:nvPr userDrawn="1"/>
          </p:nvSpPr>
          <p:spPr>
            <a:xfrm>
              <a:off x="-2982572" y="99308"/>
              <a:ext cx="2839661" cy="307777"/>
            </a:xfrm>
            <a:prstGeom prst="rect">
              <a:avLst/>
            </a:prstGeom>
            <a:noFill/>
          </p:spPr>
          <p:txBody>
            <a:bodyPr wrap="square" lIns="0" tIns="0" rIns="0" bIns="0" rtlCol="0">
              <a:spAutoFit/>
            </a:bodyPr>
            <a:lstStyle/>
            <a:p>
              <a:pPr defTabSz="914400" fontAlgn="base">
                <a:spcBef>
                  <a:spcPct val="0"/>
                </a:spcBef>
                <a:spcAft>
                  <a:spcPct val="0"/>
                </a:spcAft>
              </a:pPr>
              <a:r>
                <a:rPr lang="en-GB" sz="1000" b="1" dirty="0" smtClean="0">
                  <a:solidFill>
                    <a:srgbClr val="113458"/>
                  </a:solidFill>
                </a:rPr>
                <a:t>Colour palette for PowerPoint presentations</a:t>
              </a:r>
              <a:endParaRPr lang="en-US" sz="1000" b="1" dirty="0">
                <a:solidFill>
                  <a:srgbClr val="113458"/>
                </a:solidFill>
              </a:endParaRPr>
            </a:p>
          </p:txBody>
        </p:sp>
        <p:grpSp>
          <p:nvGrpSpPr>
            <p:cNvPr id="14" name="Group 58"/>
            <p:cNvGrpSpPr/>
            <p:nvPr userDrawn="1"/>
          </p:nvGrpSpPr>
          <p:grpSpPr>
            <a:xfrm>
              <a:off x="-2982571" y="476672"/>
              <a:ext cx="2863473" cy="307777"/>
              <a:chOff x="-2982571" y="476672"/>
              <a:chExt cx="2863473" cy="307777"/>
            </a:xfrm>
          </p:grpSpPr>
          <p:sp>
            <p:nvSpPr>
              <p:cNvPr id="56" name="Rectangle 9"/>
              <p:cNvSpPr/>
              <p:nvPr userDrawn="1"/>
            </p:nvSpPr>
            <p:spPr>
              <a:xfrm>
                <a:off x="-2982571" y="476672"/>
                <a:ext cx="309565" cy="28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57" name="TextBox 11"/>
              <p:cNvSpPr txBox="1"/>
              <p:nvPr userDrawn="1"/>
            </p:nvSpPr>
            <p:spPr>
              <a:xfrm>
                <a:off x="-2518224" y="476672"/>
                <a:ext cx="2399126"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smtClean="0">
                    <a:solidFill>
                      <a:srgbClr val="3F4548"/>
                    </a:solidFill>
                  </a:rPr>
                  <a:t>Dark blue</a:t>
                </a:r>
              </a:p>
              <a:p>
                <a:pPr defTabSz="914400" fontAlgn="base">
                  <a:spcBef>
                    <a:spcPct val="0"/>
                  </a:spcBef>
                  <a:spcAft>
                    <a:spcPct val="0"/>
                  </a:spcAft>
                </a:pPr>
                <a:r>
                  <a:rPr lang="en-GB" sz="1000" dirty="0" smtClean="0">
                    <a:solidFill>
                      <a:srgbClr val="3F4548"/>
                    </a:solidFill>
                  </a:rPr>
                  <a:t>R17  G52  B88</a:t>
                </a:r>
                <a:endParaRPr lang="en-US" sz="1000" dirty="0">
                  <a:solidFill>
                    <a:srgbClr val="3F4548"/>
                  </a:solidFill>
                </a:endParaRPr>
              </a:p>
            </p:txBody>
          </p:sp>
        </p:grpSp>
        <p:grpSp>
          <p:nvGrpSpPr>
            <p:cNvPr id="15" name="Group 13"/>
            <p:cNvGrpSpPr/>
            <p:nvPr userDrawn="1"/>
          </p:nvGrpSpPr>
          <p:grpSpPr>
            <a:xfrm>
              <a:off x="-2982575" y="882170"/>
              <a:ext cx="2863476" cy="307777"/>
              <a:chOff x="-2928990" y="365095"/>
              <a:chExt cx="2643206" cy="307777"/>
            </a:xfrm>
          </p:grpSpPr>
          <p:sp>
            <p:nvSpPr>
              <p:cNvPr id="54" name="Rectangle 14"/>
              <p:cNvSpPr/>
              <p:nvPr userDrawn="1"/>
            </p:nvSpPr>
            <p:spPr>
              <a:xfrm>
                <a:off x="-2928990" y="365095"/>
                <a:ext cx="285752" cy="285752"/>
              </a:xfrm>
              <a:prstGeom prst="rect">
                <a:avLst/>
              </a:prstGeom>
              <a:solidFill>
                <a:srgbClr val="D9AB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55" name="TextBox 15"/>
              <p:cNvSpPr txBox="1"/>
              <p:nvPr userDrawn="1"/>
            </p:nvSpPr>
            <p:spPr>
              <a:xfrm>
                <a:off x="-2500362" y="365095"/>
                <a:ext cx="2214578"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smtClean="0">
                    <a:solidFill>
                      <a:srgbClr val="3F4548"/>
                    </a:solidFill>
                  </a:rPr>
                  <a:t>Gold</a:t>
                </a:r>
              </a:p>
              <a:p>
                <a:pPr defTabSz="914400" fontAlgn="base">
                  <a:spcBef>
                    <a:spcPct val="0"/>
                  </a:spcBef>
                  <a:spcAft>
                    <a:spcPct val="0"/>
                  </a:spcAft>
                </a:pPr>
                <a:r>
                  <a:rPr lang="en-GB" sz="1000" dirty="0" smtClean="0">
                    <a:solidFill>
                      <a:srgbClr val="3F4548"/>
                    </a:solidFill>
                  </a:rPr>
                  <a:t>R217  G171  B22</a:t>
                </a:r>
                <a:endParaRPr lang="en-US" sz="800" dirty="0">
                  <a:solidFill>
                    <a:srgbClr val="3F4548"/>
                  </a:solidFill>
                </a:endParaRPr>
              </a:p>
            </p:txBody>
          </p:sp>
        </p:grpSp>
        <p:grpSp>
          <p:nvGrpSpPr>
            <p:cNvPr id="16" name="Group 16"/>
            <p:cNvGrpSpPr/>
            <p:nvPr userDrawn="1"/>
          </p:nvGrpSpPr>
          <p:grpSpPr>
            <a:xfrm>
              <a:off x="-2982575" y="1277829"/>
              <a:ext cx="2863476" cy="307777"/>
              <a:chOff x="-2928990" y="63509"/>
              <a:chExt cx="2643206" cy="307777"/>
            </a:xfrm>
          </p:grpSpPr>
          <p:sp>
            <p:nvSpPr>
              <p:cNvPr id="52" name="Rectangle 17"/>
              <p:cNvSpPr/>
              <p:nvPr userDrawn="1"/>
            </p:nvSpPr>
            <p:spPr>
              <a:xfrm>
                <a:off x="-2928990" y="63509"/>
                <a:ext cx="285752" cy="285752"/>
              </a:xfrm>
              <a:prstGeom prst="rect">
                <a:avLst/>
              </a:prstGeom>
              <a:solidFill>
                <a:srgbClr val="409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53" name="TextBox 18"/>
              <p:cNvSpPr txBox="1"/>
              <p:nvPr userDrawn="1"/>
            </p:nvSpPr>
            <p:spPr>
              <a:xfrm>
                <a:off x="-2500362" y="63509"/>
                <a:ext cx="2214578"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smtClean="0">
                    <a:solidFill>
                      <a:srgbClr val="3F4548"/>
                    </a:solidFill>
                  </a:rPr>
                  <a:t>Mid blue</a:t>
                </a:r>
              </a:p>
              <a:p>
                <a:pPr defTabSz="914400" fontAlgn="base">
                  <a:spcBef>
                    <a:spcPct val="0"/>
                  </a:spcBef>
                  <a:spcAft>
                    <a:spcPct val="0"/>
                  </a:spcAft>
                </a:pPr>
                <a:r>
                  <a:rPr lang="en-GB" sz="1000" dirty="0" smtClean="0">
                    <a:solidFill>
                      <a:srgbClr val="3F4548"/>
                    </a:solidFill>
                  </a:rPr>
                  <a:t>R64  G150  B184</a:t>
                </a:r>
                <a:endParaRPr lang="en-US" sz="1000" dirty="0">
                  <a:solidFill>
                    <a:srgbClr val="3F4548"/>
                  </a:solidFill>
                </a:endParaRPr>
              </a:p>
            </p:txBody>
          </p:sp>
        </p:grpSp>
        <p:sp>
          <p:nvSpPr>
            <p:cNvPr id="17" name="TextBox 16"/>
            <p:cNvSpPr txBox="1"/>
            <p:nvPr userDrawn="1"/>
          </p:nvSpPr>
          <p:spPr>
            <a:xfrm>
              <a:off x="-2982571" y="2122984"/>
              <a:ext cx="2399126" cy="153888"/>
            </a:xfrm>
            <a:prstGeom prst="rect">
              <a:avLst/>
            </a:prstGeom>
            <a:noFill/>
          </p:spPr>
          <p:txBody>
            <a:bodyPr wrap="square" lIns="0" tIns="0" rIns="0" bIns="0" rtlCol="0">
              <a:spAutoFit/>
            </a:bodyPr>
            <a:lstStyle/>
            <a:p>
              <a:pPr defTabSz="914400" fontAlgn="base">
                <a:spcBef>
                  <a:spcPct val="0"/>
                </a:spcBef>
                <a:spcAft>
                  <a:spcPct val="0"/>
                </a:spcAft>
              </a:pPr>
              <a:r>
                <a:rPr lang="en-GB" sz="1000" b="1" dirty="0" smtClean="0">
                  <a:solidFill>
                    <a:srgbClr val="4096B8"/>
                  </a:solidFill>
                </a:rPr>
                <a:t>Secondary colour palette</a:t>
              </a:r>
              <a:endParaRPr lang="en-US" sz="1000" b="1" dirty="0">
                <a:solidFill>
                  <a:srgbClr val="4096B8"/>
                </a:solidFill>
              </a:endParaRPr>
            </a:p>
          </p:txBody>
        </p:sp>
        <p:sp>
          <p:nvSpPr>
            <p:cNvPr id="18" name="TextBox 17"/>
            <p:cNvSpPr txBox="1"/>
            <p:nvPr userDrawn="1"/>
          </p:nvSpPr>
          <p:spPr>
            <a:xfrm>
              <a:off x="-2982571" y="260648"/>
              <a:ext cx="2399126" cy="153888"/>
            </a:xfrm>
            <a:prstGeom prst="rect">
              <a:avLst/>
            </a:prstGeom>
            <a:noFill/>
          </p:spPr>
          <p:txBody>
            <a:bodyPr wrap="square" lIns="0" tIns="0" rIns="0" bIns="0" rtlCol="0">
              <a:spAutoFit/>
            </a:bodyPr>
            <a:lstStyle/>
            <a:p>
              <a:pPr defTabSz="914400" fontAlgn="base">
                <a:spcBef>
                  <a:spcPct val="0"/>
                </a:spcBef>
                <a:spcAft>
                  <a:spcPct val="0"/>
                </a:spcAft>
                <a:tabLst>
                  <a:tab pos="2419350" algn="l"/>
                </a:tabLst>
              </a:pPr>
              <a:r>
                <a:rPr lang="en-GB" sz="1000" b="1" dirty="0" smtClean="0">
                  <a:solidFill>
                    <a:srgbClr val="4096B8"/>
                  </a:solidFill>
                </a:rPr>
                <a:t>Primary colour palette</a:t>
              </a:r>
              <a:endParaRPr lang="en-US" sz="1000" b="1" dirty="0">
                <a:solidFill>
                  <a:srgbClr val="4096B8"/>
                </a:solidFill>
              </a:endParaRPr>
            </a:p>
          </p:txBody>
        </p:sp>
        <p:grpSp>
          <p:nvGrpSpPr>
            <p:cNvPr id="19" name="Group 24"/>
            <p:cNvGrpSpPr/>
            <p:nvPr userDrawn="1"/>
          </p:nvGrpSpPr>
          <p:grpSpPr>
            <a:xfrm>
              <a:off x="-2982575" y="1688965"/>
              <a:ext cx="2863476" cy="307777"/>
              <a:chOff x="-2928990" y="63509"/>
              <a:chExt cx="2643206" cy="307777"/>
            </a:xfrm>
          </p:grpSpPr>
          <p:sp>
            <p:nvSpPr>
              <p:cNvPr id="50" name="Rectangle 49"/>
              <p:cNvSpPr/>
              <p:nvPr userDrawn="1"/>
            </p:nvSpPr>
            <p:spPr>
              <a:xfrm>
                <a:off x="-2928990" y="63509"/>
                <a:ext cx="285752" cy="2857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51" name="TextBox 50"/>
              <p:cNvSpPr txBox="1"/>
              <p:nvPr userDrawn="1"/>
            </p:nvSpPr>
            <p:spPr>
              <a:xfrm>
                <a:off x="-2500362" y="63509"/>
                <a:ext cx="2214578"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smtClean="0">
                    <a:solidFill>
                      <a:srgbClr val="3F4548"/>
                    </a:solidFill>
                  </a:rPr>
                  <a:t>Light grey</a:t>
                </a:r>
              </a:p>
              <a:p>
                <a:pPr defTabSz="914400" fontAlgn="base">
                  <a:spcBef>
                    <a:spcPct val="0"/>
                  </a:spcBef>
                  <a:spcAft>
                    <a:spcPct val="0"/>
                  </a:spcAft>
                </a:pPr>
                <a:r>
                  <a:rPr lang="en-GB" sz="1000" dirty="0" smtClean="0">
                    <a:solidFill>
                      <a:srgbClr val="3F4548"/>
                    </a:solidFill>
                  </a:rPr>
                  <a:t>R220  G221  B217</a:t>
                </a:r>
                <a:endParaRPr lang="en-US" sz="1000" dirty="0">
                  <a:solidFill>
                    <a:srgbClr val="3F4548"/>
                  </a:solidFill>
                </a:endParaRPr>
              </a:p>
            </p:txBody>
          </p:sp>
        </p:grpSp>
        <p:grpSp>
          <p:nvGrpSpPr>
            <p:cNvPr id="20" name="Group 27"/>
            <p:cNvGrpSpPr/>
            <p:nvPr userDrawn="1"/>
          </p:nvGrpSpPr>
          <p:grpSpPr>
            <a:xfrm>
              <a:off x="-2982575" y="2733370"/>
              <a:ext cx="2863476" cy="307777"/>
              <a:chOff x="-2928990" y="696778"/>
              <a:chExt cx="2643206" cy="307777"/>
            </a:xfrm>
          </p:grpSpPr>
          <p:sp>
            <p:nvSpPr>
              <p:cNvPr id="48" name="Rectangle 47"/>
              <p:cNvSpPr/>
              <p:nvPr userDrawn="1"/>
            </p:nvSpPr>
            <p:spPr>
              <a:xfrm>
                <a:off x="-2928990" y="696778"/>
                <a:ext cx="285752" cy="285752"/>
              </a:xfrm>
              <a:prstGeom prst="rect">
                <a:avLst/>
              </a:prstGeom>
              <a:solidFill>
                <a:srgbClr val="79A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49" name="TextBox 48"/>
              <p:cNvSpPr txBox="1"/>
              <p:nvPr userDrawn="1"/>
            </p:nvSpPr>
            <p:spPr>
              <a:xfrm>
                <a:off x="-2500362" y="696778"/>
                <a:ext cx="2214578"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smtClean="0">
                    <a:solidFill>
                      <a:srgbClr val="3F4548"/>
                    </a:solidFill>
                  </a:rPr>
                  <a:t>Pea green</a:t>
                </a:r>
              </a:p>
              <a:p>
                <a:pPr defTabSz="914400" fontAlgn="base">
                  <a:spcBef>
                    <a:spcPct val="0"/>
                  </a:spcBef>
                  <a:spcAft>
                    <a:spcPct val="0"/>
                  </a:spcAft>
                </a:pPr>
                <a:r>
                  <a:rPr lang="en-GB" sz="1000" dirty="0" smtClean="0">
                    <a:solidFill>
                      <a:srgbClr val="3F4548"/>
                    </a:solidFill>
                  </a:rPr>
                  <a:t>R121  G163  B42</a:t>
                </a:r>
                <a:endParaRPr lang="en-US" sz="1000" dirty="0">
                  <a:solidFill>
                    <a:srgbClr val="3F4548"/>
                  </a:solidFill>
                </a:endParaRPr>
              </a:p>
            </p:txBody>
          </p:sp>
        </p:grpSp>
        <p:grpSp>
          <p:nvGrpSpPr>
            <p:cNvPr id="21" name="Group 60"/>
            <p:cNvGrpSpPr/>
            <p:nvPr userDrawn="1"/>
          </p:nvGrpSpPr>
          <p:grpSpPr>
            <a:xfrm>
              <a:off x="-2982571" y="3144506"/>
              <a:ext cx="2863473" cy="307777"/>
              <a:chOff x="-2982571" y="3144506"/>
              <a:chExt cx="2863473" cy="307777"/>
            </a:xfrm>
          </p:grpSpPr>
          <p:sp>
            <p:nvSpPr>
              <p:cNvPr id="46" name="Rectangle 45"/>
              <p:cNvSpPr/>
              <p:nvPr userDrawn="1"/>
            </p:nvSpPr>
            <p:spPr>
              <a:xfrm>
                <a:off x="-2982571" y="3144506"/>
                <a:ext cx="309565" cy="285752"/>
              </a:xfrm>
              <a:prstGeom prst="rect">
                <a:avLst/>
              </a:prstGeom>
              <a:solidFill>
                <a:srgbClr val="008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47" name="TextBox 46"/>
              <p:cNvSpPr txBox="1"/>
              <p:nvPr userDrawn="1"/>
            </p:nvSpPr>
            <p:spPr>
              <a:xfrm>
                <a:off x="-2518224" y="3144506"/>
                <a:ext cx="2399126"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smtClean="0">
                    <a:solidFill>
                      <a:srgbClr val="3F4548"/>
                    </a:solidFill>
                  </a:rPr>
                  <a:t>Forest green</a:t>
                </a:r>
              </a:p>
              <a:p>
                <a:pPr defTabSz="914400" fontAlgn="base">
                  <a:spcBef>
                    <a:spcPct val="0"/>
                  </a:spcBef>
                  <a:spcAft>
                    <a:spcPct val="0"/>
                  </a:spcAft>
                </a:pPr>
                <a:r>
                  <a:rPr lang="en-GB" sz="1000" dirty="0" smtClean="0">
                    <a:solidFill>
                      <a:srgbClr val="3F4548"/>
                    </a:solidFill>
                  </a:rPr>
                  <a:t>R0 G132  B82</a:t>
                </a:r>
                <a:endParaRPr lang="en-US" sz="1000" dirty="0">
                  <a:solidFill>
                    <a:srgbClr val="3F4548"/>
                  </a:solidFill>
                </a:endParaRPr>
              </a:p>
            </p:txBody>
          </p:sp>
        </p:grpSp>
        <p:grpSp>
          <p:nvGrpSpPr>
            <p:cNvPr id="22" name="Group 33"/>
            <p:cNvGrpSpPr/>
            <p:nvPr userDrawn="1"/>
          </p:nvGrpSpPr>
          <p:grpSpPr>
            <a:xfrm>
              <a:off x="-2982575" y="3555642"/>
              <a:ext cx="2863476" cy="307777"/>
              <a:chOff x="-2928990" y="696778"/>
              <a:chExt cx="2643206" cy="307777"/>
            </a:xfrm>
          </p:grpSpPr>
          <p:sp>
            <p:nvSpPr>
              <p:cNvPr id="44" name="Rectangle 43"/>
              <p:cNvSpPr/>
              <p:nvPr userDrawn="1"/>
            </p:nvSpPr>
            <p:spPr>
              <a:xfrm>
                <a:off x="-2928990" y="696778"/>
                <a:ext cx="285752" cy="285752"/>
              </a:xfrm>
              <a:prstGeom prst="rect">
                <a:avLst/>
              </a:prstGeom>
              <a:solidFill>
                <a:srgbClr val="11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45" name="TextBox 44"/>
              <p:cNvSpPr txBox="1"/>
              <p:nvPr userDrawn="1"/>
            </p:nvSpPr>
            <p:spPr>
              <a:xfrm>
                <a:off x="-2500362" y="696778"/>
                <a:ext cx="2214578"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smtClean="0">
                    <a:solidFill>
                      <a:srgbClr val="3F4548"/>
                    </a:solidFill>
                  </a:rPr>
                  <a:t>Bottle green</a:t>
                </a:r>
              </a:p>
              <a:p>
                <a:pPr defTabSz="914400" fontAlgn="base">
                  <a:spcBef>
                    <a:spcPct val="0"/>
                  </a:spcBef>
                  <a:spcAft>
                    <a:spcPct val="0"/>
                  </a:spcAft>
                </a:pPr>
                <a:r>
                  <a:rPr lang="en-GB" sz="1000" dirty="0" smtClean="0">
                    <a:solidFill>
                      <a:srgbClr val="3F4548"/>
                    </a:solidFill>
                  </a:rPr>
                  <a:t>R17  G179  B162</a:t>
                </a:r>
                <a:endParaRPr lang="en-US" sz="1000" dirty="0">
                  <a:solidFill>
                    <a:srgbClr val="3F4548"/>
                  </a:solidFill>
                </a:endParaRPr>
              </a:p>
            </p:txBody>
          </p:sp>
        </p:grpSp>
        <p:grpSp>
          <p:nvGrpSpPr>
            <p:cNvPr id="23" name="Group 36"/>
            <p:cNvGrpSpPr/>
            <p:nvPr userDrawn="1"/>
          </p:nvGrpSpPr>
          <p:grpSpPr>
            <a:xfrm>
              <a:off x="-2982575" y="3966778"/>
              <a:ext cx="2863476" cy="307777"/>
              <a:chOff x="-2928990" y="696778"/>
              <a:chExt cx="2643206" cy="307777"/>
            </a:xfrm>
          </p:grpSpPr>
          <p:sp>
            <p:nvSpPr>
              <p:cNvPr id="42" name="Rectangle 41"/>
              <p:cNvSpPr/>
              <p:nvPr userDrawn="1"/>
            </p:nvSpPr>
            <p:spPr>
              <a:xfrm>
                <a:off x="-2928990" y="696778"/>
                <a:ext cx="285752" cy="285752"/>
              </a:xfrm>
              <a:prstGeom prst="rect">
                <a:avLst/>
              </a:prstGeom>
              <a:solidFill>
                <a:srgbClr val="009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43" name="TextBox 42"/>
              <p:cNvSpPr txBox="1"/>
              <p:nvPr userDrawn="1"/>
            </p:nvSpPr>
            <p:spPr>
              <a:xfrm>
                <a:off x="-2500362" y="696778"/>
                <a:ext cx="2214578"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smtClean="0">
                    <a:solidFill>
                      <a:srgbClr val="3F4548"/>
                    </a:solidFill>
                  </a:rPr>
                  <a:t>Cyan</a:t>
                </a:r>
              </a:p>
              <a:p>
                <a:pPr defTabSz="914400" fontAlgn="base">
                  <a:spcBef>
                    <a:spcPct val="0"/>
                  </a:spcBef>
                  <a:spcAft>
                    <a:spcPct val="0"/>
                  </a:spcAft>
                </a:pPr>
                <a:r>
                  <a:rPr lang="en-GB" sz="1000" dirty="0" smtClean="0">
                    <a:solidFill>
                      <a:srgbClr val="3F4548"/>
                    </a:solidFill>
                  </a:rPr>
                  <a:t>R0  G156  B200</a:t>
                </a:r>
                <a:endParaRPr lang="en-US" sz="1000" dirty="0">
                  <a:solidFill>
                    <a:srgbClr val="3F4548"/>
                  </a:solidFill>
                </a:endParaRPr>
              </a:p>
            </p:txBody>
          </p:sp>
        </p:grpSp>
        <p:grpSp>
          <p:nvGrpSpPr>
            <p:cNvPr id="24" name="Group 63"/>
            <p:cNvGrpSpPr/>
            <p:nvPr userDrawn="1"/>
          </p:nvGrpSpPr>
          <p:grpSpPr>
            <a:xfrm>
              <a:off x="-2982571" y="4377914"/>
              <a:ext cx="2863473" cy="307777"/>
              <a:chOff x="-2982571" y="4377914"/>
              <a:chExt cx="2863473" cy="307777"/>
            </a:xfrm>
          </p:grpSpPr>
          <p:sp>
            <p:nvSpPr>
              <p:cNvPr id="40" name="Rectangle 39"/>
              <p:cNvSpPr/>
              <p:nvPr userDrawn="1"/>
            </p:nvSpPr>
            <p:spPr>
              <a:xfrm>
                <a:off x="-2982571" y="4377914"/>
                <a:ext cx="309565" cy="285752"/>
              </a:xfrm>
              <a:prstGeom prst="rect">
                <a:avLst/>
              </a:prstGeom>
              <a:solidFill>
                <a:srgbClr val="7CB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41" name="TextBox 40"/>
              <p:cNvSpPr txBox="1"/>
              <p:nvPr userDrawn="1"/>
            </p:nvSpPr>
            <p:spPr>
              <a:xfrm>
                <a:off x="-2518224" y="4377914"/>
                <a:ext cx="2399126"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smtClean="0">
                    <a:solidFill>
                      <a:srgbClr val="3F4548"/>
                    </a:solidFill>
                  </a:rPr>
                  <a:t>Light blue</a:t>
                </a:r>
              </a:p>
              <a:p>
                <a:pPr defTabSz="914400" fontAlgn="base">
                  <a:spcBef>
                    <a:spcPct val="0"/>
                  </a:spcBef>
                  <a:spcAft>
                    <a:spcPct val="0"/>
                  </a:spcAft>
                </a:pPr>
                <a:r>
                  <a:rPr lang="en-GB" sz="1000" dirty="0" smtClean="0">
                    <a:solidFill>
                      <a:srgbClr val="3F4548"/>
                    </a:solidFill>
                  </a:rPr>
                  <a:t>R124  G179  B225</a:t>
                </a:r>
                <a:endParaRPr lang="en-US" sz="1000" dirty="0">
                  <a:solidFill>
                    <a:srgbClr val="3F4548"/>
                  </a:solidFill>
                </a:endParaRPr>
              </a:p>
            </p:txBody>
          </p:sp>
        </p:grpSp>
        <p:grpSp>
          <p:nvGrpSpPr>
            <p:cNvPr id="25" name="Group 43"/>
            <p:cNvGrpSpPr/>
            <p:nvPr userDrawn="1"/>
          </p:nvGrpSpPr>
          <p:grpSpPr>
            <a:xfrm>
              <a:off x="-2982575" y="4789050"/>
              <a:ext cx="2863476" cy="307777"/>
              <a:chOff x="-2928990" y="696778"/>
              <a:chExt cx="2643206" cy="307777"/>
            </a:xfrm>
          </p:grpSpPr>
          <p:sp>
            <p:nvSpPr>
              <p:cNvPr id="38" name="Rectangle 37"/>
              <p:cNvSpPr/>
              <p:nvPr userDrawn="1"/>
            </p:nvSpPr>
            <p:spPr>
              <a:xfrm>
                <a:off x="-2928990" y="696778"/>
                <a:ext cx="285752" cy="285752"/>
              </a:xfrm>
              <a:prstGeom prst="rect">
                <a:avLst/>
              </a:prstGeom>
              <a:solidFill>
                <a:srgbClr val="807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39" name="TextBox 38"/>
              <p:cNvSpPr txBox="1"/>
              <p:nvPr userDrawn="1"/>
            </p:nvSpPr>
            <p:spPr>
              <a:xfrm>
                <a:off x="-2500362" y="696778"/>
                <a:ext cx="2214578"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smtClean="0">
                    <a:solidFill>
                      <a:srgbClr val="3F4548"/>
                    </a:solidFill>
                  </a:rPr>
                  <a:t>Violet</a:t>
                </a:r>
              </a:p>
              <a:p>
                <a:pPr defTabSz="914400" fontAlgn="base">
                  <a:spcBef>
                    <a:spcPct val="0"/>
                  </a:spcBef>
                  <a:spcAft>
                    <a:spcPct val="0"/>
                  </a:spcAft>
                </a:pPr>
                <a:r>
                  <a:rPr lang="en-GB" sz="1000" dirty="0" smtClean="0">
                    <a:solidFill>
                      <a:srgbClr val="3F4548"/>
                    </a:solidFill>
                  </a:rPr>
                  <a:t>R128  G118  B207</a:t>
                </a:r>
                <a:endParaRPr lang="en-US" sz="1000" dirty="0">
                  <a:solidFill>
                    <a:srgbClr val="3F4548"/>
                  </a:solidFill>
                </a:endParaRPr>
              </a:p>
            </p:txBody>
          </p:sp>
        </p:grpSp>
        <p:grpSp>
          <p:nvGrpSpPr>
            <p:cNvPr id="26" name="Group 46"/>
            <p:cNvGrpSpPr/>
            <p:nvPr userDrawn="1"/>
          </p:nvGrpSpPr>
          <p:grpSpPr>
            <a:xfrm>
              <a:off x="-2982575" y="5200186"/>
              <a:ext cx="2863476" cy="307777"/>
              <a:chOff x="-2928990" y="696778"/>
              <a:chExt cx="2643206" cy="307777"/>
            </a:xfrm>
          </p:grpSpPr>
          <p:sp>
            <p:nvSpPr>
              <p:cNvPr id="36" name="Rectangle 35"/>
              <p:cNvSpPr/>
              <p:nvPr userDrawn="1"/>
            </p:nvSpPr>
            <p:spPr>
              <a:xfrm>
                <a:off x="-2928990" y="696778"/>
                <a:ext cx="285752" cy="285752"/>
              </a:xfrm>
              <a:prstGeom prst="rect">
                <a:avLst/>
              </a:prstGeom>
              <a:solidFill>
                <a:srgbClr val="8F4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37" name="TextBox 36"/>
              <p:cNvSpPr txBox="1"/>
              <p:nvPr userDrawn="1"/>
            </p:nvSpPr>
            <p:spPr>
              <a:xfrm>
                <a:off x="-2500362" y="696778"/>
                <a:ext cx="2214578"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smtClean="0">
                    <a:solidFill>
                      <a:srgbClr val="3F4548"/>
                    </a:solidFill>
                  </a:rPr>
                  <a:t>Purple</a:t>
                </a:r>
              </a:p>
              <a:p>
                <a:pPr defTabSz="914400" fontAlgn="base">
                  <a:spcBef>
                    <a:spcPct val="0"/>
                  </a:spcBef>
                  <a:spcAft>
                    <a:spcPct val="0"/>
                  </a:spcAft>
                </a:pPr>
                <a:r>
                  <a:rPr lang="en-GB" sz="1000" dirty="0" smtClean="0">
                    <a:solidFill>
                      <a:srgbClr val="3F4548"/>
                    </a:solidFill>
                  </a:rPr>
                  <a:t>R143  G70  B147</a:t>
                </a:r>
                <a:endParaRPr lang="en-US" sz="1000" dirty="0">
                  <a:solidFill>
                    <a:srgbClr val="3F4548"/>
                  </a:solidFill>
                </a:endParaRPr>
              </a:p>
            </p:txBody>
          </p:sp>
        </p:grpSp>
        <p:grpSp>
          <p:nvGrpSpPr>
            <p:cNvPr id="27" name="Group 49"/>
            <p:cNvGrpSpPr/>
            <p:nvPr userDrawn="1"/>
          </p:nvGrpSpPr>
          <p:grpSpPr>
            <a:xfrm>
              <a:off x="-2982575" y="5611322"/>
              <a:ext cx="2863476" cy="307777"/>
              <a:chOff x="-2928990" y="696778"/>
              <a:chExt cx="2643206" cy="307777"/>
            </a:xfrm>
          </p:grpSpPr>
          <p:sp>
            <p:nvSpPr>
              <p:cNvPr id="34" name="Rectangle 33"/>
              <p:cNvSpPr/>
              <p:nvPr userDrawn="1"/>
            </p:nvSpPr>
            <p:spPr>
              <a:xfrm>
                <a:off x="-2928990" y="696778"/>
                <a:ext cx="285752" cy="285752"/>
              </a:xfrm>
              <a:prstGeom prst="rect">
                <a:avLst/>
              </a:prstGeom>
              <a:solidFill>
                <a:srgbClr val="E94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35" name="TextBox 34"/>
              <p:cNvSpPr txBox="1"/>
              <p:nvPr userDrawn="1"/>
            </p:nvSpPr>
            <p:spPr>
              <a:xfrm>
                <a:off x="-2500362" y="696778"/>
                <a:ext cx="2214578"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err="1" smtClean="0">
                    <a:solidFill>
                      <a:srgbClr val="3F4548"/>
                    </a:solidFill>
                  </a:rPr>
                  <a:t>Fuscia</a:t>
                </a:r>
                <a:endParaRPr lang="en-GB" sz="1000" dirty="0" smtClean="0">
                  <a:solidFill>
                    <a:srgbClr val="3F4548"/>
                  </a:solidFill>
                </a:endParaRPr>
              </a:p>
              <a:p>
                <a:pPr defTabSz="914400" fontAlgn="base">
                  <a:spcBef>
                    <a:spcPct val="0"/>
                  </a:spcBef>
                  <a:spcAft>
                    <a:spcPct val="0"/>
                  </a:spcAft>
                </a:pPr>
                <a:r>
                  <a:rPr lang="en-GB" sz="1000" dirty="0" smtClean="0">
                    <a:solidFill>
                      <a:srgbClr val="3F4548"/>
                    </a:solidFill>
                  </a:rPr>
                  <a:t>R233  G69  B140</a:t>
                </a:r>
                <a:endParaRPr lang="en-US" sz="1000" dirty="0">
                  <a:solidFill>
                    <a:srgbClr val="3F4548"/>
                  </a:solidFill>
                </a:endParaRPr>
              </a:p>
            </p:txBody>
          </p:sp>
        </p:grpSp>
        <p:grpSp>
          <p:nvGrpSpPr>
            <p:cNvPr id="28" name="Group 52"/>
            <p:cNvGrpSpPr/>
            <p:nvPr userDrawn="1"/>
          </p:nvGrpSpPr>
          <p:grpSpPr>
            <a:xfrm>
              <a:off x="-2982575" y="6022458"/>
              <a:ext cx="2863476" cy="307777"/>
              <a:chOff x="-2928990" y="696778"/>
              <a:chExt cx="2643206" cy="307777"/>
            </a:xfrm>
          </p:grpSpPr>
          <p:sp>
            <p:nvSpPr>
              <p:cNvPr id="32" name="Rectangle 31"/>
              <p:cNvSpPr/>
              <p:nvPr userDrawn="1"/>
            </p:nvSpPr>
            <p:spPr>
              <a:xfrm>
                <a:off x="-2928990" y="696778"/>
                <a:ext cx="285752" cy="285752"/>
              </a:xfrm>
              <a:prstGeom prst="rect">
                <a:avLst/>
              </a:prstGeom>
              <a:solidFill>
                <a:srgbClr val="C81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33" name="TextBox 32"/>
              <p:cNvSpPr txBox="1"/>
              <p:nvPr userDrawn="1"/>
            </p:nvSpPr>
            <p:spPr>
              <a:xfrm>
                <a:off x="-2500362" y="696778"/>
                <a:ext cx="2214578"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smtClean="0">
                    <a:solidFill>
                      <a:srgbClr val="3F4548"/>
                    </a:solidFill>
                  </a:rPr>
                  <a:t>Red</a:t>
                </a:r>
              </a:p>
              <a:p>
                <a:pPr defTabSz="914400" fontAlgn="base">
                  <a:spcBef>
                    <a:spcPct val="0"/>
                  </a:spcBef>
                  <a:spcAft>
                    <a:spcPct val="0"/>
                  </a:spcAft>
                </a:pPr>
                <a:r>
                  <a:rPr lang="en-GB" sz="1000" dirty="0" smtClean="0">
                    <a:solidFill>
                      <a:srgbClr val="3F4548"/>
                    </a:solidFill>
                  </a:rPr>
                  <a:t>R200  G30  B69</a:t>
                </a:r>
                <a:endParaRPr lang="en-US" sz="1000" dirty="0">
                  <a:solidFill>
                    <a:srgbClr val="3F4548"/>
                  </a:solidFill>
                </a:endParaRPr>
              </a:p>
            </p:txBody>
          </p:sp>
        </p:grpSp>
        <p:grpSp>
          <p:nvGrpSpPr>
            <p:cNvPr id="29" name="Group 55"/>
            <p:cNvGrpSpPr/>
            <p:nvPr userDrawn="1"/>
          </p:nvGrpSpPr>
          <p:grpSpPr>
            <a:xfrm>
              <a:off x="-2982575" y="6433591"/>
              <a:ext cx="2863476" cy="307777"/>
              <a:chOff x="-2928990" y="696778"/>
              <a:chExt cx="2643206" cy="307777"/>
            </a:xfrm>
          </p:grpSpPr>
          <p:sp>
            <p:nvSpPr>
              <p:cNvPr id="30" name="Rectangle 29"/>
              <p:cNvSpPr/>
              <p:nvPr userDrawn="1"/>
            </p:nvSpPr>
            <p:spPr>
              <a:xfrm>
                <a:off x="-2928990" y="696778"/>
                <a:ext cx="285752" cy="285752"/>
              </a:xfrm>
              <a:prstGeom prst="rect">
                <a:avLst/>
              </a:prstGeom>
              <a:solidFill>
                <a:srgbClr val="E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31" name="TextBox 30"/>
              <p:cNvSpPr txBox="1"/>
              <p:nvPr userDrawn="1"/>
            </p:nvSpPr>
            <p:spPr>
              <a:xfrm>
                <a:off x="-2500362" y="696778"/>
                <a:ext cx="2214578"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smtClean="0">
                    <a:solidFill>
                      <a:srgbClr val="3F4548"/>
                    </a:solidFill>
                  </a:rPr>
                  <a:t>Orange</a:t>
                </a:r>
              </a:p>
              <a:p>
                <a:pPr defTabSz="914400" fontAlgn="base">
                  <a:spcBef>
                    <a:spcPct val="0"/>
                  </a:spcBef>
                  <a:spcAft>
                    <a:spcPct val="0"/>
                  </a:spcAft>
                </a:pPr>
                <a:r>
                  <a:rPr lang="en-GB" sz="1000" dirty="0" smtClean="0">
                    <a:solidFill>
                      <a:srgbClr val="3F4548"/>
                    </a:solidFill>
                  </a:rPr>
                  <a:t>R238  G116  29</a:t>
                </a:r>
                <a:endParaRPr lang="en-US" sz="1000" dirty="0">
                  <a:solidFill>
                    <a:srgbClr val="3F4548"/>
                  </a:solidFill>
                </a:endParaRPr>
              </a:p>
            </p:txBody>
          </p:sp>
        </p:grpSp>
      </p:grpSp>
      <p:sp>
        <p:nvSpPr>
          <p:cNvPr id="58" name="Rectangle 57"/>
          <p:cNvSpPr/>
          <p:nvPr/>
        </p:nvSpPr>
        <p:spPr>
          <a:xfrm>
            <a:off x="-2759458" y="2351160"/>
            <a:ext cx="285752" cy="2857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59" name="TextBox 58"/>
          <p:cNvSpPr txBox="1"/>
          <p:nvPr/>
        </p:nvSpPr>
        <p:spPr>
          <a:xfrm>
            <a:off x="-2310951" y="2348887"/>
            <a:ext cx="2214581"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smtClean="0">
                <a:solidFill>
                  <a:srgbClr val="3F4548"/>
                </a:solidFill>
              </a:rPr>
              <a:t>Dark grey</a:t>
            </a:r>
          </a:p>
          <a:p>
            <a:pPr defTabSz="914400" fontAlgn="base">
              <a:spcBef>
                <a:spcPct val="0"/>
              </a:spcBef>
              <a:spcAft>
                <a:spcPct val="0"/>
              </a:spcAft>
            </a:pPr>
            <a:r>
              <a:rPr lang="en-GB" sz="1000" dirty="0" smtClean="0">
                <a:solidFill>
                  <a:srgbClr val="3F4548"/>
                </a:solidFill>
              </a:rPr>
              <a:t>R63  G69  B72</a:t>
            </a:r>
            <a:endParaRPr lang="en-US" sz="1000" dirty="0">
              <a:solidFill>
                <a:srgbClr val="3F4548"/>
              </a:solidFill>
            </a:endParaRPr>
          </a:p>
        </p:txBody>
      </p:sp>
    </p:spTree>
    <p:extLst>
      <p:ext uri="{BB962C8B-B14F-4D97-AF65-F5344CB8AC3E}">
        <p14:creationId xmlns:p14="http://schemas.microsoft.com/office/powerpoint/2010/main" val="26744131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Lst>
  <p:timing>
    <p:tnLst>
      <p:par>
        <p:cTn id="1" dur="indefinite" restart="never" nodeType="tmRoot"/>
      </p:par>
    </p:tnLst>
  </p:timing>
  <p:hf hdr="0" ftr="0"/>
  <p:txStyles>
    <p:title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00" algn="l" rtl="0" eaLnBrk="1" fontAlgn="base" hangingPunct="1">
        <a:spcBef>
          <a:spcPct val="0"/>
        </a:spcBef>
        <a:spcAft>
          <a:spcPct val="0"/>
        </a:spcAft>
        <a:defRPr sz="3200">
          <a:solidFill>
            <a:srgbClr val="D9AB16"/>
          </a:solidFill>
          <a:latin typeface="Arial" charset="0"/>
          <a:cs typeface="Arial" charset="0"/>
        </a:defRPr>
      </a:lvl6pPr>
      <a:lvl7pPr marL="914400" algn="l" rtl="0" eaLnBrk="1" fontAlgn="base" hangingPunct="1">
        <a:spcBef>
          <a:spcPct val="0"/>
        </a:spcBef>
        <a:spcAft>
          <a:spcPct val="0"/>
        </a:spcAft>
        <a:defRPr sz="3200">
          <a:solidFill>
            <a:srgbClr val="D9AB16"/>
          </a:solidFill>
          <a:latin typeface="Arial" charset="0"/>
          <a:cs typeface="Arial" charset="0"/>
        </a:defRPr>
      </a:lvl7pPr>
      <a:lvl8pPr marL="1371600" algn="l" rtl="0" eaLnBrk="1" fontAlgn="base" hangingPunct="1">
        <a:spcBef>
          <a:spcPct val="0"/>
        </a:spcBef>
        <a:spcAft>
          <a:spcPct val="0"/>
        </a:spcAft>
        <a:defRPr sz="3200">
          <a:solidFill>
            <a:srgbClr val="D9AB16"/>
          </a:solidFill>
          <a:latin typeface="Arial" charset="0"/>
          <a:cs typeface="Arial" charset="0"/>
        </a:defRPr>
      </a:lvl8pPr>
      <a:lvl9pPr marL="1828800" algn="l" rtl="0" eaLnBrk="1" fontAlgn="base" hangingPunct="1">
        <a:spcBef>
          <a:spcPct val="0"/>
        </a:spcBef>
        <a:spcAft>
          <a:spcPct val="0"/>
        </a:spcAft>
        <a:defRPr sz="3200">
          <a:solidFill>
            <a:srgbClr val="D9AB16"/>
          </a:solidFill>
          <a:latin typeface="Arial" charset="0"/>
          <a:cs typeface="Arial" charset="0"/>
        </a:defRPr>
      </a:lvl9pPr>
    </p:titleStyle>
    <p:bodyStyle>
      <a:lvl1pPr marL="269875" indent="-269875" algn="l" rtl="0" eaLnBrk="1" fontAlgn="base" hangingPunct="1">
        <a:spcBef>
          <a:spcPct val="50000"/>
        </a:spcBef>
        <a:spcAft>
          <a:spcPct val="0"/>
        </a:spcAft>
        <a:buClr>
          <a:schemeClr val="accent1"/>
        </a:buClr>
        <a:buChar char="•"/>
        <a:defRPr sz="2400">
          <a:solidFill>
            <a:srgbClr val="3F4548"/>
          </a:solidFill>
          <a:latin typeface="+mn-lt"/>
          <a:ea typeface="+mn-ea"/>
          <a:cs typeface="+mn-cs"/>
        </a:defRPr>
      </a:lvl1pPr>
      <a:lvl2pPr marL="717550" indent="-268288" algn="l" rtl="0" eaLnBrk="1" fontAlgn="base" hangingPunct="1">
        <a:spcBef>
          <a:spcPct val="50000"/>
        </a:spcBef>
        <a:spcAft>
          <a:spcPct val="0"/>
        </a:spcAft>
        <a:buClr>
          <a:schemeClr val="accent1"/>
        </a:buClr>
        <a:buChar char="–"/>
        <a:defRPr sz="2000">
          <a:solidFill>
            <a:srgbClr val="3F4548"/>
          </a:solidFill>
          <a:latin typeface="+mn-lt"/>
          <a:cs typeface="+mn-cs"/>
        </a:defRPr>
      </a:lvl2pPr>
      <a:lvl3pPr marL="1071563" indent="-174625" algn="l" rtl="0" eaLnBrk="1" fontAlgn="base" hangingPunct="1">
        <a:spcBef>
          <a:spcPct val="50000"/>
        </a:spcBef>
        <a:spcAft>
          <a:spcPct val="0"/>
        </a:spcAft>
        <a:buClr>
          <a:schemeClr val="accent1"/>
        </a:buClr>
        <a:buFont typeface="Arial" pitchFamily="34" charset="0"/>
        <a:buChar char="•"/>
        <a:defRPr>
          <a:solidFill>
            <a:srgbClr val="3F4548"/>
          </a:solidFill>
          <a:latin typeface="+mn-lt"/>
          <a:cs typeface="+mn-cs"/>
        </a:defRPr>
      </a:lvl3pPr>
      <a:lvl4pPr marL="1433513" indent="-182563" algn="l" rtl="0" eaLnBrk="1" fontAlgn="base" hangingPunct="1">
        <a:spcBef>
          <a:spcPct val="50000"/>
        </a:spcBef>
        <a:spcAft>
          <a:spcPct val="0"/>
        </a:spcAft>
        <a:buClr>
          <a:schemeClr val="accent1"/>
        </a:buClr>
        <a:buChar char="–"/>
        <a:defRPr sz="1600">
          <a:solidFill>
            <a:srgbClr val="3F4548"/>
          </a:solidFill>
          <a:latin typeface="+mn-lt"/>
          <a:cs typeface="+mn-cs"/>
        </a:defRPr>
      </a:lvl4pPr>
      <a:lvl5pPr marL="1792288" indent="-176213" algn="l" rtl="0" eaLnBrk="1" fontAlgn="base" hangingPunct="1">
        <a:spcBef>
          <a:spcPct val="50000"/>
        </a:spcBef>
        <a:spcAft>
          <a:spcPct val="0"/>
        </a:spcAft>
        <a:buClr>
          <a:schemeClr val="accent1"/>
        </a:buClr>
        <a:buFont typeface="Arial" pitchFamily="34" charset="0"/>
        <a:buChar char="•"/>
        <a:defRPr sz="1400">
          <a:solidFill>
            <a:srgbClr val="3F4548"/>
          </a:solidFill>
          <a:latin typeface="+mn-lt"/>
          <a:cs typeface="+mn-cs"/>
        </a:defRPr>
      </a:lvl5pPr>
      <a:lvl6pPr marL="2249488" indent="-176213" algn="l" rtl="0" eaLnBrk="1" fontAlgn="base" hangingPunct="1">
        <a:spcBef>
          <a:spcPct val="50000"/>
        </a:spcBef>
        <a:spcAft>
          <a:spcPct val="0"/>
        </a:spcAft>
        <a:buClr>
          <a:srgbClr val="D9AB16"/>
        </a:buClr>
        <a:buChar char="»"/>
        <a:defRPr sz="1400">
          <a:solidFill>
            <a:srgbClr val="0D2E64"/>
          </a:solidFill>
          <a:latin typeface="+mn-lt"/>
          <a:cs typeface="+mn-cs"/>
        </a:defRPr>
      </a:lvl6pPr>
      <a:lvl7pPr marL="2706688" indent="-176213" algn="l" rtl="0" eaLnBrk="1" fontAlgn="base" hangingPunct="1">
        <a:spcBef>
          <a:spcPct val="50000"/>
        </a:spcBef>
        <a:spcAft>
          <a:spcPct val="0"/>
        </a:spcAft>
        <a:buClr>
          <a:srgbClr val="D9AB16"/>
        </a:buClr>
        <a:buChar char="»"/>
        <a:defRPr sz="1400">
          <a:solidFill>
            <a:srgbClr val="0D2E64"/>
          </a:solidFill>
          <a:latin typeface="+mn-lt"/>
          <a:cs typeface="+mn-cs"/>
        </a:defRPr>
      </a:lvl7pPr>
      <a:lvl8pPr marL="3163888" indent="-176213" algn="l" rtl="0" eaLnBrk="1" fontAlgn="base" hangingPunct="1">
        <a:spcBef>
          <a:spcPct val="50000"/>
        </a:spcBef>
        <a:spcAft>
          <a:spcPct val="0"/>
        </a:spcAft>
        <a:buClr>
          <a:srgbClr val="D9AB16"/>
        </a:buClr>
        <a:buChar char="»"/>
        <a:defRPr sz="1400">
          <a:solidFill>
            <a:srgbClr val="0D2E64"/>
          </a:solidFill>
          <a:latin typeface="+mn-lt"/>
          <a:cs typeface="+mn-cs"/>
        </a:defRPr>
      </a:lvl8pPr>
      <a:lvl9pPr marL="3621088" indent="-176213" algn="l" rtl="0" eaLnBrk="1" fontAlgn="base" hangingPunct="1">
        <a:spcBef>
          <a:spcPct val="50000"/>
        </a:spcBef>
        <a:spcAft>
          <a:spcPct val="0"/>
        </a:spcAft>
        <a:buClr>
          <a:srgbClr val="D9AB16"/>
        </a:buClr>
        <a:buChar char="»"/>
        <a:defRPr sz="1400">
          <a:solidFill>
            <a:srgbClr val="0D2E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9" y="404813"/>
            <a:ext cx="82915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395289" y="1557338"/>
            <a:ext cx="8291512" cy="464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028" name="Rectangle 4"/>
          <p:cNvSpPr>
            <a:spLocks noGrp="1" noChangeArrowheads="1"/>
          </p:cNvSpPr>
          <p:nvPr>
            <p:ph type="dt" sz="half" idx="2"/>
          </p:nvPr>
        </p:nvSpPr>
        <p:spPr bwMode="auto">
          <a:xfrm>
            <a:off x="395289" y="6410325"/>
            <a:ext cx="2016125"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pPr defTabSz="914400" fontAlgn="base">
              <a:spcBef>
                <a:spcPct val="0"/>
              </a:spcBef>
              <a:spcAft>
                <a:spcPct val="0"/>
              </a:spcAft>
            </a:pPr>
            <a:fld id="{0D5A5B80-4E0E-41F8-BFF5-504EC24C412E}" type="datetime4">
              <a:rPr lang="en-GB" smtClean="0">
                <a:solidFill>
                  <a:srgbClr val="3F4548"/>
                </a:solidFill>
              </a:rPr>
              <a:pPr defTabSz="914400" fontAlgn="base">
                <a:spcBef>
                  <a:spcPct val="0"/>
                </a:spcBef>
                <a:spcAft>
                  <a:spcPct val="0"/>
                </a:spcAft>
              </a:pPr>
              <a:t>01 March 2018</a:t>
            </a:fld>
            <a:endParaRPr lang="en-GB" dirty="0">
              <a:solidFill>
                <a:srgbClr val="3F4548"/>
              </a:solidFill>
            </a:endParaRPr>
          </a:p>
        </p:txBody>
      </p:sp>
      <p:sp>
        <p:nvSpPr>
          <p:cNvPr id="1029" name="Rectangle 5"/>
          <p:cNvSpPr>
            <a:spLocks noGrp="1" noChangeArrowheads="1"/>
          </p:cNvSpPr>
          <p:nvPr>
            <p:ph type="ftr" sz="quarter" idx="3"/>
          </p:nvPr>
        </p:nvSpPr>
        <p:spPr bwMode="auto">
          <a:xfrm>
            <a:off x="2411414" y="6410325"/>
            <a:ext cx="4321175"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rgbClr val="3F4548"/>
                </a:solidFill>
              </a:defRPr>
            </a:lvl1pPr>
          </a:lstStyle>
          <a:p>
            <a:pPr defTabSz="914400" fontAlgn="base">
              <a:spcBef>
                <a:spcPct val="0"/>
              </a:spcBef>
              <a:spcAft>
                <a:spcPct val="0"/>
              </a:spcAft>
            </a:pPr>
            <a:endParaRPr lang="en-GB"/>
          </a:p>
        </p:txBody>
      </p:sp>
      <p:sp>
        <p:nvSpPr>
          <p:cNvPr id="1030" name="Rectangle 6"/>
          <p:cNvSpPr>
            <a:spLocks noGrp="1" noChangeArrowheads="1"/>
          </p:cNvSpPr>
          <p:nvPr>
            <p:ph type="sldNum" sz="quarter" idx="4"/>
          </p:nvPr>
        </p:nvSpPr>
        <p:spPr bwMode="auto">
          <a:xfrm>
            <a:off x="8101013" y="6402390"/>
            <a:ext cx="6477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3F4548"/>
                </a:solidFill>
              </a:defRPr>
            </a:lvl1pPr>
          </a:lstStyle>
          <a:p>
            <a:pPr defTabSz="914400" fontAlgn="base">
              <a:spcBef>
                <a:spcPct val="0"/>
              </a:spcBef>
              <a:spcAft>
                <a:spcPct val="0"/>
              </a:spcAft>
            </a:pPr>
            <a:fld id="{65C5C0B4-F90D-4B90-B187-E84366B07232}" type="slidenum">
              <a:rPr lang="en-GB" smtClean="0"/>
              <a:pPr defTabSz="914400" fontAlgn="base">
                <a:spcBef>
                  <a:spcPct val="0"/>
                </a:spcBef>
                <a:spcAft>
                  <a:spcPct val="0"/>
                </a:spcAft>
              </a:pPr>
              <a:t>‹#›</a:t>
            </a:fld>
            <a:endParaRPr lang="en-GB" dirty="0"/>
          </a:p>
        </p:txBody>
      </p:sp>
      <p:sp>
        <p:nvSpPr>
          <p:cNvPr id="1031" name="Line 7"/>
          <p:cNvSpPr>
            <a:spLocks noChangeShapeType="1"/>
          </p:cNvSpPr>
          <p:nvPr/>
        </p:nvSpPr>
        <p:spPr bwMode="auto">
          <a:xfrm>
            <a:off x="468314" y="6329363"/>
            <a:ext cx="8207375"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GB">
              <a:solidFill>
                <a:srgbClr val="3F4548"/>
              </a:solidFill>
            </a:endParaRPr>
          </a:p>
        </p:txBody>
      </p:sp>
      <p:grpSp>
        <p:nvGrpSpPr>
          <p:cNvPr id="10" name="Group 64"/>
          <p:cNvGrpSpPr/>
          <p:nvPr/>
        </p:nvGrpSpPr>
        <p:grpSpPr>
          <a:xfrm>
            <a:off x="-2896019" y="0"/>
            <a:ext cx="2786082" cy="6858000"/>
            <a:chOff x="-3137354" y="0"/>
            <a:chExt cx="3018256" cy="6858000"/>
          </a:xfrm>
        </p:grpSpPr>
        <p:sp>
          <p:nvSpPr>
            <p:cNvPr id="12" name="Rectangle 11"/>
            <p:cNvSpPr/>
            <p:nvPr userDrawn="1"/>
          </p:nvSpPr>
          <p:spPr>
            <a:xfrm>
              <a:off x="-3137354" y="0"/>
              <a:ext cx="29944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dirty="0">
                <a:solidFill>
                  <a:prstClr val="white"/>
                </a:solidFill>
              </a:endParaRPr>
            </a:p>
          </p:txBody>
        </p:sp>
        <p:sp>
          <p:nvSpPr>
            <p:cNvPr id="13" name="TextBox 12"/>
            <p:cNvSpPr txBox="1"/>
            <p:nvPr userDrawn="1"/>
          </p:nvSpPr>
          <p:spPr>
            <a:xfrm>
              <a:off x="-2982572" y="99308"/>
              <a:ext cx="2839661" cy="307777"/>
            </a:xfrm>
            <a:prstGeom prst="rect">
              <a:avLst/>
            </a:prstGeom>
            <a:noFill/>
          </p:spPr>
          <p:txBody>
            <a:bodyPr wrap="square" lIns="0" tIns="0" rIns="0" bIns="0" rtlCol="0">
              <a:spAutoFit/>
            </a:bodyPr>
            <a:lstStyle/>
            <a:p>
              <a:pPr defTabSz="914400" fontAlgn="base">
                <a:spcBef>
                  <a:spcPct val="0"/>
                </a:spcBef>
                <a:spcAft>
                  <a:spcPct val="0"/>
                </a:spcAft>
              </a:pPr>
              <a:r>
                <a:rPr lang="en-GB" sz="1000" b="1" dirty="0" smtClean="0">
                  <a:solidFill>
                    <a:srgbClr val="113458"/>
                  </a:solidFill>
                </a:rPr>
                <a:t>Colour palette for PowerPoint presentations</a:t>
              </a:r>
              <a:endParaRPr lang="en-US" sz="1000" b="1" dirty="0">
                <a:solidFill>
                  <a:srgbClr val="113458"/>
                </a:solidFill>
              </a:endParaRPr>
            </a:p>
          </p:txBody>
        </p:sp>
        <p:grpSp>
          <p:nvGrpSpPr>
            <p:cNvPr id="14" name="Group 58"/>
            <p:cNvGrpSpPr/>
            <p:nvPr userDrawn="1"/>
          </p:nvGrpSpPr>
          <p:grpSpPr>
            <a:xfrm>
              <a:off x="-2982571" y="476672"/>
              <a:ext cx="2863473" cy="307777"/>
              <a:chOff x="-2982571" y="476672"/>
              <a:chExt cx="2863473" cy="307777"/>
            </a:xfrm>
          </p:grpSpPr>
          <p:sp>
            <p:nvSpPr>
              <p:cNvPr id="56" name="Rectangle 9"/>
              <p:cNvSpPr/>
              <p:nvPr userDrawn="1"/>
            </p:nvSpPr>
            <p:spPr>
              <a:xfrm>
                <a:off x="-2982571" y="476672"/>
                <a:ext cx="309565" cy="28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57" name="TextBox 11"/>
              <p:cNvSpPr txBox="1"/>
              <p:nvPr userDrawn="1"/>
            </p:nvSpPr>
            <p:spPr>
              <a:xfrm>
                <a:off x="-2518224" y="476672"/>
                <a:ext cx="2399126"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smtClean="0">
                    <a:solidFill>
                      <a:srgbClr val="3F4548"/>
                    </a:solidFill>
                  </a:rPr>
                  <a:t>Dark blue</a:t>
                </a:r>
              </a:p>
              <a:p>
                <a:pPr defTabSz="914400" fontAlgn="base">
                  <a:spcBef>
                    <a:spcPct val="0"/>
                  </a:spcBef>
                  <a:spcAft>
                    <a:spcPct val="0"/>
                  </a:spcAft>
                </a:pPr>
                <a:r>
                  <a:rPr lang="en-GB" sz="1000" dirty="0" smtClean="0">
                    <a:solidFill>
                      <a:srgbClr val="3F4548"/>
                    </a:solidFill>
                  </a:rPr>
                  <a:t>R17  G52  B88</a:t>
                </a:r>
                <a:endParaRPr lang="en-US" sz="1000" dirty="0">
                  <a:solidFill>
                    <a:srgbClr val="3F4548"/>
                  </a:solidFill>
                </a:endParaRPr>
              </a:p>
            </p:txBody>
          </p:sp>
        </p:grpSp>
        <p:grpSp>
          <p:nvGrpSpPr>
            <p:cNvPr id="15" name="Group 13"/>
            <p:cNvGrpSpPr/>
            <p:nvPr userDrawn="1"/>
          </p:nvGrpSpPr>
          <p:grpSpPr>
            <a:xfrm>
              <a:off x="-2982575" y="882170"/>
              <a:ext cx="2863476" cy="307777"/>
              <a:chOff x="-2928990" y="365095"/>
              <a:chExt cx="2643206" cy="307777"/>
            </a:xfrm>
          </p:grpSpPr>
          <p:sp>
            <p:nvSpPr>
              <p:cNvPr id="54" name="Rectangle 14"/>
              <p:cNvSpPr/>
              <p:nvPr userDrawn="1"/>
            </p:nvSpPr>
            <p:spPr>
              <a:xfrm>
                <a:off x="-2928990" y="365095"/>
                <a:ext cx="285752" cy="285752"/>
              </a:xfrm>
              <a:prstGeom prst="rect">
                <a:avLst/>
              </a:prstGeom>
              <a:solidFill>
                <a:srgbClr val="D9AB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55" name="TextBox 15"/>
              <p:cNvSpPr txBox="1"/>
              <p:nvPr userDrawn="1"/>
            </p:nvSpPr>
            <p:spPr>
              <a:xfrm>
                <a:off x="-2500362" y="365095"/>
                <a:ext cx="2214578"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smtClean="0">
                    <a:solidFill>
                      <a:srgbClr val="3F4548"/>
                    </a:solidFill>
                  </a:rPr>
                  <a:t>Gold</a:t>
                </a:r>
              </a:p>
              <a:p>
                <a:pPr defTabSz="914400" fontAlgn="base">
                  <a:spcBef>
                    <a:spcPct val="0"/>
                  </a:spcBef>
                  <a:spcAft>
                    <a:spcPct val="0"/>
                  </a:spcAft>
                </a:pPr>
                <a:r>
                  <a:rPr lang="en-GB" sz="1000" dirty="0" smtClean="0">
                    <a:solidFill>
                      <a:srgbClr val="3F4548"/>
                    </a:solidFill>
                  </a:rPr>
                  <a:t>R217  G171  B22</a:t>
                </a:r>
                <a:endParaRPr lang="en-US" sz="800" dirty="0">
                  <a:solidFill>
                    <a:srgbClr val="3F4548"/>
                  </a:solidFill>
                </a:endParaRPr>
              </a:p>
            </p:txBody>
          </p:sp>
        </p:grpSp>
        <p:grpSp>
          <p:nvGrpSpPr>
            <p:cNvPr id="16" name="Group 16"/>
            <p:cNvGrpSpPr/>
            <p:nvPr userDrawn="1"/>
          </p:nvGrpSpPr>
          <p:grpSpPr>
            <a:xfrm>
              <a:off x="-2982575" y="1277829"/>
              <a:ext cx="2863476" cy="307777"/>
              <a:chOff x="-2928990" y="63509"/>
              <a:chExt cx="2643206" cy="307777"/>
            </a:xfrm>
          </p:grpSpPr>
          <p:sp>
            <p:nvSpPr>
              <p:cNvPr id="52" name="Rectangle 17"/>
              <p:cNvSpPr/>
              <p:nvPr userDrawn="1"/>
            </p:nvSpPr>
            <p:spPr>
              <a:xfrm>
                <a:off x="-2928990" y="63509"/>
                <a:ext cx="285752" cy="285752"/>
              </a:xfrm>
              <a:prstGeom prst="rect">
                <a:avLst/>
              </a:prstGeom>
              <a:solidFill>
                <a:srgbClr val="409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53" name="TextBox 18"/>
              <p:cNvSpPr txBox="1"/>
              <p:nvPr userDrawn="1"/>
            </p:nvSpPr>
            <p:spPr>
              <a:xfrm>
                <a:off x="-2500362" y="63509"/>
                <a:ext cx="2214578"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smtClean="0">
                    <a:solidFill>
                      <a:srgbClr val="3F4548"/>
                    </a:solidFill>
                  </a:rPr>
                  <a:t>Mid blue</a:t>
                </a:r>
              </a:p>
              <a:p>
                <a:pPr defTabSz="914400" fontAlgn="base">
                  <a:spcBef>
                    <a:spcPct val="0"/>
                  </a:spcBef>
                  <a:spcAft>
                    <a:spcPct val="0"/>
                  </a:spcAft>
                </a:pPr>
                <a:r>
                  <a:rPr lang="en-GB" sz="1000" dirty="0" smtClean="0">
                    <a:solidFill>
                      <a:srgbClr val="3F4548"/>
                    </a:solidFill>
                  </a:rPr>
                  <a:t>R64  G150  B184</a:t>
                </a:r>
                <a:endParaRPr lang="en-US" sz="1000" dirty="0">
                  <a:solidFill>
                    <a:srgbClr val="3F4548"/>
                  </a:solidFill>
                </a:endParaRPr>
              </a:p>
            </p:txBody>
          </p:sp>
        </p:grpSp>
        <p:sp>
          <p:nvSpPr>
            <p:cNvPr id="17" name="TextBox 16"/>
            <p:cNvSpPr txBox="1"/>
            <p:nvPr userDrawn="1"/>
          </p:nvSpPr>
          <p:spPr>
            <a:xfrm>
              <a:off x="-2982571" y="2122984"/>
              <a:ext cx="2399126" cy="153888"/>
            </a:xfrm>
            <a:prstGeom prst="rect">
              <a:avLst/>
            </a:prstGeom>
            <a:noFill/>
          </p:spPr>
          <p:txBody>
            <a:bodyPr wrap="square" lIns="0" tIns="0" rIns="0" bIns="0" rtlCol="0">
              <a:spAutoFit/>
            </a:bodyPr>
            <a:lstStyle/>
            <a:p>
              <a:pPr defTabSz="914400" fontAlgn="base">
                <a:spcBef>
                  <a:spcPct val="0"/>
                </a:spcBef>
                <a:spcAft>
                  <a:spcPct val="0"/>
                </a:spcAft>
              </a:pPr>
              <a:r>
                <a:rPr lang="en-GB" sz="1000" b="1" dirty="0" smtClean="0">
                  <a:solidFill>
                    <a:srgbClr val="4096B8"/>
                  </a:solidFill>
                </a:rPr>
                <a:t>Secondary colour palette</a:t>
              </a:r>
              <a:endParaRPr lang="en-US" sz="1000" b="1" dirty="0">
                <a:solidFill>
                  <a:srgbClr val="4096B8"/>
                </a:solidFill>
              </a:endParaRPr>
            </a:p>
          </p:txBody>
        </p:sp>
        <p:sp>
          <p:nvSpPr>
            <p:cNvPr id="18" name="TextBox 17"/>
            <p:cNvSpPr txBox="1"/>
            <p:nvPr userDrawn="1"/>
          </p:nvSpPr>
          <p:spPr>
            <a:xfrm>
              <a:off x="-2982571" y="260648"/>
              <a:ext cx="2399126" cy="153888"/>
            </a:xfrm>
            <a:prstGeom prst="rect">
              <a:avLst/>
            </a:prstGeom>
            <a:noFill/>
          </p:spPr>
          <p:txBody>
            <a:bodyPr wrap="square" lIns="0" tIns="0" rIns="0" bIns="0" rtlCol="0">
              <a:spAutoFit/>
            </a:bodyPr>
            <a:lstStyle/>
            <a:p>
              <a:pPr defTabSz="914400" fontAlgn="base">
                <a:spcBef>
                  <a:spcPct val="0"/>
                </a:spcBef>
                <a:spcAft>
                  <a:spcPct val="0"/>
                </a:spcAft>
                <a:tabLst>
                  <a:tab pos="2419350" algn="l"/>
                </a:tabLst>
              </a:pPr>
              <a:r>
                <a:rPr lang="en-GB" sz="1000" b="1" dirty="0" smtClean="0">
                  <a:solidFill>
                    <a:srgbClr val="4096B8"/>
                  </a:solidFill>
                </a:rPr>
                <a:t>Primary colour palette</a:t>
              </a:r>
              <a:endParaRPr lang="en-US" sz="1000" b="1" dirty="0">
                <a:solidFill>
                  <a:srgbClr val="4096B8"/>
                </a:solidFill>
              </a:endParaRPr>
            </a:p>
          </p:txBody>
        </p:sp>
        <p:grpSp>
          <p:nvGrpSpPr>
            <p:cNvPr id="19" name="Group 24"/>
            <p:cNvGrpSpPr/>
            <p:nvPr userDrawn="1"/>
          </p:nvGrpSpPr>
          <p:grpSpPr>
            <a:xfrm>
              <a:off x="-2982575" y="1688965"/>
              <a:ext cx="2863476" cy="307777"/>
              <a:chOff x="-2928990" y="63509"/>
              <a:chExt cx="2643206" cy="307777"/>
            </a:xfrm>
          </p:grpSpPr>
          <p:sp>
            <p:nvSpPr>
              <p:cNvPr id="50" name="Rectangle 49"/>
              <p:cNvSpPr/>
              <p:nvPr userDrawn="1"/>
            </p:nvSpPr>
            <p:spPr>
              <a:xfrm>
                <a:off x="-2928990" y="63509"/>
                <a:ext cx="285752" cy="2857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51" name="TextBox 50"/>
              <p:cNvSpPr txBox="1"/>
              <p:nvPr userDrawn="1"/>
            </p:nvSpPr>
            <p:spPr>
              <a:xfrm>
                <a:off x="-2500362" y="63509"/>
                <a:ext cx="2214578"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smtClean="0">
                    <a:solidFill>
                      <a:srgbClr val="3F4548"/>
                    </a:solidFill>
                  </a:rPr>
                  <a:t>Light grey</a:t>
                </a:r>
              </a:p>
              <a:p>
                <a:pPr defTabSz="914400" fontAlgn="base">
                  <a:spcBef>
                    <a:spcPct val="0"/>
                  </a:spcBef>
                  <a:spcAft>
                    <a:spcPct val="0"/>
                  </a:spcAft>
                </a:pPr>
                <a:r>
                  <a:rPr lang="en-GB" sz="1000" dirty="0" smtClean="0">
                    <a:solidFill>
                      <a:srgbClr val="3F4548"/>
                    </a:solidFill>
                  </a:rPr>
                  <a:t>R220  G221  B217</a:t>
                </a:r>
                <a:endParaRPr lang="en-US" sz="1000" dirty="0">
                  <a:solidFill>
                    <a:srgbClr val="3F4548"/>
                  </a:solidFill>
                </a:endParaRPr>
              </a:p>
            </p:txBody>
          </p:sp>
        </p:grpSp>
        <p:grpSp>
          <p:nvGrpSpPr>
            <p:cNvPr id="20" name="Group 27"/>
            <p:cNvGrpSpPr/>
            <p:nvPr userDrawn="1"/>
          </p:nvGrpSpPr>
          <p:grpSpPr>
            <a:xfrm>
              <a:off x="-2982575" y="2733370"/>
              <a:ext cx="2863476" cy="307777"/>
              <a:chOff x="-2928990" y="696778"/>
              <a:chExt cx="2643206" cy="307777"/>
            </a:xfrm>
          </p:grpSpPr>
          <p:sp>
            <p:nvSpPr>
              <p:cNvPr id="48" name="Rectangle 47"/>
              <p:cNvSpPr/>
              <p:nvPr userDrawn="1"/>
            </p:nvSpPr>
            <p:spPr>
              <a:xfrm>
                <a:off x="-2928990" y="696778"/>
                <a:ext cx="285752" cy="285752"/>
              </a:xfrm>
              <a:prstGeom prst="rect">
                <a:avLst/>
              </a:prstGeom>
              <a:solidFill>
                <a:srgbClr val="79A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49" name="TextBox 48"/>
              <p:cNvSpPr txBox="1"/>
              <p:nvPr userDrawn="1"/>
            </p:nvSpPr>
            <p:spPr>
              <a:xfrm>
                <a:off x="-2500362" y="696778"/>
                <a:ext cx="2214578"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smtClean="0">
                    <a:solidFill>
                      <a:srgbClr val="3F4548"/>
                    </a:solidFill>
                  </a:rPr>
                  <a:t>Pea green</a:t>
                </a:r>
              </a:p>
              <a:p>
                <a:pPr defTabSz="914400" fontAlgn="base">
                  <a:spcBef>
                    <a:spcPct val="0"/>
                  </a:spcBef>
                  <a:spcAft>
                    <a:spcPct val="0"/>
                  </a:spcAft>
                </a:pPr>
                <a:r>
                  <a:rPr lang="en-GB" sz="1000" dirty="0" smtClean="0">
                    <a:solidFill>
                      <a:srgbClr val="3F4548"/>
                    </a:solidFill>
                  </a:rPr>
                  <a:t>R121  G163  B42</a:t>
                </a:r>
                <a:endParaRPr lang="en-US" sz="1000" dirty="0">
                  <a:solidFill>
                    <a:srgbClr val="3F4548"/>
                  </a:solidFill>
                </a:endParaRPr>
              </a:p>
            </p:txBody>
          </p:sp>
        </p:grpSp>
        <p:grpSp>
          <p:nvGrpSpPr>
            <p:cNvPr id="21" name="Group 60"/>
            <p:cNvGrpSpPr/>
            <p:nvPr userDrawn="1"/>
          </p:nvGrpSpPr>
          <p:grpSpPr>
            <a:xfrm>
              <a:off x="-2982571" y="3144506"/>
              <a:ext cx="2863473" cy="307777"/>
              <a:chOff x="-2982571" y="3144506"/>
              <a:chExt cx="2863473" cy="307777"/>
            </a:xfrm>
          </p:grpSpPr>
          <p:sp>
            <p:nvSpPr>
              <p:cNvPr id="46" name="Rectangle 45"/>
              <p:cNvSpPr/>
              <p:nvPr userDrawn="1"/>
            </p:nvSpPr>
            <p:spPr>
              <a:xfrm>
                <a:off x="-2982571" y="3144506"/>
                <a:ext cx="309565" cy="285752"/>
              </a:xfrm>
              <a:prstGeom prst="rect">
                <a:avLst/>
              </a:prstGeom>
              <a:solidFill>
                <a:srgbClr val="008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47" name="TextBox 46"/>
              <p:cNvSpPr txBox="1"/>
              <p:nvPr userDrawn="1"/>
            </p:nvSpPr>
            <p:spPr>
              <a:xfrm>
                <a:off x="-2518224" y="3144506"/>
                <a:ext cx="2399126"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smtClean="0">
                    <a:solidFill>
                      <a:srgbClr val="3F4548"/>
                    </a:solidFill>
                  </a:rPr>
                  <a:t>Forest green</a:t>
                </a:r>
              </a:p>
              <a:p>
                <a:pPr defTabSz="914400" fontAlgn="base">
                  <a:spcBef>
                    <a:spcPct val="0"/>
                  </a:spcBef>
                  <a:spcAft>
                    <a:spcPct val="0"/>
                  </a:spcAft>
                </a:pPr>
                <a:r>
                  <a:rPr lang="en-GB" sz="1000" dirty="0" smtClean="0">
                    <a:solidFill>
                      <a:srgbClr val="3F4548"/>
                    </a:solidFill>
                  </a:rPr>
                  <a:t>R0 G132  B82</a:t>
                </a:r>
                <a:endParaRPr lang="en-US" sz="1000" dirty="0">
                  <a:solidFill>
                    <a:srgbClr val="3F4548"/>
                  </a:solidFill>
                </a:endParaRPr>
              </a:p>
            </p:txBody>
          </p:sp>
        </p:grpSp>
        <p:grpSp>
          <p:nvGrpSpPr>
            <p:cNvPr id="22" name="Group 33"/>
            <p:cNvGrpSpPr/>
            <p:nvPr userDrawn="1"/>
          </p:nvGrpSpPr>
          <p:grpSpPr>
            <a:xfrm>
              <a:off x="-2982575" y="3555642"/>
              <a:ext cx="2863476" cy="307777"/>
              <a:chOff x="-2928990" y="696778"/>
              <a:chExt cx="2643206" cy="307777"/>
            </a:xfrm>
          </p:grpSpPr>
          <p:sp>
            <p:nvSpPr>
              <p:cNvPr id="44" name="Rectangle 43"/>
              <p:cNvSpPr/>
              <p:nvPr userDrawn="1"/>
            </p:nvSpPr>
            <p:spPr>
              <a:xfrm>
                <a:off x="-2928990" y="696778"/>
                <a:ext cx="285752" cy="285752"/>
              </a:xfrm>
              <a:prstGeom prst="rect">
                <a:avLst/>
              </a:prstGeom>
              <a:solidFill>
                <a:srgbClr val="11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45" name="TextBox 44"/>
              <p:cNvSpPr txBox="1"/>
              <p:nvPr userDrawn="1"/>
            </p:nvSpPr>
            <p:spPr>
              <a:xfrm>
                <a:off x="-2500362" y="696778"/>
                <a:ext cx="2214578"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smtClean="0">
                    <a:solidFill>
                      <a:srgbClr val="3F4548"/>
                    </a:solidFill>
                  </a:rPr>
                  <a:t>Bottle green</a:t>
                </a:r>
              </a:p>
              <a:p>
                <a:pPr defTabSz="914400" fontAlgn="base">
                  <a:spcBef>
                    <a:spcPct val="0"/>
                  </a:spcBef>
                  <a:spcAft>
                    <a:spcPct val="0"/>
                  </a:spcAft>
                </a:pPr>
                <a:r>
                  <a:rPr lang="en-GB" sz="1000" dirty="0" smtClean="0">
                    <a:solidFill>
                      <a:srgbClr val="3F4548"/>
                    </a:solidFill>
                  </a:rPr>
                  <a:t>R17  G179  B162</a:t>
                </a:r>
                <a:endParaRPr lang="en-US" sz="1000" dirty="0">
                  <a:solidFill>
                    <a:srgbClr val="3F4548"/>
                  </a:solidFill>
                </a:endParaRPr>
              </a:p>
            </p:txBody>
          </p:sp>
        </p:grpSp>
        <p:grpSp>
          <p:nvGrpSpPr>
            <p:cNvPr id="23" name="Group 36"/>
            <p:cNvGrpSpPr/>
            <p:nvPr userDrawn="1"/>
          </p:nvGrpSpPr>
          <p:grpSpPr>
            <a:xfrm>
              <a:off x="-2982575" y="3966778"/>
              <a:ext cx="2863476" cy="307777"/>
              <a:chOff x="-2928990" y="696778"/>
              <a:chExt cx="2643206" cy="307777"/>
            </a:xfrm>
          </p:grpSpPr>
          <p:sp>
            <p:nvSpPr>
              <p:cNvPr id="42" name="Rectangle 41"/>
              <p:cNvSpPr/>
              <p:nvPr userDrawn="1"/>
            </p:nvSpPr>
            <p:spPr>
              <a:xfrm>
                <a:off x="-2928990" y="696778"/>
                <a:ext cx="285752" cy="285752"/>
              </a:xfrm>
              <a:prstGeom prst="rect">
                <a:avLst/>
              </a:prstGeom>
              <a:solidFill>
                <a:srgbClr val="009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43" name="TextBox 42"/>
              <p:cNvSpPr txBox="1"/>
              <p:nvPr userDrawn="1"/>
            </p:nvSpPr>
            <p:spPr>
              <a:xfrm>
                <a:off x="-2500362" y="696778"/>
                <a:ext cx="2214578"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smtClean="0">
                    <a:solidFill>
                      <a:srgbClr val="3F4548"/>
                    </a:solidFill>
                  </a:rPr>
                  <a:t>Cyan</a:t>
                </a:r>
              </a:p>
              <a:p>
                <a:pPr defTabSz="914400" fontAlgn="base">
                  <a:spcBef>
                    <a:spcPct val="0"/>
                  </a:spcBef>
                  <a:spcAft>
                    <a:spcPct val="0"/>
                  </a:spcAft>
                </a:pPr>
                <a:r>
                  <a:rPr lang="en-GB" sz="1000" dirty="0" smtClean="0">
                    <a:solidFill>
                      <a:srgbClr val="3F4548"/>
                    </a:solidFill>
                  </a:rPr>
                  <a:t>R0  G156  B200</a:t>
                </a:r>
                <a:endParaRPr lang="en-US" sz="1000" dirty="0">
                  <a:solidFill>
                    <a:srgbClr val="3F4548"/>
                  </a:solidFill>
                </a:endParaRPr>
              </a:p>
            </p:txBody>
          </p:sp>
        </p:grpSp>
        <p:grpSp>
          <p:nvGrpSpPr>
            <p:cNvPr id="24" name="Group 63"/>
            <p:cNvGrpSpPr/>
            <p:nvPr userDrawn="1"/>
          </p:nvGrpSpPr>
          <p:grpSpPr>
            <a:xfrm>
              <a:off x="-2982571" y="4377914"/>
              <a:ext cx="2863473" cy="307777"/>
              <a:chOff x="-2982571" y="4377914"/>
              <a:chExt cx="2863473" cy="307777"/>
            </a:xfrm>
          </p:grpSpPr>
          <p:sp>
            <p:nvSpPr>
              <p:cNvPr id="40" name="Rectangle 39"/>
              <p:cNvSpPr/>
              <p:nvPr userDrawn="1"/>
            </p:nvSpPr>
            <p:spPr>
              <a:xfrm>
                <a:off x="-2982571" y="4377914"/>
                <a:ext cx="309565" cy="285752"/>
              </a:xfrm>
              <a:prstGeom prst="rect">
                <a:avLst/>
              </a:prstGeom>
              <a:solidFill>
                <a:srgbClr val="7CB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41" name="TextBox 40"/>
              <p:cNvSpPr txBox="1"/>
              <p:nvPr userDrawn="1"/>
            </p:nvSpPr>
            <p:spPr>
              <a:xfrm>
                <a:off x="-2518224" y="4377914"/>
                <a:ext cx="2399126"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smtClean="0">
                    <a:solidFill>
                      <a:srgbClr val="3F4548"/>
                    </a:solidFill>
                  </a:rPr>
                  <a:t>Light blue</a:t>
                </a:r>
              </a:p>
              <a:p>
                <a:pPr defTabSz="914400" fontAlgn="base">
                  <a:spcBef>
                    <a:spcPct val="0"/>
                  </a:spcBef>
                  <a:spcAft>
                    <a:spcPct val="0"/>
                  </a:spcAft>
                </a:pPr>
                <a:r>
                  <a:rPr lang="en-GB" sz="1000" dirty="0" smtClean="0">
                    <a:solidFill>
                      <a:srgbClr val="3F4548"/>
                    </a:solidFill>
                  </a:rPr>
                  <a:t>R124  G179  B225</a:t>
                </a:r>
                <a:endParaRPr lang="en-US" sz="1000" dirty="0">
                  <a:solidFill>
                    <a:srgbClr val="3F4548"/>
                  </a:solidFill>
                </a:endParaRPr>
              </a:p>
            </p:txBody>
          </p:sp>
        </p:grpSp>
        <p:grpSp>
          <p:nvGrpSpPr>
            <p:cNvPr id="25" name="Group 43"/>
            <p:cNvGrpSpPr/>
            <p:nvPr userDrawn="1"/>
          </p:nvGrpSpPr>
          <p:grpSpPr>
            <a:xfrm>
              <a:off x="-2982575" y="4789050"/>
              <a:ext cx="2863476" cy="307777"/>
              <a:chOff x="-2928990" y="696778"/>
              <a:chExt cx="2643206" cy="307777"/>
            </a:xfrm>
          </p:grpSpPr>
          <p:sp>
            <p:nvSpPr>
              <p:cNvPr id="38" name="Rectangle 37"/>
              <p:cNvSpPr/>
              <p:nvPr userDrawn="1"/>
            </p:nvSpPr>
            <p:spPr>
              <a:xfrm>
                <a:off x="-2928990" y="696778"/>
                <a:ext cx="285752" cy="285752"/>
              </a:xfrm>
              <a:prstGeom prst="rect">
                <a:avLst/>
              </a:prstGeom>
              <a:solidFill>
                <a:srgbClr val="807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39" name="TextBox 38"/>
              <p:cNvSpPr txBox="1"/>
              <p:nvPr userDrawn="1"/>
            </p:nvSpPr>
            <p:spPr>
              <a:xfrm>
                <a:off x="-2500362" y="696778"/>
                <a:ext cx="2214578"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smtClean="0">
                    <a:solidFill>
                      <a:srgbClr val="3F4548"/>
                    </a:solidFill>
                  </a:rPr>
                  <a:t>Violet</a:t>
                </a:r>
              </a:p>
              <a:p>
                <a:pPr defTabSz="914400" fontAlgn="base">
                  <a:spcBef>
                    <a:spcPct val="0"/>
                  </a:spcBef>
                  <a:spcAft>
                    <a:spcPct val="0"/>
                  </a:spcAft>
                </a:pPr>
                <a:r>
                  <a:rPr lang="en-GB" sz="1000" dirty="0" smtClean="0">
                    <a:solidFill>
                      <a:srgbClr val="3F4548"/>
                    </a:solidFill>
                  </a:rPr>
                  <a:t>R128  G118  B207</a:t>
                </a:r>
                <a:endParaRPr lang="en-US" sz="1000" dirty="0">
                  <a:solidFill>
                    <a:srgbClr val="3F4548"/>
                  </a:solidFill>
                </a:endParaRPr>
              </a:p>
            </p:txBody>
          </p:sp>
        </p:grpSp>
        <p:grpSp>
          <p:nvGrpSpPr>
            <p:cNvPr id="26" name="Group 46"/>
            <p:cNvGrpSpPr/>
            <p:nvPr userDrawn="1"/>
          </p:nvGrpSpPr>
          <p:grpSpPr>
            <a:xfrm>
              <a:off x="-2982575" y="5200186"/>
              <a:ext cx="2863476" cy="307777"/>
              <a:chOff x="-2928990" y="696778"/>
              <a:chExt cx="2643206" cy="307777"/>
            </a:xfrm>
          </p:grpSpPr>
          <p:sp>
            <p:nvSpPr>
              <p:cNvPr id="36" name="Rectangle 35"/>
              <p:cNvSpPr/>
              <p:nvPr userDrawn="1"/>
            </p:nvSpPr>
            <p:spPr>
              <a:xfrm>
                <a:off x="-2928990" y="696778"/>
                <a:ext cx="285752" cy="285752"/>
              </a:xfrm>
              <a:prstGeom prst="rect">
                <a:avLst/>
              </a:prstGeom>
              <a:solidFill>
                <a:srgbClr val="8F4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37" name="TextBox 36"/>
              <p:cNvSpPr txBox="1"/>
              <p:nvPr userDrawn="1"/>
            </p:nvSpPr>
            <p:spPr>
              <a:xfrm>
                <a:off x="-2500362" y="696778"/>
                <a:ext cx="2214578"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smtClean="0">
                    <a:solidFill>
                      <a:srgbClr val="3F4548"/>
                    </a:solidFill>
                  </a:rPr>
                  <a:t>Purple</a:t>
                </a:r>
              </a:p>
              <a:p>
                <a:pPr defTabSz="914400" fontAlgn="base">
                  <a:spcBef>
                    <a:spcPct val="0"/>
                  </a:spcBef>
                  <a:spcAft>
                    <a:spcPct val="0"/>
                  </a:spcAft>
                </a:pPr>
                <a:r>
                  <a:rPr lang="en-GB" sz="1000" dirty="0" smtClean="0">
                    <a:solidFill>
                      <a:srgbClr val="3F4548"/>
                    </a:solidFill>
                  </a:rPr>
                  <a:t>R143  G70  B147</a:t>
                </a:r>
                <a:endParaRPr lang="en-US" sz="1000" dirty="0">
                  <a:solidFill>
                    <a:srgbClr val="3F4548"/>
                  </a:solidFill>
                </a:endParaRPr>
              </a:p>
            </p:txBody>
          </p:sp>
        </p:grpSp>
        <p:grpSp>
          <p:nvGrpSpPr>
            <p:cNvPr id="27" name="Group 49"/>
            <p:cNvGrpSpPr/>
            <p:nvPr userDrawn="1"/>
          </p:nvGrpSpPr>
          <p:grpSpPr>
            <a:xfrm>
              <a:off x="-2982575" y="5611322"/>
              <a:ext cx="2863476" cy="307777"/>
              <a:chOff x="-2928990" y="696778"/>
              <a:chExt cx="2643206" cy="307777"/>
            </a:xfrm>
          </p:grpSpPr>
          <p:sp>
            <p:nvSpPr>
              <p:cNvPr id="34" name="Rectangle 33"/>
              <p:cNvSpPr/>
              <p:nvPr userDrawn="1"/>
            </p:nvSpPr>
            <p:spPr>
              <a:xfrm>
                <a:off x="-2928990" y="696778"/>
                <a:ext cx="285752" cy="285752"/>
              </a:xfrm>
              <a:prstGeom prst="rect">
                <a:avLst/>
              </a:prstGeom>
              <a:solidFill>
                <a:srgbClr val="E94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35" name="TextBox 34"/>
              <p:cNvSpPr txBox="1"/>
              <p:nvPr userDrawn="1"/>
            </p:nvSpPr>
            <p:spPr>
              <a:xfrm>
                <a:off x="-2500362" y="696778"/>
                <a:ext cx="2214578"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err="1" smtClean="0">
                    <a:solidFill>
                      <a:srgbClr val="3F4548"/>
                    </a:solidFill>
                  </a:rPr>
                  <a:t>Fuscia</a:t>
                </a:r>
                <a:endParaRPr lang="en-GB" sz="1000" dirty="0" smtClean="0">
                  <a:solidFill>
                    <a:srgbClr val="3F4548"/>
                  </a:solidFill>
                </a:endParaRPr>
              </a:p>
              <a:p>
                <a:pPr defTabSz="914400" fontAlgn="base">
                  <a:spcBef>
                    <a:spcPct val="0"/>
                  </a:spcBef>
                  <a:spcAft>
                    <a:spcPct val="0"/>
                  </a:spcAft>
                </a:pPr>
                <a:r>
                  <a:rPr lang="en-GB" sz="1000" dirty="0" smtClean="0">
                    <a:solidFill>
                      <a:srgbClr val="3F4548"/>
                    </a:solidFill>
                  </a:rPr>
                  <a:t>R233  G69  B140</a:t>
                </a:r>
                <a:endParaRPr lang="en-US" sz="1000" dirty="0">
                  <a:solidFill>
                    <a:srgbClr val="3F4548"/>
                  </a:solidFill>
                </a:endParaRPr>
              </a:p>
            </p:txBody>
          </p:sp>
        </p:grpSp>
        <p:grpSp>
          <p:nvGrpSpPr>
            <p:cNvPr id="28" name="Group 52"/>
            <p:cNvGrpSpPr/>
            <p:nvPr userDrawn="1"/>
          </p:nvGrpSpPr>
          <p:grpSpPr>
            <a:xfrm>
              <a:off x="-2982575" y="6022458"/>
              <a:ext cx="2863476" cy="307777"/>
              <a:chOff x="-2928990" y="696778"/>
              <a:chExt cx="2643206" cy="307777"/>
            </a:xfrm>
          </p:grpSpPr>
          <p:sp>
            <p:nvSpPr>
              <p:cNvPr id="32" name="Rectangle 31"/>
              <p:cNvSpPr/>
              <p:nvPr userDrawn="1"/>
            </p:nvSpPr>
            <p:spPr>
              <a:xfrm>
                <a:off x="-2928990" y="696778"/>
                <a:ext cx="285752" cy="285752"/>
              </a:xfrm>
              <a:prstGeom prst="rect">
                <a:avLst/>
              </a:prstGeom>
              <a:solidFill>
                <a:srgbClr val="C81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33" name="TextBox 32"/>
              <p:cNvSpPr txBox="1"/>
              <p:nvPr userDrawn="1"/>
            </p:nvSpPr>
            <p:spPr>
              <a:xfrm>
                <a:off x="-2500362" y="696778"/>
                <a:ext cx="2214578"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smtClean="0">
                    <a:solidFill>
                      <a:srgbClr val="3F4548"/>
                    </a:solidFill>
                  </a:rPr>
                  <a:t>Red</a:t>
                </a:r>
              </a:p>
              <a:p>
                <a:pPr defTabSz="914400" fontAlgn="base">
                  <a:spcBef>
                    <a:spcPct val="0"/>
                  </a:spcBef>
                  <a:spcAft>
                    <a:spcPct val="0"/>
                  </a:spcAft>
                </a:pPr>
                <a:r>
                  <a:rPr lang="en-GB" sz="1000" dirty="0" smtClean="0">
                    <a:solidFill>
                      <a:srgbClr val="3F4548"/>
                    </a:solidFill>
                  </a:rPr>
                  <a:t>R200  G30  B69</a:t>
                </a:r>
                <a:endParaRPr lang="en-US" sz="1000" dirty="0">
                  <a:solidFill>
                    <a:srgbClr val="3F4548"/>
                  </a:solidFill>
                </a:endParaRPr>
              </a:p>
            </p:txBody>
          </p:sp>
        </p:grpSp>
        <p:grpSp>
          <p:nvGrpSpPr>
            <p:cNvPr id="29" name="Group 55"/>
            <p:cNvGrpSpPr/>
            <p:nvPr userDrawn="1"/>
          </p:nvGrpSpPr>
          <p:grpSpPr>
            <a:xfrm>
              <a:off x="-2982575" y="6433591"/>
              <a:ext cx="2863476" cy="307777"/>
              <a:chOff x="-2928990" y="696778"/>
              <a:chExt cx="2643206" cy="307777"/>
            </a:xfrm>
          </p:grpSpPr>
          <p:sp>
            <p:nvSpPr>
              <p:cNvPr id="30" name="Rectangle 29"/>
              <p:cNvSpPr/>
              <p:nvPr userDrawn="1"/>
            </p:nvSpPr>
            <p:spPr>
              <a:xfrm>
                <a:off x="-2928990" y="696778"/>
                <a:ext cx="285752" cy="285752"/>
              </a:xfrm>
              <a:prstGeom prst="rect">
                <a:avLst/>
              </a:prstGeom>
              <a:solidFill>
                <a:srgbClr val="E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31" name="TextBox 30"/>
              <p:cNvSpPr txBox="1"/>
              <p:nvPr userDrawn="1"/>
            </p:nvSpPr>
            <p:spPr>
              <a:xfrm>
                <a:off x="-2500362" y="696778"/>
                <a:ext cx="2214578"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smtClean="0">
                    <a:solidFill>
                      <a:srgbClr val="3F4548"/>
                    </a:solidFill>
                  </a:rPr>
                  <a:t>Orange</a:t>
                </a:r>
              </a:p>
              <a:p>
                <a:pPr defTabSz="914400" fontAlgn="base">
                  <a:spcBef>
                    <a:spcPct val="0"/>
                  </a:spcBef>
                  <a:spcAft>
                    <a:spcPct val="0"/>
                  </a:spcAft>
                </a:pPr>
                <a:r>
                  <a:rPr lang="en-GB" sz="1000" dirty="0" smtClean="0">
                    <a:solidFill>
                      <a:srgbClr val="3F4548"/>
                    </a:solidFill>
                  </a:rPr>
                  <a:t>R238  G116  29</a:t>
                </a:r>
                <a:endParaRPr lang="en-US" sz="1000" dirty="0">
                  <a:solidFill>
                    <a:srgbClr val="3F4548"/>
                  </a:solidFill>
                </a:endParaRPr>
              </a:p>
            </p:txBody>
          </p:sp>
        </p:grpSp>
      </p:grpSp>
      <p:sp>
        <p:nvSpPr>
          <p:cNvPr id="58" name="Rectangle 57"/>
          <p:cNvSpPr/>
          <p:nvPr/>
        </p:nvSpPr>
        <p:spPr>
          <a:xfrm>
            <a:off x="-2759458" y="2351160"/>
            <a:ext cx="285752" cy="2857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59" name="TextBox 58"/>
          <p:cNvSpPr txBox="1"/>
          <p:nvPr/>
        </p:nvSpPr>
        <p:spPr>
          <a:xfrm>
            <a:off x="-2310953" y="2348881"/>
            <a:ext cx="2214581" cy="307777"/>
          </a:xfrm>
          <a:prstGeom prst="rect">
            <a:avLst/>
          </a:prstGeom>
          <a:noFill/>
        </p:spPr>
        <p:txBody>
          <a:bodyPr wrap="square" lIns="0" tIns="0" rIns="0" bIns="0" rtlCol="0">
            <a:spAutoFit/>
          </a:bodyPr>
          <a:lstStyle/>
          <a:p>
            <a:pPr defTabSz="914400" fontAlgn="base">
              <a:spcBef>
                <a:spcPct val="0"/>
              </a:spcBef>
              <a:spcAft>
                <a:spcPct val="0"/>
              </a:spcAft>
            </a:pPr>
            <a:r>
              <a:rPr lang="en-GB" sz="1000" dirty="0" smtClean="0">
                <a:solidFill>
                  <a:srgbClr val="3F4548"/>
                </a:solidFill>
              </a:rPr>
              <a:t>Dark grey</a:t>
            </a:r>
          </a:p>
          <a:p>
            <a:pPr defTabSz="914400" fontAlgn="base">
              <a:spcBef>
                <a:spcPct val="0"/>
              </a:spcBef>
              <a:spcAft>
                <a:spcPct val="0"/>
              </a:spcAft>
            </a:pPr>
            <a:r>
              <a:rPr lang="en-GB" sz="1000" dirty="0" smtClean="0">
                <a:solidFill>
                  <a:srgbClr val="3F4548"/>
                </a:solidFill>
              </a:rPr>
              <a:t>R63  G69  B72</a:t>
            </a:r>
            <a:endParaRPr lang="en-US" sz="1000" dirty="0">
              <a:solidFill>
                <a:srgbClr val="3F4548"/>
              </a:solidFill>
            </a:endParaRPr>
          </a:p>
        </p:txBody>
      </p:sp>
    </p:spTree>
    <p:extLst>
      <p:ext uri="{BB962C8B-B14F-4D97-AF65-F5344CB8AC3E}">
        <p14:creationId xmlns:p14="http://schemas.microsoft.com/office/powerpoint/2010/main" val="9718922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Lst>
  <p:timing>
    <p:tnLst>
      <p:par>
        <p:cTn id="1" dur="indefinite" restart="never" nodeType="tmRoot"/>
      </p:par>
    </p:tnLst>
  </p:timing>
  <p:hf hdr="0" ftr="0"/>
  <p:txStyles>
    <p:title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00" algn="l" rtl="0" eaLnBrk="1" fontAlgn="base" hangingPunct="1">
        <a:spcBef>
          <a:spcPct val="0"/>
        </a:spcBef>
        <a:spcAft>
          <a:spcPct val="0"/>
        </a:spcAft>
        <a:defRPr sz="3200">
          <a:solidFill>
            <a:srgbClr val="D9AB16"/>
          </a:solidFill>
          <a:latin typeface="Arial" charset="0"/>
          <a:cs typeface="Arial" charset="0"/>
        </a:defRPr>
      </a:lvl6pPr>
      <a:lvl7pPr marL="914400" algn="l" rtl="0" eaLnBrk="1" fontAlgn="base" hangingPunct="1">
        <a:spcBef>
          <a:spcPct val="0"/>
        </a:spcBef>
        <a:spcAft>
          <a:spcPct val="0"/>
        </a:spcAft>
        <a:defRPr sz="3200">
          <a:solidFill>
            <a:srgbClr val="D9AB16"/>
          </a:solidFill>
          <a:latin typeface="Arial" charset="0"/>
          <a:cs typeface="Arial" charset="0"/>
        </a:defRPr>
      </a:lvl7pPr>
      <a:lvl8pPr marL="1371600" algn="l" rtl="0" eaLnBrk="1" fontAlgn="base" hangingPunct="1">
        <a:spcBef>
          <a:spcPct val="0"/>
        </a:spcBef>
        <a:spcAft>
          <a:spcPct val="0"/>
        </a:spcAft>
        <a:defRPr sz="3200">
          <a:solidFill>
            <a:srgbClr val="D9AB16"/>
          </a:solidFill>
          <a:latin typeface="Arial" charset="0"/>
          <a:cs typeface="Arial" charset="0"/>
        </a:defRPr>
      </a:lvl8pPr>
      <a:lvl9pPr marL="1828800" algn="l" rtl="0" eaLnBrk="1" fontAlgn="base" hangingPunct="1">
        <a:spcBef>
          <a:spcPct val="0"/>
        </a:spcBef>
        <a:spcAft>
          <a:spcPct val="0"/>
        </a:spcAft>
        <a:defRPr sz="3200">
          <a:solidFill>
            <a:srgbClr val="D9AB16"/>
          </a:solidFill>
          <a:latin typeface="Arial" charset="0"/>
          <a:cs typeface="Arial" charset="0"/>
        </a:defRPr>
      </a:lvl9pPr>
    </p:titleStyle>
    <p:bodyStyle>
      <a:lvl1pPr marL="269875" indent="-269875" algn="l" rtl="0" eaLnBrk="1" fontAlgn="base" hangingPunct="1">
        <a:spcBef>
          <a:spcPct val="50000"/>
        </a:spcBef>
        <a:spcAft>
          <a:spcPct val="0"/>
        </a:spcAft>
        <a:buClr>
          <a:schemeClr val="accent1"/>
        </a:buClr>
        <a:buChar char="•"/>
        <a:defRPr sz="2400">
          <a:solidFill>
            <a:srgbClr val="3F4548"/>
          </a:solidFill>
          <a:latin typeface="+mn-lt"/>
          <a:ea typeface="+mn-ea"/>
          <a:cs typeface="+mn-cs"/>
        </a:defRPr>
      </a:lvl1pPr>
      <a:lvl2pPr marL="717550" indent="-268288" algn="l" rtl="0" eaLnBrk="1" fontAlgn="base" hangingPunct="1">
        <a:spcBef>
          <a:spcPct val="50000"/>
        </a:spcBef>
        <a:spcAft>
          <a:spcPct val="0"/>
        </a:spcAft>
        <a:buClr>
          <a:schemeClr val="accent1"/>
        </a:buClr>
        <a:buChar char="–"/>
        <a:defRPr sz="2000">
          <a:solidFill>
            <a:srgbClr val="3F4548"/>
          </a:solidFill>
          <a:latin typeface="+mn-lt"/>
          <a:cs typeface="+mn-cs"/>
        </a:defRPr>
      </a:lvl2pPr>
      <a:lvl3pPr marL="1071563" indent="-174625" algn="l" rtl="0" eaLnBrk="1" fontAlgn="base" hangingPunct="1">
        <a:spcBef>
          <a:spcPct val="50000"/>
        </a:spcBef>
        <a:spcAft>
          <a:spcPct val="0"/>
        </a:spcAft>
        <a:buClr>
          <a:schemeClr val="accent1"/>
        </a:buClr>
        <a:buFont typeface="Arial" pitchFamily="34" charset="0"/>
        <a:buChar char="•"/>
        <a:defRPr>
          <a:solidFill>
            <a:srgbClr val="3F4548"/>
          </a:solidFill>
          <a:latin typeface="+mn-lt"/>
          <a:cs typeface="+mn-cs"/>
        </a:defRPr>
      </a:lvl3pPr>
      <a:lvl4pPr marL="1433513" indent="-182563" algn="l" rtl="0" eaLnBrk="1" fontAlgn="base" hangingPunct="1">
        <a:spcBef>
          <a:spcPct val="50000"/>
        </a:spcBef>
        <a:spcAft>
          <a:spcPct val="0"/>
        </a:spcAft>
        <a:buClr>
          <a:schemeClr val="accent1"/>
        </a:buClr>
        <a:buChar char="–"/>
        <a:defRPr sz="1600">
          <a:solidFill>
            <a:srgbClr val="3F4548"/>
          </a:solidFill>
          <a:latin typeface="+mn-lt"/>
          <a:cs typeface="+mn-cs"/>
        </a:defRPr>
      </a:lvl4pPr>
      <a:lvl5pPr marL="1792288" indent="-176213" algn="l" rtl="0" eaLnBrk="1" fontAlgn="base" hangingPunct="1">
        <a:spcBef>
          <a:spcPct val="50000"/>
        </a:spcBef>
        <a:spcAft>
          <a:spcPct val="0"/>
        </a:spcAft>
        <a:buClr>
          <a:schemeClr val="accent1"/>
        </a:buClr>
        <a:buFont typeface="Arial" pitchFamily="34" charset="0"/>
        <a:buChar char="•"/>
        <a:defRPr sz="1400">
          <a:solidFill>
            <a:srgbClr val="3F4548"/>
          </a:solidFill>
          <a:latin typeface="+mn-lt"/>
          <a:cs typeface="+mn-cs"/>
        </a:defRPr>
      </a:lvl5pPr>
      <a:lvl6pPr marL="2249488" indent="-176213" algn="l" rtl="0" eaLnBrk="1" fontAlgn="base" hangingPunct="1">
        <a:spcBef>
          <a:spcPct val="50000"/>
        </a:spcBef>
        <a:spcAft>
          <a:spcPct val="0"/>
        </a:spcAft>
        <a:buClr>
          <a:srgbClr val="D9AB16"/>
        </a:buClr>
        <a:buChar char="»"/>
        <a:defRPr sz="1400">
          <a:solidFill>
            <a:srgbClr val="0D2E64"/>
          </a:solidFill>
          <a:latin typeface="+mn-lt"/>
          <a:cs typeface="+mn-cs"/>
        </a:defRPr>
      </a:lvl6pPr>
      <a:lvl7pPr marL="2706688" indent="-176213" algn="l" rtl="0" eaLnBrk="1" fontAlgn="base" hangingPunct="1">
        <a:spcBef>
          <a:spcPct val="50000"/>
        </a:spcBef>
        <a:spcAft>
          <a:spcPct val="0"/>
        </a:spcAft>
        <a:buClr>
          <a:srgbClr val="D9AB16"/>
        </a:buClr>
        <a:buChar char="»"/>
        <a:defRPr sz="1400">
          <a:solidFill>
            <a:srgbClr val="0D2E64"/>
          </a:solidFill>
          <a:latin typeface="+mn-lt"/>
          <a:cs typeface="+mn-cs"/>
        </a:defRPr>
      </a:lvl7pPr>
      <a:lvl8pPr marL="3163888" indent="-176213" algn="l" rtl="0" eaLnBrk="1" fontAlgn="base" hangingPunct="1">
        <a:spcBef>
          <a:spcPct val="50000"/>
        </a:spcBef>
        <a:spcAft>
          <a:spcPct val="0"/>
        </a:spcAft>
        <a:buClr>
          <a:srgbClr val="D9AB16"/>
        </a:buClr>
        <a:buChar char="»"/>
        <a:defRPr sz="1400">
          <a:solidFill>
            <a:srgbClr val="0D2E64"/>
          </a:solidFill>
          <a:latin typeface="+mn-lt"/>
          <a:cs typeface="+mn-cs"/>
        </a:defRPr>
      </a:lvl8pPr>
      <a:lvl9pPr marL="3621088" indent="-176213" algn="l" rtl="0" eaLnBrk="1" fontAlgn="base" hangingPunct="1">
        <a:spcBef>
          <a:spcPct val="50000"/>
        </a:spcBef>
        <a:spcAft>
          <a:spcPct val="0"/>
        </a:spcAft>
        <a:buClr>
          <a:srgbClr val="D9AB16"/>
        </a:buClr>
        <a:buChar char="»"/>
        <a:defRPr sz="1400">
          <a:solidFill>
            <a:srgbClr val="0D2E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t.co/R7vqUAggCa" TargetMode="External"/><Relationship Id="rId2" Type="http://schemas.openxmlformats.org/officeDocument/2006/relationships/hyperlink" Target="https://t.co/2mUUpAWW64" TargetMode="External"/><Relationship Id="rId1" Type="http://schemas.openxmlformats.org/officeDocument/2006/relationships/slideLayout" Target="../slideLayouts/slideLayout24.xml"/><Relationship Id="rId5" Type="http://schemas.openxmlformats.org/officeDocument/2006/relationships/hyperlink" Target="https://www.actuaries.org.uk/news-and-insights/public-affairs-and-policy/sustainable-development-goals-and-actuarial-profession" TargetMode="External"/><Relationship Id="rId4" Type="http://schemas.openxmlformats.org/officeDocument/2006/relationships/hyperlink" Target="mailto:rebecca.deegan@actuaries.org.uk"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GB" dirty="0" smtClean="0"/>
              <a:t>Breakfast briefing: Task Force on Climate-related Financial Disclosure</a:t>
            </a:r>
            <a:endParaRPr lang="en-GB" dirty="0"/>
          </a:p>
        </p:txBody>
      </p:sp>
      <p:sp>
        <p:nvSpPr>
          <p:cNvPr id="2051" name="Rectangle 3"/>
          <p:cNvSpPr>
            <a:spLocks noGrp="1" noChangeArrowheads="1"/>
          </p:cNvSpPr>
          <p:nvPr>
            <p:ph type="subTitle" idx="1"/>
          </p:nvPr>
        </p:nvSpPr>
        <p:spPr>
          <a:xfrm>
            <a:off x="395288" y="3356680"/>
            <a:ext cx="8278449" cy="1296789"/>
          </a:xfrm>
        </p:spPr>
        <p:txBody>
          <a:bodyPr/>
          <a:lstStyle/>
          <a:p>
            <a:r>
              <a:rPr lang="en-GB" dirty="0" smtClean="0"/>
              <a:t>Louise Pryor, Chair Resource and Environment Board</a:t>
            </a:r>
          </a:p>
          <a:p>
            <a:r>
              <a:rPr lang="en-GB" dirty="0" smtClean="0"/>
              <a:t>with</a:t>
            </a:r>
          </a:p>
          <a:p>
            <a:r>
              <a:rPr lang="en-GB" dirty="0" smtClean="0"/>
              <a:t>Russell Picot, Special Advisor to the Financial Stability Board’s Task Force on Climate-related Financial Disclosure</a:t>
            </a:r>
          </a:p>
          <a:p>
            <a:endParaRPr lang="en-GB" dirty="0" smtClean="0"/>
          </a:p>
          <a:p>
            <a:endParaRPr lang="en-GB" dirty="0"/>
          </a:p>
        </p:txBody>
      </p:sp>
      <p:sp>
        <p:nvSpPr>
          <p:cNvPr id="4" name="Rectangle 4"/>
          <p:cNvSpPr>
            <a:spLocks noGrp="1" noChangeArrowheads="1"/>
          </p:cNvSpPr>
          <p:nvPr>
            <p:ph type="dt" sz="half" idx="2"/>
          </p:nvPr>
        </p:nvSpPr>
        <p:spPr/>
        <p:txBody>
          <a:bodyPr/>
          <a:lstStyle/>
          <a:p>
            <a:fld id="{5E48DFFE-EFA0-44BE-8867-EC03927B5DA5}" type="datetime4">
              <a:rPr lang="en-GB">
                <a:solidFill>
                  <a:prstClr val="white"/>
                </a:solidFill>
              </a:rPr>
              <a:pPr/>
              <a:t>01 March 2018</a:t>
            </a:fld>
            <a:endParaRPr lang="en-GB">
              <a:solidFill>
                <a:prstClr val="white"/>
              </a:solidFill>
            </a:endParaRPr>
          </a:p>
        </p:txBody>
      </p:sp>
    </p:spTree>
    <p:extLst>
      <p:ext uri="{BB962C8B-B14F-4D97-AF65-F5344CB8AC3E}">
        <p14:creationId xmlns:p14="http://schemas.microsoft.com/office/powerpoint/2010/main" val="18283941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332509" y="572412"/>
            <a:ext cx="8478982" cy="0"/>
          </a:xfrm>
          <a:prstGeom prst="line">
            <a:avLst/>
          </a:prstGeom>
          <a:ln>
            <a:solidFill>
              <a:srgbClr val="00AAD7"/>
            </a:solidFill>
          </a:ln>
          <a:effectLst/>
        </p:spPr>
        <p:style>
          <a:lnRef idx="2">
            <a:schemeClr val="accent1"/>
          </a:lnRef>
          <a:fillRef idx="0">
            <a:schemeClr val="accent1"/>
          </a:fillRef>
          <a:effectRef idx="1">
            <a:schemeClr val="accent1"/>
          </a:effectRef>
          <a:fontRef idx="minor">
            <a:schemeClr val="tx1"/>
          </a:fontRef>
        </p:style>
      </p:cxnSp>
      <p:sp>
        <p:nvSpPr>
          <p:cNvPr id="6" name="Text Placeholder 2"/>
          <p:cNvSpPr txBox="1">
            <a:spLocks/>
          </p:cNvSpPr>
          <p:nvPr/>
        </p:nvSpPr>
        <p:spPr>
          <a:xfrm>
            <a:off x="272956" y="148450"/>
            <a:ext cx="8022905" cy="461219"/>
          </a:xfrm>
          <a:prstGeom prst="rect">
            <a:avLst/>
          </a:prstGeom>
        </p:spPr>
        <p:txBody>
          <a:bodyPr lIns="64005" tIns="32003" rIns="64005" bIns="32003"/>
          <a:lstStyle>
            <a:lvl1pPr marL="0" indent="0" algn="l" defTabSz="320027" rtl="0" eaLnBrk="1" latinLnBrk="0" hangingPunct="1">
              <a:spcBef>
                <a:spcPct val="20000"/>
              </a:spcBef>
              <a:buFont typeface="Arial"/>
              <a:buNone/>
              <a:defRPr lang="en-US" sz="3100" b="1" kern="1200" dirty="0">
                <a:solidFill>
                  <a:srgbClr val="006699"/>
                </a:solidFill>
                <a:latin typeface="Open Sans"/>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r>
              <a:rPr lang="en-US" sz="2800" cap="small" dirty="0">
                <a:solidFill>
                  <a:srgbClr val="073674"/>
                </a:solidFill>
                <a:latin typeface="+mj-lt"/>
              </a:rPr>
              <a:t>Key Elements of Disclosure Recommendations </a:t>
            </a:r>
            <a:r>
              <a:rPr lang="en-US" sz="2000" i="1" cap="small" dirty="0">
                <a:solidFill>
                  <a:srgbClr val="073674"/>
                </a:solidFill>
                <a:latin typeface="+mj-lt"/>
              </a:rPr>
              <a:t>(continued</a:t>
            </a:r>
            <a:r>
              <a:rPr lang="en-US" sz="2000" i="1" cap="small" dirty="0" smtClean="0">
                <a:solidFill>
                  <a:srgbClr val="073674"/>
                </a:solidFill>
                <a:latin typeface="+mj-lt"/>
              </a:rPr>
              <a:t>)</a:t>
            </a:r>
            <a:endParaRPr lang="en-US" sz="2800" i="1" cap="small" dirty="0">
              <a:solidFill>
                <a:srgbClr val="073674"/>
              </a:solidFill>
              <a:latin typeface="+mj-lt"/>
            </a:endParaRPr>
          </a:p>
        </p:txBody>
      </p:sp>
      <p:sp>
        <p:nvSpPr>
          <p:cNvPr id="5" name="Content Placeholder 2"/>
          <p:cNvSpPr txBox="1">
            <a:spLocks/>
          </p:cNvSpPr>
          <p:nvPr/>
        </p:nvSpPr>
        <p:spPr>
          <a:xfrm>
            <a:off x="332509" y="734397"/>
            <a:ext cx="8478982" cy="1916038"/>
          </a:xfrm>
          <a:prstGeom prst="rect">
            <a:avLst/>
          </a:prstGeom>
          <a:noFill/>
          <a:ln w="12700">
            <a:noFill/>
          </a:ln>
        </p:spPr>
        <p:txBody>
          <a:bodyPr>
            <a:noAutofit/>
          </a:bodyPr>
          <a:lstStyle>
            <a:lvl1pPr marL="240020" indent="-240020" algn="l" defTabSz="320027" rtl="0" eaLnBrk="1" latinLnBrk="0" hangingPunct="1">
              <a:spcBef>
                <a:spcPct val="20000"/>
              </a:spcBef>
              <a:buFont typeface="Arial"/>
              <a:buChar char="•"/>
              <a:defRPr sz="2200" kern="1200">
                <a:solidFill>
                  <a:schemeClr val="tx1"/>
                </a:solidFill>
                <a:latin typeface="+mn-lt"/>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pPr marL="0" indent="0">
              <a:spcAft>
                <a:spcPts val="600"/>
              </a:spcAft>
              <a:buClr>
                <a:srgbClr val="1CA9D0"/>
              </a:buClr>
              <a:buNone/>
            </a:pPr>
            <a:r>
              <a:rPr lang="en-US" sz="1800" b="1" dirty="0" smtClean="0">
                <a:solidFill>
                  <a:schemeClr val="tx2"/>
                </a:solidFill>
                <a:ea typeface="Open Sans" panose="020B0606030504020204" pitchFamily="34" charset="0"/>
                <a:cs typeface="Open Sans" panose="020B0606030504020204" pitchFamily="34" charset="0"/>
              </a:rPr>
              <a:t>Principle of Materiality</a:t>
            </a:r>
          </a:p>
          <a:p>
            <a:pPr>
              <a:spcBef>
                <a:spcPts val="300"/>
              </a:spcBef>
              <a:spcAft>
                <a:spcPts val="600"/>
              </a:spcAft>
              <a:buFont typeface="Calibri" panose="020F0502020204030204" pitchFamily="34" charset="0"/>
              <a:buChar char="–"/>
            </a:pPr>
            <a:r>
              <a:rPr lang="en-US" sz="1600" dirty="0">
                <a:latin typeface="+mj-lt"/>
              </a:rPr>
              <a:t>The disclosures related to the </a:t>
            </a:r>
            <a:r>
              <a:rPr lang="en-US" sz="1600" b="1" dirty="0">
                <a:solidFill>
                  <a:srgbClr val="073674"/>
                </a:solidFill>
                <a:latin typeface="+mj-lt"/>
              </a:rPr>
              <a:t>Strategy and Metrics and Targets recommendations</a:t>
            </a:r>
            <a:r>
              <a:rPr lang="en-US" sz="1600" dirty="0">
                <a:latin typeface="+mj-lt"/>
              </a:rPr>
              <a:t> are subject to an assessment of materiality.</a:t>
            </a:r>
          </a:p>
          <a:p>
            <a:pPr>
              <a:spcBef>
                <a:spcPts val="300"/>
              </a:spcBef>
              <a:spcAft>
                <a:spcPts val="600"/>
              </a:spcAft>
              <a:buFont typeface="Calibri" panose="020F0502020204030204" pitchFamily="34" charset="0"/>
              <a:buChar char="–"/>
            </a:pPr>
            <a:r>
              <a:rPr lang="en-US" sz="1600" dirty="0">
                <a:latin typeface="+mj-lt"/>
              </a:rPr>
              <a:t>The disclosures related to the </a:t>
            </a:r>
            <a:r>
              <a:rPr lang="en-US" sz="1600" b="1" dirty="0">
                <a:solidFill>
                  <a:srgbClr val="073674"/>
                </a:solidFill>
                <a:latin typeface="+mj-lt"/>
              </a:rPr>
              <a:t>Governance and Risk Management recommendations </a:t>
            </a:r>
            <a:r>
              <a:rPr lang="en-US" sz="1600" dirty="0"/>
              <a:t>are </a:t>
            </a:r>
            <a:r>
              <a:rPr lang="en-US" sz="1600" i="1" dirty="0" smtClean="0"/>
              <a:t>not</a:t>
            </a:r>
            <a:r>
              <a:rPr lang="en-US" sz="1600" dirty="0" smtClean="0"/>
              <a:t> subject </a:t>
            </a:r>
            <a:r>
              <a:rPr lang="en-US" sz="1600" dirty="0"/>
              <a:t>to an assessment of materiality </a:t>
            </a:r>
            <a:r>
              <a:rPr lang="en-US" sz="1600" dirty="0" smtClean="0"/>
              <a:t>and </a:t>
            </a:r>
            <a:r>
              <a:rPr lang="en-US" sz="1600" dirty="0" smtClean="0">
                <a:latin typeface="+mj-lt"/>
              </a:rPr>
              <a:t>should </a:t>
            </a:r>
            <a:r>
              <a:rPr lang="en-US" sz="1600" dirty="0">
                <a:latin typeface="+mj-lt"/>
              </a:rPr>
              <a:t>be provided because many investors want insight into the governance and risk management context in which organizations’ </a:t>
            </a:r>
            <a:r>
              <a:rPr lang="en-US" sz="1600" dirty="0" smtClean="0">
                <a:latin typeface="+mj-lt"/>
              </a:rPr>
              <a:t>financial and operating </a:t>
            </a:r>
            <a:r>
              <a:rPr lang="en-US" sz="1600" dirty="0">
                <a:latin typeface="+mj-lt"/>
              </a:rPr>
              <a:t>results are achieved.</a:t>
            </a:r>
            <a:endParaRPr lang="en-US" sz="1600" dirty="0">
              <a:latin typeface="+mj-lt"/>
              <a:cs typeface="Calibri" panose="020F0502020204030204" pitchFamily="34" charset="0"/>
            </a:endParaRPr>
          </a:p>
          <a:p>
            <a:pPr marL="0" indent="0">
              <a:spcAft>
                <a:spcPts val="600"/>
              </a:spcAft>
              <a:buClr>
                <a:srgbClr val="1CA9D0"/>
              </a:buClr>
              <a:buNone/>
            </a:pPr>
            <a:endParaRPr lang="en-US" sz="1800" dirty="0">
              <a:solidFill>
                <a:schemeClr val="dk1"/>
              </a:solidFill>
            </a:endParaRPr>
          </a:p>
          <a:p>
            <a:pPr marL="0" indent="0">
              <a:spcAft>
                <a:spcPts val="600"/>
              </a:spcAft>
              <a:buClr>
                <a:srgbClr val="1CA9D0"/>
              </a:buClr>
              <a:buNone/>
            </a:pPr>
            <a:endParaRPr lang="en-US" sz="1800" baseline="30000" dirty="0">
              <a:ea typeface="Open Sans" panose="020B0606030504020204" pitchFamily="34" charset="0"/>
              <a:cs typeface="Open Sans" panose="020B0606030504020204" pitchFamily="34" charset="0"/>
            </a:endParaRPr>
          </a:p>
        </p:txBody>
      </p:sp>
      <p:sp>
        <p:nvSpPr>
          <p:cNvPr id="7" name="Content Placeholder 2"/>
          <p:cNvSpPr txBox="1">
            <a:spLocks/>
          </p:cNvSpPr>
          <p:nvPr/>
        </p:nvSpPr>
        <p:spPr>
          <a:xfrm>
            <a:off x="332510" y="2844398"/>
            <a:ext cx="5422336" cy="3207026"/>
          </a:xfrm>
          <a:prstGeom prst="rect">
            <a:avLst/>
          </a:prstGeom>
          <a:noFill/>
        </p:spPr>
        <p:txBody>
          <a:bodyPr>
            <a:noAutofit/>
          </a:bodyPr>
          <a:lstStyle>
            <a:lvl1pPr marL="240020" indent="-240020" algn="l" defTabSz="320027" rtl="0" eaLnBrk="1" latinLnBrk="0" hangingPunct="1">
              <a:spcBef>
                <a:spcPct val="20000"/>
              </a:spcBef>
              <a:buFont typeface="Arial"/>
              <a:buChar char="•"/>
              <a:defRPr sz="2200" kern="1200">
                <a:solidFill>
                  <a:schemeClr val="tx1"/>
                </a:solidFill>
                <a:latin typeface="+mn-lt"/>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pPr marL="0" indent="0">
              <a:spcAft>
                <a:spcPts val="300"/>
              </a:spcAft>
              <a:buClr>
                <a:srgbClr val="1CA9D0"/>
              </a:buClr>
              <a:buNone/>
            </a:pPr>
            <a:r>
              <a:rPr lang="en-US" sz="1800" b="1" dirty="0" smtClean="0">
                <a:solidFill>
                  <a:schemeClr val="tx2"/>
                </a:solidFill>
                <a:ea typeface="Open Sans" panose="020B0606030504020204" pitchFamily="34" charset="0"/>
                <a:cs typeface="Open Sans" panose="020B0606030504020204" pitchFamily="34" charset="0"/>
              </a:rPr>
              <a:t>Scenario Analysis</a:t>
            </a:r>
          </a:p>
          <a:p>
            <a:pPr>
              <a:spcBef>
                <a:spcPts val="300"/>
              </a:spcBef>
              <a:spcAft>
                <a:spcPts val="600"/>
              </a:spcAft>
              <a:buFont typeface="Calibri" panose="020F0502020204030204" pitchFamily="34" charset="0"/>
              <a:buChar char="–"/>
            </a:pPr>
            <a:r>
              <a:rPr lang="en-US" sz="1600" dirty="0">
                <a:latin typeface="Calibri" panose="020F0502020204030204" pitchFamily="34" charset="0"/>
                <a:cs typeface="Calibri" panose="020F0502020204030204" pitchFamily="34" charset="0"/>
              </a:rPr>
              <a:t>The Task Force encourages forward-looking information through scenario analysis—a useful tool </a:t>
            </a:r>
            <a:r>
              <a:rPr lang="en-US" sz="1600" dirty="0" smtClean="0">
                <a:latin typeface="Calibri" panose="020F0502020204030204" pitchFamily="34" charset="0"/>
                <a:cs typeface="Calibri" panose="020F0502020204030204" pitchFamily="34" charset="0"/>
              </a:rPr>
              <a:t>for considering and </a:t>
            </a:r>
            <a:r>
              <a:rPr lang="en-US" sz="1600" dirty="0">
                <a:latin typeface="Calibri" panose="020F0502020204030204" pitchFamily="34" charset="0"/>
                <a:cs typeface="Calibri" panose="020F0502020204030204" pitchFamily="34" charset="0"/>
              </a:rPr>
              <a:t>enhancing resiliency and flexibility of strategic plans.</a:t>
            </a:r>
          </a:p>
          <a:p>
            <a:pPr>
              <a:spcBef>
                <a:spcPts val="600"/>
              </a:spcBef>
              <a:spcAft>
                <a:spcPts val="600"/>
              </a:spcAft>
              <a:buFont typeface="Calibri" panose="020F0502020204030204" pitchFamily="34" charset="0"/>
              <a:buChar char="–"/>
            </a:pPr>
            <a:r>
              <a:rPr lang="en-US" sz="1600" dirty="0" smtClean="0">
                <a:latin typeface="Calibri" panose="020F0502020204030204" pitchFamily="34" charset="0"/>
                <a:cs typeface="Calibri" panose="020F0502020204030204" pitchFamily="34" charset="0"/>
              </a:rPr>
              <a:t>Many </a:t>
            </a:r>
            <a:r>
              <a:rPr lang="en-US" sz="1600" dirty="0">
                <a:latin typeface="Calibri" panose="020F0502020204030204" pitchFamily="34" charset="0"/>
                <a:cs typeface="Calibri" panose="020F0502020204030204" pitchFamily="34" charset="0"/>
              </a:rPr>
              <a:t>investors want to understand how</a:t>
            </a:r>
            <a:r>
              <a:rPr lang="en-US" sz="1600" b="1" dirty="0">
                <a:latin typeface="Calibri" panose="020F0502020204030204" pitchFamily="34" charset="0"/>
                <a:cs typeface="Calibri" panose="020F0502020204030204" pitchFamily="34" charset="0"/>
              </a:rPr>
              <a:t> </a:t>
            </a:r>
            <a:r>
              <a:rPr lang="en-US" sz="1600" b="1" dirty="0">
                <a:solidFill>
                  <a:srgbClr val="073674"/>
                </a:solidFill>
                <a:latin typeface="Calibri" panose="020F0502020204030204" pitchFamily="34" charset="0"/>
                <a:cs typeface="Calibri" panose="020F0502020204030204" pitchFamily="34" charset="0"/>
              </a:rPr>
              <a:t>resilient organizations’ strategies are to climate-related risks</a:t>
            </a:r>
            <a:r>
              <a:rPr lang="en-US" sz="1600" dirty="0">
                <a:latin typeface="Calibri" panose="020F0502020204030204" pitchFamily="34" charset="0"/>
                <a:cs typeface="Calibri" panose="020F0502020204030204" pitchFamily="34" charset="0"/>
              </a:rPr>
              <a:t>.</a:t>
            </a:r>
          </a:p>
          <a:p>
            <a:pPr>
              <a:spcBef>
                <a:spcPts val="600"/>
              </a:spcBef>
              <a:spcAft>
                <a:spcPts val="600"/>
              </a:spcAft>
              <a:buFont typeface="Calibri" panose="020F0502020204030204" pitchFamily="34" charset="0"/>
              <a:buChar char="–"/>
            </a:pPr>
            <a:r>
              <a:rPr lang="en-US" sz="1600" dirty="0" smtClean="0">
                <a:latin typeface="Calibri" panose="020F0502020204030204" pitchFamily="34" charset="0"/>
                <a:cs typeface="Calibri" panose="020F0502020204030204" pitchFamily="34" charset="0"/>
              </a:rPr>
              <a:t>Recommended </a:t>
            </a:r>
            <a:r>
              <a:rPr lang="en-US" sz="1600" dirty="0">
                <a:latin typeface="Calibri" panose="020F0502020204030204" pitchFamily="34" charset="0"/>
                <a:cs typeface="Calibri" panose="020F0502020204030204" pitchFamily="34" charset="0"/>
              </a:rPr>
              <a:t>disclosure (c) under Strategy and the related guidance asks organizations to describe the resilience of their strategies, taking into consideration different climate-related scenarios, including </a:t>
            </a:r>
            <a:r>
              <a:rPr lang="en-US" sz="1600" b="1" dirty="0">
                <a:solidFill>
                  <a:srgbClr val="073674"/>
                </a:solidFill>
                <a:latin typeface="Calibri" panose="020F0502020204030204" pitchFamily="34" charset="0"/>
                <a:cs typeface="Calibri" panose="020F0502020204030204" pitchFamily="34" charset="0"/>
              </a:rPr>
              <a:t>a 2°C or lower scenario</a:t>
            </a:r>
            <a:r>
              <a:rPr lang="en-US" sz="1600" dirty="0" smtClean="0">
                <a:latin typeface="Calibri" panose="020F0502020204030204" pitchFamily="34" charset="0"/>
                <a:cs typeface="Calibri" panose="020F0502020204030204" pitchFamily="34" charset="0"/>
              </a:rPr>
              <a:t>.</a:t>
            </a:r>
            <a:endParaRPr lang="en-US" sz="1600" dirty="0">
              <a:latin typeface="Calibri" panose="020F0502020204030204" pitchFamily="34" charset="0"/>
              <a:cs typeface="Calibri" panose="020F0502020204030204" pitchFamily="34" charset="0"/>
            </a:endParaRPr>
          </a:p>
        </p:txBody>
      </p:sp>
      <p:sp>
        <p:nvSpPr>
          <p:cNvPr id="8" name="Content Placeholder 2"/>
          <p:cNvSpPr txBox="1">
            <a:spLocks/>
          </p:cNvSpPr>
          <p:nvPr/>
        </p:nvSpPr>
        <p:spPr>
          <a:xfrm>
            <a:off x="5754847" y="2742803"/>
            <a:ext cx="3056644" cy="3012045"/>
          </a:xfrm>
          <a:prstGeom prst="rect">
            <a:avLst/>
          </a:prstGeom>
          <a:solidFill>
            <a:schemeClr val="bg1">
              <a:lumMod val="95000"/>
            </a:schemeClr>
          </a:solidFill>
          <a:ln w="12700">
            <a:solidFill>
              <a:srgbClr val="2C9AC6"/>
            </a:solidFill>
          </a:ln>
        </p:spPr>
        <p:txBody>
          <a:bodyPr>
            <a:noAutofit/>
          </a:bodyPr>
          <a:lstStyle>
            <a:lvl1pPr marL="240020" indent="-240020" algn="l" defTabSz="320027" rtl="0" eaLnBrk="1" latinLnBrk="0" hangingPunct="1">
              <a:spcBef>
                <a:spcPct val="20000"/>
              </a:spcBef>
              <a:buFont typeface="Arial"/>
              <a:buChar char="•"/>
              <a:defRPr sz="2200" kern="1200">
                <a:solidFill>
                  <a:schemeClr val="tx1"/>
                </a:solidFill>
                <a:latin typeface="+mn-lt"/>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pPr marL="0" indent="0">
              <a:spcBef>
                <a:spcPts val="600"/>
              </a:spcBef>
              <a:buNone/>
            </a:pPr>
            <a:r>
              <a:rPr lang="en-US" sz="1400" b="1" i="1" dirty="0" smtClean="0">
                <a:solidFill>
                  <a:srgbClr val="073674"/>
                </a:solidFill>
                <a:latin typeface="Calibri" panose="020F0502020204030204" pitchFamily="34" charset="0"/>
                <a:cs typeface="Calibri" panose="020F0502020204030204" pitchFamily="34" charset="0"/>
              </a:rPr>
              <a:t>2°C Scenario </a:t>
            </a:r>
          </a:p>
          <a:p>
            <a:pPr marL="0" indent="0">
              <a:spcBef>
                <a:spcPts val="600"/>
              </a:spcBef>
              <a:spcAft>
                <a:spcPts val="600"/>
              </a:spcAft>
              <a:buNone/>
            </a:pPr>
            <a:r>
              <a:rPr lang="en-US" sz="1400" i="1" dirty="0">
                <a:solidFill>
                  <a:srgbClr val="073674"/>
                </a:solidFill>
                <a:latin typeface="Calibri" panose="020F0502020204030204" pitchFamily="34" charset="0"/>
                <a:cs typeface="Calibri" panose="020F0502020204030204" pitchFamily="34" charset="0"/>
              </a:rPr>
              <a:t>P</a:t>
            </a:r>
            <a:r>
              <a:rPr lang="en-US" sz="1400" i="1" dirty="0" smtClean="0">
                <a:solidFill>
                  <a:srgbClr val="073674"/>
                </a:solidFill>
                <a:latin typeface="Calibri" panose="020F0502020204030204" pitchFamily="34" charset="0"/>
                <a:cs typeface="Calibri" panose="020F0502020204030204" pitchFamily="34" charset="0"/>
              </a:rPr>
              <a:t>rovides </a:t>
            </a:r>
            <a:r>
              <a:rPr lang="en-US" sz="1400" i="1" dirty="0">
                <a:solidFill>
                  <a:srgbClr val="073674"/>
                </a:solidFill>
                <a:latin typeface="Calibri" panose="020F0502020204030204" pitchFamily="34" charset="0"/>
                <a:cs typeface="Calibri" panose="020F0502020204030204" pitchFamily="34" charset="0"/>
              </a:rPr>
              <a:t>a common reference point that is generally aligned with the objectives of the Paris Agreement</a:t>
            </a:r>
            <a:r>
              <a:rPr lang="en-US" sz="1400" i="1" dirty="0" smtClean="0">
                <a:solidFill>
                  <a:srgbClr val="073674"/>
                </a:solidFill>
                <a:latin typeface="Calibri" panose="020F0502020204030204" pitchFamily="34" charset="0"/>
                <a:cs typeface="Calibri" panose="020F0502020204030204" pitchFamily="34" charset="0"/>
              </a:rPr>
              <a:t>.</a:t>
            </a:r>
          </a:p>
          <a:p>
            <a:pPr marL="0" indent="0">
              <a:spcBef>
                <a:spcPts val="600"/>
              </a:spcBef>
              <a:buNone/>
            </a:pPr>
            <a:r>
              <a:rPr lang="en-US" sz="1400" b="1" i="1" dirty="0" smtClean="0">
                <a:solidFill>
                  <a:srgbClr val="073674"/>
                </a:solidFill>
                <a:latin typeface="Calibri" panose="020F0502020204030204" pitchFamily="34" charset="0"/>
                <a:cs typeface="Calibri" panose="020F0502020204030204" pitchFamily="34" charset="0"/>
              </a:rPr>
              <a:t>Scenario Analysis Threshold</a:t>
            </a:r>
            <a:endParaRPr lang="en-US" sz="1400" b="1" i="1" dirty="0">
              <a:solidFill>
                <a:srgbClr val="073674"/>
              </a:solidFill>
              <a:latin typeface="Calibri" panose="020F0502020204030204" pitchFamily="34" charset="0"/>
              <a:cs typeface="Calibri" panose="020F0502020204030204" pitchFamily="34" charset="0"/>
            </a:endParaRPr>
          </a:p>
          <a:p>
            <a:pPr marL="0" indent="0">
              <a:spcBef>
                <a:spcPts val="600"/>
              </a:spcBef>
              <a:spcAft>
                <a:spcPts val="1200"/>
              </a:spcAft>
              <a:buNone/>
            </a:pPr>
            <a:r>
              <a:rPr lang="en-US" sz="1400" i="1" dirty="0">
                <a:solidFill>
                  <a:srgbClr val="073674"/>
                </a:solidFill>
                <a:latin typeface="Calibri" panose="020F0502020204030204" pitchFamily="34" charset="0"/>
                <a:cs typeface="Calibri" panose="020F0502020204030204" pitchFamily="34" charset="0"/>
              </a:rPr>
              <a:t>The Task Force </a:t>
            </a:r>
            <a:r>
              <a:rPr lang="en-US" sz="1400" i="1" dirty="0" smtClean="0">
                <a:solidFill>
                  <a:srgbClr val="073674"/>
                </a:solidFill>
                <a:latin typeface="Calibri" panose="020F0502020204030204" pitchFamily="34" charset="0"/>
                <a:cs typeface="Calibri" panose="020F0502020204030204" pitchFamily="34" charset="0"/>
              </a:rPr>
              <a:t>established </a:t>
            </a:r>
            <a:r>
              <a:rPr lang="en-US" sz="1400" i="1" dirty="0">
                <a:solidFill>
                  <a:srgbClr val="073674"/>
                </a:solidFill>
                <a:latin typeface="Calibri" panose="020F0502020204030204" pitchFamily="34" charset="0"/>
                <a:cs typeface="Calibri" panose="020F0502020204030204" pitchFamily="34" charset="0"/>
              </a:rPr>
              <a:t>a threshold for organizations that should consider conducting more robust scenario analysis to assess the resilience of their strategies (those in the four non-financial groups with more than 1B USDE in annual revenue).</a:t>
            </a:r>
          </a:p>
        </p:txBody>
      </p:sp>
      <p:sp>
        <p:nvSpPr>
          <p:cNvPr id="2" name="Rectangle 1"/>
          <p:cNvSpPr/>
          <p:nvPr/>
        </p:nvSpPr>
        <p:spPr>
          <a:xfrm>
            <a:off x="332510" y="2793941"/>
            <a:ext cx="8478982" cy="3083398"/>
          </a:xfrm>
          <a:prstGeom prst="rect">
            <a:avLst/>
          </a:prstGeom>
          <a:no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18825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272956" y="148450"/>
            <a:ext cx="8871045" cy="461219"/>
          </a:xfrm>
          <a:prstGeom prst="rect">
            <a:avLst/>
          </a:prstGeom>
        </p:spPr>
        <p:txBody>
          <a:bodyPr/>
          <a:lstStyle>
            <a:lvl1pPr marL="240020" indent="-240020" algn="l" defTabSz="320027" rtl="0" eaLnBrk="1" latinLnBrk="0" hangingPunct="1">
              <a:spcBef>
                <a:spcPct val="20000"/>
              </a:spcBef>
              <a:buFont typeface="Arial"/>
              <a:buChar char="•"/>
              <a:defRPr sz="2200" kern="1200">
                <a:solidFill>
                  <a:schemeClr val="tx1"/>
                </a:solidFill>
                <a:latin typeface="+mn-lt"/>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pPr marL="0" indent="0">
              <a:buNone/>
            </a:pPr>
            <a:r>
              <a:rPr lang="en-US" sz="2800" b="1" cap="small" dirty="0" smtClean="0">
                <a:solidFill>
                  <a:srgbClr val="073674"/>
                </a:solidFill>
                <a:latin typeface="+mj-lt"/>
                <a:ea typeface="Open Sans" panose="020B0606030504020204" pitchFamily="34" charset="0"/>
                <a:cs typeface="Open Sans" panose="020B0606030504020204" pitchFamily="34" charset="0"/>
              </a:rPr>
              <a:t>Benefits of Implementing the Recommendations</a:t>
            </a:r>
            <a:endParaRPr lang="en-US" sz="2800" b="1" cap="small" dirty="0">
              <a:solidFill>
                <a:srgbClr val="073674"/>
              </a:solidFill>
              <a:latin typeface="+mj-lt"/>
              <a:ea typeface="Open Sans" panose="020B0606030504020204" pitchFamily="34" charset="0"/>
              <a:cs typeface="Open Sans" panose="020B0606030504020204" pitchFamily="34" charset="0"/>
            </a:endParaRPr>
          </a:p>
        </p:txBody>
      </p:sp>
      <p:cxnSp>
        <p:nvCxnSpPr>
          <p:cNvPr id="3" name="Straight Connector 2"/>
          <p:cNvCxnSpPr/>
          <p:nvPr/>
        </p:nvCxnSpPr>
        <p:spPr>
          <a:xfrm>
            <a:off x="332509" y="572412"/>
            <a:ext cx="8478982" cy="0"/>
          </a:xfrm>
          <a:prstGeom prst="line">
            <a:avLst/>
          </a:prstGeom>
          <a:ln>
            <a:solidFill>
              <a:srgbClr val="00AAD7"/>
            </a:solidFill>
          </a:ln>
          <a:effectLst/>
        </p:spPr>
        <p:style>
          <a:lnRef idx="2">
            <a:schemeClr val="accent1"/>
          </a:lnRef>
          <a:fillRef idx="0">
            <a:schemeClr val="accent1"/>
          </a:fillRef>
          <a:effectRef idx="1">
            <a:schemeClr val="accent1"/>
          </a:effectRef>
          <a:fontRef idx="minor">
            <a:schemeClr val="tx1"/>
          </a:fontRef>
        </p:style>
      </p:cxnSp>
      <p:sp>
        <p:nvSpPr>
          <p:cNvPr id="6" name="Content Placeholder 2"/>
          <p:cNvSpPr txBox="1">
            <a:spLocks/>
          </p:cNvSpPr>
          <p:nvPr/>
        </p:nvSpPr>
        <p:spPr>
          <a:xfrm>
            <a:off x="332509" y="719984"/>
            <a:ext cx="8478982" cy="4966588"/>
          </a:xfrm>
          <a:prstGeom prst="rect">
            <a:avLst/>
          </a:prstGeom>
        </p:spPr>
        <p:txBody>
          <a:bodyPr>
            <a:noAutofit/>
          </a:bodyPr>
          <a:lstStyle>
            <a:lvl1pPr marL="240020" indent="-240020" algn="l" defTabSz="320027" rtl="0" eaLnBrk="1" latinLnBrk="0" hangingPunct="1">
              <a:spcBef>
                <a:spcPct val="20000"/>
              </a:spcBef>
              <a:buFont typeface="Arial"/>
              <a:buChar char="•"/>
              <a:defRPr sz="2200" kern="1200">
                <a:solidFill>
                  <a:schemeClr val="tx1"/>
                </a:solidFill>
                <a:latin typeface="+mn-lt"/>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pPr marL="0" indent="0">
              <a:spcAft>
                <a:spcPts val="600"/>
              </a:spcAft>
              <a:buClr>
                <a:srgbClr val="1CA9D0"/>
              </a:buClr>
              <a:buNone/>
            </a:pPr>
            <a:r>
              <a:rPr lang="en-US" sz="1800" dirty="0">
                <a:ea typeface="Open Sans" panose="020B0606030504020204" pitchFamily="34" charset="0"/>
                <a:cs typeface="Open Sans" panose="020B0606030504020204" pitchFamily="34" charset="0"/>
              </a:rPr>
              <a:t>Some of the potential benefits associated with implementing the Task Force’s recommendations include</a:t>
            </a:r>
            <a:r>
              <a:rPr lang="en-US" sz="1800" dirty="0" smtClean="0">
                <a:ea typeface="Open Sans" panose="020B0606030504020204" pitchFamily="34" charset="0"/>
                <a:cs typeface="Open Sans" panose="020B0606030504020204" pitchFamily="34" charset="0"/>
              </a:rPr>
              <a:t>:</a:t>
            </a:r>
          </a:p>
          <a:p>
            <a:pPr marL="365760" indent="-274320">
              <a:spcBef>
                <a:spcPts val="600"/>
              </a:spcBef>
              <a:spcAft>
                <a:spcPts val="600"/>
              </a:spcAft>
              <a:buFont typeface="Calibri" panose="020F0502020204030204" pitchFamily="34" charset="0"/>
              <a:buChar char="‒"/>
            </a:pPr>
            <a:r>
              <a:rPr lang="en-US" sz="1800" dirty="0">
                <a:ea typeface="Open Sans" panose="020B0606030504020204" pitchFamily="34" charset="0"/>
                <a:cs typeface="Open Sans" panose="020B0606030504020204" pitchFamily="34" charset="0"/>
              </a:rPr>
              <a:t>easier or better access to capital by increasing investors’ and lenders’ confidence that the company’s climate-related risks are appropriately assessed and managed </a:t>
            </a:r>
          </a:p>
          <a:p>
            <a:pPr marL="365760" indent="-274320">
              <a:spcBef>
                <a:spcPts val="1200"/>
              </a:spcBef>
              <a:spcAft>
                <a:spcPts val="600"/>
              </a:spcAft>
              <a:buFont typeface="Calibri" panose="020F0502020204030204" pitchFamily="34" charset="0"/>
              <a:buChar char="‒"/>
            </a:pPr>
            <a:r>
              <a:rPr lang="en-US" sz="1800" dirty="0">
                <a:ea typeface="Open Sans" panose="020B0606030504020204" pitchFamily="34" charset="0"/>
                <a:cs typeface="Open Sans" panose="020B0606030504020204" pitchFamily="34" charset="0"/>
              </a:rPr>
              <a:t>more effectively meeting existing disclosure requirements to report material information in financial filings </a:t>
            </a:r>
          </a:p>
          <a:p>
            <a:pPr marL="365760" indent="-274320">
              <a:spcBef>
                <a:spcPts val="1200"/>
              </a:spcBef>
              <a:spcAft>
                <a:spcPts val="600"/>
              </a:spcAft>
              <a:buFont typeface="Calibri" panose="020F0502020204030204" pitchFamily="34" charset="0"/>
              <a:buChar char="‒"/>
            </a:pPr>
            <a:r>
              <a:rPr lang="en-US" sz="1800" dirty="0">
                <a:ea typeface="Open Sans" panose="020B0606030504020204" pitchFamily="34" charset="0"/>
                <a:cs typeface="Open Sans" panose="020B0606030504020204" pitchFamily="34" charset="0"/>
              </a:rPr>
              <a:t>increased awareness and understanding of climate-related risks and opportunities within the company resulting in better risk management and more informed strategic planning </a:t>
            </a:r>
          </a:p>
          <a:p>
            <a:pPr marL="365760" indent="-274320">
              <a:spcBef>
                <a:spcPts val="1200"/>
              </a:spcBef>
              <a:spcAft>
                <a:spcPts val="600"/>
              </a:spcAft>
              <a:buFont typeface="Calibri" panose="020F0502020204030204" pitchFamily="34" charset="0"/>
              <a:buChar char="‒"/>
            </a:pPr>
            <a:r>
              <a:rPr lang="en-US" sz="1800" dirty="0">
                <a:ea typeface="Open Sans" panose="020B0606030504020204" pitchFamily="34" charset="0"/>
                <a:cs typeface="Open Sans" panose="020B0606030504020204" pitchFamily="34" charset="0"/>
              </a:rPr>
              <a:t>proactively addressing investors’ demand for climate-related information in a framework that investors are increasingly asking for, which could ultimately reduce the number of climate-related information requests </a:t>
            </a:r>
            <a:r>
              <a:rPr lang="en-US" sz="1800" dirty="0" smtClean="0">
                <a:ea typeface="Open Sans" panose="020B0606030504020204" pitchFamily="34" charset="0"/>
                <a:cs typeface="Open Sans" panose="020B0606030504020204" pitchFamily="34" charset="0"/>
              </a:rPr>
              <a:t>received</a:t>
            </a:r>
            <a:endParaRPr lang="en-US" sz="1800" dirty="0" smtClean="0">
              <a:solidFill>
                <a:srgbClr val="073674"/>
              </a:solidFill>
              <a:ea typeface="Open Sans" panose="020B0606030504020204" pitchFamily="34" charset="0"/>
              <a:cs typeface="Open Sans" panose="020B0606030504020204" pitchFamily="34" charset="0"/>
            </a:endParaRPr>
          </a:p>
          <a:p>
            <a:pPr>
              <a:spcAft>
                <a:spcPts val="600"/>
              </a:spcAft>
              <a:buFont typeface="Calibri" panose="020F0502020204030204" pitchFamily="34" charset="0"/>
              <a:buChar char="‒"/>
            </a:pPr>
            <a:endParaRPr lang="en-US" sz="1800" dirty="0" smtClean="0">
              <a:ea typeface="Open Sans" panose="020B0606030504020204" pitchFamily="34" charset="0"/>
              <a:cs typeface="Open Sans" panose="020B0606030504020204" pitchFamily="34" charset="0"/>
            </a:endParaRPr>
          </a:p>
          <a:p>
            <a:pPr marL="0" indent="0">
              <a:spcAft>
                <a:spcPts val="600"/>
              </a:spcAft>
              <a:buClr>
                <a:srgbClr val="1CA9D0"/>
              </a:buClr>
              <a:buFont typeface="Arial"/>
              <a:buNone/>
            </a:pPr>
            <a:endParaRPr lang="en-US" sz="1800" dirty="0">
              <a:solidFill>
                <a:srgbClr val="073674"/>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443398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 Placeholder 2"/>
          <p:cNvSpPr txBox="1">
            <a:spLocks/>
          </p:cNvSpPr>
          <p:nvPr/>
        </p:nvSpPr>
        <p:spPr>
          <a:xfrm>
            <a:off x="272956" y="148450"/>
            <a:ext cx="8871045" cy="461219"/>
          </a:xfrm>
          <a:prstGeom prst="rect">
            <a:avLst/>
          </a:prstGeom>
        </p:spPr>
        <p:txBody>
          <a:bodyPr lIns="64005" tIns="32003" rIns="64005" bIns="32003"/>
          <a:lstStyle>
            <a:lvl1pPr marL="0" indent="0" algn="l" defTabSz="320027" rtl="0" eaLnBrk="1" latinLnBrk="0" hangingPunct="1">
              <a:spcBef>
                <a:spcPct val="20000"/>
              </a:spcBef>
              <a:buFont typeface="Arial"/>
              <a:buNone/>
              <a:defRPr lang="en-US" sz="3100" b="1" kern="1200" dirty="0">
                <a:solidFill>
                  <a:srgbClr val="006699"/>
                </a:solidFill>
                <a:latin typeface="Open Sans"/>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r>
              <a:rPr lang="en-US" sz="2800" cap="small" dirty="0" smtClean="0">
                <a:solidFill>
                  <a:srgbClr val="073674"/>
                </a:solidFill>
                <a:latin typeface="+mn-lt"/>
              </a:rPr>
              <a:t>Illustrative Implementation Path</a:t>
            </a:r>
            <a:endParaRPr lang="en-US" sz="2800" cap="small" dirty="0">
              <a:solidFill>
                <a:srgbClr val="073674"/>
              </a:solidFill>
              <a:latin typeface="+mn-lt"/>
            </a:endParaRPr>
          </a:p>
        </p:txBody>
      </p:sp>
      <p:cxnSp>
        <p:nvCxnSpPr>
          <p:cNvPr id="57" name="Straight Connector 56"/>
          <p:cNvCxnSpPr/>
          <p:nvPr/>
        </p:nvCxnSpPr>
        <p:spPr>
          <a:xfrm>
            <a:off x="332509" y="572412"/>
            <a:ext cx="8478982" cy="0"/>
          </a:xfrm>
          <a:prstGeom prst="line">
            <a:avLst/>
          </a:prstGeom>
          <a:ln>
            <a:solidFill>
              <a:srgbClr val="00AAD7"/>
            </a:solidFill>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230458" y="609189"/>
            <a:ext cx="8475392" cy="923330"/>
          </a:xfrm>
          <a:prstGeom prst="rect">
            <a:avLst/>
          </a:prstGeom>
        </p:spPr>
        <p:txBody>
          <a:bodyPr wrap="square">
            <a:spAutoFit/>
          </a:bodyPr>
          <a:lstStyle/>
          <a:p>
            <a:r>
              <a:rPr lang="en-US" dirty="0" smtClean="0">
                <a:latin typeface="+mj-lt"/>
                <a:ea typeface="Open Sans" panose="020B0606030504020204" pitchFamily="34" charset="0"/>
                <a:cs typeface="Open Sans" panose="020B0606030504020204" pitchFamily="34" charset="0"/>
              </a:rPr>
              <a:t>The TCFD expects </a:t>
            </a:r>
            <a:r>
              <a:rPr lang="en-US" dirty="0">
                <a:latin typeface="+mj-lt"/>
                <a:ea typeface="Open Sans" panose="020B0606030504020204" pitchFamily="34" charset="0"/>
                <a:cs typeface="Open Sans" panose="020B0606030504020204" pitchFamily="34" charset="0"/>
              </a:rPr>
              <a:t>that </a:t>
            </a:r>
            <a:r>
              <a:rPr lang="en-US" b="1" dirty="0">
                <a:solidFill>
                  <a:srgbClr val="073674"/>
                </a:solidFill>
                <a:latin typeface="+mj-lt"/>
                <a:ea typeface="Open Sans" panose="020B0606030504020204" pitchFamily="34" charset="0"/>
                <a:cs typeface="Open Sans" panose="020B0606030504020204" pitchFamily="34" charset="0"/>
              </a:rPr>
              <a:t>reporting of climate-related risks and opportunities will evolve </a:t>
            </a:r>
            <a:r>
              <a:rPr lang="en-US" dirty="0">
                <a:latin typeface="+mj-lt"/>
                <a:ea typeface="Open Sans" panose="020B0606030504020204" pitchFamily="34" charset="0"/>
                <a:cs typeface="Open Sans" panose="020B0606030504020204" pitchFamily="34" charset="0"/>
              </a:rPr>
              <a:t>over time as organizations, investors, and others contribute to the quality and consistency of the information disclosed.</a:t>
            </a:r>
          </a:p>
        </p:txBody>
      </p:sp>
      <p:pic>
        <p:nvPicPr>
          <p:cNvPr id="4098" name="C65AFCDA-C131-4C90-9814-97B38FC08641" descr="img_585818A402240796003905EE_BA866759-8257-426E-A377-AE53193C9A73@bloomberg"/>
          <p:cNvPicPr>
            <a:picLocks noChangeAspect="1" noChangeArrowheads="1"/>
          </p:cNvPicPr>
          <p:nvPr/>
        </p:nvPicPr>
        <p:blipFill rotWithShape="1">
          <a:blip r:embed="rId3">
            <a:extLst>
              <a:ext uri="{28A0092B-C50C-407E-A947-70E740481C1C}">
                <a14:useLocalDpi xmlns:a14="http://schemas.microsoft.com/office/drawing/2010/main" val="0"/>
              </a:ext>
            </a:extLst>
          </a:blip>
          <a:srcRect t="11477"/>
          <a:stretch/>
        </p:blipFill>
        <p:spPr bwMode="auto">
          <a:xfrm>
            <a:off x="1156866" y="1581150"/>
            <a:ext cx="6788826" cy="433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7042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272956" y="148450"/>
            <a:ext cx="8871045" cy="461219"/>
          </a:xfrm>
          <a:prstGeom prst="rect">
            <a:avLst/>
          </a:prstGeom>
        </p:spPr>
        <p:txBody>
          <a:bodyPr/>
          <a:lstStyle>
            <a:lvl1pPr marL="240020" indent="-240020" algn="l" defTabSz="320027" rtl="0" eaLnBrk="1" latinLnBrk="0" hangingPunct="1">
              <a:spcBef>
                <a:spcPct val="20000"/>
              </a:spcBef>
              <a:buFont typeface="Arial"/>
              <a:buChar char="•"/>
              <a:defRPr sz="2200" kern="1200">
                <a:solidFill>
                  <a:schemeClr val="tx1"/>
                </a:solidFill>
                <a:latin typeface="+mn-lt"/>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pPr marL="0" indent="0">
              <a:buNone/>
            </a:pPr>
            <a:r>
              <a:rPr lang="en-US" sz="2800" b="1" cap="small" dirty="0">
                <a:solidFill>
                  <a:srgbClr val="073674"/>
                </a:solidFill>
                <a:latin typeface="+mj-lt"/>
                <a:ea typeface="Open Sans" panose="020B0606030504020204" pitchFamily="34" charset="0"/>
                <a:cs typeface="Open Sans" panose="020B0606030504020204" pitchFamily="34" charset="0"/>
              </a:rPr>
              <a:t>Beginning the </a:t>
            </a:r>
            <a:r>
              <a:rPr lang="en-US" sz="2800" b="1" cap="small" dirty="0" smtClean="0">
                <a:solidFill>
                  <a:srgbClr val="073674"/>
                </a:solidFill>
                <a:latin typeface="+mj-lt"/>
                <a:ea typeface="Open Sans" panose="020B0606030504020204" pitchFamily="34" charset="0"/>
                <a:cs typeface="Open Sans" panose="020B0606030504020204" pitchFamily="34" charset="0"/>
              </a:rPr>
              <a:t>Journey – Illustrative Roadmap</a:t>
            </a:r>
            <a:endParaRPr lang="en-US" sz="2800" b="1" cap="small" dirty="0">
              <a:solidFill>
                <a:srgbClr val="073674"/>
              </a:solidFill>
              <a:latin typeface="+mj-lt"/>
              <a:ea typeface="Open Sans" panose="020B0606030504020204" pitchFamily="34" charset="0"/>
              <a:cs typeface="Open Sans" panose="020B0606030504020204" pitchFamily="34" charset="0"/>
            </a:endParaRPr>
          </a:p>
        </p:txBody>
      </p:sp>
      <p:cxnSp>
        <p:nvCxnSpPr>
          <p:cNvPr id="3" name="Straight Connector 2"/>
          <p:cNvCxnSpPr/>
          <p:nvPr/>
        </p:nvCxnSpPr>
        <p:spPr>
          <a:xfrm>
            <a:off x="332509" y="572412"/>
            <a:ext cx="8478982" cy="0"/>
          </a:xfrm>
          <a:prstGeom prst="line">
            <a:avLst/>
          </a:prstGeom>
          <a:ln>
            <a:solidFill>
              <a:srgbClr val="00AAD7"/>
            </a:solidFill>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388309" y="1688878"/>
            <a:ext cx="2697556" cy="4258435"/>
            <a:chOff x="393653" y="409682"/>
            <a:chExt cx="1901534" cy="4104000"/>
          </a:xfrm>
        </p:grpSpPr>
        <p:sp>
          <p:nvSpPr>
            <p:cNvPr id="11" name="Rounded Rectangle 10"/>
            <p:cNvSpPr/>
            <p:nvPr/>
          </p:nvSpPr>
          <p:spPr>
            <a:xfrm>
              <a:off x="393653" y="409682"/>
              <a:ext cx="1901534" cy="4104000"/>
            </a:xfrm>
            <a:prstGeom prst="roundRect">
              <a:avLst>
                <a:gd name="adj" fmla="val 10000"/>
              </a:avLst>
            </a:prstGeom>
            <a:ln>
              <a:solidFill>
                <a:srgbClr val="2C9AC6"/>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Rounded Rectangle 6"/>
            <p:cNvSpPr txBox="1"/>
            <p:nvPr/>
          </p:nvSpPr>
          <p:spPr>
            <a:xfrm>
              <a:off x="449347" y="465376"/>
              <a:ext cx="1790146" cy="39926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t" anchorCtr="0">
              <a:noAutofit/>
            </a:bodyPr>
            <a:lstStyle/>
            <a:p>
              <a:pPr marL="171450" lvl="1" indent="-171450" algn="l" defTabSz="444500">
                <a:spcBef>
                  <a:spcPct val="0"/>
                </a:spcBef>
                <a:spcAft>
                  <a:spcPts val="600"/>
                </a:spcAft>
                <a:buFont typeface="Arial" panose="020B0604020202020204" pitchFamily="34" charset="0"/>
                <a:buChar char="•"/>
              </a:pPr>
              <a:r>
                <a:rPr lang="en-US" sz="1200" kern="1200" dirty="0" smtClean="0"/>
                <a:t>Compare current disclosures to the recommendations, especially Governance and Risk Management,  and identify alignment and gaps</a:t>
              </a:r>
              <a:endParaRPr lang="en-US" sz="1200" dirty="0"/>
            </a:p>
            <a:p>
              <a:pPr marL="171450" lvl="1" indent="-171450" algn="l" defTabSz="444500">
                <a:spcBef>
                  <a:spcPct val="0"/>
                </a:spcBef>
                <a:spcAft>
                  <a:spcPts val="600"/>
                </a:spcAft>
                <a:buFont typeface="Arial" panose="020B0604020202020204" pitchFamily="34" charset="0"/>
                <a:buChar char="•"/>
              </a:pPr>
              <a:r>
                <a:rPr lang="en-US" sz="1200" kern="1200" dirty="0" smtClean="0"/>
                <a:t>Determine information and data needs and process changes</a:t>
              </a:r>
              <a:endParaRPr lang="en-US" sz="1200" dirty="0"/>
            </a:p>
            <a:p>
              <a:pPr marL="171450" lvl="1" indent="-171450" defTabSz="444500">
                <a:spcBef>
                  <a:spcPct val="0"/>
                </a:spcBef>
                <a:spcAft>
                  <a:spcPts val="600"/>
                </a:spcAft>
                <a:buFont typeface="Arial" panose="020B0604020202020204" pitchFamily="34" charset="0"/>
                <a:buChar char="•"/>
              </a:pPr>
              <a:r>
                <a:rPr lang="en-US" sz="1200" dirty="0" smtClean="0"/>
                <a:t>Begin </a:t>
              </a:r>
              <a:r>
                <a:rPr lang="en-US" sz="1200" kern="1200" dirty="0" smtClean="0"/>
                <a:t>evaluating </a:t>
              </a:r>
              <a:r>
                <a:rPr lang="en-US" sz="1200" dirty="0" smtClean="0"/>
                <a:t>metrics for assessing climate-related </a:t>
              </a:r>
              <a:r>
                <a:rPr lang="en-US" sz="1200" dirty="0"/>
                <a:t>risks and opportunities </a:t>
              </a:r>
              <a:endParaRPr lang="en-US" sz="1200" dirty="0" smtClean="0"/>
            </a:p>
            <a:p>
              <a:pPr marL="171450" lvl="1" indent="-171450" defTabSz="444500">
                <a:spcBef>
                  <a:spcPct val="0"/>
                </a:spcBef>
                <a:spcAft>
                  <a:spcPts val="600"/>
                </a:spcAft>
                <a:buFont typeface="Arial" panose="020B0604020202020204" pitchFamily="34" charset="0"/>
                <a:buChar char="•"/>
              </a:pPr>
              <a:r>
                <a:rPr lang="en-US" sz="1200" dirty="0"/>
                <a:t>Incorporate climate-related risks into risk identification and assessment process </a:t>
              </a:r>
              <a:r>
                <a:rPr lang="en-US" sz="1200" dirty="0" smtClean="0"/>
                <a:t>as needed</a:t>
              </a:r>
              <a:endParaRPr lang="en-US" sz="1200" kern="1200" dirty="0" smtClean="0"/>
            </a:p>
            <a:p>
              <a:pPr marL="171450" lvl="1" indent="-171450" algn="l" defTabSz="444500">
                <a:spcBef>
                  <a:spcPct val="0"/>
                </a:spcBef>
                <a:spcAft>
                  <a:spcPts val="600"/>
                </a:spcAft>
                <a:buFont typeface="Arial" panose="020B0604020202020204" pitchFamily="34" charset="0"/>
                <a:buChar char="•"/>
              </a:pPr>
              <a:r>
                <a:rPr lang="en-US" sz="1200" kern="1200" dirty="0" smtClean="0"/>
                <a:t>Assign oversight to board committees and management as needed</a:t>
              </a:r>
              <a:endParaRPr lang="en-US" sz="1200" dirty="0"/>
            </a:p>
            <a:p>
              <a:pPr marL="171450" lvl="1" indent="-171450" defTabSz="444500">
                <a:spcBef>
                  <a:spcPct val="0"/>
                </a:spcBef>
                <a:spcAft>
                  <a:spcPts val="600"/>
                </a:spcAft>
                <a:buFont typeface="Arial" panose="020B0604020202020204" pitchFamily="34" charset="0"/>
                <a:buChar char="•"/>
              </a:pPr>
              <a:r>
                <a:rPr lang="en-US" sz="1200" kern="1200" dirty="0" smtClean="0"/>
                <a:t>Disclose </a:t>
              </a:r>
              <a:r>
                <a:rPr lang="en-US" sz="1200" dirty="0" smtClean="0"/>
                <a:t>information </a:t>
              </a:r>
              <a:r>
                <a:rPr lang="en-US" sz="1200" dirty="0"/>
                <a:t>related to Governance and Risk Management </a:t>
              </a:r>
              <a:r>
                <a:rPr lang="en-US" sz="1200" dirty="0" smtClean="0"/>
                <a:t>recommendations or disclose intention </a:t>
              </a:r>
              <a:r>
                <a:rPr lang="en-US" sz="1200" kern="1200" dirty="0" smtClean="0"/>
                <a:t>to implement the TCFD recommendations</a:t>
              </a:r>
              <a:endParaRPr lang="en-US" sz="1200" kern="1200" dirty="0"/>
            </a:p>
          </p:txBody>
        </p:sp>
      </p:grpSp>
      <p:grpSp>
        <p:nvGrpSpPr>
          <p:cNvPr id="16" name="Group 15"/>
          <p:cNvGrpSpPr/>
          <p:nvPr/>
        </p:nvGrpSpPr>
        <p:grpSpPr>
          <a:xfrm>
            <a:off x="3263638" y="1688878"/>
            <a:ext cx="2697556" cy="4258435"/>
            <a:chOff x="3448250" y="409682"/>
            <a:chExt cx="1901534" cy="4104000"/>
          </a:xfrm>
        </p:grpSpPr>
        <p:sp>
          <p:nvSpPr>
            <p:cNvPr id="17" name="Rounded Rectangle 16"/>
            <p:cNvSpPr/>
            <p:nvPr/>
          </p:nvSpPr>
          <p:spPr>
            <a:xfrm>
              <a:off x="3448250" y="409682"/>
              <a:ext cx="1901534" cy="4104000"/>
            </a:xfrm>
            <a:prstGeom prst="roundRect">
              <a:avLst>
                <a:gd name="adj" fmla="val 10000"/>
              </a:avLst>
            </a:prstGeom>
            <a:ln>
              <a:solidFill>
                <a:srgbClr val="2C9AC6"/>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Rounded Rectangle 6"/>
            <p:cNvSpPr txBox="1"/>
            <p:nvPr/>
          </p:nvSpPr>
          <p:spPr>
            <a:xfrm>
              <a:off x="3503944" y="465376"/>
              <a:ext cx="1790146" cy="39926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t" anchorCtr="0">
              <a:noAutofit/>
            </a:bodyPr>
            <a:lstStyle/>
            <a:p>
              <a:pPr marL="171450" lvl="1" indent="-171450" defTabSz="444500">
                <a:lnSpc>
                  <a:spcPct val="90000"/>
                </a:lnSpc>
                <a:spcBef>
                  <a:spcPct val="0"/>
                </a:spcBef>
                <a:spcAft>
                  <a:spcPts val="600"/>
                </a:spcAft>
                <a:buFont typeface="Arial" panose="020B0604020202020204" pitchFamily="34" charset="0"/>
                <a:buChar char="•"/>
              </a:pPr>
              <a:r>
                <a:rPr lang="en-US" sz="1200" dirty="0"/>
                <a:t>Implement new processes </a:t>
              </a:r>
              <a:r>
                <a:rPr lang="en-US" sz="1200" dirty="0" smtClean="0"/>
                <a:t>for information and data collection and reporting</a:t>
              </a:r>
            </a:p>
            <a:p>
              <a:pPr marL="171450" lvl="1" indent="-171450" defTabSz="444500">
                <a:lnSpc>
                  <a:spcPct val="90000"/>
                </a:lnSpc>
                <a:spcBef>
                  <a:spcPct val="0"/>
                </a:spcBef>
                <a:spcAft>
                  <a:spcPts val="600"/>
                </a:spcAft>
                <a:buFont typeface="Arial" panose="020B0604020202020204" pitchFamily="34" charset="0"/>
                <a:buChar char="•"/>
              </a:pPr>
              <a:r>
                <a:rPr lang="en-US" sz="1200" dirty="0" smtClean="0"/>
                <a:t>Identify metrics useful for </a:t>
              </a:r>
              <a:r>
                <a:rPr lang="en-US" sz="1200" dirty="0"/>
                <a:t>assessing climate-related risks and </a:t>
              </a:r>
              <a:r>
                <a:rPr lang="en-US" sz="1200" dirty="0" smtClean="0"/>
                <a:t>opportunities </a:t>
              </a:r>
            </a:p>
            <a:p>
              <a:pPr marL="171450" lvl="1" indent="-171450" defTabSz="444500">
                <a:lnSpc>
                  <a:spcPct val="90000"/>
                </a:lnSpc>
                <a:spcBef>
                  <a:spcPct val="0"/>
                </a:spcBef>
                <a:spcAft>
                  <a:spcPts val="600"/>
                </a:spcAft>
                <a:buFont typeface="Arial" panose="020B0604020202020204" pitchFamily="34" charset="0"/>
                <a:buChar char="•"/>
              </a:pPr>
              <a:r>
                <a:rPr lang="en-US" sz="1200" dirty="0" smtClean="0"/>
                <a:t>Adjust data collection to support metrics</a:t>
              </a:r>
            </a:p>
            <a:p>
              <a:pPr marL="171450" lvl="1" indent="-171450" defTabSz="444500">
                <a:lnSpc>
                  <a:spcPct val="90000"/>
                </a:lnSpc>
                <a:spcBef>
                  <a:spcPct val="0"/>
                </a:spcBef>
                <a:spcAft>
                  <a:spcPts val="600"/>
                </a:spcAft>
                <a:buFont typeface="Arial" panose="020B0604020202020204" pitchFamily="34" charset="0"/>
                <a:buChar char="•"/>
              </a:pPr>
              <a:r>
                <a:rPr lang="en-US" sz="1200" dirty="0"/>
                <a:t>Identify climate-related risks and opportunities and assess whether they are material </a:t>
              </a:r>
              <a:endParaRPr lang="en-US" sz="1200" dirty="0" smtClean="0"/>
            </a:p>
            <a:p>
              <a:pPr marL="171450" lvl="1" indent="-171450" defTabSz="444500">
                <a:lnSpc>
                  <a:spcPct val="90000"/>
                </a:lnSpc>
                <a:spcBef>
                  <a:spcPct val="0"/>
                </a:spcBef>
                <a:spcAft>
                  <a:spcPts val="600"/>
                </a:spcAft>
                <a:buFont typeface="Arial" panose="020B0604020202020204" pitchFamily="34" charset="0"/>
                <a:buChar char="•"/>
              </a:pPr>
              <a:r>
                <a:rPr lang="en-US" sz="1200" dirty="0" smtClean="0"/>
                <a:t>Identify relevant climate-related scenarios and consider how those scenarios might affect the organization</a:t>
              </a:r>
            </a:p>
            <a:p>
              <a:pPr marL="171450" lvl="1" indent="-171450" defTabSz="444500">
                <a:lnSpc>
                  <a:spcPct val="90000"/>
                </a:lnSpc>
                <a:spcBef>
                  <a:spcPct val="0"/>
                </a:spcBef>
                <a:spcAft>
                  <a:spcPts val="600"/>
                </a:spcAft>
                <a:buFont typeface="Arial" panose="020B0604020202020204" pitchFamily="34" charset="0"/>
                <a:buChar char="•"/>
              </a:pPr>
              <a:r>
                <a:rPr lang="en-US" sz="1200" dirty="0" smtClean="0">
                  <a:solidFill>
                    <a:schemeClr val="tx1"/>
                  </a:solidFill>
                </a:rPr>
                <a:t>Disclose </a:t>
              </a:r>
              <a:r>
                <a:rPr lang="en-US" sz="1200" dirty="0">
                  <a:solidFill>
                    <a:schemeClr val="tx1"/>
                  </a:solidFill>
                </a:rPr>
                <a:t>information related to Governance and Risk Management </a:t>
              </a:r>
              <a:r>
                <a:rPr lang="en-US" sz="1200" dirty="0" smtClean="0">
                  <a:solidFill>
                    <a:schemeClr val="tx1"/>
                  </a:solidFill>
                </a:rPr>
                <a:t>recommendations and item (a) of the </a:t>
              </a:r>
              <a:r>
                <a:rPr lang="en-US" sz="1200" dirty="0">
                  <a:solidFill>
                    <a:schemeClr val="tx1"/>
                  </a:solidFill>
                </a:rPr>
                <a:t>Strategy </a:t>
              </a:r>
              <a:r>
                <a:rPr lang="en-US" sz="1200" dirty="0" smtClean="0">
                  <a:solidFill>
                    <a:schemeClr val="tx1"/>
                  </a:solidFill>
                </a:rPr>
                <a:t>recommendation</a:t>
              </a:r>
              <a:r>
                <a:rPr lang="en-US" sz="1200" dirty="0" smtClean="0"/>
                <a:t>, </a:t>
              </a:r>
              <a:r>
                <a:rPr lang="en-US" sz="1200" dirty="0"/>
                <a:t>where the information is material </a:t>
              </a:r>
              <a:endParaRPr lang="en-US" sz="1200" dirty="0" smtClean="0">
                <a:solidFill>
                  <a:schemeClr val="tx1"/>
                </a:solidFill>
              </a:endParaRPr>
            </a:p>
            <a:p>
              <a:pPr marL="171450" lvl="1" indent="-171450" defTabSz="444500">
                <a:lnSpc>
                  <a:spcPct val="90000"/>
                </a:lnSpc>
                <a:spcBef>
                  <a:spcPct val="0"/>
                </a:spcBef>
                <a:spcAft>
                  <a:spcPts val="600"/>
                </a:spcAft>
                <a:buFont typeface="Arial" panose="020B0604020202020204" pitchFamily="34" charset="0"/>
                <a:buChar char="•"/>
              </a:pPr>
              <a:endParaRPr lang="en-US" sz="1200" dirty="0">
                <a:solidFill>
                  <a:srgbClr val="FF0000"/>
                </a:solidFill>
              </a:endParaRPr>
            </a:p>
          </p:txBody>
        </p:sp>
      </p:grpSp>
      <p:grpSp>
        <p:nvGrpSpPr>
          <p:cNvPr id="22" name="Group 21"/>
          <p:cNvGrpSpPr/>
          <p:nvPr/>
        </p:nvGrpSpPr>
        <p:grpSpPr>
          <a:xfrm>
            <a:off x="6115782" y="1688878"/>
            <a:ext cx="2697556" cy="4258435"/>
            <a:chOff x="6502847" y="409682"/>
            <a:chExt cx="1901534" cy="4104000"/>
          </a:xfrm>
        </p:grpSpPr>
        <p:sp>
          <p:nvSpPr>
            <p:cNvPr id="23" name="Rounded Rectangle 22"/>
            <p:cNvSpPr/>
            <p:nvPr/>
          </p:nvSpPr>
          <p:spPr>
            <a:xfrm>
              <a:off x="6502847" y="409682"/>
              <a:ext cx="1901534" cy="4104000"/>
            </a:xfrm>
            <a:prstGeom prst="roundRect">
              <a:avLst>
                <a:gd name="adj" fmla="val 10000"/>
              </a:avLst>
            </a:prstGeom>
            <a:ln>
              <a:solidFill>
                <a:srgbClr val="2C9AC6"/>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Rounded Rectangle 6"/>
            <p:cNvSpPr txBox="1"/>
            <p:nvPr/>
          </p:nvSpPr>
          <p:spPr>
            <a:xfrm>
              <a:off x="6558541" y="465376"/>
              <a:ext cx="1790146" cy="39926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t" anchorCtr="0">
              <a:noAutofit/>
            </a:bodyPr>
            <a:lstStyle/>
            <a:p>
              <a:pPr marL="171450" lvl="1" indent="-171450" defTabSz="444500">
                <a:lnSpc>
                  <a:spcPct val="90000"/>
                </a:lnSpc>
                <a:spcBef>
                  <a:spcPct val="0"/>
                </a:spcBef>
                <a:spcAft>
                  <a:spcPts val="600"/>
                </a:spcAft>
                <a:buFont typeface="Arial" panose="020B0604020202020204" pitchFamily="34" charset="0"/>
                <a:buChar char="•"/>
              </a:pPr>
              <a:r>
                <a:rPr lang="en-US" sz="1200" dirty="0">
                  <a:solidFill>
                    <a:schemeClr val="tx1"/>
                  </a:solidFill>
                </a:rPr>
                <a:t>Calculate </a:t>
              </a:r>
              <a:r>
                <a:rPr lang="en-US" sz="1200" dirty="0" smtClean="0">
                  <a:solidFill>
                    <a:schemeClr val="tx1"/>
                  </a:solidFill>
                </a:rPr>
                <a:t>and use metrics for </a:t>
              </a:r>
              <a:r>
                <a:rPr lang="en-US" sz="1200" dirty="0">
                  <a:solidFill>
                    <a:schemeClr val="tx1"/>
                  </a:solidFill>
                </a:rPr>
                <a:t>assessing climate-related risks and opportunities </a:t>
              </a:r>
            </a:p>
            <a:p>
              <a:pPr marL="171450" lvl="1" indent="-171450" defTabSz="444500">
                <a:lnSpc>
                  <a:spcPct val="90000"/>
                </a:lnSpc>
                <a:spcBef>
                  <a:spcPct val="0"/>
                </a:spcBef>
                <a:spcAft>
                  <a:spcPts val="600"/>
                </a:spcAft>
                <a:buFont typeface="Arial" panose="020B0604020202020204" pitchFamily="34" charset="0"/>
                <a:buChar char="•"/>
              </a:pPr>
              <a:r>
                <a:rPr lang="en-US" sz="1200" dirty="0" smtClean="0"/>
                <a:t>Integrate </a:t>
              </a:r>
              <a:r>
                <a:rPr lang="en-US" sz="1200" dirty="0"/>
                <a:t>scenario analysis into strategic planning </a:t>
              </a:r>
              <a:r>
                <a:rPr lang="en-US" sz="1200" dirty="0" smtClean="0"/>
                <a:t>and/or risk </a:t>
              </a:r>
              <a:r>
                <a:rPr lang="en-US" sz="1200" dirty="0"/>
                <a:t>management </a:t>
              </a:r>
              <a:r>
                <a:rPr lang="en-US" sz="1200" dirty="0" smtClean="0"/>
                <a:t>frameworks</a:t>
              </a:r>
              <a:endParaRPr lang="en-US" sz="1200" dirty="0"/>
            </a:p>
            <a:p>
              <a:pPr marL="171450" lvl="1" indent="-171450" defTabSz="444500">
                <a:lnSpc>
                  <a:spcPct val="90000"/>
                </a:lnSpc>
                <a:spcBef>
                  <a:spcPct val="0"/>
                </a:spcBef>
                <a:spcAft>
                  <a:spcPts val="600"/>
                </a:spcAft>
                <a:buFont typeface="Arial" panose="020B0604020202020204" pitchFamily="34" charset="0"/>
                <a:buChar char="•"/>
              </a:pPr>
              <a:r>
                <a:rPr lang="en-US" sz="1200" dirty="0" smtClean="0"/>
                <a:t>Disclose </a:t>
              </a:r>
              <a:r>
                <a:rPr lang="en-US" sz="1200" dirty="0"/>
                <a:t>information related to Governance and Risk Management recommendations </a:t>
              </a:r>
            </a:p>
            <a:p>
              <a:pPr marL="171450" lvl="1" indent="-171450" defTabSz="444500">
                <a:lnSpc>
                  <a:spcPct val="90000"/>
                </a:lnSpc>
                <a:spcBef>
                  <a:spcPct val="0"/>
                </a:spcBef>
                <a:spcAft>
                  <a:spcPts val="600"/>
                </a:spcAft>
                <a:buFont typeface="Arial" panose="020B0604020202020204" pitchFamily="34" charset="0"/>
                <a:buChar char="•"/>
              </a:pPr>
              <a:r>
                <a:rPr lang="en-US" sz="1200" dirty="0"/>
                <a:t>Disclose information related to Strategy and Metrics and Targets recommendations, where the information is material </a:t>
              </a:r>
            </a:p>
            <a:p>
              <a:pPr marL="171450" lvl="1" indent="-171450" defTabSz="444500">
                <a:lnSpc>
                  <a:spcPct val="90000"/>
                </a:lnSpc>
                <a:spcBef>
                  <a:spcPct val="0"/>
                </a:spcBef>
                <a:spcAft>
                  <a:spcPts val="600"/>
                </a:spcAft>
                <a:buFont typeface="Arial" panose="020B0604020202020204" pitchFamily="34" charset="0"/>
                <a:buChar char="•"/>
              </a:pPr>
              <a:endParaRPr lang="en-US" sz="1200" dirty="0"/>
            </a:p>
          </p:txBody>
        </p:sp>
      </p:grpSp>
      <p:sp>
        <p:nvSpPr>
          <p:cNvPr id="26" name="Rounded Rectangle 25"/>
          <p:cNvSpPr/>
          <p:nvPr/>
        </p:nvSpPr>
        <p:spPr>
          <a:xfrm>
            <a:off x="375609" y="1366840"/>
            <a:ext cx="2710256" cy="401238"/>
          </a:xfrm>
          <a:prstGeom prst="roundRect">
            <a:avLst/>
          </a:prstGeom>
          <a:solidFill>
            <a:srgbClr val="2C9AC6"/>
          </a:solidFill>
          <a:ln>
            <a:noFill/>
          </a:ln>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Year 1</a:t>
            </a:r>
            <a:endParaRPr lang="en-US" b="1" dirty="0"/>
          </a:p>
        </p:txBody>
      </p:sp>
      <p:sp>
        <p:nvSpPr>
          <p:cNvPr id="27" name="Rounded Rectangle 26"/>
          <p:cNvSpPr/>
          <p:nvPr/>
        </p:nvSpPr>
        <p:spPr>
          <a:xfrm>
            <a:off x="3226759" y="1347790"/>
            <a:ext cx="2710256" cy="401238"/>
          </a:xfrm>
          <a:prstGeom prst="roundRect">
            <a:avLst/>
          </a:prstGeom>
          <a:solidFill>
            <a:srgbClr val="2C9AC6"/>
          </a:solidFill>
          <a:ln>
            <a:noFill/>
          </a:ln>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Year 2</a:t>
            </a:r>
            <a:endParaRPr lang="en-US" b="1" dirty="0"/>
          </a:p>
        </p:txBody>
      </p:sp>
      <p:sp>
        <p:nvSpPr>
          <p:cNvPr id="28" name="Rounded Rectangle 27"/>
          <p:cNvSpPr/>
          <p:nvPr/>
        </p:nvSpPr>
        <p:spPr>
          <a:xfrm>
            <a:off x="6084259" y="1347790"/>
            <a:ext cx="2710256" cy="401238"/>
          </a:xfrm>
          <a:prstGeom prst="roundRect">
            <a:avLst/>
          </a:prstGeom>
          <a:solidFill>
            <a:srgbClr val="2C9AC6"/>
          </a:solidFill>
          <a:ln>
            <a:noFill/>
          </a:ln>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Year 3</a:t>
            </a:r>
            <a:endParaRPr lang="en-US" b="1" dirty="0"/>
          </a:p>
        </p:txBody>
      </p:sp>
      <p:sp>
        <p:nvSpPr>
          <p:cNvPr id="19" name="Content Placeholder 2"/>
          <p:cNvSpPr txBox="1">
            <a:spLocks/>
          </p:cNvSpPr>
          <p:nvPr/>
        </p:nvSpPr>
        <p:spPr>
          <a:xfrm>
            <a:off x="330662" y="590670"/>
            <a:ext cx="8480829" cy="738863"/>
          </a:xfrm>
          <a:prstGeom prst="rect">
            <a:avLst/>
          </a:prstGeom>
        </p:spPr>
        <p:txBody>
          <a:bodyPr>
            <a:noAutofit/>
          </a:bodyPr>
          <a:lstStyle>
            <a:lvl1pPr marL="240020" indent="-240020" algn="l" defTabSz="320027" rtl="0" eaLnBrk="1" latinLnBrk="0" hangingPunct="1">
              <a:spcBef>
                <a:spcPct val="20000"/>
              </a:spcBef>
              <a:buFont typeface="Arial"/>
              <a:buChar char="•"/>
              <a:defRPr sz="2200" kern="1200">
                <a:solidFill>
                  <a:schemeClr val="tx1"/>
                </a:solidFill>
                <a:latin typeface="+mn-lt"/>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pPr marL="0" indent="0">
              <a:spcBef>
                <a:spcPts val="1200"/>
              </a:spcBef>
              <a:buClr>
                <a:srgbClr val="073674"/>
              </a:buClr>
              <a:buNone/>
            </a:pPr>
            <a:r>
              <a:rPr lang="en-US" sz="1800" dirty="0" smtClean="0">
                <a:ea typeface="Open Sans" panose="020B0606030504020204" pitchFamily="34" charset="0"/>
                <a:cs typeface="Open Sans" panose="020B0606030504020204" pitchFamily="34" charset="0"/>
              </a:rPr>
              <a:t>For organizations in early stages </a:t>
            </a:r>
            <a:r>
              <a:rPr lang="en-US" sz="1800" dirty="0">
                <a:ea typeface="Open Sans" panose="020B0606030504020204" pitchFamily="34" charset="0"/>
                <a:cs typeface="Open Sans" panose="020B0606030504020204" pitchFamily="34" charset="0"/>
              </a:rPr>
              <a:t>of assessing climate-related risks and </a:t>
            </a:r>
            <a:r>
              <a:rPr lang="en-US" sz="1800" dirty="0" smtClean="0">
                <a:ea typeface="Open Sans" panose="020B0606030504020204" pitchFamily="34" charset="0"/>
                <a:cs typeface="Open Sans" panose="020B0606030504020204" pitchFamily="34" charset="0"/>
              </a:rPr>
              <a:t>opportunities, it may be helpful to develop a roadmap for implementing the recommendations.</a:t>
            </a:r>
            <a:endParaRPr lang="en-US" sz="1800" baseline="30000" dirty="0" smtClean="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89996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6388"/>
            <a:ext cx="165783" cy="390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058" tIns="41029" rIns="82058" bIns="41029" numCol="1" anchor="ctr" anchorCtr="0" compatLnSpc="1">
            <a:prstTxWarp prst="textNoShape">
              <a:avLst/>
            </a:prstTxWarp>
            <a:spAutoFit/>
          </a:bodyPr>
          <a:lstStyle/>
          <a:p>
            <a:endParaRPr lang="en-US" sz="2000" dirty="0">
              <a:latin typeface="+mj-lt"/>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537" t="219" r="5038" b="32628"/>
          <a:stretch/>
        </p:blipFill>
        <p:spPr>
          <a:xfrm>
            <a:off x="269430" y="1482315"/>
            <a:ext cx="3369979" cy="3103710"/>
          </a:xfrm>
          <a:prstGeom prst="rect">
            <a:avLst/>
          </a:prstGeom>
          <a:ln>
            <a:solidFill>
              <a:schemeClr val="accent1"/>
            </a:solidFill>
          </a:ln>
        </p:spPr>
      </p:pic>
      <p:sp>
        <p:nvSpPr>
          <p:cNvPr id="15" name="Rectangle 14"/>
          <p:cNvSpPr/>
          <p:nvPr/>
        </p:nvSpPr>
        <p:spPr>
          <a:xfrm>
            <a:off x="295932" y="662337"/>
            <a:ext cx="8611987" cy="830997"/>
          </a:xfrm>
          <a:prstGeom prst="rect">
            <a:avLst/>
          </a:prstGeom>
        </p:spPr>
        <p:txBody>
          <a:bodyPr wrap="square">
            <a:spAutoFit/>
          </a:bodyPr>
          <a:lstStyle/>
          <a:p>
            <a:pPr marR="457200">
              <a:spcAft>
                <a:spcPts val="1000"/>
              </a:spcAft>
            </a:pPr>
            <a:r>
              <a:rPr lang="en-US" sz="1600" spc="-10" dirty="0" smtClean="0">
                <a:latin typeface="+mj-lt"/>
                <a:cs typeface="Arial"/>
              </a:rPr>
              <a:t>In June 2017 more </a:t>
            </a:r>
            <a:r>
              <a:rPr lang="en-US" sz="1600" spc="-10" dirty="0">
                <a:latin typeface="+mj-lt"/>
                <a:cs typeface="Arial"/>
              </a:rPr>
              <a:t>than 100 global CEOs </a:t>
            </a:r>
            <a:r>
              <a:rPr lang="en-US" sz="1600" spc="-10" dirty="0" smtClean="0">
                <a:latin typeface="+mj-lt"/>
                <a:cs typeface="Arial"/>
              </a:rPr>
              <a:t>signed a letter committing </a:t>
            </a:r>
            <a:r>
              <a:rPr lang="en-US" sz="1600" spc="-10" dirty="0">
                <a:latin typeface="+mj-lt"/>
                <a:cs typeface="Arial"/>
              </a:rPr>
              <a:t>to support the </a:t>
            </a:r>
            <a:r>
              <a:rPr lang="en-US" sz="1600" spc="-10" dirty="0" smtClean="0">
                <a:latin typeface="+mj-lt"/>
                <a:cs typeface="Arial"/>
              </a:rPr>
              <a:t>Task Force’s recommendations. Hundreds of additional companies have since joined statements of support for or commitments to implement the recommendations.</a:t>
            </a:r>
            <a:endParaRPr lang="en-US" sz="1600" spc="-10" dirty="0">
              <a:latin typeface="+mj-lt"/>
              <a:cs typeface="Arial"/>
            </a:endParaRPr>
          </a:p>
        </p:txBody>
      </p:sp>
      <p:cxnSp>
        <p:nvCxnSpPr>
          <p:cNvPr id="10" name="Straight Connector 9"/>
          <p:cNvCxnSpPr/>
          <p:nvPr/>
        </p:nvCxnSpPr>
        <p:spPr>
          <a:xfrm>
            <a:off x="332509" y="572412"/>
            <a:ext cx="8478982" cy="0"/>
          </a:xfrm>
          <a:prstGeom prst="line">
            <a:avLst/>
          </a:prstGeom>
          <a:ln>
            <a:solidFill>
              <a:srgbClr val="00AAD7"/>
            </a:solidFill>
          </a:ln>
          <a:effectLst/>
        </p:spPr>
        <p:style>
          <a:lnRef idx="2">
            <a:schemeClr val="accent1"/>
          </a:lnRef>
          <a:fillRef idx="0">
            <a:schemeClr val="accent1"/>
          </a:fillRef>
          <a:effectRef idx="1">
            <a:schemeClr val="accent1"/>
          </a:effectRef>
          <a:fontRef idx="minor">
            <a:schemeClr val="tx1"/>
          </a:fontRef>
        </p:style>
      </p:cxnSp>
      <p:sp>
        <p:nvSpPr>
          <p:cNvPr id="11" name="Text Placeholder 2"/>
          <p:cNvSpPr txBox="1">
            <a:spLocks/>
          </p:cNvSpPr>
          <p:nvPr/>
        </p:nvSpPr>
        <p:spPr>
          <a:xfrm>
            <a:off x="272956" y="148450"/>
            <a:ext cx="8871045" cy="461219"/>
          </a:xfrm>
          <a:prstGeom prst="rect">
            <a:avLst/>
          </a:prstGeom>
        </p:spPr>
        <p:txBody>
          <a:bodyPr/>
          <a:lstStyle>
            <a:lvl1pPr marL="240020" indent="-240020" algn="l" defTabSz="320027" rtl="0" eaLnBrk="1" latinLnBrk="0" hangingPunct="1">
              <a:spcBef>
                <a:spcPct val="20000"/>
              </a:spcBef>
              <a:buFont typeface="Arial"/>
              <a:buChar char="•"/>
              <a:defRPr sz="2200" kern="1200">
                <a:solidFill>
                  <a:schemeClr val="tx1"/>
                </a:solidFill>
                <a:latin typeface="+mn-lt"/>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pPr marL="0" indent="0">
              <a:buNone/>
            </a:pPr>
            <a:r>
              <a:rPr lang="en-US" sz="2800" b="1" cap="small" smtClean="0">
                <a:solidFill>
                  <a:srgbClr val="073674"/>
                </a:solidFill>
                <a:latin typeface="+mj-lt"/>
                <a:ea typeface="Open Sans" panose="020B0606030504020204" pitchFamily="34" charset="0"/>
                <a:cs typeface="Open Sans" panose="020B0606030504020204" pitchFamily="34" charset="0"/>
              </a:rPr>
              <a:t>Widespread Support from Companies and Investors</a:t>
            </a:r>
            <a:endParaRPr lang="en-US" sz="2800" b="1" cap="small" dirty="0">
              <a:solidFill>
                <a:srgbClr val="073674"/>
              </a:solidFill>
              <a:latin typeface="+mj-lt"/>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rotWithShape="1">
          <a:blip r:embed="rId4"/>
          <a:srcRect l="11490" t="22821" r="27241" b="12758"/>
          <a:stretch/>
        </p:blipFill>
        <p:spPr>
          <a:xfrm>
            <a:off x="5604827" y="3796923"/>
            <a:ext cx="3276588" cy="2144683"/>
          </a:xfrm>
          <a:prstGeom prst="rect">
            <a:avLst/>
          </a:prstGeom>
          <a:ln>
            <a:solidFill>
              <a:schemeClr val="accent1"/>
            </a:solidFill>
          </a:ln>
        </p:spPr>
      </p:pic>
      <p:pic>
        <p:nvPicPr>
          <p:cNvPr id="3" name="Picture 2"/>
          <p:cNvPicPr>
            <a:picLocks noChangeAspect="1"/>
          </p:cNvPicPr>
          <p:nvPr/>
        </p:nvPicPr>
        <p:blipFill rotWithShape="1">
          <a:blip r:embed="rId5"/>
          <a:srcRect l="22803" t="24632" r="38584" b="50257"/>
          <a:stretch/>
        </p:blipFill>
        <p:spPr>
          <a:xfrm>
            <a:off x="269431" y="4696661"/>
            <a:ext cx="3369978" cy="1244945"/>
          </a:xfrm>
          <a:prstGeom prst="rect">
            <a:avLst/>
          </a:prstGeom>
          <a:ln>
            <a:solidFill>
              <a:schemeClr val="accent1"/>
            </a:solidFill>
          </a:ln>
        </p:spPr>
      </p:pic>
      <p:pic>
        <p:nvPicPr>
          <p:cNvPr id="5" name="Picture 4"/>
          <p:cNvPicPr>
            <a:picLocks noChangeAspect="1"/>
          </p:cNvPicPr>
          <p:nvPr/>
        </p:nvPicPr>
        <p:blipFill rotWithShape="1">
          <a:blip r:embed="rId6"/>
          <a:srcRect l="14649" t="15893" r="35910" b="4947"/>
          <a:stretch/>
        </p:blipFill>
        <p:spPr>
          <a:xfrm>
            <a:off x="3747474" y="1482315"/>
            <a:ext cx="2402111" cy="2213956"/>
          </a:xfrm>
          <a:prstGeom prst="rect">
            <a:avLst/>
          </a:prstGeom>
          <a:ln>
            <a:solidFill>
              <a:schemeClr val="accent1"/>
            </a:solidFill>
          </a:ln>
        </p:spPr>
      </p:pic>
      <p:pic>
        <p:nvPicPr>
          <p:cNvPr id="6" name="Picture 5"/>
          <p:cNvPicPr>
            <a:picLocks noChangeAspect="1"/>
          </p:cNvPicPr>
          <p:nvPr/>
        </p:nvPicPr>
        <p:blipFill rotWithShape="1">
          <a:blip r:embed="rId7"/>
          <a:srcRect l="22379" t="20528" r="45502" b="16892"/>
          <a:stretch/>
        </p:blipFill>
        <p:spPr>
          <a:xfrm>
            <a:off x="3747474" y="3796923"/>
            <a:ext cx="1749288" cy="2162456"/>
          </a:xfrm>
          <a:prstGeom prst="rect">
            <a:avLst/>
          </a:prstGeom>
          <a:ln>
            <a:solidFill>
              <a:schemeClr val="accent1"/>
            </a:solidFill>
          </a:ln>
        </p:spPr>
      </p:pic>
      <p:pic>
        <p:nvPicPr>
          <p:cNvPr id="7" name="Picture 6"/>
          <p:cNvPicPr>
            <a:picLocks noChangeAspect="1"/>
          </p:cNvPicPr>
          <p:nvPr/>
        </p:nvPicPr>
        <p:blipFill rotWithShape="1">
          <a:blip r:embed="rId8"/>
          <a:srcRect l="8130" t="22313" r="46060" b="6436"/>
          <a:stretch/>
        </p:blipFill>
        <p:spPr>
          <a:xfrm>
            <a:off x="6257649" y="1482315"/>
            <a:ext cx="2623766" cy="2211157"/>
          </a:xfrm>
          <a:prstGeom prst="rect">
            <a:avLst/>
          </a:prstGeom>
          <a:ln>
            <a:solidFill>
              <a:schemeClr val="accent1"/>
            </a:solidFill>
          </a:ln>
        </p:spPr>
      </p:pic>
    </p:spTree>
    <p:extLst>
      <p:ext uri="{BB962C8B-B14F-4D97-AF65-F5344CB8AC3E}">
        <p14:creationId xmlns:p14="http://schemas.microsoft.com/office/powerpoint/2010/main" val="791172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332509" y="572412"/>
            <a:ext cx="8478982" cy="0"/>
          </a:xfrm>
          <a:prstGeom prst="line">
            <a:avLst/>
          </a:prstGeom>
          <a:ln>
            <a:solidFill>
              <a:srgbClr val="00AAD7"/>
            </a:solidFill>
          </a:ln>
          <a:effectLst/>
        </p:spPr>
        <p:style>
          <a:lnRef idx="2">
            <a:schemeClr val="accent1"/>
          </a:lnRef>
          <a:fillRef idx="0">
            <a:schemeClr val="accent1"/>
          </a:fillRef>
          <a:effectRef idx="1">
            <a:schemeClr val="accent1"/>
          </a:effectRef>
          <a:fontRef idx="minor">
            <a:schemeClr val="tx1"/>
          </a:fontRef>
        </p:style>
      </p:cxnSp>
      <p:sp>
        <p:nvSpPr>
          <p:cNvPr id="5" name="Text Placeholder 2"/>
          <p:cNvSpPr txBox="1">
            <a:spLocks/>
          </p:cNvSpPr>
          <p:nvPr/>
        </p:nvSpPr>
        <p:spPr>
          <a:xfrm>
            <a:off x="272956" y="148450"/>
            <a:ext cx="8871045" cy="461219"/>
          </a:xfrm>
          <a:prstGeom prst="rect">
            <a:avLst/>
          </a:prstGeom>
        </p:spPr>
        <p:txBody>
          <a:bodyPr/>
          <a:lstStyle>
            <a:lvl1pPr marL="240020" indent="-240020" algn="l" defTabSz="320027" rtl="0" eaLnBrk="1" latinLnBrk="0" hangingPunct="1">
              <a:spcBef>
                <a:spcPct val="20000"/>
              </a:spcBef>
              <a:buFont typeface="Arial"/>
              <a:buChar char="•"/>
              <a:defRPr sz="2200" kern="1200">
                <a:solidFill>
                  <a:schemeClr val="tx1"/>
                </a:solidFill>
                <a:latin typeface="+mn-lt"/>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pPr marL="0" indent="0">
              <a:buNone/>
            </a:pPr>
            <a:r>
              <a:rPr lang="en-US" sz="2800" b="1" cap="small" smtClean="0">
                <a:solidFill>
                  <a:srgbClr val="073674"/>
                </a:solidFill>
                <a:latin typeface="+mj-lt"/>
                <a:ea typeface="Open Sans" panose="020B0606030504020204" pitchFamily="34" charset="0"/>
                <a:cs typeface="Open Sans" panose="020B0606030504020204" pitchFamily="34" charset="0"/>
              </a:rPr>
              <a:t>Increasing Support Post Report Launch </a:t>
            </a:r>
            <a:endParaRPr lang="en-US" sz="2800" b="1" cap="small" dirty="0">
              <a:solidFill>
                <a:srgbClr val="073674"/>
              </a:solidFill>
              <a:latin typeface="+mj-lt"/>
              <a:ea typeface="Open Sans" panose="020B0606030504020204" pitchFamily="34" charset="0"/>
              <a:cs typeface="Open Sans" panose="020B0606030504020204" pitchFamily="34" charset="0"/>
            </a:endParaRPr>
          </a:p>
        </p:txBody>
      </p:sp>
      <p:sp>
        <p:nvSpPr>
          <p:cNvPr id="6" name="Rectangle 5"/>
          <p:cNvSpPr/>
          <p:nvPr/>
        </p:nvSpPr>
        <p:spPr>
          <a:xfrm>
            <a:off x="304299" y="718744"/>
            <a:ext cx="8557313" cy="1200329"/>
          </a:xfrm>
          <a:prstGeom prst="rect">
            <a:avLst/>
          </a:prstGeom>
        </p:spPr>
        <p:txBody>
          <a:bodyPr wrap="square">
            <a:spAutoFit/>
          </a:bodyPr>
          <a:lstStyle/>
          <a:p>
            <a:pPr>
              <a:spcAft>
                <a:spcPts val="1200"/>
              </a:spcAft>
            </a:pPr>
            <a:r>
              <a:rPr lang="en-US" smtClean="0">
                <a:latin typeface="+mj-lt"/>
                <a:ea typeface="Open Sans" panose="020B0606030504020204" pitchFamily="34" charset="0"/>
                <a:cs typeface="Open Sans" panose="020B0606030504020204" pitchFamily="34" charset="0"/>
              </a:rPr>
              <a:t>On December 12, French President Emmanuel Macron hosted the One Planet Summit on the two year anniversary of the Paris Agreement. In advance of this summit more than 130 additional companies announced their support for the TCFD, demonstrating significant traction among both financial institutions and public corporations. </a:t>
            </a:r>
            <a:endParaRPr lang="en-US" dirty="0">
              <a:latin typeface="+mj-lt"/>
              <a:ea typeface="Open Sans" panose="020B0606030504020204" pitchFamily="34" charset="0"/>
              <a:cs typeface="Open Sans" panose="020B0606030504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287208517"/>
              </p:ext>
            </p:extLst>
          </p:nvPr>
        </p:nvGraphicFramePr>
        <p:xfrm>
          <a:off x="1074119" y="2058111"/>
          <a:ext cx="6825281" cy="2522220"/>
        </p:xfrm>
        <a:graphic>
          <a:graphicData uri="http://schemas.openxmlformats.org/drawingml/2006/table">
            <a:tbl>
              <a:tblPr firstRow="1" firstCol="1" bandRow="1"/>
              <a:tblGrid>
                <a:gridCol w="6825281">
                  <a:extLst>
                    <a:ext uri="{9D8B030D-6E8A-4147-A177-3AD203B41FA5}">
                      <a16:colId xmlns="" xmlns:a16="http://schemas.microsoft.com/office/drawing/2014/main" val="2216546928"/>
                    </a:ext>
                  </a:extLst>
                </a:gridCol>
              </a:tblGrid>
              <a:tr h="2471556">
                <a:tc>
                  <a:txBody>
                    <a:bodyPr/>
                    <a:lstStyle/>
                    <a:p>
                      <a:pPr marL="285750" marR="0" indent="-285750">
                        <a:lnSpc>
                          <a:spcPct val="100000"/>
                        </a:lnSpc>
                        <a:spcBef>
                          <a:spcPts val="0"/>
                        </a:spcBef>
                        <a:spcAft>
                          <a:spcPts val="300"/>
                        </a:spcAft>
                        <a:buFontTx/>
                        <a:buChar char="-"/>
                      </a:pPr>
                      <a:endParaRPr lang="en-US" sz="500" smtClean="0">
                        <a:solidFill>
                          <a:srgbClr val="FFFFFF"/>
                        </a:solidFill>
                        <a:effectLst/>
                        <a:latin typeface="+mj-lt"/>
                        <a:ea typeface="MS Mincho"/>
                        <a:cs typeface="Calibri" panose="020F0502020204030204" pitchFamily="34" charset="0"/>
                      </a:endParaRPr>
                    </a:p>
                    <a:p>
                      <a:pPr marL="0" marR="0" indent="0">
                        <a:lnSpc>
                          <a:spcPct val="100000"/>
                        </a:lnSpc>
                        <a:spcBef>
                          <a:spcPts val="0"/>
                        </a:spcBef>
                        <a:spcAft>
                          <a:spcPts val="300"/>
                        </a:spcAft>
                        <a:buFontTx/>
                        <a:buNone/>
                      </a:pPr>
                      <a:r>
                        <a:rPr lang="en-US" sz="1800" smtClean="0">
                          <a:solidFill>
                            <a:srgbClr val="FFFFFF"/>
                          </a:solidFill>
                          <a:effectLst/>
                          <a:latin typeface="+mj-lt"/>
                          <a:ea typeface="MS Mincho"/>
                          <a:cs typeface="Calibri" panose="020F0502020204030204" pitchFamily="34" charset="0"/>
                        </a:rPr>
                        <a:t>237 supporting companies with</a:t>
                      </a:r>
                      <a:r>
                        <a:rPr lang="en-US" sz="1800" baseline="0" smtClean="0">
                          <a:solidFill>
                            <a:srgbClr val="FFFFFF"/>
                          </a:solidFill>
                          <a:effectLst/>
                          <a:latin typeface="+mj-lt"/>
                          <a:ea typeface="MS Mincho"/>
                          <a:cs typeface="Calibri" panose="020F0502020204030204" pitchFamily="34" charset="0"/>
                        </a:rPr>
                        <a:t> over $6.3 trillion in market cap, headquartered in 29 countries,</a:t>
                      </a:r>
                    </a:p>
                    <a:p>
                      <a:pPr marL="285750" marR="0" indent="-285750">
                        <a:lnSpc>
                          <a:spcPct val="100000"/>
                        </a:lnSpc>
                        <a:spcBef>
                          <a:spcPts val="0"/>
                        </a:spcBef>
                        <a:spcAft>
                          <a:spcPts val="300"/>
                        </a:spcAft>
                        <a:buFontTx/>
                        <a:buChar char="-"/>
                      </a:pPr>
                      <a:r>
                        <a:rPr lang="en-US" sz="1800" baseline="0" smtClean="0">
                          <a:solidFill>
                            <a:srgbClr val="FFFFFF"/>
                          </a:solidFill>
                          <a:effectLst/>
                          <a:latin typeface="+mj-lt"/>
                          <a:ea typeface="MS Mincho"/>
                          <a:cs typeface="Calibri" panose="020F0502020204030204" pitchFamily="34" charset="0"/>
                        </a:rPr>
                        <a:t>including over 150 financial firms responsible for assest of more than $81.7 trillion.</a:t>
                      </a:r>
                      <a:br>
                        <a:rPr lang="en-US" sz="1800" baseline="0" smtClean="0">
                          <a:solidFill>
                            <a:srgbClr val="FFFFFF"/>
                          </a:solidFill>
                          <a:effectLst/>
                          <a:latin typeface="+mj-lt"/>
                          <a:ea typeface="MS Mincho"/>
                          <a:cs typeface="Calibri" panose="020F0502020204030204" pitchFamily="34" charset="0"/>
                        </a:rPr>
                      </a:br>
                      <a:endParaRPr lang="en-US" sz="800" baseline="0" smtClean="0">
                        <a:solidFill>
                          <a:srgbClr val="FFFFFF"/>
                        </a:solidFill>
                        <a:effectLst/>
                        <a:latin typeface="+mj-lt"/>
                        <a:ea typeface="MS Mincho"/>
                        <a:cs typeface="Calibri" panose="020F0502020204030204" pitchFamily="34" charset="0"/>
                      </a:endParaRPr>
                    </a:p>
                    <a:p>
                      <a:pPr marL="0" marR="0" indent="0">
                        <a:lnSpc>
                          <a:spcPct val="100000"/>
                        </a:lnSpc>
                        <a:spcBef>
                          <a:spcPts val="0"/>
                        </a:spcBef>
                        <a:spcAft>
                          <a:spcPts val="300"/>
                        </a:spcAft>
                        <a:buFontTx/>
                        <a:buNone/>
                      </a:pPr>
                      <a:r>
                        <a:rPr lang="en-US" sz="1800" baseline="0" smtClean="0">
                          <a:solidFill>
                            <a:srgbClr val="FFFFFF"/>
                          </a:solidFill>
                          <a:effectLst/>
                          <a:latin typeface="+mj-lt"/>
                          <a:ea typeface="MS Mincho"/>
                          <a:cs typeface="Calibri" panose="020F0502020204030204" pitchFamily="34" charset="0"/>
                        </a:rPr>
                        <a:t>In addition to 3 national governments, </a:t>
                      </a:r>
                    </a:p>
                    <a:p>
                      <a:pPr marL="285750" marR="0" indent="-285750">
                        <a:lnSpc>
                          <a:spcPct val="100000"/>
                        </a:lnSpc>
                        <a:spcBef>
                          <a:spcPts val="0"/>
                        </a:spcBef>
                        <a:spcAft>
                          <a:spcPts val="300"/>
                        </a:spcAft>
                        <a:buFontTx/>
                        <a:buChar char="-"/>
                      </a:pPr>
                      <a:r>
                        <a:rPr lang="en-US" sz="1800" baseline="0" smtClean="0">
                          <a:solidFill>
                            <a:srgbClr val="FFFFFF"/>
                          </a:solidFill>
                          <a:effectLst/>
                          <a:latin typeface="+mj-lt"/>
                          <a:ea typeface="MS Mincho"/>
                          <a:cs typeface="Calibri" panose="020F0502020204030204" pitchFamily="34" charset="0"/>
                        </a:rPr>
                        <a:t>over a dozen accounting organizations, and </a:t>
                      </a:r>
                    </a:p>
                    <a:p>
                      <a:pPr marL="285750" marR="0" indent="-285750">
                        <a:lnSpc>
                          <a:spcPct val="100000"/>
                        </a:lnSpc>
                        <a:spcBef>
                          <a:spcPts val="0"/>
                        </a:spcBef>
                        <a:spcAft>
                          <a:spcPts val="300"/>
                        </a:spcAft>
                        <a:buFontTx/>
                        <a:buChar char="-"/>
                      </a:pPr>
                      <a:r>
                        <a:rPr lang="en-US" sz="1800" baseline="0" smtClean="0">
                          <a:solidFill>
                            <a:srgbClr val="FFFFFF"/>
                          </a:solidFill>
                          <a:effectLst/>
                          <a:latin typeface="+mj-lt"/>
                          <a:ea typeface="MS Mincho"/>
                          <a:cs typeface="Calibri" panose="020F0502020204030204" pitchFamily="34" charset="0"/>
                        </a:rPr>
                        <a:t>the largest proxy advisory firms</a:t>
                      </a:r>
                      <a:br>
                        <a:rPr lang="en-US" sz="1800" baseline="0" smtClean="0">
                          <a:solidFill>
                            <a:srgbClr val="FFFFFF"/>
                          </a:solidFill>
                          <a:effectLst/>
                          <a:latin typeface="+mj-lt"/>
                          <a:ea typeface="MS Mincho"/>
                          <a:cs typeface="Calibri" panose="020F0502020204030204" pitchFamily="34" charset="0"/>
                        </a:rPr>
                      </a:br>
                      <a:endParaRPr lang="en-US" sz="800" baseline="0" smtClean="0">
                        <a:solidFill>
                          <a:srgbClr val="FFFFFF"/>
                        </a:solidFill>
                        <a:effectLst/>
                        <a:latin typeface="+mj-lt"/>
                        <a:ea typeface="MS Mincho"/>
                        <a:cs typeface="Calibri" panose="020F0502020204030204" pitchFamily="34" charset="0"/>
                      </a:endParaRPr>
                    </a:p>
                  </a:txBody>
                  <a:tcP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C9AC6"/>
                    </a:solidFill>
                  </a:tcPr>
                </a:tc>
                <a:extLst>
                  <a:ext uri="{0D108BD9-81ED-4DB2-BD59-A6C34878D82A}">
                    <a16:rowId xmlns="" xmlns:a16="http://schemas.microsoft.com/office/drawing/2014/main" val="3293054992"/>
                  </a:ext>
                </a:extLst>
              </a:tr>
            </a:tbl>
          </a:graphicData>
        </a:graphic>
      </p:graphicFrame>
    </p:spTree>
    <p:extLst>
      <p:ext uri="{BB962C8B-B14F-4D97-AF65-F5344CB8AC3E}">
        <p14:creationId xmlns:p14="http://schemas.microsoft.com/office/powerpoint/2010/main" val="725767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 Placeholder 2"/>
          <p:cNvSpPr txBox="1">
            <a:spLocks/>
          </p:cNvSpPr>
          <p:nvPr/>
        </p:nvSpPr>
        <p:spPr>
          <a:xfrm>
            <a:off x="272956" y="148450"/>
            <a:ext cx="8871045" cy="461219"/>
          </a:xfrm>
          <a:prstGeom prst="rect">
            <a:avLst/>
          </a:prstGeom>
        </p:spPr>
        <p:txBody>
          <a:bodyPr lIns="64005" tIns="32003" rIns="64005" bIns="32003"/>
          <a:lstStyle>
            <a:lvl1pPr marL="0" indent="0" algn="l" defTabSz="320027" rtl="0" eaLnBrk="1" latinLnBrk="0" hangingPunct="1">
              <a:spcBef>
                <a:spcPct val="20000"/>
              </a:spcBef>
              <a:buFont typeface="Arial"/>
              <a:buNone/>
              <a:defRPr lang="en-US" sz="3100" b="1" kern="1200" dirty="0">
                <a:solidFill>
                  <a:srgbClr val="006699"/>
                </a:solidFill>
                <a:latin typeface="Open Sans"/>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r>
              <a:rPr lang="en-US" sz="2800" cap="small" dirty="0" smtClean="0">
                <a:solidFill>
                  <a:srgbClr val="073674"/>
                </a:solidFill>
                <a:latin typeface="+mj-lt"/>
              </a:rPr>
              <a:t>Extension of TCFD Remit</a:t>
            </a:r>
            <a:endParaRPr lang="en-US" sz="2800" cap="small" dirty="0">
              <a:solidFill>
                <a:srgbClr val="073674"/>
              </a:solidFill>
              <a:latin typeface="+mj-lt"/>
            </a:endParaRPr>
          </a:p>
        </p:txBody>
      </p:sp>
      <p:cxnSp>
        <p:nvCxnSpPr>
          <p:cNvPr id="57" name="Straight Connector 56"/>
          <p:cNvCxnSpPr/>
          <p:nvPr/>
        </p:nvCxnSpPr>
        <p:spPr>
          <a:xfrm>
            <a:off x="332509" y="572412"/>
            <a:ext cx="8478982" cy="0"/>
          </a:xfrm>
          <a:prstGeom prst="line">
            <a:avLst/>
          </a:prstGeom>
          <a:ln>
            <a:solidFill>
              <a:srgbClr val="00AAD7"/>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2"/>
          <p:cNvSpPr>
            <a:spLocks noGrp="1"/>
          </p:cNvSpPr>
          <p:nvPr>
            <p:ph type="body" sz="quarter" idx="10"/>
          </p:nvPr>
        </p:nvSpPr>
        <p:spPr>
          <a:xfrm>
            <a:off x="332509" y="688053"/>
            <a:ext cx="8478982" cy="1861859"/>
          </a:xfrm>
        </p:spPr>
        <p:txBody>
          <a:bodyPr>
            <a:noAutofit/>
          </a:bodyPr>
          <a:lstStyle/>
          <a:p>
            <a:pPr marL="0" indent="0">
              <a:spcBef>
                <a:spcPts val="0"/>
              </a:spcBef>
              <a:spcAft>
                <a:spcPts val="600"/>
              </a:spcAft>
              <a:buClr>
                <a:srgbClr val="073674"/>
              </a:buClr>
              <a:buNone/>
            </a:pPr>
            <a:r>
              <a:rPr lang="en-US" sz="2000" dirty="0" smtClean="0">
                <a:latin typeface="+mn-lt"/>
                <a:ea typeface="Open Sans" panose="020B0606030504020204" pitchFamily="34" charset="0"/>
                <a:cs typeface="Open Sans" panose="020B0606030504020204" pitchFamily="34" charset="0"/>
              </a:rPr>
              <a:t>In February 2017, </a:t>
            </a:r>
            <a:r>
              <a:rPr lang="en-US" sz="2000" dirty="0">
                <a:latin typeface="+mn-lt"/>
                <a:ea typeface="Open Sans" panose="020B0606030504020204" pitchFamily="34" charset="0"/>
                <a:cs typeface="Open Sans" panose="020B0606030504020204" pitchFamily="34" charset="0"/>
              </a:rPr>
              <a:t>the FSB welcomed a proposal by the Task Force to continue its work until at least September 2018 with a focus on the following:</a:t>
            </a:r>
          </a:p>
          <a:p>
            <a:pPr marL="457200" indent="-274320">
              <a:spcBef>
                <a:spcPts val="600"/>
              </a:spcBef>
              <a:spcAft>
                <a:spcPts val="600"/>
              </a:spcAft>
              <a:buClr>
                <a:srgbClr val="073674"/>
              </a:buClr>
              <a:buFont typeface="Calibri" panose="020F0502020204030204" pitchFamily="34" charset="0"/>
              <a:buChar char="‒"/>
            </a:pPr>
            <a:r>
              <a:rPr lang="en-US" sz="1800" dirty="0" smtClean="0">
                <a:latin typeface="+mn-lt"/>
                <a:ea typeface="Open Sans" panose="020B0606030504020204" pitchFamily="34" charset="0"/>
                <a:cs typeface="Open Sans" panose="020B0606030504020204" pitchFamily="34" charset="0"/>
              </a:rPr>
              <a:t>promoting </a:t>
            </a:r>
            <a:r>
              <a:rPr lang="en-US" sz="1800" dirty="0">
                <a:latin typeface="+mn-lt"/>
                <a:ea typeface="Open Sans" panose="020B0606030504020204" pitchFamily="34" charset="0"/>
                <a:cs typeface="Open Sans" panose="020B0606030504020204" pitchFamily="34" charset="0"/>
              </a:rPr>
              <a:t>and monitoring adoption of the TCFD’s recommendations by </a:t>
            </a:r>
            <a:r>
              <a:rPr lang="en-US" sz="1800" dirty="0" smtClean="0">
                <a:latin typeface="+mn-lt"/>
                <a:ea typeface="Open Sans" panose="020B0606030504020204" pitchFamily="34" charset="0"/>
                <a:cs typeface="Open Sans" panose="020B0606030504020204" pitchFamily="34" charset="0"/>
              </a:rPr>
              <a:t>companies</a:t>
            </a:r>
            <a:endParaRPr lang="en-US" sz="1800" dirty="0">
              <a:latin typeface="+mn-lt"/>
              <a:ea typeface="Open Sans" panose="020B0606030504020204" pitchFamily="34" charset="0"/>
              <a:cs typeface="Open Sans" panose="020B0606030504020204" pitchFamily="34" charset="0"/>
            </a:endParaRPr>
          </a:p>
          <a:p>
            <a:pPr marL="457200" indent="-274320">
              <a:spcBef>
                <a:spcPts val="600"/>
              </a:spcBef>
              <a:spcAft>
                <a:spcPts val="600"/>
              </a:spcAft>
              <a:buClr>
                <a:srgbClr val="073674"/>
              </a:buClr>
              <a:buFont typeface="Calibri" panose="020F0502020204030204" pitchFamily="34" charset="0"/>
              <a:buChar char="‒"/>
            </a:pPr>
            <a:r>
              <a:rPr lang="en-US" sz="1800" dirty="0">
                <a:latin typeface="+mn-lt"/>
                <a:ea typeface="Open Sans" panose="020B0606030504020204" pitchFamily="34" charset="0"/>
                <a:cs typeface="Open Sans" panose="020B0606030504020204" pitchFamily="34" charset="0"/>
              </a:rPr>
              <a:t>evaluating the extent to which the recommended disclosures are meeting the </a:t>
            </a:r>
            <a:r>
              <a:rPr lang="en-US" sz="1800" dirty="0" smtClean="0">
                <a:latin typeface="+mn-lt"/>
                <a:ea typeface="Open Sans" panose="020B0606030504020204" pitchFamily="34" charset="0"/>
                <a:cs typeface="Open Sans" panose="020B0606030504020204" pitchFamily="34" charset="0"/>
              </a:rPr>
              <a:t>needs </a:t>
            </a:r>
            <a:r>
              <a:rPr lang="en-US" sz="1800" dirty="0">
                <a:latin typeface="+mn-lt"/>
                <a:ea typeface="Open Sans" panose="020B0606030504020204" pitchFamily="34" charset="0"/>
                <a:cs typeface="Open Sans" panose="020B0606030504020204" pitchFamily="34" charset="0"/>
              </a:rPr>
              <a:t>of </a:t>
            </a:r>
            <a:r>
              <a:rPr lang="en-US" sz="1800" dirty="0" smtClean="0">
                <a:latin typeface="+mn-lt"/>
                <a:ea typeface="Open Sans" panose="020B0606030504020204" pitchFamily="34" charset="0"/>
                <a:cs typeface="Open Sans" panose="020B0606030504020204" pitchFamily="34" charset="0"/>
              </a:rPr>
              <a:t>users</a:t>
            </a:r>
            <a:endParaRPr lang="en-US" sz="1600" dirty="0">
              <a:latin typeface="+mn-lt"/>
              <a:ea typeface="Open Sans" panose="020B0606030504020204" pitchFamily="34" charset="0"/>
              <a:cs typeface="Open Sans" panose="020B0606030504020204"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503" y="2776835"/>
            <a:ext cx="5134994" cy="2888434"/>
          </a:xfrm>
          <a:prstGeom prst="rect">
            <a:avLst/>
          </a:prstGeom>
        </p:spPr>
      </p:pic>
    </p:spTree>
    <p:extLst>
      <p:ext uri="{BB962C8B-B14F-4D97-AF65-F5344CB8AC3E}">
        <p14:creationId xmlns:p14="http://schemas.microsoft.com/office/powerpoint/2010/main" val="9185780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 Placeholder 2"/>
          <p:cNvSpPr txBox="1">
            <a:spLocks/>
          </p:cNvSpPr>
          <p:nvPr/>
        </p:nvSpPr>
        <p:spPr>
          <a:xfrm>
            <a:off x="272956" y="148450"/>
            <a:ext cx="8871045" cy="461219"/>
          </a:xfrm>
          <a:prstGeom prst="rect">
            <a:avLst/>
          </a:prstGeom>
        </p:spPr>
        <p:txBody>
          <a:bodyPr lIns="64005" tIns="32003" rIns="64005" bIns="32003"/>
          <a:lstStyle>
            <a:lvl1pPr marL="0" indent="0" algn="l" defTabSz="320027" rtl="0" eaLnBrk="1" latinLnBrk="0" hangingPunct="1">
              <a:spcBef>
                <a:spcPct val="20000"/>
              </a:spcBef>
              <a:buFont typeface="Arial"/>
              <a:buNone/>
              <a:defRPr lang="en-US" sz="3100" b="1" kern="1200" dirty="0">
                <a:solidFill>
                  <a:srgbClr val="006699"/>
                </a:solidFill>
                <a:latin typeface="Open Sans"/>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r>
              <a:rPr lang="en-US" sz="2800" cap="small" dirty="0" smtClean="0">
                <a:solidFill>
                  <a:srgbClr val="073674"/>
                </a:solidFill>
                <a:latin typeface="+mj-lt"/>
              </a:rPr>
              <a:t>Current and Planned Activities</a:t>
            </a:r>
            <a:endParaRPr lang="en-US" sz="2800" cap="small" dirty="0">
              <a:solidFill>
                <a:srgbClr val="073674"/>
              </a:solidFill>
              <a:latin typeface="+mj-lt"/>
            </a:endParaRPr>
          </a:p>
        </p:txBody>
      </p:sp>
      <p:cxnSp>
        <p:nvCxnSpPr>
          <p:cNvPr id="57" name="Straight Connector 56"/>
          <p:cNvCxnSpPr/>
          <p:nvPr/>
        </p:nvCxnSpPr>
        <p:spPr>
          <a:xfrm>
            <a:off x="332509" y="572412"/>
            <a:ext cx="8478982" cy="0"/>
          </a:xfrm>
          <a:prstGeom prst="line">
            <a:avLst/>
          </a:prstGeom>
          <a:ln>
            <a:solidFill>
              <a:srgbClr val="00AAD7"/>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2"/>
          <p:cNvSpPr>
            <a:spLocks noGrp="1"/>
          </p:cNvSpPr>
          <p:nvPr>
            <p:ph type="body" sz="quarter" idx="10"/>
          </p:nvPr>
        </p:nvSpPr>
        <p:spPr>
          <a:xfrm>
            <a:off x="332509" y="688054"/>
            <a:ext cx="8478982" cy="820316"/>
          </a:xfrm>
        </p:spPr>
        <p:txBody>
          <a:bodyPr>
            <a:noAutofit/>
          </a:bodyPr>
          <a:lstStyle/>
          <a:p>
            <a:pPr marL="0" indent="0">
              <a:spcBef>
                <a:spcPts val="0"/>
              </a:spcBef>
              <a:spcAft>
                <a:spcPts val="600"/>
              </a:spcAft>
              <a:buClr>
                <a:srgbClr val="073674"/>
              </a:buClr>
              <a:buNone/>
            </a:pPr>
            <a:r>
              <a:rPr lang="en-US" sz="1800" dirty="0">
                <a:latin typeface="+mj-lt"/>
              </a:rPr>
              <a:t>Since its report was issued, the Task Force has been focused on </a:t>
            </a:r>
            <a:r>
              <a:rPr lang="en-US" sz="1800" dirty="0" smtClean="0">
                <a:latin typeface="+mj-lt"/>
              </a:rPr>
              <a:t>promoting </a:t>
            </a:r>
            <a:r>
              <a:rPr lang="en-US" sz="1800" dirty="0">
                <a:latin typeface="+mj-lt"/>
              </a:rPr>
              <a:t>adoption of the </a:t>
            </a:r>
            <a:r>
              <a:rPr lang="en-US" sz="1800" dirty="0" smtClean="0">
                <a:latin typeface="+mj-lt"/>
              </a:rPr>
              <a:t>recommendations through </a:t>
            </a:r>
            <a:r>
              <a:rPr lang="en-US" sz="1800" dirty="0">
                <a:latin typeface="+mj-lt"/>
              </a:rPr>
              <a:t>the activities </a:t>
            </a:r>
            <a:r>
              <a:rPr lang="en-US" sz="1800" dirty="0" smtClean="0">
                <a:latin typeface="+mj-lt"/>
              </a:rPr>
              <a:t>described </a:t>
            </a:r>
            <a:r>
              <a:rPr lang="en-US" sz="1800" dirty="0">
                <a:latin typeface="+mj-lt"/>
              </a:rPr>
              <a:t>below.</a:t>
            </a:r>
            <a:endParaRPr lang="en-US" sz="1800" dirty="0" smtClean="0">
              <a:latin typeface="+mj-lt"/>
            </a:endParaRPr>
          </a:p>
        </p:txBody>
      </p:sp>
      <p:sp>
        <p:nvSpPr>
          <p:cNvPr id="7" name="Rectangle 6"/>
          <p:cNvSpPr/>
          <p:nvPr/>
        </p:nvSpPr>
        <p:spPr>
          <a:xfrm>
            <a:off x="340324" y="1495251"/>
            <a:ext cx="8479888" cy="542618"/>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0090BF"/>
                </a:solidFill>
              </a:rPr>
              <a:t>Current </a:t>
            </a:r>
            <a:r>
              <a:rPr lang="en-US" sz="2000" b="1" dirty="0">
                <a:solidFill>
                  <a:srgbClr val="0090BF"/>
                </a:solidFill>
              </a:rPr>
              <a:t>and Planned </a:t>
            </a:r>
            <a:r>
              <a:rPr lang="en-US" sz="2000" b="1" dirty="0" smtClean="0">
                <a:solidFill>
                  <a:srgbClr val="0090BF"/>
                </a:solidFill>
              </a:rPr>
              <a:t>Activities</a:t>
            </a:r>
            <a:endParaRPr lang="en-US" b="1" dirty="0">
              <a:solidFill>
                <a:srgbClr val="0090BF"/>
              </a:solidFill>
              <a:ea typeface="Open Sans" panose="020B0606030504020204" pitchFamily="34" charset="0"/>
              <a:cs typeface="Open Sans" panose="020B0606030504020204" pitchFamily="34" charset="0"/>
            </a:endParaRPr>
          </a:p>
        </p:txBody>
      </p:sp>
      <p:graphicFrame>
        <p:nvGraphicFramePr>
          <p:cNvPr id="2" name="Table 1"/>
          <p:cNvGraphicFramePr>
            <a:graphicFrameLocks noGrp="1"/>
          </p:cNvGraphicFramePr>
          <p:nvPr>
            <p:extLst/>
          </p:nvPr>
        </p:nvGraphicFramePr>
        <p:xfrm>
          <a:off x="419493" y="2092574"/>
          <a:ext cx="4095262" cy="3799840"/>
        </p:xfrm>
        <a:graphic>
          <a:graphicData uri="http://schemas.openxmlformats.org/drawingml/2006/table">
            <a:tbl>
              <a:tblPr>
                <a:tableStyleId>{2D5ABB26-0587-4C30-8999-92F81FD0307C}</a:tableStyleId>
              </a:tblPr>
              <a:tblGrid>
                <a:gridCol w="4095262">
                  <a:extLst>
                    <a:ext uri="{9D8B030D-6E8A-4147-A177-3AD203B41FA5}">
                      <a16:colId xmlns="" xmlns:a16="http://schemas.microsoft.com/office/drawing/2014/main" val="2699004365"/>
                    </a:ext>
                  </a:extLst>
                </a:gridCol>
              </a:tblGrid>
              <a:tr h="640080">
                <a:tc>
                  <a:txBody>
                    <a:bodyPr/>
                    <a:lstStyle/>
                    <a:p>
                      <a:r>
                        <a:rPr lang="en-US" sz="1600" dirty="0" smtClean="0">
                          <a:ea typeface="MS Mincho" panose="02020609040205080304" pitchFamily="49" charset="-128"/>
                        </a:rPr>
                        <a:t>Held a two-day conference in collaboration with the Bank of England on scenario analysis.</a:t>
                      </a:r>
                      <a:endParaRPr lang="en-US" sz="1600" dirty="0"/>
                    </a:p>
                  </a:txBody>
                  <a:tcPr>
                    <a:lnL>
                      <a:noFill/>
                    </a:lnL>
                    <a:lnR w="12700" cap="flat" cmpd="sng" algn="ctr">
                      <a:noFill/>
                      <a:prstDash val="solid"/>
                      <a:round/>
                      <a:headEnd type="none" w="med" len="med"/>
                      <a:tailEnd type="none" w="med" len="med"/>
                    </a:lnR>
                    <a:lnT>
                      <a:noFill/>
                    </a:lnT>
                    <a:lnB w="12700" cap="flat" cmpd="sng" algn="ctr">
                      <a:solidFill>
                        <a:srgbClr val="0090B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178040624"/>
                  </a:ext>
                </a:extLst>
              </a:tr>
              <a:tr h="868680">
                <a:tc>
                  <a:txBody>
                    <a:bodyPr/>
                    <a:lstStyle/>
                    <a:p>
                      <a:pPr marL="0" marR="0" lvl="0" indent="0" algn="l" defTabSz="320027" rtl="0" eaLnBrk="1" fontAlgn="auto" latinLnBrk="0" hangingPunct="1">
                        <a:lnSpc>
                          <a:spcPct val="100000"/>
                        </a:lnSpc>
                        <a:spcBef>
                          <a:spcPts val="0"/>
                        </a:spcBef>
                        <a:spcAft>
                          <a:spcPts val="0"/>
                        </a:spcAft>
                        <a:buClrTx/>
                        <a:buSzTx/>
                        <a:buFontTx/>
                        <a:buNone/>
                        <a:tabLst/>
                        <a:defRPr/>
                      </a:pPr>
                      <a:r>
                        <a:rPr lang="en-US" sz="1600" dirty="0" smtClean="0">
                          <a:ea typeface="MS Mincho" panose="02020609040205080304" pitchFamily="49" charset="-128"/>
                        </a:rPr>
                        <a:t>Formed a “preparer forum” for European oil and</a:t>
                      </a:r>
                      <a:r>
                        <a:rPr lang="en-US" sz="1600" baseline="0" dirty="0" smtClean="0">
                          <a:ea typeface="MS Mincho" panose="02020609040205080304" pitchFamily="49" charset="-128"/>
                        </a:rPr>
                        <a:t> gas companies to discuss implementation issues</a:t>
                      </a:r>
                      <a:r>
                        <a:rPr lang="en-US" sz="1600" dirty="0" smtClean="0">
                          <a:ea typeface="MS Mincho" panose="02020609040205080304" pitchFamily="49" charset="-128"/>
                        </a:rPr>
                        <a:t>.</a:t>
                      </a:r>
                    </a:p>
                  </a:txBody>
                  <a:tcPr>
                    <a:lnL>
                      <a:noFill/>
                    </a:lnL>
                    <a:lnR w="12700" cap="flat" cmpd="sng" algn="ctr">
                      <a:noFill/>
                      <a:prstDash val="solid"/>
                      <a:round/>
                      <a:headEnd type="none" w="med" len="med"/>
                      <a:tailEnd type="none" w="med" len="med"/>
                    </a:lnR>
                    <a:lnT w="12700" cap="flat" cmpd="sng" algn="ctr">
                      <a:solidFill>
                        <a:srgbClr val="0090BF"/>
                      </a:solidFill>
                      <a:prstDash val="solid"/>
                      <a:round/>
                      <a:headEnd type="none" w="med" len="med"/>
                      <a:tailEnd type="none" w="med" len="med"/>
                    </a:lnT>
                    <a:lnB w="12700" cap="flat" cmpd="sng" algn="ctr">
                      <a:solidFill>
                        <a:srgbClr val="0090B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463693305"/>
                  </a:ext>
                </a:extLst>
              </a:tr>
              <a:tr h="1097280">
                <a:tc>
                  <a:txBody>
                    <a:bodyPr/>
                    <a:lstStyle/>
                    <a:p>
                      <a:pPr marL="0" marR="0" lvl="0" indent="0" algn="l" defTabSz="320027" rtl="0" eaLnBrk="1" fontAlgn="auto" latinLnBrk="0" hangingPunct="1">
                        <a:lnSpc>
                          <a:spcPct val="100000"/>
                        </a:lnSpc>
                        <a:spcBef>
                          <a:spcPts val="0"/>
                        </a:spcBef>
                        <a:spcAft>
                          <a:spcPts val="0"/>
                        </a:spcAft>
                        <a:buClrTx/>
                        <a:buSzTx/>
                        <a:buFontTx/>
                        <a:buNone/>
                        <a:tabLst/>
                        <a:defRPr/>
                      </a:pPr>
                      <a:r>
                        <a:rPr lang="en-US" sz="1600" dirty="0" smtClean="0">
                          <a:ea typeface="MS Mincho" panose="02020609040205080304" pitchFamily="49" charset="-128"/>
                        </a:rPr>
                        <a:t>Speaking at conferences to build awareness and understanding of the TCFD recommendations.</a:t>
                      </a:r>
                      <a:br>
                        <a:rPr lang="en-US" sz="1600" dirty="0" smtClean="0">
                          <a:ea typeface="MS Mincho" panose="02020609040205080304" pitchFamily="49" charset="-128"/>
                        </a:rPr>
                      </a:br>
                      <a:endParaRPr lang="en-US" sz="1600" dirty="0" smtClean="0">
                        <a:ea typeface="MS Mincho" panose="02020609040205080304" pitchFamily="49" charset="-128"/>
                      </a:endParaRPr>
                    </a:p>
                  </a:txBody>
                  <a:tcPr>
                    <a:lnL>
                      <a:noFill/>
                    </a:lnL>
                    <a:lnR w="12700" cap="flat" cmpd="sng" algn="ctr">
                      <a:noFill/>
                      <a:prstDash val="solid"/>
                      <a:round/>
                      <a:headEnd type="none" w="med" len="med"/>
                      <a:tailEnd type="none" w="med" len="med"/>
                    </a:lnR>
                    <a:lnT w="12700" cap="flat" cmpd="sng" algn="ctr">
                      <a:solidFill>
                        <a:srgbClr val="0090BF"/>
                      </a:solidFill>
                      <a:prstDash val="solid"/>
                      <a:round/>
                      <a:headEnd type="none" w="med" len="med"/>
                      <a:tailEnd type="none" w="med" len="med"/>
                    </a:lnT>
                    <a:lnB w="12700" cap="flat" cmpd="sng" algn="ctr">
                      <a:solidFill>
                        <a:srgbClr val="0090B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085046106"/>
                  </a:ext>
                </a:extLst>
              </a:tr>
              <a:tr h="370840">
                <a:tc>
                  <a:txBody>
                    <a:bodyPr/>
                    <a:lstStyle/>
                    <a:p>
                      <a:pPr marL="0" marR="0" lvl="0" indent="0" algn="l" defTabSz="320027" rtl="0" eaLnBrk="1" fontAlgn="auto" latinLnBrk="0" hangingPunct="1">
                        <a:lnSpc>
                          <a:spcPct val="100000"/>
                        </a:lnSpc>
                        <a:spcBef>
                          <a:spcPts val="0"/>
                        </a:spcBef>
                        <a:spcAft>
                          <a:spcPts val="0"/>
                        </a:spcAft>
                        <a:buClrTx/>
                        <a:buSzTx/>
                        <a:buFontTx/>
                        <a:buNone/>
                        <a:tabLst/>
                        <a:defRPr/>
                      </a:pPr>
                      <a:r>
                        <a:rPr lang="en-US" sz="1600" dirty="0" smtClean="0">
                          <a:ea typeface="MS Mincho" panose="02020609040205080304" pitchFamily="49" charset="-128"/>
                        </a:rPr>
                        <a:t>Engaging with companies working on implementation of the recommendations to clarify expectations.</a:t>
                      </a:r>
                    </a:p>
                  </a:txBody>
                  <a:tcPr>
                    <a:lnL>
                      <a:noFill/>
                    </a:lnL>
                    <a:lnR w="12700" cap="flat" cmpd="sng" algn="ctr">
                      <a:noFill/>
                      <a:prstDash val="solid"/>
                      <a:round/>
                      <a:headEnd type="none" w="med" len="med"/>
                      <a:tailEnd type="none" w="med" len="med"/>
                    </a:lnR>
                    <a:lnT w="12700" cap="flat" cmpd="sng" algn="ctr">
                      <a:solidFill>
                        <a:srgbClr val="0090BF"/>
                      </a:solidFill>
                      <a:prstDash val="solid"/>
                      <a:round/>
                      <a:headEnd type="none" w="med" len="med"/>
                      <a:tailEnd type="none" w="med" len="med"/>
                    </a:lnT>
                    <a:lnB w="12700" cap="flat" cmpd="sng" algn="ctr">
                      <a:solidFill>
                        <a:srgbClr val="0090B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296414549"/>
                  </a:ext>
                </a:extLst>
              </a:tr>
              <a:tr h="370840">
                <a:tc>
                  <a:txBody>
                    <a:bodyPr/>
                    <a:lstStyle/>
                    <a:p>
                      <a:endParaRPr lang="en-US" sz="1600" dirty="0"/>
                    </a:p>
                  </a:txBody>
                  <a:tcPr>
                    <a:lnL>
                      <a:noFill/>
                    </a:lnL>
                    <a:lnR w="12700" cap="flat" cmpd="sng" algn="ctr">
                      <a:noFill/>
                      <a:prstDash val="solid"/>
                      <a:round/>
                      <a:headEnd type="none" w="med" len="med"/>
                      <a:tailEnd type="none" w="med" len="med"/>
                    </a:lnR>
                    <a:lnT w="12700" cap="flat" cmpd="sng" algn="ctr">
                      <a:solidFill>
                        <a:srgbClr val="0090BF"/>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 xmlns:a16="http://schemas.microsoft.com/office/drawing/2014/main" val="3806360359"/>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454686217"/>
              </p:ext>
            </p:extLst>
          </p:nvPr>
        </p:nvGraphicFramePr>
        <p:xfrm>
          <a:off x="4682783" y="2096481"/>
          <a:ext cx="4095262" cy="3799840"/>
        </p:xfrm>
        <a:graphic>
          <a:graphicData uri="http://schemas.openxmlformats.org/drawingml/2006/table">
            <a:tbl>
              <a:tblPr>
                <a:tableStyleId>{2D5ABB26-0587-4C30-8999-92F81FD0307C}</a:tableStyleId>
              </a:tblPr>
              <a:tblGrid>
                <a:gridCol w="4095262">
                  <a:extLst>
                    <a:ext uri="{9D8B030D-6E8A-4147-A177-3AD203B41FA5}">
                      <a16:colId xmlns="" xmlns:a16="http://schemas.microsoft.com/office/drawing/2014/main" val="2699004365"/>
                    </a:ext>
                  </a:extLst>
                </a:gridCol>
              </a:tblGrid>
              <a:tr h="640080">
                <a:tc>
                  <a:txBody>
                    <a:bodyPr/>
                    <a:lstStyle/>
                    <a:p>
                      <a:pPr marL="0" marR="0" lvl="0" indent="0" algn="l" defTabSz="320027" rtl="0" eaLnBrk="1" fontAlgn="auto" latinLnBrk="0" hangingPunct="1">
                        <a:lnSpc>
                          <a:spcPct val="100000"/>
                        </a:lnSpc>
                        <a:spcBef>
                          <a:spcPts val="0"/>
                        </a:spcBef>
                        <a:spcAft>
                          <a:spcPts val="0"/>
                        </a:spcAft>
                        <a:buClrTx/>
                        <a:buSzTx/>
                        <a:buFontTx/>
                        <a:buNone/>
                        <a:tabLst/>
                        <a:defRPr/>
                      </a:pPr>
                      <a:r>
                        <a:rPr lang="en-US" sz="1600" dirty="0" smtClean="0">
                          <a:ea typeface="MS Mincho" panose="02020609040205080304" pitchFamily="49" charset="-128"/>
                        </a:rPr>
                        <a:t>Conducting preparer </a:t>
                      </a:r>
                      <a:r>
                        <a:rPr lang="en-US" sz="1600" dirty="0" smtClean="0"/>
                        <a:t>workshops to </a:t>
                      </a:r>
                      <a:r>
                        <a:rPr lang="en-US" sz="1600" smtClean="0"/>
                        <a:t>support implementation</a:t>
                      </a:r>
                      <a:r>
                        <a:rPr lang="en-US" sz="1600" i="1" smtClean="0"/>
                        <a:t>.</a:t>
                      </a:r>
                      <a:endParaRPr lang="en-US" sz="1600" i="1" dirty="0" smtClean="0"/>
                    </a:p>
                  </a:txBody>
                  <a:tcPr>
                    <a:lnL>
                      <a:noFill/>
                    </a:lnL>
                    <a:lnR w="12700" cap="flat" cmpd="sng" algn="ctr">
                      <a:noFill/>
                      <a:prstDash val="solid"/>
                      <a:round/>
                      <a:headEnd type="none" w="med" len="med"/>
                      <a:tailEnd type="none" w="med" len="med"/>
                    </a:lnR>
                    <a:lnT>
                      <a:noFill/>
                    </a:lnT>
                    <a:lnB w="12700" cap="flat" cmpd="sng" algn="ctr">
                      <a:solidFill>
                        <a:srgbClr val="0090B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178040624"/>
                  </a:ext>
                </a:extLst>
              </a:tr>
              <a:tr h="868680">
                <a:tc>
                  <a:txBody>
                    <a:bodyPr/>
                    <a:lstStyle/>
                    <a:p>
                      <a:pPr marL="0" marR="0" lvl="0" indent="0" algn="l" defTabSz="320027" rtl="0" eaLnBrk="1" fontAlgn="auto" latinLnBrk="0" hangingPunct="1">
                        <a:lnSpc>
                          <a:spcPct val="100000"/>
                        </a:lnSpc>
                        <a:spcBef>
                          <a:spcPts val="0"/>
                        </a:spcBef>
                        <a:spcAft>
                          <a:spcPts val="0"/>
                        </a:spcAft>
                        <a:buClrTx/>
                        <a:buSzTx/>
                        <a:buFontTx/>
                        <a:buNone/>
                        <a:tabLst/>
                        <a:defRPr/>
                      </a:pPr>
                      <a:r>
                        <a:rPr lang="en-US" sz="1600" dirty="0" smtClean="0">
                          <a:ea typeface="MS Mincho" panose="02020609040205080304" pitchFamily="49" charset="-128"/>
                        </a:rPr>
                        <a:t>Engaging with industry associations and NGOs to identify areas of common interest and possible collaboration.</a:t>
                      </a:r>
                    </a:p>
                  </a:txBody>
                  <a:tcPr>
                    <a:lnL>
                      <a:noFill/>
                    </a:lnL>
                    <a:lnR w="12700" cap="flat" cmpd="sng" algn="ctr">
                      <a:noFill/>
                      <a:prstDash val="solid"/>
                      <a:round/>
                      <a:headEnd type="none" w="med" len="med"/>
                      <a:tailEnd type="none" w="med" len="med"/>
                    </a:lnR>
                    <a:lnT w="12700" cap="flat" cmpd="sng" algn="ctr">
                      <a:solidFill>
                        <a:srgbClr val="0090BF"/>
                      </a:solidFill>
                      <a:prstDash val="solid"/>
                      <a:round/>
                      <a:headEnd type="none" w="med" len="med"/>
                      <a:tailEnd type="none" w="med" len="med"/>
                    </a:lnT>
                    <a:lnB w="12700" cap="flat" cmpd="sng" algn="ctr">
                      <a:solidFill>
                        <a:srgbClr val="0090B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463693305"/>
                  </a:ext>
                </a:extLst>
              </a:tr>
              <a:tr h="1097280">
                <a:tc>
                  <a:txBody>
                    <a:bodyPr/>
                    <a:lstStyle/>
                    <a:p>
                      <a:pPr marL="0" marR="0" lvl="0" indent="0" algn="l" defTabSz="320027" rtl="0" eaLnBrk="1" fontAlgn="auto" latinLnBrk="0" hangingPunct="1">
                        <a:lnSpc>
                          <a:spcPct val="100000"/>
                        </a:lnSpc>
                        <a:spcBef>
                          <a:spcPts val="0"/>
                        </a:spcBef>
                        <a:spcAft>
                          <a:spcPts val="0"/>
                        </a:spcAft>
                        <a:buClrTx/>
                        <a:buSzTx/>
                        <a:buFontTx/>
                        <a:buNone/>
                        <a:tabLst/>
                        <a:defRPr/>
                      </a:pPr>
                      <a:r>
                        <a:rPr lang="en-US" sz="1600" dirty="0" smtClean="0">
                          <a:ea typeface="MS Mincho" panose="02020609040205080304" pitchFamily="49" charset="-128"/>
                        </a:rPr>
                        <a:t>Engaging with financial and non-financial companies, investors, industry associations, NGOs, and others to gain additional support for the recommendations.</a:t>
                      </a:r>
                    </a:p>
                  </a:txBody>
                  <a:tcPr>
                    <a:lnL>
                      <a:noFill/>
                    </a:lnL>
                    <a:lnR w="12700" cap="flat" cmpd="sng" algn="ctr">
                      <a:noFill/>
                      <a:prstDash val="solid"/>
                      <a:round/>
                      <a:headEnd type="none" w="med" len="med"/>
                      <a:tailEnd type="none" w="med" len="med"/>
                    </a:lnR>
                    <a:lnT w="12700" cap="flat" cmpd="sng" algn="ctr">
                      <a:solidFill>
                        <a:srgbClr val="0090BF"/>
                      </a:solidFill>
                      <a:prstDash val="solid"/>
                      <a:round/>
                      <a:headEnd type="none" w="med" len="med"/>
                      <a:tailEnd type="none" w="med" len="med"/>
                    </a:lnT>
                    <a:lnB w="12700" cap="flat" cmpd="sng" algn="ctr">
                      <a:solidFill>
                        <a:srgbClr val="0090B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085046106"/>
                  </a:ext>
                </a:extLst>
              </a:tr>
              <a:tr h="370840">
                <a:tc>
                  <a:txBody>
                    <a:bodyPr/>
                    <a:lstStyle/>
                    <a:p>
                      <a:pPr marL="0" marR="0" lvl="0" indent="0" algn="l" defTabSz="320027" rtl="0" eaLnBrk="1" fontAlgn="auto" latinLnBrk="0" hangingPunct="1">
                        <a:lnSpc>
                          <a:spcPct val="100000"/>
                        </a:lnSpc>
                        <a:spcBef>
                          <a:spcPts val="0"/>
                        </a:spcBef>
                        <a:spcAft>
                          <a:spcPts val="0"/>
                        </a:spcAft>
                        <a:buClrTx/>
                        <a:buSzTx/>
                        <a:buFontTx/>
                        <a:buNone/>
                        <a:tabLst/>
                        <a:defRPr/>
                      </a:pPr>
                      <a:r>
                        <a:rPr lang="en-US" sz="1600" dirty="0" smtClean="0">
                          <a:ea typeface="MS Mincho" panose="02020609040205080304" pitchFamily="49" charset="-128"/>
                        </a:rPr>
                        <a:t>Supporting integration of the TCFD recommendations into existing climate-related reporting frameworks.</a:t>
                      </a:r>
                    </a:p>
                  </a:txBody>
                  <a:tcPr>
                    <a:lnL>
                      <a:noFill/>
                    </a:lnL>
                    <a:lnR w="12700" cap="flat" cmpd="sng" algn="ctr">
                      <a:noFill/>
                      <a:prstDash val="solid"/>
                      <a:round/>
                      <a:headEnd type="none" w="med" len="med"/>
                      <a:tailEnd type="none" w="med" len="med"/>
                    </a:lnR>
                    <a:lnT w="12700" cap="flat" cmpd="sng" algn="ctr">
                      <a:solidFill>
                        <a:srgbClr val="0090BF"/>
                      </a:solidFill>
                      <a:prstDash val="solid"/>
                      <a:round/>
                      <a:headEnd type="none" w="med" len="med"/>
                      <a:tailEnd type="none" w="med" len="med"/>
                    </a:lnT>
                    <a:lnB w="12700" cap="flat" cmpd="sng" algn="ctr">
                      <a:solidFill>
                        <a:srgbClr val="0090B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296414549"/>
                  </a:ext>
                </a:extLst>
              </a:tr>
              <a:tr h="370840">
                <a:tc>
                  <a:txBody>
                    <a:bodyPr/>
                    <a:lstStyle/>
                    <a:p>
                      <a:endParaRPr lang="en-US" sz="1600" dirty="0"/>
                    </a:p>
                  </a:txBody>
                  <a:tcPr>
                    <a:lnL>
                      <a:noFill/>
                    </a:lnL>
                    <a:lnR w="12700" cap="flat" cmpd="sng" algn="ctr">
                      <a:noFill/>
                      <a:prstDash val="solid"/>
                      <a:round/>
                      <a:headEnd type="none" w="med" len="med"/>
                      <a:tailEnd type="none" w="med" len="med"/>
                    </a:lnR>
                    <a:lnT w="12700" cap="flat" cmpd="sng" algn="ctr">
                      <a:solidFill>
                        <a:srgbClr val="0090BF"/>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 xmlns:a16="http://schemas.microsoft.com/office/drawing/2014/main" val="3806360359"/>
                  </a:ext>
                </a:extLst>
              </a:tr>
            </a:tbl>
          </a:graphicData>
        </a:graphic>
      </p:graphicFrame>
    </p:spTree>
    <p:extLst>
      <p:ext uri="{BB962C8B-B14F-4D97-AF65-F5344CB8AC3E}">
        <p14:creationId xmlns:p14="http://schemas.microsoft.com/office/powerpoint/2010/main" val="11714938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91394" y="526870"/>
            <a:ext cx="6009458" cy="1295399"/>
          </a:xfrm>
        </p:spPr>
        <p:txBody>
          <a:bodyPr/>
          <a:lstStyle/>
          <a:p>
            <a:r>
              <a:rPr lang="en-GB" dirty="0" smtClean="0"/>
              <a:t>	Next Steps….</a:t>
            </a:r>
            <a:endParaRPr lang="en-GB" dirty="0"/>
          </a:p>
        </p:txBody>
      </p:sp>
      <p:sp>
        <p:nvSpPr>
          <p:cNvPr id="3" name="Subtitle 2"/>
          <p:cNvSpPr>
            <a:spLocks noGrp="1"/>
          </p:cNvSpPr>
          <p:nvPr>
            <p:ph type="subTitle" idx="1"/>
          </p:nvPr>
        </p:nvSpPr>
        <p:spPr>
          <a:xfrm>
            <a:off x="512855" y="1540329"/>
            <a:ext cx="8226196" cy="4507774"/>
          </a:xfrm>
        </p:spPr>
        <p:txBody>
          <a:bodyPr/>
          <a:lstStyle/>
          <a:p>
            <a:r>
              <a:rPr lang="en-GB" dirty="0" smtClean="0"/>
              <a:t>Read our Risk Alert: </a:t>
            </a:r>
            <a:r>
              <a:rPr lang="en-GB" dirty="0">
                <a:hlinkClick r:id="rId2" tooltip="http://bit.ly/2qj9LOJ"/>
              </a:rPr>
              <a:t>http://bit.ly/2qj9LOJ</a:t>
            </a:r>
            <a:endParaRPr lang="en-GB" dirty="0" smtClean="0"/>
          </a:p>
          <a:p>
            <a:endParaRPr lang="en-GB" dirty="0" smtClean="0"/>
          </a:p>
          <a:p>
            <a:r>
              <a:rPr lang="en-GB" dirty="0" smtClean="0"/>
              <a:t>Read the practical guide for pensions actuaries: </a:t>
            </a:r>
            <a:r>
              <a:rPr lang="en-GB" dirty="0">
                <a:hlinkClick r:id="rId3" tooltip="http://bit.ly/2riAkSe"/>
              </a:rPr>
              <a:t>http://bit.ly/2riAkSe </a:t>
            </a:r>
            <a:endParaRPr lang="en-GB" dirty="0" smtClean="0"/>
          </a:p>
          <a:p>
            <a:endParaRPr lang="en-GB" dirty="0" smtClean="0"/>
          </a:p>
          <a:p>
            <a:r>
              <a:rPr lang="en-GB" dirty="0" smtClean="0"/>
              <a:t>Join our Member Interest Group: send your details to </a:t>
            </a:r>
            <a:r>
              <a:rPr lang="en-GB" dirty="0" smtClean="0">
                <a:hlinkClick r:id="rId4"/>
              </a:rPr>
              <a:t>rebecca.deegan@actuaries.org.uk</a:t>
            </a:r>
            <a:endParaRPr lang="en-GB" dirty="0" smtClean="0"/>
          </a:p>
          <a:p>
            <a:endParaRPr lang="en-GB" dirty="0"/>
          </a:p>
          <a:p>
            <a:r>
              <a:rPr lang="en-GB" dirty="0" smtClean="0"/>
              <a:t>Join our call to action on the </a:t>
            </a:r>
            <a:r>
              <a:rPr lang="en-GB" dirty="0"/>
              <a:t>Sustainable Development Goals: </a:t>
            </a:r>
            <a:r>
              <a:rPr lang="en-GB" dirty="0">
                <a:hlinkClick r:id="rId5"/>
              </a:rPr>
              <a:t>https://</a:t>
            </a:r>
            <a:r>
              <a:rPr lang="en-GB" dirty="0" smtClean="0">
                <a:hlinkClick r:id="rId5"/>
              </a:rPr>
              <a:t>www.actuaries.org.uk/news-and-insights/public-affairs-and-policy/sustainable-development-goals-and-actuarial-profession</a:t>
            </a:r>
            <a:r>
              <a:rPr lang="en-GB" dirty="0" smtClean="0"/>
              <a:t> </a:t>
            </a:r>
            <a:endParaRPr lang="en-GB" dirty="0"/>
          </a:p>
        </p:txBody>
      </p:sp>
      <p:sp>
        <p:nvSpPr>
          <p:cNvPr id="4" name="Date Placeholder 3"/>
          <p:cNvSpPr>
            <a:spLocks noGrp="1"/>
          </p:cNvSpPr>
          <p:nvPr>
            <p:ph type="dt" sz="half" idx="2"/>
          </p:nvPr>
        </p:nvSpPr>
        <p:spPr/>
        <p:txBody>
          <a:bodyPr/>
          <a:lstStyle/>
          <a:p>
            <a:fld id="{1744C141-B97D-4979-AB76-E8E6AB76C28B}" type="datetime4">
              <a:rPr lang="en-GB" smtClean="0">
                <a:solidFill>
                  <a:prstClr val="white"/>
                </a:solidFill>
              </a:rPr>
              <a:pPr/>
              <a:t>01 March 2018</a:t>
            </a:fld>
            <a:endParaRPr lang="en-GB">
              <a:solidFill>
                <a:prstClr val="white"/>
              </a:solidFill>
            </a:endParaRPr>
          </a:p>
        </p:txBody>
      </p:sp>
    </p:spTree>
    <p:extLst>
      <p:ext uri="{BB962C8B-B14F-4D97-AF65-F5344CB8AC3E}">
        <p14:creationId xmlns:p14="http://schemas.microsoft.com/office/powerpoint/2010/main" val="1546449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C1242CF-12C1-4411-B532-E91306108269}" type="datetime4">
              <a:rPr lang="en-GB" smtClean="0">
                <a:solidFill>
                  <a:srgbClr val="3F4548"/>
                </a:solidFill>
              </a:rPr>
              <a:pPr/>
              <a:t>01 March 2018</a:t>
            </a:fld>
            <a:endParaRPr lang="en-GB">
              <a:solidFill>
                <a:srgbClr val="3F4548"/>
              </a:solidFill>
            </a:endParaRPr>
          </a:p>
        </p:txBody>
      </p:sp>
      <p:sp>
        <p:nvSpPr>
          <p:cNvPr id="5" name="Slide Number Placeholder 4"/>
          <p:cNvSpPr>
            <a:spLocks noGrp="1"/>
          </p:cNvSpPr>
          <p:nvPr>
            <p:ph type="sldNum" sz="quarter" idx="12"/>
          </p:nvPr>
        </p:nvSpPr>
        <p:spPr/>
        <p:txBody>
          <a:bodyPr/>
          <a:lstStyle/>
          <a:p>
            <a:fld id="{FE8DA6AF-1811-4E27-A96F-54109F1D0275}" type="slidenum">
              <a:rPr lang="en-GB" smtClean="0"/>
              <a:pPr/>
              <a:t>19</a:t>
            </a:fld>
            <a:endParaRPr lang="en-GB"/>
          </a:p>
        </p:txBody>
      </p:sp>
      <p:sp>
        <p:nvSpPr>
          <p:cNvPr id="10" name="Rectangular Callout 9"/>
          <p:cNvSpPr/>
          <p:nvPr/>
        </p:nvSpPr>
        <p:spPr>
          <a:xfrm>
            <a:off x="520495" y="693242"/>
            <a:ext cx="3918567" cy="1728192"/>
          </a:xfrm>
          <a:prstGeom prst="wedgeRectCallout">
            <a:avLst>
              <a:gd name="adj1" fmla="val -998"/>
              <a:gd name="adj2" fmla="val 1266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GB">
              <a:solidFill>
                <a:prstClr val="white"/>
              </a:solidFill>
            </a:endParaRPr>
          </a:p>
        </p:txBody>
      </p:sp>
      <p:sp>
        <p:nvSpPr>
          <p:cNvPr id="7" name="Rectangular Callout 6"/>
          <p:cNvSpPr/>
          <p:nvPr/>
        </p:nvSpPr>
        <p:spPr>
          <a:xfrm>
            <a:off x="4772562" y="3190195"/>
            <a:ext cx="3918567" cy="1728192"/>
          </a:xfrm>
          <a:prstGeom prst="wedgeRectCallout">
            <a:avLst>
              <a:gd name="adj1" fmla="val -53799"/>
              <a:gd name="adj2" fmla="val 1275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GB">
              <a:solidFill>
                <a:prstClr val="white"/>
              </a:solidFill>
            </a:endParaRPr>
          </a:p>
        </p:txBody>
      </p:sp>
      <p:sp>
        <p:nvSpPr>
          <p:cNvPr id="2" name="Title 1"/>
          <p:cNvSpPr>
            <a:spLocks noGrp="1"/>
          </p:cNvSpPr>
          <p:nvPr>
            <p:ph type="title"/>
          </p:nvPr>
        </p:nvSpPr>
        <p:spPr>
          <a:xfrm>
            <a:off x="716802" y="985838"/>
            <a:ext cx="3522853" cy="1143000"/>
          </a:xfrm>
        </p:spPr>
        <p:txBody>
          <a:bodyPr/>
          <a:lstStyle/>
          <a:p>
            <a:pPr algn="ctr"/>
            <a:r>
              <a:rPr lang="en-GB" sz="4800" dirty="0" smtClean="0">
                <a:solidFill>
                  <a:schemeClr val="bg1"/>
                </a:solidFill>
              </a:rPr>
              <a:t>Questions</a:t>
            </a:r>
            <a:endParaRPr lang="en-GB" sz="4800" dirty="0">
              <a:solidFill>
                <a:schemeClr val="bg1"/>
              </a:solidFill>
            </a:endParaRPr>
          </a:p>
        </p:txBody>
      </p:sp>
      <p:sp>
        <p:nvSpPr>
          <p:cNvPr id="9" name="Title 1"/>
          <p:cNvSpPr txBox="1">
            <a:spLocks/>
          </p:cNvSpPr>
          <p:nvPr/>
        </p:nvSpPr>
        <p:spPr bwMode="auto">
          <a:xfrm>
            <a:off x="4970418" y="3376340"/>
            <a:ext cx="352285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a:solidFill>
                  <a:srgbClr val="D9AB16"/>
                </a:solidFill>
                <a:latin typeface="+mj-lt"/>
                <a:ea typeface="+mj-ea"/>
                <a:cs typeface="+mj-cs"/>
              </a:defRPr>
            </a:lvl1pPr>
            <a:lvl2pPr algn="l" rtl="0" fontAlgn="base">
              <a:spcBef>
                <a:spcPct val="0"/>
              </a:spcBef>
              <a:spcAft>
                <a:spcPct val="0"/>
              </a:spcAft>
              <a:defRPr sz="3200">
                <a:solidFill>
                  <a:srgbClr val="D9AB16"/>
                </a:solidFill>
                <a:latin typeface="Arial" charset="0"/>
                <a:cs typeface="Arial" charset="0"/>
              </a:defRPr>
            </a:lvl2pPr>
            <a:lvl3pPr algn="l" rtl="0" fontAlgn="base">
              <a:spcBef>
                <a:spcPct val="0"/>
              </a:spcBef>
              <a:spcAft>
                <a:spcPct val="0"/>
              </a:spcAft>
              <a:defRPr sz="3200">
                <a:solidFill>
                  <a:srgbClr val="D9AB16"/>
                </a:solidFill>
                <a:latin typeface="Arial" charset="0"/>
                <a:cs typeface="Arial" charset="0"/>
              </a:defRPr>
            </a:lvl3pPr>
            <a:lvl4pPr algn="l" rtl="0" fontAlgn="base">
              <a:spcBef>
                <a:spcPct val="0"/>
              </a:spcBef>
              <a:spcAft>
                <a:spcPct val="0"/>
              </a:spcAft>
              <a:defRPr sz="3200">
                <a:solidFill>
                  <a:srgbClr val="D9AB16"/>
                </a:solidFill>
                <a:latin typeface="Arial" charset="0"/>
                <a:cs typeface="Arial" charset="0"/>
              </a:defRPr>
            </a:lvl4pPr>
            <a:lvl5pPr algn="l" rtl="0" fontAlgn="base">
              <a:spcBef>
                <a:spcPct val="0"/>
              </a:spcBef>
              <a:spcAft>
                <a:spcPct val="0"/>
              </a:spcAft>
              <a:defRPr sz="3200">
                <a:solidFill>
                  <a:srgbClr val="D9AB16"/>
                </a:solidFill>
                <a:latin typeface="Arial" charset="0"/>
                <a:cs typeface="Arial" charset="0"/>
              </a:defRPr>
            </a:lvl5pPr>
            <a:lvl6pPr marL="457200" algn="l" rtl="0" fontAlgn="base">
              <a:spcBef>
                <a:spcPct val="0"/>
              </a:spcBef>
              <a:spcAft>
                <a:spcPct val="0"/>
              </a:spcAft>
              <a:defRPr sz="3200">
                <a:solidFill>
                  <a:srgbClr val="D9AB16"/>
                </a:solidFill>
                <a:latin typeface="Arial" charset="0"/>
                <a:cs typeface="Arial" charset="0"/>
              </a:defRPr>
            </a:lvl6pPr>
            <a:lvl7pPr marL="914400" algn="l" rtl="0" fontAlgn="base">
              <a:spcBef>
                <a:spcPct val="0"/>
              </a:spcBef>
              <a:spcAft>
                <a:spcPct val="0"/>
              </a:spcAft>
              <a:defRPr sz="3200">
                <a:solidFill>
                  <a:srgbClr val="D9AB16"/>
                </a:solidFill>
                <a:latin typeface="Arial" charset="0"/>
                <a:cs typeface="Arial" charset="0"/>
              </a:defRPr>
            </a:lvl7pPr>
            <a:lvl8pPr marL="1371600" algn="l" rtl="0" fontAlgn="base">
              <a:spcBef>
                <a:spcPct val="0"/>
              </a:spcBef>
              <a:spcAft>
                <a:spcPct val="0"/>
              </a:spcAft>
              <a:defRPr sz="3200">
                <a:solidFill>
                  <a:srgbClr val="D9AB16"/>
                </a:solidFill>
                <a:latin typeface="Arial" charset="0"/>
                <a:cs typeface="Arial" charset="0"/>
              </a:defRPr>
            </a:lvl8pPr>
            <a:lvl9pPr marL="1828800" algn="l" rtl="0" fontAlgn="base">
              <a:spcBef>
                <a:spcPct val="0"/>
              </a:spcBef>
              <a:spcAft>
                <a:spcPct val="0"/>
              </a:spcAft>
              <a:defRPr sz="3200">
                <a:solidFill>
                  <a:srgbClr val="D9AB16"/>
                </a:solidFill>
                <a:latin typeface="Arial" charset="0"/>
                <a:cs typeface="Arial" charset="0"/>
              </a:defRPr>
            </a:lvl9pPr>
          </a:lstStyle>
          <a:p>
            <a:pPr algn="ctr" defTabSz="914400"/>
            <a:r>
              <a:rPr lang="en-GB" sz="4800" dirty="0" smtClean="0">
                <a:solidFill>
                  <a:prstClr val="white"/>
                </a:solidFill>
              </a:rPr>
              <a:t>Comments</a:t>
            </a:r>
            <a:endParaRPr lang="en-GB" sz="4800" dirty="0">
              <a:solidFill>
                <a:prstClr val="white"/>
              </a:solidFill>
            </a:endParaRPr>
          </a:p>
        </p:txBody>
      </p:sp>
    </p:spTree>
    <p:extLst>
      <p:ext uri="{BB962C8B-B14F-4D97-AF65-F5344CB8AC3E}">
        <p14:creationId xmlns:p14="http://schemas.microsoft.com/office/powerpoint/2010/main" val="17284505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05840"/>
            <a:ext cx="8229600" cy="1576939"/>
          </a:xfrm>
        </p:spPr>
        <p:txBody>
          <a:bodyPr>
            <a:noAutofit/>
          </a:bodyPr>
          <a:lstStyle/>
          <a:p>
            <a:pPr algn="l">
              <a:lnSpc>
                <a:spcPct val="110000"/>
              </a:lnSpc>
              <a:spcBef>
                <a:spcPts val="4200"/>
              </a:spcBef>
            </a:pPr>
            <a:r>
              <a:rPr lang="en-US" sz="4800" b="1" dirty="0">
                <a:solidFill>
                  <a:srgbClr val="073674"/>
                </a:solidFill>
                <a:ea typeface="Open Sans" panose="020B0606030504020204" pitchFamily="34" charset="0"/>
                <a:cs typeface="Open Sans" panose="020B0606030504020204" pitchFamily="34" charset="0"/>
              </a:rPr>
              <a:t>Task Force on </a:t>
            </a:r>
            <a:r>
              <a:rPr lang="en-US" sz="4800" b="1" dirty="0" smtClean="0">
                <a:solidFill>
                  <a:srgbClr val="073674"/>
                </a:solidFill>
                <a:ea typeface="Open Sans" panose="020B0606030504020204" pitchFamily="34" charset="0"/>
                <a:cs typeface="Open Sans" panose="020B0606030504020204" pitchFamily="34" charset="0"/>
              </a:rPr>
              <a:t>Climate-related </a:t>
            </a:r>
            <a:r>
              <a:rPr lang="en-US" sz="4800" b="1" dirty="0">
                <a:solidFill>
                  <a:srgbClr val="073674"/>
                </a:solidFill>
                <a:ea typeface="Open Sans" panose="020B0606030504020204" pitchFamily="34" charset="0"/>
                <a:cs typeface="Open Sans" panose="020B0606030504020204" pitchFamily="34" charset="0"/>
              </a:rPr>
              <a:t>Financial </a:t>
            </a:r>
            <a:r>
              <a:rPr lang="en-US" sz="4800" b="1" dirty="0" smtClean="0">
                <a:solidFill>
                  <a:srgbClr val="073674"/>
                </a:solidFill>
                <a:ea typeface="Open Sans" panose="020B0606030504020204" pitchFamily="34" charset="0"/>
                <a:cs typeface="Open Sans" panose="020B0606030504020204" pitchFamily="34" charset="0"/>
              </a:rPr>
              <a:t>Disclosures</a:t>
            </a:r>
            <a:r>
              <a:rPr lang="en-US" sz="3200" dirty="0">
                <a:ea typeface="Open Sans" panose="020B0606030504020204" pitchFamily="34" charset="0"/>
                <a:cs typeface="Open Sans" panose="020B0606030504020204" pitchFamily="34" charset="0"/>
              </a:rPr>
              <a:t/>
            </a:r>
            <a:br>
              <a:rPr lang="en-US" sz="3200" dirty="0">
                <a:ea typeface="Open Sans" panose="020B0606030504020204" pitchFamily="34" charset="0"/>
                <a:cs typeface="Open Sans" panose="020B0606030504020204" pitchFamily="34" charset="0"/>
              </a:rPr>
            </a:br>
            <a:r>
              <a:rPr lang="en-US" sz="2800" dirty="0">
                <a:ea typeface="Open Sans" panose="020B0606030504020204" pitchFamily="34" charset="0"/>
                <a:cs typeface="Open Sans" panose="020B0606030504020204" pitchFamily="34" charset="0"/>
              </a:rPr>
              <a:t/>
            </a:r>
            <a:br>
              <a:rPr lang="en-US" sz="2800" dirty="0">
                <a:ea typeface="Open Sans" panose="020B0606030504020204" pitchFamily="34" charset="0"/>
                <a:cs typeface="Open Sans" panose="020B0606030504020204" pitchFamily="34" charset="0"/>
              </a:rPr>
            </a:br>
            <a:r>
              <a:rPr lang="en-US" sz="2800" dirty="0">
                <a:ea typeface="Open Sans" panose="020B0606030504020204" pitchFamily="34" charset="0"/>
                <a:cs typeface="Open Sans" panose="020B0606030504020204" pitchFamily="34" charset="0"/>
              </a:rPr>
              <a:t/>
            </a:r>
            <a:br>
              <a:rPr lang="en-US" sz="2800" dirty="0">
                <a:ea typeface="Open Sans" panose="020B0606030504020204" pitchFamily="34" charset="0"/>
                <a:cs typeface="Open Sans" panose="020B0606030504020204" pitchFamily="34" charset="0"/>
              </a:rPr>
            </a:br>
            <a:endParaRPr lang="en-US" sz="2400" dirty="0">
              <a:ea typeface="Open Sans" panose="020B0606030504020204" pitchFamily="34" charset="0"/>
              <a:cs typeface="Open Sans" panose="020B0606030504020204" pitchFamily="34" charset="0"/>
            </a:endParaRPr>
          </a:p>
        </p:txBody>
      </p:sp>
      <p:sp>
        <p:nvSpPr>
          <p:cNvPr id="6" name="Rectangle 5"/>
          <p:cNvSpPr/>
          <p:nvPr/>
        </p:nvSpPr>
        <p:spPr>
          <a:xfrm>
            <a:off x="381000" y="4338637"/>
            <a:ext cx="8534400" cy="1384982"/>
          </a:xfrm>
          <a:prstGeom prst="rect">
            <a:avLst/>
          </a:prstGeom>
        </p:spPr>
        <p:txBody>
          <a:bodyPr wrap="square" lIns="91429" tIns="45714" rIns="91429" bIns="45714">
            <a:spAutoFit/>
          </a:bodyPr>
          <a:lstStyle/>
          <a:p>
            <a:r>
              <a:rPr lang="en-US" sz="2800" smtClean="0">
                <a:latin typeface="+mj-lt"/>
                <a:ea typeface="Open Sans" panose="020B0606030504020204" pitchFamily="34" charset="0"/>
                <a:cs typeface="Open Sans" panose="020B0606030504020204" pitchFamily="34" charset="0"/>
              </a:rPr>
              <a:t>January 2018 </a:t>
            </a:r>
            <a:r>
              <a:rPr lang="en-US" sz="2800" dirty="0">
                <a:latin typeface="+mj-lt"/>
                <a:ea typeface="Open Sans" panose="020B0606030504020204" pitchFamily="34" charset="0"/>
                <a:cs typeface="Open Sans" panose="020B0606030504020204" pitchFamily="34" charset="0"/>
              </a:rPr>
              <a:t/>
            </a:r>
            <a:br>
              <a:rPr lang="en-US" sz="2800" dirty="0">
                <a:latin typeface="+mj-lt"/>
                <a:ea typeface="Open Sans" panose="020B0606030504020204" pitchFamily="34" charset="0"/>
                <a:cs typeface="Open Sans" panose="020B0606030504020204" pitchFamily="34" charset="0"/>
              </a:rPr>
            </a:br>
            <a:r>
              <a:rPr lang="en-US" sz="2800" dirty="0">
                <a:latin typeface="+mj-lt"/>
                <a:ea typeface="Open Sans" panose="020B0606030504020204" pitchFamily="34" charset="0"/>
                <a:cs typeface="Open Sans" panose="020B0606030504020204" pitchFamily="34" charset="0"/>
              </a:rPr>
              <a:t/>
            </a:r>
            <a:br>
              <a:rPr lang="en-US" sz="2800" dirty="0">
                <a:latin typeface="+mj-lt"/>
                <a:ea typeface="Open Sans" panose="020B0606030504020204" pitchFamily="34" charset="0"/>
                <a:cs typeface="Open Sans" panose="020B0606030504020204" pitchFamily="34" charset="0"/>
              </a:rPr>
            </a:br>
            <a:endParaRPr lang="en-US" sz="2800" dirty="0">
              <a:latin typeface="+mj-lt"/>
              <a:ea typeface="Open Sans" panose="020B0606030504020204" pitchFamily="34" charset="0"/>
              <a:cs typeface="Open Sans" panose="020B0606030504020204" pitchFamily="34" charset="0"/>
            </a:endParaRPr>
          </a:p>
        </p:txBody>
      </p:sp>
      <p:sp>
        <p:nvSpPr>
          <p:cNvPr id="3" name="Rectangle 2"/>
          <p:cNvSpPr/>
          <p:nvPr/>
        </p:nvSpPr>
        <p:spPr>
          <a:xfrm>
            <a:off x="381000" y="2778750"/>
            <a:ext cx="7803098" cy="584775"/>
          </a:xfrm>
          <a:prstGeom prst="rect">
            <a:avLst/>
          </a:prstGeom>
        </p:spPr>
        <p:txBody>
          <a:bodyPr wrap="none">
            <a:spAutoFit/>
          </a:bodyPr>
          <a:lstStyle/>
          <a:p>
            <a:r>
              <a:rPr lang="en-US" sz="3200" dirty="0">
                <a:solidFill>
                  <a:schemeClr val="tx2"/>
                </a:solidFill>
                <a:ea typeface="Open Sans" panose="020B0606030504020204" pitchFamily="34" charset="0"/>
                <a:cs typeface="Open Sans" panose="020B0606030504020204" pitchFamily="34" charset="0"/>
              </a:rPr>
              <a:t>Overview of </a:t>
            </a:r>
            <a:r>
              <a:rPr lang="en-US" sz="3200" dirty="0" smtClean="0">
                <a:solidFill>
                  <a:schemeClr val="tx2"/>
                </a:solidFill>
                <a:ea typeface="Open Sans" panose="020B0606030504020204" pitchFamily="34" charset="0"/>
                <a:cs typeface="Open Sans" panose="020B0606030504020204" pitchFamily="34" charset="0"/>
              </a:rPr>
              <a:t>Recommendations and Guidance</a:t>
            </a:r>
            <a:endParaRPr lang="en-US" sz="3200" dirty="0">
              <a:solidFill>
                <a:schemeClr val="tx2"/>
              </a:solidFill>
            </a:endParaRPr>
          </a:p>
        </p:txBody>
      </p:sp>
    </p:spTree>
    <p:extLst>
      <p:ext uri="{BB962C8B-B14F-4D97-AF65-F5344CB8AC3E}">
        <p14:creationId xmlns:p14="http://schemas.microsoft.com/office/powerpoint/2010/main" val="672007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332509" y="780332"/>
            <a:ext cx="4270753" cy="5132788"/>
          </a:xfrm>
        </p:spPr>
        <p:txBody>
          <a:bodyPr>
            <a:noAutofit/>
          </a:bodyPr>
          <a:lstStyle/>
          <a:p>
            <a:pPr marL="0" indent="0">
              <a:spcBef>
                <a:spcPts val="0"/>
              </a:spcBef>
              <a:spcAft>
                <a:spcPts val="1077"/>
              </a:spcAft>
              <a:buClr>
                <a:srgbClr val="1CA9D0"/>
              </a:buClr>
              <a:buNone/>
            </a:pPr>
            <a:r>
              <a:rPr lang="en-US" sz="1800" dirty="0">
                <a:latin typeface="+mj-lt"/>
                <a:ea typeface="Open Sans" panose="020B0606030504020204" pitchFamily="34" charset="0"/>
                <a:cs typeface="Open Sans" panose="020B0606030504020204" pitchFamily="34" charset="0"/>
              </a:rPr>
              <a:t>G20 Finance Ministers and Central Bank Governors asked the Financial Stability Board (FSB) to review how the financial sector can take account of climate-related issues</a:t>
            </a:r>
            <a:r>
              <a:rPr lang="en-US" sz="1800" dirty="0" smtClean="0">
                <a:latin typeface="+mj-lt"/>
                <a:ea typeface="Open Sans" panose="020B0606030504020204" pitchFamily="34" charset="0"/>
                <a:cs typeface="Open Sans" panose="020B0606030504020204" pitchFamily="34" charset="0"/>
              </a:rPr>
              <a:t>.</a:t>
            </a:r>
          </a:p>
          <a:p>
            <a:pPr marL="0" indent="0">
              <a:spcBef>
                <a:spcPts val="0"/>
              </a:spcBef>
              <a:spcAft>
                <a:spcPts val="600"/>
              </a:spcAft>
              <a:buClr>
                <a:srgbClr val="1CA9D0"/>
              </a:buClr>
              <a:buNone/>
            </a:pPr>
            <a:r>
              <a:rPr lang="en-US" sz="1800" dirty="0">
                <a:latin typeface="+mj-lt"/>
                <a:ea typeface="Open Sans" panose="020B0606030504020204" pitchFamily="34" charset="0"/>
                <a:cs typeface="Open Sans" panose="020B0606030504020204" pitchFamily="34" charset="0"/>
              </a:rPr>
              <a:t>The </a:t>
            </a:r>
            <a:r>
              <a:rPr lang="en-US" sz="1800" dirty="0" smtClean="0">
                <a:latin typeface="+mj-lt"/>
                <a:ea typeface="Open Sans" panose="020B0606030504020204" pitchFamily="34" charset="0"/>
                <a:cs typeface="Open Sans" panose="020B0606030504020204" pitchFamily="34" charset="0"/>
              </a:rPr>
              <a:t>FSB </a:t>
            </a:r>
            <a:r>
              <a:rPr lang="en-US" sz="1800" dirty="0">
                <a:latin typeface="+mj-lt"/>
                <a:ea typeface="Open Sans" panose="020B0606030504020204" pitchFamily="34" charset="0"/>
                <a:cs typeface="Open Sans" panose="020B0606030504020204" pitchFamily="34" charset="0"/>
              </a:rPr>
              <a:t>established the Task Force on Climate-related Financial Disclosures (TCFD) to develop </a:t>
            </a:r>
            <a:r>
              <a:rPr lang="en-US" sz="1800" dirty="0" smtClean="0">
                <a:latin typeface="+mj-lt"/>
                <a:ea typeface="Open Sans" panose="020B0606030504020204" pitchFamily="34" charset="0"/>
                <a:cs typeface="Open Sans" panose="020B0606030504020204" pitchFamily="34" charset="0"/>
              </a:rPr>
              <a:t>recommendations </a:t>
            </a:r>
            <a:r>
              <a:rPr lang="en-US" sz="1800" dirty="0">
                <a:latin typeface="+mj-lt"/>
                <a:ea typeface="Open Sans" panose="020B0606030504020204" pitchFamily="34" charset="0"/>
                <a:cs typeface="Open Sans" panose="020B0606030504020204" pitchFamily="34" charset="0"/>
              </a:rPr>
              <a:t>for more </a:t>
            </a:r>
            <a:r>
              <a:rPr lang="en-US" sz="1800" dirty="0" smtClean="0">
                <a:latin typeface="+mj-lt"/>
                <a:ea typeface="Open Sans" panose="020B0606030504020204" pitchFamily="34" charset="0"/>
                <a:cs typeface="Open Sans" panose="020B0606030504020204" pitchFamily="34" charset="0"/>
              </a:rPr>
              <a:t>effective </a:t>
            </a:r>
            <a:r>
              <a:rPr lang="en-US" sz="1800" dirty="0">
                <a:latin typeface="+mj-lt"/>
                <a:ea typeface="Open Sans" panose="020B0606030504020204" pitchFamily="34" charset="0"/>
                <a:cs typeface="Open Sans" panose="020B0606030504020204" pitchFamily="34" charset="0"/>
              </a:rPr>
              <a:t>climate-related </a:t>
            </a:r>
            <a:r>
              <a:rPr lang="en-US" sz="1800" dirty="0" smtClean="0">
                <a:latin typeface="+mj-lt"/>
                <a:ea typeface="Open Sans" panose="020B0606030504020204" pitchFamily="34" charset="0"/>
                <a:cs typeface="Open Sans" panose="020B0606030504020204" pitchFamily="34" charset="0"/>
              </a:rPr>
              <a:t>disclosures that:</a:t>
            </a:r>
          </a:p>
          <a:p>
            <a:pPr marL="365760" indent="-274320" defTabSz="457159">
              <a:spcBef>
                <a:spcPts val="600"/>
              </a:spcBef>
              <a:buFont typeface="Calibri" panose="020F0502020204030204" pitchFamily="34" charset="0"/>
              <a:buChar char="‒"/>
            </a:pPr>
            <a:r>
              <a:rPr lang="en-US" sz="1600" dirty="0" smtClean="0">
                <a:latin typeface="+mj-lt"/>
                <a:ea typeface="Open Sans" panose="020B0606030504020204" pitchFamily="34" charset="0"/>
                <a:cs typeface="Open Sans" panose="020B0606030504020204" pitchFamily="34" charset="0"/>
              </a:rPr>
              <a:t>could “</a:t>
            </a:r>
            <a:r>
              <a:rPr lang="en-US" sz="1600" b="1" dirty="0" smtClean="0">
                <a:solidFill>
                  <a:srgbClr val="073674"/>
                </a:solidFill>
                <a:latin typeface="+mj-lt"/>
                <a:ea typeface="Open Sans" panose="020B0606030504020204" pitchFamily="34" charset="0"/>
                <a:cs typeface="Open Sans" panose="020B0606030504020204" pitchFamily="34" charset="0"/>
              </a:rPr>
              <a:t>promote more informed investment, credit, and insurance underwriting decisions</a:t>
            </a:r>
            <a:r>
              <a:rPr lang="en-US" sz="1600" dirty="0" smtClean="0">
                <a:latin typeface="+mj-lt"/>
                <a:ea typeface="Open Sans" panose="020B0606030504020204" pitchFamily="34" charset="0"/>
                <a:cs typeface="Open Sans" panose="020B0606030504020204" pitchFamily="34" charset="0"/>
              </a:rPr>
              <a:t>” and, </a:t>
            </a:r>
          </a:p>
          <a:p>
            <a:pPr marL="365760" indent="-274320" defTabSz="457159">
              <a:spcBef>
                <a:spcPts val="600"/>
              </a:spcBef>
              <a:buFont typeface="Calibri" panose="020F0502020204030204" pitchFamily="34" charset="0"/>
              <a:buChar char="‒"/>
            </a:pPr>
            <a:r>
              <a:rPr lang="en-US" sz="1600" dirty="0" smtClean="0">
                <a:latin typeface="+mj-lt"/>
                <a:ea typeface="Open Sans" panose="020B0606030504020204" pitchFamily="34" charset="0"/>
                <a:cs typeface="Open Sans" panose="020B0606030504020204" pitchFamily="34" charset="0"/>
              </a:rPr>
              <a:t>in turn, “would enable stakeholders to </a:t>
            </a:r>
            <a:r>
              <a:rPr lang="en-US" sz="1600" b="1" dirty="0" smtClean="0">
                <a:solidFill>
                  <a:srgbClr val="073674"/>
                </a:solidFill>
                <a:latin typeface="+mj-lt"/>
                <a:ea typeface="Open Sans" panose="020B0606030504020204" pitchFamily="34" charset="0"/>
                <a:cs typeface="Open Sans" panose="020B0606030504020204" pitchFamily="34" charset="0"/>
              </a:rPr>
              <a:t>understand better </a:t>
            </a:r>
            <a:r>
              <a:rPr lang="en-US" sz="1600" dirty="0" smtClean="0">
                <a:latin typeface="+mj-lt"/>
                <a:ea typeface="Open Sans" panose="020B0606030504020204" pitchFamily="34" charset="0"/>
                <a:cs typeface="Open Sans" panose="020B0606030504020204" pitchFamily="34" charset="0"/>
              </a:rPr>
              <a:t>the concentrations of</a:t>
            </a:r>
            <a:r>
              <a:rPr lang="en-US" sz="1600" b="1" dirty="0" smtClean="0">
                <a:solidFill>
                  <a:srgbClr val="073674"/>
                </a:solidFill>
                <a:latin typeface="+mj-lt"/>
                <a:ea typeface="Open Sans" panose="020B0606030504020204" pitchFamily="34" charset="0"/>
                <a:cs typeface="Open Sans" panose="020B0606030504020204" pitchFamily="34" charset="0"/>
              </a:rPr>
              <a:t> carbon-related assets in the financial sector </a:t>
            </a:r>
            <a:r>
              <a:rPr lang="en-US" sz="1600" dirty="0" smtClean="0">
                <a:latin typeface="+mj-lt"/>
                <a:ea typeface="Open Sans" panose="020B0606030504020204" pitchFamily="34" charset="0"/>
                <a:cs typeface="Open Sans" panose="020B0606030504020204" pitchFamily="34" charset="0"/>
              </a:rPr>
              <a:t>and the financial system’s </a:t>
            </a:r>
            <a:r>
              <a:rPr lang="en-US" sz="1600" b="1" dirty="0" smtClean="0">
                <a:solidFill>
                  <a:srgbClr val="073674"/>
                </a:solidFill>
                <a:latin typeface="+mj-lt"/>
                <a:ea typeface="Open Sans" panose="020B0606030504020204" pitchFamily="34" charset="0"/>
                <a:cs typeface="Open Sans" panose="020B0606030504020204" pitchFamily="34" charset="0"/>
              </a:rPr>
              <a:t>exposures to climate-related risks</a:t>
            </a:r>
            <a:r>
              <a:rPr lang="en-US" sz="1600" dirty="0" smtClean="0">
                <a:latin typeface="+mj-lt"/>
                <a:ea typeface="Open Sans" panose="020B0606030504020204" pitchFamily="34" charset="0"/>
                <a:cs typeface="Open Sans" panose="020B0606030504020204" pitchFamily="34" charset="0"/>
              </a:rPr>
              <a:t>.”</a:t>
            </a:r>
            <a:endParaRPr lang="en-US" sz="1600" dirty="0">
              <a:latin typeface="+mj-lt"/>
              <a:ea typeface="Open Sans" panose="020B0606030504020204" pitchFamily="34" charset="0"/>
              <a:cs typeface="Open Sans" panose="020B0606030504020204" pitchFamily="34" charset="0"/>
            </a:endParaRPr>
          </a:p>
        </p:txBody>
      </p:sp>
      <p:sp>
        <p:nvSpPr>
          <p:cNvPr id="18" name="Text Placeholder 2"/>
          <p:cNvSpPr txBox="1">
            <a:spLocks/>
          </p:cNvSpPr>
          <p:nvPr/>
        </p:nvSpPr>
        <p:spPr>
          <a:xfrm>
            <a:off x="272956" y="148450"/>
            <a:ext cx="8871045" cy="461219"/>
          </a:xfrm>
          <a:prstGeom prst="rect">
            <a:avLst/>
          </a:prstGeom>
        </p:spPr>
        <p:txBody>
          <a:bodyPr lIns="64005" tIns="32003" rIns="64005" bIns="32003"/>
          <a:lstStyle>
            <a:lvl1pPr marL="0" indent="0" algn="l" defTabSz="320027" rtl="0" eaLnBrk="1" latinLnBrk="0" hangingPunct="1">
              <a:spcBef>
                <a:spcPct val="20000"/>
              </a:spcBef>
              <a:buFont typeface="Arial"/>
              <a:buNone/>
              <a:defRPr lang="en-US" sz="3100" b="1" kern="1200" dirty="0">
                <a:solidFill>
                  <a:srgbClr val="006699"/>
                </a:solidFill>
                <a:latin typeface="Open Sans"/>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r>
              <a:rPr lang="en-US" sz="2800" cap="small" dirty="0" smtClean="0">
                <a:solidFill>
                  <a:srgbClr val="073674"/>
                </a:solidFill>
                <a:latin typeface="+mj-lt"/>
              </a:rPr>
              <a:t>Background</a:t>
            </a:r>
            <a:endParaRPr lang="en-US" sz="2800" cap="small" dirty="0">
              <a:solidFill>
                <a:srgbClr val="073674"/>
              </a:solidFill>
              <a:latin typeface="+mj-lt"/>
            </a:endParaRPr>
          </a:p>
        </p:txBody>
      </p:sp>
      <p:cxnSp>
        <p:nvCxnSpPr>
          <p:cNvPr id="24" name="Straight Connector 23"/>
          <p:cNvCxnSpPr/>
          <p:nvPr/>
        </p:nvCxnSpPr>
        <p:spPr>
          <a:xfrm>
            <a:off x="332509" y="572412"/>
            <a:ext cx="8478982" cy="0"/>
          </a:xfrm>
          <a:prstGeom prst="line">
            <a:avLst/>
          </a:prstGeom>
          <a:ln>
            <a:solidFill>
              <a:srgbClr val="00AAD7"/>
            </a:solidFill>
          </a:ln>
          <a:effectLst/>
        </p:spPr>
        <p:style>
          <a:lnRef idx="2">
            <a:schemeClr val="accent1"/>
          </a:lnRef>
          <a:fillRef idx="0">
            <a:schemeClr val="accent1"/>
          </a:fillRef>
          <a:effectRef idx="1">
            <a:schemeClr val="accent1"/>
          </a:effectRef>
          <a:fontRef idx="minor">
            <a:schemeClr val="tx1"/>
          </a:fontRef>
        </p:style>
      </p:cxnSp>
      <p:pic>
        <p:nvPicPr>
          <p:cNvPr id="8" name="BD672A5F-05F4-4B89-AC2F-B3CDC528F580" descr="img_585818A402240796003905EE_65A2B0ED-85B2-4102-91BC-97B608305DF4@bloomberg"/>
          <p:cNvPicPr preferRelativeResize="0">
            <a:picLocks noChangeArrowheads="1"/>
          </p:cNvPicPr>
          <p:nvPr/>
        </p:nvPicPr>
        <p:blipFill rotWithShape="1">
          <a:blip r:embed="rId3">
            <a:extLst>
              <a:ext uri="{28A0092B-C50C-407E-A947-70E740481C1C}">
                <a14:useLocalDpi xmlns:a14="http://schemas.microsoft.com/office/drawing/2010/main" val="0"/>
              </a:ext>
            </a:extLst>
          </a:blip>
          <a:srcRect l="78037" t="511" b="92206"/>
          <a:stretch/>
        </p:blipFill>
        <p:spPr bwMode="auto">
          <a:xfrm>
            <a:off x="4739602" y="920806"/>
            <a:ext cx="4059936" cy="448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4735936" y="975236"/>
            <a:ext cx="4059936" cy="4480560"/>
          </a:xfrm>
          <a:prstGeom prst="rect">
            <a:avLst/>
          </a:prstGeom>
          <a:noFill/>
          <a:ln>
            <a:noFill/>
          </a:ln>
          <a:effectLst/>
        </p:spPr>
        <p:txBody>
          <a:bodyPr lIns="91440" tIns="32003" rIns="91440" bIns="32003">
            <a:noAutofit/>
          </a:bodyPr>
          <a:lstStyle>
            <a:lvl1pPr marL="267462" indent="-267462" algn="l" defTabSz="356616" rtl="0" eaLnBrk="1" latinLnBrk="0" hangingPunct="1">
              <a:spcBef>
                <a:spcPct val="20000"/>
              </a:spcBef>
              <a:buFont typeface="Arial"/>
              <a:buChar char="•"/>
              <a:defRPr sz="2500" kern="1200">
                <a:solidFill>
                  <a:schemeClr val="tx1"/>
                </a:solidFill>
                <a:latin typeface="Open Sans"/>
                <a:ea typeface="+mn-ea"/>
                <a:cs typeface="+mn-cs"/>
              </a:defRPr>
            </a:lvl1pPr>
            <a:lvl2pPr marL="579501" indent="-222885" algn="l" defTabSz="356616" rtl="0" eaLnBrk="1" latinLnBrk="0" hangingPunct="1">
              <a:spcBef>
                <a:spcPct val="20000"/>
              </a:spcBef>
              <a:buFont typeface="Arial"/>
              <a:buChar char="–"/>
              <a:defRPr sz="2200" kern="1200">
                <a:solidFill>
                  <a:schemeClr val="tx1"/>
                </a:solidFill>
                <a:latin typeface="Open Sans"/>
                <a:ea typeface="+mn-ea"/>
                <a:cs typeface="+mn-cs"/>
              </a:defRPr>
            </a:lvl2pPr>
            <a:lvl3pPr marL="891540" indent="-178308" algn="l" defTabSz="356616" rtl="0" eaLnBrk="1" latinLnBrk="0" hangingPunct="1">
              <a:spcBef>
                <a:spcPct val="20000"/>
              </a:spcBef>
              <a:buFont typeface="Arial"/>
              <a:buChar char="•"/>
              <a:defRPr sz="1900" kern="1200">
                <a:solidFill>
                  <a:schemeClr val="tx1"/>
                </a:solidFill>
                <a:latin typeface="Open Sans"/>
                <a:ea typeface="+mn-ea"/>
                <a:cs typeface="+mn-cs"/>
              </a:defRPr>
            </a:lvl3pPr>
            <a:lvl4pPr marL="1248156" indent="-178308" algn="l" defTabSz="356616" rtl="0" eaLnBrk="1" latinLnBrk="0" hangingPunct="1">
              <a:spcBef>
                <a:spcPct val="20000"/>
              </a:spcBef>
              <a:buFont typeface="Arial"/>
              <a:buChar char="–"/>
              <a:defRPr sz="1600" kern="1200">
                <a:solidFill>
                  <a:schemeClr val="tx1"/>
                </a:solidFill>
                <a:latin typeface="Open Sans"/>
                <a:ea typeface="+mn-ea"/>
                <a:cs typeface="+mn-cs"/>
              </a:defRPr>
            </a:lvl4pPr>
            <a:lvl5pPr marL="1604772" indent="-178308" algn="l" defTabSz="356616" rtl="0" eaLnBrk="1" latinLnBrk="0" hangingPunct="1">
              <a:spcBef>
                <a:spcPct val="20000"/>
              </a:spcBef>
              <a:buFont typeface="Arial"/>
              <a:buChar char="»"/>
              <a:defRPr sz="1600" kern="1200">
                <a:solidFill>
                  <a:schemeClr val="tx1"/>
                </a:solidFill>
                <a:latin typeface="Open Sans"/>
                <a:ea typeface="+mn-ea"/>
                <a:cs typeface="+mn-cs"/>
              </a:defRPr>
            </a:lvl5pPr>
            <a:lvl6pPr marL="1961388" indent="-178308" algn="l" defTabSz="356616" rtl="0" eaLnBrk="1" latinLnBrk="0" hangingPunct="1">
              <a:spcBef>
                <a:spcPct val="20000"/>
              </a:spcBef>
              <a:buFont typeface="Arial"/>
              <a:buChar char="•"/>
              <a:defRPr sz="1600" kern="1200">
                <a:solidFill>
                  <a:schemeClr val="tx1"/>
                </a:solidFill>
                <a:latin typeface="+mn-lt"/>
                <a:ea typeface="+mn-ea"/>
                <a:cs typeface="+mn-cs"/>
              </a:defRPr>
            </a:lvl6pPr>
            <a:lvl7pPr marL="2318004" indent="-178308" algn="l" defTabSz="356616" rtl="0" eaLnBrk="1" latinLnBrk="0" hangingPunct="1">
              <a:spcBef>
                <a:spcPct val="20000"/>
              </a:spcBef>
              <a:buFont typeface="Arial"/>
              <a:buChar char="•"/>
              <a:defRPr sz="1600" kern="1200">
                <a:solidFill>
                  <a:schemeClr val="tx1"/>
                </a:solidFill>
                <a:latin typeface="+mn-lt"/>
                <a:ea typeface="+mn-ea"/>
                <a:cs typeface="+mn-cs"/>
              </a:defRPr>
            </a:lvl7pPr>
            <a:lvl8pPr marL="2674620" indent="-178308" algn="l" defTabSz="356616" rtl="0" eaLnBrk="1" latinLnBrk="0" hangingPunct="1">
              <a:spcBef>
                <a:spcPct val="20000"/>
              </a:spcBef>
              <a:buFont typeface="Arial"/>
              <a:buChar char="•"/>
              <a:defRPr sz="1600" kern="1200">
                <a:solidFill>
                  <a:schemeClr val="tx1"/>
                </a:solidFill>
                <a:latin typeface="+mn-lt"/>
                <a:ea typeface="+mn-ea"/>
                <a:cs typeface="+mn-cs"/>
              </a:defRPr>
            </a:lvl8pPr>
            <a:lvl9pPr marL="3031236" indent="-178308" algn="l" defTabSz="356616" rtl="0" eaLnBrk="1" latinLnBrk="0" hangingPunct="1">
              <a:spcBef>
                <a:spcPct val="20000"/>
              </a:spcBef>
              <a:buFont typeface="Arial"/>
              <a:buChar char="•"/>
              <a:defRPr sz="1600" kern="1200">
                <a:solidFill>
                  <a:schemeClr val="tx1"/>
                </a:solidFill>
                <a:latin typeface="+mn-lt"/>
                <a:ea typeface="+mn-ea"/>
                <a:cs typeface="+mn-cs"/>
              </a:defRPr>
            </a:lvl9pPr>
          </a:lstStyle>
          <a:p>
            <a:pPr marL="0" lvl="1" indent="0" algn="ctr">
              <a:spcBef>
                <a:spcPts val="0"/>
              </a:spcBef>
              <a:spcAft>
                <a:spcPts val="1077"/>
              </a:spcAft>
              <a:buClr>
                <a:srgbClr val="1CA9D0"/>
              </a:buClr>
              <a:buNone/>
            </a:pPr>
            <a:endParaRPr lang="en-US" sz="1600" dirty="0" smtClean="0">
              <a:latin typeface="+mj-lt"/>
              <a:ea typeface="Open Sans" panose="020B0606030504020204" pitchFamily="34" charset="0"/>
              <a:cs typeface="Open Sans" panose="020B0606030504020204" pitchFamily="34" charset="0"/>
            </a:endParaRPr>
          </a:p>
          <a:p>
            <a:pPr marL="0" lvl="1" indent="0" algn="ctr">
              <a:spcBef>
                <a:spcPts val="0"/>
              </a:spcBef>
              <a:spcAft>
                <a:spcPts val="1077"/>
              </a:spcAft>
              <a:buClr>
                <a:srgbClr val="1CA9D0"/>
              </a:buClr>
              <a:buNone/>
            </a:pPr>
            <a:endParaRPr lang="en-US" sz="400" dirty="0" smtClean="0">
              <a:latin typeface="+mj-lt"/>
              <a:ea typeface="Open Sans" panose="020B0606030504020204" pitchFamily="34" charset="0"/>
              <a:cs typeface="Open Sans" panose="020B0606030504020204" pitchFamily="34" charset="0"/>
            </a:endParaRPr>
          </a:p>
          <a:p>
            <a:pPr marL="0" lvl="1" indent="0" algn="ctr">
              <a:spcBef>
                <a:spcPts val="0"/>
              </a:spcBef>
              <a:spcAft>
                <a:spcPts val="1077"/>
              </a:spcAft>
              <a:buClr>
                <a:srgbClr val="1CA9D0"/>
              </a:buClr>
              <a:buNone/>
            </a:pPr>
            <a:r>
              <a:rPr lang="en-US" sz="1400" dirty="0" smtClean="0">
                <a:latin typeface="+mj-lt"/>
                <a:ea typeface="Open Sans" panose="020B0606030504020204" pitchFamily="34" charset="0"/>
                <a:cs typeface="Open Sans" panose="020B0606030504020204" pitchFamily="34" charset="0"/>
              </a:rPr>
              <a:t>The </a:t>
            </a:r>
            <a:r>
              <a:rPr lang="en-US" sz="1400" dirty="0">
                <a:latin typeface="+mj-lt"/>
                <a:ea typeface="Open Sans" panose="020B0606030504020204" pitchFamily="34" charset="0"/>
                <a:cs typeface="Open Sans" panose="020B0606030504020204" pitchFamily="34" charset="0"/>
              </a:rPr>
              <a:t>Task Force’s </a:t>
            </a:r>
            <a:r>
              <a:rPr lang="en-US" sz="1400" dirty="0" smtClean="0">
                <a:latin typeface="+mj-lt"/>
                <a:ea typeface="Open Sans" panose="020B0606030504020204" pitchFamily="34" charset="0"/>
                <a:cs typeface="Open Sans" panose="020B0606030504020204" pitchFamily="34" charset="0"/>
              </a:rPr>
              <a:t>31 international members</a:t>
            </a:r>
            <a:r>
              <a:rPr lang="en-US" sz="1400" dirty="0">
                <a:latin typeface="+mj-lt"/>
                <a:ea typeface="Open Sans" panose="020B0606030504020204" pitchFamily="34" charset="0"/>
                <a:cs typeface="Open Sans" panose="020B0606030504020204" pitchFamily="34" charset="0"/>
              </a:rPr>
              <a:t>, led by Michael </a:t>
            </a:r>
            <a:r>
              <a:rPr lang="en-US" sz="1400" dirty="0" smtClean="0">
                <a:latin typeface="+mj-lt"/>
                <a:ea typeface="Open Sans" panose="020B0606030504020204" pitchFamily="34" charset="0"/>
                <a:cs typeface="Open Sans" panose="020B0606030504020204" pitchFamily="34" charset="0"/>
              </a:rPr>
              <a:t>Bloomberg, include </a:t>
            </a:r>
            <a:r>
              <a:rPr lang="en-US" sz="1400" dirty="0">
                <a:latin typeface="+mj-lt"/>
                <a:ea typeface="Open Sans" panose="020B0606030504020204" pitchFamily="34" charset="0"/>
                <a:cs typeface="Open Sans" panose="020B0606030504020204" pitchFamily="34" charset="0"/>
              </a:rPr>
              <a:t>providers of capital, insurers, </a:t>
            </a:r>
            <a:r>
              <a:rPr lang="en-US" sz="1400" dirty="0" smtClean="0">
                <a:latin typeface="+mj-lt"/>
                <a:ea typeface="Open Sans" panose="020B0606030504020204" pitchFamily="34" charset="0"/>
                <a:cs typeface="Open Sans" panose="020B0606030504020204" pitchFamily="34" charset="0"/>
              </a:rPr>
              <a:t>large non-financial companies, </a:t>
            </a:r>
            <a:r>
              <a:rPr lang="en-US" sz="1400" dirty="0">
                <a:latin typeface="+mj-lt"/>
                <a:ea typeface="Open Sans" panose="020B0606030504020204" pitchFamily="34" charset="0"/>
                <a:cs typeface="Open Sans" panose="020B0606030504020204" pitchFamily="34" charset="0"/>
              </a:rPr>
              <a:t>accounting </a:t>
            </a:r>
            <a:r>
              <a:rPr lang="en-US" sz="1400" dirty="0" smtClean="0">
                <a:latin typeface="+mj-lt"/>
                <a:ea typeface="Open Sans" panose="020B0606030504020204" pitchFamily="34" charset="0"/>
                <a:cs typeface="Open Sans" panose="020B0606030504020204" pitchFamily="34" charset="0"/>
              </a:rPr>
              <a:t>and consulting firms</a:t>
            </a:r>
            <a:r>
              <a:rPr lang="en-US" sz="1400" dirty="0">
                <a:latin typeface="+mj-lt"/>
                <a:ea typeface="Open Sans" panose="020B0606030504020204" pitchFamily="34" charset="0"/>
                <a:cs typeface="Open Sans" panose="020B0606030504020204" pitchFamily="34" charset="0"/>
              </a:rPr>
              <a:t>, and credit rating </a:t>
            </a:r>
            <a:r>
              <a:rPr lang="en-US" sz="1400" dirty="0" smtClean="0">
                <a:latin typeface="+mj-lt"/>
                <a:ea typeface="Open Sans" panose="020B0606030504020204" pitchFamily="34" charset="0"/>
                <a:cs typeface="Open Sans" panose="020B0606030504020204" pitchFamily="34" charset="0"/>
              </a:rPr>
              <a:t>agencies.</a:t>
            </a:r>
            <a:endParaRPr lang="en-US" sz="1400" dirty="0">
              <a:latin typeface="+mj-lt"/>
              <a:ea typeface="Open Sans" panose="020B0606030504020204" pitchFamily="34" charset="0"/>
              <a:cs typeface="Open Sans" panose="020B0606030504020204" pitchFamily="34" charset="0"/>
            </a:endParaRPr>
          </a:p>
        </p:txBody>
      </p:sp>
      <p:sp>
        <p:nvSpPr>
          <p:cNvPr id="7" name="Content Placeholder 2"/>
          <p:cNvSpPr txBox="1">
            <a:spLocks/>
          </p:cNvSpPr>
          <p:nvPr/>
        </p:nvSpPr>
        <p:spPr>
          <a:xfrm>
            <a:off x="4739871" y="793585"/>
            <a:ext cx="4059936" cy="618161"/>
          </a:xfrm>
          <a:prstGeom prst="rect">
            <a:avLst/>
          </a:prstGeom>
          <a:solidFill>
            <a:srgbClr val="073674"/>
          </a:solidFill>
        </p:spPr>
        <p:txBody>
          <a:bodyPr lIns="64005" tIns="32003" rIns="64005" bIns="32003" anchor="ctr">
            <a:noAutofit/>
          </a:bodyPr>
          <a:lstStyle>
            <a:lvl1pPr marL="267462" indent="-267462" algn="l" defTabSz="356616" rtl="0" eaLnBrk="1" latinLnBrk="0" hangingPunct="1">
              <a:spcBef>
                <a:spcPct val="20000"/>
              </a:spcBef>
              <a:buFont typeface="Arial"/>
              <a:buChar char="•"/>
              <a:defRPr sz="2500" kern="1200">
                <a:solidFill>
                  <a:schemeClr val="tx1"/>
                </a:solidFill>
                <a:latin typeface="Open Sans"/>
                <a:ea typeface="+mn-ea"/>
                <a:cs typeface="+mn-cs"/>
              </a:defRPr>
            </a:lvl1pPr>
            <a:lvl2pPr marL="579501" indent="-222885" algn="l" defTabSz="356616" rtl="0" eaLnBrk="1" latinLnBrk="0" hangingPunct="1">
              <a:spcBef>
                <a:spcPct val="20000"/>
              </a:spcBef>
              <a:buFont typeface="Arial"/>
              <a:buChar char="–"/>
              <a:defRPr sz="2200" kern="1200">
                <a:solidFill>
                  <a:schemeClr val="tx1"/>
                </a:solidFill>
                <a:latin typeface="Open Sans"/>
                <a:ea typeface="+mn-ea"/>
                <a:cs typeface="+mn-cs"/>
              </a:defRPr>
            </a:lvl2pPr>
            <a:lvl3pPr marL="891540" indent="-178308" algn="l" defTabSz="356616" rtl="0" eaLnBrk="1" latinLnBrk="0" hangingPunct="1">
              <a:spcBef>
                <a:spcPct val="20000"/>
              </a:spcBef>
              <a:buFont typeface="Arial"/>
              <a:buChar char="•"/>
              <a:defRPr sz="1900" kern="1200">
                <a:solidFill>
                  <a:schemeClr val="tx1"/>
                </a:solidFill>
                <a:latin typeface="Open Sans"/>
                <a:ea typeface="+mn-ea"/>
                <a:cs typeface="+mn-cs"/>
              </a:defRPr>
            </a:lvl3pPr>
            <a:lvl4pPr marL="1248156" indent="-178308" algn="l" defTabSz="356616" rtl="0" eaLnBrk="1" latinLnBrk="0" hangingPunct="1">
              <a:spcBef>
                <a:spcPct val="20000"/>
              </a:spcBef>
              <a:buFont typeface="Arial"/>
              <a:buChar char="–"/>
              <a:defRPr sz="1600" kern="1200">
                <a:solidFill>
                  <a:schemeClr val="tx1"/>
                </a:solidFill>
                <a:latin typeface="Open Sans"/>
                <a:ea typeface="+mn-ea"/>
                <a:cs typeface="+mn-cs"/>
              </a:defRPr>
            </a:lvl4pPr>
            <a:lvl5pPr marL="1604772" indent="-178308" algn="l" defTabSz="356616" rtl="0" eaLnBrk="1" latinLnBrk="0" hangingPunct="1">
              <a:spcBef>
                <a:spcPct val="20000"/>
              </a:spcBef>
              <a:buFont typeface="Arial"/>
              <a:buChar char="»"/>
              <a:defRPr sz="1600" kern="1200">
                <a:solidFill>
                  <a:schemeClr val="tx1"/>
                </a:solidFill>
                <a:latin typeface="Open Sans"/>
                <a:ea typeface="+mn-ea"/>
                <a:cs typeface="+mn-cs"/>
              </a:defRPr>
            </a:lvl5pPr>
            <a:lvl6pPr marL="1961388" indent="-178308" algn="l" defTabSz="356616" rtl="0" eaLnBrk="1" latinLnBrk="0" hangingPunct="1">
              <a:spcBef>
                <a:spcPct val="20000"/>
              </a:spcBef>
              <a:buFont typeface="Arial"/>
              <a:buChar char="•"/>
              <a:defRPr sz="1600" kern="1200">
                <a:solidFill>
                  <a:schemeClr val="tx1"/>
                </a:solidFill>
                <a:latin typeface="+mn-lt"/>
                <a:ea typeface="+mn-ea"/>
                <a:cs typeface="+mn-cs"/>
              </a:defRPr>
            </a:lvl6pPr>
            <a:lvl7pPr marL="2318004" indent="-178308" algn="l" defTabSz="356616" rtl="0" eaLnBrk="1" latinLnBrk="0" hangingPunct="1">
              <a:spcBef>
                <a:spcPct val="20000"/>
              </a:spcBef>
              <a:buFont typeface="Arial"/>
              <a:buChar char="•"/>
              <a:defRPr sz="1600" kern="1200">
                <a:solidFill>
                  <a:schemeClr val="tx1"/>
                </a:solidFill>
                <a:latin typeface="+mn-lt"/>
                <a:ea typeface="+mn-ea"/>
                <a:cs typeface="+mn-cs"/>
              </a:defRPr>
            </a:lvl7pPr>
            <a:lvl8pPr marL="2674620" indent="-178308" algn="l" defTabSz="356616" rtl="0" eaLnBrk="1" latinLnBrk="0" hangingPunct="1">
              <a:spcBef>
                <a:spcPct val="20000"/>
              </a:spcBef>
              <a:buFont typeface="Arial"/>
              <a:buChar char="•"/>
              <a:defRPr sz="1600" kern="1200">
                <a:solidFill>
                  <a:schemeClr val="tx1"/>
                </a:solidFill>
                <a:latin typeface="+mn-lt"/>
                <a:ea typeface="+mn-ea"/>
                <a:cs typeface="+mn-cs"/>
              </a:defRPr>
            </a:lvl8pPr>
            <a:lvl9pPr marL="3031236" indent="-178308" algn="l" defTabSz="356616" rtl="0" eaLnBrk="1" latinLnBrk="0" hangingPunct="1">
              <a:spcBef>
                <a:spcPct val="20000"/>
              </a:spcBef>
              <a:buFont typeface="Arial"/>
              <a:buChar char="•"/>
              <a:defRPr sz="1600" kern="1200">
                <a:solidFill>
                  <a:schemeClr val="tx1"/>
                </a:solidFill>
                <a:latin typeface="+mn-lt"/>
                <a:ea typeface="+mn-ea"/>
                <a:cs typeface="+mn-cs"/>
              </a:defRPr>
            </a:lvl9pPr>
          </a:lstStyle>
          <a:p>
            <a:pPr marL="0" indent="0" algn="ctr">
              <a:spcBef>
                <a:spcPts val="0"/>
              </a:spcBef>
              <a:spcAft>
                <a:spcPts val="1077"/>
              </a:spcAft>
              <a:buClr>
                <a:srgbClr val="1CA9D0"/>
              </a:buClr>
              <a:buNone/>
            </a:pPr>
            <a:r>
              <a:rPr lang="en-US" sz="1800" b="1" dirty="0" smtClean="0">
                <a:solidFill>
                  <a:schemeClr val="bg1"/>
                </a:solidFill>
                <a:latin typeface="Calibri Light" panose="020F0302020204030204" pitchFamily="34" charset="0"/>
                <a:ea typeface="Open Sans" panose="020B0606030504020204" pitchFamily="34" charset="0"/>
                <a:cs typeface="Open Sans" panose="020B0606030504020204" pitchFamily="34" charset="0"/>
              </a:rPr>
              <a:t>Industry Led and Geographically Diverse Task Force</a:t>
            </a:r>
            <a:endParaRPr lang="en-US" sz="1800" dirty="0">
              <a:solidFill>
                <a:schemeClr val="bg1"/>
              </a:solidFill>
              <a:latin typeface="Calibri Light" panose="020F0302020204030204" pitchFamily="34" charset="0"/>
              <a:ea typeface="Open Sans" panose="020B0606030504020204" pitchFamily="34" charset="0"/>
              <a:cs typeface="Open Sans" panose="020B0606030504020204" pitchFamily="34" charset="0"/>
            </a:endParaRPr>
          </a:p>
        </p:txBody>
      </p:sp>
      <p:pic>
        <p:nvPicPr>
          <p:cNvPr id="1026" name="501BDCA4-21BA-4A06-B526-F2CC58DB7F8C" descr="img_585818A402240796003905EE_CE2D706F-C724-4789-A491-49571197B9D4@bloombe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9045" y="2488628"/>
            <a:ext cx="4060762" cy="3083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5469116" y="4632960"/>
            <a:ext cx="416293" cy="307777"/>
          </a:xfrm>
          <a:prstGeom prst="rect">
            <a:avLst/>
          </a:prstGeom>
          <a:solidFill>
            <a:srgbClr val="0090BF"/>
          </a:solidFill>
        </p:spPr>
        <p:txBody>
          <a:bodyPr wrap="square" rtlCol="0">
            <a:spAutoFit/>
          </a:bodyPr>
          <a:lstStyle/>
          <a:p>
            <a:pPr algn="ctr"/>
            <a:r>
              <a:rPr lang="en-US" sz="14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15</a:t>
            </a:r>
            <a:endParaRPr lang="en-US"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3328001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332509" y="780332"/>
            <a:ext cx="8182317" cy="825444"/>
          </a:xfrm>
        </p:spPr>
        <p:txBody>
          <a:bodyPr>
            <a:noAutofit/>
          </a:bodyPr>
          <a:lstStyle/>
          <a:p>
            <a:pPr marL="0" indent="0">
              <a:buClr>
                <a:srgbClr val="073674"/>
              </a:buClr>
              <a:buNone/>
            </a:pPr>
            <a:r>
              <a:rPr lang="en-US" sz="2000" dirty="0">
                <a:latin typeface="+mn-lt"/>
                <a:ea typeface="Open Sans" panose="020B0606030504020204" pitchFamily="34" charset="0"/>
                <a:cs typeface="Open Sans" panose="020B0606030504020204" pitchFamily="34" charset="0"/>
              </a:rPr>
              <a:t>The Task Force </a:t>
            </a:r>
            <a:r>
              <a:rPr lang="en-US" sz="2000" dirty="0" smtClean="0">
                <a:latin typeface="+mn-lt"/>
                <a:ea typeface="Open Sans" panose="020B0606030504020204" pitchFamily="34" charset="0"/>
                <a:cs typeface="Open Sans" panose="020B0606030504020204" pitchFamily="34" charset="0"/>
              </a:rPr>
              <a:t>published </a:t>
            </a:r>
            <a:r>
              <a:rPr lang="en-US" sz="2000" dirty="0">
                <a:latin typeface="+mn-lt"/>
                <a:ea typeface="Open Sans" panose="020B0606030504020204" pitchFamily="34" charset="0"/>
                <a:cs typeface="Open Sans" panose="020B0606030504020204" pitchFamily="34" charset="0"/>
              </a:rPr>
              <a:t>its </a:t>
            </a:r>
            <a:r>
              <a:rPr lang="en-US" sz="2000" dirty="0" smtClean="0">
                <a:latin typeface="+mn-lt"/>
                <a:ea typeface="Open Sans" panose="020B0606030504020204" pitchFamily="34" charset="0"/>
                <a:cs typeface="Open Sans" panose="020B0606030504020204" pitchFamily="34" charset="0"/>
              </a:rPr>
              <a:t>final report </a:t>
            </a:r>
            <a:r>
              <a:rPr lang="en-US" sz="2000" dirty="0">
                <a:latin typeface="+mn-lt"/>
                <a:ea typeface="Open Sans" panose="020B0606030504020204" pitchFamily="34" charset="0"/>
                <a:cs typeface="Open Sans" panose="020B0606030504020204" pitchFamily="34" charset="0"/>
              </a:rPr>
              <a:t>in June 2017</a:t>
            </a:r>
            <a:r>
              <a:rPr lang="en-US" sz="2000" dirty="0" smtClean="0">
                <a:latin typeface="+mn-lt"/>
                <a:ea typeface="Open Sans" panose="020B0606030504020204" pitchFamily="34" charset="0"/>
                <a:cs typeface="Open Sans" panose="020B0606030504020204" pitchFamily="34" charset="0"/>
              </a:rPr>
              <a:t>.</a:t>
            </a:r>
          </a:p>
        </p:txBody>
      </p:sp>
      <p:sp>
        <p:nvSpPr>
          <p:cNvPr id="18" name="Text Placeholder 2"/>
          <p:cNvSpPr txBox="1">
            <a:spLocks/>
          </p:cNvSpPr>
          <p:nvPr/>
        </p:nvSpPr>
        <p:spPr>
          <a:xfrm>
            <a:off x="272956" y="148450"/>
            <a:ext cx="8871045" cy="461219"/>
          </a:xfrm>
          <a:prstGeom prst="rect">
            <a:avLst/>
          </a:prstGeom>
        </p:spPr>
        <p:txBody>
          <a:bodyPr lIns="64005" tIns="32003" rIns="64005" bIns="32003"/>
          <a:lstStyle>
            <a:lvl1pPr marL="0" indent="0" algn="l" defTabSz="320027" rtl="0" eaLnBrk="1" latinLnBrk="0" hangingPunct="1">
              <a:spcBef>
                <a:spcPct val="20000"/>
              </a:spcBef>
              <a:buFont typeface="Arial"/>
              <a:buNone/>
              <a:defRPr lang="en-US" sz="3100" b="1" kern="1200" dirty="0">
                <a:solidFill>
                  <a:srgbClr val="006699"/>
                </a:solidFill>
                <a:latin typeface="Open Sans"/>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r>
              <a:rPr lang="en-US" sz="2800" cap="small" dirty="0" smtClean="0">
                <a:solidFill>
                  <a:srgbClr val="073674"/>
                </a:solidFill>
                <a:latin typeface="+mj-lt"/>
              </a:rPr>
              <a:t>Background </a:t>
            </a:r>
            <a:r>
              <a:rPr lang="en-US" sz="2000" i="1" cap="small" dirty="0" smtClean="0">
                <a:solidFill>
                  <a:srgbClr val="073674"/>
                </a:solidFill>
                <a:latin typeface="+mj-lt"/>
              </a:rPr>
              <a:t>(continued)</a:t>
            </a:r>
            <a:endParaRPr lang="en-US" sz="2000" i="1" cap="small" dirty="0">
              <a:solidFill>
                <a:srgbClr val="073674"/>
              </a:solidFill>
              <a:latin typeface="+mj-lt"/>
            </a:endParaRPr>
          </a:p>
        </p:txBody>
      </p:sp>
      <p:cxnSp>
        <p:nvCxnSpPr>
          <p:cNvPr id="24" name="Straight Connector 23"/>
          <p:cNvCxnSpPr/>
          <p:nvPr/>
        </p:nvCxnSpPr>
        <p:spPr>
          <a:xfrm>
            <a:off x="332509" y="572412"/>
            <a:ext cx="8478982" cy="0"/>
          </a:xfrm>
          <a:prstGeom prst="line">
            <a:avLst/>
          </a:prstGeom>
          <a:ln>
            <a:solidFill>
              <a:srgbClr val="00AAD7"/>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rotWithShape="1">
          <a:blip r:embed="rId3"/>
          <a:srcRect b="399"/>
          <a:stretch/>
        </p:blipFill>
        <p:spPr>
          <a:xfrm>
            <a:off x="5530998" y="1375528"/>
            <a:ext cx="3212431" cy="4128715"/>
          </a:xfrm>
          <a:prstGeom prst="rect">
            <a:avLst/>
          </a:prstGeom>
          <a:effectLst>
            <a:outerShdw blurRad="50800" dist="38100" dir="2700000" algn="tl" rotWithShape="0">
              <a:prstClr val="black">
                <a:alpha val="40000"/>
              </a:prstClr>
            </a:outerShdw>
          </a:effectLst>
        </p:spPr>
      </p:pic>
      <p:sp>
        <p:nvSpPr>
          <p:cNvPr id="9" name="Content Placeholder 2"/>
          <p:cNvSpPr>
            <a:spLocks noGrp="1"/>
          </p:cNvSpPr>
          <p:nvPr>
            <p:ph type="body" sz="quarter" idx="10"/>
          </p:nvPr>
        </p:nvSpPr>
        <p:spPr>
          <a:xfrm>
            <a:off x="332509" y="1193054"/>
            <a:ext cx="5031225" cy="5132788"/>
          </a:xfrm>
        </p:spPr>
        <p:txBody>
          <a:bodyPr>
            <a:noAutofit/>
          </a:bodyPr>
          <a:lstStyle/>
          <a:p>
            <a:pPr marL="0" indent="0">
              <a:spcBef>
                <a:spcPts val="600"/>
              </a:spcBef>
              <a:spcAft>
                <a:spcPts val="600"/>
              </a:spcAft>
              <a:buClr>
                <a:srgbClr val="073674"/>
              </a:buClr>
              <a:buNone/>
            </a:pPr>
            <a:r>
              <a:rPr lang="en-US" sz="2000" dirty="0" smtClean="0">
                <a:latin typeface="+mn-lt"/>
                <a:ea typeface="Open Sans" panose="020B0606030504020204" pitchFamily="34" charset="0"/>
                <a:cs typeface="Open Sans" panose="020B0606030504020204" pitchFamily="34" charset="0"/>
              </a:rPr>
              <a:t>The report outlines recommendations to help address climate-related disclosure challenges faced by:</a:t>
            </a:r>
            <a:endParaRPr lang="en-US" sz="2400" dirty="0" smtClean="0">
              <a:latin typeface="+mn-lt"/>
              <a:ea typeface="Open Sans" panose="020B0606030504020204" pitchFamily="34" charset="0"/>
              <a:cs typeface="Open Sans" panose="020B0606030504020204" pitchFamily="34" charset="0"/>
            </a:endParaRPr>
          </a:p>
          <a:p>
            <a:pPr marL="622924" lvl="1" indent="-342900">
              <a:spcBef>
                <a:spcPts val="600"/>
              </a:spcBef>
              <a:spcAft>
                <a:spcPts val="600"/>
              </a:spcAft>
              <a:buClr>
                <a:srgbClr val="073674"/>
              </a:buClr>
              <a:buFont typeface="Calibri" panose="020F0502020204030204" pitchFamily="34" charset="0"/>
              <a:buChar char="–"/>
            </a:pPr>
            <a:r>
              <a:rPr lang="en-US" sz="1800" b="1" dirty="0">
                <a:solidFill>
                  <a:schemeClr val="tx2"/>
                </a:solidFill>
                <a:latin typeface="+mn-lt"/>
                <a:ea typeface="Open Sans" panose="020B0606030504020204" pitchFamily="34" charset="0"/>
                <a:cs typeface="Open Sans" panose="020B0606030504020204" pitchFamily="34" charset="0"/>
              </a:rPr>
              <a:t>Issuers</a:t>
            </a:r>
            <a:r>
              <a:rPr lang="en-US" sz="1800" dirty="0">
                <a:latin typeface="+mn-lt"/>
                <a:ea typeface="Open Sans" panose="020B0606030504020204" pitchFamily="34" charset="0"/>
                <a:cs typeface="Open Sans" panose="020B0606030504020204" pitchFamily="34" charset="0"/>
              </a:rPr>
              <a:t> who generally have an obligation under existing law to disclose material information, but lack a coherent framework to do so for climate-related </a:t>
            </a:r>
            <a:r>
              <a:rPr lang="en-US" sz="1800" dirty="0" smtClean="0">
                <a:latin typeface="+mn-lt"/>
                <a:ea typeface="Open Sans" panose="020B0606030504020204" pitchFamily="34" charset="0"/>
                <a:cs typeface="Open Sans" panose="020B0606030504020204" pitchFamily="34" charset="0"/>
              </a:rPr>
              <a:t>information, and </a:t>
            </a:r>
            <a:endParaRPr lang="en-US" sz="1800" dirty="0">
              <a:latin typeface="+mn-lt"/>
              <a:ea typeface="Open Sans" panose="020B0606030504020204" pitchFamily="34" charset="0"/>
              <a:cs typeface="Open Sans" panose="020B0606030504020204" pitchFamily="34" charset="0"/>
            </a:endParaRPr>
          </a:p>
          <a:p>
            <a:pPr marL="622924" lvl="1" indent="-342900">
              <a:spcBef>
                <a:spcPts val="600"/>
              </a:spcBef>
              <a:spcAft>
                <a:spcPts val="600"/>
              </a:spcAft>
              <a:buClr>
                <a:srgbClr val="073674"/>
              </a:buClr>
              <a:buFont typeface="Calibri" panose="020F0502020204030204" pitchFamily="34" charset="0"/>
              <a:buChar char="–"/>
            </a:pPr>
            <a:r>
              <a:rPr lang="en-US" sz="1800" b="1" dirty="0">
                <a:solidFill>
                  <a:schemeClr val="tx2"/>
                </a:solidFill>
                <a:latin typeface="+mn-lt"/>
                <a:ea typeface="Open Sans" panose="020B0606030504020204" pitchFamily="34" charset="0"/>
                <a:cs typeface="Open Sans" panose="020B0606030504020204" pitchFamily="34" charset="0"/>
              </a:rPr>
              <a:t>Investors, lenders, and insurers </a:t>
            </a:r>
            <a:r>
              <a:rPr lang="en-US" sz="1800" dirty="0">
                <a:latin typeface="+mn-lt"/>
                <a:ea typeface="Open Sans" panose="020B0606030504020204" pitchFamily="34" charset="0"/>
                <a:cs typeface="Open Sans" panose="020B0606030504020204" pitchFamily="34" charset="0"/>
              </a:rPr>
              <a:t>who need decision-useful, climate-related information to make informed capital allocation and financial </a:t>
            </a:r>
            <a:r>
              <a:rPr lang="en-US" sz="1800" dirty="0" smtClean="0">
                <a:latin typeface="+mn-lt"/>
                <a:ea typeface="Open Sans" panose="020B0606030504020204" pitchFamily="34" charset="0"/>
                <a:cs typeface="Open Sans" panose="020B0606030504020204" pitchFamily="34" charset="0"/>
              </a:rPr>
              <a:t>decisions</a:t>
            </a:r>
            <a:endParaRPr lang="en-US" sz="1800" dirty="0">
              <a:latin typeface="+mn-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943232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Elbow Connector 49"/>
          <p:cNvCxnSpPr/>
          <p:nvPr/>
        </p:nvCxnSpPr>
        <p:spPr>
          <a:xfrm rot="5400000">
            <a:off x="4247921" y="5110533"/>
            <a:ext cx="481476" cy="0"/>
          </a:xfrm>
          <a:prstGeom prst="bentConnector3">
            <a:avLst>
              <a:gd name="adj1" fmla="val 50000"/>
            </a:avLst>
          </a:prstGeom>
          <a:ln>
            <a:solidFill>
              <a:srgbClr val="2C9AC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 name="Elbow Connector 43"/>
          <p:cNvCxnSpPr/>
          <p:nvPr/>
        </p:nvCxnSpPr>
        <p:spPr>
          <a:xfrm rot="5400000">
            <a:off x="3602022" y="2136606"/>
            <a:ext cx="3044952" cy="457200"/>
          </a:xfrm>
          <a:prstGeom prst="bentConnector3">
            <a:avLst>
              <a:gd name="adj1" fmla="val -43"/>
            </a:avLst>
          </a:prstGeom>
          <a:ln>
            <a:solidFill>
              <a:srgbClr val="2C9AC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Elbow Connector 7"/>
          <p:cNvCxnSpPr/>
          <p:nvPr/>
        </p:nvCxnSpPr>
        <p:spPr>
          <a:xfrm rot="16200000" flipH="1">
            <a:off x="2375774" y="2134356"/>
            <a:ext cx="3041689" cy="458437"/>
          </a:xfrm>
          <a:prstGeom prst="bentConnector3">
            <a:avLst>
              <a:gd name="adj1" fmla="val 629"/>
            </a:avLst>
          </a:prstGeom>
          <a:ln>
            <a:solidFill>
              <a:srgbClr val="2C9AC6"/>
            </a:solidFill>
            <a:tailEnd type="triangle"/>
          </a:ln>
          <a:effectLst/>
        </p:spPr>
        <p:style>
          <a:lnRef idx="2">
            <a:schemeClr val="accent1"/>
          </a:lnRef>
          <a:fillRef idx="0">
            <a:schemeClr val="accent1"/>
          </a:fillRef>
          <a:effectRef idx="1">
            <a:schemeClr val="accent1"/>
          </a:effectRef>
          <a:fontRef idx="minor">
            <a:schemeClr val="tx1"/>
          </a:fontRef>
        </p:style>
      </p:cxnSp>
      <p:sp>
        <p:nvSpPr>
          <p:cNvPr id="2213" name="Right Brace 2212"/>
          <p:cNvSpPr/>
          <p:nvPr/>
        </p:nvSpPr>
        <p:spPr>
          <a:xfrm>
            <a:off x="2402070" y="5480435"/>
            <a:ext cx="248760" cy="322297"/>
          </a:xfrm>
          <a:prstGeom prst="rightBrace">
            <a:avLst/>
          </a:prstGeom>
          <a:ln>
            <a:solidFill>
              <a:srgbClr val="2C9AC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9" name="Right Brace 198"/>
          <p:cNvSpPr/>
          <p:nvPr/>
        </p:nvSpPr>
        <p:spPr>
          <a:xfrm flipH="1">
            <a:off x="6335715" y="5475560"/>
            <a:ext cx="238124" cy="322297"/>
          </a:xfrm>
          <a:prstGeom prst="rightBrace">
            <a:avLst/>
          </a:prstGeom>
          <a:ln>
            <a:solidFill>
              <a:srgbClr val="2C9AC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ext Placeholder 2"/>
          <p:cNvSpPr txBox="1">
            <a:spLocks/>
          </p:cNvSpPr>
          <p:nvPr/>
        </p:nvSpPr>
        <p:spPr>
          <a:xfrm>
            <a:off x="272956" y="148450"/>
            <a:ext cx="8871045" cy="461219"/>
          </a:xfrm>
          <a:prstGeom prst="rect">
            <a:avLst/>
          </a:prstGeom>
        </p:spPr>
        <p:txBody>
          <a:bodyPr/>
          <a:lstStyle>
            <a:lvl1pPr marL="240020" indent="-240020" algn="l" defTabSz="320027" rtl="0" eaLnBrk="1" latinLnBrk="0" hangingPunct="1">
              <a:spcBef>
                <a:spcPct val="20000"/>
              </a:spcBef>
              <a:buFont typeface="Arial"/>
              <a:buChar char="•"/>
              <a:defRPr sz="2200" kern="1200">
                <a:solidFill>
                  <a:schemeClr val="tx1"/>
                </a:solidFill>
                <a:latin typeface="+mn-lt"/>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pPr marL="0" indent="0">
              <a:buNone/>
            </a:pPr>
            <a:r>
              <a:rPr lang="en-US" sz="2800" b="1" cap="small" dirty="0">
                <a:solidFill>
                  <a:srgbClr val="073674"/>
                </a:solidFill>
                <a:ea typeface="Open Sans" panose="020B0606030504020204" pitchFamily="34" charset="0"/>
                <a:cs typeface="Open Sans" panose="020B0606030504020204" pitchFamily="34" charset="0"/>
              </a:rPr>
              <a:t>Focus on Financial </a:t>
            </a:r>
            <a:r>
              <a:rPr lang="en-US" sz="2800" b="1" cap="small" dirty="0" smtClean="0">
                <a:solidFill>
                  <a:srgbClr val="073674"/>
                </a:solidFill>
                <a:ea typeface="Open Sans" panose="020B0606030504020204" pitchFamily="34" charset="0"/>
                <a:cs typeface="Open Sans" panose="020B0606030504020204" pitchFamily="34" charset="0"/>
              </a:rPr>
              <a:t>Impact</a:t>
            </a:r>
            <a:endParaRPr lang="en-US" sz="2800" b="1" cap="small" dirty="0">
              <a:solidFill>
                <a:srgbClr val="073674"/>
              </a:solidFill>
              <a:ea typeface="Open Sans" panose="020B0606030504020204" pitchFamily="34" charset="0"/>
              <a:cs typeface="Open Sans" panose="020B0606030504020204" pitchFamily="34" charset="0"/>
            </a:endParaRPr>
          </a:p>
        </p:txBody>
      </p:sp>
      <p:cxnSp>
        <p:nvCxnSpPr>
          <p:cNvPr id="3" name="Straight Connector 2"/>
          <p:cNvCxnSpPr/>
          <p:nvPr/>
        </p:nvCxnSpPr>
        <p:spPr>
          <a:xfrm>
            <a:off x="332509" y="572412"/>
            <a:ext cx="8478982" cy="0"/>
          </a:xfrm>
          <a:prstGeom prst="line">
            <a:avLst/>
          </a:prstGeom>
          <a:ln>
            <a:solidFill>
              <a:srgbClr val="00AAD7"/>
            </a:solidFill>
          </a:ln>
          <a:effectLst/>
        </p:spPr>
        <p:style>
          <a:lnRef idx="2">
            <a:schemeClr val="accent1"/>
          </a:lnRef>
          <a:fillRef idx="0">
            <a:schemeClr val="accent1"/>
          </a:fillRef>
          <a:effectRef idx="1">
            <a:schemeClr val="accent1"/>
          </a:effectRef>
          <a:fontRef idx="minor">
            <a:schemeClr val="tx1"/>
          </a:fontRef>
        </p:style>
      </p:cxnSp>
      <p:sp>
        <p:nvSpPr>
          <p:cNvPr id="2155" name="Rectangle 137"/>
          <p:cNvSpPr>
            <a:spLocks noChangeArrowheads="1"/>
          </p:cNvSpPr>
          <p:nvPr/>
        </p:nvSpPr>
        <p:spPr bwMode="auto">
          <a:xfrm>
            <a:off x="3687954" y="4630546"/>
            <a:ext cx="1554480" cy="417513"/>
          </a:xfrm>
          <a:prstGeom prst="rect">
            <a:avLst/>
          </a:prstGeom>
          <a:solidFill>
            <a:srgbClr val="00AA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6" name="Rectangle 138"/>
          <p:cNvSpPr>
            <a:spLocks noChangeArrowheads="1"/>
          </p:cNvSpPr>
          <p:nvPr/>
        </p:nvSpPr>
        <p:spPr bwMode="auto">
          <a:xfrm>
            <a:off x="3860802" y="4732146"/>
            <a:ext cx="12557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FFFFFF"/>
                </a:solidFill>
                <a:effectLst/>
                <a:latin typeface="Calibri" panose="020F0502020204030204" pitchFamily="34" charset="0"/>
              </a:rPr>
              <a:t>Financial Impact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157" name="Rectangle 139"/>
          <p:cNvSpPr>
            <a:spLocks noChangeArrowheads="1"/>
          </p:cNvSpPr>
          <p:nvPr/>
        </p:nvSpPr>
        <p:spPr bwMode="auto">
          <a:xfrm>
            <a:off x="3687954" y="3884420"/>
            <a:ext cx="1554480" cy="484188"/>
          </a:xfrm>
          <a:prstGeom prst="rect">
            <a:avLst/>
          </a:prstGeom>
          <a:solidFill>
            <a:srgbClr val="00AA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8" name="Rectangle 140"/>
          <p:cNvSpPr>
            <a:spLocks noChangeArrowheads="1"/>
          </p:cNvSpPr>
          <p:nvPr/>
        </p:nvSpPr>
        <p:spPr bwMode="auto">
          <a:xfrm>
            <a:off x="3806827" y="3917758"/>
            <a:ext cx="14097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FFFFFF"/>
                </a:solidFill>
                <a:effectLst/>
                <a:latin typeface="Calibri" panose="020F0502020204030204" pitchFamily="34" charset="0"/>
              </a:rPr>
              <a:t>Strategic Planning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159" name="Rectangle 141"/>
          <p:cNvSpPr>
            <a:spLocks noChangeArrowheads="1"/>
          </p:cNvSpPr>
          <p:nvPr/>
        </p:nvSpPr>
        <p:spPr bwMode="auto">
          <a:xfrm>
            <a:off x="3800477" y="4125720"/>
            <a:ext cx="1370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FFFFFF"/>
                </a:solidFill>
                <a:effectLst/>
                <a:latin typeface="Calibri" panose="020F0502020204030204" pitchFamily="34" charset="0"/>
              </a:rPr>
              <a:t>Risk Management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188" name="Rectangle 169"/>
          <p:cNvSpPr>
            <a:spLocks noChangeArrowheads="1"/>
          </p:cNvSpPr>
          <p:nvPr/>
        </p:nvSpPr>
        <p:spPr bwMode="auto">
          <a:xfrm>
            <a:off x="1095377" y="5390725"/>
            <a:ext cx="1317625" cy="234950"/>
          </a:xfrm>
          <a:prstGeom prst="rect">
            <a:avLst/>
          </a:prstGeom>
          <a:solidFill>
            <a:srgbClr val="6C70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9" name="Rectangle 170"/>
          <p:cNvSpPr>
            <a:spLocks noChangeArrowheads="1"/>
          </p:cNvSpPr>
          <p:nvPr/>
        </p:nvSpPr>
        <p:spPr bwMode="auto">
          <a:xfrm>
            <a:off x="1166814" y="5398662"/>
            <a:ext cx="7858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FFFFFF"/>
                </a:solidFill>
                <a:effectLst/>
                <a:latin typeface="Calibri" panose="020F0502020204030204" pitchFamily="34" charset="0"/>
              </a:rPr>
              <a:t>Revenues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190" name="Rectangle 171"/>
          <p:cNvSpPr>
            <a:spLocks noChangeArrowheads="1"/>
          </p:cNvSpPr>
          <p:nvPr/>
        </p:nvSpPr>
        <p:spPr bwMode="auto">
          <a:xfrm>
            <a:off x="1095377" y="5679650"/>
            <a:ext cx="1317625" cy="234950"/>
          </a:xfrm>
          <a:prstGeom prst="rect">
            <a:avLst/>
          </a:prstGeom>
          <a:solidFill>
            <a:srgbClr val="6C70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1" name="Rectangle 172"/>
          <p:cNvSpPr>
            <a:spLocks noChangeArrowheads="1"/>
          </p:cNvSpPr>
          <p:nvPr/>
        </p:nvSpPr>
        <p:spPr bwMode="auto">
          <a:xfrm>
            <a:off x="1166814" y="5692350"/>
            <a:ext cx="10287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FFFFFF"/>
                </a:solidFill>
                <a:effectLst/>
                <a:latin typeface="Calibri" panose="020F0502020204030204" pitchFamily="34" charset="0"/>
              </a:rPr>
              <a:t>Expenditures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192" name="Rectangle 173"/>
          <p:cNvSpPr>
            <a:spLocks noChangeArrowheads="1"/>
          </p:cNvSpPr>
          <p:nvPr/>
        </p:nvSpPr>
        <p:spPr bwMode="auto">
          <a:xfrm>
            <a:off x="6556377" y="5679650"/>
            <a:ext cx="1525588" cy="249238"/>
          </a:xfrm>
          <a:prstGeom prst="rect">
            <a:avLst/>
          </a:prstGeom>
          <a:solidFill>
            <a:srgbClr val="6C70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3" name="Rectangle 174"/>
          <p:cNvSpPr>
            <a:spLocks noChangeArrowheads="1"/>
          </p:cNvSpPr>
          <p:nvPr/>
        </p:nvSpPr>
        <p:spPr bwMode="auto">
          <a:xfrm>
            <a:off x="6629402" y="5697112"/>
            <a:ext cx="6254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FFFFFF"/>
                </a:solidFill>
                <a:effectLst/>
                <a:latin typeface="Calibri" panose="020F0502020204030204" pitchFamily="34" charset="0"/>
              </a:rPr>
              <a:t>Capital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194" name="Rectangle 175"/>
          <p:cNvSpPr>
            <a:spLocks noChangeArrowheads="1"/>
          </p:cNvSpPr>
          <p:nvPr/>
        </p:nvSpPr>
        <p:spPr bwMode="auto">
          <a:xfrm>
            <a:off x="7153277" y="5697112"/>
            <a:ext cx="93503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FFFFFF"/>
                </a:solidFill>
                <a:effectLst/>
                <a:latin typeface="Calibri" panose="020F0502020204030204" pitchFamily="34" charset="0"/>
              </a:rPr>
              <a:t>&amp; Financing</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195" name="Rectangle 176"/>
          <p:cNvSpPr>
            <a:spLocks noChangeArrowheads="1"/>
          </p:cNvSpPr>
          <p:nvPr/>
        </p:nvSpPr>
        <p:spPr bwMode="auto">
          <a:xfrm>
            <a:off x="6556377" y="5376437"/>
            <a:ext cx="1525588" cy="249238"/>
          </a:xfrm>
          <a:prstGeom prst="rect">
            <a:avLst/>
          </a:prstGeom>
          <a:solidFill>
            <a:srgbClr val="6C70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6" name="Rectangle 177"/>
          <p:cNvSpPr>
            <a:spLocks noChangeArrowheads="1"/>
          </p:cNvSpPr>
          <p:nvPr/>
        </p:nvSpPr>
        <p:spPr bwMode="auto">
          <a:xfrm>
            <a:off x="6629402" y="5397075"/>
            <a:ext cx="5842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FFFFFF"/>
                </a:solidFill>
                <a:effectLst/>
                <a:latin typeface="Calibri" panose="020F0502020204030204" pitchFamily="34" charset="0"/>
              </a:rPr>
              <a:t>Assets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197" name="Rectangle 178"/>
          <p:cNvSpPr>
            <a:spLocks noChangeArrowheads="1"/>
          </p:cNvSpPr>
          <p:nvPr/>
        </p:nvSpPr>
        <p:spPr bwMode="auto">
          <a:xfrm>
            <a:off x="7113590" y="5397075"/>
            <a:ext cx="2555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FFFFFF"/>
                </a:solidFill>
                <a:effectLst/>
                <a:latin typeface="Calibri" panose="020F0502020204030204" pitchFamily="34" charset="0"/>
              </a:rPr>
              <a:t>&amp;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198" name="Rectangle 179"/>
          <p:cNvSpPr>
            <a:spLocks noChangeArrowheads="1"/>
          </p:cNvSpPr>
          <p:nvPr/>
        </p:nvSpPr>
        <p:spPr bwMode="auto">
          <a:xfrm>
            <a:off x="7267577" y="5397075"/>
            <a:ext cx="758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FFFFFF"/>
                </a:solidFill>
                <a:effectLst/>
                <a:latin typeface="Calibri" panose="020F0502020204030204" pitchFamily="34" charset="0"/>
              </a:rPr>
              <a:t>Liabilities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199" name="Rectangle 180"/>
          <p:cNvSpPr>
            <a:spLocks noChangeArrowheads="1"/>
          </p:cNvSpPr>
          <p:nvPr/>
        </p:nvSpPr>
        <p:spPr bwMode="auto">
          <a:xfrm>
            <a:off x="5394327" y="5390725"/>
            <a:ext cx="941388" cy="498475"/>
          </a:xfrm>
          <a:prstGeom prst="rect">
            <a:avLst/>
          </a:prstGeom>
          <a:solidFill>
            <a:srgbClr val="0736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0" name="Rectangle 181"/>
          <p:cNvSpPr>
            <a:spLocks noChangeArrowheads="1"/>
          </p:cNvSpPr>
          <p:nvPr/>
        </p:nvSpPr>
        <p:spPr bwMode="auto">
          <a:xfrm>
            <a:off x="5589590" y="5428825"/>
            <a:ext cx="6921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FFFFFF"/>
                </a:solidFill>
                <a:effectLst/>
                <a:latin typeface="Calibri" panose="020F0502020204030204" pitchFamily="34" charset="0"/>
              </a:rPr>
              <a:t>Balance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201" name="Rectangle 182"/>
          <p:cNvSpPr>
            <a:spLocks noChangeArrowheads="1"/>
          </p:cNvSpPr>
          <p:nvPr/>
        </p:nvSpPr>
        <p:spPr bwMode="auto">
          <a:xfrm>
            <a:off x="5662615" y="5638375"/>
            <a:ext cx="504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FFFFFF"/>
                </a:solidFill>
                <a:effectLst/>
                <a:latin typeface="Calibri" panose="020F0502020204030204" pitchFamily="34" charset="0"/>
              </a:rPr>
              <a:t>Sheet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202" name="Rectangle 183"/>
          <p:cNvSpPr>
            <a:spLocks noChangeArrowheads="1"/>
          </p:cNvSpPr>
          <p:nvPr/>
        </p:nvSpPr>
        <p:spPr bwMode="auto">
          <a:xfrm>
            <a:off x="3976689" y="5390725"/>
            <a:ext cx="1055688" cy="498475"/>
          </a:xfrm>
          <a:prstGeom prst="rect">
            <a:avLst/>
          </a:prstGeom>
          <a:solidFill>
            <a:srgbClr val="0736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3" name="Rectangle 184"/>
          <p:cNvSpPr>
            <a:spLocks noChangeArrowheads="1"/>
          </p:cNvSpPr>
          <p:nvPr/>
        </p:nvSpPr>
        <p:spPr bwMode="auto">
          <a:xfrm>
            <a:off x="4148139" y="5430412"/>
            <a:ext cx="8461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FFFFFF"/>
                </a:solidFill>
                <a:effectLst/>
                <a:latin typeface="Calibri" panose="020F0502020204030204" pitchFamily="34" charset="0"/>
              </a:rPr>
              <a:t>Cash Flow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204" name="Rectangle 185"/>
          <p:cNvSpPr>
            <a:spLocks noChangeArrowheads="1"/>
          </p:cNvSpPr>
          <p:nvPr/>
        </p:nvSpPr>
        <p:spPr bwMode="auto">
          <a:xfrm>
            <a:off x="4127502" y="5638375"/>
            <a:ext cx="839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FFFFFF"/>
                </a:solidFill>
                <a:effectLst/>
                <a:latin typeface="Calibri" panose="020F0502020204030204" pitchFamily="34" charset="0"/>
              </a:rPr>
              <a:t>Statement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205" name="Rectangle 186"/>
          <p:cNvSpPr>
            <a:spLocks noChangeArrowheads="1"/>
          </p:cNvSpPr>
          <p:nvPr/>
        </p:nvSpPr>
        <p:spPr bwMode="auto">
          <a:xfrm>
            <a:off x="2681289" y="5390725"/>
            <a:ext cx="939800" cy="498475"/>
          </a:xfrm>
          <a:prstGeom prst="rect">
            <a:avLst/>
          </a:prstGeom>
          <a:solidFill>
            <a:srgbClr val="0736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6" name="Rectangle 187"/>
          <p:cNvSpPr>
            <a:spLocks noChangeArrowheads="1"/>
          </p:cNvSpPr>
          <p:nvPr/>
        </p:nvSpPr>
        <p:spPr bwMode="auto">
          <a:xfrm>
            <a:off x="2882902" y="5428825"/>
            <a:ext cx="6635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FFFFFF"/>
                </a:solidFill>
                <a:effectLst/>
                <a:latin typeface="Calibri" panose="020F0502020204030204" pitchFamily="34" charset="0"/>
              </a:rPr>
              <a:t>Income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207" name="Rectangle 188"/>
          <p:cNvSpPr>
            <a:spLocks noChangeArrowheads="1"/>
          </p:cNvSpPr>
          <p:nvPr/>
        </p:nvSpPr>
        <p:spPr bwMode="auto">
          <a:xfrm>
            <a:off x="2774952" y="5638375"/>
            <a:ext cx="839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FFFFFF"/>
                </a:solidFill>
                <a:effectLst/>
                <a:latin typeface="Calibri" panose="020F0502020204030204" pitchFamily="34" charset="0"/>
              </a:rPr>
              <a:t>Statement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2211" name="Table 2210"/>
          <p:cNvGraphicFramePr>
            <a:graphicFrameLocks noGrp="1"/>
          </p:cNvGraphicFramePr>
          <p:nvPr>
            <p:extLst/>
          </p:nvPr>
        </p:nvGraphicFramePr>
        <p:xfrm>
          <a:off x="211929" y="709066"/>
          <a:ext cx="3477773" cy="4099560"/>
        </p:xfrm>
        <a:graphic>
          <a:graphicData uri="http://schemas.openxmlformats.org/drawingml/2006/table">
            <a:tbl>
              <a:tblPr firstRow="1">
                <a:tableStyleId>{2D5ABB26-0587-4C30-8999-92F81FD0307C}</a:tableStyleId>
              </a:tblPr>
              <a:tblGrid>
                <a:gridCol w="822960">
                  <a:extLst>
                    <a:ext uri="{9D8B030D-6E8A-4147-A177-3AD203B41FA5}">
                      <a16:colId xmlns="" xmlns:a16="http://schemas.microsoft.com/office/drawing/2014/main" val="3275706677"/>
                    </a:ext>
                  </a:extLst>
                </a:gridCol>
                <a:gridCol w="2654813">
                  <a:extLst>
                    <a:ext uri="{9D8B030D-6E8A-4147-A177-3AD203B41FA5}">
                      <a16:colId xmlns="" xmlns:a16="http://schemas.microsoft.com/office/drawing/2014/main" val="3330174721"/>
                    </a:ext>
                  </a:extLst>
                </a:gridCol>
              </a:tblGrid>
              <a:tr h="274320">
                <a:tc gridSpan="2">
                  <a:txBody>
                    <a:bodyPr/>
                    <a:lstStyle/>
                    <a:p>
                      <a:pPr algn="ctr"/>
                      <a:r>
                        <a:rPr lang="en-US" sz="1600" b="1" dirty="0" smtClean="0">
                          <a:solidFill>
                            <a:schemeClr val="bg1"/>
                          </a:solidFill>
                        </a:rPr>
                        <a:t>RISKS</a:t>
                      </a:r>
                      <a:endParaRPr lang="en-US" b="1" dirty="0">
                        <a:solidFill>
                          <a:schemeClr val="bg1"/>
                        </a:solidFill>
                      </a:endParaRPr>
                    </a:p>
                  </a:txBody>
                  <a:tcPr>
                    <a:solidFill>
                      <a:srgbClr val="00AAD7"/>
                    </a:solidFill>
                  </a:tcPr>
                </a:tc>
                <a:tc hMerge="1">
                  <a:txBody>
                    <a:bodyPr/>
                    <a:lstStyle/>
                    <a:p>
                      <a:endParaRPr lang="en-US" dirty="0"/>
                    </a:p>
                  </a:txBody>
                  <a:tcPr>
                    <a:solidFill>
                      <a:srgbClr val="00AAD7"/>
                    </a:solidFill>
                  </a:tcPr>
                </a:tc>
                <a:extLst>
                  <a:ext uri="{0D108BD9-81ED-4DB2-BD59-A6C34878D82A}">
                    <a16:rowId xmlns="" xmlns:a16="http://schemas.microsoft.com/office/drawing/2014/main" val="1129791144"/>
                  </a:ext>
                </a:extLst>
              </a:tr>
              <a:tr h="471791">
                <a:tc>
                  <a:txBody>
                    <a:bodyPr/>
                    <a:lstStyle/>
                    <a:p>
                      <a:r>
                        <a:rPr lang="en-US" sz="1200" b="1" i="1" dirty="0" smtClean="0">
                          <a:solidFill>
                            <a:schemeClr val="bg1"/>
                          </a:solidFill>
                        </a:rPr>
                        <a:t>Transition</a:t>
                      </a:r>
                      <a:endParaRPr lang="en-US" sz="1200" b="1" i="1" dirty="0"/>
                    </a:p>
                  </a:txBody>
                  <a:tcPr>
                    <a:lnB w="6350" cap="flat" cmpd="sng" algn="ctr">
                      <a:solidFill>
                        <a:schemeClr val="bg1"/>
                      </a:solidFill>
                      <a:prstDash val="sysDot"/>
                      <a:round/>
                      <a:headEnd type="none" w="med" len="med"/>
                      <a:tailEnd type="none" w="med" len="med"/>
                    </a:lnB>
                    <a:solidFill>
                      <a:srgbClr val="6C706F"/>
                    </a:solidFill>
                  </a:tcPr>
                </a:tc>
                <a:tc>
                  <a:txBody>
                    <a:bodyPr/>
                    <a:lstStyle/>
                    <a:p>
                      <a:r>
                        <a:rPr lang="en-US" sz="1000" b="1" i="0" u="none" strike="noStrike" kern="1200" baseline="0" dirty="0" smtClean="0">
                          <a:solidFill>
                            <a:schemeClr val="tx1"/>
                          </a:solidFill>
                          <a:latin typeface="+mn-lt"/>
                          <a:ea typeface="+mn-ea"/>
                          <a:cs typeface="+mn-cs"/>
                        </a:rPr>
                        <a:t>Policy and Legal</a:t>
                      </a:r>
                      <a:endParaRPr lang="en-US" sz="1000" b="0" i="0" u="none" strike="noStrike" kern="1200" baseline="0" dirty="0" smtClean="0">
                        <a:solidFill>
                          <a:schemeClr val="tx1"/>
                        </a:solidFill>
                        <a:latin typeface="+mn-lt"/>
                        <a:ea typeface="+mn-ea"/>
                        <a:cs typeface="+mn-cs"/>
                      </a:endParaRPr>
                    </a:p>
                    <a:p>
                      <a:pPr marL="171450" indent="-171450" algn="l" defTabSz="320027" rtl="0" eaLnBrk="1" latinLnBrk="0" hangingPunct="1">
                        <a:buFont typeface="Calibri" panose="020F0502020204030204" pitchFamily="34" charset="0"/>
                        <a:buChar char="‒"/>
                      </a:pPr>
                      <a:r>
                        <a:rPr lang="en-US" sz="1000" b="0" i="0" u="none" strike="noStrike" kern="1200" baseline="0" dirty="0" smtClean="0">
                          <a:solidFill>
                            <a:schemeClr val="tx1"/>
                          </a:solidFill>
                          <a:latin typeface="+mn-lt"/>
                          <a:ea typeface="+mn-ea"/>
                          <a:cs typeface="+mn-cs"/>
                        </a:rPr>
                        <a:t>Carbon pricing and reporting obligations</a:t>
                      </a:r>
                    </a:p>
                    <a:p>
                      <a:pPr marL="171450" indent="-171450" algn="l" defTabSz="320027" rtl="0" eaLnBrk="1" latinLnBrk="0" hangingPunct="1">
                        <a:buFont typeface="Calibri" panose="020F0502020204030204" pitchFamily="34" charset="0"/>
                        <a:buChar char="‒"/>
                      </a:pPr>
                      <a:r>
                        <a:rPr lang="en-US" sz="1000" b="0" i="0" u="none" strike="noStrike" kern="1200" baseline="0" dirty="0" smtClean="0">
                          <a:solidFill>
                            <a:schemeClr val="tx1"/>
                          </a:solidFill>
                          <a:latin typeface="+mn-lt"/>
                          <a:ea typeface="+mn-ea"/>
                          <a:cs typeface="+mn-cs"/>
                        </a:rPr>
                        <a:t>Mandates on and regulation of existing products and services</a:t>
                      </a:r>
                    </a:p>
                    <a:p>
                      <a:pPr marL="171450" indent="-171450" algn="l" defTabSz="320027" rtl="0" eaLnBrk="1" latinLnBrk="0" hangingPunct="1">
                        <a:buFont typeface="Calibri" panose="020F0502020204030204" pitchFamily="34" charset="0"/>
                        <a:buChar char="‒"/>
                      </a:pPr>
                      <a:r>
                        <a:rPr lang="en-US" sz="1000" b="0" i="0" u="none" strike="noStrike" kern="1200" baseline="0" dirty="0" smtClean="0">
                          <a:solidFill>
                            <a:schemeClr val="tx1"/>
                          </a:solidFill>
                          <a:latin typeface="+mn-lt"/>
                          <a:ea typeface="+mn-ea"/>
                          <a:cs typeface="+mn-cs"/>
                        </a:rPr>
                        <a:t>Exposure to litigation 	</a:t>
                      </a:r>
                    </a:p>
                    <a:p>
                      <a:pPr>
                        <a:spcBef>
                          <a:spcPts val="600"/>
                        </a:spcBef>
                      </a:pPr>
                      <a:r>
                        <a:rPr lang="en-US" sz="1000" b="1" i="0" u="none" strike="noStrike" kern="1200" baseline="0" dirty="0" smtClean="0">
                          <a:solidFill>
                            <a:schemeClr val="tx1"/>
                          </a:solidFill>
                          <a:latin typeface="+mn-lt"/>
                          <a:ea typeface="+mn-ea"/>
                          <a:cs typeface="+mn-cs"/>
                        </a:rPr>
                        <a:t>Technology</a:t>
                      </a:r>
                      <a:endParaRPr lang="en-US" sz="1000" b="0" i="0" u="none" strike="noStrike" kern="1200" baseline="0" dirty="0" smtClean="0">
                        <a:solidFill>
                          <a:schemeClr val="tx1"/>
                        </a:solidFill>
                        <a:latin typeface="+mn-lt"/>
                        <a:ea typeface="+mn-ea"/>
                        <a:cs typeface="+mn-cs"/>
                      </a:endParaRPr>
                    </a:p>
                    <a:p>
                      <a:pPr marL="171450" indent="-171450" algn="l" defTabSz="320027" rtl="0" eaLnBrk="1" latinLnBrk="0" hangingPunct="1">
                        <a:buFont typeface="Calibri" panose="020F0502020204030204" pitchFamily="34" charset="0"/>
                        <a:buChar char="‒"/>
                      </a:pPr>
                      <a:r>
                        <a:rPr lang="en-US" sz="1000" b="0" i="0" u="none" strike="noStrike" kern="1200" baseline="0" dirty="0" smtClean="0">
                          <a:solidFill>
                            <a:schemeClr val="tx1"/>
                          </a:solidFill>
                          <a:latin typeface="+mn-lt"/>
                          <a:ea typeface="+mn-ea"/>
                          <a:cs typeface="+mn-cs"/>
                        </a:rPr>
                        <a:t>Substitution of existing products and services with lower emissions options</a:t>
                      </a:r>
                    </a:p>
                    <a:p>
                      <a:pPr marL="171450" indent="-171450" algn="l" defTabSz="320027" rtl="0" eaLnBrk="1" latinLnBrk="0" hangingPunct="1">
                        <a:buFont typeface="Calibri" panose="020F0502020204030204" pitchFamily="34" charset="0"/>
                        <a:buChar char="‒"/>
                      </a:pPr>
                      <a:r>
                        <a:rPr lang="en-US" sz="1000" b="0" i="0" u="none" strike="noStrike" kern="1200" baseline="0" dirty="0" smtClean="0">
                          <a:solidFill>
                            <a:schemeClr val="tx1"/>
                          </a:solidFill>
                          <a:latin typeface="+mn-lt"/>
                          <a:ea typeface="+mn-ea"/>
                          <a:cs typeface="+mn-cs"/>
                        </a:rPr>
                        <a:t>Unsuccessful investment in new technologies</a:t>
                      </a:r>
                    </a:p>
                    <a:p>
                      <a:pPr>
                        <a:spcBef>
                          <a:spcPts val="600"/>
                        </a:spcBef>
                      </a:pPr>
                      <a:r>
                        <a:rPr lang="en-US" sz="1000" b="1" i="0" u="none" strike="noStrike" kern="1200" baseline="0" dirty="0" smtClean="0">
                          <a:solidFill>
                            <a:schemeClr val="tx1"/>
                          </a:solidFill>
                          <a:latin typeface="+mn-lt"/>
                          <a:ea typeface="+mn-ea"/>
                          <a:cs typeface="+mn-cs"/>
                        </a:rPr>
                        <a:t>Market</a:t>
                      </a:r>
                      <a:endParaRPr lang="en-US" sz="1000" b="0" i="0" u="none" strike="noStrike" kern="1200" baseline="0" dirty="0" smtClean="0">
                        <a:solidFill>
                          <a:schemeClr val="tx1"/>
                        </a:solidFill>
                        <a:latin typeface="+mn-lt"/>
                        <a:ea typeface="+mn-ea"/>
                        <a:cs typeface="+mn-cs"/>
                      </a:endParaRPr>
                    </a:p>
                    <a:p>
                      <a:pPr marL="171450" indent="-171450" algn="l" defTabSz="320027" rtl="0" eaLnBrk="1" latinLnBrk="0" hangingPunct="1">
                        <a:buFont typeface="Calibri" panose="020F0502020204030204" pitchFamily="34" charset="0"/>
                        <a:buChar char="‒"/>
                      </a:pPr>
                      <a:r>
                        <a:rPr lang="en-US" sz="1000" b="0" i="0" u="none" strike="noStrike" kern="1200" baseline="0" dirty="0" smtClean="0">
                          <a:solidFill>
                            <a:schemeClr val="tx1"/>
                          </a:solidFill>
                          <a:latin typeface="+mn-lt"/>
                          <a:ea typeface="+mn-ea"/>
                          <a:cs typeface="+mn-cs"/>
                        </a:rPr>
                        <a:t>Changing customer behavior</a:t>
                      </a:r>
                    </a:p>
                    <a:p>
                      <a:pPr marL="171450" indent="-171450" algn="l" defTabSz="320027" rtl="0" eaLnBrk="1" latinLnBrk="0" hangingPunct="1">
                        <a:buFont typeface="Calibri" panose="020F0502020204030204" pitchFamily="34" charset="0"/>
                        <a:buChar char="‒"/>
                      </a:pPr>
                      <a:r>
                        <a:rPr lang="en-US" sz="1000" b="0" i="0" u="none" strike="noStrike" kern="1200" baseline="0" dirty="0" smtClean="0">
                          <a:solidFill>
                            <a:schemeClr val="tx1"/>
                          </a:solidFill>
                          <a:latin typeface="+mn-lt"/>
                          <a:ea typeface="+mn-ea"/>
                          <a:cs typeface="+mn-cs"/>
                        </a:rPr>
                        <a:t>Uncertainty in market signals</a:t>
                      </a:r>
                    </a:p>
                    <a:p>
                      <a:pPr marL="171450" indent="-171450" algn="l" defTabSz="320027" rtl="0" eaLnBrk="1" latinLnBrk="0" hangingPunct="1">
                        <a:buFont typeface="Calibri" panose="020F0502020204030204" pitchFamily="34" charset="0"/>
                        <a:buChar char="‒"/>
                      </a:pPr>
                      <a:r>
                        <a:rPr lang="en-US" sz="1000" b="0" i="0" u="none" strike="noStrike" kern="1200" baseline="0" dirty="0" smtClean="0">
                          <a:solidFill>
                            <a:schemeClr val="tx1"/>
                          </a:solidFill>
                          <a:latin typeface="+mn-lt"/>
                          <a:ea typeface="+mn-ea"/>
                          <a:cs typeface="+mn-cs"/>
                        </a:rPr>
                        <a:t>Increased cost of raw materials</a:t>
                      </a:r>
                    </a:p>
                    <a:p>
                      <a:pPr>
                        <a:spcBef>
                          <a:spcPts val="600"/>
                        </a:spcBef>
                      </a:pPr>
                      <a:r>
                        <a:rPr lang="en-US" sz="1000" b="1" i="0" u="none" strike="noStrike" kern="1200" baseline="0" dirty="0" smtClean="0">
                          <a:solidFill>
                            <a:schemeClr val="tx1"/>
                          </a:solidFill>
                          <a:latin typeface="+mn-lt"/>
                          <a:ea typeface="+mn-ea"/>
                          <a:cs typeface="+mn-cs"/>
                        </a:rPr>
                        <a:t>Reputation</a:t>
                      </a:r>
                      <a:endParaRPr lang="en-US" sz="1000" b="0" i="0" u="none" strike="noStrike" kern="1200" baseline="0" dirty="0" smtClean="0">
                        <a:solidFill>
                          <a:schemeClr val="tx1"/>
                        </a:solidFill>
                        <a:latin typeface="+mn-lt"/>
                        <a:ea typeface="+mn-ea"/>
                        <a:cs typeface="+mn-cs"/>
                      </a:endParaRPr>
                    </a:p>
                    <a:p>
                      <a:pPr marL="171450" indent="-171450" algn="l" defTabSz="320027" rtl="0" eaLnBrk="1" latinLnBrk="0" hangingPunct="1">
                        <a:buFont typeface="Calibri" panose="020F0502020204030204" pitchFamily="34" charset="0"/>
                        <a:buChar char="‒"/>
                      </a:pPr>
                      <a:r>
                        <a:rPr lang="en-US" sz="1000" b="0" i="0" u="none" strike="noStrike" kern="1200" baseline="0" dirty="0" smtClean="0">
                          <a:solidFill>
                            <a:schemeClr val="tx1"/>
                          </a:solidFill>
                          <a:latin typeface="+mn-lt"/>
                          <a:ea typeface="+mn-ea"/>
                          <a:cs typeface="+mn-cs"/>
                        </a:rPr>
                        <a:t>Shift in consumer preferences</a:t>
                      </a:r>
                    </a:p>
                    <a:p>
                      <a:pPr marL="171450" marR="0" lvl="0" indent="-171450" algn="l" defTabSz="320027"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000" b="0" i="0" u="none" strike="noStrike" kern="1200" baseline="0" dirty="0" smtClean="0">
                          <a:solidFill>
                            <a:schemeClr val="tx1"/>
                          </a:solidFill>
                          <a:latin typeface="+mn-lt"/>
                          <a:ea typeface="+mn-ea"/>
                          <a:cs typeface="+mn-cs"/>
                        </a:rPr>
                        <a:t>Increased stakeholder concern/negative feedback</a:t>
                      </a:r>
                    </a:p>
                    <a:p>
                      <a:pPr marL="171450" indent="-171450" algn="l" defTabSz="320027" rtl="0" eaLnBrk="1" latinLnBrk="0" hangingPunct="1">
                        <a:buFont typeface="Calibri" panose="020F0502020204030204" pitchFamily="34" charset="0"/>
                        <a:buChar char="‒"/>
                      </a:pPr>
                      <a:r>
                        <a:rPr lang="en-US" sz="1000" b="0" i="0" u="none" strike="noStrike" kern="1200" baseline="0" dirty="0" smtClean="0">
                          <a:solidFill>
                            <a:schemeClr val="tx1"/>
                          </a:solidFill>
                          <a:latin typeface="+mn-lt"/>
                          <a:ea typeface="+mn-ea"/>
                          <a:cs typeface="+mn-cs"/>
                        </a:rPr>
                        <a:t>Stigmatization of sector</a:t>
                      </a:r>
                    </a:p>
                  </a:txBody>
                  <a:tcPr>
                    <a:lnB w="6350" cap="flat" cmpd="sng" algn="ctr">
                      <a:solidFill>
                        <a:srgbClr val="6C706F"/>
                      </a:solidFill>
                      <a:prstDash val="sysDot"/>
                      <a:round/>
                      <a:headEnd type="none" w="med" len="med"/>
                      <a:tailEnd type="none" w="med" len="med"/>
                    </a:lnB>
                  </a:tcPr>
                </a:tc>
                <a:extLst>
                  <a:ext uri="{0D108BD9-81ED-4DB2-BD59-A6C34878D82A}">
                    <a16:rowId xmlns="" xmlns:a16="http://schemas.microsoft.com/office/drawing/2014/main" val="1916142272"/>
                  </a:ext>
                </a:extLst>
              </a:tr>
              <a:tr h="471791">
                <a:tc>
                  <a:txBody>
                    <a:bodyPr/>
                    <a:lstStyle/>
                    <a:p>
                      <a:pPr marL="0" marR="0" lvl="0" indent="0" algn="l" defTabSz="320027" rtl="0" eaLnBrk="1" fontAlgn="auto" latinLnBrk="0" hangingPunct="1">
                        <a:lnSpc>
                          <a:spcPct val="100000"/>
                        </a:lnSpc>
                        <a:spcBef>
                          <a:spcPts val="0"/>
                        </a:spcBef>
                        <a:spcAft>
                          <a:spcPts val="0"/>
                        </a:spcAft>
                        <a:buClrTx/>
                        <a:buSzTx/>
                        <a:buFontTx/>
                        <a:buNone/>
                        <a:tabLst/>
                        <a:defRPr/>
                      </a:pPr>
                      <a:r>
                        <a:rPr lang="en-US" sz="1200" b="1" i="1" dirty="0" smtClean="0">
                          <a:solidFill>
                            <a:schemeClr val="bg1"/>
                          </a:solidFill>
                        </a:rPr>
                        <a:t>Physical</a:t>
                      </a:r>
                    </a:p>
                  </a:txBody>
                  <a:tcPr>
                    <a:lnT w="6350" cap="flat" cmpd="sng" algn="ctr">
                      <a:solidFill>
                        <a:schemeClr val="bg1"/>
                      </a:solidFill>
                      <a:prstDash val="sysDot"/>
                      <a:round/>
                      <a:headEnd type="none" w="med" len="med"/>
                      <a:tailEnd type="none" w="med" len="med"/>
                    </a:lnT>
                    <a:solidFill>
                      <a:srgbClr val="6C706F"/>
                    </a:solidFill>
                  </a:tcPr>
                </a:tc>
                <a:tc>
                  <a:txBody>
                    <a:bodyPr/>
                    <a:lstStyle/>
                    <a:p>
                      <a:pPr marL="171450" indent="-171450">
                        <a:buFont typeface="Calibri" panose="020F0502020204030204" pitchFamily="34" charset="0"/>
                        <a:buChar char="‒"/>
                      </a:pPr>
                      <a:r>
                        <a:rPr lang="en-US" sz="1000" b="0" i="0" u="none" strike="noStrike" kern="1200" baseline="0" dirty="0" smtClean="0">
                          <a:solidFill>
                            <a:schemeClr val="tx1"/>
                          </a:solidFill>
                          <a:latin typeface="+mn-lt"/>
                          <a:ea typeface="+mn-ea"/>
                          <a:cs typeface="+mn-cs"/>
                        </a:rPr>
                        <a:t>Acute: Extreme weather events</a:t>
                      </a:r>
                    </a:p>
                    <a:p>
                      <a:pPr marL="171450" indent="-171450">
                        <a:buFont typeface="Calibri" panose="020F0502020204030204" pitchFamily="34" charset="0"/>
                        <a:buChar char="‒"/>
                      </a:pPr>
                      <a:r>
                        <a:rPr lang="en-US" sz="1000" b="0" i="0" u="none" strike="noStrike" kern="1200" baseline="0" dirty="0" smtClean="0">
                          <a:solidFill>
                            <a:schemeClr val="tx1"/>
                          </a:solidFill>
                          <a:latin typeface="+mn-lt"/>
                          <a:ea typeface="+mn-ea"/>
                          <a:cs typeface="+mn-cs"/>
                        </a:rPr>
                        <a:t>Chronic: Changing weather patterns and rising mean temperature and sea levels</a:t>
                      </a:r>
                    </a:p>
                  </a:txBody>
                  <a:tcPr>
                    <a:lnT w="6350" cap="flat" cmpd="sng" algn="ctr">
                      <a:solidFill>
                        <a:srgbClr val="6C706F"/>
                      </a:solidFill>
                      <a:prstDash val="sysDot"/>
                      <a:round/>
                      <a:headEnd type="none" w="med" len="med"/>
                      <a:tailEnd type="none" w="med" len="med"/>
                    </a:lnT>
                    <a:lnB w="6350" cap="flat" cmpd="sng" algn="ctr">
                      <a:solidFill>
                        <a:srgbClr val="6C706F"/>
                      </a:solidFill>
                      <a:prstDash val="sysDot"/>
                      <a:round/>
                      <a:headEnd type="none" w="med" len="med"/>
                      <a:tailEnd type="none" w="med" len="med"/>
                    </a:lnB>
                  </a:tcPr>
                </a:tc>
                <a:extLst>
                  <a:ext uri="{0D108BD9-81ED-4DB2-BD59-A6C34878D82A}">
                    <a16:rowId xmlns="" xmlns:a16="http://schemas.microsoft.com/office/drawing/2014/main" val="3208406173"/>
                  </a:ext>
                </a:extLst>
              </a:tr>
            </a:tbl>
          </a:graphicData>
        </a:graphic>
      </p:graphicFrame>
      <p:graphicFrame>
        <p:nvGraphicFramePr>
          <p:cNvPr id="196" name="Table 195"/>
          <p:cNvGraphicFramePr>
            <a:graphicFrameLocks noGrp="1"/>
          </p:cNvGraphicFramePr>
          <p:nvPr>
            <p:extLst/>
          </p:nvPr>
        </p:nvGraphicFramePr>
        <p:xfrm>
          <a:off x="5360049" y="706436"/>
          <a:ext cx="3496061" cy="4145280"/>
        </p:xfrm>
        <a:graphic>
          <a:graphicData uri="http://schemas.openxmlformats.org/drawingml/2006/table">
            <a:tbl>
              <a:tblPr firstRow="1">
                <a:tableStyleId>{2D5ABB26-0587-4C30-8999-92F81FD0307C}</a:tableStyleId>
              </a:tblPr>
              <a:tblGrid>
                <a:gridCol w="841248">
                  <a:extLst>
                    <a:ext uri="{9D8B030D-6E8A-4147-A177-3AD203B41FA5}">
                      <a16:colId xmlns="" xmlns:a16="http://schemas.microsoft.com/office/drawing/2014/main" val="3275706677"/>
                    </a:ext>
                  </a:extLst>
                </a:gridCol>
                <a:gridCol w="2654813">
                  <a:extLst>
                    <a:ext uri="{9D8B030D-6E8A-4147-A177-3AD203B41FA5}">
                      <a16:colId xmlns="" xmlns:a16="http://schemas.microsoft.com/office/drawing/2014/main" val="3330174721"/>
                    </a:ext>
                  </a:extLst>
                </a:gridCol>
              </a:tblGrid>
              <a:tr h="274320">
                <a:tc gridSpan="2">
                  <a:txBody>
                    <a:bodyPr/>
                    <a:lstStyle/>
                    <a:p>
                      <a:pPr algn="ctr"/>
                      <a:r>
                        <a:rPr lang="en-US" sz="1600" b="1" dirty="0" smtClean="0">
                          <a:solidFill>
                            <a:schemeClr val="bg1"/>
                          </a:solidFill>
                        </a:rPr>
                        <a:t>OPPORTUNITIES</a:t>
                      </a:r>
                      <a:endParaRPr lang="en-US" b="1" dirty="0">
                        <a:solidFill>
                          <a:schemeClr val="bg1"/>
                        </a:solidFill>
                      </a:endParaRPr>
                    </a:p>
                  </a:txBody>
                  <a:tcPr>
                    <a:solidFill>
                      <a:srgbClr val="00AAD7"/>
                    </a:solidFill>
                  </a:tcPr>
                </a:tc>
                <a:tc hMerge="1">
                  <a:txBody>
                    <a:bodyPr/>
                    <a:lstStyle/>
                    <a:p>
                      <a:endParaRPr lang="en-US" dirty="0"/>
                    </a:p>
                  </a:txBody>
                  <a:tcPr>
                    <a:solidFill>
                      <a:srgbClr val="00AAD7"/>
                    </a:solidFill>
                  </a:tcPr>
                </a:tc>
                <a:extLst>
                  <a:ext uri="{0D108BD9-81ED-4DB2-BD59-A6C34878D82A}">
                    <a16:rowId xmlns="" xmlns:a16="http://schemas.microsoft.com/office/drawing/2014/main" val="1129791144"/>
                  </a:ext>
                </a:extLst>
              </a:tr>
              <a:tr h="471791">
                <a:tc>
                  <a:txBody>
                    <a:bodyPr/>
                    <a:lstStyle/>
                    <a:p>
                      <a:r>
                        <a:rPr lang="en-US" sz="1200" b="1" i="1" dirty="0" smtClean="0">
                          <a:solidFill>
                            <a:schemeClr val="bg1"/>
                          </a:solidFill>
                        </a:rPr>
                        <a:t>Resource Efficiency</a:t>
                      </a:r>
                      <a:endParaRPr lang="en-US" sz="1200" b="1" i="1" dirty="0"/>
                    </a:p>
                  </a:txBody>
                  <a:tcPr>
                    <a:lnB w="6350" cap="flat" cmpd="sng" algn="ctr">
                      <a:solidFill>
                        <a:schemeClr val="bg1"/>
                      </a:solidFill>
                      <a:prstDash val="sysDot"/>
                      <a:round/>
                      <a:headEnd type="none" w="med" len="med"/>
                      <a:tailEnd type="none" w="med" len="med"/>
                    </a:lnB>
                    <a:solidFill>
                      <a:srgbClr val="6C706F"/>
                    </a:solidFill>
                  </a:tcPr>
                </a:tc>
                <a:tc>
                  <a:txBody>
                    <a:bodyPr/>
                    <a:lstStyle/>
                    <a:p>
                      <a:pPr marL="171450" indent="-171450" algn="l" defTabSz="320027" rtl="0" eaLnBrk="1" latinLnBrk="0" hangingPunct="1">
                        <a:buFont typeface="Calibri" panose="020F0502020204030204" pitchFamily="34" charset="0"/>
                        <a:buChar char="‒"/>
                      </a:pPr>
                      <a:r>
                        <a:rPr lang="en-US" sz="1000" b="0" i="0" u="none" strike="noStrike" kern="1200" baseline="0" dirty="0" smtClean="0">
                          <a:solidFill>
                            <a:schemeClr val="tx1"/>
                          </a:solidFill>
                          <a:latin typeface="+mn-lt"/>
                          <a:ea typeface="+mn-ea"/>
                          <a:cs typeface="+mn-cs"/>
                        </a:rPr>
                        <a:t>Use of more efficient modes of transport and production and distribution processes</a:t>
                      </a:r>
                    </a:p>
                    <a:p>
                      <a:pPr marL="171450" indent="-171450" algn="l" defTabSz="320027" rtl="0" eaLnBrk="1" latinLnBrk="0" hangingPunct="1">
                        <a:buFont typeface="Calibri" panose="020F0502020204030204" pitchFamily="34" charset="0"/>
                        <a:buChar char="‒"/>
                      </a:pPr>
                      <a:r>
                        <a:rPr lang="en-US" sz="1000" b="0" i="0" u="none" strike="noStrike" kern="1200" baseline="0" dirty="0" smtClean="0">
                          <a:solidFill>
                            <a:schemeClr val="tx1"/>
                          </a:solidFill>
                          <a:latin typeface="+mn-lt"/>
                          <a:ea typeface="+mn-ea"/>
                          <a:cs typeface="+mn-cs"/>
                        </a:rPr>
                        <a:t>Use of recycling</a:t>
                      </a:r>
                    </a:p>
                    <a:p>
                      <a:pPr marL="171450" indent="-171450" algn="l" defTabSz="320027" rtl="0" eaLnBrk="1" latinLnBrk="0" hangingPunct="1">
                        <a:buFont typeface="Calibri" panose="020F0502020204030204" pitchFamily="34" charset="0"/>
                        <a:buChar char="‒"/>
                      </a:pPr>
                      <a:r>
                        <a:rPr lang="en-US" sz="1000" b="0" i="0" u="none" strike="noStrike" kern="1200" baseline="0" dirty="0" smtClean="0">
                          <a:solidFill>
                            <a:schemeClr val="tx1"/>
                          </a:solidFill>
                          <a:latin typeface="+mn-lt"/>
                          <a:ea typeface="+mn-ea"/>
                          <a:cs typeface="+mn-cs"/>
                        </a:rPr>
                        <a:t>Move to more efficient buildings</a:t>
                      </a:r>
                    </a:p>
                    <a:p>
                      <a:pPr marL="171450" indent="-171450" algn="l" defTabSz="320027" rtl="0" eaLnBrk="1" latinLnBrk="0" hangingPunct="1">
                        <a:buFont typeface="Calibri" panose="020F0502020204030204" pitchFamily="34" charset="0"/>
                        <a:buChar char="‒"/>
                      </a:pPr>
                      <a:r>
                        <a:rPr lang="en-US" sz="1000" b="0" i="0" u="none" strike="noStrike" kern="1200" baseline="0" dirty="0" smtClean="0">
                          <a:solidFill>
                            <a:schemeClr val="tx1"/>
                          </a:solidFill>
                          <a:latin typeface="+mn-lt"/>
                          <a:ea typeface="+mn-ea"/>
                          <a:cs typeface="+mn-cs"/>
                        </a:rPr>
                        <a:t>Reduced water usage and consumption</a:t>
                      </a:r>
                    </a:p>
                  </a:txBody>
                  <a:tcPr>
                    <a:lnB w="6350" cap="flat" cmpd="sng" algn="ctr">
                      <a:solidFill>
                        <a:srgbClr val="6C706F"/>
                      </a:solidFill>
                      <a:prstDash val="sysDot"/>
                      <a:round/>
                      <a:headEnd type="none" w="med" len="med"/>
                      <a:tailEnd type="none" w="med" len="med"/>
                    </a:lnB>
                  </a:tcPr>
                </a:tc>
                <a:extLst>
                  <a:ext uri="{0D108BD9-81ED-4DB2-BD59-A6C34878D82A}">
                    <a16:rowId xmlns="" xmlns:a16="http://schemas.microsoft.com/office/drawing/2014/main" val="1916142272"/>
                  </a:ext>
                </a:extLst>
              </a:tr>
              <a:tr h="471791">
                <a:tc>
                  <a:txBody>
                    <a:bodyPr/>
                    <a:lstStyle/>
                    <a:p>
                      <a:pPr marL="0" marR="0" lvl="0" indent="0" algn="l" defTabSz="320027" rtl="0" eaLnBrk="1" fontAlgn="auto" latinLnBrk="0" hangingPunct="1">
                        <a:lnSpc>
                          <a:spcPct val="100000"/>
                        </a:lnSpc>
                        <a:spcBef>
                          <a:spcPts val="0"/>
                        </a:spcBef>
                        <a:spcAft>
                          <a:spcPts val="0"/>
                        </a:spcAft>
                        <a:buClrTx/>
                        <a:buSzTx/>
                        <a:buFontTx/>
                        <a:buNone/>
                        <a:tabLst/>
                        <a:defRPr/>
                      </a:pPr>
                      <a:r>
                        <a:rPr lang="en-US" sz="1200" b="1" i="1" dirty="0" smtClean="0">
                          <a:solidFill>
                            <a:schemeClr val="bg1"/>
                          </a:solidFill>
                        </a:rPr>
                        <a:t>Energy Source</a:t>
                      </a:r>
                    </a:p>
                  </a:txBody>
                  <a:tcP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6C706F"/>
                    </a:solidFill>
                  </a:tcPr>
                </a:tc>
                <a:tc>
                  <a:txBody>
                    <a:bodyPr/>
                    <a:lstStyle/>
                    <a:p>
                      <a:pPr marL="171450" indent="-171450">
                        <a:buFont typeface="Calibri" panose="020F0502020204030204" pitchFamily="34" charset="0"/>
                        <a:buChar char="‒"/>
                      </a:pPr>
                      <a:r>
                        <a:rPr lang="en-US" sz="1000" b="0" i="0" u="none" strike="noStrike" kern="1200" baseline="0" dirty="0" smtClean="0">
                          <a:solidFill>
                            <a:schemeClr val="tx1"/>
                          </a:solidFill>
                          <a:latin typeface="+mn-lt"/>
                          <a:ea typeface="+mn-ea"/>
                          <a:cs typeface="+mn-cs"/>
                        </a:rPr>
                        <a:t>Use of lower-emission sources of energy</a:t>
                      </a:r>
                    </a:p>
                    <a:p>
                      <a:pPr marL="171450" indent="-171450">
                        <a:buFont typeface="Calibri" panose="020F0502020204030204" pitchFamily="34" charset="0"/>
                        <a:buChar char="‒"/>
                      </a:pPr>
                      <a:r>
                        <a:rPr lang="en-US" sz="1000" b="0" i="0" u="none" strike="noStrike" kern="1200" baseline="0" dirty="0" smtClean="0">
                          <a:solidFill>
                            <a:schemeClr val="tx1"/>
                          </a:solidFill>
                          <a:latin typeface="+mn-lt"/>
                          <a:ea typeface="+mn-ea"/>
                          <a:cs typeface="+mn-cs"/>
                        </a:rPr>
                        <a:t>Use of supportive policy incentives</a:t>
                      </a:r>
                    </a:p>
                    <a:p>
                      <a:pPr marL="171450" indent="-171450">
                        <a:buFont typeface="Calibri" panose="020F0502020204030204" pitchFamily="34" charset="0"/>
                        <a:buChar char="‒"/>
                      </a:pPr>
                      <a:r>
                        <a:rPr lang="en-US" sz="1000" b="0" i="0" u="none" strike="noStrike" kern="1200" baseline="0" dirty="0" smtClean="0">
                          <a:solidFill>
                            <a:schemeClr val="tx1"/>
                          </a:solidFill>
                          <a:latin typeface="+mn-lt"/>
                          <a:ea typeface="+mn-ea"/>
                          <a:cs typeface="+mn-cs"/>
                        </a:rPr>
                        <a:t>Use of new technologies</a:t>
                      </a:r>
                    </a:p>
                    <a:p>
                      <a:pPr marL="171450" indent="-171450">
                        <a:buFont typeface="Calibri" panose="020F0502020204030204" pitchFamily="34" charset="0"/>
                        <a:buChar char="‒"/>
                      </a:pPr>
                      <a:r>
                        <a:rPr lang="en-US" sz="1000" b="0" i="0" u="none" strike="noStrike" kern="1200" baseline="0" dirty="0" smtClean="0">
                          <a:solidFill>
                            <a:schemeClr val="tx1"/>
                          </a:solidFill>
                          <a:latin typeface="+mn-lt"/>
                          <a:ea typeface="+mn-ea"/>
                          <a:cs typeface="+mn-cs"/>
                        </a:rPr>
                        <a:t>Participation in carbon market</a:t>
                      </a:r>
                    </a:p>
                  </a:txBody>
                  <a:tcPr>
                    <a:lnT w="6350" cap="flat" cmpd="sng" algn="ctr">
                      <a:solidFill>
                        <a:srgbClr val="6C706F"/>
                      </a:solidFill>
                      <a:prstDash val="sysDot"/>
                      <a:round/>
                      <a:headEnd type="none" w="med" len="med"/>
                      <a:tailEnd type="none" w="med" len="med"/>
                    </a:lnT>
                    <a:lnB w="6350" cap="flat" cmpd="sng" algn="ctr">
                      <a:solidFill>
                        <a:srgbClr val="6C706F"/>
                      </a:solidFill>
                      <a:prstDash val="sysDot"/>
                      <a:round/>
                      <a:headEnd type="none" w="med" len="med"/>
                      <a:tailEnd type="none" w="med" len="med"/>
                    </a:lnB>
                  </a:tcPr>
                </a:tc>
                <a:extLst>
                  <a:ext uri="{0D108BD9-81ED-4DB2-BD59-A6C34878D82A}">
                    <a16:rowId xmlns="" xmlns:a16="http://schemas.microsoft.com/office/drawing/2014/main" val="3208406173"/>
                  </a:ext>
                </a:extLst>
              </a:tr>
              <a:tr h="471791">
                <a:tc>
                  <a:txBody>
                    <a:bodyPr/>
                    <a:lstStyle/>
                    <a:p>
                      <a:pPr marL="0" marR="0" lvl="0" indent="0" algn="l" defTabSz="320027" rtl="0" eaLnBrk="1" fontAlgn="auto" latinLnBrk="0" hangingPunct="1">
                        <a:lnSpc>
                          <a:spcPct val="100000"/>
                        </a:lnSpc>
                        <a:spcBef>
                          <a:spcPts val="0"/>
                        </a:spcBef>
                        <a:spcAft>
                          <a:spcPts val="0"/>
                        </a:spcAft>
                        <a:buClrTx/>
                        <a:buSzTx/>
                        <a:buFontTx/>
                        <a:buNone/>
                        <a:tabLst/>
                        <a:defRPr/>
                      </a:pPr>
                      <a:r>
                        <a:rPr lang="en-US" sz="1200" b="1" i="1" dirty="0" smtClean="0">
                          <a:solidFill>
                            <a:schemeClr val="bg1"/>
                          </a:solidFill>
                        </a:rPr>
                        <a:t>Products &amp;</a:t>
                      </a:r>
                      <a:r>
                        <a:rPr lang="en-US" sz="1200" b="1" i="1" baseline="0" dirty="0" smtClean="0">
                          <a:solidFill>
                            <a:schemeClr val="bg1"/>
                          </a:solidFill>
                        </a:rPr>
                        <a:t> </a:t>
                      </a:r>
                      <a:r>
                        <a:rPr lang="en-US" sz="1200" b="1" i="1" dirty="0" smtClean="0">
                          <a:solidFill>
                            <a:schemeClr val="bg1"/>
                          </a:solidFill>
                        </a:rPr>
                        <a:t>Services</a:t>
                      </a:r>
                    </a:p>
                  </a:txBody>
                  <a:tcP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6C706F"/>
                    </a:solidFill>
                  </a:tcPr>
                </a:tc>
                <a:tc>
                  <a:txBody>
                    <a:bodyPr/>
                    <a:lstStyle/>
                    <a:p>
                      <a:pPr marL="171450" indent="-171450">
                        <a:buFont typeface="Calibri" panose="020F0502020204030204" pitchFamily="34" charset="0"/>
                        <a:buChar char="‒"/>
                      </a:pPr>
                      <a:r>
                        <a:rPr lang="en-US" sz="1000" b="0" i="0" u="none" strike="noStrike" kern="1200" baseline="0" dirty="0" smtClean="0">
                          <a:solidFill>
                            <a:schemeClr val="tx1"/>
                          </a:solidFill>
                          <a:latin typeface="+mn-lt"/>
                          <a:ea typeface="+mn-ea"/>
                          <a:cs typeface="+mn-cs"/>
                        </a:rPr>
                        <a:t>Development and/or expansion of low emission goods and services</a:t>
                      </a:r>
                    </a:p>
                    <a:p>
                      <a:pPr marL="171450" indent="-171450">
                        <a:buFont typeface="Calibri" panose="020F0502020204030204" pitchFamily="34" charset="0"/>
                        <a:buChar char="‒"/>
                      </a:pPr>
                      <a:r>
                        <a:rPr lang="en-US" sz="1000" b="0" i="0" u="none" strike="noStrike" kern="1200" baseline="0" dirty="0" smtClean="0">
                          <a:solidFill>
                            <a:schemeClr val="tx1"/>
                          </a:solidFill>
                          <a:latin typeface="+mn-lt"/>
                          <a:ea typeface="+mn-ea"/>
                          <a:cs typeface="+mn-cs"/>
                        </a:rPr>
                        <a:t>Development of climate adaptation and insurance risk solutions</a:t>
                      </a:r>
                    </a:p>
                    <a:p>
                      <a:pPr marL="171450" indent="-171450">
                        <a:buFont typeface="Calibri" panose="020F0502020204030204" pitchFamily="34" charset="0"/>
                        <a:buChar char="‒"/>
                      </a:pPr>
                      <a:r>
                        <a:rPr lang="en-US" sz="1000" b="0" i="0" u="none" strike="noStrike" kern="1200" baseline="0" dirty="0" smtClean="0">
                          <a:solidFill>
                            <a:schemeClr val="tx1"/>
                          </a:solidFill>
                          <a:latin typeface="+mn-lt"/>
                          <a:ea typeface="+mn-ea"/>
                          <a:cs typeface="+mn-cs"/>
                        </a:rPr>
                        <a:t>Development of new products or services through R&amp;D and innovation</a:t>
                      </a:r>
                    </a:p>
                  </a:txBody>
                  <a:tcPr>
                    <a:lnT w="6350" cap="flat" cmpd="sng" algn="ctr">
                      <a:solidFill>
                        <a:srgbClr val="6C706F"/>
                      </a:solidFill>
                      <a:prstDash val="sysDot"/>
                      <a:round/>
                      <a:headEnd type="none" w="med" len="med"/>
                      <a:tailEnd type="none" w="med" len="med"/>
                    </a:lnT>
                    <a:lnB w="6350" cap="flat" cmpd="sng" algn="ctr">
                      <a:solidFill>
                        <a:srgbClr val="6C706F"/>
                      </a:solidFill>
                      <a:prstDash val="sysDot"/>
                      <a:round/>
                      <a:headEnd type="none" w="med" len="med"/>
                      <a:tailEnd type="none" w="med" len="med"/>
                    </a:lnB>
                  </a:tcPr>
                </a:tc>
                <a:extLst>
                  <a:ext uri="{0D108BD9-81ED-4DB2-BD59-A6C34878D82A}">
                    <a16:rowId xmlns="" xmlns:a16="http://schemas.microsoft.com/office/drawing/2014/main" val="163214861"/>
                  </a:ext>
                </a:extLst>
              </a:tr>
              <a:tr h="471791">
                <a:tc>
                  <a:txBody>
                    <a:bodyPr/>
                    <a:lstStyle/>
                    <a:p>
                      <a:pPr marL="0" marR="0" lvl="0" indent="0" algn="l" defTabSz="320027" rtl="0" eaLnBrk="1" fontAlgn="auto" latinLnBrk="0" hangingPunct="1">
                        <a:lnSpc>
                          <a:spcPct val="100000"/>
                        </a:lnSpc>
                        <a:spcBef>
                          <a:spcPts val="0"/>
                        </a:spcBef>
                        <a:spcAft>
                          <a:spcPts val="0"/>
                        </a:spcAft>
                        <a:buClrTx/>
                        <a:buSzTx/>
                        <a:buFontTx/>
                        <a:buNone/>
                        <a:tabLst/>
                        <a:defRPr/>
                      </a:pPr>
                      <a:r>
                        <a:rPr lang="en-US" sz="1200" b="1" i="1" dirty="0" smtClean="0">
                          <a:solidFill>
                            <a:schemeClr val="bg1"/>
                          </a:solidFill>
                        </a:rPr>
                        <a:t>Markets</a:t>
                      </a:r>
                    </a:p>
                  </a:txBody>
                  <a:tcP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6C706F"/>
                    </a:solidFill>
                  </a:tcPr>
                </a:tc>
                <a:tc>
                  <a:txBody>
                    <a:bodyPr/>
                    <a:lstStyle/>
                    <a:p>
                      <a:pPr marL="171450" indent="-171450">
                        <a:buFont typeface="Calibri" panose="020F0502020204030204" pitchFamily="34" charset="0"/>
                        <a:buChar char="‒"/>
                      </a:pPr>
                      <a:r>
                        <a:rPr lang="en-US" sz="1000" b="0" i="0" u="none" strike="noStrike" kern="1200" baseline="0" dirty="0" smtClean="0">
                          <a:solidFill>
                            <a:schemeClr val="tx1"/>
                          </a:solidFill>
                          <a:latin typeface="+mn-lt"/>
                          <a:ea typeface="+mn-ea"/>
                          <a:cs typeface="+mn-cs"/>
                        </a:rPr>
                        <a:t>Access to new markets</a:t>
                      </a:r>
                    </a:p>
                    <a:p>
                      <a:pPr marL="171450" indent="-171450">
                        <a:buFont typeface="Calibri" panose="020F0502020204030204" pitchFamily="34" charset="0"/>
                        <a:buChar char="‒"/>
                      </a:pPr>
                      <a:r>
                        <a:rPr lang="en-US" sz="1000" b="0" i="0" u="none" strike="noStrike" kern="1200" baseline="0" dirty="0" smtClean="0">
                          <a:solidFill>
                            <a:schemeClr val="tx1"/>
                          </a:solidFill>
                          <a:latin typeface="+mn-lt"/>
                          <a:ea typeface="+mn-ea"/>
                          <a:cs typeface="+mn-cs"/>
                        </a:rPr>
                        <a:t>Use of public-sector incentives</a:t>
                      </a:r>
                    </a:p>
                    <a:p>
                      <a:pPr marL="171450" indent="-171450">
                        <a:buFont typeface="Calibri" panose="020F0502020204030204" pitchFamily="34" charset="0"/>
                        <a:buChar char="‒"/>
                      </a:pPr>
                      <a:r>
                        <a:rPr lang="en-US" sz="1000" b="0" i="0" u="none" strike="noStrike" kern="1200" baseline="0" dirty="0" smtClean="0">
                          <a:solidFill>
                            <a:schemeClr val="tx1"/>
                          </a:solidFill>
                          <a:latin typeface="+mn-lt"/>
                          <a:ea typeface="+mn-ea"/>
                          <a:cs typeface="+mn-cs"/>
                        </a:rPr>
                        <a:t>Access to new assets and locations needing insurance coverage</a:t>
                      </a:r>
                    </a:p>
                  </a:txBody>
                  <a:tcPr>
                    <a:lnT w="6350" cap="flat" cmpd="sng" algn="ctr">
                      <a:solidFill>
                        <a:srgbClr val="6C706F"/>
                      </a:solidFill>
                      <a:prstDash val="sysDot"/>
                      <a:round/>
                      <a:headEnd type="none" w="med" len="med"/>
                      <a:tailEnd type="none" w="med" len="med"/>
                    </a:lnT>
                    <a:lnB w="6350" cap="flat" cmpd="sng" algn="ctr">
                      <a:solidFill>
                        <a:srgbClr val="6C706F"/>
                      </a:solidFill>
                      <a:prstDash val="sysDot"/>
                      <a:round/>
                      <a:headEnd type="none" w="med" len="med"/>
                      <a:tailEnd type="none" w="med" len="med"/>
                    </a:lnB>
                  </a:tcPr>
                </a:tc>
                <a:extLst>
                  <a:ext uri="{0D108BD9-81ED-4DB2-BD59-A6C34878D82A}">
                    <a16:rowId xmlns="" xmlns:a16="http://schemas.microsoft.com/office/drawing/2014/main" val="931686286"/>
                  </a:ext>
                </a:extLst>
              </a:tr>
              <a:tr h="471791">
                <a:tc>
                  <a:txBody>
                    <a:bodyPr/>
                    <a:lstStyle/>
                    <a:p>
                      <a:pPr marL="0" marR="0" lvl="0" indent="0" algn="l" defTabSz="320027" rtl="0" eaLnBrk="1" fontAlgn="auto" latinLnBrk="0" hangingPunct="1">
                        <a:lnSpc>
                          <a:spcPct val="100000"/>
                        </a:lnSpc>
                        <a:spcBef>
                          <a:spcPts val="0"/>
                        </a:spcBef>
                        <a:spcAft>
                          <a:spcPts val="0"/>
                        </a:spcAft>
                        <a:buClrTx/>
                        <a:buSzTx/>
                        <a:buFontTx/>
                        <a:buNone/>
                        <a:tabLst/>
                        <a:defRPr/>
                      </a:pPr>
                      <a:r>
                        <a:rPr lang="en-US" sz="1200" b="1" i="1" dirty="0" smtClean="0">
                          <a:solidFill>
                            <a:schemeClr val="bg1"/>
                          </a:solidFill>
                        </a:rPr>
                        <a:t>Resilience</a:t>
                      </a:r>
                    </a:p>
                  </a:txBody>
                  <a:tcPr>
                    <a:lnT w="6350" cap="flat" cmpd="sng" algn="ctr">
                      <a:solidFill>
                        <a:schemeClr val="bg1"/>
                      </a:solidFill>
                      <a:prstDash val="sysDot"/>
                      <a:round/>
                      <a:headEnd type="none" w="med" len="med"/>
                      <a:tailEnd type="none" w="med" len="med"/>
                    </a:lnT>
                    <a:lnB w="6350" cap="flat" cmpd="sng" algn="ctr">
                      <a:solidFill>
                        <a:srgbClr val="6C706F"/>
                      </a:solidFill>
                      <a:prstDash val="sysDot"/>
                      <a:round/>
                      <a:headEnd type="none" w="med" len="med"/>
                      <a:tailEnd type="none" w="med" len="med"/>
                    </a:lnB>
                    <a:solidFill>
                      <a:srgbClr val="6C706F"/>
                    </a:solidFill>
                  </a:tcPr>
                </a:tc>
                <a:tc>
                  <a:txBody>
                    <a:bodyPr/>
                    <a:lstStyle/>
                    <a:p>
                      <a:pPr marL="171450" indent="-171450">
                        <a:buFont typeface="Calibri" panose="020F0502020204030204" pitchFamily="34" charset="0"/>
                        <a:buChar char="‒"/>
                      </a:pPr>
                      <a:r>
                        <a:rPr lang="en-US" sz="1000" b="0" i="0" u="none" strike="noStrike" kern="1200" baseline="0" dirty="0" smtClean="0">
                          <a:solidFill>
                            <a:schemeClr val="tx1"/>
                          </a:solidFill>
                          <a:latin typeface="+mn-lt"/>
                          <a:ea typeface="+mn-ea"/>
                          <a:cs typeface="+mn-cs"/>
                        </a:rPr>
                        <a:t>Participation in renewable energy programs and adoption of energy-efficiency measures</a:t>
                      </a:r>
                    </a:p>
                    <a:p>
                      <a:pPr marL="171450" indent="-171450">
                        <a:buFont typeface="Calibri" panose="020F0502020204030204" pitchFamily="34" charset="0"/>
                        <a:buChar char="‒"/>
                      </a:pPr>
                      <a:r>
                        <a:rPr lang="en-US" sz="1000" b="0" i="0" u="none" strike="noStrike" kern="1200" baseline="0" dirty="0" smtClean="0">
                          <a:solidFill>
                            <a:schemeClr val="tx1"/>
                          </a:solidFill>
                          <a:latin typeface="+mn-lt"/>
                          <a:ea typeface="+mn-ea"/>
                          <a:cs typeface="+mn-cs"/>
                        </a:rPr>
                        <a:t>Resource substitutes/diversification</a:t>
                      </a:r>
                    </a:p>
                  </a:txBody>
                  <a:tcPr>
                    <a:lnT w="6350" cap="flat" cmpd="sng" algn="ctr">
                      <a:solidFill>
                        <a:srgbClr val="6C706F"/>
                      </a:solidFill>
                      <a:prstDash val="sysDot"/>
                      <a:round/>
                      <a:headEnd type="none" w="med" len="med"/>
                      <a:tailEnd type="none" w="med" len="med"/>
                    </a:lnT>
                    <a:lnB w="6350" cap="flat" cmpd="sng" algn="ctr">
                      <a:solidFill>
                        <a:srgbClr val="6C706F"/>
                      </a:solidFill>
                      <a:prstDash val="sysDot"/>
                      <a:round/>
                      <a:headEnd type="none" w="med" len="med"/>
                      <a:tailEnd type="none" w="med" len="med"/>
                    </a:lnB>
                  </a:tcPr>
                </a:tc>
                <a:extLst>
                  <a:ext uri="{0D108BD9-81ED-4DB2-BD59-A6C34878D82A}">
                    <a16:rowId xmlns="" xmlns:a16="http://schemas.microsoft.com/office/drawing/2014/main" val="4122620876"/>
                  </a:ext>
                </a:extLst>
              </a:tr>
            </a:tbl>
          </a:graphicData>
        </a:graphic>
      </p:graphicFrame>
      <p:cxnSp>
        <p:nvCxnSpPr>
          <p:cNvPr id="5" name="Straight Arrow Connector 4"/>
          <p:cNvCxnSpPr>
            <a:endCxn id="2202" idx="1"/>
          </p:cNvCxnSpPr>
          <p:nvPr/>
        </p:nvCxnSpPr>
        <p:spPr>
          <a:xfrm>
            <a:off x="3621089" y="5638375"/>
            <a:ext cx="355600" cy="1588"/>
          </a:xfrm>
          <a:prstGeom prst="straightConnector1">
            <a:avLst/>
          </a:prstGeom>
          <a:ln>
            <a:solidFill>
              <a:srgbClr val="2C9AC6"/>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5043489" y="5638375"/>
            <a:ext cx="355600" cy="1588"/>
          </a:xfrm>
          <a:prstGeom prst="straightConnector1">
            <a:avLst/>
          </a:prstGeom>
          <a:ln>
            <a:solidFill>
              <a:srgbClr val="2C9AC6"/>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47" name="Elbow Connector 46"/>
          <p:cNvCxnSpPr>
            <a:stCxn id="2157" idx="2"/>
          </p:cNvCxnSpPr>
          <p:nvPr/>
        </p:nvCxnSpPr>
        <p:spPr>
          <a:xfrm rot="16200000" flipH="1">
            <a:off x="4334225" y="4499577"/>
            <a:ext cx="261938" cy="0"/>
          </a:xfrm>
          <a:prstGeom prst="bentConnector3">
            <a:avLst>
              <a:gd name="adj1" fmla="val 50000"/>
            </a:avLst>
          </a:prstGeom>
          <a:ln>
            <a:solidFill>
              <a:srgbClr val="2C9AC6"/>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02957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332509" y="572412"/>
            <a:ext cx="8478982" cy="0"/>
          </a:xfrm>
          <a:prstGeom prst="line">
            <a:avLst/>
          </a:prstGeom>
          <a:ln>
            <a:solidFill>
              <a:srgbClr val="00AAD7"/>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p:cNvSpPr>
            <a:spLocks noGrp="1"/>
          </p:cNvSpPr>
          <p:nvPr>
            <p:ph type="body" sz="quarter" idx="10"/>
          </p:nvPr>
        </p:nvSpPr>
        <p:spPr>
          <a:xfrm>
            <a:off x="332509" y="754275"/>
            <a:ext cx="3263545" cy="4881594"/>
          </a:xfrm>
        </p:spPr>
        <p:txBody>
          <a:bodyPr>
            <a:noAutofit/>
          </a:bodyPr>
          <a:lstStyle/>
          <a:p>
            <a:pPr marL="0" indent="0">
              <a:spcAft>
                <a:spcPts val="600"/>
              </a:spcAft>
              <a:buClr>
                <a:srgbClr val="1CA9D0"/>
              </a:buClr>
              <a:buNone/>
            </a:pPr>
            <a:r>
              <a:rPr lang="en-US" sz="1600" dirty="0">
                <a:latin typeface="+mj-lt"/>
              </a:rPr>
              <a:t>To assist organizations in understanding </a:t>
            </a:r>
            <a:r>
              <a:rPr lang="en-US" sz="1600" dirty="0" smtClean="0">
                <a:latin typeface="+mj-lt"/>
              </a:rPr>
              <a:t>how climate-related risks may impact them financially, the </a:t>
            </a:r>
            <a:r>
              <a:rPr lang="en-US" sz="1600" dirty="0" smtClean="0">
                <a:latin typeface="+mn-lt"/>
              </a:rPr>
              <a:t>Task Force prepared a high-level </a:t>
            </a:r>
            <a:r>
              <a:rPr lang="en-US" sz="1600" dirty="0">
                <a:latin typeface="+mn-lt"/>
              </a:rPr>
              <a:t>overview of </a:t>
            </a:r>
            <a:r>
              <a:rPr lang="en-US" sz="1600" dirty="0" smtClean="0">
                <a:latin typeface="+mn-lt"/>
              </a:rPr>
              <a:t>the types of financial impact of climate-related risks that have been identified for specific industries and groups. </a:t>
            </a:r>
          </a:p>
          <a:p>
            <a:pPr marL="0" indent="0">
              <a:spcAft>
                <a:spcPts val="600"/>
              </a:spcAft>
              <a:buClr>
                <a:srgbClr val="1CA9D0"/>
              </a:buClr>
              <a:buNone/>
            </a:pPr>
            <a:r>
              <a:rPr lang="en-US" sz="1600" dirty="0">
                <a:latin typeface="+mn-lt"/>
              </a:rPr>
              <a:t>The </a:t>
            </a:r>
            <a:r>
              <a:rPr lang="en-US" sz="1600" dirty="0" smtClean="0">
                <a:latin typeface="+mn-lt"/>
              </a:rPr>
              <a:t>financial impacts </a:t>
            </a:r>
            <a:r>
              <a:rPr lang="en-US" sz="1600" dirty="0">
                <a:latin typeface="+mn-lt"/>
              </a:rPr>
              <a:t>from climate-related risks </a:t>
            </a:r>
            <a:r>
              <a:rPr lang="en-US" sz="1600" dirty="0" smtClean="0">
                <a:latin typeface="+mn-lt"/>
              </a:rPr>
              <a:t>are grouped </a:t>
            </a:r>
            <a:r>
              <a:rPr lang="en-US" sz="1600" dirty="0">
                <a:latin typeface="+mn-lt"/>
              </a:rPr>
              <a:t>into the following general </a:t>
            </a:r>
            <a:r>
              <a:rPr lang="en-US" sz="1600" dirty="0" smtClean="0">
                <a:latin typeface="+mn-lt"/>
              </a:rPr>
              <a:t>categories:</a:t>
            </a:r>
          </a:p>
          <a:p>
            <a:pPr>
              <a:spcAft>
                <a:spcPts val="600"/>
              </a:spcAft>
              <a:buClr>
                <a:srgbClr val="1CA9D0"/>
              </a:buClr>
              <a:buFontTx/>
              <a:buChar char="-"/>
            </a:pPr>
            <a:r>
              <a:rPr lang="en-US" sz="1600" dirty="0" smtClean="0">
                <a:latin typeface="+mn-lt"/>
              </a:rPr>
              <a:t>Revenues</a:t>
            </a:r>
            <a:endParaRPr lang="en-US" sz="1600" dirty="0">
              <a:latin typeface="+mn-lt"/>
            </a:endParaRPr>
          </a:p>
          <a:p>
            <a:pPr>
              <a:spcAft>
                <a:spcPts val="600"/>
              </a:spcAft>
              <a:buClr>
                <a:srgbClr val="1CA9D0"/>
              </a:buClr>
              <a:buFontTx/>
              <a:buChar char="-"/>
            </a:pPr>
            <a:r>
              <a:rPr lang="en-US" sz="1600" dirty="0" smtClean="0">
                <a:latin typeface="+mn-lt"/>
              </a:rPr>
              <a:t>Expenditures</a:t>
            </a:r>
          </a:p>
          <a:p>
            <a:pPr>
              <a:spcAft>
                <a:spcPts val="600"/>
              </a:spcAft>
              <a:buClr>
                <a:srgbClr val="1CA9D0"/>
              </a:buClr>
              <a:buFontTx/>
              <a:buChar char="-"/>
            </a:pPr>
            <a:r>
              <a:rPr lang="en-US" sz="1600" dirty="0" smtClean="0">
                <a:latin typeface="+mn-lt"/>
              </a:rPr>
              <a:t>Assets and Liabilities </a:t>
            </a:r>
          </a:p>
          <a:p>
            <a:pPr>
              <a:spcAft>
                <a:spcPts val="600"/>
              </a:spcAft>
              <a:buClr>
                <a:srgbClr val="1CA9D0"/>
              </a:buClr>
              <a:buFontTx/>
              <a:buChar char="-"/>
            </a:pPr>
            <a:r>
              <a:rPr lang="en-US" sz="1600" dirty="0" smtClean="0">
                <a:latin typeface="+mn-lt"/>
              </a:rPr>
              <a:t>Capital and Financing</a:t>
            </a:r>
          </a:p>
          <a:p>
            <a:pPr marL="0" indent="0">
              <a:spcAft>
                <a:spcPts val="600"/>
              </a:spcAft>
              <a:buClr>
                <a:srgbClr val="1CA9D0"/>
              </a:buClr>
              <a:buNone/>
            </a:pPr>
            <a:endParaRPr lang="en-US" sz="1600" dirty="0">
              <a:latin typeface="+mj-lt"/>
              <a:ea typeface="Open Sans" panose="020B0606030504020204" pitchFamily="34" charset="0"/>
              <a:cs typeface="Open Sans" panose="020B0606030504020204" pitchFamily="34" charset="0"/>
            </a:endParaRPr>
          </a:p>
          <a:p>
            <a:pPr marL="0" indent="0">
              <a:spcAft>
                <a:spcPts val="600"/>
              </a:spcAft>
              <a:buClr>
                <a:srgbClr val="1CA9D0"/>
              </a:buClr>
              <a:buNone/>
            </a:pPr>
            <a:endParaRPr lang="en-US" sz="1600" dirty="0" smtClean="0">
              <a:latin typeface="+mj-lt"/>
              <a:ea typeface="Open Sans" panose="020B0606030504020204" pitchFamily="34" charset="0"/>
              <a:cs typeface="Open Sans" panose="020B0606030504020204" pitchFamily="34" charset="0"/>
            </a:endParaRPr>
          </a:p>
          <a:p>
            <a:pPr marL="0" indent="0">
              <a:spcAft>
                <a:spcPts val="600"/>
              </a:spcAft>
              <a:buClr>
                <a:srgbClr val="1CA9D0"/>
              </a:buClr>
              <a:buNone/>
            </a:pPr>
            <a:endParaRPr lang="en-US" sz="1600" dirty="0">
              <a:latin typeface="+mj-lt"/>
              <a:ea typeface="Open Sans" panose="020B0606030504020204" pitchFamily="34" charset="0"/>
              <a:cs typeface="Open Sans" panose="020B0606030504020204" pitchFamily="34" charset="0"/>
            </a:endParaRPr>
          </a:p>
          <a:p>
            <a:pPr marL="0" indent="0">
              <a:spcAft>
                <a:spcPts val="600"/>
              </a:spcAft>
              <a:buClr>
                <a:srgbClr val="1CA9D0"/>
              </a:buClr>
              <a:buNone/>
            </a:pPr>
            <a:endParaRPr lang="en-US" sz="1600" dirty="0" smtClean="0">
              <a:latin typeface="+mj-lt"/>
              <a:ea typeface="Open Sans" panose="020B0606030504020204" pitchFamily="34" charset="0"/>
              <a:cs typeface="Open Sans" panose="020B0606030504020204" pitchFamily="34" charset="0"/>
            </a:endParaRPr>
          </a:p>
          <a:p>
            <a:pPr marL="0" indent="0">
              <a:spcAft>
                <a:spcPts val="600"/>
              </a:spcAft>
              <a:buClr>
                <a:srgbClr val="1CA9D0"/>
              </a:buClr>
              <a:buNone/>
            </a:pPr>
            <a:endParaRPr lang="en-US" sz="1600" dirty="0">
              <a:latin typeface="+mj-lt"/>
              <a:ea typeface="Open Sans" panose="020B0606030504020204" pitchFamily="34" charset="0"/>
              <a:cs typeface="Open Sans" panose="020B0606030504020204" pitchFamily="34" charset="0"/>
            </a:endParaRPr>
          </a:p>
          <a:p>
            <a:pPr marL="0" indent="0">
              <a:spcAft>
                <a:spcPts val="600"/>
              </a:spcAft>
              <a:buClr>
                <a:srgbClr val="1CA9D0"/>
              </a:buClr>
              <a:buNone/>
            </a:pPr>
            <a:endParaRPr lang="en-US" sz="1600" dirty="0" smtClean="0">
              <a:latin typeface="+mj-lt"/>
              <a:ea typeface="Open Sans" panose="020B0606030504020204" pitchFamily="34" charset="0"/>
              <a:cs typeface="Open Sans" panose="020B0606030504020204" pitchFamily="34" charset="0"/>
            </a:endParaRPr>
          </a:p>
          <a:p>
            <a:pPr marL="0" indent="0">
              <a:spcAft>
                <a:spcPts val="600"/>
              </a:spcAft>
              <a:buClr>
                <a:srgbClr val="1CA9D0"/>
              </a:buClr>
              <a:buNone/>
            </a:pPr>
            <a:endParaRPr lang="en-US" sz="1600" dirty="0">
              <a:latin typeface="+mj-lt"/>
              <a:ea typeface="Open Sans" panose="020B0606030504020204" pitchFamily="34" charset="0"/>
              <a:cs typeface="Open Sans" panose="020B0606030504020204" pitchFamily="34" charset="0"/>
            </a:endParaRPr>
          </a:p>
          <a:p>
            <a:pPr marL="0" indent="0">
              <a:spcAft>
                <a:spcPts val="600"/>
              </a:spcAft>
              <a:buClr>
                <a:srgbClr val="1CA9D0"/>
              </a:buClr>
              <a:buNone/>
            </a:pPr>
            <a:endParaRPr lang="en-US" sz="1600" dirty="0">
              <a:latin typeface="+mj-lt"/>
              <a:ea typeface="Open Sans" panose="020B0606030504020204" pitchFamily="34" charset="0"/>
              <a:cs typeface="Open Sans" panose="020B0606030504020204" pitchFamily="34" charset="0"/>
            </a:endParaRPr>
          </a:p>
        </p:txBody>
      </p:sp>
      <p:sp>
        <p:nvSpPr>
          <p:cNvPr id="8" name="Text Placeholder 2"/>
          <p:cNvSpPr txBox="1">
            <a:spLocks/>
          </p:cNvSpPr>
          <p:nvPr/>
        </p:nvSpPr>
        <p:spPr>
          <a:xfrm>
            <a:off x="272956" y="148450"/>
            <a:ext cx="8871045" cy="461219"/>
          </a:xfrm>
          <a:prstGeom prst="rect">
            <a:avLst/>
          </a:prstGeom>
        </p:spPr>
        <p:txBody>
          <a:bodyPr lIns="64005" tIns="32003" rIns="64005" bIns="32003"/>
          <a:lstStyle>
            <a:lvl1pPr marL="0" indent="0" algn="l" defTabSz="320027" rtl="0" eaLnBrk="1" latinLnBrk="0" hangingPunct="1">
              <a:spcBef>
                <a:spcPct val="20000"/>
              </a:spcBef>
              <a:buFont typeface="Arial"/>
              <a:buNone/>
              <a:defRPr lang="en-US" sz="3100" b="1" kern="1200" dirty="0">
                <a:solidFill>
                  <a:srgbClr val="006699"/>
                </a:solidFill>
                <a:latin typeface="Open Sans"/>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r>
              <a:rPr lang="en-US" sz="2800" cap="small" dirty="0" smtClean="0">
                <a:solidFill>
                  <a:srgbClr val="073674"/>
                </a:solidFill>
                <a:latin typeface="+mj-lt"/>
              </a:rPr>
              <a:t>Financial Impact by Industry </a:t>
            </a:r>
            <a:endParaRPr lang="en-US" sz="2800" cap="small" dirty="0">
              <a:solidFill>
                <a:srgbClr val="073674"/>
              </a:solidFill>
              <a:latin typeface="+mj-lt"/>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670" y="644837"/>
            <a:ext cx="5112029" cy="5281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72956" y="5414024"/>
            <a:ext cx="3323098" cy="507831"/>
          </a:xfrm>
          <a:prstGeom prst="rect">
            <a:avLst/>
          </a:prstGeom>
        </p:spPr>
        <p:txBody>
          <a:bodyPr wrap="square">
            <a:spAutoFit/>
          </a:bodyPr>
          <a:lstStyle/>
          <a:p>
            <a:r>
              <a:rPr lang="en-US" sz="900" i="1" dirty="0" smtClean="0"/>
              <a:t>*Largely</a:t>
            </a:r>
            <a:r>
              <a:rPr lang="en-US" sz="900" i="1" dirty="0"/>
              <a:t>, but not solely, based on select content from the Sustainability Accounting Standards Board (SASB) “Financial Impacts of Climate Risk” table in its Climate Risk Technical Bulletin</a:t>
            </a:r>
          </a:p>
        </p:txBody>
      </p:sp>
      <p:sp>
        <p:nvSpPr>
          <p:cNvPr id="3" name="Rectangle 2"/>
          <p:cNvSpPr/>
          <p:nvPr/>
        </p:nvSpPr>
        <p:spPr>
          <a:xfrm>
            <a:off x="5566229" y="659351"/>
            <a:ext cx="166914" cy="18247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a:t>
            </a:r>
            <a:endParaRPr lang="en-US" sz="1200" dirty="0">
              <a:solidFill>
                <a:schemeClr val="tx1"/>
              </a:solidFill>
            </a:endParaRPr>
          </a:p>
        </p:txBody>
      </p:sp>
    </p:spTree>
    <p:extLst>
      <p:ext uri="{BB962C8B-B14F-4D97-AF65-F5344CB8AC3E}">
        <p14:creationId xmlns:p14="http://schemas.microsoft.com/office/powerpoint/2010/main" val="1168168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32509" y="745353"/>
            <a:ext cx="8478982" cy="1605568"/>
          </a:xfrm>
          <a:prstGeom prst="rect">
            <a:avLst/>
          </a:prstGeom>
        </p:spPr>
        <p:txBody>
          <a:bodyPr wrap="square">
            <a:spAutoFit/>
          </a:bodyPr>
          <a:lstStyle/>
          <a:p>
            <a:pPr marR="457200">
              <a:spcBef>
                <a:spcPts val="0"/>
              </a:spcBef>
              <a:spcAft>
                <a:spcPts val="1000"/>
              </a:spcAft>
            </a:pPr>
            <a:r>
              <a:rPr lang="en-US" dirty="0">
                <a:solidFill>
                  <a:srgbClr val="000000"/>
                </a:solidFill>
                <a:latin typeface="+mj-lt"/>
                <a:ea typeface="MS Mincho" panose="02020609040205080304" pitchFamily="49" charset="-128"/>
                <a:cs typeface="Calibri" panose="020F0502020204030204" pitchFamily="34" charset="0"/>
              </a:rPr>
              <a:t>The Task Force developed </a:t>
            </a:r>
            <a:r>
              <a:rPr lang="en-US" b="1" dirty="0">
                <a:solidFill>
                  <a:srgbClr val="073674"/>
                </a:solidFill>
                <a:latin typeface="+mj-lt"/>
                <a:ea typeface="MS Mincho" panose="02020609040205080304" pitchFamily="49" charset="-128"/>
                <a:cs typeface="Calibri" panose="020F0502020204030204" pitchFamily="34" charset="0"/>
              </a:rPr>
              <a:t>four widely-adoptable recommendations </a:t>
            </a:r>
            <a:r>
              <a:rPr lang="en-US" dirty="0">
                <a:solidFill>
                  <a:srgbClr val="000000"/>
                </a:solidFill>
                <a:latin typeface="+mj-lt"/>
                <a:ea typeface="MS Mincho" panose="02020609040205080304" pitchFamily="49" charset="-128"/>
                <a:cs typeface="Calibri" panose="020F0502020204030204" pitchFamily="34" charset="0"/>
              </a:rPr>
              <a:t>on climate-related financial disclosures that are applicable to organizations across sectors and jurisdictions. </a:t>
            </a:r>
            <a:endParaRPr lang="en-US" dirty="0" smtClean="0">
              <a:solidFill>
                <a:srgbClr val="000000"/>
              </a:solidFill>
              <a:latin typeface="+mj-lt"/>
              <a:ea typeface="MS Mincho" panose="02020609040205080304" pitchFamily="49" charset="-128"/>
              <a:cs typeface="Calibri" panose="020F0502020204030204" pitchFamily="34" charset="0"/>
            </a:endParaRPr>
          </a:p>
          <a:p>
            <a:pPr marR="457200">
              <a:spcAft>
                <a:spcPts val="1000"/>
              </a:spcAft>
            </a:pPr>
            <a:r>
              <a:rPr lang="en-US" dirty="0">
                <a:solidFill>
                  <a:srgbClr val="000000"/>
                </a:solidFill>
                <a:latin typeface="+mj-lt"/>
                <a:ea typeface="MS Mincho" panose="02020609040205080304" pitchFamily="49" charset="-128"/>
                <a:cs typeface="Calibri" panose="020F0502020204030204" pitchFamily="34" charset="0"/>
              </a:rPr>
              <a:t>The recommendations are structured around four thematic areas that represent core elements of how organizations </a:t>
            </a:r>
            <a:r>
              <a:rPr lang="en-US" dirty="0" smtClean="0">
                <a:solidFill>
                  <a:srgbClr val="000000"/>
                </a:solidFill>
                <a:latin typeface="+mj-lt"/>
                <a:ea typeface="MS Mincho" panose="02020609040205080304" pitchFamily="49" charset="-128"/>
                <a:cs typeface="Calibri" panose="020F0502020204030204" pitchFamily="34" charset="0"/>
              </a:rPr>
              <a:t>operate:</a:t>
            </a:r>
            <a:endParaRPr lang="en-US" dirty="0">
              <a:solidFill>
                <a:srgbClr val="000000"/>
              </a:solidFill>
              <a:latin typeface="+mj-lt"/>
              <a:ea typeface="MS Mincho" panose="02020609040205080304" pitchFamily="49" charset="-128"/>
              <a:cs typeface="Calibri" panose="020F0502020204030204" pitchFamily="34" charset="0"/>
            </a:endParaRPr>
          </a:p>
        </p:txBody>
      </p:sp>
      <p:sp>
        <p:nvSpPr>
          <p:cNvPr id="19" name="Text Placeholder 2"/>
          <p:cNvSpPr txBox="1">
            <a:spLocks/>
          </p:cNvSpPr>
          <p:nvPr/>
        </p:nvSpPr>
        <p:spPr>
          <a:xfrm>
            <a:off x="272956" y="148450"/>
            <a:ext cx="8871045" cy="461219"/>
          </a:xfrm>
          <a:prstGeom prst="rect">
            <a:avLst/>
          </a:prstGeom>
        </p:spPr>
        <p:txBody>
          <a:bodyPr lIns="64005" tIns="32003" rIns="64005" bIns="32003"/>
          <a:lstStyle>
            <a:lvl1pPr marL="0" indent="0" algn="l" defTabSz="320027" rtl="0" eaLnBrk="1" latinLnBrk="0" hangingPunct="1">
              <a:spcBef>
                <a:spcPct val="20000"/>
              </a:spcBef>
              <a:buFont typeface="Arial"/>
              <a:buNone/>
              <a:defRPr lang="en-US" sz="3100" b="1" kern="1200" dirty="0">
                <a:solidFill>
                  <a:srgbClr val="006699"/>
                </a:solidFill>
                <a:latin typeface="Open Sans"/>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r>
              <a:rPr lang="en-US" sz="2800" cap="small" dirty="0" smtClean="0">
                <a:solidFill>
                  <a:srgbClr val="073674"/>
                </a:solidFill>
                <a:latin typeface="+mj-lt"/>
              </a:rPr>
              <a:t>Disclosure Recommendations</a:t>
            </a:r>
            <a:endParaRPr lang="en-US" sz="2800" cap="small" dirty="0">
              <a:solidFill>
                <a:srgbClr val="073674"/>
              </a:solidFill>
              <a:latin typeface="+mj-lt"/>
            </a:endParaRPr>
          </a:p>
        </p:txBody>
      </p:sp>
      <p:cxnSp>
        <p:nvCxnSpPr>
          <p:cNvPr id="21" name="Straight Connector 20"/>
          <p:cNvCxnSpPr/>
          <p:nvPr/>
        </p:nvCxnSpPr>
        <p:spPr>
          <a:xfrm>
            <a:off x="332509" y="572412"/>
            <a:ext cx="8478982" cy="0"/>
          </a:xfrm>
          <a:prstGeom prst="line">
            <a:avLst/>
          </a:prstGeom>
          <a:ln>
            <a:solidFill>
              <a:srgbClr val="00AAD7"/>
            </a:solidFill>
          </a:ln>
          <a:effectLst/>
        </p:spPr>
        <p:style>
          <a:lnRef idx="2">
            <a:schemeClr val="accent1"/>
          </a:lnRef>
          <a:fillRef idx="0">
            <a:schemeClr val="accent1"/>
          </a:fillRef>
          <a:effectRef idx="1">
            <a:schemeClr val="accent1"/>
          </a:effectRef>
          <a:fontRef idx="minor">
            <a:schemeClr val="tx1"/>
          </a:fontRef>
        </p:style>
      </p:cxnSp>
      <p:graphicFrame>
        <p:nvGraphicFramePr>
          <p:cNvPr id="26" name="Diagram 25"/>
          <p:cNvGraphicFramePr/>
          <p:nvPr>
            <p:extLst/>
          </p:nvPr>
        </p:nvGraphicFramePr>
        <p:xfrm>
          <a:off x="-57495" y="2436452"/>
          <a:ext cx="4346810" cy="3324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 name="Group 26"/>
          <p:cNvGrpSpPr/>
          <p:nvPr/>
        </p:nvGrpSpPr>
        <p:grpSpPr>
          <a:xfrm>
            <a:off x="3970421" y="2557604"/>
            <a:ext cx="4841070" cy="3181954"/>
            <a:chOff x="5557348" y="997339"/>
            <a:chExt cx="3995157" cy="3553228"/>
          </a:xfrm>
        </p:grpSpPr>
        <p:sp>
          <p:nvSpPr>
            <p:cNvPr id="28" name="TextBox 19"/>
            <p:cNvSpPr txBox="1"/>
            <p:nvPr/>
          </p:nvSpPr>
          <p:spPr>
            <a:xfrm>
              <a:off x="5557716" y="1832070"/>
              <a:ext cx="3990350" cy="1035491"/>
            </a:xfrm>
            <a:prstGeom prst="rect">
              <a:avLst/>
            </a:prstGeom>
            <a:noFill/>
          </p:spPr>
          <p:txBody>
            <a:bodyPr wrap="square" rtlCol="0">
              <a:noAutofit/>
            </a:bodyPr>
            <a:lstStyle/>
            <a:p>
              <a:pPr marL="0" marR="0">
                <a:spcBef>
                  <a:spcPts val="0"/>
                </a:spcBef>
                <a:spcAft>
                  <a:spcPts val="0"/>
                </a:spcAft>
              </a:pPr>
              <a:r>
                <a:rPr lang="en-US" sz="1400" b="1" kern="1200" dirty="0" smtClean="0">
                  <a:effectLst/>
                  <a:latin typeface="+mj-lt"/>
                  <a:ea typeface="MS Mincho" panose="02020609040205080304" pitchFamily="49" charset="-128"/>
                </a:rPr>
                <a:t>Strategy</a:t>
              </a:r>
            </a:p>
            <a:p>
              <a:pPr marL="0" marR="0">
                <a:spcBef>
                  <a:spcPts val="0"/>
                </a:spcBef>
                <a:spcAft>
                  <a:spcPts val="0"/>
                </a:spcAft>
              </a:pPr>
              <a:r>
                <a:rPr lang="en-US" sz="1400" dirty="0" smtClean="0">
                  <a:latin typeface="+mj-lt"/>
                  <a:ea typeface="MS Mincho" panose="02020609040205080304" pitchFamily="49" charset="-128"/>
                </a:rPr>
                <a:t>T</a:t>
              </a:r>
              <a:r>
                <a:rPr lang="en-US" sz="1400" kern="1200" dirty="0" smtClean="0">
                  <a:effectLst/>
                  <a:latin typeface="+mj-lt"/>
                  <a:ea typeface="MS Mincho" panose="02020609040205080304" pitchFamily="49" charset="-128"/>
                </a:rPr>
                <a:t>he </a:t>
              </a:r>
              <a:r>
                <a:rPr lang="en-US" sz="1400" kern="1200" dirty="0">
                  <a:effectLst/>
                  <a:latin typeface="+mj-lt"/>
                  <a:ea typeface="MS Mincho" panose="02020609040205080304" pitchFamily="49" charset="-128"/>
                </a:rPr>
                <a:t>actual and potential impacts of climate-related risks and opportunities on the organization’s businesses, </a:t>
              </a:r>
              <a:r>
                <a:rPr lang="en-US" sz="1400" kern="1200" dirty="0" smtClean="0">
                  <a:effectLst/>
                  <a:latin typeface="+mj-lt"/>
                  <a:ea typeface="MS Mincho" panose="02020609040205080304" pitchFamily="49" charset="-128"/>
                </a:rPr>
                <a:t>strategy</a:t>
              </a:r>
              <a:r>
                <a:rPr lang="en-US" sz="1400" kern="1200" dirty="0">
                  <a:effectLst/>
                  <a:latin typeface="+mj-lt"/>
                  <a:ea typeface="MS Mincho" panose="02020609040205080304" pitchFamily="49" charset="-128"/>
                </a:rPr>
                <a:t>, and financial </a:t>
              </a:r>
              <a:r>
                <a:rPr lang="en-US" sz="1400" kern="1200" dirty="0" smtClean="0">
                  <a:effectLst/>
                  <a:latin typeface="+mj-lt"/>
                  <a:ea typeface="MS Mincho" panose="02020609040205080304" pitchFamily="49" charset="-128"/>
                </a:rPr>
                <a:t>planning</a:t>
              </a:r>
              <a:endParaRPr lang="en-US" sz="2800" dirty="0">
                <a:effectLst/>
                <a:latin typeface="+mj-lt"/>
                <a:ea typeface="MS Mincho" panose="02020609040205080304" pitchFamily="49" charset="-128"/>
              </a:endParaRPr>
            </a:p>
          </p:txBody>
        </p:sp>
        <p:sp>
          <p:nvSpPr>
            <p:cNvPr id="29" name="TextBox 22"/>
            <p:cNvSpPr txBox="1"/>
            <p:nvPr/>
          </p:nvSpPr>
          <p:spPr>
            <a:xfrm>
              <a:off x="5557348" y="2904638"/>
              <a:ext cx="3991326" cy="773235"/>
            </a:xfrm>
            <a:prstGeom prst="rect">
              <a:avLst/>
            </a:prstGeom>
            <a:noFill/>
          </p:spPr>
          <p:txBody>
            <a:bodyPr wrap="square" rtlCol="0">
              <a:noAutofit/>
            </a:bodyPr>
            <a:lstStyle/>
            <a:p>
              <a:pPr marL="0" marR="0">
                <a:spcBef>
                  <a:spcPts val="0"/>
                </a:spcBef>
                <a:spcAft>
                  <a:spcPts val="0"/>
                </a:spcAft>
              </a:pPr>
              <a:r>
                <a:rPr lang="en-US" sz="1400" b="1" kern="1200" dirty="0">
                  <a:effectLst/>
                  <a:latin typeface="+mj-lt"/>
                  <a:ea typeface="MS Mincho" panose="02020609040205080304" pitchFamily="49" charset="-128"/>
                </a:rPr>
                <a:t>Risk </a:t>
              </a:r>
              <a:r>
                <a:rPr lang="en-US" sz="1400" b="1" kern="1200" dirty="0" smtClean="0">
                  <a:effectLst/>
                  <a:latin typeface="+mj-lt"/>
                  <a:ea typeface="MS Mincho" panose="02020609040205080304" pitchFamily="49" charset="-128"/>
                </a:rPr>
                <a:t>Management</a:t>
              </a:r>
            </a:p>
            <a:p>
              <a:pPr marL="0" marR="0">
                <a:spcBef>
                  <a:spcPts val="0"/>
                </a:spcBef>
                <a:spcAft>
                  <a:spcPts val="0"/>
                </a:spcAft>
              </a:pPr>
              <a:r>
                <a:rPr lang="en-US" sz="1400" dirty="0" smtClean="0">
                  <a:latin typeface="+mj-lt"/>
                  <a:ea typeface="MS Mincho" panose="02020609040205080304" pitchFamily="49" charset="-128"/>
                </a:rPr>
                <a:t>T</a:t>
              </a:r>
              <a:r>
                <a:rPr lang="en-US" sz="1400" kern="1200" dirty="0" smtClean="0">
                  <a:effectLst/>
                  <a:latin typeface="+mj-lt"/>
                  <a:ea typeface="MS Mincho" panose="02020609040205080304" pitchFamily="49" charset="-128"/>
                </a:rPr>
                <a:t>he </a:t>
              </a:r>
              <a:r>
                <a:rPr lang="en-US" sz="1400" kern="1200" dirty="0">
                  <a:effectLst/>
                  <a:latin typeface="+mj-lt"/>
                  <a:ea typeface="MS Mincho" panose="02020609040205080304" pitchFamily="49" charset="-128"/>
                </a:rPr>
                <a:t>processes used by the organization to identify, assess, and manage climate-related </a:t>
              </a:r>
              <a:r>
                <a:rPr lang="en-US" sz="1400" kern="1200" dirty="0" smtClean="0">
                  <a:effectLst/>
                  <a:latin typeface="+mj-lt"/>
                  <a:ea typeface="MS Mincho" panose="02020609040205080304" pitchFamily="49" charset="-128"/>
                </a:rPr>
                <a:t>risks</a:t>
              </a:r>
              <a:endParaRPr lang="en-US" sz="2800" dirty="0">
                <a:effectLst/>
                <a:latin typeface="+mj-lt"/>
                <a:ea typeface="MS Mincho" panose="02020609040205080304" pitchFamily="49" charset="-128"/>
              </a:endParaRPr>
            </a:p>
          </p:txBody>
        </p:sp>
        <p:sp>
          <p:nvSpPr>
            <p:cNvPr id="30" name="TextBox 23"/>
            <p:cNvSpPr txBox="1"/>
            <p:nvPr/>
          </p:nvSpPr>
          <p:spPr>
            <a:xfrm>
              <a:off x="5557716" y="3777335"/>
              <a:ext cx="3994789" cy="773232"/>
            </a:xfrm>
            <a:prstGeom prst="rect">
              <a:avLst/>
            </a:prstGeom>
            <a:noFill/>
          </p:spPr>
          <p:txBody>
            <a:bodyPr wrap="square" rtlCol="0">
              <a:noAutofit/>
            </a:bodyPr>
            <a:lstStyle/>
            <a:p>
              <a:pPr marL="0" marR="0">
                <a:spcBef>
                  <a:spcPts val="0"/>
                </a:spcBef>
                <a:spcAft>
                  <a:spcPts val="0"/>
                </a:spcAft>
              </a:pPr>
              <a:r>
                <a:rPr lang="en-US" sz="1400" b="1" kern="1200" dirty="0">
                  <a:effectLst/>
                  <a:latin typeface="+mj-lt"/>
                  <a:ea typeface="MS Mincho" panose="02020609040205080304" pitchFamily="49" charset="-128"/>
                </a:rPr>
                <a:t>Metrics and </a:t>
              </a:r>
              <a:r>
                <a:rPr lang="en-US" sz="1400" b="1" kern="1200" dirty="0" smtClean="0">
                  <a:effectLst/>
                  <a:latin typeface="+mj-lt"/>
                  <a:ea typeface="MS Mincho" panose="02020609040205080304" pitchFamily="49" charset="-128"/>
                </a:rPr>
                <a:t>Targets</a:t>
              </a:r>
            </a:p>
            <a:p>
              <a:pPr marL="0" marR="0">
                <a:spcBef>
                  <a:spcPts val="0"/>
                </a:spcBef>
                <a:spcAft>
                  <a:spcPts val="0"/>
                </a:spcAft>
              </a:pPr>
              <a:r>
                <a:rPr lang="en-US" sz="1400" dirty="0" smtClean="0">
                  <a:latin typeface="+mj-lt"/>
                  <a:ea typeface="MS Mincho" panose="02020609040205080304" pitchFamily="49" charset="-128"/>
                </a:rPr>
                <a:t>T</a:t>
              </a:r>
              <a:r>
                <a:rPr lang="en-US" sz="1400" kern="1200" dirty="0" smtClean="0">
                  <a:effectLst/>
                  <a:latin typeface="+mj-lt"/>
                  <a:ea typeface="MS Mincho" panose="02020609040205080304" pitchFamily="49" charset="-128"/>
                </a:rPr>
                <a:t>he </a:t>
              </a:r>
              <a:r>
                <a:rPr lang="en-US" sz="1400" kern="1200" dirty="0">
                  <a:effectLst/>
                  <a:latin typeface="+mj-lt"/>
                  <a:ea typeface="MS Mincho" panose="02020609040205080304" pitchFamily="49" charset="-128"/>
                </a:rPr>
                <a:t>metrics and targets used to assess and manage relevant climate-related risks and </a:t>
              </a:r>
              <a:r>
                <a:rPr lang="en-US" sz="1400" kern="1200" dirty="0" smtClean="0">
                  <a:effectLst/>
                  <a:latin typeface="+mj-lt"/>
                  <a:ea typeface="MS Mincho" panose="02020609040205080304" pitchFamily="49" charset="-128"/>
                </a:rPr>
                <a:t>opportunities</a:t>
              </a:r>
              <a:endParaRPr lang="en-US" sz="2800" dirty="0">
                <a:effectLst/>
                <a:latin typeface="+mj-lt"/>
                <a:ea typeface="MS Mincho" panose="02020609040205080304" pitchFamily="49" charset="-128"/>
              </a:endParaRPr>
            </a:p>
          </p:txBody>
        </p:sp>
        <p:sp>
          <p:nvSpPr>
            <p:cNvPr id="31" name="TextBox 31"/>
            <p:cNvSpPr txBox="1"/>
            <p:nvPr/>
          </p:nvSpPr>
          <p:spPr>
            <a:xfrm>
              <a:off x="5557716" y="997339"/>
              <a:ext cx="3994789" cy="773234"/>
            </a:xfrm>
            <a:prstGeom prst="rect">
              <a:avLst/>
            </a:prstGeom>
            <a:noFill/>
          </p:spPr>
          <p:txBody>
            <a:bodyPr wrap="square" rtlCol="0">
              <a:noAutofit/>
            </a:bodyPr>
            <a:lstStyle/>
            <a:p>
              <a:pPr marL="0" marR="0">
                <a:spcBef>
                  <a:spcPts val="0"/>
                </a:spcBef>
                <a:spcAft>
                  <a:spcPts val="0"/>
                </a:spcAft>
              </a:pPr>
              <a:r>
                <a:rPr lang="en-US" sz="1400" b="1" kern="1200" dirty="0" smtClean="0">
                  <a:effectLst/>
                  <a:latin typeface="+mj-lt"/>
                  <a:ea typeface="MS Mincho" panose="02020609040205080304" pitchFamily="49" charset="-128"/>
                </a:rPr>
                <a:t>Governance </a:t>
              </a:r>
            </a:p>
            <a:p>
              <a:pPr marL="0" marR="0">
                <a:spcBef>
                  <a:spcPts val="0"/>
                </a:spcBef>
                <a:spcAft>
                  <a:spcPts val="0"/>
                </a:spcAft>
              </a:pPr>
              <a:r>
                <a:rPr lang="en-US" sz="1400" kern="1200" dirty="0" smtClean="0">
                  <a:effectLst/>
                  <a:latin typeface="+mj-lt"/>
                  <a:ea typeface="MS Mincho" panose="02020609040205080304" pitchFamily="49" charset="-128"/>
                </a:rPr>
                <a:t>The </a:t>
              </a:r>
              <a:r>
                <a:rPr lang="en-US" sz="1400" kern="1200" dirty="0">
                  <a:effectLst/>
                  <a:latin typeface="+mj-lt"/>
                  <a:ea typeface="MS Mincho" panose="02020609040205080304" pitchFamily="49" charset="-128"/>
                </a:rPr>
                <a:t>organization’s governance around climate-related risks and </a:t>
              </a:r>
              <a:r>
                <a:rPr lang="en-US" sz="1400" kern="1200" dirty="0" smtClean="0">
                  <a:effectLst/>
                  <a:latin typeface="+mj-lt"/>
                  <a:ea typeface="MS Mincho" panose="02020609040205080304" pitchFamily="49" charset="-128"/>
                </a:rPr>
                <a:t>opportunities</a:t>
              </a:r>
              <a:endParaRPr lang="en-US" sz="2800" dirty="0">
                <a:effectLst/>
                <a:latin typeface="+mj-lt"/>
                <a:ea typeface="MS Mincho" panose="02020609040205080304" pitchFamily="49" charset="-128"/>
              </a:endParaRPr>
            </a:p>
          </p:txBody>
        </p:sp>
      </p:grpSp>
      <p:sp>
        <p:nvSpPr>
          <p:cNvPr id="32" name="TextBox 31"/>
          <p:cNvSpPr txBox="1"/>
          <p:nvPr/>
        </p:nvSpPr>
        <p:spPr>
          <a:xfrm>
            <a:off x="1246215" y="2722774"/>
            <a:ext cx="1662096" cy="372727"/>
          </a:xfrm>
          <a:prstGeom prst="rect">
            <a:avLst/>
          </a:prstGeom>
          <a:noFill/>
        </p:spPr>
        <p:txBody>
          <a:bodyPr wrap="square" rtlCol="0">
            <a:noAutofit/>
          </a:bodyPr>
          <a:lstStyle/>
          <a:p>
            <a:pPr marL="0" marR="0" algn="ctr">
              <a:spcBef>
                <a:spcPts val="0"/>
              </a:spcBef>
              <a:spcAft>
                <a:spcPts val="0"/>
              </a:spcAft>
            </a:pPr>
            <a:r>
              <a:rPr lang="en-US" sz="1600" b="1" kern="1200" dirty="0">
                <a:solidFill>
                  <a:srgbClr val="FFFFFF"/>
                </a:solidFill>
                <a:effectLst/>
                <a:latin typeface="Calibri Light" panose="020F0302020204030204" pitchFamily="34" charset="0"/>
                <a:ea typeface="Open Sans" panose="020B0606030504020204" pitchFamily="34" charset="0"/>
                <a:cs typeface="Open Sans" panose="020B0606030504020204" pitchFamily="34" charset="0"/>
              </a:rPr>
              <a:t>Governance</a:t>
            </a:r>
            <a:endParaRPr lang="en-US" sz="1600" b="1" dirty="0">
              <a:effectLst/>
              <a:latin typeface="Calibri Light" panose="020F0302020204030204" pitchFamily="34" charset="0"/>
              <a:ea typeface="Open Sans" panose="020B0606030504020204" pitchFamily="34" charset="0"/>
              <a:cs typeface="Open Sans" panose="020B0606030504020204" pitchFamily="34" charset="0"/>
            </a:endParaRPr>
          </a:p>
        </p:txBody>
      </p:sp>
      <p:sp>
        <p:nvSpPr>
          <p:cNvPr id="33" name="TextBox 31"/>
          <p:cNvSpPr txBox="1"/>
          <p:nvPr/>
        </p:nvSpPr>
        <p:spPr>
          <a:xfrm>
            <a:off x="1548414" y="3347661"/>
            <a:ext cx="1048810" cy="372727"/>
          </a:xfrm>
          <a:prstGeom prst="rect">
            <a:avLst/>
          </a:prstGeom>
          <a:noFill/>
        </p:spPr>
        <p:txBody>
          <a:bodyPr wrap="square" rtlCol="0">
            <a:noAutofit/>
          </a:bodyPr>
          <a:lstStyle/>
          <a:p>
            <a:pPr marL="0" marR="0" algn="ctr">
              <a:spcBef>
                <a:spcPts val="0"/>
              </a:spcBef>
              <a:spcAft>
                <a:spcPts val="0"/>
              </a:spcAft>
            </a:pPr>
            <a:r>
              <a:rPr lang="en-US" sz="1600" b="1" kern="1200" dirty="0">
                <a:solidFill>
                  <a:srgbClr val="FFFFFF"/>
                </a:solidFill>
                <a:effectLst/>
                <a:latin typeface="Calibri Light" panose="020F0302020204030204" pitchFamily="34" charset="0"/>
                <a:ea typeface="Open Sans" panose="020B0606030504020204" pitchFamily="34" charset="0"/>
                <a:cs typeface="Open Sans" panose="020B0606030504020204" pitchFamily="34" charset="0"/>
              </a:rPr>
              <a:t>Strategy</a:t>
            </a:r>
            <a:endParaRPr lang="en-US" sz="1600" dirty="0">
              <a:effectLst/>
              <a:latin typeface="Calibri Light" panose="020F0302020204030204" pitchFamily="34" charset="0"/>
              <a:ea typeface="Open Sans" panose="020B0606030504020204" pitchFamily="34" charset="0"/>
              <a:cs typeface="Open Sans" panose="020B0606030504020204" pitchFamily="34" charset="0"/>
            </a:endParaRPr>
          </a:p>
        </p:txBody>
      </p:sp>
      <p:sp>
        <p:nvSpPr>
          <p:cNvPr id="34" name="TextBox 31"/>
          <p:cNvSpPr txBox="1"/>
          <p:nvPr/>
        </p:nvSpPr>
        <p:spPr>
          <a:xfrm>
            <a:off x="1379599" y="3941202"/>
            <a:ext cx="1386647" cy="624101"/>
          </a:xfrm>
          <a:prstGeom prst="rect">
            <a:avLst/>
          </a:prstGeom>
          <a:noFill/>
        </p:spPr>
        <p:txBody>
          <a:bodyPr wrap="square" rtlCol="0">
            <a:noAutofit/>
          </a:bodyPr>
          <a:lstStyle/>
          <a:p>
            <a:pPr marL="0" marR="0" algn="ctr">
              <a:lnSpc>
                <a:spcPts val="1400"/>
              </a:lnSpc>
              <a:spcBef>
                <a:spcPts val="0"/>
              </a:spcBef>
              <a:spcAft>
                <a:spcPts val="0"/>
              </a:spcAft>
            </a:pPr>
            <a:r>
              <a:rPr lang="en-US" sz="1600" b="1" kern="1200" dirty="0" smtClean="0">
                <a:solidFill>
                  <a:srgbClr val="FFFFFF"/>
                </a:solidFill>
                <a:effectLst/>
                <a:latin typeface="Calibri Light" panose="020F0302020204030204" pitchFamily="34" charset="0"/>
                <a:ea typeface="Open Sans" panose="020B0606030504020204" pitchFamily="34" charset="0"/>
                <a:cs typeface="Open Sans" panose="020B0606030504020204" pitchFamily="34" charset="0"/>
              </a:rPr>
              <a:t>Risk</a:t>
            </a:r>
            <a:br>
              <a:rPr lang="en-US" sz="1600" b="1" kern="1200" dirty="0" smtClean="0">
                <a:solidFill>
                  <a:srgbClr val="FFFFFF"/>
                </a:solidFill>
                <a:effectLst/>
                <a:latin typeface="Calibri Light" panose="020F0302020204030204" pitchFamily="34" charset="0"/>
                <a:ea typeface="Open Sans" panose="020B0606030504020204" pitchFamily="34" charset="0"/>
                <a:cs typeface="Open Sans" panose="020B0606030504020204" pitchFamily="34" charset="0"/>
              </a:rPr>
            </a:br>
            <a:r>
              <a:rPr lang="en-US" sz="1600" b="1" kern="1200" dirty="0" smtClean="0">
                <a:solidFill>
                  <a:srgbClr val="FFFFFF"/>
                </a:solidFill>
                <a:effectLst/>
                <a:latin typeface="Calibri Light" panose="020F0302020204030204" pitchFamily="34" charset="0"/>
                <a:ea typeface="Open Sans" panose="020B0606030504020204" pitchFamily="34" charset="0"/>
                <a:cs typeface="Open Sans" panose="020B0606030504020204" pitchFamily="34" charset="0"/>
              </a:rPr>
              <a:t>Management</a:t>
            </a:r>
            <a:endParaRPr lang="en-US" sz="1600" dirty="0">
              <a:effectLst/>
              <a:latin typeface="Calibri Light" panose="020F0302020204030204" pitchFamily="34" charset="0"/>
              <a:ea typeface="Open Sans" panose="020B0606030504020204" pitchFamily="34" charset="0"/>
              <a:cs typeface="Open Sans" panose="020B0606030504020204" pitchFamily="34" charset="0"/>
            </a:endParaRPr>
          </a:p>
        </p:txBody>
      </p:sp>
      <p:sp>
        <p:nvSpPr>
          <p:cNvPr id="35" name="TextBox 31"/>
          <p:cNvSpPr txBox="1"/>
          <p:nvPr/>
        </p:nvSpPr>
        <p:spPr>
          <a:xfrm>
            <a:off x="1610671" y="4745090"/>
            <a:ext cx="924296" cy="684016"/>
          </a:xfrm>
          <a:prstGeom prst="rect">
            <a:avLst/>
          </a:prstGeom>
          <a:noFill/>
        </p:spPr>
        <p:txBody>
          <a:bodyPr wrap="square" rtlCol="0">
            <a:noAutofit/>
          </a:bodyPr>
          <a:lstStyle/>
          <a:p>
            <a:pPr marL="0" marR="0" algn="ctr">
              <a:lnSpc>
                <a:spcPts val="1400"/>
              </a:lnSpc>
              <a:spcBef>
                <a:spcPts val="0"/>
              </a:spcBef>
              <a:spcAft>
                <a:spcPts val="0"/>
              </a:spcAft>
            </a:pPr>
            <a:r>
              <a:rPr lang="en-US" sz="1600" b="1" kern="1200" dirty="0">
                <a:solidFill>
                  <a:srgbClr val="FFFFFF"/>
                </a:solidFill>
                <a:effectLst/>
                <a:latin typeface="Calibri Light" panose="020F0302020204030204" pitchFamily="34" charset="0"/>
                <a:ea typeface="Open Sans" panose="020B0606030504020204" pitchFamily="34" charset="0"/>
                <a:cs typeface="Open Sans" panose="020B0606030504020204" pitchFamily="34" charset="0"/>
              </a:rPr>
              <a:t>Metrics </a:t>
            </a:r>
            <a:endParaRPr lang="en-US" sz="1600" dirty="0">
              <a:effectLst/>
              <a:latin typeface="Calibri Light" panose="020F0302020204030204" pitchFamily="34" charset="0"/>
              <a:ea typeface="Open Sans" panose="020B0606030504020204" pitchFamily="34" charset="0"/>
              <a:cs typeface="Open Sans" panose="020B0606030504020204" pitchFamily="34" charset="0"/>
            </a:endParaRPr>
          </a:p>
          <a:p>
            <a:pPr marL="0" marR="0" algn="ctr">
              <a:lnSpc>
                <a:spcPts val="1400"/>
              </a:lnSpc>
              <a:spcBef>
                <a:spcPts val="0"/>
              </a:spcBef>
              <a:spcAft>
                <a:spcPts val="0"/>
              </a:spcAft>
            </a:pPr>
            <a:r>
              <a:rPr lang="en-US" sz="1600" b="1" kern="1200" dirty="0">
                <a:solidFill>
                  <a:srgbClr val="FFFFFF"/>
                </a:solidFill>
                <a:effectLst/>
                <a:latin typeface="Calibri Light" panose="020F0302020204030204" pitchFamily="34" charset="0"/>
                <a:ea typeface="Open Sans" panose="020B0606030504020204" pitchFamily="34" charset="0"/>
                <a:cs typeface="Open Sans" panose="020B0606030504020204" pitchFamily="34" charset="0"/>
              </a:rPr>
              <a:t>and </a:t>
            </a:r>
            <a:br>
              <a:rPr lang="en-US" sz="1600" b="1" kern="1200" dirty="0">
                <a:solidFill>
                  <a:srgbClr val="FFFFFF"/>
                </a:solidFill>
                <a:effectLst/>
                <a:latin typeface="Calibri Light" panose="020F0302020204030204" pitchFamily="34" charset="0"/>
                <a:ea typeface="Open Sans" panose="020B0606030504020204" pitchFamily="34" charset="0"/>
                <a:cs typeface="Open Sans" panose="020B0606030504020204" pitchFamily="34" charset="0"/>
              </a:rPr>
            </a:br>
            <a:r>
              <a:rPr lang="en-US" sz="1600" b="1" kern="1200" dirty="0">
                <a:solidFill>
                  <a:srgbClr val="FFFFFF"/>
                </a:solidFill>
                <a:effectLst/>
                <a:latin typeface="Calibri Light" panose="020F0302020204030204" pitchFamily="34" charset="0"/>
                <a:ea typeface="Open Sans" panose="020B0606030504020204" pitchFamily="34" charset="0"/>
                <a:cs typeface="Open Sans" panose="020B0606030504020204" pitchFamily="34" charset="0"/>
              </a:rPr>
              <a:t>Targets</a:t>
            </a:r>
            <a:endParaRPr lang="en-US" sz="1600" dirty="0">
              <a:effectLst/>
              <a:latin typeface="Calibri Light" panose="020F030202020403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472754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6388"/>
            <a:ext cx="165783" cy="390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058" tIns="41029" rIns="82058" bIns="41029" numCol="1" anchor="ctr" anchorCtr="0" compatLnSpc="1">
            <a:prstTxWarp prst="textNoShape">
              <a:avLst/>
            </a:prstTxWarp>
            <a:spAutoFit/>
          </a:bodyPr>
          <a:lstStyle/>
          <a:p>
            <a:endParaRPr lang="en-US" sz="2000" dirty="0">
              <a:latin typeface="+mj-lt"/>
            </a:endParaRPr>
          </a:p>
        </p:txBody>
      </p:sp>
      <p:graphicFrame>
        <p:nvGraphicFramePr>
          <p:cNvPr id="2" name="Table 1"/>
          <p:cNvGraphicFramePr>
            <a:graphicFrameLocks noGrp="1"/>
          </p:cNvGraphicFramePr>
          <p:nvPr>
            <p:extLst/>
          </p:nvPr>
        </p:nvGraphicFramePr>
        <p:xfrm>
          <a:off x="419098" y="1658485"/>
          <a:ext cx="8324088" cy="4156355"/>
        </p:xfrm>
        <a:graphic>
          <a:graphicData uri="http://schemas.openxmlformats.org/drawingml/2006/table">
            <a:tbl>
              <a:tblPr>
                <a:tableStyleId>{5C22544A-7EE6-4342-B048-85BDC9FD1C3A}</a:tableStyleId>
              </a:tblPr>
              <a:tblGrid>
                <a:gridCol w="201168">
                  <a:extLst>
                    <a:ext uri="{9D8B030D-6E8A-4147-A177-3AD203B41FA5}">
                      <a16:colId xmlns="" xmlns:a16="http://schemas.microsoft.com/office/drawing/2014/main" val="20000"/>
                    </a:ext>
                  </a:extLst>
                </a:gridCol>
                <a:gridCol w="1792224">
                  <a:extLst>
                    <a:ext uri="{9D8B030D-6E8A-4147-A177-3AD203B41FA5}">
                      <a16:colId xmlns="" xmlns:a16="http://schemas.microsoft.com/office/drawing/2014/main" val="20001"/>
                    </a:ext>
                  </a:extLst>
                </a:gridCol>
                <a:gridCol w="116840">
                  <a:extLst>
                    <a:ext uri="{9D8B030D-6E8A-4147-A177-3AD203B41FA5}">
                      <a16:colId xmlns="" xmlns:a16="http://schemas.microsoft.com/office/drawing/2014/main" val="20002"/>
                    </a:ext>
                  </a:extLst>
                </a:gridCol>
                <a:gridCol w="201168">
                  <a:extLst>
                    <a:ext uri="{9D8B030D-6E8A-4147-A177-3AD203B41FA5}">
                      <a16:colId xmlns="" xmlns:a16="http://schemas.microsoft.com/office/drawing/2014/main" val="20003"/>
                    </a:ext>
                  </a:extLst>
                </a:gridCol>
                <a:gridCol w="1792224">
                  <a:extLst>
                    <a:ext uri="{9D8B030D-6E8A-4147-A177-3AD203B41FA5}">
                      <a16:colId xmlns="" xmlns:a16="http://schemas.microsoft.com/office/drawing/2014/main" val="20004"/>
                    </a:ext>
                  </a:extLst>
                </a:gridCol>
                <a:gridCol w="116840">
                  <a:extLst>
                    <a:ext uri="{9D8B030D-6E8A-4147-A177-3AD203B41FA5}">
                      <a16:colId xmlns="" xmlns:a16="http://schemas.microsoft.com/office/drawing/2014/main" val="20005"/>
                    </a:ext>
                  </a:extLst>
                </a:gridCol>
                <a:gridCol w="201168">
                  <a:extLst>
                    <a:ext uri="{9D8B030D-6E8A-4147-A177-3AD203B41FA5}">
                      <a16:colId xmlns="" xmlns:a16="http://schemas.microsoft.com/office/drawing/2014/main" val="20006"/>
                    </a:ext>
                  </a:extLst>
                </a:gridCol>
                <a:gridCol w="1792224">
                  <a:extLst>
                    <a:ext uri="{9D8B030D-6E8A-4147-A177-3AD203B41FA5}">
                      <a16:colId xmlns="" xmlns:a16="http://schemas.microsoft.com/office/drawing/2014/main" val="20007"/>
                    </a:ext>
                  </a:extLst>
                </a:gridCol>
                <a:gridCol w="116840">
                  <a:extLst>
                    <a:ext uri="{9D8B030D-6E8A-4147-A177-3AD203B41FA5}">
                      <a16:colId xmlns="" xmlns:a16="http://schemas.microsoft.com/office/drawing/2014/main" val="20008"/>
                    </a:ext>
                  </a:extLst>
                </a:gridCol>
                <a:gridCol w="201168">
                  <a:extLst>
                    <a:ext uri="{9D8B030D-6E8A-4147-A177-3AD203B41FA5}">
                      <a16:colId xmlns="" xmlns:a16="http://schemas.microsoft.com/office/drawing/2014/main" val="20009"/>
                    </a:ext>
                  </a:extLst>
                </a:gridCol>
                <a:gridCol w="1792224">
                  <a:extLst>
                    <a:ext uri="{9D8B030D-6E8A-4147-A177-3AD203B41FA5}">
                      <a16:colId xmlns="" xmlns:a16="http://schemas.microsoft.com/office/drawing/2014/main" val="20010"/>
                    </a:ext>
                  </a:extLst>
                </a:gridCol>
              </a:tblGrid>
              <a:tr h="280196">
                <a:tc gridSpan="2">
                  <a:txBody>
                    <a:bodyPr/>
                    <a:lstStyle/>
                    <a:p>
                      <a:pPr marL="45720" algn="l" fontAlgn="ctr"/>
                      <a:r>
                        <a:rPr lang="en-US" sz="1400" b="1" u="none" strike="noStrike" dirty="0" smtClean="0">
                          <a:solidFill>
                            <a:schemeClr val="bg1"/>
                          </a:solidFill>
                          <a:effectLst/>
                          <a:latin typeface="Calibri Light" panose="020F0302020204030204" pitchFamily="34" charset="0"/>
                          <a:ea typeface="Open Sans Light" panose="020B0306030504020204" pitchFamily="34" charset="0"/>
                          <a:cs typeface="Open Sans Light" panose="020B0306030504020204" pitchFamily="34" charset="0"/>
                        </a:rPr>
                        <a:t>Governance</a:t>
                      </a:r>
                      <a:endParaRPr lang="en-US" sz="1400" b="1" i="0" u="none" strike="noStrike" dirty="0">
                        <a:solidFill>
                          <a:schemeClr val="bg1"/>
                        </a:solidFill>
                        <a:effectLst/>
                        <a:latin typeface="Calibri Light" panose="020F0302020204030204" pitchFamily="34" charset="0"/>
                        <a:ea typeface="Open Sans Light" panose="020B0306030504020204" pitchFamily="34" charset="0"/>
                        <a:cs typeface="Open Sans Light" panose="020B0306030504020204" pitchFamily="34" charset="0"/>
                      </a:endParaRPr>
                    </a:p>
                  </a:txBody>
                  <a:tcPr marL="7601" marR="7601" marT="7377"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C9AC6"/>
                    </a:solidFill>
                  </a:tcPr>
                </a:tc>
                <a:tc hMerge="1">
                  <a:txBody>
                    <a:bodyPr/>
                    <a:lstStyle/>
                    <a:p>
                      <a:endParaRPr lang="en-US"/>
                    </a:p>
                  </a:txBody>
                  <a:tcPr/>
                </a:tc>
                <a:tc>
                  <a:txBody>
                    <a:bodyPr/>
                    <a:lstStyle/>
                    <a:p>
                      <a:pPr algn="l" fontAlgn="ctr"/>
                      <a:endParaRPr lang="en-US" sz="1400" b="1" i="0" u="none" strike="noStrike" dirty="0">
                        <a:solidFill>
                          <a:schemeClr val="bg1"/>
                        </a:solidFill>
                        <a:effectLst/>
                        <a:latin typeface="Calibri Light" panose="020F0302020204030204" pitchFamily="34" charset="0"/>
                        <a:ea typeface="Open Sans Light" panose="020B0306030504020204" pitchFamily="34" charset="0"/>
                        <a:cs typeface="Open Sans Light" panose="020B0306030504020204" pitchFamily="34" charset="0"/>
                      </a:endParaRPr>
                    </a:p>
                  </a:txBody>
                  <a:tcPr marL="7601" marR="7601" marT="7377"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gridSpan="2">
                  <a:txBody>
                    <a:bodyPr/>
                    <a:lstStyle/>
                    <a:p>
                      <a:pPr marL="45720" algn="l" fontAlgn="ctr"/>
                      <a:r>
                        <a:rPr lang="en-US" sz="1400" b="1" u="none" strike="noStrike" dirty="0" smtClean="0">
                          <a:solidFill>
                            <a:schemeClr val="bg1"/>
                          </a:solidFill>
                          <a:effectLst/>
                          <a:latin typeface="Calibri Light" panose="020F0302020204030204" pitchFamily="34" charset="0"/>
                          <a:ea typeface="Open Sans Light" panose="020B0306030504020204" pitchFamily="34" charset="0"/>
                          <a:cs typeface="Open Sans Light" panose="020B0306030504020204" pitchFamily="34" charset="0"/>
                        </a:rPr>
                        <a:t>Strategy</a:t>
                      </a:r>
                      <a:endParaRPr lang="en-US" sz="1400" b="1" i="0" u="none" strike="noStrike" dirty="0">
                        <a:solidFill>
                          <a:schemeClr val="bg1"/>
                        </a:solidFill>
                        <a:effectLst/>
                        <a:latin typeface="Calibri Light" panose="020F0302020204030204" pitchFamily="34" charset="0"/>
                        <a:ea typeface="Open Sans Light" panose="020B0306030504020204" pitchFamily="34" charset="0"/>
                        <a:cs typeface="Open Sans Light" panose="020B0306030504020204" pitchFamily="34" charset="0"/>
                      </a:endParaRPr>
                    </a:p>
                  </a:txBody>
                  <a:tcPr marL="7601" marR="7601" marT="7377"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73674"/>
                    </a:solidFill>
                  </a:tcPr>
                </a:tc>
                <a:tc hMerge="1">
                  <a:txBody>
                    <a:bodyPr/>
                    <a:lstStyle/>
                    <a:p>
                      <a:endParaRPr lang="en-US"/>
                    </a:p>
                  </a:txBody>
                  <a:tcPr/>
                </a:tc>
                <a:tc>
                  <a:txBody>
                    <a:bodyPr/>
                    <a:lstStyle/>
                    <a:p>
                      <a:pPr algn="l" fontAlgn="ctr"/>
                      <a:endParaRPr lang="en-US" sz="1400" b="1" i="0" u="none" strike="noStrike" dirty="0">
                        <a:solidFill>
                          <a:schemeClr val="bg1"/>
                        </a:solidFill>
                        <a:effectLst/>
                        <a:latin typeface="Calibri Light" panose="020F0302020204030204" pitchFamily="34" charset="0"/>
                        <a:ea typeface="Open Sans Light" panose="020B0306030504020204" pitchFamily="34" charset="0"/>
                        <a:cs typeface="Open Sans Light" panose="020B0306030504020204" pitchFamily="34" charset="0"/>
                      </a:endParaRPr>
                    </a:p>
                  </a:txBody>
                  <a:tcPr marL="7601" marR="7601" marT="7377"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gridSpan="2">
                  <a:txBody>
                    <a:bodyPr/>
                    <a:lstStyle/>
                    <a:p>
                      <a:pPr marL="45720" algn="l" fontAlgn="ctr"/>
                      <a:r>
                        <a:rPr lang="en-US" sz="1400" b="1" u="none" strike="noStrike" dirty="0" smtClean="0">
                          <a:solidFill>
                            <a:schemeClr val="bg1"/>
                          </a:solidFill>
                          <a:effectLst/>
                          <a:latin typeface="Calibri Light" panose="020F0302020204030204" pitchFamily="34" charset="0"/>
                          <a:ea typeface="Open Sans Light" panose="020B0306030504020204" pitchFamily="34" charset="0"/>
                          <a:cs typeface="Open Sans Light" panose="020B0306030504020204" pitchFamily="34" charset="0"/>
                        </a:rPr>
                        <a:t>Risk </a:t>
                      </a:r>
                      <a:r>
                        <a:rPr lang="en-US" sz="1400" b="1" u="none" strike="noStrike" dirty="0">
                          <a:solidFill>
                            <a:schemeClr val="bg1"/>
                          </a:solidFill>
                          <a:effectLst/>
                          <a:latin typeface="Calibri Light" panose="020F0302020204030204" pitchFamily="34" charset="0"/>
                          <a:ea typeface="Open Sans Light" panose="020B0306030504020204" pitchFamily="34" charset="0"/>
                          <a:cs typeface="Open Sans Light" panose="020B0306030504020204" pitchFamily="34" charset="0"/>
                        </a:rPr>
                        <a:t>Management</a:t>
                      </a:r>
                      <a:endParaRPr lang="en-US" sz="1400" b="1" i="0" u="none" strike="noStrike" dirty="0">
                        <a:solidFill>
                          <a:schemeClr val="bg1"/>
                        </a:solidFill>
                        <a:effectLst/>
                        <a:latin typeface="Calibri Light" panose="020F0302020204030204" pitchFamily="34" charset="0"/>
                        <a:ea typeface="Open Sans Light" panose="020B0306030504020204" pitchFamily="34" charset="0"/>
                        <a:cs typeface="Open Sans Light" panose="020B0306030504020204" pitchFamily="34" charset="0"/>
                      </a:endParaRPr>
                    </a:p>
                  </a:txBody>
                  <a:tcPr marL="7601" marR="7601" marT="7377"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43741"/>
                    </a:solidFill>
                  </a:tcPr>
                </a:tc>
                <a:tc hMerge="1">
                  <a:txBody>
                    <a:bodyPr/>
                    <a:lstStyle/>
                    <a:p>
                      <a:endParaRPr lang="en-US"/>
                    </a:p>
                  </a:txBody>
                  <a:tcPr/>
                </a:tc>
                <a:tc>
                  <a:txBody>
                    <a:bodyPr/>
                    <a:lstStyle/>
                    <a:p>
                      <a:pPr algn="l" fontAlgn="ctr"/>
                      <a:endParaRPr lang="en-US" sz="1400" b="1" i="0" u="none" strike="noStrike" dirty="0">
                        <a:solidFill>
                          <a:schemeClr val="bg1"/>
                        </a:solidFill>
                        <a:effectLst/>
                        <a:latin typeface="Calibri Light" panose="020F0302020204030204" pitchFamily="34" charset="0"/>
                        <a:ea typeface="Open Sans Light" panose="020B0306030504020204" pitchFamily="34" charset="0"/>
                        <a:cs typeface="Open Sans Light" panose="020B0306030504020204" pitchFamily="34" charset="0"/>
                      </a:endParaRPr>
                    </a:p>
                  </a:txBody>
                  <a:tcPr marL="7601" marR="7601" marT="7377"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gridSpan="2">
                  <a:txBody>
                    <a:bodyPr/>
                    <a:lstStyle/>
                    <a:p>
                      <a:pPr marL="45720" algn="l" fontAlgn="ctr"/>
                      <a:r>
                        <a:rPr lang="en-US" sz="1400" b="1" u="none" strike="noStrike" dirty="0" smtClean="0">
                          <a:solidFill>
                            <a:schemeClr val="bg1"/>
                          </a:solidFill>
                          <a:effectLst/>
                          <a:latin typeface="Calibri Light" panose="020F0302020204030204" pitchFamily="34" charset="0"/>
                          <a:ea typeface="Open Sans Light" panose="020B0306030504020204" pitchFamily="34" charset="0"/>
                          <a:cs typeface="Open Sans Light" panose="020B0306030504020204" pitchFamily="34" charset="0"/>
                        </a:rPr>
                        <a:t>Metrics </a:t>
                      </a:r>
                      <a:r>
                        <a:rPr lang="en-US" sz="1400" b="1" u="none" strike="noStrike" dirty="0">
                          <a:solidFill>
                            <a:schemeClr val="bg1"/>
                          </a:solidFill>
                          <a:effectLst/>
                          <a:latin typeface="Calibri Light" panose="020F0302020204030204" pitchFamily="34" charset="0"/>
                          <a:ea typeface="Open Sans Light" panose="020B0306030504020204" pitchFamily="34" charset="0"/>
                          <a:cs typeface="Open Sans Light" panose="020B0306030504020204" pitchFamily="34" charset="0"/>
                        </a:rPr>
                        <a:t>and Targets</a:t>
                      </a:r>
                      <a:endParaRPr lang="en-US" sz="1400" b="1" i="0" u="none" strike="noStrike" dirty="0">
                        <a:solidFill>
                          <a:schemeClr val="bg1"/>
                        </a:solidFill>
                        <a:effectLst/>
                        <a:latin typeface="Calibri Light" panose="020F0302020204030204" pitchFamily="34" charset="0"/>
                        <a:ea typeface="Open Sans Light" panose="020B0306030504020204" pitchFamily="34" charset="0"/>
                        <a:cs typeface="Open Sans Light" panose="020B0306030504020204" pitchFamily="34" charset="0"/>
                      </a:endParaRPr>
                    </a:p>
                  </a:txBody>
                  <a:tcPr marL="7601" marR="7601" marT="7377"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78B8F"/>
                    </a:solidFill>
                  </a:tcPr>
                </a:tc>
                <a:tc hMerge="1">
                  <a:txBody>
                    <a:bodyPr/>
                    <a:lstStyle/>
                    <a:p>
                      <a:endParaRPr lang="en-US"/>
                    </a:p>
                  </a:txBody>
                  <a:tcPr/>
                </a:tc>
                <a:extLst>
                  <a:ext uri="{0D108BD9-81ED-4DB2-BD59-A6C34878D82A}">
                    <a16:rowId xmlns="" xmlns:a16="http://schemas.microsoft.com/office/drawing/2014/main" val="10000"/>
                  </a:ext>
                </a:extLst>
              </a:tr>
              <a:tr h="863948">
                <a:tc gridSpan="2">
                  <a:txBody>
                    <a:bodyPr/>
                    <a:lstStyle/>
                    <a:p>
                      <a:pPr marL="0" marR="0" algn="l">
                        <a:lnSpc>
                          <a:spcPct val="100000"/>
                        </a:lnSpc>
                        <a:spcBef>
                          <a:spcPts val="0"/>
                        </a:spcBef>
                        <a:spcAft>
                          <a:spcPts val="0"/>
                        </a:spcAft>
                      </a:pPr>
                      <a:r>
                        <a:rPr lang="en-US" sz="1000" b="0" dirty="0" smtClean="0">
                          <a:effectLst/>
                          <a:latin typeface="+mj-lt"/>
                          <a:ea typeface="Open Sans" panose="020B0606030504020204" pitchFamily="34" charset="0"/>
                          <a:cs typeface="Open Sans" panose="020B0606030504020204" pitchFamily="34" charset="0"/>
                        </a:rPr>
                        <a:t>Disclose the organization’s governance around climate-related risks and opportunities.</a:t>
                      </a:r>
                      <a:endParaRPr lang="en-US" sz="1000" b="0" dirty="0">
                        <a:effectLst/>
                        <a:latin typeface="+mj-lt"/>
                        <a:ea typeface="Open Sans" panose="020B0606030504020204" pitchFamily="34" charset="0"/>
                        <a:cs typeface="Open Sans" panose="020B0606030504020204" pitchFamily="34" charset="0"/>
                      </a:endParaRPr>
                    </a:p>
                  </a:txBody>
                  <a:tcPr marL="45720" marR="45720" marT="7377"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E9EC"/>
                    </a:solidFill>
                  </a:tcPr>
                </a:tc>
                <a:tc hMerge="1">
                  <a:txBody>
                    <a:bodyPr/>
                    <a:lstStyle/>
                    <a:p>
                      <a:endParaRPr lang="en-US"/>
                    </a:p>
                  </a:txBody>
                  <a:tcPr/>
                </a:tc>
                <a:tc>
                  <a:txBody>
                    <a:bodyPr/>
                    <a:lstStyle/>
                    <a:p>
                      <a:pPr algn="l" fontAlgn="ctr">
                        <a:lnSpc>
                          <a:spcPct val="100000"/>
                        </a:lnSpc>
                      </a:pPr>
                      <a:endParaRPr lang="en-US" sz="10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7601" marR="7601" marT="7377"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gridSpan="2">
                  <a:txBody>
                    <a:bodyPr/>
                    <a:lstStyle/>
                    <a:p>
                      <a:pPr marL="0" marR="0" algn="l">
                        <a:lnSpc>
                          <a:spcPct val="100000"/>
                        </a:lnSpc>
                        <a:spcBef>
                          <a:spcPts val="0"/>
                        </a:spcBef>
                        <a:spcAft>
                          <a:spcPts val="0"/>
                        </a:spcAft>
                      </a:pPr>
                      <a:r>
                        <a:rPr lang="en-US" sz="1000" b="0" dirty="0" smtClean="0">
                          <a:effectLst/>
                          <a:latin typeface="+mj-lt"/>
                          <a:ea typeface="Open Sans" panose="020B0606030504020204" pitchFamily="34" charset="0"/>
                          <a:cs typeface="Open Sans" panose="020B0606030504020204" pitchFamily="34" charset="0"/>
                        </a:rPr>
                        <a:t>Disclose the actual and potential impacts of climate-related risks and opportunities on the organization’s businesses, strategy, and financial planning</a:t>
                      </a:r>
                      <a:r>
                        <a:rPr lang="en-US" sz="1000" b="0" baseline="0" dirty="0" smtClean="0">
                          <a:effectLst/>
                          <a:latin typeface="+mj-lt"/>
                          <a:ea typeface="Open Sans" panose="020B0606030504020204" pitchFamily="34" charset="0"/>
                          <a:cs typeface="Open Sans" panose="020B0606030504020204" pitchFamily="34" charset="0"/>
                        </a:rPr>
                        <a:t> where such information is material.</a:t>
                      </a:r>
                      <a:endParaRPr lang="en-US" sz="1000" b="0" dirty="0">
                        <a:effectLst/>
                        <a:latin typeface="+mj-lt"/>
                        <a:ea typeface="Open Sans" panose="020B0606030504020204" pitchFamily="34" charset="0"/>
                        <a:cs typeface="Open Sans" panose="020B0606030504020204" pitchFamily="34" charset="0"/>
                      </a:endParaRPr>
                    </a:p>
                  </a:txBody>
                  <a:tcPr marL="45720" marR="45720" marT="7377"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2D3E1"/>
                    </a:solidFill>
                  </a:tcPr>
                </a:tc>
                <a:tc hMerge="1">
                  <a:txBody>
                    <a:bodyPr/>
                    <a:lstStyle/>
                    <a:p>
                      <a:endParaRPr lang="en-US"/>
                    </a:p>
                  </a:txBody>
                  <a:tcPr/>
                </a:tc>
                <a:tc>
                  <a:txBody>
                    <a:bodyPr/>
                    <a:lstStyle/>
                    <a:p>
                      <a:pPr algn="l" fontAlgn="ctr">
                        <a:lnSpc>
                          <a:spcPct val="100000"/>
                        </a:lnSpc>
                      </a:pPr>
                      <a:endParaRPr lang="en-US" sz="10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7601" marR="7601" marT="7377"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gridSpan="2">
                  <a:txBody>
                    <a:bodyPr/>
                    <a:lstStyle/>
                    <a:p>
                      <a:pPr marL="0" marR="0" algn="l">
                        <a:lnSpc>
                          <a:spcPct val="100000"/>
                        </a:lnSpc>
                        <a:spcBef>
                          <a:spcPts val="0"/>
                        </a:spcBef>
                        <a:spcAft>
                          <a:spcPts val="0"/>
                        </a:spcAft>
                      </a:pPr>
                      <a:r>
                        <a:rPr lang="en-US" sz="1000" b="0" dirty="0" smtClean="0">
                          <a:effectLst/>
                          <a:latin typeface="+mj-lt"/>
                          <a:ea typeface="Open Sans" panose="020B0606030504020204" pitchFamily="34" charset="0"/>
                          <a:cs typeface="Open Sans" panose="020B0606030504020204" pitchFamily="34" charset="0"/>
                        </a:rPr>
                        <a:t>Disclose how the organization identifies, assesses, and manages climate-related risks.</a:t>
                      </a:r>
                      <a:endParaRPr lang="en-US" sz="1000" b="0" dirty="0">
                        <a:effectLst/>
                        <a:latin typeface="+mj-lt"/>
                        <a:ea typeface="Open Sans" panose="020B0606030504020204" pitchFamily="34" charset="0"/>
                        <a:cs typeface="Open Sans" panose="020B0606030504020204" pitchFamily="34" charset="0"/>
                      </a:endParaRPr>
                    </a:p>
                  </a:txBody>
                  <a:tcPr marL="45720" marR="45720" marT="7377"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ED2D6"/>
                    </a:solidFill>
                  </a:tcPr>
                </a:tc>
                <a:tc hMerge="1">
                  <a:txBody>
                    <a:bodyPr/>
                    <a:lstStyle/>
                    <a:p>
                      <a:endParaRPr lang="en-US"/>
                    </a:p>
                  </a:txBody>
                  <a:tcPr/>
                </a:tc>
                <a:tc>
                  <a:txBody>
                    <a:bodyPr/>
                    <a:lstStyle/>
                    <a:p>
                      <a:pPr algn="l" fontAlgn="ctr">
                        <a:lnSpc>
                          <a:spcPct val="100000"/>
                        </a:lnSpc>
                      </a:pPr>
                      <a:endParaRPr lang="en-US" sz="10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7601" marR="7601" marT="7377"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gridSpan="2">
                  <a:txBody>
                    <a:bodyPr/>
                    <a:lstStyle/>
                    <a:p>
                      <a:pPr marL="0" marR="0" algn="l">
                        <a:lnSpc>
                          <a:spcPct val="100000"/>
                        </a:lnSpc>
                        <a:spcBef>
                          <a:spcPts val="0"/>
                        </a:spcBef>
                        <a:spcAft>
                          <a:spcPts val="0"/>
                        </a:spcAft>
                      </a:pPr>
                      <a:r>
                        <a:rPr lang="en-US" sz="1000" b="0" dirty="0" smtClean="0">
                          <a:effectLst/>
                          <a:latin typeface="+mj-lt"/>
                          <a:ea typeface="Open Sans" panose="020B0606030504020204" pitchFamily="34" charset="0"/>
                          <a:cs typeface="Open Sans" panose="020B0606030504020204" pitchFamily="34" charset="0"/>
                        </a:rPr>
                        <a:t>Disclose the metrics and targets used to assess and manage relevant climate-related risks and opportunities</a:t>
                      </a:r>
                      <a:r>
                        <a:rPr lang="en-US" sz="1000" b="0" baseline="0" dirty="0" smtClean="0">
                          <a:effectLst/>
                          <a:latin typeface="+mj-lt"/>
                          <a:ea typeface="Open Sans" panose="020B0606030504020204" pitchFamily="34" charset="0"/>
                          <a:cs typeface="Open Sans" panose="020B0606030504020204" pitchFamily="34" charset="0"/>
                        </a:rPr>
                        <a:t> where such information is material.</a:t>
                      </a:r>
                      <a:endParaRPr lang="en-US" sz="1000" b="0" dirty="0">
                        <a:effectLst/>
                        <a:latin typeface="+mj-lt"/>
                        <a:ea typeface="Open Sans" panose="020B0606030504020204" pitchFamily="34" charset="0"/>
                        <a:cs typeface="Open Sans" panose="020B0606030504020204" pitchFamily="34" charset="0"/>
                      </a:endParaRPr>
                    </a:p>
                  </a:txBody>
                  <a:tcPr marL="45720" marR="45720" marT="7377"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EDEDE"/>
                    </a:solidFill>
                  </a:tcPr>
                </a:tc>
                <a:tc hMerge="1">
                  <a:txBody>
                    <a:bodyPr/>
                    <a:lstStyle/>
                    <a:p>
                      <a:endParaRPr lang="en-US"/>
                    </a:p>
                  </a:txBody>
                  <a:tcPr/>
                </a:tc>
                <a:extLst>
                  <a:ext uri="{0D108BD9-81ED-4DB2-BD59-A6C34878D82A}">
                    <a16:rowId xmlns="" xmlns:a16="http://schemas.microsoft.com/office/drawing/2014/main" val="10001"/>
                  </a:ext>
                </a:extLst>
              </a:tr>
              <a:tr h="293915">
                <a:tc gridSpan="2">
                  <a:txBody>
                    <a:bodyPr/>
                    <a:lstStyle/>
                    <a:p>
                      <a:pPr marL="45720" algn="l" fontAlgn="ctr">
                        <a:spcAft>
                          <a:spcPts val="300"/>
                        </a:spcAft>
                      </a:pPr>
                      <a:r>
                        <a:rPr lang="en-US" sz="1050" b="1" u="none" strike="noStrike" dirty="0">
                          <a:solidFill>
                            <a:schemeClr val="tx1"/>
                          </a:solidFill>
                          <a:effectLst/>
                          <a:latin typeface="+mj-lt"/>
                          <a:ea typeface="Open Sans" panose="020B0606030504020204" pitchFamily="34" charset="0"/>
                          <a:cs typeface="Open Sans" panose="020B0606030504020204" pitchFamily="34" charset="0"/>
                        </a:rPr>
                        <a:t>Recommended </a:t>
                      </a:r>
                      <a:r>
                        <a:rPr lang="en-US" sz="1050" b="1" u="none" strike="noStrike" dirty="0" smtClean="0">
                          <a:solidFill>
                            <a:schemeClr val="tx1"/>
                          </a:solidFill>
                          <a:effectLst/>
                          <a:latin typeface="+mj-lt"/>
                          <a:ea typeface="Open Sans" panose="020B0606030504020204" pitchFamily="34" charset="0"/>
                          <a:cs typeface="Open Sans" panose="020B0606030504020204" pitchFamily="34" charset="0"/>
                        </a:rPr>
                        <a:t>Disclosures</a:t>
                      </a:r>
                      <a:endParaRPr lang="en-US" sz="1050" b="1" i="0" u="none" strike="noStrike" dirty="0">
                        <a:solidFill>
                          <a:schemeClr val="tx1"/>
                        </a:solidFill>
                        <a:effectLst/>
                        <a:latin typeface="+mj-lt"/>
                        <a:ea typeface="Open Sans" panose="020B0606030504020204" pitchFamily="34" charset="0"/>
                        <a:cs typeface="Open Sans" panose="020B0606030504020204" pitchFamily="34" charset="0"/>
                      </a:endParaRPr>
                    </a:p>
                  </a:txBody>
                  <a:tcPr marL="7601" marR="7601" marT="7377" anchor="b">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a:txBody>
                    <a:bodyPr/>
                    <a:lstStyle/>
                    <a:p>
                      <a:pPr algn="l" fontAlgn="ctr">
                        <a:spcAft>
                          <a:spcPts val="300"/>
                        </a:spcAft>
                      </a:pPr>
                      <a:endParaRPr lang="en-US" sz="1050" b="1" i="0" u="none" strike="noStrike" dirty="0">
                        <a:solidFill>
                          <a:schemeClr val="tx1"/>
                        </a:solidFill>
                        <a:effectLst/>
                        <a:latin typeface="+mj-lt"/>
                        <a:ea typeface="Open Sans" panose="020B0606030504020204" pitchFamily="34" charset="0"/>
                        <a:cs typeface="Open Sans" panose="020B0606030504020204" pitchFamily="34" charset="0"/>
                      </a:endParaRPr>
                    </a:p>
                  </a:txBody>
                  <a:tcPr marL="7601" marR="7601" marT="737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gridSpan="2">
                  <a:txBody>
                    <a:bodyPr/>
                    <a:lstStyle/>
                    <a:p>
                      <a:pPr marL="45720" algn="l" fontAlgn="ctr">
                        <a:spcAft>
                          <a:spcPts val="300"/>
                        </a:spcAft>
                      </a:pPr>
                      <a:r>
                        <a:rPr lang="en-US" sz="1050" b="1" u="none" strike="noStrike" dirty="0">
                          <a:solidFill>
                            <a:schemeClr val="tx1"/>
                          </a:solidFill>
                          <a:effectLst/>
                          <a:latin typeface="+mj-lt"/>
                          <a:ea typeface="Open Sans" panose="020B0606030504020204" pitchFamily="34" charset="0"/>
                          <a:cs typeface="Open Sans" panose="020B0606030504020204" pitchFamily="34" charset="0"/>
                        </a:rPr>
                        <a:t>Recommended Disclosures</a:t>
                      </a:r>
                      <a:endParaRPr lang="en-US" sz="1050" b="1" i="0" u="none" strike="noStrike" dirty="0">
                        <a:solidFill>
                          <a:schemeClr val="tx1"/>
                        </a:solidFill>
                        <a:effectLst/>
                        <a:latin typeface="+mj-lt"/>
                        <a:ea typeface="Open Sans" panose="020B0606030504020204" pitchFamily="34" charset="0"/>
                        <a:cs typeface="Open Sans" panose="020B0606030504020204" pitchFamily="34" charset="0"/>
                      </a:endParaRPr>
                    </a:p>
                  </a:txBody>
                  <a:tcPr marL="7601" marR="7601" marT="7377" anchor="b">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a:txBody>
                    <a:bodyPr/>
                    <a:lstStyle/>
                    <a:p>
                      <a:pPr algn="l" fontAlgn="ctr">
                        <a:spcAft>
                          <a:spcPts val="300"/>
                        </a:spcAft>
                      </a:pPr>
                      <a:endParaRPr lang="en-US" sz="1050" b="1" i="0" u="none" strike="noStrike" dirty="0">
                        <a:solidFill>
                          <a:schemeClr val="tx1"/>
                        </a:solidFill>
                        <a:effectLst/>
                        <a:latin typeface="+mj-lt"/>
                        <a:ea typeface="Open Sans" panose="020B0606030504020204" pitchFamily="34" charset="0"/>
                        <a:cs typeface="Open Sans" panose="020B0606030504020204" pitchFamily="34" charset="0"/>
                      </a:endParaRPr>
                    </a:p>
                  </a:txBody>
                  <a:tcPr marL="7601" marR="7601" marT="737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gridSpan="2">
                  <a:txBody>
                    <a:bodyPr/>
                    <a:lstStyle/>
                    <a:p>
                      <a:pPr marL="45720" algn="l" fontAlgn="ctr">
                        <a:spcAft>
                          <a:spcPts val="300"/>
                        </a:spcAft>
                      </a:pPr>
                      <a:r>
                        <a:rPr lang="en-US" sz="1050" b="1" u="none" strike="noStrike" dirty="0">
                          <a:solidFill>
                            <a:schemeClr val="tx1"/>
                          </a:solidFill>
                          <a:effectLst/>
                          <a:latin typeface="+mj-lt"/>
                          <a:ea typeface="Open Sans" panose="020B0606030504020204" pitchFamily="34" charset="0"/>
                          <a:cs typeface="Open Sans" panose="020B0606030504020204" pitchFamily="34" charset="0"/>
                        </a:rPr>
                        <a:t>Recommended Disclosures</a:t>
                      </a:r>
                      <a:endParaRPr lang="en-US" sz="1050" b="1" i="0" u="none" strike="noStrike" dirty="0">
                        <a:solidFill>
                          <a:schemeClr val="tx1"/>
                        </a:solidFill>
                        <a:effectLst/>
                        <a:latin typeface="+mj-lt"/>
                        <a:ea typeface="Open Sans" panose="020B0606030504020204" pitchFamily="34" charset="0"/>
                        <a:cs typeface="Open Sans" panose="020B0606030504020204" pitchFamily="34" charset="0"/>
                      </a:endParaRPr>
                    </a:p>
                  </a:txBody>
                  <a:tcPr marL="7601" marR="7601" marT="7377" anchor="b">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a:txBody>
                    <a:bodyPr/>
                    <a:lstStyle/>
                    <a:p>
                      <a:pPr algn="l" fontAlgn="ctr">
                        <a:spcAft>
                          <a:spcPts val="300"/>
                        </a:spcAft>
                      </a:pPr>
                      <a:endParaRPr lang="en-US" sz="1050" b="1" i="0" u="none" strike="noStrike" dirty="0">
                        <a:solidFill>
                          <a:schemeClr val="tx1"/>
                        </a:solidFill>
                        <a:effectLst/>
                        <a:latin typeface="+mj-lt"/>
                        <a:ea typeface="Open Sans" panose="020B0606030504020204" pitchFamily="34" charset="0"/>
                        <a:cs typeface="Open Sans" panose="020B0606030504020204" pitchFamily="34" charset="0"/>
                      </a:endParaRPr>
                    </a:p>
                  </a:txBody>
                  <a:tcPr marL="7601" marR="7601" marT="737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gridSpan="2">
                  <a:txBody>
                    <a:bodyPr/>
                    <a:lstStyle/>
                    <a:p>
                      <a:pPr marL="45720" algn="l" fontAlgn="ctr">
                        <a:spcAft>
                          <a:spcPts val="300"/>
                        </a:spcAft>
                      </a:pPr>
                      <a:r>
                        <a:rPr lang="en-US" sz="1050" b="1" u="none" strike="noStrike" dirty="0">
                          <a:solidFill>
                            <a:schemeClr val="tx1"/>
                          </a:solidFill>
                          <a:effectLst/>
                          <a:latin typeface="+mj-lt"/>
                          <a:ea typeface="Open Sans" panose="020B0606030504020204" pitchFamily="34" charset="0"/>
                          <a:cs typeface="Open Sans" panose="020B0606030504020204" pitchFamily="34" charset="0"/>
                        </a:rPr>
                        <a:t>Recommended Disclosures</a:t>
                      </a:r>
                      <a:endParaRPr lang="en-US" sz="1050" b="1" i="0" u="none" strike="noStrike" dirty="0">
                        <a:solidFill>
                          <a:schemeClr val="tx1"/>
                        </a:solidFill>
                        <a:effectLst/>
                        <a:latin typeface="+mj-lt"/>
                        <a:ea typeface="Open Sans" panose="020B0606030504020204" pitchFamily="34" charset="0"/>
                        <a:cs typeface="Open Sans" panose="020B0606030504020204" pitchFamily="34" charset="0"/>
                      </a:endParaRPr>
                    </a:p>
                  </a:txBody>
                  <a:tcPr marL="7601" marR="7601" marT="7377" anchor="b">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extLst>
                  <a:ext uri="{0D108BD9-81ED-4DB2-BD59-A6C34878D82A}">
                    <a16:rowId xmlns="" xmlns:a16="http://schemas.microsoft.com/office/drawing/2014/main" val="10002"/>
                  </a:ext>
                </a:extLst>
              </a:tr>
              <a:tr h="877387">
                <a:tc>
                  <a:txBody>
                    <a:bodyPr/>
                    <a:lstStyle/>
                    <a:p>
                      <a:pPr algn="ctr" fontAlgn="ctr">
                        <a:lnSpc>
                          <a:spcPct val="110000"/>
                        </a:lnSpc>
                      </a:pPr>
                      <a:r>
                        <a:rPr lang="en-US" sz="900" u="none" strike="noStrike" dirty="0" smtClean="0">
                          <a:effectLst/>
                          <a:latin typeface="Open Sans" panose="020B0606030504020204" pitchFamily="34" charset="0"/>
                          <a:ea typeface="Open Sans" panose="020B0606030504020204" pitchFamily="34" charset="0"/>
                          <a:cs typeface="Open Sans" panose="020B0606030504020204" pitchFamily="34" charset="0"/>
                        </a:rPr>
                        <a:t>a)</a:t>
                      </a:r>
                      <a:endParaRPr lang="en-US" sz="9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27432" marB="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0000"/>
                        </a:lnSpc>
                        <a:spcBef>
                          <a:spcPts val="0"/>
                        </a:spcBef>
                        <a:spcAft>
                          <a:spcPts val="0"/>
                        </a:spcAft>
                      </a:pPr>
                      <a:r>
                        <a:rPr lang="en-US" sz="1000" dirty="0" smtClean="0">
                          <a:effectLst/>
                          <a:latin typeface="+mj-lt"/>
                          <a:ea typeface="Open Sans" panose="020B0606030504020204" pitchFamily="34" charset="0"/>
                          <a:cs typeface="Open Sans" panose="020B0606030504020204" pitchFamily="34" charset="0"/>
                        </a:rPr>
                        <a:t>Describe the board’s oversight of climate-related risks and opportunities.</a:t>
                      </a:r>
                      <a:endParaRPr lang="en-US" sz="1000" dirty="0">
                        <a:effectLst/>
                        <a:latin typeface="+mj-lt"/>
                        <a:ea typeface="Open Sans" panose="020B0606030504020204" pitchFamily="34" charset="0"/>
                        <a:cs typeface="Open Sans" panose="020B0606030504020204" pitchFamily="34" charset="0"/>
                      </a:endParaRPr>
                    </a:p>
                  </a:txBody>
                  <a:tcPr marL="0" marR="4572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lnSpc>
                          <a:spcPct val="100000"/>
                        </a:lnSpc>
                      </a:pPr>
                      <a:endParaRPr lang="en-US" sz="10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lnSpc>
                          <a:spcPct val="100000"/>
                        </a:lnSpc>
                      </a:pPr>
                      <a:r>
                        <a:rPr lang="en-US" sz="1000" u="none" strike="noStrike" dirty="0">
                          <a:effectLst/>
                          <a:latin typeface="+mj-lt"/>
                          <a:ea typeface="Open Sans" panose="020B0606030504020204" pitchFamily="34" charset="0"/>
                          <a:cs typeface="Open Sans" panose="020B0606030504020204" pitchFamily="34" charset="0"/>
                        </a:rPr>
                        <a:t>a</a:t>
                      </a:r>
                      <a:r>
                        <a:rPr lang="en-US" sz="1000" u="none" strike="noStrike" dirty="0" smtClean="0">
                          <a:effectLst/>
                          <a:latin typeface="+mj-lt"/>
                          <a:ea typeface="Open Sans" panose="020B0606030504020204" pitchFamily="34" charset="0"/>
                          <a:cs typeface="Open Sans" panose="020B0606030504020204" pitchFamily="34" charset="0"/>
                        </a:rPr>
                        <a:t>)</a:t>
                      </a:r>
                      <a:endParaRPr lang="en-US" sz="10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0" marR="0" marT="27432" marB="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0000"/>
                        </a:lnSpc>
                        <a:spcBef>
                          <a:spcPts val="0"/>
                        </a:spcBef>
                        <a:spcAft>
                          <a:spcPts val="0"/>
                        </a:spcAft>
                      </a:pPr>
                      <a:r>
                        <a:rPr lang="en-US" sz="1000" dirty="0" smtClean="0">
                          <a:effectLst/>
                          <a:latin typeface="+mj-lt"/>
                          <a:ea typeface="Open Sans" panose="020B0606030504020204" pitchFamily="34" charset="0"/>
                          <a:cs typeface="Open Sans" panose="020B0606030504020204" pitchFamily="34" charset="0"/>
                        </a:rPr>
                        <a:t>Describe the climate-related risks and opportunities the organization has identified over the short, medium, and long term.</a:t>
                      </a:r>
                      <a:endParaRPr lang="en-US" sz="1000" dirty="0">
                        <a:effectLst/>
                        <a:latin typeface="+mj-lt"/>
                        <a:ea typeface="Open Sans" panose="020B0606030504020204" pitchFamily="34" charset="0"/>
                        <a:cs typeface="Open Sans" panose="020B0606030504020204" pitchFamily="34" charset="0"/>
                      </a:endParaRPr>
                    </a:p>
                  </a:txBody>
                  <a:tcPr marL="0" marR="4572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lnSpc>
                          <a:spcPct val="100000"/>
                        </a:lnSpc>
                      </a:pPr>
                      <a:endParaRPr lang="en-US" sz="10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lnSpc>
                          <a:spcPct val="100000"/>
                        </a:lnSpc>
                      </a:pPr>
                      <a:r>
                        <a:rPr lang="en-US" sz="1000" u="none" strike="noStrike" dirty="0">
                          <a:effectLst/>
                          <a:latin typeface="+mj-lt"/>
                          <a:ea typeface="Open Sans" panose="020B0606030504020204" pitchFamily="34" charset="0"/>
                          <a:cs typeface="Open Sans" panose="020B0606030504020204" pitchFamily="34" charset="0"/>
                        </a:rPr>
                        <a:t>a</a:t>
                      </a:r>
                      <a:r>
                        <a:rPr lang="en-US" sz="1000" u="none" strike="noStrike" dirty="0" smtClean="0">
                          <a:effectLst/>
                          <a:latin typeface="+mj-lt"/>
                          <a:ea typeface="Open Sans" panose="020B0606030504020204" pitchFamily="34" charset="0"/>
                          <a:cs typeface="Open Sans" panose="020B0606030504020204" pitchFamily="34" charset="0"/>
                        </a:rPr>
                        <a:t>)</a:t>
                      </a:r>
                      <a:endParaRPr lang="en-US" sz="10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0" marR="0" marT="27432" marB="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0000"/>
                        </a:lnSpc>
                        <a:spcBef>
                          <a:spcPts val="0"/>
                        </a:spcBef>
                        <a:spcAft>
                          <a:spcPts val="0"/>
                        </a:spcAft>
                      </a:pPr>
                      <a:r>
                        <a:rPr lang="en-US" sz="1000" dirty="0" smtClean="0">
                          <a:effectLst/>
                          <a:latin typeface="+mj-lt"/>
                          <a:ea typeface="Open Sans" panose="020B0606030504020204" pitchFamily="34" charset="0"/>
                          <a:cs typeface="Open Sans" panose="020B0606030504020204" pitchFamily="34" charset="0"/>
                        </a:rPr>
                        <a:t>Describe the organization’s processes for identifying and assessing climate-related risks.</a:t>
                      </a:r>
                      <a:endParaRPr lang="en-US" sz="1000" dirty="0">
                        <a:effectLst/>
                        <a:latin typeface="+mj-lt"/>
                        <a:ea typeface="Open Sans" panose="020B0606030504020204" pitchFamily="34" charset="0"/>
                        <a:cs typeface="Open Sans" panose="020B0606030504020204" pitchFamily="34" charset="0"/>
                      </a:endParaRPr>
                    </a:p>
                  </a:txBody>
                  <a:tcPr marL="0" marR="4572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lnSpc>
                          <a:spcPct val="100000"/>
                        </a:lnSpc>
                      </a:pPr>
                      <a:endParaRPr lang="en-US" sz="10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lnSpc>
                          <a:spcPct val="100000"/>
                        </a:lnSpc>
                      </a:pPr>
                      <a:r>
                        <a:rPr lang="en-US" sz="1000" u="none" strike="noStrike" dirty="0">
                          <a:effectLst/>
                          <a:latin typeface="+mj-lt"/>
                          <a:ea typeface="Open Sans" panose="020B0606030504020204" pitchFamily="34" charset="0"/>
                          <a:cs typeface="Open Sans" panose="020B0606030504020204" pitchFamily="34" charset="0"/>
                        </a:rPr>
                        <a:t>a</a:t>
                      </a:r>
                      <a:r>
                        <a:rPr lang="en-US" sz="1000" u="none" strike="noStrike" dirty="0" smtClean="0">
                          <a:effectLst/>
                          <a:latin typeface="+mj-lt"/>
                          <a:ea typeface="Open Sans" panose="020B0606030504020204" pitchFamily="34" charset="0"/>
                          <a:cs typeface="Open Sans" panose="020B0606030504020204" pitchFamily="34" charset="0"/>
                        </a:rPr>
                        <a:t>)</a:t>
                      </a:r>
                      <a:endParaRPr lang="en-US" sz="10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0" marR="0" marT="27432" marB="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0000"/>
                        </a:lnSpc>
                        <a:spcBef>
                          <a:spcPts val="0"/>
                        </a:spcBef>
                        <a:spcAft>
                          <a:spcPts val="0"/>
                        </a:spcAft>
                      </a:pPr>
                      <a:r>
                        <a:rPr lang="en-US" sz="1000" dirty="0" smtClean="0">
                          <a:effectLst/>
                          <a:latin typeface="+mj-lt"/>
                          <a:ea typeface="Open Sans" panose="020B0606030504020204" pitchFamily="34" charset="0"/>
                          <a:cs typeface="Open Sans" panose="020B0606030504020204" pitchFamily="34" charset="0"/>
                        </a:rPr>
                        <a:t>Disclose the metrics used by the organization to assess climate-related risks and opportunities in line with its strategy and risk management process.</a:t>
                      </a:r>
                      <a:endParaRPr lang="en-US" sz="1000" dirty="0">
                        <a:effectLst/>
                        <a:latin typeface="+mj-lt"/>
                        <a:ea typeface="Open Sans" panose="020B0606030504020204" pitchFamily="34" charset="0"/>
                        <a:cs typeface="Open Sans" panose="020B0606030504020204" pitchFamily="34" charset="0"/>
                      </a:endParaRPr>
                    </a:p>
                  </a:txBody>
                  <a:tcPr marL="0" marR="4572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03"/>
                  </a:ext>
                </a:extLst>
              </a:tr>
              <a:tr h="740227">
                <a:tc>
                  <a:txBody>
                    <a:bodyPr/>
                    <a:lstStyle/>
                    <a:p>
                      <a:pPr algn="ctr" fontAlgn="ctr">
                        <a:lnSpc>
                          <a:spcPct val="110000"/>
                        </a:lnSpc>
                      </a:pPr>
                      <a:r>
                        <a:rPr lang="en-US" sz="900" u="none" strike="noStrike" kern="1200" dirty="0" smtClean="0">
                          <a:solidFill>
                            <a:schemeClr val="dk1"/>
                          </a:solidFill>
                          <a:effectLst/>
                          <a:latin typeface="Open Sans" panose="020B0606030504020204" pitchFamily="34" charset="0"/>
                          <a:ea typeface="Open Sans" panose="020B0606030504020204" pitchFamily="34" charset="0"/>
                          <a:cs typeface="Open Sans" panose="020B0606030504020204" pitchFamily="34" charset="0"/>
                        </a:rPr>
                        <a:t>b)</a:t>
                      </a:r>
                      <a:endParaRPr lang="en-US" sz="900" u="none" strike="noStrik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36576" marB="0">
                    <a:lnL w="12700" cmpd="sng">
                      <a:noFill/>
                    </a:lnL>
                    <a:lnR w="12700" cmpd="sng">
                      <a:noFill/>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lnSpc>
                          <a:spcPct val="100000"/>
                        </a:lnSpc>
                      </a:pPr>
                      <a:r>
                        <a:rPr lang="en-US" sz="1000" dirty="0" smtClean="0">
                          <a:effectLst/>
                          <a:latin typeface="+mj-lt"/>
                          <a:ea typeface="Open Sans" panose="020B0606030504020204" pitchFamily="34" charset="0"/>
                          <a:cs typeface="Open Sans" panose="020B0606030504020204" pitchFamily="34" charset="0"/>
                        </a:rPr>
                        <a:t>Describe management’s role in assessing and managing climate-related risks and opportunities.</a:t>
                      </a:r>
                      <a:endParaRPr lang="en-US" sz="10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0" marR="45720">
                    <a:lnL w="12700" cmpd="sng">
                      <a:noFill/>
                    </a:lnL>
                    <a:lnR w="12700" cmpd="sng">
                      <a:noFill/>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lnSpc>
                          <a:spcPct val="100000"/>
                        </a:lnSpc>
                      </a:pPr>
                      <a:endParaRPr lang="en-US" sz="10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lnSpc>
                          <a:spcPct val="100000"/>
                        </a:lnSpc>
                      </a:pPr>
                      <a:r>
                        <a:rPr lang="en-US" sz="1000" u="none" strike="noStrike" dirty="0">
                          <a:effectLst/>
                          <a:latin typeface="+mj-lt"/>
                          <a:ea typeface="Open Sans" panose="020B0606030504020204" pitchFamily="34" charset="0"/>
                          <a:cs typeface="Open Sans" panose="020B0606030504020204" pitchFamily="34" charset="0"/>
                        </a:rPr>
                        <a:t>b</a:t>
                      </a:r>
                      <a:r>
                        <a:rPr lang="en-US" sz="1000" u="none" strike="noStrike" dirty="0" smtClean="0">
                          <a:effectLst/>
                          <a:latin typeface="+mj-lt"/>
                          <a:ea typeface="Open Sans" panose="020B0606030504020204" pitchFamily="34" charset="0"/>
                          <a:cs typeface="Open Sans" panose="020B0606030504020204" pitchFamily="34" charset="0"/>
                        </a:rPr>
                        <a:t>)</a:t>
                      </a:r>
                      <a:endParaRPr lang="en-US" sz="10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0" marR="0" marT="36576" marB="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0000"/>
                        </a:lnSpc>
                        <a:spcBef>
                          <a:spcPts val="0"/>
                        </a:spcBef>
                        <a:spcAft>
                          <a:spcPts val="0"/>
                        </a:spcAft>
                      </a:pPr>
                      <a:r>
                        <a:rPr lang="en-US" sz="1000" dirty="0" smtClean="0">
                          <a:effectLst/>
                          <a:latin typeface="+mj-lt"/>
                          <a:ea typeface="Open Sans" panose="020B0606030504020204" pitchFamily="34" charset="0"/>
                          <a:cs typeface="Open Sans" panose="020B0606030504020204" pitchFamily="34" charset="0"/>
                        </a:rPr>
                        <a:t>Describe the impact of climate-related risks and opportunities on the organization’s businesses, strategy, and financial planning.</a:t>
                      </a:r>
                      <a:endParaRPr lang="en-US" sz="1000" dirty="0">
                        <a:effectLst/>
                        <a:latin typeface="+mj-lt"/>
                        <a:ea typeface="Open Sans" panose="020B0606030504020204" pitchFamily="34" charset="0"/>
                        <a:cs typeface="Open Sans" panose="020B0606030504020204" pitchFamily="34" charset="0"/>
                      </a:endParaRPr>
                    </a:p>
                  </a:txBody>
                  <a:tcPr marL="0" marR="4572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lnSpc>
                          <a:spcPct val="100000"/>
                        </a:lnSpc>
                      </a:pPr>
                      <a:endParaRPr lang="en-US" sz="10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lnSpc>
                          <a:spcPct val="100000"/>
                        </a:lnSpc>
                      </a:pPr>
                      <a:r>
                        <a:rPr lang="en-US" sz="1000" u="none" strike="noStrike" dirty="0">
                          <a:effectLst/>
                          <a:latin typeface="+mj-lt"/>
                          <a:ea typeface="Open Sans" panose="020B0606030504020204" pitchFamily="34" charset="0"/>
                          <a:cs typeface="Open Sans" panose="020B0606030504020204" pitchFamily="34" charset="0"/>
                        </a:rPr>
                        <a:t>b</a:t>
                      </a:r>
                      <a:r>
                        <a:rPr lang="en-US" sz="1000" u="none" strike="noStrike" dirty="0" smtClean="0">
                          <a:effectLst/>
                          <a:latin typeface="+mj-lt"/>
                          <a:ea typeface="Open Sans" panose="020B0606030504020204" pitchFamily="34" charset="0"/>
                          <a:cs typeface="Open Sans" panose="020B0606030504020204" pitchFamily="34" charset="0"/>
                        </a:rPr>
                        <a:t>)</a:t>
                      </a:r>
                      <a:endParaRPr lang="en-US" sz="10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0" marR="0" marT="36576" marB="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356616" rtl="0" eaLnBrk="1" fontAlgn="ctr" latinLnBrk="0" hangingPunct="1">
                        <a:lnSpc>
                          <a:spcPct val="100000"/>
                        </a:lnSpc>
                        <a:spcBef>
                          <a:spcPts val="0"/>
                        </a:spcBef>
                        <a:spcAft>
                          <a:spcPts val="0"/>
                        </a:spcAft>
                        <a:buClrTx/>
                        <a:buSzTx/>
                        <a:buFontTx/>
                        <a:buNone/>
                        <a:tabLst/>
                        <a:defRPr/>
                      </a:pPr>
                      <a:r>
                        <a:rPr lang="en-US" sz="1000" dirty="0" smtClean="0">
                          <a:effectLst/>
                          <a:latin typeface="+mj-lt"/>
                          <a:ea typeface="Open Sans" panose="020B0606030504020204" pitchFamily="34" charset="0"/>
                          <a:cs typeface="Open Sans" panose="020B0606030504020204" pitchFamily="34" charset="0"/>
                        </a:rPr>
                        <a:t>Describe the organization’s processes for managing climate-related risks.</a:t>
                      </a:r>
                    </a:p>
                  </a:txBody>
                  <a:tcPr marL="0" marR="4572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lnSpc>
                          <a:spcPct val="100000"/>
                        </a:lnSpc>
                      </a:pPr>
                      <a:endParaRPr lang="en-US" sz="10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algn="ctr" defTabSz="320027" rtl="0" eaLnBrk="1" fontAlgn="ctr" latinLnBrk="0" hangingPunct="1">
                        <a:lnSpc>
                          <a:spcPct val="100000"/>
                        </a:lnSpc>
                      </a:pPr>
                      <a:r>
                        <a:rPr lang="en-US" sz="1000" u="none" strike="noStrike" kern="1200" dirty="0">
                          <a:solidFill>
                            <a:schemeClr val="dk1"/>
                          </a:solidFill>
                          <a:effectLst/>
                          <a:latin typeface="+mj-lt"/>
                          <a:ea typeface="Open Sans" panose="020B0606030504020204" pitchFamily="34" charset="0"/>
                          <a:cs typeface="Open Sans" panose="020B0606030504020204" pitchFamily="34" charset="0"/>
                        </a:rPr>
                        <a:t>b</a:t>
                      </a:r>
                      <a:r>
                        <a:rPr lang="en-US" sz="1000" u="none" strike="noStrike" kern="1200" dirty="0" smtClean="0">
                          <a:solidFill>
                            <a:schemeClr val="dk1"/>
                          </a:solidFill>
                          <a:effectLst/>
                          <a:latin typeface="+mj-lt"/>
                          <a:ea typeface="Open Sans" panose="020B0606030504020204" pitchFamily="34" charset="0"/>
                          <a:cs typeface="Open Sans" panose="020B0606030504020204" pitchFamily="34" charset="0"/>
                        </a:rPr>
                        <a:t>)</a:t>
                      </a:r>
                      <a:endParaRPr lang="en-US" sz="1000" u="none" strike="noStrike" kern="1200" dirty="0">
                        <a:solidFill>
                          <a:schemeClr val="dk1"/>
                        </a:solidFill>
                        <a:effectLst/>
                        <a:latin typeface="+mj-lt"/>
                        <a:ea typeface="Open Sans" panose="020B0606030504020204" pitchFamily="34" charset="0"/>
                        <a:cs typeface="Open Sans" panose="020B0606030504020204" pitchFamily="34" charset="0"/>
                      </a:endParaRPr>
                    </a:p>
                  </a:txBody>
                  <a:tcPr marL="0" marR="0" marT="36576" marB="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0000"/>
                        </a:lnSpc>
                        <a:spcBef>
                          <a:spcPts val="0"/>
                        </a:spcBef>
                        <a:spcAft>
                          <a:spcPts val="0"/>
                        </a:spcAft>
                      </a:pPr>
                      <a:r>
                        <a:rPr lang="en-US" sz="1000" dirty="0" smtClean="0">
                          <a:effectLst/>
                          <a:latin typeface="+mj-lt"/>
                          <a:ea typeface="Open Sans" panose="020B0606030504020204" pitchFamily="34" charset="0"/>
                          <a:cs typeface="Open Sans" panose="020B0606030504020204" pitchFamily="34" charset="0"/>
                        </a:rPr>
                        <a:t>Disclose Scope 1, Scope 2, and, if appropriate, Scope 3 greenhouse gas (GHG) emissions, and the related risks.</a:t>
                      </a:r>
                      <a:endParaRPr lang="en-US" sz="1000" dirty="0">
                        <a:effectLst/>
                        <a:latin typeface="+mj-lt"/>
                        <a:ea typeface="Open Sans" panose="020B0606030504020204" pitchFamily="34" charset="0"/>
                        <a:cs typeface="Open Sans" panose="020B0606030504020204" pitchFamily="34" charset="0"/>
                      </a:endParaRPr>
                    </a:p>
                  </a:txBody>
                  <a:tcPr marL="0" marR="4572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04"/>
                  </a:ext>
                </a:extLst>
              </a:tr>
              <a:tr h="1042853">
                <a:tc>
                  <a:txBody>
                    <a:bodyPr/>
                    <a:lstStyle/>
                    <a:p>
                      <a:pPr algn="ctr" fontAlgn="ctr">
                        <a:lnSpc>
                          <a:spcPct val="110000"/>
                        </a:lnSpc>
                      </a:pPr>
                      <a:endParaRPr lang="en-US" sz="9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lnSpc>
                          <a:spcPct val="100000"/>
                        </a:lnSpc>
                      </a:pPr>
                      <a:endParaRPr lang="en-US" sz="10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45720" marR="4572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lnSpc>
                          <a:spcPct val="100000"/>
                        </a:lnSpc>
                      </a:pPr>
                      <a:endParaRPr lang="en-US" sz="10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lnSpc>
                          <a:spcPct val="100000"/>
                        </a:lnSpc>
                      </a:pPr>
                      <a:r>
                        <a:rPr lang="en-US" sz="1000" u="none" strike="noStrike" dirty="0" smtClean="0">
                          <a:effectLst/>
                          <a:latin typeface="+mj-lt"/>
                          <a:ea typeface="Open Sans" panose="020B0606030504020204" pitchFamily="34" charset="0"/>
                          <a:cs typeface="Open Sans" panose="020B0606030504020204" pitchFamily="34" charset="0"/>
                        </a:rPr>
                        <a:t>c)</a:t>
                      </a:r>
                      <a:endParaRPr lang="en-US" sz="10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0" marR="0" marT="36576" marB="0">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nSpc>
                          <a:spcPct val="100000"/>
                        </a:lnSpc>
                        <a:spcBef>
                          <a:spcPts val="0"/>
                        </a:spcBef>
                        <a:spcAft>
                          <a:spcPts val="0"/>
                        </a:spcAft>
                      </a:pPr>
                      <a:r>
                        <a:rPr lang="en-US" sz="1000" dirty="0" smtClean="0">
                          <a:effectLst/>
                          <a:latin typeface="+mj-lt"/>
                          <a:ea typeface="Open Sans" panose="020B0606030504020204" pitchFamily="34" charset="0"/>
                          <a:cs typeface="Open Sans" panose="020B0606030504020204" pitchFamily="34" charset="0"/>
                        </a:rPr>
                        <a:t>Describe the resilience of the organization’s strategy, taking into consideration different climate-related scenarios, including a 2°C or lower scenario.</a:t>
                      </a:r>
                      <a:endParaRPr lang="en-US" sz="1000" dirty="0">
                        <a:effectLst/>
                        <a:latin typeface="+mj-lt"/>
                        <a:ea typeface="Open Sans" panose="020B0606030504020204" pitchFamily="34" charset="0"/>
                        <a:cs typeface="Open Sans" panose="020B0606030504020204" pitchFamily="34" charset="0"/>
                      </a:endParaRPr>
                    </a:p>
                  </a:txBody>
                  <a:tcPr marL="0" marR="45720">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lnSpc>
                          <a:spcPct val="100000"/>
                        </a:lnSpc>
                      </a:pPr>
                      <a:endParaRPr lang="en-US" sz="10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lnSpc>
                          <a:spcPct val="100000"/>
                        </a:lnSpc>
                      </a:pPr>
                      <a:r>
                        <a:rPr lang="en-US" sz="1000" u="none" strike="noStrike" dirty="0">
                          <a:effectLst/>
                          <a:latin typeface="+mj-lt"/>
                          <a:ea typeface="Open Sans" panose="020B0606030504020204" pitchFamily="34" charset="0"/>
                          <a:cs typeface="Open Sans" panose="020B0606030504020204" pitchFamily="34" charset="0"/>
                        </a:rPr>
                        <a:t>c</a:t>
                      </a:r>
                      <a:r>
                        <a:rPr lang="en-US" sz="1000" u="none" strike="noStrike" dirty="0" smtClean="0">
                          <a:effectLst/>
                          <a:latin typeface="+mj-lt"/>
                          <a:ea typeface="Open Sans" panose="020B0606030504020204" pitchFamily="34" charset="0"/>
                          <a:cs typeface="Open Sans" panose="020B0606030504020204" pitchFamily="34" charset="0"/>
                        </a:rPr>
                        <a:t>)</a:t>
                      </a:r>
                      <a:endParaRPr lang="en-US" sz="10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0" marR="0" marT="36576" marB="0">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356616" rtl="0" eaLnBrk="1" fontAlgn="ctr" latinLnBrk="0" hangingPunct="1">
                        <a:lnSpc>
                          <a:spcPct val="100000"/>
                        </a:lnSpc>
                        <a:spcBef>
                          <a:spcPts val="0"/>
                        </a:spcBef>
                        <a:spcAft>
                          <a:spcPts val="0"/>
                        </a:spcAft>
                        <a:buClrTx/>
                        <a:buSzTx/>
                        <a:buFontTx/>
                        <a:buNone/>
                        <a:tabLst/>
                        <a:defRPr/>
                      </a:pPr>
                      <a:r>
                        <a:rPr lang="en-US" sz="1000" dirty="0" smtClean="0">
                          <a:effectLst/>
                          <a:latin typeface="+mj-lt"/>
                          <a:ea typeface="Open Sans" panose="020B0606030504020204" pitchFamily="34" charset="0"/>
                          <a:cs typeface="Open Sans" panose="020B0606030504020204" pitchFamily="34" charset="0"/>
                        </a:rPr>
                        <a:t>Describe how processes for identifying, assessing, and managing climate-related risks are integrated into the organization’s overall risk management.</a:t>
                      </a:r>
                    </a:p>
                  </a:txBody>
                  <a:tcPr marL="0" marR="45720">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lnSpc>
                          <a:spcPct val="100000"/>
                        </a:lnSpc>
                      </a:pPr>
                      <a:endParaRPr lang="en-US" sz="10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lnSpc>
                          <a:spcPct val="100000"/>
                        </a:lnSpc>
                      </a:pPr>
                      <a:r>
                        <a:rPr lang="en-US" sz="1000" u="none" strike="noStrike" dirty="0" smtClean="0">
                          <a:effectLst/>
                          <a:latin typeface="+mj-lt"/>
                          <a:ea typeface="Open Sans" panose="020B0606030504020204" pitchFamily="34" charset="0"/>
                          <a:cs typeface="Open Sans" panose="020B0606030504020204" pitchFamily="34" charset="0"/>
                        </a:rPr>
                        <a:t>c)</a:t>
                      </a:r>
                      <a:endParaRPr lang="en-US" sz="10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0" marR="0" marT="36576" marB="0">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356616" rtl="0" eaLnBrk="1" fontAlgn="ctr" latinLnBrk="0" hangingPunct="1">
                        <a:lnSpc>
                          <a:spcPct val="100000"/>
                        </a:lnSpc>
                        <a:spcBef>
                          <a:spcPts val="0"/>
                        </a:spcBef>
                        <a:spcAft>
                          <a:spcPts val="0"/>
                        </a:spcAft>
                        <a:buClrTx/>
                        <a:buSzTx/>
                        <a:buFontTx/>
                        <a:buNone/>
                        <a:tabLst/>
                        <a:defRPr/>
                      </a:pPr>
                      <a:r>
                        <a:rPr lang="en-US" sz="1000" dirty="0" smtClean="0">
                          <a:effectLst/>
                          <a:latin typeface="+mj-lt"/>
                          <a:ea typeface="Open Sans" panose="020B0606030504020204" pitchFamily="34" charset="0"/>
                          <a:cs typeface="Open Sans" panose="020B0606030504020204" pitchFamily="34" charset="0"/>
                        </a:rPr>
                        <a:t>Describe the targets used by the organization to manage climate-related risks and opportunities and performance against targets.</a:t>
                      </a:r>
                    </a:p>
                  </a:txBody>
                  <a:tcPr marL="0" marR="45720">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05"/>
                  </a:ext>
                </a:extLst>
              </a:tr>
            </a:tbl>
          </a:graphicData>
        </a:graphic>
      </p:graphicFrame>
      <p:sp>
        <p:nvSpPr>
          <p:cNvPr id="7" name="Text Placeholder 2"/>
          <p:cNvSpPr txBox="1">
            <a:spLocks/>
          </p:cNvSpPr>
          <p:nvPr/>
        </p:nvSpPr>
        <p:spPr>
          <a:xfrm>
            <a:off x="272956" y="148450"/>
            <a:ext cx="8871045" cy="461219"/>
          </a:xfrm>
          <a:prstGeom prst="rect">
            <a:avLst/>
          </a:prstGeom>
        </p:spPr>
        <p:txBody>
          <a:bodyPr lIns="64005" tIns="32003" rIns="64005" bIns="32003"/>
          <a:lstStyle>
            <a:lvl1pPr marL="0" indent="0" algn="l" defTabSz="320027" rtl="0" eaLnBrk="1" latinLnBrk="0" hangingPunct="1">
              <a:spcBef>
                <a:spcPct val="20000"/>
              </a:spcBef>
              <a:buFont typeface="Arial"/>
              <a:buNone/>
              <a:defRPr lang="en-US" sz="3100" b="1" kern="1200" dirty="0">
                <a:solidFill>
                  <a:srgbClr val="006699"/>
                </a:solidFill>
                <a:latin typeface="Open Sans"/>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r>
              <a:rPr lang="en-US" sz="2800" cap="small" dirty="0" smtClean="0">
                <a:solidFill>
                  <a:srgbClr val="073674"/>
                </a:solidFill>
                <a:latin typeface="+mn-lt"/>
              </a:rPr>
              <a:t>Disclosure Recommendations </a:t>
            </a:r>
            <a:r>
              <a:rPr lang="en-US" sz="2000" i="1" cap="small" dirty="0" smtClean="0">
                <a:solidFill>
                  <a:srgbClr val="073674"/>
                </a:solidFill>
                <a:latin typeface="+mn-lt"/>
              </a:rPr>
              <a:t>(continued)</a:t>
            </a:r>
            <a:endParaRPr lang="en-US" sz="2000" i="1" cap="small" dirty="0">
              <a:solidFill>
                <a:srgbClr val="073674"/>
              </a:solidFill>
              <a:latin typeface="+mn-lt"/>
            </a:endParaRPr>
          </a:p>
        </p:txBody>
      </p:sp>
      <p:sp>
        <p:nvSpPr>
          <p:cNvPr id="8" name="Rectangle 7"/>
          <p:cNvSpPr/>
          <p:nvPr/>
        </p:nvSpPr>
        <p:spPr>
          <a:xfrm>
            <a:off x="332509" y="653171"/>
            <a:ext cx="8625637" cy="923330"/>
          </a:xfrm>
          <a:prstGeom prst="rect">
            <a:avLst/>
          </a:prstGeom>
        </p:spPr>
        <p:txBody>
          <a:bodyPr wrap="square">
            <a:spAutoFit/>
          </a:bodyPr>
          <a:lstStyle/>
          <a:p>
            <a:pPr marR="457200">
              <a:spcAft>
                <a:spcPts val="1000"/>
              </a:spcAft>
            </a:pPr>
            <a:r>
              <a:rPr lang="en-US" dirty="0">
                <a:solidFill>
                  <a:srgbClr val="000000"/>
                </a:solidFill>
                <a:latin typeface="+mj-lt"/>
                <a:ea typeface="MS Mincho" panose="02020609040205080304" pitchFamily="49" charset="-128"/>
                <a:cs typeface="Calibri" panose="020F0502020204030204" pitchFamily="34" charset="0"/>
              </a:rPr>
              <a:t>The </a:t>
            </a:r>
            <a:r>
              <a:rPr lang="en-US" dirty="0" smtClean="0">
                <a:solidFill>
                  <a:srgbClr val="000000"/>
                </a:solidFill>
                <a:latin typeface="+mj-lt"/>
                <a:ea typeface="MS Mincho" panose="02020609040205080304" pitchFamily="49" charset="-128"/>
                <a:cs typeface="Calibri" panose="020F0502020204030204" pitchFamily="34" charset="0"/>
              </a:rPr>
              <a:t>four recommendations </a:t>
            </a:r>
            <a:r>
              <a:rPr lang="en-US" dirty="0">
                <a:solidFill>
                  <a:srgbClr val="000000"/>
                </a:solidFill>
                <a:latin typeface="+mj-lt"/>
                <a:ea typeface="MS Mincho" panose="02020609040205080304" pitchFamily="49" charset="-128"/>
                <a:cs typeface="Calibri" panose="020F0502020204030204" pitchFamily="34" charset="0"/>
              </a:rPr>
              <a:t>are supported </a:t>
            </a:r>
            <a:r>
              <a:rPr lang="en-US" dirty="0" smtClean="0">
                <a:solidFill>
                  <a:srgbClr val="000000"/>
                </a:solidFill>
                <a:latin typeface="+mj-lt"/>
                <a:ea typeface="MS Mincho" panose="02020609040205080304" pitchFamily="49" charset="-128"/>
                <a:cs typeface="Calibri" panose="020F0502020204030204" pitchFamily="34" charset="0"/>
              </a:rPr>
              <a:t>by </a:t>
            </a:r>
            <a:r>
              <a:rPr lang="en-US" b="1" dirty="0" smtClean="0">
                <a:solidFill>
                  <a:srgbClr val="073674"/>
                </a:solidFill>
                <a:latin typeface="+mj-lt"/>
                <a:ea typeface="MS Mincho" panose="02020609040205080304" pitchFamily="49" charset="-128"/>
                <a:cs typeface="Calibri" panose="020F0502020204030204" pitchFamily="34" charset="0"/>
              </a:rPr>
              <a:t>specific disclosures </a:t>
            </a:r>
            <a:r>
              <a:rPr lang="en-US" dirty="0" smtClean="0">
                <a:latin typeface="+mj-lt"/>
                <a:ea typeface="MS Mincho" panose="02020609040205080304" pitchFamily="49" charset="-128"/>
                <a:cs typeface="Calibri" panose="020F0502020204030204" pitchFamily="34" charset="0"/>
              </a:rPr>
              <a:t>organizations should include in financial filings or other reports to provide</a:t>
            </a:r>
            <a:r>
              <a:rPr lang="en-US" b="1" dirty="0" smtClean="0">
                <a:solidFill>
                  <a:srgbClr val="073674"/>
                </a:solidFill>
                <a:latin typeface="+mj-lt"/>
                <a:ea typeface="MS Mincho" panose="02020609040205080304" pitchFamily="49" charset="-128"/>
                <a:cs typeface="Calibri" panose="020F0502020204030204" pitchFamily="34" charset="0"/>
              </a:rPr>
              <a:t> </a:t>
            </a:r>
            <a:r>
              <a:rPr lang="en-US" dirty="0" smtClean="0">
                <a:solidFill>
                  <a:srgbClr val="000000"/>
                </a:solidFill>
                <a:latin typeface="+mj-lt"/>
                <a:ea typeface="MS Mincho" panose="02020609040205080304" pitchFamily="49" charset="-128"/>
                <a:cs typeface="Calibri" panose="020F0502020204030204" pitchFamily="34" charset="0"/>
              </a:rPr>
              <a:t>decision-useful information to investors and others.</a:t>
            </a:r>
            <a:endParaRPr lang="en-US" dirty="0">
              <a:solidFill>
                <a:srgbClr val="000000"/>
              </a:solidFill>
              <a:latin typeface="+mj-lt"/>
              <a:ea typeface="MS Mincho" panose="02020609040205080304" pitchFamily="49" charset="-128"/>
              <a:cs typeface="Calibri" panose="020F0502020204030204" pitchFamily="34" charset="0"/>
            </a:endParaRPr>
          </a:p>
        </p:txBody>
      </p:sp>
      <p:cxnSp>
        <p:nvCxnSpPr>
          <p:cNvPr id="9" name="Straight Connector 8"/>
          <p:cNvCxnSpPr/>
          <p:nvPr/>
        </p:nvCxnSpPr>
        <p:spPr>
          <a:xfrm>
            <a:off x="332509" y="572412"/>
            <a:ext cx="8478982" cy="0"/>
          </a:xfrm>
          <a:prstGeom prst="line">
            <a:avLst/>
          </a:prstGeom>
          <a:ln>
            <a:solidFill>
              <a:srgbClr val="00AAD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438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332509" y="572412"/>
            <a:ext cx="8478982" cy="0"/>
          </a:xfrm>
          <a:prstGeom prst="line">
            <a:avLst/>
          </a:prstGeom>
          <a:ln>
            <a:solidFill>
              <a:srgbClr val="00AAD7"/>
            </a:solidFill>
          </a:ln>
          <a:effectLst/>
        </p:spPr>
        <p:style>
          <a:lnRef idx="2">
            <a:schemeClr val="accent1"/>
          </a:lnRef>
          <a:fillRef idx="0">
            <a:schemeClr val="accent1"/>
          </a:fillRef>
          <a:effectRef idx="1">
            <a:schemeClr val="accent1"/>
          </a:effectRef>
          <a:fontRef idx="minor">
            <a:schemeClr val="tx1"/>
          </a:fontRef>
        </p:style>
      </p:cxnSp>
      <p:sp>
        <p:nvSpPr>
          <p:cNvPr id="6" name="Text Placeholder 2"/>
          <p:cNvSpPr txBox="1">
            <a:spLocks/>
          </p:cNvSpPr>
          <p:nvPr/>
        </p:nvSpPr>
        <p:spPr>
          <a:xfrm>
            <a:off x="272956" y="148450"/>
            <a:ext cx="8022905" cy="461219"/>
          </a:xfrm>
          <a:prstGeom prst="rect">
            <a:avLst/>
          </a:prstGeom>
        </p:spPr>
        <p:txBody>
          <a:bodyPr lIns="64005" tIns="32003" rIns="64005" bIns="32003"/>
          <a:lstStyle>
            <a:lvl1pPr marL="0" indent="0" algn="l" defTabSz="320027" rtl="0" eaLnBrk="1" latinLnBrk="0" hangingPunct="1">
              <a:spcBef>
                <a:spcPct val="20000"/>
              </a:spcBef>
              <a:buFont typeface="Arial"/>
              <a:buNone/>
              <a:defRPr lang="en-US" sz="3100" b="1" kern="1200" dirty="0">
                <a:solidFill>
                  <a:srgbClr val="006699"/>
                </a:solidFill>
                <a:latin typeface="Open Sans"/>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r>
              <a:rPr lang="en-US" sz="2800" cap="small" dirty="0">
                <a:solidFill>
                  <a:srgbClr val="073674"/>
                </a:solidFill>
                <a:latin typeface="+mj-lt"/>
              </a:rPr>
              <a:t>Key Elements of Disclosure </a:t>
            </a:r>
            <a:r>
              <a:rPr lang="en-US" sz="2800" cap="small" dirty="0" smtClean="0">
                <a:solidFill>
                  <a:srgbClr val="073674"/>
                </a:solidFill>
                <a:latin typeface="+mj-lt"/>
              </a:rPr>
              <a:t>Recommendations</a:t>
            </a:r>
            <a:endParaRPr lang="en-US" sz="2800" i="1" cap="small" dirty="0">
              <a:solidFill>
                <a:srgbClr val="073674"/>
              </a:solidFill>
              <a:latin typeface="+mj-lt"/>
            </a:endParaRPr>
          </a:p>
        </p:txBody>
      </p:sp>
      <p:sp>
        <p:nvSpPr>
          <p:cNvPr id="5" name="Content Placeholder 2"/>
          <p:cNvSpPr txBox="1">
            <a:spLocks/>
          </p:cNvSpPr>
          <p:nvPr/>
        </p:nvSpPr>
        <p:spPr>
          <a:xfrm>
            <a:off x="332509" y="741575"/>
            <a:ext cx="8478982" cy="1123336"/>
          </a:xfrm>
          <a:prstGeom prst="rect">
            <a:avLst/>
          </a:prstGeom>
          <a:noFill/>
          <a:ln w="12700">
            <a:noFill/>
          </a:ln>
        </p:spPr>
        <p:txBody>
          <a:bodyPr>
            <a:noAutofit/>
          </a:bodyPr>
          <a:lstStyle>
            <a:lvl1pPr marL="240020" indent="-240020" algn="l" defTabSz="320027" rtl="0" eaLnBrk="1" latinLnBrk="0" hangingPunct="1">
              <a:spcBef>
                <a:spcPct val="20000"/>
              </a:spcBef>
              <a:buFont typeface="Arial"/>
              <a:buChar char="•"/>
              <a:defRPr sz="2200" kern="1200">
                <a:solidFill>
                  <a:schemeClr val="tx1"/>
                </a:solidFill>
                <a:latin typeface="+mn-lt"/>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pPr marL="0" indent="0">
              <a:spcAft>
                <a:spcPts val="600"/>
              </a:spcAft>
              <a:buClr>
                <a:srgbClr val="1CA9D0"/>
              </a:buClr>
              <a:buNone/>
            </a:pPr>
            <a:r>
              <a:rPr lang="en-US" sz="1800" b="1" dirty="0">
                <a:solidFill>
                  <a:schemeClr val="tx2"/>
                </a:solidFill>
                <a:ea typeface="Open Sans" panose="020B0606030504020204" pitchFamily="34" charset="0"/>
                <a:cs typeface="Open Sans" panose="020B0606030504020204" pitchFamily="34" charset="0"/>
              </a:rPr>
              <a:t>Location of Disclosure</a:t>
            </a:r>
            <a:endParaRPr lang="en-US" sz="1800" b="1" dirty="0" smtClean="0">
              <a:solidFill>
                <a:schemeClr val="tx2"/>
              </a:solidFill>
              <a:ea typeface="Open Sans" panose="020B0606030504020204" pitchFamily="34" charset="0"/>
              <a:cs typeface="Open Sans" panose="020B0606030504020204" pitchFamily="34" charset="0"/>
            </a:endParaRPr>
          </a:p>
          <a:p>
            <a:pPr marL="365760">
              <a:spcBef>
                <a:spcPts val="600"/>
              </a:spcBef>
              <a:spcAft>
                <a:spcPts val="600"/>
              </a:spcAft>
              <a:buFont typeface="Calibri" panose="020F0502020204030204" pitchFamily="34" charset="0"/>
              <a:buChar char="–"/>
            </a:pPr>
            <a:r>
              <a:rPr lang="en-US" sz="1600" dirty="0"/>
              <a:t>The Task Force recommends that organizations provide climate-related financial disclosures in their mainstream (i.e., public) </a:t>
            </a:r>
            <a:r>
              <a:rPr lang="en-US" sz="1600" b="1" dirty="0">
                <a:solidFill>
                  <a:srgbClr val="073674"/>
                </a:solidFill>
              </a:rPr>
              <a:t>annual financial filings</a:t>
            </a:r>
            <a:r>
              <a:rPr lang="en-US" sz="1600" dirty="0" smtClean="0"/>
              <a:t>.</a:t>
            </a:r>
            <a:endParaRPr lang="en-US" sz="1800" dirty="0">
              <a:solidFill>
                <a:schemeClr val="dk1"/>
              </a:solidFill>
            </a:endParaRPr>
          </a:p>
          <a:p>
            <a:pPr marL="0" indent="0">
              <a:spcAft>
                <a:spcPts val="600"/>
              </a:spcAft>
              <a:buClr>
                <a:srgbClr val="1CA9D0"/>
              </a:buClr>
              <a:buNone/>
            </a:pPr>
            <a:endParaRPr lang="en-US" sz="1800" baseline="30000" dirty="0">
              <a:ea typeface="Open Sans" panose="020B0606030504020204" pitchFamily="34" charset="0"/>
              <a:cs typeface="Open Sans" panose="020B0606030504020204" pitchFamily="34" charset="0"/>
            </a:endParaRPr>
          </a:p>
        </p:txBody>
      </p:sp>
      <p:sp>
        <p:nvSpPr>
          <p:cNvPr id="8" name="Content Placeholder 2"/>
          <p:cNvSpPr txBox="1">
            <a:spLocks/>
          </p:cNvSpPr>
          <p:nvPr/>
        </p:nvSpPr>
        <p:spPr>
          <a:xfrm>
            <a:off x="6056244" y="1996927"/>
            <a:ext cx="2755248" cy="3583263"/>
          </a:xfrm>
          <a:prstGeom prst="rect">
            <a:avLst/>
          </a:prstGeom>
          <a:solidFill>
            <a:schemeClr val="bg1">
              <a:lumMod val="95000"/>
            </a:schemeClr>
          </a:solidFill>
          <a:ln w="12700">
            <a:solidFill>
              <a:srgbClr val="2C9AC6"/>
            </a:solidFill>
          </a:ln>
        </p:spPr>
        <p:txBody>
          <a:bodyPr>
            <a:noAutofit/>
          </a:bodyPr>
          <a:lstStyle>
            <a:lvl1pPr marL="240020" indent="-240020" algn="l" defTabSz="320027" rtl="0" eaLnBrk="1" latinLnBrk="0" hangingPunct="1">
              <a:spcBef>
                <a:spcPct val="20000"/>
              </a:spcBef>
              <a:buFont typeface="Arial"/>
              <a:buChar char="•"/>
              <a:defRPr sz="2200" kern="1200">
                <a:solidFill>
                  <a:schemeClr val="tx1"/>
                </a:solidFill>
                <a:latin typeface="+mn-lt"/>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pPr marL="0" lvl="1" indent="0">
              <a:spcBef>
                <a:spcPts val="600"/>
              </a:spcBef>
              <a:buFont typeface="Arial" panose="020B0604020202020204" pitchFamily="34" charset="0"/>
              <a:buNone/>
            </a:pPr>
            <a:r>
              <a:rPr lang="en-US" sz="1400" b="1" i="1" dirty="0">
                <a:solidFill>
                  <a:srgbClr val="073674"/>
                </a:solidFill>
              </a:rPr>
              <a:t>Financial Filings</a:t>
            </a:r>
          </a:p>
          <a:p>
            <a:pPr marL="0" lvl="1" indent="0">
              <a:spcBef>
                <a:spcPts val="600"/>
              </a:spcBef>
              <a:spcAft>
                <a:spcPts val="600"/>
              </a:spcAft>
              <a:buFont typeface="Arial" panose="020B0604020202020204" pitchFamily="34" charset="0"/>
              <a:buNone/>
            </a:pPr>
            <a:r>
              <a:rPr lang="en-US" sz="1400" i="1" dirty="0">
                <a:solidFill>
                  <a:srgbClr val="073674"/>
                </a:solidFill>
              </a:rPr>
              <a:t>Required annual reporting packages in which organizations deliver their audited financial results under the laws of the jurisdictions in which they operate. </a:t>
            </a:r>
          </a:p>
          <a:p>
            <a:pPr marL="0" lvl="1" indent="0">
              <a:spcBef>
                <a:spcPts val="1800"/>
              </a:spcBef>
              <a:buFont typeface="Arial" panose="020B0604020202020204" pitchFamily="34" charset="0"/>
              <a:buNone/>
            </a:pPr>
            <a:r>
              <a:rPr lang="en-US" sz="1400" b="1" i="1" dirty="0" smtClean="0">
                <a:solidFill>
                  <a:srgbClr val="073674"/>
                </a:solidFill>
              </a:rPr>
              <a:t>Other </a:t>
            </a:r>
            <a:r>
              <a:rPr lang="en-US" sz="1400" b="1" i="1" dirty="0">
                <a:solidFill>
                  <a:srgbClr val="073674"/>
                </a:solidFill>
              </a:rPr>
              <a:t>Official Company Reports </a:t>
            </a:r>
          </a:p>
          <a:p>
            <a:pPr marL="0" lvl="1" indent="0">
              <a:spcBef>
                <a:spcPts val="600"/>
              </a:spcBef>
              <a:spcAft>
                <a:spcPts val="600"/>
              </a:spcAft>
              <a:buFont typeface="Arial" panose="020B0604020202020204" pitchFamily="34" charset="0"/>
              <a:buNone/>
            </a:pPr>
            <a:r>
              <a:rPr lang="en-US" sz="1400" i="1" dirty="0">
                <a:solidFill>
                  <a:srgbClr val="073674"/>
                </a:solidFill>
              </a:rPr>
              <a:t>Should be issued at least annually, widely distributed and available to investors and others, and subject to internal governance processes that are the same or substantially similar to those used for financial reporting.</a:t>
            </a:r>
          </a:p>
        </p:txBody>
      </p:sp>
      <p:sp>
        <p:nvSpPr>
          <p:cNvPr id="2" name="Rectangle 1"/>
          <p:cNvSpPr/>
          <p:nvPr/>
        </p:nvSpPr>
        <p:spPr>
          <a:xfrm>
            <a:off x="332510" y="2793941"/>
            <a:ext cx="8478982" cy="3083398"/>
          </a:xfrm>
          <a:prstGeom prst="rect">
            <a:avLst/>
          </a:prstGeom>
          <a:no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312971" y="1738052"/>
            <a:ext cx="5583737" cy="3829437"/>
          </a:xfrm>
          <a:prstGeom prst="rect">
            <a:avLst/>
          </a:prstGeom>
          <a:noFill/>
          <a:ln w="12700">
            <a:noFill/>
          </a:ln>
        </p:spPr>
        <p:txBody>
          <a:bodyPr>
            <a:noAutofit/>
          </a:bodyPr>
          <a:lstStyle>
            <a:lvl1pPr marL="240020" indent="-240020" algn="l" defTabSz="320027" rtl="0" eaLnBrk="1" latinLnBrk="0" hangingPunct="1">
              <a:spcBef>
                <a:spcPct val="20000"/>
              </a:spcBef>
              <a:buFont typeface="Arial"/>
              <a:buChar char="•"/>
              <a:defRPr sz="2200" kern="1200">
                <a:solidFill>
                  <a:schemeClr val="tx1"/>
                </a:solidFill>
                <a:latin typeface="+mn-lt"/>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pPr marL="125740" indent="0">
              <a:spcBef>
                <a:spcPts val="0"/>
              </a:spcBef>
              <a:buNone/>
            </a:pPr>
            <a:endParaRPr lang="en-US" sz="1100" dirty="0" smtClean="0"/>
          </a:p>
          <a:p>
            <a:pPr marL="365760">
              <a:spcBef>
                <a:spcPts val="0"/>
              </a:spcBef>
              <a:spcAft>
                <a:spcPts val="600"/>
              </a:spcAft>
              <a:buFont typeface="Calibri" panose="020F0502020204030204" pitchFamily="34" charset="0"/>
              <a:buChar char="–"/>
            </a:pPr>
            <a:r>
              <a:rPr lang="en-US" sz="1600" dirty="0" smtClean="0"/>
              <a:t>The </a:t>
            </a:r>
            <a:r>
              <a:rPr lang="en-US" sz="1600" dirty="0"/>
              <a:t>recommendations were developed to apply broadly across sectors and jurisdictions and do not supersede national disclosure requirements for financial filings. </a:t>
            </a:r>
          </a:p>
          <a:p>
            <a:pPr marL="365760">
              <a:spcBef>
                <a:spcPts val="1800"/>
              </a:spcBef>
              <a:spcAft>
                <a:spcPts val="600"/>
              </a:spcAft>
              <a:buFont typeface="Calibri" panose="020F0502020204030204" pitchFamily="34" charset="0"/>
              <a:buChar char="–"/>
            </a:pPr>
            <a:r>
              <a:rPr lang="en-US" sz="1600" dirty="0"/>
              <a:t>If certain elements are incompatible with national disclosure requirements, the Task Force encourages organizations to disclose those elements in </a:t>
            </a:r>
            <a:r>
              <a:rPr lang="en-US" sz="1600" b="1" dirty="0">
                <a:solidFill>
                  <a:srgbClr val="073674"/>
                </a:solidFill>
              </a:rPr>
              <a:t>other official company reports</a:t>
            </a:r>
            <a:r>
              <a:rPr lang="en-US" sz="1600" dirty="0"/>
              <a:t>.</a:t>
            </a:r>
          </a:p>
          <a:p>
            <a:pPr marL="365760">
              <a:spcBef>
                <a:spcPts val="1800"/>
              </a:spcBef>
              <a:spcAft>
                <a:spcPts val="600"/>
              </a:spcAft>
              <a:buFont typeface="Calibri" panose="020F0502020204030204" pitchFamily="34" charset="0"/>
              <a:buChar char="–"/>
            </a:pPr>
            <a:r>
              <a:rPr lang="en-US" sz="1600" dirty="0">
                <a:solidFill>
                  <a:schemeClr val="dk1"/>
                </a:solidFill>
              </a:rPr>
              <a:t>Organizations in the four non-financial groups that have more than one billion U.S. dollar equivalent (USDE) in annual revenue </a:t>
            </a:r>
            <a:r>
              <a:rPr lang="en-US" sz="1600" b="1" dirty="0">
                <a:solidFill>
                  <a:srgbClr val="073674"/>
                </a:solidFill>
              </a:rPr>
              <a:t>should consider disclosing</a:t>
            </a:r>
            <a:r>
              <a:rPr lang="en-US" sz="1600" dirty="0">
                <a:solidFill>
                  <a:schemeClr val="dk1"/>
                </a:solidFill>
              </a:rPr>
              <a:t> strategy and metrics and targets information in other reports when the information is not deemed material and not included in financial filings.</a:t>
            </a:r>
            <a:endParaRPr lang="en-US" sz="1600" dirty="0">
              <a:latin typeface="+mj-lt"/>
              <a:cs typeface="Calibri" panose="020F0502020204030204" pitchFamily="34" charset="0"/>
            </a:endParaRPr>
          </a:p>
          <a:p>
            <a:pPr marL="0" indent="0">
              <a:spcAft>
                <a:spcPts val="600"/>
              </a:spcAft>
              <a:buClr>
                <a:srgbClr val="1CA9D0"/>
              </a:buClr>
              <a:buNone/>
            </a:pPr>
            <a:endParaRPr lang="en-US" sz="1800" dirty="0">
              <a:solidFill>
                <a:schemeClr val="dk1"/>
              </a:solidFill>
            </a:endParaRPr>
          </a:p>
          <a:p>
            <a:pPr marL="0" indent="0">
              <a:spcAft>
                <a:spcPts val="600"/>
              </a:spcAft>
              <a:buClr>
                <a:srgbClr val="1CA9D0"/>
              </a:buClr>
              <a:buNone/>
            </a:pPr>
            <a:endParaRPr lang="en-US" sz="1800" baseline="3000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4990406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IFOA PowerPoint template 14 mid blue">
  <a:themeElements>
    <a:clrScheme name="Custom 2">
      <a:dk1>
        <a:srgbClr val="3F4548"/>
      </a:dk1>
      <a:lt1>
        <a:sysClr val="window" lastClr="FFFFFF"/>
      </a:lt1>
      <a:dk2>
        <a:srgbClr val="000000"/>
      </a:dk2>
      <a:lt2>
        <a:srgbClr val="FFFFFF"/>
      </a:lt2>
      <a:accent1>
        <a:srgbClr val="4096B8"/>
      </a:accent1>
      <a:accent2>
        <a:srgbClr val="113458"/>
      </a:accent2>
      <a:accent3>
        <a:srgbClr val="008452"/>
      </a:accent3>
      <a:accent4>
        <a:srgbClr val="79A32A"/>
      </a:accent4>
      <a:accent5>
        <a:srgbClr val="D9AB16"/>
      </a:accent5>
      <a:accent6>
        <a:srgbClr val="EE741D"/>
      </a:accent6>
      <a:hlink>
        <a:srgbClr val="4096B8"/>
      </a:hlink>
      <a:folHlink>
        <a:srgbClr val="4096B8"/>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IFOA PowerPoint template 14 mid blue">
  <a:themeElements>
    <a:clrScheme name="Custom 2">
      <a:dk1>
        <a:srgbClr val="3F4548"/>
      </a:dk1>
      <a:lt1>
        <a:sysClr val="window" lastClr="FFFFFF"/>
      </a:lt1>
      <a:dk2>
        <a:srgbClr val="000000"/>
      </a:dk2>
      <a:lt2>
        <a:srgbClr val="FFFFFF"/>
      </a:lt2>
      <a:accent1>
        <a:srgbClr val="4096B8"/>
      </a:accent1>
      <a:accent2>
        <a:srgbClr val="113458"/>
      </a:accent2>
      <a:accent3>
        <a:srgbClr val="008452"/>
      </a:accent3>
      <a:accent4>
        <a:srgbClr val="79A32A"/>
      </a:accent4>
      <a:accent5>
        <a:srgbClr val="D9AB16"/>
      </a:accent5>
      <a:accent6>
        <a:srgbClr val="EE741D"/>
      </a:accent6>
      <a:hlink>
        <a:srgbClr val="4096B8"/>
      </a:hlink>
      <a:folHlink>
        <a:srgbClr val="4096B8"/>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9456DFA9C401B48B45EFCC1F1C3BE17" ma:contentTypeVersion="0" ma:contentTypeDescription="Create a new document." ma:contentTypeScope="" ma:versionID="6f325ea242eb5bdb64d4c0337ae82399">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B70B5CD-9C06-4C71-B956-E95CECA51C68}">
  <ds:schemaRefs>
    <ds:schemaRef ds:uri="http://schemas.microsoft.com/sharepoint/v3/contenttype/forms"/>
  </ds:schemaRefs>
</ds:datastoreItem>
</file>

<file path=customXml/itemProps2.xml><?xml version="1.0" encoding="utf-8"?>
<ds:datastoreItem xmlns:ds="http://schemas.openxmlformats.org/officeDocument/2006/customXml" ds:itemID="{BD8E13BD-3F3E-4BE8-84A9-061E8D71AA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2A026901-2EA3-4F95-8841-343F89B2C2E5}">
  <ds:schemaRefs>
    <ds:schemaRef ds:uri="http://purl.org/dc/dcmitype/"/>
    <ds:schemaRef ds:uri="http://schemas.microsoft.com/office/2006/documentManagement/types"/>
    <ds:schemaRef ds:uri="http://schemas.microsoft.com/office/2006/metadata/properties"/>
    <ds:schemaRef ds:uri="http://purl.org/dc/terms/"/>
    <ds:schemaRef ds:uri="http://www.w3.org/XML/1998/namespace"/>
    <ds:schemaRef ds:uri="http://schemas.microsoft.com/office/infopath/2007/PartnerControls"/>
    <ds:schemaRef ds:uri="http://purl.org/dc/elements/1.1/"/>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21821</TotalTime>
  <Words>2846</Words>
  <Application>Microsoft Office PowerPoint</Application>
  <PresentationFormat>On-screen Show (4:3)</PresentationFormat>
  <Paragraphs>277</Paragraphs>
  <Slides>19</Slides>
  <Notes>15</Notes>
  <HiddenSlides>0</HiddenSlides>
  <MMClips>0</MMClips>
  <ScaleCrop>false</ScaleCrop>
  <HeadingPairs>
    <vt:vector size="4" baseType="variant">
      <vt:variant>
        <vt:lpstr>Theme</vt:lpstr>
      </vt:variant>
      <vt:variant>
        <vt:i4>4</vt:i4>
      </vt:variant>
      <vt:variant>
        <vt:lpstr>Slide Titles</vt:lpstr>
      </vt:variant>
      <vt:variant>
        <vt:i4>19</vt:i4>
      </vt:variant>
    </vt:vector>
  </HeadingPairs>
  <TitlesOfParts>
    <vt:vector size="23" baseType="lpstr">
      <vt:lpstr>1_Office Theme</vt:lpstr>
      <vt:lpstr>Custom Design</vt:lpstr>
      <vt:lpstr>1_IFOA PowerPoint template 14 mid blue</vt:lpstr>
      <vt:lpstr>2_IFOA PowerPoint template 14 mid blue</vt:lpstr>
      <vt:lpstr>Breakfast briefing: Task Force on Climate-related Financial Disclosure</vt:lpstr>
      <vt:lpstr>Task Force on Climate-related Financial Disclosures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Next Steps….</vt:lpstr>
      <vt:lpstr>Questions</vt:lpstr>
    </vt:vector>
  </TitlesOfParts>
  <Company>bloomberg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Coleman, Stacy</dc:creator>
  <cp:lastModifiedBy>Windows User</cp:lastModifiedBy>
  <cp:revision>653</cp:revision>
  <cp:lastPrinted>2016-11-10T13:38:09Z</cp:lastPrinted>
  <dcterms:created xsi:type="dcterms:W3CDTF">2016-06-17T16:15:01Z</dcterms:created>
  <dcterms:modified xsi:type="dcterms:W3CDTF">2018-03-01T10:17:49Z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0x01010089456DFA9C401B48B45EFCC1F1C3BE17</vt:lpwstr>
  </property>
</Properties>
</file>