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06" r:id="rId6"/>
    <p:sldId id="293" r:id="rId7"/>
    <p:sldId id="294" r:id="rId8"/>
    <p:sldId id="300" r:id="rId9"/>
    <p:sldId id="291" r:id="rId10"/>
    <p:sldId id="292" r:id="rId11"/>
    <p:sldId id="295" r:id="rId12"/>
    <p:sldId id="309" r:id="rId13"/>
    <p:sldId id="308" r:id="rId14"/>
    <p:sldId id="310" r:id="rId15"/>
    <p:sldId id="311" r:id="rId16"/>
    <p:sldId id="304" r:id="rId17"/>
    <p:sldId id="298" r:id="rId18"/>
    <p:sldId id="305" r:id="rId19"/>
  </p:sldIdLst>
  <p:sldSz cx="9144000" cy="5143500" type="screen16x9"/>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89626" algn="l" rtl="0" fontAlgn="base">
      <a:spcBef>
        <a:spcPct val="0"/>
      </a:spcBef>
      <a:spcAft>
        <a:spcPct val="0"/>
      </a:spcAft>
      <a:defRPr kern="1200">
        <a:solidFill>
          <a:schemeClr val="tx1"/>
        </a:solidFill>
        <a:latin typeface="Arial" charset="0"/>
        <a:ea typeface="+mn-ea"/>
        <a:cs typeface="Arial" charset="0"/>
      </a:defRPr>
    </a:lvl2pPr>
    <a:lvl3pPr marL="779252" algn="l" rtl="0" fontAlgn="base">
      <a:spcBef>
        <a:spcPct val="0"/>
      </a:spcBef>
      <a:spcAft>
        <a:spcPct val="0"/>
      </a:spcAft>
      <a:defRPr kern="1200">
        <a:solidFill>
          <a:schemeClr val="tx1"/>
        </a:solidFill>
        <a:latin typeface="Arial" charset="0"/>
        <a:ea typeface="+mn-ea"/>
        <a:cs typeface="Arial" charset="0"/>
      </a:defRPr>
    </a:lvl3pPr>
    <a:lvl4pPr marL="1168878" algn="l" rtl="0" fontAlgn="base">
      <a:spcBef>
        <a:spcPct val="0"/>
      </a:spcBef>
      <a:spcAft>
        <a:spcPct val="0"/>
      </a:spcAft>
      <a:defRPr kern="1200">
        <a:solidFill>
          <a:schemeClr val="tx1"/>
        </a:solidFill>
        <a:latin typeface="Arial" charset="0"/>
        <a:ea typeface="+mn-ea"/>
        <a:cs typeface="Arial" charset="0"/>
      </a:defRPr>
    </a:lvl4pPr>
    <a:lvl5pPr marL="1558503" algn="l" rtl="0" fontAlgn="base">
      <a:spcBef>
        <a:spcPct val="0"/>
      </a:spcBef>
      <a:spcAft>
        <a:spcPct val="0"/>
      </a:spcAft>
      <a:defRPr kern="1200">
        <a:solidFill>
          <a:schemeClr val="tx1"/>
        </a:solidFill>
        <a:latin typeface="Arial" charset="0"/>
        <a:ea typeface="+mn-ea"/>
        <a:cs typeface="Arial" charset="0"/>
      </a:defRPr>
    </a:lvl5pPr>
    <a:lvl6pPr marL="1948129" algn="l" defTabSz="779252" rtl="0" eaLnBrk="1" latinLnBrk="0" hangingPunct="1">
      <a:defRPr kern="1200">
        <a:solidFill>
          <a:schemeClr val="tx1"/>
        </a:solidFill>
        <a:latin typeface="Arial" charset="0"/>
        <a:ea typeface="+mn-ea"/>
        <a:cs typeface="Arial" charset="0"/>
      </a:defRPr>
    </a:lvl6pPr>
    <a:lvl7pPr marL="2337755" algn="l" defTabSz="779252" rtl="0" eaLnBrk="1" latinLnBrk="0" hangingPunct="1">
      <a:defRPr kern="1200">
        <a:solidFill>
          <a:schemeClr val="tx1"/>
        </a:solidFill>
        <a:latin typeface="Arial" charset="0"/>
        <a:ea typeface="+mn-ea"/>
        <a:cs typeface="Arial" charset="0"/>
      </a:defRPr>
    </a:lvl7pPr>
    <a:lvl8pPr marL="2727381" algn="l" defTabSz="779252" rtl="0" eaLnBrk="1" latinLnBrk="0" hangingPunct="1">
      <a:defRPr kern="1200">
        <a:solidFill>
          <a:schemeClr val="tx1"/>
        </a:solidFill>
        <a:latin typeface="Arial" charset="0"/>
        <a:ea typeface="+mn-ea"/>
        <a:cs typeface="Arial" charset="0"/>
      </a:defRPr>
    </a:lvl8pPr>
    <a:lvl9pPr marL="3117007" algn="l" defTabSz="779252"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079"/>
    <a:srgbClr val="FFFFFF"/>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029" autoAdjust="0"/>
    <p:restoredTop sz="74847" autoAdjust="0"/>
  </p:normalViewPr>
  <p:slideViewPr>
    <p:cSldViewPr showGuides="1">
      <p:cViewPr>
        <p:scale>
          <a:sx n="98" d="100"/>
          <a:sy n="98" d="100"/>
        </p:scale>
        <p:origin x="-2004" y="-378"/>
      </p:cViewPr>
      <p:guideLst>
        <p:guide orient="horz" pos="3185"/>
        <p:guide pos="24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5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C2F42-7F00-4CBD-98CF-F7360A7CF589}" type="doc">
      <dgm:prSet loTypeId="urn:microsoft.com/office/officeart/2005/8/layout/hProcess9" loCatId="process" qsTypeId="urn:microsoft.com/office/officeart/2005/8/quickstyle/simple1" qsCatId="simple" csTypeId="urn:microsoft.com/office/officeart/2005/8/colors/accent1_2" csCatId="accent1" phldr="1"/>
      <dgm:spPr/>
    </dgm:pt>
    <dgm:pt modelId="{522E4349-8FF3-42F3-B4BC-2E41B9180074}">
      <dgm:prSet phldrT="[Text]"/>
      <dgm:spPr>
        <a:solidFill>
          <a:schemeClr val="accent1">
            <a:hueOff val="0"/>
            <a:satOff val="0"/>
            <a:lumOff val="0"/>
            <a:alpha val="29000"/>
          </a:schemeClr>
        </a:solidFill>
      </dgm:spPr>
      <dgm:t>
        <a:bodyPr/>
        <a:lstStyle/>
        <a:p>
          <a:r>
            <a:rPr lang="en-GB" b="1" dirty="0" smtClean="0">
              <a:solidFill>
                <a:schemeClr val="tx1"/>
              </a:solidFill>
            </a:rPr>
            <a:t>Early signals:</a:t>
          </a:r>
        </a:p>
        <a:p>
          <a:r>
            <a:rPr lang="en-GB" dirty="0" smtClean="0">
              <a:solidFill>
                <a:schemeClr val="tx1"/>
              </a:solidFill>
            </a:rPr>
            <a:t>An underlying  driver may start to change the risks facing the industry.</a:t>
          </a:r>
        </a:p>
        <a:p>
          <a:r>
            <a:rPr lang="en-GB" dirty="0" smtClean="0">
              <a:solidFill>
                <a:schemeClr val="tx1"/>
              </a:solidFill>
            </a:rPr>
            <a:t>Early signals can be too numerous to list and analyse. </a:t>
          </a:r>
        </a:p>
        <a:p>
          <a:r>
            <a:rPr lang="en-GB" dirty="0" smtClean="0">
              <a:solidFill>
                <a:schemeClr val="tx1"/>
              </a:solidFill>
            </a:rPr>
            <a:t>Can be used within emerging risk frameworks to understand emerging risk drivers and ‘horizon scan’.</a:t>
          </a:r>
          <a:endParaRPr lang="en-GB" dirty="0">
            <a:solidFill>
              <a:schemeClr val="tx1"/>
            </a:solidFill>
          </a:endParaRPr>
        </a:p>
      </dgm:t>
    </dgm:pt>
    <dgm:pt modelId="{3D1058AF-0A80-4304-8C19-9A9AFD177954}" type="parTrans" cxnId="{2125CE72-6836-4B7A-8C35-865C37C7AA2E}">
      <dgm:prSet/>
      <dgm:spPr/>
      <dgm:t>
        <a:bodyPr/>
        <a:lstStyle/>
        <a:p>
          <a:endParaRPr lang="en-GB"/>
        </a:p>
      </dgm:t>
    </dgm:pt>
    <dgm:pt modelId="{D303CA50-8FBC-4FDD-BB2E-7768DF7E3366}" type="sibTrans" cxnId="{2125CE72-6836-4B7A-8C35-865C37C7AA2E}">
      <dgm:prSet/>
      <dgm:spPr/>
      <dgm:t>
        <a:bodyPr/>
        <a:lstStyle/>
        <a:p>
          <a:endParaRPr lang="en-GB"/>
        </a:p>
      </dgm:t>
    </dgm:pt>
    <dgm:pt modelId="{03F40131-33AA-49B5-A73E-1FCF3E93675E}">
      <dgm:prSet phldrT="[Text]"/>
      <dgm:spPr>
        <a:solidFill>
          <a:schemeClr val="accent1">
            <a:hueOff val="0"/>
            <a:satOff val="0"/>
            <a:lumOff val="0"/>
            <a:alpha val="53000"/>
          </a:schemeClr>
        </a:solidFill>
      </dgm:spPr>
      <dgm:t>
        <a:bodyPr/>
        <a:lstStyle/>
        <a:p>
          <a:r>
            <a:rPr lang="en-GB" b="1" dirty="0" smtClean="0">
              <a:solidFill>
                <a:schemeClr val="accent2"/>
              </a:solidFill>
            </a:rPr>
            <a:t>Emerging risk:</a:t>
          </a:r>
        </a:p>
        <a:p>
          <a:r>
            <a:rPr lang="en-GB" b="0" dirty="0" smtClean="0">
              <a:solidFill>
                <a:schemeClr val="accent2"/>
              </a:solidFill>
            </a:rPr>
            <a:t>Distinct risk that may result at a later point as a loss event.</a:t>
          </a:r>
        </a:p>
        <a:p>
          <a:r>
            <a:rPr lang="en-GB" b="0" dirty="0" smtClean="0">
              <a:solidFill>
                <a:schemeClr val="accent2"/>
              </a:solidFill>
            </a:rPr>
            <a:t>Continue to report and monitor in regular emerging risk analysis.</a:t>
          </a:r>
        </a:p>
        <a:p>
          <a:r>
            <a:rPr lang="en-GB" b="0" dirty="0" smtClean="0">
              <a:solidFill>
                <a:schemeClr val="accent2"/>
              </a:solidFill>
            </a:rPr>
            <a:t>It is unlikely that a specific response/ action will be required at this stage, but plans can be prepared in anticipation.</a:t>
          </a:r>
          <a:endParaRPr lang="en-GB" b="0" dirty="0">
            <a:solidFill>
              <a:schemeClr val="accent2"/>
            </a:solidFill>
          </a:endParaRPr>
        </a:p>
      </dgm:t>
    </dgm:pt>
    <dgm:pt modelId="{54C12733-C914-451D-93E7-3AAC2B76AC53}" type="parTrans" cxnId="{141558E6-A8BE-451E-B50E-F818151F269E}">
      <dgm:prSet/>
      <dgm:spPr/>
      <dgm:t>
        <a:bodyPr/>
        <a:lstStyle/>
        <a:p>
          <a:endParaRPr lang="en-GB"/>
        </a:p>
      </dgm:t>
    </dgm:pt>
    <dgm:pt modelId="{89D30438-2317-4275-A522-1D00F450093E}" type="sibTrans" cxnId="{141558E6-A8BE-451E-B50E-F818151F269E}">
      <dgm:prSet/>
      <dgm:spPr/>
      <dgm:t>
        <a:bodyPr/>
        <a:lstStyle/>
        <a:p>
          <a:endParaRPr lang="en-GB"/>
        </a:p>
      </dgm:t>
    </dgm:pt>
    <dgm:pt modelId="{8513904B-5586-48AE-A535-A5A05B2A12C8}">
      <dgm:prSet phldrT="[Text]"/>
      <dgm:spPr>
        <a:solidFill>
          <a:schemeClr val="accent1">
            <a:hueOff val="0"/>
            <a:satOff val="0"/>
            <a:lumOff val="0"/>
          </a:schemeClr>
        </a:solidFill>
      </dgm:spPr>
      <dgm:t>
        <a:bodyPr/>
        <a:lstStyle/>
        <a:p>
          <a:r>
            <a:rPr lang="en-GB" b="1" dirty="0" smtClean="0">
              <a:solidFill>
                <a:schemeClr val="tx1"/>
              </a:solidFill>
            </a:rPr>
            <a:t>Mature risk</a:t>
          </a:r>
          <a:r>
            <a:rPr lang="en-GB" dirty="0" smtClean="0">
              <a:solidFill>
                <a:schemeClr val="tx1"/>
              </a:solidFill>
            </a:rPr>
            <a:t>:</a:t>
          </a:r>
        </a:p>
        <a:p>
          <a:r>
            <a:rPr lang="en-GB" dirty="0" smtClean="0">
              <a:solidFill>
                <a:schemeClr val="tx1"/>
              </a:solidFill>
            </a:rPr>
            <a:t>Mature risk that is well understood.</a:t>
          </a:r>
        </a:p>
        <a:p>
          <a:r>
            <a:rPr lang="en-GB" dirty="0" smtClean="0">
              <a:solidFill>
                <a:schemeClr val="tx1"/>
              </a:solidFill>
            </a:rPr>
            <a:t>Some risks will be considered key risks and monitored within the key risk process whilst others will be marginalised as unimportant and/or immaterial.</a:t>
          </a:r>
        </a:p>
        <a:p>
          <a:r>
            <a:rPr lang="en-GB" dirty="0" smtClean="0">
              <a:solidFill>
                <a:schemeClr val="tx1"/>
              </a:solidFill>
            </a:rPr>
            <a:t>At this stage mitigating actions may be appropriate.</a:t>
          </a:r>
          <a:endParaRPr lang="en-GB" dirty="0">
            <a:solidFill>
              <a:schemeClr val="tx1"/>
            </a:solidFill>
          </a:endParaRPr>
        </a:p>
      </dgm:t>
    </dgm:pt>
    <dgm:pt modelId="{F3DFFAC8-A8DC-4069-9FA0-53E83E3DC0E3}" type="parTrans" cxnId="{6563F21C-B8A8-4F49-9BCE-F146698158E3}">
      <dgm:prSet/>
      <dgm:spPr/>
      <dgm:t>
        <a:bodyPr/>
        <a:lstStyle/>
        <a:p>
          <a:endParaRPr lang="en-GB"/>
        </a:p>
      </dgm:t>
    </dgm:pt>
    <dgm:pt modelId="{92EB9465-0ED3-4BF2-887D-5B8FE8EAA959}" type="sibTrans" cxnId="{6563F21C-B8A8-4F49-9BCE-F146698158E3}">
      <dgm:prSet/>
      <dgm:spPr/>
      <dgm:t>
        <a:bodyPr/>
        <a:lstStyle/>
        <a:p>
          <a:endParaRPr lang="en-GB"/>
        </a:p>
      </dgm:t>
    </dgm:pt>
    <dgm:pt modelId="{B83B3714-FA90-458D-A851-362B185762BD}" type="pres">
      <dgm:prSet presAssocID="{36FC2F42-7F00-4CBD-98CF-F7360A7CF589}" presName="CompostProcess" presStyleCnt="0">
        <dgm:presLayoutVars>
          <dgm:dir/>
          <dgm:resizeHandles val="exact"/>
        </dgm:presLayoutVars>
      </dgm:prSet>
      <dgm:spPr/>
    </dgm:pt>
    <dgm:pt modelId="{C4F4217D-A81A-47FF-B470-1D4EC479267D}" type="pres">
      <dgm:prSet presAssocID="{36FC2F42-7F00-4CBD-98CF-F7360A7CF589}" presName="arrow" presStyleLbl="bgShp" presStyleIdx="0" presStyleCnt="1" custLinFactNeighborX="140"/>
      <dgm:spPr/>
    </dgm:pt>
    <dgm:pt modelId="{EA0C3E7E-BA64-4F90-8F52-B1A30EF3156E}" type="pres">
      <dgm:prSet presAssocID="{36FC2F42-7F00-4CBD-98CF-F7360A7CF589}" presName="linearProcess" presStyleCnt="0"/>
      <dgm:spPr/>
    </dgm:pt>
    <dgm:pt modelId="{E63B98A0-9F17-4507-B792-D261E2F13AB7}" type="pres">
      <dgm:prSet presAssocID="{522E4349-8FF3-42F3-B4BC-2E41B9180074}" presName="textNode" presStyleLbl="node1" presStyleIdx="0" presStyleCnt="3">
        <dgm:presLayoutVars>
          <dgm:bulletEnabled val="1"/>
        </dgm:presLayoutVars>
      </dgm:prSet>
      <dgm:spPr/>
      <dgm:t>
        <a:bodyPr/>
        <a:lstStyle/>
        <a:p>
          <a:endParaRPr lang="en-GB"/>
        </a:p>
      </dgm:t>
    </dgm:pt>
    <dgm:pt modelId="{C3DDF586-3C46-4F5F-B614-0549AC638537}" type="pres">
      <dgm:prSet presAssocID="{D303CA50-8FBC-4FDD-BB2E-7768DF7E3366}" presName="sibTrans" presStyleCnt="0"/>
      <dgm:spPr/>
    </dgm:pt>
    <dgm:pt modelId="{22C48DA4-932E-4CEA-A311-4C8D59159D2F}" type="pres">
      <dgm:prSet presAssocID="{03F40131-33AA-49B5-A73E-1FCF3E93675E}" presName="textNode" presStyleLbl="node1" presStyleIdx="1" presStyleCnt="3">
        <dgm:presLayoutVars>
          <dgm:bulletEnabled val="1"/>
        </dgm:presLayoutVars>
      </dgm:prSet>
      <dgm:spPr/>
      <dgm:t>
        <a:bodyPr/>
        <a:lstStyle/>
        <a:p>
          <a:endParaRPr lang="en-GB"/>
        </a:p>
      </dgm:t>
    </dgm:pt>
    <dgm:pt modelId="{BE78022D-96F6-472A-A284-4F5A8BB7CF17}" type="pres">
      <dgm:prSet presAssocID="{89D30438-2317-4275-A522-1D00F450093E}" presName="sibTrans" presStyleCnt="0"/>
      <dgm:spPr/>
    </dgm:pt>
    <dgm:pt modelId="{7924B7EF-EE01-42AF-8E9F-1396E8E54769}" type="pres">
      <dgm:prSet presAssocID="{8513904B-5586-48AE-A535-A5A05B2A12C8}" presName="textNode" presStyleLbl="node1" presStyleIdx="2" presStyleCnt="3" custLinFactNeighborX="62540" custLinFactNeighborY="-653">
        <dgm:presLayoutVars>
          <dgm:bulletEnabled val="1"/>
        </dgm:presLayoutVars>
      </dgm:prSet>
      <dgm:spPr/>
      <dgm:t>
        <a:bodyPr/>
        <a:lstStyle/>
        <a:p>
          <a:endParaRPr lang="en-GB"/>
        </a:p>
      </dgm:t>
    </dgm:pt>
  </dgm:ptLst>
  <dgm:cxnLst>
    <dgm:cxn modelId="{2125CE72-6836-4B7A-8C35-865C37C7AA2E}" srcId="{36FC2F42-7F00-4CBD-98CF-F7360A7CF589}" destId="{522E4349-8FF3-42F3-B4BC-2E41B9180074}" srcOrd="0" destOrd="0" parTransId="{3D1058AF-0A80-4304-8C19-9A9AFD177954}" sibTransId="{D303CA50-8FBC-4FDD-BB2E-7768DF7E3366}"/>
    <dgm:cxn modelId="{6563F21C-B8A8-4F49-9BCE-F146698158E3}" srcId="{36FC2F42-7F00-4CBD-98CF-F7360A7CF589}" destId="{8513904B-5586-48AE-A535-A5A05B2A12C8}" srcOrd="2" destOrd="0" parTransId="{F3DFFAC8-A8DC-4069-9FA0-53E83E3DC0E3}" sibTransId="{92EB9465-0ED3-4BF2-887D-5B8FE8EAA959}"/>
    <dgm:cxn modelId="{3D7B0375-E086-46BF-B254-698D47EB52B3}" type="presOf" srcId="{8513904B-5586-48AE-A535-A5A05B2A12C8}" destId="{7924B7EF-EE01-42AF-8E9F-1396E8E54769}" srcOrd="0" destOrd="0" presId="urn:microsoft.com/office/officeart/2005/8/layout/hProcess9"/>
    <dgm:cxn modelId="{0EB5FC28-7CBC-4863-8A44-34BBDF4F2795}" type="presOf" srcId="{522E4349-8FF3-42F3-B4BC-2E41B9180074}" destId="{E63B98A0-9F17-4507-B792-D261E2F13AB7}" srcOrd="0" destOrd="0" presId="urn:microsoft.com/office/officeart/2005/8/layout/hProcess9"/>
    <dgm:cxn modelId="{141558E6-A8BE-451E-B50E-F818151F269E}" srcId="{36FC2F42-7F00-4CBD-98CF-F7360A7CF589}" destId="{03F40131-33AA-49B5-A73E-1FCF3E93675E}" srcOrd="1" destOrd="0" parTransId="{54C12733-C914-451D-93E7-3AAC2B76AC53}" sibTransId="{89D30438-2317-4275-A522-1D00F450093E}"/>
    <dgm:cxn modelId="{3326E2FC-3F6E-4F00-8825-974DB2FD2978}" type="presOf" srcId="{36FC2F42-7F00-4CBD-98CF-F7360A7CF589}" destId="{B83B3714-FA90-458D-A851-362B185762BD}" srcOrd="0" destOrd="0" presId="urn:microsoft.com/office/officeart/2005/8/layout/hProcess9"/>
    <dgm:cxn modelId="{54323AE3-21E2-4206-9DEB-FD9C75C276A1}" type="presOf" srcId="{03F40131-33AA-49B5-A73E-1FCF3E93675E}" destId="{22C48DA4-932E-4CEA-A311-4C8D59159D2F}" srcOrd="0" destOrd="0" presId="urn:microsoft.com/office/officeart/2005/8/layout/hProcess9"/>
    <dgm:cxn modelId="{E947C145-4A39-4051-B869-8CB208C92B1B}" type="presParOf" srcId="{B83B3714-FA90-458D-A851-362B185762BD}" destId="{C4F4217D-A81A-47FF-B470-1D4EC479267D}" srcOrd="0" destOrd="0" presId="urn:microsoft.com/office/officeart/2005/8/layout/hProcess9"/>
    <dgm:cxn modelId="{CEE9A854-23CB-4A74-8636-7CB7E11A88FB}" type="presParOf" srcId="{B83B3714-FA90-458D-A851-362B185762BD}" destId="{EA0C3E7E-BA64-4F90-8F52-B1A30EF3156E}" srcOrd="1" destOrd="0" presId="urn:microsoft.com/office/officeart/2005/8/layout/hProcess9"/>
    <dgm:cxn modelId="{02FDA9B8-202E-4A5F-893C-5996F5ABEC80}" type="presParOf" srcId="{EA0C3E7E-BA64-4F90-8F52-B1A30EF3156E}" destId="{E63B98A0-9F17-4507-B792-D261E2F13AB7}" srcOrd="0" destOrd="0" presId="urn:microsoft.com/office/officeart/2005/8/layout/hProcess9"/>
    <dgm:cxn modelId="{F4A47ACD-1371-49E8-8CA0-E0F8BB5024DA}" type="presParOf" srcId="{EA0C3E7E-BA64-4F90-8F52-B1A30EF3156E}" destId="{C3DDF586-3C46-4F5F-B614-0549AC638537}" srcOrd="1" destOrd="0" presId="urn:microsoft.com/office/officeart/2005/8/layout/hProcess9"/>
    <dgm:cxn modelId="{5071298B-98B4-429B-9263-4133B85CB24F}" type="presParOf" srcId="{EA0C3E7E-BA64-4F90-8F52-B1A30EF3156E}" destId="{22C48DA4-932E-4CEA-A311-4C8D59159D2F}" srcOrd="2" destOrd="0" presId="urn:microsoft.com/office/officeart/2005/8/layout/hProcess9"/>
    <dgm:cxn modelId="{B4B807E2-0FA1-4541-B921-D162A49D42DC}" type="presParOf" srcId="{EA0C3E7E-BA64-4F90-8F52-B1A30EF3156E}" destId="{BE78022D-96F6-472A-A284-4F5A8BB7CF17}" srcOrd="3" destOrd="0" presId="urn:microsoft.com/office/officeart/2005/8/layout/hProcess9"/>
    <dgm:cxn modelId="{89220AA1-0365-438A-BC0B-F17567724A42}" type="presParOf" srcId="{EA0C3E7E-BA64-4F90-8F52-B1A30EF3156E}" destId="{7924B7EF-EE01-42AF-8E9F-1396E8E5476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F5142-42A7-437D-BF9C-0C99FCDCEAF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21DDE4-0087-406A-83A0-BF3357B30A35}">
      <dgm:prSet phldrT="[Text]"/>
      <dgm:spPr>
        <a:ln>
          <a:solidFill>
            <a:schemeClr val="accent1">
              <a:lumMod val="75000"/>
            </a:schemeClr>
          </a:solidFill>
        </a:ln>
      </dgm:spPr>
      <dgm:t>
        <a:bodyPr/>
        <a:lstStyle/>
        <a:p>
          <a:r>
            <a:rPr lang="en-US" dirty="0" smtClean="0"/>
            <a:t>Continuous Monitoring</a:t>
          </a:r>
          <a:endParaRPr lang="en-US" dirty="0"/>
        </a:p>
      </dgm:t>
    </dgm:pt>
    <dgm:pt modelId="{D796E2D4-518D-4667-BE3D-6F489160195F}" type="parTrans" cxnId="{259CB57B-803F-46D4-AE35-3B524884DC20}">
      <dgm:prSet/>
      <dgm:spPr/>
      <dgm:t>
        <a:bodyPr/>
        <a:lstStyle/>
        <a:p>
          <a:endParaRPr lang="en-US"/>
        </a:p>
      </dgm:t>
    </dgm:pt>
    <dgm:pt modelId="{EEAC011B-70F7-4484-B102-089B2D64C6EE}" type="sibTrans" cxnId="{259CB57B-803F-46D4-AE35-3B524884DC20}">
      <dgm:prSet/>
      <dgm:spPr/>
      <dgm:t>
        <a:bodyPr/>
        <a:lstStyle/>
        <a:p>
          <a:endParaRPr lang="en-US"/>
        </a:p>
      </dgm:t>
    </dgm:pt>
    <dgm:pt modelId="{B1C59007-6D94-45BA-9E0F-9B628D6AC565}">
      <dgm:prSet phldrT="[Text]"/>
      <dgm:spPr/>
      <dgm:t>
        <a:bodyPr/>
        <a:lstStyle/>
        <a:p>
          <a:r>
            <a:rPr lang="en-US" dirty="0" smtClean="0"/>
            <a:t>Selecting risks to monitor</a:t>
          </a:r>
          <a:endParaRPr lang="en-US" dirty="0"/>
        </a:p>
      </dgm:t>
    </dgm:pt>
    <dgm:pt modelId="{99FDDD5E-9D7D-4897-BFFA-BAD2D2132CE4}" type="parTrans" cxnId="{22E65E73-4FF4-4E3C-AF87-D9C8428928C0}">
      <dgm:prSet/>
      <dgm:spPr/>
      <dgm:t>
        <a:bodyPr/>
        <a:lstStyle/>
        <a:p>
          <a:endParaRPr lang="en-US"/>
        </a:p>
      </dgm:t>
    </dgm:pt>
    <dgm:pt modelId="{01897802-7F04-468E-81E9-FD94F9E1E2C8}" type="sibTrans" cxnId="{22E65E73-4FF4-4E3C-AF87-D9C8428928C0}">
      <dgm:prSet/>
      <dgm:spPr/>
      <dgm:t>
        <a:bodyPr/>
        <a:lstStyle/>
        <a:p>
          <a:endParaRPr lang="en-US"/>
        </a:p>
      </dgm:t>
    </dgm:pt>
    <dgm:pt modelId="{CF173CA7-35AD-495F-B2FE-180A67C8C1A0}">
      <dgm:prSet phldrT="[Text]"/>
      <dgm:spPr>
        <a:ln>
          <a:solidFill>
            <a:schemeClr val="accent1">
              <a:lumMod val="60000"/>
              <a:lumOff val="40000"/>
            </a:schemeClr>
          </a:solidFill>
        </a:ln>
      </dgm:spPr>
      <dgm:t>
        <a:bodyPr/>
        <a:lstStyle/>
        <a:p>
          <a:r>
            <a:rPr lang="en-US" dirty="0" smtClean="0"/>
            <a:t>Identifying leading key risk indicators </a:t>
          </a:r>
          <a:endParaRPr lang="en-US" dirty="0"/>
        </a:p>
      </dgm:t>
    </dgm:pt>
    <dgm:pt modelId="{07EEA49A-535C-4863-A26B-2D6614BF380B}" type="parTrans" cxnId="{FC94B9F7-3A38-48BE-94DD-BBEE313CAAA1}">
      <dgm:prSet/>
      <dgm:spPr/>
      <dgm:t>
        <a:bodyPr/>
        <a:lstStyle/>
        <a:p>
          <a:endParaRPr lang="en-US"/>
        </a:p>
      </dgm:t>
    </dgm:pt>
    <dgm:pt modelId="{6FF8DFDE-5461-4BFD-A13D-9FE0F26A5988}" type="sibTrans" cxnId="{FC94B9F7-3A38-48BE-94DD-BBEE313CAAA1}">
      <dgm:prSet/>
      <dgm:spPr/>
      <dgm:t>
        <a:bodyPr/>
        <a:lstStyle/>
        <a:p>
          <a:endParaRPr lang="en-US"/>
        </a:p>
      </dgm:t>
    </dgm:pt>
    <dgm:pt modelId="{8CB116D2-4AA4-49DC-9A5A-40192DFDAFED}">
      <dgm:prSet phldrT="[Text]"/>
      <dgm:spPr/>
      <dgm:t>
        <a:bodyPr/>
        <a:lstStyle/>
        <a:p>
          <a:r>
            <a:rPr lang="en-US" dirty="0" smtClean="0"/>
            <a:t>Effective allocations of resources </a:t>
          </a:r>
          <a:endParaRPr lang="en-US" dirty="0"/>
        </a:p>
      </dgm:t>
    </dgm:pt>
    <dgm:pt modelId="{698EE906-3EBB-46CA-8E00-F197F5272CFF}" type="parTrans" cxnId="{E02DD635-2345-4512-A49F-9AF2207116EC}">
      <dgm:prSet/>
      <dgm:spPr/>
      <dgm:t>
        <a:bodyPr/>
        <a:lstStyle/>
        <a:p>
          <a:endParaRPr lang="en-US"/>
        </a:p>
      </dgm:t>
    </dgm:pt>
    <dgm:pt modelId="{BC8C6DCB-E8C7-4427-B37F-E1D545E48B50}" type="sibTrans" cxnId="{E02DD635-2345-4512-A49F-9AF2207116EC}">
      <dgm:prSet/>
      <dgm:spPr/>
      <dgm:t>
        <a:bodyPr/>
        <a:lstStyle/>
        <a:p>
          <a:endParaRPr lang="en-US"/>
        </a:p>
      </dgm:t>
    </dgm:pt>
    <dgm:pt modelId="{3E923FD8-EB43-4E47-B710-13567D5B6282}">
      <dgm:prSet phldrT="[Text]"/>
      <dgm:spPr>
        <a:ln>
          <a:solidFill>
            <a:schemeClr val="accent1">
              <a:lumMod val="60000"/>
              <a:lumOff val="40000"/>
            </a:schemeClr>
          </a:solidFill>
        </a:ln>
      </dgm:spPr>
      <dgm:t>
        <a:bodyPr/>
        <a:lstStyle/>
        <a:p>
          <a:r>
            <a:rPr lang="en-US" dirty="0" smtClean="0"/>
            <a:t>Listen to “whispers” in the market</a:t>
          </a:r>
          <a:endParaRPr lang="en-US" dirty="0"/>
        </a:p>
      </dgm:t>
    </dgm:pt>
    <dgm:pt modelId="{3F6C2EB0-224E-40E7-A0AB-F168B9F2767A}" type="parTrans" cxnId="{31D27122-6009-4283-B8FC-A3698DC2FA19}">
      <dgm:prSet/>
      <dgm:spPr/>
      <dgm:t>
        <a:bodyPr/>
        <a:lstStyle/>
        <a:p>
          <a:endParaRPr lang="en-US"/>
        </a:p>
      </dgm:t>
    </dgm:pt>
    <dgm:pt modelId="{C5A376C6-FB2B-4193-961E-40148FB7A84A}" type="sibTrans" cxnId="{31D27122-6009-4283-B8FC-A3698DC2FA19}">
      <dgm:prSet/>
      <dgm:spPr/>
      <dgm:t>
        <a:bodyPr/>
        <a:lstStyle/>
        <a:p>
          <a:endParaRPr lang="en-US"/>
        </a:p>
      </dgm:t>
    </dgm:pt>
    <dgm:pt modelId="{2677626F-8664-4FC9-9EF1-801F7072A70A}">
      <dgm:prSet/>
      <dgm:spPr>
        <a:ln>
          <a:solidFill>
            <a:schemeClr val="accent1">
              <a:lumMod val="60000"/>
              <a:lumOff val="40000"/>
            </a:schemeClr>
          </a:solidFill>
        </a:ln>
      </dgm:spPr>
      <dgm:t>
        <a:bodyPr/>
        <a:lstStyle/>
        <a:p>
          <a:r>
            <a:rPr lang="en-US" dirty="0" smtClean="0"/>
            <a:t>Ownership</a:t>
          </a:r>
          <a:endParaRPr lang="en-US" dirty="0"/>
        </a:p>
      </dgm:t>
    </dgm:pt>
    <dgm:pt modelId="{99BAA86C-C313-4222-94AE-28CC890A7AC1}" type="parTrans" cxnId="{8F761495-BFC0-436D-9030-4A58E7086F5A}">
      <dgm:prSet/>
      <dgm:spPr/>
      <dgm:t>
        <a:bodyPr/>
        <a:lstStyle/>
        <a:p>
          <a:endParaRPr lang="en-US"/>
        </a:p>
      </dgm:t>
    </dgm:pt>
    <dgm:pt modelId="{EB8C53EB-9B08-40C2-8E0F-A06E06AE1EA6}" type="sibTrans" cxnId="{8F761495-BFC0-436D-9030-4A58E7086F5A}">
      <dgm:prSet/>
      <dgm:spPr/>
      <dgm:t>
        <a:bodyPr/>
        <a:lstStyle/>
        <a:p>
          <a:endParaRPr lang="en-US"/>
        </a:p>
      </dgm:t>
    </dgm:pt>
    <dgm:pt modelId="{FCA7D8E9-CB5D-4FEF-A996-DCB7ABBBCED8}">
      <dgm:prSet/>
      <dgm:spPr>
        <a:ln>
          <a:solidFill>
            <a:schemeClr val="accent1">
              <a:lumMod val="60000"/>
              <a:lumOff val="40000"/>
            </a:schemeClr>
          </a:solidFill>
        </a:ln>
      </dgm:spPr>
      <dgm:t>
        <a:bodyPr/>
        <a:lstStyle/>
        <a:p>
          <a:r>
            <a:rPr lang="en-US" dirty="0" smtClean="0"/>
            <a:t>Link emerging risks to strategic business drivers</a:t>
          </a:r>
          <a:endParaRPr lang="en-US" dirty="0"/>
        </a:p>
      </dgm:t>
    </dgm:pt>
    <dgm:pt modelId="{D3471381-6987-4729-8EE9-57CFCD436A5E}" type="parTrans" cxnId="{3B6656E1-427B-4605-8126-AB398B9EC83E}">
      <dgm:prSet/>
      <dgm:spPr/>
      <dgm:t>
        <a:bodyPr/>
        <a:lstStyle/>
        <a:p>
          <a:endParaRPr lang="en-US"/>
        </a:p>
      </dgm:t>
    </dgm:pt>
    <dgm:pt modelId="{863E40C5-1F4A-42AA-B8E0-44A66F6F0A12}" type="sibTrans" cxnId="{3B6656E1-427B-4605-8126-AB398B9EC83E}">
      <dgm:prSet/>
      <dgm:spPr/>
      <dgm:t>
        <a:bodyPr/>
        <a:lstStyle/>
        <a:p>
          <a:endParaRPr lang="en-US"/>
        </a:p>
      </dgm:t>
    </dgm:pt>
    <dgm:pt modelId="{86F33882-E5F4-4845-8AF2-8D9BB45347A5}" type="pres">
      <dgm:prSet presAssocID="{273F5142-42A7-437D-BF9C-0C99FCDCEAF6}" presName="hierChild1" presStyleCnt="0">
        <dgm:presLayoutVars>
          <dgm:chPref val="1"/>
          <dgm:dir/>
          <dgm:animOne val="branch"/>
          <dgm:animLvl val="lvl"/>
          <dgm:resizeHandles/>
        </dgm:presLayoutVars>
      </dgm:prSet>
      <dgm:spPr/>
      <dgm:t>
        <a:bodyPr/>
        <a:lstStyle/>
        <a:p>
          <a:endParaRPr lang="en-US"/>
        </a:p>
      </dgm:t>
    </dgm:pt>
    <dgm:pt modelId="{771A40EB-CDF3-4285-BEBE-72F78A848187}" type="pres">
      <dgm:prSet presAssocID="{3421DDE4-0087-406A-83A0-BF3357B30A35}" presName="hierRoot1" presStyleCnt="0"/>
      <dgm:spPr/>
      <dgm:t>
        <a:bodyPr/>
        <a:lstStyle/>
        <a:p>
          <a:endParaRPr lang="en-US"/>
        </a:p>
      </dgm:t>
    </dgm:pt>
    <dgm:pt modelId="{4C635C36-3B62-47D2-9BD2-DA867DEE2791}" type="pres">
      <dgm:prSet presAssocID="{3421DDE4-0087-406A-83A0-BF3357B30A35}" presName="composite" presStyleCnt="0"/>
      <dgm:spPr/>
      <dgm:t>
        <a:bodyPr/>
        <a:lstStyle/>
        <a:p>
          <a:endParaRPr lang="en-US"/>
        </a:p>
      </dgm:t>
    </dgm:pt>
    <dgm:pt modelId="{555A8B4D-3AFA-4995-8942-489C42E4E74F}" type="pres">
      <dgm:prSet presAssocID="{3421DDE4-0087-406A-83A0-BF3357B30A35}" presName="background" presStyleLbl="node0" presStyleIdx="0" presStyleCnt="1"/>
      <dgm:spPr>
        <a:solidFill>
          <a:schemeClr val="accent1">
            <a:lumMod val="75000"/>
          </a:schemeClr>
        </a:solidFill>
      </dgm:spPr>
      <dgm:t>
        <a:bodyPr/>
        <a:lstStyle/>
        <a:p>
          <a:endParaRPr lang="en-US"/>
        </a:p>
      </dgm:t>
    </dgm:pt>
    <dgm:pt modelId="{F8CB7325-F304-4EE4-BEF7-8682FED91707}" type="pres">
      <dgm:prSet presAssocID="{3421DDE4-0087-406A-83A0-BF3357B30A35}" presName="text" presStyleLbl="fgAcc0" presStyleIdx="0" presStyleCnt="1" custScaleX="100001" custScaleY="82645" custLinFactNeighborX="-13131" custLinFactNeighborY="-4051">
        <dgm:presLayoutVars>
          <dgm:chPref val="3"/>
        </dgm:presLayoutVars>
      </dgm:prSet>
      <dgm:spPr/>
      <dgm:t>
        <a:bodyPr/>
        <a:lstStyle/>
        <a:p>
          <a:endParaRPr lang="en-US"/>
        </a:p>
      </dgm:t>
    </dgm:pt>
    <dgm:pt modelId="{DC686ED1-9C19-4750-8048-6887BDA2340A}" type="pres">
      <dgm:prSet presAssocID="{3421DDE4-0087-406A-83A0-BF3357B30A35}" presName="hierChild2" presStyleCnt="0"/>
      <dgm:spPr/>
      <dgm:t>
        <a:bodyPr/>
        <a:lstStyle/>
        <a:p>
          <a:endParaRPr lang="en-US"/>
        </a:p>
      </dgm:t>
    </dgm:pt>
    <dgm:pt modelId="{C9189893-368F-4922-8A14-CFDAB56305FC}" type="pres">
      <dgm:prSet presAssocID="{99FDDD5E-9D7D-4897-BFFA-BAD2D2132CE4}" presName="Name10" presStyleLbl="parChTrans1D2" presStyleIdx="0" presStyleCnt="2"/>
      <dgm:spPr/>
      <dgm:t>
        <a:bodyPr/>
        <a:lstStyle/>
        <a:p>
          <a:endParaRPr lang="en-US"/>
        </a:p>
      </dgm:t>
    </dgm:pt>
    <dgm:pt modelId="{0C6C591B-895A-41EB-A7E8-6E9B09D5F3B8}" type="pres">
      <dgm:prSet presAssocID="{B1C59007-6D94-45BA-9E0F-9B628D6AC565}" presName="hierRoot2" presStyleCnt="0"/>
      <dgm:spPr/>
      <dgm:t>
        <a:bodyPr/>
        <a:lstStyle/>
        <a:p>
          <a:endParaRPr lang="en-US"/>
        </a:p>
      </dgm:t>
    </dgm:pt>
    <dgm:pt modelId="{CC5B3869-13AF-43C0-82B6-1C001FE787BE}" type="pres">
      <dgm:prSet presAssocID="{B1C59007-6D94-45BA-9E0F-9B628D6AC565}" presName="composite2" presStyleCnt="0"/>
      <dgm:spPr/>
      <dgm:t>
        <a:bodyPr/>
        <a:lstStyle/>
        <a:p>
          <a:endParaRPr lang="en-US"/>
        </a:p>
      </dgm:t>
    </dgm:pt>
    <dgm:pt modelId="{77F842E0-71FD-4CA6-9915-E77B18ED11C3}" type="pres">
      <dgm:prSet presAssocID="{B1C59007-6D94-45BA-9E0F-9B628D6AC565}" presName="background2" presStyleLbl="node2" presStyleIdx="0" presStyleCnt="2"/>
      <dgm:spPr/>
      <dgm:t>
        <a:bodyPr/>
        <a:lstStyle/>
        <a:p>
          <a:endParaRPr lang="en-US"/>
        </a:p>
      </dgm:t>
    </dgm:pt>
    <dgm:pt modelId="{1C0498DD-2AC8-49A6-AA01-9D814EB753A0}" type="pres">
      <dgm:prSet presAssocID="{B1C59007-6D94-45BA-9E0F-9B628D6AC565}" presName="text2" presStyleLbl="fgAcc2" presStyleIdx="0" presStyleCnt="2" custScaleX="100001" custScaleY="82645" custLinFactNeighborX="-46522" custLinFactNeighborY="1062">
        <dgm:presLayoutVars>
          <dgm:chPref val="3"/>
        </dgm:presLayoutVars>
      </dgm:prSet>
      <dgm:spPr/>
      <dgm:t>
        <a:bodyPr/>
        <a:lstStyle/>
        <a:p>
          <a:endParaRPr lang="en-US"/>
        </a:p>
      </dgm:t>
    </dgm:pt>
    <dgm:pt modelId="{614892AA-5168-4F4A-9720-321883D10FE0}" type="pres">
      <dgm:prSet presAssocID="{B1C59007-6D94-45BA-9E0F-9B628D6AC565}" presName="hierChild3" presStyleCnt="0"/>
      <dgm:spPr/>
      <dgm:t>
        <a:bodyPr/>
        <a:lstStyle/>
        <a:p>
          <a:endParaRPr lang="en-US"/>
        </a:p>
      </dgm:t>
    </dgm:pt>
    <dgm:pt modelId="{EB63CBD6-49D8-4CEA-9667-074616C85110}" type="pres">
      <dgm:prSet presAssocID="{07EEA49A-535C-4863-A26B-2D6614BF380B}" presName="Name17" presStyleLbl="parChTrans1D3" presStyleIdx="0" presStyleCnt="4"/>
      <dgm:spPr/>
      <dgm:t>
        <a:bodyPr/>
        <a:lstStyle/>
        <a:p>
          <a:endParaRPr lang="en-US"/>
        </a:p>
      </dgm:t>
    </dgm:pt>
    <dgm:pt modelId="{78BC1EDE-447A-470A-A9B4-5055A197EB97}" type="pres">
      <dgm:prSet presAssocID="{CF173CA7-35AD-495F-B2FE-180A67C8C1A0}" presName="hierRoot3" presStyleCnt="0"/>
      <dgm:spPr/>
      <dgm:t>
        <a:bodyPr/>
        <a:lstStyle/>
        <a:p>
          <a:endParaRPr lang="en-US"/>
        </a:p>
      </dgm:t>
    </dgm:pt>
    <dgm:pt modelId="{5F8B0141-1FFE-4189-9170-5F4E4AE1FDD2}" type="pres">
      <dgm:prSet presAssocID="{CF173CA7-35AD-495F-B2FE-180A67C8C1A0}" presName="composite3" presStyleCnt="0"/>
      <dgm:spPr/>
      <dgm:t>
        <a:bodyPr/>
        <a:lstStyle/>
        <a:p>
          <a:endParaRPr lang="en-US"/>
        </a:p>
      </dgm:t>
    </dgm:pt>
    <dgm:pt modelId="{4DF54F12-B33A-45A9-AF29-7EC6F6672C2F}" type="pres">
      <dgm:prSet presAssocID="{CF173CA7-35AD-495F-B2FE-180A67C8C1A0}" presName="background3" presStyleLbl="node3" presStyleIdx="0" presStyleCnt="4"/>
      <dgm:spPr>
        <a:solidFill>
          <a:schemeClr val="accent1">
            <a:lumMod val="60000"/>
            <a:lumOff val="40000"/>
          </a:schemeClr>
        </a:solidFill>
      </dgm:spPr>
      <dgm:t>
        <a:bodyPr/>
        <a:lstStyle/>
        <a:p>
          <a:endParaRPr lang="en-US"/>
        </a:p>
      </dgm:t>
    </dgm:pt>
    <dgm:pt modelId="{B0156BAB-6062-4858-A8D0-5939E4308AA5}" type="pres">
      <dgm:prSet presAssocID="{CF173CA7-35AD-495F-B2FE-180A67C8C1A0}" presName="text3" presStyleLbl="fgAcc3" presStyleIdx="0" presStyleCnt="4" custScaleX="100001" custScaleY="82645" custLinFactNeighborX="14590" custLinFactNeighborY="4562">
        <dgm:presLayoutVars>
          <dgm:chPref val="3"/>
        </dgm:presLayoutVars>
      </dgm:prSet>
      <dgm:spPr/>
      <dgm:t>
        <a:bodyPr/>
        <a:lstStyle/>
        <a:p>
          <a:endParaRPr lang="en-US"/>
        </a:p>
      </dgm:t>
    </dgm:pt>
    <dgm:pt modelId="{5B3AC468-8EB7-44C7-B9E1-37A1EC3923FB}" type="pres">
      <dgm:prSet presAssocID="{CF173CA7-35AD-495F-B2FE-180A67C8C1A0}" presName="hierChild4" presStyleCnt="0"/>
      <dgm:spPr/>
      <dgm:t>
        <a:bodyPr/>
        <a:lstStyle/>
        <a:p>
          <a:endParaRPr lang="en-US"/>
        </a:p>
      </dgm:t>
    </dgm:pt>
    <dgm:pt modelId="{86E44875-9134-4F79-8457-2D48394E594A}" type="pres">
      <dgm:prSet presAssocID="{D3471381-6987-4729-8EE9-57CFCD436A5E}" presName="Name17" presStyleLbl="parChTrans1D3" presStyleIdx="1" presStyleCnt="4"/>
      <dgm:spPr/>
      <dgm:t>
        <a:bodyPr/>
        <a:lstStyle/>
        <a:p>
          <a:endParaRPr lang="en-US"/>
        </a:p>
      </dgm:t>
    </dgm:pt>
    <dgm:pt modelId="{18FA497D-0A71-4F60-8F38-F028C0F3BBC5}" type="pres">
      <dgm:prSet presAssocID="{FCA7D8E9-CB5D-4FEF-A996-DCB7ABBBCED8}" presName="hierRoot3" presStyleCnt="0"/>
      <dgm:spPr/>
      <dgm:t>
        <a:bodyPr/>
        <a:lstStyle/>
        <a:p>
          <a:endParaRPr lang="en-US"/>
        </a:p>
      </dgm:t>
    </dgm:pt>
    <dgm:pt modelId="{4497008B-C326-4699-B374-DD296C72D965}" type="pres">
      <dgm:prSet presAssocID="{FCA7D8E9-CB5D-4FEF-A996-DCB7ABBBCED8}" presName="composite3" presStyleCnt="0"/>
      <dgm:spPr/>
      <dgm:t>
        <a:bodyPr/>
        <a:lstStyle/>
        <a:p>
          <a:endParaRPr lang="en-US"/>
        </a:p>
      </dgm:t>
    </dgm:pt>
    <dgm:pt modelId="{CFDD3ADB-3282-443C-889A-B9495A4DCE8E}" type="pres">
      <dgm:prSet presAssocID="{FCA7D8E9-CB5D-4FEF-A996-DCB7ABBBCED8}" presName="background3" presStyleLbl="node3" presStyleIdx="1" presStyleCnt="4"/>
      <dgm:spPr>
        <a:solidFill>
          <a:schemeClr val="accent1">
            <a:lumMod val="60000"/>
            <a:lumOff val="40000"/>
          </a:schemeClr>
        </a:solidFill>
      </dgm:spPr>
      <dgm:t>
        <a:bodyPr/>
        <a:lstStyle/>
        <a:p>
          <a:endParaRPr lang="en-US"/>
        </a:p>
      </dgm:t>
    </dgm:pt>
    <dgm:pt modelId="{1840645B-0588-4C6B-83FB-4B270D8472F3}" type="pres">
      <dgm:prSet presAssocID="{FCA7D8E9-CB5D-4FEF-A996-DCB7ABBBCED8}" presName="text3" presStyleLbl="fgAcc3" presStyleIdx="1" presStyleCnt="4" custScaleX="100001" custScaleY="82645" custLinFactNeighborX="7717" custLinFactNeighborY="4489">
        <dgm:presLayoutVars>
          <dgm:chPref val="3"/>
        </dgm:presLayoutVars>
      </dgm:prSet>
      <dgm:spPr/>
      <dgm:t>
        <a:bodyPr/>
        <a:lstStyle/>
        <a:p>
          <a:endParaRPr lang="en-US"/>
        </a:p>
      </dgm:t>
    </dgm:pt>
    <dgm:pt modelId="{8E62CD2A-E1F8-471D-B254-D054AD36BBC9}" type="pres">
      <dgm:prSet presAssocID="{FCA7D8E9-CB5D-4FEF-A996-DCB7ABBBCED8}" presName="hierChild4" presStyleCnt="0"/>
      <dgm:spPr/>
      <dgm:t>
        <a:bodyPr/>
        <a:lstStyle/>
        <a:p>
          <a:endParaRPr lang="en-US"/>
        </a:p>
      </dgm:t>
    </dgm:pt>
    <dgm:pt modelId="{7DA74704-DF47-40BA-B41B-9A21D8F9E7C9}" type="pres">
      <dgm:prSet presAssocID="{698EE906-3EBB-46CA-8E00-F197F5272CFF}" presName="Name10" presStyleLbl="parChTrans1D2" presStyleIdx="1" presStyleCnt="2"/>
      <dgm:spPr/>
      <dgm:t>
        <a:bodyPr/>
        <a:lstStyle/>
        <a:p>
          <a:endParaRPr lang="en-US"/>
        </a:p>
      </dgm:t>
    </dgm:pt>
    <dgm:pt modelId="{1766AE47-5A6F-432F-8C6F-B6AA26AEE5F9}" type="pres">
      <dgm:prSet presAssocID="{8CB116D2-4AA4-49DC-9A5A-40192DFDAFED}" presName="hierRoot2" presStyleCnt="0"/>
      <dgm:spPr/>
      <dgm:t>
        <a:bodyPr/>
        <a:lstStyle/>
        <a:p>
          <a:endParaRPr lang="en-US"/>
        </a:p>
      </dgm:t>
    </dgm:pt>
    <dgm:pt modelId="{010CA3C7-3392-423C-BD9D-76541C0C41B9}" type="pres">
      <dgm:prSet presAssocID="{8CB116D2-4AA4-49DC-9A5A-40192DFDAFED}" presName="composite2" presStyleCnt="0"/>
      <dgm:spPr/>
      <dgm:t>
        <a:bodyPr/>
        <a:lstStyle/>
        <a:p>
          <a:endParaRPr lang="en-US"/>
        </a:p>
      </dgm:t>
    </dgm:pt>
    <dgm:pt modelId="{FB4A9D9C-7F3B-4328-9A3E-2E2C49F5A6D1}" type="pres">
      <dgm:prSet presAssocID="{8CB116D2-4AA4-49DC-9A5A-40192DFDAFED}" presName="background2" presStyleLbl="node2" presStyleIdx="1" presStyleCnt="2"/>
      <dgm:spPr/>
      <dgm:t>
        <a:bodyPr/>
        <a:lstStyle/>
        <a:p>
          <a:endParaRPr lang="en-US"/>
        </a:p>
      </dgm:t>
    </dgm:pt>
    <dgm:pt modelId="{711D58BF-EC46-42F0-8FC8-A2B9A611BAFE}" type="pres">
      <dgm:prSet presAssocID="{8CB116D2-4AA4-49DC-9A5A-40192DFDAFED}" presName="text2" presStyleLbl="fgAcc2" presStyleIdx="1" presStyleCnt="2" custScaleX="100001" custScaleY="82645" custLinFactNeighborX="1255" custLinFactNeighborY="1062">
        <dgm:presLayoutVars>
          <dgm:chPref val="3"/>
        </dgm:presLayoutVars>
      </dgm:prSet>
      <dgm:spPr/>
      <dgm:t>
        <a:bodyPr/>
        <a:lstStyle/>
        <a:p>
          <a:endParaRPr lang="en-US"/>
        </a:p>
      </dgm:t>
    </dgm:pt>
    <dgm:pt modelId="{B7A36487-F2E4-4E2F-B6CA-109A53955664}" type="pres">
      <dgm:prSet presAssocID="{8CB116D2-4AA4-49DC-9A5A-40192DFDAFED}" presName="hierChild3" presStyleCnt="0"/>
      <dgm:spPr/>
      <dgm:t>
        <a:bodyPr/>
        <a:lstStyle/>
        <a:p>
          <a:endParaRPr lang="en-US"/>
        </a:p>
      </dgm:t>
    </dgm:pt>
    <dgm:pt modelId="{624D34A2-BE49-4522-B653-FFCF814E9D42}" type="pres">
      <dgm:prSet presAssocID="{3F6C2EB0-224E-40E7-A0AB-F168B9F2767A}" presName="Name17" presStyleLbl="parChTrans1D3" presStyleIdx="2" presStyleCnt="4"/>
      <dgm:spPr/>
      <dgm:t>
        <a:bodyPr/>
        <a:lstStyle/>
        <a:p>
          <a:endParaRPr lang="en-US"/>
        </a:p>
      </dgm:t>
    </dgm:pt>
    <dgm:pt modelId="{18DDCBDE-6835-41E4-8C1E-D1F0CCEAC274}" type="pres">
      <dgm:prSet presAssocID="{3E923FD8-EB43-4E47-B710-13567D5B6282}" presName="hierRoot3" presStyleCnt="0"/>
      <dgm:spPr/>
      <dgm:t>
        <a:bodyPr/>
        <a:lstStyle/>
        <a:p>
          <a:endParaRPr lang="en-US"/>
        </a:p>
      </dgm:t>
    </dgm:pt>
    <dgm:pt modelId="{8D30F1C1-A954-4AB4-9AD9-68DBFC141B1A}" type="pres">
      <dgm:prSet presAssocID="{3E923FD8-EB43-4E47-B710-13567D5B6282}" presName="composite3" presStyleCnt="0"/>
      <dgm:spPr/>
      <dgm:t>
        <a:bodyPr/>
        <a:lstStyle/>
        <a:p>
          <a:endParaRPr lang="en-US"/>
        </a:p>
      </dgm:t>
    </dgm:pt>
    <dgm:pt modelId="{78869CD5-C860-4802-B226-FC7D0A183B8C}" type="pres">
      <dgm:prSet presAssocID="{3E923FD8-EB43-4E47-B710-13567D5B6282}" presName="background3" presStyleLbl="node3" presStyleIdx="2" presStyleCnt="4"/>
      <dgm:spPr>
        <a:solidFill>
          <a:schemeClr val="accent1">
            <a:lumMod val="60000"/>
            <a:lumOff val="40000"/>
          </a:schemeClr>
        </a:solidFill>
      </dgm:spPr>
      <dgm:t>
        <a:bodyPr/>
        <a:lstStyle/>
        <a:p>
          <a:endParaRPr lang="en-US"/>
        </a:p>
      </dgm:t>
    </dgm:pt>
    <dgm:pt modelId="{A03B3D0D-5452-451D-B2DE-216244DC0465}" type="pres">
      <dgm:prSet presAssocID="{3E923FD8-EB43-4E47-B710-13567D5B6282}" presName="text3" presStyleLbl="fgAcc3" presStyleIdx="2" presStyleCnt="4" custScaleX="100001" custScaleY="82645" custLinFactNeighborX="4192" custLinFactNeighborY="2848">
        <dgm:presLayoutVars>
          <dgm:chPref val="3"/>
        </dgm:presLayoutVars>
      </dgm:prSet>
      <dgm:spPr/>
      <dgm:t>
        <a:bodyPr/>
        <a:lstStyle/>
        <a:p>
          <a:endParaRPr lang="en-US"/>
        </a:p>
      </dgm:t>
    </dgm:pt>
    <dgm:pt modelId="{4CDC7999-876F-456A-87F5-F270FF5D8F59}" type="pres">
      <dgm:prSet presAssocID="{3E923FD8-EB43-4E47-B710-13567D5B6282}" presName="hierChild4" presStyleCnt="0"/>
      <dgm:spPr/>
      <dgm:t>
        <a:bodyPr/>
        <a:lstStyle/>
        <a:p>
          <a:endParaRPr lang="en-US"/>
        </a:p>
      </dgm:t>
    </dgm:pt>
    <dgm:pt modelId="{48463AE9-972B-4E23-9002-277D51D09F35}" type="pres">
      <dgm:prSet presAssocID="{99BAA86C-C313-4222-94AE-28CC890A7AC1}" presName="Name17" presStyleLbl="parChTrans1D3" presStyleIdx="3" presStyleCnt="4"/>
      <dgm:spPr/>
      <dgm:t>
        <a:bodyPr/>
        <a:lstStyle/>
        <a:p>
          <a:endParaRPr lang="en-US"/>
        </a:p>
      </dgm:t>
    </dgm:pt>
    <dgm:pt modelId="{E487C639-B5F6-49BE-9DFB-ACC0C9A0452E}" type="pres">
      <dgm:prSet presAssocID="{2677626F-8664-4FC9-9EF1-801F7072A70A}" presName="hierRoot3" presStyleCnt="0"/>
      <dgm:spPr/>
      <dgm:t>
        <a:bodyPr/>
        <a:lstStyle/>
        <a:p>
          <a:endParaRPr lang="en-US"/>
        </a:p>
      </dgm:t>
    </dgm:pt>
    <dgm:pt modelId="{B86F59C5-6222-4B30-8ADD-9486D2FD265A}" type="pres">
      <dgm:prSet presAssocID="{2677626F-8664-4FC9-9EF1-801F7072A70A}" presName="composite3" presStyleCnt="0"/>
      <dgm:spPr/>
      <dgm:t>
        <a:bodyPr/>
        <a:lstStyle/>
        <a:p>
          <a:endParaRPr lang="en-US"/>
        </a:p>
      </dgm:t>
    </dgm:pt>
    <dgm:pt modelId="{A9ADF0D5-18C1-4397-826F-3803A95E08DA}" type="pres">
      <dgm:prSet presAssocID="{2677626F-8664-4FC9-9EF1-801F7072A70A}" presName="background3" presStyleLbl="node3" presStyleIdx="3" presStyleCnt="4"/>
      <dgm:spPr>
        <a:solidFill>
          <a:schemeClr val="accent1">
            <a:lumMod val="60000"/>
            <a:lumOff val="40000"/>
          </a:schemeClr>
        </a:solidFill>
      </dgm:spPr>
      <dgm:t>
        <a:bodyPr/>
        <a:lstStyle/>
        <a:p>
          <a:endParaRPr lang="en-US"/>
        </a:p>
      </dgm:t>
    </dgm:pt>
    <dgm:pt modelId="{C173CB73-DE21-48B4-B39D-6D94633E0ECE}" type="pres">
      <dgm:prSet presAssocID="{2677626F-8664-4FC9-9EF1-801F7072A70A}" presName="text3" presStyleLbl="fgAcc3" presStyleIdx="3" presStyleCnt="4" custScaleX="100001" custScaleY="82645" custLinFactNeighborX="993" custLinFactNeighborY="2848">
        <dgm:presLayoutVars>
          <dgm:chPref val="3"/>
        </dgm:presLayoutVars>
      </dgm:prSet>
      <dgm:spPr/>
      <dgm:t>
        <a:bodyPr/>
        <a:lstStyle/>
        <a:p>
          <a:endParaRPr lang="en-US"/>
        </a:p>
      </dgm:t>
    </dgm:pt>
    <dgm:pt modelId="{DE5321D4-73CA-4F54-ADB4-CCF259A1AC5A}" type="pres">
      <dgm:prSet presAssocID="{2677626F-8664-4FC9-9EF1-801F7072A70A}" presName="hierChild4" presStyleCnt="0"/>
      <dgm:spPr/>
      <dgm:t>
        <a:bodyPr/>
        <a:lstStyle/>
        <a:p>
          <a:endParaRPr lang="en-US"/>
        </a:p>
      </dgm:t>
    </dgm:pt>
  </dgm:ptLst>
  <dgm:cxnLst>
    <dgm:cxn modelId="{BF372496-4534-412C-8213-26ED556B8484}" type="presOf" srcId="{273F5142-42A7-437D-BF9C-0C99FCDCEAF6}" destId="{86F33882-E5F4-4845-8AF2-8D9BB45347A5}" srcOrd="0" destOrd="0" presId="urn:microsoft.com/office/officeart/2005/8/layout/hierarchy1"/>
    <dgm:cxn modelId="{22E65E73-4FF4-4E3C-AF87-D9C8428928C0}" srcId="{3421DDE4-0087-406A-83A0-BF3357B30A35}" destId="{B1C59007-6D94-45BA-9E0F-9B628D6AC565}" srcOrd="0" destOrd="0" parTransId="{99FDDD5E-9D7D-4897-BFFA-BAD2D2132CE4}" sibTransId="{01897802-7F04-468E-81E9-FD94F9E1E2C8}"/>
    <dgm:cxn modelId="{8F21C5B0-AD22-4599-8BE5-20EE8C565096}" type="presOf" srcId="{D3471381-6987-4729-8EE9-57CFCD436A5E}" destId="{86E44875-9134-4F79-8457-2D48394E594A}" srcOrd="0" destOrd="0" presId="urn:microsoft.com/office/officeart/2005/8/layout/hierarchy1"/>
    <dgm:cxn modelId="{E02DD635-2345-4512-A49F-9AF2207116EC}" srcId="{3421DDE4-0087-406A-83A0-BF3357B30A35}" destId="{8CB116D2-4AA4-49DC-9A5A-40192DFDAFED}" srcOrd="1" destOrd="0" parTransId="{698EE906-3EBB-46CA-8E00-F197F5272CFF}" sibTransId="{BC8C6DCB-E8C7-4427-B37F-E1D545E48B50}"/>
    <dgm:cxn modelId="{891D8EDA-58E5-4603-BA3D-DA253046EABC}" type="presOf" srcId="{698EE906-3EBB-46CA-8E00-F197F5272CFF}" destId="{7DA74704-DF47-40BA-B41B-9A21D8F9E7C9}" srcOrd="0" destOrd="0" presId="urn:microsoft.com/office/officeart/2005/8/layout/hierarchy1"/>
    <dgm:cxn modelId="{3B6656E1-427B-4605-8126-AB398B9EC83E}" srcId="{B1C59007-6D94-45BA-9E0F-9B628D6AC565}" destId="{FCA7D8E9-CB5D-4FEF-A996-DCB7ABBBCED8}" srcOrd="1" destOrd="0" parTransId="{D3471381-6987-4729-8EE9-57CFCD436A5E}" sibTransId="{863E40C5-1F4A-42AA-B8E0-44A66F6F0A12}"/>
    <dgm:cxn modelId="{FC94B9F7-3A38-48BE-94DD-BBEE313CAAA1}" srcId="{B1C59007-6D94-45BA-9E0F-9B628D6AC565}" destId="{CF173CA7-35AD-495F-B2FE-180A67C8C1A0}" srcOrd="0" destOrd="0" parTransId="{07EEA49A-535C-4863-A26B-2D6614BF380B}" sibTransId="{6FF8DFDE-5461-4BFD-A13D-9FE0F26A5988}"/>
    <dgm:cxn modelId="{F01B48A7-9CCA-4282-BA96-530F11838CE2}" type="presOf" srcId="{3F6C2EB0-224E-40E7-A0AB-F168B9F2767A}" destId="{624D34A2-BE49-4522-B653-FFCF814E9D42}" srcOrd="0" destOrd="0" presId="urn:microsoft.com/office/officeart/2005/8/layout/hierarchy1"/>
    <dgm:cxn modelId="{7E1205FA-22FE-4736-AE03-E7559C7E4364}" type="presOf" srcId="{2677626F-8664-4FC9-9EF1-801F7072A70A}" destId="{C173CB73-DE21-48B4-B39D-6D94633E0ECE}" srcOrd="0" destOrd="0" presId="urn:microsoft.com/office/officeart/2005/8/layout/hierarchy1"/>
    <dgm:cxn modelId="{6A2365E1-69FB-4B4A-A4F7-D25F49866057}" type="presOf" srcId="{3E923FD8-EB43-4E47-B710-13567D5B6282}" destId="{A03B3D0D-5452-451D-B2DE-216244DC0465}" srcOrd="0" destOrd="0" presId="urn:microsoft.com/office/officeart/2005/8/layout/hierarchy1"/>
    <dgm:cxn modelId="{B70A63B1-C29B-4953-B582-876A276FE8FE}" type="presOf" srcId="{3421DDE4-0087-406A-83A0-BF3357B30A35}" destId="{F8CB7325-F304-4EE4-BEF7-8682FED91707}" srcOrd="0" destOrd="0" presId="urn:microsoft.com/office/officeart/2005/8/layout/hierarchy1"/>
    <dgm:cxn modelId="{8FB4AFF5-5FF7-4BC5-972C-7620E1A86D7D}" type="presOf" srcId="{99FDDD5E-9D7D-4897-BFFA-BAD2D2132CE4}" destId="{C9189893-368F-4922-8A14-CFDAB56305FC}" srcOrd="0" destOrd="0" presId="urn:microsoft.com/office/officeart/2005/8/layout/hierarchy1"/>
    <dgm:cxn modelId="{259CB57B-803F-46D4-AE35-3B524884DC20}" srcId="{273F5142-42A7-437D-BF9C-0C99FCDCEAF6}" destId="{3421DDE4-0087-406A-83A0-BF3357B30A35}" srcOrd="0" destOrd="0" parTransId="{D796E2D4-518D-4667-BE3D-6F489160195F}" sibTransId="{EEAC011B-70F7-4484-B102-089B2D64C6EE}"/>
    <dgm:cxn modelId="{06868BD5-3C36-44A7-B62E-89E6A7C7A42D}" type="presOf" srcId="{FCA7D8E9-CB5D-4FEF-A996-DCB7ABBBCED8}" destId="{1840645B-0588-4C6B-83FB-4B270D8472F3}" srcOrd="0" destOrd="0" presId="urn:microsoft.com/office/officeart/2005/8/layout/hierarchy1"/>
    <dgm:cxn modelId="{F8966048-EE40-4DB8-AF66-B450EC02E026}" type="presOf" srcId="{CF173CA7-35AD-495F-B2FE-180A67C8C1A0}" destId="{B0156BAB-6062-4858-A8D0-5939E4308AA5}" srcOrd="0" destOrd="0" presId="urn:microsoft.com/office/officeart/2005/8/layout/hierarchy1"/>
    <dgm:cxn modelId="{15D46BDA-9468-44A0-8B34-6ED15FA62CCF}" type="presOf" srcId="{07EEA49A-535C-4863-A26B-2D6614BF380B}" destId="{EB63CBD6-49D8-4CEA-9667-074616C85110}" srcOrd="0" destOrd="0" presId="urn:microsoft.com/office/officeart/2005/8/layout/hierarchy1"/>
    <dgm:cxn modelId="{31D27122-6009-4283-B8FC-A3698DC2FA19}" srcId="{8CB116D2-4AA4-49DC-9A5A-40192DFDAFED}" destId="{3E923FD8-EB43-4E47-B710-13567D5B6282}" srcOrd="0" destOrd="0" parTransId="{3F6C2EB0-224E-40E7-A0AB-F168B9F2767A}" sibTransId="{C5A376C6-FB2B-4193-961E-40148FB7A84A}"/>
    <dgm:cxn modelId="{8F761495-BFC0-436D-9030-4A58E7086F5A}" srcId="{8CB116D2-4AA4-49DC-9A5A-40192DFDAFED}" destId="{2677626F-8664-4FC9-9EF1-801F7072A70A}" srcOrd="1" destOrd="0" parTransId="{99BAA86C-C313-4222-94AE-28CC890A7AC1}" sibTransId="{EB8C53EB-9B08-40C2-8E0F-A06E06AE1EA6}"/>
    <dgm:cxn modelId="{97BAD0BF-ED88-4EAA-8DC0-F5790A46F5C9}" type="presOf" srcId="{B1C59007-6D94-45BA-9E0F-9B628D6AC565}" destId="{1C0498DD-2AC8-49A6-AA01-9D814EB753A0}" srcOrd="0" destOrd="0" presId="urn:microsoft.com/office/officeart/2005/8/layout/hierarchy1"/>
    <dgm:cxn modelId="{D6B54F2F-C9FF-4C15-8086-F6108331A9BC}" type="presOf" srcId="{8CB116D2-4AA4-49DC-9A5A-40192DFDAFED}" destId="{711D58BF-EC46-42F0-8FC8-A2B9A611BAFE}" srcOrd="0" destOrd="0" presId="urn:microsoft.com/office/officeart/2005/8/layout/hierarchy1"/>
    <dgm:cxn modelId="{2386E0E7-6A96-4691-A611-64CAB41B4EB7}" type="presOf" srcId="{99BAA86C-C313-4222-94AE-28CC890A7AC1}" destId="{48463AE9-972B-4E23-9002-277D51D09F35}" srcOrd="0" destOrd="0" presId="urn:microsoft.com/office/officeart/2005/8/layout/hierarchy1"/>
    <dgm:cxn modelId="{C296C566-9F09-4733-B0F8-A89CBDD06467}" type="presParOf" srcId="{86F33882-E5F4-4845-8AF2-8D9BB45347A5}" destId="{771A40EB-CDF3-4285-BEBE-72F78A848187}" srcOrd="0" destOrd="0" presId="urn:microsoft.com/office/officeart/2005/8/layout/hierarchy1"/>
    <dgm:cxn modelId="{A2995566-5681-4B07-9325-E09DDD342990}" type="presParOf" srcId="{771A40EB-CDF3-4285-BEBE-72F78A848187}" destId="{4C635C36-3B62-47D2-9BD2-DA867DEE2791}" srcOrd="0" destOrd="0" presId="urn:microsoft.com/office/officeart/2005/8/layout/hierarchy1"/>
    <dgm:cxn modelId="{8DA39C64-F369-4B0E-955E-FCDF4D92F736}" type="presParOf" srcId="{4C635C36-3B62-47D2-9BD2-DA867DEE2791}" destId="{555A8B4D-3AFA-4995-8942-489C42E4E74F}" srcOrd="0" destOrd="0" presId="urn:microsoft.com/office/officeart/2005/8/layout/hierarchy1"/>
    <dgm:cxn modelId="{468764E2-78E3-48C8-8A56-D77D313C739F}" type="presParOf" srcId="{4C635C36-3B62-47D2-9BD2-DA867DEE2791}" destId="{F8CB7325-F304-4EE4-BEF7-8682FED91707}" srcOrd="1" destOrd="0" presId="urn:microsoft.com/office/officeart/2005/8/layout/hierarchy1"/>
    <dgm:cxn modelId="{5FB1083D-9FCD-4B47-B413-42528D6A42C8}" type="presParOf" srcId="{771A40EB-CDF3-4285-BEBE-72F78A848187}" destId="{DC686ED1-9C19-4750-8048-6887BDA2340A}" srcOrd="1" destOrd="0" presId="urn:microsoft.com/office/officeart/2005/8/layout/hierarchy1"/>
    <dgm:cxn modelId="{9C56C00E-85ED-4A14-B67B-43F4FE0721ED}" type="presParOf" srcId="{DC686ED1-9C19-4750-8048-6887BDA2340A}" destId="{C9189893-368F-4922-8A14-CFDAB56305FC}" srcOrd="0" destOrd="0" presId="urn:microsoft.com/office/officeart/2005/8/layout/hierarchy1"/>
    <dgm:cxn modelId="{98A5ACE6-27C9-4611-9F9F-F2162A059E98}" type="presParOf" srcId="{DC686ED1-9C19-4750-8048-6887BDA2340A}" destId="{0C6C591B-895A-41EB-A7E8-6E9B09D5F3B8}" srcOrd="1" destOrd="0" presId="urn:microsoft.com/office/officeart/2005/8/layout/hierarchy1"/>
    <dgm:cxn modelId="{9993F6D0-40B6-472B-886B-62886667626F}" type="presParOf" srcId="{0C6C591B-895A-41EB-A7E8-6E9B09D5F3B8}" destId="{CC5B3869-13AF-43C0-82B6-1C001FE787BE}" srcOrd="0" destOrd="0" presId="urn:microsoft.com/office/officeart/2005/8/layout/hierarchy1"/>
    <dgm:cxn modelId="{DD8CB441-816A-4732-9FF8-3CF57D79B7A0}" type="presParOf" srcId="{CC5B3869-13AF-43C0-82B6-1C001FE787BE}" destId="{77F842E0-71FD-4CA6-9915-E77B18ED11C3}" srcOrd="0" destOrd="0" presId="urn:microsoft.com/office/officeart/2005/8/layout/hierarchy1"/>
    <dgm:cxn modelId="{81C31971-6CC7-4917-B8DA-C201883BE69B}" type="presParOf" srcId="{CC5B3869-13AF-43C0-82B6-1C001FE787BE}" destId="{1C0498DD-2AC8-49A6-AA01-9D814EB753A0}" srcOrd="1" destOrd="0" presId="urn:microsoft.com/office/officeart/2005/8/layout/hierarchy1"/>
    <dgm:cxn modelId="{C2F72332-8278-4403-BB2C-E3BF1A4DF73C}" type="presParOf" srcId="{0C6C591B-895A-41EB-A7E8-6E9B09D5F3B8}" destId="{614892AA-5168-4F4A-9720-321883D10FE0}" srcOrd="1" destOrd="0" presId="urn:microsoft.com/office/officeart/2005/8/layout/hierarchy1"/>
    <dgm:cxn modelId="{A71F216C-54DC-4187-964B-BE54A1640EDC}" type="presParOf" srcId="{614892AA-5168-4F4A-9720-321883D10FE0}" destId="{EB63CBD6-49D8-4CEA-9667-074616C85110}" srcOrd="0" destOrd="0" presId="urn:microsoft.com/office/officeart/2005/8/layout/hierarchy1"/>
    <dgm:cxn modelId="{8BE5308B-E59A-4474-BDDA-7325EA8F4FF4}" type="presParOf" srcId="{614892AA-5168-4F4A-9720-321883D10FE0}" destId="{78BC1EDE-447A-470A-A9B4-5055A197EB97}" srcOrd="1" destOrd="0" presId="urn:microsoft.com/office/officeart/2005/8/layout/hierarchy1"/>
    <dgm:cxn modelId="{F09CCADE-80BA-4B6E-80BF-6E70D4E2EDA7}" type="presParOf" srcId="{78BC1EDE-447A-470A-A9B4-5055A197EB97}" destId="{5F8B0141-1FFE-4189-9170-5F4E4AE1FDD2}" srcOrd="0" destOrd="0" presId="urn:microsoft.com/office/officeart/2005/8/layout/hierarchy1"/>
    <dgm:cxn modelId="{BB4A9D27-78EA-4FAE-99AF-D8A877C23353}" type="presParOf" srcId="{5F8B0141-1FFE-4189-9170-5F4E4AE1FDD2}" destId="{4DF54F12-B33A-45A9-AF29-7EC6F6672C2F}" srcOrd="0" destOrd="0" presId="urn:microsoft.com/office/officeart/2005/8/layout/hierarchy1"/>
    <dgm:cxn modelId="{F5DA3862-B543-4FC1-9AC4-B8347C394CB2}" type="presParOf" srcId="{5F8B0141-1FFE-4189-9170-5F4E4AE1FDD2}" destId="{B0156BAB-6062-4858-A8D0-5939E4308AA5}" srcOrd="1" destOrd="0" presId="urn:microsoft.com/office/officeart/2005/8/layout/hierarchy1"/>
    <dgm:cxn modelId="{AE77A72E-4030-4F2A-B4C6-6CE6BCDA5EC0}" type="presParOf" srcId="{78BC1EDE-447A-470A-A9B4-5055A197EB97}" destId="{5B3AC468-8EB7-44C7-B9E1-37A1EC3923FB}" srcOrd="1" destOrd="0" presId="urn:microsoft.com/office/officeart/2005/8/layout/hierarchy1"/>
    <dgm:cxn modelId="{7ECD598F-CF5C-4324-B425-9AC938A3A385}" type="presParOf" srcId="{614892AA-5168-4F4A-9720-321883D10FE0}" destId="{86E44875-9134-4F79-8457-2D48394E594A}" srcOrd="2" destOrd="0" presId="urn:microsoft.com/office/officeart/2005/8/layout/hierarchy1"/>
    <dgm:cxn modelId="{F2B143A2-40AF-4262-A617-D4863A309EC9}" type="presParOf" srcId="{614892AA-5168-4F4A-9720-321883D10FE0}" destId="{18FA497D-0A71-4F60-8F38-F028C0F3BBC5}" srcOrd="3" destOrd="0" presId="urn:microsoft.com/office/officeart/2005/8/layout/hierarchy1"/>
    <dgm:cxn modelId="{8C60B5F1-D186-4182-8CB5-D41BA0EF61C3}" type="presParOf" srcId="{18FA497D-0A71-4F60-8F38-F028C0F3BBC5}" destId="{4497008B-C326-4699-B374-DD296C72D965}" srcOrd="0" destOrd="0" presId="urn:microsoft.com/office/officeart/2005/8/layout/hierarchy1"/>
    <dgm:cxn modelId="{CCA67A90-6AF1-4A5D-AF57-86163F0F816A}" type="presParOf" srcId="{4497008B-C326-4699-B374-DD296C72D965}" destId="{CFDD3ADB-3282-443C-889A-B9495A4DCE8E}" srcOrd="0" destOrd="0" presId="urn:microsoft.com/office/officeart/2005/8/layout/hierarchy1"/>
    <dgm:cxn modelId="{4766416F-7123-4BF5-BE54-3FEDBABAB7A2}" type="presParOf" srcId="{4497008B-C326-4699-B374-DD296C72D965}" destId="{1840645B-0588-4C6B-83FB-4B270D8472F3}" srcOrd="1" destOrd="0" presId="urn:microsoft.com/office/officeart/2005/8/layout/hierarchy1"/>
    <dgm:cxn modelId="{F0B472FD-779E-425F-B2B8-AADE6B77EF6D}" type="presParOf" srcId="{18FA497D-0A71-4F60-8F38-F028C0F3BBC5}" destId="{8E62CD2A-E1F8-471D-B254-D054AD36BBC9}" srcOrd="1" destOrd="0" presId="urn:microsoft.com/office/officeart/2005/8/layout/hierarchy1"/>
    <dgm:cxn modelId="{BD2354BF-8ADF-4E99-846F-E6CF3CD9B838}" type="presParOf" srcId="{DC686ED1-9C19-4750-8048-6887BDA2340A}" destId="{7DA74704-DF47-40BA-B41B-9A21D8F9E7C9}" srcOrd="2" destOrd="0" presId="urn:microsoft.com/office/officeart/2005/8/layout/hierarchy1"/>
    <dgm:cxn modelId="{CCD2E39A-820B-416A-8730-AA2F04B60A33}" type="presParOf" srcId="{DC686ED1-9C19-4750-8048-6887BDA2340A}" destId="{1766AE47-5A6F-432F-8C6F-B6AA26AEE5F9}" srcOrd="3" destOrd="0" presId="urn:microsoft.com/office/officeart/2005/8/layout/hierarchy1"/>
    <dgm:cxn modelId="{7B088FBD-B17D-48EF-93FC-E09F0E9CF07B}" type="presParOf" srcId="{1766AE47-5A6F-432F-8C6F-B6AA26AEE5F9}" destId="{010CA3C7-3392-423C-BD9D-76541C0C41B9}" srcOrd="0" destOrd="0" presId="urn:microsoft.com/office/officeart/2005/8/layout/hierarchy1"/>
    <dgm:cxn modelId="{DFD3D98B-C671-4647-BE60-AAEA459C8CED}" type="presParOf" srcId="{010CA3C7-3392-423C-BD9D-76541C0C41B9}" destId="{FB4A9D9C-7F3B-4328-9A3E-2E2C49F5A6D1}" srcOrd="0" destOrd="0" presId="urn:microsoft.com/office/officeart/2005/8/layout/hierarchy1"/>
    <dgm:cxn modelId="{0EA3E058-7AF0-4553-A926-2E4CE33A10C2}" type="presParOf" srcId="{010CA3C7-3392-423C-BD9D-76541C0C41B9}" destId="{711D58BF-EC46-42F0-8FC8-A2B9A611BAFE}" srcOrd="1" destOrd="0" presId="urn:microsoft.com/office/officeart/2005/8/layout/hierarchy1"/>
    <dgm:cxn modelId="{1467F7D6-5E10-4DA4-AA86-4CE92A153B68}" type="presParOf" srcId="{1766AE47-5A6F-432F-8C6F-B6AA26AEE5F9}" destId="{B7A36487-F2E4-4E2F-B6CA-109A53955664}" srcOrd="1" destOrd="0" presId="urn:microsoft.com/office/officeart/2005/8/layout/hierarchy1"/>
    <dgm:cxn modelId="{CB8E2BA6-A8F8-4279-BC34-B7AF0CD00FEB}" type="presParOf" srcId="{B7A36487-F2E4-4E2F-B6CA-109A53955664}" destId="{624D34A2-BE49-4522-B653-FFCF814E9D42}" srcOrd="0" destOrd="0" presId="urn:microsoft.com/office/officeart/2005/8/layout/hierarchy1"/>
    <dgm:cxn modelId="{A999D5FA-4523-449C-A28B-437F42D96700}" type="presParOf" srcId="{B7A36487-F2E4-4E2F-B6CA-109A53955664}" destId="{18DDCBDE-6835-41E4-8C1E-D1F0CCEAC274}" srcOrd="1" destOrd="0" presId="urn:microsoft.com/office/officeart/2005/8/layout/hierarchy1"/>
    <dgm:cxn modelId="{4831B495-77B7-43A9-AACD-478456E77D36}" type="presParOf" srcId="{18DDCBDE-6835-41E4-8C1E-D1F0CCEAC274}" destId="{8D30F1C1-A954-4AB4-9AD9-68DBFC141B1A}" srcOrd="0" destOrd="0" presId="urn:microsoft.com/office/officeart/2005/8/layout/hierarchy1"/>
    <dgm:cxn modelId="{EF020ABB-8313-4AD9-9B31-710AF0CB761D}" type="presParOf" srcId="{8D30F1C1-A954-4AB4-9AD9-68DBFC141B1A}" destId="{78869CD5-C860-4802-B226-FC7D0A183B8C}" srcOrd="0" destOrd="0" presId="urn:microsoft.com/office/officeart/2005/8/layout/hierarchy1"/>
    <dgm:cxn modelId="{D28F4948-642E-466F-8973-9E02243DD9BF}" type="presParOf" srcId="{8D30F1C1-A954-4AB4-9AD9-68DBFC141B1A}" destId="{A03B3D0D-5452-451D-B2DE-216244DC0465}" srcOrd="1" destOrd="0" presId="urn:microsoft.com/office/officeart/2005/8/layout/hierarchy1"/>
    <dgm:cxn modelId="{356EBFF3-E3A1-47B9-94A6-C6C363923AED}" type="presParOf" srcId="{18DDCBDE-6835-41E4-8C1E-D1F0CCEAC274}" destId="{4CDC7999-876F-456A-87F5-F270FF5D8F59}" srcOrd="1" destOrd="0" presId="urn:microsoft.com/office/officeart/2005/8/layout/hierarchy1"/>
    <dgm:cxn modelId="{AC8AFB50-1521-4475-965A-B98312E26D76}" type="presParOf" srcId="{B7A36487-F2E4-4E2F-B6CA-109A53955664}" destId="{48463AE9-972B-4E23-9002-277D51D09F35}" srcOrd="2" destOrd="0" presId="urn:microsoft.com/office/officeart/2005/8/layout/hierarchy1"/>
    <dgm:cxn modelId="{525FE1FC-40FA-4408-AA12-6AE8A6957AB0}" type="presParOf" srcId="{B7A36487-F2E4-4E2F-B6CA-109A53955664}" destId="{E487C639-B5F6-49BE-9DFB-ACC0C9A0452E}" srcOrd="3" destOrd="0" presId="urn:microsoft.com/office/officeart/2005/8/layout/hierarchy1"/>
    <dgm:cxn modelId="{E970BED7-8D38-49D4-9121-CC91D544DD01}" type="presParOf" srcId="{E487C639-B5F6-49BE-9DFB-ACC0C9A0452E}" destId="{B86F59C5-6222-4B30-8ADD-9486D2FD265A}" srcOrd="0" destOrd="0" presId="urn:microsoft.com/office/officeart/2005/8/layout/hierarchy1"/>
    <dgm:cxn modelId="{31A0427B-B408-4288-B29E-0188840518AD}" type="presParOf" srcId="{B86F59C5-6222-4B30-8ADD-9486D2FD265A}" destId="{A9ADF0D5-18C1-4397-826F-3803A95E08DA}" srcOrd="0" destOrd="0" presId="urn:microsoft.com/office/officeart/2005/8/layout/hierarchy1"/>
    <dgm:cxn modelId="{F1B4B43F-14F5-43C7-BD6E-BAE6F9B9D1C3}" type="presParOf" srcId="{B86F59C5-6222-4B30-8ADD-9486D2FD265A}" destId="{C173CB73-DE21-48B4-B39D-6D94633E0ECE}" srcOrd="1" destOrd="0" presId="urn:microsoft.com/office/officeart/2005/8/layout/hierarchy1"/>
    <dgm:cxn modelId="{61519268-DE1E-49D1-A74B-F29CA39CAB54}" type="presParOf" srcId="{E487C639-B5F6-49BE-9DFB-ACC0C9A0452E}" destId="{DE5321D4-73CA-4F54-ADB4-CCF259A1AC5A}" srcOrd="1" destOrd="0" presId="urn:microsoft.com/office/officeart/2005/8/layout/hierarchy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E58AF6-CF39-4E54-8D91-6DC9CA27D344}"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E27C4857-E71A-4869-A12B-55947D013054}">
      <dgm:prSet phldrT="[Text]"/>
      <dgm:spPr>
        <a:solidFill>
          <a:schemeClr val="accent1"/>
        </a:solidFill>
      </dgm:spPr>
      <dgm:t>
        <a:bodyPr/>
        <a:lstStyle/>
        <a:p>
          <a:r>
            <a:rPr lang="en-US" dirty="0" smtClean="0">
              <a:solidFill>
                <a:schemeClr val="tx1"/>
              </a:solidFill>
            </a:rPr>
            <a:t>Scenario analysis and stress testing </a:t>
          </a:r>
          <a:endParaRPr lang="en-US" dirty="0">
            <a:solidFill>
              <a:schemeClr val="tx1"/>
            </a:solidFill>
          </a:endParaRPr>
        </a:p>
      </dgm:t>
    </dgm:pt>
    <dgm:pt modelId="{48A79510-BA00-4600-AE84-62C2DA4CC935}" type="parTrans" cxnId="{A45459A1-99FC-46DB-B544-E6C44690F56A}">
      <dgm:prSet/>
      <dgm:spPr/>
      <dgm:t>
        <a:bodyPr/>
        <a:lstStyle/>
        <a:p>
          <a:endParaRPr lang="en-US"/>
        </a:p>
      </dgm:t>
    </dgm:pt>
    <dgm:pt modelId="{00271800-1C7F-47FD-AD8C-F8FF699EDBF4}" type="sibTrans" cxnId="{A45459A1-99FC-46DB-B544-E6C44690F56A}">
      <dgm:prSet/>
      <dgm:spPr/>
      <dgm:t>
        <a:bodyPr/>
        <a:lstStyle/>
        <a:p>
          <a:endParaRPr lang="en-US"/>
        </a:p>
      </dgm:t>
    </dgm:pt>
    <dgm:pt modelId="{D84C4F73-71FE-42C2-963B-F0B9762958A1}">
      <dgm:prSet phldrT="[Text]" custT="1"/>
      <dgm:spPr>
        <a:solidFill>
          <a:schemeClr val="accent1"/>
        </a:solidFill>
      </dgm:spPr>
      <dgm:t>
        <a:bodyPr/>
        <a:lstStyle/>
        <a:p>
          <a:r>
            <a:rPr lang="en-US" sz="700" b="0" dirty="0" smtClean="0">
              <a:solidFill>
                <a:schemeClr val="tx1"/>
              </a:solidFill>
            </a:rPr>
            <a:t>Risk registers and  dashboards</a:t>
          </a:r>
          <a:endParaRPr lang="en-US" sz="700" b="0" dirty="0">
            <a:solidFill>
              <a:schemeClr val="tx1"/>
            </a:solidFill>
          </a:endParaRPr>
        </a:p>
      </dgm:t>
    </dgm:pt>
    <dgm:pt modelId="{8DA93EA1-F766-4B18-8069-A8BE1D7032CD}" type="parTrans" cxnId="{E697A7C8-E001-499D-9700-4C268673C683}">
      <dgm:prSet/>
      <dgm:spPr/>
      <dgm:t>
        <a:bodyPr/>
        <a:lstStyle/>
        <a:p>
          <a:endParaRPr lang="en-US"/>
        </a:p>
      </dgm:t>
    </dgm:pt>
    <dgm:pt modelId="{BA671CE5-7350-42D6-A487-F31F13E10095}" type="sibTrans" cxnId="{E697A7C8-E001-499D-9700-4C268673C683}">
      <dgm:prSet/>
      <dgm:spPr/>
      <dgm:t>
        <a:bodyPr/>
        <a:lstStyle/>
        <a:p>
          <a:endParaRPr lang="en-US"/>
        </a:p>
      </dgm:t>
    </dgm:pt>
    <dgm:pt modelId="{DDF5B4AC-A721-494B-AFCB-BB3A9208DD55}">
      <dgm:prSet phldrT="[Text]"/>
      <dgm:spPr>
        <a:solidFill>
          <a:schemeClr val="accent1"/>
        </a:solidFill>
      </dgm:spPr>
      <dgm:t>
        <a:bodyPr/>
        <a:lstStyle/>
        <a:p>
          <a:r>
            <a:rPr lang="en-US" dirty="0" smtClean="0">
              <a:solidFill>
                <a:schemeClr val="tx1"/>
              </a:solidFill>
            </a:rPr>
            <a:t>On going experience reporting</a:t>
          </a:r>
          <a:endParaRPr lang="en-US" dirty="0">
            <a:solidFill>
              <a:schemeClr val="tx1"/>
            </a:solidFill>
          </a:endParaRPr>
        </a:p>
      </dgm:t>
    </dgm:pt>
    <dgm:pt modelId="{16CC62FD-15B8-4811-8289-2FD65B044D43}" type="parTrans" cxnId="{0DFEA902-9CC9-44A4-B914-0F01357E79B4}">
      <dgm:prSet/>
      <dgm:spPr/>
      <dgm:t>
        <a:bodyPr/>
        <a:lstStyle/>
        <a:p>
          <a:endParaRPr lang="en-US"/>
        </a:p>
      </dgm:t>
    </dgm:pt>
    <dgm:pt modelId="{8E6D8ED7-C60A-4B6F-80BB-EDB8AB2303DF}" type="sibTrans" cxnId="{0DFEA902-9CC9-44A4-B914-0F01357E79B4}">
      <dgm:prSet/>
      <dgm:spPr/>
      <dgm:t>
        <a:bodyPr/>
        <a:lstStyle/>
        <a:p>
          <a:endParaRPr lang="en-US"/>
        </a:p>
      </dgm:t>
    </dgm:pt>
    <dgm:pt modelId="{118A69FF-7F0F-4A62-B9D6-EDFBD5F71B88}">
      <dgm:prSet phldrT="[Text]">
        <dgm:style>
          <a:lnRef idx="1">
            <a:schemeClr val="accent3"/>
          </a:lnRef>
          <a:fillRef idx="3">
            <a:schemeClr val="accent3"/>
          </a:fillRef>
          <a:effectRef idx="2">
            <a:schemeClr val="accent3"/>
          </a:effectRef>
          <a:fontRef idx="minor">
            <a:schemeClr val="lt1"/>
          </a:fontRef>
        </dgm:style>
      </dgm:prSet>
      <dgm:spPr>
        <a:solidFill>
          <a:schemeClr val="accent1"/>
        </a:solidFill>
        <a:ln>
          <a:noFill/>
        </a:ln>
      </dgm:spPr>
      <dgm:t>
        <a:bodyPr/>
        <a:lstStyle/>
        <a:p>
          <a:r>
            <a:rPr lang="en-US" dirty="0" smtClean="0">
              <a:solidFill>
                <a:schemeClr val="tx1"/>
              </a:solidFill>
            </a:rPr>
            <a:t>Monitoring Tools</a:t>
          </a:r>
          <a:endParaRPr lang="en-US" dirty="0">
            <a:solidFill>
              <a:schemeClr val="tx1"/>
            </a:solidFill>
          </a:endParaRPr>
        </a:p>
      </dgm:t>
    </dgm:pt>
    <dgm:pt modelId="{A1EA605C-A808-455C-BC14-B279EE48B68F}" type="parTrans" cxnId="{D80BEA92-5D8B-439D-A176-41FE6C36CFF0}">
      <dgm:prSet/>
      <dgm:spPr/>
      <dgm:t>
        <a:bodyPr/>
        <a:lstStyle/>
        <a:p>
          <a:endParaRPr lang="en-US"/>
        </a:p>
      </dgm:t>
    </dgm:pt>
    <dgm:pt modelId="{5E328C37-F258-49B9-90BC-4E1DC1325DFA}" type="sibTrans" cxnId="{D80BEA92-5D8B-439D-A176-41FE6C36CFF0}">
      <dgm:prSet/>
      <dgm:spPr/>
      <dgm:t>
        <a:bodyPr/>
        <a:lstStyle/>
        <a:p>
          <a:endParaRPr lang="en-US"/>
        </a:p>
      </dgm:t>
    </dgm:pt>
    <dgm:pt modelId="{69A05438-75DF-42E5-B96B-B4E512AC9EB2}" type="pres">
      <dgm:prSet presAssocID="{E0E58AF6-CF39-4E54-8D91-6DC9CA27D344}" presName="Name0" presStyleCnt="0">
        <dgm:presLayoutVars>
          <dgm:chMax val="4"/>
          <dgm:resizeHandles val="exact"/>
        </dgm:presLayoutVars>
      </dgm:prSet>
      <dgm:spPr/>
      <dgm:t>
        <a:bodyPr/>
        <a:lstStyle/>
        <a:p>
          <a:endParaRPr lang="en-US"/>
        </a:p>
      </dgm:t>
    </dgm:pt>
    <dgm:pt modelId="{0C2246AE-C18E-4ACE-94A1-1193E4A1C658}" type="pres">
      <dgm:prSet presAssocID="{E0E58AF6-CF39-4E54-8D91-6DC9CA27D344}" presName="ellipse" presStyleLbl="trBgShp" presStyleIdx="0" presStyleCnt="1"/>
      <dgm:spPr/>
      <dgm:t>
        <a:bodyPr/>
        <a:lstStyle/>
        <a:p>
          <a:endParaRPr lang="en-US"/>
        </a:p>
      </dgm:t>
    </dgm:pt>
    <dgm:pt modelId="{C9CDFBA7-B241-4284-89D0-81F4DAAB56C7}" type="pres">
      <dgm:prSet presAssocID="{E0E58AF6-CF39-4E54-8D91-6DC9CA27D344}" presName="arrow1" presStyleLbl="fgShp" presStyleIdx="0" presStyleCnt="1" custLinFactNeighborY="-22896"/>
      <dgm:spPr/>
      <dgm:t>
        <a:bodyPr/>
        <a:lstStyle/>
        <a:p>
          <a:endParaRPr lang="en-US"/>
        </a:p>
      </dgm:t>
    </dgm:pt>
    <dgm:pt modelId="{B1C9B1E6-46AA-4B46-B5DF-4C18DD84F5D9}" type="pres">
      <dgm:prSet presAssocID="{E0E58AF6-CF39-4E54-8D91-6DC9CA27D344}" presName="rectangle" presStyleLbl="revTx" presStyleIdx="0" presStyleCnt="1" custScaleX="66656" custScaleY="81669" custLinFactNeighborY="-9243">
        <dgm:presLayoutVars>
          <dgm:bulletEnabled val="1"/>
        </dgm:presLayoutVars>
      </dgm:prSet>
      <dgm:spPr/>
      <dgm:t>
        <a:bodyPr/>
        <a:lstStyle/>
        <a:p>
          <a:endParaRPr lang="en-US"/>
        </a:p>
      </dgm:t>
    </dgm:pt>
    <dgm:pt modelId="{D9DE6354-C597-4520-9F8F-F2E81A09F1FA}" type="pres">
      <dgm:prSet presAssocID="{D84C4F73-71FE-42C2-963B-F0B9762958A1}" presName="item1" presStyleLbl="node1" presStyleIdx="0" presStyleCnt="3">
        <dgm:presLayoutVars>
          <dgm:bulletEnabled val="1"/>
        </dgm:presLayoutVars>
      </dgm:prSet>
      <dgm:spPr/>
      <dgm:t>
        <a:bodyPr/>
        <a:lstStyle/>
        <a:p>
          <a:endParaRPr lang="en-US"/>
        </a:p>
      </dgm:t>
    </dgm:pt>
    <dgm:pt modelId="{9C060E54-AF2F-4A17-9BF2-88903F7D536E}" type="pres">
      <dgm:prSet presAssocID="{DDF5B4AC-A721-494B-AFCB-BB3A9208DD55}" presName="item2" presStyleLbl="node1" presStyleIdx="1" presStyleCnt="3">
        <dgm:presLayoutVars>
          <dgm:bulletEnabled val="1"/>
        </dgm:presLayoutVars>
      </dgm:prSet>
      <dgm:spPr/>
      <dgm:t>
        <a:bodyPr/>
        <a:lstStyle/>
        <a:p>
          <a:endParaRPr lang="en-US"/>
        </a:p>
      </dgm:t>
    </dgm:pt>
    <dgm:pt modelId="{4378AEE8-7501-4A27-82A3-DDF1F0F0B0DE}" type="pres">
      <dgm:prSet presAssocID="{118A69FF-7F0F-4A62-B9D6-EDFBD5F71B88}" presName="item3" presStyleLbl="node1" presStyleIdx="2" presStyleCnt="3">
        <dgm:presLayoutVars>
          <dgm:bulletEnabled val="1"/>
        </dgm:presLayoutVars>
      </dgm:prSet>
      <dgm:spPr/>
      <dgm:t>
        <a:bodyPr/>
        <a:lstStyle/>
        <a:p>
          <a:endParaRPr lang="en-US"/>
        </a:p>
      </dgm:t>
    </dgm:pt>
    <dgm:pt modelId="{87DB0295-891D-4073-8BFB-8A6631FF9521}" type="pres">
      <dgm:prSet presAssocID="{E0E58AF6-CF39-4E54-8D91-6DC9CA27D344}" presName="funnel" presStyleLbl="trAlignAcc1" presStyleIdx="0" presStyleCnt="1" custLinFactNeighborX="-2190" custLinFactNeighborY="-1132"/>
      <dgm:spPr>
        <a:solidFill>
          <a:schemeClr val="lt1">
            <a:hueOff val="0"/>
            <a:satOff val="0"/>
            <a:lumOff val="0"/>
            <a:alpha val="0"/>
          </a:schemeClr>
        </a:solidFill>
      </dgm:spPr>
      <dgm:t>
        <a:bodyPr/>
        <a:lstStyle/>
        <a:p>
          <a:endParaRPr lang="en-US"/>
        </a:p>
      </dgm:t>
    </dgm:pt>
  </dgm:ptLst>
  <dgm:cxnLst>
    <dgm:cxn modelId="{F44A28E8-3B1A-410F-9074-AAC116FBE823}" type="presOf" srcId="{E27C4857-E71A-4869-A12B-55947D013054}" destId="{4378AEE8-7501-4A27-82A3-DDF1F0F0B0DE}" srcOrd="0" destOrd="0" presId="urn:microsoft.com/office/officeart/2005/8/layout/funnel1"/>
    <dgm:cxn modelId="{E697A7C8-E001-499D-9700-4C268673C683}" srcId="{E0E58AF6-CF39-4E54-8D91-6DC9CA27D344}" destId="{D84C4F73-71FE-42C2-963B-F0B9762958A1}" srcOrd="1" destOrd="0" parTransId="{8DA93EA1-F766-4B18-8069-A8BE1D7032CD}" sibTransId="{BA671CE5-7350-42D6-A487-F31F13E10095}"/>
    <dgm:cxn modelId="{4B99D1F5-5534-4839-94A1-021D9F3598E0}" type="presOf" srcId="{D84C4F73-71FE-42C2-963B-F0B9762958A1}" destId="{9C060E54-AF2F-4A17-9BF2-88903F7D536E}" srcOrd="0" destOrd="0" presId="urn:microsoft.com/office/officeart/2005/8/layout/funnel1"/>
    <dgm:cxn modelId="{86DE7685-2DBE-468C-862C-0379C378B396}" type="presOf" srcId="{DDF5B4AC-A721-494B-AFCB-BB3A9208DD55}" destId="{D9DE6354-C597-4520-9F8F-F2E81A09F1FA}" srcOrd="0" destOrd="0" presId="urn:microsoft.com/office/officeart/2005/8/layout/funnel1"/>
    <dgm:cxn modelId="{D80BEA92-5D8B-439D-A176-41FE6C36CFF0}" srcId="{E0E58AF6-CF39-4E54-8D91-6DC9CA27D344}" destId="{118A69FF-7F0F-4A62-B9D6-EDFBD5F71B88}" srcOrd="3" destOrd="0" parTransId="{A1EA605C-A808-455C-BC14-B279EE48B68F}" sibTransId="{5E328C37-F258-49B9-90BC-4E1DC1325DFA}"/>
    <dgm:cxn modelId="{0DFEA902-9CC9-44A4-B914-0F01357E79B4}" srcId="{E0E58AF6-CF39-4E54-8D91-6DC9CA27D344}" destId="{DDF5B4AC-A721-494B-AFCB-BB3A9208DD55}" srcOrd="2" destOrd="0" parTransId="{16CC62FD-15B8-4811-8289-2FD65B044D43}" sibTransId="{8E6D8ED7-C60A-4B6F-80BB-EDB8AB2303DF}"/>
    <dgm:cxn modelId="{CEDB986D-F037-46F3-A77B-0F148AAE04EC}" type="presOf" srcId="{E0E58AF6-CF39-4E54-8D91-6DC9CA27D344}" destId="{69A05438-75DF-42E5-B96B-B4E512AC9EB2}" srcOrd="0" destOrd="0" presId="urn:microsoft.com/office/officeart/2005/8/layout/funnel1"/>
    <dgm:cxn modelId="{174A5BE3-0D96-4C56-96B9-A5AB615F6A2B}" type="presOf" srcId="{118A69FF-7F0F-4A62-B9D6-EDFBD5F71B88}" destId="{B1C9B1E6-46AA-4B46-B5DF-4C18DD84F5D9}" srcOrd="0" destOrd="0" presId="urn:microsoft.com/office/officeart/2005/8/layout/funnel1"/>
    <dgm:cxn modelId="{A45459A1-99FC-46DB-B544-E6C44690F56A}" srcId="{E0E58AF6-CF39-4E54-8D91-6DC9CA27D344}" destId="{E27C4857-E71A-4869-A12B-55947D013054}" srcOrd="0" destOrd="0" parTransId="{48A79510-BA00-4600-AE84-62C2DA4CC935}" sibTransId="{00271800-1C7F-47FD-AD8C-F8FF699EDBF4}"/>
    <dgm:cxn modelId="{962F0BD5-5D77-4ECF-BC41-9607FBEC0F87}" type="presParOf" srcId="{69A05438-75DF-42E5-B96B-B4E512AC9EB2}" destId="{0C2246AE-C18E-4ACE-94A1-1193E4A1C658}" srcOrd="0" destOrd="0" presId="urn:microsoft.com/office/officeart/2005/8/layout/funnel1"/>
    <dgm:cxn modelId="{90914F9F-A253-416B-AA94-A1DE8344C88E}" type="presParOf" srcId="{69A05438-75DF-42E5-B96B-B4E512AC9EB2}" destId="{C9CDFBA7-B241-4284-89D0-81F4DAAB56C7}" srcOrd="1" destOrd="0" presId="urn:microsoft.com/office/officeart/2005/8/layout/funnel1"/>
    <dgm:cxn modelId="{FE14CEBC-AF94-4239-BF2D-4CDB585278A2}" type="presParOf" srcId="{69A05438-75DF-42E5-B96B-B4E512AC9EB2}" destId="{B1C9B1E6-46AA-4B46-B5DF-4C18DD84F5D9}" srcOrd="2" destOrd="0" presId="urn:microsoft.com/office/officeart/2005/8/layout/funnel1"/>
    <dgm:cxn modelId="{41A5FA13-223A-4811-B9B7-F46625531330}" type="presParOf" srcId="{69A05438-75DF-42E5-B96B-B4E512AC9EB2}" destId="{D9DE6354-C597-4520-9F8F-F2E81A09F1FA}" srcOrd="3" destOrd="0" presId="urn:microsoft.com/office/officeart/2005/8/layout/funnel1"/>
    <dgm:cxn modelId="{97869794-614C-44A7-A719-A7D6CCDE6315}" type="presParOf" srcId="{69A05438-75DF-42E5-B96B-B4E512AC9EB2}" destId="{9C060E54-AF2F-4A17-9BF2-88903F7D536E}" srcOrd="4" destOrd="0" presId="urn:microsoft.com/office/officeart/2005/8/layout/funnel1"/>
    <dgm:cxn modelId="{52B567A5-8029-48F8-A96B-25B26251C45A}" type="presParOf" srcId="{69A05438-75DF-42E5-B96B-B4E512AC9EB2}" destId="{4378AEE8-7501-4A27-82A3-DDF1F0F0B0DE}" srcOrd="5" destOrd="0" presId="urn:microsoft.com/office/officeart/2005/8/layout/funnel1"/>
    <dgm:cxn modelId="{60E9A016-9F84-4EB5-A201-7113CCBF192E}" type="presParOf" srcId="{69A05438-75DF-42E5-B96B-B4E512AC9EB2}" destId="{87DB0295-891D-4073-8BFB-8A6631FF9521}"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4217D-A81A-47FF-B470-1D4EC479267D}">
      <dsp:nvSpPr>
        <dsp:cNvPr id="0" name=""/>
        <dsp:cNvSpPr/>
      </dsp:nvSpPr>
      <dsp:spPr>
        <a:xfrm>
          <a:off x="576060" y="0"/>
          <a:ext cx="6426714" cy="35231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3B98A0-9F17-4507-B792-D261E2F13AB7}">
      <dsp:nvSpPr>
        <dsp:cNvPr id="0" name=""/>
        <dsp:cNvSpPr/>
      </dsp:nvSpPr>
      <dsp:spPr>
        <a:xfrm>
          <a:off x="256212" y="1056958"/>
          <a:ext cx="2268252" cy="1409278"/>
        </a:xfrm>
        <a:prstGeom prst="roundRect">
          <a:avLst/>
        </a:prstGeom>
        <a:solidFill>
          <a:schemeClr val="accent1">
            <a:hueOff val="0"/>
            <a:satOff val="0"/>
            <a:lumOff val="0"/>
            <a:alpha val="2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Early signals:</a:t>
          </a:r>
        </a:p>
        <a:p>
          <a:pPr lvl="0" algn="ctr" defTabSz="400050">
            <a:lnSpc>
              <a:spcPct val="90000"/>
            </a:lnSpc>
            <a:spcBef>
              <a:spcPct val="0"/>
            </a:spcBef>
            <a:spcAft>
              <a:spcPct val="35000"/>
            </a:spcAft>
          </a:pPr>
          <a:r>
            <a:rPr lang="en-GB" sz="900" kern="1200" dirty="0" smtClean="0">
              <a:solidFill>
                <a:schemeClr val="tx1"/>
              </a:solidFill>
            </a:rPr>
            <a:t>An underlying  driver may start to change the risks facing the industry.</a:t>
          </a:r>
        </a:p>
        <a:p>
          <a:pPr lvl="0" algn="ctr" defTabSz="400050">
            <a:lnSpc>
              <a:spcPct val="90000"/>
            </a:lnSpc>
            <a:spcBef>
              <a:spcPct val="0"/>
            </a:spcBef>
            <a:spcAft>
              <a:spcPct val="35000"/>
            </a:spcAft>
          </a:pPr>
          <a:r>
            <a:rPr lang="en-GB" sz="900" kern="1200" dirty="0" smtClean="0">
              <a:solidFill>
                <a:schemeClr val="tx1"/>
              </a:solidFill>
            </a:rPr>
            <a:t>Early signals can be too numerous to list and analyse. </a:t>
          </a:r>
        </a:p>
        <a:p>
          <a:pPr lvl="0" algn="ctr" defTabSz="400050">
            <a:lnSpc>
              <a:spcPct val="90000"/>
            </a:lnSpc>
            <a:spcBef>
              <a:spcPct val="0"/>
            </a:spcBef>
            <a:spcAft>
              <a:spcPct val="35000"/>
            </a:spcAft>
          </a:pPr>
          <a:r>
            <a:rPr lang="en-GB" sz="900" kern="1200" dirty="0" smtClean="0">
              <a:solidFill>
                <a:schemeClr val="tx1"/>
              </a:solidFill>
            </a:rPr>
            <a:t>Can be used within emerging risk frameworks to understand emerging risk drivers and ‘horizon scan’.</a:t>
          </a:r>
          <a:endParaRPr lang="en-GB" sz="900" kern="1200" dirty="0">
            <a:solidFill>
              <a:schemeClr val="tx1"/>
            </a:solidFill>
          </a:endParaRPr>
        </a:p>
      </dsp:txBody>
      <dsp:txXfrm>
        <a:off x="325007" y="1125753"/>
        <a:ext cx="2130662" cy="1271688"/>
      </dsp:txXfrm>
    </dsp:sp>
    <dsp:sp modelId="{22C48DA4-932E-4CEA-A311-4C8D59159D2F}">
      <dsp:nvSpPr>
        <dsp:cNvPr id="0" name=""/>
        <dsp:cNvSpPr/>
      </dsp:nvSpPr>
      <dsp:spPr>
        <a:xfrm>
          <a:off x="2646294" y="1056958"/>
          <a:ext cx="2268252" cy="1409278"/>
        </a:xfrm>
        <a:prstGeom prst="roundRect">
          <a:avLst/>
        </a:prstGeom>
        <a:solidFill>
          <a:schemeClr val="accent1">
            <a:hueOff val="0"/>
            <a:satOff val="0"/>
            <a:lumOff val="0"/>
            <a:alpha val="5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2"/>
              </a:solidFill>
            </a:rPr>
            <a:t>Emerging risk:</a:t>
          </a:r>
        </a:p>
        <a:p>
          <a:pPr lvl="0" algn="ctr" defTabSz="400050">
            <a:lnSpc>
              <a:spcPct val="90000"/>
            </a:lnSpc>
            <a:spcBef>
              <a:spcPct val="0"/>
            </a:spcBef>
            <a:spcAft>
              <a:spcPct val="35000"/>
            </a:spcAft>
          </a:pPr>
          <a:r>
            <a:rPr lang="en-GB" sz="900" b="0" kern="1200" dirty="0" smtClean="0">
              <a:solidFill>
                <a:schemeClr val="accent2"/>
              </a:solidFill>
            </a:rPr>
            <a:t>Distinct risk that may result at a later point as a loss event.</a:t>
          </a:r>
        </a:p>
        <a:p>
          <a:pPr lvl="0" algn="ctr" defTabSz="400050">
            <a:lnSpc>
              <a:spcPct val="90000"/>
            </a:lnSpc>
            <a:spcBef>
              <a:spcPct val="0"/>
            </a:spcBef>
            <a:spcAft>
              <a:spcPct val="35000"/>
            </a:spcAft>
          </a:pPr>
          <a:r>
            <a:rPr lang="en-GB" sz="900" b="0" kern="1200" dirty="0" smtClean="0">
              <a:solidFill>
                <a:schemeClr val="accent2"/>
              </a:solidFill>
            </a:rPr>
            <a:t>Continue to report and monitor in regular emerging risk analysis.</a:t>
          </a:r>
        </a:p>
        <a:p>
          <a:pPr lvl="0" algn="ctr" defTabSz="400050">
            <a:lnSpc>
              <a:spcPct val="90000"/>
            </a:lnSpc>
            <a:spcBef>
              <a:spcPct val="0"/>
            </a:spcBef>
            <a:spcAft>
              <a:spcPct val="35000"/>
            </a:spcAft>
          </a:pPr>
          <a:r>
            <a:rPr lang="en-GB" sz="900" b="0" kern="1200" dirty="0" smtClean="0">
              <a:solidFill>
                <a:schemeClr val="accent2"/>
              </a:solidFill>
            </a:rPr>
            <a:t>It is unlikely that a specific response/ action will be required at this stage, but plans can be prepared in anticipation.</a:t>
          </a:r>
          <a:endParaRPr lang="en-GB" sz="900" b="0" kern="1200" dirty="0">
            <a:solidFill>
              <a:schemeClr val="accent2"/>
            </a:solidFill>
          </a:endParaRPr>
        </a:p>
      </dsp:txBody>
      <dsp:txXfrm>
        <a:off x="2715089" y="1125753"/>
        <a:ext cx="2130662" cy="1271688"/>
      </dsp:txXfrm>
    </dsp:sp>
    <dsp:sp modelId="{7924B7EF-EE01-42AF-8E9F-1396E8E54769}">
      <dsp:nvSpPr>
        <dsp:cNvPr id="0" name=""/>
        <dsp:cNvSpPr/>
      </dsp:nvSpPr>
      <dsp:spPr>
        <a:xfrm>
          <a:off x="5112568" y="1047756"/>
          <a:ext cx="2268252" cy="1409278"/>
        </a:xfrm>
        <a:prstGeom prst="roundRect">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tx1"/>
              </a:solidFill>
            </a:rPr>
            <a:t>Mature risk</a:t>
          </a:r>
          <a:r>
            <a:rPr lang="en-GB" sz="900" kern="1200" dirty="0" smtClean="0">
              <a:solidFill>
                <a:schemeClr val="tx1"/>
              </a:solidFill>
            </a:rPr>
            <a:t>:</a:t>
          </a:r>
        </a:p>
        <a:p>
          <a:pPr lvl="0" algn="ctr" defTabSz="400050">
            <a:lnSpc>
              <a:spcPct val="90000"/>
            </a:lnSpc>
            <a:spcBef>
              <a:spcPct val="0"/>
            </a:spcBef>
            <a:spcAft>
              <a:spcPct val="35000"/>
            </a:spcAft>
          </a:pPr>
          <a:r>
            <a:rPr lang="en-GB" sz="900" kern="1200" dirty="0" smtClean="0">
              <a:solidFill>
                <a:schemeClr val="tx1"/>
              </a:solidFill>
            </a:rPr>
            <a:t>Mature risk that is well understood.</a:t>
          </a:r>
        </a:p>
        <a:p>
          <a:pPr lvl="0" algn="ctr" defTabSz="400050">
            <a:lnSpc>
              <a:spcPct val="90000"/>
            </a:lnSpc>
            <a:spcBef>
              <a:spcPct val="0"/>
            </a:spcBef>
            <a:spcAft>
              <a:spcPct val="35000"/>
            </a:spcAft>
          </a:pPr>
          <a:r>
            <a:rPr lang="en-GB" sz="900" kern="1200" dirty="0" smtClean="0">
              <a:solidFill>
                <a:schemeClr val="tx1"/>
              </a:solidFill>
            </a:rPr>
            <a:t>Some risks will be considered key risks and monitored within the key risk process whilst others will be marginalised as unimportant and/or immaterial.</a:t>
          </a:r>
        </a:p>
        <a:p>
          <a:pPr lvl="0" algn="ctr" defTabSz="400050">
            <a:lnSpc>
              <a:spcPct val="90000"/>
            </a:lnSpc>
            <a:spcBef>
              <a:spcPct val="0"/>
            </a:spcBef>
            <a:spcAft>
              <a:spcPct val="35000"/>
            </a:spcAft>
          </a:pPr>
          <a:r>
            <a:rPr lang="en-GB" sz="900" kern="1200" dirty="0" smtClean="0">
              <a:solidFill>
                <a:schemeClr val="tx1"/>
              </a:solidFill>
            </a:rPr>
            <a:t>At this stage mitigating actions may be appropriate.</a:t>
          </a:r>
          <a:endParaRPr lang="en-GB" sz="900" kern="1200" dirty="0">
            <a:solidFill>
              <a:schemeClr val="tx1"/>
            </a:solidFill>
          </a:endParaRPr>
        </a:p>
      </dsp:txBody>
      <dsp:txXfrm>
        <a:off x="5181363" y="1116551"/>
        <a:ext cx="2130662" cy="1271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63AE9-972B-4E23-9002-277D51D09F35}">
      <dsp:nvSpPr>
        <dsp:cNvPr id="0" name=""/>
        <dsp:cNvSpPr/>
      </dsp:nvSpPr>
      <dsp:spPr>
        <a:xfrm>
          <a:off x="3978701" y="2010078"/>
          <a:ext cx="668720" cy="336813"/>
        </a:xfrm>
        <a:custGeom>
          <a:avLst/>
          <a:gdLst/>
          <a:ahLst/>
          <a:cxnLst/>
          <a:rect l="0" t="0" r="0" b="0"/>
          <a:pathLst>
            <a:path>
              <a:moveTo>
                <a:pt x="0" y="0"/>
              </a:moveTo>
              <a:lnTo>
                <a:pt x="0" y="233555"/>
              </a:lnTo>
              <a:lnTo>
                <a:pt x="668720" y="233555"/>
              </a:lnTo>
              <a:lnTo>
                <a:pt x="668720" y="336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D34A2-BE49-4522-B653-FFCF814E9D42}">
      <dsp:nvSpPr>
        <dsp:cNvPr id="0" name=""/>
        <dsp:cNvSpPr/>
      </dsp:nvSpPr>
      <dsp:spPr>
        <a:xfrm>
          <a:off x="3330267" y="2010078"/>
          <a:ext cx="648433" cy="336813"/>
        </a:xfrm>
        <a:custGeom>
          <a:avLst/>
          <a:gdLst/>
          <a:ahLst/>
          <a:cxnLst/>
          <a:rect l="0" t="0" r="0" b="0"/>
          <a:pathLst>
            <a:path>
              <a:moveTo>
                <a:pt x="648433" y="0"/>
              </a:moveTo>
              <a:lnTo>
                <a:pt x="648433" y="233555"/>
              </a:lnTo>
              <a:lnTo>
                <a:pt x="0" y="233555"/>
              </a:lnTo>
              <a:lnTo>
                <a:pt x="0" y="3368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74704-DF47-40BA-B41B-9A21D8F9E7C9}">
      <dsp:nvSpPr>
        <dsp:cNvPr id="0" name=""/>
        <dsp:cNvSpPr/>
      </dsp:nvSpPr>
      <dsp:spPr>
        <a:xfrm>
          <a:off x="2456009" y="1064761"/>
          <a:ext cx="1522691" cy="360361"/>
        </a:xfrm>
        <a:custGeom>
          <a:avLst/>
          <a:gdLst/>
          <a:ahLst/>
          <a:cxnLst/>
          <a:rect l="0" t="0" r="0" b="0"/>
          <a:pathLst>
            <a:path>
              <a:moveTo>
                <a:pt x="0" y="0"/>
              </a:moveTo>
              <a:lnTo>
                <a:pt x="0" y="257103"/>
              </a:lnTo>
              <a:lnTo>
                <a:pt x="1522691" y="257103"/>
              </a:lnTo>
              <a:lnTo>
                <a:pt x="1522691" y="3603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44875-9134-4F79-8457-2D48394E594A}">
      <dsp:nvSpPr>
        <dsp:cNvPr id="0" name=""/>
        <dsp:cNvSpPr/>
      </dsp:nvSpPr>
      <dsp:spPr>
        <a:xfrm>
          <a:off x="721481" y="2010078"/>
          <a:ext cx="1285736" cy="348428"/>
        </a:xfrm>
        <a:custGeom>
          <a:avLst/>
          <a:gdLst/>
          <a:ahLst/>
          <a:cxnLst/>
          <a:rect l="0" t="0" r="0" b="0"/>
          <a:pathLst>
            <a:path>
              <a:moveTo>
                <a:pt x="0" y="0"/>
              </a:moveTo>
              <a:lnTo>
                <a:pt x="0" y="245170"/>
              </a:lnTo>
              <a:lnTo>
                <a:pt x="1285736" y="245170"/>
              </a:lnTo>
              <a:lnTo>
                <a:pt x="1285736" y="3484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CBD6-49D8-4CEA-9667-074616C85110}">
      <dsp:nvSpPr>
        <dsp:cNvPr id="0" name=""/>
        <dsp:cNvSpPr/>
      </dsp:nvSpPr>
      <dsp:spPr>
        <a:xfrm>
          <a:off x="675761" y="2010078"/>
          <a:ext cx="91440" cy="348945"/>
        </a:xfrm>
        <a:custGeom>
          <a:avLst/>
          <a:gdLst/>
          <a:ahLst/>
          <a:cxnLst/>
          <a:rect l="0" t="0" r="0" b="0"/>
          <a:pathLst>
            <a:path>
              <a:moveTo>
                <a:pt x="45720" y="0"/>
              </a:moveTo>
              <a:lnTo>
                <a:pt x="45720" y="245686"/>
              </a:lnTo>
              <a:lnTo>
                <a:pt x="45724" y="245686"/>
              </a:lnTo>
              <a:lnTo>
                <a:pt x="45724" y="348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89893-368F-4922-8A14-CFDAB56305FC}">
      <dsp:nvSpPr>
        <dsp:cNvPr id="0" name=""/>
        <dsp:cNvSpPr/>
      </dsp:nvSpPr>
      <dsp:spPr>
        <a:xfrm>
          <a:off x="721481" y="1064761"/>
          <a:ext cx="1734527" cy="360361"/>
        </a:xfrm>
        <a:custGeom>
          <a:avLst/>
          <a:gdLst/>
          <a:ahLst/>
          <a:cxnLst/>
          <a:rect l="0" t="0" r="0" b="0"/>
          <a:pathLst>
            <a:path>
              <a:moveTo>
                <a:pt x="1734527" y="0"/>
              </a:moveTo>
              <a:lnTo>
                <a:pt x="1734527" y="257103"/>
              </a:lnTo>
              <a:lnTo>
                <a:pt x="0" y="257103"/>
              </a:lnTo>
              <a:lnTo>
                <a:pt x="0" y="3603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A8B4D-3AFA-4995-8942-489C42E4E74F}">
      <dsp:nvSpPr>
        <dsp:cNvPr id="0" name=""/>
        <dsp:cNvSpPr/>
      </dsp:nvSpPr>
      <dsp:spPr>
        <a:xfrm>
          <a:off x="1898687" y="479806"/>
          <a:ext cx="1114644" cy="584954"/>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B7325-F304-4EE4-BEF7-8682FED91707}">
      <dsp:nvSpPr>
        <dsp:cNvPr id="0" name=""/>
        <dsp:cNvSpPr/>
      </dsp:nvSpPr>
      <dsp:spPr>
        <a:xfrm>
          <a:off x="2022535" y="597462"/>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Continuous Monitoring</a:t>
          </a:r>
          <a:endParaRPr lang="en-US" sz="1000" kern="1200" dirty="0"/>
        </a:p>
      </dsp:txBody>
      <dsp:txXfrm>
        <a:off x="2039668" y="614595"/>
        <a:ext cx="1080378" cy="550688"/>
      </dsp:txXfrm>
    </dsp:sp>
    <dsp:sp modelId="{77F842E0-71FD-4CA6-9915-E77B18ED11C3}">
      <dsp:nvSpPr>
        <dsp:cNvPr id="0" name=""/>
        <dsp:cNvSpPr/>
      </dsp:nvSpPr>
      <dsp:spPr>
        <a:xfrm>
          <a:off x="164159" y="1425123"/>
          <a:ext cx="1114644" cy="584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498DD-2AC8-49A6-AA01-9D814EB753A0}">
      <dsp:nvSpPr>
        <dsp:cNvPr id="0" name=""/>
        <dsp:cNvSpPr/>
      </dsp:nvSpPr>
      <dsp:spPr>
        <a:xfrm>
          <a:off x="288007" y="1542779"/>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Selecting risks to monitor</a:t>
          </a:r>
          <a:endParaRPr lang="en-US" sz="1000" kern="1200" dirty="0"/>
        </a:p>
      </dsp:txBody>
      <dsp:txXfrm>
        <a:off x="305140" y="1559912"/>
        <a:ext cx="1080378" cy="550688"/>
      </dsp:txXfrm>
    </dsp:sp>
    <dsp:sp modelId="{4DF54F12-B33A-45A9-AF29-7EC6F6672C2F}">
      <dsp:nvSpPr>
        <dsp:cNvPr id="0" name=""/>
        <dsp:cNvSpPr/>
      </dsp:nvSpPr>
      <dsp:spPr>
        <a:xfrm>
          <a:off x="164163" y="2359023"/>
          <a:ext cx="1114644" cy="5849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56BAB-6062-4858-A8D0-5939E4308AA5}">
      <dsp:nvSpPr>
        <dsp:cNvPr id="0" name=""/>
        <dsp:cNvSpPr/>
      </dsp:nvSpPr>
      <dsp:spPr>
        <a:xfrm>
          <a:off x="288011" y="2476679"/>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Identifying leading key risk indicators </a:t>
          </a:r>
          <a:endParaRPr lang="en-US" sz="1000" kern="1200" dirty="0"/>
        </a:p>
      </dsp:txBody>
      <dsp:txXfrm>
        <a:off x="305144" y="2493812"/>
        <a:ext cx="1080378" cy="550688"/>
      </dsp:txXfrm>
    </dsp:sp>
    <dsp:sp modelId="{CFDD3ADB-3282-443C-889A-B9495A4DCE8E}">
      <dsp:nvSpPr>
        <dsp:cNvPr id="0" name=""/>
        <dsp:cNvSpPr/>
      </dsp:nvSpPr>
      <dsp:spPr>
        <a:xfrm>
          <a:off x="1449895" y="2358506"/>
          <a:ext cx="1114644" cy="5849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40645B-0588-4C6B-83FB-4B270D8472F3}">
      <dsp:nvSpPr>
        <dsp:cNvPr id="0" name=""/>
        <dsp:cNvSpPr/>
      </dsp:nvSpPr>
      <dsp:spPr>
        <a:xfrm>
          <a:off x="1573743" y="2476162"/>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Link emerging risks to strategic business drivers</a:t>
          </a:r>
          <a:endParaRPr lang="en-US" sz="1000" kern="1200" dirty="0"/>
        </a:p>
      </dsp:txBody>
      <dsp:txXfrm>
        <a:off x="1590876" y="2493295"/>
        <a:ext cx="1080378" cy="550688"/>
      </dsp:txXfrm>
    </dsp:sp>
    <dsp:sp modelId="{FB4A9D9C-7F3B-4328-9A3E-2E2C49F5A6D1}">
      <dsp:nvSpPr>
        <dsp:cNvPr id="0" name=""/>
        <dsp:cNvSpPr/>
      </dsp:nvSpPr>
      <dsp:spPr>
        <a:xfrm>
          <a:off x="3421379" y="1425123"/>
          <a:ext cx="1114644" cy="5849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D58BF-EC46-42F0-8FC8-A2B9A611BAFE}">
      <dsp:nvSpPr>
        <dsp:cNvPr id="0" name=""/>
        <dsp:cNvSpPr/>
      </dsp:nvSpPr>
      <dsp:spPr>
        <a:xfrm>
          <a:off x="3545227" y="1542779"/>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Effective allocations of resources </a:t>
          </a:r>
          <a:endParaRPr lang="en-US" sz="1000" kern="1200" dirty="0"/>
        </a:p>
      </dsp:txBody>
      <dsp:txXfrm>
        <a:off x="3562360" y="1559912"/>
        <a:ext cx="1080378" cy="550688"/>
      </dsp:txXfrm>
    </dsp:sp>
    <dsp:sp modelId="{78869CD5-C860-4802-B226-FC7D0A183B8C}">
      <dsp:nvSpPr>
        <dsp:cNvPr id="0" name=""/>
        <dsp:cNvSpPr/>
      </dsp:nvSpPr>
      <dsp:spPr>
        <a:xfrm>
          <a:off x="2772945" y="2346891"/>
          <a:ext cx="1114644" cy="5849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B3D0D-5452-451D-B2DE-216244DC0465}">
      <dsp:nvSpPr>
        <dsp:cNvPr id="0" name=""/>
        <dsp:cNvSpPr/>
      </dsp:nvSpPr>
      <dsp:spPr>
        <a:xfrm>
          <a:off x="2896793" y="2464547"/>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Listen to “whispers” in the market</a:t>
          </a:r>
          <a:endParaRPr lang="en-US" sz="1000" kern="1200" dirty="0"/>
        </a:p>
      </dsp:txBody>
      <dsp:txXfrm>
        <a:off x="2913926" y="2481680"/>
        <a:ext cx="1080378" cy="550688"/>
      </dsp:txXfrm>
    </dsp:sp>
    <dsp:sp modelId="{A9ADF0D5-18C1-4397-826F-3803A95E08DA}">
      <dsp:nvSpPr>
        <dsp:cNvPr id="0" name=""/>
        <dsp:cNvSpPr/>
      </dsp:nvSpPr>
      <dsp:spPr>
        <a:xfrm>
          <a:off x="4090099" y="2346891"/>
          <a:ext cx="1114644" cy="58495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3CB73-DE21-48B4-B39D-6D94633E0ECE}">
      <dsp:nvSpPr>
        <dsp:cNvPr id="0" name=""/>
        <dsp:cNvSpPr/>
      </dsp:nvSpPr>
      <dsp:spPr>
        <a:xfrm>
          <a:off x="4213947" y="2464547"/>
          <a:ext cx="1114644" cy="584954"/>
        </a:xfrm>
        <a:prstGeom prst="roundRect">
          <a:avLst>
            <a:gd name="adj" fmla="val 10000"/>
          </a:avLst>
        </a:prstGeom>
        <a:solidFill>
          <a:schemeClr val="lt1">
            <a:alpha val="90000"/>
            <a:hueOff val="0"/>
            <a:satOff val="0"/>
            <a:lumOff val="0"/>
            <a:alphaOff val="0"/>
          </a:schemeClr>
        </a:solidFill>
        <a:ln w="2540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Ownership</a:t>
          </a:r>
          <a:endParaRPr lang="en-US" sz="1000" kern="1200" dirty="0"/>
        </a:p>
      </dsp:txBody>
      <dsp:txXfrm>
        <a:off x="4231080" y="2481680"/>
        <a:ext cx="1080378" cy="550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46AE-C18E-4ACE-94A1-1193E4A1C658}">
      <dsp:nvSpPr>
        <dsp:cNvPr id="0" name=""/>
        <dsp:cNvSpPr/>
      </dsp:nvSpPr>
      <dsp:spPr>
        <a:xfrm>
          <a:off x="550681" y="249599"/>
          <a:ext cx="2012405" cy="69888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DFBA7-B241-4284-89D0-81F4DAAB56C7}">
      <dsp:nvSpPr>
        <dsp:cNvPr id="0" name=""/>
        <dsp:cNvSpPr/>
      </dsp:nvSpPr>
      <dsp:spPr>
        <a:xfrm>
          <a:off x="1365003" y="1903775"/>
          <a:ext cx="390001" cy="249600"/>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1C9B1E6-46AA-4B46-B5DF-4C18DD84F5D9}">
      <dsp:nvSpPr>
        <dsp:cNvPr id="0" name=""/>
        <dsp:cNvSpPr/>
      </dsp:nvSpPr>
      <dsp:spPr>
        <a:xfrm>
          <a:off x="936102" y="2160242"/>
          <a:ext cx="1247803" cy="382211"/>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Monitoring Tools</a:t>
          </a:r>
          <a:endParaRPr lang="en-US" sz="1100" kern="1200" dirty="0">
            <a:solidFill>
              <a:schemeClr val="tx1"/>
            </a:solidFill>
          </a:endParaRPr>
        </a:p>
      </dsp:txBody>
      <dsp:txXfrm>
        <a:off x="936102" y="2160242"/>
        <a:ext cx="1247803" cy="382211"/>
      </dsp:txXfrm>
    </dsp:sp>
    <dsp:sp modelId="{D9DE6354-C597-4520-9F8F-F2E81A09F1FA}">
      <dsp:nvSpPr>
        <dsp:cNvPr id="0" name=""/>
        <dsp:cNvSpPr/>
      </dsp:nvSpPr>
      <dsp:spPr>
        <a:xfrm>
          <a:off x="1282323" y="1002457"/>
          <a:ext cx="702001" cy="702001"/>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On going experience reporting</a:t>
          </a:r>
          <a:endParaRPr lang="en-US" sz="700" kern="1200" dirty="0">
            <a:solidFill>
              <a:schemeClr val="tx1"/>
            </a:solidFill>
          </a:endParaRPr>
        </a:p>
      </dsp:txBody>
      <dsp:txXfrm>
        <a:off x="1385129" y="1105263"/>
        <a:ext cx="496389" cy="496389"/>
      </dsp:txXfrm>
    </dsp:sp>
    <dsp:sp modelId="{9C060E54-AF2F-4A17-9BF2-88903F7D536E}">
      <dsp:nvSpPr>
        <dsp:cNvPr id="0" name=""/>
        <dsp:cNvSpPr/>
      </dsp:nvSpPr>
      <dsp:spPr>
        <a:xfrm>
          <a:off x="780001" y="475800"/>
          <a:ext cx="702001" cy="702001"/>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b="0" kern="1200" dirty="0" smtClean="0">
              <a:solidFill>
                <a:schemeClr val="tx1"/>
              </a:solidFill>
            </a:rPr>
            <a:t>Risk registers and  dashboards</a:t>
          </a:r>
          <a:endParaRPr lang="en-US" sz="700" b="0" kern="1200" dirty="0">
            <a:solidFill>
              <a:schemeClr val="tx1"/>
            </a:solidFill>
          </a:endParaRPr>
        </a:p>
      </dsp:txBody>
      <dsp:txXfrm>
        <a:off x="882807" y="578606"/>
        <a:ext cx="496389" cy="496389"/>
      </dsp:txXfrm>
    </dsp:sp>
    <dsp:sp modelId="{4378AEE8-7501-4A27-82A3-DDF1F0F0B0DE}">
      <dsp:nvSpPr>
        <dsp:cNvPr id="0" name=""/>
        <dsp:cNvSpPr/>
      </dsp:nvSpPr>
      <dsp:spPr>
        <a:xfrm>
          <a:off x="1497603" y="306072"/>
          <a:ext cx="702001" cy="702001"/>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solidFill>
                <a:schemeClr val="tx1"/>
              </a:solidFill>
            </a:rPr>
            <a:t>Scenario analysis and stress testing </a:t>
          </a:r>
          <a:endParaRPr lang="en-US" sz="700" kern="1200" dirty="0">
            <a:solidFill>
              <a:schemeClr val="tx1"/>
            </a:solidFill>
          </a:endParaRPr>
        </a:p>
      </dsp:txBody>
      <dsp:txXfrm>
        <a:off x="1600409" y="408878"/>
        <a:ext cx="496389" cy="496389"/>
      </dsp:txXfrm>
    </dsp:sp>
    <dsp:sp modelId="{87DB0295-891D-4073-8BFB-8A6631FF9521}">
      <dsp:nvSpPr>
        <dsp:cNvPr id="0" name=""/>
        <dsp:cNvSpPr/>
      </dsp:nvSpPr>
      <dsp:spPr>
        <a:xfrm>
          <a:off x="420171" y="144021"/>
          <a:ext cx="2184005" cy="1747204"/>
        </a:xfrm>
        <a:prstGeom prst="funnel">
          <a:avLst/>
        </a:prstGeom>
        <a:solidFill>
          <a:schemeClr val="lt1">
            <a:hueOff val="0"/>
            <a:satOff val="0"/>
            <a:lumOff val="0"/>
            <a:alpha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389626" algn="l" rtl="0" fontAlgn="base">
      <a:spcBef>
        <a:spcPct val="30000"/>
      </a:spcBef>
      <a:spcAft>
        <a:spcPct val="0"/>
      </a:spcAft>
      <a:defRPr sz="1000" kern="1200">
        <a:solidFill>
          <a:schemeClr val="tx1"/>
        </a:solidFill>
        <a:latin typeface="Arial" charset="0"/>
        <a:ea typeface="+mn-ea"/>
        <a:cs typeface="Arial" charset="0"/>
      </a:defRPr>
    </a:lvl2pPr>
    <a:lvl3pPr marL="779252" algn="l" rtl="0" fontAlgn="base">
      <a:spcBef>
        <a:spcPct val="30000"/>
      </a:spcBef>
      <a:spcAft>
        <a:spcPct val="0"/>
      </a:spcAft>
      <a:defRPr sz="1000" kern="1200">
        <a:solidFill>
          <a:schemeClr val="tx1"/>
        </a:solidFill>
        <a:latin typeface="Arial" charset="0"/>
        <a:ea typeface="+mn-ea"/>
        <a:cs typeface="Arial" charset="0"/>
      </a:defRPr>
    </a:lvl3pPr>
    <a:lvl4pPr marL="1168878" algn="l" rtl="0" fontAlgn="base">
      <a:spcBef>
        <a:spcPct val="30000"/>
      </a:spcBef>
      <a:spcAft>
        <a:spcPct val="0"/>
      </a:spcAft>
      <a:defRPr sz="1000" kern="1200">
        <a:solidFill>
          <a:schemeClr val="tx1"/>
        </a:solidFill>
        <a:latin typeface="Arial" charset="0"/>
        <a:ea typeface="+mn-ea"/>
        <a:cs typeface="Arial" charset="0"/>
      </a:defRPr>
    </a:lvl4pPr>
    <a:lvl5pPr marL="1558503" algn="l" rtl="0" fontAlgn="base">
      <a:spcBef>
        <a:spcPct val="30000"/>
      </a:spcBef>
      <a:spcAft>
        <a:spcPct val="0"/>
      </a:spcAft>
      <a:defRPr sz="1000" kern="1200">
        <a:solidFill>
          <a:schemeClr val="tx1"/>
        </a:solidFill>
        <a:latin typeface="Arial" charset="0"/>
        <a:ea typeface="+mn-ea"/>
        <a:cs typeface="Arial"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a:t>
            </a:fld>
            <a:endParaRPr lang="en-GB"/>
          </a:p>
        </p:txBody>
      </p:sp>
    </p:spTree>
    <p:extLst>
      <p:ext uri="{BB962C8B-B14F-4D97-AF65-F5344CB8AC3E}">
        <p14:creationId xmlns:p14="http://schemas.microsoft.com/office/powerpoint/2010/main" val="339896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14808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1480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4808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46090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2000851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15</a:t>
            </a:fld>
            <a:endParaRPr lang="en-GB"/>
          </a:p>
        </p:txBody>
      </p:sp>
    </p:spTree>
    <p:extLst>
      <p:ext uri="{BB962C8B-B14F-4D97-AF65-F5344CB8AC3E}">
        <p14:creationId xmlns:p14="http://schemas.microsoft.com/office/powerpoint/2010/main" val="354052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23406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7985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2732574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30265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676080"/>
            <a:ext cx="5438140" cy="4467701"/>
          </a:xfrm>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294927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67039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7904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1480869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037283" y="1587198"/>
            <a:ext cx="3936435" cy="33666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89" y="1600201"/>
            <a:ext cx="7766034"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21 September 2015</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16450" y="1168003"/>
            <a:ext cx="4070350" cy="3480197"/>
          </a:xfrm>
        </p:spPr>
        <p:txBody>
          <a:bodyPr/>
          <a:lstStyle>
            <a:lvl1pPr>
              <a:defRPr sz="1900"/>
            </a:lvl1pPr>
            <a:lvl2pPr>
              <a:defRPr sz="1700"/>
            </a:lvl2pPr>
            <a:lvl3pPr>
              <a:defRPr sz="1500"/>
            </a:lvl3pPr>
            <a:lvl4pPr>
              <a:defRPr sz="1400"/>
            </a:lvl4pPr>
            <a:lvl5pPr>
              <a:defRPr sz="12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21 September 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9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900"/>
            </a:lvl1pPr>
            <a:lvl2pPr>
              <a:defRPr sz="1700"/>
            </a:lvl2pPr>
            <a:lvl3pPr>
              <a:defRPr sz="1500"/>
            </a:lvl3pPr>
            <a:lvl4pPr>
              <a:defRPr sz="1400"/>
            </a:lvl4pPr>
            <a:lvl5pPr>
              <a:defRPr sz="12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21 September 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21 September 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21 September 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3489852"/>
            <a:ext cx="5486400" cy="425054"/>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383931" y="349746"/>
            <a:ext cx="8375611"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r>
              <a:rPr lang="en-US" smtClean="0"/>
              <a:t>Click icon to add picture</a:t>
            </a:r>
            <a:endParaRPr lang="en-GB"/>
          </a:p>
        </p:txBody>
      </p:sp>
      <p:sp>
        <p:nvSpPr>
          <p:cNvPr id="4" name="Text Placeholder 3"/>
          <p:cNvSpPr>
            <a:spLocks noGrp="1"/>
          </p:cNvSpPr>
          <p:nvPr>
            <p:ph type="body" sz="half" idx="2"/>
          </p:nvPr>
        </p:nvSpPr>
        <p:spPr>
          <a:xfrm>
            <a:off x="383931" y="3914905"/>
            <a:ext cx="5486400" cy="603647"/>
          </a:xfrm>
        </p:spPr>
        <p:txBody>
          <a:bodyPr/>
          <a:lstStyle>
            <a:lvl1pPr marL="0" indent="0">
              <a:buNone/>
              <a:defRPr sz="15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21 September 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95288" y="1168003"/>
            <a:ext cx="4068762" cy="3480197"/>
          </a:xfrm>
        </p:spPr>
        <p:txBody>
          <a:bodyPr/>
          <a:lstStyle>
            <a:lvl1pPr>
              <a:defRPr sz="1900"/>
            </a:lvl1pPr>
            <a:lvl2pPr>
              <a:defRPr sz="1700"/>
            </a:lvl2pPr>
            <a:lvl3pPr>
              <a:defRPr sz="15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16450" y="1168003"/>
            <a:ext cx="4070350" cy="3480197"/>
          </a:xfrm>
        </p:spPr>
        <p:txBody>
          <a:bodyPr/>
          <a:lstStyle>
            <a:lvl1pPr>
              <a:defRPr sz="1900"/>
            </a:lvl1pPr>
          </a:lstStyle>
          <a:p>
            <a:r>
              <a:rPr lang="en-US" smtClean="0"/>
              <a:t>Click icon to add chart</a:t>
            </a:r>
            <a:endParaRPr lang="en-GB" dirty="0"/>
          </a:p>
        </p:txBody>
      </p:sp>
      <p:sp>
        <p:nvSpPr>
          <p:cNvPr id="5" name="Date Placeholder 4"/>
          <p:cNvSpPr>
            <a:spLocks noGrp="1"/>
          </p:cNvSpPr>
          <p:nvPr>
            <p:ph type="dt" sz="half" idx="10"/>
          </p:nvPr>
        </p:nvSpPr>
        <p:spPr>
          <a:xfrm>
            <a:off x="395289" y="4807744"/>
            <a:ext cx="2016125" cy="248841"/>
          </a:xfrm>
        </p:spPr>
        <p:txBody>
          <a:bodyPr/>
          <a:lstStyle>
            <a:lvl1pPr>
              <a:defRPr/>
            </a:lvl1pPr>
          </a:lstStyle>
          <a:p>
            <a:fld id="{E55E8865-9CB5-4569-9D00-F0979EDB96F2}" type="datetime4">
              <a:rPr lang="en-GB"/>
              <a:pPr/>
              <a:t>21 September 2015</a:t>
            </a:fld>
            <a:endParaRPr lang="en-GB"/>
          </a:p>
        </p:txBody>
      </p:sp>
      <p:sp>
        <p:nvSpPr>
          <p:cNvPr id="6" name="Footer Placeholder 5"/>
          <p:cNvSpPr>
            <a:spLocks noGrp="1"/>
          </p:cNvSpPr>
          <p:nvPr>
            <p:ph type="ftr" sz="quarter" idx="11"/>
          </p:nvPr>
        </p:nvSpPr>
        <p:spPr>
          <a:xfrm>
            <a:off x="2411414" y="4807744"/>
            <a:ext cx="4321175" cy="248841"/>
          </a:xfrm>
        </p:spPr>
        <p:txBody>
          <a:bodyPr/>
          <a:lstStyle>
            <a:lvl1pPr>
              <a:defRPr/>
            </a:lvl1pPr>
          </a:lstStyle>
          <a:p>
            <a:endParaRPr lang="en-GB"/>
          </a:p>
        </p:txBody>
      </p:sp>
      <p:sp>
        <p:nvSpPr>
          <p:cNvPr id="7" name="Slide Number Placeholder 6"/>
          <p:cNvSpPr>
            <a:spLocks noGrp="1"/>
          </p:cNvSpPr>
          <p:nvPr>
            <p:ph type="sldNum" sz="quarter" idx="12"/>
          </p:nvPr>
        </p:nvSpPr>
        <p:spPr>
          <a:xfrm>
            <a:off x="8101013" y="4801792"/>
            <a:ext cx="647700" cy="254794"/>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1"/>
            <a:ext cx="6370186"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21 September 2015</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297226" y="370105"/>
            <a:ext cx="1528785" cy="558092"/>
            <a:chOff x="7905328" y="493473"/>
            <a:chExt cx="1656184" cy="744123"/>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697627"/>
            </a:xfrm>
            <a:prstGeom prst="rect">
              <a:avLst/>
            </a:prstGeom>
            <a:noFill/>
          </p:spPr>
          <p:txBody>
            <a:bodyPr wrap="square" rtlCol="0">
              <a:spAutoFit/>
            </a:bodyPr>
            <a:lstStyle/>
            <a:p>
              <a:r>
                <a:rPr lang="en-GB" sz="1400" dirty="0" smtClean="0">
                  <a:solidFill>
                    <a:schemeClr val="bg1"/>
                  </a:solidFill>
                </a:rPr>
                <a:t>Partner</a:t>
              </a:r>
            </a:p>
            <a:p>
              <a:r>
                <a:rPr lang="en-GB" sz="1400" dirty="0" smtClean="0">
                  <a:solidFill>
                    <a:schemeClr val="bg1"/>
                  </a:solidFill>
                </a:rPr>
                <a:t>Logo</a:t>
              </a:r>
              <a:endParaRPr lang="en-GB" sz="1400" dirty="0">
                <a:solidFill>
                  <a:schemeClr val="bg1"/>
                </a:solidFill>
              </a:endParaRPr>
            </a:p>
          </p:txBody>
        </p:sp>
      </p:grpSp>
      <p:grpSp>
        <p:nvGrpSpPr>
          <p:cNvPr id="5" name="Group 4"/>
          <p:cNvGrpSpPr/>
          <p:nvPr userDrawn="1"/>
        </p:nvGrpSpPr>
        <p:grpSpPr>
          <a:xfrm>
            <a:off x="7297226" y="1018177"/>
            <a:ext cx="1528785" cy="558092"/>
            <a:chOff x="7905328" y="1357569"/>
            <a:chExt cx="1656184" cy="744123"/>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697627"/>
            </a:xfrm>
            <a:prstGeom prst="rect">
              <a:avLst/>
            </a:prstGeom>
            <a:noFill/>
          </p:spPr>
          <p:txBody>
            <a:bodyPr wrap="square" rtlCol="0">
              <a:spAutoFit/>
            </a:bodyPr>
            <a:lstStyle/>
            <a:p>
              <a:r>
                <a:rPr lang="en-GB" sz="1400" dirty="0" smtClean="0">
                  <a:solidFill>
                    <a:schemeClr val="bg1"/>
                  </a:solidFill>
                </a:rPr>
                <a:t>Partner</a:t>
              </a:r>
            </a:p>
            <a:p>
              <a:r>
                <a:rPr lang="en-GB" sz="1400" dirty="0" smtClean="0">
                  <a:solidFill>
                    <a:schemeClr val="bg1"/>
                  </a:solidFill>
                </a:rPr>
                <a:t>Logo</a:t>
              </a:r>
              <a:endParaRPr lang="en-GB" sz="14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585732" y="4128746"/>
            <a:ext cx="10292834" cy="781100"/>
            <a:chOff x="-634543" y="5504998"/>
            <a:chExt cx="11150570" cy="1041467"/>
          </a:xfrm>
        </p:grpSpPr>
        <p:sp>
          <p:nvSpPr>
            <p:cNvPr id="7" name="TextBox 6"/>
            <p:cNvSpPr txBox="1"/>
            <p:nvPr userDrawn="1"/>
          </p:nvSpPr>
          <p:spPr>
            <a:xfrm rot="18900000">
              <a:off x="549347" y="6033504"/>
              <a:ext cx="1259373" cy="512961"/>
            </a:xfrm>
            <a:prstGeom prst="rect">
              <a:avLst/>
            </a:prstGeom>
            <a:noFill/>
          </p:spPr>
          <p:txBody>
            <a:bodyPr wrap="none" rtlCol="0">
              <a:spAutoFit/>
            </a:bodyPr>
            <a:lstStyle/>
            <a:p>
              <a:r>
                <a:rPr lang="en-GB" sz="1900" dirty="0" smtClean="0">
                  <a:solidFill>
                    <a:schemeClr val="accent3">
                      <a:lumMod val="50000"/>
                    </a:schemeClr>
                  </a:solidFill>
                </a:rPr>
                <a:t>Progress</a:t>
              </a:r>
              <a:endParaRPr lang="en-GB" sz="1900" dirty="0">
                <a:solidFill>
                  <a:schemeClr val="accent3">
                    <a:lumMod val="50000"/>
                  </a:schemeClr>
                </a:solidFill>
              </a:endParaRPr>
            </a:p>
          </p:txBody>
        </p:sp>
        <p:sp>
          <p:nvSpPr>
            <p:cNvPr id="8" name="TextBox 7"/>
            <p:cNvSpPr txBox="1"/>
            <p:nvPr userDrawn="1"/>
          </p:nvSpPr>
          <p:spPr>
            <a:xfrm rot="18900000">
              <a:off x="1026611" y="5983171"/>
              <a:ext cx="1538964" cy="512961"/>
            </a:xfrm>
            <a:prstGeom prst="rect">
              <a:avLst/>
            </a:prstGeom>
            <a:noFill/>
          </p:spPr>
          <p:txBody>
            <a:bodyPr wrap="none" rtlCol="0">
              <a:spAutoFit/>
            </a:bodyPr>
            <a:lstStyle/>
            <a:p>
              <a:r>
                <a:rPr lang="en-GB" sz="1900" dirty="0" smtClean="0">
                  <a:solidFill>
                    <a:schemeClr val="accent3">
                      <a:lumMod val="50000"/>
                    </a:schemeClr>
                  </a:solidFill>
                </a:rPr>
                <a:t>Community</a:t>
              </a:r>
              <a:endParaRPr lang="en-GB" sz="1900" dirty="0">
                <a:solidFill>
                  <a:schemeClr val="accent3">
                    <a:lumMod val="50000"/>
                  </a:schemeClr>
                </a:solidFill>
              </a:endParaRPr>
            </a:p>
          </p:txBody>
        </p:sp>
        <p:sp>
          <p:nvSpPr>
            <p:cNvPr id="9" name="TextBox 8"/>
            <p:cNvSpPr txBox="1"/>
            <p:nvPr userDrawn="1"/>
          </p:nvSpPr>
          <p:spPr>
            <a:xfrm rot="18900000">
              <a:off x="1484975" y="5605665"/>
              <a:ext cx="2495822" cy="512961"/>
            </a:xfrm>
            <a:prstGeom prst="rect">
              <a:avLst/>
            </a:prstGeom>
            <a:noFill/>
          </p:spPr>
          <p:txBody>
            <a:bodyPr wrap="none" rtlCol="0">
              <a:spAutoFit/>
            </a:bodyPr>
            <a:lstStyle/>
            <a:p>
              <a:r>
                <a:rPr lang="en-GB" sz="1900" dirty="0" smtClean="0">
                  <a:solidFill>
                    <a:schemeClr val="accent3">
                      <a:lumMod val="50000"/>
                    </a:schemeClr>
                  </a:solidFill>
                </a:rPr>
                <a:t>Sessional Meetings</a:t>
              </a:r>
              <a:endParaRPr lang="en-GB" sz="1900" dirty="0">
                <a:solidFill>
                  <a:schemeClr val="accent3">
                    <a:lumMod val="50000"/>
                  </a:schemeClr>
                </a:solidFill>
              </a:endParaRPr>
            </a:p>
          </p:txBody>
        </p:sp>
        <p:sp>
          <p:nvSpPr>
            <p:cNvPr id="11" name="TextBox 10"/>
            <p:cNvSpPr txBox="1"/>
            <p:nvPr userDrawn="1"/>
          </p:nvSpPr>
          <p:spPr>
            <a:xfrm rot="18900000">
              <a:off x="2186987" y="5983169"/>
              <a:ext cx="1377460" cy="512961"/>
            </a:xfrm>
            <a:prstGeom prst="rect">
              <a:avLst/>
            </a:prstGeom>
            <a:noFill/>
          </p:spPr>
          <p:txBody>
            <a:bodyPr wrap="none" rtlCol="0">
              <a:spAutoFit/>
            </a:bodyPr>
            <a:lstStyle/>
            <a:p>
              <a:r>
                <a:rPr lang="en-GB" sz="1900" dirty="0" smtClean="0">
                  <a:solidFill>
                    <a:schemeClr val="accent3">
                      <a:lumMod val="50000"/>
                    </a:schemeClr>
                  </a:solidFill>
                </a:rPr>
                <a:t>Education</a:t>
              </a:r>
              <a:endParaRPr lang="en-GB" sz="1900" dirty="0">
                <a:solidFill>
                  <a:schemeClr val="accent3">
                    <a:lumMod val="50000"/>
                  </a:schemeClr>
                </a:solidFill>
              </a:endParaRPr>
            </a:p>
          </p:txBody>
        </p:sp>
        <p:sp>
          <p:nvSpPr>
            <p:cNvPr id="12" name="TextBox 11"/>
            <p:cNvSpPr txBox="1"/>
            <p:nvPr userDrawn="1"/>
          </p:nvSpPr>
          <p:spPr>
            <a:xfrm rot="18900000">
              <a:off x="2641358" y="5756668"/>
              <a:ext cx="2034307" cy="512961"/>
            </a:xfrm>
            <a:prstGeom prst="rect">
              <a:avLst/>
            </a:prstGeom>
            <a:noFill/>
          </p:spPr>
          <p:txBody>
            <a:bodyPr wrap="none" rtlCol="0">
              <a:spAutoFit/>
            </a:bodyPr>
            <a:lstStyle/>
            <a:p>
              <a:pPr algn="l"/>
              <a:r>
                <a:rPr lang="en-GB" sz="1900" dirty="0" smtClean="0">
                  <a:solidFill>
                    <a:schemeClr val="accent3">
                      <a:lumMod val="50000"/>
                    </a:schemeClr>
                  </a:solidFill>
                </a:rPr>
                <a:t>Working parties</a:t>
              </a:r>
              <a:endParaRPr lang="en-GB" sz="1900" dirty="0">
                <a:solidFill>
                  <a:schemeClr val="accent3">
                    <a:lumMod val="50000"/>
                  </a:schemeClr>
                </a:solidFill>
              </a:endParaRPr>
            </a:p>
          </p:txBody>
        </p:sp>
        <p:sp>
          <p:nvSpPr>
            <p:cNvPr id="13" name="TextBox 12"/>
            <p:cNvSpPr txBox="1"/>
            <p:nvPr userDrawn="1"/>
          </p:nvSpPr>
          <p:spPr>
            <a:xfrm rot="18900000">
              <a:off x="3279321" y="5907672"/>
              <a:ext cx="1673723" cy="512961"/>
            </a:xfrm>
            <a:prstGeom prst="rect">
              <a:avLst/>
            </a:prstGeom>
            <a:noFill/>
          </p:spPr>
          <p:txBody>
            <a:bodyPr wrap="none" rtlCol="0">
              <a:spAutoFit/>
            </a:bodyPr>
            <a:lstStyle/>
            <a:p>
              <a:r>
                <a:rPr lang="en-GB" sz="1900" dirty="0" smtClean="0">
                  <a:solidFill>
                    <a:schemeClr val="accent3">
                      <a:lumMod val="50000"/>
                    </a:schemeClr>
                  </a:solidFill>
                </a:rPr>
                <a:t>Volunteering</a:t>
              </a:r>
              <a:endParaRPr lang="en-GB" sz="1900" dirty="0">
                <a:solidFill>
                  <a:schemeClr val="accent3">
                    <a:lumMod val="50000"/>
                  </a:schemeClr>
                </a:solidFill>
              </a:endParaRPr>
            </a:p>
          </p:txBody>
        </p:sp>
        <p:sp>
          <p:nvSpPr>
            <p:cNvPr id="14" name="TextBox 13"/>
            <p:cNvSpPr txBox="1"/>
            <p:nvPr userDrawn="1"/>
          </p:nvSpPr>
          <p:spPr>
            <a:xfrm rot="18900000">
              <a:off x="3928499" y="5999949"/>
              <a:ext cx="1334046" cy="512961"/>
            </a:xfrm>
            <a:prstGeom prst="rect">
              <a:avLst/>
            </a:prstGeom>
            <a:noFill/>
          </p:spPr>
          <p:txBody>
            <a:bodyPr wrap="none" rtlCol="0">
              <a:spAutoFit/>
            </a:bodyPr>
            <a:lstStyle/>
            <a:p>
              <a:r>
                <a:rPr lang="en-GB" sz="1900" dirty="0" smtClean="0">
                  <a:solidFill>
                    <a:schemeClr val="accent3">
                      <a:lumMod val="50000"/>
                    </a:schemeClr>
                  </a:solidFill>
                </a:rPr>
                <a:t>Research</a:t>
              </a:r>
              <a:endParaRPr lang="en-GB" sz="1900" dirty="0">
                <a:solidFill>
                  <a:schemeClr val="accent3">
                    <a:lumMod val="50000"/>
                  </a:schemeClr>
                </a:solidFill>
              </a:endParaRPr>
            </a:p>
          </p:txBody>
        </p:sp>
        <p:sp>
          <p:nvSpPr>
            <p:cNvPr id="15" name="TextBox 14"/>
            <p:cNvSpPr txBox="1"/>
            <p:nvPr userDrawn="1"/>
          </p:nvSpPr>
          <p:spPr>
            <a:xfrm rot="18900000">
              <a:off x="4357833" y="5639221"/>
              <a:ext cx="2363842" cy="512961"/>
            </a:xfrm>
            <a:prstGeom prst="rect">
              <a:avLst/>
            </a:prstGeom>
            <a:noFill/>
          </p:spPr>
          <p:txBody>
            <a:bodyPr wrap="none" rtlCol="0">
              <a:spAutoFit/>
            </a:bodyPr>
            <a:lstStyle/>
            <a:p>
              <a:r>
                <a:rPr lang="en-GB" sz="1900" dirty="0" smtClean="0">
                  <a:solidFill>
                    <a:schemeClr val="accent3">
                      <a:lumMod val="50000"/>
                    </a:schemeClr>
                  </a:solidFill>
                </a:rPr>
                <a:t>Shaping</a:t>
              </a:r>
              <a:r>
                <a:rPr lang="en-GB" sz="1900" baseline="0" dirty="0" smtClean="0">
                  <a:solidFill>
                    <a:schemeClr val="accent3">
                      <a:lumMod val="50000"/>
                    </a:schemeClr>
                  </a:solidFill>
                </a:rPr>
                <a:t> the future</a:t>
              </a:r>
              <a:endParaRPr lang="en-GB" sz="1900" dirty="0">
                <a:solidFill>
                  <a:schemeClr val="accent3">
                    <a:lumMod val="50000"/>
                  </a:schemeClr>
                </a:solidFill>
              </a:endParaRPr>
            </a:p>
          </p:txBody>
        </p:sp>
        <p:sp>
          <p:nvSpPr>
            <p:cNvPr id="16" name="TextBox 15"/>
            <p:cNvSpPr txBox="1"/>
            <p:nvPr userDrawn="1"/>
          </p:nvSpPr>
          <p:spPr>
            <a:xfrm rot="18900000">
              <a:off x="5063003" y="5919057"/>
              <a:ext cx="1525071" cy="512961"/>
            </a:xfrm>
            <a:prstGeom prst="rect">
              <a:avLst/>
            </a:prstGeom>
            <a:noFill/>
          </p:spPr>
          <p:txBody>
            <a:bodyPr wrap="none" rtlCol="0">
              <a:spAutoFit/>
            </a:bodyPr>
            <a:lstStyle/>
            <a:p>
              <a:r>
                <a:rPr lang="en-GB" sz="1900" dirty="0" smtClean="0">
                  <a:solidFill>
                    <a:schemeClr val="accent3">
                      <a:lumMod val="50000"/>
                    </a:schemeClr>
                  </a:solidFill>
                </a:rPr>
                <a:t>Networking</a:t>
              </a:r>
              <a:endParaRPr lang="en-GB" sz="1900" dirty="0">
                <a:solidFill>
                  <a:schemeClr val="accent3">
                    <a:lumMod val="50000"/>
                  </a:schemeClr>
                </a:solidFill>
              </a:endParaRPr>
            </a:p>
          </p:txBody>
        </p:sp>
        <p:sp>
          <p:nvSpPr>
            <p:cNvPr id="17" name="TextBox 16"/>
            <p:cNvSpPr txBox="1"/>
            <p:nvPr userDrawn="1"/>
          </p:nvSpPr>
          <p:spPr>
            <a:xfrm rot="18900000">
              <a:off x="5462819" y="5524769"/>
              <a:ext cx="2613910" cy="512961"/>
            </a:xfrm>
            <a:prstGeom prst="rect">
              <a:avLst/>
            </a:prstGeom>
            <a:noFill/>
          </p:spPr>
          <p:txBody>
            <a:bodyPr wrap="none" rtlCol="0">
              <a:spAutoFit/>
            </a:bodyPr>
            <a:lstStyle/>
            <a:p>
              <a:r>
                <a:rPr lang="en-GB" sz="1900" dirty="0" smtClean="0">
                  <a:solidFill>
                    <a:schemeClr val="accent3">
                      <a:lumMod val="50000"/>
                    </a:schemeClr>
                  </a:solidFill>
                </a:rPr>
                <a:t>Professional</a:t>
              </a:r>
              <a:r>
                <a:rPr lang="en-GB" sz="1900" baseline="0" dirty="0" smtClean="0">
                  <a:solidFill>
                    <a:schemeClr val="accent3">
                      <a:lumMod val="50000"/>
                    </a:schemeClr>
                  </a:solidFill>
                </a:rPr>
                <a:t> support</a:t>
              </a:r>
              <a:endParaRPr lang="en-GB" sz="1900" dirty="0">
                <a:solidFill>
                  <a:schemeClr val="accent3">
                    <a:lumMod val="50000"/>
                  </a:schemeClr>
                </a:solidFill>
              </a:endParaRPr>
            </a:p>
          </p:txBody>
        </p:sp>
        <p:sp>
          <p:nvSpPr>
            <p:cNvPr id="18" name="TextBox 17"/>
            <p:cNvSpPr txBox="1"/>
            <p:nvPr userDrawn="1"/>
          </p:nvSpPr>
          <p:spPr>
            <a:xfrm rot="18900000">
              <a:off x="6083484" y="5600272"/>
              <a:ext cx="2407256" cy="512961"/>
            </a:xfrm>
            <a:prstGeom prst="rect">
              <a:avLst/>
            </a:prstGeom>
            <a:noFill/>
          </p:spPr>
          <p:txBody>
            <a:bodyPr wrap="none" rtlCol="0">
              <a:spAutoFit/>
            </a:bodyPr>
            <a:lstStyle/>
            <a:p>
              <a:r>
                <a:rPr lang="en-GB" sz="1900" dirty="0" smtClean="0">
                  <a:solidFill>
                    <a:schemeClr val="accent3">
                      <a:lumMod val="50000"/>
                    </a:schemeClr>
                  </a:solidFill>
                </a:rPr>
                <a:t>Enterprise and risk</a:t>
              </a:r>
              <a:endParaRPr lang="en-GB" sz="1900" dirty="0">
                <a:solidFill>
                  <a:schemeClr val="accent3">
                    <a:lumMod val="50000"/>
                  </a:schemeClr>
                </a:solidFill>
              </a:endParaRPr>
            </a:p>
          </p:txBody>
        </p:sp>
        <p:sp>
          <p:nvSpPr>
            <p:cNvPr id="19" name="TextBox 18"/>
            <p:cNvSpPr txBox="1"/>
            <p:nvPr userDrawn="1"/>
          </p:nvSpPr>
          <p:spPr>
            <a:xfrm rot="18900000">
              <a:off x="6688379" y="5726106"/>
              <a:ext cx="2070359" cy="512961"/>
            </a:xfrm>
            <a:prstGeom prst="rect">
              <a:avLst/>
            </a:prstGeom>
            <a:noFill/>
          </p:spPr>
          <p:txBody>
            <a:bodyPr wrap="none" rtlCol="0">
              <a:spAutoFit/>
            </a:bodyPr>
            <a:lstStyle/>
            <a:p>
              <a:r>
                <a:rPr lang="en-GB" sz="1900" dirty="0" smtClean="0">
                  <a:solidFill>
                    <a:schemeClr val="accent3">
                      <a:lumMod val="50000"/>
                    </a:schemeClr>
                  </a:solidFill>
                </a:rPr>
                <a:t>Learned</a:t>
              </a:r>
              <a:r>
                <a:rPr lang="en-GB" sz="1900" baseline="0" dirty="0" smtClean="0">
                  <a:solidFill>
                    <a:schemeClr val="accent3">
                      <a:lumMod val="50000"/>
                    </a:schemeClr>
                  </a:solidFill>
                </a:rPr>
                <a:t> society</a:t>
              </a:r>
              <a:endParaRPr lang="en-GB" sz="1900" dirty="0">
                <a:solidFill>
                  <a:schemeClr val="accent3">
                    <a:lumMod val="50000"/>
                  </a:schemeClr>
                </a:solidFill>
              </a:endParaRPr>
            </a:p>
          </p:txBody>
        </p:sp>
        <p:sp>
          <p:nvSpPr>
            <p:cNvPr id="20" name="TextBox 19"/>
            <p:cNvSpPr txBox="1"/>
            <p:nvPr userDrawn="1"/>
          </p:nvSpPr>
          <p:spPr>
            <a:xfrm rot="18900000">
              <a:off x="7269107" y="5952610"/>
              <a:ext cx="1568485" cy="512961"/>
            </a:xfrm>
            <a:prstGeom prst="rect">
              <a:avLst/>
            </a:prstGeom>
            <a:noFill/>
          </p:spPr>
          <p:txBody>
            <a:bodyPr wrap="none" rtlCol="0">
              <a:spAutoFit/>
            </a:bodyPr>
            <a:lstStyle/>
            <a:p>
              <a:r>
                <a:rPr lang="en-GB" sz="1900" dirty="0" smtClean="0">
                  <a:solidFill>
                    <a:schemeClr val="accent3">
                      <a:lumMod val="50000"/>
                    </a:schemeClr>
                  </a:solidFill>
                </a:rPr>
                <a:t>Opportunity</a:t>
              </a:r>
              <a:endParaRPr lang="en-GB" sz="1900" dirty="0">
                <a:solidFill>
                  <a:schemeClr val="accent3">
                    <a:lumMod val="50000"/>
                  </a:schemeClr>
                </a:solidFill>
              </a:endParaRPr>
            </a:p>
          </p:txBody>
        </p:sp>
        <p:sp>
          <p:nvSpPr>
            <p:cNvPr id="21" name="TextBox 20"/>
            <p:cNvSpPr txBox="1"/>
            <p:nvPr userDrawn="1"/>
          </p:nvSpPr>
          <p:spPr>
            <a:xfrm rot="18900000">
              <a:off x="7812456" y="5566716"/>
              <a:ext cx="2454144" cy="512961"/>
            </a:xfrm>
            <a:prstGeom prst="rect">
              <a:avLst/>
            </a:prstGeom>
            <a:noFill/>
          </p:spPr>
          <p:txBody>
            <a:bodyPr wrap="none" rtlCol="0">
              <a:spAutoFit/>
            </a:bodyPr>
            <a:lstStyle/>
            <a:p>
              <a:r>
                <a:rPr lang="en-GB" sz="1900" dirty="0" smtClean="0">
                  <a:solidFill>
                    <a:schemeClr val="accent3">
                      <a:lumMod val="50000"/>
                    </a:schemeClr>
                  </a:solidFill>
                </a:rPr>
                <a:t>International profile</a:t>
              </a:r>
              <a:endParaRPr lang="en-GB" sz="1900" dirty="0">
                <a:solidFill>
                  <a:schemeClr val="accent3">
                    <a:lumMod val="50000"/>
                  </a:schemeClr>
                </a:solidFill>
              </a:endParaRPr>
            </a:p>
          </p:txBody>
        </p:sp>
        <p:sp>
          <p:nvSpPr>
            <p:cNvPr id="22" name="TextBox 21"/>
            <p:cNvSpPr txBox="1"/>
            <p:nvPr userDrawn="1"/>
          </p:nvSpPr>
          <p:spPr>
            <a:xfrm rot="18900000">
              <a:off x="8540325" y="6011332"/>
              <a:ext cx="1202066" cy="512961"/>
            </a:xfrm>
            <a:prstGeom prst="rect">
              <a:avLst/>
            </a:prstGeom>
            <a:noFill/>
          </p:spPr>
          <p:txBody>
            <a:bodyPr wrap="none" rtlCol="0">
              <a:spAutoFit/>
            </a:bodyPr>
            <a:lstStyle/>
            <a:p>
              <a:r>
                <a:rPr lang="en-GB" sz="1900" dirty="0" smtClean="0">
                  <a:solidFill>
                    <a:schemeClr val="accent3">
                      <a:lumMod val="50000"/>
                    </a:schemeClr>
                  </a:solidFill>
                </a:rPr>
                <a:t>Journals</a:t>
              </a:r>
              <a:endParaRPr lang="en-GB" sz="1900" dirty="0">
                <a:solidFill>
                  <a:schemeClr val="accent3">
                    <a:lumMod val="50000"/>
                  </a:schemeClr>
                </a:solidFill>
              </a:endParaRPr>
            </a:p>
          </p:txBody>
        </p:sp>
        <p:sp>
          <p:nvSpPr>
            <p:cNvPr id="23" name="TextBox 22"/>
            <p:cNvSpPr txBox="1"/>
            <p:nvPr userDrawn="1"/>
          </p:nvSpPr>
          <p:spPr>
            <a:xfrm rot="18900000">
              <a:off x="9034372" y="5960998"/>
              <a:ext cx="1481655" cy="512961"/>
            </a:xfrm>
            <a:prstGeom prst="rect">
              <a:avLst/>
            </a:prstGeom>
            <a:noFill/>
          </p:spPr>
          <p:txBody>
            <a:bodyPr wrap="none" rtlCol="0">
              <a:spAutoFit/>
            </a:bodyPr>
            <a:lstStyle/>
            <a:p>
              <a:r>
                <a:rPr lang="en-GB" sz="1900" dirty="0" smtClean="0">
                  <a:solidFill>
                    <a:schemeClr val="accent3">
                      <a:lumMod val="50000"/>
                    </a:schemeClr>
                  </a:solidFill>
                </a:rPr>
                <a:t>Supporting</a:t>
              </a:r>
              <a:endParaRPr lang="en-GB" sz="1900" dirty="0">
                <a:solidFill>
                  <a:schemeClr val="accent3">
                    <a:lumMod val="50000"/>
                  </a:schemeClr>
                </a:solidFill>
              </a:endParaRPr>
            </a:p>
          </p:txBody>
        </p:sp>
        <p:sp>
          <p:nvSpPr>
            <p:cNvPr id="24" name="TextBox 23"/>
            <p:cNvSpPr txBox="1"/>
            <p:nvPr userDrawn="1"/>
          </p:nvSpPr>
          <p:spPr>
            <a:xfrm rot="18900000">
              <a:off x="-634543" y="5504998"/>
              <a:ext cx="1302787" cy="512961"/>
            </a:xfrm>
            <a:prstGeom prst="rect">
              <a:avLst/>
            </a:prstGeom>
            <a:noFill/>
          </p:spPr>
          <p:txBody>
            <a:bodyPr wrap="none" rtlCol="0">
              <a:spAutoFit/>
            </a:bodyPr>
            <a:lstStyle/>
            <a:p>
              <a:r>
                <a:rPr lang="en-GB" sz="1900" dirty="0" smtClean="0">
                  <a:solidFill>
                    <a:schemeClr val="accent3">
                      <a:lumMod val="50000"/>
                    </a:schemeClr>
                  </a:solidFill>
                </a:rPr>
                <a:t>Expertise</a:t>
              </a:r>
              <a:endParaRPr lang="en-GB" sz="1900" dirty="0">
                <a:solidFill>
                  <a:schemeClr val="accent3">
                    <a:lumMod val="50000"/>
                  </a:schemeClr>
                </a:solidFill>
              </a:endParaRPr>
            </a:p>
          </p:txBody>
        </p:sp>
        <p:sp>
          <p:nvSpPr>
            <p:cNvPr id="25" name="TextBox 24"/>
            <p:cNvSpPr txBox="1"/>
            <p:nvPr userDrawn="1"/>
          </p:nvSpPr>
          <p:spPr>
            <a:xfrm rot="18900000">
              <a:off x="-571540" y="5832170"/>
              <a:ext cx="1672680" cy="512961"/>
            </a:xfrm>
            <a:prstGeom prst="rect">
              <a:avLst/>
            </a:prstGeom>
            <a:noFill/>
          </p:spPr>
          <p:txBody>
            <a:bodyPr wrap="none" rtlCol="0">
              <a:spAutoFit/>
            </a:bodyPr>
            <a:lstStyle/>
            <a:p>
              <a:r>
                <a:rPr lang="en-GB" sz="1900" dirty="0" smtClean="0">
                  <a:solidFill>
                    <a:schemeClr val="accent3">
                      <a:lumMod val="50000"/>
                    </a:schemeClr>
                  </a:solidFill>
                </a:rPr>
                <a:t>Sponsorship</a:t>
              </a:r>
              <a:endParaRPr lang="en-GB" sz="1900" dirty="0">
                <a:solidFill>
                  <a:schemeClr val="accent3">
                    <a:lumMod val="50000"/>
                  </a:schemeClr>
                </a:solidFill>
              </a:endParaRPr>
            </a:p>
          </p:txBody>
        </p:sp>
        <p:sp>
          <p:nvSpPr>
            <p:cNvPr id="26" name="TextBox 25"/>
            <p:cNvSpPr txBox="1"/>
            <p:nvPr userDrawn="1"/>
          </p:nvSpPr>
          <p:spPr>
            <a:xfrm rot="18900000">
              <a:off x="-184301" y="5614054"/>
              <a:ext cx="2469774" cy="512961"/>
            </a:xfrm>
            <a:prstGeom prst="rect">
              <a:avLst/>
            </a:prstGeom>
            <a:noFill/>
          </p:spPr>
          <p:txBody>
            <a:bodyPr wrap="none" rtlCol="0">
              <a:spAutoFit/>
            </a:bodyPr>
            <a:lstStyle/>
            <a:p>
              <a:r>
                <a:rPr lang="en-GB" sz="1900" dirty="0" smtClean="0">
                  <a:solidFill>
                    <a:schemeClr val="accent3">
                      <a:lumMod val="50000"/>
                    </a:schemeClr>
                  </a:solidFill>
                </a:rPr>
                <a:t>Thought leadership</a:t>
              </a:r>
              <a:endParaRPr lang="en-GB" sz="1900" dirty="0">
                <a:solidFill>
                  <a:schemeClr val="accent3">
                    <a:lumMod val="50000"/>
                  </a:schemeClr>
                </a:solidFill>
              </a:endParaRPr>
            </a:p>
          </p:txBody>
        </p:sp>
      </p:grpSp>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pPr/>
              <a:t>21 September 2015</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195263"/>
            <a:ext cx="2363529"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493579" cy="971549"/>
          </a:xfrm>
        </p:spPr>
        <p:txBody>
          <a:bodyPr anchor="t"/>
          <a:lstStyle>
            <a:lvl1pPr>
              <a:defRPr sz="31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0737" y="4531951"/>
            <a:ext cx="113520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Progress</a:t>
            </a:r>
            <a:endParaRPr lang="en-GB" sz="1900" dirty="0">
              <a:solidFill>
                <a:schemeClr val="bg1">
                  <a:lumMod val="75000"/>
                </a:schemeClr>
              </a:solidFill>
            </a:endParaRPr>
          </a:p>
        </p:txBody>
      </p:sp>
      <p:sp>
        <p:nvSpPr>
          <p:cNvPr id="11" name="TextBox 10"/>
          <p:cNvSpPr txBox="1"/>
          <p:nvPr userDrawn="1"/>
        </p:nvSpPr>
        <p:spPr>
          <a:xfrm rot="-2700000">
            <a:off x="961288" y="4494202"/>
            <a:ext cx="139328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Community</a:t>
            </a:r>
            <a:endParaRPr lang="en-GB" sz="1900" dirty="0">
              <a:solidFill>
                <a:schemeClr val="bg1">
                  <a:lumMod val="75000"/>
                </a:schemeClr>
              </a:solidFill>
            </a:endParaRPr>
          </a:p>
        </p:txBody>
      </p:sp>
      <p:sp>
        <p:nvSpPr>
          <p:cNvPr id="12" name="TextBox 11"/>
          <p:cNvSpPr txBox="1"/>
          <p:nvPr userDrawn="1"/>
        </p:nvSpPr>
        <p:spPr>
          <a:xfrm rot="-2700000">
            <a:off x="1384393" y="4211073"/>
            <a:ext cx="2276542"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Sessional Meetings</a:t>
            </a:r>
            <a:endParaRPr lang="en-GB" sz="1900" dirty="0">
              <a:solidFill>
                <a:schemeClr val="bg1">
                  <a:lumMod val="75000"/>
                </a:schemeClr>
              </a:solidFill>
            </a:endParaRPr>
          </a:p>
        </p:txBody>
      </p:sp>
      <p:sp>
        <p:nvSpPr>
          <p:cNvPr id="13" name="TextBox 12"/>
          <p:cNvSpPr txBox="1"/>
          <p:nvPr userDrawn="1"/>
        </p:nvSpPr>
        <p:spPr>
          <a:xfrm rot="-2700000">
            <a:off x="2032404" y="4494200"/>
            <a:ext cx="124420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Education</a:t>
            </a:r>
            <a:endParaRPr lang="en-GB" sz="1900" dirty="0">
              <a:solidFill>
                <a:schemeClr val="bg1">
                  <a:lumMod val="75000"/>
                </a:schemeClr>
              </a:solidFill>
            </a:endParaRPr>
          </a:p>
        </p:txBody>
      </p:sp>
      <p:sp>
        <p:nvSpPr>
          <p:cNvPr id="14" name="TextBox 13"/>
          <p:cNvSpPr txBox="1"/>
          <p:nvPr userDrawn="1"/>
        </p:nvSpPr>
        <p:spPr>
          <a:xfrm rot="-2700000">
            <a:off x="2451824" y="4324324"/>
            <a:ext cx="1850528" cy="371075"/>
          </a:xfrm>
          <a:prstGeom prst="rect">
            <a:avLst/>
          </a:prstGeom>
          <a:noFill/>
        </p:spPr>
        <p:txBody>
          <a:bodyPr wrap="none" lIns="77925" tIns="38963" rIns="77925" bIns="38963" rtlCol="0">
            <a:spAutoFit/>
          </a:bodyPr>
          <a:lstStyle/>
          <a:p>
            <a:pPr algn="l"/>
            <a:r>
              <a:rPr lang="en-GB" sz="1900" dirty="0" smtClean="0">
                <a:solidFill>
                  <a:schemeClr val="bg1">
                    <a:lumMod val="75000"/>
                  </a:schemeClr>
                </a:solidFill>
              </a:rPr>
              <a:t>Working parties</a:t>
            </a:r>
            <a:endParaRPr lang="en-GB" sz="1900" dirty="0">
              <a:solidFill>
                <a:schemeClr val="bg1">
                  <a:lumMod val="75000"/>
                </a:schemeClr>
              </a:solidFill>
            </a:endParaRPr>
          </a:p>
        </p:txBody>
      </p:sp>
      <p:sp>
        <p:nvSpPr>
          <p:cNvPr id="15" name="TextBox 14"/>
          <p:cNvSpPr txBox="1"/>
          <p:nvPr userDrawn="1"/>
        </p:nvSpPr>
        <p:spPr>
          <a:xfrm rot="-2700000">
            <a:off x="3040712" y="4437577"/>
            <a:ext cx="1517681"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Volunteering</a:t>
            </a:r>
            <a:endParaRPr lang="en-GB" sz="1900" dirty="0">
              <a:solidFill>
                <a:schemeClr val="bg1">
                  <a:lumMod val="75000"/>
                </a:schemeClr>
              </a:solidFill>
            </a:endParaRPr>
          </a:p>
        </p:txBody>
      </p:sp>
      <p:sp>
        <p:nvSpPr>
          <p:cNvPr id="16" name="TextBox 15"/>
          <p:cNvSpPr txBox="1"/>
          <p:nvPr userDrawn="1"/>
        </p:nvSpPr>
        <p:spPr>
          <a:xfrm rot="-2700000">
            <a:off x="3639954" y="4506785"/>
            <a:ext cx="1204133"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Research</a:t>
            </a:r>
            <a:endParaRPr lang="en-GB" sz="1900" dirty="0">
              <a:solidFill>
                <a:schemeClr val="bg1">
                  <a:lumMod val="75000"/>
                </a:schemeClr>
              </a:solidFill>
            </a:endParaRPr>
          </a:p>
        </p:txBody>
      </p:sp>
      <p:sp>
        <p:nvSpPr>
          <p:cNvPr id="17" name="TextBox 16"/>
          <p:cNvSpPr txBox="1"/>
          <p:nvPr userDrawn="1"/>
        </p:nvSpPr>
        <p:spPr>
          <a:xfrm rot="-2700000">
            <a:off x="4036262" y="4236239"/>
            <a:ext cx="215471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Shaping</a:t>
            </a:r>
            <a:r>
              <a:rPr lang="en-GB" sz="1900" baseline="0" dirty="0" smtClean="0">
                <a:solidFill>
                  <a:schemeClr val="bg1">
                    <a:lumMod val="75000"/>
                  </a:schemeClr>
                </a:solidFill>
              </a:rPr>
              <a:t> the future</a:t>
            </a:r>
            <a:endParaRPr lang="en-GB" sz="1900" dirty="0">
              <a:solidFill>
                <a:schemeClr val="bg1">
                  <a:lumMod val="75000"/>
                </a:schemeClr>
              </a:solidFill>
            </a:endParaRPr>
          </a:p>
        </p:txBody>
      </p:sp>
      <p:sp>
        <p:nvSpPr>
          <p:cNvPr id="18" name="TextBox 17"/>
          <p:cNvSpPr txBox="1"/>
          <p:nvPr userDrawn="1"/>
        </p:nvSpPr>
        <p:spPr>
          <a:xfrm rot="-2700000">
            <a:off x="4687188" y="4446116"/>
            <a:ext cx="1380464"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Networking</a:t>
            </a:r>
            <a:endParaRPr lang="en-GB" sz="1900" dirty="0">
              <a:solidFill>
                <a:schemeClr val="bg1">
                  <a:lumMod val="75000"/>
                </a:schemeClr>
              </a:solidFill>
            </a:endParaRPr>
          </a:p>
        </p:txBody>
      </p:sp>
      <p:sp>
        <p:nvSpPr>
          <p:cNvPr id="19" name="TextBox 18"/>
          <p:cNvSpPr txBox="1"/>
          <p:nvPr userDrawn="1"/>
        </p:nvSpPr>
        <p:spPr>
          <a:xfrm rot="-2700000">
            <a:off x="5056250" y="4150401"/>
            <a:ext cx="2385546"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Professional</a:t>
            </a:r>
            <a:r>
              <a:rPr lang="en-GB" sz="1900" baseline="0" dirty="0" smtClean="0">
                <a:solidFill>
                  <a:schemeClr val="bg1">
                    <a:lumMod val="75000"/>
                  </a:schemeClr>
                </a:solidFill>
              </a:rPr>
              <a:t> support</a:t>
            </a:r>
            <a:endParaRPr lang="en-GB" sz="1900" dirty="0">
              <a:solidFill>
                <a:schemeClr val="bg1">
                  <a:lumMod val="75000"/>
                </a:schemeClr>
              </a:solidFill>
            </a:endParaRPr>
          </a:p>
        </p:txBody>
      </p:sp>
      <p:sp>
        <p:nvSpPr>
          <p:cNvPr id="20" name="TextBox 19"/>
          <p:cNvSpPr txBox="1"/>
          <p:nvPr userDrawn="1"/>
        </p:nvSpPr>
        <p:spPr>
          <a:xfrm rot="-2700000">
            <a:off x="5629171" y="4207027"/>
            <a:ext cx="2194789"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Enterprise and risk</a:t>
            </a:r>
            <a:endParaRPr lang="en-GB" sz="1900" dirty="0">
              <a:solidFill>
                <a:schemeClr val="bg1">
                  <a:lumMod val="75000"/>
                </a:schemeClr>
              </a:solidFill>
            </a:endParaRPr>
          </a:p>
        </p:txBody>
      </p:sp>
      <p:sp>
        <p:nvSpPr>
          <p:cNvPr id="21" name="TextBox 20"/>
          <p:cNvSpPr txBox="1"/>
          <p:nvPr userDrawn="1"/>
        </p:nvSpPr>
        <p:spPr>
          <a:xfrm rot="-2700000">
            <a:off x="6187535" y="4301403"/>
            <a:ext cx="1883807"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Learned</a:t>
            </a:r>
            <a:r>
              <a:rPr lang="en-GB" sz="1900" baseline="0" dirty="0" smtClean="0">
                <a:solidFill>
                  <a:schemeClr val="bg1">
                    <a:lumMod val="75000"/>
                  </a:schemeClr>
                </a:solidFill>
              </a:rPr>
              <a:t> society</a:t>
            </a:r>
            <a:endParaRPr lang="en-GB" sz="1900" dirty="0">
              <a:solidFill>
                <a:schemeClr val="bg1">
                  <a:lumMod val="75000"/>
                </a:schemeClr>
              </a:solidFill>
            </a:endParaRPr>
          </a:p>
        </p:txBody>
      </p:sp>
      <p:sp>
        <p:nvSpPr>
          <p:cNvPr id="22" name="TextBox 21"/>
          <p:cNvSpPr txBox="1"/>
          <p:nvPr userDrawn="1"/>
        </p:nvSpPr>
        <p:spPr>
          <a:xfrm rot="-2700000">
            <a:off x="6723592" y="4471281"/>
            <a:ext cx="142053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Opportunity</a:t>
            </a:r>
            <a:endParaRPr lang="en-GB" sz="1900" dirty="0">
              <a:solidFill>
                <a:schemeClr val="bg1">
                  <a:lumMod val="75000"/>
                </a:schemeClr>
              </a:solidFill>
            </a:endParaRPr>
          </a:p>
        </p:txBody>
      </p:sp>
      <p:sp>
        <p:nvSpPr>
          <p:cNvPr id="23" name="TextBox 22"/>
          <p:cNvSpPr txBox="1"/>
          <p:nvPr userDrawn="1"/>
        </p:nvSpPr>
        <p:spPr>
          <a:xfrm rot="-2700000">
            <a:off x="7225145" y="4181860"/>
            <a:ext cx="2238070"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International profile</a:t>
            </a:r>
            <a:endParaRPr lang="en-GB" sz="1900" dirty="0">
              <a:solidFill>
                <a:schemeClr val="bg1">
                  <a:lumMod val="75000"/>
                </a:schemeClr>
              </a:solidFill>
            </a:endParaRPr>
          </a:p>
        </p:txBody>
      </p:sp>
      <p:sp>
        <p:nvSpPr>
          <p:cNvPr id="24" name="TextBox 23"/>
          <p:cNvSpPr txBox="1"/>
          <p:nvPr userDrawn="1"/>
        </p:nvSpPr>
        <p:spPr>
          <a:xfrm rot="-2700000">
            <a:off x="7897024" y="4515322"/>
            <a:ext cx="1082305"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Journals</a:t>
            </a:r>
            <a:endParaRPr lang="en-GB" sz="1900" dirty="0">
              <a:solidFill>
                <a:schemeClr val="bg1">
                  <a:lumMod val="75000"/>
                </a:schemeClr>
              </a:solidFill>
            </a:endParaRPr>
          </a:p>
        </p:txBody>
      </p:sp>
      <p:sp>
        <p:nvSpPr>
          <p:cNvPr id="25" name="TextBox 24"/>
          <p:cNvSpPr txBox="1"/>
          <p:nvPr userDrawn="1"/>
        </p:nvSpPr>
        <p:spPr>
          <a:xfrm rot="-2700000">
            <a:off x="8353067" y="4477573"/>
            <a:ext cx="134038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Supporting</a:t>
            </a:r>
            <a:endParaRPr lang="en-GB" sz="1900" dirty="0">
              <a:solidFill>
                <a:schemeClr val="bg1">
                  <a:lumMod val="75000"/>
                </a:schemeClr>
              </a:solidFill>
            </a:endParaRPr>
          </a:p>
        </p:txBody>
      </p:sp>
      <p:sp>
        <p:nvSpPr>
          <p:cNvPr id="26" name="TextBox 25"/>
          <p:cNvSpPr txBox="1"/>
          <p:nvPr userDrawn="1"/>
        </p:nvSpPr>
        <p:spPr>
          <a:xfrm rot="-2700000">
            <a:off x="-572085" y="4135573"/>
            <a:ext cx="1175279"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Expertise</a:t>
            </a:r>
            <a:endParaRPr lang="en-GB" sz="1900" dirty="0">
              <a:solidFill>
                <a:schemeClr val="bg1">
                  <a:lumMod val="75000"/>
                </a:schemeClr>
              </a:solidFill>
            </a:endParaRPr>
          </a:p>
        </p:txBody>
      </p:sp>
      <p:sp>
        <p:nvSpPr>
          <p:cNvPr id="27" name="TextBox 26"/>
          <p:cNvSpPr txBox="1"/>
          <p:nvPr userDrawn="1"/>
        </p:nvSpPr>
        <p:spPr>
          <a:xfrm rot="-2700000">
            <a:off x="-513927" y="4380951"/>
            <a:ext cx="1516718"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Sponsorship</a:t>
            </a:r>
            <a:endParaRPr lang="en-GB" sz="1900" dirty="0">
              <a:solidFill>
                <a:schemeClr val="bg1">
                  <a:lumMod val="75000"/>
                </a:schemeClr>
              </a:solidFill>
            </a:endParaRPr>
          </a:p>
        </p:txBody>
      </p:sp>
      <p:sp>
        <p:nvSpPr>
          <p:cNvPr id="28" name="TextBox 27"/>
          <p:cNvSpPr txBox="1"/>
          <p:nvPr userDrawn="1"/>
        </p:nvSpPr>
        <p:spPr>
          <a:xfrm rot="-2700000">
            <a:off x="-156477" y="4217365"/>
            <a:ext cx="2252497" cy="371075"/>
          </a:xfrm>
          <a:prstGeom prst="rect">
            <a:avLst/>
          </a:prstGeom>
          <a:noFill/>
        </p:spPr>
        <p:txBody>
          <a:bodyPr wrap="none" lIns="77925" tIns="38963" rIns="77925" bIns="38963" rtlCol="0">
            <a:spAutoFit/>
          </a:bodyPr>
          <a:lstStyle/>
          <a:p>
            <a:r>
              <a:rPr lang="en-GB" sz="1900" dirty="0" smtClean="0">
                <a:solidFill>
                  <a:schemeClr val="bg1">
                    <a:lumMod val="75000"/>
                  </a:schemeClr>
                </a:solidFill>
              </a:rPr>
              <a:t>Thought leadership</a:t>
            </a:r>
            <a:endParaRPr lang="en-GB" sz="1900" dirty="0">
              <a:solidFill>
                <a:schemeClr val="bg1">
                  <a:lumMod val="75000"/>
                </a:schemeClr>
              </a:solidFill>
            </a:endParaRPr>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21 September 2015</a:t>
            </a:fld>
            <a:endParaRPr lang="en-GB" dirty="0"/>
          </a:p>
        </p:txBody>
      </p:sp>
    </p:spTree>
    <p:extLst>
      <p:ext uri="{BB962C8B-B14F-4D97-AF65-F5344CB8AC3E}">
        <p14:creationId xmlns:p14="http://schemas.microsoft.com/office/powerpoint/2010/main" val="229915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smtClean="0"/>
              <a:pPr/>
              <a:t>21 September 2015</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21 September 2015</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pPr/>
              <a:t>21 September 2015</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1"/>
            <a:ext cx="7129462" cy="971549"/>
          </a:xfrm>
        </p:spPr>
        <p:txBody>
          <a:bodyPr anchor="t"/>
          <a:lstStyle>
            <a:lvl1pPr>
              <a:defRPr sz="31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395289" y="2085975"/>
            <a:ext cx="6121400" cy="755805"/>
          </a:xfrm>
        </p:spPr>
        <p:txBody>
          <a:bodyPr/>
          <a:lstStyle>
            <a:lvl1pPr marL="0" indent="0">
              <a:spcBef>
                <a:spcPts val="0"/>
              </a:spcBef>
              <a:buFontTx/>
              <a:buNone/>
              <a:defRPr sz="22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4386" y="186680"/>
            <a:ext cx="2389480" cy="79031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395289" y="4807744"/>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21 September 2015</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21 September 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395289"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395289"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chemeClr val="tx1"/>
                </a:solidFill>
              </a:defRPr>
            </a:lvl1pPr>
          </a:lstStyle>
          <a:p>
            <a:fld id="{0D5A5B80-4E0E-41F8-BFF5-504EC24C412E}" type="datetime4">
              <a:rPr lang="en-GB" smtClean="0"/>
              <a:pPr/>
              <a:t>21 September 2015</a:t>
            </a:fld>
            <a:endParaRPr lang="en-GB" dirty="0"/>
          </a:p>
        </p:txBody>
      </p:sp>
      <p:sp>
        <p:nvSpPr>
          <p:cNvPr id="1029" name="Rectangle 5"/>
          <p:cNvSpPr>
            <a:spLocks noGrp="1" noChangeArrowheads="1"/>
          </p:cNvSpPr>
          <p:nvPr>
            <p:ph type="ftr" sz="quarter" idx="3"/>
          </p:nvPr>
        </p:nvSpPr>
        <p:spPr bwMode="auto">
          <a:xfrm>
            <a:off x="2411414" y="4807744"/>
            <a:ext cx="432117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defRPr sz="10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101013" y="4801792"/>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algn="r">
              <a:defRPr sz="10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4"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925" tIns="38963" rIns="77925" bIns="38963"/>
          <a:lstStyle/>
          <a:p>
            <a:endParaRPr lang="en-GB"/>
          </a:p>
        </p:txBody>
      </p:sp>
      <p:grpSp>
        <p:nvGrpSpPr>
          <p:cNvPr id="10" name="Group 64"/>
          <p:cNvGrpSpPr/>
          <p:nvPr/>
        </p:nvGrpSpPr>
        <p:grpSpPr>
          <a:xfrm>
            <a:off x="-2896019" y="0"/>
            <a:ext cx="2786082" cy="51435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84665"/>
            </a:xfrm>
            <a:prstGeom prst="rect">
              <a:avLst/>
            </a:prstGeom>
            <a:noFill/>
          </p:spPr>
          <p:txBody>
            <a:bodyPr wrap="square" lIns="0" tIns="0" rIns="0" bIns="0" rtlCol="0">
              <a:spAutoFit/>
            </a:bodyPr>
            <a:lstStyle/>
            <a:p>
              <a:r>
                <a:rPr lang="en-GB" sz="900" b="1" dirty="0" smtClean="0">
                  <a:solidFill>
                    <a:schemeClr val="accent2"/>
                  </a:solidFill>
                </a:rPr>
                <a:t>Colour</a:t>
              </a:r>
              <a:r>
                <a:rPr lang="en-GB" sz="900" b="1" baseline="0" dirty="0" smtClean="0">
                  <a:solidFill>
                    <a:schemeClr val="accent2"/>
                  </a:solidFill>
                </a:rPr>
                <a:t> palette for PowerPoint presentations</a:t>
              </a:r>
              <a:endParaRPr lang="en-US" sz="900" b="1" dirty="0">
                <a:solidFill>
                  <a:schemeClr val="accent2"/>
                </a:solidFill>
              </a:endParaRPr>
            </a:p>
          </p:txBody>
        </p:sp>
        <p:grpSp>
          <p:nvGrpSpPr>
            <p:cNvPr id="14" name="Group 58"/>
            <p:cNvGrpSpPr/>
            <p:nvPr userDrawn="1"/>
          </p:nvGrpSpPr>
          <p:grpSpPr>
            <a:xfrm>
              <a:off x="-2982571" y="476672"/>
              <a:ext cx="2863473" cy="369332"/>
              <a:chOff x="-2982571" y="476672"/>
              <a:chExt cx="2863473" cy="369332"/>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69332"/>
              </a:xfrm>
              <a:prstGeom prst="rect">
                <a:avLst/>
              </a:prstGeom>
              <a:noFill/>
            </p:spPr>
            <p:txBody>
              <a:bodyPr wrap="square" lIns="0" tIns="0" rIns="0" bIns="0" rtlCol="0">
                <a:spAutoFit/>
              </a:bodyPr>
              <a:lstStyle/>
              <a:p>
                <a:r>
                  <a:rPr lang="en-GB" sz="900" dirty="0" smtClean="0"/>
                  <a:t>Dark blue</a:t>
                </a:r>
              </a:p>
              <a:p>
                <a:r>
                  <a:rPr lang="en-GB" sz="900" dirty="0" smtClean="0"/>
                  <a:t>R17</a:t>
                </a:r>
                <a:r>
                  <a:rPr lang="en-GB" sz="900" baseline="0" dirty="0" smtClean="0"/>
                  <a:t>  G52  B88</a:t>
                </a:r>
                <a:endParaRPr lang="en-US" sz="900" dirty="0"/>
              </a:p>
            </p:txBody>
          </p:sp>
        </p:grpSp>
        <p:grpSp>
          <p:nvGrpSpPr>
            <p:cNvPr id="15" name="Group 13"/>
            <p:cNvGrpSpPr/>
            <p:nvPr userDrawn="1"/>
          </p:nvGrpSpPr>
          <p:grpSpPr>
            <a:xfrm>
              <a:off x="-2982575" y="882170"/>
              <a:ext cx="2863476" cy="369332"/>
              <a:chOff x="-2928990" y="365095"/>
              <a:chExt cx="2643206" cy="369332"/>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2" y="365095"/>
                <a:ext cx="2214578" cy="369332"/>
              </a:xfrm>
              <a:prstGeom prst="rect">
                <a:avLst/>
              </a:prstGeom>
              <a:noFill/>
            </p:spPr>
            <p:txBody>
              <a:bodyPr wrap="square" lIns="0" tIns="0" rIns="0" bIns="0" rtlCol="0">
                <a:spAutoFit/>
              </a:bodyPr>
              <a:lstStyle/>
              <a:p>
                <a:r>
                  <a:rPr lang="en-GB" sz="900" dirty="0" smtClean="0"/>
                  <a:t>Gold</a:t>
                </a:r>
              </a:p>
              <a:p>
                <a:r>
                  <a:rPr lang="en-GB" sz="900" dirty="0" smtClean="0"/>
                  <a:t>R217</a:t>
                </a:r>
                <a:r>
                  <a:rPr lang="en-GB" sz="900" baseline="0" dirty="0" smtClean="0"/>
                  <a:t>  G171  B22</a:t>
                </a:r>
                <a:endParaRPr lang="en-US" sz="700" dirty="0"/>
              </a:p>
            </p:txBody>
          </p:sp>
        </p:grpSp>
        <p:grpSp>
          <p:nvGrpSpPr>
            <p:cNvPr id="16" name="Group 16"/>
            <p:cNvGrpSpPr/>
            <p:nvPr userDrawn="1"/>
          </p:nvGrpSpPr>
          <p:grpSpPr>
            <a:xfrm>
              <a:off x="-2982575" y="1277829"/>
              <a:ext cx="2863476" cy="369332"/>
              <a:chOff x="-2928990" y="63509"/>
              <a:chExt cx="2643206" cy="369332"/>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2" y="63509"/>
                <a:ext cx="2214578" cy="369332"/>
              </a:xfrm>
              <a:prstGeom prst="rect">
                <a:avLst/>
              </a:prstGeom>
              <a:noFill/>
            </p:spPr>
            <p:txBody>
              <a:bodyPr wrap="square" lIns="0" tIns="0" rIns="0" bIns="0" rtlCol="0">
                <a:spAutoFit/>
              </a:bodyPr>
              <a:lstStyle/>
              <a:p>
                <a:r>
                  <a:rPr lang="en-GB" sz="900" dirty="0" smtClean="0"/>
                  <a:t>Mid blue</a:t>
                </a:r>
              </a:p>
              <a:p>
                <a:r>
                  <a:rPr lang="en-GB" sz="900" dirty="0" smtClean="0"/>
                  <a:t>R64</a:t>
                </a:r>
                <a:r>
                  <a:rPr lang="en-GB" sz="900" baseline="0" dirty="0" smtClean="0"/>
                  <a:t>  G150  B184</a:t>
                </a:r>
                <a:endParaRPr lang="en-US" sz="900" dirty="0"/>
              </a:p>
            </p:txBody>
          </p:sp>
        </p:grpSp>
        <p:sp>
          <p:nvSpPr>
            <p:cNvPr id="17" name="TextBox 16"/>
            <p:cNvSpPr txBox="1"/>
            <p:nvPr userDrawn="1"/>
          </p:nvSpPr>
          <p:spPr>
            <a:xfrm>
              <a:off x="-2982571" y="2122984"/>
              <a:ext cx="2399125" cy="184665"/>
            </a:xfrm>
            <a:prstGeom prst="rect">
              <a:avLst/>
            </a:prstGeom>
            <a:noFill/>
          </p:spPr>
          <p:txBody>
            <a:bodyPr wrap="square" lIns="0" tIns="0" rIns="0" bIns="0" rtlCol="0">
              <a:spAutoFit/>
            </a:bodyPr>
            <a:lstStyle/>
            <a:p>
              <a:r>
                <a:rPr lang="en-GB" sz="900" b="1" dirty="0" smtClean="0">
                  <a:solidFill>
                    <a:schemeClr val="accent1"/>
                  </a:solidFill>
                </a:rPr>
                <a:t>Secondary colour palette</a:t>
              </a:r>
              <a:endParaRPr lang="en-US" sz="900" b="1" dirty="0">
                <a:solidFill>
                  <a:schemeClr val="accent1"/>
                </a:solidFill>
              </a:endParaRPr>
            </a:p>
          </p:txBody>
        </p:sp>
        <p:sp>
          <p:nvSpPr>
            <p:cNvPr id="18" name="TextBox 17"/>
            <p:cNvSpPr txBox="1"/>
            <p:nvPr userDrawn="1"/>
          </p:nvSpPr>
          <p:spPr>
            <a:xfrm>
              <a:off x="-2982571" y="260648"/>
              <a:ext cx="2399125" cy="184665"/>
            </a:xfrm>
            <a:prstGeom prst="rect">
              <a:avLst/>
            </a:prstGeom>
            <a:noFill/>
          </p:spPr>
          <p:txBody>
            <a:bodyPr wrap="square" lIns="0" tIns="0" rIns="0" bIns="0" rtlCol="0">
              <a:spAutoFit/>
            </a:bodyPr>
            <a:lstStyle/>
            <a:p>
              <a:pPr>
                <a:tabLst>
                  <a:tab pos="2061770" algn="l"/>
                </a:tabLst>
              </a:pPr>
              <a:r>
                <a:rPr lang="en-GB" sz="900" b="1" dirty="0" smtClean="0">
                  <a:solidFill>
                    <a:schemeClr val="accent1"/>
                  </a:solidFill>
                </a:rPr>
                <a:t>Primary colour palette</a:t>
              </a:r>
              <a:endParaRPr lang="en-US" sz="900" b="1" dirty="0">
                <a:solidFill>
                  <a:schemeClr val="accent1"/>
                </a:solidFill>
              </a:endParaRPr>
            </a:p>
          </p:txBody>
        </p:sp>
        <p:grpSp>
          <p:nvGrpSpPr>
            <p:cNvPr id="19" name="Group 24"/>
            <p:cNvGrpSpPr/>
            <p:nvPr userDrawn="1"/>
          </p:nvGrpSpPr>
          <p:grpSpPr>
            <a:xfrm>
              <a:off x="-2982575" y="1688965"/>
              <a:ext cx="2863476" cy="369332"/>
              <a:chOff x="-2928990" y="63509"/>
              <a:chExt cx="2643206" cy="369332"/>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2" y="63509"/>
                <a:ext cx="2214578" cy="369332"/>
              </a:xfrm>
              <a:prstGeom prst="rect">
                <a:avLst/>
              </a:prstGeom>
              <a:noFill/>
            </p:spPr>
            <p:txBody>
              <a:bodyPr wrap="square" lIns="0" tIns="0" rIns="0" bIns="0" rtlCol="0">
                <a:spAutoFit/>
              </a:bodyPr>
              <a:lstStyle/>
              <a:p>
                <a:r>
                  <a:rPr lang="en-GB" sz="900" dirty="0" smtClean="0"/>
                  <a:t>Light grey</a:t>
                </a:r>
              </a:p>
              <a:p>
                <a:r>
                  <a:rPr lang="en-GB" sz="900" dirty="0" smtClean="0"/>
                  <a:t>R220</a:t>
                </a:r>
                <a:r>
                  <a:rPr lang="en-GB" sz="900" baseline="0" dirty="0" smtClean="0"/>
                  <a:t>  G221  B217</a:t>
                </a:r>
                <a:endParaRPr lang="en-US" sz="900" dirty="0"/>
              </a:p>
            </p:txBody>
          </p:sp>
        </p:grpSp>
        <p:grpSp>
          <p:nvGrpSpPr>
            <p:cNvPr id="20" name="Group 27"/>
            <p:cNvGrpSpPr/>
            <p:nvPr userDrawn="1"/>
          </p:nvGrpSpPr>
          <p:grpSpPr>
            <a:xfrm>
              <a:off x="-2982575" y="2733370"/>
              <a:ext cx="2863476" cy="369332"/>
              <a:chOff x="-2928990" y="696778"/>
              <a:chExt cx="2643206" cy="369332"/>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Pea green</a:t>
                </a:r>
              </a:p>
              <a:p>
                <a:r>
                  <a:rPr lang="en-GB" sz="900" dirty="0" smtClean="0"/>
                  <a:t>R121</a:t>
                </a:r>
                <a:r>
                  <a:rPr lang="en-GB" sz="900" baseline="0" dirty="0" smtClean="0"/>
                  <a:t>  G163  B42</a:t>
                </a:r>
                <a:endParaRPr lang="en-US" sz="900" dirty="0"/>
              </a:p>
            </p:txBody>
          </p:sp>
        </p:grpSp>
        <p:grpSp>
          <p:nvGrpSpPr>
            <p:cNvPr id="21" name="Group 60"/>
            <p:cNvGrpSpPr/>
            <p:nvPr userDrawn="1"/>
          </p:nvGrpSpPr>
          <p:grpSpPr>
            <a:xfrm>
              <a:off x="-2982571" y="3144506"/>
              <a:ext cx="2863473" cy="369332"/>
              <a:chOff x="-2982571" y="3144506"/>
              <a:chExt cx="2863473" cy="369332"/>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69332"/>
              </a:xfrm>
              <a:prstGeom prst="rect">
                <a:avLst/>
              </a:prstGeom>
              <a:noFill/>
            </p:spPr>
            <p:txBody>
              <a:bodyPr wrap="square" lIns="0" tIns="0" rIns="0" bIns="0" rtlCol="0">
                <a:spAutoFit/>
              </a:bodyPr>
              <a:lstStyle/>
              <a:p>
                <a:r>
                  <a:rPr lang="en-GB" sz="900" dirty="0" smtClean="0"/>
                  <a:t>Forest green</a:t>
                </a:r>
              </a:p>
              <a:p>
                <a:r>
                  <a:rPr lang="en-GB" sz="900" dirty="0" smtClean="0"/>
                  <a:t>R</a:t>
                </a:r>
                <a:r>
                  <a:rPr lang="en-GB" sz="900" baseline="0" dirty="0" smtClean="0"/>
                  <a:t>0 G132  B82</a:t>
                </a:r>
                <a:endParaRPr lang="en-US" sz="900" dirty="0"/>
              </a:p>
            </p:txBody>
          </p:sp>
        </p:grpSp>
        <p:grpSp>
          <p:nvGrpSpPr>
            <p:cNvPr id="22" name="Group 33"/>
            <p:cNvGrpSpPr/>
            <p:nvPr userDrawn="1"/>
          </p:nvGrpSpPr>
          <p:grpSpPr>
            <a:xfrm>
              <a:off x="-2982575" y="3555642"/>
              <a:ext cx="2863476" cy="369332"/>
              <a:chOff x="-2928990" y="696778"/>
              <a:chExt cx="2643206" cy="369332"/>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Bottle green</a:t>
                </a:r>
              </a:p>
              <a:p>
                <a:r>
                  <a:rPr lang="en-GB" sz="900" dirty="0" smtClean="0"/>
                  <a:t>R17</a:t>
                </a:r>
                <a:r>
                  <a:rPr lang="en-GB" sz="900" baseline="0" dirty="0" smtClean="0"/>
                  <a:t>  G179  B162</a:t>
                </a:r>
                <a:endParaRPr lang="en-US" sz="900" dirty="0"/>
              </a:p>
            </p:txBody>
          </p:sp>
        </p:grpSp>
        <p:grpSp>
          <p:nvGrpSpPr>
            <p:cNvPr id="23" name="Group 36"/>
            <p:cNvGrpSpPr/>
            <p:nvPr userDrawn="1"/>
          </p:nvGrpSpPr>
          <p:grpSpPr>
            <a:xfrm>
              <a:off x="-2982575" y="3966778"/>
              <a:ext cx="2863476" cy="369332"/>
              <a:chOff x="-2928990" y="696778"/>
              <a:chExt cx="2643206" cy="369332"/>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Cyan</a:t>
                </a:r>
              </a:p>
              <a:p>
                <a:r>
                  <a:rPr lang="en-GB" sz="900" dirty="0" smtClean="0"/>
                  <a:t>R0</a:t>
                </a:r>
                <a:r>
                  <a:rPr lang="en-GB" sz="900" baseline="0" dirty="0" smtClean="0"/>
                  <a:t>  G156  B200</a:t>
                </a:r>
                <a:endParaRPr lang="en-US" sz="900" dirty="0"/>
              </a:p>
            </p:txBody>
          </p:sp>
        </p:grpSp>
        <p:grpSp>
          <p:nvGrpSpPr>
            <p:cNvPr id="24" name="Group 63"/>
            <p:cNvGrpSpPr/>
            <p:nvPr userDrawn="1"/>
          </p:nvGrpSpPr>
          <p:grpSpPr>
            <a:xfrm>
              <a:off x="-2982571" y="4377914"/>
              <a:ext cx="2863473" cy="369332"/>
              <a:chOff x="-2982571" y="4377914"/>
              <a:chExt cx="2863473" cy="369332"/>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69332"/>
              </a:xfrm>
              <a:prstGeom prst="rect">
                <a:avLst/>
              </a:prstGeom>
              <a:noFill/>
            </p:spPr>
            <p:txBody>
              <a:bodyPr wrap="square" lIns="0" tIns="0" rIns="0" bIns="0" rtlCol="0">
                <a:spAutoFit/>
              </a:bodyPr>
              <a:lstStyle/>
              <a:p>
                <a:r>
                  <a:rPr lang="en-GB" sz="900" dirty="0" smtClean="0"/>
                  <a:t>Light blue</a:t>
                </a:r>
              </a:p>
              <a:p>
                <a:r>
                  <a:rPr lang="en-GB" sz="900" dirty="0" smtClean="0"/>
                  <a:t>R124</a:t>
                </a:r>
                <a:r>
                  <a:rPr lang="en-GB" sz="900" baseline="0" dirty="0" smtClean="0"/>
                  <a:t>  G179  B225</a:t>
                </a:r>
                <a:endParaRPr lang="en-US" sz="900" dirty="0"/>
              </a:p>
            </p:txBody>
          </p:sp>
        </p:grpSp>
        <p:grpSp>
          <p:nvGrpSpPr>
            <p:cNvPr id="25" name="Group 43"/>
            <p:cNvGrpSpPr/>
            <p:nvPr userDrawn="1"/>
          </p:nvGrpSpPr>
          <p:grpSpPr>
            <a:xfrm>
              <a:off x="-2982575" y="4789050"/>
              <a:ext cx="2863476" cy="369332"/>
              <a:chOff x="-2928990" y="696778"/>
              <a:chExt cx="2643206" cy="369332"/>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Violet</a:t>
                </a:r>
              </a:p>
              <a:p>
                <a:r>
                  <a:rPr lang="en-GB" sz="900" dirty="0" smtClean="0"/>
                  <a:t>R128</a:t>
                </a:r>
                <a:r>
                  <a:rPr lang="en-GB" sz="900" baseline="0" dirty="0" smtClean="0"/>
                  <a:t>  G118  B207</a:t>
                </a:r>
                <a:endParaRPr lang="en-US" sz="900" dirty="0"/>
              </a:p>
            </p:txBody>
          </p:sp>
        </p:grpSp>
        <p:grpSp>
          <p:nvGrpSpPr>
            <p:cNvPr id="26" name="Group 46"/>
            <p:cNvGrpSpPr/>
            <p:nvPr userDrawn="1"/>
          </p:nvGrpSpPr>
          <p:grpSpPr>
            <a:xfrm>
              <a:off x="-2982575" y="5200186"/>
              <a:ext cx="2863476" cy="369332"/>
              <a:chOff x="-2928990" y="696778"/>
              <a:chExt cx="2643206" cy="369332"/>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Purple</a:t>
                </a:r>
              </a:p>
              <a:p>
                <a:r>
                  <a:rPr lang="en-GB" sz="900" dirty="0" smtClean="0"/>
                  <a:t>R143</a:t>
                </a:r>
                <a:r>
                  <a:rPr lang="en-GB" sz="900" baseline="0" dirty="0" smtClean="0"/>
                  <a:t>  G70  B147</a:t>
                </a:r>
                <a:endParaRPr lang="en-US" sz="900" dirty="0"/>
              </a:p>
            </p:txBody>
          </p:sp>
        </p:grpSp>
        <p:grpSp>
          <p:nvGrpSpPr>
            <p:cNvPr id="27" name="Group 49"/>
            <p:cNvGrpSpPr/>
            <p:nvPr userDrawn="1"/>
          </p:nvGrpSpPr>
          <p:grpSpPr>
            <a:xfrm>
              <a:off x="-2982575" y="5611322"/>
              <a:ext cx="2863476" cy="369332"/>
              <a:chOff x="-2928990" y="696778"/>
              <a:chExt cx="2643206" cy="369332"/>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2" y="696778"/>
                <a:ext cx="2214578" cy="369332"/>
              </a:xfrm>
              <a:prstGeom prst="rect">
                <a:avLst/>
              </a:prstGeom>
              <a:noFill/>
            </p:spPr>
            <p:txBody>
              <a:bodyPr wrap="square" lIns="0" tIns="0" rIns="0" bIns="0" rtlCol="0">
                <a:spAutoFit/>
              </a:bodyPr>
              <a:lstStyle/>
              <a:p>
                <a:r>
                  <a:rPr lang="en-GB" sz="900" dirty="0" err="1" smtClean="0"/>
                  <a:t>Fuscia</a:t>
                </a:r>
                <a:endParaRPr lang="en-GB" sz="900" dirty="0" smtClean="0"/>
              </a:p>
              <a:p>
                <a:r>
                  <a:rPr lang="en-GB" sz="900" dirty="0" smtClean="0"/>
                  <a:t>R233</a:t>
                </a:r>
                <a:r>
                  <a:rPr lang="en-GB" sz="900" baseline="0" dirty="0" smtClean="0"/>
                  <a:t>  G69  B140</a:t>
                </a:r>
                <a:endParaRPr lang="en-US" sz="900" dirty="0"/>
              </a:p>
            </p:txBody>
          </p:sp>
        </p:grpSp>
        <p:grpSp>
          <p:nvGrpSpPr>
            <p:cNvPr id="28" name="Group 52"/>
            <p:cNvGrpSpPr/>
            <p:nvPr userDrawn="1"/>
          </p:nvGrpSpPr>
          <p:grpSpPr>
            <a:xfrm>
              <a:off x="-2982575" y="6022458"/>
              <a:ext cx="2863476" cy="369332"/>
              <a:chOff x="-2928990" y="696778"/>
              <a:chExt cx="2643206" cy="369332"/>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Red</a:t>
                </a:r>
              </a:p>
              <a:p>
                <a:r>
                  <a:rPr lang="en-GB" sz="900" dirty="0" smtClean="0"/>
                  <a:t>R200</a:t>
                </a:r>
                <a:r>
                  <a:rPr lang="en-GB" sz="900" baseline="0" dirty="0" smtClean="0"/>
                  <a:t>  G30  B69</a:t>
                </a:r>
                <a:endParaRPr lang="en-US" sz="900" dirty="0"/>
              </a:p>
            </p:txBody>
          </p:sp>
        </p:grpSp>
        <p:grpSp>
          <p:nvGrpSpPr>
            <p:cNvPr id="29" name="Group 55"/>
            <p:cNvGrpSpPr/>
            <p:nvPr userDrawn="1"/>
          </p:nvGrpSpPr>
          <p:grpSpPr>
            <a:xfrm>
              <a:off x="-2982575" y="6433591"/>
              <a:ext cx="2863476" cy="369332"/>
              <a:chOff x="-2928990" y="696778"/>
              <a:chExt cx="2643206" cy="369332"/>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2" y="696778"/>
                <a:ext cx="2214578" cy="369332"/>
              </a:xfrm>
              <a:prstGeom prst="rect">
                <a:avLst/>
              </a:prstGeom>
              <a:noFill/>
            </p:spPr>
            <p:txBody>
              <a:bodyPr wrap="square" lIns="0" tIns="0" rIns="0" bIns="0" rtlCol="0">
                <a:spAutoFit/>
              </a:bodyPr>
              <a:lstStyle/>
              <a:p>
                <a:r>
                  <a:rPr lang="en-GB" sz="900" dirty="0" smtClean="0"/>
                  <a:t>Orange</a:t>
                </a:r>
              </a:p>
              <a:p>
                <a:r>
                  <a:rPr lang="en-GB" sz="900" dirty="0" smtClean="0"/>
                  <a:t>R238</a:t>
                </a:r>
                <a:r>
                  <a:rPr lang="en-GB" sz="900" baseline="0" dirty="0" smtClean="0"/>
                  <a:t>  G116  29</a:t>
                </a:r>
                <a:endParaRPr lang="en-US" sz="900" dirty="0"/>
              </a:p>
            </p:txBody>
          </p:sp>
        </p:grpSp>
      </p:grpSp>
      <p:sp>
        <p:nvSpPr>
          <p:cNvPr id="58" name="Rectangle 57"/>
          <p:cNvSpPr/>
          <p:nvPr/>
        </p:nvSpPr>
        <p:spPr>
          <a:xfrm>
            <a:off x="-2759458" y="1763370"/>
            <a:ext cx="285752"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a:p>
        </p:txBody>
      </p:sp>
      <p:sp>
        <p:nvSpPr>
          <p:cNvPr id="59" name="TextBox 58"/>
          <p:cNvSpPr txBox="1"/>
          <p:nvPr/>
        </p:nvSpPr>
        <p:spPr>
          <a:xfrm>
            <a:off x="-2310953" y="1761660"/>
            <a:ext cx="2214581" cy="276999"/>
          </a:xfrm>
          <a:prstGeom prst="rect">
            <a:avLst/>
          </a:prstGeom>
          <a:noFill/>
        </p:spPr>
        <p:txBody>
          <a:bodyPr wrap="square" lIns="0" tIns="0" rIns="0" bIns="0" rtlCol="0">
            <a:spAutoFit/>
          </a:bodyPr>
          <a:lstStyle/>
          <a:p>
            <a:r>
              <a:rPr lang="en-GB" sz="900" dirty="0" smtClean="0"/>
              <a:t>Dark grey</a:t>
            </a:r>
          </a:p>
          <a:p>
            <a:r>
              <a:rPr lang="en-GB" sz="900" dirty="0" smtClean="0"/>
              <a:t>R63</a:t>
            </a:r>
            <a:r>
              <a:rPr lang="en-GB" sz="900" baseline="0" dirty="0" smtClean="0"/>
              <a:t>  G69  B72</a:t>
            </a:r>
            <a:endParaRPr lang="en-US" sz="9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2700" b="1">
          <a:solidFill>
            <a:srgbClr val="D9AB16"/>
          </a:solidFill>
          <a:latin typeface="+mj-lt"/>
          <a:ea typeface="+mj-ea"/>
          <a:cs typeface="+mj-cs"/>
        </a:defRPr>
      </a:lvl1pPr>
      <a:lvl2pPr algn="l" rtl="0" eaLnBrk="1" fontAlgn="base" hangingPunct="1">
        <a:spcBef>
          <a:spcPct val="0"/>
        </a:spcBef>
        <a:spcAft>
          <a:spcPct val="0"/>
        </a:spcAft>
        <a:defRPr sz="2700">
          <a:solidFill>
            <a:srgbClr val="D9AB16"/>
          </a:solidFill>
          <a:latin typeface="Arial" charset="0"/>
          <a:cs typeface="Arial" charset="0"/>
        </a:defRPr>
      </a:lvl2pPr>
      <a:lvl3pPr algn="l" rtl="0" eaLnBrk="1" fontAlgn="base" hangingPunct="1">
        <a:spcBef>
          <a:spcPct val="0"/>
        </a:spcBef>
        <a:spcAft>
          <a:spcPct val="0"/>
        </a:spcAft>
        <a:defRPr sz="2700">
          <a:solidFill>
            <a:srgbClr val="D9AB16"/>
          </a:solidFill>
          <a:latin typeface="Arial" charset="0"/>
          <a:cs typeface="Arial" charset="0"/>
        </a:defRPr>
      </a:lvl3pPr>
      <a:lvl4pPr algn="l" rtl="0" eaLnBrk="1" fontAlgn="base" hangingPunct="1">
        <a:spcBef>
          <a:spcPct val="0"/>
        </a:spcBef>
        <a:spcAft>
          <a:spcPct val="0"/>
        </a:spcAft>
        <a:defRPr sz="2700">
          <a:solidFill>
            <a:srgbClr val="D9AB16"/>
          </a:solidFill>
          <a:latin typeface="Arial" charset="0"/>
          <a:cs typeface="Arial" charset="0"/>
        </a:defRPr>
      </a:lvl4pPr>
      <a:lvl5pPr algn="l" rtl="0" eaLnBrk="1" fontAlgn="base" hangingPunct="1">
        <a:spcBef>
          <a:spcPct val="0"/>
        </a:spcBef>
        <a:spcAft>
          <a:spcPct val="0"/>
        </a:spcAft>
        <a:defRPr sz="2700">
          <a:solidFill>
            <a:srgbClr val="D9AB16"/>
          </a:solidFill>
          <a:latin typeface="Arial" charset="0"/>
          <a:cs typeface="Arial" charset="0"/>
        </a:defRPr>
      </a:lvl5pPr>
      <a:lvl6pPr marL="389626" algn="l" rtl="0" eaLnBrk="1" fontAlgn="base" hangingPunct="1">
        <a:spcBef>
          <a:spcPct val="0"/>
        </a:spcBef>
        <a:spcAft>
          <a:spcPct val="0"/>
        </a:spcAft>
        <a:defRPr sz="2700">
          <a:solidFill>
            <a:srgbClr val="D9AB16"/>
          </a:solidFill>
          <a:latin typeface="Arial" charset="0"/>
          <a:cs typeface="Arial" charset="0"/>
        </a:defRPr>
      </a:lvl6pPr>
      <a:lvl7pPr marL="779252" algn="l" rtl="0" eaLnBrk="1" fontAlgn="base" hangingPunct="1">
        <a:spcBef>
          <a:spcPct val="0"/>
        </a:spcBef>
        <a:spcAft>
          <a:spcPct val="0"/>
        </a:spcAft>
        <a:defRPr sz="2700">
          <a:solidFill>
            <a:srgbClr val="D9AB16"/>
          </a:solidFill>
          <a:latin typeface="Arial" charset="0"/>
          <a:cs typeface="Arial" charset="0"/>
        </a:defRPr>
      </a:lvl7pPr>
      <a:lvl8pPr marL="1168878" algn="l" rtl="0" eaLnBrk="1" fontAlgn="base" hangingPunct="1">
        <a:spcBef>
          <a:spcPct val="0"/>
        </a:spcBef>
        <a:spcAft>
          <a:spcPct val="0"/>
        </a:spcAft>
        <a:defRPr sz="2700">
          <a:solidFill>
            <a:srgbClr val="D9AB16"/>
          </a:solidFill>
          <a:latin typeface="Arial" charset="0"/>
          <a:cs typeface="Arial" charset="0"/>
        </a:defRPr>
      </a:lvl8pPr>
      <a:lvl9pPr marL="1558503" algn="l" rtl="0" eaLnBrk="1" fontAlgn="base" hangingPunct="1">
        <a:spcBef>
          <a:spcPct val="0"/>
        </a:spcBef>
        <a:spcAft>
          <a:spcPct val="0"/>
        </a:spcAft>
        <a:defRPr sz="2700">
          <a:solidFill>
            <a:srgbClr val="D9AB16"/>
          </a:solidFill>
          <a:latin typeface="Arial" charset="0"/>
          <a:cs typeface="Arial" charset="0"/>
        </a:defRPr>
      </a:lvl9pPr>
    </p:titleStyle>
    <p:bodyStyle>
      <a:lvl1pPr marL="229987" indent="-229987" algn="l" rtl="0" eaLnBrk="1" fontAlgn="base" hangingPunct="1">
        <a:spcBef>
          <a:spcPct val="50000"/>
        </a:spcBef>
        <a:spcAft>
          <a:spcPct val="0"/>
        </a:spcAft>
        <a:buClr>
          <a:srgbClr val="D9AB16"/>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rgbClr val="D9AB16"/>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rgbClr val="D9AB16"/>
        </a:buClr>
        <a:buChar char="•"/>
        <a:defRPr>
          <a:solidFill>
            <a:srgbClr val="3F4548"/>
          </a:solidFill>
          <a:latin typeface="+mn-lt"/>
          <a:cs typeface="+mn-cs"/>
        </a:defRPr>
      </a:lvl3pPr>
      <a:lvl4pPr marL="1221640" indent="-155580"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rgbClr val="D9AB16"/>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url=http://www.businesspundit.com/10-global-businesses-that-worked-with-the-nazis/07-kodak-logo/&amp;rct=j&amp;frm=1&amp;q=&amp;esrc=s&amp;sa=U&amp;ei=8UzLVITqO8GOaPbMgbgB&amp;ved=0CBgQ9QEwAQ&amp;usg=AFQjCNHVusTp3nOveqJP0lhWlLjODaauIw"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1600201"/>
            <a:ext cx="8641208" cy="971549"/>
          </a:xfrm>
        </p:spPr>
        <p:txBody>
          <a:bodyPr/>
          <a:lstStyle/>
          <a:p>
            <a:r>
              <a:rPr lang="en-GB" dirty="0" smtClean="0"/>
              <a:t>Emerging Risks Working Party</a:t>
            </a:r>
            <a:br>
              <a:rPr lang="en-GB" dirty="0" smtClean="0"/>
            </a:br>
            <a:r>
              <a:rPr lang="en-GB" dirty="0"/>
              <a:t/>
            </a:r>
            <a:br>
              <a:rPr lang="en-GB" dirty="0"/>
            </a:br>
            <a:r>
              <a:rPr lang="en-GB" dirty="0" smtClean="0"/>
              <a:t>Emerging Risks- what would good look like?</a:t>
            </a:r>
            <a:br>
              <a:rPr lang="en-GB" dirty="0" smtClean="0"/>
            </a:br>
            <a:r>
              <a:rPr lang="en-GB" dirty="0"/>
              <a:t/>
            </a:r>
            <a:br>
              <a:rPr lang="en-GB" dirty="0"/>
            </a:br>
            <a:r>
              <a:rPr lang="en-GB" dirty="0" smtClean="0"/>
              <a:t/>
            </a:r>
            <a:br>
              <a:rPr lang="en-GB" dirty="0" smtClean="0"/>
            </a:br>
            <a:r>
              <a:rPr lang="en-GB" dirty="0" smtClean="0"/>
              <a:t>16 April 2015</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494"/>
            <a:ext cx="8291512" cy="857250"/>
          </a:xfrm>
        </p:spPr>
        <p:txBody>
          <a:bodyPr/>
          <a:lstStyle/>
          <a:p>
            <a:r>
              <a:rPr lang="en-GB" dirty="0" smtClean="0"/>
              <a:t>Tools for identification of emerging risks</a:t>
            </a:r>
            <a:endParaRPr lang="en-GB" dirty="0">
              <a:solidFill>
                <a:srgbClr val="FF0000"/>
              </a:solidFill>
            </a:endParaRPr>
          </a:p>
        </p:txBody>
      </p:sp>
      <p:sp>
        <p:nvSpPr>
          <p:cNvPr id="5" name="TextBox 4"/>
          <p:cNvSpPr txBox="1"/>
          <p:nvPr/>
        </p:nvSpPr>
        <p:spPr>
          <a:xfrm>
            <a:off x="448451" y="987574"/>
            <a:ext cx="7867965" cy="830997"/>
          </a:xfrm>
          <a:prstGeom prst="rect">
            <a:avLst/>
          </a:prstGeom>
          <a:noFill/>
        </p:spPr>
        <p:txBody>
          <a:bodyPr wrap="square" rtlCol="0">
            <a:spAutoFit/>
          </a:bodyPr>
          <a:lstStyle/>
          <a:p>
            <a:r>
              <a:rPr lang="en-GB" sz="1200" kern="0" dirty="0"/>
              <a:t>There are many potential sources of </a:t>
            </a:r>
            <a:r>
              <a:rPr lang="en-GB" sz="1200" kern="0" dirty="0" smtClean="0"/>
              <a:t>high quality information </a:t>
            </a:r>
            <a:r>
              <a:rPr lang="en-GB" sz="1200" kern="0" dirty="0"/>
              <a:t>regarding emerging </a:t>
            </a:r>
            <a:r>
              <a:rPr lang="en-GB" sz="1200" kern="0" dirty="0" smtClean="0"/>
              <a:t>risks.  Using existing information to aid identification and background information enables you to focus on conducting high quality analysis tailored to your business.  </a:t>
            </a:r>
            <a:endParaRPr lang="en-GB" sz="1200" kern="0" dirty="0"/>
          </a:p>
          <a:p>
            <a:endParaRPr lang="en-GB" sz="1200" dirty="0"/>
          </a:p>
        </p:txBody>
      </p:sp>
      <p:sp>
        <p:nvSpPr>
          <p:cNvPr id="6" name="Rectangle 5"/>
          <p:cNvSpPr/>
          <p:nvPr/>
        </p:nvSpPr>
        <p:spPr>
          <a:xfrm>
            <a:off x="566364" y="1796582"/>
            <a:ext cx="1883507" cy="5760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Forums</a:t>
            </a:r>
            <a:endParaRPr lang="en-GB" sz="1400" dirty="0"/>
          </a:p>
        </p:txBody>
      </p:sp>
      <p:sp>
        <p:nvSpPr>
          <p:cNvPr id="10" name="Rectangle 9"/>
          <p:cNvSpPr/>
          <p:nvPr/>
        </p:nvSpPr>
        <p:spPr>
          <a:xfrm>
            <a:off x="574157" y="2355726"/>
            <a:ext cx="1883507" cy="5760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Websites, magazines &amp; journals</a:t>
            </a:r>
            <a:endParaRPr lang="en-GB" sz="1400" dirty="0"/>
          </a:p>
        </p:txBody>
      </p:sp>
      <p:sp>
        <p:nvSpPr>
          <p:cNvPr id="11" name="Rectangle 10"/>
          <p:cNvSpPr/>
          <p:nvPr/>
        </p:nvSpPr>
        <p:spPr>
          <a:xfrm>
            <a:off x="574157" y="2931790"/>
            <a:ext cx="1883507" cy="5760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Emerging risks publications</a:t>
            </a:r>
            <a:endParaRPr lang="en-GB" sz="1400" dirty="0"/>
          </a:p>
        </p:txBody>
      </p:sp>
      <p:sp>
        <p:nvSpPr>
          <p:cNvPr id="12" name="Rectangle 11"/>
          <p:cNvSpPr/>
          <p:nvPr/>
        </p:nvSpPr>
        <p:spPr>
          <a:xfrm>
            <a:off x="566364" y="3507854"/>
            <a:ext cx="1883507" cy="57606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Internal tools</a:t>
            </a:r>
            <a:endParaRPr lang="en-GB" sz="1400" dirty="0"/>
          </a:p>
        </p:txBody>
      </p:sp>
      <p:sp>
        <p:nvSpPr>
          <p:cNvPr id="15" name="Rectangle 14"/>
          <p:cNvSpPr/>
          <p:nvPr/>
        </p:nvSpPr>
        <p:spPr>
          <a:xfrm>
            <a:off x="2449871" y="1799646"/>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CRO forum – Emerging Risk Initiative</a:t>
            </a:r>
            <a:endParaRPr lang="en-GB" sz="1200" dirty="0">
              <a:solidFill>
                <a:schemeClr val="tx2"/>
              </a:solidFill>
            </a:endParaRPr>
          </a:p>
        </p:txBody>
      </p:sp>
      <p:sp>
        <p:nvSpPr>
          <p:cNvPr id="16" name="Rectangle 15"/>
          <p:cNvSpPr/>
          <p:nvPr/>
        </p:nvSpPr>
        <p:spPr>
          <a:xfrm>
            <a:off x="4333378" y="1795073"/>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Lloyd’s – Emerging Risks  Team Reports</a:t>
            </a:r>
            <a:endParaRPr lang="en-GB" sz="1200" dirty="0">
              <a:solidFill>
                <a:schemeClr val="tx2"/>
              </a:solidFill>
            </a:endParaRPr>
          </a:p>
        </p:txBody>
      </p:sp>
      <p:sp>
        <p:nvSpPr>
          <p:cNvPr id="17" name="Rectangle 16"/>
          <p:cNvSpPr/>
          <p:nvPr/>
        </p:nvSpPr>
        <p:spPr>
          <a:xfrm>
            <a:off x="6216885" y="1800200"/>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World Economic Forum – Global Risks</a:t>
            </a:r>
            <a:endParaRPr lang="en-GB" sz="1200" dirty="0">
              <a:solidFill>
                <a:schemeClr val="tx2"/>
              </a:solidFill>
            </a:endParaRPr>
          </a:p>
        </p:txBody>
      </p:sp>
      <p:sp>
        <p:nvSpPr>
          <p:cNvPr id="18" name="Rectangle 17"/>
          <p:cNvSpPr/>
          <p:nvPr/>
        </p:nvSpPr>
        <p:spPr>
          <a:xfrm>
            <a:off x="2457664" y="2362722"/>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Emergingrisk.co.uk</a:t>
            </a:r>
          </a:p>
          <a:p>
            <a:r>
              <a:rPr lang="en-GB" sz="1200" dirty="0" smtClean="0">
                <a:solidFill>
                  <a:schemeClr val="tx2"/>
                </a:solidFill>
              </a:rPr>
              <a:t>• Controlrisks.com</a:t>
            </a:r>
            <a:endParaRPr lang="en-GB" sz="1200" dirty="0">
              <a:solidFill>
                <a:schemeClr val="tx2"/>
              </a:solidFill>
            </a:endParaRPr>
          </a:p>
        </p:txBody>
      </p:sp>
      <p:sp>
        <p:nvSpPr>
          <p:cNvPr id="19" name="Rectangle 18"/>
          <p:cNvSpPr/>
          <p:nvPr/>
        </p:nvSpPr>
        <p:spPr>
          <a:xfrm>
            <a:off x="4333377" y="2362722"/>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Risk and Insurance</a:t>
            </a:r>
          </a:p>
          <a:p>
            <a:r>
              <a:rPr lang="en-GB" sz="1200" dirty="0" smtClean="0">
                <a:solidFill>
                  <a:schemeClr val="tx2"/>
                </a:solidFill>
              </a:rPr>
              <a:t>• Insurance Journal</a:t>
            </a:r>
            <a:endParaRPr lang="en-GB" sz="1200" dirty="0">
              <a:solidFill>
                <a:schemeClr val="tx2"/>
              </a:solidFill>
            </a:endParaRPr>
          </a:p>
        </p:txBody>
      </p:sp>
      <p:sp>
        <p:nvSpPr>
          <p:cNvPr id="20" name="Rectangle 19"/>
          <p:cNvSpPr/>
          <p:nvPr/>
        </p:nvSpPr>
        <p:spPr>
          <a:xfrm>
            <a:off x="6216885" y="2362722"/>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Rmmagazine.com</a:t>
            </a:r>
          </a:p>
          <a:p>
            <a:r>
              <a:rPr lang="en-GB" sz="1200" dirty="0" smtClean="0">
                <a:solidFill>
                  <a:schemeClr val="tx2"/>
                </a:solidFill>
              </a:rPr>
              <a:t>• Society of Actuaries</a:t>
            </a:r>
            <a:endParaRPr lang="en-GB" sz="1200" dirty="0">
              <a:solidFill>
                <a:schemeClr val="tx2"/>
              </a:solidFill>
            </a:endParaRPr>
          </a:p>
        </p:txBody>
      </p:sp>
      <p:sp>
        <p:nvSpPr>
          <p:cNvPr id="21" name="Rectangle 20"/>
          <p:cNvSpPr/>
          <p:nvPr/>
        </p:nvSpPr>
        <p:spPr>
          <a:xfrm>
            <a:off x="2457664" y="2931790"/>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Guy Carpenter</a:t>
            </a:r>
          </a:p>
          <a:p>
            <a:r>
              <a:rPr lang="en-GB" sz="1200" dirty="0" smtClean="0">
                <a:solidFill>
                  <a:schemeClr val="tx2"/>
                </a:solidFill>
              </a:rPr>
              <a:t>• Swiss Re SONAR</a:t>
            </a:r>
          </a:p>
        </p:txBody>
      </p:sp>
      <p:sp>
        <p:nvSpPr>
          <p:cNvPr id="22" name="Rectangle 21"/>
          <p:cNvSpPr/>
          <p:nvPr/>
        </p:nvSpPr>
        <p:spPr>
          <a:xfrm>
            <a:off x="4333377" y="2931790"/>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Allianz</a:t>
            </a:r>
          </a:p>
          <a:p>
            <a:r>
              <a:rPr lang="en-GB" sz="1200" dirty="0" smtClean="0">
                <a:solidFill>
                  <a:schemeClr val="tx2"/>
                </a:solidFill>
              </a:rPr>
              <a:t>• Munich Re</a:t>
            </a:r>
            <a:endParaRPr lang="en-GB" sz="1200" dirty="0">
              <a:solidFill>
                <a:schemeClr val="tx2"/>
              </a:solidFill>
            </a:endParaRPr>
          </a:p>
        </p:txBody>
      </p:sp>
      <p:sp>
        <p:nvSpPr>
          <p:cNvPr id="23" name="Rectangle 22"/>
          <p:cNvSpPr/>
          <p:nvPr/>
        </p:nvSpPr>
        <p:spPr>
          <a:xfrm>
            <a:off x="6216885" y="2931790"/>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Willis</a:t>
            </a:r>
          </a:p>
          <a:p>
            <a:r>
              <a:rPr lang="en-GB" sz="1200" dirty="0" smtClean="0">
                <a:solidFill>
                  <a:schemeClr val="tx2"/>
                </a:solidFill>
              </a:rPr>
              <a:t>• </a:t>
            </a:r>
            <a:r>
              <a:rPr lang="en-GB" sz="1200" dirty="0" err="1" smtClean="0">
                <a:solidFill>
                  <a:schemeClr val="tx2"/>
                </a:solidFill>
              </a:rPr>
              <a:t>Protiviti</a:t>
            </a:r>
            <a:endParaRPr lang="en-GB" sz="1200" dirty="0">
              <a:solidFill>
                <a:schemeClr val="tx2"/>
              </a:solidFill>
            </a:endParaRPr>
          </a:p>
        </p:txBody>
      </p:sp>
      <p:sp>
        <p:nvSpPr>
          <p:cNvPr id="27" name="Rectangle 26"/>
          <p:cNvSpPr/>
          <p:nvPr/>
        </p:nvSpPr>
        <p:spPr>
          <a:xfrm>
            <a:off x="2457664" y="3507854"/>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Workshops</a:t>
            </a:r>
          </a:p>
          <a:p>
            <a:r>
              <a:rPr lang="en-GB" sz="1200" dirty="0" smtClean="0">
                <a:solidFill>
                  <a:schemeClr val="tx2"/>
                </a:solidFill>
              </a:rPr>
              <a:t>• Brainstorming</a:t>
            </a:r>
            <a:endParaRPr lang="en-GB" sz="1200" dirty="0">
              <a:solidFill>
                <a:schemeClr val="tx2"/>
              </a:solidFill>
            </a:endParaRPr>
          </a:p>
        </p:txBody>
      </p:sp>
      <p:sp>
        <p:nvSpPr>
          <p:cNvPr id="28" name="Rectangle 27"/>
          <p:cNvSpPr/>
          <p:nvPr/>
        </p:nvSpPr>
        <p:spPr>
          <a:xfrm>
            <a:off x="4333376" y="3507854"/>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Scenario testing</a:t>
            </a:r>
          </a:p>
          <a:p>
            <a:r>
              <a:rPr lang="en-GB" sz="1200" dirty="0" smtClean="0">
                <a:solidFill>
                  <a:schemeClr val="tx2"/>
                </a:solidFill>
              </a:rPr>
              <a:t>• Surveys</a:t>
            </a:r>
            <a:endParaRPr lang="en-GB" sz="1200" dirty="0">
              <a:solidFill>
                <a:schemeClr val="tx2"/>
              </a:solidFill>
            </a:endParaRPr>
          </a:p>
        </p:txBody>
      </p:sp>
      <p:sp>
        <p:nvSpPr>
          <p:cNvPr id="29" name="Rectangle 28"/>
          <p:cNvSpPr/>
          <p:nvPr/>
        </p:nvSpPr>
        <p:spPr>
          <a:xfrm>
            <a:off x="6216885" y="3507854"/>
            <a:ext cx="1883507" cy="57606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tx2"/>
                </a:solidFill>
              </a:rPr>
              <a:t>• Dashboards</a:t>
            </a:r>
          </a:p>
          <a:p>
            <a:r>
              <a:rPr lang="en-GB" sz="1200" dirty="0" smtClean="0">
                <a:solidFill>
                  <a:schemeClr val="tx2"/>
                </a:solidFill>
              </a:rPr>
              <a:t>• Working party groups</a:t>
            </a:r>
            <a:endParaRPr lang="en-GB" sz="1200" dirty="0">
              <a:solidFill>
                <a:schemeClr val="tx2"/>
              </a:solidFill>
            </a:endParaRPr>
          </a:p>
        </p:txBody>
      </p:sp>
      <p:sp>
        <p:nvSpPr>
          <p:cNvPr id="3" name="TextBox 2"/>
          <p:cNvSpPr txBox="1"/>
          <p:nvPr/>
        </p:nvSpPr>
        <p:spPr>
          <a:xfrm>
            <a:off x="574157" y="4371950"/>
            <a:ext cx="7742259" cy="646331"/>
          </a:xfrm>
          <a:prstGeom prst="rect">
            <a:avLst/>
          </a:prstGeom>
          <a:noFill/>
        </p:spPr>
        <p:txBody>
          <a:bodyPr wrap="square" rtlCol="0">
            <a:spAutoFit/>
          </a:bodyPr>
          <a:lstStyle/>
          <a:p>
            <a:r>
              <a:rPr lang="en-GB" sz="1200" dirty="0" smtClean="0"/>
              <a:t>Initial feedback is that industry sources are of particular use to smaller companies without the resources to run their own detailed emerging risk identification process. Could there be a role for more industry collaboration in this area?</a:t>
            </a:r>
            <a:endParaRPr lang="en-GB" sz="1200" dirty="0"/>
          </a:p>
        </p:txBody>
      </p:sp>
    </p:spTree>
    <p:extLst>
      <p:ext uri="{BB962C8B-B14F-4D97-AF65-F5344CB8AC3E}">
        <p14:creationId xmlns:p14="http://schemas.microsoft.com/office/powerpoint/2010/main" val="210403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44" y="195486"/>
            <a:ext cx="8291512" cy="857250"/>
          </a:xfrm>
        </p:spPr>
        <p:txBody>
          <a:bodyPr/>
          <a:lstStyle/>
          <a:p>
            <a:r>
              <a:rPr lang="en-GB" dirty="0" smtClean="0"/>
              <a:t>Key Emerging Risks in the insurance process? </a:t>
            </a:r>
            <a:endParaRPr lang="en-GB" dirty="0">
              <a:solidFill>
                <a:srgbClr val="FF0000"/>
              </a:solidFill>
            </a:endParaRPr>
          </a:p>
        </p:txBody>
      </p:sp>
      <p:sp>
        <p:nvSpPr>
          <p:cNvPr id="10" name="Content Placeholder 2"/>
          <p:cNvSpPr>
            <a:spLocks noGrp="1"/>
          </p:cNvSpPr>
          <p:nvPr>
            <p:ph idx="1"/>
          </p:nvPr>
        </p:nvSpPr>
        <p:spPr>
          <a:xfrm>
            <a:off x="361546" y="1419622"/>
            <a:ext cx="7738846" cy="3528392"/>
          </a:xfrm>
          <a:ln w="12700">
            <a:solidFill>
              <a:schemeClr val="accent1"/>
            </a:solidFill>
          </a:ln>
        </p:spPr>
        <p:txBody>
          <a:bodyPr/>
          <a:lstStyle/>
          <a:p>
            <a:pPr lvl="0"/>
            <a:r>
              <a:rPr lang="en-GB" sz="1200" dirty="0" smtClean="0"/>
              <a:t>Longevity </a:t>
            </a:r>
            <a:r>
              <a:rPr lang="en-GB" sz="1200" dirty="0"/>
              <a:t>and Medical Advances: Lifestyle improvements, advances in medicine, improved survival rates from disease </a:t>
            </a:r>
            <a:r>
              <a:rPr lang="en-GB" sz="1200" dirty="0" smtClean="0"/>
              <a:t> (</a:t>
            </a:r>
            <a:r>
              <a:rPr lang="en-GB" sz="1200" i="1" dirty="0"/>
              <a:t>CRO Forum</a:t>
            </a:r>
            <a:r>
              <a:rPr lang="en-GB" sz="1200" dirty="0"/>
              <a:t>) </a:t>
            </a:r>
          </a:p>
          <a:p>
            <a:pPr lvl="0"/>
            <a:r>
              <a:rPr lang="en-GB" sz="1200" dirty="0" smtClean="0"/>
              <a:t>Air pollution as a mortality driver, e.g. in China (</a:t>
            </a:r>
            <a:r>
              <a:rPr lang="en-GB" sz="1200" i="1" dirty="0" smtClean="0"/>
              <a:t>Swiss Re Sonar</a:t>
            </a:r>
            <a:r>
              <a:rPr lang="en-GB" sz="1200" dirty="0" smtClean="0"/>
              <a:t>)</a:t>
            </a:r>
          </a:p>
          <a:p>
            <a:pPr lvl="0"/>
            <a:r>
              <a:rPr lang="en-GB" sz="1200" dirty="0" smtClean="0"/>
              <a:t>Antibiotic drug resistance leading to diseases which are currently treatable becoming fatal </a:t>
            </a:r>
            <a:r>
              <a:rPr lang="en-GB" sz="1200" i="1" dirty="0" smtClean="0"/>
              <a:t>(Swiss Re Sonar)</a:t>
            </a:r>
          </a:p>
          <a:p>
            <a:pPr lvl="0"/>
            <a:r>
              <a:rPr lang="en-GB" sz="1200" dirty="0" smtClean="0"/>
              <a:t>Virulent infectious diseases such as Ebola </a:t>
            </a:r>
            <a:r>
              <a:rPr lang="en-GB" sz="1200" i="1" dirty="0" smtClean="0"/>
              <a:t>(Swiss Re Sonar)</a:t>
            </a:r>
          </a:p>
          <a:p>
            <a:pPr lvl="0"/>
            <a:r>
              <a:rPr lang="en-GB" sz="1200" dirty="0" smtClean="0"/>
              <a:t>Chronic disease fuelled by unhealthy lifestyles and ageing populations </a:t>
            </a:r>
            <a:r>
              <a:rPr lang="en-GB" sz="1200" i="1" dirty="0" smtClean="0"/>
              <a:t>(Swiss Re Sonar)</a:t>
            </a:r>
            <a:endParaRPr lang="en-GB" sz="1200" dirty="0" smtClean="0"/>
          </a:p>
          <a:p>
            <a:pPr lvl="0"/>
            <a:r>
              <a:rPr lang="en-GB" sz="1200" dirty="0" smtClean="0"/>
              <a:t>Genetic testing and personal self-diagnosis kits leading to information asymmetry between insurers and customers and prolonging life in old age </a:t>
            </a:r>
            <a:r>
              <a:rPr lang="en-GB" sz="1200" i="1" dirty="0" smtClean="0"/>
              <a:t>(Swiss Re Sonar)</a:t>
            </a:r>
          </a:p>
          <a:p>
            <a:r>
              <a:rPr lang="en-GB" sz="1200" dirty="0" smtClean="0"/>
              <a:t>Nanotechnology </a:t>
            </a:r>
            <a:r>
              <a:rPr lang="en-GB" sz="1200" dirty="0"/>
              <a:t>– little is understood about the long term impacts of this on health </a:t>
            </a:r>
            <a:r>
              <a:rPr lang="en-GB" sz="1200" i="1" dirty="0"/>
              <a:t>(Swiss Re Sonar</a:t>
            </a:r>
            <a:r>
              <a:rPr lang="en-GB" sz="1200" i="1" dirty="0" smtClean="0"/>
              <a:t>)</a:t>
            </a:r>
          </a:p>
          <a:p>
            <a:pPr lvl="0"/>
            <a:r>
              <a:rPr lang="en-GB" sz="1200" dirty="0" smtClean="0"/>
              <a:t>Failure of climate change adaptation </a:t>
            </a:r>
            <a:r>
              <a:rPr lang="en-GB" sz="1200" i="1" dirty="0"/>
              <a:t>(WEF Global Risks 2015</a:t>
            </a:r>
            <a:r>
              <a:rPr lang="en-GB" sz="1200" i="1" dirty="0" smtClean="0"/>
              <a:t>)</a:t>
            </a:r>
          </a:p>
          <a:p>
            <a:r>
              <a:rPr lang="en-GB" sz="1200" dirty="0"/>
              <a:t>Prolonged extreme inflation or deflation (</a:t>
            </a:r>
            <a:r>
              <a:rPr lang="en-GB" sz="1200" i="1" dirty="0"/>
              <a:t>WEF Global Risks 2015</a:t>
            </a:r>
            <a:r>
              <a:rPr lang="en-GB" sz="1200" dirty="0" smtClean="0"/>
              <a:t>)</a:t>
            </a:r>
          </a:p>
          <a:p>
            <a:r>
              <a:rPr lang="en-GB" sz="1200" dirty="0"/>
              <a:t>Unresolved sovereign debt crisis </a:t>
            </a:r>
            <a:r>
              <a:rPr lang="en-GB" sz="1200" i="1" dirty="0"/>
              <a:t>(Swiss Re Sonar)</a:t>
            </a:r>
          </a:p>
          <a:p>
            <a:endParaRPr lang="en-GB" sz="1200" dirty="0"/>
          </a:p>
          <a:p>
            <a:pPr lvl="0"/>
            <a:endParaRPr lang="en-GB" sz="1200" dirty="0"/>
          </a:p>
          <a:p>
            <a:endParaRPr lang="en-GB" sz="1200" i="1" dirty="0"/>
          </a:p>
          <a:p>
            <a:pPr marL="0" lvl="0" indent="0">
              <a:buNone/>
            </a:pPr>
            <a:endParaRPr lang="en-GB" sz="1200" dirty="0" smtClean="0"/>
          </a:p>
          <a:p>
            <a:pPr lvl="0"/>
            <a:endParaRPr lang="en-GB" sz="1200" dirty="0"/>
          </a:p>
          <a:p>
            <a:endParaRPr lang="en-GB" sz="1200" dirty="0" smtClean="0"/>
          </a:p>
        </p:txBody>
      </p:sp>
    </p:spTree>
    <p:extLst>
      <p:ext uri="{BB962C8B-B14F-4D97-AF65-F5344CB8AC3E}">
        <p14:creationId xmlns:p14="http://schemas.microsoft.com/office/powerpoint/2010/main" val="352863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44" y="195486"/>
            <a:ext cx="8291512" cy="857250"/>
          </a:xfrm>
        </p:spPr>
        <p:txBody>
          <a:bodyPr/>
          <a:lstStyle/>
          <a:p>
            <a:r>
              <a:rPr lang="en-GB" dirty="0" smtClean="0"/>
              <a:t>Key Emerging Risks in the business model?</a:t>
            </a:r>
            <a:br>
              <a:rPr lang="en-GB" dirty="0" smtClean="0"/>
            </a:br>
            <a:endParaRPr lang="en-GB" dirty="0">
              <a:solidFill>
                <a:srgbClr val="FF0000"/>
              </a:solidFill>
            </a:endParaRPr>
          </a:p>
        </p:txBody>
      </p:sp>
      <p:sp>
        <p:nvSpPr>
          <p:cNvPr id="10" name="Content Placeholder 2"/>
          <p:cNvSpPr>
            <a:spLocks noGrp="1"/>
          </p:cNvSpPr>
          <p:nvPr>
            <p:ph idx="1"/>
          </p:nvPr>
        </p:nvSpPr>
        <p:spPr>
          <a:xfrm>
            <a:off x="361546" y="1419622"/>
            <a:ext cx="7738846" cy="3240360"/>
          </a:xfrm>
          <a:ln w="12700">
            <a:solidFill>
              <a:schemeClr val="accent1"/>
            </a:solidFill>
          </a:ln>
        </p:spPr>
        <p:txBody>
          <a:bodyPr/>
          <a:lstStyle/>
          <a:p>
            <a:r>
              <a:rPr lang="en-GB" sz="1200" dirty="0" smtClean="0"/>
              <a:t>Big data  - could be a disadvantage for traditional insurance companies compared to new entrants. Also leads to concerns around data protection and information security (</a:t>
            </a:r>
            <a:r>
              <a:rPr lang="en-GB" sz="1200" i="1" dirty="0" smtClean="0"/>
              <a:t>Swiss Re Sonar</a:t>
            </a:r>
            <a:r>
              <a:rPr lang="en-GB" sz="1200" dirty="0" smtClean="0"/>
              <a:t>)</a:t>
            </a:r>
          </a:p>
          <a:p>
            <a:pPr lvl="0"/>
            <a:r>
              <a:rPr lang="en-GB" sz="1200" dirty="0" smtClean="0"/>
              <a:t>Generation Lost – impact of the financial crisis on young people (</a:t>
            </a:r>
            <a:r>
              <a:rPr lang="en-GB" sz="1200" i="1" dirty="0" err="1" smtClean="0"/>
              <a:t>Protiviti</a:t>
            </a:r>
            <a:r>
              <a:rPr lang="en-GB" sz="1200" dirty="0" smtClean="0"/>
              <a:t>)</a:t>
            </a:r>
          </a:p>
          <a:p>
            <a:pPr lvl="0"/>
            <a:r>
              <a:rPr lang="en-GB" sz="1200" dirty="0" smtClean="0"/>
              <a:t>Prolonged power blackout </a:t>
            </a:r>
            <a:r>
              <a:rPr lang="en-GB" sz="1200" i="1" dirty="0" smtClean="0"/>
              <a:t>(Swiss Re Sonar)</a:t>
            </a:r>
          </a:p>
          <a:p>
            <a:pPr lvl="0"/>
            <a:r>
              <a:rPr lang="en-GB" sz="1200" dirty="0" smtClean="0"/>
              <a:t>Cyber attacks (</a:t>
            </a:r>
            <a:r>
              <a:rPr lang="en-GB" sz="1200" i="1" dirty="0" smtClean="0"/>
              <a:t>Swiss Re Sonar)</a:t>
            </a:r>
            <a:endParaRPr lang="en-GB" sz="1200" dirty="0" smtClean="0"/>
          </a:p>
          <a:p>
            <a:pPr lvl="0"/>
            <a:r>
              <a:rPr lang="en-GB" sz="1200" dirty="0" smtClean="0"/>
              <a:t>Shadow Banking (</a:t>
            </a:r>
            <a:r>
              <a:rPr lang="en-GB" sz="1200" i="1" dirty="0" err="1" smtClean="0"/>
              <a:t>Protiviti</a:t>
            </a:r>
            <a:r>
              <a:rPr lang="en-GB" sz="1200" dirty="0" smtClean="0"/>
              <a:t>)</a:t>
            </a:r>
          </a:p>
          <a:p>
            <a:r>
              <a:rPr lang="en-GB" sz="1200" dirty="0" smtClean="0"/>
              <a:t>Crowdfunding as an Alternative Investment (</a:t>
            </a:r>
            <a:r>
              <a:rPr lang="en-GB" sz="1200" i="1" dirty="0" err="1" smtClean="0"/>
              <a:t>Protiviti</a:t>
            </a:r>
            <a:r>
              <a:rPr lang="en-GB" sz="1200" dirty="0" smtClean="0"/>
              <a:t>)</a:t>
            </a:r>
            <a:r>
              <a:rPr lang="en-GB" sz="1200" dirty="0"/>
              <a:t> </a:t>
            </a:r>
            <a:endParaRPr lang="en-GB" sz="1200" dirty="0" smtClean="0"/>
          </a:p>
          <a:p>
            <a:pPr lvl="0"/>
            <a:r>
              <a:rPr lang="en-GB" sz="1200" dirty="0" smtClean="0"/>
              <a:t>Interstate conflict (</a:t>
            </a:r>
            <a:r>
              <a:rPr lang="en-GB" sz="1200" i="1" dirty="0"/>
              <a:t>WEF Global Risks 2015</a:t>
            </a:r>
            <a:r>
              <a:rPr lang="en-GB" sz="1200" dirty="0" smtClean="0"/>
              <a:t>)</a:t>
            </a:r>
          </a:p>
          <a:p>
            <a:r>
              <a:rPr lang="en-GB" sz="1200" dirty="0" smtClean="0"/>
              <a:t>Terrorism </a:t>
            </a:r>
            <a:r>
              <a:rPr lang="en-GB" sz="1200" dirty="0"/>
              <a:t>(</a:t>
            </a:r>
            <a:r>
              <a:rPr lang="en-GB" sz="1200" i="1" dirty="0"/>
              <a:t>WEF Global Risks 2015</a:t>
            </a:r>
            <a:r>
              <a:rPr lang="en-GB" sz="1200" dirty="0" smtClean="0"/>
              <a:t>)</a:t>
            </a:r>
            <a:endParaRPr lang="en-GB" sz="1200" dirty="0"/>
          </a:p>
          <a:p>
            <a:r>
              <a:rPr lang="en-GB" sz="1200" dirty="0" smtClean="0"/>
              <a:t>UK exit from EU </a:t>
            </a:r>
            <a:r>
              <a:rPr lang="en-GB" sz="1200" i="1" dirty="0" smtClean="0"/>
              <a:t>(General media)</a:t>
            </a:r>
            <a:endParaRPr lang="en-GB" sz="1200" dirty="0"/>
          </a:p>
          <a:p>
            <a:pPr lvl="0"/>
            <a:endParaRPr lang="en-GB" sz="1200" dirty="0" smtClean="0"/>
          </a:p>
          <a:p>
            <a:pPr marL="0" lvl="0" indent="0">
              <a:buNone/>
            </a:pPr>
            <a:endParaRPr lang="en-GB" sz="1200" dirty="0" smtClean="0"/>
          </a:p>
          <a:p>
            <a:endParaRPr lang="en-GB" sz="1200" dirty="0" smtClean="0"/>
          </a:p>
        </p:txBody>
      </p:sp>
    </p:spTree>
    <p:extLst>
      <p:ext uri="{BB962C8B-B14F-4D97-AF65-F5344CB8AC3E}">
        <p14:creationId xmlns:p14="http://schemas.microsoft.com/office/powerpoint/2010/main" val="2136613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663"/>
            <a:ext cx="8712968" cy="467940"/>
          </a:xfrm>
        </p:spPr>
        <p:txBody>
          <a:bodyPr/>
          <a:lstStyle/>
          <a:p>
            <a:r>
              <a:rPr lang="en-GB" sz="2400" dirty="0" smtClean="0"/>
              <a:t>Monitoring and Communication of Emerging Risks</a:t>
            </a:r>
            <a:endParaRPr lang="en-GB" sz="2400" dirty="0">
              <a:solidFill>
                <a:srgbClr val="FF0000"/>
              </a:solidFill>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702359172"/>
              </p:ext>
            </p:extLst>
          </p:nvPr>
        </p:nvGraphicFramePr>
        <p:xfrm>
          <a:off x="323528" y="402078"/>
          <a:ext cx="5328592" cy="353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827584" y="3795886"/>
            <a:ext cx="2304256" cy="1094058"/>
            <a:chOff x="647564" y="3687874"/>
            <a:chExt cx="2304256" cy="1094058"/>
          </a:xfrm>
        </p:grpSpPr>
        <p:sp>
          <p:nvSpPr>
            <p:cNvPr id="22" name="Bent-Up Arrow 21"/>
            <p:cNvSpPr/>
            <p:nvPr/>
          </p:nvSpPr>
          <p:spPr>
            <a:xfrm rot="5400000">
              <a:off x="611560" y="3723878"/>
              <a:ext cx="792088" cy="720080"/>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83668" y="3766269"/>
              <a:ext cx="1368152" cy="1015663"/>
            </a:xfrm>
            <a:prstGeom prst="rect">
              <a:avLst/>
            </a:prstGeom>
            <a:solidFill>
              <a:schemeClr val="accent1"/>
            </a:solid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000" b="1" dirty="0" smtClean="0"/>
                <a:t>SMART</a:t>
              </a:r>
              <a:r>
                <a:rPr lang="en-US" sz="1000" dirty="0" smtClean="0"/>
                <a:t> KRIs</a:t>
              </a:r>
            </a:p>
            <a:p>
              <a:pPr marL="171450" indent="-171450">
                <a:buFont typeface="Arial" panose="020B0604020202020204" pitchFamily="34" charset="0"/>
                <a:buChar char="•"/>
              </a:pPr>
              <a:r>
                <a:rPr lang="en-US" sz="1000" dirty="0" smtClean="0"/>
                <a:t>Strategic</a:t>
              </a:r>
            </a:p>
            <a:p>
              <a:pPr marL="171450" indent="-171450">
                <a:buFont typeface="Arial" panose="020B0604020202020204" pitchFamily="34" charset="0"/>
                <a:buChar char="•"/>
              </a:pPr>
              <a:r>
                <a:rPr lang="en-US" sz="1000" dirty="0" smtClean="0"/>
                <a:t>Measurable</a:t>
              </a:r>
            </a:p>
            <a:p>
              <a:pPr marL="171450" indent="-171450">
                <a:buFont typeface="Arial" panose="020B0604020202020204" pitchFamily="34" charset="0"/>
                <a:buChar char="•"/>
              </a:pPr>
              <a:r>
                <a:rPr lang="en-US" sz="1000" dirty="0" smtClean="0"/>
                <a:t>Actionable</a:t>
              </a:r>
            </a:p>
            <a:p>
              <a:pPr marL="171450" indent="-171450">
                <a:buFont typeface="Arial" panose="020B0604020202020204" pitchFamily="34" charset="0"/>
                <a:buChar char="•"/>
              </a:pPr>
              <a:r>
                <a:rPr lang="en-US" sz="1000" dirty="0" smtClean="0"/>
                <a:t>Reliable</a:t>
              </a:r>
            </a:p>
            <a:p>
              <a:pPr marL="171450" indent="-171450">
                <a:buFont typeface="Arial" panose="020B0604020202020204" pitchFamily="34" charset="0"/>
                <a:buChar char="•"/>
              </a:pPr>
              <a:r>
                <a:rPr lang="en-US" sz="1000" dirty="0" smtClean="0"/>
                <a:t>Timely</a:t>
              </a:r>
              <a:endParaRPr lang="en-US" sz="1000" dirty="0"/>
            </a:p>
          </p:txBody>
        </p:sp>
      </p:grpSp>
      <p:graphicFrame>
        <p:nvGraphicFramePr>
          <p:cNvPr id="47" name="Diagram 46"/>
          <p:cNvGraphicFramePr/>
          <p:nvPr>
            <p:extLst>
              <p:ext uri="{D42A27DB-BD31-4B8C-83A1-F6EECF244321}">
                <p14:modId xmlns:p14="http://schemas.microsoft.com/office/powerpoint/2010/main" val="1304265885"/>
              </p:ext>
            </p:extLst>
          </p:nvPr>
        </p:nvGraphicFramePr>
        <p:xfrm>
          <a:off x="5724128" y="614327"/>
          <a:ext cx="3120008" cy="2749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ight Arrow 2"/>
          <p:cNvSpPr/>
          <p:nvPr/>
        </p:nvSpPr>
        <p:spPr>
          <a:xfrm>
            <a:off x="3275856" y="4090305"/>
            <a:ext cx="2520280" cy="396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7092280" y="3291831"/>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40152" y="3861507"/>
            <a:ext cx="2808312" cy="1014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976156" y="3880668"/>
            <a:ext cx="2736304" cy="923330"/>
          </a:xfrm>
          <a:prstGeom prst="rect">
            <a:avLst/>
          </a:prstGeom>
          <a:noFill/>
        </p:spPr>
        <p:txBody>
          <a:bodyPr wrap="square" rtlCol="0">
            <a:spAutoFit/>
          </a:bodyPr>
          <a:lstStyle/>
          <a:p>
            <a:pPr algn="ctr"/>
            <a:r>
              <a:rPr lang="en-GB" dirty="0" smtClean="0"/>
              <a:t>Communicate to management with clear, regularly updated MI </a:t>
            </a:r>
            <a:endParaRPr lang="en-GB" dirty="0"/>
          </a:p>
        </p:txBody>
      </p:sp>
    </p:spTree>
    <p:extLst>
      <p:ext uri="{BB962C8B-B14F-4D97-AF65-F5344CB8AC3E}">
        <p14:creationId xmlns:p14="http://schemas.microsoft.com/office/powerpoint/2010/main" val="367120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51470"/>
            <a:ext cx="8291512" cy="857250"/>
          </a:xfrm>
        </p:spPr>
        <p:txBody>
          <a:bodyPr/>
          <a:lstStyle/>
          <a:p>
            <a:r>
              <a:rPr lang="en-GB" dirty="0" smtClean="0"/>
              <a:t>Quantification of Emerging Risks</a:t>
            </a:r>
            <a:endParaRPr lang="en-GB" dirty="0"/>
          </a:p>
        </p:txBody>
      </p:sp>
      <p:sp>
        <p:nvSpPr>
          <p:cNvPr id="3" name="Content Placeholder 2"/>
          <p:cNvSpPr>
            <a:spLocks noGrp="1"/>
          </p:cNvSpPr>
          <p:nvPr>
            <p:ph idx="1"/>
          </p:nvPr>
        </p:nvSpPr>
        <p:spPr>
          <a:xfrm>
            <a:off x="251520" y="699541"/>
            <a:ext cx="8568952" cy="1778545"/>
          </a:xfrm>
        </p:spPr>
        <p:txBody>
          <a:bodyPr/>
          <a:lstStyle/>
          <a:p>
            <a:r>
              <a:rPr lang="en-GB" sz="1200" dirty="0" smtClean="0"/>
              <a:t>Quantification of emerging risks is difficult and not common in the industry.</a:t>
            </a:r>
          </a:p>
          <a:p>
            <a:r>
              <a:rPr lang="en-GB" sz="1200" dirty="0" smtClean="0"/>
              <a:t>Initial Working Party view is that quantification of emerging risks will </a:t>
            </a:r>
            <a:r>
              <a:rPr lang="en-GB" sz="1200" b="1" dirty="0" smtClean="0"/>
              <a:t>generally</a:t>
            </a:r>
            <a:r>
              <a:rPr lang="en-GB" sz="1200" dirty="0" smtClean="0"/>
              <a:t> be of limited use due to the level of uncertainty in most emerging risks.  In particular, if there is sufficient data to conduct credible quantification analysis, the risk may no longer be considered to be emerging.</a:t>
            </a:r>
            <a:endParaRPr lang="en-GB" sz="1200" dirty="0"/>
          </a:p>
          <a:p>
            <a:r>
              <a:rPr lang="en-GB" sz="1200" dirty="0" smtClean="0"/>
              <a:t>Quantification may be appropriate for those risks which are </a:t>
            </a:r>
            <a:r>
              <a:rPr lang="en-GB" sz="1200" dirty="0"/>
              <a:t>increasing in likelihood </a:t>
            </a:r>
            <a:r>
              <a:rPr lang="en-GB" sz="1200" dirty="0" smtClean="0"/>
              <a:t>as well as </a:t>
            </a:r>
            <a:r>
              <a:rPr lang="en-GB" sz="1200" dirty="0"/>
              <a:t>the biggest risks which may break the </a:t>
            </a:r>
            <a:r>
              <a:rPr lang="en-GB" sz="1200" dirty="0" smtClean="0"/>
              <a:t>business model.</a:t>
            </a:r>
          </a:p>
          <a:p>
            <a:r>
              <a:rPr lang="en-GB" sz="1200" dirty="0" smtClean="0"/>
              <a:t>The process of quantification can use a brainstorming session with the right experts to classify risks into “small/medium/large”.</a:t>
            </a:r>
          </a:p>
          <a:p>
            <a:endParaRPr lang="en-GB" sz="1200" dirty="0" smtClean="0"/>
          </a:p>
        </p:txBody>
      </p:sp>
      <p:sp>
        <p:nvSpPr>
          <p:cNvPr id="12" name="Rectangle 11"/>
          <p:cNvSpPr/>
          <p:nvPr/>
        </p:nvSpPr>
        <p:spPr>
          <a:xfrm>
            <a:off x="323529" y="2571750"/>
            <a:ext cx="4824536" cy="2395314"/>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AutoShape 3"/>
          <p:cNvSpPr>
            <a:spLocks noChangeAspect="1" noChangeArrowheads="1" noTextEdit="1"/>
          </p:cNvSpPr>
          <p:nvPr/>
        </p:nvSpPr>
        <p:spPr bwMode="auto">
          <a:xfrm>
            <a:off x="395536" y="2478087"/>
            <a:ext cx="5760640"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775241" y="2476500"/>
            <a:ext cx="8527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6"/>
          <p:cNvSpPr>
            <a:spLocks noChangeArrowheads="1"/>
          </p:cNvSpPr>
          <p:nvPr/>
        </p:nvSpPr>
        <p:spPr bwMode="auto">
          <a:xfrm>
            <a:off x="2157302" y="4568254"/>
            <a:ext cx="8527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725391"/>
            <a:ext cx="1761766" cy="200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2374506" y="2752154"/>
            <a:ext cx="640350" cy="922337"/>
          </a:xfrm>
          <a:custGeom>
            <a:avLst/>
            <a:gdLst>
              <a:gd name="T0" fmla="*/ 0 w 4050"/>
              <a:gd name="T1" fmla="*/ 0 h 5900"/>
              <a:gd name="T2" fmla="*/ 2025 w 4050"/>
              <a:gd name="T3" fmla="*/ 337 h 5900"/>
              <a:gd name="T4" fmla="*/ 2025 w 4050"/>
              <a:gd name="T5" fmla="*/ 2612 h 5900"/>
              <a:gd name="T6" fmla="*/ 4050 w 4050"/>
              <a:gd name="T7" fmla="*/ 2950 h 5900"/>
              <a:gd name="T8" fmla="*/ 2025 w 4050"/>
              <a:gd name="T9" fmla="*/ 3287 h 5900"/>
              <a:gd name="T10" fmla="*/ 2025 w 4050"/>
              <a:gd name="T11" fmla="*/ 5562 h 5900"/>
              <a:gd name="T12" fmla="*/ 0 w 4050"/>
              <a:gd name="T13" fmla="*/ 5900 h 5900"/>
            </a:gdLst>
            <a:ahLst/>
            <a:cxnLst>
              <a:cxn ang="0">
                <a:pos x="T0" y="T1"/>
              </a:cxn>
              <a:cxn ang="0">
                <a:pos x="T2" y="T3"/>
              </a:cxn>
              <a:cxn ang="0">
                <a:pos x="T4" y="T5"/>
              </a:cxn>
              <a:cxn ang="0">
                <a:pos x="T6" y="T7"/>
              </a:cxn>
              <a:cxn ang="0">
                <a:pos x="T8" y="T9"/>
              </a:cxn>
              <a:cxn ang="0">
                <a:pos x="T10" y="T11"/>
              </a:cxn>
              <a:cxn ang="0">
                <a:pos x="T12" y="T13"/>
              </a:cxn>
            </a:cxnLst>
            <a:rect l="0" t="0" r="r" b="b"/>
            <a:pathLst>
              <a:path w="4050" h="5900">
                <a:moveTo>
                  <a:pt x="0" y="0"/>
                </a:moveTo>
                <a:cubicBezTo>
                  <a:pt x="1119" y="0"/>
                  <a:pt x="2025" y="151"/>
                  <a:pt x="2025" y="337"/>
                </a:cubicBezTo>
                <a:lnTo>
                  <a:pt x="2025" y="2612"/>
                </a:lnTo>
                <a:cubicBezTo>
                  <a:pt x="2025" y="2799"/>
                  <a:pt x="2932" y="2950"/>
                  <a:pt x="4050" y="2950"/>
                </a:cubicBezTo>
                <a:cubicBezTo>
                  <a:pt x="2932" y="2950"/>
                  <a:pt x="2025" y="3101"/>
                  <a:pt x="2025" y="3287"/>
                </a:cubicBezTo>
                <a:lnTo>
                  <a:pt x="2025" y="5562"/>
                </a:lnTo>
                <a:cubicBezTo>
                  <a:pt x="2025" y="5749"/>
                  <a:pt x="1119" y="5900"/>
                  <a:pt x="0" y="5900"/>
                </a:cubicBezTo>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p:cNvGrpSpPr/>
          <p:nvPr/>
        </p:nvGrpSpPr>
        <p:grpSpPr>
          <a:xfrm>
            <a:off x="3129556" y="2887577"/>
            <a:ext cx="1740850" cy="577850"/>
            <a:chOff x="4052608" y="3028950"/>
            <a:chExt cx="1740850" cy="577850"/>
          </a:xfrm>
        </p:grpSpPr>
        <p:sp>
          <p:nvSpPr>
            <p:cNvPr id="10" name="Rectangle 9"/>
            <p:cNvSpPr>
              <a:spLocks noChangeArrowheads="1"/>
            </p:cNvSpPr>
            <p:nvPr/>
          </p:nvSpPr>
          <p:spPr bwMode="auto">
            <a:xfrm>
              <a:off x="4052608" y="3028950"/>
              <a:ext cx="1740850" cy="57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a:spLocks noChangeArrowheads="1"/>
            </p:cNvSpPr>
            <p:nvPr/>
          </p:nvSpPr>
          <p:spPr bwMode="auto">
            <a:xfrm>
              <a:off x="4052608" y="3028950"/>
              <a:ext cx="1740850" cy="577850"/>
            </a:xfrm>
            <a:prstGeom prst="rect">
              <a:avLst/>
            </a:prstGeom>
            <a:noFill/>
            <a:ln w="4763" cap="flat">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1"/>
            <p:cNvSpPr>
              <a:spLocks noChangeArrowheads="1"/>
            </p:cNvSpPr>
            <p:nvPr/>
          </p:nvSpPr>
          <p:spPr bwMode="auto">
            <a:xfrm>
              <a:off x="4083177" y="3076575"/>
              <a:ext cx="7465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Emerging risk </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14" name="Rectangle 12"/>
            <p:cNvSpPr>
              <a:spLocks noChangeArrowheads="1"/>
            </p:cNvSpPr>
            <p:nvPr/>
          </p:nvSpPr>
          <p:spPr bwMode="auto">
            <a:xfrm>
              <a:off x="4840978" y="3067050"/>
              <a:ext cx="117451"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4897290" y="3067050"/>
              <a:ext cx="8527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4924642" y="3067050"/>
              <a:ext cx="68861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the impact is </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17" name="Rectangle 15"/>
            <p:cNvSpPr>
              <a:spLocks noChangeArrowheads="1"/>
            </p:cNvSpPr>
            <p:nvPr/>
          </p:nvSpPr>
          <p:spPr bwMode="auto">
            <a:xfrm>
              <a:off x="4131445" y="3225800"/>
              <a:ext cx="15719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generally hard to quantify and </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18" name="Rectangle 16"/>
            <p:cNvSpPr>
              <a:spLocks noChangeArrowheads="1"/>
            </p:cNvSpPr>
            <p:nvPr/>
          </p:nvSpPr>
          <p:spPr bwMode="auto">
            <a:xfrm>
              <a:off x="4131445" y="3389312"/>
              <a:ext cx="968569"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could be very wide</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19" name="Rectangle 17"/>
            <p:cNvSpPr>
              <a:spLocks noChangeArrowheads="1"/>
            </p:cNvSpPr>
            <p:nvPr/>
          </p:nvSpPr>
          <p:spPr bwMode="auto">
            <a:xfrm>
              <a:off x="5019568" y="3389312"/>
              <a:ext cx="8527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Freeform 18"/>
          <p:cNvSpPr>
            <a:spLocks/>
          </p:cNvSpPr>
          <p:nvPr/>
        </p:nvSpPr>
        <p:spPr bwMode="auto">
          <a:xfrm>
            <a:off x="2413120" y="3939604"/>
            <a:ext cx="601736" cy="820737"/>
          </a:xfrm>
          <a:custGeom>
            <a:avLst/>
            <a:gdLst>
              <a:gd name="T0" fmla="*/ 0 w 3800"/>
              <a:gd name="T1" fmla="*/ 0 h 5250"/>
              <a:gd name="T2" fmla="*/ 1900 w 3800"/>
              <a:gd name="T3" fmla="*/ 316 h 5250"/>
              <a:gd name="T4" fmla="*/ 1900 w 3800"/>
              <a:gd name="T5" fmla="*/ 2308 h 5250"/>
              <a:gd name="T6" fmla="*/ 3800 w 3800"/>
              <a:gd name="T7" fmla="*/ 2625 h 5250"/>
              <a:gd name="T8" fmla="*/ 1900 w 3800"/>
              <a:gd name="T9" fmla="*/ 2941 h 5250"/>
              <a:gd name="T10" fmla="*/ 1900 w 3800"/>
              <a:gd name="T11" fmla="*/ 4933 h 5250"/>
              <a:gd name="T12" fmla="*/ 0 w 3800"/>
              <a:gd name="T13" fmla="*/ 5250 h 5250"/>
            </a:gdLst>
            <a:ahLst/>
            <a:cxnLst>
              <a:cxn ang="0">
                <a:pos x="T0" y="T1"/>
              </a:cxn>
              <a:cxn ang="0">
                <a:pos x="T2" y="T3"/>
              </a:cxn>
              <a:cxn ang="0">
                <a:pos x="T4" y="T5"/>
              </a:cxn>
              <a:cxn ang="0">
                <a:pos x="T6" y="T7"/>
              </a:cxn>
              <a:cxn ang="0">
                <a:pos x="T8" y="T9"/>
              </a:cxn>
              <a:cxn ang="0">
                <a:pos x="T10" y="T11"/>
              </a:cxn>
              <a:cxn ang="0">
                <a:pos x="T12" y="T13"/>
              </a:cxn>
            </a:cxnLst>
            <a:rect l="0" t="0" r="r" b="b"/>
            <a:pathLst>
              <a:path w="3800" h="5250">
                <a:moveTo>
                  <a:pt x="0" y="0"/>
                </a:moveTo>
                <a:cubicBezTo>
                  <a:pt x="1050" y="0"/>
                  <a:pt x="1900" y="141"/>
                  <a:pt x="1900" y="316"/>
                </a:cubicBezTo>
                <a:lnTo>
                  <a:pt x="1900" y="2308"/>
                </a:lnTo>
                <a:cubicBezTo>
                  <a:pt x="1900" y="2483"/>
                  <a:pt x="2751" y="2625"/>
                  <a:pt x="3800" y="2625"/>
                </a:cubicBezTo>
                <a:cubicBezTo>
                  <a:pt x="2751" y="2625"/>
                  <a:pt x="1900" y="2766"/>
                  <a:pt x="1900" y="2941"/>
                </a:cubicBezTo>
                <a:lnTo>
                  <a:pt x="1900" y="4933"/>
                </a:lnTo>
                <a:cubicBezTo>
                  <a:pt x="1900" y="5108"/>
                  <a:pt x="1050" y="5250"/>
                  <a:pt x="0" y="5250"/>
                </a:cubicBezTo>
              </a:path>
            </a:pathLst>
          </a:custGeom>
          <a:noFill/>
          <a:ln w="7938" cap="flat">
            <a:solidFill>
              <a:srgbClr val="4A7EB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9" name="Group 28"/>
          <p:cNvGrpSpPr/>
          <p:nvPr/>
        </p:nvGrpSpPr>
        <p:grpSpPr>
          <a:xfrm>
            <a:off x="3059832" y="4075335"/>
            <a:ext cx="1792335" cy="577850"/>
            <a:chOff x="4012385" y="4278312"/>
            <a:chExt cx="1792335" cy="577850"/>
          </a:xfrm>
        </p:grpSpPr>
        <p:sp>
          <p:nvSpPr>
            <p:cNvPr id="21" name="Rectangle 19"/>
            <p:cNvSpPr>
              <a:spLocks noChangeArrowheads="1"/>
            </p:cNvSpPr>
            <p:nvPr/>
          </p:nvSpPr>
          <p:spPr bwMode="auto">
            <a:xfrm>
              <a:off x="4012385" y="4278312"/>
              <a:ext cx="1740850" cy="577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0"/>
            <p:cNvSpPr>
              <a:spLocks noChangeArrowheads="1"/>
            </p:cNvSpPr>
            <p:nvPr/>
          </p:nvSpPr>
          <p:spPr bwMode="auto">
            <a:xfrm>
              <a:off x="4063870" y="4278312"/>
              <a:ext cx="1740850" cy="577850"/>
            </a:xfrm>
            <a:prstGeom prst="rect">
              <a:avLst/>
            </a:prstGeom>
            <a:noFill/>
            <a:ln w="4763" cap="flat">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Rectangle 21"/>
            <p:cNvSpPr>
              <a:spLocks noChangeArrowheads="1"/>
            </p:cNvSpPr>
            <p:nvPr/>
          </p:nvSpPr>
          <p:spPr bwMode="auto">
            <a:xfrm>
              <a:off x="4091222" y="4316412"/>
              <a:ext cx="506809"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rPr>
                <a:t>Key risks </a:t>
              </a:r>
              <a:endParaRPr kumimoji="0" lang="en-US" altLang="en-US" sz="1800" b="0" i="0" u="none" strike="noStrike" cap="none" normalizeH="0" baseline="0" dirty="0" smtClean="0">
                <a:ln>
                  <a:noFill/>
                </a:ln>
                <a:solidFill>
                  <a:schemeClr val="tx1"/>
                </a:solidFill>
                <a:effectLst/>
              </a:endParaRPr>
            </a:p>
          </p:txBody>
        </p:sp>
        <p:sp>
          <p:nvSpPr>
            <p:cNvPr id="24" name="Rectangle 22"/>
            <p:cNvSpPr>
              <a:spLocks noChangeArrowheads="1"/>
            </p:cNvSpPr>
            <p:nvPr/>
          </p:nvSpPr>
          <p:spPr bwMode="auto">
            <a:xfrm>
              <a:off x="4612511" y="4316412"/>
              <a:ext cx="117451"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4718700" y="4310062"/>
              <a:ext cx="477849"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a </a:t>
              </a:r>
              <a:r>
                <a:rPr kumimoji="0" lang="en-US" altLang="en-US" sz="900" b="0" i="0" u="none" strike="noStrike" cap="none" normalizeH="0" baseline="0" dirty="0" smtClean="0">
                  <a:ln>
                    <a:noFill/>
                  </a:ln>
                  <a:solidFill>
                    <a:srgbClr val="000000"/>
                  </a:solidFill>
                  <a:effectLst/>
                  <a:latin typeface="+mn-lt"/>
                  <a:cs typeface="Arial" pitchFamily="34" charset="0"/>
                </a:rPr>
                <a:t>greater</a:t>
              </a:r>
              <a:r>
                <a:rPr kumimoji="0" lang="en-US" altLang="en-US" sz="900" b="0" i="0" u="none" strike="noStrike" cap="none" normalizeH="0" baseline="0" dirty="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4091222" y="4475162"/>
              <a:ext cx="1605701"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understanding of the impact of </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27" name="Rectangle 25"/>
            <p:cNvSpPr>
              <a:spLocks noChangeArrowheads="1"/>
            </p:cNvSpPr>
            <p:nvPr/>
          </p:nvSpPr>
          <p:spPr bwMode="auto">
            <a:xfrm>
              <a:off x="4091222" y="4638674"/>
              <a:ext cx="917084"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mn-lt"/>
                  <a:cs typeface="Arial" pitchFamily="34" charset="0"/>
                </a:rPr>
                <a:t>the risk is needed</a:t>
              </a:r>
              <a:endParaRPr kumimoji="0" lang="en-US" altLang="en-US" sz="1800" b="0" i="0" u="none" strike="noStrike" cap="none" normalizeH="0" baseline="0" dirty="0" smtClean="0">
                <a:ln>
                  <a:noFill/>
                </a:ln>
                <a:solidFill>
                  <a:schemeClr val="tx1"/>
                </a:solidFill>
                <a:effectLst/>
                <a:latin typeface="+mn-lt"/>
                <a:cs typeface="Arial" pitchFamily="34" charset="0"/>
              </a:endParaRPr>
            </a:p>
          </p:txBody>
        </p:sp>
        <p:sp>
          <p:nvSpPr>
            <p:cNvPr id="28" name="Rectangle 26"/>
            <p:cNvSpPr>
              <a:spLocks noChangeArrowheads="1"/>
            </p:cNvSpPr>
            <p:nvPr/>
          </p:nvSpPr>
          <p:spPr bwMode="auto">
            <a:xfrm>
              <a:off x="4921424" y="4638674"/>
              <a:ext cx="83664"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1" name="Content Placeholder 2"/>
          <p:cNvSpPr txBox="1">
            <a:spLocks/>
          </p:cNvSpPr>
          <p:nvPr/>
        </p:nvSpPr>
        <p:spPr bwMode="auto">
          <a:xfrm>
            <a:off x="5436096" y="2627872"/>
            <a:ext cx="3385884" cy="2320142"/>
          </a:xfrm>
          <a:prstGeom prst="rect">
            <a:avLst/>
          </a:prstGeom>
          <a:solidFill>
            <a:schemeClr val="accent1">
              <a:lumMod val="20000"/>
              <a:lumOff val="80000"/>
            </a:schemeClr>
          </a:solidFill>
          <a:ln>
            <a:solidFill>
              <a:schemeClr val="accent1"/>
            </a:solidFill>
          </a:ln>
          <a:effectLst/>
          <a:extLst/>
        </p:spPr>
        <p:txBody>
          <a:bodyPr vert="horz" wrap="square" lIns="77925" tIns="38963" rIns="77925" bIns="38963" numCol="1" anchor="ctr" anchorCtr="0" compatLnSpc="1">
            <a:prstTxWarp prst="textNoShape">
              <a:avLst/>
            </a:prstTxWarp>
          </a:bodyPr>
          <a:lstStyle>
            <a:lvl1pPr marL="229987" indent="-229987" algn="l" rtl="0" eaLnBrk="1" fontAlgn="base" hangingPunct="1">
              <a:spcBef>
                <a:spcPct val="50000"/>
              </a:spcBef>
              <a:spcAft>
                <a:spcPct val="0"/>
              </a:spcAft>
              <a:buClr>
                <a:srgbClr val="D9AB16"/>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rgbClr val="D9AB16"/>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rgbClr val="D9AB16"/>
              </a:buClr>
              <a:buChar char="•"/>
              <a:defRPr>
                <a:solidFill>
                  <a:srgbClr val="3F4548"/>
                </a:solidFill>
                <a:latin typeface="+mn-lt"/>
                <a:cs typeface="+mn-cs"/>
              </a:defRPr>
            </a:lvl3pPr>
            <a:lvl4pPr marL="1221640" indent="-155580"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rgbClr val="D9AB16"/>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pPr marL="0" indent="0">
              <a:buNone/>
            </a:pPr>
            <a:r>
              <a:rPr lang="en-GB" sz="1200" kern="0" dirty="0"/>
              <a:t>The Emerging Risks Working Party is considering possible statistical and actuarial techniques that may be used to quantify emerging risks, </a:t>
            </a:r>
            <a:r>
              <a:rPr lang="en-GB" sz="1200" kern="0" dirty="0" smtClean="0"/>
              <a:t>although it is likely that any quantification would remain high level “high / medium / low”.</a:t>
            </a:r>
            <a:endParaRPr lang="en-GB" sz="1200" kern="0" dirty="0"/>
          </a:p>
          <a:p>
            <a:pPr marL="0" indent="0">
              <a:buNone/>
            </a:pPr>
            <a:r>
              <a:rPr lang="en-GB" sz="1200" kern="0" dirty="0" smtClean="0"/>
              <a:t>Despite the challenges, the </a:t>
            </a:r>
            <a:r>
              <a:rPr lang="en-GB" sz="1200" b="1" kern="0" dirty="0" smtClean="0"/>
              <a:t>process</a:t>
            </a:r>
            <a:r>
              <a:rPr lang="en-GB" sz="1200" kern="0" dirty="0" smtClean="0"/>
              <a:t> of attempting to quantify emerging risks is likely to improve understanding and knowledge of the risk.  </a:t>
            </a:r>
          </a:p>
        </p:txBody>
      </p:sp>
    </p:spTree>
    <p:extLst>
      <p:ext uri="{BB962C8B-B14F-4D97-AF65-F5344CB8AC3E}">
        <p14:creationId xmlns:p14="http://schemas.microsoft.com/office/powerpoint/2010/main" val="178830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48161"/>
            <a:ext cx="4668376" cy="35037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0960" y="3651870"/>
            <a:ext cx="7560840" cy="646331"/>
          </a:xfrm>
          <a:prstGeom prst="rect">
            <a:avLst/>
          </a:prstGeom>
        </p:spPr>
        <p:txBody>
          <a:bodyPr wrap="square">
            <a:spAutoFit/>
          </a:bodyPr>
          <a:lstStyle/>
          <a:p>
            <a:endParaRPr lang="en-GB" dirty="0"/>
          </a:p>
          <a:p>
            <a:endParaRPr lang="en-GB" dirty="0"/>
          </a:p>
        </p:txBody>
      </p:sp>
      <p:sp>
        <p:nvSpPr>
          <p:cNvPr id="5" name="Rectangle 4"/>
          <p:cNvSpPr/>
          <p:nvPr/>
        </p:nvSpPr>
        <p:spPr>
          <a:xfrm>
            <a:off x="422703" y="3605703"/>
            <a:ext cx="7632848" cy="1384995"/>
          </a:xfrm>
          <a:prstGeom prst="rect">
            <a:avLst/>
          </a:prstGeom>
        </p:spPr>
        <p:txBody>
          <a:bodyPr wrap="square">
            <a:spAutoFit/>
          </a:bodyPr>
          <a:lstStyle/>
          <a:p>
            <a:r>
              <a:rPr lang="en-GB" sz="1050" dirty="0"/>
              <a:t>DISCLAIMER The views expressed in this publication are those of invited contributors and not necessarily those of the Institute and Faculty of Actuaries. The Institute and Faculty of Actuaries do not endorse any of the views stated, nor any claims or representations made in this publication and accept no responsibility or liability to any person for loss or damage suffered as a consequence of their placing reliance upon any view, claim or representation made in this publication. 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 be reproduced without the written permission of the Institute and Faculty of Actuaries</a:t>
            </a:r>
          </a:p>
        </p:txBody>
      </p:sp>
    </p:spTree>
    <p:extLst>
      <p:ext uri="{BB962C8B-B14F-4D97-AF65-F5344CB8AC3E}">
        <p14:creationId xmlns:p14="http://schemas.microsoft.com/office/powerpoint/2010/main" val="42997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55440"/>
            <a:ext cx="8291512" cy="3620566"/>
          </a:xfrm>
        </p:spPr>
        <p:txBody>
          <a:bodyPr/>
          <a:lstStyle/>
          <a:p>
            <a:r>
              <a:rPr lang="en-GB" dirty="0" smtClean="0"/>
              <a:t>Case Studies on Emerging Risks</a:t>
            </a:r>
          </a:p>
          <a:p>
            <a:r>
              <a:rPr lang="en-GB" dirty="0" smtClean="0"/>
              <a:t>The Working Party</a:t>
            </a:r>
          </a:p>
          <a:p>
            <a:r>
              <a:rPr lang="en-GB" dirty="0" smtClean="0"/>
              <a:t>Definition of Emerging Risks</a:t>
            </a:r>
          </a:p>
          <a:p>
            <a:r>
              <a:rPr lang="en-GB" dirty="0" smtClean="0"/>
              <a:t>Identification of Emerging Risks and Opportunities</a:t>
            </a:r>
          </a:p>
          <a:p>
            <a:r>
              <a:rPr lang="en-GB" dirty="0" smtClean="0"/>
              <a:t>Examples of emerging risks in our industry</a:t>
            </a:r>
          </a:p>
          <a:p>
            <a:r>
              <a:rPr lang="en-GB" dirty="0" smtClean="0"/>
              <a:t>Monitoring and communication of emerging risks</a:t>
            </a:r>
          </a:p>
          <a:p>
            <a:r>
              <a:rPr lang="en-GB" dirty="0" smtClean="0"/>
              <a:t>Quantification of emerging risks </a:t>
            </a:r>
          </a:p>
          <a:p>
            <a:r>
              <a:rPr lang="en-GB" dirty="0" smtClean="0"/>
              <a:t>Questions &amp; Feedback</a:t>
            </a:r>
            <a:endParaRPr lang="en-GB" dirty="0"/>
          </a:p>
        </p:txBody>
      </p:sp>
      <p:sp>
        <p:nvSpPr>
          <p:cNvPr id="6" name="Title 1"/>
          <p:cNvSpPr>
            <a:spLocks noGrp="1"/>
          </p:cNvSpPr>
          <p:nvPr>
            <p:ph type="title"/>
          </p:nvPr>
        </p:nvSpPr>
        <p:spPr>
          <a:xfrm>
            <a:off x="539553" y="303610"/>
            <a:ext cx="6336703" cy="899988"/>
          </a:xfrm>
        </p:spPr>
        <p:txBody>
          <a:bodyPr/>
          <a:lstStyle/>
          <a:p>
            <a:r>
              <a:rPr lang="en-GB" sz="2400" dirty="0" smtClean="0"/>
              <a:t>Introduction</a:t>
            </a:r>
            <a:endParaRPr lang="en-GB" sz="2400" dirty="0">
              <a:solidFill>
                <a:srgbClr val="FF0000"/>
              </a:solidFill>
            </a:endParaRPr>
          </a:p>
        </p:txBody>
      </p:sp>
    </p:spTree>
    <p:extLst>
      <p:ext uri="{BB962C8B-B14F-4D97-AF65-F5344CB8AC3E}">
        <p14:creationId xmlns:p14="http://schemas.microsoft.com/office/powerpoint/2010/main" val="350944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303610"/>
            <a:ext cx="6336703" cy="899988"/>
          </a:xfrm>
        </p:spPr>
        <p:txBody>
          <a:bodyPr/>
          <a:lstStyle/>
          <a:p>
            <a:r>
              <a:rPr lang="en-GB" sz="2400" dirty="0" smtClean="0"/>
              <a:t>Case Study of HMV</a:t>
            </a:r>
            <a:endParaRPr lang="en-GB" sz="2400" dirty="0">
              <a:solidFill>
                <a:srgbClr val="FF0000"/>
              </a:solidFill>
            </a:endParaRPr>
          </a:p>
        </p:txBody>
      </p:sp>
      <p:sp>
        <p:nvSpPr>
          <p:cNvPr id="3" name="Content Placeholder 2"/>
          <p:cNvSpPr>
            <a:spLocks noGrp="1"/>
          </p:cNvSpPr>
          <p:nvPr>
            <p:ph idx="1"/>
          </p:nvPr>
        </p:nvSpPr>
        <p:spPr/>
        <p:txBody>
          <a:bodyPr/>
          <a:lstStyle/>
          <a:p>
            <a:r>
              <a:rPr lang="en-GB" sz="1600" dirty="0" smtClean="0"/>
              <a:t>What caused the downfall of HMV, a record retailer with a 92 year history?</a:t>
            </a:r>
          </a:p>
          <a:p>
            <a:r>
              <a:rPr lang="en-GB" sz="1600" dirty="0" smtClean="0"/>
              <a:t>Emerging risks were identified to the CEO in 2002:</a:t>
            </a:r>
          </a:p>
          <a:p>
            <a:pPr lvl="1"/>
            <a:r>
              <a:rPr lang="en-GB" sz="1600" dirty="0" smtClean="0"/>
              <a:t>Online Retailers, such as Amazon, who did not require the same capital intensive physical infrastructure</a:t>
            </a:r>
          </a:p>
          <a:p>
            <a:pPr lvl="1"/>
            <a:r>
              <a:rPr lang="en-GB" sz="1600" dirty="0" smtClean="0"/>
              <a:t>Downloadable Music, e.g. from Apple (iTunes)</a:t>
            </a:r>
          </a:p>
          <a:p>
            <a:pPr lvl="1"/>
            <a:r>
              <a:rPr lang="en-GB" sz="1600" dirty="0" smtClean="0"/>
              <a:t>Supermarkets discounting music as a loss leader, e.g. Tesco selling chart music at loss</a:t>
            </a:r>
          </a:p>
          <a:p>
            <a:r>
              <a:rPr lang="en-GB" sz="1600" dirty="0" smtClean="0"/>
              <a:t>Risks were in large, ignored, and treated as a “fad”</a:t>
            </a:r>
          </a:p>
          <a:p>
            <a:r>
              <a:rPr lang="en-GB" sz="1600" dirty="0" smtClean="0"/>
              <a:t>From 2002 – 2012 HMV followed a pattern of growth via acquisition of traditional lines such as record stores and bookshops, with minimal online presence</a:t>
            </a:r>
          </a:p>
          <a:p>
            <a:r>
              <a:rPr lang="en-GB" sz="1600" dirty="0" smtClean="0"/>
              <a:t>HMV entered administration in January 2013</a:t>
            </a:r>
          </a:p>
          <a:p>
            <a:pPr lvl="1"/>
            <a:endParaRPr lang="en-GB" sz="1100" dirty="0" smtClean="0"/>
          </a:p>
        </p:txBody>
      </p:sp>
      <p:pic>
        <p:nvPicPr>
          <p:cNvPr id="6" name="Picture 2" descr="C:\Users\galbrar\AppData\Local\Microsoft\Windows\Temporary Internet Files\Content.IE5\12ZCPSPY\220px-HMV.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275704"/>
            <a:ext cx="2095500"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3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Case Study of Kodak</a:t>
            </a:r>
            <a:endParaRPr lang="en-GB" sz="2400" dirty="0">
              <a:solidFill>
                <a:srgbClr val="FF0000"/>
              </a:solidFill>
            </a:endParaRPr>
          </a:p>
        </p:txBody>
      </p:sp>
      <p:sp>
        <p:nvSpPr>
          <p:cNvPr id="3" name="Content Placeholder 2"/>
          <p:cNvSpPr>
            <a:spLocks noGrp="1"/>
          </p:cNvSpPr>
          <p:nvPr>
            <p:ph idx="1"/>
          </p:nvPr>
        </p:nvSpPr>
        <p:spPr/>
        <p:txBody>
          <a:bodyPr/>
          <a:lstStyle/>
          <a:p>
            <a:pPr lvl="0"/>
            <a:r>
              <a:rPr lang="en-GB" sz="1600" dirty="0"/>
              <a:t>Kodak held a dominant position in photographic </a:t>
            </a:r>
            <a:r>
              <a:rPr lang="en-GB" sz="1600" dirty="0" smtClean="0"/>
              <a:t>film</a:t>
            </a:r>
            <a:endParaRPr lang="en-GB" sz="1600" dirty="0"/>
          </a:p>
          <a:p>
            <a:pPr lvl="0"/>
            <a:r>
              <a:rPr lang="en-GB" sz="1600" dirty="0"/>
              <a:t>Despite inventing the first digital camera in the 1970’s, Kodak failed to capitalise on the development </a:t>
            </a:r>
            <a:r>
              <a:rPr lang="en-GB" sz="1600" dirty="0" smtClean="0"/>
              <a:t>fearing </a:t>
            </a:r>
            <a:r>
              <a:rPr lang="en-GB" sz="1600" dirty="0"/>
              <a:t>it might cannibalise their existing market dominance and position in the photography </a:t>
            </a:r>
            <a:r>
              <a:rPr lang="en-GB" sz="1600" dirty="0" smtClean="0"/>
              <a:t>market</a:t>
            </a:r>
          </a:p>
          <a:p>
            <a:r>
              <a:rPr lang="en-GB" sz="1600" dirty="0" smtClean="0"/>
              <a:t>Even </a:t>
            </a:r>
            <a:r>
              <a:rPr lang="en-GB" sz="1600" dirty="0"/>
              <a:t>in the late 1980’s when Fuji started doing a better job with </a:t>
            </a:r>
            <a:r>
              <a:rPr lang="en-GB" sz="1600" dirty="0" smtClean="0"/>
              <a:t>film cameras</a:t>
            </a:r>
            <a:r>
              <a:rPr lang="en-GB" sz="1600" dirty="0"/>
              <a:t>, Kodak was not keeping </a:t>
            </a:r>
            <a:r>
              <a:rPr lang="en-GB" sz="1600" dirty="0" smtClean="0"/>
              <a:t>up</a:t>
            </a:r>
            <a:endParaRPr lang="en-GB" sz="1600" dirty="0"/>
          </a:p>
          <a:p>
            <a:pPr lvl="0"/>
            <a:r>
              <a:rPr lang="en-GB" sz="1600" dirty="0" smtClean="0"/>
              <a:t>In </a:t>
            </a:r>
            <a:r>
              <a:rPr lang="en-GB" sz="1600" dirty="0"/>
              <a:t>January 2012, Kodak filed for chapter 11 bankruptcy protection in the United </a:t>
            </a:r>
            <a:r>
              <a:rPr lang="en-GB" sz="1600" dirty="0" smtClean="0"/>
              <a:t>States </a:t>
            </a:r>
            <a:endParaRPr lang="en-GB" sz="1600" dirty="0"/>
          </a:p>
          <a:p>
            <a:endParaRPr lang="en-GB" dirty="0"/>
          </a:p>
        </p:txBody>
      </p:sp>
      <p:pic>
        <p:nvPicPr>
          <p:cNvPr id="1026" name="Picture 2" descr="https://encrypted-tbn2.gstatic.com/images?q=tbn:ANd9GcQTJPYwUiqOvSxbI8Oo9BH1PfMqq2CnzAC6h3tIrZUZtwLFiCJ1nb-We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95486"/>
            <a:ext cx="9525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7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03610"/>
            <a:ext cx="6408959" cy="827980"/>
          </a:xfrm>
        </p:spPr>
        <p:txBody>
          <a:bodyPr/>
          <a:lstStyle/>
          <a:p>
            <a:r>
              <a:rPr lang="en-GB" sz="2400" dirty="0" smtClean="0"/>
              <a:t>Case Studies– Lessons Learnt</a:t>
            </a:r>
            <a:endParaRPr lang="en-GB" sz="2400" dirty="0">
              <a:solidFill>
                <a:srgbClr val="FF0000"/>
              </a:solidFill>
            </a:endParaRPr>
          </a:p>
        </p:txBody>
      </p:sp>
      <p:sp>
        <p:nvSpPr>
          <p:cNvPr id="3" name="Content Placeholder 2"/>
          <p:cNvSpPr>
            <a:spLocks noGrp="1"/>
          </p:cNvSpPr>
          <p:nvPr>
            <p:ph idx="1"/>
          </p:nvPr>
        </p:nvSpPr>
        <p:spPr>
          <a:xfrm>
            <a:off x="395289" y="1059582"/>
            <a:ext cx="8291512" cy="3480197"/>
          </a:xfrm>
        </p:spPr>
        <p:txBody>
          <a:bodyPr/>
          <a:lstStyle/>
          <a:p>
            <a:r>
              <a:rPr lang="en-GB" sz="1800" dirty="0" smtClean="0"/>
              <a:t>Consider horizon scanning emerging risks with full analysis</a:t>
            </a:r>
          </a:p>
          <a:p>
            <a:r>
              <a:rPr lang="en-GB" sz="1800" dirty="0" smtClean="0"/>
              <a:t>Employ the help of outside independent experts to cover risk spectrum</a:t>
            </a:r>
          </a:p>
          <a:p>
            <a:r>
              <a:rPr lang="en-GB" sz="1800" dirty="0" smtClean="0"/>
              <a:t>Avoid complacency - do not consider yourself too big to fail or ignore new entrants</a:t>
            </a:r>
          </a:p>
          <a:p>
            <a:r>
              <a:rPr lang="en-GB" sz="1800" dirty="0" smtClean="0"/>
              <a:t>Although you may have been successful in the past, this may not be a guide to the future. Implement new technology ideas and be innovative</a:t>
            </a:r>
          </a:p>
          <a:p>
            <a:r>
              <a:rPr lang="en-GB" sz="1800" dirty="0" smtClean="0"/>
              <a:t>Do not ignore or hide bad news, bad results or genuine mistakes</a:t>
            </a:r>
          </a:p>
          <a:p>
            <a:r>
              <a:rPr lang="en-GB" sz="1800" dirty="0" smtClean="0"/>
              <a:t>Takeover </a:t>
            </a:r>
            <a:r>
              <a:rPr lang="en-GB" sz="1800" dirty="0"/>
              <a:t>or purchase new companies with innovative ideas / </a:t>
            </a:r>
            <a:r>
              <a:rPr lang="en-GB" sz="1800" dirty="0" smtClean="0"/>
              <a:t>products</a:t>
            </a:r>
          </a:p>
        </p:txBody>
      </p:sp>
    </p:spTree>
    <p:extLst>
      <p:ext uri="{BB962C8B-B14F-4D97-AF65-F5344CB8AC3E}">
        <p14:creationId xmlns:p14="http://schemas.microsoft.com/office/powerpoint/2010/main" val="88497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work</a:t>
            </a:r>
            <a:endParaRPr lang="en-GB" dirty="0"/>
          </a:p>
        </p:txBody>
      </p:sp>
      <p:sp>
        <p:nvSpPr>
          <p:cNvPr id="3" name="Content Placeholder 2"/>
          <p:cNvSpPr>
            <a:spLocks noGrp="1"/>
          </p:cNvSpPr>
          <p:nvPr>
            <p:ph idx="1"/>
          </p:nvPr>
        </p:nvSpPr>
        <p:spPr>
          <a:xfrm>
            <a:off x="395289" y="1059582"/>
            <a:ext cx="8291512" cy="3480197"/>
          </a:xfrm>
        </p:spPr>
        <p:txBody>
          <a:bodyPr/>
          <a:lstStyle/>
          <a:p>
            <a:pPr marL="151521" indent="-151521"/>
            <a:r>
              <a:rPr lang="en-GB" sz="1600" dirty="0" smtClean="0"/>
              <a:t>Identification and ongoing review of available literature</a:t>
            </a:r>
          </a:p>
          <a:p>
            <a:pPr marL="151521" lvl="0" indent="-151521"/>
            <a:r>
              <a:rPr lang="en-GB" sz="1600" dirty="0" smtClean="0"/>
              <a:t>We found that</a:t>
            </a:r>
            <a:r>
              <a:rPr lang="en-GB" sz="1600" dirty="0"/>
              <a:t> </a:t>
            </a:r>
            <a:r>
              <a:rPr lang="en-GB" sz="1600" dirty="0" smtClean="0"/>
              <a:t>the papers all contained a lot of good information, but a problem is that companies are often not incentivised to care about emerging risks</a:t>
            </a:r>
          </a:p>
          <a:p>
            <a:pPr marL="151521" lvl="0" indent="-151521"/>
            <a:r>
              <a:rPr lang="en-GB" sz="1600" dirty="0" smtClean="0"/>
              <a:t>Identified a key challenge </a:t>
            </a:r>
            <a:r>
              <a:rPr lang="en-GB" sz="1600" dirty="0"/>
              <a:t>- Why should the CEO and CRO care about emerging risks</a:t>
            </a:r>
            <a:r>
              <a:rPr lang="en-GB" sz="1600" dirty="0" smtClean="0"/>
              <a:t>?</a:t>
            </a:r>
          </a:p>
          <a:p>
            <a:pPr marL="151521" lvl="0" indent="-151521"/>
            <a:r>
              <a:rPr lang="en-GB" sz="1600" dirty="0" smtClean="0"/>
              <a:t>Set out top 5 reasons to care about emerging risks:</a:t>
            </a:r>
          </a:p>
          <a:p>
            <a:pPr marL="533030" lvl="1" indent="-151521"/>
            <a:r>
              <a:rPr lang="en-GB" sz="1600" dirty="0" smtClean="0"/>
              <a:t>Emerging Risks are big – but can often be spotted</a:t>
            </a:r>
          </a:p>
          <a:p>
            <a:pPr marL="533030" lvl="1" indent="-151521"/>
            <a:r>
              <a:rPr lang="en-GB" sz="1600" dirty="0" smtClean="0"/>
              <a:t>Past performance is not a guide to the future</a:t>
            </a:r>
          </a:p>
          <a:p>
            <a:pPr marL="533030" lvl="1" indent="-151521"/>
            <a:r>
              <a:rPr lang="en-GB" sz="1600" dirty="0" smtClean="0"/>
              <a:t>Emerging risks can offer a competitive advantage</a:t>
            </a:r>
          </a:p>
          <a:p>
            <a:pPr marL="533030" lvl="1" indent="-151521"/>
            <a:r>
              <a:rPr lang="en-GB" sz="1600" dirty="0" smtClean="0"/>
              <a:t>Our reputation in the insurance industry depends on it</a:t>
            </a:r>
          </a:p>
          <a:p>
            <a:pPr marL="533030" lvl="1" indent="-151521"/>
            <a:r>
              <a:rPr lang="en-GB" sz="1600" dirty="0" smtClean="0"/>
              <a:t>To help society</a:t>
            </a:r>
          </a:p>
          <a:p>
            <a:pPr marL="533030" lvl="1" indent="-151521"/>
            <a:endParaRPr lang="en-GB" sz="1300" b="1" dirty="0" smtClean="0"/>
          </a:p>
          <a:p>
            <a:pPr marL="533030" lvl="1" indent="-151521"/>
            <a:endParaRPr lang="en-GB" sz="1300" b="1" dirty="0"/>
          </a:p>
          <a:p>
            <a:pPr marL="0" indent="0">
              <a:buNone/>
            </a:pPr>
            <a:endParaRPr lang="en-GB" sz="1600" b="1" dirty="0" smtClean="0"/>
          </a:p>
          <a:p>
            <a:pPr marL="151521" indent="-151521"/>
            <a:endParaRPr lang="en-GB" sz="1400" b="1" dirty="0"/>
          </a:p>
        </p:txBody>
      </p:sp>
    </p:spTree>
    <p:extLst>
      <p:ext uri="{BB962C8B-B14F-4D97-AF65-F5344CB8AC3E}">
        <p14:creationId xmlns:p14="http://schemas.microsoft.com/office/powerpoint/2010/main" val="3112040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work</a:t>
            </a:r>
            <a:endParaRPr lang="en-GB" dirty="0"/>
          </a:p>
        </p:txBody>
      </p:sp>
      <p:sp>
        <p:nvSpPr>
          <p:cNvPr id="3" name="Content Placeholder 2"/>
          <p:cNvSpPr>
            <a:spLocks noGrp="1"/>
          </p:cNvSpPr>
          <p:nvPr>
            <p:ph idx="1"/>
          </p:nvPr>
        </p:nvSpPr>
        <p:spPr>
          <a:xfrm>
            <a:off x="395289" y="1059582"/>
            <a:ext cx="8291512" cy="3480197"/>
          </a:xfrm>
        </p:spPr>
        <p:txBody>
          <a:bodyPr/>
          <a:lstStyle/>
          <a:p>
            <a:r>
              <a:rPr lang="en-GB" sz="1600" dirty="0" smtClean="0"/>
              <a:t>Working Party view is that companies find it hard to manage emerging risks</a:t>
            </a:r>
          </a:p>
          <a:p>
            <a:r>
              <a:rPr lang="en-GB" sz="1600" dirty="0" smtClean="0"/>
              <a:t>Proposal to produce an </a:t>
            </a:r>
            <a:r>
              <a:rPr lang="en-GB" sz="1600" b="1" dirty="0" smtClean="0"/>
              <a:t>“Emerging Risks Framework” </a:t>
            </a:r>
            <a:r>
              <a:rPr lang="en-GB" sz="1600" dirty="0" smtClean="0"/>
              <a:t>setting out best practice and guidance in the field of emerging risks</a:t>
            </a:r>
          </a:p>
          <a:p>
            <a:r>
              <a:rPr lang="en-GB" sz="1600" dirty="0" smtClean="0"/>
              <a:t>Covers the following areas:</a:t>
            </a:r>
          </a:p>
          <a:p>
            <a:pPr lvl="1"/>
            <a:r>
              <a:rPr lang="en-GB" sz="1600" dirty="0" smtClean="0"/>
              <a:t>Definition</a:t>
            </a:r>
          </a:p>
          <a:p>
            <a:pPr lvl="1"/>
            <a:r>
              <a:rPr lang="en-GB" sz="1600" dirty="0" smtClean="0"/>
              <a:t>Identification of risks and opportunities</a:t>
            </a:r>
          </a:p>
          <a:p>
            <a:pPr lvl="1"/>
            <a:r>
              <a:rPr lang="en-GB" sz="1600" dirty="0" smtClean="0"/>
              <a:t>Monitoring and Communication</a:t>
            </a:r>
          </a:p>
          <a:p>
            <a:pPr lvl="1"/>
            <a:r>
              <a:rPr lang="en-GB" sz="1600" dirty="0" smtClean="0"/>
              <a:t>Quantification</a:t>
            </a:r>
          </a:p>
          <a:p>
            <a:r>
              <a:rPr lang="en-GB" sz="1600" dirty="0" smtClean="0"/>
              <a:t>The following slides cover our initial thinking in these areas</a:t>
            </a:r>
          </a:p>
          <a:p>
            <a:r>
              <a:rPr lang="en-GB" sz="1600" dirty="0" smtClean="0"/>
              <a:t>We would welcome feedback on the direction of travel</a:t>
            </a:r>
          </a:p>
        </p:txBody>
      </p:sp>
    </p:spTree>
    <p:extLst>
      <p:ext uri="{BB962C8B-B14F-4D97-AF65-F5344CB8AC3E}">
        <p14:creationId xmlns:p14="http://schemas.microsoft.com/office/powerpoint/2010/main" val="132141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64319798"/>
              </p:ext>
            </p:extLst>
          </p:nvPr>
        </p:nvGraphicFramePr>
        <p:xfrm>
          <a:off x="755576" y="431212"/>
          <a:ext cx="7560840" cy="352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rved Up Arrow 6"/>
          <p:cNvSpPr/>
          <p:nvPr/>
        </p:nvSpPr>
        <p:spPr>
          <a:xfrm>
            <a:off x="4067944" y="2888246"/>
            <a:ext cx="956828" cy="1061238"/>
          </a:xfrm>
          <a:prstGeom prst="curvedUpArrow">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ounded Rectangle 7"/>
          <p:cNvSpPr/>
          <p:nvPr/>
        </p:nvSpPr>
        <p:spPr>
          <a:xfrm>
            <a:off x="3707904" y="3968366"/>
            <a:ext cx="1594713" cy="1123664"/>
          </a:xfrm>
          <a:prstGeom prst="roundRect">
            <a:avLst/>
          </a:prstGeom>
          <a:solidFill>
            <a:schemeClr val="accent1">
              <a:alpha val="5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solidFill>
                  <a:schemeClr val="accent2"/>
                </a:solidFill>
              </a:rPr>
              <a:t>Emerging risks may take some time to emerge and therefore stay in this holding category for some time. </a:t>
            </a:r>
            <a:endParaRPr lang="en-GB" sz="1000" dirty="0">
              <a:solidFill>
                <a:schemeClr val="accent2"/>
              </a:solidFill>
            </a:endParaRPr>
          </a:p>
        </p:txBody>
      </p:sp>
      <p:sp>
        <p:nvSpPr>
          <p:cNvPr id="11" name="Title 1"/>
          <p:cNvSpPr>
            <a:spLocks noGrp="1"/>
          </p:cNvSpPr>
          <p:nvPr>
            <p:ph type="title"/>
          </p:nvPr>
        </p:nvSpPr>
        <p:spPr>
          <a:xfrm>
            <a:off x="240928" y="123478"/>
            <a:ext cx="8291512" cy="857250"/>
          </a:xfrm>
        </p:spPr>
        <p:txBody>
          <a:bodyPr/>
          <a:lstStyle/>
          <a:p>
            <a:r>
              <a:rPr lang="en-GB" dirty="0" smtClean="0"/>
              <a:t>Definition of Emerging Risks</a:t>
            </a:r>
            <a:endParaRPr lang="en-GB" dirty="0">
              <a:solidFill>
                <a:srgbClr val="FF0000"/>
              </a:solidFill>
            </a:endParaRPr>
          </a:p>
        </p:txBody>
      </p:sp>
      <p:sp>
        <p:nvSpPr>
          <p:cNvPr id="13" name="Oval 12"/>
          <p:cNvSpPr/>
          <p:nvPr/>
        </p:nvSpPr>
        <p:spPr>
          <a:xfrm>
            <a:off x="3131840" y="1016038"/>
            <a:ext cx="2880320" cy="4072229"/>
          </a:xfrm>
          <a:prstGeom prst="ellipse">
            <a:avLst/>
          </a:prstGeom>
          <a:noFill/>
          <a:ln>
            <a:solidFill>
              <a:srgbClr val="2F5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F5079"/>
              </a:solidFill>
            </a:endParaRPr>
          </a:p>
        </p:txBody>
      </p:sp>
      <p:sp>
        <p:nvSpPr>
          <p:cNvPr id="2" name="TextBox 1"/>
          <p:cNvSpPr txBox="1"/>
          <p:nvPr/>
        </p:nvSpPr>
        <p:spPr>
          <a:xfrm>
            <a:off x="107504" y="3147814"/>
            <a:ext cx="2916249" cy="1785104"/>
          </a:xfrm>
          <a:prstGeom prst="rect">
            <a:avLst/>
          </a:prstGeom>
          <a:noFill/>
          <a:ln>
            <a:solidFill>
              <a:schemeClr val="accent1"/>
            </a:solidFill>
          </a:ln>
        </p:spPr>
        <p:txBody>
          <a:bodyPr wrap="square" rtlCol="0">
            <a:spAutoFit/>
          </a:bodyPr>
          <a:lstStyle/>
          <a:p>
            <a:r>
              <a:rPr lang="en-GB" sz="1100" b="1" i="1" u="sng" dirty="0" smtClean="0">
                <a:solidFill>
                  <a:schemeClr val="accent1"/>
                </a:solidFill>
              </a:rPr>
              <a:t>Alternative definitions…..</a:t>
            </a:r>
          </a:p>
          <a:p>
            <a:endParaRPr lang="en-GB" sz="1100" b="1" i="1" dirty="0" smtClean="0">
              <a:solidFill>
                <a:schemeClr val="accent1"/>
              </a:solidFill>
            </a:endParaRPr>
          </a:p>
          <a:p>
            <a:r>
              <a:rPr lang="en-GB" sz="1100" b="1" i="1" dirty="0" smtClean="0">
                <a:solidFill>
                  <a:schemeClr val="accent1"/>
                </a:solidFill>
              </a:rPr>
              <a:t>We have focused on a lack of ‘information’ as our definition. Other options include:</a:t>
            </a:r>
          </a:p>
          <a:p>
            <a:pPr>
              <a:buFontTx/>
              <a:buChar char="-"/>
            </a:pPr>
            <a:r>
              <a:rPr lang="en-GB" sz="1100" b="1" i="1" dirty="0" smtClean="0">
                <a:solidFill>
                  <a:schemeClr val="accent1"/>
                </a:solidFill>
              </a:rPr>
              <a:t>Lack of awareness (with work allowing for improvements in awareness being within a company’s control)</a:t>
            </a:r>
          </a:p>
          <a:p>
            <a:pPr>
              <a:buFontTx/>
              <a:buChar char="-"/>
            </a:pPr>
            <a:r>
              <a:rPr lang="en-GB" sz="1100" b="1" i="1" dirty="0" smtClean="0">
                <a:solidFill>
                  <a:schemeClr val="accent1"/>
                </a:solidFill>
              </a:rPr>
              <a:t> As a modifier to existing risks</a:t>
            </a:r>
          </a:p>
          <a:p>
            <a:pPr>
              <a:buFontTx/>
              <a:buChar char="-"/>
            </a:pPr>
            <a:r>
              <a:rPr lang="en-GB" sz="1100" b="1" i="1" dirty="0" smtClean="0">
                <a:solidFill>
                  <a:schemeClr val="accent1"/>
                </a:solidFill>
              </a:rPr>
              <a:t> As a parallel to strategic risks</a:t>
            </a:r>
          </a:p>
        </p:txBody>
      </p:sp>
    </p:spTree>
    <p:extLst>
      <p:ext uri="{BB962C8B-B14F-4D97-AF65-F5344CB8AC3E}">
        <p14:creationId xmlns:p14="http://schemas.microsoft.com/office/powerpoint/2010/main" val="311909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944" y="195486"/>
            <a:ext cx="8291512" cy="857250"/>
          </a:xfrm>
        </p:spPr>
        <p:txBody>
          <a:bodyPr/>
          <a:lstStyle/>
          <a:p>
            <a:r>
              <a:rPr lang="en-GB" dirty="0" smtClean="0"/>
              <a:t>Identification of Emerging Risks &amp; Opportunities</a:t>
            </a:r>
            <a:endParaRPr lang="en-GB" dirty="0">
              <a:solidFill>
                <a:srgbClr val="FF0000"/>
              </a:solidFill>
            </a:endParaRPr>
          </a:p>
        </p:txBody>
      </p:sp>
      <p:sp>
        <p:nvSpPr>
          <p:cNvPr id="10" name="Content Placeholder 2"/>
          <p:cNvSpPr>
            <a:spLocks noGrp="1"/>
          </p:cNvSpPr>
          <p:nvPr>
            <p:ph idx="1"/>
          </p:nvPr>
        </p:nvSpPr>
        <p:spPr>
          <a:xfrm>
            <a:off x="359998" y="1707654"/>
            <a:ext cx="4716058" cy="3312368"/>
          </a:xfrm>
          <a:ln w="12700">
            <a:solidFill>
              <a:schemeClr val="accent1"/>
            </a:solidFill>
          </a:ln>
        </p:spPr>
        <p:txBody>
          <a:bodyPr/>
          <a:lstStyle/>
          <a:p>
            <a:pPr marL="0" indent="0">
              <a:buNone/>
            </a:pPr>
            <a:r>
              <a:rPr lang="en-GB" sz="1200" b="1" dirty="0"/>
              <a:t>Effective Identification requires:</a:t>
            </a:r>
            <a:r>
              <a:rPr lang="en-GB" sz="1200" dirty="0"/>
              <a:t>	</a:t>
            </a:r>
          </a:p>
          <a:p>
            <a:r>
              <a:rPr lang="en-GB" sz="1000" dirty="0"/>
              <a:t>Emerging risks perceived as important by Board and senior management and used as backdrop to setting the </a:t>
            </a:r>
            <a:r>
              <a:rPr lang="en-GB" sz="1000" dirty="0" smtClean="0"/>
              <a:t>strategy</a:t>
            </a:r>
          </a:p>
          <a:p>
            <a:r>
              <a:rPr lang="en-GB" sz="1000" dirty="0" smtClean="0"/>
              <a:t>First line involvement. Initial feedback is that most emerging risk processes are run by the 2</a:t>
            </a:r>
            <a:r>
              <a:rPr lang="en-GB" sz="1000" baseline="30000" dirty="0" smtClean="0"/>
              <a:t>nd</a:t>
            </a:r>
            <a:r>
              <a:rPr lang="en-GB" sz="1000" dirty="0" smtClean="0"/>
              <a:t> line, but 1</a:t>
            </a:r>
            <a:r>
              <a:rPr lang="en-GB" sz="1000" baseline="30000" dirty="0" smtClean="0"/>
              <a:t>st</a:t>
            </a:r>
            <a:r>
              <a:rPr lang="en-GB" sz="1000" dirty="0" smtClean="0"/>
              <a:t> line involvement is very important.</a:t>
            </a:r>
          </a:p>
          <a:p>
            <a:r>
              <a:rPr lang="en-GB" sz="1000" dirty="0" smtClean="0"/>
              <a:t>Focus on risks to the strategy in the next 3 to 5 years – i.e. what are the risks which could knock the strategy off course?  Include the strategy team in the process, particularly when looking at emerging opportunities</a:t>
            </a:r>
            <a:endParaRPr lang="en-GB" sz="1000" dirty="0"/>
          </a:p>
          <a:p>
            <a:r>
              <a:rPr lang="en-GB" sz="1000" dirty="0"/>
              <a:t>A framework for emerging risk classification / categorisation (e.g. by source/types/risk characteristics/risk manifestation)</a:t>
            </a:r>
          </a:p>
          <a:p>
            <a:r>
              <a:rPr lang="en-GB" sz="1000" dirty="0"/>
              <a:t>Don’t be constrained in thinking – remember the risks that may seem </a:t>
            </a:r>
            <a:r>
              <a:rPr lang="en-GB" sz="1000" dirty="0" smtClean="0"/>
              <a:t>implausible could </a:t>
            </a:r>
            <a:r>
              <a:rPr lang="en-GB" sz="1000" dirty="0"/>
              <a:t>be tomorrow’s crisis</a:t>
            </a:r>
          </a:p>
          <a:p>
            <a:r>
              <a:rPr lang="en-GB" sz="1000" dirty="0"/>
              <a:t>Consider carefully risks embedded in the organisation’s culture – i.e. “hidden” risk exposures that could trigger unexpected </a:t>
            </a:r>
            <a:r>
              <a:rPr lang="en-GB" sz="1000" dirty="0" smtClean="0"/>
              <a:t>events</a:t>
            </a:r>
          </a:p>
          <a:p>
            <a:r>
              <a:rPr lang="en-GB" sz="1000" dirty="0" smtClean="0"/>
              <a:t>A focus on the drivers and sources of risks in the business as well as the actual risks themselves</a:t>
            </a:r>
            <a:r>
              <a:rPr lang="en-GB" sz="1050" dirty="0" smtClean="0"/>
              <a:t>. </a:t>
            </a:r>
          </a:p>
        </p:txBody>
      </p:sp>
      <p:sp>
        <p:nvSpPr>
          <p:cNvPr id="13" name="Content Placeholder 2"/>
          <p:cNvSpPr txBox="1">
            <a:spLocks/>
          </p:cNvSpPr>
          <p:nvPr/>
        </p:nvSpPr>
        <p:spPr bwMode="auto">
          <a:xfrm>
            <a:off x="350737" y="853699"/>
            <a:ext cx="853248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25" tIns="38963" rIns="77925" bIns="38963" numCol="1" anchor="t" anchorCtr="0" compatLnSpc="1">
            <a:prstTxWarp prst="textNoShape">
              <a:avLst/>
            </a:prstTxWarp>
          </a:bodyPr>
          <a:lstStyle>
            <a:lvl1pPr marL="229987" indent="-229987" algn="l" rtl="0" eaLnBrk="1" fontAlgn="base" hangingPunct="1">
              <a:spcBef>
                <a:spcPct val="50000"/>
              </a:spcBef>
              <a:spcAft>
                <a:spcPct val="0"/>
              </a:spcAft>
              <a:buClr>
                <a:srgbClr val="D9AB16"/>
              </a:buClr>
              <a:buChar char="•"/>
              <a:defRPr sz="2000">
                <a:solidFill>
                  <a:srgbClr val="3F4548"/>
                </a:solidFill>
                <a:latin typeface="+mn-lt"/>
                <a:ea typeface="+mn-ea"/>
                <a:cs typeface="+mn-cs"/>
              </a:defRPr>
            </a:lvl1pPr>
            <a:lvl2pPr marL="611496" indent="-228635" algn="l" rtl="0" eaLnBrk="1" fontAlgn="base" hangingPunct="1">
              <a:spcBef>
                <a:spcPct val="50000"/>
              </a:spcBef>
              <a:spcAft>
                <a:spcPct val="0"/>
              </a:spcAft>
              <a:buClr>
                <a:srgbClr val="D9AB16"/>
              </a:buClr>
              <a:buChar char="–"/>
              <a:defRPr sz="1700">
                <a:solidFill>
                  <a:srgbClr val="3F4548"/>
                </a:solidFill>
                <a:latin typeface="+mn-lt"/>
                <a:cs typeface="+mn-cs"/>
              </a:defRPr>
            </a:lvl2pPr>
            <a:lvl3pPr marL="913186" indent="-148815" algn="l" rtl="0" eaLnBrk="1" fontAlgn="base" hangingPunct="1">
              <a:spcBef>
                <a:spcPct val="50000"/>
              </a:spcBef>
              <a:spcAft>
                <a:spcPct val="0"/>
              </a:spcAft>
              <a:buClr>
                <a:srgbClr val="D9AB16"/>
              </a:buClr>
              <a:buChar char="•"/>
              <a:defRPr>
                <a:solidFill>
                  <a:srgbClr val="3F4548"/>
                </a:solidFill>
                <a:latin typeface="+mn-lt"/>
                <a:cs typeface="+mn-cs"/>
              </a:defRPr>
            </a:lvl3pPr>
            <a:lvl4pPr marL="1221640" indent="-155580" algn="l" rtl="0" eaLnBrk="1" fontAlgn="base" hangingPunct="1">
              <a:spcBef>
                <a:spcPct val="50000"/>
              </a:spcBef>
              <a:spcAft>
                <a:spcPct val="0"/>
              </a:spcAft>
              <a:buClr>
                <a:srgbClr val="D9AB16"/>
              </a:buClr>
              <a:buChar char="–"/>
              <a:defRPr sz="1400">
                <a:solidFill>
                  <a:srgbClr val="3F4548"/>
                </a:solidFill>
                <a:latin typeface="+mn-lt"/>
                <a:cs typeface="+mn-cs"/>
              </a:defRPr>
            </a:lvl4pPr>
            <a:lvl5pPr marL="1527388" indent="-150169" algn="l" rtl="0" eaLnBrk="1" fontAlgn="base" hangingPunct="1">
              <a:spcBef>
                <a:spcPct val="50000"/>
              </a:spcBef>
              <a:spcAft>
                <a:spcPct val="0"/>
              </a:spcAft>
              <a:buClr>
                <a:srgbClr val="D9AB16"/>
              </a:buClr>
              <a:buFont typeface="Arial" pitchFamily="34" charset="0"/>
              <a:buChar char="•"/>
              <a:defRPr sz="1200">
                <a:solidFill>
                  <a:srgbClr val="3F4548"/>
                </a:solidFill>
                <a:latin typeface="+mn-lt"/>
                <a:cs typeface="+mn-cs"/>
              </a:defRPr>
            </a:lvl5pPr>
            <a:lvl6pPr marL="1917014" indent="-150169" algn="l" rtl="0" eaLnBrk="1" fontAlgn="base" hangingPunct="1">
              <a:spcBef>
                <a:spcPct val="50000"/>
              </a:spcBef>
              <a:spcAft>
                <a:spcPct val="0"/>
              </a:spcAft>
              <a:buClr>
                <a:srgbClr val="D9AB16"/>
              </a:buClr>
              <a:buChar char="»"/>
              <a:defRPr sz="1200">
                <a:solidFill>
                  <a:srgbClr val="0D2E64"/>
                </a:solidFill>
                <a:latin typeface="+mn-lt"/>
                <a:cs typeface="+mn-cs"/>
              </a:defRPr>
            </a:lvl6pPr>
            <a:lvl7pPr marL="2306640" indent="-150169" algn="l" rtl="0" eaLnBrk="1" fontAlgn="base" hangingPunct="1">
              <a:spcBef>
                <a:spcPct val="50000"/>
              </a:spcBef>
              <a:spcAft>
                <a:spcPct val="0"/>
              </a:spcAft>
              <a:buClr>
                <a:srgbClr val="D9AB16"/>
              </a:buClr>
              <a:buChar char="»"/>
              <a:defRPr sz="1200">
                <a:solidFill>
                  <a:srgbClr val="0D2E64"/>
                </a:solidFill>
                <a:latin typeface="+mn-lt"/>
                <a:cs typeface="+mn-cs"/>
              </a:defRPr>
            </a:lvl7pPr>
            <a:lvl8pPr marL="2696265" indent="-150169" algn="l" rtl="0" eaLnBrk="1" fontAlgn="base" hangingPunct="1">
              <a:spcBef>
                <a:spcPct val="50000"/>
              </a:spcBef>
              <a:spcAft>
                <a:spcPct val="0"/>
              </a:spcAft>
              <a:buClr>
                <a:srgbClr val="D9AB16"/>
              </a:buClr>
              <a:buChar char="»"/>
              <a:defRPr sz="1200">
                <a:solidFill>
                  <a:srgbClr val="0D2E64"/>
                </a:solidFill>
                <a:latin typeface="+mn-lt"/>
                <a:cs typeface="+mn-cs"/>
              </a:defRPr>
            </a:lvl8pPr>
            <a:lvl9pPr marL="3085891" indent="-150169" algn="l" rtl="0" eaLnBrk="1" fontAlgn="base" hangingPunct="1">
              <a:spcBef>
                <a:spcPct val="50000"/>
              </a:spcBef>
              <a:spcAft>
                <a:spcPct val="0"/>
              </a:spcAft>
              <a:buClr>
                <a:srgbClr val="D9AB16"/>
              </a:buClr>
              <a:buChar char="»"/>
              <a:defRPr sz="1200">
                <a:solidFill>
                  <a:srgbClr val="0D2E64"/>
                </a:solidFill>
                <a:latin typeface="+mn-lt"/>
                <a:cs typeface="+mn-cs"/>
              </a:defRPr>
            </a:lvl9pPr>
          </a:lstStyle>
          <a:p>
            <a:pPr marL="0" indent="0">
              <a:buNone/>
            </a:pPr>
            <a:r>
              <a:rPr lang="en-GB" sz="1300" kern="0" dirty="0" smtClean="0"/>
              <a:t>One insurer’s risks are another insurer’s opportunities and so emerging risks analysis can also be used for emerging opportunity analysis.  The same requirements, processes and techniques can be applied to both emerging risk and emerging opportunity analysis.</a:t>
            </a:r>
          </a:p>
        </p:txBody>
      </p:sp>
      <p:graphicFrame>
        <p:nvGraphicFramePr>
          <p:cNvPr id="6" name="Table 5"/>
          <p:cNvGraphicFramePr>
            <a:graphicFrameLocks noGrp="1"/>
          </p:cNvGraphicFramePr>
          <p:nvPr>
            <p:extLst>
              <p:ext uri="{D42A27DB-BD31-4B8C-83A1-F6EECF244321}">
                <p14:modId xmlns:p14="http://schemas.microsoft.com/office/powerpoint/2010/main" val="2825260236"/>
              </p:ext>
            </p:extLst>
          </p:nvPr>
        </p:nvGraphicFramePr>
        <p:xfrm>
          <a:off x="5220073" y="1707654"/>
          <a:ext cx="3672405" cy="3392137"/>
        </p:xfrm>
        <a:graphic>
          <a:graphicData uri="http://schemas.openxmlformats.org/drawingml/2006/table">
            <a:tbl>
              <a:tblPr firstRow="1" bandRow="1">
                <a:tableStyleId>{5C22544A-7EE6-4342-B048-85BDC9FD1C3A}</a:tableStyleId>
              </a:tblPr>
              <a:tblGrid>
                <a:gridCol w="720924"/>
                <a:gridCol w="1450728"/>
                <a:gridCol w="1500753"/>
              </a:tblGrid>
              <a:tr h="320040">
                <a:tc>
                  <a:txBody>
                    <a:bodyPr/>
                    <a:lstStyle/>
                    <a:p>
                      <a:endParaRPr lang="en-GB" sz="1100" dirty="0"/>
                    </a:p>
                  </a:txBody>
                  <a:tcPr/>
                </a:tc>
                <a:tc>
                  <a:txBody>
                    <a:bodyPr/>
                    <a:lstStyle/>
                    <a:p>
                      <a:r>
                        <a:rPr lang="en-GB" sz="1050" dirty="0" smtClean="0"/>
                        <a:t>Emerging risk</a:t>
                      </a:r>
                      <a:endParaRPr lang="en-GB" sz="1050" dirty="0"/>
                    </a:p>
                  </a:txBody>
                  <a:tcPr/>
                </a:tc>
                <a:tc>
                  <a:txBody>
                    <a:bodyPr/>
                    <a:lstStyle/>
                    <a:p>
                      <a:r>
                        <a:rPr lang="en-GB" sz="1050" dirty="0" smtClean="0"/>
                        <a:t>Emerging opportunity</a:t>
                      </a:r>
                      <a:endParaRPr lang="en-GB" sz="1050" dirty="0"/>
                    </a:p>
                  </a:txBody>
                  <a:tcPr/>
                </a:tc>
              </a:tr>
              <a:tr h="1058077">
                <a:tc>
                  <a:txBody>
                    <a:bodyPr/>
                    <a:lstStyle/>
                    <a:p>
                      <a:r>
                        <a:rPr lang="en-GB" sz="800" dirty="0" smtClean="0"/>
                        <a:t>Ageing population</a:t>
                      </a:r>
                      <a:endParaRPr lang="en-GB" sz="800" dirty="0"/>
                    </a:p>
                  </a:txBody>
                  <a:tcPr/>
                </a:tc>
                <a:tc>
                  <a:txBody>
                    <a:bodyPr/>
                    <a:lstStyle/>
                    <a:p>
                      <a:r>
                        <a:rPr lang="en-GB" sz="800" dirty="0" smtClean="0"/>
                        <a:t>Average</a:t>
                      </a:r>
                      <a:r>
                        <a:rPr lang="en-GB" sz="800" baseline="0" dirty="0" smtClean="0"/>
                        <a:t> age is increasing worldwide. There will no longer be enough young tax payers to fund the older generation in retirement.</a:t>
                      </a:r>
                      <a:endParaRPr lang="en-GB" sz="800" dirty="0"/>
                    </a:p>
                  </a:txBody>
                  <a:tcPr/>
                </a:tc>
                <a:tc>
                  <a:txBody>
                    <a:bodyPr/>
                    <a:lstStyle/>
                    <a:p>
                      <a:pPr marL="0" marR="0" lvl="1" indent="0" algn="l" defTabSz="779252" rtl="0" eaLnBrk="1" fontAlgn="auto" latinLnBrk="0" hangingPunct="1">
                        <a:lnSpc>
                          <a:spcPct val="100000"/>
                        </a:lnSpc>
                        <a:spcBef>
                          <a:spcPts val="0"/>
                        </a:spcBef>
                        <a:spcAft>
                          <a:spcPts val="0"/>
                        </a:spcAft>
                        <a:buClrTx/>
                        <a:buSzTx/>
                        <a:buFontTx/>
                        <a:buNone/>
                        <a:tabLst/>
                        <a:defRPr/>
                      </a:pPr>
                      <a:r>
                        <a:rPr lang="en-GB" sz="800" kern="0" dirty="0" smtClean="0"/>
                        <a:t>Innovate products aimed at the ageing population.</a:t>
                      </a:r>
                    </a:p>
                    <a:p>
                      <a:pPr marL="0" marR="0" lvl="1" indent="0" algn="l" defTabSz="779252" rtl="0" eaLnBrk="1" fontAlgn="auto" latinLnBrk="0" hangingPunct="1">
                        <a:lnSpc>
                          <a:spcPct val="100000"/>
                        </a:lnSpc>
                        <a:spcBef>
                          <a:spcPts val="0"/>
                        </a:spcBef>
                        <a:spcAft>
                          <a:spcPts val="0"/>
                        </a:spcAft>
                        <a:buClrTx/>
                        <a:buSzTx/>
                        <a:buFontTx/>
                        <a:buNone/>
                        <a:tabLst/>
                        <a:defRPr/>
                      </a:pPr>
                      <a:endParaRPr lang="en-GB" sz="800" kern="0" dirty="0" smtClean="0"/>
                    </a:p>
                    <a:p>
                      <a:pPr marL="0" marR="0" lvl="1" indent="0" algn="l" defTabSz="779252" rtl="0" eaLnBrk="1" fontAlgn="auto" latinLnBrk="0" hangingPunct="1">
                        <a:lnSpc>
                          <a:spcPct val="100000"/>
                        </a:lnSpc>
                        <a:spcBef>
                          <a:spcPts val="0"/>
                        </a:spcBef>
                        <a:spcAft>
                          <a:spcPts val="0"/>
                        </a:spcAft>
                        <a:buClrTx/>
                        <a:buSzTx/>
                        <a:buFontTx/>
                        <a:buNone/>
                        <a:tabLst/>
                        <a:defRPr/>
                      </a:pPr>
                      <a:r>
                        <a:rPr lang="en-GB" sz="800" kern="0" dirty="0" smtClean="0"/>
                        <a:t>Take advantage of pensions</a:t>
                      </a:r>
                      <a:r>
                        <a:rPr lang="en-GB" sz="800" kern="0" baseline="0" dirty="0" smtClean="0"/>
                        <a:t> liberalisation</a:t>
                      </a:r>
                      <a:endParaRPr lang="en-GB" sz="800" kern="0" dirty="0" smtClean="0"/>
                    </a:p>
                  </a:txBody>
                  <a:tcPr/>
                </a:tc>
              </a:tr>
              <a:tr h="1097280">
                <a:tc>
                  <a:txBody>
                    <a:bodyPr/>
                    <a:lstStyle/>
                    <a:p>
                      <a:r>
                        <a:rPr lang="en-GB" sz="800" dirty="0" smtClean="0"/>
                        <a:t>Big data</a:t>
                      </a:r>
                      <a:endParaRPr lang="en-GB" sz="800" dirty="0"/>
                    </a:p>
                  </a:txBody>
                  <a:tcPr/>
                </a:tc>
                <a:tc>
                  <a:txBody>
                    <a:bodyPr/>
                    <a:lstStyle/>
                    <a:p>
                      <a:r>
                        <a:rPr lang="en-GB" sz="800" dirty="0" smtClean="0"/>
                        <a:t>Insurers may not be able</a:t>
                      </a:r>
                      <a:r>
                        <a:rPr lang="en-GB" sz="800" baseline="0" dirty="0" smtClean="0"/>
                        <a:t> to keep up with consumer needs, technology companies have much deeper understand of big data and customer risk profile.</a:t>
                      </a:r>
                      <a:endParaRPr lang="en-GB" sz="800" dirty="0"/>
                    </a:p>
                  </a:txBody>
                  <a:tcPr/>
                </a:tc>
                <a:tc>
                  <a:txBody>
                    <a:bodyPr/>
                    <a:lstStyle/>
                    <a:p>
                      <a:pPr marL="0" marR="0" lvl="1" indent="0" algn="l" defTabSz="779252" rtl="0" eaLnBrk="1" fontAlgn="auto" latinLnBrk="0" hangingPunct="1">
                        <a:lnSpc>
                          <a:spcPct val="100000"/>
                        </a:lnSpc>
                        <a:spcBef>
                          <a:spcPts val="0"/>
                        </a:spcBef>
                        <a:spcAft>
                          <a:spcPts val="0"/>
                        </a:spcAft>
                        <a:buClrTx/>
                        <a:buSzTx/>
                        <a:buFontTx/>
                        <a:buNone/>
                        <a:tabLst/>
                        <a:defRPr/>
                      </a:pPr>
                      <a:r>
                        <a:rPr lang="en-GB" sz="800" kern="0" dirty="0" smtClean="0"/>
                        <a:t>Partner with technology companies to combine insurance knowledge with deep customer understanding</a:t>
                      </a:r>
                    </a:p>
                  </a:txBody>
                  <a:tcPr/>
                </a:tc>
              </a:tr>
              <a:tr h="825300">
                <a:tc>
                  <a:txBody>
                    <a:bodyPr/>
                    <a:lstStyle/>
                    <a:p>
                      <a:r>
                        <a:rPr lang="en-GB" sz="800" dirty="0" smtClean="0"/>
                        <a:t>Shale gas</a:t>
                      </a:r>
                      <a:endParaRPr lang="en-GB" sz="800" dirty="0"/>
                    </a:p>
                  </a:txBody>
                  <a:tcPr/>
                </a:tc>
                <a:tc>
                  <a:txBody>
                    <a:bodyPr/>
                    <a:lstStyle/>
                    <a:p>
                      <a:r>
                        <a:rPr lang="en-GB" sz="800" dirty="0" smtClean="0"/>
                        <a:t>Shale gas may account</a:t>
                      </a:r>
                      <a:r>
                        <a:rPr lang="en-GB" sz="800" baseline="0" dirty="0" smtClean="0"/>
                        <a:t> for nearly half of the growth in global gas by 2035.</a:t>
                      </a:r>
                      <a:endParaRPr lang="en-GB" sz="800" dirty="0"/>
                    </a:p>
                  </a:txBody>
                  <a:tcPr/>
                </a:tc>
                <a:tc>
                  <a:txBody>
                    <a:bodyPr/>
                    <a:lstStyle/>
                    <a:p>
                      <a:pPr marL="0" marR="0" lvl="1" indent="0" algn="l" defTabSz="779252" rtl="0" eaLnBrk="1" fontAlgn="auto" latinLnBrk="0" hangingPunct="1">
                        <a:lnSpc>
                          <a:spcPct val="100000"/>
                        </a:lnSpc>
                        <a:spcBef>
                          <a:spcPts val="0"/>
                        </a:spcBef>
                        <a:spcAft>
                          <a:spcPts val="0"/>
                        </a:spcAft>
                        <a:buClrTx/>
                        <a:buSzTx/>
                        <a:buFontTx/>
                        <a:buNone/>
                        <a:tabLst/>
                        <a:defRPr/>
                      </a:pPr>
                      <a:r>
                        <a:rPr lang="en-GB" sz="800" kern="0" dirty="0" smtClean="0"/>
                        <a:t>Develop products to be ready as shale production increases worldwide</a:t>
                      </a:r>
                    </a:p>
                  </a:txBody>
                  <a:tcPr/>
                </a:tc>
              </a:tr>
            </a:tbl>
          </a:graphicData>
        </a:graphic>
      </p:graphicFrame>
    </p:spTree>
    <p:extLst>
      <p:ext uri="{BB962C8B-B14F-4D97-AF65-F5344CB8AC3E}">
        <p14:creationId xmlns:p14="http://schemas.microsoft.com/office/powerpoint/2010/main" val="1755734334"/>
      </p:ext>
    </p:extLst>
  </p:cSld>
  <p:clrMapOvr>
    <a:masterClrMapping/>
  </p:clrMapOvr>
</p:sld>
</file>

<file path=ppt/theme/theme1.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AE50985-490E-4AFA-8667-F86202B022C8}">
  <ds:schemaRefs>
    <ds:schemaRef ds:uri="http://schemas.microsoft.com/sharepoint/v3"/>
    <ds:schemaRef ds:uri="http://schemas.microsoft.com/office/2006/documentManagement/types"/>
    <ds:schemaRef ds:uri="http://www.w3.org/XML/1998/namespace"/>
    <ds:schemaRef ds:uri="http://schemas.microsoft.com/office/2006/metadata/properties"/>
    <ds:schemaRef ds:uri="http://purl.org/dc/terms/"/>
    <ds:schemaRef ds:uri="http://purl.org/dc/dcmityp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3.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5954</TotalTime>
  <Words>1743</Words>
  <Application>Microsoft Office PowerPoint</Application>
  <PresentationFormat>On-screen Show (16:9)</PresentationFormat>
  <Paragraphs>207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IFOA PowerPoint template 14 gold</vt:lpstr>
      <vt:lpstr>Emerging Risks Working Party  Emerging Risks- what would good look like?   16 April 2015</vt:lpstr>
      <vt:lpstr>Introduction</vt:lpstr>
      <vt:lpstr>Case Study of HMV</vt:lpstr>
      <vt:lpstr>Case Study of Kodak</vt:lpstr>
      <vt:lpstr>Case Studies– Lessons Learnt</vt:lpstr>
      <vt:lpstr>Our work</vt:lpstr>
      <vt:lpstr>Our work</vt:lpstr>
      <vt:lpstr>Definition of Emerging Risks</vt:lpstr>
      <vt:lpstr>Identification of Emerging Risks &amp; Opportunities</vt:lpstr>
      <vt:lpstr>Tools for identification of emerging risks</vt:lpstr>
      <vt:lpstr>Key Emerging Risks in the insurance process? </vt:lpstr>
      <vt:lpstr>Key Emerging Risks in the business model? </vt:lpstr>
      <vt:lpstr>Monitoring and Communication of Emerging Risks</vt:lpstr>
      <vt:lpstr>Quantification of Emerging Risks</vt:lpstr>
      <vt:lpstr>PowerPoint Presentation</vt:lpstr>
    </vt:vector>
  </TitlesOfParts>
  <Company>The Actuarial Profession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Windows User</cp:lastModifiedBy>
  <cp:revision>122</cp:revision>
  <cp:lastPrinted>2015-04-10T10:53:06Z</cp:lastPrinted>
  <dcterms:created xsi:type="dcterms:W3CDTF">2013-05-30T14:29:46Z</dcterms:created>
  <dcterms:modified xsi:type="dcterms:W3CDTF">2015-09-21T09:57:50Z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