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72" r:id="rId4"/>
    <p:sldId id="303" r:id="rId5"/>
    <p:sldId id="291" r:id="rId6"/>
    <p:sldId id="304" r:id="rId7"/>
    <p:sldId id="302" r:id="rId8"/>
    <p:sldId id="310" r:id="rId9"/>
    <p:sldId id="293" r:id="rId10"/>
    <p:sldId id="311" r:id="rId11"/>
    <p:sldId id="292" r:id="rId12"/>
    <p:sldId id="295" r:id="rId13"/>
    <p:sldId id="306" r:id="rId14"/>
    <p:sldId id="307" r:id="rId15"/>
    <p:sldId id="308" r:id="rId16"/>
    <p:sldId id="309" r:id="rId17"/>
    <p:sldId id="294" r:id="rId18"/>
    <p:sldId id="296" r:id="rId19"/>
    <p:sldId id="297" r:id="rId20"/>
    <p:sldId id="299" r:id="rId21"/>
    <p:sldId id="301" r:id="rId22"/>
    <p:sldId id="270" r:id="rId23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 userDrawn="1">
          <p15:clr>
            <a:srgbClr val="A4A3A4"/>
          </p15:clr>
        </p15:guide>
        <p15:guide id="2" pos="3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2E64"/>
    <a:srgbClr val="2F5079"/>
    <a:srgbClr val="FFFFFF"/>
    <a:srgbClr val="E9458C"/>
    <a:srgbClr val="000000"/>
    <a:srgbClr val="79A32A"/>
    <a:srgbClr val="008452"/>
    <a:srgbClr val="11B3A2"/>
    <a:srgbClr val="009CC8"/>
    <a:srgbClr val="7C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9AB6F9-05C6-42D9-B1A4-3AF4F129EDB1}" v="327" dt="2022-06-23T19:52:45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2388" autoAdjust="0"/>
  </p:normalViewPr>
  <p:slideViewPr>
    <p:cSldViewPr showGuides="1">
      <p:cViewPr>
        <p:scale>
          <a:sx n="82" d="100"/>
          <a:sy n="82" d="100"/>
        </p:scale>
        <p:origin x="87" y="90"/>
      </p:cViewPr>
      <p:guideLst>
        <p:guide orient="horz" pos="4247"/>
        <p:guide pos="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8"/>
    </p:cViewPr>
  </p:sorterViewPr>
  <p:notesViewPr>
    <p:cSldViewPr showGuides="1">
      <p:cViewPr varScale="1">
        <p:scale>
          <a:sx n="88" d="100"/>
          <a:sy n="88" d="100"/>
        </p:scale>
        <p:origin x="2718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5085\Desktop\325085\Review%20log%20(input)\Reinsurance%20research%20sources\Project%20Folder%20-%20reinsurance%20working%20party\Survey%20responses\Filtered%20summary%20data%20%20-%202021%20Surve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25085\Desktop\325085\Review%20log%20(input)\Reinsurance%20research%20sources\Project%20Folder%20-%20reinsurance%20working%20party\Survey%20responses\Filtered%20summary%20data%20%20-%202021%20Surve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25085\Desktop\325085\Review%20log%20(input)\Reinsurance%20research%20sources\Project%20Folder%20-%20reinsurance%20working%20party\Deliverables\Charts%20used%20in%20Actuary%20Magazine%20AUG%202021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solidFill>
                  <a:srgbClr val="D9AB16"/>
                </a:solidFill>
              </a:defRPr>
            </a:pPr>
            <a:r>
              <a:rPr lang="en-US" sz="1100" dirty="0">
                <a:solidFill>
                  <a:schemeClr val="tx2"/>
                </a:solidFill>
              </a:rPr>
              <a:t>Loss of solvency coverage incurred on</a:t>
            </a:r>
            <a:r>
              <a:rPr lang="en-US" sz="1100" baseline="0" dirty="0">
                <a:solidFill>
                  <a:schemeClr val="tx2"/>
                </a:solidFill>
              </a:rPr>
              <a:t> recapture of all business from each participants’ most material counterparty (before management actions)</a:t>
            </a:r>
            <a:endParaRPr lang="en-US" sz="11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084148405850319"/>
          <c:y val="1.64215078396603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906506783455697"/>
          <c:y val="0.21099801691733006"/>
          <c:w val="0.42495514013236013"/>
          <c:h val="0.489268283933566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16-48FE-901E-6DD82E1DEB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16-48FE-901E-6DD82E1DEBDC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0 - 10%</c:v>
                </c:pt>
                <c:pt idx="1">
                  <c:v>10 - 20%</c:v>
                </c:pt>
                <c:pt idx="2">
                  <c:v>20 - 30%</c:v>
                </c:pt>
                <c:pt idx="3">
                  <c:v>30 - 40%</c:v>
                </c:pt>
                <c:pt idx="4">
                  <c:v>40 - 50%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6-48FE-901E-6DD82E1DEB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ln w="25400"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4027808884059612"/>
          <c:y val="0.74305833446207625"/>
          <c:w val="0.57726345354383424"/>
          <c:h val="0.16428826629013044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400" dirty="0"/>
              <a:t>Top 3</a:t>
            </a:r>
            <a:r>
              <a:rPr lang="en-GB" sz="1400" baseline="0" dirty="0"/>
              <a:t> reinsurance destinations for annuity risk(s)</a:t>
            </a:r>
            <a:endParaRPr lang="en-GB" sz="14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Third</c:v>
                </c:pt>
                <c:pt idx="1">
                  <c:v>Second</c:v>
                </c:pt>
                <c:pt idx="2">
                  <c:v>First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9-425F-AC45-4A37C94714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Third</c:v>
                </c:pt>
                <c:pt idx="1">
                  <c:v>Second</c:v>
                </c:pt>
                <c:pt idx="2">
                  <c:v>First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9-425F-AC45-4A37C94714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Switzerland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Third</c:v>
                </c:pt>
                <c:pt idx="1">
                  <c:v>Second</c:v>
                </c:pt>
                <c:pt idx="2">
                  <c:v>First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9-425F-AC45-4A37C94714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Bermuda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Third</c:v>
                </c:pt>
                <c:pt idx="1">
                  <c:v>Second</c:v>
                </c:pt>
                <c:pt idx="2">
                  <c:v>First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09-425F-AC45-4A37C947144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Third</c:v>
                </c:pt>
                <c:pt idx="1">
                  <c:v>Second</c:v>
                </c:pt>
                <c:pt idx="2">
                  <c:v>First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09-425F-AC45-4A37C94714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045280"/>
        <c:axId val="322043712"/>
      </c:barChart>
      <c:catAx>
        <c:axId val="3220452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3F4548"/>
                </a:solidFill>
              </a:defRPr>
            </a:pPr>
            <a:endParaRPr lang="en-US"/>
          </a:p>
        </c:txPr>
        <c:crossAx val="322043712"/>
        <c:crosses val="autoZero"/>
        <c:auto val="1"/>
        <c:lblAlgn val="ctr"/>
        <c:lblOffset val="100"/>
        <c:noMultiLvlLbl val="0"/>
      </c:catAx>
      <c:valAx>
        <c:axId val="3220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3F4548"/>
                </a:solidFill>
              </a:defRPr>
            </a:pPr>
            <a:endParaRPr lang="en-US"/>
          </a:p>
        </c:txPr>
        <c:crossAx val="322045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>
              <a:solidFill>
                <a:srgbClr val="3F4548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800" dirty="0" smtClean="0">
                <a:solidFill>
                  <a:sysClr val="windowText" lastClr="000000"/>
                </a:solidFill>
              </a:rPr>
              <a:t>Approach </a:t>
            </a:r>
            <a:r>
              <a:rPr lang="en-GB" sz="800" dirty="0">
                <a:solidFill>
                  <a:sysClr val="windowText" lastClr="000000"/>
                </a:solidFill>
              </a:rPr>
              <a:t>to modelling reinsurance counterparty risk (or other recapture event) within the ORSA (including SST)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77-4649-BD2E-527ECF11E3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77-4649-BD2E-527ECF11E3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77-4649-BD2E-527ECF11E3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77-4649-BD2E-527ECF11E385}"/>
              </c:ext>
            </c:extLst>
          </c:dPt>
          <c:cat>
            <c:strRef>
              <c:f>'Question 45'!$A$30:$A$33</c:f>
              <c:strCache>
                <c:ptCount val="4"/>
                <c:pt idx="0">
                  <c:v>Single factor stress</c:v>
                </c:pt>
                <c:pt idx="1">
                  <c:v>Scenario</c:v>
                </c:pt>
                <c:pt idx="2">
                  <c:v>Combination of stress and scenario</c:v>
                </c:pt>
                <c:pt idx="3">
                  <c:v>None</c:v>
                </c:pt>
              </c:strCache>
            </c:strRef>
          </c:cat>
          <c:val>
            <c:numRef>
              <c:f>'Question 45'!$C$30:$C$33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7-4649-BD2E-527ECF11E3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 sz="1000" dirty="0" smtClean="0">
                <a:latin typeface="+mn-lt"/>
              </a:rPr>
              <a:t>Assumed</a:t>
            </a:r>
            <a:r>
              <a:rPr lang="en-GB" sz="1000" baseline="0" dirty="0" smtClean="0">
                <a:latin typeface="+mn-lt"/>
              </a:rPr>
              <a:t> </a:t>
            </a:r>
            <a:r>
              <a:rPr lang="en-GB" sz="1000" baseline="0" dirty="0">
                <a:latin typeface="+mn-lt"/>
              </a:rPr>
              <a:t>terms for replacement reinsurance</a:t>
            </a:r>
            <a:endParaRPr lang="en-GB" sz="1000" dirty="0"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49'!$F$3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chemeClr val="accent1"/>
            </a:solidFill>
            <a:ln>
              <a:prstDash val="solid"/>
            </a:ln>
          </c:spPr>
          <c:invertIfNegative val="0"/>
          <c:cat>
            <c:strRef>
              <c:f>'Question 49'!$E$4:$E$6</c:f>
              <c:strCache>
                <c:ptCount val="3"/>
                <c:pt idx="0">
                  <c:v>Other</c:v>
                </c:pt>
                <c:pt idx="1">
                  <c:v>The affected business can be reinsured on less favourable terms</c:v>
                </c:pt>
                <c:pt idx="2">
                  <c:v>The affected business cannot be reinsured</c:v>
                </c:pt>
              </c:strCache>
            </c:strRef>
          </c:cat>
          <c:val>
            <c:numRef>
              <c:f>'Question 49'!$G$4:$G$6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8-48AA-BCA2-E8851F6710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968600"/>
        <c:axId val="789972128"/>
      </c:barChart>
      <c:valAx>
        <c:axId val="789972128"/>
        <c:scaling>
          <c:orientation val="minMax"/>
          <c:max val="2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GB" b="0"/>
                  <a:t>No. of responses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89968600"/>
        <c:crosses val="autoZero"/>
        <c:crossBetween val="between"/>
        <c:majorUnit val="1"/>
      </c:valAx>
      <c:catAx>
        <c:axId val="789968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 algn="just">
              <a:defRPr sz="800"/>
            </a:pPr>
            <a:endParaRPr lang="en-US"/>
          </a:p>
        </c:txPr>
        <c:crossAx val="789972128"/>
        <c:crosses val="autoZero"/>
        <c:auto val="0"/>
        <c:lblAlgn val="l"/>
        <c:lblOffset val="100"/>
        <c:noMultiLvlLbl val="0"/>
      </c:catAx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>
                <a:solidFill>
                  <a:srgbClr val="D9AB16"/>
                </a:solidFill>
              </a:defRPr>
            </a:pPr>
            <a:r>
              <a:rPr lang="en-US" sz="1100" dirty="0">
                <a:solidFill>
                  <a:schemeClr val="tx2"/>
                </a:solidFill>
              </a:rPr>
              <a:t>Contribution</a:t>
            </a:r>
            <a:r>
              <a:rPr lang="en-US" sz="1100" baseline="0" dirty="0">
                <a:solidFill>
                  <a:schemeClr val="tx2"/>
                </a:solidFill>
              </a:rPr>
              <a:t> of the Risk Margin to the loss of solvency coverage </a:t>
            </a:r>
            <a:endParaRPr lang="en-US" sz="11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084148405850319"/>
          <c:y val="1.64215078396603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906506783455697"/>
          <c:y val="0.21099801691733006"/>
          <c:w val="0.42495514013236013"/>
          <c:h val="0.4892682839335668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solidFill>
                <a:schemeClr val="bg2"/>
              </a:solidFill>
            </a:ln>
          </c:spPr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16-48FE-901E-6DD82E1DEB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316-48FE-901E-6DD82E1DEBDC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30 - 40%</c:v>
                </c:pt>
                <c:pt idx="1">
                  <c:v>40 - 50%</c:v>
                </c:pt>
                <c:pt idx="2">
                  <c:v>&gt; 50%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16-48FE-901E-6DD82E1DEBD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ln w="25400">
          <a:solidFill>
            <a:schemeClr val="bg2"/>
          </a:solidFill>
        </a:ln>
      </c:spPr>
    </c:plotArea>
    <c:legend>
      <c:legendPos val="r"/>
      <c:layout>
        <c:manualLayout>
          <c:xMode val="edge"/>
          <c:yMode val="edge"/>
          <c:x val="0.24027808884059612"/>
          <c:y val="0.74305833446207625"/>
          <c:w val="0.57726345354383424"/>
          <c:h val="0.16428826629013044"/>
        </c:manualLayout>
      </c:layout>
      <c:overlay val="0"/>
      <c:txPr>
        <a:bodyPr/>
        <a:lstStyle/>
        <a:p>
          <a:pPr>
            <a:defRPr sz="13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900" b="0" i="0" baseline="0" dirty="0" smtClean="0">
                <a:solidFill>
                  <a:sysClr val="windowText" lastClr="000000"/>
                </a:solidFill>
                <a:effectLst/>
              </a:rPr>
              <a:t>Main </a:t>
            </a:r>
            <a:r>
              <a:rPr lang="en-GB" sz="900" b="0" i="0" baseline="0" dirty="0">
                <a:solidFill>
                  <a:sysClr val="windowText" lastClr="000000"/>
                </a:solidFill>
                <a:effectLst/>
              </a:rPr>
              <a:t>recapture provisions contained within two or more longevity and quota share reinsurance treaties</a:t>
            </a:r>
            <a:endParaRPr lang="en-GB" sz="900" dirty="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9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Used!$B$65:$B$70</c:f>
              <c:strCache>
                <c:ptCount val="6"/>
                <c:pt idx="0">
                  <c:v>Reinsurer regulatory solvency breach: &lt; 100%</c:v>
                </c:pt>
                <c:pt idx="1">
                  <c:v>Bilaterally agreed solvency coverage breach: &gt; 100%</c:v>
                </c:pt>
                <c:pt idx="2">
                  <c:v>Reinsurer credit rating downgrade</c:v>
                </c:pt>
                <c:pt idx="3">
                  <c:v>Change in tax or law environment</c:v>
                </c:pt>
                <c:pt idx="4">
                  <c:v>Change in Control</c:v>
                </c:pt>
                <c:pt idx="5">
                  <c:v>Reinsurance ceases to qualify as risk mitigation technique for regulatory purposes</c:v>
                </c:pt>
              </c:strCache>
            </c:strRef>
          </c:cat>
          <c:val>
            <c:numRef>
              <c:f>Used!$C$65:$C$70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9-433A-98B8-AA8057B87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3267000"/>
        <c:axId val="803267392"/>
      </c:barChart>
      <c:catAx>
        <c:axId val="803267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67392"/>
        <c:crosses val="autoZero"/>
        <c:auto val="1"/>
        <c:lblAlgn val="ctr"/>
        <c:lblOffset val="100"/>
        <c:noMultiLvlLbl val="0"/>
      </c:catAx>
      <c:valAx>
        <c:axId val="803267392"/>
        <c:scaling>
          <c:orientation val="minMax"/>
          <c:max val="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800"/>
                  <a:t>No. of responses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326700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75E569-FA29-4591-9ED9-413A86DC2D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1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80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985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52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9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7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1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12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37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75E569-FA29-4591-9ED9-413A86DC2D1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2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:\Pants Work\Current Work\Actuaries 2011\IFOA Rebrand 2012\PowerPoint\blue_cr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39" y="1066801"/>
            <a:ext cx="5261461" cy="55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29 June 2022</a:t>
            </a:r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ln w="12700">
            <a:solidFill>
              <a:schemeClr val="tx2">
                <a:lumMod val="65000"/>
                <a:lumOff val="35000"/>
              </a:schemeClr>
            </a:solidFill>
          </a:ln>
          <a:effectLst>
            <a:softEdge rad="31750"/>
          </a:effectLst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9D143EA-A2F3-48B5-BC61-6CC1B4478A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36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242CF-12C1-4411-B532-E91306108269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DA6AF-1811-4E27-A96F-54109F1D02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545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78B6D0-AB09-4B3E-9118-B4659F37B303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E1C19-A04E-4390-A400-023E4FCB19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28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39" y="404664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24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14434-9E7D-48B3-A0B1-B61FF5889F61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13AD-2D40-40B6-B454-91430654BA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B7BE8-6A98-487E-A0BA-75F334DA4484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5EDD3-CB13-45EB-8A5C-B486875EE4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758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B165FE-1D5F-4086-A6F1-ADCC09BA4FF2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9D89-28D6-400C-BE2E-4CB4EC7E1F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9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5" y="404813"/>
            <a:ext cx="11055349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27052" y="1557338"/>
            <a:ext cx="5425017" cy="46402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55266" y="1557338"/>
            <a:ext cx="5427134" cy="4640262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7054" y="6410325"/>
            <a:ext cx="2688166" cy="331788"/>
          </a:xfrm>
        </p:spPr>
        <p:txBody>
          <a:bodyPr/>
          <a:lstStyle>
            <a:lvl1pPr>
              <a:defRPr/>
            </a:lvl1pPr>
          </a:lstStyle>
          <a:p>
            <a:fld id="{E55E8865-9CB5-4569-9D00-F0979EDB96F2}" type="datetime4">
              <a:rPr lang="en-GB"/>
              <a:pPr/>
              <a:t>01 July 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15223" y="6410325"/>
            <a:ext cx="5761567" cy="3317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01353" y="6402396"/>
            <a:ext cx="863600" cy="339725"/>
          </a:xfrm>
        </p:spPr>
        <p:txBody>
          <a:bodyPr/>
          <a:lstStyle>
            <a:lvl1pPr>
              <a:defRPr/>
            </a:lvl1pPr>
          </a:lstStyle>
          <a:p>
            <a:fld id="{DD990B9C-E09A-4941-8EE5-1699664D5C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6" y="2133608"/>
            <a:ext cx="10979144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9885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01 July 2022</a:t>
            </a:fld>
            <a:endParaRPr lang="en-GB"/>
          </a:p>
        </p:txBody>
      </p:sp>
      <p:pic>
        <p:nvPicPr>
          <p:cNvPr id="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51811" y="5546038"/>
            <a:ext cx="12952723" cy="959392"/>
            <a:chOff x="-285849" y="5546036"/>
            <a:chExt cx="10524089" cy="959392"/>
          </a:xfrm>
        </p:grpSpPr>
        <p:sp>
          <p:nvSpPr>
            <p:cNvPr id="7" name="TextBox 6"/>
            <p:cNvSpPr txBox="1"/>
            <p:nvPr userDrawn="1"/>
          </p:nvSpPr>
          <p:spPr>
            <a:xfrm rot="18900000">
              <a:off x="957932" y="6074541"/>
              <a:ext cx="106826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Progress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 rot="18900000">
              <a:off x="1357949" y="6024208"/>
              <a:ext cx="13105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Community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 rot="18900000">
              <a:off x="1765332" y="5646703"/>
              <a:ext cx="21388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Sessional Meetings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 rot="18900000">
              <a:off x="2490868" y="6024206"/>
              <a:ext cx="116985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Education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 rot="18900000">
              <a:off x="2910553" y="5797705"/>
              <a:ext cx="17401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200" dirty="0">
                  <a:solidFill>
                    <a:srgbClr val="2F5079"/>
                  </a:solidFill>
                </a:rPr>
                <a:t>Working parties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8900000">
              <a:off x="3505942" y="5948709"/>
              <a:ext cx="142549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Volunteering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 rot="18900000">
              <a:off x="4110578" y="6040986"/>
              <a:ext cx="11320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Research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 rot="18900000">
              <a:off x="4470578" y="5680258"/>
              <a:ext cx="20255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Shaping</a:t>
              </a:r>
              <a:r>
                <a:rPr lang="en-GB" sz="2200" baseline="0" dirty="0">
                  <a:solidFill>
                    <a:srgbClr val="2F5079"/>
                  </a:solidFill>
                </a:rPr>
                <a:t> the future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6" name="TextBox 15"/>
            <p:cNvSpPr txBox="1"/>
            <p:nvPr userDrawn="1"/>
          </p:nvSpPr>
          <p:spPr>
            <a:xfrm rot="18900000">
              <a:off x="5196326" y="5960094"/>
              <a:ext cx="12974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Networking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 rot="18900000">
              <a:off x="5577996" y="5565807"/>
              <a:ext cx="22417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Professional</a:t>
              </a:r>
              <a:r>
                <a:rPr lang="en-GB" sz="2200" baseline="0" dirty="0">
                  <a:solidFill>
                    <a:srgbClr val="2F5079"/>
                  </a:solidFill>
                </a:rPr>
                <a:t> support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18900000">
              <a:off x="6136684" y="5641309"/>
              <a:ext cx="20633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Enterprise and risk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8900000">
              <a:off x="6736813" y="5767143"/>
              <a:ext cx="17702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Learned</a:t>
              </a:r>
              <a:r>
                <a:rPr lang="en-GB" sz="2200" baseline="0" dirty="0">
                  <a:solidFill>
                    <a:srgbClr val="2F5079"/>
                  </a:solidFill>
                </a:rPr>
                <a:t> society</a:t>
              </a:r>
              <a:endParaRPr lang="en-GB" sz="2200" dirty="0">
                <a:solidFill>
                  <a:srgbClr val="2F5079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900000">
              <a:off x="7357541" y="5993647"/>
              <a:ext cx="13365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Opportunity</a:t>
              </a:r>
            </a:p>
          </p:txBody>
        </p:sp>
        <p:sp>
          <p:nvSpPr>
            <p:cNvPr id="21" name="TextBox 20"/>
            <p:cNvSpPr txBox="1"/>
            <p:nvPr userDrawn="1"/>
          </p:nvSpPr>
          <p:spPr>
            <a:xfrm rot="18900000">
              <a:off x="7802599" y="5607753"/>
              <a:ext cx="21023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International profile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 rot="18900000">
              <a:off x="8518697" y="6052369"/>
              <a:ext cx="10174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Journals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 rot="18900000">
              <a:off x="8978520" y="6002036"/>
              <a:ext cx="12597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Supporting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 rot="18900000">
              <a:off x="-285849" y="5546036"/>
              <a:ext cx="110603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Expertise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 rot="18900000">
              <a:off x="-163868" y="5873207"/>
              <a:ext cx="1425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Sponsorship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 rot="18900000">
              <a:off x="237530" y="5655092"/>
              <a:ext cx="2115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>
                  <a:solidFill>
                    <a:srgbClr val="2F5079"/>
                  </a:solidFill>
                </a:rPr>
                <a:t>Thought leadership</a:t>
              </a: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10128760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01 July 2022</a:t>
            </a:fld>
            <a:endParaRPr lang="en-GB"/>
          </a:p>
        </p:txBody>
      </p:sp>
      <p:pic>
        <p:nvPicPr>
          <p:cNvPr id="27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91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1134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0" y="2133608"/>
            <a:ext cx="10902949" cy="1295399"/>
          </a:xfrm>
        </p:spPr>
        <p:txBody>
          <a:bodyPr anchor="t"/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9531345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/>
              <a:pPr/>
              <a:t>01 July 2022</a:t>
            </a:fld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9588402" y="404664"/>
            <a:ext cx="2340244" cy="897997"/>
            <a:chOff x="7905328" y="493473"/>
            <a:chExt cx="1718172" cy="631271"/>
          </a:xfrm>
        </p:grpSpPr>
        <p:sp>
          <p:nvSpPr>
            <p:cNvPr id="2" name="Oval 1"/>
            <p:cNvSpPr/>
            <p:nvPr userDrawn="1"/>
          </p:nvSpPr>
          <p:spPr>
            <a:xfrm>
              <a:off x="7905328" y="493473"/>
              <a:ext cx="648072" cy="63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8615388" y="594713"/>
              <a:ext cx="1008112" cy="454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chemeClr val="bg1"/>
                  </a:solidFill>
                </a:rPr>
                <a:t>Partner</a:t>
              </a:r>
            </a:p>
            <a:p>
              <a:r>
                <a:rPr lang="en-GB" sz="1800" dirty="0">
                  <a:solidFill>
                    <a:schemeClr val="bg1"/>
                  </a:solidFill>
                </a:rPr>
                <a:t>Logo</a:t>
              </a:r>
            </a:p>
          </p:txBody>
        </p:sp>
      </p:grpSp>
      <p:pic>
        <p:nvPicPr>
          <p:cNvPr id="13" name="Picture 4" descr="E:\Pants Work\Current Work\Actuaries 2011\Logos all\IFOA Logo\Lanscape - Standard\WMF logos\IFOA_logo_L_RGB_WO_text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2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8693149" cy="1295399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5" y="6410325"/>
            <a:ext cx="2927349" cy="3317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2B5E93A1-97F2-4F0B-97B4-7DE5BCAEF3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4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83A24984-E1B2-407C-9C01-0E1FE92EB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20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4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7051" y="2133608"/>
            <a:ext cx="9505950" cy="1295399"/>
          </a:xfrm>
        </p:spPr>
        <p:txBody>
          <a:bodyPr anchor="t"/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7055" y="2781300"/>
            <a:ext cx="8161867" cy="100774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27056" y="6410332"/>
            <a:ext cx="1846689" cy="300075"/>
          </a:xfrm>
          <a:noFill/>
          <a:effectLst>
            <a:softEdge rad="31750"/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44C141-B97D-4979-AB76-E8E6AB76C28B}" type="datetime4">
              <a:rPr lang="en-GB" smtClean="0"/>
              <a:pPr/>
              <a:t>01 July 2022</a:t>
            </a:fld>
            <a:endParaRPr lang="en-GB" dirty="0"/>
          </a:p>
        </p:txBody>
      </p:sp>
      <p:pic>
        <p:nvPicPr>
          <p:cNvPr id="7" name="Picture 4" descr="E:\Pants Work\Current Work\Actuaries 2011\Logos all\IFOA Logo\Lanscape - Standard\WMF logos\IFOA_logo_L_RGB_WO_text.wmf">
            <a:extLst>
              <a:ext uri="{FF2B5EF4-FFF2-40B4-BE49-F238E27FC236}">
                <a16:creationId xmlns:a16="http://schemas.microsoft.com/office/drawing/2014/main" id="{FE279110-C7C3-460A-A314-D193AF4E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2560490" cy="10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404813"/>
            <a:ext cx="110553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557338"/>
            <a:ext cx="11055349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4" y="6410325"/>
            <a:ext cx="2688166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0D5A5B80-4E0E-41F8-BFF5-504EC24C412E}" type="datetime4">
              <a:rPr lang="en-GB" smtClean="0"/>
              <a:pPr/>
              <a:t>01 July 2022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5223" y="6410325"/>
            <a:ext cx="745277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4548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01353" y="6402396"/>
            <a:ext cx="863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4548"/>
                </a:solidFill>
              </a:defRPr>
            </a:lvl1pPr>
          </a:lstStyle>
          <a:p>
            <a:fld id="{65C5C0B4-F90D-4B90-B187-E84366B0723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4423" y="6329363"/>
            <a:ext cx="10943167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0" name="Picture 2" descr="E:\Pants Work\Current Work\Actuaries 2011\Logos all\IFOA Logo\Lanscape - Standard\WMF logos\IFOA_logo_L_RGB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563121"/>
            <a:ext cx="1656184" cy="67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4"/>
          <p:cNvGrpSpPr/>
          <p:nvPr userDrawn="1"/>
        </p:nvGrpSpPr>
        <p:grpSpPr>
          <a:xfrm>
            <a:off x="-3137354" y="0"/>
            <a:ext cx="3018256" cy="6858000"/>
            <a:chOff x="-3137354" y="0"/>
            <a:chExt cx="3018256" cy="6858000"/>
          </a:xfrm>
        </p:grpSpPr>
        <p:sp>
          <p:nvSpPr>
            <p:cNvPr id="62" name="Rectangle 61"/>
            <p:cNvSpPr/>
            <p:nvPr userDrawn="1"/>
          </p:nvSpPr>
          <p:spPr>
            <a:xfrm>
              <a:off x="-3137354" y="0"/>
              <a:ext cx="29944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2982572" y="99308"/>
              <a:ext cx="283966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2"/>
                  </a:solidFill>
                </a:rPr>
                <a:t>Colour</a:t>
              </a:r>
              <a:r>
                <a:rPr lang="en-GB" sz="1000" b="1" baseline="0" dirty="0">
                  <a:solidFill>
                    <a:schemeClr val="accent2"/>
                  </a:solidFill>
                </a:rPr>
                <a:t> palette for PowerPoint presentations</a:t>
              </a:r>
              <a:endParaRPr lang="en-US" sz="10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64" name="Group 58"/>
            <p:cNvGrpSpPr/>
            <p:nvPr userDrawn="1"/>
          </p:nvGrpSpPr>
          <p:grpSpPr>
            <a:xfrm>
              <a:off x="-2982571" y="476672"/>
              <a:ext cx="2863473" cy="307777"/>
              <a:chOff x="-2982571" y="476672"/>
              <a:chExt cx="2863473" cy="307777"/>
            </a:xfrm>
          </p:grpSpPr>
          <p:sp>
            <p:nvSpPr>
              <p:cNvPr id="106" name="Rectangle 9"/>
              <p:cNvSpPr/>
              <p:nvPr userDrawn="1"/>
            </p:nvSpPr>
            <p:spPr>
              <a:xfrm>
                <a:off x="-2982571" y="476672"/>
                <a:ext cx="309565" cy="2857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1"/>
              <p:cNvSpPr txBox="1"/>
              <p:nvPr userDrawn="1"/>
            </p:nvSpPr>
            <p:spPr>
              <a:xfrm>
                <a:off x="-2518224" y="476672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Dark blue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G:52  B:88</a:t>
                </a:r>
                <a:endParaRPr lang="en-US" sz="1000" dirty="0"/>
              </a:p>
            </p:txBody>
          </p:sp>
        </p:grpSp>
        <p:grpSp>
          <p:nvGrpSpPr>
            <p:cNvPr id="65" name="Group 13"/>
            <p:cNvGrpSpPr/>
            <p:nvPr userDrawn="1"/>
          </p:nvGrpSpPr>
          <p:grpSpPr>
            <a:xfrm>
              <a:off x="-2982575" y="882170"/>
              <a:ext cx="2863476" cy="307777"/>
              <a:chOff x="-2928990" y="365095"/>
              <a:chExt cx="2643206" cy="307777"/>
            </a:xfrm>
          </p:grpSpPr>
          <p:sp>
            <p:nvSpPr>
              <p:cNvPr id="104" name="Rectangle 14"/>
              <p:cNvSpPr/>
              <p:nvPr userDrawn="1"/>
            </p:nvSpPr>
            <p:spPr>
              <a:xfrm>
                <a:off x="-2928990" y="365095"/>
                <a:ext cx="285752" cy="2857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5"/>
              <p:cNvSpPr txBox="1"/>
              <p:nvPr userDrawn="1"/>
            </p:nvSpPr>
            <p:spPr>
              <a:xfrm>
                <a:off x="-2500362" y="365095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Gold</a:t>
                </a:r>
              </a:p>
              <a:p>
                <a:r>
                  <a:rPr lang="en-GB" sz="1000" dirty="0"/>
                  <a:t>R:217</a:t>
                </a:r>
                <a:r>
                  <a:rPr lang="en-GB" sz="1000" baseline="0" dirty="0"/>
                  <a:t>  G:171  B:22</a:t>
                </a:r>
                <a:endParaRPr lang="en-US" sz="800" dirty="0"/>
              </a:p>
            </p:txBody>
          </p:sp>
        </p:grpSp>
        <p:grpSp>
          <p:nvGrpSpPr>
            <p:cNvPr id="66" name="Group 16"/>
            <p:cNvGrpSpPr/>
            <p:nvPr userDrawn="1"/>
          </p:nvGrpSpPr>
          <p:grpSpPr>
            <a:xfrm>
              <a:off x="-2982575" y="1277829"/>
              <a:ext cx="2863476" cy="307777"/>
              <a:chOff x="-2928990" y="63509"/>
              <a:chExt cx="2643206" cy="307777"/>
            </a:xfrm>
          </p:grpSpPr>
          <p:sp>
            <p:nvSpPr>
              <p:cNvPr id="102" name="Rectangle 17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8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Mid blue</a:t>
                </a:r>
              </a:p>
              <a:p>
                <a:r>
                  <a:rPr lang="en-GB" sz="1000" dirty="0"/>
                  <a:t>R:64</a:t>
                </a:r>
                <a:r>
                  <a:rPr lang="en-GB" sz="1000" baseline="0" dirty="0"/>
                  <a:t>  G:150  B:184</a:t>
                </a:r>
                <a:endParaRPr lang="en-US" sz="1000" dirty="0"/>
              </a:p>
            </p:txBody>
          </p:sp>
        </p:grpSp>
        <p:sp>
          <p:nvSpPr>
            <p:cNvPr id="67" name="TextBox 66"/>
            <p:cNvSpPr txBox="1"/>
            <p:nvPr userDrawn="1"/>
          </p:nvSpPr>
          <p:spPr>
            <a:xfrm>
              <a:off x="-2982571" y="2122984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00" b="1" dirty="0">
                  <a:solidFill>
                    <a:schemeClr val="accent1"/>
                  </a:solidFill>
                </a:rPr>
                <a:t>Secondary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2982571" y="260648"/>
              <a:ext cx="23991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tabLst>
                  <a:tab pos="2419350" algn="l"/>
                </a:tabLst>
              </a:pPr>
              <a:r>
                <a:rPr lang="en-GB" sz="1000" b="1" dirty="0">
                  <a:solidFill>
                    <a:schemeClr val="accent1"/>
                  </a:solidFill>
                </a:rPr>
                <a:t>Primary colour palette</a:t>
              </a:r>
              <a:endParaRPr lang="en-US" sz="1000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69" name="Group 24"/>
            <p:cNvGrpSpPr/>
            <p:nvPr userDrawn="1"/>
          </p:nvGrpSpPr>
          <p:grpSpPr>
            <a:xfrm>
              <a:off x="-2982575" y="1688965"/>
              <a:ext cx="2863476" cy="307777"/>
              <a:chOff x="-2928990" y="63509"/>
              <a:chExt cx="2643206" cy="307777"/>
            </a:xfrm>
          </p:grpSpPr>
          <p:sp>
            <p:nvSpPr>
              <p:cNvPr id="100" name="Rectangle 99"/>
              <p:cNvSpPr/>
              <p:nvPr userDrawn="1"/>
            </p:nvSpPr>
            <p:spPr>
              <a:xfrm>
                <a:off x="-2928990" y="63509"/>
                <a:ext cx="285752" cy="28575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 userDrawn="1"/>
            </p:nvSpPr>
            <p:spPr>
              <a:xfrm>
                <a:off x="-2500362" y="63509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grey</a:t>
                </a:r>
              </a:p>
              <a:p>
                <a:r>
                  <a:rPr lang="en-GB" sz="1000" dirty="0"/>
                  <a:t>R:220</a:t>
                </a:r>
                <a:r>
                  <a:rPr lang="en-GB" sz="1000" baseline="0" dirty="0"/>
                  <a:t>  G:221  B:217</a:t>
                </a:r>
                <a:endParaRPr lang="en-US" sz="1000" dirty="0"/>
              </a:p>
            </p:txBody>
          </p:sp>
        </p:grpSp>
        <p:grpSp>
          <p:nvGrpSpPr>
            <p:cNvPr id="70" name="Group 27"/>
            <p:cNvGrpSpPr/>
            <p:nvPr userDrawn="1"/>
          </p:nvGrpSpPr>
          <p:grpSpPr>
            <a:xfrm>
              <a:off x="-2982575" y="2373330"/>
              <a:ext cx="2863476" cy="307777"/>
              <a:chOff x="-2928990" y="336738"/>
              <a:chExt cx="2643206" cy="307777"/>
            </a:xfrm>
          </p:grpSpPr>
          <p:sp>
            <p:nvSpPr>
              <p:cNvPr id="98" name="Rectangle 97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79A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TextBox 98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Pea green</a:t>
                </a:r>
              </a:p>
              <a:p>
                <a:r>
                  <a:rPr lang="en-GB" sz="1000" dirty="0"/>
                  <a:t>R:121</a:t>
                </a:r>
                <a:r>
                  <a:rPr lang="en-GB" sz="1000" baseline="0" dirty="0"/>
                  <a:t>  G:163  B:42</a:t>
                </a:r>
                <a:endParaRPr lang="en-US" sz="1000" dirty="0"/>
              </a:p>
            </p:txBody>
          </p:sp>
        </p:grpSp>
        <p:grpSp>
          <p:nvGrpSpPr>
            <p:cNvPr id="71" name="Group 60"/>
            <p:cNvGrpSpPr/>
            <p:nvPr userDrawn="1"/>
          </p:nvGrpSpPr>
          <p:grpSpPr>
            <a:xfrm>
              <a:off x="-2982571" y="2784466"/>
              <a:ext cx="2863473" cy="307777"/>
              <a:chOff x="-2982571" y="2784466"/>
              <a:chExt cx="2863473" cy="307777"/>
            </a:xfrm>
          </p:grpSpPr>
          <p:sp>
            <p:nvSpPr>
              <p:cNvPr id="96" name="Rectangle 95"/>
              <p:cNvSpPr/>
              <p:nvPr userDrawn="1"/>
            </p:nvSpPr>
            <p:spPr>
              <a:xfrm>
                <a:off x="-2982571" y="2784466"/>
                <a:ext cx="309565" cy="285752"/>
              </a:xfrm>
              <a:prstGeom prst="rect">
                <a:avLst/>
              </a:prstGeom>
              <a:solidFill>
                <a:srgbClr val="0084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TextBox 96"/>
              <p:cNvSpPr txBox="1"/>
              <p:nvPr userDrawn="1"/>
            </p:nvSpPr>
            <p:spPr>
              <a:xfrm>
                <a:off x="-2518224" y="2784466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Forest green</a:t>
                </a:r>
              </a:p>
              <a:p>
                <a:r>
                  <a:rPr lang="en-GB" sz="1000" dirty="0"/>
                  <a:t>R:</a:t>
                </a:r>
                <a:r>
                  <a:rPr lang="en-GB" sz="1000" baseline="0" dirty="0"/>
                  <a:t>0 G:132  B:82</a:t>
                </a:r>
                <a:endParaRPr lang="en-US" sz="1000" dirty="0"/>
              </a:p>
            </p:txBody>
          </p:sp>
        </p:grpSp>
        <p:grpSp>
          <p:nvGrpSpPr>
            <p:cNvPr id="72" name="Group 33"/>
            <p:cNvGrpSpPr/>
            <p:nvPr userDrawn="1"/>
          </p:nvGrpSpPr>
          <p:grpSpPr>
            <a:xfrm>
              <a:off x="-2982575" y="3195602"/>
              <a:ext cx="2863476" cy="307777"/>
              <a:chOff x="-2928990" y="336738"/>
              <a:chExt cx="2643206" cy="307777"/>
            </a:xfrm>
          </p:grpSpPr>
          <p:sp>
            <p:nvSpPr>
              <p:cNvPr id="94" name="Rectangle 93"/>
              <p:cNvSpPr/>
              <p:nvPr userDrawn="1"/>
            </p:nvSpPr>
            <p:spPr>
              <a:xfrm>
                <a:off x="-2928990" y="336738"/>
                <a:ext cx="285752" cy="285752"/>
              </a:xfrm>
              <a:prstGeom prst="rect">
                <a:avLst/>
              </a:prstGeom>
              <a:solidFill>
                <a:srgbClr val="11B3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 userDrawn="1"/>
            </p:nvSpPr>
            <p:spPr>
              <a:xfrm>
                <a:off x="-2500362" y="336738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Bottle green</a:t>
                </a:r>
              </a:p>
              <a:p>
                <a:r>
                  <a:rPr lang="en-GB" sz="1000" dirty="0"/>
                  <a:t>R:17</a:t>
                </a:r>
                <a:r>
                  <a:rPr lang="en-GB" sz="1000" baseline="0" dirty="0"/>
                  <a:t>  G:179  B:162</a:t>
                </a:r>
                <a:endParaRPr lang="en-US" sz="1000" dirty="0"/>
              </a:p>
            </p:txBody>
          </p:sp>
        </p:grpSp>
        <p:grpSp>
          <p:nvGrpSpPr>
            <p:cNvPr id="74" name="Group 63"/>
            <p:cNvGrpSpPr/>
            <p:nvPr userDrawn="1"/>
          </p:nvGrpSpPr>
          <p:grpSpPr>
            <a:xfrm>
              <a:off x="-2982571" y="3645024"/>
              <a:ext cx="2863473" cy="307777"/>
              <a:chOff x="-2982571" y="3645024"/>
              <a:chExt cx="2863473" cy="307777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-2982571" y="3645024"/>
                <a:ext cx="309565" cy="285752"/>
              </a:xfrm>
              <a:prstGeom prst="rect">
                <a:avLst/>
              </a:prstGeom>
              <a:solidFill>
                <a:srgbClr val="7CB3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-2518224" y="3645024"/>
                <a:ext cx="239912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Light blue</a:t>
                </a:r>
              </a:p>
              <a:p>
                <a:r>
                  <a:rPr lang="en-GB" sz="1000" dirty="0"/>
                  <a:t>R:124</a:t>
                </a:r>
                <a:r>
                  <a:rPr lang="en-GB" sz="1000" baseline="0" dirty="0"/>
                  <a:t>  G:179  B:225</a:t>
                </a:r>
                <a:endParaRPr lang="en-US" sz="1000" dirty="0"/>
              </a:p>
            </p:txBody>
          </p:sp>
        </p:grpSp>
        <p:grpSp>
          <p:nvGrpSpPr>
            <p:cNvPr id="75" name="Group 43"/>
            <p:cNvGrpSpPr/>
            <p:nvPr userDrawn="1"/>
          </p:nvGrpSpPr>
          <p:grpSpPr>
            <a:xfrm>
              <a:off x="-2982575" y="4056160"/>
              <a:ext cx="2863476" cy="307777"/>
              <a:chOff x="-2928990" y="-36112"/>
              <a:chExt cx="2643206" cy="307777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076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Violet</a:t>
                </a:r>
              </a:p>
              <a:p>
                <a:r>
                  <a:rPr lang="en-GB" sz="1000" dirty="0"/>
                  <a:t>R:128</a:t>
                </a:r>
                <a:r>
                  <a:rPr lang="en-GB" sz="1000" baseline="0" dirty="0"/>
                  <a:t>  G:118  B:207</a:t>
                </a:r>
                <a:endParaRPr lang="en-US" sz="1000" dirty="0"/>
              </a:p>
            </p:txBody>
          </p:sp>
        </p:grpSp>
        <p:grpSp>
          <p:nvGrpSpPr>
            <p:cNvPr id="76" name="Group 46"/>
            <p:cNvGrpSpPr/>
            <p:nvPr userDrawn="1"/>
          </p:nvGrpSpPr>
          <p:grpSpPr>
            <a:xfrm>
              <a:off x="-2982575" y="4467296"/>
              <a:ext cx="2863476" cy="307777"/>
              <a:chOff x="-2928990" y="-36112"/>
              <a:chExt cx="2643206" cy="307777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-2928990" y="-36112"/>
                <a:ext cx="285752" cy="285752"/>
              </a:xfrm>
              <a:prstGeom prst="rect">
                <a:avLst/>
              </a:prstGeom>
              <a:solidFill>
                <a:srgbClr val="8F46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-2500362" y="-36112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Purple</a:t>
                </a:r>
              </a:p>
              <a:p>
                <a:r>
                  <a:rPr lang="en-GB" sz="1000" dirty="0"/>
                  <a:t>R:143</a:t>
                </a:r>
                <a:r>
                  <a:rPr lang="en-GB" sz="1000" baseline="0" dirty="0"/>
                  <a:t>  G:70  B:147</a:t>
                </a:r>
                <a:endParaRPr lang="en-US" sz="1000" dirty="0"/>
              </a:p>
            </p:txBody>
          </p:sp>
        </p:grpSp>
        <p:grpSp>
          <p:nvGrpSpPr>
            <p:cNvPr id="77" name="Group 49"/>
            <p:cNvGrpSpPr/>
            <p:nvPr userDrawn="1"/>
          </p:nvGrpSpPr>
          <p:grpSpPr>
            <a:xfrm>
              <a:off x="-2982575" y="5713511"/>
              <a:ext cx="2863476" cy="307777"/>
              <a:chOff x="-2928990" y="798967"/>
              <a:chExt cx="2643206" cy="307777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-2928990" y="798967"/>
                <a:ext cx="285752" cy="285752"/>
              </a:xfrm>
              <a:prstGeom prst="rect">
                <a:avLst/>
              </a:prstGeom>
              <a:solidFill>
                <a:srgbClr val="E945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-2500362" y="79896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 err="1"/>
                  <a:t>Fuscia</a:t>
                </a:r>
                <a:endParaRPr lang="en-GB" sz="1000" dirty="0"/>
              </a:p>
              <a:p>
                <a:r>
                  <a:rPr lang="en-GB" sz="1000" dirty="0"/>
                  <a:t>R:233</a:t>
                </a:r>
                <a:r>
                  <a:rPr lang="en-GB" sz="1000" baseline="0" dirty="0"/>
                  <a:t>  G:69  B:140</a:t>
                </a:r>
                <a:endParaRPr lang="en-US" sz="1000" dirty="0"/>
              </a:p>
            </p:txBody>
          </p:sp>
        </p:grpSp>
        <p:grpSp>
          <p:nvGrpSpPr>
            <p:cNvPr id="78" name="Group 52"/>
            <p:cNvGrpSpPr/>
            <p:nvPr userDrawn="1"/>
          </p:nvGrpSpPr>
          <p:grpSpPr>
            <a:xfrm>
              <a:off x="-2982575" y="5281463"/>
              <a:ext cx="2863476" cy="307777"/>
              <a:chOff x="-2928990" y="-44217"/>
              <a:chExt cx="2643206" cy="307777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-2928990" y="-44217"/>
                <a:ext cx="285752" cy="285752"/>
              </a:xfrm>
              <a:prstGeom prst="rect">
                <a:avLst/>
              </a:prstGeom>
              <a:solidFill>
                <a:srgbClr val="C81E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-2500362" y="-44217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Red</a:t>
                </a:r>
              </a:p>
              <a:p>
                <a:r>
                  <a:rPr lang="en-GB" sz="1000" dirty="0"/>
                  <a:t>R:200</a:t>
                </a:r>
                <a:r>
                  <a:rPr lang="en-GB" sz="1000" baseline="0" dirty="0"/>
                  <a:t>  G:30  B:69</a:t>
                </a:r>
                <a:endParaRPr lang="en-US" sz="1000" dirty="0"/>
              </a:p>
            </p:txBody>
          </p:sp>
        </p:grpSp>
        <p:grpSp>
          <p:nvGrpSpPr>
            <p:cNvPr id="79" name="Group 55"/>
            <p:cNvGrpSpPr/>
            <p:nvPr userDrawn="1"/>
          </p:nvGrpSpPr>
          <p:grpSpPr>
            <a:xfrm>
              <a:off x="-2982575" y="6145559"/>
              <a:ext cx="2863476" cy="307777"/>
              <a:chOff x="-2928990" y="408746"/>
              <a:chExt cx="2643206" cy="307777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-2928990" y="408746"/>
                <a:ext cx="285752" cy="285752"/>
              </a:xfrm>
              <a:prstGeom prst="rect">
                <a:avLst/>
              </a:prstGeom>
              <a:solidFill>
                <a:srgbClr val="EE7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-2500362" y="408746"/>
                <a:ext cx="221457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000" dirty="0"/>
                  <a:t>Orange</a:t>
                </a:r>
              </a:p>
              <a:p>
                <a:r>
                  <a:rPr lang="en-GB" sz="1000" dirty="0"/>
                  <a:t>R:238</a:t>
                </a:r>
                <a:r>
                  <a:rPr lang="en-GB" sz="1000" baseline="0" dirty="0"/>
                  <a:t>  G:116  B:29</a:t>
                </a:r>
                <a:endParaRPr lang="en-US" sz="1000" dirty="0"/>
              </a:p>
            </p:txBody>
          </p:sp>
        </p:grp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13806877-BA01-4216-88CE-219A8CE4A280}"/>
              </a:ext>
            </a:extLst>
          </p:cNvPr>
          <p:cNvSpPr/>
          <p:nvPr userDrawn="1"/>
        </p:nvSpPr>
        <p:spPr>
          <a:xfrm>
            <a:off x="-2977008" y="4869160"/>
            <a:ext cx="309565" cy="285752"/>
          </a:xfrm>
          <a:prstGeom prst="rect">
            <a:avLst/>
          </a:prstGeom>
          <a:solidFill>
            <a:srgbClr val="95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47EF7E-4961-40F5-A2E0-ED88A6A0CF09}"/>
              </a:ext>
            </a:extLst>
          </p:cNvPr>
          <p:cNvSpPr txBox="1"/>
          <p:nvPr userDrawn="1"/>
        </p:nvSpPr>
        <p:spPr>
          <a:xfrm>
            <a:off x="-2512661" y="4869160"/>
            <a:ext cx="23991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dirty="0"/>
              <a:t>Plum</a:t>
            </a:r>
          </a:p>
          <a:p>
            <a:r>
              <a:rPr lang="en-GB" sz="1000" dirty="0"/>
              <a:t>R:149</a:t>
            </a:r>
            <a:r>
              <a:rPr lang="en-GB" sz="1000" baseline="0" dirty="0"/>
              <a:t>  G:46  B:100</a:t>
            </a:r>
            <a:endParaRPr lang="en-US" sz="1000" dirty="0"/>
          </a:p>
        </p:txBody>
      </p:sp>
      <p:sp>
        <p:nvSpPr>
          <p:cNvPr id="2" name="MSIPCMContentMarking" descr="{&quot;HashCode&quot;:-1046043214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FFD9DE-5966-47E1-853E-7571F5014582}"/>
              </a:ext>
            </a:extLst>
          </p:cNvPr>
          <p:cNvSpPr txBox="1"/>
          <p:nvPr userDrawn="1"/>
        </p:nvSpPr>
        <p:spPr>
          <a:xfrm>
            <a:off x="0" y="6595656"/>
            <a:ext cx="157864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 as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62" r:id="rId3"/>
    <p:sldLayoutId id="2147483670" r:id="rId4"/>
    <p:sldLayoutId id="2147483668" r:id="rId5"/>
    <p:sldLayoutId id="2147483669" r:id="rId6"/>
    <p:sldLayoutId id="2147483673" r:id="rId7"/>
    <p:sldLayoutId id="2147483675" r:id="rId8"/>
    <p:sldLayoutId id="2147483676" r:id="rId9"/>
    <p:sldLayoutId id="2147483674" r:id="rId10"/>
    <p:sldLayoutId id="2147483650" r:id="rId11"/>
    <p:sldLayoutId id="2147483652" r:id="rId12"/>
    <p:sldLayoutId id="2147483653" r:id="rId13"/>
    <p:sldLayoutId id="2147483654" r:id="rId14"/>
    <p:sldLayoutId id="2147483655" r:id="rId15"/>
    <p:sldLayoutId id="2147483660" r:id="rId1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5pPr>
      <a:lvl6pPr marL="457224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6pPr>
      <a:lvl7pPr marL="914446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7pPr>
      <a:lvl8pPr marL="1371668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8pPr>
      <a:lvl9pPr marL="1828892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9AB16"/>
          </a:solidFill>
          <a:latin typeface="Arial" charset="0"/>
          <a:cs typeface="Arial" charset="0"/>
        </a:defRPr>
      </a:lvl9pPr>
    </p:titleStyle>
    <p:bodyStyle>
      <a:lvl1pPr marL="269889" indent="-269889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2000">
          <a:solidFill>
            <a:srgbClr val="3F4548"/>
          </a:solidFill>
          <a:latin typeface="+mn-lt"/>
          <a:ea typeface="+mn-ea"/>
          <a:cs typeface="+mn-cs"/>
        </a:defRPr>
      </a:lvl1pPr>
      <a:lvl2pPr marL="717586" indent="-268301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800">
          <a:solidFill>
            <a:srgbClr val="3F4548"/>
          </a:solidFill>
          <a:latin typeface="+mn-lt"/>
          <a:cs typeface="+mn-cs"/>
        </a:defRPr>
      </a:lvl2pPr>
      <a:lvl3pPr marL="1071617" indent="-17463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•"/>
        <a:defRPr sz="1600">
          <a:solidFill>
            <a:srgbClr val="3F4548"/>
          </a:solidFill>
          <a:latin typeface="+mn-lt"/>
          <a:cs typeface="+mn-cs"/>
        </a:defRPr>
      </a:lvl3pPr>
      <a:lvl4pPr marL="1433585" indent="-182573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3F4548"/>
          </a:solidFill>
          <a:latin typeface="+mn-lt"/>
          <a:cs typeface="+mn-cs"/>
        </a:defRPr>
      </a:lvl4pPr>
      <a:lvl5pPr marL="1792377" indent="-176222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200">
          <a:solidFill>
            <a:srgbClr val="3F4548"/>
          </a:solidFill>
          <a:latin typeface="+mn-lt"/>
          <a:cs typeface="+mn-cs"/>
        </a:defRPr>
      </a:lvl5pPr>
      <a:lvl6pPr marL="2249600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6pPr>
      <a:lvl7pPr marL="2706823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7pPr>
      <a:lvl8pPr marL="3164046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8pPr>
      <a:lvl9pPr marL="3621269" indent="-176222" algn="l" rtl="0" eaLnBrk="1" fontAlgn="base" hangingPunct="1">
        <a:spcBef>
          <a:spcPct val="50000"/>
        </a:spcBef>
        <a:spcAft>
          <a:spcPct val="0"/>
        </a:spcAft>
        <a:buClr>
          <a:srgbClr val="D9AB16"/>
        </a:buClr>
        <a:buChar char="»"/>
        <a:defRPr sz="1400">
          <a:solidFill>
            <a:srgbClr val="0D2E64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Insurer’s hidden risk from reinsurance </a:t>
            </a:r>
            <a:r>
              <a:rPr lang="en-GB" dirty="0" smtClean="0"/>
              <a:t>recaptures – </a:t>
            </a:r>
            <a:r>
              <a:rPr lang="en-GB" sz="3400" dirty="0" smtClean="0"/>
              <a:t>The perspective of UK annuity writers</a:t>
            </a:r>
            <a:endParaRPr lang="en-GB" sz="3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961" y="3356992"/>
            <a:ext cx="7675696" cy="1296789"/>
          </a:xfrm>
        </p:spPr>
        <p:txBody>
          <a:bodyPr/>
          <a:lstStyle/>
          <a:p>
            <a:r>
              <a:rPr lang="en-GB" dirty="0"/>
              <a:t>Mudi Ugono (PRA) and Jamie Funnell (PIC)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AF9D-A719-41FA-8EC0-363329A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 (2/2)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F1C1-CDE7-4C83-BB43-603A7B278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9529388" cy="464026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Where do you think survey respondents said was their top reinsurance destination for UK annuity risk transfers?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</a:t>
            </a:r>
            <a:r>
              <a:rPr lang="en-GB" dirty="0"/>
              <a:t>. US</a:t>
            </a:r>
          </a:p>
          <a:p>
            <a:pPr marL="0" indent="0">
              <a:buNone/>
            </a:pPr>
            <a:r>
              <a:rPr lang="en-GB" dirty="0"/>
              <a:t>B. Bermuda</a:t>
            </a:r>
          </a:p>
          <a:p>
            <a:pPr marL="0" indent="0">
              <a:buNone/>
            </a:pPr>
            <a:r>
              <a:rPr lang="en-GB" dirty="0"/>
              <a:t>C. EU</a:t>
            </a:r>
          </a:p>
          <a:p>
            <a:pPr marL="0" indent="0">
              <a:buNone/>
            </a:pPr>
            <a:r>
              <a:rPr lang="en-GB" dirty="0"/>
              <a:t>D. Switzerland</a:t>
            </a:r>
          </a:p>
          <a:p>
            <a:pPr marL="0" indent="0">
              <a:buNone/>
            </a:pPr>
            <a:r>
              <a:rPr lang="en-GB" dirty="0"/>
              <a:t>E. Canada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D4F6-276A-45E6-9386-D6865BA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C363-9C3E-407F-AB57-CD8928F3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67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 reinsurance destinations for annuity risk transfers 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928988" cy="464026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/>
              <a:t>Observations: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Half of respondents ranked the EU as top reinsurance destination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EU identified as top 2 reinsurance destination for 5/6 respondents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dirty="0"/>
              <a:t>No respondent identified Bermuda as a top reinsurance destination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/>
              <a:t>Commentary: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/>
              <a:t>Observations are surprising? </a:t>
            </a:r>
            <a:r>
              <a:rPr lang="en-GB" sz="1600" dirty="0" smtClean="0"/>
              <a:t>Motivation for reinsuring UK longevity risk more complicated than pointing to RM alone</a:t>
            </a:r>
            <a:endParaRPr lang="en-GB" sz="16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600" b="1" dirty="0"/>
              <a:t>Other motivating factors? </a:t>
            </a:r>
            <a:r>
              <a:rPr lang="en-GB" sz="1600" dirty="0"/>
              <a:t>European regulators may be taking a different view on judgemental aspects of the SII </a:t>
            </a:r>
            <a:r>
              <a:rPr lang="en-GB" sz="1600" dirty="0" smtClean="0"/>
              <a:t>regime.</a:t>
            </a:r>
            <a:endParaRPr lang="en-GB" sz="16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2BDF098F-C467-4206-9754-CC835674A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427383"/>
              </p:ext>
            </p:extLst>
          </p:nvPr>
        </p:nvGraphicFramePr>
        <p:xfrm>
          <a:off x="6528048" y="1300274"/>
          <a:ext cx="5287268" cy="4257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467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525D4-D33A-49D3-B4DF-7CACB3EF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reinsurance recapture risk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EC2E5D-80BC-497C-9345-21E67A242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568948" cy="4640262"/>
          </a:xfrm>
        </p:spPr>
        <p:txBody>
          <a:bodyPr/>
          <a:lstStyle/>
          <a:p>
            <a:r>
              <a:rPr lang="en-GB" sz="2000" dirty="0" smtClean="0"/>
              <a:t>Board &amp; Executive Committee</a:t>
            </a:r>
          </a:p>
          <a:p>
            <a:r>
              <a:rPr lang="en-GB" sz="2000" dirty="0" smtClean="0"/>
              <a:t>Capital modelling – methodology &amp; approach</a:t>
            </a:r>
          </a:p>
          <a:p>
            <a:r>
              <a:rPr lang="en-GB" sz="2000" dirty="0" smtClean="0"/>
              <a:t>ORSA (including stress &amp; scenario testing)</a:t>
            </a:r>
          </a:p>
          <a:p>
            <a:r>
              <a:rPr lang="en-GB" sz="2000" dirty="0" smtClean="0"/>
              <a:t>Reverse stress testing</a:t>
            </a:r>
            <a:endParaRPr lang="en-GB" sz="2000" dirty="0"/>
          </a:p>
          <a:p>
            <a:endParaRPr lang="en-GB" sz="1800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7D830-1B5D-41AA-A8D2-87F49F3B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AA961-AD02-41B0-946C-7FC8210D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Board &amp; Executive Committee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4" y="1268760"/>
            <a:ext cx="11329586" cy="485052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/>
              <a:t>Observations: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All respondents </a:t>
            </a:r>
            <a:r>
              <a:rPr lang="en-GB" sz="1800" dirty="0" smtClean="0"/>
              <a:t>delegate responsibility for reinsurance counterparty exposures to one or more committees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Most respondents communicate their exposures relative to a Red, Amber and Green (‘RAG’) status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Most respondents communicated to Board &amp; Executive Committees on a quarterly basis</a:t>
            </a:r>
            <a:endParaRPr lang="en-GB" sz="18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 smtClean="0"/>
              <a:t>Commentary</a:t>
            </a:r>
            <a:r>
              <a:rPr lang="en-GB" sz="2000" b="1" dirty="0"/>
              <a:t>:</a:t>
            </a:r>
          </a:p>
          <a:p>
            <a:r>
              <a:rPr lang="en-GB" sz="1800" dirty="0" smtClean="0"/>
              <a:t>Delegating technical topics to committees leaves more Board time to focus on strategy, culture and setting tone from top</a:t>
            </a:r>
            <a:endParaRPr lang="en-GB" sz="1800" dirty="0"/>
          </a:p>
          <a:p>
            <a:r>
              <a:rPr lang="en-GB" sz="1800" dirty="0" smtClean="0"/>
              <a:t>RAG likely chosen for its visual nature, simplicity, indicator to take actions </a:t>
            </a:r>
            <a:r>
              <a:rPr lang="en-GB" sz="1800" dirty="0" err="1" smtClean="0"/>
              <a:t>etc</a:t>
            </a:r>
            <a:endParaRPr lang="en-GB" sz="1800" dirty="0" smtClean="0"/>
          </a:p>
          <a:p>
            <a:r>
              <a:rPr lang="en-GB" sz="1800" dirty="0" smtClean="0"/>
              <a:t>Quarterly reporting aligns with the typical number of Board committee meetings held annually.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59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Capital modelling – methodology &amp; approach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4" y="1241937"/>
            <a:ext cx="11545610" cy="485052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/>
              <a:t>Observations: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All </a:t>
            </a:r>
            <a:r>
              <a:rPr lang="en-GB" sz="1600" dirty="0" smtClean="0"/>
              <a:t>respondents model reinsurance counterparty risk within a PRA approved internal model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All respondents consider reinsurance recapture scenarios and associated financial impacts within the reinsurance counterparty risk model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Replacement reinsurance was the most frequently assumed management action. 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Regulatory approval to apply TMTP and assuming ‘no’ management actions were the joint second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Little differences in approach between respondents SCRs and ORSA capital</a:t>
            </a:r>
            <a:endParaRPr lang="en-GB" sz="16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 smtClean="0"/>
              <a:t>Commentary</a:t>
            </a:r>
            <a:r>
              <a:rPr lang="en-GB" sz="1800" b="1" dirty="0"/>
              <a:t>:</a:t>
            </a:r>
          </a:p>
          <a:p>
            <a:r>
              <a:rPr lang="en-GB" sz="1600" dirty="0" smtClean="0"/>
              <a:t>Management actions</a:t>
            </a:r>
          </a:p>
          <a:p>
            <a:pPr lvl="1"/>
            <a:r>
              <a:rPr lang="en-GB" sz="1400" dirty="0" smtClean="0"/>
              <a:t>Replacement reinsurance is likely to materially simplify the capital modelling. Matching Adjustment dilutive?</a:t>
            </a:r>
          </a:p>
          <a:p>
            <a:pPr lvl="1"/>
            <a:r>
              <a:rPr lang="en-GB" sz="1400" dirty="0" smtClean="0"/>
              <a:t>Will a reinsurance recapture event meet the material and sustained test to support a TMTP recalculation application?</a:t>
            </a:r>
          </a:p>
          <a:p>
            <a:r>
              <a:rPr lang="en-GB" sz="1600" dirty="0" smtClean="0"/>
              <a:t>IM SCR vs ORSA capital</a:t>
            </a:r>
          </a:p>
          <a:p>
            <a:pPr lvl="1"/>
            <a:r>
              <a:rPr lang="en-GB" sz="1400" dirty="0" smtClean="0"/>
              <a:t>Majority of areas assessed were the same, as expected </a:t>
            </a:r>
          </a:p>
          <a:p>
            <a:pPr lvl="1"/>
            <a:r>
              <a:rPr lang="en-GB" sz="1400" dirty="0" smtClean="0"/>
              <a:t>Do differences indicate areas most debated between firm &amp; regulator at point of model approval / model </a:t>
            </a:r>
          </a:p>
          <a:p>
            <a:pPr marL="449285" lvl="1" indent="0">
              <a:buNone/>
            </a:pPr>
            <a:r>
              <a:rPr lang="en-GB" sz="1400" dirty="0" smtClean="0"/>
              <a:t>     changes?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47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ORSA (including stress &amp; scenario testing)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368" y="3443616"/>
            <a:ext cx="5688632" cy="279369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 smtClean="0"/>
              <a:t>Observations / commentary:</a:t>
            </a:r>
            <a:endParaRPr lang="en-GB" sz="1800" b="1" dirty="0"/>
          </a:p>
          <a:p>
            <a:pPr>
              <a:spcBef>
                <a:spcPts val="600"/>
              </a:spcBef>
            </a:pPr>
            <a:r>
              <a:rPr lang="en-GB" sz="1600" dirty="0" smtClean="0"/>
              <a:t>Single factor stress most common response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Incorporating other stress factors could blur the story / be distracting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Are </a:t>
            </a:r>
            <a:r>
              <a:rPr lang="en-GB" sz="1400" dirty="0"/>
              <a:t>combined stresses too remote to be a plausible but severe ORSA scenario</a:t>
            </a:r>
            <a:r>
              <a:rPr lang="en-GB" sz="1400" dirty="0" smtClean="0"/>
              <a:t>?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But… a single factor stress could lead to modelled financial impacts understating the true risk exposure. Decision makers attempt to ask right questions frustrated?</a:t>
            </a:r>
          </a:p>
          <a:p>
            <a:pPr lvl="1">
              <a:spcBef>
                <a:spcPts val="600"/>
              </a:spcBef>
            </a:pPr>
            <a:endParaRPr lang="en-GB" sz="1400" dirty="0" smtClean="0"/>
          </a:p>
          <a:p>
            <a:pPr marL="0" indent="0">
              <a:spcBef>
                <a:spcPts val="600"/>
              </a:spcBef>
              <a:buNone/>
            </a:pPr>
            <a:endParaRPr lang="en-GB" sz="1600" b="1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lvl="1"/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1461924"/>
              </p:ext>
            </p:extLst>
          </p:nvPr>
        </p:nvGraphicFramePr>
        <p:xfrm>
          <a:off x="527054" y="1301284"/>
          <a:ext cx="4200794" cy="205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7476000"/>
              </p:ext>
            </p:extLst>
          </p:nvPr>
        </p:nvGraphicFramePr>
        <p:xfrm>
          <a:off x="5447928" y="1301284"/>
          <a:ext cx="5688632" cy="2055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0" y="3443617"/>
            <a:ext cx="5688632" cy="2793695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 smtClean="0"/>
              <a:t>Observations / commentary:</a:t>
            </a:r>
            <a:endParaRPr lang="en-GB" sz="1800" b="1" dirty="0"/>
          </a:p>
          <a:p>
            <a:pPr>
              <a:spcBef>
                <a:spcPts val="600"/>
              </a:spcBef>
            </a:pPr>
            <a:r>
              <a:rPr lang="en-GB" sz="1600" dirty="0" smtClean="0"/>
              <a:t>Replacement reinsurance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Less favourable terms: suggests respondents are assuming prolonged period of reinsurance market stress</a:t>
            </a:r>
          </a:p>
          <a:p>
            <a:pPr lvl="1">
              <a:spcBef>
                <a:spcPts val="600"/>
              </a:spcBef>
            </a:pPr>
            <a:r>
              <a:rPr lang="en-GB" sz="1400" dirty="0" smtClean="0"/>
              <a:t>Majority assumed it would take longer than 6 months to obtain. One respondent assumed it would take less than 3 months. Unclear whether, and if so ,when reinsurance market would have appetite / capacity to absorb all previous reinsured risk across </a:t>
            </a:r>
            <a:r>
              <a:rPr lang="en-GB" sz="1400" b="1" dirty="0" smtClean="0"/>
              <a:t>ALL</a:t>
            </a:r>
            <a:r>
              <a:rPr lang="en-GB" sz="1400" dirty="0" smtClean="0"/>
              <a:t> affected </a:t>
            </a:r>
          </a:p>
          <a:p>
            <a:pPr marL="449285" lvl="1" indent="0">
              <a:spcBef>
                <a:spcPts val="600"/>
              </a:spcBef>
              <a:buNone/>
            </a:pPr>
            <a:r>
              <a:rPr lang="en-GB" sz="1400" dirty="0" smtClean="0"/>
              <a:t>      insurers. </a:t>
            </a:r>
          </a:p>
          <a:p>
            <a:pPr>
              <a:spcBef>
                <a:spcPts val="600"/>
              </a:spcBef>
            </a:pPr>
            <a:endParaRPr lang="en-GB" sz="1600" dirty="0" smtClean="0"/>
          </a:p>
          <a:p>
            <a:pPr lvl="1">
              <a:spcBef>
                <a:spcPts val="600"/>
              </a:spcBef>
            </a:pPr>
            <a:endParaRPr lang="en-GB" sz="1400" dirty="0" smtClean="0"/>
          </a:p>
          <a:p>
            <a:pPr marL="0" indent="0">
              <a:spcBef>
                <a:spcPts val="600"/>
              </a:spcBef>
              <a:buNone/>
            </a:pPr>
            <a:endParaRPr lang="en-GB" sz="1600" b="1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/>
          </a:p>
          <a:p>
            <a:pPr marL="0" indent="0">
              <a:spcBef>
                <a:spcPts val="600"/>
              </a:spcBef>
              <a:buNone/>
            </a:pPr>
            <a:endParaRPr lang="en-GB" sz="16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en-GB" sz="1800" b="1" dirty="0" smtClean="0"/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15909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Reverse Stress Testing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4" y="1241937"/>
            <a:ext cx="11545610" cy="485052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/>
              <a:t>Observations: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All </a:t>
            </a:r>
            <a:r>
              <a:rPr lang="en-GB" sz="1800" dirty="0" smtClean="0"/>
              <a:t>respondents </a:t>
            </a:r>
            <a:r>
              <a:rPr lang="en-GB" sz="1800" dirty="0"/>
              <a:t>considered a reinsurance counterparty </a:t>
            </a:r>
            <a:r>
              <a:rPr lang="en-GB" sz="1800" dirty="0" smtClean="0"/>
              <a:t>default (or other recapture event) as part of reverse stress or scenario test</a:t>
            </a:r>
          </a:p>
          <a:p>
            <a:pPr>
              <a:spcBef>
                <a:spcPts val="600"/>
              </a:spcBef>
            </a:pPr>
            <a:r>
              <a:rPr lang="en-GB" sz="1800" dirty="0" smtClean="0"/>
              <a:t>Majority identified management actions to rectify a SCR breach within their recovery planning </a:t>
            </a:r>
          </a:p>
          <a:p>
            <a:pPr>
              <a:spcBef>
                <a:spcPts val="600"/>
              </a:spcBef>
            </a:pPr>
            <a:r>
              <a:rPr lang="en-GB" sz="1800" smtClean="0"/>
              <a:t>Many estimated </a:t>
            </a:r>
            <a:r>
              <a:rPr lang="en-GB" sz="1800" dirty="0" smtClean="0"/>
              <a:t>that their longest identified management action would take more than 9 months to implement</a:t>
            </a:r>
            <a:endParaRPr lang="en-GB" sz="1800" dirty="0"/>
          </a:p>
          <a:p>
            <a:pPr>
              <a:spcBef>
                <a:spcPts val="600"/>
              </a:spcBef>
            </a:pPr>
            <a:endParaRPr lang="en-GB" sz="1600" dirty="0" smtClean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 smtClean="0"/>
              <a:t>Commentary</a:t>
            </a:r>
            <a:r>
              <a:rPr lang="en-GB" sz="2000" b="1" dirty="0"/>
              <a:t>:</a:t>
            </a:r>
          </a:p>
          <a:p>
            <a:r>
              <a:rPr lang="en-GB" sz="1800" dirty="0" smtClean="0"/>
              <a:t>Including reinsurance counterparty default (or other recapture event) as a RST is credible – solvency impact is large</a:t>
            </a:r>
          </a:p>
          <a:p>
            <a:r>
              <a:rPr lang="en-GB" sz="1800" dirty="0" smtClean="0"/>
              <a:t>Insurers have 6 months following SCR non-compliance to rectify the breach. Can be extended by 3 months (at supervisor’s discretion)</a:t>
            </a:r>
          </a:p>
          <a:p>
            <a:r>
              <a:rPr lang="en-GB" sz="1800" dirty="0" smtClean="0"/>
              <a:t>Insurers would need to rely on actions that could be implemented within 9 months in order to continue as a going concern. </a:t>
            </a:r>
          </a:p>
          <a:p>
            <a:pPr lvl="1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70450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7AF0F1-0EEB-4FCB-BB51-7908EA40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Non-capital protections to manage reinsurance recapture risk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AD36B9-7533-4AEE-A84E-D4DDD1BD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Setting risk limits and risk appetites</a:t>
            </a:r>
          </a:p>
          <a:p>
            <a:r>
              <a:rPr lang="en-GB" dirty="0"/>
              <a:t>Use of collateral</a:t>
            </a:r>
          </a:p>
          <a:p>
            <a:r>
              <a:rPr lang="en-GB" dirty="0"/>
              <a:t>Treaty recapture provisions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AB53-09CD-46B1-B55B-1F3BD5F1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3EA1-CACE-4F7D-8514-5372A42F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7AB9E0-6F97-45D2-8C82-9C27002BA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risk limits and risk appetites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02035-96E6-4350-8BA0-3A2A1B4AD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C5590-329F-4FD9-8B4E-102E6C68F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19D4D5-F84C-4048-A95F-753DD58BB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chemeClr val="tx1"/>
                </a:solidFill>
              </a:rPr>
              <a:t>Risk Limits - Observations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All respondents assumed that reinsurers default instantaneously when setting risk limits.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Half did not assume subsequent mgmt. actions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Remaining respondents assumed between 1 – 3 mgmt. actions.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All assumed replacement reinsurance 6-12 months following default.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8FBE4C-60BB-4205-9F39-5A5E2252FB9C}"/>
              </a:ext>
            </a:extLst>
          </p:cNvPr>
          <p:cNvSpPr txBox="1">
            <a:spLocks/>
          </p:cNvSpPr>
          <p:nvPr/>
        </p:nvSpPr>
        <p:spPr>
          <a:xfrm>
            <a:off x="527047" y="4149080"/>
            <a:ext cx="4862308" cy="291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600" b="1" dirty="0"/>
              <a:t>Risk Limits –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Instantaneous default </a:t>
            </a:r>
            <a:r>
              <a:rPr lang="en-GB" sz="1600" dirty="0" smtClean="0"/>
              <a:t>&amp; </a:t>
            </a:r>
            <a:r>
              <a:rPr lang="en-GB" sz="1600" dirty="0"/>
              <a:t>no subsequent mgmt. actions is conservative.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Assuming reinsurance replacement 6 – 12 months following default is based entirely on expert judgement. Is it reasonable?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9866F3-E168-4E06-BFFA-E370E330BADC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600" b="1" dirty="0"/>
              <a:t>Risk appetite - Observations</a:t>
            </a:r>
          </a:p>
          <a:p>
            <a:r>
              <a:rPr lang="en-GB" sz="1600" dirty="0"/>
              <a:t>All respondents set their counterparty default risk appetite at counterparty level.</a:t>
            </a:r>
          </a:p>
          <a:p>
            <a:r>
              <a:rPr lang="en-GB" sz="1600" dirty="0"/>
              <a:t>A third also set their appetite at aggregate level (simply adding the exposures together implies a perfect correlation)</a:t>
            </a:r>
          </a:p>
          <a:p>
            <a:r>
              <a:rPr lang="en-GB" sz="1600" dirty="0"/>
              <a:t>By contrast, all respondents assumed </a:t>
            </a:r>
            <a:r>
              <a:rPr lang="en-GB" sz="1600" dirty="0" smtClean="0"/>
              <a:t>0% </a:t>
            </a:r>
            <a:r>
              <a:rPr lang="en-GB" sz="1600" dirty="0"/>
              <a:t>- 25% correlation between reinsurance counterparties within the SCR modelling.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FCEAE2-DADC-4276-A613-A7C6186EF211}"/>
              </a:ext>
            </a:extLst>
          </p:cNvPr>
          <p:cNvSpPr txBox="1">
            <a:spLocks/>
          </p:cNvSpPr>
          <p:nvPr/>
        </p:nvSpPr>
        <p:spPr>
          <a:xfrm>
            <a:off x="6196064" y="4293096"/>
            <a:ext cx="4862308" cy="2913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sz="1600" b="1" dirty="0"/>
              <a:t>Risk appetite – Commentary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One interpretation: a third of respondents take a more conservative approach when setting their risk appetite relative to the scenarios assumed for capital modelling purposes.</a:t>
            </a:r>
          </a:p>
        </p:txBody>
      </p:sp>
    </p:spTree>
    <p:extLst>
      <p:ext uri="{BB962C8B-B14F-4D97-AF65-F5344CB8AC3E}">
        <p14:creationId xmlns:p14="http://schemas.microsoft.com/office/powerpoint/2010/main" val="2760885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collateral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4" y="1241937"/>
            <a:ext cx="7441154" cy="485052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/>
              <a:t>Observations: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All respondents have at least one collateralised annuity related reinsurance treaty and allow for collateral in their exposure calculations.</a:t>
            </a:r>
          </a:p>
          <a:p>
            <a:pPr>
              <a:spcBef>
                <a:spcPts val="600"/>
              </a:spcBef>
            </a:pPr>
            <a:r>
              <a:rPr lang="en-GB" sz="1600" dirty="0" smtClean="0"/>
              <a:t>Provisions </a:t>
            </a:r>
            <a:r>
              <a:rPr lang="en-GB" sz="1600" dirty="0"/>
              <a:t>to introduce or increase collateral provisions on signs of reinsurer distress are common. </a:t>
            </a:r>
          </a:p>
          <a:p>
            <a:pPr>
              <a:spcBef>
                <a:spcPts val="600"/>
              </a:spcBef>
            </a:pPr>
            <a:r>
              <a:rPr lang="en-GB" sz="1600" dirty="0"/>
              <a:t>The majority of respondents identified collateral basis risk from indexation, duration, currency and expected </a:t>
            </a:r>
            <a:r>
              <a:rPr lang="en-GB" sz="1600" dirty="0" err="1"/>
              <a:t>cashflows</a:t>
            </a:r>
            <a:r>
              <a:rPr lang="en-GB" sz="1600" dirty="0" smtClean="0"/>
              <a:t>.</a:t>
            </a:r>
          </a:p>
          <a:p>
            <a:pPr>
              <a:spcBef>
                <a:spcPts val="600"/>
              </a:spcBef>
            </a:pPr>
            <a:endParaRPr lang="en-GB" sz="16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1800" b="1" dirty="0"/>
              <a:t>Commentary:</a:t>
            </a:r>
          </a:p>
          <a:p>
            <a:r>
              <a:rPr lang="en-GB" sz="1600" dirty="0"/>
              <a:t>Collateral reduces insurers’ exposure to reinsurance counterparty risk. However, it only provides partial protection from the impact of a reinsurance recapture event. E.g. does not cover increase in RM or net change in SCR.</a:t>
            </a:r>
          </a:p>
          <a:p>
            <a:r>
              <a:rPr lang="en-GB" sz="1600" dirty="0" smtClean="0"/>
              <a:t>Pre-collateral counterparty exposure for quota share arrangement generally covers the BEL and not only the net exposure</a:t>
            </a:r>
          </a:p>
          <a:p>
            <a:pPr lvl="1"/>
            <a:r>
              <a:rPr lang="en-GB" sz="1400" dirty="0" smtClean="0"/>
              <a:t>Any growth in the market for quota share reinsurance is likely to see an increased focus on collateral.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5AF2D2-6BCC-498E-9436-7889C99FB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65535"/>
              </p:ext>
            </p:extLst>
          </p:nvPr>
        </p:nvGraphicFramePr>
        <p:xfrm>
          <a:off x="7392144" y="1241936"/>
          <a:ext cx="4550298" cy="4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025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075813-D034-4FCF-93B1-1E538952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664422-4D92-4B2A-842D-8A60CD4E7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and </a:t>
            </a:r>
            <a:r>
              <a:rPr lang="en-GB" dirty="0" smtClean="0"/>
              <a:t>Background</a:t>
            </a:r>
          </a:p>
          <a:p>
            <a:r>
              <a:rPr lang="en-GB" dirty="0" smtClean="0"/>
              <a:t>Working Party Objectives </a:t>
            </a:r>
            <a:endParaRPr lang="en-GB" dirty="0"/>
          </a:p>
          <a:p>
            <a:r>
              <a:rPr lang="en-GB" dirty="0" smtClean="0"/>
              <a:t>Methodology</a:t>
            </a:r>
          </a:p>
          <a:p>
            <a:r>
              <a:rPr lang="en-GB" dirty="0" smtClean="0"/>
              <a:t>Survey Participants – Pension Risk Transfer writers</a:t>
            </a:r>
            <a:endParaRPr lang="en-GB" dirty="0"/>
          </a:p>
          <a:p>
            <a:r>
              <a:rPr lang="en-GB" dirty="0" smtClean="0"/>
              <a:t>Reinsurance recapture risk</a:t>
            </a:r>
            <a:endParaRPr lang="en-GB" dirty="0"/>
          </a:p>
          <a:p>
            <a:r>
              <a:rPr lang="en-GB" dirty="0" smtClean="0"/>
              <a:t>Materiality of reinsurance recapture risk </a:t>
            </a:r>
          </a:p>
          <a:p>
            <a:r>
              <a:rPr lang="en-GB" dirty="0" smtClean="0"/>
              <a:t>Top reinsurance destinations for annuity risk transfers</a:t>
            </a:r>
            <a:endParaRPr lang="en-GB" dirty="0"/>
          </a:p>
          <a:p>
            <a:r>
              <a:rPr lang="en-GB" dirty="0"/>
              <a:t>Understanding reinsurance recapture risk exposure</a:t>
            </a:r>
          </a:p>
          <a:p>
            <a:r>
              <a:rPr lang="en-GB" dirty="0" smtClean="0"/>
              <a:t>Non-capital protections to manage reinsurance recapture risk</a:t>
            </a:r>
            <a:endParaRPr lang="en-GB" dirty="0"/>
          </a:p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June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25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Treaty recapture provisions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5568948" cy="4640262"/>
          </a:xfrm>
        </p:spPr>
        <p:txBody>
          <a:bodyPr/>
          <a:lstStyle/>
          <a:p>
            <a:pPr marL="0" indent="0">
              <a:buFont typeface="Wingdings 3" charset="2"/>
              <a:buNone/>
            </a:pPr>
            <a:r>
              <a:rPr lang="en-GB" sz="1800" b="1" dirty="0" smtClean="0"/>
              <a:t>Observations / Commentary</a:t>
            </a:r>
            <a:endParaRPr lang="en-GB" sz="1800" b="1" dirty="0"/>
          </a:p>
          <a:p>
            <a:r>
              <a:rPr lang="en-GB" sz="1600" b="1" dirty="0"/>
              <a:t>Reinsurer regulatory solvency breach</a:t>
            </a:r>
            <a:r>
              <a:rPr lang="en-GB" sz="1600" dirty="0"/>
              <a:t> </a:t>
            </a:r>
            <a:r>
              <a:rPr lang="en-GB" sz="1600" dirty="0" smtClean="0"/>
              <a:t>is noteworthy given its potential </a:t>
            </a:r>
            <a:r>
              <a:rPr lang="en-GB" sz="1600" dirty="0"/>
              <a:t>to cause a disorderly market event. </a:t>
            </a:r>
            <a:endParaRPr lang="en-GB" sz="1600" dirty="0" smtClean="0"/>
          </a:p>
          <a:p>
            <a:pPr lvl="1"/>
            <a:r>
              <a:rPr lang="en-GB" sz="1400" dirty="0" smtClean="0"/>
              <a:t>Could lead to a ‘run on the reinsurers’. And…</a:t>
            </a:r>
          </a:p>
          <a:p>
            <a:pPr lvl="1"/>
            <a:r>
              <a:rPr lang="en-GB" sz="1400" dirty="0" smtClean="0"/>
              <a:t>Have macroeconomic consequences if a single reinsurer was a counterparty to a number of insurers.</a:t>
            </a:r>
            <a:endParaRPr lang="en-GB" sz="1400" dirty="0"/>
          </a:p>
          <a:p>
            <a:r>
              <a:rPr lang="en-GB" sz="1600" dirty="0" smtClean="0"/>
              <a:t>Only 2 of the 6 respondents would be able to recapture reinsurance that had </a:t>
            </a:r>
            <a:r>
              <a:rPr lang="en-GB" sz="1600" b="1" dirty="0" smtClean="0"/>
              <a:t>ceased to qualify</a:t>
            </a:r>
            <a:r>
              <a:rPr lang="en-GB" sz="1600" dirty="0" smtClean="0"/>
              <a:t> as risk mitigation for regulatory purposes. This suggests that 4 of the 6 respondents could end up recognising losses even if the reinsurer had not technically defaulted or breached their solvency coverage. E.g. following an unfavourable court ruling.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73446906"/>
              </p:ext>
            </p:extLst>
          </p:nvPr>
        </p:nvGraphicFramePr>
        <p:xfrm>
          <a:off x="6168008" y="1576844"/>
          <a:ext cx="5845810" cy="350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481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4822C-57CF-49FC-A7FB-9DC3BA327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505278-BACE-46E9-8ECD-1BC89EE6A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008" y="1340768"/>
            <a:ext cx="11055349" cy="4640262"/>
          </a:xfrm>
        </p:spPr>
        <p:txBody>
          <a:bodyPr/>
          <a:lstStyle/>
          <a:p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Impact of a reinsurance counterparty default (or other recapture event) can be </a:t>
            </a:r>
            <a:r>
              <a:rPr lang="en-GB" b="0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material. Levers to</a:t>
            </a:r>
            <a:r>
              <a:rPr lang="en-GB" b="0" i="0" u="none" strike="noStrike" dirty="0" smtClean="0">
                <a:solidFill>
                  <a:srgbClr val="000000"/>
                </a:solidFill>
                <a:latin typeface="Arial" panose="020B0604020202020204" pitchFamily="34" charset="0"/>
              </a:rPr>
              <a:t> manage and control it will be important for all levels including Board to understand.</a:t>
            </a:r>
            <a:endParaRPr lang="en-GB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Convergence among participants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in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 number of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areas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delegation of responsibility to manage reinsurance counterparty exposures to committees, risk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limits, use of collateral</a:t>
            </a:r>
          </a:p>
          <a:p>
            <a:r>
              <a:rPr lang="en-GB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ORSA analysis could be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an area for refinement – single factor stress could oversimplify real world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dynamics</a:t>
            </a: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Other areas that could be benefit from refinement: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Collateral: basis and other risk taken on following recapture. (Re)consider?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Treaty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recapture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provisions: For majority who do not include recapture clauses in the event reinsurance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arrangement no longer qualified as SII risk mitigation for regulatory </a:t>
            </a:r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purposes?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A disorderly reinsurance recapture could pose a threat to macroeconomic stability. Will likely be an area of interest to policymakers / regulators around the world.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5A32AF-A3CB-4CCC-A2A0-C514EFC9A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1EF82-1332-4C56-897F-A03F2C59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8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A6AF-1811-4E27-A96F-54109F1D0275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11174" y="4005068"/>
            <a:ext cx="10995025" cy="235640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Expressions of individual views by members of the Institute and Faculty of Actuaries and its staff are encouraged.</a:t>
            </a:r>
          </a:p>
          <a:p>
            <a:pPr marL="0" indent="0">
              <a:buNone/>
            </a:pPr>
            <a:r>
              <a:rPr lang="en-GB" dirty="0"/>
              <a:t>The views expressed in this presentation are those of the presenter.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1175" y="693242"/>
            <a:ext cx="5440809" cy="1728192"/>
          </a:xfrm>
          <a:prstGeom prst="wedgeRectCallout">
            <a:avLst>
              <a:gd name="adj1" fmla="val -998"/>
              <a:gd name="adj2" fmla="val 1266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ular Callout 6"/>
          <p:cNvSpPr/>
          <p:nvPr/>
        </p:nvSpPr>
        <p:spPr>
          <a:xfrm>
            <a:off x="6240015" y="693242"/>
            <a:ext cx="5424937" cy="1728192"/>
          </a:xfrm>
          <a:prstGeom prst="wedgeRectCallout">
            <a:avLst>
              <a:gd name="adj1" fmla="val -53799"/>
              <a:gd name="adj2" fmla="val 1275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5840"/>
            <a:ext cx="4973961" cy="114300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2"/>
                </a:solidFill>
              </a:rPr>
              <a:t>Questions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456040" y="980728"/>
            <a:ext cx="50501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D9AB16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sz="4800" dirty="0">
                <a:solidFill>
                  <a:schemeClr val="bg1"/>
                </a:solidFill>
              </a:rPr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96446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and 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484784"/>
            <a:ext cx="11055349" cy="4640262"/>
          </a:xfrm>
        </p:spPr>
        <p:txBody>
          <a:bodyPr/>
          <a:lstStyle/>
          <a:p>
            <a:r>
              <a:rPr lang="en-GB" dirty="0"/>
              <a:t>Writing annuities – capital intensive under Solvency </a:t>
            </a:r>
            <a:r>
              <a:rPr lang="en-GB" dirty="0" smtClean="0"/>
              <a:t>II</a:t>
            </a:r>
          </a:p>
          <a:p>
            <a:pPr marL="0" indent="0">
              <a:buNone/>
            </a:pPr>
            <a:r>
              <a:rPr lang="en-GB" dirty="0"/>
              <a:t>	- 	Risk Margin: large and sensitive to movements in </a:t>
            </a:r>
            <a:r>
              <a:rPr lang="en-GB" dirty="0" smtClean="0"/>
              <a:t>rates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	SCR: longevity risk </a:t>
            </a:r>
            <a:r>
              <a:rPr lang="en-GB" dirty="0" smtClean="0"/>
              <a:t>capital calibrations 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r>
              <a:rPr lang="en-GB" dirty="0" smtClean="0"/>
              <a:t>Increased incentives for UK insurers to enter into risk transfer arrangements.</a:t>
            </a:r>
          </a:p>
          <a:p>
            <a:pPr marL="896984" lvl="2" indent="0">
              <a:buNone/>
            </a:pPr>
            <a:r>
              <a:rPr lang="en-GB" sz="2000" dirty="0" smtClean="0"/>
              <a:t>- </a:t>
            </a:r>
            <a:r>
              <a:rPr lang="en-GB" dirty="0" smtClean="0"/>
              <a:t>	</a:t>
            </a:r>
            <a:r>
              <a:rPr lang="en-GB" sz="2000" dirty="0" smtClean="0"/>
              <a:t>Introduces new risks to insurers’ balance sheets that are not obvious (‘hidden’)</a:t>
            </a:r>
          </a:p>
          <a:p>
            <a:pPr marL="0" indent="0">
              <a:buNone/>
            </a:pPr>
            <a:r>
              <a:rPr lang="en-GB" dirty="0" smtClean="0"/>
              <a:t>		- </a:t>
            </a:r>
            <a:r>
              <a:rPr lang="en-GB" dirty="0"/>
              <a:t>	</a:t>
            </a:r>
            <a:r>
              <a:rPr lang="en-GB" dirty="0" smtClean="0"/>
              <a:t>Micro risks (balance sheet impact)</a:t>
            </a:r>
          </a:p>
          <a:p>
            <a:pPr marL="0" indent="0">
              <a:buNone/>
            </a:pPr>
            <a:r>
              <a:rPr lang="en-GB" dirty="0" smtClean="0"/>
              <a:t>		- 	Macro </a:t>
            </a:r>
            <a:r>
              <a:rPr lang="en-GB" dirty="0"/>
              <a:t>risks (limited </a:t>
            </a:r>
            <a:r>
              <a:rPr lang="en-GB" dirty="0" smtClean="0"/>
              <a:t>substitutability)</a:t>
            </a:r>
            <a:endParaRPr lang="en-GB" dirty="0"/>
          </a:p>
          <a:p>
            <a:pPr marL="896984" lvl="2" indent="0">
              <a:buNone/>
            </a:pPr>
            <a:r>
              <a:rPr lang="en-GB" sz="2000" dirty="0" smtClean="0"/>
              <a:t>-	Materiality has increased focus from a range of stakeholders incl. regulators</a:t>
            </a:r>
          </a:p>
          <a:p>
            <a:pPr marL="0" indent="0">
              <a:buNone/>
            </a:pPr>
            <a:r>
              <a:rPr lang="en-GB" dirty="0" smtClean="0"/>
              <a:t>		</a:t>
            </a:r>
            <a:endParaRPr lang="en-GB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07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Party Objectives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484784"/>
            <a:ext cx="11055349" cy="4640262"/>
          </a:xfrm>
        </p:spPr>
        <p:txBody>
          <a:bodyPr/>
          <a:lstStyle/>
          <a:p>
            <a:r>
              <a:rPr lang="en-GB" dirty="0" smtClean="0"/>
              <a:t>Increase reinsurance recapture risk awareness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 	</a:t>
            </a:r>
            <a:r>
              <a:rPr lang="en-GB" dirty="0" smtClean="0"/>
              <a:t>Low probability &amp; high impact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	</a:t>
            </a:r>
            <a:r>
              <a:rPr lang="en-GB" dirty="0" smtClean="0"/>
              <a:t>Capital &amp; collateral is helpful – but unlikely to be sufficient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	Suite of other protections likely to be needed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r>
              <a:rPr lang="en-GB" dirty="0" smtClean="0"/>
              <a:t>Support market practitioners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 	</a:t>
            </a:r>
            <a:r>
              <a:rPr lang="en-GB" dirty="0" smtClean="0"/>
              <a:t>Increase publicly available information repository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- 	</a:t>
            </a:r>
            <a:r>
              <a:rPr lang="en-GB" dirty="0" smtClean="0"/>
              <a:t>Contribute to the evolution &amp; development of industry best practice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2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393311"/>
            <a:ext cx="11055349" cy="1143000"/>
          </a:xfrm>
        </p:spPr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5" y="1340768"/>
            <a:ext cx="2904650" cy="43924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b="1" dirty="0" smtClean="0"/>
              <a:t>(7) Themes</a:t>
            </a:r>
            <a:r>
              <a:rPr lang="en-GB" dirty="0" smtClean="0"/>
              <a:t>: used as the lens to assess the topic through 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(16) Hypotheses*</a:t>
            </a:r>
            <a:r>
              <a:rPr lang="en-GB" dirty="0" smtClean="0"/>
              <a:t>: used to frame the problem &amp; focus questions</a:t>
            </a:r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b="1" dirty="0" smtClean="0"/>
              <a:t>(58) Questions</a:t>
            </a:r>
            <a:r>
              <a:rPr lang="en-GB" dirty="0" smtClean="0"/>
              <a:t>: mapped to all themes &amp; hypotheses </a:t>
            </a:r>
            <a:endParaRPr lang="en-GB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 smtClean="0">
              <a:effectLst/>
              <a:latin typeface="Trebuchet MS (Body)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263239"/>
            <a:ext cx="7920880" cy="42539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9376" y="5805264"/>
            <a:ext cx="907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*Hypotheses were not used to form absolute views on survey participants’ responses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5383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Participants – Pension Risk Transfer writers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4" y="1340768"/>
            <a:ext cx="11401594" cy="4847307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</a:rPr>
              <a:t>Total </a:t>
            </a:r>
            <a:r>
              <a:rPr lang="en-GB" dirty="0">
                <a:ea typeface="Calibri" panose="020F0502020204030204" pitchFamily="34" charset="0"/>
              </a:rPr>
              <a:t>number of respondents: 6 (5 of the 8 currently </a:t>
            </a:r>
            <a:r>
              <a:rPr lang="en-GB" dirty="0" smtClean="0">
                <a:ea typeface="Calibri" panose="020F0502020204030204" pitchFamily="34" charset="0"/>
              </a:rPr>
              <a:t>active PRT </a:t>
            </a:r>
            <a:r>
              <a:rPr lang="en-GB" dirty="0">
                <a:ea typeface="Calibri" panose="020F0502020204030204" pitchFamily="34" charset="0"/>
              </a:rPr>
              <a:t>writers were represented)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</a:rPr>
              <a:t>Total </a:t>
            </a:r>
            <a:r>
              <a:rPr lang="en-GB" dirty="0">
                <a:ea typeface="Calibri" panose="020F0502020204030204" pitchFamily="34" charset="0"/>
              </a:rPr>
              <a:t>value of transactions </a:t>
            </a:r>
            <a:r>
              <a:rPr lang="en-GB" dirty="0" smtClean="0">
                <a:ea typeface="Calibri" panose="020F0502020204030204" pitchFamily="34" charset="0"/>
              </a:rPr>
              <a:t>conducted by survey respondents: </a:t>
            </a:r>
            <a:r>
              <a:rPr lang="en-GB" dirty="0">
                <a:ea typeface="Calibri" panose="020F0502020204030204" pitchFamily="34" charset="0"/>
              </a:rPr>
              <a:t>£110bn or c.75% </a:t>
            </a:r>
            <a:r>
              <a:rPr lang="en-GB" dirty="0" smtClean="0">
                <a:ea typeface="Calibri" panose="020F0502020204030204" pitchFamily="34" charset="0"/>
              </a:rPr>
              <a:t>of the UK market (between 2009 and H1 2020)</a:t>
            </a:r>
            <a:endParaRPr lang="en-GB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</a:rPr>
              <a:t>Total </a:t>
            </a:r>
            <a:r>
              <a:rPr lang="en-GB" dirty="0">
                <a:ea typeface="Calibri" panose="020F0502020204030204" pitchFamily="34" charset="0"/>
              </a:rPr>
              <a:t>number of transactions </a:t>
            </a:r>
            <a:r>
              <a:rPr lang="en-GB" dirty="0" smtClean="0">
                <a:ea typeface="Calibri" panose="020F0502020204030204" pitchFamily="34" charset="0"/>
              </a:rPr>
              <a:t>completed by survey respondents: 1,670 </a:t>
            </a:r>
            <a:r>
              <a:rPr lang="en-GB" dirty="0">
                <a:ea typeface="Calibri" panose="020F0502020204030204" pitchFamily="34" charset="0"/>
              </a:rPr>
              <a:t>or c.95% </a:t>
            </a:r>
            <a:r>
              <a:rPr lang="en-GB" dirty="0" smtClean="0">
                <a:ea typeface="Calibri" panose="020F0502020204030204" pitchFamily="34" charset="0"/>
              </a:rPr>
              <a:t>of the UK market</a:t>
            </a:r>
            <a:endParaRPr lang="en-GB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</a:rPr>
              <a:t>Market share of active PRT writers survey respondents: £22bn or c.55% of the UK market (between H2 2019 and  H1 2020)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ea typeface="Calibri" panose="020F0502020204030204" pitchFamily="34" charset="0"/>
              </a:rPr>
              <a:t>Full </a:t>
            </a:r>
            <a:r>
              <a:rPr lang="en-GB" dirty="0">
                <a:ea typeface="Calibri" panose="020F0502020204030204" pitchFamily="34" charset="0"/>
              </a:rPr>
              <a:t>quoting range represented &lt; £50m to &gt; £2bn including deferred lives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0070C0"/>
              </a:solidFill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>
                <a:latin typeface="Trebuchet MS (Body)"/>
              </a:rPr>
              <a:t>Maintaining confidentiality of individual responses was prioritised throughout the data gathering &amp; analysis period</a:t>
            </a:r>
            <a:endParaRPr lang="en-GB" b="1" dirty="0">
              <a:latin typeface="Trebuchet MS (Body)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83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AF9D-A719-41FA-8EC0-363329A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Reinsurance </a:t>
            </a:r>
            <a:r>
              <a:rPr lang="en-GB" dirty="0"/>
              <a:t>Recapture </a:t>
            </a:r>
            <a:r>
              <a:rPr lang="en-GB" dirty="0" smtClean="0"/>
              <a:t>Risk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F1C1-CDE7-4C83-BB43-603A7B278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9529388" cy="4640262"/>
          </a:xfrm>
        </p:spPr>
        <p:txBody>
          <a:bodyPr/>
          <a:lstStyle/>
          <a:p>
            <a:r>
              <a:rPr lang="en-GB" sz="2000" b="1" dirty="0"/>
              <a:t>Reinsurance recapture risk </a:t>
            </a:r>
            <a:r>
              <a:rPr lang="en-GB" sz="2000" dirty="0"/>
              <a:t>describes the point in time when previously reinsured risk is returned to the ceding entity’s regulatory balance sheet for recognition purposes. This could occur if: </a:t>
            </a:r>
          </a:p>
          <a:p>
            <a:pPr lvl="1"/>
            <a:r>
              <a:rPr lang="en-GB" dirty="0">
                <a:ea typeface="+mn-ea"/>
              </a:rPr>
              <a:t>A recapture provision agreed between the ceding entity and the reinsurer is </a:t>
            </a:r>
            <a:r>
              <a:rPr lang="en-GB" dirty="0" smtClean="0">
                <a:ea typeface="+mn-ea"/>
              </a:rPr>
              <a:t>triggered </a:t>
            </a:r>
            <a:endParaRPr lang="en-GB" dirty="0">
              <a:ea typeface="+mn-ea"/>
            </a:endParaRPr>
          </a:p>
          <a:p>
            <a:pPr lvl="1"/>
            <a:r>
              <a:rPr lang="en-GB" dirty="0">
                <a:ea typeface="+mn-ea"/>
              </a:rPr>
              <a:t>The ceding entity’s reinsurance arrangement was deemed, e.g. by the regulator, to no longer meet qualifying criteria </a:t>
            </a:r>
            <a:r>
              <a:rPr lang="en-GB" dirty="0" smtClean="0">
                <a:ea typeface="+mn-ea"/>
              </a:rPr>
              <a:t>as risk mitigation </a:t>
            </a:r>
            <a:endParaRPr lang="en-GB" dirty="0">
              <a:ea typeface="+mn-ea"/>
            </a:endParaRPr>
          </a:p>
          <a:p>
            <a:r>
              <a:rPr lang="en-GB" sz="2000" dirty="0"/>
              <a:t>The materiality of this risk has increased as insurers have increased their use of reinsurance to support their bulk and individual annuity propositions.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D4F6-276A-45E6-9386-D6865BA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C363-9C3E-407F-AB57-CD8928F3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2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AF9D-A719-41FA-8EC0-363329A24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POLL (1/2)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7F1C1-CDE7-4C83-BB43-603A7B278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2" y="1557338"/>
            <a:ext cx="9529388" cy="464026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We asked </a:t>
            </a:r>
            <a:r>
              <a:rPr lang="en-GB" b="1" dirty="0"/>
              <a:t>survey respondents to indicate the loss of solvency coverage that would be incurred if all business to their most material reinsurance counterparty was recaptured.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What </a:t>
            </a:r>
            <a:r>
              <a:rPr lang="en-GB" b="1" dirty="0"/>
              <a:t>range was most frequently selected? </a:t>
            </a:r>
          </a:p>
          <a:p>
            <a:pPr marL="0" indent="0">
              <a:buNone/>
            </a:pPr>
            <a:r>
              <a:rPr lang="en-GB" dirty="0" smtClean="0"/>
              <a:t>A</a:t>
            </a:r>
            <a:r>
              <a:rPr lang="en-GB" dirty="0"/>
              <a:t>. 30-40%</a:t>
            </a:r>
          </a:p>
          <a:p>
            <a:pPr marL="0" indent="0">
              <a:buNone/>
            </a:pPr>
            <a:r>
              <a:rPr lang="en-GB" dirty="0"/>
              <a:t>B. 40-50%</a:t>
            </a:r>
          </a:p>
          <a:p>
            <a:pPr marL="0" indent="0">
              <a:buNone/>
            </a:pPr>
            <a:r>
              <a:rPr lang="en-GB" dirty="0"/>
              <a:t>C. 50-60%</a:t>
            </a:r>
          </a:p>
          <a:p>
            <a:pPr marL="0" indent="0">
              <a:buNone/>
            </a:pPr>
            <a:r>
              <a:rPr lang="en-GB" dirty="0"/>
              <a:t>D. 60-70%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CD4F6-276A-45E6-9386-D6865BAF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3C363-9C3E-407F-AB57-CD8928F3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E1C19-A04E-4390-A400-023E4FCB19F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74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197D71-CCD3-4007-B9C2-7A577CB3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Materiality of Reinsurance Recapture Risk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70E2A2-34E4-427C-974C-E69BAE4A8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4" y="1452204"/>
            <a:ext cx="6721076" cy="464026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/>
              <a:t>Observations:</a:t>
            </a:r>
          </a:p>
          <a:p>
            <a:pPr>
              <a:spcBef>
                <a:spcPts val="600"/>
              </a:spcBef>
            </a:pPr>
            <a:r>
              <a:rPr lang="en-GB" sz="2000" dirty="0" smtClean="0"/>
              <a:t>Reinsurance </a:t>
            </a:r>
            <a:r>
              <a:rPr lang="en-GB" sz="2000" dirty="0"/>
              <a:t>counterparty risk SCR from survey participants was calculated to be c.1% of reported YE 2020 SCRs on </a:t>
            </a:r>
            <a:r>
              <a:rPr lang="en-GB" sz="2000" dirty="0" smtClean="0"/>
              <a:t>average</a:t>
            </a:r>
            <a:endParaRPr lang="en-GB" sz="2000" dirty="0"/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n-GB" sz="2000" b="1" dirty="0"/>
              <a:t>Commentary:</a:t>
            </a:r>
          </a:p>
          <a:p>
            <a:r>
              <a:rPr lang="en-GB" sz="2000" dirty="0"/>
              <a:t>The adverse impact on solvency coverage following the recapture of all business ceded to a </a:t>
            </a:r>
            <a:r>
              <a:rPr lang="en-GB" sz="2000" b="1" dirty="0"/>
              <a:t>single reinsurance counterparty</a:t>
            </a:r>
            <a:r>
              <a:rPr lang="en-GB" sz="2000" dirty="0"/>
              <a:t> could be up to 50 times the amount of counterparty risk capital insurer participants are holding </a:t>
            </a:r>
            <a:r>
              <a:rPr lang="en-GB" sz="2000" b="1" dirty="0"/>
              <a:t>for all</a:t>
            </a:r>
            <a:r>
              <a:rPr lang="en-GB" sz="2000" dirty="0"/>
              <a:t> reinsurance counterparty exposures.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29 June 2022</a:t>
            </a:r>
          </a:p>
          <a:p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5AF2D2-6BCC-498E-9436-7889C99FB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6363511"/>
              </p:ext>
            </p:extLst>
          </p:nvPr>
        </p:nvGraphicFramePr>
        <p:xfrm>
          <a:off x="6672064" y="1347071"/>
          <a:ext cx="5054356" cy="485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6860582"/>
      </p:ext>
    </p:extLst>
  </p:cSld>
  <p:clrMapOvr>
    <a:masterClrMapping/>
  </p:clrMapOvr>
</p:sld>
</file>

<file path=ppt/theme/theme1.xml><?xml version="1.0" encoding="utf-8"?>
<a:theme xmlns:a="http://schemas.openxmlformats.org/drawingml/2006/main" name="IFOA PowerPoint template 07">
  <a:themeElements>
    <a:clrScheme name="IFoA Cyan">
      <a:dk1>
        <a:srgbClr val="3F4548"/>
      </a:dk1>
      <a:lt1>
        <a:sysClr val="window" lastClr="FFFFFF"/>
      </a:lt1>
      <a:dk2>
        <a:srgbClr val="002060"/>
      </a:dk2>
      <a:lt2>
        <a:srgbClr val="FFFFFF"/>
      </a:lt2>
      <a:accent1>
        <a:srgbClr val="009CC8"/>
      </a:accent1>
      <a:accent2>
        <a:srgbClr val="113458"/>
      </a:accent2>
      <a:accent3>
        <a:srgbClr val="D9AB16"/>
      </a:accent3>
      <a:accent4>
        <a:srgbClr val="8076CF"/>
      </a:accent4>
      <a:accent5>
        <a:srgbClr val="11B3A2"/>
      </a:accent5>
      <a:accent6>
        <a:srgbClr val="7CB3E1"/>
      </a:accent6>
      <a:hlink>
        <a:srgbClr val="3F4548"/>
      </a:hlink>
      <a:folHlink>
        <a:srgbClr val="3F4548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FOA PowerPoint template 16.9 V02.potx [Read-Only]" id="{BC41FE35-ABD3-416D-B243-F845B7B68FA5}" vid="{0D09EAAF-6217-4AF1-8C23-56986BDDC91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IFOA PowerPoint template 16.9 V02 - Reinsurance Recapture WP Sessional</Template>
  <TotalTime>3174</TotalTime>
  <Words>2065</Words>
  <Application>Microsoft Office PowerPoint</Application>
  <PresentationFormat>Widescreen</PresentationFormat>
  <Paragraphs>254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Trebuchet MS (Body)</vt:lpstr>
      <vt:lpstr>Wingdings 3</vt:lpstr>
      <vt:lpstr>IFOA PowerPoint template 07</vt:lpstr>
      <vt:lpstr>Insurer’s hidden risk from reinsurance recaptures – The perspective of UK annuity writers</vt:lpstr>
      <vt:lpstr>Agenda</vt:lpstr>
      <vt:lpstr>Introduction and Background</vt:lpstr>
      <vt:lpstr>Working Party Objectives</vt:lpstr>
      <vt:lpstr>Methodology</vt:lpstr>
      <vt:lpstr>Survey Participants – Pension Risk Transfer writers</vt:lpstr>
      <vt:lpstr>Reinsurance Recapture Risk</vt:lpstr>
      <vt:lpstr>POLL (1/2)</vt:lpstr>
      <vt:lpstr>Materiality of Reinsurance Recapture Risk</vt:lpstr>
      <vt:lpstr>POLL (2/2)</vt:lpstr>
      <vt:lpstr>Top reinsurance destinations for annuity risk transfers </vt:lpstr>
      <vt:lpstr>Understanding reinsurance recapture risk</vt:lpstr>
      <vt:lpstr>Board &amp; Executive Committee</vt:lpstr>
      <vt:lpstr>Capital modelling – methodology &amp; approach</vt:lpstr>
      <vt:lpstr>ORSA (including stress &amp; scenario testing)</vt:lpstr>
      <vt:lpstr>Reverse Stress Testing</vt:lpstr>
      <vt:lpstr>Non-capital protections to manage reinsurance recapture risk</vt:lpstr>
      <vt:lpstr>Setting risk limits and risk appetites</vt:lpstr>
      <vt:lpstr>Use of collateral</vt:lpstr>
      <vt:lpstr>Treaty recapture provisions</vt:lpstr>
      <vt:lpstr>Conclusions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Insurer’s hidden risk from reinsurance recaptures</dc:title>
  <dc:creator>Jamie Funnell</dc:creator>
  <cp:lastModifiedBy>Ugono, Mudi</cp:lastModifiedBy>
  <cp:revision>80</cp:revision>
  <dcterms:created xsi:type="dcterms:W3CDTF">2022-06-22T12:28:33Z</dcterms:created>
  <dcterms:modified xsi:type="dcterms:W3CDTF">2022-07-01T10:52:19Z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a2d578-123f-44bc-9555-8c0ceebc39af_Enabled">
    <vt:lpwstr>true</vt:lpwstr>
  </property>
  <property fmtid="{D5CDD505-2E9C-101B-9397-08002B2CF9AE}" pid="3" name="MSIP_Label_eca2d578-123f-44bc-9555-8c0ceebc39af_SetDate">
    <vt:lpwstr>2022-06-22T14:26:47Z</vt:lpwstr>
  </property>
  <property fmtid="{D5CDD505-2E9C-101B-9397-08002B2CF9AE}" pid="4" name="MSIP_Label_eca2d578-123f-44bc-9555-8c0ceebc39af_Method">
    <vt:lpwstr>Privileged</vt:lpwstr>
  </property>
  <property fmtid="{D5CDD505-2E9C-101B-9397-08002B2CF9AE}" pid="5" name="MSIP_Label_eca2d578-123f-44bc-9555-8c0ceebc39af_Name">
    <vt:lpwstr>eca2d578-123f-44bc-9555-8c0ceebc39af</vt:lpwstr>
  </property>
  <property fmtid="{D5CDD505-2E9C-101B-9397-08002B2CF9AE}" pid="6" name="MSIP_Label_eca2d578-123f-44bc-9555-8c0ceebc39af_SiteId">
    <vt:lpwstr>c9da0d0e-f235-4e9a-b399-246a120ebd3e</vt:lpwstr>
  </property>
  <property fmtid="{D5CDD505-2E9C-101B-9397-08002B2CF9AE}" pid="7" name="MSIP_Label_eca2d578-123f-44bc-9555-8c0ceebc39af_ActionId">
    <vt:lpwstr>3585c5b2-95d3-437a-8df0-4e7fca0b0c24</vt:lpwstr>
  </property>
  <property fmtid="{D5CDD505-2E9C-101B-9397-08002B2CF9AE}" pid="8" name="MSIP_Label_eca2d578-123f-44bc-9555-8c0ceebc39af_ContentBits">
    <vt:lpwstr>2</vt:lpwstr>
  </property>
  <property fmtid="{D5CDD505-2E9C-101B-9397-08002B2CF9AE}" pid="9" name="_AdHocReviewCycleID">
    <vt:i4>1641385697</vt:i4>
  </property>
  <property fmtid="{D5CDD505-2E9C-101B-9397-08002B2CF9AE}" pid="10" name="_NewReviewCycle">
    <vt:lpwstr/>
  </property>
  <property fmtid="{D5CDD505-2E9C-101B-9397-08002B2CF9AE}" pid="11" name="_EmailSubject">
    <vt:lpwstr>IFoA reinsurance recapture working party landing page - 'key outputs' [suggested updates]</vt:lpwstr>
  </property>
  <property fmtid="{D5CDD505-2E9C-101B-9397-08002B2CF9AE}" pid="12" name="_AuthorEmail">
    <vt:lpwstr>Mudi.Ugono@bankofengland.co.uk</vt:lpwstr>
  </property>
  <property fmtid="{D5CDD505-2E9C-101B-9397-08002B2CF9AE}" pid="13" name="_AuthorEmailDisplayName">
    <vt:lpwstr>Ugono, Mudi</vt:lpwstr>
  </property>
</Properties>
</file>