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1" r:id="rId2"/>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F5FF"/>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660"/>
  </p:normalViewPr>
  <p:slideViewPr>
    <p:cSldViewPr showGuides="1">
      <p:cViewPr varScale="1">
        <p:scale>
          <a:sx n="68" d="100"/>
          <a:sy n="68" d="100"/>
        </p:scale>
        <p:origin x="1386" y="-114"/>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9" name="TextBox 8"/>
          <p:cNvSpPr txBox="1"/>
          <p:nvPr userDrawn="1"/>
        </p:nvSpPr>
        <p:spPr>
          <a:xfrm>
            <a:off x="445138" y="6237312"/>
            <a:ext cx="1728192" cy="369332"/>
          </a:xfrm>
          <a:prstGeom prst="rect">
            <a:avLst/>
          </a:prstGeom>
          <a:noFill/>
        </p:spPr>
        <p:txBody>
          <a:bodyPr wrap="square" rtlCol="0">
            <a:spAutoFit/>
          </a:bodyPr>
          <a:lstStyle/>
          <a:p>
            <a:r>
              <a:rPr lang="en-GB" dirty="0" smtClean="0">
                <a:solidFill>
                  <a:srgbClr val="FFFF00"/>
                </a:solidFill>
              </a:rPr>
              <a:t>DATE</a:t>
            </a:r>
            <a:endParaRPr lang="en-GB" dirty="0">
              <a:solidFill>
                <a:srgbClr val="FFFF00"/>
              </a:solidFill>
            </a:endParaRPr>
          </a:p>
        </p:txBody>
      </p:sp>
    </p:spTree>
    <p:extLst>
      <p:ext uri="{BB962C8B-B14F-4D97-AF65-F5344CB8AC3E}">
        <p14:creationId xmlns:p14="http://schemas.microsoft.com/office/powerpoint/2010/main" val="58633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sp>
        <p:nvSpPr>
          <p:cNvPr id="3" name="TextBox 2"/>
          <p:cNvSpPr txBox="1"/>
          <p:nvPr userDrawn="1"/>
        </p:nvSpPr>
        <p:spPr>
          <a:xfrm>
            <a:off x="445138" y="6237312"/>
            <a:ext cx="1728192" cy="369332"/>
          </a:xfrm>
          <a:prstGeom prst="rect">
            <a:avLst/>
          </a:prstGeom>
          <a:noFill/>
        </p:spPr>
        <p:txBody>
          <a:bodyPr wrap="square" rtlCol="0">
            <a:spAutoFit/>
          </a:bodyPr>
          <a:lstStyle/>
          <a:p>
            <a:r>
              <a:rPr lang="en-GB" b="1" dirty="0" smtClean="0">
                <a:solidFill>
                  <a:schemeClr val="accent3"/>
                </a:solidFill>
              </a:rPr>
              <a:t>23 June 2021</a:t>
            </a:r>
            <a:endParaRPr lang="en-GB" b="1" dirty="0">
              <a:solidFill>
                <a:schemeClr val="accent3"/>
              </a:solidFill>
            </a:endParaRPr>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1394681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4107042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8229" y="1557338"/>
            <a:ext cx="8982471" cy="367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pic>
        <p:nvPicPr>
          <p:cNvPr id="1026" name="Picture 2" descr="Image result for university of east anglia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259" t="28862" r="12036" b="24841"/>
          <a:stretch/>
        </p:blipFill>
        <p:spPr bwMode="auto">
          <a:xfrm>
            <a:off x="9601490" y="12073556"/>
            <a:ext cx="367503" cy="216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2360" b="32360"/>
          <a:stretch/>
        </p:blipFill>
        <p:spPr>
          <a:xfrm>
            <a:off x="5745088" y="5661248"/>
            <a:ext cx="1609023" cy="567656"/>
          </a:xfrm>
          <a:prstGeom prst="rect">
            <a:avLst/>
          </a:prstGeom>
        </p:spPr>
      </p:pic>
      <p:pic>
        <p:nvPicPr>
          <p:cNvPr id="7" name="Picture 2" descr="Image result for canadian institute of actuarie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5306" b="36172"/>
          <a:stretch/>
        </p:blipFill>
        <p:spPr bwMode="auto">
          <a:xfrm>
            <a:off x="3800872" y="5661248"/>
            <a:ext cx="1827374" cy="521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riot watt university"/>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7663" b="23197"/>
          <a:stretch/>
        </p:blipFill>
        <p:spPr bwMode="auto">
          <a:xfrm>
            <a:off x="2504728" y="5687036"/>
            <a:ext cx="1102718" cy="5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39598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374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Forest green</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sp>
          <p:nvSpPr>
            <p:cNvPr id="50" name="Rectangle 49"/>
            <p:cNvSpPr/>
            <p:nvPr userDrawn="1"/>
          </p:nvSpPr>
          <p:spPr>
            <a:xfrm>
              <a:off x="-2972065" y="3145009"/>
              <a:ext cx="309565"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Light grey</a:t>
              </a:r>
            </a:p>
            <a:p>
              <a:r>
                <a:rPr lang="en-GB" sz="1000" dirty="0" smtClean="0"/>
                <a:t>R</a:t>
              </a:r>
              <a:r>
                <a:rPr lang="en-GB" sz="1000" baseline="0" dirty="0" smtClean="0"/>
                <a:t>220 G221  B217</a:t>
              </a:r>
              <a:endParaRPr lang="en-US" sz="1000" dirty="0"/>
            </a:p>
          </p:txBody>
        </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5577865"/>
            <a:ext cx="1752600" cy="6738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1" r:id="rId2"/>
    <p:sldLayoutId id="2147483674" r:id="rId3"/>
    <p:sldLayoutId id="2147483676" r:id="rId4"/>
    <p:sldLayoutId id="2147483650" r:id="rId5"/>
    <p:sldLayoutId id="2147483652" r:id="rId6"/>
    <p:sldLayoutId id="2147483653" r:id="rId7"/>
    <p:sldLayoutId id="2147483654" r:id="rId8"/>
    <p:sldLayoutId id="2147483655" r:id="rId9"/>
    <p:sldLayoutId id="2147483657" r:id="rId10"/>
    <p:sldLayoutId id="2147483660" r:id="rId11"/>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100" dirty="0"/>
              <a:t>Mortality inequality: what insights can we gain from cause of death data</a:t>
            </a:r>
            <a:r>
              <a:rPr lang="en-GB" sz="3100" dirty="0" smtClean="0"/>
              <a:t>?</a:t>
            </a:r>
            <a:r>
              <a:rPr lang="en-GB" sz="3100" dirty="0" smtClean="0"/>
              <a:t>| </a:t>
            </a:r>
            <a:r>
              <a:rPr lang="en-GB" sz="3100" dirty="0" smtClean="0">
                <a:solidFill>
                  <a:schemeClr val="accent3"/>
                </a:solidFill>
              </a:rPr>
              <a:t>21 October 2021 </a:t>
            </a:r>
            <a:endParaRPr lang="en-GB" sz="3100" dirty="0">
              <a:solidFill>
                <a:schemeClr val="accent3"/>
              </a:solidFill>
            </a:endParaRPr>
          </a:p>
        </p:txBody>
      </p:sp>
      <p:sp>
        <p:nvSpPr>
          <p:cNvPr id="3" name="Content Placeholder 2"/>
          <p:cNvSpPr>
            <a:spLocks noGrp="1"/>
          </p:cNvSpPr>
          <p:nvPr>
            <p:ph idx="1"/>
          </p:nvPr>
        </p:nvSpPr>
        <p:spPr>
          <a:xfrm>
            <a:off x="5526538" y="1844824"/>
            <a:ext cx="4232920" cy="3888432"/>
          </a:xfrm>
        </p:spPr>
        <p:txBody>
          <a:bodyPr/>
          <a:lstStyle/>
          <a:p>
            <a:endParaRPr lang="en-GB" sz="1050" dirty="0" smtClean="0"/>
          </a:p>
          <a:p>
            <a:pPr marL="0" indent="0">
              <a:buNone/>
            </a:pPr>
            <a:r>
              <a:rPr lang="en-GB" sz="1050" b="1" dirty="0" smtClean="0"/>
              <a:t>Speaker:</a:t>
            </a:r>
            <a:endParaRPr lang="en-GB" sz="1050" dirty="0"/>
          </a:p>
          <a:p>
            <a:pPr marL="0" indent="0">
              <a:buNone/>
            </a:pPr>
            <a:r>
              <a:rPr lang="en-GB" sz="1050" b="1" dirty="0" smtClean="0"/>
              <a:t>Andrew </a:t>
            </a:r>
            <a:r>
              <a:rPr lang="en-GB" sz="1050" b="1" dirty="0"/>
              <a:t>Cairns</a:t>
            </a:r>
            <a:r>
              <a:rPr lang="en-GB" sz="1050" dirty="0"/>
              <a:t> </a:t>
            </a:r>
            <a:endParaRPr lang="en-GB" sz="1050" dirty="0" smtClean="0"/>
          </a:p>
          <a:p>
            <a:pPr marL="0" indent="0">
              <a:buNone/>
            </a:pPr>
            <a:r>
              <a:rPr lang="en-GB" sz="1050" dirty="0" smtClean="0"/>
              <a:t>Andrew </a:t>
            </a:r>
            <a:r>
              <a:rPr lang="en-GB" sz="1050" dirty="0" smtClean="0"/>
              <a:t>is </a:t>
            </a:r>
            <a:r>
              <a:rPr lang="en-GB" sz="1050" dirty="0"/>
              <a:t>Professor of Financial Mathematics at Heriot-Watt University. His research broadly concerns quantitative risk management of pension plans and life insurers including model and parameter risk. He has published extensively on asset strategies for pension plans, interest rate modelling and modelling and management of longevity risk, and many of his papers rank amongst the most highly cited in actuarial science. He is an active member of the International Actuarial Association having served as editor of ASTIN Bulletin and as a member of the boards of the ASTIN and AFIR-ERM sections of the IAA.</a:t>
            </a:r>
          </a:p>
          <a:p>
            <a:pPr marL="0" indent="0">
              <a:buNone/>
            </a:pPr>
            <a:endParaRPr lang="en-GB" sz="105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a:t>
            </a:fld>
            <a:endParaRPr lang="en-GB" dirty="0"/>
          </a:p>
        </p:txBody>
      </p:sp>
      <p:sp>
        <p:nvSpPr>
          <p:cNvPr id="6" name="Content Placeholder 2"/>
          <p:cNvSpPr txBox="1">
            <a:spLocks/>
          </p:cNvSpPr>
          <p:nvPr/>
        </p:nvSpPr>
        <p:spPr bwMode="auto">
          <a:xfrm>
            <a:off x="495907" y="1551239"/>
            <a:ext cx="496115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2000" b="1" kern="0" dirty="0" smtClean="0">
                <a:solidFill>
                  <a:schemeClr val="accent3"/>
                </a:solidFill>
              </a:rPr>
              <a:t>Biographies</a:t>
            </a:r>
            <a:r>
              <a:rPr lang="en-GB" sz="2800" b="1" kern="0" dirty="0" smtClean="0">
                <a:solidFill>
                  <a:schemeClr val="accent3"/>
                </a:solidFill>
              </a:rPr>
              <a:t> </a:t>
            </a:r>
          </a:p>
          <a:p>
            <a:pPr marL="0" indent="0">
              <a:buFontTx/>
              <a:buNone/>
            </a:pPr>
            <a:r>
              <a:rPr lang="en-GB" sz="1050" b="1" kern="0" dirty="0" smtClean="0"/>
              <a:t>Chair:</a:t>
            </a:r>
            <a:endParaRPr lang="en-GB" sz="1050" kern="0" dirty="0" smtClean="0"/>
          </a:p>
          <a:p>
            <a:pPr marL="0" indent="0">
              <a:buFontTx/>
              <a:buNone/>
            </a:pPr>
            <a:r>
              <a:rPr lang="en-GB" sz="1050" b="1" dirty="0" smtClean="0"/>
              <a:t>Joseph Lu </a:t>
            </a:r>
          </a:p>
          <a:p>
            <a:pPr marL="0" indent="0">
              <a:buNone/>
            </a:pPr>
            <a:r>
              <a:rPr lang="en-GB" sz="1050" dirty="0"/>
              <a:t>Joseph Lu leads a multidisciplinary team of experts to research and develop innovative ways to improve the understanding of mortality and longevity risks of international populations.  He works for Legal &amp; General, one of the UKs leading annuity providers.  His work covers insurance products such as annuities, life protection, lifetime mortgage and pension de-risking solutions such as Pensions Buyouts and Buy-ins as well as Longevity risk solutions. </a:t>
            </a:r>
          </a:p>
          <a:p>
            <a:pPr marL="0" indent="0">
              <a:buNone/>
            </a:pPr>
            <a:r>
              <a:rPr lang="en-GB" sz="1050" dirty="0"/>
              <a:t>Joseph gained a bio-medical research background from University of Leicester’s College of Medicine, Biological Sciences and Psychology before becoming an actuary.  He is active in research &amp; development with the Actuarial Profession which includes being the co-author of 2 prize-winning papers ‘Longevity in the 21st Century’ and ‘Two Dimensional Mortality Data: Patterns and Projections’ presented to the Institute and Faculty of Actuaries.  </a:t>
            </a:r>
          </a:p>
          <a:p>
            <a:pPr marL="0" indent="0">
              <a:buNone/>
            </a:pPr>
            <a:r>
              <a:rPr lang="en-GB" sz="1050" dirty="0"/>
              <a:t>He has been voted Life Actuary of the Year by the actuarial community through the Actuarial Post.  He has been working with the Longevity Science Panel, bringing together experts from various disciplines to understand the implication of scientific development on longevity.  He has been focusing on longevity and mortality risk issues since 2004.</a:t>
            </a:r>
          </a:p>
          <a:p>
            <a:pPr marL="0" indent="0">
              <a:buFontTx/>
              <a:buNone/>
            </a:pPr>
            <a:r>
              <a:rPr lang="en-GB" sz="1050" b="1" dirty="0" smtClean="0"/>
              <a:t/>
            </a:r>
            <a:br>
              <a:rPr lang="en-GB" sz="1050" b="1" dirty="0" smtClean="0"/>
            </a:br>
            <a:endParaRPr lang="en-GB" sz="1050" dirty="0"/>
          </a:p>
        </p:txBody>
      </p:sp>
    </p:spTree>
    <p:extLst>
      <p:ext uri="{BB962C8B-B14F-4D97-AF65-F5344CB8AC3E}">
        <p14:creationId xmlns:p14="http://schemas.microsoft.com/office/powerpoint/2010/main" val="183526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 PowerPoint Template">
  <a:themeElements>
    <a:clrScheme name="ARC 01">
      <a:dk1>
        <a:srgbClr val="3F4548"/>
      </a:dk1>
      <a:lt1>
        <a:sysClr val="window" lastClr="FFFFFF"/>
      </a:lt1>
      <a:dk2>
        <a:srgbClr val="000000"/>
      </a:dk2>
      <a:lt2>
        <a:srgbClr val="FFFFFF"/>
      </a:lt2>
      <a:accent1>
        <a:srgbClr val="008452"/>
      </a:accent1>
      <a:accent2>
        <a:srgbClr val="113458"/>
      </a:accent2>
      <a:accent3>
        <a:srgbClr val="D9AB16"/>
      </a:accent3>
      <a:accent4>
        <a:srgbClr val="4096B8"/>
      </a:accent4>
      <a:accent5>
        <a:srgbClr val="11B3A2"/>
      </a:accent5>
      <a:accent6>
        <a:srgbClr val="7CB3E1"/>
      </a:accent6>
      <a:hlink>
        <a:srgbClr val="008452"/>
      </a:hlink>
      <a:folHlink>
        <a:srgbClr val="00845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C PowerPoint Template V03.potx" id="{B1EFF89D-A4B7-4CA3-B2BA-87D9FEFA2EA8}" vid="{D44E4394-C528-46F0-83E8-181675B2D4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 PowerPoint Template</Template>
  <TotalTime>81</TotalTime>
  <Words>54</Words>
  <Application>Microsoft Office PowerPoint</Application>
  <PresentationFormat>A4 Paper (210x297 mm)</PresentationFormat>
  <Paragraphs>13</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ARC PowerPoint Template</vt:lpstr>
      <vt:lpstr>Mortality inequality: what insights can we gain from cause of death data?| 21 October 2021 </vt:lpstr>
    </vt:vector>
  </TitlesOfParts>
  <Company>IFoA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Actuarial Research Centre (ARC)</dc:title>
  <dc:creator>Windows User</dc:creator>
  <cp:lastModifiedBy>Microsoft account</cp:lastModifiedBy>
  <cp:revision>19</cp:revision>
  <dcterms:created xsi:type="dcterms:W3CDTF">2017-04-21T13:05:38Z</dcterms:created>
  <dcterms:modified xsi:type="dcterms:W3CDTF">2021-10-26T08:49:56Z</dcterms:modified>
</cp:coreProperties>
</file>