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297" r:id="rId4"/>
    <p:sldId id="299" r:id="rId5"/>
    <p:sldId id="300" r:id="rId6"/>
    <p:sldId id="302" r:id="rId7"/>
    <p:sldId id="303" r:id="rId8"/>
    <p:sldId id="304" r:id="rId9"/>
    <p:sldId id="306" r:id="rId10"/>
    <p:sldId id="307" r:id="rId11"/>
    <p:sldId id="305" r:id="rId12"/>
    <p:sldId id="308" r:id="rId13"/>
    <p:sldId id="310" r:id="rId14"/>
    <p:sldId id="309" r:id="rId15"/>
    <p:sldId id="312" r:id="rId16"/>
    <p:sldId id="315" r:id="rId17"/>
    <p:sldId id="313" r:id="rId18"/>
    <p:sldId id="314" r:id="rId19"/>
    <p:sldId id="301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3286" autoAdjust="0"/>
  </p:normalViewPr>
  <p:slideViewPr>
    <p:cSldViewPr>
      <p:cViewPr varScale="1">
        <p:scale>
          <a:sx n="95" d="100"/>
          <a:sy n="95" d="100"/>
        </p:scale>
        <p:origin x="987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996A03-C968-4A5F-B41A-1A3902F7D324}" type="datetimeFigureOut">
              <a:rPr lang="en-US"/>
              <a:pPr>
                <a:defRPr/>
              </a:pPr>
              <a:t>4/28/2021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7E23DF-3FD2-4004-8D02-3232ACD3D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23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F554C9-EB06-41C6-9D70-D014EB78DDCD}" type="datetimeFigureOut">
              <a:rPr lang="en-US"/>
              <a:pPr>
                <a:defRPr/>
              </a:pPr>
              <a:t>4/28/2021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7ED6CC-E84F-4B11-B7B1-9FA698D62B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81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E1089C-20C8-4B62-A358-F96275C3C3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80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76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77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77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58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9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39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94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1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6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3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4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28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51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4055EE-472C-4E8B-B4A9-DDD63659CE65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1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white">
          <a:xfrm>
            <a:off x="12700" y="1341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16" descr="LeedsUni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ltGray">
          <a:xfrm>
            <a:off x="271463" y="476250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000" anchor="b"/>
          <a:lstStyle/>
          <a:p>
            <a:pPr>
              <a:defRPr/>
            </a:pPr>
            <a:r>
              <a:rPr lang="en-GB" sz="2000" b="1"/>
              <a:t>Leeds University Business School</a:t>
            </a:r>
          </a:p>
        </p:txBody>
      </p:sp>
      <p:pic>
        <p:nvPicPr>
          <p:cNvPr id="7" name="Picture 13" descr="band mul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2366963"/>
            <a:ext cx="9147176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2463800"/>
            <a:ext cx="54292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140450"/>
            <a:ext cx="6400800" cy="7175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414338"/>
            <a:ext cx="2057400" cy="5711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14338"/>
            <a:ext cx="6019800" cy="5711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143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8" name="Picture 8" descr="powerpoint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5638800"/>
            <a:ext cx="9147176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white">
          <a:xfrm>
            <a:off x="12700" y="1341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30" name="Picture 16" descr="LeedsUniBlac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ltGray">
          <a:xfrm>
            <a:off x="342900" y="5949950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000" anchor="b"/>
          <a:lstStyle/>
          <a:p>
            <a:pPr>
              <a:defRPr/>
            </a:pPr>
            <a:r>
              <a:rPr lang="en-GB" sz="1400" b="1"/>
              <a:t>Leeds University Business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504" y="2087991"/>
            <a:ext cx="878497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Pension Trustee Decision Making</a:t>
            </a:r>
            <a:endParaRPr lang="en-GB" sz="2800" kern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F9EB7F-EB98-4BD8-8BCE-D920322B0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01208"/>
            <a:ext cx="878497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Yorkshire Actuarial Society, April 2021</a:t>
            </a:r>
            <a:endParaRPr lang="en-GB" sz="28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49353" y="67417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71B82-668A-4069-BAB1-BBFEC1176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53764"/>
              </p:ext>
            </p:extLst>
          </p:nvPr>
        </p:nvGraphicFramePr>
        <p:xfrm>
          <a:off x="4687614" y="2252491"/>
          <a:ext cx="3991733" cy="113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33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2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All-Share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628699"/>
                  </a:ext>
                </a:extLst>
              </a:tr>
              <a:tr h="22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100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125976"/>
                  </a:ext>
                </a:extLst>
              </a:tr>
              <a:tr h="22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UK Conventional Gilts All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2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UK Conventional Gilts over 15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8813370-287E-404E-958D-075194A5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350620"/>
              </p:ext>
            </p:extLst>
          </p:nvPr>
        </p:nvGraphicFramePr>
        <p:xfrm>
          <a:off x="4687614" y="3881378"/>
          <a:ext cx="3991733" cy="109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33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</a:tblGrid>
              <a:tr h="216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16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All-Share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628699"/>
                  </a:ext>
                </a:extLst>
              </a:tr>
              <a:tr h="216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350 companies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125976"/>
                  </a:ext>
                </a:extLst>
              </a:tr>
              <a:tr h="216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100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16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UK Conventional Gilts over 15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C98AA6-E348-4AE9-9D2E-AF10B212B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60013"/>
              </p:ext>
            </p:extLst>
          </p:nvPr>
        </p:nvGraphicFramePr>
        <p:xfrm>
          <a:off x="530228" y="2252493"/>
          <a:ext cx="3991733" cy="89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33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</a:tblGrid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All-Share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UK Conventional Gilts All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CC8CBBA-E278-4C3F-9EB3-4F7CFE768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63891"/>
              </p:ext>
            </p:extLst>
          </p:nvPr>
        </p:nvGraphicFramePr>
        <p:xfrm>
          <a:off x="530228" y="3875635"/>
          <a:ext cx="3991733" cy="104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33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</a:tblGrid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FTSE All-Share companies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9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Balanced Fund (50% FTSE All-Share, 50% FTSE All Gilts)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D821DD7-4827-4F88-9306-FAAA4E86E2EB}"/>
              </a:ext>
            </a:extLst>
          </p:cNvPr>
          <p:cNvSpPr txBox="1"/>
          <p:nvPr/>
        </p:nvSpPr>
        <p:spPr>
          <a:xfrm>
            <a:off x="1187624" y="1844824"/>
            <a:ext cx="267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2 Funds - Balanced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799AFA-2256-4661-A95F-319D1EB749DD}"/>
              </a:ext>
            </a:extLst>
          </p:cNvPr>
          <p:cNvSpPr txBox="1"/>
          <p:nvPr/>
        </p:nvSpPr>
        <p:spPr>
          <a:xfrm>
            <a:off x="5345010" y="1844824"/>
            <a:ext cx="267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4 Funds - Balanced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E8DAF0-5674-468F-8750-0809C475A31C}"/>
              </a:ext>
            </a:extLst>
          </p:cNvPr>
          <p:cNvSpPr txBox="1"/>
          <p:nvPr/>
        </p:nvSpPr>
        <p:spPr>
          <a:xfrm>
            <a:off x="530226" y="3492822"/>
            <a:ext cx="399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2 Funds – Unbalanced/Shares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0D20E8-0A73-4B7A-91CC-214E6AFED260}"/>
              </a:ext>
            </a:extLst>
          </p:cNvPr>
          <p:cNvSpPr txBox="1"/>
          <p:nvPr/>
        </p:nvSpPr>
        <p:spPr>
          <a:xfrm>
            <a:off x="4687612" y="3492822"/>
            <a:ext cx="399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4 Funds – Unbalanced/Shares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D9B076-D49F-49F1-BAEC-E7F0B2082896}"/>
              </a:ext>
            </a:extLst>
          </p:cNvPr>
          <p:cNvSpPr txBox="1"/>
          <p:nvPr/>
        </p:nvSpPr>
        <p:spPr>
          <a:xfrm>
            <a:off x="864028" y="5202466"/>
            <a:ext cx="7518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There were 2 more conditions unbalanced towards bonds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D571BD5-EF23-4B7F-A831-AAD7375A68FF}"/>
              </a:ext>
            </a:extLst>
          </p:cNvPr>
          <p:cNvSpPr txBox="1">
            <a:spLocks/>
          </p:cNvSpPr>
          <p:nvPr/>
        </p:nvSpPr>
        <p:spPr>
          <a:xfrm>
            <a:off x="358775" y="410791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Experiment 1: Naïve diversification</a:t>
            </a:r>
            <a:br>
              <a:rPr lang="en-US" kern="0" dirty="0"/>
            </a:br>
            <a:r>
              <a:rPr lang="en-US" kern="0" dirty="0"/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390849584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43473" y="92953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6A6DC5C7-DCF0-468A-AAA1-0E8902592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3313"/>
              </p:ext>
            </p:extLst>
          </p:nvPr>
        </p:nvGraphicFramePr>
        <p:xfrm>
          <a:off x="467544" y="2132856"/>
          <a:ext cx="406841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08">
                  <a:extLst>
                    <a:ext uri="{9D8B030D-6E8A-4147-A177-3AD203B41FA5}">
                      <a16:colId xmlns:a16="http://schemas.microsoft.com/office/drawing/2014/main" val="2698179960"/>
                    </a:ext>
                  </a:extLst>
                </a:gridCol>
                <a:gridCol w="2034208">
                  <a:extLst>
                    <a:ext uri="{9D8B030D-6E8A-4147-A177-3AD203B41FA5}">
                      <a16:colId xmlns:a16="http://schemas.microsoft.com/office/drawing/2014/main" val="2932800155"/>
                    </a:ext>
                  </a:extLst>
                </a:gridCol>
              </a:tblGrid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Condition</a:t>
                      </a:r>
                    </a:p>
                  </a:txBody>
                  <a:tcPr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Bond % (95% CI)</a:t>
                      </a:r>
                    </a:p>
                  </a:txBody>
                  <a:tcPr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59846"/>
                  </a:ext>
                </a:extLst>
              </a:tr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Balanced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63% (56%~69%)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757998738"/>
                  </a:ext>
                </a:extLst>
              </a:tr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Bond-Heavy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70% (63%~76%)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4680781"/>
                  </a:ext>
                </a:extLst>
              </a:tr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Equity-Heavy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44% (37%~51%)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705488158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EFC3CC8-E277-4D23-9F55-A290AF61A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625942"/>
              </p:ext>
            </p:extLst>
          </p:nvPr>
        </p:nvGraphicFramePr>
        <p:xfrm>
          <a:off x="4680771" y="2132856"/>
          <a:ext cx="4068417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015">
                  <a:extLst>
                    <a:ext uri="{9D8B030D-6E8A-4147-A177-3AD203B41FA5}">
                      <a16:colId xmlns:a16="http://schemas.microsoft.com/office/drawing/2014/main" val="2698179960"/>
                    </a:ext>
                  </a:extLst>
                </a:gridCol>
                <a:gridCol w="1557130">
                  <a:extLst>
                    <a:ext uri="{9D8B030D-6E8A-4147-A177-3AD203B41FA5}">
                      <a16:colId xmlns:a16="http://schemas.microsoft.com/office/drawing/2014/main" val="2932800155"/>
                    </a:ext>
                  </a:extLst>
                </a:gridCol>
                <a:gridCol w="1430272">
                  <a:extLst>
                    <a:ext uri="{9D8B030D-6E8A-4147-A177-3AD203B41FA5}">
                      <a16:colId xmlns:a16="http://schemas.microsoft.com/office/drawing/2014/main" val="1208450699"/>
                    </a:ext>
                  </a:extLst>
                </a:gridCol>
              </a:tblGrid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Condition</a:t>
                      </a:r>
                    </a:p>
                  </a:txBody>
                  <a:tcPr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Concentration</a:t>
                      </a:r>
                    </a:p>
                    <a:p>
                      <a:r>
                        <a:rPr lang="en-GB" sz="1400" dirty="0"/>
                        <a:t>(95% CI)</a:t>
                      </a:r>
                    </a:p>
                  </a:txBody>
                  <a:tcPr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Funds Chosen</a:t>
                      </a:r>
                    </a:p>
                  </a:txBody>
                  <a:tcPr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59846"/>
                  </a:ext>
                </a:extLst>
              </a:tr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2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0.67 (0.63~0.71)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1.8 (1.6~2.0)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757998738"/>
                  </a:ext>
                </a:extLst>
              </a:tr>
              <a:tr h="219317">
                <a:tc>
                  <a:txBody>
                    <a:bodyPr/>
                    <a:lstStyle/>
                    <a:p>
                      <a:r>
                        <a:rPr lang="en-GB" sz="1400" dirty="0"/>
                        <a:t>4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0.44 (0.39~0.49)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2.8 (2.6~3.0)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46807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4859F2-2FF1-49C4-BBEF-6C3139A767A3}"/>
              </a:ext>
            </a:extLst>
          </p:cNvPr>
          <p:cNvSpPr txBox="1">
            <a:spLocks/>
          </p:cNvSpPr>
          <p:nvPr/>
        </p:nvSpPr>
        <p:spPr bwMode="auto">
          <a:xfrm>
            <a:off x="402248" y="3606470"/>
            <a:ext cx="4213225" cy="212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6" indent="-1793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347659" indent="-1666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538158" indent="-188911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08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712781" indent="-173037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5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899991" indent="-18359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1355711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1812907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270102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2727298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r>
              <a:rPr lang="en-GB" sz="1800" kern="0" dirty="0"/>
              <a:t>The Mix of Funds influenced the proportion allocated to bonds (p&lt;.001)</a:t>
            </a:r>
          </a:p>
          <a:p>
            <a:r>
              <a:rPr lang="en-GB" sz="1800" kern="0" dirty="0"/>
              <a:t>All trustee types showed the same bias (p=.13)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39B172-2FCE-411B-8011-39BB6F577960}"/>
              </a:ext>
            </a:extLst>
          </p:cNvPr>
          <p:cNvSpPr txBox="1">
            <a:spLocks/>
          </p:cNvSpPr>
          <p:nvPr/>
        </p:nvSpPr>
        <p:spPr bwMode="auto">
          <a:xfrm>
            <a:off x="4615473" y="3606470"/>
            <a:ext cx="4213225" cy="212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6" indent="-1793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347659" indent="-1666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538158" indent="-188911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08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712781" indent="-173037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5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899991" indent="-18359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1355711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1812907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270102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2727298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r>
              <a:rPr lang="en-GB" sz="1800" kern="0" dirty="0"/>
              <a:t>The Number of Funds offered influenced the number of funds chosen and concentration between funds (p&lt;.001)</a:t>
            </a:r>
          </a:p>
          <a:p>
            <a:r>
              <a:rPr lang="en-GB" sz="1800" kern="0" dirty="0"/>
              <a:t>All trustee types showed the same bias (p=.27)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01BD12-2B4C-4AE4-AC3C-9BBD1EF602DD}"/>
              </a:ext>
            </a:extLst>
          </p:cNvPr>
          <p:cNvSpPr txBox="1">
            <a:spLocks/>
          </p:cNvSpPr>
          <p:nvPr/>
        </p:nvSpPr>
        <p:spPr>
          <a:xfrm>
            <a:off x="358775" y="410791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Experiment 1: Naïve diversification</a:t>
            </a:r>
            <a:br>
              <a:rPr lang="en-US" kern="0" dirty="0"/>
            </a:br>
            <a:r>
              <a:rPr lang="en-US" kern="0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94998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36759" y="78551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6A38E0-25A3-4330-8351-9A5A2AF88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85614"/>
              </p:ext>
            </p:extLst>
          </p:nvPr>
        </p:nvGraphicFramePr>
        <p:xfrm>
          <a:off x="395536" y="1988840"/>
          <a:ext cx="4034320" cy="36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20">
                  <a:extLst>
                    <a:ext uri="{9D8B030D-6E8A-4147-A177-3AD203B41FA5}">
                      <a16:colId xmlns:a16="http://schemas.microsoft.com/office/drawing/2014/main" val="3470967810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1041144859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2516742203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3367401757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1384257471"/>
                    </a:ext>
                  </a:extLst>
                </a:gridCol>
              </a:tblGrid>
              <a:tr h="481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Label 30%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Worst Case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Case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Case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628699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£10,750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£12,250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125976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£14,500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£13,500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£17,000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£9,500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£15,000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£20,500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946928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£9,000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£16,500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£24,000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527185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£8,900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£18,000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£28,000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979798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£7,000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£20,000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£33,000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38099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£22,000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£35,000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234692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£24,000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£43,000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384821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£26,000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£49,500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99842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5A4670-E7A5-4FB3-8C44-B0A93F810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80432"/>
              </p:ext>
            </p:extLst>
          </p:nvPr>
        </p:nvGraphicFramePr>
        <p:xfrm>
          <a:off x="4709119" y="1988840"/>
          <a:ext cx="4034320" cy="36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20">
                  <a:extLst>
                    <a:ext uri="{9D8B030D-6E8A-4147-A177-3AD203B41FA5}">
                      <a16:colId xmlns:a16="http://schemas.microsoft.com/office/drawing/2014/main" val="3470967810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1041144859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3816055015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2516742203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3367401757"/>
                    </a:ext>
                  </a:extLst>
                </a:gridCol>
                <a:gridCol w="628600">
                  <a:extLst>
                    <a:ext uri="{9D8B030D-6E8A-4147-A177-3AD203B41FA5}">
                      <a16:colId xmlns:a16="http://schemas.microsoft.com/office/drawing/2014/main" val="1384257471"/>
                    </a:ext>
                  </a:extLst>
                </a:gridCol>
              </a:tblGrid>
              <a:tr h="481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Label 70%</a:t>
                      </a: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Worst Case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Case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Case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1933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£11,000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628699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£10,750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£11,500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£12,250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125976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£14,500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20701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£10,000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£13,500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£17,000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4450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£9,500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£15,000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£20,500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9469284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£9,000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£16,500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£24,000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527185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£8,900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£18,000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£28,000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979798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£7,000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£20,000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£33,000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38099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£22,000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£35,000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234692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£24,000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£43,000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384821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£2,500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£26,000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£49,500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99842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9CC68F5-6667-4250-86EC-D67D9E4078F5}"/>
              </a:ext>
            </a:extLst>
          </p:cNvPr>
          <p:cNvSpPr txBox="1">
            <a:spLocks/>
          </p:cNvSpPr>
          <p:nvPr/>
        </p:nvSpPr>
        <p:spPr>
          <a:xfrm>
            <a:off x="357072" y="332656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Experiment 2: Framing / context effects</a:t>
            </a:r>
            <a:br>
              <a:rPr lang="en-US" kern="0" dirty="0"/>
            </a:br>
            <a:r>
              <a:rPr lang="en-US" kern="0" dirty="0"/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131860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235596" y="64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8BAC86-3435-48A9-A08D-A3B0A2E8F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458" y="1946504"/>
            <a:ext cx="3993467" cy="332788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C6A24B-914A-4F18-9D9E-C16D862EB926}"/>
              </a:ext>
            </a:extLst>
          </p:cNvPr>
          <p:cNvSpPr txBox="1">
            <a:spLocks/>
          </p:cNvSpPr>
          <p:nvPr/>
        </p:nvSpPr>
        <p:spPr bwMode="auto">
          <a:xfrm>
            <a:off x="594371" y="3535957"/>
            <a:ext cx="4213225" cy="181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6" indent="-1793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347659" indent="-166686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538158" indent="-188911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08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712781" indent="-173037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5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899991" indent="-18359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C9122B"/>
              </a:buClr>
              <a:buSzPct val="11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1355711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1812907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270102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2727298" indent="-184148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r>
              <a:rPr lang="en-GB" sz="1800" kern="0" dirty="0"/>
              <a:t>Member-nominated trustees were influenced by the extraneous labels, choosing the fund labelled “moderate” more often</a:t>
            </a:r>
          </a:p>
          <a:p>
            <a:r>
              <a:rPr lang="en-GB" sz="1800" kern="0" dirty="0"/>
              <a:t>Employer-nominated and professional trustees not influenced by the labels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67A7A6D2-AE04-4023-9008-BB0309D0B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412081"/>
              </p:ext>
            </p:extLst>
          </p:nvPr>
        </p:nvGraphicFramePr>
        <p:xfrm>
          <a:off x="611560" y="1844824"/>
          <a:ext cx="417600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69817996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93280015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9337026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466583110"/>
                    </a:ext>
                  </a:extLst>
                </a:gridCol>
              </a:tblGrid>
              <a:tr h="297180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Trustee Type</a:t>
                      </a:r>
                    </a:p>
                  </a:txBody>
                  <a:tcPr marL="99060" marR="99060" marT="49530" marB="49530">
                    <a:solidFill>
                      <a:srgbClr val="890F1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Bonds %</a:t>
                      </a:r>
                    </a:p>
                  </a:txBody>
                  <a:tcPr marL="99060" marR="99060" marT="49530" marB="49530">
                    <a:solidFill>
                      <a:srgbClr val="890F1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1200" dirty="0"/>
                        <a:t>p</a:t>
                      </a:r>
                      <a:r>
                        <a:rPr lang="pt-BR" sz="1200" baseline="0" dirty="0"/>
                        <a:t> </a:t>
                      </a:r>
                      <a:r>
                        <a:rPr lang="pt-BR" sz="1200" dirty="0"/>
                        <a:t>value</a:t>
                      </a:r>
                      <a:endParaRPr lang="en-GB" sz="1200" dirty="0"/>
                    </a:p>
                  </a:txBody>
                  <a:tcPr marL="99060" marR="99060" marT="49530" marB="4953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96968"/>
                  </a:ext>
                </a:extLst>
              </a:tr>
              <a:tr h="29718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Label 30%</a:t>
                      </a:r>
                    </a:p>
                  </a:txBody>
                  <a:tcPr marL="99060" marR="99060" marT="49530" marB="4953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Label 70%</a:t>
                      </a:r>
                    </a:p>
                  </a:txBody>
                  <a:tcPr marL="99060" marR="99060" marT="49530" marB="49530">
                    <a:solidFill>
                      <a:srgbClr val="890F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5984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200" dirty="0"/>
                        <a:t>Member nominated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34%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48%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.01</a:t>
                      </a:r>
                      <a:endParaRPr lang="en-GB" sz="12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468078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200" dirty="0"/>
                        <a:t>Employer nominated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25%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27%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457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.85</a:t>
                      </a:r>
                      <a:endParaRPr lang="en-GB" sz="12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44941645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200" dirty="0"/>
                        <a:t>Professional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26%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.85</a:t>
                      </a:r>
                      <a:endParaRPr lang="en-GB" sz="12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705488158"/>
                  </a:ext>
                </a:extLst>
              </a:tr>
            </a:tbl>
          </a:graphicData>
        </a:graphic>
      </p:graphicFrame>
      <p:sp>
        <p:nvSpPr>
          <p:cNvPr id="7" name="Down Arrow 2">
            <a:extLst>
              <a:ext uri="{FF2B5EF4-FFF2-40B4-BE49-F238E27FC236}">
                <a16:creationId xmlns:a16="http://schemas.microsoft.com/office/drawing/2014/main" id="{B8A1A1CD-2DA4-421E-9ED9-2E1DD8C98601}"/>
              </a:ext>
            </a:extLst>
          </p:cNvPr>
          <p:cNvSpPr/>
          <p:nvPr/>
        </p:nvSpPr>
        <p:spPr>
          <a:xfrm>
            <a:off x="7425016" y="1692424"/>
            <a:ext cx="298174" cy="304800"/>
          </a:xfrm>
          <a:prstGeom prst="downArrow">
            <a:avLst/>
          </a:prstGeom>
          <a:solidFill>
            <a:srgbClr val="00BF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C278DB40-E5EE-4DD6-87D6-0B5F3166C6A3}"/>
              </a:ext>
            </a:extLst>
          </p:cNvPr>
          <p:cNvSpPr/>
          <p:nvPr/>
        </p:nvSpPr>
        <p:spPr>
          <a:xfrm>
            <a:off x="6192884" y="1692424"/>
            <a:ext cx="298174" cy="304800"/>
          </a:xfrm>
          <a:prstGeom prst="downArrow">
            <a:avLst/>
          </a:prstGeom>
          <a:solidFill>
            <a:srgbClr val="F876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13">
            <a:extLst>
              <a:ext uri="{FF2B5EF4-FFF2-40B4-BE49-F238E27FC236}">
                <a16:creationId xmlns:a16="http://schemas.microsoft.com/office/drawing/2014/main" id="{9FA62778-5788-4524-BEE3-8998E44C0B74}"/>
              </a:ext>
            </a:extLst>
          </p:cNvPr>
          <p:cNvSpPr/>
          <p:nvPr/>
        </p:nvSpPr>
        <p:spPr>
          <a:xfrm rot="10800000">
            <a:off x="7425016" y="5197536"/>
            <a:ext cx="298174" cy="304800"/>
          </a:xfrm>
          <a:prstGeom prst="downArrow">
            <a:avLst/>
          </a:prstGeom>
          <a:solidFill>
            <a:srgbClr val="00BF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14">
            <a:extLst>
              <a:ext uri="{FF2B5EF4-FFF2-40B4-BE49-F238E27FC236}">
                <a16:creationId xmlns:a16="http://schemas.microsoft.com/office/drawing/2014/main" id="{18482602-0D9A-42B6-885D-C9E2B806BC45}"/>
              </a:ext>
            </a:extLst>
          </p:cNvPr>
          <p:cNvSpPr/>
          <p:nvPr/>
        </p:nvSpPr>
        <p:spPr>
          <a:xfrm rot="10800000">
            <a:off x="6192884" y="5197536"/>
            <a:ext cx="298174" cy="304800"/>
          </a:xfrm>
          <a:prstGeom prst="downArrow">
            <a:avLst/>
          </a:prstGeom>
          <a:solidFill>
            <a:srgbClr val="F876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CE3AC04-EDDA-4A89-8EC7-172357CE8E9F}"/>
              </a:ext>
            </a:extLst>
          </p:cNvPr>
          <p:cNvSpPr txBox="1">
            <a:spLocks/>
          </p:cNvSpPr>
          <p:nvPr/>
        </p:nvSpPr>
        <p:spPr>
          <a:xfrm>
            <a:off x="357072" y="331004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Experiment 2: Framing / context effects</a:t>
            </a:r>
            <a:br>
              <a:rPr lang="en-US" kern="0" dirty="0"/>
            </a:br>
            <a:r>
              <a:rPr lang="en-US" kern="0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90140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616041-E843-4017-BD2A-2B94F1DCEF20}"/>
              </a:ext>
            </a:extLst>
          </p:cNvPr>
          <p:cNvSpPr txBox="1">
            <a:spLocks/>
          </p:cNvSpPr>
          <p:nvPr/>
        </p:nvSpPr>
        <p:spPr>
          <a:xfrm>
            <a:off x="357072" y="260648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Experiment 3: Surrogate decision-making</a:t>
            </a:r>
            <a:br>
              <a:rPr lang="en-GB" kern="0" dirty="0"/>
            </a:br>
            <a:r>
              <a:rPr lang="en-GB" kern="0" dirty="0"/>
              <a:t>set-up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5A5918-EAFB-4A36-9AAA-09B823A4C44D}"/>
              </a:ext>
            </a:extLst>
          </p:cNvPr>
          <p:cNvSpPr txBox="1">
            <a:spLocks/>
          </p:cNvSpPr>
          <p:nvPr/>
        </p:nvSpPr>
        <p:spPr>
          <a:xfrm>
            <a:off x="375856" y="1700808"/>
            <a:ext cx="8429855" cy="36004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kern="0" dirty="0"/>
              <a:t>Scenario: Assume a state pension of £7200/year, retirement at 65, contributions for 45 years, final salary of £60,000</a:t>
            </a:r>
          </a:p>
          <a:p>
            <a:endParaRPr lang="en-GB" sz="1800" kern="0" dirty="0"/>
          </a:p>
          <a:p>
            <a:r>
              <a:rPr lang="en-GB" sz="1800" kern="0" dirty="0"/>
              <a:t>Question: What is an appropriate level of pension replacement income (excluding state pension or savings):</a:t>
            </a:r>
          </a:p>
          <a:p>
            <a:pPr marL="0" indent="0">
              <a:buNone/>
            </a:pPr>
            <a:endParaRPr lang="en-GB" sz="1800" kern="0" dirty="0"/>
          </a:p>
          <a:p>
            <a:pPr lvl="1"/>
            <a:r>
              <a:rPr lang="en-GB" sz="1600" kern="0" dirty="0"/>
              <a:t>For an average DB pension scheme member?</a:t>
            </a:r>
          </a:p>
          <a:p>
            <a:pPr lvl="1"/>
            <a:r>
              <a:rPr lang="en-GB" sz="1600" kern="0" dirty="0"/>
              <a:t>For an average DC pension scheme member?</a:t>
            </a:r>
          </a:p>
          <a:p>
            <a:pPr lvl="1"/>
            <a:r>
              <a:rPr lang="en-GB" sz="1600" kern="0" dirty="0"/>
              <a:t>For you?</a:t>
            </a:r>
          </a:p>
        </p:txBody>
      </p:sp>
    </p:spTree>
    <p:extLst>
      <p:ext uri="{BB962C8B-B14F-4D97-AF65-F5344CB8AC3E}">
        <p14:creationId xmlns:p14="http://schemas.microsoft.com/office/powerpoint/2010/main" val="248359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A794C1-D499-4E8A-963B-4B01C3AE5590}"/>
              </a:ext>
            </a:extLst>
          </p:cNvPr>
          <p:cNvSpPr txBox="1">
            <a:spLocks/>
          </p:cNvSpPr>
          <p:nvPr/>
        </p:nvSpPr>
        <p:spPr>
          <a:xfrm>
            <a:off x="357072" y="260648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Experiment 3: Surrogate decision-making</a:t>
            </a:r>
            <a:br>
              <a:rPr lang="en-GB" kern="0" dirty="0"/>
            </a:br>
            <a:r>
              <a:rPr lang="en-GB" kern="0" dirty="0"/>
              <a:t>results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F2A80A64-F12F-4E8B-931A-C13AF2EAE5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6" y="1412776"/>
            <a:ext cx="8347925" cy="458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15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A794C1-D499-4E8A-963B-4B01C3AE5590}"/>
              </a:ext>
            </a:extLst>
          </p:cNvPr>
          <p:cNvSpPr txBox="1">
            <a:spLocks/>
          </p:cNvSpPr>
          <p:nvPr/>
        </p:nvSpPr>
        <p:spPr>
          <a:xfrm>
            <a:off x="357072" y="260648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Experiment 3: Surrogate decision-making</a:t>
            </a:r>
            <a:br>
              <a:rPr lang="en-GB" kern="0" dirty="0"/>
            </a:br>
            <a:r>
              <a:rPr lang="en-GB" kern="0" dirty="0"/>
              <a:t>results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AC4937-3EA4-409E-9703-1A1405DB57ED}"/>
              </a:ext>
            </a:extLst>
          </p:cNvPr>
          <p:cNvSpPr txBox="1">
            <a:spLocks/>
          </p:cNvSpPr>
          <p:nvPr/>
        </p:nvSpPr>
        <p:spPr>
          <a:xfrm>
            <a:off x="201018" y="1700808"/>
            <a:ext cx="8475438" cy="3816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kern="0" dirty="0"/>
              <a:t>Trustee’s own replacement ratio significantly influenced their answer</a:t>
            </a:r>
          </a:p>
          <a:p>
            <a:endParaRPr lang="en-GB" sz="1800" kern="0" dirty="0"/>
          </a:p>
          <a:p>
            <a:pPr lvl="1"/>
            <a:r>
              <a:rPr lang="en-GB" sz="1400" kern="0" dirty="0"/>
              <a:t>Surrogate decisions adjusting from own preferences</a:t>
            </a:r>
          </a:p>
          <a:p>
            <a:pPr lvl="1"/>
            <a:r>
              <a:rPr lang="en-GB" sz="1400" kern="0" dirty="0"/>
              <a:t>Relatively richer trustees’ answers might not be applicable to general member population</a:t>
            </a:r>
          </a:p>
          <a:p>
            <a:endParaRPr lang="en-GB" sz="1800" kern="0" dirty="0"/>
          </a:p>
          <a:p>
            <a:r>
              <a:rPr lang="en-GB" sz="1800" kern="0" dirty="0"/>
              <a:t>Higher answers to DB (59%) funds than DC (51%) funds (p&lt;.001)</a:t>
            </a:r>
          </a:p>
          <a:p>
            <a:pPr lvl="1"/>
            <a:r>
              <a:rPr lang="en-GB" sz="1400" kern="0" dirty="0"/>
              <a:t>Legacy effects</a:t>
            </a:r>
          </a:p>
          <a:p>
            <a:endParaRPr lang="en-GB" sz="1800" kern="0" dirty="0"/>
          </a:p>
          <a:p>
            <a:r>
              <a:rPr lang="en-GB" sz="1800" kern="0" dirty="0"/>
              <a:t>Target ratios should be independent</a:t>
            </a:r>
          </a:p>
          <a:p>
            <a:endParaRPr lang="en-GB" sz="1800" kern="0" dirty="0"/>
          </a:p>
          <a:p>
            <a:r>
              <a:rPr lang="en-GB" sz="1800" kern="0" dirty="0"/>
              <a:t>Higher levels of financial literacy moderates projection of own preferences</a:t>
            </a:r>
          </a:p>
        </p:txBody>
      </p:sp>
    </p:spTree>
    <p:extLst>
      <p:ext uri="{BB962C8B-B14F-4D97-AF65-F5344CB8AC3E}">
        <p14:creationId xmlns:p14="http://schemas.microsoft.com/office/powerpoint/2010/main" val="299681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A794C1-D499-4E8A-963B-4B01C3AE5590}"/>
              </a:ext>
            </a:extLst>
          </p:cNvPr>
          <p:cNvSpPr txBox="1">
            <a:spLocks/>
          </p:cNvSpPr>
          <p:nvPr/>
        </p:nvSpPr>
        <p:spPr>
          <a:xfrm>
            <a:off x="358775" y="410791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Conclusions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2D4E99-2CF4-42F7-B266-090B7C180914}"/>
              </a:ext>
            </a:extLst>
          </p:cNvPr>
          <p:cNvSpPr/>
          <p:nvPr/>
        </p:nvSpPr>
        <p:spPr>
          <a:xfrm>
            <a:off x="358775" y="1700808"/>
            <a:ext cx="777686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Trustee decisions are set in environments that differ from the majority of extant behavioural finance research:</a:t>
            </a:r>
          </a:p>
          <a:p>
            <a:pPr marL="742950" lvl="1" indent="-285750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Sophisticated investors making decisions in group, with advice, on behalf of others</a:t>
            </a:r>
          </a:p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Trustees unlikely to be immune from decision-making biases</a:t>
            </a:r>
          </a:p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Further investigation of these biases crucial for sustainability of future pensions and influencing policy</a:t>
            </a:r>
          </a:p>
        </p:txBody>
      </p:sp>
    </p:spTree>
    <p:extLst>
      <p:ext uri="{BB962C8B-B14F-4D97-AF65-F5344CB8AC3E}">
        <p14:creationId xmlns:p14="http://schemas.microsoft.com/office/powerpoint/2010/main" val="2057871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A794C1-D499-4E8A-963B-4B01C3AE5590}"/>
              </a:ext>
            </a:extLst>
          </p:cNvPr>
          <p:cNvSpPr txBox="1">
            <a:spLocks/>
          </p:cNvSpPr>
          <p:nvPr/>
        </p:nvSpPr>
        <p:spPr>
          <a:xfrm>
            <a:off x="358775" y="410791"/>
            <a:ext cx="8429855" cy="648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Conclusions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2D4E99-2CF4-42F7-B266-090B7C180914}"/>
              </a:ext>
            </a:extLst>
          </p:cNvPr>
          <p:cNvSpPr/>
          <p:nvPr/>
        </p:nvSpPr>
        <p:spPr>
          <a:xfrm>
            <a:off x="358775" y="1772816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Trustees exhibit behavioural biases, but to a lesser extent than unsophisticated investors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Less experienced member-nominated trustees generally more susceptible to biases than more experienced professional trustees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Trustees displayed naïve diversification, were influenced by extraneous information, and projected their own preferences when deciding for members but this was moderated by higher levels of financial literacy</a:t>
            </a:r>
          </a:p>
        </p:txBody>
      </p:sp>
    </p:spTree>
    <p:extLst>
      <p:ext uri="{BB962C8B-B14F-4D97-AF65-F5344CB8AC3E}">
        <p14:creationId xmlns:p14="http://schemas.microsoft.com/office/powerpoint/2010/main" val="338448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286" y="3501008"/>
            <a:ext cx="8353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7628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r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4046F2-F625-4E74-9A95-A31A614CE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094" y="1725320"/>
            <a:ext cx="3322611" cy="127749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80CFDB5-51B8-441D-A917-F999BA4B1F72}"/>
              </a:ext>
            </a:extLst>
          </p:cNvPr>
          <p:cNvGrpSpPr/>
          <p:nvPr/>
        </p:nvGrpSpPr>
        <p:grpSpPr>
          <a:xfrm>
            <a:off x="2913149" y="3574973"/>
            <a:ext cx="3138595" cy="959503"/>
            <a:chOff x="3069698" y="4360904"/>
            <a:chExt cx="6137849" cy="187640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F5FA020-D3D9-46A4-9E8E-B1FBF0D5D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698" y="4673546"/>
              <a:ext cx="3427729" cy="125112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308C99-2761-4862-ADC6-E8D58C860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1140" y="4360904"/>
              <a:ext cx="1876407" cy="1876407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D392E38-C415-4766-AC48-8CE66E829A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09674"/>
            <a:ext cx="2516807" cy="7054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A53A57-B84F-450F-A7F3-81E7429748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23" y="4725144"/>
            <a:ext cx="1368152" cy="1368152"/>
          </a:xfrm>
          <a:prstGeom prst="rect">
            <a:avLst/>
          </a:prstGeom>
        </p:spPr>
      </p:pic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D7B7B6A-D006-4D67-9B5D-AE1F749A77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836" y="3734843"/>
            <a:ext cx="2621564" cy="6497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39552" y="1556792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Cognitive biases such as visual illusions do not imply that we cannot navigate the world successfully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395288" y="4951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Cognitive biases</a:t>
            </a:r>
          </a:p>
        </p:txBody>
      </p:sp>
      <p:pic>
        <p:nvPicPr>
          <p:cNvPr id="6" name="Picture 2" descr="Ponzo Illusion">
            <a:extLst>
              <a:ext uri="{FF2B5EF4-FFF2-40B4-BE49-F238E27FC236}">
                <a16:creationId xmlns:a16="http://schemas.microsoft.com/office/drawing/2014/main" id="{D33A4C9B-DA85-4CA0-9DF7-2E68E5EBF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6911"/>
            <a:ext cx="2502597" cy="250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bbinghouse Illusion">
            <a:extLst>
              <a:ext uri="{FF2B5EF4-FFF2-40B4-BE49-F238E27FC236}">
                <a16:creationId xmlns:a16="http://schemas.microsoft.com/office/drawing/2014/main" id="{38EB7666-F060-4A82-9D01-83FE7F435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064" y="2713999"/>
            <a:ext cx="2502597" cy="250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898E6D-3454-4FC8-B21D-B9FC2B49D5C2}"/>
              </a:ext>
            </a:extLst>
          </p:cNvPr>
          <p:cNvSpPr/>
          <p:nvPr/>
        </p:nvSpPr>
        <p:spPr>
          <a:xfrm>
            <a:off x="1564323" y="552863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b="1" dirty="0" err="1">
                <a:ea typeface="ヒラギノ角ゴ Pro W3" charset="-128"/>
              </a:rPr>
              <a:t>Ponzo</a:t>
            </a:r>
            <a:r>
              <a:rPr lang="en-US" altLang="x-none" b="1" dirty="0">
                <a:ea typeface="ヒラギノ角ゴ Pro W3" charset="-128"/>
              </a:rPr>
              <a:t> Illusion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8F1132-8312-4CE4-87A7-AA069AD3754E}"/>
              </a:ext>
            </a:extLst>
          </p:cNvPr>
          <p:cNvSpPr/>
          <p:nvPr/>
        </p:nvSpPr>
        <p:spPr>
          <a:xfrm>
            <a:off x="5512575" y="5524357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b="1" dirty="0" err="1">
                <a:ea typeface="ヒラギノ角ゴ Pro W3" charset="-128"/>
              </a:rPr>
              <a:t>Ebbinghaus</a:t>
            </a:r>
            <a:r>
              <a:rPr lang="en-US" altLang="x-none" b="1" dirty="0">
                <a:ea typeface="ヒラギノ角ゴ Pro W3" charset="-128"/>
              </a:rPr>
              <a:t> Illusion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22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395288" y="4951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Cognitive biases</a:t>
            </a:r>
          </a:p>
        </p:txBody>
      </p:sp>
      <p:pic>
        <p:nvPicPr>
          <p:cNvPr id="10" name="Picture 3" descr="Illusion - Muller-Lyer - skeleton">
            <a:extLst>
              <a:ext uri="{FF2B5EF4-FFF2-40B4-BE49-F238E27FC236}">
                <a16:creationId xmlns:a16="http://schemas.microsoft.com/office/drawing/2014/main" id="{D36D3214-DFAC-4DA4-A79A-64F8FDFC2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651247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BAAEC1-6297-46E7-A89B-83FFC8FFF7DF}"/>
              </a:ext>
            </a:extLst>
          </p:cNvPr>
          <p:cNvSpPr/>
          <p:nvPr/>
        </p:nvSpPr>
        <p:spPr>
          <a:xfrm>
            <a:off x="1691680" y="1591861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Muller-</a:t>
            </a:r>
            <a:r>
              <a:rPr lang="en-GB" dirty="0" err="1"/>
              <a:t>Lyer</a:t>
            </a:r>
            <a:r>
              <a:rPr lang="en-GB" dirty="0"/>
              <a:t> illusion: Adaptation to a rectangular world?</a:t>
            </a:r>
          </a:p>
        </p:txBody>
      </p:sp>
    </p:spTree>
    <p:extLst>
      <p:ext uri="{BB962C8B-B14F-4D97-AF65-F5344CB8AC3E}">
        <p14:creationId xmlns:p14="http://schemas.microsoft.com/office/powerpoint/2010/main" val="333496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395288" y="4951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Cognitive biases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BAAEC1-6297-46E7-A89B-83FFC8FFF7DF}"/>
              </a:ext>
            </a:extLst>
          </p:cNvPr>
          <p:cNvSpPr/>
          <p:nvPr/>
        </p:nvSpPr>
        <p:spPr>
          <a:xfrm>
            <a:off x="1691680" y="1591861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Muller-</a:t>
            </a:r>
            <a:r>
              <a:rPr lang="en-GB" dirty="0" err="1"/>
              <a:t>Lyer</a:t>
            </a:r>
            <a:r>
              <a:rPr lang="en-GB" dirty="0"/>
              <a:t> illusion: Adaptation to a rectangular world?</a:t>
            </a:r>
          </a:p>
        </p:txBody>
      </p:sp>
      <p:pic>
        <p:nvPicPr>
          <p:cNvPr id="6" name="Picture 4" descr="Illusion - Muller-Lyer - full">
            <a:extLst>
              <a:ext uri="{FF2B5EF4-FFF2-40B4-BE49-F238E27FC236}">
                <a16:creationId xmlns:a16="http://schemas.microsoft.com/office/drawing/2014/main" id="{2EF25C03-837D-4CD4-8F70-760327D5B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657143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80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251520" y="33265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Judge-advisor systems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BB065F-1951-42A5-B316-5103AE558004}"/>
              </a:ext>
            </a:extLst>
          </p:cNvPr>
          <p:cNvSpPr/>
          <p:nvPr/>
        </p:nvSpPr>
        <p:spPr>
          <a:xfrm>
            <a:off x="179512" y="1628800"/>
            <a:ext cx="88569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2000" dirty="0"/>
              <a:t>Judges egocentrically discount advice received</a:t>
            </a:r>
          </a:p>
          <a:p>
            <a:pPr>
              <a:spcAft>
                <a:spcPts val="2400"/>
              </a:spcAft>
            </a:pPr>
            <a:r>
              <a:rPr lang="en-GB" sz="2000" dirty="0"/>
              <a:t>However advice can receive higher weights in certain situations – </a:t>
            </a:r>
            <a:r>
              <a:rPr lang="en-GB" sz="2000" u="sng" dirty="0"/>
              <a:t>all below apply to trustees</a:t>
            </a:r>
          </a:p>
          <a:p>
            <a:pPr marL="742950" lvl="1" indent="-28575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When the decision is cued, and not independent</a:t>
            </a:r>
          </a:p>
          <a:p>
            <a:pPr marL="742950" lvl="1" indent="-28575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To diffuse responsibility (legal liability of trustees)</a:t>
            </a:r>
          </a:p>
          <a:p>
            <a:pPr marL="742950" lvl="1" indent="-28575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When the task is complex/important</a:t>
            </a:r>
          </a:p>
          <a:p>
            <a:pPr marL="742950" lvl="1" indent="-28575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When the adviser is confident and articulated</a:t>
            </a:r>
          </a:p>
          <a:p>
            <a:pPr marL="742950" lvl="1" indent="-28575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When advice is paid-for</a:t>
            </a:r>
          </a:p>
        </p:txBody>
      </p:sp>
    </p:spTree>
    <p:extLst>
      <p:ext uri="{BB962C8B-B14F-4D97-AF65-F5344CB8AC3E}">
        <p14:creationId xmlns:p14="http://schemas.microsoft.com/office/powerpoint/2010/main" val="248067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251520" y="33265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Surrogate decision-making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BB065F-1951-42A5-B316-5103AE558004}"/>
              </a:ext>
            </a:extLst>
          </p:cNvPr>
          <p:cNvSpPr/>
          <p:nvPr/>
        </p:nvSpPr>
        <p:spPr>
          <a:xfrm>
            <a:off x="179512" y="1628800"/>
            <a:ext cx="885698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dirty="0"/>
              <a:t>Surrogates are really poor at making decisions for others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Surrogates project their own preferences, and adjust (insufficiently) from them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Choose what other </a:t>
            </a:r>
            <a:r>
              <a:rPr lang="en-GB" sz="2000" i="1" dirty="0"/>
              <a:t>should</a:t>
            </a:r>
            <a:r>
              <a:rPr lang="en-GB" sz="2000" dirty="0"/>
              <a:t> do, instead of what they </a:t>
            </a:r>
            <a:r>
              <a:rPr lang="en-GB" sz="2000" i="1" dirty="0"/>
              <a:t>would</a:t>
            </a:r>
            <a:r>
              <a:rPr lang="en-GB" sz="2000" dirty="0"/>
              <a:t> do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Choices are more regressive towards social norm / less extreme</a:t>
            </a:r>
          </a:p>
          <a:p>
            <a:pPr marL="742950" lvl="1" indent="-285750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Can lead to wrong levels of risk taking</a:t>
            </a:r>
          </a:p>
        </p:txBody>
      </p:sp>
    </p:spTree>
    <p:extLst>
      <p:ext uri="{BB962C8B-B14F-4D97-AF65-F5344CB8AC3E}">
        <p14:creationId xmlns:p14="http://schemas.microsoft.com/office/powerpoint/2010/main" val="208660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251520" y="33265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New empirical research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665C46-A7A2-4452-945C-DCB15FC23C03}"/>
              </a:ext>
            </a:extLst>
          </p:cNvPr>
          <p:cNvSpPr/>
          <p:nvPr/>
        </p:nvSpPr>
        <p:spPr>
          <a:xfrm>
            <a:off x="323528" y="1582341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We collected data on-line and in person from 208 trustees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Trustees accessed via Aon,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We will report the findings from 3 experiments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/>
              <a:t>All experiments based on scenarios familiar to trustees (e.g., “We would like you to imagine that you are a trustee of a DC pension scheme. As part of your duties, you must help select the default investment funds.”)</a:t>
            </a:r>
          </a:p>
        </p:txBody>
      </p:sp>
    </p:spTree>
    <p:extLst>
      <p:ext uri="{BB962C8B-B14F-4D97-AF65-F5344CB8AC3E}">
        <p14:creationId xmlns:p14="http://schemas.microsoft.com/office/powerpoint/2010/main" val="54786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2E592-06D2-4F40-A4CD-67587CDE1974}"/>
              </a:ext>
            </a:extLst>
          </p:cNvPr>
          <p:cNvSpPr txBox="1"/>
          <p:nvPr/>
        </p:nvSpPr>
        <p:spPr>
          <a:xfrm>
            <a:off x="251520" y="33265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Data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C74EEE-3B5C-4E31-B0C1-8EFE43C11B43}"/>
              </a:ext>
            </a:extLst>
          </p:cNvPr>
          <p:cNvSpPr txBox="1">
            <a:spLocks/>
          </p:cNvSpPr>
          <p:nvPr/>
        </p:nvSpPr>
        <p:spPr bwMode="auto">
          <a:xfrm>
            <a:off x="358775" y="1695418"/>
            <a:ext cx="4213225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6" indent="-179386" eaLnBrk="1" hangingPunct="1">
              <a:spcAft>
                <a:spcPts val="1200"/>
              </a:spcAft>
              <a:buClr>
                <a:srgbClr val="C9122B"/>
              </a:buClr>
              <a:buSzPct val="90000"/>
              <a:buFont typeface="Wingdings" panose="05000000000000000000" pitchFamily="2" charset="2"/>
              <a:buChar char="§"/>
              <a:defRPr sz="2400"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347659" lvl="1" indent="-166686" eaLnBrk="1" hangingPunct="1">
              <a:spcAft>
                <a:spcPts val="1200"/>
              </a:spcAft>
              <a:buClr>
                <a:srgbClr val="C9122B"/>
              </a:buClr>
              <a:buFont typeface="Wingdings" panose="05000000000000000000" pitchFamily="2" charset="2"/>
              <a:buChar char="§"/>
              <a:defRPr sz="2000">
                <a:latin typeface="+mn-lt"/>
                <a:ea typeface="ＭＳ Ｐゴシック" pitchFamily="-110" charset="-128"/>
              </a:defRPr>
            </a:lvl2pPr>
            <a:lvl3pPr marL="538158" indent="-188911" eaLnBrk="1" hangingPunct="1">
              <a:spcAft>
                <a:spcPts val="600"/>
              </a:spcAft>
              <a:buClr>
                <a:srgbClr val="C9122B"/>
              </a:buClr>
              <a:buSzPct val="108000"/>
              <a:buFont typeface="Wingdings" panose="05000000000000000000" pitchFamily="2" charset="2"/>
              <a:buChar char="§"/>
              <a:defRPr sz="1600">
                <a:latin typeface="+mn-lt"/>
                <a:ea typeface="ＭＳ Ｐゴシック" pitchFamily="-110" charset="-128"/>
              </a:defRPr>
            </a:lvl3pPr>
            <a:lvl4pPr marL="712781" indent="-173037" eaLnBrk="1" hangingPunct="1">
              <a:spcAft>
                <a:spcPts val="600"/>
              </a:spcAft>
              <a:buClr>
                <a:srgbClr val="C9122B"/>
              </a:buClr>
              <a:buSzPct val="115000"/>
              <a:buFont typeface="Wingdings" panose="05000000000000000000" pitchFamily="2" charset="2"/>
              <a:buChar char="§"/>
              <a:defRPr sz="1400">
                <a:latin typeface="+mn-lt"/>
                <a:ea typeface="ＭＳ Ｐゴシック" pitchFamily="-110" charset="-128"/>
              </a:defRPr>
            </a:lvl4pPr>
            <a:lvl5pPr marL="899991" indent="-183598" eaLnBrk="1" hangingPunct="1">
              <a:spcAft>
                <a:spcPts val="600"/>
              </a:spcAft>
              <a:buClr>
                <a:srgbClr val="C9122B"/>
              </a:buClr>
              <a:buSzPct val="110000"/>
              <a:buFont typeface="Wingdings" panose="05000000000000000000" pitchFamily="2" charset="2"/>
              <a:buChar char="§"/>
              <a:defRPr sz="1400">
                <a:latin typeface="+mn-lt"/>
                <a:ea typeface="ＭＳ Ｐゴシック" pitchFamily="-110" charset="-128"/>
              </a:defRPr>
            </a:lvl5pPr>
            <a:lvl6pPr marL="1355711" indent="-184148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latin typeface="+mn-lt"/>
                <a:ea typeface="ＭＳ Ｐゴシック" pitchFamily="-110" charset="-128"/>
              </a:defRPr>
            </a:lvl6pPr>
            <a:lvl7pPr marL="1812907" indent="-184148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latin typeface="+mn-lt"/>
                <a:ea typeface="ＭＳ Ｐゴシック" pitchFamily="-110" charset="-128"/>
              </a:defRPr>
            </a:lvl7pPr>
            <a:lvl8pPr marL="2270102" indent="-184148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latin typeface="+mn-lt"/>
                <a:ea typeface="ＭＳ Ｐゴシック" pitchFamily="-110" charset="-128"/>
              </a:defRPr>
            </a:lvl8pPr>
            <a:lvl9pPr marL="2727298" indent="-184148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latin typeface="+mn-lt"/>
                <a:ea typeface="ＭＳ Ｐゴシック" pitchFamily="-11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Three types of trustees: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Member-nominated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Employer-nominated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Professional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Significant differences in expertise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Professionals worked longer as trustee, have finance jobs, have investments – more experienced with financial markets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Member-nominated worked fewer years as trustees, have fewer financial qualifications, roles, or personal investments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Employer-nominated are between the other 2</a:t>
            </a:r>
            <a:endParaRPr lang="pt-BR" sz="1400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6924CB42-2169-4648-A151-3B73DD19A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444162"/>
              </p:ext>
            </p:extLst>
          </p:nvPr>
        </p:nvGraphicFramePr>
        <p:xfrm>
          <a:off x="5014085" y="1850214"/>
          <a:ext cx="3767603" cy="344565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917447">
                  <a:extLst>
                    <a:ext uri="{9D8B030D-6E8A-4147-A177-3AD203B41FA5}">
                      <a16:colId xmlns:a16="http://schemas.microsoft.com/office/drawing/2014/main" val="2698179960"/>
                    </a:ext>
                  </a:extLst>
                </a:gridCol>
                <a:gridCol w="712539">
                  <a:extLst>
                    <a:ext uri="{9D8B030D-6E8A-4147-A177-3AD203B41FA5}">
                      <a16:colId xmlns:a16="http://schemas.microsoft.com/office/drawing/2014/main" val="2932800155"/>
                    </a:ext>
                  </a:extLst>
                </a:gridCol>
                <a:gridCol w="712539">
                  <a:extLst>
                    <a:ext uri="{9D8B030D-6E8A-4147-A177-3AD203B41FA5}">
                      <a16:colId xmlns:a16="http://schemas.microsoft.com/office/drawing/2014/main" val="155770177"/>
                    </a:ext>
                  </a:extLst>
                </a:gridCol>
                <a:gridCol w="712539">
                  <a:extLst>
                    <a:ext uri="{9D8B030D-6E8A-4147-A177-3AD203B41FA5}">
                      <a16:colId xmlns:a16="http://schemas.microsoft.com/office/drawing/2014/main" val="1058498939"/>
                    </a:ext>
                  </a:extLst>
                </a:gridCol>
                <a:gridCol w="712539">
                  <a:extLst>
                    <a:ext uri="{9D8B030D-6E8A-4147-A177-3AD203B41FA5}">
                      <a16:colId xmlns:a16="http://schemas.microsoft.com/office/drawing/2014/main" val="3099703687"/>
                    </a:ext>
                  </a:extLst>
                </a:gridCol>
              </a:tblGrid>
              <a:tr h="97260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Measurement</a:t>
                      </a:r>
                    </a:p>
                  </a:txBody>
                  <a:tcPr marL="74295" marR="74295" marT="37148" marB="37148" vert="vert27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Member nominated</a:t>
                      </a:r>
                    </a:p>
                  </a:txBody>
                  <a:tcPr marL="74295" marR="74295" marT="37148" marB="37148" vert="vert27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Employer nominated</a:t>
                      </a:r>
                    </a:p>
                  </a:txBody>
                  <a:tcPr marL="74295" marR="74295" marT="37148" marB="37148" vert="vert27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Professional</a:t>
                      </a:r>
                    </a:p>
                  </a:txBody>
                  <a:tcPr marL="74295" marR="74295" marT="37148" marB="37148" vert="vert270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Difference</a:t>
                      </a:r>
                    </a:p>
                  </a:txBody>
                  <a:tcPr marL="74295" marR="74295" marT="37148" marB="37148" vert="vert270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59846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Age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60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57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60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p=.16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2757998738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Female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14%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19%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p=.62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1224680781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Trustee</a:t>
                      </a:r>
                      <a:r>
                        <a:rPr lang="en-GB" sz="1000" baseline="0" dirty="0"/>
                        <a:t> (</a:t>
                      </a:r>
                      <a:r>
                        <a:rPr lang="en-GB" sz="1000" baseline="0" dirty="0" err="1"/>
                        <a:t>yrs</a:t>
                      </a:r>
                      <a:r>
                        <a:rPr lang="en-GB" sz="1000" baseline="0" dirty="0"/>
                        <a:t>)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8.5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9.9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12.9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p=.002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2705488158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Qualification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25%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48%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55%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p&lt;.001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1901751952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Finance job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21%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41%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66%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p&lt;.001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809087439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Investments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70%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79%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91%</a:t>
                      </a:r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p=.01</a:t>
                      </a:r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3368615989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pt-BR" sz="1000" dirty="0"/>
                        <a:t>Total YES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1.2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1.7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2.1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p&lt;.001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1053307223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pt-BR" sz="1000" dirty="0"/>
                        <a:t>Weighted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10.2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15.0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25.3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p&lt;.001</a:t>
                      </a:r>
                      <a:endParaRPr lang="en-GB" sz="1000" dirty="0"/>
                    </a:p>
                  </a:txBody>
                  <a:tcPr marL="99060" marR="99060" marT="49531" marB="49531"/>
                </a:tc>
                <a:extLst>
                  <a:ext uri="{0D108BD9-81ED-4DB2-BD59-A6C34878D82A}">
                    <a16:rowId xmlns:a16="http://schemas.microsoft.com/office/drawing/2014/main" val="1396961841"/>
                  </a:ext>
                </a:extLst>
              </a:tr>
              <a:tr h="274783">
                <a:tc>
                  <a:txBody>
                    <a:bodyPr/>
                    <a:lstStyle/>
                    <a:p>
                      <a:r>
                        <a:rPr lang="en-GB" sz="1000" dirty="0"/>
                        <a:t>Total Count</a:t>
                      </a:r>
                    </a:p>
                  </a:txBody>
                  <a:tcPr marL="74295" marR="74295" marT="37148" marB="37148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133</a:t>
                      </a:r>
                    </a:p>
                  </a:txBody>
                  <a:tcPr marL="99060" marR="99060" marT="49531" marB="49531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61</a:t>
                      </a:r>
                    </a:p>
                  </a:txBody>
                  <a:tcPr marL="99060" marR="99060" marT="49531" marB="49531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58</a:t>
                      </a:r>
                    </a:p>
                  </a:txBody>
                  <a:tcPr marL="99060" marR="99060" marT="49531" marB="49531">
                    <a:solidFill>
                      <a:srgbClr val="890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99060" marR="99060" marT="49531" marB="49531">
                    <a:solidFill>
                      <a:srgbClr val="890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28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45047"/>
      </p:ext>
    </p:extLst>
  </p:cSld>
  <p:clrMapOvr>
    <a:masterClrMapping/>
  </p:clrMapOvr>
</p:sld>
</file>

<file path=ppt/theme/theme1.xml><?xml version="1.0" encoding="utf-8"?>
<a:theme xmlns:a="http://schemas.openxmlformats.org/drawingml/2006/main" name="New Template White Final">
  <a:themeElements>
    <a:clrScheme name="New Template White 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Template White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White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Template White Final</Template>
  <TotalTime>1760</TotalTime>
  <Words>1211</Words>
  <Application>Microsoft Office PowerPoint</Application>
  <PresentationFormat>On-screen Show (4:3)</PresentationFormat>
  <Paragraphs>335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New Template White Final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LUBS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LUBS</dc:creator>
  <cp:lastModifiedBy>Iain Clacher</cp:lastModifiedBy>
  <cp:revision>199</cp:revision>
  <dcterms:created xsi:type="dcterms:W3CDTF">2009-09-25T15:48:49Z</dcterms:created>
  <dcterms:modified xsi:type="dcterms:W3CDTF">2021-04-28T12:56:51Z</dcterms:modified>
</cp:coreProperties>
</file>