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 id="2147483684" r:id="rId4"/>
  </p:sldMasterIdLst>
  <p:notesMasterIdLst>
    <p:notesMasterId r:id="rId71"/>
  </p:notesMasterIdLst>
  <p:handoutMasterIdLst>
    <p:handoutMasterId r:id="rId72"/>
  </p:handoutMasterIdLst>
  <p:sldIdLst>
    <p:sldId id="256" r:id="rId5"/>
    <p:sldId id="335" r:id="rId6"/>
    <p:sldId id="265" r:id="rId7"/>
    <p:sldId id="337" r:id="rId8"/>
    <p:sldId id="338" r:id="rId9"/>
    <p:sldId id="339" r:id="rId10"/>
    <p:sldId id="340" r:id="rId11"/>
    <p:sldId id="307" r:id="rId12"/>
    <p:sldId id="266" r:id="rId13"/>
    <p:sldId id="336" r:id="rId14"/>
    <p:sldId id="341" r:id="rId15"/>
    <p:sldId id="263" r:id="rId16"/>
    <p:sldId id="259" r:id="rId17"/>
    <p:sldId id="282" r:id="rId18"/>
    <p:sldId id="380" r:id="rId19"/>
    <p:sldId id="342" r:id="rId20"/>
    <p:sldId id="351" r:id="rId21"/>
    <p:sldId id="353" r:id="rId22"/>
    <p:sldId id="355" r:id="rId23"/>
    <p:sldId id="354" r:id="rId24"/>
    <p:sldId id="356" r:id="rId25"/>
    <p:sldId id="357" r:id="rId26"/>
    <p:sldId id="358" r:id="rId27"/>
    <p:sldId id="267" r:id="rId28"/>
    <p:sldId id="268" r:id="rId29"/>
    <p:sldId id="361" r:id="rId30"/>
    <p:sldId id="271" r:id="rId31"/>
    <p:sldId id="379" r:id="rId32"/>
    <p:sldId id="273" r:id="rId33"/>
    <p:sldId id="274" r:id="rId34"/>
    <p:sldId id="288" r:id="rId35"/>
    <p:sldId id="285" r:id="rId36"/>
    <p:sldId id="280" r:id="rId37"/>
    <p:sldId id="281" r:id="rId38"/>
    <p:sldId id="378" r:id="rId39"/>
    <p:sldId id="290" r:id="rId40"/>
    <p:sldId id="360" r:id="rId41"/>
    <p:sldId id="381" r:id="rId42"/>
    <p:sldId id="292" r:id="rId43"/>
    <p:sldId id="363" r:id="rId44"/>
    <p:sldId id="364" r:id="rId45"/>
    <p:sldId id="382" r:id="rId46"/>
    <p:sldId id="383" r:id="rId47"/>
    <p:sldId id="384" r:id="rId48"/>
    <p:sldId id="385" r:id="rId49"/>
    <p:sldId id="365" r:id="rId50"/>
    <p:sldId id="366" r:id="rId51"/>
    <p:sldId id="367" r:id="rId52"/>
    <p:sldId id="377" r:id="rId53"/>
    <p:sldId id="370" r:id="rId54"/>
    <p:sldId id="371" r:id="rId55"/>
    <p:sldId id="395" r:id="rId56"/>
    <p:sldId id="391" r:id="rId57"/>
    <p:sldId id="386" r:id="rId58"/>
    <p:sldId id="387" r:id="rId59"/>
    <p:sldId id="388" r:id="rId60"/>
    <p:sldId id="389" r:id="rId61"/>
    <p:sldId id="390" r:id="rId62"/>
    <p:sldId id="392" r:id="rId63"/>
    <p:sldId id="393" r:id="rId64"/>
    <p:sldId id="394" r:id="rId65"/>
    <p:sldId id="375" r:id="rId66"/>
    <p:sldId id="376" r:id="rId67"/>
    <p:sldId id="298" r:id="rId68"/>
    <p:sldId id="299" r:id="rId69"/>
    <p:sldId id="36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manualLayout>
          <c:layoutTarget val="inner"/>
          <c:xMode val="edge"/>
          <c:yMode val="edge"/>
          <c:x val="0.10304054054054061"/>
          <c:y val="0.21328671328671328"/>
          <c:w val="0.75000000000000056"/>
          <c:h val="0.56293706293706258"/>
        </c:manualLayout>
      </c:layout>
      <c:scatterChart>
        <c:scatterStyle val="lineMarker"/>
        <c:varyColors val="0"/>
        <c:ser>
          <c:idx val="0"/>
          <c:order val="0"/>
          <c:spPr>
            <a:ln w="47625">
              <a:noFill/>
            </a:ln>
          </c:spPr>
          <c:xVal>
            <c:numRef>
              <c:f>Sheet1!$A$1:$A$33</c:f>
              <c:numCache>
                <c:formatCode>General</c:formatCode>
                <c:ptCount val="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numCache>
            </c:numRef>
          </c:xVal>
          <c:yVal>
            <c:numRef>
              <c:f>Sheet1!$B$1:$B$33</c:f>
              <c:numCache>
                <c:formatCode>General</c:formatCode>
                <c:ptCount val="33"/>
                <c:pt idx="0">
                  <c:v>60</c:v>
                </c:pt>
                <c:pt idx="1">
                  <c:v>60</c:v>
                </c:pt>
                <c:pt idx="2">
                  <c:v>60</c:v>
                </c:pt>
                <c:pt idx="3">
                  <c:v>81</c:v>
                </c:pt>
                <c:pt idx="5">
                  <c:v>48</c:v>
                </c:pt>
                <c:pt idx="8">
                  <c:v>23</c:v>
                </c:pt>
                <c:pt idx="11">
                  <c:v>50</c:v>
                </c:pt>
                <c:pt idx="12">
                  <c:v>20</c:v>
                </c:pt>
                <c:pt idx="13">
                  <c:v>50</c:v>
                </c:pt>
                <c:pt idx="14">
                  <c:v>35</c:v>
                </c:pt>
                <c:pt idx="15">
                  <c:v>60</c:v>
                </c:pt>
                <c:pt idx="16">
                  <c:v>60</c:v>
                </c:pt>
                <c:pt idx="17">
                  <c:v>60</c:v>
                </c:pt>
                <c:pt idx="19">
                  <c:v>60</c:v>
                </c:pt>
                <c:pt idx="22">
                  <c:v>20</c:v>
                </c:pt>
                <c:pt idx="24">
                  <c:v>20</c:v>
                </c:pt>
                <c:pt idx="28">
                  <c:v>45</c:v>
                </c:pt>
                <c:pt idx="29">
                  <c:v>18</c:v>
                </c:pt>
                <c:pt idx="30">
                  <c:v>60</c:v>
                </c:pt>
                <c:pt idx="31">
                  <c:v>50</c:v>
                </c:pt>
                <c:pt idx="32">
                  <c:v>25</c:v>
                </c:pt>
              </c:numCache>
            </c:numRef>
          </c:yVal>
          <c:smooth val="0"/>
        </c:ser>
        <c:dLbls>
          <c:showLegendKey val="0"/>
          <c:showVal val="0"/>
          <c:showCatName val="0"/>
          <c:showSerName val="0"/>
          <c:showPercent val="0"/>
          <c:showBubbleSize val="0"/>
        </c:dLbls>
        <c:axId val="93069696"/>
        <c:axId val="93071616"/>
      </c:scatterChart>
      <c:valAx>
        <c:axId val="93069696"/>
        <c:scaling>
          <c:orientation val="minMax"/>
        </c:scaling>
        <c:delete val="0"/>
        <c:axPos val="b"/>
        <c:title>
          <c:tx>
            <c:rich>
              <a:bodyPr/>
              <a:lstStyle/>
              <a:p>
                <a:pPr>
                  <a:defRPr/>
                </a:pPr>
                <a:r>
                  <a:rPr lang="en-GB"/>
                  <a:t>Oldest member</a:t>
                </a:r>
              </a:p>
            </c:rich>
          </c:tx>
          <c:layout>
            <c:manualLayout>
              <c:xMode val="edge"/>
              <c:yMode val="edge"/>
              <c:x val="0.43275381415115954"/>
              <c:y val="0.88853102260073025"/>
            </c:manualLayout>
          </c:layout>
          <c:overlay val="0"/>
        </c:title>
        <c:numFmt formatCode="General" sourceLinked="1"/>
        <c:majorTickMark val="out"/>
        <c:minorTickMark val="none"/>
        <c:tickLblPos val="nextTo"/>
        <c:txPr>
          <a:bodyPr rot="0" vert="horz"/>
          <a:lstStyle/>
          <a:p>
            <a:pPr>
              <a:defRPr/>
            </a:pPr>
            <a:endParaRPr lang="en-US"/>
          </a:p>
        </c:txPr>
        <c:crossAx val="93071616"/>
        <c:crosses val="autoZero"/>
        <c:crossBetween val="midCat"/>
      </c:valAx>
      <c:valAx>
        <c:axId val="93071616"/>
        <c:scaling>
          <c:orientation val="minMax"/>
        </c:scaling>
        <c:delete val="0"/>
        <c:axPos val="l"/>
        <c:majorGridlines/>
        <c:title>
          <c:tx>
            <c:rich>
              <a:bodyPr/>
              <a:lstStyle/>
              <a:p>
                <a:pPr>
                  <a:defRPr/>
                </a:pPr>
                <a:r>
                  <a:rPr lang="en-GB"/>
                  <a:t>Age </a:t>
                </a:r>
              </a:p>
            </c:rich>
          </c:tx>
          <c:layout>
            <c:manualLayout>
              <c:xMode val="edge"/>
              <c:yMode val="edge"/>
              <c:x val="1.8581102362204744E-2"/>
              <c:y val="0.44055941182491365"/>
            </c:manualLayout>
          </c:layout>
          <c:overlay val="0"/>
        </c:title>
        <c:numFmt formatCode="General" sourceLinked="1"/>
        <c:majorTickMark val="out"/>
        <c:minorTickMark val="none"/>
        <c:tickLblPos val="nextTo"/>
        <c:txPr>
          <a:bodyPr rot="0" vert="horz"/>
          <a:lstStyle/>
          <a:p>
            <a:pPr>
              <a:defRPr/>
            </a:pPr>
            <a:endParaRPr lang="en-US"/>
          </a:p>
        </c:txPr>
        <c:crossAx val="93069696"/>
        <c:crosses val="autoZero"/>
        <c:crossBetween val="midCat"/>
      </c:valAx>
    </c:plotArea>
    <c:legend>
      <c:legendPos val="r"/>
      <c:layout>
        <c:manualLayout>
          <c:xMode val="edge"/>
          <c:yMode val="edge"/>
          <c:x val="0.88513508311461075"/>
          <c:y val="0.45454545454545453"/>
          <c:w val="0.10810813648293971"/>
          <c:h val="7.692304818854939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dirty="0" smtClean="0">
                <a:effectLst/>
              </a:rPr>
              <a:t>Non-Disabled Population 65 and Older</a:t>
            </a:r>
            <a:endParaRPr lang="en-US" sz="1800" dirty="0">
              <a:effectLst/>
            </a:endParaRPr>
          </a:p>
        </c:rich>
      </c:tx>
      <c:layout>
        <c:manualLayout>
          <c:xMode val="edge"/>
          <c:yMode val="edge"/>
          <c:x val="0.22279202279202301"/>
          <c:y val="3.03030303030303E-2"/>
        </c:manualLayout>
      </c:layout>
      <c:overlay val="0"/>
    </c:title>
    <c:autoTitleDeleted val="0"/>
    <c:plotArea>
      <c:layout>
        <c:manualLayout>
          <c:layoutTarget val="inner"/>
          <c:xMode val="edge"/>
          <c:yMode val="edge"/>
          <c:x val="0.15409000157031699"/>
          <c:y val="0.136184447532294"/>
          <c:w val="0.54961370213338701"/>
          <c:h val="0.74475554526272503"/>
        </c:manualLayout>
      </c:layout>
      <c:lineChart>
        <c:grouping val="standard"/>
        <c:varyColors val="0"/>
        <c:ser>
          <c:idx val="0"/>
          <c:order val="0"/>
          <c:tx>
            <c:strRef>
              <c:f>Sheet1!$B$1</c:f>
              <c:strCache>
                <c:ptCount val="1"/>
                <c:pt idx="0">
                  <c:v>Baseline</c:v>
                </c:pt>
              </c:strCache>
            </c:strRef>
          </c:tx>
          <c:spPr>
            <a:ln w="25400"/>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Sheet1!$B$2:$B$27</c:f>
              <c:numCache>
                <c:formatCode>0.000</c:formatCode>
                <c:ptCount val="26"/>
                <c:pt idx="0">
                  <c:v>30.971635200000001</c:v>
                </c:pt>
                <c:pt idx="1">
                  <c:v>33.155219510000002</c:v>
                </c:pt>
                <c:pt idx="2">
                  <c:v>35.61788783999998</c:v>
                </c:pt>
                <c:pt idx="3">
                  <c:v>38.064646629999999</c:v>
                </c:pt>
                <c:pt idx="4">
                  <c:v>40.620648789999997</c:v>
                </c:pt>
                <c:pt idx="5">
                  <c:v>43.755574189999997</c:v>
                </c:pt>
                <c:pt idx="6">
                  <c:v>46.897733539999997</c:v>
                </c:pt>
                <c:pt idx="7">
                  <c:v>50.169904240000001</c:v>
                </c:pt>
                <c:pt idx="8">
                  <c:v>53.419480810000003</c:v>
                </c:pt>
                <c:pt idx="9">
                  <c:v>56.215056750000002</c:v>
                </c:pt>
                <c:pt idx="10">
                  <c:v>58.777114519999998</c:v>
                </c:pt>
                <c:pt idx="11">
                  <c:v>60.404823899999997</c:v>
                </c:pt>
                <c:pt idx="12">
                  <c:v>61.921974200000001</c:v>
                </c:pt>
                <c:pt idx="13">
                  <c:v>63.597102319999998</c:v>
                </c:pt>
                <c:pt idx="14">
                  <c:v>64.567200159999999</c:v>
                </c:pt>
                <c:pt idx="15">
                  <c:v>65.125464699999981</c:v>
                </c:pt>
                <c:pt idx="16">
                  <c:v>65.643961790000006</c:v>
                </c:pt>
                <c:pt idx="17">
                  <c:v>66.251196129999983</c:v>
                </c:pt>
                <c:pt idx="18">
                  <c:v>67.237308990000002</c:v>
                </c:pt>
                <c:pt idx="19">
                  <c:v>68.401561400000006</c:v>
                </c:pt>
                <c:pt idx="20">
                  <c:v>69.407728359999979</c:v>
                </c:pt>
                <c:pt idx="21">
                  <c:v>70.451820699999999</c:v>
                </c:pt>
                <c:pt idx="22">
                  <c:v>71.523972769999972</c:v>
                </c:pt>
                <c:pt idx="23">
                  <c:v>73.091237250000006</c:v>
                </c:pt>
                <c:pt idx="24">
                  <c:v>74.350202600000003</c:v>
                </c:pt>
                <c:pt idx="25">
                  <c:v>75.481540370000005</c:v>
                </c:pt>
              </c:numCache>
            </c:numRef>
          </c:val>
          <c:smooth val="0"/>
        </c:ser>
        <c:ser>
          <c:idx val="1"/>
          <c:order val="1"/>
          <c:tx>
            <c:strRef>
              <c:f>Sheet1!$C$1</c:f>
              <c:strCache>
                <c:ptCount val="1"/>
                <c:pt idx="0">
                  <c:v>Delayed Cancer</c:v>
                </c:pt>
              </c:strCache>
            </c:strRef>
          </c:tx>
          <c:spPr>
            <a:ln w="25400"/>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Sheet1!$C$2:$C$27</c:f>
              <c:numCache>
                <c:formatCode>0.000</c:formatCode>
                <c:ptCount val="26"/>
                <c:pt idx="0">
                  <c:v>30.971635200000001</c:v>
                </c:pt>
                <c:pt idx="1">
                  <c:v>33.155219510000002</c:v>
                </c:pt>
                <c:pt idx="2">
                  <c:v>35.61875251</c:v>
                </c:pt>
                <c:pt idx="3">
                  <c:v>38.067648409999997</c:v>
                </c:pt>
                <c:pt idx="4">
                  <c:v>40.634104049999998</c:v>
                </c:pt>
                <c:pt idx="5">
                  <c:v>43.783699310000003</c:v>
                </c:pt>
                <c:pt idx="6">
                  <c:v>46.956026110000003</c:v>
                </c:pt>
                <c:pt idx="7">
                  <c:v>50.262834959999999</c:v>
                </c:pt>
                <c:pt idx="8">
                  <c:v>53.539943970000003</c:v>
                </c:pt>
                <c:pt idx="9">
                  <c:v>56.397245239999997</c:v>
                </c:pt>
                <c:pt idx="10">
                  <c:v>59.01667578</c:v>
                </c:pt>
                <c:pt idx="11">
                  <c:v>60.71786539</c:v>
                </c:pt>
                <c:pt idx="12">
                  <c:v>62.31843422</c:v>
                </c:pt>
                <c:pt idx="13">
                  <c:v>64.091754960000003</c:v>
                </c:pt>
                <c:pt idx="14">
                  <c:v>65.153633499999998</c:v>
                </c:pt>
                <c:pt idx="15">
                  <c:v>65.821969980000006</c:v>
                </c:pt>
                <c:pt idx="16">
                  <c:v>66.387069179999983</c:v>
                </c:pt>
                <c:pt idx="17">
                  <c:v>67.063124590000001</c:v>
                </c:pt>
                <c:pt idx="18">
                  <c:v>68.127933630000001</c:v>
                </c:pt>
                <c:pt idx="19">
                  <c:v>69.340345109999973</c:v>
                </c:pt>
                <c:pt idx="20">
                  <c:v>70.390275549999998</c:v>
                </c:pt>
                <c:pt idx="21">
                  <c:v>71.418481060000005</c:v>
                </c:pt>
                <c:pt idx="22">
                  <c:v>72.56313729999998</c:v>
                </c:pt>
                <c:pt idx="23">
                  <c:v>74.117109240000005</c:v>
                </c:pt>
                <c:pt idx="24">
                  <c:v>75.359066440000007</c:v>
                </c:pt>
                <c:pt idx="25">
                  <c:v>76.509322149999988</c:v>
                </c:pt>
              </c:numCache>
            </c:numRef>
          </c:val>
          <c:smooth val="0"/>
        </c:ser>
        <c:ser>
          <c:idx val="2"/>
          <c:order val="2"/>
          <c:tx>
            <c:strRef>
              <c:f>Sheet1!$D$1</c:f>
              <c:strCache>
                <c:ptCount val="1"/>
                <c:pt idx="0">
                  <c:v>Delayed Heart Disease</c:v>
                </c:pt>
              </c:strCache>
            </c:strRef>
          </c:tx>
          <c:spPr>
            <a:ln w="25400">
              <a:prstDash val="sysDash"/>
            </a:ln>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Sheet1!$D$2:$D$27</c:f>
              <c:numCache>
                <c:formatCode>0.000</c:formatCode>
                <c:ptCount val="26"/>
                <c:pt idx="0">
                  <c:v>30.971635200000001</c:v>
                </c:pt>
                <c:pt idx="1">
                  <c:v>33.155219510000002</c:v>
                </c:pt>
                <c:pt idx="2">
                  <c:v>35.620376750000013</c:v>
                </c:pt>
                <c:pt idx="3">
                  <c:v>38.070128089999997</c:v>
                </c:pt>
                <c:pt idx="4">
                  <c:v>40.633727030000003</c:v>
                </c:pt>
                <c:pt idx="5">
                  <c:v>43.781215690000003</c:v>
                </c:pt>
                <c:pt idx="6">
                  <c:v>46.934193409999999</c:v>
                </c:pt>
                <c:pt idx="7">
                  <c:v>50.232948530000002</c:v>
                </c:pt>
                <c:pt idx="8">
                  <c:v>53.506880340000002</c:v>
                </c:pt>
                <c:pt idx="9">
                  <c:v>56.330087749999997</c:v>
                </c:pt>
                <c:pt idx="10">
                  <c:v>58.937990390000003</c:v>
                </c:pt>
                <c:pt idx="11">
                  <c:v>60.626485099999996</c:v>
                </c:pt>
                <c:pt idx="12">
                  <c:v>62.189496810000001</c:v>
                </c:pt>
                <c:pt idx="13">
                  <c:v>63.915861839999998</c:v>
                </c:pt>
                <c:pt idx="14">
                  <c:v>64.941310959999996</c:v>
                </c:pt>
                <c:pt idx="15">
                  <c:v>65.530964969999999</c:v>
                </c:pt>
                <c:pt idx="16">
                  <c:v>66.086762429999979</c:v>
                </c:pt>
                <c:pt idx="17">
                  <c:v>66.75972179999998</c:v>
                </c:pt>
                <c:pt idx="18">
                  <c:v>67.780584919999981</c:v>
                </c:pt>
                <c:pt idx="19">
                  <c:v>68.97072403</c:v>
                </c:pt>
                <c:pt idx="20">
                  <c:v>69.985374960000001</c:v>
                </c:pt>
                <c:pt idx="21">
                  <c:v>71.043043650000001</c:v>
                </c:pt>
                <c:pt idx="22">
                  <c:v>72.12457059999997</c:v>
                </c:pt>
                <c:pt idx="23">
                  <c:v>73.719365600000003</c:v>
                </c:pt>
                <c:pt idx="24">
                  <c:v>74.987580109999982</c:v>
                </c:pt>
                <c:pt idx="25">
                  <c:v>76.120185169999971</c:v>
                </c:pt>
              </c:numCache>
            </c:numRef>
          </c:val>
          <c:smooth val="0"/>
        </c:ser>
        <c:ser>
          <c:idx val="3"/>
          <c:order val="3"/>
          <c:tx>
            <c:strRef>
              <c:f>Sheet1!$E$1</c:f>
              <c:strCache>
                <c:ptCount val="1"/>
                <c:pt idx="0">
                  <c:v>Delayed Aging</c:v>
                </c:pt>
              </c:strCache>
            </c:strRef>
          </c:tx>
          <c:spPr>
            <a:ln w="25400"/>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Sheet1!$E$2:$E$27</c:f>
              <c:numCache>
                <c:formatCode>0.000</c:formatCode>
                <c:ptCount val="26"/>
                <c:pt idx="0">
                  <c:v>30.965039289999979</c:v>
                </c:pt>
                <c:pt idx="1">
                  <c:v>33.454168770000003</c:v>
                </c:pt>
                <c:pt idx="2">
                  <c:v>36.309030129999996</c:v>
                </c:pt>
                <c:pt idx="3">
                  <c:v>39.166882200000003</c:v>
                </c:pt>
                <c:pt idx="4">
                  <c:v>42.213403960000001</c:v>
                </c:pt>
                <c:pt idx="5">
                  <c:v>45.944714459999993</c:v>
                </c:pt>
                <c:pt idx="6">
                  <c:v>49.735788110000001</c:v>
                </c:pt>
                <c:pt idx="7">
                  <c:v>53.697694769999998</c:v>
                </c:pt>
                <c:pt idx="8">
                  <c:v>57.742244560000003</c:v>
                </c:pt>
                <c:pt idx="9">
                  <c:v>61.407106480000003</c:v>
                </c:pt>
                <c:pt idx="10">
                  <c:v>65.011856820000006</c:v>
                </c:pt>
                <c:pt idx="11">
                  <c:v>67.291708779999979</c:v>
                </c:pt>
                <c:pt idx="12">
                  <c:v>69.614806479999999</c:v>
                </c:pt>
                <c:pt idx="13">
                  <c:v>71.970643519999982</c:v>
                </c:pt>
                <c:pt idx="14">
                  <c:v>73.561615950000004</c:v>
                </c:pt>
                <c:pt idx="15">
                  <c:v>74.635489989999982</c:v>
                </c:pt>
                <c:pt idx="16">
                  <c:v>75.697560179999982</c:v>
                </c:pt>
                <c:pt idx="17">
                  <c:v>76.735803009999998</c:v>
                </c:pt>
                <c:pt idx="18">
                  <c:v>78.159054280000007</c:v>
                </c:pt>
                <c:pt idx="19">
                  <c:v>79.634393220000007</c:v>
                </c:pt>
                <c:pt idx="20">
                  <c:v>80.841249579999996</c:v>
                </c:pt>
                <c:pt idx="21">
                  <c:v>81.974294729999997</c:v>
                </c:pt>
                <c:pt idx="22">
                  <c:v>83.295971059999971</c:v>
                </c:pt>
                <c:pt idx="23">
                  <c:v>84.766630410000005</c:v>
                </c:pt>
                <c:pt idx="24">
                  <c:v>86.021372349999936</c:v>
                </c:pt>
                <c:pt idx="25">
                  <c:v>87.178543819999959</c:v>
                </c:pt>
              </c:numCache>
            </c:numRef>
          </c:val>
          <c:smooth val="0"/>
        </c:ser>
        <c:dLbls>
          <c:showLegendKey val="0"/>
          <c:showVal val="0"/>
          <c:showCatName val="0"/>
          <c:showSerName val="0"/>
          <c:showPercent val="0"/>
          <c:showBubbleSize val="0"/>
        </c:dLbls>
        <c:marker val="1"/>
        <c:smooth val="0"/>
        <c:axId val="48624768"/>
        <c:axId val="48626304"/>
      </c:lineChart>
      <c:catAx>
        <c:axId val="48624768"/>
        <c:scaling>
          <c:orientation val="minMax"/>
        </c:scaling>
        <c:delete val="0"/>
        <c:axPos val="b"/>
        <c:numFmt formatCode="General" sourceLinked="1"/>
        <c:majorTickMark val="out"/>
        <c:minorTickMark val="none"/>
        <c:tickLblPos val="nextTo"/>
        <c:txPr>
          <a:bodyPr/>
          <a:lstStyle/>
          <a:p>
            <a:pPr>
              <a:defRPr sz="1600" b="1"/>
            </a:pPr>
            <a:endParaRPr lang="en-US"/>
          </a:p>
        </c:txPr>
        <c:crossAx val="48626304"/>
        <c:crosses val="autoZero"/>
        <c:auto val="1"/>
        <c:lblAlgn val="ctr"/>
        <c:lblOffset val="100"/>
        <c:tickLblSkip val="5"/>
        <c:noMultiLvlLbl val="0"/>
      </c:catAx>
      <c:valAx>
        <c:axId val="48626304"/>
        <c:scaling>
          <c:orientation val="minMax"/>
          <c:max val="90"/>
          <c:min val="30"/>
        </c:scaling>
        <c:delete val="0"/>
        <c:axPos val="l"/>
        <c:title>
          <c:tx>
            <c:rich>
              <a:bodyPr rot="0" vert="horz"/>
              <a:lstStyle/>
              <a:p>
                <a:pPr>
                  <a:defRPr sz="1600"/>
                </a:pPr>
                <a:r>
                  <a:rPr lang="en-US" sz="1600" dirty="0" smtClean="0"/>
                  <a:t>Millions</a:t>
                </a:r>
              </a:p>
              <a:p>
                <a:pPr>
                  <a:defRPr sz="1600"/>
                </a:pPr>
                <a:r>
                  <a:rPr lang="en-US" sz="1600" dirty="0" smtClean="0"/>
                  <a:t>of</a:t>
                </a:r>
              </a:p>
              <a:p>
                <a:pPr>
                  <a:defRPr sz="1600"/>
                </a:pPr>
                <a:r>
                  <a:rPr lang="en-US" sz="1600" dirty="0" smtClean="0"/>
                  <a:t>People</a:t>
                </a:r>
                <a:endParaRPr lang="en-US" sz="1600" dirty="0"/>
              </a:p>
            </c:rich>
          </c:tx>
          <c:layout>
            <c:manualLayout>
              <c:xMode val="edge"/>
              <c:yMode val="edge"/>
              <c:x val="1.75680283554299E-2"/>
              <c:y val="0.42574663962459203"/>
            </c:manualLayout>
          </c:layout>
          <c:overlay val="0"/>
        </c:title>
        <c:numFmt formatCode="0" sourceLinked="0"/>
        <c:majorTickMark val="out"/>
        <c:minorTickMark val="none"/>
        <c:tickLblPos val="nextTo"/>
        <c:txPr>
          <a:bodyPr/>
          <a:lstStyle/>
          <a:p>
            <a:pPr>
              <a:defRPr sz="1600" b="1"/>
            </a:pPr>
            <a:endParaRPr lang="en-US"/>
          </a:p>
        </c:txPr>
        <c:crossAx val="4862476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dirty="0" smtClean="0">
                <a:effectLst/>
              </a:rPr>
              <a:t>Disabled Population 65 and Older</a:t>
            </a:r>
            <a:endParaRPr lang="en-US" sz="1800" dirty="0">
              <a:effectLst/>
            </a:endParaRPr>
          </a:p>
        </c:rich>
      </c:tx>
      <c:layout>
        <c:manualLayout>
          <c:xMode val="edge"/>
          <c:yMode val="edge"/>
          <c:x val="0.240384615384615"/>
          <c:y val="6.0606060606060601E-2"/>
        </c:manualLayout>
      </c:layout>
      <c:overlay val="0"/>
    </c:title>
    <c:autoTitleDeleted val="0"/>
    <c:plotArea>
      <c:layout>
        <c:manualLayout>
          <c:layoutTarget val="inner"/>
          <c:xMode val="edge"/>
          <c:yMode val="edge"/>
          <c:x val="0.15409000157031699"/>
          <c:y val="0.136184447532294"/>
          <c:w val="0.54961370213338701"/>
          <c:h val="0.74475554526272503"/>
        </c:manualLayout>
      </c:layout>
      <c:lineChart>
        <c:grouping val="standard"/>
        <c:varyColors val="0"/>
        <c:ser>
          <c:idx val="0"/>
          <c:order val="0"/>
          <c:tx>
            <c:strRef>
              <c:f>Sheet1!$B$1</c:f>
              <c:strCache>
                <c:ptCount val="1"/>
                <c:pt idx="0">
                  <c:v>Baseline</c:v>
                </c:pt>
              </c:strCache>
            </c:strRef>
          </c:tx>
          <c:spPr>
            <a:ln w="25400"/>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Sheet1!$B$2:$B$27</c:f>
              <c:numCache>
                <c:formatCode>0.000</c:formatCode>
                <c:ptCount val="26"/>
                <c:pt idx="0">
                  <c:v>12.30968</c:v>
                </c:pt>
                <c:pt idx="1">
                  <c:v>12.338559999999999</c:v>
                </c:pt>
                <c:pt idx="2">
                  <c:v>12.588699999999999</c:v>
                </c:pt>
                <c:pt idx="3">
                  <c:v>12.81804</c:v>
                </c:pt>
                <c:pt idx="4">
                  <c:v>13.15006</c:v>
                </c:pt>
                <c:pt idx="5">
                  <c:v>13.51694</c:v>
                </c:pt>
                <c:pt idx="6">
                  <c:v>14.010630000000001</c:v>
                </c:pt>
                <c:pt idx="7">
                  <c:v>14.5997</c:v>
                </c:pt>
                <c:pt idx="8">
                  <c:v>15.21768</c:v>
                </c:pt>
                <c:pt idx="9">
                  <c:v>15.998419999999999</c:v>
                </c:pt>
                <c:pt idx="10">
                  <c:v>16.72683</c:v>
                </c:pt>
                <c:pt idx="11">
                  <c:v>17.57715</c:v>
                </c:pt>
                <c:pt idx="12">
                  <c:v>18.47709</c:v>
                </c:pt>
                <c:pt idx="13">
                  <c:v>19.43355</c:v>
                </c:pt>
                <c:pt idx="14">
                  <c:v>20.31044</c:v>
                </c:pt>
                <c:pt idx="15">
                  <c:v>21.250630000000001</c:v>
                </c:pt>
                <c:pt idx="16">
                  <c:v>22.175889999999999</c:v>
                </c:pt>
                <c:pt idx="17">
                  <c:v>23.261759999999999</c:v>
                </c:pt>
                <c:pt idx="18">
                  <c:v>24.398070000000001</c:v>
                </c:pt>
                <c:pt idx="19">
                  <c:v>25.26633</c:v>
                </c:pt>
                <c:pt idx="20">
                  <c:v>26.22626</c:v>
                </c:pt>
                <c:pt idx="21">
                  <c:v>27.191389999999991</c:v>
                </c:pt>
                <c:pt idx="22">
                  <c:v>28.27394</c:v>
                </c:pt>
                <c:pt idx="23">
                  <c:v>29.092610000000001</c:v>
                </c:pt>
                <c:pt idx="24">
                  <c:v>30.047830000000001</c:v>
                </c:pt>
                <c:pt idx="25">
                  <c:v>30.93571</c:v>
                </c:pt>
              </c:numCache>
            </c:numRef>
          </c:val>
          <c:smooth val="0"/>
        </c:ser>
        <c:ser>
          <c:idx val="1"/>
          <c:order val="1"/>
          <c:tx>
            <c:strRef>
              <c:f>Sheet1!$C$1</c:f>
              <c:strCache>
                <c:ptCount val="1"/>
                <c:pt idx="0">
                  <c:v>Delayed Cancer</c:v>
                </c:pt>
              </c:strCache>
            </c:strRef>
          </c:tx>
          <c:spPr>
            <a:ln w="25400"/>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Sheet1!$C$2:$C$27</c:f>
              <c:numCache>
                <c:formatCode>0.000</c:formatCode>
                <c:ptCount val="26"/>
                <c:pt idx="0">
                  <c:v>12.30968</c:v>
                </c:pt>
                <c:pt idx="1">
                  <c:v>12.338559999999999</c:v>
                </c:pt>
                <c:pt idx="2">
                  <c:v>12.58784</c:v>
                </c:pt>
                <c:pt idx="3">
                  <c:v>12.81798</c:v>
                </c:pt>
                <c:pt idx="4">
                  <c:v>13.150700000000001</c:v>
                </c:pt>
                <c:pt idx="5">
                  <c:v>13.52413</c:v>
                </c:pt>
                <c:pt idx="6">
                  <c:v>14.023440000000001</c:v>
                </c:pt>
                <c:pt idx="7">
                  <c:v>14.623139999999999</c:v>
                </c:pt>
                <c:pt idx="8">
                  <c:v>15.26201</c:v>
                </c:pt>
                <c:pt idx="9">
                  <c:v>16.063120000000001</c:v>
                </c:pt>
                <c:pt idx="10">
                  <c:v>16.826989999999999</c:v>
                </c:pt>
                <c:pt idx="11">
                  <c:v>17.708390000000001</c:v>
                </c:pt>
                <c:pt idx="12">
                  <c:v>18.648959999999999</c:v>
                </c:pt>
                <c:pt idx="13">
                  <c:v>19.649450000000009</c:v>
                </c:pt>
                <c:pt idx="14">
                  <c:v>20.59573</c:v>
                </c:pt>
                <c:pt idx="15">
                  <c:v>21.589390000000002</c:v>
                </c:pt>
                <c:pt idx="16">
                  <c:v>22.614509999999999</c:v>
                </c:pt>
                <c:pt idx="17">
                  <c:v>23.762090000000001</c:v>
                </c:pt>
                <c:pt idx="18">
                  <c:v>24.978179999999981</c:v>
                </c:pt>
                <c:pt idx="19">
                  <c:v>25.934709999999999</c:v>
                </c:pt>
                <c:pt idx="20">
                  <c:v>26.97448</c:v>
                </c:pt>
                <c:pt idx="21">
                  <c:v>28.0457</c:v>
                </c:pt>
                <c:pt idx="22">
                  <c:v>29.156199999999991</c:v>
                </c:pt>
                <c:pt idx="23">
                  <c:v>30.051500000000001</c:v>
                </c:pt>
                <c:pt idx="24">
                  <c:v>31.07338</c:v>
                </c:pt>
                <c:pt idx="25">
                  <c:v>32.002470000000002</c:v>
                </c:pt>
              </c:numCache>
            </c:numRef>
          </c:val>
          <c:smooth val="0"/>
        </c:ser>
        <c:ser>
          <c:idx val="2"/>
          <c:order val="2"/>
          <c:tx>
            <c:strRef>
              <c:f>Sheet1!$D$1</c:f>
              <c:strCache>
                <c:ptCount val="1"/>
                <c:pt idx="0">
                  <c:v>Delayed Heart Disease</c:v>
                </c:pt>
              </c:strCache>
            </c:strRef>
          </c:tx>
          <c:spPr>
            <a:ln w="25400">
              <a:prstDash val="sysDash"/>
            </a:ln>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Sheet1!$D$2:$D$27</c:f>
              <c:numCache>
                <c:formatCode>0.000</c:formatCode>
                <c:ptCount val="26"/>
                <c:pt idx="0">
                  <c:v>12.30968</c:v>
                </c:pt>
                <c:pt idx="1">
                  <c:v>12.338559999999999</c:v>
                </c:pt>
                <c:pt idx="2">
                  <c:v>12.586220000000001</c:v>
                </c:pt>
                <c:pt idx="3">
                  <c:v>12.81368</c:v>
                </c:pt>
                <c:pt idx="4">
                  <c:v>13.141590000000001</c:v>
                </c:pt>
                <c:pt idx="5">
                  <c:v>13.504049999999999</c:v>
                </c:pt>
                <c:pt idx="6">
                  <c:v>14.002190000000001</c:v>
                </c:pt>
                <c:pt idx="7">
                  <c:v>14.582050000000001</c:v>
                </c:pt>
                <c:pt idx="8">
                  <c:v>15.197559999999999</c:v>
                </c:pt>
                <c:pt idx="9">
                  <c:v>15.97747</c:v>
                </c:pt>
                <c:pt idx="10">
                  <c:v>16.694610000000001</c:v>
                </c:pt>
                <c:pt idx="11">
                  <c:v>17.52918</c:v>
                </c:pt>
                <c:pt idx="12">
                  <c:v>18.447569999999999</c:v>
                </c:pt>
                <c:pt idx="13">
                  <c:v>19.401969999999999</c:v>
                </c:pt>
                <c:pt idx="14">
                  <c:v>20.288489999999989</c:v>
                </c:pt>
                <c:pt idx="15">
                  <c:v>21.24654</c:v>
                </c:pt>
                <c:pt idx="16">
                  <c:v>22.18909</c:v>
                </c:pt>
                <c:pt idx="17">
                  <c:v>23.269449999999981</c:v>
                </c:pt>
                <c:pt idx="18">
                  <c:v>24.43272</c:v>
                </c:pt>
                <c:pt idx="19">
                  <c:v>25.314499999999999</c:v>
                </c:pt>
                <c:pt idx="20">
                  <c:v>26.307559999999999</c:v>
                </c:pt>
                <c:pt idx="21">
                  <c:v>27.290780000000002</c:v>
                </c:pt>
                <c:pt idx="22">
                  <c:v>28.404129999999981</c:v>
                </c:pt>
                <c:pt idx="23">
                  <c:v>29.235340000000001</c:v>
                </c:pt>
                <c:pt idx="24">
                  <c:v>30.201730000000001</c:v>
                </c:pt>
                <c:pt idx="25">
                  <c:v>31.109580000000001</c:v>
                </c:pt>
              </c:numCache>
            </c:numRef>
          </c:val>
          <c:smooth val="0"/>
        </c:ser>
        <c:ser>
          <c:idx val="3"/>
          <c:order val="3"/>
          <c:tx>
            <c:strRef>
              <c:f>Sheet1!$E$1</c:f>
              <c:strCache>
                <c:ptCount val="1"/>
                <c:pt idx="0">
                  <c:v>Delayed Aging</c:v>
                </c:pt>
              </c:strCache>
            </c:strRef>
          </c:tx>
          <c:spPr>
            <a:ln w="25400"/>
          </c:spPr>
          <c:marker>
            <c:symbol val="none"/>
          </c:marker>
          <c:cat>
            <c:numRef>
              <c:f>Sheet1!$A$2:$A$27</c:f>
              <c:numCache>
                <c:formatCode>General</c:formatCode>
                <c:ptCount val="26"/>
                <c:pt idx="0">
                  <c:v>2010</c:v>
                </c:pt>
                <c:pt idx="1">
                  <c:v>2012</c:v>
                </c:pt>
                <c:pt idx="2">
                  <c:v>2014</c:v>
                </c:pt>
                <c:pt idx="3">
                  <c:v>2016</c:v>
                </c:pt>
                <c:pt idx="4">
                  <c:v>2018</c:v>
                </c:pt>
                <c:pt idx="5">
                  <c:v>2020</c:v>
                </c:pt>
                <c:pt idx="6">
                  <c:v>2022</c:v>
                </c:pt>
                <c:pt idx="7">
                  <c:v>2024</c:v>
                </c:pt>
                <c:pt idx="8">
                  <c:v>2026</c:v>
                </c:pt>
                <c:pt idx="9">
                  <c:v>2028</c:v>
                </c:pt>
                <c:pt idx="10">
                  <c:v>2030</c:v>
                </c:pt>
                <c:pt idx="11">
                  <c:v>2032</c:v>
                </c:pt>
                <c:pt idx="12">
                  <c:v>2034</c:v>
                </c:pt>
                <c:pt idx="13">
                  <c:v>2036</c:v>
                </c:pt>
                <c:pt idx="14">
                  <c:v>2038</c:v>
                </c:pt>
                <c:pt idx="15">
                  <c:v>2040</c:v>
                </c:pt>
                <c:pt idx="16">
                  <c:v>2042</c:v>
                </c:pt>
                <c:pt idx="17">
                  <c:v>2044</c:v>
                </c:pt>
                <c:pt idx="18">
                  <c:v>2046</c:v>
                </c:pt>
                <c:pt idx="19">
                  <c:v>2048</c:v>
                </c:pt>
                <c:pt idx="20">
                  <c:v>2050</c:v>
                </c:pt>
                <c:pt idx="21">
                  <c:v>2052</c:v>
                </c:pt>
                <c:pt idx="22">
                  <c:v>2054</c:v>
                </c:pt>
                <c:pt idx="23">
                  <c:v>2056</c:v>
                </c:pt>
                <c:pt idx="24">
                  <c:v>2058</c:v>
                </c:pt>
                <c:pt idx="25">
                  <c:v>2060</c:v>
                </c:pt>
              </c:numCache>
            </c:numRef>
          </c:cat>
          <c:val>
            <c:numRef>
              <c:f>Sheet1!$E$2:$E$27</c:f>
              <c:numCache>
                <c:formatCode>0.000</c:formatCode>
                <c:ptCount val="26"/>
                <c:pt idx="0">
                  <c:v>12.30334</c:v>
                </c:pt>
                <c:pt idx="1">
                  <c:v>12.006119999999999</c:v>
                </c:pt>
                <c:pt idx="2">
                  <c:v>11.945119999999999</c:v>
                </c:pt>
                <c:pt idx="3">
                  <c:v>11.92624</c:v>
                </c:pt>
                <c:pt idx="4">
                  <c:v>12.02408</c:v>
                </c:pt>
                <c:pt idx="5">
                  <c:v>12.106450000000001</c:v>
                </c:pt>
                <c:pt idx="6">
                  <c:v>12.33225</c:v>
                </c:pt>
                <c:pt idx="7">
                  <c:v>12.65892</c:v>
                </c:pt>
                <c:pt idx="8">
                  <c:v>12.979749999999999</c:v>
                </c:pt>
                <c:pt idx="9">
                  <c:v>13.47752</c:v>
                </c:pt>
                <c:pt idx="10">
                  <c:v>13.862209999999999</c:v>
                </c:pt>
                <c:pt idx="11">
                  <c:v>14.83051</c:v>
                </c:pt>
                <c:pt idx="12">
                  <c:v>15.65249</c:v>
                </c:pt>
                <c:pt idx="13">
                  <c:v>16.561409999999999</c:v>
                </c:pt>
                <c:pt idx="14">
                  <c:v>17.379950000000001</c:v>
                </c:pt>
                <c:pt idx="15">
                  <c:v>18.283460000000002</c:v>
                </c:pt>
                <c:pt idx="16">
                  <c:v>19.078749999999989</c:v>
                </c:pt>
                <c:pt idx="17">
                  <c:v>20.05932</c:v>
                </c:pt>
                <c:pt idx="18">
                  <c:v>21.03472</c:v>
                </c:pt>
                <c:pt idx="19">
                  <c:v>21.8123</c:v>
                </c:pt>
                <c:pt idx="20">
                  <c:v>22.674309999999991</c:v>
                </c:pt>
                <c:pt idx="21">
                  <c:v>23.591059999999999</c:v>
                </c:pt>
                <c:pt idx="22">
                  <c:v>24.467880000000001</c:v>
                </c:pt>
                <c:pt idx="23">
                  <c:v>25.23474999999998</c:v>
                </c:pt>
                <c:pt idx="24">
                  <c:v>25.950130000000001</c:v>
                </c:pt>
                <c:pt idx="25">
                  <c:v>26.567039999999999</c:v>
                </c:pt>
              </c:numCache>
            </c:numRef>
          </c:val>
          <c:smooth val="0"/>
        </c:ser>
        <c:dLbls>
          <c:showLegendKey val="0"/>
          <c:showVal val="0"/>
          <c:showCatName val="0"/>
          <c:showSerName val="0"/>
          <c:showPercent val="0"/>
          <c:showBubbleSize val="0"/>
        </c:dLbls>
        <c:marker val="1"/>
        <c:smooth val="0"/>
        <c:axId val="150962560"/>
        <c:axId val="150964096"/>
      </c:lineChart>
      <c:catAx>
        <c:axId val="150962560"/>
        <c:scaling>
          <c:orientation val="minMax"/>
        </c:scaling>
        <c:delete val="0"/>
        <c:axPos val="b"/>
        <c:numFmt formatCode="General" sourceLinked="1"/>
        <c:majorTickMark val="out"/>
        <c:minorTickMark val="none"/>
        <c:tickLblPos val="nextTo"/>
        <c:txPr>
          <a:bodyPr/>
          <a:lstStyle/>
          <a:p>
            <a:pPr>
              <a:defRPr sz="1600" b="1"/>
            </a:pPr>
            <a:endParaRPr lang="en-US"/>
          </a:p>
        </c:txPr>
        <c:crossAx val="150964096"/>
        <c:crosses val="autoZero"/>
        <c:auto val="1"/>
        <c:lblAlgn val="ctr"/>
        <c:lblOffset val="100"/>
        <c:tickLblSkip val="5"/>
        <c:noMultiLvlLbl val="0"/>
      </c:catAx>
      <c:valAx>
        <c:axId val="150964096"/>
        <c:scaling>
          <c:orientation val="minMax"/>
          <c:max val="35"/>
          <c:min val="10"/>
        </c:scaling>
        <c:delete val="0"/>
        <c:axPos val="l"/>
        <c:title>
          <c:tx>
            <c:rich>
              <a:bodyPr rot="0" vert="horz"/>
              <a:lstStyle/>
              <a:p>
                <a:pPr>
                  <a:defRPr sz="1600"/>
                </a:pPr>
                <a:r>
                  <a:rPr lang="en-US" sz="1600" dirty="0" smtClean="0"/>
                  <a:t>Millions</a:t>
                </a:r>
              </a:p>
              <a:p>
                <a:pPr>
                  <a:defRPr sz="1600"/>
                </a:pPr>
                <a:r>
                  <a:rPr lang="en-US" sz="1600" dirty="0" smtClean="0"/>
                  <a:t>of</a:t>
                </a:r>
              </a:p>
              <a:p>
                <a:pPr>
                  <a:defRPr sz="1600"/>
                </a:pPr>
                <a:r>
                  <a:rPr lang="en-US" sz="1600" dirty="0" smtClean="0"/>
                  <a:t>People</a:t>
                </a:r>
                <a:endParaRPr lang="en-US" sz="1600" dirty="0"/>
              </a:p>
            </c:rich>
          </c:tx>
          <c:layout>
            <c:manualLayout>
              <c:xMode val="edge"/>
              <c:yMode val="edge"/>
              <c:x val="1.75680283554299E-2"/>
              <c:y val="0.42574663962459203"/>
            </c:manualLayout>
          </c:layout>
          <c:overlay val="0"/>
        </c:title>
        <c:numFmt formatCode="0" sourceLinked="0"/>
        <c:majorTickMark val="out"/>
        <c:minorTickMark val="out"/>
        <c:tickLblPos val="nextTo"/>
        <c:txPr>
          <a:bodyPr/>
          <a:lstStyle/>
          <a:p>
            <a:pPr>
              <a:defRPr sz="1600" b="1"/>
            </a:pPr>
            <a:endParaRPr lang="en-US"/>
          </a:p>
        </c:txPr>
        <c:crossAx val="150962560"/>
        <c:crosses val="autoZero"/>
        <c:crossBetween val="between"/>
        <c:majorUnit val="5"/>
        <c:minorUnit val="2.5"/>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15976475162799"/>
          <c:y val="0.149680664916885"/>
          <c:w val="0.63002405949256401"/>
          <c:h val="0.63229340650600496"/>
        </c:manualLayout>
      </c:layout>
      <c:barChart>
        <c:barDir val="col"/>
        <c:grouping val="clustered"/>
        <c:varyColors val="0"/>
        <c:ser>
          <c:idx val="0"/>
          <c:order val="0"/>
          <c:tx>
            <c:strRef>
              <c:f>Sheet1!$B$1</c:f>
              <c:strCache>
                <c:ptCount val="1"/>
                <c:pt idx="0">
                  <c:v>Value of health benefit</c:v>
                </c:pt>
              </c:strCache>
            </c:strRef>
          </c:tx>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Delayed_x000d_Heart Disease</c:v>
                </c:pt>
                <c:pt idx="1">
                  <c:v>Delayed_x000d_Cancer</c:v>
                </c:pt>
                <c:pt idx="2">
                  <c:v>Delayed_x000d_Aging</c:v>
                </c:pt>
              </c:strCache>
            </c:strRef>
          </c:cat>
          <c:val>
            <c:numRef>
              <c:f>Sheet1!$B$2:$B$4</c:f>
              <c:numCache>
                <c:formatCode>General</c:formatCode>
                <c:ptCount val="3"/>
                <c:pt idx="0">
                  <c:v>266</c:v>
                </c:pt>
                <c:pt idx="1">
                  <c:v>434</c:v>
                </c:pt>
                <c:pt idx="2">
                  <c:v>7112</c:v>
                </c:pt>
              </c:numCache>
            </c:numRef>
          </c:val>
        </c:ser>
        <c:ser>
          <c:idx val="1"/>
          <c:order val="1"/>
          <c:tx>
            <c:strRef>
              <c:f>Sheet1!$C$1</c:f>
              <c:strCache>
                <c:ptCount val="1"/>
                <c:pt idx="0">
                  <c:v>Net entitlement costs</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Delayed_x000d_Heart Disease</c:v>
                </c:pt>
                <c:pt idx="1">
                  <c:v>Delayed_x000d_Cancer</c:v>
                </c:pt>
                <c:pt idx="2">
                  <c:v>Delayed_x000d_Aging</c:v>
                </c:pt>
              </c:strCache>
            </c:strRef>
          </c:cat>
          <c:val>
            <c:numRef>
              <c:f>Sheet1!$C$2:$C$4</c:f>
              <c:numCache>
                <c:formatCode>General</c:formatCode>
                <c:ptCount val="3"/>
                <c:pt idx="0">
                  <c:v>-472</c:v>
                </c:pt>
                <c:pt idx="1">
                  <c:v>452</c:v>
                </c:pt>
                <c:pt idx="2">
                  <c:v>3043</c:v>
                </c:pt>
              </c:numCache>
            </c:numRef>
          </c:val>
        </c:ser>
        <c:dLbls>
          <c:showLegendKey val="0"/>
          <c:showVal val="0"/>
          <c:showCatName val="0"/>
          <c:showSerName val="0"/>
          <c:showPercent val="0"/>
          <c:showBubbleSize val="0"/>
        </c:dLbls>
        <c:gapWidth val="150"/>
        <c:axId val="151129472"/>
        <c:axId val="151135360"/>
      </c:barChart>
      <c:catAx>
        <c:axId val="151129472"/>
        <c:scaling>
          <c:orientation val="minMax"/>
        </c:scaling>
        <c:delete val="0"/>
        <c:axPos val="b"/>
        <c:numFmt formatCode="General" sourceLinked="0"/>
        <c:majorTickMark val="out"/>
        <c:minorTickMark val="none"/>
        <c:tickLblPos val="nextTo"/>
        <c:crossAx val="151135360"/>
        <c:crosses val="autoZero"/>
        <c:auto val="1"/>
        <c:lblAlgn val="ctr"/>
        <c:lblOffset val="500"/>
        <c:noMultiLvlLbl val="0"/>
      </c:catAx>
      <c:valAx>
        <c:axId val="151135360"/>
        <c:scaling>
          <c:orientation val="minMax"/>
        </c:scaling>
        <c:delete val="0"/>
        <c:axPos val="l"/>
        <c:title>
          <c:tx>
            <c:rich>
              <a:bodyPr rot="0" vert="horz"/>
              <a:lstStyle/>
              <a:p>
                <a:pPr>
                  <a:defRPr/>
                </a:pPr>
                <a:r>
                  <a:rPr lang="en-US" sz="1600" dirty="0" smtClean="0"/>
                  <a:t>Billions</a:t>
                </a:r>
                <a:r>
                  <a:rPr lang="en-US" sz="1600" baseline="0" dirty="0" smtClean="0"/>
                  <a:t> </a:t>
                </a:r>
                <a:br>
                  <a:rPr lang="en-US" sz="1600" baseline="0" dirty="0" smtClean="0"/>
                </a:br>
                <a:r>
                  <a:rPr lang="en-US" sz="1600" baseline="0" dirty="0" smtClean="0"/>
                  <a:t>of </a:t>
                </a:r>
                <a:br>
                  <a:rPr lang="en-US" sz="1600" baseline="0" dirty="0" smtClean="0"/>
                </a:br>
                <a:r>
                  <a:rPr lang="en-US" sz="1600" baseline="0" dirty="0" smtClean="0"/>
                  <a:t>Dollars</a:t>
                </a:r>
              </a:p>
              <a:p>
                <a:pPr>
                  <a:defRPr/>
                </a:pPr>
                <a:r>
                  <a:rPr lang="en-US" sz="1600" baseline="0" dirty="0" smtClean="0"/>
                  <a:t>(2010)</a:t>
                </a:r>
                <a:endParaRPr lang="en-US" sz="1600" dirty="0" smtClean="0"/>
              </a:p>
            </c:rich>
          </c:tx>
          <c:layout>
            <c:manualLayout>
              <c:xMode val="edge"/>
              <c:yMode val="edge"/>
              <c:x val="1.3972383886796801E-3"/>
              <c:y val="0.40840531297224197"/>
            </c:manualLayout>
          </c:layout>
          <c:overlay val="0"/>
        </c:title>
        <c:numFmt formatCode="#,##0" sourceLinked="0"/>
        <c:majorTickMark val="out"/>
        <c:minorTickMark val="none"/>
        <c:tickLblPos val="nextTo"/>
        <c:crossAx val="15112947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5FB50F-18DA-446A-8FD2-AA90D46FEDF3}" type="datetimeFigureOut">
              <a:rPr lang="en-GB" smtClean="0"/>
              <a:pPr/>
              <a:t>29/09/2014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9C1DA5-EDF9-4FCF-9202-4C7FC6EC6427}" type="slidenum">
              <a:rPr lang="en-GB" smtClean="0"/>
              <a:pPr/>
              <a:t>‹#›</a:t>
            </a:fld>
            <a:endParaRPr lang="en-GB" dirty="0"/>
          </a:p>
        </p:txBody>
      </p:sp>
    </p:spTree>
    <p:extLst>
      <p:ext uri="{BB962C8B-B14F-4D97-AF65-F5344CB8AC3E}">
        <p14:creationId xmlns:p14="http://schemas.microsoft.com/office/powerpoint/2010/main" val="119532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FC432-9E41-4EAE-9403-7FB97FAE7820}" type="datetimeFigureOut">
              <a:rPr lang="en-GB" smtClean="0"/>
              <a:pPr/>
              <a:t>29/09/2014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CDC19-D9DA-4258-8CFC-A8CE5908AF28}" type="slidenum">
              <a:rPr lang="en-GB" smtClean="0"/>
              <a:pPr/>
              <a:t>‹#›</a:t>
            </a:fld>
            <a:endParaRPr lang="en-GB" dirty="0"/>
          </a:p>
        </p:txBody>
      </p:sp>
    </p:spTree>
    <p:extLst>
      <p:ext uri="{BB962C8B-B14F-4D97-AF65-F5344CB8AC3E}">
        <p14:creationId xmlns:p14="http://schemas.microsoft.com/office/powerpoint/2010/main" val="258873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6E7078F-2452-4E03-8C2A-79B41775B79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CBC29-4A3B-4BED-AFCE-ABE7A4C8386D}" type="slidenum">
              <a:rPr lang="en-GB"/>
              <a:pPr/>
              <a:t>20</a:t>
            </a:fld>
            <a:endParaRPr lang="en-GB"/>
          </a:p>
        </p:txBody>
      </p:sp>
      <p:sp>
        <p:nvSpPr>
          <p:cNvPr id="178178" name="Rectangle 2"/>
          <p:cNvSpPr>
            <a:spLocks noGrp="1" noRot="1" noChangeAspect="1" noChangeArrowheads="1" noTextEdit="1"/>
          </p:cNvSpPr>
          <p:nvPr>
            <p:ph type="sldImg"/>
          </p:nvPr>
        </p:nvSpPr>
        <p:spPr>
          <a:xfrm>
            <a:off x="1293813" y="798513"/>
            <a:ext cx="4271962" cy="3203575"/>
          </a:xfrm>
          <a:ln/>
        </p:spPr>
      </p:sp>
      <p:sp>
        <p:nvSpPr>
          <p:cNvPr id="1781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A01CE-60F0-46A8-877C-704A1351BBA4}" type="slidenum">
              <a:rPr lang="en-US"/>
              <a:pPr/>
              <a:t>24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6E7078F-2452-4E03-8C2A-79B41775B79E}"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6E7078F-2452-4E03-8C2A-79B41775B79E}" type="slidenum">
              <a:rPr lang="en-GB" smtClean="0">
                <a:solidFill>
                  <a:prstClr val="black"/>
                </a:solidFill>
              </a:rPr>
              <a:pPr>
                <a:defRPr/>
              </a:pPr>
              <a:t>31</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91AD2-0BE7-4738-958F-0A860783331D}" type="slidenum">
              <a:rPr lang="en-GB"/>
              <a:pPr/>
              <a:t>46</a:t>
            </a:fld>
            <a:endParaRPr lang="en-GB"/>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25E1E-0F73-4189-9839-8BF3DDD0571A}" type="slidenum">
              <a:rPr lang="en-GB"/>
              <a:pPr/>
              <a:t>47</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78C88-1BA5-44B7-B66F-60958BBB362F}" type="slidenum">
              <a:rPr lang="en-GB"/>
              <a:pPr/>
              <a:t>48</a:t>
            </a:fld>
            <a:endParaRPr lang="en-GB"/>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DFEAF-3642-4DC4-B370-63019D6AA7D3}" type="slidenum">
              <a:rPr lang="en-GB"/>
              <a:pPr/>
              <a:t>49</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14289E1-FB0D-4F5E-B7EC-17B97713DA8D}" type="slidenum">
              <a:rPr lang="en-GB" altLang="en-GB" smtClean="0"/>
              <a:pPr/>
              <a:t>50</a:t>
            </a:fld>
            <a:endParaRPr lang="en-GB" alt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D63E0-894A-4E8F-AEF7-A1E75A81632F}" type="slidenum">
              <a:rPr lang="en-GB" altLang="en-GB"/>
              <a:pPr/>
              <a:t>51</a:t>
            </a:fld>
            <a:endParaRPr lang="en-GB" altLang="en-GB"/>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noFill/>
          <a:ln>
            <a:miter lim="800000"/>
            <a:headEnd/>
            <a:tailEnd/>
          </a:ln>
        </p:spPr>
        <p:txBody>
          <a:bodyPr/>
          <a:lstStyle/>
          <a:p>
            <a:fld id="{41949265-003D-42D8-BC71-10C308534B38}"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264879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922563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4219101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125854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VSLY 150k</a:t>
            </a:r>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281421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48896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pPr lvl="0"/>
            <a:endParaRPr/>
          </a:p>
        </p:txBody>
      </p:sp>
      <p:sp>
        <p:nvSpPr>
          <p:cNvPr id="265" name="Shape 265"/>
          <p:cNvSpPr>
            <a:spLocks noGrp="1"/>
          </p:cNvSpPr>
          <p:nvPr>
            <p:ph type="body" sz="quarter" idx="1"/>
          </p:nvPr>
        </p:nvSpPr>
        <p:spPr>
          <a:prstGeom prst="rect">
            <a:avLst/>
          </a:prstGeom>
        </p:spPr>
        <p:txBody>
          <a:bodyPr/>
          <a:lstStyle/>
          <a:p>
            <a:pPr lvl="0">
              <a:defRPr sz="1800">
                <a:uFillTx/>
              </a:defRPr>
            </a:pPr>
            <a:r>
              <a:rPr sz="2200">
                <a:uFillTx/>
              </a:rPr>
              <a:t>A minimal amount spend on research into the mechanisms of aging.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endParaRPr lang="en-GB"/>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F77AFD6A-C186-405E-B4F6-6DDDD4074885}" type="slidenum">
              <a:rPr lang="en-GB" smtClean="0">
                <a:solidFill>
                  <a:prstClr val="black"/>
                </a:solidFill>
              </a:rPr>
              <a:pPr/>
              <a:t>61</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01F77-ADAE-4B5E-B409-8A8BFE489978}" type="slidenum">
              <a:rPr lang="en-GB"/>
              <a:pPr/>
              <a:t>66</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97722-138D-4F28-8D50-E0F760D440F0}" type="slidenum">
              <a:rPr lang="en-GB"/>
              <a:pPr/>
              <a:t>4</a:t>
            </a:fld>
            <a:endParaRPr lang="en-GB"/>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1177D38-EBD3-4B94-9C59-77BC337096E4}" type="slidenum">
              <a:rPr lang="en-GB" smtClean="0"/>
              <a:pPr/>
              <a:t>6</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A186E-5B43-417E-826F-7DB090DD9B50}" type="slidenum">
              <a:rPr lang="en-GB"/>
              <a:pPr/>
              <a:t>7</a:t>
            </a:fld>
            <a:endParaRPr lang="en-GB"/>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A01CE-60F0-46A8-877C-704A1351BBA4}"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35340-E509-4A47-B502-1078340016C4}" type="slidenum">
              <a:rPr lang="en-GB" altLang="en-GB"/>
              <a:pPr/>
              <a:t>14</a:t>
            </a:fld>
            <a:endParaRPr lang="en-GB" altLang="en-GB"/>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74BA6-E2BA-4B94-9F4E-2345B108E549}" type="slidenum">
              <a:rPr lang="en-GB"/>
              <a:pPr/>
              <a:t>17</a:t>
            </a:fld>
            <a:endParaRPr lang="en-GB"/>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9CFDC-F894-4F07-AB89-3B46F640C008}" type="slidenum">
              <a:rPr lang="en-GB"/>
              <a:pPr/>
              <a:t>18</a:t>
            </a:fld>
            <a:endParaRPr lang="en-GB"/>
          </a:p>
        </p:txBody>
      </p:sp>
      <p:sp>
        <p:nvSpPr>
          <p:cNvPr id="176130" name="Rectangle 2"/>
          <p:cNvSpPr>
            <a:spLocks noGrp="1" noRot="1" noChangeAspect="1" noChangeArrowheads="1" noTextEdit="1"/>
          </p:cNvSpPr>
          <p:nvPr>
            <p:ph type="sldImg"/>
          </p:nvPr>
        </p:nvSpPr>
        <p:spPr>
          <a:xfrm>
            <a:off x="1293813" y="798513"/>
            <a:ext cx="4271962" cy="3203575"/>
          </a:xfrm>
          <a:ln/>
        </p:spPr>
      </p:sp>
      <p:sp>
        <p:nvSpPr>
          <p:cNvPr id="1761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healthpolicy.usc.edu/"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 descr="CORPmain2007NEW"/>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276725" y="1409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276725" y="3543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spcBef>
                <a:spcPct val="0"/>
              </a:spcBef>
              <a:defRPr b="0"/>
            </a:lvl1pPr>
          </a:lstStyle>
          <a:p>
            <a:pPr>
              <a:defRPr/>
            </a:pPr>
            <a:fld id="{253BAE2E-FB1E-4436-9A59-C43AEC98CE21}" type="datetime1">
              <a:rPr lang="en-US"/>
              <a:pPr>
                <a:defRPr/>
              </a:pPr>
              <a:t>9/29/2014</a:t>
            </a:fld>
            <a:endParaRPr lang="en-US"/>
          </a:p>
        </p:txBody>
      </p:sp>
      <p:sp>
        <p:nvSpPr>
          <p:cNvPr id="12" name="Footer Placeholder 16"/>
          <p:cNvSpPr>
            <a:spLocks noGrp="1"/>
          </p:cNvSpPr>
          <p:nvPr>
            <p:ph type="ftr" sz="quarter" idx="11"/>
          </p:nvPr>
        </p:nvSpPr>
        <p:spPr/>
        <p:txBody>
          <a:bodyPr/>
          <a:lstStyle>
            <a:lvl1pPr>
              <a:spcBef>
                <a:spcPct val="0"/>
              </a:spcBef>
              <a:defRPr b="0"/>
            </a:lvl1pPr>
          </a:lstStyle>
          <a:p>
            <a:pPr>
              <a:defRPr/>
            </a:pPr>
            <a:endParaRPr lang="en-US"/>
          </a:p>
        </p:txBody>
      </p:sp>
      <p:sp>
        <p:nvSpPr>
          <p:cNvPr id="13" name="Slide Number Placeholder 28"/>
          <p:cNvSpPr>
            <a:spLocks noGrp="1"/>
          </p:cNvSpPr>
          <p:nvPr>
            <p:ph type="sldNum" sz="quarter" idx="12"/>
          </p:nvPr>
        </p:nvSpPr>
        <p:spPr>
          <a:xfrm>
            <a:off x="146050" y="6210300"/>
            <a:ext cx="457200" cy="457200"/>
          </a:xfrm>
          <a:prstGeom prst="ellipse">
            <a:avLst/>
          </a:prstGeom>
        </p:spPr>
        <p:txBody>
          <a:bodyPr vert="horz" wrap="square" lIns="0" tIns="0" rIns="0" bIns="0" numCol="1" anchor="t" anchorCtr="0" compatLnSpc="1">
            <a:prstTxWarp prst="textNoShape">
              <a:avLst/>
            </a:prstTxWarp>
            <a:noAutofit/>
          </a:bodyPr>
          <a:lstStyle>
            <a:lvl1pPr>
              <a:spcBef>
                <a:spcPct val="20000"/>
              </a:spcBef>
              <a:defRPr sz="1400" b="1">
                <a:solidFill>
                  <a:srgbClr val="FFFFFF"/>
                </a:solidFill>
              </a:defRPr>
            </a:lvl1pPr>
          </a:lstStyle>
          <a:p>
            <a:pPr fontAlgn="base">
              <a:spcAft>
                <a:spcPct val="0"/>
              </a:spcAft>
              <a:defRPr/>
            </a:pPr>
            <a:fld id="{069D695E-F2B7-4FD9-80D3-838B0DB04CE0}"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914400" y="1447800"/>
            <a:ext cx="77724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spcBef>
                <a:spcPct val="0"/>
              </a:spcBef>
              <a:defRPr b="0"/>
            </a:lvl1pPr>
          </a:lstStyle>
          <a:p>
            <a:pPr>
              <a:defRPr/>
            </a:pPr>
            <a:fld id="{A5C29305-448E-48F4-BC5E-1BB465BF90A1}" type="datetime1">
              <a:rPr lang="en-US"/>
              <a:pPr>
                <a:defRPr/>
              </a:pPr>
              <a:t>9/29/2014</a:t>
            </a:fld>
            <a:endParaRPr lang="en-US"/>
          </a:p>
        </p:txBody>
      </p:sp>
      <p:sp>
        <p:nvSpPr>
          <p:cNvPr id="5" name="Footer Placeholder 4"/>
          <p:cNvSpPr>
            <a:spLocks noGrp="1"/>
          </p:cNvSpPr>
          <p:nvPr>
            <p:ph type="ftr" sz="quarter" idx="11"/>
          </p:nvPr>
        </p:nvSpPr>
        <p:spPr/>
        <p:txBody>
          <a:bodyPr/>
          <a:lstStyle>
            <a:lvl1pPr>
              <a:spcBef>
                <a:spcPct val="0"/>
              </a:spcBef>
              <a:defRPr b="0"/>
            </a:lvl1pPr>
          </a:lstStyle>
          <a:p>
            <a:pPr>
              <a:defRPr/>
            </a:pPr>
            <a:endParaRPr lang="en-US"/>
          </a:p>
        </p:txBody>
      </p:sp>
      <p:sp>
        <p:nvSpPr>
          <p:cNvPr id="6" name="Slide Number Placeholder 5"/>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FB6E1515-B5AE-4E38-B026-8275C5647A00}"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spcBef>
                <a:spcPct val="0"/>
              </a:spcBef>
              <a:defRPr b="0"/>
            </a:lvl1pPr>
          </a:lstStyle>
          <a:p>
            <a:pPr>
              <a:defRPr/>
            </a:pPr>
            <a:fld id="{07307074-BA1E-4F29-B4F5-C8AAA26238BF}" type="datetime1">
              <a:rPr lang="en-US"/>
              <a:pPr>
                <a:defRPr/>
              </a:pPr>
              <a:t>9/29/2014</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spcBef>
                <a:spcPct val="0"/>
              </a:spcBef>
              <a:defRPr b="0"/>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52893EAF-FFE4-47F0-A8C7-411135CBE592}"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0"/>
              </a:spcBef>
              <a:defRPr b="0"/>
            </a:lvl1pPr>
          </a:lstStyle>
          <a:p>
            <a:pPr>
              <a:defRPr/>
            </a:pPr>
            <a:fld id="{E0853EB5-F892-4799-8AB3-B0255762BF80}" type="datetime1">
              <a:rPr lang="en-US"/>
              <a:pPr>
                <a:defRPr/>
              </a:pPr>
              <a:t>9/29/2014</a:t>
            </a:fld>
            <a:endParaRPr lang="en-US"/>
          </a:p>
        </p:txBody>
      </p:sp>
      <p:sp>
        <p:nvSpPr>
          <p:cNvPr id="6" name="Footer Placeholder 5"/>
          <p:cNvSpPr>
            <a:spLocks noGrp="1"/>
          </p:cNvSpPr>
          <p:nvPr>
            <p:ph type="ftr" sz="quarter" idx="11"/>
          </p:nvPr>
        </p:nvSpPr>
        <p:spPr/>
        <p:txBody>
          <a:bodyPr/>
          <a:lstStyle>
            <a:lvl1pPr>
              <a:spcBef>
                <a:spcPct val="0"/>
              </a:spcBef>
              <a:defRPr b="0"/>
            </a:lvl1pPr>
          </a:lstStyle>
          <a:p>
            <a:pPr>
              <a:defRPr/>
            </a:pPr>
            <a:endParaRPr lang="en-US"/>
          </a:p>
        </p:txBody>
      </p:sp>
      <p:sp>
        <p:nvSpPr>
          <p:cNvPr id="7" name="Slide Number Placeholder 6"/>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B05B3D23-2890-4450-9E64-ED826F1F467F}"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spcBef>
                <a:spcPct val="0"/>
              </a:spcBef>
              <a:defRPr b="0"/>
            </a:lvl1pPr>
          </a:lstStyle>
          <a:p>
            <a:pPr>
              <a:defRPr/>
            </a:pPr>
            <a:fld id="{9749AC11-3E2A-4197-B817-D9765CB6D998}" type="datetime1">
              <a:rPr lang="en-US"/>
              <a:pPr>
                <a:defRPr/>
              </a:pPr>
              <a:t>9/29/2014</a:t>
            </a:fld>
            <a:endParaRPr lang="en-US"/>
          </a:p>
        </p:txBody>
      </p:sp>
      <p:sp>
        <p:nvSpPr>
          <p:cNvPr id="8" name="Footer Placeholder 7"/>
          <p:cNvSpPr>
            <a:spLocks noGrp="1"/>
          </p:cNvSpPr>
          <p:nvPr>
            <p:ph type="ftr" sz="quarter" idx="11"/>
          </p:nvPr>
        </p:nvSpPr>
        <p:spPr/>
        <p:txBody>
          <a:bodyPr/>
          <a:lstStyle>
            <a:lvl1pPr>
              <a:spcBef>
                <a:spcPct val="0"/>
              </a:spcBef>
              <a:defRPr b="0"/>
            </a:lvl1pPr>
          </a:lstStyle>
          <a:p>
            <a:pPr>
              <a:defRPr/>
            </a:pPr>
            <a:endParaRPr lang="en-US"/>
          </a:p>
        </p:txBody>
      </p:sp>
      <p:sp>
        <p:nvSpPr>
          <p:cNvPr id="9" name="Slide Number Placeholder 8"/>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C2055BC0-43B1-4713-B266-9E8D0275908A}"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spcBef>
                <a:spcPct val="0"/>
              </a:spcBef>
              <a:defRPr b="0"/>
            </a:lvl1pPr>
          </a:lstStyle>
          <a:p>
            <a:pPr>
              <a:defRPr/>
            </a:pPr>
            <a:fld id="{8FFAADC1-9FEC-466C-A37F-A4238E23CA88}" type="datetime1">
              <a:rPr lang="en-US"/>
              <a:pPr>
                <a:defRPr/>
              </a:pPr>
              <a:t>9/29/2014</a:t>
            </a:fld>
            <a:endParaRPr lang="en-US"/>
          </a:p>
        </p:txBody>
      </p:sp>
      <p:sp>
        <p:nvSpPr>
          <p:cNvPr id="4" name="Footer Placeholder 3"/>
          <p:cNvSpPr>
            <a:spLocks noGrp="1"/>
          </p:cNvSpPr>
          <p:nvPr>
            <p:ph type="ftr" sz="quarter" idx="11"/>
          </p:nvPr>
        </p:nvSpPr>
        <p:spPr/>
        <p:txBody>
          <a:bodyPr/>
          <a:lstStyle>
            <a:lvl1pPr>
              <a:spcBef>
                <a:spcPct val="0"/>
              </a:spcBef>
              <a:defRPr b="0"/>
            </a:lvl1pPr>
          </a:lstStyle>
          <a:p>
            <a:pPr>
              <a:defRPr/>
            </a:pPr>
            <a:endParaRPr lang="en-US"/>
          </a:p>
        </p:txBody>
      </p:sp>
      <p:sp>
        <p:nvSpPr>
          <p:cNvPr id="5" name="Slide Number Placeholder 4"/>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40A4F55B-5818-462E-A134-D8D8A07C9AEE}"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0"/>
              </a:spcBef>
              <a:defRPr b="0"/>
            </a:lvl1pPr>
          </a:lstStyle>
          <a:p>
            <a:pPr>
              <a:defRPr/>
            </a:pPr>
            <a:fld id="{CEBC60BA-6ECF-4292-9CE0-87DA2E7FD997}" type="datetime1">
              <a:rPr lang="en-US"/>
              <a:pPr>
                <a:defRPr/>
              </a:pPr>
              <a:t>9/29/2014</a:t>
            </a:fld>
            <a:endParaRPr lang="en-US"/>
          </a:p>
        </p:txBody>
      </p:sp>
      <p:sp>
        <p:nvSpPr>
          <p:cNvPr id="3" name="Footer Placeholder 2"/>
          <p:cNvSpPr>
            <a:spLocks noGrp="1"/>
          </p:cNvSpPr>
          <p:nvPr>
            <p:ph type="ftr" sz="quarter" idx="11"/>
          </p:nvPr>
        </p:nvSpPr>
        <p:spPr/>
        <p:txBody>
          <a:bodyPr/>
          <a:lstStyle>
            <a:lvl1pPr>
              <a:spcBef>
                <a:spcPct val="0"/>
              </a:spcBef>
              <a:defRPr b="0"/>
            </a:lvl1pPr>
          </a:lstStyle>
          <a:p>
            <a:pPr>
              <a:defRPr/>
            </a:pPr>
            <a:endParaRPr lang="en-US"/>
          </a:p>
        </p:txBody>
      </p:sp>
      <p:sp>
        <p:nvSpPr>
          <p:cNvPr id="4" name="Slide Number Placeholder 3"/>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8179C8BF-5D5F-45F7-8235-63EBFBADE9C3}"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spcBef>
                <a:spcPct val="0"/>
              </a:spcBef>
              <a:defRPr b="0"/>
            </a:lvl1pPr>
          </a:lstStyle>
          <a:p>
            <a:pPr>
              <a:defRPr/>
            </a:pPr>
            <a:fld id="{351C28F2-75DB-4B9E-A0AC-3643C1444F74}" type="datetime1">
              <a:rPr lang="en-US"/>
              <a:pPr>
                <a:defRPr/>
              </a:pPr>
              <a:t>9/29/2014</a:t>
            </a:fld>
            <a:endParaRPr lang="en-US"/>
          </a:p>
        </p:txBody>
      </p:sp>
      <p:sp>
        <p:nvSpPr>
          <p:cNvPr id="8" name="Footer Placeholder 5"/>
          <p:cNvSpPr>
            <a:spLocks noGrp="1"/>
          </p:cNvSpPr>
          <p:nvPr>
            <p:ph type="ftr" sz="quarter" idx="11"/>
          </p:nvPr>
        </p:nvSpPr>
        <p:spPr/>
        <p:txBody>
          <a:bodyPr/>
          <a:lstStyle>
            <a:lvl1pPr>
              <a:spcBef>
                <a:spcPct val="0"/>
              </a:spcBef>
              <a:defRPr b="0"/>
            </a:lvl1pPr>
          </a:lstStyle>
          <a:p>
            <a:pPr>
              <a:defRPr/>
            </a:pPr>
            <a:endParaRPr lang="en-US"/>
          </a:p>
        </p:txBody>
      </p:sp>
      <p:sp>
        <p:nvSpPr>
          <p:cNvPr id="9" name="Slide Number Placeholder 6"/>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459A3AC1-D407-4485-9A01-941DEB940B94}"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spcBef>
                <a:spcPct val="0"/>
              </a:spcBef>
              <a:defRPr b="0"/>
            </a:lvl1pPr>
          </a:lstStyle>
          <a:p>
            <a:pPr>
              <a:defRPr/>
            </a:pPr>
            <a:fld id="{86472F58-CEFA-4A08-87DD-FCFBE13A94F3}" type="datetime1">
              <a:rPr lang="en-US"/>
              <a:pPr>
                <a:defRPr/>
              </a:pPr>
              <a:t>9/29/2014</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spcBef>
                <a:spcPct val="0"/>
              </a:spcBef>
              <a:defRPr b="0"/>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298857EA-5793-41BB-B0D0-7C492BEAA5B1}"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b="0"/>
            </a:lvl1pPr>
          </a:lstStyle>
          <a:p>
            <a:pPr>
              <a:defRPr/>
            </a:pPr>
            <a:fld id="{65A3C869-52FC-4AE5-949D-9535680C0C58}" type="datetime1">
              <a:rPr lang="en-US"/>
              <a:pPr>
                <a:defRPr/>
              </a:pPr>
              <a:t>9/29/2014</a:t>
            </a:fld>
            <a:endParaRPr lang="en-US"/>
          </a:p>
        </p:txBody>
      </p:sp>
      <p:sp>
        <p:nvSpPr>
          <p:cNvPr id="5" name="Footer Placeholder 4"/>
          <p:cNvSpPr>
            <a:spLocks noGrp="1"/>
          </p:cNvSpPr>
          <p:nvPr>
            <p:ph type="ftr" sz="quarter" idx="11"/>
          </p:nvPr>
        </p:nvSpPr>
        <p:spPr/>
        <p:txBody>
          <a:bodyPr/>
          <a:lstStyle>
            <a:lvl1pPr>
              <a:spcBef>
                <a:spcPct val="0"/>
              </a:spcBef>
              <a:defRPr b="0"/>
            </a:lvl1pPr>
          </a:lstStyle>
          <a:p>
            <a:pPr>
              <a:defRPr/>
            </a:pPr>
            <a:endParaRPr lang="en-US"/>
          </a:p>
        </p:txBody>
      </p:sp>
      <p:sp>
        <p:nvSpPr>
          <p:cNvPr id="6" name="Slide Number Placeholder 5"/>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1FE540B2-6045-40A6-9542-DB95B9B22A74}"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b="0"/>
            </a:lvl1pPr>
          </a:lstStyle>
          <a:p>
            <a:pPr>
              <a:defRPr/>
            </a:pPr>
            <a:fld id="{9D178471-1C81-468D-BF21-876A53DCDB3D}" type="datetime1">
              <a:rPr lang="en-US"/>
              <a:pPr>
                <a:defRPr/>
              </a:pPr>
              <a:t>9/29/2014</a:t>
            </a:fld>
            <a:endParaRPr lang="en-US"/>
          </a:p>
        </p:txBody>
      </p:sp>
      <p:sp>
        <p:nvSpPr>
          <p:cNvPr id="5" name="Footer Placeholder 4"/>
          <p:cNvSpPr>
            <a:spLocks noGrp="1"/>
          </p:cNvSpPr>
          <p:nvPr>
            <p:ph type="ftr" sz="quarter" idx="11"/>
          </p:nvPr>
        </p:nvSpPr>
        <p:spPr/>
        <p:txBody>
          <a:bodyPr/>
          <a:lstStyle>
            <a:lvl1pPr>
              <a:spcBef>
                <a:spcPct val="0"/>
              </a:spcBef>
              <a:defRPr b="0"/>
            </a:lvl1pPr>
          </a:lstStyle>
          <a:p>
            <a:pPr>
              <a:defRPr/>
            </a:pPr>
            <a:endParaRPr lang="en-US"/>
          </a:p>
        </p:txBody>
      </p:sp>
      <p:sp>
        <p:nvSpPr>
          <p:cNvPr id="6" name="Slide Number Placeholder 5"/>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spcBef>
                <a:spcPct val="20000"/>
              </a:spcBef>
              <a:defRPr sz="2000" b="1">
                <a:solidFill>
                  <a:srgbClr val="000000"/>
                </a:solidFill>
              </a:defRPr>
            </a:lvl1pPr>
          </a:lstStyle>
          <a:p>
            <a:pPr fontAlgn="base">
              <a:spcAft>
                <a:spcPct val="0"/>
              </a:spcAft>
              <a:defRPr/>
            </a:pPr>
            <a:fld id="{F6D08B4A-A1F7-48D4-8887-17B742EAAD2A}" type="slidenum">
              <a:rPr lang="en-US">
                <a:latin typeface="Arial" charset="0"/>
                <a:ea typeface="ＭＳ Ｐゴシック" pitchFamily="-111" charset="-128"/>
              </a:rPr>
              <a:pPr fontAlgn="base">
                <a:spcAft>
                  <a:spcPct val="0"/>
                </a:spcAft>
                <a:defRPr/>
              </a:pPr>
              <a:t>‹#›</a:t>
            </a:fld>
            <a:endParaRPr lang="en-US">
              <a:latin typeface="Arial" charset="0"/>
              <a:ea typeface="ＭＳ Ｐゴシック" pitchFamily="-111" charset="-128"/>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b="1">
                <a:solidFill>
                  <a:schemeClr val="tx1">
                    <a:lumMod val="65000"/>
                    <a:lumOff val="3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Rectangle 10"/>
          <p:cNvSpPr/>
          <p:nvPr userDrawn="1"/>
        </p:nvSpPr>
        <p:spPr>
          <a:xfrm>
            <a:off x="-9144" y="6053328"/>
            <a:ext cx="2249424" cy="713232"/>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userDrawn="1"/>
        </p:nvSpPr>
        <p:spPr>
          <a:xfrm>
            <a:off x="2362200" y="6053328"/>
            <a:ext cx="6784848" cy="713232"/>
          </a:xfrm>
          <a:prstGeom prst="rect">
            <a:avLst/>
          </a:prstGeom>
          <a:solidFill>
            <a:schemeClr val="tx1">
              <a:lumMod val="75000"/>
              <a:lumOff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26056"/>
              </a:solidFill>
            </a:endParaRPr>
          </a:p>
        </p:txBody>
      </p:sp>
    </p:spTree>
    <p:extLst>
      <p:ext uri="{BB962C8B-B14F-4D97-AF65-F5344CB8AC3E}">
        <p14:creationId xmlns:p14="http://schemas.microsoft.com/office/powerpoint/2010/main" val="2986122610"/>
      </p:ext>
    </p:extLst>
  </p:cSld>
  <p:clrMapOvr>
    <a:masterClrMapping/>
  </p:clrMapOvr>
  <p:transition spd="slow">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in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mn-lt"/>
              </a:defRPr>
            </a:lvl1pPr>
          </a:lstStyle>
          <a:p>
            <a:r>
              <a:rPr lang="en-US" dirty="0" smtClean="0"/>
              <a:t>Click to edit Master title style</a:t>
            </a:r>
            <a:endParaRPr lang="en-US" dirty="0"/>
          </a:p>
        </p:txBody>
      </p:sp>
      <p:sp>
        <p:nvSpPr>
          <p:cNvPr id="11" name="Rectangle 10"/>
          <p:cNvSpPr/>
          <p:nvPr userDrawn="1"/>
        </p:nvSpPr>
        <p:spPr>
          <a:xfrm>
            <a:off x="-9144" y="6053328"/>
            <a:ext cx="2249424" cy="713232"/>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userDrawn="1"/>
        </p:nvSpPr>
        <p:spPr>
          <a:xfrm>
            <a:off x="2362200" y="6053328"/>
            <a:ext cx="6784848" cy="713232"/>
          </a:xfrm>
          <a:prstGeom prst="rect">
            <a:avLst/>
          </a:prstGeom>
          <a:solidFill>
            <a:schemeClr val="tx1">
              <a:lumMod val="75000"/>
              <a:lumOff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26056"/>
              </a:solidFill>
            </a:endParaRPr>
          </a:p>
        </p:txBody>
      </p:sp>
    </p:spTree>
    <p:extLst>
      <p:ext uri="{BB962C8B-B14F-4D97-AF65-F5344CB8AC3E}">
        <p14:creationId xmlns:p14="http://schemas.microsoft.com/office/powerpoint/2010/main" val="1552877707"/>
      </p:ext>
    </p:extLst>
  </p:cSld>
  <p:clrMapOvr>
    <a:masterClrMapping/>
  </p:clrMapOvr>
  <p:transition spd="slow">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lvl1pPr>
              <a:defRPr sz="32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lvl1pPr marL="233363" indent="-233363">
              <a:lnSpc>
                <a:spcPts val="3000"/>
              </a:lnSpc>
              <a:spcBef>
                <a:spcPts val="0"/>
              </a:spcBef>
              <a:spcAft>
                <a:spcPts val="600"/>
              </a:spcAft>
              <a:buClr>
                <a:schemeClr val="accent1">
                  <a:lumMod val="75000"/>
                </a:schemeClr>
              </a:buClr>
              <a:buFont typeface="Arial" pitchFamily="34" charset="0"/>
              <a:buChar char="•"/>
              <a:defRPr sz="2400" b="1">
                <a:latin typeface="+mn-lt"/>
              </a:defRPr>
            </a:lvl1pPr>
            <a:lvl2pPr marL="633413" indent="-285750">
              <a:lnSpc>
                <a:spcPts val="3000"/>
              </a:lnSpc>
              <a:spcBef>
                <a:spcPts val="0"/>
              </a:spcBef>
              <a:spcAft>
                <a:spcPts val="600"/>
              </a:spcAft>
              <a:buClr>
                <a:schemeClr val="accent1">
                  <a:lumMod val="75000"/>
                </a:schemeClr>
              </a:buClr>
              <a:defRPr sz="2400" b="1">
                <a:latin typeface="+mn-lt"/>
              </a:defRPr>
            </a:lvl2pPr>
            <a:lvl3pPr marL="1257300" indent="-342900">
              <a:buFont typeface="Arial" panose="020B0604020202020204" pitchFamily="34" charset="0"/>
              <a:buChar char="•"/>
              <a:defRPr/>
            </a:lvl3pPr>
          </a:lstStyle>
          <a:p>
            <a:pPr lvl="0"/>
            <a:r>
              <a:rPr lang="en-US" dirty="0" smtClean="0"/>
              <a:t>Click to edit Master text style</a:t>
            </a:r>
          </a:p>
          <a:p>
            <a:pPr lvl="1"/>
            <a:r>
              <a:rPr lang="en-US" dirty="0" smtClean="0"/>
              <a:t>Second level</a:t>
            </a:r>
          </a:p>
          <a:p>
            <a:pPr lvl="2"/>
            <a:r>
              <a:rPr lang="en-US" dirty="0" err="1" smtClean="0"/>
              <a:t>dddd</a:t>
            </a:r>
            <a:endParaRPr lang="en-US" dirty="0" smtClean="0"/>
          </a:p>
        </p:txBody>
      </p:sp>
      <p:sp>
        <p:nvSpPr>
          <p:cNvPr id="7" name="Rectangle 6"/>
          <p:cNvSpPr/>
          <p:nvPr userDrawn="1"/>
        </p:nvSpPr>
        <p:spPr>
          <a:xfrm>
            <a:off x="0" y="1143000"/>
            <a:ext cx="685800" cy="152400"/>
          </a:xfrm>
          <a:prstGeom prst="rect">
            <a:avLst/>
          </a:prstGeom>
          <a:solidFill>
            <a:schemeClr val="tx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762000" y="1143000"/>
            <a:ext cx="8382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Slide Number Placeholder 19"/>
          <p:cNvSpPr>
            <a:spLocks noGrp="1"/>
          </p:cNvSpPr>
          <p:nvPr>
            <p:ph type="sldNum" sz="quarter" idx="16"/>
          </p:nvPr>
        </p:nvSpPr>
        <p:spPr>
          <a:xfrm>
            <a:off x="7006140" y="6487559"/>
            <a:ext cx="2133600" cy="365125"/>
          </a:xfrm>
        </p:spPr>
        <p:txBody>
          <a:bodyPr/>
          <a:lstStyle>
            <a:lvl1pPr>
              <a:defRPr>
                <a:latin typeface="+mn-lt"/>
              </a:defRPr>
            </a:lvl1pPr>
          </a:lstStyle>
          <a:p>
            <a:fld id="{C5BEF72E-890F-4508-B182-8C7C3AA365CD}"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42" y="6304044"/>
            <a:ext cx="1828800" cy="548640"/>
          </a:xfrm>
          <a:prstGeom prst="rect">
            <a:avLst/>
          </a:prstGeom>
        </p:spPr>
      </p:pic>
    </p:spTree>
    <p:extLst>
      <p:ext uri="{BB962C8B-B14F-4D97-AF65-F5344CB8AC3E}">
        <p14:creationId xmlns:p14="http://schemas.microsoft.com/office/powerpoint/2010/main" val="3464376846"/>
      </p:ext>
    </p:extLst>
  </p:cSld>
  <p:clrMapOvr>
    <a:masterClrMapping/>
  </p:clrMapOvr>
  <p:transition spd="slow">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lvl1pPr>
              <a:defRPr sz="32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lvl1pPr marL="233363" indent="-233363">
              <a:lnSpc>
                <a:spcPts val="3000"/>
              </a:lnSpc>
              <a:spcBef>
                <a:spcPts val="0"/>
              </a:spcBef>
              <a:spcAft>
                <a:spcPts val="600"/>
              </a:spcAft>
              <a:buClr>
                <a:schemeClr val="accent1">
                  <a:lumMod val="75000"/>
                </a:schemeClr>
              </a:buClr>
              <a:buFont typeface="Arial" pitchFamily="34" charset="0"/>
              <a:buChar char="•"/>
              <a:defRPr sz="2400" b="1">
                <a:latin typeface="+mn-lt"/>
              </a:defRPr>
            </a:lvl1pPr>
            <a:lvl2pPr marL="633413" indent="-285750">
              <a:lnSpc>
                <a:spcPts val="3000"/>
              </a:lnSpc>
              <a:spcBef>
                <a:spcPts val="0"/>
              </a:spcBef>
              <a:spcAft>
                <a:spcPts val="600"/>
              </a:spcAft>
              <a:buClr>
                <a:schemeClr val="accent1">
                  <a:lumMod val="75000"/>
                </a:schemeClr>
              </a:buClr>
              <a:defRPr sz="2400" b="1">
                <a:latin typeface="+mn-lt"/>
              </a:defRPr>
            </a:lvl2pPr>
          </a:lstStyle>
          <a:p>
            <a:pPr lvl="0"/>
            <a:r>
              <a:rPr lang="en-US" dirty="0" smtClean="0"/>
              <a:t>Click to edit Master text style</a:t>
            </a:r>
          </a:p>
          <a:p>
            <a:pPr lvl="1"/>
            <a:r>
              <a:rPr lang="en-US" dirty="0" smtClean="0"/>
              <a:t>Second level</a:t>
            </a:r>
          </a:p>
        </p:txBody>
      </p:sp>
      <p:sp>
        <p:nvSpPr>
          <p:cNvPr id="7" name="Rectangle 6"/>
          <p:cNvSpPr/>
          <p:nvPr userDrawn="1"/>
        </p:nvSpPr>
        <p:spPr>
          <a:xfrm>
            <a:off x="0" y="1143000"/>
            <a:ext cx="685800" cy="152400"/>
          </a:xfrm>
          <a:prstGeom prst="rect">
            <a:avLst/>
          </a:prstGeom>
          <a:solidFill>
            <a:schemeClr val="tx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762000" y="1143000"/>
            <a:ext cx="8382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Slide Number Placeholder 19"/>
          <p:cNvSpPr>
            <a:spLocks noGrp="1"/>
          </p:cNvSpPr>
          <p:nvPr>
            <p:ph type="sldNum" sz="quarter" idx="16"/>
          </p:nvPr>
        </p:nvSpPr>
        <p:spPr>
          <a:xfrm>
            <a:off x="7006140" y="6487559"/>
            <a:ext cx="2133600" cy="365125"/>
          </a:xfrm>
        </p:spPr>
        <p:txBody>
          <a:bodyPr/>
          <a:lstStyle>
            <a:lvl1pPr>
              <a:defRPr>
                <a:latin typeface="+mn-lt"/>
              </a:defRPr>
            </a:lvl1pPr>
          </a:lstStyle>
          <a:p>
            <a:fld id="{C5BEF72E-890F-4508-B182-8C7C3AA365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332252"/>
      </p:ext>
    </p:extLst>
  </p:cSld>
  <p:clrMapOvr>
    <a:masterClrMapping/>
  </p:clrMapOvr>
  <p:transition spd="slow">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no bar or logo)">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lvl1pPr>
              <a:defRPr sz="32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lvl1pPr marL="233363" indent="-233363">
              <a:lnSpc>
                <a:spcPts val="3000"/>
              </a:lnSpc>
              <a:spcBef>
                <a:spcPts val="0"/>
              </a:spcBef>
              <a:spcAft>
                <a:spcPts val="600"/>
              </a:spcAft>
              <a:buClr>
                <a:schemeClr val="accent1">
                  <a:lumMod val="75000"/>
                </a:schemeClr>
              </a:buClr>
              <a:buFont typeface="Arial" pitchFamily="34" charset="0"/>
              <a:buChar char="•"/>
              <a:defRPr sz="2400" b="1">
                <a:latin typeface="+mn-lt"/>
              </a:defRPr>
            </a:lvl1pPr>
            <a:lvl2pPr marL="633413" indent="-285750">
              <a:lnSpc>
                <a:spcPts val="3000"/>
              </a:lnSpc>
              <a:spcBef>
                <a:spcPts val="0"/>
              </a:spcBef>
              <a:spcAft>
                <a:spcPts val="600"/>
              </a:spcAft>
              <a:buClr>
                <a:schemeClr val="accent1">
                  <a:lumMod val="75000"/>
                </a:schemeClr>
              </a:buClr>
              <a:defRPr sz="2400" b="1">
                <a:latin typeface="+mn-lt"/>
              </a:defRPr>
            </a:lvl2pPr>
          </a:lstStyle>
          <a:p>
            <a:pPr lvl="0"/>
            <a:r>
              <a:rPr lang="en-US" dirty="0" smtClean="0"/>
              <a:t>Click to edit Master text style</a:t>
            </a:r>
          </a:p>
          <a:p>
            <a:pPr lvl="1"/>
            <a:r>
              <a:rPr lang="en-US" dirty="0" smtClean="0"/>
              <a:t>Second level</a:t>
            </a:r>
          </a:p>
        </p:txBody>
      </p:sp>
      <p:sp>
        <p:nvSpPr>
          <p:cNvPr id="20" name="Slide Number Placeholder 19"/>
          <p:cNvSpPr>
            <a:spLocks noGrp="1"/>
          </p:cNvSpPr>
          <p:nvPr>
            <p:ph type="sldNum" sz="quarter" idx="16"/>
          </p:nvPr>
        </p:nvSpPr>
        <p:spPr>
          <a:xfrm>
            <a:off x="7006140" y="6487559"/>
            <a:ext cx="2133600" cy="365125"/>
          </a:xfrm>
        </p:spPr>
        <p:txBody>
          <a:bodyPr/>
          <a:lstStyle>
            <a:lvl1pPr>
              <a:defRPr>
                <a:latin typeface="+mn-lt"/>
              </a:defRPr>
            </a:lvl1pPr>
          </a:lstStyle>
          <a:p>
            <a:fld id="{C5BEF72E-890F-4508-B182-8C7C3AA365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314016"/>
      </p:ext>
    </p:extLst>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11" name="Rectangle 10"/>
          <p:cNvSpPr/>
          <p:nvPr userDrawn="1"/>
        </p:nvSpPr>
        <p:spPr>
          <a:xfrm>
            <a:off x="-9144" y="6044184"/>
            <a:ext cx="2249424" cy="713232"/>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userDrawn="1"/>
        </p:nvSpPr>
        <p:spPr>
          <a:xfrm>
            <a:off x="2362200" y="6044184"/>
            <a:ext cx="6784848" cy="713232"/>
          </a:xfrm>
          <a:prstGeom prst="rect">
            <a:avLst/>
          </a:prstGeom>
          <a:solidFill>
            <a:schemeClr val="tx1">
              <a:lumMod val="75000"/>
              <a:lumOff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726056"/>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86200" y="838200"/>
            <a:ext cx="5029200" cy="47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userDrawn="1"/>
        </p:nvSpPr>
        <p:spPr>
          <a:xfrm>
            <a:off x="228600" y="2094271"/>
            <a:ext cx="3886200" cy="1477328"/>
          </a:xfrm>
          <a:prstGeom prst="rect">
            <a:avLst/>
          </a:prstGeom>
          <a:noFill/>
        </p:spPr>
        <p:txBody>
          <a:bodyPr wrap="square" rtlCol="0">
            <a:spAutoFit/>
          </a:bodyPr>
          <a:lstStyle/>
          <a:p>
            <a:pPr>
              <a:defRPr/>
            </a:pPr>
            <a:r>
              <a:rPr lang="en-US" dirty="0" smtClean="0">
                <a:solidFill>
                  <a:prstClr val="black"/>
                </a:solidFill>
              </a:rPr>
              <a:t>For more information about the Schaeffer Center, please visit us</a:t>
            </a:r>
            <a:br>
              <a:rPr lang="en-US" dirty="0" smtClean="0">
                <a:solidFill>
                  <a:prstClr val="black"/>
                </a:solidFill>
              </a:rPr>
            </a:br>
            <a:r>
              <a:rPr lang="en-US" dirty="0" smtClean="0">
                <a:solidFill>
                  <a:prstClr val="black"/>
                </a:solidFill>
              </a:rPr>
              <a:t> on the web at: </a:t>
            </a:r>
            <a:r>
              <a:rPr lang="en-US" dirty="0" smtClean="0">
                <a:solidFill>
                  <a:prstClr val="black"/>
                </a:solidFill>
                <a:hlinkClick r:id="rId3"/>
              </a:rPr>
              <a:t>healthpolicy.usc.edu</a:t>
            </a:r>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p:txBody>
      </p:sp>
    </p:spTree>
    <p:extLst>
      <p:ext uri="{BB962C8B-B14F-4D97-AF65-F5344CB8AC3E}">
        <p14:creationId xmlns:p14="http://schemas.microsoft.com/office/powerpoint/2010/main" val="540983227"/>
      </p:ext>
    </p:extLst>
  </p:cSld>
  <p:clrMapOvr>
    <a:masterClrMapping/>
  </p:clrMapOvr>
  <p:transition spd="slow">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758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CORPmain2007NEW"/>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2126212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lIns="91411" tIns="45706" rIns="91411" bIns="457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34061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lIns="91411" tIns="45706" rIns="91411" bIns="45706"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9"/>
            <a:ext cx="7772400" cy="1500187"/>
          </a:xfrm>
          <a:prstGeom prst="rect">
            <a:avLst/>
          </a:prstGeom>
        </p:spPr>
        <p:txBody>
          <a:bodyPr lIns="91411" tIns="45706" rIns="91411" bIns="45706" anchor="b"/>
          <a:lstStyle>
            <a:lvl1pPr marL="0" indent="0">
              <a:buNone/>
              <a:defRPr sz="2000"/>
            </a:lvl1pPr>
            <a:lvl2pPr marL="457059" indent="0">
              <a:buNone/>
              <a:defRPr sz="1800"/>
            </a:lvl2pPr>
            <a:lvl3pPr marL="914118" indent="0">
              <a:buNone/>
              <a:defRPr sz="1600"/>
            </a:lvl3pPr>
            <a:lvl4pPr marL="1371180" indent="0">
              <a:buNone/>
              <a:defRPr sz="1400"/>
            </a:lvl4pPr>
            <a:lvl5pPr marL="1828239" indent="0">
              <a:buNone/>
              <a:defRPr sz="1400"/>
            </a:lvl5pPr>
            <a:lvl6pPr marL="2285298" indent="0">
              <a:buNone/>
              <a:defRPr sz="1400"/>
            </a:lvl6pPr>
            <a:lvl7pPr marL="2742360" indent="0">
              <a:buNone/>
              <a:defRPr sz="1400"/>
            </a:lvl7pPr>
            <a:lvl8pPr marL="3199416" indent="0">
              <a:buNone/>
              <a:defRPr sz="1400"/>
            </a:lvl8pPr>
            <a:lvl9pPr marL="3656478" indent="0">
              <a:buNone/>
              <a:defRPr sz="1400"/>
            </a:lvl9pPr>
          </a:lstStyle>
          <a:p>
            <a:pPr lvl="0"/>
            <a:r>
              <a:rPr lang="en-US" smtClean="0"/>
              <a:t>Click to edit Master text styles</a:t>
            </a:r>
          </a:p>
        </p:txBody>
      </p:sp>
    </p:spTree>
    <p:extLst>
      <p:ext uri="{BB962C8B-B14F-4D97-AF65-F5344CB8AC3E}">
        <p14:creationId xmlns:p14="http://schemas.microsoft.com/office/powerpoint/2010/main" val="2525483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a:prstGeom prst="rect">
            <a:avLst/>
          </a:prstGeom>
        </p:spPr>
        <p:txBody>
          <a:bodyPr lIns="91411" tIns="45706" rIns="91411" bIns="4570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a:prstGeom prst="rect">
            <a:avLst/>
          </a:prstGeom>
        </p:spPr>
        <p:txBody>
          <a:bodyPr lIns="91411" tIns="45706" rIns="91411" bIns="4570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27741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lIns="91411" tIns="45706" rIns="91411" bIns="45706"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1" tIns="45706" rIns="91411" bIns="4570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lIns="91411" tIns="45706" rIns="91411" bIns="45706"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1" tIns="45706" rIns="91411" bIns="4570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5782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smtClean="0"/>
              <a:t>Click to edit Master title style</a:t>
            </a:r>
            <a:endParaRPr lang="en-GB"/>
          </a:p>
        </p:txBody>
      </p:sp>
    </p:spTree>
    <p:extLst>
      <p:ext uri="{BB962C8B-B14F-4D97-AF65-F5344CB8AC3E}">
        <p14:creationId xmlns:p14="http://schemas.microsoft.com/office/powerpoint/2010/main" val="50597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56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411" tIns="45706" rIns="91411" bIns="45706"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a:prstGeom prst="rect">
            <a:avLst/>
          </a:prstGeom>
        </p:spPr>
        <p:txBody>
          <a:bodyPr lIns="91411" tIns="45706" rIns="91411" bIns="4570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a:prstGeom prst="rect">
            <a:avLst/>
          </a:prstGeom>
        </p:spPr>
        <p:txBody>
          <a:bodyPr lIns="91411" tIns="45706" rIns="91411" bIns="45706"/>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Tree>
    <p:extLst>
      <p:ext uri="{BB962C8B-B14F-4D97-AF65-F5344CB8AC3E}">
        <p14:creationId xmlns:p14="http://schemas.microsoft.com/office/powerpoint/2010/main" val="38125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1" tIns="45706" rIns="91411" bIns="45706"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lIns="91411" tIns="45706" rIns="91411" bIns="45706"/>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lIns="91411" tIns="45706" rIns="91411" bIns="45706"/>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Tree>
    <p:extLst>
      <p:ext uri="{BB962C8B-B14F-4D97-AF65-F5344CB8AC3E}">
        <p14:creationId xmlns:p14="http://schemas.microsoft.com/office/powerpoint/2010/main" val="230611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lIns="91411" tIns="45706" rIns="91411" bIns="457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5443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lIns="91411" tIns="45706" rIns="91411" bIns="45706"/>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lIns="91411" tIns="45706" rIns="91411" bIns="457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8576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lIns="91411" tIns="45706" rIns="91411" bIns="45706"/>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11" tIns="45706" rIns="91411" bIns="45706"/>
          <a:lstStyle>
            <a:lvl1pPr marL="0" indent="0" algn="ctr">
              <a:buNone/>
              <a:defRPr/>
            </a:lvl1pPr>
            <a:lvl2pPr marL="457059" indent="0" algn="ctr">
              <a:buNone/>
              <a:defRPr/>
            </a:lvl2pPr>
            <a:lvl3pPr marL="914118" indent="0" algn="ctr">
              <a:buNone/>
              <a:defRPr/>
            </a:lvl3pPr>
            <a:lvl4pPr marL="1371180" indent="0" algn="ctr">
              <a:buNone/>
              <a:defRPr/>
            </a:lvl4pPr>
            <a:lvl5pPr marL="1828239" indent="0" algn="ctr">
              <a:buNone/>
              <a:defRPr/>
            </a:lvl5pPr>
            <a:lvl6pPr marL="2285298" indent="0" algn="ctr">
              <a:buNone/>
              <a:defRPr/>
            </a:lvl6pPr>
            <a:lvl7pPr marL="2742360" indent="0" algn="ctr">
              <a:buNone/>
              <a:defRPr/>
            </a:lvl7pPr>
            <a:lvl8pPr marL="3199416" indent="0" algn="ctr">
              <a:buNone/>
              <a:defRPr/>
            </a:lvl8pPr>
            <a:lvl9pPr marL="3656478"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lIns="91411" tIns="45706" rIns="91411" bIns="45706"/>
          <a:lstStyle>
            <a:lvl1pPr>
              <a:defRPr/>
            </a:lvl1pPr>
          </a:lstStyle>
          <a:p>
            <a:pPr eaLnBrk="0" fontAlgn="base" hangingPunct="0">
              <a:spcBef>
                <a:spcPct val="0"/>
              </a:spcBef>
              <a:spcAft>
                <a:spcPct val="0"/>
              </a:spcAft>
              <a:defRPr/>
            </a:pPr>
            <a:endParaRPr lang="en-US" sz="2400">
              <a:solidFill>
                <a:srgbClr val="000000"/>
              </a:solidFill>
              <a:cs typeface="Arial"/>
              <a:sym typeface="Arial"/>
            </a:endParaRPr>
          </a:p>
        </p:txBody>
      </p:sp>
      <p:sp>
        <p:nvSpPr>
          <p:cNvPr id="5" name="Rectangle 5"/>
          <p:cNvSpPr>
            <a:spLocks noGrp="1" noChangeArrowheads="1"/>
          </p:cNvSpPr>
          <p:nvPr>
            <p:ph type="ftr" sz="quarter" idx="11"/>
          </p:nvPr>
        </p:nvSpPr>
        <p:spPr>
          <a:xfrm>
            <a:off x="3124201" y="6248400"/>
            <a:ext cx="2895600" cy="457200"/>
          </a:xfrm>
          <a:prstGeom prst="rect">
            <a:avLst/>
          </a:prstGeom>
          <a:ln/>
        </p:spPr>
        <p:txBody>
          <a:bodyPr lIns="91411" tIns="45706" rIns="91411" bIns="45706"/>
          <a:lstStyle>
            <a:lvl1pPr>
              <a:defRPr/>
            </a:lvl1pPr>
          </a:lstStyle>
          <a:p>
            <a:pPr eaLnBrk="0" fontAlgn="base" hangingPunct="0">
              <a:spcBef>
                <a:spcPct val="0"/>
              </a:spcBef>
              <a:spcAft>
                <a:spcPct val="0"/>
              </a:spcAft>
              <a:defRPr/>
            </a:pPr>
            <a:endParaRPr lang="en-US" sz="2400">
              <a:solidFill>
                <a:srgbClr val="000000"/>
              </a:solidFill>
              <a:cs typeface="Arial"/>
              <a:sym typeface="Aria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lIns="91411" tIns="45706" rIns="91411" bIns="45706"/>
          <a:lstStyle>
            <a:lvl1pPr>
              <a:defRPr/>
            </a:lvl1pPr>
          </a:lstStyle>
          <a:p>
            <a:pPr eaLnBrk="0" fontAlgn="base" hangingPunct="0">
              <a:spcBef>
                <a:spcPct val="0"/>
              </a:spcBef>
              <a:spcAft>
                <a:spcPct val="0"/>
              </a:spcAft>
            </a:pPr>
            <a:fld id="{683680F4-0D50-4FDB-B4DA-269555DC6EF4}" type="slidenum">
              <a:rPr lang="en-US" sz="2400">
                <a:solidFill>
                  <a:srgbClr val="000000"/>
                </a:solidFill>
                <a:cs typeface="Arial"/>
                <a:sym typeface="Arial"/>
              </a:rPr>
              <a:pPr eaLnBrk="0" fontAlgn="base" hangingPunct="0">
                <a:spcBef>
                  <a:spcPct val="0"/>
                </a:spcBef>
                <a:spcAft>
                  <a:spcPct val="0"/>
                </a:spcAft>
              </a:pPr>
              <a:t>‹#›</a:t>
            </a:fld>
            <a:endParaRPr lang="en-US" sz="2400">
              <a:solidFill>
                <a:srgbClr val="000000"/>
              </a:solidFill>
              <a:cs typeface="Arial"/>
              <a:sym typeface="Arial"/>
            </a:endParaRPr>
          </a:p>
        </p:txBody>
      </p:sp>
    </p:spTree>
    <p:extLst>
      <p:ext uri="{BB962C8B-B14F-4D97-AF65-F5344CB8AC3E}">
        <p14:creationId xmlns:p14="http://schemas.microsoft.com/office/powerpoint/2010/main" val="128727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8B6D9-8D23-43E0-B3CD-7C319A7DA0A7}" type="datetimeFigureOut">
              <a:rPr lang="en-GB" smtClean="0"/>
              <a:pPr/>
              <a:t>29/09/2014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D49CF6-3AA3-4BBE-85B2-6D4B8831322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8B6D9-8D23-43E0-B3CD-7C319A7DA0A7}" type="datetimeFigureOut">
              <a:rPr lang="en-GB" smtClean="0"/>
              <a:pPr/>
              <a:t>29/09/2014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49CF6-3AA3-4BBE-85B2-6D4B8831322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en-US" sz="2000" b="1">
              <a:solidFill>
                <a:prstClr val="white"/>
              </a:solidFill>
            </a:endParaRPr>
          </a:p>
        </p:txBody>
      </p:sp>
      <p:sp>
        <p:nvSpPr>
          <p:cNvPr id="5123"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4"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spcBef>
                <a:spcPct val="20000"/>
              </a:spcBef>
              <a:defRPr sz="1400" b="1">
                <a:solidFill>
                  <a:srgbClr val="696464"/>
                </a:solidFill>
              </a:defRPr>
            </a:lvl1pPr>
          </a:lstStyle>
          <a:p>
            <a:pPr fontAlgn="base">
              <a:spcAft>
                <a:spcPct val="0"/>
              </a:spcAft>
              <a:defRPr/>
            </a:pPr>
            <a:fld id="{71787BD2-0801-416D-A0DD-BB7CAF54E69B}" type="datetime1">
              <a:rPr lang="en-US">
                <a:latin typeface="Arial" charset="0"/>
                <a:ea typeface="ＭＳ Ｐゴシック" pitchFamily="-111" charset="-128"/>
              </a:rPr>
              <a:pPr fontAlgn="base">
                <a:spcAft>
                  <a:spcPct val="0"/>
                </a:spcAft>
                <a:defRPr/>
              </a:pPr>
              <a:t>9/29/2014</a:t>
            </a:fld>
            <a:endParaRPr lang="en-US">
              <a:latin typeface="Arial" charset="0"/>
              <a:ea typeface="ＭＳ Ｐゴシック" pitchFamily="-111" charset="-128"/>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spcBef>
                <a:spcPct val="20000"/>
              </a:spcBef>
              <a:defRPr kumimoji="0" sz="1400" b="1">
                <a:solidFill>
                  <a:srgbClr val="696464"/>
                </a:solidFill>
                <a:latin typeface="Arial" charset="0"/>
                <a:ea typeface="+mn-ea"/>
                <a:cs typeface="ＭＳ Ｐゴシック" charset="-128"/>
              </a:defRPr>
            </a:lvl1pPr>
          </a:lstStyle>
          <a:p>
            <a:pPr fontAlgn="base">
              <a:spcAft>
                <a:spcPct val="0"/>
              </a:spcAft>
              <a:defRPr/>
            </a:pPr>
            <a:endParaRPr lang="en-US"/>
          </a:p>
        </p:txBody>
      </p:sp>
      <p:sp>
        <p:nvSpPr>
          <p:cNvPr id="10" name="Rectangle 14"/>
          <p:cNvSpPr>
            <a:spLocks noChangeArrowheads="1"/>
          </p:cNvSpPr>
          <p:nvPr/>
        </p:nvSpPr>
        <p:spPr bwMode="auto">
          <a:xfrm>
            <a:off x="4108450" y="6553200"/>
            <a:ext cx="401638" cy="304800"/>
          </a:xfrm>
          <a:prstGeom prst="rect">
            <a:avLst/>
          </a:prstGeom>
          <a:noFill/>
          <a:ln w="9525">
            <a:noFill/>
            <a:miter lim="800000"/>
            <a:headEnd/>
            <a:tailEnd/>
          </a:ln>
          <a:effectLst/>
        </p:spPr>
        <p:txBody>
          <a:bodyPr wrap="none">
            <a:spAutoFit/>
          </a:bodyPr>
          <a:lstStyle/>
          <a:p>
            <a:pPr marL="342900" indent="-342900" fontAlgn="base">
              <a:spcBef>
                <a:spcPct val="20000"/>
              </a:spcBef>
              <a:spcAft>
                <a:spcPct val="0"/>
              </a:spcAft>
              <a:defRPr/>
            </a:pPr>
            <a:fld id="{F89A8461-592C-417D-A729-B6DB40B589A4}" type="slidenum">
              <a:rPr lang="en-US" sz="1400">
                <a:solidFill>
                  <a:srgbClr val="FFFFFF"/>
                </a:solidFill>
                <a:latin typeface="Arial" charset="0"/>
                <a:ea typeface="ＭＳ Ｐゴシック" pitchFamily="-111" charset="-128"/>
              </a:rPr>
              <a:pPr marL="342900" indent="-342900" fontAlgn="base">
                <a:spcBef>
                  <a:spcPct val="20000"/>
                </a:spcBef>
                <a:spcAft>
                  <a:spcPct val="0"/>
                </a:spcAft>
                <a:defRPr/>
              </a:pPr>
              <a:t>‹#›</a:t>
            </a:fld>
            <a:endParaRPr lang="en-US" sz="1400">
              <a:solidFill>
                <a:srgbClr val="FFFFFF"/>
              </a:solidFill>
              <a:latin typeface="Arial" charset="0"/>
              <a:ea typeface="ＭＳ Ｐゴシック" pitchFamily="-111" charset="-128"/>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p:titleStyle>
    <p:bodyStyle>
      <a:lvl1pPr marL="273050" indent="-273050" algn="l" rtl="0" eaLnBrk="0" fontAlgn="base" hangingPunct="0">
        <a:spcBef>
          <a:spcPts val="575"/>
        </a:spcBef>
        <a:spcAft>
          <a:spcPct val="0"/>
        </a:spcAft>
        <a:buClr>
          <a:schemeClr val="accent1"/>
        </a:buClr>
        <a:buSzPct val="85000"/>
        <a:buFont typeface="Wingdings 2" pitchFamily="-111"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11" charset="2"/>
        <a:buChar char=""/>
        <a:defRPr sz="2400" kern="1200">
          <a:solidFill>
            <a:schemeClr val="tx1"/>
          </a:solidFill>
          <a:latin typeface="+mn-lt"/>
          <a:ea typeface="ＭＳ Ｐゴシック" charset="-128"/>
          <a:cs typeface="ＭＳ Ｐゴシック"/>
        </a:defRPr>
      </a:lvl2pPr>
      <a:lvl3pPr marL="822325" indent="-228600" algn="l" rtl="0" eaLnBrk="0" fontAlgn="base" hangingPunct="0">
        <a:spcBef>
          <a:spcPts val="375"/>
        </a:spcBef>
        <a:spcAft>
          <a:spcPct val="0"/>
        </a:spcAft>
        <a:buClr>
          <a:srgbClr val="E6B1AB"/>
        </a:buClr>
        <a:buSzPct val="85000"/>
        <a:buFont typeface="Wingdings 2" pitchFamily="-111" charset="2"/>
        <a:buChar char=""/>
        <a:defRPr sz="2000" kern="1200">
          <a:solidFill>
            <a:schemeClr val="tx1"/>
          </a:solidFill>
          <a:latin typeface="+mn-lt"/>
          <a:ea typeface="ＭＳ Ｐゴシック" charset="-128"/>
          <a:cs typeface="ＭＳ Ｐゴシック"/>
        </a:defRPr>
      </a:lvl3pPr>
      <a:lvl4pPr marL="1096963" indent="-228600" algn="l" rtl="0" eaLnBrk="0" fontAlgn="base" hangingPunct="0">
        <a:spcBef>
          <a:spcPts val="375"/>
        </a:spcBef>
        <a:spcAft>
          <a:spcPct val="0"/>
        </a:spcAft>
        <a:buClr>
          <a:srgbClr val="A28E6A"/>
        </a:buClr>
        <a:buSzPct val="80000"/>
        <a:buFont typeface="Wingdings 2" pitchFamily="-111" charset="2"/>
        <a:buChar char=""/>
        <a:defRPr sz="2000" kern="1200">
          <a:solidFill>
            <a:schemeClr val="tx1"/>
          </a:solidFill>
          <a:latin typeface="+mn-lt"/>
          <a:ea typeface="ＭＳ Ｐゴシック" charset="-128"/>
          <a:cs typeface="ＭＳ Ｐゴシック"/>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ＭＳ Ｐゴシック"/>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Book Antiqua" pitchFamily="18" charset="0"/>
              </a:defRPr>
            </a:lvl1pPr>
          </a:lstStyle>
          <a:p>
            <a:fld id="{C5BEF72E-890F-4508-B182-8C7C3AA365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19128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spd="slow">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CORPcontpage 2007 "/>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2924944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96" charset="-128"/>
        </a:defRPr>
      </a:lvl2pPr>
      <a:lvl3pPr algn="ctr" rtl="0" eaLnBrk="0" fontAlgn="base" hangingPunct="0">
        <a:spcBef>
          <a:spcPct val="0"/>
        </a:spcBef>
        <a:spcAft>
          <a:spcPct val="0"/>
        </a:spcAft>
        <a:defRPr sz="4400">
          <a:solidFill>
            <a:schemeClr val="tx2"/>
          </a:solidFill>
          <a:latin typeface="Arial" charset="0"/>
          <a:ea typeface="ＭＳ Ｐゴシック" pitchFamily="-96" charset="-128"/>
        </a:defRPr>
      </a:lvl3pPr>
      <a:lvl4pPr algn="ctr" rtl="0" eaLnBrk="0" fontAlgn="base" hangingPunct="0">
        <a:spcBef>
          <a:spcPct val="0"/>
        </a:spcBef>
        <a:spcAft>
          <a:spcPct val="0"/>
        </a:spcAft>
        <a:defRPr sz="4400">
          <a:solidFill>
            <a:schemeClr val="tx2"/>
          </a:solidFill>
          <a:latin typeface="Arial" charset="0"/>
          <a:ea typeface="ＭＳ Ｐゴシック" pitchFamily="-96" charset="-128"/>
        </a:defRPr>
      </a:lvl4pPr>
      <a:lvl5pPr algn="ctr" rtl="0" eaLnBrk="0" fontAlgn="base" hangingPunct="0">
        <a:spcBef>
          <a:spcPct val="0"/>
        </a:spcBef>
        <a:spcAft>
          <a:spcPct val="0"/>
        </a:spcAft>
        <a:defRPr sz="4400">
          <a:solidFill>
            <a:schemeClr val="tx2"/>
          </a:solidFill>
          <a:latin typeface="Arial" charset="0"/>
          <a:ea typeface="ＭＳ Ｐゴシック" pitchFamily="-96" charset="-128"/>
        </a:defRPr>
      </a:lvl5pPr>
      <a:lvl6pPr marL="457059" algn="ctr" rtl="0" fontAlgn="base">
        <a:spcBef>
          <a:spcPct val="0"/>
        </a:spcBef>
        <a:spcAft>
          <a:spcPct val="0"/>
        </a:spcAft>
        <a:defRPr sz="4400">
          <a:solidFill>
            <a:schemeClr val="tx2"/>
          </a:solidFill>
          <a:latin typeface="Arial" charset="0"/>
          <a:ea typeface="ＭＳ Ｐゴシック" pitchFamily="-96" charset="-128"/>
        </a:defRPr>
      </a:lvl6pPr>
      <a:lvl7pPr marL="914118" algn="ctr" rtl="0" fontAlgn="base">
        <a:spcBef>
          <a:spcPct val="0"/>
        </a:spcBef>
        <a:spcAft>
          <a:spcPct val="0"/>
        </a:spcAft>
        <a:defRPr sz="4400">
          <a:solidFill>
            <a:schemeClr val="tx2"/>
          </a:solidFill>
          <a:latin typeface="Arial" charset="0"/>
          <a:ea typeface="ＭＳ Ｐゴシック" pitchFamily="-96" charset="-128"/>
        </a:defRPr>
      </a:lvl7pPr>
      <a:lvl8pPr marL="1371180" algn="ctr" rtl="0" fontAlgn="base">
        <a:spcBef>
          <a:spcPct val="0"/>
        </a:spcBef>
        <a:spcAft>
          <a:spcPct val="0"/>
        </a:spcAft>
        <a:defRPr sz="4400">
          <a:solidFill>
            <a:schemeClr val="tx2"/>
          </a:solidFill>
          <a:latin typeface="Arial" charset="0"/>
          <a:ea typeface="ＭＳ Ｐゴシック" pitchFamily="-96" charset="-128"/>
        </a:defRPr>
      </a:lvl8pPr>
      <a:lvl9pPr marL="1828239"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796" indent="-342796" algn="l" rtl="0" eaLnBrk="0" fontAlgn="base" hangingPunct="0">
        <a:spcBef>
          <a:spcPct val="20000"/>
        </a:spcBef>
        <a:spcAft>
          <a:spcPct val="0"/>
        </a:spcAft>
        <a:buChar char="•"/>
        <a:defRPr sz="3200">
          <a:solidFill>
            <a:schemeClr val="tx1"/>
          </a:solidFill>
          <a:latin typeface="+mn-lt"/>
          <a:ea typeface="+mn-ea"/>
          <a:cs typeface="+mn-cs"/>
        </a:defRPr>
      </a:lvl1pPr>
      <a:lvl2pPr marL="742722" indent="-285662" algn="l" rtl="0" eaLnBrk="0" fontAlgn="base" hangingPunct="0">
        <a:spcBef>
          <a:spcPct val="20000"/>
        </a:spcBef>
        <a:spcAft>
          <a:spcPct val="0"/>
        </a:spcAft>
        <a:buChar char="–"/>
        <a:defRPr sz="2800">
          <a:solidFill>
            <a:schemeClr val="tx1"/>
          </a:solidFill>
          <a:latin typeface="+mn-lt"/>
          <a:ea typeface="+mn-ea"/>
        </a:defRPr>
      </a:lvl2pPr>
      <a:lvl3pPr marL="1142647" indent="-228529" algn="l" rtl="0" eaLnBrk="0" fontAlgn="base" hangingPunct="0">
        <a:spcBef>
          <a:spcPct val="20000"/>
        </a:spcBef>
        <a:spcAft>
          <a:spcPct val="0"/>
        </a:spcAft>
        <a:buChar char="•"/>
        <a:defRPr sz="2400">
          <a:solidFill>
            <a:schemeClr val="tx1"/>
          </a:solidFill>
          <a:latin typeface="+mn-lt"/>
          <a:ea typeface="+mn-ea"/>
        </a:defRPr>
      </a:lvl3pPr>
      <a:lvl4pPr marL="1599708" indent="-228529" algn="l" rtl="0" eaLnBrk="0" fontAlgn="base" hangingPunct="0">
        <a:spcBef>
          <a:spcPct val="20000"/>
        </a:spcBef>
        <a:spcAft>
          <a:spcPct val="0"/>
        </a:spcAft>
        <a:buChar char="–"/>
        <a:defRPr sz="2000">
          <a:solidFill>
            <a:schemeClr val="tx1"/>
          </a:solidFill>
          <a:latin typeface="+mn-lt"/>
          <a:ea typeface="+mn-ea"/>
        </a:defRPr>
      </a:lvl4pPr>
      <a:lvl5pPr marL="2056770" indent="-228529" algn="l" rtl="0" eaLnBrk="0" fontAlgn="base" hangingPunct="0">
        <a:spcBef>
          <a:spcPct val="20000"/>
        </a:spcBef>
        <a:spcAft>
          <a:spcPct val="0"/>
        </a:spcAft>
        <a:buChar char="»"/>
        <a:defRPr sz="2000">
          <a:solidFill>
            <a:schemeClr val="tx1"/>
          </a:solidFill>
          <a:latin typeface="+mn-lt"/>
          <a:ea typeface="+mn-ea"/>
        </a:defRPr>
      </a:lvl5pPr>
      <a:lvl6pPr marL="2513830" indent="-228529" algn="l" rtl="0" fontAlgn="base">
        <a:spcBef>
          <a:spcPct val="20000"/>
        </a:spcBef>
        <a:spcAft>
          <a:spcPct val="0"/>
        </a:spcAft>
        <a:buChar char="»"/>
        <a:defRPr sz="2000">
          <a:solidFill>
            <a:schemeClr val="tx1"/>
          </a:solidFill>
          <a:latin typeface="+mn-lt"/>
          <a:ea typeface="+mn-ea"/>
        </a:defRPr>
      </a:lvl6pPr>
      <a:lvl7pPr marL="2970888" indent="-228529" algn="l" rtl="0" fontAlgn="base">
        <a:spcBef>
          <a:spcPct val="20000"/>
        </a:spcBef>
        <a:spcAft>
          <a:spcPct val="0"/>
        </a:spcAft>
        <a:buChar char="»"/>
        <a:defRPr sz="2000">
          <a:solidFill>
            <a:schemeClr val="tx1"/>
          </a:solidFill>
          <a:latin typeface="+mn-lt"/>
          <a:ea typeface="+mn-ea"/>
        </a:defRPr>
      </a:lvl7pPr>
      <a:lvl8pPr marL="3427949" indent="-228529" algn="l" rtl="0" fontAlgn="base">
        <a:spcBef>
          <a:spcPct val="20000"/>
        </a:spcBef>
        <a:spcAft>
          <a:spcPct val="0"/>
        </a:spcAft>
        <a:buChar char="»"/>
        <a:defRPr sz="2000">
          <a:solidFill>
            <a:schemeClr val="tx1"/>
          </a:solidFill>
          <a:latin typeface="+mn-lt"/>
          <a:ea typeface="+mn-ea"/>
        </a:defRPr>
      </a:lvl8pPr>
      <a:lvl9pPr marL="3885006" indent="-228529"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7.emf"/><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8.emf"/><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Microsoft_Excel_97-2003_Worksheet5.xls"/><Relationship Id="rId5" Type="http://schemas.openxmlformats.org/officeDocument/2006/relationships/oleObject" Target="../embeddings/oleObject7.bin"/><Relationship Id="rId10" Type="http://schemas.openxmlformats.org/officeDocument/2006/relationships/image" Target="../media/image51.emf"/><Relationship Id="rId4" Type="http://schemas.openxmlformats.org/officeDocument/2006/relationships/image" Target="../media/image52.png"/><Relationship Id="rId9" Type="http://schemas.openxmlformats.org/officeDocument/2006/relationships/oleObject" Target="../embeddings/Microsoft_Excel_97-2003_Worksheet6.xls"/></Relationships>
</file>

<file path=ppt/slides/_rels/slide51.xml.rels><?xml version="1.0" encoding="UTF-8" standalone="yes"?>
<Relationships xmlns="http://schemas.openxmlformats.org/package/2006/relationships"><Relationship Id="rId8" Type="http://schemas.openxmlformats.org/officeDocument/2006/relationships/oleObject" Target="../embeddings/Microsoft_Excel_97-2003_Worksheet8.xls"/><Relationship Id="rId13" Type="http://schemas.openxmlformats.org/officeDocument/2006/relationships/image" Target="../media/image56.wmf"/><Relationship Id="rId3" Type="http://schemas.openxmlformats.org/officeDocument/2006/relationships/notesSlide" Target="../notesSlides/notesSlide19.xml"/><Relationship Id="rId7" Type="http://schemas.openxmlformats.org/officeDocument/2006/relationships/oleObject" Target="../embeddings/oleObject10.bin"/><Relationship Id="rId12" Type="http://schemas.openxmlformats.org/officeDocument/2006/relationships/image" Target="../media/image55.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3.emf"/><Relationship Id="rId11" Type="http://schemas.openxmlformats.org/officeDocument/2006/relationships/oleObject" Target="../embeddings/Microsoft_Excel_97-2003_Worksheet9.xls"/><Relationship Id="rId5" Type="http://schemas.openxmlformats.org/officeDocument/2006/relationships/oleObject" Target="../embeddings/Microsoft_Excel_97-2003_Worksheet7.xls"/><Relationship Id="rId10" Type="http://schemas.openxmlformats.org/officeDocument/2006/relationships/oleObject" Target="../embeddings/oleObject11.bin"/><Relationship Id="rId4" Type="http://schemas.openxmlformats.org/officeDocument/2006/relationships/oleObject" Target="../embeddings/oleObject9.bin"/><Relationship Id="rId9" Type="http://schemas.openxmlformats.org/officeDocument/2006/relationships/image" Target="../media/image54.emf"/><Relationship Id="rId14" Type="http://schemas.openxmlformats.org/officeDocument/2006/relationships/image" Target="../media/image5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bwMode="auto">
          <a:xfrm>
            <a:off x="683568" y="2141984"/>
            <a:ext cx="7704856" cy="1143000"/>
          </a:xfrm>
          <a:prstGeom prst="rect">
            <a:avLst/>
          </a:prstGeom>
          <a:noFill/>
          <a:ln>
            <a:miter lim="800000"/>
            <a:headEnd/>
            <a:tailEnd/>
          </a:ln>
        </p:spPr>
        <p:txBody>
          <a:bodyPr>
            <a:noAutofit/>
          </a:bodyPr>
          <a:lstStyle/>
          <a:p>
            <a:r>
              <a:rPr lang="en-GB" sz="3600" dirty="0" smtClean="0"/>
              <a:t/>
            </a:r>
            <a:br>
              <a:rPr lang="en-GB" sz="3600" dirty="0" smtClean="0"/>
            </a:br>
            <a:r>
              <a:rPr lang="en-GB" sz="3600" b="1" dirty="0" smtClean="0"/>
              <a:t>Recent advances in the biology of ageing</a:t>
            </a:r>
            <a:endParaRPr lang="en-US" sz="3600" b="1" dirty="0" smtClean="0"/>
          </a:p>
        </p:txBody>
      </p:sp>
      <p:sp>
        <p:nvSpPr>
          <p:cNvPr id="3" name="Rectangle 2"/>
          <p:cNvSpPr txBox="1">
            <a:spLocks noChangeArrowheads="1"/>
          </p:cNvSpPr>
          <p:nvPr/>
        </p:nvSpPr>
        <p:spPr bwMode="auto">
          <a:xfrm>
            <a:off x="323528" y="4941168"/>
            <a:ext cx="4320480" cy="1143000"/>
          </a:xfrm>
          <a:prstGeom prst="rect">
            <a:avLst/>
          </a:prstGeom>
          <a:noFill/>
          <a:ln>
            <a:miter lim="800000"/>
            <a:headEnd/>
            <a:tailEnd/>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tx1"/>
                </a:solidFill>
                <a:effectLst/>
                <a:uLnTx/>
                <a:uFillTx/>
                <a:latin typeface="+mj-lt"/>
                <a:ea typeface="+mj-ea"/>
                <a:cs typeface="+mj-cs"/>
              </a:rPr>
              <a:t>Richard </a:t>
            </a:r>
            <a:r>
              <a:rPr kumimoji="0" lang="en-GB" sz="2800" b="1" i="0" u="none" strike="noStrike" kern="1200" cap="none" spc="0" normalizeH="0" baseline="0" noProof="0" dirty="0" err="1" smtClean="0">
                <a:ln>
                  <a:noFill/>
                </a:ln>
                <a:solidFill>
                  <a:schemeClr val="tx1"/>
                </a:solidFill>
                <a:effectLst/>
                <a:uLnTx/>
                <a:uFillTx/>
                <a:latin typeface="+mj-lt"/>
                <a:ea typeface="+mj-ea"/>
                <a:cs typeface="+mj-cs"/>
              </a:rPr>
              <a:t>Faragher</a:t>
            </a:r>
            <a:endParaRPr kumimoji="0" lang="en-GB" sz="28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2800" b="1" dirty="0" smtClean="0">
                <a:latin typeface="+mj-lt"/>
                <a:ea typeface="+mj-ea"/>
                <a:cs typeface="+mj-cs"/>
              </a:rPr>
              <a:t>Professor of </a:t>
            </a:r>
            <a:r>
              <a:rPr lang="en-GB" sz="2800" b="1" dirty="0" err="1" smtClean="0">
                <a:latin typeface="+mj-lt"/>
                <a:ea typeface="+mj-ea"/>
                <a:cs typeface="+mj-cs"/>
              </a:rPr>
              <a:t>Biogerontology</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Non ageing in </a:t>
            </a:r>
            <a:r>
              <a:rPr lang="en-GB" i="1" dirty="0" smtClean="0"/>
              <a:t>Hydra</a:t>
            </a:r>
            <a:r>
              <a:rPr lang="en-GB" dirty="0" smtClean="0"/>
              <a:t> and </a:t>
            </a:r>
            <a:r>
              <a:rPr lang="en-GB" i="1" dirty="0" err="1" smtClean="0"/>
              <a:t>Arctica</a:t>
            </a:r>
            <a:r>
              <a:rPr lang="en-GB" dirty="0" smtClean="0"/>
              <a:t>?</a:t>
            </a:r>
            <a:endParaRPr lang="en-GB" dirty="0"/>
          </a:p>
        </p:txBody>
      </p:sp>
      <p:pic>
        <p:nvPicPr>
          <p:cNvPr id="148482" name="Picture 2"/>
          <p:cNvPicPr>
            <a:picLocks noChangeAspect="1" noChangeArrowheads="1"/>
          </p:cNvPicPr>
          <p:nvPr/>
        </p:nvPicPr>
        <p:blipFill>
          <a:blip r:embed="rId2" cstate="print"/>
          <a:srcRect/>
          <a:stretch>
            <a:fillRect/>
          </a:stretch>
        </p:blipFill>
        <p:spPr bwMode="auto">
          <a:xfrm>
            <a:off x="581794" y="1628800"/>
            <a:ext cx="3990206" cy="393024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242496" y="6112148"/>
            <a:ext cx="2794000" cy="557212"/>
          </a:xfrm>
          <a:prstGeom prst="rect">
            <a:avLst/>
          </a:prstGeom>
          <a:noFill/>
          <a:ln w="9525">
            <a:noFill/>
            <a:round/>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5004048" y="1628800"/>
            <a:ext cx="3793919" cy="4032448"/>
          </a:xfrm>
          <a:prstGeom prst="rect">
            <a:avLst/>
          </a:prstGeom>
          <a:noFill/>
          <a:ln w="9525">
            <a:noFill/>
            <a:round/>
            <a:headEnd/>
            <a:tailEnd/>
          </a:ln>
          <a:effectLst/>
        </p:spPr>
      </p:pic>
      <p:sp>
        <p:nvSpPr>
          <p:cNvPr id="7" name="Text Box 5"/>
          <p:cNvSpPr txBox="1">
            <a:spLocks noChangeArrowheads="1"/>
          </p:cNvSpPr>
          <p:nvPr/>
        </p:nvSpPr>
        <p:spPr bwMode="auto">
          <a:xfrm>
            <a:off x="179512" y="6237312"/>
            <a:ext cx="5435600" cy="432048"/>
          </a:xfrm>
          <a:prstGeom prst="rect">
            <a:avLst/>
          </a:prstGeom>
          <a:noFill/>
          <a:ln w="9525">
            <a:noFill/>
            <a:round/>
            <a:headEnd/>
            <a:tailEnd/>
          </a:ln>
          <a:effectLst/>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1000" dirty="0">
                <a:solidFill>
                  <a:srgbClr val="000000"/>
                </a:solidFill>
                <a:latin typeface="Arial" charset="0"/>
                <a:ea typeface="msgothic" charset="0"/>
                <a:cs typeface="msgothic" charset="0"/>
              </a:rPr>
              <a:t>© 2006 International Council for the Exploration of the Sea. Published by Oxford Journals. All rights reserved. For Permissions, please email: journals.permissions@oxfordjournals.org</a:t>
            </a:r>
          </a:p>
        </p:txBody>
      </p:sp>
      <p:sp>
        <p:nvSpPr>
          <p:cNvPr id="8" name="TextBox 7"/>
          <p:cNvSpPr txBox="1"/>
          <p:nvPr/>
        </p:nvSpPr>
        <p:spPr>
          <a:xfrm>
            <a:off x="251520" y="5733256"/>
            <a:ext cx="8280920" cy="369332"/>
          </a:xfrm>
          <a:prstGeom prst="rect">
            <a:avLst/>
          </a:prstGeom>
          <a:noFill/>
        </p:spPr>
        <p:txBody>
          <a:bodyPr wrap="square" rtlCol="0">
            <a:spAutoFit/>
          </a:bodyPr>
          <a:lstStyle/>
          <a:p>
            <a:r>
              <a:rPr lang="en-GB" dirty="0" smtClean="0"/>
              <a:t>* </a:t>
            </a:r>
            <a:r>
              <a:rPr lang="en-GB" dirty="0" err="1" smtClean="0"/>
              <a:t>Kilada</a:t>
            </a:r>
            <a:r>
              <a:rPr lang="en-GB" dirty="0" smtClean="0"/>
              <a:t> et al (2007) 56(1):55-65. </a:t>
            </a:r>
            <a:r>
              <a:rPr lang="en-GB" dirty="0" err="1" smtClean="0"/>
              <a:t>Martínez</a:t>
            </a:r>
            <a:r>
              <a:rPr lang="en-GB" dirty="0" smtClean="0"/>
              <a:t> (1998) Exp </a:t>
            </a:r>
            <a:r>
              <a:rPr lang="en-GB" dirty="0" err="1" smtClean="0"/>
              <a:t>Gerontol</a:t>
            </a:r>
            <a:r>
              <a:rPr lang="en-GB" dirty="0" smtClean="0"/>
              <a:t>. 33(3):217-25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lnSpcReduction="10000"/>
          </a:bodyPr>
          <a:lstStyle/>
          <a:p>
            <a:r>
              <a:rPr lang="en-GB" dirty="0" smtClean="0"/>
              <a:t>Ageing is a highly malleable trait</a:t>
            </a:r>
          </a:p>
          <a:p>
            <a:endParaRPr lang="en-GB" dirty="0" smtClean="0"/>
          </a:p>
          <a:p>
            <a:r>
              <a:rPr lang="en-GB" dirty="0" smtClean="0"/>
              <a:t>Difficult to distinguish between being non-ageing and a very gradual increase in mortality in very long lived species</a:t>
            </a:r>
          </a:p>
          <a:p>
            <a:endParaRPr lang="en-GB" dirty="0" smtClean="0"/>
          </a:p>
          <a:p>
            <a:r>
              <a:rPr lang="en-GB" dirty="0" smtClean="0"/>
              <a:t>Exponential increases in all cause mortality do not seem to be an absolute requirement of the physiology of complex organisms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none" dirty="0" smtClean="0"/>
              <a:t>BUT</a:t>
            </a:r>
            <a:endParaRPr lang="en-GB" u="none" dirty="0"/>
          </a:p>
        </p:txBody>
      </p:sp>
      <p:sp>
        <p:nvSpPr>
          <p:cNvPr id="3" name="Content Placeholder 2"/>
          <p:cNvSpPr>
            <a:spLocks noGrp="1"/>
          </p:cNvSpPr>
          <p:nvPr>
            <p:ph idx="1"/>
          </p:nvPr>
        </p:nvSpPr>
        <p:spPr/>
        <p:txBody>
          <a:bodyPr/>
          <a:lstStyle/>
          <a:p>
            <a:r>
              <a:rPr lang="en-GB" dirty="0" smtClean="0"/>
              <a:t>Being “non-ageing” is not equivalent to immortality.</a:t>
            </a:r>
          </a:p>
          <a:p>
            <a:endParaRPr lang="en-GB" dirty="0" smtClean="0"/>
          </a:p>
          <a:p>
            <a:r>
              <a:rPr lang="en-GB" dirty="0" smtClean="0"/>
              <a:t>Extending lifespan is not equivalent to immortality either.</a:t>
            </a:r>
          </a:p>
          <a:p>
            <a:pPr>
              <a:buNone/>
            </a:pPr>
            <a:endParaRPr lang="en-GB" dirty="0" smtClean="0"/>
          </a:p>
          <a:p>
            <a:r>
              <a:rPr lang="en-GB" dirty="0" smtClean="0"/>
              <a:t>I’ll show you what I mean.</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116632"/>
            <a:ext cx="8892480" cy="1143000"/>
          </a:xfrm>
        </p:spPr>
        <p:txBody>
          <a:bodyPr>
            <a:normAutofit fontScale="90000"/>
          </a:bodyPr>
          <a:lstStyle/>
          <a:p>
            <a:r>
              <a:rPr lang="en-GB" u="none" dirty="0" smtClean="0"/>
              <a:t>The non-ageing human: A thought experiment</a:t>
            </a:r>
            <a:endParaRPr lang="en-GB" u="none" dirty="0"/>
          </a:p>
        </p:txBody>
      </p:sp>
      <p:pic>
        <p:nvPicPr>
          <p:cNvPr id="1026" name="Picture 2" descr="C:\Users\rgaf\AppData\Local\Microsoft\Windows\Temporary Internet Files\Content.Outlook\SXMFWFVK\photo.JPG"/>
          <p:cNvPicPr>
            <a:picLocks noChangeAspect="1" noChangeArrowheads="1"/>
          </p:cNvPicPr>
          <p:nvPr/>
        </p:nvPicPr>
        <p:blipFill>
          <a:blip r:embed="rId2" cstate="print"/>
          <a:srcRect/>
          <a:stretch>
            <a:fillRect/>
          </a:stretch>
        </p:blipFill>
        <p:spPr bwMode="auto">
          <a:xfrm>
            <a:off x="683568" y="1340768"/>
            <a:ext cx="2417150" cy="3236185"/>
          </a:xfrm>
          <a:prstGeom prst="rect">
            <a:avLst/>
          </a:prstGeom>
          <a:noFill/>
        </p:spPr>
      </p:pic>
      <p:sp>
        <p:nvSpPr>
          <p:cNvPr id="7" name="TextBox 6"/>
          <p:cNvSpPr txBox="1"/>
          <p:nvPr/>
        </p:nvSpPr>
        <p:spPr>
          <a:xfrm>
            <a:off x="5940152" y="4581128"/>
            <a:ext cx="2664296" cy="646331"/>
          </a:xfrm>
          <a:prstGeom prst="rect">
            <a:avLst/>
          </a:prstGeom>
          <a:noFill/>
        </p:spPr>
        <p:txBody>
          <a:bodyPr wrap="square" rtlCol="0">
            <a:spAutoFit/>
          </a:bodyPr>
          <a:lstStyle/>
          <a:p>
            <a:r>
              <a:rPr lang="en-GB" dirty="0" smtClean="0"/>
              <a:t>Chance of death ~100% at age 8330</a:t>
            </a:r>
            <a:endParaRPr lang="en-GB" dirty="0"/>
          </a:p>
        </p:txBody>
      </p:sp>
      <p:sp>
        <p:nvSpPr>
          <p:cNvPr id="8" name="TextBox 7"/>
          <p:cNvSpPr txBox="1"/>
          <p:nvPr/>
        </p:nvSpPr>
        <p:spPr>
          <a:xfrm>
            <a:off x="971600" y="4797152"/>
            <a:ext cx="2664296" cy="646331"/>
          </a:xfrm>
          <a:prstGeom prst="rect">
            <a:avLst/>
          </a:prstGeom>
          <a:noFill/>
        </p:spPr>
        <p:txBody>
          <a:bodyPr wrap="square" rtlCol="0">
            <a:spAutoFit/>
          </a:bodyPr>
          <a:lstStyle/>
          <a:p>
            <a:r>
              <a:rPr lang="en-GB" dirty="0" smtClean="0"/>
              <a:t>Chance of death in the next 10 years ~0.12%</a:t>
            </a:r>
            <a:endParaRPr lang="en-GB" dirty="0"/>
          </a:p>
        </p:txBody>
      </p:sp>
      <p:sp>
        <p:nvSpPr>
          <p:cNvPr id="11" name="TextBox 10"/>
          <p:cNvSpPr txBox="1"/>
          <p:nvPr/>
        </p:nvSpPr>
        <p:spPr>
          <a:xfrm>
            <a:off x="323528" y="5602014"/>
            <a:ext cx="8496944" cy="369332"/>
          </a:xfrm>
          <a:prstGeom prst="rect">
            <a:avLst/>
          </a:prstGeom>
          <a:noFill/>
        </p:spPr>
        <p:txBody>
          <a:bodyPr wrap="square" rtlCol="0">
            <a:spAutoFit/>
          </a:bodyPr>
          <a:lstStyle/>
          <a:p>
            <a:pPr algn="ctr"/>
            <a:r>
              <a:rPr lang="en-GB" dirty="0" smtClean="0"/>
              <a:t>Someone this old today would have been born in 6317 BC</a:t>
            </a:r>
          </a:p>
        </p:txBody>
      </p:sp>
      <p:sp>
        <p:nvSpPr>
          <p:cNvPr id="12" name="Right Arrow 11"/>
          <p:cNvSpPr/>
          <p:nvPr/>
        </p:nvSpPr>
        <p:spPr>
          <a:xfrm>
            <a:off x="3347864" y="2636912"/>
            <a:ext cx="172819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059832" y="3131676"/>
            <a:ext cx="2304256" cy="369332"/>
          </a:xfrm>
          <a:prstGeom prst="rect">
            <a:avLst/>
          </a:prstGeom>
          <a:noFill/>
        </p:spPr>
        <p:txBody>
          <a:bodyPr wrap="square" rtlCol="0">
            <a:spAutoFit/>
          </a:bodyPr>
          <a:lstStyle/>
          <a:p>
            <a:r>
              <a:rPr lang="en-GB" dirty="0" smtClean="0"/>
              <a:t>Fixed chance of death</a:t>
            </a:r>
            <a:endParaRPr lang="en-GB" dirty="0"/>
          </a:p>
        </p:txBody>
      </p:sp>
      <p:sp>
        <p:nvSpPr>
          <p:cNvPr id="14" name="TextBox 13"/>
          <p:cNvSpPr txBox="1"/>
          <p:nvPr/>
        </p:nvSpPr>
        <p:spPr>
          <a:xfrm>
            <a:off x="3347864" y="2204864"/>
            <a:ext cx="2016224" cy="369332"/>
          </a:xfrm>
          <a:prstGeom prst="rect">
            <a:avLst/>
          </a:prstGeom>
          <a:noFill/>
        </p:spPr>
        <p:txBody>
          <a:bodyPr wrap="square" rtlCol="0">
            <a:spAutoFit/>
          </a:bodyPr>
          <a:lstStyle/>
          <a:p>
            <a:r>
              <a:rPr lang="en-GB" dirty="0" smtClean="0"/>
              <a:t>“Hydra Elixir”</a:t>
            </a:r>
            <a:endParaRPr lang="en-GB" dirty="0"/>
          </a:p>
        </p:txBody>
      </p:sp>
      <p:pic>
        <p:nvPicPr>
          <p:cNvPr id="17" name="Picture 16" descr="Hydra_by_D_MAC.jpg"/>
          <p:cNvPicPr>
            <a:picLocks noChangeAspect="1"/>
          </p:cNvPicPr>
          <p:nvPr/>
        </p:nvPicPr>
        <p:blipFill>
          <a:blip r:embed="rId3" cstate="print"/>
          <a:stretch>
            <a:fillRect/>
          </a:stretch>
        </p:blipFill>
        <p:spPr>
          <a:xfrm>
            <a:off x="5796136" y="1772816"/>
            <a:ext cx="2394813" cy="2736304"/>
          </a:xfrm>
          <a:prstGeom prst="rect">
            <a:avLst/>
          </a:prstGeom>
        </p:spPr>
      </p:pic>
      <p:pic>
        <p:nvPicPr>
          <p:cNvPr id="94209" name="Picture 1"/>
          <p:cNvPicPr>
            <a:picLocks noChangeAspect="1" noChangeArrowheads="1"/>
          </p:cNvPicPr>
          <p:nvPr/>
        </p:nvPicPr>
        <p:blipFill>
          <a:blip r:embed="rId4" cstate="print"/>
          <a:srcRect/>
          <a:stretch>
            <a:fillRect/>
          </a:stretch>
        </p:blipFill>
        <p:spPr bwMode="auto">
          <a:xfrm>
            <a:off x="3275856" y="3597644"/>
            <a:ext cx="1983507" cy="767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11560" y="1628800"/>
            <a:ext cx="8280920" cy="4608512"/>
          </a:xfrm>
        </p:spPr>
        <p:txBody>
          <a:bodyPr>
            <a:normAutofit fontScale="77500" lnSpcReduction="20000"/>
          </a:bodyPr>
          <a:lstStyle/>
          <a:p>
            <a:r>
              <a:rPr lang="en-GB" altLang="en-GB" dirty="0" smtClean="0"/>
              <a:t>Oliver’s new improved lifespan = 8000 years [1]</a:t>
            </a:r>
          </a:p>
          <a:p>
            <a:r>
              <a:rPr lang="en-GB" altLang="en-GB" dirty="0" smtClean="0"/>
              <a:t>Emergence of first civilisations = 11,000 years ago [1.4]</a:t>
            </a:r>
          </a:p>
          <a:p>
            <a:r>
              <a:rPr lang="en-GB" altLang="en-GB" dirty="0" smtClean="0"/>
              <a:t>Earliest </a:t>
            </a:r>
            <a:r>
              <a:rPr lang="en-GB" altLang="en-GB" i="1" dirty="0" err="1" smtClean="0"/>
              <a:t>H.sapiens</a:t>
            </a:r>
            <a:r>
              <a:rPr lang="en-GB" altLang="en-GB" dirty="0" smtClean="0"/>
              <a:t> = ~190-200,000 years ago [24]</a:t>
            </a:r>
          </a:p>
          <a:p>
            <a:r>
              <a:rPr lang="en-GB" altLang="en-GB" dirty="0" smtClean="0"/>
              <a:t>K-T boundary event = ~</a:t>
            </a:r>
            <a:r>
              <a:rPr lang="en-GB" dirty="0" smtClean="0"/>
              <a:t>65 million years ago [8125]</a:t>
            </a:r>
            <a:endParaRPr lang="en-GB" altLang="en-GB" dirty="0" smtClean="0"/>
          </a:p>
          <a:p>
            <a:r>
              <a:rPr lang="en-GB" altLang="en-GB" dirty="0" smtClean="0"/>
              <a:t>Great Dying = </a:t>
            </a:r>
            <a:r>
              <a:rPr lang="en-GB" dirty="0" smtClean="0"/>
              <a:t>252 million years ago [31,500]</a:t>
            </a:r>
            <a:endParaRPr lang="en-GB" altLang="en-GB" dirty="0" smtClean="0"/>
          </a:p>
          <a:p>
            <a:r>
              <a:rPr lang="en-GB" altLang="en-GB" dirty="0" smtClean="0"/>
              <a:t>Age of the Earth = </a:t>
            </a:r>
            <a:r>
              <a:rPr lang="en-GB" dirty="0" smtClean="0"/>
              <a:t>4.54 billion years [56,750,000]</a:t>
            </a:r>
            <a:endParaRPr lang="en-GB" altLang="en-GB" dirty="0" smtClean="0"/>
          </a:p>
          <a:p>
            <a:r>
              <a:rPr lang="en-GB" altLang="en-GB" dirty="0" smtClean="0"/>
              <a:t>Age </a:t>
            </a:r>
            <a:r>
              <a:rPr lang="en-GB" altLang="en-GB" dirty="0"/>
              <a:t>of the Universe = </a:t>
            </a:r>
            <a:r>
              <a:rPr lang="en-GB" altLang="en-GB" dirty="0" smtClean="0">
                <a:solidFill>
                  <a:schemeClr val="tx1"/>
                </a:solidFill>
              </a:rPr>
              <a:t>~13.8 </a:t>
            </a:r>
            <a:r>
              <a:rPr lang="en-GB" altLang="en-GB" dirty="0">
                <a:solidFill>
                  <a:schemeClr val="tx1"/>
                </a:solidFill>
              </a:rPr>
              <a:t>billion </a:t>
            </a:r>
            <a:r>
              <a:rPr lang="en-GB" altLang="en-GB" dirty="0" smtClean="0">
                <a:solidFill>
                  <a:schemeClr val="tx1"/>
                </a:solidFill>
              </a:rPr>
              <a:t>years [172,500,000]</a:t>
            </a:r>
            <a:endParaRPr lang="en-GB" altLang="en-GB" dirty="0"/>
          </a:p>
          <a:p>
            <a:r>
              <a:rPr lang="en-GB" altLang="en-GB" dirty="0" smtClean="0"/>
              <a:t>Date when Earth </a:t>
            </a:r>
            <a:r>
              <a:rPr lang="en-GB" altLang="en-GB" dirty="0"/>
              <a:t>becomes unable to support </a:t>
            </a:r>
            <a:r>
              <a:rPr lang="en-GB" altLang="en-GB" dirty="0" smtClean="0"/>
              <a:t>life* = 2000002013 [250,000]</a:t>
            </a:r>
          </a:p>
          <a:p>
            <a:r>
              <a:rPr lang="en-GB" altLang="en-GB" dirty="0" smtClean="0"/>
              <a:t>Forever is a very </a:t>
            </a:r>
            <a:r>
              <a:rPr lang="en-GB" altLang="en-GB" dirty="0" err="1" smtClean="0"/>
              <a:t>very</a:t>
            </a:r>
            <a:r>
              <a:rPr lang="en-GB" altLang="en-GB" dirty="0" smtClean="0"/>
              <a:t> </a:t>
            </a:r>
            <a:r>
              <a:rPr lang="en-GB" altLang="en-GB" b="1" i="1" dirty="0" err="1" smtClean="0"/>
              <a:t>very</a:t>
            </a:r>
            <a:r>
              <a:rPr lang="en-GB" altLang="en-GB" dirty="0" smtClean="0"/>
              <a:t> long time...</a:t>
            </a:r>
          </a:p>
          <a:p>
            <a:r>
              <a:rPr lang="en-GB" altLang="en-GB" b="1" dirty="0" smtClean="0"/>
              <a:t>Ageing research is not about immortality.  It’s about health</a:t>
            </a:r>
            <a:r>
              <a:rPr lang="en-GB" altLang="en-GB" dirty="0" smtClean="0"/>
              <a:t>.</a:t>
            </a:r>
            <a:endParaRPr lang="en-GB" altLang="en-GB" dirty="0"/>
          </a:p>
        </p:txBody>
      </p:sp>
      <p:sp>
        <p:nvSpPr>
          <p:cNvPr id="7172" name="Rectangle 4"/>
          <p:cNvSpPr>
            <a:spLocks noGrp="1" noChangeArrowheads="1"/>
          </p:cNvSpPr>
          <p:nvPr>
            <p:ph type="title"/>
          </p:nvPr>
        </p:nvSpPr>
        <p:spPr>
          <a:xfrm>
            <a:off x="323528" y="152400"/>
            <a:ext cx="8640960" cy="1143000"/>
          </a:xfrm>
          <a:noFill/>
          <a:ln/>
        </p:spPr>
        <p:txBody>
          <a:bodyPr>
            <a:normAutofit fontScale="90000"/>
          </a:bodyPr>
          <a:lstStyle/>
          <a:p>
            <a:r>
              <a:rPr lang="en-GB" altLang="en-GB" dirty="0" smtClean="0">
                <a:latin typeface="+mn-lt"/>
              </a:rPr>
              <a:t>Non ageing organisms are NOT immortal</a:t>
            </a:r>
            <a:endParaRPr lang="en-GB" altLang="en-GB" u="none" dirty="0">
              <a:latin typeface="+mn-lt"/>
            </a:endParaRPr>
          </a:p>
        </p:txBody>
      </p:sp>
      <p:sp>
        <p:nvSpPr>
          <p:cNvPr id="4" name="TextBox 3"/>
          <p:cNvSpPr txBox="1"/>
          <p:nvPr/>
        </p:nvSpPr>
        <p:spPr>
          <a:xfrm>
            <a:off x="323528" y="6237312"/>
            <a:ext cx="5688632" cy="369332"/>
          </a:xfrm>
          <a:prstGeom prst="rect">
            <a:avLst/>
          </a:prstGeom>
          <a:noFill/>
        </p:spPr>
        <p:txBody>
          <a:bodyPr wrap="square" rtlCol="0">
            <a:spAutoFit/>
          </a:bodyPr>
          <a:lstStyle/>
          <a:p>
            <a:r>
              <a:rPr lang="en-GB" dirty="0" smtClean="0"/>
              <a:t>*According to the Daily Telegraph back in November 2013</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futures</a:t>
            </a:r>
            <a:endParaRPr lang="en-GB" dirty="0"/>
          </a:p>
        </p:txBody>
      </p:sp>
      <p:pic>
        <p:nvPicPr>
          <p:cNvPr id="241666" name="Picture 2"/>
          <p:cNvPicPr>
            <a:picLocks noChangeAspect="1" noChangeArrowheads="1"/>
          </p:cNvPicPr>
          <p:nvPr/>
        </p:nvPicPr>
        <p:blipFill>
          <a:blip r:embed="rId2" cstate="print"/>
          <a:srcRect/>
          <a:stretch>
            <a:fillRect/>
          </a:stretch>
        </p:blipFill>
        <p:spPr bwMode="auto">
          <a:xfrm>
            <a:off x="2009775" y="1484784"/>
            <a:ext cx="512445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major causes of death are age-associated </a:t>
            </a:r>
            <a:endParaRPr lang="en-GB" dirty="0"/>
          </a:p>
        </p:txBody>
      </p:sp>
      <p:sp>
        <p:nvSpPr>
          <p:cNvPr id="5" name="TextBox 4"/>
          <p:cNvSpPr txBox="1"/>
          <p:nvPr/>
        </p:nvSpPr>
        <p:spPr>
          <a:xfrm>
            <a:off x="5334000" y="2209800"/>
            <a:ext cx="3048000" cy="1477328"/>
          </a:xfrm>
          <a:prstGeom prst="rect">
            <a:avLst/>
          </a:prstGeom>
          <a:noFill/>
        </p:spPr>
        <p:txBody>
          <a:bodyPr wrap="square" rtlCol="0">
            <a:spAutoFit/>
          </a:bodyPr>
          <a:lstStyle/>
          <a:p>
            <a:r>
              <a:rPr lang="en-GB" dirty="0" smtClean="0"/>
              <a:t>Public health discussions tend to focus on ‘modifiable’ risk factors (e.g. smoking and diet).  </a:t>
            </a:r>
            <a:r>
              <a:rPr lang="en-GB" b="1" dirty="0" smtClean="0"/>
              <a:t>But these are not necessarily the largest risks</a:t>
            </a:r>
            <a:endParaRPr lang="en-GB" b="1" dirty="0"/>
          </a:p>
        </p:txBody>
      </p:sp>
      <p:pic>
        <p:nvPicPr>
          <p:cNvPr id="357379" name="Picture 3"/>
          <p:cNvPicPr>
            <a:picLocks noChangeAspect="1" noChangeArrowheads="1"/>
          </p:cNvPicPr>
          <p:nvPr/>
        </p:nvPicPr>
        <p:blipFill>
          <a:blip r:embed="rId2" cstate="print"/>
          <a:srcRect/>
          <a:stretch>
            <a:fillRect/>
          </a:stretch>
        </p:blipFill>
        <p:spPr bwMode="auto">
          <a:xfrm>
            <a:off x="609600" y="1981200"/>
            <a:ext cx="4329113" cy="427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414338"/>
            <a:ext cx="7772400" cy="1143000"/>
          </a:xfrm>
        </p:spPr>
        <p:txBody>
          <a:bodyPr>
            <a:normAutofit/>
          </a:bodyPr>
          <a:lstStyle/>
          <a:p>
            <a:r>
              <a:rPr lang="en-GB" sz="3200" dirty="0" smtClean="0"/>
              <a:t>L</a:t>
            </a:r>
            <a:r>
              <a:rPr lang="en-GB" sz="3200" dirty="0" smtClean="0">
                <a:solidFill>
                  <a:schemeClr val="tx1"/>
                </a:solidFill>
              </a:rPr>
              <a:t>ife </a:t>
            </a:r>
            <a:r>
              <a:rPr lang="en-GB" sz="3200" dirty="0">
                <a:solidFill>
                  <a:schemeClr val="tx1"/>
                </a:solidFill>
              </a:rPr>
              <a:t>expectancy has increased markedly</a:t>
            </a:r>
            <a:br>
              <a:rPr lang="en-GB" sz="3200" dirty="0">
                <a:solidFill>
                  <a:schemeClr val="tx1"/>
                </a:solidFill>
              </a:rPr>
            </a:br>
            <a:r>
              <a:rPr lang="en-GB" sz="3200" dirty="0" smtClean="0"/>
              <a:t>has maximum </a:t>
            </a:r>
            <a:r>
              <a:rPr lang="en-GB" sz="3200" dirty="0" smtClean="0">
                <a:solidFill>
                  <a:schemeClr val="tx1"/>
                </a:solidFill>
              </a:rPr>
              <a:t>lifespan changed?</a:t>
            </a:r>
            <a:endParaRPr lang="en-GB" sz="3200" dirty="0">
              <a:solidFill>
                <a:schemeClr val="tx1"/>
              </a:solidFill>
            </a:endParaRPr>
          </a:p>
        </p:txBody>
      </p:sp>
      <p:sp>
        <p:nvSpPr>
          <p:cNvPr id="196611" name="Rectangle 3"/>
          <p:cNvSpPr>
            <a:spLocks noChangeArrowheads="1"/>
          </p:cNvSpPr>
          <p:nvPr/>
        </p:nvSpPr>
        <p:spPr bwMode="auto">
          <a:xfrm>
            <a:off x="2078038" y="2105025"/>
            <a:ext cx="5205412" cy="2830513"/>
          </a:xfrm>
          <a:prstGeom prst="rect">
            <a:avLst/>
          </a:prstGeom>
          <a:noFill/>
          <a:ln w="9525">
            <a:noFill/>
            <a:miter lim="800000"/>
            <a:headEnd/>
            <a:tailEnd/>
          </a:ln>
        </p:spPr>
        <p:txBody>
          <a:bodyPr/>
          <a:lstStyle/>
          <a:p>
            <a:endParaRPr lang="en-GB"/>
          </a:p>
        </p:txBody>
      </p:sp>
      <p:sp>
        <p:nvSpPr>
          <p:cNvPr id="196612" name="Line 4"/>
          <p:cNvSpPr>
            <a:spLocks noChangeShapeType="1"/>
          </p:cNvSpPr>
          <p:nvPr/>
        </p:nvSpPr>
        <p:spPr bwMode="auto">
          <a:xfrm>
            <a:off x="2078038" y="4935538"/>
            <a:ext cx="5205412" cy="1587"/>
          </a:xfrm>
          <a:prstGeom prst="line">
            <a:avLst/>
          </a:prstGeom>
          <a:noFill/>
          <a:ln w="0">
            <a:solidFill>
              <a:srgbClr val="000000"/>
            </a:solidFill>
            <a:round/>
            <a:headEnd/>
            <a:tailEnd/>
          </a:ln>
        </p:spPr>
        <p:txBody>
          <a:bodyPr/>
          <a:lstStyle/>
          <a:p>
            <a:endParaRPr lang="en-GB"/>
          </a:p>
        </p:txBody>
      </p:sp>
      <p:sp>
        <p:nvSpPr>
          <p:cNvPr id="196613" name="Line 5"/>
          <p:cNvSpPr>
            <a:spLocks noChangeShapeType="1"/>
          </p:cNvSpPr>
          <p:nvPr/>
        </p:nvSpPr>
        <p:spPr bwMode="auto">
          <a:xfrm flipV="1">
            <a:off x="2078038" y="4935538"/>
            <a:ext cx="1587" cy="53975"/>
          </a:xfrm>
          <a:prstGeom prst="line">
            <a:avLst/>
          </a:prstGeom>
          <a:noFill/>
          <a:ln w="0">
            <a:solidFill>
              <a:srgbClr val="000000"/>
            </a:solidFill>
            <a:round/>
            <a:headEnd/>
            <a:tailEnd/>
          </a:ln>
        </p:spPr>
        <p:txBody>
          <a:bodyPr/>
          <a:lstStyle/>
          <a:p>
            <a:endParaRPr lang="en-GB"/>
          </a:p>
        </p:txBody>
      </p:sp>
      <p:sp>
        <p:nvSpPr>
          <p:cNvPr id="196614" name="Line 6"/>
          <p:cNvSpPr>
            <a:spLocks noChangeShapeType="1"/>
          </p:cNvSpPr>
          <p:nvPr/>
        </p:nvSpPr>
        <p:spPr bwMode="auto">
          <a:xfrm flipV="1">
            <a:off x="2274888" y="4935538"/>
            <a:ext cx="1587" cy="53975"/>
          </a:xfrm>
          <a:prstGeom prst="line">
            <a:avLst/>
          </a:prstGeom>
          <a:noFill/>
          <a:ln w="0">
            <a:solidFill>
              <a:srgbClr val="000000"/>
            </a:solidFill>
            <a:round/>
            <a:headEnd/>
            <a:tailEnd/>
          </a:ln>
        </p:spPr>
        <p:txBody>
          <a:bodyPr/>
          <a:lstStyle/>
          <a:p>
            <a:endParaRPr lang="en-GB"/>
          </a:p>
        </p:txBody>
      </p:sp>
      <p:sp>
        <p:nvSpPr>
          <p:cNvPr id="196615" name="Line 7"/>
          <p:cNvSpPr>
            <a:spLocks noChangeShapeType="1"/>
          </p:cNvSpPr>
          <p:nvPr/>
        </p:nvSpPr>
        <p:spPr bwMode="auto">
          <a:xfrm flipV="1">
            <a:off x="2481263" y="4935538"/>
            <a:ext cx="1587" cy="53975"/>
          </a:xfrm>
          <a:prstGeom prst="line">
            <a:avLst/>
          </a:prstGeom>
          <a:noFill/>
          <a:ln w="0">
            <a:solidFill>
              <a:srgbClr val="000000"/>
            </a:solidFill>
            <a:round/>
            <a:headEnd/>
            <a:tailEnd/>
          </a:ln>
        </p:spPr>
        <p:txBody>
          <a:bodyPr/>
          <a:lstStyle/>
          <a:p>
            <a:endParaRPr lang="en-GB"/>
          </a:p>
        </p:txBody>
      </p:sp>
      <p:sp>
        <p:nvSpPr>
          <p:cNvPr id="196616" name="Line 8"/>
          <p:cNvSpPr>
            <a:spLocks noChangeShapeType="1"/>
          </p:cNvSpPr>
          <p:nvPr/>
        </p:nvSpPr>
        <p:spPr bwMode="auto">
          <a:xfrm flipV="1">
            <a:off x="2678113" y="4935538"/>
            <a:ext cx="1587" cy="53975"/>
          </a:xfrm>
          <a:prstGeom prst="line">
            <a:avLst/>
          </a:prstGeom>
          <a:noFill/>
          <a:ln w="0">
            <a:solidFill>
              <a:srgbClr val="000000"/>
            </a:solidFill>
            <a:round/>
            <a:headEnd/>
            <a:tailEnd/>
          </a:ln>
        </p:spPr>
        <p:txBody>
          <a:bodyPr/>
          <a:lstStyle/>
          <a:p>
            <a:endParaRPr lang="en-GB"/>
          </a:p>
        </p:txBody>
      </p:sp>
      <p:sp>
        <p:nvSpPr>
          <p:cNvPr id="196617" name="Line 9"/>
          <p:cNvSpPr>
            <a:spLocks noChangeShapeType="1"/>
          </p:cNvSpPr>
          <p:nvPr/>
        </p:nvSpPr>
        <p:spPr bwMode="auto">
          <a:xfrm flipV="1">
            <a:off x="2882900" y="4935538"/>
            <a:ext cx="1588" cy="53975"/>
          </a:xfrm>
          <a:prstGeom prst="line">
            <a:avLst/>
          </a:prstGeom>
          <a:noFill/>
          <a:ln w="0">
            <a:solidFill>
              <a:srgbClr val="000000"/>
            </a:solidFill>
            <a:round/>
            <a:headEnd/>
            <a:tailEnd/>
          </a:ln>
        </p:spPr>
        <p:txBody>
          <a:bodyPr/>
          <a:lstStyle/>
          <a:p>
            <a:endParaRPr lang="en-GB"/>
          </a:p>
        </p:txBody>
      </p:sp>
      <p:sp>
        <p:nvSpPr>
          <p:cNvPr id="196618" name="Line 10"/>
          <p:cNvSpPr>
            <a:spLocks noChangeShapeType="1"/>
          </p:cNvSpPr>
          <p:nvPr/>
        </p:nvSpPr>
        <p:spPr bwMode="auto">
          <a:xfrm flipV="1">
            <a:off x="3079750" y="4935538"/>
            <a:ext cx="1588" cy="53975"/>
          </a:xfrm>
          <a:prstGeom prst="line">
            <a:avLst/>
          </a:prstGeom>
          <a:noFill/>
          <a:ln w="0">
            <a:solidFill>
              <a:srgbClr val="000000"/>
            </a:solidFill>
            <a:round/>
            <a:headEnd/>
            <a:tailEnd/>
          </a:ln>
        </p:spPr>
        <p:txBody>
          <a:bodyPr/>
          <a:lstStyle/>
          <a:p>
            <a:endParaRPr lang="en-GB"/>
          </a:p>
        </p:txBody>
      </p:sp>
      <p:sp>
        <p:nvSpPr>
          <p:cNvPr id="196619" name="Line 11"/>
          <p:cNvSpPr>
            <a:spLocks noChangeShapeType="1"/>
          </p:cNvSpPr>
          <p:nvPr/>
        </p:nvSpPr>
        <p:spPr bwMode="auto">
          <a:xfrm flipV="1">
            <a:off x="3276600" y="4935538"/>
            <a:ext cx="1588" cy="53975"/>
          </a:xfrm>
          <a:prstGeom prst="line">
            <a:avLst/>
          </a:prstGeom>
          <a:noFill/>
          <a:ln w="0">
            <a:solidFill>
              <a:srgbClr val="000000"/>
            </a:solidFill>
            <a:round/>
            <a:headEnd/>
            <a:tailEnd/>
          </a:ln>
        </p:spPr>
        <p:txBody>
          <a:bodyPr/>
          <a:lstStyle/>
          <a:p>
            <a:endParaRPr lang="en-GB"/>
          </a:p>
        </p:txBody>
      </p:sp>
      <p:sp>
        <p:nvSpPr>
          <p:cNvPr id="196620" name="Line 12"/>
          <p:cNvSpPr>
            <a:spLocks noChangeShapeType="1"/>
          </p:cNvSpPr>
          <p:nvPr/>
        </p:nvSpPr>
        <p:spPr bwMode="auto">
          <a:xfrm flipV="1">
            <a:off x="3482975" y="4935538"/>
            <a:ext cx="1588" cy="53975"/>
          </a:xfrm>
          <a:prstGeom prst="line">
            <a:avLst/>
          </a:prstGeom>
          <a:noFill/>
          <a:ln w="0">
            <a:solidFill>
              <a:srgbClr val="000000"/>
            </a:solidFill>
            <a:round/>
            <a:headEnd/>
            <a:tailEnd/>
          </a:ln>
        </p:spPr>
        <p:txBody>
          <a:bodyPr/>
          <a:lstStyle/>
          <a:p>
            <a:endParaRPr lang="en-GB"/>
          </a:p>
        </p:txBody>
      </p:sp>
      <p:sp>
        <p:nvSpPr>
          <p:cNvPr id="196621" name="Line 13"/>
          <p:cNvSpPr>
            <a:spLocks noChangeShapeType="1"/>
          </p:cNvSpPr>
          <p:nvPr/>
        </p:nvSpPr>
        <p:spPr bwMode="auto">
          <a:xfrm flipV="1">
            <a:off x="3679825" y="4935538"/>
            <a:ext cx="1588" cy="53975"/>
          </a:xfrm>
          <a:prstGeom prst="line">
            <a:avLst/>
          </a:prstGeom>
          <a:noFill/>
          <a:ln w="0">
            <a:solidFill>
              <a:srgbClr val="000000"/>
            </a:solidFill>
            <a:round/>
            <a:headEnd/>
            <a:tailEnd/>
          </a:ln>
        </p:spPr>
        <p:txBody>
          <a:bodyPr/>
          <a:lstStyle/>
          <a:p>
            <a:endParaRPr lang="en-GB"/>
          </a:p>
        </p:txBody>
      </p:sp>
      <p:sp>
        <p:nvSpPr>
          <p:cNvPr id="196622" name="Line 14"/>
          <p:cNvSpPr>
            <a:spLocks noChangeShapeType="1"/>
          </p:cNvSpPr>
          <p:nvPr/>
        </p:nvSpPr>
        <p:spPr bwMode="auto">
          <a:xfrm flipV="1">
            <a:off x="3876675" y="4935538"/>
            <a:ext cx="1588" cy="53975"/>
          </a:xfrm>
          <a:prstGeom prst="line">
            <a:avLst/>
          </a:prstGeom>
          <a:noFill/>
          <a:ln w="0">
            <a:solidFill>
              <a:srgbClr val="000000"/>
            </a:solidFill>
            <a:round/>
            <a:headEnd/>
            <a:tailEnd/>
          </a:ln>
        </p:spPr>
        <p:txBody>
          <a:bodyPr/>
          <a:lstStyle/>
          <a:p>
            <a:endParaRPr lang="en-GB"/>
          </a:p>
        </p:txBody>
      </p:sp>
      <p:sp>
        <p:nvSpPr>
          <p:cNvPr id="196623" name="Line 15"/>
          <p:cNvSpPr>
            <a:spLocks noChangeShapeType="1"/>
          </p:cNvSpPr>
          <p:nvPr/>
        </p:nvSpPr>
        <p:spPr bwMode="auto">
          <a:xfrm flipV="1">
            <a:off x="4081463" y="4935538"/>
            <a:ext cx="1587" cy="53975"/>
          </a:xfrm>
          <a:prstGeom prst="line">
            <a:avLst/>
          </a:prstGeom>
          <a:noFill/>
          <a:ln w="0">
            <a:solidFill>
              <a:srgbClr val="000000"/>
            </a:solidFill>
            <a:round/>
            <a:headEnd/>
            <a:tailEnd/>
          </a:ln>
        </p:spPr>
        <p:txBody>
          <a:bodyPr/>
          <a:lstStyle/>
          <a:p>
            <a:endParaRPr lang="en-GB"/>
          </a:p>
        </p:txBody>
      </p:sp>
      <p:sp>
        <p:nvSpPr>
          <p:cNvPr id="196624" name="Line 16"/>
          <p:cNvSpPr>
            <a:spLocks noChangeShapeType="1"/>
          </p:cNvSpPr>
          <p:nvPr/>
        </p:nvSpPr>
        <p:spPr bwMode="auto">
          <a:xfrm flipV="1">
            <a:off x="4278313" y="4935538"/>
            <a:ext cx="1587" cy="53975"/>
          </a:xfrm>
          <a:prstGeom prst="line">
            <a:avLst/>
          </a:prstGeom>
          <a:noFill/>
          <a:ln w="0">
            <a:solidFill>
              <a:srgbClr val="000000"/>
            </a:solidFill>
            <a:round/>
            <a:headEnd/>
            <a:tailEnd/>
          </a:ln>
        </p:spPr>
        <p:txBody>
          <a:bodyPr/>
          <a:lstStyle/>
          <a:p>
            <a:endParaRPr lang="en-GB"/>
          </a:p>
        </p:txBody>
      </p:sp>
      <p:sp>
        <p:nvSpPr>
          <p:cNvPr id="196625" name="Line 17"/>
          <p:cNvSpPr>
            <a:spLocks noChangeShapeType="1"/>
          </p:cNvSpPr>
          <p:nvPr/>
        </p:nvSpPr>
        <p:spPr bwMode="auto">
          <a:xfrm flipV="1">
            <a:off x="4483100" y="4935538"/>
            <a:ext cx="1588" cy="53975"/>
          </a:xfrm>
          <a:prstGeom prst="line">
            <a:avLst/>
          </a:prstGeom>
          <a:noFill/>
          <a:ln w="0">
            <a:solidFill>
              <a:srgbClr val="000000"/>
            </a:solidFill>
            <a:round/>
            <a:headEnd/>
            <a:tailEnd/>
          </a:ln>
        </p:spPr>
        <p:txBody>
          <a:bodyPr/>
          <a:lstStyle/>
          <a:p>
            <a:endParaRPr lang="en-GB"/>
          </a:p>
        </p:txBody>
      </p:sp>
      <p:sp>
        <p:nvSpPr>
          <p:cNvPr id="196626" name="Line 18"/>
          <p:cNvSpPr>
            <a:spLocks noChangeShapeType="1"/>
          </p:cNvSpPr>
          <p:nvPr/>
        </p:nvSpPr>
        <p:spPr bwMode="auto">
          <a:xfrm flipV="1">
            <a:off x="4681538" y="4935538"/>
            <a:ext cx="0" cy="53975"/>
          </a:xfrm>
          <a:prstGeom prst="line">
            <a:avLst/>
          </a:prstGeom>
          <a:noFill/>
          <a:ln w="0">
            <a:solidFill>
              <a:srgbClr val="000000"/>
            </a:solidFill>
            <a:round/>
            <a:headEnd/>
            <a:tailEnd/>
          </a:ln>
        </p:spPr>
        <p:txBody>
          <a:bodyPr/>
          <a:lstStyle/>
          <a:p>
            <a:endParaRPr lang="en-GB"/>
          </a:p>
        </p:txBody>
      </p:sp>
      <p:sp>
        <p:nvSpPr>
          <p:cNvPr id="196627" name="Line 19"/>
          <p:cNvSpPr>
            <a:spLocks noChangeShapeType="1"/>
          </p:cNvSpPr>
          <p:nvPr/>
        </p:nvSpPr>
        <p:spPr bwMode="auto">
          <a:xfrm flipV="1">
            <a:off x="4878388" y="4935538"/>
            <a:ext cx="0" cy="53975"/>
          </a:xfrm>
          <a:prstGeom prst="line">
            <a:avLst/>
          </a:prstGeom>
          <a:noFill/>
          <a:ln w="0">
            <a:solidFill>
              <a:srgbClr val="000000"/>
            </a:solidFill>
            <a:round/>
            <a:headEnd/>
            <a:tailEnd/>
          </a:ln>
        </p:spPr>
        <p:txBody>
          <a:bodyPr/>
          <a:lstStyle/>
          <a:p>
            <a:endParaRPr lang="en-GB"/>
          </a:p>
        </p:txBody>
      </p:sp>
      <p:sp>
        <p:nvSpPr>
          <p:cNvPr id="196628" name="Line 20"/>
          <p:cNvSpPr>
            <a:spLocks noChangeShapeType="1"/>
          </p:cNvSpPr>
          <p:nvPr/>
        </p:nvSpPr>
        <p:spPr bwMode="auto">
          <a:xfrm flipV="1">
            <a:off x="5083175" y="4935538"/>
            <a:ext cx="1588" cy="53975"/>
          </a:xfrm>
          <a:prstGeom prst="line">
            <a:avLst/>
          </a:prstGeom>
          <a:noFill/>
          <a:ln w="0">
            <a:solidFill>
              <a:srgbClr val="000000"/>
            </a:solidFill>
            <a:round/>
            <a:headEnd/>
            <a:tailEnd/>
          </a:ln>
        </p:spPr>
        <p:txBody>
          <a:bodyPr/>
          <a:lstStyle/>
          <a:p>
            <a:endParaRPr lang="en-GB"/>
          </a:p>
        </p:txBody>
      </p:sp>
      <p:sp>
        <p:nvSpPr>
          <p:cNvPr id="196629" name="Line 21"/>
          <p:cNvSpPr>
            <a:spLocks noChangeShapeType="1"/>
          </p:cNvSpPr>
          <p:nvPr/>
        </p:nvSpPr>
        <p:spPr bwMode="auto">
          <a:xfrm flipV="1">
            <a:off x="5280025" y="4935538"/>
            <a:ext cx="1588" cy="53975"/>
          </a:xfrm>
          <a:prstGeom prst="line">
            <a:avLst/>
          </a:prstGeom>
          <a:noFill/>
          <a:ln w="0">
            <a:solidFill>
              <a:srgbClr val="000000"/>
            </a:solidFill>
            <a:round/>
            <a:headEnd/>
            <a:tailEnd/>
          </a:ln>
        </p:spPr>
        <p:txBody>
          <a:bodyPr/>
          <a:lstStyle/>
          <a:p>
            <a:endParaRPr lang="en-GB"/>
          </a:p>
        </p:txBody>
      </p:sp>
      <p:sp>
        <p:nvSpPr>
          <p:cNvPr id="196630" name="Line 22"/>
          <p:cNvSpPr>
            <a:spLocks noChangeShapeType="1"/>
          </p:cNvSpPr>
          <p:nvPr/>
        </p:nvSpPr>
        <p:spPr bwMode="auto">
          <a:xfrm flipV="1">
            <a:off x="5484813" y="4935538"/>
            <a:ext cx="1587" cy="53975"/>
          </a:xfrm>
          <a:prstGeom prst="line">
            <a:avLst/>
          </a:prstGeom>
          <a:noFill/>
          <a:ln w="0">
            <a:solidFill>
              <a:srgbClr val="000000"/>
            </a:solidFill>
            <a:round/>
            <a:headEnd/>
            <a:tailEnd/>
          </a:ln>
        </p:spPr>
        <p:txBody>
          <a:bodyPr/>
          <a:lstStyle/>
          <a:p>
            <a:endParaRPr lang="en-GB"/>
          </a:p>
        </p:txBody>
      </p:sp>
      <p:sp>
        <p:nvSpPr>
          <p:cNvPr id="196631" name="Line 23"/>
          <p:cNvSpPr>
            <a:spLocks noChangeShapeType="1"/>
          </p:cNvSpPr>
          <p:nvPr/>
        </p:nvSpPr>
        <p:spPr bwMode="auto">
          <a:xfrm flipV="1">
            <a:off x="5681663" y="4935538"/>
            <a:ext cx="1587" cy="53975"/>
          </a:xfrm>
          <a:prstGeom prst="line">
            <a:avLst/>
          </a:prstGeom>
          <a:noFill/>
          <a:ln w="0">
            <a:solidFill>
              <a:srgbClr val="000000"/>
            </a:solidFill>
            <a:round/>
            <a:headEnd/>
            <a:tailEnd/>
          </a:ln>
        </p:spPr>
        <p:txBody>
          <a:bodyPr/>
          <a:lstStyle/>
          <a:p>
            <a:endParaRPr lang="en-GB"/>
          </a:p>
        </p:txBody>
      </p:sp>
      <p:sp>
        <p:nvSpPr>
          <p:cNvPr id="196632" name="Line 24"/>
          <p:cNvSpPr>
            <a:spLocks noChangeShapeType="1"/>
          </p:cNvSpPr>
          <p:nvPr/>
        </p:nvSpPr>
        <p:spPr bwMode="auto">
          <a:xfrm flipV="1">
            <a:off x="5878513" y="4935538"/>
            <a:ext cx="1587" cy="53975"/>
          </a:xfrm>
          <a:prstGeom prst="line">
            <a:avLst/>
          </a:prstGeom>
          <a:noFill/>
          <a:ln w="0">
            <a:solidFill>
              <a:srgbClr val="000000"/>
            </a:solidFill>
            <a:round/>
            <a:headEnd/>
            <a:tailEnd/>
          </a:ln>
        </p:spPr>
        <p:txBody>
          <a:bodyPr/>
          <a:lstStyle/>
          <a:p>
            <a:endParaRPr lang="en-GB"/>
          </a:p>
        </p:txBody>
      </p:sp>
      <p:sp>
        <p:nvSpPr>
          <p:cNvPr id="196633" name="Line 25"/>
          <p:cNvSpPr>
            <a:spLocks noChangeShapeType="1"/>
          </p:cNvSpPr>
          <p:nvPr/>
        </p:nvSpPr>
        <p:spPr bwMode="auto">
          <a:xfrm flipV="1">
            <a:off x="6084888" y="4935538"/>
            <a:ext cx="1587" cy="53975"/>
          </a:xfrm>
          <a:prstGeom prst="line">
            <a:avLst/>
          </a:prstGeom>
          <a:noFill/>
          <a:ln w="0">
            <a:solidFill>
              <a:srgbClr val="000000"/>
            </a:solidFill>
            <a:round/>
            <a:headEnd/>
            <a:tailEnd/>
          </a:ln>
        </p:spPr>
        <p:txBody>
          <a:bodyPr/>
          <a:lstStyle/>
          <a:p>
            <a:endParaRPr lang="en-GB"/>
          </a:p>
        </p:txBody>
      </p:sp>
      <p:sp>
        <p:nvSpPr>
          <p:cNvPr id="196634" name="Line 26"/>
          <p:cNvSpPr>
            <a:spLocks noChangeShapeType="1"/>
          </p:cNvSpPr>
          <p:nvPr/>
        </p:nvSpPr>
        <p:spPr bwMode="auto">
          <a:xfrm flipV="1">
            <a:off x="6281738" y="4935538"/>
            <a:ext cx="1587" cy="53975"/>
          </a:xfrm>
          <a:prstGeom prst="line">
            <a:avLst/>
          </a:prstGeom>
          <a:noFill/>
          <a:ln w="0">
            <a:solidFill>
              <a:srgbClr val="000000"/>
            </a:solidFill>
            <a:round/>
            <a:headEnd/>
            <a:tailEnd/>
          </a:ln>
        </p:spPr>
        <p:txBody>
          <a:bodyPr/>
          <a:lstStyle/>
          <a:p>
            <a:endParaRPr lang="en-GB"/>
          </a:p>
        </p:txBody>
      </p:sp>
      <p:sp>
        <p:nvSpPr>
          <p:cNvPr id="196635" name="Line 27"/>
          <p:cNvSpPr>
            <a:spLocks noChangeShapeType="1"/>
          </p:cNvSpPr>
          <p:nvPr/>
        </p:nvSpPr>
        <p:spPr bwMode="auto">
          <a:xfrm flipV="1">
            <a:off x="6478588" y="4935538"/>
            <a:ext cx="1587" cy="53975"/>
          </a:xfrm>
          <a:prstGeom prst="line">
            <a:avLst/>
          </a:prstGeom>
          <a:noFill/>
          <a:ln w="0">
            <a:solidFill>
              <a:srgbClr val="000000"/>
            </a:solidFill>
            <a:round/>
            <a:headEnd/>
            <a:tailEnd/>
          </a:ln>
        </p:spPr>
        <p:txBody>
          <a:bodyPr/>
          <a:lstStyle/>
          <a:p>
            <a:endParaRPr lang="en-GB"/>
          </a:p>
        </p:txBody>
      </p:sp>
      <p:sp>
        <p:nvSpPr>
          <p:cNvPr id="196636" name="Line 28"/>
          <p:cNvSpPr>
            <a:spLocks noChangeShapeType="1"/>
          </p:cNvSpPr>
          <p:nvPr/>
        </p:nvSpPr>
        <p:spPr bwMode="auto">
          <a:xfrm flipV="1">
            <a:off x="6683375" y="4935538"/>
            <a:ext cx="1588" cy="53975"/>
          </a:xfrm>
          <a:prstGeom prst="line">
            <a:avLst/>
          </a:prstGeom>
          <a:noFill/>
          <a:ln w="0">
            <a:solidFill>
              <a:srgbClr val="000000"/>
            </a:solidFill>
            <a:round/>
            <a:headEnd/>
            <a:tailEnd/>
          </a:ln>
        </p:spPr>
        <p:txBody>
          <a:bodyPr/>
          <a:lstStyle/>
          <a:p>
            <a:endParaRPr lang="en-GB"/>
          </a:p>
        </p:txBody>
      </p:sp>
      <p:sp>
        <p:nvSpPr>
          <p:cNvPr id="196637" name="Line 29"/>
          <p:cNvSpPr>
            <a:spLocks noChangeShapeType="1"/>
          </p:cNvSpPr>
          <p:nvPr/>
        </p:nvSpPr>
        <p:spPr bwMode="auto">
          <a:xfrm flipV="1">
            <a:off x="6880225" y="4935538"/>
            <a:ext cx="1588" cy="53975"/>
          </a:xfrm>
          <a:prstGeom prst="line">
            <a:avLst/>
          </a:prstGeom>
          <a:noFill/>
          <a:ln w="0">
            <a:solidFill>
              <a:srgbClr val="000000"/>
            </a:solidFill>
            <a:round/>
            <a:headEnd/>
            <a:tailEnd/>
          </a:ln>
        </p:spPr>
        <p:txBody>
          <a:bodyPr/>
          <a:lstStyle/>
          <a:p>
            <a:endParaRPr lang="en-GB"/>
          </a:p>
        </p:txBody>
      </p:sp>
      <p:sp>
        <p:nvSpPr>
          <p:cNvPr id="196638" name="Line 30"/>
          <p:cNvSpPr>
            <a:spLocks noChangeShapeType="1"/>
          </p:cNvSpPr>
          <p:nvPr/>
        </p:nvSpPr>
        <p:spPr bwMode="auto">
          <a:xfrm flipV="1">
            <a:off x="7086600" y="4935538"/>
            <a:ext cx="1588" cy="53975"/>
          </a:xfrm>
          <a:prstGeom prst="line">
            <a:avLst/>
          </a:prstGeom>
          <a:noFill/>
          <a:ln w="0">
            <a:solidFill>
              <a:srgbClr val="000000"/>
            </a:solidFill>
            <a:round/>
            <a:headEnd/>
            <a:tailEnd/>
          </a:ln>
        </p:spPr>
        <p:txBody>
          <a:bodyPr/>
          <a:lstStyle/>
          <a:p>
            <a:endParaRPr lang="en-GB"/>
          </a:p>
        </p:txBody>
      </p:sp>
      <p:sp>
        <p:nvSpPr>
          <p:cNvPr id="196639" name="Line 31"/>
          <p:cNvSpPr>
            <a:spLocks noChangeShapeType="1"/>
          </p:cNvSpPr>
          <p:nvPr/>
        </p:nvSpPr>
        <p:spPr bwMode="auto">
          <a:xfrm flipV="1">
            <a:off x="7283450" y="4935538"/>
            <a:ext cx="1588" cy="53975"/>
          </a:xfrm>
          <a:prstGeom prst="line">
            <a:avLst/>
          </a:prstGeom>
          <a:noFill/>
          <a:ln w="0">
            <a:solidFill>
              <a:srgbClr val="000000"/>
            </a:solidFill>
            <a:round/>
            <a:headEnd/>
            <a:tailEnd/>
          </a:ln>
        </p:spPr>
        <p:txBody>
          <a:bodyPr/>
          <a:lstStyle/>
          <a:p>
            <a:endParaRPr lang="en-GB"/>
          </a:p>
        </p:txBody>
      </p:sp>
      <p:grpSp>
        <p:nvGrpSpPr>
          <p:cNvPr id="2" name="Group 32"/>
          <p:cNvGrpSpPr>
            <a:grpSpLocks/>
          </p:cNvGrpSpPr>
          <p:nvPr/>
        </p:nvGrpSpPr>
        <p:grpSpPr bwMode="auto">
          <a:xfrm>
            <a:off x="2125663" y="1870075"/>
            <a:ext cx="5203825" cy="3092450"/>
            <a:chOff x="1329" y="750"/>
            <a:chExt cx="3648" cy="2058"/>
          </a:xfrm>
        </p:grpSpPr>
        <p:sp>
          <p:nvSpPr>
            <p:cNvPr id="196641" name="Rectangle 33"/>
            <p:cNvSpPr>
              <a:spLocks noChangeArrowheads="1"/>
            </p:cNvSpPr>
            <p:nvPr/>
          </p:nvSpPr>
          <p:spPr bwMode="auto">
            <a:xfrm>
              <a:off x="1329" y="750"/>
              <a:ext cx="24" cy="2058"/>
            </a:xfrm>
            <a:prstGeom prst="rect">
              <a:avLst/>
            </a:prstGeom>
            <a:solidFill>
              <a:srgbClr val="475E76"/>
            </a:solidFill>
            <a:ln w="9525">
              <a:noFill/>
              <a:miter lim="800000"/>
              <a:headEnd/>
              <a:tailEnd/>
            </a:ln>
          </p:spPr>
          <p:txBody>
            <a:bodyPr/>
            <a:lstStyle/>
            <a:p>
              <a:endParaRPr lang="en-GB"/>
            </a:p>
          </p:txBody>
        </p:sp>
        <p:sp>
          <p:nvSpPr>
            <p:cNvPr id="196642" name="Rectangle 34"/>
            <p:cNvSpPr>
              <a:spLocks noChangeArrowheads="1"/>
            </p:cNvSpPr>
            <p:nvPr/>
          </p:nvSpPr>
          <p:spPr bwMode="auto">
            <a:xfrm>
              <a:off x="1353" y="750"/>
              <a:ext cx="30" cy="2058"/>
            </a:xfrm>
            <a:prstGeom prst="rect">
              <a:avLst/>
            </a:prstGeom>
            <a:solidFill>
              <a:srgbClr val="475E76"/>
            </a:solidFill>
            <a:ln w="9525">
              <a:noFill/>
              <a:miter lim="800000"/>
              <a:headEnd/>
              <a:tailEnd/>
            </a:ln>
          </p:spPr>
          <p:txBody>
            <a:bodyPr/>
            <a:lstStyle/>
            <a:p>
              <a:endParaRPr lang="en-GB"/>
            </a:p>
          </p:txBody>
        </p:sp>
        <p:sp>
          <p:nvSpPr>
            <p:cNvPr id="196643" name="Rectangle 35"/>
            <p:cNvSpPr>
              <a:spLocks noChangeArrowheads="1"/>
            </p:cNvSpPr>
            <p:nvPr/>
          </p:nvSpPr>
          <p:spPr bwMode="auto">
            <a:xfrm>
              <a:off x="1383" y="750"/>
              <a:ext cx="24" cy="2058"/>
            </a:xfrm>
            <a:prstGeom prst="rect">
              <a:avLst/>
            </a:prstGeom>
            <a:solidFill>
              <a:srgbClr val="475E76"/>
            </a:solidFill>
            <a:ln w="9525">
              <a:noFill/>
              <a:miter lim="800000"/>
              <a:headEnd/>
              <a:tailEnd/>
            </a:ln>
          </p:spPr>
          <p:txBody>
            <a:bodyPr/>
            <a:lstStyle/>
            <a:p>
              <a:endParaRPr lang="en-GB"/>
            </a:p>
          </p:txBody>
        </p:sp>
        <p:sp>
          <p:nvSpPr>
            <p:cNvPr id="196644" name="Rectangle 36"/>
            <p:cNvSpPr>
              <a:spLocks noChangeArrowheads="1"/>
            </p:cNvSpPr>
            <p:nvPr/>
          </p:nvSpPr>
          <p:spPr bwMode="auto">
            <a:xfrm>
              <a:off x="1407" y="750"/>
              <a:ext cx="30" cy="2058"/>
            </a:xfrm>
            <a:prstGeom prst="rect">
              <a:avLst/>
            </a:prstGeom>
            <a:solidFill>
              <a:srgbClr val="475F77"/>
            </a:solidFill>
            <a:ln w="9525">
              <a:noFill/>
              <a:miter lim="800000"/>
              <a:headEnd/>
              <a:tailEnd/>
            </a:ln>
          </p:spPr>
          <p:txBody>
            <a:bodyPr/>
            <a:lstStyle/>
            <a:p>
              <a:endParaRPr lang="en-GB"/>
            </a:p>
          </p:txBody>
        </p:sp>
        <p:sp>
          <p:nvSpPr>
            <p:cNvPr id="196645" name="Rectangle 37"/>
            <p:cNvSpPr>
              <a:spLocks noChangeArrowheads="1"/>
            </p:cNvSpPr>
            <p:nvPr/>
          </p:nvSpPr>
          <p:spPr bwMode="auto">
            <a:xfrm>
              <a:off x="1437" y="750"/>
              <a:ext cx="24" cy="2058"/>
            </a:xfrm>
            <a:prstGeom prst="rect">
              <a:avLst/>
            </a:prstGeom>
            <a:solidFill>
              <a:srgbClr val="485F77"/>
            </a:solidFill>
            <a:ln w="9525">
              <a:noFill/>
              <a:miter lim="800000"/>
              <a:headEnd/>
              <a:tailEnd/>
            </a:ln>
          </p:spPr>
          <p:txBody>
            <a:bodyPr/>
            <a:lstStyle/>
            <a:p>
              <a:endParaRPr lang="en-GB"/>
            </a:p>
          </p:txBody>
        </p:sp>
        <p:sp>
          <p:nvSpPr>
            <p:cNvPr id="196646" name="Rectangle 38"/>
            <p:cNvSpPr>
              <a:spLocks noChangeArrowheads="1"/>
            </p:cNvSpPr>
            <p:nvPr/>
          </p:nvSpPr>
          <p:spPr bwMode="auto">
            <a:xfrm>
              <a:off x="1461" y="750"/>
              <a:ext cx="24" cy="2058"/>
            </a:xfrm>
            <a:prstGeom prst="rect">
              <a:avLst/>
            </a:prstGeom>
            <a:solidFill>
              <a:srgbClr val="485F78"/>
            </a:solidFill>
            <a:ln w="9525">
              <a:noFill/>
              <a:miter lim="800000"/>
              <a:headEnd/>
              <a:tailEnd/>
            </a:ln>
          </p:spPr>
          <p:txBody>
            <a:bodyPr/>
            <a:lstStyle/>
            <a:p>
              <a:endParaRPr lang="en-GB"/>
            </a:p>
          </p:txBody>
        </p:sp>
        <p:sp>
          <p:nvSpPr>
            <p:cNvPr id="196647" name="Rectangle 39"/>
            <p:cNvSpPr>
              <a:spLocks noChangeArrowheads="1"/>
            </p:cNvSpPr>
            <p:nvPr/>
          </p:nvSpPr>
          <p:spPr bwMode="auto">
            <a:xfrm>
              <a:off x="1485" y="750"/>
              <a:ext cx="30" cy="2058"/>
            </a:xfrm>
            <a:prstGeom prst="rect">
              <a:avLst/>
            </a:prstGeom>
            <a:solidFill>
              <a:srgbClr val="486078"/>
            </a:solidFill>
            <a:ln w="9525">
              <a:noFill/>
              <a:miter lim="800000"/>
              <a:headEnd/>
              <a:tailEnd/>
            </a:ln>
          </p:spPr>
          <p:txBody>
            <a:bodyPr/>
            <a:lstStyle/>
            <a:p>
              <a:endParaRPr lang="en-GB"/>
            </a:p>
          </p:txBody>
        </p:sp>
        <p:sp>
          <p:nvSpPr>
            <p:cNvPr id="196648" name="Rectangle 40"/>
            <p:cNvSpPr>
              <a:spLocks noChangeArrowheads="1"/>
            </p:cNvSpPr>
            <p:nvPr/>
          </p:nvSpPr>
          <p:spPr bwMode="auto">
            <a:xfrm>
              <a:off x="1515" y="750"/>
              <a:ext cx="24" cy="2058"/>
            </a:xfrm>
            <a:prstGeom prst="rect">
              <a:avLst/>
            </a:prstGeom>
            <a:solidFill>
              <a:srgbClr val="486079"/>
            </a:solidFill>
            <a:ln w="9525">
              <a:noFill/>
              <a:miter lim="800000"/>
              <a:headEnd/>
              <a:tailEnd/>
            </a:ln>
          </p:spPr>
          <p:txBody>
            <a:bodyPr/>
            <a:lstStyle/>
            <a:p>
              <a:endParaRPr lang="en-GB"/>
            </a:p>
          </p:txBody>
        </p:sp>
        <p:sp>
          <p:nvSpPr>
            <p:cNvPr id="196649" name="Rectangle 41"/>
            <p:cNvSpPr>
              <a:spLocks noChangeArrowheads="1"/>
            </p:cNvSpPr>
            <p:nvPr/>
          </p:nvSpPr>
          <p:spPr bwMode="auto">
            <a:xfrm>
              <a:off x="1539" y="750"/>
              <a:ext cx="30" cy="2058"/>
            </a:xfrm>
            <a:prstGeom prst="rect">
              <a:avLst/>
            </a:prstGeom>
            <a:solidFill>
              <a:srgbClr val="496079"/>
            </a:solidFill>
            <a:ln w="9525">
              <a:noFill/>
              <a:miter lim="800000"/>
              <a:headEnd/>
              <a:tailEnd/>
            </a:ln>
          </p:spPr>
          <p:txBody>
            <a:bodyPr/>
            <a:lstStyle/>
            <a:p>
              <a:endParaRPr lang="en-GB"/>
            </a:p>
          </p:txBody>
        </p:sp>
        <p:sp>
          <p:nvSpPr>
            <p:cNvPr id="196650" name="Rectangle 42"/>
            <p:cNvSpPr>
              <a:spLocks noChangeArrowheads="1"/>
            </p:cNvSpPr>
            <p:nvPr/>
          </p:nvSpPr>
          <p:spPr bwMode="auto">
            <a:xfrm>
              <a:off x="1569" y="750"/>
              <a:ext cx="24" cy="2058"/>
            </a:xfrm>
            <a:prstGeom prst="rect">
              <a:avLst/>
            </a:prstGeom>
            <a:solidFill>
              <a:srgbClr val="49617A"/>
            </a:solidFill>
            <a:ln w="9525">
              <a:noFill/>
              <a:miter lim="800000"/>
              <a:headEnd/>
              <a:tailEnd/>
            </a:ln>
          </p:spPr>
          <p:txBody>
            <a:bodyPr/>
            <a:lstStyle/>
            <a:p>
              <a:endParaRPr lang="en-GB"/>
            </a:p>
          </p:txBody>
        </p:sp>
        <p:sp>
          <p:nvSpPr>
            <p:cNvPr id="196651" name="Rectangle 43"/>
            <p:cNvSpPr>
              <a:spLocks noChangeArrowheads="1"/>
            </p:cNvSpPr>
            <p:nvPr/>
          </p:nvSpPr>
          <p:spPr bwMode="auto">
            <a:xfrm>
              <a:off x="1593" y="750"/>
              <a:ext cx="24" cy="2058"/>
            </a:xfrm>
            <a:prstGeom prst="rect">
              <a:avLst/>
            </a:prstGeom>
            <a:solidFill>
              <a:srgbClr val="49617A"/>
            </a:solidFill>
            <a:ln w="9525">
              <a:noFill/>
              <a:miter lim="800000"/>
              <a:headEnd/>
              <a:tailEnd/>
            </a:ln>
          </p:spPr>
          <p:txBody>
            <a:bodyPr/>
            <a:lstStyle/>
            <a:p>
              <a:endParaRPr lang="en-GB"/>
            </a:p>
          </p:txBody>
        </p:sp>
        <p:sp>
          <p:nvSpPr>
            <p:cNvPr id="196652" name="Rectangle 44"/>
            <p:cNvSpPr>
              <a:spLocks noChangeArrowheads="1"/>
            </p:cNvSpPr>
            <p:nvPr/>
          </p:nvSpPr>
          <p:spPr bwMode="auto">
            <a:xfrm>
              <a:off x="1617" y="750"/>
              <a:ext cx="30" cy="2058"/>
            </a:xfrm>
            <a:prstGeom prst="rect">
              <a:avLst/>
            </a:prstGeom>
            <a:solidFill>
              <a:srgbClr val="4A627B"/>
            </a:solidFill>
            <a:ln w="9525">
              <a:noFill/>
              <a:miter lim="800000"/>
              <a:headEnd/>
              <a:tailEnd/>
            </a:ln>
          </p:spPr>
          <p:txBody>
            <a:bodyPr/>
            <a:lstStyle/>
            <a:p>
              <a:endParaRPr lang="en-GB"/>
            </a:p>
          </p:txBody>
        </p:sp>
        <p:sp>
          <p:nvSpPr>
            <p:cNvPr id="196653" name="Rectangle 45"/>
            <p:cNvSpPr>
              <a:spLocks noChangeArrowheads="1"/>
            </p:cNvSpPr>
            <p:nvPr/>
          </p:nvSpPr>
          <p:spPr bwMode="auto">
            <a:xfrm>
              <a:off x="1647" y="750"/>
              <a:ext cx="24" cy="2058"/>
            </a:xfrm>
            <a:prstGeom prst="rect">
              <a:avLst/>
            </a:prstGeom>
            <a:solidFill>
              <a:srgbClr val="4A627C"/>
            </a:solidFill>
            <a:ln w="9525">
              <a:noFill/>
              <a:miter lim="800000"/>
              <a:headEnd/>
              <a:tailEnd/>
            </a:ln>
          </p:spPr>
          <p:txBody>
            <a:bodyPr/>
            <a:lstStyle/>
            <a:p>
              <a:endParaRPr lang="en-GB"/>
            </a:p>
          </p:txBody>
        </p:sp>
        <p:sp>
          <p:nvSpPr>
            <p:cNvPr id="196654" name="Rectangle 46"/>
            <p:cNvSpPr>
              <a:spLocks noChangeArrowheads="1"/>
            </p:cNvSpPr>
            <p:nvPr/>
          </p:nvSpPr>
          <p:spPr bwMode="auto">
            <a:xfrm>
              <a:off x="1671" y="750"/>
              <a:ext cx="30" cy="2058"/>
            </a:xfrm>
            <a:prstGeom prst="rect">
              <a:avLst/>
            </a:prstGeom>
            <a:solidFill>
              <a:srgbClr val="4B637C"/>
            </a:solidFill>
            <a:ln w="9525">
              <a:noFill/>
              <a:miter lim="800000"/>
              <a:headEnd/>
              <a:tailEnd/>
            </a:ln>
          </p:spPr>
          <p:txBody>
            <a:bodyPr/>
            <a:lstStyle/>
            <a:p>
              <a:endParaRPr lang="en-GB"/>
            </a:p>
          </p:txBody>
        </p:sp>
        <p:sp>
          <p:nvSpPr>
            <p:cNvPr id="196655" name="Rectangle 47"/>
            <p:cNvSpPr>
              <a:spLocks noChangeArrowheads="1"/>
            </p:cNvSpPr>
            <p:nvPr/>
          </p:nvSpPr>
          <p:spPr bwMode="auto">
            <a:xfrm>
              <a:off x="1701" y="750"/>
              <a:ext cx="24" cy="2058"/>
            </a:xfrm>
            <a:prstGeom prst="rect">
              <a:avLst/>
            </a:prstGeom>
            <a:solidFill>
              <a:srgbClr val="4B637D"/>
            </a:solidFill>
            <a:ln w="9525">
              <a:noFill/>
              <a:miter lim="800000"/>
              <a:headEnd/>
              <a:tailEnd/>
            </a:ln>
          </p:spPr>
          <p:txBody>
            <a:bodyPr/>
            <a:lstStyle/>
            <a:p>
              <a:endParaRPr lang="en-GB"/>
            </a:p>
          </p:txBody>
        </p:sp>
        <p:sp>
          <p:nvSpPr>
            <p:cNvPr id="196656" name="Rectangle 48"/>
            <p:cNvSpPr>
              <a:spLocks noChangeArrowheads="1"/>
            </p:cNvSpPr>
            <p:nvPr/>
          </p:nvSpPr>
          <p:spPr bwMode="auto">
            <a:xfrm>
              <a:off x="1725" y="750"/>
              <a:ext cx="24" cy="2058"/>
            </a:xfrm>
            <a:prstGeom prst="rect">
              <a:avLst/>
            </a:prstGeom>
            <a:solidFill>
              <a:srgbClr val="4B647E"/>
            </a:solidFill>
            <a:ln w="9525">
              <a:noFill/>
              <a:miter lim="800000"/>
              <a:headEnd/>
              <a:tailEnd/>
            </a:ln>
          </p:spPr>
          <p:txBody>
            <a:bodyPr/>
            <a:lstStyle/>
            <a:p>
              <a:endParaRPr lang="en-GB"/>
            </a:p>
          </p:txBody>
        </p:sp>
        <p:sp>
          <p:nvSpPr>
            <p:cNvPr id="196657" name="Rectangle 49"/>
            <p:cNvSpPr>
              <a:spLocks noChangeArrowheads="1"/>
            </p:cNvSpPr>
            <p:nvPr/>
          </p:nvSpPr>
          <p:spPr bwMode="auto">
            <a:xfrm>
              <a:off x="1749" y="750"/>
              <a:ext cx="30" cy="2058"/>
            </a:xfrm>
            <a:prstGeom prst="rect">
              <a:avLst/>
            </a:prstGeom>
            <a:solidFill>
              <a:srgbClr val="4C657E"/>
            </a:solidFill>
            <a:ln w="9525">
              <a:noFill/>
              <a:miter lim="800000"/>
              <a:headEnd/>
              <a:tailEnd/>
            </a:ln>
          </p:spPr>
          <p:txBody>
            <a:bodyPr/>
            <a:lstStyle/>
            <a:p>
              <a:endParaRPr lang="en-GB"/>
            </a:p>
          </p:txBody>
        </p:sp>
        <p:sp>
          <p:nvSpPr>
            <p:cNvPr id="196658" name="Rectangle 50"/>
            <p:cNvSpPr>
              <a:spLocks noChangeArrowheads="1"/>
            </p:cNvSpPr>
            <p:nvPr/>
          </p:nvSpPr>
          <p:spPr bwMode="auto">
            <a:xfrm>
              <a:off x="1779" y="750"/>
              <a:ext cx="24" cy="2058"/>
            </a:xfrm>
            <a:prstGeom prst="rect">
              <a:avLst/>
            </a:prstGeom>
            <a:solidFill>
              <a:srgbClr val="4C657F"/>
            </a:solidFill>
            <a:ln w="9525">
              <a:noFill/>
              <a:miter lim="800000"/>
              <a:headEnd/>
              <a:tailEnd/>
            </a:ln>
          </p:spPr>
          <p:txBody>
            <a:bodyPr/>
            <a:lstStyle/>
            <a:p>
              <a:endParaRPr lang="en-GB"/>
            </a:p>
          </p:txBody>
        </p:sp>
        <p:sp>
          <p:nvSpPr>
            <p:cNvPr id="196659" name="Rectangle 51"/>
            <p:cNvSpPr>
              <a:spLocks noChangeArrowheads="1"/>
            </p:cNvSpPr>
            <p:nvPr/>
          </p:nvSpPr>
          <p:spPr bwMode="auto">
            <a:xfrm>
              <a:off x="1803" y="750"/>
              <a:ext cx="30" cy="2058"/>
            </a:xfrm>
            <a:prstGeom prst="rect">
              <a:avLst/>
            </a:prstGeom>
            <a:solidFill>
              <a:srgbClr val="4D6680"/>
            </a:solidFill>
            <a:ln w="9525">
              <a:noFill/>
              <a:miter lim="800000"/>
              <a:headEnd/>
              <a:tailEnd/>
            </a:ln>
          </p:spPr>
          <p:txBody>
            <a:bodyPr/>
            <a:lstStyle/>
            <a:p>
              <a:endParaRPr lang="en-GB"/>
            </a:p>
          </p:txBody>
        </p:sp>
        <p:sp>
          <p:nvSpPr>
            <p:cNvPr id="196660" name="Rectangle 52"/>
            <p:cNvSpPr>
              <a:spLocks noChangeArrowheads="1"/>
            </p:cNvSpPr>
            <p:nvPr/>
          </p:nvSpPr>
          <p:spPr bwMode="auto">
            <a:xfrm>
              <a:off x="1833" y="750"/>
              <a:ext cx="24" cy="2058"/>
            </a:xfrm>
            <a:prstGeom prst="rect">
              <a:avLst/>
            </a:prstGeom>
            <a:solidFill>
              <a:srgbClr val="4D6781"/>
            </a:solidFill>
            <a:ln w="9525">
              <a:noFill/>
              <a:miter lim="800000"/>
              <a:headEnd/>
              <a:tailEnd/>
            </a:ln>
          </p:spPr>
          <p:txBody>
            <a:bodyPr/>
            <a:lstStyle/>
            <a:p>
              <a:endParaRPr lang="en-GB"/>
            </a:p>
          </p:txBody>
        </p:sp>
        <p:sp>
          <p:nvSpPr>
            <p:cNvPr id="196661" name="Rectangle 53"/>
            <p:cNvSpPr>
              <a:spLocks noChangeArrowheads="1"/>
            </p:cNvSpPr>
            <p:nvPr/>
          </p:nvSpPr>
          <p:spPr bwMode="auto">
            <a:xfrm>
              <a:off x="1857" y="750"/>
              <a:ext cx="30" cy="2058"/>
            </a:xfrm>
            <a:prstGeom prst="rect">
              <a:avLst/>
            </a:prstGeom>
            <a:solidFill>
              <a:srgbClr val="4E6782"/>
            </a:solidFill>
            <a:ln w="9525">
              <a:noFill/>
              <a:miter lim="800000"/>
              <a:headEnd/>
              <a:tailEnd/>
            </a:ln>
          </p:spPr>
          <p:txBody>
            <a:bodyPr/>
            <a:lstStyle/>
            <a:p>
              <a:endParaRPr lang="en-GB"/>
            </a:p>
          </p:txBody>
        </p:sp>
        <p:sp>
          <p:nvSpPr>
            <p:cNvPr id="196662" name="Rectangle 54"/>
            <p:cNvSpPr>
              <a:spLocks noChangeArrowheads="1"/>
            </p:cNvSpPr>
            <p:nvPr/>
          </p:nvSpPr>
          <p:spPr bwMode="auto">
            <a:xfrm>
              <a:off x="1887" y="750"/>
              <a:ext cx="24" cy="2058"/>
            </a:xfrm>
            <a:prstGeom prst="rect">
              <a:avLst/>
            </a:prstGeom>
            <a:solidFill>
              <a:srgbClr val="4E6882"/>
            </a:solidFill>
            <a:ln w="9525">
              <a:noFill/>
              <a:miter lim="800000"/>
              <a:headEnd/>
              <a:tailEnd/>
            </a:ln>
          </p:spPr>
          <p:txBody>
            <a:bodyPr/>
            <a:lstStyle/>
            <a:p>
              <a:endParaRPr lang="en-GB"/>
            </a:p>
          </p:txBody>
        </p:sp>
        <p:sp>
          <p:nvSpPr>
            <p:cNvPr id="196663" name="Rectangle 55"/>
            <p:cNvSpPr>
              <a:spLocks noChangeArrowheads="1"/>
            </p:cNvSpPr>
            <p:nvPr/>
          </p:nvSpPr>
          <p:spPr bwMode="auto">
            <a:xfrm>
              <a:off x="1911" y="750"/>
              <a:ext cx="24" cy="2058"/>
            </a:xfrm>
            <a:prstGeom prst="rect">
              <a:avLst/>
            </a:prstGeom>
            <a:solidFill>
              <a:srgbClr val="4F6983"/>
            </a:solidFill>
            <a:ln w="9525">
              <a:noFill/>
              <a:miter lim="800000"/>
              <a:headEnd/>
              <a:tailEnd/>
            </a:ln>
          </p:spPr>
          <p:txBody>
            <a:bodyPr/>
            <a:lstStyle/>
            <a:p>
              <a:endParaRPr lang="en-GB"/>
            </a:p>
          </p:txBody>
        </p:sp>
        <p:sp>
          <p:nvSpPr>
            <p:cNvPr id="196664" name="Rectangle 56"/>
            <p:cNvSpPr>
              <a:spLocks noChangeArrowheads="1"/>
            </p:cNvSpPr>
            <p:nvPr/>
          </p:nvSpPr>
          <p:spPr bwMode="auto">
            <a:xfrm>
              <a:off x="1935" y="750"/>
              <a:ext cx="30" cy="2058"/>
            </a:xfrm>
            <a:prstGeom prst="rect">
              <a:avLst/>
            </a:prstGeom>
            <a:solidFill>
              <a:srgbClr val="4F6984"/>
            </a:solidFill>
            <a:ln w="9525">
              <a:noFill/>
              <a:miter lim="800000"/>
              <a:headEnd/>
              <a:tailEnd/>
            </a:ln>
          </p:spPr>
          <p:txBody>
            <a:bodyPr/>
            <a:lstStyle/>
            <a:p>
              <a:endParaRPr lang="en-GB"/>
            </a:p>
          </p:txBody>
        </p:sp>
        <p:sp>
          <p:nvSpPr>
            <p:cNvPr id="196665" name="Rectangle 57"/>
            <p:cNvSpPr>
              <a:spLocks noChangeArrowheads="1"/>
            </p:cNvSpPr>
            <p:nvPr/>
          </p:nvSpPr>
          <p:spPr bwMode="auto">
            <a:xfrm>
              <a:off x="1965" y="750"/>
              <a:ext cx="24" cy="2058"/>
            </a:xfrm>
            <a:prstGeom prst="rect">
              <a:avLst/>
            </a:prstGeom>
            <a:solidFill>
              <a:srgbClr val="506A85"/>
            </a:solidFill>
            <a:ln w="9525">
              <a:noFill/>
              <a:miter lim="800000"/>
              <a:headEnd/>
              <a:tailEnd/>
            </a:ln>
          </p:spPr>
          <p:txBody>
            <a:bodyPr/>
            <a:lstStyle/>
            <a:p>
              <a:endParaRPr lang="en-GB"/>
            </a:p>
          </p:txBody>
        </p:sp>
        <p:sp>
          <p:nvSpPr>
            <p:cNvPr id="196666" name="Rectangle 58"/>
            <p:cNvSpPr>
              <a:spLocks noChangeArrowheads="1"/>
            </p:cNvSpPr>
            <p:nvPr/>
          </p:nvSpPr>
          <p:spPr bwMode="auto">
            <a:xfrm>
              <a:off x="1989" y="750"/>
              <a:ext cx="30" cy="2058"/>
            </a:xfrm>
            <a:prstGeom prst="rect">
              <a:avLst/>
            </a:prstGeom>
            <a:solidFill>
              <a:srgbClr val="516B87"/>
            </a:solidFill>
            <a:ln w="9525">
              <a:noFill/>
              <a:miter lim="800000"/>
              <a:headEnd/>
              <a:tailEnd/>
            </a:ln>
          </p:spPr>
          <p:txBody>
            <a:bodyPr/>
            <a:lstStyle/>
            <a:p>
              <a:endParaRPr lang="en-GB"/>
            </a:p>
          </p:txBody>
        </p:sp>
        <p:sp>
          <p:nvSpPr>
            <p:cNvPr id="196667" name="Rectangle 59"/>
            <p:cNvSpPr>
              <a:spLocks noChangeArrowheads="1"/>
            </p:cNvSpPr>
            <p:nvPr/>
          </p:nvSpPr>
          <p:spPr bwMode="auto">
            <a:xfrm>
              <a:off x="2019" y="750"/>
              <a:ext cx="24" cy="2058"/>
            </a:xfrm>
            <a:prstGeom prst="rect">
              <a:avLst/>
            </a:prstGeom>
            <a:solidFill>
              <a:srgbClr val="516C88"/>
            </a:solidFill>
            <a:ln w="9525">
              <a:noFill/>
              <a:miter lim="800000"/>
              <a:headEnd/>
              <a:tailEnd/>
            </a:ln>
          </p:spPr>
          <p:txBody>
            <a:bodyPr/>
            <a:lstStyle/>
            <a:p>
              <a:endParaRPr lang="en-GB"/>
            </a:p>
          </p:txBody>
        </p:sp>
        <p:sp>
          <p:nvSpPr>
            <p:cNvPr id="196668" name="Rectangle 60"/>
            <p:cNvSpPr>
              <a:spLocks noChangeArrowheads="1"/>
            </p:cNvSpPr>
            <p:nvPr/>
          </p:nvSpPr>
          <p:spPr bwMode="auto">
            <a:xfrm>
              <a:off x="2043" y="750"/>
              <a:ext cx="24" cy="2058"/>
            </a:xfrm>
            <a:prstGeom prst="rect">
              <a:avLst/>
            </a:prstGeom>
            <a:solidFill>
              <a:srgbClr val="526D89"/>
            </a:solidFill>
            <a:ln w="9525">
              <a:noFill/>
              <a:miter lim="800000"/>
              <a:headEnd/>
              <a:tailEnd/>
            </a:ln>
          </p:spPr>
          <p:txBody>
            <a:bodyPr/>
            <a:lstStyle/>
            <a:p>
              <a:endParaRPr lang="en-GB"/>
            </a:p>
          </p:txBody>
        </p:sp>
        <p:sp>
          <p:nvSpPr>
            <p:cNvPr id="196669" name="Rectangle 61"/>
            <p:cNvSpPr>
              <a:spLocks noChangeArrowheads="1"/>
            </p:cNvSpPr>
            <p:nvPr/>
          </p:nvSpPr>
          <p:spPr bwMode="auto">
            <a:xfrm>
              <a:off x="2067" y="750"/>
              <a:ext cx="30" cy="2058"/>
            </a:xfrm>
            <a:prstGeom prst="rect">
              <a:avLst/>
            </a:prstGeom>
            <a:solidFill>
              <a:srgbClr val="526E89"/>
            </a:solidFill>
            <a:ln w="9525">
              <a:noFill/>
              <a:miter lim="800000"/>
              <a:headEnd/>
              <a:tailEnd/>
            </a:ln>
          </p:spPr>
          <p:txBody>
            <a:bodyPr/>
            <a:lstStyle/>
            <a:p>
              <a:endParaRPr lang="en-GB"/>
            </a:p>
          </p:txBody>
        </p:sp>
        <p:sp>
          <p:nvSpPr>
            <p:cNvPr id="196670" name="Rectangle 62"/>
            <p:cNvSpPr>
              <a:spLocks noChangeArrowheads="1"/>
            </p:cNvSpPr>
            <p:nvPr/>
          </p:nvSpPr>
          <p:spPr bwMode="auto">
            <a:xfrm>
              <a:off x="2097" y="750"/>
              <a:ext cx="24" cy="2058"/>
            </a:xfrm>
            <a:prstGeom prst="rect">
              <a:avLst/>
            </a:prstGeom>
            <a:solidFill>
              <a:srgbClr val="536F8B"/>
            </a:solidFill>
            <a:ln w="9525">
              <a:noFill/>
              <a:miter lim="800000"/>
              <a:headEnd/>
              <a:tailEnd/>
            </a:ln>
          </p:spPr>
          <p:txBody>
            <a:bodyPr/>
            <a:lstStyle/>
            <a:p>
              <a:endParaRPr lang="en-GB"/>
            </a:p>
          </p:txBody>
        </p:sp>
        <p:sp>
          <p:nvSpPr>
            <p:cNvPr id="196671" name="Rectangle 63"/>
            <p:cNvSpPr>
              <a:spLocks noChangeArrowheads="1"/>
            </p:cNvSpPr>
            <p:nvPr/>
          </p:nvSpPr>
          <p:spPr bwMode="auto">
            <a:xfrm>
              <a:off x="2121" y="750"/>
              <a:ext cx="30" cy="2058"/>
            </a:xfrm>
            <a:prstGeom prst="rect">
              <a:avLst/>
            </a:prstGeom>
            <a:solidFill>
              <a:srgbClr val="54708C"/>
            </a:solidFill>
            <a:ln w="9525">
              <a:noFill/>
              <a:miter lim="800000"/>
              <a:headEnd/>
              <a:tailEnd/>
            </a:ln>
          </p:spPr>
          <p:txBody>
            <a:bodyPr/>
            <a:lstStyle/>
            <a:p>
              <a:endParaRPr lang="en-GB"/>
            </a:p>
          </p:txBody>
        </p:sp>
        <p:sp>
          <p:nvSpPr>
            <p:cNvPr id="196672" name="Rectangle 64"/>
            <p:cNvSpPr>
              <a:spLocks noChangeArrowheads="1"/>
            </p:cNvSpPr>
            <p:nvPr/>
          </p:nvSpPr>
          <p:spPr bwMode="auto">
            <a:xfrm>
              <a:off x="2151" y="750"/>
              <a:ext cx="24" cy="2058"/>
            </a:xfrm>
            <a:prstGeom prst="rect">
              <a:avLst/>
            </a:prstGeom>
            <a:solidFill>
              <a:srgbClr val="55718D"/>
            </a:solidFill>
            <a:ln w="9525">
              <a:noFill/>
              <a:miter lim="800000"/>
              <a:headEnd/>
              <a:tailEnd/>
            </a:ln>
          </p:spPr>
          <p:txBody>
            <a:bodyPr/>
            <a:lstStyle/>
            <a:p>
              <a:endParaRPr lang="en-GB"/>
            </a:p>
          </p:txBody>
        </p:sp>
        <p:sp>
          <p:nvSpPr>
            <p:cNvPr id="196673" name="Rectangle 65"/>
            <p:cNvSpPr>
              <a:spLocks noChangeArrowheads="1"/>
            </p:cNvSpPr>
            <p:nvPr/>
          </p:nvSpPr>
          <p:spPr bwMode="auto">
            <a:xfrm>
              <a:off x="2175" y="750"/>
              <a:ext cx="24" cy="2058"/>
            </a:xfrm>
            <a:prstGeom prst="rect">
              <a:avLst/>
            </a:prstGeom>
            <a:solidFill>
              <a:srgbClr val="55728F"/>
            </a:solidFill>
            <a:ln w="9525">
              <a:noFill/>
              <a:miter lim="800000"/>
              <a:headEnd/>
              <a:tailEnd/>
            </a:ln>
          </p:spPr>
          <p:txBody>
            <a:bodyPr/>
            <a:lstStyle/>
            <a:p>
              <a:endParaRPr lang="en-GB"/>
            </a:p>
          </p:txBody>
        </p:sp>
        <p:sp>
          <p:nvSpPr>
            <p:cNvPr id="196674" name="Rectangle 66"/>
            <p:cNvSpPr>
              <a:spLocks noChangeArrowheads="1"/>
            </p:cNvSpPr>
            <p:nvPr/>
          </p:nvSpPr>
          <p:spPr bwMode="auto">
            <a:xfrm>
              <a:off x="2199" y="750"/>
              <a:ext cx="30" cy="2058"/>
            </a:xfrm>
            <a:prstGeom prst="rect">
              <a:avLst/>
            </a:prstGeom>
            <a:solidFill>
              <a:srgbClr val="567390"/>
            </a:solidFill>
            <a:ln w="9525">
              <a:noFill/>
              <a:miter lim="800000"/>
              <a:headEnd/>
              <a:tailEnd/>
            </a:ln>
          </p:spPr>
          <p:txBody>
            <a:bodyPr/>
            <a:lstStyle/>
            <a:p>
              <a:endParaRPr lang="en-GB"/>
            </a:p>
          </p:txBody>
        </p:sp>
        <p:sp>
          <p:nvSpPr>
            <p:cNvPr id="196675" name="Rectangle 67"/>
            <p:cNvSpPr>
              <a:spLocks noChangeArrowheads="1"/>
            </p:cNvSpPr>
            <p:nvPr/>
          </p:nvSpPr>
          <p:spPr bwMode="auto">
            <a:xfrm>
              <a:off x="2229" y="750"/>
              <a:ext cx="24" cy="2058"/>
            </a:xfrm>
            <a:prstGeom prst="rect">
              <a:avLst/>
            </a:prstGeom>
            <a:solidFill>
              <a:srgbClr val="577491"/>
            </a:solidFill>
            <a:ln w="9525">
              <a:noFill/>
              <a:miter lim="800000"/>
              <a:headEnd/>
              <a:tailEnd/>
            </a:ln>
          </p:spPr>
          <p:txBody>
            <a:bodyPr/>
            <a:lstStyle/>
            <a:p>
              <a:endParaRPr lang="en-GB"/>
            </a:p>
          </p:txBody>
        </p:sp>
        <p:sp>
          <p:nvSpPr>
            <p:cNvPr id="196676" name="Rectangle 68"/>
            <p:cNvSpPr>
              <a:spLocks noChangeArrowheads="1"/>
            </p:cNvSpPr>
            <p:nvPr/>
          </p:nvSpPr>
          <p:spPr bwMode="auto">
            <a:xfrm>
              <a:off x="2253" y="750"/>
              <a:ext cx="30" cy="2058"/>
            </a:xfrm>
            <a:prstGeom prst="rect">
              <a:avLst/>
            </a:prstGeom>
            <a:solidFill>
              <a:srgbClr val="587492"/>
            </a:solidFill>
            <a:ln w="9525">
              <a:noFill/>
              <a:miter lim="800000"/>
              <a:headEnd/>
              <a:tailEnd/>
            </a:ln>
          </p:spPr>
          <p:txBody>
            <a:bodyPr/>
            <a:lstStyle/>
            <a:p>
              <a:endParaRPr lang="en-GB"/>
            </a:p>
          </p:txBody>
        </p:sp>
        <p:sp>
          <p:nvSpPr>
            <p:cNvPr id="196677" name="Rectangle 69"/>
            <p:cNvSpPr>
              <a:spLocks noChangeArrowheads="1"/>
            </p:cNvSpPr>
            <p:nvPr/>
          </p:nvSpPr>
          <p:spPr bwMode="auto">
            <a:xfrm>
              <a:off x="2283" y="750"/>
              <a:ext cx="24" cy="2058"/>
            </a:xfrm>
            <a:prstGeom prst="rect">
              <a:avLst/>
            </a:prstGeom>
            <a:solidFill>
              <a:srgbClr val="587693"/>
            </a:solidFill>
            <a:ln w="9525">
              <a:noFill/>
              <a:miter lim="800000"/>
              <a:headEnd/>
              <a:tailEnd/>
            </a:ln>
          </p:spPr>
          <p:txBody>
            <a:bodyPr/>
            <a:lstStyle/>
            <a:p>
              <a:endParaRPr lang="en-GB"/>
            </a:p>
          </p:txBody>
        </p:sp>
        <p:sp>
          <p:nvSpPr>
            <p:cNvPr id="196678" name="Rectangle 70"/>
            <p:cNvSpPr>
              <a:spLocks noChangeArrowheads="1"/>
            </p:cNvSpPr>
            <p:nvPr/>
          </p:nvSpPr>
          <p:spPr bwMode="auto">
            <a:xfrm>
              <a:off x="2307" y="750"/>
              <a:ext cx="24" cy="2058"/>
            </a:xfrm>
            <a:prstGeom prst="rect">
              <a:avLst/>
            </a:prstGeom>
            <a:solidFill>
              <a:srgbClr val="597795"/>
            </a:solidFill>
            <a:ln w="9525">
              <a:noFill/>
              <a:miter lim="800000"/>
              <a:headEnd/>
              <a:tailEnd/>
            </a:ln>
          </p:spPr>
          <p:txBody>
            <a:bodyPr/>
            <a:lstStyle/>
            <a:p>
              <a:endParaRPr lang="en-GB"/>
            </a:p>
          </p:txBody>
        </p:sp>
        <p:sp>
          <p:nvSpPr>
            <p:cNvPr id="196679" name="Rectangle 71"/>
            <p:cNvSpPr>
              <a:spLocks noChangeArrowheads="1"/>
            </p:cNvSpPr>
            <p:nvPr/>
          </p:nvSpPr>
          <p:spPr bwMode="auto">
            <a:xfrm>
              <a:off x="2331" y="750"/>
              <a:ext cx="30" cy="2058"/>
            </a:xfrm>
            <a:prstGeom prst="rect">
              <a:avLst/>
            </a:prstGeom>
            <a:solidFill>
              <a:srgbClr val="5A7896"/>
            </a:solidFill>
            <a:ln w="9525">
              <a:noFill/>
              <a:miter lim="800000"/>
              <a:headEnd/>
              <a:tailEnd/>
            </a:ln>
          </p:spPr>
          <p:txBody>
            <a:bodyPr/>
            <a:lstStyle/>
            <a:p>
              <a:endParaRPr lang="en-GB"/>
            </a:p>
          </p:txBody>
        </p:sp>
        <p:sp>
          <p:nvSpPr>
            <p:cNvPr id="196680" name="Rectangle 72"/>
            <p:cNvSpPr>
              <a:spLocks noChangeArrowheads="1"/>
            </p:cNvSpPr>
            <p:nvPr/>
          </p:nvSpPr>
          <p:spPr bwMode="auto">
            <a:xfrm>
              <a:off x="2361" y="750"/>
              <a:ext cx="24" cy="2058"/>
            </a:xfrm>
            <a:prstGeom prst="rect">
              <a:avLst/>
            </a:prstGeom>
            <a:solidFill>
              <a:srgbClr val="5B7998"/>
            </a:solidFill>
            <a:ln w="9525">
              <a:noFill/>
              <a:miter lim="800000"/>
              <a:headEnd/>
              <a:tailEnd/>
            </a:ln>
          </p:spPr>
          <p:txBody>
            <a:bodyPr/>
            <a:lstStyle/>
            <a:p>
              <a:endParaRPr lang="en-GB"/>
            </a:p>
          </p:txBody>
        </p:sp>
        <p:sp>
          <p:nvSpPr>
            <p:cNvPr id="196681" name="Rectangle 73"/>
            <p:cNvSpPr>
              <a:spLocks noChangeArrowheads="1"/>
            </p:cNvSpPr>
            <p:nvPr/>
          </p:nvSpPr>
          <p:spPr bwMode="auto">
            <a:xfrm>
              <a:off x="2385" y="750"/>
              <a:ext cx="30" cy="2058"/>
            </a:xfrm>
            <a:prstGeom prst="rect">
              <a:avLst/>
            </a:prstGeom>
            <a:solidFill>
              <a:srgbClr val="5C7A99"/>
            </a:solidFill>
            <a:ln w="9525">
              <a:noFill/>
              <a:miter lim="800000"/>
              <a:headEnd/>
              <a:tailEnd/>
            </a:ln>
          </p:spPr>
          <p:txBody>
            <a:bodyPr/>
            <a:lstStyle/>
            <a:p>
              <a:endParaRPr lang="en-GB"/>
            </a:p>
          </p:txBody>
        </p:sp>
        <p:sp>
          <p:nvSpPr>
            <p:cNvPr id="196682" name="Rectangle 74"/>
            <p:cNvSpPr>
              <a:spLocks noChangeArrowheads="1"/>
            </p:cNvSpPr>
            <p:nvPr/>
          </p:nvSpPr>
          <p:spPr bwMode="auto">
            <a:xfrm>
              <a:off x="2415" y="750"/>
              <a:ext cx="24" cy="2058"/>
            </a:xfrm>
            <a:prstGeom prst="rect">
              <a:avLst/>
            </a:prstGeom>
            <a:solidFill>
              <a:srgbClr val="5C7B9A"/>
            </a:solidFill>
            <a:ln w="9525">
              <a:noFill/>
              <a:miter lim="800000"/>
              <a:headEnd/>
              <a:tailEnd/>
            </a:ln>
          </p:spPr>
          <p:txBody>
            <a:bodyPr/>
            <a:lstStyle/>
            <a:p>
              <a:endParaRPr lang="en-GB"/>
            </a:p>
          </p:txBody>
        </p:sp>
        <p:sp>
          <p:nvSpPr>
            <p:cNvPr id="196683" name="Rectangle 75"/>
            <p:cNvSpPr>
              <a:spLocks noChangeArrowheads="1"/>
            </p:cNvSpPr>
            <p:nvPr/>
          </p:nvSpPr>
          <p:spPr bwMode="auto">
            <a:xfrm>
              <a:off x="2439" y="750"/>
              <a:ext cx="24" cy="2058"/>
            </a:xfrm>
            <a:prstGeom prst="rect">
              <a:avLst/>
            </a:prstGeom>
            <a:solidFill>
              <a:srgbClr val="5D7C9C"/>
            </a:solidFill>
            <a:ln w="9525">
              <a:noFill/>
              <a:miter lim="800000"/>
              <a:headEnd/>
              <a:tailEnd/>
            </a:ln>
          </p:spPr>
          <p:txBody>
            <a:bodyPr/>
            <a:lstStyle/>
            <a:p>
              <a:endParaRPr lang="en-GB"/>
            </a:p>
          </p:txBody>
        </p:sp>
        <p:sp>
          <p:nvSpPr>
            <p:cNvPr id="196684" name="Rectangle 76"/>
            <p:cNvSpPr>
              <a:spLocks noChangeArrowheads="1"/>
            </p:cNvSpPr>
            <p:nvPr/>
          </p:nvSpPr>
          <p:spPr bwMode="auto">
            <a:xfrm>
              <a:off x="2463" y="750"/>
              <a:ext cx="30" cy="2058"/>
            </a:xfrm>
            <a:prstGeom prst="rect">
              <a:avLst/>
            </a:prstGeom>
            <a:solidFill>
              <a:srgbClr val="5E7E9D"/>
            </a:solidFill>
            <a:ln w="9525">
              <a:noFill/>
              <a:miter lim="800000"/>
              <a:headEnd/>
              <a:tailEnd/>
            </a:ln>
          </p:spPr>
          <p:txBody>
            <a:bodyPr/>
            <a:lstStyle/>
            <a:p>
              <a:endParaRPr lang="en-GB"/>
            </a:p>
          </p:txBody>
        </p:sp>
        <p:sp>
          <p:nvSpPr>
            <p:cNvPr id="196685" name="Rectangle 77"/>
            <p:cNvSpPr>
              <a:spLocks noChangeArrowheads="1"/>
            </p:cNvSpPr>
            <p:nvPr/>
          </p:nvSpPr>
          <p:spPr bwMode="auto">
            <a:xfrm>
              <a:off x="2493" y="750"/>
              <a:ext cx="24" cy="2058"/>
            </a:xfrm>
            <a:prstGeom prst="rect">
              <a:avLst/>
            </a:prstGeom>
            <a:solidFill>
              <a:srgbClr val="5F7F9F"/>
            </a:solidFill>
            <a:ln w="9525">
              <a:noFill/>
              <a:miter lim="800000"/>
              <a:headEnd/>
              <a:tailEnd/>
            </a:ln>
          </p:spPr>
          <p:txBody>
            <a:bodyPr/>
            <a:lstStyle/>
            <a:p>
              <a:endParaRPr lang="en-GB"/>
            </a:p>
          </p:txBody>
        </p:sp>
        <p:sp>
          <p:nvSpPr>
            <p:cNvPr id="196686" name="Rectangle 78"/>
            <p:cNvSpPr>
              <a:spLocks noChangeArrowheads="1"/>
            </p:cNvSpPr>
            <p:nvPr/>
          </p:nvSpPr>
          <p:spPr bwMode="auto">
            <a:xfrm>
              <a:off x="2517" y="750"/>
              <a:ext cx="30" cy="2058"/>
            </a:xfrm>
            <a:prstGeom prst="rect">
              <a:avLst/>
            </a:prstGeom>
            <a:solidFill>
              <a:srgbClr val="6080A1"/>
            </a:solidFill>
            <a:ln w="9525">
              <a:noFill/>
              <a:miter lim="800000"/>
              <a:headEnd/>
              <a:tailEnd/>
            </a:ln>
          </p:spPr>
          <p:txBody>
            <a:bodyPr/>
            <a:lstStyle/>
            <a:p>
              <a:endParaRPr lang="en-GB"/>
            </a:p>
          </p:txBody>
        </p:sp>
        <p:sp>
          <p:nvSpPr>
            <p:cNvPr id="196687" name="Rectangle 79"/>
            <p:cNvSpPr>
              <a:spLocks noChangeArrowheads="1"/>
            </p:cNvSpPr>
            <p:nvPr/>
          </p:nvSpPr>
          <p:spPr bwMode="auto">
            <a:xfrm>
              <a:off x="2547" y="750"/>
              <a:ext cx="24" cy="2058"/>
            </a:xfrm>
            <a:prstGeom prst="rect">
              <a:avLst/>
            </a:prstGeom>
            <a:solidFill>
              <a:srgbClr val="6181A2"/>
            </a:solidFill>
            <a:ln w="9525">
              <a:noFill/>
              <a:miter lim="800000"/>
              <a:headEnd/>
              <a:tailEnd/>
            </a:ln>
          </p:spPr>
          <p:txBody>
            <a:bodyPr/>
            <a:lstStyle/>
            <a:p>
              <a:endParaRPr lang="en-GB"/>
            </a:p>
          </p:txBody>
        </p:sp>
        <p:sp>
          <p:nvSpPr>
            <p:cNvPr id="196688" name="Rectangle 80"/>
            <p:cNvSpPr>
              <a:spLocks noChangeArrowheads="1"/>
            </p:cNvSpPr>
            <p:nvPr/>
          </p:nvSpPr>
          <p:spPr bwMode="auto">
            <a:xfrm>
              <a:off x="2571" y="750"/>
              <a:ext cx="24" cy="2058"/>
            </a:xfrm>
            <a:prstGeom prst="rect">
              <a:avLst/>
            </a:prstGeom>
            <a:solidFill>
              <a:srgbClr val="6283A4"/>
            </a:solidFill>
            <a:ln w="9525">
              <a:noFill/>
              <a:miter lim="800000"/>
              <a:headEnd/>
              <a:tailEnd/>
            </a:ln>
          </p:spPr>
          <p:txBody>
            <a:bodyPr/>
            <a:lstStyle/>
            <a:p>
              <a:endParaRPr lang="en-GB"/>
            </a:p>
          </p:txBody>
        </p:sp>
        <p:sp>
          <p:nvSpPr>
            <p:cNvPr id="196689" name="Rectangle 81"/>
            <p:cNvSpPr>
              <a:spLocks noChangeArrowheads="1"/>
            </p:cNvSpPr>
            <p:nvPr/>
          </p:nvSpPr>
          <p:spPr bwMode="auto">
            <a:xfrm>
              <a:off x="2595" y="750"/>
              <a:ext cx="30" cy="2058"/>
            </a:xfrm>
            <a:prstGeom prst="rect">
              <a:avLst/>
            </a:prstGeom>
            <a:solidFill>
              <a:srgbClr val="6384A5"/>
            </a:solidFill>
            <a:ln w="9525">
              <a:noFill/>
              <a:miter lim="800000"/>
              <a:headEnd/>
              <a:tailEnd/>
            </a:ln>
          </p:spPr>
          <p:txBody>
            <a:bodyPr/>
            <a:lstStyle/>
            <a:p>
              <a:endParaRPr lang="en-GB"/>
            </a:p>
          </p:txBody>
        </p:sp>
        <p:sp>
          <p:nvSpPr>
            <p:cNvPr id="196690" name="Rectangle 82"/>
            <p:cNvSpPr>
              <a:spLocks noChangeArrowheads="1"/>
            </p:cNvSpPr>
            <p:nvPr/>
          </p:nvSpPr>
          <p:spPr bwMode="auto">
            <a:xfrm>
              <a:off x="2625" y="750"/>
              <a:ext cx="24" cy="2058"/>
            </a:xfrm>
            <a:prstGeom prst="rect">
              <a:avLst/>
            </a:prstGeom>
            <a:solidFill>
              <a:srgbClr val="6485A6"/>
            </a:solidFill>
            <a:ln w="9525">
              <a:noFill/>
              <a:miter lim="800000"/>
              <a:headEnd/>
              <a:tailEnd/>
            </a:ln>
          </p:spPr>
          <p:txBody>
            <a:bodyPr/>
            <a:lstStyle/>
            <a:p>
              <a:endParaRPr lang="en-GB"/>
            </a:p>
          </p:txBody>
        </p:sp>
        <p:sp>
          <p:nvSpPr>
            <p:cNvPr id="196691" name="Rectangle 83"/>
            <p:cNvSpPr>
              <a:spLocks noChangeArrowheads="1"/>
            </p:cNvSpPr>
            <p:nvPr/>
          </p:nvSpPr>
          <p:spPr bwMode="auto">
            <a:xfrm>
              <a:off x="2649" y="750"/>
              <a:ext cx="30" cy="2058"/>
            </a:xfrm>
            <a:prstGeom prst="rect">
              <a:avLst/>
            </a:prstGeom>
            <a:solidFill>
              <a:srgbClr val="6586A8"/>
            </a:solidFill>
            <a:ln w="9525">
              <a:noFill/>
              <a:miter lim="800000"/>
              <a:headEnd/>
              <a:tailEnd/>
            </a:ln>
          </p:spPr>
          <p:txBody>
            <a:bodyPr/>
            <a:lstStyle/>
            <a:p>
              <a:endParaRPr lang="en-GB"/>
            </a:p>
          </p:txBody>
        </p:sp>
        <p:sp>
          <p:nvSpPr>
            <p:cNvPr id="196692" name="Rectangle 84"/>
            <p:cNvSpPr>
              <a:spLocks noChangeArrowheads="1"/>
            </p:cNvSpPr>
            <p:nvPr/>
          </p:nvSpPr>
          <p:spPr bwMode="auto">
            <a:xfrm>
              <a:off x="2679" y="750"/>
              <a:ext cx="24" cy="2058"/>
            </a:xfrm>
            <a:prstGeom prst="rect">
              <a:avLst/>
            </a:prstGeom>
            <a:solidFill>
              <a:srgbClr val="6688AA"/>
            </a:solidFill>
            <a:ln w="9525">
              <a:noFill/>
              <a:miter lim="800000"/>
              <a:headEnd/>
              <a:tailEnd/>
            </a:ln>
          </p:spPr>
          <p:txBody>
            <a:bodyPr/>
            <a:lstStyle/>
            <a:p>
              <a:endParaRPr lang="en-GB"/>
            </a:p>
          </p:txBody>
        </p:sp>
        <p:sp>
          <p:nvSpPr>
            <p:cNvPr id="196693" name="Rectangle 85"/>
            <p:cNvSpPr>
              <a:spLocks noChangeArrowheads="1"/>
            </p:cNvSpPr>
            <p:nvPr/>
          </p:nvSpPr>
          <p:spPr bwMode="auto">
            <a:xfrm>
              <a:off x="2703" y="750"/>
              <a:ext cx="30" cy="2058"/>
            </a:xfrm>
            <a:prstGeom prst="rect">
              <a:avLst/>
            </a:prstGeom>
            <a:solidFill>
              <a:srgbClr val="6789AC"/>
            </a:solidFill>
            <a:ln w="9525">
              <a:noFill/>
              <a:miter lim="800000"/>
              <a:headEnd/>
              <a:tailEnd/>
            </a:ln>
          </p:spPr>
          <p:txBody>
            <a:bodyPr/>
            <a:lstStyle/>
            <a:p>
              <a:endParaRPr lang="en-GB"/>
            </a:p>
          </p:txBody>
        </p:sp>
        <p:sp>
          <p:nvSpPr>
            <p:cNvPr id="196694" name="Rectangle 86"/>
            <p:cNvSpPr>
              <a:spLocks noChangeArrowheads="1"/>
            </p:cNvSpPr>
            <p:nvPr/>
          </p:nvSpPr>
          <p:spPr bwMode="auto">
            <a:xfrm>
              <a:off x="2733" y="750"/>
              <a:ext cx="24" cy="2058"/>
            </a:xfrm>
            <a:prstGeom prst="rect">
              <a:avLst/>
            </a:prstGeom>
            <a:solidFill>
              <a:srgbClr val="688AAD"/>
            </a:solidFill>
            <a:ln w="9525">
              <a:noFill/>
              <a:miter lim="800000"/>
              <a:headEnd/>
              <a:tailEnd/>
            </a:ln>
          </p:spPr>
          <p:txBody>
            <a:bodyPr/>
            <a:lstStyle/>
            <a:p>
              <a:endParaRPr lang="en-GB"/>
            </a:p>
          </p:txBody>
        </p:sp>
        <p:sp>
          <p:nvSpPr>
            <p:cNvPr id="196695" name="Rectangle 87"/>
            <p:cNvSpPr>
              <a:spLocks noChangeArrowheads="1"/>
            </p:cNvSpPr>
            <p:nvPr/>
          </p:nvSpPr>
          <p:spPr bwMode="auto">
            <a:xfrm>
              <a:off x="2757" y="750"/>
              <a:ext cx="24" cy="2058"/>
            </a:xfrm>
            <a:prstGeom prst="rect">
              <a:avLst/>
            </a:prstGeom>
            <a:solidFill>
              <a:srgbClr val="698CAF"/>
            </a:solidFill>
            <a:ln w="9525">
              <a:noFill/>
              <a:miter lim="800000"/>
              <a:headEnd/>
              <a:tailEnd/>
            </a:ln>
          </p:spPr>
          <p:txBody>
            <a:bodyPr/>
            <a:lstStyle/>
            <a:p>
              <a:endParaRPr lang="en-GB"/>
            </a:p>
          </p:txBody>
        </p:sp>
        <p:sp>
          <p:nvSpPr>
            <p:cNvPr id="196696" name="Rectangle 88"/>
            <p:cNvSpPr>
              <a:spLocks noChangeArrowheads="1"/>
            </p:cNvSpPr>
            <p:nvPr/>
          </p:nvSpPr>
          <p:spPr bwMode="auto">
            <a:xfrm>
              <a:off x="2781" y="750"/>
              <a:ext cx="30" cy="2058"/>
            </a:xfrm>
            <a:prstGeom prst="rect">
              <a:avLst/>
            </a:prstGeom>
            <a:solidFill>
              <a:srgbClr val="698DB0"/>
            </a:solidFill>
            <a:ln w="9525">
              <a:noFill/>
              <a:miter lim="800000"/>
              <a:headEnd/>
              <a:tailEnd/>
            </a:ln>
          </p:spPr>
          <p:txBody>
            <a:bodyPr/>
            <a:lstStyle/>
            <a:p>
              <a:endParaRPr lang="en-GB"/>
            </a:p>
          </p:txBody>
        </p:sp>
        <p:sp>
          <p:nvSpPr>
            <p:cNvPr id="196697" name="Rectangle 89"/>
            <p:cNvSpPr>
              <a:spLocks noChangeArrowheads="1"/>
            </p:cNvSpPr>
            <p:nvPr/>
          </p:nvSpPr>
          <p:spPr bwMode="auto">
            <a:xfrm>
              <a:off x="2811" y="750"/>
              <a:ext cx="24" cy="2058"/>
            </a:xfrm>
            <a:prstGeom prst="rect">
              <a:avLst/>
            </a:prstGeom>
            <a:solidFill>
              <a:srgbClr val="6B8EB2"/>
            </a:solidFill>
            <a:ln w="9525">
              <a:noFill/>
              <a:miter lim="800000"/>
              <a:headEnd/>
              <a:tailEnd/>
            </a:ln>
          </p:spPr>
          <p:txBody>
            <a:bodyPr/>
            <a:lstStyle/>
            <a:p>
              <a:endParaRPr lang="en-GB"/>
            </a:p>
          </p:txBody>
        </p:sp>
        <p:sp>
          <p:nvSpPr>
            <p:cNvPr id="196698" name="Rectangle 90"/>
            <p:cNvSpPr>
              <a:spLocks noChangeArrowheads="1"/>
            </p:cNvSpPr>
            <p:nvPr/>
          </p:nvSpPr>
          <p:spPr bwMode="auto">
            <a:xfrm>
              <a:off x="2835" y="750"/>
              <a:ext cx="30" cy="2058"/>
            </a:xfrm>
            <a:prstGeom prst="rect">
              <a:avLst/>
            </a:prstGeom>
            <a:solidFill>
              <a:srgbClr val="6C8FB4"/>
            </a:solidFill>
            <a:ln w="9525">
              <a:noFill/>
              <a:miter lim="800000"/>
              <a:headEnd/>
              <a:tailEnd/>
            </a:ln>
          </p:spPr>
          <p:txBody>
            <a:bodyPr/>
            <a:lstStyle/>
            <a:p>
              <a:endParaRPr lang="en-GB"/>
            </a:p>
          </p:txBody>
        </p:sp>
        <p:sp>
          <p:nvSpPr>
            <p:cNvPr id="196699" name="Rectangle 91"/>
            <p:cNvSpPr>
              <a:spLocks noChangeArrowheads="1"/>
            </p:cNvSpPr>
            <p:nvPr/>
          </p:nvSpPr>
          <p:spPr bwMode="auto">
            <a:xfrm>
              <a:off x="2865" y="750"/>
              <a:ext cx="24" cy="2058"/>
            </a:xfrm>
            <a:prstGeom prst="rect">
              <a:avLst/>
            </a:prstGeom>
            <a:solidFill>
              <a:srgbClr val="6D91B5"/>
            </a:solidFill>
            <a:ln w="9525">
              <a:noFill/>
              <a:miter lim="800000"/>
              <a:headEnd/>
              <a:tailEnd/>
            </a:ln>
          </p:spPr>
          <p:txBody>
            <a:bodyPr/>
            <a:lstStyle/>
            <a:p>
              <a:endParaRPr lang="en-GB"/>
            </a:p>
          </p:txBody>
        </p:sp>
        <p:sp>
          <p:nvSpPr>
            <p:cNvPr id="196700" name="Rectangle 92"/>
            <p:cNvSpPr>
              <a:spLocks noChangeArrowheads="1"/>
            </p:cNvSpPr>
            <p:nvPr/>
          </p:nvSpPr>
          <p:spPr bwMode="auto">
            <a:xfrm>
              <a:off x="2889" y="750"/>
              <a:ext cx="24" cy="2058"/>
            </a:xfrm>
            <a:prstGeom prst="rect">
              <a:avLst/>
            </a:prstGeom>
            <a:solidFill>
              <a:srgbClr val="6E92B7"/>
            </a:solidFill>
            <a:ln w="9525">
              <a:noFill/>
              <a:miter lim="800000"/>
              <a:headEnd/>
              <a:tailEnd/>
            </a:ln>
          </p:spPr>
          <p:txBody>
            <a:bodyPr/>
            <a:lstStyle/>
            <a:p>
              <a:endParaRPr lang="en-GB"/>
            </a:p>
          </p:txBody>
        </p:sp>
        <p:sp>
          <p:nvSpPr>
            <p:cNvPr id="196701" name="Rectangle 93"/>
            <p:cNvSpPr>
              <a:spLocks noChangeArrowheads="1"/>
            </p:cNvSpPr>
            <p:nvPr/>
          </p:nvSpPr>
          <p:spPr bwMode="auto">
            <a:xfrm>
              <a:off x="2913" y="750"/>
              <a:ext cx="30" cy="2058"/>
            </a:xfrm>
            <a:prstGeom prst="rect">
              <a:avLst/>
            </a:prstGeom>
            <a:solidFill>
              <a:srgbClr val="6F94B9"/>
            </a:solidFill>
            <a:ln w="9525">
              <a:noFill/>
              <a:miter lim="800000"/>
              <a:headEnd/>
              <a:tailEnd/>
            </a:ln>
          </p:spPr>
          <p:txBody>
            <a:bodyPr/>
            <a:lstStyle/>
            <a:p>
              <a:endParaRPr lang="en-GB"/>
            </a:p>
          </p:txBody>
        </p:sp>
        <p:sp>
          <p:nvSpPr>
            <p:cNvPr id="196702" name="Rectangle 94"/>
            <p:cNvSpPr>
              <a:spLocks noChangeArrowheads="1"/>
            </p:cNvSpPr>
            <p:nvPr/>
          </p:nvSpPr>
          <p:spPr bwMode="auto">
            <a:xfrm>
              <a:off x="2943" y="750"/>
              <a:ext cx="24" cy="2058"/>
            </a:xfrm>
            <a:prstGeom prst="rect">
              <a:avLst/>
            </a:prstGeom>
            <a:solidFill>
              <a:srgbClr val="7095BB"/>
            </a:solidFill>
            <a:ln w="9525">
              <a:noFill/>
              <a:miter lim="800000"/>
              <a:headEnd/>
              <a:tailEnd/>
            </a:ln>
          </p:spPr>
          <p:txBody>
            <a:bodyPr/>
            <a:lstStyle/>
            <a:p>
              <a:endParaRPr lang="en-GB"/>
            </a:p>
          </p:txBody>
        </p:sp>
        <p:sp>
          <p:nvSpPr>
            <p:cNvPr id="196703" name="Rectangle 95"/>
            <p:cNvSpPr>
              <a:spLocks noChangeArrowheads="1"/>
            </p:cNvSpPr>
            <p:nvPr/>
          </p:nvSpPr>
          <p:spPr bwMode="auto">
            <a:xfrm>
              <a:off x="2967" y="750"/>
              <a:ext cx="30" cy="2058"/>
            </a:xfrm>
            <a:prstGeom prst="rect">
              <a:avLst/>
            </a:prstGeom>
            <a:solidFill>
              <a:srgbClr val="7096BB"/>
            </a:solidFill>
            <a:ln w="9525">
              <a:noFill/>
              <a:miter lim="800000"/>
              <a:headEnd/>
              <a:tailEnd/>
            </a:ln>
          </p:spPr>
          <p:txBody>
            <a:bodyPr/>
            <a:lstStyle/>
            <a:p>
              <a:endParaRPr lang="en-GB"/>
            </a:p>
          </p:txBody>
        </p:sp>
        <p:sp>
          <p:nvSpPr>
            <p:cNvPr id="196704" name="Rectangle 96"/>
            <p:cNvSpPr>
              <a:spLocks noChangeArrowheads="1"/>
            </p:cNvSpPr>
            <p:nvPr/>
          </p:nvSpPr>
          <p:spPr bwMode="auto">
            <a:xfrm>
              <a:off x="2997" y="750"/>
              <a:ext cx="24" cy="2058"/>
            </a:xfrm>
            <a:prstGeom prst="rect">
              <a:avLst/>
            </a:prstGeom>
            <a:solidFill>
              <a:srgbClr val="7197BD"/>
            </a:solidFill>
            <a:ln w="9525">
              <a:noFill/>
              <a:miter lim="800000"/>
              <a:headEnd/>
              <a:tailEnd/>
            </a:ln>
          </p:spPr>
          <p:txBody>
            <a:bodyPr/>
            <a:lstStyle/>
            <a:p>
              <a:endParaRPr lang="en-GB"/>
            </a:p>
          </p:txBody>
        </p:sp>
        <p:sp>
          <p:nvSpPr>
            <p:cNvPr id="196705" name="Rectangle 97"/>
            <p:cNvSpPr>
              <a:spLocks noChangeArrowheads="1"/>
            </p:cNvSpPr>
            <p:nvPr/>
          </p:nvSpPr>
          <p:spPr bwMode="auto">
            <a:xfrm>
              <a:off x="3021" y="750"/>
              <a:ext cx="24" cy="2058"/>
            </a:xfrm>
            <a:prstGeom prst="rect">
              <a:avLst/>
            </a:prstGeom>
            <a:solidFill>
              <a:srgbClr val="7298BF"/>
            </a:solidFill>
            <a:ln w="9525">
              <a:noFill/>
              <a:miter lim="800000"/>
              <a:headEnd/>
              <a:tailEnd/>
            </a:ln>
          </p:spPr>
          <p:txBody>
            <a:bodyPr/>
            <a:lstStyle/>
            <a:p>
              <a:endParaRPr lang="en-GB"/>
            </a:p>
          </p:txBody>
        </p:sp>
        <p:sp>
          <p:nvSpPr>
            <p:cNvPr id="196706" name="Rectangle 98"/>
            <p:cNvSpPr>
              <a:spLocks noChangeArrowheads="1"/>
            </p:cNvSpPr>
            <p:nvPr/>
          </p:nvSpPr>
          <p:spPr bwMode="auto">
            <a:xfrm>
              <a:off x="3045" y="750"/>
              <a:ext cx="30" cy="2058"/>
            </a:xfrm>
            <a:prstGeom prst="rect">
              <a:avLst/>
            </a:prstGeom>
            <a:solidFill>
              <a:srgbClr val="739AC1"/>
            </a:solidFill>
            <a:ln w="9525">
              <a:noFill/>
              <a:miter lim="800000"/>
              <a:headEnd/>
              <a:tailEnd/>
            </a:ln>
          </p:spPr>
          <p:txBody>
            <a:bodyPr/>
            <a:lstStyle/>
            <a:p>
              <a:endParaRPr lang="en-GB"/>
            </a:p>
          </p:txBody>
        </p:sp>
        <p:sp>
          <p:nvSpPr>
            <p:cNvPr id="196707" name="Rectangle 99"/>
            <p:cNvSpPr>
              <a:spLocks noChangeArrowheads="1"/>
            </p:cNvSpPr>
            <p:nvPr/>
          </p:nvSpPr>
          <p:spPr bwMode="auto">
            <a:xfrm>
              <a:off x="3075" y="750"/>
              <a:ext cx="24" cy="2058"/>
            </a:xfrm>
            <a:prstGeom prst="rect">
              <a:avLst/>
            </a:prstGeom>
            <a:solidFill>
              <a:srgbClr val="749BC2"/>
            </a:solidFill>
            <a:ln w="9525">
              <a:noFill/>
              <a:miter lim="800000"/>
              <a:headEnd/>
              <a:tailEnd/>
            </a:ln>
          </p:spPr>
          <p:txBody>
            <a:bodyPr/>
            <a:lstStyle/>
            <a:p>
              <a:endParaRPr lang="en-GB"/>
            </a:p>
          </p:txBody>
        </p:sp>
        <p:sp>
          <p:nvSpPr>
            <p:cNvPr id="196708" name="Rectangle 100"/>
            <p:cNvSpPr>
              <a:spLocks noChangeArrowheads="1"/>
            </p:cNvSpPr>
            <p:nvPr/>
          </p:nvSpPr>
          <p:spPr bwMode="auto">
            <a:xfrm>
              <a:off x="3099" y="750"/>
              <a:ext cx="30" cy="2058"/>
            </a:xfrm>
            <a:prstGeom prst="rect">
              <a:avLst/>
            </a:prstGeom>
            <a:solidFill>
              <a:srgbClr val="759DC4"/>
            </a:solidFill>
            <a:ln w="9525">
              <a:noFill/>
              <a:miter lim="800000"/>
              <a:headEnd/>
              <a:tailEnd/>
            </a:ln>
          </p:spPr>
          <p:txBody>
            <a:bodyPr/>
            <a:lstStyle/>
            <a:p>
              <a:endParaRPr lang="en-GB"/>
            </a:p>
          </p:txBody>
        </p:sp>
        <p:sp>
          <p:nvSpPr>
            <p:cNvPr id="196709" name="Rectangle 101"/>
            <p:cNvSpPr>
              <a:spLocks noChangeArrowheads="1"/>
            </p:cNvSpPr>
            <p:nvPr/>
          </p:nvSpPr>
          <p:spPr bwMode="auto">
            <a:xfrm>
              <a:off x="3129" y="750"/>
              <a:ext cx="24" cy="2058"/>
            </a:xfrm>
            <a:prstGeom prst="rect">
              <a:avLst/>
            </a:prstGeom>
            <a:solidFill>
              <a:srgbClr val="779EC6"/>
            </a:solidFill>
            <a:ln w="9525">
              <a:noFill/>
              <a:miter lim="800000"/>
              <a:headEnd/>
              <a:tailEnd/>
            </a:ln>
          </p:spPr>
          <p:txBody>
            <a:bodyPr/>
            <a:lstStyle/>
            <a:p>
              <a:endParaRPr lang="en-GB"/>
            </a:p>
          </p:txBody>
        </p:sp>
        <p:sp>
          <p:nvSpPr>
            <p:cNvPr id="196710" name="Rectangle 102"/>
            <p:cNvSpPr>
              <a:spLocks noChangeArrowheads="1"/>
            </p:cNvSpPr>
            <p:nvPr/>
          </p:nvSpPr>
          <p:spPr bwMode="auto">
            <a:xfrm>
              <a:off x="3153" y="750"/>
              <a:ext cx="24" cy="2058"/>
            </a:xfrm>
            <a:prstGeom prst="rect">
              <a:avLst/>
            </a:prstGeom>
            <a:solidFill>
              <a:srgbClr val="779FC7"/>
            </a:solidFill>
            <a:ln w="9525">
              <a:noFill/>
              <a:miter lim="800000"/>
              <a:headEnd/>
              <a:tailEnd/>
            </a:ln>
          </p:spPr>
          <p:txBody>
            <a:bodyPr/>
            <a:lstStyle/>
            <a:p>
              <a:endParaRPr lang="en-GB"/>
            </a:p>
          </p:txBody>
        </p:sp>
        <p:sp>
          <p:nvSpPr>
            <p:cNvPr id="196711" name="Rectangle 103"/>
            <p:cNvSpPr>
              <a:spLocks noChangeArrowheads="1"/>
            </p:cNvSpPr>
            <p:nvPr/>
          </p:nvSpPr>
          <p:spPr bwMode="auto">
            <a:xfrm>
              <a:off x="3177" y="750"/>
              <a:ext cx="30" cy="2058"/>
            </a:xfrm>
            <a:prstGeom prst="rect">
              <a:avLst/>
            </a:prstGeom>
            <a:solidFill>
              <a:srgbClr val="78A0C8"/>
            </a:solidFill>
            <a:ln w="9525">
              <a:noFill/>
              <a:miter lim="800000"/>
              <a:headEnd/>
              <a:tailEnd/>
            </a:ln>
          </p:spPr>
          <p:txBody>
            <a:bodyPr/>
            <a:lstStyle/>
            <a:p>
              <a:endParaRPr lang="en-GB"/>
            </a:p>
          </p:txBody>
        </p:sp>
        <p:sp>
          <p:nvSpPr>
            <p:cNvPr id="196712" name="Rectangle 104"/>
            <p:cNvSpPr>
              <a:spLocks noChangeArrowheads="1"/>
            </p:cNvSpPr>
            <p:nvPr/>
          </p:nvSpPr>
          <p:spPr bwMode="auto">
            <a:xfrm>
              <a:off x="3207" y="750"/>
              <a:ext cx="24" cy="2058"/>
            </a:xfrm>
            <a:prstGeom prst="rect">
              <a:avLst/>
            </a:prstGeom>
            <a:solidFill>
              <a:srgbClr val="79A1CA"/>
            </a:solidFill>
            <a:ln w="9525">
              <a:noFill/>
              <a:miter lim="800000"/>
              <a:headEnd/>
              <a:tailEnd/>
            </a:ln>
          </p:spPr>
          <p:txBody>
            <a:bodyPr/>
            <a:lstStyle/>
            <a:p>
              <a:endParaRPr lang="en-GB"/>
            </a:p>
          </p:txBody>
        </p:sp>
        <p:sp>
          <p:nvSpPr>
            <p:cNvPr id="196713" name="Rectangle 105"/>
            <p:cNvSpPr>
              <a:spLocks noChangeArrowheads="1"/>
            </p:cNvSpPr>
            <p:nvPr/>
          </p:nvSpPr>
          <p:spPr bwMode="auto">
            <a:xfrm>
              <a:off x="3231" y="750"/>
              <a:ext cx="30" cy="2058"/>
            </a:xfrm>
            <a:prstGeom prst="rect">
              <a:avLst/>
            </a:prstGeom>
            <a:solidFill>
              <a:srgbClr val="7AA3CC"/>
            </a:solidFill>
            <a:ln w="9525">
              <a:noFill/>
              <a:miter lim="800000"/>
              <a:headEnd/>
              <a:tailEnd/>
            </a:ln>
          </p:spPr>
          <p:txBody>
            <a:bodyPr/>
            <a:lstStyle/>
            <a:p>
              <a:endParaRPr lang="en-GB"/>
            </a:p>
          </p:txBody>
        </p:sp>
        <p:sp>
          <p:nvSpPr>
            <p:cNvPr id="196714" name="Rectangle 106"/>
            <p:cNvSpPr>
              <a:spLocks noChangeArrowheads="1"/>
            </p:cNvSpPr>
            <p:nvPr/>
          </p:nvSpPr>
          <p:spPr bwMode="auto">
            <a:xfrm>
              <a:off x="3261" y="750"/>
              <a:ext cx="24" cy="2058"/>
            </a:xfrm>
            <a:prstGeom prst="rect">
              <a:avLst/>
            </a:prstGeom>
            <a:solidFill>
              <a:srgbClr val="7BA4CD"/>
            </a:solidFill>
            <a:ln w="9525">
              <a:noFill/>
              <a:miter lim="800000"/>
              <a:headEnd/>
              <a:tailEnd/>
            </a:ln>
          </p:spPr>
          <p:txBody>
            <a:bodyPr/>
            <a:lstStyle/>
            <a:p>
              <a:endParaRPr lang="en-GB"/>
            </a:p>
          </p:txBody>
        </p:sp>
        <p:sp>
          <p:nvSpPr>
            <p:cNvPr id="196715" name="Rectangle 107"/>
            <p:cNvSpPr>
              <a:spLocks noChangeArrowheads="1"/>
            </p:cNvSpPr>
            <p:nvPr/>
          </p:nvSpPr>
          <p:spPr bwMode="auto">
            <a:xfrm>
              <a:off x="3285" y="750"/>
              <a:ext cx="24" cy="2058"/>
            </a:xfrm>
            <a:prstGeom prst="rect">
              <a:avLst/>
            </a:prstGeom>
            <a:solidFill>
              <a:srgbClr val="7CA5CF"/>
            </a:solidFill>
            <a:ln w="9525">
              <a:noFill/>
              <a:miter lim="800000"/>
              <a:headEnd/>
              <a:tailEnd/>
            </a:ln>
          </p:spPr>
          <p:txBody>
            <a:bodyPr/>
            <a:lstStyle/>
            <a:p>
              <a:endParaRPr lang="en-GB"/>
            </a:p>
          </p:txBody>
        </p:sp>
        <p:sp>
          <p:nvSpPr>
            <p:cNvPr id="196716" name="Rectangle 108"/>
            <p:cNvSpPr>
              <a:spLocks noChangeArrowheads="1"/>
            </p:cNvSpPr>
            <p:nvPr/>
          </p:nvSpPr>
          <p:spPr bwMode="auto">
            <a:xfrm>
              <a:off x="3309" y="750"/>
              <a:ext cx="30" cy="2058"/>
            </a:xfrm>
            <a:prstGeom prst="rect">
              <a:avLst/>
            </a:prstGeom>
            <a:solidFill>
              <a:srgbClr val="7DA7D0"/>
            </a:solidFill>
            <a:ln w="9525">
              <a:noFill/>
              <a:miter lim="800000"/>
              <a:headEnd/>
              <a:tailEnd/>
            </a:ln>
          </p:spPr>
          <p:txBody>
            <a:bodyPr/>
            <a:lstStyle/>
            <a:p>
              <a:endParaRPr lang="en-GB"/>
            </a:p>
          </p:txBody>
        </p:sp>
        <p:sp>
          <p:nvSpPr>
            <p:cNvPr id="196717" name="Rectangle 109"/>
            <p:cNvSpPr>
              <a:spLocks noChangeArrowheads="1"/>
            </p:cNvSpPr>
            <p:nvPr/>
          </p:nvSpPr>
          <p:spPr bwMode="auto">
            <a:xfrm>
              <a:off x="3339" y="750"/>
              <a:ext cx="24" cy="2058"/>
            </a:xfrm>
            <a:prstGeom prst="rect">
              <a:avLst/>
            </a:prstGeom>
            <a:solidFill>
              <a:srgbClr val="7DA7D1"/>
            </a:solidFill>
            <a:ln w="9525">
              <a:noFill/>
              <a:miter lim="800000"/>
              <a:headEnd/>
              <a:tailEnd/>
            </a:ln>
          </p:spPr>
          <p:txBody>
            <a:bodyPr/>
            <a:lstStyle/>
            <a:p>
              <a:endParaRPr lang="en-GB"/>
            </a:p>
          </p:txBody>
        </p:sp>
        <p:sp>
          <p:nvSpPr>
            <p:cNvPr id="196718" name="Rectangle 110"/>
            <p:cNvSpPr>
              <a:spLocks noChangeArrowheads="1"/>
            </p:cNvSpPr>
            <p:nvPr/>
          </p:nvSpPr>
          <p:spPr bwMode="auto">
            <a:xfrm>
              <a:off x="3363" y="750"/>
              <a:ext cx="30" cy="2058"/>
            </a:xfrm>
            <a:prstGeom prst="rect">
              <a:avLst/>
            </a:prstGeom>
            <a:solidFill>
              <a:srgbClr val="7EA8D3"/>
            </a:solidFill>
            <a:ln w="9525">
              <a:noFill/>
              <a:miter lim="800000"/>
              <a:headEnd/>
              <a:tailEnd/>
            </a:ln>
          </p:spPr>
          <p:txBody>
            <a:bodyPr/>
            <a:lstStyle/>
            <a:p>
              <a:endParaRPr lang="en-GB"/>
            </a:p>
          </p:txBody>
        </p:sp>
        <p:sp>
          <p:nvSpPr>
            <p:cNvPr id="196719" name="Rectangle 111"/>
            <p:cNvSpPr>
              <a:spLocks noChangeArrowheads="1"/>
            </p:cNvSpPr>
            <p:nvPr/>
          </p:nvSpPr>
          <p:spPr bwMode="auto">
            <a:xfrm>
              <a:off x="3393" y="750"/>
              <a:ext cx="24" cy="2058"/>
            </a:xfrm>
            <a:prstGeom prst="rect">
              <a:avLst/>
            </a:prstGeom>
            <a:solidFill>
              <a:srgbClr val="7FAAD4"/>
            </a:solidFill>
            <a:ln w="9525">
              <a:noFill/>
              <a:miter lim="800000"/>
              <a:headEnd/>
              <a:tailEnd/>
            </a:ln>
          </p:spPr>
          <p:txBody>
            <a:bodyPr/>
            <a:lstStyle/>
            <a:p>
              <a:endParaRPr lang="en-GB"/>
            </a:p>
          </p:txBody>
        </p:sp>
        <p:sp>
          <p:nvSpPr>
            <p:cNvPr id="196720" name="Rectangle 112"/>
            <p:cNvSpPr>
              <a:spLocks noChangeArrowheads="1"/>
            </p:cNvSpPr>
            <p:nvPr/>
          </p:nvSpPr>
          <p:spPr bwMode="auto">
            <a:xfrm>
              <a:off x="3417" y="750"/>
              <a:ext cx="24" cy="2058"/>
            </a:xfrm>
            <a:prstGeom prst="rect">
              <a:avLst/>
            </a:prstGeom>
            <a:solidFill>
              <a:srgbClr val="80ABD6"/>
            </a:solidFill>
            <a:ln w="9525">
              <a:noFill/>
              <a:miter lim="800000"/>
              <a:headEnd/>
              <a:tailEnd/>
            </a:ln>
          </p:spPr>
          <p:txBody>
            <a:bodyPr/>
            <a:lstStyle/>
            <a:p>
              <a:endParaRPr lang="en-GB"/>
            </a:p>
          </p:txBody>
        </p:sp>
        <p:sp>
          <p:nvSpPr>
            <p:cNvPr id="196721" name="Rectangle 113"/>
            <p:cNvSpPr>
              <a:spLocks noChangeArrowheads="1"/>
            </p:cNvSpPr>
            <p:nvPr/>
          </p:nvSpPr>
          <p:spPr bwMode="auto">
            <a:xfrm>
              <a:off x="3441" y="750"/>
              <a:ext cx="30" cy="2058"/>
            </a:xfrm>
            <a:prstGeom prst="rect">
              <a:avLst/>
            </a:prstGeom>
            <a:solidFill>
              <a:srgbClr val="81ACD7"/>
            </a:solidFill>
            <a:ln w="9525">
              <a:noFill/>
              <a:miter lim="800000"/>
              <a:headEnd/>
              <a:tailEnd/>
            </a:ln>
          </p:spPr>
          <p:txBody>
            <a:bodyPr/>
            <a:lstStyle/>
            <a:p>
              <a:endParaRPr lang="en-GB"/>
            </a:p>
          </p:txBody>
        </p:sp>
        <p:sp>
          <p:nvSpPr>
            <p:cNvPr id="196722" name="Rectangle 114"/>
            <p:cNvSpPr>
              <a:spLocks noChangeArrowheads="1"/>
            </p:cNvSpPr>
            <p:nvPr/>
          </p:nvSpPr>
          <p:spPr bwMode="auto">
            <a:xfrm>
              <a:off x="3471" y="750"/>
              <a:ext cx="24" cy="2058"/>
            </a:xfrm>
            <a:prstGeom prst="rect">
              <a:avLst/>
            </a:prstGeom>
            <a:solidFill>
              <a:srgbClr val="82ADD9"/>
            </a:solidFill>
            <a:ln w="9525">
              <a:noFill/>
              <a:miter lim="800000"/>
              <a:headEnd/>
              <a:tailEnd/>
            </a:ln>
          </p:spPr>
          <p:txBody>
            <a:bodyPr/>
            <a:lstStyle/>
            <a:p>
              <a:endParaRPr lang="en-GB"/>
            </a:p>
          </p:txBody>
        </p:sp>
        <p:sp>
          <p:nvSpPr>
            <p:cNvPr id="196723" name="Rectangle 115"/>
            <p:cNvSpPr>
              <a:spLocks noChangeArrowheads="1"/>
            </p:cNvSpPr>
            <p:nvPr/>
          </p:nvSpPr>
          <p:spPr bwMode="auto">
            <a:xfrm>
              <a:off x="3495" y="750"/>
              <a:ext cx="30" cy="2058"/>
            </a:xfrm>
            <a:prstGeom prst="rect">
              <a:avLst/>
            </a:prstGeom>
            <a:solidFill>
              <a:srgbClr val="83AEDA"/>
            </a:solidFill>
            <a:ln w="9525">
              <a:noFill/>
              <a:miter lim="800000"/>
              <a:headEnd/>
              <a:tailEnd/>
            </a:ln>
          </p:spPr>
          <p:txBody>
            <a:bodyPr/>
            <a:lstStyle/>
            <a:p>
              <a:endParaRPr lang="en-GB"/>
            </a:p>
          </p:txBody>
        </p:sp>
        <p:sp>
          <p:nvSpPr>
            <p:cNvPr id="196724" name="Rectangle 116"/>
            <p:cNvSpPr>
              <a:spLocks noChangeArrowheads="1"/>
            </p:cNvSpPr>
            <p:nvPr/>
          </p:nvSpPr>
          <p:spPr bwMode="auto">
            <a:xfrm>
              <a:off x="3525" y="750"/>
              <a:ext cx="24" cy="2058"/>
            </a:xfrm>
            <a:prstGeom prst="rect">
              <a:avLst/>
            </a:prstGeom>
            <a:solidFill>
              <a:srgbClr val="83AFDB"/>
            </a:solidFill>
            <a:ln w="9525">
              <a:noFill/>
              <a:miter lim="800000"/>
              <a:headEnd/>
              <a:tailEnd/>
            </a:ln>
          </p:spPr>
          <p:txBody>
            <a:bodyPr/>
            <a:lstStyle/>
            <a:p>
              <a:endParaRPr lang="en-GB"/>
            </a:p>
          </p:txBody>
        </p:sp>
        <p:sp>
          <p:nvSpPr>
            <p:cNvPr id="196725" name="Rectangle 117"/>
            <p:cNvSpPr>
              <a:spLocks noChangeArrowheads="1"/>
            </p:cNvSpPr>
            <p:nvPr/>
          </p:nvSpPr>
          <p:spPr bwMode="auto">
            <a:xfrm>
              <a:off x="3549" y="750"/>
              <a:ext cx="24" cy="2058"/>
            </a:xfrm>
            <a:prstGeom prst="rect">
              <a:avLst/>
            </a:prstGeom>
            <a:solidFill>
              <a:srgbClr val="84B0DC"/>
            </a:solidFill>
            <a:ln w="9525">
              <a:noFill/>
              <a:miter lim="800000"/>
              <a:headEnd/>
              <a:tailEnd/>
            </a:ln>
          </p:spPr>
          <p:txBody>
            <a:bodyPr/>
            <a:lstStyle/>
            <a:p>
              <a:endParaRPr lang="en-GB"/>
            </a:p>
          </p:txBody>
        </p:sp>
        <p:sp>
          <p:nvSpPr>
            <p:cNvPr id="196726" name="Rectangle 118"/>
            <p:cNvSpPr>
              <a:spLocks noChangeArrowheads="1"/>
            </p:cNvSpPr>
            <p:nvPr/>
          </p:nvSpPr>
          <p:spPr bwMode="auto">
            <a:xfrm>
              <a:off x="3573" y="750"/>
              <a:ext cx="30" cy="2058"/>
            </a:xfrm>
            <a:prstGeom prst="rect">
              <a:avLst/>
            </a:prstGeom>
            <a:solidFill>
              <a:srgbClr val="85B1DE"/>
            </a:solidFill>
            <a:ln w="9525">
              <a:noFill/>
              <a:miter lim="800000"/>
              <a:headEnd/>
              <a:tailEnd/>
            </a:ln>
          </p:spPr>
          <p:txBody>
            <a:bodyPr/>
            <a:lstStyle/>
            <a:p>
              <a:endParaRPr lang="en-GB"/>
            </a:p>
          </p:txBody>
        </p:sp>
        <p:sp>
          <p:nvSpPr>
            <p:cNvPr id="196727" name="Rectangle 119"/>
            <p:cNvSpPr>
              <a:spLocks noChangeArrowheads="1"/>
            </p:cNvSpPr>
            <p:nvPr/>
          </p:nvSpPr>
          <p:spPr bwMode="auto">
            <a:xfrm>
              <a:off x="3603" y="750"/>
              <a:ext cx="24" cy="2058"/>
            </a:xfrm>
            <a:prstGeom prst="rect">
              <a:avLst/>
            </a:prstGeom>
            <a:solidFill>
              <a:srgbClr val="86B2DF"/>
            </a:solidFill>
            <a:ln w="9525">
              <a:noFill/>
              <a:miter lim="800000"/>
              <a:headEnd/>
              <a:tailEnd/>
            </a:ln>
          </p:spPr>
          <p:txBody>
            <a:bodyPr/>
            <a:lstStyle/>
            <a:p>
              <a:endParaRPr lang="en-GB"/>
            </a:p>
          </p:txBody>
        </p:sp>
        <p:sp>
          <p:nvSpPr>
            <p:cNvPr id="196728" name="Rectangle 120"/>
            <p:cNvSpPr>
              <a:spLocks noChangeArrowheads="1"/>
            </p:cNvSpPr>
            <p:nvPr/>
          </p:nvSpPr>
          <p:spPr bwMode="auto">
            <a:xfrm>
              <a:off x="3627" y="750"/>
              <a:ext cx="30" cy="2058"/>
            </a:xfrm>
            <a:prstGeom prst="rect">
              <a:avLst/>
            </a:prstGeom>
            <a:solidFill>
              <a:srgbClr val="86B3E0"/>
            </a:solidFill>
            <a:ln w="9525">
              <a:noFill/>
              <a:miter lim="800000"/>
              <a:headEnd/>
              <a:tailEnd/>
            </a:ln>
          </p:spPr>
          <p:txBody>
            <a:bodyPr/>
            <a:lstStyle/>
            <a:p>
              <a:endParaRPr lang="en-GB"/>
            </a:p>
          </p:txBody>
        </p:sp>
        <p:sp>
          <p:nvSpPr>
            <p:cNvPr id="196729" name="Rectangle 121"/>
            <p:cNvSpPr>
              <a:spLocks noChangeArrowheads="1"/>
            </p:cNvSpPr>
            <p:nvPr/>
          </p:nvSpPr>
          <p:spPr bwMode="auto">
            <a:xfrm>
              <a:off x="3657" y="750"/>
              <a:ext cx="24" cy="2058"/>
            </a:xfrm>
            <a:prstGeom prst="rect">
              <a:avLst/>
            </a:prstGeom>
            <a:solidFill>
              <a:srgbClr val="87B4E1"/>
            </a:solidFill>
            <a:ln w="9525">
              <a:noFill/>
              <a:miter lim="800000"/>
              <a:headEnd/>
              <a:tailEnd/>
            </a:ln>
          </p:spPr>
          <p:txBody>
            <a:bodyPr/>
            <a:lstStyle/>
            <a:p>
              <a:endParaRPr lang="en-GB"/>
            </a:p>
          </p:txBody>
        </p:sp>
        <p:sp>
          <p:nvSpPr>
            <p:cNvPr id="196730" name="Rectangle 122"/>
            <p:cNvSpPr>
              <a:spLocks noChangeArrowheads="1"/>
            </p:cNvSpPr>
            <p:nvPr/>
          </p:nvSpPr>
          <p:spPr bwMode="auto">
            <a:xfrm>
              <a:off x="3681" y="750"/>
              <a:ext cx="30" cy="2058"/>
            </a:xfrm>
            <a:prstGeom prst="rect">
              <a:avLst/>
            </a:prstGeom>
            <a:solidFill>
              <a:srgbClr val="88B5E3"/>
            </a:solidFill>
            <a:ln w="9525">
              <a:noFill/>
              <a:miter lim="800000"/>
              <a:headEnd/>
              <a:tailEnd/>
            </a:ln>
          </p:spPr>
          <p:txBody>
            <a:bodyPr/>
            <a:lstStyle/>
            <a:p>
              <a:endParaRPr lang="en-GB"/>
            </a:p>
          </p:txBody>
        </p:sp>
        <p:sp>
          <p:nvSpPr>
            <p:cNvPr id="196731" name="Rectangle 123"/>
            <p:cNvSpPr>
              <a:spLocks noChangeArrowheads="1"/>
            </p:cNvSpPr>
            <p:nvPr/>
          </p:nvSpPr>
          <p:spPr bwMode="auto">
            <a:xfrm>
              <a:off x="3711" y="750"/>
              <a:ext cx="24" cy="2058"/>
            </a:xfrm>
            <a:prstGeom prst="rect">
              <a:avLst/>
            </a:prstGeom>
            <a:solidFill>
              <a:srgbClr val="88B6E3"/>
            </a:solidFill>
            <a:ln w="9525">
              <a:noFill/>
              <a:miter lim="800000"/>
              <a:headEnd/>
              <a:tailEnd/>
            </a:ln>
          </p:spPr>
          <p:txBody>
            <a:bodyPr/>
            <a:lstStyle/>
            <a:p>
              <a:endParaRPr lang="en-GB"/>
            </a:p>
          </p:txBody>
        </p:sp>
        <p:sp>
          <p:nvSpPr>
            <p:cNvPr id="196732" name="Rectangle 124"/>
            <p:cNvSpPr>
              <a:spLocks noChangeArrowheads="1"/>
            </p:cNvSpPr>
            <p:nvPr/>
          </p:nvSpPr>
          <p:spPr bwMode="auto">
            <a:xfrm>
              <a:off x="3735" y="750"/>
              <a:ext cx="24" cy="2058"/>
            </a:xfrm>
            <a:prstGeom prst="rect">
              <a:avLst/>
            </a:prstGeom>
            <a:solidFill>
              <a:srgbClr val="89B7E5"/>
            </a:solidFill>
            <a:ln w="9525">
              <a:noFill/>
              <a:miter lim="800000"/>
              <a:headEnd/>
              <a:tailEnd/>
            </a:ln>
          </p:spPr>
          <p:txBody>
            <a:bodyPr/>
            <a:lstStyle/>
            <a:p>
              <a:endParaRPr lang="en-GB"/>
            </a:p>
          </p:txBody>
        </p:sp>
        <p:sp>
          <p:nvSpPr>
            <p:cNvPr id="196733" name="Rectangle 125"/>
            <p:cNvSpPr>
              <a:spLocks noChangeArrowheads="1"/>
            </p:cNvSpPr>
            <p:nvPr/>
          </p:nvSpPr>
          <p:spPr bwMode="auto">
            <a:xfrm>
              <a:off x="3759" y="750"/>
              <a:ext cx="30" cy="2058"/>
            </a:xfrm>
            <a:prstGeom prst="rect">
              <a:avLst/>
            </a:prstGeom>
            <a:solidFill>
              <a:srgbClr val="8AB8E6"/>
            </a:solidFill>
            <a:ln w="9525">
              <a:noFill/>
              <a:miter lim="800000"/>
              <a:headEnd/>
              <a:tailEnd/>
            </a:ln>
          </p:spPr>
          <p:txBody>
            <a:bodyPr/>
            <a:lstStyle/>
            <a:p>
              <a:endParaRPr lang="en-GB"/>
            </a:p>
          </p:txBody>
        </p:sp>
        <p:sp>
          <p:nvSpPr>
            <p:cNvPr id="196734" name="Rectangle 126"/>
            <p:cNvSpPr>
              <a:spLocks noChangeArrowheads="1"/>
            </p:cNvSpPr>
            <p:nvPr/>
          </p:nvSpPr>
          <p:spPr bwMode="auto">
            <a:xfrm>
              <a:off x="3789" y="750"/>
              <a:ext cx="24" cy="2058"/>
            </a:xfrm>
            <a:prstGeom prst="rect">
              <a:avLst/>
            </a:prstGeom>
            <a:solidFill>
              <a:srgbClr val="8AB9E7"/>
            </a:solidFill>
            <a:ln w="9525">
              <a:noFill/>
              <a:miter lim="800000"/>
              <a:headEnd/>
              <a:tailEnd/>
            </a:ln>
          </p:spPr>
          <p:txBody>
            <a:bodyPr/>
            <a:lstStyle/>
            <a:p>
              <a:endParaRPr lang="en-GB"/>
            </a:p>
          </p:txBody>
        </p:sp>
        <p:sp>
          <p:nvSpPr>
            <p:cNvPr id="196735" name="Rectangle 127"/>
            <p:cNvSpPr>
              <a:spLocks noChangeArrowheads="1"/>
            </p:cNvSpPr>
            <p:nvPr/>
          </p:nvSpPr>
          <p:spPr bwMode="auto">
            <a:xfrm>
              <a:off x="3813" y="750"/>
              <a:ext cx="30" cy="2058"/>
            </a:xfrm>
            <a:prstGeom prst="rect">
              <a:avLst/>
            </a:prstGeom>
            <a:solidFill>
              <a:srgbClr val="8BB9E8"/>
            </a:solidFill>
            <a:ln w="9525">
              <a:noFill/>
              <a:miter lim="800000"/>
              <a:headEnd/>
              <a:tailEnd/>
            </a:ln>
          </p:spPr>
          <p:txBody>
            <a:bodyPr/>
            <a:lstStyle/>
            <a:p>
              <a:endParaRPr lang="en-GB"/>
            </a:p>
          </p:txBody>
        </p:sp>
        <p:sp>
          <p:nvSpPr>
            <p:cNvPr id="196736" name="Rectangle 128"/>
            <p:cNvSpPr>
              <a:spLocks noChangeArrowheads="1"/>
            </p:cNvSpPr>
            <p:nvPr/>
          </p:nvSpPr>
          <p:spPr bwMode="auto">
            <a:xfrm>
              <a:off x="3843" y="750"/>
              <a:ext cx="24" cy="2058"/>
            </a:xfrm>
            <a:prstGeom prst="rect">
              <a:avLst/>
            </a:prstGeom>
            <a:solidFill>
              <a:srgbClr val="8CBAE9"/>
            </a:solidFill>
            <a:ln w="9525">
              <a:noFill/>
              <a:miter lim="800000"/>
              <a:headEnd/>
              <a:tailEnd/>
            </a:ln>
          </p:spPr>
          <p:txBody>
            <a:bodyPr/>
            <a:lstStyle/>
            <a:p>
              <a:endParaRPr lang="en-GB"/>
            </a:p>
          </p:txBody>
        </p:sp>
        <p:sp>
          <p:nvSpPr>
            <p:cNvPr id="196737" name="Rectangle 129"/>
            <p:cNvSpPr>
              <a:spLocks noChangeArrowheads="1"/>
            </p:cNvSpPr>
            <p:nvPr/>
          </p:nvSpPr>
          <p:spPr bwMode="auto">
            <a:xfrm>
              <a:off x="3867" y="750"/>
              <a:ext cx="24" cy="2058"/>
            </a:xfrm>
            <a:prstGeom prst="rect">
              <a:avLst/>
            </a:prstGeom>
            <a:solidFill>
              <a:srgbClr val="8CBBEA"/>
            </a:solidFill>
            <a:ln w="9525">
              <a:noFill/>
              <a:miter lim="800000"/>
              <a:headEnd/>
              <a:tailEnd/>
            </a:ln>
          </p:spPr>
          <p:txBody>
            <a:bodyPr/>
            <a:lstStyle/>
            <a:p>
              <a:endParaRPr lang="en-GB"/>
            </a:p>
          </p:txBody>
        </p:sp>
        <p:sp>
          <p:nvSpPr>
            <p:cNvPr id="196738" name="Rectangle 130"/>
            <p:cNvSpPr>
              <a:spLocks noChangeArrowheads="1"/>
            </p:cNvSpPr>
            <p:nvPr/>
          </p:nvSpPr>
          <p:spPr bwMode="auto">
            <a:xfrm>
              <a:off x="3891" y="750"/>
              <a:ext cx="30" cy="2058"/>
            </a:xfrm>
            <a:prstGeom prst="rect">
              <a:avLst/>
            </a:prstGeom>
            <a:solidFill>
              <a:srgbClr val="8DBCEB"/>
            </a:solidFill>
            <a:ln w="9525">
              <a:noFill/>
              <a:miter lim="800000"/>
              <a:headEnd/>
              <a:tailEnd/>
            </a:ln>
          </p:spPr>
          <p:txBody>
            <a:bodyPr/>
            <a:lstStyle/>
            <a:p>
              <a:endParaRPr lang="en-GB"/>
            </a:p>
          </p:txBody>
        </p:sp>
        <p:sp>
          <p:nvSpPr>
            <p:cNvPr id="196739" name="Rectangle 131"/>
            <p:cNvSpPr>
              <a:spLocks noChangeArrowheads="1"/>
            </p:cNvSpPr>
            <p:nvPr/>
          </p:nvSpPr>
          <p:spPr bwMode="auto">
            <a:xfrm>
              <a:off x="3921" y="750"/>
              <a:ext cx="24" cy="2058"/>
            </a:xfrm>
            <a:prstGeom prst="rect">
              <a:avLst/>
            </a:prstGeom>
            <a:solidFill>
              <a:srgbClr val="8DBCEC"/>
            </a:solidFill>
            <a:ln w="9525">
              <a:noFill/>
              <a:miter lim="800000"/>
              <a:headEnd/>
              <a:tailEnd/>
            </a:ln>
          </p:spPr>
          <p:txBody>
            <a:bodyPr/>
            <a:lstStyle/>
            <a:p>
              <a:endParaRPr lang="en-GB"/>
            </a:p>
          </p:txBody>
        </p:sp>
        <p:sp>
          <p:nvSpPr>
            <p:cNvPr id="196740" name="Rectangle 132"/>
            <p:cNvSpPr>
              <a:spLocks noChangeArrowheads="1"/>
            </p:cNvSpPr>
            <p:nvPr/>
          </p:nvSpPr>
          <p:spPr bwMode="auto">
            <a:xfrm>
              <a:off x="3945" y="750"/>
              <a:ext cx="30" cy="2058"/>
            </a:xfrm>
            <a:prstGeom prst="rect">
              <a:avLst/>
            </a:prstGeom>
            <a:solidFill>
              <a:srgbClr val="8EBDED"/>
            </a:solidFill>
            <a:ln w="9525">
              <a:noFill/>
              <a:miter lim="800000"/>
              <a:headEnd/>
              <a:tailEnd/>
            </a:ln>
          </p:spPr>
          <p:txBody>
            <a:bodyPr/>
            <a:lstStyle/>
            <a:p>
              <a:endParaRPr lang="en-GB"/>
            </a:p>
          </p:txBody>
        </p:sp>
        <p:sp>
          <p:nvSpPr>
            <p:cNvPr id="196741" name="Rectangle 133"/>
            <p:cNvSpPr>
              <a:spLocks noChangeArrowheads="1"/>
            </p:cNvSpPr>
            <p:nvPr/>
          </p:nvSpPr>
          <p:spPr bwMode="auto">
            <a:xfrm>
              <a:off x="3975" y="750"/>
              <a:ext cx="24" cy="2058"/>
            </a:xfrm>
            <a:prstGeom prst="rect">
              <a:avLst/>
            </a:prstGeom>
            <a:solidFill>
              <a:srgbClr val="8EBEED"/>
            </a:solidFill>
            <a:ln w="9525">
              <a:noFill/>
              <a:miter lim="800000"/>
              <a:headEnd/>
              <a:tailEnd/>
            </a:ln>
          </p:spPr>
          <p:txBody>
            <a:bodyPr/>
            <a:lstStyle/>
            <a:p>
              <a:endParaRPr lang="en-GB"/>
            </a:p>
          </p:txBody>
        </p:sp>
        <p:sp>
          <p:nvSpPr>
            <p:cNvPr id="196742" name="Rectangle 134"/>
            <p:cNvSpPr>
              <a:spLocks noChangeArrowheads="1"/>
            </p:cNvSpPr>
            <p:nvPr/>
          </p:nvSpPr>
          <p:spPr bwMode="auto">
            <a:xfrm>
              <a:off x="3999" y="750"/>
              <a:ext cx="24" cy="2058"/>
            </a:xfrm>
            <a:prstGeom prst="rect">
              <a:avLst/>
            </a:prstGeom>
            <a:solidFill>
              <a:srgbClr val="8FBFEE"/>
            </a:solidFill>
            <a:ln w="9525">
              <a:noFill/>
              <a:miter lim="800000"/>
              <a:headEnd/>
              <a:tailEnd/>
            </a:ln>
          </p:spPr>
          <p:txBody>
            <a:bodyPr/>
            <a:lstStyle/>
            <a:p>
              <a:endParaRPr lang="en-GB"/>
            </a:p>
          </p:txBody>
        </p:sp>
        <p:sp>
          <p:nvSpPr>
            <p:cNvPr id="196743" name="Rectangle 135"/>
            <p:cNvSpPr>
              <a:spLocks noChangeArrowheads="1"/>
            </p:cNvSpPr>
            <p:nvPr/>
          </p:nvSpPr>
          <p:spPr bwMode="auto">
            <a:xfrm>
              <a:off x="4023" y="750"/>
              <a:ext cx="30" cy="2058"/>
            </a:xfrm>
            <a:prstGeom prst="rect">
              <a:avLst/>
            </a:prstGeom>
            <a:solidFill>
              <a:srgbClr val="8FBFEF"/>
            </a:solidFill>
            <a:ln w="9525">
              <a:noFill/>
              <a:miter lim="800000"/>
              <a:headEnd/>
              <a:tailEnd/>
            </a:ln>
          </p:spPr>
          <p:txBody>
            <a:bodyPr/>
            <a:lstStyle/>
            <a:p>
              <a:endParaRPr lang="en-GB"/>
            </a:p>
          </p:txBody>
        </p:sp>
        <p:sp>
          <p:nvSpPr>
            <p:cNvPr id="196744" name="Rectangle 136"/>
            <p:cNvSpPr>
              <a:spLocks noChangeArrowheads="1"/>
            </p:cNvSpPr>
            <p:nvPr/>
          </p:nvSpPr>
          <p:spPr bwMode="auto">
            <a:xfrm>
              <a:off x="4053" y="750"/>
              <a:ext cx="24" cy="2058"/>
            </a:xfrm>
            <a:prstGeom prst="rect">
              <a:avLst/>
            </a:prstGeom>
            <a:solidFill>
              <a:srgbClr val="90C0F0"/>
            </a:solidFill>
            <a:ln w="9525">
              <a:noFill/>
              <a:miter lim="800000"/>
              <a:headEnd/>
              <a:tailEnd/>
            </a:ln>
          </p:spPr>
          <p:txBody>
            <a:bodyPr/>
            <a:lstStyle/>
            <a:p>
              <a:endParaRPr lang="en-GB"/>
            </a:p>
          </p:txBody>
        </p:sp>
        <p:sp>
          <p:nvSpPr>
            <p:cNvPr id="196745" name="Rectangle 137"/>
            <p:cNvSpPr>
              <a:spLocks noChangeArrowheads="1"/>
            </p:cNvSpPr>
            <p:nvPr/>
          </p:nvSpPr>
          <p:spPr bwMode="auto">
            <a:xfrm>
              <a:off x="4077" y="750"/>
              <a:ext cx="30" cy="2058"/>
            </a:xfrm>
            <a:prstGeom prst="rect">
              <a:avLst/>
            </a:prstGeom>
            <a:solidFill>
              <a:srgbClr val="90C0F1"/>
            </a:solidFill>
            <a:ln w="9525">
              <a:noFill/>
              <a:miter lim="800000"/>
              <a:headEnd/>
              <a:tailEnd/>
            </a:ln>
          </p:spPr>
          <p:txBody>
            <a:bodyPr/>
            <a:lstStyle/>
            <a:p>
              <a:endParaRPr lang="en-GB"/>
            </a:p>
          </p:txBody>
        </p:sp>
        <p:sp>
          <p:nvSpPr>
            <p:cNvPr id="196746" name="Rectangle 138"/>
            <p:cNvSpPr>
              <a:spLocks noChangeArrowheads="1"/>
            </p:cNvSpPr>
            <p:nvPr/>
          </p:nvSpPr>
          <p:spPr bwMode="auto">
            <a:xfrm>
              <a:off x="4107" y="750"/>
              <a:ext cx="24" cy="2058"/>
            </a:xfrm>
            <a:prstGeom prst="rect">
              <a:avLst/>
            </a:prstGeom>
            <a:solidFill>
              <a:srgbClr val="91C1F1"/>
            </a:solidFill>
            <a:ln w="9525">
              <a:noFill/>
              <a:miter lim="800000"/>
              <a:headEnd/>
              <a:tailEnd/>
            </a:ln>
          </p:spPr>
          <p:txBody>
            <a:bodyPr/>
            <a:lstStyle/>
            <a:p>
              <a:endParaRPr lang="en-GB"/>
            </a:p>
          </p:txBody>
        </p:sp>
        <p:sp>
          <p:nvSpPr>
            <p:cNvPr id="196747" name="Rectangle 139"/>
            <p:cNvSpPr>
              <a:spLocks noChangeArrowheads="1"/>
            </p:cNvSpPr>
            <p:nvPr/>
          </p:nvSpPr>
          <p:spPr bwMode="auto">
            <a:xfrm>
              <a:off x="4131" y="750"/>
              <a:ext cx="24" cy="2058"/>
            </a:xfrm>
            <a:prstGeom prst="rect">
              <a:avLst/>
            </a:prstGeom>
            <a:solidFill>
              <a:srgbClr val="91C2F2"/>
            </a:solidFill>
            <a:ln w="9525">
              <a:noFill/>
              <a:miter lim="800000"/>
              <a:headEnd/>
              <a:tailEnd/>
            </a:ln>
          </p:spPr>
          <p:txBody>
            <a:bodyPr/>
            <a:lstStyle/>
            <a:p>
              <a:endParaRPr lang="en-GB"/>
            </a:p>
          </p:txBody>
        </p:sp>
        <p:sp>
          <p:nvSpPr>
            <p:cNvPr id="196748" name="Rectangle 140"/>
            <p:cNvSpPr>
              <a:spLocks noChangeArrowheads="1"/>
            </p:cNvSpPr>
            <p:nvPr/>
          </p:nvSpPr>
          <p:spPr bwMode="auto">
            <a:xfrm>
              <a:off x="4155" y="750"/>
              <a:ext cx="30" cy="2058"/>
            </a:xfrm>
            <a:prstGeom prst="rect">
              <a:avLst/>
            </a:prstGeom>
            <a:solidFill>
              <a:srgbClr val="92C2F3"/>
            </a:solidFill>
            <a:ln w="9525">
              <a:noFill/>
              <a:miter lim="800000"/>
              <a:headEnd/>
              <a:tailEnd/>
            </a:ln>
          </p:spPr>
          <p:txBody>
            <a:bodyPr/>
            <a:lstStyle/>
            <a:p>
              <a:endParaRPr lang="en-GB"/>
            </a:p>
          </p:txBody>
        </p:sp>
        <p:sp>
          <p:nvSpPr>
            <p:cNvPr id="196749" name="Rectangle 141"/>
            <p:cNvSpPr>
              <a:spLocks noChangeArrowheads="1"/>
            </p:cNvSpPr>
            <p:nvPr/>
          </p:nvSpPr>
          <p:spPr bwMode="auto">
            <a:xfrm>
              <a:off x="4185" y="750"/>
              <a:ext cx="24" cy="2058"/>
            </a:xfrm>
            <a:prstGeom prst="rect">
              <a:avLst/>
            </a:prstGeom>
            <a:solidFill>
              <a:srgbClr val="92C3F4"/>
            </a:solidFill>
            <a:ln w="9525">
              <a:noFill/>
              <a:miter lim="800000"/>
              <a:headEnd/>
              <a:tailEnd/>
            </a:ln>
          </p:spPr>
          <p:txBody>
            <a:bodyPr/>
            <a:lstStyle/>
            <a:p>
              <a:endParaRPr lang="en-GB"/>
            </a:p>
          </p:txBody>
        </p:sp>
        <p:sp>
          <p:nvSpPr>
            <p:cNvPr id="196750" name="Rectangle 142"/>
            <p:cNvSpPr>
              <a:spLocks noChangeArrowheads="1"/>
            </p:cNvSpPr>
            <p:nvPr/>
          </p:nvSpPr>
          <p:spPr bwMode="auto">
            <a:xfrm>
              <a:off x="4209" y="750"/>
              <a:ext cx="30" cy="2058"/>
            </a:xfrm>
            <a:prstGeom prst="rect">
              <a:avLst/>
            </a:prstGeom>
            <a:solidFill>
              <a:srgbClr val="92C3F4"/>
            </a:solidFill>
            <a:ln w="9525">
              <a:noFill/>
              <a:miter lim="800000"/>
              <a:headEnd/>
              <a:tailEnd/>
            </a:ln>
          </p:spPr>
          <p:txBody>
            <a:bodyPr/>
            <a:lstStyle/>
            <a:p>
              <a:endParaRPr lang="en-GB"/>
            </a:p>
          </p:txBody>
        </p:sp>
        <p:sp>
          <p:nvSpPr>
            <p:cNvPr id="196751" name="Rectangle 143"/>
            <p:cNvSpPr>
              <a:spLocks noChangeArrowheads="1"/>
            </p:cNvSpPr>
            <p:nvPr/>
          </p:nvSpPr>
          <p:spPr bwMode="auto">
            <a:xfrm>
              <a:off x="4239" y="750"/>
              <a:ext cx="24" cy="2058"/>
            </a:xfrm>
            <a:prstGeom prst="rect">
              <a:avLst/>
            </a:prstGeom>
            <a:solidFill>
              <a:srgbClr val="93C4F5"/>
            </a:solidFill>
            <a:ln w="9525">
              <a:noFill/>
              <a:miter lim="800000"/>
              <a:headEnd/>
              <a:tailEnd/>
            </a:ln>
          </p:spPr>
          <p:txBody>
            <a:bodyPr/>
            <a:lstStyle/>
            <a:p>
              <a:endParaRPr lang="en-GB"/>
            </a:p>
          </p:txBody>
        </p:sp>
        <p:sp>
          <p:nvSpPr>
            <p:cNvPr id="196752" name="Rectangle 144"/>
            <p:cNvSpPr>
              <a:spLocks noChangeArrowheads="1"/>
            </p:cNvSpPr>
            <p:nvPr/>
          </p:nvSpPr>
          <p:spPr bwMode="auto">
            <a:xfrm>
              <a:off x="4263" y="750"/>
              <a:ext cx="24" cy="2058"/>
            </a:xfrm>
            <a:prstGeom prst="rect">
              <a:avLst/>
            </a:prstGeom>
            <a:solidFill>
              <a:srgbClr val="93C4F5"/>
            </a:solidFill>
            <a:ln w="9525">
              <a:noFill/>
              <a:miter lim="800000"/>
              <a:headEnd/>
              <a:tailEnd/>
            </a:ln>
          </p:spPr>
          <p:txBody>
            <a:bodyPr/>
            <a:lstStyle/>
            <a:p>
              <a:endParaRPr lang="en-GB"/>
            </a:p>
          </p:txBody>
        </p:sp>
        <p:sp>
          <p:nvSpPr>
            <p:cNvPr id="196753" name="Rectangle 145"/>
            <p:cNvSpPr>
              <a:spLocks noChangeArrowheads="1"/>
            </p:cNvSpPr>
            <p:nvPr/>
          </p:nvSpPr>
          <p:spPr bwMode="auto">
            <a:xfrm>
              <a:off x="4287" y="750"/>
              <a:ext cx="30" cy="2058"/>
            </a:xfrm>
            <a:prstGeom prst="rect">
              <a:avLst/>
            </a:prstGeom>
            <a:solidFill>
              <a:srgbClr val="93C5F6"/>
            </a:solidFill>
            <a:ln w="9525">
              <a:noFill/>
              <a:miter lim="800000"/>
              <a:headEnd/>
              <a:tailEnd/>
            </a:ln>
          </p:spPr>
          <p:txBody>
            <a:bodyPr/>
            <a:lstStyle/>
            <a:p>
              <a:endParaRPr lang="en-GB"/>
            </a:p>
          </p:txBody>
        </p:sp>
        <p:sp>
          <p:nvSpPr>
            <p:cNvPr id="196754" name="Rectangle 146"/>
            <p:cNvSpPr>
              <a:spLocks noChangeArrowheads="1"/>
            </p:cNvSpPr>
            <p:nvPr/>
          </p:nvSpPr>
          <p:spPr bwMode="auto">
            <a:xfrm>
              <a:off x="4317" y="750"/>
              <a:ext cx="24" cy="2058"/>
            </a:xfrm>
            <a:prstGeom prst="rect">
              <a:avLst/>
            </a:prstGeom>
            <a:solidFill>
              <a:srgbClr val="94C5F6"/>
            </a:solidFill>
            <a:ln w="9525">
              <a:noFill/>
              <a:miter lim="800000"/>
              <a:headEnd/>
              <a:tailEnd/>
            </a:ln>
          </p:spPr>
          <p:txBody>
            <a:bodyPr/>
            <a:lstStyle/>
            <a:p>
              <a:endParaRPr lang="en-GB"/>
            </a:p>
          </p:txBody>
        </p:sp>
        <p:sp>
          <p:nvSpPr>
            <p:cNvPr id="196755" name="Rectangle 147"/>
            <p:cNvSpPr>
              <a:spLocks noChangeArrowheads="1"/>
            </p:cNvSpPr>
            <p:nvPr/>
          </p:nvSpPr>
          <p:spPr bwMode="auto">
            <a:xfrm>
              <a:off x="4341" y="750"/>
              <a:ext cx="30" cy="2058"/>
            </a:xfrm>
            <a:prstGeom prst="rect">
              <a:avLst/>
            </a:prstGeom>
            <a:solidFill>
              <a:srgbClr val="94C6F7"/>
            </a:solidFill>
            <a:ln w="9525">
              <a:noFill/>
              <a:miter lim="800000"/>
              <a:headEnd/>
              <a:tailEnd/>
            </a:ln>
          </p:spPr>
          <p:txBody>
            <a:bodyPr/>
            <a:lstStyle/>
            <a:p>
              <a:endParaRPr lang="en-GB"/>
            </a:p>
          </p:txBody>
        </p:sp>
        <p:sp>
          <p:nvSpPr>
            <p:cNvPr id="196756" name="Rectangle 148"/>
            <p:cNvSpPr>
              <a:spLocks noChangeArrowheads="1"/>
            </p:cNvSpPr>
            <p:nvPr/>
          </p:nvSpPr>
          <p:spPr bwMode="auto">
            <a:xfrm>
              <a:off x="4371" y="750"/>
              <a:ext cx="24" cy="2058"/>
            </a:xfrm>
            <a:prstGeom prst="rect">
              <a:avLst/>
            </a:prstGeom>
            <a:solidFill>
              <a:srgbClr val="94C6F8"/>
            </a:solidFill>
            <a:ln w="9525">
              <a:noFill/>
              <a:miter lim="800000"/>
              <a:headEnd/>
              <a:tailEnd/>
            </a:ln>
          </p:spPr>
          <p:txBody>
            <a:bodyPr/>
            <a:lstStyle/>
            <a:p>
              <a:endParaRPr lang="en-GB"/>
            </a:p>
          </p:txBody>
        </p:sp>
        <p:sp>
          <p:nvSpPr>
            <p:cNvPr id="196757" name="Rectangle 149"/>
            <p:cNvSpPr>
              <a:spLocks noChangeArrowheads="1"/>
            </p:cNvSpPr>
            <p:nvPr/>
          </p:nvSpPr>
          <p:spPr bwMode="auto">
            <a:xfrm>
              <a:off x="4395" y="750"/>
              <a:ext cx="24" cy="2058"/>
            </a:xfrm>
            <a:prstGeom prst="rect">
              <a:avLst/>
            </a:prstGeom>
            <a:solidFill>
              <a:srgbClr val="95C6F8"/>
            </a:solidFill>
            <a:ln w="9525">
              <a:noFill/>
              <a:miter lim="800000"/>
              <a:headEnd/>
              <a:tailEnd/>
            </a:ln>
          </p:spPr>
          <p:txBody>
            <a:bodyPr/>
            <a:lstStyle/>
            <a:p>
              <a:endParaRPr lang="en-GB"/>
            </a:p>
          </p:txBody>
        </p:sp>
        <p:sp>
          <p:nvSpPr>
            <p:cNvPr id="196758" name="Rectangle 150"/>
            <p:cNvSpPr>
              <a:spLocks noChangeArrowheads="1"/>
            </p:cNvSpPr>
            <p:nvPr/>
          </p:nvSpPr>
          <p:spPr bwMode="auto">
            <a:xfrm>
              <a:off x="4419" y="750"/>
              <a:ext cx="30" cy="2058"/>
            </a:xfrm>
            <a:prstGeom prst="rect">
              <a:avLst/>
            </a:prstGeom>
            <a:solidFill>
              <a:srgbClr val="95C7F8"/>
            </a:solidFill>
            <a:ln w="9525">
              <a:noFill/>
              <a:miter lim="800000"/>
              <a:headEnd/>
              <a:tailEnd/>
            </a:ln>
          </p:spPr>
          <p:txBody>
            <a:bodyPr/>
            <a:lstStyle/>
            <a:p>
              <a:endParaRPr lang="en-GB"/>
            </a:p>
          </p:txBody>
        </p:sp>
        <p:sp>
          <p:nvSpPr>
            <p:cNvPr id="196759" name="Rectangle 151"/>
            <p:cNvSpPr>
              <a:spLocks noChangeArrowheads="1"/>
            </p:cNvSpPr>
            <p:nvPr/>
          </p:nvSpPr>
          <p:spPr bwMode="auto">
            <a:xfrm>
              <a:off x="4449" y="750"/>
              <a:ext cx="24" cy="2058"/>
            </a:xfrm>
            <a:prstGeom prst="rect">
              <a:avLst/>
            </a:prstGeom>
            <a:solidFill>
              <a:srgbClr val="95C7F9"/>
            </a:solidFill>
            <a:ln w="9525">
              <a:noFill/>
              <a:miter lim="800000"/>
              <a:headEnd/>
              <a:tailEnd/>
            </a:ln>
          </p:spPr>
          <p:txBody>
            <a:bodyPr/>
            <a:lstStyle/>
            <a:p>
              <a:endParaRPr lang="en-GB"/>
            </a:p>
          </p:txBody>
        </p:sp>
        <p:sp>
          <p:nvSpPr>
            <p:cNvPr id="196760" name="Rectangle 152"/>
            <p:cNvSpPr>
              <a:spLocks noChangeArrowheads="1"/>
            </p:cNvSpPr>
            <p:nvPr/>
          </p:nvSpPr>
          <p:spPr bwMode="auto">
            <a:xfrm>
              <a:off x="4473" y="750"/>
              <a:ext cx="30" cy="2058"/>
            </a:xfrm>
            <a:prstGeom prst="rect">
              <a:avLst/>
            </a:prstGeom>
            <a:solidFill>
              <a:srgbClr val="95C7F9"/>
            </a:solidFill>
            <a:ln w="9525">
              <a:noFill/>
              <a:miter lim="800000"/>
              <a:headEnd/>
              <a:tailEnd/>
            </a:ln>
          </p:spPr>
          <p:txBody>
            <a:bodyPr/>
            <a:lstStyle/>
            <a:p>
              <a:endParaRPr lang="en-GB"/>
            </a:p>
          </p:txBody>
        </p:sp>
        <p:sp>
          <p:nvSpPr>
            <p:cNvPr id="196761" name="Rectangle 153"/>
            <p:cNvSpPr>
              <a:spLocks noChangeArrowheads="1"/>
            </p:cNvSpPr>
            <p:nvPr/>
          </p:nvSpPr>
          <p:spPr bwMode="auto">
            <a:xfrm>
              <a:off x="4503" y="750"/>
              <a:ext cx="24" cy="2058"/>
            </a:xfrm>
            <a:prstGeom prst="rect">
              <a:avLst/>
            </a:prstGeom>
            <a:solidFill>
              <a:srgbClr val="96C8FA"/>
            </a:solidFill>
            <a:ln w="9525">
              <a:noFill/>
              <a:miter lim="800000"/>
              <a:headEnd/>
              <a:tailEnd/>
            </a:ln>
          </p:spPr>
          <p:txBody>
            <a:bodyPr/>
            <a:lstStyle/>
            <a:p>
              <a:endParaRPr lang="en-GB"/>
            </a:p>
          </p:txBody>
        </p:sp>
        <p:sp>
          <p:nvSpPr>
            <p:cNvPr id="196762" name="Rectangle 154"/>
            <p:cNvSpPr>
              <a:spLocks noChangeArrowheads="1"/>
            </p:cNvSpPr>
            <p:nvPr/>
          </p:nvSpPr>
          <p:spPr bwMode="auto">
            <a:xfrm>
              <a:off x="4527" y="750"/>
              <a:ext cx="30" cy="2058"/>
            </a:xfrm>
            <a:prstGeom prst="rect">
              <a:avLst/>
            </a:prstGeom>
            <a:solidFill>
              <a:srgbClr val="96C8FA"/>
            </a:solidFill>
            <a:ln w="9525">
              <a:noFill/>
              <a:miter lim="800000"/>
              <a:headEnd/>
              <a:tailEnd/>
            </a:ln>
          </p:spPr>
          <p:txBody>
            <a:bodyPr/>
            <a:lstStyle/>
            <a:p>
              <a:endParaRPr lang="en-GB"/>
            </a:p>
          </p:txBody>
        </p:sp>
        <p:sp>
          <p:nvSpPr>
            <p:cNvPr id="196763" name="Rectangle 155"/>
            <p:cNvSpPr>
              <a:spLocks noChangeArrowheads="1"/>
            </p:cNvSpPr>
            <p:nvPr/>
          </p:nvSpPr>
          <p:spPr bwMode="auto">
            <a:xfrm>
              <a:off x="4557" y="750"/>
              <a:ext cx="24" cy="2058"/>
            </a:xfrm>
            <a:prstGeom prst="rect">
              <a:avLst/>
            </a:prstGeom>
            <a:solidFill>
              <a:srgbClr val="96C8FB"/>
            </a:solidFill>
            <a:ln w="9525">
              <a:noFill/>
              <a:miter lim="800000"/>
              <a:headEnd/>
              <a:tailEnd/>
            </a:ln>
          </p:spPr>
          <p:txBody>
            <a:bodyPr/>
            <a:lstStyle/>
            <a:p>
              <a:endParaRPr lang="en-GB"/>
            </a:p>
          </p:txBody>
        </p:sp>
        <p:sp>
          <p:nvSpPr>
            <p:cNvPr id="196764" name="Rectangle 156"/>
            <p:cNvSpPr>
              <a:spLocks noChangeArrowheads="1"/>
            </p:cNvSpPr>
            <p:nvPr/>
          </p:nvSpPr>
          <p:spPr bwMode="auto">
            <a:xfrm>
              <a:off x="4581" y="750"/>
              <a:ext cx="24" cy="2058"/>
            </a:xfrm>
            <a:prstGeom prst="rect">
              <a:avLst/>
            </a:prstGeom>
            <a:solidFill>
              <a:srgbClr val="96C9FB"/>
            </a:solidFill>
            <a:ln w="9525">
              <a:noFill/>
              <a:miter lim="800000"/>
              <a:headEnd/>
              <a:tailEnd/>
            </a:ln>
          </p:spPr>
          <p:txBody>
            <a:bodyPr/>
            <a:lstStyle/>
            <a:p>
              <a:endParaRPr lang="en-GB"/>
            </a:p>
          </p:txBody>
        </p:sp>
        <p:sp>
          <p:nvSpPr>
            <p:cNvPr id="196765" name="Rectangle 157"/>
            <p:cNvSpPr>
              <a:spLocks noChangeArrowheads="1"/>
            </p:cNvSpPr>
            <p:nvPr/>
          </p:nvSpPr>
          <p:spPr bwMode="auto">
            <a:xfrm>
              <a:off x="4605" y="750"/>
              <a:ext cx="30" cy="2058"/>
            </a:xfrm>
            <a:prstGeom prst="rect">
              <a:avLst/>
            </a:prstGeom>
            <a:solidFill>
              <a:srgbClr val="97C9FB"/>
            </a:solidFill>
            <a:ln w="9525">
              <a:noFill/>
              <a:miter lim="800000"/>
              <a:headEnd/>
              <a:tailEnd/>
            </a:ln>
          </p:spPr>
          <p:txBody>
            <a:bodyPr/>
            <a:lstStyle/>
            <a:p>
              <a:endParaRPr lang="en-GB"/>
            </a:p>
          </p:txBody>
        </p:sp>
        <p:sp>
          <p:nvSpPr>
            <p:cNvPr id="196766" name="Rectangle 158"/>
            <p:cNvSpPr>
              <a:spLocks noChangeArrowheads="1"/>
            </p:cNvSpPr>
            <p:nvPr/>
          </p:nvSpPr>
          <p:spPr bwMode="auto">
            <a:xfrm>
              <a:off x="4635" y="750"/>
              <a:ext cx="24" cy="2058"/>
            </a:xfrm>
            <a:prstGeom prst="rect">
              <a:avLst/>
            </a:prstGeom>
            <a:solidFill>
              <a:srgbClr val="97C9FC"/>
            </a:solidFill>
            <a:ln w="9525">
              <a:noFill/>
              <a:miter lim="800000"/>
              <a:headEnd/>
              <a:tailEnd/>
            </a:ln>
          </p:spPr>
          <p:txBody>
            <a:bodyPr/>
            <a:lstStyle/>
            <a:p>
              <a:endParaRPr lang="en-GB"/>
            </a:p>
          </p:txBody>
        </p:sp>
        <p:sp>
          <p:nvSpPr>
            <p:cNvPr id="196767" name="Rectangle 159"/>
            <p:cNvSpPr>
              <a:spLocks noChangeArrowheads="1"/>
            </p:cNvSpPr>
            <p:nvPr/>
          </p:nvSpPr>
          <p:spPr bwMode="auto">
            <a:xfrm>
              <a:off x="4659" y="750"/>
              <a:ext cx="30" cy="2058"/>
            </a:xfrm>
            <a:prstGeom prst="rect">
              <a:avLst/>
            </a:prstGeom>
            <a:solidFill>
              <a:srgbClr val="97C9FC"/>
            </a:solidFill>
            <a:ln w="9525">
              <a:noFill/>
              <a:miter lim="800000"/>
              <a:headEnd/>
              <a:tailEnd/>
            </a:ln>
          </p:spPr>
          <p:txBody>
            <a:bodyPr/>
            <a:lstStyle/>
            <a:p>
              <a:endParaRPr lang="en-GB"/>
            </a:p>
          </p:txBody>
        </p:sp>
        <p:sp>
          <p:nvSpPr>
            <p:cNvPr id="196768" name="Rectangle 160"/>
            <p:cNvSpPr>
              <a:spLocks noChangeArrowheads="1"/>
            </p:cNvSpPr>
            <p:nvPr/>
          </p:nvSpPr>
          <p:spPr bwMode="auto">
            <a:xfrm>
              <a:off x="4689" y="750"/>
              <a:ext cx="24" cy="2058"/>
            </a:xfrm>
            <a:prstGeom prst="rect">
              <a:avLst/>
            </a:prstGeom>
            <a:solidFill>
              <a:srgbClr val="97CAFC"/>
            </a:solidFill>
            <a:ln w="9525">
              <a:noFill/>
              <a:miter lim="800000"/>
              <a:headEnd/>
              <a:tailEnd/>
            </a:ln>
          </p:spPr>
          <p:txBody>
            <a:bodyPr/>
            <a:lstStyle/>
            <a:p>
              <a:endParaRPr lang="en-GB"/>
            </a:p>
          </p:txBody>
        </p:sp>
        <p:sp>
          <p:nvSpPr>
            <p:cNvPr id="196769" name="Rectangle 161"/>
            <p:cNvSpPr>
              <a:spLocks noChangeArrowheads="1"/>
            </p:cNvSpPr>
            <p:nvPr/>
          </p:nvSpPr>
          <p:spPr bwMode="auto">
            <a:xfrm>
              <a:off x="4713" y="750"/>
              <a:ext cx="24" cy="2058"/>
            </a:xfrm>
            <a:prstGeom prst="rect">
              <a:avLst/>
            </a:prstGeom>
            <a:solidFill>
              <a:srgbClr val="97CAFD"/>
            </a:solidFill>
            <a:ln w="9525">
              <a:noFill/>
              <a:miter lim="800000"/>
              <a:headEnd/>
              <a:tailEnd/>
            </a:ln>
          </p:spPr>
          <p:txBody>
            <a:bodyPr/>
            <a:lstStyle/>
            <a:p>
              <a:endParaRPr lang="en-GB"/>
            </a:p>
          </p:txBody>
        </p:sp>
        <p:sp>
          <p:nvSpPr>
            <p:cNvPr id="196770" name="Rectangle 162"/>
            <p:cNvSpPr>
              <a:spLocks noChangeArrowheads="1"/>
            </p:cNvSpPr>
            <p:nvPr/>
          </p:nvSpPr>
          <p:spPr bwMode="auto">
            <a:xfrm>
              <a:off x="4737" y="750"/>
              <a:ext cx="30" cy="2058"/>
            </a:xfrm>
            <a:prstGeom prst="rect">
              <a:avLst/>
            </a:prstGeom>
            <a:solidFill>
              <a:srgbClr val="97CAFD"/>
            </a:solidFill>
            <a:ln w="9525">
              <a:noFill/>
              <a:miter lim="800000"/>
              <a:headEnd/>
              <a:tailEnd/>
            </a:ln>
          </p:spPr>
          <p:txBody>
            <a:bodyPr/>
            <a:lstStyle/>
            <a:p>
              <a:endParaRPr lang="en-GB"/>
            </a:p>
          </p:txBody>
        </p:sp>
        <p:sp>
          <p:nvSpPr>
            <p:cNvPr id="196771" name="Rectangle 163"/>
            <p:cNvSpPr>
              <a:spLocks noChangeArrowheads="1"/>
            </p:cNvSpPr>
            <p:nvPr/>
          </p:nvSpPr>
          <p:spPr bwMode="auto">
            <a:xfrm>
              <a:off x="4767" y="750"/>
              <a:ext cx="24" cy="2058"/>
            </a:xfrm>
            <a:prstGeom prst="rect">
              <a:avLst/>
            </a:prstGeom>
            <a:solidFill>
              <a:srgbClr val="98CAFD"/>
            </a:solidFill>
            <a:ln w="9525">
              <a:noFill/>
              <a:miter lim="800000"/>
              <a:headEnd/>
              <a:tailEnd/>
            </a:ln>
          </p:spPr>
          <p:txBody>
            <a:bodyPr/>
            <a:lstStyle/>
            <a:p>
              <a:endParaRPr lang="en-GB"/>
            </a:p>
          </p:txBody>
        </p:sp>
        <p:sp>
          <p:nvSpPr>
            <p:cNvPr id="196772" name="Rectangle 164"/>
            <p:cNvSpPr>
              <a:spLocks noChangeArrowheads="1"/>
            </p:cNvSpPr>
            <p:nvPr/>
          </p:nvSpPr>
          <p:spPr bwMode="auto">
            <a:xfrm>
              <a:off x="4791" y="750"/>
              <a:ext cx="30" cy="2058"/>
            </a:xfrm>
            <a:prstGeom prst="rect">
              <a:avLst/>
            </a:prstGeom>
            <a:solidFill>
              <a:srgbClr val="98CAFD"/>
            </a:solidFill>
            <a:ln w="9525">
              <a:noFill/>
              <a:miter lim="800000"/>
              <a:headEnd/>
              <a:tailEnd/>
            </a:ln>
          </p:spPr>
          <p:txBody>
            <a:bodyPr/>
            <a:lstStyle/>
            <a:p>
              <a:endParaRPr lang="en-GB"/>
            </a:p>
          </p:txBody>
        </p:sp>
        <p:sp>
          <p:nvSpPr>
            <p:cNvPr id="196773" name="Rectangle 165"/>
            <p:cNvSpPr>
              <a:spLocks noChangeArrowheads="1"/>
            </p:cNvSpPr>
            <p:nvPr/>
          </p:nvSpPr>
          <p:spPr bwMode="auto">
            <a:xfrm>
              <a:off x="4821" y="750"/>
              <a:ext cx="24" cy="2058"/>
            </a:xfrm>
            <a:prstGeom prst="rect">
              <a:avLst/>
            </a:prstGeom>
            <a:solidFill>
              <a:srgbClr val="98CBFD"/>
            </a:solidFill>
            <a:ln w="9525">
              <a:noFill/>
              <a:miter lim="800000"/>
              <a:headEnd/>
              <a:tailEnd/>
            </a:ln>
          </p:spPr>
          <p:txBody>
            <a:bodyPr/>
            <a:lstStyle/>
            <a:p>
              <a:endParaRPr lang="en-GB"/>
            </a:p>
          </p:txBody>
        </p:sp>
        <p:sp>
          <p:nvSpPr>
            <p:cNvPr id="196774" name="Rectangle 166"/>
            <p:cNvSpPr>
              <a:spLocks noChangeArrowheads="1"/>
            </p:cNvSpPr>
            <p:nvPr/>
          </p:nvSpPr>
          <p:spPr bwMode="auto">
            <a:xfrm>
              <a:off x="4845" y="750"/>
              <a:ext cx="24" cy="2058"/>
            </a:xfrm>
            <a:prstGeom prst="rect">
              <a:avLst/>
            </a:prstGeom>
            <a:solidFill>
              <a:srgbClr val="98CBFE"/>
            </a:solidFill>
            <a:ln w="9525">
              <a:noFill/>
              <a:miter lim="800000"/>
              <a:headEnd/>
              <a:tailEnd/>
            </a:ln>
          </p:spPr>
          <p:txBody>
            <a:bodyPr/>
            <a:lstStyle/>
            <a:p>
              <a:endParaRPr lang="en-GB"/>
            </a:p>
          </p:txBody>
        </p:sp>
        <p:sp>
          <p:nvSpPr>
            <p:cNvPr id="196775" name="Rectangle 167"/>
            <p:cNvSpPr>
              <a:spLocks noChangeArrowheads="1"/>
            </p:cNvSpPr>
            <p:nvPr/>
          </p:nvSpPr>
          <p:spPr bwMode="auto">
            <a:xfrm>
              <a:off x="4869" y="750"/>
              <a:ext cx="30" cy="2058"/>
            </a:xfrm>
            <a:prstGeom prst="rect">
              <a:avLst/>
            </a:prstGeom>
            <a:solidFill>
              <a:srgbClr val="98CBFE"/>
            </a:solidFill>
            <a:ln w="9525">
              <a:noFill/>
              <a:miter lim="800000"/>
              <a:headEnd/>
              <a:tailEnd/>
            </a:ln>
          </p:spPr>
          <p:txBody>
            <a:bodyPr/>
            <a:lstStyle/>
            <a:p>
              <a:endParaRPr lang="en-GB"/>
            </a:p>
          </p:txBody>
        </p:sp>
        <p:sp>
          <p:nvSpPr>
            <p:cNvPr id="196776" name="Rectangle 168"/>
            <p:cNvSpPr>
              <a:spLocks noChangeArrowheads="1"/>
            </p:cNvSpPr>
            <p:nvPr/>
          </p:nvSpPr>
          <p:spPr bwMode="auto">
            <a:xfrm>
              <a:off x="4899" y="750"/>
              <a:ext cx="24" cy="2058"/>
            </a:xfrm>
            <a:prstGeom prst="rect">
              <a:avLst/>
            </a:prstGeom>
            <a:solidFill>
              <a:srgbClr val="98CBFE"/>
            </a:solidFill>
            <a:ln w="9525">
              <a:noFill/>
              <a:miter lim="800000"/>
              <a:headEnd/>
              <a:tailEnd/>
            </a:ln>
          </p:spPr>
          <p:txBody>
            <a:bodyPr/>
            <a:lstStyle/>
            <a:p>
              <a:endParaRPr lang="en-GB"/>
            </a:p>
          </p:txBody>
        </p:sp>
        <p:sp>
          <p:nvSpPr>
            <p:cNvPr id="196777" name="Rectangle 169"/>
            <p:cNvSpPr>
              <a:spLocks noChangeArrowheads="1"/>
            </p:cNvSpPr>
            <p:nvPr/>
          </p:nvSpPr>
          <p:spPr bwMode="auto">
            <a:xfrm>
              <a:off x="4923" y="750"/>
              <a:ext cx="30" cy="2058"/>
            </a:xfrm>
            <a:prstGeom prst="rect">
              <a:avLst/>
            </a:prstGeom>
            <a:solidFill>
              <a:srgbClr val="98CBFE"/>
            </a:solidFill>
            <a:ln w="9525">
              <a:noFill/>
              <a:miter lim="800000"/>
              <a:headEnd/>
              <a:tailEnd/>
            </a:ln>
          </p:spPr>
          <p:txBody>
            <a:bodyPr/>
            <a:lstStyle/>
            <a:p>
              <a:endParaRPr lang="en-GB"/>
            </a:p>
          </p:txBody>
        </p:sp>
        <p:sp>
          <p:nvSpPr>
            <p:cNvPr id="196778" name="Rectangle 170"/>
            <p:cNvSpPr>
              <a:spLocks noChangeArrowheads="1"/>
            </p:cNvSpPr>
            <p:nvPr/>
          </p:nvSpPr>
          <p:spPr bwMode="auto">
            <a:xfrm>
              <a:off x="4953" y="750"/>
              <a:ext cx="24" cy="2058"/>
            </a:xfrm>
            <a:prstGeom prst="rect">
              <a:avLst/>
            </a:prstGeom>
            <a:solidFill>
              <a:srgbClr val="99CCFF"/>
            </a:solidFill>
            <a:ln w="9525">
              <a:noFill/>
              <a:miter lim="800000"/>
              <a:headEnd/>
              <a:tailEnd/>
            </a:ln>
          </p:spPr>
          <p:txBody>
            <a:bodyPr/>
            <a:lstStyle/>
            <a:p>
              <a:endParaRPr lang="en-GB"/>
            </a:p>
          </p:txBody>
        </p:sp>
      </p:grpSp>
      <p:sp>
        <p:nvSpPr>
          <p:cNvPr id="196779" name="Rectangle 171"/>
          <p:cNvSpPr>
            <a:spLocks noChangeArrowheads="1"/>
          </p:cNvSpPr>
          <p:nvPr/>
        </p:nvSpPr>
        <p:spPr bwMode="auto">
          <a:xfrm>
            <a:off x="2125663" y="1870075"/>
            <a:ext cx="5203825" cy="3092450"/>
          </a:xfrm>
          <a:prstGeom prst="rect">
            <a:avLst/>
          </a:prstGeom>
          <a:noFill/>
          <a:ln w="9525">
            <a:noFill/>
            <a:miter lim="800000"/>
            <a:headEnd/>
            <a:tailEnd/>
          </a:ln>
        </p:spPr>
        <p:txBody>
          <a:bodyPr/>
          <a:lstStyle/>
          <a:p>
            <a:endParaRPr lang="en-GB"/>
          </a:p>
        </p:txBody>
      </p:sp>
      <p:sp>
        <p:nvSpPr>
          <p:cNvPr id="196780" name="Rectangle 172"/>
          <p:cNvSpPr>
            <a:spLocks noChangeArrowheads="1"/>
          </p:cNvSpPr>
          <p:nvPr/>
        </p:nvSpPr>
        <p:spPr bwMode="auto">
          <a:xfrm>
            <a:off x="2125663" y="1870075"/>
            <a:ext cx="5203825" cy="3092450"/>
          </a:xfrm>
          <a:prstGeom prst="rect">
            <a:avLst/>
          </a:prstGeom>
          <a:noFill/>
          <a:ln w="9525">
            <a:solidFill>
              <a:srgbClr val="808080"/>
            </a:solidFill>
            <a:miter lim="800000"/>
            <a:headEnd/>
            <a:tailEnd/>
          </a:ln>
        </p:spPr>
        <p:txBody>
          <a:bodyPr/>
          <a:lstStyle/>
          <a:p>
            <a:endParaRPr lang="en-GB"/>
          </a:p>
        </p:txBody>
      </p:sp>
      <p:sp>
        <p:nvSpPr>
          <p:cNvPr id="196781" name="Line 173"/>
          <p:cNvSpPr>
            <a:spLocks noChangeShapeType="1"/>
          </p:cNvSpPr>
          <p:nvPr/>
        </p:nvSpPr>
        <p:spPr bwMode="auto">
          <a:xfrm>
            <a:off x="2125663" y="1870075"/>
            <a:ext cx="1587" cy="3092450"/>
          </a:xfrm>
          <a:prstGeom prst="line">
            <a:avLst/>
          </a:prstGeom>
          <a:noFill/>
          <a:ln w="0">
            <a:solidFill>
              <a:srgbClr val="000000"/>
            </a:solidFill>
            <a:round/>
            <a:headEnd/>
            <a:tailEnd/>
          </a:ln>
        </p:spPr>
        <p:txBody>
          <a:bodyPr/>
          <a:lstStyle/>
          <a:p>
            <a:endParaRPr lang="en-GB"/>
          </a:p>
        </p:txBody>
      </p:sp>
      <p:sp>
        <p:nvSpPr>
          <p:cNvPr id="196782" name="Line 174"/>
          <p:cNvSpPr>
            <a:spLocks noChangeShapeType="1"/>
          </p:cNvSpPr>
          <p:nvPr/>
        </p:nvSpPr>
        <p:spPr bwMode="auto">
          <a:xfrm>
            <a:off x="2074863" y="4962525"/>
            <a:ext cx="50800" cy="1588"/>
          </a:xfrm>
          <a:prstGeom prst="line">
            <a:avLst/>
          </a:prstGeom>
          <a:noFill/>
          <a:ln w="0">
            <a:solidFill>
              <a:srgbClr val="000000"/>
            </a:solidFill>
            <a:round/>
            <a:headEnd/>
            <a:tailEnd/>
          </a:ln>
        </p:spPr>
        <p:txBody>
          <a:bodyPr/>
          <a:lstStyle/>
          <a:p>
            <a:endParaRPr lang="en-GB"/>
          </a:p>
        </p:txBody>
      </p:sp>
      <p:sp>
        <p:nvSpPr>
          <p:cNvPr id="196783" name="Line 175"/>
          <p:cNvSpPr>
            <a:spLocks noChangeShapeType="1"/>
          </p:cNvSpPr>
          <p:nvPr/>
        </p:nvSpPr>
        <p:spPr bwMode="auto">
          <a:xfrm>
            <a:off x="2074863" y="4619625"/>
            <a:ext cx="50800" cy="1588"/>
          </a:xfrm>
          <a:prstGeom prst="line">
            <a:avLst/>
          </a:prstGeom>
          <a:noFill/>
          <a:ln w="0">
            <a:solidFill>
              <a:srgbClr val="000000"/>
            </a:solidFill>
            <a:round/>
            <a:headEnd/>
            <a:tailEnd/>
          </a:ln>
        </p:spPr>
        <p:txBody>
          <a:bodyPr/>
          <a:lstStyle/>
          <a:p>
            <a:endParaRPr lang="en-GB"/>
          </a:p>
        </p:txBody>
      </p:sp>
      <p:sp>
        <p:nvSpPr>
          <p:cNvPr id="196784" name="Line 176"/>
          <p:cNvSpPr>
            <a:spLocks noChangeShapeType="1"/>
          </p:cNvSpPr>
          <p:nvPr/>
        </p:nvSpPr>
        <p:spPr bwMode="auto">
          <a:xfrm>
            <a:off x="2074863" y="4278313"/>
            <a:ext cx="50800" cy="0"/>
          </a:xfrm>
          <a:prstGeom prst="line">
            <a:avLst/>
          </a:prstGeom>
          <a:noFill/>
          <a:ln w="0">
            <a:solidFill>
              <a:srgbClr val="000000"/>
            </a:solidFill>
            <a:round/>
            <a:headEnd/>
            <a:tailEnd/>
          </a:ln>
        </p:spPr>
        <p:txBody>
          <a:bodyPr/>
          <a:lstStyle/>
          <a:p>
            <a:endParaRPr lang="en-GB"/>
          </a:p>
        </p:txBody>
      </p:sp>
      <p:sp>
        <p:nvSpPr>
          <p:cNvPr id="196785" name="Line 177"/>
          <p:cNvSpPr>
            <a:spLocks noChangeShapeType="1"/>
          </p:cNvSpPr>
          <p:nvPr/>
        </p:nvSpPr>
        <p:spPr bwMode="auto">
          <a:xfrm>
            <a:off x="2074863" y="3935413"/>
            <a:ext cx="50800" cy="1587"/>
          </a:xfrm>
          <a:prstGeom prst="line">
            <a:avLst/>
          </a:prstGeom>
          <a:noFill/>
          <a:ln w="0">
            <a:solidFill>
              <a:srgbClr val="000000"/>
            </a:solidFill>
            <a:round/>
            <a:headEnd/>
            <a:tailEnd/>
          </a:ln>
        </p:spPr>
        <p:txBody>
          <a:bodyPr/>
          <a:lstStyle/>
          <a:p>
            <a:endParaRPr lang="en-GB"/>
          </a:p>
        </p:txBody>
      </p:sp>
      <p:sp>
        <p:nvSpPr>
          <p:cNvPr id="196786" name="Line 178"/>
          <p:cNvSpPr>
            <a:spLocks noChangeShapeType="1"/>
          </p:cNvSpPr>
          <p:nvPr/>
        </p:nvSpPr>
        <p:spPr bwMode="auto">
          <a:xfrm>
            <a:off x="2074863" y="3592513"/>
            <a:ext cx="50800" cy="1587"/>
          </a:xfrm>
          <a:prstGeom prst="line">
            <a:avLst/>
          </a:prstGeom>
          <a:noFill/>
          <a:ln w="0">
            <a:solidFill>
              <a:srgbClr val="000000"/>
            </a:solidFill>
            <a:round/>
            <a:headEnd/>
            <a:tailEnd/>
          </a:ln>
        </p:spPr>
        <p:txBody>
          <a:bodyPr/>
          <a:lstStyle/>
          <a:p>
            <a:endParaRPr lang="en-GB"/>
          </a:p>
        </p:txBody>
      </p:sp>
      <p:sp>
        <p:nvSpPr>
          <p:cNvPr id="196787" name="Line 179"/>
          <p:cNvSpPr>
            <a:spLocks noChangeShapeType="1"/>
          </p:cNvSpPr>
          <p:nvPr/>
        </p:nvSpPr>
        <p:spPr bwMode="auto">
          <a:xfrm>
            <a:off x="2074863" y="3241675"/>
            <a:ext cx="50800" cy="0"/>
          </a:xfrm>
          <a:prstGeom prst="line">
            <a:avLst/>
          </a:prstGeom>
          <a:noFill/>
          <a:ln w="0">
            <a:solidFill>
              <a:srgbClr val="000000"/>
            </a:solidFill>
            <a:round/>
            <a:headEnd/>
            <a:tailEnd/>
          </a:ln>
        </p:spPr>
        <p:txBody>
          <a:bodyPr/>
          <a:lstStyle/>
          <a:p>
            <a:endParaRPr lang="en-GB"/>
          </a:p>
        </p:txBody>
      </p:sp>
      <p:sp>
        <p:nvSpPr>
          <p:cNvPr id="196788" name="Line 180"/>
          <p:cNvSpPr>
            <a:spLocks noChangeShapeType="1"/>
          </p:cNvSpPr>
          <p:nvPr/>
        </p:nvSpPr>
        <p:spPr bwMode="auto">
          <a:xfrm>
            <a:off x="2074863" y="2898775"/>
            <a:ext cx="50800" cy="1588"/>
          </a:xfrm>
          <a:prstGeom prst="line">
            <a:avLst/>
          </a:prstGeom>
          <a:noFill/>
          <a:ln w="0">
            <a:solidFill>
              <a:srgbClr val="000000"/>
            </a:solidFill>
            <a:round/>
            <a:headEnd/>
            <a:tailEnd/>
          </a:ln>
        </p:spPr>
        <p:txBody>
          <a:bodyPr/>
          <a:lstStyle/>
          <a:p>
            <a:endParaRPr lang="en-GB"/>
          </a:p>
        </p:txBody>
      </p:sp>
      <p:sp>
        <p:nvSpPr>
          <p:cNvPr id="196789" name="Line 181"/>
          <p:cNvSpPr>
            <a:spLocks noChangeShapeType="1"/>
          </p:cNvSpPr>
          <p:nvPr/>
        </p:nvSpPr>
        <p:spPr bwMode="auto">
          <a:xfrm>
            <a:off x="2074863" y="2555875"/>
            <a:ext cx="50800" cy="1588"/>
          </a:xfrm>
          <a:prstGeom prst="line">
            <a:avLst/>
          </a:prstGeom>
          <a:noFill/>
          <a:ln w="0">
            <a:solidFill>
              <a:srgbClr val="000000"/>
            </a:solidFill>
            <a:round/>
            <a:headEnd/>
            <a:tailEnd/>
          </a:ln>
        </p:spPr>
        <p:txBody>
          <a:bodyPr/>
          <a:lstStyle/>
          <a:p>
            <a:endParaRPr lang="en-GB"/>
          </a:p>
        </p:txBody>
      </p:sp>
      <p:sp>
        <p:nvSpPr>
          <p:cNvPr id="196790" name="Line 182"/>
          <p:cNvSpPr>
            <a:spLocks noChangeShapeType="1"/>
          </p:cNvSpPr>
          <p:nvPr/>
        </p:nvSpPr>
        <p:spPr bwMode="auto">
          <a:xfrm>
            <a:off x="2074863" y="2212975"/>
            <a:ext cx="50800" cy="1588"/>
          </a:xfrm>
          <a:prstGeom prst="line">
            <a:avLst/>
          </a:prstGeom>
          <a:noFill/>
          <a:ln w="0">
            <a:solidFill>
              <a:srgbClr val="000000"/>
            </a:solidFill>
            <a:round/>
            <a:headEnd/>
            <a:tailEnd/>
          </a:ln>
        </p:spPr>
        <p:txBody>
          <a:bodyPr/>
          <a:lstStyle/>
          <a:p>
            <a:endParaRPr lang="en-GB"/>
          </a:p>
        </p:txBody>
      </p:sp>
      <p:sp>
        <p:nvSpPr>
          <p:cNvPr id="196791" name="Line 183"/>
          <p:cNvSpPr>
            <a:spLocks noChangeShapeType="1"/>
          </p:cNvSpPr>
          <p:nvPr/>
        </p:nvSpPr>
        <p:spPr bwMode="auto">
          <a:xfrm>
            <a:off x="2074863" y="1870075"/>
            <a:ext cx="50800" cy="1588"/>
          </a:xfrm>
          <a:prstGeom prst="line">
            <a:avLst/>
          </a:prstGeom>
          <a:noFill/>
          <a:ln w="0">
            <a:solidFill>
              <a:srgbClr val="000000"/>
            </a:solidFill>
            <a:round/>
            <a:headEnd/>
            <a:tailEnd/>
          </a:ln>
        </p:spPr>
        <p:txBody>
          <a:bodyPr/>
          <a:lstStyle/>
          <a:p>
            <a:endParaRPr lang="en-GB"/>
          </a:p>
        </p:txBody>
      </p:sp>
      <p:sp>
        <p:nvSpPr>
          <p:cNvPr id="196792" name="Line 184"/>
          <p:cNvSpPr>
            <a:spLocks noChangeShapeType="1"/>
          </p:cNvSpPr>
          <p:nvPr/>
        </p:nvSpPr>
        <p:spPr bwMode="auto">
          <a:xfrm flipV="1">
            <a:off x="2176463" y="3935413"/>
            <a:ext cx="103187" cy="61912"/>
          </a:xfrm>
          <a:prstGeom prst="line">
            <a:avLst/>
          </a:prstGeom>
          <a:noFill/>
          <a:ln w="19050">
            <a:solidFill>
              <a:srgbClr val="FF0000"/>
            </a:solidFill>
            <a:round/>
            <a:headEnd/>
            <a:tailEnd/>
          </a:ln>
        </p:spPr>
        <p:txBody>
          <a:bodyPr/>
          <a:lstStyle/>
          <a:p>
            <a:endParaRPr lang="en-GB"/>
          </a:p>
        </p:txBody>
      </p:sp>
      <p:sp>
        <p:nvSpPr>
          <p:cNvPr id="196793" name="Line 185"/>
          <p:cNvSpPr>
            <a:spLocks noChangeShapeType="1"/>
          </p:cNvSpPr>
          <p:nvPr/>
        </p:nvSpPr>
        <p:spPr bwMode="auto">
          <a:xfrm flipV="1">
            <a:off x="2279650" y="3898900"/>
            <a:ext cx="103188" cy="36513"/>
          </a:xfrm>
          <a:prstGeom prst="line">
            <a:avLst/>
          </a:prstGeom>
          <a:noFill/>
          <a:ln w="25400">
            <a:solidFill>
              <a:srgbClr val="FF0000"/>
            </a:solidFill>
            <a:round/>
            <a:headEnd/>
            <a:tailEnd/>
          </a:ln>
        </p:spPr>
        <p:txBody>
          <a:bodyPr/>
          <a:lstStyle/>
          <a:p>
            <a:endParaRPr lang="en-GB"/>
          </a:p>
        </p:txBody>
      </p:sp>
      <p:sp>
        <p:nvSpPr>
          <p:cNvPr id="196794" name="Line 186"/>
          <p:cNvSpPr>
            <a:spLocks noChangeShapeType="1"/>
          </p:cNvSpPr>
          <p:nvPr/>
        </p:nvSpPr>
        <p:spPr bwMode="auto">
          <a:xfrm>
            <a:off x="2382838" y="3898900"/>
            <a:ext cx="111125" cy="63500"/>
          </a:xfrm>
          <a:prstGeom prst="line">
            <a:avLst/>
          </a:prstGeom>
          <a:noFill/>
          <a:ln w="25400">
            <a:solidFill>
              <a:srgbClr val="FF0000"/>
            </a:solidFill>
            <a:round/>
            <a:headEnd/>
            <a:tailEnd/>
          </a:ln>
        </p:spPr>
        <p:txBody>
          <a:bodyPr/>
          <a:lstStyle/>
          <a:p>
            <a:endParaRPr lang="en-GB"/>
          </a:p>
        </p:txBody>
      </p:sp>
      <p:sp>
        <p:nvSpPr>
          <p:cNvPr id="196795" name="Line 187"/>
          <p:cNvSpPr>
            <a:spLocks noChangeShapeType="1"/>
          </p:cNvSpPr>
          <p:nvPr/>
        </p:nvSpPr>
        <p:spPr bwMode="auto">
          <a:xfrm flipV="1">
            <a:off x="2493963" y="3862388"/>
            <a:ext cx="103187" cy="100012"/>
          </a:xfrm>
          <a:prstGeom prst="line">
            <a:avLst/>
          </a:prstGeom>
          <a:noFill/>
          <a:ln w="25400">
            <a:solidFill>
              <a:srgbClr val="FF0000"/>
            </a:solidFill>
            <a:round/>
            <a:headEnd/>
            <a:tailEnd/>
          </a:ln>
        </p:spPr>
        <p:txBody>
          <a:bodyPr/>
          <a:lstStyle/>
          <a:p>
            <a:endParaRPr lang="en-GB"/>
          </a:p>
        </p:txBody>
      </p:sp>
      <p:sp>
        <p:nvSpPr>
          <p:cNvPr id="196796" name="Line 188"/>
          <p:cNvSpPr>
            <a:spLocks noChangeShapeType="1"/>
          </p:cNvSpPr>
          <p:nvPr/>
        </p:nvSpPr>
        <p:spPr bwMode="auto">
          <a:xfrm flipV="1">
            <a:off x="2597150" y="3827463"/>
            <a:ext cx="101600" cy="34925"/>
          </a:xfrm>
          <a:prstGeom prst="line">
            <a:avLst/>
          </a:prstGeom>
          <a:noFill/>
          <a:ln w="25400">
            <a:solidFill>
              <a:srgbClr val="FF0000"/>
            </a:solidFill>
            <a:round/>
            <a:headEnd/>
            <a:tailEnd/>
          </a:ln>
        </p:spPr>
        <p:txBody>
          <a:bodyPr/>
          <a:lstStyle/>
          <a:p>
            <a:endParaRPr lang="en-GB"/>
          </a:p>
        </p:txBody>
      </p:sp>
      <p:sp>
        <p:nvSpPr>
          <p:cNvPr id="196797" name="Line 189"/>
          <p:cNvSpPr>
            <a:spLocks noChangeShapeType="1"/>
          </p:cNvSpPr>
          <p:nvPr/>
        </p:nvSpPr>
        <p:spPr bwMode="auto">
          <a:xfrm flipV="1">
            <a:off x="2698750" y="3727450"/>
            <a:ext cx="103188" cy="100013"/>
          </a:xfrm>
          <a:prstGeom prst="line">
            <a:avLst/>
          </a:prstGeom>
          <a:noFill/>
          <a:ln w="25400">
            <a:solidFill>
              <a:srgbClr val="FF0000"/>
            </a:solidFill>
            <a:round/>
            <a:headEnd/>
            <a:tailEnd/>
          </a:ln>
        </p:spPr>
        <p:txBody>
          <a:bodyPr/>
          <a:lstStyle/>
          <a:p>
            <a:endParaRPr lang="en-GB"/>
          </a:p>
        </p:txBody>
      </p:sp>
      <p:sp>
        <p:nvSpPr>
          <p:cNvPr id="196798" name="Line 190"/>
          <p:cNvSpPr>
            <a:spLocks noChangeShapeType="1"/>
          </p:cNvSpPr>
          <p:nvPr/>
        </p:nvSpPr>
        <p:spPr bwMode="auto">
          <a:xfrm>
            <a:off x="2801938" y="3727450"/>
            <a:ext cx="103187" cy="414338"/>
          </a:xfrm>
          <a:prstGeom prst="line">
            <a:avLst/>
          </a:prstGeom>
          <a:noFill/>
          <a:ln w="25400">
            <a:solidFill>
              <a:srgbClr val="FF0000"/>
            </a:solidFill>
            <a:round/>
            <a:headEnd/>
            <a:tailEnd/>
          </a:ln>
        </p:spPr>
        <p:txBody>
          <a:bodyPr/>
          <a:lstStyle/>
          <a:p>
            <a:endParaRPr lang="en-GB"/>
          </a:p>
        </p:txBody>
      </p:sp>
      <p:sp>
        <p:nvSpPr>
          <p:cNvPr id="196799" name="Line 191"/>
          <p:cNvSpPr>
            <a:spLocks noChangeShapeType="1"/>
          </p:cNvSpPr>
          <p:nvPr/>
        </p:nvSpPr>
        <p:spPr bwMode="auto">
          <a:xfrm>
            <a:off x="2905125" y="4141788"/>
            <a:ext cx="101600" cy="234950"/>
          </a:xfrm>
          <a:prstGeom prst="line">
            <a:avLst/>
          </a:prstGeom>
          <a:noFill/>
          <a:ln w="25400">
            <a:solidFill>
              <a:srgbClr val="FF0000"/>
            </a:solidFill>
            <a:round/>
            <a:headEnd/>
            <a:tailEnd/>
          </a:ln>
        </p:spPr>
        <p:txBody>
          <a:bodyPr/>
          <a:lstStyle/>
          <a:p>
            <a:endParaRPr lang="en-GB"/>
          </a:p>
        </p:txBody>
      </p:sp>
      <p:sp>
        <p:nvSpPr>
          <p:cNvPr id="196800" name="Line 192"/>
          <p:cNvSpPr>
            <a:spLocks noChangeShapeType="1"/>
          </p:cNvSpPr>
          <p:nvPr/>
        </p:nvSpPr>
        <p:spPr bwMode="auto">
          <a:xfrm flipV="1">
            <a:off x="3006725" y="3997325"/>
            <a:ext cx="111125" cy="379413"/>
          </a:xfrm>
          <a:prstGeom prst="line">
            <a:avLst/>
          </a:prstGeom>
          <a:noFill/>
          <a:ln w="25400">
            <a:solidFill>
              <a:srgbClr val="FF0000"/>
            </a:solidFill>
            <a:round/>
            <a:headEnd/>
            <a:tailEnd/>
          </a:ln>
        </p:spPr>
        <p:txBody>
          <a:bodyPr/>
          <a:lstStyle/>
          <a:p>
            <a:endParaRPr lang="en-GB"/>
          </a:p>
        </p:txBody>
      </p:sp>
      <p:sp>
        <p:nvSpPr>
          <p:cNvPr id="196801" name="Line 193"/>
          <p:cNvSpPr>
            <a:spLocks noChangeShapeType="1"/>
          </p:cNvSpPr>
          <p:nvPr/>
        </p:nvSpPr>
        <p:spPr bwMode="auto">
          <a:xfrm>
            <a:off x="3529013" y="3935413"/>
            <a:ext cx="103187" cy="306387"/>
          </a:xfrm>
          <a:prstGeom prst="line">
            <a:avLst/>
          </a:prstGeom>
          <a:noFill/>
          <a:ln w="25400">
            <a:solidFill>
              <a:srgbClr val="FF0000"/>
            </a:solidFill>
            <a:round/>
            <a:headEnd/>
            <a:tailEnd/>
          </a:ln>
        </p:spPr>
        <p:txBody>
          <a:bodyPr/>
          <a:lstStyle/>
          <a:p>
            <a:endParaRPr lang="en-GB"/>
          </a:p>
        </p:txBody>
      </p:sp>
      <p:sp>
        <p:nvSpPr>
          <p:cNvPr id="196802" name="Line 194"/>
          <p:cNvSpPr>
            <a:spLocks noChangeShapeType="1"/>
          </p:cNvSpPr>
          <p:nvPr/>
        </p:nvSpPr>
        <p:spPr bwMode="auto">
          <a:xfrm flipV="1">
            <a:off x="3632200" y="3862388"/>
            <a:ext cx="103188" cy="379412"/>
          </a:xfrm>
          <a:prstGeom prst="line">
            <a:avLst/>
          </a:prstGeom>
          <a:noFill/>
          <a:ln w="25400">
            <a:solidFill>
              <a:srgbClr val="FF0000"/>
            </a:solidFill>
            <a:round/>
            <a:headEnd/>
            <a:tailEnd/>
          </a:ln>
        </p:spPr>
        <p:txBody>
          <a:bodyPr/>
          <a:lstStyle/>
          <a:p>
            <a:endParaRPr lang="en-GB"/>
          </a:p>
        </p:txBody>
      </p:sp>
      <p:sp>
        <p:nvSpPr>
          <p:cNvPr id="196803" name="Line 195"/>
          <p:cNvSpPr>
            <a:spLocks noChangeShapeType="1"/>
          </p:cNvSpPr>
          <p:nvPr/>
        </p:nvSpPr>
        <p:spPr bwMode="auto">
          <a:xfrm>
            <a:off x="3735388" y="3862388"/>
            <a:ext cx="111125" cy="306387"/>
          </a:xfrm>
          <a:prstGeom prst="line">
            <a:avLst/>
          </a:prstGeom>
          <a:noFill/>
          <a:ln w="25400">
            <a:solidFill>
              <a:srgbClr val="FF0000"/>
            </a:solidFill>
            <a:round/>
            <a:headEnd/>
            <a:tailEnd/>
          </a:ln>
        </p:spPr>
        <p:txBody>
          <a:bodyPr/>
          <a:lstStyle/>
          <a:p>
            <a:endParaRPr lang="en-GB"/>
          </a:p>
        </p:txBody>
      </p:sp>
      <p:sp>
        <p:nvSpPr>
          <p:cNvPr id="196804" name="Line 196"/>
          <p:cNvSpPr>
            <a:spLocks noChangeShapeType="1"/>
          </p:cNvSpPr>
          <p:nvPr/>
        </p:nvSpPr>
        <p:spPr bwMode="auto">
          <a:xfrm flipV="1">
            <a:off x="3846513" y="4033838"/>
            <a:ext cx="101600" cy="134937"/>
          </a:xfrm>
          <a:prstGeom prst="line">
            <a:avLst/>
          </a:prstGeom>
          <a:noFill/>
          <a:ln w="25400">
            <a:solidFill>
              <a:srgbClr val="FF0000"/>
            </a:solidFill>
            <a:round/>
            <a:headEnd/>
            <a:tailEnd/>
          </a:ln>
        </p:spPr>
        <p:txBody>
          <a:bodyPr/>
          <a:lstStyle/>
          <a:p>
            <a:endParaRPr lang="en-GB"/>
          </a:p>
        </p:txBody>
      </p:sp>
      <p:sp>
        <p:nvSpPr>
          <p:cNvPr id="196805" name="Line 197"/>
          <p:cNvSpPr>
            <a:spLocks noChangeShapeType="1"/>
          </p:cNvSpPr>
          <p:nvPr/>
        </p:nvSpPr>
        <p:spPr bwMode="auto">
          <a:xfrm flipV="1">
            <a:off x="3948113" y="3862388"/>
            <a:ext cx="103187" cy="171450"/>
          </a:xfrm>
          <a:prstGeom prst="line">
            <a:avLst/>
          </a:prstGeom>
          <a:noFill/>
          <a:ln w="25400">
            <a:solidFill>
              <a:srgbClr val="FF0000"/>
            </a:solidFill>
            <a:round/>
            <a:headEnd/>
            <a:tailEnd/>
          </a:ln>
        </p:spPr>
        <p:txBody>
          <a:bodyPr/>
          <a:lstStyle/>
          <a:p>
            <a:endParaRPr lang="en-GB"/>
          </a:p>
        </p:txBody>
      </p:sp>
      <p:sp>
        <p:nvSpPr>
          <p:cNvPr id="196806" name="Line 198"/>
          <p:cNvSpPr>
            <a:spLocks noChangeShapeType="1"/>
          </p:cNvSpPr>
          <p:nvPr/>
        </p:nvSpPr>
        <p:spPr bwMode="auto">
          <a:xfrm>
            <a:off x="4051300" y="3862388"/>
            <a:ext cx="103188" cy="100012"/>
          </a:xfrm>
          <a:prstGeom prst="line">
            <a:avLst/>
          </a:prstGeom>
          <a:noFill/>
          <a:ln w="25400">
            <a:solidFill>
              <a:srgbClr val="FF0000"/>
            </a:solidFill>
            <a:round/>
            <a:headEnd/>
            <a:tailEnd/>
          </a:ln>
        </p:spPr>
        <p:txBody>
          <a:bodyPr/>
          <a:lstStyle/>
          <a:p>
            <a:endParaRPr lang="en-GB"/>
          </a:p>
        </p:txBody>
      </p:sp>
      <p:sp>
        <p:nvSpPr>
          <p:cNvPr id="196807" name="Line 199"/>
          <p:cNvSpPr>
            <a:spLocks noChangeShapeType="1"/>
          </p:cNvSpPr>
          <p:nvPr/>
        </p:nvSpPr>
        <p:spPr bwMode="auto">
          <a:xfrm flipV="1">
            <a:off x="4154488" y="3790950"/>
            <a:ext cx="103187" cy="171450"/>
          </a:xfrm>
          <a:prstGeom prst="line">
            <a:avLst/>
          </a:prstGeom>
          <a:noFill/>
          <a:ln w="25400">
            <a:solidFill>
              <a:srgbClr val="FF0000"/>
            </a:solidFill>
            <a:round/>
            <a:headEnd/>
            <a:tailEnd/>
          </a:ln>
        </p:spPr>
        <p:txBody>
          <a:bodyPr/>
          <a:lstStyle/>
          <a:p>
            <a:endParaRPr lang="en-GB"/>
          </a:p>
        </p:txBody>
      </p:sp>
      <p:sp>
        <p:nvSpPr>
          <p:cNvPr id="196808" name="Line 200"/>
          <p:cNvSpPr>
            <a:spLocks noChangeShapeType="1"/>
          </p:cNvSpPr>
          <p:nvPr/>
        </p:nvSpPr>
        <p:spPr bwMode="auto">
          <a:xfrm>
            <a:off x="4257675" y="3790950"/>
            <a:ext cx="101600" cy="414338"/>
          </a:xfrm>
          <a:prstGeom prst="line">
            <a:avLst/>
          </a:prstGeom>
          <a:noFill/>
          <a:ln w="25400">
            <a:solidFill>
              <a:srgbClr val="FF0000"/>
            </a:solidFill>
            <a:round/>
            <a:headEnd/>
            <a:tailEnd/>
          </a:ln>
        </p:spPr>
        <p:txBody>
          <a:bodyPr/>
          <a:lstStyle/>
          <a:p>
            <a:endParaRPr lang="en-GB"/>
          </a:p>
        </p:txBody>
      </p:sp>
      <p:sp>
        <p:nvSpPr>
          <p:cNvPr id="196809" name="Line 201"/>
          <p:cNvSpPr>
            <a:spLocks noChangeShapeType="1"/>
          </p:cNvSpPr>
          <p:nvPr/>
        </p:nvSpPr>
        <p:spPr bwMode="auto">
          <a:xfrm flipV="1">
            <a:off x="4359275" y="3862388"/>
            <a:ext cx="111125" cy="342900"/>
          </a:xfrm>
          <a:prstGeom prst="line">
            <a:avLst/>
          </a:prstGeom>
          <a:noFill/>
          <a:ln w="25400">
            <a:solidFill>
              <a:srgbClr val="FF0000"/>
            </a:solidFill>
            <a:round/>
            <a:headEnd/>
            <a:tailEnd/>
          </a:ln>
        </p:spPr>
        <p:txBody>
          <a:bodyPr/>
          <a:lstStyle/>
          <a:p>
            <a:endParaRPr lang="en-GB"/>
          </a:p>
        </p:txBody>
      </p:sp>
      <p:sp>
        <p:nvSpPr>
          <p:cNvPr id="196810" name="Line 202"/>
          <p:cNvSpPr>
            <a:spLocks noChangeShapeType="1"/>
          </p:cNvSpPr>
          <p:nvPr/>
        </p:nvSpPr>
        <p:spPr bwMode="auto">
          <a:xfrm flipV="1">
            <a:off x="4470400" y="3727450"/>
            <a:ext cx="103188" cy="134938"/>
          </a:xfrm>
          <a:prstGeom prst="line">
            <a:avLst/>
          </a:prstGeom>
          <a:noFill/>
          <a:ln w="25400">
            <a:solidFill>
              <a:srgbClr val="FF0000"/>
            </a:solidFill>
            <a:round/>
            <a:headEnd/>
            <a:tailEnd/>
          </a:ln>
        </p:spPr>
        <p:txBody>
          <a:bodyPr/>
          <a:lstStyle/>
          <a:p>
            <a:endParaRPr lang="en-GB"/>
          </a:p>
        </p:txBody>
      </p:sp>
      <p:sp>
        <p:nvSpPr>
          <p:cNvPr id="196811" name="Line 203"/>
          <p:cNvSpPr>
            <a:spLocks noChangeShapeType="1"/>
          </p:cNvSpPr>
          <p:nvPr/>
        </p:nvSpPr>
        <p:spPr bwMode="auto">
          <a:xfrm>
            <a:off x="4573588" y="3727450"/>
            <a:ext cx="103187" cy="585788"/>
          </a:xfrm>
          <a:prstGeom prst="line">
            <a:avLst/>
          </a:prstGeom>
          <a:noFill/>
          <a:ln w="25400">
            <a:solidFill>
              <a:srgbClr val="FF0000"/>
            </a:solidFill>
            <a:round/>
            <a:headEnd/>
            <a:tailEnd/>
          </a:ln>
        </p:spPr>
        <p:txBody>
          <a:bodyPr/>
          <a:lstStyle/>
          <a:p>
            <a:endParaRPr lang="en-GB"/>
          </a:p>
        </p:txBody>
      </p:sp>
      <p:sp>
        <p:nvSpPr>
          <p:cNvPr id="196812" name="Line 204"/>
          <p:cNvSpPr>
            <a:spLocks noChangeShapeType="1"/>
          </p:cNvSpPr>
          <p:nvPr/>
        </p:nvSpPr>
        <p:spPr bwMode="auto">
          <a:xfrm flipV="1">
            <a:off x="4676775" y="3916363"/>
            <a:ext cx="141288" cy="396875"/>
          </a:xfrm>
          <a:prstGeom prst="line">
            <a:avLst/>
          </a:prstGeom>
          <a:noFill/>
          <a:ln w="25400">
            <a:solidFill>
              <a:srgbClr val="FF0000"/>
            </a:solidFill>
            <a:round/>
            <a:headEnd/>
            <a:tailEnd/>
          </a:ln>
        </p:spPr>
        <p:txBody>
          <a:bodyPr/>
          <a:lstStyle/>
          <a:p>
            <a:endParaRPr lang="en-GB"/>
          </a:p>
        </p:txBody>
      </p:sp>
      <p:sp>
        <p:nvSpPr>
          <p:cNvPr id="196813" name="Line 205"/>
          <p:cNvSpPr>
            <a:spLocks noChangeShapeType="1"/>
          </p:cNvSpPr>
          <p:nvPr/>
        </p:nvSpPr>
        <p:spPr bwMode="auto">
          <a:xfrm flipV="1">
            <a:off x="4818063" y="3727450"/>
            <a:ext cx="63500" cy="188913"/>
          </a:xfrm>
          <a:prstGeom prst="line">
            <a:avLst/>
          </a:prstGeom>
          <a:noFill/>
          <a:ln w="25400">
            <a:solidFill>
              <a:srgbClr val="FF0000"/>
            </a:solidFill>
            <a:round/>
            <a:headEnd/>
            <a:tailEnd/>
          </a:ln>
        </p:spPr>
        <p:txBody>
          <a:bodyPr/>
          <a:lstStyle/>
          <a:p>
            <a:endParaRPr lang="en-GB"/>
          </a:p>
        </p:txBody>
      </p:sp>
      <p:sp>
        <p:nvSpPr>
          <p:cNvPr id="196814" name="Line 206"/>
          <p:cNvSpPr>
            <a:spLocks noChangeShapeType="1"/>
          </p:cNvSpPr>
          <p:nvPr/>
        </p:nvSpPr>
        <p:spPr bwMode="auto">
          <a:xfrm flipV="1">
            <a:off x="4881563" y="3656013"/>
            <a:ext cx="103187" cy="71437"/>
          </a:xfrm>
          <a:prstGeom prst="line">
            <a:avLst/>
          </a:prstGeom>
          <a:noFill/>
          <a:ln w="25400">
            <a:solidFill>
              <a:srgbClr val="FF0000"/>
            </a:solidFill>
            <a:round/>
            <a:headEnd/>
            <a:tailEnd/>
          </a:ln>
        </p:spPr>
        <p:txBody>
          <a:bodyPr/>
          <a:lstStyle/>
          <a:p>
            <a:endParaRPr lang="en-GB"/>
          </a:p>
        </p:txBody>
      </p:sp>
      <p:sp>
        <p:nvSpPr>
          <p:cNvPr id="196815" name="Line 207"/>
          <p:cNvSpPr>
            <a:spLocks noChangeShapeType="1"/>
          </p:cNvSpPr>
          <p:nvPr/>
        </p:nvSpPr>
        <p:spPr bwMode="auto">
          <a:xfrm>
            <a:off x="4984750" y="3656013"/>
            <a:ext cx="111125" cy="585787"/>
          </a:xfrm>
          <a:prstGeom prst="line">
            <a:avLst/>
          </a:prstGeom>
          <a:noFill/>
          <a:ln w="25400">
            <a:solidFill>
              <a:srgbClr val="FF0000"/>
            </a:solidFill>
            <a:round/>
            <a:headEnd/>
            <a:tailEnd/>
          </a:ln>
        </p:spPr>
        <p:txBody>
          <a:bodyPr/>
          <a:lstStyle/>
          <a:p>
            <a:endParaRPr lang="en-GB"/>
          </a:p>
        </p:txBody>
      </p:sp>
      <p:sp>
        <p:nvSpPr>
          <p:cNvPr id="196816" name="Line 208"/>
          <p:cNvSpPr>
            <a:spLocks noChangeShapeType="1"/>
          </p:cNvSpPr>
          <p:nvPr/>
        </p:nvSpPr>
        <p:spPr bwMode="auto">
          <a:xfrm flipV="1">
            <a:off x="5095875" y="3962400"/>
            <a:ext cx="103188" cy="279400"/>
          </a:xfrm>
          <a:prstGeom prst="line">
            <a:avLst/>
          </a:prstGeom>
          <a:noFill/>
          <a:ln w="25400">
            <a:solidFill>
              <a:srgbClr val="FF0000"/>
            </a:solidFill>
            <a:round/>
            <a:headEnd/>
            <a:tailEnd/>
          </a:ln>
        </p:spPr>
        <p:txBody>
          <a:bodyPr/>
          <a:lstStyle/>
          <a:p>
            <a:endParaRPr lang="en-GB"/>
          </a:p>
        </p:txBody>
      </p:sp>
      <p:sp>
        <p:nvSpPr>
          <p:cNvPr id="196817" name="Line 209"/>
          <p:cNvSpPr>
            <a:spLocks noChangeShapeType="1"/>
          </p:cNvSpPr>
          <p:nvPr/>
        </p:nvSpPr>
        <p:spPr bwMode="auto">
          <a:xfrm>
            <a:off x="5199063" y="3962400"/>
            <a:ext cx="101600" cy="350838"/>
          </a:xfrm>
          <a:prstGeom prst="line">
            <a:avLst/>
          </a:prstGeom>
          <a:noFill/>
          <a:ln w="25400">
            <a:solidFill>
              <a:srgbClr val="FF0000"/>
            </a:solidFill>
            <a:round/>
            <a:headEnd/>
            <a:tailEnd/>
          </a:ln>
        </p:spPr>
        <p:txBody>
          <a:bodyPr/>
          <a:lstStyle/>
          <a:p>
            <a:endParaRPr lang="en-GB"/>
          </a:p>
        </p:txBody>
      </p:sp>
      <p:sp>
        <p:nvSpPr>
          <p:cNvPr id="196818" name="Line 210"/>
          <p:cNvSpPr>
            <a:spLocks noChangeShapeType="1"/>
          </p:cNvSpPr>
          <p:nvPr/>
        </p:nvSpPr>
        <p:spPr bwMode="auto">
          <a:xfrm flipV="1">
            <a:off x="5300663" y="3898900"/>
            <a:ext cx="103187" cy="414338"/>
          </a:xfrm>
          <a:prstGeom prst="line">
            <a:avLst/>
          </a:prstGeom>
          <a:noFill/>
          <a:ln w="25400">
            <a:solidFill>
              <a:srgbClr val="FF0000"/>
            </a:solidFill>
            <a:round/>
            <a:headEnd/>
            <a:tailEnd/>
          </a:ln>
        </p:spPr>
        <p:txBody>
          <a:bodyPr/>
          <a:lstStyle/>
          <a:p>
            <a:endParaRPr lang="en-GB"/>
          </a:p>
        </p:txBody>
      </p:sp>
      <p:sp>
        <p:nvSpPr>
          <p:cNvPr id="196819" name="Line 211"/>
          <p:cNvSpPr>
            <a:spLocks noChangeShapeType="1"/>
          </p:cNvSpPr>
          <p:nvPr/>
        </p:nvSpPr>
        <p:spPr bwMode="auto">
          <a:xfrm flipV="1">
            <a:off x="5403850" y="3827463"/>
            <a:ext cx="103188" cy="71437"/>
          </a:xfrm>
          <a:prstGeom prst="line">
            <a:avLst/>
          </a:prstGeom>
          <a:noFill/>
          <a:ln w="25400">
            <a:solidFill>
              <a:srgbClr val="FF0000"/>
            </a:solidFill>
            <a:round/>
            <a:headEnd/>
            <a:tailEnd/>
          </a:ln>
        </p:spPr>
        <p:txBody>
          <a:bodyPr/>
          <a:lstStyle/>
          <a:p>
            <a:endParaRPr lang="en-GB"/>
          </a:p>
        </p:txBody>
      </p:sp>
      <p:sp>
        <p:nvSpPr>
          <p:cNvPr id="196820" name="Line 212"/>
          <p:cNvSpPr>
            <a:spLocks noChangeShapeType="1"/>
          </p:cNvSpPr>
          <p:nvPr/>
        </p:nvSpPr>
        <p:spPr bwMode="auto">
          <a:xfrm>
            <a:off x="5507038" y="3827463"/>
            <a:ext cx="103187" cy="314325"/>
          </a:xfrm>
          <a:prstGeom prst="line">
            <a:avLst/>
          </a:prstGeom>
          <a:noFill/>
          <a:ln w="25400">
            <a:solidFill>
              <a:srgbClr val="FF0000"/>
            </a:solidFill>
            <a:round/>
            <a:headEnd/>
            <a:tailEnd/>
          </a:ln>
        </p:spPr>
        <p:txBody>
          <a:bodyPr/>
          <a:lstStyle/>
          <a:p>
            <a:endParaRPr lang="en-GB"/>
          </a:p>
        </p:txBody>
      </p:sp>
      <p:sp>
        <p:nvSpPr>
          <p:cNvPr id="196821" name="Line 213"/>
          <p:cNvSpPr>
            <a:spLocks noChangeShapeType="1"/>
          </p:cNvSpPr>
          <p:nvPr/>
        </p:nvSpPr>
        <p:spPr bwMode="auto">
          <a:xfrm flipV="1">
            <a:off x="5610225" y="3962400"/>
            <a:ext cx="111125" cy="179388"/>
          </a:xfrm>
          <a:prstGeom prst="line">
            <a:avLst/>
          </a:prstGeom>
          <a:noFill/>
          <a:ln w="25400">
            <a:solidFill>
              <a:srgbClr val="FF0000"/>
            </a:solidFill>
            <a:round/>
            <a:headEnd/>
            <a:tailEnd/>
          </a:ln>
        </p:spPr>
        <p:txBody>
          <a:bodyPr/>
          <a:lstStyle/>
          <a:p>
            <a:endParaRPr lang="en-GB"/>
          </a:p>
        </p:txBody>
      </p:sp>
      <p:sp>
        <p:nvSpPr>
          <p:cNvPr id="196822" name="Line 214"/>
          <p:cNvSpPr>
            <a:spLocks noChangeShapeType="1"/>
          </p:cNvSpPr>
          <p:nvPr/>
        </p:nvSpPr>
        <p:spPr bwMode="auto">
          <a:xfrm flipV="1">
            <a:off x="5721350" y="3763963"/>
            <a:ext cx="101600" cy="198437"/>
          </a:xfrm>
          <a:prstGeom prst="line">
            <a:avLst/>
          </a:prstGeom>
          <a:noFill/>
          <a:ln w="25400">
            <a:solidFill>
              <a:srgbClr val="FF0000"/>
            </a:solidFill>
            <a:round/>
            <a:headEnd/>
            <a:tailEnd/>
          </a:ln>
        </p:spPr>
        <p:txBody>
          <a:bodyPr/>
          <a:lstStyle/>
          <a:p>
            <a:endParaRPr lang="en-GB"/>
          </a:p>
        </p:txBody>
      </p:sp>
      <p:sp>
        <p:nvSpPr>
          <p:cNvPr id="196823" name="Line 215"/>
          <p:cNvSpPr>
            <a:spLocks noChangeShapeType="1"/>
          </p:cNvSpPr>
          <p:nvPr/>
        </p:nvSpPr>
        <p:spPr bwMode="auto">
          <a:xfrm>
            <a:off x="5822950" y="3763963"/>
            <a:ext cx="90488" cy="296862"/>
          </a:xfrm>
          <a:prstGeom prst="line">
            <a:avLst/>
          </a:prstGeom>
          <a:noFill/>
          <a:ln w="25400">
            <a:solidFill>
              <a:srgbClr val="FF0000"/>
            </a:solidFill>
            <a:round/>
            <a:headEnd/>
            <a:tailEnd/>
          </a:ln>
        </p:spPr>
        <p:txBody>
          <a:bodyPr/>
          <a:lstStyle/>
          <a:p>
            <a:endParaRPr lang="en-GB"/>
          </a:p>
        </p:txBody>
      </p:sp>
      <p:sp>
        <p:nvSpPr>
          <p:cNvPr id="196824" name="Line 216"/>
          <p:cNvSpPr>
            <a:spLocks noChangeShapeType="1"/>
          </p:cNvSpPr>
          <p:nvPr/>
        </p:nvSpPr>
        <p:spPr bwMode="auto">
          <a:xfrm flipV="1">
            <a:off x="5913438" y="3962400"/>
            <a:ext cx="115887" cy="98425"/>
          </a:xfrm>
          <a:prstGeom prst="line">
            <a:avLst/>
          </a:prstGeom>
          <a:noFill/>
          <a:ln w="25400">
            <a:solidFill>
              <a:srgbClr val="FF0000"/>
            </a:solidFill>
            <a:round/>
            <a:headEnd/>
            <a:tailEnd/>
          </a:ln>
        </p:spPr>
        <p:txBody>
          <a:bodyPr/>
          <a:lstStyle/>
          <a:p>
            <a:endParaRPr lang="en-GB"/>
          </a:p>
        </p:txBody>
      </p:sp>
      <p:sp>
        <p:nvSpPr>
          <p:cNvPr id="196825" name="Line 217"/>
          <p:cNvSpPr>
            <a:spLocks noChangeShapeType="1"/>
          </p:cNvSpPr>
          <p:nvPr/>
        </p:nvSpPr>
        <p:spPr bwMode="auto">
          <a:xfrm>
            <a:off x="6029325" y="3962400"/>
            <a:ext cx="101600" cy="107950"/>
          </a:xfrm>
          <a:prstGeom prst="line">
            <a:avLst/>
          </a:prstGeom>
          <a:noFill/>
          <a:ln w="25400">
            <a:solidFill>
              <a:srgbClr val="FF0000"/>
            </a:solidFill>
            <a:round/>
            <a:headEnd/>
            <a:tailEnd/>
          </a:ln>
        </p:spPr>
        <p:txBody>
          <a:bodyPr/>
          <a:lstStyle/>
          <a:p>
            <a:endParaRPr lang="en-GB"/>
          </a:p>
        </p:txBody>
      </p:sp>
      <p:sp>
        <p:nvSpPr>
          <p:cNvPr id="196826" name="Line 218"/>
          <p:cNvSpPr>
            <a:spLocks noChangeShapeType="1"/>
          </p:cNvSpPr>
          <p:nvPr/>
        </p:nvSpPr>
        <p:spPr bwMode="auto">
          <a:xfrm flipV="1">
            <a:off x="6130925" y="3935413"/>
            <a:ext cx="103188" cy="134937"/>
          </a:xfrm>
          <a:prstGeom prst="line">
            <a:avLst/>
          </a:prstGeom>
          <a:noFill/>
          <a:ln w="25400">
            <a:solidFill>
              <a:srgbClr val="FF0000"/>
            </a:solidFill>
            <a:round/>
            <a:headEnd/>
            <a:tailEnd/>
          </a:ln>
        </p:spPr>
        <p:txBody>
          <a:bodyPr/>
          <a:lstStyle/>
          <a:p>
            <a:endParaRPr lang="en-GB"/>
          </a:p>
        </p:txBody>
      </p:sp>
      <p:sp>
        <p:nvSpPr>
          <p:cNvPr id="196827" name="Line 219"/>
          <p:cNvSpPr>
            <a:spLocks noChangeShapeType="1"/>
          </p:cNvSpPr>
          <p:nvPr/>
        </p:nvSpPr>
        <p:spPr bwMode="auto">
          <a:xfrm flipV="1">
            <a:off x="6234113" y="3844925"/>
            <a:ext cx="90487" cy="90488"/>
          </a:xfrm>
          <a:prstGeom prst="line">
            <a:avLst/>
          </a:prstGeom>
          <a:noFill/>
          <a:ln w="25400">
            <a:solidFill>
              <a:srgbClr val="FF0000"/>
            </a:solidFill>
            <a:round/>
            <a:headEnd/>
            <a:tailEnd/>
          </a:ln>
        </p:spPr>
        <p:txBody>
          <a:bodyPr/>
          <a:lstStyle/>
          <a:p>
            <a:endParaRPr lang="en-GB"/>
          </a:p>
        </p:txBody>
      </p:sp>
      <p:sp>
        <p:nvSpPr>
          <p:cNvPr id="196828" name="Line 220"/>
          <p:cNvSpPr>
            <a:spLocks noChangeShapeType="1"/>
          </p:cNvSpPr>
          <p:nvPr/>
        </p:nvSpPr>
        <p:spPr bwMode="auto">
          <a:xfrm flipV="1">
            <a:off x="6324600" y="3727450"/>
            <a:ext cx="123825" cy="117475"/>
          </a:xfrm>
          <a:prstGeom prst="line">
            <a:avLst/>
          </a:prstGeom>
          <a:noFill/>
          <a:ln w="25400">
            <a:solidFill>
              <a:srgbClr val="FF0000"/>
            </a:solidFill>
            <a:round/>
            <a:headEnd/>
            <a:tailEnd/>
          </a:ln>
        </p:spPr>
        <p:txBody>
          <a:bodyPr/>
          <a:lstStyle/>
          <a:p>
            <a:endParaRPr lang="en-GB"/>
          </a:p>
        </p:txBody>
      </p:sp>
      <p:sp>
        <p:nvSpPr>
          <p:cNvPr id="196829" name="Line 221"/>
          <p:cNvSpPr>
            <a:spLocks noChangeShapeType="1"/>
          </p:cNvSpPr>
          <p:nvPr/>
        </p:nvSpPr>
        <p:spPr bwMode="auto">
          <a:xfrm>
            <a:off x="6448425" y="3727450"/>
            <a:ext cx="103188" cy="63500"/>
          </a:xfrm>
          <a:prstGeom prst="line">
            <a:avLst/>
          </a:prstGeom>
          <a:noFill/>
          <a:ln w="25400">
            <a:solidFill>
              <a:srgbClr val="FF0000"/>
            </a:solidFill>
            <a:round/>
            <a:headEnd/>
            <a:tailEnd/>
          </a:ln>
        </p:spPr>
        <p:txBody>
          <a:bodyPr/>
          <a:lstStyle/>
          <a:p>
            <a:endParaRPr lang="en-GB"/>
          </a:p>
        </p:txBody>
      </p:sp>
      <p:sp>
        <p:nvSpPr>
          <p:cNvPr id="196830" name="Line 222"/>
          <p:cNvSpPr>
            <a:spLocks noChangeShapeType="1"/>
          </p:cNvSpPr>
          <p:nvPr/>
        </p:nvSpPr>
        <p:spPr bwMode="auto">
          <a:xfrm flipV="1">
            <a:off x="6551613" y="3690938"/>
            <a:ext cx="101600" cy="100012"/>
          </a:xfrm>
          <a:prstGeom prst="line">
            <a:avLst/>
          </a:prstGeom>
          <a:noFill/>
          <a:ln w="25400">
            <a:solidFill>
              <a:srgbClr val="FF0000"/>
            </a:solidFill>
            <a:round/>
            <a:headEnd/>
            <a:tailEnd/>
          </a:ln>
        </p:spPr>
        <p:txBody>
          <a:bodyPr/>
          <a:lstStyle/>
          <a:p>
            <a:endParaRPr lang="en-GB"/>
          </a:p>
        </p:txBody>
      </p:sp>
      <p:sp>
        <p:nvSpPr>
          <p:cNvPr id="196831" name="Line 223"/>
          <p:cNvSpPr>
            <a:spLocks noChangeShapeType="1"/>
          </p:cNvSpPr>
          <p:nvPr/>
        </p:nvSpPr>
        <p:spPr bwMode="auto">
          <a:xfrm flipV="1">
            <a:off x="6653213" y="3619500"/>
            <a:ext cx="103187" cy="71438"/>
          </a:xfrm>
          <a:prstGeom prst="line">
            <a:avLst/>
          </a:prstGeom>
          <a:noFill/>
          <a:ln w="25400">
            <a:solidFill>
              <a:srgbClr val="FF0000"/>
            </a:solidFill>
            <a:round/>
            <a:headEnd/>
            <a:tailEnd/>
          </a:ln>
        </p:spPr>
        <p:txBody>
          <a:bodyPr/>
          <a:lstStyle/>
          <a:p>
            <a:endParaRPr lang="en-GB"/>
          </a:p>
        </p:txBody>
      </p:sp>
      <p:sp>
        <p:nvSpPr>
          <p:cNvPr id="196832" name="Line 224"/>
          <p:cNvSpPr>
            <a:spLocks noChangeShapeType="1"/>
          </p:cNvSpPr>
          <p:nvPr/>
        </p:nvSpPr>
        <p:spPr bwMode="auto">
          <a:xfrm flipV="1">
            <a:off x="6756400" y="3521075"/>
            <a:ext cx="103188" cy="98425"/>
          </a:xfrm>
          <a:prstGeom prst="line">
            <a:avLst/>
          </a:prstGeom>
          <a:noFill/>
          <a:ln w="25400">
            <a:solidFill>
              <a:srgbClr val="FF0000"/>
            </a:solidFill>
            <a:round/>
            <a:headEnd/>
            <a:tailEnd/>
          </a:ln>
        </p:spPr>
        <p:txBody>
          <a:bodyPr/>
          <a:lstStyle/>
          <a:p>
            <a:endParaRPr lang="en-GB"/>
          </a:p>
        </p:txBody>
      </p:sp>
      <p:sp>
        <p:nvSpPr>
          <p:cNvPr id="196833" name="Line 225"/>
          <p:cNvSpPr>
            <a:spLocks noChangeShapeType="1"/>
          </p:cNvSpPr>
          <p:nvPr/>
        </p:nvSpPr>
        <p:spPr bwMode="auto">
          <a:xfrm>
            <a:off x="6859588" y="3521075"/>
            <a:ext cx="103187" cy="549275"/>
          </a:xfrm>
          <a:prstGeom prst="line">
            <a:avLst/>
          </a:prstGeom>
          <a:noFill/>
          <a:ln w="25400">
            <a:solidFill>
              <a:srgbClr val="FF0000"/>
            </a:solidFill>
            <a:round/>
            <a:headEnd/>
            <a:tailEnd/>
          </a:ln>
        </p:spPr>
        <p:txBody>
          <a:bodyPr/>
          <a:lstStyle/>
          <a:p>
            <a:endParaRPr lang="en-GB"/>
          </a:p>
        </p:txBody>
      </p:sp>
      <p:sp>
        <p:nvSpPr>
          <p:cNvPr id="196834" name="Line 226"/>
          <p:cNvSpPr>
            <a:spLocks noChangeShapeType="1"/>
          </p:cNvSpPr>
          <p:nvPr/>
        </p:nvSpPr>
        <p:spPr bwMode="auto">
          <a:xfrm flipV="1">
            <a:off x="6962775" y="2627313"/>
            <a:ext cx="111125" cy="1443037"/>
          </a:xfrm>
          <a:prstGeom prst="line">
            <a:avLst/>
          </a:prstGeom>
          <a:noFill/>
          <a:ln w="25400">
            <a:solidFill>
              <a:srgbClr val="FF0000"/>
            </a:solidFill>
            <a:round/>
            <a:headEnd/>
            <a:tailEnd/>
          </a:ln>
        </p:spPr>
        <p:txBody>
          <a:bodyPr/>
          <a:lstStyle/>
          <a:p>
            <a:endParaRPr lang="en-GB"/>
          </a:p>
        </p:txBody>
      </p:sp>
      <p:sp>
        <p:nvSpPr>
          <p:cNvPr id="196835" name="Line 227"/>
          <p:cNvSpPr>
            <a:spLocks noChangeShapeType="1"/>
          </p:cNvSpPr>
          <p:nvPr/>
        </p:nvSpPr>
        <p:spPr bwMode="auto">
          <a:xfrm flipV="1">
            <a:off x="7073900" y="2492375"/>
            <a:ext cx="101600" cy="134938"/>
          </a:xfrm>
          <a:prstGeom prst="line">
            <a:avLst/>
          </a:prstGeom>
          <a:noFill/>
          <a:ln w="25400">
            <a:solidFill>
              <a:srgbClr val="FF0000"/>
            </a:solidFill>
            <a:round/>
            <a:headEnd/>
            <a:tailEnd/>
          </a:ln>
        </p:spPr>
        <p:txBody>
          <a:bodyPr/>
          <a:lstStyle/>
          <a:p>
            <a:endParaRPr lang="en-GB"/>
          </a:p>
        </p:txBody>
      </p:sp>
      <p:sp>
        <p:nvSpPr>
          <p:cNvPr id="196836" name="Line 228"/>
          <p:cNvSpPr>
            <a:spLocks noChangeShapeType="1"/>
          </p:cNvSpPr>
          <p:nvPr/>
        </p:nvSpPr>
        <p:spPr bwMode="auto">
          <a:xfrm flipV="1">
            <a:off x="7175500" y="2249488"/>
            <a:ext cx="103188" cy="242887"/>
          </a:xfrm>
          <a:prstGeom prst="line">
            <a:avLst/>
          </a:prstGeom>
          <a:noFill/>
          <a:ln w="25400">
            <a:solidFill>
              <a:srgbClr val="FF0000"/>
            </a:solidFill>
            <a:round/>
            <a:headEnd/>
            <a:tailEnd/>
          </a:ln>
        </p:spPr>
        <p:txBody>
          <a:bodyPr/>
          <a:lstStyle/>
          <a:p>
            <a:endParaRPr lang="en-GB"/>
          </a:p>
        </p:txBody>
      </p:sp>
      <p:sp>
        <p:nvSpPr>
          <p:cNvPr id="196837" name="Rectangle 229"/>
          <p:cNvSpPr>
            <a:spLocks noChangeArrowheads="1"/>
          </p:cNvSpPr>
          <p:nvPr/>
        </p:nvSpPr>
        <p:spPr bwMode="auto">
          <a:xfrm>
            <a:off x="1903413" y="4864100"/>
            <a:ext cx="106362"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0</a:t>
            </a:r>
            <a:endParaRPr lang="en-GB" sz="2400" b="1">
              <a:latin typeface="Times New Roman" pitchFamily="16" charset="0"/>
              <a:cs typeface="Times New Roman" pitchFamily="16" charset="0"/>
            </a:endParaRPr>
          </a:p>
        </p:txBody>
      </p:sp>
      <p:sp>
        <p:nvSpPr>
          <p:cNvPr id="196838" name="Rectangle 230"/>
          <p:cNvSpPr>
            <a:spLocks noChangeArrowheads="1"/>
          </p:cNvSpPr>
          <p:nvPr/>
        </p:nvSpPr>
        <p:spPr bwMode="auto">
          <a:xfrm>
            <a:off x="1808163" y="4521200"/>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10</a:t>
            </a:r>
            <a:endParaRPr lang="en-GB" sz="2400" b="1">
              <a:latin typeface="Times New Roman" pitchFamily="16" charset="0"/>
              <a:cs typeface="Times New Roman" pitchFamily="16" charset="0"/>
            </a:endParaRPr>
          </a:p>
        </p:txBody>
      </p:sp>
      <p:sp>
        <p:nvSpPr>
          <p:cNvPr id="196839" name="Rectangle 231"/>
          <p:cNvSpPr>
            <a:spLocks noChangeArrowheads="1"/>
          </p:cNvSpPr>
          <p:nvPr/>
        </p:nvSpPr>
        <p:spPr bwMode="auto">
          <a:xfrm>
            <a:off x="1808163" y="4178300"/>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20</a:t>
            </a:r>
            <a:endParaRPr lang="en-GB" sz="2400" b="1">
              <a:latin typeface="Times New Roman" pitchFamily="16" charset="0"/>
              <a:cs typeface="Times New Roman" pitchFamily="16" charset="0"/>
            </a:endParaRPr>
          </a:p>
        </p:txBody>
      </p:sp>
      <p:sp>
        <p:nvSpPr>
          <p:cNvPr id="196840" name="Rectangle 232"/>
          <p:cNvSpPr>
            <a:spLocks noChangeArrowheads="1"/>
          </p:cNvSpPr>
          <p:nvPr/>
        </p:nvSpPr>
        <p:spPr bwMode="auto">
          <a:xfrm>
            <a:off x="1808163" y="3835400"/>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30</a:t>
            </a:r>
            <a:endParaRPr lang="en-GB" sz="2400" b="1">
              <a:latin typeface="Times New Roman" pitchFamily="16" charset="0"/>
              <a:cs typeface="Times New Roman" pitchFamily="16" charset="0"/>
            </a:endParaRPr>
          </a:p>
        </p:txBody>
      </p:sp>
      <p:sp>
        <p:nvSpPr>
          <p:cNvPr id="196841" name="Rectangle 233"/>
          <p:cNvSpPr>
            <a:spLocks noChangeArrowheads="1"/>
          </p:cNvSpPr>
          <p:nvPr/>
        </p:nvSpPr>
        <p:spPr bwMode="auto">
          <a:xfrm>
            <a:off x="1808163" y="3494088"/>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40</a:t>
            </a:r>
            <a:endParaRPr lang="en-GB" sz="2400" b="1">
              <a:latin typeface="Times New Roman" pitchFamily="16" charset="0"/>
              <a:cs typeface="Times New Roman" pitchFamily="16" charset="0"/>
            </a:endParaRPr>
          </a:p>
        </p:txBody>
      </p:sp>
      <p:sp>
        <p:nvSpPr>
          <p:cNvPr id="196842" name="Rectangle 234"/>
          <p:cNvSpPr>
            <a:spLocks noChangeArrowheads="1"/>
          </p:cNvSpPr>
          <p:nvPr/>
        </p:nvSpPr>
        <p:spPr bwMode="auto">
          <a:xfrm>
            <a:off x="1808163" y="3141663"/>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50</a:t>
            </a:r>
            <a:endParaRPr lang="en-GB" sz="2400" b="1">
              <a:latin typeface="Times New Roman" pitchFamily="16" charset="0"/>
              <a:cs typeface="Times New Roman" pitchFamily="16" charset="0"/>
            </a:endParaRPr>
          </a:p>
        </p:txBody>
      </p:sp>
      <p:sp>
        <p:nvSpPr>
          <p:cNvPr id="196843" name="Rectangle 235"/>
          <p:cNvSpPr>
            <a:spLocks noChangeArrowheads="1"/>
          </p:cNvSpPr>
          <p:nvPr/>
        </p:nvSpPr>
        <p:spPr bwMode="auto">
          <a:xfrm>
            <a:off x="1808163" y="2798763"/>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60</a:t>
            </a:r>
            <a:endParaRPr lang="en-GB" sz="2400" b="1">
              <a:latin typeface="Times New Roman" pitchFamily="16" charset="0"/>
              <a:cs typeface="Times New Roman" pitchFamily="16" charset="0"/>
            </a:endParaRPr>
          </a:p>
        </p:txBody>
      </p:sp>
      <p:sp>
        <p:nvSpPr>
          <p:cNvPr id="196844" name="Rectangle 236"/>
          <p:cNvSpPr>
            <a:spLocks noChangeArrowheads="1"/>
          </p:cNvSpPr>
          <p:nvPr/>
        </p:nvSpPr>
        <p:spPr bwMode="auto">
          <a:xfrm>
            <a:off x="1808163" y="2457450"/>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70</a:t>
            </a:r>
            <a:endParaRPr lang="en-GB" sz="2400" b="1">
              <a:latin typeface="Times New Roman" pitchFamily="16" charset="0"/>
              <a:cs typeface="Times New Roman" pitchFamily="16" charset="0"/>
            </a:endParaRPr>
          </a:p>
        </p:txBody>
      </p:sp>
      <p:sp>
        <p:nvSpPr>
          <p:cNvPr id="196845" name="Rectangle 237"/>
          <p:cNvSpPr>
            <a:spLocks noChangeArrowheads="1"/>
          </p:cNvSpPr>
          <p:nvPr/>
        </p:nvSpPr>
        <p:spPr bwMode="auto">
          <a:xfrm>
            <a:off x="1808163" y="2114550"/>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80</a:t>
            </a:r>
            <a:endParaRPr lang="en-GB" sz="2400" b="1">
              <a:latin typeface="Times New Roman" pitchFamily="16" charset="0"/>
              <a:cs typeface="Times New Roman" pitchFamily="16" charset="0"/>
            </a:endParaRPr>
          </a:p>
        </p:txBody>
      </p:sp>
      <p:sp>
        <p:nvSpPr>
          <p:cNvPr id="196846" name="Rectangle 238"/>
          <p:cNvSpPr>
            <a:spLocks noChangeArrowheads="1"/>
          </p:cNvSpPr>
          <p:nvPr/>
        </p:nvSpPr>
        <p:spPr bwMode="auto">
          <a:xfrm>
            <a:off x="1808163" y="1771650"/>
            <a:ext cx="212725"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90</a:t>
            </a:r>
            <a:endParaRPr lang="en-GB" sz="2400" b="1">
              <a:latin typeface="Times New Roman" pitchFamily="16" charset="0"/>
              <a:cs typeface="Times New Roman" pitchFamily="16" charset="0"/>
            </a:endParaRPr>
          </a:p>
        </p:txBody>
      </p:sp>
      <p:sp>
        <p:nvSpPr>
          <p:cNvPr id="196847" name="Rectangle 239"/>
          <p:cNvSpPr>
            <a:spLocks noChangeArrowheads="1"/>
          </p:cNvSpPr>
          <p:nvPr/>
        </p:nvSpPr>
        <p:spPr bwMode="auto">
          <a:xfrm>
            <a:off x="4283075" y="5511800"/>
            <a:ext cx="1377950" cy="274638"/>
          </a:xfrm>
          <a:prstGeom prst="rect">
            <a:avLst/>
          </a:prstGeom>
          <a:noFill/>
          <a:ln w="9525">
            <a:noFill/>
            <a:miter lim="800000"/>
            <a:headEnd/>
            <a:tailEnd/>
          </a:ln>
        </p:spPr>
        <p:txBody>
          <a:bodyPr lIns="0" tIns="0" rIns="0" bIns="0">
            <a:spAutoFit/>
          </a:bodyPr>
          <a:lstStyle/>
          <a:p>
            <a:r>
              <a:rPr lang="en-GB" b="1">
                <a:solidFill>
                  <a:srgbClr val="000000"/>
                </a:solidFill>
                <a:cs typeface="Times New Roman" pitchFamily="16" charset="0"/>
              </a:rPr>
              <a:t>Year (AD)</a:t>
            </a:r>
            <a:endParaRPr lang="en-GB">
              <a:latin typeface="Times New Roman" pitchFamily="16" charset="0"/>
              <a:cs typeface="Times New Roman" pitchFamily="16" charset="0"/>
            </a:endParaRPr>
          </a:p>
        </p:txBody>
      </p:sp>
      <p:sp>
        <p:nvSpPr>
          <p:cNvPr id="196848" name="Rectangle 240"/>
          <p:cNvSpPr>
            <a:spLocks noChangeArrowheads="1"/>
          </p:cNvSpPr>
          <p:nvPr/>
        </p:nvSpPr>
        <p:spPr bwMode="auto">
          <a:xfrm rot="16200000">
            <a:off x="480219" y="3202782"/>
            <a:ext cx="2109787"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Life expectancy (years)</a:t>
            </a:r>
            <a:endParaRPr lang="en-GB" sz="2400">
              <a:latin typeface="Times New Roman" pitchFamily="16" charset="0"/>
              <a:cs typeface="Times New Roman" pitchFamily="16" charset="0"/>
            </a:endParaRPr>
          </a:p>
        </p:txBody>
      </p:sp>
      <p:sp>
        <p:nvSpPr>
          <p:cNvPr id="196849" name="Rectangle 241"/>
          <p:cNvSpPr>
            <a:spLocks noChangeArrowheads="1"/>
          </p:cNvSpPr>
          <p:nvPr/>
        </p:nvSpPr>
        <p:spPr bwMode="auto">
          <a:xfrm>
            <a:off x="2078038"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1200</a:t>
            </a:r>
            <a:endParaRPr lang="en-GB" sz="2400" b="1">
              <a:latin typeface="Times New Roman" pitchFamily="16" charset="0"/>
              <a:cs typeface="Times New Roman" pitchFamily="16" charset="0"/>
            </a:endParaRPr>
          </a:p>
        </p:txBody>
      </p:sp>
      <p:sp>
        <p:nvSpPr>
          <p:cNvPr id="196850" name="Rectangle 242"/>
          <p:cNvSpPr>
            <a:spLocks noChangeArrowheads="1"/>
          </p:cNvSpPr>
          <p:nvPr/>
        </p:nvSpPr>
        <p:spPr bwMode="auto">
          <a:xfrm>
            <a:off x="2695575"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1300</a:t>
            </a:r>
            <a:endParaRPr lang="en-GB" sz="2400" b="1">
              <a:latin typeface="Times New Roman" pitchFamily="16" charset="0"/>
              <a:cs typeface="Times New Roman" pitchFamily="16" charset="0"/>
            </a:endParaRPr>
          </a:p>
        </p:txBody>
      </p:sp>
      <p:sp>
        <p:nvSpPr>
          <p:cNvPr id="196851" name="Rectangle 243"/>
          <p:cNvSpPr>
            <a:spLocks noChangeArrowheads="1"/>
          </p:cNvSpPr>
          <p:nvPr/>
        </p:nvSpPr>
        <p:spPr bwMode="auto">
          <a:xfrm>
            <a:off x="3340100"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1400</a:t>
            </a:r>
            <a:endParaRPr lang="en-GB" sz="2400" b="1">
              <a:latin typeface="Times New Roman" pitchFamily="16" charset="0"/>
              <a:cs typeface="Times New Roman" pitchFamily="16" charset="0"/>
            </a:endParaRPr>
          </a:p>
        </p:txBody>
      </p:sp>
      <p:sp>
        <p:nvSpPr>
          <p:cNvPr id="196852" name="Rectangle 244"/>
          <p:cNvSpPr>
            <a:spLocks noChangeArrowheads="1"/>
          </p:cNvSpPr>
          <p:nvPr/>
        </p:nvSpPr>
        <p:spPr bwMode="auto">
          <a:xfrm>
            <a:off x="3995738"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1500</a:t>
            </a:r>
            <a:endParaRPr lang="en-GB" sz="2400" b="1">
              <a:latin typeface="Times New Roman" pitchFamily="16" charset="0"/>
              <a:cs typeface="Times New Roman" pitchFamily="16" charset="0"/>
            </a:endParaRPr>
          </a:p>
        </p:txBody>
      </p:sp>
      <p:sp>
        <p:nvSpPr>
          <p:cNvPr id="196853" name="Rectangle 245"/>
          <p:cNvSpPr>
            <a:spLocks noChangeArrowheads="1"/>
          </p:cNvSpPr>
          <p:nvPr/>
        </p:nvSpPr>
        <p:spPr bwMode="auto">
          <a:xfrm>
            <a:off x="4681538"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1600</a:t>
            </a:r>
            <a:endParaRPr lang="en-GB" sz="2400" b="1">
              <a:latin typeface="Times New Roman" pitchFamily="16" charset="0"/>
              <a:cs typeface="Times New Roman" pitchFamily="16" charset="0"/>
            </a:endParaRPr>
          </a:p>
        </p:txBody>
      </p:sp>
      <p:sp>
        <p:nvSpPr>
          <p:cNvPr id="196854" name="Rectangle 246"/>
          <p:cNvSpPr>
            <a:spLocks noChangeArrowheads="1"/>
          </p:cNvSpPr>
          <p:nvPr/>
        </p:nvSpPr>
        <p:spPr bwMode="auto">
          <a:xfrm>
            <a:off x="6461125"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1900</a:t>
            </a:r>
            <a:endParaRPr lang="en-GB" sz="2400" b="1">
              <a:latin typeface="Times New Roman" pitchFamily="16" charset="0"/>
              <a:cs typeface="Times New Roman" pitchFamily="16" charset="0"/>
            </a:endParaRPr>
          </a:p>
        </p:txBody>
      </p:sp>
      <p:sp>
        <p:nvSpPr>
          <p:cNvPr id="196855" name="Rectangle 247"/>
          <p:cNvSpPr>
            <a:spLocks noChangeArrowheads="1"/>
          </p:cNvSpPr>
          <p:nvPr/>
        </p:nvSpPr>
        <p:spPr bwMode="auto">
          <a:xfrm>
            <a:off x="5297488"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1700</a:t>
            </a:r>
            <a:endParaRPr lang="en-GB" sz="2400" b="1">
              <a:latin typeface="Times New Roman" pitchFamily="16" charset="0"/>
              <a:cs typeface="Times New Roman" pitchFamily="16" charset="0"/>
            </a:endParaRPr>
          </a:p>
        </p:txBody>
      </p:sp>
      <p:sp>
        <p:nvSpPr>
          <p:cNvPr id="196856" name="Rectangle 248"/>
          <p:cNvSpPr>
            <a:spLocks noChangeArrowheads="1"/>
          </p:cNvSpPr>
          <p:nvPr/>
        </p:nvSpPr>
        <p:spPr bwMode="auto">
          <a:xfrm>
            <a:off x="7008813"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2000</a:t>
            </a:r>
            <a:endParaRPr lang="en-GB" sz="2400" b="1">
              <a:latin typeface="Times New Roman" pitchFamily="16" charset="0"/>
              <a:cs typeface="Times New Roman" pitchFamily="16" charset="0"/>
            </a:endParaRPr>
          </a:p>
        </p:txBody>
      </p:sp>
      <p:sp>
        <p:nvSpPr>
          <p:cNvPr id="196857" name="Rectangle 249"/>
          <p:cNvSpPr>
            <a:spLocks noChangeArrowheads="1"/>
          </p:cNvSpPr>
          <p:nvPr/>
        </p:nvSpPr>
        <p:spPr bwMode="auto">
          <a:xfrm>
            <a:off x="5913438" y="5070475"/>
            <a:ext cx="425450" cy="228600"/>
          </a:xfrm>
          <a:prstGeom prst="rect">
            <a:avLst/>
          </a:prstGeom>
          <a:noFill/>
          <a:ln w="9525">
            <a:noFill/>
            <a:miter lim="800000"/>
            <a:headEnd/>
            <a:tailEnd/>
          </a:ln>
        </p:spPr>
        <p:txBody>
          <a:bodyPr wrap="none" lIns="0" tIns="0" rIns="0" bIns="0">
            <a:spAutoFit/>
          </a:bodyPr>
          <a:lstStyle/>
          <a:p>
            <a:r>
              <a:rPr lang="en-GB" sz="1500" b="1">
                <a:solidFill>
                  <a:srgbClr val="000000"/>
                </a:solidFill>
                <a:cs typeface="Times New Roman" pitchFamily="16" charset="0"/>
              </a:rPr>
              <a:t>1800</a:t>
            </a:r>
            <a:endParaRPr lang="en-GB" sz="2400" b="1">
              <a:latin typeface="Times New Roman" pitchFamily="16" charset="0"/>
              <a:cs typeface="Times New Roman" pitchFamily="1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p:spPr>
        <p:txBody>
          <a:bodyPr lIns="90487" tIns="44450" rIns="90487" bIns="44450"/>
          <a:lstStyle/>
          <a:p>
            <a:r>
              <a:rPr lang="en-GB"/>
              <a:t>“People live longer nowadays”</a:t>
            </a:r>
          </a:p>
        </p:txBody>
      </p:sp>
      <p:sp>
        <p:nvSpPr>
          <p:cNvPr id="175107" name="Rectangle 3"/>
          <p:cNvSpPr>
            <a:spLocks noGrp="1" noChangeArrowheads="1"/>
          </p:cNvSpPr>
          <p:nvPr>
            <p:ph type="body" idx="1"/>
          </p:nvPr>
        </p:nvSpPr>
        <p:spPr>
          <a:xfrm>
            <a:off x="1166936" y="1600201"/>
            <a:ext cx="6861448" cy="3556992"/>
          </a:xfrm>
          <a:noFill/>
          <a:ln/>
        </p:spPr>
        <p:txBody>
          <a:bodyPr lIns="90487" tIns="44450" rIns="90487" bIns="44450"/>
          <a:lstStyle/>
          <a:p>
            <a:pPr>
              <a:buFontTx/>
              <a:buNone/>
            </a:pPr>
            <a:r>
              <a:rPr lang="en-GB" sz="3200" b="1" dirty="0">
                <a:solidFill>
                  <a:schemeClr val="tx1"/>
                </a:solidFill>
              </a:rPr>
              <a:t>Name		DOB		COD	  Age</a:t>
            </a:r>
          </a:p>
          <a:p>
            <a:pPr>
              <a:buFontTx/>
              <a:buNone/>
            </a:pPr>
            <a:r>
              <a:rPr lang="en-GB" dirty="0">
                <a:solidFill>
                  <a:schemeClr val="tx1"/>
                </a:solidFill>
              </a:rPr>
              <a:t>Alexander 		356 BC	fever	    33</a:t>
            </a:r>
          </a:p>
          <a:p>
            <a:pPr>
              <a:buFontTx/>
              <a:buNone/>
            </a:pPr>
            <a:r>
              <a:rPr lang="en-GB" dirty="0">
                <a:solidFill>
                  <a:schemeClr val="tx1"/>
                </a:solidFill>
              </a:rPr>
              <a:t>Titus		  	41 AD	</a:t>
            </a:r>
            <a:r>
              <a:rPr lang="en-GB" dirty="0" smtClean="0">
                <a:solidFill>
                  <a:schemeClr val="tx1"/>
                </a:solidFill>
              </a:rPr>
              <a:t>fever</a:t>
            </a:r>
            <a:r>
              <a:rPr lang="en-GB" dirty="0">
                <a:solidFill>
                  <a:schemeClr val="tx1"/>
                </a:solidFill>
              </a:rPr>
              <a:t>	    42</a:t>
            </a:r>
          </a:p>
          <a:p>
            <a:pPr>
              <a:buFontTx/>
              <a:buNone/>
            </a:pPr>
            <a:r>
              <a:rPr lang="en-GB" dirty="0">
                <a:solidFill>
                  <a:schemeClr val="tx1"/>
                </a:solidFill>
              </a:rPr>
              <a:t>Henry V		1422     dysentery   </a:t>
            </a:r>
            <a:r>
              <a:rPr lang="en-GB" dirty="0" smtClean="0">
                <a:solidFill>
                  <a:schemeClr val="tx1"/>
                </a:solidFill>
              </a:rPr>
              <a:t>35</a:t>
            </a:r>
            <a:endParaRPr lang="en-GB" dirty="0">
              <a:solidFill>
                <a:schemeClr val="tx1"/>
              </a:solidFill>
            </a:endParaRPr>
          </a:p>
          <a:p>
            <a:pPr>
              <a:buFontTx/>
              <a:buNone/>
            </a:pPr>
            <a:r>
              <a:rPr lang="en-GB" dirty="0">
                <a:solidFill>
                  <a:schemeClr val="tx1"/>
                </a:solidFill>
              </a:rPr>
              <a:t>Raphael 		1477		</a:t>
            </a:r>
            <a:r>
              <a:rPr lang="en-GB" dirty="0" smtClean="0">
                <a:solidFill>
                  <a:schemeClr val="tx1"/>
                </a:solidFill>
              </a:rPr>
              <a:t>plague</a:t>
            </a:r>
            <a:r>
              <a:rPr lang="en-GB" dirty="0" smtClean="0"/>
              <a:t>   </a:t>
            </a:r>
            <a:r>
              <a:rPr lang="en-GB" dirty="0" smtClean="0">
                <a:solidFill>
                  <a:schemeClr val="tx1"/>
                </a:solidFill>
              </a:rPr>
              <a:t>37</a:t>
            </a:r>
            <a:endParaRPr lang="en-GB" dirty="0">
              <a:solidFill>
                <a:schemeClr val="tx1"/>
              </a:solidFill>
            </a:endParaRPr>
          </a:p>
          <a:p>
            <a:pPr>
              <a:buFontTx/>
              <a:buNone/>
            </a:pPr>
            <a:r>
              <a:rPr lang="en-GB" dirty="0">
                <a:solidFill>
                  <a:schemeClr val="tx1"/>
                </a:solidFill>
              </a:rPr>
              <a:t>Keats			1795   tuberculosis  </a:t>
            </a:r>
            <a:r>
              <a:rPr lang="en-GB" dirty="0" smtClean="0">
                <a:solidFill>
                  <a:schemeClr val="tx1"/>
                </a:solidFill>
              </a:rPr>
              <a:t>25</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Really?</a:t>
            </a:r>
            <a:endParaRPr lang="en-GB" dirty="0"/>
          </a:p>
        </p:txBody>
      </p:sp>
      <p:sp>
        <p:nvSpPr>
          <p:cNvPr id="153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1"/>
          <p:cNvGraphicFramePr>
            <a:graphicFrameLocks noChangeAspect="1"/>
          </p:cNvGraphicFramePr>
          <p:nvPr/>
        </p:nvGraphicFramePr>
        <p:xfrm>
          <a:off x="683568" y="1772816"/>
          <a:ext cx="826542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27584" y="5879013"/>
            <a:ext cx="7632848" cy="646331"/>
          </a:xfrm>
          <a:prstGeom prst="rect">
            <a:avLst/>
          </a:prstGeom>
          <a:noFill/>
        </p:spPr>
        <p:txBody>
          <a:bodyPr wrap="square" rtlCol="0">
            <a:spAutoFit/>
          </a:bodyPr>
          <a:lstStyle/>
          <a:p>
            <a:r>
              <a:rPr lang="en-US" dirty="0" smtClean="0"/>
              <a:t>Maximum age of individuals within 33 separate  collections of skeletons from the European Neolithic (Faragher &amp; Stewart, unpublished)</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sz="3600" dirty="0" smtClean="0">
                <a:solidFill>
                  <a:srgbClr val="000000"/>
                </a:solidFill>
                <a:latin typeface="Perpetua" pitchFamily="-111" charset="0"/>
                <a:ea typeface="ＭＳ Ｐゴシック" pitchFamily="-111" charset="-128"/>
              </a:rPr>
              <a:t>Professor Richard Faragher</a:t>
            </a:r>
            <a:br>
              <a:rPr lang="en-US" sz="3600" dirty="0" smtClean="0">
                <a:solidFill>
                  <a:srgbClr val="000000"/>
                </a:solidFill>
                <a:latin typeface="Perpetua" pitchFamily="-111" charset="0"/>
                <a:ea typeface="ＭＳ Ｐゴシック" pitchFamily="-111" charset="-128"/>
              </a:rPr>
            </a:br>
            <a:r>
              <a:rPr lang="en-US" sz="3600" dirty="0" smtClean="0">
                <a:solidFill>
                  <a:srgbClr val="000000"/>
                </a:solidFill>
                <a:latin typeface="Perpetua" pitchFamily="-111" charset="0"/>
                <a:ea typeface="ＭＳ Ｐゴシック" pitchFamily="-111" charset="-128"/>
              </a:rPr>
              <a:t> </a:t>
            </a:r>
            <a:r>
              <a:rPr lang="en-US" sz="2800" dirty="0" smtClean="0">
                <a:solidFill>
                  <a:srgbClr val="000000"/>
                </a:solidFill>
                <a:latin typeface="Perpetua" pitchFamily="-111" charset="0"/>
                <a:ea typeface="ＭＳ Ｐゴシック" pitchFamily="-111" charset="-128"/>
              </a:rPr>
              <a:t>B.Sc. ARCS D.Phil. FSB </a:t>
            </a:r>
          </a:p>
        </p:txBody>
      </p:sp>
      <p:sp>
        <p:nvSpPr>
          <p:cNvPr id="20483" name="Content Placeholder 2"/>
          <p:cNvSpPr>
            <a:spLocks noGrp="1"/>
          </p:cNvSpPr>
          <p:nvPr>
            <p:ph sz="quarter" idx="1"/>
          </p:nvPr>
        </p:nvSpPr>
        <p:spPr>
          <a:xfrm>
            <a:off x="457200" y="1412776"/>
            <a:ext cx="8424863" cy="4833938"/>
          </a:xfrm>
        </p:spPr>
        <p:txBody>
          <a:bodyPr/>
          <a:lstStyle/>
          <a:p>
            <a:pPr eaLnBrk="1" hangingPunct="1">
              <a:lnSpc>
                <a:spcPct val="70000"/>
              </a:lnSpc>
              <a:buClrTx/>
              <a:buSzPct val="125000"/>
              <a:buFontTx/>
              <a:buChar char="•"/>
            </a:pPr>
            <a:r>
              <a:rPr lang="en-US" sz="2000" b="1" dirty="0" smtClean="0">
                <a:latin typeface="Calibri" pitchFamily="34" charset="0"/>
                <a:ea typeface="ＭＳ Ｐゴシック" pitchFamily="-111" charset="-128"/>
              </a:rPr>
              <a:t>Professor of Biogerontology</a:t>
            </a:r>
          </a:p>
          <a:p>
            <a:pPr lvl="1" eaLnBrk="1" hangingPunct="1">
              <a:lnSpc>
                <a:spcPct val="70000"/>
              </a:lnSpc>
              <a:buClrTx/>
              <a:buSzPct val="125000"/>
              <a:buFontTx/>
              <a:buChar char="–"/>
            </a:pPr>
            <a:r>
              <a:rPr lang="en-US" sz="2000" dirty="0" smtClean="0">
                <a:latin typeface="Calibri" pitchFamily="34" charset="0"/>
                <a:ea typeface="ＭＳ Ｐゴシック" pitchFamily="-111" charset="-128"/>
              </a:rPr>
              <a:t>Scientific interests are Werner’s syndrome, the phenotype of senescent cells and the Insulin-IGF1 axis</a:t>
            </a:r>
          </a:p>
          <a:p>
            <a:pPr lvl="1" eaLnBrk="1" hangingPunct="1">
              <a:lnSpc>
                <a:spcPct val="70000"/>
              </a:lnSpc>
              <a:buClrTx/>
              <a:buSzPct val="125000"/>
              <a:buFontTx/>
              <a:buChar char="–"/>
            </a:pPr>
            <a:r>
              <a:rPr lang="en-US" sz="2000" dirty="0" smtClean="0">
                <a:latin typeface="Calibri" pitchFamily="34" charset="0"/>
                <a:ea typeface="ＭＳ Ｐゴシック" pitchFamily="-111" charset="-128"/>
              </a:rPr>
              <a:t>Chairman, </a:t>
            </a:r>
            <a:r>
              <a:rPr lang="en-US" sz="2000" b="1" dirty="0" smtClean="0">
                <a:latin typeface="Calibri" pitchFamily="34" charset="0"/>
                <a:ea typeface="ＭＳ Ｐゴシック" pitchFamily="-111" charset="-128"/>
              </a:rPr>
              <a:t>British Society for Research on Ageing</a:t>
            </a:r>
            <a:endParaRPr lang="en-US" sz="2000" dirty="0" smtClean="0">
              <a:latin typeface="Calibri" pitchFamily="34" charset="0"/>
              <a:ea typeface="ＭＳ Ｐゴシック" pitchFamily="-111" charset="-128"/>
            </a:endParaRPr>
          </a:p>
          <a:p>
            <a:pPr lvl="1" eaLnBrk="1" hangingPunct="1">
              <a:lnSpc>
                <a:spcPct val="70000"/>
              </a:lnSpc>
              <a:buClrTx/>
              <a:buSzPct val="125000"/>
              <a:buFontTx/>
              <a:buChar char="–"/>
            </a:pPr>
            <a:r>
              <a:rPr lang="en-US" sz="2000" dirty="0" smtClean="0">
                <a:latin typeface="Calibri" pitchFamily="34" charset="0"/>
                <a:ea typeface="ＭＳ Ｐゴシック" pitchFamily="-111" charset="-128"/>
              </a:rPr>
              <a:t>Chairman, </a:t>
            </a:r>
            <a:r>
              <a:rPr lang="en-US" sz="2000" b="1" dirty="0" smtClean="0">
                <a:latin typeface="Calibri" pitchFamily="34" charset="0"/>
                <a:ea typeface="ＭＳ Ｐゴシック" pitchFamily="-111" charset="-128"/>
              </a:rPr>
              <a:t>International Association of Biomedical Gerontology</a:t>
            </a:r>
          </a:p>
          <a:p>
            <a:pPr lvl="1" eaLnBrk="1" hangingPunct="1">
              <a:lnSpc>
                <a:spcPct val="70000"/>
              </a:lnSpc>
              <a:buClrTx/>
              <a:buSzPct val="125000"/>
              <a:buFontTx/>
              <a:buChar char="–"/>
            </a:pPr>
            <a:r>
              <a:rPr lang="en-US" sz="2000" dirty="0" smtClean="0">
                <a:latin typeface="Calibri" pitchFamily="34" charset="0"/>
                <a:ea typeface="ＭＳ Ｐゴシック" pitchFamily="-111" charset="-128"/>
              </a:rPr>
              <a:t>Executive Director </a:t>
            </a:r>
            <a:r>
              <a:rPr lang="en-US" sz="2000" b="1" dirty="0" smtClean="0">
                <a:latin typeface="Calibri" pitchFamily="34" charset="0"/>
                <a:ea typeface="ＭＳ Ｐゴシック" pitchFamily="-111" charset="-128"/>
              </a:rPr>
              <a:t>American Aging Association</a:t>
            </a:r>
            <a:endParaRPr lang="en-US" sz="2000" dirty="0" smtClean="0">
              <a:latin typeface="Calibri" pitchFamily="34" charset="0"/>
              <a:ea typeface="ＭＳ Ｐゴシック" pitchFamily="-111" charset="-128"/>
            </a:endParaRPr>
          </a:p>
          <a:p>
            <a:pPr eaLnBrk="1" hangingPunct="1">
              <a:lnSpc>
                <a:spcPct val="70000"/>
              </a:lnSpc>
              <a:buClrTx/>
              <a:buSzPct val="125000"/>
              <a:buFontTx/>
              <a:buChar char="•"/>
            </a:pPr>
            <a:r>
              <a:rPr lang="en-US" sz="2000" dirty="0" smtClean="0">
                <a:latin typeface="Calibri" pitchFamily="34" charset="0"/>
                <a:ea typeface="ＭＳ Ｐゴシック" pitchFamily="-111" charset="-128"/>
              </a:rPr>
              <a:t>15 years involvement in direction of UK national strategy for ageing research</a:t>
            </a:r>
          </a:p>
          <a:p>
            <a:pPr lvl="1" eaLnBrk="1" hangingPunct="1">
              <a:lnSpc>
                <a:spcPct val="70000"/>
              </a:lnSpc>
              <a:buClrTx/>
              <a:buSzPct val="125000"/>
              <a:buFontTx/>
              <a:buChar char="–"/>
            </a:pPr>
            <a:r>
              <a:rPr lang="en-US" sz="2000" b="1" dirty="0" smtClean="0">
                <a:latin typeface="Calibri" pitchFamily="34" charset="0"/>
                <a:ea typeface="ＭＳ Ｐゴシック" pitchFamily="-111" charset="-128"/>
              </a:rPr>
              <a:t>BBSRC ERA </a:t>
            </a:r>
            <a:r>
              <a:rPr lang="en-US" sz="2000" dirty="0" smtClean="0">
                <a:latin typeface="Calibri" pitchFamily="34" charset="0"/>
                <a:ea typeface="ＭＳ Ｐゴシック" pitchFamily="-111" charset="-128"/>
              </a:rPr>
              <a:t>– Special Initiative Panel &amp; Ageing Strategy Group Member</a:t>
            </a:r>
          </a:p>
          <a:p>
            <a:pPr lvl="1" eaLnBrk="1" hangingPunct="1">
              <a:lnSpc>
                <a:spcPct val="70000"/>
              </a:lnSpc>
              <a:spcAft>
                <a:spcPts val="600"/>
              </a:spcAft>
              <a:buClrTx/>
              <a:buSzPct val="125000"/>
              <a:buFontTx/>
              <a:buChar char="–"/>
            </a:pPr>
            <a:r>
              <a:rPr lang="en-US" sz="2000" b="1" dirty="0" smtClean="0">
                <a:latin typeface="Calibri" pitchFamily="34" charset="0"/>
                <a:ea typeface="ＭＳ Ｐゴシック" pitchFamily="-111" charset="-128"/>
              </a:rPr>
              <a:t>BBSRC-EPSRC</a:t>
            </a:r>
            <a:r>
              <a:rPr lang="en-US" sz="2000" dirty="0" smtClean="0">
                <a:latin typeface="Calibri" pitchFamily="34" charset="0"/>
                <a:ea typeface="ＭＳ Ｐゴシック" pitchFamily="-111" charset="-128"/>
              </a:rPr>
              <a:t> – SPARC </a:t>
            </a:r>
            <a:r>
              <a:rPr lang="en-US" sz="2000" dirty="0" err="1" smtClean="0">
                <a:latin typeface="Calibri" pitchFamily="34" charset="0"/>
                <a:ea typeface="ＭＳ Ｐゴシック" pitchFamily="-111" charset="-128"/>
              </a:rPr>
              <a:t>Programme</a:t>
            </a:r>
            <a:r>
              <a:rPr lang="en-US" sz="2000" dirty="0" smtClean="0">
                <a:latin typeface="Calibri" pitchFamily="34" charset="0"/>
                <a:ea typeface="ＭＳ Ｐゴシック" pitchFamily="-111" charset="-128"/>
              </a:rPr>
              <a:t> Co-Director (involved design and execution of new funding schemes &amp; managing a portfolio of 35 projects)</a:t>
            </a:r>
          </a:p>
          <a:p>
            <a:pPr lvl="1" eaLnBrk="1" hangingPunct="1">
              <a:lnSpc>
                <a:spcPct val="70000"/>
              </a:lnSpc>
              <a:spcAft>
                <a:spcPts val="600"/>
              </a:spcAft>
              <a:buClrTx/>
              <a:buSzPct val="125000"/>
              <a:buFontTx/>
              <a:buChar char="–"/>
            </a:pPr>
            <a:r>
              <a:rPr lang="en-US" sz="2000" b="1" dirty="0" smtClean="0">
                <a:latin typeface="Calibri" pitchFamily="34" charset="0"/>
                <a:ea typeface="ＭＳ Ｐゴシック" pitchFamily="-111" charset="-128"/>
              </a:rPr>
              <a:t>Research Into Ageing</a:t>
            </a:r>
            <a:r>
              <a:rPr lang="en-US" sz="2000" dirty="0" smtClean="0">
                <a:latin typeface="Calibri" pitchFamily="34" charset="0"/>
                <a:ea typeface="ＭＳ Ｐゴシック" pitchFamily="-111" charset="-128"/>
              </a:rPr>
              <a:t>-member of the Research Advisory Council</a:t>
            </a:r>
            <a:endParaRPr lang="en-US" sz="2000" b="1" dirty="0" smtClean="0">
              <a:latin typeface="Calibri" pitchFamily="34" charset="0"/>
              <a:ea typeface="ＭＳ Ｐゴシック" pitchFamily="-111" charset="-128"/>
            </a:endParaRPr>
          </a:p>
          <a:p>
            <a:pPr lvl="1" eaLnBrk="1" hangingPunct="1">
              <a:lnSpc>
                <a:spcPct val="70000"/>
              </a:lnSpc>
              <a:spcAft>
                <a:spcPts val="600"/>
              </a:spcAft>
              <a:buClrTx/>
              <a:buSzPct val="125000"/>
              <a:buFontTx/>
              <a:buChar char="–"/>
            </a:pPr>
            <a:r>
              <a:rPr lang="en-US" sz="2000" b="1" dirty="0" smtClean="0">
                <a:latin typeface="Calibri" pitchFamily="34" charset="0"/>
                <a:ea typeface="ＭＳ Ｐゴシック" pitchFamily="-111" charset="-128"/>
              </a:rPr>
              <a:t>BBSRC Bioscience for health Strategy Panel Member</a:t>
            </a:r>
            <a:r>
              <a:rPr lang="en-US" sz="2000" dirty="0" smtClean="0">
                <a:latin typeface="Calibri" pitchFamily="34" charset="0"/>
                <a:ea typeface="ＭＳ Ｐゴシック" pitchFamily="-111" charset="-128"/>
              </a:rPr>
              <a:t>- one of eight scientists responsible for strategic direction </a:t>
            </a:r>
            <a:r>
              <a:rPr lang="en-GB" sz="2000" dirty="0" smtClean="0">
                <a:latin typeface="Calibri" pitchFamily="34" charset="0"/>
                <a:ea typeface="ＭＳ Ｐゴシック" pitchFamily="-111" charset="-128"/>
              </a:rPr>
              <a:t>in this area</a:t>
            </a:r>
            <a:r>
              <a:rPr lang="en-US" sz="2000" dirty="0" smtClean="0">
                <a:latin typeface="Calibri" pitchFamily="34" charset="0"/>
                <a:ea typeface="ＭＳ Ｐゴシック" pitchFamily="-111" charset="-128"/>
              </a:rPr>
              <a:t>.</a:t>
            </a:r>
          </a:p>
          <a:p>
            <a:pPr eaLnBrk="1" hangingPunct="1">
              <a:lnSpc>
                <a:spcPct val="70000"/>
              </a:lnSpc>
              <a:buClrTx/>
              <a:buSzPct val="125000"/>
              <a:buFont typeface="Arial" charset="0"/>
              <a:buChar char="•"/>
            </a:pPr>
            <a:r>
              <a:rPr lang="en-US" sz="2000" dirty="0" smtClean="0">
                <a:latin typeface="Calibri" pitchFamily="34" charset="0"/>
                <a:ea typeface="ＭＳ Ｐゴシック" pitchFamily="-111" charset="-128"/>
              </a:rPr>
              <a:t>Royal Pharmaceutical Society Conference Science Medal for outstanding scientific achievement</a:t>
            </a:r>
          </a:p>
          <a:p>
            <a:pPr eaLnBrk="1" hangingPunct="1">
              <a:lnSpc>
                <a:spcPct val="70000"/>
              </a:lnSpc>
              <a:buClrTx/>
              <a:buSzPct val="125000"/>
              <a:buFont typeface="Arial" charset="0"/>
              <a:buChar char="•"/>
            </a:pPr>
            <a:r>
              <a:rPr lang="en-US" sz="2000" dirty="0" smtClean="0">
                <a:latin typeface="Calibri" pitchFamily="34" charset="0"/>
                <a:ea typeface="ＭＳ Ｐゴシック" pitchFamily="-111" charset="-128"/>
              </a:rPr>
              <a:t>Help the Aged ‘Living Legend’ award for championship of older people</a:t>
            </a:r>
          </a:p>
          <a:p>
            <a:pPr eaLnBrk="1" hangingPunct="1">
              <a:lnSpc>
                <a:spcPct val="70000"/>
              </a:lnSpc>
              <a:buClrTx/>
              <a:buSzPct val="125000"/>
              <a:buFont typeface="Arial" charset="0"/>
              <a:buChar char="•"/>
            </a:pPr>
            <a:r>
              <a:rPr lang="en-US" sz="2000" dirty="0" smtClean="0">
                <a:latin typeface="Calibri" pitchFamily="34" charset="0"/>
                <a:ea typeface="ＭＳ Ｐゴシック" pitchFamily="-111" charset="-128"/>
              </a:rPr>
              <a:t>Paul F Glenn Award for biological gerontology</a:t>
            </a:r>
          </a:p>
          <a:p>
            <a:pPr eaLnBrk="1" hangingPunct="1">
              <a:lnSpc>
                <a:spcPct val="70000"/>
              </a:lnSpc>
            </a:pPr>
            <a:endParaRPr lang="en-US" sz="2200" dirty="0" smtClean="0">
              <a:ea typeface="ＭＳ Ｐゴシック" pitchFamily="-111"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762000" y="381000"/>
            <a:ext cx="7772400" cy="1143000"/>
          </a:xfrm>
          <a:prstGeom prst="rect">
            <a:avLst/>
          </a:prstGeom>
          <a:noFill/>
          <a:ln w="12700">
            <a:noFill/>
            <a:miter lim="800000"/>
            <a:headEnd/>
            <a:tailEnd/>
          </a:ln>
          <a:effectLst/>
        </p:spPr>
        <p:txBody>
          <a:bodyPr lIns="90487" tIns="44450" rIns="90487" bIns="44450" anchor="ctr"/>
          <a:lstStyle/>
          <a:p>
            <a:pPr algn="ctr" eaLnBrk="0" hangingPunct="0"/>
            <a:r>
              <a:rPr lang="en-GB" sz="4800" dirty="0" smtClean="0">
                <a:latin typeface="+mj-lt"/>
              </a:rPr>
              <a:t>Do </a:t>
            </a:r>
            <a:r>
              <a:rPr lang="en-GB" sz="4800" dirty="0">
                <a:latin typeface="+mj-lt"/>
              </a:rPr>
              <a:t>they?...</a:t>
            </a:r>
          </a:p>
        </p:txBody>
      </p:sp>
      <p:sp>
        <p:nvSpPr>
          <p:cNvPr id="177155" name="Rectangle 3"/>
          <p:cNvSpPr>
            <a:spLocks noChangeArrowheads="1"/>
          </p:cNvSpPr>
          <p:nvPr/>
        </p:nvSpPr>
        <p:spPr bwMode="auto">
          <a:xfrm>
            <a:off x="762000" y="1676400"/>
            <a:ext cx="7772400" cy="4114800"/>
          </a:xfrm>
          <a:prstGeom prst="rect">
            <a:avLst/>
          </a:prstGeom>
          <a:noFill/>
          <a:ln w="12700">
            <a:noFill/>
            <a:miter lim="800000"/>
            <a:headEnd/>
            <a:tailEnd/>
          </a:ln>
          <a:effectLst/>
        </p:spPr>
        <p:txBody>
          <a:bodyPr lIns="90487" tIns="44450" rIns="90487" bIns="44450"/>
          <a:lstStyle/>
          <a:p>
            <a:pPr marL="342900" indent="-342900" eaLnBrk="0" hangingPunct="0">
              <a:spcBef>
                <a:spcPct val="20000"/>
              </a:spcBef>
            </a:pPr>
            <a:r>
              <a:rPr lang="en-GB" sz="3200" b="1" dirty="0">
                <a:latin typeface="Comic Sans MS" pitchFamily="66" charset="0"/>
              </a:rPr>
              <a:t>Name		DOB		COD	  	Age</a:t>
            </a:r>
          </a:p>
          <a:p>
            <a:pPr marL="342900" indent="-342900" eaLnBrk="0" hangingPunct="0">
              <a:spcBef>
                <a:spcPct val="20000"/>
              </a:spcBef>
            </a:pPr>
            <a:r>
              <a:rPr lang="en-GB" sz="2400" dirty="0">
                <a:latin typeface="Comic Sans MS" pitchFamily="66" charset="0"/>
              </a:rPr>
              <a:t>Isocrates 		435 BC 	“old age”	98</a:t>
            </a:r>
          </a:p>
          <a:p>
            <a:pPr marL="342900" indent="-342900" eaLnBrk="0" hangingPunct="0">
              <a:spcBef>
                <a:spcPct val="20000"/>
              </a:spcBef>
            </a:pPr>
            <a:r>
              <a:rPr lang="en-GB" sz="2400" dirty="0" err="1">
                <a:latin typeface="Comic Sans MS" pitchFamily="66" charset="0"/>
              </a:rPr>
              <a:t>Antigonius</a:t>
            </a:r>
            <a:r>
              <a:rPr lang="en-GB" sz="2400" dirty="0">
                <a:latin typeface="Comic Sans MS" pitchFamily="66" charset="0"/>
              </a:rPr>
              <a:t>		382 BC  	ambition	81</a:t>
            </a:r>
          </a:p>
          <a:p>
            <a:pPr marL="342900" indent="-342900" eaLnBrk="0" hangingPunct="0">
              <a:spcBef>
                <a:spcPct val="20000"/>
              </a:spcBef>
            </a:pPr>
            <a:r>
              <a:rPr lang="en-GB" sz="2400" dirty="0" err="1" smtClean="0">
                <a:latin typeface="Comic Sans MS" pitchFamily="66" charset="0"/>
              </a:rPr>
              <a:t>T.Flavius</a:t>
            </a:r>
            <a:r>
              <a:rPr lang="en-GB" sz="2400" dirty="0" smtClean="0">
                <a:latin typeface="Comic Sans MS" pitchFamily="66" charset="0"/>
              </a:rPr>
              <a:t> </a:t>
            </a:r>
            <a:r>
              <a:rPr lang="en-GB" sz="2400" dirty="0" err="1" smtClean="0">
                <a:latin typeface="Comic Sans MS" pitchFamily="66" charset="0"/>
              </a:rPr>
              <a:t>Virilis</a:t>
            </a:r>
            <a:r>
              <a:rPr lang="en-GB" sz="2400" dirty="0" smtClean="0">
                <a:latin typeface="Comic Sans MS" pitchFamily="66" charset="0"/>
              </a:rPr>
              <a:t>*	3</a:t>
            </a:r>
            <a:r>
              <a:rPr lang="en-GB" sz="2400" baseline="30000" dirty="0" smtClean="0">
                <a:latin typeface="Comic Sans MS" pitchFamily="66" charset="0"/>
              </a:rPr>
              <a:t>rd</a:t>
            </a:r>
            <a:r>
              <a:rPr lang="en-GB" sz="2400" dirty="0" smtClean="0">
                <a:latin typeface="Comic Sans MS" pitchFamily="66" charset="0"/>
              </a:rPr>
              <a:t> CAD	“old age”	70</a:t>
            </a:r>
          </a:p>
          <a:p>
            <a:pPr marL="342900" indent="-342900" eaLnBrk="0" hangingPunct="0">
              <a:spcBef>
                <a:spcPct val="20000"/>
              </a:spcBef>
            </a:pPr>
            <a:r>
              <a:rPr lang="en-GB" sz="2400" dirty="0" smtClean="0">
                <a:latin typeface="Comic Sans MS" pitchFamily="66" charset="0"/>
              </a:rPr>
              <a:t>Dodge </a:t>
            </a:r>
            <a:r>
              <a:rPr lang="en-GB" sz="2400" dirty="0" err="1">
                <a:latin typeface="Comic Sans MS" pitchFamily="66" charset="0"/>
              </a:rPr>
              <a:t>Foscari</a:t>
            </a:r>
            <a:r>
              <a:rPr lang="en-GB" sz="2400" dirty="0">
                <a:latin typeface="Comic Sans MS" pitchFamily="66" charset="0"/>
              </a:rPr>
              <a:t> 	1373    	“old age”	84</a:t>
            </a:r>
          </a:p>
          <a:p>
            <a:pPr marL="342900" indent="-342900" eaLnBrk="0" hangingPunct="0">
              <a:spcBef>
                <a:spcPct val="20000"/>
              </a:spcBef>
            </a:pPr>
            <a:r>
              <a:rPr lang="en-GB" sz="2400" dirty="0">
                <a:latin typeface="Comic Sans MS" pitchFamily="66" charset="0"/>
              </a:rPr>
              <a:t>Suleiman 		1495		stroke	71</a:t>
            </a:r>
          </a:p>
          <a:p>
            <a:pPr marL="342900" indent="-342900" eaLnBrk="0" hangingPunct="0">
              <a:spcBef>
                <a:spcPct val="20000"/>
              </a:spcBef>
            </a:pPr>
            <a:r>
              <a:rPr lang="en-GB" sz="2400" dirty="0">
                <a:latin typeface="Comic Sans MS" pitchFamily="66" charset="0"/>
              </a:rPr>
              <a:t>Voltaire		1778      	“old age”	84</a:t>
            </a:r>
          </a:p>
        </p:txBody>
      </p:sp>
      <p:sp>
        <p:nvSpPr>
          <p:cNvPr id="4" name="TextBox 3"/>
          <p:cNvSpPr txBox="1"/>
          <p:nvPr/>
        </p:nvSpPr>
        <p:spPr>
          <a:xfrm>
            <a:off x="395536" y="6021288"/>
            <a:ext cx="8064896" cy="615553"/>
          </a:xfrm>
          <a:prstGeom prst="rect">
            <a:avLst/>
          </a:prstGeom>
          <a:noFill/>
        </p:spPr>
        <p:txBody>
          <a:bodyPr wrap="square" rtlCol="0">
            <a:spAutoFit/>
          </a:bodyPr>
          <a:lstStyle/>
          <a:p>
            <a:r>
              <a:rPr lang="en-GB" dirty="0" smtClean="0"/>
              <a:t>*</a:t>
            </a:r>
            <a:r>
              <a:rPr lang="en-GB" sz="1600" dirty="0" smtClean="0"/>
              <a:t>Centurion of  </a:t>
            </a:r>
            <a:r>
              <a:rPr lang="en-GB" sz="1600" i="1" dirty="0" smtClean="0"/>
              <a:t>II Augusta, XX Valeria </a:t>
            </a:r>
            <a:r>
              <a:rPr lang="en-GB" sz="1600" i="1" dirty="0" err="1" smtClean="0"/>
              <a:t>Victrix</a:t>
            </a:r>
            <a:r>
              <a:rPr lang="en-GB" sz="1600" i="1" dirty="0" smtClean="0"/>
              <a:t>, III Augusta </a:t>
            </a:r>
            <a:r>
              <a:rPr lang="en-GB" sz="1600" dirty="0" smtClean="0"/>
              <a:t>and </a:t>
            </a:r>
            <a:r>
              <a:rPr lang="en-GB" sz="1600" i="1" dirty="0" err="1" smtClean="0"/>
              <a:t>hastastus</a:t>
            </a:r>
            <a:r>
              <a:rPr lang="en-GB" sz="1600" i="1" dirty="0" smtClean="0"/>
              <a:t> posterior </a:t>
            </a:r>
            <a:r>
              <a:rPr lang="en-GB" sz="1600" dirty="0" smtClean="0"/>
              <a:t>of </a:t>
            </a:r>
            <a:r>
              <a:rPr lang="en-GB" sz="1600" i="1" dirty="0" smtClean="0"/>
              <a:t>III </a:t>
            </a:r>
            <a:r>
              <a:rPr lang="en-GB" sz="1600" i="1" dirty="0" err="1" smtClean="0"/>
              <a:t>Parthica</a:t>
            </a:r>
            <a:r>
              <a:rPr lang="en-GB" sz="1600" i="1" dirty="0" smtClean="0"/>
              <a:t> </a:t>
            </a:r>
            <a:r>
              <a:rPr lang="en-GB" sz="1600" i="1" dirty="0" err="1" smtClean="0"/>
              <a:t>Severiana</a:t>
            </a:r>
            <a:r>
              <a:rPr lang="en-GB" sz="1600" i="1" dirty="0" smtClean="0"/>
              <a:t> </a:t>
            </a:r>
            <a:r>
              <a:rPr lang="en-GB" sz="1600" dirty="0" smtClean="0"/>
              <a:t>as his tombstone is careful to explain</a:t>
            </a:r>
            <a:r>
              <a:rPr lang="en-GB" sz="1600" i="1" dirty="0" smtClean="0"/>
              <a:t> </a:t>
            </a:r>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make of papers like this?</a:t>
            </a:r>
            <a:endParaRPr lang="en-GB" dirty="0"/>
          </a:p>
        </p:txBody>
      </p:sp>
      <p:sp>
        <p:nvSpPr>
          <p:cNvPr id="3" name="Content Placeholder 2"/>
          <p:cNvSpPr>
            <a:spLocks noGrp="1"/>
          </p:cNvSpPr>
          <p:nvPr>
            <p:ph idx="1"/>
          </p:nvPr>
        </p:nvSpPr>
        <p:spPr>
          <a:xfrm>
            <a:off x="4644008" y="1484785"/>
            <a:ext cx="4176464" cy="3240360"/>
          </a:xfrm>
        </p:spPr>
        <p:txBody>
          <a:bodyPr/>
          <a:lstStyle/>
          <a:p>
            <a:pPr>
              <a:buNone/>
            </a:pPr>
            <a:r>
              <a:rPr lang="en-GB" dirty="0" smtClean="0"/>
              <a:t>“the human life span shows no sign of approaching a fixed limit imposed by biology or other factors.”</a:t>
            </a:r>
            <a:endParaRPr lang="en-GB" dirty="0"/>
          </a:p>
        </p:txBody>
      </p:sp>
      <p:pic>
        <p:nvPicPr>
          <p:cNvPr id="199682" name="Picture 2"/>
          <p:cNvPicPr>
            <a:picLocks noChangeAspect="1" noChangeArrowheads="1"/>
          </p:cNvPicPr>
          <p:nvPr/>
        </p:nvPicPr>
        <p:blipFill>
          <a:blip r:embed="rId2" cstate="print"/>
          <a:srcRect/>
          <a:stretch>
            <a:fillRect/>
          </a:stretch>
        </p:blipFill>
        <p:spPr bwMode="auto">
          <a:xfrm>
            <a:off x="827584" y="1628800"/>
            <a:ext cx="3455857" cy="3563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Is maximum human lifespan increasing?</a:t>
            </a:r>
            <a:endParaRPr lang="en-GB" dirty="0"/>
          </a:p>
        </p:txBody>
      </p:sp>
      <p:sp>
        <p:nvSpPr>
          <p:cNvPr id="3" name="Content Placeholder 2"/>
          <p:cNvSpPr>
            <a:spLocks noGrp="1"/>
          </p:cNvSpPr>
          <p:nvPr>
            <p:ph idx="1"/>
          </p:nvPr>
        </p:nvSpPr>
        <p:spPr>
          <a:xfrm>
            <a:off x="467544" y="1772816"/>
            <a:ext cx="8229600" cy="4133056"/>
          </a:xfrm>
        </p:spPr>
        <p:txBody>
          <a:bodyPr>
            <a:normAutofit lnSpcReduction="10000"/>
          </a:bodyPr>
          <a:lstStyle/>
          <a:p>
            <a:r>
              <a:rPr lang="en-GB" sz="2800" dirty="0" smtClean="0"/>
              <a:t>Quality of data prior to 1750AD is very poor.</a:t>
            </a:r>
          </a:p>
          <a:p>
            <a:r>
              <a:rPr lang="en-GB" sz="2800" dirty="0" smtClean="0"/>
              <a:t>Some evidence of increased age at death from Swedish records over the period 1860-1990*</a:t>
            </a:r>
          </a:p>
          <a:p>
            <a:r>
              <a:rPr lang="en-GB" sz="2800" dirty="0" smtClean="0"/>
              <a:t>Lifespan </a:t>
            </a:r>
            <a:r>
              <a:rPr lang="en-GB" sz="2800" i="1" dirty="0" smtClean="0"/>
              <a:t>can</a:t>
            </a:r>
            <a:r>
              <a:rPr lang="en-GB" sz="2800" dirty="0" smtClean="0"/>
              <a:t> be lengthened significantly by selective breeding but (</a:t>
            </a:r>
            <a:r>
              <a:rPr lang="en-GB" sz="2800" dirty="0" err="1" smtClean="0"/>
              <a:t>i</a:t>
            </a:r>
            <a:r>
              <a:rPr lang="en-GB" sz="2800" dirty="0" smtClean="0"/>
              <a:t>) humans aren’t doing this and (ii) even if they were the number of generations is probably too low for an effect.</a:t>
            </a:r>
          </a:p>
          <a:p>
            <a:r>
              <a:rPr lang="en-GB" sz="2800" dirty="0" smtClean="0"/>
              <a:t>Thus, the genetic background of the population is pretty constant. </a:t>
            </a:r>
          </a:p>
          <a:p>
            <a:endParaRPr lang="en-GB" sz="2800" dirty="0" smtClean="0"/>
          </a:p>
          <a:p>
            <a:endParaRPr lang="en-GB" sz="2800" dirty="0"/>
          </a:p>
        </p:txBody>
      </p:sp>
      <p:sp>
        <p:nvSpPr>
          <p:cNvPr id="4" name="TextBox 3"/>
          <p:cNvSpPr txBox="1"/>
          <p:nvPr/>
        </p:nvSpPr>
        <p:spPr>
          <a:xfrm>
            <a:off x="251520" y="6309320"/>
            <a:ext cx="8892480" cy="369332"/>
          </a:xfrm>
          <a:prstGeom prst="rect">
            <a:avLst/>
          </a:prstGeom>
          <a:noFill/>
        </p:spPr>
        <p:txBody>
          <a:bodyPr wrap="square" rtlCol="0">
            <a:spAutoFit/>
          </a:bodyPr>
          <a:lstStyle/>
          <a:p>
            <a:r>
              <a:rPr lang="en-GB" dirty="0" smtClean="0"/>
              <a:t>*</a:t>
            </a:r>
            <a:r>
              <a:rPr lang="en-GB" dirty="0" err="1" smtClean="0"/>
              <a:t>Wilmoth</a:t>
            </a:r>
            <a:r>
              <a:rPr lang="en-GB" dirty="0" smtClean="0"/>
              <a:t> (2000)  Increase of maximum life-span in Sweden, 1861-1999 </a:t>
            </a:r>
            <a:r>
              <a:rPr lang="en-GB" i="1" dirty="0" smtClean="0"/>
              <a:t>Science</a:t>
            </a:r>
            <a:r>
              <a:rPr lang="en-GB" dirty="0" smtClean="0"/>
              <a:t> 289:2366-8.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1143000"/>
          </a:xfrm>
        </p:spPr>
        <p:txBody>
          <a:bodyPr>
            <a:normAutofit fontScale="90000"/>
          </a:bodyPr>
          <a:lstStyle/>
          <a:p>
            <a:r>
              <a:rPr lang="en-GB" dirty="0" smtClean="0"/>
              <a:t>“No sign of a fixed limit imposed by biology”?</a:t>
            </a:r>
            <a:endParaRPr lang="en-GB" dirty="0"/>
          </a:p>
        </p:txBody>
      </p:sp>
      <p:sp>
        <p:nvSpPr>
          <p:cNvPr id="3" name="Content Placeholder 2"/>
          <p:cNvSpPr>
            <a:spLocks noGrp="1"/>
          </p:cNvSpPr>
          <p:nvPr>
            <p:ph idx="1"/>
          </p:nvPr>
        </p:nvSpPr>
        <p:spPr>
          <a:xfrm>
            <a:off x="467544" y="1556792"/>
            <a:ext cx="8229600" cy="4392488"/>
          </a:xfrm>
        </p:spPr>
        <p:txBody>
          <a:bodyPr>
            <a:normAutofit fontScale="62500" lnSpcReduction="20000"/>
          </a:bodyPr>
          <a:lstStyle/>
          <a:p>
            <a:r>
              <a:rPr lang="en-GB" dirty="0" smtClean="0"/>
              <a:t>What </a:t>
            </a:r>
            <a:r>
              <a:rPr lang="en-GB" b="1" dirty="0" smtClean="0"/>
              <a:t>might</a:t>
            </a:r>
            <a:r>
              <a:rPr lang="en-GB" dirty="0" smtClean="0"/>
              <a:t> determine the absolute limit to human survival? (If you did nothing to intervene)</a:t>
            </a:r>
          </a:p>
          <a:p>
            <a:pPr lvl="1">
              <a:buFont typeface="Wingdings" pitchFamily="2" charset="2"/>
              <a:buChar char="v"/>
            </a:pPr>
            <a:r>
              <a:rPr lang="en-GB" dirty="0" smtClean="0"/>
              <a:t>Total </a:t>
            </a:r>
            <a:r>
              <a:rPr lang="en-GB" dirty="0" err="1" smtClean="0"/>
              <a:t>thymic</a:t>
            </a:r>
            <a:r>
              <a:rPr lang="en-GB" dirty="0" smtClean="0"/>
              <a:t> atrophy estimated at age ~105</a:t>
            </a:r>
          </a:p>
          <a:p>
            <a:pPr lvl="1">
              <a:buFont typeface="Wingdings" pitchFamily="2" charset="2"/>
              <a:buChar char="v"/>
            </a:pPr>
            <a:r>
              <a:rPr lang="en-GB" dirty="0" err="1" smtClean="0"/>
              <a:t>Glomerular</a:t>
            </a:r>
            <a:r>
              <a:rPr lang="en-GB" dirty="0" smtClean="0"/>
              <a:t> filtration rate falls to zero at ~150 years*</a:t>
            </a:r>
          </a:p>
          <a:p>
            <a:pPr lvl="1">
              <a:buFont typeface="Wingdings" pitchFamily="2" charset="2"/>
              <a:buChar char="v"/>
            </a:pPr>
            <a:r>
              <a:rPr lang="en-GB" dirty="0" smtClean="0"/>
              <a:t>Corneal endothelial cell density becomes pathological at 100-175 years</a:t>
            </a:r>
          </a:p>
          <a:p>
            <a:pPr lvl="1">
              <a:buFont typeface="Wingdings" pitchFamily="2" charset="2"/>
              <a:buChar char="v"/>
            </a:pPr>
            <a:r>
              <a:rPr lang="en-GB" dirty="0" smtClean="0"/>
              <a:t>~1 population doubling decline in fibroblast </a:t>
            </a:r>
            <a:r>
              <a:rPr lang="en-GB" dirty="0" err="1" smtClean="0"/>
              <a:t>replicative</a:t>
            </a:r>
            <a:r>
              <a:rPr lang="en-GB" dirty="0" smtClean="0"/>
              <a:t> capacity per five years of donor life (theoretical zero at 150-250 years)</a:t>
            </a:r>
          </a:p>
          <a:p>
            <a:pPr lvl="1">
              <a:buFont typeface="Wingdings" pitchFamily="2" charset="2"/>
              <a:buChar char="v"/>
            </a:pPr>
            <a:r>
              <a:rPr lang="en-GB" dirty="0" smtClean="0"/>
              <a:t>0.3% decline in corneal </a:t>
            </a:r>
            <a:r>
              <a:rPr lang="en-GB" dirty="0" err="1" smtClean="0"/>
              <a:t>keratocyte</a:t>
            </a:r>
            <a:r>
              <a:rPr lang="en-GB" dirty="0" smtClean="0"/>
              <a:t> density per year with age (theoretical zero at ~333 years)</a:t>
            </a:r>
          </a:p>
          <a:p>
            <a:pPr>
              <a:buNone/>
            </a:pPr>
            <a:endParaRPr lang="en-GB" dirty="0" smtClean="0"/>
          </a:p>
          <a:p>
            <a:r>
              <a:rPr lang="en-GB" dirty="0" smtClean="0"/>
              <a:t>All this suggests to me an absolute maximum of 150-300 years.  Probably VERY significantly less</a:t>
            </a:r>
          </a:p>
          <a:p>
            <a:endParaRPr lang="en-GB" dirty="0" smtClean="0"/>
          </a:p>
          <a:p>
            <a:r>
              <a:rPr lang="en-GB" dirty="0" smtClean="0"/>
              <a:t>However, </a:t>
            </a:r>
            <a:r>
              <a:rPr lang="en-GB" b="1" dirty="0" smtClean="0"/>
              <a:t>ALL</a:t>
            </a:r>
            <a:r>
              <a:rPr lang="en-GB" dirty="0" smtClean="0"/>
              <a:t> of this is based on scattered data and </a:t>
            </a:r>
            <a:r>
              <a:rPr lang="en-GB" b="1" dirty="0" smtClean="0"/>
              <a:t>highly questionable assumptions</a:t>
            </a:r>
            <a:endParaRPr lang="en-GB" b="1" dirty="0"/>
          </a:p>
        </p:txBody>
      </p:sp>
      <p:sp>
        <p:nvSpPr>
          <p:cNvPr id="4" name="TextBox 3"/>
          <p:cNvSpPr txBox="1"/>
          <p:nvPr/>
        </p:nvSpPr>
        <p:spPr>
          <a:xfrm>
            <a:off x="251520" y="6002704"/>
            <a:ext cx="8748464" cy="738664"/>
          </a:xfrm>
          <a:prstGeom prst="rect">
            <a:avLst/>
          </a:prstGeom>
          <a:noFill/>
        </p:spPr>
        <p:txBody>
          <a:bodyPr wrap="square" rtlCol="0">
            <a:spAutoFit/>
          </a:bodyPr>
          <a:lstStyle/>
          <a:p>
            <a:r>
              <a:rPr lang="en-GB" sz="1400" dirty="0" smtClean="0"/>
              <a:t>* </a:t>
            </a:r>
            <a:r>
              <a:rPr lang="en-GB" sz="1400" dirty="0" err="1" smtClean="0"/>
              <a:t>Teixeira</a:t>
            </a:r>
            <a:r>
              <a:rPr lang="en-GB" sz="1400" dirty="0" smtClean="0"/>
              <a:t> et al (2013) Evaluation of renal function and immune system cells in elderly individuals from São Paulo City. Clinics (Sao Paulo) 68(1):39-44.</a:t>
            </a:r>
          </a:p>
          <a:p>
            <a:endParaRPr lang="en-GB"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GB" altLang="en-GB" sz="3200" b="1" dirty="0" smtClean="0">
                <a:latin typeface="+mn-lt"/>
              </a:rPr>
              <a:t>What does the </a:t>
            </a:r>
            <a:r>
              <a:rPr lang="en-GB" altLang="en-GB" sz="3200" b="1" dirty="0" err="1" smtClean="0">
                <a:latin typeface="+mn-lt"/>
              </a:rPr>
              <a:t>Gompertz</a:t>
            </a:r>
            <a:r>
              <a:rPr lang="en-GB" altLang="en-GB" sz="3200" b="1" dirty="0" smtClean="0">
                <a:latin typeface="+mn-lt"/>
              </a:rPr>
              <a:t> relationship actually measure? </a:t>
            </a:r>
            <a:endParaRPr lang="en-GB" altLang="en-GB" sz="3200" b="1" dirty="0">
              <a:latin typeface="+mn-lt"/>
            </a:endParaRPr>
          </a:p>
        </p:txBody>
      </p:sp>
      <p:graphicFrame>
        <p:nvGraphicFramePr>
          <p:cNvPr id="109571" name="Object 3"/>
          <p:cNvGraphicFramePr>
            <a:graphicFrameLocks noChangeAspect="1"/>
          </p:cNvGraphicFramePr>
          <p:nvPr/>
        </p:nvGraphicFramePr>
        <p:xfrm>
          <a:off x="5508104" y="1844824"/>
          <a:ext cx="3220875" cy="2144465"/>
        </p:xfrm>
        <a:graphic>
          <a:graphicData uri="http://schemas.openxmlformats.org/presentationml/2006/ole">
            <mc:AlternateContent xmlns:mc="http://schemas.openxmlformats.org/markup-compatibility/2006">
              <mc:Choice xmlns:v="urn:schemas-microsoft-com:vml" Requires="v">
                <p:oleObj spid="_x0000_s150529" name="Chart" r:id="rId5" imgW="4983840" imgH="3318840" progId="Excel.Sheet.8">
                  <p:embed/>
                </p:oleObj>
              </mc:Choice>
              <mc:Fallback>
                <p:oleObj name="Chart" r:id="rId5" imgW="4983840" imgH="331884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844824"/>
                        <a:ext cx="3220875" cy="21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txBox="1">
            <a:spLocks noChangeArrowheads="1"/>
          </p:cNvSpPr>
          <p:nvPr/>
        </p:nvSpPr>
        <p:spPr>
          <a:xfrm>
            <a:off x="609600" y="502230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GB" sz="3200" b="1" i="0" u="none" strike="noStrike" kern="1200" cap="none" spc="0" normalizeH="0" baseline="0" noProof="0" dirty="0" smtClean="0">
                <a:ln>
                  <a:noFill/>
                </a:ln>
                <a:solidFill>
                  <a:schemeClr val="tx1"/>
                </a:solidFill>
                <a:effectLst/>
                <a:uLnTx/>
                <a:uFillTx/>
                <a:latin typeface="+mn-lt"/>
                <a:ea typeface="+mj-ea"/>
                <a:cs typeface="+mj-cs"/>
              </a:rPr>
              <a:t>Just death</a:t>
            </a:r>
            <a:endParaRPr kumimoji="0" lang="en-GB" altLang="en-GB" sz="3200" b="1" i="0" u="none" strike="noStrike" kern="1200" cap="none" spc="0" normalizeH="0" baseline="0" noProof="0" dirty="0">
              <a:ln>
                <a:noFill/>
              </a:ln>
              <a:solidFill>
                <a:schemeClr val="tx1"/>
              </a:solidFill>
              <a:effectLst/>
              <a:uLnTx/>
              <a:uFillTx/>
              <a:latin typeface="+mn-lt"/>
              <a:ea typeface="+mj-ea"/>
              <a:cs typeface="+mj-cs"/>
            </a:endParaRPr>
          </a:p>
        </p:txBody>
      </p:sp>
      <p:pic>
        <p:nvPicPr>
          <p:cNvPr id="6" name="Picture 5" descr="Hydra_by_D_MAC.jpg"/>
          <p:cNvPicPr>
            <a:picLocks noChangeAspect="1"/>
          </p:cNvPicPr>
          <p:nvPr/>
        </p:nvPicPr>
        <p:blipFill>
          <a:blip r:embed="rId7" cstate="print"/>
          <a:stretch>
            <a:fillRect/>
          </a:stretch>
        </p:blipFill>
        <p:spPr>
          <a:xfrm>
            <a:off x="1259632" y="1700808"/>
            <a:ext cx="2394813" cy="273630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so, does ‘ageing’ even exist?</a:t>
            </a:r>
            <a:endParaRPr lang="en-GB" u="none" dirty="0"/>
          </a:p>
        </p:txBody>
      </p:sp>
      <p:sp>
        <p:nvSpPr>
          <p:cNvPr id="3" name="Content Placeholder 2"/>
          <p:cNvSpPr>
            <a:spLocks noGrp="1"/>
          </p:cNvSpPr>
          <p:nvPr>
            <p:ph idx="1"/>
          </p:nvPr>
        </p:nvSpPr>
        <p:spPr>
          <a:xfrm>
            <a:off x="457200" y="1484784"/>
            <a:ext cx="8229600" cy="4525963"/>
          </a:xfrm>
        </p:spPr>
        <p:txBody>
          <a:bodyPr>
            <a:normAutofit lnSpcReduction="10000"/>
          </a:bodyPr>
          <a:lstStyle/>
          <a:p>
            <a:r>
              <a:rPr lang="en-GB" dirty="0" smtClean="0"/>
              <a:t>Is there such a thing as “an ageing process” or is there just “disease” or is there something in between?</a:t>
            </a:r>
          </a:p>
          <a:p>
            <a:r>
              <a:rPr lang="en-GB" dirty="0" smtClean="0"/>
              <a:t>This matters because:</a:t>
            </a:r>
          </a:p>
          <a:p>
            <a:pPr lvl="1">
              <a:buFont typeface="Wingdings" pitchFamily="2" charset="2"/>
              <a:buChar char="v"/>
            </a:pPr>
            <a:r>
              <a:rPr lang="en-GB" dirty="0" smtClean="0"/>
              <a:t>If there are only age-related diseases then working on “ageing” is a worthless distraction.</a:t>
            </a:r>
          </a:p>
          <a:p>
            <a:pPr lvl="1">
              <a:buFont typeface="Wingdings" pitchFamily="2" charset="2"/>
              <a:buChar char="v"/>
            </a:pPr>
            <a:r>
              <a:rPr lang="en-GB" dirty="0" smtClean="0"/>
              <a:t>If there is an ageing process then perhaps working on “age-related disease” is the distraction!</a:t>
            </a:r>
          </a:p>
          <a:p>
            <a:pPr lvl="1">
              <a:buFont typeface="Wingdings" pitchFamily="2" charset="2"/>
              <a:buChar char="v"/>
            </a:pPr>
            <a:r>
              <a:rPr lang="en-GB" dirty="0" smtClean="0"/>
              <a:t>Is the distinction itself a false dichotomy?</a:t>
            </a:r>
          </a:p>
          <a:p>
            <a:pPr lvl="1">
              <a:buNone/>
            </a:pPr>
            <a:endParaRPr lang="en-GB" dirty="0" smtClean="0"/>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is a long tradition of confused thinking on this relationship...</a:t>
            </a:r>
            <a:endParaRPr lang="en-GB" dirty="0"/>
          </a:p>
        </p:txBody>
      </p:sp>
      <p:sp>
        <p:nvSpPr>
          <p:cNvPr id="3" name="Content Placeholder 2"/>
          <p:cNvSpPr>
            <a:spLocks noGrp="1"/>
          </p:cNvSpPr>
          <p:nvPr>
            <p:ph idx="1"/>
          </p:nvPr>
        </p:nvSpPr>
        <p:spPr/>
        <p:txBody>
          <a:bodyPr>
            <a:normAutofit/>
          </a:bodyPr>
          <a:lstStyle/>
          <a:p>
            <a:r>
              <a:rPr lang="en-GB" sz="2800" dirty="0" smtClean="0"/>
              <a:t>In the Hippocratic corpus (5th Century BC) old age was essentially classified as an illness.</a:t>
            </a:r>
          </a:p>
          <a:p>
            <a:r>
              <a:rPr lang="en-GB" sz="2800" dirty="0" smtClean="0"/>
              <a:t>Aristotle (4th Century BC) viewed old age as a ‘natural disease’</a:t>
            </a:r>
          </a:p>
          <a:p>
            <a:r>
              <a:rPr lang="en-GB" sz="2800" dirty="0" smtClean="0"/>
              <a:t>Galen (2nd Century AD) saw disease as ‘contrary to nature’ but old age as a ‘natural condition’.  </a:t>
            </a:r>
          </a:p>
          <a:p>
            <a:r>
              <a:rPr lang="en-GB" sz="2800" dirty="0" err="1" smtClean="0"/>
              <a:t>Korenchevsky</a:t>
            </a:r>
            <a:r>
              <a:rPr lang="en-GB" sz="2800" dirty="0" smtClean="0"/>
              <a:t> (1961) “the father of gerontology” directly echoed Galen and distinguished between ‘physiological and pathological ageing’. </a:t>
            </a:r>
          </a:p>
          <a:p>
            <a:endParaRPr lang="en-GB"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887538" y="1052736"/>
            <a:ext cx="6076950" cy="127635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28042" y="980728"/>
            <a:ext cx="2571750" cy="168592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323528" y="2852936"/>
            <a:ext cx="4181475" cy="2990850"/>
          </a:xfrm>
          <a:prstGeom prst="rect">
            <a:avLst/>
          </a:prstGeom>
          <a:noFill/>
          <a:ln w="9525">
            <a:noFill/>
            <a:miter lim="800000"/>
            <a:headEnd/>
            <a:tailEnd/>
          </a:ln>
        </p:spPr>
      </p:pic>
      <p:sp>
        <p:nvSpPr>
          <p:cNvPr id="12" name="TextBox 11"/>
          <p:cNvSpPr txBox="1"/>
          <p:nvPr/>
        </p:nvSpPr>
        <p:spPr>
          <a:xfrm>
            <a:off x="323528" y="5877272"/>
            <a:ext cx="4104456" cy="923330"/>
          </a:xfrm>
          <a:prstGeom prst="rect">
            <a:avLst/>
          </a:prstGeom>
          <a:noFill/>
        </p:spPr>
        <p:txBody>
          <a:bodyPr wrap="square" rtlCol="0">
            <a:spAutoFit/>
          </a:bodyPr>
          <a:lstStyle/>
          <a:p>
            <a:r>
              <a:rPr lang="en-GB" dirty="0">
                <a:solidFill>
                  <a:srgbClr val="000000"/>
                </a:solidFill>
              </a:rPr>
              <a:t>Sir Richard Doll, author of the above, not undergoing “aging” at the “age” of 85...</a:t>
            </a:r>
          </a:p>
        </p:txBody>
      </p:sp>
      <p:sp>
        <p:nvSpPr>
          <p:cNvPr id="13" name="TextBox 12"/>
          <p:cNvSpPr txBox="1"/>
          <p:nvPr/>
        </p:nvSpPr>
        <p:spPr>
          <a:xfrm>
            <a:off x="4716016" y="2881967"/>
            <a:ext cx="4176464" cy="3139321"/>
          </a:xfrm>
          <a:prstGeom prst="rect">
            <a:avLst/>
          </a:prstGeom>
          <a:noFill/>
        </p:spPr>
        <p:txBody>
          <a:bodyPr wrap="square" rtlCol="0">
            <a:spAutoFit/>
          </a:bodyPr>
          <a:lstStyle/>
          <a:p>
            <a:r>
              <a:rPr lang="en-GB" sz="2000" dirty="0">
                <a:solidFill>
                  <a:srgbClr val="000000"/>
                </a:solidFill>
              </a:rPr>
              <a:t>“The fact that [lots of adult diseases] tend to arise in the same part of the life span is not good evidence that they have similar underlying mechanisms, nor is it good evidence that any single unifying change awaits discovery that could properly be called ‘aging’(sic)”</a:t>
            </a:r>
          </a:p>
          <a:p>
            <a:endParaRPr lang="en-GB"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GB" u="none" dirty="0" smtClean="0">
                <a:latin typeface="+mn-lt"/>
              </a:rPr>
              <a:t>Was this Doll’s thinking?</a:t>
            </a:r>
            <a:endParaRPr lang="en-GB" u="none" dirty="0">
              <a:latin typeface="+mn-lt"/>
            </a:endParaRPr>
          </a:p>
        </p:txBody>
      </p:sp>
      <p:sp>
        <p:nvSpPr>
          <p:cNvPr id="24" name="TextBox 23"/>
          <p:cNvSpPr txBox="1"/>
          <p:nvPr/>
        </p:nvSpPr>
        <p:spPr>
          <a:xfrm>
            <a:off x="4355976" y="1988840"/>
            <a:ext cx="1368152" cy="369332"/>
          </a:xfrm>
          <a:prstGeom prst="rect">
            <a:avLst/>
          </a:prstGeom>
          <a:noFill/>
        </p:spPr>
        <p:txBody>
          <a:bodyPr wrap="square" rtlCol="0">
            <a:spAutoFit/>
          </a:bodyPr>
          <a:lstStyle/>
          <a:p>
            <a:r>
              <a:rPr lang="en-GB" dirty="0">
                <a:solidFill>
                  <a:srgbClr val="000000"/>
                </a:solidFill>
              </a:rPr>
              <a:t>A process</a:t>
            </a:r>
          </a:p>
        </p:txBody>
      </p:sp>
      <p:grpSp>
        <p:nvGrpSpPr>
          <p:cNvPr id="3" name="Group 19"/>
          <p:cNvGrpSpPr/>
          <p:nvPr/>
        </p:nvGrpSpPr>
        <p:grpSpPr>
          <a:xfrm>
            <a:off x="971600" y="1340768"/>
            <a:ext cx="7416824" cy="4320480"/>
            <a:chOff x="971600" y="1340768"/>
            <a:chExt cx="7416824" cy="4320480"/>
          </a:xfrm>
        </p:grpSpPr>
        <p:grpSp>
          <p:nvGrpSpPr>
            <p:cNvPr id="5" name="Group 30"/>
            <p:cNvGrpSpPr/>
            <p:nvPr/>
          </p:nvGrpSpPr>
          <p:grpSpPr>
            <a:xfrm>
              <a:off x="971600" y="2111377"/>
              <a:ext cx="7212409" cy="3549871"/>
              <a:chOff x="971600" y="1484784"/>
              <a:chExt cx="7212409" cy="3549871"/>
            </a:xfrm>
          </p:grpSpPr>
          <p:sp>
            <p:nvSpPr>
              <p:cNvPr id="4" name="Text Box 2"/>
              <p:cNvSpPr txBox="1">
                <a:spLocks noChangeArrowheads="1"/>
              </p:cNvSpPr>
              <p:nvPr/>
            </p:nvSpPr>
            <p:spPr bwMode="auto">
              <a:xfrm>
                <a:off x="971600" y="1484784"/>
                <a:ext cx="3756025" cy="3477863"/>
              </a:xfrm>
              <a:prstGeom prst="rect">
                <a:avLst/>
              </a:prstGeom>
              <a:noFill/>
              <a:ln w="9525">
                <a:noFill/>
                <a:miter lim="800000"/>
                <a:headEnd/>
                <a:tailEnd/>
              </a:ln>
            </p:spPr>
            <p:txBody>
              <a:bodyPr lIns="91430" tIns="45714" rIns="91430" bIns="45714">
                <a:spAutoFit/>
              </a:bodyPr>
              <a:lstStyle/>
              <a:p>
                <a:r>
                  <a:rPr lang="en-GB" sz="2000" b="1" dirty="0">
                    <a:solidFill>
                      <a:sysClr val="windowText" lastClr="000000"/>
                    </a:solidFill>
                  </a:rPr>
                  <a:t>No Cardiovascular disease</a:t>
                </a:r>
              </a:p>
              <a:p>
                <a:endParaRPr lang="en-GB" sz="2000" b="1" dirty="0">
                  <a:solidFill>
                    <a:sysClr val="windowText" lastClr="000000"/>
                  </a:solidFill>
                </a:endParaRPr>
              </a:p>
              <a:p>
                <a:r>
                  <a:rPr lang="en-GB" sz="2000" b="1" dirty="0">
                    <a:solidFill>
                      <a:sysClr val="windowText" lastClr="000000"/>
                    </a:solidFill>
                  </a:rPr>
                  <a:t>No Cancer</a:t>
                </a:r>
              </a:p>
              <a:p>
                <a:endParaRPr lang="en-GB" sz="2000" b="1" dirty="0">
                  <a:solidFill>
                    <a:sysClr val="windowText" lastClr="000000"/>
                  </a:solidFill>
                </a:endParaRPr>
              </a:p>
              <a:p>
                <a:r>
                  <a:rPr lang="en-GB" sz="2000" b="1" dirty="0">
                    <a:solidFill>
                      <a:sysClr val="windowText" lastClr="000000"/>
                    </a:solidFill>
                  </a:rPr>
                  <a:t>No Alzheimer disease</a:t>
                </a:r>
              </a:p>
              <a:p>
                <a:endParaRPr lang="en-GB" sz="2000" b="1" dirty="0">
                  <a:solidFill>
                    <a:sysClr val="windowText" lastClr="000000"/>
                  </a:solidFill>
                </a:endParaRPr>
              </a:p>
              <a:p>
                <a:r>
                  <a:rPr lang="en-GB" sz="2000" b="1" dirty="0">
                    <a:solidFill>
                      <a:sysClr val="windowText" lastClr="000000"/>
                    </a:solidFill>
                  </a:rPr>
                  <a:t>No Parkinson disease</a:t>
                </a:r>
              </a:p>
              <a:p>
                <a:endParaRPr lang="en-GB" sz="2000" b="1" dirty="0">
                  <a:solidFill>
                    <a:sysClr val="windowText" lastClr="000000"/>
                  </a:solidFill>
                </a:endParaRPr>
              </a:p>
              <a:p>
                <a:r>
                  <a:rPr lang="en-GB" sz="2000" b="1" dirty="0">
                    <a:solidFill>
                      <a:sysClr val="windowText" lastClr="000000"/>
                    </a:solidFill>
                  </a:rPr>
                  <a:t>No Type II diabetes</a:t>
                </a:r>
              </a:p>
              <a:p>
                <a:endParaRPr lang="en-GB" sz="2000" b="1" dirty="0">
                  <a:solidFill>
                    <a:sysClr val="windowText" lastClr="000000"/>
                  </a:solidFill>
                </a:endParaRPr>
              </a:p>
              <a:p>
                <a:r>
                  <a:rPr lang="en-GB" sz="2000" b="1" dirty="0">
                    <a:solidFill>
                      <a:sysClr val="windowText" lastClr="000000"/>
                    </a:solidFill>
                  </a:rPr>
                  <a:t>No Osteoporosis</a:t>
                </a:r>
              </a:p>
            </p:txBody>
          </p:sp>
          <p:sp>
            <p:nvSpPr>
              <p:cNvPr id="6" name="Line 5"/>
              <p:cNvSpPr>
                <a:spLocks noChangeShapeType="1"/>
              </p:cNvSpPr>
              <p:nvPr/>
            </p:nvSpPr>
            <p:spPr bwMode="auto">
              <a:xfrm>
                <a:off x="2483768" y="2348880"/>
                <a:ext cx="2986096"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7" name="Line 6"/>
              <p:cNvSpPr>
                <a:spLocks noChangeShapeType="1"/>
              </p:cNvSpPr>
              <p:nvPr/>
            </p:nvSpPr>
            <p:spPr bwMode="auto">
              <a:xfrm>
                <a:off x="4355976" y="1772816"/>
                <a:ext cx="1296144"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10" name="Line 9"/>
              <p:cNvSpPr>
                <a:spLocks noChangeShapeType="1"/>
              </p:cNvSpPr>
              <p:nvPr/>
            </p:nvSpPr>
            <p:spPr bwMode="auto">
              <a:xfrm>
                <a:off x="3851920" y="2996952"/>
                <a:ext cx="1800200"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11" name="Line 10"/>
              <p:cNvSpPr>
                <a:spLocks noChangeShapeType="1"/>
              </p:cNvSpPr>
              <p:nvPr/>
            </p:nvSpPr>
            <p:spPr bwMode="auto">
              <a:xfrm>
                <a:off x="3779912" y="4149080"/>
                <a:ext cx="1872208"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12" name="Line 11"/>
              <p:cNvSpPr>
                <a:spLocks noChangeShapeType="1"/>
              </p:cNvSpPr>
              <p:nvPr/>
            </p:nvSpPr>
            <p:spPr bwMode="auto">
              <a:xfrm flipV="1">
                <a:off x="3213570" y="4797152"/>
                <a:ext cx="2366541" cy="15776"/>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13" name="Text Box 12"/>
              <p:cNvSpPr txBox="1">
                <a:spLocks noChangeArrowheads="1"/>
              </p:cNvSpPr>
              <p:nvPr/>
            </p:nvSpPr>
            <p:spPr bwMode="auto">
              <a:xfrm>
                <a:off x="5652120" y="1556792"/>
                <a:ext cx="2531889" cy="3477863"/>
              </a:xfrm>
              <a:prstGeom prst="rect">
                <a:avLst/>
              </a:prstGeom>
              <a:noFill/>
              <a:ln w="9525">
                <a:noFill/>
                <a:miter lim="800000"/>
                <a:headEnd/>
                <a:tailEnd/>
              </a:ln>
            </p:spPr>
            <p:txBody>
              <a:bodyPr wrap="square" lIns="91430" tIns="45714" rIns="91430" bIns="45714">
                <a:spAutoFit/>
              </a:bodyPr>
              <a:lstStyle/>
              <a:p>
                <a:r>
                  <a:rPr lang="en-GB" sz="2000" b="1" dirty="0">
                    <a:solidFill>
                      <a:sysClr val="windowText" lastClr="000000"/>
                    </a:solidFill>
                  </a:rPr>
                  <a:t>Get CVD</a:t>
                </a:r>
              </a:p>
              <a:p>
                <a:endParaRPr lang="en-GB" sz="2000" b="1" dirty="0">
                  <a:solidFill>
                    <a:sysClr val="windowText" lastClr="000000"/>
                  </a:solidFill>
                </a:endParaRPr>
              </a:p>
              <a:p>
                <a:r>
                  <a:rPr lang="en-GB" sz="2000" b="1" dirty="0">
                    <a:solidFill>
                      <a:sysClr val="windowText" lastClr="000000"/>
                    </a:solidFill>
                  </a:rPr>
                  <a:t>Get Cancer</a:t>
                </a:r>
              </a:p>
              <a:p>
                <a:r>
                  <a:rPr lang="en-GB" sz="2000" b="1" dirty="0">
                    <a:solidFill>
                      <a:sysClr val="windowText" lastClr="000000"/>
                    </a:solidFill>
                  </a:rPr>
                  <a:t> </a:t>
                </a:r>
              </a:p>
              <a:p>
                <a:r>
                  <a:rPr lang="en-GB" sz="2000" b="1" dirty="0">
                    <a:solidFill>
                      <a:sysClr val="windowText" lastClr="000000"/>
                    </a:solidFill>
                  </a:rPr>
                  <a:t>Get Alzheimer’s</a:t>
                </a:r>
              </a:p>
              <a:p>
                <a:endParaRPr lang="en-GB" sz="2000" b="1" dirty="0">
                  <a:solidFill>
                    <a:sysClr val="windowText" lastClr="000000"/>
                  </a:solidFill>
                </a:endParaRPr>
              </a:p>
              <a:p>
                <a:r>
                  <a:rPr lang="en-GB" sz="2000" b="1" dirty="0">
                    <a:solidFill>
                      <a:sysClr val="windowText" lastClr="000000"/>
                    </a:solidFill>
                  </a:rPr>
                  <a:t> Get Parkinson’s</a:t>
                </a:r>
              </a:p>
              <a:p>
                <a:endParaRPr lang="en-GB" sz="2000" b="1" dirty="0">
                  <a:solidFill>
                    <a:sysClr val="windowText" lastClr="000000"/>
                  </a:solidFill>
                </a:endParaRPr>
              </a:p>
              <a:p>
                <a:r>
                  <a:rPr lang="en-GB" sz="2000" b="1" dirty="0">
                    <a:solidFill>
                      <a:sysClr val="windowText" lastClr="000000"/>
                    </a:solidFill>
                  </a:rPr>
                  <a:t>Get Diabetes</a:t>
                </a:r>
              </a:p>
              <a:p>
                <a:endParaRPr lang="en-GB" sz="2000" b="1" dirty="0">
                  <a:solidFill>
                    <a:sysClr val="windowText" lastClr="000000"/>
                  </a:solidFill>
                </a:endParaRPr>
              </a:p>
              <a:p>
                <a:r>
                  <a:rPr lang="en-GB" sz="2000" b="1" dirty="0">
                    <a:solidFill>
                      <a:sysClr val="windowText" lastClr="000000"/>
                    </a:solidFill>
                  </a:rPr>
                  <a:t>Get Osteoporosis</a:t>
                </a:r>
              </a:p>
            </p:txBody>
          </p:sp>
          <p:sp>
            <p:nvSpPr>
              <p:cNvPr id="23" name="Line 9"/>
              <p:cNvSpPr>
                <a:spLocks noChangeShapeType="1"/>
              </p:cNvSpPr>
              <p:nvPr/>
            </p:nvSpPr>
            <p:spPr bwMode="auto">
              <a:xfrm>
                <a:off x="3779912" y="3573016"/>
                <a:ext cx="1944216"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26" name="TextBox 25"/>
              <p:cNvSpPr txBox="1"/>
              <p:nvPr/>
            </p:nvSpPr>
            <p:spPr>
              <a:xfrm>
                <a:off x="2627784" y="1979548"/>
                <a:ext cx="2664296" cy="369332"/>
              </a:xfrm>
              <a:prstGeom prst="rect">
                <a:avLst/>
              </a:prstGeom>
              <a:noFill/>
            </p:spPr>
            <p:txBody>
              <a:bodyPr wrap="square" rtlCol="0">
                <a:spAutoFit/>
              </a:bodyPr>
              <a:lstStyle/>
              <a:p>
                <a:r>
                  <a:rPr lang="en-GB" dirty="0">
                    <a:solidFill>
                      <a:srgbClr val="000000"/>
                    </a:solidFill>
                  </a:rPr>
                  <a:t>A different process</a:t>
                </a:r>
              </a:p>
            </p:txBody>
          </p:sp>
          <p:sp>
            <p:nvSpPr>
              <p:cNvPr id="27" name="TextBox 26"/>
              <p:cNvSpPr txBox="1"/>
              <p:nvPr/>
            </p:nvSpPr>
            <p:spPr>
              <a:xfrm>
                <a:off x="3779912" y="2555612"/>
                <a:ext cx="2088232" cy="369332"/>
              </a:xfrm>
              <a:prstGeom prst="rect">
                <a:avLst/>
              </a:prstGeom>
              <a:noFill/>
            </p:spPr>
            <p:txBody>
              <a:bodyPr wrap="square" rtlCol="0">
                <a:spAutoFit/>
              </a:bodyPr>
              <a:lstStyle/>
              <a:p>
                <a:r>
                  <a:rPr lang="en-GB" dirty="0">
                    <a:solidFill>
                      <a:srgbClr val="000000"/>
                    </a:solidFill>
                  </a:rPr>
                  <a:t>Another process</a:t>
                </a:r>
              </a:p>
            </p:txBody>
          </p:sp>
          <p:sp>
            <p:nvSpPr>
              <p:cNvPr id="28" name="TextBox 27"/>
              <p:cNvSpPr txBox="1"/>
              <p:nvPr/>
            </p:nvSpPr>
            <p:spPr>
              <a:xfrm>
                <a:off x="3707904" y="3140968"/>
                <a:ext cx="2376264" cy="369332"/>
              </a:xfrm>
              <a:prstGeom prst="rect">
                <a:avLst/>
              </a:prstGeom>
              <a:noFill/>
            </p:spPr>
            <p:txBody>
              <a:bodyPr wrap="square" rtlCol="0">
                <a:spAutoFit/>
              </a:bodyPr>
              <a:lstStyle/>
              <a:p>
                <a:r>
                  <a:rPr lang="en-GB" dirty="0">
                    <a:solidFill>
                      <a:srgbClr val="000000"/>
                    </a:solidFill>
                  </a:rPr>
                  <a:t>A distinct process</a:t>
                </a:r>
              </a:p>
            </p:txBody>
          </p:sp>
          <p:sp>
            <p:nvSpPr>
              <p:cNvPr id="29" name="TextBox 28"/>
              <p:cNvSpPr txBox="1"/>
              <p:nvPr/>
            </p:nvSpPr>
            <p:spPr>
              <a:xfrm>
                <a:off x="3275856" y="4427820"/>
                <a:ext cx="2880320" cy="369332"/>
              </a:xfrm>
              <a:prstGeom prst="rect">
                <a:avLst/>
              </a:prstGeom>
              <a:noFill/>
            </p:spPr>
            <p:txBody>
              <a:bodyPr wrap="square" rtlCol="0">
                <a:spAutoFit/>
              </a:bodyPr>
              <a:lstStyle/>
              <a:p>
                <a:r>
                  <a:rPr lang="en-GB" dirty="0">
                    <a:solidFill>
                      <a:srgbClr val="000000"/>
                    </a:solidFill>
                  </a:rPr>
                  <a:t>Yet another process</a:t>
                </a:r>
              </a:p>
            </p:txBody>
          </p:sp>
          <p:sp>
            <p:nvSpPr>
              <p:cNvPr id="30" name="TextBox 29"/>
              <p:cNvSpPr txBox="1"/>
              <p:nvPr/>
            </p:nvSpPr>
            <p:spPr>
              <a:xfrm>
                <a:off x="3635896" y="3717032"/>
                <a:ext cx="3024336" cy="369332"/>
              </a:xfrm>
              <a:prstGeom prst="rect">
                <a:avLst/>
              </a:prstGeom>
              <a:noFill/>
            </p:spPr>
            <p:txBody>
              <a:bodyPr wrap="square" rtlCol="0">
                <a:spAutoFit/>
              </a:bodyPr>
              <a:lstStyle/>
              <a:p>
                <a:r>
                  <a:rPr lang="en-GB" dirty="0">
                    <a:solidFill>
                      <a:srgbClr val="000000"/>
                    </a:solidFill>
                  </a:rPr>
                  <a:t>Another  distinct process</a:t>
                </a:r>
              </a:p>
            </p:txBody>
          </p:sp>
        </p:grpSp>
        <p:sp>
          <p:nvSpPr>
            <p:cNvPr id="34" name="TextBox 33"/>
            <p:cNvSpPr txBox="1"/>
            <p:nvPr/>
          </p:nvSpPr>
          <p:spPr>
            <a:xfrm>
              <a:off x="971600" y="1340768"/>
              <a:ext cx="3744416" cy="523220"/>
            </a:xfrm>
            <a:prstGeom prst="rect">
              <a:avLst/>
            </a:prstGeom>
            <a:noFill/>
          </p:spPr>
          <p:txBody>
            <a:bodyPr wrap="square" rtlCol="0">
              <a:spAutoFit/>
            </a:bodyPr>
            <a:lstStyle/>
            <a:p>
              <a:r>
                <a:rPr lang="en-GB" sz="2800" b="1" u="sng" dirty="0">
                  <a:solidFill>
                    <a:srgbClr val="000000"/>
                  </a:solidFill>
                </a:rPr>
                <a:t>Healthy</a:t>
              </a:r>
              <a:r>
                <a:rPr lang="en-GB" sz="2800" b="1" dirty="0">
                  <a:solidFill>
                    <a:srgbClr val="000000"/>
                  </a:solidFill>
                </a:rPr>
                <a:t> </a:t>
              </a:r>
              <a:r>
                <a:rPr lang="en-GB" sz="1200" dirty="0">
                  <a:solidFill>
                    <a:srgbClr val="000000"/>
                  </a:solidFill>
                </a:rPr>
                <a:t>(and young)</a:t>
              </a:r>
            </a:p>
          </p:txBody>
        </p:sp>
        <p:sp>
          <p:nvSpPr>
            <p:cNvPr id="35" name="TextBox 34"/>
            <p:cNvSpPr txBox="1"/>
            <p:nvPr/>
          </p:nvSpPr>
          <p:spPr>
            <a:xfrm>
              <a:off x="5652120" y="1412776"/>
              <a:ext cx="2736304" cy="523220"/>
            </a:xfrm>
            <a:prstGeom prst="rect">
              <a:avLst/>
            </a:prstGeom>
            <a:noFill/>
          </p:spPr>
          <p:txBody>
            <a:bodyPr wrap="square" rtlCol="0">
              <a:spAutoFit/>
            </a:bodyPr>
            <a:lstStyle/>
            <a:p>
              <a:r>
                <a:rPr lang="en-GB" sz="2800" b="1" u="sng" dirty="0">
                  <a:solidFill>
                    <a:srgbClr val="000000"/>
                  </a:solidFill>
                </a:rPr>
                <a:t>Sick</a:t>
              </a:r>
              <a:r>
                <a:rPr lang="en-GB" sz="2400" dirty="0">
                  <a:solidFill>
                    <a:srgbClr val="000000"/>
                  </a:solidFill>
                </a:rPr>
                <a:t> </a:t>
              </a:r>
              <a:r>
                <a:rPr lang="en-GB" sz="1200" dirty="0">
                  <a:solidFill>
                    <a:srgbClr val="000000"/>
                  </a:solidFill>
                </a:rPr>
                <a:t>(and old)</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none" dirty="0" smtClean="0">
                <a:latin typeface="+mn-lt"/>
              </a:rPr>
              <a:t>“No fool like an old fool”?</a:t>
            </a:r>
            <a:endParaRPr lang="en-GB" u="none" dirty="0">
              <a:latin typeface="+mn-lt"/>
            </a:endParaRPr>
          </a:p>
        </p:txBody>
      </p:sp>
      <p:sp>
        <p:nvSpPr>
          <p:cNvPr id="6" name="Content Placeholder 5"/>
          <p:cNvSpPr>
            <a:spLocks noGrp="1"/>
          </p:cNvSpPr>
          <p:nvPr>
            <p:ph idx="1"/>
          </p:nvPr>
        </p:nvSpPr>
        <p:spPr>
          <a:xfrm>
            <a:off x="685800" y="1628800"/>
            <a:ext cx="7772400" cy="4114800"/>
          </a:xfrm>
        </p:spPr>
        <p:txBody>
          <a:bodyPr>
            <a:normAutofit fontScale="85000" lnSpcReduction="20000"/>
          </a:bodyPr>
          <a:lstStyle/>
          <a:p>
            <a:r>
              <a:rPr lang="en-GB" dirty="0" smtClean="0"/>
              <a:t>This argument is a reasonable example of deduction </a:t>
            </a:r>
            <a:r>
              <a:rPr lang="en-GB" i="1" dirty="0" smtClean="0"/>
              <a:t>a priori </a:t>
            </a:r>
            <a:r>
              <a:rPr lang="en-GB" dirty="0" smtClean="0"/>
              <a:t>from epidemiological data</a:t>
            </a:r>
          </a:p>
          <a:p>
            <a:endParaRPr lang="en-GB" dirty="0" smtClean="0"/>
          </a:p>
          <a:p>
            <a:r>
              <a:rPr lang="en-GB" dirty="0" smtClean="0"/>
              <a:t>Reasonable in 1967, but in 1997 it was untenable and had been so for at least a decade</a:t>
            </a:r>
          </a:p>
          <a:p>
            <a:endParaRPr lang="en-GB" dirty="0" smtClean="0"/>
          </a:p>
          <a:p>
            <a:r>
              <a:rPr lang="en-GB" dirty="0" smtClean="0"/>
              <a:t>It follows from this argument that, if every disease has a distinct ‘underlying mechanism’, then a single change should not be able to cure or cause more than one disease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ageing?</a:t>
            </a:r>
            <a:endParaRPr lang="en-GB" u="none" dirty="0"/>
          </a:p>
        </p:txBody>
      </p:sp>
      <p:sp>
        <p:nvSpPr>
          <p:cNvPr id="3" name="Content Placeholder 2"/>
          <p:cNvSpPr>
            <a:spLocks noGrp="1"/>
          </p:cNvSpPr>
          <p:nvPr>
            <p:ph idx="1"/>
          </p:nvPr>
        </p:nvSpPr>
        <p:spPr>
          <a:xfrm>
            <a:off x="457200" y="1307901"/>
            <a:ext cx="8229600" cy="4857403"/>
          </a:xfrm>
        </p:spPr>
        <p:txBody>
          <a:bodyPr>
            <a:normAutofit fontScale="85000" lnSpcReduction="10000"/>
          </a:bodyPr>
          <a:lstStyle/>
          <a:p>
            <a:r>
              <a:rPr lang="en-GB" dirty="0" smtClean="0"/>
              <a:t>An increasing probability of death and morbidity with increasing time (the </a:t>
            </a:r>
            <a:r>
              <a:rPr lang="en-GB" dirty="0" err="1" smtClean="0"/>
              <a:t>Gompertz</a:t>
            </a:r>
            <a:r>
              <a:rPr lang="en-GB" dirty="0" smtClean="0"/>
              <a:t> relationship)</a:t>
            </a:r>
          </a:p>
          <a:p>
            <a:pPr>
              <a:buNone/>
            </a:pPr>
            <a:endParaRPr lang="en-GB" dirty="0" smtClean="0"/>
          </a:p>
          <a:p>
            <a:r>
              <a:rPr lang="en-GB" dirty="0" smtClean="0"/>
              <a:t>Why does ageing exist? Is it possible to be non-ageing? </a:t>
            </a:r>
          </a:p>
          <a:p>
            <a:endParaRPr lang="en-GB" dirty="0" smtClean="0"/>
          </a:p>
          <a:p>
            <a:r>
              <a:rPr lang="en-GB" dirty="0" smtClean="0"/>
              <a:t>What are the causal mechanisms? What does this tell us about the relationship between ageing and age-related diseases?</a:t>
            </a:r>
          </a:p>
          <a:p>
            <a:endParaRPr lang="en-GB" dirty="0" smtClean="0"/>
          </a:p>
          <a:p>
            <a:r>
              <a:rPr lang="en-GB" dirty="0" smtClean="0"/>
              <a:t>Can we intervene effectively in the causes of ageing? If so how, and what are the likely effects?</a:t>
            </a:r>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024" y="1484784"/>
            <a:ext cx="7772400" cy="864096"/>
          </a:xfrm>
        </p:spPr>
        <p:txBody>
          <a:bodyPr>
            <a:normAutofit/>
          </a:bodyPr>
          <a:lstStyle/>
          <a:p>
            <a:r>
              <a:rPr lang="en-GB" sz="2400" dirty="0" smtClean="0"/>
              <a:t>For 30 years it have proved possible to isolate single-gene mutants which showed greatly extended </a:t>
            </a:r>
            <a:r>
              <a:rPr lang="en-GB" sz="2400" i="1" dirty="0" smtClean="0"/>
              <a:t>healthy</a:t>
            </a:r>
            <a:r>
              <a:rPr lang="en-GB" sz="2400" dirty="0" smtClean="0"/>
              <a:t> lives.</a:t>
            </a:r>
            <a:endParaRPr lang="en-GB" sz="2400" dirty="0"/>
          </a:p>
        </p:txBody>
      </p:sp>
      <p:pic>
        <p:nvPicPr>
          <p:cNvPr id="4" name="Picture 11"/>
          <p:cNvPicPr>
            <a:picLocks noChangeAspect="1" noChangeArrowheads="1"/>
          </p:cNvPicPr>
          <p:nvPr/>
        </p:nvPicPr>
        <p:blipFill>
          <a:blip r:embed="rId4" cstate="print"/>
          <a:srcRect/>
          <a:stretch>
            <a:fillRect/>
          </a:stretch>
        </p:blipFill>
        <p:spPr bwMode="auto">
          <a:xfrm>
            <a:off x="251520" y="2564904"/>
            <a:ext cx="4349262" cy="1219200"/>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395536" y="5013176"/>
            <a:ext cx="3634154" cy="1000125"/>
          </a:xfrm>
          <a:prstGeom prst="rect">
            <a:avLst/>
          </a:prstGeom>
          <a:noFill/>
          <a:ln w="9525">
            <a:noFill/>
            <a:miter lim="800000"/>
            <a:headEnd/>
            <a:tailEnd/>
          </a:ln>
        </p:spPr>
      </p:pic>
      <p:sp>
        <p:nvSpPr>
          <p:cNvPr id="6" name="Rectangle 5"/>
          <p:cNvSpPr/>
          <p:nvPr/>
        </p:nvSpPr>
        <p:spPr>
          <a:xfrm>
            <a:off x="611560" y="6165304"/>
            <a:ext cx="3240152" cy="369332"/>
          </a:xfrm>
          <a:prstGeom prst="rect">
            <a:avLst/>
          </a:prstGeom>
        </p:spPr>
        <p:txBody>
          <a:bodyPr wrap="none">
            <a:spAutoFit/>
          </a:bodyPr>
          <a:lstStyle/>
          <a:p>
            <a:r>
              <a:rPr lang="fr-FR" dirty="0" smtClean="0">
                <a:solidFill>
                  <a:srgbClr val="000000"/>
                </a:solidFill>
              </a:rPr>
              <a:t>Nature </a:t>
            </a:r>
            <a:r>
              <a:rPr lang="fr-FR" dirty="0">
                <a:solidFill>
                  <a:srgbClr val="000000"/>
                </a:solidFill>
              </a:rPr>
              <a:t>(1993) 366:461</a:t>
            </a:r>
            <a:r>
              <a:rPr lang="fr-FR" dirty="0" smtClean="0">
                <a:solidFill>
                  <a:srgbClr val="000000"/>
                </a:solidFill>
              </a:rPr>
              <a:t>-464</a:t>
            </a:r>
            <a:r>
              <a:rPr lang="fr-FR" dirty="0">
                <a:solidFill>
                  <a:srgbClr val="000000"/>
                </a:solidFill>
              </a:rPr>
              <a:t>.</a:t>
            </a:r>
          </a:p>
        </p:txBody>
      </p:sp>
      <p:sp>
        <p:nvSpPr>
          <p:cNvPr id="7" name="Rectangle 6"/>
          <p:cNvSpPr/>
          <p:nvPr/>
        </p:nvSpPr>
        <p:spPr>
          <a:xfrm>
            <a:off x="323528" y="3789040"/>
            <a:ext cx="4572000" cy="369332"/>
          </a:xfrm>
          <a:prstGeom prst="rect">
            <a:avLst/>
          </a:prstGeom>
        </p:spPr>
        <p:txBody>
          <a:bodyPr>
            <a:spAutoFit/>
          </a:bodyPr>
          <a:lstStyle/>
          <a:p>
            <a:r>
              <a:rPr lang="en-GB" dirty="0" err="1">
                <a:solidFill>
                  <a:srgbClr val="000000"/>
                </a:solidFill>
              </a:rPr>
              <a:t>Mech</a:t>
            </a:r>
            <a:r>
              <a:rPr lang="en-GB" dirty="0">
                <a:solidFill>
                  <a:srgbClr val="000000"/>
                </a:solidFill>
              </a:rPr>
              <a:t> Ageing </a:t>
            </a:r>
            <a:r>
              <a:rPr lang="en-GB" dirty="0" err="1" smtClean="0">
                <a:solidFill>
                  <a:srgbClr val="000000"/>
                </a:solidFill>
              </a:rPr>
              <a:t>Dev</a:t>
            </a:r>
            <a:r>
              <a:rPr lang="en-GB" dirty="0" smtClean="0">
                <a:solidFill>
                  <a:srgbClr val="000000"/>
                </a:solidFill>
              </a:rPr>
              <a:t> </a:t>
            </a:r>
            <a:r>
              <a:rPr lang="en-GB" dirty="0">
                <a:solidFill>
                  <a:srgbClr val="000000"/>
                </a:solidFill>
              </a:rPr>
              <a:t>(1983) 22:279</a:t>
            </a:r>
            <a:r>
              <a:rPr lang="en-GB" dirty="0" smtClean="0">
                <a:solidFill>
                  <a:srgbClr val="000000"/>
                </a:solidFill>
              </a:rPr>
              <a:t>-286</a:t>
            </a:r>
            <a:r>
              <a:rPr lang="en-GB" dirty="0">
                <a:solidFill>
                  <a:srgbClr val="000000"/>
                </a:solidFill>
              </a:rPr>
              <a:t>.</a:t>
            </a:r>
          </a:p>
        </p:txBody>
      </p:sp>
      <p:pic>
        <p:nvPicPr>
          <p:cNvPr id="3074" name="Picture 2"/>
          <p:cNvPicPr>
            <a:picLocks noChangeAspect="1" noChangeArrowheads="1"/>
          </p:cNvPicPr>
          <p:nvPr/>
        </p:nvPicPr>
        <p:blipFill>
          <a:blip r:embed="rId6" cstate="print"/>
          <a:srcRect/>
          <a:stretch>
            <a:fillRect/>
          </a:stretch>
        </p:blipFill>
        <p:spPr bwMode="auto">
          <a:xfrm>
            <a:off x="4211960" y="4210900"/>
            <a:ext cx="4858531" cy="1378340"/>
          </a:xfrm>
          <a:prstGeom prst="rect">
            <a:avLst/>
          </a:prstGeom>
          <a:noFill/>
          <a:ln w="9525">
            <a:noFill/>
            <a:miter lim="800000"/>
            <a:headEnd/>
            <a:tailEnd/>
          </a:ln>
        </p:spPr>
      </p:pic>
      <p:sp>
        <p:nvSpPr>
          <p:cNvPr id="9" name="Rectangle 8"/>
          <p:cNvSpPr/>
          <p:nvPr/>
        </p:nvSpPr>
        <p:spPr>
          <a:xfrm>
            <a:off x="4998133" y="5733256"/>
            <a:ext cx="3159839" cy="369332"/>
          </a:xfrm>
          <a:prstGeom prst="rect">
            <a:avLst/>
          </a:prstGeom>
        </p:spPr>
        <p:txBody>
          <a:bodyPr wrap="none">
            <a:spAutoFit/>
          </a:bodyPr>
          <a:lstStyle/>
          <a:p>
            <a:r>
              <a:rPr lang="fr-FR" dirty="0" err="1">
                <a:solidFill>
                  <a:srgbClr val="000000"/>
                </a:solidFill>
              </a:rPr>
              <a:t>Genetics</a:t>
            </a:r>
            <a:r>
              <a:rPr lang="fr-FR" dirty="0">
                <a:solidFill>
                  <a:srgbClr val="000000"/>
                </a:solidFill>
              </a:rPr>
              <a:t> (1987) 118:75-86.</a:t>
            </a:r>
          </a:p>
        </p:txBody>
      </p:sp>
      <p:sp>
        <p:nvSpPr>
          <p:cNvPr id="10" name="Title 1"/>
          <p:cNvSpPr txBox="1">
            <a:spLocks/>
          </p:cNvSpPr>
          <p:nvPr/>
        </p:nvSpPr>
        <p:spPr>
          <a:xfrm>
            <a:off x="467544" y="116632"/>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Which is difficult to square with observations like this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8816"/>
            <a:ext cx="8458200" cy="747936"/>
          </a:xfrm>
        </p:spPr>
        <p:txBody>
          <a:bodyPr>
            <a:normAutofit fontScale="90000"/>
          </a:bodyPr>
          <a:lstStyle/>
          <a:p>
            <a:r>
              <a:rPr lang="en-GB" dirty="0" smtClean="0">
                <a:latin typeface="+mn-lt"/>
              </a:rPr>
              <a:t>Or this</a:t>
            </a:r>
            <a:r>
              <a:rPr lang="en-GB" u="none" dirty="0" smtClean="0">
                <a:latin typeface="+mn-lt"/>
              </a:rPr>
              <a:t>..</a:t>
            </a:r>
            <a:endParaRPr lang="en-GB" u="none" dirty="0">
              <a:latin typeface="+mn-lt"/>
            </a:endParaRPr>
          </a:p>
        </p:txBody>
      </p:sp>
      <p:sp>
        <p:nvSpPr>
          <p:cNvPr id="5" name="Rectangle 4"/>
          <p:cNvSpPr>
            <a:spLocks noChangeArrowheads="1"/>
          </p:cNvSpPr>
          <p:nvPr/>
        </p:nvSpPr>
        <p:spPr bwMode="auto">
          <a:xfrm>
            <a:off x="755576" y="1340768"/>
            <a:ext cx="4248472" cy="4460195"/>
          </a:xfrm>
          <a:prstGeom prst="rect">
            <a:avLst/>
          </a:prstGeom>
          <a:noFill/>
          <a:ln w="12700">
            <a:noFill/>
            <a:miter lim="800000"/>
            <a:headEnd/>
            <a:tailEnd/>
          </a:ln>
          <a:effectLst/>
        </p:spPr>
        <p:txBody>
          <a:bodyPr wrap="square" lIns="90487" tIns="44450" rIns="90487" bIns="44450">
            <a:spAutoFit/>
          </a:bodyPr>
          <a:lstStyle/>
          <a:p>
            <a:pPr eaLnBrk="0" hangingPunct="0">
              <a:spcBef>
                <a:spcPct val="20000"/>
              </a:spcBef>
            </a:pPr>
            <a:r>
              <a:rPr lang="en-GB" sz="3200" b="1" dirty="0">
                <a:solidFill>
                  <a:srgbClr val="000000"/>
                </a:solidFill>
              </a:rPr>
              <a:t>Werner’s </a:t>
            </a:r>
            <a:r>
              <a:rPr lang="en-GB" sz="3200" b="1" dirty="0" smtClean="0">
                <a:solidFill>
                  <a:srgbClr val="000000"/>
                </a:solidFill>
              </a:rPr>
              <a:t>syndrome*</a:t>
            </a:r>
            <a:endParaRPr lang="en-GB" sz="3200" b="1" dirty="0">
              <a:solidFill>
                <a:srgbClr val="000000"/>
              </a:solidFill>
            </a:endParaRPr>
          </a:p>
          <a:p>
            <a:pPr>
              <a:spcBef>
                <a:spcPct val="20000"/>
              </a:spcBef>
            </a:pPr>
            <a:r>
              <a:rPr lang="en-GB" dirty="0" smtClean="0">
                <a:solidFill>
                  <a:srgbClr val="000000"/>
                </a:solidFill>
              </a:rPr>
              <a:t>“segmental </a:t>
            </a:r>
            <a:r>
              <a:rPr lang="en-GB" dirty="0" err="1" smtClean="0">
                <a:solidFill>
                  <a:srgbClr val="000000"/>
                </a:solidFill>
              </a:rPr>
              <a:t>progeroid</a:t>
            </a:r>
            <a:r>
              <a:rPr lang="en-GB" dirty="0" smtClean="0">
                <a:solidFill>
                  <a:srgbClr val="000000"/>
                </a:solidFill>
              </a:rPr>
              <a:t> syndrome”</a:t>
            </a:r>
          </a:p>
          <a:p>
            <a:pPr>
              <a:spcBef>
                <a:spcPct val="20000"/>
              </a:spcBef>
            </a:pPr>
            <a:r>
              <a:rPr lang="en-GB" dirty="0" smtClean="0">
                <a:solidFill>
                  <a:srgbClr val="000000"/>
                </a:solidFill>
              </a:rPr>
              <a:t>Rare </a:t>
            </a:r>
            <a:r>
              <a:rPr lang="en-GB" dirty="0" err="1">
                <a:solidFill>
                  <a:srgbClr val="000000"/>
                </a:solidFill>
              </a:rPr>
              <a:t>autosomal</a:t>
            </a:r>
            <a:r>
              <a:rPr lang="en-GB" dirty="0">
                <a:solidFill>
                  <a:srgbClr val="000000"/>
                </a:solidFill>
              </a:rPr>
              <a:t> recessive genetic disease</a:t>
            </a:r>
          </a:p>
          <a:p>
            <a:pPr eaLnBrk="0" hangingPunct="0">
              <a:spcBef>
                <a:spcPct val="20000"/>
              </a:spcBef>
            </a:pPr>
            <a:r>
              <a:rPr lang="en-GB" dirty="0">
                <a:solidFill>
                  <a:srgbClr val="000000"/>
                </a:solidFill>
              </a:rPr>
              <a:t>Premature ageing of many </a:t>
            </a:r>
            <a:r>
              <a:rPr lang="en-GB" b="1" dirty="0">
                <a:solidFill>
                  <a:srgbClr val="000000"/>
                </a:solidFill>
              </a:rPr>
              <a:t>(but not all)</a:t>
            </a:r>
            <a:r>
              <a:rPr lang="en-GB" dirty="0">
                <a:solidFill>
                  <a:srgbClr val="000000"/>
                </a:solidFill>
              </a:rPr>
              <a:t> tissues  </a:t>
            </a:r>
          </a:p>
          <a:p>
            <a:pPr eaLnBrk="0" hangingPunct="0">
              <a:spcBef>
                <a:spcPct val="20000"/>
              </a:spcBef>
            </a:pPr>
            <a:r>
              <a:rPr lang="en-GB" dirty="0">
                <a:solidFill>
                  <a:srgbClr val="000000"/>
                </a:solidFill>
              </a:rPr>
              <a:t>Premature development of </a:t>
            </a:r>
          </a:p>
          <a:p>
            <a:pPr eaLnBrk="0" hangingPunct="0">
              <a:spcBef>
                <a:spcPct val="20000"/>
              </a:spcBef>
              <a:buFont typeface="Arial" pitchFamily="34" charset="0"/>
              <a:buChar char="•"/>
            </a:pPr>
            <a:r>
              <a:rPr lang="en-GB" dirty="0">
                <a:solidFill>
                  <a:srgbClr val="000000"/>
                </a:solidFill>
              </a:rPr>
              <a:t>Osteoporosis</a:t>
            </a:r>
          </a:p>
          <a:p>
            <a:pPr eaLnBrk="0" hangingPunct="0">
              <a:spcBef>
                <a:spcPct val="20000"/>
              </a:spcBef>
              <a:buFont typeface="Arial" pitchFamily="34" charset="0"/>
              <a:buChar char="•"/>
            </a:pPr>
            <a:r>
              <a:rPr lang="en-GB" dirty="0">
                <a:solidFill>
                  <a:srgbClr val="000000"/>
                </a:solidFill>
              </a:rPr>
              <a:t>Bilateral cataracts</a:t>
            </a:r>
          </a:p>
          <a:p>
            <a:pPr eaLnBrk="0" hangingPunct="0">
              <a:spcBef>
                <a:spcPct val="20000"/>
              </a:spcBef>
              <a:buFont typeface="Arial" pitchFamily="34" charset="0"/>
              <a:buChar char="•"/>
            </a:pPr>
            <a:r>
              <a:rPr lang="en-GB" dirty="0">
                <a:solidFill>
                  <a:srgbClr val="000000"/>
                </a:solidFill>
              </a:rPr>
              <a:t>Diabetes</a:t>
            </a:r>
          </a:p>
          <a:p>
            <a:pPr eaLnBrk="0" hangingPunct="0">
              <a:spcBef>
                <a:spcPct val="20000"/>
              </a:spcBef>
              <a:buFont typeface="Arial" pitchFamily="34" charset="0"/>
              <a:buChar char="•"/>
            </a:pPr>
            <a:r>
              <a:rPr lang="en-GB" dirty="0" err="1">
                <a:solidFill>
                  <a:srgbClr val="000000"/>
                </a:solidFill>
              </a:rPr>
              <a:t>Thymic</a:t>
            </a:r>
            <a:r>
              <a:rPr lang="en-GB" dirty="0">
                <a:solidFill>
                  <a:srgbClr val="000000"/>
                </a:solidFill>
              </a:rPr>
              <a:t> atrophy</a:t>
            </a:r>
          </a:p>
          <a:p>
            <a:pPr eaLnBrk="0" hangingPunct="0">
              <a:spcBef>
                <a:spcPct val="20000"/>
              </a:spcBef>
              <a:buFont typeface="Arial" pitchFamily="34" charset="0"/>
              <a:buChar char="•"/>
            </a:pPr>
            <a:r>
              <a:rPr lang="en-GB" dirty="0">
                <a:solidFill>
                  <a:srgbClr val="000000"/>
                </a:solidFill>
              </a:rPr>
              <a:t>Overall aged appearance</a:t>
            </a:r>
          </a:p>
          <a:p>
            <a:pPr eaLnBrk="0" hangingPunct="0">
              <a:spcBef>
                <a:spcPct val="20000"/>
              </a:spcBef>
            </a:pPr>
            <a:r>
              <a:rPr lang="en-GB" dirty="0">
                <a:solidFill>
                  <a:srgbClr val="000000"/>
                </a:solidFill>
              </a:rPr>
              <a:t>Death (primarily from cardiovascular disease and cancer) at mean age of </a:t>
            </a:r>
            <a:r>
              <a:rPr lang="en-GB" dirty="0" smtClean="0">
                <a:solidFill>
                  <a:srgbClr val="000000"/>
                </a:solidFill>
              </a:rPr>
              <a:t>47</a:t>
            </a:r>
            <a:endParaRPr lang="en-GB" dirty="0">
              <a:solidFill>
                <a:srgbClr val="000000"/>
              </a:solidFill>
            </a:endParaRPr>
          </a:p>
        </p:txBody>
      </p:sp>
      <p:pic>
        <p:nvPicPr>
          <p:cNvPr id="7" name="Picture 2"/>
          <p:cNvPicPr>
            <a:picLocks noChangeArrowheads="1"/>
          </p:cNvPicPr>
          <p:nvPr/>
        </p:nvPicPr>
        <p:blipFill>
          <a:blip r:embed="rId3" cstate="print"/>
          <a:srcRect/>
          <a:stretch>
            <a:fillRect/>
          </a:stretch>
        </p:blipFill>
        <p:spPr bwMode="auto">
          <a:xfrm>
            <a:off x="5220072" y="1412776"/>
            <a:ext cx="3312368" cy="2376264"/>
          </a:xfrm>
          <a:prstGeom prst="rect">
            <a:avLst/>
          </a:prstGeom>
          <a:noFill/>
          <a:ln w="12700">
            <a:noFill/>
            <a:miter lim="800000"/>
            <a:headEnd/>
            <a:tailEnd/>
          </a:ln>
          <a:effectLst/>
        </p:spPr>
      </p:pic>
      <p:sp>
        <p:nvSpPr>
          <p:cNvPr id="6" name="TextBox 5"/>
          <p:cNvSpPr txBox="1"/>
          <p:nvPr/>
        </p:nvSpPr>
        <p:spPr>
          <a:xfrm>
            <a:off x="467544" y="6309320"/>
            <a:ext cx="7776864" cy="369332"/>
          </a:xfrm>
          <a:prstGeom prst="rect">
            <a:avLst/>
          </a:prstGeom>
          <a:noFill/>
        </p:spPr>
        <p:txBody>
          <a:bodyPr wrap="square" rtlCol="0">
            <a:spAutoFit/>
          </a:bodyPr>
          <a:lstStyle/>
          <a:p>
            <a:r>
              <a:rPr lang="en-GB" dirty="0" smtClean="0"/>
              <a:t>*Cox L &amp; </a:t>
            </a:r>
            <a:r>
              <a:rPr lang="en-GB" dirty="0" err="1" smtClean="0"/>
              <a:t>Faragher</a:t>
            </a:r>
            <a:r>
              <a:rPr lang="en-GB" dirty="0" smtClean="0"/>
              <a:t> R.G.A. (2007) </a:t>
            </a:r>
            <a:r>
              <a:rPr lang="en-GB" b="1" dirty="0" smtClean="0"/>
              <a:t>Cell &amp; Molecular Life Science </a:t>
            </a:r>
            <a:r>
              <a:rPr lang="en-GB" dirty="0" smtClean="0"/>
              <a:t>64:2620-41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1187624" y="1628800"/>
            <a:ext cx="6586173" cy="4536504"/>
          </a:xfrm>
          <a:prstGeom prst="rect">
            <a:avLst/>
          </a:prstGeom>
          <a:noFill/>
          <a:ln w="9525">
            <a:noFill/>
            <a:miter lim="800000"/>
            <a:headEnd/>
            <a:tailEnd/>
          </a:ln>
        </p:spPr>
      </p:pic>
      <p:sp>
        <p:nvSpPr>
          <p:cNvPr id="4" name="Title 1"/>
          <p:cNvSpPr txBox="1">
            <a:spLocks/>
          </p:cNvSpPr>
          <p:nvPr/>
        </p:nvSpPr>
        <p:spPr>
          <a:xfrm>
            <a:off x="539552"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n-lt"/>
                <a:ea typeface="+mj-ea"/>
                <a:cs typeface="+mj-cs"/>
              </a:rPr>
              <a:t>Or this</a:t>
            </a:r>
            <a:endParaRPr kumimoji="0" lang="en-GB" sz="44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none" dirty="0" smtClean="0">
                <a:latin typeface="+mn-lt"/>
              </a:rPr>
              <a:t>To summarise</a:t>
            </a:r>
            <a:endParaRPr lang="en-GB" u="none" dirty="0">
              <a:latin typeface="+mn-lt"/>
            </a:endParaRPr>
          </a:p>
        </p:txBody>
      </p:sp>
      <p:grpSp>
        <p:nvGrpSpPr>
          <p:cNvPr id="3" name="Group 20"/>
          <p:cNvGrpSpPr/>
          <p:nvPr/>
        </p:nvGrpSpPr>
        <p:grpSpPr>
          <a:xfrm>
            <a:off x="827584" y="2132856"/>
            <a:ext cx="7416824" cy="4320480"/>
            <a:chOff x="971600" y="1340768"/>
            <a:chExt cx="7416824" cy="4320480"/>
          </a:xfrm>
        </p:grpSpPr>
        <p:grpSp>
          <p:nvGrpSpPr>
            <p:cNvPr id="4" name="Group 30"/>
            <p:cNvGrpSpPr/>
            <p:nvPr/>
          </p:nvGrpSpPr>
          <p:grpSpPr>
            <a:xfrm>
              <a:off x="971600" y="2111377"/>
              <a:ext cx="7212409" cy="3549871"/>
              <a:chOff x="971600" y="1484784"/>
              <a:chExt cx="7212409" cy="3549871"/>
            </a:xfrm>
          </p:grpSpPr>
          <p:sp>
            <p:nvSpPr>
              <p:cNvPr id="25" name="Text Box 2"/>
              <p:cNvSpPr txBox="1">
                <a:spLocks noChangeArrowheads="1"/>
              </p:cNvSpPr>
              <p:nvPr/>
            </p:nvSpPr>
            <p:spPr bwMode="auto">
              <a:xfrm>
                <a:off x="971600" y="1484784"/>
                <a:ext cx="3756025" cy="3477863"/>
              </a:xfrm>
              <a:prstGeom prst="rect">
                <a:avLst/>
              </a:prstGeom>
              <a:noFill/>
              <a:ln w="9525">
                <a:noFill/>
                <a:miter lim="800000"/>
                <a:headEnd/>
                <a:tailEnd/>
              </a:ln>
            </p:spPr>
            <p:txBody>
              <a:bodyPr lIns="91430" tIns="45714" rIns="91430" bIns="45714">
                <a:spAutoFit/>
              </a:bodyPr>
              <a:lstStyle/>
              <a:p>
                <a:r>
                  <a:rPr lang="en-GB" sz="2000" b="1" dirty="0">
                    <a:solidFill>
                      <a:sysClr val="windowText" lastClr="000000"/>
                    </a:solidFill>
                  </a:rPr>
                  <a:t>No Cardiovascular disease</a:t>
                </a:r>
              </a:p>
              <a:p>
                <a:endParaRPr lang="en-GB" sz="2000" b="1" dirty="0">
                  <a:solidFill>
                    <a:sysClr val="windowText" lastClr="000000"/>
                  </a:solidFill>
                </a:endParaRPr>
              </a:p>
              <a:p>
                <a:r>
                  <a:rPr lang="en-GB" sz="2000" b="1" dirty="0">
                    <a:solidFill>
                      <a:sysClr val="windowText" lastClr="000000"/>
                    </a:solidFill>
                  </a:rPr>
                  <a:t>No Cancer</a:t>
                </a:r>
              </a:p>
              <a:p>
                <a:endParaRPr lang="en-GB" sz="2000" b="1" dirty="0">
                  <a:solidFill>
                    <a:sysClr val="windowText" lastClr="000000"/>
                  </a:solidFill>
                </a:endParaRPr>
              </a:p>
              <a:p>
                <a:r>
                  <a:rPr lang="en-GB" sz="2000" b="1" dirty="0">
                    <a:solidFill>
                      <a:sysClr val="windowText" lastClr="000000"/>
                    </a:solidFill>
                  </a:rPr>
                  <a:t>No Alzheimer disease</a:t>
                </a:r>
              </a:p>
              <a:p>
                <a:endParaRPr lang="en-GB" sz="2000" b="1" dirty="0">
                  <a:solidFill>
                    <a:sysClr val="windowText" lastClr="000000"/>
                  </a:solidFill>
                </a:endParaRPr>
              </a:p>
              <a:p>
                <a:r>
                  <a:rPr lang="en-GB" sz="2000" b="1" dirty="0">
                    <a:solidFill>
                      <a:sysClr val="windowText" lastClr="000000"/>
                    </a:solidFill>
                  </a:rPr>
                  <a:t>No Parkinson disease</a:t>
                </a:r>
              </a:p>
              <a:p>
                <a:endParaRPr lang="en-GB" sz="2000" b="1" dirty="0">
                  <a:solidFill>
                    <a:sysClr val="windowText" lastClr="000000"/>
                  </a:solidFill>
                </a:endParaRPr>
              </a:p>
              <a:p>
                <a:r>
                  <a:rPr lang="en-GB" sz="2000" b="1" dirty="0">
                    <a:solidFill>
                      <a:sysClr val="windowText" lastClr="000000"/>
                    </a:solidFill>
                  </a:rPr>
                  <a:t>No Type II diabetes</a:t>
                </a:r>
              </a:p>
              <a:p>
                <a:endParaRPr lang="en-GB" sz="2000" b="1" dirty="0">
                  <a:solidFill>
                    <a:sysClr val="windowText" lastClr="000000"/>
                  </a:solidFill>
                </a:endParaRPr>
              </a:p>
              <a:p>
                <a:r>
                  <a:rPr lang="en-GB" sz="2000" b="1" dirty="0">
                    <a:solidFill>
                      <a:sysClr val="windowText" lastClr="000000"/>
                    </a:solidFill>
                  </a:rPr>
                  <a:t>No Osteoporosis</a:t>
                </a:r>
              </a:p>
            </p:txBody>
          </p:sp>
          <p:sp>
            <p:nvSpPr>
              <p:cNvPr id="26" name="Line 5"/>
              <p:cNvSpPr>
                <a:spLocks noChangeShapeType="1"/>
              </p:cNvSpPr>
              <p:nvPr/>
            </p:nvSpPr>
            <p:spPr bwMode="auto">
              <a:xfrm>
                <a:off x="2483768" y="2348880"/>
                <a:ext cx="2986096"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27" name="Line 6"/>
              <p:cNvSpPr>
                <a:spLocks noChangeShapeType="1"/>
              </p:cNvSpPr>
              <p:nvPr/>
            </p:nvSpPr>
            <p:spPr bwMode="auto">
              <a:xfrm>
                <a:off x="4355976" y="1772816"/>
                <a:ext cx="1296144"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28" name="Line 9"/>
              <p:cNvSpPr>
                <a:spLocks noChangeShapeType="1"/>
              </p:cNvSpPr>
              <p:nvPr/>
            </p:nvSpPr>
            <p:spPr bwMode="auto">
              <a:xfrm>
                <a:off x="3851920" y="2996952"/>
                <a:ext cx="1800200"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29" name="Line 10"/>
              <p:cNvSpPr>
                <a:spLocks noChangeShapeType="1"/>
              </p:cNvSpPr>
              <p:nvPr/>
            </p:nvSpPr>
            <p:spPr bwMode="auto">
              <a:xfrm>
                <a:off x="3779912" y="4149080"/>
                <a:ext cx="1872208"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30" name="Line 11"/>
              <p:cNvSpPr>
                <a:spLocks noChangeShapeType="1"/>
              </p:cNvSpPr>
              <p:nvPr/>
            </p:nvSpPr>
            <p:spPr bwMode="auto">
              <a:xfrm flipV="1">
                <a:off x="3213570" y="4797152"/>
                <a:ext cx="2366541" cy="15776"/>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31" name="Text Box 12"/>
              <p:cNvSpPr txBox="1">
                <a:spLocks noChangeArrowheads="1"/>
              </p:cNvSpPr>
              <p:nvPr/>
            </p:nvSpPr>
            <p:spPr bwMode="auto">
              <a:xfrm>
                <a:off x="5652120" y="1556792"/>
                <a:ext cx="2531889" cy="3477863"/>
              </a:xfrm>
              <a:prstGeom prst="rect">
                <a:avLst/>
              </a:prstGeom>
              <a:noFill/>
              <a:ln w="9525">
                <a:noFill/>
                <a:miter lim="800000"/>
                <a:headEnd/>
                <a:tailEnd/>
              </a:ln>
            </p:spPr>
            <p:txBody>
              <a:bodyPr wrap="square" lIns="91430" tIns="45714" rIns="91430" bIns="45714">
                <a:spAutoFit/>
              </a:bodyPr>
              <a:lstStyle/>
              <a:p>
                <a:r>
                  <a:rPr lang="en-GB" sz="2000" b="1" dirty="0">
                    <a:solidFill>
                      <a:sysClr val="windowText" lastClr="000000"/>
                    </a:solidFill>
                  </a:rPr>
                  <a:t>Get CVD</a:t>
                </a:r>
              </a:p>
              <a:p>
                <a:endParaRPr lang="en-GB" sz="2000" b="1" dirty="0">
                  <a:solidFill>
                    <a:sysClr val="windowText" lastClr="000000"/>
                  </a:solidFill>
                </a:endParaRPr>
              </a:p>
              <a:p>
                <a:r>
                  <a:rPr lang="en-GB" sz="2000" b="1" dirty="0">
                    <a:solidFill>
                      <a:sysClr val="windowText" lastClr="000000"/>
                    </a:solidFill>
                  </a:rPr>
                  <a:t>Get Cancer</a:t>
                </a:r>
              </a:p>
              <a:p>
                <a:r>
                  <a:rPr lang="en-GB" sz="2000" b="1" dirty="0">
                    <a:solidFill>
                      <a:sysClr val="windowText" lastClr="000000"/>
                    </a:solidFill>
                  </a:rPr>
                  <a:t> </a:t>
                </a:r>
              </a:p>
              <a:p>
                <a:r>
                  <a:rPr lang="en-GB" sz="2000" b="1" dirty="0">
                    <a:solidFill>
                      <a:sysClr val="windowText" lastClr="000000"/>
                    </a:solidFill>
                  </a:rPr>
                  <a:t>Get Alzheimer’s</a:t>
                </a:r>
              </a:p>
              <a:p>
                <a:endParaRPr lang="en-GB" sz="2000" b="1" dirty="0">
                  <a:solidFill>
                    <a:sysClr val="windowText" lastClr="000000"/>
                  </a:solidFill>
                </a:endParaRPr>
              </a:p>
              <a:p>
                <a:r>
                  <a:rPr lang="en-GB" sz="2000" b="1" dirty="0">
                    <a:solidFill>
                      <a:sysClr val="windowText" lastClr="000000"/>
                    </a:solidFill>
                  </a:rPr>
                  <a:t> Get Parkinson’s</a:t>
                </a:r>
              </a:p>
              <a:p>
                <a:endParaRPr lang="en-GB" sz="2000" b="1" dirty="0">
                  <a:solidFill>
                    <a:sysClr val="windowText" lastClr="000000"/>
                  </a:solidFill>
                </a:endParaRPr>
              </a:p>
              <a:p>
                <a:r>
                  <a:rPr lang="en-GB" sz="2000" b="1" dirty="0">
                    <a:solidFill>
                      <a:sysClr val="windowText" lastClr="000000"/>
                    </a:solidFill>
                  </a:rPr>
                  <a:t>Get Diabetes</a:t>
                </a:r>
              </a:p>
              <a:p>
                <a:endParaRPr lang="en-GB" sz="2000" b="1" dirty="0">
                  <a:solidFill>
                    <a:sysClr val="windowText" lastClr="000000"/>
                  </a:solidFill>
                </a:endParaRPr>
              </a:p>
              <a:p>
                <a:r>
                  <a:rPr lang="en-GB" sz="2000" b="1" dirty="0">
                    <a:solidFill>
                      <a:sysClr val="windowText" lastClr="000000"/>
                    </a:solidFill>
                  </a:rPr>
                  <a:t>Get Osteoporosis</a:t>
                </a:r>
              </a:p>
            </p:txBody>
          </p:sp>
          <p:sp>
            <p:nvSpPr>
              <p:cNvPr id="32" name="Line 9"/>
              <p:cNvSpPr>
                <a:spLocks noChangeShapeType="1"/>
              </p:cNvSpPr>
              <p:nvPr/>
            </p:nvSpPr>
            <p:spPr bwMode="auto">
              <a:xfrm>
                <a:off x="3779912" y="3573016"/>
                <a:ext cx="1944216" cy="0"/>
              </a:xfrm>
              <a:prstGeom prst="line">
                <a:avLst/>
              </a:prstGeom>
              <a:noFill/>
              <a:ln w="38100">
                <a:solidFill>
                  <a:schemeClr val="tx1"/>
                </a:solidFill>
                <a:round/>
                <a:headEnd/>
                <a:tailEnd type="triangle" w="med" len="med"/>
              </a:ln>
            </p:spPr>
            <p:txBody>
              <a:bodyPr wrap="square" lIns="91430" tIns="45714" rIns="91430" bIns="45714">
                <a:spAutoFit/>
              </a:bodyPr>
              <a:lstStyle/>
              <a:p>
                <a:endParaRPr lang="en-GB" sz="2000">
                  <a:solidFill>
                    <a:sysClr val="windowText" lastClr="000000"/>
                  </a:solidFill>
                </a:endParaRPr>
              </a:p>
            </p:txBody>
          </p:sp>
          <p:sp>
            <p:nvSpPr>
              <p:cNvPr id="33" name="TextBox 32"/>
              <p:cNvSpPr txBox="1"/>
              <p:nvPr/>
            </p:nvSpPr>
            <p:spPr>
              <a:xfrm>
                <a:off x="2627784" y="1979548"/>
                <a:ext cx="2664296" cy="369332"/>
              </a:xfrm>
              <a:prstGeom prst="rect">
                <a:avLst/>
              </a:prstGeom>
              <a:noFill/>
            </p:spPr>
            <p:txBody>
              <a:bodyPr wrap="square" rtlCol="0">
                <a:spAutoFit/>
              </a:bodyPr>
              <a:lstStyle/>
              <a:p>
                <a:r>
                  <a:rPr lang="en-GB" dirty="0">
                    <a:solidFill>
                      <a:srgbClr val="000000"/>
                    </a:solidFill>
                  </a:rPr>
                  <a:t>A different process</a:t>
                </a:r>
              </a:p>
            </p:txBody>
          </p:sp>
          <p:sp>
            <p:nvSpPr>
              <p:cNvPr id="34" name="TextBox 33"/>
              <p:cNvSpPr txBox="1"/>
              <p:nvPr/>
            </p:nvSpPr>
            <p:spPr>
              <a:xfrm>
                <a:off x="3779912" y="2555612"/>
                <a:ext cx="2088232" cy="369332"/>
              </a:xfrm>
              <a:prstGeom prst="rect">
                <a:avLst/>
              </a:prstGeom>
              <a:noFill/>
            </p:spPr>
            <p:txBody>
              <a:bodyPr wrap="square" rtlCol="0">
                <a:spAutoFit/>
              </a:bodyPr>
              <a:lstStyle/>
              <a:p>
                <a:r>
                  <a:rPr lang="en-GB" dirty="0">
                    <a:solidFill>
                      <a:srgbClr val="000000"/>
                    </a:solidFill>
                  </a:rPr>
                  <a:t>Another process</a:t>
                </a:r>
              </a:p>
            </p:txBody>
          </p:sp>
          <p:sp>
            <p:nvSpPr>
              <p:cNvPr id="35" name="TextBox 34"/>
              <p:cNvSpPr txBox="1"/>
              <p:nvPr/>
            </p:nvSpPr>
            <p:spPr>
              <a:xfrm>
                <a:off x="3707904" y="3140968"/>
                <a:ext cx="2376264" cy="369332"/>
              </a:xfrm>
              <a:prstGeom prst="rect">
                <a:avLst/>
              </a:prstGeom>
              <a:noFill/>
            </p:spPr>
            <p:txBody>
              <a:bodyPr wrap="square" rtlCol="0">
                <a:spAutoFit/>
              </a:bodyPr>
              <a:lstStyle/>
              <a:p>
                <a:r>
                  <a:rPr lang="en-GB" dirty="0">
                    <a:solidFill>
                      <a:srgbClr val="000000"/>
                    </a:solidFill>
                  </a:rPr>
                  <a:t>A distinct process</a:t>
                </a:r>
              </a:p>
            </p:txBody>
          </p:sp>
          <p:sp>
            <p:nvSpPr>
              <p:cNvPr id="36" name="TextBox 35"/>
              <p:cNvSpPr txBox="1"/>
              <p:nvPr/>
            </p:nvSpPr>
            <p:spPr>
              <a:xfrm>
                <a:off x="3275856" y="4427820"/>
                <a:ext cx="2880320" cy="369332"/>
              </a:xfrm>
              <a:prstGeom prst="rect">
                <a:avLst/>
              </a:prstGeom>
              <a:noFill/>
            </p:spPr>
            <p:txBody>
              <a:bodyPr wrap="square" rtlCol="0">
                <a:spAutoFit/>
              </a:bodyPr>
              <a:lstStyle/>
              <a:p>
                <a:r>
                  <a:rPr lang="en-GB" dirty="0">
                    <a:solidFill>
                      <a:srgbClr val="000000"/>
                    </a:solidFill>
                  </a:rPr>
                  <a:t>Yet another process</a:t>
                </a:r>
              </a:p>
            </p:txBody>
          </p:sp>
          <p:sp>
            <p:nvSpPr>
              <p:cNvPr id="37" name="TextBox 36"/>
              <p:cNvSpPr txBox="1"/>
              <p:nvPr/>
            </p:nvSpPr>
            <p:spPr>
              <a:xfrm>
                <a:off x="3635896" y="3717032"/>
                <a:ext cx="3024336" cy="369332"/>
              </a:xfrm>
              <a:prstGeom prst="rect">
                <a:avLst/>
              </a:prstGeom>
              <a:noFill/>
            </p:spPr>
            <p:txBody>
              <a:bodyPr wrap="square" rtlCol="0">
                <a:spAutoFit/>
              </a:bodyPr>
              <a:lstStyle/>
              <a:p>
                <a:r>
                  <a:rPr lang="en-GB" dirty="0">
                    <a:solidFill>
                      <a:srgbClr val="000000"/>
                    </a:solidFill>
                  </a:rPr>
                  <a:t>Another  distinct process</a:t>
                </a:r>
              </a:p>
            </p:txBody>
          </p:sp>
        </p:grpSp>
        <p:sp>
          <p:nvSpPr>
            <p:cNvPr id="23" name="TextBox 22"/>
            <p:cNvSpPr txBox="1"/>
            <p:nvPr/>
          </p:nvSpPr>
          <p:spPr>
            <a:xfrm>
              <a:off x="971600" y="1340768"/>
              <a:ext cx="3744416" cy="523220"/>
            </a:xfrm>
            <a:prstGeom prst="rect">
              <a:avLst/>
            </a:prstGeom>
            <a:noFill/>
          </p:spPr>
          <p:txBody>
            <a:bodyPr wrap="square" rtlCol="0">
              <a:spAutoFit/>
            </a:bodyPr>
            <a:lstStyle/>
            <a:p>
              <a:r>
                <a:rPr lang="en-GB" sz="2800" b="1" u="sng" dirty="0">
                  <a:solidFill>
                    <a:srgbClr val="000000"/>
                  </a:solidFill>
                </a:rPr>
                <a:t>Healthy</a:t>
              </a:r>
              <a:r>
                <a:rPr lang="en-GB" sz="2800" b="1" dirty="0">
                  <a:solidFill>
                    <a:srgbClr val="000000"/>
                  </a:solidFill>
                </a:rPr>
                <a:t> </a:t>
              </a:r>
              <a:r>
                <a:rPr lang="en-GB" sz="1200" dirty="0">
                  <a:solidFill>
                    <a:srgbClr val="000000"/>
                  </a:solidFill>
                </a:rPr>
                <a:t>(and young)</a:t>
              </a:r>
            </a:p>
          </p:txBody>
        </p:sp>
        <p:sp>
          <p:nvSpPr>
            <p:cNvPr id="24" name="TextBox 23"/>
            <p:cNvSpPr txBox="1"/>
            <p:nvPr/>
          </p:nvSpPr>
          <p:spPr>
            <a:xfrm>
              <a:off x="5652120" y="1412776"/>
              <a:ext cx="2736304" cy="523220"/>
            </a:xfrm>
            <a:prstGeom prst="rect">
              <a:avLst/>
            </a:prstGeom>
            <a:noFill/>
          </p:spPr>
          <p:txBody>
            <a:bodyPr wrap="square" rtlCol="0">
              <a:spAutoFit/>
            </a:bodyPr>
            <a:lstStyle/>
            <a:p>
              <a:r>
                <a:rPr lang="en-GB" sz="2800" b="1" u="sng" dirty="0">
                  <a:solidFill>
                    <a:srgbClr val="000000"/>
                  </a:solidFill>
                </a:rPr>
                <a:t>Sick</a:t>
              </a:r>
              <a:r>
                <a:rPr lang="en-GB" sz="2400" dirty="0">
                  <a:solidFill>
                    <a:srgbClr val="000000"/>
                  </a:solidFill>
                </a:rPr>
                <a:t> </a:t>
              </a:r>
              <a:r>
                <a:rPr lang="en-GB" sz="1200" dirty="0">
                  <a:solidFill>
                    <a:srgbClr val="000000"/>
                  </a:solidFill>
                </a:rPr>
                <a:t>(and old)</a:t>
              </a:r>
            </a:p>
          </p:txBody>
        </p:sp>
      </p:grpSp>
      <p:sp>
        <p:nvSpPr>
          <p:cNvPr id="38" name="TextBox 37"/>
          <p:cNvSpPr txBox="1"/>
          <p:nvPr/>
        </p:nvSpPr>
        <p:spPr>
          <a:xfrm>
            <a:off x="1115616" y="1340768"/>
            <a:ext cx="6048672" cy="646331"/>
          </a:xfrm>
          <a:prstGeom prst="rect">
            <a:avLst/>
          </a:prstGeom>
          <a:noFill/>
        </p:spPr>
        <p:txBody>
          <a:bodyPr wrap="square" rtlCol="0">
            <a:spAutoFit/>
          </a:bodyPr>
          <a:lstStyle/>
          <a:p>
            <a:r>
              <a:rPr lang="en-GB" dirty="0">
                <a:solidFill>
                  <a:srgbClr val="000000"/>
                </a:solidFill>
              </a:rPr>
              <a:t>The fundamental biology of ageing probably does NOT look like this: </a:t>
            </a:r>
          </a:p>
        </p:txBody>
      </p:sp>
      <p:sp>
        <p:nvSpPr>
          <p:cNvPr id="21" name="TextBox 20"/>
          <p:cNvSpPr txBox="1"/>
          <p:nvPr/>
        </p:nvSpPr>
        <p:spPr>
          <a:xfrm>
            <a:off x="4067944" y="2708920"/>
            <a:ext cx="1368152" cy="369332"/>
          </a:xfrm>
          <a:prstGeom prst="rect">
            <a:avLst/>
          </a:prstGeom>
          <a:noFill/>
        </p:spPr>
        <p:txBody>
          <a:bodyPr wrap="square" rtlCol="0">
            <a:spAutoFit/>
          </a:bodyPr>
          <a:lstStyle/>
          <a:p>
            <a:r>
              <a:rPr lang="en-GB" dirty="0">
                <a:solidFill>
                  <a:srgbClr val="000000"/>
                </a:solidFill>
              </a:rPr>
              <a:t>A process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none" dirty="0" smtClean="0">
                <a:latin typeface="+mn-lt"/>
              </a:rPr>
              <a:t>Summary 2</a:t>
            </a:r>
            <a:endParaRPr lang="en-GB" u="none" dirty="0">
              <a:latin typeface="+mn-lt"/>
            </a:endParaRPr>
          </a:p>
        </p:txBody>
      </p:sp>
      <p:sp>
        <p:nvSpPr>
          <p:cNvPr id="38" name="TextBox 37"/>
          <p:cNvSpPr txBox="1"/>
          <p:nvPr/>
        </p:nvSpPr>
        <p:spPr>
          <a:xfrm>
            <a:off x="1115616" y="1340768"/>
            <a:ext cx="6048672" cy="369332"/>
          </a:xfrm>
          <a:prstGeom prst="rect">
            <a:avLst/>
          </a:prstGeom>
          <a:noFill/>
        </p:spPr>
        <p:txBody>
          <a:bodyPr wrap="square" rtlCol="0">
            <a:spAutoFit/>
          </a:bodyPr>
          <a:lstStyle/>
          <a:p>
            <a:r>
              <a:rPr lang="en-GB" dirty="0">
                <a:solidFill>
                  <a:srgbClr val="000000"/>
                </a:solidFill>
              </a:rPr>
              <a:t>Instead it probably looks like </a:t>
            </a:r>
            <a:r>
              <a:rPr lang="en-GB" b="1" dirty="0">
                <a:solidFill>
                  <a:srgbClr val="000000"/>
                </a:solidFill>
              </a:rPr>
              <a:t>this</a:t>
            </a:r>
            <a:r>
              <a:rPr lang="en-GB" dirty="0">
                <a:solidFill>
                  <a:srgbClr val="000000"/>
                </a:solidFill>
              </a:rPr>
              <a:t>: </a:t>
            </a:r>
          </a:p>
        </p:txBody>
      </p:sp>
      <p:sp>
        <p:nvSpPr>
          <p:cNvPr id="21" name="Text Box 3"/>
          <p:cNvSpPr txBox="1">
            <a:spLocks noChangeArrowheads="1"/>
          </p:cNvSpPr>
          <p:nvPr/>
        </p:nvSpPr>
        <p:spPr bwMode="auto">
          <a:xfrm>
            <a:off x="3467100" y="2666281"/>
            <a:ext cx="3756025" cy="2431423"/>
          </a:xfrm>
          <a:prstGeom prst="rect">
            <a:avLst/>
          </a:prstGeom>
          <a:noFill/>
          <a:ln w="9525">
            <a:noFill/>
            <a:miter lim="800000"/>
            <a:headEnd/>
            <a:tailEnd/>
          </a:ln>
        </p:spPr>
        <p:txBody>
          <a:bodyPr lIns="91430" tIns="45714" rIns="91430" bIns="45714">
            <a:spAutoFit/>
          </a:bodyPr>
          <a:lstStyle/>
          <a:p>
            <a:r>
              <a:rPr lang="en-GB" sz="1900" b="1" dirty="0">
                <a:solidFill>
                  <a:sysClr val="windowText" lastClr="000000"/>
                </a:solidFill>
                <a:latin typeface="Skia"/>
              </a:rPr>
              <a:t>Cancer</a:t>
            </a:r>
          </a:p>
          <a:p>
            <a:r>
              <a:rPr lang="en-GB" sz="1900" b="1" dirty="0">
                <a:solidFill>
                  <a:sysClr val="windowText" lastClr="000000"/>
                </a:solidFill>
                <a:latin typeface="Skia"/>
              </a:rPr>
              <a:t>Cardiovascular disease</a:t>
            </a:r>
          </a:p>
          <a:p>
            <a:r>
              <a:rPr lang="en-GB" sz="1900" b="1" dirty="0" smtClean="0">
                <a:solidFill>
                  <a:sysClr val="windowText" lastClr="000000"/>
                </a:solidFill>
                <a:latin typeface="Skia"/>
              </a:rPr>
              <a:t>Alzheimer’s </a:t>
            </a:r>
            <a:r>
              <a:rPr lang="en-GB" sz="1900" b="1" dirty="0">
                <a:solidFill>
                  <a:sysClr val="windowText" lastClr="000000"/>
                </a:solidFill>
                <a:latin typeface="Skia"/>
              </a:rPr>
              <a:t>disease</a:t>
            </a:r>
          </a:p>
          <a:p>
            <a:r>
              <a:rPr lang="en-GB" sz="1900" b="1" dirty="0" smtClean="0">
                <a:solidFill>
                  <a:sysClr val="windowText" lastClr="000000"/>
                </a:solidFill>
                <a:latin typeface="Skia"/>
              </a:rPr>
              <a:t>Parkinson’s </a:t>
            </a:r>
            <a:r>
              <a:rPr lang="en-GB" sz="1900" b="1" dirty="0">
                <a:solidFill>
                  <a:sysClr val="windowText" lastClr="000000"/>
                </a:solidFill>
                <a:latin typeface="Skia"/>
              </a:rPr>
              <a:t>disease</a:t>
            </a:r>
          </a:p>
          <a:p>
            <a:r>
              <a:rPr lang="en-GB" sz="1900" b="1" dirty="0">
                <a:solidFill>
                  <a:sysClr val="windowText" lastClr="000000"/>
                </a:solidFill>
                <a:latin typeface="Skia"/>
              </a:rPr>
              <a:t>Macular degeneration</a:t>
            </a:r>
          </a:p>
          <a:p>
            <a:r>
              <a:rPr lang="en-GB" sz="1900" b="1" dirty="0">
                <a:solidFill>
                  <a:sysClr val="windowText" lastClr="000000"/>
                </a:solidFill>
                <a:latin typeface="Skia"/>
              </a:rPr>
              <a:t>Type II diabetes</a:t>
            </a:r>
          </a:p>
          <a:p>
            <a:r>
              <a:rPr lang="en-GB" sz="1900" b="1" dirty="0" smtClean="0">
                <a:solidFill>
                  <a:sysClr val="windowText" lastClr="000000"/>
                </a:solidFill>
                <a:latin typeface="Skia"/>
              </a:rPr>
              <a:t>Osteoporosis</a:t>
            </a:r>
          </a:p>
          <a:p>
            <a:r>
              <a:rPr lang="en-GB" sz="1900" b="1" dirty="0" err="1" smtClean="0">
                <a:solidFill>
                  <a:sysClr val="windowText" lastClr="000000"/>
                </a:solidFill>
                <a:latin typeface="Skia"/>
              </a:rPr>
              <a:t>Etc</a:t>
            </a:r>
            <a:r>
              <a:rPr lang="en-GB" sz="1900" b="1" dirty="0" smtClean="0">
                <a:solidFill>
                  <a:sysClr val="windowText" lastClr="000000"/>
                </a:solidFill>
                <a:latin typeface="Skia"/>
              </a:rPr>
              <a:t>, </a:t>
            </a:r>
            <a:r>
              <a:rPr lang="en-GB" sz="1900" b="1" dirty="0" err="1" smtClean="0">
                <a:solidFill>
                  <a:sysClr val="windowText" lastClr="000000"/>
                </a:solidFill>
                <a:latin typeface="Skia"/>
              </a:rPr>
              <a:t>etc</a:t>
            </a:r>
            <a:r>
              <a:rPr lang="en-GB" sz="1900" b="1" dirty="0" smtClean="0">
                <a:solidFill>
                  <a:sysClr val="windowText" lastClr="000000"/>
                </a:solidFill>
                <a:latin typeface="Skia"/>
              </a:rPr>
              <a:t>, </a:t>
            </a:r>
            <a:r>
              <a:rPr lang="en-GB" sz="1900" b="1" dirty="0" err="1" smtClean="0">
                <a:solidFill>
                  <a:sysClr val="windowText" lastClr="000000"/>
                </a:solidFill>
                <a:latin typeface="Skia"/>
              </a:rPr>
              <a:t>etc</a:t>
            </a:r>
            <a:endParaRPr lang="en-GB" sz="1900" b="1" dirty="0">
              <a:solidFill>
                <a:sysClr val="windowText" lastClr="000000"/>
              </a:solidFill>
              <a:latin typeface="Skia"/>
            </a:endParaRPr>
          </a:p>
        </p:txBody>
      </p:sp>
      <p:grpSp>
        <p:nvGrpSpPr>
          <p:cNvPr id="3" name="Group 4"/>
          <p:cNvGrpSpPr>
            <a:grpSpLocks/>
          </p:cNvGrpSpPr>
          <p:nvPr/>
        </p:nvGrpSpPr>
        <p:grpSpPr bwMode="auto">
          <a:xfrm>
            <a:off x="3352800" y="2642468"/>
            <a:ext cx="482600" cy="2514724"/>
            <a:chOff x="1968" y="976"/>
            <a:chExt cx="280" cy="1408"/>
          </a:xfrm>
        </p:grpSpPr>
        <p:sp>
          <p:nvSpPr>
            <p:cNvPr id="39" name="Line 5"/>
            <p:cNvSpPr>
              <a:spLocks noChangeShapeType="1"/>
            </p:cNvSpPr>
            <p:nvPr/>
          </p:nvSpPr>
          <p:spPr bwMode="auto">
            <a:xfrm flipV="1">
              <a:off x="1976" y="976"/>
              <a:ext cx="0" cy="1400"/>
            </a:xfrm>
            <a:prstGeom prst="line">
              <a:avLst/>
            </a:prstGeom>
            <a:noFill/>
            <a:ln w="38100">
              <a:solidFill>
                <a:schemeClr val="tx1"/>
              </a:solidFill>
              <a:round/>
              <a:headEnd/>
              <a:tailEnd/>
            </a:ln>
          </p:spPr>
          <p:txBody>
            <a:bodyPr wrap="none" lIns="54412" tIns="27206" rIns="54412" bIns="27206">
              <a:spAutoFit/>
            </a:bodyPr>
            <a:lstStyle/>
            <a:p>
              <a:endParaRPr lang="en-GB">
                <a:solidFill>
                  <a:sysClr val="windowText" lastClr="000000"/>
                </a:solidFill>
              </a:endParaRPr>
            </a:p>
          </p:txBody>
        </p:sp>
        <p:sp>
          <p:nvSpPr>
            <p:cNvPr id="40" name="Line 6"/>
            <p:cNvSpPr>
              <a:spLocks noChangeShapeType="1"/>
            </p:cNvSpPr>
            <p:nvPr/>
          </p:nvSpPr>
          <p:spPr bwMode="auto">
            <a:xfrm flipV="1">
              <a:off x="1968" y="984"/>
              <a:ext cx="280" cy="0"/>
            </a:xfrm>
            <a:prstGeom prst="line">
              <a:avLst/>
            </a:prstGeom>
            <a:noFill/>
            <a:ln w="38100">
              <a:solidFill>
                <a:schemeClr val="tx1"/>
              </a:solidFill>
              <a:round/>
              <a:headEnd/>
              <a:tailEnd/>
            </a:ln>
          </p:spPr>
          <p:txBody>
            <a:bodyPr wrap="none" lIns="54412" tIns="27206" rIns="54412" bIns="27206">
              <a:spAutoFit/>
            </a:bodyPr>
            <a:lstStyle/>
            <a:p>
              <a:endParaRPr lang="en-GB">
                <a:solidFill>
                  <a:sysClr val="windowText" lastClr="000000"/>
                </a:solidFill>
              </a:endParaRPr>
            </a:p>
          </p:txBody>
        </p:sp>
        <p:sp>
          <p:nvSpPr>
            <p:cNvPr id="41" name="Line 7"/>
            <p:cNvSpPr>
              <a:spLocks noChangeShapeType="1"/>
            </p:cNvSpPr>
            <p:nvPr/>
          </p:nvSpPr>
          <p:spPr bwMode="auto">
            <a:xfrm flipV="1">
              <a:off x="1968" y="2384"/>
              <a:ext cx="280" cy="0"/>
            </a:xfrm>
            <a:prstGeom prst="line">
              <a:avLst/>
            </a:prstGeom>
            <a:noFill/>
            <a:ln w="38100">
              <a:solidFill>
                <a:schemeClr val="tx1"/>
              </a:solidFill>
              <a:round/>
              <a:headEnd/>
              <a:tailEnd/>
            </a:ln>
          </p:spPr>
          <p:txBody>
            <a:bodyPr wrap="none" lIns="54412" tIns="27206" rIns="54412" bIns="27206">
              <a:spAutoFit/>
            </a:bodyPr>
            <a:lstStyle/>
            <a:p>
              <a:endParaRPr lang="en-GB">
                <a:solidFill>
                  <a:sysClr val="windowText" lastClr="000000"/>
                </a:solidFill>
              </a:endParaRPr>
            </a:p>
          </p:txBody>
        </p:sp>
      </p:grpSp>
      <p:grpSp>
        <p:nvGrpSpPr>
          <p:cNvPr id="4" name="Group 8"/>
          <p:cNvGrpSpPr>
            <a:grpSpLocks/>
          </p:cNvGrpSpPr>
          <p:nvPr/>
        </p:nvGrpSpPr>
        <p:grpSpPr bwMode="auto">
          <a:xfrm>
            <a:off x="538850" y="2066342"/>
            <a:ext cx="5830735" cy="2429333"/>
            <a:chOff x="217" y="856"/>
            <a:chExt cx="2543" cy="1224"/>
          </a:xfrm>
        </p:grpSpPr>
        <p:sp>
          <p:nvSpPr>
            <p:cNvPr id="43" name="Line 9"/>
            <p:cNvSpPr>
              <a:spLocks noChangeShapeType="1"/>
            </p:cNvSpPr>
            <p:nvPr/>
          </p:nvSpPr>
          <p:spPr bwMode="auto">
            <a:xfrm flipV="1">
              <a:off x="1159" y="1680"/>
              <a:ext cx="269" cy="8"/>
            </a:xfrm>
            <a:prstGeom prst="line">
              <a:avLst/>
            </a:prstGeom>
            <a:noFill/>
            <a:ln w="38100">
              <a:solidFill>
                <a:schemeClr val="tx1"/>
              </a:solidFill>
              <a:round/>
              <a:headEnd/>
              <a:tailEnd type="triangle" w="med" len="med"/>
            </a:ln>
          </p:spPr>
          <p:txBody>
            <a:bodyPr wrap="square" lIns="91420" tIns="45709" rIns="91420" bIns="45709">
              <a:spAutoFit/>
            </a:bodyPr>
            <a:lstStyle/>
            <a:p>
              <a:endParaRPr lang="en-GB">
                <a:solidFill>
                  <a:sysClr val="windowText" lastClr="000000"/>
                </a:solidFill>
              </a:endParaRPr>
            </a:p>
          </p:txBody>
        </p:sp>
        <p:sp>
          <p:nvSpPr>
            <p:cNvPr id="44" name="Rectangle 10"/>
            <p:cNvSpPr>
              <a:spLocks noChangeArrowheads="1"/>
            </p:cNvSpPr>
            <p:nvPr/>
          </p:nvSpPr>
          <p:spPr bwMode="auto">
            <a:xfrm>
              <a:off x="217" y="1289"/>
              <a:ext cx="1153" cy="791"/>
            </a:xfrm>
            <a:prstGeom prst="rect">
              <a:avLst/>
            </a:prstGeom>
            <a:noFill/>
            <a:ln w="9525">
              <a:noFill/>
              <a:miter lim="800000"/>
              <a:headEnd/>
              <a:tailEnd/>
            </a:ln>
          </p:spPr>
          <p:txBody>
            <a:bodyPr wrap="none" lIns="91420" tIns="45709" rIns="91420" bIns="45709">
              <a:spAutoFit/>
            </a:bodyPr>
            <a:lstStyle/>
            <a:p>
              <a:r>
                <a:rPr lang="en-GB" sz="3200" b="1" dirty="0">
                  <a:solidFill>
                    <a:sysClr val="windowText" lastClr="000000"/>
                  </a:solidFill>
                  <a:latin typeface="Skia"/>
                </a:rPr>
                <a:t>A few</a:t>
              </a:r>
            </a:p>
            <a:p>
              <a:r>
                <a:rPr lang="en-GB" sz="3200" b="1" dirty="0" smtClean="0">
                  <a:solidFill>
                    <a:sysClr val="windowText" lastClr="000000"/>
                  </a:solidFill>
                  <a:latin typeface="Skia"/>
                </a:rPr>
                <a:t>“AGEING”</a:t>
              </a:r>
              <a:endParaRPr lang="en-GB" sz="3200" b="1" dirty="0">
                <a:solidFill>
                  <a:sysClr val="windowText" lastClr="000000"/>
                </a:solidFill>
                <a:latin typeface="Skia"/>
              </a:endParaRPr>
            </a:p>
            <a:p>
              <a:r>
                <a:rPr lang="en-GB" sz="3200" b="1" dirty="0">
                  <a:solidFill>
                    <a:sysClr val="windowText" lastClr="000000"/>
                  </a:solidFill>
                  <a:latin typeface="Skia"/>
                </a:rPr>
                <a:t>Mechanisms</a:t>
              </a:r>
              <a:endParaRPr lang="en-US" sz="3200" b="1" dirty="0">
                <a:solidFill>
                  <a:sysClr val="windowText" lastClr="000000"/>
                </a:solidFill>
                <a:latin typeface="Skia"/>
              </a:endParaRPr>
            </a:p>
          </p:txBody>
        </p:sp>
        <p:sp>
          <p:nvSpPr>
            <p:cNvPr id="45" name="Rectangle 11"/>
            <p:cNvSpPr>
              <a:spLocks noChangeArrowheads="1"/>
            </p:cNvSpPr>
            <p:nvPr/>
          </p:nvSpPr>
          <p:spPr bwMode="auto">
            <a:xfrm>
              <a:off x="1474" y="856"/>
              <a:ext cx="1286" cy="186"/>
            </a:xfrm>
            <a:prstGeom prst="rect">
              <a:avLst/>
            </a:prstGeom>
            <a:noFill/>
            <a:ln w="9525">
              <a:noFill/>
              <a:miter lim="800000"/>
              <a:headEnd/>
              <a:tailEnd/>
            </a:ln>
          </p:spPr>
          <p:txBody>
            <a:bodyPr wrap="none" lIns="91420" tIns="45709" rIns="91420" bIns="45709">
              <a:spAutoFit/>
            </a:bodyPr>
            <a:lstStyle/>
            <a:p>
              <a:r>
                <a:rPr lang="en-GB" b="1" dirty="0">
                  <a:solidFill>
                    <a:sysClr val="windowText" lastClr="000000"/>
                  </a:solidFill>
                  <a:latin typeface="Skia"/>
                </a:rPr>
                <a:t>The “diseases of ageing”</a:t>
              </a:r>
              <a:endParaRPr lang="en-US" b="1" dirty="0">
                <a:solidFill>
                  <a:sysClr val="windowText" lastClr="000000"/>
                </a:solidFill>
                <a:latin typeface="Skia"/>
              </a:endParaRPr>
            </a:p>
          </p:txBody>
        </p:sp>
      </p:grpSp>
      <p:grpSp>
        <p:nvGrpSpPr>
          <p:cNvPr id="5" name="Group 14"/>
          <p:cNvGrpSpPr>
            <a:grpSpLocks/>
          </p:cNvGrpSpPr>
          <p:nvPr/>
        </p:nvGrpSpPr>
        <p:grpSpPr bwMode="auto">
          <a:xfrm>
            <a:off x="5868144" y="2636912"/>
            <a:ext cx="481535" cy="2520280"/>
            <a:chOff x="3451" y="1016"/>
            <a:chExt cx="280" cy="1400"/>
          </a:xfrm>
        </p:grpSpPr>
        <p:sp>
          <p:nvSpPr>
            <p:cNvPr id="48" name="Line 15"/>
            <p:cNvSpPr>
              <a:spLocks noChangeShapeType="1"/>
            </p:cNvSpPr>
            <p:nvPr/>
          </p:nvSpPr>
          <p:spPr bwMode="auto">
            <a:xfrm flipV="1">
              <a:off x="3717" y="1016"/>
              <a:ext cx="0" cy="1400"/>
            </a:xfrm>
            <a:prstGeom prst="line">
              <a:avLst/>
            </a:prstGeom>
            <a:noFill/>
            <a:ln w="38100">
              <a:solidFill>
                <a:schemeClr val="tx1"/>
              </a:solidFill>
              <a:round/>
              <a:headEnd/>
              <a:tailEnd/>
            </a:ln>
          </p:spPr>
          <p:txBody>
            <a:bodyPr lIns="91420" tIns="45709" rIns="91420" bIns="45709">
              <a:spAutoFit/>
            </a:bodyPr>
            <a:lstStyle/>
            <a:p>
              <a:endParaRPr lang="en-GB">
                <a:solidFill>
                  <a:sysClr val="windowText" lastClr="000000"/>
                </a:solidFill>
              </a:endParaRPr>
            </a:p>
          </p:txBody>
        </p:sp>
        <p:sp>
          <p:nvSpPr>
            <p:cNvPr id="49" name="Line 16"/>
            <p:cNvSpPr>
              <a:spLocks noChangeShapeType="1"/>
            </p:cNvSpPr>
            <p:nvPr/>
          </p:nvSpPr>
          <p:spPr bwMode="auto">
            <a:xfrm flipV="1">
              <a:off x="3451" y="1016"/>
              <a:ext cx="280" cy="0"/>
            </a:xfrm>
            <a:prstGeom prst="line">
              <a:avLst/>
            </a:prstGeom>
            <a:noFill/>
            <a:ln w="38100">
              <a:solidFill>
                <a:schemeClr val="tx1"/>
              </a:solidFill>
              <a:round/>
              <a:headEnd/>
              <a:tailEnd/>
            </a:ln>
          </p:spPr>
          <p:txBody>
            <a:bodyPr lIns="91420" tIns="45709" rIns="91420" bIns="45709">
              <a:spAutoFit/>
            </a:bodyPr>
            <a:lstStyle/>
            <a:p>
              <a:endParaRPr lang="en-GB">
                <a:solidFill>
                  <a:sysClr val="windowText" lastClr="000000"/>
                </a:solidFill>
              </a:endParaRPr>
            </a:p>
          </p:txBody>
        </p:sp>
        <p:sp>
          <p:nvSpPr>
            <p:cNvPr id="50" name="Line 17"/>
            <p:cNvSpPr>
              <a:spLocks noChangeShapeType="1"/>
            </p:cNvSpPr>
            <p:nvPr/>
          </p:nvSpPr>
          <p:spPr bwMode="auto">
            <a:xfrm flipV="1">
              <a:off x="3451" y="2416"/>
              <a:ext cx="280" cy="0"/>
            </a:xfrm>
            <a:prstGeom prst="line">
              <a:avLst/>
            </a:prstGeom>
            <a:noFill/>
            <a:ln w="38100">
              <a:solidFill>
                <a:schemeClr val="tx1"/>
              </a:solidFill>
              <a:round/>
              <a:headEnd/>
              <a:tailEnd/>
            </a:ln>
          </p:spPr>
          <p:txBody>
            <a:bodyPr lIns="91420" tIns="45709" rIns="91420" bIns="45709">
              <a:spAutoFit/>
            </a:bodyPr>
            <a:lstStyle/>
            <a:p>
              <a:endParaRPr lang="en-GB">
                <a:solidFill>
                  <a:sysClr val="windowText" lastClr="000000"/>
                </a:solidFill>
              </a:endParaRPr>
            </a:p>
          </p:txBody>
        </p:sp>
      </p:grpSp>
      <p:sp>
        <p:nvSpPr>
          <p:cNvPr id="51" name="Line 18"/>
          <p:cNvSpPr>
            <a:spLocks noChangeShapeType="1"/>
          </p:cNvSpPr>
          <p:nvPr/>
        </p:nvSpPr>
        <p:spPr bwMode="auto">
          <a:xfrm>
            <a:off x="6324600" y="3772768"/>
            <a:ext cx="957910" cy="0"/>
          </a:xfrm>
          <a:prstGeom prst="line">
            <a:avLst/>
          </a:prstGeom>
          <a:noFill/>
          <a:ln w="38100">
            <a:solidFill>
              <a:schemeClr val="tx1"/>
            </a:solidFill>
            <a:round/>
            <a:headEnd/>
            <a:tailEnd type="triangle" w="med" len="med"/>
          </a:ln>
        </p:spPr>
        <p:txBody>
          <a:bodyPr lIns="91420" tIns="45709" rIns="91420" bIns="45709">
            <a:spAutoFit/>
          </a:bodyPr>
          <a:lstStyle/>
          <a:p>
            <a:endParaRPr lang="en-GB">
              <a:solidFill>
                <a:sysClr val="windowText" lastClr="000000"/>
              </a:solidFill>
            </a:endParaRPr>
          </a:p>
        </p:txBody>
      </p:sp>
      <p:sp>
        <p:nvSpPr>
          <p:cNvPr id="57" name="TextBox 56"/>
          <p:cNvSpPr txBox="1"/>
          <p:nvPr/>
        </p:nvSpPr>
        <p:spPr>
          <a:xfrm>
            <a:off x="2339752" y="3146524"/>
            <a:ext cx="864096" cy="369332"/>
          </a:xfrm>
          <a:prstGeom prst="rect">
            <a:avLst/>
          </a:prstGeom>
          <a:noFill/>
        </p:spPr>
        <p:txBody>
          <a:bodyPr wrap="square" rtlCol="0">
            <a:spAutoFit/>
          </a:bodyPr>
          <a:lstStyle/>
          <a:p>
            <a:r>
              <a:rPr lang="en-GB" dirty="0">
                <a:solidFill>
                  <a:srgbClr val="000000"/>
                </a:solidFill>
              </a:rPr>
              <a:t>Cause</a:t>
            </a:r>
          </a:p>
        </p:txBody>
      </p:sp>
      <p:sp>
        <p:nvSpPr>
          <p:cNvPr id="58" name="TextBox 57"/>
          <p:cNvSpPr txBox="1"/>
          <p:nvPr/>
        </p:nvSpPr>
        <p:spPr>
          <a:xfrm>
            <a:off x="7308304" y="3430741"/>
            <a:ext cx="1656184" cy="646331"/>
          </a:xfrm>
          <a:prstGeom prst="rect">
            <a:avLst/>
          </a:prstGeom>
          <a:noFill/>
        </p:spPr>
        <p:txBody>
          <a:bodyPr wrap="square" rtlCol="0">
            <a:spAutoFit/>
          </a:bodyPr>
          <a:lstStyle/>
          <a:p>
            <a:r>
              <a:rPr lang="en-GB" b="1" dirty="0">
                <a:solidFill>
                  <a:srgbClr val="000000"/>
                </a:solidFill>
              </a:rPr>
              <a:t>Sickness &amp; Death</a:t>
            </a:r>
          </a:p>
        </p:txBody>
      </p:sp>
      <p:sp>
        <p:nvSpPr>
          <p:cNvPr id="20" name="TextBox 19"/>
          <p:cNvSpPr txBox="1"/>
          <p:nvPr/>
        </p:nvSpPr>
        <p:spPr>
          <a:xfrm>
            <a:off x="323528" y="5529426"/>
            <a:ext cx="8568952" cy="707886"/>
          </a:xfrm>
          <a:prstGeom prst="rect">
            <a:avLst/>
          </a:prstGeom>
          <a:noFill/>
        </p:spPr>
        <p:txBody>
          <a:bodyPr wrap="square" rtlCol="0">
            <a:spAutoFit/>
          </a:bodyPr>
          <a:lstStyle/>
          <a:p>
            <a:r>
              <a:rPr lang="en-GB" sz="2000" dirty="0" smtClean="0"/>
              <a:t>Therefore targeting a few conserved pathways should target </a:t>
            </a:r>
            <a:r>
              <a:rPr lang="en-GB" sz="2000" dirty="0"/>
              <a:t>multiple </a:t>
            </a:r>
            <a:r>
              <a:rPr lang="en-GB" sz="2000" dirty="0" smtClean="0"/>
              <a:t>late-life </a:t>
            </a:r>
            <a:r>
              <a:rPr lang="en-GB" sz="2000" dirty="0"/>
              <a:t>pathologies and impairments</a:t>
            </a:r>
            <a:r>
              <a:rPr lang="en-GB" sz="2000" dirty="0">
                <a:solidFill>
                  <a:srgbClr val="000000"/>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GB" sz="2400" dirty="0" smtClean="0"/>
              <a:t>Drawing false distinctions between ageing and disease?</a:t>
            </a:r>
            <a:endParaRPr lang="en-GB" sz="2400" dirty="0"/>
          </a:p>
        </p:txBody>
      </p:sp>
      <p:graphicFrame>
        <p:nvGraphicFramePr>
          <p:cNvPr id="4" name="Table 3"/>
          <p:cNvGraphicFramePr>
            <a:graphicFrameLocks noGrp="1"/>
          </p:cNvGraphicFramePr>
          <p:nvPr/>
        </p:nvGraphicFramePr>
        <p:xfrm>
          <a:off x="685800" y="838200"/>
          <a:ext cx="7772400" cy="5256837"/>
        </p:xfrm>
        <a:graphic>
          <a:graphicData uri="http://schemas.openxmlformats.org/drawingml/2006/table">
            <a:tbl>
              <a:tblPr firstRow="1" bandRow="1">
                <a:tableStyleId>{073A0DAA-6AF3-43AB-8588-CEC1D06C72B9}</a:tableStyleId>
              </a:tblPr>
              <a:tblGrid>
                <a:gridCol w="1295400"/>
                <a:gridCol w="1462548"/>
                <a:gridCol w="1128252"/>
                <a:gridCol w="1295400"/>
                <a:gridCol w="1295400"/>
                <a:gridCol w="1295400"/>
              </a:tblGrid>
              <a:tr h="487824">
                <a:tc gridSpan="6">
                  <a:txBody>
                    <a:bodyPr/>
                    <a:lstStyle/>
                    <a:p>
                      <a:pPr algn="ctr"/>
                      <a:r>
                        <a:rPr lang="en-GB" dirty="0" smtClean="0"/>
                        <a:t>Features</a:t>
                      </a:r>
                      <a:r>
                        <a:rPr lang="en-GB" baseline="0" dirty="0" smtClean="0"/>
                        <a:t> of ageing</a:t>
                      </a:r>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r>
              <a:tr h="1202853">
                <a:tc>
                  <a:txBody>
                    <a:bodyPr/>
                    <a:lstStyle/>
                    <a:p>
                      <a:r>
                        <a:rPr lang="en-GB" sz="1600" b="1" dirty="0" smtClean="0"/>
                        <a:t>Age related disease</a:t>
                      </a:r>
                      <a:endParaRPr lang="en-GB" sz="1600" b="1" dirty="0"/>
                    </a:p>
                  </a:txBody>
                  <a:tcPr/>
                </a:tc>
                <a:tc>
                  <a:txBody>
                    <a:bodyPr/>
                    <a:lstStyle/>
                    <a:p>
                      <a:r>
                        <a:rPr lang="en-GB" sz="1600" dirty="0" smtClean="0"/>
                        <a:t>Causal</a:t>
                      </a:r>
                      <a:r>
                        <a:rPr lang="en-GB" sz="1600" baseline="0" dirty="0" smtClean="0"/>
                        <a:t> Mechanism</a:t>
                      </a:r>
                      <a:endParaRPr lang="en-GB" sz="1600" dirty="0"/>
                    </a:p>
                  </a:txBody>
                  <a:tcPr/>
                </a:tc>
                <a:tc>
                  <a:txBody>
                    <a:bodyPr/>
                    <a:lstStyle/>
                    <a:p>
                      <a:r>
                        <a:rPr lang="en-GB" sz="1600" b="1" dirty="0" smtClean="0"/>
                        <a:t>‘Natural</a:t>
                      </a:r>
                      <a:r>
                        <a:rPr lang="en-GB" sz="1600" b="1" baseline="0" dirty="0" smtClean="0"/>
                        <a:t> change’</a:t>
                      </a:r>
                      <a:endParaRPr lang="en-GB" sz="1600" b="1" dirty="0"/>
                    </a:p>
                  </a:txBody>
                  <a:tcPr/>
                </a:tc>
                <a:tc>
                  <a:txBody>
                    <a:bodyPr/>
                    <a:lstStyle/>
                    <a:p>
                      <a:r>
                        <a:rPr lang="en-GB" sz="1600" dirty="0" smtClean="0"/>
                        <a:t>Causal</a:t>
                      </a:r>
                      <a:r>
                        <a:rPr lang="en-GB" sz="1600" baseline="0" dirty="0" smtClean="0"/>
                        <a:t> Mechanism</a:t>
                      </a:r>
                      <a:endParaRPr lang="en-GB" sz="1600" dirty="0"/>
                    </a:p>
                  </a:txBody>
                  <a:tcPr/>
                </a:tc>
                <a:tc>
                  <a:txBody>
                    <a:bodyPr/>
                    <a:lstStyle/>
                    <a:p>
                      <a:r>
                        <a:rPr lang="en-GB" sz="1600" b="1" dirty="0" smtClean="0"/>
                        <a:t>‘Oddities’</a:t>
                      </a:r>
                      <a:endParaRPr lang="en-GB"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Causal</a:t>
                      </a:r>
                      <a:r>
                        <a:rPr lang="en-GB" sz="1600" baseline="0" dirty="0" smtClean="0"/>
                        <a:t> Mechanism</a:t>
                      </a:r>
                      <a:endParaRPr lang="en-GB" sz="1600" dirty="0" smtClean="0"/>
                    </a:p>
                    <a:p>
                      <a:endParaRPr lang="en-GB" sz="1600" dirty="0"/>
                    </a:p>
                  </a:txBody>
                  <a:tcPr/>
                </a:tc>
              </a:tr>
              <a:tr h="650129">
                <a:tc rowSpan="4">
                  <a:txBody>
                    <a:bodyPr/>
                    <a:lstStyle/>
                    <a:p>
                      <a:r>
                        <a:rPr lang="en-GB" sz="1400" dirty="0" smtClean="0"/>
                        <a:t>Cognitive impairment, </a:t>
                      </a:r>
                    </a:p>
                    <a:p>
                      <a:endParaRPr lang="en-GB" sz="1400" dirty="0" smtClean="0"/>
                    </a:p>
                    <a:p>
                      <a:r>
                        <a:rPr lang="en-GB" sz="1400" dirty="0" smtClean="0"/>
                        <a:t>CVD, </a:t>
                      </a:r>
                    </a:p>
                    <a:p>
                      <a:endParaRPr lang="en-GB" sz="1400" dirty="0" smtClean="0"/>
                    </a:p>
                    <a:p>
                      <a:r>
                        <a:rPr lang="en-GB" sz="1400" dirty="0" smtClean="0"/>
                        <a:t>diabetes,</a:t>
                      </a:r>
                    </a:p>
                    <a:p>
                      <a:r>
                        <a:rPr lang="en-GB" sz="1400" dirty="0" smtClean="0"/>
                        <a:t> osteoporosis</a:t>
                      </a:r>
                      <a:r>
                        <a:rPr lang="en-GB" sz="1400" baseline="0" dirty="0" smtClean="0"/>
                        <a:t> etc</a:t>
                      </a:r>
                      <a:endParaRPr lang="en-GB" sz="1400" dirty="0"/>
                    </a:p>
                  </a:txBody>
                  <a:tcPr/>
                </a:tc>
                <a:tc>
                  <a:txBody>
                    <a:bodyPr/>
                    <a:lstStyle/>
                    <a:p>
                      <a:r>
                        <a:rPr lang="en-GB" sz="1400" dirty="0" err="1" smtClean="0"/>
                        <a:t>Replicative</a:t>
                      </a:r>
                      <a:r>
                        <a:rPr lang="en-GB" sz="1400" dirty="0" smtClean="0"/>
                        <a:t> senescence</a:t>
                      </a:r>
                      <a:endParaRPr lang="en-GB" sz="1400" dirty="0"/>
                    </a:p>
                  </a:txBody>
                  <a:tcPr/>
                </a:tc>
                <a:tc rowSpan="4">
                  <a:txBody>
                    <a:bodyPr/>
                    <a:lstStyle/>
                    <a:p>
                      <a:r>
                        <a:rPr lang="en-GB" sz="1400" dirty="0" smtClean="0"/>
                        <a:t>Grey hair,</a:t>
                      </a:r>
                    </a:p>
                    <a:p>
                      <a:r>
                        <a:rPr lang="en-GB" sz="1400" dirty="0" smtClean="0"/>
                        <a:t>wrinkles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Replicative</a:t>
                      </a:r>
                      <a:r>
                        <a:rPr lang="en-GB" sz="1400" dirty="0" smtClean="0"/>
                        <a:t> senescence</a:t>
                      </a:r>
                    </a:p>
                    <a:p>
                      <a:endParaRPr lang="en-GB" sz="1400" dirty="0"/>
                    </a:p>
                  </a:txBody>
                  <a:tcPr/>
                </a:tc>
                <a:tc rowSpan="4">
                  <a:txBody>
                    <a:bodyPr/>
                    <a:lstStyle/>
                    <a:p>
                      <a:r>
                        <a:rPr lang="en-GB" sz="1400" dirty="0" smtClean="0"/>
                        <a:t>Menopause</a:t>
                      </a:r>
                    </a:p>
                    <a:p>
                      <a:endParaRPr lang="en-GB" sz="1400" dirty="0" smtClean="0"/>
                    </a:p>
                    <a:p>
                      <a:r>
                        <a:rPr lang="en-GB" sz="1400" dirty="0" smtClean="0"/>
                        <a:t>Hearing loss</a:t>
                      </a:r>
                    </a:p>
                    <a:p>
                      <a:endParaRPr lang="en-GB" sz="1400" dirty="0" smtClean="0"/>
                    </a:p>
                    <a:p>
                      <a:r>
                        <a:rPr lang="en-GB" sz="1400" dirty="0" smtClean="0"/>
                        <a:t>Visual problems</a:t>
                      </a:r>
                    </a:p>
                    <a:p>
                      <a:endParaRPr lang="en-GB" sz="1400" dirty="0" smtClean="0"/>
                    </a:p>
                    <a:p>
                      <a:r>
                        <a:rPr lang="en-GB" sz="1400" dirty="0" smtClean="0"/>
                        <a:t>Immune</a:t>
                      </a:r>
                      <a:r>
                        <a:rPr lang="en-GB" sz="1400" baseline="0" dirty="0" smtClean="0"/>
                        <a:t> problems</a:t>
                      </a:r>
                    </a:p>
                    <a:p>
                      <a:endParaRPr lang="en-GB" sz="1400" baseline="0" dirty="0" smtClean="0"/>
                    </a:p>
                    <a:p>
                      <a:r>
                        <a:rPr lang="en-GB" sz="1400" baseline="0" dirty="0" smtClean="0"/>
                        <a:t>Joint stiffness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Replicative</a:t>
                      </a:r>
                      <a:r>
                        <a:rPr lang="en-GB" sz="1400" dirty="0" smtClean="0"/>
                        <a:t> senescence</a:t>
                      </a:r>
                    </a:p>
                    <a:p>
                      <a:endParaRPr lang="en-GB" sz="1400" dirty="0"/>
                    </a:p>
                  </a:txBody>
                  <a:tcPr/>
                </a:tc>
              </a:tr>
              <a:tr h="650129">
                <a:tc vMerge="1">
                  <a:txBody>
                    <a:bodyPr/>
                    <a:lstStyle/>
                    <a:p>
                      <a:endParaRPr lang="en-GB" dirty="0"/>
                    </a:p>
                  </a:txBody>
                  <a:tcPr/>
                </a:tc>
                <a:tc>
                  <a:txBody>
                    <a:bodyPr/>
                    <a:lstStyle/>
                    <a:p>
                      <a:r>
                        <a:rPr lang="en-GB" sz="1400" dirty="0" err="1" smtClean="0"/>
                        <a:t>Autophagy</a:t>
                      </a:r>
                      <a:r>
                        <a:rPr lang="en-GB" sz="1400" baseline="0" dirty="0" smtClean="0"/>
                        <a:t> &amp; Nutrient sensing</a:t>
                      </a:r>
                      <a:endParaRPr lang="en-GB" sz="1400" dirty="0"/>
                    </a:p>
                  </a:txBody>
                  <a:tcPr/>
                </a:tc>
                <a:tc vMerge="1">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Autophagy</a:t>
                      </a:r>
                      <a:r>
                        <a:rPr lang="en-GB" sz="1400" baseline="0" dirty="0" smtClean="0"/>
                        <a:t> &amp; Nutrient sensing</a:t>
                      </a:r>
                      <a:endParaRPr lang="en-GB" sz="1400" dirty="0" smtClean="0"/>
                    </a:p>
                    <a:p>
                      <a:endParaRPr lang="en-GB" sz="1400" dirty="0"/>
                    </a:p>
                  </a:txBody>
                  <a:tcPr/>
                </a:tc>
                <a:tc vMerge="1">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Autophagy</a:t>
                      </a:r>
                      <a:r>
                        <a:rPr lang="en-GB" sz="1400" baseline="0" dirty="0" smtClean="0"/>
                        <a:t> &amp; Nutrient sensing</a:t>
                      </a:r>
                      <a:endParaRPr lang="en-GB" sz="1400" dirty="0" smtClean="0"/>
                    </a:p>
                    <a:p>
                      <a:endParaRPr lang="en-GB" sz="1400" dirty="0"/>
                    </a:p>
                  </a:txBody>
                  <a:tcPr/>
                </a:tc>
              </a:tr>
              <a:tr h="828632">
                <a:tc vMerge="1">
                  <a:txBody>
                    <a:bodyPr/>
                    <a:lstStyle/>
                    <a:p>
                      <a:endParaRPr lang="en-GB" dirty="0"/>
                    </a:p>
                  </a:txBody>
                  <a:tcPr/>
                </a:tc>
                <a:tc>
                  <a:txBody>
                    <a:bodyPr/>
                    <a:lstStyle/>
                    <a:p>
                      <a:r>
                        <a:rPr lang="en-GB" sz="1400" dirty="0" smtClean="0"/>
                        <a:t>Stem cell dysfunction &amp;</a:t>
                      </a:r>
                      <a:r>
                        <a:rPr lang="en-GB" sz="1400" baseline="0" dirty="0" smtClean="0"/>
                        <a:t> cell loss</a:t>
                      </a:r>
                      <a:endParaRPr lang="en-GB" sz="1400" dirty="0"/>
                    </a:p>
                  </a:txBody>
                  <a:tcPr/>
                </a:tc>
                <a:tc vMerge="1">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Stem cell dysfunction &amp;</a:t>
                      </a:r>
                      <a:r>
                        <a:rPr lang="en-GB" sz="1400" baseline="0" dirty="0" smtClean="0"/>
                        <a:t> cell loss</a:t>
                      </a:r>
                      <a:endParaRPr lang="en-GB" sz="1400" dirty="0" smtClean="0"/>
                    </a:p>
                    <a:p>
                      <a:endParaRPr lang="en-GB" sz="1400" dirty="0"/>
                    </a:p>
                  </a:txBody>
                  <a:tcPr/>
                </a:tc>
                <a:tc vMerge="1">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Stem cell dysfunction &amp;</a:t>
                      </a:r>
                      <a:r>
                        <a:rPr lang="en-GB" sz="1400" baseline="0" dirty="0" smtClean="0"/>
                        <a:t> cell loss</a:t>
                      </a:r>
                      <a:endParaRPr lang="en-GB" sz="1400" dirty="0" smtClean="0"/>
                    </a:p>
                    <a:p>
                      <a:endParaRPr lang="en-GB" sz="1400" dirty="0"/>
                    </a:p>
                  </a:txBody>
                  <a:tcPr/>
                </a:tc>
              </a:tr>
              <a:tr h="828632">
                <a:tc vMerge="1">
                  <a:txBody>
                    <a:bodyPr/>
                    <a:lstStyle/>
                    <a:p>
                      <a:endParaRPr lang="en-GB" sz="1400" dirty="0"/>
                    </a:p>
                  </a:txBody>
                  <a:tcPr/>
                </a:tc>
                <a:tc>
                  <a:txBody>
                    <a:bodyPr/>
                    <a:lstStyle/>
                    <a:p>
                      <a:r>
                        <a:rPr lang="en-GB" sz="1400" dirty="0" smtClean="0"/>
                        <a:t>Metabolic &amp; mitochondrial</a:t>
                      </a:r>
                      <a:r>
                        <a:rPr lang="en-GB" sz="1400" baseline="0" dirty="0" smtClean="0"/>
                        <a:t> dysfunction</a:t>
                      </a:r>
                      <a:endParaRPr lang="en-GB" sz="1400" dirty="0"/>
                    </a:p>
                  </a:txBody>
                  <a:tcPr/>
                </a:tc>
                <a:tc vMerge="1">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Metabolic &amp; mitochondrial</a:t>
                      </a:r>
                      <a:r>
                        <a:rPr lang="en-GB" sz="1400" baseline="0" dirty="0" smtClean="0"/>
                        <a:t> dysfunction</a:t>
                      </a:r>
                      <a:endParaRPr lang="en-GB" sz="1400" dirty="0" smtClean="0"/>
                    </a:p>
                    <a:p>
                      <a:endParaRPr lang="en-GB" sz="1400" dirty="0"/>
                    </a:p>
                  </a:txBody>
                  <a:tcPr/>
                </a:tc>
                <a:tc vMerge="1">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Metabolic &amp; mitochondrial</a:t>
                      </a:r>
                      <a:r>
                        <a:rPr lang="en-GB" sz="1400" baseline="0" dirty="0" smtClean="0"/>
                        <a:t> dysfunction</a:t>
                      </a:r>
                      <a:endParaRPr lang="en-GB" sz="1400" dirty="0" smtClean="0"/>
                    </a:p>
                    <a:p>
                      <a:endParaRPr lang="en-GB" sz="1400" dirty="0"/>
                    </a:p>
                  </a:txBody>
                  <a:tcPr/>
                </a:tc>
              </a:tr>
            </a:tbl>
          </a:graphicData>
        </a:graphic>
      </p:graphicFrame>
      <p:sp>
        <p:nvSpPr>
          <p:cNvPr id="5" name="TextBox 4"/>
          <p:cNvSpPr txBox="1"/>
          <p:nvPr/>
        </p:nvSpPr>
        <p:spPr>
          <a:xfrm>
            <a:off x="304800" y="6172200"/>
            <a:ext cx="5181600" cy="600164"/>
          </a:xfrm>
          <a:prstGeom prst="rect">
            <a:avLst/>
          </a:prstGeom>
          <a:noFill/>
        </p:spPr>
        <p:txBody>
          <a:bodyPr wrap="square" rtlCol="0">
            <a:spAutoFit/>
          </a:bodyPr>
          <a:lstStyle/>
          <a:p>
            <a:r>
              <a:rPr lang="en-GB" sz="1100" dirty="0" smtClean="0"/>
              <a:t>For a slightly different perspective </a:t>
            </a:r>
            <a:r>
              <a:rPr lang="en-GB" sz="1100" dirty="0" err="1" smtClean="0"/>
              <a:t>López-Otín</a:t>
            </a:r>
            <a:r>
              <a:rPr lang="en-GB" sz="1100" dirty="0" smtClean="0"/>
              <a:t> et al (2013) The hallmarks of aging. Cell. 53(6):1194-217.</a:t>
            </a:r>
          </a:p>
          <a:p>
            <a:endParaRPr lang="en-GB" sz="1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the general classes of causal mechanism?</a:t>
            </a:r>
            <a:endParaRPr lang="en-GB" dirty="0"/>
          </a:p>
        </p:txBody>
      </p:sp>
      <p:sp>
        <p:nvSpPr>
          <p:cNvPr id="10" name="Content Placeholder 2"/>
          <p:cNvSpPr>
            <a:spLocks noGrp="1"/>
          </p:cNvSpPr>
          <p:nvPr>
            <p:ph idx="1"/>
          </p:nvPr>
        </p:nvSpPr>
        <p:spPr>
          <a:xfrm>
            <a:off x="539552" y="1916832"/>
            <a:ext cx="8229600" cy="3773016"/>
          </a:xfrm>
        </p:spPr>
        <p:txBody>
          <a:bodyPr>
            <a:normAutofit/>
          </a:bodyPr>
          <a:lstStyle/>
          <a:p>
            <a:r>
              <a:rPr lang="en-GB" dirty="0" smtClean="0"/>
              <a:t>Nutrient sensing mechanisms</a:t>
            </a:r>
          </a:p>
          <a:p>
            <a:endParaRPr lang="en-GB" dirty="0" smtClean="0"/>
          </a:p>
          <a:p>
            <a:r>
              <a:rPr lang="en-GB" dirty="0" smtClean="0"/>
              <a:t>Tumour suppression mechanisms</a:t>
            </a:r>
          </a:p>
          <a:p>
            <a:endParaRPr lang="en-GB" i="1" dirty="0" smtClean="0"/>
          </a:p>
          <a:p>
            <a:r>
              <a:rPr lang="en-GB" i="1" dirty="0" smtClean="0"/>
              <a:t>Limited evidence for simple oxidative damage as a major limit to lifespan</a:t>
            </a: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25760"/>
            <a:ext cx="8229600" cy="1143000"/>
          </a:xfrm>
        </p:spPr>
        <p:txBody>
          <a:bodyPr/>
          <a:lstStyle/>
          <a:p>
            <a:r>
              <a:rPr lang="en-GB" dirty="0" smtClean="0"/>
              <a:t>Nutrient sensing pathways</a:t>
            </a:r>
            <a:endParaRPr lang="en-GB" dirty="0"/>
          </a:p>
        </p:txBody>
      </p:sp>
      <p:pic>
        <p:nvPicPr>
          <p:cNvPr id="5" name="Picture 3"/>
          <p:cNvPicPr>
            <a:picLocks noChangeAspect="1" noChangeArrowheads="1"/>
          </p:cNvPicPr>
          <p:nvPr/>
        </p:nvPicPr>
        <p:blipFill>
          <a:blip r:embed="rId2" cstate="print"/>
          <a:srcRect/>
          <a:stretch>
            <a:fillRect/>
          </a:stretch>
        </p:blipFill>
        <p:spPr bwMode="auto">
          <a:xfrm>
            <a:off x="3635896" y="2348880"/>
            <a:ext cx="4968552" cy="1605499"/>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635896" y="4365104"/>
            <a:ext cx="4957068" cy="1728192"/>
          </a:xfrm>
          <a:prstGeom prst="rect">
            <a:avLst/>
          </a:prstGeom>
          <a:noFill/>
          <a:ln w="9525">
            <a:noFill/>
            <a:miter lim="800000"/>
            <a:headEnd/>
            <a:tailEnd/>
          </a:ln>
        </p:spPr>
      </p:pic>
      <p:pic>
        <p:nvPicPr>
          <p:cNvPr id="7" name="Content Placeholder 3" descr="Insulin_Receptor.jpg"/>
          <p:cNvPicPr>
            <a:picLocks noChangeAspect="1"/>
          </p:cNvPicPr>
          <p:nvPr/>
        </p:nvPicPr>
        <p:blipFill>
          <a:blip r:embed="rId4" cstate="print"/>
          <a:srcRect/>
          <a:stretch>
            <a:fillRect/>
          </a:stretch>
        </p:blipFill>
        <p:spPr bwMode="auto">
          <a:xfrm>
            <a:off x="251520" y="1268760"/>
            <a:ext cx="3293731" cy="2664296"/>
          </a:xfrm>
          <a:prstGeom prst="rect">
            <a:avLst/>
          </a:prstGeom>
          <a:noFill/>
          <a:ln w="9525">
            <a:noFill/>
            <a:miter lim="800000"/>
            <a:headEnd/>
            <a:tailEnd/>
          </a:ln>
        </p:spPr>
      </p:pic>
      <p:pic>
        <p:nvPicPr>
          <p:cNvPr id="8" name="Picture 7" descr="Rapamycin.png"/>
          <p:cNvPicPr>
            <a:picLocks noChangeAspect="1"/>
          </p:cNvPicPr>
          <p:nvPr/>
        </p:nvPicPr>
        <p:blipFill>
          <a:blip r:embed="rId5" cstate="print"/>
          <a:stretch>
            <a:fillRect/>
          </a:stretch>
        </p:blipFill>
        <p:spPr>
          <a:xfrm>
            <a:off x="827584" y="4275162"/>
            <a:ext cx="2276475" cy="1962150"/>
          </a:xfrm>
          <a:prstGeom prst="rect">
            <a:avLst/>
          </a:prstGeom>
        </p:spPr>
      </p:pic>
      <p:cxnSp>
        <p:nvCxnSpPr>
          <p:cNvPr id="9" name="Straight Arrow Connector 8"/>
          <p:cNvCxnSpPr/>
          <p:nvPr/>
        </p:nvCxnSpPr>
        <p:spPr>
          <a:xfrm flipV="1">
            <a:off x="2267744" y="2924944"/>
            <a:ext cx="360040" cy="129614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483768" y="1889537"/>
            <a:ext cx="648072" cy="1323439"/>
          </a:xfrm>
          <a:prstGeom prst="rect">
            <a:avLst/>
          </a:prstGeom>
          <a:noFill/>
        </p:spPr>
        <p:txBody>
          <a:bodyPr wrap="square" rtlCol="0">
            <a:spAutoFit/>
          </a:bodyPr>
          <a:lstStyle/>
          <a:p>
            <a:r>
              <a:rPr lang="en-GB" sz="8000" dirty="0" smtClean="0">
                <a:solidFill>
                  <a:srgbClr val="FF0000"/>
                </a:solidFill>
              </a:rPr>
              <a:t>×</a:t>
            </a:r>
            <a:endParaRPr lang="en-GB" sz="8000" dirty="0">
              <a:solidFill>
                <a:srgbClr val="FF0000"/>
              </a:solidFill>
            </a:endParaRPr>
          </a:p>
        </p:txBody>
      </p:sp>
      <p:pic>
        <p:nvPicPr>
          <p:cNvPr id="11" name="Picture 7"/>
          <p:cNvPicPr>
            <a:picLocks noChangeAspect="1" noChangeArrowheads="1"/>
          </p:cNvPicPr>
          <p:nvPr/>
        </p:nvPicPr>
        <p:blipFill>
          <a:blip r:embed="rId6" cstate="print"/>
          <a:srcRect/>
          <a:stretch>
            <a:fillRect/>
          </a:stretch>
        </p:blipFill>
        <p:spPr bwMode="auto">
          <a:xfrm>
            <a:off x="3817928" y="1107161"/>
            <a:ext cx="4570496" cy="1025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Extended life through improved health</a:t>
            </a: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323528" y="4005064"/>
            <a:ext cx="3312368" cy="964047"/>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3608834" y="1814883"/>
            <a:ext cx="5535166" cy="2694237"/>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395536" y="1628800"/>
            <a:ext cx="5724128" cy="1596004"/>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2699792" y="4797152"/>
            <a:ext cx="578167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Tumour suppression pathways</a:t>
            </a: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2987824" y="1268760"/>
            <a:ext cx="5683250" cy="4981575"/>
          </a:xfrm>
          <a:prstGeom prst="rect">
            <a:avLst/>
          </a:prstGeom>
          <a:noFill/>
        </p:spPr>
      </p:pic>
      <p:sp>
        <p:nvSpPr>
          <p:cNvPr id="5" name="Text Box 4"/>
          <p:cNvSpPr txBox="1">
            <a:spLocks noChangeArrowheads="1"/>
          </p:cNvSpPr>
          <p:nvPr/>
        </p:nvSpPr>
        <p:spPr bwMode="auto">
          <a:xfrm>
            <a:off x="152400" y="6324600"/>
            <a:ext cx="4267200" cy="369332"/>
          </a:xfrm>
          <a:prstGeom prst="rect">
            <a:avLst/>
          </a:prstGeom>
          <a:noFill/>
          <a:ln w="9525">
            <a:noFill/>
            <a:miter lim="800000"/>
            <a:headEnd/>
            <a:tailEnd/>
          </a:ln>
          <a:effectLst/>
        </p:spPr>
        <p:txBody>
          <a:bodyPr>
            <a:spAutoFit/>
          </a:bodyPr>
          <a:lstStyle/>
          <a:p>
            <a:pPr>
              <a:spcBef>
                <a:spcPct val="50000"/>
              </a:spcBef>
            </a:pPr>
            <a:r>
              <a:rPr lang="en-GB" dirty="0"/>
              <a:t>Kipling </a:t>
            </a:r>
            <a:r>
              <a:rPr lang="en-GB" i="1" dirty="0"/>
              <a:t>et al. </a:t>
            </a:r>
            <a:r>
              <a:rPr lang="en-GB" dirty="0"/>
              <a:t>(2004) Science 305: 1426-31</a:t>
            </a:r>
          </a:p>
        </p:txBody>
      </p:sp>
      <p:sp>
        <p:nvSpPr>
          <p:cNvPr id="7" name="Line 5"/>
          <p:cNvSpPr>
            <a:spLocks noChangeShapeType="1"/>
          </p:cNvSpPr>
          <p:nvPr/>
        </p:nvSpPr>
        <p:spPr bwMode="auto">
          <a:xfrm>
            <a:off x="1763688" y="1772816"/>
            <a:ext cx="1440160" cy="504056"/>
          </a:xfrm>
          <a:prstGeom prst="line">
            <a:avLst/>
          </a:prstGeom>
          <a:noFill/>
          <a:ln w="28575">
            <a:solidFill>
              <a:schemeClr val="tx1"/>
            </a:solidFill>
            <a:round/>
            <a:headEnd/>
            <a:tailEnd type="triangle" w="med" len="med"/>
          </a:ln>
          <a:effectLst/>
        </p:spPr>
        <p:txBody>
          <a:bodyPr/>
          <a:lstStyle/>
          <a:p>
            <a:endParaRPr lang="en-GB"/>
          </a:p>
        </p:txBody>
      </p:sp>
      <p:sp>
        <p:nvSpPr>
          <p:cNvPr id="8" name="Text Box 6"/>
          <p:cNvSpPr txBox="1">
            <a:spLocks noChangeArrowheads="1"/>
          </p:cNvSpPr>
          <p:nvPr/>
        </p:nvSpPr>
        <p:spPr bwMode="auto">
          <a:xfrm>
            <a:off x="467544" y="1484784"/>
            <a:ext cx="1440160" cy="366713"/>
          </a:xfrm>
          <a:prstGeom prst="rect">
            <a:avLst/>
          </a:prstGeom>
          <a:noFill/>
          <a:ln w="9525">
            <a:noFill/>
            <a:miter lim="800000"/>
            <a:headEnd/>
            <a:tailEnd/>
          </a:ln>
          <a:effectLst/>
        </p:spPr>
        <p:txBody>
          <a:bodyPr wrap="square">
            <a:spAutoFit/>
          </a:bodyPr>
          <a:lstStyle/>
          <a:p>
            <a:pPr>
              <a:spcBef>
                <a:spcPct val="50000"/>
              </a:spcBef>
            </a:pPr>
            <a:r>
              <a:rPr lang="en-GB" b="1" dirty="0"/>
              <a:t>Cell turnover</a:t>
            </a:r>
            <a:endParaRPr lang="en-US" b="1" dirty="0"/>
          </a:p>
        </p:txBody>
      </p:sp>
      <p:sp>
        <p:nvSpPr>
          <p:cNvPr id="9" name="Line 7"/>
          <p:cNvSpPr>
            <a:spLocks noChangeShapeType="1"/>
          </p:cNvSpPr>
          <p:nvPr/>
        </p:nvSpPr>
        <p:spPr bwMode="auto">
          <a:xfrm>
            <a:off x="2123728" y="3068960"/>
            <a:ext cx="1152128" cy="648072"/>
          </a:xfrm>
          <a:prstGeom prst="line">
            <a:avLst/>
          </a:prstGeom>
          <a:noFill/>
          <a:ln w="38100">
            <a:solidFill>
              <a:schemeClr val="tx1"/>
            </a:solidFill>
            <a:round/>
            <a:headEnd/>
            <a:tailEnd type="triangle" w="med" len="med"/>
          </a:ln>
          <a:effectLst/>
        </p:spPr>
        <p:txBody>
          <a:bodyPr/>
          <a:lstStyle/>
          <a:p>
            <a:endParaRPr lang="en-GB"/>
          </a:p>
        </p:txBody>
      </p:sp>
      <p:sp>
        <p:nvSpPr>
          <p:cNvPr id="10" name="Text Box 8"/>
          <p:cNvSpPr txBox="1">
            <a:spLocks noChangeArrowheads="1"/>
          </p:cNvSpPr>
          <p:nvPr/>
        </p:nvSpPr>
        <p:spPr bwMode="auto">
          <a:xfrm>
            <a:off x="179512" y="2708920"/>
            <a:ext cx="2592387" cy="366712"/>
          </a:xfrm>
          <a:prstGeom prst="rect">
            <a:avLst/>
          </a:prstGeom>
          <a:noFill/>
          <a:ln w="9525">
            <a:noFill/>
            <a:miter lim="800000"/>
            <a:headEnd/>
            <a:tailEnd/>
          </a:ln>
          <a:effectLst/>
        </p:spPr>
        <p:txBody>
          <a:bodyPr>
            <a:spAutoFit/>
          </a:bodyPr>
          <a:lstStyle/>
          <a:p>
            <a:pPr>
              <a:spcBef>
                <a:spcPct val="50000"/>
              </a:spcBef>
            </a:pPr>
            <a:r>
              <a:rPr lang="en-GB" b="1" dirty="0"/>
              <a:t>Senescent cells made</a:t>
            </a:r>
            <a:endParaRPr lang="en-US" b="1" dirty="0"/>
          </a:p>
        </p:txBody>
      </p:sp>
      <p:sp>
        <p:nvSpPr>
          <p:cNvPr id="11" name="Line 9"/>
          <p:cNvSpPr>
            <a:spLocks noChangeShapeType="1"/>
          </p:cNvSpPr>
          <p:nvPr/>
        </p:nvSpPr>
        <p:spPr bwMode="auto">
          <a:xfrm>
            <a:off x="1835696" y="4653136"/>
            <a:ext cx="1225302" cy="790898"/>
          </a:xfrm>
          <a:prstGeom prst="line">
            <a:avLst/>
          </a:prstGeom>
          <a:noFill/>
          <a:ln w="57150">
            <a:solidFill>
              <a:schemeClr val="tx1"/>
            </a:solidFill>
            <a:round/>
            <a:headEnd/>
            <a:tailEnd type="triangle" w="med" len="med"/>
          </a:ln>
          <a:effectLst/>
        </p:spPr>
        <p:txBody>
          <a:bodyPr/>
          <a:lstStyle/>
          <a:p>
            <a:endParaRPr lang="en-GB"/>
          </a:p>
        </p:txBody>
      </p:sp>
      <p:sp>
        <p:nvSpPr>
          <p:cNvPr id="12" name="Text Box 10"/>
          <p:cNvSpPr txBox="1">
            <a:spLocks noChangeArrowheads="1"/>
          </p:cNvSpPr>
          <p:nvPr/>
        </p:nvSpPr>
        <p:spPr bwMode="auto">
          <a:xfrm>
            <a:off x="251520" y="4005064"/>
            <a:ext cx="2232025" cy="641350"/>
          </a:xfrm>
          <a:prstGeom prst="rect">
            <a:avLst/>
          </a:prstGeom>
          <a:noFill/>
          <a:ln w="9525">
            <a:noFill/>
            <a:miter lim="800000"/>
            <a:headEnd/>
            <a:tailEnd/>
          </a:ln>
          <a:effectLst/>
        </p:spPr>
        <p:txBody>
          <a:bodyPr>
            <a:spAutoFit/>
          </a:bodyPr>
          <a:lstStyle/>
          <a:p>
            <a:pPr>
              <a:spcBef>
                <a:spcPct val="50000"/>
              </a:spcBef>
            </a:pPr>
            <a:r>
              <a:rPr lang="en-GB" b="1" dirty="0"/>
              <a:t>Bad stuff happens when they build up</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9552" y="2564904"/>
            <a:ext cx="7772400" cy="1508125"/>
          </a:xfrm>
        </p:spPr>
        <p:txBody>
          <a:bodyPr/>
          <a:lstStyle/>
          <a:p>
            <a:r>
              <a:rPr lang="en-GB" dirty="0" smtClean="0"/>
              <a:t>Why does the </a:t>
            </a:r>
            <a:r>
              <a:rPr lang="en-GB" dirty="0" err="1" smtClean="0"/>
              <a:t>Gompertz</a:t>
            </a:r>
            <a:r>
              <a:rPr lang="en-GB" dirty="0" smtClean="0"/>
              <a:t> relationship (i.e. Ageing) exist?</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The evidence they build up?</a:t>
            </a:r>
            <a:endParaRPr lang="en-GB" dirty="0"/>
          </a:p>
        </p:txBody>
      </p:sp>
      <p:pic>
        <p:nvPicPr>
          <p:cNvPr id="4" name="Picture 4" descr="Baboon_TIF"/>
          <p:cNvPicPr>
            <a:picLocks noChangeAspect="1" noChangeArrowheads="1"/>
          </p:cNvPicPr>
          <p:nvPr/>
        </p:nvPicPr>
        <p:blipFill>
          <a:blip r:embed="rId2" cstate="print"/>
          <a:srcRect/>
          <a:stretch>
            <a:fillRect/>
          </a:stretch>
        </p:blipFill>
        <p:spPr bwMode="auto">
          <a:xfrm>
            <a:off x="395536" y="1124744"/>
            <a:ext cx="3381375" cy="5334000"/>
          </a:xfrm>
          <a:prstGeom prst="rect">
            <a:avLst/>
          </a:prstGeom>
          <a:noFill/>
        </p:spPr>
      </p:pic>
      <p:pic>
        <p:nvPicPr>
          <p:cNvPr id="30722" name="Picture 2"/>
          <p:cNvPicPr>
            <a:picLocks noChangeAspect="1" noChangeArrowheads="1"/>
          </p:cNvPicPr>
          <p:nvPr/>
        </p:nvPicPr>
        <p:blipFill>
          <a:blip r:embed="rId3" cstate="print"/>
          <a:srcRect/>
          <a:stretch>
            <a:fillRect/>
          </a:stretch>
        </p:blipFill>
        <p:spPr bwMode="auto">
          <a:xfrm>
            <a:off x="4140472" y="1514594"/>
            <a:ext cx="4968032" cy="1050310"/>
          </a:xfrm>
          <a:prstGeom prst="rect">
            <a:avLst/>
          </a:prstGeom>
          <a:noFill/>
          <a:ln w="9525">
            <a:noFill/>
            <a:miter lim="800000"/>
            <a:headEnd/>
            <a:tailEnd/>
          </a:ln>
        </p:spPr>
      </p:pic>
      <p:pic>
        <p:nvPicPr>
          <p:cNvPr id="30723" name="Picture 3"/>
          <p:cNvPicPr>
            <a:picLocks noChangeAspect="1" noChangeArrowheads="1"/>
          </p:cNvPicPr>
          <p:nvPr/>
        </p:nvPicPr>
        <p:blipFill>
          <a:blip r:embed="rId4" cstate="print"/>
          <a:srcRect/>
          <a:stretch>
            <a:fillRect/>
          </a:stretch>
        </p:blipFill>
        <p:spPr bwMode="auto">
          <a:xfrm>
            <a:off x="4211960" y="3789040"/>
            <a:ext cx="4438327" cy="1931526"/>
          </a:xfrm>
          <a:prstGeom prst="rect">
            <a:avLst/>
          </a:prstGeom>
          <a:noFill/>
          <a:ln w="9525">
            <a:noFill/>
            <a:miter lim="800000"/>
            <a:headEnd/>
            <a:tailEnd/>
          </a:ln>
          <a:effectLst/>
        </p:spPr>
      </p:pic>
      <p:sp>
        <p:nvSpPr>
          <p:cNvPr id="8" name="Title 1"/>
          <p:cNvSpPr txBox="1">
            <a:spLocks/>
          </p:cNvSpPr>
          <p:nvPr/>
        </p:nvSpPr>
        <p:spPr bwMode="auto">
          <a:xfrm>
            <a:off x="4283968" y="3068960"/>
            <a:ext cx="4680520" cy="86409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smtClean="0">
                <a:ln>
                  <a:noFill/>
                </a:ln>
                <a:solidFill>
                  <a:schemeClr val="tx1"/>
                </a:solidFill>
                <a:effectLst/>
                <a:uLnTx/>
                <a:uFillTx/>
                <a:latin typeface="+mj-lt"/>
                <a:ea typeface="+mj-ea"/>
                <a:cs typeface="+mj-cs"/>
              </a:rPr>
              <a:t>Telomere dysfunction in lung tissue between 700 day old  WT and </a:t>
            </a:r>
            <a:r>
              <a:rPr kumimoji="0" lang="en-GB" sz="2800" b="1" i="1" u="none" strike="noStrike" kern="1200" cap="none" spc="0" normalizeH="0" baseline="0" noProof="0" smtClean="0">
                <a:ln>
                  <a:noFill/>
                </a:ln>
                <a:solidFill>
                  <a:schemeClr val="tx1"/>
                </a:solidFill>
                <a:effectLst/>
                <a:uLnTx/>
                <a:uFillTx/>
                <a:latin typeface="+mj-lt"/>
                <a:ea typeface="+mj-ea"/>
                <a:cs typeface="+mj-cs"/>
              </a:rPr>
              <a:t>Irs1 </a:t>
            </a:r>
            <a:r>
              <a:rPr kumimoji="0" lang="en-GB" sz="2800" b="1" i="1" u="none" strike="noStrike" kern="1200" cap="none" spc="0" normalizeH="0" baseline="30000" noProof="0" smtClean="0">
                <a:ln>
                  <a:noFill/>
                </a:ln>
                <a:solidFill>
                  <a:schemeClr val="tx1"/>
                </a:solidFill>
                <a:effectLst/>
                <a:uLnTx/>
                <a:uFillTx/>
                <a:latin typeface="+mj-lt"/>
                <a:ea typeface="+mj-ea"/>
                <a:cs typeface="+mj-cs"/>
              </a:rPr>
              <a:t>-/-</a:t>
            </a:r>
            <a:r>
              <a:rPr kumimoji="0" lang="en-GB" sz="2800" b="1" i="0" u="none" strike="noStrike" kern="1200" cap="none" spc="0" normalizeH="0" baseline="0" noProof="0" smtClean="0">
                <a:ln>
                  <a:noFill/>
                </a:ln>
                <a:solidFill>
                  <a:schemeClr val="tx1"/>
                </a:solidFill>
                <a:effectLst/>
                <a:uLnTx/>
                <a:uFillTx/>
                <a:latin typeface="+mj-lt"/>
                <a:ea typeface="+mj-ea"/>
                <a:cs typeface="+mj-cs"/>
              </a:rPr>
              <a:t> C57/B6 mice. </a:t>
            </a:r>
            <a:br>
              <a:rPr kumimoji="0" lang="en-GB" sz="2800" b="1" i="0" u="none" strike="noStrike" kern="1200" cap="none" spc="0" normalizeH="0" baseline="0" noProof="0" smtClean="0">
                <a:ln>
                  <a:noFill/>
                </a:ln>
                <a:solidFill>
                  <a:schemeClr val="tx1"/>
                </a:solidFill>
                <a:effectLst/>
                <a:uLnTx/>
                <a:uFillTx/>
                <a:latin typeface="+mj-lt"/>
                <a:ea typeface="+mj-ea"/>
                <a:cs typeface="+mj-cs"/>
              </a:rPr>
            </a:br>
            <a:endParaRPr kumimoji="0" lang="en-GB" sz="2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The evidence they do bad stuff</a:t>
            </a:r>
            <a:endParaRPr lang="en-GB" dirty="0"/>
          </a:p>
        </p:txBody>
      </p:sp>
      <p:pic>
        <p:nvPicPr>
          <p:cNvPr id="31746" name="Picture 2"/>
          <p:cNvPicPr>
            <a:picLocks noChangeAspect="1" noChangeArrowheads="1"/>
          </p:cNvPicPr>
          <p:nvPr/>
        </p:nvPicPr>
        <p:blipFill>
          <a:blip r:embed="rId2" cstate="print"/>
          <a:srcRect/>
          <a:stretch>
            <a:fillRect/>
          </a:stretch>
        </p:blipFill>
        <p:spPr bwMode="auto">
          <a:xfrm>
            <a:off x="467544" y="1196752"/>
            <a:ext cx="5225578" cy="2009838"/>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2302321" y="3429000"/>
            <a:ext cx="6734175" cy="1362075"/>
          </a:xfrm>
          <a:prstGeom prst="rect">
            <a:avLst/>
          </a:prstGeom>
          <a:noFill/>
          <a:ln w="9525">
            <a:noFill/>
            <a:miter lim="800000"/>
            <a:headEnd/>
            <a:tailEnd/>
          </a:ln>
        </p:spPr>
      </p:pic>
      <p:sp>
        <p:nvSpPr>
          <p:cNvPr id="7" name="TextBox 6"/>
          <p:cNvSpPr txBox="1"/>
          <p:nvPr/>
        </p:nvSpPr>
        <p:spPr>
          <a:xfrm>
            <a:off x="6012160" y="1484784"/>
            <a:ext cx="2808312" cy="1200329"/>
          </a:xfrm>
          <a:prstGeom prst="rect">
            <a:avLst/>
          </a:prstGeom>
          <a:noFill/>
        </p:spPr>
        <p:txBody>
          <a:bodyPr wrap="square" rtlCol="0">
            <a:spAutoFit/>
          </a:bodyPr>
          <a:lstStyle/>
          <a:p>
            <a:r>
              <a:rPr lang="en-GB" dirty="0" smtClean="0"/>
              <a:t>Senescent VSMC secrete inflammatory cytokines and promote vascular calcification</a:t>
            </a:r>
            <a:endParaRPr lang="en-GB" dirty="0"/>
          </a:p>
        </p:txBody>
      </p:sp>
      <p:sp>
        <p:nvSpPr>
          <p:cNvPr id="8" name="TextBox 7"/>
          <p:cNvSpPr txBox="1"/>
          <p:nvPr/>
        </p:nvSpPr>
        <p:spPr>
          <a:xfrm>
            <a:off x="179512" y="3501008"/>
            <a:ext cx="2304256" cy="1200329"/>
          </a:xfrm>
          <a:prstGeom prst="rect">
            <a:avLst/>
          </a:prstGeom>
          <a:noFill/>
        </p:spPr>
        <p:txBody>
          <a:bodyPr wrap="square" rtlCol="0">
            <a:spAutoFit/>
          </a:bodyPr>
          <a:lstStyle/>
          <a:p>
            <a:r>
              <a:rPr lang="en-GB" dirty="0" smtClean="0"/>
              <a:t>Senescent </a:t>
            </a:r>
            <a:r>
              <a:rPr lang="en-GB" dirty="0" err="1" smtClean="0"/>
              <a:t>keratocytes</a:t>
            </a:r>
            <a:r>
              <a:rPr lang="en-GB" dirty="0" smtClean="0"/>
              <a:t> fail to produce IL-6 compromising corneal </a:t>
            </a:r>
            <a:r>
              <a:rPr lang="en-GB" dirty="0" err="1" smtClean="0"/>
              <a:t>defenses</a:t>
            </a:r>
            <a:endParaRPr lang="en-GB" dirty="0"/>
          </a:p>
        </p:txBody>
      </p:sp>
      <p:pic>
        <p:nvPicPr>
          <p:cNvPr id="9" name="Picture 2"/>
          <p:cNvPicPr>
            <a:picLocks noChangeAspect="1" noChangeArrowheads="1"/>
          </p:cNvPicPr>
          <p:nvPr/>
        </p:nvPicPr>
        <p:blipFill>
          <a:blip r:embed="rId4" cstate="print"/>
          <a:srcRect/>
          <a:stretch>
            <a:fillRect/>
          </a:stretch>
        </p:blipFill>
        <p:spPr bwMode="auto">
          <a:xfrm>
            <a:off x="1043608" y="5157192"/>
            <a:ext cx="3851920" cy="1121081"/>
          </a:xfrm>
          <a:prstGeom prst="rect">
            <a:avLst/>
          </a:prstGeom>
          <a:noFill/>
          <a:ln w="9525">
            <a:noFill/>
            <a:miter lim="800000"/>
            <a:headEnd/>
            <a:tailEnd/>
          </a:ln>
        </p:spPr>
      </p:pic>
      <p:sp>
        <p:nvSpPr>
          <p:cNvPr id="10" name="TextBox 9"/>
          <p:cNvSpPr txBox="1"/>
          <p:nvPr/>
        </p:nvSpPr>
        <p:spPr>
          <a:xfrm>
            <a:off x="5364088" y="5313982"/>
            <a:ext cx="3096344" cy="923330"/>
          </a:xfrm>
          <a:prstGeom prst="rect">
            <a:avLst/>
          </a:prstGeom>
          <a:noFill/>
        </p:spPr>
        <p:txBody>
          <a:bodyPr wrap="square" rtlCol="0">
            <a:spAutoFit/>
          </a:bodyPr>
          <a:lstStyle/>
          <a:p>
            <a:r>
              <a:rPr lang="en-GB" dirty="0" smtClean="0"/>
              <a:t>Removal of senescent cells improves multiple markers of health (e.g. wheel running)</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00808"/>
            <a:ext cx="4800600" cy="463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srcRect/>
          <a:stretch>
            <a:fillRect/>
          </a:stretch>
        </p:blipFill>
        <p:spPr bwMode="auto">
          <a:xfrm>
            <a:off x="539552" y="476672"/>
            <a:ext cx="3851920" cy="1121081"/>
          </a:xfrm>
          <a:prstGeom prst="rect">
            <a:avLst/>
          </a:prstGeom>
          <a:noFill/>
          <a:ln w="9525">
            <a:noFill/>
            <a:miter lim="800000"/>
            <a:headEnd/>
            <a:tailEnd/>
          </a:ln>
        </p:spPr>
      </p:pic>
    </p:spTree>
    <p:extLst>
      <p:ext uri="{BB962C8B-B14F-4D97-AF65-F5344CB8AC3E}">
        <p14:creationId xmlns:p14="http://schemas.microsoft.com/office/powerpoint/2010/main" val="2455164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629400" y="6477000"/>
            <a:ext cx="25146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90000"/>
              </a:lnSpc>
              <a:spcBef>
                <a:spcPct val="0"/>
              </a:spcBef>
              <a:buClrTx/>
              <a:buSzTx/>
              <a:buFontTx/>
              <a:buNone/>
            </a:pPr>
            <a:r>
              <a:rPr lang="en-US" altLang="en-US" sz="1600" dirty="0"/>
              <a:t>Nature 479:232, 2011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3" y="2087860"/>
            <a:ext cx="31908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5807005"/>
            <a:ext cx="6858000" cy="646331"/>
          </a:xfrm>
          <a:prstGeom prst="rect">
            <a:avLst/>
          </a:prstGeom>
          <a:noFill/>
        </p:spPr>
        <p:txBody>
          <a:bodyPr wrap="square"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Treadmill Exercise Capacity of Two INK-ATTAC Strains After Senescent Cell Clearance with AP20187 </a:t>
            </a:r>
            <a:r>
              <a:rPr lang="en-US" b="1" i="1" dirty="0" smtClean="0">
                <a:latin typeface="Tahoma" panose="020B0604030504040204" pitchFamily="34" charset="0"/>
                <a:ea typeface="Tahoma" panose="020B0604030504040204" pitchFamily="34" charset="0"/>
                <a:cs typeface="Tahoma" panose="020B0604030504040204" pitchFamily="34" charset="0"/>
              </a:rPr>
              <a:t>vs</a:t>
            </a:r>
            <a:r>
              <a:rPr lang="en-US" b="1" dirty="0" smtClean="0">
                <a:latin typeface="Tahoma" panose="020B0604030504040204" pitchFamily="34" charset="0"/>
                <a:ea typeface="Tahoma" panose="020B0604030504040204" pitchFamily="34" charset="0"/>
                <a:cs typeface="Tahoma" panose="020B0604030504040204" pitchFamily="34" charset="0"/>
              </a:rPr>
              <a:t>. Vehicle</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55576" y="332656"/>
            <a:ext cx="3851920" cy="1121081"/>
          </a:xfrm>
          <a:prstGeom prst="rect">
            <a:avLst/>
          </a:prstGeom>
          <a:noFill/>
          <a:ln w="9525">
            <a:noFill/>
            <a:miter lim="800000"/>
            <a:headEnd/>
            <a:tailEnd/>
          </a:ln>
        </p:spPr>
      </p:pic>
    </p:spTree>
    <p:extLst>
      <p:ext uri="{BB962C8B-B14F-4D97-AF65-F5344CB8AC3E}">
        <p14:creationId xmlns:p14="http://schemas.microsoft.com/office/powerpoint/2010/main" val="3376570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watch this space</a:t>
            </a:r>
            <a:endParaRPr lang="en-GB" dirty="0"/>
          </a:p>
        </p:txBody>
      </p:sp>
      <p:sp>
        <p:nvSpPr>
          <p:cNvPr id="3" name="Content Placeholder 2"/>
          <p:cNvSpPr>
            <a:spLocks noGrp="1"/>
          </p:cNvSpPr>
          <p:nvPr>
            <p:ph idx="1"/>
          </p:nvPr>
        </p:nvSpPr>
        <p:spPr/>
        <p:txBody>
          <a:bodyPr/>
          <a:lstStyle/>
          <a:p>
            <a:pPr>
              <a:spcBef>
                <a:spcPts val="1200"/>
              </a:spcBef>
            </a:pPr>
            <a:r>
              <a:rPr lang="en-US" sz="2400" dirty="0" smtClean="0"/>
              <a:t>NIA Intervention testing program: designed to detect lifespan extension.</a:t>
            </a:r>
          </a:p>
          <a:p>
            <a:pPr>
              <a:spcBef>
                <a:spcPts val="1200"/>
              </a:spcBef>
            </a:pPr>
            <a:r>
              <a:rPr lang="en-US" sz="2400" dirty="0" smtClean="0"/>
              <a:t>Testing </a:t>
            </a:r>
            <a:r>
              <a:rPr lang="en-US" sz="2400" dirty="0"/>
              <a:t>at three sites gives a 80% power to detect 10% change (two-sided), for each sex, pooling across sites.</a:t>
            </a:r>
          </a:p>
          <a:p>
            <a:pPr>
              <a:spcBef>
                <a:spcPts val="1200"/>
              </a:spcBef>
            </a:pPr>
            <a:r>
              <a:rPr lang="en-US" sz="2400" dirty="0"/>
              <a:t>Genetically heterogeneous mice (UM-HET3)</a:t>
            </a:r>
          </a:p>
          <a:p>
            <a:pPr lvl="1">
              <a:spcBef>
                <a:spcPts val="1200"/>
              </a:spcBef>
            </a:pPr>
            <a:r>
              <a:rPr lang="en-US" sz="1800" dirty="0"/>
              <a:t>Grandparents: BALB, B6, C3H, DBA/2</a:t>
            </a:r>
          </a:p>
          <a:p>
            <a:pPr>
              <a:spcBef>
                <a:spcPts val="1200"/>
              </a:spcBef>
            </a:pPr>
            <a:r>
              <a:rPr lang="en-US" sz="2400" dirty="0"/>
              <a:t>Anyone can suggest an intervention</a:t>
            </a:r>
          </a:p>
          <a:p>
            <a:pPr marL="0" indent="0">
              <a:spcBef>
                <a:spcPts val="1200"/>
              </a:spcBef>
              <a:buNone/>
            </a:pPr>
            <a:r>
              <a:rPr lang="en-US" sz="1800" dirty="0"/>
              <a:t>        -- Evaluation by Access Committee</a:t>
            </a:r>
          </a:p>
          <a:p>
            <a:endParaRPr lang="en-GB" dirty="0"/>
          </a:p>
        </p:txBody>
      </p:sp>
    </p:spTree>
    <p:extLst>
      <p:ext uri="{BB962C8B-B14F-4D97-AF65-F5344CB8AC3E}">
        <p14:creationId xmlns:p14="http://schemas.microsoft.com/office/powerpoint/2010/main" val="1913093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so far</a:t>
            </a:r>
            <a:endParaRPr lang="en-GB" dirty="0"/>
          </a:p>
        </p:txBody>
      </p:sp>
      <p:sp>
        <p:nvSpPr>
          <p:cNvPr id="3" name="Text Placeholder 2"/>
          <p:cNvSpPr>
            <a:spLocks noGrp="1"/>
          </p:cNvSpPr>
          <p:nvPr>
            <p:ph type="body" idx="1"/>
          </p:nvPr>
        </p:nvSpPr>
        <p:spPr/>
        <p:txBody>
          <a:bodyPr/>
          <a:lstStyle/>
          <a:p>
            <a:r>
              <a:rPr lang="en-GB" dirty="0" smtClean="0"/>
              <a:t>No lifespan extension</a:t>
            </a:r>
            <a:endParaRPr lang="en-GB" dirty="0"/>
          </a:p>
        </p:txBody>
      </p:sp>
      <p:sp>
        <p:nvSpPr>
          <p:cNvPr id="4" name="Content Placeholder 3"/>
          <p:cNvSpPr>
            <a:spLocks noGrp="1"/>
          </p:cNvSpPr>
          <p:nvPr>
            <p:ph sz="half" idx="2"/>
          </p:nvPr>
        </p:nvSpPr>
        <p:spPr/>
        <p:txBody>
          <a:bodyPr>
            <a:normAutofit fontScale="92500" lnSpcReduction="20000"/>
          </a:bodyPr>
          <a:lstStyle/>
          <a:p>
            <a:r>
              <a:rPr lang="en-US" dirty="0" err="1"/>
              <a:t>Curcumin</a:t>
            </a:r>
            <a:r>
              <a:rPr lang="en-US" dirty="0"/>
              <a:t>, </a:t>
            </a:r>
          </a:p>
          <a:p>
            <a:r>
              <a:rPr lang="en-US" dirty="0" err="1"/>
              <a:t>oxaloacetic</a:t>
            </a:r>
            <a:r>
              <a:rPr lang="en-US" dirty="0"/>
              <a:t> acid</a:t>
            </a:r>
          </a:p>
          <a:p>
            <a:r>
              <a:rPr lang="en-US" dirty="0"/>
              <a:t>medium chain length triglycerides</a:t>
            </a:r>
          </a:p>
          <a:p>
            <a:r>
              <a:rPr lang="en-US" dirty="0"/>
              <a:t>green tea extract</a:t>
            </a:r>
          </a:p>
          <a:p>
            <a:r>
              <a:rPr lang="en-US" dirty="0" err="1"/>
              <a:t>Enalapril</a:t>
            </a:r>
            <a:endParaRPr lang="en-US" dirty="0"/>
          </a:p>
          <a:p>
            <a:r>
              <a:rPr lang="en-US" dirty="0"/>
              <a:t>Simvastatin</a:t>
            </a:r>
          </a:p>
          <a:p>
            <a:r>
              <a:rPr lang="en-US" dirty="0" err="1"/>
              <a:t>caffeic</a:t>
            </a:r>
            <a:r>
              <a:rPr lang="en-US" dirty="0"/>
              <a:t> acid </a:t>
            </a:r>
            <a:r>
              <a:rPr lang="en-US" dirty="0" err="1"/>
              <a:t>phenethyl</a:t>
            </a:r>
            <a:r>
              <a:rPr lang="en-US" dirty="0"/>
              <a:t>-ester</a:t>
            </a:r>
          </a:p>
          <a:p>
            <a:r>
              <a:rPr lang="en-US" dirty="0" err="1"/>
              <a:t>Nitrofluorbiprofen</a:t>
            </a:r>
            <a:endParaRPr lang="en-US" dirty="0"/>
          </a:p>
          <a:p>
            <a:r>
              <a:rPr lang="en-US" b="1" u="sng" dirty="0" smtClean="0"/>
              <a:t>Resveratrol</a:t>
            </a:r>
            <a:endParaRPr lang="en-US" b="1" u="sng" dirty="0"/>
          </a:p>
          <a:p>
            <a:r>
              <a:rPr lang="en-US" dirty="0"/>
              <a:t>4-hydroxyl-para-butylnitrone</a:t>
            </a:r>
          </a:p>
          <a:p>
            <a:endParaRPr lang="en-GB" dirty="0"/>
          </a:p>
        </p:txBody>
      </p:sp>
      <p:sp>
        <p:nvSpPr>
          <p:cNvPr id="5" name="Text Placeholder 4"/>
          <p:cNvSpPr>
            <a:spLocks noGrp="1"/>
          </p:cNvSpPr>
          <p:nvPr>
            <p:ph type="body" sz="quarter" idx="3"/>
          </p:nvPr>
        </p:nvSpPr>
        <p:spPr/>
        <p:txBody>
          <a:bodyPr/>
          <a:lstStyle/>
          <a:p>
            <a:r>
              <a:rPr lang="en-GB" dirty="0" smtClean="0"/>
              <a:t>Lifespan </a:t>
            </a:r>
            <a:r>
              <a:rPr lang="en-GB" dirty="0" err="1" smtClean="0"/>
              <a:t>extenstio</a:t>
            </a:r>
            <a:r>
              <a:rPr lang="en-GB" dirty="0" err="1"/>
              <a:t>n</a:t>
            </a:r>
            <a:endParaRPr lang="en-GB" dirty="0"/>
          </a:p>
        </p:txBody>
      </p:sp>
      <p:sp>
        <p:nvSpPr>
          <p:cNvPr id="6" name="Content Placeholder 5"/>
          <p:cNvSpPr>
            <a:spLocks noGrp="1"/>
          </p:cNvSpPr>
          <p:nvPr>
            <p:ph sz="quarter" idx="4"/>
          </p:nvPr>
        </p:nvSpPr>
        <p:spPr/>
        <p:txBody>
          <a:bodyPr>
            <a:normAutofit fontScale="92500" lnSpcReduction="20000"/>
          </a:bodyPr>
          <a:lstStyle/>
          <a:p>
            <a:pPr marL="800100" lvl="1" indent="-342900">
              <a:lnSpc>
                <a:spcPct val="80000"/>
              </a:lnSpc>
              <a:spcBef>
                <a:spcPts val="1800"/>
              </a:spcBef>
              <a:buFont typeface="Arial" panose="020B0604020202020204" pitchFamily="34" charset="0"/>
              <a:buChar char="•"/>
            </a:pPr>
            <a:r>
              <a:rPr lang="en-US" sz="2800" dirty="0" err="1"/>
              <a:t>Rapamycin</a:t>
            </a:r>
            <a:r>
              <a:rPr lang="en-US" sz="2800" dirty="0"/>
              <a:t> (males &amp; females, 10-25%)</a:t>
            </a:r>
          </a:p>
          <a:p>
            <a:pPr marL="800100" lvl="1" indent="-342900">
              <a:lnSpc>
                <a:spcPct val="80000"/>
              </a:lnSpc>
              <a:spcBef>
                <a:spcPts val="1800"/>
              </a:spcBef>
              <a:buFont typeface="Arial" panose="020B0604020202020204" pitchFamily="34" charset="0"/>
              <a:buChar char="•"/>
            </a:pPr>
            <a:r>
              <a:rPr lang="en-US" sz="2800" dirty="0" smtClean="0"/>
              <a:t>Aspirin </a:t>
            </a:r>
            <a:r>
              <a:rPr lang="en-US" sz="2800" dirty="0"/>
              <a:t>(males, 10%)</a:t>
            </a:r>
          </a:p>
          <a:p>
            <a:pPr marL="800100" lvl="1" indent="-342900">
              <a:lnSpc>
                <a:spcPct val="80000"/>
              </a:lnSpc>
              <a:spcBef>
                <a:spcPts val="1800"/>
              </a:spcBef>
              <a:buFont typeface="Arial" panose="020B0604020202020204" pitchFamily="34" charset="0"/>
              <a:buChar char="•"/>
            </a:pPr>
            <a:r>
              <a:rPr lang="en-US" sz="2800" dirty="0" err="1"/>
              <a:t>Nordihydroguaiaretic</a:t>
            </a:r>
            <a:r>
              <a:rPr lang="en-US" sz="2800" dirty="0"/>
              <a:t> Acid (males, 10%)</a:t>
            </a:r>
          </a:p>
          <a:p>
            <a:pPr marL="800100" lvl="1" indent="-342900">
              <a:lnSpc>
                <a:spcPct val="80000"/>
              </a:lnSpc>
              <a:spcBef>
                <a:spcPts val="1800"/>
              </a:spcBef>
              <a:buFont typeface="Arial" panose="020B0604020202020204" pitchFamily="34" charset="0"/>
              <a:buChar char="•"/>
            </a:pPr>
            <a:r>
              <a:rPr lang="el-GR" sz="2800" dirty="0" smtClean="0"/>
              <a:t>α</a:t>
            </a:r>
            <a:r>
              <a:rPr lang="en-US" sz="2800" dirty="0"/>
              <a:t>-Estradiol – non-feminizing (males, 10%)</a:t>
            </a:r>
          </a:p>
          <a:p>
            <a:pPr marL="800100" lvl="1" indent="-342900">
              <a:lnSpc>
                <a:spcPct val="80000"/>
              </a:lnSpc>
              <a:spcBef>
                <a:spcPts val="1800"/>
              </a:spcBef>
              <a:buFont typeface="Arial" panose="020B0604020202020204" pitchFamily="34" charset="0"/>
              <a:buChar char="•"/>
            </a:pPr>
            <a:r>
              <a:rPr lang="en-US" sz="2800" dirty="0" err="1"/>
              <a:t>Acarbose</a:t>
            </a:r>
            <a:r>
              <a:rPr lang="en-US" sz="2800" dirty="0"/>
              <a:t> – </a:t>
            </a:r>
            <a:r>
              <a:rPr lang="en-US" sz="2800" dirty="0" err="1"/>
              <a:t>glucosidase</a:t>
            </a:r>
            <a:r>
              <a:rPr lang="en-US" sz="2800" dirty="0"/>
              <a:t> inhibitor (males, 22%)</a:t>
            </a:r>
          </a:p>
          <a:p>
            <a:endParaRPr lang="en-GB" dirty="0"/>
          </a:p>
        </p:txBody>
      </p:sp>
      <p:sp>
        <p:nvSpPr>
          <p:cNvPr id="8" name="TextBox 7"/>
          <p:cNvSpPr txBox="1"/>
          <p:nvPr/>
        </p:nvSpPr>
        <p:spPr>
          <a:xfrm>
            <a:off x="1259632" y="6156012"/>
            <a:ext cx="6768752" cy="369332"/>
          </a:xfrm>
          <a:prstGeom prst="rect">
            <a:avLst/>
          </a:prstGeom>
          <a:noFill/>
        </p:spPr>
        <p:txBody>
          <a:bodyPr wrap="square" rtlCol="0">
            <a:spAutoFit/>
          </a:bodyPr>
          <a:lstStyle/>
          <a:p>
            <a:r>
              <a:rPr lang="en-GB" dirty="0" smtClean="0"/>
              <a:t>Better </a:t>
            </a:r>
            <a:r>
              <a:rPr lang="en-GB" b="1" dirty="0" smtClean="0"/>
              <a:t>functional screens</a:t>
            </a:r>
            <a:r>
              <a:rPr lang="en-GB" dirty="0" smtClean="0"/>
              <a:t> are required to detect </a:t>
            </a:r>
            <a:r>
              <a:rPr lang="en-GB" dirty="0" err="1" smtClean="0"/>
              <a:t>healthspan</a:t>
            </a:r>
            <a:r>
              <a:rPr lang="en-GB" dirty="0" smtClean="0"/>
              <a:t> extension</a:t>
            </a:r>
            <a:endParaRPr lang="en-GB" dirty="0"/>
          </a:p>
        </p:txBody>
      </p:sp>
    </p:spTree>
    <p:extLst>
      <p:ext uri="{BB962C8B-B14F-4D97-AF65-F5344CB8AC3E}">
        <p14:creationId xmlns:p14="http://schemas.microsoft.com/office/powerpoint/2010/main" val="4121307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914400"/>
            <a:ext cx="6646863" cy="5102225"/>
            <a:chOff x="912" y="482"/>
            <a:chExt cx="4187" cy="3214"/>
          </a:xfrm>
        </p:grpSpPr>
        <p:graphicFrame>
          <p:nvGraphicFramePr>
            <p:cNvPr id="267267" name="Object 3"/>
            <p:cNvGraphicFramePr>
              <a:graphicFrameLocks noChangeAspect="1"/>
            </p:cNvGraphicFramePr>
            <p:nvPr/>
          </p:nvGraphicFramePr>
          <p:xfrm>
            <a:off x="912" y="482"/>
            <a:ext cx="4187" cy="3214"/>
          </p:xfrm>
          <a:graphic>
            <a:graphicData uri="http://schemas.openxmlformats.org/presentationml/2006/ole">
              <mc:AlternateContent xmlns:mc="http://schemas.openxmlformats.org/markup-compatibility/2006">
                <mc:Choice xmlns:v="urn:schemas-microsoft-com:vml" Requires="v">
                  <p:oleObj spid="_x0000_s200736" name="Chart" r:id="rId5" imgW="8035200" imgH="6177600" progId="Excel.Sheet.8">
                    <p:embed/>
                  </p:oleObj>
                </mc:Choice>
                <mc:Fallback>
                  <p:oleObj name="Chart" r:id="rId5" imgW="8035200" imgH="61776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482"/>
                          <a:ext cx="4187" cy="3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268" name="Text Box 4"/>
            <p:cNvSpPr txBox="1">
              <a:spLocks noChangeArrowheads="1"/>
            </p:cNvSpPr>
            <p:nvPr/>
          </p:nvSpPr>
          <p:spPr bwMode="auto">
            <a:xfrm>
              <a:off x="2688" y="1298"/>
              <a:ext cx="864" cy="288"/>
            </a:xfrm>
            <a:prstGeom prst="rect">
              <a:avLst/>
            </a:prstGeom>
            <a:noFill/>
            <a:ln w="9525">
              <a:noFill/>
              <a:miter lim="800000"/>
              <a:headEnd/>
              <a:tailEnd/>
            </a:ln>
          </p:spPr>
          <p:txBody>
            <a:bodyPr/>
            <a:lstStyle/>
            <a:p>
              <a:pPr eaLnBrk="0" hangingPunct="0"/>
              <a:r>
                <a:rPr lang="en-US" altLang="en-GB" sz="2400" b="1"/>
                <a:t>15%</a:t>
              </a:r>
            </a:p>
          </p:txBody>
        </p:sp>
        <p:sp>
          <p:nvSpPr>
            <p:cNvPr id="267269" name="Text Box 5"/>
            <p:cNvSpPr txBox="1">
              <a:spLocks noChangeArrowheads="1"/>
            </p:cNvSpPr>
            <p:nvPr/>
          </p:nvSpPr>
          <p:spPr bwMode="auto">
            <a:xfrm>
              <a:off x="3024" y="2023"/>
              <a:ext cx="1008" cy="240"/>
            </a:xfrm>
            <a:prstGeom prst="rect">
              <a:avLst/>
            </a:prstGeom>
            <a:noFill/>
            <a:ln w="9525">
              <a:noFill/>
              <a:miter lim="800000"/>
              <a:headEnd/>
              <a:tailEnd/>
            </a:ln>
          </p:spPr>
          <p:txBody>
            <a:bodyPr/>
            <a:lstStyle/>
            <a:p>
              <a:pPr eaLnBrk="0" hangingPunct="0"/>
              <a:r>
                <a:rPr lang="en-US" altLang="en-GB" sz="2400" b="1"/>
                <a:t>12%</a:t>
              </a:r>
            </a:p>
          </p:txBody>
        </p:sp>
        <p:sp>
          <p:nvSpPr>
            <p:cNvPr id="267270" name="Text Box 6"/>
            <p:cNvSpPr txBox="1">
              <a:spLocks noChangeArrowheads="1"/>
            </p:cNvSpPr>
            <p:nvPr/>
          </p:nvSpPr>
          <p:spPr bwMode="auto">
            <a:xfrm>
              <a:off x="2760" y="2594"/>
              <a:ext cx="888" cy="240"/>
            </a:xfrm>
            <a:prstGeom prst="rect">
              <a:avLst/>
            </a:prstGeom>
            <a:noFill/>
            <a:ln w="9525">
              <a:noFill/>
              <a:miter lim="800000"/>
              <a:headEnd/>
              <a:tailEnd/>
            </a:ln>
          </p:spPr>
          <p:txBody>
            <a:bodyPr/>
            <a:lstStyle/>
            <a:p>
              <a:pPr eaLnBrk="0" hangingPunct="0"/>
              <a:r>
                <a:rPr lang="en-US" altLang="en-GB" sz="2400" b="1"/>
                <a:t>10%</a:t>
              </a:r>
            </a:p>
          </p:txBody>
        </p:sp>
        <p:sp>
          <p:nvSpPr>
            <p:cNvPr id="267271" name="Text Box 7"/>
            <p:cNvSpPr txBox="1">
              <a:spLocks noChangeArrowheads="1"/>
            </p:cNvSpPr>
            <p:nvPr/>
          </p:nvSpPr>
          <p:spPr bwMode="auto">
            <a:xfrm>
              <a:off x="1584" y="1922"/>
              <a:ext cx="937" cy="288"/>
            </a:xfrm>
            <a:prstGeom prst="rect">
              <a:avLst/>
            </a:prstGeom>
            <a:noFill/>
            <a:ln w="9525">
              <a:noFill/>
              <a:miter lim="800000"/>
              <a:headEnd/>
              <a:tailEnd/>
            </a:ln>
          </p:spPr>
          <p:txBody>
            <a:bodyPr/>
            <a:lstStyle/>
            <a:p>
              <a:pPr eaLnBrk="0" hangingPunct="0"/>
              <a:r>
                <a:rPr lang="en-US" altLang="en-GB" sz="2400" b="1"/>
                <a:t>63%</a:t>
              </a:r>
            </a:p>
          </p:txBody>
        </p:sp>
        <p:sp>
          <p:nvSpPr>
            <p:cNvPr id="267272" name="Text Box 8"/>
            <p:cNvSpPr txBox="1">
              <a:spLocks noChangeArrowheads="1"/>
            </p:cNvSpPr>
            <p:nvPr/>
          </p:nvSpPr>
          <p:spPr bwMode="auto">
            <a:xfrm>
              <a:off x="1152" y="3202"/>
              <a:ext cx="116" cy="288"/>
            </a:xfrm>
            <a:prstGeom prst="rect">
              <a:avLst/>
            </a:prstGeom>
            <a:noFill/>
            <a:ln w="9525">
              <a:noFill/>
              <a:miter lim="800000"/>
              <a:headEnd/>
              <a:tailEnd/>
            </a:ln>
            <a:effectLst/>
          </p:spPr>
          <p:txBody>
            <a:bodyPr wrap="none">
              <a:spAutoFit/>
            </a:bodyPr>
            <a:lstStyle/>
            <a:p>
              <a:pPr eaLnBrk="0" hangingPunct="0"/>
              <a:endParaRPr lang="en-GB" altLang="en-GB" sz="2400" b="1"/>
            </a:p>
          </p:txBody>
        </p:sp>
      </p:grpSp>
      <p:sp>
        <p:nvSpPr>
          <p:cNvPr id="267273" name="Text Box 9"/>
          <p:cNvSpPr txBox="1">
            <a:spLocks noChangeArrowheads="1"/>
          </p:cNvSpPr>
          <p:nvPr/>
        </p:nvSpPr>
        <p:spPr bwMode="auto">
          <a:xfrm>
            <a:off x="1981200" y="200025"/>
            <a:ext cx="6072188" cy="658813"/>
          </a:xfrm>
          <a:prstGeom prst="rect">
            <a:avLst/>
          </a:prstGeom>
          <a:noFill/>
          <a:ln w="9525">
            <a:noFill/>
            <a:miter lim="800000"/>
            <a:headEnd/>
            <a:tailEnd/>
          </a:ln>
          <a:effectLst/>
        </p:spPr>
        <p:txBody>
          <a:bodyPr wrap="none">
            <a:spAutoFit/>
          </a:bodyPr>
          <a:lstStyle/>
          <a:p>
            <a:pPr eaLnBrk="0" hangingPunct="0"/>
            <a:r>
              <a:rPr lang="en-GB" altLang="en-GB" sz="3200">
                <a:solidFill>
                  <a:srgbClr val="000040"/>
                </a:solidFill>
                <a:latin typeface="Comic Sans MS" pitchFamily="66" charset="0"/>
              </a:rPr>
              <a:t>Infections after Hip-Fracture</a:t>
            </a:r>
            <a:r>
              <a:rPr lang="en-GB" altLang="en-GB" sz="3200" baseline="30000">
                <a:solidFill>
                  <a:srgbClr val="000040"/>
                </a:solidFill>
                <a:latin typeface="Comic Sans MS" pitchFamily="66" charset="0"/>
              </a:rPr>
              <a:t>1</a:t>
            </a:r>
            <a:endParaRPr lang="en-GB" altLang="en-GB" sz="3200">
              <a:solidFill>
                <a:srgbClr val="000040"/>
              </a:solidFill>
              <a:latin typeface="Comic Sans MS" pitchFamily="66" charset="0"/>
            </a:endParaRPr>
          </a:p>
        </p:txBody>
      </p:sp>
      <p:sp>
        <p:nvSpPr>
          <p:cNvPr id="267274" name="Text Box 10"/>
          <p:cNvSpPr txBox="1">
            <a:spLocks noChangeArrowheads="1"/>
          </p:cNvSpPr>
          <p:nvPr/>
        </p:nvSpPr>
        <p:spPr bwMode="auto">
          <a:xfrm>
            <a:off x="1447800" y="6248400"/>
            <a:ext cx="6629400" cy="446088"/>
          </a:xfrm>
          <a:prstGeom prst="rect">
            <a:avLst/>
          </a:prstGeom>
          <a:noFill/>
          <a:ln w="9525">
            <a:noFill/>
            <a:miter lim="800000"/>
            <a:headEnd/>
            <a:tailEnd/>
          </a:ln>
          <a:effectLst/>
        </p:spPr>
        <p:txBody>
          <a:bodyPr>
            <a:spAutoFit/>
          </a:bodyPr>
          <a:lstStyle/>
          <a:p>
            <a:pPr eaLnBrk="0" hangingPunct="0">
              <a:spcBef>
                <a:spcPct val="50000"/>
              </a:spcBef>
            </a:pPr>
            <a:r>
              <a:rPr lang="en-GB" altLang="en-GB" sz="2000" baseline="30000">
                <a:solidFill>
                  <a:srgbClr val="460020"/>
                </a:solidFill>
                <a:latin typeface="Comic Sans MS" pitchFamily="66" charset="0"/>
              </a:rPr>
              <a:t>1</a:t>
            </a:r>
            <a:r>
              <a:rPr lang="en-GB" altLang="en-GB" sz="2000">
                <a:solidFill>
                  <a:srgbClr val="460020"/>
                </a:solidFill>
                <a:latin typeface="Comic Sans MS" pitchFamily="66" charset="0"/>
              </a:rPr>
              <a:t>Previously healthy, independent older people</a:t>
            </a:r>
            <a:endParaRPr lang="en-GB" altLang="en-GB" sz="2000" baseline="30000">
              <a:solidFill>
                <a:srgbClr val="460020"/>
              </a:solidFill>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152400"/>
            <a:ext cx="7772400" cy="1143000"/>
          </a:xfrm>
        </p:spPr>
        <p:txBody>
          <a:bodyPr/>
          <a:lstStyle/>
          <a:p>
            <a:r>
              <a:rPr lang="en-GB" altLang="en-GB">
                <a:solidFill>
                  <a:srgbClr val="000040"/>
                </a:solidFill>
              </a:rPr>
              <a:t>DHEAs levels decline with Age</a:t>
            </a:r>
          </a:p>
        </p:txBody>
      </p:sp>
      <p:graphicFrame>
        <p:nvGraphicFramePr>
          <p:cNvPr id="269315" name="Object 3"/>
          <p:cNvGraphicFramePr>
            <a:graphicFrameLocks noChangeAspect="1"/>
          </p:cNvGraphicFramePr>
          <p:nvPr/>
        </p:nvGraphicFramePr>
        <p:xfrm>
          <a:off x="1828800" y="1447800"/>
          <a:ext cx="5562600" cy="4130675"/>
        </p:xfrm>
        <a:graphic>
          <a:graphicData uri="http://schemas.openxmlformats.org/presentationml/2006/ole">
            <mc:AlternateContent xmlns:mc="http://schemas.openxmlformats.org/markup-compatibility/2006">
              <mc:Choice xmlns:v="urn:schemas-microsoft-com:vml" Requires="v">
                <p:oleObj spid="_x0000_s201760" name="Chart" r:id="rId5" imgW="4027680" imgH="2981160" progId="Excel.Sheet.8">
                  <p:embed/>
                </p:oleObj>
              </mc:Choice>
              <mc:Fallback>
                <p:oleObj name="Chart" r:id="rId5" imgW="4027680" imgH="298116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447800"/>
                        <a:ext cx="55626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16" name="Line 4"/>
          <p:cNvSpPr>
            <a:spLocks noChangeShapeType="1"/>
          </p:cNvSpPr>
          <p:nvPr/>
        </p:nvSpPr>
        <p:spPr bwMode="auto">
          <a:xfrm flipV="1">
            <a:off x="3124200" y="2209800"/>
            <a:ext cx="3886200" cy="152400"/>
          </a:xfrm>
          <a:prstGeom prst="line">
            <a:avLst/>
          </a:prstGeom>
          <a:noFill/>
          <a:ln w="28575">
            <a:solidFill>
              <a:srgbClr val="FF3300"/>
            </a:solidFill>
            <a:prstDash val="dash"/>
            <a:round/>
            <a:headEnd/>
            <a:tailEnd/>
          </a:ln>
          <a:effectLst/>
        </p:spPr>
        <p:txBody>
          <a:bodyPr/>
          <a:lstStyle/>
          <a:p>
            <a:endParaRPr lang="en-GB"/>
          </a:p>
        </p:txBody>
      </p:sp>
      <p:sp>
        <p:nvSpPr>
          <p:cNvPr id="269317" name="Text Box 5"/>
          <p:cNvSpPr txBox="1">
            <a:spLocks noChangeArrowheads="1"/>
          </p:cNvSpPr>
          <p:nvPr/>
        </p:nvSpPr>
        <p:spPr bwMode="auto">
          <a:xfrm>
            <a:off x="6172200" y="1858963"/>
            <a:ext cx="838200" cy="304800"/>
          </a:xfrm>
          <a:prstGeom prst="rect">
            <a:avLst/>
          </a:prstGeom>
          <a:noFill/>
          <a:ln w="9525">
            <a:noFill/>
            <a:miter lim="800000"/>
            <a:headEnd/>
            <a:tailEnd/>
          </a:ln>
          <a:effectLst/>
        </p:spPr>
        <p:txBody>
          <a:bodyPr>
            <a:spAutoFit/>
          </a:bodyPr>
          <a:lstStyle/>
          <a:p>
            <a:pPr algn="ctr" eaLnBrk="0" hangingPunct="0">
              <a:spcBef>
                <a:spcPct val="50000"/>
              </a:spcBef>
            </a:pPr>
            <a:r>
              <a:rPr lang="en-GB" altLang="en-GB" sz="1400" b="1">
                <a:latin typeface="Times" pitchFamily="18" charset="0"/>
              </a:rPr>
              <a:t>Cortisol</a:t>
            </a:r>
          </a:p>
        </p:txBody>
      </p:sp>
      <p:sp>
        <p:nvSpPr>
          <p:cNvPr id="269318" name="Text Box 6"/>
          <p:cNvSpPr txBox="1">
            <a:spLocks noChangeArrowheads="1"/>
          </p:cNvSpPr>
          <p:nvPr/>
        </p:nvSpPr>
        <p:spPr bwMode="auto">
          <a:xfrm>
            <a:off x="304800" y="6324600"/>
            <a:ext cx="5410200" cy="339725"/>
          </a:xfrm>
          <a:prstGeom prst="rect">
            <a:avLst/>
          </a:prstGeom>
          <a:noFill/>
          <a:ln w="9525">
            <a:noFill/>
            <a:miter lim="800000"/>
            <a:headEnd/>
            <a:tailEnd/>
          </a:ln>
          <a:effectLst/>
        </p:spPr>
        <p:txBody>
          <a:bodyPr>
            <a:spAutoFit/>
          </a:bodyPr>
          <a:lstStyle/>
          <a:p>
            <a:pPr eaLnBrk="0" hangingPunct="0">
              <a:spcBef>
                <a:spcPct val="50000"/>
              </a:spcBef>
            </a:pPr>
            <a:r>
              <a:rPr lang="en-GB" altLang="en-GB" sz="1400" b="1">
                <a:solidFill>
                  <a:srgbClr val="460020"/>
                </a:solidFill>
                <a:latin typeface="Comic Sans MS" pitchFamily="66" charset="0"/>
              </a:rPr>
              <a:t>Work by Professor Janet Lord, University of Birmingham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54163" y="1795463"/>
            <a:ext cx="6035675" cy="4605337"/>
            <a:chOff x="979" y="709"/>
            <a:chExt cx="3802" cy="2901"/>
          </a:xfrm>
        </p:grpSpPr>
        <p:graphicFrame>
          <p:nvGraphicFramePr>
            <p:cNvPr id="271363" name="Object 3"/>
            <p:cNvGraphicFramePr>
              <a:graphicFrameLocks noChangeAspect="1"/>
            </p:cNvGraphicFramePr>
            <p:nvPr/>
          </p:nvGraphicFramePr>
          <p:xfrm>
            <a:off x="979" y="709"/>
            <a:ext cx="3802" cy="2901"/>
          </p:xfrm>
          <a:graphic>
            <a:graphicData uri="http://schemas.openxmlformats.org/presentationml/2006/ole">
              <mc:AlternateContent xmlns:mc="http://schemas.openxmlformats.org/markup-compatibility/2006">
                <mc:Choice xmlns:v="urn:schemas-microsoft-com:vml" Requires="v">
                  <p:oleObj spid="_x0000_s202784" name="SPW 5.0 Graph" r:id="rId4" imgW="6035040" imgH="4604760" progId="">
                    <p:embed/>
                  </p:oleObj>
                </mc:Choice>
                <mc:Fallback>
                  <p:oleObj name="SPW 5.0 Graph" r:id="rId4" imgW="6035040" imgH="46047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 y="709"/>
                          <a:ext cx="3802" cy="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1364" name="Text Box 4"/>
            <p:cNvSpPr txBox="1">
              <a:spLocks noChangeArrowheads="1"/>
            </p:cNvSpPr>
            <p:nvPr/>
          </p:nvSpPr>
          <p:spPr bwMode="auto">
            <a:xfrm>
              <a:off x="1632" y="3248"/>
              <a:ext cx="3024" cy="269"/>
            </a:xfrm>
            <a:prstGeom prst="rect">
              <a:avLst/>
            </a:prstGeom>
            <a:noFill/>
            <a:ln w="9525">
              <a:noFill/>
              <a:miter lim="800000"/>
              <a:headEnd/>
              <a:tailEnd/>
            </a:ln>
          </p:spPr>
          <p:txBody>
            <a:bodyPr>
              <a:spAutoFit/>
            </a:bodyPr>
            <a:lstStyle/>
            <a:p>
              <a:pPr eaLnBrk="0" hangingPunct="0"/>
              <a:r>
                <a:rPr lang="en-US" altLang="en-GB" sz="1200">
                  <a:solidFill>
                    <a:srgbClr val="000000"/>
                  </a:solidFill>
                </a:rPr>
                <a:t>         </a:t>
              </a:r>
              <a:r>
                <a:rPr lang="en-US" altLang="en-GB" sz="1000" b="1">
                  <a:solidFill>
                    <a:srgbClr val="000000"/>
                  </a:solidFill>
                </a:rPr>
                <a:t>Young             Old               Old             Trauma         Young</a:t>
              </a:r>
            </a:p>
            <a:p>
              <a:pPr eaLnBrk="0" hangingPunct="0"/>
              <a:r>
                <a:rPr lang="en-US" altLang="en-GB" sz="1000" b="1">
                  <a:solidFill>
                    <a:srgbClr val="000000"/>
                  </a:solidFill>
                </a:rPr>
                <a:t>          control          control          trauma         +5 wks          trauma</a:t>
              </a:r>
            </a:p>
          </p:txBody>
        </p:sp>
        <p:sp>
          <p:nvSpPr>
            <p:cNvPr id="271365" name="AutoShape 5"/>
            <p:cNvSpPr>
              <a:spLocks/>
            </p:cNvSpPr>
            <p:nvPr/>
          </p:nvSpPr>
          <p:spPr bwMode="auto">
            <a:xfrm rot="5379711">
              <a:off x="2675" y="1476"/>
              <a:ext cx="49" cy="552"/>
            </a:xfrm>
            <a:prstGeom prst="leftBracket">
              <a:avLst>
                <a:gd name="adj" fmla="val 93878"/>
              </a:avLst>
            </a:prstGeom>
            <a:noFill/>
            <a:ln w="19050">
              <a:solidFill>
                <a:srgbClr val="000000"/>
              </a:solidFill>
              <a:round/>
              <a:headEnd/>
              <a:tailEnd/>
            </a:ln>
          </p:spPr>
          <p:txBody>
            <a:bodyPr/>
            <a:lstStyle/>
            <a:p>
              <a:endParaRPr lang="en-GB"/>
            </a:p>
          </p:txBody>
        </p:sp>
        <p:sp>
          <p:nvSpPr>
            <p:cNvPr id="271366" name="Text Box 6"/>
            <p:cNvSpPr txBox="1">
              <a:spLocks noChangeArrowheads="1"/>
            </p:cNvSpPr>
            <p:nvPr/>
          </p:nvSpPr>
          <p:spPr bwMode="auto">
            <a:xfrm>
              <a:off x="2400" y="1584"/>
              <a:ext cx="576" cy="144"/>
            </a:xfrm>
            <a:prstGeom prst="rect">
              <a:avLst/>
            </a:prstGeom>
            <a:noFill/>
            <a:ln w="9525">
              <a:noFill/>
              <a:miter lim="800000"/>
              <a:headEnd/>
              <a:tailEnd/>
            </a:ln>
          </p:spPr>
          <p:txBody>
            <a:bodyPr/>
            <a:lstStyle/>
            <a:p>
              <a:pPr algn="ctr" eaLnBrk="0" hangingPunct="0"/>
              <a:r>
                <a:rPr lang="en-US" altLang="en-GB" sz="1000" b="1"/>
                <a:t>P&lt;0.0001</a:t>
              </a:r>
            </a:p>
          </p:txBody>
        </p:sp>
        <p:sp>
          <p:nvSpPr>
            <p:cNvPr id="271367" name="AutoShape 7"/>
            <p:cNvSpPr>
              <a:spLocks/>
            </p:cNvSpPr>
            <p:nvPr/>
          </p:nvSpPr>
          <p:spPr bwMode="auto">
            <a:xfrm rot="5394717">
              <a:off x="2927" y="960"/>
              <a:ext cx="47" cy="1008"/>
            </a:xfrm>
            <a:prstGeom prst="leftBracket">
              <a:avLst>
                <a:gd name="adj" fmla="val 178723"/>
              </a:avLst>
            </a:prstGeom>
            <a:noFill/>
            <a:ln w="19050">
              <a:solidFill>
                <a:srgbClr val="000000"/>
              </a:solidFill>
              <a:round/>
              <a:headEnd/>
              <a:tailEnd/>
            </a:ln>
          </p:spPr>
          <p:txBody>
            <a:bodyPr/>
            <a:lstStyle/>
            <a:p>
              <a:endParaRPr lang="en-GB"/>
            </a:p>
          </p:txBody>
        </p:sp>
        <p:sp>
          <p:nvSpPr>
            <p:cNvPr id="271368" name="Text Box 8"/>
            <p:cNvSpPr txBox="1">
              <a:spLocks noChangeArrowheads="1"/>
            </p:cNvSpPr>
            <p:nvPr/>
          </p:nvSpPr>
          <p:spPr bwMode="auto">
            <a:xfrm>
              <a:off x="2736" y="1296"/>
              <a:ext cx="504" cy="144"/>
            </a:xfrm>
            <a:prstGeom prst="rect">
              <a:avLst/>
            </a:prstGeom>
            <a:noFill/>
            <a:ln w="9525">
              <a:noFill/>
              <a:miter lim="800000"/>
              <a:headEnd/>
              <a:tailEnd/>
            </a:ln>
          </p:spPr>
          <p:txBody>
            <a:bodyPr/>
            <a:lstStyle/>
            <a:p>
              <a:pPr eaLnBrk="0" hangingPunct="0"/>
              <a:r>
                <a:rPr lang="en-US" altLang="en-GB" sz="1000" b="1"/>
                <a:t>P&lt;0.005</a:t>
              </a:r>
            </a:p>
          </p:txBody>
        </p:sp>
        <p:sp>
          <p:nvSpPr>
            <p:cNvPr id="271369" name="AutoShape 9"/>
            <p:cNvSpPr>
              <a:spLocks/>
            </p:cNvSpPr>
            <p:nvPr/>
          </p:nvSpPr>
          <p:spPr bwMode="auto">
            <a:xfrm rot="5394717">
              <a:off x="3430" y="1319"/>
              <a:ext cx="50" cy="1056"/>
            </a:xfrm>
            <a:prstGeom prst="leftBracket">
              <a:avLst>
                <a:gd name="adj" fmla="val 176000"/>
              </a:avLst>
            </a:prstGeom>
            <a:noFill/>
            <a:ln w="19050">
              <a:solidFill>
                <a:srgbClr val="000000"/>
              </a:solidFill>
              <a:round/>
              <a:headEnd/>
              <a:tailEnd/>
            </a:ln>
          </p:spPr>
          <p:txBody>
            <a:bodyPr/>
            <a:lstStyle/>
            <a:p>
              <a:endParaRPr lang="en-GB"/>
            </a:p>
          </p:txBody>
        </p:sp>
        <p:sp>
          <p:nvSpPr>
            <p:cNvPr id="271370" name="Text Box 10"/>
            <p:cNvSpPr txBox="1">
              <a:spLocks noChangeArrowheads="1"/>
            </p:cNvSpPr>
            <p:nvPr/>
          </p:nvSpPr>
          <p:spPr bwMode="auto">
            <a:xfrm>
              <a:off x="3240" y="1680"/>
              <a:ext cx="504" cy="144"/>
            </a:xfrm>
            <a:prstGeom prst="rect">
              <a:avLst/>
            </a:prstGeom>
            <a:noFill/>
            <a:ln w="9525">
              <a:noFill/>
              <a:miter lim="800000"/>
              <a:headEnd/>
              <a:tailEnd/>
            </a:ln>
          </p:spPr>
          <p:txBody>
            <a:bodyPr/>
            <a:lstStyle/>
            <a:p>
              <a:pPr eaLnBrk="0" hangingPunct="0"/>
              <a:r>
                <a:rPr lang="en-US" altLang="en-GB" sz="1000" b="1"/>
                <a:t>P&lt;0.05</a:t>
              </a:r>
            </a:p>
          </p:txBody>
        </p:sp>
      </p:grpSp>
      <p:sp>
        <p:nvSpPr>
          <p:cNvPr id="271371" name="Rectangle 11"/>
          <p:cNvSpPr>
            <a:spLocks noGrp="1" noChangeArrowheads="1"/>
          </p:cNvSpPr>
          <p:nvPr>
            <p:ph type="title"/>
          </p:nvPr>
        </p:nvSpPr>
        <p:spPr>
          <a:xfrm>
            <a:off x="685800" y="381000"/>
            <a:ext cx="7772400" cy="1143000"/>
          </a:xfrm>
        </p:spPr>
        <p:txBody>
          <a:bodyPr/>
          <a:lstStyle/>
          <a:p>
            <a:r>
              <a:rPr lang="en-GB" altLang="en-GB" sz="3200">
                <a:solidFill>
                  <a:srgbClr val="000040"/>
                </a:solidFill>
              </a:rPr>
              <a:t>Trauma suppresses neutrophil bactericidal function in older people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457200" y="1752600"/>
            <a:ext cx="8001000" cy="4559300"/>
          </a:xfrm>
          <a:prstGeom prst="rect">
            <a:avLst/>
          </a:prstGeom>
          <a:noFill/>
          <a:ln w="9525">
            <a:noFill/>
            <a:miter lim="800000"/>
            <a:headEnd/>
            <a:tailEnd/>
          </a:ln>
          <a:effectLst/>
        </p:spPr>
        <p:txBody>
          <a:bodyPr>
            <a:spAutoFit/>
          </a:bodyPr>
          <a:lstStyle/>
          <a:p>
            <a:pPr eaLnBrk="0" hangingPunct="0">
              <a:spcBef>
                <a:spcPct val="50000"/>
              </a:spcBef>
              <a:buFontTx/>
              <a:buChar char="•"/>
            </a:pPr>
            <a:r>
              <a:rPr lang="en-GB" altLang="en-GB" sz="2400">
                <a:solidFill>
                  <a:srgbClr val="460020"/>
                </a:solidFill>
                <a:latin typeface="Comic Sans MS" pitchFamily="66" charset="0"/>
              </a:rPr>
              <a:t>Older trauma patients have enhanced cortisol:DHEAs ratios and a high incidence of bacterial infection</a:t>
            </a:r>
          </a:p>
          <a:p>
            <a:pPr eaLnBrk="0" hangingPunct="0">
              <a:spcBef>
                <a:spcPct val="50000"/>
              </a:spcBef>
              <a:buFontTx/>
              <a:buChar char="•"/>
            </a:pPr>
            <a:r>
              <a:rPr lang="en-GB" altLang="en-GB" sz="2400">
                <a:solidFill>
                  <a:srgbClr val="460020"/>
                </a:solidFill>
                <a:latin typeface="Comic Sans MS" pitchFamily="66" charset="0"/>
              </a:rPr>
              <a:t>Neutrophil phagocytic function declines with age and trauma additionally reduces superoxide generation</a:t>
            </a:r>
          </a:p>
          <a:p>
            <a:pPr eaLnBrk="0" hangingPunct="0">
              <a:spcBef>
                <a:spcPct val="50000"/>
              </a:spcBef>
              <a:buFontTx/>
              <a:buChar char="•"/>
            </a:pPr>
            <a:r>
              <a:rPr lang="en-GB" altLang="en-GB" sz="2400">
                <a:solidFill>
                  <a:srgbClr val="460020"/>
                </a:solidFill>
                <a:latin typeface="Comic Sans MS" pitchFamily="66" charset="0"/>
              </a:rPr>
              <a:t>DHEAs can enhance neutrophil superoxide generation </a:t>
            </a:r>
            <a:r>
              <a:rPr lang="en-GB" altLang="en-GB" sz="2400" i="1">
                <a:solidFill>
                  <a:srgbClr val="460020"/>
                </a:solidFill>
                <a:latin typeface="Comic Sans MS" pitchFamily="66" charset="0"/>
              </a:rPr>
              <a:t>in vitro</a:t>
            </a:r>
            <a:endParaRPr lang="en-GB" altLang="en-GB" sz="2400">
              <a:solidFill>
                <a:srgbClr val="460020"/>
              </a:solidFill>
              <a:latin typeface="Comic Sans MS" pitchFamily="66" charset="0"/>
            </a:endParaRPr>
          </a:p>
          <a:p>
            <a:pPr eaLnBrk="0" hangingPunct="0">
              <a:spcBef>
                <a:spcPct val="50000"/>
              </a:spcBef>
              <a:buFontTx/>
              <a:buChar char="•"/>
            </a:pPr>
            <a:r>
              <a:rPr lang="en-GB" altLang="en-GB" sz="2400">
                <a:solidFill>
                  <a:srgbClr val="460020"/>
                </a:solidFill>
                <a:latin typeface="Comic Sans MS" pitchFamily="66" charset="0"/>
              </a:rPr>
              <a:t>DHEA supplementation in older hip fracture patients (and the bereaved) may reduce post-traumatic infections</a:t>
            </a:r>
          </a:p>
        </p:txBody>
      </p:sp>
      <p:sp>
        <p:nvSpPr>
          <p:cNvPr id="273411" name="Rectangle 3"/>
          <p:cNvSpPr>
            <a:spLocks noChangeArrowheads="1"/>
          </p:cNvSpPr>
          <p:nvPr/>
        </p:nvSpPr>
        <p:spPr bwMode="auto">
          <a:xfrm>
            <a:off x="609600" y="457200"/>
            <a:ext cx="7772400" cy="1143000"/>
          </a:xfrm>
          <a:prstGeom prst="rect">
            <a:avLst/>
          </a:prstGeom>
          <a:noFill/>
          <a:ln w="9525">
            <a:noFill/>
            <a:miter lim="800000"/>
            <a:headEnd/>
            <a:tailEnd/>
          </a:ln>
          <a:effectLst/>
        </p:spPr>
        <p:txBody>
          <a:bodyPr anchor="ctr"/>
          <a:lstStyle/>
          <a:p>
            <a:pPr algn="ctr"/>
            <a:r>
              <a:rPr lang="en-GB" altLang="en-GB" sz="3600">
                <a:solidFill>
                  <a:srgbClr val="060040"/>
                </a:solidFill>
                <a:latin typeface="Comic Sans MS" pitchFamily="66" charset="0"/>
              </a:rPr>
              <a:t>Summary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thoughts on ageing</a:t>
            </a:r>
            <a:endParaRPr lang="en-GB" dirty="0"/>
          </a:p>
        </p:txBody>
      </p:sp>
      <p:sp>
        <p:nvSpPr>
          <p:cNvPr id="3" name="Content Placeholder 2"/>
          <p:cNvSpPr>
            <a:spLocks noGrp="1"/>
          </p:cNvSpPr>
          <p:nvPr>
            <p:ph idx="1"/>
          </p:nvPr>
        </p:nvSpPr>
        <p:spPr>
          <a:xfrm>
            <a:off x="4572000" y="1600200"/>
            <a:ext cx="4114800" cy="4525963"/>
          </a:xfrm>
        </p:spPr>
        <p:txBody>
          <a:bodyPr/>
          <a:lstStyle/>
          <a:p>
            <a:r>
              <a:rPr lang="en-GB" sz="2000" i="1" dirty="0" smtClean="0"/>
              <a:t>In regulating the duration of life, the advantage to the species (and not to the individual) is alone of any importance. This must be obvious to anyone who has once thoroughly thought out the process of natural selection.</a:t>
            </a:r>
          </a:p>
          <a:p>
            <a:r>
              <a:rPr lang="en-GB" sz="2000" dirty="0" smtClean="0"/>
              <a:t>Relies on group selection arguments which are historically weak</a:t>
            </a:r>
            <a:endParaRPr lang="en-GB" sz="2000" dirty="0"/>
          </a:p>
        </p:txBody>
      </p:sp>
      <p:pic>
        <p:nvPicPr>
          <p:cNvPr id="363522" name="Picture 2"/>
          <p:cNvPicPr>
            <a:picLocks noChangeAspect="1" noChangeArrowheads="1"/>
          </p:cNvPicPr>
          <p:nvPr/>
        </p:nvPicPr>
        <p:blipFill>
          <a:blip r:embed="rId2" cstate="print"/>
          <a:srcRect/>
          <a:stretch>
            <a:fillRect/>
          </a:stretch>
        </p:blipFill>
        <p:spPr bwMode="auto">
          <a:xfrm>
            <a:off x="762000" y="1371600"/>
            <a:ext cx="3263900" cy="4633297"/>
          </a:xfrm>
          <a:prstGeom prst="rect">
            <a:avLst/>
          </a:prstGeom>
          <a:noFill/>
          <a:ln w="9525">
            <a:noFill/>
            <a:miter lim="800000"/>
            <a:headEnd/>
            <a:tailEnd/>
          </a:ln>
          <a:effectLst/>
        </p:spPr>
      </p:pic>
      <p:sp>
        <p:nvSpPr>
          <p:cNvPr id="5" name="TextBox 4"/>
          <p:cNvSpPr txBox="1"/>
          <p:nvPr/>
        </p:nvSpPr>
        <p:spPr>
          <a:xfrm>
            <a:off x="685800" y="6172200"/>
            <a:ext cx="3733800" cy="338554"/>
          </a:xfrm>
          <a:prstGeom prst="rect">
            <a:avLst/>
          </a:prstGeom>
          <a:noFill/>
        </p:spPr>
        <p:txBody>
          <a:bodyPr wrap="square" rtlCol="0">
            <a:spAutoFit/>
          </a:bodyPr>
          <a:lstStyle/>
          <a:p>
            <a:r>
              <a:rPr lang="en-GB" sz="1600" b="1" dirty="0" smtClean="0"/>
              <a:t>August Weismann 1834-1914</a:t>
            </a:r>
            <a:endParaRPr lang="en-GB"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81600" y="2016125"/>
            <a:ext cx="3721100" cy="3557588"/>
            <a:chOff x="3227" y="742"/>
            <a:chExt cx="2533" cy="2241"/>
          </a:xfrm>
        </p:grpSpPr>
        <p:sp>
          <p:nvSpPr>
            <p:cNvPr id="360451" name="Rectangle 3"/>
            <p:cNvSpPr>
              <a:spLocks noChangeArrowheads="1"/>
            </p:cNvSpPr>
            <p:nvPr/>
          </p:nvSpPr>
          <p:spPr bwMode="auto">
            <a:xfrm>
              <a:off x="3227" y="742"/>
              <a:ext cx="2533" cy="2241"/>
            </a:xfrm>
            <a:prstGeom prst="rect">
              <a:avLst/>
            </a:prstGeom>
            <a:solidFill>
              <a:schemeClr val="tx1"/>
            </a:solidFill>
            <a:ln w="9525" algn="ctr">
              <a:noFill/>
              <a:miter lim="800000"/>
              <a:headEnd/>
              <a:tailEnd/>
            </a:ln>
            <a:effectLst/>
          </p:spPr>
          <p:txBody>
            <a:bodyPr wrap="none" anchor="ctr"/>
            <a:lstStyle/>
            <a:p>
              <a:endParaRPr lang="en-GB">
                <a:latin typeface="+mn-lt"/>
              </a:endParaRPr>
            </a:p>
          </p:txBody>
        </p:sp>
        <p:pic>
          <p:nvPicPr>
            <p:cNvPr id="360452" name="Picture 4"/>
            <p:cNvPicPr>
              <a:picLocks noChangeAspect="1" noChangeArrowheads="1"/>
            </p:cNvPicPr>
            <p:nvPr/>
          </p:nvPicPr>
          <p:blipFill>
            <a:blip r:embed="rId4" cstate="print"/>
            <a:srcRect l="7268" t="9134" r="4543" b="9134"/>
            <a:stretch>
              <a:fillRect/>
            </a:stretch>
          </p:blipFill>
          <p:spPr bwMode="auto">
            <a:xfrm>
              <a:off x="3271" y="847"/>
              <a:ext cx="2489" cy="2007"/>
            </a:xfrm>
            <a:prstGeom prst="rect">
              <a:avLst/>
            </a:prstGeom>
            <a:noFill/>
            <a:ln w="9525" algn="ctr">
              <a:noFill/>
              <a:miter lim="800000"/>
              <a:headEnd/>
              <a:tailEnd/>
            </a:ln>
            <a:effectLst/>
          </p:spPr>
        </p:pic>
      </p:grpSp>
      <p:grpSp>
        <p:nvGrpSpPr>
          <p:cNvPr id="3" name="Group 5"/>
          <p:cNvGrpSpPr>
            <a:grpSpLocks/>
          </p:cNvGrpSpPr>
          <p:nvPr/>
        </p:nvGrpSpPr>
        <p:grpSpPr bwMode="auto">
          <a:xfrm>
            <a:off x="701675" y="2110106"/>
            <a:ext cx="3983038" cy="3559175"/>
            <a:chOff x="229" y="1046"/>
            <a:chExt cx="2659" cy="2242"/>
          </a:xfrm>
        </p:grpSpPr>
        <p:sp>
          <p:nvSpPr>
            <p:cNvPr id="360454" name="Rectangle 6"/>
            <p:cNvSpPr>
              <a:spLocks noChangeArrowheads="1"/>
            </p:cNvSpPr>
            <p:nvPr/>
          </p:nvSpPr>
          <p:spPr bwMode="auto">
            <a:xfrm>
              <a:off x="229" y="1046"/>
              <a:ext cx="2659" cy="2233"/>
            </a:xfrm>
            <a:prstGeom prst="rect">
              <a:avLst/>
            </a:prstGeom>
            <a:solidFill>
              <a:schemeClr val="tx1"/>
            </a:solidFill>
            <a:ln w="9525" algn="ctr">
              <a:noFill/>
              <a:miter lim="800000"/>
              <a:headEnd/>
              <a:tailEnd/>
            </a:ln>
            <a:effectLst/>
          </p:spPr>
          <p:txBody>
            <a:bodyPr wrap="none" anchor="ctr"/>
            <a:lstStyle/>
            <a:p>
              <a:endParaRPr lang="en-GB">
                <a:latin typeface="+mn-lt"/>
              </a:endParaRPr>
            </a:p>
          </p:txBody>
        </p:sp>
        <p:graphicFrame>
          <p:nvGraphicFramePr>
            <p:cNvPr id="360455" name="Object 7"/>
            <p:cNvGraphicFramePr>
              <a:graphicFrameLocks noChangeAspect="1"/>
            </p:cNvGraphicFramePr>
            <p:nvPr/>
          </p:nvGraphicFramePr>
          <p:xfrm>
            <a:off x="1522" y="1124"/>
            <a:ext cx="1282" cy="2164"/>
          </p:xfrm>
          <a:graphic>
            <a:graphicData uri="http://schemas.openxmlformats.org/presentationml/2006/ole">
              <mc:AlternateContent xmlns:mc="http://schemas.openxmlformats.org/markup-compatibility/2006">
                <mc:Choice xmlns:v="urn:schemas-microsoft-com:vml" Requires="v">
                  <p:oleObj spid="_x0000_s203838" name="Chart" r:id="rId6" imgW="2124151" imgH="2962351" progId="Excel.Sheet.8">
                    <p:embed/>
                  </p:oleObj>
                </mc:Choice>
                <mc:Fallback>
                  <p:oleObj name="Chart" r:id="rId6" imgW="2124151" imgH="2962351"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l="6779" t="17014" r="6779"/>
                        <a:stretch>
                          <a:fillRect/>
                        </a:stretch>
                      </p:blipFill>
                      <p:spPr bwMode="auto">
                        <a:xfrm>
                          <a:off x="1522" y="1124"/>
                          <a:ext cx="1282"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0456" name="Object 8"/>
            <p:cNvGraphicFramePr>
              <a:graphicFrameLocks noChangeAspect="1"/>
            </p:cNvGraphicFramePr>
            <p:nvPr/>
          </p:nvGraphicFramePr>
          <p:xfrm>
            <a:off x="230" y="1068"/>
            <a:ext cx="1305" cy="2194"/>
          </p:xfrm>
          <a:graphic>
            <a:graphicData uri="http://schemas.openxmlformats.org/presentationml/2006/ole">
              <mc:AlternateContent xmlns:mc="http://schemas.openxmlformats.org/markup-compatibility/2006">
                <mc:Choice xmlns:v="urn:schemas-microsoft-com:vml" Requires="v">
                  <p:oleObj spid="_x0000_s203839" name="Chart" r:id="rId9" imgW="2114702" imgH="2686202" progId="Excel.Sheet.8">
                    <p:embed/>
                  </p:oleObj>
                </mc:Choice>
                <mc:Fallback>
                  <p:oleObj name="Chart" r:id="rId9" imgW="2114702" imgH="2686202" progId="Excel.Sheet.8">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l="6631" t="16162" r="3316" b="2487"/>
                        <a:stretch>
                          <a:fillRect/>
                        </a:stretch>
                      </p:blipFill>
                      <p:spPr bwMode="auto">
                        <a:xfrm>
                          <a:off x="230" y="1068"/>
                          <a:ext cx="1305" cy="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60457" name="Text Box 9"/>
          <p:cNvSpPr txBox="1">
            <a:spLocks noChangeArrowheads="1"/>
          </p:cNvSpPr>
          <p:nvPr/>
        </p:nvSpPr>
        <p:spPr bwMode="auto">
          <a:xfrm rot="10800000">
            <a:off x="166837" y="3065117"/>
            <a:ext cx="461665" cy="1023678"/>
          </a:xfrm>
          <a:prstGeom prst="rect">
            <a:avLst/>
          </a:prstGeom>
          <a:noFill/>
          <a:ln w="9525" algn="ctr">
            <a:noFill/>
            <a:miter lim="800000"/>
            <a:headEnd/>
            <a:tailEnd/>
          </a:ln>
          <a:effectLst/>
        </p:spPr>
        <p:txBody>
          <a:bodyPr vert="eaVert" wrap="none">
            <a:spAutoFit/>
          </a:bodyPr>
          <a:lstStyle/>
          <a:p>
            <a:r>
              <a:rPr lang="en-GB">
                <a:latin typeface="+mn-lt"/>
              </a:rPr>
              <a:t>% KLRG1</a:t>
            </a:r>
          </a:p>
        </p:txBody>
      </p:sp>
      <p:sp>
        <p:nvSpPr>
          <p:cNvPr id="360458" name="Text Box 10"/>
          <p:cNvSpPr txBox="1">
            <a:spLocks noChangeArrowheads="1"/>
          </p:cNvSpPr>
          <p:nvPr/>
        </p:nvSpPr>
        <p:spPr bwMode="auto">
          <a:xfrm rot="10800000">
            <a:off x="4703912" y="3065117"/>
            <a:ext cx="461665" cy="1023678"/>
          </a:xfrm>
          <a:prstGeom prst="rect">
            <a:avLst/>
          </a:prstGeom>
          <a:noFill/>
          <a:ln w="9525" algn="ctr">
            <a:noFill/>
            <a:miter lim="800000"/>
            <a:headEnd/>
            <a:tailEnd/>
          </a:ln>
          <a:effectLst/>
        </p:spPr>
        <p:txBody>
          <a:bodyPr vert="eaVert" wrap="none">
            <a:spAutoFit/>
          </a:bodyPr>
          <a:lstStyle/>
          <a:p>
            <a:r>
              <a:rPr lang="en-GB">
                <a:latin typeface="+mn-lt"/>
              </a:rPr>
              <a:t>% KLRG1</a:t>
            </a:r>
          </a:p>
        </p:txBody>
      </p:sp>
      <p:sp>
        <p:nvSpPr>
          <p:cNvPr id="360459" name="Text Box 11"/>
          <p:cNvSpPr txBox="1">
            <a:spLocks noChangeArrowheads="1"/>
          </p:cNvSpPr>
          <p:nvPr/>
        </p:nvSpPr>
        <p:spPr bwMode="auto">
          <a:xfrm>
            <a:off x="1973263" y="1248094"/>
            <a:ext cx="1416050" cy="366712"/>
          </a:xfrm>
          <a:prstGeom prst="rect">
            <a:avLst/>
          </a:prstGeom>
          <a:noFill/>
          <a:ln w="9525" algn="ctr">
            <a:noFill/>
            <a:miter lim="800000"/>
            <a:headEnd/>
            <a:tailEnd/>
          </a:ln>
          <a:effectLst/>
        </p:spPr>
        <p:txBody>
          <a:bodyPr wrap="none">
            <a:spAutoFit/>
          </a:bodyPr>
          <a:lstStyle/>
          <a:p>
            <a:r>
              <a:rPr lang="en-GB">
                <a:latin typeface="+mn-lt"/>
              </a:rPr>
              <a:t>Human PBL</a:t>
            </a:r>
          </a:p>
        </p:txBody>
      </p:sp>
      <p:sp>
        <p:nvSpPr>
          <p:cNvPr id="360460" name="Text Box 12"/>
          <p:cNvSpPr txBox="1">
            <a:spLocks noChangeArrowheads="1"/>
          </p:cNvSpPr>
          <p:nvPr/>
        </p:nvSpPr>
        <p:spPr bwMode="auto">
          <a:xfrm>
            <a:off x="6284913" y="1248094"/>
            <a:ext cx="1365250" cy="366712"/>
          </a:xfrm>
          <a:prstGeom prst="rect">
            <a:avLst/>
          </a:prstGeom>
          <a:noFill/>
          <a:ln w="9525" algn="ctr">
            <a:noFill/>
            <a:miter lim="800000"/>
            <a:headEnd/>
            <a:tailEnd/>
          </a:ln>
          <a:effectLst/>
        </p:spPr>
        <p:txBody>
          <a:bodyPr wrap="none">
            <a:spAutoFit/>
          </a:bodyPr>
          <a:lstStyle/>
          <a:p>
            <a:r>
              <a:rPr lang="en-GB">
                <a:latin typeface="+mn-lt"/>
              </a:rPr>
              <a:t>Mouse PBL</a:t>
            </a:r>
          </a:p>
        </p:txBody>
      </p:sp>
      <p:sp>
        <p:nvSpPr>
          <p:cNvPr id="360461" name="Text Box 13"/>
          <p:cNvSpPr txBox="1">
            <a:spLocks noChangeArrowheads="1"/>
          </p:cNvSpPr>
          <p:nvPr/>
        </p:nvSpPr>
        <p:spPr bwMode="auto">
          <a:xfrm>
            <a:off x="1436688" y="1746569"/>
            <a:ext cx="641350" cy="366712"/>
          </a:xfrm>
          <a:prstGeom prst="rect">
            <a:avLst/>
          </a:prstGeom>
          <a:noFill/>
          <a:ln w="9525" algn="ctr">
            <a:noFill/>
            <a:miter lim="800000"/>
            <a:headEnd/>
            <a:tailEnd/>
          </a:ln>
          <a:effectLst/>
        </p:spPr>
        <p:txBody>
          <a:bodyPr wrap="none">
            <a:spAutoFit/>
          </a:bodyPr>
          <a:lstStyle/>
          <a:p>
            <a:r>
              <a:rPr lang="en-GB">
                <a:latin typeface="+mn-lt"/>
              </a:rPr>
              <a:t>CD8</a:t>
            </a:r>
          </a:p>
        </p:txBody>
      </p:sp>
      <p:sp>
        <p:nvSpPr>
          <p:cNvPr id="360462" name="Text Box 14"/>
          <p:cNvSpPr txBox="1">
            <a:spLocks noChangeArrowheads="1"/>
          </p:cNvSpPr>
          <p:nvPr/>
        </p:nvSpPr>
        <p:spPr bwMode="auto">
          <a:xfrm>
            <a:off x="3378200" y="1746569"/>
            <a:ext cx="641350" cy="366712"/>
          </a:xfrm>
          <a:prstGeom prst="rect">
            <a:avLst/>
          </a:prstGeom>
          <a:noFill/>
          <a:ln w="9525" algn="ctr">
            <a:noFill/>
            <a:miter lim="800000"/>
            <a:headEnd/>
            <a:tailEnd/>
          </a:ln>
          <a:effectLst/>
        </p:spPr>
        <p:txBody>
          <a:bodyPr wrap="none">
            <a:spAutoFit/>
          </a:bodyPr>
          <a:lstStyle/>
          <a:p>
            <a:r>
              <a:rPr lang="en-GB">
                <a:latin typeface="+mn-lt"/>
              </a:rPr>
              <a:t>CD4</a:t>
            </a:r>
          </a:p>
        </p:txBody>
      </p:sp>
      <p:sp>
        <p:nvSpPr>
          <p:cNvPr id="360463" name="Text Box 15"/>
          <p:cNvSpPr txBox="1">
            <a:spLocks noChangeArrowheads="1"/>
          </p:cNvSpPr>
          <p:nvPr/>
        </p:nvSpPr>
        <p:spPr bwMode="auto">
          <a:xfrm>
            <a:off x="5722938" y="1746569"/>
            <a:ext cx="641350" cy="366712"/>
          </a:xfrm>
          <a:prstGeom prst="rect">
            <a:avLst/>
          </a:prstGeom>
          <a:noFill/>
          <a:ln w="9525" algn="ctr">
            <a:noFill/>
            <a:miter lim="800000"/>
            <a:headEnd/>
            <a:tailEnd/>
          </a:ln>
          <a:effectLst/>
        </p:spPr>
        <p:txBody>
          <a:bodyPr wrap="none">
            <a:spAutoFit/>
          </a:bodyPr>
          <a:lstStyle/>
          <a:p>
            <a:r>
              <a:rPr lang="en-GB">
                <a:latin typeface="+mn-lt"/>
              </a:rPr>
              <a:t>CD8</a:t>
            </a:r>
          </a:p>
        </p:txBody>
      </p:sp>
      <p:sp>
        <p:nvSpPr>
          <p:cNvPr id="360464" name="Text Box 16"/>
          <p:cNvSpPr txBox="1">
            <a:spLocks noChangeArrowheads="1"/>
          </p:cNvSpPr>
          <p:nvPr/>
        </p:nvSpPr>
        <p:spPr bwMode="auto">
          <a:xfrm>
            <a:off x="7664450" y="1746569"/>
            <a:ext cx="641350" cy="366712"/>
          </a:xfrm>
          <a:prstGeom prst="rect">
            <a:avLst/>
          </a:prstGeom>
          <a:noFill/>
          <a:ln w="9525" algn="ctr">
            <a:noFill/>
            <a:miter lim="800000"/>
            <a:headEnd/>
            <a:tailEnd/>
          </a:ln>
          <a:effectLst/>
        </p:spPr>
        <p:txBody>
          <a:bodyPr wrap="none">
            <a:spAutoFit/>
          </a:bodyPr>
          <a:lstStyle/>
          <a:p>
            <a:r>
              <a:rPr lang="en-GB">
                <a:latin typeface="+mn-lt"/>
              </a:rPr>
              <a:t>CD4</a:t>
            </a:r>
          </a:p>
        </p:txBody>
      </p:sp>
      <p:sp>
        <p:nvSpPr>
          <p:cNvPr id="360465" name="Text Box 17"/>
          <p:cNvSpPr txBox="1">
            <a:spLocks noChangeArrowheads="1"/>
          </p:cNvSpPr>
          <p:nvPr/>
        </p:nvSpPr>
        <p:spPr bwMode="auto">
          <a:xfrm>
            <a:off x="2224088" y="5297488"/>
            <a:ext cx="1050288" cy="276999"/>
          </a:xfrm>
          <a:prstGeom prst="rect">
            <a:avLst/>
          </a:prstGeom>
          <a:noFill/>
          <a:ln w="9525" algn="ctr">
            <a:noFill/>
            <a:miter lim="800000"/>
            <a:headEnd/>
            <a:tailEnd/>
          </a:ln>
          <a:effectLst/>
        </p:spPr>
        <p:txBody>
          <a:bodyPr wrap="none">
            <a:spAutoFit/>
          </a:bodyPr>
          <a:lstStyle/>
          <a:p>
            <a:r>
              <a:rPr lang="en-GB" sz="1200" b="1">
                <a:latin typeface="+mn-lt"/>
              </a:rPr>
              <a:t>Age (years)</a:t>
            </a:r>
          </a:p>
        </p:txBody>
      </p:sp>
      <p:sp>
        <p:nvSpPr>
          <p:cNvPr id="360466" name="Text Box 18"/>
          <p:cNvSpPr txBox="1">
            <a:spLocks noChangeArrowheads="1"/>
          </p:cNvSpPr>
          <p:nvPr/>
        </p:nvSpPr>
        <p:spPr bwMode="auto">
          <a:xfrm>
            <a:off x="6684963" y="5300663"/>
            <a:ext cx="1082348" cy="276999"/>
          </a:xfrm>
          <a:prstGeom prst="rect">
            <a:avLst/>
          </a:prstGeom>
          <a:noFill/>
          <a:ln w="9525" algn="ctr">
            <a:noFill/>
            <a:miter lim="800000"/>
            <a:headEnd/>
            <a:tailEnd/>
          </a:ln>
          <a:effectLst/>
        </p:spPr>
        <p:txBody>
          <a:bodyPr wrap="none">
            <a:spAutoFit/>
          </a:bodyPr>
          <a:lstStyle/>
          <a:p>
            <a:r>
              <a:rPr lang="en-GB" sz="1200" b="1">
                <a:latin typeface="+mn-lt"/>
              </a:rPr>
              <a:t>Age (weeks)</a:t>
            </a:r>
          </a:p>
        </p:txBody>
      </p:sp>
      <p:sp>
        <p:nvSpPr>
          <p:cNvPr id="360467" name="Text Box 19"/>
          <p:cNvSpPr txBox="1">
            <a:spLocks noChangeArrowheads="1"/>
          </p:cNvSpPr>
          <p:nvPr/>
        </p:nvSpPr>
        <p:spPr bwMode="auto">
          <a:xfrm>
            <a:off x="5773738" y="5967731"/>
            <a:ext cx="2844800" cy="461665"/>
          </a:xfrm>
          <a:prstGeom prst="rect">
            <a:avLst/>
          </a:prstGeom>
          <a:noFill/>
          <a:ln w="9525" algn="ctr">
            <a:noFill/>
            <a:miter lim="800000"/>
            <a:headEnd/>
            <a:tailEnd/>
          </a:ln>
          <a:effectLst/>
        </p:spPr>
        <p:txBody>
          <a:bodyPr>
            <a:spAutoFit/>
          </a:bodyPr>
          <a:lstStyle/>
          <a:p>
            <a:pPr>
              <a:spcBef>
                <a:spcPct val="50000"/>
              </a:spcBef>
            </a:pPr>
            <a:r>
              <a:rPr lang="en-GB" sz="1200" b="1" i="1">
                <a:latin typeface="+mn-lt"/>
              </a:rPr>
              <a:t>Voehringer et al J.Imm 2001 167 4838-43 </a:t>
            </a:r>
          </a:p>
        </p:txBody>
      </p:sp>
      <p:sp>
        <p:nvSpPr>
          <p:cNvPr id="360468" name="Rectangle 20"/>
          <p:cNvSpPr>
            <a:spLocks noChangeArrowheads="1"/>
          </p:cNvSpPr>
          <p:nvPr/>
        </p:nvSpPr>
        <p:spPr bwMode="auto">
          <a:xfrm>
            <a:off x="1071538" y="142852"/>
            <a:ext cx="7200920" cy="900096"/>
          </a:xfrm>
          <a:prstGeom prst="rect">
            <a:avLst/>
          </a:prstGeom>
          <a:noFill/>
          <a:ln w="9525">
            <a:noFill/>
            <a:miter lim="800000"/>
            <a:headEnd/>
            <a:tailEnd/>
          </a:ln>
          <a:effectLst/>
        </p:spPr>
        <p:txBody>
          <a:bodyPr anchor="ctr"/>
          <a:lstStyle/>
          <a:p>
            <a:pPr>
              <a:spcBef>
                <a:spcPct val="0"/>
              </a:spcBef>
            </a:pPr>
            <a:r>
              <a:rPr lang="en-GB" sz="2600" dirty="0" smtClean="0">
                <a:latin typeface="+mn-lt"/>
              </a:rPr>
              <a:t>Senescent </a:t>
            </a:r>
            <a:r>
              <a:rPr lang="en-GB" sz="2600" dirty="0">
                <a:latin typeface="+mn-lt"/>
              </a:rPr>
              <a:t>T cells (KLRG-1) increase with age.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6" name="Line 14"/>
          <p:cNvSpPr>
            <a:spLocks noChangeShapeType="1"/>
          </p:cNvSpPr>
          <p:nvPr/>
        </p:nvSpPr>
        <p:spPr bwMode="auto">
          <a:xfrm>
            <a:off x="361950" y="18446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67" name="Line 15"/>
          <p:cNvSpPr>
            <a:spLocks noChangeShapeType="1"/>
          </p:cNvSpPr>
          <p:nvPr/>
        </p:nvSpPr>
        <p:spPr bwMode="auto">
          <a:xfrm>
            <a:off x="522288" y="18446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68" name="Line 16"/>
          <p:cNvSpPr>
            <a:spLocks noChangeShapeType="1"/>
          </p:cNvSpPr>
          <p:nvPr/>
        </p:nvSpPr>
        <p:spPr bwMode="auto">
          <a:xfrm>
            <a:off x="696913" y="18446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69" name="Line 17"/>
          <p:cNvSpPr>
            <a:spLocks noChangeShapeType="1"/>
          </p:cNvSpPr>
          <p:nvPr/>
        </p:nvSpPr>
        <p:spPr bwMode="auto">
          <a:xfrm>
            <a:off x="885825" y="18446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70" name="Text Box 18"/>
          <p:cNvSpPr txBox="1">
            <a:spLocks noChangeArrowheads="1"/>
          </p:cNvSpPr>
          <p:nvPr/>
        </p:nvSpPr>
        <p:spPr bwMode="auto">
          <a:xfrm>
            <a:off x="1000100" y="0"/>
            <a:ext cx="3377848" cy="646331"/>
          </a:xfrm>
          <a:prstGeom prst="rect">
            <a:avLst/>
          </a:prstGeom>
          <a:noFill/>
          <a:ln w="9525">
            <a:noFill/>
            <a:miter lim="800000"/>
            <a:headEnd/>
            <a:tailEnd/>
          </a:ln>
          <a:effectLst/>
        </p:spPr>
        <p:txBody>
          <a:bodyPr wrap="none">
            <a:spAutoFit/>
          </a:bodyPr>
          <a:lstStyle/>
          <a:p>
            <a:pPr eaLnBrk="1" hangingPunct="1">
              <a:spcBef>
                <a:spcPct val="0"/>
              </a:spcBef>
            </a:pPr>
            <a:r>
              <a:rPr lang="en-GB" sz="3600" b="1" dirty="0">
                <a:latin typeface="+mn-lt"/>
              </a:rPr>
              <a:t>IL-7 therapy </a:t>
            </a:r>
          </a:p>
        </p:txBody>
      </p:sp>
      <p:sp>
        <p:nvSpPr>
          <p:cNvPr id="202771" name="Line 19"/>
          <p:cNvSpPr>
            <a:spLocks noChangeShapeType="1"/>
          </p:cNvSpPr>
          <p:nvPr/>
        </p:nvSpPr>
        <p:spPr bwMode="auto">
          <a:xfrm>
            <a:off x="319088" y="2352675"/>
            <a:ext cx="3582987" cy="26988"/>
          </a:xfrm>
          <a:prstGeom prst="line">
            <a:avLst/>
          </a:prstGeom>
          <a:noFill/>
          <a:ln w="50800">
            <a:solidFill>
              <a:srgbClr val="FF3300"/>
            </a:solidFill>
            <a:round/>
            <a:headEnd/>
            <a:tailEnd/>
          </a:ln>
          <a:effectLst/>
        </p:spPr>
        <p:txBody>
          <a:bodyPr>
            <a:spAutoFit/>
          </a:bodyPr>
          <a:lstStyle/>
          <a:p>
            <a:endParaRPr lang="en-GB">
              <a:latin typeface="+mn-lt"/>
            </a:endParaRPr>
          </a:p>
        </p:txBody>
      </p:sp>
      <p:sp>
        <p:nvSpPr>
          <p:cNvPr id="202772" name="Line 20"/>
          <p:cNvSpPr>
            <a:spLocks noChangeShapeType="1"/>
          </p:cNvSpPr>
          <p:nvPr/>
        </p:nvSpPr>
        <p:spPr bwMode="auto">
          <a:xfrm>
            <a:off x="1449388" y="18319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73" name="Line 21"/>
          <p:cNvSpPr>
            <a:spLocks noChangeShapeType="1"/>
          </p:cNvSpPr>
          <p:nvPr/>
        </p:nvSpPr>
        <p:spPr bwMode="auto">
          <a:xfrm>
            <a:off x="1609725" y="18319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74" name="Line 22"/>
          <p:cNvSpPr>
            <a:spLocks noChangeShapeType="1"/>
          </p:cNvSpPr>
          <p:nvPr/>
        </p:nvSpPr>
        <p:spPr bwMode="auto">
          <a:xfrm>
            <a:off x="1784350" y="18319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75" name="Line 23"/>
          <p:cNvSpPr>
            <a:spLocks noChangeShapeType="1"/>
          </p:cNvSpPr>
          <p:nvPr/>
        </p:nvSpPr>
        <p:spPr bwMode="auto">
          <a:xfrm>
            <a:off x="1973263" y="1831975"/>
            <a:ext cx="0" cy="431800"/>
          </a:xfrm>
          <a:prstGeom prst="line">
            <a:avLst/>
          </a:prstGeom>
          <a:noFill/>
          <a:ln w="28575">
            <a:solidFill>
              <a:srgbClr val="FF3300"/>
            </a:solidFill>
            <a:round/>
            <a:headEnd/>
            <a:tailEnd type="triangle" w="med" len="med"/>
          </a:ln>
          <a:effectLst/>
        </p:spPr>
        <p:txBody>
          <a:bodyPr/>
          <a:lstStyle/>
          <a:p>
            <a:endParaRPr lang="en-GB">
              <a:latin typeface="+mn-lt"/>
            </a:endParaRPr>
          </a:p>
        </p:txBody>
      </p:sp>
      <p:sp>
        <p:nvSpPr>
          <p:cNvPr id="202776" name="Line 24"/>
          <p:cNvSpPr>
            <a:spLocks noChangeShapeType="1"/>
          </p:cNvSpPr>
          <p:nvPr/>
        </p:nvSpPr>
        <p:spPr bwMode="auto">
          <a:xfrm>
            <a:off x="3519488" y="2628900"/>
            <a:ext cx="344487" cy="12700"/>
          </a:xfrm>
          <a:prstGeom prst="line">
            <a:avLst/>
          </a:prstGeom>
          <a:noFill/>
          <a:ln w="9525">
            <a:solidFill>
              <a:srgbClr val="000000"/>
            </a:solidFill>
            <a:round/>
            <a:headEnd/>
            <a:tailEnd type="triangle" w="med" len="med"/>
          </a:ln>
          <a:effectLst/>
        </p:spPr>
        <p:txBody>
          <a:bodyPr>
            <a:spAutoFit/>
          </a:bodyPr>
          <a:lstStyle/>
          <a:p>
            <a:endParaRPr lang="en-GB">
              <a:latin typeface="+mn-lt"/>
            </a:endParaRPr>
          </a:p>
        </p:txBody>
      </p:sp>
      <p:sp>
        <p:nvSpPr>
          <p:cNvPr id="202777" name="Line 25"/>
          <p:cNvSpPr>
            <a:spLocks noChangeShapeType="1"/>
          </p:cNvSpPr>
          <p:nvPr/>
        </p:nvSpPr>
        <p:spPr bwMode="auto">
          <a:xfrm flipH="1" flipV="1">
            <a:off x="2033588" y="2654300"/>
            <a:ext cx="446087" cy="1588"/>
          </a:xfrm>
          <a:prstGeom prst="line">
            <a:avLst/>
          </a:prstGeom>
          <a:noFill/>
          <a:ln w="9525">
            <a:solidFill>
              <a:srgbClr val="000000"/>
            </a:solidFill>
            <a:round/>
            <a:headEnd/>
            <a:tailEnd type="triangle" w="med" len="med"/>
          </a:ln>
          <a:effectLst/>
        </p:spPr>
        <p:txBody>
          <a:bodyPr>
            <a:spAutoFit/>
          </a:bodyPr>
          <a:lstStyle/>
          <a:p>
            <a:endParaRPr lang="en-GB">
              <a:latin typeface="+mn-lt"/>
            </a:endParaRPr>
          </a:p>
        </p:txBody>
      </p:sp>
      <p:sp>
        <p:nvSpPr>
          <p:cNvPr id="202778" name="Text Box 26"/>
          <p:cNvSpPr txBox="1">
            <a:spLocks noChangeArrowheads="1"/>
          </p:cNvSpPr>
          <p:nvPr/>
        </p:nvSpPr>
        <p:spPr bwMode="auto">
          <a:xfrm>
            <a:off x="2492375" y="2430463"/>
            <a:ext cx="1138453" cy="400110"/>
          </a:xfrm>
          <a:prstGeom prst="rect">
            <a:avLst/>
          </a:prstGeom>
          <a:solidFill>
            <a:schemeClr val="tx1"/>
          </a:solidFill>
          <a:ln w="9525" algn="ctr">
            <a:noFill/>
            <a:miter lim="800000"/>
            <a:headEnd/>
            <a:tailEnd/>
          </a:ln>
          <a:effectLst/>
        </p:spPr>
        <p:txBody>
          <a:bodyPr wrap="none">
            <a:spAutoFit/>
          </a:bodyPr>
          <a:lstStyle/>
          <a:p>
            <a:pPr eaLnBrk="1" hangingPunct="1">
              <a:spcBef>
                <a:spcPct val="0"/>
              </a:spcBef>
            </a:pPr>
            <a:r>
              <a:rPr lang="en-GB" sz="2000">
                <a:latin typeface="+mn-lt"/>
              </a:rPr>
              <a:t>3 weeks</a:t>
            </a:r>
          </a:p>
        </p:txBody>
      </p:sp>
      <p:sp>
        <p:nvSpPr>
          <p:cNvPr id="202779" name="Line 27"/>
          <p:cNvSpPr>
            <a:spLocks noChangeShapeType="1"/>
          </p:cNvSpPr>
          <p:nvPr/>
        </p:nvSpPr>
        <p:spPr bwMode="auto">
          <a:xfrm flipV="1">
            <a:off x="3813175" y="1403350"/>
            <a:ext cx="1287463" cy="971550"/>
          </a:xfrm>
          <a:prstGeom prst="line">
            <a:avLst/>
          </a:prstGeom>
          <a:noFill/>
          <a:ln w="57150">
            <a:solidFill>
              <a:srgbClr val="FF3300"/>
            </a:solidFill>
            <a:round/>
            <a:headEnd/>
            <a:tailEnd type="triangle" w="med" len="med"/>
          </a:ln>
          <a:effectLst/>
        </p:spPr>
        <p:txBody>
          <a:bodyPr>
            <a:spAutoFit/>
          </a:bodyPr>
          <a:lstStyle/>
          <a:p>
            <a:endParaRPr lang="en-GB">
              <a:latin typeface="+mn-lt"/>
            </a:endParaRPr>
          </a:p>
        </p:txBody>
      </p:sp>
      <p:graphicFrame>
        <p:nvGraphicFramePr>
          <p:cNvPr id="202780" name="Object 28"/>
          <p:cNvGraphicFramePr>
            <a:graphicFrameLocks noGrp="1" noChangeAspect="1"/>
          </p:cNvGraphicFramePr>
          <p:nvPr>
            <p:ph sz="half" idx="1"/>
          </p:nvPr>
        </p:nvGraphicFramePr>
        <p:xfrm>
          <a:off x="5245100" y="392113"/>
          <a:ext cx="3273425" cy="2463800"/>
        </p:xfrm>
        <a:graphic>
          <a:graphicData uri="http://schemas.openxmlformats.org/presentationml/2006/ole">
            <mc:AlternateContent xmlns:mc="http://schemas.openxmlformats.org/markup-compatibility/2006">
              <mc:Choice xmlns:v="urn:schemas-microsoft-com:vml" Requires="v">
                <p:oleObj spid="_x0000_s204892" name="Chart" r:id="rId5" imgW="3543300" imgH="2667000" progId="Excel.Sheet.8">
                  <p:embed/>
                </p:oleObj>
              </mc:Choice>
              <mc:Fallback>
                <p:oleObj name="Chart" r:id="rId5" imgW="3543300" imgH="26670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100" y="392113"/>
                        <a:ext cx="3273425" cy="2463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81" name="Object 29"/>
          <p:cNvGraphicFramePr>
            <a:graphicFrameLocks noGrp="1" noChangeAspect="1"/>
          </p:cNvGraphicFramePr>
          <p:nvPr>
            <p:ph sz="quarter" idx="2"/>
          </p:nvPr>
        </p:nvGraphicFramePr>
        <p:xfrm>
          <a:off x="5430838" y="3514725"/>
          <a:ext cx="3259137" cy="2827338"/>
        </p:xfrm>
        <a:graphic>
          <a:graphicData uri="http://schemas.openxmlformats.org/presentationml/2006/ole">
            <mc:AlternateContent xmlns:mc="http://schemas.openxmlformats.org/markup-compatibility/2006">
              <mc:Choice xmlns:v="urn:schemas-microsoft-com:vml" Requires="v">
                <p:oleObj spid="_x0000_s204893" name="Worksheet" r:id="rId8" imgW="2516040" imgH="2692440" progId="Excel.Sheet.8">
                  <p:embed/>
                </p:oleObj>
              </mc:Choice>
              <mc:Fallback>
                <p:oleObj name="Worksheet" r:id="rId8" imgW="2516040" imgH="2692440" progId="Excel.Shee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0838" y="3514725"/>
                        <a:ext cx="3259137"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82" name="Line 30"/>
          <p:cNvSpPr>
            <a:spLocks noChangeShapeType="1"/>
          </p:cNvSpPr>
          <p:nvPr/>
        </p:nvSpPr>
        <p:spPr bwMode="auto">
          <a:xfrm>
            <a:off x="3795713" y="2398713"/>
            <a:ext cx="1123950" cy="866775"/>
          </a:xfrm>
          <a:prstGeom prst="line">
            <a:avLst/>
          </a:prstGeom>
          <a:noFill/>
          <a:ln w="57150">
            <a:solidFill>
              <a:srgbClr val="FF3300"/>
            </a:solidFill>
            <a:round/>
            <a:headEnd/>
            <a:tailEnd type="triangle" w="med" len="med"/>
          </a:ln>
          <a:effectLst/>
        </p:spPr>
        <p:txBody>
          <a:bodyPr>
            <a:spAutoFit/>
          </a:bodyPr>
          <a:lstStyle/>
          <a:p>
            <a:endParaRPr lang="en-GB">
              <a:latin typeface="+mn-lt"/>
            </a:endParaRPr>
          </a:p>
        </p:txBody>
      </p:sp>
      <p:sp>
        <p:nvSpPr>
          <p:cNvPr id="202783" name="Text Box 31"/>
          <p:cNvSpPr txBox="1">
            <a:spLocks noChangeArrowheads="1"/>
          </p:cNvSpPr>
          <p:nvPr/>
        </p:nvSpPr>
        <p:spPr bwMode="auto">
          <a:xfrm>
            <a:off x="4156075" y="0"/>
            <a:ext cx="2185214" cy="369332"/>
          </a:xfrm>
          <a:prstGeom prst="rect">
            <a:avLst/>
          </a:prstGeom>
          <a:noFill/>
          <a:ln w="9525" algn="ctr">
            <a:noFill/>
            <a:miter lim="800000"/>
            <a:headEnd/>
            <a:tailEnd/>
          </a:ln>
          <a:effectLst/>
        </p:spPr>
        <p:txBody>
          <a:bodyPr wrap="none">
            <a:spAutoFit/>
          </a:bodyPr>
          <a:lstStyle/>
          <a:p>
            <a:r>
              <a:rPr lang="en-GB">
                <a:solidFill>
                  <a:schemeClr val="tx1"/>
                </a:solidFill>
                <a:latin typeface="+mn-lt"/>
              </a:rPr>
              <a:t>Absolute numbers </a:t>
            </a:r>
          </a:p>
        </p:txBody>
      </p:sp>
      <p:sp>
        <p:nvSpPr>
          <p:cNvPr id="202784" name="Text Box 32"/>
          <p:cNvSpPr txBox="1">
            <a:spLocks noChangeArrowheads="1"/>
          </p:cNvSpPr>
          <p:nvPr/>
        </p:nvSpPr>
        <p:spPr bwMode="auto">
          <a:xfrm>
            <a:off x="6508750" y="2806700"/>
            <a:ext cx="304892" cy="369332"/>
          </a:xfrm>
          <a:prstGeom prst="rect">
            <a:avLst/>
          </a:prstGeom>
          <a:noFill/>
          <a:ln w="9525" algn="ctr">
            <a:noFill/>
            <a:miter lim="800000"/>
            <a:headEnd/>
            <a:tailEnd/>
          </a:ln>
          <a:effectLst/>
        </p:spPr>
        <p:txBody>
          <a:bodyPr wrap="none">
            <a:spAutoFit/>
          </a:bodyPr>
          <a:lstStyle/>
          <a:p>
            <a:r>
              <a:rPr lang="en-GB">
                <a:latin typeface="+mn-lt"/>
              </a:rPr>
              <a:t>y</a:t>
            </a:r>
          </a:p>
        </p:txBody>
      </p:sp>
      <p:sp>
        <p:nvSpPr>
          <p:cNvPr id="202785" name="Text Box 33"/>
          <p:cNvSpPr txBox="1">
            <a:spLocks noChangeArrowheads="1"/>
          </p:cNvSpPr>
          <p:nvPr/>
        </p:nvSpPr>
        <p:spPr bwMode="auto">
          <a:xfrm>
            <a:off x="6985000" y="2836863"/>
            <a:ext cx="711200" cy="366712"/>
          </a:xfrm>
          <a:prstGeom prst="rect">
            <a:avLst/>
          </a:prstGeom>
          <a:noFill/>
          <a:ln w="9525" algn="ctr">
            <a:noFill/>
            <a:miter lim="800000"/>
            <a:headEnd/>
            <a:tailEnd/>
          </a:ln>
          <a:effectLst/>
        </p:spPr>
        <p:txBody>
          <a:bodyPr wrap="none">
            <a:spAutoFit/>
          </a:bodyPr>
          <a:lstStyle/>
          <a:p>
            <a:r>
              <a:rPr lang="en-GB">
                <a:latin typeface="+mn-lt"/>
              </a:rPr>
              <a:t>O +S</a:t>
            </a:r>
          </a:p>
        </p:txBody>
      </p:sp>
      <p:sp>
        <p:nvSpPr>
          <p:cNvPr id="202786" name="Text Box 34"/>
          <p:cNvSpPr txBox="1">
            <a:spLocks noChangeArrowheads="1"/>
          </p:cNvSpPr>
          <p:nvPr/>
        </p:nvSpPr>
        <p:spPr bwMode="auto">
          <a:xfrm>
            <a:off x="7648575" y="2846388"/>
            <a:ext cx="1039067" cy="369332"/>
          </a:xfrm>
          <a:prstGeom prst="rect">
            <a:avLst/>
          </a:prstGeom>
          <a:noFill/>
          <a:ln w="9525" algn="ctr">
            <a:noFill/>
            <a:miter lim="800000"/>
            <a:headEnd/>
            <a:tailEnd/>
          </a:ln>
          <a:effectLst/>
        </p:spPr>
        <p:txBody>
          <a:bodyPr wrap="none">
            <a:spAutoFit/>
          </a:bodyPr>
          <a:lstStyle/>
          <a:p>
            <a:r>
              <a:rPr lang="en-GB" dirty="0">
                <a:latin typeface="+mn-lt"/>
              </a:rPr>
              <a:t>O </a:t>
            </a:r>
            <a:r>
              <a:rPr lang="en-GB" dirty="0" smtClean="0">
                <a:latin typeface="+mn-lt"/>
              </a:rPr>
              <a:t>+IL-7</a:t>
            </a:r>
            <a:endParaRPr lang="en-GB" dirty="0">
              <a:latin typeface="+mn-lt"/>
            </a:endParaRPr>
          </a:p>
        </p:txBody>
      </p:sp>
      <p:sp>
        <p:nvSpPr>
          <p:cNvPr id="202787" name="Text Box 35"/>
          <p:cNvSpPr txBox="1">
            <a:spLocks noChangeArrowheads="1"/>
          </p:cNvSpPr>
          <p:nvPr/>
        </p:nvSpPr>
        <p:spPr bwMode="auto">
          <a:xfrm>
            <a:off x="4746625" y="4445000"/>
            <a:ext cx="614363" cy="366713"/>
          </a:xfrm>
          <a:prstGeom prst="rect">
            <a:avLst/>
          </a:prstGeom>
          <a:noFill/>
          <a:ln w="9525" algn="ctr">
            <a:noFill/>
            <a:miter lim="800000"/>
            <a:headEnd/>
            <a:tailEnd/>
          </a:ln>
          <a:effectLst/>
        </p:spPr>
        <p:txBody>
          <a:bodyPr wrap="none">
            <a:spAutoFit/>
          </a:bodyPr>
          <a:lstStyle/>
          <a:p>
            <a:r>
              <a:rPr lang="en-GB">
                <a:latin typeface="+mn-lt"/>
              </a:rPr>
              <a:t>dEC</a:t>
            </a:r>
          </a:p>
        </p:txBody>
      </p:sp>
      <p:sp>
        <p:nvSpPr>
          <p:cNvPr id="202788" name="Text Box 36"/>
          <p:cNvSpPr txBox="1">
            <a:spLocks noChangeArrowheads="1"/>
          </p:cNvSpPr>
          <p:nvPr/>
        </p:nvSpPr>
        <p:spPr bwMode="auto">
          <a:xfrm>
            <a:off x="6416675" y="6307138"/>
            <a:ext cx="711200" cy="366712"/>
          </a:xfrm>
          <a:prstGeom prst="rect">
            <a:avLst/>
          </a:prstGeom>
          <a:noFill/>
          <a:ln w="9525" algn="ctr">
            <a:noFill/>
            <a:miter lim="800000"/>
            <a:headEnd/>
            <a:tailEnd/>
          </a:ln>
          <a:effectLst/>
        </p:spPr>
        <p:txBody>
          <a:bodyPr wrap="none">
            <a:spAutoFit/>
          </a:bodyPr>
          <a:lstStyle/>
          <a:p>
            <a:r>
              <a:rPr lang="en-GB">
                <a:latin typeface="+mn-lt"/>
              </a:rPr>
              <a:t>O +S</a:t>
            </a:r>
          </a:p>
        </p:txBody>
      </p:sp>
      <p:sp>
        <p:nvSpPr>
          <p:cNvPr id="202789" name="Text Box 37"/>
          <p:cNvSpPr txBox="1">
            <a:spLocks noChangeArrowheads="1"/>
          </p:cNvSpPr>
          <p:nvPr/>
        </p:nvSpPr>
        <p:spPr bwMode="auto">
          <a:xfrm>
            <a:off x="7292975" y="6297613"/>
            <a:ext cx="1039067" cy="369332"/>
          </a:xfrm>
          <a:prstGeom prst="rect">
            <a:avLst/>
          </a:prstGeom>
          <a:noFill/>
          <a:ln w="9525" algn="ctr">
            <a:noFill/>
            <a:miter lim="800000"/>
            <a:headEnd/>
            <a:tailEnd/>
          </a:ln>
          <a:effectLst/>
        </p:spPr>
        <p:txBody>
          <a:bodyPr wrap="none">
            <a:spAutoFit/>
          </a:bodyPr>
          <a:lstStyle/>
          <a:p>
            <a:r>
              <a:rPr lang="en-GB" dirty="0">
                <a:latin typeface="+mn-lt"/>
              </a:rPr>
              <a:t>O </a:t>
            </a:r>
            <a:r>
              <a:rPr lang="en-GB" dirty="0" smtClean="0">
                <a:latin typeface="+mn-lt"/>
              </a:rPr>
              <a:t>+IL-7</a:t>
            </a:r>
            <a:endParaRPr lang="en-GB" dirty="0">
              <a:latin typeface="+mn-lt"/>
            </a:endParaRPr>
          </a:p>
        </p:txBody>
      </p:sp>
      <p:sp>
        <p:nvSpPr>
          <p:cNvPr id="202790" name="Text Box 38"/>
          <p:cNvSpPr txBox="1">
            <a:spLocks noChangeArrowheads="1"/>
          </p:cNvSpPr>
          <p:nvPr/>
        </p:nvSpPr>
        <p:spPr bwMode="auto">
          <a:xfrm>
            <a:off x="4551363" y="3241675"/>
            <a:ext cx="1729961" cy="369332"/>
          </a:xfrm>
          <a:prstGeom prst="rect">
            <a:avLst/>
          </a:prstGeom>
          <a:noFill/>
          <a:ln w="9525" algn="ctr">
            <a:noFill/>
            <a:miter lim="800000"/>
            <a:headEnd/>
            <a:tailEnd/>
          </a:ln>
          <a:effectLst/>
        </p:spPr>
        <p:txBody>
          <a:bodyPr wrap="none">
            <a:spAutoFit/>
          </a:bodyPr>
          <a:lstStyle/>
          <a:p>
            <a:r>
              <a:rPr lang="en-GB">
                <a:latin typeface="+mn-lt"/>
              </a:rPr>
              <a:t>Thymic output</a:t>
            </a:r>
          </a:p>
        </p:txBody>
      </p:sp>
      <p:graphicFrame>
        <p:nvGraphicFramePr>
          <p:cNvPr id="202791" name="Object 39"/>
          <p:cNvGraphicFramePr>
            <a:graphicFrameLocks noGrp="1" noChangeAspect="1"/>
          </p:cNvGraphicFramePr>
          <p:nvPr>
            <p:ph sz="quarter" idx="3"/>
          </p:nvPr>
        </p:nvGraphicFramePr>
        <p:xfrm>
          <a:off x="873125" y="3556000"/>
          <a:ext cx="2989263" cy="2644775"/>
        </p:xfrm>
        <a:graphic>
          <a:graphicData uri="http://schemas.openxmlformats.org/presentationml/2006/ole">
            <mc:AlternateContent xmlns:mc="http://schemas.openxmlformats.org/markup-compatibility/2006">
              <mc:Choice xmlns:v="urn:schemas-microsoft-com:vml" Requires="v">
                <p:oleObj spid="_x0000_s204894" name="Worksheet" r:id="rId11" imgW="2886480" imgH="3185280" progId="Excel.Sheet.8">
                  <p:embed/>
                </p:oleObj>
              </mc:Choice>
              <mc:Fallback>
                <p:oleObj name="Worksheet" r:id="rId11" imgW="2886480" imgH="3185280" progId="Excel.Sheet.8">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125" y="3556000"/>
                        <a:ext cx="2989263"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92" name="Text Box 40"/>
          <p:cNvSpPr txBox="1">
            <a:spLocks noChangeArrowheads="1"/>
          </p:cNvSpPr>
          <p:nvPr/>
        </p:nvSpPr>
        <p:spPr bwMode="auto">
          <a:xfrm>
            <a:off x="71406" y="3817938"/>
            <a:ext cx="926857" cy="738664"/>
          </a:xfrm>
          <a:prstGeom prst="rect">
            <a:avLst/>
          </a:prstGeom>
          <a:noFill/>
          <a:ln w="9525">
            <a:noFill/>
            <a:miter lim="800000"/>
            <a:headEnd/>
            <a:tailEnd/>
          </a:ln>
          <a:effectLst/>
        </p:spPr>
        <p:txBody>
          <a:bodyPr wrap="none">
            <a:spAutoFit/>
          </a:bodyPr>
          <a:lstStyle/>
          <a:p>
            <a:pPr>
              <a:spcBef>
                <a:spcPct val="0"/>
              </a:spcBef>
            </a:pPr>
            <a:r>
              <a:rPr lang="en-US" sz="1400" b="1" i="1" dirty="0">
                <a:latin typeface="+mn-lt"/>
              </a:rPr>
              <a:t>Saline </a:t>
            </a:r>
          </a:p>
          <a:p>
            <a:pPr>
              <a:spcBef>
                <a:spcPct val="0"/>
              </a:spcBef>
            </a:pPr>
            <a:r>
              <a:rPr lang="en-US" sz="1400" b="1" i="1" dirty="0">
                <a:latin typeface="+mn-lt"/>
              </a:rPr>
              <a:t>treated </a:t>
            </a:r>
          </a:p>
          <a:p>
            <a:pPr>
              <a:spcBef>
                <a:spcPct val="0"/>
              </a:spcBef>
            </a:pPr>
            <a:r>
              <a:rPr lang="en-US" sz="1400" b="1" i="1" dirty="0">
                <a:latin typeface="+mn-lt"/>
              </a:rPr>
              <a:t>group</a:t>
            </a:r>
          </a:p>
        </p:txBody>
      </p:sp>
      <p:sp>
        <p:nvSpPr>
          <p:cNvPr id="202793" name="Text Box 41"/>
          <p:cNvSpPr txBox="1">
            <a:spLocks noChangeArrowheads="1"/>
          </p:cNvSpPr>
          <p:nvPr/>
        </p:nvSpPr>
        <p:spPr bwMode="auto">
          <a:xfrm>
            <a:off x="71406" y="4951413"/>
            <a:ext cx="926857" cy="738664"/>
          </a:xfrm>
          <a:prstGeom prst="rect">
            <a:avLst/>
          </a:prstGeom>
          <a:noFill/>
          <a:ln w="9525">
            <a:noFill/>
            <a:miter lim="800000"/>
            <a:headEnd/>
            <a:tailEnd/>
          </a:ln>
          <a:effectLst/>
        </p:spPr>
        <p:txBody>
          <a:bodyPr wrap="none">
            <a:spAutoFit/>
          </a:bodyPr>
          <a:lstStyle/>
          <a:p>
            <a:pPr>
              <a:spcBef>
                <a:spcPct val="0"/>
              </a:spcBef>
            </a:pPr>
            <a:r>
              <a:rPr lang="en-US" sz="1400" b="1" i="1" dirty="0">
                <a:latin typeface="+mn-lt"/>
              </a:rPr>
              <a:t>IL-7 </a:t>
            </a:r>
          </a:p>
          <a:p>
            <a:pPr>
              <a:spcBef>
                <a:spcPct val="0"/>
              </a:spcBef>
            </a:pPr>
            <a:r>
              <a:rPr lang="en-US" sz="1400" b="1" i="1" dirty="0">
                <a:latin typeface="+mn-lt"/>
              </a:rPr>
              <a:t>treated </a:t>
            </a:r>
          </a:p>
          <a:p>
            <a:pPr>
              <a:spcBef>
                <a:spcPct val="0"/>
              </a:spcBef>
            </a:pPr>
            <a:r>
              <a:rPr lang="en-US" sz="1400" b="1" i="1" dirty="0">
                <a:latin typeface="+mn-lt"/>
              </a:rPr>
              <a:t>group</a:t>
            </a:r>
          </a:p>
        </p:txBody>
      </p:sp>
      <p:sp>
        <p:nvSpPr>
          <p:cNvPr id="202794" name="Text Box 42"/>
          <p:cNvSpPr txBox="1">
            <a:spLocks noChangeArrowheads="1"/>
          </p:cNvSpPr>
          <p:nvPr/>
        </p:nvSpPr>
        <p:spPr bwMode="auto">
          <a:xfrm>
            <a:off x="1525588" y="6275388"/>
            <a:ext cx="1736373" cy="307777"/>
          </a:xfrm>
          <a:prstGeom prst="rect">
            <a:avLst/>
          </a:prstGeom>
          <a:noFill/>
          <a:ln w="9525">
            <a:noFill/>
            <a:miter lim="800000"/>
            <a:headEnd/>
            <a:tailEnd/>
          </a:ln>
          <a:effectLst/>
        </p:spPr>
        <p:txBody>
          <a:bodyPr wrap="none">
            <a:spAutoFit/>
          </a:bodyPr>
          <a:lstStyle/>
          <a:p>
            <a:pPr>
              <a:spcBef>
                <a:spcPct val="0"/>
              </a:spcBef>
            </a:pPr>
            <a:r>
              <a:rPr lang="en-US" sz="1400" b="1" i="1">
                <a:latin typeface="+mn-lt"/>
              </a:rPr>
              <a:t>counts per minute</a:t>
            </a:r>
          </a:p>
        </p:txBody>
      </p:sp>
      <p:sp>
        <p:nvSpPr>
          <p:cNvPr id="202795" name="Text Box 43"/>
          <p:cNvSpPr txBox="1">
            <a:spLocks noChangeArrowheads="1"/>
          </p:cNvSpPr>
          <p:nvPr/>
        </p:nvSpPr>
        <p:spPr bwMode="auto">
          <a:xfrm>
            <a:off x="1428728" y="4357694"/>
            <a:ext cx="1978427" cy="276999"/>
          </a:xfrm>
          <a:prstGeom prst="rect">
            <a:avLst/>
          </a:prstGeom>
          <a:noFill/>
          <a:ln w="9525" algn="ctr">
            <a:noFill/>
            <a:miter lim="800000"/>
            <a:headEnd/>
            <a:tailEnd/>
          </a:ln>
          <a:effectLst/>
        </p:spPr>
        <p:txBody>
          <a:bodyPr wrap="none">
            <a:spAutoFit/>
          </a:bodyPr>
          <a:lstStyle/>
          <a:p>
            <a:r>
              <a:rPr lang="en-US" sz="1200" dirty="0">
                <a:latin typeface="+mn-lt"/>
              </a:rPr>
              <a:t>proliferation to anti-CD3</a:t>
            </a:r>
            <a:endParaRPr lang="en-GB" sz="1200" dirty="0">
              <a:latin typeface="+mn-lt"/>
            </a:endParaRPr>
          </a:p>
        </p:txBody>
      </p:sp>
      <p:pic>
        <p:nvPicPr>
          <p:cNvPr id="44" name="Picture 20"/>
          <p:cNvPicPr>
            <a:picLocks noChangeAspect="1" noChangeArrowheads="1"/>
          </p:cNvPicPr>
          <p:nvPr/>
        </p:nvPicPr>
        <p:blipFill>
          <a:blip r:embed="rId13" cstate="print"/>
          <a:srcRect/>
          <a:stretch>
            <a:fillRect/>
          </a:stretch>
        </p:blipFill>
        <p:spPr bwMode="auto">
          <a:xfrm>
            <a:off x="285720" y="857232"/>
            <a:ext cx="1194503" cy="857256"/>
          </a:xfrm>
          <a:prstGeom prst="rect">
            <a:avLst/>
          </a:prstGeom>
          <a:noFill/>
          <a:ln w="9525">
            <a:noFill/>
            <a:miter lim="800000"/>
            <a:headEnd/>
            <a:tailEnd/>
          </a:ln>
          <a:effectLst/>
        </p:spPr>
      </p:pic>
      <p:pic>
        <p:nvPicPr>
          <p:cNvPr id="46" name="Picture 45" descr="LG0591.jpg"/>
          <p:cNvPicPr>
            <a:picLocks noChangeAspect="1"/>
          </p:cNvPicPr>
          <p:nvPr/>
        </p:nvPicPr>
        <p:blipFill>
          <a:blip r:embed="rId14" cstate="print"/>
          <a:stretch>
            <a:fillRect/>
          </a:stretch>
        </p:blipFill>
        <p:spPr>
          <a:xfrm rot="2771496">
            <a:off x="1744413" y="824633"/>
            <a:ext cx="865178" cy="84787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My personal view on ‘interventions’</a:t>
            </a:r>
            <a:endParaRPr lang="en-GB" dirty="0"/>
          </a:p>
        </p:txBody>
      </p:sp>
      <p:sp>
        <p:nvSpPr>
          <p:cNvPr id="3" name="Content Placeholder 2"/>
          <p:cNvSpPr>
            <a:spLocks noGrp="1"/>
          </p:cNvSpPr>
          <p:nvPr>
            <p:ph idx="1"/>
          </p:nvPr>
        </p:nvSpPr>
        <p:spPr>
          <a:xfrm>
            <a:off x="457200" y="1484784"/>
            <a:ext cx="8229600" cy="4680520"/>
          </a:xfrm>
        </p:spPr>
        <p:txBody>
          <a:bodyPr>
            <a:normAutofit fontScale="92500" lnSpcReduction="10000"/>
          </a:bodyPr>
          <a:lstStyle/>
          <a:p>
            <a:r>
              <a:rPr lang="en-GB" dirty="0" smtClean="0"/>
              <a:t>Three broad classes</a:t>
            </a:r>
          </a:p>
          <a:p>
            <a:pPr lvl="1">
              <a:buFont typeface="Wingdings" pitchFamily="2" charset="2"/>
              <a:buChar char="v"/>
            </a:pPr>
            <a:r>
              <a:rPr lang="en-GB" dirty="0"/>
              <a:t>Reuse of licensed drugs in new ways to treat health problems as a result of fundamental research in gerontology (timescale potentially short)</a:t>
            </a:r>
          </a:p>
          <a:p>
            <a:pPr lvl="1">
              <a:buFont typeface="Wingdings" pitchFamily="2" charset="2"/>
              <a:buChar char="v"/>
            </a:pPr>
            <a:r>
              <a:rPr lang="en-GB" dirty="0"/>
              <a:t>Development of new compounds which target effector mechanisms of ageing (e.g. p38 MAP kinase inhibitors, </a:t>
            </a:r>
            <a:r>
              <a:rPr lang="en-GB" dirty="0" err="1"/>
              <a:t>resveralogues</a:t>
            </a:r>
            <a:r>
              <a:rPr lang="en-GB" dirty="0"/>
              <a:t>, IL-7 etc. Medium timescale, some in Phase II already)</a:t>
            </a:r>
          </a:p>
          <a:p>
            <a:pPr lvl="1">
              <a:buFont typeface="Wingdings" pitchFamily="2" charset="2"/>
              <a:buChar char="v"/>
            </a:pPr>
            <a:r>
              <a:rPr lang="en-GB" dirty="0" smtClean="0"/>
              <a:t>Development of compounds intended to target senescent cells, better macrolides etc (timescale 30-40 years by analogy with anticancer drugs like </a:t>
            </a:r>
            <a:r>
              <a:rPr lang="en-GB" dirty="0" err="1" smtClean="0"/>
              <a:t>tamoxifen</a:t>
            </a:r>
            <a:r>
              <a:rPr lang="en-GB" dirty="0" smtClean="0"/>
              <a:t>)</a:t>
            </a:r>
          </a:p>
        </p:txBody>
      </p:sp>
    </p:spTree>
    <p:extLst>
      <p:ext uri="{BB962C8B-B14F-4D97-AF65-F5344CB8AC3E}">
        <p14:creationId xmlns:p14="http://schemas.microsoft.com/office/powerpoint/2010/main" val="3927978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en-GB" dirty="0" smtClean="0"/>
              <a:t>We fear failure: should we fear success?</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2009775" y="1484784"/>
            <a:ext cx="5124450" cy="4352925"/>
          </a:xfrm>
          <a:prstGeom prst="rect">
            <a:avLst/>
          </a:prstGeom>
          <a:noFill/>
          <a:ln w="9525">
            <a:noFill/>
            <a:miter lim="800000"/>
            <a:headEnd/>
            <a:tailEnd/>
          </a:ln>
        </p:spPr>
      </p:pic>
      <p:sp>
        <p:nvSpPr>
          <p:cNvPr id="6" name="Title 1"/>
          <p:cNvSpPr txBox="1">
            <a:spLocks/>
          </p:cNvSpPr>
          <p:nvPr/>
        </p:nvSpPr>
        <p:spPr>
          <a:xfrm>
            <a:off x="467544" y="5670376"/>
            <a:ext cx="843528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No: A better world for older people is a better world for everyone</a:t>
            </a:r>
            <a:endParaRPr lang="en-GB" sz="3200" dirty="0"/>
          </a:p>
        </p:txBody>
      </p:sp>
    </p:spTree>
    <p:extLst>
      <p:ext uri="{BB962C8B-B14F-4D97-AF65-F5344CB8AC3E}">
        <p14:creationId xmlns:p14="http://schemas.microsoft.com/office/powerpoint/2010/main" val="1235462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Dana Goldman conducted research to identify the potential health and economic returns of ‘delayed aging’</a:t>
            </a:r>
            <a:endParaRPr lang="en-US" dirty="0"/>
          </a:p>
        </p:txBody>
      </p:sp>
      <p:sp>
        <p:nvSpPr>
          <p:cNvPr id="4" name="Slide Number Placeholder 3"/>
          <p:cNvSpPr>
            <a:spLocks noGrp="1"/>
          </p:cNvSpPr>
          <p:nvPr>
            <p:ph type="sldNum" sz="quarter" idx="4294967295"/>
          </p:nvPr>
        </p:nvSpPr>
        <p:spPr>
          <a:xfrm>
            <a:off x="7010400" y="6488113"/>
            <a:ext cx="2133600" cy="365125"/>
          </a:xfrm>
        </p:spPr>
        <p:txBody>
          <a:bodyPr/>
          <a:lstStyle/>
          <a:p>
            <a:fld id="{C5BEF72E-890F-4508-B182-8C7C3AA365CD}"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244507472"/>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modeled four successful R&amp;D scenarios</a:t>
            </a:r>
            <a:endParaRPr lang="en-US" dirty="0"/>
          </a:p>
        </p:txBody>
      </p:sp>
      <p:sp>
        <p:nvSpPr>
          <p:cNvPr id="3" name="Content Placeholder 2"/>
          <p:cNvSpPr>
            <a:spLocks noGrp="1"/>
          </p:cNvSpPr>
          <p:nvPr>
            <p:ph idx="1"/>
          </p:nvPr>
        </p:nvSpPr>
        <p:spPr>
          <a:xfrm>
            <a:off x="457200" y="1447800"/>
            <a:ext cx="8534400" cy="5257800"/>
          </a:xfrm>
        </p:spPr>
        <p:txBody>
          <a:bodyPr>
            <a:normAutofit/>
          </a:bodyPr>
          <a:lstStyle/>
          <a:p>
            <a:pPr marL="457200" indent="-457200">
              <a:buFont typeface="+mj-lt"/>
              <a:buAutoNum type="arabicPeriod"/>
              <a:tabLst>
                <a:tab pos="1828800" algn="l"/>
              </a:tabLst>
            </a:pPr>
            <a:r>
              <a:rPr lang="en-US" dirty="0" smtClean="0">
                <a:solidFill>
                  <a:schemeClr val="accent6">
                    <a:lumMod val="75000"/>
                  </a:schemeClr>
                </a:solidFill>
              </a:rPr>
              <a:t>Baseline</a:t>
            </a:r>
            <a:r>
              <a:rPr lang="en-US" dirty="0" smtClean="0"/>
              <a:t> – medical care reflects the standard of care in the 	United States over the last two decades</a:t>
            </a:r>
          </a:p>
          <a:p>
            <a:pPr marL="457200" indent="-457200">
              <a:buFont typeface="+mj-lt"/>
              <a:buAutoNum type="arabicPeriod"/>
            </a:pPr>
            <a:r>
              <a:rPr lang="en-US" dirty="0" smtClean="0">
                <a:solidFill>
                  <a:schemeClr val="accent6">
                    <a:lumMod val="75000"/>
                  </a:schemeClr>
                </a:solidFill>
              </a:rPr>
              <a:t>Delayed cancer </a:t>
            </a:r>
            <a:r>
              <a:rPr lang="en-US" dirty="0" smtClean="0"/>
              <a:t>– 	Cancer incidence is reduced 25% over the 				next 20 years, similar to tobacco</a:t>
            </a:r>
            <a:r>
              <a:rPr lang="en-US" dirty="0"/>
              <a:t> </a:t>
            </a:r>
            <a:r>
              <a:rPr lang="en-US" dirty="0" smtClean="0"/>
              <a:t>campaign</a:t>
            </a:r>
          </a:p>
          <a:p>
            <a:pPr marL="457200" indent="-457200">
              <a:buFont typeface="+mj-lt"/>
              <a:buAutoNum type="arabicPeriod"/>
            </a:pPr>
            <a:r>
              <a:rPr lang="en-US" dirty="0" smtClean="0">
                <a:solidFill>
                  <a:schemeClr val="accent6">
                    <a:lumMod val="75000"/>
                  </a:schemeClr>
                </a:solidFill>
              </a:rPr>
              <a:t>Delayed heart disease </a:t>
            </a:r>
            <a:r>
              <a:rPr lang="en-US" dirty="0" smtClean="0"/>
              <a:t>– 	Heart disease incidence is reduced 					25% over 20 years</a:t>
            </a:r>
          </a:p>
          <a:p>
            <a:pPr marL="457200" indent="-457200">
              <a:buFont typeface="+mj-lt"/>
              <a:buAutoNum type="arabicPeriod"/>
            </a:pPr>
            <a:r>
              <a:rPr lang="en-US" dirty="0" smtClean="0">
                <a:solidFill>
                  <a:schemeClr val="accent6">
                    <a:lumMod val="75000"/>
                  </a:schemeClr>
                </a:solidFill>
              </a:rPr>
              <a:t>‘Delayed aging’ </a:t>
            </a:r>
            <a:r>
              <a:rPr lang="en-US" dirty="0" smtClean="0"/>
              <a:t>–</a:t>
            </a:r>
            <a:r>
              <a:rPr lang="en-US" dirty="0" smtClean="0">
                <a:solidFill>
                  <a:srgbClr val="C00000"/>
                </a:solidFill>
              </a:rPr>
              <a:t>	</a:t>
            </a:r>
            <a:r>
              <a:rPr lang="en-US" dirty="0" smtClean="0"/>
              <a:t>Reproduce latest evidence emerging</a:t>
            </a:r>
            <a:br>
              <a:rPr lang="en-US" dirty="0" smtClean="0"/>
            </a:br>
            <a:r>
              <a:rPr lang="en-US" dirty="0" smtClean="0"/>
              <a:t>			from biological studies</a:t>
            </a:r>
          </a:p>
          <a:p>
            <a:pPr lvl="2"/>
            <a:r>
              <a:rPr lang="en-US" b="1" dirty="0" smtClean="0"/>
              <a:t>Reduce mortality by 20% by 2050</a:t>
            </a:r>
          </a:p>
          <a:p>
            <a:pPr lvl="2"/>
            <a:r>
              <a:rPr lang="en-US" b="1" dirty="0" smtClean="0"/>
              <a:t>Modify diseases and frailty (as measured by functional status) in a similar manner</a:t>
            </a:r>
            <a:endParaRPr lang="en-US" b="1" dirty="0"/>
          </a:p>
        </p:txBody>
      </p:sp>
      <p:sp>
        <p:nvSpPr>
          <p:cNvPr id="4" name="Slide Number Placeholder 3"/>
          <p:cNvSpPr>
            <a:spLocks noGrp="1"/>
          </p:cNvSpPr>
          <p:nvPr>
            <p:ph type="sldNum" sz="quarter" idx="16"/>
          </p:nvPr>
        </p:nvSpPr>
        <p:spPr/>
        <p:txBody>
          <a:bodyPr/>
          <a:lstStyle/>
          <a:p>
            <a:fld id="{C5BEF72E-890F-4508-B182-8C7C3AA365CD}"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36954397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aging had the largest impact on the </a:t>
            </a:r>
            <a:br>
              <a:rPr lang="en-US" dirty="0" smtClean="0"/>
            </a:br>
            <a:r>
              <a:rPr lang="en-US" dirty="0" smtClean="0"/>
              <a:t>number of healthy, older adults…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1938924"/>
              </p:ext>
            </p:extLst>
          </p:nvPr>
        </p:nvGraphicFramePr>
        <p:xfrm>
          <a:off x="0" y="1600200"/>
          <a:ext cx="89154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0466596"/>
              </p:ext>
            </p:extLst>
          </p:nvPr>
        </p:nvGraphicFramePr>
        <p:xfrm>
          <a:off x="7010400" y="1371600"/>
          <a:ext cx="1905001" cy="1854200"/>
        </p:xfrm>
        <a:graphic>
          <a:graphicData uri="http://schemas.openxmlformats.org/drawingml/2006/table">
            <a:tbl>
              <a:tblPr firstRow="1" bandRow="1">
                <a:tableStyleId>{616DA210-FB5B-4158-B5E0-FEB733F419BA}</a:tableStyleId>
              </a:tblPr>
              <a:tblGrid>
                <a:gridCol w="828261"/>
                <a:gridCol w="579783"/>
                <a:gridCol w="496957"/>
              </a:tblGrid>
              <a:tr h="370840">
                <a:tc>
                  <a:txBody>
                    <a:bodyPr/>
                    <a:lstStyle/>
                    <a:p>
                      <a:r>
                        <a:rPr lang="en-US" sz="1200" dirty="0" smtClean="0"/>
                        <a:t>Scenario</a:t>
                      </a:r>
                      <a:endParaRPr lang="en-US" sz="1200" dirty="0"/>
                    </a:p>
                  </a:txBody>
                  <a:tcPr/>
                </a:tc>
                <a:tc>
                  <a:txBody>
                    <a:bodyPr/>
                    <a:lstStyle/>
                    <a:p>
                      <a:r>
                        <a:rPr lang="en-US" sz="1200" dirty="0" smtClean="0"/>
                        <a:t>2010</a:t>
                      </a:r>
                      <a:endParaRPr lang="en-US" sz="1200" dirty="0"/>
                    </a:p>
                  </a:txBody>
                  <a:tcPr/>
                </a:tc>
                <a:tc>
                  <a:txBody>
                    <a:bodyPr/>
                    <a:lstStyle/>
                    <a:p>
                      <a:r>
                        <a:rPr lang="en-US" sz="1200" dirty="0" smtClean="0"/>
                        <a:t>2060</a:t>
                      </a:r>
                      <a:endParaRPr lang="en-US" sz="1200" dirty="0"/>
                    </a:p>
                  </a:txBody>
                  <a:tcPr/>
                </a:tc>
              </a:tr>
              <a:tr h="370840">
                <a:tc>
                  <a:txBody>
                    <a:bodyPr/>
                    <a:lstStyle/>
                    <a:p>
                      <a:r>
                        <a:rPr lang="en-US" sz="1200" dirty="0" smtClean="0"/>
                        <a:t>Baseline</a:t>
                      </a:r>
                      <a:endParaRPr lang="en-US" sz="1200" dirty="0"/>
                    </a:p>
                  </a:txBody>
                  <a:tcPr/>
                </a:tc>
                <a:tc>
                  <a:txBody>
                    <a:bodyPr/>
                    <a:lstStyle/>
                    <a:p>
                      <a:r>
                        <a:rPr lang="en-US" sz="1200" dirty="0" smtClean="0"/>
                        <a:t>31.0</a:t>
                      </a:r>
                      <a:endParaRPr lang="en-US" sz="1200" dirty="0"/>
                    </a:p>
                  </a:txBody>
                  <a:tcPr/>
                </a:tc>
                <a:tc>
                  <a:txBody>
                    <a:bodyPr/>
                    <a:lstStyle/>
                    <a:p>
                      <a:r>
                        <a:rPr lang="en-US" sz="1200" dirty="0" smtClean="0"/>
                        <a:t>75.5</a:t>
                      </a:r>
                      <a:endParaRPr lang="en-US" sz="1200" dirty="0"/>
                    </a:p>
                  </a:txBody>
                  <a:tcPr/>
                </a:tc>
              </a:tr>
              <a:tr h="370840">
                <a:tc>
                  <a:txBody>
                    <a:bodyPr/>
                    <a:lstStyle/>
                    <a:p>
                      <a:r>
                        <a:rPr lang="en-US" sz="1200" dirty="0" smtClean="0"/>
                        <a:t>CVD</a:t>
                      </a:r>
                      <a:endParaRPr lang="en-US" sz="1200" dirty="0"/>
                    </a:p>
                  </a:txBody>
                  <a:tcPr/>
                </a:tc>
                <a:tc>
                  <a:txBody>
                    <a:bodyPr/>
                    <a:lstStyle/>
                    <a:p>
                      <a:r>
                        <a:rPr lang="en-US" sz="1200" dirty="0" smtClean="0"/>
                        <a:t>31.0</a:t>
                      </a:r>
                      <a:endParaRPr lang="en-US" sz="1200" dirty="0"/>
                    </a:p>
                  </a:txBody>
                  <a:tcPr/>
                </a:tc>
                <a:tc>
                  <a:txBody>
                    <a:bodyPr/>
                    <a:lstStyle/>
                    <a:p>
                      <a:r>
                        <a:rPr lang="en-US" sz="1200" dirty="0" smtClean="0"/>
                        <a:t>76.1</a:t>
                      </a:r>
                      <a:endParaRPr lang="en-US" sz="1200" dirty="0"/>
                    </a:p>
                  </a:txBody>
                  <a:tcPr/>
                </a:tc>
              </a:tr>
              <a:tr h="370840">
                <a:tc>
                  <a:txBody>
                    <a:bodyPr/>
                    <a:lstStyle/>
                    <a:p>
                      <a:r>
                        <a:rPr lang="en-US" sz="1200" dirty="0" smtClean="0"/>
                        <a:t>Cancer</a:t>
                      </a:r>
                      <a:endParaRPr lang="en-US" sz="1200" dirty="0"/>
                    </a:p>
                  </a:txBody>
                  <a:tcPr/>
                </a:tc>
                <a:tc>
                  <a:txBody>
                    <a:bodyPr/>
                    <a:lstStyle/>
                    <a:p>
                      <a:r>
                        <a:rPr lang="en-US" sz="1200" dirty="0" smtClean="0"/>
                        <a:t>31.0</a:t>
                      </a:r>
                      <a:endParaRPr lang="en-US" sz="1200" dirty="0"/>
                    </a:p>
                  </a:txBody>
                  <a:tcPr/>
                </a:tc>
                <a:tc>
                  <a:txBody>
                    <a:bodyPr/>
                    <a:lstStyle/>
                    <a:p>
                      <a:r>
                        <a:rPr lang="en-US" sz="1200" dirty="0" smtClean="0"/>
                        <a:t>76.5</a:t>
                      </a:r>
                      <a:endParaRPr lang="en-US" sz="1200" dirty="0"/>
                    </a:p>
                  </a:txBody>
                  <a:tcPr/>
                </a:tc>
              </a:tr>
              <a:tr h="370840">
                <a:tc>
                  <a:txBody>
                    <a:bodyPr/>
                    <a:lstStyle/>
                    <a:p>
                      <a:r>
                        <a:rPr lang="en-US" sz="1200" dirty="0" smtClean="0"/>
                        <a:t>Aging</a:t>
                      </a:r>
                      <a:endParaRPr lang="en-US" sz="1200" dirty="0"/>
                    </a:p>
                  </a:txBody>
                  <a:tcPr/>
                </a:tc>
                <a:tc>
                  <a:txBody>
                    <a:bodyPr/>
                    <a:lstStyle/>
                    <a:p>
                      <a:r>
                        <a:rPr lang="en-US" sz="1200" dirty="0" smtClean="0"/>
                        <a:t>31.0</a:t>
                      </a:r>
                      <a:endParaRPr lang="en-US" sz="1200" dirty="0"/>
                    </a:p>
                  </a:txBody>
                  <a:tcPr/>
                </a:tc>
                <a:tc>
                  <a:txBody>
                    <a:bodyPr/>
                    <a:lstStyle/>
                    <a:p>
                      <a:r>
                        <a:rPr lang="en-US" sz="1200" dirty="0" smtClean="0"/>
                        <a:t>87.2</a:t>
                      </a:r>
                      <a:endParaRPr lang="en-US" sz="1200" dirty="0"/>
                    </a:p>
                  </a:txBody>
                  <a:tcPr/>
                </a:tc>
              </a:tr>
            </a:tbl>
          </a:graphicData>
        </a:graphic>
      </p:graphicFrame>
      <p:sp>
        <p:nvSpPr>
          <p:cNvPr id="6" name="Slide Number Placeholder 5"/>
          <p:cNvSpPr>
            <a:spLocks noGrp="1"/>
          </p:cNvSpPr>
          <p:nvPr>
            <p:ph type="sldNum" sz="quarter" idx="16"/>
          </p:nvPr>
        </p:nvSpPr>
        <p:spPr/>
        <p:txBody>
          <a:bodyPr/>
          <a:lstStyle/>
          <a:p>
            <a:fld id="{C5BEF72E-890F-4508-B182-8C7C3AA365CD}"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6060783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2"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it did so without increasing the number of disabled.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1228676"/>
              </p:ext>
            </p:extLst>
          </p:nvPr>
        </p:nvGraphicFramePr>
        <p:xfrm>
          <a:off x="0" y="1600200"/>
          <a:ext cx="89154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53207554"/>
              </p:ext>
            </p:extLst>
          </p:nvPr>
        </p:nvGraphicFramePr>
        <p:xfrm>
          <a:off x="7010400" y="1371600"/>
          <a:ext cx="1905001" cy="1854200"/>
        </p:xfrm>
        <a:graphic>
          <a:graphicData uri="http://schemas.openxmlformats.org/drawingml/2006/table">
            <a:tbl>
              <a:tblPr firstRow="1" bandRow="1">
                <a:tableStyleId>{616DA210-FB5B-4158-B5E0-FEB733F419BA}</a:tableStyleId>
              </a:tblPr>
              <a:tblGrid>
                <a:gridCol w="828261"/>
                <a:gridCol w="579783"/>
                <a:gridCol w="496957"/>
              </a:tblGrid>
              <a:tr h="370840">
                <a:tc>
                  <a:txBody>
                    <a:bodyPr/>
                    <a:lstStyle/>
                    <a:p>
                      <a:r>
                        <a:rPr lang="en-US" sz="1200" dirty="0" smtClean="0"/>
                        <a:t>Scenario</a:t>
                      </a:r>
                      <a:endParaRPr lang="en-US" sz="1200" dirty="0"/>
                    </a:p>
                  </a:txBody>
                  <a:tcPr/>
                </a:tc>
                <a:tc>
                  <a:txBody>
                    <a:bodyPr/>
                    <a:lstStyle/>
                    <a:p>
                      <a:r>
                        <a:rPr lang="en-US" sz="1200" dirty="0" smtClean="0"/>
                        <a:t>2010</a:t>
                      </a:r>
                      <a:endParaRPr lang="en-US" sz="1200" dirty="0"/>
                    </a:p>
                  </a:txBody>
                  <a:tcPr/>
                </a:tc>
                <a:tc>
                  <a:txBody>
                    <a:bodyPr/>
                    <a:lstStyle/>
                    <a:p>
                      <a:r>
                        <a:rPr lang="en-US" sz="1200" dirty="0" smtClean="0"/>
                        <a:t>2060</a:t>
                      </a:r>
                      <a:endParaRPr lang="en-US" sz="1200" dirty="0"/>
                    </a:p>
                  </a:txBody>
                  <a:tcPr/>
                </a:tc>
              </a:tr>
              <a:tr h="370840">
                <a:tc>
                  <a:txBody>
                    <a:bodyPr/>
                    <a:lstStyle/>
                    <a:p>
                      <a:r>
                        <a:rPr lang="en-US" sz="1200" dirty="0" smtClean="0"/>
                        <a:t>Baseline</a:t>
                      </a:r>
                      <a:endParaRPr lang="en-US" sz="1200" dirty="0"/>
                    </a:p>
                  </a:txBody>
                  <a:tcPr/>
                </a:tc>
                <a:tc>
                  <a:txBody>
                    <a:bodyPr/>
                    <a:lstStyle/>
                    <a:p>
                      <a:r>
                        <a:rPr lang="en-US" sz="1200" dirty="0" smtClean="0"/>
                        <a:t>12.3</a:t>
                      </a:r>
                      <a:endParaRPr lang="en-US" sz="1200" dirty="0"/>
                    </a:p>
                  </a:txBody>
                  <a:tcPr/>
                </a:tc>
                <a:tc>
                  <a:txBody>
                    <a:bodyPr/>
                    <a:lstStyle/>
                    <a:p>
                      <a:r>
                        <a:rPr lang="en-US" sz="1200" dirty="0" smtClean="0"/>
                        <a:t>30.9</a:t>
                      </a:r>
                      <a:endParaRPr lang="en-US" sz="1200" dirty="0"/>
                    </a:p>
                  </a:txBody>
                  <a:tcPr/>
                </a:tc>
              </a:tr>
              <a:tr h="370840">
                <a:tc>
                  <a:txBody>
                    <a:bodyPr/>
                    <a:lstStyle/>
                    <a:p>
                      <a:r>
                        <a:rPr lang="en-US" sz="1200" dirty="0" smtClean="0"/>
                        <a:t>CVD</a:t>
                      </a:r>
                      <a:endParaRPr lang="en-US" sz="1200" dirty="0"/>
                    </a:p>
                  </a:txBody>
                  <a:tcPr/>
                </a:tc>
                <a:tc>
                  <a:txBody>
                    <a:bodyPr/>
                    <a:lstStyle/>
                    <a:p>
                      <a:r>
                        <a:rPr lang="en-US" sz="1200" dirty="0" smtClean="0"/>
                        <a:t>12.3</a:t>
                      </a:r>
                      <a:endParaRPr lang="en-US" sz="1200" dirty="0"/>
                    </a:p>
                  </a:txBody>
                  <a:tcPr/>
                </a:tc>
                <a:tc>
                  <a:txBody>
                    <a:bodyPr/>
                    <a:lstStyle/>
                    <a:p>
                      <a:r>
                        <a:rPr lang="en-US" sz="1200" dirty="0" smtClean="0"/>
                        <a:t>31.1</a:t>
                      </a:r>
                      <a:endParaRPr lang="en-US" sz="1200" dirty="0"/>
                    </a:p>
                  </a:txBody>
                  <a:tcPr/>
                </a:tc>
              </a:tr>
              <a:tr h="370840">
                <a:tc>
                  <a:txBody>
                    <a:bodyPr/>
                    <a:lstStyle/>
                    <a:p>
                      <a:r>
                        <a:rPr lang="en-US" sz="1200" dirty="0" smtClean="0"/>
                        <a:t>Cancer</a:t>
                      </a:r>
                      <a:endParaRPr lang="en-US" sz="1200" dirty="0"/>
                    </a:p>
                  </a:txBody>
                  <a:tcPr/>
                </a:tc>
                <a:tc>
                  <a:txBody>
                    <a:bodyPr/>
                    <a:lstStyle/>
                    <a:p>
                      <a:r>
                        <a:rPr lang="en-US" sz="1200" dirty="0" smtClean="0"/>
                        <a:t>12.3</a:t>
                      </a:r>
                      <a:endParaRPr lang="en-US" sz="1200" dirty="0"/>
                    </a:p>
                  </a:txBody>
                  <a:tcPr/>
                </a:tc>
                <a:tc>
                  <a:txBody>
                    <a:bodyPr/>
                    <a:lstStyle/>
                    <a:p>
                      <a:r>
                        <a:rPr lang="en-US" sz="1200" dirty="0" smtClean="0"/>
                        <a:t>32.0</a:t>
                      </a:r>
                      <a:endParaRPr lang="en-US" sz="1200" dirty="0"/>
                    </a:p>
                  </a:txBody>
                  <a:tcPr/>
                </a:tc>
              </a:tr>
              <a:tr h="370840">
                <a:tc>
                  <a:txBody>
                    <a:bodyPr/>
                    <a:lstStyle/>
                    <a:p>
                      <a:r>
                        <a:rPr lang="en-US" sz="1200" dirty="0" smtClean="0"/>
                        <a:t>Aging</a:t>
                      </a:r>
                      <a:endParaRPr lang="en-US" sz="1200" dirty="0"/>
                    </a:p>
                  </a:txBody>
                  <a:tcPr/>
                </a:tc>
                <a:tc>
                  <a:txBody>
                    <a:bodyPr/>
                    <a:lstStyle/>
                    <a:p>
                      <a:r>
                        <a:rPr lang="en-US" sz="1200" dirty="0" smtClean="0"/>
                        <a:t>12.3</a:t>
                      </a:r>
                      <a:endParaRPr lang="en-US" sz="1200" dirty="0"/>
                    </a:p>
                  </a:txBody>
                  <a:tcPr/>
                </a:tc>
                <a:tc>
                  <a:txBody>
                    <a:bodyPr/>
                    <a:lstStyle/>
                    <a:p>
                      <a:r>
                        <a:rPr lang="en-US" sz="1200" dirty="0" smtClean="0"/>
                        <a:t>26.6</a:t>
                      </a:r>
                      <a:endParaRPr lang="en-US" sz="1200" dirty="0"/>
                    </a:p>
                  </a:txBody>
                  <a:tcPr/>
                </a:tc>
              </a:tr>
            </a:tbl>
          </a:graphicData>
        </a:graphic>
      </p:graphicFrame>
      <p:sp>
        <p:nvSpPr>
          <p:cNvPr id="3" name="Slide Number Placeholder 2"/>
          <p:cNvSpPr>
            <a:spLocks noGrp="1"/>
          </p:cNvSpPr>
          <p:nvPr>
            <p:ph type="sldNum" sz="quarter" idx="16"/>
          </p:nvPr>
        </p:nvSpPr>
        <p:spPr/>
        <p:txBody>
          <a:bodyPr/>
          <a:lstStyle/>
          <a:p>
            <a:fld id="{C5BEF72E-890F-4508-B182-8C7C3AA365CD}"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35438452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2"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will be a large social benefit if we are successful </a:t>
            </a:r>
            <a:br>
              <a:rPr lang="en-US" dirty="0" smtClean="0"/>
            </a:br>
            <a:r>
              <a:rPr lang="en-US" dirty="0" smtClean="0"/>
              <a:t>in any of these research areas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1975631"/>
              </p:ext>
            </p:extLst>
          </p:nvPr>
        </p:nvGraphicFramePr>
        <p:xfrm>
          <a:off x="152400" y="1371600"/>
          <a:ext cx="8915400" cy="47477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6"/>
          </p:nvPr>
        </p:nvSpPr>
        <p:spPr/>
        <p:txBody>
          <a:bodyPr/>
          <a:lstStyle/>
          <a:p>
            <a:fld id="{C5BEF72E-890F-4508-B182-8C7C3AA365CD}" type="slidenum">
              <a:rPr lang="en-US" smtClean="0">
                <a:solidFill>
                  <a:prstClr val="black">
                    <a:tint val="75000"/>
                  </a:prstClr>
                </a:solidFill>
              </a:rPr>
              <a:pPr/>
              <a:t>58</a:t>
            </a:fld>
            <a:endParaRPr lang="en-US" dirty="0">
              <a:solidFill>
                <a:prstClr val="black">
                  <a:tint val="75000"/>
                </a:prstClr>
              </a:solidFill>
            </a:endParaRPr>
          </a:p>
        </p:txBody>
      </p:sp>
      <p:sp>
        <p:nvSpPr>
          <p:cNvPr id="8" name="TextBox 7"/>
          <p:cNvSpPr txBox="1"/>
          <p:nvPr/>
        </p:nvSpPr>
        <p:spPr>
          <a:xfrm>
            <a:off x="228600" y="6119336"/>
            <a:ext cx="7772400" cy="738664"/>
          </a:xfrm>
          <a:prstGeom prst="rect">
            <a:avLst/>
          </a:prstGeom>
          <a:noFill/>
        </p:spPr>
        <p:txBody>
          <a:bodyPr wrap="square" rtlCol="0">
            <a:spAutoFit/>
          </a:bodyPr>
          <a:lstStyle/>
          <a:p>
            <a:r>
              <a:rPr lang="en-US" sz="1400" dirty="0" smtClean="0">
                <a:solidFill>
                  <a:prstClr val="black"/>
                </a:solidFill>
              </a:rPr>
              <a:t>Note:  Benefits and costs computed through 2060; assumes each life-year is worth </a:t>
            </a:r>
            <a:r>
              <a:rPr lang="en-US" sz="1400" smtClean="0">
                <a:solidFill>
                  <a:prstClr val="black"/>
                </a:solidFill>
              </a:rPr>
              <a:t>$100,000</a:t>
            </a:r>
            <a:r>
              <a:rPr lang="en-US" sz="1400" dirty="0" smtClean="0">
                <a:solidFill>
                  <a:prstClr val="black"/>
                </a:solidFill>
              </a:rPr>
              <a:t>.  Costs and benefits are discounted at 3% annually.  Government costs are net of taxes for the major entitlement programs: OASDI, Medicare, Medicaid, and SSI.</a:t>
            </a:r>
            <a:endParaRPr lang="en-US" sz="1400" dirty="0">
              <a:solidFill>
                <a:prstClr val="black"/>
              </a:solidFill>
            </a:endParaRPr>
          </a:p>
        </p:txBody>
      </p:sp>
    </p:spTree>
    <p:extLst>
      <p:ext uri="{BB962C8B-B14F-4D97-AF65-F5344CB8AC3E}">
        <p14:creationId xmlns:p14="http://schemas.microsoft.com/office/powerpoint/2010/main" val="7712040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 dur="5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2"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US" dirty="0"/>
          </a:p>
        </p:txBody>
      </p:sp>
      <p:sp>
        <p:nvSpPr>
          <p:cNvPr id="3" name="Content Placeholder 2"/>
          <p:cNvSpPr>
            <a:spLocks noGrp="1"/>
          </p:cNvSpPr>
          <p:nvPr>
            <p:ph idx="1"/>
          </p:nvPr>
        </p:nvSpPr>
        <p:spPr>
          <a:xfrm>
            <a:off x="457200" y="1196752"/>
            <a:ext cx="8229600" cy="5257800"/>
          </a:xfrm>
        </p:spPr>
        <p:txBody>
          <a:bodyPr>
            <a:normAutofit fontScale="92500"/>
          </a:bodyPr>
          <a:lstStyle/>
          <a:p>
            <a:pPr marL="0" indent="0">
              <a:spcAft>
                <a:spcPts val="1200"/>
              </a:spcAft>
              <a:buNone/>
            </a:pPr>
            <a:endParaRPr lang="en-US" sz="2800" dirty="0" smtClean="0"/>
          </a:p>
          <a:p>
            <a:pPr>
              <a:spcAft>
                <a:spcPts val="1200"/>
              </a:spcAft>
            </a:pPr>
            <a:r>
              <a:rPr lang="en-US" sz="2800" dirty="0" smtClean="0"/>
              <a:t>More than $7 trillion in social value awaits the US alone if we can translate laboratory studies into the clinic</a:t>
            </a:r>
          </a:p>
          <a:p>
            <a:pPr lvl="1">
              <a:spcAft>
                <a:spcPts val="1200"/>
              </a:spcAft>
            </a:pPr>
            <a:r>
              <a:rPr lang="en-US" sz="2800" dirty="0" smtClean="0"/>
              <a:t>A 10% chance of scientific success would justify an investment of $700 billion</a:t>
            </a:r>
          </a:p>
          <a:p>
            <a:pPr>
              <a:spcAft>
                <a:spcPts val="1200"/>
              </a:spcAft>
            </a:pPr>
            <a:r>
              <a:rPr lang="en-US" sz="2800" dirty="0" smtClean="0"/>
              <a:t>Fiscal challenges are manageable</a:t>
            </a:r>
          </a:p>
          <a:p>
            <a:pPr>
              <a:spcAft>
                <a:spcPts val="1200"/>
              </a:spcAft>
            </a:pPr>
            <a:r>
              <a:rPr lang="en-US" sz="2800" dirty="0" smtClean="0"/>
              <a:t>Enormous social value in prevention generally, but some healthcare systems do not reward it sufficiently</a:t>
            </a:r>
          </a:p>
          <a:p>
            <a:pPr lvl="1">
              <a:spcAft>
                <a:spcPts val="1200"/>
              </a:spcAft>
            </a:pPr>
            <a:r>
              <a:rPr lang="en-US" sz="2800" dirty="0" smtClean="0"/>
              <a:t>Paying for health, rather than health care, would move us in the right direction</a:t>
            </a:r>
          </a:p>
        </p:txBody>
      </p:sp>
      <p:sp>
        <p:nvSpPr>
          <p:cNvPr id="4" name="Slide Number Placeholder 3"/>
          <p:cNvSpPr>
            <a:spLocks noGrp="1"/>
          </p:cNvSpPr>
          <p:nvPr>
            <p:ph type="sldNum" sz="quarter" idx="16"/>
          </p:nvPr>
        </p:nvSpPr>
        <p:spPr/>
        <p:txBody>
          <a:bodyPr/>
          <a:lstStyle/>
          <a:p>
            <a:fld id="{C5BEF72E-890F-4508-B182-8C7C3AA365CD}" type="slidenum">
              <a:rPr lang="en-US" smtClean="0"/>
              <a:pPr/>
              <a:t>59</a:t>
            </a:fld>
            <a:endParaRPr lang="en-US" dirty="0"/>
          </a:p>
        </p:txBody>
      </p:sp>
    </p:spTree>
    <p:extLst>
      <p:ext uri="{BB962C8B-B14F-4D97-AF65-F5344CB8AC3E}">
        <p14:creationId xmlns:p14="http://schemas.microsoft.com/office/powerpoint/2010/main" val="31205413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rrowheads="1"/>
          </p:cNvPicPr>
          <p:nvPr/>
        </p:nvPicPr>
        <p:blipFill>
          <a:blip r:embed="rId4" cstate="print"/>
          <a:srcRect/>
          <a:stretch>
            <a:fillRect/>
          </a:stretch>
        </p:blipFill>
        <p:spPr bwMode="auto">
          <a:xfrm>
            <a:off x="423863" y="850900"/>
            <a:ext cx="292100" cy="419100"/>
          </a:xfrm>
          <a:prstGeom prst="rect">
            <a:avLst/>
          </a:prstGeom>
          <a:noFill/>
          <a:ln w="12700">
            <a:noFill/>
            <a:miter lim="800000"/>
            <a:headEnd/>
            <a:tailEnd/>
          </a:ln>
        </p:spPr>
      </p:pic>
      <p:pic>
        <p:nvPicPr>
          <p:cNvPr id="2052" name="Picture 3"/>
          <p:cNvPicPr>
            <a:picLocks noChangeArrowheads="1"/>
          </p:cNvPicPr>
          <p:nvPr/>
        </p:nvPicPr>
        <p:blipFill>
          <a:blip r:embed="rId4" cstate="print"/>
          <a:srcRect/>
          <a:stretch>
            <a:fillRect/>
          </a:stretch>
        </p:blipFill>
        <p:spPr bwMode="auto">
          <a:xfrm>
            <a:off x="830263" y="850900"/>
            <a:ext cx="293687" cy="419100"/>
          </a:xfrm>
          <a:prstGeom prst="rect">
            <a:avLst/>
          </a:prstGeom>
          <a:noFill/>
          <a:ln w="12700">
            <a:noFill/>
            <a:miter lim="800000"/>
            <a:headEnd/>
            <a:tailEnd/>
          </a:ln>
        </p:spPr>
      </p:pic>
      <p:pic>
        <p:nvPicPr>
          <p:cNvPr id="2053" name="Picture 4"/>
          <p:cNvPicPr>
            <a:picLocks noChangeArrowheads="1"/>
          </p:cNvPicPr>
          <p:nvPr/>
        </p:nvPicPr>
        <p:blipFill>
          <a:blip r:embed="rId4" cstate="print"/>
          <a:srcRect/>
          <a:stretch>
            <a:fillRect/>
          </a:stretch>
        </p:blipFill>
        <p:spPr bwMode="auto">
          <a:xfrm>
            <a:off x="1236663" y="927100"/>
            <a:ext cx="293687" cy="419100"/>
          </a:xfrm>
          <a:prstGeom prst="rect">
            <a:avLst/>
          </a:prstGeom>
          <a:noFill/>
          <a:ln w="12700">
            <a:noFill/>
            <a:miter lim="800000"/>
            <a:headEnd/>
            <a:tailEnd/>
          </a:ln>
        </p:spPr>
      </p:pic>
      <p:pic>
        <p:nvPicPr>
          <p:cNvPr id="2054" name="Picture 5"/>
          <p:cNvPicPr>
            <a:picLocks noChangeArrowheads="1"/>
          </p:cNvPicPr>
          <p:nvPr/>
        </p:nvPicPr>
        <p:blipFill>
          <a:blip r:embed="rId4" cstate="print"/>
          <a:srcRect/>
          <a:stretch>
            <a:fillRect/>
          </a:stretch>
        </p:blipFill>
        <p:spPr bwMode="auto">
          <a:xfrm>
            <a:off x="830263" y="1460500"/>
            <a:ext cx="293687" cy="419100"/>
          </a:xfrm>
          <a:prstGeom prst="rect">
            <a:avLst/>
          </a:prstGeom>
          <a:noFill/>
          <a:ln w="12700">
            <a:noFill/>
            <a:miter lim="800000"/>
            <a:headEnd/>
            <a:tailEnd/>
          </a:ln>
        </p:spPr>
      </p:pic>
      <p:pic>
        <p:nvPicPr>
          <p:cNvPr id="2055" name="Picture 6"/>
          <p:cNvPicPr>
            <a:picLocks noChangeArrowheads="1"/>
          </p:cNvPicPr>
          <p:nvPr/>
        </p:nvPicPr>
        <p:blipFill>
          <a:blip r:embed="rId4" cstate="print"/>
          <a:srcRect/>
          <a:stretch>
            <a:fillRect/>
          </a:stretch>
        </p:blipFill>
        <p:spPr bwMode="auto">
          <a:xfrm>
            <a:off x="1371600" y="1536700"/>
            <a:ext cx="293688" cy="419100"/>
          </a:xfrm>
          <a:prstGeom prst="rect">
            <a:avLst/>
          </a:prstGeom>
          <a:noFill/>
          <a:ln w="12700">
            <a:noFill/>
            <a:miter lim="800000"/>
            <a:headEnd/>
            <a:tailEnd/>
          </a:ln>
        </p:spPr>
      </p:pic>
      <p:pic>
        <p:nvPicPr>
          <p:cNvPr id="2056" name="Picture 7"/>
          <p:cNvPicPr>
            <a:picLocks noChangeArrowheads="1"/>
          </p:cNvPicPr>
          <p:nvPr/>
        </p:nvPicPr>
        <p:blipFill>
          <a:blip r:embed="rId4" cstate="print"/>
          <a:srcRect/>
          <a:stretch>
            <a:fillRect/>
          </a:stretch>
        </p:blipFill>
        <p:spPr bwMode="auto">
          <a:xfrm>
            <a:off x="355600" y="1460500"/>
            <a:ext cx="293688" cy="419100"/>
          </a:xfrm>
          <a:prstGeom prst="rect">
            <a:avLst/>
          </a:prstGeom>
          <a:noFill/>
          <a:ln w="12700">
            <a:noFill/>
            <a:miter lim="800000"/>
            <a:headEnd/>
            <a:tailEnd/>
          </a:ln>
        </p:spPr>
      </p:pic>
      <p:pic>
        <p:nvPicPr>
          <p:cNvPr id="2057" name="Picture 8"/>
          <p:cNvPicPr>
            <a:picLocks noChangeArrowheads="1"/>
          </p:cNvPicPr>
          <p:nvPr/>
        </p:nvPicPr>
        <p:blipFill>
          <a:blip r:embed="rId4" cstate="print"/>
          <a:srcRect/>
          <a:stretch>
            <a:fillRect/>
          </a:stretch>
        </p:blipFill>
        <p:spPr bwMode="auto">
          <a:xfrm>
            <a:off x="492125" y="2222500"/>
            <a:ext cx="293688" cy="419100"/>
          </a:xfrm>
          <a:prstGeom prst="rect">
            <a:avLst/>
          </a:prstGeom>
          <a:noFill/>
          <a:ln w="12700">
            <a:noFill/>
            <a:miter lim="800000"/>
            <a:headEnd/>
            <a:tailEnd/>
          </a:ln>
        </p:spPr>
      </p:pic>
      <p:pic>
        <p:nvPicPr>
          <p:cNvPr id="2058" name="Picture 9"/>
          <p:cNvPicPr>
            <a:picLocks noChangeArrowheads="1"/>
          </p:cNvPicPr>
          <p:nvPr/>
        </p:nvPicPr>
        <p:blipFill>
          <a:blip r:embed="rId4" cstate="print"/>
          <a:srcRect/>
          <a:stretch>
            <a:fillRect/>
          </a:stretch>
        </p:blipFill>
        <p:spPr bwMode="auto">
          <a:xfrm>
            <a:off x="1033463" y="2146300"/>
            <a:ext cx="292100" cy="419100"/>
          </a:xfrm>
          <a:prstGeom prst="rect">
            <a:avLst/>
          </a:prstGeom>
          <a:noFill/>
          <a:ln w="12700">
            <a:noFill/>
            <a:miter lim="800000"/>
            <a:headEnd/>
            <a:tailEnd/>
          </a:ln>
        </p:spPr>
      </p:pic>
      <p:pic>
        <p:nvPicPr>
          <p:cNvPr id="2059" name="Picture 10"/>
          <p:cNvPicPr>
            <a:picLocks noChangeArrowheads="1"/>
          </p:cNvPicPr>
          <p:nvPr/>
        </p:nvPicPr>
        <p:blipFill>
          <a:blip r:embed="rId4" cstate="print"/>
          <a:srcRect/>
          <a:stretch>
            <a:fillRect/>
          </a:stretch>
        </p:blipFill>
        <p:spPr bwMode="auto">
          <a:xfrm>
            <a:off x="1574800" y="2222500"/>
            <a:ext cx="293688" cy="419100"/>
          </a:xfrm>
          <a:prstGeom prst="rect">
            <a:avLst/>
          </a:prstGeom>
          <a:noFill/>
          <a:ln w="12700">
            <a:noFill/>
            <a:miter lim="800000"/>
            <a:headEnd/>
            <a:tailEnd/>
          </a:ln>
        </p:spPr>
      </p:pic>
      <p:pic>
        <p:nvPicPr>
          <p:cNvPr id="2060" name="Picture 11"/>
          <p:cNvPicPr>
            <a:picLocks noChangeArrowheads="1"/>
          </p:cNvPicPr>
          <p:nvPr/>
        </p:nvPicPr>
        <p:blipFill>
          <a:blip r:embed="rId4" cstate="print"/>
          <a:srcRect/>
          <a:stretch>
            <a:fillRect/>
          </a:stretch>
        </p:blipFill>
        <p:spPr bwMode="auto">
          <a:xfrm>
            <a:off x="627063" y="241300"/>
            <a:ext cx="293687" cy="419100"/>
          </a:xfrm>
          <a:prstGeom prst="rect">
            <a:avLst/>
          </a:prstGeom>
          <a:noFill/>
          <a:ln w="12700">
            <a:noFill/>
            <a:miter lim="800000"/>
            <a:headEnd/>
            <a:tailEnd/>
          </a:ln>
        </p:spPr>
      </p:pic>
      <p:graphicFrame>
        <p:nvGraphicFramePr>
          <p:cNvPr id="2050" name="Object 12"/>
          <p:cNvGraphicFramePr>
            <a:graphicFrameLocks/>
          </p:cNvGraphicFramePr>
          <p:nvPr/>
        </p:nvGraphicFramePr>
        <p:xfrm>
          <a:off x="3789363" y="1260475"/>
          <a:ext cx="1406525" cy="1568450"/>
        </p:xfrm>
        <a:graphic>
          <a:graphicData uri="http://schemas.openxmlformats.org/presentationml/2006/ole">
            <mc:AlternateContent xmlns:mc="http://schemas.openxmlformats.org/markup-compatibility/2006">
              <mc:Choice xmlns:v="urn:schemas-microsoft-com:vml" Requires="v">
                <p:oleObj spid="_x0000_s149536" name="Microsoft ClipArt Gallery" r:id="rId5" imgW="3073400" imgH="3162300" progId="">
                  <p:embed/>
                </p:oleObj>
              </mc:Choice>
              <mc:Fallback>
                <p:oleObj name="Microsoft ClipArt Gallery" r:id="rId5" imgW="3073400" imgH="3162300" progId="">
                  <p:embed/>
                  <p:pic>
                    <p:nvPicPr>
                      <p:cNvPr id="0"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363" y="1260475"/>
                        <a:ext cx="14065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1" name="Picture 13"/>
          <p:cNvPicPr>
            <a:picLocks noChangeArrowheads="1"/>
          </p:cNvPicPr>
          <p:nvPr/>
        </p:nvPicPr>
        <p:blipFill>
          <a:blip r:embed="rId7" cstate="print"/>
          <a:srcRect/>
          <a:stretch>
            <a:fillRect/>
          </a:stretch>
        </p:blipFill>
        <p:spPr bwMode="auto">
          <a:xfrm>
            <a:off x="1643063" y="800100"/>
            <a:ext cx="5837237" cy="355600"/>
          </a:xfrm>
          <a:prstGeom prst="rect">
            <a:avLst/>
          </a:prstGeom>
          <a:noFill/>
          <a:ln w="12700">
            <a:noFill/>
            <a:miter lim="800000"/>
            <a:headEnd/>
            <a:tailEnd/>
          </a:ln>
        </p:spPr>
      </p:pic>
      <p:pic>
        <p:nvPicPr>
          <p:cNvPr id="2062" name="Picture 14"/>
          <p:cNvPicPr>
            <a:picLocks noChangeArrowheads="1"/>
          </p:cNvPicPr>
          <p:nvPr/>
        </p:nvPicPr>
        <p:blipFill>
          <a:blip r:embed="rId4" cstate="print"/>
          <a:srcRect/>
          <a:stretch>
            <a:fillRect/>
          </a:stretch>
        </p:blipFill>
        <p:spPr bwMode="auto">
          <a:xfrm>
            <a:off x="8010525" y="698500"/>
            <a:ext cx="292100" cy="419100"/>
          </a:xfrm>
          <a:prstGeom prst="rect">
            <a:avLst/>
          </a:prstGeom>
          <a:noFill/>
          <a:ln w="12700">
            <a:noFill/>
            <a:miter lim="800000"/>
            <a:headEnd/>
            <a:tailEnd/>
          </a:ln>
        </p:spPr>
      </p:pic>
      <p:sp>
        <p:nvSpPr>
          <p:cNvPr id="2063" name="Rectangle 15"/>
          <p:cNvSpPr>
            <a:spLocks noChangeArrowheads="1"/>
          </p:cNvSpPr>
          <p:nvPr/>
        </p:nvSpPr>
        <p:spPr bwMode="auto">
          <a:xfrm>
            <a:off x="3738563" y="222250"/>
            <a:ext cx="1747272" cy="643766"/>
          </a:xfrm>
          <a:prstGeom prst="rect">
            <a:avLst/>
          </a:prstGeom>
          <a:noFill/>
          <a:ln w="12700">
            <a:noFill/>
            <a:miter lim="800000"/>
            <a:headEnd/>
            <a:tailEnd/>
          </a:ln>
        </p:spPr>
        <p:txBody>
          <a:bodyPr wrap="none" lIns="90487" tIns="44450" rIns="90487" bIns="44450">
            <a:spAutoFit/>
          </a:bodyPr>
          <a:lstStyle/>
          <a:p>
            <a:pPr eaLnBrk="0" hangingPunct="0"/>
            <a:r>
              <a:rPr lang="en-GB" sz="3600" b="1" dirty="0">
                <a:latin typeface="+mj-lt"/>
              </a:rPr>
              <a:t>Ageing</a:t>
            </a:r>
          </a:p>
        </p:txBody>
      </p:sp>
      <p:pic>
        <p:nvPicPr>
          <p:cNvPr id="2064" name="Picture 16"/>
          <p:cNvPicPr>
            <a:picLocks noChangeArrowheads="1"/>
          </p:cNvPicPr>
          <p:nvPr/>
        </p:nvPicPr>
        <p:blipFill>
          <a:blip r:embed="rId8" cstate="print"/>
          <a:srcRect/>
          <a:stretch>
            <a:fillRect/>
          </a:stretch>
        </p:blipFill>
        <p:spPr bwMode="auto">
          <a:xfrm>
            <a:off x="942975" y="2730500"/>
            <a:ext cx="327025" cy="1066800"/>
          </a:xfrm>
          <a:prstGeom prst="rect">
            <a:avLst/>
          </a:prstGeom>
          <a:noFill/>
          <a:ln w="12700">
            <a:noFill/>
            <a:miter lim="800000"/>
            <a:headEnd/>
            <a:tailEnd/>
          </a:ln>
        </p:spPr>
      </p:pic>
      <p:pic>
        <p:nvPicPr>
          <p:cNvPr id="2065" name="Picture 17"/>
          <p:cNvPicPr>
            <a:picLocks noChangeArrowheads="1"/>
          </p:cNvPicPr>
          <p:nvPr/>
        </p:nvPicPr>
        <p:blipFill>
          <a:blip r:embed="rId8" cstate="print"/>
          <a:srcRect/>
          <a:stretch>
            <a:fillRect/>
          </a:stretch>
        </p:blipFill>
        <p:spPr bwMode="auto">
          <a:xfrm>
            <a:off x="7918450" y="2654300"/>
            <a:ext cx="328613" cy="1066800"/>
          </a:xfrm>
          <a:prstGeom prst="rect">
            <a:avLst/>
          </a:prstGeom>
          <a:noFill/>
          <a:ln w="12700">
            <a:noFill/>
            <a:miter lim="800000"/>
            <a:headEnd/>
            <a:tailEnd/>
          </a:ln>
        </p:spPr>
      </p:pic>
      <p:sp>
        <p:nvSpPr>
          <p:cNvPr id="2066" name="Rectangle 18"/>
          <p:cNvSpPr>
            <a:spLocks noChangeArrowheads="1"/>
          </p:cNvSpPr>
          <p:nvPr/>
        </p:nvSpPr>
        <p:spPr bwMode="auto">
          <a:xfrm>
            <a:off x="1587500" y="2889250"/>
            <a:ext cx="2183289" cy="643766"/>
          </a:xfrm>
          <a:prstGeom prst="rect">
            <a:avLst/>
          </a:prstGeom>
          <a:noFill/>
          <a:ln w="12700">
            <a:noFill/>
            <a:miter lim="800000"/>
            <a:headEnd/>
            <a:tailEnd/>
          </a:ln>
        </p:spPr>
        <p:txBody>
          <a:bodyPr wrap="none" lIns="90487" tIns="44450" rIns="90487" bIns="44450">
            <a:spAutoFit/>
          </a:bodyPr>
          <a:lstStyle/>
          <a:p>
            <a:pPr eaLnBrk="0" hangingPunct="0"/>
            <a:r>
              <a:rPr lang="en-GB" sz="3600" b="1">
                <a:latin typeface="+mj-lt"/>
              </a:rPr>
              <a:t>Breeding</a:t>
            </a:r>
          </a:p>
        </p:txBody>
      </p:sp>
      <p:sp>
        <p:nvSpPr>
          <p:cNvPr id="2067" name="Rectangle 19"/>
          <p:cNvSpPr>
            <a:spLocks noChangeArrowheads="1"/>
          </p:cNvSpPr>
          <p:nvPr/>
        </p:nvSpPr>
        <p:spPr bwMode="auto">
          <a:xfrm>
            <a:off x="5652120" y="2889250"/>
            <a:ext cx="2183289" cy="643766"/>
          </a:xfrm>
          <a:prstGeom prst="rect">
            <a:avLst/>
          </a:prstGeom>
          <a:noFill/>
          <a:ln w="12700">
            <a:noFill/>
            <a:miter lim="800000"/>
            <a:headEnd/>
            <a:tailEnd/>
          </a:ln>
        </p:spPr>
        <p:txBody>
          <a:bodyPr wrap="none" lIns="90487" tIns="44450" rIns="90487" bIns="44450">
            <a:spAutoFit/>
          </a:bodyPr>
          <a:lstStyle/>
          <a:p>
            <a:pPr eaLnBrk="0" hangingPunct="0"/>
            <a:r>
              <a:rPr lang="en-GB" sz="3600" b="1" dirty="0">
                <a:latin typeface="+mj-lt"/>
              </a:rPr>
              <a:t>Breeding</a:t>
            </a:r>
          </a:p>
        </p:txBody>
      </p:sp>
      <p:pic>
        <p:nvPicPr>
          <p:cNvPr id="2068" name="Picture 20"/>
          <p:cNvPicPr>
            <a:picLocks noChangeArrowheads="1"/>
          </p:cNvPicPr>
          <p:nvPr/>
        </p:nvPicPr>
        <p:blipFill>
          <a:blip r:embed="rId4" cstate="print"/>
          <a:srcRect/>
          <a:stretch>
            <a:fillRect/>
          </a:stretch>
        </p:blipFill>
        <p:spPr bwMode="auto">
          <a:xfrm>
            <a:off x="152400" y="4203700"/>
            <a:ext cx="293688" cy="419100"/>
          </a:xfrm>
          <a:prstGeom prst="rect">
            <a:avLst/>
          </a:prstGeom>
          <a:noFill/>
          <a:ln w="12700">
            <a:noFill/>
            <a:miter lim="800000"/>
            <a:headEnd/>
            <a:tailEnd/>
          </a:ln>
        </p:spPr>
      </p:pic>
      <p:pic>
        <p:nvPicPr>
          <p:cNvPr id="2069" name="Picture 21"/>
          <p:cNvPicPr>
            <a:picLocks noChangeArrowheads="1"/>
          </p:cNvPicPr>
          <p:nvPr/>
        </p:nvPicPr>
        <p:blipFill>
          <a:blip r:embed="rId4" cstate="print"/>
          <a:srcRect/>
          <a:stretch>
            <a:fillRect/>
          </a:stretch>
        </p:blipFill>
        <p:spPr bwMode="auto">
          <a:xfrm>
            <a:off x="560388" y="4203700"/>
            <a:ext cx="292100" cy="419100"/>
          </a:xfrm>
          <a:prstGeom prst="rect">
            <a:avLst/>
          </a:prstGeom>
          <a:noFill/>
          <a:ln w="12700">
            <a:noFill/>
            <a:miter lim="800000"/>
            <a:headEnd/>
            <a:tailEnd/>
          </a:ln>
        </p:spPr>
      </p:pic>
      <p:pic>
        <p:nvPicPr>
          <p:cNvPr id="2070" name="Picture 22"/>
          <p:cNvPicPr>
            <a:picLocks noChangeArrowheads="1"/>
          </p:cNvPicPr>
          <p:nvPr/>
        </p:nvPicPr>
        <p:blipFill>
          <a:blip r:embed="rId4" cstate="print"/>
          <a:srcRect/>
          <a:stretch>
            <a:fillRect/>
          </a:stretch>
        </p:blipFill>
        <p:spPr bwMode="auto">
          <a:xfrm>
            <a:off x="1371600" y="3822700"/>
            <a:ext cx="293688" cy="419100"/>
          </a:xfrm>
          <a:prstGeom prst="rect">
            <a:avLst/>
          </a:prstGeom>
          <a:noFill/>
          <a:ln w="12700">
            <a:noFill/>
            <a:miter lim="800000"/>
            <a:headEnd/>
            <a:tailEnd/>
          </a:ln>
        </p:spPr>
      </p:pic>
      <p:pic>
        <p:nvPicPr>
          <p:cNvPr id="2071" name="Picture 23"/>
          <p:cNvPicPr>
            <a:picLocks noChangeArrowheads="1"/>
          </p:cNvPicPr>
          <p:nvPr/>
        </p:nvPicPr>
        <p:blipFill>
          <a:blip r:embed="rId4" cstate="print"/>
          <a:srcRect/>
          <a:stretch>
            <a:fillRect/>
          </a:stretch>
        </p:blipFill>
        <p:spPr bwMode="auto">
          <a:xfrm>
            <a:off x="560388" y="4813300"/>
            <a:ext cx="292100" cy="419100"/>
          </a:xfrm>
          <a:prstGeom prst="rect">
            <a:avLst/>
          </a:prstGeom>
          <a:noFill/>
          <a:ln w="12700">
            <a:noFill/>
            <a:miter lim="800000"/>
            <a:headEnd/>
            <a:tailEnd/>
          </a:ln>
        </p:spPr>
      </p:pic>
      <p:pic>
        <p:nvPicPr>
          <p:cNvPr id="2072" name="Picture 24"/>
          <p:cNvPicPr>
            <a:picLocks noChangeArrowheads="1"/>
          </p:cNvPicPr>
          <p:nvPr/>
        </p:nvPicPr>
        <p:blipFill>
          <a:blip r:embed="rId4" cstate="print"/>
          <a:srcRect/>
          <a:stretch>
            <a:fillRect/>
          </a:stretch>
        </p:blipFill>
        <p:spPr bwMode="auto">
          <a:xfrm>
            <a:off x="898525" y="3898900"/>
            <a:ext cx="292100" cy="419100"/>
          </a:xfrm>
          <a:prstGeom prst="rect">
            <a:avLst/>
          </a:prstGeom>
          <a:noFill/>
          <a:ln w="12700">
            <a:noFill/>
            <a:miter lim="800000"/>
            <a:headEnd/>
            <a:tailEnd/>
          </a:ln>
        </p:spPr>
      </p:pic>
      <p:pic>
        <p:nvPicPr>
          <p:cNvPr id="2073" name="Picture 25"/>
          <p:cNvPicPr>
            <a:picLocks noChangeArrowheads="1"/>
          </p:cNvPicPr>
          <p:nvPr/>
        </p:nvPicPr>
        <p:blipFill>
          <a:blip r:embed="rId4" cstate="print"/>
          <a:srcRect/>
          <a:stretch>
            <a:fillRect/>
          </a:stretch>
        </p:blipFill>
        <p:spPr bwMode="auto">
          <a:xfrm>
            <a:off x="85725" y="4813300"/>
            <a:ext cx="292100" cy="419100"/>
          </a:xfrm>
          <a:prstGeom prst="rect">
            <a:avLst/>
          </a:prstGeom>
          <a:noFill/>
          <a:ln w="12700">
            <a:noFill/>
            <a:miter lim="800000"/>
            <a:headEnd/>
            <a:tailEnd/>
          </a:ln>
        </p:spPr>
      </p:pic>
      <p:pic>
        <p:nvPicPr>
          <p:cNvPr id="2074" name="Picture 26"/>
          <p:cNvPicPr>
            <a:picLocks noChangeArrowheads="1"/>
          </p:cNvPicPr>
          <p:nvPr/>
        </p:nvPicPr>
        <p:blipFill>
          <a:blip r:embed="rId4" cstate="print"/>
          <a:srcRect/>
          <a:stretch>
            <a:fillRect/>
          </a:stretch>
        </p:blipFill>
        <p:spPr bwMode="auto">
          <a:xfrm>
            <a:off x="220663" y="5575300"/>
            <a:ext cx="293687" cy="419100"/>
          </a:xfrm>
          <a:prstGeom prst="rect">
            <a:avLst/>
          </a:prstGeom>
          <a:noFill/>
          <a:ln w="12700">
            <a:noFill/>
            <a:miter lim="800000"/>
            <a:headEnd/>
            <a:tailEnd/>
          </a:ln>
        </p:spPr>
      </p:pic>
      <p:pic>
        <p:nvPicPr>
          <p:cNvPr id="2075" name="Picture 27"/>
          <p:cNvPicPr>
            <a:picLocks noChangeArrowheads="1"/>
          </p:cNvPicPr>
          <p:nvPr/>
        </p:nvPicPr>
        <p:blipFill>
          <a:blip r:embed="rId4" cstate="print"/>
          <a:srcRect/>
          <a:stretch>
            <a:fillRect/>
          </a:stretch>
        </p:blipFill>
        <p:spPr bwMode="auto">
          <a:xfrm>
            <a:off x="762000" y="5499100"/>
            <a:ext cx="293688" cy="419100"/>
          </a:xfrm>
          <a:prstGeom prst="rect">
            <a:avLst/>
          </a:prstGeom>
          <a:noFill/>
          <a:ln w="12700">
            <a:noFill/>
            <a:miter lim="800000"/>
            <a:headEnd/>
            <a:tailEnd/>
          </a:ln>
        </p:spPr>
      </p:pic>
      <p:pic>
        <p:nvPicPr>
          <p:cNvPr id="2076" name="Picture 28"/>
          <p:cNvPicPr>
            <a:picLocks noChangeArrowheads="1"/>
          </p:cNvPicPr>
          <p:nvPr/>
        </p:nvPicPr>
        <p:blipFill>
          <a:blip r:embed="rId4" cstate="print"/>
          <a:srcRect/>
          <a:stretch>
            <a:fillRect/>
          </a:stretch>
        </p:blipFill>
        <p:spPr bwMode="auto">
          <a:xfrm>
            <a:off x="1236663" y="5194300"/>
            <a:ext cx="293687" cy="419100"/>
          </a:xfrm>
          <a:prstGeom prst="rect">
            <a:avLst/>
          </a:prstGeom>
          <a:noFill/>
          <a:ln w="12700">
            <a:noFill/>
            <a:miter lim="800000"/>
            <a:headEnd/>
            <a:tailEnd/>
          </a:ln>
        </p:spPr>
      </p:pic>
      <p:pic>
        <p:nvPicPr>
          <p:cNvPr id="2077" name="Picture 29"/>
          <p:cNvPicPr>
            <a:picLocks noChangeArrowheads="1"/>
          </p:cNvPicPr>
          <p:nvPr/>
        </p:nvPicPr>
        <p:blipFill>
          <a:blip r:embed="rId4" cstate="print"/>
          <a:srcRect/>
          <a:stretch>
            <a:fillRect/>
          </a:stretch>
        </p:blipFill>
        <p:spPr bwMode="auto">
          <a:xfrm>
            <a:off x="355600" y="3594100"/>
            <a:ext cx="293688" cy="419100"/>
          </a:xfrm>
          <a:prstGeom prst="rect">
            <a:avLst/>
          </a:prstGeom>
          <a:noFill/>
          <a:ln w="12700">
            <a:noFill/>
            <a:miter lim="800000"/>
            <a:headEnd/>
            <a:tailEnd/>
          </a:ln>
        </p:spPr>
      </p:pic>
      <p:pic>
        <p:nvPicPr>
          <p:cNvPr id="2078" name="Picture 30"/>
          <p:cNvPicPr>
            <a:picLocks noChangeArrowheads="1"/>
          </p:cNvPicPr>
          <p:nvPr/>
        </p:nvPicPr>
        <p:blipFill>
          <a:blip r:embed="rId4" cstate="print"/>
          <a:srcRect/>
          <a:stretch>
            <a:fillRect/>
          </a:stretch>
        </p:blipFill>
        <p:spPr bwMode="auto">
          <a:xfrm>
            <a:off x="1711325" y="4279900"/>
            <a:ext cx="293688" cy="419100"/>
          </a:xfrm>
          <a:prstGeom prst="rect">
            <a:avLst/>
          </a:prstGeom>
          <a:noFill/>
          <a:ln w="12700">
            <a:noFill/>
            <a:miter lim="800000"/>
            <a:headEnd/>
            <a:tailEnd/>
          </a:ln>
        </p:spPr>
      </p:pic>
      <p:pic>
        <p:nvPicPr>
          <p:cNvPr id="2079" name="Picture 31"/>
          <p:cNvPicPr>
            <a:picLocks noChangeArrowheads="1"/>
          </p:cNvPicPr>
          <p:nvPr/>
        </p:nvPicPr>
        <p:blipFill>
          <a:blip r:embed="rId4" cstate="print"/>
          <a:srcRect/>
          <a:stretch>
            <a:fillRect/>
          </a:stretch>
        </p:blipFill>
        <p:spPr bwMode="auto">
          <a:xfrm>
            <a:off x="2117725" y="4279900"/>
            <a:ext cx="292100" cy="419100"/>
          </a:xfrm>
          <a:prstGeom prst="rect">
            <a:avLst/>
          </a:prstGeom>
          <a:noFill/>
          <a:ln w="12700">
            <a:noFill/>
            <a:miter lim="800000"/>
            <a:headEnd/>
            <a:tailEnd/>
          </a:ln>
        </p:spPr>
      </p:pic>
      <p:pic>
        <p:nvPicPr>
          <p:cNvPr id="2080" name="Picture 32"/>
          <p:cNvPicPr>
            <a:picLocks noChangeArrowheads="1"/>
          </p:cNvPicPr>
          <p:nvPr/>
        </p:nvPicPr>
        <p:blipFill>
          <a:blip r:embed="rId4" cstate="print"/>
          <a:srcRect/>
          <a:stretch>
            <a:fillRect/>
          </a:stretch>
        </p:blipFill>
        <p:spPr bwMode="auto">
          <a:xfrm>
            <a:off x="2524125" y="4356100"/>
            <a:ext cx="292100" cy="419100"/>
          </a:xfrm>
          <a:prstGeom prst="rect">
            <a:avLst/>
          </a:prstGeom>
          <a:noFill/>
          <a:ln w="12700">
            <a:noFill/>
            <a:miter lim="800000"/>
            <a:headEnd/>
            <a:tailEnd/>
          </a:ln>
        </p:spPr>
      </p:pic>
      <p:pic>
        <p:nvPicPr>
          <p:cNvPr id="2081" name="Picture 33"/>
          <p:cNvPicPr>
            <a:picLocks noChangeArrowheads="1"/>
          </p:cNvPicPr>
          <p:nvPr/>
        </p:nvPicPr>
        <p:blipFill>
          <a:blip r:embed="rId4" cstate="print"/>
          <a:srcRect/>
          <a:stretch>
            <a:fillRect/>
          </a:stretch>
        </p:blipFill>
        <p:spPr bwMode="auto">
          <a:xfrm>
            <a:off x="2117725" y="4889500"/>
            <a:ext cx="292100" cy="419100"/>
          </a:xfrm>
          <a:prstGeom prst="rect">
            <a:avLst/>
          </a:prstGeom>
          <a:noFill/>
          <a:ln w="12700">
            <a:noFill/>
            <a:miter lim="800000"/>
            <a:headEnd/>
            <a:tailEnd/>
          </a:ln>
        </p:spPr>
      </p:pic>
      <p:pic>
        <p:nvPicPr>
          <p:cNvPr id="2082" name="Picture 34"/>
          <p:cNvPicPr>
            <a:picLocks noChangeArrowheads="1"/>
          </p:cNvPicPr>
          <p:nvPr/>
        </p:nvPicPr>
        <p:blipFill>
          <a:blip r:embed="rId4" cstate="print"/>
          <a:srcRect/>
          <a:stretch>
            <a:fillRect/>
          </a:stretch>
        </p:blipFill>
        <p:spPr bwMode="auto">
          <a:xfrm>
            <a:off x="2659063" y="4965700"/>
            <a:ext cx="293687" cy="419100"/>
          </a:xfrm>
          <a:prstGeom prst="rect">
            <a:avLst/>
          </a:prstGeom>
          <a:noFill/>
          <a:ln w="12700">
            <a:noFill/>
            <a:miter lim="800000"/>
            <a:headEnd/>
            <a:tailEnd/>
          </a:ln>
        </p:spPr>
      </p:pic>
      <p:pic>
        <p:nvPicPr>
          <p:cNvPr id="2083" name="Picture 35"/>
          <p:cNvPicPr>
            <a:picLocks noChangeArrowheads="1"/>
          </p:cNvPicPr>
          <p:nvPr/>
        </p:nvPicPr>
        <p:blipFill>
          <a:blip r:embed="rId4" cstate="print"/>
          <a:srcRect/>
          <a:stretch>
            <a:fillRect/>
          </a:stretch>
        </p:blipFill>
        <p:spPr bwMode="auto">
          <a:xfrm>
            <a:off x="1643063" y="4889500"/>
            <a:ext cx="292100" cy="419100"/>
          </a:xfrm>
          <a:prstGeom prst="rect">
            <a:avLst/>
          </a:prstGeom>
          <a:noFill/>
          <a:ln w="12700">
            <a:noFill/>
            <a:miter lim="800000"/>
            <a:headEnd/>
            <a:tailEnd/>
          </a:ln>
        </p:spPr>
      </p:pic>
      <p:pic>
        <p:nvPicPr>
          <p:cNvPr id="2084" name="Picture 36"/>
          <p:cNvPicPr>
            <a:picLocks noChangeArrowheads="1"/>
          </p:cNvPicPr>
          <p:nvPr/>
        </p:nvPicPr>
        <p:blipFill>
          <a:blip r:embed="rId4" cstate="print"/>
          <a:srcRect/>
          <a:stretch>
            <a:fillRect/>
          </a:stretch>
        </p:blipFill>
        <p:spPr bwMode="auto">
          <a:xfrm>
            <a:off x="1304925" y="5727700"/>
            <a:ext cx="292100" cy="419100"/>
          </a:xfrm>
          <a:prstGeom prst="rect">
            <a:avLst/>
          </a:prstGeom>
          <a:noFill/>
          <a:ln w="12700">
            <a:noFill/>
            <a:miter lim="800000"/>
            <a:headEnd/>
            <a:tailEnd/>
          </a:ln>
        </p:spPr>
      </p:pic>
      <p:pic>
        <p:nvPicPr>
          <p:cNvPr id="2085" name="Picture 37"/>
          <p:cNvPicPr>
            <a:picLocks noChangeArrowheads="1"/>
          </p:cNvPicPr>
          <p:nvPr/>
        </p:nvPicPr>
        <p:blipFill>
          <a:blip r:embed="rId4" cstate="print"/>
          <a:srcRect/>
          <a:stretch>
            <a:fillRect/>
          </a:stretch>
        </p:blipFill>
        <p:spPr bwMode="auto">
          <a:xfrm>
            <a:off x="492125" y="6032500"/>
            <a:ext cx="293688" cy="419100"/>
          </a:xfrm>
          <a:prstGeom prst="rect">
            <a:avLst/>
          </a:prstGeom>
          <a:noFill/>
          <a:ln w="12700">
            <a:noFill/>
            <a:miter lim="800000"/>
            <a:headEnd/>
            <a:tailEnd/>
          </a:ln>
        </p:spPr>
      </p:pic>
      <p:pic>
        <p:nvPicPr>
          <p:cNvPr id="2086" name="Picture 38"/>
          <p:cNvPicPr>
            <a:picLocks noChangeArrowheads="1"/>
          </p:cNvPicPr>
          <p:nvPr/>
        </p:nvPicPr>
        <p:blipFill>
          <a:blip r:embed="rId4" cstate="print"/>
          <a:srcRect/>
          <a:stretch>
            <a:fillRect/>
          </a:stretch>
        </p:blipFill>
        <p:spPr bwMode="auto">
          <a:xfrm>
            <a:off x="1914525" y="5499100"/>
            <a:ext cx="292100" cy="419100"/>
          </a:xfrm>
          <a:prstGeom prst="rect">
            <a:avLst/>
          </a:prstGeom>
          <a:noFill/>
          <a:ln w="12700">
            <a:noFill/>
            <a:miter lim="800000"/>
            <a:headEnd/>
            <a:tailEnd/>
          </a:ln>
        </p:spPr>
      </p:pic>
      <p:pic>
        <p:nvPicPr>
          <p:cNvPr id="2087" name="Picture 39"/>
          <p:cNvPicPr>
            <a:picLocks noChangeArrowheads="1"/>
          </p:cNvPicPr>
          <p:nvPr/>
        </p:nvPicPr>
        <p:blipFill>
          <a:blip r:embed="rId4" cstate="print"/>
          <a:srcRect/>
          <a:stretch>
            <a:fillRect/>
          </a:stretch>
        </p:blipFill>
        <p:spPr bwMode="auto">
          <a:xfrm>
            <a:off x="1169988" y="4584700"/>
            <a:ext cx="292100" cy="419100"/>
          </a:xfrm>
          <a:prstGeom prst="rect">
            <a:avLst/>
          </a:prstGeom>
          <a:noFill/>
          <a:ln w="12700">
            <a:noFill/>
            <a:miter lim="800000"/>
            <a:headEnd/>
            <a:tailEnd/>
          </a:ln>
        </p:spPr>
      </p:pic>
      <p:pic>
        <p:nvPicPr>
          <p:cNvPr id="2088" name="Picture 40"/>
          <p:cNvPicPr>
            <a:picLocks noChangeArrowheads="1"/>
          </p:cNvPicPr>
          <p:nvPr/>
        </p:nvPicPr>
        <p:blipFill>
          <a:blip r:embed="rId4" cstate="print"/>
          <a:srcRect/>
          <a:stretch>
            <a:fillRect/>
          </a:stretch>
        </p:blipFill>
        <p:spPr bwMode="auto">
          <a:xfrm>
            <a:off x="3065463" y="4660900"/>
            <a:ext cx="293687" cy="419100"/>
          </a:xfrm>
          <a:prstGeom prst="rect">
            <a:avLst/>
          </a:prstGeom>
          <a:noFill/>
          <a:ln w="12700">
            <a:noFill/>
            <a:miter lim="800000"/>
            <a:headEnd/>
            <a:tailEnd/>
          </a:ln>
        </p:spPr>
      </p:pic>
      <p:pic>
        <p:nvPicPr>
          <p:cNvPr id="2089" name="Picture 41"/>
          <p:cNvPicPr>
            <a:picLocks noChangeArrowheads="1"/>
          </p:cNvPicPr>
          <p:nvPr/>
        </p:nvPicPr>
        <p:blipFill>
          <a:blip r:embed="rId4" cstate="print"/>
          <a:srcRect/>
          <a:stretch>
            <a:fillRect/>
          </a:stretch>
        </p:blipFill>
        <p:spPr bwMode="auto">
          <a:xfrm>
            <a:off x="3471863" y="4660900"/>
            <a:ext cx="292100" cy="419100"/>
          </a:xfrm>
          <a:prstGeom prst="rect">
            <a:avLst/>
          </a:prstGeom>
          <a:noFill/>
          <a:ln w="12700">
            <a:noFill/>
            <a:miter lim="800000"/>
            <a:headEnd/>
            <a:tailEnd/>
          </a:ln>
        </p:spPr>
      </p:pic>
      <p:pic>
        <p:nvPicPr>
          <p:cNvPr id="2090" name="Picture 42"/>
          <p:cNvPicPr>
            <a:picLocks noChangeArrowheads="1"/>
          </p:cNvPicPr>
          <p:nvPr/>
        </p:nvPicPr>
        <p:blipFill>
          <a:blip r:embed="rId4" cstate="print"/>
          <a:srcRect/>
          <a:stretch>
            <a:fillRect/>
          </a:stretch>
        </p:blipFill>
        <p:spPr bwMode="auto">
          <a:xfrm>
            <a:off x="2320925" y="3822700"/>
            <a:ext cx="293688" cy="419100"/>
          </a:xfrm>
          <a:prstGeom prst="rect">
            <a:avLst/>
          </a:prstGeom>
          <a:noFill/>
          <a:ln w="12700">
            <a:noFill/>
            <a:miter lim="800000"/>
            <a:headEnd/>
            <a:tailEnd/>
          </a:ln>
        </p:spPr>
      </p:pic>
      <p:pic>
        <p:nvPicPr>
          <p:cNvPr id="2091" name="Picture 43"/>
          <p:cNvPicPr>
            <a:picLocks noChangeArrowheads="1"/>
          </p:cNvPicPr>
          <p:nvPr/>
        </p:nvPicPr>
        <p:blipFill>
          <a:blip r:embed="rId4" cstate="print"/>
          <a:srcRect/>
          <a:stretch>
            <a:fillRect/>
          </a:stretch>
        </p:blipFill>
        <p:spPr bwMode="auto">
          <a:xfrm>
            <a:off x="3471863" y="5270500"/>
            <a:ext cx="292100" cy="419100"/>
          </a:xfrm>
          <a:prstGeom prst="rect">
            <a:avLst/>
          </a:prstGeom>
          <a:noFill/>
          <a:ln w="12700">
            <a:noFill/>
            <a:miter lim="800000"/>
            <a:headEnd/>
            <a:tailEnd/>
          </a:ln>
        </p:spPr>
      </p:pic>
      <p:pic>
        <p:nvPicPr>
          <p:cNvPr id="2092" name="Picture 44"/>
          <p:cNvPicPr>
            <a:picLocks noChangeArrowheads="1"/>
          </p:cNvPicPr>
          <p:nvPr/>
        </p:nvPicPr>
        <p:blipFill>
          <a:blip r:embed="rId4" cstate="print"/>
          <a:srcRect/>
          <a:stretch>
            <a:fillRect/>
          </a:stretch>
        </p:blipFill>
        <p:spPr bwMode="auto">
          <a:xfrm>
            <a:off x="3608388" y="6108700"/>
            <a:ext cx="292100" cy="419100"/>
          </a:xfrm>
          <a:prstGeom prst="rect">
            <a:avLst/>
          </a:prstGeom>
          <a:noFill/>
          <a:ln w="12700">
            <a:noFill/>
            <a:miter lim="800000"/>
            <a:headEnd/>
            <a:tailEnd/>
          </a:ln>
        </p:spPr>
      </p:pic>
      <p:pic>
        <p:nvPicPr>
          <p:cNvPr id="2093" name="Picture 45"/>
          <p:cNvPicPr>
            <a:picLocks noChangeArrowheads="1"/>
          </p:cNvPicPr>
          <p:nvPr/>
        </p:nvPicPr>
        <p:blipFill>
          <a:blip r:embed="rId4" cstate="print"/>
          <a:srcRect/>
          <a:stretch>
            <a:fillRect/>
          </a:stretch>
        </p:blipFill>
        <p:spPr bwMode="auto">
          <a:xfrm>
            <a:off x="2998788" y="5270500"/>
            <a:ext cx="292100" cy="419100"/>
          </a:xfrm>
          <a:prstGeom prst="rect">
            <a:avLst/>
          </a:prstGeom>
          <a:noFill/>
          <a:ln w="12700">
            <a:noFill/>
            <a:miter lim="800000"/>
            <a:headEnd/>
            <a:tailEnd/>
          </a:ln>
        </p:spPr>
      </p:pic>
      <p:pic>
        <p:nvPicPr>
          <p:cNvPr id="2094" name="Picture 46"/>
          <p:cNvPicPr>
            <a:picLocks noChangeArrowheads="1"/>
          </p:cNvPicPr>
          <p:nvPr/>
        </p:nvPicPr>
        <p:blipFill>
          <a:blip r:embed="rId4" cstate="print"/>
          <a:srcRect/>
          <a:stretch>
            <a:fillRect/>
          </a:stretch>
        </p:blipFill>
        <p:spPr bwMode="auto">
          <a:xfrm>
            <a:off x="1846263" y="6184900"/>
            <a:ext cx="293687" cy="419100"/>
          </a:xfrm>
          <a:prstGeom prst="rect">
            <a:avLst/>
          </a:prstGeom>
          <a:noFill/>
          <a:ln w="12700">
            <a:noFill/>
            <a:miter lim="800000"/>
            <a:headEnd/>
            <a:tailEnd/>
          </a:ln>
        </p:spPr>
      </p:pic>
      <p:pic>
        <p:nvPicPr>
          <p:cNvPr id="2095" name="Picture 47"/>
          <p:cNvPicPr>
            <a:picLocks noChangeArrowheads="1"/>
          </p:cNvPicPr>
          <p:nvPr/>
        </p:nvPicPr>
        <p:blipFill>
          <a:blip r:embed="rId4" cstate="print"/>
          <a:srcRect/>
          <a:stretch>
            <a:fillRect/>
          </a:stretch>
        </p:blipFill>
        <p:spPr bwMode="auto">
          <a:xfrm>
            <a:off x="898525" y="6261100"/>
            <a:ext cx="292100" cy="419100"/>
          </a:xfrm>
          <a:prstGeom prst="rect">
            <a:avLst/>
          </a:prstGeom>
          <a:noFill/>
          <a:ln w="12700">
            <a:noFill/>
            <a:miter lim="800000"/>
            <a:headEnd/>
            <a:tailEnd/>
          </a:ln>
        </p:spPr>
      </p:pic>
      <p:pic>
        <p:nvPicPr>
          <p:cNvPr id="2096" name="Picture 48"/>
          <p:cNvPicPr>
            <a:picLocks noChangeArrowheads="1"/>
          </p:cNvPicPr>
          <p:nvPr/>
        </p:nvPicPr>
        <p:blipFill>
          <a:blip r:embed="rId4" cstate="print"/>
          <a:srcRect/>
          <a:stretch>
            <a:fillRect/>
          </a:stretch>
        </p:blipFill>
        <p:spPr bwMode="auto">
          <a:xfrm>
            <a:off x="2930525" y="6184900"/>
            <a:ext cx="293688" cy="419100"/>
          </a:xfrm>
          <a:prstGeom prst="rect">
            <a:avLst/>
          </a:prstGeom>
          <a:noFill/>
          <a:ln w="12700">
            <a:noFill/>
            <a:miter lim="800000"/>
            <a:headEnd/>
            <a:tailEnd/>
          </a:ln>
        </p:spPr>
      </p:pic>
      <p:pic>
        <p:nvPicPr>
          <p:cNvPr id="2097" name="Picture 49"/>
          <p:cNvPicPr>
            <a:picLocks noChangeArrowheads="1"/>
          </p:cNvPicPr>
          <p:nvPr/>
        </p:nvPicPr>
        <p:blipFill>
          <a:blip r:embed="rId4" cstate="print"/>
          <a:srcRect/>
          <a:stretch>
            <a:fillRect/>
          </a:stretch>
        </p:blipFill>
        <p:spPr bwMode="auto">
          <a:xfrm>
            <a:off x="2389188" y="5575300"/>
            <a:ext cx="292100" cy="419100"/>
          </a:xfrm>
          <a:prstGeom prst="rect">
            <a:avLst/>
          </a:prstGeom>
          <a:noFill/>
          <a:ln w="12700">
            <a:noFill/>
            <a:miter lim="800000"/>
            <a:headEnd/>
            <a:tailEnd/>
          </a:ln>
        </p:spPr>
      </p:pic>
      <p:pic>
        <p:nvPicPr>
          <p:cNvPr id="2098" name="Picture 50"/>
          <p:cNvPicPr>
            <a:picLocks noChangeArrowheads="1"/>
          </p:cNvPicPr>
          <p:nvPr/>
        </p:nvPicPr>
        <p:blipFill>
          <a:blip r:embed="rId4" cstate="print"/>
          <a:srcRect/>
          <a:stretch>
            <a:fillRect/>
          </a:stretch>
        </p:blipFill>
        <p:spPr bwMode="auto">
          <a:xfrm>
            <a:off x="7400925" y="4051300"/>
            <a:ext cx="292100" cy="419100"/>
          </a:xfrm>
          <a:prstGeom prst="rect">
            <a:avLst/>
          </a:prstGeom>
          <a:noFill/>
          <a:ln w="12700">
            <a:noFill/>
            <a:miter lim="800000"/>
            <a:headEnd/>
            <a:tailEnd/>
          </a:ln>
        </p:spPr>
      </p:pic>
      <p:pic>
        <p:nvPicPr>
          <p:cNvPr id="2099" name="Picture 51"/>
          <p:cNvPicPr>
            <a:picLocks noChangeArrowheads="1"/>
          </p:cNvPicPr>
          <p:nvPr/>
        </p:nvPicPr>
        <p:blipFill>
          <a:blip r:embed="rId4" cstate="print"/>
          <a:srcRect/>
          <a:stretch>
            <a:fillRect/>
          </a:stretch>
        </p:blipFill>
        <p:spPr bwMode="auto">
          <a:xfrm>
            <a:off x="7942263" y="3822700"/>
            <a:ext cx="293687" cy="419100"/>
          </a:xfrm>
          <a:prstGeom prst="rect">
            <a:avLst/>
          </a:prstGeom>
          <a:noFill/>
          <a:ln w="12700">
            <a:noFill/>
            <a:miter lim="800000"/>
            <a:headEnd/>
            <a:tailEnd/>
          </a:ln>
        </p:spPr>
      </p:pic>
      <p:pic>
        <p:nvPicPr>
          <p:cNvPr id="2100" name="Picture 52"/>
          <p:cNvPicPr>
            <a:picLocks noChangeArrowheads="1"/>
          </p:cNvPicPr>
          <p:nvPr/>
        </p:nvPicPr>
        <p:blipFill>
          <a:blip r:embed="rId4" cstate="print"/>
          <a:srcRect/>
          <a:stretch>
            <a:fillRect/>
          </a:stretch>
        </p:blipFill>
        <p:spPr bwMode="auto">
          <a:xfrm>
            <a:off x="8348663" y="4203700"/>
            <a:ext cx="292100" cy="4191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diseases of aging 03-dm copy_7.pdf"/>
          <p:cNvPicPr/>
          <p:nvPr/>
        </p:nvPicPr>
        <p:blipFill>
          <a:blip r:embed="rId3"/>
          <a:stretch>
            <a:fillRect/>
          </a:stretch>
        </p:blipFill>
        <p:spPr>
          <a:xfrm>
            <a:off x="0" y="0"/>
            <a:ext cx="9144000" cy="6858000"/>
          </a:xfrm>
          <a:prstGeom prst="rect">
            <a:avLst/>
          </a:prstGeom>
          <a:ln w="12700">
            <a:miter lim="400000"/>
          </a:ln>
        </p:spPr>
      </p:pic>
      <p:sp>
        <p:nvSpPr>
          <p:cNvPr id="261" name="Shape 261"/>
          <p:cNvSpPr/>
          <p:nvPr/>
        </p:nvSpPr>
        <p:spPr>
          <a:xfrm>
            <a:off x="716396" y="543993"/>
            <a:ext cx="5329981" cy="456852"/>
          </a:xfrm>
          <a:prstGeom prst="rect">
            <a:avLst/>
          </a:prstGeom>
          <a:ln w="12700">
            <a:miter lim="400000"/>
          </a:ln>
        </p:spPr>
        <p:txBody>
          <a:bodyPr wrap="none" lIns="35717" tIns="35717" rIns="35717" bIns="35717" anchor="ctr">
            <a:spAutoFit/>
          </a:bodyPr>
          <a:lstStyle>
            <a:lvl1pPr algn="l">
              <a:defRPr spc="-107">
                <a:uFillTx/>
                <a:latin typeface="ArialUnicodeMS"/>
                <a:ea typeface="ArialUnicodeMS"/>
                <a:cs typeface="ArialUnicodeMS"/>
                <a:sym typeface="ArialUnicodeMS"/>
              </a:defRPr>
            </a:lvl1pPr>
          </a:lstStyle>
          <a:p>
            <a:pPr lvl="0">
              <a:defRPr sz="1800" spc="0">
                <a:uFillTx/>
              </a:defRPr>
            </a:pPr>
            <a:r>
              <a:rPr sz="2500" spc="-75"/>
              <a:t>Amount Spent per Person on Research</a:t>
            </a:r>
          </a:p>
        </p:txBody>
      </p:sp>
      <p:sp>
        <p:nvSpPr>
          <p:cNvPr id="262" name="Shape 262"/>
          <p:cNvSpPr/>
          <p:nvPr/>
        </p:nvSpPr>
        <p:spPr>
          <a:xfrm>
            <a:off x="7795618" y="601082"/>
            <a:ext cx="631644" cy="333742"/>
          </a:xfrm>
          <a:prstGeom prst="rect">
            <a:avLst/>
          </a:prstGeom>
          <a:ln w="12700">
            <a:miter lim="400000"/>
          </a:ln>
        </p:spPr>
        <p:txBody>
          <a:bodyPr wrap="none" lIns="35717" tIns="35717" rIns="35717" bIns="35717" anchor="ctr">
            <a:spAutoFit/>
          </a:bodyPr>
          <a:lstStyle>
            <a:lvl1pPr algn="l">
              <a:defRPr sz="2400" spc="-72">
                <a:solidFill>
                  <a:srgbClr val="7A7A7A"/>
                </a:solidFill>
                <a:uFillTx/>
                <a:latin typeface="ArialUnicodeMS"/>
                <a:ea typeface="ArialUnicodeMS"/>
                <a:cs typeface="ArialUnicodeMS"/>
                <a:sym typeface="ArialUnicodeMS"/>
              </a:defRPr>
            </a:lvl1pPr>
          </a:lstStyle>
          <a:p>
            <a:pPr lvl="0">
              <a:defRPr sz="1800" spc="0">
                <a:solidFill>
                  <a:srgbClr val="000000"/>
                </a:solidFill>
                <a:uFillTx/>
              </a:defRPr>
            </a:pPr>
            <a:r>
              <a:rPr sz="1700" spc="-51"/>
              <a:t>Yearly</a:t>
            </a:r>
          </a:p>
        </p:txBody>
      </p:sp>
      <p:sp>
        <p:nvSpPr>
          <p:cNvPr id="263" name="Shape 263"/>
          <p:cNvSpPr/>
          <p:nvPr/>
        </p:nvSpPr>
        <p:spPr>
          <a:xfrm>
            <a:off x="7358062" y="6303923"/>
            <a:ext cx="1485211" cy="349131"/>
          </a:xfrm>
          <a:prstGeom prst="rect">
            <a:avLst/>
          </a:prstGeom>
          <a:ln w="12700">
            <a:miter lim="400000"/>
          </a:ln>
        </p:spPr>
        <p:txBody>
          <a:bodyPr wrap="none" lIns="35717" tIns="35717" rIns="35717" bIns="35717" anchor="ctr">
            <a:spAutoFit/>
          </a:bodyPr>
          <a:lstStyle>
            <a:lvl1pPr algn="l">
              <a:defRPr sz="1800" spc="-53">
                <a:solidFill>
                  <a:srgbClr val="7A7A7A"/>
                </a:solidFill>
                <a:uFillTx/>
                <a:latin typeface="ArialUnicodeMS"/>
                <a:ea typeface="ArialUnicodeMS"/>
                <a:cs typeface="ArialUnicodeMS"/>
                <a:sym typeface="ArialUnicodeMS"/>
              </a:defRPr>
            </a:lvl1pPr>
          </a:lstStyle>
          <a:p>
            <a:pPr lvl="0">
              <a:defRPr spc="0">
                <a:solidFill>
                  <a:srgbClr val="000000"/>
                </a:solidFill>
                <a:uFillTx/>
              </a:defRPr>
            </a:pPr>
            <a:r>
              <a:rPr spc="-37"/>
              <a:t>2012, US data</a:t>
            </a:r>
          </a:p>
        </p:txBody>
      </p:sp>
    </p:spTree>
    <p:extLst>
      <p:ext uri="{BB962C8B-B14F-4D97-AF65-F5344CB8AC3E}">
        <p14:creationId xmlns:p14="http://schemas.microsoft.com/office/powerpoint/2010/main" val="16091541"/>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get what you pay for</a:t>
            </a:r>
            <a:endParaRPr lang="en-GB" dirty="0"/>
          </a:p>
        </p:txBody>
      </p:sp>
      <p:pic>
        <p:nvPicPr>
          <p:cNvPr id="57346" name="Picture 2"/>
          <p:cNvPicPr>
            <a:picLocks noChangeAspect="1" noChangeArrowheads="1"/>
          </p:cNvPicPr>
          <p:nvPr/>
        </p:nvPicPr>
        <p:blipFill>
          <a:blip r:embed="rId3" cstate="print"/>
          <a:srcRect/>
          <a:stretch>
            <a:fillRect/>
          </a:stretch>
        </p:blipFill>
        <p:spPr bwMode="auto">
          <a:xfrm>
            <a:off x="3707910" y="1196758"/>
            <a:ext cx="4013423" cy="4528515"/>
          </a:xfrm>
          <a:prstGeom prst="rect">
            <a:avLst/>
          </a:prstGeom>
          <a:noFill/>
          <a:ln w="9525">
            <a:noFill/>
            <a:miter lim="800000"/>
            <a:headEnd/>
            <a:tailEnd/>
          </a:ln>
        </p:spPr>
      </p:pic>
      <p:sp>
        <p:nvSpPr>
          <p:cNvPr id="5" name="TextBox 4"/>
          <p:cNvSpPr txBox="1"/>
          <p:nvPr/>
        </p:nvSpPr>
        <p:spPr>
          <a:xfrm>
            <a:off x="539552" y="1700808"/>
            <a:ext cx="3096344" cy="3416320"/>
          </a:xfrm>
          <a:prstGeom prst="rect">
            <a:avLst/>
          </a:prstGeom>
          <a:noFill/>
        </p:spPr>
        <p:txBody>
          <a:bodyPr wrap="square" lIns="91411" tIns="45706" rIns="91411" bIns="45706" rtlCol="0">
            <a:spAutoFit/>
          </a:bodyPr>
          <a:lstStyle/>
          <a:p>
            <a:pPr eaLnBrk="0" fontAlgn="base" hangingPunct="0">
              <a:spcBef>
                <a:spcPct val="0"/>
              </a:spcBef>
              <a:spcAft>
                <a:spcPct val="0"/>
              </a:spcAft>
            </a:pPr>
            <a:r>
              <a:rPr lang="en-US" sz="2400" dirty="0">
                <a:solidFill>
                  <a:srgbClr val="000000"/>
                </a:solidFill>
                <a:cs typeface="Arial"/>
                <a:sym typeface="Arial"/>
              </a:rPr>
              <a:t>“There is a strong case for identifying broad problems. For example, the challenges thrown up by an ageing population”</a:t>
            </a:r>
          </a:p>
          <a:p>
            <a:pPr eaLnBrk="0" fontAlgn="base" hangingPunct="0">
              <a:spcBef>
                <a:spcPct val="0"/>
              </a:spcBef>
              <a:spcAft>
                <a:spcPct val="0"/>
              </a:spcAft>
            </a:pPr>
            <a:endParaRPr lang="en-US" sz="2400" dirty="0">
              <a:solidFill>
                <a:srgbClr val="000000"/>
              </a:solidFill>
              <a:cs typeface="Arial"/>
              <a:sym typeface="Arial"/>
            </a:endParaRPr>
          </a:p>
          <a:p>
            <a:pPr eaLnBrk="0" fontAlgn="base" hangingPunct="0">
              <a:spcBef>
                <a:spcPct val="0"/>
              </a:spcBef>
              <a:spcAft>
                <a:spcPct val="0"/>
              </a:spcAft>
            </a:pPr>
            <a:r>
              <a:rPr lang="en-US" sz="2400" dirty="0">
                <a:solidFill>
                  <a:srgbClr val="000000"/>
                </a:solidFill>
                <a:cs typeface="Arial"/>
                <a:sym typeface="Arial"/>
              </a:rPr>
              <a:t>Vince Cable (2010)</a:t>
            </a:r>
            <a:endParaRPr lang="en-GB" sz="2400" dirty="0">
              <a:solidFill>
                <a:srgbClr val="000000"/>
              </a:solidFill>
              <a:cs typeface="Arial"/>
              <a:sym typeface="Arial"/>
            </a:endParaRPr>
          </a:p>
        </p:txBody>
      </p:sp>
    </p:spTree>
    <p:extLst>
      <p:ext uri="{BB962C8B-B14F-4D97-AF65-F5344CB8AC3E}">
        <p14:creationId xmlns:p14="http://schemas.microsoft.com/office/powerpoint/2010/main" val="1768143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Can human lifespan be extended?</a:t>
            </a:r>
            <a:endParaRPr lang="en-GB" dirty="0"/>
          </a:p>
        </p:txBody>
      </p:sp>
      <p:sp>
        <p:nvSpPr>
          <p:cNvPr id="3" name="Content Placeholder 2"/>
          <p:cNvSpPr>
            <a:spLocks noGrp="1"/>
          </p:cNvSpPr>
          <p:nvPr>
            <p:ph idx="1"/>
          </p:nvPr>
        </p:nvSpPr>
        <p:spPr>
          <a:xfrm>
            <a:off x="457200" y="1484784"/>
            <a:ext cx="8229600" cy="4680520"/>
          </a:xfrm>
        </p:spPr>
        <p:txBody>
          <a:bodyPr>
            <a:normAutofit/>
          </a:bodyPr>
          <a:lstStyle/>
          <a:p>
            <a:r>
              <a:rPr lang="en-GB" dirty="0" smtClean="0"/>
              <a:t>Now? </a:t>
            </a:r>
            <a:r>
              <a:rPr lang="en-GB" b="1" dirty="0" smtClean="0"/>
              <a:t>NO!</a:t>
            </a:r>
          </a:p>
          <a:p>
            <a:r>
              <a:rPr lang="en-GB" dirty="0" smtClean="0"/>
              <a:t>In the future? Probably, but with two caveats</a:t>
            </a:r>
          </a:p>
          <a:p>
            <a:pPr lvl="1">
              <a:buFont typeface="Wingdings" pitchFamily="2" charset="2"/>
              <a:buChar char="v"/>
            </a:pPr>
            <a:r>
              <a:rPr lang="en-GB" dirty="0" smtClean="0"/>
              <a:t>Saying ‘never’ would mean there was something very different about humans and other species in which we have been able to extend lifespan</a:t>
            </a:r>
          </a:p>
          <a:p>
            <a:pPr lvl="1">
              <a:buFont typeface="Wingdings" pitchFamily="2" charset="2"/>
              <a:buChar char="v"/>
            </a:pPr>
            <a:r>
              <a:rPr lang="en-GB" dirty="0" smtClean="0"/>
              <a:t>By analogy with other species extensions of ~15%-40% in maximum life might be possible </a:t>
            </a:r>
          </a:p>
          <a:p>
            <a:pPr lvl="1">
              <a:buFont typeface="Wingdings" pitchFamily="2" charset="2"/>
              <a:buChar char="v"/>
            </a:pPr>
            <a:r>
              <a:rPr lang="en-GB" dirty="0" smtClean="0"/>
              <a:t>But, the future is a vast expanse of time...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none" dirty="0" smtClean="0">
                <a:latin typeface="+mn-lt"/>
              </a:rPr>
              <a:t>I’m agnostic </a:t>
            </a:r>
            <a:r>
              <a:rPr lang="en-GB" i="1" u="none" dirty="0" smtClean="0">
                <a:latin typeface="+mn-lt"/>
              </a:rPr>
              <a:t>not</a:t>
            </a:r>
            <a:r>
              <a:rPr lang="en-GB" u="none" dirty="0" smtClean="0">
                <a:latin typeface="+mn-lt"/>
              </a:rPr>
              <a:t> enthusiastic</a:t>
            </a:r>
            <a:endParaRPr lang="en-GB" u="none" dirty="0">
              <a:latin typeface="+mn-lt"/>
            </a:endParaRPr>
          </a:p>
        </p:txBody>
      </p:sp>
      <p:pic>
        <p:nvPicPr>
          <p:cNvPr id="4" name="Picture 3" descr="images.jpg"/>
          <p:cNvPicPr>
            <a:picLocks noChangeAspect="1"/>
          </p:cNvPicPr>
          <p:nvPr/>
        </p:nvPicPr>
        <p:blipFill>
          <a:blip r:embed="rId2" cstate="print"/>
          <a:stretch>
            <a:fillRect/>
          </a:stretch>
        </p:blipFill>
        <p:spPr>
          <a:xfrm>
            <a:off x="337171" y="2348880"/>
            <a:ext cx="3154709" cy="4099520"/>
          </a:xfrm>
          <a:prstGeom prst="rect">
            <a:avLst/>
          </a:prstGeom>
        </p:spPr>
      </p:pic>
      <p:sp>
        <p:nvSpPr>
          <p:cNvPr id="6" name="TextBox 5"/>
          <p:cNvSpPr txBox="1"/>
          <p:nvPr/>
        </p:nvSpPr>
        <p:spPr>
          <a:xfrm>
            <a:off x="3707904" y="1412776"/>
            <a:ext cx="4104456" cy="2308324"/>
          </a:xfrm>
          <a:prstGeom prst="rect">
            <a:avLst/>
          </a:prstGeom>
          <a:noFill/>
        </p:spPr>
        <p:txBody>
          <a:bodyPr wrap="square" rtlCol="0">
            <a:spAutoFit/>
          </a:bodyPr>
          <a:lstStyle/>
          <a:p>
            <a:r>
              <a:rPr lang="en-GB" dirty="0" smtClean="0"/>
              <a:t>Everything depends on your definition of ‘future’. These cave paintings are 20,000 years old.  If their author ever said ‘men will </a:t>
            </a:r>
            <a:r>
              <a:rPr lang="en-GB" b="1" dirty="0" smtClean="0"/>
              <a:t>never</a:t>
            </a:r>
            <a:r>
              <a:rPr lang="en-GB" dirty="0" smtClean="0"/>
              <a:t> travel faster than a galloping horse’ he was wrong.  However, he was correct that men </a:t>
            </a:r>
            <a:r>
              <a:rPr lang="en-GB" b="1" dirty="0" smtClean="0"/>
              <a:t>couldn’t</a:t>
            </a:r>
            <a:r>
              <a:rPr lang="en-GB" dirty="0" smtClean="0"/>
              <a:t> travel faster than a horse for ~19,900 years</a:t>
            </a:r>
          </a:p>
          <a:p>
            <a:endParaRPr lang="en-GB" dirty="0"/>
          </a:p>
        </p:txBody>
      </p:sp>
      <p:pic>
        <p:nvPicPr>
          <p:cNvPr id="7" name="Picture 6" descr="IMAGE_091.jpg"/>
          <p:cNvPicPr>
            <a:picLocks noChangeAspect="1"/>
          </p:cNvPicPr>
          <p:nvPr/>
        </p:nvPicPr>
        <p:blipFill>
          <a:blip r:embed="rId3" cstate="print"/>
          <a:stretch>
            <a:fillRect/>
          </a:stretch>
        </p:blipFill>
        <p:spPr>
          <a:xfrm>
            <a:off x="4355976" y="3861048"/>
            <a:ext cx="3415928" cy="256194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long and short of it:</a:t>
            </a:r>
            <a:endParaRPr lang="en-GB" dirty="0"/>
          </a:p>
        </p:txBody>
      </p:sp>
      <p:sp>
        <p:nvSpPr>
          <p:cNvPr id="3" name="Content Placeholder 5"/>
          <p:cNvSpPr txBox="1">
            <a:spLocks/>
          </p:cNvSpPr>
          <p:nvPr/>
        </p:nvSpPr>
        <p:spPr>
          <a:xfrm>
            <a:off x="685800" y="1340768"/>
            <a:ext cx="7918648" cy="504056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Fundamental</a:t>
            </a:r>
            <a:r>
              <a:rPr kumimoji="0" lang="en-GB" sz="3200" b="0" i="0" u="none" strike="noStrike" kern="1200" cap="none" spc="0" normalizeH="0" noProof="0" dirty="0" smtClean="0">
                <a:ln>
                  <a:noFill/>
                </a:ln>
                <a:solidFill>
                  <a:schemeClr val="tx1"/>
                </a:solidFill>
                <a:effectLst/>
                <a:uLnTx/>
                <a:uFillTx/>
                <a:latin typeface="+mn-lt"/>
                <a:ea typeface="+mn-ea"/>
                <a:cs typeface="+mn-cs"/>
              </a:rPr>
              <a:t> ageing mechanisms exist, are evolutionarily conserved and cause the things we think of as ‘ageing changes’, the things we think of as ‘age-related diseases’ and the things that compromise health in later life which we have trouble classifying (e.g. Menopause).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p>
          <a:p>
            <a:pPr marL="342900" lvl="0" indent="-342900">
              <a:spcBef>
                <a:spcPct val="20000"/>
              </a:spcBef>
              <a:buFont typeface="Arial" pitchFamily="34" charset="0"/>
              <a:buChar char="•"/>
            </a:pPr>
            <a:r>
              <a:rPr kumimoji="0" lang="en-GB" sz="3200" b="0" i="0" u="none" strike="noStrike" kern="1200" cap="none" spc="0" normalizeH="0" noProof="0" dirty="0" smtClean="0">
                <a:ln>
                  <a:noFill/>
                </a:ln>
                <a:solidFill>
                  <a:schemeClr val="tx1"/>
                </a:solidFill>
                <a:effectLst/>
                <a:uLnTx/>
                <a:uFillTx/>
                <a:latin typeface="+mn-lt"/>
                <a:ea typeface="+mn-ea"/>
                <a:cs typeface="+mn-cs"/>
              </a:rPr>
              <a:t>Targeting them is a plausible and </a:t>
            </a:r>
            <a:r>
              <a:rPr kumimoji="0" lang="en-GB" sz="3200" b="0" i="0" u="none" strike="noStrike" kern="1200" cap="none" spc="0" normalizeH="0" noProof="0" dirty="0" err="1" smtClean="0">
                <a:ln>
                  <a:noFill/>
                </a:ln>
                <a:solidFill>
                  <a:schemeClr val="tx1"/>
                </a:solidFill>
                <a:effectLst/>
                <a:uLnTx/>
                <a:uFillTx/>
                <a:latin typeface="+mn-lt"/>
                <a:ea typeface="+mn-ea"/>
                <a:cs typeface="+mn-cs"/>
              </a:rPr>
              <a:t>ergometric</a:t>
            </a:r>
            <a:r>
              <a:rPr kumimoji="0" lang="en-GB" sz="3200" b="0" i="0" u="none" strike="noStrike" kern="1200" cap="none" spc="0" normalizeH="0" noProof="0" dirty="0" smtClean="0">
                <a:ln>
                  <a:noFill/>
                </a:ln>
                <a:solidFill>
                  <a:schemeClr val="tx1"/>
                </a:solidFill>
                <a:effectLst/>
                <a:uLnTx/>
                <a:uFillTx/>
                <a:latin typeface="+mn-lt"/>
                <a:ea typeface="+mn-ea"/>
                <a:cs typeface="+mn-cs"/>
              </a:rPr>
              <a:t> route to </a:t>
            </a:r>
            <a:r>
              <a:rPr lang="en-GB" sz="3200" dirty="0" smtClean="0"/>
              <a:t>preventing later life morbidity.</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So why don’t we do more work on ageing</a:t>
            </a:r>
            <a:r>
              <a:rPr kumimoji="0" lang="en-GB" sz="3200" b="0" i="0" u="none" strike="noStrike" kern="1200" cap="none" spc="0" normalizeH="0" noProof="0" dirty="0" smtClean="0">
                <a:ln>
                  <a:noFill/>
                </a:ln>
                <a:solidFill>
                  <a:schemeClr val="tx1"/>
                </a:solidFill>
                <a:effectLst/>
                <a:uLnTx/>
                <a:uFillTx/>
                <a:latin typeface="+mn-lt"/>
                <a:ea typeface="+mn-ea"/>
                <a:cs typeface="+mn-cs"/>
              </a:rPr>
              <a:t>?</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noProof="0" dirty="0" smtClean="0"/>
              <a:t>Perhaps because ageing is seen as a ‘natural process’ distinct from ‘unnatural’ disease.  This leaves us prey to..</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5760"/>
            <a:ext cx="7772400" cy="782960"/>
          </a:xfrm>
        </p:spPr>
        <p:txBody>
          <a:bodyPr/>
          <a:lstStyle/>
          <a:p>
            <a:r>
              <a:rPr lang="en-GB" u="none" dirty="0" smtClean="0">
                <a:latin typeface="+mn-lt"/>
              </a:rPr>
              <a:t>The naturalistic fallacy</a:t>
            </a:r>
            <a:endParaRPr lang="en-GB" u="none" dirty="0">
              <a:latin typeface="+mn-lt"/>
            </a:endParaRPr>
          </a:p>
        </p:txBody>
      </p:sp>
      <p:sp>
        <p:nvSpPr>
          <p:cNvPr id="4" name="TextBox 3"/>
          <p:cNvSpPr txBox="1"/>
          <p:nvPr/>
        </p:nvSpPr>
        <p:spPr>
          <a:xfrm>
            <a:off x="395536" y="1556792"/>
            <a:ext cx="2520280" cy="369332"/>
          </a:xfrm>
          <a:prstGeom prst="rect">
            <a:avLst/>
          </a:prstGeom>
          <a:noFill/>
        </p:spPr>
        <p:txBody>
          <a:bodyPr wrap="square" rtlCol="0">
            <a:spAutoFit/>
          </a:bodyPr>
          <a:lstStyle/>
          <a:p>
            <a:r>
              <a:rPr lang="en-GB" dirty="0">
                <a:solidFill>
                  <a:srgbClr val="000000"/>
                </a:solidFill>
              </a:rPr>
              <a:t>Natural &amp; </a:t>
            </a:r>
            <a:r>
              <a:rPr lang="en-GB" dirty="0" smtClean="0">
                <a:solidFill>
                  <a:srgbClr val="000000"/>
                </a:solidFill>
              </a:rPr>
              <a:t>Good - ???</a:t>
            </a:r>
            <a:endParaRPr lang="en-GB" dirty="0">
              <a:solidFill>
                <a:srgbClr val="000000"/>
              </a:solidFill>
            </a:endParaRPr>
          </a:p>
        </p:txBody>
      </p:sp>
      <p:sp>
        <p:nvSpPr>
          <p:cNvPr id="5" name="TextBox 4"/>
          <p:cNvSpPr txBox="1"/>
          <p:nvPr/>
        </p:nvSpPr>
        <p:spPr>
          <a:xfrm>
            <a:off x="323528" y="4077072"/>
            <a:ext cx="2592288" cy="369332"/>
          </a:xfrm>
          <a:prstGeom prst="rect">
            <a:avLst/>
          </a:prstGeom>
          <a:noFill/>
        </p:spPr>
        <p:txBody>
          <a:bodyPr wrap="square" rtlCol="0">
            <a:spAutoFit/>
          </a:bodyPr>
          <a:lstStyle/>
          <a:p>
            <a:r>
              <a:rPr lang="en-GB" dirty="0">
                <a:solidFill>
                  <a:srgbClr val="000000"/>
                </a:solidFill>
              </a:rPr>
              <a:t>Unnatural &amp; </a:t>
            </a:r>
            <a:r>
              <a:rPr lang="en-GB" dirty="0" smtClean="0">
                <a:solidFill>
                  <a:srgbClr val="000000"/>
                </a:solidFill>
              </a:rPr>
              <a:t>Bad - ???</a:t>
            </a:r>
            <a:endParaRPr lang="en-GB" dirty="0">
              <a:solidFill>
                <a:srgbClr val="000000"/>
              </a:solidFill>
            </a:endParaRPr>
          </a:p>
        </p:txBody>
      </p:sp>
      <p:pic>
        <p:nvPicPr>
          <p:cNvPr id="6" name="Picture 5" descr="imagesCA43B6RY.jpg"/>
          <p:cNvPicPr>
            <a:picLocks noChangeAspect="1"/>
          </p:cNvPicPr>
          <p:nvPr/>
        </p:nvPicPr>
        <p:blipFill>
          <a:blip r:embed="rId2" cstate="print"/>
          <a:stretch>
            <a:fillRect/>
          </a:stretch>
        </p:blipFill>
        <p:spPr>
          <a:xfrm>
            <a:off x="467544" y="4454227"/>
            <a:ext cx="2143125" cy="2143125"/>
          </a:xfrm>
          <a:prstGeom prst="rect">
            <a:avLst/>
          </a:prstGeom>
        </p:spPr>
      </p:pic>
      <p:sp>
        <p:nvSpPr>
          <p:cNvPr id="8" name="TextBox 7"/>
          <p:cNvSpPr txBox="1"/>
          <p:nvPr/>
        </p:nvSpPr>
        <p:spPr>
          <a:xfrm>
            <a:off x="251520" y="777478"/>
            <a:ext cx="8568952" cy="923330"/>
          </a:xfrm>
          <a:prstGeom prst="rect">
            <a:avLst/>
          </a:prstGeom>
          <a:noFill/>
        </p:spPr>
        <p:txBody>
          <a:bodyPr wrap="square" rtlCol="0">
            <a:spAutoFit/>
          </a:bodyPr>
          <a:lstStyle/>
          <a:p>
            <a:pPr algn="ctr"/>
            <a:r>
              <a:rPr lang="en-GB" dirty="0">
                <a:solidFill>
                  <a:srgbClr val="000000"/>
                </a:solidFill>
              </a:rPr>
              <a:t>The claim that what is </a:t>
            </a:r>
            <a:r>
              <a:rPr lang="en-GB" b="1" dirty="0">
                <a:solidFill>
                  <a:srgbClr val="000000"/>
                </a:solidFill>
              </a:rPr>
              <a:t>natural</a:t>
            </a:r>
            <a:r>
              <a:rPr lang="en-GB" dirty="0">
                <a:solidFill>
                  <a:srgbClr val="000000"/>
                </a:solidFill>
              </a:rPr>
              <a:t> is inherently good or </a:t>
            </a:r>
            <a:r>
              <a:rPr lang="en-GB" dirty="0" smtClean="0">
                <a:solidFill>
                  <a:srgbClr val="000000"/>
                </a:solidFill>
              </a:rPr>
              <a:t>right and shouldn’t be altered, </a:t>
            </a:r>
            <a:r>
              <a:rPr lang="en-GB" dirty="0">
                <a:solidFill>
                  <a:srgbClr val="000000"/>
                </a:solidFill>
              </a:rPr>
              <a:t>and that what is </a:t>
            </a:r>
            <a:r>
              <a:rPr lang="en-GB" b="1" dirty="0">
                <a:solidFill>
                  <a:srgbClr val="000000"/>
                </a:solidFill>
              </a:rPr>
              <a:t>unnatural</a:t>
            </a:r>
            <a:r>
              <a:rPr lang="en-GB" dirty="0">
                <a:solidFill>
                  <a:srgbClr val="000000"/>
                </a:solidFill>
              </a:rPr>
              <a:t> is bad or </a:t>
            </a:r>
            <a:r>
              <a:rPr lang="en-GB" dirty="0" smtClean="0">
                <a:solidFill>
                  <a:srgbClr val="000000"/>
                </a:solidFill>
              </a:rPr>
              <a:t>wrong and should be changed </a:t>
            </a:r>
            <a:endParaRPr lang="en-GB" dirty="0">
              <a:solidFill>
                <a:srgbClr val="000000"/>
              </a:solidFill>
            </a:endParaRPr>
          </a:p>
          <a:p>
            <a:pPr algn="ctr"/>
            <a:endParaRPr lang="en-GB" dirty="0">
              <a:solidFill>
                <a:srgbClr val="000000"/>
              </a:solidFill>
            </a:endParaRPr>
          </a:p>
        </p:txBody>
      </p:sp>
      <p:pic>
        <p:nvPicPr>
          <p:cNvPr id="9" name="Picture 8" descr="tsunami-in-miyako-311.jpg"/>
          <p:cNvPicPr>
            <a:picLocks noChangeAspect="1"/>
          </p:cNvPicPr>
          <p:nvPr/>
        </p:nvPicPr>
        <p:blipFill>
          <a:blip r:embed="rId3" cstate="print"/>
          <a:stretch>
            <a:fillRect/>
          </a:stretch>
        </p:blipFill>
        <p:spPr>
          <a:xfrm>
            <a:off x="467544" y="1988841"/>
            <a:ext cx="2687317" cy="1944216"/>
          </a:xfrm>
          <a:prstGeom prst="rect">
            <a:avLst/>
          </a:prstGeom>
        </p:spPr>
      </p:pic>
      <p:pic>
        <p:nvPicPr>
          <p:cNvPr id="12" name="Picture 11" descr="black_death.jpg"/>
          <p:cNvPicPr>
            <a:picLocks noChangeAspect="1"/>
          </p:cNvPicPr>
          <p:nvPr/>
        </p:nvPicPr>
        <p:blipFill>
          <a:blip r:embed="rId4" cstate="print"/>
          <a:stretch>
            <a:fillRect/>
          </a:stretch>
        </p:blipFill>
        <p:spPr>
          <a:xfrm>
            <a:off x="6156176" y="1988840"/>
            <a:ext cx="2795290" cy="2095420"/>
          </a:xfrm>
          <a:prstGeom prst="rect">
            <a:avLst/>
          </a:prstGeom>
        </p:spPr>
      </p:pic>
      <p:pic>
        <p:nvPicPr>
          <p:cNvPr id="13" name="Picture 12" descr="mayon-volcano-eruption-philippines-2009.jpg"/>
          <p:cNvPicPr>
            <a:picLocks noChangeAspect="1"/>
          </p:cNvPicPr>
          <p:nvPr/>
        </p:nvPicPr>
        <p:blipFill>
          <a:blip r:embed="rId5" cstate="print"/>
          <a:stretch>
            <a:fillRect/>
          </a:stretch>
        </p:blipFill>
        <p:spPr>
          <a:xfrm>
            <a:off x="3275856" y="1988840"/>
            <a:ext cx="2734059" cy="2050544"/>
          </a:xfrm>
          <a:prstGeom prst="rect">
            <a:avLst/>
          </a:prstGeom>
        </p:spPr>
      </p:pic>
      <p:pic>
        <p:nvPicPr>
          <p:cNvPr id="14" name="Picture 13" descr="226152_4542441884746_1422877025_n.jpg"/>
          <p:cNvPicPr>
            <a:picLocks noChangeAspect="1"/>
          </p:cNvPicPr>
          <p:nvPr/>
        </p:nvPicPr>
        <p:blipFill>
          <a:blip r:embed="rId6" cstate="print"/>
          <a:stretch>
            <a:fillRect/>
          </a:stretch>
        </p:blipFill>
        <p:spPr>
          <a:xfrm>
            <a:off x="6516216" y="4437112"/>
            <a:ext cx="2160240" cy="2160240"/>
          </a:xfrm>
          <a:prstGeom prst="rect">
            <a:avLst/>
          </a:prstGeom>
        </p:spPr>
      </p:pic>
      <p:pic>
        <p:nvPicPr>
          <p:cNvPr id="15" name="Picture 14" descr="Solar_panels_on_house_roof_winter_view.jpg"/>
          <p:cNvPicPr>
            <a:picLocks noChangeAspect="1"/>
          </p:cNvPicPr>
          <p:nvPr/>
        </p:nvPicPr>
        <p:blipFill>
          <a:blip r:embed="rId7" cstate="print"/>
          <a:stretch>
            <a:fillRect/>
          </a:stretch>
        </p:blipFill>
        <p:spPr>
          <a:xfrm>
            <a:off x="3131840" y="4430171"/>
            <a:ext cx="3014861" cy="216718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152400"/>
            <a:ext cx="7772400" cy="1143000"/>
          </a:xfrm>
        </p:spPr>
        <p:txBody>
          <a:bodyPr>
            <a:normAutofit/>
          </a:bodyPr>
          <a:lstStyle/>
          <a:p>
            <a:r>
              <a:rPr lang="en-GB" altLang="en-GB" dirty="0" smtClean="0"/>
              <a:t>The solution to all our problems?</a:t>
            </a:r>
            <a:endParaRPr lang="en-GB" altLang="en-GB" dirty="0"/>
          </a:p>
        </p:txBody>
      </p:sp>
      <p:grpSp>
        <p:nvGrpSpPr>
          <p:cNvPr id="2" name="Group 4"/>
          <p:cNvGrpSpPr>
            <a:grpSpLocks/>
          </p:cNvGrpSpPr>
          <p:nvPr/>
        </p:nvGrpSpPr>
        <p:grpSpPr bwMode="auto">
          <a:xfrm>
            <a:off x="1828800" y="2061567"/>
            <a:ext cx="4465638" cy="3095625"/>
            <a:chOff x="2744" y="2251"/>
            <a:chExt cx="2813" cy="1950"/>
          </a:xfrm>
        </p:grpSpPr>
        <p:pic>
          <p:nvPicPr>
            <p:cNvPr id="146437" name="Picture 5" descr="head1"/>
            <p:cNvPicPr>
              <a:picLocks noChangeAspect="1" noChangeArrowheads="1"/>
            </p:cNvPicPr>
            <p:nvPr/>
          </p:nvPicPr>
          <p:blipFill>
            <a:blip r:embed="rId3" cstate="print"/>
            <a:srcRect/>
            <a:stretch>
              <a:fillRect/>
            </a:stretch>
          </p:blipFill>
          <p:spPr bwMode="auto">
            <a:xfrm>
              <a:off x="2744" y="2341"/>
              <a:ext cx="649" cy="862"/>
            </a:xfrm>
            <a:prstGeom prst="rect">
              <a:avLst/>
            </a:prstGeom>
            <a:noFill/>
          </p:spPr>
        </p:pic>
        <p:pic>
          <p:nvPicPr>
            <p:cNvPr id="146438" name="Picture 6" descr="Wholes"/>
            <p:cNvPicPr>
              <a:picLocks noChangeAspect="1" noChangeArrowheads="1"/>
            </p:cNvPicPr>
            <p:nvPr/>
          </p:nvPicPr>
          <p:blipFill>
            <a:blip r:embed="rId4" cstate="print"/>
            <a:srcRect/>
            <a:stretch>
              <a:fillRect/>
            </a:stretch>
          </p:blipFill>
          <p:spPr bwMode="auto">
            <a:xfrm>
              <a:off x="3560" y="2251"/>
              <a:ext cx="1633" cy="570"/>
            </a:xfrm>
            <a:prstGeom prst="rect">
              <a:avLst/>
            </a:prstGeom>
            <a:noFill/>
          </p:spPr>
        </p:pic>
        <p:sp>
          <p:nvSpPr>
            <p:cNvPr id="146439" name="Text Box 7"/>
            <p:cNvSpPr txBox="1">
              <a:spLocks noChangeArrowheads="1"/>
            </p:cNvSpPr>
            <p:nvPr/>
          </p:nvSpPr>
          <p:spPr bwMode="auto">
            <a:xfrm>
              <a:off x="2971" y="3339"/>
              <a:ext cx="2586" cy="862"/>
            </a:xfrm>
            <a:prstGeom prst="rect">
              <a:avLst/>
            </a:prstGeom>
            <a:noFill/>
            <a:ln w="9525">
              <a:noFill/>
              <a:miter lim="800000"/>
              <a:headEnd/>
              <a:tailEnd/>
            </a:ln>
            <a:effectLst/>
          </p:spPr>
          <p:txBody>
            <a:bodyPr>
              <a:spAutoFit/>
            </a:bodyPr>
            <a:lstStyle/>
            <a:p>
              <a:r>
                <a:rPr lang="en-GB" altLang="en-GB" i="1">
                  <a:latin typeface="Comic Sans MS" pitchFamily="66" charset="0"/>
                </a:rPr>
                <a:t>“If you are not satisfied with the results brought by the Immortality Devices we can refund your money back within 90 days.”</a:t>
              </a:r>
              <a:r>
                <a:rPr lang="en-GB" altLang="en-GB" sz="1600">
                  <a:solidFill>
                    <a:schemeClr val="accent2"/>
                  </a:solidFill>
                  <a:latin typeface="Comic Sans MS" pitchFamily="66" charset="0"/>
                </a:rPr>
                <a:t> </a:t>
              </a:r>
            </a:p>
          </p:txBody>
        </p:sp>
      </p:grpSp>
      <p:sp>
        <p:nvSpPr>
          <p:cNvPr id="146440" name="Text Box 8"/>
          <p:cNvSpPr txBox="1">
            <a:spLocks noChangeArrowheads="1"/>
          </p:cNvSpPr>
          <p:nvPr/>
        </p:nvSpPr>
        <p:spPr bwMode="auto">
          <a:xfrm>
            <a:off x="2987675" y="2955330"/>
            <a:ext cx="3621088" cy="825500"/>
          </a:xfrm>
          <a:prstGeom prst="rect">
            <a:avLst/>
          </a:prstGeom>
          <a:noFill/>
          <a:ln w="9525">
            <a:noFill/>
            <a:miter lim="800000"/>
            <a:headEnd/>
            <a:tailEnd/>
          </a:ln>
          <a:effectLst/>
        </p:spPr>
        <p:txBody>
          <a:bodyPr wrap="none">
            <a:spAutoFit/>
          </a:bodyPr>
          <a:lstStyle/>
          <a:p>
            <a:r>
              <a:rPr lang="en-GB" altLang="en-GB" sz="1600" i="1">
                <a:latin typeface="Comic Sans MS" pitchFamily="66" charset="0"/>
              </a:rPr>
              <a:t>Alex Chui</a:t>
            </a:r>
            <a:r>
              <a:rPr lang="en-GB" altLang="en-GB" sz="1600">
                <a:latin typeface="Comic Sans MS" pitchFamily="66" charset="0"/>
              </a:rPr>
              <a:t> </a:t>
            </a:r>
          </a:p>
          <a:p>
            <a:r>
              <a:rPr lang="en-GB" altLang="en-GB" sz="1600">
                <a:latin typeface="Comic Sans MS" pitchFamily="66" charset="0"/>
              </a:rPr>
              <a:t>Inventor of the Immortality Device,</a:t>
            </a:r>
          </a:p>
          <a:p>
            <a:r>
              <a:rPr lang="en-GB" altLang="en-GB" sz="1600">
                <a:latin typeface="Comic Sans MS" pitchFamily="66" charset="0"/>
              </a:rPr>
              <a:t>on sale at </a:t>
            </a:r>
            <a:r>
              <a:rPr lang="en-GB" altLang="en-GB" sz="1600" b="1">
                <a:latin typeface="Comic Sans MS" pitchFamily="66" charset="0"/>
              </a:rPr>
              <a:t>www.alexchiu.com</a:t>
            </a:r>
            <a:endParaRPr lang="en-GB" altLang="en-GB" sz="160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z="3200" dirty="0" smtClean="0">
                <a:solidFill>
                  <a:schemeClr val="tx1"/>
                </a:solidFill>
                <a:latin typeface="+mn-lt"/>
              </a:rPr>
              <a:t>Evolutionary explanations for ageing </a:t>
            </a:r>
            <a:endParaRPr lang="en-GB" sz="3200" dirty="0">
              <a:solidFill>
                <a:schemeClr val="tx1"/>
              </a:solidFill>
              <a:latin typeface="+mn-lt"/>
            </a:endParaRPr>
          </a:p>
        </p:txBody>
      </p:sp>
      <p:sp>
        <p:nvSpPr>
          <p:cNvPr id="41987" name="Rectangle 3"/>
          <p:cNvSpPr>
            <a:spLocks noChangeArrowheads="1"/>
          </p:cNvSpPr>
          <p:nvPr/>
        </p:nvSpPr>
        <p:spPr bwMode="auto">
          <a:xfrm>
            <a:off x="760413" y="1243013"/>
            <a:ext cx="7772400" cy="1898650"/>
          </a:xfrm>
          <a:prstGeom prst="rect">
            <a:avLst/>
          </a:prstGeom>
          <a:noFill/>
          <a:ln w="9525">
            <a:noFill/>
            <a:miter lim="800000"/>
            <a:headEnd/>
            <a:tailEnd/>
          </a:ln>
          <a:effectLst/>
        </p:spPr>
        <p:txBody>
          <a:bodyPr/>
          <a:lstStyle/>
          <a:p>
            <a:pPr marL="342900" indent="-342900">
              <a:spcBef>
                <a:spcPct val="20000"/>
              </a:spcBef>
              <a:buFontTx/>
              <a:buChar char="•"/>
            </a:pPr>
            <a:r>
              <a:rPr lang="en-GB" sz="2400" b="1" dirty="0" smtClean="0"/>
              <a:t>Antagonistic </a:t>
            </a:r>
            <a:r>
              <a:rPr lang="en-GB" sz="2400" b="1" dirty="0" err="1" smtClean="0"/>
              <a:t>pleiotropy</a:t>
            </a:r>
            <a:r>
              <a:rPr lang="en-GB" sz="2400" b="1" dirty="0" smtClean="0"/>
              <a:t>:</a:t>
            </a:r>
            <a:r>
              <a:rPr lang="en-GB" sz="2400" dirty="0" smtClean="0"/>
              <a:t> In the wild chronologically old organisms are rare compared to young ones, thus selection for any gene with beneficial effects on fecundity </a:t>
            </a:r>
            <a:r>
              <a:rPr lang="en-GB" sz="2400" i="1" dirty="0" smtClean="0"/>
              <a:t>even if these are associated with deleterious effects later in the life course</a:t>
            </a:r>
            <a:r>
              <a:rPr lang="en-GB" sz="2400" dirty="0" smtClean="0"/>
              <a:t>.</a:t>
            </a:r>
            <a:endParaRPr lang="en-GB" sz="3200" b="1" dirty="0" smtClean="0"/>
          </a:p>
          <a:p>
            <a:pPr marL="342900" indent="-342900">
              <a:spcBef>
                <a:spcPct val="20000"/>
              </a:spcBef>
              <a:buFontTx/>
              <a:buChar char="•"/>
            </a:pPr>
            <a:r>
              <a:rPr lang="en-GB" sz="2400" b="1" dirty="0" smtClean="0"/>
              <a:t>Disposable </a:t>
            </a:r>
            <a:r>
              <a:rPr lang="en-GB" sz="2400" b="1" dirty="0"/>
              <a:t>soma</a:t>
            </a:r>
            <a:r>
              <a:rPr lang="en-GB" sz="2400" dirty="0"/>
              <a:t>: Under pressure of natural selection, organisms can afford only limited investments in somatic maintenance and repair.  Ageing is caused by the progressive accumulation of unrepaired faults and damage.</a:t>
            </a:r>
          </a:p>
          <a:p>
            <a:pPr marL="342900" indent="-342900">
              <a:spcBef>
                <a:spcPct val="20000"/>
              </a:spcBef>
            </a:pPr>
            <a:endParaRPr lang="en-GB" sz="1200" dirty="0"/>
          </a:p>
        </p:txBody>
      </p:sp>
      <p:sp>
        <p:nvSpPr>
          <p:cNvPr id="41988" name="Rectangle 4"/>
          <p:cNvSpPr>
            <a:spLocks noChangeArrowheads="1"/>
          </p:cNvSpPr>
          <p:nvPr/>
        </p:nvSpPr>
        <p:spPr bwMode="auto">
          <a:xfrm>
            <a:off x="395536" y="5526360"/>
            <a:ext cx="7920880" cy="1143000"/>
          </a:xfrm>
          <a:prstGeom prst="rect">
            <a:avLst/>
          </a:prstGeom>
          <a:noFill/>
          <a:ln w="9525">
            <a:noFill/>
            <a:miter lim="800000"/>
            <a:headEnd/>
            <a:tailEnd/>
          </a:ln>
          <a:effectLst/>
        </p:spPr>
        <p:txBody>
          <a:bodyPr anchor="ctr"/>
          <a:lstStyle/>
          <a:p>
            <a:r>
              <a:rPr lang="en-GB" sz="2000" b="1" dirty="0"/>
              <a:t>These theories predict that non-ageing organisms usually get out-competed by ageing ones</a:t>
            </a:r>
            <a:r>
              <a:rPr lang="en-GB" sz="2000" dirty="0"/>
              <a:t> </a:t>
            </a:r>
            <a:r>
              <a:rPr lang="en-GB" sz="2000" dirty="0" smtClean="0"/>
              <a:t>, </a:t>
            </a:r>
            <a:r>
              <a:rPr lang="en-GB" sz="2000" b="1" dirty="0" smtClean="0"/>
              <a:t>however</a:t>
            </a:r>
            <a:r>
              <a:rPr lang="en-GB" sz="2000" dirty="0" smtClean="0"/>
              <a:t> </a:t>
            </a:r>
            <a:r>
              <a:rPr lang="en-GB" sz="2000" b="1" dirty="0" smtClean="0"/>
              <a:t>they also allow for the possibility of that organisms could be non-ageing</a:t>
            </a:r>
            <a:endParaRPr lang="en-GB"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GB" altLang="en-GB" sz="3200" b="1" dirty="0" smtClean="0">
                <a:latin typeface="+mn-lt"/>
              </a:rPr>
              <a:t>Across species, population ageing effectively IS the </a:t>
            </a:r>
            <a:r>
              <a:rPr lang="en-GB" altLang="en-GB" sz="3200" b="1" dirty="0" err="1" smtClean="0">
                <a:latin typeface="+mn-lt"/>
              </a:rPr>
              <a:t>Gompertz</a:t>
            </a:r>
            <a:r>
              <a:rPr lang="en-GB" altLang="en-GB" sz="3200" b="1" dirty="0" smtClean="0">
                <a:latin typeface="+mn-lt"/>
              </a:rPr>
              <a:t> relationship </a:t>
            </a:r>
            <a:endParaRPr lang="en-GB" altLang="en-GB" sz="3200" b="1" dirty="0">
              <a:latin typeface="+mn-lt"/>
            </a:endParaRPr>
          </a:p>
        </p:txBody>
      </p:sp>
      <p:graphicFrame>
        <p:nvGraphicFramePr>
          <p:cNvPr id="109571" name="Object 3"/>
          <p:cNvGraphicFramePr>
            <a:graphicFrameLocks noChangeAspect="1"/>
          </p:cNvGraphicFramePr>
          <p:nvPr/>
        </p:nvGraphicFramePr>
        <p:xfrm>
          <a:off x="1295400" y="1524000"/>
          <a:ext cx="6731000" cy="4481513"/>
        </p:xfrm>
        <a:graphic>
          <a:graphicData uri="http://schemas.openxmlformats.org/presentationml/2006/ole">
            <mc:AlternateContent xmlns:mc="http://schemas.openxmlformats.org/markup-compatibility/2006">
              <mc:Choice xmlns:v="urn:schemas-microsoft-com:vml" Requires="v">
                <p:oleObj spid="_x0000_s60448" name="Chart" r:id="rId5" imgW="4983840" imgH="3318840" progId="Excel.Sheet.8">
                  <p:embed/>
                </p:oleObj>
              </mc:Choice>
              <mc:Fallback>
                <p:oleObj name="Chart" r:id="rId5" imgW="4983840" imgH="331884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524000"/>
                        <a:ext cx="67310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there non-ageing animals?</a:t>
            </a:r>
            <a:endParaRPr lang="en-GB" dirty="0"/>
          </a:p>
        </p:txBody>
      </p:sp>
      <p:sp>
        <p:nvSpPr>
          <p:cNvPr id="3" name="Content Placeholder 2"/>
          <p:cNvSpPr>
            <a:spLocks noGrp="1"/>
          </p:cNvSpPr>
          <p:nvPr>
            <p:ph idx="1"/>
          </p:nvPr>
        </p:nvSpPr>
        <p:spPr>
          <a:xfrm>
            <a:off x="457200" y="1600201"/>
            <a:ext cx="8229600" cy="1396752"/>
          </a:xfrm>
        </p:spPr>
        <p:txBody>
          <a:bodyPr/>
          <a:lstStyle/>
          <a:p>
            <a:r>
              <a:rPr lang="en-GB" dirty="0" smtClean="0"/>
              <a:t>Ageing seems to be exceptionally common but not universal and ageing rates vary widely</a:t>
            </a:r>
          </a:p>
          <a:p>
            <a:endParaRPr lang="en-GB" dirty="0" smtClean="0"/>
          </a:p>
        </p:txBody>
      </p:sp>
      <p:pic>
        <p:nvPicPr>
          <p:cNvPr id="6" name="Picture 5" descr="ming.jpg"/>
          <p:cNvPicPr>
            <a:picLocks noChangeAspect="1"/>
          </p:cNvPicPr>
          <p:nvPr/>
        </p:nvPicPr>
        <p:blipFill>
          <a:blip r:embed="rId2" cstate="print"/>
          <a:stretch>
            <a:fillRect/>
          </a:stretch>
        </p:blipFill>
        <p:spPr>
          <a:xfrm>
            <a:off x="2411760" y="2780928"/>
            <a:ext cx="4682836" cy="2927927"/>
          </a:xfrm>
          <a:prstGeom prst="rect">
            <a:avLst/>
          </a:prstGeom>
        </p:spPr>
      </p:pic>
      <p:sp>
        <p:nvSpPr>
          <p:cNvPr id="7" name="TextBox 6"/>
          <p:cNvSpPr txBox="1"/>
          <p:nvPr/>
        </p:nvSpPr>
        <p:spPr>
          <a:xfrm>
            <a:off x="539552" y="6093296"/>
            <a:ext cx="8352928" cy="646331"/>
          </a:xfrm>
          <a:prstGeom prst="rect">
            <a:avLst/>
          </a:prstGeom>
          <a:noFill/>
        </p:spPr>
        <p:txBody>
          <a:bodyPr wrap="square" rtlCol="0">
            <a:spAutoFit/>
          </a:bodyPr>
          <a:lstStyle/>
          <a:p>
            <a:pPr algn="ctr"/>
            <a:r>
              <a:rPr lang="en-GB" dirty="0" smtClean="0"/>
              <a:t>“Ming the mollusc” 507 year old specimen of a commercially fished species killed by “heartless scientists”  </a:t>
            </a: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2"/>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Schaeffer Ctr">
      <a:dk1>
        <a:sysClr val="windowText" lastClr="000000"/>
      </a:dk1>
      <a:lt1>
        <a:sysClr val="window" lastClr="FFFFFF"/>
      </a:lt1>
      <a:dk2>
        <a:srgbClr val="303030"/>
      </a:dk2>
      <a:lt2>
        <a:srgbClr val="DEDEE0"/>
      </a:lt2>
      <a:accent1>
        <a:srgbClr val="81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2704</TotalTime>
  <Words>3136</Words>
  <Application>Microsoft Office PowerPoint</Application>
  <PresentationFormat>On-screen Show (4:3)</PresentationFormat>
  <Paragraphs>523</Paragraphs>
  <Slides>66</Slides>
  <Notes>28</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66</vt:i4>
      </vt:variant>
    </vt:vector>
  </HeadingPairs>
  <TitlesOfParts>
    <vt:vector size="74" baseType="lpstr">
      <vt:lpstr>Office Theme</vt:lpstr>
      <vt:lpstr>Equity</vt:lpstr>
      <vt:lpstr>1_Office Theme</vt:lpstr>
      <vt:lpstr>Blank Presentation</vt:lpstr>
      <vt:lpstr>Microsoft ClipArt Gallery</vt:lpstr>
      <vt:lpstr>Chart</vt:lpstr>
      <vt:lpstr>SPW 5.0 Graph</vt:lpstr>
      <vt:lpstr>Worksheet</vt:lpstr>
      <vt:lpstr> Recent advances in the biology of ageing</vt:lpstr>
      <vt:lpstr>Professor Richard Faragher  B.Sc. ARCS D.Phil. FSB </vt:lpstr>
      <vt:lpstr>What is ageing?</vt:lpstr>
      <vt:lpstr>Why does the Gompertz relationship (i.e. Ageing) exist?</vt:lpstr>
      <vt:lpstr>First thoughts on ageing</vt:lpstr>
      <vt:lpstr>PowerPoint Presentation</vt:lpstr>
      <vt:lpstr>Evolutionary explanations for ageing </vt:lpstr>
      <vt:lpstr>Across species, population ageing effectively IS the Gompertz relationship </vt:lpstr>
      <vt:lpstr>Are there non-ageing animals?</vt:lpstr>
      <vt:lpstr>Non ageing in Hydra and Arctica?</vt:lpstr>
      <vt:lpstr>Conclusions</vt:lpstr>
      <vt:lpstr>BUT</vt:lpstr>
      <vt:lpstr>The non-ageing human: A thought experiment</vt:lpstr>
      <vt:lpstr>Non ageing organisms are NOT immortal</vt:lpstr>
      <vt:lpstr>Possible futures</vt:lpstr>
      <vt:lpstr>The major causes of death are age-associated </vt:lpstr>
      <vt:lpstr>Life expectancy has increased markedly has maximum lifespan changed?</vt:lpstr>
      <vt:lpstr>“People live longer nowadays”</vt:lpstr>
      <vt:lpstr>Really?</vt:lpstr>
      <vt:lpstr>PowerPoint Presentation</vt:lpstr>
      <vt:lpstr>What to make of papers like this?</vt:lpstr>
      <vt:lpstr>Is maximum human lifespan increasing?</vt:lpstr>
      <vt:lpstr>“No sign of a fixed limit imposed by biology”?</vt:lpstr>
      <vt:lpstr>What does the Gompertz relationship actually measure? </vt:lpstr>
      <vt:lpstr>If so, does ‘ageing’ even exist?</vt:lpstr>
      <vt:lpstr>There is a long tradition of confused thinking on this relationship...</vt:lpstr>
      <vt:lpstr>PowerPoint Presentation</vt:lpstr>
      <vt:lpstr>Was this Doll’s thinking?</vt:lpstr>
      <vt:lpstr>“No fool like an old fool”?</vt:lpstr>
      <vt:lpstr>PowerPoint Presentation</vt:lpstr>
      <vt:lpstr>Or this..</vt:lpstr>
      <vt:lpstr>PowerPoint Presentation</vt:lpstr>
      <vt:lpstr>To summarise</vt:lpstr>
      <vt:lpstr>Summary 2</vt:lpstr>
      <vt:lpstr>Drawing false distinctions between ageing and disease?</vt:lpstr>
      <vt:lpstr>What are the general classes of causal mechanism?</vt:lpstr>
      <vt:lpstr>Nutrient sensing pathways</vt:lpstr>
      <vt:lpstr>Extended life through improved health</vt:lpstr>
      <vt:lpstr>Tumour suppression pathways</vt:lpstr>
      <vt:lpstr>The evidence they build up?</vt:lpstr>
      <vt:lpstr>The evidence they do bad stuff</vt:lpstr>
      <vt:lpstr>PowerPoint Presentation</vt:lpstr>
      <vt:lpstr>PowerPoint Presentation</vt:lpstr>
      <vt:lpstr>But watch this space</vt:lpstr>
      <vt:lpstr>Results so far</vt:lpstr>
      <vt:lpstr>PowerPoint Presentation</vt:lpstr>
      <vt:lpstr>DHEAs levels decline with Age</vt:lpstr>
      <vt:lpstr>Trauma suppresses neutrophil bactericidal function in older people</vt:lpstr>
      <vt:lpstr>PowerPoint Presentation</vt:lpstr>
      <vt:lpstr>PowerPoint Presentation</vt:lpstr>
      <vt:lpstr>PowerPoint Presentation</vt:lpstr>
      <vt:lpstr>My personal view on ‘interventions’</vt:lpstr>
      <vt:lpstr>We fear failure: should we fear success?</vt:lpstr>
      <vt:lpstr>Dana Goldman conducted research to identify the potential health and economic returns of ‘delayed aging’</vt:lpstr>
      <vt:lpstr>We modeled four successful R&amp;D scenarios</vt:lpstr>
      <vt:lpstr>Delayed aging had the largest impact on the  number of healthy, older adults…</vt:lpstr>
      <vt:lpstr>…and it did so without increasing the number of disabled.</vt:lpstr>
      <vt:lpstr>There will be a large social benefit if we are successful  in any of these research areas</vt:lpstr>
      <vt:lpstr>Policy Implications</vt:lpstr>
      <vt:lpstr>PowerPoint Presentation</vt:lpstr>
      <vt:lpstr>You get what you pay for</vt:lpstr>
      <vt:lpstr>Can human lifespan be extended?</vt:lpstr>
      <vt:lpstr>I’m agnostic not enthusiastic</vt:lpstr>
      <vt:lpstr>The long and short of it:</vt:lpstr>
      <vt:lpstr>The naturalistic fallacy</vt:lpstr>
      <vt:lpstr>The solution to all our problems?</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BY329 Medical Genetics  Genetics of ageing</dc:title>
  <dc:creator>Richard Faragher</dc:creator>
  <cp:lastModifiedBy>Petrina Parnell</cp:lastModifiedBy>
  <cp:revision>571</cp:revision>
  <dcterms:created xsi:type="dcterms:W3CDTF">2013-03-05T10:19:29Z</dcterms:created>
  <dcterms:modified xsi:type="dcterms:W3CDTF">2014-09-29T16:39:12Z</dcterms:modified>
</cp:coreProperties>
</file>